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4" r:id="rId3"/>
    <p:sldId id="338" r:id="rId4"/>
    <p:sldId id="322" r:id="rId5"/>
    <p:sldId id="309" r:id="rId6"/>
    <p:sldId id="335" r:id="rId7"/>
    <p:sldId id="334" r:id="rId8"/>
    <p:sldId id="336" r:id="rId9"/>
    <p:sldId id="345" r:id="rId10"/>
    <p:sldId id="310" r:id="rId11"/>
    <p:sldId id="346" r:id="rId12"/>
  </p:sldIdLst>
  <p:sldSz cx="9144000" cy="6858000" type="screen4x3"/>
  <p:notesSz cx="6858000" cy="9144000"/>
  <p:embeddedFontLst>
    <p:embeddedFont>
      <p:font typeface="ＭＳ Ｐゴシック" panose="020B0600070205080204" pitchFamily="34" charset="-128"/>
      <p:regular r:id="rId15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77" d="100"/>
          <a:sy n="77" d="100"/>
        </p:scale>
        <p:origin x="12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772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7610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14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4464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There are some disciplines that aren’t problem-oriented.  For example, statistics</a:t>
            </a:r>
          </a:p>
        </p:txBody>
      </p:sp>
    </p:spTree>
    <p:extLst>
      <p:ext uri="{BB962C8B-B14F-4D97-AF65-F5344CB8AC3E}">
        <p14:creationId xmlns:p14="http://schemas.microsoft.com/office/powerpoint/2010/main" val="360924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What exactly is this course about?  We’re going to spend most of this class on three words.</a:t>
            </a:r>
          </a:p>
        </p:txBody>
      </p:sp>
    </p:spTree>
    <p:extLst>
      <p:ext uri="{BB962C8B-B14F-4D97-AF65-F5344CB8AC3E}">
        <p14:creationId xmlns:p14="http://schemas.microsoft.com/office/powerpoint/2010/main" val="3289292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4027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“Information” actually exists as part of a hierarchy, of how refined it is</a:t>
            </a:r>
          </a:p>
        </p:txBody>
      </p:sp>
    </p:spTree>
    <p:extLst>
      <p:ext uri="{BB962C8B-B14F-4D97-AF65-F5344CB8AC3E}">
        <p14:creationId xmlns:p14="http://schemas.microsoft.com/office/powerpoint/2010/main" val="4176458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Why would you want to search for each type of information?</a:t>
            </a:r>
          </a:p>
          <a:p>
            <a:r>
              <a:rPr lang="en-US" altLang="en-US" smtClean="0"/>
              <a:t>Types of information needs and types of information form a matrix: this course is mostly focused on one section thereof.</a:t>
            </a:r>
          </a:p>
        </p:txBody>
      </p:sp>
    </p:spTree>
    <p:extLst>
      <p:ext uri="{BB962C8B-B14F-4D97-AF65-F5344CB8AC3E}">
        <p14:creationId xmlns:p14="http://schemas.microsoft.com/office/powerpoint/2010/main" val="3186063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6485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081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9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30751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1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23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8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9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9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103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01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Structure of IR Systems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1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  <a:noFill/>
        </p:spPr>
        <p:txBody>
          <a:bodyPr/>
          <a:lstStyle/>
          <a:p>
            <a:r>
              <a:rPr lang="en-US" altLang="en-US" smtClean="0"/>
              <a:t>What Do We Mean by “Retrieval?”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2900" y="1066800"/>
            <a:ext cx="8458200" cy="4114800"/>
          </a:xfrm>
          <a:noFill/>
        </p:spPr>
        <p:txBody>
          <a:bodyPr/>
          <a:lstStyle/>
          <a:p>
            <a:r>
              <a:rPr lang="en-US" altLang="en-US" dirty="0" smtClean="0"/>
              <a:t>Known </a:t>
            </a:r>
            <a:r>
              <a:rPr lang="en-US" altLang="en-US" dirty="0" smtClean="0"/>
              <a:t>item search</a:t>
            </a:r>
          </a:p>
          <a:p>
            <a:pPr lvl="1"/>
            <a:r>
              <a:rPr lang="en-US" altLang="en-US" dirty="0" smtClean="0"/>
              <a:t>Find the class home page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Answer seeking</a:t>
            </a:r>
          </a:p>
          <a:p>
            <a:pPr lvl="1"/>
            <a:r>
              <a:rPr lang="en-US" altLang="en-US" dirty="0" smtClean="0"/>
              <a:t>Is Lexington or Louisville the capital of Kentucky</a:t>
            </a:r>
            <a:r>
              <a:rPr lang="en-US" altLang="en-US" dirty="0" smtClean="0"/>
              <a:t>?</a:t>
            </a:r>
          </a:p>
          <a:p>
            <a:pPr lvl="6"/>
            <a:endParaRPr lang="en-US" altLang="en-US" dirty="0"/>
          </a:p>
          <a:p>
            <a:r>
              <a:rPr lang="en-US" altLang="en-US" dirty="0" smtClean="0"/>
              <a:t>Learn about something</a:t>
            </a:r>
          </a:p>
          <a:p>
            <a:pPr lvl="1"/>
            <a:r>
              <a:rPr lang="en-US" altLang="en-US" dirty="0" smtClean="0"/>
              <a:t>Planning a scuba vacation</a:t>
            </a:r>
          </a:p>
          <a:p>
            <a:pPr lvl="5"/>
            <a:endParaRPr lang="en-US" altLang="en-US" dirty="0" smtClean="0"/>
          </a:p>
          <a:p>
            <a:r>
              <a:rPr lang="en-US" altLang="en-US" dirty="0" smtClean="0"/>
              <a:t>Learn where to do something</a:t>
            </a:r>
          </a:p>
          <a:p>
            <a:pPr lvl="1"/>
            <a:r>
              <a:rPr lang="en-US" altLang="en-US" dirty="0" smtClean="0"/>
              <a:t>Where</a:t>
            </a:r>
            <a:r>
              <a:rPr lang="en-US" altLang="en-US" dirty="0" smtClean="0"/>
              <a:t> can I file my taxes online?</a:t>
            </a:r>
            <a:endParaRPr lang="en-US" altLang="en-US" dirty="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Segments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ature of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Information Retrieval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(IR)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What </a:t>
            </a:r>
            <a:r>
              <a:rPr lang="en-US" altLang="en-US" dirty="0" smtClean="0"/>
              <a:t>IR </a:t>
            </a:r>
            <a:r>
              <a:rPr lang="en-US" altLang="en-US" u="sng" dirty="0" smtClean="0"/>
              <a:t>systems</a:t>
            </a:r>
            <a:r>
              <a:rPr lang="en-US" altLang="en-US" dirty="0" smtClean="0"/>
              <a:t> do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structure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of interactive IR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endParaRPr lang="en-US" alt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1375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Segments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  <a:noFill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The </a:t>
            </a:r>
            <a:r>
              <a:rPr lang="en-US" altLang="en-US" dirty="0"/>
              <a:t>n</a:t>
            </a:r>
            <a:r>
              <a:rPr lang="en-US" altLang="en-US" dirty="0" smtClean="0"/>
              <a:t>ature of </a:t>
            </a:r>
            <a:r>
              <a:rPr lang="en-US" altLang="en-US" u="sng" dirty="0" smtClean="0"/>
              <a:t>Information Retrieval</a:t>
            </a:r>
            <a:r>
              <a:rPr lang="en-US" altLang="en-US" dirty="0" smtClean="0"/>
              <a:t> (IR)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What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IR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do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</a:t>
            </a:r>
            <a:r>
              <a:rPr lang="en-US" altLang="en-US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structure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of interactive IR </a:t>
            </a:r>
            <a:r>
              <a:rPr lang="en-US" alt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systems</a:t>
            </a:r>
            <a:endParaRPr lang="en-US" alt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Holistic Definitions of IR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i="1" smtClean="0"/>
              <a:t>problem-oriented</a:t>
            </a:r>
            <a:r>
              <a:rPr lang="en-US" altLang="en-US" smtClean="0"/>
              <a:t> discipline, concerned with the problem of the effective and efficient transfer of desired information between </a:t>
            </a:r>
            <a:r>
              <a:rPr lang="en-US" altLang="ja-JP" smtClean="0">
                <a:ea typeface="ＭＳ Ｐゴシック" panose="020B0600070205080204" pitchFamily="34" charset="-128"/>
              </a:rPr>
              <a:t>human generator and human user.</a:t>
            </a:r>
          </a:p>
          <a:p>
            <a:endParaRPr lang="en-US" altLang="en-US" smtClean="0">
              <a:ea typeface="ＭＳ Ｐゴシック" panose="020B0600070205080204" pitchFamily="34" charset="-128"/>
            </a:endParaRPr>
          </a:p>
          <a:p>
            <a:r>
              <a:rPr lang="en-US" altLang="en-US" smtClean="0"/>
              <a:t>A process for establishing a view on an information space from a perspective defined by the user.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4038600"/>
            <a:ext cx="5867400" cy="2486025"/>
            <a:chOff x="3124200" y="4038600"/>
            <a:chExt cx="5867400" cy="2486799"/>
          </a:xfrm>
        </p:grpSpPr>
        <p:sp>
          <p:nvSpPr>
            <p:cNvPr id="6149" name="Text Box 4"/>
            <p:cNvSpPr txBox="1">
              <a:spLocks noChangeArrowheads="1"/>
            </p:cNvSpPr>
            <p:nvPr/>
          </p:nvSpPr>
          <p:spPr bwMode="auto">
            <a:xfrm>
              <a:off x="3124200" y="4038600"/>
              <a:ext cx="586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>
                  <a:latin typeface="Arial" panose="020B0604020202020204" pitchFamily="34" charset="0"/>
                </a:rPr>
                <a:t>Anomalous States of Knowledge as a Basis for Information Retrieval. (1980) Nicholas J. Belkin. </a:t>
              </a:r>
              <a:r>
                <a:rPr lang="en-US" altLang="en-US" sz="1200" i="1">
                  <a:latin typeface="Arial" panose="020B0604020202020204" pitchFamily="34" charset="0"/>
                </a:rPr>
                <a:t>Canadian Journal of Information Science</a:t>
              </a:r>
              <a:r>
                <a:rPr lang="en-US" altLang="en-US" sz="1200">
                  <a:latin typeface="Arial" panose="020B0604020202020204" pitchFamily="34" charset="0"/>
                </a:rPr>
                <a:t>, 5, 133-143.</a:t>
              </a:r>
            </a:p>
          </p:txBody>
        </p:sp>
        <p:sp>
          <p:nvSpPr>
            <p:cNvPr id="6150" name="Text Box 4"/>
            <p:cNvSpPr txBox="1">
              <a:spLocks noChangeArrowheads="1"/>
            </p:cNvSpPr>
            <p:nvPr/>
          </p:nvSpPr>
          <p:spPr bwMode="auto">
            <a:xfrm>
              <a:off x="4419600" y="6248400"/>
              <a:ext cx="2590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200" dirty="0">
                  <a:latin typeface="Arial" panose="020B0604020202020204" pitchFamily="34" charset="0"/>
                </a:rPr>
                <a:t>Douglas W. </a:t>
              </a:r>
              <a:r>
                <a:rPr lang="en-US" altLang="en-US" sz="1200" dirty="0" err="1" smtClean="0">
                  <a:latin typeface="Arial" panose="020B0604020202020204" pitchFamily="34" charset="0"/>
                </a:rPr>
                <a:t>Oard</a:t>
              </a:r>
              <a:r>
                <a:rPr lang="en-US" altLang="en-US" sz="120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sz="1200" dirty="0">
                  <a:latin typeface="Arial" panose="020B0604020202020204" pitchFamily="34" charset="0"/>
                </a:rPr>
                <a:t>today</a:t>
              </a:r>
              <a:r>
                <a:rPr lang="en-US" altLang="en-US" sz="1200" dirty="0" smtClean="0">
                  <a:latin typeface="Arial" panose="020B0604020202020204" pitchFamily="34" charset="0"/>
                </a:rPr>
                <a:t>.</a:t>
              </a:r>
              <a:endParaRPr lang="en-US" altLang="en-US" sz="1200" dirty="0">
                <a:latin typeface="Arial" panose="020B0604020202020204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Information Retrieval Systems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Information</a:t>
            </a:r>
          </a:p>
          <a:p>
            <a:pPr lvl="1"/>
            <a:r>
              <a:rPr lang="en-US" altLang="en-US" dirty="0" smtClean="0"/>
              <a:t>As distinguished from data and knowledge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Retrieval</a:t>
            </a:r>
          </a:p>
          <a:p>
            <a:pPr lvl="1"/>
            <a:r>
              <a:rPr lang="en-US" altLang="en-US" dirty="0" smtClean="0"/>
              <a:t>As distinguished from creation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Systems</a:t>
            </a:r>
          </a:p>
          <a:p>
            <a:pPr lvl="1"/>
            <a:r>
              <a:rPr lang="en-US" altLang="en-US" dirty="0" smtClean="0"/>
              <a:t>As an automated part of a human process</a:t>
            </a:r>
            <a:endParaRPr lang="en-US" altLang="en-US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763000" cy="1143000"/>
          </a:xfrm>
          <a:noFill/>
        </p:spPr>
        <p:txBody>
          <a:bodyPr/>
          <a:lstStyle/>
          <a:p>
            <a:r>
              <a:rPr lang="en-US" altLang="en-US" smtClean="0"/>
              <a:t>What do We Mean by “Information?”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How is it different from “data”?</a:t>
            </a:r>
          </a:p>
          <a:p>
            <a:pPr lvl="1"/>
            <a:r>
              <a:rPr lang="en-US" altLang="en-US" dirty="0" smtClean="0"/>
              <a:t>Information is </a:t>
            </a:r>
            <a:r>
              <a:rPr lang="en-US" altLang="en-US" b="1" u="sng" dirty="0" smtClean="0"/>
              <a:t>data in context</a:t>
            </a:r>
          </a:p>
          <a:p>
            <a:pPr lvl="2"/>
            <a:r>
              <a:rPr lang="en-US" altLang="en-US" dirty="0" smtClean="0"/>
              <a:t>Databases contain data and produce information</a:t>
            </a:r>
          </a:p>
          <a:p>
            <a:pPr lvl="2"/>
            <a:r>
              <a:rPr lang="en-US" altLang="en-US" dirty="0" smtClean="0"/>
              <a:t>IR systems contain and provide information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How is it different from “knowledge”?</a:t>
            </a:r>
          </a:p>
          <a:p>
            <a:pPr lvl="1"/>
            <a:r>
              <a:rPr lang="en-US" altLang="en-US" dirty="0" smtClean="0"/>
              <a:t>Knowledge is a </a:t>
            </a:r>
            <a:r>
              <a:rPr lang="en-US" altLang="en-US" b="1" u="sng" dirty="0" smtClean="0"/>
              <a:t>basis for making </a:t>
            </a:r>
            <a:r>
              <a:rPr lang="en-US" altLang="en-US" b="1" u="sng" dirty="0" smtClean="0"/>
              <a:t>decisions</a:t>
            </a:r>
            <a:endParaRPr lang="en-US" altLang="en-US" b="1" u="sng" dirty="0" smtClean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Information Hierarchy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114800"/>
          </a:xfrm>
        </p:spPr>
        <p:txBody>
          <a:bodyPr/>
          <a:lstStyle/>
          <a:p>
            <a:r>
              <a:rPr lang="en-US" altLang="en-US" smtClean="0"/>
              <a:t>Data</a:t>
            </a:r>
          </a:p>
          <a:p>
            <a:pPr lvl="1"/>
            <a:r>
              <a:rPr lang="en-US" altLang="en-US" smtClean="0"/>
              <a:t>The raw material of information</a:t>
            </a:r>
          </a:p>
          <a:p>
            <a:r>
              <a:rPr lang="en-US" altLang="en-US" smtClean="0"/>
              <a:t>Information</a:t>
            </a:r>
          </a:p>
          <a:p>
            <a:pPr lvl="1"/>
            <a:r>
              <a:rPr lang="en-US" altLang="en-US" smtClean="0"/>
              <a:t>Data organized and presented in a particular manner</a:t>
            </a:r>
          </a:p>
          <a:p>
            <a:r>
              <a:rPr lang="en-US" altLang="en-US" smtClean="0"/>
              <a:t>Knowledge</a:t>
            </a:r>
          </a:p>
          <a:p>
            <a:pPr lvl="1"/>
            <a:r>
              <a:rPr lang="en-US" altLang="en-US" smtClean="0"/>
              <a:t>“Justified true belief”</a:t>
            </a:r>
          </a:p>
          <a:p>
            <a:pPr lvl="1"/>
            <a:r>
              <a:rPr lang="en-US" altLang="en-US" smtClean="0"/>
              <a:t>Information that can be acted upon</a:t>
            </a:r>
          </a:p>
          <a:p>
            <a:r>
              <a:rPr lang="en-US" altLang="en-US" smtClean="0"/>
              <a:t>Wisdom</a:t>
            </a:r>
          </a:p>
          <a:p>
            <a:pPr lvl="1"/>
            <a:r>
              <a:rPr lang="en-US" altLang="en-US" smtClean="0"/>
              <a:t>Distilled and integrated knowledge</a:t>
            </a:r>
          </a:p>
          <a:p>
            <a:pPr lvl="1"/>
            <a:r>
              <a:rPr lang="en-US" altLang="en-US" smtClean="0"/>
              <a:t>Demonstrative of high-level “understanding”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Information Hierarchy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09800" y="5105400"/>
            <a:ext cx="5943600" cy="609600"/>
            <a:chOff x="1392" y="3216"/>
            <a:chExt cx="3744" cy="384"/>
          </a:xfrm>
        </p:grpSpPr>
        <p:sp>
          <p:nvSpPr>
            <p:cNvPr id="9232" name="AutoShape 4"/>
            <p:cNvSpPr>
              <a:spLocks noChangeArrowheads="1"/>
            </p:cNvSpPr>
            <p:nvPr/>
          </p:nvSpPr>
          <p:spPr bwMode="auto">
            <a:xfrm flipV="1">
              <a:off x="1392" y="3216"/>
              <a:ext cx="3744" cy="384"/>
            </a:xfrm>
            <a:custGeom>
              <a:avLst/>
              <a:gdLst>
                <a:gd name="T0" fmla="*/ 3602 w 21600"/>
                <a:gd name="T1" fmla="*/ 192 h 21600"/>
                <a:gd name="T2" fmla="*/ 1872 w 21600"/>
                <a:gd name="T3" fmla="*/ 384 h 21600"/>
                <a:gd name="T4" fmla="*/ 142 w 21600"/>
                <a:gd name="T5" fmla="*/ 192 h 21600"/>
                <a:gd name="T6" fmla="*/ 18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19 w 21600"/>
                <a:gd name="T13" fmla="*/ 2644 h 21600"/>
                <a:gd name="T14" fmla="*/ 18981 w 21600"/>
                <a:gd name="T15" fmla="*/ 189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42" y="21600"/>
                  </a:lnTo>
                  <a:lnTo>
                    <a:pt x="1995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Text Box 5"/>
            <p:cNvSpPr txBox="1">
              <a:spLocks noChangeArrowheads="1"/>
            </p:cNvSpPr>
            <p:nvPr/>
          </p:nvSpPr>
          <p:spPr bwMode="auto">
            <a:xfrm>
              <a:off x="2976" y="3264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743200" y="4343400"/>
            <a:ext cx="4876800" cy="609600"/>
            <a:chOff x="1728" y="2736"/>
            <a:chExt cx="3072" cy="384"/>
          </a:xfrm>
        </p:grpSpPr>
        <p:sp>
          <p:nvSpPr>
            <p:cNvPr id="9230" name="AutoShape 7"/>
            <p:cNvSpPr>
              <a:spLocks noChangeArrowheads="1"/>
            </p:cNvSpPr>
            <p:nvPr/>
          </p:nvSpPr>
          <p:spPr bwMode="auto">
            <a:xfrm flipV="1">
              <a:off x="1728" y="2736"/>
              <a:ext cx="3072" cy="384"/>
            </a:xfrm>
            <a:custGeom>
              <a:avLst/>
              <a:gdLst>
                <a:gd name="T0" fmla="*/ 2930 w 21600"/>
                <a:gd name="T1" fmla="*/ 192 h 21600"/>
                <a:gd name="T2" fmla="*/ 1536 w 21600"/>
                <a:gd name="T3" fmla="*/ 384 h 21600"/>
                <a:gd name="T4" fmla="*/ 142 w 21600"/>
                <a:gd name="T5" fmla="*/ 192 h 21600"/>
                <a:gd name="T6" fmla="*/ 153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98 w 21600"/>
                <a:gd name="T13" fmla="*/ 2813 h 21600"/>
                <a:gd name="T14" fmla="*/ 18802 w 21600"/>
                <a:gd name="T15" fmla="*/ 187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96" y="21600"/>
                  </a:lnTo>
                  <a:lnTo>
                    <a:pt x="1960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Text Box 8"/>
            <p:cNvSpPr txBox="1">
              <a:spLocks noChangeArrowheads="1"/>
            </p:cNvSpPr>
            <p:nvPr/>
          </p:nvSpPr>
          <p:spPr bwMode="auto">
            <a:xfrm>
              <a:off x="2669" y="2814"/>
              <a:ext cx="1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>
                  <a:latin typeface="Arial" panose="020B0604020202020204" pitchFamily="34" charset="0"/>
                </a:rPr>
                <a:t>Information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305175" y="3581400"/>
            <a:ext cx="3733800" cy="609600"/>
            <a:chOff x="2082" y="2256"/>
            <a:chExt cx="2352" cy="384"/>
          </a:xfrm>
        </p:grpSpPr>
        <p:sp>
          <p:nvSpPr>
            <p:cNvPr id="9228" name="AutoShape 10"/>
            <p:cNvSpPr>
              <a:spLocks noChangeArrowheads="1"/>
            </p:cNvSpPr>
            <p:nvPr/>
          </p:nvSpPr>
          <p:spPr bwMode="auto">
            <a:xfrm flipV="1">
              <a:off x="2082" y="2256"/>
              <a:ext cx="2352" cy="384"/>
            </a:xfrm>
            <a:custGeom>
              <a:avLst/>
              <a:gdLst>
                <a:gd name="T0" fmla="*/ 2215 w 21600"/>
                <a:gd name="T1" fmla="*/ 192 h 21600"/>
                <a:gd name="T2" fmla="*/ 1176 w 21600"/>
                <a:gd name="T3" fmla="*/ 384 h 21600"/>
                <a:gd name="T4" fmla="*/ 137 w 21600"/>
                <a:gd name="T5" fmla="*/ 192 h 21600"/>
                <a:gd name="T6" fmla="*/ 117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058 w 21600"/>
                <a:gd name="T13" fmla="*/ 3038 h 21600"/>
                <a:gd name="T14" fmla="*/ 18542 w 21600"/>
                <a:gd name="T15" fmla="*/ 185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516" y="21600"/>
                  </a:lnTo>
                  <a:lnTo>
                    <a:pt x="1908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2688" y="2334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>
                  <a:latin typeface="Arial" panose="020B0604020202020204" pitchFamily="34" charset="0"/>
                </a:rPr>
                <a:t>Knowledge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854450" y="1600200"/>
            <a:ext cx="2651125" cy="1828800"/>
            <a:chOff x="2428" y="1008"/>
            <a:chExt cx="1670" cy="1152"/>
          </a:xfrm>
        </p:grpSpPr>
        <p:sp>
          <p:nvSpPr>
            <p:cNvPr id="9226" name="AutoShape 13"/>
            <p:cNvSpPr>
              <a:spLocks noChangeArrowheads="1"/>
            </p:cNvSpPr>
            <p:nvPr/>
          </p:nvSpPr>
          <p:spPr bwMode="auto">
            <a:xfrm>
              <a:off x="2428" y="1008"/>
              <a:ext cx="1670" cy="1152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7" name="Text Box 14"/>
            <p:cNvSpPr txBox="1">
              <a:spLocks noChangeArrowheads="1"/>
            </p:cNvSpPr>
            <p:nvPr/>
          </p:nvSpPr>
          <p:spPr bwMode="auto">
            <a:xfrm>
              <a:off x="2834" y="1806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2000" b="1">
                  <a:latin typeface="Arial" panose="020B0604020202020204" pitchFamily="34" charset="0"/>
                </a:rPr>
                <a:t>Wisdom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752600" y="1524000"/>
            <a:ext cx="2590800" cy="4191000"/>
            <a:chOff x="1104" y="960"/>
            <a:chExt cx="1632" cy="2640"/>
          </a:xfrm>
        </p:grpSpPr>
        <p:sp>
          <p:nvSpPr>
            <p:cNvPr id="9224" name="Line 16"/>
            <p:cNvSpPr>
              <a:spLocks noChangeShapeType="1"/>
            </p:cNvSpPr>
            <p:nvPr/>
          </p:nvSpPr>
          <p:spPr bwMode="auto">
            <a:xfrm flipV="1">
              <a:off x="1104" y="960"/>
              <a:ext cx="0" cy="264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Text Box 17"/>
            <p:cNvSpPr txBox="1">
              <a:spLocks noChangeArrowheads="1"/>
            </p:cNvSpPr>
            <p:nvPr/>
          </p:nvSpPr>
          <p:spPr bwMode="auto">
            <a:xfrm>
              <a:off x="1160" y="1036"/>
              <a:ext cx="1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1600">
                  <a:latin typeface="Arial" panose="020B0604020202020204" pitchFamily="34" charset="0"/>
                </a:rPr>
                <a:t>More refined and abstract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An Example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114800"/>
          </a:xfrm>
        </p:spPr>
        <p:txBody>
          <a:bodyPr/>
          <a:lstStyle/>
          <a:p>
            <a:r>
              <a:rPr lang="en-US" altLang="en-US" smtClean="0"/>
              <a:t>Data</a:t>
            </a:r>
          </a:p>
          <a:p>
            <a:pPr lvl="1"/>
            <a:r>
              <a:rPr lang="en-US" altLang="en-US" smtClean="0"/>
              <a:t>98.6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99.5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100.3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101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en-US" smtClean="0">
              <a:cs typeface="Arial" panose="020B0604020202020204" pitchFamily="34" charset="0"/>
            </a:endParaRPr>
          </a:p>
          <a:p>
            <a:r>
              <a:rPr lang="en-US" altLang="en-US" smtClean="0"/>
              <a:t>Information</a:t>
            </a:r>
          </a:p>
          <a:p>
            <a:pPr lvl="1"/>
            <a:r>
              <a:rPr lang="en-US" altLang="en-US" smtClean="0"/>
              <a:t>Hourly body temperature: 98.6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99.5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100.3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/>
              <a:t>101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altLang="en-US" smtClean="0"/>
          </a:p>
          <a:p>
            <a:r>
              <a:rPr lang="en-US" altLang="en-US" smtClean="0"/>
              <a:t>Knowledge</a:t>
            </a:r>
          </a:p>
          <a:p>
            <a:pPr lvl="1"/>
            <a:r>
              <a:rPr lang="en-US" altLang="en-US" smtClean="0"/>
              <a:t>If you have a temperature above 100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n-US" altLang="en-US" smtClean="0">
                <a:cs typeface="Arial" panose="020B0604020202020204" pitchFamily="34" charset="0"/>
              </a:rPr>
              <a:t> F, you most likely have a fever</a:t>
            </a:r>
            <a:endParaRPr lang="en-US" altLang="en-US" smtClean="0"/>
          </a:p>
          <a:p>
            <a:r>
              <a:rPr lang="en-US" altLang="en-US" smtClean="0"/>
              <a:t>Wisdom</a:t>
            </a:r>
          </a:p>
          <a:p>
            <a:pPr lvl="1"/>
            <a:r>
              <a:rPr lang="en-US" altLang="en-US" smtClean="0"/>
              <a:t>If you don’t feel well, go see a doctor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types of information?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  <a:p>
            <a:r>
              <a:rPr lang="en-US" altLang="en-US" dirty="0" smtClean="0"/>
              <a:t>Structured documents (e.g., XML)</a:t>
            </a:r>
          </a:p>
          <a:p>
            <a:r>
              <a:rPr lang="en-US" altLang="en-US" dirty="0" smtClean="0"/>
              <a:t>Images </a:t>
            </a:r>
            <a:r>
              <a:rPr lang="en-US" altLang="en-US" smtClean="0"/>
              <a:t>(photos</a:t>
            </a:r>
            <a:r>
              <a:rPr lang="en-US" altLang="en-US" dirty="0" smtClean="0"/>
              <a:t>, scanned documents, …)</a:t>
            </a:r>
            <a:endParaRPr lang="en-US" altLang="en-US" dirty="0" smtClean="0"/>
          </a:p>
          <a:p>
            <a:r>
              <a:rPr lang="en-US" altLang="en-US" dirty="0" smtClean="0"/>
              <a:t>Audio </a:t>
            </a:r>
            <a:r>
              <a:rPr lang="en-US" altLang="en-US" dirty="0" smtClean="0"/>
              <a:t>(</a:t>
            </a:r>
            <a:r>
              <a:rPr lang="en-US" altLang="en-US" dirty="0" smtClean="0"/>
              <a:t>speech, music, …</a:t>
            </a:r>
            <a:r>
              <a:rPr lang="en-US" altLang="en-US" dirty="0" smtClean="0"/>
              <a:t>) </a:t>
            </a:r>
            <a:endParaRPr lang="en-US" altLang="en-US" dirty="0" smtClean="0"/>
          </a:p>
          <a:p>
            <a:r>
              <a:rPr lang="en-US" altLang="en-US" dirty="0" smtClean="0"/>
              <a:t>Video (movies, teleconferences, …)</a:t>
            </a:r>
            <a:endParaRPr lang="en-US" altLang="en-US" dirty="0" smtClean="0"/>
          </a:p>
          <a:p>
            <a:r>
              <a:rPr lang="en-US" altLang="en-US" dirty="0" smtClean="0"/>
              <a:t>People (experts, conversation partners, …)</a:t>
            </a:r>
            <a:endParaRPr lang="en-US" altLang="en-US" dirty="0" smtClean="0"/>
          </a:p>
          <a:p>
            <a:r>
              <a:rPr lang="en-US" altLang="en-US" dirty="0" smtClean="0"/>
              <a:t>Services</a:t>
            </a:r>
            <a:r>
              <a:rPr lang="en-US" altLang="en-US" dirty="0"/>
              <a:t> </a:t>
            </a:r>
            <a:r>
              <a:rPr lang="en-US" altLang="en-US" dirty="0" smtClean="0"/>
              <a:t>(entertainment, schools, …)</a:t>
            </a:r>
            <a:endParaRPr lang="en-US" altLang="en-US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6.1|1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69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3.8|2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6|0.4|0.4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4.7|6.1|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6.5|7.6|9.3|11.1|3.1|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4.6|5.3|8.6|5.2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46299875</TotalTime>
  <Words>497</Words>
  <Application>Microsoft Office PowerPoint</Application>
  <PresentationFormat>On-screen Show (4:3)</PresentationFormat>
  <Paragraphs>95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Times New Roman</vt:lpstr>
      <vt:lpstr>Blank Presentation</vt:lpstr>
      <vt:lpstr>Structure of IR Systems</vt:lpstr>
      <vt:lpstr>Segments</vt:lpstr>
      <vt:lpstr>Some Holistic Definitions of IR</vt:lpstr>
      <vt:lpstr>Information Retrieval Systems</vt:lpstr>
      <vt:lpstr>What do We Mean by “Information?”</vt:lpstr>
      <vt:lpstr>Information Hierarchy</vt:lpstr>
      <vt:lpstr>Information Hierarchy</vt:lpstr>
      <vt:lpstr>An Example</vt:lpstr>
      <vt:lpstr>What types of information?</vt:lpstr>
      <vt:lpstr>What Do We Mean by “Retrieval?”</vt:lpstr>
      <vt:lpstr>Segments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142</cp:revision>
  <cp:lastPrinted>1998-04-27T02:28:06Z</cp:lastPrinted>
  <dcterms:created xsi:type="dcterms:W3CDTF">1998-04-26T18:13:33Z</dcterms:created>
  <dcterms:modified xsi:type="dcterms:W3CDTF">2014-07-26T08:29:07Z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