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7" r:id="rId2"/>
    <p:sldId id="441" r:id="rId3"/>
    <p:sldId id="322" r:id="rId4"/>
    <p:sldId id="315" r:id="rId5"/>
    <p:sldId id="435" r:id="rId6"/>
    <p:sldId id="434" r:id="rId7"/>
    <p:sldId id="437" r:id="rId8"/>
    <p:sldId id="417" r:id="rId9"/>
    <p:sldId id="466" r:id="rId10"/>
    <p:sldId id="326" r:id="rId11"/>
    <p:sldId id="467" r:id="rId12"/>
    <p:sldId id="323" r:id="rId13"/>
    <p:sldId id="461" r:id="rId14"/>
    <p:sldId id="329" r:id="rId15"/>
    <p:sldId id="401" r:id="rId16"/>
    <p:sldId id="468" r:id="rId17"/>
    <p:sldId id="456" r:id="rId18"/>
  </p:sldIdLst>
  <p:sldSz cx="9144000" cy="6858000" type="screen4x3"/>
  <p:notesSz cx="6858000" cy="9144000"/>
  <p:embeddedFontLst>
    <p:embeddedFont>
      <p:font typeface="Arial Unicode MS" panose="020B0604020202020204" pitchFamily="34" charset="-128"/>
      <p:regular r:id="rId21"/>
    </p:embeddedFont>
    <p:embeddedFont>
      <p:font typeface="MS PGothic" panose="020B0600070205080204" pitchFamily="34" charset="-128"/>
      <p:regular r:id="rId22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FF"/>
    <a:srgbClr val="0000CC"/>
    <a:srgbClr val="3333CC"/>
    <a:srgbClr val="6600FF"/>
    <a:srgbClr val="3333FF"/>
    <a:srgbClr val="0033CC"/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61" autoAdjust="0"/>
  </p:normalViewPr>
  <p:slideViewPr>
    <p:cSldViewPr>
      <p:cViewPr varScale="1">
        <p:scale>
          <a:sx n="71" d="100"/>
          <a:sy n="71" d="100"/>
        </p:scale>
        <p:origin x="15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7821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2362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7713" cy="3417887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3046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6200" y="8685213"/>
            <a:ext cx="2965450" cy="45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3" tIns="43247" rIns="86493" bIns="43247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AC79D6-86DE-40B4-A1AF-F3D5BDDCDF29}" type="slidenum">
              <a:rPr lang="en-US" altLang="en-US">
                <a:ea typeface="MS PGothic" panose="020B0600070205080204" pitchFamily="34" charset="-128"/>
              </a:rPr>
              <a:pPr/>
              <a:t>5</a:t>
            </a:fld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6025" cy="41116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en-US" smtClean="0"/>
          </a:p>
        </p:txBody>
      </p:sp>
    </p:spTree>
    <p:extLst>
      <p:ext uri="{BB962C8B-B14F-4D97-AF65-F5344CB8AC3E}">
        <p14:creationId xmlns:p14="http://schemas.microsoft.com/office/powerpoint/2010/main" val="2115265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6200" y="8685213"/>
            <a:ext cx="2965450" cy="45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3" tIns="43247" rIns="86493" bIns="43247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E0216B4-BD11-4D80-9E3A-302CC2F1ACFE}" type="slidenum">
              <a:rPr lang="en-US" altLang="en-US">
                <a:ea typeface="MS PGothic" panose="020B0600070205080204" pitchFamily="34" charset="-128"/>
              </a:rPr>
              <a:pPr/>
              <a:t>6</a:t>
            </a:fld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63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6025" cy="41116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en-US" smtClean="0"/>
          </a:p>
        </p:txBody>
      </p:sp>
    </p:spTree>
    <p:extLst>
      <p:ext uri="{BB962C8B-B14F-4D97-AF65-F5344CB8AC3E}">
        <p14:creationId xmlns:p14="http://schemas.microsoft.com/office/powerpoint/2010/main" val="3872024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6200" y="8685213"/>
            <a:ext cx="2965450" cy="45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3" tIns="43247" rIns="86493" bIns="43247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F9C8FA0-793C-4A2B-84AC-23493A04818C}" type="slidenum">
              <a:rPr lang="en-US" altLang="en-US">
                <a:ea typeface="MS PGothic" panose="020B0600070205080204" pitchFamily="34" charset="-128"/>
              </a:rPr>
              <a:pPr/>
              <a:t>7</a:t>
            </a:fld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6025" cy="41116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en-US" smtClean="0"/>
          </a:p>
        </p:txBody>
      </p:sp>
    </p:spTree>
    <p:extLst>
      <p:ext uri="{BB962C8B-B14F-4D97-AF65-F5344CB8AC3E}">
        <p14:creationId xmlns:p14="http://schemas.microsoft.com/office/powerpoint/2010/main" val="2298329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6200" y="8685213"/>
            <a:ext cx="2965450" cy="45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3" tIns="43247" rIns="86493" bIns="43247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1B70E5-1709-4BA9-9AF6-80CC68D09FC6}" type="slidenum">
              <a:rPr lang="en-US" altLang="en-US">
                <a:ea typeface="MS PGothic" panose="020B0600070205080204" pitchFamily="34" charset="-128"/>
              </a:rPr>
              <a:pPr/>
              <a:t>8</a:t>
            </a:fld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696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696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6025" cy="41116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en-US" smtClean="0"/>
          </a:p>
        </p:txBody>
      </p:sp>
    </p:spTree>
    <p:extLst>
      <p:ext uri="{BB962C8B-B14F-4D97-AF65-F5344CB8AC3E}">
        <p14:creationId xmlns:p14="http://schemas.microsoft.com/office/powerpoint/2010/main" val="69105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365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8498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0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3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5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7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824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5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9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732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4809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751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Web Search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Module 6</a:t>
            </a:r>
          </a:p>
          <a:p>
            <a:r>
              <a:rPr lang="en-US" altLang="en-US" dirty="0" smtClean="0"/>
              <a:t>INST 734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</p:txBody>
      </p:sp>
      <p:pic>
        <p:nvPicPr>
          <p:cNvPr id="8196" name="Picture 4" descr="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smtClean="0"/>
              <a:t>Robots Exclusion Protocol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Exclusion by site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Create a robots.txt file at the </a:t>
            </a:r>
            <a:r>
              <a:rPr lang="en-US" altLang="en-US" u="sng" dirty="0" smtClean="0"/>
              <a:t>server’s</a:t>
            </a:r>
            <a:r>
              <a:rPr lang="en-US" altLang="en-US" dirty="0" smtClean="0"/>
              <a:t> top level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Indicate which directories not to crawl</a:t>
            </a:r>
          </a:p>
          <a:p>
            <a:pPr lvl="5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Exclusion by document (in HTML head)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Not implemented by all crawlers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sz="2400" dirty="0" smtClean="0"/>
              <a:t>&lt;meta name="robots“ content="</a:t>
            </a:r>
            <a:r>
              <a:rPr lang="en-US" altLang="en-US" sz="2400" dirty="0" err="1" smtClean="0"/>
              <a:t>noindex,nofollow</a:t>
            </a:r>
            <a:r>
              <a:rPr lang="en-US" altLang="en-US" sz="2400" dirty="0" smtClean="0"/>
              <a:t>"&gt; </a:t>
            </a:r>
          </a:p>
          <a:p>
            <a:pPr lvl="4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Both depend </a:t>
            </a:r>
            <a:r>
              <a:rPr lang="en-US" altLang="en-US" dirty="0"/>
              <a:t>on voluntary compliance by </a:t>
            </a:r>
            <a:r>
              <a:rPr lang="en-US" altLang="en-US" dirty="0" smtClean="0"/>
              <a:t>crawlers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Servers can also refuse to serve a page to some clients</a:t>
            </a:r>
            <a:endParaRPr lang="en-US" altLang="en-US" dirty="0"/>
          </a:p>
          <a:p>
            <a:pPr lvl="4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dirty="0"/>
              <a:t>Link Structure of the Web</a:t>
            </a:r>
          </a:p>
        </p:txBody>
      </p:sp>
      <p:pic>
        <p:nvPicPr>
          <p:cNvPr id="275461" name="Picture 5" descr="http://www.nature.com/nature/journal/v405/n6783/images/405113aa.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97414"/>
            <a:ext cx="7848600" cy="6079341"/>
          </a:xfrm>
          <a:prstGeom prst="rect">
            <a:avLst/>
          </a:prstGeom>
          <a:noFill/>
        </p:spPr>
      </p:pic>
      <p:sp>
        <p:nvSpPr>
          <p:cNvPr id="275463" name="Rectangle 7"/>
          <p:cNvSpPr>
            <a:spLocks noChangeArrowheads="1"/>
          </p:cNvSpPr>
          <p:nvPr/>
        </p:nvSpPr>
        <p:spPr bwMode="auto">
          <a:xfrm>
            <a:off x="3048000" y="533400"/>
            <a:ext cx="2784737" cy="23337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Nature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405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113 (11 May 2000) |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Arial" pitchFamily="34" charset="0"/>
                <a:cs typeface="Arial" pitchFamily="34" charset="0"/>
              </a:rPr>
              <a:t>doi:10.1038/35012155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3063"/>
            <a:ext cx="8229600" cy="762000"/>
          </a:xfrm>
        </p:spPr>
        <p:txBody>
          <a:bodyPr/>
          <a:lstStyle/>
          <a:p>
            <a:r>
              <a:rPr lang="en-US" altLang="en-US" u="sng" dirty="0" smtClean="0"/>
              <a:t>Web Crawl Challenges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914400"/>
            <a:ext cx="8763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Indexing </a:t>
            </a:r>
            <a:r>
              <a:rPr lang="en-US" altLang="en-US" dirty="0" smtClean="0"/>
              <a:t>“</a:t>
            </a:r>
            <a:r>
              <a:rPr lang="en-US" altLang="en-US" dirty="0" smtClean="0"/>
              <a:t>in”, </a:t>
            </a:r>
            <a:r>
              <a:rPr lang="en-US" altLang="en-US" dirty="0" smtClean="0"/>
              <a:t>“in </a:t>
            </a:r>
            <a:r>
              <a:rPr lang="en-US" altLang="en-US" dirty="0" smtClean="0"/>
              <a:t>tendril” </a:t>
            </a:r>
            <a:r>
              <a:rPr lang="en-US" altLang="en-US" dirty="0" smtClean="0"/>
              <a:t>and “</a:t>
            </a:r>
            <a:r>
              <a:rPr lang="en-US" altLang="en-US" dirty="0" smtClean="0"/>
              <a:t>island” pages</a:t>
            </a:r>
            <a:endParaRPr lang="en-US" altLang="en-US" dirty="0" smtClean="0"/>
          </a:p>
          <a:p>
            <a:pPr marL="2286000" lvl="5" indent="0">
              <a:lnSpc>
                <a:spcPct val="90000"/>
              </a:lnSpc>
              <a:buNone/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/>
              <a:t>Managing server and network load (“politeness</a:t>
            </a:r>
            <a:r>
              <a:rPr lang="en-US" altLang="en-US" dirty="0" smtClean="0"/>
              <a:t>”)</a:t>
            </a:r>
            <a:endParaRPr lang="en-US" altLang="en-US" sz="1600" dirty="0"/>
          </a:p>
          <a:p>
            <a:pPr lvl="3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Temporary </a:t>
            </a:r>
            <a:r>
              <a:rPr lang="en-US" altLang="en-US" dirty="0"/>
              <a:t>server and network </a:t>
            </a:r>
            <a:r>
              <a:rPr lang="en-US" altLang="en-US" dirty="0" smtClean="0"/>
              <a:t>interruptions</a:t>
            </a:r>
          </a:p>
          <a:p>
            <a:pPr lvl="3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Adversarial behavior (e.g., “spider traps”)</a:t>
            </a:r>
          </a:p>
          <a:p>
            <a:pPr lvl="3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/>
              <a:t>Near-duplicate detection (30-40% of total content)</a:t>
            </a:r>
            <a:endParaRPr lang="en-US" altLang="en-US" sz="1600" dirty="0"/>
          </a:p>
          <a:p>
            <a:pPr marL="1828800" lvl="4" indent="0">
              <a:lnSpc>
                <a:spcPct val="90000"/>
              </a:lnSpc>
              <a:buNone/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Link rot (~1% per week)</a:t>
            </a:r>
          </a:p>
          <a:p>
            <a:pPr lvl="4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Dynamic </a:t>
            </a:r>
            <a:r>
              <a:rPr lang="en-US" altLang="en-US" dirty="0"/>
              <a:t>content generation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endParaRPr lang="en-US" altLang="en-US" sz="1600" dirty="0" smtClean="0"/>
          </a:p>
          <a:p>
            <a:pPr lvl="5">
              <a:lnSpc>
                <a:spcPct val="90000"/>
              </a:lnSpc>
            </a:pPr>
            <a:endParaRPr lang="en-US" altLang="en-US" dirty="0" smtClean="0"/>
          </a:p>
          <a:p>
            <a:pPr lvl="5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012" name="Picture 4" descr="http://resumedetective.files.wordpress.com/2011/11/the-deep-we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9" t="8254" r="6390" b="6272"/>
          <a:stretch/>
        </p:blipFill>
        <p:spPr bwMode="auto">
          <a:xfrm>
            <a:off x="22987" y="457201"/>
            <a:ext cx="8183964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46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mtClean="0"/>
              <a:t>The “Deep Web”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7181"/>
            <a:ext cx="8534400" cy="4525963"/>
          </a:xfrm>
        </p:spPr>
        <p:txBody>
          <a:bodyPr/>
          <a:lstStyle/>
          <a:p>
            <a:r>
              <a:rPr lang="en-US" altLang="en-US" dirty="0" smtClean="0"/>
              <a:t>Dynamic pages, generated from databases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Not easily discovered using crawling</a:t>
            </a:r>
          </a:p>
          <a:p>
            <a:pPr lvl="1"/>
            <a:r>
              <a:rPr lang="en-US" altLang="en-US" dirty="0" smtClean="0"/>
              <a:t>Some content owners expose content for indexing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Far larger than the </a:t>
            </a:r>
            <a:r>
              <a:rPr lang="en-US" altLang="en-US" dirty="0" err="1" smtClean="0"/>
              <a:t>crawlable</a:t>
            </a:r>
            <a:r>
              <a:rPr lang="en-US" altLang="en-US" dirty="0" smtClean="0"/>
              <a:t> “Surface Web”</a:t>
            </a:r>
          </a:p>
          <a:p>
            <a:pPr lvl="1"/>
            <a:r>
              <a:rPr lang="en-US" altLang="en-US" dirty="0"/>
              <a:t>I</a:t>
            </a:r>
            <a:r>
              <a:rPr lang="en-US" altLang="en-US" dirty="0" smtClean="0"/>
              <a:t>mage content, sensor data, data, restricted access, …</a:t>
            </a:r>
          </a:p>
        </p:txBody>
      </p:sp>
      <p:sp>
        <p:nvSpPr>
          <p:cNvPr id="56324" name="AutoShape 4" descr="Search Engines: Dragging a Net Across the Web's Surface"/>
          <p:cNvSpPr>
            <a:spLocks noChangeAspect="1" noChangeArrowheads="1"/>
          </p:cNvSpPr>
          <p:nvPr/>
        </p:nvSpPr>
        <p:spPr bwMode="auto">
          <a:xfrm>
            <a:off x="1824038" y="3017838"/>
            <a:ext cx="54975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5" name="AutoShape 5" descr="Search Engines: Dragging a Net Across the Web's Surface"/>
          <p:cNvSpPr>
            <a:spLocks noChangeAspect="1" noChangeArrowheads="1"/>
          </p:cNvSpPr>
          <p:nvPr/>
        </p:nvSpPr>
        <p:spPr bwMode="auto">
          <a:xfrm>
            <a:off x="1824038" y="3017838"/>
            <a:ext cx="54975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6" name="AutoShape 6" descr="Search Engines: Dragging a Net Across the Web's Surface"/>
          <p:cNvSpPr>
            <a:spLocks noChangeAspect="1" noChangeArrowheads="1"/>
          </p:cNvSpPr>
          <p:nvPr/>
        </p:nvSpPr>
        <p:spPr bwMode="auto">
          <a:xfrm>
            <a:off x="1824038" y="3017838"/>
            <a:ext cx="54975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7" name="AutoShape 7" descr="boat with a shallow net"/>
          <p:cNvSpPr>
            <a:spLocks noChangeAspect="1" noChangeArrowheads="1"/>
          </p:cNvSpPr>
          <p:nvPr/>
        </p:nvSpPr>
        <p:spPr bwMode="auto">
          <a:xfrm>
            <a:off x="1824038" y="3017838"/>
            <a:ext cx="54975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8" name="AutoShape 8" descr="boat with a shallow net"/>
          <p:cNvSpPr>
            <a:spLocks noChangeAspect="1" noChangeArrowheads="1"/>
          </p:cNvSpPr>
          <p:nvPr/>
        </p:nvSpPr>
        <p:spPr bwMode="auto">
          <a:xfrm>
            <a:off x="1824038" y="3017838"/>
            <a:ext cx="54975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9" name="AutoShape 9" descr="PIE CHART"/>
          <p:cNvSpPr>
            <a:spLocks noChangeAspect="1" noChangeArrowheads="1"/>
          </p:cNvSpPr>
          <p:nvPr/>
        </p:nvSpPr>
        <p:spPr bwMode="auto">
          <a:xfrm>
            <a:off x="1954213" y="1497013"/>
            <a:ext cx="5235575" cy="386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1143000"/>
          </a:xfrm>
        </p:spPr>
        <p:txBody>
          <a:bodyPr/>
          <a:lstStyle/>
          <a:p>
            <a:r>
              <a:rPr lang="en-US" altLang="en-US" dirty="0" smtClean="0"/>
              <a:t>Estimated Size of the </a:t>
            </a:r>
            <a:r>
              <a:rPr lang="en-US" altLang="en-US" u="sng" dirty="0" smtClean="0"/>
              <a:t>Indexed</a:t>
            </a:r>
            <a:r>
              <a:rPr lang="en-US" altLang="en-US" dirty="0" smtClean="0"/>
              <a:t> Web</a:t>
            </a:r>
          </a:p>
        </p:txBody>
      </p:sp>
      <p:pic>
        <p:nvPicPr>
          <p:cNvPr id="15363" name="Picture 2" descr="http://www.worldwidewebsize.com/Graph_v1.php?Searchengine=Google&amp;corpus=0&amp;Last=7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7" t="10146" r="2484" b="5797"/>
          <a:stretch>
            <a:fillRect/>
          </a:stretch>
        </p:blipFill>
        <p:spPr bwMode="auto">
          <a:xfrm>
            <a:off x="0" y="1676400"/>
            <a:ext cx="9144000" cy="461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1143000"/>
          </a:xfrm>
        </p:spPr>
        <p:txBody>
          <a:bodyPr/>
          <a:lstStyle/>
          <a:p>
            <a:r>
              <a:rPr lang="en-US" altLang="en-US" dirty="0" smtClean="0"/>
              <a:t>Estimated Size of the </a:t>
            </a:r>
            <a:r>
              <a:rPr lang="en-US" altLang="en-US" u="sng" dirty="0" smtClean="0"/>
              <a:t>Indexed</a:t>
            </a:r>
            <a:r>
              <a:rPr lang="en-US" altLang="en-US" dirty="0" smtClean="0"/>
              <a:t> Web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264" t="11716" r="1674" b="4811"/>
          <a:stretch/>
        </p:blipFill>
        <p:spPr>
          <a:xfrm>
            <a:off x="114693" y="1676400"/>
            <a:ext cx="8838414" cy="4343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709" y="6477000"/>
            <a:ext cx="27378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http://www.worldwidewebsize.com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709" y="6036422"/>
            <a:ext cx="4200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Based on daily 50-word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1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Web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Crawling</a:t>
            </a:r>
          </a:p>
          <a:p>
            <a:pPr marL="1371600" lvl="3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Web search</a:t>
            </a:r>
          </a:p>
        </p:txBody>
      </p:sp>
    </p:spTree>
    <p:extLst>
      <p:ext uri="{BB962C8B-B14F-4D97-AF65-F5344CB8AC3E}">
        <p14:creationId xmlns:p14="http://schemas.microsoft.com/office/powerpoint/2010/main" val="19413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Web</a:t>
            </a:r>
          </a:p>
          <a:p>
            <a:pPr lvl="3"/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Crawling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Web search</a:t>
            </a:r>
          </a:p>
        </p:txBody>
      </p:sp>
    </p:spTree>
    <p:extLst>
      <p:ext uri="{BB962C8B-B14F-4D97-AF65-F5344CB8AC3E}">
        <p14:creationId xmlns:p14="http://schemas.microsoft.com/office/powerpoint/2010/main" val="125769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Crawling the Web</a:t>
            </a: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914400" y="4191000"/>
            <a:ext cx="381000" cy="533400"/>
            <a:chOff x="1200" y="1536"/>
            <a:chExt cx="240" cy="336"/>
          </a:xfrm>
        </p:grpSpPr>
        <p:sp>
          <p:nvSpPr>
            <p:cNvPr id="17512" name="Rectangle 4"/>
            <p:cNvSpPr>
              <a:spLocks noChangeArrowheads="1"/>
            </p:cNvSpPr>
            <p:nvPr/>
          </p:nvSpPr>
          <p:spPr bwMode="auto">
            <a:xfrm>
              <a:off x="1200" y="1536"/>
              <a:ext cx="2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513" name="Line 5"/>
            <p:cNvSpPr>
              <a:spLocks noChangeShapeType="1"/>
            </p:cNvSpPr>
            <p:nvPr/>
          </p:nvSpPr>
          <p:spPr bwMode="auto">
            <a:xfrm>
              <a:off x="124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4" name="Line 6"/>
            <p:cNvSpPr>
              <a:spLocks noChangeShapeType="1"/>
            </p:cNvSpPr>
            <p:nvPr/>
          </p:nvSpPr>
          <p:spPr bwMode="auto">
            <a:xfrm>
              <a:off x="1248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5" name="Line 7"/>
            <p:cNvSpPr>
              <a:spLocks noChangeShapeType="1"/>
            </p:cNvSpPr>
            <p:nvPr/>
          </p:nvSpPr>
          <p:spPr bwMode="auto">
            <a:xfrm>
              <a:off x="124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6" name="Line 8"/>
            <p:cNvSpPr>
              <a:spLocks noChangeShapeType="1"/>
            </p:cNvSpPr>
            <p:nvPr/>
          </p:nvSpPr>
          <p:spPr bwMode="auto">
            <a:xfrm>
              <a:off x="1248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7" name="Line 9"/>
            <p:cNvSpPr>
              <a:spLocks noChangeShapeType="1"/>
            </p:cNvSpPr>
            <p:nvPr/>
          </p:nvSpPr>
          <p:spPr bwMode="auto">
            <a:xfrm>
              <a:off x="1248" y="177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8" name="Line 10"/>
            <p:cNvSpPr>
              <a:spLocks noChangeShapeType="1"/>
            </p:cNvSpPr>
            <p:nvPr/>
          </p:nvSpPr>
          <p:spPr bwMode="auto">
            <a:xfrm>
              <a:off x="124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2" name="Group 11"/>
          <p:cNvGrpSpPr>
            <a:grpSpLocks/>
          </p:cNvGrpSpPr>
          <p:nvPr/>
        </p:nvGrpSpPr>
        <p:grpSpPr bwMode="auto">
          <a:xfrm>
            <a:off x="2362200" y="5486400"/>
            <a:ext cx="381000" cy="533400"/>
            <a:chOff x="1200" y="1536"/>
            <a:chExt cx="240" cy="336"/>
          </a:xfrm>
        </p:grpSpPr>
        <p:sp>
          <p:nvSpPr>
            <p:cNvPr id="17505" name="Rectangle 12"/>
            <p:cNvSpPr>
              <a:spLocks noChangeArrowheads="1"/>
            </p:cNvSpPr>
            <p:nvPr/>
          </p:nvSpPr>
          <p:spPr bwMode="auto">
            <a:xfrm>
              <a:off x="1200" y="1536"/>
              <a:ext cx="2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506" name="Line 13"/>
            <p:cNvSpPr>
              <a:spLocks noChangeShapeType="1"/>
            </p:cNvSpPr>
            <p:nvPr/>
          </p:nvSpPr>
          <p:spPr bwMode="auto">
            <a:xfrm>
              <a:off x="124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7" name="Line 14"/>
            <p:cNvSpPr>
              <a:spLocks noChangeShapeType="1"/>
            </p:cNvSpPr>
            <p:nvPr/>
          </p:nvSpPr>
          <p:spPr bwMode="auto">
            <a:xfrm>
              <a:off x="1248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8" name="Line 15"/>
            <p:cNvSpPr>
              <a:spLocks noChangeShapeType="1"/>
            </p:cNvSpPr>
            <p:nvPr/>
          </p:nvSpPr>
          <p:spPr bwMode="auto">
            <a:xfrm>
              <a:off x="124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9" name="Line 16"/>
            <p:cNvSpPr>
              <a:spLocks noChangeShapeType="1"/>
            </p:cNvSpPr>
            <p:nvPr/>
          </p:nvSpPr>
          <p:spPr bwMode="auto">
            <a:xfrm>
              <a:off x="1248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0" name="Line 17"/>
            <p:cNvSpPr>
              <a:spLocks noChangeShapeType="1"/>
            </p:cNvSpPr>
            <p:nvPr/>
          </p:nvSpPr>
          <p:spPr bwMode="auto">
            <a:xfrm>
              <a:off x="1248" y="177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1" name="Line 18"/>
            <p:cNvSpPr>
              <a:spLocks noChangeShapeType="1"/>
            </p:cNvSpPr>
            <p:nvPr/>
          </p:nvSpPr>
          <p:spPr bwMode="auto">
            <a:xfrm>
              <a:off x="124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3" name="Group 19"/>
          <p:cNvGrpSpPr>
            <a:grpSpLocks/>
          </p:cNvGrpSpPr>
          <p:nvPr/>
        </p:nvGrpSpPr>
        <p:grpSpPr bwMode="auto">
          <a:xfrm>
            <a:off x="5486400" y="5562600"/>
            <a:ext cx="381000" cy="533400"/>
            <a:chOff x="1200" y="1536"/>
            <a:chExt cx="240" cy="336"/>
          </a:xfrm>
        </p:grpSpPr>
        <p:sp>
          <p:nvSpPr>
            <p:cNvPr id="17498" name="Rectangle 20"/>
            <p:cNvSpPr>
              <a:spLocks noChangeArrowheads="1"/>
            </p:cNvSpPr>
            <p:nvPr/>
          </p:nvSpPr>
          <p:spPr bwMode="auto">
            <a:xfrm>
              <a:off x="1200" y="1536"/>
              <a:ext cx="240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499" name="Line 21"/>
            <p:cNvSpPr>
              <a:spLocks noChangeShapeType="1"/>
            </p:cNvSpPr>
            <p:nvPr/>
          </p:nvSpPr>
          <p:spPr bwMode="auto">
            <a:xfrm>
              <a:off x="124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0" name="Line 22"/>
            <p:cNvSpPr>
              <a:spLocks noChangeShapeType="1"/>
            </p:cNvSpPr>
            <p:nvPr/>
          </p:nvSpPr>
          <p:spPr bwMode="auto">
            <a:xfrm>
              <a:off x="1248" y="163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1" name="Line 23"/>
            <p:cNvSpPr>
              <a:spLocks noChangeShapeType="1"/>
            </p:cNvSpPr>
            <p:nvPr/>
          </p:nvSpPr>
          <p:spPr bwMode="auto">
            <a:xfrm>
              <a:off x="124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2" name="Line 24"/>
            <p:cNvSpPr>
              <a:spLocks noChangeShapeType="1"/>
            </p:cNvSpPr>
            <p:nvPr/>
          </p:nvSpPr>
          <p:spPr bwMode="auto">
            <a:xfrm>
              <a:off x="1248" y="172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3" name="Line 25"/>
            <p:cNvSpPr>
              <a:spLocks noChangeShapeType="1"/>
            </p:cNvSpPr>
            <p:nvPr/>
          </p:nvSpPr>
          <p:spPr bwMode="auto">
            <a:xfrm>
              <a:off x="1248" y="1776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04" name="Line 26"/>
            <p:cNvSpPr>
              <a:spLocks noChangeShapeType="1"/>
            </p:cNvSpPr>
            <p:nvPr/>
          </p:nvSpPr>
          <p:spPr bwMode="auto">
            <a:xfrm>
              <a:off x="1248" y="18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124200" y="2438400"/>
            <a:ext cx="3657600" cy="1981200"/>
            <a:chOff x="1968" y="1536"/>
            <a:chExt cx="2304" cy="1248"/>
          </a:xfrm>
        </p:grpSpPr>
        <p:sp>
          <p:nvSpPr>
            <p:cNvPr id="17486" name="Line 28"/>
            <p:cNvSpPr>
              <a:spLocks noChangeShapeType="1"/>
            </p:cNvSpPr>
            <p:nvPr/>
          </p:nvSpPr>
          <p:spPr bwMode="auto">
            <a:xfrm flipH="1">
              <a:off x="1968" y="1632"/>
              <a:ext cx="96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87" name="Group 29"/>
            <p:cNvGrpSpPr>
              <a:grpSpLocks/>
            </p:cNvGrpSpPr>
            <p:nvPr/>
          </p:nvGrpSpPr>
          <p:grpSpPr bwMode="auto">
            <a:xfrm>
              <a:off x="2928" y="1536"/>
              <a:ext cx="1344" cy="1248"/>
              <a:chOff x="2928" y="1536"/>
              <a:chExt cx="1344" cy="1248"/>
            </a:xfrm>
          </p:grpSpPr>
          <p:grpSp>
            <p:nvGrpSpPr>
              <p:cNvPr id="17488" name="Group 30"/>
              <p:cNvGrpSpPr>
                <a:grpSpLocks/>
              </p:cNvGrpSpPr>
              <p:nvPr/>
            </p:nvGrpSpPr>
            <p:grpSpPr bwMode="auto">
              <a:xfrm>
                <a:off x="4032" y="1824"/>
                <a:ext cx="240" cy="336"/>
                <a:chOff x="1200" y="1536"/>
                <a:chExt cx="240" cy="336"/>
              </a:xfrm>
            </p:grpSpPr>
            <p:sp>
              <p:nvSpPr>
                <p:cNvPr id="17491" name="Rectangle 31"/>
                <p:cNvSpPr>
                  <a:spLocks noChangeArrowheads="1"/>
                </p:cNvSpPr>
                <p:nvPr/>
              </p:nvSpPr>
              <p:spPr bwMode="auto">
                <a:xfrm>
                  <a:off x="1200" y="1536"/>
                  <a:ext cx="240" cy="336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7492" name="Line 32"/>
                <p:cNvSpPr>
                  <a:spLocks noChangeShapeType="1"/>
                </p:cNvSpPr>
                <p:nvPr/>
              </p:nvSpPr>
              <p:spPr bwMode="auto">
                <a:xfrm>
                  <a:off x="1248" y="158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93" name="Line 33"/>
                <p:cNvSpPr>
                  <a:spLocks noChangeShapeType="1"/>
                </p:cNvSpPr>
                <p:nvPr/>
              </p:nvSpPr>
              <p:spPr bwMode="auto">
                <a:xfrm>
                  <a:off x="1248" y="1632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94" name="Line 34"/>
                <p:cNvSpPr>
                  <a:spLocks noChangeShapeType="1"/>
                </p:cNvSpPr>
                <p:nvPr/>
              </p:nvSpPr>
              <p:spPr bwMode="auto">
                <a:xfrm>
                  <a:off x="1248" y="1680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95" name="Line 35"/>
                <p:cNvSpPr>
                  <a:spLocks noChangeShapeType="1"/>
                </p:cNvSpPr>
                <p:nvPr/>
              </p:nvSpPr>
              <p:spPr bwMode="auto">
                <a:xfrm>
                  <a:off x="1248" y="1728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96" name="Line 36"/>
                <p:cNvSpPr>
                  <a:spLocks noChangeShapeType="1"/>
                </p:cNvSpPr>
                <p:nvPr/>
              </p:nvSpPr>
              <p:spPr bwMode="auto">
                <a:xfrm>
                  <a:off x="1248" y="1776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97" name="Line 37"/>
                <p:cNvSpPr>
                  <a:spLocks noChangeShapeType="1"/>
                </p:cNvSpPr>
                <p:nvPr/>
              </p:nvSpPr>
              <p:spPr bwMode="auto">
                <a:xfrm>
                  <a:off x="1248" y="1824"/>
                  <a:ext cx="14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489" name="Line 38"/>
              <p:cNvSpPr>
                <a:spLocks noChangeShapeType="1"/>
              </p:cNvSpPr>
              <p:nvPr/>
            </p:nvSpPr>
            <p:spPr bwMode="auto">
              <a:xfrm>
                <a:off x="2928" y="1728"/>
                <a:ext cx="912" cy="10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90" name="Line 39"/>
              <p:cNvSpPr>
                <a:spLocks noChangeShapeType="1"/>
              </p:cNvSpPr>
              <p:nvPr/>
            </p:nvSpPr>
            <p:spPr bwMode="auto">
              <a:xfrm>
                <a:off x="2928" y="1536"/>
                <a:ext cx="1104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2057400" y="2286000"/>
            <a:ext cx="5029200" cy="3048000"/>
            <a:chOff x="1296" y="1440"/>
            <a:chExt cx="3168" cy="1920"/>
          </a:xfrm>
        </p:grpSpPr>
        <p:grpSp>
          <p:nvGrpSpPr>
            <p:cNvPr id="17456" name="Group 41"/>
            <p:cNvGrpSpPr>
              <a:grpSpLocks/>
            </p:cNvGrpSpPr>
            <p:nvPr/>
          </p:nvGrpSpPr>
          <p:grpSpPr bwMode="auto">
            <a:xfrm>
              <a:off x="2784" y="2256"/>
              <a:ext cx="240" cy="336"/>
              <a:chOff x="1200" y="1536"/>
              <a:chExt cx="240" cy="336"/>
            </a:xfrm>
          </p:grpSpPr>
          <p:sp>
            <p:nvSpPr>
              <p:cNvPr id="17479" name="Rectangle 42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7480" name="Line 43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1" name="Line 44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2" name="Line 45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3" name="Line 46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4" name="Line 47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5" name="Line 48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57" name="Group 49"/>
            <p:cNvGrpSpPr>
              <a:grpSpLocks/>
            </p:cNvGrpSpPr>
            <p:nvPr/>
          </p:nvGrpSpPr>
          <p:grpSpPr bwMode="auto">
            <a:xfrm>
              <a:off x="2832" y="1440"/>
              <a:ext cx="240" cy="336"/>
              <a:chOff x="1200" y="1536"/>
              <a:chExt cx="240" cy="336"/>
            </a:xfrm>
          </p:grpSpPr>
          <p:sp>
            <p:nvSpPr>
              <p:cNvPr id="17472" name="Rectangle 50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7473" name="Line 51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4" name="Line 52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5" name="Line 53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6" name="Line 54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7" name="Line 55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8" name="Line 56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58" name="Group 57"/>
            <p:cNvGrpSpPr>
              <a:grpSpLocks/>
            </p:cNvGrpSpPr>
            <p:nvPr/>
          </p:nvGrpSpPr>
          <p:grpSpPr bwMode="auto">
            <a:xfrm>
              <a:off x="3840" y="2688"/>
              <a:ext cx="240" cy="336"/>
              <a:chOff x="1200" y="1536"/>
              <a:chExt cx="240" cy="336"/>
            </a:xfrm>
          </p:grpSpPr>
          <p:sp>
            <p:nvSpPr>
              <p:cNvPr id="17465" name="Rectangle 58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7466" name="Line 59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7" name="Line 60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8" name="Line 61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9" name="Line 62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0" name="Line 63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1" name="Line 64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59" name="Line 65"/>
            <p:cNvSpPr>
              <a:spLocks noChangeShapeType="1"/>
            </p:cNvSpPr>
            <p:nvPr/>
          </p:nvSpPr>
          <p:spPr bwMode="auto">
            <a:xfrm flipV="1">
              <a:off x="1296" y="1584"/>
              <a:ext cx="1536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0" name="Line 66"/>
            <p:cNvSpPr>
              <a:spLocks noChangeShapeType="1"/>
            </p:cNvSpPr>
            <p:nvPr/>
          </p:nvSpPr>
          <p:spPr bwMode="auto">
            <a:xfrm>
              <a:off x="1920" y="2640"/>
              <a:ext cx="57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1" name="Line 67"/>
            <p:cNvSpPr>
              <a:spLocks noChangeShapeType="1"/>
            </p:cNvSpPr>
            <p:nvPr/>
          </p:nvSpPr>
          <p:spPr bwMode="auto">
            <a:xfrm flipV="1">
              <a:off x="1920" y="2400"/>
              <a:ext cx="86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Line 68"/>
            <p:cNvSpPr>
              <a:spLocks noChangeShapeType="1"/>
            </p:cNvSpPr>
            <p:nvPr/>
          </p:nvSpPr>
          <p:spPr bwMode="auto">
            <a:xfrm>
              <a:off x="1968" y="2592"/>
              <a:ext cx="187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Line 69"/>
            <p:cNvSpPr>
              <a:spLocks noChangeShapeType="1"/>
            </p:cNvSpPr>
            <p:nvPr/>
          </p:nvSpPr>
          <p:spPr bwMode="auto">
            <a:xfrm flipV="1">
              <a:off x="2496" y="2928"/>
              <a:ext cx="134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4" name="Line 70"/>
            <p:cNvSpPr>
              <a:spLocks noChangeShapeType="1"/>
            </p:cNvSpPr>
            <p:nvPr/>
          </p:nvSpPr>
          <p:spPr bwMode="auto">
            <a:xfrm flipV="1">
              <a:off x="2448" y="3264"/>
              <a:ext cx="2016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71"/>
          <p:cNvGrpSpPr>
            <a:grpSpLocks/>
          </p:cNvGrpSpPr>
          <p:nvPr/>
        </p:nvGrpSpPr>
        <p:grpSpPr bwMode="auto">
          <a:xfrm>
            <a:off x="1066800" y="2590800"/>
            <a:ext cx="2209800" cy="1981200"/>
            <a:chOff x="672" y="1632"/>
            <a:chExt cx="1392" cy="1248"/>
          </a:xfrm>
        </p:grpSpPr>
        <p:grpSp>
          <p:nvGrpSpPr>
            <p:cNvPr id="17438" name="Group 72"/>
            <p:cNvGrpSpPr>
              <a:grpSpLocks/>
            </p:cNvGrpSpPr>
            <p:nvPr/>
          </p:nvGrpSpPr>
          <p:grpSpPr bwMode="auto">
            <a:xfrm>
              <a:off x="1200" y="1632"/>
              <a:ext cx="240" cy="336"/>
              <a:chOff x="1200" y="1536"/>
              <a:chExt cx="240" cy="336"/>
            </a:xfrm>
          </p:grpSpPr>
          <p:sp>
            <p:nvSpPr>
              <p:cNvPr id="17449" name="Rectangle 73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7450" name="Line 74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1" name="Line 75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2" name="Line 76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3" name="Line 77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4" name="Line 78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5" name="Line 79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39" name="Group 80"/>
            <p:cNvGrpSpPr>
              <a:grpSpLocks/>
            </p:cNvGrpSpPr>
            <p:nvPr/>
          </p:nvGrpSpPr>
          <p:grpSpPr bwMode="auto">
            <a:xfrm>
              <a:off x="1824" y="2400"/>
              <a:ext cx="240" cy="336"/>
              <a:chOff x="1200" y="1536"/>
              <a:chExt cx="240" cy="336"/>
            </a:xfrm>
          </p:grpSpPr>
          <p:sp>
            <p:nvSpPr>
              <p:cNvPr id="17442" name="Rectangle 81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7443" name="Line 82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4" name="Line 83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5" name="Line 84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6" name="Line 85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7" name="Line 86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48" name="Line 87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40" name="Line 88"/>
            <p:cNvSpPr>
              <a:spLocks noChangeShapeType="1"/>
            </p:cNvSpPr>
            <p:nvPr/>
          </p:nvSpPr>
          <p:spPr bwMode="auto">
            <a:xfrm flipV="1">
              <a:off x="672" y="1776"/>
              <a:ext cx="528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1" name="Line 89"/>
            <p:cNvSpPr>
              <a:spLocks noChangeShapeType="1"/>
            </p:cNvSpPr>
            <p:nvPr/>
          </p:nvSpPr>
          <p:spPr bwMode="auto">
            <a:xfrm flipV="1">
              <a:off x="720" y="2544"/>
              <a:ext cx="110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90"/>
          <p:cNvGrpSpPr>
            <a:grpSpLocks/>
          </p:cNvGrpSpPr>
          <p:nvPr/>
        </p:nvGrpSpPr>
        <p:grpSpPr bwMode="auto">
          <a:xfrm>
            <a:off x="2514600" y="4343400"/>
            <a:ext cx="1600200" cy="1600200"/>
            <a:chOff x="1584" y="2736"/>
            <a:chExt cx="1008" cy="1008"/>
          </a:xfrm>
        </p:grpSpPr>
        <p:grpSp>
          <p:nvGrpSpPr>
            <p:cNvPr id="17428" name="Group 91"/>
            <p:cNvGrpSpPr>
              <a:grpSpLocks/>
            </p:cNvGrpSpPr>
            <p:nvPr/>
          </p:nvGrpSpPr>
          <p:grpSpPr bwMode="auto">
            <a:xfrm>
              <a:off x="2352" y="3120"/>
              <a:ext cx="240" cy="336"/>
              <a:chOff x="1200" y="1536"/>
              <a:chExt cx="240" cy="336"/>
            </a:xfrm>
          </p:grpSpPr>
          <p:sp>
            <p:nvSpPr>
              <p:cNvPr id="17431" name="Rectangle 92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7432" name="Line 93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3" name="Line 94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4" name="Line 95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5" name="Line 96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6" name="Line 97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7" name="Line 98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29" name="Line 99"/>
            <p:cNvSpPr>
              <a:spLocks noChangeShapeType="1"/>
            </p:cNvSpPr>
            <p:nvPr/>
          </p:nvSpPr>
          <p:spPr bwMode="auto">
            <a:xfrm flipV="1">
              <a:off x="1632" y="3360"/>
              <a:ext cx="72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Line 100"/>
            <p:cNvSpPr>
              <a:spLocks noChangeShapeType="1"/>
            </p:cNvSpPr>
            <p:nvPr/>
          </p:nvSpPr>
          <p:spPr bwMode="auto">
            <a:xfrm flipV="1">
              <a:off x="1584" y="2736"/>
              <a:ext cx="288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01"/>
          <p:cNvGrpSpPr>
            <a:grpSpLocks/>
          </p:cNvGrpSpPr>
          <p:nvPr/>
        </p:nvGrpSpPr>
        <p:grpSpPr bwMode="auto">
          <a:xfrm>
            <a:off x="5715000" y="4953000"/>
            <a:ext cx="1752600" cy="914400"/>
            <a:chOff x="3600" y="3120"/>
            <a:chExt cx="1104" cy="576"/>
          </a:xfrm>
        </p:grpSpPr>
        <p:grpSp>
          <p:nvGrpSpPr>
            <p:cNvPr id="17419" name="Group 102"/>
            <p:cNvGrpSpPr>
              <a:grpSpLocks/>
            </p:cNvGrpSpPr>
            <p:nvPr/>
          </p:nvGrpSpPr>
          <p:grpSpPr bwMode="auto">
            <a:xfrm>
              <a:off x="4464" y="3120"/>
              <a:ext cx="240" cy="336"/>
              <a:chOff x="1200" y="1536"/>
              <a:chExt cx="240" cy="336"/>
            </a:xfrm>
          </p:grpSpPr>
          <p:sp>
            <p:nvSpPr>
              <p:cNvPr id="17421" name="Rectangle 103"/>
              <p:cNvSpPr>
                <a:spLocks noChangeArrowheads="1"/>
              </p:cNvSpPr>
              <p:nvPr/>
            </p:nvSpPr>
            <p:spPr bwMode="auto">
              <a:xfrm>
                <a:off x="1200" y="1536"/>
                <a:ext cx="240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7422" name="Line 104"/>
              <p:cNvSpPr>
                <a:spLocks noChangeShapeType="1"/>
              </p:cNvSpPr>
              <p:nvPr/>
            </p:nvSpPr>
            <p:spPr bwMode="auto">
              <a:xfrm>
                <a:off x="1248" y="158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3" name="Line 105"/>
              <p:cNvSpPr>
                <a:spLocks noChangeShapeType="1"/>
              </p:cNvSpPr>
              <p:nvPr/>
            </p:nvSpPr>
            <p:spPr bwMode="auto">
              <a:xfrm>
                <a:off x="1248" y="1632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4" name="Line 106"/>
              <p:cNvSpPr>
                <a:spLocks noChangeShapeType="1"/>
              </p:cNvSpPr>
              <p:nvPr/>
            </p:nvSpPr>
            <p:spPr bwMode="auto">
              <a:xfrm>
                <a:off x="1248" y="168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5" name="Line 107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6" name="Line 108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7" name="Line 109"/>
              <p:cNvSpPr>
                <a:spLocks noChangeShapeType="1"/>
              </p:cNvSpPr>
              <p:nvPr/>
            </p:nvSpPr>
            <p:spPr bwMode="auto">
              <a:xfrm>
                <a:off x="1248" y="1824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20" name="Line 110"/>
            <p:cNvSpPr>
              <a:spLocks noChangeShapeType="1"/>
            </p:cNvSpPr>
            <p:nvPr/>
          </p:nvSpPr>
          <p:spPr bwMode="auto">
            <a:xfrm flipV="1">
              <a:off x="3600" y="3360"/>
              <a:ext cx="86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 dirty="0" smtClean="0"/>
              <a:t>(Over-)Simplified Crawling Algorithm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Put a set of known pages on a queue</a:t>
            </a:r>
          </a:p>
          <a:p>
            <a:r>
              <a:rPr lang="en-US" altLang="en-US" dirty="0" smtClean="0"/>
              <a:t>Repeat the until the queue is empty:</a:t>
            </a:r>
          </a:p>
          <a:p>
            <a:pPr lvl="1"/>
            <a:r>
              <a:rPr lang="en-US" altLang="en-US" dirty="0" smtClean="0"/>
              <a:t>Take the first page off of the queue</a:t>
            </a:r>
          </a:p>
          <a:p>
            <a:pPr lvl="1"/>
            <a:r>
              <a:rPr lang="en-US" altLang="en-US" dirty="0" smtClean="0"/>
              <a:t>Check to see if this page has been processed</a:t>
            </a:r>
          </a:p>
          <a:p>
            <a:pPr lvl="1"/>
            <a:r>
              <a:rPr lang="en-US" altLang="en-US" dirty="0" smtClean="0"/>
              <a:t>If this page has not yet been processed:</a:t>
            </a:r>
          </a:p>
          <a:p>
            <a:pPr lvl="2"/>
            <a:r>
              <a:rPr lang="en-US" altLang="en-US" dirty="0" smtClean="0"/>
              <a:t>Add this page to the index</a:t>
            </a:r>
          </a:p>
          <a:p>
            <a:pPr lvl="2"/>
            <a:r>
              <a:rPr lang="en-US" altLang="en-US" dirty="0" smtClean="0"/>
              <a:t>Add each link on the current page to the queue</a:t>
            </a:r>
          </a:p>
          <a:p>
            <a:pPr lvl="2"/>
            <a:r>
              <a:rPr lang="en-US" altLang="en-US" dirty="0" smtClean="0"/>
              <a:t>Record that this page has been processed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50" y="12700"/>
            <a:ext cx="857250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US" sz="3600" dirty="0">
                <a:latin typeface="+mj-lt"/>
                <a:cs typeface="+mn-cs"/>
              </a:rPr>
              <a:t>Basic crawl architecture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en-US"/>
          </a:p>
        </p:txBody>
      </p:sp>
      <p:pic>
        <p:nvPicPr>
          <p:cNvPr id="18438" name="Picture 6" descr="202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6921500" cy="469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50" y="12700"/>
            <a:ext cx="857250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US" sz="3600" dirty="0">
                <a:latin typeface="+mj-lt"/>
                <a:cs typeface="+mn-cs"/>
              </a:rPr>
              <a:t>URL frontier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313" y="2500313"/>
            <a:ext cx="8501062" cy="4857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 eaLnBrk="0" hangingPunct="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  <a:defRPr/>
            </a:pPr>
            <a:endParaRPr lang="de-DE" dirty="0">
              <a:latin typeface="+mj-lt"/>
              <a:cs typeface="+mn-cs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en-US"/>
          </a:p>
        </p:txBody>
      </p:sp>
      <p:pic>
        <p:nvPicPr>
          <p:cNvPr id="19463" name="Picture 6" descr="201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143125"/>
            <a:ext cx="7643812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50" y="0"/>
            <a:ext cx="847090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de-DE" sz="3600" dirty="0">
                <a:latin typeface="+mj-lt"/>
                <a:cs typeface="+mn-cs"/>
              </a:rPr>
              <a:t>Mercator URL F</a:t>
            </a:r>
            <a:r>
              <a:rPr lang="de-DE" sz="3600" dirty="0" smtClean="0">
                <a:latin typeface="+mj-lt"/>
                <a:cs typeface="+mn-cs"/>
              </a:rPr>
              <a:t>rontier</a:t>
            </a:r>
            <a:endParaRPr lang="de-DE" sz="3600" dirty="0">
              <a:latin typeface="+mj-lt"/>
              <a:cs typeface="+mn-cs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657600" y="1454105"/>
            <a:ext cx="5486400" cy="3857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 eaLnBrk="0" hangingPunct="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  <a:cs typeface="+mn-cs"/>
              </a:rPr>
              <a:t> URLs are obtained from new pages</a:t>
            </a:r>
          </a:p>
          <a:p>
            <a:pPr lvl="1" eaLnBrk="0" hangingPunct="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  <a:defRPr/>
            </a:pPr>
            <a:endParaRPr lang="de-DE" dirty="0" smtClean="0">
              <a:latin typeface="+mj-lt"/>
              <a:cs typeface="+mn-cs"/>
            </a:endParaRPr>
          </a:p>
          <a:p>
            <a:pPr lvl="1" eaLnBrk="0" hangingPunct="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  <a:defRPr/>
            </a:pPr>
            <a:endParaRPr lang="de-DE" dirty="0" smtClean="0">
              <a:latin typeface="+mj-lt"/>
              <a:cs typeface="+mn-cs"/>
            </a:endParaRPr>
          </a:p>
          <a:p>
            <a:pPr lvl="1" eaLnBrk="0" hangingPunct="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  <a:defRPr/>
            </a:pPr>
            <a:r>
              <a:rPr lang="de-DE" dirty="0" smtClean="0">
                <a:latin typeface="+mj-lt"/>
                <a:cs typeface="+mn-cs"/>
              </a:rPr>
              <a:t> Front FIFO queues for prioritization</a:t>
            </a:r>
            <a:endParaRPr lang="de-DE" dirty="0">
              <a:latin typeface="+mj-lt"/>
              <a:cs typeface="+mn-cs"/>
            </a:endParaRPr>
          </a:p>
          <a:p>
            <a:pPr lvl="1" eaLnBrk="0" hangingPunct="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  <a:defRPr/>
            </a:pPr>
            <a:endParaRPr lang="de-DE" dirty="0">
              <a:latin typeface="+mj-lt"/>
              <a:cs typeface="+mn-cs"/>
            </a:endParaRPr>
          </a:p>
          <a:p>
            <a:pPr lvl="1" eaLnBrk="0" hangingPunct="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  <a:defRPr/>
            </a:pPr>
            <a:endParaRPr lang="de-DE" dirty="0">
              <a:latin typeface="+mj-lt"/>
              <a:cs typeface="+mn-cs"/>
            </a:endParaRPr>
          </a:p>
          <a:p>
            <a:pPr lvl="1" eaLnBrk="0" hangingPunct="0">
              <a:spcBef>
                <a:spcPts val="700"/>
              </a:spcBef>
              <a:buClr>
                <a:srgbClr val="336699"/>
              </a:buClr>
              <a:defRPr/>
            </a:pPr>
            <a:endParaRPr lang="de-DE" dirty="0">
              <a:latin typeface="+mj-lt"/>
              <a:cs typeface="+mn-cs"/>
            </a:endParaRPr>
          </a:p>
          <a:p>
            <a:pPr lvl="1" eaLnBrk="0" hangingPunct="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  <a:defRPr/>
            </a:pPr>
            <a:r>
              <a:rPr lang="de-DE" dirty="0" smtClean="0">
                <a:latin typeface="+mj-lt"/>
                <a:cs typeface="+mn-cs"/>
              </a:rPr>
              <a:t> Back </a:t>
            </a:r>
            <a:r>
              <a:rPr lang="de-DE" dirty="0" smtClean="0">
                <a:latin typeface="+mj-lt"/>
                <a:cs typeface="+mn-cs"/>
              </a:rPr>
              <a:t>FIFO queues </a:t>
            </a:r>
            <a:r>
              <a:rPr lang="de-DE" dirty="0">
                <a:latin typeface="+mj-lt"/>
                <a:cs typeface="+mn-cs"/>
              </a:rPr>
              <a:t>enforce </a:t>
            </a:r>
            <a:r>
              <a:rPr lang="de-DE" dirty="0" smtClean="0">
                <a:latin typeface="+mj-lt"/>
                <a:cs typeface="+mn-cs"/>
              </a:rPr>
              <a:t>politeness</a:t>
            </a:r>
            <a:endParaRPr lang="de-DE" dirty="0">
              <a:latin typeface="+mj-lt"/>
              <a:cs typeface="+mn-cs"/>
            </a:endParaRP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en-US"/>
          </a:p>
        </p:txBody>
      </p:sp>
      <p:pic>
        <p:nvPicPr>
          <p:cNvPr id="20487" name="Picture 6" descr="202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3643313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313" y="12700"/>
            <a:ext cx="8929687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de-DE" sz="3600" dirty="0">
                <a:latin typeface="+mj-lt"/>
                <a:cs typeface="+mn-cs"/>
              </a:rPr>
              <a:t> </a:t>
            </a:r>
            <a:r>
              <a:rPr lang="de-DE" sz="3600" dirty="0" smtClean="0">
                <a:latin typeface="+mj-lt"/>
                <a:cs typeface="+mn-cs"/>
              </a:rPr>
              <a:t>Near-Duplicates</a:t>
            </a:r>
            <a:r>
              <a:rPr lang="de-DE" sz="3600" dirty="0">
                <a:latin typeface="+mj-lt"/>
                <a:cs typeface="+mn-cs"/>
              </a:rPr>
              <a:t>: Example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en-US"/>
          </a:p>
        </p:txBody>
      </p:sp>
      <p:pic>
        <p:nvPicPr>
          <p:cNvPr id="27652" name="Picture 6" descr="193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14500"/>
            <a:ext cx="8853488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/>
              <a:t>Shingling for Near-Dupe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all unique word </a:t>
            </a:r>
            <a:r>
              <a:rPr lang="en-US" dirty="0"/>
              <a:t>n-gram “</a:t>
            </a:r>
            <a:r>
              <a:rPr lang="en-US" dirty="0" smtClean="0"/>
              <a:t>shingles”</a:t>
            </a:r>
          </a:p>
          <a:p>
            <a:pPr lvl="3"/>
            <a:endParaRPr lang="en-US" dirty="0"/>
          </a:p>
          <a:p>
            <a:r>
              <a:rPr lang="en-US" dirty="0" smtClean="0"/>
              <a:t>Compute </a:t>
            </a:r>
            <a:r>
              <a:rPr lang="en-US" dirty="0" err="1" smtClean="0"/>
              <a:t>Jaccard</a:t>
            </a:r>
            <a:r>
              <a:rPr lang="en-US" dirty="0" smtClean="0"/>
              <a:t> similarity of shingle sets</a:t>
            </a:r>
          </a:p>
          <a:p>
            <a:pPr marL="457200" lvl="1" indent="0">
              <a:buNone/>
            </a:pPr>
            <a:r>
              <a:rPr lang="en-US" dirty="0" smtClean="0"/>
              <a:t>                 |A</a:t>
            </a:r>
            <a:r>
              <a:rPr lang="en-US" sz="2400" b="1" dirty="0" smtClean="0"/>
              <a:t>∩</a:t>
            </a:r>
            <a:r>
              <a:rPr lang="en-US" dirty="0" smtClean="0"/>
              <a:t>B| / |A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</a:t>
            </a:r>
            <a:r>
              <a:rPr lang="en-US" dirty="0" smtClean="0"/>
              <a:t>B|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most are identical, call it a near-duplicate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Use locality-sensitive hashing for efficiency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90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46299913</TotalTime>
  <Words>344</Words>
  <Application>Microsoft Office PowerPoint</Application>
  <PresentationFormat>On-screen Show (4:3)</PresentationFormat>
  <Paragraphs>91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Times New Roman</vt:lpstr>
      <vt:lpstr>Wingdings</vt:lpstr>
      <vt:lpstr>Arial</vt:lpstr>
      <vt:lpstr>Arial Unicode MS</vt:lpstr>
      <vt:lpstr>MS PGothic</vt:lpstr>
      <vt:lpstr>Blank Presentation</vt:lpstr>
      <vt:lpstr>Web Search</vt:lpstr>
      <vt:lpstr>Agenda</vt:lpstr>
      <vt:lpstr>Crawling the Web</vt:lpstr>
      <vt:lpstr>(Over-)Simplified Crawling Algorithm</vt:lpstr>
      <vt:lpstr>PowerPoint Presentation</vt:lpstr>
      <vt:lpstr>PowerPoint Presentation</vt:lpstr>
      <vt:lpstr>PowerPoint Presentation</vt:lpstr>
      <vt:lpstr>PowerPoint Presentation</vt:lpstr>
      <vt:lpstr>Shingling for Near-Dupe Detection</vt:lpstr>
      <vt:lpstr>Robots Exclusion Protocol</vt:lpstr>
      <vt:lpstr>Link Structure of the Web</vt:lpstr>
      <vt:lpstr>Web Crawl Challenges</vt:lpstr>
      <vt:lpstr>PowerPoint Presentation</vt:lpstr>
      <vt:lpstr>The “Deep Web”</vt:lpstr>
      <vt:lpstr>Estimated Size of the Indexed Web</vt:lpstr>
      <vt:lpstr>Estimated Size of the Indexed Web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Filtering</dc:title>
  <dc:creator>Douglas W. Oard</dc:creator>
  <cp:lastModifiedBy>gg</cp:lastModifiedBy>
  <cp:revision>120</cp:revision>
  <cp:lastPrinted>1998-04-06T02:52:45Z</cp:lastPrinted>
  <dcterms:created xsi:type="dcterms:W3CDTF">1998-04-04T17:49:33Z</dcterms:created>
  <dcterms:modified xsi:type="dcterms:W3CDTF">2014-08-20T15:45:32Z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