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48" r:id="rId1"/>
  </p:sldMasterIdLst>
  <p:notesMasterIdLst>
    <p:notesMasterId r:id="rId14"/>
  </p:notesMasterIdLst>
  <p:sldIdLst>
    <p:sldId id="256" r:id="rId2"/>
    <p:sldId id="541" r:id="rId3"/>
    <p:sldId id="345" r:id="rId4"/>
    <p:sldId id="311" r:id="rId5"/>
    <p:sldId id="359" r:id="rId6"/>
    <p:sldId id="360" r:id="rId7"/>
    <p:sldId id="361" r:id="rId8"/>
    <p:sldId id="362" r:id="rId9"/>
    <p:sldId id="364" r:id="rId10"/>
    <p:sldId id="267" r:id="rId11"/>
    <p:sldId id="334" r:id="rId12"/>
    <p:sldId id="530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3366FF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486" autoAdjust="0"/>
    <p:restoredTop sz="96433" autoAdjust="0"/>
  </p:normalViewPr>
  <p:slideViewPr>
    <p:cSldViewPr>
      <p:cViewPr varScale="1">
        <p:scale>
          <a:sx n="112" d="100"/>
          <a:sy n="112" d="100"/>
        </p:scale>
        <p:origin x="148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63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98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9DB8341-8F1C-4E63-A8CE-414F09FBC3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17378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3AAD7B7-6E4F-4238-9089-ED045DBE437B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/>
          <a:lstStyle/>
          <a:p>
            <a:pPr>
              <a:buFontTx/>
              <a:buChar char="-"/>
            </a:pPr>
            <a:r>
              <a:rPr lang="en-US" altLang="en-US" smtClean="0"/>
              <a:t>Date is often associated with query formulation. That is searchers often wanted to limit their search by date.</a:t>
            </a:r>
          </a:p>
          <a:p>
            <a:pPr>
              <a:buFontTx/>
              <a:buChar char="-"/>
            </a:pPr>
            <a:r>
              <a:rPr lang="en-US" altLang="en-US" smtClean="0"/>
              <a:t>Program title – Users who were familiar with some program names were often able to tell the ‘type’ of a story by looking at the program title.</a:t>
            </a:r>
          </a:p>
        </p:txBody>
      </p:sp>
    </p:spTree>
    <p:extLst>
      <p:ext uri="{BB962C8B-B14F-4D97-AF65-F5344CB8AC3E}">
        <p14:creationId xmlns:p14="http://schemas.microsoft.com/office/powerpoint/2010/main" val="2784954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81F69C-9733-44EB-94D0-4CE2CF1AE8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4079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EF5735-1FB1-474A-AE22-EDCA62568F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3842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158813-7E10-49DB-84BF-26942E1511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90075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675C53-4A87-41CB-B5F9-A5E297C5E7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4253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299650-9465-4C91-B9C8-BBDD023BDE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7562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FF4443-D824-4F49-97C8-DD2A928BEB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5606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18758A-C6C5-45FA-AE62-AF67A1DA41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3731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2BAC58-59AD-4C1C-BC41-0D95C8ECC8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9330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A6B6D5-6571-47C5-ADD3-7CE572526B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3452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218A01-BC4E-4E6B-913E-E4111F7E73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5782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8C3D58-E1F8-4684-804D-D972B62580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5809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2263E9-0D99-4EC8-9566-261B35A50E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1813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A9E399F-E5FB-4C39-AEB3-A7E857E290D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Speech and Music Retrieval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 smtClean="0"/>
              <a:t>INST 734</a:t>
            </a:r>
          </a:p>
          <a:p>
            <a:r>
              <a:rPr lang="en-US" altLang="en-US" dirty="0" smtClean="0"/>
              <a:t>Doug </a:t>
            </a:r>
            <a:r>
              <a:rPr lang="en-US" altLang="en-US" dirty="0" err="1" smtClean="0"/>
              <a:t>Oard</a:t>
            </a:r>
            <a:endParaRPr lang="en-US" altLang="en-US" dirty="0" smtClean="0"/>
          </a:p>
          <a:p>
            <a:r>
              <a:rPr lang="en-US" altLang="en-US" dirty="0" smtClean="0"/>
              <a:t>Module 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Detectable Speech Features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Content </a:t>
            </a:r>
          </a:p>
          <a:p>
            <a:pPr lvl="1"/>
            <a:r>
              <a:rPr lang="en-US" altLang="en-US" dirty="0" smtClean="0"/>
              <a:t>Phonemes, one-best word recognition, </a:t>
            </a:r>
            <a:r>
              <a:rPr lang="en-US" altLang="en-US" dirty="0" smtClean="0"/>
              <a:t>lattice</a:t>
            </a:r>
            <a:endParaRPr lang="en-US" altLang="en-US" dirty="0" smtClean="0"/>
          </a:p>
          <a:p>
            <a:r>
              <a:rPr lang="en-US" altLang="en-US" dirty="0" smtClean="0"/>
              <a:t>Identity </a:t>
            </a:r>
          </a:p>
          <a:p>
            <a:pPr lvl="1"/>
            <a:r>
              <a:rPr lang="en-US" altLang="en-US" dirty="0" smtClean="0"/>
              <a:t>Speaker identification, speaker segmentation</a:t>
            </a:r>
          </a:p>
          <a:p>
            <a:r>
              <a:rPr lang="en-US" altLang="en-US" dirty="0" smtClean="0"/>
              <a:t>Language</a:t>
            </a:r>
          </a:p>
          <a:p>
            <a:pPr lvl="1"/>
            <a:r>
              <a:rPr lang="en-US" altLang="en-US" dirty="0" smtClean="0"/>
              <a:t>Language, dialect, accent</a:t>
            </a:r>
          </a:p>
          <a:p>
            <a:r>
              <a:rPr lang="en-US" altLang="en-US" dirty="0" smtClean="0"/>
              <a:t>Other measurable parameters</a:t>
            </a:r>
          </a:p>
          <a:p>
            <a:pPr lvl="1"/>
            <a:r>
              <a:rPr lang="en-US" altLang="en-US" dirty="0" smtClean="0"/>
              <a:t>Time, duration, channel, environment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0" y="1371600"/>
          <a:ext cx="9144000" cy="548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Image" r:id="rId3" imgW="9225556" imgH="5718320" progId="Photoshop.Image.4">
                  <p:embed/>
                </p:oleObj>
              </mc:Choice>
              <mc:Fallback>
                <p:oleObj name="Image" r:id="rId3" imgW="9225556" imgH="5718320" progId="Photoshop.Image.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17778" b="2222"/>
                      <a:stretch>
                        <a:fillRect/>
                      </a:stretch>
                    </p:blipFill>
                    <p:spPr bwMode="auto">
                      <a:xfrm>
                        <a:off x="0" y="1371600"/>
                        <a:ext cx="9144000" cy="548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Visualizing Turn-Taking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r>
              <a:rPr lang="en-US" altLang="en-US" smtClean="0"/>
              <a:t>Human History</a:t>
            </a:r>
          </a:p>
        </p:txBody>
      </p:sp>
      <p:sp>
        <p:nvSpPr>
          <p:cNvPr id="118787" name="Rectangle 3"/>
          <p:cNvSpPr>
            <a:spLocks noChangeArrowheads="1"/>
          </p:cNvSpPr>
          <p:nvPr/>
        </p:nvSpPr>
        <p:spPr bwMode="auto">
          <a:xfrm>
            <a:off x="228600" y="2286000"/>
            <a:ext cx="8077200" cy="609600"/>
          </a:xfrm>
          <a:prstGeom prst="rect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800">
                <a:latin typeface="Arial" panose="020B0604020202020204" pitchFamily="34" charset="0"/>
                <a:cs typeface="Arial" panose="020B0604020202020204" pitchFamily="34" charset="0"/>
              </a:rPr>
              <a:t>Oral Tradition</a:t>
            </a:r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8305800" y="2286000"/>
            <a:ext cx="685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600">
                <a:latin typeface="Arial" panose="020B0604020202020204" pitchFamily="34" charset="0"/>
                <a:cs typeface="Arial" panose="020B0604020202020204" pitchFamily="34" charset="0"/>
              </a:rPr>
              <a:t>Writing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28600" y="3657600"/>
            <a:ext cx="8763000" cy="1828800"/>
            <a:chOff x="144" y="2304"/>
            <a:chExt cx="5520" cy="1152"/>
          </a:xfrm>
        </p:grpSpPr>
        <p:sp>
          <p:nvSpPr>
            <p:cNvPr id="118790" name="Rectangle 6"/>
            <p:cNvSpPr>
              <a:spLocks noChangeArrowheads="1"/>
            </p:cNvSpPr>
            <p:nvPr/>
          </p:nvSpPr>
          <p:spPr bwMode="auto">
            <a:xfrm>
              <a:off x="288" y="2304"/>
              <a:ext cx="5184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4400">
                  <a:solidFill>
                    <a:schemeClr val="tx2"/>
                  </a:solidFill>
                </a:rPr>
                <a:t>Human Future</a:t>
              </a:r>
            </a:p>
          </p:txBody>
        </p:sp>
        <p:sp>
          <p:nvSpPr>
            <p:cNvPr id="118791" name="Rectangle 7"/>
            <p:cNvSpPr>
              <a:spLocks noChangeArrowheads="1"/>
            </p:cNvSpPr>
            <p:nvPr/>
          </p:nvSpPr>
          <p:spPr bwMode="auto">
            <a:xfrm>
              <a:off x="144" y="3072"/>
              <a:ext cx="5520" cy="384"/>
            </a:xfrm>
            <a:prstGeom prst="rect">
              <a:avLst/>
            </a:prstGeom>
            <a:gradFill rotWithShape="1">
              <a:gsLst>
                <a:gs pos="0">
                  <a:srgbClr val="66FF99"/>
                </a:gs>
                <a:gs pos="100000">
                  <a:schemeClr val="accent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2800">
                  <a:latin typeface="Arial" panose="020B0604020202020204" pitchFamily="34" charset="0"/>
                  <a:cs typeface="Arial" panose="020B0604020202020204" pitchFamily="34" charset="0"/>
                </a:rPr>
                <a:t>Writing and Speech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Agenda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Music </a:t>
            </a:r>
            <a:r>
              <a:rPr lang="en-US" altLang="en-US" dirty="0"/>
              <a:t>r</a:t>
            </a:r>
            <a:r>
              <a:rPr lang="en-US" altLang="en-US" dirty="0" smtClean="0"/>
              <a:t>etrieval</a:t>
            </a:r>
          </a:p>
          <a:p>
            <a:pPr marL="0" indent="0">
              <a:buNone/>
            </a:pPr>
            <a:endParaRPr lang="en-US" altLang="en-US" dirty="0" smtClean="0"/>
          </a:p>
          <a:p>
            <a:r>
              <a:rPr lang="en-US" altLang="en-US" dirty="0" smtClean="0"/>
              <a:t>Speech retrieval</a:t>
            </a:r>
          </a:p>
          <a:p>
            <a:endParaRPr lang="en-US" alt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Interactive speech </a:t>
            </a:r>
            <a:r>
              <a:rPr lang="en-US" altLang="en-US" dirty="0"/>
              <a:t>r</a:t>
            </a:r>
            <a:r>
              <a:rPr lang="en-US" altLang="en-US" dirty="0" smtClean="0"/>
              <a:t>etrieval</a:t>
            </a:r>
          </a:p>
        </p:txBody>
      </p:sp>
    </p:spTree>
    <p:extLst>
      <p:ext uri="{BB962C8B-B14F-4D97-AF65-F5344CB8AC3E}">
        <p14:creationId xmlns:p14="http://schemas.microsoft.com/office/powerpoint/2010/main" val="58272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620000" cy="1143000"/>
          </a:xfrm>
        </p:spPr>
        <p:txBody>
          <a:bodyPr/>
          <a:lstStyle/>
          <a:p>
            <a:r>
              <a:rPr lang="en-US" altLang="en-US" dirty="0" smtClean="0"/>
              <a:t>Comparison with Text Retrieval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772400" cy="4114800"/>
          </a:xfrm>
        </p:spPr>
        <p:txBody>
          <a:bodyPr/>
          <a:lstStyle/>
          <a:p>
            <a:r>
              <a:rPr lang="en-US" altLang="en-US" dirty="0" smtClean="0"/>
              <a:t>Detection is harder</a:t>
            </a:r>
          </a:p>
          <a:p>
            <a:pPr lvl="1"/>
            <a:r>
              <a:rPr lang="en-US" altLang="en-US" dirty="0" smtClean="0"/>
              <a:t>Speech recognition errors</a:t>
            </a:r>
          </a:p>
          <a:p>
            <a:pPr lvl="4"/>
            <a:endParaRPr lang="en-US" altLang="en-US" dirty="0" smtClean="0"/>
          </a:p>
          <a:p>
            <a:r>
              <a:rPr lang="en-US" altLang="en-US" dirty="0" smtClean="0"/>
              <a:t>Selection is harder</a:t>
            </a:r>
          </a:p>
          <a:p>
            <a:pPr lvl="1"/>
            <a:r>
              <a:rPr lang="en-US" altLang="en-US" dirty="0" smtClean="0"/>
              <a:t>Date and time </a:t>
            </a:r>
            <a:r>
              <a:rPr lang="en-US" altLang="en-US" dirty="0" smtClean="0"/>
              <a:t>alone are </a:t>
            </a:r>
            <a:r>
              <a:rPr lang="en-US" altLang="en-US" dirty="0" smtClean="0"/>
              <a:t>not very informative</a:t>
            </a:r>
          </a:p>
          <a:p>
            <a:pPr lvl="4"/>
            <a:endParaRPr lang="en-US" altLang="en-US" dirty="0" smtClean="0"/>
          </a:p>
          <a:p>
            <a:r>
              <a:rPr lang="en-US" altLang="en-US" dirty="0" smtClean="0"/>
              <a:t>Examination is harder</a:t>
            </a:r>
          </a:p>
          <a:p>
            <a:pPr lvl="1"/>
            <a:r>
              <a:rPr lang="en-US" altLang="en-US" dirty="0" smtClean="0"/>
              <a:t>Linear medium is hard to browse</a:t>
            </a:r>
          </a:p>
          <a:p>
            <a:pPr lvl="1"/>
            <a:r>
              <a:rPr lang="en-US" altLang="en-US" dirty="0" smtClean="0"/>
              <a:t>Arbitrary segments produce unnatural breaks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610600" cy="1143000"/>
          </a:xfrm>
        </p:spPr>
        <p:txBody>
          <a:bodyPr/>
          <a:lstStyle/>
          <a:p>
            <a:r>
              <a:rPr lang="en-US" altLang="en-US" dirty="0" smtClean="0"/>
              <a:t>Competing Demands on the Interface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305800" cy="4114800"/>
          </a:xfrm>
        </p:spPr>
        <p:txBody>
          <a:bodyPr/>
          <a:lstStyle/>
          <a:p>
            <a:r>
              <a:rPr lang="en-US" altLang="en-US" smtClean="0"/>
              <a:t>Query must result in a manageable set</a:t>
            </a:r>
          </a:p>
          <a:p>
            <a:pPr lvl="1"/>
            <a:r>
              <a:rPr lang="en-US" altLang="en-US" smtClean="0"/>
              <a:t>But users prefer simple query interfaces</a:t>
            </a:r>
          </a:p>
          <a:p>
            <a:pPr lvl="1"/>
            <a:endParaRPr lang="en-US" altLang="en-US" smtClean="0"/>
          </a:p>
          <a:p>
            <a:r>
              <a:rPr lang="en-US" altLang="en-US" smtClean="0"/>
              <a:t>Selection interface must show several segments</a:t>
            </a:r>
          </a:p>
          <a:p>
            <a:pPr lvl="1"/>
            <a:r>
              <a:rPr lang="en-US" altLang="en-US" smtClean="0"/>
              <a:t>Representations must be compact, but informative</a:t>
            </a:r>
          </a:p>
          <a:p>
            <a:endParaRPr lang="en-US" altLang="en-US" smtClean="0"/>
          </a:p>
          <a:p>
            <a:r>
              <a:rPr lang="en-US" altLang="en-US" smtClean="0"/>
              <a:t>Rapid examination should be possible</a:t>
            </a:r>
          </a:p>
          <a:p>
            <a:pPr lvl="1"/>
            <a:r>
              <a:rPr lang="en-US" altLang="en-US" smtClean="0"/>
              <a:t>But complete access to the recordings is desirable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228600" y="0"/>
            <a:ext cx="3886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latin typeface="Arial" panose="020B0604020202020204" pitchFamily="34" charset="0"/>
              </a:rPr>
              <a:t>NPR Online</a:t>
            </a:r>
          </a:p>
        </p:txBody>
      </p:sp>
      <p:pic>
        <p:nvPicPr>
          <p:cNvPr id="604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76" t="16406" r="25624" b="42969"/>
          <a:stretch>
            <a:fillRect/>
          </a:stretch>
        </p:blipFill>
        <p:spPr bwMode="auto">
          <a:xfrm>
            <a:off x="0" y="609600"/>
            <a:ext cx="9144000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50" t="25781" r="33749" b="2578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8" t="23763" r="51489" b="38109"/>
          <a:stretch>
            <a:fillRect/>
          </a:stretch>
        </p:blipFill>
        <p:spPr bwMode="auto">
          <a:xfrm>
            <a:off x="0" y="685800"/>
            <a:ext cx="91440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228600" y="0"/>
            <a:ext cx="3962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latin typeface="Arial" panose="020B0604020202020204" pitchFamily="34" charset="0"/>
              </a:rPr>
              <a:t>SpeechBot</a:t>
            </a:r>
            <a:endParaRPr lang="en-US" altLang="en-US" sz="2400" b="1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75" r="51251" b="3906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4400"/>
              <a:t>Criterion-Attribute Framework</a:t>
            </a:r>
          </a:p>
        </p:txBody>
      </p:sp>
      <p:graphicFrame>
        <p:nvGraphicFramePr>
          <p:cNvPr id="140291" name="Group 3"/>
          <p:cNvGraphicFramePr>
            <a:graphicFrameLocks noGrp="1"/>
          </p:cNvGraphicFramePr>
          <p:nvPr/>
        </p:nvGraphicFramePr>
        <p:xfrm>
          <a:off x="304800" y="1295400"/>
          <a:ext cx="8458200" cy="5335588"/>
        </p:xfrm>
        <a:graphic>
          <a:graphicData uri="http://schemas.openxmlformats.org/drawingml/2006/table">
            <a:tbl>
              <a:tblPr/>
              <a:tblGrid>
                <a:gridCol w="1752600"/>
                <a:gridCol w="3835400"/>
                <a:gridCol w="2870200"/>
              </a:tblGrid>
              <a:tr h="365782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Relevance Criteria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Associated Attributes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57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NPR Online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SpeechBot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40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Topicality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Story Type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Authority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Story title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Brief summary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Audio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Detailed summary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Speaker name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Audio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Detailed summary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Short summary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Story title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Program title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Speaker name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Speaker’s affiliation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Detailed summary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Brief summary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Audio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Highlighted terms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Audio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Program title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5555" name="Line 19"/>
          <p:cNvSpPr>
            <a:spLocks noChangeShapeType="1"/>
          </p:cNvSpPr>
          <p:nvPr/>
        </p:nvSpPr>
        <p:spPr bwMode="auto">
          <a:xfrm>
            <a:off x="381000" y="2057400"/>
            <a:ext cx="800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6" name="Line 20"/>
          <p:cNvSpPr>
            <a:spLocks noChangeShapeType="1"/>
          </p:cNvSpPr>
          <p:nvPr/>
        </p:nvSpPr>
        <p:spPr bwMode="auto">
          <a:xfrm>
            <a:off x="381000" y="3886200"/>
            <a:ext cx="800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7" name="Line 21"/>
          <p:cNvSpPr>
            <a:spLocks noChangeShapeType="1"/>
          </p:cNvSpPr>
          <p:nvPr/>
        </p:nvSpPr>
        <p:spPr bwMode="auto">
          <a:xfrm>
            <a:off x="381000" y="5562600"/>
            <a:ext cx="800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8" name="Line 22"/>
          <p:cNvSpPr>
            <a:spLocks noChangeShapeType="1"/>
          </p:cNvSpPr>
          <p:nvPr/>
        </p:nvSpPr>
        <p:spPr bwMode="auto">
          <a:xfrm>
            <a:off x="1981200" y="1371600"/>
            <a:ext cx="0" cy="518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9" name="Line 23"/>
          <p:cNvSpPr>
            <a:spLocks noChangeShapeType="1"/>
          </p:cNvSpPr>
          <p:nvPr/>
        </p:nvSpPr>
        <p:spPr bwMode="auto">
          <a:xfrm>
            <a:off x="5410200" y="1752600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381000" y="2209800"/>
            <a:ext cx="7696200" cy="3962400"/>
            <a:chOff x="240" y="1392"/>
            <a:chExt cx="4848" cy="2496"/>
          </a:xfrm>
        </p:grpSpPr>
        <p:sp>
          <p:nvSpPr>
            <p:cNvPr id="65561" name="Rectangle 25"/>
            <p:cNvSpPr>
              <a:spLocks noChangeArrowheads="1"/>
            </p:cNvSpPr>
            <p:nvPr/>
          </p:nvSpPr>
          <p:spPr bwMode="auto">
            <a:xfrm>
              <a:off x="1344" y="2016"/>
              <a:ext cx="1344" cy="192"/>
            </a:xfrm>
            <a:prstGeom prst="rect">
              <a:avLst/>
            </a:prstGeom>
            <a:noFill/>
            <a:ln w="38100">
              <a:solidFill>
                <a:srgbClr val="FF006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5562" name="Rectangle 26"/>
            <p:cNvSpPr>
              <a:spLocks noChangeArrowheads="1"/>
            </p:cNvSpPr>
            <p:nvPr/>
          </p:nvSpPr>
          <p:spPr bwMode="auto">
            <a:xfrm>
              <a:off x="3744" y="1392"/>
              <a:ext cx="1344" cy="192"/>
            </a:xfrm>
            <a:prstGeom prst="rect">
              <a:avLst/>
            </a:prstGeom>
            <a:noFill/>
            <a:ln w="38100">
              <a:solidFill>
                <a:srgbClr val="FF006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5563" name="Rectangle 27"/>
            <p:cNvSpPr>
              <a:spLocks noChangeArrowheads="1"/>
            </p:cNvSpPr>
            <p:nvPr/>
          </p:nvSpPr>
          <p:spPr bwMode="auto">
            <a:xfrm>
              <a:off x="240" y="2517"/>
              <a:ext cx="816" cy="192"/>
            </a:xfrm>
            <a:prstGeom prst="rect">
              <a:avLst/>
            </a:prstGeom>
            <a:noFill/>
            <a:ln w="38100">
              <a:solidFill>
                <a:srgbClr val="FF006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5564" name="Rectangle 28"/>
            <p:cNvSpPr>
              <a:spLocks noChangeArrowheads="1"/>
            </p:cNvSpPr>
            <p:nvPr/>
          </p:nvSpPr>
          <p:spPr bwMode="auto">
            <a:xfrm>
              <a:off x="3744" y="3552"/>
              <a:ext cx="1344" cy="336"/>
            </a:xfrm>
            <a:prstGeom prst="rect">
              <a:avLst/>
            </a:prstGeom>
            <a:noFill/>
            <a:ln w="38100">
              <a:solidFill>
                <a:srgbClr val="FF006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2551</TotalTime>
  <Words>244</Words>
  <Application>Microsoft Office PowerPoint</Application>
  <PresentationFormat>On-screen Show (4:3)</PresentationFormat>
  <Paragraphs>90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Times New Roman</vt:lpstr>
      <vt:lpstr>Wingdings</vt:lpstr>
      <vt:lpstr>Arial</vt:lpstr>
      <vt:lpstr>Default Design</vt:lpstr>
      <vt:lpstr>Image</vt:lpstr>
      <vt:lpstr>Speech and Music Retrieval</vt:lpstr>
      <vt:lpstr>Agenda</vt:lpstr>
      <vt:lpstr>Comparison with Text Retrieval</vt:lpstr>
      <vt:lpstr>Competing Demands on the Interface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Detectable Speech Features</vt:lpstr>
      <vt:lpstr>Visualizing Turn-Taking</vt:lpstr>
      <vt:lpstr>Human History</vt:lpstr>
    </vt:vector>
  </TitlesOfParts>
  <Company>Consulting Enterprises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Image and Sound Retrieval</dc:title>
  <dc:creator>Preferred Customer</dc:creator>
  <cp:lastModifiedBy>gg</cp:lastModifiedBy>
  <cp:revision>81</cp:revision>
  <dcterms:created xsi:type="dcterms:W3CDTF">1998-04-11T15:19:19Z</dcterms:created>
  <dcterms:modified xsi:type="dcterms:W3CDTF">2014-11-17T06:26:50Z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2</vt:i4>
  </property>
  <property fmtid="{D5CDD505-2E9C-101B-9397-08002B2CF9AE}" pid="4" name="Compression">
    <vt:i4>80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oard@glue.umd.edu</vt:lpwstr>
  </property>
  <property fmtid="{D5CDD505-2E9C-101B-9397-08002B2CF9AE}" pid="8" name="HomePage">
    <vt:lpwstr>http://www.clis.umd.edu/courses/708a/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true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