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08" r:id="rId3"/>
    <p:sldId id="413" r:id="rId4"/>
    <p:sldId id="341" r:id="rId5"/>
    <p:sldId id="394" r:id="rId6"/>
    <p:sldId id="410" r:id="rId7"/>
    <p:sldId id="411" r:id="rId8"/>
    <p:sldId id="412" r:id="rId9"/>
    <p:sldId id="379" r:id="rId10"/>
    <p:sldId id="351" r:id="rId11"/>
    <p:sldId id="409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77" d="100"/>
          <a:sy n="77" d="100"/>
        </p:scale>
        <p:origin x="64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77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61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14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797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When we’re talking about information retrieval, we’re talking mainly about searching.</a:t>
            </a:r>
          </a:p>
        </p:txBody>
      </p:sp>
    </p:spTree>
    <p:extLst>
      <p:ext uri="{BB962C8B-B14F-4D97-AF65-F5344CB8AC3E}">
        <p14:creationId xmlns:p14="http://schemas.microsoft.com/office/powerpoint/2010/main" val="230817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Start 1:20</a:t>
            </a:r>
          </a:p>
        </p:txBody>
      </p:sp>
    </p:spTree>
    <p:extLst>
      <p:ext uri="{BB962C8B-B14F-4D97-AF65-F5344CB8AC3E}">
        <p14:creationId xmlns:p14="http://schemas.microsoft.com/office/powerpoint/2010/main" val="410257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451666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157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0751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23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9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03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0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Structure of IR Systems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</a:t>
            </a:r>
            <a:r>
              <a:rPr lang="en-US" altLang="en-US" dirty="0"/>
              <a:t>1</a:t>
            </a:r>
            <a:endParaRPr lang="en-US" altLang="en-US" dirty="0" smtClean="0"/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9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Comparing Databases and</a:t>
            </a:r>
            <a:r>
              <a:rPr lang="en-US" altLang="en-US" dirty="0" smtClean="0"/>
              <a:t> </a:t>
            </a:r>
            <a:r>
              <a:rPr lang="en-US" altLang="en-US" dirty="0" smtClean="0"/>
              <a:t>IR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377950"/>
            <a:ext cx="7239000" cy="5334000"/>
            <a:chOff x="1008" y="768"/>
            <a:chExt cx="4560" cy="3360"/>
          </a:xfrm>
        </p:grpSpPr>
        <p:sp>
          <p:nvSpPr>
            <p:cNvPr id="16403" name="Rectangle 4"/>
            <p:cNvSpPr>
              <a:spLocks noChangeArrowheads="1"/>
            </p:cNvSpPr>
            <p:nvPr/>
          </p:nvSpPr>
          <p:spPr bwMode="auto">
            <a:xfrm>
              <a:off x="1008" y="3548"/>
              <a:ext cx="120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 dirty="0" smtClean="0"/>
                <a:t>Nature of the content</a:t>
              </a:r>
              <a:endParaRPr lang="en-US" altLang="en-US" b="1" dirty="0"/>
            </a:p>
          </p:txBody>
        </p:sp>
        <p:sp>
          <p:nvSpPr>
            <p:cNvPr id="16404" name="Rectangle 5"/>
            <p:cNvSpPr>
              <a:spLocks noChangeArrowheads="1"/>
            </p:cNvSpPr>
            <p:nvPr/>
          </p:nvSpPr>
          <p:spPr bwMode="auto">
            <a:xfrm>
              <a:off x="1008" y="2968"/>
              <a:ext cx="120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Interaction with system</a:t>
              </a:r>
            </a:p>
          </p:txBody>
        </p:sp>
        <p:sp>
          <p:nvSpPr>
            <p:cNvPr id="16405" name="Rectangle 6"/>
            <p:cNvSpPr>
              <a:spLocks noChangeArrowheads="1"/>
            </p:cNvSpPr>
            <p:nvPr/>
          </p:nvSpPr>
          <p:spPr bwMode="auto">
            <a:xfrm>
              <a:off x="1008" y="2388"/>
              <a:ext cx="120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Results we get</a:t>
              </a:r>
            </a:p>
          </p:txBody>
        </p:sp>
        <p:sp>
          <p:nvSpPr>
            <p:cNvPr id="16406" name="Rectangle 7"/>
            <p:cNvSpPr>
              <a:spLocks noChangeArrowheads="1"/>
            </p:cNvSpPr>
            <p:nvPr/>
          </p:nvSpPr>
          <p:spPr bwMode="auto">
            <a:xfrm>
              <a:off x="1008" y="1613"/>
              <a:ext cx="120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Queries we’re posing</a:t>
              </a:r>
            </a:p>
          </p:txBody>
        </p:sp>
        <p:sp>
          <p:nvSpPr>
            <p:cNvPr id="16407" name="Rectangle 8"/>
            <p:cNvSpPr>
              <a:spLocks noChangeArrowheads="1"/>
            </p:cNvSpPr>
            <p:nvPr/>
          </p:nvSpPr>
          <p:spPr bwMode="auto">
            <a:xfrm>
              <a:off x="1008" y="1017"/>
              <a:ext cx="120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What we’re retrieving</a:t>
              </a:r>
            </a:p>
          </p:txBody>
        </p:sp>
        <p:sp>
          <p:nvSpPr>
            <p:cNvPr id="16408" name="Rectangle 9"/>
            <p:cNvSpPr>
              <a:spLocks noChangeArrowheads="1"/>
            </p:cNvSpPr>
            <p:nvPr/>
          </p:nvSpPr>
          <p:spPr bwMode="auto">
            <a:xfrm>
              <a:off x="3888" y="768"/>
              <a:ext cx="168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IR</a:t>
              </a:r>
            </a:p>
          </p:txBody>
        </p:sp>
        <p:sp>
          <p:nvSpPr>
            <p:cNvPr id="16409" name="Rectangle 10"/>
            <p:cNvSpPr>
              <a:spLocks noChangeArrowheads="1"/>
            </p:cNvSpPr>
            <p:nvPr/>
          </p:nvSpPr>
          <p:spPr bwMode="auto">
            <a:xfrm>
              <a:off x="2208" y="768"/>
              <a:ext cx="168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b="1"/>
                <a:t>Databases</a:t>
              </a:r>
            </a:p>
          </p:txBody>
        </p:sp>
        <p:sp>
          <p:nvSpPr>
            <p:cNvPr id="16410" name="Rectangle 11"/>
            <p:cNvSpPr>
              <a:spLocks noChangeArrowheads="1"/>
            </p:cNvSpPr>
            <p:nvPr/>
          </p:nvSpPr>
          <p:spPr bwMode="auto">
            <a:xfrm>
              <a:off x="1008" y="768"/>
              <a:ext cx="120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endParaRPr lang="en-US" altLang="en-US" i="1"/>
            </a:p>
          </p:txBody>
        </p:sp>
        <p:sp>
          <p:nvSpPr>
            <p:cNvPr id="16411" name="Line 12"/>
            <p:cNvSpPr>
              <a:spLocks noChangeShapeType="1"/>
            </p:cNvSpPr>
            <p:nvPr/>
          </p:nvSpPr>
          <p:spPr bwMode="auto">
            <a:xfrm>
              <a:off x="1008" y="768"/>
              <a:ext cx="45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>
              <a:off x="1008" y="1017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14"/>
            <p:cNvSpPr>
              <a:spLocks noChangeShapeType="1"/>
            </p:cNvSpPr>
            <p:nvPr/>
          </p:nvSpPr>
          <p:spPr bwMode="auto">
            <a:xfrm>
              <a:off x="1008" y="1613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15"/>
            <p:cNvSpPr>
              <a:spLocks noChangeShapeType="1"/>
            </p:cNvSpPr>
            <p:nvPr/>
          </p:nvSpPr>
          <p:spPr bwMode="auto">
            <a:xfrm>
              <a:off x="1008" y="2388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16"/>
            <p:cNvSpPr>
              <a:spLocks noChangeShapeType="1"/>
            </p:cNvSpPr>
            <p:nvPr/>
          </p:nvSpPr>
          <p:spPr bwMode="auto">
            <a:xfrm>
              <a:off x="1008" y="2968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7"/>
            <p:cNvSpPr>
              <a:spLocks noChangeShapeType="1"/>
            </p:cNvSpPr>
            <p:nvPr/>
          </p:nvSpPr>
          <p:spPr bwMode="auto">
            <a:xfrm>
              <a:off x="1008" y="3548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8"/>
            <p:cNvSpPr>
              <a:spLocks noChangeShapeType="1"/>
            </p:cNvSpPr>
            <p:nvPr/>
          </p:nvSpPr>
          <p:spPr bwMode="auto">
            <a:xfrm>
              <a:off x="1008" y="4128"/>
              <a:ext cx="456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9"/>
            <p:cNvSpPr>
              <a:spLocks noChangeShapeType="1"/>
            </p:cNvSpPr>
            <p:nvPr/>
          </p:nvSpPr>
          <p:spPr bwMode="auto">
            <a:xfrm>
              <a:off x="1008" y="768"/>
              <a:ext cx="0" cy="33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20"/>
            <p:cNvSpPr>
              <a:spLocks noChangeShapeType="1"/>
            </p:cNvSpPr>
            <p:nvPr/>
          </p:nvSpPr>
          <p:spPr bwMode="auto">
            <a:xfrm>
              <a:off x="2208" y="768"/>
              <a:ext cx="0" cy="3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21"/>
            <p:cNvSpPr>
              <a:spLocks noChangeShapeType="1"/>
            </p:cNvSpPr>
            <p:nvPr/>
          </p:nvSpPr>
          <p:spPr bwMode="auto">
            <a:xfrm>
              <a:off x="3888" y="768"/>
              <a:ext cx="0" cy="33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22"/>
            <p:cNvSpPr>
              <a:spLocks noChangeShapeType="1"/>
            </p:cNvSpPr>
            <p:nvPr/>
          </p:nvSpPr>
          <p:spPr bwMode="auto">
            <a:xfrm>
              <a:off x="5568" y="768"/>
              <a:ext cx="0" cy="33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124200" y="5791200"/>
            <a:ext cx="5334000" cy="920750"/>
            <a:chOff x="2208" y="3548"/>
            <a:chExt cx="3360" cy="580"/>
          </a:xfrm>
        </p:grpSpPr>
        <p:sp>
          <p:nvSpPr>
            <p:cNvPr id="16401" name="Rectangle 24"/>
            <p:cNvSpPr>
              <a:spLocks noChangeArrowheads="1"/>
            </p:cNvSpPr>
            <p:nvPr/>
          </p:nvSpPr>
          <p:spPr bwMode="auto">
            <a:xfrm>
              <a:off x="3888" y="354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 smtClean="0"/>
                <a:t>Updates can often be processed </a:t>
              </a:r>
              <a:r>
                <a:rPr lang="en-US" altLang="en-US" sz="2000" u="sng" dirty="0" smtClean="0"/>
                <a:t>offline</a:t>
              </a:r>
              <a:r>
                <a:rPr lang="en-US" altLang="en-US" sz="2000" dirty="0" smtClean="0"/>
                <a:t>.</a:t>
              </a:r>
              <a:endParaRPr lang="en-US" altLang="en-US" sz="2000" dirty="0"/>
            </a:p>
          </p:txBody>
        </p:sp>
        <p:sp>
          <p:nvSpPr>
            <p:cNvPr id="16402" name="Rectangle 25"/>
            <p:cNvSpPr>
              <a:spLocks noChangeArrowheads="1"/>
            </p:cNvSpPr>
            <p:nvPr/>
          </p:nvSpPr>
          <p:spPr bwMode="auto">
            <a:xfrm>
              <a:off x="2208" y="354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 smtClean="0"/>
                <a:t>Able to handle </a:t>
              </a:r>
              <a:r>
                <a:rPr lang="en-US" altLang="en-US" sz="2000" u="sng" dirty="0" smtClean="0"/>
                <a:t>real-time</a:t>
              </a:r>
              <a:r>
                <a:rPr lang="en-US" altLang="en-US" sz="2000" dirty="0" smtClean="0"/>
                <a:t> updates.</a:t>
              </a:r>
              <a:endParaRPr lang="en-US" altLang="en-US" sz="2000" dirty="0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124200" y="4864100"/>
            <a:ext cx="5334000" cy="920750"/>
            <a:chOff x="2208" y="2968"/>
            <a:chExt cx="3360" cy="580"/>
          </a:xfrm>
        </p:grpSpPr>
        <p:sp>
          <p:nvSpPr>
            <p:cNvPr id="16399" name="Rectangle 27"/>
            <p:cNvSpPr>
              <a:spLocks noChangeArrowheads="1"/>
            </p:cNvSpPr>
            <p:nvPr/>
          </p:nvSpPr>
          <p:spPr bwMode="auto">
            <a:xfrm>
              <a:off x="3888" y="296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 smtClean="0"/>
                <a:t>Interaction </a:t>
              </a:r>
              <a:r>
                <a:rPr lang="en-US" altLang="en-US" sz="2000" u="sng" dirty="0" smtClean="0"/>
                <a:t>sequence </a:t>
              </a:r>
              <a:r>
                <a:rPr lang="en-US" altLang="en-US" sz="2000" dirty="0" smtClean="0"/>
                <a:t>can help resolve vagueness. </a:t>
              </a:r>
              <a:endParaRPr lang="en-US" altLang="en-US" sz="2000" dirty="0"/>
            </a:p>
          </p:txBody>
        </p:sp>
        <p:sp>
          <p:nvSpPr>
            <p:cNvPr id="16400" name="Rectangle 28"/>
            <p:cNvSpPr>
              <a:spLocks noChangeArrowheads="1"/>
            </p:cNvSpPr>
            <p:nvPr/>
          </p:nvSpPr>
          <p:spPr bwMode="auto">
            <a:xfrm>
              <a:off x="2208" y="296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u="sng" dirty="0" smtClean="0"/>
                <a:t>Single query</a:t>
              </a:r>
              <a:r>
                <a:rPr lang="en-US" altLang="en-US" sz="2000" dirty="0" smtClean="0"/>
                <a:t> produces a complete answer.</a:t>
              </a:r>
              <a:endParaRPr lang="en-US" altLang="en-US" sz="2000" dirty="0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124200" y="3943350"/>
            <a:ext cx="5334000" cy="920750"/>
            <a:chOff x="2208" y="2388"/>
            <a:chExt cx="3360" cy="580"/>
          </a:xfrm>
        </p:grpSpPr>
        <p:sp>
          <p:nvSpPr>
            <p:cNvPr id="16397" name="Rectangle 30"/>
            <p:cNvSpPr>
              <a:spLocks noChangeArrowheads="1"/>
            </p:cNvSpPr>
            <p:nvPr/>
          </p:nvSpPr>
          <p:spPr bwMode="auto">
            <a:xfrm>
              <a:off x="3888" y="238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u="sng" dirty="0"/>
                <a:t>Sometimes relevant</a:t>
              </a:r>
              <a:r>
                <a:rPr lang="en-US" altLang="en-US" sz="2000" dirty="0"/>
                <a:t>, often not.</a:t>
              </a:r>
            </a:p>
          </p:txBody>
        </p:sp>
        <p:sp>
          <p:nvSpPr>
            <p:cNvPr id="16398" name="Rectangle 31"/>
            <p:cNvSpPr>
              <a:spLocks noChangeArrowheads="1"/>
            </p:cNvSpPr>
            <p:nvPr/>
          </p:nvSpPr>
          <p:spPr bwMode="auto">
            <a:xfrm>
              <a:off x="2208" y="2388"/>
              <a:ext cx="1680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/>
                <a:t>Exact.  </a:t>
              </a:r>
              <a:r>
                <a:rPr lang="en-US" altLang="en-US" sz="2000" u="sng" dirty="0"/>
                <a:t>Always correct </a:t>
              </a:r>
              <a:r>
                <a:rPr lang="en-US" altLang="en-US" sz="2000" dirty="0"/>
                <a:t>in a formal sense.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124200" y="2713038"/>
            <a:ext cx="5334000" cy="1230312"/>
            <a:chOff x="2208" y="1613"/>
            <a:chExt cx="3360" cy="775"/>
          </a:xfrm>
        </p:grpSpPr>
        <p:sp>
          <p:nvSpPr>
            <p:cNvPr id="16395" name="Rectangle 33"/>
            <p:cNvSpPr>
              <a:spLocks noChangeArrowheads="1"/>
            </p:cNvSpPr>
            <p:nvPr/>
          </p:nvSpPr>
          <p:spPr bwMode="auto">
            <a:xfrm>
              <a:off x="3888" y="1613"/>
              <a:ext cx="1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/>
                <a:t>Vague, </a:t>
              </a:r>
              <a:r>
                <a:rPr lang="en-US" altLang="en-US" sz="2000" u="sng" dirty="0"/>
                <a:t>imprecise</a:t>
              </a:r>
              <a:r>
                <a:rPr lang="en-US" altLang="en-US" sz="2000" dirty="0"/>
                <a:t> </a:t>
              </a:r>
              <a:r>
                <a:rPr lang="en-US" altLang="en-US" sz="2000" dirty="0" smtClean="0"/>
                <a:t>queries (and information needs)</a:t>
              </a:r>
              <a:endParaRPr lang="en-US" altLang="en-US" sz="2000" dirty="0"/>
            </a:p>
          </p:txBody>
        </p:sp>
        <p:sp>
          <p:nvSpPr>
            <p:cNvPr id="16396" name="Rectangle 34"/>
            <p:cNvSpPr>
              <a:spLocks noChangeArrowheads="1"/>
            </p:cNvSpPr>
            <p:nvPr/>
          </p:nvSpPr>
          <p:spPr bwMode="auto">
            <a:xfrm>
              <a:off x="2208" y="1613"/>
              <a:ext cx="1680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u="sng" dirty="0" smtClean="0"/>
                <a:t>Unambiguous</a:t>
              </a:r>
              <a:r>
                <a:rPr lang="en-US" altLang="en-US" sz="2000" dirty="0" smtClean="0"/>
                <a:t> formally </a:t>
              </a:r>
              <a:r>
                <a:rPr lang="en-US" altLang="en-US" sz="2000" dirty="0"/>
                <a:t>(mathematically) defined queries. 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3124200" y="1766888"/>
            <a:ext cx="5334000" cy="946150"/>
            <a:chOff x="2208" y="1017"/>
            <a:chExt cx="3360" cy="596"/>
          </a:xfrm>
        </p:grpSpPr>
        <p:sp>
          <p:nvSpPr>
            <p:cNvPr id="16393" name="Rectangle 36"/>
            <p:cNvSpPr>
              <a:spLocks noChangeArrowheads="1"/>
            </p:cNvSpPr>
            <p:nvPr/>
          </p:nvSpPr>
          <p:spPr bwMode="auto">
            <a:xfrm>
              <a:off x="3888" y="1017"/>
              <a:ext cx="168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dirty="0"/>
                <a:t>Mostly </a:t>
              </a:r>
              <a:r>
                <a:rPr lang="en-US" altLang="en-US" sz="2000" u="sng" dirty="0"/>
                <a:t>unstructured</a:t>
              </a:r>
              <a:r>
                <a:rPr lang="en-US" altLang="en-US" sz="2000" dirty="0"/>
                <a:t>.  Free text with some metadata.</a:t>
              </a:r>
            </a:p>
          </p:txBody>
        </p:sp>
        <p:sp>
          <p:nvSpPr>
            <p:cNvPr id="16394" name="Rectangle 37"/>
            <p:cNvSpPr>
              <a:spLocks noChangeArrowheads="1"/>
            </p:cNvSpPr>
            <p:nvPr/>
          </p:nvSpPr>
          <p:spPr bwMode="auto">
            <a:xfrm>
              <a:off x="2208" y="1017"/>
              <a:ext cx="168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SzPct val="100000"/>
              </a:pPr>
              <a:r>
                <a:rPr lang="en-US" altLang="en-US" sz="2000" u="sng" dirty="0"/>
                <a:t>Structured</a:t>
              </a:r>
              <a:r>
                <a:rPr lang="en-US" altLang="en-US" sz="2000" dirty="0"/>
                <a:t> data. Clear semantics based on a formal model.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Segments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ature of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Information Retrieval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(IR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IR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</a:t>
            </a: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u="sng" dirty="0" smtClean="0"/>
              <a:t>structure</a:t>
            </a:r>
            <a:r>
              <a:rPr lang="en-US" altLang="en-US" dirty="0" smtClean="0"/>
              <a:t> of interactive IR </a:t>
            </a:r>
            <a:r>
              <a:rPr lang="en-US" altLang="en-US" dirty="0" smtClean="0"/>
              <a:t>systems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5531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Segments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ature of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Information Retrieval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(IR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 smtClean="0"/>
              <a:t>IR </a:t>
            </a:r>
            <a:r>
              <a:rPr lang="en-US" altLang="en-US" u="sng" dirty="0" smtClean="0"/>
              <a:t>systems</a:t>
            </a:r>
            <a:r>
              <a:rPr lang="en-US" altLang="en-US" dirty="0" smtClean="0"/>
              <a:t> </a:t>
            </a:r>
            <a:r>
              <a:rPr lang="en-US" altLang="en-US" dirty="0" smtClean="0"/>
              <a:t>do</a:t>
            </a:r>
            <a:endParaRPr lang="en-US" altLang="en-US" dirty="0" smtClean="0"/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of interactive IR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endParaRPr lang="en-US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219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Systems: The Memex</a:t>
            </a:r>
          </a:p>
        </p:txBody>
      </p:sp>
      <p:pic>
        <p:nvPicPr>
          <p:cNvPr id="17411" name="Picture 4" descr="memx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35200"/>
            <a:ext cx="7689850" cy="3468688"/>
          </a:xfrm>
          <a:noFill/>
        </p:spPr>
      </p:pic>
    </p:spTree>
    <p:extLst>
      <p:ext uri="{BB962C8B-B14F-4D97-AF65-F5344CB8AC3E}">
        <p14:creationId xmlns:p14="http://schemas.microsoft.com/office/powerpoint/2010/main" val="1756019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Types of Information Needs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en-US" dirty="0" smtClean="0"/>
              <a:t>Retrospective (“Retrieval”)</a:t>
            </a:r>
          </a:p>
          <a:p>
            <a:pPr lvl="1"/>
            <a:r>
              <a:rPr lang="en-US" altLang="en-US" dirty="0" smtClean="0"/>
              <a:t>“Searching the past”</a:t>
            </a:r>
          </a:p>
          <a:p>
            <a:pPr lvl="1"/>
            <a:r>
              <a:rPr lang="en-US" altLang="en-US" dirty="0" smtClean="0"/>
              <a:t>Different queries posed against a static collection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Prospective (“Recommendation”)</a:t>
            </a:r>
          </a:p>
          <a:p>
            <a:pPr lvl="1"/>
            <a:r>
              <a:rPr lang="en-US" altLang="en-US" dirty="0" smtClean="0"/>
              <a:t>“Searching the future”</a:t>
            </a:r>
          </a:p>
          <a:p>
            <a:pPr lvl="1"/>
            <a:r>
              <a:rPr lang="en-US" altLang="en-US" dirty="0" smtClean="0"/>
              <a:t>Static query posed against a dynamic </a:t>
            </a:r>
            <a:r>
              <a:rPr lang="en-US" altLang="en-US" dirty="0" smtClean="0"/>
              <a:t>collection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Two Ways of Searching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14600" y="1981200"/>
            <a:ext cx="1828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cs typeface="Arial" panose="020B0604020202020204" pitchFamily="34" charset="0"/>
              </a:rPr>
              <a:t>Write the document</a:t>
            </a:r>
          </a:p>
          <a:p>
            <a:pPr algn="ctr"/>
            <a:r>
              <a:rPr lang="en-US" altLang="en-US" sz="1600">
                <a:cs typeface="Arial" panose="020B0604020202020204" pitchFamily="34" charset="0"/>
              </a:rPr>
              <a:t>using terms to</a:t>
            </a:r>
          </a:p>
          <a:p>
            <a:pPr algn="ctr"/>
            <a:r>
              <a:rPr lang="en-US" altLang="en-US" sz="1600">
                <a:cs typeface="Arial" panose="020B0604020202020204" pitchFamily="34" charset="0"/>
              </a:rPr>
              <a:t>convey meaning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28600" y="29718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819400" y="1524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cs typeface="Arial" panose="020B0604020202020204" pitchFamily="34" charset="0"/>
              </a:rPr>
              <a:t>Author</a:t>
            </a:r>
          </a:p>
        </p:txBody>
      </p:sp>
      <p:pic>
        <p:nvPicPr>
          <p:cNvPr id="29702" name="Picture 6" descr="bd07156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572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1371600"/>
            <a:ext cx="5518150" cy="5243513"/>
            <a:chOff x="144" y="864"/>
            <a:chExt cx="3476" cy="3303"/>
          </a:xfrm>
        </p:grpSpPr>
        <p:sp>
          <p:nvSpPr>
            <p:cNvPr id="29721" name="Rectangle 8"/>
            <p:cNvSpPr>
              <a:spLocks noChangeArrowheads="1"/>
            </p:cNvSpPr>
            <p:nvPr/>
          </p:nvSpPr>
          <p:spPr bwMode="auto">
            <a:xfrm>
              <a:off x="864" y="3072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Content-Based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Query-Document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Matching</a:t>
              </a:r>
            </a:p>
          </p:txBody>
        </p:sp>
        <p:sp>
          <p:nvSpPr>
            <p:cNvPr id="29722" name="Text Box 9"/>
            <p:cNvSpPr txBox="1">
              <a:spLocks noChangeArrowheads="1"/>
            </p:cNvSpPr>
            <p:nvPr/>
          </p:nvSpPr>
          <p:spPr bwMode="auto">
            <a:xfrm>
              <a:off x="2016" y="3360"/>
              <a:ext cx="7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Document Terms</a:t>
              </a:r>
            </a:p>
          </p:txBody>
        </p:sp>
        <p:pic>
          <p:nvPicPr>
            <p:cNvPr id="29723" name="Picture 10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4" name="Line 11"/>
            <p:cNvSpPr>
              <a:spLocks noChangeShapeType="1"/>
            </p:cNvSpPr>
            <p:nvPr/>
          </p:nvSpPr>
          <p:spPr bwMode="auto">
            <a:xfrm>
              <a:off x="1440" y="864"/>
              <a:ext cx="0" cy="21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Text Box 12"/>
            <p:cNvSpPr txBox="1">
              <a:spLocks noChangeArrowheads="1"/>
            </p:cNvSpPr>
            <p:nvPr/>
          </p:nvSpPr>
          <p:spPr bwMode="auto">
            <a:xfrm>
              <a:off x="336" y="3360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Query Terms</a:t>
              </a:r>
            </a:p>
          </p:txBody>
        </p:sp>
        <p:sp>
          <p:nvSpPr>
            <p:cNvPr id="29726" name="Rectangle 13"/>
            <p:cNvSpPr>
              <a:spLocks noChangeArrowheads="1"/>
            </p:cNvSpPr>
            <p:nvPr/>
          </p:nvSpPr>
          <p:spPr bwMode="auto">
            <a:xfrm>
              <a:off x="144" y="125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Construct query from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terms that </a:t>
              </a:r>
              <a:r>
                <a:rPr lang="en-US" altLang="en-US" sz="1600" b="1" u="sng">
                  <a:cs typeface="Arial" panose="020B0604020202020204" pitchFamily="34" charset="0"/>
                </a:rPr>
                <a:t>may</a:t>
              </a:r>
              <a:r>
                <a:rPr lang="en-US" altLang="en-US" sz="1600"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appear in documents</a:t>
              </a:r>
            </a:p>
          </p:txBody>
        </p:sp>
        <p:sp>
          <p:nvSpPr>
            <p:cNvPr id="29727" name="Text Box 14"/>
            <p:cNvSpPr txBox="1">
              <a:spLocks noChangeArrowheads="1"/>
            </p:cNvSpPr>
            <p:nvPr/>
          </p:nvSpPr>
          <p:spPr bwMode="auto">
            <a:xfrm>
              <a:off x="240" y="864"/>
              <a:ext cx="96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Free-Text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Searcher</a:t>
              </a:r>
            </a:p>
          </p:txBody>
        </p:sp>
        <p:cxnSp>
          <p:nvCxnSpPr>
            <p:cNvPr id="29728" name="AutoShape 15"/>
            <p:cNvCxnSpPr>
              <a:cxnSpLocks noChangeShapeType="1"/>
              <a:stCxn id="29726" idx="2"/>
              <a:endCxn id="29721" idx="1"/>
            </p:cNvCxnSpPr>
            <p:nvPr/>
          </p:nvCxnSpPr>
          <p:spPr bwMode="auto">
            <a:xfrm rot="16200000" flipH="1">
              <a:off x="17" y="2489"/>
              <a:ext cx="1550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9" name="AutoShape 16"/>
            <p:cNvCxnSpPr>
              <a:cxnSpLocks noChangeShapeType="1"/>
              <a:stCxn id="29699" idx="2"/>
              <a:endCxn id="29721" idx="3"/>
            </p:cNvCxnSpPr>
            <p:nvPr/>
          </p:nvCxnSpPr>
          <p:spPr bwMode="auto">
            <a:xfrm rot="5400000">
              <a:off x="1308" y="2484"/>
              <a:ext cx="1560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730" name="Picture 17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2832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31" name="Text Box 18"/>
            <p:cNvSpPr txBox="1">
              <a:spLocks noChangeArrowheads="1"/>
            </p:cNvSpPr>
            <p:nvPr/>
          </p:nvSpPr>
          <p:spPr bwMode="auto">
            <a:xfrm>
              <a:off x="2208" y="3936"/>
              <a:ext cx="1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/>
                <a:t>Retrieval Status Value</a:t>
              </a:r>
            </a:p>
          </p:txBody>
        </p:sp>
        <p:cxnSp>
          <p:nvCxnSpPr>
            <p:cNvPr id="29732" name="AutoShape 19"/>
            <p:cNvCxnSpPr>
              <a:cxnSpLocks noChangeShapeType="1"/>
              <a:stCxn id="29721" idx="2"/>
              <a:endCxn id="29731" idx="1"/>
            </p:cNvCxnSpPr>
            <p:nvPr/>
          </p:nvCxnSpPr>
          <p:spPr bwMode="auto">
            <a:xfrm rot="16200000" flipH="1">
              <a:off x="1598" y="3442"/>
              <a:ext cx="452" cy="76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343400" y="1066800"/>
            <a:ext cx="4800600" cy="5365750"/>
            <a:chOff x="2736" y="672"/>
            <a:chExt cx="3024" cy="3380"/>
          </a:xfrm>
        </p:grpSpPr>
        <p:cxnSp>
          <p:nvCxnSpPr>
            <p:cNvPr id="29705" name="AutoShape 21"/>
            <p:cNvCxnSpPr>
              <a:cxnSpLocks noChangeShapeType="1"/>
              <a:stCxn id="29699" idx="3"/>
              <a:endCxn id="29708" idx="1"/>
            </p:cNvCxnSpPr>
            <p:nvPr/>
          </p:nvCxnSpPr>
          <p:spPr bwMode="auto">
            <a:xfrm>
              <a:off x="2736" y="1512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06" name="Rectangle 22"/>
            <p:cNvSpPr>
              <a:spLocks noChangeArrowheads="1"/>
            </p:cNvSpPr>
            <p:nvPr/>
          </p:nvSpPr>
          <p:spPr bwMode="auto">
            <a:xfrm>
              <a:off x="4512" y="124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Construct query from</a:t>
              </a:r>
            </a:p>
            <a:p>
              <a:pPr algn="ctr"/>
              <a:r>
                <a:rPr lang="en-US" altLang="en-US" sz="1600" b="1" u="sng">
                  <a:cs typeface="Arial" panose="020B0604020202020204" pitchFamily="34" charset="0"/>
                </a:rPr>
                <a:t>available</a:t>
              </a:r>
              <a:r>
                <a:rPr lang="en-US" altLang="en-US" sz="1600">
                  <a:cs typeface="Arial" panose="020B0604020202020204" pitchFamily="34" charset="0"/>
                </a:rPr>
                <a:t> concept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descriptors</a:t>
              </a:r>
            </a:p>
          </p:txBody>
        </p:sp>
        <p:sp>
          <p:nvSpPr>
            <p:cNvPr id="29707" name="Text Box 23"/>
            <p:cNvSpPr txBox="1">
              <a:spLocks noChangeArrowheads="1"/>
            </p:cNvSpPr>
            <p:nvPr/>
          </p:nvSpPr>
          <p:spPr bwMode="auto">
            <a:xfrm>
              <a:off x="4512" y="672"/>
              <a:ext cx="1152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Controlled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Vocabulary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Searcher</a:t>
              </a:r>
            </a:p>
          </p:txBody>
        </p:sp>
        <p:sp>
          <p:nvSpPr>
            <p:cNvPr id="29708" name="Rectangle 24"/>
            <p:cNvSpPr>
              <a:spLocks noChangeArrowheads="1"/>
            </p:cNvSpPr>
            <p:nvPr/>
          </p:nvSpPr>
          <p:spPr bwMode="auto">
            <a:xfrm>
              <a:off x="3072" y="1248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Choose appropriate 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concept descriptors</a:t>
              </a:r>
            </a:p>
          </p:txBody>
        </p:sp>
        <p:sp>
          <p:nvSpPr>
            <p:cNvPr id="29709" name="Text Box 25"/>
            <p:cNvSpPr txBox="1">
              <a:spLocks noChangeArrowheads="1"/>
            </p:cNvSpPr>
            <p:nvPr/>
          </p:nvSpPr>
          <p:spPr bwMode="auto">
            <a:xfrm>
              <a:off x="3312" y="960"/>
              <a:ext cx="7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>
                  <a:cs typeface="Arial" panose="020B0604020202020204" pitchFamily="34" charset="0"/>
                </a:rPr>
                <a:t>Indexer</a:t>
              </a:r>
            </a:p>
          </p:txBody>
        </p:sp>
        <p:pic>
          <p:nvPicPr>
            <p:cNvPr id="29710" name="Picture 26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2832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1" name="Picture 27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2" name="Rectangle 28"/>
            <p:cNvSpPr>
              <a:spLocks noChangeArrowheads="1"/>
            </p:cNvSpPr>
            <p:nvPr/>
          </p:nvSpPr>
          <p:spPr bwMode="auto">
            <a:xfrm>
              <a:off x="3792" y="3072"/>
              <a:ext cx="1152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Metadata-Based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Query-Document</a:t>
              </a:r>
            </a:p>
            <a:p>
              <a:pPr algn="ctr"/>
              <a:r>
                <a:rPr lang="en-US" altLang="en-US" sz="1600">
                  <a:cs typeface="Arial" panose="020B0604020202020204" pitchFamily="34" charset="0"/>
                </a:rPr>
                <a:t>Matching</a:t>
              </a:r>
            </a:p>
          </p:txBody>
        </p:sp>
        <p:sp>
          <p:nvSpPr>
            <p:cNvPr id="29713" name="Text Box 29"/>
            <p:cNvSpPr txBox="1">
              <a:spLocks noChangeArrowheads="1"/>
            </p:cNvSpPr>
            <p:nvPr/>
          </p:nvSpPr>
          <p:spPr bwMode="auto">
            <a:xfrm>
              <a:off x="4944" y="336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Query Descriptors</a:t>
              </a:r>
            </a:p>
          </p:txBody>
        </p:sp>
        <p:sp>
          <p:nvSpPr>
            <p:cNvPr id="29714" name="Text Box 30"/>
            <p:cNvSpPr txBox="1">
              <a:spLocks noChangeArrowheads="1"/>
            </p:cNvSpPr>
            <p:nvPr/>
          </p:nvSpPr>
          <p:spPr bwMode="auto">
            <a:xfrm>
              <a:off x="2976" y="3360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>
                  <a:cs typeface="Arial" panose="020B0604020202020204" pitchFamily="34" charset="0"/>
                </a:rPr>
                <a:t>Document Descriptors</a:t>
              </a:r>
            </a:p>
          </p:txBody>
        </p:sp>
        <p:cxnSp>
          <p:nvCxnSpPr>
            <p:cNvPr id="29715" name="AutoShape 31"/>
            <p:cNvCxnSpPr>
              <a:cxnSpLocks noChangeShapeType="1"/>
              <a:stCxn id="29708" idx="2"/>
              <a:endCxn id="29712" idx="1"/>
            </p:cNvCxnSpPr>
            <p:nvPr/>
          </p:nvCxnSpPr>
          <p:spPr bwMode="auto">
            <a:xfrm rot="16200000" flipH="1">
              <a:off x="2940" y="2484"/>
              <a:ext cx="1560" cy="144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16" name="AutoShape 32"/>
            <p:cNvCxnSpPr>
              <a:cxnSpLocks noChangeShapeType="1"/>
              <a:stCxn id="29706" idx="2"/>
              <a:endCxn id="29712" idx="3"/>
            </p:cNvCxnSpPr>
            <p:nvPr/>
          </p:nvCxnSpPr>
          <p:spPr bwMode="auto">
            <a:xfrm rot="5400000">
              <a:off x="4236" y="2484"/>
              <a:ext cx="1560" cy="144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9717" name="Picture 33" descr="bs00269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008"/>
              <a:ext cx="28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8" name="Line 34"/>
            <p:cNvSpPr>
              <a:spLocks noChangeShapeType="1"/>
            </p:cNvSpPr>
            <p:nvPr/>
          </p:nvSpPr>
          <p:spPr bwMode="auto">
            <a:xfrm>
              <a:off x="4368" y="816"/>
              <a:ext cx="0" cy="21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9719" name="Picture 35" descr="bd07156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1008"/>
              <a:ext cx="28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720" name="AutoShape 36"/>
            <p:cNvCxnSpPr>
              <a:cxnSpLocks noChangeShapeType="1"/>
              <a:stCxn id="29712" idx="2"/>
              <a:endCxn id="29731" idx="3"/>
            </p:cNvCxnSpPr>
            <p:nvPr/>
          </p:nvCxnSpPr>
          <p:spPr bwMode="auto">
            <a:xfrm rot="5400000">
              <a:off x="3768" y="3452"/>
              <a:ext cx="452" cy="748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The IR Black Box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6172200" y="1143000"/>
            <a:ext cx="19050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Documents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2382838" y="1295400"/>
            <a:ext cx="1371600" cy="533400"/>
          </a:xfrm>
          <a:prstGeom prst="flowChartInputOutpu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209800" y="5562600"/>
            <a:ext cx="16764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Hits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3048000" y="1828800"/>
            <a:ext cx="206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0104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3048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582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Inside </a:t>
            </a:r>
            <a:r>
              <a:rPr lang="en-US" altLang="en-US" dirty="0" smtClean="0"/>
              <a:t>the </a:t>
            </a:r>
            <a:r>
              <a:rPr lang="en-US" altLang="en-US" dirty="0" smtClean="0"/>
              <a:t>IR Black Box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6172200" y="1143000"/>
            <a:ext cx="19050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Documents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2382838" y="1295400"/>
            <a:ext cx="1371600" cy="533400"/>
          </a:xfrm>
          <a:prstGeom prst="flowChartInputOutpu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209800" y="5562600"/>
            <a:ext cx="16764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Hits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0980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20395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905000" y="3352800"/>
            <a:ext cx="2306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Query Representation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670550" y="3352800"/>
            <a:ext cx="271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Document Representation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209800" y="42672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Comparison</a:t>
            </a:r>
          </a:p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70421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356350" y="4038600"/>
            <a:ext cx="1371600" cy="1066800"/>
          </a:xfrm>
          <a:prstGeom prst="ca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Index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04215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068638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0104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3886200" y="4648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048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048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73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23887" y="5957887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062287" y="5957887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745037" y="1849437"/>
            <a:ext cx="3797300" cy="3340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77837" y="1849437"/>
            <a:ext cx="3797300" cy="3340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763837" y="5507037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Comparison Function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82637" y="4059237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Representation Function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782637" y="2611437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Query Formulation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763837" y="1163637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Human Judgment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973637" y="4059237"/>
            <a:ext cx="3263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Representation Function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971800" y="6188075"/>
            <a:ext cx="29241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Retrieval Status Value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3810000" y="381000"/>
            <a:ext cx="974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Utility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905000" y="3276600"/>
            <a:ext cx="942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66"/>
                </a:solidFill>
              </a:rPr>
              <a:t>Query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1295400" y="1828800"/>
            <a:ext cx="235426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Information Need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5867400" y="1828800"/>
            <a:ext cx="14493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66"/>
                </a:solidFill>
              </a:rPr>
              <a:t>Document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66800" y="4724400"/>
            <a:ext cx="2844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Query Representation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4954587" y="4724400"/>
            <a:ext cx="33512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Document Representation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376487" y="22304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2376487" y="29924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2376487" y="36782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433887" y="58880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6643687" y="2230437"/>
            <a:ext cx="0" cy="181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6643687" y="44402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2376487" y="44402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382837" y="5202237"/>
            <a:ext cx="8255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V="1">
            <a:off x="5735637" y="5189537"/>
            <a:ext cx="9017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659437" y="1544637"/>
            <a:ext cx="9779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 flipV="1">
            <a:off x="2382837" y="1531937"/>
            <a:ext cx="8255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4357687" y="782637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 rot="-5400000">
            <a:off x="-560388" y="3338512"/>
            <a:ext cx="16732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Query  Processing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 rot="-5400000">
            <a:off x="7726363" y="3321049"/>
            <a:ext cx="2012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000000"/>
                </a:solidFill>
              </a:rPr>
              <a:t>Document  Processing</a:t>
            </a:r>
          </a:p>
        </p:txBody>
      </p:sp>
    </p:spTree>
    <p:extLst>
      <p:ext uri="{BB962C8B-B14F-4D97-AF65-F5344CB8AC3E}">
        <p14:creationId xmlns:p14="http://schemas.microsoft.com/office/powerpoint/2010/main" val="3412442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077200" cy="1143000"/>
          </a:xfrm>
          <a:noFill/>
        </p:spPr>
        <p:txBody>
          <a:bodyPr/>
          <a:lstStyle/>
          <a:p>
            <a:r>
              <a:rPr lang="en-US" altLang="en-US" smtClean="0"/>
              <a:t>Relevance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114800"/>
          </a:xfrm>
          <a:noFill/>
        </p:spPr>
        <p:txBody>
          <a:bodyPr/>
          <a:lstStyle/>
          <a:p>
            <a:r>
              <a:rPr lang="en-US" altLang="en-US" b="1" smtClean="0"/>
              <a:t>Relevance</a:t>
            </a:r>
            <a:r>
              <a:rPr lang="en-US" altLang="en-US" smtClean="0"/>
              <a:t> relates a </a:t>
            </a:r>
            <a:r>
              <a:rPr lang="en-US" altLang="en-US" u="sng" smtClean="0"/>
              <a:t>topic</a:t>
            </a:r>
            <a:r>
              <a:rPr lang="en-US" altLang="en-US" smtClean="0"/>
              <a:t> and a document</a:t>
            </a:r>
          </a:p>
          <a:p>
            <a:pPr lvl="1"/>
            <a:r>
              <a:rPr lang="en-US" altLang="en-US" smtClean="0"/>
              <a:t>Duplicates are equally relevant, by definition</a:t>
            </a:r>
          </a:p>
          <a:p>
            <a:pPr lvl="1"/>
            <a:r>
              <a:rPr lang="en-US" altLang="en-US" smtClean="0"/>
              <a:t>Constant over time and across users</a:t>
            </a:r>
          </a:p>
          <a:p>
            <a:pPr lvl="3"/>
            <a:endParaRPr lang="en-US" altLang="en-US" b="1" smtClean="0"/>
          </a:p>
          <a:p>
            <a:r>
              <a:rPr lang="en-US" altLang="en-US" b="1" smtClean="0"/>
              <a:t>Pertinence</a:t>
            </a:r>
            <a:r>
              <a:rPr lang="en-US" altLang="en-US" smtClean="0"/>
              <a:t> relates a </a:t>
            </a:r>
            <a:r>
              <a:rPr lang="en-US" altLang="en-US" u="sng" smtClean="0"/>
              <a:t>task</a:t>
            </a:r>
            <a:r>
              <a:rPr lang="en-US" altLang="en-US" smtClean="0"/>
              <a:t> and a document</a:t>
            </a:r>
          </a:p>
          <a:p>
            <a:pPr lvl="1"/>
            <a:r>
              <a:rPr lang="en-US" altLang="en-US" smtClean="0"/>
              <a:t>Accounts for quality, complexity, language, …</a:t>
            </a:r>
          </a:p>
          <a:p>
            <a:pPr lvl="3"/>
            <a:endParaRPr lang="en-US" altLang="en-US" b="1" smtClean="0"/>
          </a:p>
          <a:p>
            <a:r>
              <a:rPr lang="en-US" altLang="en-US" b="1" smtClean="0"/>
              <a:t>Utility</a:t>
            </a:r>
            <a:r>
              <a:rPr lang="en-US" altLang="en-US" smtClean="0"/>
              <a:t> relates a </a:t>
            </a:r>
            <a:r>
              <a:rPr lang="en-US" altLang="en-US" u="sng" smtClean="0"/>
              <a:t>user</a:t>
            </a:r>
            <a:r>
              <a:rPr lang="en-US" altLang="en-US" smtClean="0"/>
              <a:t> and a document</a:t>
            </a:r>
          </a:p>
          <a:p>
            <a:pPr lvl="1"/>
            <a:r>
              <a:rPr lang="en-US" altLang="en-US" smtClean="0"/>
              <a:t>Accounts for prior knowledge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46299768</TotalTime>
  <Words>363</Words>
  <Application>Microsoft Office PowerPoint</Application>
  <PresentationFormat>On-screen Show (4:3)</PresentationFormat>
  <Paragraphs>120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Blank Presentation</vt:lpstr>
      <vt:lpstr>Structure of IR Systems</vt:lpstr>
      <vt:lpstr>Segments</vt:lpstr>
      <vt:lpstr>Systems: The Memex</vt:lpstr>
      <vt:lpstr>Types of Information Needs</vt:lpstr>
      <vt:lpstr>Two Ways of Searching</vt:lpstr>
      <vt:lpstr>The IR Black Box</vt:lpstr>
      <vt:lpstr>Inside the IR Black Box</vt:lpstr>
      <vt:lpstr>PowerPoint Presentation</vt:lpstr>
      <vt:lpstr>Relevance</vt:lpstr>
      <vt:lpstr>Comparing Databases and IR</vt:lpstr>
      <vt:lpstr>Segments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140</cp:revision>
  <cp:lastPrinted>1998-04-27T02:28:06Z</cp:lastPrinted>
  <dcterms:created xsi:type="dcterms:W3CDTF">1998-04-26T18:13:33Z</dcterms:created>
  <dcterms:modified xsi:type="dcterms:W3CDTF">2014-07-26T08:04:22Z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