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892" autoAdjust="0"/>
    <p:restoredTop sz="94660"/>
  </p:normalViewPr>
  <p:slideViewPr>
    <p:cSldViewPr>
      <p:cViewPr varScale="1">
        <p:scale>
          <a:sx n="38" d="100"/>
          <a:sy n="38" d="100"/>
        </p:scale>
        <p:origin x="74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1D9EAB-CF6C-4A4C-9D5C-092122D2F04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E86C93-CD54-4803-A9A4-A8143ADF0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D9EAB-CF6C-4A4C-9D5C-092122D2F04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86C93-CD54-4803-A9A4-A8143ADF0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D9EAB-CF6C-4A4C-9D5C-092122D2F04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86C93-CD54-4803-A9A4-A8143ADF0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D9EAB-CF6C-4A4C-9D5C-092122D2F04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86C93-CD54-4803-A9A4-A8143ADF0E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D9EAB-CF6C-4A4C-9D5C-092122D2F04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86C93-CD54-4803-A9A4-A8143ADF0E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D9EAB-CF6C-4A4C-9D5C-092122D2F04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86C93-CD54-4803-A9A4-A8143ADF0E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D9EAB-CF6C-4A4C-9D5C-092122D2F04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86C93-CD54-4803-A9A4-A8143ADF0E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D9EAB-CF6C-4A4C-9D5C-092122D2F04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86C93-CD54-4803-A9A4-A8143ADF0E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D9EAB-CF6C-4A4C-9D5C-092122D2F04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86C93-CD54-4803-A9A4-A8143ADF0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1D9EAB-CF6C-4A4C-9D5C-092122D2F04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E86C93-CD54-4803-A9A4-A8143ADF0E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1D9EAB-CF6C-4A4C-9D5C-092122D2F04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E86C93-CD54-4803-A9A4-A8143ADF0E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1D9EAB-CF6C-4A4C-9D5C-092122D2F04E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E86C93-CD54-4803-A9A4-A8143ADF0E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772400" cy="3582361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>
                <a:effectLst/>
              </a:rPr>
              <a:t/>
            </a:r>
            <a:br>
              <a:rPr lang="en-US" u="sng" dirty="0" smtClean="0">
                <a:effectLst/>
              </a:rPr>
            </a:br>
            <a:r>
              <a:rPr lang="en-US" u="sng" dirty="0" smtClean="0">
                <a:effectLst/>
              </a:rPr>
              <a:t>ClueWeb09 </a:t>
            </a:r>
            <a:r>
              <a:rPr lang="en-US" u="sng" dirty="0">
                <a:effectLst/>
              </a:rPr>
              <a:t>Corpus </a:t>
            </a:r>
            <a:r>
              <a:rPr lang="en-US" u="sng" dirty="0" smtClean="0">
                <a:effectLst/>
              </a:rPr>
              <a:t/>
            </a:r>
            <a:br>
              <a:rPr lang="en-US" u="sng" dirty="0" smtClean="0">
                <a:effectLst/>
              </a:rPr>
            </a:br>
            <a:r>
              <a:rPr lang="en-US" sz="2400" u="sng" dirty="0" smtClean="0">
                <a:effectLst/>
              </a:rPr>
              <a:t>Information </a:t>
            </a:r>
            <a:r>
              <a:rPr lang="en-US" sz="2400" u="sng" dirty="0">
                <a:effectLst/>
              </a:rPr>
              <a:t>Retrieval using Hadoop </a:t>
            </a:r>
            <a:r>
              <a:rPr lang="en-US" sz="2400" u="sng" dirty="0" err="1">
                <a:effectLst/>
              </a:rPr>
              <a:t>MapReduce</a:t>
            </a:r>
            <a:r>
              <a:rPr lang="en-US" sz="6000" dirty="0">
                <a:effectLst/>
              </a:rPr>
              <a:t/>
            </a:r>
            <a:br>
              <a:rPr lang="en-US" sz="6000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6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 </a:t>
            </a:r>
            <a:r>
              <a:rPr lang="en-US" dirty="0" err="1"/>
              <a:t>MapReduce</a:t>
            </a:r>
            <a:r>
              <a:rPr lang="en-US" dirty="0"/>
              <a:t> algorithms to process a corpus of web pages and develop required index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Inverted Index evaluated using TREC measures</a:t>
            </a:r>
          </a:p>
          <a:p>
            <a:r>
              <a:rPr lang="en-US" dirty="0" smtClean="0"/>
              <a:t>Used Hadoop and Ivory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6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ClueWeb09 Collection – 25 TB of uncompressed documents.</a:t>
            </a:r>
          </a:p>
          <a:p>
            <a:r>
              <a:rPr lang="en-US" dirty="0" smtClean="0"/>
              <a:t>Project focusses on </a:t>
            </a:r>
            <a:r>
              <a:rPr lang="en-US" dirty="0"/>
              <a:t>first 50 million English </a:t>
            </a:r>
            <a:r>
              <a:rPr lang="en-US" dirty="0" smtClean="0"/>
              <a:t>documents</a:t>
            </a:r>
          </a:p>
          <a:p>
            <a:r>
              <a:rPr lang="en-US" dirty="0" smtClean="0"/>
              <a:t>For data verification, </a:t>
            </a:r>
            <a:r>
              <a:rPr lang="en-US" dirty="0"/>
              <a:t>Document Record counters and Checksum </a:t>
            </a:r>
            <a:r>
              <a:rPr lang="en-US" dirty="0" smtClean="0"/>
              <a:t>values are present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3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Inverted Index created using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smtClean="0"/>
              <a:t>BM25 and Waterloo spam scores used to classify documents as spam or ham</a:t>
            </a:r>
          </a:p>
          <a:p>
            <a:r>
              <a:rPr lang="en-US" dirty="0"/>
              <a:t>14 node Hadoop </a:t>
            </a:r>
            <a:r>
              <a:rPr lang="en-US" dirty="0" smtClean="0"/>
              <a:t>cluster</a:t>
            </a:r>
          </a:p>
          <a:p>
            <a:r>
              <a:rPr lang="en-US" dirty="0" smtClean="0"/>
              <a:t>Inverted Index was created using 112 </a:t>
            </a:r>
            <a:r>
              <a:rPr lang="en-US" dirty="0"/>
              <a:t>cores and 336GB of </a:t>
            </a:r>
            <a:r>
              <a:rPr lang="en-US" dirty="0" smtClean="0"/>
              <a:t>RAM</a:t>
            </a:r>
          </a:p>
          <a:p>
            <a:r>
              <a:rPr lang="en-US" dirty="0" smtClean="0"/>
              <a:t>Creation of Inverted Index took </a:t>
            </a:r>
            <a:r>
              <a:rPr lang="en-US" dirty="0"/>
              <a:t>2 hours 24 </a:t>
            </a:r>
            <a:r>
              <a:rPr lang="en-US" dirty="0" smtClean="0"/>
              <a:t>minutes and 228.7 GB space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3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topics given by TREC</a:t>
            </a:r>
          </a:p>
          <a:p>
            <a:r>
              <a:rPr lang="en-US" dirty="0" smtClean="0"/>
              <a:t>Graded relevance judgments given by TREC</a:t>
            </a:r>
          </a:p>
          <a:p>
            <a:r>
              <a:rPr lang="en-US" dirty="0" smtClean="0"/>
              <a:t>The evaluation plan had the following features:</a:t>
            </a:r>
          </a:p>
          <a:p>
            <a:pPr marL="109728" indent="0">
              <a:buNone/>
            </a:pPr>
            <a:r>
              <a:rPr lang="en-US" dirty="0" smtClean="0"/>
              <a:t>	- Affordable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- Repeatable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- Insightful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- Understandable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32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BM25 Parameters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75563"/>
            <a:ext cx="3733800" cy="320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56108"/>
            <a:ext cx="3657601" cy="316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2280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615830"/>
              </p:ext>
            </p:extLst>
          </p:nvPr>
        </p:nvGraphicFramePr>
        <p:xfrm>
          <a:off x="990600" y="1904997"/>
          <a:ext cx="7162800" cy="3021108"/>
        </p:xfrm>
        <a:graphic>
          <a:graphicData uri="http://schemas.openxmlformats.org/drawingml/2006/table">
            <a:tbl>
              <a:tblPr/>
              <a:tblGrid>
                <a:gridCol w="1859574"/>
                <a:gridCol w="1595560"/>
                <a:gridCol w="1469292"/>
                <a:gridCol w="2238374"/>
              </a:tblGrid>
              <a:tr h="91440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Measures for BM25</a:t>
                      </a:r>
                      <a:endParaRPr lang="en-US" dirty="0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Spam-filtered</a:t>
                      </a:r>
                      <a:endParaRPr lang="en-US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Spam-unfiltered</a:t>
                      </a:r>
                      <a:endParaRPr lang="en-US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p-value (Paired T-test)</a:t>
                      </a:r>
                      <a:endParaRPr lang="en-US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NDCG</a:t>
                      </a:r>
                      <a:endParaRPr lang="en-US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0.4685</a:t>
                      </a:r>
                      <a:endParaRPr lang="en-US" dirty="0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0.4661</a:t>
                      </a:r>
                      <a:endParaRPr lang="en-US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0.5364</a:t>
                      </a:r>
                      <a:endParaRPr lang="en-US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P_30</a:t>
                      </a:r>
                      <a:endParaRPr lang="en-US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0.3613</a:t>
                      </a:r>
                      <a:endParaRPr lang="en-US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0.3540</a:t>
                      </a:r>
                      <a:endParaRPr lang="en-US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0.1612</a:t>
                      </a:r>
                      <a:endParaRPr lang="en-US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AP</a:t>
                      </a:r>
                      <a:endParaRPr lang="en-US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0.2109</a:t>
                      </a:r>
                      <a:endParaRPr lang="en-US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0.2067</a:t>
                      </a:r>
                      <a:endParaRPr lang="en-US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0.0231</a:t>
                      </a:r>
                      <a:endParaRPr lang="en-US" dirty="0">
                        <a:effectLst/>
                      </a:endParaRPr>
                    </a:p>
                  </a:txBody>
                  <a:tcPr marL="44450" marR="44450" marT="44450" marB="4445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Conclusions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90800" y="2743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447800"/>
            <a:ext cx="2345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k1= 1.5 and b=0.3</a:t>
            </a:r>
          </a:p>
        </p:txBody>
      </p:sp>
    </p:spTree>
    <p:extLst>
      <p:ext uri="{BB962C8B-B14F-4D97-AF65-F5344CB8AC3E}">
        <p14:creationId xmlns:p14="http://schemas.microsoft.com/office/powerpoint/2010/main" val="264086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PageRank model can also be included with Waterloo spam </a:t>
            </a:r>
            <a:r>
              <a:rPr lang="en-US" dirty="0" smtClean="0"/>
              <a:t>scores</a:t>
            </a:r>
          </a:p>
          <a:p>
            <a:r>
              <a:rPr lang="en-US" dirty="0"/>
              <a:t>BM25F retrieval </a:t>
            </a:r>
            <a:r>
              <a:rPr lang="en-US" dirty="0" smtClean="0"/>
              <a:t>model would perform better as it takes into account the web page features like headings, anchor text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59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192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Lucida Sans Unicode</vt:lpstr>
      <vt:lpstr>Times New Roman</vt:lpstr>
      <vt:lpstr>Verdana</vt:lpstr>
      <vt:lpstr>Wingdings 2</vt:lpstr>
      <vt:lpstr>Wingdings 3</vt:lpstr>
      <vt:lpstr>Concourse</vt:lpstr>
      <vt:lpstr> ClueWeb09 Corpus  Information Retrieval using Hadoop MapReduce </vt:lpstr>
      <vt:lpstr>Research Problem</vt:lpstr>
      <vt:lpstr>Dataset</vt:lpstr>
      <vt:lpstr>System Designed</vt:lpstr>
      <vt:lpstr>Batch Evaluation</vt:lpstr>
      <vt:lpstr>BM25 Parameters</vt:lpstr>
      <vt:lpstr>Results and Conclusions</vt:lpstr>
      <vt:lpstr>Future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ClueWeb09 Corpus Information Retrieval using Hadoop MapReduce</dc:title>
  <dc:creator>gsaraswa</dc:creator>
  <cp:lastModifiedBy>The Tablet</cp:lastModifiedBy>
  <cp:revision>11</cp:revision>
  <dcterms:created xsi:type="dcterms:W3CDTF">2014-12-15T03:08:52Z</dcterms:created>
  <dcterms:modified xsi:type="dcterms:W3CDTF">2014-12-15T10:01:09Z</dcterms:modified>
</cp:coreProperties>
</file>