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92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D225B-A9BE-4C21-83E4-0E54FF16D0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04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623E9-4C6E-4E0F-88B4-49E18B77D8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5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8BAB1-1A54-4A8D-B1A2-BAAB09D10D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59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DA810-0931-4EEA-AD47-D53B3792F9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46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B3426C-878D-4463-A0B5-4416E84AAB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8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EACC7-E366-4912-85BB-65B05D17E4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3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804E0-D63D-4143-9A2D-64B4A6CA07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2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C8496-80B2-44CB-BCB3-0C152D3A0A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41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E3D40-62B2-48EF-B81F-D89B216930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40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F3973-AB68-435C-832F-FFFABC6396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26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43536-5EF5-4CDB-8E3D-2E444DD9D3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0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AA8ACE-F3E4-4569-960F-F9CF6F5761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 Recovery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INFM 718X / LBSC 708X</a:t>
            </a:r>
          </a:p>
          <a:p>
            <a:r>
              <a:rPr lang="en-US" dirty="0" smtClean="0"/>
              <a:t>Session 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/>
              <a:t>Backup Goals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229600" cy="4525963"/>
          </a:xfrm>
        </p:spPr>
        <p:txBody>
          <a:bodyPr/>
          <a:lstStyle/>
          <a:p>
            <a:r>
              <a:rPr lang="en-US" dirty="0"/>
              <a:t>Undoing a user error</a:t>
            </a:r>
          </a:p>
          <a:p>
            <a:pPr lvl="1"/>
            <a:r>
              <a:rPr lang="en-US" dirty="0"/>
              <a:t>cd ../backup on </a:t>
            </a:r>
            <a:r>
              <a:rPr lang="en-US" dirty="0" err="1"/>
              <a:t>terpconnect</a:t>
            </a:r>
            <a:endParaRPr lang="en-US" dirty="0"/>
          </a:p>
          <a:p>
            <a:r>
              <a:rPr lang="en-US" dirty="0"/>
              <a:t>Recovery from storage failure</a:t>
            </a:r>
          </a:p>
          <a:p>
            <a:pPr lvl="1"/>
            <a:r>
              <a:rPr lang="en-US" dirty="0"/>
              <a:t>RAID, periodic backups</a:t>
            </a:r>
          </a:p>
          <a:p>
            <a:r>
              <a:rPr lang="en-US" dirty="0"/>
              <a:t>Business continuity</a:t>
            </a:r>
          </a:p>
          <a:p>
            <a:pPr lvl="1"/>
            <a:r>
              <a:rPr lang="en-US" dirty="0"/>
              <a:t>Offsite storage, remote data centers</a:t>
            </a:r>
          </a:p>
          <a:p>
            <a:r>
              <a:rPr lang="en-US" dirty="0"/>
              <a:t>Offline storage</a:t>
            </a:r>
          </a:p>
          <a:p>
            <a:pPr lvl="1"/>
            <a:r>
              <a:rPr lang="en-US" dirty="0"/>
              <a:t>Files that may be needed in the future</a:t>
            </a:r>
          </a:p>
          <a:p>
            <a:r>
              <a:rPr lang="en-US" dirty="0" smtClean="0"/>
              <a:t>Replication for long-term preservation</a:t>
            </a:r>
            <a:endParaRPr lang="en-US" dirty="0"/>
          </a:p>
          <a:p>
            <a:pPr lvl="1"/>
            <a:r>
              <a:rPr lang="en-US" dirty="0"/>
              <a:t>IA, LOCSS, SRB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Assumptions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/>
              <a:t>MTBF is large</a:t>
            </a:r>
          </a:p>
          <a:p>
            <a:pPr lvl="1"/>
            <a:r>
              <a:rPr lang="en-US"/>
              <a:t>Particularly with RAID arrays</a:t>
            </a:r>
          </a:p>
          <a:p>
            <a:endParaRPr lang="en-US"/>
          </a:p>
          <a:p>
            <a:r>
              <a:rPr lang="en-US"/>
              <a:t>Moderate MTTR is therefore acceptable</a:t>
            </a:r>
          </a:p>
          <a:p>
            <a:endParaRPr lang="en-US"/>
          </a:p>
          <a:p>
            <a:r>
              <a:rPr lang="en-US"/>
              <a:t>Simple goals </a:t>
            </a:r>
          </a:p>
          <a:p>
            <a:pPr lvl="1"/>
            <a:r>
              <a:rPr lang="en-US"/>
              <a:t>Restore an operational system to a prior state</a:t>
            </a:r>
          </a:p>
          <a:p>
            <a:pPr lvl="1"/>
            <a:r>
              <a:rPr lang="en-US"/>
              <a:t>Single-file or full-system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Backup Levels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Level 0 (Full)</a:t>
            </a:r>
          </a:p>
          <a:p>
            <a:pPr lvl="1"/>
            <a:r>
              <a:rPr lang="en-US"/>
              <a:t>All data</a:t>
            </a:r>
          </a:p>
          <a:p>
            <a:endParaRPr lang="en-US"/>
          </a:p>
          <a:p>
            <a:r>
              <a:rPr lang="en-US"/>
              <a:t>Level 1 (Incremental)</a:t>
            </a:r>
          </a:p>
          <a:p>
            <a:pPr lvl="1"/>
            <a:r>
              <a:rPr lang="en-US"/>
              <a:t>All data since the most recent Level 0 </a:t>
            </a:r>
          </a:p>
          <a:p>
            <a:endParaRPr lang="en-US"/>
          </a:p>
          <a:p>
            <a:r>
              <a:rPr lang="en-US"/>
              <a:t>Level 2 (Overnight)</a:t>
            </a:r>
          </a:p>
          <a:p>
            <a:pPr lvl="1"/>
            <a:r>
              <a:rPr lang="en-US"/>
              <a:t>All data since the most recent level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Backup Media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Magnetic </a:t>
            </a:r>
            <a:r>
              <a:rPr lang="en-US" dirty="0" smtClean="0"/>
              <a:t>tape</a:t>
            </a:r>
          </a:p>
          <a:p>
            <a:pPr lvl="1"/>
            <a:r>
              <a:rPr lang="en-US" dirty="0" smtClean="0"/>
              <a:t>Media reuse policy</a:t>
            </a:r>
            <a:endParaRPr lang="en-US" dirty="0"/>
          </a:p>
          <a:p>
            <a:endParaRPr lang="en-US" dirty="0"/>
          </a:p>
          <a:p>
            <a:r>
              <a:rPr lang="en-US" dirty="0"/>
              <a:t>Magnetic </a:t>
            </a:r>
            <a:r>
              <a:rPr lang="en-US" dirty="0" smtClean="0"/>
              <a:t>disk</a:t>
            </a:r>
          </a:p>
          <a:p>
            <a:pPr lvl="1"/>
            <a:r>
              <a:rPr lang="en-US" dirty="0" smtClean="0"/>
              <a:t>Mirroring for large collections</a:t>
            </a:r>
            <a:endParaRPr lang="en-US" dirty="0"/>
          </a:p>
          <a:p>
            <a:endParaRPr lang="en-US" dirty="0"/>
          </a:p>
          <a:p>
            <a:r>
              <a:rPr lang="en-US" dirty="0"/>
              <a:t>Optical </a:t>
            </a:r>
            <a:r>
              <a:rPr lang="en-US" dirty="0" smtClean="0"/>
              <a:t>disk (e.g., DVD)</a:t>
            </a:r>
          </a:p>
          <a:p>
            <a:pPr lvl="1"/>
            <a:r>
              <a:rPr lang="en-US" dirty="0" smtClean="0"/>
              <a:t>Mostly for personal use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at Maryland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Standard backup services</a:t>
            </a:r>
          </a:p>
          <a:p>
            <a:pPr lvl="1"/>
            <a:r>
              <a:rPr lang="en-US"/>
              <a:t>OIT, UMIACS, …</a:t>
            </a:r>
          </a:p>
          <a:p>
            <a:pPr lvl="3"/>
            <a:endParaRPr lang="en-US"/>
          </a:p>
          <a:p>
            <a:r>
              <a:rPr lang="en-US"/>
              <a:t>Database backups (grades, financial, …)</a:t>
            </a:r>
          </a:p>
          <a:p>
            <a:pPr lvl="1"/>
            <a:r>
              <a:rPr lang="en-US"/>
              <a:t>Often including transaction logs</a:t>
            </a:r>
          </a:p>
          <a:p>
            <a:pPr lvl="3"/>
            <a:endParaRPr lang="en-US"/>
          </a:p>
          <a:p>
            <a:r>
              <a:rPr lang="en-US"/>
              <a:t>Email servers</a:t>
            </a:r>
          </a:p>
          <a:p>
            <a:pPr lvl="4"/>
            <a:endParaRPr lang="en-US"/>
          </a:p>
          <a:p>
            <a:r>
              <a:rPr lang="en-US"/>
              <a:t>Personal</a:t>
            </a:r>
          </a:p>
          <a:p>
            <a:pPr lvl="1"/>
            <a:r>
              <a:rPr lang="en-US"/>
              <a:t>e.g., on DVD’s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171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Backup Recovery</vt:lpstr>
      <vt:lpstr>Backup Goals</vt:lpstr>
      <vt:lpstr>Typical Assumptions</vt:lpstr>
      <vt:lpstr>Backup Levels</vt:lpstr>
      <vt:lpstr>Backup Media</vt:lpstr>
      <vt:lpstr>Examples at Maryland</vt:lpstr>
    </vt:vector>
  </TitlesOfParts>
  <Company>UMIACS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Backups</dc:title>
  <dc:creator>jj</dc:creator>
  <cp:lastModifiedBy>OARD</cp:lastModifiedBy>
  <cp:revision>2</cp:revision>
  <dcterms:created xsi:type="dcterms:W3CDTF">2009-04-13T19:24:40Z</dcterms:created>
  <dcterms:modified xsi:type="dcterms:W3CDTF">2012-03-29T21:30:38Z</dcterms:modified>
</cp:coreProperties>
</file>