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2"/>
  </p:notesMasterIdLst>
  <p:handoutMasterIdLst>
    <p:handoutMasterId r:id="rId43"/>
  </p:handoutMasterIdLst>
  <p:sldIdLst>
    <p:sldId id="256" r:id="rId3"/>
    <p:sldId id="257" r:id="rId4"/>
    <p:sldId id="258" r:id="rId5"/>
    <p:sldId id="263" r:id="rId6"/>
    <p:sldId id="259" r:id="rId7"/>
    <p:sldId id="261" r:id="rId8"/>
    <p:sldId id="260" r:id="rId9"/>
    <p:sldId id="262" r:id="rId10"/>
    <p:sldId id="264" r:id="rId11"/>
    <p:sldId id="265" r:id="rId12"/>
    <p:sldId id="267" r:id="rId13"/>
    <p:sldId id="283" r:id="rId14"/>
    <p:sldId id="268" r:id="rId15"/>
    <p:sldId id="270" r:id="rId16"/>
    <p:sldId id="284" r:id="rId17"/>
    <p:sldId id="293" r:id="rId18"/>
    <p:sldId id="271" r:id="rId19"/>
    <p:sldId id="272" r:id="rId20"/>
    <p:sldId id="294" r:id="rId21"/>
    <p:sldId id="273" r:id="rId22"/>
    <p:sldId id="295" r:id="rId23"/>
    <p:sldId id="274" r:id="rId24"/>
    <p:sldId id="286" r:id="rId25"/>
    <p:sldId id="275" r:id="rId26"/>
    <p:sldId id="276" r:id="rId27"/>
    <p:sldId id="277" r:id="rId28"/>
    <p:sldId id="278" r:id="rId29"/>
    <p:sldId id="285" r:id="rId30"/>
    <p:sldId id="279" r:id="rId31"/>
    <p:sldId id="280" r:id="rId32"/>
    <p:sldId id="281" r:id="rId33"/>
    <p:sldId id="282" r:id="rId34"/>
    <p:sldId id="287" r:id="rId35"/>
    <p:sldId id="288" r:id="rId36"/>
    <p:sldId id="290" r:id="rId37"/>
    <p:sldId id="292" r:id="rId38"/>
    <p:sldId id="291" r:id="rId39"/>
    <p:sldId id="296" r:id="rId40"/>
    <p:sldId id="289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A8EEFE"/>
    <a:srgbClr val="96EAFE"/>
    <a:srgbClr val="7C5989"/>
    <a:srgbClr val="4D6B89"/>
    <a:srgbClr val="384E64"/>
    <a:srgbClr val="274E75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4" autoAdjust="0"/>
  </p:normalViewPr>
  <p:slideViewPr>
    <p:cSldViewPr>
      <p:cViewPr>
        <p:scale>
          <a:sx n="60" d="100"/>
          <a:sy n="60" d="100"/>
        </p:scale>
        <p:origin x="-78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34BA3-BC75-4F36-AEC4-BD8BBC5A38D3}" type="datetimeFigureOut">
              <a:rPr lang="en-US" smtClean="0"/>
              <a:t>3/17/2012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96555-DD49-4598-84EF-AC85FC723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62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24AD5-314B-40CB-AD55-28818A9412C4}" type="datetimeFigureOut">
              <a:rPr lang="en-US" smtClean="0"/>
              <a:t>3/17/2012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F9B81-5BB9-456D-851A-3182CAAA8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2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F9B81-5BB9-456D-851A-3182CAAA8A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52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F9B81-5BB9-456D-851A-3182CAAA8A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07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F9B81-5BB9-456D-851A-3182CAAA8A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5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F9B81-5BB9-456D-851A-3182CAAA8A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28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F9B81-5BB9-456D-851A-3182CAAA8A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38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F9B81-5BB9-456D-851A-3182CAAA8A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04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F9B81-5BB9-456D-851A-3182CAAA8A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82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F9B81-5BB9-456D-851A-3182CAAA8A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30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F9B81-5BB9-456D-851A-3182CAAA8A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59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F9B81-5BB9-456D-851A-3182CAAA8AA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133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F9B81-5BB9-456D-851A-3182CAAA8AA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43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F9B81-5BB9-456D-851A-3182CAAA8A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91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F9B81-5BB9-456D-851A-3182CAAA8AA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582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F9B81-5BB9-456D-851A-3182CAAA8AA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130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F9B81-5BB9-456D-851A-3182CAAA8AA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000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F9B81-5BB9-456D-851A-3182CAAA8AA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110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F9B81-5BB9-456D-851A-3182CAAA8AA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731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F9B81-5BB9-456D-851A-3182CAAA8AA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357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F9B81-5BB9-456D-851A-3182CAAA8AA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188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F9B81-5BB9-456D-851A-3182CAAA8AA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608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F9B81-5BB9-456D-851A-3182CAAA8AA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667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F9B81-5BB9-456D-851A-3182CAAA8AA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14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F9B81-5BB9-456D-851A-3182CAAA8A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822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F9B81-5BB9-456D-851A-3182CAAA8AA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311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F9B81-5BB9-456D-851A-3182CAAA8AA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26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F9B81-5BB9-456D-851A-3182CAAA8AA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614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5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693" indent="-270267">
              <a:defRPr>
                <a:solidFill>
                  <a:schemeClr val="tx1"/>
                </a:solidFill>
                <a:latin typeface="Arial" charset="0"/>
              </a:defRPr>
            </a:lvl2pPr>
            <a:lvl3pPr marL="1081067" indent="-216214">
              <a:defRPr>
                <a:solidFill>
                  <a:schemeClr val="tx1"/>
                </a:solidFill>
                <a:latin typeface="Arial" charset="0"/>
              </a:defRPr>
            </a:lvl3pPr>
            <a:lvl4pPr marL="1513494" indent="-216214">
              <a:defRPr>
                <a:solidFill>
                  <a:schemeClr val="tx1"/>
                </a:solidFill>
                <a:latin typeface="Arial" charset="0"/>
              </a:defRPr>
            </a:lvl4pPr>
            <a:lvl5pPr marL="1945922" indent="-216214">
              <a:defRPr>
                <a:solidFill>
                  <a:schemeClr val="tx1"/>
                </a:solidFill>
                <a:latin typeface="Arial" charset="0"/>
              </a:defRPr>
            </a:lvl5pPr>
            <a:lvl6pPr marL="2378348" indent="-2162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0776" indent="-2162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202" indent="-2162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629" indent="-2162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278C2A2-E119-4092-ADC8-4B7758F3ED9C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5589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693" indent="-270267">
              <a:defRPr>
                <a:solidFill>
                  <a:schemeClr val="tx1"/>
                </a:solidFill>
                <a:latin typeface="Arial" charset="0"/>
              </a:defRPr>
            </a:lvl2pPr>
            <a:lvl3pPr marL="1081067" indent="-216214">
              <a:defRPr>
                <a:solidFill>
                  <a:schemeClr val="tx1"/>
                </a:solidFill>
                <a:latin typeface="Arial" charset="0"/>
              </a:defRPr>
            </a:lvl3pPr>
            <a:lvl4pPr marL="1513494" indent="-216214">
              <a:defRPr>
                <a:solidFill>
                  <a:schemeClr val="tx1"/>
                </a:solidFill>
                <a:latin typeface="Arial" charset="0"/>
              </a:defRPr>
            </a:lvl4pPr>
            <a:lvl5pPr marL="1945922" indent="-216214">
              <a:defRPr>
                <a:solidFill>
                  <a:schemeClr val="tx1"/>
                </a:solidFill>
                <a:latin typeface="Arial" charset="0"/>
              </a:defRPr>
            </a:lvl5pPr>
            <a:lvl6pPr marL="2378348" indent="-2162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0776" indent="-2162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202" indent="-2162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629" indent="-2162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SOLELY FOR USE IN ESI SEMINAR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F9B81-5BB9-456D-851A-3182CAAA8AA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088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F9B81-5BB9-456D-851A-3182CAAA8AA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527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F9B81-5BB9-456D-851A-3182CAAA8AA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239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F9B81-5BB9-456D-851A-3182CAAA8AA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143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F9B81-5BB9-456D-851A-3182CAAA8AA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82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24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693" indent="-270267">
              <a:defRPr>
                <a:solidFill>
                  <a:schemeClr val="tx1"/>
                </a:solidFill>
                <a:latin typeface="Arial" charset="0"/>
              </a:defRPr>
            </a:lvl2pPr>
            <a:lvl3pPr marL="1081067" indent="-216214">
              <a:defRPr>
                <a:solidFill>
                  <a:schemeClr val="tx1"/>
                </a:solidFill>
                <a:latin typeface="Arial" charset="0"/>
              </a:defRPr>
            </a:lvl3pPr>
            <a:lvl4pPr marL="1513494" indent="-216214">
              <a:defRPr>
                <a:solidFill>
                  <a:schemeClr val="tx1"/>
                </a:solidFill>
                <a:latin typeface="Arial" charset="0"/>
              </a:defRPr>
            </a:lvl4pPr>
            <a:lvl5pPr marL="1945922" indent="-216214">
              <a:defRPr>
                <a:solidFill>
                  <a:schemeClr val="tx1"/>
                </a:solidFill>
                <a:latin typeface="Arial" charset="0"/>
              </a:defRPr>
            </a:lvl5pPr>
            <a:lvl6pPr marL="2378348" indent="-2162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0776" indent="-2162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202" indent="-2162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629" indent="-2162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81ECBF9-226F-4253-9939-75F33760A36B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4261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693" indent="-270267">
              <a:defRPr>
                <a:solidFill>
                  <a:schemeClr val="tx1"/>
                </a:solidFill>
                <a:latin typeface="Arial" charset="0"/>
              </a:defRPr>
            </a:lvl2pPr>
            <a:lvl3pPr marL="1081067" indent="-216214">
              <a:defRPr>
                <a:solidFill>
                  <a:schemeClr val="tx1"/>
                </a:solidFill>
                <a:latin typeface="Arial" charset="0"/>
              </a:defRPr>
            </a:lvl3pPr>
            <a:lvl4pPr marL="1513494" indent="-216214">
              <a:defRPr>
                <a:solidFill>
                  <a:schemeClr val="tx1"/>
                </a:solidFill>
                <a:latin typeface="Arial" charset="0"/>
              </a:defRPr>
            </a:lvl4pPr>
            <a:lvl5pPr marL="1945922" indent="-216214">
              <a:defRPr>
                <a:solidFill>
                  <a:schemeClr val="tx1"/>
                </a:solidFill>
                <a:latin typeface="Arial" charset="0"/>
              </a:defRPr>
            </a:lvl5pPr>
            <a:lvl6pPr marL="2378348" indent="-2162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0776" indent="-2162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202" indent="-2162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629" indent="-2162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SOLELY FOR USE IN ESI SEMINAR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F9B81-5BB9-456D-851A-3182CAAA8A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28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F9B81-5BB9-456D-851A-3182CAAA8A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73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F9B81-5BB9-456D-851A-3182CAAA8A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19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F9B81-5BB9-456D-851A-3182CAAA8A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02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F9B81-5BB9-456D-851A-3182CAAA8A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29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F9B81-5BB9-456D-851A-3182CAAA8A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7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14600"/>
            <a:ext cx="9144000" cy="9144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79800"/>
            <a:ext cx="9144000" cy="6350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29400"/>
            <a:ext cx="1905000" cy="228600"/>
          </a:xfrm>
        </p:spPr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</p:spPr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r>
              <a:rPr lang="en-US" smtClean="0"/>
              <a:t>Michael D. Berman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29400"/>
            <a:ext cx="1905000" cy="228600"/>
          </a:xfrm>
        </p:spPr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A824896F-7755-466F-8C35-EAFD8CA435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Michael D. Berman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56374-977E-4424-935F-A12D278A28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96215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21907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4198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Michael D. Berman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A2306-EA26-4CD1-AF4E-2B0594819D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82209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Michael D. Berman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5CE18-FEDB-42B8-B312-8B3BA77B22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2473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Michael D. Berman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F8B2E-FEF9-4C06-A6EA-B5CD37F657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39069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219200"/>
            <a:ext cx="3695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219200"/>
            <a:ext cx="3695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Michael D. Berman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E9954-B703-4A44-A9C2-064BB611DF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76503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Michael D. Berman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8AB69-F4F1-4209-9B61-7037FCEB2A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92018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Michael D. Berman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AAFB4-FDB7-4E54-B52B-447C3A7007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74955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Michael D. Berman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0D672-B12B-4FAA-A631-9CA5B5C581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76107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Michael D. Berman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5E704-AC6B-47FB-BDE9-3FAF54BE9D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10985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Michael D. Berman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60965-0726-4D60-93AC-F14691D533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70718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219200"/>
            <a:ext cx="7543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76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3600" y="6477000"/>
            <a:ext cx="487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r>
              <a:rPr lang="en-US" smtClean="0"/>
              <a:t>Michael D. Berman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fld id="{BEE4D5E0-1087-42AD-AF1E-CF6E852B75E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wmf"/><Relationship Id="rId5" Type="http://schemas.openxmlformats.org/officeDocument/2006/relationships/image" Target="../media/image36.gif"/><Relationship Id="rId4" Type="http://schemas.openxmlformats.org/officeDocument/2006/relationships/image" Target="../media/image35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jpe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Rule 26(f)</a:t>
            </a:r>
            <a:endParaRPr lang="en-US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Conference of the Parties</a:t>
            </a:r>
          </a:p>
          <a:p>
            <a:r>
              <a:rPr lang="en-US" dirty="0" smtClean="0"/>
              <a:t>a/k/a</a:t>
            </a:r>
          </a:p>
          <a:p>
            <a:r>
              <a:rPr lang="en-US" dirty="0" smtClean="0"/>
              <a:t>“Meet and Confer”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24896F-7755-466F-8C35-EAFD8CA4351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8800" y="54102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This presentation does not contain or constitute legal advice.</a:t>
            </a:r>
          </a:p>
          <a:p>
            <a:pPr algn="ctr"/>
            <a:r>
              <a:rPr lang="en-US" sz="1200" dirty="0" smtClean="0"/>
              <a:t>No attorney-client relationship is created.  </a:t>
            </a:r>
          </a:p>
          <a:p>
            <a:pPr algn="ctr"/>
            <a:r>
              <a:rPr lang="en-US" sz="1200" dirty="0" smtClean="0"/>
              <a:t>The views expressed are solely those of the author.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8382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MICHAEL D. BERMAN</a:t>
            </a:r>
          </a:p>
          <a:p>
            <a:pPr algn="ctr"/>
            <a:r>
              <a:rPr lang="en-US" sz="1200" dirty="0" smtClean="0"/>
              <a:t>mberman@rlls.com</a:t>
            </a:r>
          </a:p>
          <a:p>
            <a:pPr algn="ctr"/>
            <a:r>
              <a:rPr lang="en-US" sz="1200" dirty="0" smtClean="0"/>
              <a:t>410-206-5049</a:t>
            </a:r>
          </a:p>
          <a:p>
            <a:pPr algn="ctr"/>
            <a:r>
              <a:rPr lang="en-US" dirty="0" smtClean="0"/>
              <a:t>March 12,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Michael D. Berman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PEOPLE TO “COMMUNICATE”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Courts are now in the “business” of ordering people to communicate</a:t>
            </a:r>
          </a:p>
          <a:p>
            <a:r>
              <a:rPr lang="en-US" dirty="0" smtClean="0"/>
              <a:t>This is not new – for over 30 years, before filing a discovery motion, attorneys were required to confer and provide a certificate that, despite good faith efforts they were unable to resolve the discovery dispute</a:t>
            </a:r>
          </a:p>
          <a:p>
            <a:r>
              <a:rPr lang="en-US" dirty="0" smtClean="0"/>
              <a:t>Cynics might say it wasn’t effective then and it is not effective now</a:t>
            </a:r>
          </a:p>
          <a:p>
            <a:r>
              <a:rPr lang="en-US" dirty="0" smtClean="0"/>
              <a:t>But Rule 16 changes the game with sanctions!</a:t>
            </a:r>
            <a:endParaRPr lang="en-US" dirty="0"/>
          </a:p>
        </p:txBody>
      </p:sp>
      <p:pic>
        <p:nvPicPr>
          <p:cNvPr id="9218" name="Picture 2" descr="C:\Users\Michael D. Berman\AppData\Local\Microsoft\Windows\Temporary Internet Files\Content.IE5\8RLWFP75\MC90013832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73034"/>
            <a:ext cx="2690388" cy="139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CE18-FEDB-42B8-B312-8B3BA77B227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D. Berman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795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DO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iSchool</a:t>
            </a:r>
            <a:r>
              <a:rPr lang="en-US" dirty="0" smtClean="0"/>
              <a:t> people don’t speak legalese</a:t>
            </a:r>
          </a:p>
          <a:p>
            <a:r>
              <a:rPr lang="en-US" dirty="0" smtClean="0"/>
              <a:t>Law students don’t understand networks and searching</a:t>
            </a:r>
          </a:p>
          <a:p>
            <a:r>
              <a:rPr lang="en-US" dirty="0" smtClean="0"/>
              <a:t>You talk </a:t>
            </a:r>
            <a:r>
              <a:rPr lang="en-US" dirty="0" err="1" smtClean="0"/>
              <a:t>exabytes</a:t>
            </a:r>
            <a:r>
              <a:rPr lang="en-US" dirty="0" smtClean="0"/>
              <a:t> and we want res judicata!</a:t>
            </a:r>
          </a:p>
          <a:p>
            <a:r>
              <a:rPr lang="en-US" dirty="0" smtClean="0"/>
              <a:t>Business people just look at the bottom line</a:t>
            </a:r>
          </a:p>
        </p:txBody>
      </p:sp>
      <p:pic>
        <p:nvPicPr>
          <p:cNvPr id="4" name="Picture 2" descr="C:\Users\Michael D. Berman\AppData\Local\Microsoft\Windows\Temporary Internet Files\Content.IE5\KU8PS33T\MP90038575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982" y="4389120"/>
            <a:ext cx="1741714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C:\Users\Michael D. Berman\AppData\Local\Microsoft\Windows\Temporary Internet Files\Content.IE5\3W79O0WW\MP90038572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358640"/>
            <a:ext cx="1785257" cy="249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CE18-FEDB-42B8-B312-8B3BA77B227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D. Berman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624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DO THIS?: </a:t>
            </a:r>
            <a:br>
              <a:rPr lang="en-US" dirty="0" smtClean="0"/>
            </a:br>
            <a:r>
              <a:rPr lang="en-US" dirty="0" smtClean="0"/>
              <a:t>Crossing the Great Divide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the meter is “ticking”</a:t>
            </a:r>
          </a:p>
          <a:p>
            <a:r>
              <a:rPr lang="en-US" dirty="0" smtClean="0"/>
              <a:t>And the stakes are high</a:t>
            </a:r>
          </a:p>
        </p:txBody>
      </p:sp>
      <p:pic>
        <p:nvPicPr>
          <p:cNvPr id="4" name="Picture 2" descr="C:\Users\Michael D. Berman\AppData\Local\Microsoft\Windows\Temporary Internet Files\Content.IE5\KU8PS33T\MP90038575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982" y="4389120"/>
            <a:ext cx="1741714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C:\Users\Michael D. Berman\AppData\Local\Microsoft\Windows\Temporary Internet Files\Content.IE5\3W79O0WW\MP90038572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358640"/>
            <a:ext cx="1785257" cy="249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ichael D. Berman\AppData\Local\Microsoft\Windows\Temporary Internet Files\Content.IE5\KU8PS33T\MC90021547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295" y="2619469"/>
            <a:ext cx="2355410" cy="161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CE18-FEDB-42B8-B312-8B3BA77B227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D. Berman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671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BERMAN’S FIVE-STEP 26(f)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free; and,</a:t>
            </a:r>
          </a:p>
          <a:p>
            <a:r>
              <a:rPr lang="en-US" b="1" i="1" u="sng" dirty="0" smtClean="0"/>
              <a:t>Worth every penny </a:t>
            </a:r>
            <a:r>
              <a:rPr lang="en-US" dirty="0" smtClean="0"/>
              <a:t>you paid for it</a:t>
            </a:r>
            <a:endParaRPr lang="en-US" dirty="0"/>
          </a:p>
        </p:txBody>
      </p:sp>
      <p:pic>
        <p:nvPicPr>
          <p:cNvPr id="12290" name="Picture 2" descr="C:\Users\Michael D. Berman\AppData\Local\Microsoft\Windows\Temporary Internet Files\Content.IE5\3W79O0WW\MP90044241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146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Michael D. Berman\AppData\Local\Microsoft\Windows\Temporary Internet Files\Content.IE5\9V3WEH21\MM900395766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192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CE18-FEDB-42B8-B312-8B3BA77B227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D. Berman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667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BE REASONABLE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how every position you take will “play” before a neutral person</a:t>
            </a:r>
          </a:p>
          <a:p>
            <a:r>
              <a:rPr lang="en-US" dirty="0" smtClean="0"/>
              <a:t>Patrick Henry could say: “Give me liberty or give me death,” but you can’t</a:t>
            </a:r>
          </a:p>
          <a:p>
            <a:r>
              <a:rPr lang="en-US" dirty="0" smtClean="0"/>
              <a:t>“Trading” is part of the game:</a:t>
            </a:r>
          </a:p>
          <a:p>
            <a:pPr lvl="1"/>
            <a:r>
              <a:rPr lang="en-US" dirty="0" smtClean="0"/>
              <a:t>If your opponent wants something badly, maybe he/she will give something else up</a:t>
            </a:r>
          </a:p>
          <a:p>
            <a:r>
              <a:rPr lang="en-US" b="1" i="1" u="sng" dirty="0" smtClean="0">
                <a:solidFill>
                  <a:srgbClr val="FF0000"/>
                </a:solidFill>
              </a:rPr>
              <a:t>UNDERSTAND the LEGAL &amp; I.T. Landscape</a:t>
            </a:r>
          </a:p>
          <a:p>
            <a:endParaRPr lang="en-US" dirty="0"/>
          </a:p>
        </p:txBody>
      </p:sp>
      <p:pic>
        <p:nvPicPr>
          <p:cNvPr id="14338" name="Picture 2" descr="C:\Users\Michael D. Berman\AppData\Local\Microsoft\Windows\Temporary Internet Files\Content.IE5\KU8PS33T\MP90044345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9784"/>
            <a:ext cx="2581656" cy="172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CE18-FEDB-42B8-B312-8B3BA77B227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D. Berman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906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BE REASONABLE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b="1" i="1" u="sng" dirty="0" smtClean="0">
                <a:solidFill>
                  <a:srgbClr val="FF0000"/>
                </a:solidFill>
              </a:rPr>
              <a:t>UNDERSTAND the LEGAL &amp; I.T. Landscape</a:t>
            </a:r>
          </a:p>
          <a:p>
            <a:r>
              <a:rPr lang="en-US" dirty="0" smtClean="0">
                <a:solidFill>
                  <a:srgbClr val="000066"/>
                </a:solidFill>
              </a:rPr>
              <a:t>What do you think will happen if you ask a big company to preserve all email or all backup media?</a:t>
            </a:r>
          </a:p>
          <a:p>
            <a:r>
              <a:rPr lang="en-US" dirty="0" smtClean="0">
                <a:solidFill>
                  <a:srgbClr val="000066"/>
                </a:solidFill>
              </a:rPr>
              <a:t>If you wouldn’t allow the opponent to access your system, should you ask them to allow you to access theirs?</a:t>
            </a:r>
          </a:p>
          <a:p>
            <a:r>
              <a:rPr lang="en-US" dirty="0" smtClean="0">
                <a:solidFill>
                  <a:srgbClr val="000066"/>
                </a:solidFill>
              </a:rPr>
              <a:t>How can you avoid costly steps, e.g., backup media,    by looking at other sources?</a:t>
            </a:r>
          </a:p>
          <a:p>
            <a:r>
              <a:rPr lang="en-US" dirty="0" smtClean="0">
                <a:solidFill>
                  <a:srgbClr val="000066"/>
                </a:solidFill>
              </a:rPr>
              <a:t>Have you mapped your data?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</a:rPr>
              <a:t>Will you voluntarily offer to share your map?</a:t>
            </a:r>
          </a:p>
          <a:p>
            <a:endParaRPr lang="en-US" dirty="0"/>
          </a:p>
        </p:txBody>
      </p:sp>
      <p:pic>
        <p:nvPicPr>
          <p:cNvPr id="14338" name="Picture 2" descr="C:\Users\Michael D. Berman\AppData\Local\Microsoft\Windows\Temporary Internet Files\Content.IE5\KU8PS33T\MP90044345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812"/>
            <a:ext cx="1447800" cy="96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CE18-FEDB-42B8-B312-8B3BA77B227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D. Berman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380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BE REASONABLE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For ABC – Gladys has duplicated paper records and Jane has been converting slowly to computer.</a:t>
            </a:r>
          </a:p>
          <a:p>
            <a:pPr lvl="1"/>
            <a:r>
              <a:rPr lang="en-US" dirty="0" smtClean="0"/>
              <a:t>Can XYZ ask for both?</a:t>
            </a:r>
          </a:p>
          <a:p>
            <a:r>
              <a:rPr lang="en-US" dirty="0" smtClean="0"/>
              <a:t>XYZ has “</a:t>
            </a:r>
            <a:r>
              <a:rPr lang="en-US" dirty="0" err="1" smtClean="0"/>
              <a:t>Supermax</a:t>
            </a:r>
            <a:r>
              <a:rPr lang="en-US" dirty="0" smtClean="0"/>
              <a:t>” – can ABC ask for a license?</a:t>
            </a:r>
          </a:p>
          <a:p>
            <a:r>
              <a:rPr lang="en-US" dirty="0" smtClean="0"/>
              <a:t>Can XYZ demand preservation of son and daughter’s ESI at the law and accounting firms?</a:t>
            </a:r>
            <a:endParaRPr lang="en-US" dirty="0"/>
          </a:p>
        </p:txBody>
      </p:sp>
      <p:pic>
        <p:nvPicPr>
          <p:cNvPr id="14338" name="Picture 2" descr="C:\Users\Michael D. Berman\AppData\Local\Microsoft\Windows\Temporary Internet Files\Content.IE5\KU8PS33T\MP90044345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812"/>
            <a:ext cx="1447800" cy="96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CE18-FEDB-42B8-B312-8B3BA77B227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D. Berman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305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A46794-0BB6-459D-984D-81D701ACCA2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21320486">
            <a:off x="1305024" y="3101755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PROPORTIONALITY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 rot="1010451">
            <a:off x="1143000" y="1712575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PROPORTIONALITY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 rot="232730">
            <a:off x="4533900" y="851357"/>
            <a:ext cx="377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STEP 2</a:t>
            </a:r>
          </a:p>
          <a:p>
            <a:r>
              <a:rPr lang="en-US" sz="2800" dirty="0" smtClean="0"/>
              <a:t>PROPORTIONALITY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 rot="20752798">
            <a:off x="762000" y="5181600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PROPORTIONALITY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 rot="527866">
            <a:off x="3396514" y="4719935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proportionality</a:t>
            </a:r>
            <a:endParaRPr 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2960968" y="6172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pic>
        <p:nvPicPr>
          <p:cNvPr id="4099" name="Picture 3" descr="C:\Users\mberman\AppData\Local\Microsoft\Windows\Temporary Internet Files\Content.IE5\2JE6GPF8\MC90023807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506" y="3657600"/>
            <a:ext cx="849304" cy="117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berman\AppData\Local\Microsoft\Windows\Temporary Internet Files\Content.IE5\CFHZIKTL\MC90023427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27" y="226804"/>
            <a:ext cx="86728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Program Files (x86)\Microsoft Office\MEDIA\CAGCAT10\j030084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85035"/>
            <a:ext cx="1040661" cy="87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Michael D. Berman\AppData\Local\Microsoft\Windows\Temporary Internet Files\Content.IE5\8RLWFP75\MP90044238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952578"/>
            <a:ext cx="1151591" cy="76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D. Berman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995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A46794-0BB6-459D-984D-81D701ACCA2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25" y="2024062"/>
            <a:ext cx="5476875" cy="2809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5562600"/>
            <a:ext cx="5476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RALPH LOSEY, </a:t>
            </a:r>
          </a:p>
          <a:p>
            <a:pPr algn="ctr"/>
            <a:r>
              <a:rPr lang="en-US" dirty="0" smtClean="0"/>
              <a:t>“ADVENTURES IN ELECTRONIC DISCOVERY” (West 2011), 24.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5562599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38%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8445" y="457200"/>
            <a:ext cx="5634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STEP 2 PROPORTIONALITY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5084409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/>
              <a:t>Marens v. Carraba’s Italian Grill, Inc.,</a:t>
            </a:r>
            <a:r>
              <a:rPr lang="en-US" sz="1000" dirty="0"/>
              <a:t> 196 F.R.D. 35 (D. Md. 2000) (limiting the number of hours for document discovery</a:t>
            </a:r>
            <a:r>
              <a:rPr lang="en-US" sz="1000" dirty="0" smtClean="0"/>
              <a:t>).</a:t>
            </a:r>
          </a:p>
          <a:p>
            <a:pPr algn="ctr"/>
            <a:r>
              <a:rPr lang="en-US" sz="1000" i="1" dirty="0" smtClean="0"/>
              <a:t>Mancia v. Mayflower Textile Servs. Co., </a:t>
            </a:r>
            <a:r>
              <a:rPr lang="en-US" sz="1000" dirty="0"/>
              <a:t>2008 U.S.Dist.Lexis 83740 (D. Md. </a:t>
            </a:r>
            <a:r>
              <a:rPr lang="en-US" sz="1000" dirty="0" smtClean="0"/>
              <a:t>2008).</a:t>
            </a:r>
            <a:endParaRPr lang="en-US" sz="1000" dirty="0"/>
          </a:p>
        </p:txBody>
      </p:sp>
      <p:pic>
        <p:nvPicPr>
          <p:cNvPr id="8" name="Picture 3" descr="C:\Users\Michael D. Berman\AppData\Local\Microsoft\Windows\Temporary Internet Files\Content.IE5\KU8PS33T\MP90044875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698" y="1571"/>
            <a:ext cx="1676022" cy="111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D. Berman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540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ABC v. XYZ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costs of each step?</a:t>
            </a:r>
          </a:p>
          <a:p>
            <a:pPr lvl="1"/>
            <a:r>
              <a:rPr lang="en-US" dirty="0" smtClean="0"/>
              <a:t>Can you use the prices given to estimate them?</a:t>
            </a:r>
          </a:p>
          <a:p>
            <a:pPr lvl="1"/>
            <a:r>
              <a:rPr lang="en-US" dirty="0" smtClean="0"/>
              <a:t>What about the three RAID </a:t>
            </a:r>
            <a:r>
              <a:rPr lang="en-US" dirty="0" err="1" smtClean="0"/>
              <a:t>Supermax</a:t>
            </a:r>
            <a:r>
              <a:rPr lang="en-US" dirty="0" smtClean="0"/>
              <a:t> servers?</a:t>
            </a:r>
          </a:p>
          <a:p>
            <a:pPr lvl="1"/>
            <a:r>
              <a:rPr lang="en-US" dirty="0" smtClean="0"/>
              <a:t>Can/should XYZ ask ABC to image all 50 workstations? </a:t>
            </a:r>
          </a:p>
          <a:p>
            <a:pPr lvl="2"/>
            <a:r>
              <a:rPr lang="en-US" dirty="0" smtClean="0"/>
              <a:t>If so, what is a likely response?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CE18-FEDB-42B8-B312-8B3BA77B227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D. Berman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477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VIEW OF LITIGATION</a:t>
            </a:r>
            <a:endParaRPr lang="en-US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vector of two damn lies is the truth.</a:t>
            </a:r>
          </a:p>
          <a:p>
            <a:pPr lvl="1"/>
            <a:r>
              <a:rPr lang="en-US" dirty="0" smtClean="0"/>
              <a:t>Anon.</a:t>
            </a:r>
            <a:endParaRPr lang="en-US" dirty="0"/>
          </a:p>
        </p:txBody>
      </p:sp>
      <p:pic>
        <p:nvPicPr>
          <p:cNvPr id="1026" name="Picture 2" descr="C:\Users\Michael D. Berman\AppData\Local\Microsoft\Windows\Temporary Internet Files\Content.IE5\8RLWFP75\MC90039155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2345351"/>
            <a:ext cx="4524080" cy="451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ichael D. Berman\AppData\Local\Microsoft\Windows\Temporary Internet Files\Content.IE5\KU8PS33T\MC90018307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" y="2590800"/>
            <a:ext cx="3655317" cy="428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CE18-FEDB-42B8-B312-8B3BA77B227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D. Berman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TRANSPARENCY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two centuries, litigation has been played by holding your cards tight and springing a “Perry Mason” moment at trial</a:t>
            </a:r>
          </a:p>
          <a:p>
            <a:r>
              <a:rPr lang="en-US" dirty="0" smtClean="0"/>
              <a:t>ESI requires disclosure</a:t>
            </a:r>
          </a:p>
          <a:p>
            <a:r>
              <a:rPr lang="en-US" dirty="0" smtClean="0"/>
              <a:t>Rule 26(a)(1) mandates disclosure</a:t>
            </a:r>
          </a:p>
          <a:p>
            <a:r>
              <a:rPr lang="en-US" dirty="0" smtClean="0"/>
              <a:t>Rule 26(f) compels disclosure</a:t>
            </a:r>
          </a:p>
          <a:p>
            <a:r>
              <a:rPr lang="en-US" dirty="0" smtClean="0"/>
              <a:t>Rule 26(b)(2)(C) requires cost-benefit analysis</a:t>
            </a:r>
          </a:p>
          <a:p>
            <a:r>
              <a:rPr lang="en-US" dirty="0" smtClean="0"/>
              <a:t>Rule 1 calls for the just, speedy, and inexpensive resolution of disputes</a:t>
            </a:r>
          </a:p>
          <a:p>
            <a:r>
              <a:rPr lang="en-US" dirty="0" smtClean="0"/>
              <a:t>You need to show SOME of your cards</a:t>
            </a:r>
          </a:p>
          <a:p>
            <a:pPr lvl="1"/>
            <a:r>
              <a:rPr lang="en-US" dirty="0" smtClean="0"/>
              <a:t>Even some “bad” ones!</a:t>
            </a:r>
            <a:endParaRPr lang="en-US" dirty="0"/>
          </a:p>
        </p:txBody>
      </p:sp>
      <p:pic>
        <p:nvPicPr>
          <p:cNvPr id="15363" name="Picture 3" descr="C:\Users\Michael D. Berman\AppData\Local\Microsoft\Windows\Temporary Internet Files\Content.IE5\KU8PS33T\MC9004339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816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CE18-FEDB-42B8-B312-8B3BA77B227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D. Berman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047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ABC v. XYZ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Bill a “poster child” for transparency?</a:t>
            </a:r>
          </a:p>
          <a:p>
            <a:r>
              <a:rPr lang="en-US" dirty="0" smtClean="0"/>
              <a:t>What about ABC’s 45-day email deletion policy.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CE18-FEDB-42B8-B312-8B3BA77B227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D. Berman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437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PERFECTION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not demand perfection</a:t>
            </a:r>
          </a:p>
          <a:p>
            <a:r>
              <a:rPr lang="en-US" dirty="0" smtClean="0"/>
              <a:t>Do not expect perfection</a:t>
            </a:r>
          </a:p>
          <a:p>
            <a:r>
              <a:rPr lang="en-US" dirty="0" smtClean="0"/>
              <a:t>Courts have said that they will tolerate mistakes</a:t>
            </a:r>
          </a:p>
          <a:p>
            <a:pPr lvl="1"/>
            <a:r>
              <a:rPr lang="en-US" dirty="0" smtClean="0"/>
              <a:t>Pension Committee (2010)</a:t>
            </a:r>
          </a:p>
          <a:p>
            <a:pPr lvl="1"/>
            <a:r>
              <a:rPr lang="en-US" sz="1600" b="1" dirty="0" smtClean="0">
                <a:solidFill>
                  <a:schemeClr val="tx2"/>
                </a:solidFill>
              </a:rPr>
              <a:t>For more detailed discussion, see http</a:t>
            </a:r>
            <a:r>
              <a:rPr lang="en-US" sz="1600" b="1" dirty="0">
                <a:solidFill>
                  <a:schemeClr val="tx2"/>
                </a:solidFill>
              </a:rPr>
              <a:t>://www.esi-mediation.com/2011/07/15/what-does-%</a:t>
            </a:r>
            <a:r>
              <a:rPr lang="en-US" sz="1600" b="1" dirty="0" smtClean="0">
                <a:solidFill>
                  <a:schemeClr val="tx2"/>
                </a:solidFill>
              </a:rPr>
              <a:t>e2%80%9cthe-making-of-a-surgeon%e2%80%9d-have-to-do-with-esi-and-software-glitches/ 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Ralph </a:t>
            </a:r>
            <a:r>
              <a:rPr lang="en-US" dirty="0" err="1" smtClean="0">
                <a:solidFill>
                  <a:schemeClr val="tx2"/>
                </a:solidFill>
              </a:rPr>
              <a:t>Losey</a:t>
            </a:r>
            <a:r>
              <a:rPr lang="en-US" dirty="0" smtClean="0">
                <a:solidFill>
                  <a:schemeClr val="tx2"/>
                </a:solidFill>
              </a:rPr>
              <a:t> has written that the word “all” is obsolete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6386" name="Picture 2" descr="C:\Users\Michael D. Berman\AppData\Local\Microsoft\Windows\Temporary Internet Files\Content.IE5\9V3WEH21\MC90015092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00600"/>
            <a:ext cx="1566367" cy="17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CE18-FEDB-42B8-B312-8B3BA77B227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D. Berman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893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0" y="2225358"/>
            <a:ext cx="91440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STEP 5</a:t>
            </a:r>
            <a:br>
              <a:rPr lang="en-US" dirty="0" smtClean="0"/>
            </a:br>
            <a:r>
              <a:rPr lang="en-US" dirty="0" smtClean="0"/>
              <a:t>COOPERATION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78852" name="Picture 2" descr="C:\Users\mberman\AppData\Local\Microsoft\Windows\Temporary Internet Files\Content.IE5\SIHI9FC0\MC90005501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29000"/>
            <a:ext cx="1828800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1" name="Picture 3" descr="C:\Users\mberman\AppData\Local\Microsoft\Windows\Temporary Internet Files\Content.IE5\5XQGOBYJ\MC90001461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50" y="533400"/>
            <a:ext cx="1765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2" name="Picture 4" descr="C:\Users\mberman\AppData\Local\Microsoft\Windows\Temporary Internet Files\Content.IE5\5XQGOBYJ\MC90001461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1765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3" name="Picture 5" descr="C:\Users\mberman\AppData\Local\Microsoft\Windows\Temporary Internet Files\Content.IE5\SIHI9FC0\MM900354573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789363"/>
            <a:ext cx="1562100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4" name="Picture 6" descr="C:\Users\mberman\AppData\Local\Microsoft\Windows\Temporary Internet Files\Content.IE5\5XQGOBYJ\MC90029056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4032250"/>
            <a:ext cx="1503362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4E33312-219A-40AD-8F65-8A03830B3A5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Michael D. Berman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947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 COOPERATION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Sedona Conference Cooperation Proclamation</a:t>
            </a:r>
          </a:p>
          <a:p>
            <a:r>
              <a:rPr lang="en-US" dirty="0" smtClean="0"/>
              <a:t>Over 100 Judges have endorsed it</a:t>
            </a:r>
          </a:p>
          <a:p>
            <a:r>
              <a:rPr lang="en-US" dirty="0" smtClean="0"/>
              <a:t>Advocacy need not, and should not, be adversarial</a:t>
            </a:r>
          </a:p>
          <a:p>
            <a:r>
              <a:rPr lang="en-US" dirty="0" smtClean="0"/>
              <a:t>You can zealously represent your client, while you cooperate</a:t>
            </a:r>
          </a:p>
          <a:p>
            <a:r>
              <a:rPr lang="en-US" dirty="0" smtClean="0"/>
              <a:t>Absent cooperation, the system cannot function and litigants will be bankrupted</a:t>
            </a:r>
          </a:p>
          <a:p>
            <a:r>
              <a:rPr lang="en-US" dirty="0" smtClean="0"/>
              <a:t>Electronic litigation cannot be a war of attrition</a:t>
            </a:r>
          </a:p>
          <a:p>
            <a:pPr lvl="1"/>
            <a:r>
              <a:rPr lang="en-US" dirty="0" smtClean="0"/>
              <a:t>World War I trench warfare bankrupted generations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CE18-FEDB-42B8-B312-8B3BA77B227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D. Berman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420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RULE 26(f)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goal is to develop a discovery plan &amp; propose it to the Court</a:t>
            </a:r>
          </a:p>
          <a:p>
            <a:pPr lvl="1"/>
            <a:r>
              <a:rPr lang="en-US" dirty="0" smtClean="0"/>
              <a:t>What will be preserved?</a:t>
            </a:r>
          </a:p>
          <a:p>
            <a:pPr lvl="1"/>
            <a:r>
              <a:rPr lang="en-US" dirty="0" smtClean="0"/>
              <a:t>How will it be preserved?</a:t>
            </a:r>
          </a:p>
          <a:p>
            <a:pPr lvl="1"/>
            <a:r>
              <a:rPr lang="en-US" dirty="0" smtClean="0"/>
              <a:t>What will be produced?</a:t>
            </a:r>
          </a:p>
          <a:p>
            <a:pPr lvl="1"/>
            <a:r>
              <a:rPr lang="en-US" dirty="0" smtClean="0"/>
              <a:t>How will it be produced?</a:t>
            </a:r>
          </a:p>
          <a:p>
            <a:r>
              <a:rPr lang="en-US" dirty="0" smtClean="0"/>
              <a:t>Often there will be more than one conference</a:t>
            </a:r>
          </a:p>
          <a:p>
            <a:r>
              <a:rPr lang="en-US" dirty="0" smtClean="0"/>
              <a:t>Two are generally ideal</a:t>
            </a:r>
          </a:p>
          <a:p>
            <a:pPr lvl="1"/>
            <a:r>
              <a:rPr lang="en-US" dirty="0" smtClean="0"/>
              <a:t>Research by Prof. D. </a:t>
            </a:r>
            <a:r>
              <a:rPr lang="en-US" dirty="0" err="1" smtClean="0"/>
              <a:t>Oard</a:t>
            </a:r>
            <a:r>
              <a:rPr lang="en-US" dirty="0" smtClean="0"/>
              <a:t> &amp; Jason Baron, Esq.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CE18-FEDB-42B8-B312-8B3BA77B227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D. Berman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771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TELL THE COURT</a:t>
            </a:r>
          </a:p>
          <a:p>
            <a:pPr lvl="1"/>
            <a:r>
              <a:rPr lang="en-US" dirty="0" smtClean="0"/>
              <a:t>Areas of Agreement:</a:t>
            </a:r>
          </a:p>
          <a:p>
            <a:pPr lvl="2"/>
            <a:r>
              <a:rPr lang="en-US" dirty="0" smtClean="0"/>
              <a:t>We will produce TIFFs except for spreadsheets</a:t>
            </a:r>
          </a:p>
          <a:p>
            <a:pPr lvl="2"/>
            <a:r>
              <a:rPr lang="en-US" dirty="0" smtClean="0"/>
              <a:t>We agree on the following search methodology</a:t>
            </a:r>
          </a:p>
          <a:p>
            <a:pPr lvl="2"/>
            <a:r>
              <a:rPr lang="en-US" dirty="0" smtClean="0"/>
              <a:t>Here is how we will handle privilege</a:t>
            </a:r>
          </a:p>
          <a:p>
            <a:pPr lvl="1"/>
            <a:r>
              <a:rPr lang="en-US" dirty="0" smtClean="0"/>
              <a:t>Areas of Disagreement</a:t>
            </a:r>
          </a:p>
          <a:p>
            <a:pPr lvl="2"/>
            <a:r>
              <a:rPr lang="en-US" dirty="0" smtClean="0"/>
              <a:t>We won’t preserve cell phones – they want us to</a:t>
            </a:r>
          </a:p>
          <a:p>
            <a:pPr lvl="2"/>
            <a:r>
              <a:rPr lang="en-US" dirty="0" smtClean="0"/>
              <a:t>We won’t search backup tapes – they want us to</a:t>
            </a:r>
          </a:p>
          <a:p>
            <a:pPr lvl="1"/>
            <a:r>
              <a:rPr lang="en-US" dirty="0" smtClean="0"/>
              <a:t>Areas Where Parties Agree That Court Order is Needed</a:t>
            </a:r>
          </a:p>
          <a:p>
            <a:pPr lvl="2"/>
            <a:r>
              <a:rPr lang="en-US" dirty="0" smtClean="0"/>
              <a:t>Rule 502</a:t>
            </a:r>
          </a:p>
          <a:p>
            <a:pPr lvl="2"/>
            <a:r>
              <a:rPr lang="en-US" dirty="0" smtClean="0"/>
              <a:t>Clawback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CE18-FEDB-42B8-B312-8B3BA77B227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D. Berman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967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ABC v. XYZ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 facts – but realistic</a:t>
            </a:r>
          </a:p>
          <a:p>
            <a:r>
              <a:rPr lang="en-US" dirty="0" smtClean="0"/>
              <a:t>Law students don’t know much about computers</a:t>
            </a:r>
          </a:p>
          <a:p>
            <a:r>
              <a:rPr lang="en-US" dirty="0" err="1" smtClean="0"/>
              <a:t>iSchool</a:t>
            </a:r>
            <a:r>
              <a:rPr lang="en-US" dirty="0" smtClean="0"/>
              <a:t> students don’t know much about law</a:t>
            </a:r>
          </a:p>
          <a:p>
            <a:r>
              <a:rPr lang="en-US" dirty="0" smtClean="0"/>
              <a:t>Each have knowledge in their own sphere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CE18-FEDB-42B8-B312-8B3BA77B227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D. Berman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388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ABC v. XYZ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 facts – but realistic</a:t>
            </a:r>
          </a:p>
          <a:p>
            <a:r>
              <a:rPr lang="en-US" dirty="0" smtClean="0"/>
              <a:t>Each side has strengths and vulnerabilities</a:t>
            </a:r>
          </a:p>
          <a:p>
            <a:r>
              <a:rPr lang="en-US" dirty="0" smtClean="0"/>
              <a:t>Topics to Cover</a:t>
            </a:r>
          </a:p>
          <a:p>
            <a:pPr lvl="1"/>
            <a:r>
              <a:rPr lang="en-US" dirty="0" smtClean="0"/>
              <a:t>Privilege</a:t>
            </a:r>
          </a:p>
          <a:p>
            <a:pPr lvl="1"/>
            <a:r>
              <a:rPr lang="en-US" dirty="0" smtClean="0"/>
              <a:t>Preservation</a:t>
            </a:r>
          </a:p>
          <a:p>
            <a:pPr lvl="1"/>
            <a:r>
              <a:rPr lang="en-US" dirty="0" smtClean="0"/>
              <a:t>Form of Production</a:t>
            </a:r>
          </a:p>
          <a:p>
            <a:pPr lvl="1"/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CE18-FEDB-42B8-B312-8B3BA77B227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D. Berman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821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ABC v. XYZ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Privilege</a:t>
            </a:r>
          </a:p>
          <a:p>
            <a:pPr lvl="1"/>
            <a:r>
              <a:rPr lang="en-US" dirty="0" smtClean="0"/>
              <a:t>You have attorney-client privileged information</a:t>
            </a:r>
          </a:p>
          <a:p>
            <a:pPr lvl="1"/>
            <a:r>
              <a:rPr lang="en-US" dirty="0" smtClean="0"/>
              <a:t>You have confidential medical information</a:t>
            </a:r>
          </a:p>
          <a:p>
            <a:pPr lvl="1"/>
            <a:r>
              <a:rPr lang="en-US" dirty="0" smtClean="0"/>
              <a:t>You may have trade secrets</a:t>
            </a:r>
          </a:p>
          <a:p>
            <a:pPr lvl="1"/>
            <a:r>
              <a:rPr lang="en-US" dirty="0" smtClean="0"/>
              <a:t>How do you find it, i.e., search for it?</a:t>
            </a:r>
          </a:p>
          <a:p>
            <a:pPr lvl="1"/>
            <a:r>
              <a:rPr lang="en-US" dirty="0" smtClean="0"/>
              <a:t>How do you protect it?</a:t>
            </a:r>
          </a:p>
          <a:p>
            <a:pPr lvl="1"/>
            <a:r>
              <a:rPr lang="en-US" dirty="0" smtClean="0"/>
              <a:t>What happens if you mistakenly produce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CE18-FEDB-42B8-B312-8B3BA77B227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D. Berman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435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 STANDARD &amp; GAMING THE SYSTEM</a:t>
            </a:r>
            <a:endParaRPr lang="en-US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Gold Standard:  </a:t>
            </a:r>
          </a:p>
          <a:p>
            <a:pPr lvl="1"/>
            <a:r>
              <a:rPr lang="en-US" dirty="0" smtClean="0"/>
              <a:t>Human Review of Every Document</a:t>
            </a:r>
          </a:p>
          <a:p>
            <a:pPr lvl="1"/>
            <a:r>
              <a:rPr lang="en-US" dirty="0" smtClean="0"/>
              <a:t>Document Review Teams of Lawyers and Assistants</a:t>
            </a:r>
            <a:endParaRPr lang="en-US" dirty="0"/>
          </a:p>
          <a:p>
            <a:r>
              <a:rPr lang="en-US" dirty="0" smtClean="0"/>
              <a:t>Gaming the System:</a:t>
            </a:r>
          </a:p>
          <a:p>
            <a:pPr lvl="1"/>
            <a:r>
              <a:rPr lang="en-US" dirty="0" smtClean="0"/>
              <a:t>Give Me Everything – Cookbook Discovery</a:t>
            </a:r>
          </a:p>
          <a:p>
            <a:pPr lvl="1"/>
            <a:r>
              <a:rPr lang="en-US" dirty="0" smtClean="0"/>
              <a:t>You Get Nothing</a:t>
            </a:r>
          </a:p>
          <a:p>
            <a:pPr lvl="2"/>
            <a:r>
              <a:rPr lang="en-US" dirty="0" smtClean="0"/>
              <a:t>You did not ask the correct question</a:t>
            </a:r>
          </a:p>
          <a:p>
            <a:pPr lvl="2"/>
            <a:r>
              <a:rPr lang="en-US" dirty="0" smtClean="0"/>
              <a:t>Boilerplate litany -</a:t>
            </a:r>
          </a:p>
          <a:p>
            <a:pPr lvl="3"/>
            <a:r>
              <a:rPr lang="en-US" dirty="0" smtClean="0"/>
              <a:t>Unduly vague, overly broad, and to the extent it seeks privileged documents, object. . . .</a:t>
            </a:r>
          </a:p>
          <a:p>
            <a:pPr lvl="1"/>
            <a:r>
              <a:rPr lang="en-US" dirty="0" smtClean="0"/>
              <a:t>Motion Practice – End of the Civil Trial</a:t>
            </a:r>
            <a:endParaRPr lang="en-US" dirty="0"/>
          </a:p>
        </p:txBody>
      </p:sp>
      <p:pic>
        <p:nvPicPr>
          <p:cNvPr id="2050" name="Picture 2" descr="C:\Users\Michael D. Berman\AppData\Local\Microsoft\Windows\Temporary Internet Files\Content.IE5\9V3WEH21\MP90031415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819400"/>
            <a:ext cx="126187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CE18-FEDB-42B8-B312-8B3BA77B227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D. Berman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4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4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ABC v. XYZ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Preservation</a:t>
            </a:r>
          </a:p>
          <a:p>
            <a:pPr lvl="2"/>
            <a:r>
              <a:rPr lang="en-US" dirty="0" smtClean="0"/>
              <a:t>Do you leave it where it is?</a:t>
            </a:r>
          </a:p>
          <a:p>
            <a:pPr lvl="3"/>
            <a:r>
              <a:rPr lang="en-US" dirty="0" smtClean="0"/>
              <a:t>If so, what happens if it is lost?</a:t>
            </a:r>
          </a:p>
          <a:p>
            <a:pPr lvl="2"/>
            <a:r>
              <a:rPr lang="en-US" dirty="0" smtClean="0"/>
              <a:t>Do you make forensic copies of everything?</a:t>
            </a:r>
          </a:p>
          <a:p>
            <a:pPr lvl="3"/>
            <a:r>
              <a:rPr lang="en-US" dirty="0" smtClean="0"/>
              <a:t>If so, what is the cost?</a:t>
            </a:r>
          </a:p>
          <a:p>
            <a:pPr lvl="3"/>
            <a:r>
              <a:rPr lang="en-US" dirty="0" smtClean="0"/>
              <a:t>Can you agree to forensically copying less?</a:t>
            </a:r>
          </a:p>
          <a:p>
            <a:pPr lvl="2"/>
            <a:r>
              <a:rPr lang="en-US" dirty="0" smtClean="0"/>
              <a:t>What is key to your case?</a:t>
            </a:r>
          </a:p>
          <a:p>
            <a:pPr lvl="3"/>
            <a:r>
              <a:rPr lang="en-US" dirty="0" smtClean="0"/>
              <a:t>In your system?</a:t>
            </a:r>
          </a:p>
          <a:p>
            <a:pPr lvl="3"/>
            <a:r>
              <a:rPr lang="en-US" dirty="0" smtClean="0"/>
              <a:t>In theirs?</a:t>
            </a:r>
          </a:p>
          <a:p>
            <a:pPr lvl="2"/>
            <a:r>
              <a:rPr lang="en-US" dirty="0" smtClean="0"/>
              <a:t>What is reasonable to expect?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CE18-FEDB-42B8-B312-8B3BA77B227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D. Berman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433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ABC v. XYZ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Form of Production</a:t>
            </a:r>
          </a:p>
          <a:p>
            <a:pPr lvl="2"/>
            <a:r>
              <a:rPr lang="en-US" dirty="0" smtClean="0"/>
              <a:t>The Rules allow you to request the form or forms that you want</a:t>
            </a:r>
          </a:p>
          <a:p>
            <a:pPr lvl="2"/>
            <a:r>
              <a:rPr lang="en-US" dirty="0" smtClean="0"/>
              <a:t>Your opponent can object</a:t>
            </a:r>
          </a:p>
          <a:p>
            <a:pPr lvl="2"/>
            <a:r>
              <a:rPr lang="en-US" dirty="0" smtClean="0"/>
              <a:t>Once it is produced in one form, you can’t get it in another form</a:t>
            </a:r>
          </a:p>
          <a:p>
            <a:pPr lvl="2"/>
            <a:r>
              <a:rPr lang="en-US" dirty="0" smtClean="0"/>
              <a:t>Do you want TIFFs?  PDFs? Native? A mix?</a:t>
            </a:r>
          </a:p>
          <a:p>
            <a:pPr lvl="3"/>
            <a:r>
              <a:rPr lang="en-US" dirty="0" smtClean="0"/>
              <a:t>Why?</a:t>
            </a:r>
          </a:p>
          <a:p>
            <a:pPr lvl="3"/>
            <a:r>
              <a:rPr lang="en-US" dirty="0" smtClean="0"/>
              <a:t>What are the advantages?</a:t>
            </a:r>
          </a:p>
          <a:p>
            <a:pPr lvl="3"/>
            <a:r>
              <a:rPr lang="en-US" dirty="0" smtClean="0"/>
              <a:t>The costs?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CE18-FEDB-42B8-B312-8B3BA77B227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D. Berman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642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ABC v. XYZ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Search</a:t>
            </a:r>
          </a:p>
          <a:p>
            <a:pPr lvl="2"/>
            <a:r>
              <a:rPr lang="en-US" dirty="0" smtClean="0"/>
              <a:t>What methodology?</a:t>
            </a:r>
          </a:p>
          <a:p>
            <a:pPr lvl="2"/>
            <a:r>
              <a:rPr lang="en-US" dirty="0" smtClean="0"/>
              <a:t>Keywords?</a:t>
            </a:r>
          </a:p>
          <a:p>
            <a:pPr lvl="3"/>
            <a:r>
              <a:rPr lang="en-US" dirty="0" smtClean="0"/>
              <a:t>How developed?</a:t>
            </a:r>
          </a:p>
          <a:p>
            <a:pPr lvl="3"/>
            <a:r>
              <a:rPr lang="en-US" dirty="0" smtClean="0"/>
              <a:t>How tested?</a:t>
            </a:r>
          </a:p>
          <a:p>
            <a:pPr lvl="3"/>
            <a:r>
              <a:rPr lang="en-US" dirty="0" smtClean="0"/>
              <a:t>Quality control?</a:t>
            </a:r>
          </a:p>
          <a:p>
            <a:pPr lvl="2"/>
            <a:r>
              <a:rPr lang="en-US" dirty="0" smtClean="0"/>
              <a:t>“Predictive Coding?”</a:t>
            </a:r>
          </a:p>
          <a:p>
            <a:pPr lvl="3"/>
            <a:r>
              <a:rPr lang="en-US" dirty="0" smtClean="0"/>
              <a:t>Do you trust the “black box”?</a:t>
            </a:r>
          </a:p>
          <a:p>
            <a:pPr lvl="3"/>
            <a:r>
              <a:rPr lang="en-US" dirty="0" smtClean="0"/>
              <a:t>How much will it cost?</a:t>
            </a:r>
          </a:p>
          <a:p>
            <a:pPr lvl="3"/>
            <a:r>
              <a:rPr lang="en-US" dirty="0" smtClean="0"/>
              <a:t>How much will it save?</a:t>
            </a:r>
          </a:p>
          <a:p>
            <a:pPr lvl="1"/>
            <a:r>
              <a:rPr lang="en-US" dirty="0" smtClean="0"/>
              <a:t>Different techniques for privilege and for relevance?</a:t>
            </a:r>
            <a:endParaRPr lang="en-US" dirty="0"/>
          </a:p>
        </p:txBody>
      </p:sp>
      <p:pic>
        <p:nvPicPr>
          <p:cNvPr id="17410" name="Picture 2" descr="C:\Users\Michael D. Berman\AppData\Local\Microsoft\Windows\Temporary Internet Files\Content.IE5\8RLWFP75\MP90040222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604" y="2133600"/>
            <a:ext cx="2559915" cy="205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CE18-FEDB-42B8-B312-8B3BA77B227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D. Berman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70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828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1000" dirty="0" smtClean="0"/>
              <a:t>“Fear Factor - NBC</a:t>
            </a:r>
            <a:r>
              <a:rPr lang="en-US" sz="1000" baseline="30000" dirty="0" smtClean="0"/>
              <a:t>©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0"/>
            <a:ext cx="8229600" cy="4530725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dirty="0" smtClean="0"/>
              <a:t>“You either grab the reins or you get dragged by the horse.”</a:t>
            </a: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dirty="0" smtClean="0"/>
              <a:t> Liz Spayd, </a:t>
            </a:r>
            <a:r>
              <a:rPr lang="en-US" sz="2500" cap="small" dirty="0" smtClean="0"/>
              <a:t>Washington Post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EF60B-061D-47CA-929D-CB8618047BAE}" type="slidenum">
              <a:rPr lang="en-US">
                <a:solidFill>
                  <a:srgbClr val="FFFFFF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3493" name="Picture 5" descr="C:\Users\Mike\Pictures\nav_ff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44180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Michael D. Berman\AppData\Local\Microsoft\Windows\Temporary Internet Files\Content.IE5\3W79O0WW\MC90023290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7599"/>
            <a:ext cx="1371600" cy="2587527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D. Berman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502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A46794-0BB6-459D-984D-81D701ACCA2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971800"/>
            <a:ext cx="1524000" cy="19324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1800" y="18288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NO SILVER BULLET</a:t>
            </a:r>
            <a:endParaRPr lang="en-US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5257800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5-STEP PLAN -  A RULES-BASED APPROACH: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REASONABLENESS, PROPORTIONALITY</a:t>
            </a:r>
            <a:r>
              <a:rPr lang="en-US" sz="2000" b="1" dirty="0">
                <a:solidFill>
                  <a:srgbClr val="FF0000"/>
                </a:solidFill>
              </a:rPr>
              <a:t>,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TRANSPARENCY, COOPERATION, IMPERFECTIONS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577203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PHOTO of Clayton Moore as the Lone Ranger</a:t>
            </a:r>
            <a:r>
              <a:rPr lang="en-US" sz="500" dirty="0"/>
              <a:t>, Wikipedia, http://www.google.com/imgres?imgurl=http://upload.wikimedia.org/wikipedia/en/c/ce/Moore-LoneRanger.jpg&amp;imgrefurl=http://en.wikipedia.org/wiki/The_Lone_Ranger&amp;h=317&amp;w=250&amp;sz=59&amp;tbnid=Q93uAfx0iNrYcM:&amp;tbnh=94&amp;tbnw=74&amp;prev=/search%3Fq%3Dlone%2Branger%26tbm%3Disch%26tbo%3Du&amp;zoom=1&amp;q=lone+ranger&amp;hl=en&amp;usg=__2X04M1OLh5ttaqy231dVYtTUj7A=&amp;sa=X&amp;ei=ter_TaCqEaPd0QHd_bTRDg&amp;sqi=2&amp;ved=0CDsQ9QEwAQ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33528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“The Lone Ranger is a fictional masked Texas Ranger </a:t>
            </a:r>
            <a:r>
              <a:rPr lang="en-US" sz="1200" dirty="0" smtClean="0"/>
              <a:t>who. . . fights </a:t>
            </a:r>
            <a:r>
              <a:rPr lang="en-US" sz="1200" dirty="0"/>
              <a:t>injustice in the American Old West. The character has become an enduring icon of American culture</a:t>
            </a:r>
            <a:r>
              <a:rPr lang="en-US" sz="1200" dirty="0" smtClean="0"/>
              <a:t>.”</a:t>
            </a:r>
            <a:endParaRPr lang="en-US" sz="12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D. Berman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150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ABC v. XYZ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at stake?</a:t>
            </a:r>
          </a:p>
          <a:p>
            <a:pPr lvl="1"/>
            <a:r>
              <a:rPr lang="en-US" dirty="0" smtClean="0"/>
              <a:t>Do you look at allegations of$600K + $1 million?</a:t>
            </a:r>
          </a:p>
          <a:p>
            <a:pPr lvl="1"/>
            <a:r>
              <a:rPr lang="en-US" dirty="0" smtClean="0"/>
              <a:t>Do you evaluate them?</a:t>
            </a:r>
          </a:p>
          <a:p>
            <a:r>
              <a:rPr lang="en-US" dirty="0" smtClean="0"/>
              <a:t>Plaintiff has cash flow problems:</a:t>
            </a:r>
          </a:p>
          <a:p>
            <a:pPr lvl="1"/>
            <a:r>
              <a:rPr lang="en-US" dirty="0" smtClean="0"/>
              <a:t>That is relevant to what is reasonable</a:t>
            </a:r>
          </a:p>
          <a:p>
            <a:pPr lvl="1"/>
            <a:r>
              <a:rPr lang="en-US" dirty="0" smtClean="0"/>
              <a:t>But do you “bare your throat” and discuss it?</a:t>
            </a:r>
          </a:p>
          <a:p>
            <a:r>
              <a:rPr lang="en-US" dirty="0" smtClean="0"/>
              <a:t>There is a ten-year course of conduct:</a:t>
            </a:r>
          </a:p>
          <a:p>
            <a:pPr lvl="1"/>
            <a:r>
              <a:rPr lang="en-US" dirty="0" smtClean="0"/>
              <a:t>Is all ESI for 10 years relevant?</a:t>
            </a:r>
          </a:p>
          <a:p>
            <a:pPr lvl="1"/>
            <a:r>
              <a:rPr lang="en-US" dirty="0" smtClean="0"/>
              <a:t>How will you handle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CE18-FEDB-42B8-B312-8B3BA77B227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D. Berman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663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ABC v. XYZ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cost to preserve .wav files is $100 per GB</a:t>
            </a:r>
          </a:p>
          <a:p>
            <a:pPr lvl="1"/>
            <a:r>
              <a:rPr lang="en-US" dirty="0" smtClean="0"/>
              <a:t>The cost of processing is TBD</a:t>
            </a:r>
          </a:p>
          <a:p>
            <a:pPr lvl="1"/>
            <a:r>
              <a:rPr lang="en-US" dirty="0" smtClean="0"/>
              <a:t>On June 1, XXX0, ABC received a voice mail order from the surgeon</a:t>
            </a:r>
          </a:p>
          <a:p>
            <a:pPr lvl="1"/>
            <a:r>
              <a:rPr lang="en-US" dirty="0" smtClean="0"/>
              <a:t>Ms. B then left a voice mail order on XYZ’s system</a:t>
            </a:r>
          </a:p>
          <a:p>
            <a:r>
              <a:rPr lang="en-US" dirty="0" smtClean="0"/>
              <a:t>How do you analyze?</a:t>
            </a:r>
          </a:p>
          <a:p>
            <a:pPr lvl="1"/>
            <a:r>
              <a:rPr lang="en-US" dirty="0" smtClean="0"/>
              <a:t>Relevant?</a:t>
            </a:r>
          </a:p>
          <a:p>
            <a:pPr lvl="1"/>
            <a:r>
              <a:rPr lang="en-US" dirty="0" smtClean="0"/>
              <a:t>Preserved?</a:t>
            </a:r>
          </a:p>
          <a:p>
            <a:pPr lvl="1"/>
            <a:r>
              <a:rPr lang="en-US" dirty="0" err="1" smtClean="0"/>
              <a:t>Producable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Proportionate?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CE18-FEDB-42B8-B312-8B3BA77B227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D. Berman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915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ABC v. XYZ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there a mention of typewriter ribbons in an ESI class?</a:t>
            </a:r>
          </a:p>
          <a:p>
            <a:pPr lvl="1"/>
            <a:r>
              <a:rPr lang="en-US" dirty="0" smtClean="0"/>
              <a:t>Does it give one party leverage?</a:t>
            </a:r>
          </a:p>
          <a:p>
            <a:r>
              <a:rPr lang="en-US" dirty="0" smtClean="0"/>
              <a:t>Jason spoke of asymmetry – where are there asymmetries here and how can you use them?</a:t>
            </a:r>
          </a:p>
          <a:p>
            <a:r>
              <a:rPr lang="en-US" dirty="0" smtClean="0"/>
              <a:t>XYZ has data wiping software</a:t>
            </a:r>
          </a:p>
          <a:p>
            <a:pPr lvl="1"/>
            <a:r>
              <a:rPr lang="en-US" dirty="0" smtClean="0"/>
              <a:t>Is that OK?</a:t>
            </a:r>
          </a:p>
          <a:p>
            <a:pPr lvl="1"/>
            <a:r>
              <a:rPr lang="en-US" dirty="0" smtClean="0"/>
              <a:t>How can you use it in arguments?</a:t>
            </a:r>
          </a:p>
          <a:p>
            <a:r>
              <a:rPr lang="en-US" dirty="0" smtClean="0"/>
              <a:t>What is the import of Bill, the rogue employee? </a:t>
            </a:r>
          </a:p>
          <a:p>
            <a:pPr lvl="1"/>
            <a:r>
              <a:rPr lang="en-US" dirty="0" smtClean="0"/>
              <a:t>Why is he in the problem?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CE18-FEDB-42B8-B312-8B3BA77B227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D. Berman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327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D. Berman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0D672-B12B-4FAA-A631-9CA5B5C5813F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2667000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M. Berman, </a:t>
            </a:r>
            <a:r>
              <a:rPr lang="en-US" b="1" dirty="0" smtClean="0"/>
              <a:t>“The Rule 26(f) Conference of the Parties,” </a:t>
            </a:r>
          </a:p>
          <a:p>
            <a:pPr algn="ctr"/>
            <a:endParaRPr lang="en-US" b="1" dirty="0" smtClean="0"/>
          </a:p>
          <a:p>
            <a:pPr algn="ctr"/>
            <a:r>
              <a:rPr lang="en-US" dirty="0" smtClean="0"/>
              <a:t>in M. Berman, C. Barton, The Hon. P. Grimm, eds., </a:t>
            </a:r>
          </a:p>
          <a:p>
            <a:pPr algn="ctr"/>
            <a:r>
              <a:rPr lang="en-US" cap="small" dirty="0" smtClean="0"/>
              <a:t>Managing E-Discovery and ESI </a:t>
            </a:r>
          </a:p>
          <a:p>
            <a:pPr algn="ctr"/>
            <a:r>
              <a:rPr lang="en-US" cap="small" dirty="0" smtClean="0"/>
              <a:t>From Pre-Litigation Through Trial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(ABA 2011).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75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6B940-FD67-4D8D-B0E5-2F1520BCD95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39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68963" name="Picture 2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14600"/>
            <a:ext cx="2328863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4" name="TextBox 3"/>
          <p:cNvSpPr txBox="1">
            <a:spLocks noChangeArrowheads="1"/>
          </p:cNvSpPr>
          <p:nvPr/>
        </p:nvSpPr>
        <p:spPr bwMode="auto">
          <a:xfrm>
            <a:off x="2286000" y="914400"/>
            <a:ext cx="556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66"/>
                </a:solidFill>
              </a:rPr>
              <a:t>In </a:t>
            </a:r>
            <a:r>
              <a:rPr lang="en-US" i="1" dirty="0">
                <a:solidFill>
                  <a:srgbClr val="000066"/>
                </a:solidFill>
              </a:rPr>
              <a:t>Zubulake, </a:t>
            </a:r>
            <a:r>
              <a:rPr lang="en-US" dirty="0">
                <a:solidFill>
                  <a:srgbClr val="000066"/>
                </a:solidFill>
              </a:rPr>
              <a:t>the court wrote that the key problem was a failure to communicate: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66"/>
                </a:solidFill>
              </a:rPr>
              <a:t>Talk with your client;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66"/>
                </a:solidFill>
              </a:rPr>
              <a:t>Negotiate with your opponent.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D. Berman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4953000"/>
            <a:ext cx="7620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Online Sample Mock Rule 26(f) Conference of Parties</a:t>
            </a:r>
          </a:p>
          <a:p>
            <a:pPr algn="ctr"/>
            <a:endParaRPr lang="en-US" sz="2000" b="1" dirty="0" smtClean="0"/>
          </a:p>
          <a:p>
            <a:r>
              <a:rPr lang="en-US" dirty="0"/>
              <a:t>http://www.esi-mediation.com/2011/08/07/mock-rule-26f-conference-of-parties-posted-online</a:t>
            </a:r>
            <a:r>
              <a:rPr lang="en-US" dirty="0" smtClean="0"/>
              <a:t>/ </a:t>
            </a:r>
          </a:p>
          <a:p>
            <a:r>
              <a:rPr lang="en-US" dirty="0"/>
              <a:t>http://</a:t>
            </a:r>
            <a:r>
              <a:rPr lang="en-US" dirty="0" smtClean="0"/>
              <a:t>vimeo.com/29144124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2543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LITIGATION BY AMBUSH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federal discovery rules were adopted in 1938, civil litigation abandoned trial by ambush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Our system is an honor system in which information is exchanged upon request</a:t>
            </a:r>
            <a:endParaRPr lang="en-US" dirty="0"/>
          </a:p>
        </p:txBody>
      </p:sp>
      <p:pic>
        <p:nvPicPr>
          <p:cNvPr id="3074" name="Picture 2" descr="C:\Users\Michael D. Berman\AppData\Local\Microsoft\Windows\Temporary Internet Files\Content.IE5\KU8PS33T\MC90007100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62200"/>
            <a:ext cx="4248749" cy="277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CE18-FEDB-42B8-B312-8B3BA77B227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D. Berman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08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UNDERLYING PHILOSOPHY - CHANGING</a:t>
            </a:r>
            <a:endParaRPr 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Original Intent:  </a:t>
            </a:r>
          </a:p>
          <a:p>
            <a:pPr lvl="1"/>
            <a:r>
              <a:rPr lang="en-US" dirty="0" smtClean="0"/>
              <a:t>Lawyers handle discovery &amp; Judges rarely become involved</a:t>
            </a:r>
            <a:endParaRPr lang="en-US" dirty="0"/>
          </a:p>
          <a:p>
            <a:r>
              <a:rPr lang="en-US" dirty="0" smtClean="0"/>
              <a:t>Led to studies and loud complaints of “discovery abuse”:</a:t>
            </a:r>
          </a:p>
          <a:p>
            <a:pPr lvl="1"/>
            <a:r>
              <a:rPr lang="en-US" dirty="0" smtClean="0"/>
              <a:t>Courts became more involved</a:t>
            </a:r>
          </a:p>
          <a:p>
            <a:r>
              <a:rPr lang="en-US" dirty="0" smtClean="0"/>
              <a:t>December 2006 ESI Amendments:</a:t>
            </a:r>
          </a:p>
          <a:p>
            <a:pPr lvl="1"/>
            <a:r>
              <a:rPr lang="en-US" dirty="0" smtClean="0"/>
              <a:t>G. Paul &amp; J. Baron, “Information Inflation”</a:t>
            </a:r>
          </a:p>
          <a:p>
            <a:pPr lvl="1"/>
            <a:r>
              <a:rPr lang="en-US" dirty="0" smtClean="0"/>
              <a:t>Information has changed</a:t>
            </a:r>
          </a:p>
          <a:p>
            <a:pPr lvl="2"/>
            <a:r>
              <a:rPr lang="en-US" dirty="0" smtClean="0"/>
              <a:t>Litigation culture must change</a:t>
            </a:r>
          </a:p>
          <a:p>
            <a:pPr lvl="2"/>
            <a:r>
              <a:rPr lang="en-US" dirty="0" smtClean="0"/>
              <a:t>Early (1</a:t>
            </a:r>
            <a:r>
              <a:rPr lang="en-US" baseline="30000" dirty="0" smtClean="0"/>
              <a:t>st</a:t>
            </a:r>
            <a:r>
              <a:rPr lang="en-US" dirty="0" smtClean="0"/>
              <a:t>?)call for cooperation</a:t>
            </a:r>
            <a:endParaRPr lang="en-US" dirty="0"/>
          </a:p>
        </p:txBody>
      </p:sp>
      <p:pic>
        <p:nvPicPr>
          <p:cNvPr id="4098" name="Picture 2" descr="C:\Users\Michael D. Berman\AppData\Local\Microsoft\Windows\Temporary Internet Files\Content.IE5\9V3WEH21\MC90035361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276600"/>
            <a:ext cx="2118511" cy="344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CE18-FEDB-42B8-B312-8B3BA77B227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D. Berman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RESULT? SATELLITE LITIGATION</a:t>
            </a:r>
            <a:endParaRPr lang="en-US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Decline in civility</a:t>
            </a:r>
            <a:endParaRPr lang="en-US" dirty="0"/>
          </a:p>
          <a:p>
            <a:r>
              <a:rPr lang="en-US" dirty="0" smtClean="0"/>
              <a:t>Careers have been ruined – “marquee” sanctions</a:t>
            </a:r>
            <a:endParaRPr lang="en-US" dirty="0"/>
          </a:p>
          <a:p>
            <a:r>
              <a:rPr lang="en-US" dirty="0" smtClean="0"/>
              <a:t>Forensic experts have been sued by the law firms that hired them</a:t>
            </a:r>
          </a:p>
          <a:p>
            <a:r>
              <a:rPr lang="en-US" dirty="0" smtClean="0"/>
              <a:t>Courts complain – 100’s of hours to resolve fights</a:t>
            </a:r>
            <a:endParaRPr lang="en-US" dirty="0"/>
          </a:p>
        </p:txBody>
      </p:sp>
      <p:pic>
        <p:nvPicPr>
          <p:cNvPr id="6146" name="Picture 2" descr="C:\Users\Michael D. Berman\AppData\Local\Microsoft\Windows\Temporary Internet Files\Content.IE5\9V3WEH21\MC90005691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00600"/>
            <a:ext cx="1821485" cy="107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ichael D. Berman\AppData\Local\Microsoft\Windows\Temporary Internet Files\Content.IE5\KU8PS33T\MC900433889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32969">
            <a:off x="3232633" y="3781181"/>
            <a:ext cx="1794815" cy="179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Michael D. Berman\AppData\Local\Microsoft\Windows\Temporary Internet Files\Content.IE5\8RLWFP75\MC90005695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5229"/>
            <a:ext cx="1808683" cy="153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19600" y="6031468"/>
            <a:ext cx="43404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“Marquee” was coined by D. Willoughby, et al., 60 Duke L.J. 789 (2010).</a:t>
            </a:r>
            <a:endParaRPr lang="en-US" sz="1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CE18-FEDB-42B8-B312-8B3BA77B227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D. Berman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UNDERLYING PHILOSOPHY</a:t>
            </a:r>
            <a:endParaRPr lang="en-US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Discovery is too important to be left to the lawyers</a:t>
            </a:r>
          </a:p>
          <a:p>
            <a:pPr lvl="1"/>
            <a:r>
              <a:rPr lang="en-US" dirty="0" smtClean="0"/>
              <a:t>Apologies to Geo. Clemenceau (“war is too important to be left to the generals”)</a:t>
            </a:r>
          </a:p>
          <a:p>
            <a:pPr lvl="2"/>
            <a:r>
              <a:rPr lang="en-US" sz="1000" dirty="0"/>
              <a:t>M. Berman, C. Barton, and The Hon. P. Grimm, eds., “Managing E-Discovery and ESI: From Pre-Litigation Through Trial” (ABA Jul. 2011), 422.</a:t>
            </a:r>
          </a:p>
          <a:p>
            <a:r>
              <a:rPr lang="en-US" dirty="0" smtClean="0"/>
              <a:t>Judges take an early and active role</a:t>
            </a:r>
          </a:p>
          <a:p>
            <a:r>
              <a:rPr lang="en-US" dirty="0" smtClean="0"/>
              <a:t>According to 60 Duke Law Journal 789,</a:t>
            </a:r>
          </a:p>
          <a:p>
            <a:pPr marL="0" indent="0">
              <a:buNone/>
            </a:pPr>
            <a:r>
              <a:rPr lang="en-US" dirty="0" smtClean="0"/>
              <a:t>Imposition of sanctions was at an</a:t>
            </a:r>
          </a:p>
          <a:p>
            <a:pPr marL="0" indent="0">
              <a:buNone/>
            </a:pPr>
            <a:r>
              <a:rPr lang="en-US" dirty="0" smtClean="0"/>
              <a:t>all-time high in 2010.</a:t>
            </a:r>
          </a:p>
        </p:txBody>
      </p:sp>
      <p:pic>
        <p:nvPicPr>
          <p:cNvPr id="5" name="Picture 2" descr="C:\Users\Michael D. Berman\AppData\Local\Microsoft\Windows\Temporary Internet Files\Content.IE5\9V3WEH21\MC90035361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276600"/>
            <a:ext cx="2118511" cy="344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ichael D. Berman\AppData\Local\Microsoft\Windows\Temporary Internet Files\Content.IE5\8RLWFP75\MC90028054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173" y="4876800"/>
            <a:ext cx="2311651" cy="151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CE18-FEDB-42B8-B312-8B3BA77B227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D. Berman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ANTITDOTE</a:t>
            </a:r>
            <a:endParaRPr lang="en-US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Rule 26(f) provides a road map</a:t>
            </a:r>
            <a:endParaRPr lang="en-US" dirty="0"/>
          </a:p>
        </p:txBody>
      </p:sp>
      <p:pic>
        <p:nvPicPr>
          <p:cNvPr id="7172" name="Picture 4" descr="C:\Users\Michael D. Berman\AppData\Local\Microsoft\Windows\Temporary Internet Files\Content.IE5\3W79O0WW\MP90040312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67392"/>
            <a:ext cx="6477000" cy="433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CE18-FEDB-42B8-B312-8B3BA77B227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D. Berman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Michael D. Berman\AppData\Local\Microsoft\Windows\Temporary Internet Files\Content.IE5\3W79O0WW\MP90040312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67392"/>
            <a:ext cx="6477000" cy="433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ANTITDOTE</a:t>
            </a:r>
            <a:endParaRPr lang="en-US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346" y="990600"/>
            <a:ext cx="7543800" cy="5029200"/>
          </a:xfrm>
        </p:spPr>
        <p:txBody>
          <a:bodyPr/>
          <a:lstStyle/>
          <a:p>
            <a:r>
              <a:rPr lang="en-US" dirty="0" smtClean="0"/>
              <a:t>Previously, DISCOVERY was the path</a:t>
            </a:r>
          </a:p>
          <a:p>
            <a:r>
              <a:rPr lang="en-US" dirty="0" smtClean="0"/>
              <a:t>DISCUSSION is the path compelled by the Rules</a:t>
            </a:r>
            <a:endParaRPr lang="en-US" dirty="0"/>
          </a:p>
        </p:txBody>
      </p:sp>
      <p:pic>
        <p:nvPicPr>
          <p:cNvPr id="8194" name="Picture 2" descr="C:\Users\Michael D. Berman\AppData\Local\Microsoft\Windows\Temporary Internet Files\Content.IE5\9V3WEH21\MC90006026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879" y="2286000"/>
            <a:ext cx="1790395" cy="167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ichael D. Berman\AppData\Local\Microsoft\Windows\Temporary Internet Files\Content.IE5\8RLWFP75\MC9001572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346" y="4593946"/>
            <a:ext cx="1334110" cy="180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Michael D. Berman\AppData\Local\Microsoft\Windows\Temporary Internet Files\Content.IE5\KU8PS33T\MC900351624[2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1807675" cy="157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Michael D. Berman\AppData\Local\Microsoft\Windows\Temporary Internet Files\Content.IE5\3W79O0WW\MM900283262[2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503" y="4876800"/>
            <a:ext cx="1515771" cy="151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Michael D. Berman\AppData\Local\Microsoft\Windows\Temporary Internet Files\Content.IE5\9V3WEH21\MC900297565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243" y="3765464"/>
            <a:ext cx="2536604" cy="16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CE18-FEDB-42B8-B312-8B3BA77B227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D. Berman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904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mmunicatingBadNews">
  <a:themeElements>
    <a:clrScheme name="Cloud skipper design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loud skipper design 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 skipper desig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 skipper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B293D44-CF12-42FB-A90A-456DFC87D2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CommunicatingBadNews</Template>
  <TotalTime>0</TotalTime>
  <Words>2161</Words>
  <Application>Microsoft Office PowerPoint</Application>
  <PresentationFormat>On-screen Show (4:3)</PresentationFormat>
  <Paragraphs>391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CommunicatingBadNews</vt:lpstr>
      <vt:lpstr>Rule 26(f)</vt:lpstr>
      <vt:lpstr>OLD VIEW OF LITIGATION</vt:lpstr>
      <vt:lpstr>GOLD STANDARD &amp; GAMING THE SYSTEM</vt:lpstr>
      <vt:lpstr>LITIGATION BY AMBUSH</vt:lpstr>
      <vt:lpstr>UNDERLYING PHILOSOPHY - CHANGING</vt:lpstr>
      <vt:lpstr>RESULT? SATELLITE LITIGATION</vt:lpstr>
      <vt:lpstr>UNDERLYING PHILOSOPHY</vt:lpstr>
      <vt:lpstr>ANTITDOTE</vt:lpstr>
      <vt:lpstr>ANTITDOTE</vt:lpstr>
      <vt:lpstr>ORDERING PEOPLE TO “COMMUNICATE”</vt:lpstr>
      <vt:lpstr>HOW DO YOU DO THIS?</vt:lpstr>
      <vt:lpstr>HOW DO YOU DO THIS?:  Crossing the Great Divide</vt:lpstr>
      <vt:lpstr>BERMAN’S FIVE-STEP 26(f) PROGRAM</vt:lpstr>
      <vt:lpstr>STEP 1: BE REASONABLE</vt:lpstr>
      <vt:lpstr>STEP 1: BE REASONABLE</vt:lpstr>
      <vt:lpstr>STEP 1: BE REASONABLE</vt:lpstr>
      <vt:lpstr>PowerPoint Presentation</vt:lpstr>
      <vt:lpstr>PowerPoint Presentation</vt:lpstr>
      <vt:lpstr>ABC v. XYZ</vt:lpstr>
      <vt:lpstr>STEP 3: TRANSPARENCY</vt:lpstr>
      <vt:lpstr>ABC v. XYZ</vt:lpstr>
      <vt:lpstr>STEP 4: PERFECTION</vt:lpstr>
      <vt:lpstr>STEP 5 COOPERATION</vt:lpstr>
      <vt:lpstr>STEP 5: COOPERATION</vt:lpstr>
      <vt:lpstr>THE RULE 26(f) CONFERENCE</vt:lpstr>
      <vt:lpstr>END PRODUCT</vt:lpstr>
      <vt:lpstr>ABC v. XYZ</vt:lpstr>
      <vt:lpstr>ABC v. XYZ</vt:lpstr>
      <vt:lpstr>ABC v. XYZ</vt:lpstr>
      <vt:lpstr>ABC v. XYZ</vt:lpstr>
      <vt:lpstr>ABC v. XYZ</vt:lpstr>
      <vt:lpstr>ABC v. XYZ</vt:lpstr>
      <vt:lpstr>“Fear Factor - NBC© </vt:lpstr>
      <vt:lpstr>PowerPoint Presentation</vt:lpstr>
      <vt:lpstr>ABC v. XYZ</vt:lpstr>
      <vt:lpstr>ABC v. XYZ</vt:lpstr>
      <vt:lpstr>ABC v. XYZ</vt:lpstr>
      <vt:lpstr>PowerPoint Presentation</vt:lpstr>
      <vt:lpstr>PowerPoint Presentation</vt:lpstr>
    </vt:vector>
  </TitlesOfParts>
  <LinksUpToDate>false</LinksUpToDate>
  <SharedDoc>false</SharedDoc>
  <HyperlinkBase> 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113</cp:revision>
  <cp:lastPrinted>1601-01-01T00:00:00Z</cp:lastPrinted>
  <dcterms:created xsi:type="dcterms:W3CDTF">2012-03-15T00:19:43Z</dcterms:created>
  <dcterms:modified xsi:type="dcterms:W3CDTF">2012-03-17T13:14:49Z</dcterms:modified>
  <cp:version/>
</cp:coreProperties>
</file>