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7"/>
  </p:notesMasterIdLst>
  <p:handoutMasterIdLst>
    <p:handoutMasterId r:id="rId48"/>
  </p:handoutMasterIdLst>
  <p:sldIdLst>
    <p:sldId id="639" r:id="rId2"/>
    <p:sldId id="569" r:id="rId3"/>
    <p:sldId id="588" r:id="rId4"/>
    <p:sldId id="637" r:id="rId5"/>
    <p:sldId id="636" r:id="rId6"/>
    <p:sldId id="648" r:id="rId7"/>
    <p:sldId id="649" r:id="rId8"/>
    <p:sldId id="650" r:id="rId9"/>
    <p:sldId id="651" r:id="rId10"/>
    <p:sldId id="652" r:id="rId11"/>
    <p:sldId id="653" r:id="rId12"/>
    <p:sldId id="654" r:id="rId13"/>
    <p:sldId id="647" r:id="rId14"/>
    <p:sldId id="513" r:id="rId15"/>
    <p:sldId id="514" r:id="rId16"/>
    <p:sldId id="515" r:id="rId17"/>
    <p:sldId id="518" r:id="rId18"/>
    <p:sldId id="519" r:id="rId19"/>
    <p:sldId id="635" r:id="rId20"/>
    <p:sldId id="521" r:id="rId21"/>
    <p:sldId id="522" r:id="rId22"/>
    <p:sldId id="563" r:id="rId23"/>
    <p:sldId id="604" r:id="rId24"/>
    <p:sldId id="605" r:id="rId25"/>
    <p:sldId id="606" r:id="rId26"/>
    <p:sldId id="607" r:id="rId27"/>
    <p:sldId id="608" r:id="rId28"/>
    <p:sldId id="609" r:id="rId29"/>
    <p:sldId id="610" r:id="rId30"/>
    <p:sldId id="638" r:id="rId31"/>
    <p:sldId id="655" r:id="rId32"/>
    <p:sldId id="656" r:id="rId33"/>
    <p:sldId id="658" r:id="rId34"/>
    <p:sldId id="657" r:id="rId35"/>
    <p:sldId id="537" r:id="rId36"/>
    <p:sldId id="601" r:id="rId37"/>
    <p:sldId id="602" r:id="rId38"/>
    <p:sldId id="629" r:id="rId39"/>
    <p:sldId id="632" r:id="rId40"/>
    <p:sldId id="633" r:id="rId41"/>
    <p:sldId id="631" r:id="rId42"/>
    <p:sldId id="581" r:id="rId43"/>
    <p:sldId id="555" r:id="rId44"/>
    <p:sldId id="571" r:id="rId45"/>
    <p:sldId id="572" r:id="rId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85E3"/>
    <a:srgbClr val="D8E1F8"/>
    <a:srgbClr val="CC0000"/>
    <a:srgbClr val="996633"/>
    <a:srgbClr val="4B75DF"/>
    <a:srgbClr val="7797E7"/>
    <a:srgbClr val="2352C7"/>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4660" autoAdjust="0"/>
  </p:normalViewPr>
  <p:slideViewPr>
    <p:cSldViewPr>
      <p:cViewPr varScale="1">
        <p:scale>
          <a:sx n="134" d="100"/>
          <a:sy n="134" d="100"/>
        </p:scale>
        <p:origin x="-6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9459" name="Rectangle 3"/>
          <p:cNvSpPr>
            <a:spLocks noGrp="1" noChangeArrowheads="1"/>
          </p:cNvSpPr>
          <p:nvPr>
            <p:ph type="dt" sz="quarter" idx="1"/>
          </p:nvPr>
        </p:nvSpPr>
        <p:spPr bwMode="auto">
          <a:xfrm>
            <a:off x="3884614"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9460" name="Rectangle 4"/>
          <p:cNvSpPr>
            <a:spLocks noGrp="1" noChangeArrowheads="1"/>
          </p:cNvSpPr>
          <p:nvPr>
            <p:ph type="ftr" sz="quarter" idx="2"/>
          </p:nvPr>
        </p:nvSpPr>
        <p:spPr bwMode="auto">
          <a:xfrm>
            <a:off x="1"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National Archives and Records Administration</a:t>
            </a:r>
          </a:p>
        </p:txBody>
      </p:sp>
      <p:sp>
        <p:nvSpPr>
          <p:cNvPr id="19461" name="Rectangle 5"/>
          <p:cNvSpPr>
            <a:spLocks noGrp="1" noChangeArrowheads="1"/>
          </p:cNvSpPr>
          <p:nvPr>
            <p:ph type="sldNum" sz="quarter" idx="3"/>
          </p:nvPr>
        </p:nvSpPr>
        <p:spPr bwMode="auto">
          <a:xfrm>
            <a:off x="3884614"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7F6F45A-511C-492B-8FD6-8D4D712831B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8435" name="Rectangle 3"/>
          <p:cNvSpPr>
            <a:spLocks noGrp="1" noChangeArrowheads="1"/>
          </p:cNvSpPr>
          <p:nvPr>
            <p:ph type="dt" idx="1"/>
          </p:nvPr>
        </p:nvSpPr>
        <p:spPr bwMode="auto">
          <a:xfrm>
            <a:off x="3884614"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416427"/>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National Archives and Records Administration</a:t>
            </a:r>
          </a:p>
        </p:txBody>
      </p:sp>
      <p:sp>
        <p:nvSpPr>
          <p:cNvPr id="18439" name="Rectangle 7"/>
          <p:cNvSpPr>
            <a:spLocks noGrp="1" noChangeArrowheads="1"/>
          </p:cNvSpPr>
          <p:nvPr>
            <p:ph type="sldNum" sz="quarter" idx="5"/>
          </p:nvPr>
        </p:nvSpPr>
        <p:spPr bwMode="auto">
          <a:xfrm>
            <a:off x="3884614"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703DEB6-2914-4F96-84FB-26D8DEB974F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FDED5-1E97-4715-8559-340C08D53D16}"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3"/>
          <p:cNvSpPr>
            <a:spLocks noGrp="1" noRot="1" noChangeAspect="1" noTextEdit="1"/>
          </p:cNvSpPr>
          <p:nvPr>
            <p:ph type="sldImg"/>
          </p:nvPr>
        </p:nvSpPr>
        <p:spPr bwMode="auto">
          <a:noFill/>
          <a:ln>
            <a:solidFill>
              <a:srgbClr val="000000"/>
            </a:solidFill>
            <a:miter lim="800000"/>
            <a:headEnd/>
            <a:tailEnd/>
          </a:ln>
        </p:spPr>
      </p:sp>
      <p:sp>
        <p:nvSpPr>
          <p:cNvPr id="63491" name="Notes Placeholder 4"/>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300"/>
              </a:spcBef>
              <a:spcAft>
                <a:spcPts val="300"/>
              </a:spcAft>
            </a:pPr>
            <a:r>
              <a:rPr lang="en-US" b="1" smtClean="0">
                <a:latin typeface="Arial" charset="0"/>
                <a:cs typeface="Arial" charset="0"/>
              </a:rPr>
              <a:t>Key Issue: Why are search and other semantically based technologies the most-important ones in e-discovery?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EA11D-CAB6-4C3D-9A7F-6FFD3FBF399B}" type="slidenum">
              <a:rPr lang="en-CA" smtClean="0"/>
              <a:pPr fontAlgn="base">
                <a:spcBef>
                  <a:spcPct val="0"/>
                </a:spcBef>
                <a:spcAft>
                  <a:spcPct val="0"/>
                </a:spcAft>
                <a:defRPr/>
              </a:pPr>
              <a:t>39</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869E1FF-F671-4C80-AE2E-C7939C429FB3}" type="slidenum">
              <a:rPr lang="en-CA" smtClean="0"/>
              <a:pPr/>
              <a:t>40</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550031-67F0-4238-BAA7-11CEA9F1DAC0}" type="slidenum">
              <a:rPr lang="en-CA" smtClean="0"/>
              <a:pPr fontAlgn="base">
                <a:spcBef>
                  <a:spcPct val="0"/>
                </a:spcBef>
                <a:spcAft>
                  <a:spcPct val="0"/>
                </a:spcAft>
                <a:defRPr/>
              </a:pPr>
              <a:t>41</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ACC8867-AD64-48B2-8330-79980482CAE8}" type="slidenum">
              <a:rPr lang="en-US"/>
              <a:pPr/>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2C827-F0DD-4C38-A8FD-E525C43AF9EE}" type="slidenum">
              <a:rPr lang="en-US"/>
              <a:pPr/>
              <a:t>44</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E28A2-C1E8-4B11-B01C-97C4122C64E5}" type="slidenum">
              <a:rPr lang="en-US"/>
              <a:pPr/>
              <a:t>45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n-US" smtClean="0"/>
              <a:t>National Archives and Records Administration</a:t>
            </a:r>
          </a:p>
        </p:txBody>
      </p:sp>
      <p:sp>
        <p:nvSpPr>
          <p:cNvPr id="46083" name="Rectangle 7"/>
          <p:cNvSpPr>
            <a:spLocks noGrp="1" noChangeArrowheads="1"/>
          </p:cNvSpPr>
          <p:nvPr>
            <p:ph type="sldNum" sz="quarter" idx="5"/>
          </p:nvPr>
        </p:nvSpPr>
        <p:spPr>
          <a:noFill/>
        </p:spPr>
        <p:txBody>
          <a:bodyPr/>
          <a:lstStyle/>
          <a:p>
            <a:fld id="{9D806AEA-2F15-4EAE-9314-D9A70E72F635}" type="slidenum">
              <a:rPr lang="en-US" smtClean="0"/>
              <a:pPr/>
              <a:t>8</a:t>
            </a:fld>
            <a:endParaRPr lang="en-US"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F916810-E30C-4F06-BEE8-0CA979ED12D5}" type="slidenum">
              <a:rPr lang="en-US"/>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D3BFA7-0CE8-4C07-B6CF-C42D4570C8CE}" type="slidenum">
              <a:rPr lang="en-US"/>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B67246-0AB6-45C9-A99F-8F3F8F8518EF}" type="slidenum">
              <a:rPr lang="en-US"/>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D98307B-901E-4F94-97B3-F4A95BF0DC34}" type="slidenum">
              <a:rPr lang="en-US"/>
              <a:pPr/>
              <a:t>21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A24188D-BCBF-457A-8C5B-6D2D492112CB}" type="slidenum">
              <a:rPr lang="en-US"/>
              <a:pPr/>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Thomas Bayes, 1702-1761, English Mathematician.  General theory of statistical probability based on the concept that if you know A occurred, then B probably occurred as well based on prior knowledge.  </a:t>
            </a:r>
          </a:p>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FF27599F-1AA5-4E89-B922-15D8F2A570B0}" type="slidenum">
              <a:rPr lang="en-US"/>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20000"/>
              </a:spcBef>
            </a:pPr>
            <a:r>
              <a:rPr lang="en-US" smtClean="0"/>
              <a:t>A statistical technique for analyzing patterns of word usage across the document collection. Initially applied for multi-language analysis in intelligence community</a:t>
            </a:r>
          </a:p>
          <a:p>
            <a:pPr eaLnBrk="1" hangingPunct="1">
              <a:spcBef>
                <a:spcPct val="20000"/>
              </a:spcBef>
              <a:buFontTx/>
              <a:buChar char="•"/>
            </a:pPr>
            <a:r>
              <a:rPr lang="en-US" smtClean="0"/>
              <a:t>Uses Singular Value Decomposition (SVD) to derive clusters of terms and assigns documents to clusters</a:t>
            </a:r>
          </a:p>
          <a:p>
            <a:pPr eaLnBrk="1" hangingPunct="1">
              <a:spcBef>
                <a:spcPct val="20000"/>
              </a:spcBef>
              <a:buFontTx/>
              <a:buChar char="•"/>
            </a:pPr>
            <a:r>
              <a:rPr lang="en-US" smtClean="0"/>
              <a:t>Language/vocabulary independent</a:t>
            </a:r>
          </a:p>
          <a:p>
            <a:pPr eaLnBrk="1" hangingPunct="1">
              <a:spcBef>
                <a:spcPct val="20000"/>
              </a:spcBef>
              <a:buFontTx/>
              <a:buChar char="•"/>
            </a:pPr>
            <a:r>
              <a:rPr lang="en-US" smtClean="0"/>
              <a:t>Dynamic or Exemplar-based clustering</a:t>
            </a:r>
          </a:p>
          <a:p>
            <a:pPr eaLnBrk="1" hangingPunct="1">
              <a:spcBef>
                <a:spcPct val="20000"/>
              </a:spcBef>
              <a:buFontTx/>
              <a:buChar char="•"/>
            </a:pPr>
            <a:r>
              <a:rPr lang="en-US" smtClean="0"/>
              <a:t>Requires re-indexing as collection changes or grows</a:t>
            </a:r>
          </a:p>
          <a:p>
            <a:pPr eaLnBrk="1" hangingPunct="1">
              <a:spcBef>
                <a:spcPct val="20000"/>
              </a:spcBef>
              <a:buFontTx/>
              <a:buChar char="•"/>
            </a:pPr>
            <a:r>
              <a:rPr lang="en-US" smtClean="0"/>
              <a:t>Subject of most contemporary IR science R&amp;D</a:t>
            </a:r>
          </a:p>
          <a:p>
            <a:pPr eaLnBrk="1" hangingPunct="1">
              <a:spcBef>
                <a:spcPct val="20000"/>
              </a:spcBef>
            </a:pPr>
            <a:endParaRPr lang="en-US" smtClean="0"/>
          </a:p>
          <a:p>
            <a:r>
              <a:rPr lang="en-US" smtClean="0"/>
              <a:t>Dates to the mid=1960s as a technique Based on Singular Value Decomposition (SVD), a mathematical approach to identifying patterns of relationships. </a:t>
            </a:r>
          </a:p>
          <a:p>
            <a:r>
              <a:rPr lang="en-US" smtClean="0"/>
              <a:t>Initial use was academic and commercial: i.e., automatically assign articles to reviewers and grading essays.</a:t>
            </a:r>
          </a:p>
          <a:p>
            <a:r>
              <a:rPr lang="en-US" smtClean="0"/>
              <a:t>1999 implemented in the intelligence community by SAIC .  Then commercialized and uses expanded.  Content Analyst.  </a:t>
            </a:r>
          </a:p>
          <a:p>
            <a:pPr eaLnBrk="1" hangingPunct="1">
              <a:spcBef>
                <a:spcPct val="20000"/>
              </a:spcBef>
            </a:pPr>
            <a:endParaRPr lang="en-US" smtClean="0"/>
          </a:p>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A358F279-AF39-41D7-B3F6-9A44904C5087}" type="slidenum">
              <a:rPr lang="en-US"/>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24166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41668" name="Rectangle 4"/>
          <p:cNvSpPr>
            <a:spLocks noGrp="1" noChangeArrowheads="1"/>
          </p:cNvSpPr>
          <p:nvPr>
            <p:ph type="subTitle" idx="1"/>
          </p:nvPr>
        </p:nvSpPr>
        <p:spPr>
          <a:xfrm>
            <a:off x="849313" y="3049588"/>
            <a:ext cx="6248400" cy="2362200"/>
          </a:xfrm>
        </p:spPr>
        <p:txBody>
          <a:bodyPr/>
          <a:lstStyle>
            <a:lvl1pPr marL="0" indent="0" algn="r">
              <a:buFont typeface="Wingdings" pitchFamily="56"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20BC4FD1-076E-4E8C-B49A-7B3B0D4C6B3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B623CA2-5DDA-4139-8F2E-24378C71274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D2D99AA-4026-4A2A-B2ED-893E4F0225B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E36A49D-BEAB-4585-A0C6-7F5036AA593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AAB13B2-64EF-49DB-9F75-12714406476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41FB62-831E-48B2-9E42-CF677594CD5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5D5C750-3DD6-4D85-AB62-104EA54086C3}"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AD9B490-128A-4848-B9F4-6D61721F68F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347E2F3-B00C-4733-B708-CF8D4323B0F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5AA6088C-F7D0-42EB-A613-715233C9347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DAFF05-3A55-4D80-97BC-8180BD62C32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15FBE67-617A-47EA-A838-1DEC5850EFD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614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06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406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p>
        </p:txBody>
      </p:sp>
      <p:sp>
        <p:nvSpPr>
          <p:cNvPr id="2406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403294A0-030A-48F1-848F-112D50DC6AA0}" type="slidenum">
              <a:rPr lang="en-US" altLang="en-US"/>
              <a:pPr>
                <a:defRPr/>
              </a:pPr>
              <a:t>‹#›</a:t>
            </a:fld>
            <a:endParaRPr lang="en-US" altLang="en-US"/>
          </a:p>
        </p:txBody>
      </p:sp>
      <p:grpSp>
        <p:nvGrpSpPr>
          <p:cNvPr id="6152" name="Group 8"/>
          <p:cNvGrpSpPr>
            <a:grpSpLocks/>
          </p:cNvGrpSpPr>
          <p:nvPr/>
        </p:nvGrpSpPr>
        <p:grpSpPr bwMode="auto">
          <a:xfrm>
            <a:off x="8153400" y="152400"/>
            <a:ext cx="792163" cy="1295400"/>
            <a:chOff x="5136" y="960"/>
            <a:chExt cx="528" cy="864"/>
          </a:xfrm>
        </p:grpSpPr>
        <p:sp>
          <p:nvSpPr>
            <p:cNvPr id="24064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24065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240651"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24065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24065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240654"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240655"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56"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240657"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240658"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59"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60"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6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24066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63"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64"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6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6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67"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68"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6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24067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24067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72"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73"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240674"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75"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240676"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240677"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24067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240679"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56"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56"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56"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56"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eb2.westlaw.com/find/default.wl?referencepositiontype=S&amp;serialnum=2018546046&amp;referenceposition=1194&amp;rp=/find/default.wl&amp;sv=Split&amp;rs=WLW10.08&amp;db=4637&amp;tf=-1&amp;findtype=Y&amp;fn=_top&amp;mt=WestlawGC&amp;vr=2.0&amp;pbc=ABA91787&amp;tc=-1&amp;ordoc=202117626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eb2.westlaw.com/find/default.wl?rs=WLW8.04&amp;serialnum=0331259447&amp;fn=_top&amp;sv=Split&amp;tc=-1&amp;findtype=Y&amp;tf=-1&amp;db=109834&amp;vr=2.0&amp;rp=/find/default.wl&amp;mt=WestlawG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hesedonaconferenc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thesedonaconferenc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rec-legal.umiacs.umd.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law.richmond.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law.richmond.edu/jolt/index.as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6400800" cy="1470025"/>
          </a:xfrm>
        </p:spPr>
        <p:txBody>
          <a:bodyPr/>
          <a:lstStyle/>
          <a:p>
            <a:r>
              <a:rPr lang="en-US" sz="3600" b="1" dirty="0" smtClean="0"/>
              <a:t>Session 8: Cooperation in E-Discovery Search</a:t>
            </a:r>
            <a:endParaRPr lang="en-US" sz="3600" b="1" dirty="0"/>
          </a:p>
        </p:txBody>
      </p:sp>
      <p:sp>
        <p:nvSpPr>
          <p:cNvPr id="2051" name="Rectangle 3"/>
          <p:cNvSpPr>
            <a:spLocks noGrp="1" noChangeArrowheads="1"/>
          </p:cNvSpPr>
          <p:nvPr>
            <p:ph type="subTitle" idx="1"/>
          </p:nvPr>
        </p:nvSpPr>
        <p:spPr>
          <a:xfrm>
            <a:off x="1219200" y="2819400"/>
            <a:ext cx="5943600" cy="1752600"/>
          </a:xfrm>
        </p:spPr>
        <p:txBody>
          <a:bodyPr/>
          <a:lstStyle/>
          <a:p>
            <a:pPr algn="r">
              <a:lnSpc>
                <a:spcPct val="80000"/>
              </a:lnSpc>
            </a:pPr>
            <a:r>
              <a:rPr lang="en-US" sz="1600" b="1" dirty="0"/>
              <a:t>							</a:t>
            </a:r>
            <a:r>
              <a:rPr lang="en-US" sz="1600" b="1" dirty="0" smtClean="0"/>
              <a:t>LBSC 708X/INFM 718X</a:t>
            </a:r>
          </a:p>
          <a:p>
            <a:pPr algn="r">
              <a:lnSpc>
                <a:spcPct val="80000"/>
              </a:lnSpc>
            </a:pPr>
            <a:r>
              <a:rPr lang="en-US" sz="1600" b="1" dirty="0" smtClean="0"/>
              <a:t>Seminar on E-Discovery</a:t>
            </a:r>
          </a:p>
          <a:p>
            <a:pPr algn="r">
              <a:lnSpc>
                <a:spcPct val="80000"/>
              </a:lnSpc>
            </a:pPr>
            <a:r>
              <a:rPr lang="en-US" sz="1400" b="1" dirty="0" smtClean="0"/>
              <a:t>Jason R. Baron</a:t>
            </a:r>
          </a:p>
          <a:p>
            <a:pPr algn="r">
              <a:lnSpc>
                <a:spcPct val="80000"/>
              </a:lnSpc>
            </a:pPr>
            <a:r>
              <a:rPr lang="en-US" sz="1400" b="1" dirty="0" smtClean="0"/>
              <a:t>Adjunct Faculty</a:t>
            </a:r>
          </a:p>
          <a:p>
            <a:pPr algn="r">
              <a:lnSpc>
                <a:spcPct val="80000"/>
              </a:lnSpc>
            </a:pPr>
            <a:r>
              <a:rPr lang="en-US" sz="1400" b="1" dirty="0" smtClean="0"/>
              <a:t>University of Maryland</a:t>
            </a:r>
          </a:p>
          <a:p>
            <a:pPr algn="r">
              <a:lnSpc>
                <a:spcPct val="80000"/>
              </a:lnSpc>
            </a:pPr>
            <a:r>
              <a:rPr lang="en-US" sz="1400" b="1" dirty="0" smtClean="0"/>
              <a:t>March 15, 2012</a:t>
            </a:r>
          </a:p>
          <a:p>
            <a:pPr>
              <a:lnSpc>
                <a:spcPct val="80000"/>
              </a:lnSpc>
            </a:pPr>
            <a:endParaRPr lang="en-US" sz="1400" b="1" dirty="0" smtClean="0"/>
          </a:p>
          <a:p>
            <a:pPr algn="r">
              <a:lnSpc>
                <a:spcPct val="80000"/>
              </a:lnSpc>
            </a:pP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6893170" cy="2057400"/>
          </a:xfrm>
        </p:spPr>
        <p:txBody>
          <a:bodyPr>
            <a:normAutofit/>
          </a:bodyPr>
          <a:lstStyle/>
          <a:p>
            <a:r>
              <a:rPr lang="en-US" sz="2400" i="1" cap="none" dirty="0" smtClean="0"/>
              <a:t>Cf. </a:t>
            </a:r>
            <a:r>
              <a:rPr lang="en-US" sz="2400" cap="none" dirty="0" smtClean="0"/>
              <a:t>Judge </a:t>
            </a:r>
            <a:r>
              <a:rPr lang="en-US" sz="2400" cap="none" dirty="0" err="1" smtClean="0"/>
              <a:t>Scheindlin</a:t>
            </a:r>
            <a:r>
              <a:rPr lang="en-US" sz="2400" cap="none" dirty="0" smtClean="0"/>
              <a:t> writing in </a:t>
            </a:r>
            <a:r>
              <a:rPr lang="en-US" sz="2400" i="1" cap="none" dirty="0" smtClean="0"/>
              <a:t>Pension Committee of the University of Montreal Pension Plan v. Banc of America, </a:t>
            </a:r>
            <a:r>
              <a:rPr lang="en-US" sz="2400" cap="none" dirty="0" smtClean="0"/>
              <a:t>found plaintiffs’ litigation hold policy defective in part because:</a:t>
            </a:r>
            <a:endParaRPr lang="en-US" sz="2400" cap="none" dirty="0"/>
          </a:p>
        </p:txBody>
      </p:sp>
      <p:sp>
        <p:nvSpPr>
          <p:cNvPr id="3" name="Subtitle 2"/>
          <p:cNvSpPr>
            <a:spLocks noGrp="1"/>
          </p:cNvSpPr>
          <p:nvPr>
            <p:ph type="subTitle" idx="1"/>
          </p:nvPr>
        </p:nvSpPr>
        <p:spPr>
          <a:xfrm>
            <a:off x="1371600" y="3048000"/>
            <a:ext cx="5867400" cy="3352800"/>
          </a:xfrm>
        </p:spPr>
        <p:txBody>
          <a:bodyPr>
            <a:normAutofit fontScale="62500" lnSpcReduction="20000"/>
          </a:bodyPr>
          <a:lstStyle/>
          <a:p>
            <a:pPr algn="l"/>
            <a:r>
              <a:rPr lang="en-US" dirty="0" smtClean="0"/>
              <a:t>“It does not direct employees to </a:t>
            </a:r>
            <a:r>
              <a:rPr lang="en-US" i="1" dirty="0" smtClean="0"/>
              <a:t>preserve</a:t>
            </a:r>
            <a:r>
              <a:rPr lang="en-US" dirty="0" smtClean="0"/>
              <a:t> all relevant records-both paper and electronic-nor does it create a mechanism for </a:t>
            </a:r>
            <a:r>
              <a:rPr lang="en-US" i="1" dirty="0" smtClean="0"/>
              <a:t>collecting</a:t>
            </a:r>
            <a:r>
              <a:rPr lang="en-US" dirty="0" smtClean="0"/>
              <a:t> the preserved records so that they can be searched by someone other than the employee.</a:t>
            </a:r>
            <a:r>
              <a:rPr lang="en-US" baseline="30000" dirty="0" smtClean="0"/>
              <a:t> </a:t>
            </a:r>
            <a:r>
              <a:rPr lang="en-US" dirty="0" smtClean="0"/>
              <a:t>  Rather, the directive places total reliance on the employee to search and select what that employee believed to be responsive records without any supervision from Counsel.” </a:t>
            </a:r>
          </a:p>
          <a:p>
            <a:pPr algn="l"/>
            <a:endParaRPr lang="en-US" dirty="0" smtClean="0"/>
          </a:p>
          <a:p>
            <a:pPr algn="l"/>
            <a:r>
              <a:rPr lang="en-US" dirty="0" smtClean="0"/>
              <a:t>685 F.Supp.2d 456, 473 (S.D.N.Y. 2010) (as amended May 28, 2010</a:t>
            </a:r>
            <a:r>
              <a:rPr lang="en-US" i="1" dirty="0" smtClean="0"/>
              <a:t>) </a:t>
            </a:r>
            <a:endParaRPr lang="en-US" dirty="0" smtClean="0"/>
          </a:p>
          <a:p>
            <a:pPr algn="l"/>
            <a:endParaRPr lang="en-US" dirty="0" smtClean="0"/>
          </a:p>
          <a:p>
            <a:pPr algn="l"/>
            <a:endParaRPr lang="en-US" dirty="0" smtClean="0"/>
          </a:p>
          <a:p>
            <a:pPr algn="l"/>
            <a:endParaRPr lang="en-US" dirty="0" smtClean="0"/>
          </a:p>
          <a:p>
            <a:pPr algn="l"/>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A6088C-F7D0-42EB-A613-715233C9347D}" type="slidenum">
              <a:rPr lang="en-US" altLang="en-US" smtClean="0"/>
              <a:pPr>
                <a:defRPr/>
              </a:pPr>
              <a:t>11</a:t>
            </a:fld>
            <a:endParaRPr lang="en-US" altLang="en-US"/>
          </a:p>
        </p:txBody>
      </p:sp>
      <p:sp>
        <p:nvSpPr>
          <p:cNvPr id="3" name="TextBox 2"/>
          <p:cNvSpPr txBox="1"/>
          <p:nvPr/>
        </p:nvSpPr>
        <p:spPr>
          <a:xfrm>
            <a:off x="1143000" y="457200"/>
            <a:ext cx="7467600" cy="5170646"/>
          </a:xfrm>
          <a:prstGeom prst="rect">
            <a:avLst/>
          </a:prstGeom>
          <a:noFill/>
        </p:spPr>
        <p:txBody>
          <a:bodyPr wrap="square" rtlCol="0">
            <a:spAutoFit/>
          </a:bodyPr>
          <a:lstStyle/>
          <a:p>
            <a:endParaRPr lang="en-US" i="1" dirty="0" smtClean="0">
              <a:hlinkClick r:id="rId2"/>
            </a:endParaRPr>
          </a:p>
          <a:p>
            <a:r>
              <a:rPr lang="en-US" sz="2400" i="1" dirty="0" smtClean="0">
                <a:hlinkClick r:id="rId2"/>
              </a:rPr>
              <a:t>Judge </a:t>
            </a:r>
            <a:r>
              <a:rPr lang="en-US" sz="2400" i="1" dirty="0" err="1" smtClean="0">
                <a:hlinkClick r:id="rId2"/>
              </a:rPr>
              <a:t>Scheindlin’s</a:t>
            </a:r>
            <a:r>
              <a:rPr lang="en-US" sz="2400" i="1" dirty="0" smtClean="0">
                <a:hlinkClick r:id="rId2"/>
              </a:rPr>
              <a:t> Opinion in Pension Committee goes on to say:</a:t>
            </a:r>
          </a:p>
          <a:p>
            <a:endParaRPr lang="en-US" sz="2400" i="1" dirty="0" smtClean="0">
              <a:hlinkClick r:id="rId2"/>
            </a:endParaRPr>
          </a:p>
          <a:p>
            <a:r>
              <a:rPr lang="en-US" sz="2000" dirty="0" smtClean="0"/>
              <a:t>	I note that not every employee will require hands-on 	supervision from an attorney.   However, attorney 	oversight of the process, including the ability to review, 	sample, or spot-check the collection efforts is important. 	The adequacy of each search must be evaluated on a 	case by case basis.</a:t>
            </a:r>
            <a:endParaRPr lang="en-US" sz="2000" i="1" dirty="0" smtClean="0">
              <a:hlinkClick r:id="rId2"/>
            </a:endParaRPr>
          </a:p>
          <a:p>
            <a:endParaRPr lang="en-US" sz="2400" i="1" dirty="0" smtClean="0">
              <a:hlinkClick r:id="rId2"/>
            </a:endParaRPr>
          </a:p>
          <a:p>
            <a:r>
              <a:rPr lang="en-US" sz="2400" i="1" dirty="0" smtClean="0">
                <a:hlinkClick r:id="rId2"/>
              </a:rPr>
              <a:t>Citing to:</a:t>
            </a:r>
            <a:endParaRPr lang="en-US" i="1" dirty="0" smtClean="0">
              <a:hlinkClick r:id="rId2"/>
            </a:endParaRPr>
          </a:p>
          <a:p>
            <a:r>
              <a:rPr lang="en-US" i="1" dirty="0" smtClean="0">
                <a:hlinkClick r:id="rId2"/>
              </a:rPr>
              <a:t>Adams v. Dell,</a:t>
            </a:r>
            <a:r>
              <a:rPr lang="en-US" dirty="0" smtClean="0">
                <a:hlinkClick r:id="rId2"/>
              </a:rPr>
              <a:t> 621 F.Supp.2d 1173, 1194 (</a:t>
            </a:r>
            <a:r>
              <a:rPr lang="en-US" dirty="0" err="1" smtClean="0">
                <a:hlinkClick r:id="rId2"/>
              </a:rPr>
              <a:t>D.Utah</a:t>
            </a:r>
            <a:r>
              <a:rPr lang="en-US" dirty="0" smtClean="0">
                <a:hlinkClick r:id="rId2"/>
              </a:rPr>
              <a:t> 2009)</a:t>
            </a:r>
            <a:r>
              <a:rPr lang="en-US" dirty="0" smtClean="0"/>
              <a:t> (holding that defendant had violated its duty to preserve information, in part because the defendant's preservation practices “place operations-level employees in the position of deciding what information is relevant”) </a:t>
            </a:r>
            <a:r>
              <a:rPr lang="en-US" i="1"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A6088C-F7D0-42EB-A613-715233C9347D}" type="slidenum">
              <a:rPr lang="en-US" altLang="en-US" smtClean="0"/>
              <a:pPr>
                <a:defRPr/>
              </a:pPr>
              <a:t>12</a:t>
            </a:fld>
            <a:endParaRPr lang="en-US" altLang="en-US"/>
          </a:p>
        </p:txBody>
      </p:sp>
      <p:sp>
        <p:nvSpPr>
          <p:cNvPr id="3" name="TextBox 2"/>
          <p:cNvSpPr txBox="1"/>
          <p:nvPr/>
        </p:nvSpPr>
        <p:spPr>
          <a:xfrm>
            <a:off x="533400" y="381000"/>
            <a:ext cx="7391400" cy="5970865"/>
          </a:xfrm>
          <a:prstGeom prst="rect">
            <a:avLst/>
          </a:prstGeom>
          <a:noFill/>
        </p:spPr>
        <p:txBody>
          <a:bodyPr wrap="square" rtlCol="0">
            <a:spAutoFit/>
          </a:bodyPr>
          <a:lstStyle/>
          <a:p>
            <a:pPr algn="just"/>
            <a:r>
              <a:rPr lang="en-US" sz="2000" b="1" i="1" dirty="0" smtClean="0"/>
              <a:t>Jones v. Bremen High School District 228, 2010 WL 2106640 (N.D. Ill. May 25, 2010)</a:t>
            </a:r>
          </a:p>
          <a:p>
            <a:endParaRPr lang="en-US" dirty="0" smtClean="0"/>
          </a:p>
          <a:p>
            <a:r>
              <a:rPr lang="en-US" dirty="0" smtClean="0"/>
              <a:t>“The Court finds that defendant clearly breached its duty to preserve relevant documents in this litigation. *  *  *  *   Defendant also was aware that its employees were able to delete permanently emails. Despite these indisputable facts, defendant inexplicably did not request </a:t>
            </a:r>
            <a:r>
              <a:rPr lang="en-US" i="1" dirty="0" smtClean="0"/>
              <a:t>all</a:t>
            </a:r>
            <a:r>
              <a:rPr lang="en-US" dirty="0" smtClean="0"/>
              <a:t> employees who had dealings with plaintiff to preserve emails so that they could be searched further for possible relevance to plaintiff's case by counsel.   Instead, defendant directed just three employees (one of whom was at the center of plaintiff's complaints) to search their own email without help from counsel and to cull from that email what would be relevant documents. It is unreasonable to allow a party's interested employees to make the decision about the relevance of such documents, especially when those same employees have the ability to permanently delete unfavorable email from a party's system.   * * * * Most non-lawyer employees . . . . do not have enough knowledge of the applicable law to correctly recognize which documents are relevant to a lawsuit and which are not.  Furthermore, employees are often reluctant to reveal their mistakes or misdeeds.”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cap="none" dirty="0" smtClean="0"/>
              <a:t>Issues and Challenges of Manual, Custodian Based Methods</a:t>
            </a:r>
            <a:endParaRPr lang="en-US" i="1" cap="none" dirty="0"/>
          </a:p>
        </p:txBody>
      </p:sp>
      <p:sp>
        <p:nvSpPr>
          <p:cNvPr id="3" name="Subtitle 2"/>
          <p:cNvSpPr>
            <a:spLocks noGrp="1"/>
          </p:cNvSpPr>
          <p:nvPr>
            <p:ph type="subTitle" idx="1"/>
          </p:nvPr>
        </p:nvSpPr>
        <p:spPr>
          <a:xfrm>
            <a:off x="1371600" y="3331698"/>
            <a:ext cx="6400800" cy="2840502"/>
          </a:xfrm>
        </p:spPr>
        <p:txBody>
          <a:bodyPr>
            <a:normAutofit fontScale="55000" lnSpcReduction="20000"/>
          </a:bodyPr>
          <a:lstStyle/>
          <a:p>
            <a:pPr marL="514350" indent="-514350" algn="l">
              <a:buAutoNum type="arabicPeriod"/>
            </a:pPr>
            <a:r>
              <a:rPr lang="en-US" i="1" dirty="0" smtClean="0"/>
              <a:t>Under-collection</a:t>
            </a:r>
          </a:p>
          <a:p>
            <a:pPr marL="514350" indent="-514350" algn="l">
              <a:buAutoNum type="arabicPeriod"/>
            </a:pPr>
            <a:r>
              <a:rPr lang="en-US" i="1" dirty="0" smtClean="0"/>
              <a:t>Inconsistent, idiosyncratic searching for purpose of collection</a:t>
            </a:r>
          </a:p>
          <a:p>
            <a:pPr marL="514350" indent="-514350" algn="l">
              <a:buAutoNum type="arabicPeriod"/>
            </a:pPr>
            <a:r>
              <a:rPr lang="en-US" i="1" dirty="0" smtClean="0"/>
              <a:t>Late identification of key evidence</a:t>
            </a:r>
          </a:p>
          <a:p>
            <a:pPr marL="514350" indent="-514350" algn="l">
              <a:buAutoNum type="arabicPeriod"/>
            </a:pPr>
            <a:r>
              <a:rPr lang="en-US" i="1" dirty="0" smtClean="0"/>
              <a:t>Metadata </a:t>
            </a:r>
            <a:r>
              <a:rPr lang="en-US" i="1" dirty="0" err="1" smtClean="0"/>
              <a:t>spoiliation</a:t>
            </a:r>
            <a:endParaRPr lang="en-US" i="1" dirty="0" smtClean="0"/>
          </a:p>
          <a:p>
            <a:pPr marL="514350" indent="-514350" algn="l">
              <a:buAutoNum type="arabicPeriod"/>
            </a:pPr>
            <a:r>
              <a:rPr lang="en-US" i="1" dirty="0" smtClean="0"/>
              <a:t>Self-interest, bias</a:t>
            </a:r>
          </a:p>
          <a:p>
            <a:pPr marL="514350" indent="-514350" algn="l">
              <a:buAutoNum type="arabicPeriod"/>
            </a:pPr>
            <a:r>
              <a:rPr lang="en-US" i="1" dirty="0" smtClean="0"/>
              <a:t>End user’s absence of legal knowledge (e.g., relevancy)</a:t>
            </a:r>
          </a:p>
          <a:p>
            <a:pPr marL="514350" indent="-514350" algn="l">
              <a:buAutoNum type="arabicPeriod"/>
            </a:pPr>
            <a:r>
              <a:rPr lang="en-US" i="1" dirty="0" smtClean="0"/>
              <a:t>Failure of attorney supervision (being out of loop)</a:t>
            </a:r>
          </a:p>
          <a:p>
            <a:pPr marL="514350" indent="-514350" algn="l">
              <a:buAutoNum type="arabicPeriod"/>
            </a:pPr>
            <a:r>
              <a:rPr lang="en-US" i="1" dirty="0" smtClean="0"/>
              <a:t>Burdens, costs, and the risk of a do-over</a:t>
            </a:r>
          </a:p>
          <a:p>
            <a:pPr marL="514350" indent="-514350" algn="l">
              <a:buAutoNum type="arabicPeriod"/>
            </a:pPr>
            <a:endParaRPr lang="en-US" i="1" dirty="0" smtClean="0"/>
          </a:p>
          <a:p>
            <a:pPr marL="514350" indent="-514350" algn="l">
              <a:buAutoNum type="arabicPeriod"/>
            </a:pP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E00AC7A7-F6FB-4CDC-897F-76B15EB248C4}" type="slidenum">
              <a:rPr lang="en-US"/>
              <a:pPr/>
              <a:t>14</a:t>
            </a:fld>
            <a:endParaRPr lang="en-US"/>
          </a:p>
        </p:txBody>
      </p:sp>
      <p:pic>
        <p:nvPicPr>
          <p:cNvPr id="10243" name="Picture 2" descr="Hay2"/>
          <p:cNvPicPr>
            <a:picLocks noChangeAspect="1" noChangeArrowheads="1"/>
          </p:cNvPicPr>
          <p:nvPr/>
        </p:nvPicPr>
        <p:blipFill>
          <a:blip r:embed="rId2" cstate="print"/>
          <a:srcRect/>
          <a:stretch>
            <a:fillRect/>
          </a:stretch>
        </p:blipFill>
        <p:spPr bwMode="auto">
          <a:xfrm>
            <a:off x="1066800" y="1752600"/>
            <a:ext cx="6934200" cy="4648200"/>
          </a:xfrm>
          <a:prstGeom prst="rect">
            <a:avLst/>
          </a:prstGeom>
          <a:noFill/>
          <a:ln w="9525">
            <a:noFill/>
            <a:miter lim="800000"/>
            <a:headEnd/>
            <a:tailEnd/>
          </a:ln>
        </p:spPr>
      </p:pic>
      <p:sp>
        <p:nvSpPr>
          <p:cNvPr id="10244" name="Text Box 3"/>
          <p:cNvSpPr txBox="1">
            <a:spLocks noChangeArrowheads="1"/>
          </p:cNvSpPr>
          <p:nvPr/>
        </p:nvSpPr>
        <p:spPr bwMode="auto">
          <a:xfrm>
            <a:off x="2057400" y="457200"/>
            <a:ext cx="4114800" cy="366713"/>
          </a:xfrm>
          <a:prstGeom prst="rect">
            <a:avLst/>
          </a:prstGeom>
          <a:noFill/>
          <a:ln w="9525">
            <a:noFill/>
            <a:miter lim="800000"/>
            <a:headEnd/>
            <a:tailEnd/>
          </a:ln>
        </p:spPr>
        <p:txBody>
          <a:bodyPr>
            <a:spAutoFit/>
          </a:bodyPr>
          <a:lstStyle/>
          <a:p>
            <a:pPr>
              <a:spcBef>
                <a:spcPct val="50000"/>
              </a:spcBef>
            </a:pPr>
            <a:endParaRPr lang="en-US"/>
          </a:p>
        </p:txBody>
      </p:sp>
      <p:sp>
        <p:nvSpPr>
          <p:cNvPr id="10245" name="Text Box 4"/>
          <p:cNvSpPr txBox="1">
            <a:spLocks noChangeArrowheads="1"/>
          </p:cNvSpPr>
          <p:nvPr/>
        </p:nvSpPr>
        <p:spPr bwMode="auto">
          <a:xfrm>
            <a:off x="609600" y="457200"/>
            <a:ext cx="7239000" cy="1077218"/>
          </a:xfrm>
          <a:prstGeom prst="rect">
            <a:avLst/>
          </a:prstGeom>
          <a:noFill/>
          <a:ln w="9525">
            <a:noFill/>
            <a:miter lim="800000"/>
            <a:headEnd/>
            <a:tailEnd/>
          </a:ln>
        </p:spPr>
        <p:txBody>
          <a:bodyPr>
            <a:spAutoFit/>
          </a:bodyPr>
          <a:lstStyle/>
          <a:p>
            <a:pPr algn="ctr">
              <a:spcBef>
                <a:spcPct val="50000"/>
              </a:spcBef>
            </a:pPr>
            <a:r>
              <a:rPr lang="en-US" sz="3200" b="1" dirty="0" smtClean="0"/>
              <a:t>Searching </a:t>
            </a:r>
            <a:r>
              <a:rPr lang="en-US" sz="3200" b="1" dirty="0"/>
              <a:t>the </a:t>
            </a:r>
            <a:r>
              <a:rPr lang="en-US" sz="3200" b="1" dirty="0" smtClean="0"/>
              <a:t>Enterprise Haystack….</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6490B510-34B3-4220-A114-F0B2F42F2883}" type="slidenum">
              <a:rPr lang="en-US"/>
              <a:pPr/>
              <a:t>15</a:t>
            </a:fld>
            <a:endParaRPr lang="en-US"/>
          </a:p>
        </p:txBody>
      </p:sp>
      <p:sp>
        <p:nvSpPr>
          <p:cNvPr id="1028" name="Rectangle 2"/>
          <p:cNvSpPr>
            <a:spLocks noGrp="1" noChangeArrowheads="1"/>
          </p:cNvSpPr>
          <p:nvPr>
            <p:ph type="title"/>
          </p:nvPr>
        </p:nvSpPr>
        <p:spPr/>
        <p:txBody>
          <a:bodyPr/>
          <a:lstStyle/>
          <a:p>
            <a:pPr eaLnBrk="1" hangingPunct="1"/>
            <a:r>
              <a:rPr lang="en-US" smtClean="0"/>
              <a:t>to find relevant needles…</a:t>
            </a:r>
          </a:p>
        </p:txBody>
      </p:sp>
      <p:graphicFrame>
        <p:nvGraphicFramePr>
          <p:cNvPr id="1026" name="Object 3"/>
          <p:cNvGraphicFramePr>
            <a:graphicFrameLocks noChangeAspect="1"/>
          </p:cNvGraphicFramePr>
          <p:nvPr>
            <p:ph idx="1"/>
          </p:nvPr>
        </p:nvGraphicFramePr>
        <p:xfrm>
          <a:off x="2133600" y="1524000"/>
          <a:ext cx="5181600" cy="4724400"/>
        </p:xfrm>
        <a:graphic>
          <a:graphicData uri="http://schemas.openxmlformats.org/presentationml/2006/ole">
            <p:oleObj spid="_x0000_s133122" name="Photo Editor Photo" r:id="rId3" imgW="2285714" imgH="1714739"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342EE85A-45ED-4037-ADE1-D4ABB850C3F3}" type="slidenum">
              <a:rPr lang="en-US"/>
              <a:pPr/>
              <a:t>16</a:t>
            </a:fld>
            <a:endParaRPr lang="en-US"/>
          </a:p>
        </p:txBody>
      </p:sp>
      <p:sp>
        <p:nvSpPr>
          <p:cNvPr id="2052" name="Rectangle 2"/>
          <p:cNvSpPr>
            <a:spLocks noGrp="1" noChangeArrowheads="1"/>
          </p:cNvSpPr>
          <p:nvPr>
            <p:ph type="title"/>
          </p:nvPr>
        </p:nvSpPr>
        <p:spPr/>
        <p:txBody>
          <a:bodyPr/>
          <a:lstStyle/>
          <a:p>
            <a:pPr eaLnBrk="1" hangingPunct="1"/>
            <a:r>
              <a:rPr lang="en-US" smtClean="0"/>
              <a:t>ends up like searching in a maze…</a:t>
            </a:r>
          </a:p>
        </p:txBody>
      </p:sp>
      <p:graphicFrame>
        <p:nvGraphicFramePr>
          <p:cNvPr id="2050" name="Object 3"/>
          <p:cNvGraphicFramePr>
            <a:graphicFrameLocks noChangeAspect="1"/>
          </p:cNvGraphicFramePr>
          <p:nvPr>
            <p:ph idx="1"/>
          </p:nvPr>
        </p:nvGraphicFramePr>
        <p:xfrm>
          <a:off x="1143000" y="1587500"/>
          <a:ext cx="6400800" cy="4737100"/>
        </p:xfrm>
        <a:graphic>
          <a:graphicData uri="http://schemas.openxmlformats.org/presentationml/2006/ole">
            <p:oleObj spid="_x0000_s134146" name="Photo Editor Photo" r:id="rId3" imgW="2285714" imgH="152381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C2B9D9A-A51D-40F7-B556-1E655F5C7C9D}" type="slidenum">
              <a:rPr lang="en-US"/>
              <a:pPr/>
              <a:t>17</a:t>
            </a:fld>
            <a:endParaRPr lang="en-US"/>
          </a:p>
        </p:txBody>
      </p:sp>
      <p:sp>
        <p:nvSpPr>
          <p:cNvPr id="13315" name="Rectangle 2"/>
          <p:cNvSpPr>
            <a:spLocks noGrp="1" noChangeArrowheads="1"/>
          </p:cNvSpPr>
          <p:nvPr>
            <p:ph type="title"/>
          </p:nvPr>
        </p:nvSpPr>
        <p:spPr>
          <a:xfrm>
            <a:off x="609600" y="838200"/>
            <a:ext cx="7391400" cy="1219200"/>
          </a:xfrm>
        </p:spPr>
        <p:txBody>
          <a:bodyPr/>
          <a:lstStyle/>
          <a:p>
            <a:pPr eaLnBrk="1" hangingPunct="1"/>
            <a:r>
              <a:rPr lang="en-US" sz="3500" smtClean="0"/>
              <a:t> </a:t>
            </a:r>
            <a:br>
              <a:rPr lang="en-US" sz="3500" smtClean="0"/>
            </a:br>
            <a:r>
              <a:rPr lang="en-US" sz="3500" smtClean="0"/>
              <a:t/>
            </a:r>
            <a:br>
              <a:rPr lang="en-US" sz="3500" smtClean="0"/>
            </a:br>
            <a:r>
              <a:rPr lang="en-US" sz="3500" smtClean="0"/>
              <a:t>Example of Boolean search string from </a:t>
            </a:r>
            <a:r>
              <a:rPr lang="en-US" sz="3500" i="1" smtClean="0"/>
              <a:t>U.S. v. Philip Morris</a:t>
            </a:r>
            <a:endParaRPr lang="en-US" sz="3500" smtClean="0"/>
          </a:p>
        </p:txBody>
      </p:sp>
      <p:sp>
        <p:nvSpPr>
          <p:cNvPr id="13316" name="Rectangle 3"/>
          <p:cNvSpPr>
            <a:spLocks noGrp="1" noChangeArrowheads="1"/>
          </p:cNvSpPr>
          <p:nvPr>
            <p:ph type="body" idx="1"/>
          </p:nvPr>
        </p:nvSpPr>
        <p:spPr>
          <a:xfrm>
            <a:off x="533400" y="2743200"/>
            <a:ext cx="8229600" cy="4411663"/>
          </a:xfrm>
        </p:spPr>
        <p:txBody>
          <a:bodyPr/>
          <a:lstStyle/>
          <a:p>
            <a:pPr eaLnBrk="1" hangingPunct="1">
              <a:lnSpc>
                <a:spcPct val="80000"/>
              </a:lnSpc>
            </a:pPr>
            <a:r>
              <a:rPr lang="en-US" sz="2100" b="1" smtClean="0"/>
              <a:t>(((master settlement agreement OR msa) AND NOT (medical savings account OR metropolitan standard area)) OR s. 1415 OR (ets AND NOT educational testing service) OR (liggett AND NOT sharon a. liggett) OR atco OR lorillard OR (pmi AND NOT presidential management intern) OR pm usa OR rjr OR (b&amp;w AND NOT photo*) OR phillip morris OR batco OR ftc test method OR star scientific OR vector group OR joe camel OR (marlboro AND NOT upper marlboro)) AND NOT (tobacco* OR cigarette* OR smoking OR tar OR nicotine OR smokeless OR synar amendment OR philip morris OR r.j. reynolds OR ("brown and williamson") OR ("brown &amp; williamson") OR bat industries OR liggett group)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C9079F9-7840-4307-91CA-ADF438748769}" type="slidenum">
              <a:rPr lang="en-US"/>
              <a:pPr/>
              <a:t>18</a:t>
            </a:fld>
            <a:endParaRPr lang="en-US"/>
          </a:p>
        </p:txBody>
      </p:sp>
      <p:sp>
        <p:nvSpPr>
          <p:cNvPr id="14339" name="Rectangle 2"/>
          <p:cNvSpPr>
            <a:spLocks noGrp="1" noChangeArrowheads="1"/>
          </p:cNvSpPr>
          <p:nvPr>
            <p:ph type="title"/>
          </p:nvPr>
        </p:nvSpPr>
        <p:spPr>
          <a:xfrm>
            <a:off x="533400" y="914400"/>
            <a:ext cx="7543800" cy="1295400"/>
          </a:xfrm>
        </p:spPr>
        <p:txBody>
          <a:bodyPr/>
          <a:lstStyle/>
          <a:p>
            <a:pPr eaLnBrk="1" hangingPunct="1"/>
            <a:r>
              <a:rPr lang="en-US" sz="2800" i="1" smtClean="0"/>
              <a:t>U.S. v. Philip Morris E-mail Winnowing Process </a:t>
            </a:r>
            <a:endParaRPr lang="en-US" smtClean="0"/>
          </a:p>
        </p:txBody>
      </p:sp>
      <p:sp>
        <p:nvSpPr>
          <p:cNvPr id="14340" name="Rectangle 3"/>
          <p:cNvSpPr>
            <a:spLocks noGrp="1" noChangeArrowheads="1"/>
          </p:cNvSpPr>
          <p:nvPr>
            <p:ph type="body" idx="1"/>
          </p:nvPr>
        </p:nvSpPr>
        <p:spPr>
          <a:xfrm>
            <a:off x="457200" y="3124200"/>
            <a:ext cx="8229600" cy="3006725"/>
          </a:xfrm>
        </p:spPr>
        <p:txBody>
          <a:bodyPr/>
          <a:lstStyle/>
          <a:p>
            <a:pPr eaLnBrk="1" hangingPunct="1">
              <a:lnSpc>
                <a:spcPct val="90000"/>
              </a:lnSpc>
            </a:pPr>
            <a:r>
              <a:rPr lang="en-US" sz="1900" b="1" smtClean="0"/>
              <a:t>20 million </a:t>
            </a:r>
            <a:r>
              <a:rPr lang="en-US" sz="1900" b="1" smtClean="0">
                <a:sym typeface="Wingdings" pitchFamily="56" charset="2"/>
              </a:rPr>
              <a:t></a:t>
            </a:r>
            <a:r>
              <a:rPr lang="en-US" sz="1900" b="1" smtClean="0"/>
              <a:t>  200,000 </a:t>
            </a:r>
            <a:r>
              <a:rPr lang="en-US" sz="1900" b="1" smtClean="0">
                <a:sym typeface="Wingdings" pitchFamily="56" charset="2"/>
              </a:rPr>
              <a:t></a:t>
            </a:r>
            <a:r>
              <a:rPr lang="en-US" sz="1900" b="1" smtClean="0"/>
              <a:t>   100,000   </a:t>
            </a:r>
            <a:r>
              <a:rPr lang="en-US" sz="1900" b="1" smtClean="0">
                <a:sym typeface="Wingdings" pitchFamily="56" charset="2"/>
              </a:rPr>
              <a:t></a:t>
            </a:r>
            <a:r>
              <a:rPr lang="en-US" sz="1900" b="1" smtClean="0"/>
              <a:t>  80,000        </a:t>
            </a:r>
            <a:r>
              <a:rPr lang="en-US" sz="1900" b="1" smtClean="0">
                <a:sym typeface="Wingdings" pitchFamily="56" charset="2"/>
              </a:rPr>
              <a:t></a:t>
            </a:r>
            <a:r>
              <a:rPr lang="en-US" sz="1900" b="1" smtClean="0"/>
              <a:t>  20,000              </a:t>
            </a:r>
          </a:p>
          <a:p>
            <a:pPr eaLnBrk="1" hangingPunct="1">
              <a:lnSpc>
                <a:spcPct val="90000"/>
              </a:lnSpc>
            </a:pPr>
            <a:r>
              <a:rPr lang="en-US" sz="1900" b="1" smtClean="0"/>
              <a:t>email              hits based    relevant       produced       placed on</a:t>
            </a:r>
          </a:p>
          <a:p>
            <a:pPr eaLnBrk="1" hangingPunct="1">
              <a:lnSpc>
                <a:spcPct val="90000"/>
              </a:lnSpc>
            </a:pPr>
            <a:r>
              <a:rPr lang="en-US" sz="1900" b="1" smtClean="0"/>
              <a:t>records          on keyword   emails        to opposing   privilege </a:t>
            </a:r>
          </a:p>
          <a:p>
            <a:pPr eaLnBrk="1" hangingPunct="1">
              <a:lnSpc>
                <a:spcPct val="90000"/>
              </a:lnSpc>
            </a:pPr>
            <a:r>
              <a:rPr lang="en-US" sz="1900" b="1" smtClean="0"/>
              <a:t>                       terms used                       party               logs</a:t>
            </a:r>
          </a:p>
          <a:p>
            <a:pPr eaLnBrk="1" hangingPunct="1">
              <a:lnSpc>
                <a:spcPct val="90000"/>
              </a:lnSpc>
            </a:pPr>
            <a:r>
              <a:rPr lang="en-US" sz="1900" b="1" smtClean="0"/>
              <a:t>                       (1%)                                               </a:t>
            </a:r>
          </a:p>
          <a:p>
            <a:pPr eaLnBrk="1" hangingPunct="1">
              <a:lnSpc>
                <a:spcPct val="90000"/>
              </a:lnSpc>
            </a:pPr>
            <a:endParaRPr lang="en-US" sz="1900" b="1" smtClean="0"/>
          </a:p>
          <a:p>
            <a:pPr eaLnBrk="1" hangingPunct="1">
              <a:lnSpc>
                <a:spcPct val="90000"/>
              </a:lnSpc>
            </a:pPr>
            <a:endParaRPr lang="en-US" sz="1900" b="1" smtClean="0"/>
          </a:p>
          <a:p>
            <a:pPr eaLnBrk="1" hangingPunct="1">
              <a:lnSpc>
                <a:spcPct val="90000"/>
              </a:lnSpc>
            </a:pPr>
            <a:r>
              <a:rPr lang="en-US" sz="1900" b="1" smtClean="0">
                <a:sym typeface="Wingdings" pitchFamily="56" charset="2"/>
              </a:rPr>
              <a:t></a:t>
            </a:r>
            <a:r>
              <a:rPr lang="en-US" sz="1900" b="1" smtClean="0"/>
              <a:t> A PROBLEM: only a handful entered as exhibits at trial</a:t>
            </a:r>
          </a:p>
          <a:p>
            <a:pPr eaLnBrk="1" hangingPunct="1">
              <a:lnSpc>
                <a:spcPct val="90000"/>
              </a:lnSpc>
            </a:pPr>
            <a:r>
              <a:rPr lang="en-US" sz="1900" b="1" smtClean="0">
                <a:sym typeface="Wingdings" pitchFamily="56" charset="2"/>
              </a:rPr>
              <a:t></a:t>
            </a:r>
            <a:r>
              <a:rPr lang="en-US" sz="1900" b="1" smtClean="0"/>
              <a:t> A BIGGER PROGLEM: the 1% figure does not scale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Reality:</a:t>
            </a:r>
            <a:br>
              <a:rPr lang="en-US" dirty="0" smtClean="0"/>
            </a:br>
            <a:r>
              <a:rPr lang="en-US" dirty="0" smtClean="0"/>
              <a:t>Big data and litigation</a:t>
            </a:r>
            <a:endParaRPr lang="en-US" dirty="0"/>
          </a:p>
        </p:txBody>
      </p:sp>
      <p:sp>
        <p:nvSpPr>
          <p:cNvPr id="3" name="Subtitle 2"/>
          <p:cNvSpPr>
            <a:spLocks noGrp="1"/>
          </p:cNvSpPr>
          <p:nvPr>
            <p:ph type="subTitle" idx="1"/>
          </p:nvPr>
        </p:nvSpPr>
        <p:spPr>
          <a:xfrm>
            <a:off x="849313" y="2743200"/>
            <a:ext cx="6248400" cy="3200400"/>
          </a:xfrm>
        </p:spPr>
        <p:txBody>
          <a:bodyPr/>
          <a:lstStyle/>
          <a:p>
            <a:pPr algn="l"/>
            <a:endParaRPr lang="en-US" sz="1000" b="1" i="1" dirty="0" smtClean="0"/>
          </a:p>
          <a:p>
            <a:pPr algn="l"/>
            <a:r>
              <a:rPr lang="en-US" sz="2000" b="1" i="1" dirty="0" smtClean="0"/>
              <a:t>Lehman Brothers Investigation</a:t>
            </a:r>
          </a:p>
          <a:p>
            <a:pPr algn="l"/>
            <a:r>
              <a:rPr lang="en-US" sz="2000" b="1" i="1" dirty="0" smtClean="0"/>
              <a:t>     -- 350 billion page universe (3 </a:t>
            </a:r>
            <a:r>
              <a:rPr lang="en-US" sz="2000" b="1" i="1" dirty="0" err="1" smtClean="0"/>
              <a:t>petabytes</a:t>
            </a:r>
            <a:r>
              <a:rPr lang="en-US" sz="2000" b="1" i="1" dirty="0" smtClean="0"/>
              <a:t>)</a:t>
            </a:r>
          </a:p>
          <a:p>
            <a:pPr algn="l"/>
            <a:r>
              <a:rPr lang="en-US" sz="2000" b="1" i="1" dirty="0" smtClean="0"/>
              <a:t>     -- Examiner narrowed collection by selecting key custodians, using dozens of Boolean searches</a:t>
            </a:r>
          </a:p>
          <a:p>
            <a:pPr algn="l"/>
            <a:r>
              <a:rPr lang="en-US" sz="2000" b="1" i="1" dirty="0" smtClean="0"/>
              <a:t>     -- Reviewed 5 million docs (40 million pages using 70 contract attorneys)</a:t>
            </a:r>
          </a:p>
          <a:p>
            <a:pPr algn="l"/>
            <a:r>
              <a:rPr lang="en-US" sz="1000" i="1" dirty="0" smtClean="0"/>
              <a:t>Source:   Report of Anton R. </a:t>
            </a:r>
            <a:r>
              <a:rPr lang="en-US" sz="1000" i="1" dirty="0" err="1" smtClean="0"/>
              <a:t>Valukas</a:t>
            </a:r>
            <a:r>
              <a:rPr lang="en-US" sz="1000" i="1" dirty="0" smtClean="0"/>
              <a:t>, Examiner, In re Lehman Brothers Holdings Inc., et al., Chapter 11 Case No. 08-13555 (U.S. Bankruptcy Ct. S.D.N.Y. March 11, 2010), Vol. 7, </a:t>
            </a:r>
            <a:r>
              <a:rPr lang="en-US" sz="1000" i="1" dirty="0" err="1" smtClean="0"/>
              <a:t>Appx</a:t>
            </a:r>
            <a:r>
              <a:rPr lang="en-US" sz="1000" i="1" dirty="0" smtClean="0"/>
              <a:t>. 5, at http://lehmanreport.jenner.com/. </a:t>
            </a:r>
            <a:endParaRPr lang="en-US" sz="1000" b="1" i="1" dirty="0" smtClean="0"/>
          </a:p>
          <a:p>
            <a:pPr algn="l"/>
            <a:endParaRPr lang="en-US" sz="1000" b="1" i="1" dirty="0" smtClean="0"/>
          </a:p>
          <a:p>
            <a:r>
              <a:rPr lang="en-US" sz="1000" i="1"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7620000" cy="1554162"/>
          </a:xfrm>
        </p:spPr>
        <p:txBody>
          <a:bodyPr/>
          <a:lstStyle/>
          <a:p>
            <a:r>
              <a:rPr lang="en-US" dirty="0" smtClean="0"/>
              <a:t>Overarching Questions</a:t>
            </a:r>
            <a:endParaRPr lang="en-US" dirty="0"/>
          </a:p>
        </p:txBody>
      </p:sp>
      <p:sp>
        <p:nvSpPr>
          <p:cNvPr id="3" name="Content Placeholder 2"/>
          <p:cNvSpPr>
            <a:spLocks noGrp="1"/>
          </p:cNvSpPr>
          <p:nvPr>
            <p:ph idx="1"/>
          </p:nvPr>
        </p:nvSpPr>
        <p:spPr>
          <a:xfrm>
            <a:off x="457200" y="1905000"/>
            <a:ext cx="8229600" cy="4495800"/>
          </a:xfrm>
        </p:spPr>
        <p:txBody>
          <a:bodyPr/>
          <a:lstStyle/>
          <a:p>
            <a:pPr>
              <a:buNone/>
            </a:pPr>
            <a:endParaRPr lang="en-US" sz="2400" dirty="0" smtClean="0"/>
          </a:p>
          <a:p>
            <a:r>
              <a:rPr lang="en-US" sz="2400" dirty="0" smtClean="0"/>
              <a:t>How is the information retrieval task inside organizations like or unlike the problem of finding a good restaurant tonight after class in Baltimore?</a:t>
            </a:r>
          </a:p>
          <a:p>
            <a:r>
              <a:rPr lang="en-US" sz="2400" dirty="0" smtClean="0"/>
              <a:t>What constitutes “cooperation” when it comes to searching for relevant evidence?</a:t>
            </a:r>
          </a:p>
          <a:p>
            <a:r>
              <a:rPr lang="en-US" sz="2400" dirty="0" smtClean="0"/>
              <a:t>What are your ethical duties in light of the asymmetries inherent in e-discovery search?</a:t>
            </a:r>
          </a:p>
        </p:txBody>
      </p:sp>
      <p:sp>
        <p:nvSpPr>
          <p:cNvPr id="4" name="Slide Number Placeholder 3"/>
          <p:cNvSpPr>
            <a:spLocks noGrp="1"/>
          </p:cNvSpPr>
          <p:nvPr>
            <p:ph type="sldNum" sz="quarter" idx="12"/>
          </p:nvPr>
        </p:nvSpPr>
        <p:spPr/>
        <p:txBody>
          <a:bodyPr/>
          <a:lstStyle/>
          <a:p>
            <a:pPr>
              <a:defRPr/>
            </a:pPr>
            <a:fld id="{9AAB13B2-64EF-49DB-9F75-127144064765}" type="slidenum">
              <a:rPr lang="en-US" altLang="en-US" smtClean="0"/>
              <a:pPr>
                <a:defRPr/>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5A0AD20-3069-4DBB-91AB-E41DD286CCF6}" type="slidenum">
              <a:rPr lang="en-US"/>
              <a:pPr/>
              <a:t>20</a:t>
            </a:fld>
            <a:endParaRPr lang="en-US"/>
          </a:p>
        </p:txBody>
      </p:sp>
      <p:sp>
        <p:nvSpPr>
          <p:cNvPr id="16387" name="Rectangle 2"/>
          <p:cNvSpPr>
            <a:spLocks noGrp="1" noChangeArrowheads="1"/>
          </p:cNvSpPr>
          <p:nvPr>
            <p:ph type="title"/>
          </p:nvPr>
        </p:nvSpPr>
        <p:spPr>
          <a:xfrm>
            <a:off x="609600" y="122238"/>
            <a:ext cx="7391400" cy="1020762"/>
          </a:xfrm>
        </p:spPr>
        <p:txBody>
          <a:bodyPr/>
          <a:lstStyle/>
          <a:p>
            <a:pPr eaLnBrk="1" hangingPunct="1"/>
            <a:r>
              <a:rPr lang="en-US" sz="2800" smtClean="0"/>
              <a:t>Judge Grimm writing for the U.S. District Court for the District of Maryland</a:t>
            </a:r>
          </a:p>
        </p:txBody>
      </p:sp>
      <p:sp>
        <p:nvSpPr>
          <p:cNvPr id="16388" name="Rectangle 3"/>
          <p:cNvSpPr>
            <a:spLocks noGrp="1" noChangeArrowheads="1"/>
          </p:cNvSpPr>
          <p:nvPr>
            <p:ph type="body" idx="1"/>
          </p:nvPr>
        </p:nvSpPr>
        <p:spPr/>
        <p:txBody>
          <a:bodyPr/>
          <a:lstStyle/>
          <a:p>
            <a:pPr eaLnBrk="1" hangingPunct="1">
              <a:lnSpc>
                <a:spcPct val="90000"/>
              </a:lnSpc>
              <a:buFont typeface="Wingdings" pitchFamily="56" charset="2"/>
              <a:buNone/>
            </a:pPr>
            <a:r>
              <a:rPr lang="en-US" sz="2600" smtClean="0"/>
              <a:t>    “[W]hile it is universally acknowledged that keyword searches are useful tools for search and retrieval of ESI, all keyword searches are not created equal; and there is a growing body of literature that highlights the risks associated with conducting an unreliable or inadequate keyword search or relying on such searches for privilege review.”  </a:t>
            </a:r>
            <a:r>
              <a:rPr lang="en-US" sz="2600" b="1" i="1" smtClean="0"/>
              <a:t>Victor Stanley, Inc. v. Creative Pipe, Inc.,</a:t>
            </a:r>
            <a:r>
              <a:rPr lang="en-US" sz="2600" smtClean="0"/>
              <a:t> 250 F.R.D. 251 (D. Md. 2008); </a:t>
            </a:r>
            <a:r>
              <a:rPr lang="en-US" sz="2600" i="1" smtClean="0"/>
              <a:t>see id., text accompanying nn. 9 &amp; 10</a:t>
            </a:r>
            <a:r>
              <a:rPr lang="en-US" sz="2600" smtClean="0"/>
              <a:t> (citing to Sedona Search Commentary &amp; TREC Legal Track research project)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FFD4B85A-F2C0-4AAA-BC74-BE41B6325907}" type="slidenum">
              <a:rPr lang="en-US"/>
              <a:pPr/>
              <a:t>21</a:t>
            </a:fld>
            <a:endParaRPr lang="en-US"/>
          </a:p>
        </p:txBody>
      </p:sp>
      <p:sp>
        <p:nvSpPr>
          <p:cNvPr id="17411" name="Rectangle 2"/>
          <p:cNvSpPr>
            <a:spLocks noGrp="1" noChangeArrowheads="1"/>
          </p:cNvSpPr>
          <p:nvPr>
            <p:ph type="title"/>
          </p:nvPr>
        </p:nvSpPr>
        <p:spPr>
          <a:xfrm>
            <a:off x="609600" y="122238"/>
            <a:ext cx="7391400" cy="1020762"/>
          </a:xfrm>
        </p:spPr>
        <p:txBody>
          <a:bodyPr/>
          <a:lstStyle/>
          <a:p>
            <a:pPr eaLnBrk="1" hangingPunct="1"/>
            <a:r>
              <a:rPr lang="en-US" sz="2800" smtClean="0"/>
              <a:t>Judge Facciola writing for the U.S. District Court for the District of Columbia</a:t>
            </a:r>
          </a:p>
        </p:txBody>
      </p:sp>
      <p:sp>
        <p:nvSpPr>
          <p:cNvPr id="17412" name="Rectangle 3"/>
          <p:cNvSpPr>
            <a:spLocks noGrp="1" noChangeArrowheads="1"/>
          </p:cNvSpPr>
          <p:nvPr>
            <p:ph type="body" idx="1"/>
          </p:nvPr>
        </p:nvSpPr>
        <p:spPr/>
        <p:txBody>
          <a:bodyPr/>
          <a:lstStyle/>
          <a:p>
            <a:pPr eaLnBrk="1" hangingPunct="1">
              <a:lnSpc>
                <a:spcPct val="80000"/>
              </a:lnSpc>
              <a:buFont typeface="Wingdings" pitchFamily="56" charset="2"/>
              <a:buNone/>
            </a:pPr>
            <a:r>
              <a:rPr lang="en-US" sz="2600" smtClean="0"/>
              <a:t>    “Whether search terms or ‘keywords’ will yield the information sought is a complicated question involving the interplay, at least, of the sciences of computer technology, statistics and linguistics. </a:t>
            </a:r>
            <a:r>
              <a:rPr lang="en-US" sz="2600" i="1" smtClean="0"/>
              <a:t>See</a:t>
            </a:r>
            <a:r>
              <a:rPr lang="en-US" sz="2600" smtClean="0"/>
              <a:t> George L. Paul &amp; Jason R. Baron, </a:t>
            </a:r>
            <a:r>
              <a:rPr lang="en-US" sz="2600" i="1" smtClean="0">
                <a:hlinkClick r:id="rId3"/>
              </a:rPr>
              <a:t>Information Inflation: Can the Legal System Adapt?',</a:t>
            </a:r>
            <a:r>
              <a:rPr lang="en-US" sz="2600" smtClean="0">
                <a:hlinkClick r:id="rId3"/>
              </a:rPr>
              <a:t> 13 RICH. J.L. &amp; TECH.. 10 (2007)</a:t>
            </a:r>
            <a:r>
              <a:rPr lang="en-US" sz="2600" smtClean="0"/>
              <a:t> *  *  * Given this complexity, for lawyers and judges to dare opine that a certain search term or terms would be more likely to produce information than the terms that were used is truly to go where angels fear to tread.”</a:t>
            </a:r>
          </a:p>
          <a:p>
            <a:pPr eaLnBrk="1" hangingPunct="1">
              <a:lnSpc>
                <a:spcPct val="80000"/>
              </a:lnSpc>
              <a:buFont typeface="Wingdings" pitchFamily="56" charset="2"/>
              <a:buNone/>
            </a:pPr>
            <a:r>
              <a:rPr lang="en-US" sz="2600" smtClean="0"/>
              <a:t>	-- </a:t>
            </a:r>
            <a:r>
              <a:rPr lang="en-US" sz="2600" b="1" i="1" smtClean="0"/>
              <a:t>U.S. v. O'Keefe</a:t>
            </a:r>
            <a:r>
              <a:rPr lang="en-US" sz="2600" b="1" smtClean="0"/>
              <a:t>,  </a:t>
            </a:r>
            <a:r>
              <a:rPr lang="en-US" sz="2600" smtClean="0"/>
              <a:t>537 F.Supp.2d 14, 24 D.D.C. 2008).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p:cNvSpPr>
            <a:spLocks noGrp="1"/>
          </p:cNvSpPr>
          <p:nvPr>
            <p:ph type="ftr" sz="quarter" idx="11"/>
          </p:nvPr>
        </p:nvSpPr>
        <p:spPr/>
        <p:txBody>
          <a:bodyPr/>
          <a:lstStyle/>
          <a:p>
            <a:r>
              <a:rPr lang="en-US"/>
              <a:t>National Archives and Records Administration</a:t>
            </a:r>
          </a:p>
        </p:txBody>
      </p:sp>
      <p:sp>
        <p:nvSpPr>
          <p:cNvPr id="18" name="Slide Number Placeholder 3"/>
          <p:cNvSpPr>
            <a:spLocks noGrp="1"/>
          </p:cNvSpPr>
          <p:nvPr>
            <p:ph type="sldNum" sz="quarter" idx="12"/>
          </p:nvPr>
        </p:nvSpPr>
        <p:spPr/>
        <p:txBody>
          <a:bodyPr/>
          <a:lstStyle/>
          <a:p>
            <a:fld id="{DF361071-FB89-4478-A4BF-B417D82D7D63}" type="slidenum">
              <a:rPr lang="en-US"/>
              <a:pPr/>
              <a:t>22</a:t>
            </a:fld>
            <a:endParaRPr lang="en-US"/>
          </a:p>
        </p:txBody>
      </p:sp>
      <p:sp>
        <p:nvSpPr>
          <p:cNvPr id="380933" name="Oval 5"/>
          <p:cNvSpPr>
            <a:spLocks noChangeArrowheads="1"/>
          </p:cNvSpPr>
          <p:nvPr/>
        </p:nvSpPr>
        <p:spPr bwMode="auto">
          <a:xfrm>
            <a:off x="1371600" y="1219200"/>
            <a:ext cx="6705600" cy="50292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80935" name="Line 7"/>
          <p:cNvSpPr>
            <a:spLocks noChangeShapeType="1"/>
          </p:cNvSpPr>
          <p:nvPr/>
        </p:nvSpPr>
        <p:spPr bwMode="auto">
          <a:xfrm>
            <a:off x="4572000" y="1219200"/>
            <a:ext cx="76200" cy="5029200"/>
          </a:xfrm>
          <a:prstGeom prst="line">
            <a:avLst/>
          </a:prstGeom>
          <a:noFill/>
          <a:ln w="9525">
            <a:solidFill>
              <a:schemeClr val="tx1"/>
            </a:solidFill>
            <a:round/>
            <a:headEnd/>
            <a:tailEnd/>
          </a:ln>
          <a:effectLst/>
        </p:spPr>
        <p:txBody>
          <a:bodyPr/>
          <a:lstStyle/>
          <a:p>
            <a:endParaRPr lang="en-US"/>
          </a:p>
        </p:txBody>
      </p:sp>
      <p:sp>
        <p:nvSpPr>
          <p:cNvPr id="380938" name="Line 10"/>
          <p:cNvSpPr>
            <a:spLocks noChangeShapeType="1"/>
          </p:cNvSpPr>
          <p:nvPr/>
        </p:nvSpPr>
        <p:spPr bwMode="auto">
          <a:xfrm>
            <a:off x="1295400" y="3581400"/>
            <a:ext cx="6705600" cy="76200"/>
          </a:xfrm>
          <a:prstGeom prst="line">
            <a:avLst/>
          </a:prstGeom>
          <a:noFill/>
          <a:ln w="9525">
            <a:solidFill>
              <a:schemeClr val="tx1"/>
            </a:solidFill>
            <a:round/>
            <a:headEnd/>
            <a:tailEnd/>
          </a:ln>
          <a:effectLst/>
        </p:spPr>
        <p:txBody>
          <a:bodyPr/>
          <a:lstStyle/>
          <a:p>
            <a:endParaRPr lang="en-US"/>
          </a:p>
        </p:txBody>
      </p:sp>
      <p:sp>
        <p:nvSpPr>
          <p:cNvPr id="380941" name="Text Box 13"/>
          <p:cNvSpPr txBox="1">
            <a:spLocks noChangeArrowheads="1"/>
          </p:cNvSpPr>
          <p:nvPr/>
        </p:nvSpPr>
        <p:spPr bwMode="auto">
          <a:xfrm>
            <a:off x="4724400" y="2362200"/>
            <a:ext cx="2057400" cy="641350"/>
          </a:xfrm>
          <a:prstGeom prst="rect">
            <a:avLst/>
          </a:prstGeom>
          <a:noFill/>
          <a:ln w="9525">
            <a:noFill/>
            <a:miter lim="800000"/>
            <a:headEnd/>
            <a:tailEnd/>
          </a:ln>
          <a:effectLst/>
        </p:spPr>
        <p:txBody>
          <a:bodyPr>
            <a:spAutoFit/>
          </a:bodyPr>
          <a:lstStyle/>
          <a:p>
            <a:pPr>
              <a:spcBef>
                <a:spcPct val="50000"/>
              </a:spcBef>
            </a:pPr>
            <a:r>
              <a:rPr lang="en-US" b="1"/>
              <a:t>Not Relevant and Retrieved</a:t>
            </a:r>
          </a:p>
        </p:txBody>
      </p:sp>
      <p:sp>
        <p:nvSpPr>
          <p:cNvPr id="380942" name="Text Box 14"/>
          <p:cNvSpPr txBox="1">
            <a:spLocks noChangeArrowheads="1"/>
          </p:cNvSpPr>
          <p:nvPr/>
        </p:nvSpPr>
        <p:spPr bwMode="auto">
          <a:xfrm>
            <a:off x="2286000" y="2362200"/>
            <a:ext cx="1981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0943" name="Text Box 15"/>
          <p:cNvSpPr txBox="1">
            <a:spLocks noChangeArrowheads="1"/>
          </p:cNvSpPr>
          <p:nvPr/>
        </p:nvSpPr>
        <p:spPr bwMode="auto">
          <a:xfrm>
            <a:off x="2362200" y="2362200"/>
            <a:ext cx="1676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0944" name="Text Box 16"/>
          <p:cNvSpPr txBox="1">
            <a:spLocks noChangeArrowheads="1"/>
          </p:cNvSpPr>
          <p:nvPr/>
        </p:nvSpPr>
        <p:spPr bwMode="auto">
          <a:xfrm>
            <a:off x="2286000" y="2362200"/>
            <a:ext cx="1905000" cy="641350"/>
          </a:xfrm>
          <a:prstGeom prst="rect">
            <a:avLst/>
          </a:prstGeom>
          <a:noFill/>
          <a:ln w="9525">
            <a:noFill/>
            <a:miter lim="800000"/>
            <a:headEnd/>
            <a:tailEnd/>
          </a:ln>
          <a:effectLst/>
        </p:spPr>
        <p:txBody>
          <a:bodyPr>
            <a:spAutoFit/>
          </a:bodyPr>
          <a:lstStyle/>
          <a:p>
            <a:pPr>
              <a:spcBef>
                <a:spcPct val="50000"/>
              </a:spcBef>
            </a:pPr>
            <a:r>
              <a:rPr lang="en-US" b="1"/>
              <a:t>Relevant and Retrieved</a:t>
            </a:r>
          </a:p>
        </p:txBody>
      </p:sp>
      <p:sp>
        <p:nvSpPr>
          <p:cNvPr id="380945" name="Text Box 17"/>
          <p:cNvSpPr txBox="1">
            <a:spLocks noChangeArrowheads="1"/>
          </p:cNvSpPr>
          <p:nvPr/>
        </p:nvSpPr>
        <p:spPr bwMode="auto">
          <a:xfrm>
            <a:off x="2286000" y="3886200"/>
            <a:ext cx="1981200" cy="641350"/>
          </a:xfrm>
          <a:prstGeom prst="rect">
            <a:avLst/>
          </a:prstGeom>
          <a:noFill/>
          <a:ln w="9525">
            <a:noFill/>
            <a:miter lim="800000"/>
            <a:headEnd/>
            <a:tailEnd/>
          </a:ln>
          <a:effectLst/>
        </p:spPr>
        <p:txBody>
          <a:bodyPr>
            <a:spAutoFit/>
          </a:bodyPr>
          <a:lstStyle/>
          <a:p>
            <a:pPr>
              <a:spcBef>
                <a:spcPct val="50000"/>
              </a:spcBef>
            </a:pPr>
            <a:r>
              <a:rPr lang="en-US" b="1"/>
              <a:t>Relevant and Not Retrieved</a:t>
            </a:r>
          </a:p>
        </p:txBody>
      </p:sp>
      <p:sp>
        <p:nvSpPr>
          <p:cNvPr id="380946" name="Text Box 18"/>
          <p:cNvSpPr txBox="1">
            <a:spLocks noChangeArrowheads="1"/>
          </p:cNvSpPr>
          <p:nvPr/>
        </p:nvSpPr>
        <p:spPr bwMode="auto">
          <a:xfrm>
            <a:off x="4800600" y="3886200"/>
            <a:ext cx="2209800" cy="641350"/>
          </a:xfrm>
          <a:prstGeom prst="rect">
            <a:avLst/>
          </a:prstGeom>
          <a:noFill/>
          <a:ln w="9525">
            <a:noFill/>
            <a:miter lim="800000"/>
            <a:headEnd/>
            <a:tailEnd/>
          </a:ln>
          <a:effectLst/>
        </p:spPr>
        <p:txBody>
          <a:bodyPr>
            <a:spAutoFit/>
          </a:bodyPr>
          <a:lstStyle/>
          <a:p>
            <a:pPr>
              <a:spcBef>
                <a:spcPct val="50000"/>
              </a:spcBef>
            </a:pPr>
            <a:r>
              <a:rPr lang="en-US" b="1"/>
              <a:t>Not Relevant and Not Retrieved</a:t>
            </a:r>
          </a:p>
        </p:txBody>
      </p:sp>
      <p:sp>
        <p:nvSpPr>
          <p:cNvPr id="380947" name="Text Box 19"/>
          <p:cNvSpPr txBox="1">
            <a:spLocks noChangeArrowheads="1"/>
          </p:cNvSpPr>
          <p:nvPr/>
        </p:nvSpPr>
        <p:spPr bwMode="auto">
          <a:xfrm>
            <a:off x="457200" y="381000"/>
            <a:ext cx="6934200" cy="822325"/>
          </a:xfrm>
          <a:prstGeom prst="rect">
            <a:avLst/>
          </a:prstGeom>
          <a:noFill/>
          <a:ln w="9525">
            <a:noFill/>
            <a:miter lim="800000"/>
            <a:headEnd/>
            <a:tailEnd/>
          </a:ln>
          <a:effectLst/>
        </p:spPr>
        <p:txBody>
          <a:bodyPr>
            <a:spAutoFit/>
          </a:bodyPr>
          <a:lstStyle/>
          <a:p>
            <a:pPr>
              <a:spcBef>
                <a:spcPct val="50000"/>
              </a:spcBef>
            </a:pPr>
            <a:r>
              <a:rPr lang="en-US" sz="2400" b="1"/>
              <a:t>FINDING RESPONSIVE DOCUMENTS IN A LARGE DATA SET: </a:t>
            </a:r>
            <a:r>
              <a:rPr lang="en-US" b="1"/>
              <a:t>FOUR LOGICAL CATEGORIES </a:t>
            </a:r>
          </a:p>
        </p:txBody>
      </p:sp>
      <p:sp>
        <p:nvSpPr>
          <p:cNvPr id="380948" name="Text Box 20"/>
          <p:cNvSpPr txBox="1">
            <a:spLocks noChangeArrowheads="1"/>
          </p:cNvSpPr>
          <p:nvPr/>
        </p:nvSpPr>
        <p:spPr bwMode="auto">
          <a:xfrm>
            <a:off x="2133600" y="3124200"/>
            <a:ext cx="2286000" cy="366713"/>
          </a:xfrm>
          <a:prstGeom prst="rect">
            <a:avLst/>
          </a:prstGeom>
          <a:noFill/>
          <a:ln w="9525">
            <a:noFill/>
            <a:miter lim="800000"/>
            <a:headEnd/>
            <a:tailEnd/>
          </a:ln>
          <a:effectLst/>
        </p:spPr>
        <p:txBody>
          <a:bodyPr>
            <a:spAutoFit/>
          </a:bodyPr>
          <a:lstStyle/>
          <a:p>
            <a:pPr>
              <a:spcBef>
                <a:spcPct val="50000"/>
              </a:spcBef>
            </a:pPr>
            <a:r>
              <a:rPr lang="en-US"/>
              <a:t> </a:t>
            </a:r>
            <a:r>
              <a:rPr lang="en-US" b="1"/>
              <a:t>DOCUMENT SET </a:t>
            </a:r>
          </a:p>
        </p:txBody>
      </p:sp>
      <p:sp>
        <p:nvSpPr>
          <p:cNvPr id="380951" name="Text Box 23"/>
          <p:cNvSpPr txBox="1">
            <a:spLocks noChangeArrowheads="1"/>
          </p:cNvSpPr>
          <p:nvPr/>
        </p:nvSpPr>
        <p:spPr bwMode="auto">
          <a:xfrm>
            <a:off x="4953000" y="3124200"/>
            <a:ext cx="2362200" cy="366713"/>
          </a:xfrm>
          <a:prstGeom prst="rect">
            <a:avLst/>
          </a:prstGeom>
          <a:noFill/>
          <a:ln w="9525">
            <a:noFill/>
            <a:miter lim="800000"/>
            <a:headEnd/>
            <a:tailEnd/>
          </a:ln>
          <a:effectLst/>
        </p:spPr>
        <p:txBody>
          <a:bodyPr>
            <a:spAutoFit/>
          </a:bodyPr>
          <a:lstStyle/>
          <a:p>
            <a:pPr>
              <a:spcBef>
                <a:spcPct val="50000"/>
              </a:spcBef>
            </a:pPr>
            <a:r>
              <a:rPr lang="en-US" b="1"/>
              <a:t>FALSE POSITIVES</a:t>
            </a:r>
          </a:p>
        </p:txBody>
      </p:sp>
      <p:sp>
        <p:nvSpPr>
          <p:cNvPr id="380952" name="Text Box 24"/>
          <p:cNvSpPr txBox="1">
            <a:spLocks noChangeArrowheads="1"/>
          </p:cNvSpPr>
          <p:nvPr/>
        </p:nvSpPr>
        <p:spPr bwMode="auto">
          <a:xfrm>
            <a:off x="2819400" y="4532313"/>
            <a:ext cx="1295400" cy="366712"/>
          </a:xfrm>
          <a:prstGeom prst="rect">
            <a:avLst/>
          </a:prstGeom>
          <a:noFill/>
          <a:ln w="9525">
            <a:noFill/>
            <a:miter lim="800000"/>
            <a:headEnd/>
            <a:tailEnd/>
          </a:ln>
          <a:effectLst/>
        </p:spPr>
        <p:txBody>
          <a:bodyPr>
            <a:spAutoFit/>
          </a:bodyPr>
          <a:lstStyle/>
          <a:p>
            <a:endParaRPr lang="en-US"/>
          </a:p>
        </p:txBody>
      </p:sp>
      <p:sp>
        <p:nvSpPr>
          <p:cNvPr id="380953" name="Text Box 25"/>
          <p:cNvSpPr txBox="1">
            <a:spLocks noChangeArrowheads="1"/>
          </p:cNvSpPr>
          <p:nvPr/>
        </p:nvSpPr>
        <p:spPr bwMode="auto">
          <a:xfrm>
            <a:off x="2286000" y="4800600"/>
            <a:ext cx="2438400" cy="366713"/>
          </a:xfrm>
          <a:prstGeom prst="rect">
            <a:avLst/>
          </a:prstGeom>
          <a:noFill/>
          <a:ln w="9525">
            <a:noFill/>
            <a:miter lim="800000"/>
            <a:headEnd/>
            <a:tailEnd/>
          </a:ln>
          <a:effectLst/>
        </p:spPr>
        <p:txBody>
          <a:bodyPr>
            <a:spAutoFit/>
          </a:bodyPr>
          <a:lstStyle/>
          <a:p>
            <a:pPr>
              <a:spcBef>
                <a:spcPct val="50000"/>
              </a:spcBef>
            </a:pPr>
            <a:r>
              <a:rPr lang="en-US" b="1"/>
              <a:t>FALSE NEGATIVES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Grp="1" noChangeArrowheads="1"/>
          </p:cNvSpPr>
          <p:nvPr>
            <p:ph type="ctrTitle"/>
          </p:nvPr>
        </p:nvSpPr>
        <p:spPr/>
        <p:txBody>
          <a:bodyPr/>
          <a:lstStyle/>
          <a:p>
            <a:pPr algn="l"/>
            <a:r>
              <a:rPr lang="en-US" sz="3600"/>
              <a:t>The Myth of</a:t>
            </a:r>
            <a:r>
              <a:rPr lang="en-US"/>
              <a:t> </a:t>
            </a:r>
            <a:r>
              <a:rPr lang="en-US" sz="3600"/>
              <a:t>Search &amp; Retrieval	</a:t>
            </a:r>
            <a:endParaRPr lang="en-US"/>
          </a:p>
        </p:txBody>
      </p:sp>
      <p:sp>
        <p:nvSpPr>
          <p:cNvPr id="359429" name="Rectangle 5"/>
          <p:cNvSpPr>
            <a:spLocks noGrp="1" noChangeArrowheads="1"/>
          </p:cNvSpPr>
          <p:nvPr>
            <p:ph type="subTitle" idx="1"/>
          </p:nvPr>
        </p:nvSpPr>
        <p:spPr/>
        <p:txBody>
          <a:bodyPr/>
          <a:lstStyle/>
          <a:p>
            <a:pPr algn="l">
              <a:lnSpc>
                <a:spcPct val="90000"/>
              </a:lnSpc>
            </a:pPr>
            <a:r>
              <a:rPr lang="en-US" sz="2000" b="1"/>
              <a:t>When lawyers request production of “all” relevant documents (and now ESI), all or substantially all will in fact be retrieved by existing manual or automated methods of search.</a:t>
            </a:r>
          </a:p>
          <a:p>
            <a:pPr algn="l">
              <a:lnSpc>
                <a:spcPct val="90000"/>
              </a:lnSpc>
            </a:pPr>
            <a:r>
              <a:rPr lang="en-US" sz="2000" b="1"/>
              <a:t>Corollary: in conducting automated searches, the use of  “keywords” alone will reliably produce all or substantially all documents from a large document collection.  </a:t>
            </a:r>
          </a:p>
          <a:p>
            <a:pPr algn="l">
              <a:lnSpc>
                <a:spcPct val="90000"/>
              </a:lnSpc>
            </a:pPr>
            <a:endParaRPr lang="en-US" sz="20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Grp="1" noChangeArrowheads="1"/>
          </p:cNvSpPr>
          <p:nvPr>
            <p:ph type="ctrTitle"/>
          </p:nvPr>
        </p:nvSpPr>
        <p:spPr/>
        <p:txBody>
          <a:bodyPr/>
          <a:lstStyle/>
          <a:p>
            <a:pPr algn="l"/>
            <a:r>
              <a:rPr lang="en-US" sz="3600"/>
              <a:t>The “Hype” on Search &amp; Retrieval</a:t>
            </a:r>
          </a:p>
        </p:txBody>
      </p:sp>
      <p:sp>
        <p:nvSpPr>
          <p:cNvPr id="361477" name="Rectangle 5"/>
          <p:cNvSpPr>
            <a:spLocks noGrp="1" noChangeArrowheads="1"/>
          </p:cNvSpPr>
          <p:nvPr>
            <p:ph type="subTitle" idx="1"/>
          </p:nvPr>
        </p:nvSpPr>
        <p:spPr/>
        <p:txBody>
          <a:bodyPr/>
          <a:lstStyle/>
          <a:p>
            <a:pPr algn="l"/>
            <a:r>
              <a:rPr lang="en-US" sz="2800"/>
              <a:t>Claims in the legal tech sector that a very high rate of “recall” *(i.e., finding all relevant documents) is easily obtainable provided one uses a particular software product or service.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Grp="1" noChangeArrowheads="1"/>
          </p:cNvSpPr>
          <p:nvPr>
            <p:ph type="ctrTitle"/>
          </p:nvPr>
        </p:nvSpPr>
        <p:spPr/>
        <p:txBody>
          <a:bodyPr/>
          <a:lstStyle/>
          <a:p>
            <a:pPr algn="l"/>
            <a:r>
              <a:rPr lang="en-US" sz="3600"/>
              <a:t>The Reality of Search &amp; Retrieval</a:t>
            </a:r>
          </a:p>
        </p:txBody>
      </p:sp>
      <p:sp>
        <p:nvSpPr>
          <p:cNvPr id="365573" name="Rectangle 5"/>
          <p:cNvSpPr>
            <a:spLocks noGrp="1" noChangeArrowheads="1"/>
          </p:cNvSpPr>
          <p:nvPr>
            <p:ph type="subTitle" idx="1"/>
          </p:nvPr>
        </p:nvSpPr>
        <p:spPr/>
        <p:txBody>
          <a:bodyPr/>
          <a:lstStyle/>
          <a:p>
            <a:pPr algn="l">
              <a:lnSpc>
                <a:spcPct val="80000"/>
              </a:lnSpc>
            </a:pPr>
            <a:r>
              <a:rPr lang="en-US" sz="2000" b="1"/>
              <a:t>+  Past research (Blair &amp; Maron, 1985) has shown a gap or disconnect between lawyers’ perceptions of their ability to ferret out relevant documents, and their actual ability to do so: </a:t>
            </a:r>
          </a:p>
          <a:p>
            <a:pPr algn="l">
              <a:lnSpc>
                <a:spcPct val="80000"/>
              </a:lnSpc>
            </a:pPr>
            <a:r>
              <a:rPr lang="en-US" sz="2000" b="1"/>
              <a:t>      --in a 40,000 document case (350,000 pages), lawyers estimated that a manual search would find 75% of relevant documents, when in fact the research showed only 20% or so had been found.  </a:t>
            </a:r>
          </a:p>
          <a:p>
            <a:pPr algn="l">
              <a:lnSpc>
                <a:spcPct val="80000"/>
              </a:lnSpc>
            </a:pPr>
            <a:endParaRPr lang="en-US" sz="20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4" name="Rectangle 4"/>
          <p:cNvSpPr>
            <a:spLocks noGrp="1" noChangeArrowheads="1"/>
          </p:cNvSpPr>
          <p:nvPr>
            <p:ph type="ctrTitle"/>
          </p:nvPr>
        </p:nvSpPr>
        <p:spPr/>
        <p:txBody>
          <a:bodyPr/>
          <a:lstStyle/>
          <a:p>
            <a:pPr algn="l"/>
            <a:r>
              <a:rPr lang="en-US" sz="3600"/>
              <a:t>More Reality: IR is Hard </a:t>
            </a:r>
          </a:p>
        </p:txBody>
      </p:sp>
      <p:sp>
        <p:nvSpPr>
          <p:cNvPr id="363525" name="Rectangle 5"/>
          <p:cNvSpPr>
            <a:spLocks noGrp="1" noChangeArrowheads="1"/>
          </p:cNvSpPr>
          <p:nvPr>
            <p:ph type="subTitle" idx="1"/>
          </p:nvPr>
        </p:nvSpPr>
        <p:spPr>
          <a:xfrm>
            <a:off x="762000" y="2819400"/>
            <a:ext cx="6335713" cy="2592388"/>
          </a:xfrm>
        </p:spPr>
        <p:txBody>
          <a:bodyPr/>
          <a:lstStyle/>
          <a:p>
            <a:pPr algn="l">
              <a:lnSpc>
                <a:spcPct val="80000"/>
              </a:lnSpc>
            </a:pPr>
            <a:r>
              <a:rPr lang="en-US" sz="2400" b="1"/>
              <a:t>+ Information retrieval (IR) is a hard problem: difficult even with English-language text, and even harder with non-textual forms of ESI (audio, video, etc.) caught up in litigation.</a:t>
            </a:r>
          </a:p>
          <a:p>
            <a:pPr algn="l">
              <a:lnSpc>
                <a:spcPct val="80000"/>
              </a:lnSpc>
            </a:pPr>
            <a:r>
              <a:rPr lang="en-US" sz="2400" b="1"/>
              <a:t>+ A vast field of IR research exists, including some fundamental concepts and terminology, that lawyers would benefit from having greater exposure with.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ctrTitle"/>
          </p:nvPr>
        </p:nvSpPr>
        <p:spPr/>
        <p:txBody>
          <a:bodyPr/>
          <a:lstStyle/>
          <a:p>
            <a:pPr algn="l"/>
            <a:r>
              <a:rPr lang="en-US" sz="3600"/>
              <a:t>Why is IR hard (in general)?</a:t>
            </a:r>
          </a:p>
        </p:txBody>
      </p:sp>
      <p:sp>
        <p:nvSpPr>
          <p:cNvPr id="373765" name="Rectangle 5"/>
          <p:cNvSpPr>
            <a:spLocks noGrp="1" noChangeArrowheads="1"/>
          </p:cNvSpPr>
          <p:nvPr>
            <p:ph type="subTitle" idx="1"/>
          </p:nvPr>
        </p:nvSpPr>
        <p:spPr/>
        <p:txBody>
          <a:bodyPr/>
          <a:lstStyle/>
          <a:p>
            <a:pPr algn="l">
              <a:lnSpc>
                <a:spcPct val="80000"/>
              </a:lnSpc>
            </a:pPr>
            <a:r>
              <a:rPr lang="en-US" sz="2000" b="1"/>
              <a:t>+ Fundamental ambiguity of language</a:t>
            </a:r>
          </a:p>
          <a:p>
            <a:pPr algn="l">
              <a:lnSpc>
                <a:spcPct val="80000"/>
              </a:lnSpc>
            </a:pPr>
            <a:r>
              <a:rPr lang="en-US" sz="2000" b="1"/>
              <a:t>+ Human errors </a:t>
            </a:r>
          </a:p>
          <a:p>
            <a:pPr algn="l">
              <a:lnSpc>
                <a:spcPct val="80000"/>
              </a:lnSpc>
            </a:pPr>
            <a:r>
              <a:rPr lang="en-US" sz="2000" b="1"/>
              <a:t>+ OCR problems</a:t>
            </a:r>
          </a:p>
          <a:p>
            <a:pPr algn="l">
              <a:lnSpc>
                <a:spcPct val="80000"/>
              </a:lnSpc>
            </a:pPr>
            <a:r>
              <a:rPr lang="en-US" sz="2000" b="1"/>
              <a:t>+ Non-English language texts</a:t>
            </a:r>
          </a:p>
          <a:p>
            <a:pPr algn="l">
              <a:lnSpc>
                <a:spcPct val="80000"/>
              </a:lnSpc>
            </a:pPr>
            <a:r>
              <a:rPr lang="en-US" sz="2000" b="1"/>
              <a:t>+ Nontextual ESI (in .wav, .mpg, .jpg formats, etc.) </a:t>
            </a:r>
          </a:p>
          <a:p>
            <a:pPr algn="l">
              <a:lnSpc>
                <a:spcPct val="80000"/>
              </a:lnSpc>
            </a:pPr>
            <a:r>
              <a:rPr lang="en-US" sz="2000" b="1"/>
              <a:t>+  Lack of helpful metadata</a:t>
            </a:r>
          </a:p>
          <a:p>
            <a:pPr algn="l">
              <a:lnSpc>
                <a:spcPct val="80000"/>
              </a:lnSpc>
            </a:pPr>
            <a:endParaRPr lang="en-US" sz="20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ctrTitle"/>
          </p:nvPr>
        </p:nvSpPr>
        <p:spPr/>
        <p:txBody>
          <a:bodyPr/>
          <a:lstStyle/>
          <a:p>
            <a:pPr algn="l"/>
            <a:r>
              <a:rPr lang="en-US" sz="3600"/>
              <a:t>Problems of language </a:t>
            </a:r>
          </a:p>
        </p:txBody>
      </p:sp>
      <p:sp>
        <p:nvSpPr>
          <p:cNvPr id="369669" name="Rectangle 5"/>
          <p:cNvSpPr>
            <a:spLocks noGrp="1" noChangeArrowheads="1"/>
          </p:cNvSpPr>
          <p:nvPr>
            <p:ph type="subTitle" idx="1"/>
          </p:nvPr>
        </p:nvSpPr>
        <p:spPr/>
        <p:txBody>
          <a:bodyPr/>
          <a:lstStyle/>
          <a:p>
            <a:pPr algn="l">
              <a:lnSpc>
                <a:spcPct val="80000"/>
              </a:lnSpc>
            </a:pPr>
            <a:r>
              <a:rPr lang="en-US" sz="2000" b="1"/>
              <a:t>Polysemy: ambiguous terms (e.g., “George Bush,” “strike,”)</a:t>
            </a:r>
          </a:p>
          <a:p>
            <a:pPr algn="l">
              <a:lnSpc>
                <a:spcPct val="80000"/>
              </a:lnSpc>
            </a:pPr>
            <a:r>
              <a:rPr lang="en-US" sz="2000" b="1"/>
              <a:t>Synonymy: variation in describing same person or thing in multiplicity of ways (e.g., “diplomat,” “consul,” “official,” ambassador,” etc.)</a:t>
            </a:r>
          </a:p>
          <a:p>
            <a:pPr algn="l">
              <a:lnSpc>
                <a:spcPct val="80000"/>
              </a:lnSpc>
            </a:pPr>
            <a:r>
              <a:rPr lang="en-US" sz="2000" b="1"/>
              <a:t>Pace of change: text messaging, computer gaming as latest examples (e.g., “POS,” “1337”)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2" name="Rectangle 4"/>
          <p:cNvSpPr>
            <a:spLocks noGrp="1" noChangeArrowheads="1"/>
          </p:cNvSpPr>
          <p:nvPr>
            <p:ph type="ctrTitle"/>
          </p:nvPr>
        </p:nvSpPr>
        <p:spPr/>
        <p:txBody>
          <a:bodyPr/>
          <a:lstStyle/>
          <a:p>
            <a:pPr algn="l"/>
            <a:r>
              <a:rPr lang="en-US" sz="3600"/>
              <a:t>Why is IR hard (for lawyers)?</a:t>
            </a:r>
          </a:p>
        </p:txBody>
      </p:sp>
      <p:sp>
        <p:nvSpPr>
          <p:cNvPr id="375813" name="Rectangle 5"/>
          <p:cNvSpPr>
            <a:spLocks noGrp="1" noChangeArrowheads="1"/>
          </p:cNvSpPr>
          <p:nvPr>
            <p:ph type="subTitle" idx="1"/>
          </p:nvPr>
        </p:nvSpPr>
        <p:spPr/>
        <p:txBody>
          <a:bodyPr/>
          <a:lstStyle/>
          <a:p>
            <a:pPr algn="l">
              <a:lnSpc>
                <a:spcPct val="80000"/>
              </a:lnSpc>
            </a:pPr>
            <a:r>
              <a:rPr lang="en-US" sz="2000" b="1"/>
              <a:t>+  Lawyers not technically grounded</a:t>
            </a:r>
          </a:p>
          <a:p>
            <a:pPr algn="l">
              <a:lnSpc>
                <a:spcPct val="80000"/>
              </a:lnSpc>
            </a:pPr>
            <a:r>
              <a:rPr lang="en-US" sz="2000" b="1"/>
              <a:t>+  Traditional lawyering doesn’t emphasize front-	end “process” issues that would help 	simplify or focus search problem in 	particular contexts</a:t>
            </a:r>
          </a:p>
          <a:p>
            <a:pPr algn="l">
              <a:lnSpc>
                <a:spcPct val="80000"/>
              </a:lnSpc>
            </a:pPr>
            <a:r>
              <a:rPr lang="en-US" sz="2000" b="1"/>
              <a:t>+  The reality is that huge sources of 	heterogeneous ESI exist, presenting an 	array of technical issues </a:t>
            </a:r>
          </a:p>
          <a:p>
            <a:pPr algn="l">
              <a:lnSpc>
                <a:spcPct val="80000"/>
              </a:lnSpc>
            </a:pPr>
            <a:r>
              <a:rPr lang="en-US" sz="2000" b="1"/>
              <a:t>+  Deadlines and resource constraints </a:t>
            </a:r>
          </a:p>
          <a:p>
            <a:pPr algn="l">
              <a:lnSpc>
                <a:spcPct val="80000"/>
              </a:lnSpc>
            </a:pPr>
            <a:r>
              <a:rPr lang="en-US" sz="2000" b="1"/>
              <a:t>+  Failure to employ best strategic practices </a:t>
            </a:r>
          </a:p>
          <a:p>
            <a:pPr algn="l">
              <a:lnSpc>
                <a:spcPct val="80000"/>
              </a:lnSpc>
            </a:pP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6816970" cy="990600"/>
          </a:xfrm>
        </p:spPr>
        <p:txBody>
          <a:bodyPr>
            <a:normAutofit/>
          </a:bodyPr>
          <a:lstStyle/>
          <a:p>
            <a:r>
              <a:rPr lang="en-US" sz="1800" i="1" dirty="0" smtClean="0"/>
              <a:t>Federated Searches Across The Enterprise &amp;</a:t>
            </a:r>
            <a:br>
              <a:rPr lang="en-US" sz="1800" i="1" dirty="0" smtClean="0"/>
            </a:br>
            <a:r>
              <a:rPr lang="en-US" sz="1800" i="1" cap="none" dirty="0" smtClean="0"/>
              <a:t>The Problem of Compartmentalization </a:t>
            </a:r>
            <a:endParaRPr lang="en-US" sz="1800" i="1" cap="none" dirty="0"/>
          </a:p>
        </p:txBody>
      </p:sp>
      <p:sp>
        <p:nvSpPr>
          <p:cNvPr id="3" name="Subtitle 2"/>
          <p:cNvSpPr>
            <a:spLocks noGrp="1"/>
          </p:cNvSpPr>
          <p:nvPr>
            <p:ph type="subTitle" idx="1"/>
          </p:nvPr>
        </p:nvSpPr>
        <p:spPr/>
        <p:txBody>
          <a:bodyPr/>
          <a:lstStyle/>
          <a:p>
            <a:endParaRPr lang="en-US" dirty="0"/>
          </a:p>
        </p:txBody>
      </p:sp>
      <p:pic>
        <p:nvPicPr>
          <p:cNvPr id="4" name="Picture 3" descr="PragueCastleAtNight.jpg"/>
          <p:cNvPicPr>
            <a:picLocks noChangeAspect="1"/>
          </p:cNvPicPr>
          <p:nvPr/>
        </p:nvPicPr>
        <p:blipFill>
          <a:blip r:embed="rId2" cstate="print"/>
          <a:stretch>
            <a:fillRect/>
          </a:stretch>
        </p:blipFill>
        <p:spPr>
          <a:xfrm>
            <a:off x="0" y="2743200"/>
            <a:ext cx="9144000" cy="3886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849313" y="0"/>
            <a:ext cx="6248400" cy="6629400"/>
          </a:xfrm>
        </p:spPr>
        <p:txBody>
          <a:bodyPr/>
          <a:lstStyle/>
          <a:p>
            <a:r>
              <a:rPr lang="en-US" sz="1200" dirty="0" smtClean="0"/>
              <a:t>     </a:t>
            </a:r>
            <a:r>
              <a:rPr lang="en-US" sz="1400" dirty="0" smtClean="0"/>
              <a:t>  </a:t>
            </a:r>
          </a:p>
          <a:p>
            <a:pPr algn="l"/>
            <a:endParaRPr lang="en-US" sz="1400" i="1" dirty="0" smtClean="0"/>
          </a:p>
          <a:p>
            <a:pPr algn="l"/>
            <a:endParaRPr lang="en-US" sz="1400" i="1" dirty="0" smtClean="0"/>
          </a:p>
          <a:p>
            <a:pPr algn="l"/>
            <a:endParaRPr lang="en-US" sz="1400" i="1" dirty="0" smtClean="0"/>
          </a:p>
          <a:p>
            <a:pPr algn="l"/>
            <a:r>
              <a:rPr lang="en-US" sz="1400" b="1" dirty="0" smtClean="0"/>
              <a:t>From </a:t>
            </a:r>
            <a:r>
              <a:rPr lang="en-US" sz="1400" b="1" i="1" dirty="0" smtClean="0"/>
              <a:t>The Sedona Conference Best Practices in the Use of Search and Information Retrieval  Methods in E-Discovery (2007)</a:t>
            </a:r>
            <a:r>
              <a:rPr lang="en-US" sz="1400" dirty="0" smtClean="0"/>
              <a:t> </a:t>
            </a:r>
          </a:p>
          <a:p>
            <a:pPr algn="l"/>
            <a:endParaRPr lang="en-US" sz="1400" i="1" dirty="0" smtClean="0"/>
          </a:p>
          <a:p>
            <a:pPr algn="l"/>
            <a:r>
              <a:rPr lang="en-US" sz="1400" i="1" dirty="0" smtClean="0"/>
              <a:t>Practice Point 1. In many settings involving electronically stored information, reliance solely on a manual search process for the purpose of finding responsive documents may be infeasible or unwarranted. In such cases, the use of automated search methods should be viewed as reasonable, valuable, and even necessary</a:t>
            </a:r>
            <a:r>
              <a:rPr lang="en-US" sz="1400" dirty="0" smtClean="0"/>
              <a:t>.</a:t>
            </a:r>
          </a:p>
          <a:p>
            <a:pPr algn="l"/>
            <a:endParaRPr lang="en-US" sz="1400" dirty="0" smtClean="0"/>
          </a:p>
          <a:p>
            <a:pPr algn="l"/>
            <a:r>
              <a:rPr lang="en-US" sz="1400" dirty="0" smtClean="0"/>
              <a:t> </a:t>
            </a:r>
            <a:r>
              <a:rPr lang="en-US" sz="1400" i="1" dirty="0" smtClean="0"/>
              <a:t>Practice Point 6. Parties should make a good faith attempt to collaborate on the use of particular search and information retrieval methods, tools, and protocols (including as to keywords, concepts, and other types of search parameters)</a:t>
            </a:r>
            <a:r>
              <a:rPr lang="en-US" sz="1400" dirty="0" smtClean="0"/>
              <a:t>.</a:t>
            </a:r>
          </a:p>
          <a:p>
            <a:pPr algn="l"/>
            <a:endParaRPr lang="en-US" sz="1400" dirty="0" smtClean="0"/>
          </a:p>
          <a:p>
            <a:pPr algn="l"/>
            <a:r>
              <a:rPr lang="en-US" sz="1400" i="1" dirty="0" smtClean="0"/>
              <a:t>Practice Point 7. Parties should expect that their choice of search methodology will need to be explained, either formally or informally, in subsequent legal contexts (including in depositions, evidentiary proceedings, and trials)</a:t>
            </a:r>
            <a:r>
              <a:rPr lang="en-US" sz="1400" dirty="0" smtClean="0"/>
              <a:t>.</a:t>
            </a:r>
          </a:p>
          <a:p>
            <a:pPr algn="l"/>
            <a:endParaRPr lang="en-US" sz="1400" dirty="0" smtClean="0"/>
          </a:p>
          <a:p>
            <a:pPr algn="l"/>
            <a:r>
              <a:rPr lang="en-US" sz="1400" dirty="0" smtClean="0"/>
              <a:t> </a:t>
            </a:r>
            <a:r>
              <a:rPr lang="en-US" sz="1400" i="1" dirty="0" smtClean="0"/>
              <a:t>Practice Point 8. Parties and the courts should be alert to new and evolving search and information retrieval methods.</a:t>
            </a:r>
            <a:endParaRPr lang="en-US" sz="14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838200" y="609600"/>
            <a:ext cx="6248400" cy="2209800"/>
          </a:xfrm>
        </p:spPr>
        <p:txBody>
          <a:bodyPr/>
          <a:lstStyle/>
          <a:p>
            <a:pPr algn="l"/>
            <a:r>
              <a:rPr lang="en-US" sz="1600" i="1" dirty="0" smtClean="0"/>
              <a:t>Step 1. The parties meet and confer on the nature of each others' computer hardware and software applications. Proposals are exchanged on the scope of search obligations, in terms of databases and applications to be searched, what active and possibly legacy media, key custodians, time periods. Additionally, keywords are proposed along with any other more sophisticated Boolean or concept search methods. A timetable for conducting searches after the propounding of discovery requests is agreed to</a:t>
            </a:r>
            <a:r>
              <a:rPr lang="en-US" sz="1600" dirty="0" smtClean="0"/>
              <a:t>.</a:t>
            </a:r>
          </a:p>
          <a:p>
            <a:pPr algn="l"/>
            <a:r>
              <a:rPr lang="en-US" sz="1600" i="1" dirty="0" smtClean="0"/>
              <a:t>Step 2. In the interval between meet and confers, parties conduct searches in accordance with prior representations and the actual wording of discovery requests. In doing so they may utilize sampling techniques, and estimates are gathered on the volume of data or “hits” made subject to search</a:t>
            </a:r>
            <a:r>
              <a:rPr lang="en-US" sz="1600" dirty="0" smtClean="0"/>
              <a:t>.</a:t>
            </a:r>
          </a:p>
          <a:p>
            <a:pPr algn="l"/>
            <a:r>
              <a:rPr lang="en-US" sz="1600" i="1" dirty="0" smtClean="0"/>
              <a:t>Step 3. The parties interact further in describing the result of initial searches and preliminary results. If the parties have agreed to a Rule 502 rubric, the parties may elect to share documents found to be potentially responsive. Search terms and protocols are adjusted and search methods are tuned or adjusted for the purpose of conducting more narrow, focused searches</a:t>
            </a:r>
            <a:r>
              <a:rPr lang="en-US" sz="1600" dirty="0" smtClean="0"/>
              <a:t>.</a:t>
            </a:r>
          </a:p>
          <a:p>
            <a:pPr algn="l"/>
            <a:r>
              <a:rPr lang="en-US" sz="1600" dirty="0" smtClean="0"/>
              <a:t>S</a:t>
            </a:r>
            <a:r>
              <a:rPr lang="en-US" sz="1600" i="1" dirty="0" smtClean="0"/>
              <a:t>tep 4. The parties may elect to continue iteratively until a mutually agreed time or cap on numbers of responsive documents is reached</a:t>
            </a:r>
            <a:r>
              <a:rPr lang="en-US" sz="1600" dirty="0" smtClean="0"/>
              <a:t>.</a:t>
            </a:r>
          </a:p>
          <a:p>
            <a:pPr algn="l"/>
            <a:r>
              <a:rPr lang="en-US" sz="1400" i="1" dirty="0" smtClean="0"/>
              <a:t>From </a:t>
            </a:r>
            <a:r>
              <a:rPr lang="en-US" sz="1400" i="1" dirty="0" err="1" smtClean="0"/>
              <a:t>GPaul</a:t>
            </a:r>
            <a:r>
              <a:rPr lang="en-US" sz="1400" i="1" dirty="0" smtClean="0"/>
              <a:t> &amp; </a:t>
            </a:r>
            <a:r>
              <a:rPr lang="en-US" sz="1400" i="1" dirty="0" err="1" smtClean="0"/>
              <a:t>JBaron</a:t>
            </a:r>
            <a:r>
              <a:rPr lang="en-US" sz="1400" i="1" dirty="0" smtClean="0"/>
              <a:t>, “Information Inflation: Can the Legal System Adapt” 13 Rich. J. Law &amp; Tech 10 (2007)</a:t>
            </a:r>
            <a:endParaRPr lang="en-US" sz="14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Ethical Issues in Asymmetric Searches</a:t>
            </a:r>
            <a:endParaRPr lang="en-US" i="1" dirty="0"/>
          </a:p>
        </p:txBody>
      </p:sp>
      <p:sp>
        <p:nvSpPr>
          <p:cNvPr id="3" name="Subtitle 2"/>
          <p:cNvSpPr>
            <a:spLocks noGrp="1"/>
          </p:cNvSpPr>
          <p:nvPr>
            <p:ph type="subTitle" idx="1"/>
          </p:nvPr>
        </p:nvSpPr>
        <p:spPr/>
        <p:txBody>
          <a:bodyPr/>
          <a:lstStyle/>
          <a:p>
            <a:pPr marL="514350" indent="-514350" algn="l">
              <a:buAutoNum type="arabicParenR"/>
            </a:pPr>
            <a:r>
              <a:rPr lang="en-US" dirty="0" smtClean="0"/>
              <a:t>Requesting party role</a:t>
            </a:r>
          </a:p>
          <a:p>
            <a:pPr marL="514350" indent="-514350" algn="l">
              <a:buAutoNum type="arabicParenR"/>
            </a:pPr>
            <a:r>
              <a:rPr lang="en-US" dirty="0" smtClean="0"/>
              <a:t>Responding party role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Model Rules</a:t>
            </a:r>
            <a:endParaRPr lang="en-US" dirty="0"/>
          </a:p>
        </p:txBody>
      </p:sp>
      <p:sp>
        <p:nvSpPr>
          <p:cNvPr id="3" name="Content Placeholder 2"/>
          <p:cNvSpPr>
            <a:spLocks noGrp="1"/>
          </p:cNvSpPr>
          <p:nvPr>
            <p:ph idx="1"/>
          </p:nvPr>
        </p:nvSpPr>
        <p:spPr/>
        <p:txBody>
          <a:bodyPr/>
          <a:lstStyle/>
          <a:p>
            <a:r>
              <a:rPr lang="en-US" sz="2000" dirty="0" smtClean="0"/>
              <a:t>American Bar Association Model Rule of Professional Conduct 3.4 calls for fairness to an opposing party and counsel. Under Rule 3.4(a), a lawyer shall not unlawfully obstruct another party’s access to evidence or unlawfully conceal a document or other material having potential evidentiary value. Under Rule 3.4(d), a lawyer shall not, in pretrial procedure, make a frivolous discovery request or fail to make a reasonably diligent effort to comply with a legally proper discovery request by an opposing party.</a:t>
            </a:r>
          </a:p>
          <a:p>
            <a:r>
              <a:rPr lang="en-US" sz="2000" dirty="0" smtClean="0"/>
              <a:t>Cf. Model Rule 1.6: a lawyer shall not reveal information relating to the representation of a client unless the client gives informed consent.</a:t>
            </a:r>
            <a:endParaRPr lang="en-US" sz="2000" dirty="0"/>
          </a:p>
        </p:txBody>
      </p:sp>
      <p:sp>
        <p:nvSpPr>
          <p:cNvPr id="4" name="Slide Number Placeholder 3"/>
          <p:cNvSpPr>
            <a:spLocks noGrp="1"/>
          </p:cNvSpPr>
          <p:nvPr>
            <p:ph type="sldNum" sz="quarter" idx="12"/>
          </p:nvPr>
        </p:nvSpPr>
        <p:spPr/>
        <p:txBody>
          <a:bodyPr/>
          <a:lstStyle/>
          <a:p>
            <a:pPr>
              <a:defRPr/>
            </a:pPr>
            <a:fld id="{9AAB13B2-64EF-49DB-9F75-127144064765}"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Hypotheticals</a:t>
            </a:r>
            <a:endParaRPr lang="en-US" dirty="0"/>
          </a:p>
        </p:txBody>
      </p:sp>
      <p:sp>
        <p:nvSpPr>
          <p:cNvPr id="3" name="Content Placeholder 2"/>
          <p:cNvSpPr>
            <a:spLocks noGrp="1"/>
          </p:cNvSpPr>
          <p:nvPr>
            <p:ph idx="1"/>
          </p:nvPr>
        </p:nvSpPr>
        <p:spPr>
          <a:xfrm>
            <a:off x="457200" y="2590799"/>
            <a:ext cx="8229600" cy="2743201"/>
          </a:xfrm>
        </p:spPr>
        <p:txBody>
          <a:bodyPr/>
          <a:lstStyle/>
          <a:p>
            <a:r>
              <a:rPr lang="en-US" dirty="0" smtClean="0"/>
              <a:t>Case 1: The misspelled material term</a:t>
            </a:r>
          </a:p>
          <a:p>
            <a:r>
              <a:rPr lang="en-US" dirty="0" smtClean="0"/>
              <a:t>Case 2: Corporate slang, acronyms, jargon, abbreviations</a:t>
            </a:r>
          </a:p>
          <a:p>
            <a:r>
              <a:rPr lang="en-US" dirty="0" smtClean="0"/>
              <a:t>Case 3:  Synonyms (an incomplete bag of proposed keywords)</a:t>
            </a:r>
          </a:p>
          <a:p>
            <a:endParaRPr lang="en-US" dirty="0"/>
          </a:p>
        </p:txBody>
      </p:sp>
      <p:sp>
        <p:nvSpPr>
          <p:cNvPr id="4" name="Slide Number Placeholder 3"/>
          <p:cNvSpPr>
            <a:spLocks noGrp="1"/>
          </p:cNvSpPr>
          <p:nvPr>
            <p:ph type="sldNum" sz="quarter" idx="12"/>
          </p:nvPr>
        </p:nvSpPr>
        <p:spPr/>
        <p:txBody>
          <a:bodyPr/>
          <a:lstStyle/>
          <a:p>
            <a:pPr>
              <a:defRPr/>
            </a:pPr>
            <a:fld id="{9AAB13B2-64EF-49DB-9F75-127144064765}"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9B319F1A-CA66-4A5D-B660-1F7FA5705E68}" type="slidenum">
              <a:rPr lang="en-US"/>
              <a:pPr/>
              <a:t>35</a:t>
            </a:fld>
            <a:endParaRPr lang="en-US"/>
          </a:p>
        </p:txBody>
      </p:sp>
      <p:sp>
        <p:nvSpPr>
          <p:cNvPr id="32771" name="Rectangle 2"/>
          <p:cNvSpPr>
            <a:spLocks noGrp="1" noChangeArrowheads="1"/>
          </p:cNvSpPr>
          <p:nvPr>
            <p:ph type="title"/>
          </p:nvPr>
        </p:nvSpPr>
        <p:spPr/>
        <p:txBody>
          <a:bodyPr/>
          <a:lstStyle/>
          <a:p>
            <a:pPr eaLnBrk="1" hangingPunct="1"/>
            <a:r>
              <a:rPr lang="en-US" sz="3000" smtClean="0"/>
              <a:t>Beyond Keywords: Alternative Search Methods</a:t>
            </a:r>
          </a:p>
        </p:txBody>
      </p:sp>
      <p:sp>
        <p:nvSpPr>
          <p:cNvPr id="32772" name="Rectangle 3"/>
          <p:cNvSpPr>
            <a:spLocks noGrp="1" noChangeArrowheads="1"/>
          </p:cNvSpPr>
          <p:nvPr>
            <p:ph type="body" idx="1"/>
          </p:nvPr>
        </p:nvSpPr>
        <p:spPr/>
        <p:txBody>
          <a:bodyPr/>
          <a:lstStyle/>
          <a:p>
            <a:pPr eaLnBrk="1" hangingPunct="1">
              <a:lnSpc>
                <a:spcPct val="80000"/>
              </a:lnSpc>
            </a:pPr>
            <a:r>
              <a:rPr lang="en-US" sz="2100" i="1" smtClean="0"/>
              <a:t>Greater Use Made of Boolean Strings</a:t>
            </a:r>
          </a:p>
          <a:p>
            <a:pPr eaLnBrk="1" hangingPunct="1">
              <a:lnSpc>
                <a:spcPct val="80000"/>
              </a:lnSpc>
            </a:pPr>
            <a:r>
              <a:rPr lang="en-US" sz="2100" i="1" smtClean="0"/>
              <a:t>Fuzzy Search Models</a:t>
            </a:r>
          </a:p>
          <a:p>
            <a:pPr eaLnBrk="1" hangingPunct="1">
              <a:lnSpc>
                <a:spcPct val="80000"/>
              </a:lnSpc>
            </a:pPr>
            <a:r>
              <a:rPr lang="en-US" sz="2100" i="1" smtClean="0"/>
              <a:t>Probabilistic models (Bayesian)</a:t>
            </a:r>
          </a:p>
          <a:p>
            <a:pPr eaLnBrk="1" hangingPunct="1">
              <a:lnSpc>
                <a:spcPct val="80000"/>
              </a:lnSpc>
            </a:pPr>
            <a:r>
              <a:rPr lang="en-US" sz="2100" i="1" smtClean="0"/>
              <a:t>Statistical methods (clustering)</a:t>
            </a:r>
          </a:p>
          <a:p>
            <a:pPr eaLnBrk="1" hangingPunct="1">
              <a:lnSpc>
                <a:spcPct val="80000"/>
              </a:lnSpc>
            </a:pPr>
            <a:r>
              <a:rPr lang="en-US" sz="2100" i="1" smtClean="0"/>
              <a:t>Machine learning approaches to semantic representation</a:t>
            </a:r>
          </a:p>
          <a:p>
            <a:pPr eaLnBrk="1" hangingPunct="1">
              <a:lnSpc>
                <a:spcPct val="80000"/>
              </a:lnSpc>
            </a:pPr>
            <a:r>
              <a:rPr lang="en-US" sz="2100" i="1" smtClean="0"/>
              <a:t>Categorization tools: taxonomies and ontologies</a:t>
            </a:r>
          </a:p>
          <a:p>
            <a:pPr eaLnBrk="1" hangingPunct="1">
              <a:lnSpc>
                <a:spcPct val="80000"/>
              </a:lnSpc>
            </a:pPr>
            <a:r>
              <a:rPr lang="en-US" sz="2100" i="1" smtClean="0"/>
              <a:t>Social network analysis</a:t>
            </a:r>
          </a:p>
          <a:p>
            <a:pPr eaLnBrk="1" hangingPunct="1">
              <a:lnSpc>
                <a:spcPct val="80000"/>
              </a:lnSpc>
            </a:pPr>
            <a:r>
              <a:rPr lang="en-US" sz="2100" i="1" smtClean="0"/>
              <a:t>Hybrid approaches</a:t>
            </a:r>
          </a:p>
          <a:p>
            <a:pPr eaLnBrk="1" hangingPunct="1">
              <a:lnSpc>
                <a:spcPct val="80000"/>
              </a:lnSpc>
              <a:buFont typeface="Wingdings" pitchFamily="56" charset="2"/>
              <a:buNone/>
            </a:pPr>
            <a:endParaRPr lang="en-US" sz="2100" i="1" smtClean="0"/>
          </a:p>
          <a:p>
            <a:pPr eaLnBrk="1" hangingPunct="1">
              <a:lnSpc>
                <a:spcPct val="80000"/>
              </a:lnSpc>
              <a:buFont typeface="Wingdings" pitchFamily="56" charset="2"/>
              <a:buNone/>
            </a:pPr>
            <a:r>
              <a:rPr lang="en-US" sz="2100" smtClean="0"/>
              <a:t>Reference:  </a:t>
            </a:r>
            <a:r>
              <a:rPr lang="en-US" sz="2100" i="1" smtClean="0"/>
              <a:t>Appendix to The Sedona Conference® Best Practices Commentary on the Use of Search and Information Retrieval Methods in E-Discovery (2007), available at </a:t>
            </a:r>
            <a:r>
              <a:rPr lang="en-US" sz="2100" i="1" smtClean="0">
                <a:hlinkClick r:id="rId3"/>
              </a:rPr>
              <a:t>http://www.thesedonaconference.org</a:t>
            </a:r>
            <a:r>
              <a:rPr lang="en-US" sz="2100" i="1" smtClean="0"/>
              <a:t>  (link to publications)</a:t>
            </a:r>
            <a:endParaRPr lang="en-US" sz="21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05000" y="838200"/>
            <a:ext cx="7239000" cy="715963"/>
          </a:xfrm>
        </p:spPr>
        <p:txBody>
          <a:bodyPr/>
          <a:lstStyle/>
          <a:p>
            <a:r>
              <a:rPr lang="en-US" sz="3600" b="1" smtClean="0">
                <a:latin typeface="Calibri" charset="0"/>
              </a:rPr>
              <a:t>Bayesian Statistical Models</a:t>
            </a:r>
          </a:p>
        </p:txBody>
      </p:sp>
      <p:pic>
        <p:nvPicPr>
          <p:cNvPr id="3" name="Picture 2" descr="Thomas_Bayes.gif"/>
          <p:cNvPicPr>
            <a:picLocks noChangeAspect="1"/>
          </p:cNvPicPr>
          <p:nvPr/>
        </p:nvPicPr>
        <p:blipFill>
          <a:blip r:embed="rId3" cstate="print"/>
          <a:stretch>
            <a:fillRect/>
          </a:stretch>
        </p:blipFill>
        <p:spPr>
          <a:xfrm>
            <a:off x="76200" y="990600"/>
            <a:ext cx="1676400" cy="17977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2"/>
          <p:cNvSpPr txBox="1">
            <a:spLocks/>
          </p:cNvSpPr>
          <p:nvPr/>
        </p:nvSpPr>
        <p:spPr>
          <a:xfrm>
            <a:off x="1905000" y="1524000"/>
            <a:ext cx="6858000" cy="1295400"/>
          </a:xfrm>
          <a:prstGeom prst="rect">
            <a:avLst/>
          </a:prstGeom>
        </p:spPr>
        <p:txBody>
          <a:bodyPr/>
          <a:lstStyle/>
          <a:p>
            <a:pPr>
              <a:spcBef>
                <a:spcPct val="20000"/>
              </a:spcBef>
              <a:defRPr/>
            </a:pPr>
            <a:r>
              <a:rPr lang="en-US" sz="2800" kern="0" dirty="0">
                <a:latin typeface="Calibri" pitchFamily="34" charset="0"/>
                <a:ea typeface="+mn-ea"/>
              </a:rPr>
              <a:t>Based on mathematical models of Statistical Probability to recognize documents of similar content.    </a:t>
            </a:r>
          </a:p>
        </p:txBody>
      </p:sp>
      <p:sp>
        <p:nvSpPr>
          <p:cNvPr id="6" name="TextBox 5"/>
          <p:cNvSpPr txBox="1"/>
          <p:nvPr/>
        </p:nvSpPr>
        <p:spPr>
          <a:xfrm>
            <a:off x="457200" y="3046413"/>
            <a:ext cx="8077200" cy="2973387"/>
          </a:xfrm>
          <a:prstGeom prst="rect">
            <a:avLst/>
          </a:prstGeom>
          <a:noFill/>
        </p:spPr>
        <p:txBody>
          <a:bodyPr>
            <a:spAutoFit/>
          </a:bodyPr>
          <a:lstStyle/>
          <a:p>
            <a:pPr marL="517525" indent="-285750">
              <a:spcBef>
                <a:spcPct val="20000"/>
              </a:spcBef>
              <a:buFontTx/>
              <a:buChar char="•"/>
            </a:pPr>
            <a:r>
              <a:rPr lang="en-US">
                <a:latin typeface="Calibri" charset="0"/>
              </a:rPr>
              <a:t>Learns passively from the document content</a:t>
            </a:r>
          </a:p>
          <a:p>
            <a:pPr marL="517525" indent="-285750">
              <a:spcBef>
                <a:spcPct val="20000"/>
              </a:spcBef>
              <a:buFontTx/>
              <a:buChar char="•"/>
            </a:pPr>
            <a:r>
              <a:rPr lang="en-US">
                <a:latin typeface="Calibri" charset="0"/>
              </a:rPr>
              <a:t>Position, frequency and proximity of terms (language independent) combine to create a mathematical “thumbprint” of concepts contained in documents. </a:t>
            </a:r>
          </a:p>
          <a:p>
            <a:pPr marL="517525" indent="-285750">
              <a:spcBef>
                <a:spcPct val="20000"/>
              </a:spcBef>
              <a:buFontTx/>
              <a:buChar char="•"/>
            </a:pPr>
            <a:r>
              <a:rPr lang="en-US">
                <a:latin typeface="Calibri" charset="0"/>
              </a:rPr>
              <a:t>Useful to “cluster” documents by content </a:t>
            </a:r>
          </a:p>
          <a:p>
            <a:pPr marL="517525" indent="-285750">
              <a:spcBef>
                <a:spcPct val="20000"/>
              </a:spcBef>
              <a:buFontTx/>
              <a:buChar char="•"/>
            </a:pPr>
            <a:r>
              <a:rPr lang="en-US">
                <a:latin typeface="Calibri" charset="0"/>
              </a:rPr>
              <a:t>Can “learn” to build clusters from exemplar sets </a:t>
            </a:r>
          </a:p>
          <a:p>
            <a:pPr marL="517525" indent="-285750">
              <a:spcBef>
                <a:spcPct val="20000"/>
              </a:spcBef>
              <a:buFontTx/>
              <a:buChar char="•"/>
            </a:pPr>
            <a:r>
              <a:rPr lang="en-US">
                <a:latin typeface="Calibri" charset="0"/>
              </a:rPr>
              <a:t>Requires re-indexing and assessment can change</a:t>
            </a:r>
          </a:p>
        </p:txBody>
      </p:sp>
      <p:pic>
        <p:nvPicPr>
          <p:cNvPr id="7" name="Picture 6" descr="thumbprint.jpg"/>
          <p:cNvPicPr>
            <a:picLocks noChangeAspect="1"/>
          </p:cNvPicPr>
          <p:nvPr/>
        </p:nvPicPr>
        <p:blipFill>
          <a:blip r:embed="rId4" cstate="print"/>
          <a:stretch>
            <a:fillRect/>
          </a:stretch>
        </p:blipFill>
        <p:spPr>
          <a:xfrm>
            <a:off x="7696200" y="3962400"/>
            <a:ext cx="1035133" cy="124810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808038"/>
            <a:ext cx="8229600" cy="639762"/>
          </a:xfrm>
        </p:spPr>
        <p:txBody>
          <a:bodyPr/>
          <a:lstStyle/>
          <a:p>
            <a:r>
              <a:rPr lang="en-US" b="1" smtClean="0">
                <a:latin typeface="Calibri" charset="0"/>
              </a:rPr>
              <a:t>Latent Semantic Indexing (LSI)</a:t>
            </a:r>
            <a:endParaRPr lang="en-US" smtClean="0">
              <a:latin typeface="Calibri" charset="0"/>
            </a:endParaRPr>
          </a:p>
        </p:txBody>
      </p:sp>
      <p:sp>
        <p:nvSpPr>
          <p:cNvPr id="40963" name="Cube 2"/>
          <p:cNvSpPr>
            <a:spLocks noChangeArrowheads="1"/>
          </p:cNvSpPr>
          <p:nvPr/>
        </p:nvSpPr>
        <p:spPr bwMode="auto">
          <a:xfrm>
            <a:off x="3505200" y="2357438"/>
            <a:ext cx="4876800" cy="3581400"/>
          </a:xfrm>
          <a:prstGeom prst="cube">
            <a:avLst>
              <a:gd name="adj" fmla="val 25000"/>
            </a:avLst>
          </a:prstGeom>
          <a:solidFill>
            <a:schemeClr val="accent1">
              <a:alpha val="25882"/>
            </a:schemeClr>
          </a:solidFill>
          <a:ln w="12700">
            <a:solidFill>
              <a:schemeClr val="tx1"/>
            </a:solidFill>
            <a:round/>
            <a:headEnd/>
            <a:tailEnd/>
          </a:ln>
        </p:spPr>
        <p:txBody>
          <a:bodyPr/>
          <a:lstStyle/>
          <a:p>
            <a:pPr eaLnBrk="0" hangingPunct="0"/>
            <a:endParaRPr lang="en-US"/>
          </a:p>
        </p:txBody>
      </p:sp>
      <p:sp>
        <p:nvSpPr>
          <p:cNvPr id="5" name="Explosion 1 4"/>
          <p:cNvSpPr>
            <a:spLocks noChangeArrowheads="1"/>
          </p:cNvSpPr>
          <p:nvPr/>
        </p:nvSpPr>
        <p:spPr bwMode="auto">
          <a:xfrm>
            <a:off x="4495800" y="3424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0965" name="TextBox 5"/>
          <p:cNvSpPr txBox="1">
            <a:spLocks noChangeArrowheads="1"/>
          </p:cNvSpPr>
          <p:nvPr/>
        </p:nvSpPr>
        <p:spPr bwMode="auto">
          <a:xfrm>
            <a:off x="3200400" y="4491038"/>
            <a:ext cx="314325" cy="461962"/>
          </a:xfrm>
          <a:prstGeom prst="rect">
            <a:avLst/>
          </a:prstGeom>
          <a:noFill/>
          <a:ln w="9525">
            <a:noFill/>
            <a:miter lim="800000"/>
            <a:headEnd/>
            <a:tailEnd/>
          </a:ln>
        </p:spPr>
        <p:txBody>
          <a:bodyPr wrap="none">
            <a:spAutoFit/>
          </a:bodyPr>
          <a:lstStyle/>
          <a:p>
            <a:pPr eaLnBrk="0" hangingPunct="0"/>
            <a:r>
              <a:rPr lang="en-US">
                <a:latin typeface="Monotype Corsiva" charset="0"/>
              </a:rPr>
              <a:t>x</a:t>
            </a:r>
          </a:p>
        </p:txBody>
      </p:sp>
      <p:sp>
        <p:nvSpPr>
          <p:cNvPr id="40966" name="TextBox 6"/>
          <p:cNvSpPr txBox="1">
            <a:spLocks noChangeArrowheads="1"/>
          </p:cNvSpPr>
          <p:nvPr/>
        </p:nvSpPr>
        <p:spPr bwMode="auto">
          <a:xfrm>
            <a:off x="5334000" y="5862638"/>
            <a:ext cx="314325" cy="461962"/>
          </a:xfrm>
          <a:prstGeom prst="rect">
            <a:avLst/>
          </a:prstGeom>
          <a:noFill/>
          <a:ln w="9525">
            <a:noFill/>
            <a:miter lim="800000"/>
            <a:headEnd/>
            <a:tailEnd/>
          </a:ln>
        </p:spPr>
        <p:txBody>
          <a:bodyPr wrap="none">
            <a:spAutoFit/>
          </a:bodyPr>
          <a:lstStyle/>
          <a:p>
            <a:pPr eaLnBrk="0" hangingPunct="0"/>
            <a:r>
              <a:rPr lang="en-US">
                <a:latin typeface="Monotype Corsiva" charset="0"/>
              </a:rPr>
              <a:t>y</a:t>
            </a:r>
          </a:p>
        </p:txBody>
      </p:sp>
      <p:sp>
        <p:nvSpPr>
          <p:cNvPr id="40967" name="TextBox 7"/>
          <p:cNvSpPr txBox="1">
            <a:spLocks noChangeArrowheads="1"/>
          </p:cNvSpPr>
          <p:nvPr/>
        </p:nvSpPr>
        <p:spPr bwMode="auto">
          <a:xfrm>
            <a:off x="3733800" y="2286000"/>
            <a:ext cx="319088" cy="461963"/>
          </a:xfrm>
          <a:prstGeom prst="rect">
            <a:avLst/>
          </a:prstGeom>
          <a:noFill/>
          <a:ln w="9525">
            <a:noFill/>
            <a:miter lim="800000"/>
            <a:headEnd/>
            <a:tailEnd/>
          </a:ln>
        </p:spPr>
        <p:txBody>
          <a:bodyPr wrap="none">
            <a:spAutoFit/>
          </a:bodyPr>
          <a:lstStyle/>
          <a:p>
            <a:pPr eaLnBrk="0" hangingPunct="0"/>
            <a:r>
              <a:rPr lang="en-US">
                <a:latin typeface="Monotype Corsiva" charset="0"/>
              </a:rPr>
              <a:t>z</a:t>
            </a:r>
          </a:p>
        </p:txBody>
      </p:sp>
      <p:cxnSp>
        <p:nvCxnSpPr>
          <p:cNvPr id="40968" name="Straight Connector 9"/>
          <p:cNvCxnSpPr>
            <a:cxnSpLocks noChangeShapeType="1"/>
          </p:cNvCxnSpPr>
          <p:nvPr/>
        </p:nvCxnSpPr>
        <p:spPr bwMode="auto">
          <a:xfrm rot="5400000" flipH="1" flipV="1">
            <a:off x="3505200" y="5024438"/>
            <a:ext cx="914400" cy="914400"/>
          </a:xfrm>
          <a:prstGeom prst="line">
            <a:avLst/>
          </a:prstGeom>
          <a:noFill/>
          <a:ln w="9525">
            <a:solidFill>
              <a:schemeClr val="tx1"/>
            </a:solidFill>
            <a:prstDash val="dashDot"/>
            <a:round/>
            <a:headEnd/>
            <a:tailEnd/>
          </a:ln>
        </p:spPr>
      </p:cxnSp>
      <p:cxnSp>
        <p:nvCxnSpPr>
          <p:cNvPr id="40969" name="Straight Connector 11"/>
          <p:cNvCxnSpPr>
            <a:cxnSpLocks noChangeShapeType="1"/>
          </p:cNvCxnSpPr>
          <p:nvPr/>
        </p:nvCxnSpPr>
        <p:spPr bwMode="auto">
          <a:xfrm rot="5400000">
            <a:off x="3086100" y="3690938"/>
            <a:ext cx="2667000" cy="0"/>
          </a:xfrm>
          <a:prstGeom prst="line">
            <a:avLst/>
          </a:prstGeom>
          <a:noFill/>
          <a:ln w="9525">
            <a:solidFill>
              <a:schemeClr val="tx1"/>
            </a:solidFill>
            <a:prstDash val="dashDot"/>
            <a:round/>
            <a:headEnd/>
            <a:tailEnd/>
          </a:ln>
        </p:spPr>
      </p:cxnSp>
      <p:cxnSp>
        <p:nvCxnSpPr>
          <p:cNvPr id="40970" name="Straight Connector 13"/>
          <p:cNvCxnSpPr>
            <a:cxnSpLocks noChangeShapeType="1"/>
          </p:cNvCxnSpPr>
          <p:nvPr/>
        </p:nvCxnSpPr>
        <p:spPr bwMode="auto">
          <a:xfrm>
            <a:off x="4419600" y="5024438"/>
            <a:ext cx="3962400" cy="0"/>
          </a:xfrm>
          <a:prstGeom prst="line">
            <a:avLst/>
          </a:prstGeom>
          <a:noFill/>
          <a:ln w="9525">
            <a:solidFill>
              <a:schemeClr val="tx1"/>
            </a:solidFill>
            <a:prstDash val="dashDot"/>
            <a:round/>
            <a:headEnd/>
            <a:tailEnd/>
          </a:ln>
        </p:spPr>
      </p:cxnSp>
      <p:sp>
        <p:nvSpPr>
          <p:cNvPr id="40971" name="Explosion 1 17"/>
          <p:cNvSpPr>
            <a:spLocks noChangeArrowheads="1"/>
          </p:cNvSpPr>
          <p:nvPr/>
        </p:nvSpPr>
        <p:spPr bwMode="auto">
          <a:xfrm>
            <a:off x="4572000" y="35004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19" name="Explosion 1 18"/>
          <p:cNvSpPr>
            <a:spLocks noChangeArrowheads="1"/>
          </p:cNvSpPr>
          <p:nvPr/>
        </p:nvSpPr>
        <p:spPr bwMode="auto">
          <a:xfrm>
            <a:off x="4648200" y="36528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0" name="Explosion 1 19"/>
          <p:cNvSpPr>
            <a:spLocks noChangeArrowheads="1"/>
          </p:cNvSpPr>
          <p:nvPr/>
        </p:nvSpPr>
        <p:spPr bwMode="auto">
          <a:xfrm>
            <a:off x="4800600" y="35766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1" name="Explosion 1 20"/>
          <p:cNvSpPr>
            <a:spLocks noChangeArrowheads="1"/>
          </p:cNvSpPr>
          <p:nvPr/>
        </p:nvSpPr>
        <p:spPr bwMode="auto">
          <a:xfrm>
            <a:off x="4495800" y="37290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2" name="Explosion 1 21"/>
          <p:cNvSpPr>
            <a:spLocks noChangeArrowheads="1"/>
          </p:cNvSpPr>
          <p:nvPr/>
        </p:nvSpPr>
        <p:spPr bwMode="auto">
          <a:xfrm flipV="1">
            <a:off x="4800600" y="2738438"/>
            <a:ext cx="76200" cy="762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0976" name="Explosion 1 24"/>
          <p:cNvSpPr>
            <a:spLocks noChangeArrowheads="1"/>
          </p:cNvSpPr>
          <p:nvPr/>
        </p:nvSpPr>
        <p:spPr bwMode="auto">
          <a:xfrm>
            <a:off x="4648200" y="33480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6" name="Explosion 1 25"/>
          <p:cNvSpPr>
            <a:spLocks noChangeArrowheads="1"/>
          </p:cNvSpPr>
          <p:nvPr/>
        </p:nvSpPr>
        <p:spPr bwMode="auto">
          <a:xfrm>
            <a:off x="4495800" y="32718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7" name="Explosion 1 26"/>
          <p:cNvSpPr>
            <a:spLocks noChangeArrowheads="1"/>
          </p:cNvSpPr>
          <p:nvPr/>
        </p:nvSpPr>
        <p:spPr bwMode="auto">
          <a:xfrm>
            <a:off x="4648200" y="3424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8" name="Explosion 1 27"/>
          <p:cNvSpPr>
            <a:spLocks noChangeArrowheads="1"/>
          </p:cNvSpPr>
          <p:nvPr/>
        </p:nvSpPr>
        <p:spPr bwMode="auto">
          <a:xfrm>
            <a:off x="4724400" y="32718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29" name="Explosion 1 28"/>
          <p:cNvSpPr>
            <a:spLocks noChangeArrowheads="1"/>
          </p:cNvSpPr>
          <p:nvPr/>
        </p:nvSpPr>
        <p:spPr bwMode="auto">
          <a:xfrm>
            <a:off x="4648200" y="3805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0981" name="Explosion 1 32"/>
          <p:cNvSpPr>
            <a:spLocks noChangeArrowheads="1"/>
          </p:cNvSpPr>
          <p:nvPr/>
        </p:nvSpPr>
        <p:spPr bwMode="auto">
          <a:xfrm>
            <a:off x="4724400" y="35004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34" name="Explosion 1 33"/>
          <p:cNvSpPr>
            <a:spLocks noChangeArrowheads="1"/>
          </p:cNvSpPr>
          <p:nvPr/>
        </p:nvSpPr>
        <p:spPr bwMode="auto">
          <a:xfrm>
            <a:off x="4800600" y="3424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35" name="Explosion 1 34"/>
          <p:cNvSpPr>
            <a:spLocks noChangeArrowheads="1"/>
          </p:cNvSpPr>
          <p:nvPr/>
        </p:nvSpPr>
        <p:spPr bwMode="auto">
          <a:xfrm>
            <a:off x="4495800" y="35766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36" name="Explosion 1 35"/>
          <p:cNvSpPr>
            <a:spLocks noChangeArrowheads="1"/>
          </p:cNvSpPr>
          <p:nvPr/>
        </p:nvSpPr>
        <p:spPr bwMode="auto">
          <a:xfrm>
            <a:off x="5105400" y="35004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nvGrpSpPr>
          <p:cNvPr id="2" name="Group 76"/>
          <p:cNvGrpSpPr>
            <a:grpSpLocks/>
          </p:cNvGrpSpPr>
          <p:nvPr/>
        </p:nvGrpSpPr>
        <p:grpSpPr bwMode="auto">
          <a:xfrm>
            <a:off x="7391400" y="4110038"/>
            <a:ext cx="304800" cy="609600"/>
            <a:chOff x="7391400" y="3810000"/>
            <a:chExt cx="304800" cy="609600"/>
          </a:xfrm>
        </p:grpSpPr>
        <p:sp>
          <p:nvSpPr>
            <p:cNvPr id="41037" name="Explosion 1 40"/>
            <p:cNvSpPr>
              <a:spLocks noChangeArrowheads="1"/>
            </p:cNvSpPr>
            <p:nvPr/>
          </p:nvSpPr>
          <p:spPr bwMode="auto">
            <a:xfrm>
              <a:off x="7543800" y="3810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8" name="Explosion 1 41"/>
            <p:cNvSpPr>
              <a:spLocks noChangeArrowheads="1"/>
            </p:cNvSpPr>
            <p:nvPr/>
          </p:nvSpPr>
          <p:spPr bwMode="auto">
            <a:xfrm>
              <a:off x="7391400" y="4114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9" name="Explosion 1 42"/>
            <p:cNvSpPr>
              <a:spLocks noChangeArrowheads="1"/>
            </p:cNvSpPr>
            <p:nvPr/>
          </p:nvSpPr>
          <p:spPr bwMode="auto">
            <a:xfrm>
              <a:off x="7543800" y="42672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40" name="Explosion 1 43"/>
            <p:cNvSpPr>
              <a:spLocks noChangeArrowheads="1"/>
            </p:cNvSpPr>
            <p:nvPr/>
          </p:nvSpPr>
          <p:spPr bwMode="auto">
            <a:xfrm>
              <a:off x="7620000" y="4114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grpSp>
        <p:nvGrpSpPr>
          <p:cNvPr id="3" name="Group 77"/>
          <p:cNvGrpSpPr>
            <a:grpSpLocks/>
          </p:cNvGrpSpPr>
          <p:nvPr/>
        </p:nvGrpSpPr>
        <p:grpSpPr bwMode="auto">
          <a:xfrm>
            <a:off x="6934200" y="2890838"/>
            <a:ext cx="304800" cy="381000"/>
            <a:chOff x="6934200" y="2590800"/>
            <a:chExt cx="304800" cy="381000"/>
          </a:xfrm>
        </p:grpSpPr>
        <p:sp>
          <p:nvSpPr>
            <p:cNvPr id="41033" name="Explosion 1 44"/>
            <p:cNvSpPr>
              <a:spLocks noChangeArrowheads="1"/>
            </p:cNvSpPr>
            <p:nvPr/>
          </p:nvSpPr>
          <p:spPr bwMode="auto">
            <a:xfrm>
              <a:off x="7010400" y="2590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4" name="Explosion 1 45"/>
            <p:cNvSpPr>
              <a:spLocks noChangeArrowheads="1"/>
            </p:cNvSpPr>
            <p:nvPr/>
          </p:nvSpPr>
          <p:spPr bwMode="auto">
            <a:xfrm>
              <a:off x="6934200" y="2667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5" name="Explosion 1 46"/>
            <p:cNvSpPr>
              <a:spLocks noChangeArrowheads="1"/>
            </p:cNvSpPr>
            <p:nvPr/>
          </p:nvSpPr>
          <p:spPr bwMode="auto">
            <a:xfrm>
              <a:off x="7086600" y="2819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6" name="Explosion 1 47"/>
            <p:cNvSpPr>
              <a:spLocks noChangeArrowheads="1"/>
            </p:cNvSpPr>
            <p:nvPr/>
          </p:nvSpPr>
          <p:spPr bwMode="auto">
            <a:xfrm>
              <a:off x="7162800" y="2667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sp>
        <p:nvSpPr>
          <p:cNvPr id="51" name="Explosion 1 50"/>
          <p:cNvSpPr>
            <a:spLocks noChangeArrowheads="1"/>
          </p:cNvSpPr>
          <p:nvPr/>
        </p:nvSpPr>
        <p:spPr bwMode="auto">
          <a:xfrm>
            <a:off x="4267200" y="4948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55" name="Explosion 1 54"/>
          <p:cNvSpPr>
            <a:spLocks noChangeArrowheads="1"/>
          </p:cNvSpPr>
          <p:nvPr/>
        </p:nvSpPr>
        <p:spPr bwMode="auto">
          <a:xfrm>
            <a:off x="6858000" y="53292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nvGrpSpPr>
          <p:cNvPr id="4" name="Group 74"/>
          <p:cNvGrpSpPr>
            <a:grpSpLocks/>
          </p:cNvGrpSpPr>
          <p:nvPr/>
        </p:nvGrpSpPr>
        <p:grpSpPr bwMode="auto">
          <a:xfrm>
            <a:off x="4038600" y="5024438"/>
            <a:ext cx="457200" cy="533400"/>
            <a:chOff x="4038600" y="4724400"/>
            <a:chExt cx="381000" cy="533400"/>
          </a:xfrm>
        </p:grpSpPr>
        <p:sp>
          <p:nvSpPr>
            <p:cNvPr id="41027" name="Explosion 1 48"/>
            <p:cNvSpPr>
              <a:spLocks noChangeArrowheads="1"/>
            </p:cNvSpPr>
            <p:nvPr/>
          </p:nvSpPr>
          <p:spPr bwMode="auto">
            <a:xfrm>
              <a:off x="4038600" y="4724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8" name="Explosion 1 49"/>
            <p:cNvSpPr>
              <a:spLocks noChangeArrowheads="1"/>
            </p:cNvSpPr>
            <p:nvPr/>
          </p:nvSpPr>
          <p:spPr bwMode="auto">
            <a:xfrm>
              <a:off x="4191000" y="4876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9" name="Explosion 1 51"/>
            <p:cNvSpPr>
              <a:spLocks noChangeArrowheads="1"/>
            </p:cNvSpPr>
            <p:nvPr/>
          </p:nvSpPr>
          <p:spPr bwMode="auto">
            <a:xfrm>
              <a:off x="4343400" y="4953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0" name="Explosion 1 52"/>
            <p:cNvSpPr>
              <a:spLocks noChangeArrowheads="1"/>
            </p:cNvSpPr>
            <p:nvPr/>
          </p:nvSpPr>
          <p:spPr bwMode="auto">
            <a:xfrm>
              <a:off x="4191000" y="4724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1" name="Explosion 1 53"/>
            <p:cNvSpPr>
              <a:spLocks noChangeArrowheads="1"/>
            </p:cNvSpPr>
            <p:nvPr/>
          </p:nvSpPr>
          <p:spPr bwMode="auto">
            <a:xfrm>
              <a:off x="4191000" y="5105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32" name="Explosion 1 55"/>
            <p:cNvSpPr>
              <a:spLocks noChangeArrowheads="1"/>
            </p:cNvSpPr>
            <p:nvPr/>
          </p:nvSpPr>
          <p:spPr bwMode="auto">
            <a:xfrm>
              <a:off x="4343400" y="48006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sp>
        <p:nvSpPr>
          <p:cNvPr id="65" name="Explosion 1 64"/>
          <p:cNvSpPr>
            <a:spLocks noChangeArrowheads="1"/>
          </p:cNvSpPr>
          <p:nvPr/>
        </p:nvSpPr>
        <p:spPr bwMode="auto">
          <a:xfrm>
            <a:off x="4800600" y="3729038"/>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nvGrpSpPr>
          <p:cNvPr id="6" name="Group 78"/>
          <p:cNvGrpSpPr>
            <a:grpSpLocks/>
          </p:cNvGrpSpPr>
          <p:nvPr/>
        </p:nvGrpSpPr>
        <p:grpSpPr bwMode="auto">
          <a:xfrm>
            <a:off x="4724400" y="4186238"/>
            <a:ext cx="228600" cy="304800"/>
            <a:chOff x="4724400" y="3886200"/>
            <a:chExt cx="228600" cy="304800"/>
          </a:xfrm>
        </p:grpSpPr>
        <p:sp>
          <p:nvSpPr>
            <p:cNvPr id="41024" name="Explosion 1 65"/>
            <p:cNvSpPr>
              <a:spLocks noChangeArrowheads="1"/>
            </p:cNvSpPr>
            <p:nvPr/>
          </p:nvSpPr>
          <p:spPr bwMode="auto">
            <a:xfrm>
              <a:off x="4724400" y="3962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5" name="Explosion 1 66"/>
            <p:cNvSpPr>
              <a:spLocks noChangeArrowheads="1"/>
            </p:cNvSpPr>
            <p:nvPr/>
          </p:nvSpPr>
          <p:spPr bwMode="auto">
            <a:xfrm>
              <a:off x="4876800" y="40386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6" name="Explosion 1 67"/>
            <p:cNvSpPr>
              <a:spLocks noChangeArrowheads="1"/>
            </p:cNvSpPr>
            <p:nvPr/>
          </p:nvSpPr>
          <p:spPr bwMode="auto">
            <a:xfrm>
              <a:off x="4876800" y="38862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grpSp>
        <p:nvGrpSpPr>
          <p:cNvPr id="7" name="Group 75"/>
          <p:cNvGrpSpPr>
            <a:grpSpLocks/>
          </p:cNvGrpSpPr>
          <p:nvPr/>
        </p:nvGrpSpPr>
        <p:grpSpPr bwMode="auto">
          <a:xfrm>
            <a:off x="5410200" y="4338638"/>
            <a:ext cx="533400" cy="609600"/>
            <a:chOff x="5410200" y="4038600"/>
            <a:chExt cx="533400" cy="609600"/>
          </a:xfrm>
        </p:grpSpPr>
        <p:sp>
          <p:nvSpPr>
            <p:cNvPr id="41011" name="Explosion 1 22"/>
            <p:cNvSpPr>
              <a:spLocks noChangeArrowheads="1"/>
            </p:cNvSpPr>
            <p:nvPr/>
          </p:nvSpPr>
          <p:spPr bwMode="auto">
            <a:xfrm>
              <a:off x="5410200" y="40386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2" name="Explosion 1 23"/>
            <p:cNvSpPr>
              <a:spLocks noChangeArrowheads="1"/>
            </p:cNvSpPr>
            <p:nvPr/>
          </p:nvSpPr>
          <p:spPr bwMode="auto">
            <a:xfrm>
              <a:off x="5562600" y="4191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3" name="Explosion 1 29"/>
            <p:cNvSpPr>
              <a:spLocks noChangeArrowheads="1"/>
            </p:cNvSpPr>
            <p:nvPr/>
          </p:nvSpPr>
          <p:spPr bwMode="auto">
            <a:xfrm>
              <a:off x="5867400" y="4114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4" name="Explosion 1 30"/>
            <p:cNvSpPr>
              <a:spLocks noChangeArrowheads="1"/>
            </p:cNvSpPr>
            <p:nvPr/>
          </p:nvSpPr>
          <p:spPr bwMode="auto">
            <a:xfrm>
              <a:off x="5562600" y="4191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5" name="Explosion 1 31"/>
            <p:cNvSpPr>
              <a:spLocks noChangeArrowheads="1"/>
            </p:cNvSpPr>
            <p:nvPr/>
          </p:nvSpPr>
          <p:spPr bwMode="auto">
            <a:xfrm>
              <a:off x="5715000" y="4343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6" name="Explosion 1 36"/>
            <p:cNvSpPr>
              <a:spLocks noChangeArrowheads="1"/>
            </p:cNvSpPr>
            <p:nvPr/>
          </p:nvSpPr>
          <p:spPr bwMode="auto">
            <a:xfrm flipH="1">
              <a:off x="5791200" y="4267200"/>
              <a:ext cx="76200" cy="762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7" name="Explosion 1 37"/>
            <p:cNvSpPr>
              <a:spLocks noChangeArrowheads="1"/>
            </p:cNvSpPr>
            <p:nvPr/>
          </p:nvSpPr>
          <p:spPr bwMode="auto">
            <a:xfrm>
              <a:off x="5638800" y="42672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8" name="Explosion 1 38"/>
            <p:cNvSpPr>
              <a:spLocks noChangeArrowheads="1"/>
            </p:cNvSpPr>
            <p:nvPr/>
          </p:nvSpPr>
          <p:spPr bwMode="auto">
            <a:xfrm>
              <a:off x="5715000" y="4114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19" name="Explosion 1 39"/>
            <p:cNvSpPr>
              <a:spLocks noChangeArrowheads="1"/>
            </p:cNvSpPr>
            <p:nvPr/>
          </p:nvSpPr>
          <p:spPr bwMode="auto">
            <a:xfrm>
              <a:off x="5638800" y="40386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0" name="Explosion 1 68"/>
            <p:cNvSpPr>
              <a:spLocks noChangeArrowheads="1"/>
            </p:cNvSpPr>
            <p:nvPr/>
          </p:nvSpPr>
          <p:spPr bwMode="auto">
            <a:xfrm>
              <a:off x="5410200" y="40386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1" name="Explosion 1 69"/>
            <p:cNvSpPr>
              <a:spLocks noChangeArrowheads="1"/>
            </p:cNvSpPr>
            <p:nvPr/>
          </p:nvSpPr>
          <p:spPr bwMode="auto">
            <a:xfrm>
              <a:off x="5562600" y="41910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2" name="Explosion 1 70"/>
            <p:cNvSpPr>
              <a:spLocks noChangeArrowheads="1"/>
            </p:cNvSpPr>
            <p:nvPr/>
          </p:nvSpPr>
          <p:spPr bwMode="auto">
            <a:xfrm>
              <a:off x="5715000" y="43434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sp>
          <p:nvSpPr>
            <p:cNvPr id="41023" name="Explosion 1 71"/>
            <p:cNvSpPr>
              <a:spLocks noChangeArrowheads="1"/>
            </p:cNvSpPr>
            <p:nvPr/>
          </p:nvSpPr>
          <p:spPr bwMode="auto">
            <a:xfrm>
              <a:off x="5867400" y="4495800"/>
              <a:ext cx="76200" cy="152400"/>
            </a:xfrm>
            <a:prstGeom prst="irregularSeal1">
              <a:avLst/>
            </a:prstGeom>
            <a:solidFill>
              <a:srgbClr val="FF0000"/>
            </a:solidFill>
            <a:ln w="9525">
              <a:solidFill>
                <a:schemeClr val="tx1"/>
              </a:solidFill>
              <a:round/>
              <a:headEnd/>
              <a:tailEnd/>
            </a:ln>
          </p:spPr>
          <p:txBody>
            <a:bodyPr/>
            <a:lstStyle/>
            <a:p>
              <a:pPr eaLnBrk="0" hangingPunct="0"/>
              <a:endParaRPr lang="en-US"/>
            </a:p>
          </p:txBody>
        </p:sp>
      </p:grpSp>
      <p:sp>
        <p:nvSpPr>
          <p:cNvPr id="40993" name="TextBox 72"/>
          <p:cNvSpPr txBox="1">
            <a:spLocks noChangeArrowheads="1"/>
          </p:cNvSpPr>
          <p:nvPr/>
        </p:nvSpPr>
        <p:spPr bwMode="auto">
          <a:xfrm>
            <a:off x="533400" y="1546225"/>
            <a:ext cx="2895600" cy="1631216"/>
          </a:xfrm>
          <a:prstGeom prst="rect">
            <a:avLst/>
          </a:prstGeom>
          <a:noFill/>
          <a:ln w="9525">
            <a:noFill/>
            <a:miter lim="800000"/>
            <a:headEnd/>
            <a:tailEnd/>
          </a:ln>
        </p:spPr>
        <p:txBody>
          <a:bodyPr>
            <a:spAutoFit/>
          </a:bodyPr>
          <a:lstStyle/>
          <a:p>
            <a:pPr marL="457200" indent="-457200" eaLnBrk="0" hangingPunct="0">
              <a:buFontTx/>
              <a:buAutoNum type="arabicPeriod"/>
            </a:pPr>
            <a:r>
              <a:rPr lang="en-US" sz="2000" dirty="0" smtClean="0">
                <a:latin typeface="Calibri" charset="0"/>
              </a:rPr>
              <a:t>SVD (Singular Value Decomposition) </a:t>
            </a:r>
            <a:r>
              <a:rPr lang="en-US" sz="2000" dirty="0">
                <a:latin typeface="Calibri" charset="0"/>
              </a:rPr>
              <a:t>assigns each record to a place creating “clusters”</a:t>
            </a:r>
          </a:p>
        </p:txBody>
      </p:sp>
      <p:sp>
        <p:nvSpPr>
          <p:cNvPr id="74" name="TextBox 73"/>
          <p:cNvSpPr txBox="1">
            <a:spLocks noChangeArrowheads="1"/>
          </p:cNvSpPr>
          <p:nvPr/>
        </p:nvSpPr>
        <p:spPr bwMode="auto">
          <a:xfrm>
            <a:off x="533400" y="3276600"/>
            <a:ext cx="2895600" cy="1015663"/>
          </a:xfrm>
          <a:prstGeom prst="rect">
            <a:avLst/>
          </a:prstGeom>
          <a:noFill/>
          <a:ln w="9525">
            <a:noFill/>
            <a:miter lim="800000"/>
            <a:headEnd/>
            <a:tailEnd/>
          </a:ln>
        </p:spPr>
        <p:txBody>
          <a:bodyPr wrap="square">
            <a:spAutoFit/>
          </a:bodyPr>
          <a:lstStyle/>
          <a:p>
            <a:pPr marL="457200" indent="-457200" eaLnBrk="0" hangingPunct="0">
              <a:buFont typeface="Arial" charset="0"/>
              <a:buAutoNum type="arabicPeriod" startAt="2"/>
            </a:pPr>
            <a:r>
              <a:rPr lang="en-US" sz="2000" dirty="0">
                <a:latin typeface="Calibri" charset="0"/>
              </a:rPr>
              <a:t>“Query” documents are SVD analyzed and placed in the matrix</a:t>
            </a:r>
          </a:p>
        </p:txBody>
      </p:sp>
      <p:sp>
        <p:nvSpPr>
          <p:cNvPr id="80" name="TextBox 79"/>
          <p:cNvSpPr txBox="1">
            <a:spLocks noChangeArrowheads="1"/>
          </p:cNvSpPr>
          <p:nvPr/>
        </p:nvSpPr>
        <p:spPr bwMode="auto">
          <a:xfrm>
            <a:off x="533400" y="4495800"/>
            <a:ext cx="2667000" cy="1323439"/>
          </a:xfrm>
          <a:prstGeom prst="rect">
            <a:avLst/>
          </a:prstGeom>
          <a:noFill/>
          <a:ln w="9525">
            <a:noFill/>
            <a:miter lim="800000"/>
            <a:headEnd/>
            <a:tailEnd/>
          </a:ln>
        </p:spPr>
        <p:txBody>
          <a:bodyPr wrap="square">
            <a:spAutoFit/>
          </a:bodyPr>
          <a:lstStyle/>
          <a:p>
            <a:pPr marL="457200" indent="-457200" eaLnBrk="0" hangingPunct="0">
              <a:buFont typeface="Arial" charset="0"/>
              <a:buAutoNum type="arabicPeriod" startAt="3"/>
            </a:pPr>
            <a:r>
              <a:rPr lang="en-US" sz="2000" dirty="0">
                <a:latin typeface="Calibri" charset="0"/>
              </a:rPr>
              <a:t>“Hits” and rankings are determined by the distance  from clusters</a:t>
            </a:r>
          </a:p>
        </p:txBody>
      </p:sp>
      <p:sp>
        <p:nvSpPr>
          <p:cNvPr id="81" name="Explosion 1 80"/>
          <p:cNvSpPr/>
          <p:nvPr/>
        </p:nvSpPr>
        <p:spPr bwMode="auto">
          <a:xfrm>
            <a:off x="5486400" y="3881437"/>
            <a:ext cx="76200" cy="152400"/>
          </a:xfrm>
          <a:prstGeom prst="irregularSeal1">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contourW="12700">
            <a:contourClr>
              <a:srgbClr val="C00000"/>
            </a:contourClr>
          </a:sp3d>
        </p:spPr>
        <p:txBody>
          <a:bodyPr/>
          <a:lstStyle/>
          <a:p>
            <a:pPr eaLnBrk="0" hangingPunct="0">
              <a:defRPr/>
            </a:pPr>
            <a:endParaRPr lang="en-US" dirty="0">
              <a:latin typeface="Times"/>
            </a:endParaRPr>
          </a:p>
        </p:txBody>
      </p:sp>
      <p:grpSp>
        <p:nvGrpSpPr>
          <p:cNvPr id="8" name="Group 106"/>
          <p:cNvGrpSpPr>
            <a:grpSpLocks/>
          </p:cNvGrpSpPr>
          <p:nvPr/>
        </p:nvGrpSpPr>
        <p:grpSpPr bwMode="auto">
          <a:xfrm>
            <a:off x="4465638" y="2814638"/>
            <a:ext cx="2925762" cy="2814637"/>
            <a:chOff x="4465836" y="2514600"/>
            <a:chExt cx="2925564" cy="2814637"/>
          </a:xfrm>
        </p:grpSpPr>
        <p:cxnSp>
          <p:nvCxnSpPr>
            <p:cNvPr id="41003" name="Straight Arrow Connector 82"/>
            <p:cNvCxnSpPr>
              <a:cxnSpLocks noChangeShapeType="1"/>
              <a:endCxn id="20" idx="3"/>
            </p:cNvCxnSpPr>
            <p:nvPr/>
          </p:nvCxnSpPr>
          <p:spPr bwMode="auto">
            <a:xfrm rot="10800000">
              <a:off x="4876800" y="3670405"/>
              <a:ext cx="609600" cy="211032"/>
            </a:xfrm>
            <a:prstGeom prst="straightConnector1">
              <a:avLst/>
            </a:prstGeom>
            <a:noFill/>
            <a:ln w="9525">
              <a:solidFill>
                <a:schemeClr val="tx1"/>
              </a:solidFill>
              <a:round/>
              <a:headEnd/>
              <a:tailEnd type="arrow" w="med" len="med"/>
            </a:ln>
          </p:spPr>
        </p:cxnSp>
        <p:cxnSp>
          <p:nvCxnSpPr>
            <p:cNvPr id="41004" name="Straight Arrow Connector 88"/>
            <p:cNvCxnSpPr>
              <a:cxnSpLocks noChangeShapeType="1"/>
              <a:endCxn id="41019" idx="0"/>
            </p:cNvCxnSpPr>
            <p:nvPr/>
          </p:nvCxnSpPr>
          <p:spPr bwMode="auto">
            <a:xfrm>
              <a:off x="5562600" y="3975205"/>
              <a:ext cx="127430" cy="363432"/>
            </a:xfrm>
            <a:prstGeom prst="straightConnector1">
              <a:avLst/>
            </a:prstGeom>
            <a:noFill/>
            <a:ln w="9525">
              <a:solidFill>
                <a:schemeClr val="tx1"/>
              </a:solidFill>
              <a:round/>
              <a:headEnd/>
              <a:tailEnd type="arrow" w="med" len="med"/>
            </a:ln>
          </p:spPr>
        </p:cxnSp>
        <p:cxnSp>
          <p:nvCxnSpPr>
            <p:cNvPr id="41005" name="Straight Arrow Connector 84"/>
            <p:cNvCxnSpPr>
              <a:cxnSpLocks noChangeShapeType="1"/>
              <a:endCxn id="41026" idx="2"/>
            </p:cNvCxnSpPr>
            <p:nvPr/>
          </p:nvCxnSpPr>
          <p:spPr bwMode="auto">
            <a:xfrm rot="5400000">
              <a:off x="5059133" y="3881437"/>
              <a:ext cx="304800" cy="609600"/>
            </a:xfrm>
            <a:prstGeom prst="straightConnector1">
              <a:avLst/>
            </a:prstGeom>
            <a:noFill/>
            <a:ln w="9525">
              <a:solidFill>
                <a:schemeClr val="tx1"/>
              </a:solidFill>
              <a:round/>
              <a:headEnd/>
              <a:tailEnd type="arrow" w="med" len="med"/>
            </a:ln>
          </p:spPr>
        </p:cxnSp>
        <p:cxnSp>
          <p:nvCxnSpPr>
            <p:cNvPr id="41006" name="Straight Arrow Connector 86"/>
            <p:cNvCxnSpPr>
              <a:cxnSpLocks noChangeShapeType="1"/>
              <a:endCxn id="41032" idx="0"/>
            </p:cNvCxnSpPr>
            <p:nvPr/>
          </p:nvCxnSpPr>
          <p:spPr bwMode="auto">
            <a:xfrm rot="5400000">
              <a:off x="4457685" y="4041989"/>
              <a:ext cx="1066800" cy="1050497"/>
            </a:xfrm>
            <a:prstGeom prst="straightConnector1">
              <a:avLst/>
            </a:prstGeom>
            <a:noFill/>
            <a:ln w="9525">
              <a:solidFill>
                <a:schemeClr val="tx1"/>
              </a:solidFill>
              <a:round/>
              <a:headEnd/>
              <a:tailEnd type="arrow" w="med" len="med"/>
            </a:ln>
          </p:spPr>
        </p:cxnSp>
        <p:cxnSp>
          <p:nvCxnSpPr>
            <p:cNvPr id="41007" name="Straight Arrow Connector 90"/>
            <p:cNvCxnSpPr>
              <a:cxnSpLocks noChangeShapeType="1"/>
            </p:cNvCxnSpPr>
            <p:nvPr/>
          </p:nvCxnSpPr>
          <p:spPr bwMode="auto">
            <a:xfrm rot="10800000" flipH="1">
              <a:off x="5486400" y="2895600"/>
              <a:ext cx="1447800" cy="746584"/>
            </a:xfrm>
            <a:prstGeom prst="straightConnector1">
              <a:avLst/>
            </a:prstGeom>
            <a:noFill/>
            <a:ln w="9525">
              <a:solidFill>
                <a:schemeClr val="tx1"/>
              </a:solidFill>
              <a:round/>
              <a:headEnd/>
              <a:tailEnd type="arrow" w="med" len="med"/>
            </a:ln>
          </p:spPr>
        </p:cxnSp>
        <p:cxnSp>
          <p:nvCxnSpPr>
            <p:cNvPr id="41008" name="Straight Arrow Connector 93"/>
            <p:cNvCxnSpPr>
              <a:cxnSpLocks noChangeShapeType="1"/>
            </p:cNvCxnSpPr>
            <p:nvPr/>
          </p:nvCxnSpPr>
          <p:spPr bwMode="auto">
            <a:xfrm flipH="1" flipV="1">
              <a:off x="4876800" y="2514600"/>
              <a:ext cx="685800" cy="1160568"/>
            </a:xfrm>
            <a:prstGeom prst="straightConnector1">
              <a:avLst/>
            </a:prstGeom>
            <a:noFill/>
            <a:ln w="9525">
              <a:solidFill>
                <a:schemeClr val="tx1"/>
              </a:solidFill>
              <a:round/>
              <a:headEnd/>
              <a:tailEnd type="arrow" w="med" len="med"/>
            </a:ln>
          </p:spPr>
        </p:cxnSp>
        <p:cxnSp>
          <p:nvCxnSpPr>
            <p:cNvPr id="41009" name="Straight Arrow Connector 96"/>
            <p:cNvCxnSpPr>
              <a:cxnSpLocks noChangeShapeType="1"/>
            </p:cNvCxnSpPr>
            <p:nvPr/>
          </p:nvCxnSpPr>
          <p:spPr bwMode="auto">
            <a:xfrm>
              <a:off x="5562600" y="3657600"/>
              <a:ext cx="1828800" cy="381000"/>
            </a:xfrm>
            <a:prstGeom prst="straightConnector1">
              <a:avLst/>
            </a:prstGeom>
            <a:noFill/>
            <a:ln w="9525">
              <a:solidFill>
                <a:schemeClr val="tx1"/>
              </a:solidFill>
              <a:round/>
              <a:headEnd/>
              <a:tailEnd type="arrow" w="med" len="med"/>
            </a:ln>
          </p:spPr>
        </p:cxnSp>
        <p:cxnSp>
          <p:nvCxnSpPr>
            <p:cNvPr id="41010" name="Straight Arrow Connector 98"/>
            <p:cNvCxnSpPr>
              <a:cxnSpLocks noChangeShapeType="1"/>
              <a:endCxn id="55" idx="0"/>
            </p:cNvCxnSpPr>
            <p:nvPr/>
          </p:nvCxnSpPr>
          <p:spPr bwMode="auto">
            <a:xfrm rot="16200000" flipH="1">
              <a:off x="5550115" y="3970122"/>
              <a:ext cx="1371600" cy="1346630"/>
            </a:xfrm>
            <a:prstGeom prst="straightConnector1">
              <a:avLst/>
            </a:prstGeom>
            <a:noFill/>
            <a:ln w="9525">
              <a:solidFill>
                <a:schemeClr val="tx1"/>
              </a:solidFill>
              <a:round/>
              <a:headEnd/>
              <a:tailEnd type="arrow" w="med" len="med"/>
            </a:ln>
          </p:spPr>
        </p:cxnSp>
      </p:grpSp>
      <p:grpSp>
        <p:nvGrpSpPr>
          <p:cNvPr id="9" name="Group 110"/>
          <p:cNvGrpSpPr>
            <a:grpSpLocks/>
          </p:cNvGrpSpPr>
          <p:nvPr/>
        </p:nvGrpSpPr>
        <p:grpSpPr bwMode="auto">
          <a:xfrm>
            <a:off x="1752600" y="3776663"/>
            <a:ext cx="3276600" cy="2547937"/>
            <a:chOff x="1752600" y="3624281"/>
            <a:chExt cx="3276600" cy="2548354"/>
          </a:xfrm>
        </p:grpSpPr>
        <p:sp>
          <p:nvSpPr>
            <p:cNvPr id="41001" name="TextBox 107"/>
            <p:cNvSpPr txBox="1">
              <a:spLocks noChangeArrowheads="1"/>
            </p:cNvSpPr>
            <p:nvPr/>
          </p:nvSpPr>
          <p:spPr bwMode="auto">
            <a:xfrm>
              <a:off x="1752600" y="5834081"/>
              <a:ext cx="3024418" cy="338554"/>
            </a:xfrm>
            <a:prstGeom prst="rect">
              <a:avLst/>
            </a:prstGeom>
            <a:noFill/>
            <a:ln w="9525">
              <a:noFill/>
              <a:miter lim="800000"/>
              <a:headEnd/>
              <a:tailEnd/>
            </a:ln>
          </p:spPr>
          <p:txBody>
            <a:bodyPr wrap="none">
              <a:spAutoFit/>
            </a:bodyPr>
            <a:lstStyle/>
            <a:p>
              <a:pPr eaLnBrk="0" hangingPunct="0"/>
              <a:r>
                <a:rPr lang="en-US" sz="1600" b="1">
                  <a:solidFill>
                    <a:srgbClr val="C00000"/>
                  </a:solidFill>
                  <a:latin typeface="Calibri" charset="0"/>
                </a:rPr>
                <a:t>Vector length = relevance ranking</a:t>
              </a:r>
            </a:p>
          </p:txBody>
        </p:sp>
        <p:cxnSp>
          <p:nvCxnSpPr>
            <p:cNvPr id="41002" name="Shape 109"/>
            <p:cNvCxnSpPr>
              <a:cxnSpLocks noChangeShapeType="1"/>
              <a:stCxn id="41001" idx="3"/>
            </p:cNvCxnSpPr>
            <p:nvPr/>
          </p:nvCxnSpPr>
          <p:spPr bwMode="auto">
            <a:xfrm flipV="1">
              <a:off x="4777018" y="3624281"/>
              <a:ext cx="252182" cy="2379077"/>
            </a:xfrm>
            <a:prstGeom prst="curvedConnector2">
              <a:avLst/>
            </a:prstGeom>
            <a:noFill/>
            <a:ln w="9525">
              <a:solidFill>
                <a:srgbClr val="C00000"/>
              </a:solidFill>
              <a:prstDash val="sysDash"/>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6"/>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500"/>
                                  </p:stCondLst>
                                  <p:childTnLst>
                                    <p:set>
                                      <p:cBhvr>
                                        <p:cTn id="44" dur="1" fill="hold">
                                          <p:stCondLst>
                                            <p:cond delay="0"/>
                                          </p:stCondLst>
                                        </p:cTn>
                                        <p:tgtEl>
                                          <p:spTgt spid="7"/>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0" nodeType="afterEffect">
                                  <p:stCondLst>
                                    <p:cond delay="500"/>
                                  </p:stCondLst>
                                  <p:childTnLst>
                                    <p:set>
                                      <p:cBhvr>
                                        <p:cTn id="53" dur="1" fill="hold">
                                          <p:stCondLst>
                                            <p:cond delay="0"/>
                                          </p:stCondLst>
                                        </p:cTn>
                                        <p:tgtEl>
                                          <p:spTgt spid="51"/>
                                        </p:tgtEl>
                                        <p:attrNameLst>
                                          <p:attrName>style.visibility</p:attrName>
                                        </p:attrNameLst>
                                      </p:cBhvr>
                                      <p:to>
                                        <p:strVal val="visible"/>
                                      </p:to>
                                    </p:set>
                                  </p:childTnLst>
                                </p:cTn>
                              </p:par>
                            </p:childTnLst>
                          </p:cTn>
                        </p:par>
                        <p:par>
                          <p:cTn id="54" fill="hold">
                            <p:stCondLst>
                              <p:cond delay="1500"/>
                            </p:stCondLst>
                            <p:childTnLst>
                              <p:par>
                                <p:cTn id="55" presetID="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childTnLst>
                                </p:cTn>
                              </p:par>
                            </p:childTnLst>
                          </p:cTn>
                        </p:par>
                        <p:par>
                          <p:cTn id="64" fill="hold">
                            <p:stCondLst>
                              <p:cond delay="0"/>
                            </p:stCondLst>
                            <p:childTnLst>
                              <p:par>
                                <p:cTn id="65" presetID="2" presetClass="entr" presetSubtype="8"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2000" fill="hold"/>
                                        <p:tgtEl>
                                          <p:spTgt spid="81"/>
                                        </p:tgtEl>
                                        <p:attrNameLst>
                                          <p:attrName>ppt_x</p:attrName>
                                        </p:attrNameLst>
                                      </p:cBhvr>
                                      <p:tavLst>
                                        <p:tav tm="0">
                                          <p:val>
                                            <p:strVal val="0-#ppt_w/2"/>
                                          </p:val>
                                        </p:tav>
                                        <p:tav tm="100000">
                                          <p:val>
                                            <p:strVal val="#ppt_x"/>
                                          </p:val>
                                        </p:tav>
                                      </p:tavLst>
                                    </p:anim>
                                    <p:anim calcmode="lin" valueType="num">
                                      <p:cBhvr additive="base">
                                        <p:cTn id="68" dur="20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par>
                          <p:cTn id="73" fill="hold">
                            <p:stCondLst>
                              <p:cond delay="0"/>
                            </p:stCondLst>
                            <p:childTnLst>
                              <p:par>
                                <p:cTn id="74" presetID="55" presetClass="entr" presetSubtype="0" fill="hold" nodeType="after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p:cTn id="76" dur="2000" fill="hold"/>
                                        <p:tgtEl>
                                          <p:spTgt spid="8"/>
                                        </p:tgtEl>
                                        <p:attrNameLst>
                                          <p:attrName>ppt_w</p:attrName>
                                        </p:attrNameLst>
                                      </p:cBhvr>
                                      <p:tavLst>
                                        <p:tav tm="0">
                                          <p:val>
                                            <p:strVal val="#ppt_w*0.70"/>
                                          </p:val>
                                        </p:tav>
                                        <p:tav tm="100000">
                                          <p:val>
                                            <p:strVal val="#ppt_w"/>
                                          </p:val>
                                        </p:tav>
                                      </p:tavLst>
                                    </p:anim>
                                    <p:anim calcmode="lin" valueType="num">
                                      <p:cBhvr>
                                        <p:cTn id="77" dur="2000" fill="hold"/>
                                        <p:tgtEl>
                                          <p:spTgt spid="8"/>
                                        </p:tgtEl>
                                        <p:attrNameLst>
                                          <p:attrName>ppt_h</p:attrName>
                                        </p:attrNameLst>
                                      </p:cBhvr>
                                      <p:tavLst>
                                        <p:tav tm="0">
                                          <p:val>
                                            <p:strVal val="#ppt_h"/>
                                          </p:val>
                                        </p:tav>
                                        <p:tav tm="100000">
                                          <p:val>
                                            <p:strVal val="#ppt_h"/>
                                          </p:val>
                                        </p:tav>
                                      </p:tavLst>
                                    </p:anim>
                                    <p:animEffect transition="in" filter="fade">
                                      <p:cBhvr>
                                        <p:cTn id="78" dur="20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2" grpId="0" animBg="1"/>
      <p:bldP spid="26" grpId="0" animBg="1"/>
      <p:bldP spid="27" grpId="0" animBg="1"/>
      <p:bldP spid="28" grpId="0" animBg="1"/>
      <p:bldP spid="28" grpId="1" animBg="1"/>
      <p:bldP spid="29" grpId="0" animBg="1"/>
      <p:bldP spid="34" grpId="0" animBg="1"/>
      <p:bldP spid="35" grpId="0" animBg="1"/>
      <p:bldP spid="36" grpId="0" animBg="1"/>
      <p:bldP spid="51" grpId="0" animBg="1"/>
      <p:bldP spid="55" grpId="0" animBg="1"/>
      <p:bldP spid="65" grpId="0" animBg="1"/>
      <p:bldP spid="74" grpId="0"/>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147763"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 name="Rectangle 3"/>
          <p:cNvSpPr>
            <a:spLocks noGrp="1" noChangeArrowheads="1"/>
          </p:cNvSpPr>
          <p:nvPr>
            <p:ph type="title" idx="4294967295"/>
          </p:nvPr>
        </p:nvSpPr>
        <p:spPr>
          <a:xfrm>
            <a:off x="304800" y="5029200"/>
            <a:ext cx="3429000" cy="1676400"/>
          </a:xfrm>
          <a:noFill/>
        </p:spPr>
        <p:txBody>
          <a:bodyPr>
            <a:noAutofit/>
          </a:bodyPr>
          <a:lstStyle/>
          <a:p>
            <a:pPr eaLnBrk="1" fontAlgn="auto" hangingPunct="1">
              <a:spcAft>
                <a:spcPts val="0"/>
              </a:spcAft>
              <a:defRPr/>
            </a:pPr>
            <a:r>
              <a:rPr lang="en-US" sz="2000" dirty="0" smtClean="0"/>
              <a:t>Improved review and case assessment: cluster docs thru use of software with minimal human intervention at front end to code “seeded” data set</a:t>
            </a:r>
          </a:p>
        </p:txBody>
      </p:sp>
      <p:sp>
        <p:nvSpPr>
          <p:cNvPr id="23556" name="Rectangle 4"/>
          <p:cNvSpPr>
            <a:spLocks noChangeArrowheads="1"/>
          </p:cNvSpPr>
          <p:nvPr/>
        </p:nvSpPr>
        <p:spPr bwMode="auto">
          <a:xfrm>
            <a:off x="1257300" y="2028825"/>
            <a:ext cx="200025" cy="2428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557" name="Rectangle 5"/>
          <p:cNvSpPr>
            <a:spLocks noChangeArrowheads="1"/>
          </p:cNvSpPr>
          <p:nvPr/>
        </p:nvSpPr>
        <p:spPr bwMode="auto">
          <a:xfrm>
            <a:off x="1409700" y="2181225"/>
            <a:ext cx="200025" cy="2428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558" name="Rectangle 6"/>
          <p:cNvSpPr>
            <a:spLocks noChangeArrowheads="1"/>
          </p:cNvSpPr>
          <p:nvPr/>
        </p:nvSpPr>
        <p:spPr bwMode="auto">
          <a:xfrm>
            <a:off x="1562100" y="2333625"/>
            <a:ext cx="200025" cy="24288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59" name="Rectangle 7"/>
          <p:cNvSpPr>
            <a:spLocks noChangeArrowheads="1"/>
          </p:cNvSpPr>
          <p:nvPr/>
        </p:nvSpPr>
        <p:spPr bwMode="auto">
          <a:xfrm>
            <a:off x="1714500" y="2486025"/>
            <a:ext cx="200025" cy="24288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60" name="Rectangle 8"/>
          <p:cNvSpPr>
            <a:spLocks noChangeArrowheads="1"/>
          </p:cNvSpPr>
          <p:nvPr/>
        </p:nvSpPr>
        <p:spPr bwMode="auto">
          <a:xfrm>
            <a:off x="1866900" y="2638425"/>
            <a:ext cx="200025" cy="24288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61" name="Rectangle 9"/>
          <p:cNvSpPr>
            <a:spLocks noChangeArrowheads="1"/>
          </p:cNvSpPr>
          <p:nvPr/>
        </p:nvSpPr>
        <p:spPr bwMode="auto">
          <a:xfrm>
            <a:off x="2019300" y="2790825"/>
            <a:ext cx="200025" cy="242888"/>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62" name="Rectangle 12"/>
          <p:cNvSpPr>
            <a:spLocks noChangeArrowheads="1"/>
          </p:cNvSpPr>
          <p:nvPr/>
        </p:nvSpPr>
        <p:spPr bwMode="auto">
          <a:xfrm>
            <a:off x="2476500" y="32480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3" name="Rectangle 13"/>
          <p:cNvSpPr>
            <a:spLocks noChangeArrowheads="1"/>
          </p:cNvSpPr>
          <p:nvPr/>
        </p:nvSpPr>
        <p:spPr bwMode="auto">
          <a:xfrm>
            <a:off x="2628900" y="34004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4" name="Rectangle 14"/>
          <p:cNvSpPr>
            <a:spLocks noChangeArrowheads="1"/>
          </p:cNvSpPr>
          <p:nvPr/>
        </p:nvSpPr>
        <p:spPr bwMode="auto">
          <a:xfrm>
            <a:off x="2781300" y="35528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5" name="Rectangle 15"/>
          <p:cNvSpPr>
            <a:spLocks noChangeArrowheads="1"/>
          </p:cNvSpPr>
          <p:nvPr/>
        </p:nvSpPr>
        <p:spPr bwMode="auto">
          <a:xfrm>
            <a:off x="2933700" y="37052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6" name="Rectangle 16"/>
          <p:cNvSpPr>
            <a:spLocks noChangeArrowheads="1"/>
          </p:cNvSpPr>
          <p:nvPr/>
        </p:nvSpPr>
        <p:spPr bwMode="auto">
          <a:xfrm>
            <a:off x="3086100" y="38576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7" name="Rectangle 17"/>
          <p:cNvSpPr>
            <a:spLocks noChangeArrowheads="1"/>
          </p:cNvSpPr>
          <p:nvPr/>
        </p:nvSpPr>
        <p:spPr bwMode="auto">
          <a:xfrm>
            <a:off x="3238500" y="4010025"/>
            <a:ext cx="200025" cy="242888"/>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68" name="Rectangle 20"/>
          <p:cNvSpPr>
            <a:spLocks noChangeArrowheads="1"/>
          </p:cNvSpPr>
          <p:nvPr/>
        </p:nvSpPr>
        <p:spPr bwMode="auto">
          <a:xfrm>
            <a:off x="3695700" y="44672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69" name="Rectangle 21"/>
          <p:cNvSpPr>
            <a:spLocks noChangeArrowheads="1"/>
          </p:cNvSpPr>
          <p:nvPr/>
        </p:nvSpPr>
        <p:spPr bwMode="auto">
          <a:xfrm>
            <a:off x="3848100" y="46196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0" name="Rectangle 22"/>
          <p:cNvSpPr>
            <a:spLocks noChangeArrowheads="1"/>
          </p:cNvSpPr>
          <p:nvPr/>
        </p:nvSpPr>
        <p:spPr bwMode="auto">
          <a:xfrm>
            <a:off x="4000500" y="47720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1" name="Rectangle 23"/>
          <p:cNvSpPr>
            <a:spLocks noChangeArrowheads="1"/>
          </p:cNvSpPr>
          <p:nvPr/>
        </p:nvSpPr>
        <p:spPr bwMode="auto">
          <a:xfrm>
            <a:off x="4152900" y="49244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2" name="Rectangle 24"/>
          <p:cNvSpPr>
            <a:spLocks noChangeArrowheads="1"/>
          </p:cNvSpPr>
          <p:nvPr/>
        </p:nvSpPr>
        <p:spPr bwMode="auto">
          <a:xfrm>
            <a:off x="4305300" y="50768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3" name="Rectangle 25"/>
          <p:cNvSpPr>
            <a:spLocks noChangeArrowheads="1"/>
          </p:cNvSpPr>
          <p:nvPr/>
        </p:nvSpPr>
        <p:spPr bwMode="auto">
          <a:xfrm>
            <a:off x="4457700" y="52292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4" name="Rectangle 26"/>
          <p:cNvSpPr>
            <a:spLocks noChangeArrowheads="1"/>
          </p:cNvSpPr>
          <p:nvPr/>
        </p:nvSpPr>
        <p:spPr bwMode="auto">
          <a:xfrm>
            <a:off x="4610100" y="53816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5" name="Rectangle 27"/>
          <p:cNvSpPr>
            <a:spLocks noChangeArrowheads="1"/>
          </p:cNvSpPr>
          <p:nvPr/>
        </p:nvSpPr>
        <p:spPr bwMode="auto">
          <a:xfrm>
            <a:off x="4762500" y="55340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6" name="Rectangle 28"/>
          <p:cNvSpPr>
            <a:spLocks noChangeArrowheads="1"/>
          </p:cNvSpPr>
          <p:nvPr/>
        </p:nvSpPr>
        <p:spPr bwMode="auto">
          <a:xfrm>
            <a:off x="4914900" y="56864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7" name="Rectangle 29"/>
          <p:cNvSpPr>
            <a:spLocks noChangeArrowheads="1"/>
          </p:cNvSpPr>
          <p:nvPr/>
        </p:nvSpPr>
        <p:spPr bwMode="auto">
          <a:xfrm>
            <a:off x="5067300" y="5838825"/>
            <a:ext cx="200025" cy="2428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78" name="Rectangle 30"/>
          <p:cNvSpPr>
            <a:spLocks noChangeArrowheads="1"/>
          </p:cNvSpPr>
          <p:nvPr/>
        </p:nvSpPr>
        <p:spPr bwMode="auto">
          <a:xfrm>
            <a:off x="1766888"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579" name="Rectangle 31"/>
          <p:cNvSpPr>
            <a:spLocks noChangeArrowheads="1"/>
          </p:cNvSpPr>
          <p:nvPr/>
        </p:nvSpPr>
        <p:spPr bwMode="auto">
          <a:xfrm>
            <a:off x="1919288" y="21097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580" name="Rectangle 32"/>
          <p:cNvSpPr>
            <a:spLocks noChangeArrowheads="1"/>
          </p:cNvSpPr>
          <p:nvPr/>
        </p:nvSpPr>
        <p:spPr bwMode="auto">
          <a:xfrm>
            <a:off x="2071688" y="22621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581" name="Rectangle 33"/>
          <p:cNvSpPr>
            <a:spLocks noChangeArrowheads="1"/>
          </p:cNvSpPr>
          <p:nvPr/>
        </p:nvSpPr>
        <p:spPr bwMode="auto">
          <a:xfrm>
            <a:off x="2224088" y="24145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82" name="Rectangle 34"/>
          <p:cNvSpPr>
            <a:spLocks noChangeArrowheads="1"/>
          </p:cNvSpPr>
          <p:nvPr/>
        </p:nvSpPr>
        <p:spPr bwMode="auto">
          <a:xfrm>
            <a:off x="2376488" y="25669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83" name="Rectangle 35"/>
          <p:cNvSpPr>
            <a:spLocks noChangeArrowheads="1"/>
          </p:cNvSpPr>
          <p:nvPr/>
        </p:nvSpPr>
        <p:spPr bwMode="auto">
          <a:xfrm>
            <a:off x="2528888" y="27193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84" name="Rectangle 36"/>
          <p:cNvSpPr>
            <a:spLocks noChangeArrowheads="1"/>
          </p:cNvSpPr>
          <p:nvPr/>
        </p:nvSpPr>
        <p:spPr bwMode="auto">
          <a:xfrm>
            <a:off x="2681288" y="28717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585" name="Rectangle 38"/>
          <p:cNvSpPr>
            <a:spLocks noChangeArrowheads="1"/>
          </p:cNvSpPr>
          <p:nvPr/>
        </p:nvSpPr>
        <p:spPr bwMode="auto">
          <a:xfrm>
            <a:off x="2986088" y="3176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86" name="Rectangle 39"/>
          <p:cNvSpPr>
            <a:spLocks noChangeArrowheads="1"/>
          </p:cNvSpPr>
          <p:nvPr/>
        </p:nvSpPr>
        <p:spPr bwMode="auto">
          <a:xfrm>
            <a:off x="3138488" y="3328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87" name="Rectangle 40"/>
          <p:cNvSpPr>
            <a:spLocks noChangeArrowheads="1"/>
          </p:cNvSpPr>
          <p:nvPr/>
        </p:nvSpPr>
        <p:spPr bwMode="auto">
          <a:xfrm>
            <a:off x="3290888" y="34813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88" name="Rectangle 41"/>
          <p:cNvSpPr>
            <a:spLocks noChangeArrowheads="1"/>
          </p:cNvSpPr>
          <p:nvPr/>
        </p:nvSpPr>
        <p:spPr bwMode="auto">
          <a:xfrm>
            <a:off x="3443288" y="36337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89" name="Rectangle 42"/>
          <p:cNvSpPr>
            <a:spLocks noChangeArrowheads="1"/>
          </p:cNvSpPr>
          <p:nvPr/>
        </p:nvSpPr>
        <p:spPr bwMode="auto">
          <a:xfrm>
            <a:off x="3595688" y="37861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90" name="Rectangle 43"/>
          <p:cNvSpPr>
            <a:spLocks noChangeArrowheads="1"/>
          </p:cNvSpPr>
          <p:nvPr/>
        </p:nvSpPr>
        <p:spPr bwMode="auto">
          <a:xfrm>
            <a:off x="3748088" y="3938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91" name="Rectangle 44"/>
          <p:cNvSpPr>
            <a:spLocks noChangeArrowheads="1"/>
          </p:cNvSpPr>
          <p:nvPr/>
        </p:nvSpPr>
        <p:spPr bwMode="auto">
          <a:xfrm>
            <a:off x="3900488" y="4090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592" name="Rectangle 47"/>
          <p:cNvSpPr>
            <a:spLocks noChangeArrowheads="1"/>
          </p:cNvSpPr>
          <p:nvPr/>
        </p:nvSpPr>
        <p:spPr bwMode="auto">
          <a:xfrm>
            <a:off x="4357688" y="4548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3" name="Rectangle 48"/>
          <p:cNvSpPr>
            <a:spLocks noChangeArrowheads="1"/>
          </p:cNvSpPr>
          <p:nvPr/>
        </p:nvSpPr>
        <p:spPr bwMode="auto">
          <a:xfrm>
            <a:off x="4510088" y="4700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4" name="Rectangle 49"/>
          <p:cNvSpPr>
            <a:spLocks noChangeArrowheads="1"/>
          </p:cNvSpPr>
          <p:nvPr/>
        </p:nvSpPr>
        <p:spPr bwMode="auto">
          <a:xfrm>
            <a:off x="4662488" y="4852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5" name="Rectangle 50"/>
          <p:cNvSpPr>
            <a:spLocks noChangeArrowheads="1"/>
          </p:cNvSpPr>
          <p:nvPr/>
        </p:nvSpPr>
        <p:spPr bwMode="auto">
          <a:xfrm>
            <a:off x="4814888" y="5005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6" name="Rectangle 51"/>
          <p:cNvSpPr>
            <a:spLocks noChangeArrowheads="1"/>
          </p:cNvSpPr>
          <p:nvPr/>
        </p:nvSpPr>
        <p:spPr bwMode="auto">
          <a:xfrm>
            <a:off x="4967288" y="51577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7" name="Rectangle 52"/>
          <p:cNvSpPr>
            <a:spLocks noChangeArrowheads="1"/>
          </p:cNvSpPr>
          <p:nvPr/>
        </p:nvSpPr>
        <p:spPr bwMode="auto">
          <a:xfrm>
            <a:off x="5119688" y="5310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8" name="Rectangle 53"/>
          <p:cNvSpPr>
            <a:spLocks noChangeArrowheads="1"/>
          </p:cNvSpPr>
          <p:nvPr/>
        </p:nvSpPr>
        <p:spPr bwMode="auto">
          <a:xfrm>
            <a:off x="5272088" y="5462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9" name="Rectangle 54"/>
          <p:cNvSpPr>
            <a:spLocks noChangeArrowheads="1"/>
          </p:cNvSpPr>
          <p:nvPr/>
        </p:nvSpPr>
        <p:spPr bwMode="auto">
          <a:xfrm>
            <a:off x="5424488" y="5614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00" name="Rectangle 55"/>
          <p:cNvSpPr>
            <a:spLocks noChangeArrowheads="1"/>
          </p:cNvSpPr>
          <p:nvPr/>
        </p:nvSpPr>
        <p:spPr bwMode="auto">
          <a:xfrm>
            <a:off x="5576888" y="5767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01" name="Rectangle 56"/>
          <p:cNvSpPr>
            <a:spLocks noChangeArrowheads="1"/>
          </p:cNvSpPr>
          <p:nvPr/>
        </p:nvSpPr>
        <p:spPr bwMode="auto">
          <a:xfrm>
            <a:off x="2381250"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02" name="Rectangle 57"/>
          <p:cNvSpPr>
            <a:spLocks noChangeArrowheads="1"/>
          </p:cNvSpPr>
          <p:nvPr/>
        </p:nvSpPr>
        <p:spPr bwMode="auto">
          <a:xfrm>
            <a:off x="2533650" y="21097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03" name="Rectangle 58"/>
          <p:cNvSpPr>
            <a:spLocks noChangeArrowheads="1"/>
          </p:cNvSpPr>
          <p:nvPr/>
        </p:nvSpPr>
        <p:spPr bwMode="auto">
          <a:xfrm>
            <a:off x="2686050" y="22621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04" name="Rectangle 59"/>
          <p:cNvSpPr>
            <a:spLocks noChangeArrowheads="1"/>
          </p:cNvSpPr>
          <p:nvPr/>
        </p:nvSpPr>
        <p:spPr bwMode="auto">
          <a:xfrm>
            <a:off x="2838450" y="24145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05" name="Rectangle 60"/>
          <p:cNvSpPr>
            <a:spLocks noChangeArrowheads="1"/>
          </p:cNvSpPr>
          <p:nvPr/>
        </p:nvSpPr>
        <p:spPr bwMode="auto">
          <a:xfrm>
            <a:off x="2990850" y="25669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06" name="Rectangle 61"/>
          <p:cNvSpPr>
            <a:spLocks noChangeArrowheads="1"/>
          </p:cNvSpPr>
          <p:nvPr/>
        </p:nvSpPr>
        <p:spPr bwMode="auto">
          <a:xfrm>
            <a:off x="3143250" y="27193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07" name="Rectangle 62"/>
          <p:cNvSpPr>
            <a:spLocks noChangeArrowheads="1"/>
          </p:cNvSpPr>
          <p:nvPr/>
        </p:nvSpPr>
        <p:spPr bwMode="auto">
          <a:xfrm>
            <a:off x="3295650" y="28717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08" name="Rectangle 64"/>
          <p:cNvSpPr>
            <a:spLocks noChangeArrowheads="1"/>
          </p:cNvSpPr>
          <p:nvPr/>
        </p:nvSpPr>
        <p:spPr bwMode="auto">
          <a:xfrm>
            <a:off x="3600450" y="3176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09" name="Rectangle 65"/>
          <p:cNvSpPr>
            <a:spLocks noChangeArrowheads="1"/>
          </p:cNvSpPr>
          <p:nvPr/>
        </p:nvSpPr>
        <p:spPr bwMode="auto">
          <a:xfrm>
            <a:off x="3752850" y="3328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0" name="Rectangle 66"/>
          <p:cNvSpPr>
            <a:spLocks noChangeArrowheads="1"/>
          </p:cNvSpPr>
          <p:nvPr/>
        </p:nvSpPr>
        <p:spPr bwMode="auto">
          <a:xfrm>
            <a:off x="3905250" y="34813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1" name="Rectangle 67"/>
          <p:cNvSpPr>
            <a:spLocks noChangeArrowheads="1"/>
          </p:cNvSpPr>
          <p:nvPr/>
        </p:nvSpPr>
        <p:spPr bwMode="auto">
          <a:xfrm>
            <a:off x="4057650" y="36337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2" name="Rectangle 68"/>
          <p:cNvSpPr>
            <a:spLocks noChangeArrowheads="1"/>
          </p:cNvSpPr>
          <p:nvPr/>
        </p:nvSpPr>
        <p:spPr bwMode="auto">
          <a:xfrm>
            <a:off x="4210050" y="37861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3" name="Rectangle 69"/>
          <p:cNvSpPr>
            <a:spLocks noChangeArrowheads="1"/>
          </p:cNvSpPr>
          <p:nvPr/>
        </p:nvSpPr>
        <p:spPr bwMode="auto">
          <a:xfrm>
            <a:off x="4362450" y="3938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4" name="Rectangle 70"/>
          <p:cNvSpPr>
            <a:spLocks noChangeArrowheads="1"/>
          </p:cNvSpPr>
          <p:nvPr/>
        </p:nvSpPr>
        <p:spPr bwMode="auto">
          <a:xfrm>
            <a:off x="4514850" y="4090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15" name="Rectangle 73"/>
          <p:cNvSpPr>
            <a:spLocks noChangeArrowheads="1"/>
          </p:cNvSpPr>
          <p:nvPr/>
        </p:nvSpPr>
        <p:spPr bwMode="auto">
          <a:xfrm>
            <a:off x="4972050" y="45481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16" name="Rectangle 74"/>
          <p:cNvSpPr>
            <a:spLocks noChangeArrowheads="1"/>
          </p:cNvSpPr>
          <p:nvPr/>
        </p:nvSpPr>
        <p:spPr bwMode="auto">
          <a:xfrm>
            <a:off x="5124450" y="47005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17" name="Rectangle 75"/>
          <p:cNvSpPr>
            <a:spLocks noChangeArrowheads="1"/>
          </p:cNvSpPr>
          <p:nvPr/>
        </p:nvSpPr>
        <p:spPr bwMode="auto">
          <a:xfrm>
            <a:off x="5276850" y="48529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18" name="Rectangle 76"/>
          <p:cNvSpPr>
            <a:spLocks noChangeArrowheads="1"/>
          </p:cNvSpPr>
          <p:nvPr/>
        </p:nvSpPr>
        <p:spPr bwMode="auto">
          <a:xfrm>
            <a:off x="5429250" y="50053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19" name="Rectangle 77"/>
          <p:cNvSpPr>
            <a:spLocks noChangeArrowheads="1"/>
          </p:cNvSpPr>
          <p:nvPr/>
        </p:nvSpPr>
        <p:spPr bwMode="auto">
          <a:xfrm>
            <a:off x="5581650" y="51577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20" name="Rectangle 78"/>
          <p:cNvSpPr>
            <a:spLocks noChangeArrowheads="1"/>
          </p:cNvSpPr>
          <p:nvPr/>
        </p:nvSpPr>
        <p:spPr bwMode="auto">
          <a:xfrm>
            <a:off x="5734050" y="53101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21" name="Rectangle 79"/>
          <p:cNvSpPr>
            <a:spLocks noChangeArrowheads="1"/>
          </p:cNvSpPr>
          <p:nvPr/>
        </p:nvSpPr>
        <p:spPr bwMode="auto">
          <a:xfrm>
            <a:off x="5886450" y="54625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22" name="Rectangle 80"/>
          <p:cNvSpPr>
            <a:spLocks noChangeArrowheads="1"/>
          </p:cNvSpPr>
          <p:nvPr/>
        </p:nvSpPr>
        <p:spPr bwMode="auto">
          <a:xfrm>
            <a:off x="6038850" y="56149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23" name="Rectangle 81"/>
          <p:cNvSpPr>
            <a:spLocks noChangeArrowheads="1"/>
          </p:cNvSpPr>
          <p:nvPr/>
        </p:nvSpPr>
        <p:spPr bwMode="auto">
          <a:xfrm>
            <a:off x="6191250" y="5767388"/>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24" name="Rectangle 82"/>
          <p:cNvSpPr>
            <a:spLocks noChangeArrowheads="1"/>
          </p:cNvSpPr>
          <p:nvPr/>
        </p:nvSpPr>
        <p:spPr bwMode="auto">
          <a:xfrm>
            <a:off x="2924175" y="1935163"/>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25" name="Rectangle 83"/>
          <p:cNvSpPr>
            <a:spLocks noChangeArrowheads="1"/>
          </p:cNvSpPr>
          <p:nvPr/>
        </p:nvSpPr>
        <p:spPr bwMode="auto">
          <a:xfrm>
            <a:off x="3076575" y="2087563"/>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26" name="Rectangle 84"/>
          <p:cNvSpPr>
            <a:spLocks noChangeArrowheads="1"/>
          </p:cNvSpPr>
          <p:nvPr/>
        </p:nvSpPr>
        <p:spPr bwMode="auto">
          <a:xfrm>
            <a:off x="3228975" y="2239963"/>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27" name="Rectangle 85"/>
          <p:cNvSpPr>
            <a:spLocks noChangeArrowheads="1"/>
          </p:cNvSpPr>
          <p:nvPr/>
        </p:nvSpPr>
        <p:spPr bwMode="auto">
          <a:xfrm>
            <a:off x="3381375" y="2392363"/>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28" name="Rectangle 86"/>
          <p:cNvSpPr>
            <a:spLocks noChangeArrowheads="1"/>
          </p:cNvSpPr>
          <p:nvPr/>
        </p:nvSpPr>
        <p:spPr bwMode="auto">
          <a:xfrm>
            <a:off x="3533775" y="2544763"/>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29" name="Rectangle 87"/>
          <p:cNvSpPr>
            <a:spLocks noChangeArrowheads="1"/>
          </p:cNvSpPr>
          <p:nvPr/>
        </p:nvSpPr>
        <p:spPr bwMode="auto">
          <a:xfrm>
            <a:off x="3686175" y="2697163"/>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30" name="Rectangle 88"/>
          <p:cNvSpPr>
            <a:spLocks noChangeArrowheads="1"/>
          </p:cNvSpPr>
          <p:nvPr/>
        </p:nvSpPr>
        <p:spPr bwMode="auto">
          <a:xfrm>
            <a:off x="3838575" y="2849563"/>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31" name="Rectangle 91"/>
          <p:cNvSpPr>
            <a:spLocks noChangeArrowheads="1"/>
          </p:cNvSpPr>
          <p:nvPr/>
        </p:nvSpPr>
        <p:spPr bwMode="auto">
          <a:xfrm>
            <a:off x="4295775" y="33067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2" name="Rectangle 92"/>
          <p:cNvSpPr>
            <a:spLocks noChangeArrowheads="1"/>
          </p:cNvSpPr>
          <p:nvPr/>
        </p:nvSpPr>
        <p:spPr bwMode="auto">
          <a:xfrm>
            <a:off x="4448175" y="34591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3" name="Rectangle 93"/>
          <p:cNvSpPr>
            <a:spLocks noChangeArrowheads="1"/>
          </p:cNvSpPr>
          <p:nvPr/>
        </p:nvSpPr>
        <p:spPr bwMode="auto">
          <a:xfrm>
            <a:off x="4600575" y="36115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4" name="Rectangle 94"/>
          <p:cNvSpPr>
            <a:spLocks noChangeArrowheads="1"/>
          </p:cNvSpPr>
          <p:nvPr/>
        </p:nvSpPr>
        <p:spPr bwMode="auto">
          <a:xfrm>
            <a:off x="4752975" y="37639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5" name="Rectangle 95"/>
          <p:cNvSpPr>
            <a:spLocks noChangeArrowheads="1"/>
          </p:cNvSpPr>
          <p:nvPr/>
        </p:nvSpPr>
        <p:spPr bwMode="auto">
          <a:xfrm>
            <a:off x="4905375" y="39163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6" name="Rectangle 96"/>
          <p:cNvSpPr>
            <a:spLocks noChangeArrowheads="1"/>
          </p:cNvSpPr>
          <p:nvPr/>
        </p:nvSpPr>
        <p:spPr bwMode="auto">
          <a:xfrm>
            <a:off x="5057775" y="4068763"/>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37" name="Rectangle 99"/>
          <p:cNvSpPr>
            <a:spLocks noChangeArrowheads="1"/>
          </p:cNvSpPr>
          <p:nvPr/>
        </p:nvSpPr>
        <p:spPr bwMode="auto">
          <a:xfrm>
            <a:off x="5514975" y="45259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38" name="Rectangle 100"/>
          <p:cNvSpPr>
            <a:spLocks noChangeArrowheads="1"/>
          </p:cNvSpPr>
          <p:nvPr/>
        </p:nvSpPr>
        <p:spPr bwMode="auto">
          <a:xfrm>
            <a:off x="5667375" y="46783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39" name="Rectangle 101"/>
          <p:cNvSpPr>
            <a:spLocks noChangeArrowheads="1"/>
          </p:cNvSpPr>
          <p:nvPr/>
        </p:nvSpPr>
        <p:spPr bwMode="auto">
          <a:xfrm>
            <a:off x="5819775" y="48307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0" name="Rectangle 102"/>
          <p:cNvSpPr>
            <a:spLocks noChangeArrowheads="1"/>
          </p:cNvSpPr>
          <p:nvPr/>
        </p:nvSpPr>
        <p:spPr bwMode="auto">
          <a:xfrm>
            <a:off x="5972175" y="49831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1" name="Rectangle 103"/>
          <p:cNvSpPr>
            <a:spLocks noChangeArrowheads="1"/>
          </p:cNvSpPr>
          <p:nvPr/>
        </p:nvSpPr>
        <p:spPr bwMode="auto">
          <a:xfrm>
            <a:off x="6124575" y="51355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2" name="Rectangle 104"/>
          <p:cNvSpPr>
            <a:spLocks noChangeArrowheads="1"/>
          </p:cNvSpPr>
          <p:nvPr/>
        </p:nvSpPr>
        <p:spPr bwMode="auto">
          <a:xfrm>
            <a:off x="6276975" y="52879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3" name="Rectangle 105"/>
          <p:cNvSpPr>
            <a:spLocks noChangeArrowheads="1"/>
          </p:cNvSpPr>
          <p:nvPr/>
        </p:nvSpPr>
        <p:spPr bwMode="auto">
          <a:xfrm>
            <a:off x="6429375" y="54403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4" name="Rectangle 106"/>
          <p:cNvSpPr>
            <a:spLocks noChangeArrowheads="1"/>
          </p:cNvSpPr>
          <p:nvPr/>
        </p:nvSpPr>
        <p:spPr bwMode="auto">
          <a:xfrm>
            <a:off x="6581775" y="55927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5" name="Rectangle 107"/>
          <p:cNvSpPr>
            <a:spLocks noChangeArrowheads="1"/>
          </p:cNvSpPr>
          <p:nvPr/>
        </p:nvSpPr>
        <p:spPr bwMode="auto">
          <a:xfrm>
            <a:off x="6734175" y="5745163"/>
            <a:ext cx="200025" cy="242887"/>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646" name="Rectangle 108"/>
          <p:cNvSpPr>
            <a:spLocks noChangeArrowheads="1"/>
          </p:cNvSpPr>
          <p:nvPr/>
        </p:nvSpPr>
        <p:spPr bwMode="auto">
          <a:xfrm>
            <a:off x="3524250"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47" name="Rectangle 109"/>
          <p:cNvSpPr>
            <a:spLocks noChangeArrowheads="1"/>
          </p:cNvSpPr>
          <p:nvPr/>
        </p:nvSpPr>
        <p:spPr bwMode="auto">
          <a:xfrm>
            <a:off x="3676650" y="21097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48" name="Rectangle 110"/>
          <p:cNvSpPr>
            <a:spLocks noChangeArrowheads="1"/>
          </p:cNvSpPr>
          <p:nvPr/>
        </p:nvSpPr>
        <p:spPr bwMode="auto">
          <a:xfrm>
            <a:off x="3829050" y="22621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49" name="Rectangle 111"/>
          <p:cNvSpPr>
            <a:spLocks noChangeArrowheads="1"/>
          </p:cNvSpPr>
          <p:nvPr/>
        </p:nvSpPr>
        <p:spPr bwMode="auto">
          <a:xfrm>
            <a:off x="3981450" y="24145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50" name="Rectangle 112"/>
          <p:cNvSpPr>
            <a:spLocks noChangeArrowheads="1"/>
          </p:cNvSpPr>
          <p:nvPr/>
        </p:nvSpPr>
        <p:spPr bwMode="auto">
          <a:xfrm>
            <a:off x="4133850" y="25669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51" name="Rectangle 113"/>
          <p:cNvSpPr>
            <a:spLocks noChangeArrowheads="1"/>
          </p:cNvSpPr>
          <p:nvPr/>
        </p:nvSpPr>
        <p:spPr bwMode="auto">
          <a:xfrm>
            <a:off x="4286250" y="27193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52" name="Rectangle 114"/>
          <p:cNvSpPr>
            <a:spLocks noChangeArrowheads="1"/>
          </p:cNvSpPr>
          <p:nvPr/>
        </p:nvSpPr>
        <p:spPr bwMode="auto">
          <a:xfrm>
            <a:off x="4438650" y="28717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53" name="Rectangle 116"/>
          <p:cNvSpPr>
            <a:spLocks noChangeArrowheads="1"/>
          </p:cNvSpPr>
          <p:nvPr/>
        </p:nvSpPr>
        <p:spPr bwMode="auto">
          <a:xfrm>
            <a:off x="4743450" y="3176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4" name="Rectangle 117"/>
          <p:cNvSpPr>
            <a:spLocks noChangeArrowheads="1"/>
          </p:cNvSpPr>
          <p:nvPr/>
        </p:nvSpPr>
        <p:spPr bwMode="auto">
          <a:xfrm>
            <a:off x="4895850" y="3328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5" name="Rectangle 118"/>
          <p:cNvSpPr>
            <a:spLocks noChangeArrowheads="1"/>
          </p:cNvSpPr>
          <p:nvPr/>
        </p:nvSpPr>
        <p:spPr bwMode="auto">
          <a:xfrm>
            <a:off x="5048250" y="34813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6" name="Rectangle 119"/>
          <p:cNvSpPr>
            <a:spLocks noChangeArrowheads="1"/>
          </p:cNvSpPr>
          <p:nvPr/>
        </p:nvSpPr>
        <p:spPr bwMode="auto">
          <a:xfrm>
            <a:off x="5200650" y="36337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7" name="Rectangle 120"/>
          <p:cNvSpPr>
            <a:spLocks noChangeArrowheads="1"/>
          </p:cNvSpPr>
          <p:nvPr/>
        </p:nvSpPr>
        <p:spPr bwMode="auto">
          <a:xfrm>
            <a:off x="5353050" y="37861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8" name="Rectangle 121"/>
          <p:cNvSpPr>
            <a:spLocks noChangeArrowheads="1"/>
          </p:cNvSpPr>
          <p:nvPr/>
        </p:nvSpPr>
        <p:spPr bwMode="auto">
          <a:xfrm>
            <a:off x="5505450" y="3938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59" name="Rectangle 122"/>
          <p:cNvSpPr>
            <a:spLocks noChangeArrowheads="1"/>
          </p:cNvSpPr>
          <p:nvPr/>
        </p:nvSpPr>
        <p:spPr bwMode="auto">
          <a:xfrm>
            <a:off x="5657850" y="4090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60" name="Rectangle 125"/>
          <p:cNvSpPr>
            <a:spLocks noChangeArrowheads="1"/>
          </p:cNvSpPr>
          <p:nvPr/>
        </p:nvSpPr>
        <p:spPr bwMode="auto">
          <a:xfrm>
            <a:off x="6115050" y="4548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1" name="Rectangle 126"/>
          <p:cNvSpPr>
            <a:spLocks noChangeArrowheads="1"/>
          </p:cNvSpPr>
          <p:nvPr/>
        </p:nvSpPr>
        <p:spPr bwMode="auto">
          <a:xfrm>
            <a:off x="6267450" y="4700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2" name="Rectangle 127"/>
          <p:cNvSpPr>
            <a:spLocks noChangeArrowheads="1"/>
          </p:cNvSpPr>
          <p:nvPr/>
        </p:nvSpPr>
        <p:spPr bwMode="auto">
          <a:xfrm>
            <a:off x="6419850" y="4852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3" name="Rectangle 128"/>
          <p:cNvSpPr>
            <a:spLocks noChangeArrowheads="1"/>
          </p:cNvSpPr>
          <p:nvPr/>
        </p:nvSpPr>
        <p:spPr bwMode="auto">
          <a:xfrm>
            <a:off x="6572250" y="5005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4" name="Rectangle 129"/>
          <p:cNvSpPr>
            <a:spLocks noChangeArrowheads="1"/>
          </p:cNvSpPr>
          <p:nvPr/>
        </p:nvSpPr>
        <p:spPr bwMode="auto">
          <a:xfrm>
            <a:off x="6724650" y="51577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5" name="Rectangle 130"/>
          <p:cNvSpPr>
            <a:spLocks noChangeArrowheads="1"/>
          </p:cNvSpPr>
          <p:nvPr/>
        </p:nvSpPr>
        <p:spPr bwMode="auto">
          <a:xfrm>
            <a:off x="6877050" y="5310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6" name="Rectangle 131"/>
          <p:cNvSpPr>
            <a:spLocks noChangeArrowheads="1"/>
          </p:cNvSpPr>
          <p:nvPr/>
        </p:nvSpPr>
        <p:spPr bwMode="auto">
          <a:xfrm>
            <a:off x="7029450" y="5462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7" name="Rectangle 132"/>
          <p:cNvSpPr>
            <a:spLocks noChangeArrowheads="1"/>
          </p:cNvSpPr>
          <p:nvPr/>
        </p:nvSpPr>
        <p:spPr bwMode="auto">
          <a:xfrm>
            <a:off x="7181850" y="5614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8" name="Rectangle 133"/>
          <p:cNvSpPr>
            <a:spLocks noChangeArrowheads="1"/>
          </p:cNvSpPr>
          <p:nvPr/>
        </p:nvSpPr>
        <p:spPr bwMode="auto">
          <a:xfrm>
            <a:off x="7334250" y="5767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69" name="Rectangle 134"/>
          <p:cNvSpPr>
            <a:spLocks noChangeArrowheads="1"/>
          </p:cNvSpPr>
          <p:nvPr/>
        </p:nvSpPr>
        <p:spPr bwMode="auto">
          <a:xfrm>
            <a:off x="4095750"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70" name="Rectangle 135"/>
          <p:cNvSpPr>
            <a:spLocks noChangeArrowheads="1"/>
          </p:cNvSpPr>
          <p:nvPr/>
        </p:nvSpPr>
        <p:spPr bwMode="auto">
          <a:xfrm>
            <a:off x="4248150" y="21097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71" name="Rectangle 136"/>
          <p:cNvSpPr>
            <a:spLocks noChangeArrowheads="1"/>
          </p:cNvSpPr>
          <p:nvPr/>
        </p:nvSpPr>
        <p:spPr bwMode="auto">
          <a:xfrm>
            <a:off x="4400550" y="22621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72" name="Rectangle 137"/>
          <p:cNvSpPr>
            <a:spLocks noChangeArrowheads="1"/>
          </p:cNvSpPr>
          <p:nvPr/>
        </p:nvSpPr>
        <p:spPr bwMode="auto">
          <a:xfrm>
            <a:off x="4552950" y="24145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73" name="Rectangle 138"/>
          <p:cNvSpPr>
            <a:spLocks noChangeArrowheads="1"/>
          </p:cNvSpPr>
          <p:nvPr/>
        </p:nvSpPr>
        <p:spPr bwMode="auto">
          <a:xfrm>
            <a:off x="4705350" y="25669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74" name="Rectangle 139"/>
          <p:cNvSpPr>
            <a:spLocks noChangeArrowheads="1"/>
          </p:cNvSpPr>
          <p:nvPr/>
        </p:nvSpPr>
        <p:spPr bwMode="auto">
          <a:xfrm>
            <a:off x="4857750" y="27193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75" name="Rectangle 140"/>
          <p:cNvSpPr>
            <a:spLocks noChangeArrowheads="1"/>
          </p:cNvSpPr>
          <p:nvPr/>
        </p:nvSpPr>
        <p:spPr bwMode="auto">
          <a:xfrm>
            <a:off x="5010150" y="28717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76" name="Rectangle 142"/>
          <p:cNvSpPr>
            <a:spLocks noChangeArrowheads="1"/>
          </p:cNvSpPr>
          <p:nvPr/>
        </p:nvSpPr>
        <p:spPr bwMode="auto">
          <a:xfrm>
            <a:off x="5314950" y="3176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77" name="Rectangle 143"/>
          <p:cNvSpPr>
            <a:spLocks noChangeArrowheads="1"/>
          </p:cNvSpPr>
          <p:nvPr/>
        </p:nvSpPr>
        <p:spPr bwMode="auto">
          <a:xfrm>
            <a:off x="5467350" y="3328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78" name="Rectangle 144"/>
          <p:cNvSpPr>
            <a:spLocks noChangeArrowheads="1"/>
          </p:cNvSpPr>
          <p:nvPr/>
        </p:nvSpPr>
        <p:spPr bwMode="auto">
          <a:xfrm>
            <a:off x="5619750" y="34813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79" name="Rectangle 145"/>
          <p:cNvSpPr>
            <a:spLocks noChangeArrowheads="1"/>
          </p:cNvSpPr>
          <p:nvPr/>
        </p:nvSpPr>
        <p:spPr bwMode="auto">
          <a:xfrm>
            <a:off x="5772150" y="36337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80" name="Rectangle 146"/>
          <p:cNvSpPr>
            <a:spLocks noChangeArrowheads="1"/>
          </p:cNvSpPr>
          <p:nvPr/>
        </p:nvSpPr>
        <p:spPr bwMode="auto">
          <a:xfrm>
            <a:off x="5924550" y="37861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81" name="Rectangle 147"/>
          <p:cNvSpPr>
            <a:spLocks noChangeArrowheads="1"/>
          </p:cNvSpPr>
          <p:nvPr/>
        </p:nvSpPr>
        <p:spPr bwMode="auto">
          <a:xfrm>
            <a:off x="6076950" y="3938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82" name="Rectangle 148"/>
          <p:cNvSpPr>
            <a:spLocks noChangeArrowheads="1"/>
          </p:cNvSpPr>
          <p:nvPr/>
        </p:nvSpPr>
        <p:spPr bwMode="auto">
          <a:xfrm>
            <a:off x="6229350" y="4090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683" name="Rectangle 151"/>
          <p:cNvSpPr>
            <a:spLocks noChangeArrowheads="1"/>
          </p:cNvSpPr>
          <p:nvPr/>
        </p:nvSpPr>
        <p:spPr bwMode="auto">
          <a:xfrm>
            <a:off x="6686550" y="4548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4" name="Rectangle 152"/>
          <p:cNvSpPr>
            <a:spLocks noChangeArrowheads="1"/>
          </p:cNvSpPr>
          <p:nvPr/>
        </p:nvSpPr>
        <p:spPr bwMode="auto">
          <a:xfrm>
            <a:off x="6838950" y="4700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5" name="Rectangle 153"/>
          <p:cNvSpPr>
            <a:spLocks noChangeArrowheads="1"/>
          </p:cNvSpPr>
          <p:nvPr/>
        </p:nvSpPr>
        <p:spPr bwMode="auto">
          <a:xfrm>
            <a:off x="6991350" y="4852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6" name="Rectangle 154"/>
          <p:cNvSpPr>
            <a:spLocks noChangeArrowheads="1"/>
          </p:cNvSpPr>
          <p:nvPr/>
        </p:nvSpPr>
        <p:spPr bwMode="auto">
          <a:xfrm>
            <a:off x="7143750" y="5005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7" name="Rectangle 155"/>
          <p:cNvSpPr>
            <a:spLocks noChangeArrowheads="1"/>
          </p:cNvSpPr>
          <p:nvPr/>
        </p:nvSpPr>
        <p:spPr bwMode="auto">
          <a:xfrm>
            <a:off x="7296150" y="51577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8" name="Rectangle 156"/>
          <p:cNvSpPr>
            <a:spLocks noChangeArrowheads="1"/>
          </p:cNvSpPr>
          <p:nvPr/>
        </p:nvSpPr>
        <p:spPr bwMode="auto">
          <a:xfrm>
            <a:off x="7448550" y="5310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89" name="Rectangle 157"/>
          <p:cNvSpPr>
            <a:spLocks noChangeArrowheads="1"/>
          </p:cNvSpPr>
          <p:nvPr/>
        </p:nvSpPr>
        <p:spPr bwMode="auto">
          <a:xfrm>
            <a:off x="7600950" y="5462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90" name="Rectangle 158"/>
          <p:cNvSpPr>
            <a:spLocks noChangeArrowheads="1"/>
          </p:cNvSpPr>
          <p:nvPr/>
        </p:nvSpPr>
        <p:spPr bwMode="auto">
          <a:xfrm>
            <a:off x="7753350" y="5614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91" name="Rectangle 159"/>
          <p:cNvSpPr>
            <a:spLocks noChangeArrowheads="1"/>
          </p:cNvSpPr>
          <p:nvPr/>
        </p:nvSpPr>
        <p:spPr bwMode="auto">
          <a:xfrm>
            <a:off x="7905750" y="5767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92" name="Rectangle 160"/>
          <p:cNvSpPr>
            <a:spLocks noChangeArrowheads="1"/>
          </p:cNvSpPr>
          <p:nvPr/>
        </p:nvSpPr>
        <p:spPr bwMode="auto">
          <a:xfrm>
            <a:off x="4632325" y="19573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93" name="Rectangle 161"/>
          <p:cNvSpPr>
            <a:spLocks noChangeArrowheads="1"/>
          </p:cNvSpPr>
          <p:nvPr/>
        </p:nvSpPr>
        <p:spPr bwMode="auto">
          <a:xfrm>
            <a:off x="4784725" y="21097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94" name="Rectangle 162"/>
          <p:cNvSpPr>
            <a:spLocks noChangeArrowheads="1"/>
          </p:cNvSpPr>
          <p:nvPr/>
        </p:nvSpPr>
        <p:spPr bwMode="auto">
          <a:xfrm>
            <a:off x="4937125" y="2262188"/>
            <a:ext cx="200025" cy="242887"/>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3695" name="Rectangle 163"/>
          <p:cNvSpPr>
            <a:spLocks noChangeArrowheads="1"/>
          </p:cNvSpPr>
          <p:nvPr/>
        </p:nvSpPr>
        <p:spPr bwMode="auto">
          <a:xfrm>
            <a:off x="5089525" y="24145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96" name="Rectangle 164"/>
          <p:cNvSpPr>
            <a:spLocks noChangeArrowheads="1"/>
          </p:cNvSpPr>
          <p:nvPr/>
        </p:nvSpPr>
        <p:spPr bwMode="auto">
          <a:xfrm>
            <a:off x="5241925" y="25669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97" name="Rectangle 165"/>
          <p:cNvSpPr>
            <a:spLocks noChangeArrowheads="1"/>
          </p:cNvSpPr>
          <p:nvPr/>
        </p:nvSpPr>
        <p:spPr bwMode="auto">
          <a:xfrm>
            <a:off x="5394325" y="27193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98" name="Rectangle 166"/>
          <p:cNvSpPr>
            <a:spLocks noChangeArrowheads="1"/>
          </p:cNvSpPr>
          <p:nvPr/>
        </p:nvSpPr>
        <p:spPr bwMode="auto">
          <a:xfrm>
            <a:off x="5546725" y="2871788"/>
            <a:ext cx="200025" cy="24288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699" name="Rectangle 168"/>
          <p:cNvSpPr>
            <a:spLocks noChangeArrowheads="1"/>
          </p:cNvSpPr>
          <p:nvPr/>
        </p:nvSpPr>
        <p:spPr bwMode="auto">
          <a:xfrm>
            <a:off x="5851525" y="3176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0" name="Rectangle 169"/>
          <p:cNvSpPr>
            <a:spLocks noChangeArrowheads="1"/>
          </p:cNvSpPr>
          <p:nvPr/>
        </p:nvSpPr>
        <p:spPr bwMode="auto">
          <a:xfrm>
            <a:off x="6003925" y="3328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1" name="Rectangle 170"/>
          <p:cNvSpPr>
            <a:spLocks noChangeArrowheads="1"/>
          </p:cNvSpPr>
          <p:nvPr/>
        </p:nvSpPr>
        <p:spPr bwMode="auto">
          <a:xfrm>
            <a:off x="6156325" y="34813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2" name="Rectangle 171"/>
          <p:cNvSpPr>
            <a:spLocks noChangeArrowheads="1"/>
          </p:cNvSpPr>
          <p:nvPr/>
        </p:nvSpPr>
        <p:spPr bwMode="auto">
          <a:xfrm>
            <a:off x="6308725" y="36337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3" name="Rectangle 172"/>
          <p:cNvSpPr>
            <a:spLocks noChangeArrowheads="1"/>
          </p:cNvSpPr>
          <p:nvPr/>
        </p:nvSpPr>
        <p:spPr bwMode="auto">
          <a:xfrm>
            <a:off x="6461125" y="37861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4" name="Rectangle 173"/>
          <p:cNvSpPr>
            <a:spLocks noChangeArrowheads="1"/>
          </p:cNvSpPr>
          <p:nvPr/>
        </p:nvSpPr>
        <p:spPr bwMode="auto">
          <a:xfrm>
            <a:off x="6613525" y="39385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5" name="Rectangle 174"/>
          <p:cNvSpPr>
            <a:spLocks noChangeArrowheads="1"/>
          </p:cNvSpPr>
          <p:nvPr/>
        </p:nvSpPr>
        <p:spPr bwMode="auto">
          <a:xfrm>
            <a:off x="6765925" y="4090988"/>
            <a:ext cx="200025" cy="24288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3706" name="Rectangle 177"/>
          <p:cNvSpPr>
            <a:spLocks noChangeArrowheads="1"/>
          </p:cNvSpPr>
          <p:nvPr/>
        </p:nvSpPr>
        <p:spPr bwMode="auto">
          <a:xfrm>
            <a:off x="7223125" y="4548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07" name="Rectangle 178"/>
          <p:cNvSpPr>
            <a:spLocks noChangeArrowheads="1"/>
          </p:cNvSpPr>
          <p:nvPr/>
        </p:nvSpPr>
        <p:spPr bwMode="auto">
          <a:xfrm>
            <a:off x="7375525" y="4700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08" name="Rectangle 179"/>
          <p:cNvSpPr>
            <a:spLocks noChangeArrowheads="1"/>
          </p:cNvSpPr>
          <p:nvPr/>
        </p:nvSpPr>
        <p:spPr bwMode="auto">
          <a:xfrm>
            <a:off x="7527925" y="4852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09" name="Rectangle 180"/>
          <p:cNvSpPr>
            <a:spLocks noChangeArrowheads="1"/>
          </p:cNvSpPr>
          <p:nvPr/>
        </p:nvSpPr>
        <p:spPr bwMode="auto">
          <a:xfrm>
            <a:off x="7680325" y="5005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0" name="Rectangle 181"/>
          <p:cNvSpPr>
            <a:spLocks noChangeArrowheads="1"/>
          </p:cNvSpPr>
          <p:nvPr/>
        </p:nvSpPr>
        <p:spPr bwMode="auto">
          <a:xfrm>
            <a:off x="7832725" y="51577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1" name="Rectangle 182"/>
          <p:cNvSpPr>
            <a:spLocks noChangeArrowheads="1"/>
          </p:cNvSpPr>
          <p:nvPr/>
        </p:nvSpPr>
        <p:spPr bwMode="auto">
          <a:xfrm>
            <a:off x="7985125" y="53101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2" name="Rectangle 183"/>
          <p:cNvSpPr>
            <a:spLocks noChangeArrowheads="1"/>
          </p:cNvSpPr>
          <p:nvPr/>
        </p:nvSpPr>
        <p:spPr bwMode="auto">
          <a:xfrm>
            <a:off x="8137525" y="54625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3" name="Rectangle 184"/>
          <p:cNvSpPr>
            <a:spLocks noChangeArrowheads="1"/>
          </p:cNvSpPr>
          <p:nvPr/>
        </p:nvSpPr>
        <p:spPr bwMode="auto">
          <a:xfrm>
            <a:off x="8289925" y="56149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4" name="Rectangle 185"/>
          <p:cNvSpPr>
            <a:spLocks noChangeArrowheads="1"/>
          </p:cNvSpPr>
          <p:nvPr/>
        </p:nvSpPr>
        <p:spPr bwMode="auto">
          <a:xfrm>
            <a:off x="8442325" y="5767388"/>
            <a:ext cx="200025" cy="2428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15" name="Line 186"/>
          <p:cNvSpPr>
            <a:spLocks noChangeShapeType="1"/>
          </p:cNvSpPr>
          <p:nvPr/>
        </p:nvSpPr>
        <p:spPr bwMode="auto">
          <a:xfrm>
            <a:off x="506413" y="2181225"/>
            <a:ext cx="5337175" cy="14288"/>
          </a:xfrm>
          <a:prstGeom prst="line">
            <a:avLst/>
          </a:prstGeom>
          <a:noFill/>
          <a:ln w="9525">
            <a:solidFill>
              <a:schemeClr val="tx1"/>
            </a:solidFill>
            <a:round/>
            <a:headEnd/>
            <a:tailEnd/>
          </a:ln>
        </p:spPr>
        <p:txBody>
          <a:bodyPr/>
          <a:lstStyle/>
          <a:p>
            <a:endParaRPr lang="en-US"/>
          </a:p>
        </p:txBody>
      </p:sp>
      <p:sp>
        <p:nvSpPr>
          <p:cNvPr id="23716" name="Line 187"/>
          <p:cNvSpPr>
            <a:spLocks noChangeShapeType="1"/>
          </p:cNvSpPr>
          <p:nvPr/>
        </p:nvSpPr>
        <p:spPr bwMode="auto">
          <a:xfrm>
            <a:off x="787400" y="2767013"/>
            <a:ext cx="5337175" cy="14287"/>
          </a:xfrm>
          <a:prstGeom prst="line">
            <a:avLst/>
          </a:prstGeom>
          <a:noFill/>
          <a:ln w="9525">
            <a:solidFill>
              <a:schemeClr val="tx1"/>
            </a:solidFill>
            <a:round/>
            <a:headEnd/>
            <a:tailEnd/>
          </a:ln>
        </p:spPr>
        <p:txBody>
          <a:bodyPr/>
          <a:lstStyle/>
          <a:p>
            <a:endParaRPr lang="en-US"/>
          </a:p>
        </p:txBody>
      </p:sp>
      <p:sp>
        <p:nvSpPr>
          <p:cNvPr id="23717" name="Line 188"/>
          <p:cNvSpPr>
            <a:spLocks noChangeShapeType="1"/>
          </p:cNvSpPr>
          <p:nvPr/>
        </p:nvSpPr>
        <p:spPr bwMode="auto">
          <a:xfrm>
            <a:off x="1444625" y="3482975"/>
            <a:ext cx="5337175" cy="14288"/>
          </a:xfrm>
          <a:prstGeom prst="line">
            <a:avLst/>
          </a:prstGeom>
          <a:noFill/>
          <a:ln w="9525">
            <a:solidFill>
              <a:schemeClr val="tx1"/>
            </a:solidFill>
            <a:round/>
            <a:headEnd/>
            <a:tailEnd/>
          </a:ln>
        </p:spPr>
        <p:txBody>
          <a:bodyPr/>
          <a:lstStyle/>
          <a:p>
            <a:endParaRPr lang="en-US"/>
          </a:p>
        </p:txBody>
      </p:sp>
      <p:sp>
        <p:nvSpPr>
          <p:cNvPr id="23718" name="Line 189"/>
          <p:cNvSpPr>
            <a:spLocks noChangeShapeType="1"/>
          </p:cNvSpPr>
          <p:nvPr/>
        </p:nvSpPr>
        <p:spPr bwMode="auto">
          <a:xfrm>
            <a:off x="1730375" y="3854450"/>
            <a:ext cx="5337175" cy="14288"/>
          </a:xfrm>
          <a:prstGeom prst="line">
            <a:avLst/>
          </a:prstGeom>
          <a:noFill/>
          <a:ln w="9525">
            <a:solidFill>
              <a:schemeClr val="tx1"/>
            </a:solidFill>
            <a:round/>
            <a:headEnd/>
            <a:tailEnd/>
          </a:ln>
        </p:spPr>
        <p:txBody>
          <a:bodyPr/>
          <a:lstStyle/>
          <a:p>
            <a:endParaRPr lang="en-US"/>
          </a:p>
        </p:txBody>
      </p:sp>
      <p:sp>
        <p:nvSpPr>
          <p:cNvPr id="23719" name="Line 190"/>
          <p:cNvSpPr>
            <a:spLocks noChangeShapeType="1"/>
          </p:cNvSpPr>
          <p:nvPr/>
        </p:nvSpPr>
        <p:spPr bwMode="auto">
          <a:xfrm>
            <a:off x="1958975" y="4238625"/>
            <a:ext cx="5337175" cy="14288"/>
          </a:xfrm>
          <a:prstGeom prst="line">
            <a:avLst/>
          </a:prstGeom>
          <a:noFill/>
          <a:ln w="9525">
            <a:solidFill>
              <a:schemeClr val="tx1"/>
            </a:solidFill>
            <a:round/>
            <a:headEnd/>
            <a:tailEnd/>
          </a:ln>
        </p:spPr>
        <p:txBody>
          <a:bodyPr/>
          <a:lstStyle/>
          <a:p>
            <a:endParaRPr lang="en-US"/>
          </a:p>
        </p:txBody>
      </p:sp>
      <p:sp>
        <p:nvSpPr>
          <p:cNvPr id="23720" name="Line 191"/>
          <p:cNvSpPr>
            <a:spLocks noChangeShapeType="1"/>
          </p:cNvSpPr>
          <p:nvPr/>
        </p:nvSpPr>
        <p:spPr bwMode="auto">
          <a:xfrm>
            <a:off x="3044825" y="4895850"/>
            <a:ext cx="5337175" cy="14288"/>
          </a:xfrm>
          <a:prstGeom prst="line">
            <a:avLst/>
          </a:prstGeom>
          <a:noFill/>
          <a:ln w="9525">
            <a:solidFill>
              <a:schemeClr val="tx1"/>
            </a:solidFill>
            <a:round/>
            <a:headEnd/>
            <a:tailEnd/>
          </a:ln>
        </p:spPr>
        <p:txBody>
          <a:bodyPr/>
          <a:lstStyle/>
          <a:p>
            <a:endParaRPr lang="en-US"/>
          </a:p>
        </p:txBody>
      </p:sp>
      <p:sp>
        <p:nvSpPr>
          <p:cNvPr id="23721" name="Line 192"/>
          <p:cNvSpPr>
            <a:spLocks noChangeShapeType="1"/>
          </p:cNvSpPr>
          <p:nvPr/>
        </p:nvSpPr>
        <p:spPr bwMode="auto">
          <a:xfrm>
            <a:off x="3197225" y="5048250"/>
            <a:ext cx="5337175" cy="14288"/>
          </a:xfrm>
          <a:prstGeom prst="line">
            <a:avLst/>
          </a:prstGeom>
          <a:noFill/>
          <a:ln w="9525">
            <a:solidFill>
              <a:schemeClr val="tx1"/>
            </a:solidFill>
            <a:round/>
            <a:headEnd/>
            <a:tailEnd/>
          </a:ln>
        </p:spPr>
        <p:txBody>
          <a:bodyPr/>
          <a:lstStyle/>
          <a:p>
            <a:endParaRPr lang="en-US"/>
          </a:p>
        </p:txBody>
      </p:sp>
      <p:sp>
        <p:nvSpPr>
          <p:cNvPr id="23722" name="Line 193"/>
          <p:cNvSpPr>
            <a:spLocks noChangeShapeType="1"/>
          </p:cNvSpPr>
          <p:nvPr/>
        </p:nvSpPr>
        <p:spPr bwMode="auto">
          <a:xfrm>
            <a:off x="3349625" y="5200650"/>
            <a:ext cx="5337175" cy="14288"/>
          </a:xfrm>
          <a:prstGeom prst="line">
            <a:avLst/>
          </a:prstGeom>
          <a:noFill/>
          <a:ln w="9525">
            <a:solidFill>
              <a:schemeClr val="tx1"/>
            </a:solidFill>
            <a:round/>
            <a:headEnd/>
            <a:tailEnd/>
          </a:ln>
        </p:spPr>
        <p:txBody>
          <a:bodyPr/>
          <a:lstStyle/>
          <a:p>
            <a:endParaRPr lang="en-US"/>
          </a:p>
        </p:txBody>
      </p:sp>
      <p:sp>
        <p:nvSpPr>
          <p:cNvPr id="23723" name="Line 194"/>
          <p:cNvSpPr>
            <a:spLocks noChangeShapeType="1"/>
          </p:cNvSpPr>
          <p:nvPr/>
        </p:nvSpPr>
        <p:spPr bwMode="auto">
          <a:xfrm>
            <a:off x="3502025" y="5353050"/>
            <a:ext cx="5337175" cy="14288"/>
          </a:xfrm>
          <a:prstGeom prst="line">
            <a:avLst/>
          </a:prstGeom>
          <a:noFill/>
          <a:ln w="9525">
            <a:solidFill>
              <a:schemeClr val="tx1"/>
            </a:solidFill>
            <a:round/>
            <a:headEnd/>
            <a:tailEnd/>
          </a:ln>
        </p:spPr>
        <p:txBody>
          <a:bodyPr/>
          <a:lstStyle/>
          <a:p>
            <a:endParaRPr lang="en-US"/>
          </a:p>
        </p:txBody>
      </p:sp>
      <p:sp>
        <p:nvSpPr>
          <p:cNvPr id="23724" name="Line 195"/>
          <p:cNvSpPr>
            <a:spLocks noChangeShapeType="1"/>
          </p:cNvSpPr>
          <p:nvPr/>
        </p:nvSpPr>
        <p:spPr bwMode="auto">
          <a:xfrm>
            <a:off x="3654425" y="5505450"/>
            <a:ext cx="5337175" cy="14288"/>
          </a:xfrm>
          <a:prstGeom prst="line">
            <a:avLst/>
          </a:prstGeom>
          <a:noFill/>
          <a:ln w="9525">
            <a:solidFill>
              <a:schemeClr val="tx1"/>
            </a:solidFill>
            <a:round/>
            <a:headEnd/>
            <a:tailEnd/>
          </a:ln>
        </p:spPr>
        <p:txBody>
          <a:bodyPr/>
          <a:lstStyle/>
          <a:p>
            <a:endParaRPr lang="en-US"/>
          </a:p>
        </p:txBody>
      </p:sp>
      <p:sp>
        <p:nvSpPr>
          <p:cNvPr id="23725" name="TextBox 172"/>
          <p:cNvSpPr txBox="1">
            <a:spLocks noChangeArrowheads="1"/>
          </p:cNvSpPr>
          <p:nvPr/>
        </p:nvSpPr>
        <p:spPr bwMode="auto">
          <a:xfrm>
            <a:off x="5715000" y="6019800"/>
            <a:ext cx="3200400" cy="523875"/>
          </a:xfrm>
          <a:prstGeom prst="rect">
            <a:avLst/>
          </a:prstGeom>
          <a:noFill/>
          <a:ln w="9525">
            <a:noFill/>
            <a:miter lim="800000"/>
            <a:headEnd/>
            <a:tailEnd/>
          </a:ln>
        </p:spPr>
        <p:txBody>
          <a:bodyPr>
            <a:spAutoFit/>
          </a:bodyPr>
          <a:lstStyle/>
          <a:p>
            <a:r>
              <a:rPr lang="en-US" sz="1400" dirty="0"/>
              <a:t>Slide </a:t>
            </a:r>
            <a:r>
              <a:rPr lang="en-US" sz="1400" dirty="0" smtClean="0"/>
              <a:t>adapted from </a:t>
            </a:r>
            <a:r>
              <a:rPr lang="en-US" sz="1400" dirty="0"/>
              <a:t>Gartner Conference</a:t>
            </a:r>
          </a:p>
          <a:p>
            <a:r>
              <a:rPr lang="en-US" sz="1400" dirty="0"/>
              <a:t>June 23, 2010 Washington, D.C.</a:t>
            </a:r>
          </a:p>
        </p:txBody>
      </p:sp>
      <p:sp>
        <p:nvSpPr>
          <p:cNvPr id="175" name="Title 174"/>
          <p:cNvSpPr>
            <a:spLocks noGrp="1"/>
          </p:cNvSpPr>
          <p:nvPr>
            <p:ph type="title"/>
          </p:nvPr>
        </p:nvSpPr>
        <p:spPr/>
        <p:txBody>
          <a:bodyPr>
            <a:normAutofit/>
          </a:bodyPr>
          <a:lstStyle/>
          <a:p>
            <a:pPr algn="ctr" eaLnBrk="1" fontAlgn="auto" hangingPunct="1">
              <a:spcAft>
                <a:spcPts val="0"/>
              </a:spcAft>
              <a:defRPr/>
            </a:pPr>
            <a:r>
              <a:rPr lang="en-US" dirty="0" smtClean="0"/>
              <a:t>Emerging New Strategies:</a:t>
            </a:r>
            <a:br>
              <a:rPr lang="en-US" dirty="0" smtClean="0"/>
            </a:br>
            <a:r>
              <a:rPr lang="en-US" dirty="0" smtClean="0"/>
              <a:t>“Predictive Analytics”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CA" sz="4000" smtClean="0"/>
          </a:p>
        </p:txBody>
      </p:sp>
      <p:pic>
        <p:nvPicPr>
          <p:cNvPr id="21507" name="Picture 12" descr="VA &amp; Archives. CAB 65. Pruned. Detail. Picture 1.png"/>
          <p:cNvPicPr>
            <a:picLocks noGrp="1" noChangeAspect="1"/>
          </p:cNvPicPr>
          <p:nvPr>
            <p:ph idx="1"/>
          </p:nvPr>
        </p:nvPicPr>
        <p:blipFill>
          <a:blip r:embed="rId3" cstate="print"/>
          <a:srcRect/>
          <a:stretch>
            <a:fillRect/>
          </a:stretch>
        </p:blipFill>
        <p:spPr>
          <a:xfrm>
            <a:off x="0" y="0"/>
            <a:ext cx="8915400" cy="6858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2800" dirty="0" smtClean="0"/>
              <a:t>How much of one’s client’s ESI is known to in-house counsel at the onset of litigation?  </a:t>
            </a: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7" descr="iceberg-poster"/>
          <p:cNvPicPr>
            <a:picLocks noChangeAspect="1" noChangeArrowheads="1"/>
          </p:cNvPicPr>
          <p:nvPr/>
        </p:nvPicPr>
        <p:blipFill>
          <a:blip r:embed="rId2" cstate="print"/>
          <a:srcRect l="4167" t="4697" r="4167" b="4501"/>
          <a:stretch>
            <a:fillRect/>
          </a:stretch>
        </p:blipFill>
        <p:spPr bwMode="auto">
          <a:xfrm>
            <a:off x="1143000" y="2971800"/>
            <a:ext cx="5715000" cy="3429000"/>
          </a:xfrm>
          <a:prstGeom prst="rect">
            <a:avLst/>
          </a:prstGeom>
          <a:noFill/>
          <a:ln w="9525">
            <a:noFill/>
            <a:miter lim="800000"/>
            <a:headEnd/>
            <a:tailEnd/>
          </a:ln>
        </p:spPr>
      </p:pic>
      <p:sp>
        <p:nvSpPr>
          <p:cNvPr id="5" name="TextBox 4"/>
          <p:cNvSpPr txBox="1"/>
          <p:nvPr/>
        </p:nvSpPr>
        <p:spPr>
          <a:xfrm>
            <a:off x="5029200" y="4114800"/>
            <a:ext cx="1371600" cy="369332"/>
          </a:xfrm>
          <a:prstGeom prst="rect">
            <a:avLst/>
          </a:prstGeom>
          <a:noFill/>
          <a:ln>
            <a:solidFill>
              <a:schemeClr val="accent3"/>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84" descr="Picture 2.png"/>
          <p:cNvPicPr>
            <a:picLocks noChangeAspect="1"/>
          </p:cNvPicPr>
          <p:nvPr/>
        </p:nvPicPr>
        <p:blipFill>
          <a:blip r:embed="rId3" cstate="print"/>
          <a:srcRect/>
          <a:stretch>
            <a:fillRect/>
          </a:stretch>
        </p:blipFill>
        <p:spPr bwMode="auto">
          <a:xfrm>
            <a:off x="755576" y="692696"/>
            <a:ext cx="7848872"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229600" cy="1981200"/>
          </a:xfrm>
        </p:spPr>
        <p:txBody>
          <a:bodyPr>
            <a:normAutofit fontScale="90000"/>
          </a:bodyPr>
          <a:lstStyle/>
          <a:p>
            <a:pPr eaLnBrk="1" hangingPunct="1"/>
            <a:r>
              <a:rPr lang="en-CA" sz="3100" dirty="0" smtClean="0"/>
              <a:t/>
            </a:r>
            <a:br>
              <a:rPr lang="en-CA" sz="3100" dirty="0" smtClean="0"/>
            </a:br>
            <a:r>
              <a:rPr lang="en-CA" sz="3100" dirty="0"/>
              <a:t/>
            </a:r>
            <a:br>
              <a:rPr lang="en-CA" sz="3100" dirty="0"/>
            </a:br>
            <a:r>
              <a:rPr lang="en-CA" sz="2000" dirty="0" smtClean="0"/>
              <a:t>Visual Analysis Examples</a:t>
            </a:r>
            <a:br>
              <a:rPr lang="en-CA" sz="2000" dirty="0" smtClean="0"/>
            </a:br>
            <a:r>
              <a:rPr lang="en-CA" sz="2000" dirty="0" smtClean="0"/>
              <a:t>(Presentation by Dr. Victoria </a:t>
            </a:r>
            <a:r>
              <a:rPr lang="en-CA" sz="2000" dirty="0" err="1" smtClean="0"/>
              <a:t>Lemieux</a:t>
            </a:r>
            <a:r>
              <a:rPr lang="en-CA" sz="2000" dirty="0" smtClean="0"/>
              <a:t>, Univ. British Columbia, </a:t>
            </a:r>
            <a:br>
              <a:rPr lang="en-CA" sz="2000" dirty="0" smtClean="0"/>
            </a:br>
            <a:r>
              <a:rPr lang="en-CA" sz="2000" dirty="0" smtClean="0"/>
              <a:t>at Society of American Archivist Annual Mtg. 2010, Washington, D.C.)</a:t>
            </a:r>
            <a:br>
              <a:rPr lang="en-CA" sz="2000" dirty="0" smtClean="0"/>
            </a:br>
            <a:endParaRPr lang="en-CA" sz="2000" dirty="0" smtClean="0"/>
          </a:p>
        </p:txBody>
      </p:sp>
      <p:pic>
        <p:nvPicPr>
          <p:cNvPr id="17411" name="Picture 8" descr="themail"/>
          <p:cNvPicPr>
            <a:picLocks noGrp="1" noChangeAspect="1" noChangeArrowheads="1"/>
          </p:cNvPicPr>
          <p:nvPr>
            <p:ph sz="half" idx="4294967295"/>
          </p:nvPr>
        </p:nvPicPr>
        <p:blipFill>
          <a:blip r:embed="rId3" cstate="print"/>
          <a:srcRect/>
          <a:stretch>
            <a:fillRect/>
          </a:stretch>
        </p:blipFill>
        <p:spPr>
          <a:xfrm>
            <a:off x="4953000" y="3886200"/>
            <a:ext cx="3505200" cy="2024063"/>
          </a:xfrm>
          <a:noFill/>
        </p:spPr>
      </p:pic>
      <p:pic>
        <p:nvPicPr>
          <p:cNvPr id="17412" name="Content Placeholder 4" descr="Fraud Case Detail4"/>
          <p:cNvPicPr>
            <a:picLocks noChangeAspect="1" noChangeArrowheads="1"/>
          </p:cNvPicPr>
          <p:nvPr/>
        </p:nvPicPr>
        <p:blipFill>
          <a:blip r:embed="rId4" cstate="print"/>
          <a:srcRect/>
          <a:stretch>
            <a:fillRect/>
          </a:stretch>
        </p:blipFill>
        <p:spPr bwMode="auto">
          <a:xfrm>
            <a:off x="4876800" y="1600200"/>
            <a:ext cx="3581400" cy="2209800"/>
          </a:xfrm>
          <a:prstGeom prst="rect">
            <a:avLst/>
          </a:prstGeom>
          <a:noFill/>
          <a:ln w="9525">
            <a:noFill/>
            <a:miter lim="800000"/>
            <a:headEnd/>
            <a:tailEnd/>
          </a:ln>
        </p:spPr>
      </p:pic>
      <p:pic>
        <p:nvPicPr>
          <p:cNvPr id="17413" name="Picture 11" descr="grey"/>
          <p:cNvPicPr>
            <a:picLocks noChangeAspect="1" noChangeArrowheads="1"/>
          </p:cNvPicPr>
          <p:nvPr/>
        </p:nvPicPr>
        <p:blipFill>
          <a:blip r:embed="rId5" cstate="print"/>
          <a:srcRect/>
          <a:stretch>
            <a:fillRect/>
          </a:stretch>
        </p:blipFill>
        <p:spPr bwMode="auto">
          <a:xfrm>
            <a:off x="762000" y="1600200"/>
            <a:ext cx="3467100" cy="2133600"/>
          </a:xfrm>
          <a:prstGeom prst="rect">
            <a:avLst/>
          </a:prstGeom>
          <a:noFill/>
          <a:ln w="9525">
            <a:noFill/>
            <a:miter lim="800000"/>
            <a:headEnd/>
            <a:tailEnd/>
          </a:ln>
        </p:spPr>
      </p:pic>
      <p:pic>
        <p:nvPicPr>
          <p:cNvPr id="17414" name="Picture 12"/>
          <p:cNvPicPr>
            <a:picLocks noChangeAspect="1" noChangeArrowheads="1"/>
          </p:cNvPicPr>
          <p:nvPr/>
        </p:nvPicPr>
        <p:blipFill>
          <a:blip r:embed="rId6" cstate="print"/>
          <a:srcRect/>
          <a:stretch>
            <a:fillRect/>
          </a:stretch>
        </p:blipFill>
        <p:spPr bwMode="auto">
          <a:xfrm>
            <a:off x="762000" y="3886200"/>
            <a:ext cx="3619500" cy="2057400"/>
          </a:xfrm>
          <a:prstGeom prst="rect">
            <a:avLst/>
          </a:prstGeom>
          <a:noFill/>
          <a:ln w="9525">
            <a:noFill/>
            <a:miter lim="800000"/>
            <a:headEnd/>
            <a:tailEnd/>
          </a:ln>
        </p:spPr>
      </p:pic>
      <p:sp>
        <p:nvSpPr>
          <p:cNvPr id="17415" name="Rectangle 13"/>
          <p:cNvSpPr>
            <a:spLocks noChangeArrowheads="1"/>
          </p:cNvSpPr>
          <p:nvPr/>
        </p:nvSpPr>
        <p:spPr bwMode="auto">
          <a:xfrm>
            <a:off x="228600" y="6096000"/>
            <a:ext cx="8915400" cy="549275"/>
          </a:xfrm>
          <a:prstGeom prst="rect">
            <a:avLst/>
          </a:prstGeom>
          <a:noFill/>
          <a:ln w="9525">
            <a:noFill/>
            <a:miter lim="800000"/>
            <a:headEnd/>
            <a:tailEnd/>
          </a:ln>
        </p:spPr>
        <p:txBody>
          <a:bodyPr anchor="ctr">
            <a:spAutoFit/>
          </a:bodyPr>
          <a:lstStyle/>
          <a:p>
            <a:pPr algn="ctr"/>
            <a:r>
              <a:rPr lang="en-US" sz="1000"/>
              <a:t>With acknowledgments to Jeffrey Heer, </a:t>
            </a:r>
            <a:r>
              <a:rPr lang="en-US" sz="1000" i="1"/>
              <a:t>Exploring Enron</a:t>
            </a:r>
            <a:r>
              <a:rPr lang="en-US" sz="1000"/>
              <a:t>, http://hci.stanford.edu/jheer/projects/enron/, </a:t>
            </a:r>
          </a:p>
          <a:p>
            <a:pPr algn="ctr"/>
            <a:r>
              <a:rPr lang="en-US" sz="1000"/>
              <a:t>Adam Perer, </a:t>
            </a:r>
            <a:r>
              <a:rPr lang="en-US" sz="1000" i="1"/>
              <a:t>Contrasting Portraits</a:t>
            </a:r>
            <a:r>
              <a:rPr lang="en-US" sz="1000"/>
              <a:t>, http://hcil.cs.umd.edu/trs/2006-08/2006-08.pdf, </a:t>
            </a:r>
          </a:p>
          <a:p>
            <a:pPr algn="ctr"/>
            <a:r>
              <a:rPr lang="en-US" sz="1000"/>
              <a:t>and Fernanda Viegas, </a:t>
            </a:r>
            <a:r>
              <a:rPr lang="en-US" sz="1000" i="1"/>
              <a:t>Email Conversations</a:t>
            </a:r>
            <a:r>
              <a:rPr lang="en-US" sz="1000"/>
              <a:t>, http://fernandaviegas.com/email.html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A6088C-F7D0-42EB-A613-715233C9347D}" type="slidenum">
              <a:rPr lang="en-US" altLang="en-US" smtClean="0"/>
              <a:pPr>
                <a:defRPr/>
              </a:pPr>
              <a:t>42</a:t>
            </a:fld>
            <a:endParaRPr lang="en-US" altLang="en-US"/>
          </a:p>
        </p:txBody>
      </p:sp>
      <p:pic>
        <p:nvPicPr>
          <p:cNvPr id="3" name="Picture 2" descr="socialnetworking2.jpg"/>
          <p:cNvPicPr>
            <a:picLocks noChangeAspect="1"/>
          </p:cNvPicPr>
          <p:nvPr/>
        </p:nvPicPr>
        <p:blipFill>
          <a:blip r:embed="rId2" cstate="print"/>
          <a:stretch>
            <a:fillRect/>
          </a:stretch>
        </p:blipFill>
        <p:spPr>
          <a:xfrm>
            <a:off x="2140085" y="1483468"/>
            <a:ext cx="4863830" cy="3891064"/>
          </a:xfrm>
          <a:prstGeom prst="rect">
            <a:avLst/>
          </a:prstGeom>
        </p:spPr>
      </p:pic>
      <p:sp>
        <p:nvSpPr>
          <p:cNvPr id="4" name="TextBox 3"/>
          <p:cNvSpPr txBox="1"/>
          <p:nvPr/>
        </p:nvSpPr>
        <p:spPr>
          <a:xfrm>
            <a:off x="1143000" y="609600"/>
            <a:ext cx="5029200" cy="369332"/>
          </a:xfrm>
          <a:prstGeom prst="rect">
            <a:avLst/>
          </a:prstGeom>
          <a:noFill/>
        </p:spPr>
        <p:txBody>
          <a:bodyPr wrap="square" rtlCol="0">
            <a:spAutoFit/>
          </a:bodyPr>
          <a:lstStyle/>
          <a:p>
            <a:r>
              <a:rPr lang="en-US" dirty="0" smtClean="0"/>
              <a:t>Social Networking/Links Analysis Example</a:t>
            </a:r>
            <a:endParaRPr lang="en-US" dirty="0"/>
          </a:p>
        </p:txBody>
      </p:sp>
      <p:sp>
        <p:nvSpPr>
          <p:cNvPr id="5" name="TextBox 4"/>
          <p:cNvSpPr txBox="1"/>
          <p:nvPr/>
        </p:nvSpPr>
        <p:spPr>
          <a:xfrm>
            <a:off x="4419600" y="6019800"/>
            <a:ext cx="3200400" cy="646331"/>
          </a:xfrm>
          <a:prstGeom prst="rect">
            <a:avLst/>
          </a:prstGeom>
          <a:noFill/>
        </p:spPr>
        <p:txBody>
          <a:bodyPr wrap="square" rtlCol="0">
            <a:spAutoFit/>
          </a:bodyPr>
          <a:lstStyle/>
          <a:p>
            <a:r>
              <a:rPr lang="en-US" sz="1200" dirty="0" smtClean="0"/>
              <a:t>From Marc Smith </a:t>
            </a:r>
          </a:p>
          <a:p>
            <a:r>
              <a:rPr lang="en-US" sz="1200" dirty="0" smtClean="0"/>
              <a:t>Posted on </a:t>
            </a:r>
            <a:r>
              <a:rPr lang="en-US" sz="1200" dirty="0" err="1" smtClean="0"/>
              <a:t>Flickr</a:t>
            </a:r>
            <a:endParaRPr lang="en-US" sz="1200" dirty="0" smtClean="0"/>
          </a:p>
          <a:p>
            <a:r>
              <a:rPr lang="en-US" sz="1200" dirty="0" smtClean="0"/>
              <a:t>Under Creative Commons License</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p>
            <a:fld id="{CA70E11A-1196-4FBD-9EF8-2A19B4DA75A7}" type="slidenum">
              <a:rPr lang="en-US"/>
              <a:pPr/>
              <a:t>43</a:t>
            </a:fld>
            <a:endParaRPr lang="en-US"/>
          </a:p>
        </p:txBody>
      </p:sp>
      <p:sp>
        <p:nvSpPr>
          <p:cNvPr id="48131" name="Text Box 2"/>
          <p:cNvSpPr txBox="1">
            <a:spLocks noChangeArrowheads="1"/>
          </p:cNvSpPr>
          <p:nvPr/>
        </p:nvSpPr>
        <p:spPr bwMode="auto">
          <a:xfrm>
            <a:off x="2057400" y="457200"/>
            <a:ext cx="4114800" cy="366713"/>
          </a:xfrm>
          <a:prstGeom prst="rect">
            <a:avLst/>
          </a:prstGeom>
          <a:noFill/>
          <a:ln w="9525">
            <a:noFill/>
            <a:miter lim="800000"/>
            <a:headEnd/>
            <a:tailEnd/>
          </a:ln>
        </p:spPr>
        <p:txBody>
          <a:bodyPr>
            <a:spAutoFit/>
          </a:bodyPr>
          <a:lstStyle/>
          <a:p>
            <a:pPr>
              <a:spcBef>
                <a:spcPct val="50000"/>
              </a:spcBef>
            </a:pPr>
            <a:endParaRPr lang="en-US"/>
          </a:p>
        </p:txBody>
      </p:sp>
      <p:sp>
        <p:nvSpPr>
          <p:cNvPr id="48132" name="Text Box 3"/>
          <p:cNvSpPr txBox="1">
            <a:spLocks noChangeArrowheads="1"/>
          </p:cNvSpPr>
          <p:nvPr/>
        </p:nvSpPr>
        <p:spPr bwMode="auto">
          <a:xfrm>
            <a:off x="1295400" y="304800"/>
            <a:ext cx="6553200" cy="779463"/>
          </a:xfrm>
          <a:prstGeom prst="rect">
            <a:avLst/>
          </a:prstGeom>
          <a:noFill/>
          <a:ln w="9525">
            <a:noFill/>
            <a:miter lim="800000"/>
            <a:headEnd/>
            <a:tailEnd/>
          </a:ln>
        </p:spPr>
        <p:txBody>
          <a:bodyPr>
            <a:spAutoFit/>
          </a:bodyPr>
          <a:lstStyle/>
          <a:p>
            <a:pPr algn="ctr">
              <a:spcBef>
                <a:spcPct val="50000"/>
              </a:spcBef>
            </a:pPr>
            <a:r>
              <a:rPr lang="en-US"/>
              <a:t>Interdisciplinary Approaches--</a:t>
            </a:r>
          </a:p>
          <a:p>
            <a:pPr algn="ctr">
              <a:spcBef>
                <a:spcPct val="50000"/>
              </a:spcBef>
            </a:pPr>
            <a:r>
              <a:rPr lang="en-US"/>
              <a:t>Three Languages: Legal, RM, and IT </a:t>
            </a:r>
          </a:p>
        </p:txBody>
      </p:sp>
      <p:pic>
        <p:nvPicPr>
          <p:cNvPr id="48133" name="Picture 4" descr="RosettaStone"/>
          <p:cNvPicPr>
            <a:picLocks noChangeAspect="1" noChangeArrowheads="1"/>
          </p:cNvPicPr>
          <p:nvPr/>
        </p:nvPicPr>
        <p:blipFill>
          <a:blip r:embed="rId3" cstate="print"/>
          <a:srcRect/>
          <a:stretch>
            <a:fillRect/>
          </a:stretch>
        </p:blipFill>
        <p:spPr bwMode="auto">
          <a:xfrm>
            <a:off x="2514600" y="1143000"/>
            <a:ext cx="433070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National Archives and Records Administration</a:t>
            </a:r>
          </a:p>
        </p:txBody>
      </p:sp>
      <p:sp>
        <p:nvSpPr>
          <p:cNvPr id="6" name="Slide Number Placeholder 5"/>
          <p:cNvSpPr>
            <a:spLocks noGrp="1"/>
          </p:cNvSpPr>
          <p:nvPr>
            <p:ph type="sldNum" sz="quarter" idx="12"/>
          </p:nvPr>
        </p:nvSpPr>
        <p:spPr/>
        <p:txBody>
          <a:bodyPr/>
          <a:lstStyle/>
          <a:p>
            <a:fld id="{23945393-8692-4B25-AB17-104A71F6D1F7}" type="slidenum">
              <a:rPr lang="en-US"/>
              <a:pPr/>
              <a:t>44</a:t>
            </a:fld>
            <a:endParaRPr lang="en-US"/>
          </a:p>
        </p:txBody>
      </p:sp>
      <p:sp>
        <p:nvSpPr>
          <p:cNvPr id="415746" name="Rectangle 2"/>
          <p:cNvSpPr>
            <a:spLocks noGrp="1" noChangeArrowheads="1"/>
          </p:cNvSpPr>
          <p:nvPr>
            <p:ph type="title"/>
          </p:nvPr>
        </p:nvSpPr>
        <p:spPr>
          <a:xfrm>
            <a:off x="304800" y="122238"/>
            <a:ext cx="7696200" cy="1295400"/>
          </a:xfrm>
        </p:spPr>
        <p:txBody>
          <a:bodyPr/>
          <a:lstStyle/>
          <a:p>
            <a:r>
              <a:rPr lang="en-US" sz="3200"/>
              <a:t>References </a:t>
            </a:r>
          </a:p>
        </p:txBody>
      </p:sp>
      <p:sp>
        <p:nvSpPr>
          <p:cNvPr id="415747" name="Rectangle 3"/>
          <p:cNvSpPr>
            <a:spLocks noGrp="1" noChangeArrowheads="1"/>
          </p:cNvSpPr>
          <p:nvPr>
            <p:ph type="body" idx="1"/>
          </p:nvPr>
        </p:nvSpPr>
        <p:spPr/>
        <p:txBody>
          <a:bodyPr/>
          <a:lstStyle/>
          <a:p>
            <a:pPr>
              <a:lnSpc>
                <a:spcPct val="90000"/>
              </a:lnSpc>
            </a:pPr>
            <a:r>
              <a:rPr lang="en-US" sz="2400" b="1" dirty="0"/>
              <a:t>The Sedona Conference, </a:t>
            </a:r>
            <a:r>
              <a:rPr lang="en-US" sz="2400" b="1" i="1" dirty="0" smtClean="0"/>
              <a:t>Best </a:t>
            </a:r>
            <a:r>
              <a:rPr lang="en-US" sz="2400" b="1" i="1" dirty="0"/>
              <a:t>Practices Commentary on The Use of Search &amp; Retrieval Methods in </a:t>
            </a:r>
            <a:r>
              <a:rPr lang="en-US" sz="2400" b="1" i="1" dirty="0" smtClean="0"/>
              <a:t>E-Discovery </a:t>
            </a:r>
            <a:r>
              <a:rPr lang="en-US" sz="2400" b="1" dirty="0" smtClean="0"/>
              <a:t>(2007)</a:t>
            </a:r>
            <a:r>
              <a:rPr lang="en-US" sz="2400" b="1" i="1" dirty="0" smtClean="0"/>
              <a:t> </a:t>
            </a:r>
            <a:r>
              <a:rPr lang="en-US" sz="1800" b="1" dirty="0" smtClean="0">
                <a:hlinkClick r:id="rId3"/>
              </a:rPr>
              <a:t>www.thesedonaconference.org</a:t>
            </a:r>
            <a:endParaRPr lang="en-US" sz="1800" b="1" dirty="0"/>
          </a:p>
          <a:p>
            <a:pPr>
              <a:lnSpc>
                <a:spcPct val="90000"/>
              </a:lnSpc>
            </a:pPr>
            <a:r>
              <a:rPr lang="en-US" sz="2400" b="1" dirty="0" smtClean="0"/>
              <a:t>The Sedona Conference, </a:t>
            </a:r>
            <a:r>
              <a:rPr lang="en-US" sz="2400" b="1" i="1" dirty="0" smtClean="0"/>
              <a:t>Achieving Quality in E-Discovery </a:t>
            </a:r>
            <a:r>
              <a:rPr lang="en-US" sz="2400" b="1" dirty="0" smtClean="0"/>
              <a:t>(2009)                        </a:t>
            </a:r>
            <a:r>
              <a:rPr lang="en-US" sz="1800" b="1" dirty="0" smtClean="0">
                <a:hlinkClick r:id="rId3"/>
              </a:rPr>
              <a:t>www.thesedonaconference.org</a:t>
            </a:r>
            <a:endParaRPr lang="en-US" sz="1800" b="1" dirty="0" smtClean="0"/>
          </a:p>
          <a:p>
            <a:pPr>
              <a:lnSpc>
                <a:spcPct val="90000"/>
              </a:lnSpc>
            </a:pPr>
            <a:r>
              <a:rPr lang="en-US" sz="2400" b="1" dirty="0" smtClean="0"/>
              <a:t>TREC 2011 </a:t>
            </a:r>
            <a:r>
              <a:rPr lang="en-US" sz="2400" b="1" dirty="0"/>
              <a:t>Legal Track Home </a:t>
            </a:r>
            <a:r>
              <a:rPr lang="en-US" sz="2400" b="1" dirty="0" smtClean="0"/>
              <a:t>Page                  </a:t>
            </a:r>
            <a:r>
              <a:rPr lang="en-US" sz="1800" b="1" dirty="0" smtClean="0">
                <a:hlinkClick r:id="rId4"/>
              </a:rPr>
              <a:t>http</a:t>
            </a:r>
            <a:r>
              <a:rPr lang="en-US" sz="1800" b="1" dirty="0">
                <a:hlinkClick r:id="rId4"/>
              </a:rPr>
              <a:t>://trec-legal.umiacs.umd.edu/</a:t>
            </a:r>
            <a:endParaRPr lang="en-US" sz="1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National Archives and Records Administration</a:t>
            </a:r>
          </a:p>
        </p:txBody>
      </p:sp>
      <p:sp>
        <p:nvSpPr>
          <p:cNvPr id="6" name="Slide Number Placeholder 5"/>
          <p:cNvSpPr>
            <a:spLocks noGrp="1"/>
          </p:cNvSpPr>
          <p:nvPr>
            <p:ph type="sldNum" sz="quarter" idx="12"/>
          </p:nvPr>
        </p:nvSpPr>
        <p:spPr/>
        <p:txBody>
          <a:bodyPr/>
          <a:lstStyle/>
          <a:p>
            <a:fld id="{91CDFA19-BF76-4C86-B7F1-7727D77B2256}" type="slidenum">
              <a:rPr lang="en-US"/>
              <a:pPr/>
              <a:t>45</a:t>
            </a:fld>
            <a:endParaRPr lang="en-US"/>
          </a:p>
        </p:txBody>
      </p:sp>
      <p:sp>
        <p:nvSpPr>
          <p:cNvPr id="203778" name="Rectangle 1026"/>
          <p:cNvSpPr>
            <a:spLocks noGrp="1" noChangeArrowheads="1"/>
          </p:cNvSpPr>
          <p:nvPr>
            <p:ph type="title"/>
          </p:nvPr>
        </p:nvSpPr>
        <p:spPr>
          <a:xfrm>
            <a:off x="304800" y="122238"/>
            <a:ext cx="7696200" cy="1295400"/>
          </a:xfrm>
        </p:spPr>
        <p:txBody>
          <a:bodyPr/>
          <a:lstStyle/>
          <a:p>
            <a:r>
              <a:rPr lang="en-US" sz="3200"/>
              <a:t>References </a:t>
            </a:r>
          </a:p>
        </p:txBody>
      </p:sp>
      <p:sp>
        <p:nvSpPr>
          <p:cNvPr id="203779" name="Rectangle 1027"/>
          <p:cNvSpPr>
            <a:spLocks noGrp="1" noChangeArrowheads="1"/>
          </p:cNvSpPr>
          <p:nvPr>
            <p:ph type="body" idx="1"/>
          </p:nvPr>
        </p:nvSpPr>
        <p:spPr/>
        <p:txBody>
          <a:bodyPr/>
          <a:lstStyle/>
          <a:p>
            <a:endParaRPr lang="en-US" sz="2600" b="1" dirty="0" smtClean="0"/>
          </a:p>
          <a:p>
            <a:r>
              <a:rPr lang="en-US" sz="2000" b="1" dirty="0" smtClean="0"/>
              <a:t>J. Baron, “Law in the Age of </a:t>
            </a:r>
            <a:r>
              <a:rPr lang="en-US" sz="2000" b="1" dirty="0" err="1" smtClean="0"/>
              <a:t>Exabytes</a:t>
            </a:r>
            <a:r>
              <a:rPr lang="en-US" sz="2000" b="1" dirty="0" smtClean="0"/>
              <a:t>: Some Further Thoughts on ‘Information Inflation’ and Current Issues in E-Discovery Search, 17 </a:t>
            </a:r>
            <a:r>
              <a:rPr lang="en-US" sz="2000" b="1" i="1" dirty="0" smtClean="0"/>
              <a:t>Richmond J. Law &amp; Technology </a:t>
            </a:r>
            <a:r>
              <a:rPr lang="en-US" sz="2000" b="1" dirty="0" smtClean="0"/>
              <a:t>(2011), see </a:t>
            </a:r>
            <a:r>
              <a:rPr lang="en-US" sz="2000" b="1" dirty="0" smtClean="0">
                <a:hlinkClick r:id="rId3"/>
              </a:rPr>
              <a:t>http://law.richmond.edu</a:t>
            </a:r>
            <a:r>
              <a:rPr lang="en-US" sz="2000" b="1" dirty="0" smtClean="0"/>
              <a:t> </a:t>
            </a:r>
          </a:p>
          <a:p>
            <a:r>
              <a:rPr lang="en-US" sz="2000" b="1" dirty="0" smtClean="0"/>
              <a:t>J</a:t>
            </a:r>
            <a:r>
              <a:rPr lang="en-US" sz="2000" b="1" dirty="0"/>
              <a:t>. Baron, “Information Inflation: Can The Legal System Adapt?” (with co-author George L. Paul), 13 </a:t>
            </a:r>
            <a:r>
              <a:rPr lang="en-US" sz="2000" b="1" i="1" dirty="0"/>
              <a:t>Richmond J. Law &amp; Technology </a:t>
            </a:r>
            <a:r>
              <a:rPr lang="en-US" sz="2000" b="1" dirty="0"/>
              <a:t>(2007), vol. 3, article </a:t>
            </a:r>
            <a:r>
              <a:rPr lang="en-US" sz="2000" b="1" dirty="0" smtClean="0"/>
              <a:t>10, available at </a:t>
            </a:r>
            <a:r>
              <a:rPr lang="en-US" sz="2000" b="1" dirty="0">
                <a:hlinkClick r:id="rId4"/>
              </a:rPr>
              <a:t>http://</a:t>
            </a:r>
            <a:r>
              <a:rPr lang="en-US" sz="2000" b="1" dirty="0" smtClean="0">
                <a:hlinkClick r:id="rId4"/>
              </a:rPr>
              <a:t>law.richmond.edu/jolt/index.asp</a:t>
            </a:r>
            <a:endParaRPr lang="en-US" sz="2000" b="1" dirty="0" smtClean="0"/>
          </a:p>
          <a:p>
            <a:r>
              <a:rPr lang="en-US" sz="2000" b="1" dirty="0" smtClean="0"/>
              <a:t>D. </a:t>
            </a:r>
            <a:r>
              <a:rPr lang="en-US" sz="2000" b="1" dirty="0" err="1" smtClean="0"/>
              <a:t>Oard</a:t>
            </a:r>
            <a:r>
              <a:rPr lang="en-US" sz="2000" b="1" dirty="0" smtClean="0"/>
              <a:t>, J. Baron, B. Hedin, D. Lewis, S. Tomlinson, “Evaluation of Information Retrieval for E-Discovery,” </a:t>
            </a:r>
            <a:r>
              <a:rPr lang="en-US" sz="2000" b="1" i="1" dirty="0" smtClean="0"/>
              <a:t>Artificial Intelligence and Law </a:t>
            </a:r>
            <a:r>
              <a:rPr lang="en-US" sz="2000" b="1" dirty="0" smtClean="0"/>
              <a:t>(2010) </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2800" dirty="0" smtClean="0"/>
              <a:t>Information Governance Challenges</a:t>
            </a:r>
            <a:endParaRPr lang="en-US" sz="2800" dirty="0"/>
          </a:p>
        </p:txBody>
      </p:sp>
      <p:sp>
        <p:nvSpPr>
          <p:cNvPr id="3" name="Subtitle 2"/>
          <p:cNvSpPr>
            <a:spLocks noGrp="1"/>
          </p:cNvSpPr>
          <p:nvPr>
            <p:ph type="subTitle" idx="1"/>
          </p:nvPr>
        </p:nvSpPr>
        <p:spPr>
          <a:xfrm>
            <a:off x="849313" y="3049588"/>
            <a:ext cx="6248400" cy="3122612"/>
          </a:xfrm>
        </p:spPr>
        <p:txBody>
          <a:bodyPr/>
          <a:lstStyle/>
          <a:p>
            <a:pPr algn="l"/>
            <a:r>
              <a:rPr lang="en-US" sz="1400" b="1" dirty="0" smtClean="0"/>
              <a:t>		                Data Silos</a:t>
            </a:r>
          </a:p>
          <a:p>
            <a:pPr algn="l"/>
            <a:endParaRPr lang="en-US" sz="1400" b="1" dirty="0" smtClean="0"/>
          </a:p>
          <a:p>
            <a:pPr algn="l"/>
            <a:endParaRPr lang="en-US" sz="1400" b="1" dirty="0" smtClean="0"/>
          </a:p>
          <a:p>
            <a:pPr algn="l"/>
            <a:endParaRPr lang="en-US" sz="1400" b="1" dirty="0" smtClean="0"/>
          </a:p>
          <a:p>
            <a:pPr algn="l"/>
            <a:endParaRPr lang="en-US" sz="1400" b="1" dirty="0" smtClean="0"/>
          </a:p>
          <a:p>
            <a:pPr algn="l"/>
            <a:endParaRPr lang="en-US" sz="1400" b="1" dirty="0" smtClean="0"/>
          </a:p>
          <a:p>
            <a:pPr algn="l"/>
            <a:endParaRPr lang="en-US" sz="1400" b="1" dirty="0" smtClean="0"/>
          </a:p>
          <a:p>
            <a:pPr algn="l"/>
            <a:r>
              <a:rPr lang="en-US" sz="1400" b="1" dirty="0" smtClean="0"/>
              <a:t>+  Not Knowing What You Know, What Data You Have (In Which Silo)</a:t>
            </a:r>
          </a:p>
          <a:p>
            <a:pPr algn="l"/>
            <a:r>
              <a:rPr lang="en-US" sz="1400" b="1" dirty="0" smtClean="0"/>
              <a:t>+  Federated Search Challenges: Custodians, Legacy Systems, 	Complex Data Sets</a:t>
            </a:r>
            <a:endParaRPr lang="en-US" sz="1000" dirty="0"/>
          </a:p>
        </p:txBody>
      </p:sp>
      <p:pic>
        <p:nvPicPr>
          <p:cNvPr id="4" name="Picture 3" descr="silos.jpg"/>
          <p:cNvPicPr>
            <a:picLocks noChangeAspect="1"/>
          </p:cNvPicPr>
          <p:nvPr/>
        </p:nvPicPr>
        <p:blipFill>
          <a:blip r:embed="rId2" cstate="print"/>
          <a:stretch>
            <a:fillRect/>
          </a:stretch>
        </p:blipFill>
        <p:spPr>
          <a:xfrm>
            <a:off x="2438401" y="3429000"/>
            <a:ext cx="2895600"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cap="none" dirty="0" smtClean="0"/>
              <a:t>The Sedona Principles (2d ed. 2008), Principle 6</a:t>
            </a:r>
            <a:endParaRPr lang="en-US" i="1" cap="none" dirty="0"/>
          </a:p>
        </p:txBody>
      </p:sp>
      <p:sp>
        <p:nvSpPr>
          <p:cNvPr id="3" name="Subtitle 2"/>
          <p:cNvSpPr>
            <a:spLocks noGrp="1"/>
          </p:cNvSpPr>
          <p:nvPr>
            <p:ph type="subTitle" idx="1"/>
          </p:nvPr>
        </p:nvSpPr>
        <p:spPr>
          <a:xfrm>
            <a:off x="1371600" y="3331698"/>
            <a:ext cx="5867400" cy="2307102"/>
          </a:xfrm>
        </p:spPr>
        <p:txBody>
          <a:bodyPr>
            <a:normAutofit fontScale="77500" lnSpcReduction="20000"/>
          </a:bodyPr>
          <a:lstStyle/>
          <a:p>
            <a:endParaRPr lang="en-US" dirty="0" smtClean="0"/>
          </a:p>
          <a:p>
            <a:r>
              <a:rPr lang="en-US" dirty="0" smtClean="0"/>
              <a:t>Responding parties are best situated to evaluate the procedures, methodologies, and technologies appropriate for preserving and producing their own electronically stored information.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1524000"/>
          </a:xfrm>
        </p:spPr>
        <p:txBody>
          <a:bodyPr>
            <a:normAutofit fontScale="90000"/>
          </a:bodyPr>
          <a:lstStyle/>
          <a:p>
            <a:r>
              <a:rPr lang="en-US" sz="1800" i="1" cap="none" dirty="0" smtClean="0"/>
              <a:t>In Ford Motor Co. v. Edgewood Properties Inc., 257 F.R.D. 418, 427 (D. N.J. 2009),  in the face of allegations of missing evidence, the Court upheld a manual collection process used by Ford Motor, acknowledging that “manual collection is sometimes even disfavored [citing to The Sedona Conference Commentary on Search and Retrieval], but going on to note that “absent an agreement or timely objection, the choice is clearly within the producing party’s sound discretion.” </a:t>
            </a:r>
            <a:r>
              <a:rPr lang="en-US" sz="1800" dirty="0" smtClean="0"/>
              <a:t/>
            </a:r>
            <a:br>
              <a:rPr lang="en-US" sz="1800" dirty="0" smtClean="0"/>
            </a:br>
            <a:r>
              <a:rPr lang="en-US" sz="1800" dirty="0" smtClean="0"/>
              <a:t> </a:t>
            </a:r>
            <a:br>
              <a:rPr lang="en-US" sz="1800" dirty="0" smtClean="0"/>
            </a:br>
            <a:endParaRPr lang="en-US" sz="1800" i="1" cap="none" dirty="0"/>
          </a:p>
        </p:txBody>
      </p:sp>
      <p:sp>
        <p:nvSpPr>
          <p:cNvPr id="3" name="Subtitle 2"/>
          <p:cNvSpPr>
            <a:spLocks noGrp="1"/>
          </p:cNvSpPr>
          <p:nvPr>
            <p:ph type="subTitle" idx="1"/>
          </p:nvPr>
        </p:nvSpPr>
        <p:spPr/>
        <p:txBody>
          <a:bodyPr/>
          <a:lstStyle/>
          <a:p>
            <a:endParaRPr lang="en-US" dirty="0"/>
          </a:p>
        </p:txBody>
      </p:sp>
      <p:pic>
        <p:nvPicPr>
          <p:cNvPr id="4" name="Picture 3" descr="112_0807_03z+ford_model_t+assembly_line.jpg"/>
          <p:cNvPicPr>
            <a:picLocks noChangeAspect="1"/>
          </p:cNvPicPr>
          <p:nvPr/>
        </p:nvPicPr>
        <p:blipFill>
          <a:blip r:embed="rId2" cstate="print"/>
          <a:stretch>
            <a:fillRect/>
          </a:stretch>
        </p:blipFill>
        <p:spPr>
          <a:xfrm>
            <a:off x="990600" y="2971800"/>
            <a:ext cx="7143750" cy="3505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C71055E1-CD62-4E97-8167-F905708C6D0A}" type="slidenum">
              <a:rPr lang="en-US" altLang="en-US" smtClean="0"/>
              <a:pPr/>
              <a:t>8</a:t>
            </a:fld>
            <a:endParaRPr lang="en-US" altLang="en-US" smtClean="0"/>
          </a:p>
        </p:txBody>
      </p:sp>
      <p:sp>
        <p:nvSpPr>
          <p:cNvPr id="32771" name="Rectangle 2"/>
          <p:cNvSpPr>
            <a:spLocks noGrp="1" noChangeArrowheads="1"/>
          </p:cNvSpPr>
          <p:nvPr>
            <p:ph type="title"/>
          </p:nvPr>
        </p:nvSpPr>
        <p:spPr>
          <a:xfrm>
            <a:off x="457200" y="122238"/>
            <a:ext cx="7543800" cy="1020762"/>
          </a:xfrm>
        </p:spPr>
        <p:txBody>
          <a:bodyPr>
            <a:normAutofit fontScale="90000"/>
          </a:bodyPr>
          <a:lstStyle/>
          <a:p>
            <a:pPr eaLnBrk="1" hangingPunct="1"/>
            <a:r>
              <a:rPr lang="en-US" dirty="0" smtClean="0"/>
              <a:t>Please your Honor, may I have some more (ESI, that is)? </a:t>
            </a:r>
          </a:p>
        </p:txBody>
      </p:sp>
      <p:sp>
        <p:nvSpPr>
          <p:cNvPr id="390147" name="Rectangle 3"/>
          <p:cNvSpPr>
            <a:spLocks noGrp="1" noChangeArrowheads="1"/>
          </p:cNvSpPr>
          <p:nvPr>
            <p:ph type="body" idx="1"/>
          </p:nvPr>
        </p:nvSpPr>
        <p:spPr>
          <a:xfrm>
            <a:off x="457200" y="1371600"/>
            <a:ext cx="8229600" cy="5486400"/>
          </a:xfrm>
        </p:spPr>
        <p:txBody>
          <a:bodyPr/>
          <a:lstStyle/>
          <a:p>
            <a:pPr eaLnBrk="1" hangingPunct="1">
              <a:lnSpc>
                <a:spcPct val="80000"/>
              </a:lnSpc>
              <a:buFont typeface="Wingdings" pitchFamily="2" charset="2"/>
              <a:buNone/>
            </a:pPr>
            <a:r>
              <a:rPr lang="en-US" sz="2400" b="1" dirty="0" smtClean="0"/>
              <a:t>“In the face of a protest of ‘inexplicable deficiencies’ in a party’s production, vague and speculative notions that there, in essence, are insufficient to compel judicial action.”   Judge </a:t>
            </a:r>
            <a:r>
              <a:rPr lang="en-US" sz="2400" b="1" dirty="0" err="1" smtClean="0"/>
              <a:t>Facciola</a:t>
            </a:r>
            <a:r>
              <a:rPr lang="en-US" sz="2400" b="1" dirty="0" smtClean="0"/>
              <a:t>, writing in </a:t>
            </a:r>
            <a:r>
              <a:rPr lang="en-US" sz="2400" b="1" i="1" dirty="0" smtClean="0"/>
              <a:t>U.S. v. O’Keefe, </a:t>
            </a:r>
            <a:r>
              <a:rPr lang="en-US" sz="2400" b="1" dirty="0" smtClean="0"/>
              <a:t>537 F. Supp. 2d 14, 22 (D.D.C. 2008) </a:t>
            </a:r>
          </a:p>
          <a:p>
            <a:pPr eaLnBrk="1" hangingPunct="1">
              <a:lnSpc>
                <a:spcPct val="80000"/>
              </a:lnSpc>
              <a:buFont typeface="Wingdings" pitchFamily="2" charset="2"/>
              <a:buNone/>
            </a:pPr>
            <a:endParaRPr lang="en-US" sz="2400" b="1" dirty="0" smtClean="0"/>
          </a:p>
          <a:p>
            <a:pPr eaLnBrk="1" hangingPunct="1">
              <a:lnSpc>
                <a:spcPct val="80000"/>
              </a:lnSpc>
              <a:buFont typeface="Wingdings" pitchFamily="2" charset="2"/>
              <a:buNone/>
            </a:pPr>
            <a:endParaRPr lang="en-US" sz="2400" b="1" dirty="0" smtClean="0"/>
          </a:p>
          <a:p>
            <a:pPr eaLnBrk="1" hangingPunct="1">
              <a:lnSpc>
                <a:spcPct val="80000"/>
              </a:lnSpc>
              <a:buFont typeface="Wingdings" pitchFamily="2" charset="2"/>
              <a:buNone/>
            </a:pPr>
            <a:r>
              <a:rPr lang="en-US" sz="2000" dirty="0" smtClean="0"/>
              <a:t>	</a:t>
            </a:r>
          </a:p>
          <a:p>
            <a:pPr eaLnBrk="1" hangingPunct="1">
              <a:lnSpc>
                <a:spcPct val="80000"/>
              </a:lnSpc>
              <a:buFont typeface="Wingdings" pitchFamily="2" charset="2"/>
              <a:buNone/>
            </a:pPr>
            <a:endParaRPr lang="en-US" sz="2000" dirty="0" smtClean="0"/>
          </a:p>
          <a:p>
            <a:pPr eaLnBrk="1" hangingPunct="1">
              <a:lnSpc>
                <a:spcPct val="80000"/>
              </a:lnSpc>
            </a:pPr>
            <a:endParaRPr lang="en-US" sz="2700" b="1" dirty="0" smtClean="0"/>
          </a:p>
          <a:p>
            <a:pPr eaLnBrk="1" hangingPunct="1">
              <a:lnSpc>
                <a:spcPct val="80000"/>
              </a:lnSpc>
              <a:buFont typeface="Wingdings" pitchFamily="2" charset="2"/>
              <a:buNone/>
            </a:pPr>
            <a:endParaRPr lang="en-US" sz="2700" b="1" dirty="0" smtClean="0"/>
          </a:p>
          <a:p>
            <a:pPr eaLnBrk="1" hangingPunct="1">
              <a:lnSpc>
                <a:spcPct val="80000"/>
              </a:lnSpc>
              <a:buFont typeface="Wingdings" pitchFamily="2" charset="2"/>
              <a:buNone/>
            </a:pPr>
            <a:endParaRPr lang="en-US" sz="2700" b="1" dirty="0" smtClean="0"/>
          </a:p>
        </p:txBody>
      </p:sp>
      <p:pic>
        <p:nvPicPr>
          <p:cNvPr id="5" name="Picture 4" descr="OliverTwist_Cruikshank.jpg"/>
          <p:cNvPicPr>
            <a:picLocks noChangeAspect="1"/>
          </p:cNvPicPr>
          <p:nvPr/>
        </p:nvPicPr>
        <p:blipFill>
          <a:blip r:embed="rId3" cstate="print"/>
          <a:stretch>
            <a:fillRect/>
          </a:stretch>
        </p:blipFill>
        <p:spPr>
          <a:xfrm>
            <a:off x="2209800" y="3200400"/>
            <a:ext cx="43434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0147">
                                            <p:txEl>
                                              <p:pRg st="3" end="3"/>
                                            </p:txEl>
                                          </p:spTgt>
                                        </p:tgtEl>
                                        <p:attrNameLst>
                                          <p:attrName>style.visibility</p:attrName>
                                        </p:attrNameLst>
                                      </p:cBhvr>
                                      <p:to>
                                        <p:strVal val="visible"/>
                                      </p:to>
                                    </p:set>
                                    <p:anim calcmode="lin" valueType="num">
                                      <p:cBhvr additive="base">
                                        <p:cTn id="7"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0147">
                                            <p:txEl>
                                              <p:pRg st="0" end="0"/>
                                            </p:txEl>
                                          </p:spTgt>
                                        </p:tgtEl>
                                        <p:attrNameLst>
                                          <p:attrName>style.visibility</p:attrName>
                                        </p:attrNameLst>
                                      </p:cBhvr>
                                      <p:to>
                                        <p:strVal val="visible"/>
                                      </p:to>
                                    </p:set>
                                    <p:anim calcmode="lin" valueType="num">
                                      <p:cBhvr additive="base">
                                        <p:cTn id="13" dur="500" fill="hold"/>
                                        <p:tgtEl>
                                          <p:spTgt spid="390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14400"/>
            <a:ext cx="6740770" cy="1828800"/>
          </a:xfrm>
        </p:spPr>
        <p:txBody>
          <a:bodyPr>
            <a:normAutofit fontScale="90000"/>
          </a:bodyPr>
          <a:lstStyle/>
          <a:p>
            <a:r>
              <a:rPr lang="en-US" cap="none" dirty="0" smtClean="0"/>
              <a:t>But there are gale force winds in the case law…</a:t>
            </a:r>
            <a:endParaRPr lang="en-US" cap="none" dirty="0"/>
          </a:p>
        </p:txBody>
      </p:sp>
      <p:sp>
        <p:nvSpPr>
          <p:cNvPr id="3" name="Subtitle 2"/>
          <p:cNvSpPr>
            <a:spLocks noGrp="1"/>
          </p:cNvSpPr>
          <p:nvPr>
            <p:ph type="subTitle" idx="1"/>
          </p:nvPr>
        </p:nvSpPr>
        <p:spPr/>
        <p:txBody>
          <a:bodyPr/>
          <a:lstStyle/>
          <a:p>
            <a:endParaRPr lang="en-US" dirty="0"/>
          </a:p>
        </p:txBody>
      </p:sp>
      <p:pic>
        <p:nvPicPr>
          <p:cNvPr id="4" name="Picture 3" descr="hurricane.jpg"/>
          <p:cNvPicPr>
            <a:picLocks noChangeAspect="1"/>
          </p:cNvPicPr>
          <p:nvPr/>
        </p:nvPicPr>
        <p:blipFill>
          <a:blip r:embed="rId2" cstate="print"/>
          <a:stretch>
            <a:fillRect/>
          </a:stretch>
        </p:blipFill>
        <p:spPr>
          <a:xfrm>
            <a:off x="1600200" y="3352800"/>
            <a:ext cx="5638800" cy="3124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3908</TotalTime>
  <Words>2809</Words>
  <Application>Microsoft Office PowerPoint</Application>
  <PresentationFormat>On-screen Show (4:3)</PresentationFormat>
  <Paragraphs>253</Paragraphs>
  <Slides>45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Network</vt:lpstr>
      <vt:lpstr>Photo Editor Photo</vt:lpstr>
      <vt:lpstr>Session 8: Cooperation in E-Discovery Search</vt:lpstr>
      <vt:lpstr>Overarching Questions</vt:lpstr>
      <vt:lpstr>Federated Searches Across The Enterprise &amp; The Problem of Compartmentalization </vt:lpstr>
      <vt:lpstr>How much of one’s client’s ESI is known to in-house counsel at the onset of litigation?  </vt:lpstr>
      <vt:lpstr>Information Governance Challenges</vt:lpstr>
      <vt:lpstr>The Sedona Principles (2d ed. 2008), Principle 6</vt:lpstr>
      <vt:lpstr>In Ford Motor Co. v. Edgewood Properties Inc., 257 F.R.D. 418, 427 (D. N.J. 2009),  in the face of allegations of missing evidence, the Court upheld a manual collection process used by Ford Motor, acknowledging that “manual collection is sometimes even disfavored [citing to The Sedona Conference Commentary on Search and Retrieval], but going on to note that “absent an agreement or timely objection, the choice is clearly within the producing party’s sound discretion.”    </vt:lpstr>
      <vt:lpstr>Please your Honor, may I have some more (ESI, that is)? </vt:lpstr>
      <vt:lpstr>But there are gale force winds in the case law…</vt:lpstr>
      <vt:lpstr>Cf. Judge Scheindlin writing in Pension Committee of the University of Montreal Pension Plan v. Banc of America, found plaintiffs’ litigation hold policy defective in part because:</vt:lpstr>
      <vt:lpstr>Slide 11</vt:lpstr>
      <vt:lpstr>Slide 12</vt:lpstr>
      <vt:lpstr>Issues and Challenges of Manual, Custodian Based Methods</vt:lpstr>
      <vt:lpstr>Slide 14</vt:lpstr>
      <vt:lpstr>to find relevant needles…</vt:lpstr>
      <vt:lpstr>ends up like searching in a maze…</vt:lpstr>
      <vt:lpstr>   Example of Boolean search string from U.S. v. Philip Morris</vt:lpstr>
      <vt:lpstr>U.S. v. Philip Morris E-mail Winnowing Process </vt:lpstr>
      <vt:lpstr>Reality: Big data and litigation</vt:lpstr>
      <vt:lpstr>Judge Grimm writing for the U.S. District Court for the District of Maryland</vt:lpstr>
      <vt:lpstr>Judge Facciola writing for the U.S. District Court for the District of Columbia</vt:lpstr>
      <vt:lpstr>Slide 22</vt:lpstr>
      <vt:lpstr>The Myth of Search &amp; Retrieval </vt:lpstr>
      <vt:lpstr>The “Hype” on Search &amp; Retrieval</vt:lpstr>
      <vt:lpstr>The Reality of Search &amp; Retrieval</vt:lpstr>
      <vt:lpstr>More Reality: IR is Hard </vt:lpstr>
      <vt:lpstr>Why is IR hard (in general)?</vt:lpstr>
      <vt:lpstr>Problems of language </vt:lpstr>
      <vt:lpstr>Why is IR hard (for lawyers)?</vt:lpstr>
      <vt:lpstr>Slide 30</vt:lpstr>
      <vt:lpstr>Slide 31</vt:lpstr>
      <vt:lpstr>Ethical Issues in Asymmetric Searches</vt:lpstr>
      <vt:lpstr>ABA Model Rules</vt:lpstr>
      <vt:lpstr>Hypotheticals</vt:lpstr>
      <vt:lpstr>Beyond Keywords: Alternative Search Methods</vt:lpstr>
      <vt:lpstr>Bayesian Statistical Models</vt:lpstr>
      <vt:lpstr>Latent Semantic Indexing (LSI)</vt:lpstr>
      <vt:lpstr>Improved review and case assessment: cluster docs thru use of software with minimal human intervention at front end to code “seeded” data set</vt:lpstr>
      <vt:lpstr>Slide 39</vt:lpstr>
      <vt:lpstr>Slide 40</vt:lpstr>
      <vt:lpstr>  Visual Analysis Examples (Presentation by Dr. Victoria Lemieux, Univ. British Columbia,  at Society of American Archivist Annual Mtg. 2010, Washington, D.C.) </vt:lpstr>
      <vt:lpstr>Slide 42</vt:lpstr>
      <vt:lpstr>Slide 43</vt:lpstr>
      <vt:lpstr>References </vt:lpstr>
      <vt:lpstr>References </vt:lpstr>
    </vt:vector>
  </TitlesOfParts>
  <Company>NARA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E-Discovery in the Age of Exabytes: Using Advanced Automated Search Methods To Reduce Costs, Increase Compliance, and Enhance Information Governance</dc:title>
  <dc:creator>jbaron</dc:creator>
  <cp:lastModifiedBy>jj</cp:lastModifiedBy>
  <cp:revision>384</cp:revision>
  <dcterms:created xsi:type="dcterms:W3CDTF">2005-05-31T23:39:32Z</dcterms:created>
  <dcterms:modified xsi:type="dcterms:W3CDTF">2012-03-15T03:04:57Z</dcterms:modified>
</cp:coreProperties>
</file>