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66" r:id="rId4"/>
    <p:sldId id="257" r:id="rId5"/>
    <p:sldId id="262" r:id="rId6"/>
    <p:sldId id="264" r:id="rId7"/>
    <p:sldId id="275" r:id="rId8"/>
    <p:sldId id="265" r:id="rId9"/>
    <p:sldId id="259" r:id="rId10"/>
    <p:sldId id="260" r:id="rId11"/>
    <p:sldId id="261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7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fld id="{63644F84-30EE-43F9-8148-57C72A5E1D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88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fld id="{5FF2F520-8643-47CD-A799-E52DFA2FA7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25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FFDED5-1E97-4715-8559-340C08D53D16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Thomas Bayes, 1702-1761, English Mathematician.  General theory of statistical probability based on the concept that if you know A occurred, then B probably occurred as well based on prior knowledge.  </a:t>
            </a:r>
          </a:p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27599F-1AA5-4E89-B922-15D8F2A570B0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</a:pPr>
            <a:r>
              <a:rPr lang="en-US" smtClean="0"/>
              <a:t>A statistical technique for analyzing patterns of word usage across the document collection. Initially applied for multi-language analysis in intelligence community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mtClean="0"/>
              <a:t>Uses Singular Value Decomposition (SVD) to derive clusters of terms and assigns documents to clusters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mtClean="0"/>
              <a:t>Language/vocabulary independent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mtClean="0"/>
              <a:t>Dynamic or Exemplar-based clustering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mtClean="0"/>
              <a:t>Requires re-indexing as collection changes or grows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mtClean="0"/>
              <a:t>Subject of most contemporary IR science R&amp;D</a:t>
            </a:r>
          </a:p>
          <a:p>
            <a:pPr eaLnBrk="1" hangingPunct="1">
              <a:spcBef>
                <a:spcPct val="20000"/>
              </a:spcBef>
            </a:pPr>
            <a:endParaRPr lang="en-US" smtClean="0"/>
          </a:p>
          <a:p>
            <a:r>
              <a:rPr lang="en-US" smtClean="0"/>
              <a:t>Dates to the mid=1960s as a technique Based on Singular Value Decomposition (SVD), a mathematical approach to identifying patterns of relationships. </a:t>
            </a:r>
          </a:p>
          <a:p>
            <a:r>
              <a:rPr lang="en-US" smtClean="0"/>
              <a:t>Initial use was academic and commercial: i.e., automatically assign articles to reviewers and grading essays.</a:t>
            </a:r>
          </a:p>
          <a:p>
            <a:r>
              <a:rPr lang="en-US" smtClean="0"/>
              <a:t>1999 implemented in the intelligence community by SAIC .  Then commercialized and uses expanded.  Content Analyst.  </a:t>
            </a:r>
          </a:p>
          <a:p>
            <a:pPr eaLnBrk="1" hangingPunct="1">
              <a:spcBef>
                <a:spcPct val="20000"/>
              </a:spcBef>
            </a:pPr>
            <a:endParaRPr lang="en-US" smtClean="0"/>
          </a:p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58F279-AF39-41D7-B3F6-9A44904C5087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3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4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b="1" smtClean="0">
                <a:latin typeface="Arial" charset="0"/>
                <a:cs typeface="Arial" charset="0"/>
              </a:rPr>
              <a:t>Key Issue: Why are search and other semantically based technologies the most-important ones in e-discovery?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4EA11D-CAB6-4C3D-9A7F-6FFD3FBF399B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E1FF-F671-4C80-AE2E-C7939C429FB3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550031-67F0-4238-BAA7-11CEA9F1DAC0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1E15B-FEC6-43CD-A9FC-8B4C58B44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49F58-6EBE-448D-82F4-0FF5D9317D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BE0B9-D0D7-4EBC-840D-4EA736BC3D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148080-C61E-4DD4-AFF0-829561414C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42E7C22-1051-4801-8EB3-D7ACE6AB86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35D43-C55F-471B-8D5F-C44AEB9EE4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3BB88-104F-4AB7-A0A4-CE3CB586E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1D0CC-1CA4-42C2-9B46-F5BD956CD2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F04EF-3376-4B3D-B858-4D2DBD9A66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C01BF-0A33-47CC-BCCE-D1AB1D4177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772D3-3E1D-482A-A419-3F3329A38C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92A3B-CF59-4A5F-A7E6-FBB4A6EF0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15BA9-5F56-4B75-8C39-D6CEA1BFDE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fld id="{ED11B38A-710C-452C-9141-881D9A65272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470025"/>
          </a:xfrm>
        </p:spPr>
        <p:txBody>
          <a:bodyPr/>
          <a:lstStyle/>
          <a:p>
            <a:r>
              <a:rPr lang="en-US" sz="3600" b="1" dirty="0" smtClean="0"/>
              <a:t>Session 7: Early Case Assessment</a:t>
            </a:r>
            <a:endParaRPr lang="en-US" sz="36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819400"/>
            <a:ext cx="6400800" cy="1752600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en-US" sz="1600" b="1" dirty="0"/>
              <a:t>							</a:t>
            </a:r>
            <a:r>
              <a:rPr lang="en-US" sz="1600" b="1" dirty="0" smtClean="0"/>
              <a:t>LBSC 708X/INFM 718X</a:t>
            </a:r>
          </a:p>
          <a:p>
            <a:pPr algn="r">
              <a:lnSpc>
                <a:spcPct val="80000"/>
              </a:lnSpc>
            </a:pPr>
            <a:r>
              <a:rPr lang="en-US" sz="1600" b="1" dirty="0" smtClean="0"/>
              <a:t>Seminar on E-Discovery</a:t>
            </a:r>
          </a:p>
          <a:p>
            <a:pPr algn="r">
              <a:lnSpc>
                <a:spcPct val="80000"/>
              </a:lnSpc>
            </a:pPr>
            <a:r>
              <a:rPr lang="en-US" sz="1400" b="1" dirty="0" smtClean="0"/>
              <a:t>Jason R. Baron</a:t>
            </a:r>
          </a:p>
          <a:p>
            <a:pPr algn="r">
              <a:lnSpc>
                <a:spcPct val="80000"/>
              </a:lnSpc>
            </a:pPr>
            <a:r>
              <a:rPr lang="en-US" sz="1400" b="1" dirty="0" smtClean="0"/>
              <a:t>Adjunct Faculty</a:t>
            </a:r>
          </a:p>
          <a:p>
            <a:pPr algn="r">
              <a:lnSpc>
                <a:spcPct val="80000"/>
              </a:lnSpc>
            </a:pPr>
            <a:r>
              <a:rPr lang="en-US" sz="1400" b="1" dirty="0" smtClean="0"/>
              <a:t>University of Maryland</a:t>
            </a:r>
          </a:p>
          <a:p>
            <a:pPr algn="r">
              <a:lnSpc>
                <a:spcPct val="80000"/>
              </a:lnSpc>
            </a:pPr>
            <a:r>
              <a:rPr lang="en-US" sz="1400" b="1" smtClean="0"/>
              <a:t>March 8, </a:t>
            </a:r>
            <a:r>
              <a:rPr lang="en-US" sz="1400" b="1" dirty="0" smtClean="0"/>
              <a:t>2012</a:t>
            </a:r>
          </a:p>
          <a:p>
            <a:pPr>
              <a:lnSpc>
                <a:spcPct val="80000"/>
              </a:lnSpc>
            </a:pPr>
            <a:endParaRPr lang="en-US" sz="1400" b="1" dirty="0" smtClean="0"/>
          </a:p>
          <a:p>
            <a:pPr algn="r">
              <a:lnSpc>
                <a:spcPct val="80000"/>
              </a:lnSpc>
            </a:pP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762000" y="808038"/>
            <a:ext cx="8229600" cy="639762"/>
          </a:xfrm>
        </p:spPr>
        <p:txBody>
          <a:bodyPr/>
          <a:lstStyle/>
          <a:p>
            <a:r>
              <a:rPr lang="en-US" b="1" dirty="0" smtClean="0">
                <a:latin typeface="Calibri" charset="0"/>
              </a:rPr>
              <a:t>Latent Semantic Indexing (LSI)</a:t>
            </a:r>
            <a:endParaRPr lang="en-US" dirty="0" smtClean="0">
              <a:latin typeface="Calibri" charset="0"/>
            </a:endParaRPr>
          </a:p>
        </p:txBody>
      </p:sp>
      <p:sp>
        <p:nvSpPr>
          <p:cNvPr id="40963" name="Cube 2"/>
          <p:cNvSpPr>
            <a:spLocks noChangeArrowheads="1"/>
          </p:cNvSpPr>
          <p:nvPr/>
        </p:nvSpPr>
        <p:spPr bwMode="auto">
          <a:xfrm>
            <a:off x="3505200" y="2357438"/>
            <a:ext cx="4876800" cy="3581400"/>
          </a:xfrm>
          <a:prstGeom prst="cube">
            <a:avLst>
              <a:gd name="adj" fmla="val 25000"/>
            </a:avLst>
          </a:prstGeom>
          <a:solidFill>
            <a:schemeClr val="accent1">
              <a:alpha val="25882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" name="Explosion 1 4"/>
          <p:cNvSpPr>
            <a:spLocks noChangeArrowheads="1"/>
          </p:cNvSpPr>
          <p:nvPr/>
        </p:nvSpPr>
        <p:spPr bwMode="auto">
          <a:xfrm>
            <a:off x="4495800" y="3424238"/>
            <a:ext cx="76200" cy="152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3200400" y="4491038"/>
            <a:ext cx="314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Monotype Corsiva" charset="0"/>
              </a:rPr>
              <a:t>x</a:t>
            </a:r>
          </a:p>
        </p:txBody>
      </p:sp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5334000" y="5862638"/>
            <a:ext cx="314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Monotype Corsiva" charset="0"/>
              </a:rPr>
              <a:t>y</a:t>
            </a:r>
          </a:p>
        </p:txBody>
      </p:sp>
      <p:sp>
        <p:nvSpPr>
          <p:cNvPr id="40967" name="TextBox 7"/>
          <p:cNvSpPr txBox="1">
            <a:spLocks noChangeArrowheads="1"/>
          </p:cNvSpPr>
          <p:nvPr/>
        </p:nvSpPr>
        <p:spPr bwMode="auto">
          <a:xfrm>
            <a:off x="3733800" y="2286000"/>
            <a:ext cx="319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Monotype Corsiva" charset="0"/>
              </a:rPr>
              <a:t>z</a:t>
            </a:r>
          </a:p>
        </p:txBody>
      </p:sp>
      <p:cxnSp>
        <p:nvCxnSpPr>
          <p:cNvPr id="40968" name="Straight Connector 9"/>
          <p:cNvCxnSpPr>
            <a:cxnSpLocks noChangeShapeType="1"/>
          </p:cNvCxnSpPr>
          <p:nvPr/>
        </p:nvCxnSpPr>
        <p:spPr bwMode="auto">
          <a:xfrm rot="5400000" flipH="1" flipV="1">
            <a:off x="3505200" y="5024438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</p:cxnSp>
      <p:cxnSp>
        <p:nvCxnSpPr>
          <p:cNvPr id="40969" name="Straight Connector 11"/>
          <p:cNvCxnSpPr>
            <a:cxnSpLocks noChangeShapeType="1"/>
          </p:cNvCxnSpPr>
          <p:nvPr/>
        </p:nvCxnSpPr>
        <p:spPr bwMode="auto">
          <a:xfrm rot="5400000">
            <a:off x="3086100" y="3690938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</p:cxnSp>
      <p:cxnSp>
        <p:nvCxnSpPr>
          <p:cNvPr id="40970" name="Straight Connector 13"/>
          <p:cNvCxnSpPr>
            <a:cxnSpLocks noChangeShapeType="1"/>
          </p:cNvCxnSpPr>
          <p:nvPr/>
        </p:nvCxnSpPr>
        <p:spPr bwMode="auto">
          <a:xfrm>
            <a:off x="4419600" y="5024438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</p:cxnSp>
      <p:sp>
        <p:nvSpPr>
          <p:cNvPr id="40971" name="Explosion 1 17"/>
          <p:cNvSpPr>
            <a:spLocks noChangeArrowheads="1"/>
          </p:cNvSpPr>
          <p:nvPr/>
        </p:nvSpPr>
        <p:spPr bwMode="auto">
          <a:xfrm>
            <a:off x="4572000" y="3500438"/>
            <a:ext cx="76200" cy="152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" name="Explosion 1 18"/>
          <p:cNvSpPr>
            <a:spLocks noChangeArrowheads="1"/>
          </p:cNvSpPr>
          <p:nvPr/>
        </p:nvSpPr>
        <p:spPr bwMode="auto">
          <a:xfrm>
            <a:off x="4648200" y="3652838"/>
            <a:ext cx="76200" cy="152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" name="Explosion 1 19"/>
          <p:cNvSpPr>
            <a:spLocks noChangeArrowheads="1"/>
          </p:cNvSpPr>
          <p:nvPr/>
        </p:nvSpPr>
        <p:spPr bwMode="auto">
          <a:xfrm>
            <a:off x="4800600" y="3576638"/>
            <a:ext cx="76200" cy="152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" name="Explosion 1 20"/>
          <p:cNvSpPr>
            <a:spLocks noChangeArrowheads="1"/>
          </p:cNvSpPr>
          <p:nvPr/>
        </p:nvSpPr>
        <p:spPr bwMode="auto">
          <a:xfrm>
            <a:off x="4495800" y="3729038"/>
            <a:ext cx="76200" cy="152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2" name="Explosion 1 21"/>
          <p:cNvSpPr>
            <a:spLocks noChangeArrowheads="1"/>
          </p:cNvSpPr>
          <p:nvPr/>
        </p:nvSpPr>
        <p:spPr bwMode="auto">
          <a:xfrm flipV="1">
            <a:off x="4800600" y="2738438"/>
            <a:ext cx="76200" cy="762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0976" name="Explosion 1 24"/>
          <p:cNvSpPr>
            <a:spLocks noChangeArrowheads="1"/>
          </p:cNvSpPr>
          <p:nvPr/>
        </p:nvSpPr>
        <p:spPr bwMode="auto">
          <a:xfrm>
            <a:off x="4648200" y="3348038"/>
            <a:ext cx="76200" cy="152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" name="Explosion 1 25"/>
          <p:cNvSpPr>
            <a:spLocks noChangeArrowheads="1"/>
          </p:cNvSpPr>
          <p:nvPr/>
        </p:nvSpPr>
        <p:spPr bwMode="auto">
          <a:xfrm>
            <a:off x="4495800" y="3271838"/>
            <a:ext cx="76200" cy="152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" name="Explosion 1 26"/>
          <p:cNvSpPr>
            <a:spLocks noChangeArrowheads="1"/>
          </p:cNvSpPr>
          <p:nvPr/>
        </p:nvSpPr>
        <p:spPr bwMode="auto">
          <a:xfrm>
            <a:off x="4648200" y="3424238"/>
            <a:ext cx="76200" cy="152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8" name="Explosion 1 27"/>
          <p:cNvSpPr>
            <a:spLocks noChangeArrowheads="1"/>
          </p:cNvSpPr>
          <p:nvPr/>
        </p:nvSpPr>
        <p:spPr bwMode="auto">
          <a:xfrm>
            <a:off x="4724400" y="3271838"/>
            <a:ext cx="76200" cy="152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9" name="Explosion 1 28"/>
          <p:cNvSpPr>
            <a:spLocks noChangeArrowheads="1"/>
          </p:cNvSpPr>
          <p:nvPr/>
        </p:nvSpPr>
        <p:spPr bwMode="auto">
          <a:xfrm>
            <a:off x="4648200" y="3805238"/>
            <a:ext cx="76200" cy="152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0981" name="Explosion 1 32"/>
          <p:cNvSpPr>
            <a:spLocks noChangeArrowheads="1"/>
          </p:cNvSpPr>
          <p:nvPr/>
        </p:nvSpPr>
        <p:spPr bwMode="auto">
          <a:xfrm>
            <a:off x="4724400" y="3500438"/>
            <a:ext cx="76200" cy="152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4" name="Explosion 1 33"/>
          <p:cNvSpPr>
            <a:spLocks noChangeArrowheads="1"/>
          </p:cNvSpPr>
          <p:nvPr/>
        </p:nvSpPr>
        <p:spPr bwMode="auto">
          <a:xfrm>
            <a:off x="4800600" y="3424238"/>
            <a:ext cx="76200" cy="152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5" name="Explosion 1 34"/>
          <p:cNvSpPr>
            <a:spLocks noChangeArrowheads="1"/>
          </p:cNvSpPr>
          <p:nvPr/>
        </p:nvSpPr>
        <p:spPr bwMode="auto">
          <a:xfrm>
            <a:off x="4495800" y="3576638"/>
            <a:ext cx="76200" cy="152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6" name="Explosion 1 35"/>
          <p:cNvSpPr>
            <a:spLocks noChangeArrowheads="1"/>
          </p:cNvSpPr>
          <p:nvPr/>
        </p:nvSpPr>
        <p:spPr bwMode="auto">
          <a:xfrm>
            <a:off x="5105400" y="3500438"/>
            <a:ext cx="76200" cy="152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7391400" y="4110038"/>
            <a:ext cx="304800" cy="609600"/>
            <a:chOff x="7391400" y="3810000"/>
            <a:chExt cx="304800" cy="609600"/>
          </a:xfrm>
        </p:grpSpPr>
        <p:sp>
          <p:nvSpPr>
            <p:cNvPr id="41037" name="Explosion 1 40"/>
            <p:cNvSpPr>
              <a:spLocks noChangeArrowheads="1"/>
            </p:cNvSpPr>
            <p:nvPr/>
          </p:nvSpPr>
          <p:spPr bwMode="auto">
            <a:xfrm>
              <a:off x="7543800" y="3810000"/>
              <a:ext cx="76200" cy="1524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038" name="Explosion 1 41"/>
            <p:cNvSpPr>
              <a:spLocks noChangeArrowheads="1"/>
            </p:cNvSpPr>
            <p:nvPr/>
          </p:nvSpPr>
          <p:spPr bwMode="auto">
            <a:xfrm>
              <a:off x="7391400" y="4114800"/>
              <a:ext cx="76200" cy="1524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039" name="Explosion 1 42"/>
            <p:cNvSpPr>
              <a:spLocks noChangeArrowheads="1"/>
            </p:cNvSpPr>
            <p:nvPr/>
          </p:nvSpPr>
          <p:spPr bwMode="auto">
            <a:xfrm>
              <a:off x="7543800" y="4267200"/>
              <a:ext cx="76200" cy="1524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040" name="Explosion 1 43"/>
            <p:cNvSpPr>
              <a:spLocks noChangeArrowheads="1"/>
            </p:cNvSpPr>
            <p:nvPr/>
          </p:nvSpPr>
          <p:spPr bwMode="auto">
            <a:xfrm>
              <a:off x="7620000" y="4114800"/>
              <a:ext cx="76200" cy="1524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6934200" y="2890838"/>
            <a:ext cx="304800" cy="381000"/>
            <a:chOff x="6934200" y="2590800"/>
            <a:chExt cx="304800" cy="381000"/>
          </a:xfrm>
        </p:grpSpPr>
        <p:sp>
          <p:nvSpPr>
            <p:cNvPr id="41033" name="Explosion 1 44"/>
            <p:cNvSpPr>
              <a:spLocks noChangeArrowheads="1"/>
            </p:cNvSpPr>
            <p:nvPr/>
          </p:nvSpPr>
          <p:spPr bwMode="auto">
            <a:xfrm>
              <a:off x="7010400" y="2590800"/>
              <a:ext cx="76200" cy="1524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034" name="Explosion 1 45"/>
            <p:cNvSpPr>
              <a:spLocks noChangeArrowheads="1"/>
            </p:cNvSpPr>
            <p:nvPr/>
          </p:nvSpPr>
          <p:spPr bwMode="auto">
            <a:xfrm>
              <a:off x="6934200" y="2667000"/>
              <a:ext cx="76200" cy="1524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035" name="Explosion 1 46"/>
            <p:cNvSpPr>
              <a:spLocks noChangeArrowheads="1"/>
            </p:cNvSpPr>
            <p:nvPr/>
          </p:nvSpPr>
          <p:spPr bwMode="auto">
            <a:xfrm>
              <a:off x="7086600" y="2819400"/>
              <a:ext cx="76200" cy="1524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036" name="Explosion 1 47"/>
            <p:cNvSpPr>
              <a:spLocks noChangeArrowheads="1"/>
            </p:cNvSpPr>
            <p:nvPr/>
          </p:nvSpPr>
          <p:spPr bwMode="auto">
            <a:xfrm>
              <a:off x="7162800" y="2667000"/>
              <a:ext cx="76200" cy="1524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51" name="Explosion 1 50"/>
          <p:cNvSpPr>
            <a:spLocks noChangeArrowheads="1"/>
          </p:cNvSpPr>
          <p:nvPr/>
        </p:nvSpPr>
        <p:spPr bwMode="auto">
          <a:xfrm>
            <a:off x="4267200" y="4948238"/>
            <a:ext cx="76200" cy="152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5" name="Explosion 1 54"/>
          <p:cNvSpPr>
            <a:spLocks noChangeArrowheads="1"/>
          </p:cNvSpPr>
          <p:nvPr/>
        </p:nvSpPr>
        <p:spPr bwMode="auto">
          <a:xfrm>
            <a:off x="6858000" y="5329238"/>
            <a:ext cx="76200" cy="152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4038600" y="5024438"/>
            <a:ext cx="457200" cy="533400"/>
            <a:chOff x="4038600" y="4724400"/>
            <a:chExt cx="381000" cy="533400"/>
          </a:xfrm>
        </p:grpSpPr>
        <p:sp>
          <p:nvSpPr>
            <p:cNvPr id="41027" name="Explosion 1 48"/>
            <p:cNvSpPr>
              <a:spLocks noChangeArrowheads="1"/>
            </p:cNvSpPr>
            <p:nvPr/>
          </p:nvSpPr>
          <p:spPr bwMode="auto">
            <a:xfrm>
              <a:off x="4038600" y="4724400"/>
              <a:ext cx="76200" cy="1524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028" name="Explosion 1 49"/>
            <p:cNvSpPr>
              <a:spLocks noChangeArrowheads="1"/>
            </p:cNvSpPr>
            <p:nvPr/>
          </p:nvSpPr>
          <p:spPr bwMode="auto">
            <a:xfrm>
              <a:off x="4191000" y="4876800"/>
              <a:ext cx="76200" cy="1524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029" name="Explosion 1 51"/>
            <p:cNvSpPr>
              <a:spLocks noChangeArrowheads="1"/>
            </p:cNvSpPr>
            <p:nvPr/>
          </p:nvSpPr>
          <p:spPr bwMode="auto">
            <a:xfrm>
              <a:off x="4343400" y="4953000"/>
              <a:ext cx="76200" cy="1524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030" name="Explosion 1 52"/>
            <p:cNvSpPr>
              <a:spLocks noChangeArrowheads="1"/>
            </p:cNvSpPr>
            <p:nvPr/>
          </p:nvSpPr>
          <p:spPr bwMode="auto">
            <a:xfrm>
              <a:off x="4191000" y="4724400"/>
              <a:ext cx="76200" cy="1524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031" name="Explosion 1 53"/>
            <p:cNvSpPr>
              <a:spLocks noChangeArrowheads="1"/>
            </p:cNvSpPr>
            <p:nvPr/>
          </p:nvSpPr>
          <p:spPr bwMode="auto">
            <a:xfrm>
              <a:off x="4191000" y="5105400"/>
              <a:ext cx="76200" cy="1524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032" name="Explosion 1 55"/>
            <p:cNvSpPr>
              <a:spLocks noChangeArrowheads="1"/>
            </p:cNvSpPr>
            <p:nvPr/>
          </p:nvSpPr>
          <p:spPr bwMode="auto">
            <a:xfrm>
              <a:off x="4343400" y="4800600"/>
              <a:ext cx="76200" cy="1524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65" name="Explosion 1 64"/>
          <p:cNvSpPr>
            <a:spLocks noChangeArrowheads="1"/>
          </p:cNvSpPr>
          <p:nvPr/>
        </p:nvSpPr>
        <p:spPr bwMode="auto">
          <a:xfrm>
            <a:off x="4800600" y="3729038"/>
            <a:ext cx="76200" cy="152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4724400" y="4186238"/>
            <a:ext cx="228600" cy="304800"/>
            <a:chOff x="4724400" y="3886200"/>
            <a:chExt cx="228600" cy="304800"/>
          </a:xfrm>
        </p:grpSpPr>
        <p:sp>
          <p:nvSpPr>
            <p:cNvPr id="41024" name="Explosion 1 65"/>
            <p:cNvSpPr>
              <a:spLocks noChangeArrowheads="1"/>
            </p:cNvSpPr>
            <p:nvPr/>
          </p:nvSpPr>
          <p:spPr bwMode="auto">
            <a:xfrm>
              <a:off x="4724400" y="3962400"/>
              <a:ext cx="76200" cy="1524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025" name="Explosion 1 66"/>
            <p:cNvSpPr>
              <a:spLocks noChangeArrowheads="1"/>
            </p:cNvSpPr>
            <p:nvPr/>
          </p:nvSpPr>
          <p:spPr bwMode="auto">
            <a:xfrm>
              <a:off x="4876800" y="4038600"/>
              <a:ext cx="76200" cy="1524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026" name="Explosion 1 67"/>
            <p:cNvSpPr>
              <a:spLocks noChangeArrowheads="1"/>
            </p:cNvSpPr>
            <p:nvPr/>
          </p:nvSpPr>
          <p:spPr bwMode="auto">
            <a:xfrm>
              <a:off x="4876800" y="3886200"/>
              <a:ext cx="76200" cy="1524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5410200" y="4338638"/>
            <a:ext cx="533400" cy="609600"/>
            <a:chOff x="5410200" y="4038600"/>
            <a:chExt cx="533400" cy="609600"/>
          </a:xfrm>
        </p:grpSpPr>
        <p:sp>
          <p:nvSpPr>
            <p:cNvPr id="41011" name="Explosion 1 22"/>
            <p:cNvSpPr>
              <a:spLocks noChangeArrowheads="1"/>
            </p:cNvSpPr>
            <p:nvPr/>
          </p:nvSpPr>
          <p:spPr bwMode="auto">
            <a:xfrm>
              <a:off x="5410200" y="4038600"/>
              <a:ext cx="76200" cy="1524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012" name="Explosion 1 23"/>
            <p:cNvSpPr>
              <a:spLocks noChangeArrowheads="1"/>
            </p:cNvSpPr>
            <p:nvPr/>
          </p:nvSpPr>
          <p:spPr bwMode="auto">
            <a:xfrm>
              <a:off x="5562600" y="4191000"/>
              <a:ext cx="76200" cy="1524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013" name="Explosion 1 29"/>
            <p:cNvSpPr>
              <a:spLocks noChangeArrowheads="1"/>
            </p:cNvSpPr>
            <p:nvPr/>
          </p:nvSpPr>
          <p:spPr bwMode="auto">
            <a:xfrm>
              <a:off x="5867400" y="4114800"/>
              <a:ext cx="76200" cy="1524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014" name="Explosion 1 30"/>
            <p:cNvSpPr>
              <a:spLocks noChangeArrowheads="1"/>
            </p:cNvSpPr>
            <p:nvPr/>
          </p:nvSpPr>
          <p:spPr bwMode="auto">
            <a:xfrm>
              <a:off x="5562600" y="4191000"/>
              <a:ext cx="76200" cy="1524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015" name="Explosion 1 31"/>
            <p:cNvSpPr>
              <a:spLocks noChangeArrowheads="1"/>
            </p:cNvSpPr>
            <p:nvPr/>
          </p:nvSpPr>
          <p:spPr bwMode="auto">
            <a:xfrm>
              <a:off x="5715000" y="4343400"/>
              <a:ext cx="76200" cy="1524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016" name="Explosion 1 36"/>
            <p:cNvSpPr>
              <a:spLocks noChangeArrowheads="1"/>
            </p:cNvSpPr>
            <p:nvPr/>
          </p:nvSpPr>
          <p:spPr bwMode="auto">
            <a:xfrm flipH="1">
              <a:off x="5791200" y="4267200"/>
              <a:ext cx="76200" cy="762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017" name="Explosion 1 37"/>
            <p:cNvSpPr>
              <a:spLocks noChangeArrowheads="1"/>
            </p:cNvSpPr>
            <p:nvPr/>
          </p:nvSpPr>
          <p:spPr bwMode="auto">
            <a:xfrm>
              <a:off x="5638800" y="4267200"/>
              <a:ext cx="76200" cy="1524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018" name="Explosion 1 38"/>
            <p:cNvSpPr>
              <a:spLocks noChangeArrowheads="1"/>
            </p:cNvSpPr>
            <p:nvPr/>
          </p:nvSpPr>
          <p:spPr bwMode="auto">
            <a:xfrm>
              <a:off x="5715000" y="4114800"/>
              <a:ext cx="76200" cy="1524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019" name="Explosion 1 39"/>
            <p:cNvSpPr>
              <a:spLocks noChangeArrowheads="1"/>
            </p:cNvSpPr>
            <p:nvPr/>
          </p:nvSpPr>
          <p:spPr bwMode="auto">
            <a:xfrm>
              <a:off x="5638800" y="4038600"/>
              <a:ext cx="76200" cy="1524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020" name="Explosion 1 68"/>
            <p:cNvSpPr>
              <a:spLocks noChangeArrowheads="1"/>
            </p:cNvSpPr>
            <p:nvPr/>
          </p:nvSpPr>
          <p:spPr bwMode="auto">
            <a:xfrm>
              <a:off x="5410200" y="4038600"/>
              <a:ext cx="76200" cy="1524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021" name="Explosion 1 69"/>
            <p:cNvSpPr>
              <a:spLocks noChangeArrowheads="1"/>
            </p:cNvSpPr>
            <p:nvPr/>
          </p:nvSpPr>
          <p:spPr bwMode="auto">
            <a:xfrm>
              <a:off x="5562600" y="4191000"/>
              <a:ext cx="76200" cy="1524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022" name="Explosion 1 70"/>
            <p:cNvSpPr>
              <a:spLocks noChangeArrowheads="1"/>
            </p:cNvSpPr>
            <p:nvPr/>
          </p:nvSpPr>
          <p:spPr bwMode="auto">
            <a:xfrm>
              <a:off x="5715000" y="4343400"/>
              <a:ext cx="76200" cy="1524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023" name="Explosion 1 71"/>
            <p:cNvSpPr>
              <a:spLocks noChangeArrowheads="1"/>
            </p:cNvSpPr>
            <p:nvPr/>
          </p:nvSpPr>
          <p:spPr bwMode="auto">
            <a:xfrm>
              <a:off x="5867400" y="4495800"/>
              <a:ext cx="76200" cy="1524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40993" name="TextBox 72"/>
          <p:cNvSpPr txBox="1">
            <a:spLocks noChangeArrowheads="1"/>
          </p:cNvSpPr>
          <p:nvPr/>
        </p:nvSpPr>
        <p:spPr bwMode="auto">
          <a:xfrm>
            <a:off x="533400" y="1546225"/>
            <a:ext cx="2895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en-US" sz="2000" dirty="0" smtClean="0">
                <a:latin typeface="Calibri" charset="0"/>
              </a:rPr>
              <a:t>SVD (Singular Value Decomposition) </a:t>
            </a:r>
            <a:r>
              <a:rPr lang="en-US" sz="2000" dirty="0">
                <a:latin typeface="Calibri" charset="0"/>
              </a:rPr>
              <a:t>assigns each record to a place creating “clusters”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533400" y="3276600"/>
            <a:ext cx="2895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buFont typeface="Arial" charset="0"/>
              <a:buAutoNum type="arabicPeriod" startAt="2"/>
            </a:pPr>
            <a:r>
              <a:rPr lang="en-US" sz="2000" dirty="0">
                <a:latin typeface="Calibri" charset="0"/>
              </a:rPr>
              <a:t>“Query” documents are SVD analyzed and placed in the matrix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533400" y="4495800"/>
            <a:ext cx="2667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buFont typeface="Arial" charset="0"/>
              <a:buAutoNum type="arabicPeriod" startAt="3"/>
            </a:pPr>
            <a:r>
              <a:rPr lang="en-US" sz="2000" dirty="0">
                <a:latin typeface="Calibri" charset="0"/>
              </a:rPr>
              <a:t>“Hits” and rankings are determined by the distance  from clusters</a:t>
            </a:r>
          </a:p>
        </p:txBody>
      </p:sp>
      <p:sp>
        <p:nvSpPr>
          <p:cNvPr id="81" name="Explosion 1 80"/>
          <p:cNvSpPr/>
          <p:nvPr/>
        </p:nvSpPr>
        <p:spPr bwMode="auto">
          <a:xfrm>
            <a:off x="5486400" y="3881437"/>
            <a:ext cx="76200" cy="152400"/>
          </a:xfrm>
          <a:prstGeom prst="irregularSeal1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>
            <a:contourClr>
              <a:srgbClr val="C00000"/>
            </a:contourClr>
          </a:sp3d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Times"/>
            </a:endParaRPr>
          </a:p>
        </p:txBody>
      </p:sp>
      <p:grpSp>
        <p:nvGrpSpPr>
          <p:cNvPr id="8" name="Group 106"/>
          <p:cNvGrpSpPr>
            <a:grpSpLocks/>
          </p:cNvGrpSpPr>
          <p:nvPr/>
        </p:nvGrpSpPr>
        <p:grpSpPr bwMode="auto">
          <a:xfrm>
            <a:off x="4465638" y="2814638"/>
            <a:ext cx="2925762" cy="2814637"/>
            <a:chOff x="4465836" y="2514600"/>
            <a:chExt cx="2925564" cy="2814637"/>
          </a:xfrm>
        </p:grpSpPr>
        <p:cxnSp>
          <p:nvCxnSpPr>
            <p:cNvPr id="41003" name="Straight Arrow Connector 82"/>
            <p:cNvCxnSpPr>
              <a:cxnSpLocks noChangeShapeType="1"/>
              <a:endCxn id="20" idx="3"/>
            </p:cNvCxnSpPr>
            <p:nvPr/>
          </p:nvCxnSpPr>
          <p:spPr bwMode="auto">
            <a:xfrm rot="10800000">
              <a:off x="4876800" y="3670405"/>
              <a:ext cx="609600" cy="2110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1004" name="Straight Arrow Connector 88"/>
            <p:cNvCxnSpPr>
              <a:cxnSpLocks noChangeShapeType="1"/>
              <a:endCxn id="41019" idx="0"/>
            </p:cNvCxnSpPr>
            <p:nvPr/>
          </p:nvCxnSpPr>
          <p:spPr bwMode="auto">
            <a:xfrm>
              <a:off x="5562600" y="3975205"/>
              <a:ext cx="127430" cy="3634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1005" name="Straight Arrow Connector 84"/>
            <p:cNvCxnSpPr>
              <a:cxnSpLocks noChangeShapeType="1"/>
              <a:endCxn id="41026" idx="2"/>
            </p:cNvCxnSpPr>
            <p:nvPr/>
          </p:nvCxnSpPr>
          <p:spPr bwMode="auto">
            <a:xfrm rot="5400000">
              <a:off x="5059133" y="3881437"/>
              <a:ext cx="304800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1006" name="Straight Arrow Connector 86"/>
            <p:cNvCxnSpPr>
              <a:cxnSpLocks noChangeShapeType="1"/>
              <a:endCxn id="41032" idx="0"/>
            </p:cNvCxnSpPr>
            <p:nvPr/>
          </p:nvCxnSpPr>
          <p:spPr bwMode="auto">
            <a:xfrm rot="5400000">
              <a:off x="4457685" y="4041989"/>
              <a:ext cx="1066800" cy="10504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1007" name="Straight Arrow Connector 90"/>
            <p:cNvCxnSpPr>
              <a:cxnSpLocks noChangeShapeType="1"/>
            </p:cNvCxnSpPr>
            <p:nvPr/>
          </p:nvCxnSpPr>
          <p:spPr bwMode="auto">
            <a:xfrm rot="10800000" flipH="1">
              <a:off x="5486400" y="2895600"/>
              <a:ext cx="1447800" cy="7465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1008" name="Straight Arrow Connector 93"/>
            <p:cNvCxnSpPr>
              <a:cxnSpLocks noChangeShapeType="1"/>
            </p:cNvCxnSpPr>
            <p:nvPr/>
          </p:nvCxnSpPr>
          <p:spPr bwMode="auto">
            <a:xfrm flipH="1" flipV="1">
              <a:off x="4876800" y="2514600"/>
              <a:ext cx="685800" cy="11605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1009" name="Straight Arrow Connector 96"/>
            <p:cNvCxnSpPr>
              <a:cxnSpLocks noChangeShapeType="1"/>
            </p:cNvCxnSpPr>
            <p:nvPr/>
          </p:nvCxnSpPr>
          <p:spPr bwMode="auto">
            <a:xfrm>
              <a:off x="5562600" y="3657600"/>
              <a:ext cx="1828800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1010" name="Straight Arrow Connector 98"/>
            <p:cNvCxnSpPr>
              <a:cxnSpLocks noChangeShapeType="1"/>
              <a:endCxn id="55" idx="0"/>
            </p:cNvCxnSpPr>
            <p:nvPr/>
          </p:nvCxnSpPr>
          <p:spPr bwMode="auto">
            <a:xfrm rot="16200000" flipH="1">
              <a:off x="5550115" y="3970122"/>
              <a:ext cx="1371600" cy="13466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9" name="Group 110"/>
          <p:cNvGrpSpPr>
            <a:grpSpLocks/>
          </p:cNvGrpSpPr>
          <p:nvPr/>
        </p:nvGrpSpPr>
        <p:grpSpPr bwMode="auto">
          <a:xfrm>
            <a:off x="1752600" y="3776663"/>
            <a:ext cx="3276600" cy="2547937"/>
            <a:chOff x="1752600" y="3624281"/>
            <a:chExt cx="3276600" cy="2548354"/>
          </a:xfrm>
        </p:grpSpPr>
        <p:sp>
          <p:nvSpPr>
            <p:cNvPr id="41001" name="TextBox 107"/>
            <p:cNvSpPr txBox="1">
              <a:spLocks noChangeArrowheads="1"/>
            </p:cNvSpPr>
            <p:nvPr/>
          </p:nvSpPr>
          <p:spPr bwMode="auto">
            <a:xfrm>
              <a:off x="1752600" y="5834081"/>
              <a:ext cx="302441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00000"/>
                  </a:solidFill>
                  <a:latin typeface="Calibri" charset="0"/>
                </a:rPr>
                <a:t>Vector length = relevance ranking</a:t>
              </a:r>
            </a:p>
          </p:txBody>
        </p:sp>
        <p:cxnSp>
          <p:nvCxnSpPr>
            <p:cNvPr id="41002" name="Shape 109"/>
            <p:cNvCxnSpPr>
              <a:cxnSpLocks noChangeShapeType="1"/>
              <a:stCxn id="41001" idx="3"/>
            </p:cNvCxnSpPr>
            <p:nvPr/>
          </p:nvCxnSpPr>
          <p:spPr bwMode="auto">
            <a:xfrm flipV="1">
              <a:off x="4777018" y="3624281"/>
              <a:ext cx="252182" cy="2379077"/>
            </a:xfrm>
            <a:prstGeom prst="curvedConnector2">
              <a:avLst/>
            </a:prstGeom>
            <a:noFill/>
            <a:ln w="9525">
              <a:solidFill>
                <a:srgbClr val="C00000"/>
              </a:solidFill>
              <a:prstDash val="sysDash"/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34" grpId="0" animBg="1"/>
      <p:bldP spid="35" grpId="0" animBg="1"/>
      <p:bldP spid="36" grpId="0" animBg="1"/>
      <p:bldP spid="51" grpId="0" animBg="1"/>
      <p:bldP spid="55" grpId="0" animBg="1"/>
      <p:bldP spid="65" grpId="0" animBg="1"/>
      <p:bldP spid="74" grpId="0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147763" y="1957388"/>
            <a:ext cx="200025" cy="242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5029200"/>
            <a:ext cx="3429000" cy="1676400"/>
          </a:xfrm>
          <a:noFill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Improved review and case assessment: cluster docs thru use of software with minimal human intervention at front end to code “seeded” data set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257300" y="2028825"/>
            <a:ext cx="200025" cy="2428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409700" y="2181225"/>
            <a:ext cx="200025" cy="2428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562100" y="2333625"/>
            <a:ext cx="200025" cy="2428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714500" y="2486025"/>
            <a:ext cx="200025" cy="2428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866900" y="2638425"/>
            <a:ext cx="200025" cy="2428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2019300" y="2790825"/>
            <a:ext cx="200025" cy="2428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Rectangle 12"/>
          <p:cNvSpPr>
            <a:spLocks noChangeArrowheads="1"/>
          </p:cNvSpPr>
          <p:nvPr/>
        </p:nvSpPr>
        <p:spPr bwMode="auto">
          <a:xfrm>
            <a:off x="2476500" y="3248025"/>
            <a:ext cx="200025" cy="2428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Rectangle 13"/>
          <p:cNvSpPr>
            <a:spLocks noChangeArrowheads="1"/>
          </p:cNvSpPr>
          <p:nvPr/>
        </p:nvSpPr>
        <p:spPr bwMode="auto">
          <a:xfrm>
            <a:off x="2628900" y="3400425"/>
            <a:ext cx="200025" cy="2428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Rectangle 14"/>
          <p:cNvSpPr>
            <a:spLocks noChangeArrowheads="1"/>
          </p:cNvSpPr>
          <p:nvPr/>
        </p:nvSpPr>
        <p:spPr bwMode="auto">
          <a:xfrm>
            <a:off x="2781300" y="3552825"/>
            <a:ext cx="200025" cy="2428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Rectangle 15"/>
          <p:cNvSpPr>
            <a:spLocks noChangeArrowheads="1"/>
          </p:cNvSpPr>
          <p:nvPr/>
        </p:nvSpPr>
        <p:spPr bwMode="auto">
          <a:xfrm>
            <a:off x="2933700" y="3705225"/>
            <a:ext cx="200025" cy="2428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Rectangle 16"/>
          <p:cNvSpPr>
            <a:spLocks noChangeArrowheads="1"/>
          </p:cNvSpPr>
          <p:nvPr/>
        </p:nvSpPr>
        <p:spPr bwMode="auto">
          <a:xfrm>
            <a:off x="3086100" y="3857625"/>
            <a:ext cx="200025" cy="2428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7"/>
          <p:cNvSpPr>
            <a:spLocks noChangeArrowheads="1"/>
          </p:cNvSpPr>
          <p:nvPr/>
        </p:nvSpPr>
        <p:spPr bwMode="auto">
          <a:xfrm>
            <a:off x="3238500" y="4010025"/>
            <a:ext cx="200025" cy="2428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Rectangle 20"/>
          <p:cNvSpPr>
            <a:spLocks noChangeArrowheads="1"/>
          </p:cNvSpPr>
          <p:nvPr/>
        </p:nvSpPr>
        <p:spPr bwMode="auto">
          <a:xfrm>
            <a:off x="3695700" y="4467225"/>
            <a:ext cx="200025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Rectangle 21"/>
          <p:cNvSpPr>
            <a:spLocks noChangeArrowheads="1"/>
          </p:cNvSpPr>
          <p:nvPr/>
        </p:nvSpPr>
        <p:spPr bwMode="auto">
          <a:xfrm>
            <a:off x="3848100" y="4619625"/>
            <a:ext cx="200025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Rectangle 22"/>
          <p:cNvSpPr>
            <a:spLocks noChangeArrowheads="1"/>
          </p:cNvSpPr>
          <p:nvPr/>
        </p:nvSpPr>
        <p:spPr bwMode="auto">
          <a:xfrm>
            <a:off x="4000500" y="4772025"/>
            <a:ext cx="200025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Rectangle 23"/>
          <p:cNvSpPr>
            <a:spLocks noChangeArrowheads="1"/>
          </p:cNvSpPr>
          <p:nvPr/>
        </p:nvSpPr>
        <p:spPr bwMode="auto">
          <a:xfrm>
            <a:off x="4152900" y="4924425"/>
            <a:ext cx="200025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Rectangle 24"/>
          <p:cNvSpPr>
            <a:spLocks noChangeArrowheads="1"/>
          </p:cNvSpPr>
          <p:nvPr/>
        </p:nvSpPr>
        <p:spPr bwMode="auto">
          <a:xfrm>
            <a:off x="4305300" y="5076825"/>
            <a:ext cx="200025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Rectangle 25"/>
          <p:cNvSpPr>
            <a:spLocks noChangeArrowheads="1"/>
          </p:cNvSpPr>
          <p:nvPr/>
        </p:nvSpPr>
        <p:spPr bwMode="auto">
          <a:xfrm>
            <a:off x="4457700" y="5229225"/>
            <a:ext cx="200025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Rectangle 26"/>
          <p:cNvSpPr>
            <a:spLocks noChangeArrowheads="1"/>
          </p:cNvSpPr>
          <p:nvPr/>
        </p:nvSpPr>
        <p:spPr bwMode="auto">
          <a:xfrm>
            <a:off x="4610100" y="5381625"/>
            <a:ext cx="200025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Rectangle 27"/>
          <p:cNvSpPr>
            <a:spLocks noChangeArrowheads="1"/>
          </p:cNvSpPr>
          <p:nvPr/>
        </p:nvSpPr>
        <p:spPr bwMode="auto">
          <a:xfrm>
            <a:off x="4762500" y="5534025"/>
            <a:ext cx="200025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Rectangle 28"/>
          <p:cNvSpPr>
            <a:spLocks noChangeArrowheads="1"/>
          </p:cNvSpPr>
          <p:nvPr/>
        </p:nvSpPr>
        <p:spPr bwMode="auto">
          <a:xfrm>
            <a:off x="4914900" y="5686425"/>
            <a:ext cx="200025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Rectangle 29"/>
          <p:cNvSpPr>
            <a:spLocks noChangeArrowheads="1"/>
          </p:cNvSpPr>
          <p:nvPr/>
        </p:nvSpPr>
        <p:spPr bwMode="auto">
          <a:xfrm>
            <a:off x="5067300" y="5838825"/>
            <a:ext cx="200025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Rectangle 30"/>
          <p:cNvSpPr>
            <a:spLocks noChangeArrowheads="1"/>
          </p:cNvSpPr>
          <p:nvPr/>
        </p:nvSpPr>
        <p:spPr bwMode="auto">
          <a:xfrm>
            <a:off x="1766888" y="1957388"/>
            <a:ext cx="200025" cy="242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Rectangle 31"/>
          <p:cNvSpPr>
            <a:spLocks noChangeArrowheads="1"/>
          </p:cNvSpPr>
          <p:nvPr/>
        </p:nvSpPr>
        <p:spPr bwMode="auto">
          <a:xfrm>
            <a:off x="1919288" y="2109788"/>
            <a:ext cx="200025" cy="242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Rectangle 32"/>
          <p:cNvSpPr>
            <a:spLocks noChangeArrowheads="1"/>
          </p:cNvSpPr>
          <p:nvPr/>
        </p:nvSpPr>
        <p:spPr bwMode="auto">
          <a:xfrm>
            <a:off x="2071688" y="2262188"/>
            <a:ext cx="200025" cy="242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Rectangle 33"/>
          <p:cNvSpPr>
            <a:spLocks noChangeArrowheads="1"/>
          </p:cNvSpPr>
          <p:nvPr/>
        </p:nvSpPr>
        <p:spPr bwMode="auto">
          <a:xfrm>
            <a:off x="2224088" y="2414588"/>
            <a:ext cx="200025" cy="2428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Rectangle 34"/>
          <p:cNvSpPr>
            <a:spLocks noChangeArrowheads="1"/>
          </p:cNvSpPr>
          <p:nvPr/>
        </p:nvSpPr>
        <p:spPr bwMode="auto">
          <a:xfrm>
            <a:off x="2376488" y="2566988"/>
            <a:ext cx="200025" cy="2428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Rectangle 35"/>
          <p:cNvSpPr>
            <a:spLocks noChangeArrowheads="1"/>
          </p:cNvSpPr>
          <p:nvPr/>
        </p:nvSpPr>
        <p:spPr bwMode="auto">
          <a:xfrm>
            <a:off x="2528888" y="2719388"/>
            <a:ext cx="200025" cy="2428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Rectangle 36"/>
          <p:cNvSpPr>
            <a:spLocks noChangeArrowheads="1"/>
          </p:cNvSpPr>
          <p:nvPr/>
        </p:nvSpPr>
        <p:spPr bwMode="auto">
          <a:xfrm>
            <a:off x="2681288" y="2871788"/>
            <a:ext cx="200025" cy="2428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Rectangle 38"/>
          <p:cNvSpPr>
            <a:spLocks noChangeArrowheads="1"/>
          </p:cNvSpPr>
          <p:nvPr/>
        </p:nvSpPr>
        <p:spPr bwMode="auto">
          <a:xfrm>
            <a:off x="2986088" y="31765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Rectangle 39"/>
          <p:cNvSpPr>
            <a:spLocks noChangeArrowheads="1"/>
          </p:cNvSpPr>
          <p:nvPr/>
        </p:nvSpPr>
        <p:spPr bwMode="auto">
          <a:xfrm>
            <a:off x="3138488" y="33289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Rectangle 40"/>
          <p:cNvSpPr>
            <a:spLocks noChangeArrowheads="1"/>
          </p:cNvSpPr>
          <p:nvPr/>
        </p:nvSpPr>
        <p:spPr bwMode="auto">
          <a:xfrm>
            <a:off x="3290888" y="34813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Rectangle 41"/>
          <p:cNvSpPr>
            <a:spLocks noChangeArrowheads="1"/>
          </p:cNvSpPr>
          <p:nvPr/>
        </p:nvSpPr>
        <p:spPr bwMode="auto">
          <a:xfrm>
            <a:off x="3443288" y="36337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Rectangle 42"/>
          <p:cNvSpPr>
            <a:spLocks noChangeArrowheads="1"/>
          </p:cNvSpPr>
          <p:nvPr/>
        </p:nvSpPr>
        <p:spPr bwMode="auto">
          <a:xfrm>
            <a:off x="3595688" y="37861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Rectangle 43"/>
          <p:cNvSpPr>
            <a:spLocks noChangeArrowheads="1"/>
          </p:cNvSpPr>
          <p:nvPr/>
        </p:nvSpPr>
        <p:spPr bwMode="auto">
          <a:xfrm>
            <a:off x="3748088" y="39385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Rectangle 44"/>
          <p:cNvSpPr>
            <a:spLocks noChangeArrowheads="1"/>
          </p:cNvSpPr>
          <p:nvPr/>
        </p:nvSpPr>
        <p:spPr bwMode="auto">
          <a:xfrm>
            <a:off x="3900488" y="40909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Rectangle 47"/>
          <p:cNvSpPr>
            <a:spLocks noChangeArrowheads="1"/>
          </p:cNvSpPr>
          <p:nvPr/>
        </p:nvSpPr>
        <p:spPr bwMode="auto">
          <a:xfrm>
            <a:off x="4357688" y="45481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Rectangle 48"/>
          <p:cNvSpPr>
            <a:spLocks noChangeArrowheads="1"/>
          </p:cNvSpPr>
          <p:nvPr/>
        </p:nvSpPr>
        <p:spPr bwMode="auto">
          <a:xfrm>
            <a:off x="4510088" y="47005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Rectangle 49"/>
          <p:cNvSpPr>
            <a:spLocks noChangeArrowheads="1"/>
          </p:cNvSpPr>
          <p:nvPr/>
        </p:nvSpPr>
        <p:spPr bwMode="auto">
          <a:xfrm>
            <a:off x="4662488" y="48529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Rectangle 50"/>
          <p:cNvSpPr>
            <a:spLocks noChangeArrowheads="1"/>
          </p:cNvSpPr>
          <p:nvPr/>
        </p:nvSpPr>
        <p:spPr bwMode="auto">
          <a:xfrm>
            <a:off x="4814888" y="50053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Rectangle 51"/>
          <p:cNvSpPr>
            <a:spLocks noChangeArrowheads="1"/>
          </p:cNvSpPr>
          <p:nvPr/>
        </p:nvSpPr>
        <p:spPr bwMode="auto">
          <a:xfrm>
            <a:off x="4967288" y="51577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Rectangle 52"/>
          <p:cNvSpPr>
            <a:spLocks noChangeArrowheads="1"/>
          </p:cNvSpPr>
          <p:nvPr/>
        </p:nvSpPr>
        <p:spPr bwMode="auto">
          <a:xfrm>
            <a:off x="5119688" y="53101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Rectangle 53"/>
          <p:cNvSpPr>
            <a:spLocks noChangeArrowheads="1"/>
          </p:cNvSpPr>
          <p:nvPr/>
        </p:nvSpPr>
        <p:spPr bwMode="auto">
          <a:xfrm>
            <a:off x="5272088" y="54625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9" name="Rectangle 54"/>
          <p:cNvSpPr>
            <a:spLocks noChangeArrowheads="1"/>
          </p:cNvSpPr>
          <p:nvPr/>
        </p:nvSpPr>
        <p:spPr bwMode="auto">
          <a:xfrm>
            <a:off x="5424488" y="56149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0" name="Rectangle 55"/>
          <p:cNvSpPr>
            <a:spLocks noChangeArrowheads="1"/>
          </p:cNvSpPr>
          <p:nvPr/>
        </p:nvSpPr>
        <p:spPr bwMode="auto">
          <a:xfrm>
            <a:off x="5576888" y="57673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1" name="Rectangle 56"/>
          <p:cNvSpPr>
            <a:spLocks noChangeArrowheads="1"/>
          </p:cNvSpPr>
          <p:nvPr/>
        </p:nvSpPr>
        <p:spPr bwMode="auto">
          <a:xfrm>
            <a:off x="2381250" y="1957388"/>
            <a:ext cx="200025" cy="242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2" name="Rectangle 57"/>
          <p:cNvSpPr>
            <a:spLocks noChangeArrowheads="1"/>
          </p:cNvSpPr>
          <p:nvPr/>
        </p:nvSpPr>
        <p:spPr bwMode="auto">
          <a:xfrm>
            <a:off x="2533650" y="2109788"/>
            <a:ext cx="200025" cy="242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3" name="Rectangle 58"/>
          <p:cNvSpPr>
            <a:spLocks noChangeArrowheads="1"/>
          </p:cNvSpPr>
          <p:nvPr/>
        </p:nvSpPr>
        <p:spPr bwMode="auto">
          <a:xfrm>
            <a:off x="2686050" y="2262188"/>
            <a:ext cx="200025" cy="242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Rectangle 59"/>
          <p:cNvSpPr>
            <a:spLocks noChangeArrowheads="1"/>
          </p:cNvSpPr>
          <p:nvPr/>
        </p:nvSpPr>
        <p:spPr bwMode="auto">
          <a:xfrm>
            <a:off x="2838450" y="2414588"/>
            <a:ext cx="200025" cy="2428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5" name="Rectangle 60"/>
          <p:cNvSpPr>
            <a:spLocks noChangeArrowheads="1"/>
          </p:cNvSpPr>
          <p:nvPr/>
        </p:nvSpPr>
        <p:spPr bwMode="auto">
          <a:xfrm>
            <a:off x="2990850" y="2566988"/>
            <a:ext cx="200025" cy="2428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6" name="Rectangle 61"/>
          <p:cNvSpPr>
            <a:spLocks noChangeArrowheads="1"/>
          </p:cNvSpPr>
          <p:nvPr/>
        </p:nvSpPr>
        <p:spPr bwMode="auto">
          <a:xfrm>
            <a:off x="3143250" y="2719388"/>
            <a:ext cx="200025" cy="2428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Rectangle 62"/>
          <p:cNvSpPr>
            <a:spLocks noChangeArrowheads="1"/>
          </p:cNvSpPr>
          <p:nvPr/>
        </p:nvSpPr>
        <p:spPr bwMode="auto">
          <a:xfrm>
            <a:off x="3295650" y="2871788"/>
            <a:ext cx="200025" cy="2428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Rectangle 64"/>
          <p:cNvSpPr>
            <a:spLocks noChangeArrowheads="1"/>
          </p:cNvSpPr>
          <p:nvPr/>
        </p:nvSpPr>
        <p:spPr bwMode="auto">
          <a:xfrm>
            <a:off x="3600450" y="31765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Rectangle 65"/>
          <p:cNvSpPr>
            <a:spLocks noChangeArrowheads="1"/>
          </p:cNvSpPr>
          <p:nvPr/>
        </p:nvSpPr>
        <p:spPr bwMode="auto">
          <a:xfrm>
            <a:off x="3752850" y="33289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Rectangle 66"/>
          <p:cNvSpPr>
            <a:spLocks noChangeArrowheads="1"/>
          </p:cNvSpPr>
          <p:nvPr/>
        </p:nvSpPr>
        <p:spPr bwMode="auto">
          <a:xfrm>
            <a:off x="3905250" y="34813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1" name="Rectangle 67"/>
          <p:cNvSpPr>
            <a:spLocks noChangeArrowheads="1"/>
          </p:cNvSpPr>
          <p:nvPr/>
        </p:nvSpPr>
        <p:spPr bwMode="auto">
          <a:xfrm>
            <a:off x="4057650" y="36337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2" name="Rectangle 68"/>
          <p:cNvSpPr>
            <a:spLocks noChangeArrowheads="1"/>
          </p:cNvSpPr>
          <p:nvPr/>
        </p:nvSpPr>
        <p:spPr bwMode="auto">
          <a:xfrm>
            <a:off x="4210050" y="37861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3" name="Rectangle 69"/>
          <p:cNvSpPr>
            <a:spLocks noChangeArrowheads="1"/>
          </p:cNvSpPr>
          <p:nvPr/>
        </p:nvSpPr>
        <p:spPr bwMode="auto">
          <a:xfrm>
            <a:off x="4362450" y="39385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4" name="Rectangle 70"/>
          <p:cNvSpPr>
            <a:spLocks noChangeArrowheads="1"/>
          </p:cNvSpPr>
          <p:nvPr/>
        </p:nvSpPr>
        <p:spPr bwMode="auto">
          <a:xfrm>
            <a:off x="4514850" y="40909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5" name="Rectangle 73"/>
          <p:cNvSpPr>
            <a:spLocks noChangeArrowheads="1"/>
          </p:cNvSpPr>
          <p:nvPr/>
        </p:nvSpPr>
        <p:spPr bwMode="auto">
          <a:xfrm>
            <a:off x="4972050" y="4548188"/>
            <a:ext cx="200025" cy="2428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6" name="Rectangle 74"/>
          <p:cNvSpPr>
            <a:spLocks noChangeArrowheads="1"/>
          </p:cNvSpPr>
          <p:nvPr/>
        </p:nvSpPr>
        <p:spPr bwMode="auto">
          <a:xfrm>
            <a:off x="5124450" y="4700588"/>
            <a:ext cx="200025" cy="2428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7" name="Rectangle 75"/>
          <p:cNvSpPr>
            <a:spLocks noChangeArrowheads="1"/>
          </p:cNvSpPr>
          <p:nvPr/>
        </p:nvSpPr>
        <p:spPr bwMode="auto">
          <a:xfrm>
            <a:off x="5276850" y="4852988"/>
            <a:ext cx="200025" cy="2428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8" name="Rectangle 76"/>
          <p:cNvSpPr>
            <a:spLocks noChangeArrowheads="1"/>
          </p:cNvSpPr>
          <p:nvPr/>
        </p:nvSpPr>
        <p:spPr bwMode="auto">
          <a:xfrm>
            <a:off x="5429250" y="5005388"/>
            <a:ext cx="200025" cy="2428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9" name="Rectangle 77"/>
          <p:cNvSpPr>
            <a:spLocks noChangeArrowheads="1"/>
          </p:cNvSpPr>
          <p:nvPr/>
        </p:nvSpPr>
        <p:spPr bwMode="auto">
          <a:xfrm>
            <a:off x="5581650" y="5157788"/>
            <a:ext cx="200025" cy="2428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0" name="Rectangle 78"/>
          <p:cNvSpPr>
            <a:spLocks noChangeArrowheads="1"/>
          </p:cNvSpPr>
          <p:nvPr/>
        </p:nvSpPr>
        <p:spPr bwMode="auto">
          <a:xfrm>
            <a:off x="5734050" y="5310188"/>
            <a:ext cx="200025" cy="2428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1" name="Rectangle 79"/>
          <p:cNvSpPr>
            <a:spLocks noChangeArrowheads="1"/>
          </p:cNvSpPr>
          <p:nvPr/>
        </p:nvSpPr>
        <p:spPr bwMode="auto">
          <a:xfrm>
            <a:off x="5886450" y="5462588"/>
            <a:ext cx="200025" cy="2428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Rectangle 80"/>
          <p:cNvSpPr>
            <a:spLocks noChangeArrowheads="1"/>
          </p:cNvSpPr>
          <p:nvPr/>
        </p:nvSpPr>
        <p:spPr bwMode="auto">
          <a:xfrm>
            <a:off x="6038850" y="5614988"/>
            <a:ext cx="200025" cy="2428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Rectangle 81"/>
          <p:cNvSpPr>
            <a:spLocks noChangeArrowheads="1"/>
          </p:cNvSpPr>
          <p:nvPr/>
        </p:nvSpPr>
        <p:spPr bwMode="auto">
          <a:xfrm>
            <a:off x="6191250" y="5767388"/>
            <a:ext cx="200025" cy="2428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4" name="Rectangle 82"/>
          <p:cNvSpPr>
            <a:spLocks noChangeArrowheads="1"/>
          </p:cNvSpPr>
          <p:nvPr/>
        </p:nvSpPr>
        <p:spPr bwMode="auto">
          <a:xfrm>
            <a:off x="2924175" y="1935163"/>
            <a:ext cx="200025" cy="242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5" name="Rectangle 83"/>
          <p:cNvSpPr>
            <a:spLocks noChangeArrowheads="1"/>
          </p:cNvSpPr>
          <p:nvPr/>
        </p:nvSpPr>
        <p:spPr bwMode="auto">
          <a:xfrm>
            <a:off x="3076575" y="2087563"/>
            <a:ext cx="200025" cy="242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6" name="Rectangle 84"/>
          <p:cNvSpPr>
            <a:spLocks noChangeArrowheads="1"/>
          </p:cNvSpPr>
          <p:nvPr/>
        </p:nvSpPr>
        <p:spPr bwMode="auto">
          <a:xfrm>
            <a:off x="3228975" y="2239963"/>
            <a:ext cx="200025" cy="242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7" name="Rectangle 85"/>
          <p:cNvSpPr>
            <a:spLocks noChangeArrowheads="1"/>
          </p:cNvSpPr>
          <p:nvPr/>
        </p:nvSpPr>
        <p:spPr bwMode="auto">
          <a:xfrm>
            <a:off x="3381375" y="2392363"/>
            <a:ext cx="200025" cy="2428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8" name="Rectangle 86"/>
          <p:cNvSpPr>
            <a:spLocks noChangeArrowheads="1"/>
          </p:cNvSpPr>
          <p:nvPr/>
        </p:nvSpPr>
        <p:spPr bwMode="auto">
          <a:xfrm>
            <a:off x="3533775" y="2544763"/>
            <a:ext cx="200025" cy="2428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9" name="Rectangle 87"/>
          <p:cNvSpPr>
            <a:spLocks noChangeArrowheads="1"/>
          </p:cNvSpPr>
          <p:nvPr/>
        </p:nvSpPr>
        <p:spPr bwMode="auto">
          <a:xfrm>
            <a:off x="3686175" y="2697163"/>
            <a:ext cx="200025" cy="2428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30" name="Rectangle 88"/>
          <p:cNvSpPr>
            <a:spLocks noChangeArrowheads="1"/>
          </p:cNvSpPr>
          <p:nvPr/>
        </p:nvSpPr>
        <p:spPr bwMode="auto">
          <a:xfrm>
            <a:off x="3838575" y="2849563"/>
            <a:ext cx="200025" cy="2428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31" name="Rectangle 91"/>
          <p:cNvSpPr>
            <a:spLocks noChangeArrowheads="1"/>
          </p:cNvSpPr>
          <p:nvPr/>
        </p:nvSpPr>
        <p:spPr bwMode="auto">
          <a:xfrm>
            <a:off x="4295775" y="3306763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32" name="Rectangle 92"/>
          <p:cNvSpPr>
            <a:spLocks noChangeArrowheads="1"/>
          </p:cNvSpPr>
          <p:nvPr/>
        </p:nvSpPr>
        <p:spPr bwMode="auto">
          <a:xfrm>
            <a:off x="4448175" y="3459163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33" name="Rectangle 93"/>
          <p:cNvSpPr>
            <a:spLocks noChangeArrowheads="1"/>
          </p:cNvSpPr>
          <p:nvPr/>
        </p:nvSpPr>
        <p:spPr bwMode="auto">
          <a:xfrm>
            <a:off x="4600575" y="3611563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34" name="Rectangle 94"/>
          <p:cNvSpPr>
            <a:spLocks noChangeArrowheads="1"/>
          </p:cNvSpPr>
          <p:nvPr/>
        </p:nvSpPr>
        <p:spPr bwMode="auto">
          <a:xfrm>
            <a:off x="4752975" y="3763963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35" name="Rectangle 95"/>
          <p:cNvSpPr>
            <a:spLocks noChangeArrowheads="1"/>
          </p:cNvSpPr>
          <p:nvPr/>
        </p:nvSpPr>
        <p:spPr bwMode="auto">
          <a:xfrm>
            <a:off x="4905375" y="3916363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36" name="Rectangle 96"/>
          <p:cNvSpPr>
            <a:spLocks noChangeArrowheads="1"/>
          </p:cNvSpPr>
          <p:nvPr/>
        </p:nvSpPr>
        <p:spPr bwMode="auto">
          <a:xfrm>
            <a:off x="5057775" y="4068763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37" name="Rectangle 99"/>
          <p:cNvSpPr>
            <a:spLocks noChangeArrowheads="1"/>
          </p:cNvSpPr>
          <p:nvPr/>
        </p:nvSpPr>
        <p:spPr bwMode="auto">
          <a:xfrm>
            <a:off x="5514975" y="4525963"/>
            <a:ext cx="200025" cy="2428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38" name="Rectangle 100"/>
          <p:cNvSpPr>
            <a:spLocks noChangeArrowheads="1"/>
          </p:cNvSpPr>
          <p:nvPr/>
        </p:nvSpPr>
        <p:spPr bwMode="auto">
          <a:xfrm>
            <a:off x="5667375" y="4678363"/>
            <a:ext cx="200025" cy="2428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39" name="Rectangle 101"/>
          <p:cNvSpPr>
            <a:spLocks noChangeArrowheads="1"/>
          </p:cNvSpPr>
          <p:nvPr/>
        </p:nvSpPr>
        <p:spPr bwMode="auto">
          <a:xfrm>
            <a:off x="5819775" y="4830763"/>
            <a:ext cx="200025" cy="2428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40" name="Rectangle 102"/>
          <p:cNvSpPr>
            <a:spLocks noChangeArrowheads="1"/>
          </p:cNvSpPr>
          <p:nvPr/>
        </p:nvSpPr>
        <p:spPr bwMode="auto">
          <a:xfrm>
            <a:off x="5972175" y="4983163"/>
            <a:ext cx="200025" cy="2428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41" name="Rectangle 103"/>
          <p:cNvSpPr>
            <a:spLocks noChangeArrowheads="1"/>
          </p:cNvSpPr>
          <p:nvPr/>
        </p:nvSpPr>
        <p:spPr bwMode="auto">
          <a:xfrm>
            <a:off x="6124575" y="5135563"/>
            <a:ext cx="200025" cy="2428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42" name="Rectangle 104"/>
          <p:cNvSpPr>
            <a:spLocks noChangeArrowheads="1"/>
          </p:cNvSpPr>
          <p:nvPr/>
        </p:nvSpPr>
        <p:spPr bwMode="auto">
          <a:xfrm>
            <a:off x="6276975" y="5287963"/>
            <a:ext cx="200025" cy="2428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43" name="Rectangle 105"/>
          <p:cNvSpPr>
            <a:spLocks noChangeArrowheads="1"/>
          </p:cNvSpPr>
          <p:nvPr/>
        </p:nvSpPr>
        <p:spPr bwMode="auto">
          <a:xfrm>
            <a:off x="6429375" y="5440363"/>
            <a:ext cx="200025" cy="2428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44" name="Rectangle 106"/>
          <p:cNvSpPr>
            <a:spLocks noChangeArrowheads="1"/>
          </p:cNvSpPr>
          <p:nvPr/>
        </p:nvSpPr>
        <p:spPr bwMode="auto">
          <a:xfrm>
            <a:off x="6581775" y="5592763"/>
            <a:ext cx="200025" cy="2428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45" name="Rectangle 107"/>
          <p:cNvSpPr>
            <a:spLocks noChangeArrowheads="1"/>
          </p:cNvSpPr>
          <p:nvPr/>
        </p:nvSpPr>
        <p:spPr bwMode="auto">
          <a:xfrm>
            <a:off x="6734175" y="5745163"/>
            <a:ext cx="200025" cy="2428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46" name="Rectangle 108"/>
          <p:cNvSpPr>
            <a:spLocks noChangeArrowheads="1"/>
          </p:cNvSpPr>
          <p:nvPr/>
        </p:nvSpPr>
        <p:spPr bwMode="auto">
          <a:xfrm>
            <a:off x="3524250" y="1957388"/>
            <a:ext cx="200025" cy="242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47" name="Rectangle 109"/>
          <p:cNvSpPr>
            <a:spLocks noChangeArrowheads="1"/>
          </p:cNvSpPr>
          <p:nvPr/>
        </p:nvSpPr>
        <p:spPr bwMode="auto">
          <a:xfrm>
            <a:off x="3676650" y="2109788"/>
            <a:ext cx="200025" cy="242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48" name="Rectangle 110"/>
          <p:cNvSpPr>
            <a:spLocks noChangeArrowheads="1"/>
          </p:cNvSpPr>
          <p:nvPr/>
        </p:nvSpPr>
        <p:spPr bwMode="auto">
          <a:xfrm>
            <a:off x="3829050" y="2262188"/>
            <a:ext cx="200025" cy="242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49" name="Rectangle 111"/>
          <p:cNvSpPr>
            <a:spLocks noChangeArrowheads="1"/>
          </p:cNvSpPr>
          <p:nvPr/>
        </p:nvSpPr>
        <p:spPr bwMode="auto">
          <a:xfrm>
            <a:off x="3981450" y="2414588"/>
            <a:ext cx="200025" cy="2428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0" name="Rectangle 112"/>
          <p:cNvSpPr>
            <a:spLocks noChangeArrowheads="1"/>
          </p:cNvSpPr>
          <p:nvPr/>
        </p:nvSpPr>
        <p:spPr bwMode="auto">
          <a:xfrm>
            <a:off x="4133850" y="2566988"/>
            <a:ext cx="200025" cy="2428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1" name="Rectangle 113"/>
          <p:cNvSpPr>
            <a:spLocks noChangeArrowheads="1"/>
          </p:cNvSpPr>
          <p:nvPr/>
        </p:nvSpPr>
        <p:spPr bwMode="auto">
          <a:xfrm>
            <a:off x="4286250" y="2719388"/>
            <a:ext cx="200025" cy="2428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2" name="Rectangle 114"/>
          <p:cNvSpPr>
            <a:spLocks noChangeArrowheads="1"/>
          </p:cNvSpPr>
          <p:nvPr/>
        </p:nvSpPr>
        <p:spPr bwMode="auto">
          <a:xfrm>
            <a:off x="4438650" y="2871788"/>
            <a:ext cx="200025" cy="2428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3" name="Rectangle 116"/>
          <p:cNvSpPr>
            <a:spLocks noChangeArrowheads="1"/>
          </p:cNvSpPr>
          <p:nvPr/>
        </p:nvSpPr>
        <p:spPr bwMode="auto">
          <a:xfrm>
            <a:off x="4743450" y="31765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4" name="Rectangle 117"/>
          <p:cNvSpPr>
            <a:spLocks noChangeArrowheads="1"/>
          </p:cNvSpPr>
          <p:nvPr/>
        </p:nvSpPr>
        <p:spPr bwMode="auto">
          <a:xfrm>
            <a:off x="4895850" y="33289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5" name="Rectangle 118"/>
          <p:cNvSpPr>
            <a:spLocks noChangeArrowheads="1"/>
          </p:cNvSpPr>
          <p:nvPr/>
        </p:nvSpPr>
        <p:spPr bwMode="auto">
          <a:xfrm>
            <a:off x="5048250" y="34813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6" name="Rectangle 119"/>
          <p:cNvSpPr>
            <a:spLocks noChangeArrowheads="1"/>
          </p:cNvSpPr>
          <p:nvPr/>
        </p:nvSpPr>
        <p:spPr bwMode="auto">
          <a:xfrm>
            <a:off x="5200650" y="36337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7" name="Rectangle 120"/>
          <p:cNvSpPr>
            <a:spLocks noChangeArrowheads="1"/>
          </p:cNvSpPr>
          <p:nvPr/>
        </p:nvSpPr>
        <p:spPr bwMode="auto">
          <a:xfrm>
            <a:off x="5353050" y="37861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8" name="Rectangle 121"/>
          <p:cNvSpPr>
            <a:spLocks noChangeArrowheads="1"/>
          </p:cNvSpPr>
          <p:nvPr/>
        </p:nvSpPr>
        <p:spPr bwMode="auto">
          <a:xfrm>
            <a:off x="5505450" y="39385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9" name="Rectangle 122"/>
          <p:cNvSpPr>
            <a:spLocks noChangeArrowheads="1"/>
          </p:cNvSpPr>
          <p:nvPr/>
        </p:nvSpPr>
        <p:spPr bwMode="auto">
          <a:xfrm>
            <a:off x="5657850" y="40909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0" name="Rectangle 125"/>
          <p:cNvSpPr>
            <a:spLocks noChangeArrowheads="1"/>
          </p:cNvSpPr>
          <p:nvPr/>
        </p:nvSpPr>
        <p:spPr bwMode="auto">
          <a:xfrm>
            <a:off x="6115050" y="45481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1" name="Rectangle 126"/>
          <p:cNvSpPr>
            <a:spLocks noChangeArrowheads="1"/>
          </p:cNvSpPr>
          <p:nvPr/>
        </p:nvSpPr>
        <p:spPr bwMode="auto">
          <a:xfrm>
            <a:off x="6267450" y="47005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2" name="Rectangle 127"/>
          <p:cNvSpPr>
            <a:spLocks noChangeArrowheads="1"/>
          </p:cNvSpPr>
          <p:nvPr/>
        </p:nvSpPr>
        <p:spPr bwMode="auto">
          <a:xfrm>
            <a:off x="6419850" y="48529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3" name="Rectangle 128"/>
          <p:cNvSpPr>
            <a:spLocks noChangeArrowheads="1"/>
          </p:cNvSpPr>
          <p:nvPr/>
        </p:nvSpPr>
        <p:spPr bwMode="auto">
          <a:xfrm>
            <a:off x="6572250" y="50053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4" name="Rectangle 129"/>
          <p:cNvSpPr>
            <a:spLocks noChangeArrowheads="1"/>
          </p:cNvSpPr>
          <p:nvPr/>
        </p:nvSpPr>
        <p:spPr bwMode="auto">
          <a:xfrm>
            <a:off x="6724650" y="51577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5" name="Rectangle 130"/>
          <p:cNvSpPr>
            <a:spLocks noChangeArrowheads="1"/>
          </p:cNvSpPr>
          <p:nvPr/>
        </p:nvSpPr>
        <p:spPr bwMode="auto">
          <a:xfrm>
            <a:off x="6877050" y="53101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6" name="Rectangle 131"/>
          <p:cNvSpPr>
            <a:spLocks noChangeArrowheads="1"/>
          </p:cNvSpPr>
          <p:nvPr/>
        </p:nvSpPr>
        <p:spPr bwMode="auto">
          <a:xfrm>
            <a:off x="7029450" y="54625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7" name="Rectangle 132"/>
          <p:cNvSpPr>
            <a:spLocks noChangeArrowheads="1"/>
          </p:cNvSpPr>
          <p:nvPr/>
        </p:nvSpPr>
        <p:spPr bwMode="auto">
          <a:xfrm>
            <a:off x="7181850" y="56149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8" name="Rectangle 133"/>
          <p:cNvSpPr>
            <a:spLocks noChangeArrowheads="1"/>
          </p:cNvSpPr>
          <p:nvPr/>
        </p:nvSpPr>
        <p:spPr bwMode="auto">
          <a:xfrm>
            <a:off x="7334250" y="57673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9" name="Rectangle 134"/>
          <p:cNvSpPr>
            <a:spLocks noChangeArrowheads="1"/>
          </p:cNvSpPr>
          <p:nvPr/>
        </p:nvSpPr>
        <p:spPr bwMode="auto">
          <a:xfrm>
            <a:off x="4095750" y="1957388"/>
            <a:ext cx="200025" cy="242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70" name="Rectangle 135"/>
          <p:cNvSpPr>
            <a:spLocks noChangeArrowheads="1"/>
          </p:cNvSpPr>
          <p:nvPr/>
        </p:nvSpPr>
        <p:spPr bwMode="auto">
          <a:xfrm>
            <a:off x="4248150" y="2109788"/>
            <a:ext cx="200025" cy="242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71" name="Rectangle 136"/>
          <p:cNvSpPr>
            <a:spLocks noChangeArrowheads="1"/>
          </p:cNvSpPr>
          <p:nvPr/>
        </p:nvSpPr>
        <p:spPr bwMode="auto">
          <a:xfrm>
            <a:off x="4400550" y="2262188"/>
            <a:ext cx="200025" cy="242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72" name="Rectangle 137"/>
          <p:cNvSpPr>
            <a:spLocks noChangeArrowheads="1"/>
          </p:cNvSpPr>
          <p:nvPr/>
        </p:nvSpPr>
        <p:spPr bwMode="auto">
          <a:xfrm>
            <a:off x="4552950" y="2414588"/>
            <a:ext cx="200025" cy="2428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73" name="Rectangle 138"/>
          <p:cNvSpPr>
            <a:spLocks noChangeArrowheads="1"/>
          </p:cNvSpPr>
          <p:nvPr/>
        </p:nvSpPr>
        <p:spPr bwMode="auto">
          <a:xfrm>
            <a:off x="4705350" y="2566988"/>
            <a:ext cx="200025" cy="2428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74" name="Rectangle 139"/>
          <p:cNvSpPr>
            <a:spLocks noChangeArrowheads="1"/>
          </p:cNvSpPr>
          <p:nvPr/>
        </p:nvSpPr>
        <p:spPr bwMode="auto">
          <a:xfrm>
            <a:off x="4857750" y="2719388"/>
            <a:ext cx="200025" cy="2428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75" name="Rectangle 140"/>
          <p:cNvSpPr>
            <a:spLocks noChangeArrowheads="1"/>
          </p:cNvSpPr>
          <p:nvPr/>
        </p:nvSpPr>
        <p:spPr bwMode="auto">
          <a:xfrm>
            <a:off x="5010150" y="2871788"/>
            <a:ext cx="200025" cy="2428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76" name="Rectangle 142"/>
          <p:cNvSpPr>
            <a:spLocks noChangeArrowheads="1"/>
          </p:cNvSpPr>
          <p:nvPr/>
        </p:nvSpPr>
        <p:spPr bwMode="auto">
          <a:xfrm>
            <a:off x="5314950" y="31765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77" name="Rectangle 143"/>
          <p:cNvSpPr>
            <a:spLocks noChangeArrowheads="1"/>
          </p:cNvSpPr>
          <p:nvPr/>
        </p:nvSpPr>
        <p:spPr bwMode="auto">
          <a:xfrm>
            <a:off x="5467350" y="33289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78" name="Rectangle 144"/>
          <p:cNvSpPr>
            <a:spLocks noChangeArrowheads="1"/>
          </p:cNvSpPr>
          <p:nvPr/>
        </p:nvSpPr>
        <p:spPr bwMode="auto">
          <a:xfrm>
            <a:off x="5619750" y="34813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79" name="Rectangle 145"/>
          <p:cNvSpPr>
            <a:spLocks noChangeArrowheads="1"/>
          </p:cNvSpPr>
          <p:nvPr/>
        </p:nvSpPr>
        <p:spPr bwMode="auto">
          <a:xfrm>
            <a:off x="5772150" y="36337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0" name="Rectangle 146"/>
          <p:cNvSpPr>
            <a:spLocks noChangeArrowheads="1"/>
          </p:cNvSpPr>
          <p:nvPr/>
        </p:nvSpPr>
        <p:spPr bwMode="auto">
          <a:xfrm>
            <a:off x="5924550" y="37861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1" name="Rectangle 147"/>
          <p:cNvSpPr>
            <a:spLocks noChangeArrowheads="1"/>
          </p:cNvSpPr>
          <p:nvPr/>
        </p:nvSpPr>
        <p:spPr bwMode="auto">
          <a:xfrm>
            <a:off x="6076950" y="39385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2" name="Rectangle 148"/>
          <p:cNvSpPr>
            <a:spLocks noChangeArrowheads="1"/>
          </p:cNvSpPr>
          <p:nvPr/>
        </p:nvSpPr>
        <p:spPr bwMode="auto">
          <a:xfrm>
            <a:off x="6229350" y="40909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3" name="Rectangle 151"/>
          <p:cNvSpPr>
            <a:spLocks noChangeArrowheads="1"/>
          </p:cNvSpPr>
          <p:nvPr/>
        </p:nvSpPr>
        <p:spPr bwMode="auto">
          <a:xfrm>
            <a:off x="6686550" y="45481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4" name="Rectangle 152"/>
          <p:cNvSpPr>
            <a:spLocks noChangeArrowheads="1"/>
          </p:cNvSpPr>
          <p:nvPr/>
        </p:nvSpPr>
        <p:spPr bwMode="auto">
          <a:xfrm>
            <a:off x="6838950" y="47005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5" name="Rectangle 153"/>
          <p:cNvSpPr>
            <a:spLocks noChangeArrowheads="1"/>
          </p:cNvSpPr>
          <p:nvPr/>
        </p:nvSpPr>
        <p:spPr bwMode="auto">
          <a:xfrm>
            <a:off x="6991350" y="48529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6" name="Rectangle 154"/>
          <p:cNvSpPr>
            <a:spLocks noChangeArrowheads="1"/>
          </p:cNvSpPr>
          <p:nvPr/>
        </p:nvSpPr>
        <p:spPr bwMode="auto">
          <a:xfrm>
            <a:off x="7143750" y="50053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7" name="Rectangle 155"/>
          <p:cNvSpPr>
            <a:spLocks noChangeArrowheads="1"/>
          </p:cNvSpPr>
          <p:nvPr/>
        </p:nvSpPr>
        <p:spPr bwMode="auto">
          <a:xfrm>
            <a:off x="7296150" y="51577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8" name="Rectangle 156"/>
          <p:cNvSpPr>
            <a:spLocks noChangeArrowheads="1"/>
          </p:cNvSpPr>
          <p:nvPr/>
        </p:nvSpPr>
        <p:spPr bwMode="auto">
          <a:xfrm>
            <a:off x="7448550" y="53101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9" name="Rectangle 157"/>
          <p:cNvSpPr>
            <a:spLocks noChangeArrowheads="1"/>
          </p:cNvSpPr>
          <p:nvPr/>
        </p:nvSpPr>
        <p:spPr bwMode="auto">
          <a:xfrm>
            <a:off x="7600950" y="54625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90" name="Rectangle 158"/>
          <p:cNvSpPr>
            <a:spLocks noChangeArrowheads="1"/>
          </p:cNvSpPr>
          <p:nvPr/>
        </p:nvSpPr>
        <p:spPr bwMode="auto">
          <a:xfrm>
            <a:off x="7753350" y="56149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91" name="Rectangle 159"/>
          <p:cNvSpPr>
            <a:spLocks noChangeArrowheads="1"/>
          </p:cNvSpPr>
          <p:nvPr/>
        </p:nvSpPr>
        <p:spPr bwMode="auto">
          <a:xfrm>
            <a:off x="7905750" y="57673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92" name="Rectangle 160"/>
          <p:cNvSpPr>
            <a:spLocks noChangeArrowheads="1"/>
          </p:cNvSpPr>
          <p:nvPr/>
        </p:nvSpPr>
        <p:spPr bwMode="auto">
          <a:xfrm>
            <a:off x="4632325" y="1957388"/>
            <a:ext cx="200025" cy="242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93" name="Rectangle 161"/>
          <p:cNvSpPr>
            <a:spLocks noChangeArrowheads="1"/>
          </p:cNvSpPr>
          <p:nvPr/>
        </p:nvSpPr>
        <p:spPr bwMode="auto">
          <a:xfrm>
            <a:off x="4784725" y="2109788"/>
            <a:ext cx="200025" cy="242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94" name="Rectangle 162"/>
          <p:cNvSpPr>
            <a:spLocks noChangeArrowheads="1"/>
          </p:cNvSpPr>
          <p:nvPr/>
        </p:nvSpPr>
        <p:spPr bwMode="auto">
          <a:xfrm>
            <a:off x="4937125" y="2262188"/>
            <a:ext cx="200025" cy="242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95" name="Rectangle 163"/>
          <p:cNvSpPr>
            <a:spLocks noChangeArrowheads="1"/>
          </p:cNvSpPr>
          <p:nvPr/>
        </p:nvSpPr>
        <p:spPr bwMode="auto">
          <a:xfrm>
            <a:off x="5089525" y="2414588"/>
            <a:ext cx="200025" cy="2428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96" name="Rectangle 164"/>
          <p:cNvSpPr>
            <a:spLocks noChangeArrowheads="1"/>
          </p:cNvSpPr>
          <p:nvPr/>
        </p:nvSpPr>
        <p:spPr bwMode="auto">
          <a:xfrm>
            <a:off x="5241925" y="2566988"/>
            <a:ext cx="200025" cy="2428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97" name="Rectangle 165"/>
          <p:cNvSpPr>
            <a:spLocks noChangeArrowheads="1"/>
          </p:cNvSpPr>
          <p:nvPr/>
        </p:nvSpPr>
        <p:spPr bwMode="auto">
          <a:xfrm>
            <a:off x="5394325" y="2719388"/>
            <a:ext cx="200025" cy="2428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98" name="Rectangle 166"/>
          <p:cNvSpPr>
            <a:spLocks noChangeArrowheads="1"/>
          </p:cNvSpPr>
          <p:nvPr/>
        </p:nvSpPr>
        <p:spPr bwMode="auto">
          <a:xfrm>
            <a:off x="5546725" y="2871788"/>
            <a:ext cx="200025" cy="2428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99" name="Rectangle 168"/>
          <p:cNvSpPr>
            <a:spLocks noChangeArrowheads="1"/>
          </p:cNvSpPr>
          <p:nvPr/>
        </p:nvSpPr>
        <p:spPr bwMode="auto">
          <a:xfrm>
            <a:off x="5851525" y="31765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700" name="Rectangle 169"/>
          <p:cNvSpPr>
            <a:spLocks noChangeArrowheads="1"/>
          </p:cNvSpPr>
          <p:nvPr/>
        </p:nvSpPr>
        <p:spPr bwMode="auto">
          <a:xfrm>
            <a:off x="6003925" y="33289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701" name="Rectangle 170"/>
          <p:cNvSpPr>
            <a:spLocks noChangeArrowheads="1"/>
          </p:cNvSpPr>
          <p:nvPr/>
        </p:nvSpPr>
        <p:spPr bwMode="auto">
          <a:xfrm>
            <a:off x="6156325" y="34813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702" name="Rectangle 171"/>
          <p:cNvSpPr>
            <a:spLocks noChangeArrowheads="1"/>
          </p:cNvSpPr>
          <p:nvPr/>
        </p:nvSpPr>
        <p:spPr bwMode="auto">
          <a:xfrm>
            <a:off x="6308725" y="36337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703" name="Rectangle 172"/>
          <p:cNvSpPr>
            <a:spLocks noChangeArrowheads="1"/>
          </p:cNvSpPr>
          <p:nvPr/>
        </p:nvSpPr>
        <p:spPr bwMode="auto">
          <a:xfrm>
            <a:off x="6461125" y="37861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704" name="Rectangle 173"/>
          <p:cNvSpPr>
            <a:spLocks noChangeArrowheads="1"/>
          </p:cNvSpPr>
          <p:nvPr/>
        </p:nvSpPr>
        <p:spPr bwMode="auto">
          <a:xfrm>
            <a:off x="6613525" y="39385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705" name="Rectangle 174"/>
          <p:cNvSpPr>
            <a:spLocks noChangeArrowheads="1"/>
          </p:cNvSpPr>
          <p:nvPr/>
        </p:nvSpPr>
        <p:spPr bwMode="auto">
          <a:xfrm>
            <a:off x="6765925" y="4090988"/>
            <a:ext cx="200025" cy="24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706" name="Rectangle 177"/>
          <p:cNvSpPr>
            <a:spLocks noChangeArrowheads="1"/>
          </p:cNvSpPr>
          <p:nvPr/>
        </p:nvSpPr>
        <p:spPr bwMode="auto">
          <a:xfrm>
            <a:off x="7223125" y="45481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707" name="Rectangle 178"/>
          <p:cNvSpPr>
            <a:spLocks noChangeArrowheads="1"/>
          </p:cNvSpPr>
          <p:nvPr/>
        </p:nvSpPr>
        <p:spPr bwMode="auto">
          <a:xfrm>
            <a:off x="7375525" y="47005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708" name="Rectangle 179"/>
          <p:cNvSpPr>
            <a:spLocks noChangeArrowheads="1"/>
          </p:cNvSpPr>
          <p:nvPr/>
        </p:nvSpPr>
        <p:spPr bwMode="auto">
          <a:xfrm>
            <a:off x="7527925" y="48529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709" name="Rectangle 180"/>
          <p:cNvSpPr>
            <a:spLocks noChangeArrowheads="1"/>
          </p:cNvSpPr>
          <p:nvPr/>
        </p:nvSpPr>
        <p:spPr bwMode="auto">
          <a:xfrm>
            <a:off x="7680325" y="50053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710" name="Rectangle 181"/>
          <p:cNvSpPr>
            <a:spLocks noChangeArrowheads="1"/>
          </p:cNvSpPr>
          <p:nvPr/>
        </p:nvSpPr>
        <p:spPr bwMode="auto">
          <a:xfrm>
            <a:off x="7832725" y="51577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711" name="Rectangle 182"/>
          <p:cNvSpPr>
            <a:spLocks noChangeArrowheads="1"/>
          </p:cNvSpPr>
          <p:nvPr/>
        </p:nvSpPr>
        <p:spPr bwMode="auto">
          <a:xfrm>
            <a:off x="7985125" y="53101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712" name="Rectangle 183"/>
          <p:cNvSpPr>
            <a:spLocks noChangeArrowheads="1"/>
          </p:cNvSpPr>
          <p:nvPr/>
        </p:nvSpPr>
        <p:spPr bwMode="auto">
          <a:xfrm>
            <a:off x="8137525" y="54625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713" name="Rectangle 184"/>
          <p:cNvSpPr>
            <a:spLocks noChangeArrowheads="1"/>
          </p:cNvSpPr>
          <p:nvPr/>
        </p:nvSpPr>
        <p:spPr bwMode="auto">
          <a:xfrm>
            <a:off x="8289925" y="56149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714" name="Rectangle 185"/>
          <p:cNvSpPr>
            <a:spLocks noChangeArrowheads="1"/>
          </p:cNvSpPr>
          <p:nvPr/>
        </p:nvSpPr>
        <p:spPr bwMode="auto">
          <a:xfrm>
            <a:off x="8442325" y="5767388"/>
            <a:ext cx="200025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715" name="Line 186"/>
          <p:cNvSpPr>
            <a:spLocks noChangeShapeType="1"/>
          </p:cNvSpPr>
          <p:nvPr/>
        </p:nvSpPr>
        <p:spPr bwMode="auto">
          <a:xfrm>
            <a:off x="506413" y="2181225"/>
            <a:ext cx="533717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16" name="Line 187"/>
          <p:cNvSpPr>
            <a:spLocks noChangeShapeType="1"/>
          </p:cNvSpPr>
          <p:nvPr/>
        </p:nvSpPr>
        <p:spPr bwMode="auto">
          <a:xfrm>
            <a:off x="787400" y="2767013"/>
            <a:ext cx="5337175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17" name="Line 188"/>
          <p:cNvSpPr>
            <a:spLocks noChangeShapeType="1"/>
          </p:cNvSpPr>
          <p:nvPr/>
        </p:nvSpPr>
        <p:spPr bwMode="auto">
          <a:xfrm>
            <a:off x="1444625" y="3482975"/>
            <a:ext cx="533717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18" name="Line 189"/>
          <p:cNvSpPr>
            <a:spLocks noChangeShapeType="1"/>
          </p:cNvSpPr>
          <p:nvPr/>
        </p:nvSpPr>
        <p:spPr bwMode="auto">
          <a:xfrm>
            <a:off x="1730375" y="3854450"/>
            <a:ext cx="533717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19" name="Line 190"/>
          <p:cNvSpPr>
            <a:spLocks noChangeShapeType="1"/>
          </p:cNvSpPr>
          <p:nvPr/>
        </p:nvSpPr>
        <p:spPr bwMode="auto">
          <a:xfrm>
            <a:off x="1958975" y="4238625"/>
            <a:ext cx="533717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20" name="Line 191"/>
          <p:cNvSpPr>
            <a:spLocks noChangeShapeType="1"/>
          </p:cNvSpPr>
          <p:nvPr/>
        </p:nvSpPr>
        <p:spPr bwMode="auto">
          <a:xfrm>
            <a:off x="3044825" y="4895850"/>
            <a:ext cx="533717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21" name="Line 192"/>
          <p:cNvSpPr>
            <a:spLocks noChangeShapeType="1"/>
          </p:cNvSpPr>
          <p:nvPr/>
        </p:nvSpPr>
        <p:spPr bwMode="auto">
          <a:xfrm>
            <a:off x="3197225" y="5048250"/>
            <a:ext cx="533717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22" name="Line 193"/>
          <p:cNvSpPr>
            <a:spLocks noChangeShapeType="1"/>
          </p:cNvSpPr>
          <p:nvPr/>
        </p:nvSpPr>
        <p:spPr bwMode="auto">
          <a:xfrm>
            <a:off x="3349625" y="5200650"/>
            <a:ext cx="533717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23" name="Line 194"/>
          <p:cNvSpPr>
            <a:spLocks noChangeShapeType="1"/>
          </p:cNvSpPr>
          <p:nvPr/>
        </p:nvSpPr>
        <p:spPr bwMode="auto">
          <a:xfrm>
            <a:off x="3502025" y="5353050"/>
            <a:ext cx="533717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24" name="Line 195"/>
          <p:cNvSpPr>
            <a:spLocks noChangeShapeType="1"/>
          </p:cNvSpPr>
          <p:nvPr/>
        </p:nvSpPr>
        <p:spPr bwMode="auto">
          <a:xfrm>
            <a:off x="3654425" y="5505450"/>
            <a:ext cx="533717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25" name="TextBox 172"/>
          <p:cNvSpPr txBox="1">
            <a:spLocks noChangeArrowheads="1"/>
          </p:cNvSpPr>
          <p:nvPr/>
        </p:nvSpPr>
        <p:spPr bwMode="auto">
          <a:xfrm>
            <a:off x="5715000" y="6019800"/>
            <a:ext cx="320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Slide </a:t>
            </a:r>
            <a:r>
              <a:rPr lang="en-US" sz="1400" dirty="0" smtClean="0"/>
              <a:t>adapted from </a:t>
            </a:r>
            <a:r>
              <a:rPr lang="en-US" sz="1400" dirty="0"/>
              <a:t>Gartner Conference</a:t>
            </a:r>
          </a:p>
          <a:p>
            <a:r>
              <a:rPr lang="en-US" sz="1400" dirty="0"/>
              <a:t>June 23, 2010 Washington, D.C.</a:t>
            </a:r>
          </a:p>
        </p:txBody>
      </p:sp>
      <p:sp>
        <p:nvSpPr>
          <p:cNvPr id="175" name="Title 17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Emerging New Strategies:</a:t>
            </a:r>
            <a:br>
              <a:rPr lang="en-US" dirty="0" smtClean="0"/>
            </a:br>
            <a:r>
              <a:rPr lang="en-US" dirty="0" smtClean="0"/>
              <a:t>“Predictive Analytics”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sz="4000" smtClean="0"/>
          </a:p>
        </p:txBody>
      </p:sp>
      <p:pic>
        <p:nvPicPr>
          <p:cNvPr id="21507" name="Picture 12" descr="VA &amp; Archives. CAB 65. Pruned. Detail. Picture 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89154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84" descr="Picture 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7848872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981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sz="3100" dirty="0" smtClean="0"/>
              <a:t/>
            </a:r>
            <a:br>
              <a:rPr lang="en-CA" sz="3100" dirty="0" smtClean="0"/>
            </a:br>
            <a:r>
              <a:rPr lang="en-CA" sz="3100" dirty="0"/>
              <a:t/>
            </a:r>
            <a:br>
              <a:rPr lang="en-CA" sz="3100" dirty="0"/>
            </a:br>
            <a:r>
              <a:rPr lang="en-CA" sz="2000" dirty="0" smtClean="0"/>
              <a:t>Visual Analysis Examples</a:t>
            </a:r>
            <a:br>
              <a:rPr lang="en-CA" sz="2000" dirty="0" smtClean="0"/>
            </a:br>
            <a:r>
              <a:rPr lang="en-CA" sz="2000" dirty="0" smtClean="0"/>
              <a:t>(Presentation by Dr. Victoria </a:t>
            </a:r>
            <a:r>
              <a:rPr lang="en-CA" sz="2000" dirty="0" err="1" smtClean="0"/>
              <a:t>Lemieux</a:t>
            </a:r>
            <a:r>
              <a:rPr lang="en-CA" sz="2000" dirty="0" smtClean="0"/>
              <a:t>, Univ. British Columbia, </a:t>
            </a:r>
            <a:br>
              <a:rPr lang="en-CA" sz="2000" dirty="0" smtClean="0"/>
            </a:br>
            <a:r>
              <a:rPr lang="en-CA" sz="2000" dirty="0" smtClean="0"/>
              <a:t>at Society of American Archivist Annual Mtg. 2010, Washington, D.C.)</a:t>
            </a:r>
            <a:br>
              <a:rPr lang="en-CA" sz="2000" dirty="0" smtClean="0"/>
            </a:br>
            <a:endParaRPr lang="en-CA" sz="2000" dirty="0" smtClean="0"/>
          </a:p>
        </p:txBody>
      </p:sp>
      <p:pic>
        <p:nvPicPr>
          <p:cNvPr id="17411" name="Picture 8" descr="themai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3886200"/>
            <a:ext cx="3505200" cy="2024063"/>
          </a:xfrm>
          <a:noFill/>
        </p:spPr>
      </p:pic>
      <p:pic>
        <p:nvPicPr>
          <p:cNvPr id="17412" name="Content Placeholder 4" descr="Fraud Case Detail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00200"/>
            <a:ext cx="3581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 descr="gre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600200"/>
            <a:ext cx="34671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886200"/>
            <a:ext cx="3619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13"/>
          <p:cNvSpPr>
            <a:spLocks noChangeArrowheads="1"/>
          </p:cNvSpPr>
          <p:nvPr/>
        </p:nvSpPr>
        <p:spPr bwMode="auto">
          <a:xfrm>
            <a:off x="228600" y="6096000"/>
            <a:ext cx="891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000"/>
              <a:t>With acknowledgments to Jeffrey Heer, </a:t>
            </a:r>
            <a:r>
              <a:rPr lang="en-US" sz="1000" i="1"/>
              <a:t>Exploring Enron</a:t>
            </a:r>
            <a:r>
              <a:rPr lang="en-US" sz="1000"/>
              <a:t>, http://hci.stanford.edu/jheer/projects/enron/, </a:t>
            </a:r>
          </a:p>
          <a:p>
            <a:pPr algn="ctr"/>
            <a:r>
              <a:rPr lang="en-US" sz="1000"/>
              <a:t>Adam Perer, </a:t>
            </a:r>
            <a:r>
              <a:rPr lang="en-US" sz="1000" i="1"/>
              <a:t>Contrasting Portraits</a:t>
            </a:r>
            <a:r>
              <a:rPr lang="en-US" sz="1000"/>
              <a:t>, http://hcil.cs.umd.edu/trs/2006-08/2006-08.pdf, </a:t>
            </a:r>
          </a:p>
          <a:p>
            <a:pPr algn="ctr"/>
            <a:r>
              <a:rPr lang="en-US" sz="1000"/>
              <a:t>and Fernanda Viegas, </a:t>
            </a:r>
            <a:r>
              <a:rPr lang="en-US" sz="1000" i="1"/>
              <a:t>Email Conversations</a:t>
            </a:r>
            <a:r>
              <a:rPr lang="en-US" sz="1000"/>
              <a:t>, http://fernandaviegas.com/email.html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6088C-F7D0-42EB-A613-715233C9347D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3" name="Picture 2" descr="socialnetworkin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0085" y="1483468"/>
            <a:ext cx="4863830" cy="3891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609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Social Networking/Links Analysis 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6019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Marc Smith </a:t>
            </a:r>
          </a:p>
          <a:p>
            <a:r>
              <a:rPr lang="en-US" sz="1200" dirty="0" smtClean="0"/>
              <a:t>Posted on </a:t>
            </a:r>
            <a:r>
              <a:rPr lang="en-US" sz="1200" dirty="0" err="1" smtClean="0"/>
              <a:t>Flickr</a:t>
            </a:r>
            <a:endParaRPr lang="en-US" sz="1200" dirty="0" smtClean="0"/>
          </a:p>
          <a:p>
            <a:r>
              <a:rPr lang="en-US" sz="1200" dirty="0" smtClean="0"/>
              <a:t>Under Creative Commons License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990600"/>
          </a:xfrm>
        </p:spPr>
        <p:txBody>
          <a:bodyPr>
            <a:normAutofit/>
          </a:bodyPr>
          <a:lstStyle/>
          <a:p>
            <a:endParaRPr lang="en-US" sz="1800" i="1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ragueCastleAtN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does counsel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About the nature and scope of the relevant evidence existing in custody and control of the opposing party?</a:t>
            </a:r>
          </a:p>
          <a:p>
            <a:r>
              <a:rPr lang="en-US" dirty="0" smtClean="0"/>
              <a:t>Same question re the relevant evidence existing in one’s own client’s custody and control – how much is known?  </a:t>
            </a:r>
          </a:p>
          <a:p>
            <a:r>
              <a:rPr lang="en-US" dirty="0" smtClean="0"/>
              <a:t>How much is know-able?</a:t>
            </a:r>
          </a:p>
          <a:p>
            <a:r>
              <a:rPr lang="en-US" dirty="0" smtClean="0"/>
              <a:t>Have the answers changed in past decade of practice?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Early Case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Early case assessment</a:t>
            </a:r>
            <a:r>
              <a:rPr lang="en-US" dirty="0" smtClean="0"/>
              <a:t> refers to estimating risk (cost of time and money) to prosecute or defend a legal case.</a:t>
            </a:r>
          </a:p>
          <a:p>
            <a:r>
              <a:rPr lang="en-US" dirty="0" smtClean="0"/>
              <a:t>Human expertise</a:t>
            </a:r>
          </a:p>
          <a:p>
            <a:r>
              <a:rPr lang="en-US" dirty="0" smtClean="0"/>
              <a:t>Technology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990599"/>
          </a:xfrm>
        </p:spPr>
        <p:txBody>
          <a:bodyPr/>
          <a:lstStyle/>
          <a:p>
            <a:pPr algn="l"/>
            <a:r>
              <a:rPr lang="en-US" dirty="0" smtClean="0"/>
              <a:t>Why ECA?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4876800"/>
          </a:xfrm>
        </p:spPr>
        <p:txBody>
          <a:bodyPr/>
          <a:lstStyle/>
          <a:p>
            <a:pPr algn="l"/>
            <a:r>
              <a:rPr lang="en-US" dirty="0" smtClean="0"/>
              <a:t>--</a:t>
            </a:r>
            <a:r>
              <a:rPr lang="en-US" sz="2400" dirty="0" smtClean="0"/>
              <a:t>Most cases settle prior to trial</a:t>
            </a:r>
          </a:p>
          <a:p>
            <a:pPr algn="l"/>
            <a:r>
              <a:rPr lang="en-US" sz="2400" dirty="0" smtClean="0"/>
              <a:t>-- Exposure (likelihood of negative outcome in litigation)</a:t>
            </a:r>
          </a:p>
          <a:p>
            <a:pPr algn="l"/>
            <a:r>
              <a:rPr lang="en-US" sz="2400" dirty="0" smtClean="0"/>
              <a:t>--Discovery and document review in particular are costly, burdensome</a:t>
            </a:r>
          </a:p>
          <a:p>
            <a:pPr algn="l"/>
            <a:r>
              <a:rPr lang="en-US" sz="2400" dirty="0" smtClean="0"/>
              <a:t>--Protecting against sanctions (spoliation should preservation obligations not be carried out with due diligence)</a:t>
            </a:r>
          </a:p>
          <a:p>
            <a:pPr algn="l"/>
            <a:r>
              <a:rPr lang="en-US" sz="2400" dirty="0" smtClean="0"/>
              <a:t>--Speed</a:t>
            </a:r>
          </a:p>
          <a:p>
            <a:pPr algn="l"/>
            <a:r>
              <a:rPr lang="en-US" sz="2400" dirty="0" smtClean="0"/>
              <a:t>--Insight into case (readings this week)</a:t>
            </a:r>
          </a:p>
          <a:p>
            <a:pPr algn="l"/>
            <a:r>
              <a:rPr lang="en-US" sz="2400" dirty="0" smtClean="0"/>
              <a:t>--Establishing a budget</a:t>
            </a:r>
          </a:p>
          <a:p>
            <a:pPr algn="l"/>
            <a:endParaRPr lang="en-US" sz="2400" dirty="0" smtClean="0"/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990599"/>
          </a:xfrm>
        </p:spPr>
        <p:txBody>
          <a:bodyPr/>
          <a:lstStyle/>
          <a:p>
            <a:r>
              <a:rPr lang="en-US" dirty="0" smtClean="0"/>
              <a:t>ECA lifecycle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400800" cy="5181600"/>
          </a:xfrm>
        </p:spPr>
        <p:txBody>
          <a:bodyPr/>
          <a:lstStyle/>
          <a:p>
            <a:pPr algn="l"/>
            <a:r>
              <a:rPr lang="en-US" dirty="0" smtClean="0"/>
              <a:t>Risk/benefit analysis</a:t>
            </a:r>
          </a:p>
          <a:p>
            <a:pPr algn="l"/>
            <a:r>
              <a:rPr lang="en-US" dirty="0" smtClean="0"/>
              <a:t>Putting into place legal hold</a:t>
            </a:r>
          </a:p>
          <a:p>
            <a:pPr algn="l"/>
            <a:r>
              <a:rPr lang="en-US" dirty="0" smtClean="0"/>
              <a:t>Collecting/culling info for attorney review</a:t>
            </a:r>
          </a:p>
          <a:p>
            <a:pPr algn="l"/>
            <a:r>
              <a:rPr lang="en-US" dirty="0" smtClean="0"/>
              <a:t>Processing relevant info using 	filtering, search terms, 	predictive coding, etc.</a:t>
            </a:r>
          </a:p>
          <a:p>
            <a:pPr algn="l"/>
            <a:r>
              <a:rPr lang="en-US" dirty="0" smtClean="0"/>
              <a:t>Producing info (in discovery)</a:t>
            </a:r>
          </a:p>
          <a:p>
            <a:pPr algn="l"/>
            <a:r>
              <a:rPr lang="en-US" dirty="0" smtClean="0"/>
              <a:t>Re-using info, KM, BI</a:t>
            </a:r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609600"/>
            <a:ext cx="7772400" cy="3067050"/>
          </a:xfrm>
        </p:spPr>
        <p:txBody>
          <a:bodyPr/>
          <a:lstStyle/>
          <a:p>
            <a:pPr algn="l"/>
            <a:r>
              <a:rPr lang="en-US" dirty="0" smtClean="0"/>
              <a:t>ECA Downsides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3276600"/>
          </a:xfrm>
        </p:spPr>
        <p:txBody>
          <a:bodyPr/>
          <a:lstStyle/>
          <a:p>
            <a:pPr algn="l"/>
            <a:r>
              <a:rPr lang="en-US" dirty="0" smtClean="0"/>
              <a:t>Up front costs</a:t>
            </a:r>
          </a:p>
          <a:p>
            <a:pPr algn="l"/>
            <a:r>
              <a:rPr lang="en-US" dirty="0" smtClean="0"/>
              <a:t>False negatives (example case)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685799"/>
          </a:xfrm>
        </p:spPr>
        <p:txBody>
          <a:bodyPr/>
          <a:lstStyle/>
          <a:p>
            <a:r>
              <a:rPr lang="en-US" dirty="0" smtClean="0"/>
              <a:t>Software approaches to ECA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4343400"/>
          </a:xfrm>
        </p:spPr>
        <p:txBody>
          <a:bodyPr/>
          <a:lstStyle/>
          <a:p>
            <a:pPr algn="l"/>
            <a:r>
              <a:rPr lang="en-US" dirty="0" smtClean="0"/>
              <a:t>Keywords</a:t>
            </a:r>
          </a:p>
          <a:p>
            <a:pPr algn="l"/>
            <a:r>
              <a:rPr lang="en-US" dirty="0" smtClean="0"/>
              <a:t>Relevance ranking</a:t>
            </a:r>
          </a:p>
          <a:p>
            <a:pPr algn="l"/>
            <a:r>
              <a:rPr lang="en-US" dirty="0" smtClean="0"/>
              <a:t>Clustering</a:t>
            </a:r>
          </a:p>
          <a:p>
            <a:pPr algn="l"/>
            <a:r>
              <a:rPr lang="en-US" dirty="0" smtClean="0"/>
              <a:t>Predictive Coding</a:t>
            </a:r>
          </a:p>
          <a:p>
            <a:pPr algn="l"/>
            <a:r>
              <a:rPr lang="en-US" dirty="0" smtClean="0"/>
              <a:t>Sentiment detection</a:t>
            </a:r>
          </a:p>
          <a:p>
            <a:pPr algn="l"/>
            <a:r>
              <a:rPr lang="en-US" dirty="0" smtClean="0"/>
              <a:t>Social network analysis</a:t>
            </a:r>
          </a:p>
          <a:p>
            <a:pPr algn="l"/>
            <a:r>
              <a:rPr lang="en-US" dirty="0" smtClean="0"/>
              <a:t>Visual analytics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905000" y="838200"/>
            <a:ext cx="7239000" cy="715963"/>
          </a:xfrm>
        </p:spPr>
        <p:txBody>
          <a:bodyPr/>
          <a:lstStyle/>
          <a:p>
            <a:r>
              <a:rPr lang="en-US" sz="3600" b="1" dirty="0" smtClean="0">
                <a:latin typeface="Calibri" charset="0"/>
              </a:rPr>
              <a:t>Bayesian Statistical Models</a:t>
            </a:r>
          </a:p>
        </p:txBody>
      </p:sp>
      <p:pic>
        <p:nvPicPr>
          <p:cNvPr id="3" name="Picture 2" descr="Thomas_Bay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990600"/>
            <a:ext cx="1676400" cy="17977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905000" y="1524000"/>
            <a:ext cx="6858000" cy="12954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kern="0" dirty="0">
                <a:latin typeface="Calibri" pitchFamily="34" charset="0"/>
                <a:ea typeface="+mn-ea"/>
              </a:rPr>
              <a:t>Based on mathematical models of Statistical Probability to recognize documents of similar content.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046413"/>
            <a:ext cx="8077200" cy="2973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7525" indent="-28575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charset="0"/>
              </a:rPr>
              <a:t>Learns passively from the document content</a:t>
            </a:r>
          </a:p>
          <a:p>
            <a:pPr marL="517525" indent="-28575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charset="0"/>
              </a:rPr>
              <a:t>Position, frequency and proximity of terms (language independent) combine to create a mathematical “thumbprint” of concepts contained in documents. </a:t>
            </a:r>
          </a:p>
          <a:p>
            <a:pPr marL="517525" indent="-28575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charset="0"/>
              </a:rPr>
              <a:t>Useful to “cluster” documents by content </a:t>
            </a:r>
          </a:p>
          <a:p>
            <a:pPr marL="517525" indent="-28575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charset="0"/>
              </a:rPr>
              <a:t>Can “learn” to build clusters from exemplar sets </a:t>
            </a:r>
          </a:p>
          <a:p>
            <a:pPr marL="517525" indent="-28575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charset="0"/>
              </a:rPr>
              <a:t>Requires re-indexing and assessment can change</a:t>
            </a:r>
          </a:p>
        </p:txBody>
      </p:sp>
      <p:pic>
        <p:nvPicPr>
          <p:cNvPr id="7" name="Picture 6" descr="thumbpr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6200" y="3962400"/>
            <a:ext cx="1035133" cy="1248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2590</TotalTime>
  <Words>597</Words>
  <Application>Microsoft Office PowerPoint</Application>
  <PresentationFormat>On-screen Show (4:3)</PresentationFormat>
  <Paragraphs>88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Session 7: Early Case Assessment</vt:lpstr>
      <vt:lpstr>PowerPoint Presentation</vt:lpstr>
      <vt:lpstr>How much does counsel know?</vt:lpstr>
      <vt:lpstr>Early Case Assessment</vt:lpstr>
      <vt:lpstr>Why ECA?</vt:lpstr>
      <vt:lpstr>ECA lifecycle</vt:lpstr>
      <vt:lpstr>ECA Downsides</vt:lpstr>
      <vt:lpstr>Software approaches to ECA</vt:lpstr>
      <vt:lpstr>Bayesian Statistical Models</vt:lpstr>
      <vt:lpstr>Latent Semantic Indexing (LSI)</vt:lpstr>
      <vt:lpstr>Improved review and case assessment: cluster docs thru use of software with minimal human intervention at front end to code “seeded” data set</vt:lpstr>
      <vt:lpstr>PowerPoint Presentation</vt:lpstr>
      <vt:lpstr>PowerPoint Presentation</vt:lpstr>
      <vt:lpstr>  Visual Analysis Examples (Presentation by Dr. Victoria Lemieux, Univ. British Columbia,  at Society of American Archivist Annual Mtg. 2010, Washington, D.C.) </vt:lpstr>
      <vt:lpstr>PowerPoint Presentation</vt:lpstr>
    </vt:vector>
  </TitlesOfParts>
  <Company>NARA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 Goddard Space Flight Center Workshop on the Expanding Role of Disk in Large-Scale Storage Systems (DLSS) February 19, 2004</dc:title>
  <dc:creator>jbaron</dc:creator>
  <cp:lastModifiedBy>OARD</cp:lastModifiedBy>
  <cp:revision>105</cp:revision>
  <dcterms:created xsi:type="dcterms:W3CDTF">2004-02-11T20:50:42Z</dcterms:created>
  <dcterms:modified xsi:type="dcterms:W3CDTF">2012-03-08T21:49:29Z</dcterms:modified>
</cp:coreProperties>
</file>