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theme/theme7.xml" ContentType="application/vnd.openxmlformats-officedocument.theme+xml"/>
  <Override PartName="/ppt/slideLayouts/slideLayout2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 id="2147483686" r:id="rId3"/>
    <p:sldMasterId id="2147483688" r:id="rId4"/>
    <p:sldMasterId id="2147483690" r:id="rId5"/>
    <p:sldMasterId id="2147483692" r:id="rId6"/>
    <p:sldMasterId id="2147483694" r:id="rId7"/>
    <p:sldMasterId id="2147483696" r:id="rId8"/>
  </p:sldMasterIdLst>
  <p:notesMasterIdLst>
    <p:notesMasterId r:id="rId56"/>
  </p:notesMasterIdLst>
  <p:sldIdLst>
    <p:sldId id="419" r:id="rId9"/>
    <p:sldId id="397" r:id="rId10"/>
    <p:sldId id="398" r:id="rId11"/>
    <p:sldId id="399" r:id="rId12"/>
    <p:sldId id="400" r:id="rId13"/>
    <p:sldId id="401" r:id="rId14"/>
    <p:sldId id="409" r:id="rId15"/>
    <p:sldId id="402" r:id="rId16"/>
    <p:sldId id="404" r:id="rId17"/>
    <p:sldId id="405" r:id="rId18"/>
    <p:sldId id="406" r:id="rId19"/>
    <p:sldId id="407" r:id="rId20"/>
    <p:sldId id="408" r:id="rId21"/>
    <p:sldId id="414" r:id="rId22"/>
    <p:sldId id="258" r:id="rId23"/>
    <p:sldId id="278" r:id="rId24"/>
    <p:sldId id="260" r:id="rId25"/>
    <p:sldId id="323" r:id="rId26"/>
    <p:sldId id="261" r:id="rId27"/>
    <p:sldId id="306" r:id="rId28"/>
    <p:sldId id="308" r:id="rId29"/>
    <p:sldId id="317" r:id="rId30"/>
    <p:sldId id="276" r:id="rId31"/>
    <p:sldId id="369" r:id="rId32"/>
    <p:sldId id="370" r:id="rId33"/>
    <p:sldId id="264" r:id="rId34"/>
    <p:sldId id="324" r:id="rId35"/>
    <p:sldId id="265" r:id="rId36"/>
    <p:sldId id="321" r:id="rId37"/>
    <p:sldId id="282" r:id="rId38"/>
    <p:sldId id="341" r:id="rId39"/>
    <p:sldId id="372" r:id="rId40"/>
    <p:sldId id="371" r:id="rId41"/>
    <p:sldId id="373" r:id="rId42"/>
    <p:sldId id="359" r:id="rId43"/>
    <p:sldId id="374" r:id="rId44"/>
    <p:sldId id="384" r:id="rId45"/>
    <p:sldId id="385" r:id="rId46"/>
    <p:sldId id="395" r:id="rId47"/>
    <p:sldId id="396" r:id="rId48"/>
    <p:sldId id="410" r:id="rId49"/>
    <p:sldId id="411" r:id="rId50"/>
    <p:sldId id="412" r:id="rId51"/>
    <p:sldId id="415" r:id="rId52"/>
    <p:sldId id="416" r:id="rId53"/>
    <p:sldId id="417" r:id="rId54"/>
    <p:sldId id="418"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9" autoAdjust="0"/>
    <p:restoredTop sz="94700" autoAdjust="0"/>
  </p:normalViewPr>
  <p:slideViewPr>
    <p:cSldViewPr>
      <p:cViewPr varScale="1">
        <p:scale>
          <a:sx n="87" d="100"/>
          <a:sy n="87" d="100"/>
        </p:scale>
        <p:origin x="-3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301</c:v>
          </c:tx>
          <c:spPr>
            <a:ln w="28575">
              <a:noFill/>
            </a:ln>
          </c:spPr>
          <c:marker>
            <c:symbol val="diamond"/>
            <c:size val="20"/>
            <c:spPr>
              <a:solidFill>
                <a:srgbClr val="FF0000"/>
              </a:solidFill>
            </c:spPr>
          </c:marker>
          <c:xVal>
            <c:numRef>
              <c:f>int2010final!$Q$2:$Q$18</c:f>
              <c:numCache>
                <c:formatCode>0.000</c:formatCode>
                <c:ptCount val="17"/>
                <c:pt idx="0">
                  <c:v>0.16500000000000001</c:v>
                </c:pt>
                <c:pt idx="1">
                  <c:v>0.20499999999999999</c:v>
                </c:pt>
                <c:pt idx="2">
                  <c:v>0.23899999999999999</c:v>
                </c:pt>
                <c:pt idx="3">
                  <c:v>2.7E-2</c:v>
                </c:pt>
                <c:pt idx="4">
                  <c:v>1.9E-2</c:v>
                </c:pt>
                <c:pt idx="5">
                  <c:v>0.2</c:v>
                </c:pt>
                <c:pt idx="6">
                  <c:v>0.16900000000000001</c:v>
                </c:pt>
                <c:pt idx="7">
                  <c:v>0.115</c:v>
                </c:pt>
                <c:pt idx="8">
                  <c:v>9.6000000000000002E-2</c:v>
                </c:pt>
                <c:pt idx="9">
                  <c:v>0.09</c:v>
                </c:pt>
                <c:pt idx="10">
                  <c:v>0.13500000000000001</c:v>
                </c:pt>
                <c:pt idx="11">
                  <c:v>0.80100000000000005</c:v>
                </c:pt>
                <c:pt idx="12">
                  <c:v>0.57199999999999995</c:v>
                </c:pt>
                <c:pt idx="13">
                  <c:v>0.45200000000000001</c:v>
                </c:pt>
                <c:pt idx="14">
                  <c:v>0.72299999999999998</c:v>
                </c:pt>
                <c:pt idx="15">
                  <c:v>0.248</c:v>
                </c:pt>
                <c:pt idx="16">
                  <c:v>0.13400000000000001</c:v>
                </c:pt>
              </c:numCache>
            </c:numRef>
          </c:xVal>
          <c:yVal>
            <c:numRef>
              <c:f>int2010final!$R$2:$R$18</c:f>
              <c:numCache>
                <c:formatCode>0.000</c:formatCode>
                <c:ptCount val="17"/>
                <c:pt idx="0">
                  <c:v>0.57899999999999996</c:v>
                </c:pt>
                <c:pt idx="1">
                  <c:v>0.29499999999999998</c:v>
                </c:pt>
                <c:pt idx="2">
                  <c:v>0.193</c:v>
                </c:pt>
                <c:pt idx="3">
                  <c:v>0.86699999999999999</c:v>
                </c:pt>
                <c:pt idx="4">
                  <c:v>0.57799999999999996</c:v>
                </c:pt>
              </c:numCache>
            </c:numRef>
          </c:yVal>
          <c:smooth val="0"/>
        </c:ser>
        <c:ser>
          <c:idx val="1"/>
          <c:order val="1"/>
          <c:tx>
            <c:v>302</c:v>
          </c:tx>
          <c:spPr>
            <a:ln w="28575">
              <a:noFill/>
            </a:ln>
          </c:spPr>
          <c:marker>
            <c:symbol val="square"/>
            <c:size val="15"/>
          </c:marker>
          <c:xVal>
            <c:numRef>
              <c:f>int2010final!$Q$2:$Q$18</c:f>
              <c:numCache>
                <c:formatCode>0.000</c:formatCode>
                <c:ptCount val="17"/>
                <c:pt idx="0">
                  <c:v>0.16500000000000001</c:v>
                </c:pt>
                <c:pt idx="1">
                  <c:v>0.20499999999999999</c:v>
                </c:pt>
                <c:pt idx="2">
                  <c:v>0.23899999999999999</c:v>
                </c:pt>
                <c:pt idx="3">
                  <c:v>2.7E-2</c:v>
                </c:pt>
                <c:pt idx="4">
                  <c:v>1.9E-2</c:v>
                </c:pt>
                <c:pt idx="5">
                  <c:v>0.2</c:v>
                </c:pt>
                <c:pt idx="6">
                  <c:v>0.16900000000000001</c:v>
                </c:pt>
                <c:pt idx="7">
                  <c:v>0.115</c:v>
                </c:pt>
                <c:pt idx="8">
                  <c:v>9.6000000000000002E-2</c:v>
                </c:pt>
                <c:pt idx="9">
                  <c:v>0.09</c:v>
                </c:pt>
                <c:pt idx="10">
                  <c:v>0.13500000000000001</c:v>
                </c:pt>
                <c:pt idx="11">
                  <c:v>0.80100000000000005</c:v>
                </c:pt>
                <c:pt idx="12">
                  <c:v>0.57199999999999995</c:v>
                </c:pt>
                <c:pt idx="13">
                  <c:v>0.45200000000000001</c:v>
                </c:pt>
                <c:pt idx="14">
                  <c:v>0.72299999999999998</c:v>
                </c:pt>
                <c:pt idx="15">
                  <c:v>0.248</c:v>
                </c:pt>
                <c:pt idx="16">
                  <c:v>0.13400000000000001</c:v>
                </c:pt>
              </c:numCache>
            </c:numRef>
          </c:xVal>
          <c:yVal>
            <c:numRef>
              <c:f>int2010final!$S$2:$S$18</c:f>
              <c:numCache>
                <c:formatCode>General</c:formatCode>
                <c:ptCount val="17"/>
                <c:pt idx="5" formatCode="0.000">
                  <c:v>0.45</c:v>
                </c:pt>
                <c:pt idx="6" formatCode="0.000">
                  <c:v>0.73199999999999998</c:v>
                </c:pt>
                <c:pt idx="7" formatCode="0.000">
                  <c:v>0.41</c:v>
                </c:pt>
                <c:pt idx="8" formatCode="0.000">
                  <c:v>0.48099999999999998</c:v>
                </c:pt>
                <c:pt idx="9" formatCode="0.000">
                  <c:v>0.69299999999999995</c:v>
                </c:pt>
                <c:pt idx="10" formatCode="0.000">
                  <c:v>1.7000000000000001E-2</c:v>
                </c:pt>
              </c:numCache>
            </c:numRef>
          </c:yVal>
          <c:smooth val="0"/>
        </c:ser>
        <c:ser>
          <c:idx val="2"/>
          <c:order val="2"/>
          <c:tx>
            <c:v>303</c:v>
          </c:tx>
          <c:spPr>
            <a:ln w="28575">
              <a:noFill/>
            </a:ln>
          </c:spPr>
          <c:marker>
            <c:symbol val="triangle"/>
            <c:size val="20"/>
            <c:spPr>
              <a:solidFill>
                <a:srgbClr val="00B050"/>
              </a:solidFill>
            </c:spPr>
          </c:marker>
          <c:xVal>
            <c:numRef>
              <c:f>int2010final!$Q$2:$Q$18</c:f>
              <c:numCache>
                <c:formatCode>0.000</c:formatCode>
                <c:ptCount val="17"/>
                <c:pt idx="0">
                  <c:v>0.16500000000000001</c:v>
                </c:pt>
                <c:pt idx="1">
                  <c:v>0.20499999999999999</c:v>
                </c:pt>
                <c:pt idx="2">
                  <c:v>0.23899999999999999</c:v>
                </c:pt>
                <c:pt idx="3">
                  <c:v>2.7E-2</c:v>
                </c:pt>
                <c:pt idx="4">
                  <c:v>1.9E-2</c:v>
                </c:pt>
                <c:pt idx="5">
                  <c:v>0.2</c:v>
                </c:pt>
                <c:pt idx="6">
                  <c:v>0.16900000000000001</c:v>
                </c:pt>
                <c:pt idx="7">
                  <c:v>0.115</c:v>
                </c:pt>
                <c:pt idx="8">
                  <c:v>9.6000000000000002E-2</c:v>
                </c:pt>
                <c:pt idx="9">
                  <c:v>0.09</c:v>
                </c:pt>
                <c:pt idx="10">
                  <c:v>0.13500000000000001</c:v>
                </c:pt>
                <c:pt idx="11">
                  <c:v>0.80100000000000005</c:v>
                </c:pt>
                <c:pt idx="12">
                  <c:v>0.57199999999999995</c:v>
                </c:pt>
                <c:pt idx="13">
                  <c:v>0.45200000000000001</c:v>
                </c:pt>
                <c:pt idx="14">
                  <c:v>0.72299999999999998</c:v>
                </c:pt>
                <c:pt idx="15">
                  <c:v>0.248</c:v>
                </c:pt>
                <c:pt idx="16">
                  <c:v>0.13400000000000001</c:v>
                </c:pt>
              </c:numCache>
            </c:numRef>
          </c:xVal>
          <c:yVal>
            <c:numRef>
              <c:f>int2010final!$T$2:$T$18</c:f>
              <c:numCache>
                <c:formatCode>General</c:formatCode>
                <c:ptCount val="17"/>
                <c:pt idx="11" formatCode="0.000">
                  <c:v>0.57699999999999996</c:v>
                </c:pt>
                <c:pt idx="12" formatCode="0.000">
                  <c:v>0.70499999999999996</c:v>
                </c:pt>
                <c:pt idx="13" formatCode="0.000">
                  <c:v>0.73399999999999999</c:v>
                </c:pt>
                <c:pt idx="14" formatCode="0.000">
                  <c:v>0.3</c:v>
                </c:pt>
                <c:pt idx="15" formatCode="0.000">
                  <c:v>0.25900000000000001</c:v>
                </c:pt>
                <c:pt idx="16" formatCode="0.000">
                  <c:v>0.77300000000000002</c:v>
                </c:pt>
              </c:numCache>
            </c:numRef>
          </c:yVal>
          <c:smooth val="0"/>
        </c:ser>
        <c:dLbls>
          <c:showLegendKey val="0"/>
          <c:showVal val="0"/>
          <c:showCatName val="0"/>
          <c:showSerName val="0"/>
          <c:showPercent val="0"/>
          <c:showBubbleSize val="0"/>
        </c:dLbls>
        <c:axId val="174329216"/>
        <c:axId val="174360448"/>
      </c:scatterChart>
      <c:valAx>
        <c:axId val="174329216"/>
        <c:scaling>
          <c:orientation val="minMax"/>
          <c:max val="1"/>
        </c:scaling>
        <c:delete val="0"/>
        <c:axPos val="b"/>
        <c:title>
          <c:tx>
            <c:rich>
              <a:bodyPr/>
              <a:lstStyle/>
              <a:p>
                <a:pPr>
                  <a:defRPr sz="2000"/>
                </a:pPr>
                <a:r>
                  <a:rPr lang="en-US" sz="2000" dirty="0" smtClean="0"/>
                  <a:t>Recall</a:t>
                </a:r>
                <a:endParaRPr lang="en-US" sz="2000" dirty="0"/>
              </a:p>
            </c:rich>
          </c:tx>
          <c:layout/>
          <c:overlay val="0"/>
        </c:title>
        <c:numFmt formatCode="0.0" sourceLinked="0"/>
        <c:majorTickMark val="out"/>
        <c:minorTickMark val="none"/>
        <c:tickLblPos val="nextTo"/>
        <c:txPr>
          <a:bodyPr/>
          <a:lstStyle/>
          <a:p>
            <a:pPr>
              <a:defRPr sz="1800"/>
            </a:pPr>
            <a:endParaRPr lang="en-US"/>
          </a:p>
        </c:txPr>
        <c:crossAx val="174360448"/>
        <c:crosses val="autoZero"/>
        <c:crossBetween val="midCat"/>
        <c:majorUnit val="0.1"/>
      </c:valAx>
      <c:valAx>
        <c:axId val="174360448"/>
        <c:scaling>
          <c:orientation val="minMax"/>
        </c:scaling>
        <c:delete val="0"/>
        <c:axPos val="l"/>
        <c:majorGridlines/>
        <c:title>
          <c:tx>
            <c:rich>
              <a:bodyPr rot="-5400000" vert="horz"/>
              <a:lstStyle/>
              <a:p>
                <a:pPr>
                  <a:defRPr sz="2000"/>
                </a:pPr>
                <a:r>
                  <a:rPr lang="en-US" sz="2000" dirty="0" smtClean="0"/>
                  <a:t>Precision</a:t>
                </a:r>
                <a:endParaRPr lang="en-US" sz="2000" dirty="0"/>
              </a:p>
            </c:rich>
          </c:tx>
          <c:layout/>
          <c:overlay val="0"/>
        </c:title>
        <c:numFmt formatCode="0.0" sourceLinked="0"/>
        <c:majorTickMark val="out"/>
        <c:minorTickMark val="none"/>
        <c:tickLblPos val="nextTo"/>
        <c:txPr>
          <a:bodyPr/>
          <a:lstStyle/>
          <a:p>
            <a:pPr>
              <a:defRPr sz="1800"/>
            </a:pPr>
            <a:endParaRPr lang="en-US"/>
          </a:p>
        </c:txPr>
        <c:crossAx val="174329216"/>
        <c:crosses val="autoZero"/>
        <c:crossBetween val="midCat"/>
      </c:valAx>
    </c:plotArea>
    <c:legend>
      <c:legendPos val="r"/>
      <c:layout/>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304</c:v>
          </c:tx>
          <c:spPr>
            <a:ln w="28575">
              <a:noFill/>
            </a:ln>
          </c:spPr>
          <c:marker>
            <c:symbol val="circle"/>
            <c:size val="20"/>
            <c:spPr>
              <a:solidFill>
                <a:srgbClr val="FFC000"/>
              </a:solidFill>
            </c:spPr>
          </c:marker>
          <c:xVal>
            <c:numRef>
              <c:f>int2010final!$Q$20:$Q$24</c:f>
              <c:numCache>
                <c:formatCode>0.000</c:formatCode>
                <c:ptCount val="5"/>
                <c:pt idx="0">
                  <c:v>0.63300000000000001</c:v>
                </c:pt>
                <c:pt idx="1">
                  <c:v>0.71499999999999997</c:v>
                </c:pt>
                <c:pt idx="2">
                  <c:v>0.27100000000000002</c:v>
                </c:pt>
                <c:pt idx="3">
                  <c:v>0.20100000000000001</c:v>
                </c:pt>
                <c:pt idx="4">
                  <c:v>7.1999999999999995E-2</c:v>
                </c:pt>
              </c:numCache>
            </c:numRef>
          </c:xVal>
          <c:yVal>
            <c:numRef>
              <c:f>int2010final!$R$20:$R$24</c:f>
              <c:numCache>
                <c:formatCode>0.000</c:formatCode>
                <c:ptCount val="5"/>
                <c:pt idx="0">
                  <c:v>0.30199999999999999</c:v>
                </c:pt>
                <c:pt idx="1">
                  <c:v>0.26400000000000001</c:v>
                </c:pt>
                <c:pt idx="2">
                  <c:v>0.40200000000000002</c:v>
                </c:pt>
                <c:pt idx="3">
                  <c:v>0.32700000000000001</c:v>
                </c:pt>
                <c:pt idx="4">
                  <c:v>0.49399999999999999</c:v>
                </c:pt>
              </c:numCache>
            </c:numRef>
          </c:yVal>
          <c:smooth val="0"/>
        </c:ser>
        <c:dLbls>
          <c:showLegendKey val="0"/>
          <c:showVal val="0"/>
          <c:showCatName val="0"/>
          <c:showSerName val="0"/>
          <c:showPercent val="0"/>
          <c:showBubbleSize val="0"/>
        </c:dLbls>
        <c:axId val="178093440"/>
        <c:axId val="178108288"/>
      </c:scatterChart>
      <c:valAx>
        <c:axId val="178093440"/>
        <c:scaling>
          <c:orientation val="minMax"/>
          <c:max val="1"/>
          <c:min val="0"/>
        </c:scaling>
        <c:delete val="0"/>
        <c:axPos val="b"/>
        <c:title>
          <c:tx>
            <c:rich>
              <a:bodyPr/>
              <a:lstStyle/>
              <a:p>
                <a:pPr>
                  <a:defRPr/>
                </a:pPr>
                <a:r>
                  <a:rPr lang="en-US"/>
                  <a:t>Recall</a:t>
                </a:r>
              </a:p>
            </c:rich>
          </c:tx>
          <c:layout/>
          <c:overlay val="0"/>
        </c:title>
        <c:numFmt formatCode="0.0" sourceLinked="0"/>
        <c:majorTickMark val="out"/>
        <c:minorTickMark val="none"/>
        <c:tickLblPos val="nextTo"/>
        <c:crossAx val="178108288"/>
        <c:crosses val="autoZero"/>
        <c:crossBetween val="midCat"/>
        <c:majorUnit val="0.1"/>
      </c:valAx>
      <c:valAx>
        <c:axId val="178108288"/>
        <c:scaling>
          <c:orientation val="minMax"/>
          <c:max val="1"/>
          <c:min val="0"/>
        </c:scaling>
        <c:delete val="0"/>
        <c:axPos val="l"/>
        <c:majorGridlines/>
        <c:title>
          <c:tx>
            <c:rich>
              <a:bodyPr rot="-5400000" vert="horz"/>
              <a:lstStyle/>
              <a:p>
                <a:pPr>
                  <a:defRPr/>
                </a:pPr>
                <a:r>
                  <a:rPr lang="en-US"/>
                  <a:t>Precision</a:t>
                </a:r>
              </a:p>
            </c:rich>
          </c:tx>
          <c:layout/>
          <c:overlay val="0"/>
        </c:title>
        <c:numFmt formatCode="0.0" sourceLinked="0"/>
        <c:majorTickMark val="out"/>
        <c:minorTickMark val="none"/>
        <c:tickLblPos val="nextTo"/>
        <c:crossAx val="178093440"/>
        <c:crosses val="autoZero"/>
        <c:crossBetween val="midCat"/>
        <c:majorUnit val="0.1"/>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5570462830186"/>
          <c:y val="0.29373031962381274"/>
          <c:w val="0.60632354055411664"/>
          <c:h val="0.49505110048957202"/>
        </c:manualLayout>
      </c:layout>
      <c:scatterChart>
        <c:scatterStyle val="lineMarker"/>
        <c:varyColors val="0"/>
        <c:ser>
          <c:idx val="0"/>
          <c:order val="0"/>
          <c:tx>
            <c:strRef>
              <c:f>Sheet1!$A$1</c:f>
              <c:strCache>
                <c:ptCount val="1"/>
                <c:pt idx="0">
                  <c:v>T201</c:v>
                </c:pt>
              </c:strCache>
            </c:strRef>
          </c:tx>
          <c:spPr>
            <a:ln w="28575">
              <a:noFill/>
            </a:ln>
          </c:spPr>
          <c:marker>
            <c:symbol val="diamond"/>
            <c:size val="7"/>
            <c:spPr>
              <a:solidFill>
                <a:srgbClr val="004586"/>
              </a:solidFill>
              <a:ln>
                <a:solidFill>
                  <a:srgbClr val="004586"/>
                </a:solidFill>
                <a:prstDash val="solid"/>
              </a:ln>
            </c:spPr>
          </c:marker>
          <c:xVal>
            <c:numRef>
              <c:f>Sheet1!$B$1:$B$4</c:f>
              <c:numCache>
                <c:formatCode>General</c:formatCode>
                <c:ptCount val="4"/>
                <c:pt idx="0">
                  <c:v>10.52</c:v>
                </c:pt>
                <c:pt idx="1">
                  <c:v>2.4300000000000002</c:v>
                </c:pt>
                <c:pt idx="2">
                  <c:v>2.92</c:v>
                </c:pt>
                <c:pt idx="3">
                  <c:v>6.91</c:v>
                </c:pt>
              </c:numCache>
            </c:numRef>
          </c:xVal>
          <c:yVal>
            <c:numRef>
              <c:f>Sheet1!$C$1:$C$4</c:f>
              <c:numCache>
                <c:formatCode>General</c:formatCode>
                <c:ptCount val="4"/>
                <c:pt idx="0">
                  <c:v>29.86</c:v>
                </c:pt>
                <c:pt idx="1">
                  <c:v>31.49</c:v>
                </c:pt>
                <c:pt idx="2">
                  <c:v>13.74</c:v>
                </c:pt>
                <c:pt idx="3">
                  <c:v>83.96</c:v>
                </c:pt>
              </c:numCache>
            </c:numRef>
          </c:yVal>
          <c:smooth val="0"/>
        </c:ser>
        <c:ser>
          <c:idx val="1"/>
          <c:order val="1"/>
          <c:tx>
            <c:strRef>
              <c:f>Sheet1!$A$5</c:f>
              <c:strCache>
                <c:ptCount val="1"/>
                <c:pt idx="0">
                  <c:v>T202</c:v>
                </c:pt>
              </c:strCache>
            </c:strRef>
          </c:tx>
          <c:spPr>
            <a:ln w="28575">
              <a:noFill/>
            </a:ln>
          </c:spPr>
          <c:marker>
            <c:symbol val="diamond"/>
            <c:size val="12"/>
            <c:spPr>
              <a:solidFill>
                <a:srgbClr val="FF420E"/>
              </a:solidFill>
              <a:ln>
                <a:solidFill>
                  <a:srgbClr val="FF420E"/>
                </a:solidFill>
                <a:prstDash val="solid"/>
              </a:ln>
            </c:spPr>
          </c:marker>
          <c:xVal>
            <c:numRef>
              <c:f>Sheet1!$B$5:$B$6</c:f>
              <c:numCache>
                <c:formatCode>General</c:formatCode>
                <c:ptCount val="2"/>
                <c:pt idx="0">
                  <c:v>27.2</c:v>
                </c:pt>
                <c:pt idx="1">
                  <c:v>25.12</c:v>
                </c:pt>
              </c:numCache>
            </c:numRef>
          </c:xVal>
          <c:yVal>
            <c:numRef>
              <c:f>Sheet1!$C$5:$C$6</c:f>
              <c:numCache>
                <c:formatCode>General</c:formatCode>
                <c:ptCount val="2"/>
                <c:pt idx="0">
                  <c:v>61.89</c:v>
                </c:pt>
                <c:pt idx="1">
                  <c:v>76.39</c:v>
                </c:pt>
              </c:numCache>
            </c:numRef>
          </c:yVal>
          <c:smooth val="0"/>
        </c:ser>
        <c:ser>
          <c:idx val="2"/>
          <c:order val="2"/>
          <c:tx>
            <c:strRef>
              <c:f>Sheet1!$A$7</c:f>
              <c:strCache>
                <c:ptCount val="1"/>
                <c:pt idx="0">
                  <c:v>T203</c:v>
                </c:pt>
              </c:strCache>
            </c:strRef>
          </c:tx>
          <c:spPr>
            <a:ln w="28575">
              <a:noFill/>
            </a:ln>
          </c:spPr>
          <c:marker>
            <c:symbol val="diamond"/>
            <c:size val="12"/>
            <c:spPr>
              <a:solidFill>
                <a:srgbClr val="FFC000"/>
              </a:solidFill>
              <a:ln>
                <a:solidFill>
                  <a:srgbClr val="FFFFFF"/>
                </a:solidFill>
                <a:prstDash val="solid"/>
              </a:ln>
            </c:spPr>
          </c:marker>
          <c:xVal>
            <c:numRef>
              <c:f>Sheet1!$B$7:$B$10</c:f>
              <c:numCache>
                <c:formatCode>General</c:formatCode>
                <c:ptCount val="4"/>
                <c:pt idx="0">
                  <c:v>0.65</c:v>
                </c:pt>
                <c:pt idx="1">
                  <c:v>4.9800000000000004</c:v>
                </c:pt>
                <c:pt idx="2">
                  <c:v>11.13</c:v>
                </c:pt>
                <c:pt idx="3">
                  <c:v>19.5</c:v>
                </c:pt>
              </c:numCache>
            </c:numRef>
          </c:xVal>
          <c:yVal>
            <c:numRef>
              <c:f>Sheet1!$C$7:$C$10</c:f>
              <c:numCache>
                <c:formatCode>General</c:formatCode>
                <c:ptCount val="4"/>
                <c:pt idx="0">
                  <c:v>5.55</c:v>
                </c:pt>
                <c:pt idx="1">
                  <c:v>29.21</c:v>
                </c:pt>
                <c:pt idx="2">
                  <c:v>18.64</c:v>
                </c:pt>
                <c:pt idx="3">
                  <c:v>76.88</c:v>
                </c:pt>
              </c:numCache>
            </c:numRef>
          </c:yVal>
          <c:smooth val="0"/>
        </c:ser>
        <c:ser>
          <c:idx val="3"/>
          <c:order val="3"/>
          <c:tx>
            <c:strRef>
              <c:f>Sheet1!$A$11</c:f>
              <c:strCache>
                <c:ptCount val="1"/>
                <c:pt idx="0">
                  <c:v>T204</c:v>
                </c:pt>
              </c:strCache>
            </c:strRef>
          </c:tx>
          <c:spPr>
            <a:ln w="28575">
              <a:noFill/>
            </a:ln>
          </c:spPr>
          <c:marker>
            <c:symbol val="triangle"/>
            <c:size val="7"/>
            <c:spPr>
              <a:solidFill>
                <a:srgbClr val="579D1C"/>
              </a:solidFill>
              <a:ln>
                <a:solidFill>
                  <a:srgbClr val="579D1C"/>
                </a:solidFill>
                <a:prstDash val="solid"/>
              </a:ln>
            </c:spPr>
          </c:marker>
          <c:xVal>
            <c:numRef>
              <c:f>Sheet1!$B$11:$B$13</c:f>
              <c:numCache>
                <c:formatCode>General</c:formatCode>
                <c:ptCount val="3"/>
                <c:pt idx="0">
                  <c:v>6.54</c:v>
                </c:pt>
                <c:pt idx="1">
                  <c:v>7.97</c:v>
                </c:pt>
                <c:pt idx="2">
                  <c:v>16.91</c:v>
                </c:pt>
              </c:numCache>
            </c:numRef>
          </c:xVal>
          <c:yVal>
            <c:numRef>
              <c:f>Sheet1!$C$11:$C$13</c:f>
              <c:numCache>
                <c:formatCode>General</c:formatCode>
                <c:ptCount val="3"/>
                <c:pt idx="0">
                  <c:v>12.29</c:v>
                </c:pt>
                <c:pt idx="1">
                  <c:v>18.28</c:v>
                </c:pt>
                <c:pt idx="2">
                  <c:v>80.12</c:v>
                </c:pt>
              </c:numCache>
            </c:numRef>
          </c:yVal>
          <c:smooth val="0"/>
        </c:ser>
        <c:ser>
          <c:idx val="4"/>
          <c:order val="4"/>
          <c:tx>
            <c:strRef>
              <c:f>Sheet1!$A$14</c:f>
              <c:strCache>
                <c:ptCount val="1"/>
                <c:pt idx="0">
                  <c:v>T205</c:v>
                </c:pt>
              </c:strCache>
            </c:strRef>
          </c:tx>
          <c:spPr>
            <a:ln w="28575">
              <a:noFill/>
            </a:ln>
          </c:spPr>
          <c:marker>
            <c:symbol val="circle"/>
            <c:size val="7"/>
            <c:spPr>
              <a:solidFill>
                <a:srgbClr val="7E0021"/>
              </a:solidFill>
              <a:ln>
                <a:solidFill>
                  <a:srgbClr val="7E0021"/>
                </a:solidFill>
                <a:prstDash val="solid"/>
              </a:ln>
            </c:spPr>
          </c:marker>
          <c:xVal>
            <c:numRef>
              <c:f>Sheet1!$B$13:$B$16</c:f>
              <c:numCache>
                <c:formatCode>General</c:formatCode>
                <c:ptCount val="4"/>
                <c:pt idx="0">
                  <c:v>16.91</c:v>
                </c:pt>
                <c:pt idx="1">
                  <c:v>45.5</c:v>
                </c:pt>
                <c:pt idx="2">
                  <c:v>25.37</c:v>
                </c:pt>
                <c:pt idx="3">
                  <c:v>25.49</c:v>
                </c:pt>
              </c:numCache>
            </c:numRef>
          </c:xVal>
          <c:yVal>
            <c:numRef>
              <c:f>Sheet1!$C$13:$C$16</c:f>
              <c:numCache>
                <c:formatCode>General</c:formatCode>
                <c:ptCount val="4"/>
                <c:pt idx="0">
                  <c:v>80.12</c:v>
                </c:pt>
                <c:pt idx="1">
                  <c:v>43.43</c:v>
                </c:pt>
                <c:pt idx="2">
                  <c:v>61.45</c:v>
                </c:pt>
                <c:pt idx="3">
                  <c:v>26.97</c:v>
                </c:pt>
              </c:numCache>
            </c:numRef>
          </c:yVal>
          <c:smooth val="0"/>
        </c:ser>
        <c:ser>
          <c:idx val="5"/>
          <c:order val="5"/>
          <c:tx>
            <c:strRef>
              <c:f>Sheet1!$A$17</c:f>
              <c:strCache>
                <c:ptCount val="1"/>
                <c:pt idx="0">
                  <c:v>T206</c:v>
                </c:pt>
              </c:strCache>
            </c:strRef>
          </c:tx>
          <c:spPr>
            <a:ln w="28575">
              <a:noFill/>
            </a:ln>
          </c:spPr>
          <c:marker>
            <c:symbol val="plus"/>
            <c:size val="7"/>
            <c:spPr>
              <a:noFill/>
              <a:ln>
                <a:solidFill>
                  <a:schemeClr val="tx1"/>
                </a:solidFill>
                <a:prstDash val="solid"/>
              </a:ln>
            </c:spPr>
          </c:marker>
          <c:xVal>
            <c:numRef>
              <c:f>Sheet1!$B$17:$B$20</c:f>
              <c:numCache>
                <c:formatCode>General</c:formatCode>
                <c:ptCount val="4"/>
                <c:pt idx="0">
                  <c:v>1.26</c:v>
                </c:pt>
                <c:pt idx="1">
                  <c:v>1.47</c:v>
                </c:pt>
                <c:pt idx="2">
                  <c:v>4.8600000000000003</c:v>
                </c:pt>
                <c:pt idx="3">
                  <c:v>3.56</c:v>
                </c:pt>
              </c:numCache>
            </c:numRef>
          </c:xVal>
          <c:yVal>
            <c:numRef>
              <c:f>Sheet1!$C$17:$C$20</c:f>
              <c:numCache>
                <c:formatCode>General</c:formatCode>
                <c:ptCount val="4"/>
                <c:pt idx="0">
                  <c:v>1.85</c:v>
                </c:pt>
                <c:pt idx="1">
                  <c:v>2.14</c:v>
                </c:pt>
                <c:pt idx="2">
                  <c:v>5.07</c:v>
                </c:pt>
                <c:pt idx="3">
                  <c:v>3.21</c:v>
                </c:pt>
              </c:numCache>
            </c:numRef>
          </c:yVal>
          <c:smooth val="0"/>
        </c:ser>
        <c:ser>
          <c:idx val="6"/>
          <c:order val="6"/>
          <c:tx>
            <c:strRef>
              <c:f>Sheet1!$A$21</c:f>
              <c:strCache>
                <c:ptCount val="1"/>
                <c:pt idx="0">
                  <c:v>T207</c:v>
                </c:pt>
              </c:strCache>
            </c:strRef>
          </c:tx>
          <c:spPr>
            <a:ln w="28575">
              <a:noFill/>
            </a:ln>
          </c:spPr>
          <c:marker>
            <c:symbol val="x"/>
            <c:size val="8"/>
            <c:spPr>
              <a:noFill/>
              <a:ln>
                <a:solidFill>
                  <a:schemeClr val="tx1"/>
                </a:solidFill>
                <a:prstDash val="solid"/>
              </a:ln>
            </c:spPr>
          </c:marker>
          <c:xVal>
            <c:numRef>
              <c:f>Sheet1!$B$21:$B$24</c:f>
              <c:numCache>
                <c:formatCode>General</c:formatCode>
                <c:ptCount val="4"/>
                <c:pt idx="0">
                  <c:v>70.64</c:v>
                </c:pt>
                <c:pt idx="1">
                  <c:v>52.73</c:v>
                </c:pt>
                <c:pt idx="2">
                  <c:v>23.93</c:v>
                </c:pt>
                <c:pt idx="3">
                  <c:v>72.84</c:v>
                </c:pt>
              </c:numCache>
            </c:numRef>
          </c:xVal>
          <c:yVal>
            <c:numRef>
              <c:f>Sheet1!$C$21:$C$24</c:f>
              <c:numCache>
                <c:formatCode>General</c:formatCode>
                <c:ptCount val="4"/>
                <c:pt idx="0">
                  <c:v>79.95</c:v>
                </c:pt>
                <c:pt idx="1">
                  <c:v>57.98</c:v>
                </c:pt>
                <c:pt idx="2">
                  <c:v>27.33</c:v>
                </c:pt>
                <c:pt idx="3">
                  <c:v>82.75</c:v>
                </c:pt>
              </c:numCache>
            </c:numRef>
          </c:yVal>
          <c:smooth val="0"/>
        </c:ser>
        <c:dLbls>
          <c:showLegendKey val="0"/>
          <c:showVal val="0"/>
          <c:showCatName val="0"/>
          <c:showSerName val="0"/>
          <c:showPercent val="0"/>
          <c:showBubbleSize val="0"/>
        </c:dLbls>
        <c:axId val="178396160"/>
        <c:axId val="178398720"/>
      </c:scatterChart>
      <c:valAx>
        <c:axId val="178396160"/>
        <c:scaling>
          <c:orientation val="minMax"/>
          <c:max val="100"/>
          <c:min val="0"/>
        </c:scaling>
        <c:delete val="0"/>
        <c:axPos val="b"/>
        <c:title>
          <c:tx>
            <c:rich>
              <a:bodyPr/>
              <a:lstStyle/>
              <a:p>
                <a:pPr>
                  <a:defRPr sz="1600" b="0" i="0" u="none" strike="noStrike" baseline="0">
                    <a:solidFill>
                      <a:srgbClr val="1A1A1A"/>
                    </a:solidFill>
                    <a:latin typeface="Arial"/>
                    <a:ea typeface="Arial"/>
                    <a:cs typeface="Arial"/>
                  </a:defRPr>
                </a:pPr>
                <a:r>
                  <a:rPr lang="en-US" sz="1600" baseline="0"/>
                  <a:t>Before appeals (%)</a:t>
                </a:r>
              </a:p>
            </c:rich>
          </c:tx>
          <c:layout>
            <c:manualLayout>
              <c:xMode val="edge"/>
              <c:yMode val="edge"/>
              <c:x val="0.36494355284536872"/>
              <c:y val="0.87789061820150771"/>
            </c:manualLayout>
          </c:layout>
          <c:overlay val="0"/>
          <c:spPr>
            <a:noFill/>
            <a:ln w="25400">
              <a:noFill/>
            </a:ln>
          </c:spPr>
        </c:title>
        <c:numFmt formatCode="General" sourceLinked="1"/>
        <c:majorTickMark val="out"/>
        <c:minorTickMark val="none"/>
        <c:tickLblPos val="nextTo"/>
        <c:spPr>
          <a:ln w="3175">
            <a:solidFill>
              <a:srgbClr val="B3B3B3"/>
            </a:solidFill>
            <a:prstDash val="solid"/>
          </a:ln>
        </c:spPr>
        <c:txPr>
          <a:bodyPr rot="0" vert="horz"/>
          <a:lstStyle/>
          <a:p>
            <a:pPr>
              <a:defRPr sz="1600" b="0" i="0" u="none" strike="noStrike" baseline="0">
                <a:solidFill>
                  <a:srgbClr val="1A1A1A"/>
                </a:solidFill>
                <a:latin typeface="Arial"/>
                <a:ea typeface="Arial"/>
                <a:cs typeface="Arial"/>
              </a:defRPr>
            </a:pPr>
            <a:endParaRPr lang="en-US"/>
          </a:p>
        </c:txPr>
        <c:crossAx val="178398720"/>
        <c:crossesAt val="0"/>
        <c:crossBetween val="midCat"/>
        <c:majorUnit val="20"/>
      </c:valAx>
      <c:valAx>
        <c:axId val="178398720"/>
        <c:scaling>
          <c:orientation val="minMax"/>
          <c:max val="100"/>
          <c:min val="0"/>
        </c:scaling>
        <c:delete val="0"/>
        <c:axPos val="l"/>
        <c:majorGridlines>
          <c:spPr>
            <a:ln w="3175">
              <a:solidFill>
                <a:srgbClr val="B3B3B3"/>
              </a:solidFill>
              <a:prstDash val="solid"/>
            </a:ln>
          </c:spPr>
        </c:majorGridlines>
        <c:title>
          <c:tx>
            <c:rich>
              <a:bodyPr/>
              <a:lstStyle/>
              <a:p>
                <a:pPr>
                  <a:defRPr sz="1600" b="0" i="0" u="none" strike="noStrike" baseline="0">
                    <a:solidFill>
                      <a:srgbClr val="1A1A1A"/>
                    </a:solidFill>
                    <a:latin typeface="Arial"/>
                    <a:ea typeface="Arial"/>
                    <a:cs typeface="Arial"/>
                  </a:defRPr>
                </a:pPr>
                <a:r>
                  <a:rPr lang="en-US" sz="1600" baseline="0"/>
                  <a:t>After appeals (%)</a:t>
                </a:r>
              </a:p>
            </c:rich>
          </c:tx>
          <c:layout>
            <c:manualLayout>
              <c:xMode val="edge"/>
              <c:yMode val="edge"/>
              <c:x val="5.749331237626007E-2"/>
              <c:y val="0.35306274495957063"/>
            </c:manualLayout>
          </c:layout>
          <c:overlay val="0"/>
          <c:spPr>
            <a:noFill/>
            <a:ln w="25400">
              <a:noFill/>
            </a:ln>
          </c:spPr>
        </c:title>
        <c:numFmt formatCode="General" sourceLinked="1"/>
        <c:majorTickMark val="out"/>
        <c:minorTickMark val="none"/>
        <c:tickLblPos val="nextTo"/>
        <c:spPr>
          <a:ln w="3175">
            <a:solidFill>
              <a:srgbClr val="B3B3B3"/>
            </a:solidFill>
            <a:prstDash val="solid"/>
          </a:ln>
        </c:spPr>
        <c:txPr>
          <a:bodyPr rot="0" vert="horz"/>
          <a:lstStyle/>
          <a:p>
            <a:pPr>
              <a:defRPr sz="1600" b="0" i="0" u="none" strike="noStrike" baseline="0">
                <a:solidFill>
                  <a:srgbClr val="1A1A1A"/>
                </a:solidFill>
                <a:latin typeface="Arial"/>
                <a:ea typeface="Arial"/>
                <a:cs typeface="Arial"/>
              </a:defRPr>
            </a:pPr>
            <a:endParaRPr lang="en-US"/>
          </a:p>
        </c:txPr>
        <c:crossAx val="178396160"/>
        <c:crossesAt val="0"/>
        <c:crossBetween val="midCat"/>
        <c:majorUnit val="20"/>
      </c:valAx>
      <c:spPr>
        <a:noFill/>
        <a:ln w="3175">
          <a:solidFill>
            <a:srgbClr val="B3B3B3"/>
          </a:solidFill>
          <a:prstDash val="solid"/>
        </a:ln>
      </c:spPr>
    </c:plotArea>
    <c:legend>
      <c:legendPos val="r"/>
      <c:layout>
        <c:manualLayout>
          <c:xMode val="edge"/>
          <c:yMode val="edge"/>
          <c:x val="0.85919781339185242"/>
          <c:y val="0.32013304498325656"/>
          <c:w val="9.1547531449450187E-2"/>
          <c:h val="0.44362910914162634"/>
        </c:manualLayout>
      </c:layout>
      <c:overlay val="0"/>
      <c:spPr>
        <a:noFill/>
        <a:ln w="25400">
          <a:noFill/>
        </a:ln>
      </c:spPr>
      <c:txPr>
        <a:bodyPr/>
        <a:lstStyle/>
        <a:p>
          <a:pPr>
            <a:defRPr sz="1600" b="0" i="0" u="none" strike="noStrike" baseline="0">
              <a:solidFill>
                <a:srgbClr val="1A1A1A"/>
              </a:solidFill>
              <a:latin typeface="Arial"/>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803471118987933"/>
          <c:y val="0.29276362812825757"/>
          <c:w val="0.60968830597930568"/>
          <c:h val="0.4967113241277179"/>
        </c:manualLayout>
      </c:layout>
      <c:scatterChart>
        <c:scatterStyle val="lineMarker"/>
        <c:varyColors val="0"/>
        <c:ser>
          <c:idx val="0"/>
          <c:order val="0"/>
          <c:tx>
            <c:strRef>
              <c:f>Sheet1!$A$26</c:f>
              <c:strCache>
                <c:ptCount val="1"/>
                <c:pt idx="0">
                  <c:v>T301</c:v>
                </c:pt>
              </c:strCache>
            </c:strRef>
          </c:tx>
          <c:spPr>
            <a:ln w="28575">
              <a:noFill/>
            </a:ln>
          </c:spPr>
          <c:marker>
            <c:symbol val="square"/>
            <c:size val="12"/>
            <c:spPr>
              <a:solidFill>
                <a:srgbClr val="004586"/>
              </a:solidFill>
              <a:ln>
                <a:solidFill>
                  <a:srgbClr val="004586"/>
                </a:solidFill>
                <a:prstDash val="solid"/>
              </a:ln>
            </c:spPr>
          </c:marker>
          <c:xVal>
            <c:numRef>
              <c:f>Sheet1!$B$26:$B$30</c:f>
              <c:numCache>
                <c:formatCode>General</c:formatCode>
                <c:ptCount val="5"/>
                <c:pt idx="0">
                  <c:v>19.78</c:v>
                </c:pt>
                <c:pt idx="1">
                  <c:v>3.3</c:v>
                </c:pt>
                <c:pt idx="2">
                  <c:v>23.34</c:v>
                </c:pt>
                <c:pt idx="3">
                  <c:v>20.47</c:v>
                </c:pt>
                <c:pt idx="4">
                  <c:v>2.87</c:v>
                </c:pt>
              </c:numCache>
            </c:numRef>
          </c:xVal>
          <c:yVal>
            <c:numRef>
              <c:f>Sheet1!$C$26:$C$30</c:f>
              <c:numCache>
                <c:formatCode>General</c:formatCode>
                <c:ptCount val="5"/>
                <c:pt idx="0">
                  <c:v>25.64</c:v>
                </c:pt>
                <c:pt idx="1">
                  <c:v>5.24</c:v>
                </c:pt>
                <c:pt idx="2">
                  <c:v>24.2</c:v>
                </c:pt>
                <c:pt idx="3">
                  <c:v>21.38</c:v>
                </c:pt>
                <c:pt idx="4">
                  <c:v>3.65</c:v>
                </c:pt>
              </c:numCache>
            </c:numRef>
          </c:yVal>
          <c:smooth val="0"/>
        </c:ser>
        <c:ser>
          <c:idx val="1"/>
          <c:order val="1"/>
          <c:tx>
            <c:strRef>
              <c:f>Sheet1!$A$31</c:f>
              <c:strCache>
                <c:ptCount val="1"/>
                <c:pt idx="0">
                  <c:v>T302</c:v>
                </c:pt>
              </c:strCache>
            </c:strRef>
          </c:tx>
          <c:spPr>
            <a:ln w="28575">
              <a:noFill/>
            </a:ln>
          </c:spPr>
          <c:marker>
            <c:symbol val="diamond"/>
            <c:size val="12"/>
            <c:spPr>
              <a:solidFill>
                <a:srgbClr val="FF420E"/>
              </a:solidFill>
              <a:ln>
                <a:solidFill>
                  <a:srgbClr val="FF420E"/>
                </a:solidFill>
                <a:prstDash val="solid"/>
              </a:ln>
            </c:spPr>
          </c:marker>
          <c:xVal>
            <c:numRef>
              <c:f>Sheet1!$B$31:$B$36</c:f>
              <c:numCache>
                <c:formatCode>General</c:formatCode>
                <c:ptCount val="6"/>
                <c:pt idx="0">
                  <c:v>5.01</c:v>
                </c:pt>
                <c:pt idx="1">
                  <c:v>9.7100000000000009</c:v>
                </c:pt>
                <c:pt idx="2">
                  <c:v>8.69</c:v>
                </c:pt>
                <c:pt idx="3">
                  <c:v>12.39</c:v>
                </c:pt>
                <c:pt idx="4">
                  <c:v>20.399999999999999</c:v>
                </c:pt>
                <c:pt idx="5">
                  <c:v>17.84</c:v>
                </c:pt>
              </c:numCache>
            </c:numRef>
          </c:xVal>
          <c:yVal>
            <c:numRef>
              <c:f>Sheet1!$C$31:$C$36</c:f>
              <c:numCache>
                <c:formatCode>General</c:formatCode>
                <c:ptCount val="6"/>
                <c:pt idx="0">
                  <c:v>3.09</c:v>
                </c:pt>
                <c:pt idx="1">
                  <c:v>16</c:v>
                </c:pt>
                <c:pt idx="2">
                  <c:v>15.95</c:v>
                </c:pt>
                <c:pt idx="3">
                  <c:v>17.95</c:v>
                </c:pt>
                <c:pt idx="4">
                  <c:v>27.72</c:v>
                </c:pt>
                <c:pt idx="5">
                  <c:v>27.49</c:v>
                </c:pt>
              </c:numCache>
            </c:numRef>
          </c:yVal>
          <c:smooth val="0"/>
        </c:ser>
        <c:ser>
          <c:idx val="2"/>
          <c:order val="2"/>
          <c:tx>
            <c:strRef>
              <c:f>Sheet1!$A$37</c:f>
              <c:strCache>
                <c:ptCount val="1"/>
                <c:pt idx="0">
                  <c:v>T303</c:v>
                </c:pt>
              </c:strCache>
            </c:strRef>
          </c:tx>
          <c:spPr>
            <a:ln w="28575">
              <a:noFill/>
            </a:ln>
          </c:spPr>
          <c:marker>
            <c:symbol val="triangle"/>
            <c:size val="12"/>
            <c:spPr>
              <a:solidFill>
                <a:srgbClr val="00B050"/>
              </a:solidFill>
              <a:ln>
                <a:solidFill>
                  <a:srgbClr val="FFFFFF"/>
                </a:solidFill>
                <a:prstDash val="solid"/>
              </a:ln>
            </c:spPr>
          </c:marker>
          <c:xVal>
            <c:numRef>
              <c:f>Sheet1!$B$37:$B$42</c:f>
              <c:numCache>
                <c:formatCode>General</c:formatCode>
                <c:ptCount val="6"/>
                <c:pt idx="0">
                  <c:v>44.03</c:v>
                </c:pt>
                <c:pt idx="1">
                  <c:v>51.4</c:v>
                </c:pt>
                <c:pt idx="2">
                  <c:v>54.7</c:v>
                </c:pt>
                <c:pt idx="3">
                  <c:v>19.86</c:v>
                </c:pt>
                <c:pt idx="4">
                  <c:v>41.43</c:v>
                </c:pt>
                <c:pt idx="5">
                  <c:v>15.81</c:v>
                </c:pt>
              </c:numCache>
            </c:numRef>
          </c:xVal>
          <c:yVal>
            <c:numRef>
              <c:f>Sheet1!$C$37:$C$42</c:f>
              <c:numCache>
                <c:formatCode>General</c:formatCode>
                <c:ptCount val="6"/>
                <c:pt idx="0">
                  <c:v>55.92</c:v>
                </c:pt>
                <c:pt idx="1">
                  <c:v>63.13</c:v>
                </c:pt>
                <c:pt idx="2">
                  <c:v>67.11</c:v>
                </c:pt>
                <c:pt idx="3">
                  <c:v>25.36</c:v>
                </c:pt>
                <c:pt idx="4">
                  <c:v>42.41</c:v>
                </c:pt>
                <c:pt idx="5">
                  <c:v>22.83</c:v>
                </c:pt>
              </c:numCache>
            </c:numRef>
          </c:yVal>
          <c:smooth val="0"/>
        </c:ser>
        <c:dLbls>
          <c:showLegendKey val="0"/>
          <c:showVal val="0"/>
          <c:showCatName val="0"/>
          <c:showSerName val="0"/>
          <c:showPercent val="0"/>
          <c:showBubbleSize val="0"/>
        </c:dLbls>
        <c:axId val="178986368"/>
        <c:axId val="178993024"/>
      </c:scatterChart>
      <c:valAx>
        <c:axId val="178986368"/>
        <c:scaling>
          <c:orientation val="minMax"/>
          <c:max val="100"/>
          <c:min val="0"/>
        </c:scaling>
        <c:delete val="0"/>
        <c:axPos val="b"/>
        <c:title>
          <c:tx>
            <c:rich>
              <a:bodyPr/>
              <a:lstStyle/>
              <a:p>
                <a:pPr>
                  <a:defRPr sz="1600" b="0" i="0" u="none" strike="noStrike" baseline="0">
                    <a:solidFill>
                      <a:srgbClr val="1A1A1A"/>
                    </a:solidFill>
                    <a:latin typeface="Arial"/>
                    <a:ea typeface="Arial"/>
                    <a:cs typeface="Arial"/>
                  </a:defRPr>
                </a:pPr>
                <a:r>
                  <a:rPr lang="en-US" sz="1600" baseline="0"/>
                  <a:t>Before appeals (%)</a:t>
                </a:r>
              </a:p>
            </c:rich>
          </c:tx>
          <c:layout>
            <c:manualLayout>
              <c:xMode val="edge"/>
              <c:yMode val="edge"/>
              <c:x val="0.36752239005294596"/>
              <c:y val="0.87829088438477265"/>
            </c:manualLayout>
          </c:layout>
          <c:overlay val="0"/>
          <c:spPr>
            <a:noFill/>
            <a:ln w="25400">
              <a:noFill/>
            </a:ln>
          </c:spPr>
        </c:title>
        <c:numFmt formatCode="General" sourceLinked="1"/>
        <c:majorTickMark val="out"/>
        <c:minorTickMark val="none"/>
        <c:tickLblPos val="nextTo"/>
        <c:spPr>
          <a:ln w="3175">
            <a:solidFill>
              <a:srgbClr val="B3B3B3"/>
            </a:solidFill>
            <a:prstDash val="solid"/>
          </a:ln>
        </c:spPr>
        <c:txPr>
          <a:bodyPr rot="0" vert="horz"/>
          <a:lstStyle/>
          <a:p>
            <a:pPr>
              <a:defRPr sz="1600" b="0" i="0" u="none" strike="noStrike" baseline="0">
                <a:solidFill>
                  <a:srgbClr val="1A1A1A"/>
                </a:solidFill>
                <a:latin typeface="Arial"/>
                <a:ea typeface="Arial"/>
                <a:cs typeface="Arial"/>
              </a:defRPr>
            </a:pPr>
            <a:endParaRPr lang="en-US"/>
          </a:p>
        </c:txPr>
        <c:crossAx val="178993024"/>
        <c:crossesAt val="0"/>
        <c:crossBetween val="midCat"/>
        <c:majorUnit val="20"/>
      </c:valAx>
      <c:valAx>
        <c:axId val="178993024"/>
        <c:scaling>
          <c:orientation val="minMax"/>
          <c:max val="100"/>
          <c:min val="0"/>
        </c:scaling>
        <c:delete val="0"/>
        <c:axPos val="l"/>
        <c:majorGridlines>
          <c:spPr>
            <a:ln w="3175">
              <a:solidFill>
                <a:srgbClr val="B3B3B3"/>
              </a:solidFill>
              <a:prstDash val="solid"/>
            </a:ln>
          </c:spPr>
        </c:majorGridlines>
        <c:title>
          <c:tx>
            <c:rich>
              <a:bodyPr/>
              <a:lstStyle/>
              <a:p>
                <a:pPr>
                  <a:defRPr sz="1600" b="0" i="0" u="none" strike="noStrike" baseline="0">
                    <a:solidFill>
                      <a:srgbClr val="1A1A1A"/>
                    </a:solidFill>
                    <a:latin typeface="Arial"/>
                    <a:ea typeface="Arial"/>
                    <a:cs typeface="Arial"/>
                  </a:defRPr>
                </a:pPr>
                <a:r>
                  <a:rPr lang="en-US" sz="1600" baseline="0"/>
                  <a:t>After appeals (%)</a:t>
                </a:r>
              </a:p>
            </c:rich>
          </c:tx>
          <c:layout>
            <c:manualLayout>
              <c:xMode val="edge"/>
              <c:yMode val="edge"/>
              <c:x val="4.9392010462510988E-2"/>
              <c:y val="0.36525744684598987"/>
            </c:manualLayout>
          </c:layout>
          <c:overlay val="0"/>
          <c:spPr>
            <a:noFill/>
            <a:ln w="25400">
              <a:noFill/>
            </a:ln>
          </c:spPr>
        </c:title>
        <c:numFmt formatCode="General" sourceLinked="1"/>
        <c:majorTickMark val="out"/>
        <c:minorTickMark val="none"/>
        <c:tickLblPos val="nextTo"/>
        <c:spPr>
          <a:ln w="3175">
            <a:solidFill>
              <a:srgbClr val="B3B3B3"/>
            </a:solidFill>
            <a:prstDash val="solid"/>
          </a:ln>
        </c:spPr>
        <c:txPr>
          <a:bodyPr rot="0" vert="horz"/>
          <a:lstStyle/>
          <a:p>
            <a:pPr>
              <a:defRPr sz="1600" b="0" i="0" u="none" strike="noStrike" baseline="0">
                <a:solidFill>
                  <a:srgbClr val="1A1A1A"/>
                </a:solidFill>
                <a:latin typeface="Arial"/>
                <a:ea typeface="Arial"/>
                <a:cs typeface="Arial"/>
              </a:defRPr>
            </a:pPr>
            <a:endParaRPr lang="en-US"/>
          </a:p>
        </c:txPr>
        <c:crossAx val="178986368"/>
        <c:crossesAt val="0"/>
        <c:crossBetween val="midCat"/>
        <c:majorUnit val="20"/>
      </c:valAx>
      <c:spPr>
        <a:noFill/>
        <a:ln w="3175">
          <a:solidFill>
            <a:srgbClr val="B3B3B3"/>
          </a:solidFill>
          <a:prstDash val="solid"/>
        </a:ln>
      </c:spPr>
    </c:plotArea>
    <c:legend>
      <c:legendPos val="r"/>
      <c:layout>
        <c:manualLayout>
          <c:xMode val="edge"/>
          <c:yMode val="edge"/>
          <c:x val="0.86040125423247815"/>
          <c:y val="0.41447434993438709"/>
          <c:w val="0.11965845257537776"/>
          <c:h val="0.25328988051545881"/>
        </c:manualLayout>
      </c:layout>
      <c:overlay val="0"/>
      <c:spPr>
        <a:noFill/>
        <a:ln w="25400">
          <a:noFill/>
        </a:ln>
      </c:spPr>
      <c:txPr>
        <a:bodyPr/>
        <a:lstStyle/>
        <a:p>
          <a:pPr>
            <a:defRPr sz="1600" b="0" i="0" u="none" strike="noStrike" baseline="0">
              <a:solidFill>
                <a:srgbClr val="1A1A1A"/>
              </a:solidFill>
              <a:latin typeface="Arial"/>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5F30153-B9D0-4B16-B663-F61ECF3A532A}" type="slidenum">
              <a:rPr lang="en-US"/>
              <a:pPr>
                <a:defRPr/>
              </a:pPr>
              <a:t>‹#›</a:t>
            </a:fld>
            <a:endParaRPr lang="en-US"/>
          </a:p>
        </p:txBody>
      </p:sp>
    </p:spTree>
    <p:extLst>
      <p:ext uri="{BB962C8B-B14F-4D97-AF65-F5344CB8AC3E}">
        <p14:creationId xmlns:p14="http://schemas.microsoft.com/office/powerpoint/2010/main" val="2466462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6963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478F50-5806-4FB4-86ED-F5BD63552A88}" type="slidenum">
              <a:rPr lang="en-US" smtClean="0"/>
              <a:pPr eaLnBrk="1" hangingPunct="1"/>
              <a:t>19</a:t>
            </a:fld>
            <a:endParaRPr lang="en-US" smtClean="0"/>
          </a:p>
        </p:txBody>
      </p:sp>
      <p:sp>
        <p:nvSpPr>
          <p:cNvPr id="74755" name="Rectangle 2"/>
          <p:cNvSpPr>
            <a:spLocks noGrp="1" noRot="1" noChangeAspect="1" noChangeArrowheads="1" noTextEdit="1"/>
          </p:cNvSpPr>
          <p:nvPr>
            <p:ph type="sldImg"/>
          </p:nvPr>
        </p:nvSpPr>
        <p:spPr>
          <a:xfrm>
            <a:off x="1144588" y="685800"/>
            <a:ext cx="4568825" cy="3427413"/>
          </a:xfrm>
          <a:ln/>
        </p:spPr>
      </p:sp>
      <p:sp>
        <p:nvSpPr>
          <p:cNvPr id="74756" name="Rectangle 3"/>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BD6B28-559A-4A35-875B-1CDEBBACCC15}" type="slidenum">
              <a:rPr lang="en-US" smtClean="0"/>
              <a:pPr eaLnBrk="1" hangingPunct="1"/>
              <a:t>20</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447D80-B2D6-4F8F-A94C-1D449F25E437}" type="slidenum">
              <a:rPr lang="en-US" smtClean="0"/>
              <a:pPr eaLnBrk="1" hangingPunct="1"/>
              <a:t>21</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2BA80C-3535-44D7-B22A-75C5A4A9705F}" type="slidenum">
              <a:rPr lang="en-US" smtClean="0"/>
              <a:pPr eaLnBrk="1" hangingPunct="1"/>
              <a:t>22</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195C3F-8614-4622-A97C-E988110E490F}" type="slidenum">
              <a:rPr lang="en-US" smtClean="0">
                <a:solidFill>
                  <a:srgbClr val="000000"/>
                </a:solidFill>
              </a:rPr>
              <a:pPr/>
              <a:t>24</a:t>
            </a:fld>
            <a:endParaRPr 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ED9750-7B1A-4B7E-A938-C3B1F42EB4CC}" type="slidenum">
              <a:rPr lang="en-US">
                <a:solidFill>
                  <a:srgbClr val="000000"/>
                </a:solidFill>
              </a:rPr>
              <a:pPr/>
              <a:t>25</a:t>
            </a:fld>
            <a:endParaRPr lang="en-US">
              <a:solidFill>
                <a:srgbClr val="000000"/>
              </a:solidFill>
            </a:endParaRPr>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D2F9AB-C358-49BF-89E4-3386DD758BB1}" type="slidenum">
              <a:rPr lang="en-US" smtClean="0"/>
              <a:pPr eaLnBrk="1" hangingPunct="1"/>
              <a:t>26</a:t>
            </a:fld>
            <a:endParaRPr lang="en-US" smtClean="0"/>
          </a:p>
        </p:txBody>
      </p:sp>
      <p:sp>
        <p:nvSpPr>
          <p:cNvPr id="75779" name="Rectangle 2"/>
          <p:cNvSpPr>
            <a:spLocks noGrp="1" noRot="1" noChangeAspect="1" noChangeArrowheads="1" noTextEdit="1"/>
          </p:cNvSpPr>
          <p:nvPr>
            <p:ph type="sldImg"/>
          </p:nvPr>
        </p:nvSpPr>
        <p:spPr>
          <a:xfrm>
            <a:off x="1144588" y="685800"/>
            <a:ext cx="4568825" cy="3427413"/>
          </a:xfrm>
          <a:ln/>
        </p:spPr>
      </p:sp>
      <p:sp>
        <p:nvSpPr>
          <p:cNvPr id="75780" name="Rectangle 3"/>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FA501E-8587-4E21-8553-0D3CB7E0E039}" type="slidenum">
              <a:rPr lang="en-US" smtClean="0"/>
              <a:pPr eaLnBrk="1" hangingPunct="1"/>
              <a:t>28</a:t>
            </a:fld>
            <a:endParaRPr lang="en-US" smtClean="0"/>
          </a:p>
        </p:txBody>
      </p:sp>
      <p:sp>
        <p:nvSpPr>
          <p:cNvPr id="76803" name="Rectangle 2"/>
          <p:cNvSpPr>
            <a:spLocks noGrp="1" noRot="1" noChangeAspect="1" noChangeArrowheads="1" noTextEdit="1"/>
          </p:cNvSpPr>
          <p:nvPr>
            <p:ph type="sldImg"/>
          </p:nvPr>
        </p:nvSpPr>
        <p:spPr>
          <a:xfrm>
            <a:off x="1144588" y="685800"/>
            <a:ext cx="4568825" cy="3427413"/>
          </a:xfrm>
          <a:ln/>
        </p:spPr>
      </p:sp>
      <p:sp>
        <p:nvSpPr>
          <p:cNvPr id="76804" name="Rectangle 3"/>
          <p:cNvSpPr>
            <a:spLocks noGrp="1" noChangeArrowheads="1"/>
          </p:cNvSpPr>
          <p:nvPr>
            <p:ph type="body" idx="1"/>
          </p:nvPr>
        </p:nvSpPr>
        <p:spPr>
          <a:xfrm>
            <a:off x="685800" y="4344988"/>
            <a:ext cx="54864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A4515A5-814E-4A45-BA30-892A75C17D1F}" type="slidenum">
              <a:rPr lang="en-US" smtClean="0"/>
              <a:pPr eaLnBrk="1" hangingPunct="1"/>
              <a:t>30</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30" tIns="44865" rIns="89730" bIns="44865" anchor="b"/>
          <a:lstStyle>
            <a:lvl1pPr defTabSz="896938" eaLnBrk="0" hangingPunct="0">
              <a:defRPr>
                <a:solidFill>
                  <a:schemeClr val="tx1"/>
                </a:solidFill>
                <a:latin typeface="Arial" charset="0"/>
              </a:defRPr>
            </a:lvl1pPr>
            <a:lvl2pPr marL="742950" indent="-285750" defTabSz="896938" eaLnBrk="0" hangingPunct="0">
              <a:defRPr>
                <a:solidFill>
                  <a:schemeClr val="tx1"/>
                </a:solidFill>
                <a:latin typeface="Arial" charset="0"/>
              </a:defRPr>
            </a:lvl2pPr>
            <a:lvl3pPr marL="1143000" indent="-228600" defTabSz="896938" eaLnBrk="0" hangingPunct="0">
              <a:defRPr>
                <a:solidFill>
                  <a:schemeClr val="tx1"/>
                </a:solidFill>
                <a:latin typeface="Arial" charset="0"/>
              </a:defRPr>
            </a:lvl3pPr>
            <a:lvl4pPr marL="1600200" indent="-228600" defTabSz="896938" eaLnBrk="0" hangingPunct="0">
              <a:defRPr>
                <a:solidFill>
                  <a:schemeClr val="tx1"/>
                </a:solidFill>
                <a:latin typeface="Arial" charset="0"/>
              </a:defRPr>
            </a:lvl4pPr>
            <a:lvl5pPr marL="2057400" indent="-228600" defTabSz="896938" eaLnBrk="0" hangingPunct="0">
              <a:defRPr>
                <a:solidFill>
                  <a:schemeClr val="tx1"/>
                </a:solidFill>
                <a:latin typeface="Arial" charset="0"/>
              </a:defRPr>
            </a:lvl5pPr>
            <a:lvl6pPr marL="2514600" indent="-228600" defTabSz="896938" eaLnBrk="0" fontAlgn="base" hangingPunct="0">
              <a:spcBef>
                <a:spcPct val="0"/>
              </a:spcBef>
              <a:spcAft>
                <a:spcPct val="0"/>
              </a:spcAft>
              <a:defRPr>
                <a:solidFill>
                  <a:schemeClr val="tx1"/>
                </a:solidFill>
                <a:latin typeface="Arial" charset="0"/>
              </a:defRPr>
            </a:lvl6pPr>
            <a:lvl7pPr marL="2971800" indent="-228600" defTabSz="896938" eaLnBrk="0" fontAlgn="base" hangingPunct="0">
              <a:spcBef>
                <a:spcPct val="0"/>
              </a:spcBef>
              <a:spcAft>
                <a:spcPct val="0"/>
              </a:spcAft>
              <a:defRPr>
                <a:solidFill>
                  <a:schemeClr val="tx1"/>
                </a:solidFill>
                <a:latin typeface="Arial" charset="0"/>
              </a:defRPr>
            </a:lvl7pPr>
            <a:lvl8pPr marL="3429000" indent="-228600" defTabSz="896938" eaLnBrk="0" fontAlgn="base" hangingPunct="0">
              <a:spcBef>
                <a:spcPct val="0"/>
              </a:spcBef>
              <a:spcAft>
                <a:spcPct val="0"/>
              </a:spcAft>
              <a:defRPr>
                <a:solidFill>
                  <a:schemeClr val="tx1"/>
                </a:solidFill>
                <a:latin typeface="Arial" charset="0"/>
              </a:defRPr>
            </a:lvl8pPr>
            <a:lvl9pPr marL="3886200" indent="-228600" defTabSz="896938" eaLnBrk="0" fontAlgn="base" hangingPunct="0">
              <a:spcBef>
                <a:spcPct val="0"/>
              </a:spcBef>
              <a:spcAft>
                <a:spcPct val="0"/>
              </a:spcAft>
              <a:defRPr>
                <a:solidFill>
                  <a:schemeClr val="tx1"/>
                </a:solidFill>
                <a:latin typeface="Arial" charset="0"/>
              </a:defRPr>
            </a:lvl9pPr>
          </a:lstStyle>
          <a:p>
            <a:pPr algn="r" eaLnBrk="1" hangingPunct="1"/>
            <a:fld id="{532BED7B-50F8-499E-8E9F-02C6C4629CB7}" type="slidenum">
              <a:rPr lang="en-US" sz="1200"/>
              <a:pPr algn="r" eaLnBrk="1" hangingPunct="1"/>
              <a:t>30</a:t>
            </a:fld>
            <a:endParaRPr lang="en-US" sz="1200"/>
          </a:p>
        </p:txBody>
      </p:sp>
      <p:sp>
        <p:nvSpPr>
          <p:cNvPr id="77828" name="Rectangle 2"/>
          <p:cNvSpPr>
            <a:spLocks noGrp="1" noRot="1" noChangeAspect="1" noChangeArrowheads="1" noTextEdit="1"/>
          </p:cNvSpPr>
          <p:nvPr>
            <p:ph type="sldImg"/>
          </p:nvPr>
        </p:nvSpPr>
        <p:spPr>
          <a:ln/>
        </p:spPr>
      </p:sp>
      <p:sp>
        <p:nvSpPr>
          <p:cNvPr id="778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30" tIns="44865" rIns="89730" bIns="44865"/>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5A8E9AC-83D1-4232-A932-AF825593CFC1}" type="slidenum">
              <a:rPr lang="en-US" smtClean="0"/>
              <a:pPr eaLnBrk="1" hangingPunct="1"/>
              <a:t>31</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270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195C3F-8614-4622-A97C-E988110E490F}" type="slidenum">
              <a:rPr lang="en-US" smtClean="0">
                <a:solidFill>
                  <a:srgbClr val="000000"/>
                </a:solidFill>
              </a:rPr>
              <a:pPr/>
              <a:t>32</a:t>
            </a:fld>
            <a:endParaRPr 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195C3F-8614-4622-A97C-E988110E490F}" type="slidenum">
              <a:rPr lang="en-US" smtClean="0">
                <a:solidFill>
                  <a:srgbClr val="000000"/>
                </a:solidFill>
              </a:rPr>
              <a:pPr/>
              <a:t>33</a:t>
            </a:fld>
            <a:endParaRPr 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195C3F-8614-4622-A97C-E988110E490F}" type="slidenum">
              <a:rPr lang="en-US" smtClean="0">
                <a:solidFill>
                  <a:srgbClr val="000000"/>
                </a:solidFill>
              </a:rPr>
              <a:pPr/>
              <a:t>34</a:t>
            </a:fld>
            <a:endParaRPr 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A690B9D7-75CC-411D-A633-B7FD296E5A80}" type="slidenum">
              <a:rPr lang="en-US">
                <a:solidFill>
                  <a:srgbClr val="000000"/>
                </a:solidFill>
              </a:rPr>
              <a:pPr/>
              <a:t>35</a:t>
            </a:fld>
            <a:endParaRPr lang="en-US">
              <a:solidFill>
                <a:srgbClr val="000000"/>
              </a:solidFill>
            </a:endParaRPr>
          </a:p>
        </p:txBody>
      </p:sp>
      <p:sp>
        <p:nvSpPr>
          <p:cNvPr id="36865" name="Text Box 1"/>
          <p:cNvSpPr txBox="1">
            <a:spLocks noChangeArrowheads="1"/>
          </p:cNvSpPr>
          <p:nvPr/>
        </p:nvSpPr>
        <p:spPr bwMode="auto">
          <a:xfrm>
            <a:off x="0" y="0"/>
            <a:ext cx="1588" cy="1588"/>
          </a:xfrm>
          <a:prstGeom prst="rect">
            <a:avLst/>
          </a:prstGeom>
          <a:noFill/>
          <a:ln w="9525">
            <a:noFill/>
            <a:round/>
            <a:headEnd/>
            <a:tailEnd/>
          </a:ln>
          <a:effectLst/>
        </p:spPr>
        <p:txBody>
          <a:bodyPr lIns="90000" tIns="6984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B7C8B96-9D8B-4CD2-A5C4-1E33254EB069}" type="slidenum">
              <a:rPr lang="en-US" sz="2800">
                <a:solidFill>
                  <a:srgbClr val="000000"/>
                </a:solidFill>
                <a:cs typeface="Arial" charset="0"/>
              </a:rPr>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fld id="{66BAB091-607B-438A-AD7A-F8AFDA55922A}" type="slidenum">
              <a:rPr lang="en-US" sz="2800">
                <a:solidFill>
                  <a:srgbClr val="000000"/>
                </a:solidFill>
                <a:cs typeface="Arial" charset="0"/>
              </a:rPr>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2800">
              <a:solidFill>
                <a:srgbClr val="000000"/>
              </a:solidFill>
              <a:cs typeface="Arial" charset="0"/>
            </a:endParaRPr>
          </a:p>
        </p:txBody>
      </p:sp>
      <p:sp>
        <p:nvSpPr>
          <p:cNvPr id="36866" name="Rectangle 2"/>
          <p:cNvSpPr txBox="1">
            <a:spLocks noGrp="1" noRot="1" noChangeAspect="1" noChangeArrowheads="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7" name="Rectangle 3"/>
          <p:cNvSpPr txBox="1">
            <a:spLocks noGrp="1" noChangeArrowheads="1"/>
          </p:cNvSpPr>
          <p:nvPr>
            <p:ph type="body" idx="1"/>
          </p:nvPr>
        </p:nvSpPr>
        <p:spPr bwMode="auto">
          <a:xfrm>
            <a:off x="0" y="-187325"/>
            <a:ext cx="1588" cy="377825"/>
          </a:xfrm>
          <a:prstGeom prst="rect">
            <a:avLst/>
          </a:prstGeom>
          <a:noFill/>
          <a:ln>
            <a:round/>
            <a:headEnd/>
            <a:tailEnd/>
          </a:ln>
        </p:spPr>
        <p:txBody>
          <a:bodyPr wrap="none" anchor="ctr"/>
          <a:lstStyle/>
          <a:p>
            <a:pPr eaLnBrk="1">
              <a:lnSpc>
                <a:spcPct val="93000"/>
              </a:lnSpc>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latin typeface="Arial" charset="0"/>
              <a:ea typeface="DejaVu Sans" charset="0"/>
              <a:cs typeface="DejaVu Sans"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ED9750-7B1A-4B7E-A938-C3B1F42EB4CC}" type="slidenum">
              <a:rPr lang="en-US">
                <a:solidFill>
                  <a:srgbClr val="000000"/>
                </a:solidFill>
              </a:rPr>
              <a:pPr/>
              <a:t>36</a:t>
            </a:fld>
            <a:endParaRPr lang="en-US">
              <a:solidFill>
                <a:srgbClr val="000000"/>
              </a:solidFill>
            </a:endParaRPr>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F30153-B9D0-4B16-B663-F61ECF3A532A}" type="slidenum">
              <a:rPr lang="en-US" smtClean="0"/>
              <a:pPr>
                <a:defRPr/>
              </a:pPr>
              <a:t>37</a:t>
            </a:fld>
            <a:endParaRPr lang="en-US"/>
          </a:p>
        </p:txBody>
      </p:sp>
    </p:spTree>
    <p:extLst>
      <p:ext uri="{BB962C8B-B14F-4D97-AF65-F5344CB8AC3E}">
        <p14:creationId xmlns:p14="http://schemas.microsoft.com/office/powerpoint/2010/main" val="2499183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373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475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680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7827" name="Rectangle 3"/>
          <p:cNvSpPr>
            <a:spLocks noChangeArrowheads="1" noTextEdit="1"/>
          </p:cNvSpPr>
          <p:nvPr>
            <p:ph type="sldImg"/>
          </p:nvPr>
        </p:nvSpPr>
        <p:spPr>
          <a:xfrm>
            <a:off x="1143000" y="685800"/>
            <a:ext cx="4572000" cy="34290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885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p>
        </p:txBody>
      </p:sp>
      <p:sp>
        <p:nvSpPr>
          <p:cNvPr id="79875" name="Rectangle 3"/>
          <p:cNvSpPr>
            <a:spLocks noChangeArrowheads="1" noTextEdit="1"/>
          </p:cNvSpPr>
          <p:nvPr>
            <p:ph type="sldImg"/>
          </p:nvPr>
        </p:nvSpPr>
        <p:spPr>
          <a:xfrm>
            <a:off x="1143000" y="685800"/>
            <a:ext cx="4572000" cy="34290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065086-1A06-49B9-9EFD-F6A3849B3884}" type="slidenum">
              <a:rPr lang="en-US" smtClean="0"/>
              <a:pPr eaLnBrk="1" hangingPunct="1"/>
              <a:t>15</a:t>
            </a:fld>
            <a:endParaRPr lang="en-US" smtClean="0"/>
          </a:p>
        </p:txBody>
      </p:sp>
      <p:sp>
        <p:nvSpPr>
          <p:cNvPr id="73731" name="Rectangle 2"/>
          <p:cNvSpPr>
            <a:spLocks noGrp="1" noRot="1" noChangeAspect="1" noChangeArrowheads="1" noTextEdit="1"/>
          </p:cNvSpPr>
          <p:nvPr>
            <p:ph type="sldImg"/>
          </p:nvPr>
        </p:nvSpPr>
        <p:spPr>
          <a:xfrm>
            <a:off x="1144588" y="685800"/>
            <a:ext cx="4568825" cy="3427413"/>
          </a:xfrm>
          <a:ln/>
        </p:spPr>
      </p:sp>
      <p:sp>
        <p:nvSpPr>
          <p:cNvPr id="73732" name="Rectangle 3"/>
          <p:cNvSpPr>
            <a:spLocks noGrp="1" noChangeArrowheads="1"/>
          </p:cNvSpPr>
          <p:nvPr>
            <p:ph type="body" idx="1"/>
          </p:nvPr>
        </p:nvSpPr>
        <p:spPr>
          <a:xfrm>
            <a:off x="914400" y="4344988"/>
            <a:ext cx="5029200" cy="4113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706EC5-7C70-46F2-A2EA-9B42E9F813D1}" type="slidenum">
              <a:rPr lang="en-US"/>
              <a:pPr>
                <a:defRPr/>
              </a:pPr>
              <a:t>‹#›</a:t>
            </a:fld>
            <a:endParaRPr lang="en-US"/>
          </a:p>
        </p:txBody>
      </p:sp>
    </p:spTree>
    <p:extLst>
      <p:ext uri="{BB962C8B-B14F-4D97-AF65-F5344CB8AC3E}">
        <p14:creationId xmlns:p14="http://schemas.microsoft.com/office/powerpoint/2010/main" val="2215549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629582-EE16-4A57-B22C-5F3D5E310E8F}" type="slidenum">
              <a:rPr lang="en-US"/>
              <a:pPr>
                <a:defRPr/>
              </a:pPr>
              <a:t>‹#›</a:t>
            </a:fld>
            <a:endParaRPr lang="en-US"/>
          </a:p>
        </p:txBody>
      </p:sp>
    </p:spTree>
    <p:extLst>
      <p:ext uri="{BB962C8B-B14F-4D97-AF65-F5344CB8AC3E}">
        <p14:creationId xmlns:p14="http://schemas.microsoft.com/office/powerpoint/2010/main" val="210399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0CDF5A-383E-47F8-A72D-349269672DE4}" type="slidenum">
              <a:rPr lang="en-US"/>
              <a:pPr>
                <a:defRPr/>
              </a:pPr>
              <a:t>‹#›</a:t>
            </a:fld>
            <a:endParaRPr lang="en-US"/>
          </a:p>
        </p:txBody>
      </p:sp>
    </p:spTree>
    <p:extLst>
      <p:ext uri="{BB962C8B-B14F-4D97-AF65-F5344CB8AC3E}">
        <p14:creationId xmlns:p14="http://schemas.microsoft.com/office/powerpoint/2010/main" val="238385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9796ACB-541B-411B-A8DD-8E26531CC86D}" type="slidenum">
              <a:rPr lang="en-US"/>
              <a:pPr>
                <a:defRPr/>
              </a:pPr>
              <a:t>‹#›</a:t>
            </a:fld>
            <a:endParaRPr lang="en-US"/>
          </a:p>
        </p:txBody>
      </p:sp>
    </p:spTree>
    <p:extLst>
      <p:ext uri="{BB962C8B-B14F-4D97-AF65-F5344CB8AC3E}">
        <p14:creationId xmlns:p14="http://schemas.microsoft.com/office/powerpoint/2010/main" val="233101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A54E97-3BB4-4D7D-A086-F0F935DBBF09}" type="slidenum">
              <a:rPr lang="en-US"/>
              <a:pPr>
                <a:defRPr/>
              </a:pPr>
              <a:t>‹#›</a:t>
            </a:fld>
            <a:endParaRPr lang="en-US"/>
          </a:p>
        </p:txBody>
      </p:sp>
    </p:spTree>
    <p:extLst>
      <p:ext uri="{BB962C8B-B14F-4D97-AF65-F5344CB8AC3E}">
        <p14:creationId xmlns:p14="http://schemas.microsoft.com/office/powerpoint/2010/main" val="366028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4DF5B0-2025-4BFE-9F61-CB13E9241017}" type="slidenum">
              <a:rPr lang="en-US"/>
              <a:pPr>
                <a:defRPr/>
              </a:pPr>
              <a:t>‹#›</a:t>
            </a:fld>
            <a:endParaRPr lang="en-US"/>
          </a:p>
        </p:txBody>
      </p:sp>
    </p:spTree>
    <p:extLst>
      <p:ext uri="{BB962C8B-B14F-4D97-AF65-F5344CB8AC3E}">
        <p14:creationId xmlns:p14="http://schemas.microsoft.com/office/powerpoint/2010/main" val="36785329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EEF5000E-6EAB-4368-B5CB-11D16F910352}" type="slidenum">
              <a:rPr lang="en-US">
                <a:solidFill>
                  <a:srgbClr val="000000"/>
                </a:solidFill>
              </a:rPr>
              <a:pPr/>
              <a:t>‹#›</a:t>
            </a:fld>
            <a:endParaRPr lang="en-US">
              <a:solidFill>
                <a:srgbClr val="000000"/>
              </a:solidFill>
            </a:endParaRPr>
          </a:p>
        </p:txBody>
      </p:sp>
      <p:sp>
        <p:nvSpPr>
          <p:cNvPr id="6" name="Date Placeholder 5"/>
          <p:cNvSpPr>
            <a:spLocks noGrp="1"/>
          </p:cNvSpPr>
          <p:nvPr>
            <p:ph type="dt" sz="half" idx="12"/>
          </p:nvPr>
        </p:nvSpPr>
        <p:spPr/>
        <p:txBody>
          <a:bodyPr/>
          <a:lstStyle>
            <a:lvl1pPr>
              <a:defRPr/>
            </a:lvl1pPr>
          </a:lstStyle>
          <a:p>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242187-FC4B-4D04-AE09-B313F7223BCC}" type="slidenum">
              <a:rPr lang="en-US"/>
              <a:pPr>
                <a:defRPr/>
              </a:pPr>
              <a:t>‹#›</a:t>
            </a:fld>
            <a:endParaRPr lang="en-US"/>
          </a:p>
        </p:txBody>
      </p:sp>
    </p:spTree>
    <p:extLst>
      <p:ext uri="{BB962C8B-B14F-4D97-AF65-F5344CB8AC3E}">
        <p14:creationId xmlns:p14="http://schemas.microsoft.com/office/powerpoint/2010/main" val="213223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D80892-824C-4A23-B235-98270BCAD955}" type="slidenum">
              <a:rPr lang="en-US"/>
              <a:pPr>
                <a:defRPr/>
              </a:pPr>
              <a:t>‹#›</a:t>
            </a:fld>
            <a:endParaRPr lang="en-US"/>
          </a:p>
        </p:txBody>
      </p:sp>
    </p:spTree>
    <p:extLst>
      <p:ext uri="{BB962C8B-B14F-4D97-AF65-F5344CB8AC3E}">
        <p14:creationId xmlns:p14="http://schemas.microsoft.com/office/powerpoint/2010/main" val="2415210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CEF2481-177E-46BE-A653-B04B72D0FD04}" type="slidenum">
              <a:rPr lang="en-US"/>
              <a:pPr>
                <a:defRPr/>
              </a:pPr>
              <a:t>‹#›</a:t>
            </a:fld>
            <a:endParaRPr lang="en-US"/>
          </a:p>
        </p:txBody>
      </p:sp>
    </p:spTree>
    <p:extLst>
      <p:ext uri="{BB962C8B-B14F-4D97-AF65-F5344CB8AC3E}">
        <p14:creationId xmlns:p14="http://schemas.microsoft.com/office/powerpoint/2010/main" val="272537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C66F92-DE29-41F6-9C68-71D7BE92E73E}" type="slidenum">
              <a:rPr lang="en-US"/>
              <a:pPr>
                <a:defRPr/>
              </a:pPr>
              <a:t>‹#›</a:t>
            </a:fld>
            <a:endParaRPr lang="en-US"/>
          </a:p>
        </p:txBody>
      </p:sp>
    </p:spTree>
    <p:extLst>
      <p:ext uri="{BB962C8B-B14F-4D97-AF65-F5344CB8AC3E}">
        <p14:creationId xmlns:p14="http://schemas.microsoft.com/office/powerpoint/2010/main" val="1646264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27E354-7792-4049-8BD3-A72B71446D20}" type="slidenum">
              <a:rPr lang="en-US"/>
              <a:pPr>
                <a:defRPr/>
              </a:pPr>
              <a:t>‹#›</a:t>
            </a:fld>
            <a:endParaRPr lang="en-US"/>
          </a:p>
        </p:txBody>
      </p:sp>
    </p:spTree>
    <p:extLst>
      <p:ext uri="{BB962C8B-B14F-4D97-AF65-F5344CB8AC3E}">
        <p14:creationId xmlns:p14="http://schemas.microsoft.com/office/powerpoint/2010/main" val="396635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F6BAA2-D4F6-4852-97B2-0F188C6B9C43}" type="slidenum">
              <a:rPr lang="en-US"/>
              <a:pPr>
                <a:defRPr/>
              </a:pPr>
              <a:t>‹#›</a:t>
            </a:fld>
            <a:endParaRPr lang="en-US"/>
          </a:p>
        </p:txBody>
      </p:sp>
    </p:spTree>
    <p:extLst>
      <p:ext uri="{BB962C8B-B14F-4D97-AF65-F5344CB8AC3E}">
        <p14:creationId xmlns:p14="http://schemas.microsoft.com/office/powerpoint/2010/main" val="205992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1EFBCB-E61E-4998-B783-2D3E314C98DA}" type="slidenum">
              <a:rPr lang="en-US"/>
              <a:pPr>
                <a:defRPr/>
              </a:pPr>
              <a:t>‹#›</a:t>
            </a:fld>
            <a:endParaRPr lang="en-US"/>
          </a:p>
        </p:txBody>
      </p:sp>
    </p:spTree>
    <p:extLst>
      <p:ext uri="{BB962C8B-B14F-4D97-AF65-F5344CB8AC3E}">
        <p14:creationId xmlns:p14="http://schemas.microsoft.com/office/powerpoint/2010/main" val="405782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8.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9.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8971B06-0D7F-49C8-B9C2-8C77002BE4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91"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93"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95"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solidFill>
                <a:srgbClr val="000000"/>
              </a:solidFill>
            </a:endParaRPr>
          </a:p>
        </p:txBody>
      </p:sp>
      <p:sp>
        <p:nvSpPr>
          <p:cNvPr id="1105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CFDC5E0-B600-4606-B977-CF47EBA57EDE}" type="slidenum">
              <a:rPr lang="en-US">
                <a:solidFill>
                  <a:srgbClr val="000000"/>
                </a:solidFill>
              </a:rPr>
              <a:pPr/>
              <a:t>‹#›</a:t>
            </a:fld>
            <a:endParaRPr lang="en-US">
              <a:solidFill>
                <a:srgbClr val="000000"/>
              </a:solidFill>
            </a:endParaRPr>
          </a:p>
        </p:txBody>
      </p:sp>
      <p:grpSp>
        <p:nvGrpSpPr>
          <p:cNvPr id="110596" name="Group 4"/>
          <p:cNvGrpSpPr>
            <a:grpSpLocks/>
          </p:cNvGrpSpPr>
          <p:nvPr/>
        </p:nvGrpSpPr>
        <p:grpSpPr bwMode="auto">
          <a:xfrm>
            <a:off x="0" y="0"/>
            <a:ext cx="9144000" cy="546100"/>
            <a:chOff x="0" y="0"/>
            <a:chExt cx="5760" cy="344"/>
          </a:xfrm>
        </p:grpSpPr>
        <p:sp>
          <p:nvSpPr>
            <p:cNvPr id="1105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US" sz="2400">
                <a:solidFill>
                  <a:srgbClr val="000000"/>
                </a:solidFill>
                <a:latin typeface="Times New Roman" pitchFamily="18" charset="0"/>
              </a:endParaRPr>
            </a:p>
          </p:txBody>
        </p:sp>
        <p:sp>
          <p:nvSpPr>
            <p:cNvPr id="1105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solidFill>
                  <a:srgbClr val="000000"/>
                </a:solidFill>
                <a:latin typeface="Times New Roman" pitchFamily="18" charset="0"/>
              </a:endParaRPr>
            </a:p>
          </p:txBody>
        </p:sp>
        <p:sp>
          <p:nvSpPr>
            <p:cNvPr id="1105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rgbClr val="666699"/>
                </a:solidFill>
              </a:endParaRPr>
            </a:p>
          </p:txBody>
        </p:sp>
        <p:sp>
          <p:nvSpPr>
            <p:cNvPr id="1106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solidFill>
                  <a:srgbClr val="000000"/>
                </a:solidFill>
                <a:latin typeface="Times New Roman" pitchFamily="18" charset="0"/>
              </a:endParaRPr>
            </a:p>
          </p:txBody>
        </p:sp>
        <p:sp>
          <p:nvSpPr>
            <p:cNvPr id="1106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rgbClr val="9999CC"/>
                </a:solidFill>
              </a:endParaRPr>
            </a:p>
          </p:txBody>
        </p:sp>
        <p:sp>
          <p:nvSpPr>
            <p:cNvPr id="1106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rgbClr val="9999CC"/>
                </a:solidFill>
              </a:endParaRPr>
            </a:p>
          </p:txBody>
        </p:sp>
      </p:grpSp>
      <p:sp>
        <p:nvSpPr>
          <p:cNvPr id="1106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6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6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97" r:id="rId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9.emf"/><Relationship Id="rId4" Type="http://schemas.openxmlformats.org/officeDocument/2006/relationships/oleObject" Target="../embeddings/oleObject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10.emf"/><Relationship Id="rId4" Type="http://schemas.openxmlformats.org/officeDocument/2006/relationships/oleObject" Target="../embeddings/oleObject8.bin"/></Relationships>
</file>

<file path=ppt/slides/_rels/slide2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3.emf"/><Relationship Id="rId4" Type="http://schemas.openxmlformats.org/officeDocument/2006/relationships/oleObject" Target="../embeddings/oleObject9.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05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2052" name="Rectangle 4"/>
          <p:cNvSpPr>
            <a:spLocks noGrp="1" noChangeArrowheads="1"/>
          </p:cNvSpPr>
          <p:nvPr>
            <p:ph type="ctrTitle"/>
          </p:nvPr>
        </p:nvSpPr>
        <p:spPr>
          <a:xfrm>
            <a:off x="685800" y="2286000"/>
            <a:ext cx="7772400" cy="1143000"/>
          </a:xfrm>
          <a:noFill/>
        </p:spPr>
        <p:txBody>
          <a:bodyPr/>
          <a:lstStyle/>
          <a:p>
            <a:r>
              <a:rPr lang="en-US" smtClean="0"/>
              <a:t>Evaluation</a:t>
            </a:r>
          </a:p>
        </p:txBody>
      </p:sp>
      <p:sp>
        <p:nvSpPr>
          <p:cNvPr id="2053" name="Rectangle 5"/>
          <p:cNvSpPr>
            <a:spLocks noGrp="1" noChangeArrowheads="1"/>
          </p:cNvSpPr>
          <p:nvPr>
            <p:ph type="subTitle" idx="1"/>
          </p:nvPr>
        </p:nvSpPr>
        <p:spPr>
          <a:noFill/>
        </p:spPr>
        <p:txBody>
          <a:bodyPr/>
          <a:lstStyle/>
          <a:p>
            <a:pPr marL="342900" indent="-342900"/>
            <a:r>
              <a:rPr lang="en-US" dirty="0" smtClean="0"/>
              <a:t>INFM 718X/LBSC 718X</a:t>
            </a:r>
            <a:endParaRPr lang="en-US" dirty="0" smtClean="0"/>
          </a:p>
          <a:p>
            <a:pPr marL="342900" indent="-342900"/>
            <a:r>
              <a:rPr lang="en-US" dirty="0" smtClean="0"/>
              <a:t>Session </a:t>
            </a:r>
            <a:r>
              <a:rPr lang="en-US" dirty="0"/>
              <a:t>6</a:t>
            </a:r>
            <a:endParaRPr lang="en-US" dirty="0" smtClean="0"/>
          </a:p>
          <a:p>
            <a:pPr marL="342900" indent="-342900"/>
            <a:r>
              <a:rPr lang="en-US" dirty="0" smtClean="0"/>
              <a:t>Douglas W. </a:t>
            </a:r>
            <a:r>
              <a:rPr lang="en-US" dirty="0" err="1" smtClean="0"/>
              <a:t>Oard</a:t>
            </a:r>
            <a:endParaRPr lang="en-US"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1143000" y="1066800"/>
            <a:ext cx="6553200" cy="472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64" name="Oval 4"/>
          <p:cNvSpPr>
            <a:spLocks noChangeArrowheads="1"/>
          </p:cNvSpPr>
          <p:nvPr/>
        </p:nvSpPr>
        <p:spPr bwMode="auto">
          <a:xfrm>
            <a:off x="2057400" y="1905000"/>
            <a:ext cx="3048000" cy="3048000"/>
          </a:xfrm>
          <a:prstGeom prst="ellipse">
            <a:avLst/>
          </a:prstGeom>
          <a:solidFill>
            <a:srgbClr val="CC99FF">
              <a:alpha val="50195"/>
            </a:srgbClr>
          </a:solidFill>
          <a:ln w="9525">
            <a:solidFill>
              <a:schemeClr val="tx1"/>
            </a:solidFill>
            <a:round/>
            <a:headEnd/>
            <a:tailEnd/>
          </a:ln>
        </p:spPr>
        <p:txBody>
          <a:bodyPr wrap="none" anchor="ctr"/>
          <a:lstStyle/>
          <a:p>
            <a:endParaRPr lang="en-US"/>
          </a:p>
        </p:txBody>
      </p:sp>
      <p:sp>
        <p:nvSpPr>
          <p:cNvPr id="15365" name="Oval 5"/>
          <p:cNvSpPr>
            <a:spLocks noChangeArrowheads="1"/>
          </p:cNvSpPr>
          <p:nvPr/>
        </p:nvSpPr>
        <p:spPr bwMode="auto">
          <a:xfrm>
            <a:off x="3581400" y="1905000"/>
            <a:ext cx="3048000" cy="3048000"/>
          </a:xfrm>
          <a:prstGeom prst="ellipse">
            <a:avLst/>
          </a:prstGeom>
          <a:solidFill>
            <a:schemeClr val="accent1">
              <a:alpha val="50195"/>
            </a:schemeClr>
          </a:solidFill>
          <a:ln w="9525">
            <a:solidFill>
              <a:schemeClr val="tx1"/>
            </a:solidFill>
            <a:round/>
            <a:headEnd/>
            <a:tailEnd/>
          </a:ln>
        </p:spPr>
        <p:txBody>
          <a:bodyPr wrap="none" anchor="ctr"/>
          <a:lstStyle/>
          <a:p>
            <a:endParaRPr lang="en-US"/>
          </a:p>
        </p:txBody>
      </p:sp>
      <p:sp>
        <p:nvSpPr>
          <p:cNvPr id="15366" name="Text Box 6"/>
          <p:cNvSpPr txBox="1">
            <a:spLocks noChangeArrowheads="1"/>
          </p:cNvSpPr>
          <p:nvPr/>
        </p:nvSpPr>
        <p:spPr bwMode="auto">
          <a:xfrm>
            <a:off x="2246313" y="3276600"/>
            <a:ext cx="10302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Relevant</a:t>
            </a:r>
          </a:p>
        </p:txBody>
      </p:sp>
      <p:sp>
        <p:nvSpPr>
          <p:cNvPr id="15367" name="Text Box 7"/>
          <p:cNvSpPr txBox="1">
            <a:spLocks noChangeArrowheads="1"/>
          </p:cNvSpPr>
          <p:nvPr/>
        </p:nvSpPr>
        <p:spPr bwMode="auto">
          <a:xfrm>
            <a:off x="5334000" y="3276600"/>
            <a:ext cx="11096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Retrieved</a:t>
            </a:r>
          </a:p>
        </p:txBody>
      </p:sp>
      <p:sp>
        <p:nvSpPr>
          <p:cNvPr id="15368" name="Text Box 8"/>
          <p:cNvSpPr txBox="1">
            <a:spLocks noChangeArrowheads="1"/>
          </p:cNvSpPr>
          <p:nvPr/>
        </p:nvSpPr>
        <p:spPr bwMode="auto">
          <a:xfrm>
            <a:off x="3810000" y="3152775"/>
            <a:ext cx="12065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Relevant +</a:t>
            </a:r>
          </a:p>
          <a:p>
            <a:r>
              <a:rPr lang="en-US" sz="1600" b="1">
                <a:latin typeface="Arial" pitchFamily="34" charset="0"/>
              </a:rPr>
              <a:t>Retrieved</a:t>
            </a:r>
          </a:p>
        </p:txBody>
      </p:sp>
      <p:sp>
        <p:nvSpPr>
          <p:cNvPr id="15369" name="Text Box 9"/>
          <p:cNvSpPr txBox="1">
            <a:spLocks noChangeArrowheads="1"/>
          </p:cNvSpPr>
          <p:nvPr/>
        </p:nvSpPr>
        <p:spPr bwMode="auto">
          <a:xfrm>
            <a:off x="2887663" y="5149850"/>
            <a:ext cx="2979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Not Relevant + Not Retrieved</a:t>
            </a:r>
          </a:p>
        </p:txBody>
      </p:sp>
      <p:sp>
        <p:nvSpPr>
          <p:cNvPr id="15370" name="Text Box 10"/>
          <p:cNvSpPr txBox="1">
            <a:spLocks noChangeArrowheads="1"/>
          </p:cNvSpPr>
          <p:nvPr/>
        </p:nvSpPr>
        <p:spPr bwMode="auto">
          <a:xfrm>
            <a:off x="990600" y="685800"/>
            <a:ext cx="2736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Space of all documents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6387"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6388" name="Rectangle 1028"/>
          <p:cNvSpPr>
            <a:spLocks noGrp="1" noChangeArrowheads="1"/>
          </p:cNvSpPr>
          <p:nvPr>
            <p:ph type="title"/>
          </p:nvPr>
        </p:nvSpPr>
        <p:spPr>
          <a:xfrm>
            <a:off x="457200" y="609600"/>
            <a:ext cx="8229600" cy="1143000"/>
          </a:xfrm>
          <a:noFill/>
        </p:spPr>
        <p:txBody>
          <a:bodyPr/>
          <a:lstStyle/>
          <a:p>
            <a:r>
              <a:rPr lang="en-US" smtClean="0"/>
              <a:t>Set-Based Effectiveness Measures</a:t>
            </a:r>
          </a:p>
        </p:txBody>
      </p:sp>
      <p:sp>
        <p:nvSpPr>
          <p:cNvPr id="16389" name="Rectangle 1029"/>
          <p:cNvSpPr>
            <a:spLocks noGrp="1" noChangeArrowheads="1"/>
          </p:cNvSpPr>
          <p:nvPr>
            <p:ph type="body" idx="1"/>
          </p:nvPr>
        </p:nvSpPr>
        <p:spPr>
          <a:xfrm>
            <a:off x="381000" y="1981200"/>
            <a:ext cx="8534400" cy="4114800"/>
          </a:xfrm>
          <a:noFill/>
        </p:spPr>
        <p:txBody>
          <a:bodyPr/>
          <a:lstStyle/>
          <a:p>
            <a:r>
              <a:rPr lang="en-US" dirty="0" smtClean="0"/>
              <a:t>Precision</a:t>
            </a:r>
          </a:p>
          <a:p>
            <a:pPr lvl="1"/>
            <a:r>
              <a:rPr lang="en-US" dirty="0" smtClean="0"/>
              <a:t>How much of what was found is relevant?</a:t>
            </a:r>
          </a:p>
          <a:p>
            <a:pPr lvl="2"/>
            <a:r>
              <a:rPr lang="en-US" dirty="0" smtClean="0"/>
              <a:t>Often of interest, particularly for interactive searching</a:t>
            </a:r>
          </a:p>
          <a:p>
            <a:r>
              <a:rPr lang="en-US" dirty="0" smtClean="0"/>
              <a:t>Recall</a:t>
            </a:r>
          </a:p>
          <a:p>
            <a:pPr lvl="1"/>
            <a:r>
              <a:rPr lang="en-US" dirty="0" smtClean="0"/>
              <a:t>How much of what is relevant was found?</a:t>
            </a:r>
          </a:p>
          <a:p>
            <a:pPr lvl="2"/>
            <a:r>
              <a:rPr lang="en-US" dirty="0" smtClean="0"/>
              <a:t>Particularly important for law, patents, and medicine</a:t>
            </a:r>
          </a:p>
          <a:p>
            <a:r>
              <a:rPr lang="en-US" dirty="0" smtClean="0"/>
              <a:t>Fallout</a:t>
            </a:r>
          </a:p>
          <a:p>
            <a:pPr lvl="1"/>
            <a:r>
              <a:rPr lang="en-US" dirty="0" smtClean="0"/>
              <a:t>How much of what was irrelevant was rejected?</a:t>
            </a:r>
          </a:p>
          <a:p>
            <a:pPr lvl="2"/>
            <a:r>
              <a:rPr lang="en-US" dirty="0" smtClean="0"/>
              <a:t>Useful when different size collections are compared</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741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7412" name="Rectangle 4"/>
          <p:cNvSpPr>
            <a:spLocks noGrp="1" noChangeArrowheads="1"/>
          </p:cNvSpPr>
          <p:nvPr>
            <p:ph type="title"/>
          </p:nvPr>
        </p:nvSpPr>
        <p:spPr>
          <a:xfrm>
            <a:off x="685800" y="76200"/>
            <a:ext cx="7772400" cy="1143000"/>
          </a:xfrm>
          <a:noFill/>
        </p:spPr>
        <p:txBody>
          <a:bodyPr/>
          <a:lstStyle/>
          <a:p>
            <a:r>
              <a:rPr lang="en-US" smtClean="0"/>
              <a:t>Effectiveness Measures</a:t>
            </a:r>
          </a:p>
        </p:txBody>
      </p:sp>
      <p:sp>
        <p:nvSpPr>
          <p:cNvPr id="17413" name="Rectangle 5"/>
          <p:cNvSpPr>
            <a:spLocks noChangeArrowheads="1"/>
          </p:cNvSpPr>
          <p:nvPr/>
        </p:nvSpPr>
        <p:spPr bwMode="auto">
          <a:xfrm>
            <a:off x="2978150" y="21399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Relevant Retrieved</a:t>
            </a:r>
          </a:p>
        </p:txBody>
      </p:sp>
      <p:sp>
        <p:nvSpPr>
          <p:cNvPr id="17414" name="Rectangle 6"/>
          <p:cNvSpPr>
            <a:spLocks noChangeArrowheads="1"/>
          </p:cNvSpPr>
          <p:nvPr/>
        </p:nvSpPr>
        <p:spPr bwMode="auto">
          <a:xfrm>
            <a:off x="2978150" y="28257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False Alarm</a:t>
            </a:r>
          </a:p>
        </p:txBody>
      </p:sp>
      <p:sp>
        <p:nvSpPr>
          <p:cNvPr id="17415" name="Rectangle 7"/>
          <p:cNvSpPr>
            <a:spLocks noChangeArrowheads="1"/>
          </p:cNvSpPr>
          <p:nvPr/>
        </p:nvSpPr>
        <p:spPr bwMode="auto">
          <a:xfrm>
            <a:off x="5645150" y="28257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Irrelevant Rejected</a:t>
            </a:r>
          </a:p>
        </p:txBody>
      </p:sp>
      <p:sp>
        <p:nvSpPr>
          <p:cNvPr id="17416" name="Rectangle 8"/>
          <p:cNvSpPr>
            <a:spLocks noChangeArrowheads="1"/>
          </p:cNvSpPr>
          <p:nvPr/>
        </p:nvSpPr>
        <p:spPr bwMode="auto">
          <a:xfrm>
            <a:off x="5645150" y="2139950"/>
            <a:ext cx="2654300" cy="673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pPr algn="ctr"/>
            <a:r>
              <a:rPr lang="en-US"/>
              <a:t>Miss</a:t>
            </a:r>
          </a:p>
        </p:txBody>
      </p:sp>
      <p:sp>
        <p:nvSpPr>
          <p:cNvPr id="17417" name="Line 9"/>
          <p:cNvSpPr>
            <a:spLocks noChangeShapeType="1"/>
          </p:cNvSpPr>
          <p:nvPr/>
        </p:nvSpPr>
        <p:spPr bwMode="auto">
          <a:xfrm flipH="1">
            <a:off x="1193800" y="3505200"/>
            <a:ext cx="7137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8" name="Rectangle 10"/>
          <p:cNvSpPr>
            <a:spLocks noChangeArrowheads="1"/>
          </p:cNvSpPr>
          <p:nvPr/>
        </p:nvSpPr>
        <p:spPr bwMode="auto">
          <a:xfrm>
            <a:off x="1281113" y="2271713"/>
            <a:ext cx="12620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Relevant</a:t>
            </a:r>
          </a:p>
        </p:txBody>
      </p:sp>
      <p:sp>
        <p:nvSpPr>
          <p:cNvPr id="17419" name="Rectangle 11"/>
          <p:cNvSpPr>
            <a:spLocks noChangeArrowheads="1"/>
          </p:cNvSpPr>
          <p:nvPr/>
        </p:nvSpPr>
        <p:spPr bwMode="auto">
          <a:xfrm>
            <a:off x="1281113" y="2957513"/>
            <a:ext cx="16938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Not relevant</a:t>
            </a:r>
          </a:p>
        </p:txBody>
      </p:sp>
      <p:sp>
        <p:nvSpPr>
          <p:cNvPr id="17420" name="Line 12"/>
          <p:cNvSpPr>
            <a:spLocks noChangeShapeType="1"/>
          </p:cNvSpPr>
          <p:nvPr/>
        </p:nvSpPr>
        <p:spPr bwMode="auto">
          <a:xfrm flipH="1">
            <a:off x="1212850" y="2819400"/>
            <a:ext cx="176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1" name="Line 13"/>
          <p:cNvSpPr>
            <a:spLocks noChangeShapeType="1"/>
          </p:cNvSpPr>
          <p:nvPr/>
        </p:nvSpPr>
        <p:spPr bwMode="auto">
          <a:xfrm flipH="1">
            <a:off x="1193800" y="2133600"/>
            <a:ext cx="71374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2" name="Line 14"/>
          <p:cNvSpPr>
            <a:spLocks noChangeShapeType="1"/>
          </p:cNvSpPr>
          <p:nvPr/>
        </p:nvSpPr>
        <p:spPr bwMode="auto">
          <a:xfrm flipV="1">
            <a:off x="2971800" y="1346200"/>
            <a:ext cx="0" cy="2184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3" name="Rectangle 15"/>
          <p:cNvSpPr>
            <a:spLocks noChangeArrowheads="1"/>
          </p:cNvSpPr>
          <p:nvPr/>
        </p:nvSpPr>
        <p:spPr bwMode="auto">
          <a:xfrm>
            <a:off x="3567113" y="1509713"/>
            <a:ext cx="13636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Retrieved</a:t>
            </a:r>
          </a:p>
        </p:txBody>
      </p:sp>
      <p:sp>
        <p:nvSpPr>
          <p:cNvPr id="17424" name="Line 16"/>
          <p:cNvSpPr>
            <a:spLocks noChangeShapeType="1"/>
          </p:cNvSpPr>
          <p:nvPr/>
        </p:nvSpPr>
        <p:spPr bwMode="auto">
          <a:xfrm flipV="1">
            <a:off x="5638800" y="1365250"/>
            <a:ext cx="0" cy="774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5" name="Line 17"/>
          <p:cNvSpPr>
            <a:spLocks noChangeShapeType="1"/>
          </p:cNvSpPr>
          <p:nvPr/>
        </p:nvSpPr>
        <p:spPr bwMode="auto">
          <a:xfrm flipV="1">
            <a:off x="8305800" y="1346200"/>
            <a:ext cx="0" cy="2184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6" name="Rectangle 18"/>
          <p:cNvSpPr>
            <a:spLocks noChangeArrowheads="1"/>
          </p:cNvSpPr>
          <p:nvPr/>
        </p:nvSpPr>
        <p:spPr bwMode="auto">
          <a:xfrm>
            <a:off x="6005513" y="1509713"/>
            <a:ext cx="189706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Not Retrieved</a:t>
            </a:r>
          </a:p>
        </p:txBody>
      </p:sp>
      <p:sp>
        <p:nvSpPr>
          <p:cNvPr id="17427" name="Line 19"/>
          <p:cNvSpPr>
            <a:spLocks noChangeShapeType="1"/>
          </p:cNvSpPr>
          <p:nvPr/>
        </p:nvSpPr>
        <p:spPr bwMode="auto">
          <a:xfrm flipH="1" flipV="1">
            <a:off x="1212850" y="1441450"/>
            <a:ext cx="1765300" cy="698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8" name="Rectangle 20"/>
          <p:cNvSpPr>
            <a:spLocks noChangeArrowheads="1"/>
          </p:cNvSpPr>
          <p:nvPr/>
        </p:nvSpPr>
        <p:spPr bwMode="auto">
          <a:xfrm>
            <a:off x="1281113" y="1662113"/>
            <a:ext cx="6889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Doc</a:t>
            </a:r>
          </a:p>
        </p:txBody>
      </p:sp>
      <p:sp>
        <p:nvSpPr>
          <p:cNvPr id="17429" name="Rectangle 21"/>
          <p:cNvSpPr>
            <a:spLocks noChangeArrowheads="1"/>
          </p:cNvSpPr>
          <p:nvPr/>
        </p:nvSpPr>
        <p:spPr bwMode="auto">
          <a:xfrm>
            <a:off x="1890713" y="1357313"/>
            <a:ext cx="10096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a:t>Action</a:t>
            </a:r>
          </a:p>
        </p:txBody>
      </p:sp>
      <p:graphicFrame>
        <p:nvGraphicFramePr>
          <p:cNvPr id="17430" name="Object 22">
            <a:hlinkClick r:id="" action="ppaction://ole?verb=0"/>
          </p:cNvPr>
          <p:cNvGraphicFramePr>
            <a:graphicFrameLocks/>
          </p:cNvGraphicFramePr>
          <p:nvPr/>
        </p:nvGraphicFramePr>
        <p:xfrm>
          <a:off x="1676400" y="3810000"/>
          <a:ext cx="5702300" cy="2698750"/>
        </p:xfrm>
        <a:graphic>
          <a:graphicData uri="http://schemas.openxmlformats.org/presentationml/2006/ole">
            <mc:AlternateContent xmlns:mc="http://schemas.openxmlformats.org/markup-compatibility/2006">
              <mc:Choice xmlns:v="urn:schemas-microsoft-com:vml" Requires="v">
                <p:oleObj spid="_x0000_s11269" name="Equation" r:id="rId4" imgW="2590800" imgH="1219200" progId="Equation.3">
                  <p:embed/>
                </p:oleObj>
              </mc:Choice>
              <mc:Fallback>
                <p:oleObj name="Equation" r:id="rId4" imgW="2590800" imgH="1219200" progId="Equation.3">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10000"/>
                        <a:ext cx="5702300" cy="269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31" name="Line 23"/>
          <p:cNvSpPr>
            <a:spLocks noChangeShapeType="1"/>
          </p:cNvSpPr>
          <p:nvPr/>
        </p:nvSpPr>
        <p:spPr bwMode="auto">
          <a:xfrm>
            <a:off x="1752600" y="4724400"/>
            <a:ext cx="4495800" cy="0"/>
          </a:xfrm>
          <a:prstGeom prst="line">
            <a:avLst/>
          </a:prstGeom>
          <a:noFill/>
          <a:ln w="317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24"/>
          <p:cNvSpPr>
            <a:spLocks noChangeShapeType="1"/>
          </p:cNvSpPr>
          <p:nvPr/>
        </p:nvSpPr>
        <p:spPr bwMode="auto">
          <a:xfrm>
            <a:off x="1752600" y="5638800"/>
            <a:ext cx="4419600" cy="0"/>
          </a:xfrm>
          <a:prstGeom prst="line">
            <a:avLst/>
          </a:prstGeom>
          <a:noFill/>
          <a:ln w="317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AutoShape 25"/>
          <p:cNvSpPr>
            <a:spLocks/>
          </p:cNvSpPr>
          <p:nvPr/>
        </p:nvSpPr>
        <p:spPr bwMode="auto">
          <a:xfrm>
            <a:off x="7467600" y="4876800"/>
            <a:ext cx="381000" cy="1371600"/>
          </a:xfrm>
          <a:prstGeom prst="rightBrace">
            <a:avLst>
              <a:gd name="adj1" fmla="val 3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34" name="AutoShape 26"/>
          <p:cNvSpPr>
            <a:spLocks/>
          </p:cNvSpPr>
          <p:nvPr/>
        </p:nvSpPr>
        <p:spPr bwMode="auto">
          <a:xfrm>
            <a:off x="1371600" y="4038600"/>
            <a:ext cx="381000" cy="1524000"/>
          </a:xfrm>
          <a:prstGeom prst="leftBrace">
            <a:avLst>
              <a:gd name="adj1" fmla="val 33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35" name="Text Box 27"/>
          <p:cNvSpPr txBox="1">
            <a:spLocks noChangeArrowheads="1"/>
          </p:cNvSpPr>
          <p:nvPr/>
        </p:nvSpPr>
        <p:spPr bwMode="auto">
          <a:xfrm>
            <a:off x="228600" y="4419600"/>
            <a:ext cx="12493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User-</a:t>
            </a:r>
          </a:p>
          <a:p>
            <a:pPr algn="ctr"/>
            <a:r>
              <a:rPr lang="en-US"/>
              <a:t>Oriented</a:t>
            </a:r>
          </a:p>
        </p:txBody>
      </p:sp>
      <p:sp>
        <p:nvSpPr>
          <p:cNvPr id="17436" name="Text Box 28"/>
          <p:cNvSpPr txBox="1">
            <a:spLocks noChangeArrowheads="1"/>
          </p:cNvSpPr>
          <p:nvPr/>
        </p:nvSpPr>
        <p:spPr bwMode="auto">
          <a:xfrm>
            <a:off x="7894638" y="5105400"/>
            <a:ext cx="12493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System-</a:t>
            </a:r>
          </a:p>
          <a:p>
            <a:pPr algn="ctr"/>
            <a:r>
              <a:rPr lang="en-US"/>
              <a:t>Oriented</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15900"/>
            <a:ext cx="9144000" cy="1143000"/>
          </a:xfrm>
        </p:spPr>
        <p:txBody>
          <a:bodyPr/>
          <a:lstStyle/>
          <a:p>
            <a:r>
              <a:rPr lang="en-US" dirty="0" smtClean="0"/>
              <a:t>Balanced F Measure (F</a:t>
            </a:r>
            <a:r>
              <a:rPr lang="en-US" baseline="-25000" dirty="0" smtClean="0"/>
              <a:t>1</a:t>
            </a:r>
            <a:r>
              <a:rPr lang="en-US" dirty="0" smtClean="0"/>
              <a:t>)</a:t>
            </a:r>
            <a:endParaRPr lang="en-US" dirty="0" smtClean="0"/>
          </a:p>
        </p:txBody>
      </p:sp>
      <p:sp>
        <p:nvSpPr>
          <p:cNvPr id="18435" name="Rectangle 3"/>
          <p:cNvSpPr>
            <a:spLocks noGrp="1" noChangeArrowheads="1"/>
          </p:cNvSpPr>
          <p:nvPr>
            <p:ph type="body" idx="1"/>
          </p:nvPr>
        </p:nvSpPr>
        <p:spPr>
          <a:xfrm>
            <a:off x="228600" y="1447800"/>
            <a:ext cx="8915400" cy="4876800"/>
          </a:xfrm>
        </p:spPr>
        <p:txBody>
          <a:bodyPr/>
          <a:lstStyle/>
          <a:p>
            <a:r>
              <a:rPr lang="en-US" dirty="0" smtClean="0"/>
              <a:t>Harmonic </a:t>
            </a:r>
            <a:r>
              <a:rPr lang="en-US" dirty="0" smtClean="0"/>
              <a:t>mean of recall and precision</a:t>
            </a:r>
          </a:p>
          <a:p>
            <a:pPr lvl="1"/>
            <a:endParaRPr lang="en-US" dirty="0" smtClean="0"/>
          </a:p>
          <a:p>
            <a:pPr lvl="2"/>
            <a:endParaRPr lang="en-US" dirty="0" smtClean="0"/>
          </a:p>
          <a:p>
            <a:pPr lvl="4">
              <a:spcBef>
                <a:spcPct val="0"/>
              </a:spcBef>
            </a:pPr>
            <a:endParaRPr lang="en-US" dirty="0" smtClean="0"/>
          </a:p>
          <a:p>
            <a:pPr lvl="4">
              <a:spcBef>
                <a:spcPct val="0"/>
              </a:spcBef>
            </a:pPr>
            <a:endParaRPr lang="en-US" dirty="0" smtClean="0"/>
          </a:p>
        </p:txBody>
      </p:sp>
      <p:graphicFrame>
        <p:nvGraphicFramePr>
          <p:cNvPr id="18436" name="Object 4"/>
          <p:cNvGraphicFramePr>
            <a:graphicFrameLocks noChangeAspect="1"/>
          </p:cNvGraphicFramePr>
          <p:nvPr>
            <p:extLst>
              <p:ext uri="{D42A27DB-BD31-4B8C-83A1-F6EECF244321}">
                <p14:modId xmlns:p14="http://schemas.microsoft.com/office/powerpoint/2010/main" val="2893004702"/>
              </p:ext>
            </p:extLst>
          </p:nvPr>
        </p:nvGraphicFramePr>
        <p:xfrm>
          <a:off x="2917825" y="2286000"/>
          <a:ext cx="3155950" cy="2016125"/>
        </p:xfrm>
        <a:graphic>
          <a:graphicData uri="http://schemas.openxmlformats.org/presentationml/2006/ole">
            <mc:AlternateContent xmlns:mc="http://schemas.openxmlformats.org/markup-compatibility/2006">
              <mc:Choice xmlns:v="urn:schemas-microsoft-com:vml" Requires="v">
                <p:oleObj spid="_x0000_s12293" name="Equation" r:id="rId3" imgW="914400" imgH="583920" progId="Equation.3">
                  <p:embed/>
                </p:oleObj>
              </mc:Choice>
              <mc:Fallback>
                <p:oleObj name="Equation" r:id="rId3" imgW="914400" imgH="583920" progId="Equation.3">
                  <p:embed/>
                  <p:pic>
                    <p:nvPicPr>
                      <p:cNvPr id="0" name=""/>
                      <p:cNvPicPr>
                        <a:picLocks noChangeAspect="1" noChangeArrowheads="1"/>
                      </p:cNvPicPr>
                      <p:nvPr/>
                    </p:nvPicPr>
                    <p:blipFill>
                      <a:blip r:embed="rId4"/>
                      <a:srcRect/>
                      <a:stretch>
                        <a:fillRect/>
                      </a:stretch>
                    </p:blipFill>
                    <p:spPr bwMode="auto">
                      <a:xfrm>
                        <a:off x="2917825" y="2286000"/>
                        <a:ext cx="3155950" cy="2016125"/>
                      </a:xfrm>
                      <a:prstGeom prst="rect">
                        <a:avLst/>
                      </a:prstGeom>
                      <a:noFill/>
                      <a:ln>
                        <a:noFill/>
                      </a:ln>
                      <a:effec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t>Variation in Automatic Measures</a:t>
            </a:r>
          </a:p>
        </p:txBody>
      </p:sp>
      <p:sp>
        <p:nvSpPr>
          <p:cNvPr id="55299" name="Rectangle 3"/>
          <p:cNvSpPr>
            <a:spLocks noGrp="1" noChangeArrowheads="1"/>
          </p:cNvSpPr>
          <p:nvPr>
            <p:ph type="body" idx="1"/>
          </p:nvPr>
        </p:nvSpPr>
        <p:spPr>
          <a:xfrm>
            <a:off x="228600" y="1524000"/>
            <a:ext cx="8763000" cy="4114800"/>
          </a:xfrm>
        </p:spPr>
        <p:txBody>
          <a:bodyPr/>
          <a:lstStyle/>
          <a:p>
            <a:r>
              <a:rPr lang="en-US" dirty="0" smtClean="0"/>
              <a:t>System</a:t>
            </a:r>
          </a:p>
          <a:p>
            <a:pPr lvl="1"/>
            <a:r>
              <a:rPr lang="en-US" dirty="0" smtClean="0"/>
              <a:t>What we seek to measure</a:t>
            </a:r>
          </a:p>
          <a:p>
            <a:r>
              <a:rPr lang="en-US" dirty="0" smtClean="0"/>
              <a:t>Topic</a:t>
            </a:r>
          </a:p>
          <a:p>
            <a:pPr lvl="1"/>
            <a:r>
              <a:rPr lang="en-US" dirty="0" smtClean="0"/>
              <a:t>Sample topic space, compute expected value</a:t>
            </a:r>
          </a:p>
          <a:p>
            <a:r>
              <a:rPr lang="en-US" dirty="0" err="1" smtClean="0"/>
              <a:t>Topic+System</a:t>
            </a:r>
            <a:endParaRPr lang="en-US" dirty="0" smtClean="0"/>
          </a:p>
          <a:p>
            <a:pPr lvl="1"/>
            <a:r>
              <a:rPr lang="en-US" dirty="0" smtClean="0"/>
              <a:t>Pair by topic and compute statistical significance</a:t>
            </a:r>
          </a:p>
          <a:p>
            <a:r>
              <a:rPr lang="en-US" dirty="0" smtClean="0"/>
              <a:t>Collection</a:t>
            </a:r>
          </a:p>
          <a:p>
            <a:pPr lvl="1"/>
            <a:r>
              <a:rPr lang="en-US" dirty="0" smtClean="0"/>
              <a:t>Repeat the experiment using several collections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4400" y="0"/>
            <a:ext cx="7270750" cy="609600"/>
          </a:xfrm>
        </p:spPr>
        <p:txBody>
          <a:bodyPr/>
          <a:lstStyle/>
          <a:p>
            <a:pPr eaLnBrk="1" hangingPunct="1"/>
            <a:r>
              <a:rPr lang="en-US" dirty="0" smtClean="0"/>
              <a:t>IIT CDIP v1.0 Collection</a:t>
            </a:r>
          </a:p>
        </p:txBody>
      </p:sp>
      <p:pic>
        <p:nvPicPr>
          <p:cNvPr id="29699" name="Picture 3" descr="renderPage?tid=huw75c00&amp;page=1&amp;height=988&amp;width=765&amp;forma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1095375"/>
            <a:ext cx="25828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4"/>
          <p:cNvSpPr>
            <a:spLocks noChangeArrowheads="1"/>
          </p:cNvSpPr>
          <p:nvPr/>
        </p:nvSpPr>
        <p:spPr bwMode="auto">
          <a:xfrm>
            <a:off x="5943600" y="1295400"/>
            <a:ext cx="3048000" cy="4802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b="1">
                <a:cs typeface="Arial" charset="0"/>
              </a:rPr>
              <a:t>Title:</a:t>
            </a:r>
            <a:r>
              <a:rPr lang="en-US">
                <a:cs typeface="Arial" charset="0"/>
              </a:rPr>
              <a:t> </a:t>
            </a:r>
            <a:r>
              <a:rPr lang="en-US" i="1">
                <a:cs typeface="Arial" charset="0"/>
              </a:rPr>
              <a:t>CIGNA WELL-BEING NEWSLETTER - FUTURE STRATEGY</a:t>
            </a:r>
            <a:endParaRPr lang="en-US">
              <a:cs typeface="Arial" charset="0"/>
            </a:endParaRPr>
          </a:p>
          <a:p>
            <a:endParaRPr lang="en-US" sz="800" b="1">
              <a:cs typeface="Arial" charset="0"/>
            </a:endParaRPr>
          </a:p>
          <a:p>
            <a:r>
              <a:rPr lang="en-US" b="1">
                <a:cs typeface="Arial" charset="0"/>
              </a:rPr>
              <a:t>Organization Authors:</a:t>
            </a:r>
            <a:r>
              <a:rPr lang="en-US">
                <a:cs typeface="Arial" charset="0"/>
              </a:rPr>
              <a:t> </a:t>
            </a:r>
            <a:r>
              <a:rPr lang="en-US" i="1">
                <a:cs typeface="Arial" charset="0"/>
              </a:rPr>
              <a:t>PMUSA, PHILIP MORRIS USA</a:t>
            </a:r>
            <a:endParaRPr lang="en-US">
              <a:cs typeface="Arial" charset="0"/>
            </a:endParaRPr>
          </a:p>
          <a:p>
            <a:endParaRPr lang="en-US" sz="800" b="1">
              <a:cs typeface="Arial" charset="0"/>
            </a:endParaRPr>
          </a:p>
          <a:p>
            <a:r>
              <a:rPr lang="en-US" b="1">
                <a:cs typeface="Arial" charset="0"/>
              </a:rPr>
              <a:t>Person Authors:</a:t>
            </a:r>
            <a:r>
              <a:rPr lang="en-US">
                <a:cs typeface="Arial" charset="0"/>
              </a:rPr>
              <a:t> </a:t>
            </a:r>
            <a:r>
              <a:rPr lang="en-US" i="1">
                <a:cs typeface="Arial" charset="0"/>
              </a:rPr>
              <a:t>HALLE, L</a:t>
            </a:r>
            <a:endParaRPr lang="en-US">
              <a:cs typeface="Arial" charset="0"/>
            </a:endParaRPr>
          </a:p>
          <a:p>
            <a:endParaRPr lang="en-US" sz="800" b="1">
              <a:cs typeface="Arial" charset="0"/>
            </a:endParaRPr>
          </a:p>
          <a:p>
            <a:r>
              <a:rPr lang="en-US" b="1">
                <a:cs typeface="Arial" charset="0"/>
              </a:rPr>
              <a:t>Document Date:</a:t>
            </a:r>
            <a:r>
              <a:rPr lang="en-US">
                <a:cs typeface="Arial" charset="0"/>
              </a:rPr>
              <a:t> </a:t>
            </a:r>
            <a:r>
              <a:rPr lang="en-US" i="1">
                <a:cs typeface="Arial" charset="0"/>
              </a:rPr>
              <a:t>19970530</a:t>
            </a:r>
            <a:endParaRPr lang="en-US">
              <a:cs typeface="Arial" charset="0"/>
            </a:endParaRPr>
          </a:p>
          <a:p>
            <a:endParaRPr lang="en-US" sz="800" b="1">
              <a:cs typeface="Arial" charset="0"/>
            </a:endParaRPr>
          </a:p>
          <a:p>
            <a:r>
              <a:rPr lang="en-US" b="1">
                <a:cs typeface="Arial" charset="0"/>
              </a:rPr>
              <a:t>Document Type:</a:t>
            </a:r>
            <a:r>
              <a:rPr lang="en-US">
                <a:cs typeface="Arial" charset="0"/>
              </a:rPr>
              <a:t> </a:t>
            </a:r>
            <a:r>
              <a:rPr lang="en-US" i="1">
                <a:cs typeface="Arial" charset="0"/>
              </a:rPr>
              <a:t>MEMO, MEMORANDUM</a:t>
            </a:r>
            <a:endParaRPr lang="en-US">
              <a:cs typeface="Arial" charset="0"/>
            </a:endParaRPr>
          </a:p>
          <a:p>
            <a:endParaRPr lang="en-US" sz="800" b="1">
              <a:cs typeface="Arial" charset="0"/>
            </a:endParaRPr>
          </a:p>
          <a:p>
            <a:r>
              <a:rPr lang="en-US" b="1">
                <a:cs typeface="Arial" charset="0"/>
              </a:rPr>
              <a:t>Bates Number:</a:t>
            </a:r>
            <a:r>
              <a:rPr lang="en-US">
                <a:cs typeface="Arial" charset="0"/>
              </a:rPr>
              <a:t> </a:t>
            </a:r>
            <a:r>
              <a:rPr lang="en-US" i="1">
                <a:cs typeface="Arial" charset="0"/>
              </a:rPr>
              <a:t>2078039376/9377</a:t>
            </a:r>
            <a:endParaRPr lang="en-US">
              <a:cs typeface="Arial" charset="0"/>
            </a:endParaRPr>
          </a:p>
          <a:p>
            <a:endParaRPr lang="en-US" sz="800" b="1">
              <a:cs typeface="Arial" charset="0"/>
            </a:endParaRPr>
          </a:p>
          <a:p>
            <a:r>
              <a:rPr lang="en-US" b="1">
                <a:cs typeface="Arial" charset="0"/>
              </a:rPr>
              <a:t>Page Count:</a:t>
            </a:r>
            <a:r>
              <a:rPr lang="en-US">
                <a:cs typeface="Arial" charset="0"/>
              </a:rPr>
              <a:t> </a:t>
            </a:r>
            <a:r>
              <a:rPr lang="en-US" i="1">
                <a:cs typeface="Arial" charset="0"/>
              </a:rPr>
              <a:t>2</a:t>
            </a:r>
            <a:endParaRPr lang="en-US">
              <a:cs typeface="Arial" charset="0"/>
            </a:endParaRPr>
          </a:p>
          <a:p>
            <a:endParaRPr lang="en-US" sz="800" b="1">
              <a:cs typeface="Arial" charset="0"/>
            </a:endParaRPr>
          </a:p>
          <a:p>
            <a:r>
              <a:rPr lang="en-US" b="1">
                <a:cs typeface="Arial" charset="0"/>
              </a:rPr>
              <a:t>Collection:</a:t>
            </a:r>
            <a:r>
              <a:rPr lang="en-US">
                <a:cs typeface="Arial" charset="0"/>
              </a:rPr>
              <a:t> </a:t>
            </a:r>
            <a:r>
              <a:rPr lang="en-US" i="1">
                <a:cs typeface="Arial" charset="0"/>
              </a:rPr>
              <a:t>Philip Morris</a:t>
            </a:r>
          </a:p>
        </p:txBody>
      </p:sp>
      <p:pic>
        <p:nvPicPr>
          <p:cNvPr id="29701" name="Picture 5" descr="renderPage?tid=huw75c00&amp;page=2&amp;height=988&amp;width=765&amp;forma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3533775"/>
            <a:ext cx="246538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Rectangle 6"/>
          <p:cNvSpPr>
            <a:spLocks noChangeArrowheads="1"/>
          </p:cNvSpPr>
          <p:nvPr/>
        </p:nvSpPr>
        <p:spPr bwMode="auto">
          <a:xfrm>
            <a:off x="2438400" y="1219200"/>
            <a:ext cx="3352800" cy="5419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400">
                <a:cs typeface="Arial" charset="0"/>
              </a:rPr>
              <a:t>Philip Moxx's. U.S.A. x.dr~am~c. cvrrespoaa.aa</a:t>
            </a:r>
          </a:p>
          <a:p>
            <a:r>
              <a:rPr lang="en-US" sz="1400">
                <a:cs typeface="Arial" charset="0"/>
              </a:rPr>
              <a:t>Benffrts Departmext Rieh&gt;pwna, Yfe&amp;ia</a:t>
            </a:r>
          </a:p>
          <a:p>
            <a:r>
              <a:rPr lang="en-US" sz="1400">
                <a:cs typeface="Arial" charset="0"/>
              </a:rPr>
              <a:t>Ta: Dishlbutfon Data aday 90,1997.</a:t>
            </a:r>
          </a:p>
          <a:p>
            <a:r>
              <a:rPr lang="en-US" sz="1400">
                <a:cs typeface="Arial" charset="0"/>
              </a:rPr>
              <a:t>From: Lisa Fislla</a:t>
            </a:r>
          </a:p>
          <a:p>
            <a:r>
              <a:rPr lang="en-US" sz="1400">
                <a:cs typeface="Arial" charset="0"/>
              </a:rPr>
              <a:t>Sabj.csr CIGNA WeWedng Newsbttsr -Yntsre StratsU</a:t>
            </a:r>
          </a:p>
          <a:p>
            <a:r>
              <a:rPr lang="en-US" sz="1400">
                <a:cs typeface="Arial" charset="0"/>
              </a:rPr>
              <a:t>During our last CIGNA Aatfoa Plan meadng, tlu iasuo of wLetSae to i0op per'Irw+ng</a:t>
            </a:r>
          </a:p>
          <a:p>
            <a:r>
              <a:rPr lang="en-US" sz="1400">
                <a:cs typeface="Arial" charset="0"/>
              </a:rPr>
              <a:t>artieles aod discontinue mndia6 CIGNA Well-Being aawslener to om employees was a</a:t>
            </a:r>
          </a:p>
          <a:p>
            <a:r>
              <a:rPr lang="en-US" sz="1400">
                <a:cs typeface="Arial" charset="0"/>
              </a:rPr>
              <a:t>msiter of disanision . I Imvm done somme reaearc&gt;&gt;, and wanted to pruedt you with my</a:t>
            </a:r>
          </a:p>
          <a:p>
            <a:r>
              <a:rPr lang="en-US" sz="1400">
                <a:cs typeface="Arial" charset="0"/>
              </a:rPr>
              <a:t>Sadings and pcdiminary recwmmeadatioa for PM's atratezy Ieprding l4aas aewelattee* .</a:t>
            </a:r>
          </a:p>
          <a:p>
            <a:r>
              <a:rPr lang="en-US" sz="1400">
                <a:cs typeface="Arial" charset="0"/>
              </a:rPr>
              <a:t>I believe .vayone'a input is valusble, and would epproolate hoarlng fmaa aaeh of you on</a:t>
            </a:r>
          </a:p>
          <a:p>
            <a:r>
              <a:rPr lang="en-US" sz="1400">
                <a:cs typeface="Arial" charset="0"/>
              </a:rPr>
              <a:t>whetlne you concur with my reeommendatioa</a:t>
            </a:r>
          </a:p>
          <a:p>
            <a:r>
              <a:rPr lang="en-US" sz="1400" b="1">
                <a:cs typeface="Arial" charset="0"/>
              </a:rPr>
              <a:t>…</a:t>
            </a:r>
          </a:p>
        </p:txBody>
      </p:sp>
      <p:sp>
        <p:nvSpPr>
          <p:cNvPr id="29703" name="Text Box 7"/>
          <p:cNvSpPr txBox="1">
            <a:spLocks noChangeArrowheads="1"/>
          </p:cNvSpPr>
          <p:nvPr/>
        </p:nvSpPr>
        <p:spPr bwMode="auto">
          <a:xfrm>
            <a:off x="685800" y="762000"/>
            <a:ext cx="1136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u="sng">
                <a:cs typeface="Arial" charset="0"/>
              </a:rPr>
              <a:t>Scanned</a:t>
            </a:r>
          </a:p>
        </p:txBody>
      </p:sp>
      <p:sp>
        <p:nvSpPr>
          <p:cNvPr id="29704" name="Text Box 8"/>
          <p:cNvSpPr txBox="1">
            <a:spLocks noChangeArrowheads="1"/>
          </p:cNvSpPr>
          <p:nvPr/>
        </p:nvSpPr>
        <p:spPr bwMode="auto">
          <a:xfrm>
            <a:off x="3657600" y="762000"/>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u="sng">
                <a:cs typeface="Arial" charset="0"/>
              </a:rPr>
              <a:t>OCR</a:t>
            </a:r>
          </a:p>
        </p:txBody>
      </p:sp>
      <p:sp>
        <p:nvSpPr>
          <p:cNvPr id="29705" name="Text Box 9"/>
          <p:cNvSpPr txBox="1">
            <a:spLocks noChangeArrowheads="1"/>
          </p:cNvSpPr>
          <p:nvPr/>
        </p:nvSpPr>
        <p:spPr bwMode="auto">
          <a:xfrm>
            <a:off x="7010400" y="762000"/>
            <a:ext cx="1174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u="sng">
                <a:cs typeface="Arial" charset="0"/>
              </a:rPr>
              <a:t>Metadata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0" y="0"/>
            <a:ext cx="9144000" cy="838200"/>
          </a:xfrm>
        </p:spPr>
        <p:txBody>
          <a:bodyPr/>
          <a:lstStyle/>
          <a:p>
            <a:pPr eaLnBrk="1" hangingPunct="1"/>
            <a:r>
              <a:rPr lang="en-US" sz="4000" u="sng" smtClean="0"/>
              <a:t>“Complaint” and “Production Request”</a:t>
            </a:r>
          </a:p>
        </p:txBody>
      </p:sp>
      <p:sp>
        <p:nvSpPr>
          <p:cNvPr id="28675" name="Rectangle 3"/>
          <p:cNvSpPr>
            <a:spLocks noGrp="1" noChangeArrowheads="1"/>
          </p:cNvSpPr>
          <p:nvPr>
            <p:ph type="body" sz="half" idx="4294967295"/>
          </p:nvPr>
        </p:nvSpPr>
        <p:spPr>
          <a:xfrm>
            <a:off x="4648200" y="1600200"/>
            <a:ext cx="4038600" cy="4525963"/>
          </a:xfrm>
        </p:spPr>
        <p:txBody>
          <a:bodyPr/>
          <a:lstStyle/>
          <a:p>
            <a:pPr eaLnBrk="1" hangingPunct="1">
              <a:lnSpc>
                <a:spcPct val="90000"/>
              </a:lnSpc>
              <a:buFontTx/>
              <a:buNone/>
            </a:pPr>
            <a:r>
              <a:rPr lang="en-US" sz="2000" smtClean="0"/>
              <a:t> </a:t>
            </a:r>
          </a:p>
        </p:txBody>
      </p:sp>
      <p:sp>
        <p:nvSpPr>
          <p:cNvPr id="28676" name="Rectangle 4"/>
          <p:cNvSpPr>
            <a:spLocks noChangeArrowheads="1"/>
          </p:cNvSpPr>
          <p:nvPr/>
        </p:nvSpPr>
        <p:spPr bwMode="auto">
          <a:xfrm>
            <a:off x="0" y="762000"/>
            <a:ext cx="9144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8700" rIns="158700" anchor="ctr">
            <a:spAutoFit/>
          </a:bodyPr>
          <a:lstStyle/>
          <a:p>
            <a:r>
              <a:rPr lang="en-US" sz="1600"/>
              <a:t>…12. On January 1, 2002, Echinoderm announced record results for the prior year, primarily attributed to strong demand growth in overseas markets, particularly China, for its products. The announcement also touted the fact that Echinoderm was unique among U.S. tobacco companies in that it had seen no decline in domestic sales during the prior three years.</a:t>
            </a:r>
          </a:p>
          <a:p>
            <a:r>
              <a:rPr lang="en-US" sz="1600"/>
              <a:t>13. Unbeknownst to shareholders at the time of the January 1, 2002 announcement, defendants had failed to disclose the following facts which they knew at the time, or should have known: </a:t>
            </a:r>
          </a:p>
          <a:p>
            <a:r>
              <a:rPr lang="en-US" sz="1600"/>
              <a:t>a. The Company's success in overseas markets resulted in large part from bribes paid to foreign government officials to gain access to their respective markets; </a:t>
            </a:r>
          </a:p>
          <a:p>
            <a:r>
              <a:rPr lang="en-US" sz="1600"/>
              <a:t>b. The Company knew that this conduct was in violation of the Foreign Corrupt Practices Act and therefore was likely to result in enormous fines and penalties; </a:t>
            </a:r>
          </a:p>
          <a:p>
            <a:r>
              <a:rPr lang="en-US" sz="1600"/>
              <a:t>c. The Company intentionally misrepresented that its success in overseas markets was due to superior marketing. </a:t>
            </a:r>
          </a:p>
          <a:p>
            <a:r>
              <a:rPr lang="en-US" sz="1600"/>
              <a:t>d. Domestic demand for the Company's products was dependent on pervasive and ubiquitous advertising, including outdoor, transit, point of sale and counter top displays of the Company's products, in key markets. Such advertising violated the marketing and advertising restrictions to which the Company was subject as a party to the Attorneys General Master Settlement Agreement ("MSA").</a:t>
            </a:r>
          </a:p>
          <a:p>
            <a:r>
              <a:rPr lang="en-US" sz="1600"/>
              <a:t>e. The Company knew that it could be ordered at any time to cease and desist from advertising practices that were not in compliance with the MSA and that the inability to continue such practices would likely have a material impact on domestic demand for its products. …</a:t>
            </a:r>
          </a:p>
        </p:txBody>
      </p:sp>
      <p:sp>
        <p:nvSpPr>
          <p:cNvPr id="28677" name="Rectangle 29"/>
          <p:cNvSpPr>
            <a:spLocks noChangeArrowheads="1"/>
          </p:cNvSpPr>
          <p:nvPr/>
        </p:nvSpPr>
        <p:spPr bwMode="auto">
          <a:xfrm>
            <a:off x="152400" y="5791200"/>
            <a:ext cx="8839200" cy="9794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lvl="1">
              <a:lnSpc>
                <a:spcPct val="80000"/>
              </a:lnSpc>
              <a:spcBef>
                <a:spcPct val="30000"/>
              </a:spcBef>
            </a:pPr>
            <a:r>
              <a:rPr lang="en-US" sz="2400"/>
              <a:t>All documents which describe, refer to, report on, or mention any “in-store,” “on-counter,” “point of sale,” or other retail marketing campaigns for cigarettes.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0"/>
            <a:ext cx="9144000" cy="1143000"/>
          </a:xfrm>
        </p:spPr>
        <p:txBody>
          <a:bodyPr/>
          <a:lstStyle/>
          <a:p>
            <a:pPr eaLnBrk="1" hangingPunct="1"/>
            <a:r>
              <a:rPr lang="en-US" smtClean="0"/>
              <a:t>An Ad Hoc “Production Request”</a:t>
            </a:r>
          </a:p>
        </p:txBody>
      </p:sp>
      <p:sp>
        <p:nvSpPr>
          <p:cNvPr id="38915" name="Rectangle 3"/>
          <p:cNvSpPr>
            <a:spLocks noChangeArrowheads="1"/>
          </p:cNvSpPr>
          <p:nvPr/>
        </p:nvSpPr>
        <p:spPr bwMode="auto">
          <a:xfrm>
            <a:off x="76200" y="1066800"/>
            <a:ext cx="9144000" cy="558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8700" rIns="158700" anchor="ctr">
            <a:spAutoFit/>
          </a:bodyPr>
          <a:lstStyle/>
          <a:p>
            <a:r>
              <a:rPr lang="en-US">
                <a:cs typeface="Arial" charset="0"/>
              </a:rPr>
              <a:t>&lt;ProductionRequest&gt;</a:t>
            </a:r>
          </a:p>
          <a:p>
            <a:r>
              <a:rPr lang="en-US" b="1">
                <a:cs typeface="Arial" charset="0"/>
              </a:rPr>
              <a:t> </a:t>
            </a:r>
            <a:r>
              <a:rPr lang="en-US">
                <a:cs typeface="Arial" charset="0"/>
              </a:rPr>
              <a:t> &lt;RequestNumber&gt;</a:t>
            </a:r>
            <a:r>
              <a:rPr lang="en-US" b="1">
                <a:cs typeface="Arial" charset="0"/>
              </a:rPr>
              <a:t>148</a:t>
            </a:r>
            <a:r>
              <a:rPr lang="en-US">
                <a:cs typeface="Arial" charset="0"/>
              </a:rPr>
              <a:t>&lt;/RequestNumber&gt; </a:t>
            </a:r>
          </a:p>
          <a:p>
            <a:r>
              <a:rPr lang="en-US" b="1">
                <a:cs typeface="Arial" charset="0"/>
              </a:rPr>
              <a:t> </a:t>
            </a:r>
            <a:r>
              <a:rPr lang="en-US">
                <a:cs typeface="Arial" charset="0"/>
              </a:rPr>
              <a:t> &lt;RequestText&gt;</a:t>
            </a:r>
            <a:r>
              <a:rPr lang="en-US" b="1">
                <a:cs typeface="Arial" charset="0"/>
              </a:rPr>
              <a:t>All documents concerning the Company's FMLA policies, practices and procedures.</a:t>
            </a:r>
            <a:r>
              <a:rPr lang="en-US">
                <a:cs typeface="Arial" charset="0"/>
              </a:rPr>
              <a:t>&lt;/RequestText&gt; </a:t>
            </a:r>
          </a:p>
          <a:p>
            <a:r>
              <a:rPr lang="en-US">
                <a:cs typeface="Arial" charset="0"/>
              </a:rPr>
              <a:t>&lt;BooleanQuery&gt;</a:t>
            </a:r>
          </a:p>
          <a:p>
            <a:r>
              <a:rPr lang="en-US" b="1">
                <a:cs typeface="Arial" charset="0"/>
              </a:rPr>
              <a:t> </a:t>
            </a:r>
            <a:r>
              <a:rPr lang="en-US">
                <a:cs typeface="Arial" charset="0"/>
              </a:rPr>
              <a:t> &lt;FinalQuery&gt;</a:t>
            </a:r>
            <a:r>
              <a:rPr lang="en-US" b="1">
                <a:cs typeface="Arial" charset="0"/>
              </a:rPr>
              <a:t>(policy OR policies OR practice! or procedure! OR rule! OR guideline! OR standard! OR handbook! OR manual!) w/50 (FMLA OR leave OR "Family medical leave" OR absence)</a:t>
            </a:r>
            <a:r>
              <a:rPr lang="en-US">
                <a:cs typeface="Arial" charset="0"/>
              </a:rPr>
              <a:t>&lt;/FinalQuery&gt; </a:t>
            </a:r>
          </a:p>
          <a:p>
            <a:r>
              <a:rPr lang="en-US">
                <a:cs typeface="Arial" charset="0"/>
              </a:rPr>
              <a:t>&lt;NegotiationHistory&gt;</a:t>
            </a:r>
          </a:p>
          <a:p>
            <a:r>
              <a:rPr lang="en-US" b="1">
                <a:cs typeface="Arial" charset="0"/>
              </a:rPr>
              <a:t> </a:t>
            </a:r>
            <a:r>
              <a:rPr lang="en-US">
                <a:cs typeface="Arial" charset="0"/>
              </a:rPr>
              <a:t> &lt;ProposalByDefendant&gt;</a:t>
            </a:r>
            <a:r>
              <a:rPr lang="en-US" b="1">
                <a:cs typeface="Arial" charset="0"/>
              </a:rPr>
              <a:t>(FMLA OR "federal medical leave act") AND (policies OR practices OR procedures)</a:t>
            </a:r>
            <a:r>
              <a:rPr lang="en-US">
                <a:cs typeface="Arial" charset="0"/>
              </a:rPr>
              <a:t>&lt;/ProposalByDefendant&gt; </a:t>
            </a:r>
          </a:p>
          <a:p>
            <a:r>
              <a:rPr lang="en-US" b="1">
                <a:cs typeface="Arial" charset="0"/>
              </a:rPr>
              <a:t> </a:t>
            </a:r>
            <a:r>
              <a:rPr lang="en-US">
                <a:cs typeface="Arial" charset="0"/>
              </a:rPr>
              <a:t> &lt;RejoinderByPlaintiff&gt;</a:t>
            </a:r>
            <a:r>
              <a:rPr lang="en-US" b="1">
                <a:cs typeface="Arial" charset="0"/>
              </a:rPr>
              <a:t>(FMLA OR "federal medical leave act") AND (leave w/10 polic!)</a:t>
            </a:r>
            <a:r>
              <a:rPr lang="en-US">
                <a:cs typeface="Arial" charset="0"/>
              </a:rPr>
              <a:t>&lt;/RejoinderByPlaintiff&gt; </a:t>
            </a:r>
          </a:p>
          <a:p>
            <a:r>
              <a:rPr lang="en-US" b="1">
                <a:cs typeface="Arial" charset="0"/>
              </a:rPr>
              <a:t> </a:t>
            </a:r>
            <a:r>
              <a:rPr lang="en-US">
                <a:cs typeface="Arial" charset="0"/>
              </a:rPr>
              <a:t> &lt;Consensus1&gt;</a:t>
            </a:r>
            <a:r>
              <a:rPr lang="en-US" b="1">
                <a:cs typeface="Arial" charset="0"/>
              </a:rPr>
              <a:t>(policy OR policies OR practice! or procedure! OR rule! OR guideline! OR standard! OR handbook! OR manual!) AND (FMLA OR leave OR "Family medical leave" OR absence)</a:t>
            </a:r>
            <a:r>
              <a:rPr lang="en-US">
                <a:cs typeface="Arial" charset="0"/>
              </a:rPr>
              <a:t>&lt;/Consensus1&gt; </a:t>
            </a:r>
          </a:p>
          <a:p>
            <a:r>
              <a:rPr lang="en-US" b="1">
                <a:cs typeface="Arial" charset="0"/>
              </a:rPr>
              <a:t> </a:t>
            </a:r>
            <a:r>
              <a:rPr lang="en-US">
                <a:cs typeface="Arial" charset="0"/>
              </a:rPr>
              <a:t> &lt;/NegotiationHistory&gt;</a:t>
            </a:r>
          </a:p>
          <a:p>
            <a:r>
              <a:rPr lang="en-US" b="1">
                <a:cs typeface="Arial" charset="0"/>
              </a:rPr>
              <a:t> </a:t>
            </a:r>
            <a:r>
              <a:rPr lang="en-US">
                <a:cs typeface="Arial" charset="0"/>
              </a:rPr>
              <a:t> &lt;/BooleanQuery&gt;</a:t>
            </a:r>
          </a:p>
          <a:p>
            <a:r>
              <a:rPr lang="en-US" b="1">
                <a:cs typeface="Arial" charset="0"/>
              </a:rPr>
              <a:t> </a:t>
            </a:r>
            <a:r>
              <a:rPr lang="en-US">
                <a:cs typeface="Arial" charset="0"/>
              </a:rPr>
              <a:t> &lt;FinalB&gt;</a:t>
            </a:r>
            <a:r>
              <a:rPr lang="en-US" b="1">
                <a:cs typeface="Arial" charset="0"/>
              </a:rPr>
              <a:t>40863</a:t>
            </a:r>
            <a:r>
              <a:rPr lang="en-US">
                <a:cs typeface="Arial" charset="0"/>
              </a:rPr>
              <a:t>&lt;/FinalB&gt; </a:t>
            </a:r>
          </a:p>
          <a:p>
            <a:r>
              <a:rPr lang="en-US" b="1">
                <a:cs typeface="Arial" charset="0"/>
              </a:rPr>
              <a:t> </a:t>
            </a:r>
            <a:r>
              <a:rPr lang="en-US">
                <a:cs typeface="Arial" charset="0"/>
              </a:rPr>
              <a:t> &lt;RequestSource&gt;</a:t>
            </a:r>
            <a:r>
              <a:rPr lang="en-US" b="1">
                <a:cs typeface="Arial" charset="0"/>
              </a:rPr>
              <a:t>2008-H-7</a:t>
            </a:r>
            <a:r>
              <a:rPr lang="en-US">
                <a:cs typeface="Arial" charset="0"/>
              </a:rPr>
              <a:t>&lt;/RequestSource&gt;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4"/>
          <p:cNvSpPr>
            <a:spLocks noGrp="1" noChangeArrowheads="1"/>
          </p:cNvSpPr>
          <p:nvPr>
            <p:ph type="title" idx="4294967295"/>
          </p:nvPr>
        </p:nvSpPr>
        <p:spPr>
          <a:xfrm>
            <a:off x="228600" y="241300"/>
            <a:ext cx="8915400" cy="758825"/>
          </a:xfrm>
        </p:spPr>
        <p:txBody>
          <a:bodyPr/>
          <a:lstStyle/>
          <a:p>
            <a:pPr eaLnBrk="1" hangingPunct="1"/>
            <a:r>
              <a:rPr lang="en-US" smtClean="0"/>
              <a:t>Estimating Retrieval Effectiveness</a:t>
            </a:r>
          </a:p>
        </p:txBody>
      </p:sp>
      <p:sp>
        <p:nvSpPr>
          <p:cNvPr id="1030" name="Rectangle 6"/>
          <p:cNvSpPr>
            <a:spLocks noChangeArrowheads="1"/>
          </p:cNvSpPr>
          <p:nvPr/>
        </p:nvSpPr>
        <p:spPr bwMode="auto">
          <a:xfrm>
            <a:off x="3124200" y="1066800"/>
            <a:ext cx="228600" cy="228600"/>
          </a:xfrm>
          <a:prstGeom prst="rect">
            <a:avLst/>
          </a:prstGeom>
          <a:solidFill>
            <a:srgbClr val="008000"/>
          </a:solidFill>
          <a:ln w="9525">
            <a:solidFill>
              <a:schemeClr val="tx1"/>
            </a:solidFill>
            <a:miter lim="800000"/>
            <a:headEnd/>
            <a:tailEnd/>
          </a:ln>
        </p:spPr>
        <p:txBody>
          <a:bodyPr wrap="none" anchor="ctr"/>
          <a:lstStyle/>
          <a:p>
            <a:endParaRPr lang="en-US"/>
          </a:p>
        </p:txBody>
      </p:sp>
      <p:sp>
        <p:nvSpPr>
          <p:cNvPr id="1031" name="Rectangle 7"/>
          <p:cNvSpPr>
            <a:spLocks noChangeArrowheads="1"/>
          </p:cNvSpPr>
          <p:nvPr/>
        </p:nvSpPr>
        <p:spPr bwMode="auto">
          <a:xfrm>
            <a:off x="3124200" y="1295400"/>
            <a:ext cx="228600" cy="228600"/>
          </a:xfrm>
          <a:prstGeom prst="rect">
            <a:avLst/>
          </a:prstGeom>
          <a:solidFill>
            <a:srgbClr val="CC0000"/>
          </a:solidFill>
          <a:ln w="9525">
            <a:solidFill>
              <a:schemeClr val="tx1"/>
            </a:solidFill>
            <a:miter lim="800000"/>
            <a:headEnd/>
            <a:tailEnd/>
          </a:ln>
        </p:spPr>
        <p:txBody>
          <a:bodyPr wrap="none" anchor="ctr"/>
          <a:lstStyle/>
          <a:p>
            <a:endParaRPr lang="en-US"/>
          </a:p>
        </p:txBody>
      </p:sp>
      <p:sp>
        <p:nvSpPr>
          <p:cNvPr id="1032" name="Rectangle 8"/>
          <p:cNvSpPr>
            <a:spLocks noChangeArrowheads="1"/>
          </p:cNvSpPr>
          <p:nvPr/>
        </p:nvSpPr>
        <p:spPr bwMode="auto">
          <a:xfrm>
            <a:off x="3124200" y="1524000"/>
            <a:ext cx="228600" cy="228600"/>
          </a:xfrm>
          <a:prstGeom prst="rect">
            <a:avLst/>
          </a:prstGeom>
          <a:solidFill>
            <a:srgbClr val="008000"/>
          </a:solidFill>
          <a:ln w="9525">
            <a:solidFill>
              <a:schemeClr val="tx1"/>
            </a:solidFill>
            <a:miter lim="800000"/>
            <a:headEnd/>
            <a:tailEnd/>
          </a:ln>
        </p:spPr>
        <p:txBody>
          <a:bodyPr wrap="none" anchor="ctr"/>
          <a:lstStyle/>
          <a:p>
            <a:endParaRPr lang="en-US"/>
          </a:p>
        </p:txBody>
      </p:sp>
      <p:sp>
        <p:nvSpPr>
          <p:cNvPr id="1033" name="Rectangle 9"/>
          <p:cNvSpPr>
            <a:spLocks noChangeArrowheads="1"/>
          </p:cNvSpPr>
          <p:nvPr/>
        </p:nvSpPr>
        <p:spPr bwMode="auto">
          <a:xfrm>
            <a:off x="3124200" y="1752600"/>
            <a:ext cx="228600" cy="228600"/>
          </a:xfrm>
          <a:prstGeom prst="rect">
            <a:avLst/>
          </a:prstGeom>
          <a:solidFill>
            <a:srgbClr val="008000"/>
          </a:solidFill>
          <a:ln w="9525">
            <a:solidFill>
              <a:schemeClr val="tx1"/>
            </a:solidFill>
            <a:miter lim="800000"/>
            <a:headEnd/>
            <a:tailEnd/>
          </a:ln>
        </p:spPr>
        <p:txBody>
          <a:bodyPr wrap="none" anchor="ctr"/>
          <a:lstStyle/>
          <a:p>
            <a:endParaRPr lang="en-US"/>
          </a:p>
        </p:txBody>
      </p:sp>
      <p:sp>
        <p:nvSpPr>
          <p:cNvPr id="1034" name="Rectangle 10"/>
          <p:cNvSpPr>
            <a:spLocks noChangeArrowheads="1"/>
          </p:cNvSpPr>
          <p:nvPr/>
        </p:nvSpPr>
        <p:spPr bwMode="auto">
          <a:xfrm>
            <a:off x="3124200" y="1981200"/>
            <a:ext cx="228600" cy="228600"/>
          </a:xfrm>
          <a:prstGeom prst="rect">
            <a:avLst/>
          </a:prstGeom>
          <a:solidFill>
            <a:srgbClr val="CC0000"/>
          </a:solidFill>
          <a:ln w="9525">
            <a:solidFill>
              <a:schemeClr val="tx1"/>
            </a:solidFill>
            <a:miter lim="800000"/>
            <a:headEnd/>
            <a:tailEnd/>
          </a:ln>
        </p:spPr>
        <p:txBody>
          <a:bodyPr wrap="none" anchor="ctr"/>
          <a:lstStyle/>
          <a:p>
            <a:endParaRPr lang="en-US"/>
          </a:p>
        </p:txBody>
      </p:sp>
      <p:sp>
        <p:nvSpPr>
          <p:cNvPr id="1035" name="Rectangle 11"/>
          <p:cNvSpPr>
            <a:spLocks noChangeArrowheads="1"/>
          </p:cNvSpPr>
          <p:nvPr/>
        </p:nvSpPr>
        <p:spPr bwMode="auto">
          <a:xfrm>
            <a:off x="3124200" y="24384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6" name="Rectangle 12"/>
          <p:cNvSpPr>
            <a:spLocks noChangeArrowheads="1"/>
          </p:cNvSpPr>
          <p:nvPr/>
        </p:nvSpPr>
        <p:spPr bwMode="auto">
          <a:xfrm>
            <a:off x="3124200" y="22098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7" name="Rectangle 13"/>
          <p:cNvSpPr>
            <a:spLocks noChangeArrowheads="1"/>
          </p:cNvSpPr>
          <p:nvPr/>
        </p:nvSpPr>
        <p:spPr bwMode="auto">
          <a:xfrm>
            <a:off x="3124200" y="2667000"/>
            <a:ext cx="228600" cy="228600"/>
          </a:xfrm>
          <a:prstGeom prst="rect">
            <a:avLst/>
          </a:prstGeom>
          <a:solidFill>
            <a:srgbClr val="008000"/>
          </a:solidFill>
          <a:ln w="9525">
            <a:solidFill>
              <a:schemeClr val="tx1"/>
            </a:solidFill>
            <a:miter lim="800000"/>
            <a:headEnd/>
            <a:tailEnd/>
          </a:ln>
        </p:spPr>
        <p:txBody>
          <a:bodyPr wrap="none" anchor="ctr"/>
          <a:lstStyle/>
          <a:p>
            <a:endParaRPr lang="en-US"/>
          </a:p>
        </p:txBody>
      </p:sp>
      <p:sp>
        <p:nvSpPr>
          <p:cNvPr id="1038" name="Rectangle 14"/>
          <p:cNvSpPr>
            <a:spLocks noChangeArrowheads="1"/>
          </p:cNvSpPr>
          <p:nvPr/>
        </p:nvSpPr>
        <p:spPr bwMode="auto">
          <a:xfrm>
            <a:off x="3124200" y="28956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9" name="Rectangle 15"/>
          <p:cNvSpPr>
            <a:spLocks noChangeArrowheads="1"/>
          </p:cNvSpPr>
          <p:nvPr/>
        </p:nvSpPr>
        <p:spPr bwMode="auto">
          <a:xfrm>
            <a:off x="3124200" y="31242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0" name="Rectangle 19"/>
          <p:cNvSpPr>
            <a:spLocks noChangeArrowheads="1"/>
          </p:cNvSpPr>
          <p:nvPr/>
        </p:nvSpPr>
        <p:spPr bwMode="auto">
          <a:xfrm>
            <a:off x="3124200" y="38862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1" name="Rectangle 20"/>
          <p:cNvSpPr>
            <a:spLocks noChangeArrowheads="1"/>
          </p:cNvSpPr>
          <p:nvPr/>
        </p:nvSpPr>
        <p:spPr bwMode="auto">
          <a:xfrm>
            <a:off x="3124200" y="4114800"/>
            <a:ext cx="228600" cy="228600"/>
          </a:xfrm>
          <a:prstGeom prst="rect">
            <a:avLst/>
          </a:prstGeom>
          <a:solidFill>
            <a:srgbClr val="CC0000"/>
          </a:solidFill>
          <a:ln w="9525">
            <a:solidFill>
              <a:schemeClr val="tx1"/>
            </a:solidFill>
            <a:miter lim="800000"/>
            <a:headEnd/>
            <a:tailEnd/>
          </a:ln>
        </p:spPr>
        <p:txBody>
          <a:bodyPr wrap="none" anchor="ctr"/>
          <a:lstStyle/>
          <a:p>
            <a:endParaRPr lang="en-US"/>
          </a:p>
        </p:txBody>
      </p:sp>
      <p:sp>
        <p:nvSpPr>
          <p:cNvPr id="1042" name="Rectangle 21"/>
          <p:cNvSpPr>
            <a:spLocks noChangeArrowheads="1"/>
          </p:cNvSpPr>
          <p:nvPr/>
        </p:nvSpPr>
        <p:spPr bwMode="auto">
          <a:xfrm>
            <a:off x="3124200" y="43434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3" name="Rectangle 22"/>
          <p:cNvSpPr>
            <a:spLocks noChangeArrowheads="1"/>
          </p:cNvSpPr>
          <p:nvPr/>
        </p:nvSpPr>
        <p:spPr bwMode="auto">
          <a:xfrm>
            <a:off x="3124200" y="45720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4" name="Rectangle 23"/>
          <p:cNvSpPr>
            <a:spLocks noChangeArrowheads="1"/>
          </p:cNvSpPr>
          <p:nvPr/>
        </p:nvSpPr>
        <p:spPr bwMode="auto">
          <a:xfrm>
            <a:off x="3124200" y="4800600"/>
            <a:ext cx="228600" cy="228600"/>
          </a:xfrm>
          <a:prstGeom prst="rect">
            <a:avLst/>
          </a:prstGeom>
          <a:solidFill>
            <a:srgbClr val="008000"/>
          </a:solidFill>
          <a:ln w="9525">
            <a:solidFill>
              <a:schemeClr val="tx1"/>
            </a:solidFill>
            <a:miter lim="800000"/>
            <a:headEnd/>
            <a:tailEnd/>
          </a:ln>
        </p:spPr>
        <p:txBody>
          <a:bodyPr wrap="none" anchor="ctr"/>
          <a:lstStyle/>
          <a:p>
            <a:endParaRPr lang="en-US"/>
          </a:p>
        </p:txBody>
      </p:sp>
      <p:sp>
        <p:nvSpPr>
          <p:cNvPr id="1045" name="Rectangle 24"/>
          <p:cNvSpPr>
            <a:spLocks noChangeArrowheads="1"/>
          </p:cNvSpPr>
          <p:nvPr/>
        </p:nvSpPr>
        <p:spPr bwMode="auto">
          <a:xfrm>
            <a:off x="3124200" y="52578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6" name="Rectangle 25"/>
          <p:cNvSpPr>
            <a:spLocks noChangeArrowheads="1"/>
          </p:cNvSpPr>
          <p:nvPr/>
        </p:nvSpPr>
        <p:spPr bwMode="auto">
          <a:xfrm>
            <a:off x="3124200" y="50292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7" name="Rectangle 26"/>
          <p:cNvSpPr>
            <a:spLocks noChangeArrowheads="1"/>
          </p:cNvSpPr>
          <p:nvPr/>
        </p:nvSpPr>
        <p:spPr bwMode="auto">
          <a:xfrm>
            <a:off x="3124200" y="54864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8" name="Rectangle 27"/>
          <p:cNvSpPr>
            <a:spLocks noChangeArrowheads="1"/>
          </p:cNvSpPr>
          <p:nvPr/>
        </p:nvSpPr>
        <p:spPr bwMode="auto">
          <a:xfrm>
            <a:off x="3124200" y="57150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9" name="Rectangle 28"/>
          <p:cNvSpPr>
            <a:spLocks noChangeArrowheads="1"/>
          </p:cNvSpPr>
          <p:nvPr/>
        </p:nvSpPr>
        <p:spPr bwMode="auto">
          <a:xfrm>
            <a:off x="3124200" y="5943600"/>
            <a:ext cx="228600" cy="228600"/>
          </a:xfrm>
          <a:prstGeom prst="rect">
            <a:avLst/>
          </a:prstGeom>
          <a:solidFill>
            <a:srgbClr val="CC0000"/>
          </a:solidFill>
          <a:ln w="9525">
            <a:solidFill>
              <a:schemeClr val="tx1"/>
            </a:solidFill>
            <a:miter lim="800000"/>
            <a:headEnd/>
            <a:tailEnd/>
          </a:ln>
        </p:spPr>
        <p:txBody>
          <a:bodyPr wrap="none" anchor="ctr"/>
          <a:lstStyle/>
          <a:p>
            <a:endParaRPr lang="en-US"/>
          </a:p>
        </p:txBody>
      </p:sp>
      <p:grpSp>
        <p:nvGrpSpPr>
          <p:cNvPr id="1050" name="Group 32"/>
          <p:cNvGrpSpPr>
            <a:grpSpLocks/>
          </p:cNvGrpSpPr>
          <p:nvPr/>
        </p:nvGrpSpPr>
        <p:grpSpPr bwMode="auto">
          <a:xfrm>
            <a:off x="3200400" y="3429000"/>
            <a:ext cx="76200" cy="381000"/>
            <a:chOff x="1008" y="2592"/>
            <a:chExt cx="48" cy="240"/>
          </a:xfrm>
        </p:grpSpPr>
        <p:sp>
          <p:nvSpPr>
            <p:cNvPr id="1060" name="Oval 29"/>
            <p:cNvSpPr>
              <a:spLocks noChangeArrowheads="1"/>
            </p:cNvSpPr>
            <p:nvPr/>
          </p:nvSpPr>
          <p:spPr bwMode="auto">
            <a:xfrm>
              <a:off x="1008" y="2592"/>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1061" name="Oval 30"/>
            <p:cNvSpPr>
              <a:spLocks noChangeArrowheads="1"/>
            </p:cNvSpPr>
            <p:nvPr/>
          </p:nvSpPr>
          <p:spPr bwMode="auto">
            <a:xfrm>
              <a:off x="1008" y="2688"/>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1062" name="Oval 31"/>
            <p:cNvSpPr>
              <a:spLocks noChangeArrowheads="1"/>
            </p:cNvSpPr>
            <p:nvPr/>
          </p:nvSpPr>
          <p:spPr bwMode="auto">
            <a:xfrm>
              <a:off x="1008" y="2784"/>
              <a:ext cx="48" cy="48"/>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1051" name="Group 33"/>
          <p:cNvGrpSpPr>
            <a:grpSpLocks/>
          </p:cNvGrpSpPr>
          <p:nvPr/>
        </p:nvGrpSpPr>
        <p:grpSpPr bwMode="auto">
          <a:xfrm>
            <a:off x="3200400" y="6248400"/>
            <a:ext cx="76200" cy="381000"/>
            <a:chOff x="1008" y="2592"/>
            <a:chExt cx="48" cy="240"/>
          </a:xfrm>
        </p:grpSpPr>
        <p:sp>
          <p:nvSpPr>
            <p:cNvPr id="1057" name="Oval 34"/>
            <p:cNvSpPr>
              <a:spLocks noChangeArrowheads="1"/>
            </p:cNvSpPr>
            <p:nvPr/>
          </p:nvSpPr>
          <p:spPr bwMode="auto">
            <a:xfrm>
              <a:off x="1008" y="2592"/>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1058" name="Oval 35"/>
            <p:cNvSpPr>
              <a:spLocks noChangeArrowheads="1"/>
            </p:cNvSpPr>
            <p:nvPr/>
          </p:nvSpPr>
          <p:spPr bwMode="auto">
            <a:xfrm>
              <a:off x="1008" y="2688"/>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1059" name="Oval 36"/>
            <p:cNvSpPr>
              <a:spLocks noChangeArrowheads="1"/>
            </p:cNvSpPr>
            <p:nvPr/>
          </p:nvSpPr>
          <p:spPr bwMode="auto">
            <a:xfrm>
              <a:off x="1008" y="2784"/>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1052" name="AutoShape 37"/>
          <p:cNvSpPr>
            <a:spLocks/>
          </p:cNvSpPr>
          <p:nvPr/>
        </p:nvSpPr>
        <p:spPr bwMode="auto">
          <a:xfrm>
            <a:off x="3657600" y="1066800"/>
            <a:ext cx="533400" cy="2286000"/>
          </a:xfrm>
          <a:prstGeom prst="rightBrace">
            <a:avLst>
              <a:gd name="adj1" fmla="val 3571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1026" name="Object 38"/>
          <p:cNvGraphicFramePr>
            <a:graphicFrameLocks noGrp="1" noChangeAspect="1"/>
          </p:cNvGraphicFramePr>
          <p:nvPr>
            <p:ph idx="4294967295"/>
          </p:nvPr>
        </p:nvGraphicFramePr>
        <p:xfrm>
          <a:off x="4267200" y="1676400"/>
          <a:ext cx="4876800" cy="992188"/>
        </p:xfrm>
        <a:graphic>
          <a:graphicData uri="http://schemas.openxmlformats.org/presentationml/2006/ole">
            <mc:AlternateContent xmlns:mc="http://schemas.openxmlformats.org/markup-compatibility/2006">
              <mc:Choice xmlns:v="urn:schemas-microsoft-com:vml" Requires="v">
                <p:oleObj spid="_x0000_s1210" name="Equation" r:id="rId3" imgW="1930320" imgH="393480" progId="Equation.3">
                  <p:embed/>
                </p:oleObj>
              </mc:Choice>
              <mc:Fallback>
                <p:oleObj name="Equation" r:id="rId3" imgW="1930320" imgH="393480" progId="Equation.3">
                  <p:embed/>
                  <p:pic>
                    <p:nvPicPr>
                      <p:cNvPr id="0" name="Object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1676400"/>
                        <a:ext cx="4876800" cy="992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53" name="AutoShape 40"/>
          <p:cNvSpPr>
            <a:spLocks/>
          </p:cNvSpPr>
          <p:nvPr/>
        </p:nvSpPr>
        <p:spPr bwMode="auto">
          <a:xfrm>
            <a:off x="3657600" y="3886200"/>
            <a:ext cx="533400" cy="2286000"/>
          </a:xfrm>
          <a:prstGeom prst="rightBrace">
            <a:avLst>
              <a:gd name="adj1" fmla="val 3571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1027" name="Object 41"/>
          <p:cNvGraphicFramePr>
            <a:graphicFrameLocks noChangeAspect="1"/>
          </p:cNvGraphicFramePr>
          <p:nvPr/>
        </p:nvGraphicFramePr>
        <p:xfrm>
          <a:off x="4283075" y="4495800"/>
          <a:ext cx="4845050" cy="993775"/>
        </p:xfrm>
        <a:graphic>
          <a:graphicData uri="http://schemas.openxmlformats.org/presentationml/2006/ole">
            <mc:AlternateContent xmlns:mc="http://schemas.openxmlformats.org/markup-compatibility/2006">
              <mc:Choice xmlns:v="urn:schemas-microsoft-com:vml" Requires="v">
                <p:oleObj spid="_x0000_s1211" name="Equation" r:id="rId5" imgW="1917360" imgH="393480" progId="Equation.3">
                  <p:embed/>
                </p:oleObj>
              </mc:Choice>
              <mc:Fallback>
                <p:oleObj name="Equation" r:id="rId5" imgW="1917360" imgH="393480" progId="Equation.3">
                  <p:embed/>
                  <p:pic>
                    <p:nvPicPr>
                      <p:cNvPr id="0" name="Object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3075" y="4495800"/>
                        <a:ext cx="4845050"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35"/>
          <p:cNvGrpSpPr>
            <a:grpSpLocks/>
          </p:cNvGrpSpPr>
          <p:nvPr/>
        </p:nvGrpSpPr>
        <p:grpSpPr bwMode="auto">
          <a:xfrm>
            <a:off x="304800" y="1600200"/>
            <a:ext cx="2667000" cy="3973513"/>
            <a:chOff x="192" y="1008"/>
            <a:chExt cx="1680" cy="2503"/>
          </a:xfrm>
        </p:grpSpPr>
        <p:sp>
          <p:nvSpPr>
            <p:cNvPr id="1055" name="Text Box 36"/>
            <p:cNvSpPr txBox="1">
              <a:spLocks noChangeArrowheads="1"/>
            </p:cNvSpPr>
            <p:nvPr/>
          </p:nvSpPr>
          <p:spPr bwMode="auto">
            <a:xfrm>
              <a:off x="192" y="1008"/>
              <a:ext cx="1680" cy="5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Sampling rate = 6/10</a:t>
              </a:r>
            </a:p>
            <a:p>
              <a:pPr eaLnBrk="1" hangingPunct="1"/>
              <a:endParaRPr lang="en-US"/>
            </a:p>
            <a:p>
              <a:pPr eaLnBrk="1" hangingPunct="1"/>
              <a:r>
                <a:rPr lang="en-US"/>
                <a:t>Each Rel counts 10/6</a:t>
              </a:r>
            </a:p>
          </p:txBody>
        </p:sp>
        <p:sp>
          <p:nvSpPr>
            <p:cNvPr id="1056" name="Text Box 37"/>
            <p:cNvSpPr txBox="1">
              <a:spLocks noChangeArrowheads="1"/>
            </p:cNvSpPr>
            <p:nvPr/>
          </p:nvSpPr>
          <p:spPr bwMode="auto">
            <a:xfrm>
              <a:off x="192" y="2928"/>
              <a:ext cx="1680" cy="5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Sampling rate = 3/10</a:t>
              </a:r>
            </a:p>
            <a:p>
              <a:pPr eaLnBrk="1" hangingPunct="1"/>
              <a:endParaRPr lang="en-US"/>
            </a:p>
            <a:p>
              <a:pPr eaLnBrk="1" hangingPunct="1"/>
              <a:r>
                <a:rPr lang="en-US"/>
                <a:t>Each Rel counts 10/3</a:t>
              </a:r>
            </a:p>
          </p:txBody>
        </p:sp>
      </p:grpSp>
      <p:graphicFrame>
        <p:nvGraphicFramePr>
          <p:cNvPr id="112678" name="Object 38"/>
          <p:cNvGraphicFramePr>
            <a:graphicFrameLocks noChangeAspect="1"/>
          </p:cNvGraphicFramePr>
          <p:nvPr/>
        </p:nvGraphicFramePr>
        <p:xfrm>
          <a:off x="4724400" y="5562600"/>
          <a:ext cx="3957638" cy="1003300"/>
        </p:xfrm>
        <a:graphic>
          <a:graphicData uri="http://schemas.openxmlformats.org/presentationml/2006/ole">
            <mc:AlternateContent xmlns:mc="http://schemas.openxmlformats.org/markup-compatibility/2006">
              <mc:Choice xmlns:v="urn:schemas-microsoft-com:vml" Requires="v">
                <p:oleObj spid="_x0000_s1212" name="Equation" r:id="rId7" imgW="1701720" imgH="431640" progId="Equation.3">
                  <p:embed/>
                </p:oleObj>
              </mc:Choice>
              <mc:Fallback>
                <p:oleObj name="Equation" r:id="rId7" imgW="1701720" imgH="431640" progId="Equation.3">
                  <p:embed/>
                  <p:pic>
                    <p:nvPicPr>
                      <p:cNvPr id="0" name="Object 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5562600"/>
                        <a:ext cx="3957638" cy="1003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Relevance Assessment</a:t>
            </a:r>
          </a:p>
        </p:txBody>
      </p:sp>
      <p:sp>
        <p:nvSpPr>
          <p:cNvPr id="30723" name="Rectangle 3"/>
          <p:cNvSpPr>
            <a:spLocks noGrp="1" noChangeArrowheads="1"/>
          </p:cNvSpPr>
          <p:nvPr>
            <p:ph type="body" idx="1"/>
          </p:nvPr>
        </p:nvSpPr>
        <p:spPr/>
        <p:txBody>
          <a:bodyPr/>
          <a:lstStyle/>
          <a:p>
            <a:pPr eaLnBrk="1" hangingPunct="1"/>
            <a:r>
              <a:rPr lang="en-US" dirty="0" smtClean="0"/>
              <a:t>All volunteers</a:t>
            </a:r>
          </a:p>
          <a:p>
            <a:pPr lvl="1" eaLnBrk="1" hangingPunct="1"/>
            <a:r>
              <a:rPr lang="en-US" dirty="0" smtClean="0"/>
              <a:t>Mostly from law schools</a:t>
            </a:r>
          </a:p>
          <a:p>
            <a:pPr lvl="4" eaLnBrk="1" hangingPunct="1"/>
            <a:endParaRPr lang="en-US" dirty="0" smtClean="0"/>
          </a:p>
          <a:p>
            <a:pPr eaLnBrk="1" hangingPunct="1"/>
            <a:r>
              <a:rPr lang="en-US" dirty="0" smtClean="0"/>
              <a:t>Web-based assessment system</a:t>
            </a:r>
          </a:p>
          <a:p>
            <a:pPr lvl="1" eaLnBrk="1" hangingPunct="1"/>
            <a:r>
              <a:rPr lang="en-US" dirty="0" smtClean="0"/>
              <a:t>Based on document images</a:t>
            </a:r>
          </a:p>
          <a:p>
            <a:pPr lvl="4" eaLnBrk="1" hangingPunct="1"/>
            <a:endParaRPr lang="en-US" dirty="0" smtClean="0"/>
          </a:p>
          <a:p>
            <a:pPr eaLnBrk="1" hangingPunct="1"/>
            <a:r>
              <a:rPr lang="en-US" dirty="0" smtClean="0"/>
              <a:t>500-1,000 documents per assessor</a:t>
            </a:r>
          </a:p>
          <a:p>
            <a:pPr lvl="1" eaLnBrk="1" hangingPunct="1"/>
            <a:r>
              <a:rPr lang="en-US" dirty="0" smtClean="0"/>
              <a:t>Sampling rate varies with (minimum) depth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Evaluation Criteria</a:t>
            </a:r>
          </a:p>
        </p:txBody>
      </p:sp>
      <p:sp>
        <p:nvSpPr>
          <p:cNvPr id="5123" name="Rectangle 3"/>
          <p:cNvSpPr>
            <a:spLocks noGrp="1" noChangeArrowheads="1"/>
          </p:cNvSpPr>
          <p:nvPr>
            <p:ph type="body" idx="1"/>
          </p:nvPr>
        </p:nvSpPr>
        <p:spPr>
          <a:xfrm>
            <a:off x="533400" y="1981200"/>
            <a:ext cx="8305800" cy="4114800"/>
          </a:xfrm>
        </p:spPr>
        <p:txBody>
          <a:bodyPr/>
          <a:lstStyle/>
          <a:p>
            <a:r>
              <a:rPr lang="en-US" smtClean="0"/>
              <a:t>Effectiveness</a:t>
            </a:r>
          </a:p>
          <a:p>
            <a:pPr lvl="1"/>
            <a:r>
              <a:rPr lang="en-US" smtClean="0"/>
              <a:t>System-only, human+system</a:t>
            </a:r>
          </a:p>
          <a:p>
            <a:pPr lvl="1"/>
            <a:endParaRPr lang="en-US" smtClean="0"/>
          </a:p>
          <a:p>
            <a:r>
              <a:rPr lang="en-US" smtClean="0"/>
              <a:t>Efficiency</a:t>
            </a:r>
          </a:p>
          <a:p>
            <a:pPr lvl="1"/>
            <a:r>
              <a:rPr lang="en-US" smtClean="0"/>
              <a:t>Retrieval time, indexing time, index size</a:t>
            </a:r>
            <a:br>
              <a:rPr lang="en-US" smtClean="0"/>
            </a:br>
            <a:endParaRPr lang="en-US" smtClean="0"/>
          </a:p>
          <a:p>
            <a:r>
              <a:rPr lang="en-US" smtClean="0"/>
              <a:t>Usability</a:t>
            </a:r>
          </a:p>
          <a:p>
            <a:pPr lvl="1"/>
            <a:r>
              <a:rPr lang="en-US" smtClean="0"/>
              <a:t>Learnability, novice use, expert use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z="4000" dirty="0" smtClean="0"/>
              <a:t>2008 Est. Relevant Documents </a:t>
            </a:r>
          </a:p>
        </p:txBody>
      </p:sp>
      <p:graphicFrame>
        <p:nvGraphicFramePr>
          <p:cNvPr id="4098" name="Object 3"/>
          <p:cNvGraphicFramePr>
            <a:graphicFrameLocks noGrp="1" noChangeAspect="1"/>
          </p:cNvGraphicFramePr>
          <p:nvPr>
            <p:ph type="chart" sz="half" idx="1"/>
          </p:nvPr>
        </p:nvGraphicFramePr>
        <p:xfrm>
          <a:off x="0" y="403225"/>
          <a:ext cx="4686300" cy="7173913"/>
        </p:xfrm>
        <a:graphic>
          <a:graphicData uri="http://schemas.openxmlformats.org/presentationml/2006/ole">
            <mc:AlternateContent xmlns:mc="http://schemas.openxmlformats.org/markup-compatibility/2006">
              <mc:Choice xmlns:v="urn:schemas-microsoft-com:vml" Requires="v">
                <p:oleObj spid="_x0000_s4152" name="Chart" r:id="rId4" imgW="4343400" imgH="6648348" progId="MSGraph.Chart.8">
                  <p:embed followColorScheme="full"/>
                </p:oleObj>
              </mc:Choice>
              <mc:Fallback>
                <p:oleObj name="Chart" r:id="rId4" imgW="4343400" imgH="6648348"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03225"/>
                        <a:ext cx="4686300" cy="7173913"/>
                      </a:xfrm>
                      <a:prstGeom prst="rect">
                        <a:avLst/>
                      </a:prstGeom>
                    </p:spPr>
                  </p:pic>
                </p:oleObj>
              </mc:Fallback>
            </mc:AlternateContent>
          </a:graphicData>
        </a:graphic>
      </p:graphicFrame>
      <p:sp>
        <p:nvSpPr>
          <p:cNvPr id="4100" name="Rectangle 4"/>
          <p:cNvSpPr>
            <a:spLocks noGrp="1" noChangeArrowheads="1"/>
          </p:cNvSpPr>
          <p:nvPr>
            <p:ph type="body" sz="half" idx="2"/>
          </p:nvPr>
        </p:nvSpPr>
        <p:spPr>
          <a:xfrm>
            <a:off x="4419600" y="2209800"/>
            <a:ext cx="4724400" cy="3352800"/>
          </a:xfrm>
        </p:spPr>
        <p:txBody>
          <a:bodyPr/>
          <a:lstStyle/>
          <a:p>
            <a:pPr eaLnBrk="1" hangingPunct="1">
              <a:lnSpc>
                <a:spcPct val="80000"/>
              </a:lnSpc>
              <a:buFontTx/>
              <a:buNone/>
            </a:pPr>
            <a:r>
              <a:rPr lang="en-US" sz="2400" dirty="0" smtClean="0"/>
              <a:t>Mean </a:t>
            </a:r>
            <a:r>
              <a:rPr lang="en-US" sz="2400" dirty="0" err="1" smtClean="0"/>
              <a:t>estRel</a:t>
            </a:r>
            <a:r>
              <a:rPr lang="en-US" sz="2400" dirty="0" smtClean="0"/>
              <a:t> = 82,403 (26 topics)</a:t>
            </a:r>
          </a:p>
          <a:p>
            <a:pPr eaLnBrk="1" hangingPunct="1">
              <a:lnSpc>
                <a:spcPct val="80000"/>
              </a:lnSpc>
            </a:pPr>
            <a:r>
              <a:rPr lang="en-US" sz="2400" dirty="0" smtClean="0"/>
              <a:t>5x 2007 mean </a:t>
            </a:r>
            <a:r>
              <a:rPr lang="en-US" sz="2400" dirty="0" err="1" smtClean="0"/>
              <a:t>estRel</a:t>
            </a:r>
            <a:r>
              <a:rPr lang="en-US" sz="2400" dirty="0" smtClean="0"/>
              <a:t> (16,904)</a:t>
            </a:r>
          </a:p>
          <a:p>
            <a:pPr eaLnBrk="1" hangingPunct="1">
              <a:lnSpc>
                <a:spcPct val="80000"/>
              </a:lnSpc>
              <a:buFontTx/>
              <a:buNone/>
            </a:pPr>
            <a:r>
              <a:rPr lang="en-US" sz="2400" dirty="0" smtClean="0"/>
              <a:t>     </a:t>
            </a:r>
          </a:p>
          <a:p>
            <a:pPr eaLnBrk="1" hangingPunct="1">
              <a:lnSpc>
                <a:spcPct val="80000"/>
              </a:lnSpc>
              <a:buFontTx/>
              <a:buNone/>
            </a:pPr>
            <a:r>
              <a:rPr lang="en-US" sz="2400" dirty="0" smtClean="0"/>
              <a:t>Max </a:t>
            </a:r>
            <a:r>
              <a:rPr lang="en-US" sz="2400" dirty="0" err="1" smtClean="0"/>
              <a:t>estRel</a:t>
            </a:r>
            <a:r>
              <a:rPr lang="en-US" sz="2400" dirty="0" smtClean="0"/>
              <a:t>=658,339, Topic 131 (rejection of trade goods)</a:t>
            </a:r>
          </a:p>
          <a:p>
            <a:pPr eaLnBrk="1" hangingPunct="1">
              <a:lnSpc>
                <a:spcPct val="80000"/>
              </a:lnSpc>
              <a:buFontTx/>
              <a:buNone/>
            </a:pPr>
            <a:endParaRPr lang="en-US" sz="2400" dirty="0" smtClean="0"/>
          </a:p>
          <a:p>
            <a:pPr eaLnBrk="1" hangingPunct="1">
              <a:lnSpc>
                <a:spcPct val="80000"/>
              </a:lnSpc>
              <a:buFontTx/>
              <a:buNone/>
            </a:pPr>
            <a:endParaRPr lang="en-US" sz="700" dirty="0" smtClean="0"/>
          </a:p>
          <a:p>
            <a:pPr eaLnBrk="1" hangingPunct="1">
              <a:lnSpc>
                <a:spcPct val="80000"/>
              </a:lnSpc>
              <a:buFontTx/>
              <a:buNone/>
            </a:pPr>
            <a:r>
              <a:rPr lang="en-US" sz="2400" dirty="0" smtClean="0"/>
              <a:t>Min </a:t>
            </a:r>
            <a:r>
              <a:rPr lang="en-US" sz="2400" dirty="0" err="1" smtClean="0"/>
              <a:t>estRel</a:t>
            </a:r>
            <a:r>
              <a:rPr lang="en-US" sz="2400" dirty="0" smtClean="0"/>
              <a:t>=110 Topic 137 (intellectual property rights)</a:t>
            </a:r>
          </a:p>
          <a:p>
            <a:pPr eaLnBrk="1" hangingPunct="1">
              <a:lnSpc>
                <a:spcPct val="80000"/>
              </a:lnSpc>
            </a:pPr>
            <a:endParaRPr lang="en-US" sz="2400" dirty="0" smtClean="0"/>
          </a:p>
          <a:p>
            <a:pPr eaLnBrk="1" hangingPunct="1">
              <a:lnSpc>
                <a:spcPct val="80000"/>
              </a:lnSpc>
            </a:pPr>
            <a:endParaRPr lang="en-US" sz="2800" dirty="0" smtClean="0"/>
          </a:p>
        </p:txBody>
      </p:sp>
      <p:sp>
        <p:nvSpPr>
          <p:cNvPr id="4101" name="Text Box 5"/>
          <p:cNvSpPr txBox="1">
            <a:spLocks noChangeArrowheads="1"/>
          </p:cNvSpPr>
          <p:nvPr/>
        </p:nvSpPr>
        <p:spPr bwMode="auto">
          <a:xfrm>
            <a:off x="2209800" y="6491288"/>
            <a:ext cx="1098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cs typeface="Arial" charset="0"/>
              </a:rPr>
              <a:t>26 topics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0" y="274638"/>
            <a:ext cx="9144000" cy="1143000"/>
          </a:xfrm>
        </p:spPr>
        <p:txBody>
          <a:bodyPr/>
          <a:lstStyle/>
          <a:p>
            <a:pPr eaLnBrk="1" hangingPunct="1"/>
            <a:r>
              <a:rPr lang="en-US" sz="4000" dirty="0" smtClean="0"/>
              <a:t>2008 (cons.) Boolean Estimated Recall</a:t>
            </a:r>
          </a:p>
        </p:txBody>
      </p:sp>
      <p:graphicFrame>
        <p:nvGraphicFramePr>
          <p:cNvPr id="6146" name="Object 3"/>
          <p:cNvGraphicFramePr>
            <a:graphicFrameLocks noGrp="1" noChangeAspect="1"/>
          </p:cNvGraphicFramePr>
          <p:nvPr>
            <p:ph type="chart" sz="half" idx="1"/>
          </p:nvPr>
        </p:nvGraphicFramePr>
        <p:xfrm>
          <a:off x="0" y="1219200"/>
          <a:ext cx="5029200" cy="5486400"/>
        </p:xfrm>
        <a:graphic>
          <a:graphicData uri="http://schemas.openxmlformats.org/presentationml/2006/ole">
            <mc:AlternateContent xmlns:mc="http://schemas.openxmlformats.org/markup-compatibility/2006">
              <mc:Choice xmlns:v="urn:schemas-microsoft-com:vml" Requires="v">
                <p:oleObj spid="_x0000_s6201" name="Chart" r:id="rId4" imgW="4038600" imgH="5296002" progId="MSGraph.Chart.8">
                  <p:embed followColorScheme="full"/>
                </p:oleObj>
              </mc:Choice>
              <mc:Fallback>
                <p:oleObj name="Chart" r:id="rId4" imgW="4038600" imgH="52960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219200"/>
                        <a:ext cx="5029200" cy="5486400"/>
                      </a:xfrm>
                      <a:prstGeom prst="rect">
                        <a:avLst/>
                      </a:prstGeom>
                    </p:spPr>
                  </p:pic>
                </p:oleObj>
              </mc:Fallback>
            </mc:AlternateContent>
          </a:graphicData>
        </a:graphic>
      </p:graphicFrame>
      <p:sp>
        <p:nvSpPr>
          <p:cNvPr id="6148" name="Rectangle 4"/>
          <p:cNvSpPr>
            <a:spLocks noGrp="1" noChangeArrowheads="1"/>
          </p:cNvSpPr>
          <p:nvPr>
            <p:ph type="body" sz="half" idx="2"/>
          </p:nvPr>
        </p:nvSpPr>
        <p:spPr>
          <a:xfrm>
            <a:off x="4876800" y="2286000"/>
            <a:ext cx="4038600" cy="3429000"/>
          </a:xfrm>
        </p:spPr>
        <p:txBody>
          <a:bodyPr/>
          <a:lstStyle/>
          <a:p>
            <a:pPr eaLnBrk="1" hangingPunct="1">
              <a:lnSpc>
                <a:spcPct val="80000"/>
              </a:lnSpc>
              <a:buFontTx/>
              <a:buNone/>
            </a:pPr>
            <a:r>
              <a:rPr lang="en-US" sz="2400" smtClean="0"/>
              <a:t>Mean estR=0.33 (26 topics)</a:t>
            </a:r>
          </a:p>
          <a:p>
            <a:pPr eaLnBrk="1" hangingPunct="1">
              <a:lnSpc>
                <a:spcPct val="80000"/>
              </a:lnSpc>
            </a:pPr>
            <a:r>
              <a:rPr lang="en-US" sz="2400" smtClean="0"/>
              <a:t>Missed 67% of relevant documents (on average)</a:t>
            </a:r>
          </a:p>
          <a:p>
            <a:pPr eaLnBrk="1" hangingPunct="1">
              <a:lnSpc>
                <a:spcPct val="80000"/>
              </a:lnSpc>
              <a:buFontTx/>
              <a:buNone/>
            </a:pPr>
            <a:endParaRPr lang="en-US" sz="2400" smtClean="0"/>
          </a:p>
          <a:p>
            <a:pPr eaLnBrk="1" hangingPunct="1">
              <a:lnSpc>
                <a:spcPct val="80000"/>
              </a:lnSpc>
              <a:buFontTx/>
              <a:buNone/>
            </a:pPr>
            <a:r>
              <a:rPr lang="en-US" sz="2400" smtClean="0"/>
              <a:t>Max estR =0.99, Topic 127 (sanitation procedures)</a:t>
            </a:r>
          </a:p>
          <a:p>
            <a:pPr eaLnBrk="1" hangingPunct="1">
              <a:lnSpc>
                <a:spcPct val="80000"/>
              </a:lnSpc>
            </a:pPr>
            <a:endParaRPr lang="en-US" sz="2400" smtClean="0"/>
          </a:p>
          <a:p>
            <a:pPr eaLnBrk="1" hangingPunct="1">
              <a:lnSpc>
                <a:spcPct val="80000"/>
              </a:lnSpc>
              <a:buFontTx/>
              <a:buNone/>
            </a:pPr>
            <a:r>
              <a:rPr lang="en-US" sz="2400" smtClean="0"/>
              <a:t>Min estR=0.00, Topic 142 (contingent sales)</a:t>
            </a:r>
          </a:p>
          <a:p>
            <a:pPr eaLnBrk="1" hangingPunct="1">
              <a:lnSpc>
                <a:spcPct val="80000"/>
              </a:lnSpc>
            </a:pPr>
            <a:endParaRPr lang="en-US" sz="2400" smtClean="0"/>
          </a:p>
          <a:p>
            <a:pPr eaLnBrk="1" hangingPunct="1">
              <a:lnSpc>
                <a:spcPct val="80000"/>
              </a:lnSpc>
            </a:pPr>
            <a:endParaRPr lang="en-US" sz="2800" smtClean="0"/>
          </a:p>
        </p:txBody>
      </p:sp>
      <p:sp>
        <p:nvSpPr>
          <p:cNvPr id="6149" name="Text Box 5"/>
          <p:cNvSpPr txBox="1">
            <a:spLocks noChangeArrowheads="1"/>
          </p:cNvSpPr>
          <p:nvPr/>
        </p:nvSpPr>
        <p:spPr bwMode="auto">
          <a:xfrm>
            <a:off x="1828800" y="6248400"/>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cs typeface="Arial" charset="0"/>
              </a:rPr>
              <a:t>26 topics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52400" y="274638"/>
            <a:ext cx="9525000" cy="1143000"/>
          </a:xfrm>
        </p:spPr>
        <p:txBody>
          <a:bodyPr/>
          <a:lstStyle/>
          <a:p>
            <a:pPr eaLnBrk="1" hangingPunct="1"/>
            <a:r>
              <a:rPr lang="en-US" sz="4000" dirty="0" smtClean="0"/>
              <a:t>2008 </a:t>
            </a:r>
            <a:r>
              <a:rPr lang="el-GR" sz="4000" dirty="0" smtClean="0"/>
              <a:t>Δ</a:t>
            </a:r>
            <a:r>
              <a:rPr lang="en-US" sz="4000" dirty="0" err="1" smtClean="0"/>
              <a:t>estR@B</a:t>
            </a:r>
            <a:r>
              <a:rPr lang="en-US" sz="4000" dirty="0" smtClean="0"/>
              <a:t>: wat7fuse vs. Boolean</a:t>
            </a:r>
          </a:p>
        </p:txBody>
      </p:sp>
      <p:graphicFrame>
        <p:nvGraphicFramePr>
          <p:cNvPr id="10242" name="Object 3"/>
          <p:cNvGraphicFramePr>
            <a:graphicFrameLocks noGrp="1" noChangeAspect="1"/>
          </p:cNvGraphicFramePr>
          <p:nvPr>
            <p:ph type="chart" sz="half" idx="1"/>
            <p:extLst>
              <p:ext uri="{D42A27DB-BD31-4B8C-83A1-F6EECF244321}">
                <p14:modId xmlns:p14="http://schemas.microsoft.com/office/powerpoint/2010/main" val="4288541315"/>
              </p:ext>
            </p:extLst>
          </p:nvPr>
        </p:nvGraphicFramePr>
        <p:xfrm>
          <a:off x="211931" y="1474787"/>
          <a:ext cx="8686800" cy="5383213"/>
        </p:xfrm>
        <a:graphic>
          <a:graphicData uri="http://schemas.openxmlformats.org/presentationml/2006/ole">
            <mc:AlternateContent xmlns:mc="http://schemas.openxmlformats.org/markup-compatibility/2006">
              <mc:Choice xmlns:v="urn:schemas-microsoft-com:vml" Requires="v">
                <p:oleObj spid="_x0000_s10299" name="Chart" r:id="rId4" imgW="4867351" imgH="5429250" progId="MSGraph.Chart.8">
                  <p:embed followColorScheme="full"/>
                </p:oleObj>
              </mc:Choice>
              <mc:Fallback>
                <p:oleObj name="Chart" r:id="rId4" imgW="4867351" imgH="542925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931" y="1474787"/>
                        <a:ext cx="8686800" cy="5383213"/>
                      </a:xfrm>
                      <a:prstGeom prst="rect">
                        <a:avLst/>
                      </a:prstGeom>
                    </p:spPr>
                  </p:pic>
                </p:oleObj>
              </mc:Fallback>
            </mc:AlternateContent>
          </a:graphicData>
        </a:graphic>
      </p:graphicFrame>
      <p:sp>
        <p:nvSpPr>
          <p:cNvPr id="10245" name="Text Box 5"/>
          <p:cNvSpPr txBox="1">
            <a:spLocks noChangeArrowheads="1"/>
          </p:cNvSpPr>
          <p:nvPr/>
        </p:nvSpPr>
        <p:spPr bwMode="auto">
          <a:xfrm>
            <a:off x="4430199" y="4813300"/>
            <a:ext cx="3897313" cy="584200"/>
          </a:xfrm>
          <a:prstGeom prst="rect">
            <a:avLst/>
          </a:prstGeom>
          <a:solidFill>
            <a:schemeClr val="bg1"/>
          </a:solidFill>
          <a:ln w="57150">
            <a:solidFill>
              <a:srgbClr val="CC0000"/>
            </a:solidFill>
            <a:miter lim="800000"/>
            <a:headEnd/>
            <a:tailEnd/>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dirty="0">
                <a:solidFill>
                  <a:srgbClr val="CC0000"/>
                </a:solidFill>
                <a:cs typeface="Arial" charset="0"/>
              </a:rPr>
              <a:t>Final Boolean Better</a:t>
            </a:r>
          </a:p>
        </p:txBody>
      </p:sp>
      <p:sp>
        <p:nvSpPr>
          <p:cNvPr id="10246" name="Text Box 6"/>
          <p:cNvSpPr txBox="1">
            <a:spLocks noChangeArrowheads="1"/>
          </p:cNvSpPr>
          <p:nvPr/>
        </p:nvSpPr>
        <p:spPr bwMode="auto">
          <a:xfrm>
            <a:off x="1921903" y="2227776"/>
            <a:ext cx="3060700" cy="636588"/>
          </a:xfrm>
          <a:prstGeom prst="rect">
            <a:avLst/>
          </a:prstGeom>
          <a:solidFill>
            <a:schemeClr val="bg1"/>
          </a:solidFill>
          <a:ln w="57150">
            <a:solidFill>
              <a:schemeClr val="hlink"/>
            </a:solidFill>
            <a:miter lim="800000"/>
            <a:headEnd/>
            <a:tailEnd/>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a:solidFill>
                  <a:schemeClr val="hlink"/>
                </a:solidFill>
                <a:cs typeface="Arial" charset="0"/>
              </a:rPr>
              <a:t>wat7fuse Better</a:t>
            </a:r>
          </a:p>
        </p:txBody>
      </p:sp>
      <p:sp>
        <p:nvSpPr>
          <p:cNvPr id="10247" name="Text Box 7"/>
          <p:cNvSpPr txBox="1">
            <a:spLocks noChangeArrowheads="1"/>
          </p:cNvSpPr>
          <p:nvPr/>
        </p:nvSpPr>
        <p:spPr bwMode="auto">
          <a:xfrm>
            <a:off x="2057400" y="6248400"/>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cs typeface="Arial" charset="0"/>
              </a:rPr>
              <a:t>26 topics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sz="quarter"/>
          </p:nvPr>
        </p:nvSpPr>
        <p:spPr>
          <a:xfrm>
            <a:off x="457200" y="152400"/>
            <a:ext cx="8229600" cy="1143000"/>
          </a:xfrm>
        </p:spPr>
        <p:txBody>
          <a:bodyPr/>
          <a:lstStyle/>
          <a:p>
            <a:pPr eaLnBrk="1" hangingPunct="1"/>
            <a:r>
              <a:rPr lang="en-US" smtClean="0"/>
              <a:t>Evaluation Design</a:t>
            </a:r>
          </a:p>
        </p:txBody>
      </p:sp>
      <p:pic>
        <p:nvPicPr>
          <p:cNvPr id="26627" name="Picture 3" descr="j0292020"/>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914400" y="2895600"/>
            <a:ext cx="1868488" cy="1773238"/>
          </a:xfrm>
          <a:noFill/>
        </p:spPr>
      </p:pic>
      <p:pic>
        <p:nvPicPr>
          <p:cNvPr id="34820" name="Picture 4" descr="j0293240"/>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2895600" y="3352800"/>
            <a:ext cx="1565275" cy="1154113"/>
          </a:xfrm>
          <a:noFill/>
        </p:spPr>
      </p:pic>
      <p:sp>
        <p:nvSpPr>
          <p:cNvPr id="26629" name="mainfrm"/>
          <p:cNvSpPr>
            <a:spLocks noEditPoints="1" noChangeArrowheads="1"/>
          </p:cNvSpPr>
          <p:nvPr/>
        </p:nvSpPr>
        <p:spPr bwMode="auto">
          <a:xfrm>
            <a:off x="4648200" y="3124200"/>
            <a:ext cx="1524000" cy="16002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32 w 21600"/>
              <a:gd name="T25" fmla="*/ 22174 h 21600"/>
              <a:gd name="T26" fmla="*/ 21579 w 21600"/>
              <a:gd name="T27" fmla="*/ 279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extrusionOk="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headEnd/>
            <a:tailEnd/>
          </a:ln>
        </p:spPr>
        <p:txBody>
          <a:bodyPr/>
          <a:lstStyle/>
          <a:p>
            <a:endParaRPr lang="en-US"/>
          </a:p>
        </p:txBody>
      </p:sp>
      <p:sp>
        <p:nvSpPr>
          <p:cNvPr id="34822" name="Documents"/>
          <p:cNvSpPr>
            <a:spLocks noEditPoints="1" noChangeArrowheads="1"/>
          </p:cNvSpPr>
          <p:nvPr/>
        </p:nvSpPr>
        <p:spPr bwMode="auto">
          <a:xfrm>
            <a:off x="6858000" y="3200400"/>
            <a:ext cx="1143000" cy="144780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en-US" sz="1200">
              <a:cs typeface="Arial" charset="0"/>
            </a:endParaRPr>
          </a:p>
          <a:p>
            <a:pPr algn="ctr">
              <a:defRPr/>
            </a:pPr>
            <a:r>
              <a:rPr lang="en-US" sz="1200">
                <a:cs typeface="Arial" charset="0"/>
              </a:rPr>
              <a:t>Scanned Docs</a:t>
            </a:r>
          </a:p>
        </p:txBody>
      </p:sp>
      <p:sp>
        <p:nvSpPr>
          <p:cNvPr id="26631" name="Line 7"/>
          <p:cNvSpPr>
            <a:spLocks noChangeShapeType="1"/>
          </p:cNvSpPr>
          <p:nvPr/>
        </p:nvSpPr>
        <p:spPr bwMode="auto">
          <a:xfrm flipH="1">
            <a:off x="6172200" y="3962400"/>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24" name="Oval 8"/>
          <p:cNvSpPr>
            <a:spLocks noChangeArrowheads="1"/>
          </p:cNvSpPr>
          <p:nvPr/>
        </p:nvSpPr>
        <p:spPr bwMode="auto">
          <a:xfrm>
            <a:off x="2895600" y="2209800"/>
            <a:ext cx="3810000" cy="3505200"/>
          </a:xfrm>
          <a:prstGeom prst="ellipse">
            <a:avLst/>
          </a:pr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5" name="Text Box 9"/>
          <p:cNvSpPr txBox="1">
            <a:spLocks noChangeArrowheads="1"/>
          </p:cNvSpPr>
          <p:nvPr/>
        </p:nvSpPr>
        <p:spPr bwMode="auto">
          <a:xfrm>
            <a:off x="3276600" y="5867400"/>
            <a:ext cx="340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a:solidFill>
                  <a:srgbClr val="CC0000"/>
                </a:solidFill>
              </a:rPr>
              <a:t>Interactive Task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animBg="1"/>
      <p:bldP spid="348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Interactive Task: Key Steps</a:t>
            </a:r>
            <a:endParaRPr lang="en-US" sz="4000" dirty="0"/>
          </a:p>
        </p:txBody>
      </p:sp>
      <p:sp>
        <p:nvSpPr>
          <p:cNvPr id="4" name="Rectangle 3"/>
          <p:cNvSpPr/>
          <p:nvPr/>
        </p:nvSpPr>
        <p:spPr>
          <a:xfrm>
            <a:off x="533400" y="45720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Coordinators &amp;</a:t>
            </a:r>
          </a:p>
          <a:p>
            <a:pPr algn="ctr"/>
            <a:r>
              <a:rPr lang="en-US" sz="1600" dirty="0">
                <a:solidFill>
                  <a:srgbClr val="002060"/>
                </a:solidFill>
              </a:rPr>
              <a:t>TAs</a:t>
            </a:r>
          </a:p>
        </p:txBody>
      </p:sp>
      <p:sp>
        <p:nvSpPr>
          <p:cNvPr id="13" name="Rectangle 12"/>
          <p:cNvSpPr/>
          <p:nvPr/>
        </p:nvSpPr>
        <p:spPr>
          <a:xfrm>
            <a:off x="533400" y="2057400"/>
            <a:ext cx="1371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Complaint</a:t>
            </a:r>
          </a:p>
          <a:p>
            <a:pPr algn="ctr"/>
            <a:r>
              <a:rPr lang="en-US" sz="1600" dirty="0">
                <a:solidFill>
                  <a:srgbClr val="002060"/>
                </a:solidFill>
              </a:rPr>
              <a:t>&amp;</a:t>
            </a:r>
          </a:p>
          <a:p>
            <a:pPr algn="ctr"/>
            <a:r>
              <a:rPr lang="en-US" sz="1600" dirty="0">
                <a:solidFill>
                  <a:srgbClr val="002060"/>
                </a:solidFill>
              </a:rPr>
              <a:t>Document</a:t>
            </a:r>
          </a:p>
          <a:p>
            <a:pPr algn="ctr"/>
            <a:r>
              <a:rPr lang="en-US" sz="1600" dirty="0">
                <a:solidFill>
                  <a:srgbClr val="002060"/>
                </a:solidFill>
              </a:rPr>
              <a:t>Requests</a:t>
            </a:r>
          </a:p>
          <a:p>
            <a:pPr algn="ctr"/>
            <a:r>
              <a:rPr lang="en-US" sz="1600" dirty="0">
                <a:solidFill>
                  <a:srgbClr val="002060"/>
                </a:solidFill>
              </a:rPr>
              <a:t>(Topics)</a:t>
            </a:r>
          </a:p>
        </p:txBody>
      </p:sp>
      <p:sp>
        <p:nvSpPr>
          <p:cNvPr id="14" name="Rectangle 13"/>
          <p:cNvSpPr/>
          <p:nvPr/>
        </p:nvSpPr>
        <p:spPr>
          <a:xfrm>
            <a:off x="2286000" y="2057400"/>
            <a:ext cx="1371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Team-TA</a:t>
            </a:r>
          </a:p>
          <a:p>
            <a:pPr algn="ctr"/>
            <a:r>
              <a:rPr lang="en-US" sz="1600" dirty="0">
                <a:solidFill>
                  <a:srgbClr val="002060"/>
                </a:solidFill>
              </a:rPr>
              <a:t>Interaction</a:t>
            </a:r>
          </a:p>
          <a:p>
            <a:pPr algn="ctr"/>
            <a:r>
              <a:rPr lang="en-US" sz="1600" dirty="0">
                <a:solidFill>
                  <a:srgbClr val="002060"/>
                </a:solidFill>
              </a:rPr>
              <a:t>&amp;</a:t>
            </a:r>
          </a:p>
          <a:p>
            <a:pPr algn="ctr"/>
            <a:r>
              <a:rPr lang="en-US" sz="1600" dirty="0">
                <a:solidFill>
                  <a:srgbClr val="002060"/>
                </a:solidFill>
              </a:rPr>
              <a:t>Application</a:t>
            </a:r>
          </a:p>
          <a:p>
            <a:pPr algn="ctr"/>
            <a:r>
              <a:rPr lang="en-US" sz="1600" dirty="0">
                <a:solidFill>
                  <a:srgbClr val="002060"/>
                </a:solidFill>
              </a:rPr>
              <a:t>Of</a:t>
            </a:r>
          </a:p>
          <a:p>
            <a:pPr algn="ctr"/>
            <a:r>
              <a:rPr lang="en-US" sz="1600" dirty="0">
                <a:solidFill>
                  <a:srgbClr val="002060"/>
                </a:solidFill>
              </a:rPr>
              <a:t>Search</a:t>
            </a:r>
          </a:p>
          <a:p>
            <a:pPr algn="ctr"/>
            <a:r>
              <a:rPr lang="en-US" sz="1600" dirty="0">
                <a:solidFill>
                  <a:srgbClr val="002060"/>
                </a:solidFill>
              </a:rPr>
              <a:t>Methodology</a:t>
            </a:r>
          </a:p>
        </p:txBody>
      </p:sp>
      <p:sp>
        <p:nvSpPr>
          <p:cNvPr id="15" name="Rectangle 14"/>
          <p:cNvSpPr/>
          <p:nvPr/>
        </p:nvSpPr>
        <p:spPr>
          <a:xfrm>
            <a:off x="3962400" y="2057400"/>
            <a:ext cx="1371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First-Pass</a:t>
            </a:r>
          </a:p>
          <a:p>
            <a:pPr algn="ctr"/>
            <a:r>
              <a:rPr lang="en-US" sz="1600" dirty="0">
                <a:solidFill>
                  <a:srgbClr val="002060"/>
                </a:solidFill>
              </a:rPr>
              <a:t>Assessment</a:t>
            </a:r>
          </a:p>
          <a:p>
            <a:pPr algn="ctr"/>
            <a:r>
              <a:rPr lang="en-US" sz="1600" dirty="0">
                <a:solidFill>
                  <a:srgbClr val="002060"/>
                </a:solidFill>
              </a:rPr>
              <a:t>Of</a:t>
            </a:r>
          </a:p>
          <a:p>
            <a:pPr algn="ctr"/>
            <a:r>
              <a:rPr lang="en-US" sz="1600" dirty="0">
                <a:solidFill>
                  <a:srgbClr val="002060"/>
                </a:solidFill>
              </a:rPr>
              <a:t>Evaluation</a:t>
            </a:r>
          </a:p>
          <a:p>
            <a:pPr algn="ctr"/>
            <a:r>
              <a:rPr lang="en-US" sz="1600" dirty="0">
                <a:solidFill>
                  <a:srgbClr val="002060"/>
                </a:solidFill>
              </a:rPr>
              <a:t>Samples</a:t>
            </a:r>
          </a:p>
        </p:txBody>
      </p:sp>
      <p:sp>
        <p:nvSpPr>
          <p:cNvPr id="16" name="Rectangle 15"/>
          <p:cNvSpPr/>
          <p:nvPr/>
        </p:nvSpPr>
        <p:spPr>
          <a:xfrm>
            <a:off x="5638800" y="2057400"/>
            <a:ext cx="1371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Appeal</a:t>
            </a:r>
          </a:p>
          <a:p>
            <a:pPr algn="ctr"/>
            <a:r>
              <a:rPr lang="en-US" sz="1600" dirty="0">
                <a:solidFill>
                  <a:srgbClr val="002060"/>
                </a:solidFill>
              </a:rPr>
              <a:t>&amp;</a:t>
            </a:r>
          </a:p>
          <a:p>
            <a:pPr algn="ctr"/>
            <a:r>
              <a:rPr lang="en-US" sz="1600" dirty="0">
                <a:solidFill>
                  <a:srgbClr val="002060"/>
                </a:solidFill>
              </a:rPr>
              <a:t>Adjudication</a:t>
            </a:r>
          </a:p>
          <a:p>
            <a:pPr algn="ctr"/>
            <a:r>
              <a:rPr lang="en-US" sz="1600" dirty="0">
                <a:solidFill>
                  <a:srgbClr val="002060"/>
                </a:solidFill>
              </a:rPr>
              <a:t>Of</a:t>
            </a:r>
          </a:p>
          <a:p>
            <a:pPr algn="ctr"/>
            <a:r>
              <a:rPr lang="en-US" sz="1600" dirty="0">
                <a:solidFill>
                  <a:srgbClr val="002060"/>
                </a:solidFill>
              </a:rPr>
              <a:t>First-Pass</a:t>
            </a:r>
          </a:p>
          <a:p>
            <a:pPr algn="ctr"/>
            <a:r>
              <a:rPr lang="en-US" sz="1600" dirty="0">
                <a:solidFill>
                  <a:srgbClr val="002060"/>
                </a:solidFill>
              </a:rPr>
              <a:t>Assessment</a:t>
            </a:r>
          </a:p>
        </p:txBody>
      </p:sp>
      <p:sp>
        <p:nvSpPr>
          <p:cNvPr id="17" name="Rectangle 16"/>
          <p:cNvSpPr/>
          <p:nvPr/>
        </p:nvSpPr>
        <p:spPr>
          <a:xfrm>
            <a:off x="7315200" y="2057400"/>
            <a:ext cx="1371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Analysis</a:t>
            </a:r>
          </a:p>
          <a:p>
            <a:pPr algn="ctr"/>
            <a:r>
              <a:rPr lang="en-US" sz="1600" dirty="0">
                <a:solidFill>
                  <a:srgbClr val="002060"/>
                </a:solidFill>
              </a:rPr>
              <a:t>&amp;</a:t>
            </a:r>
          </a:p>
          <a:p>
            <a:pPr algn="ctr"/>
            <a:r>
              <a:rPr lang="en-US" sz="1600" dirty="0">
                <a:solidFill>
                  <a:srgbClr val="002060"/>
                </a:solidFill>
              </a:rPr>
              <a:t>Reporting</a:t>
            </a:r>
          </a:p>
        </p:txBody>
      </p:sp>
      <p:sp>
        <p:nvSpPr>
          <p:cNvPr id="18" name="Rectangle 17"/>
          <p:cNvSpPr/>
          <p:nvPr/>
        </p:nvSpPr>
        <p:spPr>
          <a:xfrm>
            <a:off x="2286000" y="45720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Teams</a:t>
            </a:r>
          </a:p>
          <a:p>
            <a:pPr algn="ctr"/>
            <a:r>
              <a:rPr lang="en-US" sz="1600" dirty="0">
                <a:solidFill>
                  <a:srgbClr val="002060"/>
                </a:solidFill>
              </a:rPr>
              <a:t>&amp;</a:t>
            </a:r>
          </a:p>
          <a:p>
            <a:pPr algn="ctr"/>
            <a:r>
              <a:rPr lang="en-US" sz="1600" dirty="0">
                <a:solidFill>
                  <a:srgbClr val="002060"/>
                </a:solidFill>
              </a:rPr>
              <a:t>TAs</a:t>
            </a:r>
          </a:p>
        </p:txBody>
      </p:sp>
      <p:sp>
        <p:nvSpPr>
          <p:cNvPr id="19" name="Rectangle 18"/>
          <p:cNvSpPr/>
          <p:nvPr/>
        </p:nvSpPr>
        <p:spPr>
          <a:xfrm>
            <a:off x="3962400" y="45720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Assessors</a:t>
            </a:r>
          </a:p>
          <a:p>
            <a:pPr algn="ctr"/>
            <a:r>
              <a:rPr lang="en-US" sz="1600" dirty="0">
                <a:solidFill>
                  <a:srgbClr val="002060"/>
                </a:solidFill>
              </a:rPr>
              <a:t>&amp;</a:t>
            </a:r>
          </a:p>
          <a:p>
            <a:pPr algn="ctr"/>
            <a:r>
              <a:rPr lang="en-US" sz="1600" dirty="0">
                <a:solidFill>
                  <a:srgbClr val="002060"/>
                </a:solidFill>
              </a:rPr>
              <a:t>TAs</a:t>
            </a:r>
          </a:p>
        </p:txBody>
      </p:sp>
      <p:sp>
        <p:nvSpPr>
          <p:cNvPr id="20" name="Rectangle 19"/>
          <p:cNvSpPr/>
          <p:nvPr/>
        </p:nvSpPr>
        <p:spPr>
          <a:xfrm>
            <a:off x="5638800" y="45720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Teams</a:t>
            </a:r>
          </a:p>
          <a:p>
            <a:pPr algn="ctr"/>
            <a:r>
              <a:rPr lang="en-US" sz="1600" dirty="0">
                <a:solidFill>
                  <a:srgbClr val="002060"/>
                </a:solidFill>
              </a:rPr>
              <a:t>&amp;</a:t>
            </a:r>
          </a:p>
          <a:p>
            <a:pPr algn="ctr"/>
            <a:r>
              <a:rPr lang="en-US" sz="1600" dirty="0">
                <a:solidFill>
                  <a:srgbClr val="002060"/>
                </a:solidFill>
              </a:rPr>
              <a:t>TAs</a:t>
            </a:r>
          </a:p>
        </p:txBody>
      </p:sp>
      <p:sp>
        <p:nvSpPr>
          <p:cNvPr id="21" name="Rectangle 20"/>
          <p:cNvSpPr/>
          <p:nvPr/>
        </p:nvSpPr>
        <p:spPr>
          <a:xfrm>
            <a:off x="7315200" y="45720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Coordinators</a:t>
            </a:r>
          </a:p>
          <a:p>
            <a:pPr algn="ctr"/>
            <a:r>
              <a:rPr lang="en-US" sz="1600" dirty="0">
                <a:solidFill>
                  <a:srgbClr val="002060"/>
                </a:solidFill>
              </a:rPr>
              <a:t>&amp;</a:t>
            </a:r>
          </a:p>
          <a:p>
            <a:pPr algn="ctr"/>
            <a:r>
              <a:rPr lang="en-US" sz="1600" dirty="0">
                <a:solidFill>
                  <a:srgbClr val="002060"/>
                </a:solidFill>
              </a:rPr>
              <a:t>Teams</a:t>
            </a:r>
          </a:p>
        </p:txBody>
      </p:sp>
      <p:sp>
        <p:nvSpPr>
          <p:cNvPr id="23" name="Chevron 22"/>
          <p:cNvSpPr/>
          <p:nvPr/>
        </p:nvSpPr>
        <p:spPr>
          <a:xfrm>
            <a:off x="2011680" y="2819400"/>
            <a:ext cx="152400" cy="53340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000000"/>
              </a:solidFill>
            </a:endParaRPr>
          </a:p>
        </p:txBody>
      </p:sp>
      <p:sp>
        <p:nvSpPr>
          <p:cNvPr id="25" name="Chevron 24"/>
          <p:cNvSpPr/>
          <p:nvPr/>
        </p:nvSpPr>
        <p:spPr>
          <a:xfrm>
            <a:off x="3733800" y="2819400"/>
            <a:ext cx="152400" cy="53340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000000"/>
              </a:solidFill>
            </a:endParaRPr>
          </a:p>
        </p:txBody>
      </p:sp>
      <p:sp>
        <p:nvSpPr>
          <p:cNvPr id="26" name="Chevron 25"/>
          <p:cNvSpPr/>
          <p:nvPr/>
        </p:nvSpPr>
        <p:spPr>
          <a:xfrm>
            <a:off x="5410200" y="2819400"/>
            <a:ext cx="152400" cy="53340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000000"/>
              </a:solidFill>
            </a:endParaRPr>
          </a:p>
        </p:txBody>
      </p:sp>
      <p:sp>
        <p:nvSpPr>
          <p:cNvPr id="27" name="Chevron 26"/>
          <p:cNvSpPr/>
          <p:nvPr/>
        </p:nvSpPr>
        <p:spPr>
          <a:xfrm>
            <a:off x="7086600" y="2819400"/>
            <a:ext cx="152400" cy="53340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000000"/>
              </a:solidFill>
            </a:endParaRPr>
          </a:p>
        </p:txBody>
      </p:sp>
      <p:grpSp>
        <p:nvGrpSpPr>
          <p:cNvPr id="5" name="Group 4"/>
          <p:cNvGrpSpPr/>
          <p:nvPr/>
        </p:nvGrpSpPr>
        <p:grpSpPr>
          <a:xfrm>
            <a:off x="2128220" y="2130238"/>
            <a:ext cx="4995136" cy="1287556"/>
            <a:chOff x="2128220" y="2130238"/>
            <a:chExt cx="4995136" cy="1287556"/>
          </a:xfrm>
        </p:grpSpPr>
        <p:sp>
          <p:nvSpPr>
            <p:cNvPr id="3" name="Oval 2"/>
            <p:cNvSpPr/>
            <p:nvPr/>
          </p:nvSpPr>
          <p:spPr>
            <a:xfrm>
              <a:off x="2128220" y="2130238"/>
              <a:ext cx="1681780" cy="9558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441576" y="2461932"/>
              <a:ext cx="1681780" cy="9558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5" grpId="0" animBg="1"/>
      <p:bldP spid="26" grpId="0" animBg="1"/>
      <p:bldP spid="2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sz="4000" dirty="0" smtClean="0"/>
              <a:t>Interactive Task:</a:t>
            </a:r>
            <a:r>
              <a:rPr lang="en-US" sz="4000" dirty="0"/>
              <a:t> </a:t>
            </a:r>
            <a:r>
              <a:rPr lang="en-US" sz="4000" dirty="0" smtClean="0"/>
              <a:t>Participation</a:t>
            </a:r>
            <a:endParaRPr lang="en-US" sz="4000" dirty="0"/>
          </a:p>
        </p:txBody>
      </p:sp>
      <p:sp>
        <p:nvSpPr>
          <p:cNvPr id="119811" name="Rectangle 3"/>
          <p:cNvSpPr>
            <a:spLocks noGrp="1" noChangeArrowheads="1"/>
          </p:cNvSpPr>
          <p:nvPr>
            <p:ph type="body" idx="1"/>
          </p:nvPr>
        </p:nvSpPr>
        <p:spPr>
          <a:xfrm>
            <a:off x="990600" y="1600200"/>
            <a:ext cx="7696200" cy="4572000"/>
          </a:xfrm>
        </p:spPr>
        <p:txBody>
          <a:bodyPr/>
          <a:lstStyle/>
          <a:p>
            <a:r>
              <a:rPr lang="en-US" sz="2200" dirty="0" smtClean="0"/>
              <a:t>2008</a:t>
            </a:r>
          </a:p>
          <a:p>
            <a:pPr lvl="1"/>
            <a:r>
              <a:rPr lang="en-US" sz="1800" dirty="0" smtClean="0"/>
              <a:t>4 Participating Teams (2 commercial, 2 academic)</a:t>
            </a:r>
          </a:p>
          <a:p>
            <a:pPr lvl="1"/>
            <a:r>
              <a:rPr lang="en-US" sz="1800" dirty="0" smtClean="0"/>
              <a:t>3 Topics (and 3 TAs)</a:t>
            </a:r>
          </a:p>
          <a:p>
            <a:pPr lvl="1"/>
            <a:r>
              <a:rPr lang="en-US" sz="1800" dirty="0" smtClean="0"/>
              <a:t>Test Collection: MSA Tobacco Collection</a:t>
            </a:r>
          </a:p>
          <a:p>
            <a:pPr>
              <a:spcBef>
                <a:spcPts val="1800"/>
              </a:spcBef>
            </a:pPr>
            <a:r>
              <a:rPr lang="en-US" sz="2200" dirty="0" smtClean="0"/>
              <a:t>2009</a:t>
            </a:r>
          </a:p>
          <a:p>
            <a:pPr lvl="1"/>
            <a:r>
              <a:rPr lang="en-US" sz="1800" dirty="0" smtClean="0"/>
              <a:t>11 Participating Teams (8 commercial, 3 academic)</a:t>
            </a:r>
          </a:p>
          <a:p>
            <a:pPr lvl="1"/>
            <a:r>
              <a:rPr lang="en-US" sz="1800" dirty="0" smtClean="0"/>
              <a:t>7 Topics (and 7 TAs)</a:t>
            </a:r>
          </a:p>
          <a:p>
            <a:pPr lvl="1"/>
            <a:r>
              <a:rPr lang="en-US" sz="1800" dirty="0" smtClean="0"/>
              <a:t>Test Collection: Enron Collection</a:t>
            </a:r>
          </a:p>
          <a:p>
            <a:pPr>
              <a:spcBef>
                <a:spcPts val="1800"/>
              </a:spcBef>
            </a:pPr>
            <a:r>
              <a:rPr lang="en-US" sz="2200" dirty="0" smtClean="0"/>
              <a:t>2010</a:t>
            </a:r>
          </a:p>
          <a:p>
            <a:pPr lvl="1"/>
            <a:r>
              <a:rPr lang="en-US" sz="1800" dirty="0" smtClean="0"/>
              <a:t>12 Participating Teams (6 commercial, 5 academic, 1 </a:t>
            </a:r>
            <a:r>
              <a:rPr lang="en-US" sz="1800" dirty="0" err="1" smtClean="0"/>
              <a:t>govt</a:t>
            </a:r>
            <a:r>
              <a:rPr lang="en-US" sz="1800" dirty="0" smtClean="0"/>
              <a:t>)</a:t>
            </a:r>
          </a:p>
          <a:p>
            <a:pPr lvl="1"/>
            <a:r>
              <a:rPr lang="en-US" sz="1800" dirty="0" smtClean="0"/>
              <a:t>4 Topics (and 4 TAs)</a:t>
            </a:r>
          </a:p>
          <a:p>
            <a:pPr lvl="1"/>
            <a:r>
              <a:rPr lang="en-US" sz="1800" dirty="0" smtClean="0"/>
              <a:t>Test Collection: Enron Collection (new EDRM version)</a:t>
            </a:r>
          </a:p>
          <a:p>
            <a:endParaRPr lang="en-US"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5"/>
          <p:cNvGraphicFramePr>
            <a:graphicFrameLocks noGrp="1" noChangeAspect="1"/>
          </p:cNvGraphicFramePr>
          <p:nvPr>
            <p:ph idx="1"/>
          </p:nvPr>
        </p:nvGraphicFramePr>
        <p:xfrm>
          <a:off x="0" y="203200"/>
          <a:ext cx="9144000" cy="6654800"/>
        </p:xfrm>
        <a:graphic>
          <a:graphicData uri="http://schemas.openxmlformats.org/presentationml/2006/ole">
            <mc:AlternateContent xmlns:mc="http://schemas.openxmlformats.org/markup-compatibility/2006">
              <mc:Choice xmlns:v="urn:schemas-microsoft-com:vml" Requires="v">
                <p:oleObj spid="_x0000_s2100" name="Worksheet" r:id="rId4" imgW="6620436" imgH="5401214" progId="Excel.Sheet.8">
                  <p:embed/>
                </p:oleObj>
              </mc:Choice>
              <mc:Fallback>
                <p:oleObj name="Worksheet" r:id="rId4" imgW="6620436" imgH="5401214" progId="Excel.Shee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03200"/>
                        <a:ext cx="9144000" cy="665480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7"/>
          <p:cNvSpPr>
            <a:spLocks noGrp="1" noChangeArrowheads="1"/>
          </p:cNvSpPr>
          <p:nvPr>
            <p:ph type="title"/>
          </p:nvPr>
        </p:nvSpPr>
        <p:spPr/>
        <p:txBody>
          <a:bodyPr/>
          <a:lstStyle/>
          <a:p>
            <a:pPr eaLnBrk="1" hangingPunct="1"/>
            <a:r>
              <a:rPr lang="en-US" smtClean="0"/>
              <a:t>2008 Interactive Topics</a:t>
            </a:r>
          </a:p>
        </p:txBody>
      </p:sp>
      <p:graphicFrame>
        <p:nvGraphicFramePr>
          <p:cNvPr id="113756" name="Group 92"/>
          <p:cNvGraphicFramePr>
            <a:graphicFrameLocks noGrp="1"/>
          </p:cNvGraphicFramePr>
          <p:nvPr>
            <p:ph idx="4294967295"/>
          </p:nvPr>
        </p:nvGraphicFramePr>
        <p:xfrm>
          <a:off x="76200" y="2057400"/>
          <a:ext cx="9067800" cy="2590800"/>
        </p:xfrm>
        <a:graphic>
          <a:graphicData uri="http://schemas.openxmlformats.org/drawingml/2006/table">
            <a:tbl>
              <a:tblPr/>
              <a:tblGrid>
                <a:gridCol w="990600"/>
                <a:gridCol w="1371600"/>
                <a:gridCol w="2514600"/>
                <a:gridCol w="2514600"/>
                <a:gridCol w="16764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Topic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Samples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Est Nrel Pre-adjudication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Est Nrel: Post-Adjudication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Relevance Density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4.500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562,402 </a:t>
                      </a:r>
                      <a:r>
                        <a:rPr kumimoji="0" lang="en-US" sz="2400" b="0" i="0" u="none" strike="noStrike" cap="none" normalizeH="0" baseline="0" smtClean="0">
                          <a:ln>
                            <a:noFill/>
                          </a:ln>
                          <a:solidFill>
                            <a:schemeClr val="tx1"/>
                          </a:solidFill>
                          <a:effectLst/>
                          <a:latin typeface="Arial" charset="0"/>
                          <a:cs typeface="Arial" charset="0"/>
                        </a:rPr>
                        <a:t>±73,000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8.1%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6,500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914,258 </a:t>
                      </a:r>
                      <a:r>
                        <a:rPr kumimoji="0" lang="en-US" sz="2400" b="0" i="0" u="none" strike="noStrike" cap="none" normalizeH="0" baseline="0" smtClean="0">
                          <a:ln>
                            <a:noFill/>
                          </a:ln>
                          <a:solidFill>
                            <a:schemeClr val="tx1"/>
                          </a:solidFill>
                          <a:effectLst/>
                          <a:latin typeface="Arial" charset="0"/>
                          <a:cs typeface="Arial" charset="0"/>
                        </a:rPr>
                        <a:t>±72,000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786,862 </a:t>
                      </a:r>
                      <a:r>
                        <a:rPr kumimoji="0" lang="en-US" sz="2400" b="0" i="0" u="none" strike="noStrike" cap="none" normalizeH="0" baseline="0" smtClean="0">
                          <a:ln>
                            <a:noFill/>
                          </a:ln>
                          <a:solidFill>
                            <a:schemeClr val="tx1"/>
                          </a:solidFill>
                          <a:effectLst/>
                          <a:latin typeface="Arial" charset="0"/>
                          <a:cs typeface="Arial" charset="0"/>
                        </a:rPr>
                        <a:t>±54,000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104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2,500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45,614 </a:t>
                      </a:r>
                      <a:r>
                        <a:rPr kumimoji="0" lang="en-US" sz="2400" b="0" i="0" u="none" strike="noStrike" cap="none" normalizeH="0" baseline="0" smtClean="0">
                          <a:ln>
                            <a:noFill/>
                          </a:ln>
                          <a:solidFill>
                            <a:schemeClr val="tx1"/>
                          </a:solidFill>
                          <a:effectLst/>
                          <a:latin typeface="Arial" charset="0"/>
                          <a:cs typeface="Arial" charset="0"/>
                        </a:rPr>
                        <a:t>±25,000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0" y="0"/>
            <a:ext cx="899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3200" b="1" u="sng">
                <a:solidFill>
                  <a:schemeClr val="tx2"/>
                </a:solidFill>
              </a:rPr>
              <a:t>Pre-Adjudication Results</a:t>
            </a:r>
          </a:p>
        </p:txBody>
      </p:sp>
      <p:sp>
        <p:nvSpPr>
          <p:cNvPr id="31747" name="Text Box 4"/>
          <p:cNvSpPr txBox="1">
            <a:spLocks noChangeArrowheads="1"/>
          </p:cNvSpPr>
          <p:nvPr/>
        </p:nvSpPr>
        <p:spPr bwMode="auto">
          <a:xfrm>
            <a:off x="228600" y="228600"/>
            <a:ext cx="15240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cs typeface="Arial" charset="0"/>
              </a:rPr>
              <a:t>Topic 103</a:t>
            </a:r>
          </a:p>
        </p:txBody>
      </p:sp>
      <p:pic>
        <p:nvPicPr>
          <p:cNvPr id="3174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681038"/>
            <a:ext cx="6934200" cy="617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Oval 6"/>
          <p:cNvSpPr>
            <a:spLocks noChangeArrowheads="1"/>
          </p:cNvSpPr>
          <p:nvPr/>
        </p:nvSpPr>
        <p:spPr bwMode="auto">
          <a:xfrm>
            <a:off x="2743200" y="3505200"/>
            <a:ext cx="76200" cy="76200"/>
          </a:xfrm>
          <a:prstGeom prst="ellipse">
            <a:avLst/>
          </a:prstGeom>
          <a:solidFill>
            <a:srgbClr val="FF6600"/>
          </a:solidFill>
          <a:ln w="9525">
            <a:solidFill>
              <a:srgbClr val="FF6600"/>
            </a:solidFill>
            <a:round/>
            <a:headEnd/>
            <a:tailEnd/>
          </a:ln>
        </p:spPr>
        <p:txBody>
          <a:bodyPr wrap="none" anchor="ctr"/>
          <a:lstStyle/>
          <a:p>
            <a:endParaRPr lang="en-US"/>
          </a:p>
        </p:txBody>
      </p:sp>
      <p:sp>
        <p:nvSpPr>
          <p:cNvPr id="31750" name="Oval 7"/>
          <p:cNvSpPr>
            <a:spLocks noChangeArrowheads="1"/>
          </p:cNvSpPr>
          <p:nvPr/>
        </p:nvSpPr>
        <p:spPr bwMode="auto">
          <a:xfrm>
            <a:off x="3048000" y="3505200"/>
            <a:ext cx="76200" cy="76200"/>
          </a:xfrm>
          <a:prstGeom prst="ellipse">
            <a:avLst/>
          </a:prstGeom>
          <a:solidFill>
            <a:srgbClr val="008000"/>
          </a:solidFill>
          <a:ln w="9525">
            <a:solidFill>
              <a:srgbClr val="008000"/>
            </a:solidFill>
            <a:round/>
            <a:headEnd/>
            <a:tailEnd/>
          </a:ln>
        </p:spPr>
        <p:txBody>
          <a:bodyPr wrap="none" anchor="ctr"/>
          <a:lstStyle/>
          <a:p>
            <a:endParaRPr lang="en-US"/>
          </a:p>
        </p:txBody>
      </p:sp>
      <p:sp>
        <p:nvSpPr>
          <p:cNvPr id="31751" name="Oval 8"/>
          <p:cNvSpPr>
            <a:spLocks noChangeArrowheads="1"/>
          </p:cNvSpPr>
          <p:nvPr/>
        </p:nvSpPr>
        <p:spPr bwMode="auto">
          <a:xfrm>
            <a:off x="4191000" y="3505200"/>
            <a:ext cx="76200" cy="76200"/>
          </a:xfrm>
          <a:prstGeom prst="ellipse">
            <a:avLst/>
          </a:prstGeom>
          <a:solidFill>
            <a:srgbClr val="800000"/>
          </a:solidFill>
          <a:ln w="9525">
            <a:solidFill>
              <a:srgbClr val="800000"/>
            </a:solidFill>
            <a:round/>
            <a:headEnd/>
            <a:tailEnd/>
          </a:ln>
        </p:spPr>
        <p:txBody>
          <a:bodyPr wrap="none" anchor="ctr"/>
          <a:lstStyle/>
          <a:p>
            <a:endParaRPr lang="en-US"/>
          </a:p>
        </p:txBody>
      </p:sp>
      <p:sp>
        <p:nvSpPr>
          <p:cNvPr id="31752" name="Oval 9"/>
          <p:cNvSpPr>
            <a:spLocks noChangeArrowheads="1"/>
          </p:cNvSpPr>
          <p:nvPr/>
        </p:nvSpPr>
        <p:spPr bwMode="auto">
          <a:xfrm>
            <a:off x="2667000" y="3276600"/>
            <a:ext cx="76200" cy="76200"/>
          </a:xfrm>
          <a:prstGeom prst="ellipse">
            <a:avLst/>
          </a:prstGeom>
          <a:solidFill>
            <a:srgbClr val="000080"/>
          </a:solidFill>
          <a:ln w="9525">
            <a:solidFill>
              <a:srgbClr val="000080"/>
            </a:solidFill>
            <a:round/>
            <a:headEnd/>
            <a:tailEnd/>
          </a:ln>
        </p:spPr>
        <p:txBody>
          <a:bodyPr wrap="none" anchor="ctr"/>
          <a:lstStyle/>
          <a:p>
            <a:endParaRPr lang="en-US"/>
          </a:p>
        </p:txBody>
      </p:sp>
      <p:sp>
        <p:nvSpPr>
          <p:cNvPr id="31753" name="Oval 10"/>
          <p:cNvSpPr>
            <a:spLocks noChangeArrowheads="1"/>
          </p:cNvSpPr>
          <p:nvPr/>
        </p:nvSpPr>
        <p:spPr bwMode="auto">
          <a:xfrm>
            <a:off x="3886200" y="4343400"/>
            <a:ext cx="76200" cy="76200"/>
          </a:xfrm>
          <a:prstGeom prst="ellipse">
            <a:avLst/>
          </a:prstGeom>
          <a:solidFill>
            <a:srgbClr val="FF00FF"/>
          </a:solidFill>
          <a:ln w="9525">
            <a:solidFill>
              <a:srgbClr val="FF00FF"/>
            </a:solidFill>
            <a:round/>
            <a:headEnd/>
            <a:tailEnd/>
          </a:ln>
        </p:spPr>
        <p:txBody>
          <a:bodyPr wrap="none" anchor="ctr"/>
          <a:lstStyle/>
          <a:p>
            <a:endParaRPr lang="en-US"/>
          </a:p>
        </p:txBody>
      </p:sp>
      <p:sp>
        <p:nvSpPr>
          <p:cNvPr id="31754" name="Rectangle 24"/>
          <p:cNvSpPr>
            <a:spLocks noChangeArrowheads="1"/>
          </p:cNvSpPr>
          <p:nvPr/>
        </p:nvSpPr>
        <p:spPr bwMode="auto">
          <a:xfrm>
            <a:off x="3810000" y="4267200"/>
            <a:ext cx="228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a:xfrm>
            <a:off x="914400" y="0"/>
            <a:ext cx="8229600" cy="1143000"/>
          </a:xfrm>
        </p:spPr>
        <p:txBody>
          <a:bodyPr/>
          <a:lstStyle/>
          <a:p>
            <a:pPr eaLnBrk="1" hangingPunct="1"/>
            <a:r>
              <a:rPr lang="en-US" smtClean="0"/>
              <a:t>Post-Adjudication Results</a:t>
            </a:r>
          </a:p>
        </p:txBody>
      </p:sp>
      <p:pic>
        <p:nvPicPr>
          <p:cNvPr id="33795" name="Picture 5"/>
          <p:cNvPicPr>
            <a:picLocks noChangeAspect="1" noChangeArrowheads="1"/>
          </p:cNvPicPr>
          <p:nvPr/>
        </p:nvPicPr>
        <p:blipFill>
          <a:blip r:embed="rId2">
            <a:extLst>
              <a:ext uri="{28A0092B-C50C-407E-A947-70E740481C1C}">
                <a14:useLocalDpi xmlns:a14="http://schemas.microsoft.com/office/drawing/2010/main" val="0"/>
              </a:ext>
            </a:extLst>
          </a:blip>
          <a:srcRect l="26563" t="24667" r="28125" b="7333"/>
          <a:stretch>
            <a:fillRect/>
          </a:stretch>
        </p:blipFill>
        <p:spPr bwMode="auto">
          <a:xfrm>
            <a:off x="1219200" y="1230313"/>
            <a:ext cx="6400800" cy="562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4" name="Text Box 6"/>
          <p:cNvSpPr txBox="1">
            <a:spLocks noChangeArrowheads="1"/>
          </p:cNvSpPr>
          <p:nvPr/>
        </p:nvSpPr>
        <p:spPr bwMode="auto">
          <a:xfrm>
            <a:off x="0" y="304800"/>
            <a:ext cx="15240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cs typeface="Arial" charset="0"/>
              </a:rPr>
              <a:t>Topic 103</a:t>
            </a:r>
          </a:p>
        </p:txBody>
      </p:sp>
      <p:sp>
        <p:nvSpPr>
          <p:cNvPr id="33797" name="Rectangle 7"/>
          <p:cNvSpPr>
            <a:spLocks noChangeArrowheads="1"/>
          </p:cNvSpPr>
          <p:nvPr/>
        </p:nvSpPr>
        <p:spPr bwMode="auto">
          <a:xfrm>
            <a:off x="4191000" y="4267200"/>
            <a:ext cx="228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9574"/>
                                        </p:tgtEl>
                                        <p:attrNameLst>
                                          <p:attrName>style.visibility</p:attrName>
                                        </p:attrNameLst>
                                      </p:cBhvr>
                                      <p:to>
                                        <p:strVal val="visible"/>
                                      </p:to>
                                    </p:set>
                                    <p:animEffect transition="in" filter="fade">
                                      <p:cBhvr>
                                        <p:cTn id="7" dur="1000"/>
                                        <p:tgtEl>
                                          <p:spTgt spid="109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614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6148" name="Rectangle 4"/>
          <p:cNvSpPr>
            <a:spLocks noGrp="1" noChangeArrowheads="1"/>
          </p:cNvSpPr>
          <p:nvPr>
            <p:ph type="title"/>
          </p:nvPr>
        </p:nvSpPr>
        <p:spPr>
          <a:noFill/>
        </p:spPr>
        <p:txBody>
          <a:bodyPr/>
          <a:lstStyle/>
          <a:p>
            <a:r>
              <a:rPr lang="en-US" smtClean="0"/>
              <a:t>IR Effectiveness Evaluation</a:t>
            </a:r>
          </a:p>
        </p:txBody>
      </p:sp>
      <p:sp>
        <p:nvSpPr>
          <p:cNvPr id="6149" name="Rectangle 5"/>
          <p:cNvSpPr>
            <a:spLocks noGrp="1" noChangeArrowheads="1"/>
          </p:cNvSpPr>
          <p:nvPr>
            <p:ph type="body" idx="1"/>
          </p:nvPr>
        </p:nvSpPr>
        <p:spPr>
          <a:xfrm>
            <a:off x="609600" y="1828800"/>
            <a:ext cx="8534400" cy="4114800"/>
          </a:xfrm>
          <a:noFill/>
        </p:spPr>
        <p:txBody>
          <a:bodyPr/>
          <a:lstStyle/>
          <a:p>
            <a:r>
              <a:rPr lang="en-US" dirty="0" smtClean="0"/>
              <a:t>User-centered strategy</a:t>
            </a:r>
          </a:p>
          <a:p>
            <a:pPr lvl="1"/>
            <a:r>
              <a:rPr lang="en-US" sz="2400" dirty="0" smtClean="0"/>
              <a:t>Given several users, and at least 2 retrieval systems</a:t>
            </a:r>
          </a:p>
          <a:p>
            <a:pPr lvl="1"/>
            <a:r>
              <a:rPr lang="en-US" sz="2400" dirty="0" smtClean="0"/>
              <a:t>Have each user try the same task on both systems</a:t>
            </a:r>
          </a:p>
          <a:p>
            <a:pPr lvl="1"/>
            <a:r>
              <a:rPr lang="en-US" sz="2400" dirty="0" smtClean="0"/>
              <a:t>Measure which system works the “best”</a:t>
            </a:r>
          </a:p>
          <a:p>
            <a:pPr lvl="3"/>
            <a:endParaRPr lang="en-US" dirty="0" smtClean="0"/>
          </a:p>
          <a:p>
            <a:r>
              <a:rPr lang="en-US" dirty="0" smtClean="0"/>
              <a:t>System-centered strategy</a:t>
            </a:r>
          </a:p>
          <a:p>
            <a:pPr lvl="1"/>
            <a:r>
              <a:rPr lang="en-US" sz="2400" dirty="0" smtClean="0"/>
              <a:t>Given documents, queries, and relevance judgments</a:t>
            </a:r>
          </a:p>
          <a:p>
            <a:pPr lvl="1"/>
            <a:r>
              <a:rPr lang="en-US" sz="2400" dirty="0" smtClean="0"/>
              <a:t>Try several variations on the retrieval system</a:t>
            </a:r>
          </a:p>
          <a:p>
            <a:pPr lvl="1"/>
            <a:r>
              <a:rPr lang="en-US" sz="2400" dirty="0" smtClean="0"/>
              <a:t>Measure which ranks more good docs near the top</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3"/>
          <p:cNvSpPr>
            <a:spLocks noGrp="1" noChangeArrowheads="1"/>
          </p:cNvSpPr>
          <p:nvPr>
            <p:ph type="title" idx="4294967295"/>
          </p:nvPr>
        </p:nvSpPr>
        <p:spPr>
          <a:xfrm>
            <a:off x="0" y="0"/>
            <a:ext cx="9144000" cy="762000"/>
          </a:xfrm>
        </p:spPr>
        <p:txBody>
          <a:bodyPr/>
          <a:lstStyle/>
          <a:p>
            <a:pPr eaLnBrk="1" hangingPunct="1"/>
            <a:r>
              <a:rPr lang="en-US" u="sng" smtClean="0"/>
              <a:t>Results on Good OCR</a:t>
            </a:r>
          </a:p>
        </p:txBody>
      </p:sp>
      <p:pic>
        <p:nvPicPr>
          <p:cNvPr id="34819" name="Picture 25"/>
          <p:cNvPicPr>
            <a:picLocks noChangeAspect="1" noChangeArrowheads="1"/>
          </p:cNvPicPr>
          <p:nvPr/>
        </p:nvPicPr>
        <p:blipFill>
          <a:blip r:embed="rId3">
            <a:extLst>
              <a:ext uri="{28A0092B-C50C-407E-A947-70E740481C1C}">
                <a14:useLocalDpi xmlns:a14="http://schemas.microsoft.com/office/drawing/2010/main" val="0"/>
              </a:ext>
            </a:extLst>
          </a:blip>
          <a:srcRect l="32813" t="31334" r="39844" b="24666"/>
          <a:stretch>
            <a:fillRect/>
          </a:stretch>
        </p:blipFill>
        <p:spPr bwMode="auto">
          <a:xfrm>
            <a:off x="1676400" y="609600"/>
            <a:ext cx="5943600" cy="560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 Box 26"/>
          <p:cNvSpPr txBox="1">
            <a:spLocks noChangeArrowheads="1"/>
          </p:cNvSpPr>
          <p:nvPr/>
        </p:nvSpPr>
        <p:spPr bwMode="auto">
          <a:xfrm>
            <a:off x="5105400" y="6400800"/>
            <a:ext cx="3903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High OCR-accuracy documents only</a:t>
            </a:r>
          </a:p>
        </p:txBody>
      </p:sp>
      <p:sp>
        <p:nvSpPr>
          <p:cNvPr id="34821" name="Rectangle 28"/>
          <p:cNvSpPr>
            <a:spLocks noChangeArrowheads="1"/>
          </p:cNvSpPr>
          <p:nvPr/>
        </p:nvSpPr>
        <p:spPr bwMode="auto">
          <a:xfrm>
            <a:off x="5181600" y="3352800"/>
            <a:ext cx="228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4822" name="Text Box 13"/>
          <p:cNvSpPr txBox="1">
            <a:spLocks noChangeArrowheads="1"/>
          </p:cNvSpPr>
          <p:nvPr/>
        </p:nvSpPr>
        <p:spPr bwMode="auto">
          <a:xfrm>
            <a:off x="228600" y="228600"/>
            <a:ext cx="1524000"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cs typeface="Arial" charset="0"/>
              </a:rPr>
              <a:t>Topic 103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0"/>
            <a:ext cx="9144000" cy="1219200"/>
          </a:xfrm>
          <a:prstGeom prst="rect">
            <a:avLst/>
          </a:prstGeom>
          <a:solidFill>
            <a:srgbClr val="DDDDDD"/>
          </a:solidFill>
          <a:ln w="9525" algn="ctr">
            <a:solidFill>
              <a:schemeClr val="tx1"/>
            </a:solidFill>
            <a:miter lim="800000"/>
            <a:headEnd/>
            <a:tailEnd/>
          </a:ln>
        </p:spPr>
        <p:txBody>
          <a:bodyPr wrap="none" anchor="ctr"/>
          <a:lstStyle/>
          <a:p>
            <a:endParaRPr lang="en-US"/>
          </a:p>
        </p:txBody>
      </p:sp>
      <p:sp>
        <p:nvSpPr>
          <p:cNvPr id="54275" name="Rectangle 3"/>
          <p:cNvSpPr>
            <a:spLocks noGrp="1" noChangeArrowheads="1"/>
          </p:cNvSpPr>
          <p:nvPr>
            <p:ph type="title"/>
          </p:nvPr>
        </p:nvSpPr>
        <p:spPr>
          <a:xfrm>
            <a:off x="152400" y="88900"/>
            <a:ext cx="2743200" cy="368300"/>
          </a:xfrm>
          <a:solidFill>
            <a:schemeClr val="bg1"/>
          </a:solidFill>
          <a:ln>
            <a:solidFill>
              <a:schemeClr val="tx1"/>
            </a:solidFill>
            <a:miter lim="800000"/>
            <a:headEnd/>
            <a:tailEnd/>
          </a:ln>
        </p:spPr>
        <p:txBody>
          <a:bodyPr/>
          <a:lstStyle/>
          <a:p>
            <a:r>
              <a:rPr lang="en-US" sz="1800" b="1" smtClean="0"/>
              <a:t>Interactive Task - 2009</a:t>
            </a:r>
          </a:p>
        </p:txBody>
      </p:sp>
      <p:sp>
        <p:nvSpPr>
          <p:cNvPr id="54276" name="Text Box 4"/>
          <p:cNvSpPr txBox="1">
            <a:spLocks noChangeArrowheads="1"/>
          </p:cNvSpPr>
          <p:nvPr/>
        </p:nvSpPr>
        <p:spPr bwMode="auto">
          <a:xfrm>
            <a:off x="0" y="5334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dirty="0" smtClean="0"/>
              <a:t>TREC Enron Email </a:t>
            </a:r>
            <a:r>
              <a:rPr lang="en-US" sz="3200" dirty="0"/>
              <a:t>Test </a:t>
            </a:r>
            <a:r>
              <a:rPr lang="en-US" sz="3200" dirty="0" smtClean="0"/>
              <a:t>Collection Version 1</a:t>
            </a:r>
            <a:endParaRPr lang="en-US" sz="3200" dirty="0"/>
          </a:p>
        </p:txBody>
      </p:sp>
      <p:sp>
        <p:nvSpPr>
          <p:cNvPr id="671749" name="Rectangle 5"/>
          <p:cNvSpPr>
            <a:spLocks noGrp="1" noChangeArrowheads="1"/>
          </p:cNvSpPr>
          <p:nvPr>
            <p:ph type="body" idx="1"/>
          </p:nvPr>
        </p:nvSpPr>
        <p:spPr>
          <a:noFill/>
        </p:spPr>
        <p:txBody>
          <a:bodyPr/>
          <a:lstStyle/>
          <a:p>
            <a:pPr>
              <a:lnSpc>
                <a:spcPct val="90000"/>
              </a:lnSpc>
            </a:pPr>
            <a:r>
              <a:rPr lang="en-US" sz="2400" b="1" smtClean="0"/>
              <a:t>Enron Collection</a:t>
            </a:r>
          </a:p>
          <a:p>
            <a:pPr lvl="1">
              <a:lnSpc>
                <a:spcPct val="90000"/>
              </a:lnSpc>
            </a:pPr>
            <a:r>
              <a:rPr lang="en-US" sz="2000" smtClean="0"/>
              <a:t>A collection of emails produced by Enron in response to requests from the Federal Energy Regulatory Commission (FERC)</a:t>
            </a:r>
          </a:p>
          <a:p>
            <a:pPr lvl="1">
              <a:lnSpc>
                <a:spcPct val="90000"/>
              </a:lnSpc>
            </a:pPr>
            <a:r>
              <a:rPr lang="en-US" sz="2000" smtClean="0"/>
              <a:t>First year used in the Legal Track</a:t>
            </a:r>
          </a:p>
          <a:p>
            <a:pPr>
              <a:lnSpc>
                <a:spcPct val="90000"/>
              </a:lnSpc>
              <a:spcBef>
                <a:spcPct val="50000"/>
              </a:spcBef>
            </a:pPr>
            <a:r>
              <a:rPr lang="en-US" sz="2400" b="1" smtClean="0"/>
              <a:t>Size of Collection (post-deduplication)</a:t>
            </a:r>
          </a:p>
          <a:p>
            <a:pPr lvl="1">
              <a:lnSpc>
                <a:spcPct val="90000"/>
              </a:lnSpc>
            </a:pPr>
            <a:r>
              <a:rPr lang="en-US" sz="2000" smtClean="0"/>
              <a:t>569,034 messages</a:t>
            </a:r>
          </a:p>
          <a:p>
            <a:pPr lvl="1">
              <a:lnSpc>
                <a:spcPct val="90000"/>
              </a:lnSpc>
            </a:pPr>
            <a:r>
              <a:rPr lang="en-US" sz="2000" smtClean="0"/>
              <a:t>847,791 documents</a:t>
            </a:r>
          </a:p>
          <a:p>
            <a:pPr lvl="1">
              <a:lnSpc>
                <a:spcPct val="90000"/>
              </a:lnSpc>
            </a:pPr>
            <a:r>
              <a:rPr lang="en-US" sz="2000" smtClean="0"/>
              <a:t>Over 3.8 million pages</a:t>
            </a:r>
          </a:p>
          <a:p>
            <a:pPr>
              <a:lnSpc>
                <a:spcPct val="90000"/>
              </a:lnSpc>
              <a:spcBef>
                <a:spcPct val="50000"/>
              </a:spcBef>
            </a:pPr>
            <a:r>
              <a:rPr lang="en-US" sz="2400" b="1" smtClean="0"/>
              <a:t>Distribution Format</a:t>
            </a:r>
          </a:p>
          <a:p>
            <a:pPr lvl="1">
              <a:lnSpc>
                <a:spcPct val="90000"/>
              </a:lnSpc>
            </a:pPr>
            <a:r>
              <a:rPr lang="en-US" sz="2000" smtClean="0"/>
              <a:t>Extracted Text (in EDRM XML interchange format)</a:t>
            </a:r>
          </a:p>
          <a:p>
            <a:pPr lvl="1">
              <a:lnSpc>
                <a:spcPct val="90000"/>
              </a:lnSpc>
            </a:pPr>
            <a:r>
              <a:rPr lang="en-US" sz="2000" smtClean="0"/>
              <a:t>Native .msg files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Oval 145"/>
          <p:cNvSpPr/>
          <p:nvPr/>
        </p:nvSpPr>
        <p:spPr>
          <a:xfrm>
            <a:off x="1828800" y="57150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pic>
        <p:nvPicPr>
          <p:cNvPr id="5" name="Picture 4"/>
          <p:cNvPicPr>
            <a:picLocks noChangeAspect="1" noChangeArrowheads="1"/>
          </p:cNvPicPr>
          <p:nvPr/>
        </p:nvPicPr>
        <p:blipFill>
          <a:blip r:embed="rId3" cstate="print"/>
          <a:srcRect/>
          <a:stretch>
            <a:fillRect/>
          </a:stretch>
        </p:blipFill>
        <p:spPr bwMode="auto">
          <a:xfrm>
            <a:off x="952500" y="1754753"/>
            <a:ext cx="4892675" cy="4798447"/>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z="4000" dirty="0" smtClean="0"/>
              <a:t>2009 Results (pre-adjudication)</a:t>
            </a:r>
            <a:endParaRPr lang="en-US" sz="4000" dirty="0"/>
          </a:p>
        </p:txBody>
      </p:sp>
      <p:sp>
        <p:nvSpPr>
          <p:cNvPr id="6" name="Oval 5"/>
          <p:cNvSpPr/>
          <p:nvPr/>
        </p:nvSpPr>
        <p:spPr>
          <a:xfrm>
            <a:off x="6591300" y="2753499"/>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 name="Oval 6"/>
          <p:cNvSpPr/>
          <p:nvPr/>
        </p:nvSpPr>
        <p:spPr>
          <a:xfrm>
            <a:off x="6591300" y="3058299"/>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8" name="Oval 7"/>
          <p:cNvSpPr/>
          <p:nvPr/>
        </p:nvSpPr>
        <p:spPr>
          <a:xfrm>
            <a:off x="6591300" y="3363099"/>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 name="Oval 8"/>
          <p:cNvSpPr/>
          <p:nvPr/>
        </p:nvSpPr>
        <p:spPr>
          <a:xfrm>
            <a:off x="6591300" y="3667899"/>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0" name="Oval 9"/>
          <p:cNvSpPr/>
          <p:nvPr/>
        </p:nvSpPr>
        <p:spPr>
          <a:xfrm>
            <a:off x="6591300" y="3972699"/>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 name="TextBox 10"/>
          <p:cNvSpPr txBox="1"/>
          <p:nvPr/>
        </p:nvSpPr>
        <p:spPr>
          <a:xfrm>
            <a:off x="6743700" y="2667000"/>
            <a:ext cx="1447800" cy="276999"/>
          </a:xfrm>
          <a:prstGeom prst="rect">
            <a:avLst/>
          </a:prstGeom>
          <a:noFill/>
        </p:spPr>
        <p:txBody>
          <a:bodyPr wrap="square" rtlCol="0">
            <a:spAutoFit/>
          </a:bodyPr>
          <a:lstStyle/>
          <a:p>
            <a:r>
              <a:rPr lang="en-US" sz="1200" dirty="0">
                <a:solidFill>
                  <a:srgbClr val="000000"/>
                </a:solidFill>
              </a:rPr>
              <a:t>Topic 201 (2009)</a:t>
            </a:r>
          </a:p>
        </p:txBody>
      </p:sp>
      <p:sp>
        <p:nvSpPr>
          <p:cNvPr id="12" name="TextBox 11"/>
          <p:cNvSpPr txBox="1"/>
          <p:nvPr/>
        </p:nvSpPr>
        <p:spPr>
          <a:xfrm>
            <a:off x="6743700" y="2971800"/>
            <a:ext cx="1447800" cy="276999"/>
          </a:xfrm>
          <a:prstGeom prst="rect">
            <a:avLst/>
          </a:prstGeom>
          <a:noFill/>
        </p:spPr>
        <p:txBody>
          <a:bodyPr wrap="square" rtlCol="0">
            <a:spAutoFit/>
          </a:bodyPr>
          <a:lstStyle/>
          <a:p>
            <a:r>
              <a:rPr lang="en-US" sz="1200" dirty="0">
                <a:solidFill>
                  <a:srgbClr val="000000"/>
                </a:solidFill>
              </a:rPr>
              <a:t>Topic 202 (2009)</a:t>
            </a:r>
          </a:p>
        </p:txBody>
      </p:sp>
      <p:sp>
        <p:nvSpPr>
          <p:cNvPr id="13" name="TextBox 12"/>
          <p:cNvSpPr txBox="1"/>
          <p:nvPr/>
        </p:nvSpPr>
        <p:spPr>
          <a:xfrm>
            <a:off x="6743700" y="3276600"/>
            <a:ext cx="1447800" cy="276999"/>
          </a:xfrm>
          <a:prstGeom prst="rect">
            <a:avLst/>
          </a:prstGeom>
          <a:noFill/>
        </p:spPr>
        <p:txBody>
          <a:bodyPr wrap="square" rtlCol="0">
            <a:spAutoFit/>
          </a:bodyPr>
          <a:lstStyle/>
          <a:p>
            <a:r>
              <a:rPr lang="en-US" sz="1200" dirty="0">
                <a:solidFill>
                  <a:srgbClr val="000000"/>
                </a:solidFill>
              </a:rPr>
              <a:t>Topic 203 (2009)</a:t>
            </a:r>
          </a:p>
        </p:txBody>
      </p:sp>
      <p:sp>
        <p:nvSpPr>
          <p:cNvPr id="14" name="TextBox 13"/>
          <p:cNvSpPr txBox="1"/>
          <p:nvPr/>
        </p:nvSpPr>
        <p:spPr>
          <a:xfrm>
            <a:off x="6743700" y="3581400"/>
            <a:ext cx="1447800" cy="276999"/>
          </a:xfrm>
          <a:prstGeom prst="rect">
            <a:avLst/>
          </a:prstGeom>
          <a:noFill/>
        </p:spPr>
        <p:txBody>
          <a:bodyPr wrap="square" rtlCol="0">
            <a:spAutoFit/>
          </a:bodyPr>
          <a:lstStyle/>
          <a:p>
            <a:r>
              <a:rPr lang="en-US" sz="1200" dirty="0">
                <a:solidFill>
                  <a:srgbClr val="000000"/>
                </a:solidFill>
              </a:rPr>
              <a:t>Topic 204 (2009)</a:t>
            </a:r>
          </a:p>
        </p:txBody>
      </p:sp>
      <p:sp>
        <p:nvSpPr>
          <p:cNvPr id="15" name="TextBox 14"/>
          <p:cNvSpPr txBox="1"/>
          <p:nvPr/>
        </p:nvSpPr>
        <p:spPr>
          <a:xfrm>
            <a:off x="6743700" y="3886200"/>
            <a:ext cx="1447800" cy="276999"/>
          </a:xfrm>
          <a:prstGeom prst="rect">
            <a:avLst/>
          </a:prstGeom>
          <a:noFill/>
        </p:spPr>
        <p:txBody>
          <a:bodyPr wrap="square" rtlCol="0">
            <a:spAutoFit/>
          </a:bodyPr>
          <a:lstStyle/>
          <a:p>
            <a:r>
              <a:rPr lang="en-US" sz="1200" dirty="0">
                <a:solidFill>
                  <a:srgbClr val="000000"/>
                </a:solidFill>
              </a:rPr>
              <a:t>Topic 205 (2009)</a:t>
            </a:r>
          </a:p>
        </p:txBody>
      </p:sp>
      <p:sp>
        <p:nvSpPr>
          <p:cNvPr id="36" name="TextBox 35"/>
          <p:cNvSpPr txBox="1"/>
          <p:nvPr/>
        </p:nvSpPr>
        <p:spPr>
          <a:xfrm>
            <a:off x="6743700" y="4172724"/>
            <a:ext cx="1447800" cy="276999"/>
          </a:xfrm>
          <a:prstGeom prst="rect">
            <a:avLst/>
          </a:prstGeom>
          <a:noFill/>
        </p:spPr>
        <p:txBody>
          <a:bodyPr wrap="square" rtlCol="0">
            <a:spAutoFit/>
          </a:bodyPr>
          <a:lstStyle/>
          <a:p>
            <a:r>
              <a:rPr lang="en-US" sz="1200" dirty="0">
                <a:solidFill>
                  <a:srgbClr val="000000"/>
                </a:solidFill>
              </a:rPr>
              <a:t>Topic 206 (2009)</a:t>
            </a:r>
          </a:p>
        </p:txBody>
      </p:sp>
      <p:sp>
        <p:nvSpPr>
          <p:cNvPr id="37" name="TextBox 36"/>
          <p:cNvSpPr txBox="1"/>
          <p:nvPr/>
        </p:nvSpPr>
        <p:spPr>
          <a:xfrm>
            <a:off x="6743700" y="4456926"/>
            <a:ext cx="1447800" cy="276999"/>
          </a:xfrm>
          <a:prstGeom prst="rect">
            <a:avLst/>
          </a:prstGeom>
          <a:noFill/>
        </p:spPr>
        <p:txBody>
          <a:bodyPr wrap="square" rtlCol="0">
            <a:spAutoFit/>
          </a:bodyPr>
          <a:lstStyle/>
          <a:p>
            <a:r>
              <a:rPr lang="en-US" sz="1200" dirty="0">
                <a:solidFill>
                  <a:srgbClr val="000000"/>
                </a:solidFill>
              </a:rPr>
              <a:t>Topic 207 (2009)</a:t>
            </a:r>
          </a:p>
        </p:txBody>
      </p:sp>
      <p:sp>
        <p:nvSpPr>
          <p:cNvPr id="38" name="Oval 37"/>
          <p:cNvSpPr/>
          <p:nvPr/>
        </p:nvSpPr>
        <p:spPr>
          <a:xfrm>
            <a:off x="6591300" y="423939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9" name="Oval 38"/>
          <p:cNvSpPr/>
          <p:nvPr/>
        </p:nvSpPr>
        <p:spPr>
          <a:xfrm>
            <a:off x="6591300" y="4534674"/>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3" name="Oval 42"/>
          <p:cNvSpPr/>
          <p:nvPr/>
        </p:nvSpPr>
        <p:spPr>
          <a:xfrm>
            <a:off x="1790700" y="57531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5" name="Oval 44"/>
          <p:cNvSpPr/>
          <p:nvPr/>
        </p:nvSpPr>
        <p:spPr>
          <a:xfrm>
            <a:off x="1619250" y="342024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6" name="Oval 45"/>
          <p:cNvSpPr/>
          <p:nvPr/>
        </p:nvSpPr>
        <p:spPr>
          <a:xfrm>
            <a:off x="1619250" y="33909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8" name="Oval 47"/>
          <p:cNvSpPr/>
          <p:nvPr/>
        </p:nvSpPr>
        <p:spPr>
          <a:xfrm>
            <a:off x="1828800" y="42672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9" name="Oval 48"/>
          <p:cNvSpPr/>
          <p:nvPr/>
        </p:nvSpPr>
        <p:spPr>
          <a:xfrm>
            <a:off x="1676400" y="3200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50" name="Oval 49"/>
          <p:cNvSpPr/>
          <p:nvPr/>
        </p:nvSpPr>
        <p:spPr>
          <a:xfrm>
            <a:off x="1676400" y="53340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51" name="Oval 50"/>
          <p:cNvSpPr/>
          <p:nvPr/>
        </p:nvSpPr>
        <p:spPr>
          <a:xfrm>
            <a:off x="1600200" y="3200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67" name="Oval 66"/>
          <p:cNvSpPr/>
          <p:nvPr/>
        </p:nvSpPr>
        <p:spPr>
          <a:xfrm>
            <a:off x="2286000" y="34290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68" name="Oval 67"/>
          <p:cNvSpPr/>
          <p:nvPr/>
        </p:nvSpPr>
        <p:spPr>
          <a:xfrm>
            <a:off x="2209800" y="33528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3" name="Oval 72"/>
          <p:cNvSpPr/>
          <p:nvPr/>
        </p:nvSpPr>
        <p:spPr>
          <a:xfrm>
            <a:off x="2133600" y="48768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4" name="Oval 73"/>
          <p:cNvSpPr/>
          <p:nvPr/>
        </p:nvSpPr>
        <p:spPr>
          <a:xfrm>
            <a:off x="2438400" y="57150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5" name="Oval 74"/>
          <p:cNvSpPr/>
          <p:nvPr/>
        </p:nvSpPr>
        <p:spPr>
          <a:xfrm>
            <a:off x="1676400" y="47244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6" name="Oval 75"/>
          <p:cNvSpPr/>
          <p:nvPr/>
        </p:nvSpPr>
        <p:spPr>
          <a:xfrm>
            <a:off x="1600200" y="54102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0" name="Oval 89"/>
          <p:cNvSpPr/>
          <p:nvPr/>
        </p:nvSpPr>
        <p:spPr>
          <a:xfrm>
            <a:off x="2133600" y="49911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1" name="Oval 90"/>
          <p:cNvSpPr/>
          <p:nvPr/>
        </p:nvSpPr>
        <p:spPr>
          <a:xfrm>
            <a:off x="1905000" y="54864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2" name="Oval 91"/>
          <p:cNvSpPr/>
          <p:nvPr/>
        </p:nvSpPr>
        <p:spPr>
          <a:xfrm>
            <a:off x="1752600" y="54102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2" name="Oval 111"/>
          <p:cNvSpPr/>
          <p:nvPr/>
        </p:nvSpPr>
        <p:spPr>
          <a:xfrm>
            <a:off x="3276600" y="38100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3" name="Oval 112"/>
          <p:cNvSpPr/>
          <p:nvPr/>
        </p:nvSpPr>
        <p:spPr>
          <a:xfrm>
            <a:off x="2286000" y="41910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4" name="Oval 113"/>
          <p:cNvSpPr/>
          <p:nvPr/>
        </p:nvSpPr>
        <p:spPr>
          <a:xfrm>
            <a:off x="2133600" y="25908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28" name="Oval 127"/>
          <p:cNvSpPr/>
          <p:nvPr/>
        </p:nvSpPr>
        <p:spPr>
          <a:xfrm>
            <a:off x="4495800" y="28956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29" name="Oval 128"/>
          <p:cNvSpPr/>
          <p:nvPr/>
        </p:nvSpPr>
        <p:spPr>
          <a:xfrm>
            <a:off x="4533900" y="30480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30" name="Oval 129"/>
          <p:cNvSpPr/>
          <p:nvPr/>
        </p:nvSpPr>
        <p:spPr>
          <a:xfrm>
            <a:off x="3429000" y="34290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31" name="Oval 130"/>
          <p:cNvSpPr/>
          <p:nvPr/>
        </p:nvSpPr>
        <p:spPr>
          <a:xfrm>
            <a:off x="3657600" y="54102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cstate="print"/>
          <a:srcRect/>
          <a:stretch>
            <a:fillRect/>
          </a:stretch>
        </p:blipFill>
        <p:spPr bwMode="auto">
          <a:xfrm>
            <a:off x="952500" y="1754753"/>
            <a:ext cx="4892675" cy="4798447"/>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z="4000" dirty="0" smtClean="0"/>
              <a:t>2009 Results (post-adjudication)</a:t>
            </a:r>
            <a:endParaRPr lang="en-US" sz="4000" dirty="0"/>
          </a:p>
        </p:txBody>
      </p:sp>
      <p:sp>
        <p:nvSpPr>
          <p:cNvPr id="6" name="Oval 5"/>
          <p:cNvSpPr/>
          <p:nvPr/>
        </p:nvSpPr>
        <p:spPr>
          <a:xfrm>
            <a:off x="6591300" y="2753499"/>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 name="Oval 6"/>
          <p:cNvSpPr/>
          <p:nvPr/>
        </p:nvSpPr>
        <p:spPr>
          <a:xfrm>
            <a:off x="6591300" y="3058299"/>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8" name="Oval 7"/>
          <p:cNvSpPr/>
          <p:nvPr/>
        </p:nvSpPr>
        <p:spPr>
          <a:xfrm>
            <a:off x="6591300" y="3363099"/>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 name="Oval 8"/>
          <p:cNvSpPr/>
          <p:nvPr/>
        </p:nvSpPr>
        <p:spPr>
          <a:xfrm>
            <a:off x="6591300" y="3667899"/>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0" name="Oval 9"/>
          <p:cNvSpPr/>
          <p:nvPr/>
        </p:nvSpPr>
        <p:spPr>
          <a:xfrm>
            <a:off x="6591300" y="3972699"/>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 name="TextBox 10"/>
          <p:cNvSpPr txBox="1"/>
          <p:nvPr/>
        </p:nvSpPr>
        <p:spPr>
          <a:xfrm>
            <a:off x="6743700" y="2667000"/>
            <a:ext cx="1447800" cy="276999"/>
          </a:xfrm>
          <a:prstGeom prst="rect">
            <a:avLst/>
          </a:prstGeom>
          <a:noFill/>
        </p:spPr>
        <p:txBody>
          <a:bodyPr wrap="square" rtlCol="0">
            <a:spAutoFit/>
          </a:bodyPr>
          <a:lstStyle/>
          <a:p>
            <a:r>
              <a:rPr lang="en-US" sz="1200" dirty="0">
                <a:solidFill>
                  <a:srgbClr val="000000"/>
                </a:solidFill>
              </a:rPr>
              <a:t>Topic 201 (2009)</a:t>
            </a:r>
          </a:p>
        </p:txBody>
      </p:sp>
      <p:sp>
        <p:nvSpPr>
          <p:cNvPr id="12" name="TextBox 11"/>
          <p:cNvSpPr txBox="1"/>
          <p:nvPr/>
        </p:nvSpPr>
        <p:spPr>
          <a:xfrm>
            <a:off x="6743700" y="2971800"/>
            <a:ext cx="1447800" cy="276999"/>
          </a:xfrm>
          <a:prstGeom prst="rect">
            <a:avLst/>
          </a:prstGeom>
          <a:noFill/>
        </p:spPr>
        <p:txBody>
          <a:bodyPr wrap="square" rtlCol="0">
            <a:spAutoFit/>
          </a:bodyPr>
          <a:lstStyle/>
          <a:p>
            <a:r>
              <a:rPr lang="en-US" sz="1200" dirty="0">
                <a:solidFill>
                  <a:srgbClr val="000000"/>
                </a:solidFill>
              </a:rPr>
              <a:t>Topic 202 (2009)</a:t>
            </a:r>
          </a:p>
        </p:txBody>
      </p:sp>
      <p:sp>
        <p:nvSpPr>
          <p:cNvPr id="13" name="TextBox 12"/>
          <p:cNvSpPr txBox="1"/>
          <p:nvPr/>
        </p:nvSpPr>
        <p:spPr>
          <a:xfrm>
            <a:off x="6743700" y="3276600"/>
            <a:ext cx="1447800" cy="276999"/>
          </a:xfrm>
          <a:prstGeom prst="rect">
            <a:avLst/>
          </a:prstGeom>
          <a:noFill/>
        </p:spPr>
        <p:txBody>
          <a:bodyPr wrap="square" rtlCol="0">
            <a:spAutoFit/>
          </a:bodyPr>
          <a:lstStyle/>
          <a:p>
            <a:r>
              <a:rPr lang="en-US" sz="1200" dirty="0">
                <a:solidFill>
                  <a:srgbClr val="000000"/>
                </a:solidFill>
              </a:rPr>
              <a:t>Topic 203 (2009)</a:t>
            </a:r>
          </a:p>
        </p:txBody>
      </p:sp>
      <p:sp>
        <p:nvSpPr>
          <p:cNvPr id="14" name="TextBox 13"/>
          <p:cNvSpPr txBox="1"/>
          <p:nvPr/>
        </p:nvSpPr>
        <p:spPr>
          <a:xfrm>
            <a:off x="6743700" y="3581400"/>
            <a:ext cx="1447800" cy="276999"/>
          </a:xfrm>
          <a:prstGeom prst="rect">
            <a:avLst/>
          </a:prstGeom>
          <a:noFill/>
        </p:spPr>
        <p:txBody>
          <a:bodyPr wrap="square" rtlCol="0">
            <a:spAutoFit/>
          </a:bodyPr>
          <a:lstStyle/>
          <a:p>
            <a:r>
              <a:rPr lang="en-US" sz="1200" dirty="0">
                <a:solidFill>
                  <a:srgbClr val="000000"/>
                </a:solidFill>
              </a:rPr>
              <a:t>Topic 204 (2009)</a:t>
            </a:r>
          </a:p>
        </p:txBody>
      </p:sp>
      <p:sp>
        <p:nvSpPr>
          <p:cNvPr id="15" name="TextBox 14"/>
          <p:cNvSpPr txBox="1"/>
          <p:nvPr/>
        </p:nvSpPr>
        <p:spPr>
          <a:xfrm>
            <a:off x="6743700" y="3886200"/>
            <a:ext cx="1447800" cy="276999"/>
          </a:xfrm>
          <a:prstGeom prst="rect">
            <a:avLst/>
          </a:prstGeom>
          <a:noFill/>
        </p:spPr>
        <p:txBody>
          <a:bodyPr wrap="square" rtlCol="0">
            <a:spAutoFit/>
          </a:bodyPr>
          <a:lstStyle/>
          <a:p>
            <a:r>
              <a:rPr lang="en-US" sz="1200" dirty="0">
                <a:solidFill>
                  <a:srgbClr val="000000"/>
                </a:solidFill>
              </a:rPr>
              <a:t>Topic 205 (2009)</a:t>
            </a:r>
          </a:p>
        </p:txBody>
      </p:sp>
      <p:sp>
        <p:nvSpPr>
          <p:cNvPr id="16" name="Oval 15"/>
          <p:cNvSpPr/>
          <p:nvPr/>
        </p:nvSpPr>
        <p:spPr>
          <a:xfrm>
            <a:off x="4800600" y="22098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7" name="Oval 16"/>
          <p:cNvSpPr/>
          <p:nvPr/>
        </p:nvSpPr>
        <p:spPr>
          <a:xfrm>
            <a:off x="2400300" y="30480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8" name="Oval 17"/>
          <p:cNvSpPr/>
          <p:nvPr/>
        </p:nvSpPr>
        <p:spPr>
          <a:xfrm>
            <a:off x="3619500" y="50292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9" name="Oval 18"/>
          <p:cNvSpPr/>
          <p:nvPr/>
        </p:nvSpPr>
        <p:spPr>
          <a:xfrm>
            <a:off x="2209800" y="5486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0" name="Oval 19"/>
          <p:cNvSpPr/>
          <p:nvPr/>
        </p:nvSpPr>
        <p:spPr>
          <a:xfrm>
            <a:off x="4381500" y="22860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1" name="Oval 20"/>
          <p:cNvSpPr/>
          <p:nvPr/>
        </p:nvSpPr>
        <p:spPr>
          <a:xfrm>
            <a:off x="3886200" y="31623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2" name="Oval 21"/>
          <p:cNvSpPr/>
          <p:nvPr/>
        </p:nvSpPr>
        <p:spPr>
          <a:xfrm>
            <a:off x="5105400" y="30480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3" name="Oval 22"/>
          <p:cNvSpPr/>
          <p:nvPr/>
        </p:nvSpPr>
        <p:spPr>
          <a:xfrm>
            <a:off x="2209800" y="22479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4" name="Oval 23"/>
          <p:cNvSpPr/>
          <p:nvPr/>
        </p:nvSpPr>
        <p:spPr>
          <a:xfrm>
            <a:off x="4000500" y="54483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5" name="Oval 24"/>
          <p:cNvSpPr/>
          <p:nvPr/>
        </p:nvSpPr>
        <p:spPr>
          <a:xfrm>
            <a:off x="2362200" y="52959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6" name="Oval 25"/>
          <p:cNvSpPr/>
          <p:nvPr/>
        </p:nvSpPr>
        <p:spPr>
          <a:xfrm>
            <a:off x="2781300" y="56007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7" name="Oval 26"/>
          <p:cNvSpPr/>
          <p:nvPr/>
        </p:nvSpPr>
        <p:spPr>
          <a:xfrm>
            <a:off x="4648200" y="22479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8" name="Oval 27"/>
          <p:cNvSpPr/>
          <p:nvPr/>
        </p:nvSpPr>
        <p:spPr>
          <a:xfrm>
            <a:off x="3581400" y="30099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9" name="Oval 28"/>
          <p:cNvSpPr/>
          <p:nvPr/>
        </p:nvSpPr>
        <p:spPr>
          <a:xfrm>
            <a:off x="3771900" y="51816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0" name="Oval 29"/>
          <p:cNvSpPr/>
          <p:nvPr/>
        </p:nvSpPr>
        <p:spPr>
          <a:xfrm>
            <a:off x="4686300" y="24765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1" name="Oval 30"/>
          <p:cNvSpPr/>
          <p:nvPr/>
        </p:nvSpPr>
        <p:spPr>
          <a:xfrm>
            <a:off x="4648200" y="24003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6" name="TextBox 35"/>
          <p:cNvSpPr txBox="1"/>
          <p:nvPr/>
        </p:nvSpPr>
        <p:spPr>
          <a:xfrm>
            <a:off x="6743700" y="4172724"/>
            <a:ext cx="1447800" cy="276999"/>
          </a:xfrm>
          <a:prstGeom prst="rect">
            <a:avLst/>
          </a:prstGeom>
          <a:noFill/>
        </p:spPr>
        <p:txBody>
          <a:bodyPr wrap="square" rtlCol="0">
            <a:spAutoFit/>
          </a:bodyPr>
          <a:lstStyle/>
          <a:p>
            <a:r>
              <a:rPr lang="en-US" sz="1200" dirty="0">
                <a:solidFill>
                  <a:srgbClr val="000000"/>
                </a:solidFill>
              </a:rPr>
              <a:t>Topic 206 (2009)</a:t>
            </a:r>
          </a:p>
        </p:txBody>
      </p:sp>
      <p:sp>
        <p:nvSpPr>
          <p:cNvPr id="37" name="TextBox 36"/>
          <p:cNvSpPr txBox="1"/>
          <p:nvPr/>
        </p:nvSpPr>
        <p:spPr>
          <a:xfrm>
            <a:off x="6743700" y="4456926"/>
            <a:ext cx="1447800" cy="276999"/>
          </a:xfrm>
          <a:prstGeom prst="rect">
            <a:avLst/>
          </a:prstGeom>
          <a:noFill/>
        </p:spPr>
        <p:txBody>
          <a:bodyPr wrap="square" rtlCol="0">
            <a:spAutoFit/>
          </a:bodyPr>
          <a:lstStyle/>
          <a:p>
            <a:r>
              <a:rPr lang="en-US" sz="1200" dirty="0">
                <a:solidFill>
                  <a:srgbClr val="000000"/>
                </a:solidFill>
              </a:rPr>
              <a:t>Topic 207 (2009)</a:t>
            </a:r>
          </a:p>
        </p:txBody>
      </p:sp>
      <p:sp>
        <p:nvSpPr>
          <p:cNvPr id="38" name="Oval 37"/>
          <p:cNvSpPr/>
          <p:nvPr/>
        </p:nvSpPr>
        <p:spPr>
          <a:xfrm>
            <a:off x="6591300" y="423939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9" name="Oval 38"/>
          <p:cNvSpPr/>
          <p:nvPr/>
        </p:nvSpPr>
        <p:spPr>
          <a:xfrm>
            <a:off x="6591300" y="4534674"/>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0" name="Oval 39"/>
          <p:cNvSpPr/>
          <p:nvPr/>
        </p:nvSpPr>
        <p:spPr>
          <a:xfrm>
            <a:off x="3477374" y="219075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1" name="Oval 40"/>
          <p:cNvSpPr/>
          <p:nvPr/>
        </p:nvSpPr>
        <p:spPr>
          <a:xfrm>
            <a:off x="4267200" y="4648974"/>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2" name="Oval 41"/>
          <p:cNvSpPr/>
          <p:nvPr/>
        </p:nvSpPr>
        <p:spPr>
          <a:xfrm>
            <a:off x="2781300" y="4842982"/>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3" name="Oval 42"/>
          <p:cNvSpPr/>
          <p:nvPr/>
        </p:nvSpPr>
        <p:spPr>
          <a:xfrm>
            <a:off x="1790700" y="57531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4" name="Oval 43"/>
          <p:cNvSpPr/>
          <p:nvPr/>
        </p:nvSpPr>
        <p:spPr>
          <a:xfrm>
            <a:off x="1905000" y="569595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5" name="Oval 44"/>
          <p:cNvSpPr/>
          <p:nvPr/>
        </p:nvSpPr>
        <p:spPr>
          <a:xfrm>
            <a:off x="1619250" y="342024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6" name="Oval 45"/>
          <p:cNvSpPr/>
          <p:nvPr/>
        </p:nvSpPr>
        <p:spPr>
          <a:xfrm>
            <a:off x="1619250" y="33909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7" name="Oval 46"/>
          <p:cNvSpPr/>
          <p:nvPr/>
        </p:nvSpPr>
        <p:spPr>
          <a:xfrm>
            <a:off x="1676400" y="33909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Oval 145"/>
          <p:cNvSpPr/>
          <p:nvPr/>
        </p:nvSpPr>
        <p:spPr>
          <a:xfrm>
            <a:off x="1828800" y="57150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pic>
        <p:nvPicPr>
          <p:cNvPr id="5" name="Picture 4"/>
          <p:cNvPicPr>
            <a:picLocks noChangeAspect="1" noChangeArrowheads="1"/>
          </p:cNvPicPr>
          <p:nvPr/>
        </p:nvPicPr>
        <p:blipFill>
          <a:blip r:embed="rId3" cstate="print"/>
          <a:srcRect/>
          <a:stretch>
            <a:fillRect/>
          </a:stretch>
        </p:blipFill>
        <p:spPr bwMode="auto">
          <a:xfrm>
            <a:off x="952500" y="1754753"/>
            <a:ext cx="4892675" cy="4798447"/>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z="4000" dirty="0" smtClean="0"/>
              <a:t>2009 Results (pre- to post-</a:t>
            </a:r>
            <a:r>
              <a:rPr lang="en-US" sz="4000" dirty="0" err="1" smtClean="0"/>
              <a:t>adj</a:t>
            </a:r>
            <a:r>
              <a:rPr lang="en-US" sz="4000" dirty="0" smtClean="0"/>
              <a:t>)</a:t>
            </a:r>
            <a:endParaRPr lang="en-US" sz="4000" dirty="0"/>
          </a:p>
        </p:txBody>
      </p:sp>
      <p:sp>
        <p:nvSpPr>
          <p:cNvPr id="6" name="Oval 5"/>
          <p:cNvSpPr/>
          <p:nvPr/>
        </p:nvSpPr>
        <p:spPr>
          <a:xfrm>
            <a:off x="6591300" y="2753499"/>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 name="Oval 6"/>
          <p:cNvSpPr/>
          <p:nvPr/>
        </p:nvSpPr>
        <p:spPr>
          <a:xfrm>
            <a:off x="6591300" y="3058299"/>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8" name="Oval 7"/>
          <p:cNvSpPr/>
          <p:nvPr/>
        </p:nvSpPr>
        <p:spPr>
          <a:xfrm>
            <a:off x="6591300" y="3363099"/>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 name="Oval 8"/>
          <p:cNvSpPr/>
          <p:nvPr/>
        </p:nvSpPr>
        <p:spPr>
          <a:xfrm>
            <a:off x="6591300" y="3667899"/>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0" name="Oval 9"/>
          <p:cNvSpPr/>
          <p:nvPr/>
        </p:nvSpPr>
        <p:spPr>
          <a:xfrm>
            <a:off x="6591300" y="3972699"/>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 name="TextBox 10"/>
          <p:cNvSpPr txBox="1"/>
          <p:nvPr/>
        </p:nvSpPr>
        <p:spPr>
          <a:xfrm>
            <a:off x="6743700" y="2667000"/>
            <a:ext cx="1447800" cy="276999"/>
          </a:xfrm>
          <a:prstGeom prst="rect">
            <a:avLst/>
          </a:prstGeom>
          <a:noFill/>
        </p:spPr>
        <p:txBody>
          <a:bodyPr wrap="square" rtlCol="0">
            <a:spAutoFit/>
          </a:bodyPr>
          <a:lstStyle/>
          <a:p>
            <a:r>
              <a:rPr lang="en-US" sz="1200" dirty="0">
                <a:solidFill>
                  <a:srgbClr val="000000"/>
                </a:solidFill>
              </a:rPr>
              <a:t>Topic 201 (2009)</a:t>
            </a:r>
          </a:p>
        </p:txBody>
      </p:sp>
      <p:sp>
        <p:nvSpPr>
          <p:cNvPr id="12" name="TextBox 11"/>
          <p:cNvSpPr txBox="1"/>
          <p:nvPr/>
        </p:nvSpPr>
        <p:spPr>
          <a:xfrm>
            <a:off x="6743700" y="2971800"/>
            <a:ext cx="1447800" cy="276999"/>
          </a:xfrm>
          <a:prstGeom prst="rect">
            <a:avLst/>
          </a:prstGeom>
          <a:noFill/>
        </p:spPr>
        <p:txBody>
          <a:bodyPr wrap="square" rtlCol="0">
            <a:spAutoFit/>
          </a:bodyPr>
          <a:lstStyle/>
          <a:p>
            <a:r>
              <a:rPr lang="en-US" sz="1200" dirty="0">
                <a:solidFill>
                  <a:srgbClr val="000000"/>
                </a:solidFill>
              </a:rPr>
              <a:t>Topic 202 (2009)</a:t>
            </a:r>
          </a:p>
        </p:txBody>
      </p:sp>
      <p:sp>
        <p:nvSpPr>
          <p:cNvPr id="13" name="TextBox 12"/>
          <p:cNvSpPr txBox="1"/>
          <p:nvPr/>
        </p:nvSpPr>
        <p:spPr>
          <a:xfrm>
            <a:off x="6743700" y="3276600"/>
            <a:ext cx="1447800" cy="276999"/>
          </a:xfrm>
          <a:prstGeom prst="rect">
            <a:avLst/>
          </a:prstGeom>
          <a:noFill/>
        </p:spPr>
        <p:txBody>
          <a:bodyPr wrap="square" rtlCol="0">
            <a:spAutoFit/>
          </a:bodyPr>
          <a:lstStyle/>
          <a:p>
            <a:r>
              <a:rPr lang="en-US" sz="1200" dirty="0">
                <a:solidFill>
                  <a:srgbClr val="000000"/>
                </a:solidFill>
              </a:rPr>
              <a:t>Topic 203 (2009)</a:t>
            </a:r>
          </a:p>
        </p:txBody>
      </p:sp>
      <p:sp>
        <p:nvSpPr>
          <p:cNvPr id="14" name="TextBox 13"/>
          <p:cNvSpPr txBox="1"/>
          <p:nvPr/>
        </p:nvSpPr>
        <p:spPr>
          <a:xfrm>
            <a:off x="6743700" y="3581400"/>
            <a:ext cx="1447800" cy="276999"/>
          </a:xfrm>
          <a:prstGeom prst="rect">
            <a:avLst/>
          </a:prstGeom>
          <a:noFill/>
        </p:spPr>
        <p:txBody>
          <a:bodyPr wrap="square" rtlCol="0">
            <a:spAutoFit/>
          </a:bodyPr>
          <a:lstStyle/>
          <a:p>
            <a:r>
              <a:rPr lang="en-US" sz="1200" dirty="0">
                <a:solidFill>
                  <a:srgbClr val="000000"/>
                </a:solidFill>
              </a:rPr>
              <a:t>Topic 204 (2009)</a:t>
            </a:r>
          </a:p>
        </p:txBody>
      </p:sp>
      <p:sp>
        <p:nvSpPr>
          <p:cNvPr id="15" name="TextBox 14"/>
          <p:cNvSpPr txBox="1"/>
          <p:nvPr/>
        </p:nvSpPr>
        <p:spPr>
          <a:xfrm>
            <a:off x="6743700" y="3886200"/>
            <a:ext cx="1447800" cy="276999"/>
          </a:xfrm>
          <a:prstGeom prst="rect">
            <a:avLst/>
          </a:prstGeom>
          <a:noFill/>
        </p:spPr>
        <p:txBody>
          <a:bodyPr wrap="square" rtlCol="0">
            <a:spAutoFit/>
          </a:bodyPr>
          <a:lstStyle/>
          <a:p>
            <a:r>
              <a:rPr lang="en-US" sz="1200" dirty="0">
                <a:solidFill>
                  <a:srgbClr val="000000"/>
                </a:solidFill>
              </a:rPr>
              <a:t>Topic 205 (2009)</a:t>
            </a:r>
          </a:p>
        </p:txBody>
      </p:sp>
      <p:sp>
        <p:nvSpPr>
          <p:cNvPr id="16" name="Oval 15"/>
          <p:cNvSpPr/>
          <p:nvPr/>
        </p:nvSpPr>
        <p:spPr>
          <a:xfrm>
            <a:off x="4800600" y="22098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7" name="Oval 16"/>
          <p:cNvSpPr/>
          <p:nvPr/>
        </p:nvSpPr>
        <p:spPr>
          <a:xfrm>
            <a:off x="2400300" y="30480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8" name="Oval 17"/>
          <p:cNvSpPr/>
          <p:nvPr/>
        </p:nvSpPr>
        <p:spPr>
          <a:xfrm>
            <a:off x="3619500" y="50292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9" name="Oval 18"/>
          <p:cNvSpPr/>
          <p:nvPr/>
        </p:nvSpPr>
        <p:spPr>
          <a:xfrm>
            <a:off x="2209800" y="5486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0" name="Oval 19"/>
          <p:cNvSpPr/>
          <p:nvPr/>
        </p:nvSpPr>
        <p:spPr>
          <a:xfrm>
            <a:off x="4381500" y="22860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1" name="Oval 20"/>
          <p:cNvSpPr/>
          <p:nvPr/>
        </p:nvSpPr>
        <p:spPr>
          <a:xfrm>
            <a:off x="3886200" y="31623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2" name="Oval 21"/>
          <p:cNvSpPr/>
          <p:nvPr/>
        </p:nvSpPr>
        <p:spPr>
          <a:xfrm>
            <a:off x="5105400" y="30480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3" name="Oval 22"/>
          <p:cNvSpPr/>
          <p:nvPr/>
        </p:nvSpPr>
        <p:spPr>
          <a:xfrm>
            <a:off x="2209800" y="22479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4" name="Oval 23"/>
          <p:cNvSpPr/>
          <p:nvPr/>
        </p:nvSpPr>
        <p:spPr>
          <a:xfrm>
            <a:off x="4000500" y="54483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5" name="Oval 24"/>
          <p:cNvSpPr/>
          <p:nvPr/>
        </p:nvSpPr>
        <p:spPr>
          <a:xfrm>
            <a:off x="2362200" y="52959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6" name="Oval 25"/>
          <p:cNvSpPr/>
          <p:nvPr/>
        </p:nvSpPr>
        <p:spPr>
          <a:xfrm>
            <a:off x="2781300" y="56007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7" name="Oval 26"/>
          <p:cNvSpPr/>
          <p:nvPr/>
        </p:nvSpPr>
        <p:spPr>
          <a:xfrm>
            <a:off x="4648200" y="22479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8" name="Oval 27"/>
          <p:cNvSpPr/>
          <p:nvPr/>
        </p:nvSpPr>
        <p:spPr>
          <a:xfrm>
            <a:off x="3581400" y="30099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29" name="Oval 28"/>
          <p:cNvSpPr/>
          <p:nvPr/>
        </p:nvSpPr>
        <p:spPr>
          <a:xfrm>
            <a:off x="3771900" y="51816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0" name="Oval 29"/>
          <p:cNvSpPr/>
          <p:nvPr/>
        </p:nvSpPr>
        <p:spPr>
          <a:xfrm>
            <a:off x="4686300" y="24765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1" name="Oval 30"/>
          <p:cNvSpPr/>
          <p:nvPr/>
        </p:nvSpPr>
        <p:spPr>
          <a:xfrm>
            <a:off x="4648200" y="24003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6" name="TextBox 35"/>
          <p:cNvSpPr txBox="1"/>
          <p:nvPr/>
        </p:nvSpPr>
        <p:spPr>
          <a:xfrm>
            <a:off x="6743700" y="4172724"/>
            <a:ext cx="1447800" cy="276999"/>
          </a:xfrm>
          <a:prstGeom prst="rect">
            <a:avLst/>
          </a:prstGeom>
          <a:noFill/>
        </p:spPr>
        <p:txBody>
          <a:bodyPr wrap="square" rtlCol="0">
            <a:spAutoFit/>
          </a:bodyPr>
          <a:lstStyle/>
          <a:p>
            <a:r>
              <a:rPr lang="en-US" sz="1200" dirty="0">
                <a:solidFill>
                  <a:srgbClr val="000000"/>
                </a:solidFill>
              </a:rPr>
              <a:t>Topic 206 (2009)</a:t>
            </a:r>
          </a:p>
        </p:txBody>
      </p:sp>
      <p:sp>
        <p:nvSpPr>
          <p:cNvPr id="37" name="TextBox 36"/>
          <p:cNvSpPr txBox="1"/>
          <p:nvPr/>
        </p:nvSpPr>
        <p:spPr>
          <a:xfrm>
            <a:off x="6743700" y="4456926"/>
            <a:ext cx="1447800" cy="276999"/>
          </a:xfrm>
          <a:prstGeom prst="rect">
            <a:avLst/>
          </a:prstGeom>
          <a:noFill/>
        </p:spPr>
        <p:txBody>
          <a:bodyPr wrap="square" rtlCol="0">
            <a:spAutoFit/>
          </a:bodyPr>
          <a:lstStyle/>
          <a:p>
            <a:r>
              <a:rPr lang="en-US" sz="1200" dirty="0">
                <a:solidFill>
                  <a:srgbClr val="000000"/>
                </a:solidFill>
              </a:rPr>
              <a:t>Topic 207 (2009)</a:t>
            </a:r>
          </a:p>
        </p:txBody>
      </p:sp>
      <p:sp>
        <p:nvSpPr>
          <p:cNvPr id="38" name="Oval 37"/>
          <p:cNvSpPr/>
          <p:nvPr/>
        </p:nvSpPr>
        <p:spPr>
          <a:xfrm>
            <a:off x="6591300" y="423939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39" name="Oval 38"/>
          <p:cNvSpPr/>
          <p:nvPr/>
        </p:nvSpPr>
        <p:spPr>
          <a:xfrm>
            <a:off x="6591300" y="4534674"/>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0" name="Oval 39"/>
          <p:cNvSpPr/>
          <p:nvPr/>
        </p:nvSpPr>
        <p:spPr>
          <a:xfrm>
            <a:off x="3477374" y="219075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1" name="Oval 40"/>
          <p:cNvSpPr/>
          <p:nvPr/>
        </p:nvSpPr>
        <p:spPr>
          <a:xfrm>
            <a:off x="4267200" y="4648974"/>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2" name="Oval 41"/>
          <p:cNvSpPr/>
          <p:nvPr/>
        </p:nvSpPr>
        <p:spPr>
          <a:xfrm>
            <a:off x="2781300" y="4842982"/>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3" name="Oval 42"/>
          <p:cNvSpPr/>
          <p:nvPr/>
        </p:nvSpPr>
        <p:spPr>
          <a:xfrm>
            <a:off x="1790700" y="57531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4" name="Oval 43"/>
          <p:cNvSpPr/>
          <p:nvPr/>
        </p:nvSpPr>
        <p:spPr>
          <a:xfrm>
            <a:off x="1905000" y="569595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5" name="Oval 44"/>
          <p:cNvSpPr/>
          <p:nvPr/>
        </p:nvSpPr>
        <p:spPr>
          <a:xfrm>
            <a:off x="1619250" y="3420249"/>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6" name="Oval 45"/>
          <p:cNvSpPr/>
          <p:nvPr/>
        </p:nvSpPr>
        <p:spPr>
          <a:xfrm>
            <a:off x="1619250" y="3390900"/>
            <a:ext cx="114300" cy="1143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7" name="Oval 46"/>
          <p:cNvSpPr/>
          <p:nvPr/>
        </p:nvSpPr>
        <p:spPr>
          <a:xfrm>
            <a:off x="1676400" y="33909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8" name="Oval 47"/>
          <p:cNvSpPr/>
          <p:nvPr/>
        </p:nvSpPr>
        <p:spPr>
          <a:xfrm>
            <a:off x="1828800" y="42672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49" name="Oval 48"/>
          <p:cNvSpPr/>
          <p:nvPr/>
        </p:nvSpPr>
        <p:spPr>
          <a:xfrm>
            <a:off x="1676400" y="3200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50" name="Oval 49"/>
          <p:cNvSpPr/>
          <p:nvPr/>
        </p:nvSpPr>
        <p:spPr>
          <a:xfrm>
            <a:off x="1676400" y="53340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51" name="Oval 50"/>
          <p:cNvSpPr/>
          <p:nvPr/>
        </p:nvSpPr>
        <p:spPr>
          <a:xfrm>
            <a:off x="1600200" y="3200400"/>
            <a:ext cx="114300" cy="114300"/>
          </a:xfrm>
          <a:prstGeom prst="ellipse">
            <a:avLst/>
          </a:prstGeom>
          <a:solidFill>
            <a:srgbClr val="00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53" name="Straight Arrow Connector 52"/>
          <p:cNvCxnSpPr>
            <a:endCxn id="18" idx="1"/>
          </p:cNvCxnSpPr>
          <p:nvPr/>
        </p:nvCxnSpPr>
        <p:spPr>
          <a:xfrm>
            <a:off x="1981200" y="4343400"/>
            <a:ext cx="1655039" cy="702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1" idx="6"/>
            <a:endCxn id="17" idx="2"/>
          </p:cNvCxnSpPr>
          <p:nvPr/>
        </p:nvCxnSpPr>
        <p:spPr>
          <a:xfrm flipV="1">
            <a:off x="1714500" y="3105150"/>
            <a:ext cx="6858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6" idx="3"/>
            <a:endCxn id="49" idx="6"/>
          </p:cNvCxnSpPr>
          <p:nvPr/>
        </p:nvCxnSpPr>
        <p:spPr>
          <a:xfrm rot="5400000">
            <a:off x="2828926" y="1269136"/>
            <a:ext cx="950189" cy="3026639"/>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0" idx="6"/>
            <a:endCxn id="19" idx="2"/>
          </p:cNvCxnSpPr>
          <p:nvPr/>
        </p:nvCxnSpPr>
        <p:spPr>
          <a:xfrm>
            <a:off x="1790700" y="5391150"/>
            <a:ext cx="4191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2286000" y="34290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68" name="Oval 67"/>
          <p:cNvSpPr/>
          <p:nvPr/>
        </p:nvSpPr>
        <p:spPr>
          <a:xfrm>
            <a:off x="2209800" y="3352800"/>
            <a:ext cx="114300" cy="1143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70" name="Straight Arrow Connector 69"/>
          <p:cNvCxnSpPr>
            <a:stCxn id="67" idx="6"/>
          </p:cNvCxnSpPr>
          <p:nvPr/>
        </p:nvCxnSpPr>
        <p:spPr>
          <a:xfrm flipV="1">
            <a:off x="2400300" y="3200400"/>
            <a:ext cx="148590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7"/>
            <a:endCxn id="20" idx="3"/>
          </p:cNvCxnSpPr>
          <p:nvPr/>
        </p:nvCxnSpPr>
        <p:spPr>
          <a:xfrm rot="5400000" flipH="1" flipV="1">
            <a:off x="2859811" y="1831111"/>
            <a:ext cx="985978" cy="2090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133600" y="48768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4" name="Oval 73"/>
          <p:cNvSpPr/>
          <p:nvPr/>
        </p:nvSpPr>
        <p:spPr>
          <a:xfrm>
            <a:off x="2438400" y="57150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5" name="Oval 74"/>
          <p:cNvSpPr/>
          <p:nvPr/>
        </p:nvSpPr>
        <p:spPr>
          <a:xfrm>
            <a:off x="1676400" y="47244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76" name="Oval 75"/>
          <p:cNvSpPr/>
          <p:nvPr/>
        </p:nvSpPr>
        <p:spPr>
          <a:xfrm>
            <a:off x="1600200" y="5410200"/>
            <a:ext cx="114300" cy="114300"/>
          </a:xfrm>
          <a:prstGeom prst="ellipse">
            <a:avLst/>
          </a:prstGeom>
          <a:solidFill>
            <a:srgbClr val="CC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80" name="Straight Arrow Connector 79"/>
          <p:cNvCxnSpPr>
            <a:stCxn id="73" idx="7"/>
          </p:cNvCxnSpPr>
          <p:nvPr/>
        </p:nvCxnSpPr>
        <p:spPr>
          <a:xfrm rot="5400000" flipH="1" flipV="1">
            <a:off x="2801506" y="2553856"/>
            <a:ext cx="1769338" cy="2910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flipH="1" flipV="1">
            <a:off x="809625" y="3305175"/>
            <a:ext cx="2378939" cy="4929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74" idx="6"/>
            <a:endCxn id="24" idx="2"/>
          </p:cNvCxnSpPr>
          <p:nvPr/>
        </p:nvCxnSpPr>
        <p:spPr>
          <a:xfrm flipV="1">
            <a:off x="2552700" y="5505450"/>
            <a:ext cx="1447800"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76" idx="0"/>
            <a:endCxn id="47" idx="4"/>
          </p:cNvCxnSpPr>
          <p:nvPr/>
        </p:nvCxnSpPr>
        <p:spPr>
          <a:xfrm rot="5400000" flipH="1" flipV="1">
            <a:off x="742950" y="4419600"/>
            <a:ext cx="19050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2133600" y="49911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1" name="Oval 90"/>
          <p:cNvSpPr/>
          <p:nvPr/>
        </p:nvSpPr>
        <p:spPr>
          <a:xfrm>
            <a:off x="1905000" y="54864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92" name="Oval 91"/>
          <p:cNvSpPr/>
          <p:nvPr/>
        </p:nvSpPr>
        <p:spPr>
          <a:xfrm>
            <a:off x="1752600" y="5410200"/>
            <a:ext cx="114300" cy="114300"/>
          </a:xfrm>
          <a:prstGeom prst="ellipse">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98" name="Straight Arrow Connector 97"/>
          <p:cNvCxnSpPr>
            <a:stCxn id="90" idx="7"/>
          </p:cNvCxnSpPr>
          <p:nvPr/>
        </p:nvCxnSpPr>
        <p:spPr>
          <a:xfrm rot="5400000" flipH="1" flipV="1">
            <a:off x="2193061" y="2552701"/>
            <a:ext cx="2493239" cy="2417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1" idx="6"/>
            <a:endCxn id="25" idx="2"/>
          </p:cNvCxnSpPr>
          <p:nvPr/>
        </p:nvCxnSpPr>
        <p:spPr>
          <a:xfrm flipV="1">
            <a:off x="2019300" y="5353050"/>
            <a:ext cx="342900" cy="19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92" idx="6"/>
            <a:endCxn id="26" idx="2"/>
          </p:cNvCxnSpPr>
          <p:nvPr/>
        </p:nvCxnSpPr>
        <p:spPr>
          <a:xfrm>
            <a:off x="1866900" y="5467350"/>
            <a:ext cx="914400" cy="19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3276600" y="38100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3" name="Oval 112"/>
          <p:cNvSpPr/>
          <p:nvPr/>
        </p:nvSpPr>
        <p:spPr>
          <a:xfrm>
            <a:off x="2286000" y="41910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14" name="Oval 113"/>
          <p:cNvSpPr/>
          <p:nvPr/>
        </p:nvSpPr>
        <p:spPr>
          <a:xfrm>
            <a:off x="2133600" y="2590800"/>
            <a:ext cx="114300" cy="1143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116" name="Straight Arrow Connector 115"/>
          <p:cNvCxnSpPr>
            <a:stCxn id="114" idx="6"/>
          </p:cNvCxnSpPr>
          <p:nvPr/>
        </p:nvCxnSpPr>
        <p:spPr>
          <a:xfrm flipV="1">
            <a:off x="2247900" y="2286000"/>
            <a:ext cx="1181100" cy="361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112" idx="5"/>
            <a:endCxn id="41" idx="1"/>
          </p:cNvCxnSpPr>
          <p:nvPr/>
        </p:nvCxnSpPr>
        <p:spPr>
          <a:xfrm rot="16200000" flipH="1">
            <a:off x="3449974" y="3831748"/>
            <a:ext cx="758152" cy="909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113" idx="5"/>
            <a:endCxn id="42" idx="1"/>
          </p:cNvCxnSpPr>
          <p:nvPr/>
        </p:nvCxnSpPr>
        <p:spPr>
          <a:xfrm rot="16200000" flipH="1">
            <a:off x="2305220" y="4366902"/>
            <a:ext cx="571160" cy="414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4495800" y="28956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29" name="Oval 128"/>
          <p:cNvSpPr/>
          <p:nvPr/>
        </p:nvSpPr>
        <p:spPr>
          <a:xfrm>
            <a:off x="4533900" y="30480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30" name="Oval 129"/>
          <p:cNvSpPr/>
          <p:nvPr/>
        </p:nvSpPr>
        <p:spPr>
          <a:xfrm>
            <a:off x="3429000" y="34290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sp>
        <p:nvSpPr>
          <p:cNvPr id="131" name="Oval 130"/>
          <p:cNvSpPr/>
          <p:nvPr/>
        </p:nvSpPr>
        <p:spPr>
          <a:xfrm>
            <a:off x="3657600" y="5410200"/>
            <a:ext cx="114300" cy="114300"/>
          </a:xfrm>
          <a:prstGeom prst="ellipse">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rgbClr val="FFFFFF"/>
              </a:solidFill>
            </a:endParaRPr>
          </a:p>
        </p:txBody>
      </p:sp>
      <p:cxnSp>
        <p:nvCxnSpPr>
          <p:cNvPr id="133" name="Straight Arrow Connector 132"/>
          <p:cNvCxnSpPr>
            <a:stCxn id="128" idx="0"/>
            <a:endCxn id="27" idx="3"/>
          </p:cNvCxnSpPr>
          <p:nvPr/>
        </p:nvCxnSpPr>
        <p:spPr>
          <a:xfrm rot="5400000" flipH="1" flipV="1">
            <a:off x="4333875" y="2564537"/>
            <a:ext cx="550139" cy="1119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129" idx="0"/>
            <a:endCxn id="30" idx="4"/>
          </p:cNvCxnSpPr>
          <p:nvPr/>
        </p:nvCxnSpPr>
        <p:spPr>
          <a:xfrm rot="5400000" flipH="1" flipV="1">
            <a:off x="4438650" y="2743200"/>
            <a:ext cx="4572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stCxn id="130" idx="0"/>
            <a:endCxn id="28" idx="3"/>
          </p:cNvCxnSpPr>
          <p:nvPr/>
        </p:nvCxnSpPr>
        <p:spPr>
          <a:xfrm rot="5400000" flipH="1" flipV="1">
            <a:off x="3381375" y="3212237"/>
            <a:ext cx="321539" cy="1119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rot="5400000" flipH="1" flipV="1">
            <a:off x="3707536" y="5307737"/>
            <a:ext cx="131039" cy="73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57200" y="457200"/>
            <a:ext cx="8229600" cy="914400"/>
          </a:xfrm>
          <a:ln/>
        </p:spPr>
        <p:txBody>
          <a:bodyPr tIns="8388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t>EDRM Enron V2 Dataset</a:t>
            </a:r>
          </a:p>
        </p:txBody>
      </p:sp>
      <p:sp>
        <p:nvSpPr>
          <p:cNvPr id="8194" name="Text Box 2"/>
          <p:cNvSpPr txBox="1">
            <a:spLocks noChangeArrowheads="1"/>
          </p:cNvSpPr>
          <p:nvPr/>
        </p:nvSpPr>
        <p:spPr bwMode="auto">
          <a:xfrm>
            <a:off x="457200" y="1371600"/>
            <a:ext cx="8229600" cy="5257800"/>
          </a:xfrm>
          <a:prstGeom prst="rect">
            <a:avLst/>
          </a:prstGeom>
          <a:noFill/>
          <a:ln w="9525">
            <a:noFill/>
            <a:round/>
            <a:headEnd/>
            <a:tailEnd/>
          </a:ln>
          <a:effectLst/>
        </p:spPr>
        <p:txBody>
          <a:bodyPr lIns="90000" tIns="73080" rIns="90000" bIns="45000"/>
          <a:lstStyle/>
          <a:p>
            <a:pPr>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200" dirty="0">
                <a:solidFill>
                  <a:srgbClr val="000000"/>
                </a:solidFill>
                <a:ea typeface="DejaVu Sans" charset="0"/>
                <a:cs typeface="DejaVu Sans" charset="0"/>
              </a:rPr>
              <a:t>Email from ~150 Enron </a:t>
            </a:r>
            <a:r>
              <a:rPr lang="en-US" sz="2200" u="sng" dirty="0">
                <a:solidFill>
                  <a:srgbClr val="000000"/>
                </a:solidFill>
                <a:ea typeface="DejaVu Sans" charset="0"/>
                <a:cs typeface="DejaVu Sans" charset="0"/>
              </a:rPr>
              <a:t>executives</a:t>
            </a:r>
          </a:p>
          <a:p>
            <a:pPr>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200" dirty="0">
                <a:solidFill>
                  <a:srgbClr val="000000"/>
                </a:solidFill>
                <a:ea typeface="DejaVu Sans" charset="0"/>
                <a:cs typeface="DejaVu Sans" charset="0"/>
              </a:rPr>
              <a:t>1.3M records captured by FERC</a:t>
            </a:r>
          </a:p>
          <a:p>
            <a:pPr>
              <a:spcAft>
                <a:spcPts val="6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200" dirty="0">
                <a:solidFill>
                  <a:srgbClr val="000000"/>
                </a:solidFill>
                <a:ea typeface="DejaVu Sans" charset="0"/>
                <a:cs typeface="DejaVu Sans" charset="0"/>
              </a:rPr>
              <a:t>Processed to several formats by ZL/EDRM</a:t>
            </a:r>
          </a:p>
          <a:p>
            <a:pPr marL="858838" lvl="1" indent="-320675">
              <a:spcAft>
                <a:spcPts val="600"/>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EDRM XML (</a:t>
            </a:r>
            <a:r>
              <a:rPr lang="en-US" sz="2000" dirty="0" err="1">
                <a:solidFill>
                  <a:srgbClr val="000000"/>
                </a:solidFill>
                <a:ea typeface="DejaVu Sans" charset="0"/>
                <a:cs typeface="DejaVu Sans" charset="0"/>
              </a:rPr>
              <a:t>text+native</a:t>
            </a:r>
            <a:r>
              <a:rPr lang="en-US" sz="2000" dirty="0">
                <a:solidFill>
                  <a:srgbClr val="000000"/>
                </a:solidFill>
                <a:ea typeface="DejaVu Sans" charset="0"/>
                <a:cs typeface="DejaVu Sans" charset="0"/>
              </a:rPr>
              <a:t>) ~100GB</a:t>
            </a:r>
          </a:p>
          <a:p>
            <a:pPr marL="858838" lvl="1" indent="-320675">
              <a:spcAft>
                <a:spcPts val="1138"/>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PST ~100GB</a:t>
            </a:r>
          </a:p>
          <a:p>
            <a:pPr>
              <a:spcAft>
                <a:spcPts val="6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200" dirty="0" err="1">
                <a:solidFill>
                  <a:srgbClr val="000000"/>
                </a:solidFill>
                <a:ea typeface="DejaVu Sans" charset="0"/>
                <a:cs typeface="DejaVu Sans" charset="0"/>
              </a:rPr>
              <a:t>Deduped</a:t>
            </a:r>
            <a:r>
              <a:rPr lang="en-US" sz="2200" dirty="0">
                <a:solidFill>
                  <a:srgbClr val="000000"/>
                </a:solidFill>
                <a:ea typeface="DejaVu Sans" charset="0"/>
                <a:cs typeface="DejaVu Sans" charset="0"/>
              </a:rPr>
              <a:t>, reformatted by U. Waterloo</a:t>
            </a:r>
          </a:p>
          <a:p>
            <a:pPr marL="858838" lvl="1" indent="-320675">
              <a:spcAft>
                <a:spcPts val="600"/>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455,449 messages + 230,143 attachments = 685,592 docs</a:t>
            </a:r>
          </a:p>
          <a:p>
            <a:pPr marL="858838" lvl="1" indent="-320675">
              <a:spcAft>
                <a:spcPts val="600"/>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Text (1.2 GB compressed; 5.5GB uncompressed)</a:t>
            </a:r>
          </a:p>
          <a:p>
            <a:pPr marL="858838" lvl="1" indent="-320675">
              <a:spcAft>
                <a:spcPts val="1138"/>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Mapping from PST docs to EDRM document identifiers</a:t>
            </a:r>
          </a:p>
          <a:p>
            <a:pPr>
              <a:spcAft>
                <a:spcPts val="6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200" dirty="0">
                <a:solidFill>
                  <a:srgbClr val="000000"/>
                </a:solidFill>
                <a:ea typeface="DejaVu Sans" charset="0"/>
                <a:cs typeface="DejaVu Sans" charset="0"/>
              </a:rPr>
              <a:t>Used for both Learning and Interactive tasks</a:t>
            </a:r>
          </a:p>
          <a:p>
            <a:pPr marL="858838" lvl="1" indent="-320675">
              <a:spcAft>
                <a:spcPts val="1138"/>
              </a:spcAft>
              <a:buSzPct val="45000"/>
              <a:buFont typeface="Wingdings"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dirty="0">
                <a:solidFill>
                  <a:srgbClr val="000000"/>
                </a:solidFill>
                <a:ea typeface="DejaVu Sans" charset="0"/>
                <a:cs typeface="DejaVu Sans" charset="0"/>
              </a:rPr>
              <a:t>Participants submitted EDRM document identifiers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sz="4000" dirty="0" smtClean="0"/>
              <a:t>Topic 301 (2010)</a:t>
            </a:r>
            <a:endParaRPr lang="en-US" sz="4000" dirty="0"/>
          </a:p>
        </p:txBody>
      </p:sp>
      <p:sp>
        <p:nvSpPr>
          <p:cNvPr id="119811" name="Rectangle 3"/>
          <p:cNvSpPr>
            <a:spLocks noGrp="1" noChangeArrowheads="1"/>
          </p:cNvSpPr>
          <p:nvPr>
            <p:ph type="body" idx="1"/>
          </p:nvPr>
        </p:nvSpPr>
        <p:spPr>
          <a:xfrm>
            <a:off x="990600" y="1905000"/>
            <a:ext cx="7696200" cy="4267200"/>
          </a:xfrm>
        </p:spPr>
        <p:txBody>
          <a:bodyPr/>
          <a:lstStyle/>
          <a:p>
            <a:r>
              <a:rPr lang="en-US" sz="2400" dirty="0" smtClean="0"/>
              <a:t>Document Request</a:t>
            </a:r>
          </a:p>
          <a:p>
            <a:pPr lvl="1"/>
            <a:r>
              <a:rPr lang="en-US" sz="2000" dirty="0" smtClean="0"/>
              <a:t>All documents or communications that describe, discuss, refer to, report on, or relate to onshore or offshore oil and gas drilling or extraction activities, whether past, present or future, actual, anticipated, possible or potential, including, but not limited to, all business and other plans relating thereto, all anticipated revenues </a:t>
            </a:r>
            <a:r>
              <a:rPr lang="en-US" sz="2000" dirty="0" err="1" smtClean="0"/>
              <a:t>therefrom</a:t>
            </a:r>
            <a:r>
              <a:rPr lang="en-US" sz="2000" dirty="0" smtClean="0"/>
              <a:t>, and all risk calculations or risk management analyses in connection therewith.</a:t>
            </a:r>
          </a:p>
          <a:p>
            <a:pPr>
              <a:spcBef>
                <a:spcPts val="1800"/>
              </a:spcBef>
            </a:pPr>
            <a:r>
              <a:rPr lang="en-US" sz="2400" dirty="0" smtClean="0"/>
              <a:t>Topic Authority</a:t>
            </a:r>
          </a:p>
          <a:p>
            <a:pPr lvl="1"/>
            <a:r>
              <a:rPr lang="en-US" sz="2000" dirty="0" smtClean="0"/>
              <a:t>Mira Edelman (Hughes Hubbard)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dirty="0" smtClean="0"/>
              <a:t>2010 Post-</a:t>
            </a:r>
            <a:r>
              <a:rPr lang="en-US" dirty="0" err="1" smtClean="0"/>
              <a:t>Adj</a:t>
            </a:r>
            <a:r>
              <a:rPr lang="en-US" dirty="0" smtClean="0"/>
              <a:t> Relevance Results</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015917211"/>
              </p:ext>
            </p:extLst>
          </p:nvPr>
        </p:nvGraphicFramePr>
        <p:xfrm>
          <a:off x="0" y="1447800"/>
          <a:ext cx="91440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09222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Post-</a:t>
            </a:r>
            <a:r>
              <a:rPr lang="en-US" dirty="0" err="1" smtClean="0"/>
              <a:t>Adj</a:t>
            </a:r>
            <a:r>
              <a:rPr lang="en-US" dirty="0" smtClean="0"/>
              <a:t> Privilege Results</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354275310"/>
              </p:ext>
            </p:extLst>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82285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 Change in F1</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2381289356"/>
              </p:ext>
            </p:extLst>
          </p:nvPr>
        </p:nvGraphicFramePr>
        <p:xfrm>
          <a:off x="838200" y="1295400"/>
          <a:ext cx="7543800"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91567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7172" name="Rectangle 4"/>
          <p:cNvSpPr>
            <a:spLocks noGrp="1" noChangeArrowheads="1"/>
          </p:cNvSpPr>
          <p:nvPr>
            <p:ph type="title"/>
          </p:nvPr>
        </p:nvSpPr>
        <p:spPr>
          <a:noFill/>
        </p:spPr>
        <p:txBody>
          <a:bodyPr/>
          <a:lstStyle/>
          <a:p>
            <a:r>
              <a:rPr lang="en-US" smtClean="0"/>
              <a:t>Good Measures of Effectiveness</a:t>
            </a:r>
          </a:p>
        </p:txBody>
      </p:sp>
      <p:sp>
        <p:nvSpPr>
          <p:cNvPr id="28677" name="Rectangle 5"/>
          <p:cNvSpPr>
            <a:spLocks noGrp="1" noChangeArrowheads="1"/>
          </p:cNvSpPr>
          <p:nvPr>
            <p:ph type="body" idx="1"/>
          </p:nvPr>
        </p:nvSpPr>
        <p:spPr>
          <a:xfrm>
            <a:off x="266700" y="1752600"/>
            <a:ext cx="8610600" cy="4114800"/>
          </a:xfrm>
          <a:noFill/>
        </p:spPr>
        <p:txBody>
          <a:bodyPr/>
          <a:lstStyle/>
          <a:p>
            <a:r>
              <a:rPr lang="en-US" dirty="0" smtClean="0"/>
              <a:t>Capture some aspect of what the user wants</a:t>
            </a:r>
          </a:p>
          <a:p>
            <a:pPr lvl="3"/>
            <a:endParaRPr lang="en-US" dirty="0" smtClean="0"/>
          </a:p>
          <a:p>
            <a:r>
              <a:rPr lang="en-US" dirty="0" smtClean="0"/>
              <a:t>Have predictive value for other situations</a:t>
            </a:r>
          </a:p>
          <a:p>
            <a:pPr lvl="1"/>
            <a:r>
              <a:rPr lang="en-US" dirty="0" smtClean="0"/>
              <a:t>Different queries, different document collection</a:t>
            </a:r>
          </a:p>
          <a:p>
            <a:pPr lvl="3"/>
            <a:endParaRPr lang="en-US" dirty="0" smtClean="0"/>
          </a:p>
          <a:p>
            <a:r>
              <a:rPr lang="en-US" dirty="0" smtClean="0"/>
              <a:t>Easily replicated by other researchers</a:t>
            </a:r>
          </a:p>
          <a:p>
            <a:pPr lvl="3"/>
            <a:endParaRPr lang="en-US" dirty="0" smtClean="0"/>
          </a:p>
          <a:p>
            <a:r>
              <a:rPr lang="en-US" dirty="0" smtClean="0"/>
              <a:t>Easily compared</a:t>
            </a:r>
          </a:p>
          <a:p>
            <a:pPr lvl="1"/>
            <a:r>
              <a:rPr lang="en-US" dirty="0" smtClean="0"/>
              <a:t>Optimally, expressed as a single number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867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8677">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8677">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867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 Change in F1</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1554879388"/>
              </p:ext>
            </p:extLst>
          </p:nvPr>
        </p:nvGraphicFramePr>
        <p:xfrm>
          <a:off x="1371600" y="1600200"/>
          <a:ext cx="6477000" cy="52403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64902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User Studies</a:t>
            </a:r>
          </a:p>
        </p:txBody>
      </p:sp>
      <p:sp>
        <p:nvSpPr>
          <p:cNvPr id="50179" name="Rectangle 3"/>
          <p:cNvSpPr>
            <a:spLocks noGrp="1" noChangeArrowheads="1"/>
          </p:cNvSpPr>
          <p:nvPr>
            <p:ph type="body" idx="1"/>
          </p:nvPr>
        </p:nvSpPr>
        <p:spPr/>
        <p:txBody>
          <a:bodyPr/>
          <a:lstStyle/>
          <a:p>
            <a:r>
              <a:rPr lang="en-US" smtClean="0"/>
              <a:t>Goal is to account for interface issues</a:t>
            </a:r>
          </a:p>
          <a:p>
            <a:pPr lvl="1"/>
            <a:r>
              <a:rPr lang="en-US" smtClean="0"/>
              <a:t>By studying the interface component</a:t>
            </a:r>
          </a:p>
          <a:p>
            <a:pPr lvl="1"/>
            <a:r>
              <a:rPr lang="en-US" smtClean="0"/>
              <a:t>By studying the complete system</a:t>
            </a:r>
          </a:p>
          <a:p>
            <a:pPr lvl="3"/>
            <a:endParaRPr lang="en-US" smtClean="0"/>
          </a:p>
          <a:p>
            <a:r>
              <a:rPr lang="en-US" smtClean="0"/>
              <a:t>Formative evaluation</a:t>
            </a:r>
          </a:p>
          <a:p>
            <a:pPr lvl="1"/>
            <a:r>
              <a:rPr lang="en-US" smtClean="0"/>
              <a:t>Provide a basis for system development</a:t>
            </a:r>
          </a:p>
          <a:p>
            <a:pPr lvl="3"/>
            <a:endParaRPr lang="en-US" smtClean="0"/>
          </a:p>
          <a:p>
            <a:r>
              <a:rPr lang="en-US" smtClean="0"/>
              <a:t>Summative evaluation</a:t>
            </a:r>
          </a:p>
          <a:p>
            <a:pPr lvl="1"/>
            <a:r>
              <a:rPr lang="en-US" smtClean="0"/>
              <a:t>Designed to assess performance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0"/>
            <a:ext cx="7772400" cy="1143000"/>
          </a:xfrm>
        </p:spPr>
        <p:txBody>
          <a:bodyPr/>
          <a:lstStyle/>
          <a:p>
            <a:r>
              <a:rPr lang="en-US" smtClean="0"/>
              <a:t>Blair and Maron (1985)</a:t>
            </a:r>
          </a:p>
        </p:txBody>
      </p:sp>
      <p:sp>
        <p:nvSpPr>
          <p:cNvPr id="52227" name="Rectangle 3"/>
          <p:cNvSpPr>
            <a:spLocks noGrp="1" noChangeArrowheads="1"/>
          </p:cNvSpPr>
          <p:nvPr>
            <p:ph type="body" idx="1"/>
          </p:nvPr>
        </p:nvSpPr>
        <p:spPr>
          <a:xfrm>
            <a:off x="228600" y="1066800"/>
            <a:ext cx="8915400" cy="4114800"/>
          </a:xfrm>
        </p:spPr>
        <p:txBody>
          <a:bodyPr/>
          <a:lstStyle/>
          <a:p>
            <a:r>
              <a:rPr lang="en-US" dirty="0" smtClean="0"/>
              <a:t>A classic study of retrieval effectiveness	</a:t>
            </a:r>
          </a:p>
          <a:p>
            <a:pPr lvl="1"/>
            <a:r>
              <a:rPr lang="en-US" sz="2400" dirty="0" smtClean="0"/>
              <a:t>Earlier studies used unrealistically small collections</a:t>
            </a:r>
          </a:p>
          <a:p>
            <a:r>
              <a:rPr lang="en-US" dirty="0" smtClean="0"/>
              <a:t>Studied an archive of documents for a lawsuit</a:t>
            </a:r>
          </a:p>
          <a:p>
            <a:pPr lvl="1"/>
            <a:r>
              <a:rPr lang="en-US" sz="2400" dirty="0" smtClean="0"/>
              <a:t>40,000 documents, ~350,000 pages of text</a:t>
            </a:r>
          </a:p>
          <a:p>
            <a:pPr lvl="1"/>
            <a:r>
              <a:rPr lang="en-US" sz="2400" dirty="0" smtClean="0"/>
              <a:t>40 different queries</a:t>
            </a:r>
          </a:p>
          <a:p>
            <a:pPr lvl="1"/>
            <a:r>
              <a:rPr lang="en-US" sz="2400" dirty="0" smtClean="0"/>
              <a:t>Used IBM’s STAIRS full-text system</a:t>
            </a:r>
          </a:p>
          <a:p>
            <a:r>
              <a:rPr lang="en-US" dirty="0" smtClean="0"/>
              <a:t>Approach:</a:t>
            </a:r>
          </a:p>
          <a:p>
            <a:pPr lvl="1"/>
            <a:r>
              <a:rPr lang="en-US" sz="2400" dirty="0" smtClean="0"/>
              <a:t>Lawyers wanted at least 75% of all relevant documents</a:t>
            </a:r>
          </a:p>
          <a:p>
            <a:pPr lvl="1"/>
            <a:r>
              <a:rPr lang="en-US" sz="2400" dirty="0" smtClean="0"/>
              <a:t>Precision and recall evaluated only after the lawyers were satisfied with the results</a:t>
            </a:r>
          </a:p>
        </p:txBody>
      </p:sp>
      <p:sp>
        <p:nvSpPr>
          <p:cNvPr id="52228" name="Text Box 4"/>
          <p:cNvSpPr txBox="1">
            <a:spLocks noChangeArrowheads="1"/>
          </p:cNvSpPr>
          <p:nvPr/>
        </p:nvSpPr>
        <p:spPr bwMode="auto">
          <a:xfrm>
            <a:off x="2879725" y="6324600"/>
            <a:ext cx="6188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sz="1200">
                <a:latin typeface="Arial" pitchFamily="34" charset="0"/>
              </a:rPr>
              <a:t>David C. Blair and M. E. Maron. (1984) An Evaluation of Retrieval Effectiveness for a Full-Text Document-Retrieval System. </a:t>
            </a:r>
            <a:r>
              <a:rPr lang="en-US" sz="1200" i="1">
                <a:latin typeface="Arial" pitchFamily="34" charset="0"/>
              </a:rPr>
              <a:t>Communications of the ACM</a:t>
            </a:r>
            <a:r>
              <a:rPr lang="en-US" sz="1200">
                <a:latin typeface="Arial" pitchFamily="34" charset="0"/>
              </a:rPr>
              <a:t>, 28(3), 289--299.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0"/>
            <a:ext cx="7772400" cy="1143000"/>
          </a:xfrm>
        </p:spPr>
        <p:txBody>
          <a:bodyPr/>
          <a:lstStyle/>
          <a:p>
            <a:r>
              <a:rPr lang="en-US" dirty="0" smtClean="0"/>
              <a:t>Blair and </a:t>
            </a:r>
            <a:r>
              <a:rPr lang="en-US" dirty="0" err="1" smtClean="0"/>
              <a:t>Maron’s</a:t>
            </a:r>
            <a:r>
              <a:rPr lang="en-US" dirty="0" smtClean="0"/>
              <a:t> Results</a:t>
            </a:r>
          </a:p>
        </p:txBody>
      </p:sp>
      <p:sp>
        <p:nvSpPr>
          <p:cNvPr id="53251" name="Rectangle 3"/>
          <p:cNvSpPr>
            <a:spLocks noGrp="1" noChangeArrowheads="1"/>
          </p:cNvSpPr>
          <p:nvPr>
            <p:ph type="body" idx="1"/>
          </p:nvPr>
        </p:nvSpPr>
        <p:spPr>
          <a:xfrm>
            <a:off x="152400" y="1143000"/>
            <a:ext cx="8991600" cy="4114800"/>
          </a:xfrm>
        </p:spPr>
        <p:txBody>
          <a:bodyPr/>
          <a:lstStyle/>
          <a:p>
            <a:r>
              <a:rPr lang="en-US" dirty="0" smtClean="0"/>
              <a:t>Mean precision: 79%</a:t>
            </a:r>
          </a:p>
          <a:p>
            <a:r>
              <a:rPr lang="en-US" dirty="0" smtClean="0"/>
              <a:t>Mean recall: 20% (!!)</a:t>
            </a:r>
          </a:p>
          <a:p>
            <a:r>
              <a:rPr lang="en-US" dirty="0" smtClean="0"/>
              <a:t>Why recall was low?</a:t>
            </a:r>
          </a:p>
          <a:p>
            <a:pPr lvl="1"/>
            <a:r>
              <a:rPr lang="en-US" sz="2400" dirty="0" smtClean="0"/>
              <a:t>Users can’t anticipate terms used in relevant documents</a:t>
            </a:r>
          </a:p>
          <a:p>
            <a:pPr lvl="4"/>
            <a:endParaRPr lang="en-US" sz="2400" dirty="0" smtClean="0"/>
          </a:p>
          <a:p>
            <a:pPr lvl="1"/>
            <a:r>
              <a:rPr lang="en-US" sz="2400" dirty="0" smtClean="0"/>
              <a:t>Differing technical terminology</a:t>
            </a:r>
          </a:p>
          <a:p>
            <a:pPr lvl="1"/>
            <a:r>
              <a:rPr lang="en-US" sz="2400" dirty="0" smtClean="0"/>
              <a:t>Slang, misspellings</a:t>
            </a:r>
          </a:p>
          <a:p>
            <a:r>
              <a:rPr lang="en-US" dirty="0" smtClean="0"/>
              <a:t>Other findings:</a:t>
            </a:r>
          </a:p>
          <a:p>
            <a:pPr lvl="1"/>
            <a:r>
              <a:rPr lang="en-US" sz="2400" dirty="0" smtClean="0"/>
              <a:t>Searches by both lawyers had similar performance</a:t>
            </a:r>
            <a:endParaRPr lang="en-US" sz="2400" dirty="0" smtClean="0">
              <a:solidFill>
                <a:schemeClr val="hlink"/>
              </a:solidFill>
            </a:endParaRPr>
          </a:p>
          <a:p>
            <a:pPr lvl="1"/>
            <a:r>
              <a:rPr lang="en-US" sz="2400" dirty="0" smtClean="0"/>
              <a:t>Lawyer’s recall was not much different from paralegal’s</a:t>
            </a:r>
          </a:p>
        </p:txBody>
      </p:sp>
      <p:sp>
        <p:nvSpPr>
          <p:cNvPr id="53252" name="Text Box 4"/>
          <p:cNvSpPr txBox="1">
            <a:spLocks noChangeArrowheads="1"/>
          </p:cNvSpPr>
          <p:nvPr/>
        </p:nvSpPr>
        <p:spPr bwMode="auto">
          <a:xfrm>
            <a:off x="1143000" y="3418114"/>
            <a:ext cx="731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Arial" pitchFamily="34" charset="0"/>
              </a:rPr>
              <a:t>“accident” might be referred to as “event”, “incident”, “situation”, “problem,”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609600"/>
            <a:ext cx="8229600" cy="1143000"/>
          </a:xfrm>
        </p:spPr>
        <p:txBody>
          <a:bodyPr/>
          <a:lstStyle/>
          <a:p>
            <a:r>
              <a:rPr lang="en-US" smtClean="0"/>
              <a:t>Additional Effects in User Studies</a:t>
            </a:r>
          </a:p>
        </p:txBody>
      </p:sp>
      <p:sp>
        <p:nvSpPr>
          <p:cNvPr id="56323" name="Rectangle 3"/>
          <p:cNvSpPr>
            <a:spLocks noGrp="1" noChangeArrowheads="1"/>
          </p:cNvSpPr>
          <p:nvPr>
            <p:ph type="body" idx="1"/>
          </p:nvPr>
        </p:nvSpPr>
        <p:spPr/>
        <p:txBody>
          <a:bodyPr/>
          <a:lstStyle/>
          <a:p>
            <a:r>
              <a:rPr lang="en-US" smtClean="0"/>
              <a:t>Learning</a:t>
            </a:r>
          </a:p>
          <a:p>
            <a:pPr lvl="1"/>
            <a:r>
              <a:rPr lang="en-US" smtClean="0"/>
              <a:t>Vary topic presentation order</a:t>
            </a:r>
          </a:p>
          <a:p>
            <a:pPr lvl="2"/>
            <a:endParaRPr lang="en-US" smtClean="0"/>
          </a:p>
          <a:p>
            <a:r>
              <a:rPr lang="en-US" smtClean="0"/>
              <a:t>Fatigue</a:t>
            </a:r>
          </a:p>
          <a:p>
            <a:pPr lvl="1"/>
            <a:r>
              <a:rPr lang="en-US" smtClean="0"/>
              <a:t>Vary system presentation order</a:t>
            </a:r>
          </a:p>
          <a:p>
            <a:pPr lvl="2"/>
            <a:endParaRPr lang="en-US" smtClean="0"/>
          </a:p>
          <a:p>
            <a:r>
              <a:rPr lang="en-US" smtClean="0"/>
              <a:t>Topic+User (Expertise)</a:t>
            </a:r>
          </a:p>
          <a:p>
            <a:pPr lvl="1"/>
            <a:r>
              <a:rPr lang="en-US" smtClean="0"/>
              <a:t>Ask about prior knowledge of each topic</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152400"/>
            <a:ext cx="7772400" cy="1143000"/>
          </a:xfrm>
        </p:spPr>
        <p:txBody>
          <a:bodyPr/>
          <a:lstStyle/>
          <a:p>
            <a:r>
              <a:rPr lang="en-US" smtClean="0"/>
              <a:t>Batch vs. User Evaluations</a:t>
            </a:r>
          </a:p>
        </p:txBody>
      </p:sp>
      <p:sp>
        <p:nvSpPr>
          <p:cNvPr id="58371" name="Rectangle 3"/>
          <p:cNvSpPr>
            <a:spLocks noGrp="1" noChangeArrowheads="1"/>
          </p:cNvSpPr>
          <p:nvPr>
            <p:ph type="body" idx="1"/>
          </p:nvPr>
        </p:nvSpPr>
        <p:spPr>
          <a:xfrm>
            <a:off x="685800" y="1143000"/>
            <a:ext cx="8229600" cy="4114800"/>
          </a:xfrm>
        </p:spPr>
        <p:txBody>
          <a:bodyPr/>
          <a:lstStyle/>
          <a:p>
            <a:r>
              <a:rPr lang="en-US" dirty="0" smtClean="0"/>
              <a:t>Do batch (black box) and user evaluations give the same results? If not, why?</a:t>
            </a:r>
          </a:p>
          <a:p>
            <a:r>
              <a:rPr lang="en-US" dirty="0" smtClean="0"/>
              <a:t>Two different tasks:</a:t>
            </a:r>
          </a:p>
          <a:p>
            <a:pPr lvl="1"/>
            <a:r>
              <a:rPr lang="en-US" dirty="0" smtClean="0"/>
              <a:t>Instance recall (6 topics)</a:t>
            </a:r>
          </a:p>
          <a:p>
            <a:pPr lvl="1"/>
            <a:endParaRPr lang="en-US" dirty="0" smtClean="0"/>
          </a:p>
          <a:p>
            <a:pPr lvl="1"/>
            <a:endParaRPr lang="en-US" dirty="0" smtClean="0"/>
          </a:p>
          <a:p>
            <a:pPr lvl="1"/>
            <a:r>
              <a:rPr lang="en-US" dirty="0" smtClean="0"/>
              <a:t>Question answering (8 topics)</a:t>
            </a:r>
          </a:p>
        </p:txBody>
      </p:sp>
      <p:sp>
        <p:nvSpPr>
          <p:cNvPr id="58372" name="Text Box 4"/>
          <p:cNvSpPr txBox="1">
            <a:spLocks noChangeArrowheads="1"/>
          </p:cNvSpPr>
          <p:nvPr/>
        </p:nvSpPr>
        <p:spPr bwMode="auto">
          <a:xfrm>
            <a:off x="3810000" y="6324600"/>
            <a:ext cx="5273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sz="1200">
                <a:latin typeface="Arial" pitchFamily="34" charset="0"/>
              </a:rPr>
              <a:t>Andrew Turpin and William Hersh. (2001) Why Batch and User Evaluations Do No Give the Same Results. </a:t>
            </a:r>
            <a:r>
              <a:rPr lang="en-US" sz="1200" i="1">
                <a:latin typeface="Arial" pitchFamily="34" charset="0"/>
              </a:rPr>
              <a:t>Proceedings of SIGIR 2001</a:t>
            </a:r>
            <a:r>
              <a:rPr lang="en-US" sz="1200">
                <a:latin typeface="Arial" pitchFamily="34" charset="0"/>
              </a:rPr>
              <a:t>.</a:t>
            </a:r>
          </a:p>
        </p:txBody>
      </p:sp>
      <p:sp>
        <p:nvSpPr>
          <p:cNvPr id="58373" name="Text Box 5"/>
          <p:cNvSpPr txBox="1">
            <a:spLocks noChangeArrowheads="1"/>
          </p:cNvSpPr>
          <p:nvPr/>
        </p:nvSpPr>
        <p:spPr bwMode="auto">
          <a:xfrm>
            <a:off x="2209800" y="3429000"/>
            <a:ext cx="57308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61963" indent="-46196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Arial" pitchFamily="34" charset="0"/>
              </a:rPr>
              <a:t>What countries import Cuban sugar?</a:t>
            </a:r>
          </a:p>
          <a:p>
            <a:r>
              <a:rPr lang="en-US" sz="1600" dirty="0">
                <a:latin typeface="Arial" pitchFamily="34" charset="0"/>
              </a:rPr>
              <a:t>What tropical storms, hurricanes, and typhoons have caused property damage or loss of life?</a:t>
            </a:r>
          </a:p>
        </p:txBody>
      </p:sp>
      <p:sp>
        <p:nvSpPr>
          <p:cNvPr id="58374" name="Text Box 6"/>
          <p:cNvSpPr txBox="1">
            <a:spLocks noChangeArrowheads="1"/>
          </p:cNvSpPr>
          <p:nvPr/>
        </p:nvSpPr>
        <p:spPr bwMode="auto">
          <a:xfrm>
            <a:off x="2133600" y="4953000"/>
            <a:ext cx="6781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61963" indent="-46196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Arial" pitchFamily="34" charset="0"/>
              </a:rPr>
              <a:t>Which painting did </a:t>
            </a:r>
            <a:r>
              <a:rPr lang="en-US" sz="1600" dirty="0" err="1">
                <a:latin typeface="Arial" pitchFamily="34" charset="0"/>
              </a:rPr>
              <a:t>Edvard</a:t>
            </a:r>
            <a:r>
              <a:rPr lang="en-US" sz="1600" dirty="0">
                <a:latin typeface="Arial" pitchFamily="34" charset="0"/>
              </a:rPr>
              <a:t> Munch complete first, “Vampire” or “Puberty”?</a:t>
            </a:r>
          </a:p>
          <a:p>
            <a:r>
              <a:rPr lang="en-US" sz="1600" dirty="0">
                <a:latin typeface="Arial" pitchFamily="34" charset="0"/>
              </a:rPr>
              <a:t>Is Denmark larger or smaller in population than Norway?</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228600"/>
            <a:ext cx="7772400" cy="1143000"/>
          </a:xfrm>
        </p:spPr>
        <p:txBody>
          <a:bodyPr/>
          <a:lstStyle/>
          <a:p>
            <a:r>
              <a:rPr lang="en-US" smtClean="0"/>
              <a:t>Results</a:t>
            </a:r>
          </a:p>
        </p:txBody>
      </p:sp>
      <p:sp>
        <p:nvSpPr>
          <p:cNvPr id="59395" name="Rectangle 3"/>
          <p:cNvSpPr>
            <a:spLocks noGrp="1" noChangeArrowheads="1"/>
          </p:cNvSpPr>
          <p:nvPr>
            <p:ph type="body" idx="1"/>
          </p:nvPr>
        </p:nvSpPr>
        <p:spPr>
          <a:xfrm>
            <a:off x="685800" y="1219200"/>
            <a:ext cx="7772400" cy="4114800"/>
          </a:xfrm>
        </p:spPr>
        <p:txBody>
          <a:bodyPr/>
          <a:lstStyle/>
          <a:p>
            <a:r>
              <a:rPr lang="en-US" smtClean="0"/>
              <a:t>Compared of two systems:</a:t>
            </a:r>
          </a:p>
          <a:p>
            <a:pPr lvl="1"/>
            <a:r>
              <a:rPr lang="en-US" smtClean="0"/>
              <a:t>a baseline system</a:t>
            </a:r>
          </a:p>
          <a:p>
            <a:pPr lvl="1"/>
            <a:r>
              <a:rPr lang="en-US" smtClean="0"/>
              <a:t>an improved system that was provably better in batch evaluations</a:t>
            </a:r>
          </a:p>
          <a:p>
            <a:r>
              <a:rPr lang="en-US" smtClean="0"/>
              <a:t>Results:</a:t>
            </a:r>
          </a:p>
        </p:txBody>
      </p:sp>
      <p:graphicFrame>
        <p:nvGraphicFramePr>
          <p:cNvPr id="348207" name="Group 47"/>
          <p:cNvGraphicFramePr>
            <a:graphicFrameLocks noGrp="1"/>
          </p:cNvGraphicFramePr>
          <p:nvPr>
            <p:ph idx="4294967295"/>
            <p:extLst>
              <p:ext uri="{D42A27DB-BD31-4B8C-83A1-F6EECF244321}">
                <p14:modId xmlns:p14="http://schemas.microsoft.com/office/powerpoint/2010/main" val="1849858374"/>
              </p:ext>
            </p:extLst>
          </p:nvPr>
        </p:nvGraphicFramePr>
        <p:xfrm>
          <a:off x="768350" y="3822700"/>
          <a:ext cx="7918450" cy="2865438"/>
        </p:xfrm>
        <a:graphic>
          <a:graphicData uri="http://schemas.openxmlformats.org/drawingml/2006/table">
            <a:tbl>
              <a:tblPr/>
              <a:tblGrid>
                <a:gridCol w="1862138"/>
                <a:gridCol w="1457325"/>
                <a:gridCol w="1455737"/>
                <a:gridCol w="1457325"/>
                <a:gridCol w="1685925"/>
              </a:tblGrid>
              <a:tr h="396284">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endParaRPr kumimoji="0" lang="en-US" sz="2000" b="0" i="0" u="none" strike="noStrike" cap="none" normalizeH="0" baseline="0" smtClean="0">
                        <a:ln>
                          <a:noFill/>
                        </a:ln>
                        <a:solidFill>
                          <a:schemeClr val="tx1"/>
                        </a:solidFill>
                        <a:effectLst/>
                        <a:latin typeface="Times New Roman" pitchFamily="18"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Times New Roman" pitchFamily="18" charset="0"/>
                        </a:rPr>
                        <a:t>Instance Recall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Times New Roman" pitchFamily="18" charset="0"/>
                        </a:rPr>
                        <a:t>Question Answering</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40151">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endParaRPr kumimoji="0" lang="en-US" sz="1600" b="0" i="0" u="none" strike="noStrike" cap="none" normalizeH="0" baseline="0" smtClean="0">
                        <a:ln>
                          <a:noFill/>
                        </a:ln>
                        <a:solidFill>
                          <a:schemeClr val="tx1"/>
                        </a:solidFill>
                        <a:effectLst/>
                        <a:latin typeface="Times New Roman" pitchFamily="18"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Batch MAP</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User recall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Batch MAP</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User accuracy</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84">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Baseline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0.2753</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0.3230</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0.2696</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66%</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84">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Improved</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0.3239</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0.3728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0.3544</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60%</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84">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Change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+18%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+15%</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+32%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-6%</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51">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Times New Roman" pitchFamily="18" charset="0"/>
                        </a:rPr>
                        <a:t>p-value </a:t>
                      </a:r>
                      <a:br>
                        <a:rPr kumimoji="0" lang="en-US" sz="1800" b="0" i="0" u="none" strike="noStrike" cap="none" normalizeH="0" baseline="0" smtClean="0">
                          <a:ln>
                            <a:noFill/>
                          </a:ln>
                          <a:solidFill>
                            <a:schemeClr val="tx1"/>
                          </a:solidFill>
                          <a:effectLst/>
                          <a:latin typeface="Times New Roman" pitchFamily="18" charset="0"/>
                        </a:rPr>
                      </a:br>
                      <a:r>
                        <a:rPr kumimoji="0" lang="en-US" sz="1800" b="0" i="0" u="none" strike="noStrike" cap="none" normalizeH="0" baseline="0" smtClean="0">
                          <a:ln>
                            <a:noFill/>
                          </a:ln>
                          <a:solidFill>
                            <a:schemeClr val="tx1"/>
                          </a:solidFill>
                          <a:effectLst/>
                          <a:latin typeface="Times New Roman" pitchFamily="18" charset="0"/>
                        </a:rPr>
                        <a:t>(paired t-test)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0.24</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0.27</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smtClean="0">
                          <a:ln>
                            <a:noFill/>
                          </a:ln>
                          <a:solidFill>
                            <a:schemeClr val="tx1"/>
                          </a:solidFill>
                          <a:effectLst/>
                          <a:latin typeface="Times New Roman" pitchFamily="18" charset="0"/>
                        </a:rPr>
                        <a:t>0.06</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Pct val="100000"/>
                        <a:buFontTx/>
                        <a:buNone/>
                        <a:tabLst/>
                      </a:pPr>
                      <a:r>
                        <a:rPr kumimoji="0" lang="en-US" sz="2000" b="0" i="0" u="none" strike="noStrike" cap="none" normalizeH="0" baseline="0" dirty="0" smtClean="0">
                          <a:ln>
                            <a:noFill/>
                          </a:ln>
                          <a:solidFill>
                            <a:schemeClr val="tx1"/>
                          </a:solidFill>
                          <a:effectLst/>
                          <a:latin typeface="Times New Roman" pitchFamily="18" charset="0"/>
                        </a:rPr>
                        <a:t>0.41</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228600"/>
            <a:ext cx="7772400" cy="1143000"/>
          </a:xfrm>
        </p:spPr>
        <p:txBody>
          <a:bodyPr/>
          <a:lstStyle/>
          <a:p>
            <a:r>
              <a:rPr lang="en-US" smtClean="0"/>
              <a:t>Qualitative User Studies</a:t>
            </a:r>
          </a:p>
        </p:txBody>
      </p:sp>
      <p:sp>
        <p:nvSpPr>
          <p:cNvPr id="61443" name="Rectangle 3"/>
          <p:cNvSpPr>
            <a:spLocks noGrp="1" noChangeArrowheads="1"/>
          </p:cNvSpPr>
          <p:nvPr>
            <p:ph type="body" idx="1"/>
          </p:nvPr>
        </p:nvSpPr>
        <p:spPr>
          <a:xfrm>
            <a:off x="685800" y="1371600"/>
            <a:ext cx="8001000" cy="4114800"/>
          </a:xfrm>
        </p:spPr>
        <p:txBody>
          <a:bodyPr/>
          <a:lstStyle/>
          <a:p>
            <a:r>
              <a:rPr lang="en-US" smtClean="0"/>
              <a:t>Observe user behavior</a:t>
            </a:r>
          </a:p>
          <a:p>
            <a:pPr lvl="1"/>
            <a:r>
              <a:rPr lang="en-US" smtClean="0"/>
              <a:t>Instrumented software, eye trackers, etc.</a:t>
            </a:r>
          </a:p>
          <a:p>
            <a:pPr lvl="1"/>
            <a:r>
              <a:rPr lang="en-US" smtClean="0"/>
              <a:t>Face and keyboard cameras</a:t>
            </a:r>
          </a:p>
          <a:p>
            <a:pPr lvl="1"/>
            <a:r>
              <a:rPr lang="en-US" smtClean="0"/>
              <a:t>Think-aloud protocols</a:t>
            </a:r>
          </a:p>
          <a:p>
            <a:pPr lvl="1"/>
            <a:r>
              <a:rPr lang="en-US" smtClean="0"/>
              <a:t>Interviews and focus groups</a:t>
            </a:r>
          </a:p>
          <a:p>
            <a:r>
              <a:rPr lang="en-US" smtClean="0"/>
              <a:t>Organize the data</a:t>
            </a:r>
          </a:p>
          <a:p>
            <a:pPr lvl="1"/>
            <a:r>
              <a:rPr lang="en-US" smtClean="0"/>
              <a:t>For example, group it into overlapping categories</a:t>
            </a:r>
          </a:p>
          <a:p>
            <a:r>
              <a:rPr lang="en-US" smtClean="0"/>
              <a:t>Look for patterns and themes</a:t>
            </a:r>
          </a:p>
          <a:p>
            <a:r>
              <a:rPr lang="en-US" smtClean="0"/>
              <a:t>Develop a “grounded theory”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819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8196" name="Rectangle 4"/>
          <p:cNvSpPr>
            <a:spLocks noGrp="1" noChangeArrowheads="1"/>
          </p:cNvSpPr>
          <p:nvPr>
            <p:ph type="title"/>
          </p:nvPr>
        </p:nvSpPr>
        <p:spPr>
          <a:xfrm>
            <a:off x="-152400" y="609600"/>
            <a:ext cx="9372600" cy="1143000"/>
          </a:xfrm>
          <a:noFill/>
        </p:spPr>
        <p:txBody>
          <a:bodyPr/>
          <a:lstStyle/>
          <a:p>
            <a:r>
              <a:rPr lang="en-US" dirty="0" smtClean="0"/>
              <a:t>Comparing Alternative Approaches</a:t>
            </a:r>
          </a:p>
        </p:txBody>
      </p:sp>
      <p:sp>
        <p:nvSpPr>
          <p:cNvPr id="8197" name="Rectangle 5"/>
          <p:cNvSpPr>
            <a:spLocks noGrp="1" noChangeArrowheads="1"/>
          </p:cNvSpPr>
          <p:nvPr>
            <p:ph type="body" idx="1"/>
          </p:nvPr>
        </p:nvSpPr>
        <p:spPr>
          <a:xfrm>
            <a:off x="114300" y="2362200"/>
            <a:ext cx="8915400" cy="4114800"/>
          </a:xfrm>
          <a:noFill/>
        </p:spPr>
        <p:txBody>
          <a:bodyPr/>
          <a:lstStyle/>
          <a:p>
            <a:r>
              <a:rPr lang="en-US" dirty="0" smtClean="0"/>
              <a:t>Achieve a </a:t>
            </a:r>
            <a:r>
              <a:rPr lang="en-US" u="sng" dirty="0" smtClean="0"/>
              <a:t>meaningful</a:t>
            </a:r>
            <a:r>
              <a:rPr lang="en-US" dirty="0" smtClean="0"/>
              <a:t> improvement</a:t>
            </a:r>
          </a:p>
          <a:p>
            <a:pPr lvl="1"/>
            <a:r>
              <a:rPr lang="en-US" dirty="0" smtClean="0"/>
              <a:t>An application-specific judgment call</a:t>
            </a:r>
          </a:p>
          <a:p>
            <a:pPr lvl="1"/>
            <a:endParaRPr lang="en-US" dirty="0" smtClean="0"/>
          </a:p>
          <a:p>
            <a:r>
              <a:rPr lang="en-US" dirty="0" smtClean="0"/>
              <a:t>Achieve reliable improvement in unseen cases</a:t>
            </a:r>
          </a:p>
          <a:p>
            <a:pPr lvl="1"/>
            <a:r>
              <a:rPr lang="en-US" dirty="0" smtClean="0"/>
              <a:t>Can be verified using statistical tests</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Evolution of Evaluation</a:t>
            </a:r>
          </a:p>
        </p:txBody>
      </p:sp>
      <p:sp>
        <p:nvSpPr>
          <p:cNvPr id="9219" name="Rectangle 3"/>
          <p:cNvSpPr>
            <a:spLocks noGrp="1" noChangeArrowheads="1"/>
          </p:cNvSpPr>
          <p:nvPr>
            <p:ph type="body" idx="1"/>
          </p:nvPr>
        </p:nvSpPr>
        <p:spPr/>
        <p:txBody>
          <a:bodyPr/>
          <a:lstStyle/>
          <a:p>
            <a:r>
              <a:rPr lang="en-US" smtClean="0"/>
              <a:t>Evaluation by </a:t>
            </a:r>
            <a:r>
              <a:rPr lang="en-US" b="1" smtClean="0"/>
              <a:t>inspection</a:t>
            </a:r>
            <a:r>
              <a:rPr lang="en-US" smtClean="0"/>
              <a:t> of examples</a:t>
            </a:r>
          </a:p>
          <a:p>
            <a:r>
              <a:rPr lang="en-US" smtClean="0"/>
              <a:t>Evaluation by </a:t>
            </a:r>
            <a:r>
              <a:rPr lang="en-US" b="1" smtClean="0"/>
              <a:t>demonstration</a:t>
            </a:r>
          </a:p>
          <a:p>
            <a:r>
              <a:rPr lang="en-US" smtClean="0"/>
              <a:t>Evaluation by </a:t>
            </a:r>
            <a:r>
              <a:rPr lang="en-US" b="1" smtClean="0"/>
              <a:t>improvised</a:t>
            </a:r>
            <a:r>
              <a:rPr lang="en-US" smtClean="0"/>
              <a:t> demonstration</a:t>
            </a:r>
          </a:p>
          <a:p>
            <a:r>
              <a:rPr lang="en-US" smtClean="0"/>
              <a:t>Evaluation on </a:t>
            </a:r>
            <a:r>
              <a:rPr lang="en-US" b="1" smtClean="0"/>
              <a:t>data</a:t>
            </a:r>
            <a:r>
              <a:rPr lang="en-US" smtClean="0"/>
              <a:t> using a figure of merit</a:t>
            </a:r>
          </a:p>
          <a:p>
            <a:r>
              <a:rPr lang="en-US" smtClean="0"/>
              <a:t>Evaluation on </a:t>
            </a:r>
            <a:r>
              <a:rPr lang="en-US" b="1" smtClean="0"/>
              <a:t>test data</a:t>
            </a:r>
          </a:p>
          <a:p>
            <a:r>
              <a:rPr lang="en-US" smtClean="0"/>
              <a:t>Evaluation on </a:t>
            </a:r>
            <a:r>
              <a:rPr lang="en-US" b="1" smtClean="0"/>
              <a:t>common</a:t>
            </a:r>
            <a:r>
              <a:rPr lang="en-US" smtClean="0"/>
              <a:t> test data</a:t>
            </a:r>
          </a:p>
          <a:p>
            <a:r>
              <a:rPr lang="en-US" smtClean="0"/>
              <a:t>Evaluation on common, </a:t>
            </a:r>
            <a:r>
              <a:rPr lang="en-US" b="1" smtClean="0"/>
              <a:t>unseen</a:t>
            </a:r>
            <a:r>
              <a:rPr lang="en-US" smtClean="0"/>
              <a:t> test data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52400"/>
            <a:ext cx="7772400" cy="1143000"/>
          </a:xfrm>
        </p:spPr>
        <p:txBody>
          <a:bodyPr/>
          <a:lstStyle/>
          <a:p>
            <a:r>
              <a:rPr lang="en-US" smtClean="0"/>
              <a:t>Automatic Evaluation Model</a:t>
            </a:r>
          </a:p>
        </p:txBody>
      </p:sp>
      <p:sp>
        <p:nvSpPr>
          <p:cNvPr id="20483" name="Rectangle 3"/>
          <p:cNvSpPr>
            <a:spLocks noChangeArrowheads="1"/>
          </p:cNvSpPr>
          <p:nvPr/>
        </p:nvSpPr>
        <p:spPr bwMode="auto">
          <a:xfrm>
            <a:off x="3546475" y="2209800"/>
            <a:ext cx="1981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b="1">
                <a:latin typeface="Arial" pitchFamily="34" charset="0"/>
              </a:rPr>
              <a:t>IR Black Box</a:t>
            </a:r>
          </a:p>
        </p:txBody>
      </p:sp>
      <p:sp>
        <p:nvSpPr>
          <p:cNvPr id="20484" name="Line 4"/>
          <p:cNvSpPr>
            <a:spLocks noChangeShapeType="1"/>
          </p:cNvSpPr>
          <p:nvPr/>
        </p:nvSpPr>
        <p:spPr bwMode="auto">
          <a:xfrm>
            <a:off x="2663825" y="1676400"/>
            <a:ext cx="1568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5" name="Line 5"/>
          <p:cNvSpPr>
            <a:spLocks noChangeShapeType="1"/>
          </p:cNvSpPr>
          <p:nvPr/>
        </p:nvSpPr>
        <p:spPr bwMode="auto">
          <a:xfrm>
            <a:off x="4232275" y="167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86" name="Text Box 6"/>
          <p:cNvSpPr txBox="1">
            <a:spLocks noChangeArrowheads="1"/>
          </p:cNvSpPr>
          <p:nvPr/>
        </p:nvSpPr>
        <p:spPr bwMode="auto">
          <a:xfrm>
            <a:off x="1792288" y="1492250"/>
            <a:ext cx="80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Query</a:t>
            </a:r>
          </a:p>
        </p:txBody>
      </p:sp>
      <p:sp>
        <p:nvSpPr>
          <p:cNvPr id="20487" name="Text Box 7"/>
          <p:cNvSpPr txBox="1">
            <a:spLocks noChangeArrowheads="1"/>
          </p:cNvSpPr>
          <p:nvPr/>
        </p:nvSpPr>
        <p:spPr bwMode="auto">
          <a:xfrm>
            <a:off x="3773488" y="3489325"/>
            <a:ext cx="1525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2000">
                <a:latin typeface="Arial" pitchFamily="34" charset="0"/>
              </a:rPr>
              <a:t>Ranked List</a:t>
            </a:r>
          </a:p>
        </p:txBody>
      </p:sp>
      <p:sp>
        <p:nvSpPr>
          <p:cNvPr id="20488" name="Line 8"/>
          <p:cNvSpPr>
            <a:spLocks noChangeShapeType="1"/>
          </p:cNvSpPr>
          <p:nvPr/>
        </p:nvSpPr>
        <p:spPr bwMode="auto">
          <a:xfrm flipH="1">
            <a:off x="4802188" y="1676400"/>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9" name="Line 9"/>
          <p:cNvSpPr>
            <a:spLocks noChangeShapeType="1"/>
          </p:cNvSpPr>
          <p:nvPr/>
        </p:nvSpPr>
        <p:spPr bwMode="auto">
          <a:xfrm flipH="1">
            <a:off x="4802188" y="167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0" name="Text Box 10"/>
          <p:cNvSpPr txBox="1">
            <a:spLocks noChangeArrowheads="1"/>
          </p:cNvSpPr>
          <p:nvPr/>
        </p:nvSpPr>
        <p:spPr bwMode="auto">
          <a:xfrm>
            <a:off x="6354763" y="1479550"/>
            <a:ext cx="1339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Documents</a:t>
            </a:r>
          </a:p>
        </p:txBody>
      </p:sp>
      <p:sp>
        <p:nvSpPr>
          <p:cNvPr id="20491" name="Line 11"/>
          <p:cNvSpPr>
            <a:spLocks noChangeShapeType="1"/>
          </p:cNvSpPr>
          <p:nvPr/>
        </p:nvSpPr>
        <p:spPr bwMode="auto">
          <a:xfrm>
            <a:off x="4537075" y="3138488"/>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492" name="Rectangle 12"/>
          <p:cNvSpPr>
            <a:spLocks noChangeArrowheads="1"/>
          </p:cNvSpPr>
          <p:nvPr/>
        </p:nvSpPr>
        <p:spPr bwMode="auto">
          <a:xfrm>
            <a:off x="3775075" y="4267200"/>
            <a:ext cx="15240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b="1">
                <a:latin typeface="Arial" pitchFamily="34" charset="0"/>
              </a:rPr>
              <a:t>Evaluation</a:t>
            </a:r>
          </a:p>
          <a:p>
            <a:pPr algn="ctr"/>
            <a:r>
              <a:rPr lang="en-US" sz="2000" b="1">
                <a:latin typeface="Arial" pitchFamily="34" charset="0"/>
              </a:rPr>
              <a:t>Module</a:t>
            </a:r>
          </a:p>
        </p:txBody>
      </p:sp>
      <p:sp>
        <p:nvSpPr>
          <p:cNvPr id="20493" name="Line 13"/>
          <p:cNvSpPr>
            <a:spLocks noChangeShapeType="1"/>
          </p:cNvSpPr>
          <p:nvPr/>
        </p:nvSpPr>
        <p:spPr bwMode="auto">
          <a:xfrm>
            <a:off x="4537075" y="5181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20494" name="Line 14"/>
          <p:cNvSpPr>
            <a:spLocks noChangeShapeType="1"/>
          </p:cNvSpPr>
          <p:nvPr/>
        </p:nvSpPr>
        <p:spPr bwMode="auto">
          <a:xfrm>
            <a:off x="4537075" y="3886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5" name="Text Box 15"/>
          <p:cNvSpPr txBox="1">
            <a:spLocks noChangeArrowheads="1"/>
          </p:cNvSpPr>
          <p:nvPr/>
        </p:nvSpPr>
        <p:spPr bwMode="auto">
          <a:xfrm>
            <a:off x="3048000" y="5710238"/>
            <a:ext cx="297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800">
                <a:latin typeface="Arial" pitchFamily="34" charset="0"/>
              </a:rPr>
              <a:t>Measure of Effectiveness</a:t>
            </a:r>
          </a:p>
        </p:txBody>
      </p:sp>
      <p:sp>
        <p:nvSpPr>
          <p:cNvPr id="20496" name="Text Box 16"/>
          <p:cNvSpPr txBox="1">
            <a:spLocks noChangeArrowheads="1"/>
          </p:cNvSpPr>
          <p:nvPr/>
        </p:nvSpPr>
        <p:spPr bwMode="auto">
          <a:xfrm>
            <a:off x="6084888" y="4557713"/>
            <a:ext cx="244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a:latin typeface="Arial" pitchFamily="34" charset="0"/>
              </a:rPr>
              <a:t>Relevance Judgments</a:t>
            </a:r>
          </a:p>
        </p:txBody>
      </p:sp>
      <p:sp>
        <p:nvSpPr>
          <p:cNvPr id="20497" name="Line 17"/>
          <p:cNvSpPr>
            <a:spLocks noChangeShapeType="1"/>
          </p:cNvSpPr>
          <p:nvPr/>
        </p:nvSpPr>
        <p:spPr bwMode="auto">
          <a:xfrm flipH="1">
            <a:off x="5299075" y="4724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8"/>
          <p:cNvGrpSpPr>
            <a:grpSpLocks/>
          </p:cNvGrpSpPr>
          <p:nvPr/>
        </p:nvGrpSpPr>
        <p:grpSpPr bwMode="auto">
          <a:xfrm>
            <a:off x="1600200" y="1295400"/>
            <a:ext cx="7426325" cy="5441950"/>
            <a:chOff x="1008" y="816"/>
            <a:chExt cx="4678" cy="3428"/>
          </a:xfrm>
        </p:grpSpPr>
        <p:sp>
          <p:nvSpPr>
            <p:cNvPr id="20499" name="Oval 19"/>
            <p:cNvSpPr>
              <a:spLocks noChangeArrowheads="1"/>
            </p:cNvSpPr>
            <p:nvPr/>
          </p:nvSpPr>
          <p:spPr bwMode="auto">
            <a:xfrm>
              <a:off x="1008" y="816"/>
              <a:ext cx="672"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0" name="Oval 20"/>
            <p:cNvSpPr>
              <a:spLocks noChangeArrowheads="1"/>
            </p:cNvSpPr>
            <p:nvPr/>
          </p:nvSpPr>
          <p:spPr bwMode="auto">
            <a:xfrm>
              <a:off x="3936" y="816"/>
              <a:ext cx="960"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1" name="Oval 21"/>
            <p:cNvSpPr>
              <a:spLocks noChangeArrowheads="1"/>
            </p:cNvSpPr>
            <p:nvPr/>
          </p:nvSpPr>
          <p:spPr bwMode="auto">
            <a:xfrm>
              <a:off x="3792" y="2736"/>
              <a:ext cx="1584"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2" name="Oval 22"/>
            <p:cNvSpPr>
              <a:spLocks noChangeArrowheads="1"/>
            </p:cNvSpPr>
            <p:nvPr/>
          </p:nvSpPr>
          <p:spPr bwMode="auto">
            <a:xfrm>
              <a:off x="1872" y="3456"/>
              <a:ext cx="1968" cy="480"/>
            </a:xfrm>
            <a:prstGeom prst="ellipse">
              <a:avLst/>
            </a:prstGeom>
            <a:noFill/>
            <a:ln w="25400">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3" name="Text Box 23"/>
            <p:cNvSpPr txBox="1">
              <a:spLocks noChangeArrowheads="1"/>
            </p:cNvSpPr>
            <p:nvPr/>
          </p:nvSpPr>
          <p:spPr bwMode="auto">
            <a:xfrm>
              <a:off x="3456" y="4032"/>
              <a:ext cx="223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b="1">
                  <a:solidFill>
                    <a:srgbClr val="FF0000"/>
                  </a:solidFill>
                  <a:latin typeface="Arial" pitchFamily="34" charset="0"/>
                </a:rPr>
                <a:t>These are the four things we need!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2291"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2292" name="Rectangle 1028"/>
          <p:cNvSpPr>
            <a:spLocks noGrp="1" noChangeArrowheads="1"/>
          </p:cNvSpPr>
          <p:nvPr>
            <p:ph type="title"/>
          </p:nvPr>
        </p:nvSpPr>
        <p:spPr>
          <a:xfrm>
            <a:off x="685800" y="381000"/>
            <a:ext cx="7772400" cy="1143000"/>
          </a:xfrm>
          <a:noFill/>
        </p:spPr>
        <p:txBody>
          <a:bodyPr/>
          <a:lstStyle/>
          <a:p>
            <a:r>
              <a:rPr lang="en-US" smtClean="0"/>
              <a:t>IR Test Collection Design</a:t>
            </a:r>
          </a:p>
        </p:txBody>
      </p:sp>
      <p:sp>
        <p:nvSpPr>
          <p:cNvPr id="12293" name="Rectangle 1029"/>
          <p:cNvSpPr>
            <a:spLocks noGrp="1" noChangeArrowheads="1"/>
          </p:cNvSpPr>
          <p:nvPr>
            <p:ph type="body" idx="1"/>
          </p:nvPr>
        </p:nvSpPr>
        <p:spPr>
          <a:xfrm>
            <a:off x="228600" y="1752600"/>
            <a:ext cx="8839200" cy="4114800"/>
          </a:xfrm>
          <a:noFill/>
        </p:spPr>
        <p:txBody>
          <a:bodyPr/>
          <a:lstStyle/>
          <a:p>
            <a:r>
              <a:rPr lang="en-US" dirty="0" smtClean="0"/>
              <a:t>Representative document collection</a:t>
            </a:r>
          </a:p>
          <a:p>
            <a:pPr lvl="1"/>
            <a:r>
              <a:rPr lang="en-US" dirty="0" smtClean="0"/>
              <a:t>Size, sources, genre, topics, …</a:t>
            </a:r>
          </a:p>
          <a:p>
            <a:r>
              <a:rPr lang="en-US" dirty="0" smtClean="0"/>
              <a:t>“Random” sample of representative queries</a:t>
            </a:r>
          </a:p>
          <a:p>
            <a:pPr lvl="1"/>
            <a:r>
              <a:rPr lang="en-US" dirty="0" smtClean="0"/>
              <a:t>Built somehow from “formalized” topic statements</a:t>
            </a:r>
          </a:p>
          <a:p>
            <a:r>
              <a:rPr lang="en-US" dirty="0" smtClean="0"/>
              <a:t>Known binary relevance</a:t>
            </a:r>
          </a:p>
          <a:p>
            <a:pPr lvl="1"/>
            <a:r>
              <a:rPr lang="en-US" dirty="0" smtClean="0"/>
              <a:t>For each topic-document pair (</a:t>
            </a:r>
            <a:r>
              <a:rPr lang="en-US" u="sng" dirty="0" smtClean="0"/>
              <a:t>topic</a:t>
            </a:r>
            <a:r>
              <a:rPr lang="en-US" dirty="0" smtClean="0"/>
              <a:t>, not query!)</a:t>
            </a:r>
          </a:p>
          <a:p>
            <a:pPr lvl="1"/>
            <a:r>
              <a:rPr lang="en-US" dirty="0" smtClean="0"/>
              <a:t>Assessed by humans, used only for evaluation</a:t>
            </a:r>
          </a:p>
          <a:p>
            <a:r>
              <a:rPr lang="en-US" dirty="0" smtClean="0"/>
              <a:t>Measure of effectiveness</a:t>
            </a:r>
          </a:p>
          <a:p>
            <a:pPr lvl="1"/>
            <a:r>
              <a:rPr lang="en-US" dirty="0" smtClean="0"/>
              <a:t>Used to compare alternate systems</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4340" name="Rectangle 4"/>
          <p:cNvSpPr>
            <a:spLocks noGrp="1" noChangeArrowheads="1"/>
          </p:cNvSpPr>
          <p:nvPr>
            <p:ph type="title"/>
          </p:nvPr>
        </p:nvSpPr>
        <p:spPr>
          <a:xfrm>
            <a:off x="674914" y="381000"/>
            <a:ext cx="8077200" cy="1143000"/>
          </a:xfrm>
          <a:noFill/>
        </p:spPr>
        <p:txBody>
          <a:bodyPr/>
          <a:lstStyle/>
          <a:p>
            <a:r>
              <a:rPr lang="en-US" dirty="0" smtClean="0"/>
              <a:t>Defining “Relevance”</a:t>
            </a:r>
          </a:p>
        </p:txBody>
      </p:sp>
      <p:sp>
        <p:nvSpPr>
          <p:cNvPr id="14341" name="Rectangle 5"/>
          <p:cNvSpPr>
            <a:spLocks noGrp="1" noChangeArrowheads="1"/>
          </p:cNvSpPr>
          <p:nvPr>
            <p:ph type="body" idx="1"/>
          </p:nvPr>
        </p:nvSpPr>
        <p:spPr>
          <a:xfrm>
            <a:off x="419100" y="1752600"/>
            <a:ext cx="8305800" cy="4114800"/>
          </a:xfrm>
          <a:noFill/>
        </p:spPr>
        <p:txBody>
          <a:bodyPr/>
          <a:lstStyle/>
          <a:p>
            <a:r>
              <a:rPr lang="en-US" b="1" dirty="0" smtClean="0"/>
              <a:t>Relevance</a:t>
            </a:r>
            <a:r>
              <a:rPr lang="en-US" dirty="0" smtClean="0"/>
              <a:t> relates a </a:t>
            </a:r>
            <a:r>
              <a:rPr lang="en-US" u="sng" dirty="0" smtClean="0"/>
              <a:t>topic</a:t>
            </a:r>
            <a:r>
              <a:rPr lang="en-US" dirty="0" smtClean="0"/>
              <a:t> and a document</a:t>
            </a:r>
          </a:p>
          <a:p>
            <a:pPr lvl="1"/>
            <a:r>
              <a:rPr lang="en-US" dirty="0" smtClean="0"/>
              <a:t>Duplicates are equally relevant by definition</a:t>
            </a:r>
          </a:p>
          <a:p>
            <a:pPr lvl="1"/>
            <a:r>
              <a:rPr lang="en-US" dirty="0" smtClean="0"/>
              <a:t>Constant over time and across users</a:t>
            </a:r>
          </a:p>
          <a:p>
            <a:pPr lvl="3"/>
            <a:endParaRPr lang="en-US" b="1" dirty="0" smtClean="0"/>
          </a:p>
          <a:p>
            <a:r>
              <a:rPr lang="en-US" b="1" dirty="0" smtClean="0"/>
              <a:t>Pertinence</a:t>
            </a:r>
            <a:r>
              <a:rPr lang="en-US" dirty="0" smtClean="0"/>
              <a:t> relates a </a:t>
            </a:r>
            <a:r>
              <a:rPr lang="en-US" u="sng" dirty="0" smtClean="0"/>
              <a:t>task</a:t>
            </a:r>
            <a:r>
              <a:rPr lang="en-US" dirty="0" smtClean="0"/>
              <a:t> and a document</a:t>
            </a:r>
          </a:p>
          <a:p>
            <a:pPr lvl="1"/>
            <a:r>
              <a:rPr lang="en-US" dirty="0" smtClean="0"/>
              <a:t>Accounts for quality, complexity, language, …</a:t>
            </a:r>
          </a:p>
          <a:p>
            <a:pPr lvl="3"/>
            <a:endParaRPr lang="en-US" b="1" dirty="0" smtClean="0"/>
          </a:p>
          <a:p>
            <a:r>
              <a:rPr lang="en-US" b="1" dirty="0" smtClean="0"/>
              <a:t>Utility</a:t>
            </a:r>
            <a:r>
              <a:rPr lang="en-US" dirty="0" smtClean="0"/>
              <a:t> relates a </a:t>
            </a:r>
            <a:r>
              <a:rPr lang="en-US" u="sng" dirty="0" smtClean="0"/>
              <a:t>user</a:t>
            </a:r>
            <a:r>
              <a:rPr lang="en-US" dirty="0" smtClean="0"/>
              <a:t> and a document</a:t>
            </a:r>
          </a:p>
          <a:p>
            <a:pPr lvl="1"/>
            <a:r>
              <a:rPr lang="en-US" dirty="0" smtClean="0"/>
              <a:t>Accounts for prior knowledge</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7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2685</TotalTime>
  <Words>2112</Words>
  <Application>Microsoft Office PowerPoint</Application>
  <PresentationFormat>On-screen Show (4:3)</PresentationFormat>
  <Paragraphs>475</Paragraphs>
  <Slides>47</Slides>
  <Notes>25</Notes>
  <HiddenSlides>0</HiddenSlides>
  <MMClips>0</MMClips>
  <ScaleCrop>false</ScaleCrop>
  <HeadingPairs>
    <vt:vector size="6" baseType="variant">
      <vt:variant>
        <vt:lpstr>Theme</vt:lpstr>
      </vt:variant>
      <vt:variant>
        <vt:i4>8</vt:i4>
      </vt:variant>
      <vt:variant>
        <vt:lpstr>Embedded OLE Servers</vt:lpstr>
      </vt:variant>
      <vt:variant>
        <vt:i4>4</vt:i4>
      </vt:variant>
      <vt:variant>
        <vt:lpstr>Slide Titles</vt:lpstr>
      </vt:variant>
      <vt:variant>
        <vt:i4>47</vt:i4>
      </vt:variant>
    </vt:vector>
  </HeadingPairs>
  <TitlesOfParts>
    <vt:vector size="59" baseType="lpstr">
      <vt:lpstr>Default Design</vt:lpstr>
      <vt:lpstr>2_Pixel</vt:lpstr>
      <vt:lpstr>12_Pixel</vt:lpstr>
      <vt:lpstr>13_Pixel</vt:lpstr>
      <vt:lpstr>14_Pixel</vt:lpstr>
      <vt:lpstr>15_Pixel</vt:lpstr>
      <vt:lpstr>16_Pixel</vt:lpstr>
      <vt:lpstr>17_Pixel</vt:lpstr>
      <vt:lpstr>Equation</vt:lpstr>
      <vt:lpstr>Chart</vt:lpstr>
      <vt:lpstr>Worksheet</vt:lpstr>
      <vt:lpstr>Microsoft Equation 3.0</vt:lpstr>
      <vt:lpstr>Evaluation</vt:lpstr>
      <vt:lpstr>Evaluation Criteria</vt:lpstr>
      <vt:lpstr>IR Effectiveness Evaluation</vt:lpstr>
      <vt:lpstr>Good Measures of Effectiveness</vt:lpstr>
      <vt:lpstr>Comparing Alternative Approaches</vt:lpstr>
      <vt:lpstr>Evolution of Evaluation</vt:lpstr>
      <vt:lpstr>Automatic Evaluation Model</vt:lpstr>
      <vt:lpstr>IR Test Collection Design</vt:lpstr>
      <vt:lpstr>Defining “Relevance”</vt:lpstr>
      <vt:lpstr>PowerPoint Presentation</vt:lpstr>
      <vt:lpstr>Set-Based Effectiveness Measures</vt:lpstr>
      <vt:lpstr>Effectiveness Measures</vt:lpstr>
      <vt:lpstr>Balanced F Measure (F1)</vt:lpstr>
      <vt:lpstr>Variation in Automatic Measures</vt:lpstr>
      <vt:lpstr>IIT CDIP v1.0 Collection</vt:lpstr>
      <vt:lpstr>“Complaint” and “Production Request”</vt:lpstr>
      <vt:lpstr>An Ad Hoc “Production Request”</vt:lpstr>
      <vt:lpstr>Estimating Retrieval Effectiveness</vt:lpstr>
      <vt:lpstr>Relevance Assessment</vt:lpstr>
      <vt:lpstr>2008 Est. Relevant Documents </vt:lpstr>
      <vt:lpstr>2008 (cons.) Boolean Estimated Recall</vt:lpstr>
      <vt:lpstr>2008 ΔestR@B: wat7fuse vs. Boolean</vt:lpstr>
      <vt:lpstr>Evaluation Design</vt:lpstr>
      <vt:lpstr>Interactive Task: Key Steps</vt:lpstr>
      <vt:lpstr>Interactive Task: Participation</vt:lpstr>
      <vt:lpstr>PowerPoint Presentation</vt:lpstr>
      <vt:lpstr>2008 Interactive Topics</vt:lpstr>
      <vt:lpstr>PowerPoint Presentation</vt:lpstr>
      <vt:lpstr>Post-Adjudication Results</vt:lpstr>
      <vt:lpstr>Results on Good OCR</vt:lpstr>
      <vt:lpstr>Interactive Task - 2009</vt:lpstr>
      <vt:lpstr>2009 Results (pre-adjudication)</vt:lpstr>
      <vt:lpstr>2009 Results (post-adjudication)</vt:lpstr>
      <vt:lpstr>2009 Results (pre- to post-adj)</vt:lpstr>
      <vt:lpstr>EDRM Enron V2 Dataset</vt:lpstr>
      <vt:lpstr>Topic 301 (2010)</vt:lpstr>
      <vt:lpstr>2010 Post-Adj Relevance Results</vt:lpstr>
      <vt:lpstr>2010 Post-Adj Privilege Results</vt:lpstr>
      <vt:lpstr>2009 Change in F1</vt:lpstr>
      <vt:lpstr>2010 Change in F1</vt:lpstr>
      <vt:lpstr>User Studies</vt:lpstr>
      <vt:lpstr>Blair and Maron (1985)</vt:lpstr>
      <vt:lpstr>Blair and Maron’s Results</vt:lpstr>
      <vt:lpstr>Additional Effects in User Studies</vt:lpstr>
      <vt:lpstr>Batch vs. User Evaluations</vt:lpstr>
      <vt:lpstr>Results</vt:lpstr>
      <vt:lpstr>Qualitative User Studies</vt:lpstr>
    </vt:vector>
  </TitlesOfParts>
  <Company>UMIACS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E-Discovery Search: The TREC Legal Track</dc:title>
  <dc:creator>jj</dc:creator>
  <cp:lastModifiedBy>OARD</cp:lastModifiedBy>
  <cp:revision>77</cp:revision>
  <dcterms:created xsi:type="dcterms:W3CDTF">2009-06-11T16:21:53Z</dcterms:created>
  <dcterms:modified xsi:type="dcterms:W3CDTF">2012-03-01T21:47:15Z</dcterms:modified>
</cp:coreProperties>
</file>