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6" r:id="rId2"/>
    <p:sldId id="465" r:id="rId3"/>
    <p:sldId id="449" r:id="rId4"/>
    <p:sldId id="450" r:id="rId5"/>
    <p:sldId id="459" r:id="rId6"/>
    <p:sldId id="451" r:id="rId7"/>
    <p:sldId id="452" r:id="rId8"/>
    <p:sldId id="458" r:id="rId9"/>
    <p:sldId id="453" r:id="rId10"/>
    <p:sldId id="454" r:id="rId11"/>
    <p:sldId id="457" r:id="rId12"/>
    <p:sldId id="455" r:id="rId13"/>
    <p:sldId id="461" r:id="rId14"/>
    <p:sldId id="351" r:id="rId15"/>
    <p:sldId id="373" r:id="rId16"/>
    <p:sldId id="374" r:id="rId17"/>
    <p:sldId id="372" r:id="rId18"/>
    <p:sldId id="377" r:id="rId19"/>
    <p:sldId id="371" r:id="rId20"/>
    <p:sldId id="358" r:id="rId21"/>
    <p:sldId id="314" r:id="rId22"/>
    <p:sldId id="315" r:id="rId23"/>
    <p:sldId id="362" r:id="rId24"/>
    <p:sldId id="419" r:id="rId25"/>
    <p:sldId id="467" r:id="rId26"/>
    <p:sldId id="417" r:id="rId27"/>
    <p:sldId id="409" r:id="rId28"/>
    <p:sldId id="412" r:id="rId29"/>
    <p:sldId id="414" r:id="rId30"/>
    <p:sldId id="415" r:id="rId31"/>
    <p:sldId id="380" r:id="rId32"/>
    <p:sldId id="381" r:id="rId33"/>
    <p:sldId id="421" r:id="rId34"/>
    <p:sldId id="422" r:id="rId35"/>
    <p:sldId id="423" r:id="rId36"/>
    <p:sldId id="426" r:id="rId37"/>
    <p:sldId id="427" r:id="rId38"/>
    <p:sldId id="428" r:id="rId39"/>
    <p:sldId id="383" r:id="rId40"/>
    <p:sldId id="466" r:id="rId41"/>
    <p:sldId id="446" r:id="rId42"/>
    <p:sldId id="444" r:id="rId43"/>
    <p:sldId id="436" r:id="rId44"/>
    <p:sldId id="438" r:id="rId45"/>
    <p:sldId id="439" r:id="rId46"/>
    <p:sldId id="440" r:id="rId47"/>
    <p:sldId id="464" r:id="rId48"/>
    <p:sldId id="441" r:id="rId49"/>
    <p:sldId id="442" r:id="rId50"/>
    <p:sldId id="443" r:id="rId51"/>
    <p:sldId id="418" r:id="rId52"/>
    <p:sldId id="429" r:id="rId53"/>
    <p:sldId id="431" r:id="rId54"/>
    <p:sldId id="430" r:id="rId55"/>
    <p:sldId id="433" r:id="rId56"/>
    <p:sldId id="447" r:id="rId57"/>
    <p:sldId id="468" r:id="rId58"/>
    <p:sldId id="456" r:id="rId59"/>
    <p:sldId id="460" r:id="rId60"/>
    <p:sldId id="448" r:id="rId61"/>
    <p:sldId id="462" r:id="rId62"/>
    <p:sldId id="463" r:id="rId6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8" autoAdjust="0"/>
  </p:normalViewPr>
  <p:slideViewPr>
    <p:cSldViewPr>
      <p:cViewPr varScale="1">
        <p:scale>
          <a:sx n="53" d="100"/>
          <a:sy n="53" d="100"/>
        </p:scale>
        <p:origin x="-984"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12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96938" y="4352925"/>
            <a:ext cx="5013325" cy="41290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70392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1</a:t>
            </a:r>
          </a:p>
        </p:txBody>
      </p:sp>
      <p:sp>
        <p:nvSpPr>
          <p:cNvPr id="4198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2227"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16</a:t>
            </a:r>
          </a:p>
        </p:txBody>
      </p:sp>
      <p:sp>
        <p:nvSpPr>
          <p:cNvPr id="52228"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2229"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2230"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52231" name="Rectangle 7"/>
          <p:cNvSpPr>
            <a:spLocks noGrp="1" noChangeArrowheads="1"/>
          </p:cNvSpPr>
          <p:nvPr>
            <p:ph type="body" idx="1"/>
          </p:nvPr>
        </p:nvSpPr>
        <p:spPr>
          <a:xfrm>
            <a:off x="912813" y="43418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1"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17</a:t>
            </a:r>
          </a:p>
        </p:txBody>
      </p:sp>
      <p:sp>
        <p:nvSpPr>
          <p:cNvPr id="53252"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3"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4"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53255" name="Rectangle 7"/>
          <p:cNvSpPr>
            <a:spLocks noGrp="1" noChangeArrowheads="1"/>
          </p:cNvSpPr>
          <p:nvPr>
            <p:ph type="body" idx="1"/>
          </p:nvPr>
        </p:nvSpPr>
        <p:spPr>
          <a:xfrm>
            <a:off x="912813" y="43418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nchor="b"/>
          <a:lstStyle/>
          <a:p>
            <a:pPr algn="r" defTabSz="930275"/>
            <a:r>
              <a:rPr lang="en-US" sz="1200"/>
              <a:t>8</a:t>
            </a: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7"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xfrm>
            <a:off x="914400" y="4341813"/>
            <a:ext cx="5027613"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299"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9" tIns="0" rIns="19049" bIns="0" anchor="b"/>
          <a:lstStyle/>
          <a:p>
            <a:pPr algn="r"/>
            <a:r>
              <a:rPr lang="en-US" sz="1000" i="1"/>
              <a:t>19</a:t>
            </a:r>
          </a:p>
        </p:txBody>
      </p:sp>
      <p:sp>
        <p:nvSpPr>
          <p:cNvPr id="55300"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1"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2" name="Rectangle 6"/>
          <p:cNvSpPr>
            <a:spLocks noGrp="1" noRot="1" noChangeAspect="1" noChangeArrowheads="1" noTextEdit="1"/>
          </p:cNvSpPr>
          <p:nvPr>
            <p:ph type="sldImg"/>
          </p:nvPr>
        </p:nvSpPr>
        <p:spPr>
          <a:xfrm>
            <a:off x="1152525" y="692150"/>
            <a:ext cx="4554538" cy="3416300"/>
          </a:xfrm>
          <a:ln cap="flat">
            <a:solidFill>
              <a:schemeClr val="tx1"/>
            </a:solidFill>
          </a:ln>
        </p:spPr>
      </p:sp>
      <p:sp>
        <p:nvSpPr>
          <p:cNvPr id="55303" name="Rectangle 7"/>
          <p:cNvSpPr>
            <a:spLocks noGrp="1" noChangeArrowheads="1"/>
          </p:cNvSpPr>
          <p:nvPr>
            <p:ph type="body" idx="1"/>
          </p:nvPr>
        </p:nvSpPr>
        <p:spPr>
          <a:xfrm>
            <a:off x="912813" y="43418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0" tIns="44446" rIns="90480" bIns="44446"/>
          <a:lstStyle/>
          <a:p>
            <a:r>
              <a:rPr lang="en-US" smtClean="0"/>
              <a:t>Okay, I’ve presented a very complex field… how do we actually go about studying it?</a:t>
            </a:r>
          </a:p>
          <a:p>
            <a:r>
              <a:rPr lang="en-US" smtClean="0"/>
              <a:t>Example of a decomposition that doesn’t make sense: separating engine from transmission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7</a:t>
            </a:r>
          </a:p>
        </p:txBody>
      </p:sp>
      <p:sp>
        <p:nvSpPr>
          <p:cNvPr id="10342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30" name="Rectangle 6"/>
          <p:cNvSpPr>
            <a:spLocks noGrp="1" noRot="1" noChangeAspect="1" noChangeArrowheads="1" noTextEdit="1"/>
          </p:cNvSpPr>
          <p:nvPr>
            <p:ph type="sldImg"/>
          </p:nvPr>
        </p:nvSpPr>
        <p:spPr>
          <a:xfrm>
            <a:off x="1150938" y="692150"/>
            <a:ext cx="4556125" cy="3416300"/>
          </a:xfrm>
          <a:ln cap="flat"/>
        </p:spPr>
      </p:sp>
      <p:sp>
        <p:nvSpPr>
          <p:cNvPr id="1034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3"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11</a:t>
            </a:r>
          </a:p>
        </p:txBody>
      </p:sp>
      <p:sp>
        <p:nvSpPr>
          <p:cNvPr id="107524"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5"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6" name="Rectangle 6"/>
          <p:cNvSpPr>
            <a:spLocks noGrp="1" noRot="1" noChangeAspect="1" noChangeArrowheads="1" noTextEdit="1"/>
          </p:cNvSpPr>
          <p:nvPr>
            <p:ph type="sldImg"/>
          </p:nvPr>
        </p:nvSpPr>
        <p:spPr>
          <a:xfrm>
            <a:off x="1150938" y="692150"/>
            <a:ext cx="4556125" cy="3416300"/>
          </a:xfrm>
          <a:ln cap="flat"/>
        </p:spPr>
      </p:sp>
      <p:sp>
        <p:nvSpPr>
          <p:cNvPr id="1075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8</a:t>
            </a:r>
          </a:p>
        </p:txBody>
      </p:sp>
      <p:sp>
        <p:nvSpPr>
          <p:cNvPr id="583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4"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58375"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Start 1:30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9</a:t>
            </a:r>
          </a:p>
        </p:txBody>
      </p:sp>
      <p:sp>
        <p:nvSpPr>
          <p:cNvPr id="593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8"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59399"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Start:  1:35</a:t>
            </a:r>
          </a:p>
          <a:p>
            <a:endParaRPr lang="en-US" smtClean="0"/>
          </a:p>
          <a:p>
            <a:r>
              <a:rPr lang="en-US" smtClean="0"/>
              <a:t>Questions:</a:t>
            </a:r>
          </a:p>
          <a:p>
            <a:endParaRPr lang="en-US" smtClean="0"/>
          </a:p>
          <a:p>
            <a:r>
              <a:rPr lang="en-US" smtClean="0"/>
              <a:t>What is the consistent order in this case?</a:t>
            </a:r>
          </a:p>
          <a:p>
            <a:r>
              <a:rPr lang="en-US" smtClean="0"/>
              <a:t>Why is a consistent order needed?</a:t>
            </a:r>
          </a:p>
          <a:p>
            <a:endParaRPr lang="en-US" smtClean="0"/>
          </a:p>
          <a:p>
            <a:r>
              <a:rPr lang="en-US" smtClean="0"/>
              <a:t>How are the terms chosen in this case?</a:t>
            </a:r>
          </a:p>
          <a:p>
            <a:r>
              <a:rPr lang="en-US" smtClean="0"/>
              <a:t>Stopword lists eliminate terms  that only convey meaning through word order</a:t>
            </a:r>
          </a:p>
          <a:p>
            <a:endParaRPr lang="en-US" smtClean="0"/>
          </a:p>
          <a:p>
            <a:r>
              <a:rPr lang="en-US" smtClean="0"/>
              <a:t>Observations:</a:t>
            </a:r>
          </a:p>
          <a:p>
            <a:endParaRPr lang="en-US" smtClean="0"/>
          </a:p>
          <a:p>
            <a:r>
              <a:rPr lang="en-US" smtClean="0"/>
              <a:t>No need to keep a position for terms that never occur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10</a:t>
            </a:r>
          </a:p>
        </p:txBody>
      </p:sp>
      <p:sp>
        <p:nvSpPr>
          <p:cNvPr id="1269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82"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26983"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 1:40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11</a:t>
            </a:r>
          </a:p>
        </p:txBody>
      </p:sp>
      <p:sp>
        <p:nvSpPr>
          <p:cNvPr id="1280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8006"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28007"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 1:45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13</a:t>
            </a:r>
          </a:p>
        </p:txBody>
      </p:sp>
      <p:sp>
        <p:nvSpPr>
          <p:cNvPr id="1300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4"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30055"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 1:55</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16</a:t>
            </a:r>
          </a:p>
        </p:txBody>
      </p:sp>
      <p:sp>
        <p:nvSpPr>
          <p:cNvPr id="1310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8"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31079" name="Rectangle 7"/>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 2:30 after the break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18</a:t>
            </a:r>
          </a:p>
        </p:txBody>
      </p:sp>
      <p:sp>
        <p:nvSpPr>
          <p:cNvPr id="57348"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9"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50"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57351" name="Rectangle 7"/>
          <p:cNvSpPr>
            <a:spLocks noGrp="1" noChangeArrowheads="1"/>
          </p:cNvSpPr>
          <p:nvPr>
            <p:ph type="body" idx="1"/>
          </p:nvPr>
        </p:nvSpPr>
        <p:spPr>
          <a:xfrm>
            <a:off x="912813" y="43418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Contrast this with Boolean retrieval</a:t>
            </a:r>
          </a:p>
          <a:p>
            <a:endParaRPr lang="en-US" smtClean="0"/>
          </a:p>
          <a:p>
            <a:r>
              <a:rPr lang="en-US" smtClean="0"/>
              <a:t>1) TF was always 1 or zero</a:t>
            </a:r>
          </a:p>
          <a:p>
            <a:r>
              <a:rPr lang="en-US" smtClean="0"/>
              <a:t>2) Searchers mad to consider collection frequency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25</a:t>
            </a:r>
          </a:p>
        </p:txBody>
      </p:sp>
      <p:sp>
        <p:nvSpPr>
          <p:cNvPr id="532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4" name="Rectangle 6"/>
          <p:cNvSpPr>
            <a:spLocks noGrp="1" noRot="1" noChangeAspect="1" noChangeArrowheads="1" noTextEdit="1"/>
          </p:cNvSpPr>
          <p:nvPr>
            <p:ph type="sldImg"/>
          </p:nvPr>
        </p:nvSpPr>
        <p:spPr>
          <a:xfrm>
            <a:off x="1150938" y="692150"/>
            <a:ext cx="4556125" cy="3416300"/>
          </a:xfrm>
          <a:ln cap="flat"/>
        </p:spPr>
      </p:sp>
      <p:sp>
        <p:nvSpPr>
          <p:cNvPr id="532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Start 3:10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26</a:t>
            </a: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Start 3:15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nchor="b"/>
          <a:lstStyle/>
          <a:p>
            <a:pPr algn="r" defTabSz="930275"/>
            <a:r>
              <a:rPr lang="en-US" sz="1200"/>
              <a:t>15</a:t>
            </a:r>
          </a:p>
        </p:txBody>
      </p:sp>
      <p:sp>
        <p:nvSpPr>
          <p:cNvPr id="13312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5"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6" name="Rectangle 6"/>
          <p:cNvSpPr>
            <a:spLocks noGrp="1" noRot="1" noChangeAspect="1" noChangeArrowheads="1" noTextEdit="1"/>
          </p:cNvSpPr>
          <p:nvPr>
            <p:ph type="sldImg"/>
          </p:nvPr>
        </p:nvSpPr>
        <p:spPr>
          <a:xfrm>
            <a:off x="1150938" y="692150"/>
            <a:ext cx="4556125" cy="3416300"/>
          </a:xfrm>
          <a:ln cap="flat"/>
        </p:spPr>
      </p:sp>
      <p:sp>
        <p:nvSpPr>
          <p:cNvPr id="133127" name="Rectangle 7"/>
          <p:cNvSpPr>
            <a:spLocks noGrp="1" noChangeArrowheads="1"/>
          </p:cNvSpPr>
          <p:nvPr>
            <p:ph type="body" idx="1"/>
          </p:nvPr>
        </p:nvSpPr>
        <p:spPr>
          <a:xfrm>
            <a:off x="914400" y="4341813"/>
            <a:ext cx="5027613"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3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nchor="b"/>
          <a:lstStyle/>
          <a:p>
            <a:pPr algn="r" defTabSz="930275"/>
            <a:r>
              <a:rPr lang="en-US" sz="1200"/>
              <a:t>23</a:t>
            </a:r>
          </a:p>
        </p:txBody>
      </p:sp>
      <p:sp>
        <p:nvSpPr>
          <p:cNvPr id="1423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1" name="Rectangle 5"/>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2" name="Rectangle 6"/>
          <p:cNvSpPr>
            <a:spLocks noGrp="1" noRot="1" noChangeAspect="1" noChangeArrowheads="1" noTextEdit="1"/>
          </p:cNvSpPr>
          <p:nvPr>
            <p:ph type="sldImg"/>
          </p:nvPr>
        </p:nvSpPr>
        <p:spPr>
          <a:xfrm>
            <a:off x="1150938" y="692150"/>
            <a:ext cx="4556125" cy="3416300"/>
          </a:xfrm>
          <a:ln cap="flat"/>
        </p:spPr>
      </p:sp>
      <p:sp>
        <p:nvSpPr>
          <p:cNvPr id="142343" name="Rectangle 7"/>
          <p:cNvSpPr>
            <a:spLocks noGrp="1" noChangeArrowheads="1"/>
          </p:cNvSpPr>
          <p:nvPr>
            <p:ph type="body" idx="1"/>
          </p:nvPr>
        </p:nvSpPr>
        <p:spPr>
          <a:xfrm>
            <a:off x="914400" y="4341813"/>
            <a:ext cx="5027613"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84548" y="8684151"/>
            <a:ext cx="2971903" cy="4582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56" tIns="44778" rIns="89556" bIns="44778"/>
          <a:lstStyle>
            <a:lvl1pPr defTabSz="897119">
              <a:defRPr b="1">
                <a:solidFill>
                  <a:schemeClr val="tx1"/>
                </a:solidFill>
                <a:latin typeface="Arial" charset="0"/>
              </a:defRPr>
            </a:lvl1pPr>
            <a:lvl2pPr marL="727645" indent="-279864" defTabSz="897119">
              <a:defRPr b="1">
                <a:solidFill>
                  <a:schemeClr val="tx1"/>
                </a:solidFill>
                <a:latin typeface="Arial" charset="0"/>
              </a:defRPr>
            </a:lvl2pPr>
            <a:lvl3pPr marL="1119454" indent="-223891" defTabSz="897119">
              <a:defRPr b="1">
                <a:solidFill>
                  <a:schemeClr val="tx1"/>
                </a:solidFill>
                <a:latin typeface="Arial" charset="0"/>
              </a:defRPr>
            </a:lvl3pPr>
            <a:lvl4pPr marL="1567236" indent="-223891" defTabSz="897119">
              <a:defRPr b="1">
                <a:solidFill>
                  <a:schemeClr val="tx1"/>
                </a:solidFill>
                <a:latin typeface="Arial" charset="0"/>
              </a:defRPr>
            </a:lvl4pPr>
            <a:lvl5pPr marL="2015018" indent="-223891" defTabSz="897119">
              <a:defRPr b="1">
                <a:solidFill>
                  <a:schemeClr val="tx1"/>
                </a:solidFill>
                <a:latin typeface="Arial" charset="0"/>
              </a:defRPr>
            </a:lvl5pPr>
            <a:lvl6pPr marL="2462799" indent="-223891" defTabSz="897119" eaLnBrk="0" fontAlgn="base" hangingPunct="0">
              <a:spcBef>
                <a:spcPct val="0"/>
              </a:spcBef>
              <a:spcAft>
                <a:spcPct val="0"/>
              </a:spcAft>
              <a:defRPr b="1">
                <a:solidFill>
                  <a:schemeClr val="tx1"/>
                </a:solidFill>
                <a:latin typeface="Arial" charset="0"/>
              </a:defRPr>
            </a:lvl6pPr>
            <a:lvl7pPr marL="2910581" indent="-223891" defTabSz="897119" eaLnBrk="0" fontAlgn="base" hangingPunct="0">
              <a:spcBef>
                <a:spcPct val="0"/>
              </a:spcBef>
              <a:spcAft>
                <a:spcPct val="0"/>
              </a:spcAft>
              <a:defRPr b="1">
                <a:solidFill>
                  <a:schemeClr val="tx1"/>
                </a:solidFill>
                <a:latin typeface="Arial" charset="0"/>
              </a:defRPr>
            </a:lvl7pPr>
            <a:lvl8pPr marL="3358363" indent="-223891" defTabSz="897119" eaLnBrk="0" fontAlgn="base" hangingPunct="0">
              <a:spcBef>
                <a:spcPct val="0"/>
              </a:spcBef>
              <a:spcAft>
                <a:spcPct val="0"/>
              </a:spcAft>
              <a:defRPr b="1">
                <a:solidFill>
                  <a:schemeClr val="tx1"/>
                </a:solidFill>
                <a:latin typeface="Arial" charset="0"/>
              </a:defRPr>
            </a:lvl8pPr>
            <a:lvl9pPr marL="3806144" indent="-223891" defTabSz="897119" eaLnBrk="0" fontAlgn="base" hangingPunct="0">
              <a:spcBef>
                <a:spcPct val="0"/>
              </a:spcBef>
              <a:spcAft>
                <a:spcPct val="0"/>
              </a:spcAft>
              <a:defRPr b="1">
                <a:solidFill>
                  <a:schemeClr val="tx1"/>
                </a:solidFill>
                <a:latin typeface="Arial" charset="0"/>
              </a:defRPr>
            </a:lvl9pPr>
          </a:lstStyle>
          <a:p>
            <a:fld id="{F7194F55-8238-49EE-BB95-8411AD2EA94B}" type="slidenum">
              <a:rPr lang="en-US" b="0" smtClean="0"/>
              <a:pPr/>
              <a:t>56</a:t>
            </a:fld>
            <a:endParaRPr lang="en-US" b="0" smtClean="0"/>
          </a:p>
        </p:txBody>
      </p:sp>
      <p:sp>
        <p:nvSpPr>
          <p:cNvPr id="93187" name="Rectangle 2"/>
          <p:cNvSpPr>
            <a:spLocks noGrp="1" noRot="1" noChangeAspect="1" noChangeArrowheads="1" noTextEdit="1"/>
          </p:cNvSpPr>
          <p:nvPr>
            <p:ph type="sldImg"/>
          </p:nvPr>
        </p:nvSpPr>
        <p:spPr>
          <a:xfrm>
            <a:off x="1144588" y="684213"/>
            <a:ext cx="4572000" cy="3429000"/>
          </a:xfrm>
          <a:ln/>
        </p:spPr>
      </p:sp>
      <p:sp>
        <p:nvSpPr>
          <p:cNvPr id="93188" name="Rectangle 3"/>
          <p:cNvSpPr>
            <a:spLocks noGrp="1" noChangeArrowheads="1"/>
          </p:cNvSpPr>
          <p:nvPr>
            <p:ph type="body" idx="1"/>
          </p:nvPr>
        </p:nvSpPr>
        <p:spPr>
          <a:xfrm>
            <a:off x="686420" y="4344414"/>
            <a:ext cx="5485160" cy="4115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91" indent="-223891" eaLnBrk="1" hangingPunct="1">
              <a:lnSpc>
                <a:spcPct val="80000"/>
              </a:lnSpc>
            </a:pPr>
            <a:r>
              <a:rPr lang="en-US" sz="800"/>
              <a:t>Let me show u an example of using mapreduce</a:t>
            </a:r>
          </a:p>
          <a:p>
            <a:pPr marL="223891" indent="-223891" eaLnBrk="1" hangingPunct="1">
              <a:lnSpc>
                <a:spcPct val="80000"/>
              </a:lnSpc>
            </a:pPr>
            <a:r>
              <a:rPr lang="en-US" sz="800"/>
              <a:t>It turns out that this what we need ….</a:t>
            </a:r>
          </a:p>
          <a:p>
            <a:pPr marL="223891" indent="-223891" eaLnBrk="1" hangingPunct="1">
              <a:lnSpc>
                <a:spcPct val="80000"/>
              </a:lnSpc>
            </a:pPr>
            <a:endParaRPr lang="en-US" sz="800"/>
          </a:p>
          <a:p>
            <a:pPr marL="223891" indent="-223891" eaLnBrk="1" hangingPunct="1">
              <a:lnSpc>
                <a:spcPct val="80000"/>
              </a:lnSpc>
            </a:pPr>
            <a:endParaRPr lang="en-US" sz="800"/>
          </a:p>
          <a:p>
            <a:pPr marL="223891" indent="-223891" eaLnBrk="1" hangingPunct="1">
              <a:lnSpc>
                <a:spcPct val="80000"/>
              </a:lnSpc>
              <a:buFontTx/>
              <a:buChar char="•"/>
            </a:pPr>
            <a:r>
              <a:rPr lang="en-US" sz="800"/>
              <a:t>U have to compute</a:t>
            </a:r>
          </a:p>
          <a:p>
            <a:pPr marL="223891" indent="-223891" eaLnBrk="1" hangingPunct="1">
              <a:lnSpc>
                <a:spcPct val="80000"/>
              </a:lnSpc>
              <a:buFontTx/>
              <a:buChar char="•"/>
            </a:pPr>
            <a:r>
              <a:rPr lang="en-US" sz="800"/>
              <a:t>indexing</a:t>
            </a:r>
          </a:p>
          <a:p>
            <a:pPr marL="223891" indent="-223891" eaLnBrk="1" hangingPunct="1">
              <a:lnSpc>
                <a:spcPct val="80000"/>
              </a:lnSpc>
            </a:pPr>
            <a:endParaRPr lang="en-US" sz="800"/>
          </a:p>
          <a:p>
            <a:pPr marL="223891" indent="-223891" eaLnBrk="1" hangingPunct="1">
              <a:lnSpc>
                <a:spcPct val="80000"/>
              </a:lnSpc>
            </a:pPr>
            <a:r>
              <a:rPr lang="en-US" sz="800"/>
              <a:t>If u have to do this on disk, then there are 3 things to do</a:t>
            </a:r>
          </a:p>
          <a:p>
            <a:pPr marL="223891" indent="-223891" eaLnBrk="1" hangingPunct="1">
              <a:lnSpc>
                <a:spcPct val="80000"/>
              </a:lnSpc>
            </a:pPr>
            <a:endParaRPr lang="en-US" sz="800"/>
          </a:p>
          <a:p>
            <a:pPr marL="223891" indent="-223891" eaLnBrk="1" hangingPunct="1">
              <a:lnSpc>
                <a:spcPct val="80000"/>
              </a:lnSpc>
              <a:buFontTx/>
              <a:buChar char="•"/>
            </a:pPr>
            <a:r>
              <a:rPr lang="en-US" sz="800"/>
              <a:t>Compute partial products/results (the product stage pf the inner prod) We can do that efficiently on disk by working with this data structure (standard IR inverted index) that tells me for a term where it appears</a:t>
            </a:r>
          </a:p>
          <a:p>
            <a:pPr marL="223891" indent="-223891" eaLnBrk="1" hangingPunct="1">
              <a:lnSpc>
                <a:spcPct val="80000"/>
              </a:lnSpc>
            </a:pPr>
            <a:endParaRPr lang="en-US" sz="800"/>
          </a:p>
          <a:p>
            <a:pPr marL="223891" indent="-223891" eaLnBrk="1" hangingPunct="1">
              <a:lnSpc>
                <a:spcPct val="80000"/>
              </a:lnSpc>
            </a:pPr>
            <a:r>
              <a:rPr lang="en-US" sz="800"/>
              <a:t>And here is how to do that for ………. Example</a:t>
            </a:r>
          </a:p>
          <a:p>
            <a:pPr marL="223891" indent="-223891" eaLnBrk="1" hangingPunct="1">
              <a:lnSpc>
                <a:spcPct val="80000"/>
              </a:lnSpc>
            </a:pPr>
            <a:r>
              <a:rPr lang="en-US" sz="800"/>
              <a:t>and store them on disk,</a:t>
            </a:r>
          </a:p>
          <a:p>
            <a:pPr marL="223891" indent="-223891" eaLnBrk="1" hangingPunct="1">
              <a:lnSpc>
                <a:spcPct val="80000"/>
              </a:lnSpc>
              <a:buFontTx/>
              <a:buChar char="•"/>
            </a:pPr>
            <a:endParaRPr lang="en-US" sz="800"/>
          </a:p>
          <a:p>
            <a:pPr marL="223891" indent="-223891" eaLnBrk="1" hangingPunct="1">
              <a:lnSpc>
                <a:spcPct val="80000"/>
              </a:lnSpc>
            </a:pPr>
            <a:r>
              <a:rPr lang="en-US" sz="800"/>
              <a:t>2) On disk, we must sort the partial products/results so that we can now access them by pairs of document</a:t>
            </a:r>
          </a:p>
          <a:p>
            <a:pPr marL="223891" indent="-223891" eaLnBrk="1" hangingPunct="1">
              <a:lnSpc>
                <a:spcPct val="80000"/>
              </a:lnSpc>
            </a:pPr>
            <a:endParaRPr lang="en-US" sz="800"/>
          </a:p>
          <a:p>
            <a:pPr marL="223891" indent="-223891" eaLnBrk="1" hangingPunct="1">
              <a:lnSpc>
                <a:spcPct val="80000"/>
              </a:lnSpc>
            </a:pPr>
            <a:r>
              <a:rPr lang="en-US" sz="800"/>
              <a:t>3) then we do the final computation which is very simple: summation</a:t>
            </a:r>
          </a:p>
          <a:p>
            <a:pPr marL="223891" indent="-223891" eaLnBrk="1" hangingPunct="1">
              <a:lnSpc>
                <a:spcPct val="80000"/>
              </a:lnSpc>
            </a:pPr>
            <a:endParaRPr lang="en-US" sz="800"/>
          </a:p>
          <a:p>
            <a:pPr marL="223891" indent="-223891" eaLnBrk="1" hangingPunct="1">
              <a:lnSpc>
                <a:spcPct val="80000"/>
              </a:lnSpc>
            </a:pPr>
            <a:r>
              <a:rPr lang="en-US" sz="800"/>
              <a:t>We have taken the problem and reduced it to 3 steps:</a:t>
            </a:r>
          </a:p>
          <a:p>
            <a:pPr marL="223891" indent="-223891" eaLnBrk="1" hangingPunct="1">
              <a:lnSpc>
                <a:spcPct val="80000"/>
              </a:lnSpc>
            </a:pPr>
            <a:r>
              <a:rPr lang="en-US" sz="800"/>
              <a:t>1) Initial processing: Partial prod </a:t>
            </a:r>
          </a:p>
          <a:p>
            <a:pPr marL="223891" indent="-223891" eaLnBrk="1" hangingPunct="1">
              <a:lnSpc>
                <a:spcPct val="80000"/>
              </a:lnSpc>
            </a:pPr>
            <a:r>
              <a:rPr lang="en-US" sz="800"/>
              <a:t>2) Sort on disk</a:t>
            </a:r>
          </a:p>
          <a:p>
            <a:pPr marL="223891" indent="-223891" eaLnBrk="1" hangingPunct="1">
              <a:lnSpc>
                <a:spcPct val="80000"/>
              </a:lnSpc>
            </a:pPr>
            <a:r>
              <a:rPr lang="en-US" sz="800"/>
              <a:t>3) Produce our results: summation</a:t>
            </a:r>
          </a:p>
          <a:p>
            <a:pPr marL="223891" indent="-223891" eaLnBrk="1" hangingPunct="1">
              <a:lnSpc>
                <a:spcPct val="80000"/>
              </a:lnSpc>
            </a:pPr>
            <a:endParaRPr lang="en-US" sz="800"/>
          </a:p>
          <a:p>
            <a:pPr marL="223891" indent="-223891" eaLnBrk="1" hangingPunct="1">
              <a:lnSpc>
                <a:spcPct val="80000"/>
              </a:lnSpc>
            </a:pPr>
            <a:r>
              <a:rPr lang="en-US" sz="800"/>
              <a:t>This is the general framework of MapReduce</a:t>
            </a:r>
          </a:p>
          <a:p>
            <a:pPr marL="223891" indent="-223891" eaLnBrk="1" hangingPunct="1">
              <a:lnSpc>
                <a:spcPct val="80000"/>
              </a:lnSpc>
            </a:pPr>
            <a:endParaRPr lang="en-US" sz="800"/>
          </a:p>
          <a:p>
            <a:pPr marL="223891" indent="-223891" eaLnBrk="1" hangingPunct="1">
              <a:lnSpc>
                <a:spcPct val="80000"/>
              </a:lnSpc>
            </a:pPr>
            <a:r>
              <a:rPr lang="en-US" sz="800"/>
              <a:t>A real problem that maps to MapReduce</a:t>
            </a:r>
          </a:p>
          <a:p>
            <a:pPr marL="223891" indent="-223891" eaLnBrk="1" hangingPunct="1">
              <a:lnSpc>
                <a:spcPct val="80000"/>
              </a:lnSpc>
            </a:pPr>
            <a:r>
              <a:rPr lang="en-US" sz="800"/>
              <a:t>Morph it</a:t>
            </a:r>
          </a:p>
          <a:p>
            <a:pPr marL="223891" indent="-223891" eaLnBrk="1" hangingPunct="1">
              <a:lnSpc>
                <a:spcPct val="80000"/>
              </a:lnSpc>
            </a:pPr>
            <a:endParaRPr lang="en-US" sz="800"/>
          </a:p>
          <a:p>
            <a:pPr marL="223891" indent="-223891" eaLnBrk="1" hangingPunct="1">
              <a:lnSpc>
                <a:spcPct val="80000"/>
              </a:lnSpc>
            </a:pPr>
            <a:r>
              <a:rPr lang="en-US" sz="800"/>
              <a:t>Requires that I define these 4 steps</a:t>
            </a:r>
          </a:p>
          <a:p>
            <a:pPr marL="223891" indent="-223891" eaLnBrk="1" hangingPunct="1">
              <a:lnSpc>
                <a:spcPct val="80000"/>
              </a:lnSpc>
            </a:pPr>
            <a:r>
              <a:rPr lang="en-US" sz="800"/>
              <a:t>Setup: Structure of i/p</a:t>
            </a:r>
          </a:p>
          <a:p>
            <a:pPr marL="223891" indent="-223891" eaLnBrk="1" hangingPunct="1">
              <a:lnSpc>
                <a:spcPct val="80000"/>
              </a:lnSpc>
            </a:pPr>
            <a:r>
              <a:rPr lang="en-US" sz="800"/>
              <a:t>Processing/ computation</a:t>
            </a:r>
          </a:p>
          <a:p>
            <a:pPr marL="223891" indent="-223891" eaLnBrk="1" hangingPunct="1">
              <a:lnSpc>
                <a:spcPct val="80000"/>
              </a:lnSpc>
            </a:pPr>
            <a:r>
              <a:rPr lang="en-US" sz="800"/>
              <a:t>Structure of intermediate</a:t>
            </a:r>
          </a:p>
          <a:p>
            <a:pPr marL="223891" indent="-223891" eaLnBrk="1" hangingPunct="1">
              <a:lnSpc>
                <a:spcPct val="80000"/>
              </a:lnSpc>
            </a:pPr>
            <a:r>
              <a:rPr lang="en-US" sz="800"/>
              <a:t>Processing </a:t>
            </a:r>
          </a:p>
          <a:p>
            <a:pPr marL="223891" indent="-223891" eaLnBrk="1" hangingPunct="1">
              <a:lnSpc>
                <a:spcPct val="80000"/>
              </a:lnSpc>
            </a:pPr>
            <a:endParaRPr lang="en-US" sz="800"/>
          </a:p>
          <a:p>
            <a:pPr marL="223891" indent="-223891" eaLnBrk="1" hangingPunct="1">
              <a:lnSpc>
                <a:spcPct val="80000"/>
              </a:lnSpc>
            </a:pPr>
            <a:r>
              <a:rPr lang="en-US" sz="800"/>
              <a:t>Mapreduce handle everything: balance the date across macahines/ sorting done for me</a:t>
            </a:r>
          </a:p>
          <a:p>
            <a:pPr marL="223891" indent="-223891" eaLnBrk="1" hangingPunct="1">
              <a:lnSpc>
                <a:spcPct val="80000"/>
              </a:lnSpc>
            </a:pPr>
            <a:r>
              <a:rPr lang="en-US" sz="800"/>
              <a:t>So I save time by not having to spend time on thinking about handling those details</a:t>
            </a:r>
          </a:p>
          <a:p>
            <a:pPr marL="223891" indent="-223891" eaLnBrk="1" hangingPunct="1">
              <a:lnSpc>
                <a:spcPct val="80000"/>
              </a:lnSpc>
            </a:pPr>
            <a:endParaRPr lang="en-US" sz="800"/>
          </a:p>
          <a:p>
            <a:pPr marL="223891" indent="-223891" eaLnBrk="1" hangingPunct="1">
              <a:lnSpc>
                <a:spcPct val="80000"/>
              </a:lnSpc>
            </a:pPr>
            <a:endParaRPr 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288F57D-967C-4A33-A190-2B2D9B7F42D2}" type="slidenum">
              <a:rPr lang="en-US"/>
              <a:pPr/>
              <a:t>8</a:t>
            </a:fld>
            <a:endParaRPr lang="en-US"/>
          </a:p>
        </p:txBody>
      </p:sp>
      <p:sp>
        <p:nvSpPr>
          <p:cNvPr id="642050" name="Rectangle 2"/>
          <p:cNvSpPr>
            <a:spLocks noGrp="1" noRot="1" noChangeAspect="1" noChangeArrowheads="1" noTextEdit="1"/>
          </p:cNvSpPr>
          <p:nvPr>
            <p:ph type="sldImg"/>
          </p:nvPr>
        </p:nvSpPr>
        <p:spPr>
          <a:xfrm>
            <a:off x="1150938" y="692150"/>
            <a:ext cx="4556125" cy="3416300"/>
          </a:xfrm>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28DD8C1-45A1-47DE-BBE8-F973D52E200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628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01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20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824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93932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84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593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1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41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710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510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88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10.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4"/>
          <p:cNvSpPr>
            <a:spLocks noGrp="1" noChangeArrowheads="1"/>
          </p:cNvSpPr>
          <p:nvPr>
            <p:ph type="ctrTitle"/>
          </p:nvPr>
        </p:nvSpPr>
        <p:spPr>
          <a:xfrm>
            <a:off x="685800" y="2286000"/>
            <a:ext cx="7772400" cy="1143000"/>
          </a:xfrm>
          <a:noFill/>
        </p:spPr>
        <p:txBody>
          <a:bodyPr/>
          <a:lstStyle/>
          <a:p>
            <a:r>
              <a:rPr lang="en-US" dirty="0" smtClean="0"/>
              <a:t>Search Technology</a:t>
            </a:r>
          </a:p>
        </p:txBody>
      </p:sp>
      <p:sp>
        <p:nvSpPr>
          <p:cNvPr id="4101" name="Rectangle 5"/>
          <p:cNvSpPr>
            <a:spLocks noGrp="1" noChangeArrowheads="1"/>
          </p:cNvSpPr>
          <p:nvPr>
            <p:ph type="subTitle" idx="1"/>
          </p:nvPr>
        </p:nvSpPr>
        <p:spPr>
          <a:xfrm>
            <a:off x="1371600" y="4191000"/>
            <a:ext cx="6400800" cy="1752600"/>
          </a:xfrm>
          <a:noFill/>
        </p:spPr>
        <p:txBody>
          <a:bodyPr/>
          <a:lstStyle/>
          <a:p>
            <a:r>
              <a:rPr lang="en-US" dirty="0" smtClean="0"/>
              <a:t>LBSC 708X/INFM 718X</a:t>
            </a:r>
          </a:p>
          <a:p>
            <a:r>
              <a:rPr lang="en-US" dirty="0" smtClean="0"/>
              <a:t>Week 5</a:t>
            </a:r>
          </a:p>
          <a:p>
            <a:r>
              <a:rPr lang="en-US" dirty="0" smtClean="0"/>
              <a:t>Doug </a:t>
            </a:r>
            <a:r>
              <a:rPr lang="en-US" dirty="0" err="1" smtClean="0"/>
              <a:t>Oard</a:t>
            </a:r>
            <a:endParaRPr 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3600" dirty="0" smtClean="0">
                <a:latin typeface="+mn-lt"/>
              </a:rPr>
              <a:t>Inside Tomorrow’s Black Box</a:t>
            </a:r>
            <a:endParaRPr lang="en-US" sz="3600" dirty="0">
              <a:latin typeface="+mn-lt"/>
            </a:endParaRPr>
          </a:p>
        </p:txBody>
      </p:sp>
      <p:grpSp>
        <p:nvGrpSpPr>
          <p:cNvPr id="85" name="Group 84"/>
          <p:cNvGrpSpPr/>
          <p:nvPr/>
        </p:nvGrpSpPr>
        <p:grpSpPr>
          <a:xfrm>
            <a:off x="228600" y="3657600"/>
            <a:ext cx="561975" cy="1868487"/>
            <a:chOff x="917575" y="3922713"/>
            <a:chExt cx="561975" cy="1868487"/>
          </a:xfrm>
        </p:grpSpPr>
        <p:sp>
          <p:nvSpPr>
            <p:cNvPr id="86" name="Rectangle 85"/>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7" name="Rectangle 86"/>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8" name="Rectangle 97"/>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9" name="Rectangle 98"/>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0" name="Rectangle 99"/>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1" name="Rectangle 100"/>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2" name="Rectangle 101"/>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4" name="Rectangle 103"/>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5" name="Rectangle 104"/>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6" name="Rectangle 105"/>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07" name="TextBox 49"/>
          <p:cNvSpPr txBox="1"/>
          <p:nvPr/>
        </p:nvSpPr>
        <p:spPr>
          <a:xfrm>
            <a:off x="152400" y="5569803"/>
            <a:ext cx="4191000" cy="707886"/>
          </a:xfrm>
          <a:prstGeom prst="rect">
            <a:avLst/>
          </a:prstGeom>
          <a:noFill/>
          <a:ln w="9528">
            <a:noFill/>
            <a:prstDash val="solid"/>
          </a:ln>
        </p:spPr>
        <p:txBody>
          <a:bodyPr wrap="square">
            <a:spAutoFit/>
          </a:bodyPr>
          <a:lstStyle/>
          <a:p>
            <a:pP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Unprocessed </a:t>
            </a:r>
            <a:br>
              <a:rPr lang="en-US" sz="2000" b="1" kern="0" dirty="0" smtClean="0">
                <a:latin typeface="+mn-lt"/>
                <a:ea typeface="+mn-ea"/>
                <a:cs typeface="Century Gothic"/>
              </a:rPr>
            </a:br>
            <a:r>
              <a:rPr lang="en-US" sz="2000" b="1" kern="0" dirty="0" smtClean="0">
                <a:latin typeface="+mn-lt"/>
                <a:ea typeface="+mn-ea"/>
                <a:cs typeface="Century Gothic"/>
              </a:rPr>
              <a:t>Documents</a:t>
            </a:r>
            <a:endParaRPr lang="en-US" sz="2000" b="1" kern="0" dirty="0">
              <a:latin typeface="+mn-lt"/>
              <a:ea typeface="+mn-ea"/>
              <a:cs typeface="Century Gothic"/>
            </a:endParaRPr>
          </a:p>
        </p:txBody>
      </p:sp>
      <p:grpSp>
        <p:nvGrpSpPr>
          <p:cNvPr id="108" name="Group 107"/>
          <p:cNvGrpSpPr/>
          <p:nvPr/>
        </p:nvGrpSpPr>
        <p:grpSpPr>
          <a:xfrm>
            <a:off x="76200" y="1447800"/>
            <a:ext cx="2282825" cy="1676400"/>
            <a:chOff x="76200" y="1524000"/>
            <a:chExt cx="2282825" cy="1676400"/>
          </a:xfrm>
        </p:grpSpPr>
        <p:pic>
          <p:nvPicPr>
            <p:cNvPr id="109" name="Picture 2" descr="http://medicmagic.net/wp-content/uploads/2010/03/human-brain.jpg"/>
            <p:cNvPicPr>
              <a:picLocks noChangeAspect="1" noChangeArrowheads="1"/>
            </p:cNvPicPr>
            <p:nvPr/>
          </p:nvPicPr>
          <p:blipFill>
            <a:blip r:embed="rId3" cstate="print"/>
            <a:srcRect/>
            <a:stretch>
              <a:fillRect/>
            </a:stretch>
          </p:blipFill>
          <p:spPr bwMode="auto">
            <a:xfrm>
              <a:off x="152400" y="1925957"/>
              <a:ext cx="1278125" cy="1274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10" name="TextBox 49"/>
            <p:cNvSpPr txBox="1">
              <a:spLocks noChangeArrowheads="1"/>
            </p:cNvSpPr>
            <p:nvPr/>
          </p:nvSpPr>
          <p:spPr bwMode="auto">
            <a:xfrm>
              <a:off x="76200" y="1524000"/>
              <a:ext cx="2282825" cy="400110"/>
            </a:xfrm>
            <a:prstGeom prst="rect">
              <a:avLst/>
            </a:prstGeom>
            <a:noFill/>
            <a:ln w="9528">
              <a:noFill/>
              <a:miter lim="800000"/>
              <a:headEnd/>
              <a:tailEnd/>
            </a:ln>
          </p:spPr>
          <p:txBody>
            <a:bodyPr wrap="square">
              <a:spAutoFit/>
            </a:bodyPr>
            <a:lstStyle/>
            <a:p>
              <a:pPr defTabSz="914400"/>
              <a:r>
                <a:rPr lang="en-US" sz="2000" b="1" dirty="0" smtClean="0">
                  <a:latin typeface="+mn-lt"/>
                </a:rPr>
                <a:t>Case Knowledge</a:t>
              </a:r>
              <a:endParaRPr lang="en-US" sz="2000" b="1" dirty="0">
                <a:latin typeface="+mn-lt"/>
              </a:endParaRPr>
            </a:p>
          </p:txBody>
        </p:sp>
      </p:grpSp>
      <p:sp>
        <p:nvSpPr>
          <p:cNvPr id="111" name="Rounded Rectangle 110"/>
          <p:cNvSpPr/>
          <p:nvPr/>
        </p:nvSpPr>
        <p:spPr>
          <a:xfrm>
            <a:off x="3200400" y="2133600"/>
            <a:ext cx="2743200" cy="2743200"/>
          </a:xfrm>
          <a:prstGeom prst="roundRect">
            <a:avLst/>
          </a:prstGeom>
          <a:noFill/>
          <a:ln w="57150" cmpd="sng">
            <a:solidFill>
              <a:schemeClr val="tx1"/>
            </a:solidFill>
            <a:miter lim="800000"/>
          </a:ln>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sz="4800" b="1" dirty="0"/>
          </a:p>
        </p:txBody>
      </p:sp>
      <p:sp>
        <p:nvSpPr>
          <p:cNvPr id="112" name="Rectangle 111"/>
          <p:cNvSpPr/>
          <p:nvPr/>
        </p:nvSpPr>
        <p:spPr>
          <a:xfrm>
            <a:off x="8305800" y="54102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3" name="Rectangle 112"/>
          <p:cNvSpPr/>
          <p:nvPr/>
        </p:nvSpPr>
        <p:spPr>
          <a:xfrm>
            <a:off x="7667625" y="526034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4" name="Rectangle 113"/>
          <p:cNvSpPr/>
          <p:nvPr/>
        </p:nvSpPr>
        <p:spPr>
          <a:xfrm>
            <a:off x="7010400" y="521751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5" name="Rectangle 114"/>
          <p:cNvSpPr/>
          <p:nvPr/>
        </p:nvSpPr>
        <p:spPr>
          <a:xfrm>
            <a:off x="7010400" y="502483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6" name="Rectangle 115"/>
          <p:cNvSpPr/>
          <p:nvPr/>
        </p:nvSpPr>
        <p:spPr>
          <a:xfrm>
            <a:off x="7010400" y="5410200"/>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7" name="Rectangle 116"/>
          <p:cNvSpPr/>
          <p:nvPr/>
        </p:nvSpPr>
        <p:spPr>
          <a:xfrm>
            <a:off x="8305800" y="52578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8" name="Rectangle 117"/>
          <p:cNvSpPr/>
          <p:nvPr/>
        </p:nvSpPr>
        <p:spPr>
          <a:xfrm>
            <a:off x="7667625" y="5413375"/>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9" name="Rectangle 118"/>
          <p:cNvSpPr/>
          <p:nvPr/>
        </p:nvSpPr>
        <p:spPr>
          <a:xfrm>
            <a:off x="7009606" y="4637882"/>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0" name="Rectangle 119"/>
          <p:cNvSpPr/>
          <p:nvPr/>
        </p:nvSpPr>
        <p:spPr>
          <a:xfrm>
            <a:off x="7010400" y="4445199"/>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1" name="Rectangle 120"/>
          <p:cNvSpPr/>
          <p:nvPr/>
        </p:nvSpPr>
        <p:spPr>
          <a:xfrm>
            <a:off x="7009606" y="4830565"/>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2" name="TextBox 49"/>
          <p:cNvSpPr txBox="1"/>
          <p:nvPr/>
        </p:nvSpPr>
        <p:spPr>
          <a:xfrm>
            <a:off x="6858000" y="5569803"/>
            <a:ext cx="2133600" cy="707886"/>
          </a:xfrm>
          <a:prstGeom prst="rect">
            <a:avLst/>
          </a:prstGeom>
          <a:noFill/>
          <a:ln w="9528">
            <a:noFill/>
            <a:prstDash val="solid"/>
          </a:ln>
        </p:spPr>
        <p:txBody>
          <a:bodyPr wrap="square">
            <a:spAutoFit/>
          </a:bodyPr>
          <a:lstStyle/>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Coded </a:t>
            </a:r>
          </a:p>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Documents</a:t>
            </a:r>
            <a:endParaRPr lang="en-US" sz="2000" b="1" kern="0" dirty="0">
              <a:latin typeface="+mn-lt"/>
              <a:ea typeface="+mn-ea"/>
              <a:cs typeface="Century Gothic"/>
            </a:endParaRPr>
          </a:p>
        </p:txBody>
      </p:sp>
      <p:sp>
        <p:nvSpPr>
          <p:cNvPr id="123" name="Down Arrow 122"/>
          <p:cNvSpPr/>
          <p:nvPr/>
        </p:nvSpPr>
        <p:spPr>
          <a:xfrm rot="16200000">
            <a:off x="2057401" y="2133600"/>
            <a:ext cx="5334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4" name="Down Arrow 123"/>
          <p:cNvSpPr/>
          <p:nvPr/>
        </p:nvSpPr>
        <p:spPr>
          <a:xfrm rot="16200000">
            <a:off x="2400300" y="3314700"/>
            <a:ext cx="533400" cy="9144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5" name="Down Arrow 124"/>
          <p:cNvSpPr/>
          <p:nvPr/>
        </p:nvSpPr>
        <p:spPr>
          <a:xfrm rot="16200000">
            <a:off x="6210300" y="4114800"/>
            <a:ext cx="533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Rectangle 125"/>
          <p:cNvSpPr/>
          <p:nvPr/>
        </p:nvSpPr>
        <p:spPr>
          <a:xfrm>
            <a:off x="7010400" y="4252516"/>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7" name="Rectangle 126"/>
          <p:cNvSpPr/>
          <p:nvPr/>
        </p:nvSpPr>
        <p:spPr>
          <a:xfrm>
            <a:off x="7009606" y="3865563"/>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8" name="Rectangle 127"/>
          <p:cNvSpPr/>
          <p:nvPr/>
        </p:nvSpPr>
        <p:spPr>
          <a:xfrm>
            <a:off x="7010400" y="3672880"/>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9" name="Rectangle 128"/>
          <p:cNvSpPr/>
          <p:nvPr/>
        </p:nvSpPr>
        <p:spPr>
          <a:xfrm>
            <a:off x="7009606" y="4058246"/>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nvGrpSpPr>
          <p:cNvPr id="130" name="Group 129"/>
          <p:cNvGrpSpPr/>
          <p:nvPr/>
        </p:nvGrpSpPr>
        <p:grpSpPr>
          <a:xfrm>
            <a:off x="838200" y="3657600"/>
            <a:ext cx="561975" cy="1868487"/>
            <a:chOff x="917575" y="3922713"/>
            <a:chExt cx="561975" cy="1868487"/>
          </a:xfrm>
        </p:grpSpPr>
        <p:sp>
          <p:nvSpPr>
            <p:cNvPr id="131" name="Rectangle 130"/>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2" name="Rectangle 131"/>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3" name="Rectangle 132"/>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4" name="Rectangle 133"/>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5" name="Rectangle 134"/>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6" name="Rectangle 135"/>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7" name="Rectangle 136"/>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8" name="Rectangle 137"/>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9" name="Rectangle 138"/>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40" name="Rectangle 139"/>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41" name="Title 34"/>
          <p:cNvSpPr txBox="1">
            <a:spLocks/>
          </p:cNvSpPr>
          <p:nvPr/>
        </p:nvSpPr>
        <p:spPr>
          <a:xfrm>
            <a:off x="457200" y="11430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n-lt"/>
                <a:ea typeface="+mj-ea"/>
                <a:cs typeface="+mj-cs"/>
              </a:rPr>
              <a:t>Technology Assisted Review</a:t>
            </a:r>
            <a:endParaRPr kumimoji="0" lang="en-US" sz="2400" i="0" u="none" strike="noStrike" kern="1200" cap="none" spc="0" normalizeH="0" baseline="0" noProof="0" dirty="0">
              <a:ln>
                <a:noFill/>
              </a:ln>
              <a:solidFill>
                <a:schemeClr val="tx1"/>
              </a:solidFill>
              <a:effectLst/>
              <a:uLnTx/>
              <a:uFillTx/>
              <a:latin typeface="+mn-lt"/>
              <a:ea typeface="+mj-ea"/>
              <a:cs typeface="+mj-cs"/>
            </a:endParaRPr>
          </a:p>
        </p:txBody>
      </p:sp>
      <p:sp>
        <p:nvSpPr>
          <p:cNvPr id="142" name="TextBox 141"/>
          <p:cNvSpPr txBox="1"/>
          <p:nvPr/>
        </p:nvSpPr>
        <p:spPr>
          <a:xfrm>
            <a:off x="4419600" y="2209800"/>
            <a:ext cx="1676400" cy="338554"/>
          </a:xfrm>
          <a:prstGeom prst="rect">
            <a:avLst/>
          </a:prstGeom>
          <a:noFill/>
        </p:spPr>
        <p:txBody>
          <a:bodyPr wrap="square" rtlCol="0">
            <a:spAutoFit/>
          </a:bodyPr>
          <a:lstStyle/>
          <a:p>
            <a:r>
              <a:rPr lang="en-US" sz="1600" dirty="0" smtClean="0"/>
              <a:t>“Reasoning”</a:t>
            </a:r>
          </a:p>
        </p:txBody>
      </p:sp>
      <p:sp>
        <p:nvSpPr>
          <p:cNvPr id="143" name="TextBox 142"/>
          <p:cNvSpPr txBox="1"/>
          <p:nvPr/>
        </p:nvSpPr>
        <p:spPr>
          <a:xfrm>
            <a:off x="3200400" y="3220480"/>
            <a:ext cx="1828800" cy="338554"/>
          </a:xfrm>
          <a:prstGeom prst="rect">
            <a:avLst/>
          </a:prstGeom>
          <a:noFill/>
        </p:spPr>
        <p:txBody>
          <a:bodyPr wrap="square" rtlCol="0">
            <a:spAutoFit/>
          </a:bodyPr>
          <a:lstStyle/>
          <a:p>
            <a:r>
              <a:rPr lang="en-US" sz="1600" dirty="0" smtClean="0"/>
              <a:t>“Representation”</a:t>
            </a:r>
          </a:p>
        </p:txBody>
      </p:sp>
      <p:sp>
        <p:nvSpPr>
          <p:cNvPr id="144" name="TextBox 143"/>
          <p:cNvSpPr txBox="1"/>
          <p:nvPr/>
        </p:nvSpPr>
        <p:spPr>
          <a:xfrm>
            <a:off x="4572000" y="4364622"/>
            <a:ext cx="1676400" cy="338554"/>
          </a:xfrm>
          <a:prstGeom prst="rect">
            <a:avLst/>
          </a:prstGeom>
          <a:noFill/>
        </p:spPr>
        <p:txBody>
          <a:bodyPr wrap="square" rtlCol="0">
            <a:spAutoFit/>
          </a:bodyPr>
          <a:lstStyle/>
          <a:p>
            <a:r>
              <a:rPr lang="en-US" sz="1600" dirty="0" smtClean="0"/>
              <a:t>“Interaction”</a:t>
            </a:r>
          </a:p>
        </p:txBody>
      </p:sp>
      <p:pic>
        <p:nvPicPr>
          <p:cNvPr id="146" name="Picture 2" descr="executivo_2_by_ivanferrer350o.jpg"/>
          <p:cNvPicPr>
            <a:picLocks noChangeAspect="1"/>
          </p:cNvPicPr>
          <p:nvPr/>
        </p:nvPicPr>
        <p:blipFill>
          <a:blip r:embed="rId4" cstate="print"/>
          <a:srcRect/>
          <a:stretch>
            <a:fillRect/>
          </a:stretch>
        </p:blipFill>
        <p:spPr bwMode="auto">
          <a:xfrm>
            <a:off x="3581400" y="3911066"/>
            <a:ext cx="1059023" cy="792110"/>
          </a:xfrm>
          <a:prstGeom prst="roundRect">
            <a:avLst>
              <a:gd name="adj" fmla="val 8594"/>
            </a:avLst>
          </a:prstGeom>
          <a:noFill/>
          <a:ln>
            <a:noFill/>
          </a:ln>
          <a:effectLst/>
        </p:spPr>
      </p:pic>
      <p:pic>
        <p:nvPicPr>
          <p:cNvPr id="149" name="Picture 148" descr="boring evolution 1.jpg"/>
          <p:cNvPicPr>
            <a:picLocks noChangeAspect="1"/>
          </p:cNvPicPr>
          <p:nvPr/>
        </p:nvPicPr>
        <p:blipFill>
          <a:blip r:embed="rId5" cstate="print"/>
          <a:stretch>
            <a:fillRect/>
          </a:stretch>
        </p:blipFill>
        <p:spPr>
          <a:xfrm>
            <a:off x="3200400" y="5236776"/>
            <a:ext cx="559526" cy="1087967"/>
          </a:xfrm>
          <a:prstGeom prst="rect">
            <a:avLst/>
          </a:prstGeom>
        </p:spPr>
      </p:pic>
      <p:sp>
        <p:nvSpPr>
          <p:cNvPr id="150" name="Rectangle 149"/>
          <p:cNvSpPr/>
          <p:nvPr/>
        </p:nvSpPr>
        <p:spPr>
          <a:xfrm>
            <a:off x="7010400" y="3480197"/>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1" name="Rectangle 150"/>
          <p:cNvSpPr/>
          <p:nvPr/>
        </p:nvSpPr>
        <p:spPr>
          <a:xfrm>
            <a:off x="7009606" y="3093244"/>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2" name="Rectangle 151"/>
          <p:cNvSpPr/>
          <p:nvPr/>
        </p:nvSpPr>
        <p:spPr>
          <a:xfrm>
            <a:off x="7010400" y="2900561"/>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3" name="Rectangle 152"/>
          <p:cNvSpPr/>
          <p:nvPr/>
        </p:nvSpPr>
        <p:spPr>
          <a:xfrm>
            <a:off x="7009606" y="3285927"/>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4" name="Rectangle 153"/>
          <p:cNvSpPr/>
          <p:nvPr/>
        </p:nvSpPr>
        <p:spPr>
          <a:xfrm>
            <a:off x="7010400" y="270787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5" name="Rectangle 154"/>
          <p:cNvSpPr/>
          <p:nvPr/>
        </p:nvSpPr>
        <p:spPr>
          <a:xfrm>
            <a:off x="7009606" y="2320925"/>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7" name="Rectangle 156"/>
          <p:cNvSpPr/>
          <p:nvPr/>
        </p:nvSpPr>
        <p:spPr>
          <a:xfrm>
            <a:off x="7009606" y="251360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8" name="Rectangle 157"/>
          <p:cNvSpPr/>
          <p:nvPr/>
        </p:nvSpPr>
        <p:spPr>
          <a:xfrm>
            <a:off x="8305800" y="51054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9" name="Rectangle 158"/>
          <p:cNvSpPr/>
          <p:nvPr/>
        </p:nvSpPr>
        <p:spPr>
          <a:xfrm>
            <a:off x="7667625" y="495427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60" name="Rectangle 159"/>
          <p:cNvSpPr/>
          <p:nvPr/>
        </p:nvSpPr>
        <p:spPr>
          <a:xfrm>
            <a:off x="8305800" y="49530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61" name="Rectangle 160"/>
          <p:cNvSpPr/>
          <p:nvPr/>
        </p:nvSpPr>
        <p:spPr>
          <a:xfrm>
            <a:off x="7667625" y="5107305"/>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162" name="Picture 161" descr="boring evolution 3.jpg"/>
          <p:cNvPicPr>
            <a:picLocks noChangeAspect="1"/>
          </p:cNvPicPr>
          <p:nvPr/>
        </p:nvPicPr>
        <p:blipFill>
          <a:blip r:embed="rId6" cstate="print"/>
          <a:stretch>
            <a:fillRect/>
          </a:stretch>
        </p:blipFill>
        <p:spPr>
          <a:xfrm>
            <a:off x="4572000" y="5029200"/>
            <a:ext cx="666493" cy="1295543"/>
          </a:xfrm>
          <a:prstGeom prst="rect">
            <a:avLst/>
          </a:prstGeom>
        </p:spPr>
      </p:pic>
      <p:pic>
        <p:nvPicPr>
          <p:cNvPr id="69634" name="Picture 2" descr="http://www.freestockphotos.biz/pictures/7/7747/globe.png"/>
          <p:cNvPicPr>
            <a:picLocks noChangeAspect="1" noChangeArrowheads="1"/>
          </p:cNvPicPr>
          <p:nvPr/>
        </p:nvPicPr>
        <p:blipFill>
          <a:blip r:embed="rId7" cstate="print"/>
          <a:srcRect/>
          <a:stretch>
            <a:fillRect/>
          </a:stretch>
        </p:blipFill>
        <p:spPr bwMode="auto">
          <a:xfrm>
            <a:off x="4953000" y="3048000"/>
            <a:ext cx="685227" cy="683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6" name="Picture 4" descr="http://www.serversmadesimple.com/wp-content/uploads/2009/09/by-a-server.jpg"/>
          <p:cNvPicPr>
            <a:picLocks noChangeAspect="1" noChangeArrowheads="1"/>
          </p:cNvPicPr>
          <p:nvPr/>
        </p:nvPicPr>
        <p:blipFill>
          <a:blip r:embed="rId8" cstate="print"/>
          <a:srcRect/>
          <a:stretch>
            <a:fillRect/>
          </a:stretch>
        </p:blipFill>
        <p:spPr bwMode="auto">
          <a:xfrm>
            <a:off x="3505200" y="2286000"/>
            <a:ext cx="685800" cy="77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1" name="Group 70"/>
          <p:cNvGrpSpPr/>
          <p:nvPr/>
        </p:nvGrpSpPr>
        <p:grpSpPr>
          <a:xfrm>
            <a:off x="1524000" y="3657600"/>
            <a:ext cx="561975" cy="1868487"/>
            <a:chOff x="917575" y="3922713"/>
            <a:chExt cx="561975" cy="1868487"/>
          </a:xfrm>
        </p:grpSpPr>
        <p:sp>
          <p:nvSpPr>
            <p:cNvPr id="72" name="Rectangle 71"/>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3" name="Rectangle 72"/>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4" name="Rectangle 73"/>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5" name="Rectangle 74"/>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6" name="Rectangle 75"/>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7" name="Rectangle 76"/>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8" name="Rectangle 77"/>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9" name="Rectangle 78"/>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0" name="Rectangle 79"/>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1" name="Rectangle 80"/>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pic>
        <p:nvPicPr>
          <p:cNvPr id="82" name="Picture 81" descr="middle tool guy.jpg"/>
          <p:cNvPicPr>
            <a:picLocks noChangeAspect="1"/>
          </p:cNvPicPr>
          <p:nvPr/>
        </p:nvPicPr>
        <p:blipFill>
          <a:blip r:embed="rId9" cstate="print"/>
          <a:stretch>
            <a:fillRect/>
          </a:stretch>
        </p:blipFill>
        <p:spPr>
          <a:xfrm>
            <a:off x="3995738" y="5257800"/>
            <a:ext cx="500062" cy="1016000"/>
          </a:xfrm>
          <a:prstGeom prst="rect">
            <a:avLst/>
          </a:prstGeom>
        </p:spPr>
      </p:pic>
      <p:sp>
        <p:nvSpPr>
          <p:cNvPr id="84" name="Rectangle 83"/>
          <p:cNvSpPr/>
          <p:nvPr/>
        </p:nvSpPr>
        <p:spPr>
          <a:xfrm>
            <a:off x="7667625" y="4801235"/>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8" name="Rectangle 87"/>
          <p:cNvSpPr/>
          <p:nvPr/>
        </p:nvSpPr>
        <p:spPr>
          <a:xfrm>
            <a:off x="8305800" y="46482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9" name="Rectangle 88"/>
          <p:cNvSpPr/>
          <p:nvPr/>
        </p:nvSpPr>
        <p:spPr>
          <a:xfrm>
            <a:off x="8305800" y="48006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0" name="Rectangle 89"/>
          <p:cNvSpPr/>
          <p:nvPr/>
        </p:nvSpPr>
        <p:spPr>
          <a:xfrm>
            <a:off x="7667625" y="464820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65" t="14470" r="20956" b="5529"/>
          <a:stretch/>
        </p:blipFill>
        <p:spPr bwMode="auto">
          <a:xfrm>
            <a:off x="1066800" y="349623"/>
            <a:ext cx="7302053"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6367191"/>
            <a:ext cx="3741409" cy="461665"/>
          </a:xfrm>
          <a:prstGeom prst="rect">
            <a:avLst/>
          </a:prstGeom>
          <a:noFill/>
        </p:spPr>
        <p:txBody>
          <a:bodyPr wrap="none" rtlCol="0">
            <a:spAutoFit/>
          </a:bodyPr>
          <a:lstStyle/>
          <a:p>
            <a:r>
              <a:rPr lang="en-US" dirty="0" smtClean="0"/>
              <a:t>Hogan et al, AI &amp; Law, 2010</a:t>
            </a:r>
            <a:endParaRPr lang="en-US" dirty="0"/>
          </a:p>
        </p:txBody>
      </p:sp>
    </p:spTree>
    <p:extLst>
      <p:ext uri="{BB962C8B-B14F-4D97-AF65-F5344CB8AC3E}">
        <p14:creationId xmlns:p14="http://schemas.microsoft.com/office/powerpoint/2010/main" val="1051469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ddle tool guy.jpg"/>
          <p:cNvPicPr>
            <a:picLocks noChangeAspect="1"/>
          </p:cNvPicPr>
          <p:nvPr/>
        </p:nvPicPr>
        <p:blipFill>
          <a:blip r:embed="rId3" cstate="print"/>
          <a:stretch>
            <a:fillRect/>
          </a:stretch>
        </p:blipFill>
        <p:spPr>
          <a:xfrm>
            <a:off x="2971800" y="4267200"/>
            <a:ext cx="950119" cy="1930400"/>
          </a:xfrm>
          <a:prstGeom prst="rect">
            <a:avLst/>
          </a:prstGeom>
        </p:spPr>
      </p:pic>
      <p:pic>
        <p:nvPicPr>
          <p:cNvPr id="14" name="Picture 13" descr="boring evolution 3.jpg"/>
          <p:cNvPicPr>
            <a:picLocks noChangeAspect="1"/>
          </p:cNvPicPr>
          <p:nvPr/>
        </p:nvPicPr>
        <p:blipFill>
          <a:blip r:embed="rId4" cstate="print"/>
          <a:stretch>
            <a:fillRect/>
          </a:stretch>
        </p:blipFill>
        <p:spPr>
          <a:xfrm>
            <a:off x="5410200" y="3581400"/>
            <a:ext cx="1415631" cy="2751733"/>
          </a:xfrm>
          <a:prstGeom prst="rect">
            <a:avLst/>
          </a:prstGeom>
        </p:spPr>
      </p:pic>
      <p:sp>
        <p:nvSpPr>
          <p:cNvPr id="23554" name="Title 1"/>
          <p:cNvSpPr>
            <a:spLocks noGrp="1"/>
          </p:cNvSpPr>
          <p:nvPr>
            <p:ph type="title"/>
          </p:nvPr>
        </p:nvSpPr>
        <p:spPr/>
        <p:txBody>
          <a:bodyPr/>
          <a:lstStyle/>
          <a:p>
            <a:r>
              <a:rPr lang="en-US" smtClean="0"/>
              <a:t>Is it reasonable?</a:t>
            </a:r>
          </a:p>
        </p:txBody>
      </p:sp>
      <p:sp>
        <p:nvSpPr>
          <p:cNvPr id="22" name="Content Placeholder 21"/>
          <p:cNvSpPr>
            <a:spLocks noGrp="1"/>
          </p:cNvSpPr>
          <p:nvPr>
            <p:ph idx="1"/>
          </p:nvPr>
        </p:nvSpPr>
        <p:spPr>
          <a:xfrm>
            <a:off x="457200" y="1600200"/>
            <a:ext cx="8229600" cy="4648199"/>
          </a:xfrm>
        </p:spPr>
        <p:txBody>
          <a:bodyPr/>
          <a:lstStyle/>
          <a:p>
            <a:r>
              <a:rPr lang="en-US" dirty="0" smtClean="0"/>
              <a:t>Yes, if we followed a reasonable process.</a:t>
            </a:r>
          </a:p>
          <a:p>
            <a:pPr lvl="1"/>
            <a:r>
              <a:rPr lang="en-US" sz="2400" dirty="0" smtClean="0"/>
              <a:t>Rich representation</a:t>
            </a:r>
          </a:p>
          <a:p>
            <a:pPr lvl="1"/>
            <a:r>
              <a:rPr lang="en-US" sz="2400" dirty="0" smtClean="0"/>
              <a:t>Explicit &amp; example-based interaction</a:t>
            </a:r>
          </a:p>
          <a:p>
            <a:pPr lvl="1"/>
            <a:r>
              <a:rPr lang="en-US" sz="2400" dirty="0" smtClean="0"/>
              <a:t>Process quality measurement</a:t>
            </a:r>
          </a:p>
        </p:txBody>
      </p:sp>
      <p:sp>
        <p:nvSpPr>
          <p:cNvPr id="17" name="TextBox 16"/>
          <p:cNvSpPr txBox="1"/>
          <p:nvPr/>
        </p:nvSpPr>
        <p:spPr>
          <a:xfrm>
            <a:off x="6553200" y="5486400"/>
            <a:ext cx="3352800" cy="707886"/>
          </a:xfrm>
          <a:prstGeom prst="rect">
            <a:avLst/>
          </a:prstGeom>
          <a:noFill/>
        </p:spPr>
        <p:txBody>
          <a:bodyPr wrap="square" rtlCol="0">
            <a:spAutoFit/>
          </a:bodyPr>
          <a:lstStyle/>
          <a:p>
            <a:r>
              <a:rPr lang="en-US" sz="2000" b="1" dirty="0" smtClean="0">
                <a:latin typeface="+mn-lt"/>
              </a:rPr>
              <a:t>Technology Assisted </a:t>
            </a:r>
            <a:br>
              <a:rPr lang="en-US" sz="2000" b="1" dirty="0" smtClean="0">
                <a:latin typeface="+mn-lt"/>
              </a:rPr>
            </a:br>
            <a:r>
              <a:rPr lang="en-US" sz="2000" b="1" dirty="0" smtClean="0">
                <a:latin typeface="+mn-lt"/>
              </a:rPr>
              <a:t>Review (TAR)</a:t>
            </a:r>
            <a:endParaRPr lang="en-US" sz="2000" b="1" dirty="0">
              <a:latin typeface="+mn-lt"/>
            </a:endParaRPr>
          </a:p>
        </p:txBody>
      </p:sp>
      <p:sp>
        <p:nvSpPr>
          <p:cNvPr id="21" name="TextBox 20"/>
          <p:cNvSpPr txBox="1"/>
          <p:nvPr/>
        </p:nvSpPr>
        <p:spPr>
          <a:xfrm>
            <a:off x="3733800" y="5486400"/>
            <a:ext cx="3799629" cy="707886"/>
          </a:xfrm>
          <a:prstGeom prst="rect">
            <a:avLst/>
          </a:prstGeom>
          <a:noFill/>
        </p:spPr>
        <p:txBody>
          <a:bodyPr wrap="square" rtlCol="0">
            <a:spAutoFit/>
          </a:bodyPr>
          <a:lstStyle/>
          <a:p>
            <a:pPr>
              <a:buFont typeface="Arial" pitchFamily="34" charset="0"/>
              <a:buChar char="•"/>
            </a:pPr>
            <a:r>
              <a:rPr lang="en-US" sz="2000" b="1" dirty="0" smtClean="0">
                <a:latin typeface="+mn-lt"/>
              </a:rPr>
              <a:t>Keyword Search</a:t>
            </a:r>
          </a:p>
          <a:p>
            <a:pPr>
              <a:buFont typeface="Arial" pitchFamily="34" charset="0"/>
              <a:buChar char="•"/>
            </a:pPr>
            <a:r>
              <a:rPr lang="en-US" sz="2000" b="1" dirty="0" smtClean="0">
                <a:latin typeface="+mn-lt"/>
              </a:rPr>
              <a:t>Linear Review</a:t>
            </a:r>
            <a:endParaRPr lang="en-US" sz="2000" b="1" dirty="0">
              <a:latin typeface="+mn-lt"/>
            </a:endParaRPr>
          </a:p>
        </p:txBody>
      </p:sp>
      <p:pic>
        <p:nvPicPr>
          <p:cNvPr id="23" name="Picture 22" descr="boring evolution 1.jpg"/>
          <p:cNvPicPr>
            <a:picLocks noChangeAspect="1"/>
          </p:cNvPicPr>
          <p:nvPr/>
        </p:nvPicPr>
        <p:blipFill>
          <a:blip r:embed="rId5" cstate="print"/>
          <a:stretch>
            <a:fillRect/>
          </a:stretch>
        </p:blipFill>
        <p:spPr>
          <a:xfrm>
            <a:off x="533400" y="4250267"/>
            <a:ext cx="1066800" cy="2074333"/>
          </a:xfrm>
          <a:prstGeom prst="rect">
            <a:avLst/>
          </a:prstGeom>
        </p:spPr>
      </p:pic>
      <p:sp>
        <p:nvSpPr>
          <p:cNvPr id="24" name="TextBox 23"/>
          <p:cNvSpPr txBox="1"/>
          <p:nvPr/>
        </p:nvSpPr>
        <p:spPr>
          <a:xfrm>
            <a:off x="1295400" y="5772090"/>
            <a:ext cx="2590800" cy="400110"/>
          </a:xfrm>
          <a:prstGeom prst="rect">
            <a:avLst/>
          </a:prstGeom>
          <a:noFill/>
        </p:spPr>
        <p:txBody>
          <a:bodyPr wrap="square" rtlCol="0">
            <a:spAutoFit/>
          </a:bodyPr>
          <a:lstStyle/>
          <a:p>
            <a:r>
              <a:rPr lang="en-US" sz="2000" b="1" dirty="0" smtClean="0">
                <a:latin typeface="+mn-lt"/>
              </a:rPr>
              <a:t>Linear Review</a:t>
            </a:r>
            <a:endParaRPr lang="en-US" sz="2000" b="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Three generations of e-discovery</a:t>
            </a:r>
          </a:p>
          <a:p>
            <a:endParaRPr lang="en-US" dirty="0" smtClean="0"/>
          </a:p>
          <a:p>
            <a:pPr>
              <a:buFont typeface="Wingdings" pitchFamily="2" charset="2"/>
              <a:buChar char="Ø"/>
            </a:pPr>
            <a:r>
              <a:rPr lang="en-US" dirty="0" smtClean="0"/>
              <a:t>Design thinking</a:t>
            </a:r>
          </a:p>
          <a:p>
            <a:endParaRPr lang="en-US" dirty="0" smtClean="0"/>
          </a:p>
          <a:p>
            <a:r>
              <a:rPr lang="en-US" dirty="0" smtClean="0"/>
              <a:t>Content-based search example</a:t>
            </a:r>
          </a:p>
          <a:p>
            <a:endParaRPr lang="en-US" dirty="0" smtClean="0"/>
          </a:p>
          <a:p>
            <a:r>
              <a:rPr lang="en-US" dirty="0" smtClean="0"/>
              <a:t>Putting it all together</a:t>
            </a:r>
          </a:p>
          <a:p>
            <a:endParaRPr lang="en-US" dirty="0"/>
          </a:p>
        </p:txBody>
      </p:sp>
    </p:spTree>
    <p:extLst>
      <p:ext uri="{BB962C8B-B14F-4D97-AF65-F5344CB8AC3E}">
        <p14:creationId xmlns:p14="http://schemas.microsoft.com/office/powerpoint/2010/main" val="191121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772400" cy="1143000"/>
          </a:xfrm>
        </p:spPr>
        <p:txBody>
          <a:bodyPr/>
          <a:lstStyle/>
          <a:p>
            <a:r>
              <a:rPr lang="en-US" smtClean="0"/>
              <a:t>Databases vs. IR</a:t>
            </a:r>
          </a:p>
        </p:txBody>
      </p:sp>
      <p:grpSp>
        <p:nvGrpSpPr>
          <p:cNvPr id="2" name="Group 3"/>
          <p:cNvGrpSpPr>
            <a:grpSpLocks/>
          </p:cNvGrpSpPr>
          <p:nvPr/>
        </p:nvGrpSpPr>
        <p:grpSpPr bwMode="auto">
          <a:xfrm>
            <a:off x="1219200" y="1143000"/>
            <a:ext cx="7239000" cy="5334000"/>
            <a:chOff x="1008" y="768"/>
            <a:chExt cx="4560" cy="3360"/>
          </a:xfrm>
        </p:grpSpPr>
        <p:sp>
          <p:nvSpPr>
            <p:cNvPr id="16403" name="Rectangle 4"/>
            <p:cNvSpPr>
              <a:spLocks noChangeArrowheads="1"/>
            </p:cNvSpPr>
            <p:nvPr/>
          </p:nvSpPr>
          <p:spPr bwMode="auto">
            <a:xfrm>
              <a:off x="1008" y="3548"/>
              <a:ext cx="120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Other issues</a:t>
              </a:r>
            </a:p>
          </p:txBody>
        </p:sp>
        <p:sp>
          <p:nvSpPr>
            <p:cNvPr id="16404" name="Rectangle 5"/>
            <p:cNvSpPr>
              <a:spLocks noChangeArrowheads="1"/>
            </p:cNvSpPr>
            <p:nvPr/>
          </p:nvSpPr>
          <p:spPr bwMode="auto">
            <a:xfrm>
              <a:off x="1008" y="2968"/>
              <a:ext cx="120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Interaction with system</a:t>
              </a:r>
            </a:p>
          </p:txBody>
        </p:sp>
        <p:sp>
          <p:nvSpPr>
            <p:cNvPr id="16405" name="Rectangle 6"/>
            <p:cNvSpPr>
              <a:spLocks noChangeArrowheads="1"/>
            </p:cNvSpPr>
            <p:nvPr/>
          </p:nvSpPr>
          <p:spPr bwMode="auto">
            <a:xfrm>
              <a:off x="1008" y="2388"/>
              <a:ext cx="120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Results we get</a:t>
              </a:r>
            </a:p>
          </p:txBody>
        </p:sp>
        <p:sp>
          <p:nvSpPr>
            <p:cNvPr id="16406" name="Rectangle 7"/>
            <p:cNvSpPr>
              <a:spLocks noChangeArrowheads="1"/>
            </p:cNvSpPr>
            <p:nvPr/>
          </p:nvSpPr>
          <p:spPr bwMode="auto">
            <a:xfrm>
              <a:off x="1008" y="1613"/>
              <a:ext cx="120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Queries we’re posing</a:t>
              </a:r>
            </a:p>
          </p:txBody>
        </p:sp>
        <p:sp>
          <p:nvSpPr>
            <p:cNvPr id="16407" name="Rectangle 8"/>
            <p:cNvSpPr>
              <a:spLocks noChangeArrowheads="1"/>
            </p:cNvSpPr>
            <p:nvPr/>
          </p:nvSpPr>
          <p:spPr bwMode="auto">
            <a:xfrm>
              <a:off x="1008" y="1017"/>
              <a:ext cx="120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What we’re retrieving</a:t>
              </a:r>
            </a:p>
          </p:txBody>
        </p:sp>
        <p:sp>
          <p:nvSpPr>
            <p:cNvPr id="16408" name="Rectangle 9"/>
            <p:cNvSpPr>
              <a:spLocks noChangeArrowheads="1"/>
            </p:cNvSpPr>
            <p:nvPr/>
          </p:nvSpPr>
          <p:spPr bwMode="auto">
            <a:xfrm>
              <a:off x="3888" y="768"/>
              <a:ext cx="168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IR</a:t>
              </a:r>
            </a:p>
          </p:txBody>
        </p:sp>
        <p:sp>
          <p:nvSpPr>
            <p:cNvPr id="16409" name="Rectangle 10"/>
            <p:cNvSpPr>
              <a:spLocks noChangeArrowheads="1"/>
            </p:cNvSpPr>
            <p:nvPr/>
          </p:nvSpPr>
          <p:spPr bwMode="auto">
            <a:xfrm>
              <a:off x="2208" y="768"/>
              <a:ext cx="168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b="1"/>
                <a:t>Databases</a:t>
              </a:r>
            </a:p>
          </p:txBody>
        </p:sp>
        <p:sp>
          <p:nvSpPr>
            <p:cNvPr id="16410" name="Rectangle 11"/>
            <p:cNvSpPr>
              <a:spLocks noChangeArrowheads="1"/>
            </p:cNvSpPr>
            <p:nvPr/>
          </p:nvSpPr>
          <p:spPr bwMode="auto">
            <a:xfrm>
              <a:off x="1008" y="768"/>
              <a:ext cx="120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endParaRPr lang="en-US" i="1"/>
            </a:p>
          </p:txBody>
        </p:sp>
        <p:sp>
          <p:nvSpPr>
            <p:cNvPr id="16411" name="Line 12"/>
            <p:cNvSpPr>
              <a:spLocks noChangeShapeType="1"/>
            </p:cNvSpPr>
            <p:nvPr/>
          </p:nvSpPr>
          <p:spPr bwMode="auto">
            <a:xfrm>
              <a:off x="1008" y="768"/>
              <a:ext cx="45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13"/>
            <p:cNvSpPr>
              <a:spLocks noChangeShapeType="1"/>
            </p:cNvSpPr>
            <p:nvPr/>
          </p:nvSpPr>
          <p:spPr bwMode="auto">
            <a:xfrm>
              <a:off x="1008" y="1017"/>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14"/>
            <p:cNvSpPr>
              <a:spLocks noChangeShapeType="1"/>
            </p:cNvSpPr>
            <p:nvPr/>
          </p:nvSpPr>
          <p:spPr bwMode="auto">
            <a:xfrm>
              <a:off x="1008" y="1613"/>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15"/>
            <p:cNvSpPr>
              <a:spLocks noChangeShapeType="1"/>
            </p:cNvSpPr>
            <p:nvPr/>
          </p:nvSpPr>
          <p:spPr bwMode="auto">
            <a:xfrm>
              <a:off x="1008" y="2388"/>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16"/>
            <p:cNvSpPr>
              <a:spLocks noChangeShapeType="1"/>
            </p:cNvSpPr>
            <p:nvPr/>
          </p:nvSpPr>
          <p:spPr bwMode="auto">
            <a:xfrm>
              <a:off x="1008" y="2968"/>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17"/>
            <p:cNvSpPr>
              <a:spLocks noChangeShapeType="1"/>
            </p:cNvSpPr>
            <p:nvPr/>
          </p:nvSpPr>
          <p:spPr bwMode="auto">
            <a:xfrm>
              <a:off x="1008" y="3548"/>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18"/>
            <p:cNvSpPr>
              <a:spLocks noChangeShapeType="1"/>
            </p:cNvSpPr>
            <p:nvPr/>
          </p:nvSpPr>
          <p:spPr bwMode="auto">
            <a:xfrm>
              <a:off x="1008" y="4128"/>
              <a:ext cx="45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19"/>
            <p:cNvSpPr>
              <a:spLocks noChangeShapeType="1"/>
            </p:cNvSpPr>
            <p:nvPr/>
          </p:nvSpPr>
          <p:spPr bwMode="auto">
            <a:xfrm>
              <a:off x="1008" y="768"/>
              <a:ext cx="0" cy="33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0"/>
            <p:cNvSpPr>
              <a:spLocks noChangeShapeType="1"/>
            </p:cNvSpPr>
            <p:nvPr/>
          </p:nvSpPr>
          <p:spPr bwMode="auto">
            <a:xfrm>
              <a:off x="2208" y="768"/>
              <a:ext cx="0" cy="33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1"/>
            <p:cNvSpPr>
              <a:spLocks noChangeShapeType="1"/>
            </p:cNvSpPr>
            <p:nvPr/>
          </p:nvSpPr>
          <p:spPr bwMode="auto">
            <a:xfrm>
              <a:off x="3888" y="768"/>
              <a:ext cx="0" cy="33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2"/>
            <p:cNvSpPr>
              <a:spLocks noChangeShapeType="1"/>
            </p:cNvSpPr>
            <p:nvPr/>
          </p:nvSpPr>
          <p:spPr bwMode="auto">
            <a:xfrm>
              <a:off x="5568" y="768"/>
              <a:ext cx="0" cy="33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3"/>
          <p:cNvGrpSpPr>
            <a:grpSpLocks/>
          </p:cNvGrpSpPr>
          <p:nvPr/>
        </p:nvGrpSpPr>
        <p:grpSpPr bwMode="auto">
          <a:xfrm>
            <a:off x="3124200" y="5562600"/>
            <a:ext cx="5334000" cy="920750"/>
            <a:chOff x="2208" y="3548"/>
            <a:chExt cx="3360" cy="580"/>
          </a:xfrm>
        </p:grpSpPr>
        <p:sp>
          <p:nvSpPr>
            <p:cNvPr id="16401" name="Rectangle 24"/>
            <p:cNvSpPr>
              <a:spLocks noChangeArrowheads="1"/>
            </p:cNvSpPr>
            <p:nvPr/>
          </p:nvSpPr>
          <p:spPr bwMode="auto">
            <a:xfrm>
              <a:off x="3888" y="354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Issues downplayed.</a:t>
              </a:r>
            </a:p>
          </p:txBody>
        </p:sp>
        <p:sp>
          <p:nvSpPr>
            <p:cNvPr id="16402" name="Rectangle 25"/>
            <p:cNvSpPr>
              <a:spLocks noChangeArrowheads="1"/>
            </p:cNvSpPr>
            <p:nvPr/>
          </p:nvSpPr>
          <p:spPr bwMode="auto">
            <a:xfrm>
              <a:off x="2208" y="354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Concurrency, recovery, atomicity are all critical.</a:t>
              </a:r>
            </a:p>
          </p:txBody>
        </p:sp>
      </p:grpSp>
      <p:grpSp>
        <p:nvGrpSpPr>
          <p:cNvPr id="4" name="Group 26"/>
          <p:cNvGrpSpPr>
            <a:grpSpLocks/>
          </p:cNvGrpSpPr>
          <p:nvPr/>
        </p:nvGrpSpPr>
        <p:grpSpPr bwMode="auto">
          <a:xfrm>
            <a:off x="3124200" y="4635500"/>
            <a:ext cx="5334000" cy="920750"/>
            <a:chOff x="2208" y="2968"/>
            <a:chExt cx="3360" cy="580"/>
          </a:xfrm>
        </p:grpSpPr>
        <p:sp>
          <p:nvSpPr>
            <p:cNvPr id="16399" name="Rectangle 27"/>
            <p:cNvSpPr>
              <a:spLocks noChangeArrowheads="1"/>
            </p:cNvSpPr>
            <p:nvPr/>
          </p:nvSpPr>
          <p:spPr bwMode="auto">
            <a:xfrm>
              <a:off x="3888" y="296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Interaction is important.</a:t>
              </a:r>
            </a:p>
          </p:txBody>
        </p:sp>
        <p:sp>
          <p:nvSpPr>
            <p:cNvPr id="16400" name="Rectangle 28"/>
            <p:cNvSpPr>
              <a:spLocks noChangeArrowheads="1"/>
            </p:cNvSpPr>
            <p:nvPr/>
          </p:nvSpPr>
          <p:spPr bwMode="auto">
            <a:xfrm>
              <a:off x="2208" y="296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One-shot queries.</a:t>
              </a:r>
            </a:p>
          </p:txBody>
        </p:sp>
      </p:grpSp>
      <p:grpSp>
        <p:nvGrpSpPr>
          <p:cNvPr id="5" name="Group 29"/>
          <p:cNvGrpSpPr>
            <a:grpSpLocks/>
          </p:cNvGrpSpPr>
          <p:nvPr/>
        </p:nvGrpSpPr>
        <p:grpSpPr bwMode="auto">
          <a:xfrm>
            <a:off x="3124200" y="3714750"/>
            <a:ext cx="5334000" cy="920750"/>
            <a:chOff x="2208" y="2388"/>
            <a:chExt cx="3360" cy="580"/>
          </a:xfrm>
        </p:grpSpPr>
        <p:sp>
          <p:nvSpPr>
            <p:cNvPr id="16397" name="Rectangle 30"/>
            <p:cNvSpPr>
              <a:spLocks noChangeArrowheads="1"/>
            </p:cNvSpPr>
            <p:nvPr/>
          </p:nvSpPr>
          <p:spPr bwMode="auto">
            <a:xfrm>
              <a:off x="3888" y="238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Sometimes relevant, often not.</a:t>
              </a:r>
            </a:p>
          </p:txBody>
        </p:sp>
        <p:sp>
          <p:nvSpPr>
            <p:cNvPr id="16398" name="Rectangle 31"/>
            <p:cNvSpPr>
              <a:spLocks noChangeArrowheads="1"/>
            </p:cNvSpPr>
            <p:nvPr/>
          </p:nvSpPr>
          <p:spPr bwMode="auto">
            <a:xfrm>
              <a:off x="2208" y="2388"/>
              <a:ext cx="16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Exact.  Always correct in a formal sense.</a:t>
              </a:r>
            </a:p>
          </p:txBody>
        </p:sp>
      </p:grpSp>
      <p:grpSp>
        <p:nvGrpSpPr>
          <p:cNvPr id="6" name="Group 32"/>
          <p:cNvGrpSpPr>
            <a:grpSpLocks/>
          </p:cNvGrpSpPr>
          <p:nvPr/>
        </p:nvGrpSpPr>
        <p:grpSpPr bwMode="auto">
          <a:xfrm>
            <a:off x="3124200" y="2484438"/>
            <a:ext cx="5334000" cy="1230312"/>
            <a:chOff x="2208" y="1613"/>
            <a:chExt cx="3360" cy="775"/>
          </a:xfrm>
        </p:grpSpPr>
        <p:sp>
          <p:nvSpPr>
            <p:cNvPr id="16395" name="Rectangle 33"/>
            <p:cNvSpPr>
              <a:spLocks noChangeArrowheads="1"/>
            </p:cNvSpPr>
            <p:nvPr/>
          </p:nvSpPr>
          <p:spPr bwMode="auto">
            <a:xfrm>
              <a:off x="3888" y="1613"/>
              <a:ext cx="168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Vague, imprecise information needs (often expressed in natural language).</a:t>
              </a:r>
            </a:p>
          </p:txBody>
        </p:sp>
        <p:sp>
          <p:nvSpPr>
            <p:cNvPr id="16396" name="Rectangle 34"/>
            <p:cNvSpPr>
              <a:spLocks noChangeArrowheads="1"/>
            </p:cNvSpPr>
            <p:nvPr/>
          </p:nvSpPr>
          <p:spPr bwMode="auto">
            <a:xfrm>
              <a:off x="2208" y="1613"/>
              <a:ext cx="168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Formally (mathematically) defined queries.  Unambiguous.</a:t>
              </a:r>
            </a:p>
          </p:txBody>
        </p:sp>
      </p:grpSp>
      <p:grpSp>
        <p:nvGrpSpPr>
          <p:cNvPr id="7" name="Group 35"/>
          <p:cNvGrpSpPr>
            <a:grpSpLocks/>
          </p:cNvGrpSpPr>
          <p:nvPr/>
        </p:nvGrpSpPr>
        <p:grpSpPr bwMode="auto">
          <a:xfrm>
            <a:off x="3124200" y="1538288"/>
            <a:ext cx="5334000" cy="946150"/>
            <a:chOff x="2208" y="1017"/>
            <a:chExt cx="3360" cy="596"/>
          </a:xfrm>
        </p:grpSpPr>
        <p:sp>
          <p:nvSpPr>
            <p:cNvPr id="16393" name="Rectangle 36"/>
            <p:cNvSpPr>
              <a:spLocks noChangeArrowheads="1"/>
            </p:cNvSpPr>
            <p:nvPr/>
          </p:nvSpPr>
          <p:spPr bwMode="auto">
            <a:xfrm>
              <a:off x="3888" y="1017"/>
              <a:ext cx="16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Mostly unstructured.  Free text with some metadata.</a:t>
              </a:r>
            </a:p>
          </p:txBody>
        </p:sp>
        <p:sp>
          <p:nvSpPr>
            <p:cNvPr id="16394" name="Rectangle 37"/>
            <p:cNvSpPr>
              <a:spLocks noChangeArrowheads="1"/>
            </p:cNvSpPr>
            <p:nvPr/>
          </p:nvSpPr>
          <p:spPr bwMode="auto">
            <a:xfrm>
              <a:off x="2208" y="1017"/>
              <a:ext cx="16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100000"/>
              </a:pPr>
              <a:r>
                <a:rPr lang="en-US" sz="2000"/>
                <a:t>Structured data. Clear semantics based on a formal model.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xfrm>
            <a:off x="685800" y="304800"/>
            <a:ext cx="7772400" cy="1143000"/>
          </a:xfrm>
          <a:noFill/>
        </p:spPr>
        <p:txBody>
          <a:bodyPr/>
          <a:lstStyle/>
          <a:p>
            <a:r>
              <a:rPr lang="en-US" smtClean="0"/>
              <a:t>Design Strategies</a:t>
            </a:r>
          </a:p>
        </p:txBody>
      </p:sp>
      <p:sp>
        <p:nvSpPr>
          <p:cNvPr id="18437" name="Rectangle 5"/>
          <p:cNvSpPr>
            <a:spLocks noGrp="1" noChangeArrowheads="1"/>
          </p:cNvSpPr>
          <p:nvPr>
            <p:ph type="body" idx="1"/>
          </p:nvPr>
        </p:nvSpPr>
        <p:spPr>
          <a:xfrm>
            <a:off x="228600" y="1447800"/>
            <a:ext cx="8763000" cy="5410200"/>
          </a:xfrm>
          <a:noFill/>
        </p:spPr>
        <p:txBody>
          <a:bodyPr/>
          <a:lstStyle/>
          <a:p>
            <a:r>
              <a:rPr lang="en-US" smtClean="0"/>
              <a:t>Foster human-machine synergy</a:t>
            </a:r>
          </a:p>
          <a:p>
            <a:pPr lvl="1"/>
            <a:r>
              <a:rPr lang="en-US" smtClean="0"/>
              <a:t>Exploit complementary strengths</a:t>
            </a:r>
          </a:p>
          <a:p>
            <a:pPr lvl="1"/>
            <a:r>
              <a:rPr lang="en-US" smtClean="0"/>
              <a:t>Accommodate shared weaknesses</a:t>
            </a:r>
          </a:p>
          <a:p>
            <a:pPr lvl="3"/>
            <a:endParaRPr lang="en-US" smtClean="0"/>
          </a:p>
          <a:p>
            <a:r>
              <a:rPr lang="en-US" smtClean="0"/>
              <a:t>Divide-and-conquer </a:t>
            </a:r>
          </a:p>
          <a:p>
            <a:pPr lvl="1"/>
            <a:r>
              <a:rPr lang="en-US" smtClean="0"/>
              <a:t>Divide task into stages with well-defined interfaces</a:t>
            </a:r>
          </a:p>
          <a:p>
            <a:pPr lvl="1"/>
            <a:r>
              <a:rPr lang="en-US" smtClean="0"/>
              <a:t>Continue dividing until problems are easily solved</a:t>
            </a:r>
          </a:p>
          <a:p>
            <a:pPr lvl="3"/>
            <a:endParaRPr lang="en-US" smtClean="0"/>
          </a:p>
          <a:p>
            <a:r>
              <a:rPr lang="en-US" smtClean="0"/>
              <a:t>Co-design related components</a:t>
            </a:r>
          </a:p>
          <a:p>
            <a:pPr lvl="1"/>
            <a:r>
              <a:rPr lang="en-US" smtClean="0"/>
              <a:t>Iterative process of joint optimization</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0" name="Rectangle 4"/>
          <p:cNvSpPr>
            <a:spLocks noGrp="1" noChangeArrowheads="1"/>
          </p:cNvSpPr>
          <p:nvPr>
            <p:ph type="title"/>
          </p:nvPr>
        </p:nvSpPr>
        <p:spPr>
          <a:xfrm>
            <a:off x="685800" y="304800"/>
            <a:ext cx="7772400" cy="1143000"/>
          </a:xfrm>
          <a:noFill/>
        </p:spPr>
        <p:txBody>
          <a:bodyPr/>
          <a:lstStyle/>
          <a:p>
            <a:r>
              <a:rPr lang="en-US" smtClean="0"/>
              <a:t>Human-Machine Synergy</a:t>
            </a:r>
          </a:p>
        </p:txBody>
      </p:sp>
      <p:sp>
        <p:nvSpPr>
          <p:cNvPr id="19461" name="Rectangle 5"/>
          <p:cNvSpPr>
            <a:spLocks noGrp="1" noChangeArrowheads="1"/>
          </p:cNvSpPr>
          <p:nvPr>
            <p:ph type="body" idx="1"/>
          </p:nvPr>
        </p:nvSpPr>
        <p:spPr>
          <a:xfrm>
            <a:off x="381000" y="1524000"/>
            <a:ext cx="8382000" cy="4114800"/>
          </a:xfrm>
          <a:noFill/>
        </p:spPr>
        <p:txBody>
          <a:bodyPr/>
          <a:lstStyle/>
          <a:p>
            <a:r>
              <a:rPr lang="en-US" smtClean="0"/>
              <a:t>Machines are good at:</a:t>
            </a:r>
          </a:p>
          <a:p>
            <a:pPr lvl="1"/>
            <a:r>
              <a:rPr lang="en-US" smtClean="0"/>
              <a:t>Doing simple things accurately and quickly</a:t>
            </a:r>
          </a:p>
          <a:p>
            <a:pPr lvl="1"/>
            <a:r>
              <a:rPr lang="en-US" smtClean="0"/>
              <a:t>Scaling to larger collections in sublinear time</a:t>
            </a:r>
          </a:p>
          <a:p>
            <a:pPr lvl="4"/>
            <a:endParaRPr lang="en-US" smtClean="0"/>
          </a:p>
          <a:p>
            <a:r>
              <a:rPr lang="en-US" smtClean="0"/>
              <a:t>People are better at:</a:t>
            </a:r>
          </a:p>
          <a:p>
            <a:pPr lvl="1"/>
            <a:r>
              <a:rPr lang="en-US" smtClean="0"/>
              <a:t>Accurately recognizing what they are looking for</a:t>
            </a:r>
          </a:p>
          <a:p>
            <a:pPr lvl="1"/>
            <a:r>
              <a:rPr lang="en-US" smtClean="0"/>
              <a:t>Evaluating intangibles such as “quality”</a:t>
            </a:r>
          </a:p>
          <a:p>
            <a:pPr lvl="3"/>
            <a:endParaRPr lang="en-US" smtClean="0"/>
          </a:p>
          <a:p>
            <a:r>
              <a:rPr lang="en-US" smtClean="0"/>
              <a:t>Both are pretty bad at:</a:t>
            </a:r>
          </a:p>
          <a:p>
            <a:pPr lvl="1"/>
            <a:r>
              <a:rPr lang="en-US" smtClean="0"/>
              <a:t>Mapping consistently between words and concepts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Process/System Co-Design</a:t>
            </a:r>
          </a:p>
        </p:txBody>
      </p:sp>
      <p:pic>
        <p:nvPicPr>
          <p:cNvPr id="211971" name="Picture 3" descr="j0292020"/>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819400"/>
            <a:ext cx="1868488" cy="1773238"/>
          </a:xfrm>
          <a:noFill/>
        </p:spPr>
      </p:pic>
      <p:sp>
        <p:nvSpPr>
          <p:cNvPr id="211972" name="tower"/>
          <p:cNvSpPr>
            <a:spLocks noEditPoints="1" noChangeArrowheads="1"/>
          </p:cNvSpPr>
          <p:nvPr/>
        </p:nvSpPr>
        <p:spPr bwMode="auto">
          <a:xfrm>
            <a:off x="5334000" y="2971800"/>
            <a:ext cx="904875" cy="1809750"/>
          </a:xfrm>
          <a:custGeom>
            <a:avLst/>
            <a:gdLst>
              <a:gd name="T0" fmla="*/ 0 w 21600"/>
              <a:gd name="T1" fmla="*/ 182986 h 21600"/>
              <a:gd name="T2" fmla="*/ 279171 w 21600"/>
              <a:gd name="T3" fmla="*/ 0 h 21600"/>
              <a:gd name="T4" fmla="*/ 452438 w 21600"/>
              <a:gd name="T5" fmla="*/ 0 h 21600"/>
              <a:gd name="T6" fmla="*/ 904875 w 21600"/>
              <a:gd name="T7" fmla="*/ 0 h 21600"/>
              <a:gd name="T8" fmla="*/ 904875 w 21600"/>
              <a:gd name="T9" fmla="*/ 976008 h 21600"/>
              <a:gd name="T10" fmla="*/ 904875 w 21600"/>
              <a:gd name="T11" fmla="*/ 1626764 h 21600"/>
              <a:gd name="T12" fmla="*/ 635339 w 21600"/>
              <a:gd name="T13" fmla="*/ 1809750 h 21600"/>
              <a:gd name="T14" fmla="*/ 442802 w 21600"/>
              <a:gd name="T15" fmla="*/ 1809750 h 21600"/>
              <a:gd name="T16" fmla="*/ 0 w 21600"/>
              <a:gd name="T17" fmla="*/ 1809750 h 21600"/>
              <a:gd name="T18" fmla="*/ 0 w 21600"/>
              <a:gd name="T19" fmla="*/ 9658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a:p>
        </p:txBody>
      </p:sp>
      <p:pic>
        <p:nvPicPr>
          <p:cNvPr id="211973" name="Picture 5" descr="MPj0314379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7010400" y="2819400"/>
            <a:ext cx="1846263" cy="1981200"/>
          </a:xfrm>
          <a:noFill/>
        </p:spPr>
      </p:pic>
      <p:grpSp>
        <p:nvGrpSpPr>
          <p:cNvPr id="2" name="Group 6"/>
          <p:cNvGrpSpPr>
            <a:grpSpLocks/>
          </p:cNvGrpSpPr>
          <p:nvPr/>
        </p:nvGrpSpPr>
        <p:grpSpPr bwMode="auto">
          <a:xfrm>
            <a:off x="3276600" y="2895600"/>
            <a:ext cx="1295400" cy="1600200"/>
            <a:chOff x="1776" y="1920"/>
            <a:chExt cx="816" cy="1008"/>
          </a:xfrm>
        </p:grpSpPr>
        <p:sp>
          <p:nvSpPr>
            <p:cNvPr id="20487" name="AutoShape 7"/>
            <p:cNvSpPr>
              <a:spLocks noChangeArrowheads="1"/>
            </p:cNvSpPr>
            <p:nvPr/>
          </p:nvSpPr>
          <p:spPr bwMode="auto">
            <a:xfrm>
              <a:off x="1824" y="2736"/>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sp>
          <p:nvSpPr>
            <p:cNvPr id="20488" name="AutoShape 8"/>
            <p:cNvSpPr>
              <a:spLocks noChangeArrowheads="1"/>
            </p:cNvSpPr>
            <p:nvPr/>
          </p:nvSpPr>
          <p:spPr bwMode="auto">
            <a:xfrm rot="-7595362">
              <a:off x="2112" y="2208"/>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sp>
          <p:nvSpPr>
            <p:cNvPr id="20489" name="AutoShape 9"/>
            <p:cNvSpPr>
              <a:spLocks noChangeArrowheads="1"/>
            </p:cNvSpPr>
            <p:nvPr/>
          </p:nvSpPr>
          <p:spPr bwMode="auto">
            <a:xfrm rot="7595362" flipV="1">
              <a:off x="1488" y="2256"/>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1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609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ctr"/>
          <a:lstStyle/>
          <a:p>
            <a:pPr algn="ctr" eaLnBrk="1" hangingPunct="1"/>
            <a:r>
              <a:rPr lang="en-US" sz="4400"/>
              <a:t>Taylor’s Model of Question Formation</a:t>
            </a:r>
          </a:p>
        </p:txBody>
      </p:sp>
      <p:sp>
        <p:nvSpPr>
          <p:cNvPr id="21507" name="Oval 3"/>
          <p:cNvSpPr>
            <a:spLocks noChangeArrowheads="1"/>
          </p:cNvSpPr>
          <p:nvPr/>
        </p:nvSpPr>
        <p:spPr bwMode="auto">
          <a:xfrm>
            <a:off x="2514600" y="1600200"/>
            <a:ext cx="1219200" cy="685800"/>
          </a:xfrm>
          <a:prstGeom prst="ellipse">
            <a:avLst/>
          </a:prstGeom>
          <a:solidFill>
            <a:srgbClr val="FFCC00"/>
          </a:solidFill>
          <a:ln w="9525">
            <a:solidFill>
              <a:srgbClr val="99CCFF"/>
            </a:solidFill>
            <a:round/>
            <a:headEnd/>
            <a:tailEnd/>
          </a:ln>
        </p:spPr>
        <p:txBody>
          <a:bodyPr wrap="none" anchor="ctr"/>
          <a:lstStyle/>
          <a:p>
            <a:endParaRPr lang="en-US"/>
          </a:p>
        </p:txBody>
      </p:sp>
      <p:sp>
        <p:nvSpPr>
          <p:cNvPr id="21508" name="Text Box 4"/>
          <p:cNvSpPr txBox="1">
            <a:spLocks noChangeArrowheads="1"/>
          </p:cNvSpPr>
          <p:nvPr/>
        </p:nvSpPr>
        <p:spPr bwMode="auto">
          <a:xfrm>
            <a:off x="2819400" y="16764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Q1      Visceral Need</a:t>
            </a:r>
          </a:p>
        </p:txBody>
      </p:sp>
      <p:sp>
        <p:nvSpPr>
          <p:cNvPr id="21509" name="Oval 5"/>
          <p:cNvSpPr>
            <a:spLocks noChangeArrowheads="1"/>
          </p:cNvSpPr>
          <p:nvPr/>
        </p:nvSpPr>
        <p:spPr bwMode="auto">
          <a:xfrm>
            <a:off x="2514600" y="2895600"/>
            <a:ext cx="1219200" cy="685800"/>
          </a:xfrm>
          <a:prstGeom prst="ellipse">
            <a:avLst/>
          </a:prstGeom>
          <a:solidFill>
            <a:srgbClr val="FF9900"/>
          </a:solidFill>
          <a:ln w="9525">
            <a:solidFill>
              <a:srgbClr val="99CCFF"/>
            </a:solidFill>
            <a:round/>
            <a:headEnd/>
            <a:tailEnd/>
          </a:ln>
        </p:spPr>
        <p:txBody>
          <a:bodyPr wrap="none" anchor="ctr"/>
          <a:lstStyle/>
          <a:p>
            <a:endParaRPr lang="en-US"/>
          </a:p>
        </p:txBody>
      </p:sp>
      <p:sp>
        <p:nvSpPr>
          <p:cNvPr id="21510" name="Oval 6"/>
          <p:cNvSpPr>
            <a:spLocks noChangeArrowheads="1"/>
          </p:cNvSpPr>
          <p:nvPr/>
        </p:nvSpPr>
        <p:spPr bwMode="auto">
          <a:xfrm>
            <a:off x="2514600" y="4114800"/>
            <a:ext cx="1295400" cy="685800"/>
          </a:xfrm>
          <a:prstGeom prst="ellipse">
            <a:avLst/>
          </a:prstGeom>
          <a:solidFill>
            <a:srgbClr val="FF6600"/>
          </a:solidFill>
          <a:ln w="9525">
            <a:solidFill>
              <a:srgbClr val="99CCFF"/>
            </a:solidFill>
            <a:round/>
            <a:headEnd/>
            <a:tailEnd/>
          </a:ln>
        </p:spPr>
        <p:txBody>
          <a:bodyPr wrap="none" anchor="ctr"/>
          <a:lstStyle/>
          <a:p>
            <a:endParaRPr lang="en-US"/>
          </a:p>
        </p:txBody>
      </p:sp>
      <p:sp>
        <p:nvSpPr>
          <p:cNvPr id="21511" name="Oval 7"/>
          <p:cNvSpPr>
            <a:spLocks noChangeArrowheads="1"/>
          </p:cNvSpPr>
          <p:nvPr/>
        </p:nvSpPr>
        <p:spPr bwMode="auto">
          <a:xfrm>
            <a:off x="2514600" y="5334000"/>
            <a:ext cx="1219200" cy="685800"/>
          </a:xfrm>
          <a:prstGeom prst="ellipse">
            <a:avLst/>
          </a:prstGeom>
          <a:solidFill>
            <a:srgbClr val="FF0000"/>
          </a:solidFill>
          <a:ln w="9525">
            <a:solidFill>
              <a:srgbClr val="99CCFF"/>
            </a:solidFill>
            <a:round/>
            <a:headEnd/>
            <a:tailEnd/>
          </a:ln>
        </p:spPr>
        <p:txBody>
          <a:bodyPr wrap="none" anchor="ctr"/>
          <a:lstStyle/>
          <a:p>
            <a:endParaRPr lang="en-US"/>
          </a:p>
        </p:txBody>
      </p:sp>
      <p:sp>
        <p:nvSpPr>
          <p:cNvPr id="21512" name="Line 8"/>
          <p:cNvSpPr>
            <a:spLocks noChangeShapeType="1"/>
          </p:cNvSpPr>
          <p:nvPr/>
        </p:nvSpPr>
        <p:spPr bwMode="auto">
          <a:xfrm>
            <a:off x="3124200" y="2362200"/>
            <a:ext cx="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9"/>
          <p:cNvSpPr txBox="1">
            <a:spLocks noChangeArrowheads="1"/>
          </p:cNvSpPr>
          <p:nvPr/>
        </p:nvSpPr>
        <p:spPr bwMode="auto">
          <a:xfrm>
            <a:off x="2819400" y="29718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Q2      Conscious Need</a:t>
            </a:r>
          </a:p>
        </p:txBody>
      </p:sp>
      <p:sp>
        <p:nvSpPr>
          <p:cNvPr id="21514" name="Line 10"/>
          <p:cNvSpPr>
            <a:spLocks noChangeShapeType="1"/>
          </p:cNvSpPr>
          <p:nvPr/>
        </p:nvSpPr>
        <p:spPr bwMode="auto">
          <a:xfrm>
            <a:off x="3124200" y="3581400"/>
            <a:ext cx="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Line 11"/>
          <p:cNvSpPr>
            <a:spLocks noChangeShapeType="1"/>
          </p:cNvSpPr>
          <p:nvPr/>
        </p:nvSpPr>
        <p:spPr bwMode="auto">
          <a:xfrm>
            <a:off x="3124200" y="4800600"/>
            <a:ext cx="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6" name="Text Box 12"/>
          <p:cNvSpPr txBox="1">
            <a:spLocks noChangeArrowheads="1"/>
          </p:cNvSpPr>
          <p:nvPr/>
        </p:nvSpPr>
        <p:spPr bwMode="auto">
          <a:xfrm>
            <a:off x="2819400" y="41910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Q3      Formalized Need</a:t>
            </a:r>
          </a:p>
        </p:txBody>
      </p:sp>
      <p:sp>
        <p:nvSpPr>
          <p:cNvPr id="21517" name="Text Box 13"/>
          <p:cNvSpPr txBox="1">
            <a:spLocks noChangeArrowheads="1"/>
          </p:cNvSpPr>
          <p:nvPr/>
        </p:nvSpPr>
        <p:spPr bwMode="auto">
          <a:xfrm>
            <a:off x="2819400" y="5410200"/>
            <a:ext cx="525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latin typeface="Arial" charset="0"/>
              </a:rPr>
              <a:t>Q4      Compromised Need</a:t>
            </a:r>
          </a:p>
          <a:p>
            <a:pPr eaLnBrk="1" hangingPunct="1"/>
            <a:r>
              <a:rPr lang="en-US" sz="2800" b="1">
                <a:latin typeface="Arial" charset="0"/>
              </a:rPr>
              <a:t>	  (Query)</a:t>
            </a:r>
          </a:p>
        </p:txBody>
      </p:sp>
      <p:grpSp>
        <p:nvGrpSpPr>
          <p:cNvPr id="2" name="Group 14"/>
          <p:cNvGrpSpPr>
            <a:grpSpLocks/>
          </p:cNvGrpSpPr>
          <p:nvPr/>
        </p:nvGrpSpPr>
        <p:grpSpPr bwMode="auto">
          <a:xfrm>
            <a:off x="838200" y="2438400"/>
            <a:ext cx="1524000" cy="3657600"/>
            <a:chOff x="528" y="1536"/>
            <a:chExt cx="960" cy="2304"/>
          </a:xfrm>
        </p:grpSpPr>
        <p:sp>
          <p:nvSpPr>
            <p:cNvPr id="21520" name="AutoShape 15"/>
            <p:cNvSpPr>
              <a:spLocks noChangeArrowheads="1"/>
            </p:cNvSpPr>
            <p:nvPr/>
          </p:nvSpPr>
          <p:spPr bwMode="auto">
            <a:xfrm>
              <a:off x="1056" y="1920"/>
              <a:ext cx="432" cy="1920"/>
            </a:xfrm>
            <a:prstGeom prst="curvedRightArrow">
              <a:avLst>
                <a:gd name="adj1" fmla="val 47263"/>
                <a:gd name="adj2" fmla="val 13615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21" name="Text Box 16"/>
            <p:cNvSpPr txBox="1">
              <a:spLocks noChangeArrowheads="1"/>
            </p:cNvSpPr>
            <p:nvPr/>
          </p:nvSpPr>
          <p:spPr bwMode="auto">
            <a:xfrm rot="-5400000">
              <a:off x="-441" y="2505"/>
              <a:ext cx="23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a:latin typeface="Arial" charset="0"/>
                </a:rPr>
                <a:t>End-user Search</a:t>
              </a:r>
              <a:endParaRPr lang="en-US" sz="4000" b="1">
                <a:latin typeface="Arial" charset="0"/>
              </a:endParaRPr>
            </a:p>
          </p:txBody>
        </p:sp>
      </p:grpSp>
      <p:sp>
        <p:nvSpPr>
          <p:cNvPr id="21519" name="Text Box 17"/>
          <p:cNvSpPr txBox="1">
            <a:spLocks noChangeArrowheads="1"/>
          </p:cNvSpPr>
          <p:nvPr/>
        </p:nvSpPr>
        <p:spPr bwMode="auto">
          <a:xfrm rot="5400000">
            <a:off x="5928519" y="3748881"/>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a:latin typeface="Arial" charset="0"/>
              </a:rPr>
              <a:t>Intermediated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4"/>
          <p:cNvSpPr>
            <a:spLocks noGrp="1" noChangeArrowheads="1"/>
          </p:cNvSpPr>
          <p:nvPr>
            <p:ph type="title"/>
          </p:nvPr>
        </p:nvSpPr>
        <p:spPr>
          <a:xfrm>
            <a:off x="0" y="304800"/>
            <a:ext cx="9144000" cy="1143000"/>
          </a:xfrm>
          <a:noFill/>
        </p:spPr>
        <p:txBody>
          <a:bodyPr/>
          <a:lstStyle/>
          <a:p>
            <a:r>
              <a:rPr lang="en-US" smtClean="0"/>
              <a:t>Iterative Search</a:t>
            </a:r>
          </a:p>
        </p:txBody>
      </p:sp>
      <p:sp>
        <p:nvSpPr>
          <p:cNvPr id="22533" name="Rectangle 5"/>
          <p:cNvSpPr>
            <a:spLocks noGrp="1" noChangeArrowheads="1"/>
          </p:cNvSpPr>
          <p:nvPr>
            <p:ph type="body" idx="1"/>
          </p:nvPr>
        </p:nvSpPr>
        <p:spPr>
          <a:xfrm>
            <a:off x="685800" y="1447800"/>
            <a:ext cx="7924800" cy="4114800"/>
          </a:xfrm>
          <a:noFill/>
        </p:spPr>
        <p:txBody>
          <a:bodyPr/>
          <a:lstStyle/>
          <a:p>
            <a:r>
              <a:rPr lang="en-US" dirty="0" smtClean="0"/>
              <a:t>Searchers often don’t clearly understand</a:t>
            </a:r>
          </a:p>
          <a:p>
            <a:pPr lvl="1"/>
            <a:r>
              <a:rPr lang="en-US" dirty="0" smtClean="0"/>
              <a:t>What actually happened</a:t>
            </a:r>
            <a:endParaRPr lang="en-US" dirty="0" smtClean="0"/>
          </a:p>
          <a:p>
            <a:pPr lvl="1"/>
            <a:r>
              <a:rPr lang="en-US" dirty="0" smtClean="0"/>
              <a:t>What </a:t>
            </a:r>
            <a:r>
              <a:rPr lang="en-US" dirty="0" smtClean="0"/>
              <a:t>evidence of that might exist</a:t>
            </a:r>
            <a:endParaRPr lang="en-US" dirty="0" smtClean="0"/>
          </a:p>
          <a:p>
            <a:pPr lvl="1"/>
            <a:r>
              <a:rPr lang="en-US" dirty="0" smtClean="0"/>
              <a:t>How </a:t>
            </a:r>
            <a:r>
              <a:rPr lang="en-US" dirty="0" smtClean="0"/>
              <a:t>that evidence might best be found</a:t>
            </a:r>
            <a:endParaRPr lang="en-US" dirty="0" smtClean="0">
              <a:sym typeface="Wingdings" pitchFamily="2" charset="2"/>
            </a:endParaRPr>
          </a:p>
          <a:p>
            <a:pPr lvl="3"/>
            <a:endParaRPr lang="en-US" dirty="0" smtClean="0">
              <a:sym typeface="Wingdings" pitchFamily="2" charset="2"/>
            </a:endParaRPr>
          </a:p>
          <a:p>
            <a:r>
              <a:rPr lang="en-US" dirty="0" smtClean="0">
                <a:sym typeface="Wingdings" pitchFamily="2" charset="2"/>
              </a:rPr>
              <a:t>The query results from a clarification process</a:t>
            </a:r>
          </a:p>
          <a:p>
            <a:pPr lvl="3"/>
            <a:endParaRPr lang="en-US" dirty="0" smtClean="0">
              <a:sym typeface="Wingdings" pitchFamily="2" charset="2"/>
            </a:endParaRPr>
          </a:p>
          <a:p>
            <a:r>
              <a:rPr lang="en-US" dirty="0" err="1" smtClean="0">
                <a:sym typeface="Wingdings" pitchFamily="2" charset="2"/>
              </a:rPr>
              <a:t>Dervin’s</a:t>
            </a:r>
            <a:r>
              <a:rPr lang="en-US" dirty="0" smtClean="0">
                <a:sym typeface="Wingdings" pitchFamily="2" charset="2"/>
              </a:rPr>
              <a:t> “sense making”: </a:t>
            </a:r>
            <a:endParaRPr lang="en-US" dirty="0" smtClean="0"/>
          </a:p>
        </p:txBody>
      </p:sp>
      <p:grpSp>
        <p:nvGrpSpPr>
          <p:cNvPr id="22534" name="Group 6"/>
          <p:cNvGrpSpPr>
            <a:grpSpLocks/>
          </p:cNvGrpSpPr>
          <p:nvPr/>
        </p:nvGrpSpPr>
        <p:grpSpPr bwMode="auto">
          <a:xfrm>
            <a:off x="5502275" y="4911725"/>
            <a:ext cx="1295400" cy="1600200"/>
            <a:chOff x="1776" y="1920"/>
            <a:chExt cx="816" cy="1008"/>
          </a:xfrm>
        </p:grpSpPr>
        <p:sp>
          <p:nvSpPr>
            <p:cNvPr id="22538" name="AutoShape 7"/>
            <p:cNvSpPr>
              <a:spLocks noChangeArrowheads="1"/>
            </p:cNvSpPr>
            <p:nvPr/>
          </p:nvSpPr>
          <p:spPr bwMode="auto">
            <a:xfrm>
              <a:off x="1824" y="2736"/>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sp>
          <p:nvSpPr>
            <p:cNvPr id="22539" name="AutoShape 8"/>
            <p:cNvSpPr>
              <a:spLocks noChangeArrowheads="1"/>
            </p:cNvSpPr>
            <p:nvPr/>
          </p:nvSpPr>
          <p:spPr bwMode="auto">
            <a:xfrm rot="-7595362">
              <a:off x="2112" y="2208"/>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sp>
          <p:nvSpPr>
            <p:cNvPr id="22540" name="AutoShape 9"/>
            <p:cNvSpPr>
              <a:spLocks noChangeArrowheads="1"/>
            </p:cNvSpPr>
            <p:nvPr/>
          </p:nvSpPr>
          <p:spPr bwMode="auto">
            <a:xfrm rot="7595362" flipV="1">
              <a:off x="1488" y="2256"/>
              <a:ext cx="768" cy="192"/>
            </a:xfrm>
            <a:prstGeom prst="rightArrow">
              <a:avLst>
                <a:gd name="adj1" fmla="val 50000"/>
                <a:gd name="adj2" fmla="val 100000"/>
              </a:avLst>
            </a:prstGeom>
            <a:solidFill>
              <a:schemeClr val="accent1"/>
            </a:solidFill>
            <a:ln w="12700">
              <a:solidFill>
                <a:schemeClr val="tx1"/>
              </a:solidFill>
              <a:miter lim="800000"/>
              <a:headEnd/>
              <a:tailEnd/>
            </a:ln>
          </p:spPr>
          <p:txBody>
            <a:bodyPr wrap="none" anchor="ctr"/>
            <a:lstStyle/>
            <a:p>
              <a:endParaRPr lang="en-US"/>
            </a:p>
          </p:txBody>
        </p:sp>
      </p:grpSp>
      <p:sp>
        <p:nvSpPr>
          <p:cNvPr id="22535" name="Text Box 10"/>
          <p:cNvSpPr txBox="1">
            <a:spLocks noChangeArrowheads="1"/>
          </p:cNvSpPr>
          <p:nvPr/>
        </p:nvSpPr>
        <p:spPr bwMode="auto">
          <a:xfrm>
            <a:off x="5715000" y="4495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Need</a:t>
            </a:r>
          </a:p>
        </p:txBody>
      </p:sp>
      <p:sp>
        <p:nvSpPr>
          <p:cNvPr id="22536" name="Text Box 11"/>
          <p:cNvSpPr txBox="1">
            <a:spLocks noChangeArrowheads="1"/>
          </p:cNvSpPr>
          <p:nvPr/>
        </p:nvSpPr>
        <p:spPr bwMode="auto">
          <a:xfrm>
            <a:off x="4724400" y="60198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Gap</a:t>
            </a:r>
          </a:p>
        </p:txBody>
      </p:sp>
      <p:sp>
        <p:nvSpPr>
          <p:cNvPr id="22537" name="Text Box 12"/>
          <p:cNvSpPr txBox="1">
            <a:spLocks noChangeArrowheads="1"/>
          </p:cNvSpPr>
          <p:nvPr/>
        </p:nvSpPr>
        <p:spPr bwMode="auto">
          <a:xfrm>
            <a:off x="6934200" y="60198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Bridge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pPr eaLnBrk="1" hangingPunct="1"/>
            <a:r>
              <a:rPr lang="nl-NL" dirty="0" smtClean="0"/>
              <a:t>Where Search Technology Fits</a:t>
            </a:r>
            <a:endParaRPr lang="nl-NL" dirty="0" smtClean="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83518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896938" y="3298825"/>
            <a:ext cx="36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T1</a:t>
            </a:r>
          </a:p>
        </p:txBody>
      </p:sp>
      <p:sp>
        <p:nvSpPr>
          <p:cNvPr id="8199" name="Text Box 7"/>
          <p:cNvSpPr txBox="1">
            <a:spLocks noChangeArrowheads="1"/>
          </p:cNvSpPr>
          <p:nvPr/>
        </p:nvSpPr>
        <p:spPr bwMode="auto">
          <a:xfrm>
            <a:off x="2339975" y="3298825"/>
            <a:ext cx="36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T2</a:t>
            </a:r>
          </a:p>
        </p:txBody>
      </p:sp>
      <p:sp>
        <p:nvSpPr>
          <p:cNvPr id="8200" name="Text Box 8"/>
          <p:cNvSpPr txBox="1">
            <a:spLocks noChangeArrowheads="1"/>
          </p:cNvSpPr>
          <p:nvPr/>
        </p:nvSpPr>
        <p:spPr bwMode="auto">
          <a:xfrm>
            <a:off x="3492500" y="2867025"/>
            <a:ext cx="446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T3a</a:t>
            </a:r>
          </a:p>
        </p:txBody>
      </p:sp>
      <p:sp>
        <p:nvSpPr>
          <p:cNvPr id="8201" name="Text Box 9"/>
          <p:cNvSpPr txBox="1">
            <a:spLocks noChangeArrowheads="1"/>
          </p:cNvSpPr>
          <p:nvPr/>
        </p:nvSpPr>
        <p:spPr bwMode="auto">
          <a:xfrm>
            <a:off x="3492500" y="4522788"/>
            <a:ext cx="455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T3b</a:t>
            </a:r>
          </a:p>
        </p:txBody>
      </p:sp>
      <p:sp>
        <p:nvSpPr>
          <p:cNvPr id="8202" name="Text Box 10"/>
          <p:cNvSpPr txBox="1">
            <a:spLocks noChangeArrowheads="1"/>
          </p:cNvSpPr>
          <p:nvPr/>
        </p:nvSpPr>
        <p:spPr bwMode="auto">
          <a:xfrm>
            <a:off x="4857750" y="2420938"/>
            <a:ext cx="36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T4</a:t>
            </a:r>
          </a:p>
        </p:txBody>
      </p:sp>
      <p:sp>
        <p:nvSpPr>
          <p:cNvPr id="8203" name="Text Box 11"/>
          <p:cNvSpPr txBox="1">
            <a:spLocks noChangeArrowheads="1"/>
          </p:cNvSpPr>
          <p:nvPr/>
        </p:nvSpPr>
        <p:spPr bwMode="auto">
          <a:xfrm>
            <a:off x="4857750" y="3298825"/>
            <a:ext cx="446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T5a</a:t>
            </a:r>
          </a:p>
        </p:txBody>
      </p:sp>
      <p:sp>
        <p:nvSpPr>
          <p:cNvPr id="8204" name="Text Box 12"/>
          <p:cNvSpPr txBox="1">
            <a:spLocks noChangeArrowheads="1"/>
          </p:cNvSpPr>
          <p:nvPr/>
        </p:nvSpPr>
        <p:spPr bwMode="auto">
          <a:xfrm>
            <a:off x="4859338" y="4162425"/>
            <a:ext cx="455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T5b</a:t>
            </a:r>
          </a:p>
        </p:txBody>
      </p:sp>
      <p:sp>
        <p:nvSpPr>
          <p:cNvPr id="8205" name="Text Box 13"/>
          <p:cNvSpPr txBox="1">
            <a:spLocks noChangeArrowheads="1"/>
          </p:cNvSpPr>
          <p:nvPr/>
        </p:nvSpPr>
        <p:spPr bwMode="auto">
          <a:xfrm>
            <a:off x="6443663" y="3298825"/>
            <a:ext cx="446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T6a</a:t>
            </a:r>
          </a:p>
        </p:txBody>
      </p:sp>
      <p:sp>
        <p:nvSpPr>
          <p:cNvPr id="8206" name="Text Box 14"/>
          <p:cNvSpPr txBox="1">
            <a:spLocks noChangeArrowheads="1"/>
          </p:cNvSpPr>
          <p:nvPr/>
        </p:nvSpPr>
        <p:spPr bwMode="auto">
          <a:xfrm>
            <a:off x="7810500" y="3298825"/>
            <a:ext cx="455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1200" b="1"/>
              <a:t>T6b</a:t>
            </a:r>
          </a:p>
        </p:txBody>
      </p:sp>
      <p:sp>
        <p:nvSpPr>
          <p:cNvPr id="2" name="Oval 1"/>
          <p:cNvSpPr/>
          <p:nvPr/>
        </p:nvSpPr>
        <p:spPr bwMode="auto">
          <a:xfrm>
            <a:off x="4512866" y="2269098"/>
            <a:ext cx="1604168" cy="2971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4"/>
          <p:cNvSpPr>
            <a:spLocks noGrp="1" noChangeArrowheads="1"/>
          </p:cNvSpPr>
          <p:nvPr>
            <p:ph type="title"/>
          </p:nvPr>
        </p:nvSpPr>
        <p:spPr>
          <a:xfrm>
            <a:off x="685800" y="0"/>
            <a:ext cx="7772400" cy="1143000"/>
          </a:xfrm>
        </p:spPr>
        <p:txBody>
          <a:bodyPr/>
          <a:lstStyle/>
          <a:p>
            <a:r>
              <a:rPr lang="en-US" smtClean="0"/>
              <a:t>Divide and Conquer</a:t>
            </a:r>
          </a:p>
        </p:txBody>
      </p:sp>
      <p:sp>
        <p:nvSpPr>
          <p:cNvPr id="23557" name="Rectangle 5"/>
          <p:cNvSpPr>
            <a:spLocks noGrp="1" noChangeArrowheads="1"/>
          </p:cNvSpPr>
          <p:nvPr>
            <p:ph type="body" idx="1"/>
          </p:nvPr>
        </p:nvSpPr>
        <p:spPr>
          <a:xfrm>
            <a:off x="76200" y="1143000"/>
            <a:ext cx="9067800" cy="4114800"/>
          </a:xfrm>
        </p:spPr>
        <p:txBody>
          <a:bodyPr/>
          <a:lstStyle/>
          <a:p>
            <a:r>
              <a:rPr lang="en-US" smtClean="0"/>
              <a:t>Strategy: use </a:t>
            </a:r>
            <a:r>
              <a:rPr lang="en-US" u="sng" smtClean="0"/>
              <a:t>encapsulation</a:t>
            </a:r>
            <a:r>
              <a:rPr lang="en-US" smtClean="0"/>
              <a:t> to limit complexity</a:t>
            </a:r>
          </a:p>
          <a:p>
            <a:r>
              <a:rPr lang="en-US" smtClean="0"/>
              <a:t>Approach:</a:t>
            </a:r>
          </a:p>
          <a:p>
            <a:pPr lvl="1"/>
            <a:r>
              <a:rPr lang="en-US" smtClean="0"/>
              <a:t>Define </a:t>
            </a:r>
            <a:r>
              <a:rPr lang="en-US" u="sng" smtClean="0"/>
              <a:t>interfaces</a:t>
            </a:r>
            <a:r>
              <a:rPr lang="en-US" smtClean="0"/>
              <a:t> (input and output) for each component</a:t>
            </a:r>
          </a:p>
          <a:p>
            <a:pPr lvl="1"/>
            <a:r>
              <a:rPr lang="en-US" smtClean="0"/>
              <a:t>Define the </a:t>
            </a:r>
            <a:r>
              <a:rPr lang="en-US" u="sng" smtClean="0"/>
              <a:t>functions</a:t>
            </a:r>
            <a:r>
              <a:rPr lang="en-US" smtClean="0"/>
              <a:t> performed by each component</a:t>
            </a:r>
          </a:p>
          <a:p>
            <a:pPr lvl="1"/>
            <a:r>
              <a:rPr lang="en-US" smtClean="0"/>
              <a:t>Build each component (in isolation)</a:t>
            </a:r>
          </a:p>
          <a:p>
            <a:pPr lvl="1"/>
            <a:r>
              <a:rPr lang="en-US" smtClean="0"/>
              <a:t>See how well each component works</a:t>
            </a:r>
          </a:p>
          <a:p>
            <a:pPr lvl="2"/>
            <a:r>
              <a:rPr lang="en-US" smtClean="0"/>
              <a:t>Then redefine interfaces to exploit strengths / cover weakness</a:t>
            </a:r>
          </a:p>
          <a:p>
            <a:pPr lvl="1"/>
            <a:r>
              <a:rPr lang="en-US" smtClean="0"/>
              <a:t>See how well it all works together</a:t>
            </a:r>
          </a:p>
          <a:p>
            <a:pPr lvl="2"/>
            <a:r>
              <a:rPr lang="en-US" smtClean="0"/>
              <a:t>Then refine the design to account for unanticipated interactions </a:t>
            </a:r>
          </a:p>
          <a:p>
            <a:r>
              <a:rPr lang="en-US" smtClean="0"/>
              <a:t>Result: a hierarchical decomposition</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05475"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p:spPr>
        <p:txBody>
          <a:bodyPr wrap="none" anchor="ctr"/>
          <a:lstStyle/>
          <a:p>
            <a:pPr algn="ctr" eaLnBrk="1" hangingPunct="1"/>
            <a:r>
              <a:rPr lang="en-US" sz="1800"/>
              <a:t>Source</a:t>
            </a:r>
          </a:p>
          <a:p>
            <a:pPr algn="ctr" eaLnBrk="1" hangingPunct="1"/>
            <a:r>
              <a:rPr lang="en-US" sz="1800"/>
              <a:t>Selection</a:t>
            </a:r>
          </a:p>
        </p:txBody>
      </p:sp>
      <p:grpSp>
        <p:nvGrpSpPr>
          <p:cNvPr id="2" name="Group 4"/>
          <p:cNvGrpSpPr>
            <a:grpSpLocks/>
          </p:cNvGrpSpPr>
          <p:nvPr/>
        </p:nvGrpSpPr>
        <p:grpSpPr bwMode="auto">
          <a:xfrm>
            <a:off x="3124200" y="2819400"/>
            <a:ext cx="1447800" cy="1295400"/>
            <a:chOff x="1968" y="1776"/>
            <a:chExt cx="912" cy="816"/>
          </a:xfrm>
        </p:grpSpPr>
        <p:sp>
          <p:nvSpPr>
            <p:cNvPr id="24611"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800"/>
                <a:t>Search</a:t>
              </a:r>
            </a:p>
          </p:txBody>
        </p:sp>
        <p:cxnSp>
          <p:nvCxnSpPr>
            <p:cNvPr id="24612" name="AutoShape 6"/>
            <p:cNvCxnSpPr>
              <a:cxnSpLocks noChangeShapeType="1"/>
              <a:stCxn id="24599" idx="3"/>
              <a:endCxn id="24611" idx="0"/>
            </p:cNvCxnSpPr>
            <p:nvPr/>
          </p:nvCxnSpPr>
          <p:spPr bwMode="auto">
            <a:xfrm>
              <a:off x="1968" y="1872"/>
              <a:ext cx="504" cy="24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613" name="Text Box 7"/>
            <p:cNvSpPr txBox="1">
              <a:spLocks noChangeArrowheads="1"/>
            </p:cNvSpPr>
            <p:nvPr/>
          </p:nvSpPr>
          <p:spPr bwMode="auto">
            <a:xfrm>
              <a:off x="2304" y="1776"/>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Query</a:t>
              </a:r>
            </a:p>
          </p:txBody>
        </p:sp>
      </p:grpSp>
      <p:grpSp>
        <p:nvGrpSpPr>
          <p:cNvPr id="3" name="Group 8"/>
          <p:cNvGrpSpPr>
            <a:grpSpLocks/>
          </p:cNvGrpSpPr>
          <p:nvPr/>
        </p:nvGrpSpPr>
        <p:grpSpPr bwMode="auto">
          <a:xfrm>
            <a:off x="4572000" y="3657600"/>
            <a:ext cx="1706563" cy="1295400"/>
            <a:chOff x="2880" y="2304"/>
            <a:chExt cx="1075" cy="816"/>
          </a:xfrm>
        </p:grpSpPr>
        <p:sp>
          <p:nvSpPr>
            <p:cNvPr id="24608"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Selection</a:t>
              </a:r>
            </a:p>
          </p:txBody>
        </p:sp>
        <p:cxnSp>
          <p:nvCxnSpPr>
            <p:cNvPr id="24609" name="AutoShape 10"/>
            <p:cNvCxnSpPr>
              <a:cxnSpLocks noChangeShapeType="1"/>
              <a:stCxn id="24611" idx="3"/>
              <a:endCxn id="24608" idx="0"/>
            </p:cNvCxnSpPr>
            <p:nvPr/>
          </p:nvCxnSpPr>
          <p:spPr bwMode="auto">
            <a:xfrm>
              <a:off x="2880" y="2352"/>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610" name="Text Box 11"/>
            <p:cNvSpPr txBox="1">
              <a:spLocks noChangeArrowheads="1"/>
            </p:cNvSpPr>
            <p:nvPr/>
          </p:nvSpPr>
          <p:spPr bwMode="auto">
            <a:xfrm>
              <a:off x="3216" y="2304"/>
              <a:ext cx="7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Ranked List</a:t>
              </a:r>
            </a:p>
          </p:txBody>
        </p:sp>
      </p:grpSp>
      <p:grpSp>
        <p:nvGrpSpPr>
          <p:cNvPr id="4" name="Group 12"/>
          <p:cNvGrpSpPr>
            <a:grpSpLocks/>
          </p:cNvGrpSpPr>
          <p:nvPr/>
        </p:nvGrpSpPr>
        <p:grpSpPr bwMode="auto">
          <a:xfrm>
            <a:off x="6019800" y="4419600"/>
            <a:ext cx="1447800" cy="1371600"/>
            <a:chOff x="3792" y="2784"/>
            <a:chExt cx="912" cy="864"/>
          </a:xfrm>
        </p:grpSpPr>
        <p:sp>
          <p:nvSpPr>
            <p:cNvPr id="24605"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Examination</a:t>
              </a:r>
            </a:p>
          </p:txBody>
        </p:sp>
        <p:cxnSp>
          <p:nvCxnSpPr>
            <p:cNvPr id="24606" name="AutoShape 14"/>
            <p:cNvCxnSpPr>
              <a:cxnSpLocks noChangeShapeType="1"/>
              <a:stCxn id="24608" idx="3"/>
              <a:endCxn id="24605" idx="0"/>
            </p:cNvCxnSpPr>
            <p:nvPr/>
          </p:nvCxnSpPr>
          <p:spPr bwMode="auto">
            <a:xfrm>
              <a:off x="3792" y="2880"/>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607" name="Text Box 15"/>
            <p:cNvSpPr txBox="1">
              <a:spLocks noChangeArrowheads="1"/>
            </p:cNvSpPr>
            <p:nvPr/>
          </p:nvSpPr>
          <p:spPr bwMode="auto">
            <a:xfrm>
              <a:off x="4032" y="2784"/>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Document</a:t>
              </a:r>
            </a:p>
          </p:txBody>
        </p:sp>
      </p:grpSp>
      <p:grpSp>
        <p:nvGrpSpPr>
          <p:cNvPr id="5" name="Group 16"/>
          <p:cNvGrpSpPr>
            <a:grpSpLocks/>
          </p:cNvGrpSpPr>
          <p:nvPr/>
        </p:nvGrpSpPr>
        <p:grpSpPr bwMode="auto">
          <a:xfrm>
            <a:off x="7467600" y="5257800"/>
            <a:ext cx="1447800" cy="1371600"/>
            <a:chOff x="4704" y="3312"/>
            <a:chExt cx="912" cy="864"/>
          </a:xfrm>
        </p:grpSpPr>
        <p:sp>
          <p:nvSpPr>
            <p:cNvPr id="24602"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p:spPr>
          <p:txBody>
            <a:bodyPr wrap="none" anchor="ctr"/>
            <a:lstStyle/>
            <a:p>
              <a:pPr algn="ctr" eaLnBrk="1" hangingPunct="1"/>
              <a:r>
                <a:rPr lang="en-US" sz="1800"/>
                <a:t>Delivery</a:t>
              </a:r>
            </a:p>
          </p:txBody>
        </p:sp>
        <p:cxnSp>
          <p:nvCxnSpPr>
            <p:cNvPr id="24603" name="AutoShape 18"/>
            <p:cNvCxnSpPr>
              <a:cxnSpLocks noChangeShapeType="1"/>
              <a:stCxn id="24605" idx="3"/>
              <a:endCxn id="24602" idx="0"/>
            </p:cNvCxnSpPr>
            <p:nvPr/>
          </p:nvCxnSpPr>
          <p:spPr bwMode="auto">
            <a:xfrm>
              <a:off x="4704" y="3408"/>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604" name="Text Box 19"/>
            <p:cNvSpPr txBox="1">
              <a:spLocks noChangeArrowheads="1"/>
            </p:cNvSpPr>
            <p:nvPr/>
          </p:nvSpPr>
          <p:spPr bwMode="auto">
            <a:xfrm>
              <a:off x="4944" y="3312"/>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Document</a:t>
              </a:r>
            </a:p>
          </p:txBody>
        </p:sp>
      </p:grpSp>
      <p:grpSp>
        <p:nvGrpSpPr>
          <p:cNvPr id="6" name="Group 20"/>
          <p:cNvGrpSpPr>
            <a:grpSpLocks/>
          </p:cNvGrpSpPr>
          <p:nvPr/>
        </p:nvGrpSpPr>
        <p:grpSpPr bwMode="auto">
          <a:xfrm>
            <a:off x="1676400" y="1905000"/>
            <a:ext cx="1447800" cy="1447800"/>
            <a:chOff x="1056" y="1200"/>
            <a:chExt cx="912" cy="912"/>
          </a:xfrm>
        </p:grpSpPr>
        <p:sp>
          <p:nvSpPr>
            <p:cNvPr id="24599"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Query</a:t>
              </a:r>
            </a:p>
            <a:p>
              <a:pPr algn="ctr" eaLnBrk="1" hangingPunct="1"/>
              <a:r>
                <a:rPr lang="en-US" sz="1800"/>
                <a:t>Formulation</a:t>
              </a:r>
            </a:p>
          </p:txBody>
        </p:sp>
        <p:cxnSp>
          <p:nvCxnSpPr>
            <p:cNvPr id="24600" name="AutoShape 22"/>
            <p:cNvCxnSpPr>
              <a:cxnSpLocks noChangeShapeType="1"/>
              <a:stCxn id="105475" idx="3"/>
              <a:endCxn id="24599" idx="0"/>
            </p:cNvCxnSpPr>
            <p:nvPr/>
          </p:nvCxnSpPr>
          <p:spPr bwMode="auto">
            <a:xfrm>
              <a:off x="1056" y="1344"/>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601" name="Text Box 23"/>
            <p:cNvSpPr txBox="1">
              <a:spLocks noChangeArrowheads="1"/>
            </p:cNvSpPr>
            <p:nvPr/>
          </p:nvSpPr>
          <p:spPr bwMode="auto">
            <a:xfrm>
              <a:off x="1248" y="1200"/>
              <a:ext cx="6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IR System</a:t>
              </a:r>
            </a:p>
          </p:txBody>
        </p:sp>
      </p:grpSp>
      <p:grpSp>
        <p:nvGrpSpPr>
          <p:cNvPr id="7" name="Group 24"/>
          <p:cNvGrpSpPr>
            <a:grpSpLocks/>
          </p:cNvGrpSpPr>
          <p:nvPr/>
        </p:nvGrpSpPr>
        <p:grpSpPr bwMode="auto">
          <a:xfrm>
            <a:off x="2476500" y="3352800"/>
            <a:ext cx="4343400" cy="2438400"/>
            <a:chOff x="1560" y="2112"/>
            <a:chExt cx="2736" cy="1536"/>
          </a:xfrm>
        </p:grpSpPr>
        <p:cxnSp>
          <p:nvCxnSpPr>
            <p:cNvPr id="24596" name="AutoShape 25"/>
            <p:cNvCxnSpPr>
              <a:cxnSpLocks noChangeShapeType="1"/>
              <a:stCxn id="24608" idx="2"/>
              <a:endCxn id="24599" idx="2"/>
            </p:cNvCxnSpPr>
            <p:nvPr/>
          </p:nvCxnSpPr>
          <p:spPr bwMode="auto">
            <a:xfrm rot="16200000" flipV="1">
              <a:off x="1968" y="1704"/>
              <a:ext cx="1008" cy="1824"/>
            </a:xfrm>
            <a:prstGeom prst="curvedConnector3">
              <a:avLst>
                <a:gd name="adj1" fmla="val -5377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7" name="Text Box 26"/>
            <p:cNvSpPr txBox="1">
              <a:spLocks noChangeArrowheads="1"/>
            </p:cNvSpPr>
            <p:nvPr/>
          </p:nvSpPr>
          <p:spPr bwMode="auto">
            <a:xfrm>
              <a:off x="1776" y="2736"/>
              <a:ext cx="124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t>Query Reformulation </a:t>
              </a:r>
            </a:p>
            <a:p>
              <a:pPr algn="ctr" eaLnBrk="1" hangingPunct="1"/>
              <a:r>
                <a:rPr lang="en-US" sz="1600"/>
                <a:t>and</a:t>
              </a:r>
            </a:p>
            <a:p>
              <a:pPr algn="ctr" eaLnBrk="1" hangingPunct="1"/>
              <a:r>
                <a:rPr lang="en-US" sz="1600"/>
                <a:t>Relevance Feedback</a:t>
              </a:r>
            </a:p>
          </p:txBody>
        </p:sp>
        <p:cxnSp>
          <p:nvCxnSpPr>
            <p:cNvPr id="24598" name="AutoShape 27"/>
            <p:cNvCxnSpPr>
              <a:cxnSpLocks noChangeShapeType="1"/>
              <a:stCxn id="24605" idx="2"/>
              <a:endCxn id="24599" idx="2"/>
            </p:cNvCxnSpPr>
            <p:nvPr/>
          </p:nvCxnSpPr>
          <p:spPr bwMode="auto">
            <a:xfrm rot="16200000" flipV="1">
              <a:off x="2160" y="1512"/>
              <a:ext cx="1536" cy="2736"/>
            </a:xfrm>
            <a:prstGeom prst="curvedConnector3">
              <a:avLst>
                <a:gd name="adj1" fmla="val -22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8" name="Group 28"/>
          <p:cNvGrpSpPr>
            <a:grpSpLocks/>
          </p:cNvGrpSpPr>
          <p:nvPr/>
        </p:nvGrpSpPr>
        <p:grpSpPr bwMode="auto">
          <a:xfrm>
            <a:off x="1028700" y="2514600"/>
            <a:ext cx="4343400" cy="3781425"/>
            <a:chOff x="648" y="1584"/>
            <a:chExt cx="2736" cy="2382"/>
          </a:xfrm>
        </p:grpSpPr>
        <p:cxnSp>
          <p:nvCxnSpPr>
            <p:cNvPr id="24594" name="AutoShape 29"/>
            <p:cNvCxnSpPr>
              <a:cxnSpLocks noChangeShapeType="1"/>
              <a:stCxn id="24608" idx="2"/>
              <a:endCxn id="105475" idx="2"/>
            </p:cNvCxnSpPr>
            <p:nvPr/>
          </p:nvCxnSpPr>
          <p:spPr bwMode="auto">
            <a:xfrm rot="16200000" flipV="1">
              <a:off x="1248" y="984"/>
              <a:ext cx="1536" cy="2736"/>
            </a:xfrm>
            <a:prstGeom prst="curvedConnector3">
              <a:avLst>
                <a:gd name="adj1" fmla="val -6321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5" name="Text Box 30"/>
            <p:cNvSpPr txBox="1">
              <a:spLocks noChangeArrowheads="1"/>
            </p:cNvSpPr>
            <p:nvPr/>
          </p:nvSpPr>
          <p:spPr bwMode="auto">
            <a:xfrm>
              <a:off x="720" y="3600"/>
              <a:ext cx="71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t>Source</a:t>
              </a:r>
            </a:p>
            <a:p>
              <a:pPr algn="ctr" eaLnBrk="1" hangingPunct="1"/>
              <a:r>
                <a:rPr lang="en-US" sz="1600"/>
                <a:t>Reselection</a:t>
              </a:r>
            </a:p>
          </p:txBody>
        </p:sp>
      </p:grpSp>
      <p:grpSp>
        <p:nvGrpSpPr>
          <p:cNvPr id="9" name="Group 31"/>
          <p:cNvGrpSpPr>
            <a:grpSpLocks/>
          </p:cNvGrpSpPr>
          <p:nvPr/>
        </p:nvGrpSpPr>
        <p:grpSpPr bwMode="auto">
          <a:xfrm>
            <a:off x="2438400" y="1828800"/>
            <a:ext cx="4495800" cy="4572000"/>
            <a:chOff x="1536" y="1152"/>
            <a:chExt cx="2832" cy="2880"/>
          </a:xfrm>
        </p:grpSpPr>
        <p:sp>
          <p:nvSpPr>
            <p:cNvPr id="24592" name="Line 32"/>
            <p:cNvSpPr>
              <a:spLocks noChangeShapeType="1"/>
            </p:cNvSpPr>
            <p:nvPr/>
          </p:nvSpPr>
          <p:spPr bwMode="auto">
            <a:xfrm flipV="1">
              <a:off x="1536" y="1152"/>
              <a:ext cx="2832"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Text Box 33"/>
            <p:cNvSpPr txBox="1">
              <a:spLocks noChangeArrowheads="1"/>
            </p:cNvSpPr>
            <p:nvPr/>
          </p:nvSpPr>
          <p:spPr bwMode="auto">
            <a:xfrm>
              <a:off x="3072" y="1152"/>
              <a:ext cx="9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Nominate</a:t>
              </a:r>
            </a:p>
          </p:txBody>
        </p:sp>
      </p:grpSp>
      <p:sp>
        <p:nvSpPr>
          <p:cNvPr id="105506" name="Text Box 34"/>
          <p:cNvSpPr txBox="1">
            <a:spLocks noChangeArrowheads="1"/>
          </p:cNvSpPr>
          <p:nvPr/>
        </p:nvSpPr>
        <p:spPr bwMode="auto">
          <a:xfrm>
            <a:off x="6875463" y="1828800"/>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a:t>Choose</a:t>
            </a:r>
          </a:p>
        </p:txBody>
      </p:sp>
      <p:grpSp>
        <p:nvGrpSpPr>
          <p:cNvPr id="10" name="Group 35"/>
          <p:cNvGrpSpPr>
            <a:grpSpLocks/>
          </p:cNvGrpSpPr>
          <p:nvPr/>
        </p:nvGrpSpPr>
        <p:grpSpPr bwMode="auto">
          <a:xfrm>
            <a:off x="381000" y="1676400"/>
            <a:ext cx="4495800" cy="4419600"/>
            <a:chOff x="240" y="1056"/>
            <a:chExt cx="2832" cy="2784"/>
          </a:xfrm>
        </p:grpSpPr>
        <p:sp>
          <p:nvSpPr>
            <p:cNvPr id="24590" name="Line 36"/>
            <p:cNvSpPr>
              <a:spLocks noChangeShapeType="1"/>
            </p:cNvSpPr>
            <p:nvPr/>
          </p:nvSpPr>
          <p:spPr bwMode="auto">
            <a:xfrm flipV="1">
              <a:off x="240" y="1056"/>
              <a:ext cx="2832" cy="27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Text Box 37"/>
            <p:cNvSpPr txBox="1">
              <a:spLocks noChangeArrowheads="1"/>
            </p:cNvSpPr>
            <p:nvPr/>
          </p:nvSpPr>
          <p:spPr bwMode="auto">
            <a:xfrm>
              <a:off x="1920" y="1152"/>
              <a:ext cx="7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Predict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05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autoUpdateAnimBg="0"/>
      <p:bldP spid="10550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25603"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p:spPr>
        <p:txBody>
          <a:bodyPr wrap="none" anchor="ctr"/>
          <a:lstStyle/>
          <a:p>
            <a:pPr algn="ctr" eaLnBrk="1" hangingPunct="1"/>
            <a:r>
              <a:rPr lang="en-US" sz="1800"/>
              <a:t>Source</a:t>
            </a:r>
          </a:p>
          <a:p>
            <a:pPr algn="ctr" eaLnBrk="1" hangingPunct="1"/>
            <a:r>
              <a:rPr lang="en-US" sz="1800"/>
              <a:t>Selection</a:t>
            </a:r>
          </a:p>
        </p:txBody>
      </p:sp>
      <p:grpSp>
        <p:nvGrpSpPr>
          <p:cNvPr id="25604" name="Group 4"/>
          <p:cNvGrpSpPr>
            <a:grpSpLocks/>
          </p:cNvGrpSpPr>
          <p:nvPr/>
        </p:nvGrpSpPr>
        <p:grpSpPr bwMode="auto">
          <a:xfrm>
            <a:off x="3124200" y="2819400"/>
            <a:ext cx="1447800" cy="1295400"/>
            <a:chOff x="1968" y="1776"/>
            <a:chExt cx="912" cy="816"/>
          </a:xfrm>
        </p:grpSpPr>
        <p:sp>
          <p:nvSpPr>
            <p:cNvPr id="25629"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800"/>
                <a:t>Search</a:t>
              </a:r>
            </a:p>
          </p:txBody>
        </p:sp>
        <p:cxnSp>
          <p:nvCxnSpPr>
            <p:cNvPr id="25630" name="AutoShape 6"/>
            <p:cNvCxnSpPr>
              <a:cxnSpLocks noChangeShapeType="1"/>
              <a:stCxn id="25617" idx="3"/>
              <a:endCxn id="25629" idx="0"/>
            </p:cNvCxnSpPr>
            <p:nvPr/>
          </p:nvCxnSpPr>
          <p:spPr bwMode="auto">
            <a:xfrm>
              <a:off x="1968" y="1872"/>
              <a:ext cx="504" cy="24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31" name="Text Box 7"/>
            <p:cNvSpPr txBox="1">
              <a:spLocks noChangeArrowheads="1"/>
            </p:cNvSpPr>
            <p:nvPr/>
          </p:nvSpPr>
          <p:spPr bwMode="auto">
            <a:xfrm>
              <a:off x="2304" y="1776"/>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Query</a:t>
              </a:r>
            </a:p>
          </p:txBody>
        </p:sp>
      </p:grpSp>
      <p:grpSp>
        <p:nvGrpSpPr>
          <p:cNvPr id="25605" name="Group 8"/>
          <p:cNvGrpSpPr>
            <a:grpSpLocks/>
          </p:cNvGrpSpPr>
          <p:nvPr/>
        </p:nvGrpSpPr>
        <p:grpSpPr bwMode="auto">
          <a:xfrm>
            <a:off x="4572000" y="3657600"/>
            <a:ext cx="1706563" cy="1295400"/>
            <a:chOff x="2880" y="2304"/>
            <a:chExt cx="1075" cy="816"/>
          </a:xfrm>
        </p:grpSpPr>
        <p:sp>
          <p:nvSpPr>
            <p:cNvPr id="25626"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Selection</a:t>
              </a:r>
            </a:p>
          </p:txBody>
        </p:sp>
        <p:cxnSp>
          <p:nvCxnSpPr>
            <p:cNvPr id="25627" name="AutoShape 10"/>
            <p:cNvCxnSpPr>
              <a:cxnSpLocks noChangeShapeType="1"/>
              <a:stCxn id="25629" idx="3"/>
              <a:endCxn id="25626" idx="0"/>
            </p:cNvCxnSpPr>
            <p:nvPr/>
          </p:nvCxnSpPr>
          <p:spPr bwMode="auto">
            <a:xfrm>
              <a:off x="2880" y="2352"/>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8" name="Text Box 11"/>
            <p:cNvSpPr txBox="1">
              <a:spLocks noChangeArrowheads="1"/>
            </p:cNvSpPr>
            <p:nvPr/>
          </p:nvSpPr>
          <p:spPr bwMode="auto">
            <a:xfrm>
              <a:off x="3216" y="2304"/>
              <a:ext cx="7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Ranked List</a:t>
              </a:r>
            </a:p>
          </p:txBody>
        </p:sp>
      </p:grpSp>
      <p:grpSp>
        <p:nvGrpSpPr>
          <p:cNvPr id="25606" name="Group 12"/>
          <p:cNvGrpSpPr>
            <a:grpSpLocks/>
          </p:cNvGrpSpPr>
          <p:nvPr/>
        </p:nvGrpSpPr>
        <p:grpSpPr bwMode="auto">
          <a:xfrm>
            <a:off x="6019800" y="4419600"/>
            <a:ext cx="1447800" cy="1371600"/>
            <a:chOff x="3792" y="2784"/>
            <a:chExt cx="912" cy="864"/>
          </a:xfrm>
        </p:grpSpPr>
        <p:sp>
          <p:nvSpPr>
            <p:cNvPr id="25623"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Examination</a:t>
              </a:r>
            </a:p>
          </p:txBody>
        </p:sp>
        <p:cxnSp>
          <p:nvCxnSpPr>
            <p:cNvPr id="25624" name="AutoShape 14"/>
            <p:cNvCxnSpPr>
              <a:cxnSpLocks noChangeShapeType="1"/>
              <a:stCxn id="25626" idx="3"/>
              <a:endCxn id="25623" idx="0"/>
            </p:cNvCxnSpPr>
            <p:nvPr/>
          </p:nvCxnSpPr>
          <p:spPr bwMode="auto">
            <a:xfrm>
              <a:off x="3792" y="2880"/>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5" name="Text Box 15"/>
            <p:cNvSpPr txBox="1">
              <a:spLocks noChangeArrowheads="1"/>
            </p:cNvSpPr>
            <p:nvPr/>
          </p:nvSpPr>
          <p:spPr bwMode="auto">
            <a:xfrm>
              <a:off x="4032" y="2784"/>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Document</a:t>
              </a:r>
            </a:p>
          </p:txBody>
        </p:sp>
      </p:grpSp>
      <p:grpSp>
        <p:nvGrpSpPr>
          <p:cNvPr id="25607" name="Group 16"/>
          <p:cNvGrpSpPr>
            <a:grpSpLocks/>
          </p:cNvGrpSpPr>
          <p:nvPr/>
        </p:nvGrpSpPr>
        <p:grpSpPr bwMode="auto">
          <a:xfrm>
            <a:off x="7467600" y="5257800"/>
            <a:ext cx="1447800" cy="1371600"/>
            <a:chOff x="4704" y="3312"/>
            <a:chExt cx="912" cy="864"/>
          </a:xfrm>
        </p:grpSpPr>
        <p:sp>
          <p:nvSpPr>
            <p:cNvPr id="25620"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p:spPr>
          <p:txBody>
            <a:bodyPr wrap="none" anchor="ctr"/>
            <a:lstStyle/>
            <a:p>
              <a:pPr algn="ctr" eaLnBrk="1" hangingPunct="1"/>
              <a:r>
                <a:rPr lang="en-US" sz="1800"/>
                <a:t>Delivery</a:t>
              </a:r>
            </a:p>
          </p:txBody>
        </p:sp>
        <p:cxnSp>
          <p:nvCxnSpPr>
            <p:cNvPr id="25621" name="AutoShape 18"/>
            <p:cNvCxnSpPr>
              <a:cxnSpLocks noChangeShapeType="1"/>
              <a:stCxn id="25623" idx="3"/>
              <a:endCxn id="25620" idx="0"/>
            </p:cNvCxnSpPr>
            <p:nvPr/>
          </p:nvCxnSpPr>
          <p:spPr bwMode="auto">
            <a:xfrm>
              <a:off x="4704" y="3408"/>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2" name="Text Box 19"/>
            <p:cNvSpPr txBox="1">
              <a:spLocks noChangeArrowheads="1"/>
            </p:cNvSpPr>
            <p:nvPr/>
          </p:nvSpPr>
          <p:spPr bwMode="auto">
            <a:xfrm>
              <a:off x="4944" y="3312"/>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Document</a:t>
              </a:r>
            </a:p>
          </p:txBody>
        </p:sp>
      </p:grpSp>
      <p:grpSp>
        <p:nvGrpSpPr>
          <p:cNvPr id="25608" name="Group 20"/>
          <p:cNvGrpSpPr>
            <a:grpSpLocks/>
          </p:cNvGrpSpPr>
          <p:nvPr/>
        </p:nvGrpSpPr>
        <p:grpSpPr bwMode="auto">
          <a:xfrm>
            <a:off x="1676400" y="1905000"/>
            <a:ext cx="1447800" cy="1447800"/>
            <a:chOff x="1056" y="1200"/>
            <a:chExt cx="912" cy="912"/>
          </a:xfrm>
        </p:grpSpPr>
        <p:sp>
          <p:nvSpPr>
            <p:cNvPr id="25617"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800"/>
                <a:t>Query</a:t>
              </a:r>
            </a:p>
            <a:p>
              <a:pPr algn="ctr" eaLnBrk="1" hangingPunct="1"/>
              <a:r>
                <a:rPr lang="en-US" sz="1800"/>
                <a:t>Formulation</a:t>
              </a:r>
            </a:p>
          </p:txBody>
        </p:sp>
        <p:cxnSp>
          <p:nvCxnSpPr>
            <p:cNvPr id="25618" name="AutoShape 22"/>
            <p:cNvCxnSpPr>
              <a:cxnSpLocks noChangeShapeType="1"/>
              <a:stCxn id="25603" idx="3"/>
              <a:endCxn id="25617" idx="0"/>
            </p:cNvCxnSpPr>
            <p:nvPr/>
          </p:nvCxnSpPr>
          <p:spPr bwMode="auto">
            <a:xfrm>
              <a:off x="1056" y="1344"/>
              <a:ext cx="504" cy="28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9" name="Text Box 23"/>
            <p:cNvSpPr txBox="1">
              <a:spLocks noChangeArrowheads="1"/>
            </p:cNvSpPr>
            <p:nvPr/>
          </p:nvSpPr>
          <p:spPr bwMode="auto">
            <a:xfrm>
              <a:off x="1248" y="1200"/>
              <a:ext cx="6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IR System</a:t>
              </a:r>
            </a:p>
          </p:txBody>
        </p:sp>
      </p:grpSp>
      <p:grpSp>
        <p:nvGrpSpPr>
          <p:cNvPr id="25609" name="Group 24"/>
          <p:cNvGrpSpPr>
            <a:grpSpLocks/>
          </p:cNvGrpSpPr>
          <p:nvPr/>
        </p:nvGrpSpPr>
        <p:grpSpPr bwMode="auto">
          <a:xfrm>
            <a:off x="1905000" y="4114800"/>
            <a:ext cx="2247900" cy="1143000"/>
            <a:chOff x="1200" y="2592"/>
            <a:chExt cx="1416" cy="720"/>
          </a:xfrm>
        </p:grpSpPr>
        <p:sp>
          <p:nvSpPr>
            <p:cNvPr id="25614" name="Rectangle 25"/>
            <p:cNvSpPr>
              <a:spLocks noChangeArrowheads="1"/>
            </p:cNvSpPr>
            <p:nvPr/>
          </p:nvSpPr>
          <p:spPr bwMode="auto">
            <a:xfrm>
              <a:off x="1200" y="2832"/>
              <a:ext cx="816" cy="48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800"/>
                <a:t>Indexing</a:t>
              </a:r>
            </a:p>
          </p:txBody>
        </p:sp>
        <p:sp>
          <p:nvSpPr>
            <p:cNvPr id="25615" name="Text Box 26"/>
            <p:cNvSpPr txBox="1">
              <a:spLocks noChangeArrowheads="1"/>
            </p:cNvSpPr>
            <p:nvPr/>
          </p:nvSpPr>
          <p:spPr bwMode="auto">
            <a:xfrm>
              <a:off x="2208" y="2976"/>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Index</a:t>
              </a:r>
            </a:p>
          </p:txBody>
        </p:sp>
        <p:cxnSp>
          <p:nvCxnSpPr>
            <p:cNvPr id="25616" name="AutoShape 27"/>
            <p:cNvCxnSpPr>
              <a:cxnSpLocks noChangeShapeType="1"/>
              <a:stCxn id="25614" idx="3"/>
              <a:endCxn id="25629" idx="2"/>
            </p:cNvCxnSpPr>
            <p:nvPr/>
          </p:nvCxnSpPr>
          <p:spPr bwMode="auto">
            <a:xfrm flipV="1">
              <a:off x="2016" y="2592"/>
              <a:ext cx="456" cy="480"/>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5610" name="Group 28"/>
          <p:cNvGrpSpPr>
            <a:grpSpLocks/>
          </p:cNvGrpSpPr>
          <p:nvPr/>
        </p:nvGrpSpPr>
        <p:grpSpPr bwMode="auto">
          <a:xfrm>
            <a:off x="457200" y="5257800"/>
            <a:ext cx="2709863" cy="914400"/>
            <a:chOff x="288" y="3312"/>
            <a:chExt cx="1707" cy="576"/>
          </a:xfrm>
        </p:grpSpPr>
        <p:sp>
          <p:nvSpPr>
            <p:cNvPr id="25611" name="Rectangle 29"/>
            <p:cNvSpPr>
              <a:spLocks noChangeArrowheads="1"/>
            </p:cNvSpPr>
            <p:nvPr/>
          </p:nvSpPr>
          <p:spPr bwMode="auto">
            <a:xfrm>
              <a:off x="288" y="3408"/>
              <a:ext cx="816" cy="480"/>
            </a:xfrm>
            <a:prstGeom prst="rect">
              <a:avLst/>
            </a:prstGeom>
            <a:solidFill>
              <a:srgbClr val="66FF66"/>
            </a:solidFill>
            <a:ln w="9525">
              <a:solidFill>
                <a:schemeClr val="tx1"/>
              </a:solidFill>
              <a:miter lim="800000"/>
              <a:headEnd/>
              <a:tailEnd/>
            </a:ln>
          </p:spPr>
          <p:txBody>
            <a:bodyPr wrap="none" anchor="ctr"/>
            <a:lstStyle/>
            <a:p>
              <a:pPr algn="ctr" eaLnBrk="1" hangingPunct="1"/>
              <a:r>
                <a:rPr lang="en-US" sz="1800"/>
                <a:t>Acquisition</a:t>
              </a:r>
            </a:p>
          </p:txBody>
        </p:sp>
        <p:cxnSp>
          <p:nvCxnSpPr>
            <p:cNvPr id="25612" name="AutoShape 30"/>
            <p:cNvCxnSpPr>
              <a:cxnSpLocks noChangeShapeType="1"/>
              <a:stCxn id="25611" idx="3"/>
              <a:endCxn id="25614" idx="2"/>
            </p:cNvCxnSpPr>
            <p:nvPr/>
          </p:nvCxnSpPr>
          <p:spPr bwMode="auto">
            <a:xfrm flipV="1">
              <a:off x="1104" y="3312"/>
              <a:ext cx="504" cy="336"/>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3" name="Text Box 31"/>
            <p:cNvSpPr txBox="1">
              <a:spLocks noChangeArrowheads="1"/>
            </p:cNvSpPr>
            <p:nvPr/>
          </p:nvSpPr>
          <p:spPr bwMode="auto">
            <a:xfrm>
              <a:off x="1344" y="3552"/>
              <a:ext cx="6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Collection</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r>
              <a:rPr lang="en-US" smtClean="0"/>
              <a:t>Inside The IR Black Box</a:t>
            </a:r>
          </a:p>
        </p:txBody>
      </p:sp>
      <p:sp>
        <p:nvSpPr>
          <p:cNvPr id="27651" name="AutoShape 3"/>
          <p:cNvSpPr>
            <a:spLocks noChangeArrowheads="1"/>
          </p:cNvSpPr>
          <p:nvPr/>
        </p:nvSpPr>
        <p:spPr bwMode="auto">
          <a:xfrm>
            <a:off x="6172200" y="1143000"/>
            <a:ext cx="1905000" cy="762000"/>
          </a:xfrm>
          <a:prstGeom prst="flowChartMultidocument">
            <a:avLst/>
          </a:prstGeom>
          <a:solidFill>
            <a:srgbClr val="FFFF99"/>
          </a:solidFill>
          <a:ln w="9525">
            <a:solidFill>
              <a:schemeClr val="tx1"/>
            </a:solidFill>
            <a:miter lim="800000"/>
            <a:headEnd/>
            <a:tailEnd/>
          </a:ln>
        </p:spPr>
        <p:txBody>
          <a:bodyPr wrap="none" anchor="ctr"/>
          <a:lstStyle/>
          <a:p>
            <a:pPr algn="ctr"/>
            <a:r>
              <a:rPr lang="en-US" sz="1800" b="1">
                <a:latin typeface="Arial" charset="0"/>
              </a:rPr>
              <a:t>Documents</a:t>
            </a:r>
          </a:p>
        </p:txBody>
      </p:sp>
      <p:sp>
        <p:nvSpPr>
          <p:cNvPr id="27652" name="AutoShape 4"/>
          <p:cNvSpPr>
            <a:spLocks noChangeArrowheads="1"/>
          </p:cNvSpPr>
          <p:nvPr/>
        </p:nvSpPr>
        <p:spPr bwMode="auto">
          <a:xfrm>
            <a:off x="2382838" y="1295400"/>
            <a:ext cx="1371600" cy="533400"/>
          </a:xfrm>
          <a:prstGeom prst="flowChartInputOutput">
            <a:avLst/>
          </a:prstGeom>
          <a:solidFill>
            <a:schemeClr val="accent2"/>
          </a:solidFill>
          <a:ln w="9525">
            <a:solidFill>
              <a:schemeClr val="tx1"/>
            </a:solidFill>
            <a:miter lim="800000"/>
            <a:headEnd/>
            <a:tailEnd/>
          </a:ln>
        </p:spPr>
        <p:txBody>
          <a:bodyPr wrap="none" anchor="ctr"/>
          <a:lstStyle/>
          <a:p>
            <a:pPr algn="ctr"/>
            <a:r>
              <a:rPr lang="en-US" sz="1800" b="1">
                <a:latin typeface="Arial" charset="0"/>
              </a:rPr>
              <a:t>Query</a:t>
            </a:r>
          </a:p>
        </p:txBody>
      </p:sp>
      <p:sp>
        <p:nvSpPr>
          <p:cNvPr id="27653" name="AutoShape 5"/>
          <p:cNvSpPr>
            <a:spLocks noChangeArrowheads="1"/>
          </p:cNvSpPr>
          <p:nvPr/>
        </p:nvSpPr>
        <p:spPr bwMode="auto">
          <a:xfrm>
            <a:off x="2209800" y="5562600"/>
            <a:ext cx="1676400" cy="762000"/>
          </a:xfrm>
          <a:prstGeom prst="flowChartMultidocument">
            <a:avLst/>
          </a:prstGeom>
          <a:solidFill>
            <a:srgbClr val="FFFF99"/>
          </a:solidFill>
          <a:ln w="9525">
            <a:solidFill>
              <a:schemeClr val="tx1"/>
            </a:solidFill>
            <a:miter lim="800000"/>
            <a:headEnd/>
            <a:tailEnd/>
          </a:ln>
        </p:spPr>
        <p:txBody>
          <a:bodyPr wrap="none" anchor="ctr"/>
          <a:lstStyle/>
          <a:p>
            <a:pPr algn="ctr"/>
            <a:r>
              <a:rPr lang="en-US" sz="1800" b="1">
                <a:latin typeface="Arial" charset="0"/>
              </a:rPr>
              <a:t>Hits</a:t>
            </a:r>
          </a:p>
        </p:txBody>
      </p:sp>
      <p:sp>
        <p:nvSpPr>
          <p:cNvPr id="27654" name="Rectangle 6"/>
          <p:cNvSpPr>
            <a:spLocks noChangeArrowheads="1"/>
          </p:cNvSpPr>
          <p:nvPr/>
        </p:nvSpPr>
        <p:spPr bwMode="auto">
          <a:xfrm>
            <a:off x="2209800" y="2438400"/>
            <a:ext cx="1676400" cy="685800"/>
          </a:xfrm>
          <a:prstGeom prst="rect">
            <a:avLst/>
          </a:prstGeom>
          <a:solidFill>
            <a:schemeClr val="accent1"/>
          </a:solidFill>
          <a:ln w="9525">
            <a:solidFill>
              <a:schemeClr val="tx1"/>
            </a:solidFill>
            <a:miter lim="800000"/>
            <a:headEnd/>
            <a:tailEnd/>
          </a:ln>
        </p:spPr>
        <p:txBody>
          <a:bodyPr wrap="none" anchor="ctr"/>
          <a:lstStyle/>
          <a:p>
            <a:pPr algn="ctr"/>
            <a:r>
              <a:rPr lang="en-US" sz="1600" b="1">
                <a:latin typeface="Arial" charset="0"/>
              </a:rPr>
              <a:t>Representation</a:t>
            </a:r>
          </a:p>
          <a:p>
            <a:pPr algn="ctr"/>
            <a:r>
              <a:rPr lang="en-US" sz="1600" b="1">
                <a:latin typeface="Arial" charset="0"/>
              </a:rPr>
              <a:t>Function</a:t>
            </a:r>
          </a:p>
        </p:txBody>
      </p:sp>
      <p:sp>
        <p:nvSpPr>
          <p:cNvPr id="27655" name="Rectangle 7"/>
          <p:cNvSpPr>
            <a:spLocks noChangeArrowheads="1"/>
          </p:cNvSpPr>
          <p:nvPr/>
        </p:nvSpPr>
        <p:spPr bwMode="auto">
          <a:xfrm>
            <a:off x="6203950" y="2438400"/>
            <a:ext cx="1676400" cy="685800"/>
          </a:xfrm>
          <a:prstGeom prst="rect">
            <a:avLst/>
          </a:prstGeom>
          <a:solidFill>
            <a:schemeClr val="accent1"/>
          </a:solidFill>
          <a:ln w="9525">
            <a:solidFill>
              <a:schemeClr val="tx1"/>
            </a:solidFill>
            <a:miter lim="800000"/>
            <a:headEnd/>
            <a:tailEnd/>
          </a:ln>
        </p:spPr>
        <p:txBody>
          <a:bodyPr wrap="none" anchor="ctr"/>
          <a:lstStyle/>
          <a:p>
            <a:pPr algn="ctr"/>
            <a:r>
              <a:rPr lang="en-US" sz="1600" b="1">
                <a:latin typeface="Arial" charset="0"/>
              </a:rPr>
              <a:t>Representation</a:t>
            </a:r>
          </a:p>
          <a:p>
            <a:pPr algn="ctr"/>
            <a:r>
              <a:rPr lang="en-US" sz="1600" b="1">
                <a:latin typeface="Arial" charset="0"/>
              </a:rPr>
              <a:t>Function</a:t>
            </a:r>
          </a:p>
        </p:txBody>
      </p:sp>
      <p:sp>
        <p:nvSpPr>
          <p:cNvPr id="27656" name="Text Box 8"/>
          <p:cNvSpPr txBox="1">
            <a:spLocks noChangeArrowheads="1"/>
          </p:cNvSpPr>
          <p:nvPr/>
        </p:nvSpPr>
        <p:spPr bwMode="auto">
          <a:xfrm>
            <a:off x="1905000" y="3352800"/>
            <a:ext cx="2306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latin typeface="Arial" charset="0"/>
              </a:rPr>
              <a:t>Query Representation</a:t>
            </a:r>
          </a:p>
        </p:txBody>
      </p:sp>
      <p:sp>
        <p:nvSpPr>
          <p:cNvPr id="27657" name="Text Box 9"/>
          <p:cNvSpPr txBox="1">
            <a:spLocks noChangeArrowheads="1"/>
          </p:cNvSpPr>
          <p:nvPr/>
        </p:nvSpPr>
        <p:spPr bwMode="auto">
          <a:xfrm>
            <a:off x="5670550" y="3352800"/>
            <a:ext cx="271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latin typeface="Arial" charset="0"/>
              </a:rPr>
              <a:t>Document Representation</a:t>
            </a:r>
          </a:p>
        </p:txBody>
      </p:sp>
      <p:sp>
        <p:nvSpPr>
          <p:cNvPr id="27658" name="Rectangle 10"/>
          <p:cNvSpPr>
            <a:spLocks noChangeArrowheads="1"/>
          </p:cNvSpPr>
          <p:nvPr/>
        </p:nvSpPr>
        <p:spPr bwMode="auto">
          <a:xfrm>
            <a:off x="2209800" y="4267200"/>
            <a:ext cx="1676400" cy="685800"/>
          </a:xfrm>
          <a:prstGeom prst="rect">
            <a:avLst/>
          </a:prstGeom>
          <a:solidFill>
            <a:schemeClr val="accent1"/>
          </a:solidFill>
          <a:ln w="9525">
            <a:solidFill>
              <a:schemeClr val="tx1"/>
            </a:solidFill>
            <a:miter lim="800000"/>
            <a:headEnd/>
            <a:tailEnd/>
          </a:ln>
        </p:spPr>
        <p:txBody>
          <a:bodyPr wrap="none" anchor="ctr"/>
          <a:lstStyle/>
          <a:p>
            <a:pPr algn="ctr"/>
            <a:r>
              <a:rPr lang="en-US" sz="1600" b="1">
                <a:latin typeface="Arial" charset="0"/>
              </a:rPr>
              <a:t>Comparison</a:t>
            </a:r>
          </a:p>
          <a:p>
            <a:pPr algn="ctr"/>
            <a:r>
              <a:rPr lang="en-US" sz="1600" b="1">
                <a:latin typeface="Arial" charset="0"/>
              </a:rPr>
              <a:t>Function</a:t>
            </a:r>
          </a:p>
        </p:txBody>
      </p:sp>
      <p:sp>
        <p:nvSpPr>
          <p:cNvPr id="27659" name="Line 11"/>
          <p:cNvSpPr>
            <a:spLocks noChangeShapeType="1"/>
          </p:cNvSpPr>
          <p:nvPr/>
        </p:nvSpPr>
        <p:spPr bwMode="auto">
          <a:xfrm>
            <a:off x="3048000" y="3124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2"/>
          <p:cNvSpPr>
            <a:spLocks noChangeShapeType="1"/>
          </p:cNvSpPr>
          <p:nvPr/>
        </p:nvSpPr>
        <p:spPr bwMode="auto">
          <a:xfrm>
            <a:off x="7042150" y="3124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AutoShape 13"/>
          <p:cNvSpPr>
            <a:spLocks noChangeArrowheads="1"/>
          </p:cNvSpPr>
          <p:nvPr/>
        </p:nvSpPr>
        <p:spPr bwMode="auto">
          <a:xfrm>
            <a:off x="6356350" y="4038600"/>
            <a:ext cx="1371600" cy="1066800"/>
          </a:xfrm>
          <a:prstGeom prst="can">
            <a:avLst>
              <a:gd name="adj" fmla="val 25000"/>
            </a:avLst>
          </a:prstGeom>
          <a:solidFill>
            <a:srgbClr val="FFCC00"/>
          </a:solidFill>
          <a:ln w="9525">
            <a:solidFill>
              <a:schemeClr val="tx1"/>
            </a:solidFill>
            <a:round/>
            <a:headEnd/>
            <a:tailEnd/>
          </a:ln>
        </p:spPr>
        <p:txBody>
          <a:bodyPr wrap="none" anchor="ctr"/>
          <a:lstStyle/>
          <a:p>
            <a:pPr algn="ctr"/>
            <a:r>
              <a:rPr lang="en-US" sz="2000" b="1">
                <a:latin typeface="Arial" charset="0"/>
              </a:rPr>
              <a:t>Index</a:t>
            </a:r>
          </a:p>
        </p:txBody>
      </p:sp>
      <p:sp>
        <p:nvSpPr>
          <p:cNvPr id="27662" name="Line 14"/>
          <p:cNvSpPr>
            <a:spLocks noChangeShapeType="1"/>
          </p:cNvSpPr>
          <p:nvPr/>
        </p:nvSpPr>
        <p:spPr bwMode="auto">
          <a:xfrm>
            <a:off x="7042150" y="3733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3" name="Line 15"/>
          <p:cNvSpPr>
            <a:spLocks noChangeShapeType="1"/>
          </p:cNvSpPr>
          <p:nvPr/>
        </p:nvSpPr>
        <p:spPr bwMode="auto">
          <a:xfrm>
            <a:off x="3068638" y="1828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4" name="Line 16"/>
          <p:cNvSpPr>
            <a:spLocks noChangeShapeType="1"/>
          </p:cNvSpPr>
          <p:nvPr/>
        </p:nvSpPr>
        <p:spPr bwMode="auto">
          <a:xfrm>
            <a:off x="7010400" y="1905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flipH="1">
            <a:off x="3886200" y="46482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flipH="1">
            <a:off x="3048000" y="4953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Rectangle 19"/>
          <p:cNvSpPr>
            <a:spLocks noChangeArrowheads="1"/>
          </p:cNvSpPr>
          <p:nvPr/>
        </p:nvSpPr>
        <p:spPr bwMode="auto">
          <a:xfrm>
            <a:off x="1752600" y="2133600"/>
            <a:ext cx="6781800" cy="312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8" name="Line 20"/>
          <p:cNvSpPr>
            <a:spLocks noChangeShapeType="1"/>
          </p:cNvSpPr>
          <p:nvPr/>
        </p:nvSpPr>
        <p:spPr bwMode="auto">
          <a:xfrm>
            <a:off x="3048000" y="3657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9" name="Rectangle 21"/>
          <p:cNvSpPr>
            <a:spLocks noChangeArrowheads="1"/>
          </p:cNvSpPr>
          <p:nvPr/>
        </p:nvSpPr>
        <p:spPr bwMode="auto">
          <a:xfrm>
            <a:off x="1752600" y="2133600"/>
            <a:ext cx="6781800" cy="312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152400" y="152400"/>
            <a:ext cx="4191000" cy="4114800"/>
          </a:xfrm>
        </p:spPr>
        <p:txBody>
          <a:bodyPr/>
          <a:lstStyle/>
          <a:p>
            <a:pPr marL="0" indent="0">
              <a:lnSpc>
                <a:spcPct val="90000"/>
              </a:lnSpc>
              <a:buFontTx/>
              <a:buNone/>
            </a:pPr>
            <a:r>
              <a:rPr lang="en-US" sz="2400" b="1" smtClean="0"/>
              <a:t>McDonald's slims down spuds</a:t>
            </a:r>
          </a:p>
          <a:p>
            <a:pPr marL="0" indent="0">
              <a:lnSpc>
                <a:spcPct val="90000"/>
              </a:lnSpc>
              <a:buFontTx/>
              <a:buNone/>
            </a:pPr>
            <a:r>
              <a:rPr lang="en-US" sz="1800" smtClean="0"/>
              <a:t>Fast-food chain to reduce certain types of fat in its french fries with new cooking oil.</a:t>
            </a:r>
          </a:p>
          <a:p>
            <a:pPr marL="0" indent="0">
              <a:lnSpc>
                <a:spcPct val="90000"/>
              </a:lnSpc>
              <a:buFontTx/>
              <a:buNone/>
            </a:pPr>
            <a:r>
              <a:rPr lang="en-US" sz="1600" smtClean="0"/>
              <a:t>NEW YORK (CNN/Money) - McDonald's Corp. is cutting the amount of "bad" fat in its french fries nearly in half, the fast-food chain said Tuesday as it moves to make all its fried menu items healthier.</a:t>
            </a:r>
          </a:p>
          <a:p>
            <a:pPr marL="0" indent="0">
              <a:lnSpc>
                <a:spcPct val="90000"/>
              </a:lnSpc>
              <a:buFontTx/>
              <a:buNone/>
            </a:pPr>
            <a:r>
              <a:rPr lang="en-US" sz="1600" smtClean="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Tx/>
              <a:buNone/>
            </a:pPr>
            <a:r>
              <a:rPr lang="en-US" sz="1600" smtClean="0"/>
              <a:t>But others are not so sure. McDonald's will not specifically discuss the kind of oil it plans to use, but at least one nutrition expert says playing with the formula could mean a different taste.</a:t>
            </a:r>
          </a:p>
          <a:p>
            <a:pPr marL="0" indent="0">
              <a:lnSpc>
                <a:spcPct val="90000"/>
              </a:lnSpc>
              <a:buFontTx/>
              <a:buNone/>
            </a:pPr>
            <a:r>
              <a:rPr lang="en-US" sz="1600" smtClean="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Tx/>
              <a:buNone/>
            </a:pPr>
            <a:r>
              <a:rPr lang="en-US" sz="1600" smtClean="0"/>
              <a:t>…</a:t>
            </a:r>
          </a:p>
        </p:txBody>
      </p:sp>
      <p:sp>
        <p:nvSpPr>
          <p:cNvPr id="47107" name="Rectangle 4"/>
          <p:cNvSpPr>
            <a:spLocks noGrp="1" noChangeArrowheads="1"/>
          </p:cNvSpPr>
          <p:nvPr>
            <p:ph type="body" sz="half" idx="2"/>
          </p:nvPr>
        </p:nvSpPr>
        <p:spPr>
          <a:xfrm>
            <a:off x="4419600" y="838200"/>
            <a:ext cx="4724400" cy="4114800"/>
          </a:xfrm>
        </p:spPr>
        <p:txBody>
          <a:bodyPr/>
          <a:lstStyle/>
          <a:p>
            <a:pPr>
              <a:buFontTx/>
              <a:buNone/>
            </a:pPr>
            <a:r>
              <a:rPr lang="en-US" smtClean="0"/>
              <a:t>16 × said </a:t>
            </a:r>
          </a:p>
          <a:p>
            <a:pPr>
              <a:buFontTx/>
              <a:buNone/>
            </a:pPr>
            <a:r>
              <a:rPr lang="en-US" smtClean="0"/>
              <a:t>14 × McDonalds</a:t>
            </a:r>
          </a:p>
          <a:p>
            <a:pPr>
              <a:buFontTx/>
              <a:buNone/>
            </a:pPr>
            <a:r>
              <a:rPr lang="en-US" smtClean="0"/>
              <a:t>12 × fat</a:t>
            </a:r>
          </a:p>
          <a:p>
            <a:pPr>
              <a:buFontTx/>
              <a:buNone/>
            </a:pPr>
            <a:r>
              <a:rPr lang="en-US" smtClean="0"/>
              <a:t>11 × fries</a:t>
            </a:r>
          </a:p>
          <a:p>
            <a:pPr>
              <a:buFontTx/>
              <a:buNone/>
            </a:pPr>
            <a:r>
              <a:rPr lang="en-US" smtClean="0"/>
              <a:t>8 × new</a:t>
            </a:r>
          </a:p>
          <a:p>
            <a:pPr>
              <a:buFontTx/>
              <a:buNone/>
            </a:pPr>
            <a:r>
              <a:rPr lang="en-US" smtClean="0"/>
              <a:t>6 × company, french, nutrition</a:t>
            </a:r>
          </a:p>
          <a:p>
            <a:pPr>
              <a:buFontTx/>
              <a:buNone/>
            </a:pPr>
            <a:r>
              <a:rPr lang="en-US" smtClean="0"/>
              <a:t>5 × food, oil, percent, reduce,    </a:t>
            </a:r>
          </a:p>
          <a:p>
            <a:pPr>
              <a:buFontTx/>
              <a:buNone/>
            </a:pPr>
            <a:r>
              <a:rPr lang="en-US" smtClean="0"/>
              <a:t>      taste, Tuesday</a:t>
            </a:r>
          </a:p>
          <a:p>
            <a:pPr>
              <a:buFontTx/>
              <a:buNone/>
            </a:pPr>
            <a:r>
              <a:rPr lang="en-US" smtClean="0"/>
              <a:t>…</a:t>
            </a:r>
          </a:p>
          <a:p>
            <a:pPr>
              <a:buFontTx/>
              <a:buNone/>
            </a:pPr>
            <a:endParaRPr lang="en-US" smtClean="0"/>
          </a:p>
        </p:txBody>
      </p:sp>
      <p:sp>
        <p:nvSpPr>
          <p:cNvPr id="47108" name="AutoShape 5"/>
          <p:cNvSpPr>
            <a:spLocks noChangeArrowheads="1"/>
          </p:cNvSpPr>
          <p:nvPr/>
        </p:nvSpPr>
        <p:spPr bwMode="auto">
          <a:xfrm>
            <a:off x="5181600" y="5334000"/>
            <a:ext cx="838200" cy="720725"/>
          </a:xfrm>
          <a:custGeom>
            <a:avLst/>
            <a:gdLst>
              <a:gd name="T0" fmla="*/ 23234090 w 21600"/>
              <a:gd name="T1" fmla="*/ 0 h 21600"/>
              <a:gd name="T2" fmla="*/ 13939848 w 21600"/>
              <a:gd name="T3" fmla="*/ 8016130 h 21600"/>
              <a:gd name="T4" fmla="*/ 0 w 21600"/>
              <a:gd name="T5" fmla="*/ 20041428 h 21600"/>
              <a:gd name="T6" fmla="*/ 13939848 w 21600"/>
              <a:gd name="T7" fmla="*/ 24048357 h 21600"/>
              <a:gd name="T8" fmla="*/ 27879696 w 21600"/>
              <a:gd name="T9" fmla="*/ 16700231 h 21600"/>
              <a:gd name="T10" fmla="*/ 32526815 w 21600"/>
              <a:gd name="T11" fmla="*/ 801613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7109" name="Text Box 6"/>
          <p:cNvSpPr txBox="1">
            <a:spLocks noChangeArrowheads="1"/>
          </p:cNvSpPr>
          <p:nvPr/>
        </p:nvSpPr>
        <p:spPr bwMode="auto">
          <a:xfrm>
            <a:off x="6096000" y="5622925"/>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latin typeface="Arial" charset="0"/>
              </a:rPr>
              <a:t>“Bag of Words”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Three generations of e-discovery</a:t>
            </a:r>
          </a:p>
          <a:p>
            <a:endParaRPr lang="en-US" dirty="0" smtClean="0"/>
          </a:p>
          <a:p>
            <a:r>
              <a:rPr lang="en-US" dirty="0" smtClean="0"/>
              <a:t>Design thinking</a:t>
            </a:r>
          </a:p>
          <a:p>
            <a:endParaRPr lang="en-US" dirty="0" smtClean="0"/>
          </a:p>
          <a:p>
            <a:pPr>
              <a:buFont typeface="Wingdings" pitchFamily="2" charset="2"/>
              <a:buChar char="Ø"/>
            </a:pPr>
            <a:r>
              <a:rPr lang="en-US" dirty="0" smtClean="0"/>
              <a:t>Content-based search example</a:t>
            </a:r>
          </a:p>
          <a:p>
            <a:endParaRPr lang="en-US" dirty="0" smtClean="0"/>
          </a:p>
          <a:p>
            <a:r>
              <a:rPr lang="en-US" dirty="0" smtClean="0"/>
              <a:t>Putting it all together</a:t>
            </a:r>
          </a:p>
          <a:p>
            <a:endParaRPr lang="en-US" dirty="0"/>
          </a:p>
        </p:txBody>
      </p:sp>
    </p:spTree>
    <p:extLst>
      <p:ext uri="{BB962C8B-B14F-4D97-AF65-F5344CB8AC3E}">
        <p14:creationId xmlns:p14="http://schemas.microsoft.com/office/powerpoint/2010/main" val="1855701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A “Term” is Whatever You Index</a:t>
            </a:r>
          </a:p>
        </p:txBody>
      </p:sp>
      <p:sp>
        <p:nvSpPr>
          <p:cNvPr id="38915" name="Rectangle 3"/>
          <p:cNvSpPr>
            <a:spLocks noGrp="1" noChangeArrowheads="1"/>
          </p:cNvSpPr>
          <p:nvPr>
            <p:ph type="body" idx="1"/>
          </p:nvPr>
        </p:nvSpPr>
        <p:spPr/>
        <p:txBody>
          <a:bodyPr/>
          <a:lstStyle/>
          <a:p>
            <a:r>
              <a:rPr lang="en-US" dirty="0" smtClean="0"/>
              <a:t>Token</a:t>
            </a:r>
            <a:endParaRPr lang="en-US" dirty="0" smtClean="0"/>
          </a:p>
          <a:p>
            <a:r>
              <a:rPr lang="en-US" dirty="0" smtClean="0"/>
              <a:t>Word</a:t>
            </a:r>
          </a:p>
          <a:p>
            <a:r>
              <a:rPr lang="en-US" dirty="0" smtClean="0"/>
              <a:t>Stem</a:t>
            </a:r>
          </a:p>
          <a:p>
            <a:r>
              <a:rPr lang="en-US" dirty="0" smtClean="0"/>
              <a:t>Character </a:t>
            </a:r>
            <a:r>
              <a:rPr lang="en-US" dirty="0" smtClean="0"/>
              <a:t>n-gram</a:t>
            </a:r>
          </a:p>
          <a:p>
            <a:r>
              <a:rPr lang="en-US" dirty="0" smtClean="0"/>
              <a:t>Phrase</a:t>
            </a:r>
          </a:p>
          <a:p>
            <a:r>
              <a:rPr lang="en-US" dirty="0" smtClean="0"/>
              <a:t>Named entity</a:t>
            </a:r>
          </a:p>
          <a:p>
            <a:r>
              <a:rPr lang="en-US" dirty="0" smtClean="0"/>
              <a:t>…</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8" name="Rectangle 4"/>
          <p:cNvSpPr>
            <a:spLocks noGrp="1" noChangeArrowheads="1"/>
          </p:cNvSpPr>
          <p:nvPr>
            <p:ph type="title"/>
          </p:nvPr>
        </p:nvSpPr>
        <p:spPr>
          <a:xfrm>
            <a:off x="685800" y="228600"/>
            <a:ext cx="3352800" cy="1143000"/>
          </a:xfrm>
          <a:noFill/>
        </p:spPr>
        <p:txBody>
          <a:bodyPr/>
          <a:lstStyle/>
          <a:p>
            <a:r>
              <a:rPr lang="en-US" smtClean="0"/>
              <a:t>ASCII</a:t>
            </a:r>
          </a:p>
        </p:txBody>
      </p:sp>
      <p:sp>
        <p:nvSpPr>
          <p:cNvPr id="11269" name="Rectangle 5"/>
          <p:cNvSpPr>
            <a:spLocks noGrp="1" noChangeArrowheads="1"/>
          </p:cNvSpPr>
          <p:nvPr>
            <p:ph type="body" idx="1"/>
          </p:nvPr>
        </p:nvSpPr>
        <p:spPr>
          <a:xfrm>
            <a:off x="152400" y="1371600"/>
            <a:ext cx="4495800" cy="2819400"/>
          </a:xfrm>
          <a:noFill/>
        </p:spPr>
        <p:txBody>
          <a:bodyPr/>
          <a:lstStyle/>
          <a:p>
            <a:r>
              <a:rPr lang="en-US" smtClean="0"/>
              <a:t>Widely used in the U.S. </a:t>
            </a:r>
          </a:p>
          <a:p>
            <a:pPr lvl="1"/>
            <a:r>
              <a:rPr lang="en-US" smtClean="0"/>
              <a:t>American Standard Code for Information Interchange</a:t>
            </a:r>
          </a:p>
          <a:p>
            <a:pPr lvl="1"/>
            <a:r>
              <a:rPr lang="en-US" smtClean="0"/>
              <a:t>ANSI X3.4-1968</a:t>
            </a:r>
          </a:p>
        </p:txBody>
      </p:sp>
      <p:sp>
        <p:nvSpPr>
          <p:cNvPr id="11270" name="Rectangle 6"/>
          <p:cNvSpPr>
            <a:spLocks noChangeArrowheads="1"/>
          </p:cNvSpPr>
          <p:nvPr/>
        </p:nvSpPr>
        <p:spPr bwMode="auto">
          <a:xfrm>
            <a:off x="4649788" y="1588"/>
            <a:ext cx="4222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1">
                <a:latin typeface="Courier New" pitchFamily="49" charset="0"/>
              </a:rPr>
              <a:t>|  0 NUL | 32 SPACE | 64 @ |  96 `   |</a:t>
            </a:r>
          </a:p>
          <a:p>
            <a:r>
              <a:rPr lang="en-US" sz="1400" b="1">
                <a:latin typeface="Courier New" pitchFamily="49" charset="0"/>
              </a:rPr>
              <a:t>|  1 SOH | 33 !     | </a:t>
            </a:r>
            <a:r>
              <a:rPr lang="en-US" sz="1400" b="1">
                <a:solidFill>
                  <a:srgbClr val="FF0000"/>
                </a:solidFill>
                <a:latin typeface="Courier New" pitchFamily="49" charset="0"/>
              </a:rPr>
              <a:t>65 A</a:t>
            </a:r>
            <a:r>
              <a:rPr lang="en-US" sz="1400" b="1">
                <a:latin typeface="Courier New" pitchFamily="49" charset="0"/>
              </a:rPr>
              <a:t> |  97 a   |</a:t>
            </a:r>
          </a:p>
          <a:p>
            <a:r>
              <a:rPr lang="en-US" sz="1400" b="1">
                <a:latin typeface="Courier New" pitchFamily="49" charset="0"/>
              </a:rPr>
              <a:t>|  2 STX | 34 "     | 66 B |  98 b   |</a:t>
            </a:r>
          </a:p>
          <a:p>
            <a:r>
              <a:rPr lang="en-US" sz="1400" b="1">
                <a:latin typeface="Courier New" pitchFamily="49" charset="0"/>
              </a:rPr>
              <a:t>|  3 ETX | 35 #     | 67 C |  99 c   |</a:t>
            </a:r>
          </a:p>
          <a:p>
            <a:r>
              <a:rPr lang="en-US" sz="1400" b="1">
                <a:latin typeface="Courier New" pitchFamily="49" charset="0"/>
              </a:rPr>
              <a:t>|  4 EOT | 36 $     | 68 D | 100 d   |</a:t>
            </a:r>
          </a:p>
          <a:p>
            <a:r>
              <a:rPr lang="en-US" sz="1400" b="1">
                <a:latin typeface="Courier New" pitchFamily="49" charset="0"/>
              </a:rPr>
              <a:t>|  5 ENQ | 37 %     | 69 E | 101 e   |</a:t>
            </a:r>
          </a:p>
          <a:p>
            <a:r>
              <a:rPr lang="en-US" sz="1400" b="1">
                <a:latin typeface="Courier New" pitchFamily="49" charset="0"/>
              </a:rPr>
              <a:t>|  6 ACK | 38 &amp;     | 70 F | 102 f   |</a:t>
            </a:r>
          </a:p>
          <a:p>
            <a:r>
              <a:rPr lang="en-US" sz="1400" b="1">
                <a:latin typeface="Courier New" pitchFamily="49" charset="0"/>
              </a:rPr>
              <a:t>|  7 BEL | 39 '     | 71 G | 103 g   |</a:t>
            </a:r>
          </a:p>
          <a:p>
            <a:r>
              <a:rPr lang="en-US" sz="1400" b="1">
                <a:latin typeface="Courier New" pitchFamily="49" charset="0"/>
              </a:rPr>
              <a:t>|  8 BS  | 40 (     | 72 H | 104 h   |</a:t>
            </a:r>
          </a:p>
          <a:p>
            <a:r>
              <a:rPr lang="en-US" sz="1400" b="1">
                <a:latin typeface="Courier New" pitchFamily="49" charset="0"/>
              </a:rPr>
              <a:t>|  9 HT  | 41 )     | 73 I | 105 i   |</a:t>
            </a:r>
          </a:p>
          <a:p>
            <a:r>
              <a:rPr lang="en-US" sz="1400" b="1">
                <a:latin typeface="Courier New" pitchFamily="49" charset="0"/>
              </a:rPr>
              <a:t>| 10 LF  | 42 *     | 74 J | 106 j   |</a:t>
            </a:r>
          </a:p>
          <a:p>
            <a:r>
              <a:rPr lang="en-US" sz="1400" b="1">
                <a:latin typeface="Courier New" pitchFamily="49" charset="0"/>
              </a:rPr>
              <a:t>| 11 VT  | 43 +     | 75 K | 107 k   |</a:t>
            </a:r>
          </a:p>
          <a:p>
            <a:r>
              <a:rPr lang="en-US" sz="1400" b="1">
                <a:latin typeface="Courier New" pitchFamily="49" charset="0"/>
              </a:rPr>
              <a:t>| 12 FF  | 44 ,     | 76 L | 108 l   |</a:t>
            </a:r>
          </a:p>
          <a:p>
            <a:r>
              <a:rPr lang="en-US" sz="1400" b="1">
                <a:latin typeface="Courier New" pitchFamily="49" charset="0"/>
              </a:rPr>
              <a:t>| 13 CR  | 45 -     | 77 M | 109 m   |</a:t>
            </a:r>
          </a:p>
          <a:p>
            <a:r>
              <a:rPr lang="en-US" sz="1400" b="1">
                <a:latin typeface="Courier New" pitchFamily="49" charset="0"/>
              </a:rPr>
              <a:t>| 14 SO  | 46 .     | 78 N | 110 n   |</a:t>
            </a:r>
          </a:p>
          <a:p>
            <a:r>
              <a:rPr lang="en-US" sz="1400" b="1">
                <a:latin typeface="Courier New" pitchFamily="49" charset="0"/>
              </a:rPr>
              <a:t>| 15 SI  | 47 /     | 79 O | 111 o   |</a:t>
            </a:r>
          </a:p>
        </p:txBody>
      </p:sp>
      <p:sp>
        <p:nvSpPr>
          <p:cNvPr id="11271" name="Rectangle 7"/>
          <p:cNvSpPr>
            <a:spLocks noChangeArrowheads="1"/>
          </p:cNvSpPr>
          <p:nvPr/>
        </p:nvSpPr>
        <p:spPr bwMode="auto">
          <a:xfrm>
            <a:off x="4649788" y="3363913"/>
            <a:ext cx="42989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1">
                <a:latin typeface="Courier New" pitchFamily="49" charset="0"/>
              </a:rPr>
              <a:t>| 16 DLE | 48 0     | 80 P | 112 p   |</a:t>
            </a:r>
          </a:p>
          <a:p>
            <a:r>
              <a:rPr lang="en-US" sz="1400" b="1">
                <a:latin typeface="Courier New" pitchFamily="49" charset="0"/>
              </a:rPr>
              <a:t>| 17 DC1 | 49 1     | 81 Q | 113 q   |</a:t>
            </a:r>
          </a:p>
          <a:p>
            <a:r>
              <a:rPr lang="en-US" sz="1400" b="1">
                <a:latin typeface="Courier New" pitchFamily="49" charset="0"/>
              </a:rPr>
              <a:t>| 18 DC2 | 50 2     | 82 R | 114 r   |</a:t>
            </a:r>
          </a:p>
          <a:p>
            <a:r>
              <a:rPr lang="en-US" sz="1400" b="1">
                <a:latin typeface="Courier New" pitchFamily="49" charset="0"/>
              </a:rPr>
              <a:t>| 19 DC3 | 51 3     | 83 S | 115 s   |</a:t>
            </a:r>
          </a:p>
          <a:p>
            <a:r>
              <a:rPr lang="en-US" sz="1400" b="1">
                <a:latin typeface="Courier New" pitchFamily="49" charset="0"/>
              </a:rPr>
              <a:t>| 20 DC4 | 52 4     | 84 T | 116 t   |</a:t>
            </a:r>
          </a:p>
          <a:p>
            <a:r>
              <a:rPr lang="en-US" sz="1400" b="1">
                <a:latin typeface="Courier New" pitchFamily="49" charset="0"/>
              </a:rPr>
              <a:t>| 21 NAK | 53 5     | 85 U | 117 u   |</a:t>
            </a:r>
          </a:p>
          <a:p>
            <a:r>
              <a:rPr lang="en-US" sz="1400" b="1">
                <a:latin typeface="Courier New" pitchFamily="49" charset="0"/>
              </a:rPr>
              <a:t>| 22 SYN | 54 6     | 86 V | 118 v   |</a:t>
            </a:r>
          </a:p>
          <a:p>
            <a:r>
              <a:rPr lang="en-US" sz="1400" b="1">
                <a:latin typeface="Courier New" pitchFamily="49" charset="0"/>
              </a:rPr>
              <a:t>| 23 ETB | 55 7     | 87 W | 119 w   |</a:t>
            </a:r>
          </a:p>
          <a:p>
            <a:r>
              <a:rPr lang="en-US" sz="1400" b="1">
                <a:latin typeface="Courier New" pitchFamily="49" charset="0"/>
              </a:rPr>
              <a:t>| 24 CAN | 56 8     | 88 X | 120 x   |</a:t>
            </a:r>
          </a:p>
          <a:p>
            <a:r>
              <a:rPr lang="en-US" sz="1400" b="1">
                <a:latin typeface="Courier New" pitchFamily="49" charset="0"/>
              </a:rPr>
              <a:t>| 25 EM  | 57 9     | 89 Y | 121 y   |</a:t>
            </a:r>
          </a:p>
          <a:p>
            <a:r>
              <a:rPr lang="en-US" sz="1400" b="1">
                <a:latin typeface="Courier New" pitchFamily="49" charset="0"/>
              </a:rPr>
              <a:t>| 26 SUB | 58 :     | 90 Z | 122 z   |</a:t>
            </a:r>
          </a:p>
          <a:p>
            <a:r>
              <a:rPr lang="en-US" sz="1400" b="1">
                <a:latin typeface="Courier New" pitchFamily="49" charset="0"/>
              </a:rPr>
              <a:t>| 27 ESC | 59 ;     | 91 [ | 123 {   |</a:t>
            </a:r>
          </a:p>
          <a:p>
            <a:r>
              <a:rPr lang="en-US" sz="1400" b="1">
                <a:latin typeface="Courier New" pitchFamily="49" charset="0"/>
              </a:rPr>
              <a:t>| 28 FS  | 60 &lt;     | 92 \ | 124 |   |</a:t>
            </a:r>
          </a:p>
          <a:p>
            <a:r>
              <a:rPr lang="en-US" sz="1400" b="1">
                <a:latin typeface="Courier New" pitchFamily="49" charset="0"/>
              </a:rPr>
              <a:t>| 29 GS  | 61 =     | 93 ] | 125 }   |</a:t>
            </a:r>
          </a:p>
          <a:p>
            <a:r>
              <a:rPr lang="en-US" sz="1400" b="1">
                <a:latin typeface="Courier New" pitchFamily="49" charset="0"/>
              </a:rPr>
              <a:t>| 30 RS  | 62 &gt;     | 94 ^ | 126 ~   |</a:t>
            </a:r>
          </a:p>
          <a:p>
            <a:r>
              <a:rPr lang="en-US" sz="1400" b="1">
                <a:latin typeface="Courier New" pitchFamily="49" charset="0"/>
              </a:rPr>
              <a:t>| 31 US  | 64 ?     | 95 _ | 127 DEL |</a:t>
            </a:r>
            <a:r>
              <a:rPr lang="en-US" sz="1000" b="1">
                <a:latin typeface="Courier New" pitchFamily="49" charset="0"/>
              </a:rPr>
              <a:t> </a:t>
            </a:r>
          </a:p>
        </p:txBody>
      </p:sp>
      <p:pic>
        <p:nvPicPr>
          <p:cNvPr id="11272"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14800"/>
            <a:ext cx="3898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8" name="Rectangle 4"/>
          <p:cNvSpPr>
            <a:spLocks noGrp="1" noChangeArrowheads="1"/>
          </p:cNvSpPr>
          <p:nvPr>
            <p:ph type="title"/>
          </p:nvPr>
        </p:nvSpPr>
        <p:spPr>
          <a:noFill/>
        </p:spPr>
        <p:txBody>
          <a:bodyPr/>
          <a:lstStyle/>
          <a:p>
            <a:r>
              <a:rPr lang="en-US" smtClean="0"/>
              <a:t>Unicode</a:t>
            </a:r>
          </a:p>
        </p:txBody>
      </p:sp>
      <p:sp>
        <p:nvSpPr>
          <p:cNvPr id="16389" name="Rectangle 5"/>
          <p:cNvSpPr>
            <a:spLocks noGrp="1" noChangeArrowheads="1"/>
          </p:cNvSpPr>
          <p:nvPr>
            <p:ph type="body" idx="1"/>
          </p:nvPr>
        </p:nvSpPr>
        <p:spPr>
          <a:xfrm>
            <a:off x="685800" y="1981200"/>
            <a:ext cx="8077200" cy="4114800"/>
          </a:xfrm>
          <a:noFill/>
        </p:spPr>
        <p:txBody>
          <a:bodyPr/>
          <a:lstStyle/>
          <a:p>
            <a:r>
              <a:rPr lang="en-US" dirty="0" smtClean="0"/>
              <a:t>Single code for all the world’s characters</a:t>
            </a:r>
          </a:p>
          <a:p>
            <a:pPr lvl="1"/>
            <a:r>
              <a:rPr lang="en-US" dirty="0" smtClean="0"/>
              <a:t>ISO Standard 10646</a:t>
            </a:r>
          </a:p>
          <a:p>
            <a:r>
              <a:rPr lang="en-US" dirty="0" smtClean="0"/>
              <a:t>Separates “code space” from “encoding”</a:t>
            </a:r>
          </a:p>
          <a:p>
            <a:pPr lvl="1"/>
            <a:r>
              <a:rPr lang="en-US" dirty="0" smtClean="0"/>
              <a:t>Code space </a:t>
            </a:r>
            <a:r>
              <a:rPr lang="en-US" dirty="0" smtClean="0"/>
              <a:t>extends ASCII (first 128 code points)</a:t>
            </a:r>
            <a:endParaRPr lang="en-US" dirty="0" smtClean="0"/>
          </a:p>
          <a:p>
            <a:pPr lvl="2"/>
            <a:r>
              <a:rPr lang="en-US" dirty="0" smtClean="0"/>
              <a:t>And Latin-1 (first 256 code points)</a:t>
            </a:r>
            <a:endParaRPr lang="en-US" dirty="0" smtClean="0"/>
          </a:p>
          <a:p>
            <a:pPr lvl="1"/>
            <a:r>
              <a:rPr lang="en-US" dirty="0" smtClean="0"/>
              <a:t>UTF-7 encoding will pass through email</a:t>
            </a:r>
          </a:p>
          <a:p>
            <a:pPr lvl="2"/>
            <a:r>
              <a:rPr lang="en-US" dirty="0" smtClean="0"/>
              <a:t>Uses only the 64 printable ASCII characters</a:t>
            </a:r>
          </a:p>
          <a:p>
            <a:pPr lvl="1"/>
            <a:r>
              <a:rPr lang="en-US" dirty="0" smtClean="0"/>
              <a:t>UTF-8 encoding is designed for disk file systems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p:spPr>
        <p:txBody>
          <a:bodyPr/>
          <a:lstStyle/>
          <a:p>
            <a:r>
              <a:rPr lang="en-US" smtClean="0"/>
              <a:t>Tokenization</a:t>
            </a:r>
          </a:p>
        </p:txBody>
      </p:sp>
      <p:sp>
        <p:nvSpPr>
          <p:cNvPr id="21507" name="Rectangle 3"/>
          <p:cNvSpPr>
            <a:spLocks noGrp="1" noChangeArrowheads="1"/>
          </p:cNvSpPr>
          <p:nvPr>
            <p:ph type="body" idx="1"/>
          </p:nvPr>
        </p:nvSpPr>
        <p:spPr>
          <a:xfrm>
            <a:off x="685800" y="1752600"/>
            <a:ext cx="8077200" cy="4953000"/>
          </a:xfrm>
        </p:spPr>
        <p:txBody>
          <a:bodyPr/>
          <a:lstStyle/>
          <a:p>
            <a:pPr>
              <a:lnSpc>
                <a:spcPct val="90000"/>
              </a:lnSpc>
            </a:pPr>
            <a:r>
              <a:rPr lang="en-US" smtClean="0"/>
              <a:t>Words (from linguistics): </a:t>
            </a:r>
          </a:p>
          <a:p>
            <a:pPr lvl="1">
              <a:lnSpc>
                <a:spcPct val="90000"/>
              </a:lnSpc>
            </a:pPr>
            <a:r>
              <a:rPr lang="en-US" smtClean="0"/>
              <a:t>Morphemes are the units of meaning</a:t>
            </a:r>
          </a:p>
          <a:p>
            <a:pPr lvl="1">
              <a:lnSpc>
                <a:spcPct val="90000"/>
              </a:lnSpc>
            </a:pPr>
            <a:r>
              <a:rPr lang="en-US" smtClean="0"/>
              <a:t>Combined to make words</a:t>
            </a:r>
          </a:p>
          <a:p>
            <a:pPr lvl="2">
              <a:lnSpc>
                <a:spcPct val="90000"/>
              </a:lnSpc>
            </a:pPr>
            <a:r>
              <a:rPr lang="en-US" smtClean="0"/>
              <a:t>Anti (disestablishmentarian) ism</a:t>
            </a:r>
          </a:p>
          <a:p>
            <a:pPr>
              <a:lnSpc>
                <a:spcPct val="90000"/>
              </a:lnSpc>
            </a:pPr>
            <a:endParaRPr lang="en-US" smtClean="0"/>
          </a:p>
          <a:p>
            <a:pPr>
              <a:lnSpc>
                <a:spcPct val="90000"/>
              </a:lnSpc>
            </a:pPr>
            <a:r>
              <a:rPr lang="en-US" smtClean="0"/>
              <a:t>Tokens (from Computer Science)</a:t>
            </a:r>
          </a:p>
          <a:p>
            <a:pPr lvl="1">
              <a:lnSpc>
                <a:spcPct val="90000"/>
              </a:lnSpc>
            </a:pPr>
            <a:r>
              <a:rPr lang="en-US" smtClean="0"/>
              <a:t>Doug ’s running late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609600"/>
            <a:ext cx="8229600" cy="990600"/>
          </a:xfrm>
        </p:spPr>
        <p:txBody>
          <a:bodyPr/>
          <a:lstStyle/>
          <a:p>
            <a:r>
              <a:rPr lang="en-US" dirty="0" smtClean="0">
                <a:latin typeface="+mn-lt"/>
              </a:rPr>
              <a:t>Document Review</a:t>
            </a:r>
            <a:endParaRPr lang="en-US" dirty="0">
              <a:latin typeface="+mn-lt"/>
            </a:endParaRPr>
          </a:p>
        </p:txBody>
      </p:sp>
      <p:grpSp>
        <p:nvGrpSpPr>
          <p:cNvPr id="69" name="Group 68"/>
          <p:cNvGrpSpPr/>
          <p:nvPr/>
        </p:nvGrpSpPr>
        <p:grpSpPr>
          <a:xfrm>
            <a:off x="228600" y="3657600"/>
            <a:ext cx="561975" cy="1868487"/>
            <a:chOff x="917575" y="3922713"/>
            <a:chExt cx="561975" cy="1868487"/>
          </a:xfrm>
        </p:grpSpPr>
        <p:sp>
          <p:nvSpPr>
            <p:cNvPr id="70" name="Rectangle 69"/>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1" name="Rectangle 70"/>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2" name="Rectangle 71"/>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3" name="Rectangle 72"/>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4" name="Rectangle 73"/>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5" name="Rectangle 74"/>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6" name="Rectangle 75"/>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7" name="Rectangle 76"/>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8" name="Rectangle 77"/>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9" name="Rectangle 78"/>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80" name="TextBox 49"/>
          <p:cNvSpPr txBox="1"/>
          <p:nvPr/>
        </p:nvSpPr>
        <p:spPr>
          <a:xfrm>
            <a:off x="152400" y="5569803"/>
            <a:ext cx="4191000" cy="707886"/>
          </a:xfrm>
          <a:prstGeom prst="rect">
            <a:avLst/>
          </a:prstGeom>
          <a:noFill/>
          <a:ln w="9528">
            <a:noFill/>
            <a:prstDash val="solid"/>
          </a:ln>
        </p:spPr>
        <p:txBody>
          <a:bodyPr wrap="square">
            <a:spAutoFit/>
          </a:bodyPr>
          <a:lstStyle/>
          <a:p>
            <a:pP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Unprocessed </a:t>
            </a:r>
            <a:br>
              <a:rPr lang="en-US" sz="2000" b="1" kern="0" dirty="0" smtClean="0">
                <a:latin typeface="+mn-lt"/>
                <a:ea typeface="+mn-ea"/>
                <a:cs typeface="Century Gothic"/>
              </a:rPr>
            </a:br>
            <a:r>
              <a:rPr lang="en-US" sz="2000" b="1" kern="0" dirty="0" smtClean="0">
                <a:latin typeface="+mn-lt"/>
                <a:ea typeface="+mn-ea"/>
                <a:cs typeface="Century Gothic"/>
              </a:rPr>
              <a:t>Documents</a:t>
            </a:r>
            <a:endParaRPr lang="en-US" sz="2000" b="1" kern="0" dirty="0">
              <a:latin typeface="+mn-lt"/>
              <a:ea typeface="+mn-ea"/>
              <a:cs typeface="Century Gothic"/>
            </a:endParaRPr>
          </a:p>
        </p:txBody>
      </p:sp>
      <p:grpSp>
        <p:nvGrpSpPr>
          <p:cNvPr id="100" name="Group 99"/>
          <p:cNvGrpSpPr/>
          <p:nvPr/>
        </p:nvGrpSpPr>
        <p:grpSpPr>
          <a:xfrm>
            <a:off x="76200" y="1447800"/>
            <a:ext cx="2282825" cy="1676400"/>
            <a:chOff x="76200" y="1524000"/>
            <a:chExt cx="2282825" cy="1676400"/>
          </a:xfrm>
        </p:grpSpPr>
        <p:pic>
          <p:nvPicPr>
            <p:cNvPr id="68" name="Picture 2" descr="http://medicmagic.net/wp-content/uploads/2010/03/human-brain.jpg"/>
            <p:cNvPicPr>
              <a:picLocks noChangeAspect="1" noChangeArrowheads="1"/>
            </p:cNvPicPr>
            <p:nvPr/>
          </p:nvPicPr>
          <p:blipFill>
            <a:blip r:embed="rId3" cstate="print"/>
            <a:srcRect/>
            <a:stretch>
              <a:fillRect/>
            </a:stretch>
          </p:blipFill>
          <p:spPr bwMode="auto">
            <a:xfrm>
              <a:off x="152400" y="1925957"/>
              <a:ext cx="1278125" cy="1274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81" name="TextBox 49"/>
            <p:cNvSpPr txBox="1">
              <a:spLocks noChangeArrowheads="1"/>
            </p:cNvSpPr>
            <p:nvPr/>
          </p:nvSpPr>
          <p:spPr bwMode="auto">
            <a:xfrm>
              <a:off x="76200" y="1524000"/>
              <a:ext cx="2282825" cy="400110"/>
            </a:xfrm>
            <a:prstGeom prst="rect">
              <a:avLst/>
            </a:prstGeom>
            <a:noFill/>
            <a:ln w="9528">
              <a:noFill/>
              <a:miter lim="800000"/>
              <a:headEnd/>
              <a:tailEnd/>
            </a:ln>
          </p:spPr>
          <p:txBody>
            <a:bodyPr wrap="square">
              <a:spAutoFit/>
            </a:bodyPr>
            <a:lstStyle/>
            <a:p>
              <a:pPr defTabSz="914400"/>
              <a:r>
                <a:rPr lang="en-US" sz="2000" b="1" dirty="0" smtClean="0">
                  <a:latin typeface="+mn-lt"/>
                </a:rPr>
                <a:t>Case Knowledge</a:t>
              </a:r>
              <a:endParaRPr lang="en-US" sz="2000" b="1" dirty="0">
                <a:latin typeface="+mn-lt"/>
              </a:endParaRPr>
            </a:p>
          </p:txBody>
        </p:sp>
      </p:grpSp>
      <p:sp>
        <p:nvSpPr>
          <p:cNvPr id="82" name="Rounded Rectangle 81"/>
          <p:cNvSpPr/>
          <p:nvPr/>
        </p:nvSpPr>
        <p:spPr>
          <a:xfrm>
            <a:off x="3200400" y="2133600"/>
            <a:ext cx="2743200" cy="2743200"/>
          </a:xfrm>
          <a:prstGeom prst="roundRect">
            <a:avLst/>
          </a:prstGeom>
          <a:solidFill>
            <a:schemeClr val="tx1"/>
          </a:solidFill>
          <a:ln w="57150" cmpd="sng">
            <a:solidFill>
              <a:schemeClr val="tx1"/>
            </a:solidFill>
            <a:miter lim="800000"/>
          </a:ln>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4800" b="1" dirty="0" smtClean="0"/>
              <a:t>The</a:t>
            </a:r>
          </a:p>
          <a:p>
            <a:pPr algn="ctr" fontAlgn="auto">
              <a:spcBef>
                <a:spcPts val="0"/>
              </a:spcBef>
              <a:spcAft>
                <a:spcPts val="0"/>
              </a:spcAft>
              <a:defRPr/>
            </a:pPr>
            <a:r>
              <a:rPr lang="en-US" sz="4800" b="1" dirty="0" smtClean="0"/>
              <a:t>Black</a:t>
            </a:r>
          </a:p>
          <a:p>
            <a:pPr algn="ctr" fontAlgn="auto">
              <a:spcBef>
                <a:spcPts val="0"/>
              </a:spcBef>
              <a:spcAft>
                <a:spcPts val="0"/>
              </a:spcAft>
              <a:defRPr/>
            </a:pPr>
            <a:r>
              <a:rPr lang="en-US" sz="4800" b="1" dirty="0" smtClean="0"/>
              <a:t>Box</a:t>
            </a:r>
            <a:endParaRPr lang="en-US" sz="4800" b="1" dirty="0"/>
          </a:p>
        </p:txBody>
      </p:sp>
      <p:grpSp>
        <p:nvGrpSpPr>
          <p:cNvPr id="83" name="Group 82"/>
          <p:cNvGrpSpPr/>
          <p:nvPr/>
        </p:nvGrpSpPr>
        <p:grpSpPr>
          <a:xfrm>
            <a:off x="7010400" y="4443412"/>
            <a:ext cx="1852613" cy="1082675"/>
            <a:chOff x="7026275" y="4708525"/>
            <a:chExt cx="1852613" cy="1082675"/>
          </a:xfrm>
        </p:grpSpPr>
        <p:sp>
          <p:nvSpPr>
            <p:cNvPr id="84" name="Rectangle 83"/>
            <p:cNvSpPr/>
            <p:nvPr/>
          </p:nvSpPr>
          <p:spPr>
            <a:xfrm>
              <a:off x="8316913" y="5678488"/>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5" name="Rectangle 84"/>
            <p:cNvSpPr/>
            <p:nvPr/>
          </p:nvSpPr>
          <p:spPr>
            <a:xfrm>
              <a:off x="7672388" y="548640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6" name="Rectangle 85"/>
            <p:cNvSpPr/>
            <p:nvPr/>
          </p:nvSpPr>
          <p:spPr>
            <a:xfrm>
              <a:off x="7027863" y="5486400"/>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7" name="Rectangle 86"/>
            <p:cNvSpPr/>
            <p:nvPr/>
          </p:nvSpPr>
          <p:spPr>
            <a:xfrm>
              <a:off x="7027863" y="528637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8" name="Rectangle 87"/>
            <p:cNvSpPr/>
            <p:nvPr/>
          </p:nvSpPr>
          <p:spPr>
            <a:xfrm>
              <a:off x="7027863" y="5675313"/>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9" name="Rectangle 88"/>
            <p:cNvSpPr/>
            <p:nvPr/>
          </p:nvSpPr>
          <p:spPr>
            <a:xfrm>
              <a:off x="8316913" y="5487988"/>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0" name="Rectangle 89"/>
            <p:cNvSpPr/>
            <p:nvPr/>
          </p:nvSpPr>
          <p:spPr>
            <a:xfrm>
              <a:off x="7672388" y="5678488"/>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1" name="Rectangle 90"/>
            <p:cNvSpPr/>
            <p:nvPr/>
          </p:nvSpPr>
          <p:spPr>
            <a:xfrm>
              <a:off x="7026275" y="4895850"/>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2" name="Rectangle 91"/>
            <p:cNvSpPr/>
            <p:nvPr/>
          </p:nvSpPr>
          <p:spPr>
            <a:xfrm>
              <a:off x="7027863" y="470852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3" name="Rectangle 92"/>
            <p:cNvSpPr/>
            <p:nvPr/>
          </p:nvSpPr>
          <p:spPr>
            <a:xfrm>
              <a:off x="7026275" y="508793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94" name="TextBox 49"/>
          <p:cNvSpPr txBox="1"/>
          <p:nvPr/>
        </p:nvSpPr>
        <p:spPr>
          <a:xfrm>
            <a:off x="6858000" y="5569803"/>
            <a:ext cx="2133600" cy="707886"/>
          </a:xfrm>
          <a:prstGeom prst="rect">
            <a:avLst/>
          </a:prstGeom>
          <a:noFill/>
          <a:ln w="9528">
            <a:noFill/>
            <a:prstDash val="solid"/>
          </a:ln>
        </p:spPr>
        <p:txBody>
          <a:bodyPr wrap="square">
            <a:spAutoFit/>
          </a:bodyPr>
          <a:lstStyle/>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Coded </a:t>
            </a:r>
          </a:p>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Documents</a:t>
            </a:r>
            <a:endParaRPr lang="en-US" sz="2000" b="1" kern="0" dirty="0">
              <a:latin typeface="+mn-lt"/>
              <a:ea typeface="+mn-ea"/>
              <a:cs typeface="Century Gothic"/>
            </a:endParaRPr>
          </a:p>
        </p:txBody>
      </p:sp>
      <p:sp>
        <p:nvSpPr>
          <p:cNvPr id="101" name="Down Arrow 100"/>
          <p:cNvSpPr/>
          <p:nvPr/>
        </p:nvSpPr>
        <p:spPr>
          <a:xfrm rot="16200000">
            <a:off x="2057401" y="2133600"/>
            <a:ext cx="5334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2" name="Down Arrow 101"/>
          <p:cNvSpPr/>
          <p:nvPr/>
        </p:nvSpPr>
        <p:spPr>
          <a:xfrm rot="16200000">
            <a:off x="1752600" y="2667000"/>
            <a:ext cx="533400" cy="2209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Down Arrow 125"/>
          <p:cNvSpPr/>
          <p:nvPr/>
        </p:nvSpPr>
        <p:spPr>
          <a:xfrm rot="16200000">
            <a:off x="6210300" y="4114800"/>
            <a:ext cx="533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r>
              <a:rPr lang="en-US" smtClean="0"/>
              <a:t>Stemming</a:t>
            </a:r>
          </a:p>
        </p:txBody>
      </p:sp>
      <p:sp>
        <p:nvSpPr>
          <p:cNvPr id="23555" name="Rectangle 3"/>
          <p:cNvSpPr>
            <a:spLocks noGrp="1" noChangeArrowheads="1"/>
          </p:cNvSpPr>
          <p:nvPr>
            <p:ph type="body" idx="1"/>
          </p:nvPr>
        </p:nvSpPr>
        <p:spPr>
          <a:xfrm>
            <a:off x="533400" y="1295400"/>
            <a:ext cx="8001000" cy="5105400"/>
          </a:xfrm>
        </p:spPr>
        <p:txBody>
          <a:bodyPr/>
          <a:lstStyle/>
          <a:p>
            <a:pPr>
              <a:lnSpc>
                <a:spcPct val="90000"/>
              </a:lnSpc>
            </a:pPr>
            <a:r>
              <a:rPr lang="en-US" dirty="0" smtClean="0"/>
              <a:t>Conflates words, usually preserving meaning</a:t>
            </a:r>
          </a:p>
          <a:p>
            <a:pPr lvl="1">
              <a:lnSpc>
                <a:spcPct val="90000"/>
              </a:lnSpc>
            </a:pPr>
            <a:r>
              <a:rPr lang="en-US" dirty="0" smtClean="0"/>
              <a:t>Rule-based suffix-stripping helps for English</a:t>
            </a:r>
          </a:p>
          <a:p>
            <a:pPr lvl="2">
              <a:lnSpc>
                <a:spcPct val="90000"/>
              </a:lnSpc>
            </a:pPr>
            <a:r>
              <a:rPr lang="en-US" dirty="0" smtClean="0"/>
              <a:t>{destroy, destroyed, destruction}: </a:t>
            </a:r>
            <a:r>
              <a:rPr lang="en-US" i="1" dirty="0" err="1" smtClean="0"/>
              <a:t>destr</a:t>
            </a:r>
            <a:endParaRPr lang="en-US" dirty="0" smtClean="0"/>
          </a:p>
          <a:p>
            <a:pPr lvl="1">
              <a:lnSpc>
                <a:spcPct val="90000"/>
              </a:lnSpc>
            </a:pPr>
            <a:r>
              <a:rPr lang="en-US" dirty="0" smtClean="0"/>
              <a:t>Prefix-stripping is needed in some languages</a:t>
            </a:r>
          </a:p>
          <a:p>
            <a:pPr lvl="2">
              <a:lnSpc>
                <a:spcPct val="90000"/>
              </a:lnSpc>
            </a:pPr>
            <a:r>
              <a:rPr lang="en-US" dirty="0" smtClean="0"/>
              <a:t>Arabic: {</a:t>
            </a:r>
            <a:r>
              <a:rPr lang="en-US" dirty="0" err="1" smtClean="0"/>
              <a:t>alselam</a:t>
            </a:r>
            <a:r>
              <a:rPr lang="en-US" dirty="0" smtClean="0"/>
              <a:t>}: </a:t>
            </a:r>
            <a:r>
              <a:rPr lang="en-US" i="1" dirty="0" err="1" smtClean="0"/>
              <a:t>selam</a:t>
            </a:r>
            <a:r>
              <a:rPr lang="en-US" dirty="0" smtClean="0"/>
              <a:t> [Root: SLM (peace)]</a:t>
            </a:r>
          </a:p>
          <a:p>
            <a:pPr lvl="4">
              <a:lnSpc>
                <a:spcPct val="90000"/>
              </a:lnSpc>
            </a:pPr>
            <a:endParaRPr lang="en-US" dirty="0" smtClean="0"/>
          </a:p>
          <a:p>
            <a:pPr>
              <a:lnSpc>
                <a:spcPct val="90000"/>
              </a:lnSpc>
            </a:pPr>
            <a:r>
              <a:rPr lang="en-US" dirty="0" smtClean="0"/>
              <a:t>Imperfect: goal is to </a:t>
            </a:r>
            <a:r>
              <a:rPr lang="en-US" u="sng" dirty="0" smtClean="0"/>
              <a:t>usually</a:t>
            </a:r>
            <a:r>
              <a:rPr lang="en-US" dirty="0" smtClean="0"/>
              <a:t> be helpful</a:t>
            </a:r>
          </a:p>
          <a:p>
            <a:pPr lvl="1">
              <a:lnSpc>
                <a:spcPct val="90000"/>
              </a:lnSpc>
            </a:pPr>
            <a:r>
              <a:rPr lang="en-US" dirty="0" err="1" smtClean="0"/>
              <a:t>Overstemming</a:t>
            </a:r>
            <a:endParaRPr lang="en-US" dirty="0" smtClean="0"/>
          </a:p>
          <a:p>
            <a:pPr lvl="2">
              <a:lnSpc>
                <a:spcPct val="90000"/>
              </a:lnSpc>
            </a:pPr>
            <a:r>
              <a:rPr lang="en-US" dirty="0" smtClean="0"/>
              <a:t>{</a:t>
            </a:r>
            <a:r>
              <a:rPr lang="en-US" dirty="0" err="1" smtClean="0"/>
              <a:t>centennial,century,center</a:t>
            </a:r>
            <a:r>
              <a:rPr lang="en-US" dirty="0" smtClean="0"/>
              <a:t>}: </a:t>
            </a:r>
            <a:r>
              <a:rPr lang="en-US" i="1" dirty="0" smtClean="0"/>
              <a:t>cent</a:t>
            </a:r>
            <a:endParaRPr lang="en-US" dirty="0" smtClean="0"/>
          </a:p>
          <a:p>
            <a:pPr lvl="1">
              <a:lnSpc>
                <a:spcPct val="90000"/>
              </a:lnSpc>
            </a:pPr>
            <a:r>
              <a:rPr lang="en-US" dirty="0" err="1" smtClean="0"/>
              <a:t>Underseamming</a:t>
            </a:r>
            <a:r>
              <a:rPr lang="en-US" dirty="0" smtClean="0"/>
              <a:t>:</a:t>
            </a:r>
          </a:p>
          <a:p>
            <a:pPr lvl="2">
              <a:lnSpc>
                <a:spcPct val="90000"/>
              </a:lnSpc>
            </a:pPr>
            <a:r>
              <a:rPr lang="en-US" dirty="0" smtClean="0"/>
              <a:t>{</a:t>
            </a:r>
            <a:r>
              <a:rPr lang="en-US" dirty="0" err="1" smtClean="0"/>
              <a:t>acquire,acquiring,acquired</a:t>
            </a:r>
            <a:r>
              <a:rPr lang="en-US" dirty="0" smtClean="0"/>
              <a:t>}: </a:t>
            </a:r>
            <a:r>
              <a:rPr lang="en-US" i="1" dirty="0" err="1" smtClean="0"/>
              <a:t>acquir</a:t>
            </a:r>
            <a:endParaRPr lang="en-US" i="1" dirty="0" smtClean="0"/>
          </a:p>
          <a:p>
            <a:pPr lvl="2">
              <a:lnSpc>
                <a:spcPct val="90000"/>
              </a:lnSpc>
            </a:pPr>
            <a:r>
              <a:rPr lang="en-US" i="1" dirty="0" smtClean="0"/>
              <a:t>                         </a:t>
            </a:r>
            <a:r>
              <a:rPr lang="en-US" dirty="0" smtClean="0"/>
              <a:t>{acquisition}: </a:t>
            </a:r>
            <a:r>
              <a:rPr lang="en-US" i="1" dirty="0" err="1" smtClean="0"/>
              <a:t>acquis</a:t>
            </a:r>
            <a:endParaRPr lang="en-US" i="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a:noFill/>
        </p:spPr>
        <p:txBody>
          <a:bodyPr/>
          <a:lstStyle/>
          <a:p>
            <a:r>
              <a:rPr lang="en-US" smtClean="0"/>
              <a:t>“Bag of Terms” Representation</a:t>
            </a:r>
          </a:p>
        </p:txBody>
      </p:sp>
      <p:sp>
        <p:nvSpPr>
          <p:cNvPr id="31749" name="Rectangle 5"/>
          <p:cNvSpPr>
            <a:spLocks noGrp="1" noChangeArrowheads="1"/>
          </p:cNvSpPr>
          <p:nvPr>
            <p:ph type="body" idx="1"/>
          </p:nvPr>
        </p:nvSpPr>
        <p:spPr>
          <a:xfrm>
            <a:off x="304800" y="1905000"/>
            <a:ext cx="8839200" cy="3962400"/>
          </a:xfrm>
          <a:noFill/>
        </p:spPr>
        <p:txBody>
          <a:bodyPr/>
          <a:lstStyle/>
          <a:p>
            <a:r>
              <a:rPr lang="en-US" sz="2800" smtClean="0"/>
              <a:t>Bag = a “set” that can contain duplicates</a:t>
            </a:r>
            <a:endParaRPr lang="en-US" sz="2800" i="1" smtClean="0"/>
          </a:p>
          <a:p>
            <a:pPr lvl="1">
              <a:buFont typeface="Wingdings" pitchFamily="2" charset="2"/>
              <a:buChar char="Ø"/>
            </a:pPr>
            <a:r>
              <a:rPr lang="en-US" sz="2400" smtClean="0"/>
              <a:t>“The quick brown fox jumped over the lazy dog’s back” </a:t>
            </a:r>
            <a:r>
              <a:rPr lang="en-US" sz="2400" smtClean="0">
                <a:sym typeface="Symbol" pitchFamily="18" charset="2"/>
              </a:rPr>
              <a:t></a:t>
            </a:r>
            <a:endParaRPr lang="en-US" sz="2400" smtClean="0"/>
          </a:p>
          <a:p>
            <a:pPr>
              <a:buFontTx/>
              <a:buNone/>
            </a:pPr>
            <a:r>
              <a:rPr lang="en-US" sz="2800" i="1" smtClean="0"/>
              <a:t>   		</a:t>
            </a:r>
            <a:r>
              <a:rPr lang="en-US" sz="2400" i="1" smtClean="0"/>
              <a:t>{back, brown, dog, fox, jump, lazy, over, quick, the, the}</a:t>
            </a:r>
          </a:p>
          <a:p>
            <a:endParaRPr lang="en-US" sz="2400" smtClean="0"/>
          </a:p>
          <a:p>
            <a:r>
              <a:rPr lang="en-US" sz="2800" smtClean="0"/>
              <a:t>Vector = values recorded in any consistent order</a:t>
            </a:r>
          </a:p>
          <a:p>
            <a:pPr lvl="1">
              <a:buFont typeface="Wingdings" pitchFamily="2" charset="2"/>
              <a:buChar char="Ø"/>
            </a:pPr>
            <a:r>
              <a:rPr lang="en-US" sz="2400" i="1" smtClean="0"/>
              <a:t>{back, brown, dog, fox, jump, lazy, over, quick, the, the} </a:t>
            </a:r>
            <a:r>
              <a:rPr lang="en-US" sz="2400" smtClean="0">
                <a:sym typeface="Symbol" pitchFamily="18" charset="2"/>
              </a:rPr>
              <a:t></a:t>
            </a:r>
            <a:endParaRPr lang="en-US" sz="2400" i="1" smtClean="0"/>
          </a:p>
          <a:p>
            <a:pPr lvl="1">
              <a:buFontTx/>
              <a:buNone/>
            </a:pPr>
            <a:r>
              <a:rPr lang="en-US" sz="2400" smtClean="0"/>
              <a:t>	[1 1 1 1 1 1 1 1 2]</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2" name="Rectangle 4"/>
          <p:cNvSpPr>
            <a:spLocks noGrp="1" noChangeArrowheads="1"/>
          </p:cNvSpPr>
          <p:nvPr>
            <p:ph type="title"/>
          </p:nvPr>
        </p:nvSpPr>
        <p:spPr>
          <a:xfrm>
            <a:off x="609600" y="304800"/>
            <a:ext cx="7772400" cy="1143000"/>
          </a:xfrm>
          <a:noFill/>
        </p:spPr>
        <p:txBody>
          <a:bodyPr/>
          <a:lstStyle/>
          <a:p>
            <a:r>
              <a:rPr lang="en-US" smtClean="0"/>
              <a:t>Bag of Terms Example</a:t>
            </a:r>
          </a:p>
        </p:txBody>
      </p:sp>
      <p:sp>
        <p:nvSpPr>
          <p:cNvPr id="32773" name="Rectangle 5"/>
          <p:cNvSpPr>
            <a:spLocks noChangeArrowheads="1"/>
          </p:cNvSpPr>
          <p:nvPr/>
        </p:nvSpPr>
        <p:spPr bwMode="auto">
          <a:xfrm>
            <a:off x="768350" y="2139950"/>
            <a:ext cx="1511300" cy="173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4" name="Rectangle 6"/>
          <p:cNvSpPr>
            <a:spLocks noChangeArrowheads="1"/>
          </p:cNvSpPr>
          <p:nvPr/>
        </p:nvSpPr>
        <p:spPr bwMode="auto">
          <a:xfrm>
            <a:off x="747713" y="2209800"/>
            <a:ext cx="16208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The quick brown </a:t>
            </a:r>
          </a:p>
          <a:p>
            <a:r>
              <a:rPr lang="en-US" sz="1600"/>
              <a:t>fox jumped over </a:t>
            </a:r>
          </a:p>
          <a:p>
            <a:r>
              <a:rPr lang="en-US" sz="1600"/>
              <a:t>the lazy dog’s </a:t>
            </a:r>
          </a:p>
          <a:p>
            <a:r>
              <a:rPr lang="en-US" sz="1600"/>
              <a:t>back. </a:t>
            </a:r>
          </a:p>
        </p:txBody>
      </p:sp>
      <p:sp>
        <p:nvSpPr>
          <p:cNvPr id="32775" name="Rectangle 7"/>
          <p:cNvSpPr>
            <a:spLocks noChangeArrowheads="1"/>
          </p:cNvSpPr>
          <p:nvPr/>
        </p:nvSpPr>
        <p:spPr bwMode="auto">
          <a:xfrm>
            <a:off x="671513" y="1585913"/>
            <a:ext cx="16779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Document 1</a:t>
            </a:r>
          </a:p>
        </p:txBody>
      </p:sp>
      <p:sp>
        <p:nvSpPr>
          <p:cNvPr id="32776" name="Rectangle 8"/>
          <p:cNvSpPr>
            <a:spLocks noChangeArrowheads="1"/>
          </p:cNvSpPr>
          <p:nvPr/>
        </p:nvSpPr>
        <p:spPr bwMode="auto">
          <a:xfrm>
            <a:off x="768350" y="4730750"/>
            <a:ext cx="1511300" cy="173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7" name="Rectangle 9"/>
          <p:cNvSpPr>
            <a:spLocks noChangeArrowheads="1"/>
          </p:cNvSpPr>
          <p:nvPr/>
        </p:nvSpPr>
        <p:spPr bwMode="auto">
          <a:xfrm>
            <a:off x="671513" y="4176713"/>
            <a:ext cx="16779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Document 2</a:t>
            </a:r>
          </a:p>
        </p:txBody>
      </p:sp>
      <p:sp>
        <p:nvSpPr>
          <p:cNvPr id="32778" name="Rectangle 10"/>
          <p:cNvSpPr>
            <a:spLocks noChangeArrowheads="1"/>
          </p:cNvSpPr>
          <p:nvPr/>
        </p:nvSpPr>
        <p:spPr bwMode="auto">
          <a:xfrm>
            <a:off x="747713" y="4800600"/>
            <a:ext cx="1597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Now is the time </a:t>
            </a:r>
          </a:p>
          <a:p>
            <a:r>
              <a:rPr lang="en-US" sz="1600"/>
              <a:t>for all good men </a:t>
            </a:r>
          </a:p>
          <a:p>
            <a:r>
              <a:rPr lang="en-US" sz="1600"/>
              <a:t>to come to the </a:t>
            </a:r>
          </a:p>
          <a:p>
            <a:r>
              <a:rPr lang="en-US" sz="1600"/>
              <a:t>aid of their party.</a:t>
            </a:r>
          </a:p>
        </p:txBody>
      </p:sp>
      <p:sp>
        <p:nvSpPr>
          <p:cNvPr id="32779" name="Rectangle 11"/>
          <p:cNvSpPr>
            <a:spLocks noChangeArrowheads="1"/>
          </p:cNvSpPr>
          <p:nvPr/>
        </p:nvSpPr>
        <p:spPr bwMode="auto">
          <a:xfrm>
            <a:off x="6324600" y="32766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the</a:t>
            </a:r>
          </a:p>
        </p:txBody>
      </p:sp>
      <p:sp>
        <p:nvSpPr>
          <p:cNvPr id="32780" name="Rectangle 12"/>
          <p:cNvSpPr>
            <a:spLocks noChangeArrowheads="1"/>
          </p:cNvSpPr>
          <p:nvPr/>
        </p:nvSpPr>
        <p:spPr bwMode="auto">
          <a:xfrm>
            <a:off x="3740150" y="57975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quick</a:t>
            </a:r>
          </a:p>
        </p:txBody>
      </p:sp>
      <p:sp>
        <p:nvSpPr>
          <p:cNvPr id="32781" name="Rectangle 13"/>
          <p:cNvSpPr>
            <a:spLocks noChangeArrowheads="1"/>
          </p:cNvSpPr>
          <p:nvPr/>
        </p:nvSpPr>
        <p:spPr bwMode="auto">
          <a:xfrm>
            <a:off x="3740150" y="32829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brown</a:t>
            </a:r>
          </a:p>
        </p:txBody>
      </p:sp>
      <p:sp>
        <p:nvSpPr>
          <p:cNvPr id="32782" name="Rectangle 14"/>
          <p:cNvSpPr>
            <a:spLocks noChangeArrowheads="1"/>
          </p:cNvSpPr>
          <p:nvPr/>
        </p:nvSpPr>
        <p:spPr bwMode="auto">
          <a:xfrm>
            <a:off x="3740150" y="39687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fox</a:t>
            </a:r>
          </a:p>
        </p:txBody>
      </p:sp>
      <p:sp>
        <p:nvSpPr>
          <p:cNvPr id="32783" name="Rectangle 15"/>
          <p:cNvSpPr>
            <a:spLocks noChangeArrowheads="1"/>
          </p:cNvSpPr>
          <p:nvPr/>
        </p:nvSpPr>
        <p:spPr bwMode="auto">
          <a:xfrm>
            <a:off x="3740150" y="53403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over</a:t>
            </a:r>
          </a:p>
        </p:txBody>
      </p:sp>
      <p:sp>
        <p:nvSpPr>
          <p:cNvPr id="32784" name="Rectangle 16"/>
          <p:cNvSpPr>
            <a:spLocks noChangeArrowheads="1"/>
          </p:cNvSpPr>
          <p:nvPr/>
        </p:nvSpPr>
        <p:spPr bwMode="auto">
          <a:xfrm>
            <a:off x="3740150" y="46545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lazy</a:t>
            </a:r>
          </a:p>
        </p:txBody>
      </p:sp>
      <p:sp>
        <p:nvSpPr>
          <p:cNvPr id="32785" name="Rectangle 17"/>
          <p:cNvSpPr>
            <a:spLocks noChangeArrowheads="1"/>
          </p:cNvSpPr>
          <p:nvPr/>
        </p:nvSpPr>
        <p:spPr bwMode="auto">
          <a:xfrm>
            <a:off x="3740150" y="37401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dog</a:t>
            </a:r>
          </a:p>
        </p:txBody>
      </p:sp>
      <p:sp>
        <p:nvSpPr>
          <p:cNvPr id="32786" name="Rectangle 18"/>
          <p:cNvSpPr>
            <a:spLocks noChangeArrowheads="1"/>
          </p:cNvSpPr>
          <p:nvPr/>
        </p:nvSpPr>
        <p:spPr bwMode="auto">
          <a:xfrm>
            <a:off x="3740150" y="30543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back</a:t>
            </a:r>
          </a:p>
        </p:txBody>
      </p:sp>
      <p:sp>
        <p:nvSpPr>
          <p:cNvPr id="32787" name="Rectangle 19"/>
          <p:cNvSpPr>
            <a:spLocks noChangeArrowheads="1"/>
          </p:cNvSpPr>
          <p:nvPr/>
        </p:nvSpPr>
        <p:spPr bwMode="auto">
          <a:xfrm>
            <a:off x="3740150" y="51117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now</a:t>
            </a:r>
          </a:p>
        </p:txBody>
      </p:sp>
      <p:sp>
        <p:nvSpPr>
          <p:cNvPr id="32788" name="Rectangle 20"/>
          <p:cNvSpPr>
            <a:spLocks noChangeArrowheads="1"/>
          </p:cNvSpPr>
          <p:nvPr/>
        </p:nvSpPr>
        <p:spPr bwMode="auto">
          <a:xfrm>
            <a:off x="6324600" y="28194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is</a:t>
            </a:r>
          </a:p>
        </p:txBody>
      </p:sp>
      <p:sp>
        <p:nvSpPr>
          <p:cNvPr id="32789" name="Rectangle 21"/>
          <p:cNvSpPr>
            <a:spLocks noChangeArrowheads="1"/>
          </p:cNvSpPr>
          <p:nvPr/>
        </p:nvSpPr>
        <p:spPr bwMode="auto">
          <a:xfrm>
            <a:off x="3740150" y="62547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time</a:t>
            </a:r>
          </a:p>
        </p:txBody>
      </p:sp>
      <p:sp>
        <p:nvSpPr>
          <p:cNvPr id="32790" name="Rectangle 22"/>
          <p:cNvSpPr>
            <a:spLocks noChangeArrowheads="1"/>
          </p:cNvSpPr>
          <p:nvPr/>
        </p:nvSpPr>
        <p:spPr bwMode="auto">
          <a:xfrm>
            <a:off x="6324600" y="25908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for</a:t>
            </a:r>
          </a:p>
        </p:txBody>
      </p:sp>
      <p:sp>
        <p:nvSpPr>
          <p:cNvPr id="32791" name="Rectangle 23"/>
          <p:cNvSpPr>
            <a:spLocks noChangeArrowheads="1"/>
          </p:cNvSpPr>
          <p:nvPr/>
        </p:nvSpPr>
        <p:spPr bwMode="auto">
          <a:xfrm>
            <a:off x="3740150" y="28257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all</a:t>
            </a:r>
          </a:p>
        </p:txBody>
      </p:sp>
      <p:sp>
        <p:nvSpPr>
          <p:cNvPr id="32792" name="Rectangle 24"/>
          <p:cNvSpPr>
            <a:spLocks noChangeArrowheads="1"/>
          </p:cNvSpPr>
          <p:nvPr/>
        </p:nvSpPr>
        <p:spPr bwMode="auto">
          <a:xfrm>
            <a:off x="3740150" y="41973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good</a:t>
            </a:r>
          </a:p>
        </p:txBody>
      </p:sp>
      <p:sp>
        <p:nvSpPr>
          <p:cNvPr id="32793" name="Rectangle 25"/>
          <p:cNvSpPr>
            <a:spLocks noChangeArrowheads="1"/>
          </p:cNvSpPr>
          <p:nvPr/>
        </p:nvSpPr>
        <p:spPr bwMode="auto">
          <a:xfrm>
            <a:off x="3740150" y="48831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men</a:t>
            </a:r>
          </a:p>
        </p:txBody>
      </p:sp>
      <p:sp>
        <p:nvSpPr>
          <p:cNvPr id="32794" name="Rectangle 26"/>
          <p:cNvSpPr>
            <a:spLocks noChangeArrowheads="1"/>
          </p:cNvSpPr>
          <p:nvPr/>
        </p:nvSpPr>
        <p:spPr bwMode="auto">
          <a:xfrm>
            <a:off x="6324600" y="35052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to</a:t>
            </a:r>
          </a:p>
        </p:txBody>
      </p:sp>
      <p:sp>
        <p:nvSpPr>
          <p:cNvPr id="32795" name="Rectangle 27"/>
          <p:cNvSpPr>
            <a:spLocks noChangeArrowheads="1"/>
          </p:cNvSpPr>
          <p:nvPr/>
        </p:nvSpPr>
        <p:spPr bwMode="auto">
          <a:xfrm>
            <a:off x="3740150" y="35115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come</a:t>
            </a:r>
          </a:p>
        </p:txBody>
      </p:sp>
      <p:sp>
        <p:nvSpPr>
          <p:cNvPr id="32796" name="Rectangle 28"/>
          <p:cNvSpPr>
            <a:spLocks noChangeArrowheads="1"/>
          </p:cNvSpPr>
          <p:nvPr/>
        </p:nvSpPr>
        <p:spPr bwMode="auto">
          <a:xfrm>
            <a:off x="3740150" y="44259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jump</a:t>
            </a:r>
          </a:p>
        </p:txBody>
      </p:sp>
      <p:sp>
        <p:nvSpPr>
          <p:cNvPr id="32797" name="Rectangle 29"/>
          <p:cNvSpPr>
            <a:spLocks noChangeArrowheads="1"/>
          </p:cNvSpPr>
          <p:nvPr/>
        </p:nvSpPr>
        <p:spPr bwMode="auto">
          <a:xfrm>
            <a:off x="3740150" y="25971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aid</a:t>
            </a:r>
          </a:p>
        </p:txBody>
      </p:sp>
      <p:sp>
        <p:nvSpPr>
          <p:cNvPr id="32798" name="Rectangle 30"/>
          <p:cNvSpPr>
            <a:spLocks noChangeArrowheads="1"/>
          </p:cNvSpPr>
          <p:nvPr/>
        </p:nvSpPr>
        <p:spPr bwMode="auto">
          <a:xfrm>
            <a:off x="6324600" y="30480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of</a:t>
            </a:r>
          </a:p>
        </p:txBody>
      </p:sp>
      <p:sp>
        <p:nvSpPr>
          <p:cNvPr id="32799" name="Rectangle 31"/>
          <p:cNvSpPr>
            <a:spLocks noChangeArrowheads="1"/>
          </p:cNvSpPr>
          <p:nvPr/>
        </p:nvSpPr>
        <p:spPr bwMode="auto">
          <a:xfrm>
            <a:off x="3740150" y="60261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their</a:t>
            </a:r>
          </a:p>
        </p:txBody>
      </p:sp>
      <p:sp>
        <p:nvSpPr>
          <p:cNvPr id="32800" name="Rectangle 32"/>
          <p:cNvSpPr>
            <a:spLocks noChangeArrowheads="1"/>
          </p:cNvSpPr>
          <p:nvPr/>
        </p:nvSpPr>
        <p:spPr bwMode="auto">
          <a:xfrm>
            <a:off x="3740150" y="556895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party</a:t>
            </a:r>
          </a:p>
        </p:txBody>
      </p:sp>
      <p:sp>
        <p:nvSpPr>
          <p:cNvPr id="32801" name="Rectangle 33"/>
          <p:cNvSpPr>
            <a:spLocks noChangeArrowheads="1"/>
          </p:cNvSpPr>
          <p:nvPr/>
        </p:nvSpPr>
        <p:spPr bwMode="auto">
          <a:xfrm>
            <a:off x="4806950" y="2597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02" name="Rectangle 34"/>
          <p:cNvSpPr>
            <a:spLocks noChangeArrowheads="1"/>
          </p:cNvSpPr>
          <p:nvPr/>
        </p:nvSpPr>
        <p:spPr bwMode="auto">
          <a:xfrm>
            <a:off x="4806950" y="2825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03" name="Rectangle 35"/>
          <p:cNvSpPr>
            <a:spLocks noChangeArrowheads="1"/>
          </p:cNvSpPr>
          <p:nvPr/>
        </p:nvSpPr>
        <p:spPr bwMode="auto">
          <a:xfrm>
            <a:off x="4806950" y="3054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04" name="Rectangle 36"/>
          <p:cNvSpPr>
            <a:spLocks noChangeArrowheads="1"/>
          </p:cNvSpPr>
          <p:nvPr/>
        </p:nvSpPr>
        <p:spPr bwMode="auto">
          <a:xfrm>
            <a:off x="4806950" y="3282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05" name="Rectangle 37"/>
          <p:cNvSpPr>
            <a:spLocks noChangeArrowheads="1"/>
          </p:cNvSpPr>
          <p:nvPr/>
        </p:nvSpPr>
        <p:spPr bwMode="auto">
          <a:xfrm>
            <a:off x="4806950" y="3511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06" name="Rectangle 38"/>
          <p:cNvSpPr>
            <a:spLocks noChangeArrowheads="1"/>
          </p:cNvSpPr>
          <p:nvPr/>
        </p:nvSpPr>
        <p:spPr bwMode="auto">
          <a:xfrm>
            <a:off x="4806950" y="3740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07" name="Rectangle 39"/>
          <p:cNvSpPr>
            <a:spLocks noChangeArrowheads="1"/>
          </p:cNvSpPr>
          <p:nvPr/>
        </p:nvSpPr>
        <p:spPr bwMode="auto">
          <a:xfrm>
            <a:off x="4806950" y="3968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08" name="Rectangle 40"/>
          <p:cNvSpPr>
            <a:spLocks noChangeArrowheads="1"/>
          </p:cNvSpPr>
          <p:nvPr/>
        </p:nvSpPr>
        <p:spPr bwMode="auto">
          <a:xfrm>
            <a:off x="4806950" y="4197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09" name="Rectangle 41"/>
          <p:cNvSpPr>
            <a:spLocks noChangeArrowheads="1"/>
          </p:cNvSpPr>
          <p:nvPr/>
        </p:nvSpPr>
        <p:spPr bwMode="auto">
          <a:xfrm>
            <a:off x="4806950" y="4425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10" name="Rectangle 42"/>
          <p:cNvSpPr>
            <a:spLocks noChangeArrowheads="1"/>
          </p:cNvSpPr>
          <p:nvPr/>
        </p:nvSpPr>
        <p:spPr bwMode="auto">
          <a:xfrm>
            <a:off x="4806950" y="4654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11" name="Rectangle 43"/>
          <p:cNvSpPr>
            <a:spLocks noChangeArrowheads="1"/>
          </p:cNvSpPr>
          <p:nvPr/>
        </p:nvSpPr>
        <p:spPr bwMode="auto">
          <a:xfrm>
            <a:off x="4806950" y="4883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12" name="Rectangle 44"/>
          <p:cNvSpPr>
            <a:spLocks noChangeArrowheads="1"/>
          </p:cNvSpPr>
          <p:nvPr/>
        </p:nvSpPr>
        <p:spPr bwMode="auto">
          <a:xfrm>
            <a:off x="4806950" y="5111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13" name="Rectangle 45"/>
          <p:cNvSpPr>
            <a:spLocks noChangeArrowheads="1"/>
          </p:cNvSpPr>
          <p:nvPr/>
        </p:nvSpPr>
        <p:spPr bwMode="auto">
          <a:xfrm>
            <a:off x="4806950" y="5340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14" name="Rectangle 46"/>
          <p:cNvSpPr>
            <a:spLocks noChangeArrowheads="1"/>
          </p:cNvSpPr>
          <p:nvPr/>
        </p:nvSpPr>
        <p:spPr bwMode="auto">
          <a:xfrm>
            <a:off x="4806950" y="5568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15" name="Rectangle 47"/>
          <p:cNvSpPr>
            <a:spLocks noChangeArrowheads="1"/>
          </p:cNvSpPr>
          <p:nvPr/>
        </p:nvSpPr>
        <p:spPr bwMode="auto">
          <a:xfrm>
            <a:off x="4806950" y="5797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16" name="Rectangle 48"/>
          <p:cNvSpPr>
            <a:spLocks noChangeArrowheads="1"/>
          </p:cNvSpPr>
          <p:nvPr/>
        </p:nvSpPr>
        <p:spPr bwMode="auto">
          <a:xfrm>
            <a:off x="4806950" y="6026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17" name="Rectangle 49"/>
          <p:cNvSpPr>
            <a:spLocks noChangeArrowheads="1"/>
          </p:cNvSpPr>
          <p:nvPr/>
        </p:nvSpPr>
        <p:spPr bwMode="auto">
          <a:xfrm>
            <a:off x="4806950" y="6254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18" name="Rectangle 50"/>
          <p:cNvSpPr>
            <a:spLocks noChangeArrowheads="1"/>
          </p:cNvSpPr>
          <p:nvPr/>
        </p:nvSpPr>
        <p:spPr bwMode="auto">
          <a:xfrm>
            <a:off x="5035550" y="2597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19" name="Rectangle 51"/>
          <p:cNvSpPr>
            <a:spLocks noChangeArrowheads="1"/>
          </p:cNvSpPr>
          <p:nvPr/>
        </p:nvSpPr>
        <p:spPr bwMode="auto">
          <a:xfrm>
            <a:off x="5035550" y="2825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20" name="Rectangle 52"/>
          <p:cNvSpPr>
            <a:spLocks noChangeArrowheads="1"/>
          </p:cNvSpPr>
          <p:nvPr/>
        </p:nvSpPr>
        <p:spPr bwMode="auto">
          <a:xfrm>
            <a:off x="5035550" y="3054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1" name="Rectangle 53"/>
          <p:cNvSpPr>
            <a:spLocks noChangeArrowheads="1"/>
          </p:cNvSpPr>
          <p:nvPr/>
        </p:nvSpPr>
        <p:spPr bwMode="auto">
          <a:xfrm>
            <a:off x="5035550" y="3282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2" name="Rectangle 54"/>
          <p:cNvSpPr>
            <a:spLocks noChangeArrowheads="1"/>
          </p:cNvSpPr>
          <p:nvPr/>
        </p:nvSpPr>
        <p:spPr bwMode="auto">
          <a:xfrm>
            <a:off x="5035550" y="3511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23" name="Rectangle 55"/>
          <p:cNvSpPr>
            <a:spLocks noChangeArrowheads="1"/>
          </p:cNvSpPr>
          <p:nvPr/>
        </p:nvSpPr>
        <p:spPr bwMode="auto">
          <a:xfrm>
            <a:off x="5035550" y="3740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4" name="Rectangle 56"/>
          <p:cNvSpPr>
            <a:spLocks noChangeArrowheads="1"/>
          </p:cNvSpPr>
          <p:nvPr/>
        </p:nvSpPr>
        <p:spPr bwMode="auto">
          <a:xfrm>
            <a:off x="5035550" y="3968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5" name="Rectangle 57"/>
          <p:cNvSpPr>
            <a:spLocks noChangeArrowheads="1"/>
          </p:cNvSpPr>
          <p:nvPr/>
        </p:nvSpPr>
        <p:spPr bwMode="auto">
          <a:xfrm>
            <a:off x="5035550" y="4197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26" name="Rectangle 58"/>
          <p:cNvSpPr>
            <a:spLocks noChangeArrowheads="1"/>
          </p:cNvSpPr>
          <p:nvPr/>
        </p:nvSpPr>
        <p:spPr bwMode="auto">
          <a:xfrm>
            <a:off x="5035550" y="4425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7" name="Rectangle 59"/>
          <p:cNvSpPr>
            <a:spLocks noChangeArrowheads="1"/>
          </p:cNvSpPr>
          <p:nvPr/>
        </p:nvSpPr>
        <p:spPr bwMode="auto">
          <a:xfrm>
            <a:off x="5035550" y="4654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28" name="Rectangle 60"/>
          <p:cNvSpPr>
            <a:spLocks noChangeArrowheads="1"/>
          </p:cNvSpPr>
          <p:nvPr/>
        </p:nvSpPr>
        <p:spPr bwMode="auto">
          <a:xfrm>
            <a:off x="5035550" y="4883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29" name="Rectangle 61"/>
          <p:cNvSpPr>
            <a:spLocks noChangeArrowheads="1"/>
          </p:cNvSpPr>
          <p:nvPr/>
        </p:nvSpPr>
        <p:spPr bwMode="auto">
          <a:xfrm>
            <a:off x="5035550" y="5111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30" name="Rectangle 62"/>
          <p:cNvSpPr>
            <a:spLocks noChangeArrowheads="1"/>
          </p:cNvSpPr>
          <p:nvPr/>
        </p:nvSpPr>
        <p:spPr bwMode="auto">
          <a:xfrm>
            <a:off x="5035550" y="53403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31" name="Rectangle 63"/>
          <p:cNvSpPr>
            <a:spLocks noChangeArrowheads="1"/>
          </p:cNvSpPr>
          <p:nvPr/>
        </p:nvSpPr>
        <p:spPr bwMode="auto">
          <a:xfrm>
            <a:off x="5035550" y="55689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32" name="Rectangle 64"/>
          <p:cNvSpPr>
            <a:spLocks noChangeArrowheads="1"/>
          </p:cNvSpPr>
          <p:nvPr/>
        </p:nvSpPr>
        <p:spPr bwMode="auto">
          <a:xfrm>
            <a:off x="5035550" y="57975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32833" name="Rectangle 65"/>
          <p:cNvSpPr>
            <a:spLocks noChangeArrowheads="1"/>
          </p:cNvSpPr>
          <p:nvPr/>
        </p:nvSpPr>
        <p:spPr bwMode="auto">
          <a:xfrm>
            <a:off x="5035550" y="60261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34" name="Rectangle 66"/>
          <p:cNvSpPr>
            <a:spLocks noChangeArrowheads="1"/>
          </p:cNvSpPr>
          <p:nvPr/>
        </p:nvSpPr>
        <p:spPr bwMode="auto">
          <a:xfrm>
            <a:off x="5035550" y="625475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32835" name="Rectangle 67"/>
          <p:cNvSpPr>
            <a:spLocks noChangeArrowheads="1"/>
          </p:cNvSpPr>
          <p:nvPr/>
        </p:nvSpPr>
        <p:spPr bwMode="auto">
          <a:xfrm>
            <a:off x="3643313" y="1814513"/>
            <a:ext cx="9921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endParaRPr lang="en-US"/>
          </a:p>
          <a:p>
            <a:r>
              <a:rPr lang="en-US"/>
              <a:t>  Term</a:t>
            </a:r>
          </a:p>
        </p:txBody>
      </p:sp>
      <p:sp>
        <p:nvSpPr>
          <p:cNvPr id="32836" name="Rectangle 68"/>
          <p:cNvSpPr>
            <a:spLocks noChangeArrowheads="1"/>
          </p:cNvSpPr>
          <p:nvPr/>
        </p:nvSpPr>
        <p:spPr bwMode="auto">
          <a:xfrm rot="-5400000">
            <a:off x="4305301" y="1819275"/>
            <a:ext cx="1181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Document 1</a:t>
            </a:r>
          </a:p>
        </p:txBody>
      </p:sp>
      <p:sp>
        <p:nvSpPr>
          <p:cNvPr id="32837" name="Rectangle 69"/>
          <p:cNvSpPr>
            <a:spLocks noChangeArrowheads="1"/>
          </p:cNvSpPr>
          <p:nvPr/>
        </p:nvSpPr>
        <p:spPr bwMode="auto">
          <a:xfrm rot="-5400000">
            <a:off x="4608513" y="1819275"/>
            <a:ext cx="1181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Document 2</a:t>
            </a:r>
          </a:p>
        </p:txBody>
      </p:sp>
      <p:sp>
        <p:nvSpPr>
          <p:cNvPr id="32838" name="Rectangle 70"/>
          <p:cNvSpPr>
            <a:spLocks noChangeArrowheads="1"/>
          </p:cNvSpPr>
          <p:nvPr/>
        </p:nvSpPr>
        <p:spPr bwMode="auto">
          <a:xfrm>
            <a:off x="6157913" y="1738313"/>
            <a:ext cx="13668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Stopword</a:t>
            </a:r>
          </a:p>
          <a:p>
            <a:r>
              <a:rPr lang="en-US"/>
              <a:t>     List</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4" name="Rectangle 4"/>
          <p:cNvSpPr>
            <a:spLocks noGrp="1" noChangeArrowheads="1"/>
          </p:cNvSpPr>
          <p:nvPr>
            <p:ph type="title"/>
          </p:nvPr>
        </p:nvSpPr>
        <p:spPr>
          <a:noFill/>
        </p:spPr>
        <p:txBody>
          <a:bodyPr/>
          <a:lstStyle/>
          <a:p>
            <a:r>
              <a:rPr lang="en-US" smtClean="0"/>
              <a:t>Boolean “Free Text” Retrieval</a:t>
            </a:r>
          </a:p>
        </p:txBody>
      </p:sp>
      <p:sp>
        <p:nvSpPr>
          <p:cNvPr id="51205" name="Rectangle 5"/>
          <p:cNvSpPr>
            <a:spLocks noGrp="1" noChangeArrowheads="1"/>
          </p:cNvSpPr>
          <p:nvPr>
            <p:ph type="body" idx="1"/>
          </p:nvPr>
        </p:nvSpPr>
        <p:spPr>
          <a:xfrm>
            <a:off x="228600" y="1981200"/>
            <a:ext cx="8610600" cy="4114800"/>
          </a:xfrm>
          <a:noFill/>
        </p:spPr>
        <p:txBody>
          <a:bodyPr/>
          <a:lstStyle/>
          <a:p>
            <a:r>
              <a:rPr lang="en-US" smtClean="0"/>
              <a:t>Limit the bag of words to “absent” and “present”</a:t>
            </a:r>
          </a:p>
          <a:p>
            <a:pPr lvl="1"/>
            <a:r>
              <a:rPr lang="en-US" smtClean="0"/>
              <a:t>“Boolean” values, represented as 0 and 1</a:t>
            </a:r>
          </a:p>
          <a:p>
            <a:r>
              <a:rPr lang="en-US" smtClean="0"/>
              <a:t>Represent terms as a “bag of documents”</a:t>
            </a:r>
          </a:p>
          <a:p>
            <a:pPr lvl="1"/>
            <a:r>
              <a:rPr lang="en-US" smtClean="0"/>
              <a:t>Same representation, but </a:t>
            </a:r>
            <a:r>
              <a:rPr lang="en-US" u="sng" smtClean="0"/>
              <a:t>rows rather than columns</a:t>
            </a:r>
            <a:endParaRPr lang="en-US" smtClean="0"/>
          </a:p>
          <a:p>
            <a:r>
              <a:rPr lang="en-US" smtClean="0"/>
              <a:t>Combine the rows using “Boolean operators”</a:t>
            </a:r>
          </a:p>
          <a:p>
            <a:pPr lvl="1"/>
            <a:r>
              <a:rPr lang="en-US" smtClean="0"/>
              <a:t>AND, OR, NOT</a:t>
            </a:r>
          </a:p>
          <a:p>
            <a:r>
              <a:rPr lang="en-US" smtClean="0"/>
              <a:t>Result set: every document with a 1 remaining</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0"/>
            <a:ext cx="7772400" cy="1143000"/>
          </a:xfrm>
        </p:spPr>
        <p:txBody>
          <a:bodyPr/>
          <a:lstStyle/>
          <a:p>
            <a:r>
              <a:rPr lang="en-US" smtClean="0"/>
              <a:t>AND/OR/NOT</a:t>
            </a:r>
          </a:p>
        </p:txBody>
      </p:sp>
      <p:sp>
        <p:nvSpPr>
          <p:cNvPr id="52227" name="Rectangle 3"/>
          <p:cNvSpPr>
            <a:spLocks noChangeArrowheads="1"/>
          </p:cNvSpPr>
          <p:nvPr/>
        </p:nvSpPr>
        <p:spPr bwMode="auto">
          <a:xfrm>
            <a:off x="1981200" y="1447800"/>
            <a:ext cx="65532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8" name="Oval 4"/>
          <p:cNvSpPr>
            <a:spLocks noChangeArrowheads="1"/>
          </p:cNvSpPr>
          <p:nvPr/>
        </p:nvSpPr>
        <p:spPr bwMode="auto">
          <a:xfrm>
            <a:off x="2971800" y="1600200"/>
            <a:ext cx="3048000" cy="3048000"/>
          </a:xfrm>
          <a:prstGeom prst="ellipse">
            <a:avLst/>
          </a:prstGeom>
          <a:solidFill>
            <a:srgbClr val="CC99FF">
              <a:alpha val="50195"/>
            </a:srgbClr>
          </a:solidFill>
          <a:ln w="9525">
            <a:solidFill>
              <a:schemeClr val="tx1"/>
            </a:solidFill>
            <a:round/>
            <a:headEnd/>
            <a:tailEnd/>
          </a:ln>
        </p:spPr>
        <p:txBody>
          <a:bodyPr wrap="none" anchor="ctr"/>
          <a:lstStyle/>
          <a:p>
            <a:endParaRPr lang="en-US"/>
          </a:p>
        </p:txBody>
      </p:sp>
      <p:sp>
        <p:nvSpPr>
          <p:cNvPr id="52229" name="Oval 5"/>
          <p:cNvSpPr>
            <a:spLocks noChangeArrowheads="1"/>
          </p:cNvSpPr>
          <p:nvPr/>
        </p:nvSpPr>
        <p:spPr bwMode="auto">
          <a:xfrm>
            <a:off x="4495800" y="1600200"/>
            <a:ext cx="3048000" cy="3048000"/>
          </a:xfrm>
          <a:prstGeom prst="ellipse">
            <a:avLst/>
          </a:prstGeom>
          <a:solidFill>
            <a:schemeClr val="accent1">
              <a:alpha val="50195"/>
            </a:schemeClr>
          </a:solidFill>
          <a:ln w="9525">
            <a:solidFill>
              <a:schemeClr val="tx1"/>
            </a:solidFill>
            <a:round/>
            <a:headEnd/>
            <a:tailEnd/>
          </a:ln>
        </p:spPr>
        <p:txBody>
          <a:bodyPr wrap="none" anchor="ctr"/>
          <a:lstStyle/>
          <a:p>
            <a:endParaRPr lang="en-US"/>
          </a:p>
        </p:txBody>
      </p:sp>
      <p:sp>
        <p:nvSpPr>
          <p:cNvPr id="52230" name="Text Box 6"/>
          <p:cNvSpPr txBox="1">
            <a:spLocks noChangeArrowheads="1"/>
          </p:cNvSpPr>
          <p:nvPr/>
        </p:nvSpPr>
        <p:spPr bwMode="auto">
          <a:xfrm>
            <a:off x="3962400" y="2971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latin typeface="Arial" charset="0"/>
              </a:rPr>
              <a:t>A</a:t>
            </a:r>
          </a:p>
        </p:txBody>
      </p:sp>
      <p:sp>
        <p:nvSpPr>
          <p:cNvPr id="52231" name="Text Box 7"/>
          <p:cNvSpPr txBox="1">
            <a:spLocks noChangeArrowheads="1"/>
          </p:cNvSpPr>
          <p:nvPr/>
        </p:nvSpPr>
        <p:spPr bwMode="auto">
          <a:xfrm>
            <a:off x="6223000" y="2971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latin typeface="Arial" charset="0"/>
              </a:rPr>
              <a:t>B</a:t>
            </a:r>
          </a:p>
        </p:txBody>
      </p:sp>
      <p:sp>
        <p:nvSpPr>
          <p:cNvPr id="52232" name="Text Box 8"/>
          <p:cNvSpPr txBox="1">
            <a:spLocks noChangeArrowheads="1"/>
          </p:cNvSpPr>
          <p:nvPr/>
        </p:nvSpPr>
        <p:spPr bwMode="auto">
          <a:xfrm>
            <a:off x="1828800" y="10668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latin typeface="Arial" charset="0"/>
              </a:rPr>
              <a:t>All documents</a:t>
            </a:r>
          </a:p>
        </p:txBody>
      </p:sp>
      <p:sp>
        <p:nvSpPr>
          <p:cNvPr id="52233" name="Oval 9"/>
          <p:cNvSpPr>
            <a:spLocks noChangeArrowheads="1"/>
          </p:cNvSpPr>
          <p:nvPr/>
        </p:nvSpPr>
        <p:spPr bwMode="auto">
          <a:xfrm>
            <a:off x="4495800" y="4572000"/>
            <a:ext cx="1524000" cy="1524000"/>
          </a:xfrm>
          <a:prstGeom prst="ellipse">
            <a:avLst/>
          </a:prstGeom>
          <a:solidFill>
            <a:srgbClr val="99CC00">
              <a:alpha val="50195"/>
            </a:srgbClr>
          </a:solidFill>
          <a:ln w="9525">
            <a:solidFill>
              <a:schemeClr val="tx1"/>
            </a:solidFill>
            <a:round/>
            <a:headEnd/>
            <a:tailEnd/>
          </a:ln>
        </p:spPr>
        <p:txBody>
          <a:bodyPr wrap="none" anchor="ctr"/>
          <a:lstStyle/>
          <a:p>
            <a:pPr algn="ctr"/>
            <a:r>
              <a:rPr lang="en-US" sz="1600" b="1">
                <a:latin typeface="Arial" charset="0"/>
              </a:rPr>
              <a:t>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2" name="Rectangle 4"/>
          <p:cNvSpPr>
            <a:spLocks noGrp="1" noChangeArrowheads="1"/>
          </p:cNvSpPr>
          <p:nvPr>
            <p:ph type="title"/>
          </p:nvPr>
        </p:nvSpPr>
        <p:spPr>
          <a:noFill/>
        </p:spPr>
        <p:txBody>
          <a:bodyPr/>
          <a:lstStyle/>
          <a:p>
            <a:r>
              <a:rPr lang="en-US" smtClean="0"/>
              <a:t>Boolean Operators</a:t>
            </a:r>
          </a:p>
        </p:txBody>
      </p:sp>
      <p:sp>
        <p:nvSpPr>
          <p:cNvPr id="53253" name="Rectangle 5"/>
          <p:cNvSpPr>
            <a:spLocks noChangeArrowheads="1"/>
          </p:cNvSpPr>
          <p:nvPr/>
        </p:nvSpPr>
        <p:spPr bwMode="auto">
          <a:xfrm>
            <a:off x="2673350" y="2597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54" name="Rectangle 6"/>
          <p:cNvSpPr>
            <a:spLocks noChangeArrowheads="1"/>
          </p:cNvSpPr>
          <p:nvPr/>
        </p:nvSpPr>
        <p:spPr bwMode="auto">
          <a:xfrm>
            <a:off x="3282950" y="2597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255" name="Rectangle 7"/>
          <p:cNvSpPr>
            <a:spLocks noChangeArrowheads="1"/>
          </p:cNvSpPr>
          <p:nvPr/>
        </p:nvSpPr>
        <p:spPr bwMode="auto">
          <a:xfrm>
            <a:off x="2673350" y="32067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256" name="Rectangle 8"/>
          <p:cNvSpPr>
            <a:spLocks noChangeArrowheads="1"/>
          </p:cNvSpPr>
          <p:nvPr/>
        </p:nvSpPr>
        <p:spPr bwMode="auto">
          <a:xfrm>
            <a:off x="3282950" y="32067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257" name="Line 9"/>
          <p:cNvSpPr>
            <a:spLocks noChangeShapeType="1"/>
          </p:cNvSpPr>
          <p:nvPr/>
        </p:nvSpPr>
        <p:spPr bwMode="auto">
          <a:xfrm flipH="1">
            <a:off x="2051050" y="32004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8" name="Line 10"/>
          <p:cNvSpPr>
            <a:spLocks noChangeShapeType="1"/>
          </p:cNvSpPr>
          <p:nvPr/>
        </p:nvSpPr>
        <p:spPr bwMode="auto">
          <a:xfrm flipH="1">
            <a:off x="2641600" y="2590800"/>
            <a:ext cx="1270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9" name="Line 11"/>
          <p:cNvSpPr>
            <a:spLocks noChangeShapeType="1"/>
          </p:cNvSpPr>
          <p:nvPr/>
        </p:nvSpPr>
        <p:spPr bwMode="auto">
          <a:xfrm flipH="1">
            <a:off x="2051050" y="38100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0" name="Line 12"/>
          <p:cNvSpPr>
            <a:spLocks noChangeShapeType="1"/>
          </p:cNvSpPr>
          <p:nvPr/>
        </p:nvSpPr>
        <p:spPr bwMode="auto">
          <a:xfrm>
            <a:off x="2667000" y="2616200"/>
            <a:ext cx="0" cy="1168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1" name="Line 13"/>
          <p:cNvSpPr>
            <a:spLocks noChangeShapeType="1"/>
          </p:cNvSpPr>
          <p:nvPr/>
        </p:nvSpPr>
        <p:spPr bwMode="auto">
          <a:xfrm>
            <a:off x="3276600" y="19875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2" name="Line 14"/>
          <p:cNvSpPr>
            <a:spLocks noChangeShapeType="1"/>
          </p:cNvSpPr>
          <p:nvPr/>
        </p:nvSpPr>
        <p:spPr bwMode="auto">
          <a:xfrm>
            <a:off x="3886200" y="19875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3" name="Rectangle 15"/>
          <p:cNvSpPr>
            <a:spLocks noChangeArrowheads="1"/>
          </p:cNvSpPr>
          <p:nvPr/>
        </p:nvSpPr>
        <p:spPr bwMode="auto">
          <a:xfrm>
            <a:off x="2805113" y="2043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264" name="Rectangle 16"/>
          <p:cNvSpPr>
            <a:spLocks noChangeArrowheads="1"/>
          </p:cNvSpPr>
          <p:nvPr/>
        </p:nvSpPr>
        <p:spPr bwMode="auto">
          <a:xfrm>
            <a:off x="3414713" y="2043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265" name="Rectangle 17"/>
          <p:cNvSpPr>
            <a:spLocks noChangeArrowheads="1"/>
          </p:cNvSpPr>
          <p:nvPr/>
        </p:nvSpPr>
        <p:spPr bwMode="auto">
          <a:xfrm>
            <a:off x="2195513" y="26527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266" name="Rectangle 18"/>
          <p:cNvSpPr>
            <a:spLocks noChangeArrowheads="1"/>
          </p:cNvSpPr>
          <p:nvPr/>
        </p:nvSpPr>
        <p:spPr bwMode="auto">
          <a:xfrm>
            <a:off x="2195513" y="32623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267" name="Rectangle 19"/>
          <p:cNvSpPr>
            <a:spLocks noChangeArrowheads="1"/>
          </p:cNvSpPr>
          <p:nvPr/>
        </p:nvSpPr>
        <p:spPr bwMode="auto">
          <a:xfrm>
            <a:off x="519113" y="2957513"/>
            <a:ext cx="1333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  OR  B</a:t>
            </a:r>
          </a:p>
        </p:txBody>
      </p:sp>
      <p:sp>
        <p:nvSpPr>
          <p:cNvPr id="53268" name="Rectangle 20"/>
          <p:cNvSpPr>
            <a:spLocks noChangeArrowheads="1"/>
          </p:cNvSpPr>
          <p:nvPr/>
        </p:nvSpPr>
        <p:spPr bwMode="auto">
          <a:xfrm>
            <a:off x="290513" y="5395913"/>
            <a:ext cx="1571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  AND  B</a:t>
            </a:r>
          </a:p>
        </p:txBody>
      </p:sp>
      <p:sp>
        <p:nvSpPr>
          <p:cNvPr id="53269" name="Rectangle 21"/>
          <p:cNvSpPr>
            <a:spLocks noChangeArrowheads="1"/>
          </p:cNvSpPr>
          <p:nvPr/>
        </p:nvSpPr>
        <p:spPr bwMode="auto">
          <a:xfrm>
            <a:off x="5243513" y="5395913"/>
            <a:ext cx="1536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  NOT  B</a:t>
            </a:r>
          </a:p>
        </p:txBody>
      </p:sp>
      <p:sp>
        <p:nvSpPr>
          <p:cNvPr id="53270" name="Line 22"/>
          <p:cNvSpPr>
            <a:spLocks noChangeShapeType="1"/>
          </p:cNvSpPr>
          <p:nvPr/>
        </p:nvSpPr>
        <p:spPr bwMode="auto">
          <a:xfrm flipH="1" flipV="1">
            <a:off x="2120900" y="2044700"/>
            <a:ext cx="558800" cy="558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1" name="Rectangle 23"/>
          <p:cNvSpPr>
            <a:spLocks noChangeArrowheads="1"/>
          </p:cNvSpPr>
          <p:nvPr/>
        </p:nvSpPr>
        <p:spPr bwMode="auto">
          <a:xfrm>
            <a:off x="2119313" y="2195513"/>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a:t>
            </a:r>
          </a:p>
        </p:txBody>
      </p:sp>
      <p:sp>
        <p:nvSpPr>
          <p:cNvPr id="53272" name="Rectangle 24"/>
          <p:cNvSpPr>
            <a:spLocks noChangeArrowheads="1"/>
          </p:cNvSpPr>
          <p:nvPr/>
        </p:nvSpPr>
        <p:spPr bwMode="auto">
          <a:xfrm>
            <a:off x="2347913" y="19669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B</a:t>
            </a:r>
          </a:p>
        </p:txBody>
      </p:sp>
      <p:sp>
        <p:nvSpPr>
          <p:cNvPr id="53273" name="Rectangle 25"/>
          <p:cNvSpPr>
            <a:spLocks noChangeArrowheads="1"/>
          </p:cNvSpPr>
          <p:nvPr/>
        </p:nvSpPr>
        <p:spPr bwMode="auto">
          <a:xfrm>
            <a:off x="2673350" y="50355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74" name="Rectangle 26"/>
          <p:cNvSpPr>
            <a:spLocks noChangeArrowheads="1"/>
          </p:cNvSpPr>
          <p:nvPr/>
        </p:nvSpPr>
        <p:spPr bwMode="auto">
          <a:xfrm>
            <a:off x="3282950" y="50355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75" name="Rectangle 27"/>
          <p:cNvSpPr>
            <a:spLocks noChangeArrowheads="1"/>
          </p:cNvSpPr>
          <p:nvPr/>
        </p:nvSpPr>
        <p:spPr bwMode="auto">
          <a:xfrm>
            <a:off x="2673350" y="5645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76" name="Rectangle 28"/>
          <p:cNvSpPr>
            <a:spLocks noChangeArrowheads="1"/>
          </p:cNvSpPr>
          <p:nvPr/>
        </p:nvSpPr>
        <p:spPr bwMode="auto">
          <a:xfrm>
            <a:off x="3282950" y="5645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277" name="Line 29"/>
          <p:cNvSpPr>
            <a:spLocks noChangeShapeType="1"/>
          </p:cNvSpPr>
          <p:nvPr/>
        </p:nvSpPr>
        <p:spPr bwMode="auto">
          <a:xfrm flipH="1">
            <a:off x="2051050" y="56388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8" name="Line 30"/>
          <p:cNvSpPr>
            <a:spLocks noChangeShapeType="1"/>
          </p:cNvSpPr>
          <p:nvPr/>
        </p:nvSpPr>
        <p:spPr bwMode="auto">
          <a:xfrm flipH="1">
            <a:off x="2641600" y="5029200"/>
            <a:ext cx="1270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9" name="Line 31"/>
          <p:cNvSpPr>
            <a:spLocks noChangeShapeType="1"/>
          </p:cNvSpPr>
          <p:nvPr/>
        </p:nvSpPr>
        <p:spPr bwMode="auto">
          <a:xfrm flipH="1">
            <a:off x="2051050" y="62484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0" name="Line 32"/>
          <p:cNvSpPr>
            <a:spLocks noChangeShapeType="1"/>
          </p:cNvSpPr>
          <p:nvPr/>
        </p:nvSpPr>
        <p:spPr bwMode="auto">
          <a:xfrm>
            <a:off x="2667000" y="5054600"/>
            <a:ext cx="0" cy="1168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1" name="Line 33"/>
          <p:cNvSpPr>
            <a:spLocks noChangeShapeType="1"/>
          </p:cNvSpPr>
          <p:nvPr/>
        </p:nvSpPr>
        <p:spPr bwMode="auto">
          <a:xfrm>
            <a:off x="3276600" y="44259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2" name="Line 34"/>
          <p:cNvSpPr>
            <a:spLocks noChangeShapeType="1"/>
          </p:cNvSpPr>
          <p:nvPr/>
        </p:nvSpPr>
        <p:spPr bwMode="auto">
          <a:xfrm>
            <a:off x="3886200" y="44259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3" name="Rectangle 35"/>
          <p:cNvSpPr>
            <a:spLocks noChangeArrowheads="1"/>
          </p:cNvSpPr>
          <p:nvPr/>
        </p:nvSpPr>
        <p:spPr bwMode="auto">
          <a:xfrm>
            <a:off x="2805113" y="44815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284" name="Rectangle 36"/>
          <p:cNvSpPr>
            <a:spLocks noChangeArrowheads="1"/>
          </p:cNvSpPr>
          <p:nvPr/>
        </p:nvSpPr>
        <p:spPr bwMode="auto">
          <a:xfrm>
            <a:off x="3414713" y="44815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285" name="Rectangle 37"/>
          <p:cNvSpPr>
            <a:spLocks noChangeArrowheads="1"/>
          </p:cNvSpPr>
          <p:nvPr/>
        </p:nvSpPr>
        <p:spPr bwMode="auto">
          <a:xfrm>
            <a:off x="2195513" y="5091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286" name="Rectangle 38"/>
          <p:cNvSpPr>
            <a:spLocks noChangeArrowheads="1"/>
          </p:cNvSpPr>
          <p:nvPr/>
        </p:nvSpPr>
        <p:spPr bwMode="auto">
          <a:xfrm>
            <a:off x="2195513" y="57007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287" name="Line 39"/>
          <p:cNvSpPr>
            <a:spLocks noChangeShapeType="1"/>
          </p:cNvSpPr>
          <p:nvPr/>
        </p:nvSpPr>
        <p:spPr bwMode="auto">
          <a:xfrm flipH="1" flipV="1">
            <a:off x="2120900" y="4483100"/>
            <a:ext cx="558800" cy="558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8" name="Rectangle 40"/>
          <p:cNvSpPr>
            <a:spLocks noChangeArrowheads="1"/>
          </p:cNvSpPr>
          <p:nvPr/>
        </p:nvSpPr>
        <p:spPr bwMode="auto">
          <a:xfrm>
            <a:off x="2119313" y="4633913"/>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a:t>
            </a:r>
          </a:p>
        </p:txBody>
      </p:sp>
      <p:sp>
        <p:nvSpPr>
          <p:cNvPr id="53289" name="Rectangle 41"/>
          <p:cNvSpPr>
            <a:spLocks noChangeArrowheads="1"/>
          </p:cNvSpPr>
          <p:nvPr/>
        </p:nvSpPr>
        <p:spPr bwMode="auto">
          <a:xfrm>
            <a:off x="2347913" y="44053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B</a:t>
            </a:r>
          </a:p>
        </p:txBody>
      </p:sp>
      <p:sp>
        <p:nvSpPr>
          <p:cNvPr id="53290" name="Rectangle 42"/>
          <p:cNvSpPr>
            <a:spLocks noChangeArrowheads="1"/>
          </p:cNvSpPr>
          <p:nvPr/>
        </p:nvSpPr>
        <p:spPr bwMode="auto">
          <a:xfrm>
            <a:off x="7550150" y="50355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91" name="Rectangle 43"/>
          <p:cNvSpPr>
            <a:spLocks noChangeArrowheads="1"/>
          </p:cNvSpPr>
          <p:nvPr/>
        </p:nvSpPr>
        <p:spPr bwMode="auto">
          <a:xfrm>
            <a:off x="8159750" y="50355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92" name="Rectangle 44"/>
          <p:cNvSpPr>
            <a:spLocks noChangeArrowheads="1"/>
          </p:cNvSpPr>
          <p:nvPr/>
        </p:nvSpPr>
        <p:spPr bwMode="auto">
          <a:xfrm>
            <a:off x="7550150" y="5645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293" name="Rectangle 45"/>
          <p:cNvSpPr>
            <a:spLocks noChangeArrowheads="1"/>
          </p:cNvSpPr>
          <p:nvPr/>
        </p:nvSpPr>
        <p:spPr bwMode="auto">
          <a:xfrm>
            <a:off x="8159750" y="5645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294" name="Line 46"/>
          <p:cNvSpPr>
            <a:spLocks noChangeShapeType="1"/>
          </p:cNvSpPr>
          <p:nvPr/>
        </p:nvSpPr>
        <p:spPr bwMode="auto">
          <a:xfrm flipH="1">
            <a:off x="6927850" y="56388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5" name="Line 47"/>
          <p:cNvSpPr>
            <a:spLocks noChangeShapeType="1"/>
          </p:cNvSpPr>
          <p:nvPr/>
        </p:nvSpPr>
        <p:spPr bwMode="auto">
          <a:xfrm flipH="1">
            <a:off x="7518400" y="5029200"/>
            <a:ext cx="1270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6" name="Line 48"/>
          <p:cNvSpPr>
            <a:spLocks noChangeShapeType="1"/>
          </p:cNvSpPr>
          <p:nvPr/>
        </p:nvSpPr>
        <p:spPr bwMode="auto">
          <a:xfrm flipH="1">
            <a:off x="6927850" y="62484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7" name="Line 49"/>
          <p:cNvSpPr>
            <a:spLocks noChangeShapeType="1"/>
          </p:cNvSpPr>
          <p:nvPr/>
        </p:nvSpPr>
        <p:spPr bwMode="auto">
          <a:xfrm>
            <a:off x="7543800" y="5054600"/>
            <a:ext cx="0" cy="1168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8" name="Line 50"/>
          <p:cNvSpPr>
            <a:spLocks noChangeShapeType="1"/>
          </p:cNvSpPr>
          <p:nvPr/>
        </p:nvSpPr>
        <p:spPr bwMode="auto">
          <a:xfrm>
            <a:off x="8153400" y="44259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9" name="Line 51"/>
          <p:cNvSpPr>
            <a:spLocks noChangeShapeType="1"/>
          </p:cNvSpPr>
          <p:nvPr/>
        </p:nvSpPr>
        <p:spPr bwMode="auto">
          <a:xfrm>
            <a:off x="8763000" y="44259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0" name="Rectangle 52"/>
          <p:cNvSpPr>
            <a:spLocks noChangeArrowheads="1"/>
          </p:cNvSpPr>
          <p:nvPr/>
        </p:nvSpPr>
        <p:spPr bwMode="auto">
          <a:xfrm>
            <a:off x="7681913" y="44815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301" name="Rectangle 53"/>
          <p:cNvSpPr>
            <a:spLocks noChangeArrowheads="1"/>
          </p:cNvSpPr>
          <p:nvPr/>
        </p:nvSpPr>
        <p:spPr bwMode="auto">
          <a:xfrm>
            <a:off x="8291513" y="44815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302" name="Rectangle 54"/>
          <p:cNvSpPr>
            <a:spLocks noChangeArrowheads="1"/>
          </p:cNvSpPr>
          <p:nvPr/>
        </p:nvSpPr>
        <p:spPr bwMode="auto">
          <a:xfrm>
            <a:off x="7072313" y="5091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303" name="Rectangle 55"/>
          <p:cNvSpPr>
            <a:spLocks noChangeArrowheads="1"/>
          </p:cNvSpPr>
          <p:nvPr/>
        </p:nvSpPr>
        <p:spPr bwMode="auto">
          <a:xfrm>
            <a:off x="7072313" y="57007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304" name="Line 56"/>
          <p:cNvSpPr>
            <a:spLocks noChangeShapeType="1"/>
          </p:cNvSpPr>
          <p:nvPr/>
        </p:nvSpPr>
        <p:spPr bwMode="auto">
          <a:xfrm flipH="1" flipV="1">
            <a:off x="6997700" y="4483100"/>
            <a:ext cx="558800" cy="558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5" name="Rectangle 57"/>
          <p:cNvSpPr>
            <a:spLocks noChangeArrowheads="1"/>
          </p:cNvSpPr>
          <p:nvPr/>
        </p:nvSpPr>
        <p:spPr bwMode="auto">
          <a:xfrm>
            <a:off x="6996113" y="4633913"/>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a:t>
            </a:r>
          </a:p>
        </p:txBody>
      </p:sp>
      <p:sp>
        <p:nvSpPr>
          <p:cNvPr id="53306" name="Rectangle 58"/>
          <p:cNvSpPr>
            <a:spLocks noChangeArrowheads="1"/>
          </p:cNvSpPr>
          <p:nvPr/>
        </p:nvSpPr>
        <p:spPr bwMode="auto">
          <a:xfrm>
            <a:off x="7224713" y="44053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B</a:t>
            </a:r>
          </a:p>
        </p:txBody>
      </p:sp>
      <p:sp>
        <p:nvSpPr>
          <p:cNvPr id="53307" name="Rectangle 59"/>
          <p:cNvSpPr>
            <a:spLocks noChangeArrowheads="1"/>
          </p:cNvSpPr>
          <p:nvPr/>
        </p:nvSpPr>
        <p:spPr bwMode="auto">
          <a:xfrm>
            <a:off x="7550150" y="2597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1</a:t>
            </a:r>
          </a:p>
        </p:txBody>
      </p:sp>
      <p:sp>
        <p:nvSpPr>
          <p:cNvPr id="53308" name="Rectangle 60"/>
          <p:cNvSpPr>
            <a:spLocks noChangeArrowheads="1"/>
          </p:cNvSpPr>
          <p:nvPr/>
        </p:nvSpPr>
        <p:spPr bwMode="auto">
          <a:xfrm>
            <a:off x="8159750" y="2597150"/>
            <a:ext cx="5969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a:t>0</a:t>
            </a:r>
          </a:p>
        </p:txBody>
      </p:sp>
      <p:sp>
        <p:nvSpPr>
          <p:cNvPr id="53309" name="Line 61"/>
          <p:cNvSpPr>
            <a:spLocks noChangeShapeType="1"/>
          </p:cNvSpPr>
          <p:nvPr/>
        </p:nvSpPr>
        <p:spPr bwMode="auto">
          <a:xfrm>
            <a:off x="7543800" y="2616200"/>
            <a:ext cx="0" cy="55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0" name="Line 62"/>
          <p:cNvSpPr>
            <a:spLocks noChangeShapeType="1"/>
          </p:cNvSpPr>
          <p:nvPr/>
        </p:nvSpPr>
        <p:spPr bwMode="auto">
          <a:xfrm>
            <a:off x="8153400" y="19875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1" name="Line 63"/>
          <p:cNvSpPr>
            <a:spLocks noChangeShapeType="1"/>
          </p:cNvSpPr>
          <p:nvPr/>
        </p:nvSpPr>
        <p:spPr bwMode="auto">
          <a:xfrm>
            <a:off x="8763000" y="19875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2" name="Rectangle 64"/>
          <p:cNvSpPr>
            <a:spLocks noChangeArrowheads="1"/>
          </p:cNvSpPr>
          <p:nvPr/>
        </p:nvSpPr>
        <p:spPr bwMode="auto">
          <a:xfrm>
            <a:off x="7681913" y="2043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0</a:t>
            </a:r>
          </a:p>
        </p:txBody>
      </p:sp>
      <p:sp>
        <p:nvSpPr>
          <p:cNvPr id="53313" name="Rectangle 65"/>
          <p:cNvSpPr>
            <a:spLocks noChangeArrowheads="1"/>
          </p:cNvSpPr>
          <p:nvPr/>
        </p:nvSpPr>
        <p:spPr bwMode="auto">
          <a:xfrm>
            <a:off x="8291513" y="20431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1</a:t>
            </a:r>
          </a:p>
        </p:txBody>
      </p:sp>
      <p:sp>
        <p:nvSpPr>
          <p:cNvPr id="53314" name="Line 66"/>
          <p:cNvSpPr>
            <a:spLocks noChangeShapeType="1"/>
          </p:cNvSpPr>
          <p:nvPr/>
        </p:nvSpPr>
        <p:spPr bwMode="auto">
          <a:xfrm flipH="1" flipV="1">
            <a:off x="6997700" y="2044700"/>
            <a:ext cx="558800" cy="558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5" name="Rectangle 67"/>
          <p:cNvSpPr>
            <a:spLocks noChangeArrowheads="1"/>
          </p:cNvSpPr>
          <p:nvPr/>
        </p:nvSpPr>
        <p:spPr bwMode="auto">
          <a:xfrm>
            <a:off x="7224713" y="19669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B</a:t>
            </a:r>
          </a:p>
        </p:txBody>
      </p:sp>
      <p:sp>
        <p:nvSpPr>
          <p:cNvPr id="53316" name="Rectangle 68"/>
          <p:cNvSpPr>
            <a:spLocks noChangeArrowheads="1"/>
          </p:cNvSpPr>
          <p:nvPr/>
        </p:nvSpPr>
        <p:spPr bwMode="auto">
          <a:xfrm>
            <a:off x="5548313" y="2652713"/>
            <a:ext cx="1163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NOT  B</a:t>
            </a:r>
          </a:p>
        </p:txBody>
      </p:sp>
      <p:sp>
        <p:nvSpPr>
          <p:cNvPr id="53317" name="Line 69"/>
          <p:cNvSpPr>
            <a:spLocks noChangeShapeType="1"/>
          </p:cNvSpPr>
          <p:nvPr/>
        </p:nvSpPr>
        <p:spPr bwMode="auto">
          <a:xfrm>
            <a:off x="7569200" y="2590800"/>
            <a:ext cx="11684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8" name="Line 70"/>
          <p:cNvSpPr>
            <a:spLocks noChangeShapeType="1"/>
          </p:cNvSpPr>
          <p:nvPr/>
        </p:nvSpPr>
        <p:spPr bwMode="auto">
          <a:xfrm flipV="1">
            <a:off x="2667000" y="1974850"/>
            <a:ext cx="0"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9" name="Line 71"/>
          <p:cNvSpPr>
            <a:spLocks noChangeShapeType="1"/>
          </p:cNvSpPr>
          <p:nvPr/>
        </p:nvSpPr>
        <p:spPr bwMode="auto">
          <a:xfrm flipH="1">
            <a:off x="2051050" y="25908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0" name="Line 72"/>
          <p:cNvSpPr>
            <a:spLocks noChangeShapeType="1"/>
          </p:cNvSpPr>
          <p:nvPr/>
        </p:nvSpPr>
        <p:spPr bwMode="auto">
          <a:xfrm flipV="1">
            <a:off x="2667000" y="4413250"/>
            <a:ext cx="0"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1" name="Line 73"/>
          <p:cNvSpPr>
            <a:spLocks noChangeShapeType="1"/>
          </p:cNvSpPr>
          <p:nvPr/>
        </p:nvSpPr>
        <p:spPr bwMode="auto">
          <a:xfrm flipV="1">
            <a:off x="7543800" y="4413250"/>
            <a:ext cx="0"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2" name="Line 74"/>
          <p:cNvSpPr>
            <a:spLocks noChangeShapeType="1"/>
          </p:cNvSpPr>
          <p:nvPr/>
        </p:nvSpPr>
        <p:spPr bwMode="auto">
          <a:xfrm flipV="1">
            <a:off x="7543800" y="1974850"/>
            <a:ext cx="0"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3" name="Line 75"/>
          <p:cNvSpPr>
            <a:spLocks noChangeShapeType="1"/>
          </p:cNvSpPr>
          <p:nvPr/>
        </p:nvSpPr>
        <p:spPr bwMode="auto">
          <a:xfrm flipH="1">
            <a:off x="2051050" y="50292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4" name="Line 76"/>
          <p:cNvSpPr>
            <a:spLocks noChangeShapeType="1"/>
          </p:cNvSpPr>
          <p:nvPr/>
        </p:nvSpPr>
        <p:spPr bwMode="auto">
          <a:xfrm flipH="1">
            <a:off x="6927850" y="5029200"/>
            <a:ext cx="622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5" name="Rectangle 77"/>
          <p:cNvSpPr>
            <a:spLocks noChangeArrowheads="1"/>
          </p:cNvSpPr>
          <p:nvPr/>
        </p:nvSpPr>
        <p:spPr bwMode="auto">
          <a:xfrm>
            <a:off x="4724400" y="5794375"/>
            <a:ext cx="2286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800" b="1"/>
              <a:t>(= A  AND NOT  B)</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4" name="Rectangle 4"/>
          <p:cNvSpPr>
            <a:spLocks noGrp="1" noChangeArrowheads="1"/>
          </p:cNvSpPr>
          <p:nvPr>
            <p:ph type="title"/>
          </p:nvPr>
        </p:nvSpPr>
        <p:spPr>
          <a:noFill/>
        </p:spPr>
        <p:txBody>
          <a:bodyPr/>
          <a:lstStyle/>
          <a:p>
            <a:r>
              <a:rPr lang="en-US" smtClean="0"/>
              <a:t>Why Boolean Retrieval Works</a:t>
            </a:r>
          </a:p>
        </p:txBody>
      </p:sp>
      <p:sp>
        <p:nvSpPr>
          <p:cNvPr id="56325" name="Rectangle 5"/>
          <p:cNvSpPr>
            <a:spLocks noGrp="1" noChangeArrowheads="1"/>
          </p:cNvSpPr>
          <p:nvPr>
            <p:ph type="body" idx="1"/>
          </p:nvPr>
        </p:nvSpPr>
        <p:spPr>
          <a:xfrm>
            <a:off x="228600" y="1981200"/>
            <a:ext cx="8839200" cy="4114800"/>
          </a:xfrm>
          <a:noFill/>
        </p:spPr>
        <p:txBody>
          <a:bodyPr/>
          <a:lstStyle/>
          <a:p>
            <a:r>
              <a:rPr lang="en-US" smtClean="0"/>
              <a:t>Boolean operators approximate natural language</a:t>
            </a:r>
          </a:p>
          <a:p>
            <a:pPr lvl="1"/>
            <a:r>
              <a:rPr lang="en-US" smtClean="0"/>
              <a:t>Find documents about a good party that is not over</a:t>
            </a:r>
          </a:p>
          <a:p>
            <a:r>
              <a:rPr lang="en-US" smtClean="0"/>
              <a:t>AND can discover relationships between concepts</a:t>
            </a:r>
          </a:p>
          <a:p>
            <a:pPr lvl="1"/>
            <a:r>
              <a:rPr lang="en-US" smtClean="0"/>
              <a:t>good party</a:t>
            </a:r>
          </a:p>
          <a:p>
            <a:r>
              <a:rPr lang="en-US" smtClean="0"/>
              <a:t>OR can discover alternate terminology</a:t>
            </a:r>
          </a:p>
          <a:p>
            <a:pPr lvl="1"/>
            <a:r>
              <a:rPr lang="en-US" smtClean="0"/>
              <a:t>excellent party</a:t>
            </a:r>
          </a:p>
          <a:p>
            <a:r>
              <a:rPr lang="en-US" smtClean="0"/>
              <a:t>NOT can discover alternate meanings</a:t>
            </a:r>
          </a:p>
          <a:p>
            <a:pPr lvl="1"/>
            <a:r>
              <a:rPr lang="en-US" smtClean="0"/>
              <a:t>Democratic party</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noFill/>
        </p:spPr>
        <p:txBody>
          <a:bodyPr/>
          <a:lstStyle/>
          <a:p>
            <a:r>
              <a:rPr lang="en-US" smtClean="0"/>
              <a:t>Proximity Operators</a:t>
            </a:r>
          </a:p>
        </p:txBody>
      </p:sp>
      <p:sp>
        <p:nvSpPr>
          <p:cNvPr id="57349" name="Rectangle 5"/>
          <p:cNvSpPr>
            <a:spLocks noGrp="1" noChangeArrowheads="1"/>
          </p:cNvSpPr>
          <p:nvPr>
            <p:ph type="body" idx="1"/>
          </p:nvPr>
        </p:nvSpPr>
        <p:spPr>
          <a:xfrm>
            <a:off x="304800" y="1981200"/>
            <a:ext cx="8610600" cy="4114800"/>
          </a:xfrm>
          <a:noFill/>
        </p:spPr>
        <p:txBody>
          <a:bodyPr/>
          <a:lstStyle/>
          <a:p>
            <a:r>
              <a:rPr lang="en-US" smtClean="0"/>
              <a:t>More precise versions of AND</a:t>
            </a:r>
          </a:p>
          <a:p>
            <a:pPr lvl="1"/>
            <a:r>
              <a:rPr lang="en-US" smtClean="0"/>
              <a:t>“NEAR n” allows at most n-1 intervening terms</a:t>
            </a:r>
          </a:p>
          <a:p>
            <a:pPr lvl="1"/>
            <a:r>
              <a:rPr lang="en-US" smtClean="0"/>
              <a:t>“WITH” requires terms to be adjacent and in order</a:t>
            </a:r>
          </a:p>
          <a:p>
            <a:pPr lvl="4"/>
            <a:endParaRPr lang="en-US" smtClean="0"/>
          </a:p>
          <a:p>
            <a:r>
              <a:rPr lang="en-US" smtClean="0"/>
              <a:t>Easy to implement, but less efficient</a:t>
            </a:r>
          </a:p>
          <a:p>
            <a:pPr lvl="1"/>
            <a:r>
              <a:rPr lang="en-US" smtClean="0"/>
              <a:t>Store a list of positions for each word in each doc</a:t>
            </a:r>
          </a:p>
          <a:p>
            <a:pPr lvl="2"/>
            <a:r>
              <a:rPr lang="en-US" smtClean="0"/>
              <a:t>Warning: stopwords become important!</a:t>
            </a:r>
          </a:p>
          <a:p>
            <a:pPr lvl="1"/>
            <a:r>
              <a:rPr lang="en-US" smtClean="0"/>
              <a:t>Perform normal Boolean computations</a:t>
            </a:r>
          </a:p>
          <a:p>
            <a:pPr lvl="2"/>
            <a:r>
              <a:rPr lang="en-US" smtClean="0"/>
              <a:t>Treat WITH and NEAR like AND with an extra constraint</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Other Extensions</a:t>
            </a:r>
          </a:p>
        </p:txBody>
      </p:sp>
      <p:sp>
        <p:nvSpPr>
          <p:cNvPr id="59395" name="Rectangle 3"/>
          <p:cNvSpPr>
            <a:spLocks noGrp="1" noChangeArrowheads="1"/>
          </p:cNvSpPr>
          <p:nvPr>
            <p:ph type="body" idx="1"/>
          </p:nvPr>
        </p:nvSpPr>
        <p:spPr>
          <a:xfrm>
            <a:off x="228600" y="1981200"/>
            <a:ext cx="8915400" cy="4114800"/>
          </a:xfrm>
        </p:spPr>
        <p:txBody>
          <a:bodyPr/>
          <a:lstStyle/>
          <a:p>
            <a:r>
              <a:rPr lang="en-US" smtClean="0"/>
              <a:t>Ability to search on fields</a:t>
            </a:r>
          </a:p>
          <a:p>
            <a:pPr lvl="1"/>
            <a:r>
              <a:rPr lang="en-US" smtClean="0"/>
              <a:t>Leverage document structure: title, headings, etc.</a:t>
            </a:r>
          </a:p>
          <a:p>
            <a:endParaRPr lang="en-US" smtClean="0"/>
          </a:p>
          <a:p>
            <a:r>
              <a:rPr lang="en-US" smtClean="0"/>
              <a:t>Wildcards</a:t>
            </a:r>
          </a:p>
          <a:p>
            <a:pPr lvl="1"/>
            <a:r>
              <a:rPr lang="en-US" smtClean="0"/>
              <a:t>lov* = love, loving, loves, loved, etc.</a:t>
            </a:r>
          </a:p>
          <a:p>
            <a:endParaRPr lang="en-US" smtClean="0"/>
          </a:p>
          <a:p>
            <a:r>
              <a:rPr lang="en-US" smtClean="0"/>
              <a:t>Special treatment of dates, names, companies, etc.</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a:noFill/>
        </p:spPr>
        <p:txBody>
          <a:bodyPr/>
          <a:lstStyle/>
          <a:p>
            <a:r>
              <a:rPr lang="en-US" dirty="0" smtClean="0"/>
              <a:t>Ranked Retrieval</a:t>
            </a:r>
            <a:endParaRPr lang="en-US" dirty="0" smtClean="0"/>
          </a:p>
        </p:txBody>
      </p:sp>
      <p:sp>
        <p:nvSpPr>
          <p:cNvPr id="30725" name="Rectangle 5"/>
          <p:cNvSpPr>
            <a:spLocks noGrp="1" noChangeArrowheads="1"/>
          </p:cNvSpPr>
          <p:nvPr>
            <p:ph type="body" idx="1"/>
          </p:nvPr>
        </p:nvSpPr>
        <p:spPr>
          <a:xfrm>
            <a:off x="685800" y="1981200"/>
            <a:ext cx="8153400" cy="4114800"/>
          </a:xfrm>
          <a:noFill/>
        </p:spPr>
        <p:txBody>
          <a:bodyPr/>
          <a:lstStyle/>
          <a:p>
            <a:r>
              <a:rPr lang="en-US" smtClean="0"/>
              <a:t>Terms tell us about documents</a:t>
            </a:r>
          </a:p>
          <a:p>
            <a:pPr lvl="1"/>
            <a:r>
              <a:rPr lang="en-US" smtClean="0"/>
              <a:t>If “rabbit” appears a lot, it may be about rabbits</a:t>
            </a:r>
          </a:p>
          <a:p>
            <a:r>
              <a:rPr lang="en-US" smtClean="0"/>
              <a:t>Documents tell us about terms</a:t>
            </a:r>
          </a:p>
          <a:p>
            <a:pPr lvl="1"/>
            <a:r>
              <a:rPr lang="en-US" smtClean="0"/>
              <a:t>“the” is in every document -- not discriminating</a:t>
            </a:r>
          </a:p>
          <a:p>
            <a:r>
              <a:rPr lang="en-US" smtClean="0"/>
              <a:t>Documents are most likely described well by </a:t>
            </a:r>
            <a:r>
              <a:rPr lang="en-US" u="sng" smtClean="0"/>
              <a:t>rare</a:t>
            </a:r>
            <a:r>
              <a:rPr lang="en-US" smtClean="0"/>
              <a:t> terms that occur in them </a:t>
            </a:r>
            <a:r>
              <a:rPr lang="en-US" u="sng" smtClean="0"/>
              <a:t>frequently</a:t>
            </a:r>
          </a:p>
          <a:p>
            <a:pPr lvl="1"/>
            <a:r>
              <a:rPr lang="en-US" smtClean="0"/>
              <a:t>Higher “term frequency” is stronger evidence</a:t>
            </a:r>
          </a:p>
          <a:p>
            <a:pPr lvl="1"/>
            <a:r>
              <a:rPr lang="en-US" smtClean="0"/>
              <a:t>Low “document frequency” makes it stronger still</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executivo_2_by_ivanferrer350o.jpg"/>
          <p:cNvPicPr>
            <a:picLocks noChangeAspect="1"/>
          </p:cNvPicPr>
          <p:nvPr/>
        </p:nvPicPr>
        <p:blipFill>
          <a:blip r:embed="rId3" cstate="print"/>
          <a:srcRect/>
          <a:stretch>
            <a:fillRect/>
          </a:stretch>
        </p:blipFill>
        <p:spPr bwMode="auto">
          <a:xfrm>
            <a:off x="3200400" y="2667000"/>
            <a:ext cx="2748453" cy="2057400"/>
          </a:xfrm>
          <a:prstGeom prst="roundRect">
            <a:avLst>
              <a:gd name="adj" fmla="val 8594"/>
            </a:avLst>
          </a:prstGeom>
          <a:solidFill>
            <a:srgbClr val="FFFFFF">
              <a:shade val="85000"/>
            </a:srgbClr>
          </a:solidFill>
          <a:ln>
            <a:noFill/>
          </a:ln>
          <a:effectLst/>
        </p:spPr>
      </p:pic>
      <p:sp>
        <p:nvSpPr>
          <p:cNvPr id="35" name="Title 34"/>
          <p:cNvSpPr>
            <a:spLocks noGrp="1"/>
          </p:cNvSpPr>
          <p:nvPr>
            <p:ph type="title"/>
          </p:nvPr>
        </p:nvSpPr>
        <p:spPr/>
        <p:txBody>
          <a:bodyPr>
            <a:normAutofit/>
          </a:bodyPr>
          <a:lstStyle/>
          <a:p>
            <a:r>
              <a:rPr lang="en-US" sz="3600" dirty="0" smtClean="0">
                <a:latin typeface="+mn-lt"/>
              </a:rPr>
              <a:t>Inside Yesterday’s Black Box</a:t>
            </a:r>
            <a:endParaRPr lang="en-US" sz="3600" dirty="0">
              <a:latin typeface="+mn-lt"/>
            </a:endParaRPr>
          </a:p>
        </p:txBody>
      </p:sp>
      <p:grpSp>
        <p:nvGrpSpPr>
          <p:cNvPr id="98" name="Group 97"/>
          <p:cNvGrpSpPr/>
          <p:nvPr/>
        </p:nvGrpSpPr>
        <p:grpSpPr>
          <a:xfrm>
            <a:off x="228600" y="3657600"/>
            <a:ext cx="561975" cy="1868487"/>
            <a:chOff x="917575" y="3922713"/>
            <a:chExt cx="561975" cy="1868487"/>
          </a:xfrm>
        </p:grpSpPr>
        <p:sp>
          <p:nvSpPr>
            <p:cNvPr id="99" name="Rectangle 98"/>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0" name="Rectangle 99"/>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1" name="Rectangle 100"/>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2" name="Rectangle 101"/>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4" name="Rectangle 103"/>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5" name="Rectangle 104"/>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6" name="Rectangle 105"/>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7" name="Rectangle 106"/>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8" name="Rectangle 107"/>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9" name="Rectangle 108"/>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10" name="TextBox 49"/>
          <p:cNvSpPr txBox="1"/>
          <p:nvPr/>
        </p:nvSpPr>
        <p:spPr>
          <a:xfrm>
            <a:off x="152400" y="5569803"/>
            <a:ext cx="4191000" cy="707886"/>
          </a:xfrm>
          <a:prstGeom prst="rect">
            <a:avLst/>
          </a:prstGeom>
          <a:noFill/>
          <a:ln w="9528">
            <a:noFill/>
            <a:prstDash val="solid"/>
          </a:ln>
        </p:spPr>
        <p:txBody>
          <a:bodyPr wrap="square">
            <a:spAutoFit/>
          </a:bodyPr>
          <a:lstStyle/>
          <a:p>
            <a:pP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Unprocessed </a:t>
            </a:r>
            <a:br>
              <a:rPr lang="en-US" sz="2000" b="1" kern="0" dirty="0" smtClean="0">
                <a:latin typeface="+mn-lt"/>
                <a:ea typeface="+mn-ea"/>
                <a:cs typeface="Century Gothic"/>
              </a:rPr>
            </a:br>
            <a:r>
              <a:rPr lang="en-US" sz="2000" b="1" kern="0" dirty="0" smtClean="0">
                <a:latin typeface="+mn-lt"/>
                <a:ea typeface="+mn-ea"/>
                <a:cs typeface="Century Gothic"/>
              </a:rPr>
              <a:t>Documents</a:t>
            </a:r>
            <a:endParaRPr lang="en-US" sz="2000" b="1" kern="0" dirty="0">
              <a:latin typeface="+mn-lt"/>
              <a:ea typeface="+mn-ea"/>
              <a:cs typeface="Century Gothic"/>
            </a:endParaRPr>
          </a:p>
        </p:txBody>
      </p:sp>
      <p:grpSp>
        <p:nvGrpSpPr>
          <p:cNvPr id="111" name="Group 110"/>
          <p:cNvGrpSpPr/>
          <p:nvPr/>
        </p:nvGrpSpPr>
        <p:grpSpPr>
          <a:xfrm>
            <a:off x="76200" y="1447800"/>
            <a:ext cx="2282825" cy="1676400"/>
            <a:chOff x="76200" y="1524000"/>
            <a:chExt cx="2282825" cy="1676400"/>
          </a:xfrm>
        </p:grpSpPr>
        <p:pic>
          <p:nvPicPr>
            <p:cNvPr id="112" name="Picture 2" descr="http://medicmagic.net/wp-content/uploads/2010/03/human-brain.jpg"/>
            <p:cNvPicPr>
              <a:picLocks noChangeAspect="1" noChangeArrowheads="1"/>
            </p:cNvPicPr>
            <p:nvPr/>
          </p:nvPicPr>
          <p:blipFill>
            <a:blip r:embed="rId4" cstate="print"/>
            <a:srcRect/>
            <a:stretch>
              <a:fillRect/>
            </a:stretch>
          </p:blipFill>
          <p:spPr bwMode="auto">
            <a:xfrm>
              <a:off x="152400" y="1925957"/>
              <a:ext cx="1278125" cy="1274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13" name="TextBox 49"/>
            <p:cNvSpPr txBox="1">
              <a:spLocks noChangeArrowheads="1"/>
            </p:cNvSpPr>
            <p:nvPr/>
          </p:nvSpPr>
          <p:spPr bwMode="auto">
            <a:xfrm>
              <a:off x="76200" y="1524000"/>
              <a:ext cx="2282825" cy="400110"/>
            </a:xfrm>
            <a:prstGeom prst="rect">
              <a:avLst/>
            </a:prstGeom>
            <a:noFill/>
            <a:ln w="9528">
              <a:noFill/>
              <a:miter lim="800000"/>
              <a:headEnd/>
              <a:tailEnd/>
            </a:ln>
          </p:spPr>
          <p:txBody>
            <a:bodyPr wrap="square">
              <a:spAutoFit/>
            </a:bodyPr>
            <a:lstStyle/>
            <a:p>
              <a:pPr defTabSz="914400"/>
              <a:r>
                <a:rPr lang="en-US" sz="2000" b="1" dirty="0" smtClean="0">
                  <a:latin typeface="+mn-lt"/>
                </a:rPr>
                <a:t>Case Knowledge</a:t>
              </a:r>
              <a:endParaRPr lang="en-US" sz="2000" b="1" dirty="0">
                <a:latin typeface="+mn-lt"/>
              </a:endParaRPr>
            </a:p>
          </p:txBody>
        </p:sp>
      </p:grpSp>
      <p:grpSp>
        <p:nvGrpSpPr>
          <p:cNvPr id="115" name="Group 114"/>
          <p:cNvGrpSpPr/>
          <p:nvPr/>
        </p:nvGrpSpPr>
        <p:grpSpPr>
          <a:xfrm>
            <a:off x="7010400" y="4443412"/>
            <a:ext cx="1852613" cy="1082675"/>
            <a:chOff x="7026275" y="4708525"/>
            <a:chExt cx="1852613" cy="1082675"/>
          </a:xfrm>
        </p:grpSpPr>
        <p:sp>
          <p:nvSpPr>
            <p:cNvPr id="116" name="Rectangle 115"/>
            <p:cNvSpPr/>
            <p:nvPr/>
          </p:nvSpPr>
          <p:spPr>
            <a:xfrm>
              <a:off x="8316913" y="5678488"/>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7" name="Rectangle 116"/>
            <p:cNvSpPr/>
            <p:nvPr/>
          </p:nvSpPr>
          <p:spPr>
            <a:xfrm>
              <a:off x="7672388" y="548640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8" name="Rectangle 117"/>
            <p:cNvSpPr/>
            <p:nvPr/>
          </p:nvSpPr>
          <p:spPr>
            <a:xfrm>
              <a:off x="7027863" y="5486400"/>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9" name="Rectangle 118"/>
            <p:cNvSpPr/>
            <p:nvPr/>
          </p:nvSpPr>
          <p:spPr>
            <a:xfrm>
              <a:off x="7027863" y="528637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0" name="Rectangle 119"/>
            <p:cNvSpPr/>
            <p:nvPr/>
          </p:nvSpPr>
          <p:spPr>
            <a:xfrm>
              <a:off x="7027863" y="5675313"/>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1" name="Rectangle 120"/>
            <p:cNvSpPr/>
            <p:nvPr/>
          </p:nvSpPr>
          <p:spPr>
            <a:xfrm>
              <a:off x="8316913" y="5487988"/>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2" name="Rectangle 121"/>
            <p:cNvSpPr/>
            <p:nvPr/>
          </p:nvSpPr>
          <p:spPr>
            <a:xfrm>
              <a:off x="7672388" y="5678488"/>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3" name="Rectangle 122"/>
            <p:cNvSpPr/>
            <p:nvPr/>
          </p:nvSpPr>
          <p:spPr>
            <a:xfrm>
              <a:off x="7026275" y="4895850"/>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4" name="Rectangle 123"/>
            <p:cNvSpPr/>
            <p:nvPr/>
          </p:nvSpPr>
          <p:spPr>
            <a:xfrm>
              <a:off x="7027863" y="470852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5" name="Rectangle 124"/>
            <p:cNvSpPr/>
            <p:nvPr/>
          </p:nvSpPr>
          <p:spPr>
            <a:xfrm>
              <a:off x="7026275" y="508793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26" name="TextBox 49"/>
          <p:cNvSpPr txBox="1"/>
          <p:nvPr/>
        </p:nvSpPr>
        <p:spPr>
          <a:xfrm>
            <a:off x="6858000" y="5569803"/>
            <a:ext cx="2133600" cy="707886"/>
          </a:xfrm>
          <a:prstGeom prst="rect">
            <a:avLst/>
          </a:prstGeom>
          <a:noFill/>
          <a:ln w="9528">
            <a:noFill/>
            <a:prstDash val="solid"/>
          </a:ln>
        </p:spPr>
        <p:txBody>
          <a:bodyPr wrap="square">
            <a:spAutoFit/>
          </a:bodyPr>
          <a:lstStyle/>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Coded </a:t>
            </a:r>
          </a:p>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Documents</a:t>
            </a:r>
            <a:endParaRPr lang="en-US" sz="2000" b="1" kern="0" dirty="0">
              <a:latin typeface="+mn-lt"/>
              <a:ea typeface="+mn-ea"/>
              <a:cs typeface="Century Gothic"/>
            </a:endParaRPr>
          </a:p>
        </p:txBody>
      </p:sp>
      <p:sp>
        <p:nvSpPr>
          <p:cNvPr id="127" name="Down Arrow 126"/>
          <p:cNvSpPr/>
          <p:nvPr/>
        </p:nvSpPr>
        <p:spPr>
          <a:xfrm rot="16200000">
            <a:off x="2057401" y="2133600"/>
            <a:ext cx="5334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8" name="Down Arrow 127"/>
          <p:cNvSpPr/>
          <p:nvPr/>
        </p:nvSpPr>
        <p:spPr>
          <a:xfrm rot="16200000">
            <a:off x="1752600" y="2667000"/>
            <a:ext cx="533400" cy="2209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9" name="Down Arrow 128"/>
          <p:cNvSpPr/>
          <p:nvPr/>
        </p:nvSpPr>
        <p:spPr>
          <a:xfrm rot="16200000">
            <a:off x="6210300" y="4114800"/>
            <a:ext cx="533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2" name="Picture 131" descr="boring evolution 1.jpg"/>
          <p:cNvPicPr>
            <a:picLocks noChangeAspect="1"/>
          </p:cNvPicPr>
          <p:nvPr/>
        </p:nvPicPr>
        <p:blipFill>
          <a:blip r:embed="rId5" cstate="print"/>
          <a:stretch>
            <a:fillRect/>
          </a:stretch>
        </p:blipFill>
        <p:spPr>
          <a:xfrm>
            <a:off x="3200400" y="5257800"/>
            <a:ext cx="559526" cy="108796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609600" y="304800"/>
            <a:ext cx="7848600" cy="1066800"/>
          </a:xfrm>
        </p:spPr>
        <p:txBody>
          <a:bodyPr/>
          <a:lstStyle/>
          <a:p>
            <a:pPr eaLnBrk="1" hangingPunct="1"/>
            <a:r>
              <a:rPr lang="en-US" sz="4000" dirty="0" smtClean="0"/>
              <a:t>Ranking with BM-25 Term Weights</a:t>
            </a:r>
            <a:endParaRPr lang="en-US" sz="4000" dirty="0" smtClean="0"/>
          </a:p>
        </p:txBody>
      </p:sp>
      <p:graphicFrame>
        <p:nvGraphicFramePr>
          <p:cNvPr id="4098" name="Object 4"/>
          <p:cNvGraphicFramePr>
            <a:graphicFrameLocks noChangeAspect="1"/>
          </p:cNvGraphicFramePr>
          <p:nvPr/>
        </p:nvGraphicFramePr>
        <p:xfrm>
          <a:off x="533400" y="3286125"/>
          <a:ext cx="7924800" cy="1133475"/>
        </p:xfrm>
        <a:graphic>
          <a:graphicData uri="http://schemas.openxmlformats.org/presentationml/2006/ole">
            <mc:AlternateContent xmlns:mc="http://schemas.openxmlformats.org/markup-compatibility/2006">
              <mc:Choice xmlns:v="urn:schemas-microsoft-com:vml" Requires="v">
                <p:oleObj spid="_x0000_s2065" name="Equation" r:id="rId3" imgW="4089240" imgH="583920" progId="Equation.3">
                  <p:embed/>
                </p:oleObj>
              </mc:Choice>
              <mc:Fallback>
                <p:oleObj name="Equation" r:id="rId3" imgW="4089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86125"/>
                        <a:ext cx="792480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0"/>
          <p:cNvGrpSpPr>
            <a:grpSpLocks/>
          </p:cNvGrpSpPr>
          <p:nvPr/>
        </p:nvGrpSpPr>
        <p:grpSpPr bwMode="auto">
          <a:xfrm>
            <a:off x="415925" y="2297113"/>
            <a:ext cx="7480300" cy="2933700"/>
            <a:chOff x="415657" y="2297113"/>
            <a:chExt cx="7480358" cy="2933759"/>
          </a:xfrm>
        </p:grpSpPr>
        <p:sp>
          <p:nvSpPr>
            <p:cNvPr id="4103" name="Oval 5"/>
            <p:cNvSpPr>
              <a:spLocks noChangeArrowheads="1"/>
            </p:cNvSpPr>
            <p:nvPr/>
          </p:nvSpPr>
          <p:spPr bwMode="auto">
            <a:xfrm>
              <a:off x="1657082" y="3696237"/>
              <a:ext cx="762000" cy="406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a:p>
          </p:txBody>
        </p:sp>
        <p:sp>
          <p:nvSpPr>
            <p:cNvPr id="4104" name="Oval 6"/>
            <p:cNvSpPr>
              <a:spLocks noChangeArrowheads="1"/>
            </p:cNvSpPr>
            <p:nvPr/>
          </p:nvSpPr>
          <p:spPr bwMode="auto">
            <a:xfrm>
              <a:off x="5105400" y="3251200"/>
              <a:ext cx="1066800" cy="482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a:p>
          </p:txBody>
        </p:sp>
        <p:sp>
          <p:nvSpPr>
            <p:cNvPr id="4105" name="Text Box 7"/>
            <p:cNvSpPr txBox="1">
              <a:spLocks noChangeArrowheads="1"/>
            </p:cNvSpPr>
            <p:nvPr/>
          </p:nvSpPr>
          <p:spPr bwMode="auto">
            <a:xfrm>
              <a:off x="415657" y="4830762"/>
              <a:ext cx="248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2000" u="sng">
                  <a:latin typeface="Arial" pitchFamily="34" charset="0"/>
                </a:rPr>
                <a:t>document frequency</a:t>
              </a:r>
            </a:p>
          </p:txBody>
        </p:sp>
        <p:sp>
          <p:nvSpPr>
            <p:cNvPr id="4106" name="Text Box 8"/>
            <p:cNvSpPr txBox="1">
              <a:spLocks noChangeArrowheads="1"/>
            </p:cNvSpPr>
            <p:nvPr/>
          </p:nvSpPr>
          <p:spPr bwMode="auto">
            <a:xfrm>
              <a:off x="5059363" y="2297113"/>
              <a:ext cx="187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2000" u="sng">
                  <a:latin typeface="Arial" pitchFamily="34" charset="0"/>
                </a:rPr>
                <a:t>term frequency</a:t>
              </a:r>
            </a:p>
          </p:txBody>
        </p:sp>
        <p:sp>
          <p:nvSpPr>
            <p:cNvPr id="4107" name="Text Box 11"/>
            <p:cNvSpPr txBox="1">
              <a:spLocks noChangeArrowheads="1"/>
            </p:cNvSpPr>
            <p:nvPr/>
          </p:nvSpPr>
          <p:spPr bwMode="auto">
            <a:xfrm>
              <a:off x="5816600" y="4830762"/>
              <a:ext cx="2079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2000" u="sng">
                  <a:latin typeface="Arial" pitchFamily="34" charset="0"/>
                </a:rPr>
                <a:t>document length</a:t>
              </a:r>
            </a:p>
          </p:txBody>
        </p:sp>
        <p:sp>
          <p:nvSpPr>
            <p:cNvPr id="4108" name="Oval 19"/>
            <p:cNvSpPr>
              <a:spLocks noChangeArrowheads="1"/>
            </p:cNvSpPr>
            <p:nvPr/>
          </p:nvSpPr>
          <p:spPr bwMode="auto">
            <a:xfrm>
              <a:off x="4902200" y="3683000"/>
              <a:ext cx="914400" cy="3810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4109" name="Line 20"/>
            <p:cNvSpPr>
              <a:spLocks noChangeShapeType="1"/>
            </p:cNvSpPr>
            <p:nvPr/>
          </p:nvSpPr>
          <p:spPr bwMode="auto">
            <a:xfrm>
              <a:off x="5638800" y="4064000"/>
              <a:ext cx="830574" cy="766762"/>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10" name="Line 27"/>
            <p:cNvSpPr>
              <a:spLocks noChangeShapeType="1"/>
            </p:cNvSpPr>
            <p:nvPr/>
          </p:nvSpPr>
          <p:spPr bwMode="auto">
            <a:xfrm flipH="1">
              <a:off x="1657082" y="4064000"/>
              <a:ext cx="182698" cy="76676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111" name="Line 28"/>
            <p:cNvSpPr>
              <a:spLocks noChangeShapeType="1"/>
            </p:cNvSpPr>
            <p:nvPr/>
          </p:nvSpPr>
          <p:spPr bwMode="auto">
            <a:xfrm flipV="1">
              <a:off x="5638800" y="2641600"/>
              <a:ext cx="304800" cy="609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pSp>
      <p:graphicFrame>
        <p:nvGraphicFramePr>
          <p:cNvPr id="4099" name="Object 29"/>
          <p:cNvGraphicFramePr>
            <a:graphicFrameLocks noChangeAspect="1"/>
          </p:cNvGraphicFramePr>
          <p:nvPr/>
        </p:nvGraphicFramePr>
        <p:xfrm>
          <a:off x="533400" y="3286125"/>
          <a:ext cx="7924800" cy="1133475"/>
        </p:xfrm>
        <a:graphic>
          <a:graphicData uri="http://schemas.openxmlformats.org/presentationml/2006/ole">
            <mc:AlternateContent xmlns:mc="http://schemas.openxmlformats.org/markup-compatibility/2006">
              <mc:Choice xmlns:v="urn:schemas-microsoft-com:vml" Requires="v">
                <p:oleObj spid="_x0000_s2066" name="Equation" r:id="rId5" imgW="4089240" imgH="583920" progId="Equation.3">
                  <p:embed/>
                </p:oleObj>
              </mc:Choice>
              <mc:Fallback>
                <p:oleObj name="Equation" r:id="rId5" imgW="4089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86125"/>
                        <a:ext cx="792480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30"/>
          <p:cNvGraphicFramePr>
            <a:graphicFrameLocks noChangeAspect="1"/>
          </p:cNvGraphicFramePr>
          <p:nvPr/>
        </p:nvGraphicFramePr>
        <p:xfrm>
          <a:off x="533400" y="3286125"/>
          <a:ext cx="7924800" cy="1133475"/>
        </p:xfrm>
        <a:graphic>
          <a:graphicData uri="http://schemas.openxmlformats.org/presentationml/2006/ole">
            <mc:AlternateContent xmlns:mc="http://schemas.openxmlformats.org/markup-compatibility/2006">
              <mc:Choice xmlns:v="urn:schemas-microsoft-com:vml" Requires="v">
                <p:oleObj spid="_x0000_s2067" name="Equation" r:id="rId6" imgW="4089240" imgH="583920" progId="Equation.3">
                  <p:embed/>
                </p:oleObj>
              </mc:Choice>
              <mc:Fallback>
                <p:oleObj name="Equation" r:id="rId6" imgW="408924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86125"/>
                        <a:ext cx="792480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“Blind” Relevance Feedback</a:t>
            </a:r>
          </a:p>
        </p:txBody>
      </p:sp>
      <p:sp>
        <p:nvSpPr>
          <p:cNvPr id="12291" name="Content Placeholder 2"/>
          <p:cNvSpPr>
            <a:spLocks noGrp="1"/>
          </p:cNvSpPr>
          <p:nvPr>
            <p:ph idx="1"/>
          </p:nvPr>
        </p:nvSpPr>
        <p:spPr/>
        <p:txBody>
          <a:bodyPr/>
          <a:lstStyle/>
          <a:p>
            <a:r>
              <a:rPr lang="en-US" smtClean="0"/>
              <a:t>Perform an initial search</a:t>
            </a:r>
          </a:p>
          <a:p>
            <a:pPr lvl="3"/>
            <a:endParaRPr lang="en-US" smtClean="0"/>
          </a:p>
          <a:p>
            <a:r>
              <a:rPr lang="en-US" smtClean="0"/>
              <a:t>Identify new terms strongly associated with top results</a:t>
            </a:r>
          </a:p>
          <a:p>
            <a:pPr lvl="1"/>
            <a:r>
              <a:rPr lang="en-US" smtClean="0"/>
              <a:t>Chi-squared</a:t>
            </a:r>
          </a:p>
          <a:p>
            <a:pPr lvl="1"/>
            <a:r>
              <a:rPr lang="en-US" smtClean="0"/>
              <a:t>IDF</a:t>
            </a:r>
          </a:p>
          <a:p>
            <a:pPr lvl="4"/>
            <a:endParaRPr lang="en-US" smtClean="0"/>
          </a:p>
          <a:p>
            <a:r>
              <a:rPr lang="en-US" smtClean="0"/>
              <a:t>Expand (and possibly reweight) the query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2452688" y="1463675"/>
            <a:ext cx="6234112" cy="4430713"/>
          </a:xfrm>
          <a:custGeom>
            <a:avLst/>
            <a:gdLst>
              <a:gd name="T0" fmla="*/ 829132126 w 3927"/>
              <a:gd name="T1" fmla="*/ 2147483647 h 2791"/>
              <a:gd name="T2" fmla="*/ 556953753 w 3927"/>
              <a:gd name="T3" fmla="*/ 2147483647 h 2791"/>
              <a:gd name="T4" fmla="*/ 388104034 w 3927"/>
              <a:gd name="T5" fmla="*/ 2147483647 h 2791"/>
              <a:gd name="T6" fmla="*/ 345262186 w 3927"/>
              <a:gd name="T7" fmla="*/ 2147483647 h 2791"/>
              <a:gd name="T8" fmla="*/ 241935020 w 3927"/>
              <a:gd name="T9" fmla="*/ 2147483647 h 2791"/>
              <a:gd name="T10" fmla="*/ 282257506 w 3927"/>
              <a:gd name="T11" fmla="*/ 2147483647 h 2791"/>
              <a:gd name="T12" fmla="*/ 156249686 w 3927"/>
              <a:gd name="T13" fmla="*/ 2147483647 h 2791"/>
              <a:gd name="T14" fmla="*/ 73083738 w 3927"/>
              <a:gd name="T15" fmla="*/ 2147483647 h 2791"/>
              <a:gd name="T16" fmla="*/ 178931878 w 3927"/>
              <a:gd name="T17" fmla="*/ 1376005383 h 2791"/>
              <a:gd name="T18" fmla="*/ 325100942 w 3927"/>
              <a:gd name="T19" fmla="*/ 1207155748 h 2791"/>
              <a:gd name="T20" fmla="*/ 345262186 w 3927"/>
              <a:gd name="T21" fmla="*/ 1101309211 h 2791"/>
              <a:gd name="T22" fmla="*/ 577114996 w 3927"/>
              <a:gd name="T23" fmla="*/ 806450007 h 2791"/>
              <a:gd name="T24" fmla="*/ 1020662549 w 3927"/>
              <a:gd name="T25" fmla="*/ 554434442 h 2791"/>
              <a:gd name="T26" fmla="*/ 1481851785 w 3927"/>
              <a:gd name="T27" fmla="*/ 282257532 h 2791"/>
              <a:gd name="T28" fmla="*/ 2147483647 w 3927"/>
              <a:gd name="T29" fmla="*/ 50403125 h 2791"/>
              <a:gd name="T30" fmla="*/ 2147483647 w 3927"/>
              <a:gd name="T31" fmla="*/ 90725628 h 2791"/>
              <a:gd name="T32" fmla="*/ 2147483647 w 3927"/>
              <a:gd name="T33" fmla="*/ 50403125 h 2791"/>
              <a:gd name="T34" fmla="*/ 2147483647 w 3927"/>
              <a:gd name="T35" fmla="*/ 153730338 h 2791"/>
              <a:gd name="T36" fmla="*/ 2147483647 w 3927"/>
              <a:gd name="T37" fmla="*/ 196572191 h 2791"/>
              <a:gd name="T38" fmla="*/ 2147483647 w 3927"/>
              <a:gd name="T39" fmla="*/ 322580023 h 2791"/>
              <a:gd name="T40" fmla="*/ 2147483647 w 3927"/>
              <a:gd name="T41" fmla="*/ 448587905 h 2791"/>
              <a:gd name="T42" fmla="*/ 2147483647 w 3927"/>
              <a:gd name="T43" fmla="*/ 660280979 h 2791"/>
              <a:gd name="T44" fmla="*/ 2147483647 w 3927"/>
              <a:gd name="T45" fmla="*/ 829132202 h 2791"/>
              <a:gd name="T46" fmla="*/ 2147483647 w 3927"/>
              <a:gd name="T47" fmla="*/ 1144151063 h 2791"/>
              <a:gd name="T48" fmla="*/ 2147483647 w 3927"/>
              <a:gd name="T49" fmla="*/ 1943041596 h 2791"/>
              <a:gd name="T50" fmla="*/ 2147483647 w 3927"/>
              <a:gd name="T51" fmla="*/ 2147483647 h 2791"/>
              <a:gd name="T52" fmla="*/ 2147483647 w 3927"/>
              <a:gd name="T53" fmla="*/ 2147483647 h 2791"/>
              <a:gd name="T54" fmla="*/ 2147483647 w 3927"/>
              <a:gd name="T55" fmla="*/ 2147483647 h 2791"/>
              <a:gd name="T56" fmla="*/ 2147483647 w 3927"/>
              <a:gd name="T57" fmla="*/ 2147483647 h 2791"/>
              <a:gd name="T58" fmla="*/ 2147483647 w 3927"/>
              <a:gd name="T59" fmla="*/ 2147483647 h 2791"/>
              <a:gd name="T60" fmla="*/ 2147483647 w 3927"/>
              <a:gd name="T61" fmla="*/ 2147483647 h 2791"/>
              <a:gd name="T62" fmla="*/ 2147483647 w 3927"/>
              <a:gd name="T63" fmla="*/ 2147483647 h 2791"/>
              <a:gd name="T64" fmla="*/ 2147483647 w 3927"/>
              <a:gd name="T65" fmla="*/ 2147483647 h 2791"/>
              <a:gd name="T66" fmla="*/ 2147483647 w 3927"/>
              <a:gd name="T67" fmla="*/ 2147483647 h 2791"/>
              <a:gd name="T68" fmla="*/ 2147483647 w 3927"/>
              <a:gd name="T69" fmla="*/ 2147483647 h 2791"/>
              <a:gd name="T70" fmla="*/ 2147483647 w 3927"/>
              <a:gd name="T71" fmla="*/ 2147483647 h 2791"/>
              <a:gd name="T72" fmla="*/ 2147483647 w 3927"/>
              <a:gd name="T73" fmla="*/ 2147483647 h 2791"/>
              <a:gd name="T74" fmla="*/ 2147483647 w 3927"/>
              <a:gd name="T75" fmla="*/ 2147483647 h 2791"/>
              <a:gd name="T76" fmla="*/ 2147483647 w 3927"/>
              <a:gd name="T77" fmla="*/ 2147483647 h 2791"/>
              <a:gd name="T78" fmla="*/ 2147483647 w 3927"/>
              <a:gd name="T79" fmla="*/ 2147483647 h 2791"/>
              <a:gd name="T80" fmla="*/ 2147483647 w 3927"/>
              <a:gd name="T81" fmla="*/ 2147483647 h 2791"/>
              <a:gd name="T82" fmla="*/ 2147483647 w 3927"/>
              <a:gd name="T83" fmla="*/ 2147483647 h 2791"/>
              <a:gd name="T84" fmla="*/ 2147483647 w 3927"/>
              <a:gd name="T85" fmla="*/ 2147483647 h 2791"/>
              <a:gd name="T86" fmla="*/ 2147483647 w 3927"/>
              <a:gd name="T87" fmla="*/ 2147483647 h 2791"/>
              <a:gd name="T88" fmla="*/ 2147483647 w 3927"/>
              <a:gd name="T89" fmla="*/ 2147483647 h 2791"/>
              <a:gd name="T90" fmla="*/ 2147483647 w 3927"/>
              <a:gd name="T91" fmla="*/ 2147483647 h 2791"/>
              <a:gd name="T92" fmla="*/ 1650702991 w 3927"/>
              <a:gd name="T93" fmla="*/ 2147483647 h 2791"/>
              <a:gd name="T94" fmla="*/ 1504533977 w 3927"/>
              <a:gd name="T95" fmla="*/ 2147483647 h 2791"/>
              <a:gd name="T96" fmla="*/ 1418848693 w 3927"/>
              <a:gd name="T97" fmla="*/ 2147483647 h 2791"/>
              <a:gd name="T98" fmla="*/ 1355844013 w 3927"/>
              <a:gd name="T99" fmla="*/ 2147483647 h 2791"/>
              <a:gd name="T100" fmla="*/ 1229836242 w 3927"/>
              <a:gd name="T101" fmla="*/ 2147483647 h 2791"/>
              <a:gd name="T102" fmla="*/ 1186992806 w 3927"/>
              <a:gd name="T103" fmla="*/ 2147483647 h 2791"/>
              <a:gd name="T104" fmla="*/ 1060985035 w 3927"/>
              <a:gd name="T105" fmla="*/ 2147483647 h 2791"/>
              <a:gd name="T106" fmla="*/ 1040823792 w 3927"/>
              <a:gd name="T107" fmla="*/ 2147483647 h 2791"/>
              <a:gd name="T108" fmla="*/ 977820700 w 3927"/>
              <a:gd name="T109" fmla="*/ 2147483647 h 2791"/>
              <a:gd name="T110" fmla="*/ 829132126 w 3927"/>
              <a:gd name="T111" fmla="*/ 2147483647 h 2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7"/>
              <a:gd name="T169" fmla="*/ 0 h 2791"/>
              <a:gd name="T170" fmla="*/ 3927 w 3927"/>
              <a:gd name="T171" fmla="*/ 2791 h 2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7" h="2791">
                <a:moveTo>
                  <a:pt x="329" y="2491"/>
                </a:moveTo>
                <a:cubicBezTo>
                  <a:pt x="284" y="2395"/>
                  <a:pt x="261" y="2289"/>
                  <a:pt x="221" y="2190"/>
                </a:cubicBezTo>
                <a:cubicBezTo>
                  <a:pt x="206" y="2113"/>
                  <a:pt x="189" y="2026"/>
                  <a:pt x="154" y="1956"/>
                </a:cubicBezTo>
                <a:cubicBezTo>
                  <a:pt x="135" y="1782"/>
                  <a:pt x="156" y="1989"/>
                  <a:pt x="137" y="1673"/>
                </a:cubicBezTo>
                <a:cubicBezTo>
                  <a:pt x="132" y="1591"/>
                  <a:pt x="111" y="1510"/>
                  <a:pt x="96" y="1430"/>
                </a:cubicBezTo>
                <a:cubicBezTo>
                  <a:pt x="101" y="1355"/>
                  <a:pt x="112" y="1280"/>
                  <a:pt x="112" y="1205"/>
                </a:cubicBezTo>
                <a:cubicBezTo>
                  <a:pt x="112" y="1191"/>
                  <a:pt x="68" y="1097"/>
                  <a:pt x="62" y="1080"/>
                </a:cubicBezTo>
                <a:cubicBezTo>
                  <a:pt x="54" y="1031"/>
                  <a:pt x="38" y="987"/>
                  <a:pt x="29" y="938"/>
                </a:cubicBezTo>
                <a:cubicBezTo>
                  <a:pt x="19" y="822"/>
                  <a:pt x="0" y="650"/>
                  <a:pt x="71" y="546"/>
                </a:cubicBezTo>
                <a:cubicBezTo>
                  <a:pt x="94" y="474"/>
                  <a:pt x="52" y="591"/>
                  <a:pt x="129" y="479"/>
                </a:cubicBezTo>
                <a:cubicBezTo>
                  <a:pt x="137" y="467"/>
                  <a:pt x="132" y="450"/>
                  <a:pt x="137" y="437"/>
                </a:cubicBezTo>
                <a:cubicBezTo>
                  <a:pt x="154" y="396"/>
                  <a:pt x="195" y="348"/>
                  <a:pt x="229" y="320"/>
                </a:cubicBezTo>
                <a:cubicBezTo>
                  <a:pt x="282" y="277"/>
                  <a:pt x="347" y="254"/>
                  <a:pt x="405" y="220"/>
                </a:cubicBezTo>
                <a:cubicBezTo>
                  <a:pt x="466" y="185"/>
                  <a:pt x="524" y="143"/>
                  <a:pt x="588" y="112"/>
                </a:cubicBezTo>
                <a:cubicBezTo>
                  <a:pt x="739" y="38"/>
                  <a:pt x="934" y="27"/>
                  <a:pt x="1097" y="20"/>
                </a:cubicBezTo>
                <a:cubicBezTo>
                  <a:pt x="1304" y="0"/>
                  <a:pt x="1509" y="22"/>
                  <a:pt x="1715" y="36"/>
                </a:cubicBezTo>
                <a:cubicBezTo>
                  <a:pt x="1863" y="63"/>
                  <a:pt x="2009" y="30"/>
                  <a:pt x="2158" y="20"/>
                </a:cubicBezTo>
                <a:cubicBezTo>
                  <a:pt x="2355" y="27"/>
                  <a:pt x="2546" y="49"/>
                  <a:pt x="2742" y="61"/>
                </a:cubicBezTo>
                <a:cubicBezTo>
                  <a:pt x="2883" y="91"/>
                  <a:pt x="2709" y="57"/>
                  <a:pt x="3059" y="78"/>
                </a:cubicBezTo>
                <a:cubicBezTo>
                  <a:pt x="3186" y="86"/>
                  <a:pt x="3308" y="119"/>
                  <a:pt x="3435" y="128"/>
                </a:cubicBezTo>
                <a:cubicBezTo>
                  <a:pt x="3504" y="147"/>
                  <a:pt x="3574" y="165"/>
                  <a:pt x="3644" y="178"/>
                </a:cubicBezTo>
                <a:cubicBezTo>
                  <a:pt x="3679" y="202"/>
                  <a:pt x="3713" y="224"/>
                  <a:pt x="3735" y="262"/>
                </a:cubicBezTo>
                <a:cubicBezTo>
                  <a:pt x="3748" y="284"/>
                  <a:pt x="3769" y="329"/>
                  <a:pt x="3769" y="329"/>
                </a:cubicBezTo>
                <a:cubicBezTo>
                  <a:pt x="3781" y="379"/>
                  <a:pt x="3799" y="411"/>
                  <a:pt x="3827" y="454"/>
                </a:cubicBezTo>
                <a:cubicBezTo>
                  <a:pt x="3855" y="564"/>
                  <a:pt x="3893" y="664"/>
                  <a:pt x="3927" y="771"/>
                </a:cubicBezTo>
                <a:cubicBezTo>
                  <a:pt x="3924" y="852"/>
                  <a:pt x="3924" y="932"/>
                  <a:pt x="3919" y="1013"/>
                </a:cubicBezTo>
                <a:cubicBezTo>
                  <a:pt x="3917" y="1050"/>
                  <a:pt x="3900" y="1085"/>
                  <a:pt x="3894" y="1122"/>
                </a:cubicBezTo>
                <a:cubicBezTo>
                  <a:pt x="3875" y="1240"/>
                  <a:pt x="3857" y="1367"/>
                  <a:pt x="3819" y="1481"/>
                </a:cubicBezTo>
                <a:cubicBezTo>
                  <a:pt x="3813" y="1520"/>
                  <a:pt x="3808" y="1558"/>
                  <a:pt x="3802" y="1597"/>
                </a:cubicBezTo>
                <a:cubicBezTo>
                  <a:pt x="3794" y="1647"/>
                  <a:pt x="3784" y="1698"/>
                  <a:pt x="3777" y="1748"/>
                </a:cubicBezTo>
                <a:cubicBezTo>
                  <a:pt x="3753" y="1909"/>
                  <a:pt x="3768" y="2005"/>
                  <a:pt x="3585" y="2040"/>
                </a:cubicBezTo>
                <a:cubicBezTo>
                  <a:pt x="3546" y="2066"/>
                  <a:pt x="3513" y="2093"/>
                  <a:pt x="3468" y="2107"/>
                </a:cubicBezTo>
                <a:cubicBezTo>
                  <a:pt x="3446" y="2114"/>
                  <a:pt x="3401" y="2123"/>
                  <a:pt x="3401" y="2123"/>
                </a:cubicBezTo>
                <a:cubicBezTo>
                  <a:pt x="3355" y="2154"/>
                  <a:pt x="3317" y="2150"/>
                  <a:pt x="3260" y="2157"/>
                </a:cubicBezTo>
                <a:cubicBezTo>
                  <a:pt x="3151" y="2170"/>
                  <a:pt x="3043" y="2186"/>
                  <a:pt x="2934" y="2198"/>
                </a:cubicBezTo>
                <a:cubicBezTo>
                  <a:pt x="2874" y="2184"/>
                  <a:pt x="2820" y="2172"/>
                  <a:pt x="2759" y="2165"/>
                </a:cubicBezTo>
                <a:cubicBezTo>
                  <a:pt x="2712" y="2168"/>
                  <a:pt x="2664" y="2168"/>
                  <a:pt x="2617" y="2173"/>
                </a:cubicBezTo>
                <a:cubicBezTo>
                  <a:pt x="2596" y="2175"/>
                  <a:pt x="2563" y="2200"/>
                  <a:pt x="2550" y="2207"/>
                </a:cubicBezTo>
                <a:cubicBezTo>
                  <a:pt x="2506" y="2229"/>
                  <a:pt x="2455" y="2236"/>
                  <a:pt x="2408" y="2249"/>
                </a:cubicBezTo>
                <a:cubicBezTo>
                  <a:pt x="2339" y="2293"/>
                  <a:pt x="2253" y="2286"/>
                  <a:pt x="2183" y="2324"/>
                </a:cubicBezTo>
                <a:cubicBezTo>
                  <a:pt x="2053" y="2394"/>
                  <a:pt x="2185" y="2342"/>
                  <a:pt x="2016" y="2399"/>
                </a:cubicBezTo>
                <a:cubicBezTo>
                  <a:pt x="2001" y="2404"/>
                  <a:pt x="1990" y="2420"/>
                  <a:pt x="1974" y="2424"/>
                </a:cubicBezTo>
                <a:cubicBezTo>
                  <a:pt x="1809" y="2464"/>
                  <a:pt x="1637" y="2472"/>
                  <a:pt x="1473" y="2516"/>
                </a:cubicBezTo>
                <a:cubicBezTo>
                  <a:pt x="1390" y="2538"/>
                  <a:pt x="1327" y="2582"/>
                  <a:pt x="1248" y="2608"/>
                </a:cubicBezTo>
                <a:cubicBezTo>
                  <a:pt x="1149" y="2641"/>
                  <a:pt x="1053" y="2676"/>
                  <a:pt x="956" y="2716"/>
                </a:cubicBezTo>
                <a:cubicBezTo>
                  <a:pt x="912" y="2760"/>
                  <a:pt x="951" y="2731"/>
                  <a:pt x="872" y="2749"/>
                </a:cubicBezTo>
                <a:cubicBezTo>
                  <a:pt x="797" y="2766"/>
                  <a:pt x="734" y="2783"/>
                  <a:pt x="655" y="2791"/>
                </a:cubicBezTo>
                <a:cubicBezTo>
                  <a:pt x="636" y="2785"/>
                  <a:pt x="615" y="2782"/>
                  <a:pt x="597" y="2774"/>
                </a:cubicBezTo>
                <a:cubicBezTo>
                  <a:pt x="584" y="2768"/>
                  <a:pt x="575" y="2756"/>
                  <a:pt x="563" y="2749"/>
                </a:cubicBezTo>
                <a:cubicBezTo>
                  <a:pt x="555" y="2745"/>
                  <a:pt x="546" y="2744"/>
                  <a:pt x="538" y="2741"/>
                </a:cubicBezTo>
                <a:cubicBezTo>
                  <a:pt x="521" y="2724"/>
                  <a:pt x="501" y="2710"/>
                  <a:pt x="488" y="2691"/>
                </a:cubicBezTo>
                <a:cubicBezTo>
                  <a:pt x="482" y="2683"/>
                  <a:pt x="478" y="2674"/>
                  <a:pt x="471" y="2666"/>
                </a:cubicBezTo>
                <a:cubicBezTo>
                  <a:pt x="455" y="2648"/>
                  <a:pt x="421" y="2616"/>
                  <a:pt x="421" y="2616"/>
                </a:cubicBezTo>
                <a:cubicBezTo>
                  <a:pt x="418" y="2608"/>
                  <a:pt x="418" y="2598"/>
                  <a:pt x="413" y="2591"/>
                </a:cubicBezTo>
                <a:cubicBezTo>
                  <a:pt x="407" y="2583"/>
                  <a:pt x="392" y="2583"/>
                  <a:pt x="388" y="2574"/>
                </a:cubicBezTo>
                <a:cubicBezTo>
                  <a:pt x="375" y="2548"/>
                  <a:pt x="389" y="2459"/>
                  <a:pt x="329" y="2491"/>
                </a:cubicBezTo>
                <a:close/>
              </a:path>
            </a:pathLst>
          </a:custGeom>
          <a:solidFill>
            <a:schemeClr val="bg1"/>
          </a:solidFill>
          <a:ln w="9525">
            <a:solidFill>
              <a:schemeClr val="tx1"/>
            </a:solidFill>
            <a:round/>
            <a:headEnd/>
            <a:tailEnd/>
          </a:ln>
        </p:spPr>
        <p:txBody>
          <a:bodyPr/>
          <a:lstStyle/>
          <a:p>
            <a:endParaRPr lang="en-US"/>
          </a:p>
        </p:txBody>
      </p:sp>
      <p:sp>
        <p:nvSpPr>
          <p:cNvPr id="10243" name="Rectangle 3"/>
          <p:cNvSpPr>
            <a:spLocks noGrp="1" noChangeArrowheads="1"/>
          </p:cNvSpPr>
          <p:nvPr>
            <p:ph type="title"/>
          </p:nvPr>
        </p:nvSpPr>
        <p:spPr>
          <a:xfrm>
            <a:off x="685800" y="304800"/>
            <a:ext cx="7772400" cy="1143000"/>
          </a:xfrm>
        </p:spPr>
        <p:txBody>
          <a:bodyPr/>
          <a:lstStyle/>
          <a:p>
            <a:r>
              <a:rPr lang="en-US" dirty="0" smtClean="0"/>
              <a:t>Visualizing</a:t>
            </a:r>
            <a:r>
              <a:rPr lang="en-US" dirty="0" smtClean="0"/>
              <a:t> </a:t>
            </a:r>
            <a:r>
              <a:rPr lang="en-US" dirty="0" smtClean="0"/>
              <a:t>Relevance Feedback</a:t>
            </a:r>
          </a:p>
        </p:txBody>
      </p:sp>
      <p:sp>
        <p:nvSpPr>
          <p:cNvPr id="10244" name="Text Box 4"/>
          <p:cNvSpPr txBox="1">
            <a:spLocks noChangeArrowheads="1"/>
          </p:cNvSpPr>
          <p:nvPr/>
        </p:nvSpPr>
        <p:spPr bwMode="auto">
          <a:xfrm>
            <a:off x="5272088" y="31400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45" name="Text Box 5"/>
          <p:cNvSpPr txBox="1">
            <a:spLocks noChangeArrowheads="1"/>
          </p:cNvSpPr>
          <p:nvPr/>
        </p:nvSpPr>
        <p:spPr bwMode="auto">
          <a:xfrm>
            <a:off x="5729288" y="2682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46" name="Text Box 6"/>
          <p:cNvSpPr txBox="1">
            <a:spLocks noChangeArrowheads="1"/>
          </p:cNvSpPr>
          <p:nvPr/>
        </p:nvSpPr>
        <p:spPr bwMode="auto">
          <a:xfrm>
            <a:off x="6034088" y="3444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47" name="Text Box 7"/>
          <p:cNvSpPr txBox="1">
            <a:spLocks noChangeArrowheads="1"/>
          </p:cNvSpPr>
          <p:nvPr/>
        </p:nvSpPr>
        <p:spPr bwMode="auto">
          <a:xfrm>
            <a:off x="3367088" y="36734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48" name="Text Box 8"/>
          <p:cNvSpPr txBox="1">
            <a:spLocks noChangeArrowheads="1"/>
          </p:cNvSpPr>
          <p:nvPr/>
        </p:nvSpPr>
        <p:spPr bwMode="auto">
          <a:xfrm>
            <a:off x="3900488" y="40544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49" name="Text Box 9"/>
          <p:cNvSpPr txBox="1">
            <a:spLocks noChangeArrowheads="1"/>
          </p:cNvSpPr>
          <p:nvPr/>
        </p:nvSpPr>
        <p:spPr bwMode="auto">
          <a:xfrm>
            <a:off x="4891088" y="38258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50" name="Text Box 10"/>
          <p:cNvSpPr txBox="1">
            <a:spLocks noChangeArrowheads="1"/>
          </p:cNvSpPr>
          <p:nvPr/>
        </p:nvSpPr>
        <p:spPr bwMode="auto">
          <a:xfrm>
            <a:off x="4357688" y="40544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51" name="Text Box 11"/>
          <p:cNvSpPr txBox="1">
            <a:spLocks noChangeArrowheads="1"/>
          </p:cNvSpPr>
          <p:nvPr/>
        </p:nvSpPr>
        <p:spPr bwMode="auto">
          <a:xfrm>
            <a:off x="1676400" y="57292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rgbClr val="00A000"/>
                </a:solidFill>
                <a:latin typeface="Arial" charset="0"/>
                <a:cs typeface="Arial" charset="0"/>
              </a:rPr>
              <a:t>Revised query</a:t>
            </a:r>
          </a:p>
        </p:txBody>
      </p:sp>
      <p:sp>
        <p:nvSpPr>
          <p:cNvPr id="10252" name="Line 12"/>
          <p:cNvSpPr>
            <a:spLocks noChangeShapeType="1"/>
          </p:cNvSpPr>
          <p:nvPr/>
        </p:nvSpPr>
        <p:spPr bwMode="auto">
          <a:xfrm flipV="1">
            <a:off x="2819400" y="4038600"/>
            <a:ext cx="1524000" cy="1752600"/>
          </a:xfrm>
          <a:prstGeom prst="line">
            <a:avLst/>
          </a:prstGeom>
          <a:noFill/>
          <a:ln w="9525">
            <a:solidFill>
              <a:srgbClr val="00A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253" name="Text Box 13"/>
          <p:cNvSpPr txBox="1">
            <a:spLocks noChangeArrowheads="1"/>
          </p:cNvSpPr>
          <p:nvPr/>
        </p:nvSpPr>
        <p:spPr bwMode="auto">
          <a:xfrm>
            <a:off x="5715000" y="5943600"/>
            <a:ext cx="327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latin typeface="Arial" charset="0"/>
                <a:cs typeface="Arial" charset="0"/>
              </a:rPr>
              <a:t>x  non-relevant documents</a:t>
            </a:r>
          </a:p>
          <a:p>
            <a:pPr>
              <a:spcBef>
                <a:spcPct val="10000"/>
              </a:spcBef>
            </a:pPr>
            <a:r>
              <a:rPr lang="en-US" sz="2000">
                <a:latin typeface="Arial" charset="0"/>
                <a:cs typeface="Arial" charset="0"/>
              </a:rPr>
              <a:t>o  relevant documents</a:t>
            </a:r>
          </a:p>
        </p:txBody>
      </p:sp>
      <p:sp>
        <p:nvSpPr>
          <p:cNvPr id="10254" name="Text Box 14"/>
          <p:cNvSpPr txBox="1">
            <a:spLocks noChangeArrowheads="1"/>
          </p:cNvSpPr>
          <p:nvPr/>
        </p:nvSpPr>
        <p:spPr bwMode="auto">
          <a:xfrm>
            <a:off x="4129088" y="35972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55" name="Text Box 15"/>
          <p:cNvSpPr txBox="1">
            <a:spLocks noChangeArrowheads="1"/>
          </p:cNvSpPr>
          <p:nvPr/>
        </p:nvSpPr>
        <p:spPr bwMode="auto">
          <a:xfrm>
            <a:off x="4662488" y="23780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56" name="Text Box 16"/>
          <p:cNvSpPr txBox="1">
            <a:spLocks noChangeArrowheads="1"/>
          </p:cNvSpPr>
          <p:nvPr/>
        </p:nvSpPr>
        <p:spPr bwMode="auto">
          <a:xfrm>
            <a:off x="4357688" y="32924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o</a:t>
            </a:r>
          </a:p>
        </p:txBody>
      </p:sp>
      <p:sp>
        <p:nvSpPr>
          <p:cNvPr id="10257" name="Text Box 17"/>
          <p:cNvSpPr txBox="1">
            <a:spLocks noChangeArrowheads="1"/>
          </p:cNvSpPr>
          <p:nvPr/>
        </p:nvSpPr>
        <p:spPr bwMode="auto">
          <a:xfrm>
            <a:off x="4876800" y="2971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58" name="Text Box 18"/>
          <p:cNvSpPr txBox="1">
            <a:spLocks noChangeArrowheads="1"/>
          </p:cNvSpPr>
          <p:nvPr/>
        </p:nvSpPr>
        <p:spPr bwMode="auto">
          <a:xfrm>
            <a:off x="5805488" y="18446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59" name="Text Box 19"/>
          <p:cNvSpPr txBox="1">
            <a:spLocks noChangeArrowheads="1"/>
          </p:cNvSpPr>
          <p:nvPr/>
        </p:nvSpPr>
        <p:spPr bwMode="auto">
          <a:xfrm>
            <a:off x="3443288" y="29114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0" name="Text Box 20"/>
          <p:cNvSpPr txBox="1">
            <a:spLocks noChangeArrowheads="1"/>
          </p:cNvSpPr>
          <p:nvPr/>
        </p:nvSpPr>
        <p:spPr bwMode="auto">
          <a:xfrm>
            <a:off x="6796088" y="27590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1" name="Text Box 21"/>
          <p:cNvSpPr txBox="1">
            <a:spLocks noChangeArrowheads="1"/>
          </p:cNvSpPr>
          <p:nvPr/>
        </p:nvSpPr>
        <p:spPr bwMode="auto">
          <a:xfrm>
            <a:off x="2986088" y="20732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2" name="Text Box 22"/>
          <p:cNvSpPr txBox="1">
            <a:spLocks noChangeArrowheads="1"/>
          </p:cNvSpPr>
          <p:nvPr/>
        </p:nvSpPr>
        <p:spPr bwMode="auto">
          <a:xfrm>
            <a:off x="7100888" y="17684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3" name="Text Box 23"/>
          <p:cNvSpPr txBox="1">
            <a:spLocks noChangeArrowheads="1"/>
          </p:cNvSpPr>
          <p:nvPr/>
        </p:nvSpPr>
        <p:spPr bwMode="auto">
          <a:xfrm>
            <a:off x="2986088" y="48926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4" name="Text Box 24"/>
          <p:cNvSpPr txBox="1">
            <a:spLocks noChangeArrowheads="1"/>
          </p:cNvSpPr>
          <p:nvPr/>
        </p:nvSpPr>
        <p:spPr bwMode="auto">
          <a:xfrm>
            <a:off x="2681288" y="3825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5" name="Text Box 25"/>
          <p:cNvSpPr txBox="1">
            <a:spLocks noChangeArrowheads="1"/>
          </p:cNvSpPr>
          <p:nvPr/>
        </p:nvSpPr>
        <p:spPr bwMode="auto">
          <a:xfrm>
            <a:off x="5272088" y="45116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6" name="Text Box 26"/>
          <p:cNvSpPr txBox="1">
            <a:spLocks noChangeArrowheads="1"/>
          </p:cNvSpPr>
          <p:nvPr/>
        </p:nvSpPr>
        <p:spPr bwMode="auto">
          <a:xfrm>
            <a:off x="4281488" y="4587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7" name="Text Box 27"/>
          <p:cNvSpPr txBox="1">
            <a:spLocks noChangeArrowheads="1"/>
          </p:cNvSpPr>
          <p:nvPr/>
        </p:nvSpPr>
        <p:spPr bwMode="auto">
          <a:xfrm>
            <a:off x="7710488" y="31400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68" name="Text Box 28"/>
          <p:cNvSpPr txBox="1">
            <a:spLocks noChangeArrowheads="1"/>
          </p:cNvSpPr>
          <p:nvPr/>
        </p:nvSpPr>
        <p:spPr bwMode="auto">
          <a:xfrm>
            <a:off x="6567488" y="4206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grpSp>
        <p:nvGrpSpPr>
          <p:cNvPr id="10269" name="Group 29"/>
          <p:cNvGrpSpPr>
            <a:grpSpLocks/>
          </p:cNvGrpSpPr>
          <p:nvPr/>
        </p:nvGrpSpPr>
        <p:grpSpPr bwMode="auto">
          <a:xfrm>
            <a:off x="4343400" y="3657600"/>
            <a:ext cx="457200" cy="396875"/>
            <a:chOff x="4896" y="1680"/>
            <a:chExt cx="288" cy="250"/>
          </a:xfrm>
        </p:grpSpPr>
        <p:sp>
          <p:nvSpPr>
            <p:cNvPr id="10279" name="Text Box 30"/>
            <p:cNvSpPr txBox="1">
              <a:spLocks noChangeArrowheads="1"/>
            </p:cNvSpPr>
            <p:nvPr/>
          </p:nvSpPr>
          <p:spPr bwMode="auto">
            <a:xfrm>
              <a:off x="4896" y="168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sym typeface="Symbol" pitchFamily="18" charset="2"/>
                </a:rPr>
                <a:t></a:t>
              </a:r>
              <a:endParaRPr lang="en-US" sz="2000">
                <a:solidFill>
                  <a:srgbClr val="FF0000"/>
                </a:solidFill>
              </a:endParaRPr>
            </a:p>
          </p:txBody>
        </p:sp>
        <p:sp>
          <p:nvSpPr>
            <p:cNvPr id="10280" name="Freeform 31"/>
            <p:cNvSpPr>
              <a:spLocks/>
            </p:cNvSpPr>
            <p:nvPr/>
          </p:nvSpPr>
          <p:spPr bwMode="auto">
            <a:xfrm>
              <a:off x="4967" y="177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00A000"/>
            </a:solidFill>
            <a:ln w="9525">
              <a:solidFill>
                <a:schemeClr val="tx1"/>
              </a:solidFill>
              <a:round/>
              <a:headEnd/>
              <a:tailEnd/>
            </a:ln>
          </p:spPr>
          <p:txBody>
            <a:bodyPr/>
            <a:lstStyle/>
            <a:p>
              <a:endParaRPr lang="en-US"/>
            </a:p>
          </p:txBody>
        </p:sp>
      </p:grpSp>
      <p:sp>
        <p:nvSpPr>
          <p:cNvPr id="10270" name="Text Box 32"/>
          <p:cNvSpPr txBox="1">
            <a:spLocks noChangeArrowheads="1"/>
          </p:cNvSpPr>
          <p:nvPr/>
        </p:nvSpPr>
        <p:spPr bwMode="auto">
          <a:xfrm>
            <a:off x="7558088" y="38258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71" name="Text Box 33"/>
          <p:cNvSpPr txBox="1">
            <a:spLocks noChangeArrowheads="1"/>
          </p:cNvSpPr>
          <p:nvPr/>
        </p:nvSpPr>
        <p:spPr bwMode="auto">
          <a:xfrm>
            <a:off x="8015288" y="23780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
        <p:nvSpPr>
          <p:cNvPr id="10272" name="Text Box 34"/>
          <p:cNvSpPr txBox="1">
            <a:spLocks noChangeArrowheads="1"/>
          </p:cNvSpPr>
          <p:nvPr/>
        </p:nvSpPr>
        <p:spPr bwMode="auto">
          <a:xfrm>
            <a:off x="1385888" y="1676400"/>
            <a:ext cx="1509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latin typeface="Arial" charset="0"/>
                <a:cs typeface="Arial" charset="0"/>
              </a:rPr>
              <a:t>Initial query</a:t>
            </a:r>
          </a:p>
        </p:txBody>
      </p:sp>
      <p:sp>
        <p:nvSpPr>
          <p:cNvPr id="10273" name="Line 35"/>
          <p:cNvSpPr>
            <a:spLocks noChangeShapeType="1"/>
          </p:cNvSpPr>
          <p:nvPr/>
        </p:nvSpPr>
        <p:spPr bwMode="auto">
          <a:xfrm>
            <a:off x="2528888" y="2073275"/>
            <a:ext cx="1981200" cy="914400"/>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10274" name="Group 36"/>
          <p:cNvGrpSpPr>
            <a:grpSpLocks/>
          </p:cNvGrpSpPr>
          <p:nvPr/>
        </p:nvGrpSpPr>
        <p:grpSpPr bwMode="auto">
          <a:xfrm>
            <a:off x="4433888" y="2835275"/>
            <a:ext cx="457200" cy="396875"/>
            <a:chOff x="4896" y="1680"/>
            <a:chExt cx="288" cy="250"/>
          </a:xfrm>
        </p:grpSpPr>
        <p:sp>
          <p:nvSpPr>
            <p:cNvPr id="10277" name="Text Box 37"/>
            <p:cNvSpPr txBox="1">
              <a:spLocks noChangeArrowheads="1"/>
            </p:cNvSpPr>
            <p:nvPr/>
          </p:nvSpPr>
          <p:spPr bwMode="auto">
            <a:xfrm>
              <a:off x="4896" y="168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a:solidFill>
                    <a:srgbClr val="FF0000"/>
                  </a:solidFill>
                  <a:sym typeface="Symbol" pitchFamily="18" charset="2"/>
                </a:rPr>
                <a:t></a:t>
              </a:r>
              <a:endParaRPr lang="en-US" sz="2000">
                <a:solidFill>
                  <a:srgbClr val="FF0000"/>
                </a:solidFill>
              </a:endParaRPr>
            </a:p>
          </p:txBody>
        </p:sp>
        <p:sp>
          <p:nvSpPr>
            <p:cNvPr id="10278" name="Freeform 38"/>
            <p:cNvSpPr>
              <a:spLocks/>
            </p:cNvSpPr>
            <p:nvPr/>
          </p:nvSpPr>
          <p:spPr bwMode="auto">
            <a:xfrm>
              <a:off x="4967" y="177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FF0000"/>
            </a:solidFill>
            <a:ln w="9525">
              <a:solidFill>
                <a:schemeClr val="tx1"/>
              </a:solidFill>
              <a:round/>
              <a:headEnd/>
              <a:tailEnd/>
            </a:ln>
          </p:spPr>
          <p:txBody>
            <a:bodyPr/>
            <a:lstStyle/>
            <a:p>
              <a:endParaRPr lang="en-US"/>
            </a:p>
          </p:txBody>
        </p:sp>
      </p:grpSp>
      <p:sp>
        <p:nvSpPr>
          <p:cNvPr id="10275" name="Oval 39"/>
          <p:cNvSpPr>
            <a:spLocks noChangeArrowheads="1"/>
          </p:cNvSpPr>
          <p:nvPr/>
        </p:nvSpPr>
        <p:spPr bwMode="auto">
          <a:xfrm>
            <a:off x="3886200" y="2286000"/>
            <a:ext cx="1447800" cy="1447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6" name="Text Box 40"/>
          <p:cNvSpPr txBox="1">
            <a:spLocks noChangeArrowheads="1"/>
          </p:cNvSpPr>
          <p:nvPr/>
        </p:nvSpPr>
        <p:spPr bwMode="auto">
          <a:xfrm>
            <a:off x="4114800" y="2286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atin typeface="Arial" charset="0"/>
              </a:rPr>
              <a:t>x</a:t>
            </a:r>
            <a:endParaRPr lang="en-US">
              <a:latin typeface="Arial Black"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609600"/>
            <a:ext cx="8077200" cy="1143000"/>
          </a:xfrm>
        </p:spPr>
        <p:txBody>
          <a:bodyPr/>
          <a:lstStyle/>
          <a:p>
            <a:r>
              <a:rPr lang="en-US" smtClean="0"/>
              <a:t>Problems with “Free Text” Search</a:t>
            </a:r>
          </a:p>
        </p:txBody>
      </p:sp>
      <p:sp>
        <p:nvSpPr>
          <p:cNvPr id="3075" name="Rectangle 3"/>
          <p:cNvSpPr>
            <a:spLocks noGrp="1" noChangeArrowheads="1"/>
          </p:cNvSpPr>
          <p:nvPr>
            <p:ph type="body" idx="1"/>
          </p:nvPr>
        </p:nvSpPr>
        <p:spPr>
          <a:xfrm>
            <a:off x="685800" y="1981200"/>
            <a:ext cx="8001000" cy="4114800"/>
          </a:xfrm>
        </p:spPr>
        <p:txBody>
          <a:bodyPr/>
          <a:lstStyle/>
          <a:p>
            <a:r>
              <a:rPr lang="en-US" smtClean="0"/>
              <a:t>Homonymy</a:t>
            </a:r>
          </a:p>
          <a:p>
            <a:pPr lvl="1"/>
            <a:r>
              <a:rPr lang="en-US" smtClean="0"/>
              <a:t>Terms may have many </a:t>
            </a:r>
            <a:r>
              <a:rPr lang="en-US" u="sng" smtClean="0"/>
              <a:t>unrelated</a:t>
            </a:r>
            <a:r>
              <a:rPr lang="en-US" smtClean="0"/>
              <a:t> meanings</a:t>
            </a:r>
          </a:p>
          <a:p>
            <a:pPr lvl="1"/>
            <a:r>
              <a:rPr lang="en-US" smtClean="0"/>
              <a:t>Polysemy (related meanings) is less of a problem</a:t>
            </a:r>
          </a:p>
          <a:p>
            <a:pPr lvl="3"/>
            <a:endParaRPr lang="en-US" smtClean="0"/>
          </a:p>
          <a:p>
            <a:r>
              <a:rPr lang="en-US" smtClean="0"/>
              <a:t>Synonymy</a:t>
            </a:r>
          </a:p>
          <a:p>
            <a:pPr lvl="1"/>
            <a:r>
              <a:rPr lang="en-US" smtClean="0"/>
              <a:t>Many ways of saying (nearly) the same thing</a:t>
            </a:r>
          </a:p>
          <a:p>
            <a:pPr lvl="3"/>
            <a:endParaRPr lang="en-US" smtClean="0"/>
          </a:p>
          <a:p>
            <a:r>
              <a:rPr lang="en-US" smtClean="0"/>
              <a:t>Anaphora</a:t>
            </a:r>
          </a:p>
          <a:p>
            <a:pPr lvl="1"/>
            <a:r>
              <a:rPr lang="en-US" smtClean="0"/>
              <a:t>Alternate ways of </a:t>
            </a:r>
            <a:r>
              <a:rPr lang="en-US" u="sng" smtClean="0"/>
              <a:t>referring to</a:t>
            </a:r>
            <a:r>
              <a:rPr lang="en-US" smtClean="0"/>
              <a:t> the same thing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a:noFill/>
        </p:spPr>
        <p:txBody>
          <a:bodyPr/>
          <a:lstStyle/>
          <a:p>
            <a:r>
              <a:rPr lang="en-US" smtClean="0"/>
              <a:t>Machine-Assisted Indexing</a:t>
            </a:r>
          </a:p>
        </p:txBody>
      </p:sp>
      <p:sp>
        <p:nvSpPr>
          <p:cNvPr id="24581" name="Rectangle 5"/>
          <p:cNvSpPr>
            <a:spLocks noGrp="1" noChangeArrowheads="1"/>
          </p:cNvSpPr>
          <p:nvPr>
            <p:ph type="body" idx="1"/>
          </p:nvPr>
        </p:nvSpPr>
        <p:spPr>
          <a:xfrm>
            <a:off x="685800" y="1981200"/>
            <a:ext cx="8077200" cy="4114800"/>
          </a:xfrm>
          <a:noFill/>
        </p:spPr>
        <p:txBody>
          <a:bodyPr/>
          <a:lstStyle/>
          <a:p>
            <a:r>
              <a:rPr lang="en-US" smtClean="0"/>
              <a:t>Goal:  Automatically suggest descriptors</a:t>
            </a:r>
          </a:p>
          <a:p>
            <a:pPr lvl="1"/>
            <a:r>
              <a:rPr lang="en-US" smtClean="0"/>
              <a:t>Better consistency with lower cost</a:t>
            </a:r>
          </a:p>
          <a:p>
            <a:pPr lvl="3"/>
            <a:endParaRPr lang="en-US" smtClean="0"/>
          </a:p>
          <a:p>
            <a:r>
              <a:rPr lang="en-US" smtClean="0"/>
              <a:t>Approach:  Rule-based expert system</a:t>
            </a:r>
          </a:p>
          <a:p>
            <a:pPr lvl="1"/>
            <a:r>
              <a:rPr lang="en-US" smtClean="0"/>
              <a:t>Design thesaurus by hand in the usual way</a:t>
            </a:r>
          </a:p>
          <a:p>
            <a:pPr lvl="1"/>
            <a:r>
              <a:rPr lang="en-US" smtClean="0"/>
              <a:t>Design an expert system to process text</a:t>
            </a:r>
          </a:p>
          <a:p>
            <a:pPr lvl="2"/>
            <a:r>
              <a:rPr lang="en-US" smtClean="0"/>
              <a:t>String matching, proximity operators, …</a:t>
            </a:r>
          </a:p>
          <a:p>
            <a:pPr lvl="1"/>
            <a:r>
              <a:rPr lang="en-US" smtClean="0"/>
              <a:t>Write rules for each thesaurus/collection/language</a:t>
            </a:r>
          </a:p>
          <a:p>
            <a:pPr lvl="1"/>
            <a:r>
              <a:rPr lang="en-US" smtClean="0"/>
              <a:t>Try it out and fine tune the rules by hand</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4"/>
          <p:cNvSpPr>
            <a:spLocks noGrp="1" noChangeArrowheads="1"/>
          </p:cNvSpPr>
          <p:nvPr>
            <p:ph type="title"/>
          </p:nvPr>
        </p:nvSpPr>
        <p:spPr>
          <a:xfrm>
            <a:off x="228600" y="457200"/>
            <a:ext cx="8610600" cy="1143000"/>
          </a:xfrm>
          <a:noFill/>
        </p:spPr>
        <p:txBody>
          <a:bodyPr/>
          <a:lstStyle/>
          <a:p>
            <a:r>
              <a:rPr lang="en-US" smtClean="0"/>
              <a:t> Machine-Assisted Indexing Example</a:t>
            </a:r>
          </a:p>
        </p:txBody>
      </p:sp>
      <p:sp>
        <p:nvSpPr>
          <p:cNvPr id="25605" name="Rectangle 5"/>
          <p:cNvSpPr>
            <a:spLocks noChangeArrowheads="1"/>
          </p:cNvSpPr>
          <p:nvPr/>
        </p:nvSpPr>
        <p:spPr bwMode="auto">
          <a:xfrm>
            <a:off x="368300" y="2119313"/>
            <a:ext cx="8396288"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atin typeface="Courier New" pitchFamily="49" charset="0"/>
              </a:rPr>
              <a:t>//TEXT: science</a:t>
            </a:r>
          </a:p>
          <a:p>
            <a:r>
              <a:rPr lang="en-US">
                <a:latin typeface="Courier New" pitchFamily="49" charset="0"/>
              </a:rPr>
              <a:t>IF (all caps)</a:t>
            </a:r>
          </a:p>
          <a:p>
            <a:r>
              <a:rPr lang="en-US">
                <a:latin typeface="Courier New" pitchFamily="49" charset="0"/>
              </a:rPr>
              <a:t>  USE research policy</a:t>
            </a:r>
          </a:p>
          <a:p>
            <a:r>
              <a:rPr lang="en-US">
                <a:latin typeface="Courier New" pitchFamily="49" charset="0"/>
              </a:rPr>
              <a:t>  USE community program</a:t>
            </a:r>
          </a:p>
          <a:p>
            <a:r>
              <a:rPr lang="en-US">
                <a:latin typeface="Courier New" pitchFamily="49" charset="0"/>
              </a:rPr>
              <a:t>ENDIF</a:t>
            </a:r>
          </a:p>
          <a:p>
            <a:r>
              <a:rPr lang="en-US">
                <a:latin typeface="Courier New" pitchFamily="49" charset="0"/>
              </a:rPr>
              <a:t>IF (near “Technology” AND with “Development”)</a:t>
            </a:r>
          </a:p>
          <a:p>
            <a:r>
              <a:rPr lang="en-US">
                <a:latin typeface="Courier New" pitchFamily="49" charset="0"/>
              </a:rPr>
              <a:t>  USE community development</a:t>
            </a:r>
          </a:p>
          <a:p>
            <a:r>
              <a:rPr lang="en-US">
                <a:latin typeface="Courier New" pitchFamily="49" charset="0"/>
              </a:rPr>
              <a:t>  USE development aid</a:t>
            </a:r>
          </a:p>
          <a:p>
            <a:r>
              <a:rPr lang="en-US">
                <a:latin typeface="Courier New" pitchFamily="49" charset="0"/>
              </a:rPr>
              <a:t>ENDIF</a:t>
            </a:r>
          </a:p>
        </p:txBody>
      </p:sp>
      <p:sp>
        <p:nvSpPr>
          <p:cNvPr id="25606" name="Line 6"/>
          <p:cNvSpPr>
            <a:spLocks noChangeShapeType="1"/>
          </p:cNvSpPr>
          <p:nvPr/>
        </p:nvSpPr>
        <p:spPr bwMode="auto">
          <a:xfrm>
            <a:off x="469900" y="5638800"/>
            <a:ext cx="828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7" name="Rectangle 7"/>
          <p:cNvSpPr>
            <a:spLocks noChangeArrowheads="1"/>
          </p:cNvSpPr>
          <p:nvPr/>
        </p:nvSpPr>
        <p:spPr bwMode="auto">
          <a:xfrm>
            <a:off x="366713" y="5700713"/>
            <a:ext cx="34686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near:  within 250 words</a:t>
            </a:r>
          </a:p>
          <a:p>
            <a:r>
              <a:rPr lang="en-US"/>
              <a:t>with:  in the same sentence</a:t>
            </a:r>
          </a:p>
        </p:txBody>
      </p:sp>
      <p:sp>
        <p:nvSpPr>
          <p:cNvPr id="25608" name="Line 8"/>
          <p:cNvSpPr>
            <a:spLocks noChangeShapeType="1"/>
          </p:cNvSpPr>
          <p:nvPr/>
        </p:nvSpPr>
        <p:spPr bwMode="auto">
          <a:xfrm>
            <a:off x="469900" y="2057400"/>
            <a:ext cx="828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Rectangle 9"/>
          <p:cNvSpPr>
            <a:spLocks noChangeArrowheads="1"/>
          </p:cNvSpPr>
          <p:nvPr/>
        </p:nvSpPr>
        <p:spPr bwMode="auto">
          <a:xfrm>
            <a:off x="366713" y="1509713"/>
            <a:ext cx="3565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Access Innovations system:</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609600"/>
            <a:ext cx="8534400" cy="1143000"/>
          </a:xfrm>
        </p:spPr>
        <p:txBody>
          <a:bodyPr/>
          <a:lstStyle/>
          <a:p>
            <a:r>
              <a:rPr lang="en-US" smtClean="0"/>
              <a:t>Machine Learning: kNN Classifier</a:t>
            </a:r>
          </a:p>
        </p:txBody>
      </p:sp>
      <p:sp>
        <p:nvSpPr>
          <p:cNvPr id="26627" name="Oval 4"/>
          <p:cNvSpPr>
            <a:spLocks noChangeArrowheads="1"/>
          </p:cNvSpPr>
          <p:nvPr/>
        </p:nvSpPr>
        <p:spPr bwMode="auto">
          <a:xfrm>
            <a:off x="4572000" y="33528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28" name="Oval 5"/>
          <p:cNvSpPr>
            <a:spLocks noChangeArrowheads="1"/>
          </p:cNvSpPr>
          <p:nvPr/>
        </p:nvSpPr>
        <p:spPr bwMode="auto">
          <a:xfrm>
            <a:off x="4724400" y="3657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29" name="Oval 6"/>
          <p:cNvSpPr>
            <a:spLocks noChangeArrowheads="1"/>
          </p:cNvSpPr>
          <p:nvPr/>
        </p:nvSpPr>
        <p:spPr bwMode="auto">
          <a:xfrm>
            <a:off x="5486400" y="4038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0" name="Oval 7"/>
          <p:cNvSpPr>
            <a:spLocks noChangeArrowheads="1"/>
          </p:cNvSpPr>
          <p:nvPr/>
        </p:nvSpPr>
        <p:spPr bwMode="auto">
          <a:xfrm>
            <a:off x="5334000" y="35814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1" name="Oval 8"/>
          <p:cNvSpPr>
            <a:spLocks noChangeArrowheads="1"/>
          </p:cNvSpPr>
          <p:nvPr/>
        </p:nvSpPr>
        <p:spPr bwMode="auto">
          <a:xfrm>
            <a:off x="5867400" y="41910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2" name="Oval 9"/>
          <p:cNvSpPr>
            <a:spLocks noChangeArrowheads="1"/>
          </p:cNvSpPr>
          <p:nvPr/>
        </p:nvSpPr>
        <p:spPr bwMode="auto">
          <a:xfrm>
            <a:off x="5791200" y="3657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3" name="Oval 10"/>
          <p:cNvSpPr>
            <a:spLocks noChangeArrowheads="1"/>
          </p:cNvSpPr>
          <p:nvPr/>
        </p:nvSpPr>
        <p:spPr bwMode="auto">
          <a:xfrm>
            <a:off x="6172200" y="38100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4" name="Oval 11"/>
          <p:cNvSpPr>
            <a:spLocks noChangeArrowheads="1"/>
          </p:cNvSpPr>
          <p:nvPr/>
        </p:nvSpPr>
        <p:spPr bwMode="auto">
          <a:xfrm>
            <a:off x="6096000" y="46482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5" name="Oval 12"/>
          <p:cNvSpPr>
            <a:spLocks noChangeArrowheads="1"/>
          </p:cNvSpPr>
          <p:nvPr/>
        </p:nvSpPr>
        <p:spPr bwMode="auto">
          <a:xfrm>
            <a:off x="6096000" y="33528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6" name="Oval 13"/>
          <p:cNvSpPr>
            <a:spLocks noChangeArrowheads="1"/>
          </p:cNvSpPr>
          <p:nvPr/>
        </p:nvSpPr>
        <p:spPr bwMode="auto">
          <a:xfrm>
            <a:off x="4038600" y="32004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7" name="Oval 14"/>
          <p:cNvSpPr>
            <a:spLocks noChangeArrowheads="1"/>
          </p:cNvSpPr>
          <p:nvPr/>
        </p:nvSpPr>
        <p:spPr bwMode="auto">
          <a:xfrm>
            <a:off x="3810000" y="35052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8" name="Oval 15"/>
          <p:cNvSpPr>
            <a:spLocks noChangeArrowheads="1"/>
          </p:cNvSpPr>
          <p:nvPr/>
        </p:nvSpPr>
        <p:spPr bwMode="auto">
          <a:xfrm>
            <a:off x="4191000" y="36576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39" name="Oval 16"/>
          <p:cNvSpPr>
            <a:spLocks noChangeArrowheads="1"/>
          </p:cNvSpPr>
          <p:nvPr/>
        </p:nvSpPr>
        <p:spPr bwMode="auto">
          <a:xfrm>
            <a:off x="4800600" y="32004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40" name="Oval 17"/>
          <p:cNvSpPr>
            <a:spLocks noChangeArrowheads="1"/>
          </p:cNvSpPr>
          <p:nvPr/>
        </p:nvSpPr>
        <p:spPr bwMode="auto">
          <a:xfrm>
            <a:off x="5791200" y="32766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1" name="Oval 18"/>
          <p:cNvSpPr>
            <a:spLocks noChangeArrowheads="1"/>
          </p:cNvSpPr>
          <p:nvPr/>
        </p:nvSpPr>
        <p:spPr bwMode="auto">
          <a:xfrm>
            <a:off x="6477000" y="34290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2" name="Oval 19"/>
          <p:cNvSpPr>
            <a:spLocks noChangeArrowheads="1"/>
          </p:cNvSpPr>
          <p:nvPr/>
        </p:nvSpPr>
        <p:spPr bwMode="auto">
          <a:xfrm>
            <a:off x="2286000" y="25908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3" name="Oval 20"/>
          <p:cNvSpPr>
            <a:spLocks noChangeArrowheads="1"/>
          </p:cNvSpPr>
          <p:nvPr/>
        </p:nvSpPr>
        <p:spPr bwMode="auto">
          <a:xfrm>
            <a:off x="2667000" y="32766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4" name="Oval 21"/>
          <p:cNvSpPr>
            <a:spLocks noChangeArrowheads="1"/>
          </p:cNvSpPr>
          <p:nvPr/>
        </p:nvSpPr>
        <p:spPr bwMode="auto">
          <a:xfrm>
            <a:off x="2743200" y="28956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5" name="Oval 22"/>
          <p:cNvSpPr>
            <a:spLocks noChangeArrowheads="1"/>
          </p:cNvSpPr>
          <p:nvPr/>
        </p:nvSpPr>
        <p:spPr bwMode="auto">
          <a:xfrm>
            <a:off x="2286000" y="29718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6" name="Oval 23"/>
          <p:cNvSpPr>
            <a:spLocks noChangeArrowheads="1"/>
          </p:cNvSpPr>
          <p:nvPr/>
        </p:nvSpPr>
        <p:spPr bwMode="auto">
          <a:xfrm>
            <a:off x="2057400" y="28194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7" name="Oval 24"/>
          <p:cNvSpPr>
            <a:spLocks noChangeArrowheads="1"/>
          </p:cNvSpPr>
          <p:nvPr/>
        </p:nvSpPr>
        <p:spPr bwMode="auto">
          <a:xfrm>
            <a:off x="2209800" y="33528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8" name="Oval 25"/>
          <p:cNvSpPr>
            <a:spLocks noChangeArrowheads="1"/>
          </p:cNvSpPr>
          <p:nvPr/>
        </p:nvSpPr>
        <p:spPr bwMode="auto">
          <a:xfrm>
            <a:off x="5943600" y="27432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49" name="Oval 26"/>
          <p:cNvSpPr>
            <a:spLocks noChangeArrowheads="1"/>
          </p:cNvSpPr>
          <p:nvPr/>
        </p:nvSpPr>
        <p:spPr bwMode="auto">
          <a:xfrm>
            <a:off x="6477000" y="31242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50" name="Oval 27"/>
          <p:cNvSpPr>
            <a:spLocks noChangeArrowheads="1"/>
          </p:cNvSpPr>
          <p:nvPr/>
        </p:nvSpPr>
        <p:spPr bwMode="auto">
          <a:xfrm>
            <a:off x="6934200" y="2667000"/>
            <a:ext cx="228600" cy="2286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651" name="Oval 28"/>
          <p:cNvSpPr>
            <a:spLocks noChangeArrowheads="1"/>
          </p:cNvSpPr>
          <p:nvPr/>
        </p:nvSpPr>
        <p:spPr bwMode="auto">
          <a:xfrm>
            <a:off x="4343400" y="3810000"/>
            <a:ext cx="228600" cy="228600"/>
          </a:xfrm>
          <a:prstGeom prst="ellipse">
            <a:avLst/>
          </a:prstGeom>
          <a:solidFill>
            <a:schemeClr val="accent2"/>
          </a:solidFill>
          <a:ln w="12700">
            <a:solidFill>
              <a:schemeClr val="tx1"/>
            </a:solidFill>
            <a:round/>
            <a:headEnd/>
            <a:tailEnd/>
          </a:ln>
        </p:spPr>
        <p:txBody>
          <a:bodyPr wrap="none" anchor="ctr"/>
          <a:lstStyle/>
          <a:p>
            <a:pPr algn="ctr"/>
            <a:endParaRPr lang="en-US">
              <a:solidFill>
                <a:schemeClr val="accent2"/>
              </a:solidFill>
            </a:endParaRPr>
          </a:p>
        </p:txBody>
      </p:sp>
      <p:sp>
        <p:nvSpPr>
          <p:cNvPr id="26652" name="Oval 29"/>
          <p:cNvSpPr>
            <a:spLocks noChangeArrowheads="1"/>
          </p:cNvSpPr>
          <p:nvPr/>
        </p:nvSpPr>
        <p:spPr bwMode="auto">
          <a:xfrm>
            <a:off x="4495800" y="39624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53" name="Oval 30"/>
          <p:cNvSpPr>
            <a:spLocks noChangeArrowheads="1"/>
          </p:cNvSpPr>
          <p:nvPr/>
        </p:nvSpPr>
        <p:spPr bwMode="auto">
          <a:xfrm>
            <a:off x="4343400" y="43434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54" name="Oval 31"/>
          <p:cNvSpPr>
            <a:spLocks noChangeArrowheads="1"/>
          </p:cNvSpPr>
          <p:nvPr/>
        </p:nvSpPr>
        <p:spPr bwMode="auto">
          <a:xfrm>
            <a:off x="5029200" y="22860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55" name="Oval 32"/>
          <p:cNvSpPr>
            <a:spLocks noChangeArrowheads="1"/>
          </p:cNvSpPr>
          <p:nvPr/>
        </p:nvSpPr>
        <p:spPr bwMode="auto">
          <a:xfrm>
            <a:off x="3733800" y="3886200"/>
            <a:ext cx="228600" cy="2286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6656" name="Oval 33"/>
          <p:cNvSpPr>
            <a:spLocks noChangeArrowheads="1"/>
          </p:cNvSpPr>
          <p:nvPr/>
        </p:nvSpPr>
        <p:spPr bwMode="auto">
          <a:xfrm>
            <a:off x="3733800" y="44196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57" name="Oval 34"/>
          <p:cNvSpPr>
            <a:spLocks noChangeArrowheads="1"/>
          </p:cNvSpPr>
          <p:nvPr/>
        </p:nvSpPr>
        <p:spPr bwMode="auto">
          <a:xfrm>
            <a:off x="4191000" y="45720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58" name="Oval 35"/>
          <p:cNvSpPr>
            <a:spLocks noChangeArrowheads="1"/>
          </p:cNvSpPr>
          <p:nvPr/>
        </p:nvSpPr>
        <p:spPr bwMode="auto">
          <a:xfrm>
            <a:off x="3276600" y="45720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59" name="Oval 36"/>
          <p:cNvSpPr>
            <a:spLocks noChangeArrowheads="1"/>
          </p:cNvSpPr>
          <p:nvPr/>
        </p:nvSpPr>
        <p:spPr bwMode="auto">
          <a:xfrm>
            <a:off x="3505200" y="48768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60" name="Oval 37"/>
          <p:cNvSpPr>
            <a:spLocks noChangeArrowheads="1"/>
          </p:cNvSpPr>
          <p:nvPr/>
        </p:nvSpPr>
        <p:spPr bwMode="auto">
          <a:xfrm>
            <a:off x="4114800" y="41148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61" name="Oval 38"/>
          <p:cNvSpPr>
            <a:spLocks noChangeArrowheads="1"/>
          </p:cNvSpPr>
          <p:nvPr/>
        </p:nvSpPr>
        <p:spPr bwMode="auto">
          <a:xfrm>
            <a:off x="3429000" y="42672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26662" name="Oval 39"/>
          <p:cNvSpPr>
            <a:spLocks noChangeArrowheads="1"/>
          </p:cNvSpPr>
          <p:nvPr/>
        </p:nvSpPr>
        <p:spPr bwMode="auto">
          <a:xfrm>
            <a:off x="3962400" y="3733800"/>
            <a:ext cx="228600" cy="228600"/>
          </a:xfrm>
          <a:prstGeom prst="ellipse">
            <a:avLst/>
          </a:prstGeom>
          <a:solidFill>
            <a:schemeClr val="accent2"/>
          </a:solidFill>
          <a:ln w="12700">
            <a:solidFill>
              <a:schemeClr val="tx1"/>
            </a:solidFill>
            <a:round/>
            <a:headEnd/>
            <a:tailEnd/>
          </a:ln>
        </p:spPr>
        <p:txBody>
          <a:bodyPr wrap="none" anchor="ctr"/>
          <a:lstStyle/>
          <a:p>
            <a:endParaRPr lang="en-US"/>
          </a:p>
        </p:txBody>
      </p:sp>
      <p:grpSp>
        <p:nvGrpSpPr>
          <p:cNvPr id="26663" name="Group 44"/>
          <p:cNvGrpSpPr>
            <a:grpSpLocks/>
          </p:cNvGrpSpPr>
          <p:nvPr/>
        </p:nvGrpSpPr>
        <p:grpSpPr bwMode="auto">
          <a:xfrm>
            <a:off x="5867400" y="3352800"/>
            <a:ext cx="1295400" cy="1295400"/>
            <a:chOff x="1200" y="1728"/>
            <a:chExt cx="816" cy="816"/>
          </a:xfrm>
        </p:grpSpPr>
        <p:sp>
          <p:nvSpPr>
            <p:cNvPr id="26664" name="Oval 40"/>
            <p:cNvSpPr>
              <a:spLocks noChangeArrowheads="1"/>
            </p:cNvSpPr>
            <p:nvPr/>
          </p:nvSpPr>
          <p:spPr bwMode="auto">
            <a:xfrm>
              <a:off x="1536" y="2064"/>
              <a:ext cx="144" cy="144"/>
            </a:xfrm>
            <a:prstGeom prst="ellipse">
              <a:avLst/>
            </a:prstGeom>
            <a:solidFill>
              <a:schemeClr val="tx2"/>
            </a:solidFill>
            <a:ln w="12700">
              <a:solidFill>
                <a:schemeClr val="tx1"/>
              </a:solidFill>
              <a:round/>
              <a:headEnd/>
              <a:tailEnd/>
            </a:ln>
          </p:spPr>
          <p:txBody>
            <a:bodyPr wrap="none" anchor="ctr"/>
            <a:lstStyle/>
            <a:p>
              <a:endParaRPr lang="en-US"/>
            </a:p>
          </p:txBody>
        </p:sp>
        <p:sp>
          <p:nvSpPr>
            <p:cNvPr id="26665" name="Oval 41"/>
            <p:cNvSpPr>
              <a:spLocks noChangeArrowheads="1"/>
            </p:cNvSpPr>
            <p:nvPr/>
          </p:nvSpPr>
          <p:spPr bwMode="auto">
            <a:xfrm>
              <a:off x="1392" y="1920"/>
              <a:ext cx="432"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66" name="Oval 42"/>
            <p:cNvSpPr>
              <a:spLocks noChangeArrowheads="1"/>
            </p:cNvSpPr>
            <p:nvPr/>
          </p:nvSpPr>
          <p:spPr bwMode="auto">
            <a:xfrm>
              <a:off x="1200" y="1728"/>
              <a:ext cx="816" cy="81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 Vector </a:t>
            </a:r>
            <a:r>
              <a:rPr lang="en-US" dirty="0" smtClean="0"/>
              <a:t>Machine (SVM)</a:t>
            </a:r>
            <a:endParaRPr lang="en-US" dirty="0"/>
          </a:p>
        </p:txBody>
      </p:sp>
      <p:pic>
        <p:nvPicPr>
          <p:cNvPr id="1026" name="Picture 2" descr="http://cnx.org/content/m13131/latest/E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199"/>
            <a:ext cx="6324600" cy="51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1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lstStyle/>
          <a:p>
            <a:r>
              <a:rPr lang="en-US" dirty="0" smtClean="0"/>
              <a:t>“Named Entity” Tagging</a:t>
            </a:r>
          </a:p>
        </p:txBody>
      </p:sp>
      <p:sp>
        <p:nvSpPr>
          <p:cNvPr id="29699" name="Rectangle 3"/>
          <p:cNvSpPr>
            <a:spLocks noGrp="1" noChangeArrowheads="1"/>
          </p:cNvSpPr>
          <p:nvPr>
            <p:ph type="body" idx="1"/>
          </p:nvPr>
        </p:nvSpPr>
        <p:spPr>
          <a:xfrm>
            <a:off x="685800" y="1447800"/>
            <a:ext cx="7772400" cy="4114800"/>
          </a:xfrm>
        </p:spPr>
        <p:txBody>
          <a:bodyPr/>
          <a:lstStyle/>
          <a:p>
            <a:r>
              <a:rPr lang="en-US" smtClean="0"/>
              <a:t>Machine learning techniques can find:</a:t>
            </a:r>
          </a:p>
          <a:p>
            <a:pPr lvl="1"/>
            <a:r>
              <a:rPr lang="en-US" smtClean="0"/>
              <a:t>Location</a:t>
            </a:r>
          </a:p>
          <a:p>
            <a:pPr lvl="1"/>
            <a:r>
              <a:rPr lang="en-US" smtClean="0"/>
              <a:t>Extent</a:t>
            </a:r>
          </a:p>
          <a:p>
            <a:pPr lvl="1"/>
            <a:r>
              <a:rPr lang="en-US" smtClean="0"/>
              <a:t>Type</a:t>
            </a:r>
          </a:p>
          <a:p>
            <a:pPr lvl="3"/>
            <a:endParaRPr lang="en-US" smtClean="0"/>
          </a:p>
          <a:p>
            <a:r>
              <a:rPr lang="en-US" smtClean="0"/>
              <a:t>Two types of features are useful</a:t>
            </a:r>
          </a:p>
          <a:p>
            <a:pPr lvl="1"/>
            <a:r>
              <a:rPr lang="en-US" smtClean="0"/>
              <a:t>Orthography</a:t>
            </a:r>
          </a:p>
          <a:p>
            <a:pPr lvl="2"/>
            <a:r>
              <a:rPr lang="en-US" smtClean="0"/>
              <a:t>e.g., Paired or non-initial capitalization</a:t>
            </a:r>
          </a:p>
          <a:p>
            <a:pPr lvl="1"/>
            <a:r>
              <a:rPr lang="en-US" smtClean="0"/>
              <a:t>Trigger words</a:t>
            </a:r>
          </a:p>
          <a:p>
            <a:pPr lvl="2"/>
            <a:r>
              <a:rPr lang="en-US" smtClean="0"/>
              <a:t>e.g., Mr., Professor, said,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1143000"/>
          </a:xfrm>
        </p:spPr>
        <p:txBody>
          <a:bodyPr/>
          <a:lstStyle/>
          <a:p>
            <a:r>
              <a:rPr lang="en-US" smtClean="0"/>
              <a:t>Normalization</a:t>
            </a:r>
          </a:p>
        </p:txBody>
      </p:sp>
      <p:sp>
        <p:nvSpPr>
          <p:cNvPr id="31747" name="Rectangle 3"/>
          <p:cNvSpPr>
            <a:spLocks noGrp="1" noChangeArrowheads="1"/>
          </p:cNvSpPr>
          <p:nvPr>
            <p:ph type="body" idx="1"/>
          </p:nvPr>
        </p:nvSpPr>
        <p:spPr>
          <a:xfrm>
            <a:off x="685800" y="1371600"/>
            <a:ext cx="7772400" cy="4114800"/>
          </a:xfrm>
        </p:spPr>
        <p:txBody>
          <a:bodyPr/>
          <a:lstStyle/>
          <a:p>
            <a:r>
              <a:rPr lang="en-US" smtClean="0"/>
              <a:t>Variant forms of names (“name authority”)</a:t>
            </a:r>
          </a:p>
          <a:p>
            <a:pPr lvl="1"/>
            <a:r>
              <a:rPr lang="en-US" smtClean="0"/>
              <a:t>Pseudonyms, partial names, citation styles</a:t>
            </a:r>
          </a:p>
          <a:p>
            <a:pPr lvl="4"/>
            <a:endParaRPr lang="en-US" smtClean="0"/>
          </a:p>
          <a:p>
            <a:r>
              <a:rPr lang="en-US" smtClean="0"/>
              <a:t>Acronyms and abbreviations</a:t>
            </a:r>
          </a:p>
          <a:p>
            <a:pPr lvl="4"/>
            <a:endParaRPr lang="en-US" smtClean="0"/>
          </a:p>
          <a:p>
            <a:r>
              <a:rPr lang="en-US" smtClean="0"/>
              <a:t>Co-reference resolution</a:t>
            </a:r>
          </a:p>
          <a:p>
            <a:pPr lvl="1"/>
            <a:r>
              <a:rPr lang="en-US" smtClean="0"/>
              <a:t>References to roles, objects, names</a:t>
            </a:r>
          </a:p>
          <a:p>
            <a:pPr lvl="1"/>
            <a:r>
              <a:rPr lang="en-US" smtClean="0"/>
              <a:t>Anaphoric pronouns</a:t>
            </a:r>
          </a:p>
          <a:p>
            <a:pPr lvl="4"/>
            <a:endParaRPr lang="en-US" smtClean="0"/>
          </a:p>
          <a:p>
            <a:r>
              <a:rPr lang="en-US" smtClean="0"/>
              <a:t>Entity Linking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72" t="9511" r="8203" b="21352"/>
          <a:stretch/>
        </p:blipFill>
        <p:spPr bwMode="auto">
          <a:xfrm>
            <a:off x="152400" y="2579543"/>
            <a:ext cx="4425162" cy="337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338" t="9451" r="8088" b="12745"/>
          <a:stretch/>
        </p:blipFill>
        <p:spPr bwMode="auto">
          <a:xfrm>
            <a:off x="4751294" y="2362200"/>
            <a:ext cx="4392706" cy="380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“Linear Review”</a:t>
            </a:r>
            <a:endParaRPr lang="en-US" dirty="0"/>
          </a:p>
        </p:txBody>
      </p:sp>
    </p:spTree>
    <p:extLst>
      <p:ext uri="{BB962C8B-B14F-4D97-AF65-F5344CB8AC3E}">
        <p14:creationId xmlns:p14="http://schemas.microsoft.com/office/powerpoint/2010/main" val="502077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smtClean="0"/>
              <a:t>Entity Linking</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0389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Desirable Index Characteristics</a:t>
            </a:r>
          </a:p>
        </p:txBody>
      </p:sp>
      <p:sp>
        <p:nvSpPr>
          <p:cNvPr id="46083" name="Rectangle 3"/>
          <p:cNvSpPr>
            <a:spLocks noGrp="1" noChangeArrowheads="1"/>
          </p:cNvSpPr>
          <p:nvPr>
            <p:ph type="body" idx="1"/>
          </p:nvPr>
        </p:nvSpPr>
        <p:spPr/>
        <p:txBody>
          <a:bodyPr/>
          <a:lstStyle/>
          <a:p>
            <a:r>
              <a:rPr lang="en-US" u="sng" dirty="0" smtClean="0"/>
              <a:t>Very</a:t>
            </a:r>
            <a:r>
              <a:rPr lang="en-US" dirty="0" smtClean="0"/>
              <a:t> rapid search</a:t>
            </a:r>
          </a:p>
          <a:p>
            <a:pPr lvl="1"/>
            <a:r>
              <a:rPr lang="en-US" dirty="0" smtClean="0"/>
              <a:t>Less than ~100ms is typically </a:t>
            </a:r>
            <a:r>
              <a:rPr lang="en-US" dirty="0" err="1" smtClean="0"/>
              <a:t>impercievable</a:t>
            </a:r>
            <a:endParaRPr lang="en-US" dirty="0" smtClean="0"/>
          </a:p>
          <a:p>
            <a:pPr lvl="4"/>
            <a:endParaRPr lang="en-US" dirty="0" smtClean="0"/>
          </a:p>
          <a:p>
            <a:r>
              <a:rPr lang="en-US" dirty="0" smtClean="0"/>
              <a:t>Reasonable hardware requirements</a:t>
            </a:r>
          </a:p>
          <a:p>
            <a:pPr lvl="1"/>
            <a:r>
              <a:rPr lang="en-US" dirty="0" smtClean="0"/>
              <a:t>Processor speed, disk size, main memory size</a:t>
            </a:r>
          </a:p>
          <a:p>
            <a:pPr lvl="4"/>
            <a:endParaRPr lang="en-US" dirty="0" smtClean="0"/>
          </a:p>
          <a:p>
            <a:r>
              <a:rPr lang="en-US" dirty="0" smtClean="0"/>
              <a:t>“Fast enough” creation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4"/>
          <p:cNvSpPr>
            <a:spLocks noGrp="1" noChangeArrowheads="1"/>
          </p:cNvSpPr>
          <p:nvPr>
            <p:ph type="title"/>
          </p:nvPr>
        </p:nvSpPr>
        <p:spPr>
          <a:noFill/>
        </p:spPr>
        <p:txBody>
          <a:bodyPr/>
          <a:lstStyle/>
          <a:p>
            <a:r>
              <a:rPr lang="en-US" smtClean="0"/>
              <a:t>An “Inverted Index”</a:t>
            </a:r>
          </a:p>
        </p:txBody>
      </p:sp>
      <p:sp>
        <p:nvSpPr>
          <p:cNvPr id="61445" name="Rectangle 5"/>
          <p:cNvSpPr>
            <a:spLocks noChangeArrowheads="1"/>
          </p:cNvSpPr>
          <p:nvPr/>
        </p:nvSpPr>
        <p:spPr bwMode="auto">
          <a:xfrm>
            <a:off x="3505200" y="57912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quick</a:t>
            </a:r>
          </a:p>
        </p:txBody>
      </p:sp>
      <p:sp>
        <p:nvSpPr>
          <p:cNvPr id="61446" name="Rectangle 6"/>
          <p:cNvSpPr>
            <a:spLocks noChangeArrowheads="1"/>
          </p:cNvSpPr>
          <p:nvPr/>
        </p:nvSpPr>
        <p:spPr bwMode="auto">
          <a:xfrm>
            <a:off x="3505200" y="32766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brown</a:t>
            </a:r>
          </a:p>
        </p:txBody>
      </p:sp>
      <p:sp>
        <p:nvSpPr>
          <p:cNvPr id="61447" name="Rectangle 7"/>
          <p:cNvSpPr>
            <a:spLocks noChangeArrowheads="1"/>
          </p:cNvSpPr>
          <p:nvPr/>
        </p:nvSpPr>
        <p:spPr bwMode="auto">
          <a:xfrm>
            <a:off x="3505200" y="39624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fox</a:t>
            </a:r>
          </a:p>
        </p:txBody>
      </p:sp>
      <p:sp>
        <p:nvSpPr>
          <p:cNvPr id="61448" name="Rectangle 8"/>
          <p:cNvSpPr>
            <a:spLocks noChangeArrowheads="1"/>
          </p:cNvSpPr>
          <p:nvPr/>
        </p:nvSpPr>
        <p:spPr bwMode="auto">
          <a:xfrm>
            <a:off x="3505200" y="53340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over</a:t>
            </a:r>
          </a:p>
        </p:txBody>
      </p:sp>
      <p:sp>
        <p:nvSpPr>
          <p:cNvPr id="61449" name="Rectangle 9"/>
          <p:cNvSpPr>
            <a:spLocks noChangeArrowheads="1"/>
          </p:cNvSpPr>
          <p:nvPr/>
        </p:nvSpPr>
        <p:spPr bwMode="auto">
          <a:xfrm>
            <a:off x="3505200" y="46482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lazy</a:t>
            </a:r>
          </a:p>
        </p:txBody>
      </p:sp>
      <p:sp>
        <p:nvSpPr>
          <p:cNvPr id="61450" name="Rectangle 10"/>
          <p:cNvSpPr>
            <a:spLocks noChangeArrowheads="1"/>
          </p:cNvSpPr>
          <p:nvPr/>
        </p:nvSpPr>
        <p:spPr bwMode="auto">
          <a:xfrm>
            <a:off x="3505200" y="37338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dog</a:t>
            </a:r>
          </a:p>
        </p:txBody>
      </p:sp>
      <p:sp>
        <p:nvSpPr>
          <p:cNvPr id="61451" name="Rectangle 11"/>
          <p:cNvSpPr>
            <a:spLocks noChangeArrowheads="1"/>
          </p:cNvSpPr>
          <p:nvPr/>
        </p:nvSpPr>
        <p:spPr bwMode="auto">
          <a:xfrm>
            <a:off x="3505200" y="30480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back</a:t>
            </a:r>
          </a:p>
        </p:txBody>
      </p:sp>
      <p:sp>
        <p:nvSpPr>
          <p:cNvPr id="61452" name="Rectangle 12"/>
          <p:cNvSpPr>
            <a:spLocks noChangeArrowheads="1"/>
          </p:cNvSpPr>
          <p:nvPr/>
        </p:nvSpPr>
        <p:spPr bwMode="auto">
          <a:xfrm>
            <a:off x="3505200" y="51054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now</a:t>
            </a:r>
          </a:p>
        </p:txBody>
      </p:sp>
      <p:sp>
        <p:nvSpPr>
          <p:cNvPr id="61453" name="Rectangle 13"/>
          <p:cNvSpPr>
            <a:spLocks noChangeArrowheads="1"/>
          </p:cNvSpPr>
          <p:nvPr/>
        </p:nvSpPr>
        <p:spPr bwMode="auto">
          <a:xfrm>
            <a:off x="3505200" y="62484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time</a:t>
            </a:r>
          </a:p>
        </p:txBody>
      </p:sp>
      <p:sp>
        <p:nvSpPr>
          <p:cNvPr id="61454" name="Rectangle 14"/>
          <p:cNvSpPr>
            <a:spLocks noChangeArrowheads="1"/>
          </p:cNvSpPr>
          <p:nvPr/>
        </p:nvSpPr>
        <p:spPr bwMode="auto">
          <a:xfrm>
            <a:off x="3505200" y="28194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all</a:t>
            </a:r>
          </a:p>
        </p:txBody>
      </p:sp>
      <p:sp>
        <p:nvSpPr>
          <p:cNvPr id="61455" name="Rectangle 15"/>
          <p:cNvSpPr>
            <a:spLocks noChangeArrowheads="1"/>
          </p:cNvSpPr>
          <p:nvPr/>
        </p:nvSpPr>
        <p:spPr bwMode="auto">
          <a:xfrm>
            <a:off x="3505200" y="41910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good</a:t>
            </a:r>
          </a:p>
        </p:txBody>
      </p:sp>
      <p:sp>
        <p:nvSpPr>
          <p:cNvPr id="61456" name="Rectangle 16"/>
          <p:cNvSpPr>
            <a:spLocks noChangeArrowheads="1"/>
          </p:cNvSpPr>
          <p:nvPr/>
        </p:nvSpPr>
        <p:spPr bwMode="auto">
          <a:xfrm>
            <a:off x="3505200" y="48768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men</a:t>
            </a:r>
          </a:p>
        </p:txBody>
      </p:sp>
      <p:sp>
        <p:nvSpPr>
          <p:cNvPr id="61457" name="Rectangle 17"/>
          <p:cNvSpPr>
            <a:spLocks noChangeArrowheads="1"/>
          </p:cNvSpPr>
          <p:nvPr/>
        </p:nvSpPr>
        <p:spPr bwMode="auto">
          <a:xfrm>
            <a:off x="3505200" y="35052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come</a:t>
            </a:r>
          </a:p>
        </p:txBody>
      </p:sp>
      <p:sp>
        <p:nvSpPr>
          <p:cNvPr id="61458" name="Rectangle 18"/>
          <p:cNvSpPr>
            <a:spLocks noChangeArrowheads="1"/>
          </p:cNvSpPr>
          <p:nvPr/>
        </p:nvSpPr>
        <p:spPr bwMode="auto">
          <a:xfrm>
            <a:off x="3505200" y="44196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jump</a:t>
            </a:r>
          </a:p>
        </p:txBody>
      </p:sp>
      <p:sp>
        <p:nvSpPr>
          <p:cNvPr id="61459" name="Rectangle 19"/>
          <p:cNvSpPr>
            <a:spLocks noChangeArrowheads="1"/>
          </p:cNvSpPr>
          <p:nvPr/>
        </p:nvSpPr>
        <p:spPr bwMode="auto">
          <a:xfrm>
            <a:off x="3505200" y="25908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aid</a:t>
            </a:r>
          </a:p>
        </p:txBody>
      </p:sp>
      <p:sp>
        <p:nvSpPr>
          <p:cNvPr id="61460" name="Rectangle 20"/>
          <p:cNvSpPr>
            <a:spLocks noChangeArrowheads="1"/>
          </p:cNvSpPr>
          <p:nvPr/>
        </p:nvSpPr>
        <p:spPr bwMode="auto">
          <a:xfrm>
            <a:off x="3505200" y="60198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their</a:t>
            </a:r>
          </a:p>
        </p:txBody>
      </p:sp>
      <p:sp>
        <p:nvSpPr>
          <p:cNvPr id="61461" name="Rectangle 21"/>
          <p:cNvSpPr>
            <a:spLocks noChangeArrowheads="1"/>
          </p:cNvSpPr>
          <p:nvPr/>
        </p:nvSpPr>
        <p:spPr bwMode="auto">
          <a:xfrm>
            <a:off x="3505200" y="5562600"/>
            <a:ext cx="10541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party</a:t>
            </a:r>
          </a:p>
        </p:txBody>
      </p:sp>
      <p:sp>
        <p:nvSpPr>
          <p:cNvPr id="61462" name="Rectangle 22"/>
          <p:cNvSpPr>
            <a:spLocks noChangeArrowheads="1"/>
          </p:cNvSpPr>
          <p:nvPr/>
        </p:nvSpPr>
        <p:spPr bwMode="auto">
          <a:xfrm>
            <a:off x="45720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63" name="Rectangle 23"/>
          <p:cNvSpPr>
            <a:spLocks noChangeArrowheads="1"/>
          </p:cNvSpPr>
          <p:nvPr/>
        </p:nvSpPr>
        <p:spPr bwMode="auto">
          <a:xfrm>
            <a:off x="45720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64" name="Rectangle 24"/>
          <p:cNvSpPr>
            <a:spLocks noChangeArrowheads="1"/>
          </p:cNvSpPr>
          <p:nvPr/>
        </p:nvSpPr>
        <p:spPr bwMode="auto">
          <a:xfrm>
            <a:off x="45720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65" name="Rectangle 25"/>
          <p:cNvSpPr>
            <a:spLocks noChangeArrowheads="1"/>
          </p:cNvSpPr>
          <p:nvPr/>
        </p:nvSpPr>
        <p:spPr bwMode="auto">
          <a:xfrm>
            <a:off x="45720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66" name="Rectangle 26"/>
          <p:cNvSpPr>
            <a:spLocks noChangeArrowheads="1"/>
          </p:cNvSpPr>
          <p:nvPr/>
        </p:nvSpPr>
        <p:spPr bwMode="auto">
          <a:xfrm>
            <a:off x="45720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67" name="Rectangle 27"/>
          <p:cNvSpPr>
            <a:spLocks noChangeArrowheads="1"/>
          </p:cNvSpPr>
          <p:nvPr/>
        </p:nvSpPr>
        <p:spPr bwMode="auto">
          <a:xfrm>
            <a:off x="45720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68" name="Rectangle 28"/>
          <p:cNvSpPr>
            <a:spLocks noChangeArrowheads="1"/>
          </p:cNvSpPr>
          <p:nvPr/>
        </p:nvSpPr>
        <p:spPr bwMode="auto">
          <a:xfrm>
            <a:off x="45720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69" name="Rectangle 29"/>
          <p:cNvSpPr>
            <a:spLocks noChangeArrowheads="1"/>
          </p:cNvSpPr>
          <p:nvPr/>
        </p:nvSpPr>
        <p:spPr bwMode="auto">
          <a:xfrm>
            <a:off x="45720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0" name="Rectangle 30"/>
          <p:cNvSpPr>
            <a:spLocks noChangeArrowheads="1"/>
          </p:cNvSpPr>
          <p:nvPr/>
        </p:nvSpPr>
        <p:spPr bwMode="auto">
          <a:xfrm>
            <a:off x="45720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1" name="Rectangle 31"/>
          <p:cNvSpPr>
            <a:spLocks noChangeArrowheads="1"/>
          </p:cNvSpPr>
          <p:nvPr/>
        </p:nvSpPr>
        <p:spPr bwMode="auto">
          <a:xfrm>
            <a:off x="45720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72" name="Rectangle 32"/>
          <p:cNvSpPr>
            <a:spLocks noChangeArrowheads="1"/>
          </p:cNvSpPr>
          <p:nvPr/>
        </p:nvSpPr>
        <p:spPr bwMode="auto">
          <a:xfrm>
            <a:off x="45720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3" name="Rectangle 33"/>
          <p:cNvSpPr>
            <a:spLocks noChangeArrowheads="1"/>
          </p:cNvSpPr>
          <p:nvPr/>
        </p:nvSpPr>
        <p:spPr bwMode="auto">
          <a:xfrm>
            <a:off x="45720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4" name="Rectangle 34"/>
          <p:cNvSpPr>
            <a:spLocks noChangeArrowheads="1"/>
          </p:cNvSpPr>
          <p:nvPr/>
        </p:nvSpPr>
        <p:spPr bwMode="auto">
          <a:xfrm>
            <a:off x="45720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75" name="Rectangle 35"/>
          <p:cNvSpPr>
            <a:spLocks noChangeArrowheads="1"/>
          </p:cNvSpPr>
          <p:nvPr/>
        </p:nvSpPr>
        <p:spPr bwMode="auto">
          <a:xfrm>
            <a:off x="45720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6" name="Rectangle 36"/>
          <p:cNvSpPr>
            <a:spLocks noChangeArrowheads="1"/>
          </p:cNvSpPr>
          <p:nvPr/>
        </p:nvSpPr>
        <p:spPr bwMode="auto">
          <a:xfrm>
            <a:off x="45720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77" name="Rectangle 37"/>
          <p:cNvSpPr>
            <a:spLocks noChangeArrowheads="1"/>
          </p:cNvSpPr>
          <p:nvPr/>
        </p:nvSpPr>
        <p:spPr bwMode="auto">
          <a:xfrm>
            <a:off x="45720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78" name="Rectangle 38"/>
          <p:cNvSpPr>
            <a:spLocks noChangeArrowheads="1"/>
          </p:cNvSpPr>
          <p:nvPr/>
        </p:nvSpPr>
        <p:spPr bwMode="auto">
          <a:xfrm>
            <a:off x="45720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79" name="Rectangle 39"/>
          <p:cNvSpPr>
            <a:spLocks noChangeArrowheads="1"/>
          </p:cNvSpPr>
          <p:nvPr/>
        </p:nvSpPr>
        <p:spPr bwMode="auto">
          <a:xfrm>
            <a:off x="48006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0" name="Rectangle 40"/>
          <p:cNvSpPr>
            <a:spLocks noChangeArrowheads="1"/>
          </p:cNvSpPr>
          <p:nvPr/>
        </p:nvSpPr>
        <p:spPr bwMode="auto">
          <a:xfrm>
            <a:off x="48006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81" name="Rectangle 41"/>
          <p:cNvSpPr>
            <a:spLocks noChangeArrowheads="1"/>
          </p:cNvSpPr>
          <p:nvPr/>
        </p:nvSpPr>
        <p:spPr bwMode="auto">
          <a:xfrm>
            <a:off x="48006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2" name="Rectangle 42"/>
          <p:cNvSpPr>
            <a:spLocks noChangeArrowheads="1"/>
          </p:cNvSpPr>
          <p:nvPr/>
        </p:nvSpPr>
        <p:spPr bwMode="auto">
          <a:xfrm>
            <a:off x="48006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3" name="Rectangle 43"/>
          <p:cNvSpPr>
            <a:spLocks noChangeArrowheads="1"/>
          </p:cNvSpPr>
          <p:nvPr/>
        </p:nvSpPr>
        <p:spPr bwMode="auto">
          <a:xfrm>
            <a:off x="48006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84" name="Rectangle 44"/>
          <p:cNvSpPr>
            <a:spLocks noChangeArrowheads="1"/>
          </p:cNvSpPr>
          <p:nvPr/>
        </p:nvSpPr>
        <p:spPr bwMode="auto">
          <a:xfrm>
            <a:off x="48006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5" name="Rectangle 45"/>
          <p:cNvSpPr>
            <a:spLocks noChangeArrowheads="1"/>
          </p:cNvSpPr>
          <p:nvPr/>
        </p:nvSpPr>
        <p:spPr bwMode="auto">
          <a:xfrm>
            <a:off x="48006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6" name="Rectangle 46"/>
          <p:cNvSpPr>
            <a:spLocks noChangeArrowheads="1"/>
          </p:cNvSpPr>
          <p:nvPr/>
        </p:nvSpPr>
        <p:spPr bwMode="auto">
          <a:xfrm>
            <a:off x="48006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87" name="Rectangle 47"/>
          <p:cNvSpPr>
            <a:spLocks noChangeArrowheads="1"/>
          </p:cNvSpPr>
          <p:nvPr/>
        </p:nvSpPr>
        <p:spPr bwMode="auto">
          <a:xfrm>
            <a:off x="48006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8" name="Rectangle 48"/>
          <p:cNvSpPr>
            <a:spLocks noChangeArrowheads="1"/>
          </p:cNvSpPr>
          <p:nvPr/>
        </p:nvSpPr>
        <p:spPr bwMode="auto">
          <a:xfrm>
            <a:off x="48006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89" name="Rectangle 49"/>
          <p:cNvSpPr>
            <a:spLocks noChangeArrowheads="1"/>
          </p:cNvSpPr>
          <p:nvPr/>
        </p:nvSpPr>
        <p:spPr bwMode="auto">
          <a:xfrm>
            <a:off x="48006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90" name="Rectangle 50"/>
          <p:cNvSpPr>
            <a:spLocks noChangeArrowheads="1"/>
          </p:cNvSpPr>
          <p:nvPr/>
        </p:nvSpPr>
        <p:spPr bwMode="auto">
          <a:xfrm>
            <a:off x="48006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91" name="Rectangle 51"/>
          <p:cNvSpPr>
            <a:spLocks noChangeArrowheads="1"/>
          </p:cNvSpPr>
          <p:nvPr/>
        </p:nvSpPr>
        <p:spPr bwMode="auto">
          <a:xfrm>
            <a:off x="48006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92" name="Rectangle 52"/>
          <p:cNvSpPr>
            <a:spLocks noChangeArrowheads="1"/>
          </p:cNvSpPr>
          <p:nvPr/>
        </p:nvSpPr>
        <p:spPr bwMode="auto">
          <a:xfrm>
            <a:off x="48006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93" name="Rectangle 53"/>
          <p:cNvSpPr>
            <a:spLocks noChangeArrowheads="1"/>
          </p:cNvSpPr>
          <p:nvPr/>
        </p:nvSpPr>
        <p:spPr bwMode="auto">
          <a:xfrm>
            <a:off x="48006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94" name="Rectangle 54"/>
          <p:cNvSpPr>
            <a:spLocks noChangeArrowheads="1"/>
          </p:cNvSpPr>
          <p:nvPr/>
        </p:nvSpPr>
        <p:spPr bwMode="auto">
          <a:xfrm>
            <a:off x="48006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495" name="Rectangle 55"/>
          <p:cNvSpPr>
            <a:spLocks noChangeArrowheads="1"/>
          </p:cNvSpPr>
          <p:nvPr/>
        </p:nvSpPr>
        <p:spPr bwMode="auto">
          <a:xfrm>
            <a:off x="48006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496" name="Rectangle 56"/>
          <p:cNvSpPr>
            <a:spLocks noChangeArrowheads="1"/>
          </p:cNvSpPr>
          <p:nvPr/>
        </p:nvSpPr>
        <p:spPr bwMode="auto">
          <a:xfrm>
            <a:off x="3636963" y="2036763"/>
            <a:ext cx="8397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Term</a:t>
            </a:r>
          </a:p>
        </p:txBody>
      </p:sp>
      <p:sp>
        <p:nvSpPr>
          <p:cNvPr id="61497" name="Rectangle 57"/>
          <p:cNvSpPr>
            <a:spLocks noChangeArrowheads="1"/>
          </p:cNvSpPr>
          <p:nvPr/>
        </p:nvSpPr>
        <p:spPr bwMode="auto">
          <a:xfrm rot="-5400000">
            <a:off x="4325144"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1</a:t>
            </a:r>
          </a:p>
        </p:txBody>
      </p:sp>
      <p:sp>
        <p:nvSpPr>
          <p:cNvPr id="61498" name="Rectangle 58"/>
          <p:cNvSpPr>
            <a:spLocks noChangeArrowheads="1"/>
          </p:cNvSpPr>
          <p:nvPr/>
        </p:nvSpPr>
        <p:spPr bwMode="auto">
          <a:xfrm rot="-5400000">
            <a:off x="46283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2</a:t>
            </a:r>
          </a:p>
        </p:txBody>
      </p:sp>
      <p:sp>
        <p:nvSpPr>
          <p:cNvPr id="61499" name="Rectangle 59"/>
          <p:cNvSpPr>
            <a:spLocks noChangeArrowheads="1"/>
          </p:cNvSpPr>
          <p:nvPr/>
        </p:nvSpPr>
        <p:spPr bwMode="auto">
          <a:xfrm>
            <a:off x="50292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00" name="Rectangle 60"/>
          <p:cNvSpPr>
            <a:spLocks noChangeArrowheads="1"/>
          </p:cNvSpPr>
          <p:nvPr/>
        </p:nvSpPr>
        <p:spPr bwMode="auto">
          <a:xfrm>
            <a:off x="50292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01" name="Rectangle 61"/>
          <p:cNvSpPr>
            <a:spLocks noChangeArrowheads="1"/>
          </p:cNvSpPr>
          <p:nvPr/>
        </p:nvSpPr>
        <p:spPr bwMode="auto">
          <a:xfrm>
            <a:off x="50292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2" name="Rectangle 62"/>
          <p:cNvSpPr>
            <a:spLocks noChangeArrowheads="1"/>
          </p:cNvSpPr>
          <p:nvPr/>
        </p:nvSpPr>
        <p:spPr bwMode="auto">
          <a:xfrm>
            <a:off x="50292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3" name="Rectangle 63"/>
          <p:cNvSpPr>
            <a:spLocks noChangeArrowheads="1"/>
          </p:cNvSpPr>
          <p:nvPr/>
        </p:nvSpPr>
        <p:spPr bwMode="auto">
          <a:xfrm>
            <a:off x="50292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04" name="Rectangle 64"/>
          <p:cNvSpPr>
            <a:spLocks noChangeArrowheads="1"/>
          </p:cNvSpPr>
          <p:nvPr/>
        </p:nvSpPr>
        <p:spPr bwMode="auto">
          <a:xfrm>
            <a:off x="50292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5" name="Rectangle 65"/>
          <p:cNvSpPr>
            <a:spLocks noChangeArrowheads="1"/>
          </p:cNvSpPr>
          <p:nvPr/>
        </p:nvSpPr>
        <p:spPr bwMode="auto">
          <a:xfrm>
            <a:off x="50292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6" name="Rectangle 66"/>
          <p:cNvSpPr>
            <a:spLocks noChangeArrowheads="1"/>
          </p:cNvSpPr>
          <p:nvPr/>
        </p:nvSpPr>
        <p:spPr bwMode="auto">
          <a:xfrm>
            <a:off x="50292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07" name="Rectangle 67"/>
          <p:cNvSpPr>
            <a:spLocks noChangeArrowheads="1"/>
          </p:cNvSpPr>
          <p:nvPr/>
        </p:nvSpPr>
        <p:spPr bwMode="auto">
          <a:xfrm>
            <a:off x="50292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8" name="Rectangle 68"/>
          <p:cNvSpPr>
            <a:spLocks noChangeArrowheads="1"/>
          </p:cNvSpPr>
          <p:nvPr/>
        </p:nvSpPr>
        <p:spPr bwMode="auto">
          <a:xfrm>
            <a:off x="50292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09" name="Rectangle 69"/>
          <p:cNvSpPr>
            <a:spLocks noChangeArrowheads="1"/>
          </p:cNvSpPr>
          <p:nvPr/>
        </p:nvSpPr>
        <p:spPr bwMode="auto">
          <a:xfrm>
            <a:off x="50292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0" name="Rectangle 70"/>
          <p:cNvSpPr>
            <a:spLocks noChangeArrowheads="1"/>
          </p:cNvSpPr>
          <p:nvPr/>
        </p:nvSpPr>
        <p:spPr bwMode="auto">
          <a:xfrm>
            <a:off x="50292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1" name="Rectangle 71"/>
          <p:cNvSpPr>
            <a:spLocks noChangeArrowheads="1"/>
          </p:cNvSpPr>
          <p:nvPr/>
        </p:nvSpPr>
        <p:spPr bwMode="auto">
          <a:xfrm>
            <a:off x="50292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12" name="Rectangle 72"/>
          <p:cNvSpPr>
            <a:spLocks noChangeArrowheads="1"/>
          </p:cNvSpPr>
          <p:nvPr/>
        </p:nvSpPr>
        <p:spPr bwMode="auto">
          <a:xfrm>
            <a:off x="50292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3" name="Rectangle 73"/>
          <p:cNvSpPr>
            <a:spLocks noChangeArrowheads="1"/>
          </p:cNvSpPr>
          <p:nvPr/>
        </p:nvSpPr>
        <p:spPr bwMode="auto">
          <a:xfrm>
            <a:off x="50292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14" name="Rectangle 74"/>
          <p:cNvSpPr>
            <a:spLocks noChangeArrowheads="1"/>
          </p:cNvSpPr>
          <p:nvPr/>
        </p:nvSpPr>
        <p:spPr bwMode="auto">
          <a:xfrm>
            <a:off x="50292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5" name="Rectangle 75"/>
          <p:cNvSpPr>
            <a:spLocks noChangeArrowheads="1"/>
          </p:cNvSpPr>
          <p:nvPr/>
        </p:nvSpPr>
        <p:spPr bwMode="auto">
          <a:xfrm>
            <a:off x="50292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6" name="Rectangle 76"/>
          <p:cNvSpPr>
            <a:spLocks noChangeArrowheads="1"/>
          </p:cNvSpPr>
          <p:nvPr/>
        </p:nvSpPr>
        <p:spPr bwMode="auto">
          <a:xfrm>
            <a:off x="52578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17" name="Rectangle 77"/>
          <p:cNvSpPr>
            <a:spLocks noChangeArrowheads="1"/>
          </p:cNvSpPr>
          <p:nvPr/>
        </p:nvSpPr>
        <p:spPr bwMode="auto">
          <a:xfrm>
            <a:off x="52578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18" name="Rectangle 78"/>
          <p:cNvSpPr>
            <a:spLocks noChangeArrowheads="1"/>
          </p:cNvSpPr>
          <p:nvPr/>
        </p:nvSpPr>
        <p:spPr bwMode="auto">
          <a:xfrm>
            <a:off x="52578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19" name="Rectangle 79"/>
          <p:cNvSpPr>
            <a:spLocks noChangeArrowheads="1"/>
          </p:cNvSpPr>
          <p:nvPr/>
        </p:nvSpPr>
        <p:spPr bwMode="auto">
          <a:xfrm>
            <a:off x="52578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0" name="Rectangle 80"/>
          <p:cNvSpPr>
            <a:spLocks noChangeArrowheads="1"/>
          </p:cNvSpPr>
          <p:nvPr/>
        </p:nvSpPr>
        <p:spPr bwMode="auto">
          <a:xfrm>
            <a:off x="52578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21" name="Rectangle 81"/>
          <p:cNvSpPr>
            <a:spLocks noChangeArrowheads="1"/>
          </p:cNvSpPr>
          <p:nvPr/>
        </p:nvSpPr>
        <p:spPr bwMode="auto">
          <a:xfrm>
            <a:off x="52578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2" name="Rectangle 82"/>
          <p:cNvSpPr>
            <a:spLocks noChangeArrowheads="1"/>
          </p:cNvSpPr>
          <p:nvPr/>
        </p:nvSpPr>
        <p:spPr bwMode="auto">
          <a:xfrm>
            <a:off x="52578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3" name="Rectangle 83"/>
          <p:cNvSpPr>
            <a:spLocks noChangeArrowheads="1"/>
          </p:cNvSpPr>
          <p:nvPr/>
        </p:nvSpPr>
        <p:spPr bwMode="auto">
          <a:xfrm>
            <a:off x="52578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24" name="Rectangle 84"/>
          <p:cNvSpPr>
            <a:spLocks noChangeArrowheads="1"/>
          </p:cNvSpPr>
          <p:nvPr/>
        </p:nvSpPr>
        <p:spPr bwMode="auto">
          <a:xfrm>
            <a:off x="52578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5" name="Rectangle 85"/>
          <p:cNvSpPr>
            <a:spLocks noChangeArrowheads="1"/>
          </p:cNvSpPr>
          <p:nvPr/>
        </p:nvSpPr>
        <p:spPr bwMode="auto">
          <a:xfrm>
            <a:off x="52578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6" name="Rectangle 86"/>
          <p:cNvSpPr>
            <a:spLocks noChangeArrowheads="1"/>
          </p:cNvSpPr>
          <p:nvPr/>
        </p:nvSpPr>
        <p:spPr bwMode="auto">
          <a:xfrm>
            <a:off x="52578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27" name="Rectangle 87"/>
          <p:cNvSpPr>
            <a:spLocks noChangeArrowheads="1"/>
          </p:cNvSpPr>
          <p:nvPr/>
        </p:nvSpPr>
        <p:spPr bwMode="auto">
          <a:xfrm>
            <a:off x="52578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8" name="Rectangle 88"/>
          <p:cNvSpPr>
            <a:spLocks noChangeArrowheads="1"/>
          </p:cNvSpPr>
          <p:nvPr/>
        </p:nvSpPr>
        <p:spPr bwMode="auto">
          <a:xfrm>
            <a:off x="52578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29" name="Rectangle 89"/>
          <p:cNvSpPr>
            <a:spLocks noChangeArrowheads="1"/>
          </p:cNvSpPr>
          <p:nvPr/>
        </p:nvSpPr>
        <p:spPr bwMode="auto">
          <a:xfrm>
            <a:off x="52578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0" name="Rectangle 90"/>
          <p:cNvSpPr>
            <a:spLocks noChangeArrowheads="1"/>
          </p:cNvSpPr>
          <p:nvPr/>
        </p:nvSpPr>
        <p:spPr bwMode="auto">
          <a:xfrm>
            <a:off x="52578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1" name="Rectangle 91"/>
          <p:cNvSpPr>
            <a:spLocks noChangeArrowheads="1"/>
          </p:cNvSpPr>
          <p:nvPr/>
        </p:nvSpPr>
        <p:spPr bwMode="auto">
          <a:xfrm>
            <a:off x="52578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2" name="Rectangle 92"/>
          <p:cNvSpPr>
            <a:spLocks noChangeArrowheads="1"/>
          </p:cNvSpPr>
          <p:nvPr/>
        </p:nvSpPr>
        <p:spPr bwMode="auto">
          <a:xfrm>
            <a:off x="52578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33" name="Rectangle 93"/>
          <p:cNvSpPr>
            <a:spLocks noChangeArrowheads="1"/>
          </p:cNvSpPr>
          <p:nvPr/>
        </p:nvSpPr>
        <p:spPr bwMode="auto">
          <a:xfrm rot="-5400000">
            <a:off x="4856957" y="2062956"/>
            <a:ext cx="671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3</a:t>
            </a:r>
          </a:p>
        </p:txBody>
      </p:sp>
      <p:sp>
        <p:nvSpPr>
          <p:cNvPr id="61534" name="Rectangle 94"/>
          <p:cNvSpPr>
            <a:spLocks noChangeArrowheads="1"/>
          </p:cNvSpPr>
          <p:nvPr/>
        </p:nvSpPr>
        <p:spPr bwMode="auto">
          <a:xfrm rot="-5400000">
            <a:off x="50855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4</a:t>
            </a:r>
          </a:p>
        </p:txBody>
      </p:sp>
      <p:sp>
        <p:nvSpPr>
          <p:cNvPr id="61535" name="Rectangle 95"/>
          <p:cNvSpPr>
            <a:spLocks noChangeArrowheads="1"/>
          </p:cNvSpPr>
          <p:nvPr/>
        </p:nvSpPr>
        <p:spPr bwMode="auto">
          <a:xfrm>
            <a:off x="54864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6" name="Rectangle 96"/>
          <p:cNvSpPr>
            <a:spLocks noChangeArrowheads="1"/>
          </p:cNvSpPr>
          <p:nvPr/>
        </p:nvSpPr>
        <p:spPr bwMode="auto">
          <a:xfrm>
            <a:off x="54864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7" name="Rectangle 97"/>
          <p:cNvSpPr>
            <a:spLocks noChangeArrowheads="1"/>
          </p:cNvSpPr>
          <p:nvPr/>
        </p:nvSpPr>
        <p:spPr bwMode="auto">
          <a:xfrm>
            <a:off x="54864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38" name="Rectangle 98"/>
          <p:cNvSpPr>
            <a:spLocks noChangeArrowheads="1"/>
          </p:cNvSpPr>
          <p:nvPr/>
        </p:nvSpPr>
        <p:spPr bwMode="auto">
          <a:xfrm>
            <a:off x="54864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39" name="Rectangle 99"/>
          <p:cNvSpPr>
            <a:spLocks noChangeArrowheads="1"/>
          </p:cNvSpPr>
          <p:nvPr/>
        </p:nvSpPr>
        <p:spPr bwMode="auto">
          <a:xfrm>
            <a:off x="54864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0" name="Rectangle 100"/>
          <p:cNvSpPr>
            <a:spLocks noChangeArrowheads="1"/>
          </p:cNvSpPr>
          <p:nvPr/>
        </p:nvSpPr>
        <p:spPr bwMode="auto">
          <a:xfrm>
            <a:off x="54864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41" name="Rectangle 101"/>
          <p:cNvSpPr>
            <a:spLocks noChangeArrowheads="1"/>
          </p:cNvSpPr>
          <p:nvPr/>
        </p:nvSpPr>
        <p:spPr bwMode="auto">
          <a:xfrm>
            <a:off x="54864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42" name="Rectangle 102"/>
          <p:cNvSpPr>
            <a:spLocks noChangeArrowheads="1"/>
          </p:cNvSpPr>
          <p:nvPr/>
        </p:nvSpPr>
        <p:spPr bwMode="auto">
          <a:xfrm>
            <a:off x="54864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3" name="Rectangle 103"/>
          <p:cNvSpPr>
            <a:spLocks noChangeArrowheads="1"/>
          </p:cNvSpPr>
          <p:nvPr/>
        </p:nvSpPr>
        <p:spPr bwMode="auto">
          <a:xfrm>
            <a:off x="54864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4" name="Rectangle 104"/>
          <p:cNvSpPr>
            <a:spLocks noChangeArrowheads="1"/>
          </p:cNvSpPr>
          <p:nvPr/>
        </p:nvSpPr>
        <p:spPr bwMode="auto">
          <a:xfrm>
            <a:off x="54864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45" name="Rectangle 105"/>
          <p:cNvSpPr>
            <a:spLocks noChangeArrowheads="1"/>
          </p:cNvSpPr>
          <p:nvPr/>
        </p:nvSpPr>
        <p:spPr bwMode="auto">
          <a:xfrm>
            <a:off x="54864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6" name="Rectangle 106"/>
          <p:cNvSpPr>
            <a:spLocks noChangeArrowheads="1"/>
          </p:cNvSpPr>
          <p:nvPr/>
        </p:nvSpPr>
        <p:spPr bwMode="auto">
          <a:xfrm>
            <a:off x="54864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7" name="Rectangle 107"/>
          <p:cNvSpPr>
            <a:spLocks noChangeArrowheads="1"/>
          </p:cNvSpPr>
          <p:nvPr/>
        </p:nvSpPr>
        <p:spPr bwMode="auto">
          <a:xfrm>
            <a:off x="54864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48" name="Rectangle 108"/>
          <p:cNvSpPr>
            <a:spLocks noChangeArrowheads="1"/>
          </p:cNvSpPr>
          <p:nvPr/>
        </p:nvSpPr>
        <p:spPr bwMode="auto">
          <a:xfrm>
            <a:off x="54864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49" name="Rectangle 109"/>
          <p:cNvSpPr>
            <a:spLocks noChangeArrowheads="1"/>
          </p:cNvSpPr>
          <p:nvPr/>
        </p:nvSpPr>
        <p:spPr bwMode="auto">
          <a:xfrm>
            <a:off x="54864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0" name="Rectangle 110"/>
          <p:cNvSpPr>
            <a:spLocks noChangeArrowheads="1"/>
          </p:cNvSpPr>
          <p:nvPr/>
        </p:nvSpPr>
        <p:spPr bwMode="auto">
          <a:xfrm>
            <a:off x="54864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51" name="Rectangle 111"/>
          <p:cNvSpPr>
            <a:spLocks noChangeArrowheads="1"/>
          </p:cNvSpPr>
          <p:nvPr/>
        </p:nvSpPr>
        <p:spPr bwMode="auto">
          <a:xfrm>
            <a:off x="54864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2" name="Rectangle 112"/>
          <p:cNvSpPr>
            <a:spLocks noChangeArrowheads="1"/>
          </p:cNvSpPr>
          <p:nvPr/>
        </p:nvSpPr>
        <p:spPr bwMode="auto">
          <a:xfrm>
            <a:off x="57150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3" name="Rectangle 113"/>
          <p:cNvSpPr>
            <a:spLocks noChangeArrowheads="1"/>
          </p:cNvSpPr>
          <p:nvPr/>
        </p:nvSpPr>
        <p:spPr bwMode="auto">
          <a:xfrm>
            <a:off x="57150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54" name="Rectangle 114"/>
          <p:cNvSpPr>
            <a:spLocks noChangeArrowheads="1"/>
          </p:cNvSpPr>
          <p:nvPr/>
        </p:nvSpPr>
        <p:spPr bwMode="auto">
          <a:xfrm>
            <a:off x="57150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5" name="Rectangle 115"/>
          <p:cNvSpPr>
            <a:spLocks noChangeArrowheads="1"/>
          </p:cNvSpPr>
          <p:nvPr/>
        </p:nvSpPr>
        <p:spPr bwMode="auto">
          <a:xfrm>
            <a:off x="57150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6" name="Rectangle 116"/>
          <p:cNvSpPr>
            <a:spLocks noChangeArrowheads="1"/>
          </p:cNvSpPr>
          <p:nvPr/>
        </p:nvSpPr>
        <p:spPr bwMode="auto">
          <a:xfrm>
            <a:off x="57150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57" name="Rectangle 117"/>
          <p:cNvSpPr>
            <a:spLocks noChangeArrowheads="1"/>
          </p:cNvSpPr>
          <p:nvPr/>
        </p:nvSpPr>
        <p:spPr bwMode="auto">
          <a:xfrm>
            <a:off x="57150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8" name="Rectangle 118"/>
          <p:cNvSpPr>
            <a:spLocks noChangeArrowheads="1"/>
          </p:cNvSpPr>
          <p:nvPr/>
        </p:nvSpPr>
        <p:spPr bwMode="auto">
          <a:xfrm>
            <a:off x="57150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59" name="Rectangle 119"/>
          <p:cNvSpPr>
            <a:spLocks noChangeArrowheads="1"/>
          </p:cNvSpPr>
          <p:nvPr/>
        </p:nvSpPr>
        <p:spPr bwMode="auto">
          <a:xfrm>
            <a:off x="57150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60" name="Rectangle 120"/>
          <p:cNvSpPr>
            <a:spLocks noChangeArrowheads="1"/>
          </p:cNvSpPr>
          <p:nvPr/>
        </p:nvSpPr>
        <p:spPr bwMode="auto">
          <a:xfrm>
            <a:off x="57150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1" name="Rectangle 121"/>
          <p:cNvSpPr>
            <a:spLocks noChangeArrowheads="1"/>
          </p:cNvSpPr>
          <p:nvPr/>
        </p:nvSpPr>
        <p:spPr bwMode="auto">
          <a:xfrm>
            <a:off x="57150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2" name="Rectangle 122"/>
          <p:cNvSpPr>
            <a:spLocks noChangeArrowheads="1"/>
          </p:cNvSpPr>
          <p:nvPr/>
        </p:nvSpPr>
        <p:spPr bwMode="auto">
          <a:xfrm>
            <a:off x="57150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3" name="Rectangle 123"/>
          <p:cNvSpPr>
            <a:spLocks noChangeArrowheads="1"/>
          </p:cNvSpPr>
          <p:nvPr/>
        </p:nvSpPr>
        <p:spPr bwMode="auto">
          <a:xfrm>
            <a:off x="57150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64" name="Rectangle 124"/>
          <p:cNvSpPr>
            <a:spLocks noChangeArrowheads="1"/>
          </p:cNvSpPr>
          <p:nvPr/>
        </p:nvSpPr>
        <p:spPr bwMode="auto">
          <a:xfrm>
            <a:off x="57150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5" name="Rectangle 125"/>
          <p:cNvSpPr>
            <a:spLocks noChangeArrowheads="1"/>
          </p:cNvSpPr>
          <p:nvPr/>
        </p:nvSpPr>
        <p:spPr bwMode="auto">
          <a:xfrm>
            <a:off x="57150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66" name="Rectangle 126"/>
          <p:cNvSpPr>
            <a:spLocks noChangeArrowheads="1"/>
          </p:cNvSpPr>
          <p:nvPr/>
        </p:nvSpPr>
        <p:spPr bwMode="auto">
          <a:xfrm>
            <a:off x="57150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7" name="Rectangle 127"/>
          <p:cNvSpPr>
            <a:spLocks noChangeArrowheads="1"/>
          </p:cNvSpPr>
          <p:nvPr/>
        </p:nvSpPr>
        <p:spPr bwMode="auto">
          <a:xfrm>
            <a:off x="57150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68" name="Rectangle 128"/>
          <p:cNvSpPr>
            <a:spLocks noChangeArrowheads="1"/>
          </p:cNvSpPr>
          <p:nvPr/>
        </p:nvSpPr>
        <p:spPr bwMode="auto">
          <a:xfrm>
            <a:off x="57150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69" name="Rectangle 129"/>
          <p:cNvSpPr>
            <a:spLocks noChangeArrowheads="1"/>
          </p:cNvSpPr>
          <p:nvPr/>
        </p:nvSpPr>
        <p:spPr bwMode="auto">
          <a:xfrm rot="-5400000">
            <a:off x="53141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5</a:t>
            </a:r>
          </a:p>
        </p:txBody>
      </p:sp>
      <p:sp>
        <p:nvSpPr>
          <p:cNvPr id="61570" name="Rectangle 130"/>
          <p:cNvSpPr>
            <a:spLocks noChangeArrowheads="1"/>
          </p:cNvSpPr>
          <p:nvPr/>
        </p:nvSpPr>
        <p:spPr bwMode="auto">
          <a:xfrm rot="-5400000">
            <a:off x="55427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6</a:t>
            </a:r>
          </a:p>
        </p:txBody>
      </p:sp>
      <p:sp>
        <p:nvSpPr>
          <p:cNvPr id="61571" name="Rectangle 131"/>
          <p:cNvSpPr>
            <a:spLocks noChangeArrowheads="1"/>
          </p:cNvSpPr>
          <p:nvPr/>
        </p:nvSpPr>
        <p:spPr bwMode="auto">
          <a:xfrm>
            <a:off x="59436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72" name="Rectangle 132"/>
          <p:cNvSpPr>
            <a:spLocks noChangeArrowheads="1"/>
          </p:cNvSpPr>
          <p:nvPr/>
        </p:nvSpPr>
        <p:spPr bwMode="auto">
          <a:xfrm>
            <a:off x="59436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73" name="Rectangle 133"/>
          <p:cNvSpPr>
            <a:spLocks noChangeArrowheads="1"/>
          </p:cNvSpPr>
          <p:nvPr/>
        </p:nvSpPr>
        <p:spPr bwMode="auto">
          <a:xfrm>
            <a:off x="59436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74" name="Rectangle 134"/>
          <p:cNvSpPr>
            <a:spLocks noChangeArrowheads="1"/>
          </p:cNvSpPr>
          <p:nvPr/>
        </p:nvSpPr>
        <p:spPr bwMode="auto">
          <a:xfrm>
            <a:off x="59436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75" name="Rectangle 135"/>
          <p:cNvSpPr>
            <a:spLocks noChangeArrowheads="1"/>
          </p:cNvSpPr>
          <p:nvPr/>
        </p:nvSpPr>
        <p:spPr bwMode="auto">
          <a:xfrm>
            <a:off x="59436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76" name="Rectangle 136"/>
          <p:cNvSpPr>
            <a:spLocks noChangeArrowheads="1"/>
          </p:cNvSpPr>
          <p:nvPr/>
        </p:nvSpPr>
        <p:spPr bwMode="auto">
          <a:xfrm>
            <a:off x="59436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77" name="Rectangle 137"/>
          <p:cNvSpPr>
            <a:spLocks noChangeArrowheads="1"/>
          </p:cNvSpPr>
          <p:nvPr/>
        </p:nvSpPr>
        <p:spPr bwMode="auto">
          <a:xfrm>
            <a:off x="59436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78" name="Rectangle 138"/>
          <p:cNvSpPr>
            <a:spLocks noChangeArrowheads="1"/>
          </p:cNvSpPr>
          <p:nvPr/>
        </p:nvSpPr>
        <p:spPr bwMode="auto">
          <a:xfrm>
            <a:off x="59436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79" name="Rectangle 139"/>
          <p:cNvSpPr>
            <a:spLocks noChangeArrowheads="1"/>
          </p:cNvSpPr>
          <p:nvPr/>
        </p:nvSpPr>
        <p:spPr bwMode="auto">
          <a:xfrm>
            <a:off x="59436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0" name="Rectangle 140"/>
          <p:cNvSpPr>
            <a:spLocks noChangeArrowheads="1"/>
          </p:cNvSpPr>
          <p:nvPr/>
        </p:nvSpPr>
        <p:spPr bwMode="auto">
          <a:xfrm>
            <a:off x="59436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81" name="Rectangle 141"/>
          <p:cNvSpPr>
            <a:spLocks noChangeArrowheads="1"/>
          </p:cNvSpPr>
          <p:nvPr/>
        </p:nvSpPr>
        <p:spPr bwMode="auto">
          <a:xfrm>
            <a:off x="59436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2" name="Rectangle 142"/>
          <p:cNvSpPr>
            <a:spLocks noChangeArrowheads="1"/>
          </p:cNvSpPr>
          <p:nvPr/>
        </p:nvSpPr>
        <p:spPr bwMode="auto">
          <a:xfrm>
            <a:off x="59436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3" name="Rectangle 143"/>
          <p:cNvSpPr>
            <a:spLocks noChangeArrowheads="1"/>
          </p:cNvSpPr>
          <p:nvPr/>
        </p:nvSpPr>
        <p:spPr bwMode="auto">
          <a:xfrm>
            <a:off x="59436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84" name="Rectangle 144"/>
          <p:cNvSpPr>
            <a:spLocks noChangeArrowheads="1"/>
          </p:cNvSpPr>
          <p:nvPr/>
        </p:nvSpPr>
        <p:spPr bwMode="auto">
          <a:xfrm>
            <a:off x="59436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5" name="Rectangle 145"/>
          <p:cNvSpPr>
            <a:spLocks noChangeArrowheads="1"/>
          </p:cNvSpPr>
          <p:nvPr/>
        </p:nvSpPr>
        <p:spPr bwMode="auto">
          <a:xfrm>
            <a:off x="59436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6" name="Rectangle 146"/>
          <p:cNvSpPr>
            <a:spLocks noChangeArrowheads="1"/>
          </p:cNvSpPr>
          <p:nvPr/>
        </p:nvSpPr>
        <p:spPr bwMode="auto">
          <a:xfrm>
            <a:off x="59436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87" name="Rectangle 147"/>
          <p:cNvSpPr>
            <a:spLocks noChangeArrowheads="1"/>
          </p:cNvSpPr>
          <p:nvPr/>
        </p:nvSpPr>
        <p:spPr bwMode="auto">
          <a:xfrm>
            <a:off x="59436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88" name="Rectangle 148"/>
          <p:cNvSpPr>
            <a:spLocks noChangeArrowheads="1"/>
          </p:cNvSpPr>
          <p:nvPr/>
        </p:nvSpPr>
        <p:spPr bwMode="auto">
          <a:xfrm>
            <a:off x="6172200" y="2590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89" name="Rectangle 149"/>
          <p:cNvSpPr>
            <a:spLocks noChangeArrowheads="1"/>
          </p:cNvSpPr>
          <p:nvPr/>
        </p:nvSpPr>
        <p:spPr bwMode="auto">
          <a:xfrm>
            <a:off x="6172200" y="2819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0" name="Rectangle 150"/>
          <p:cNvSpPr>
            <a:spLocks noChangeArrowheads="1"/>
          </p:cNvSpPr>
          <p:nvPr/>
        </p:nvSpPr>
        <p:spPr bwMode="auto">
          <a:xfrm>
            <a:off x="6172200" y="3048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1" name="Rectangle 151"/>
          <p:cNvSpPr>
            <a:spLocks noChangeArrowheads="1"/>
          </p:cNvSpPr>
          <p:nvPr/>
        </p:nvSpPr>
        <p:spPr bwMode="auto">
          <a:xfrm>
            <a:off x="6172200" y="3276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2" name="Rectangle 152"/>
          <p:cNvSpPr>
            <a:spLocks noChangeArrowheads="1"/>
          </p:cNvSpPr>
          <p:nvPr/>
        </p:nvSpPr>
        <p:spPr bwMode="auto">
          <a:xfrm>
            <a:off x="6172200" y="3505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93" name="Rectangle 153"/>
          <p:cNvSpPr>
            <a:spLocks noChangeArrowheads="1"/>
          </p:cNvSpPr>
          <p:nvPr/>
        </p:nvSpPr>
        <p:spPr bwMode="auto">
          <a:xfrm>
            <a:off x="6172200" y="3733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4" name="Rectangle 154"/>
          <p:cNvSpPr>
            <a:spLocks noChangeArrowheads="1"/>
          </p:cNvSpPr>
          <p:nvPr/>
        </p:nvSpPr>
        <p:spPr bwMode="auto">
          <a:xfrm>
            <a:off x="6172200" y="3962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5" name="Rectangle 155"/>
          <p:cNvSpPr>
            <a:spLocks noChangeArrowheads="1"/>
          </p:cNvSpPr>
          <p:nvPr/>
        </p:nvSpPr>
        <p:spPr bwMode="auto">
          <a:xfrm>
            <a:off x="6172200" y="4191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96" name="Rectangle 156"/>
          <p:cNvSpPr>
            <a:spLocks noChangeArrowheads="1"/>
          </p:cNvSpPr>
          <p:nvPr/>
        </p:nvSpPr>
        <p:spPr bwMode="auto">
          <a:xfrm>
            <a:off x="6172200" y="4419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7" name="Rectangle 157"/>
          <p:cNvSpPr>
            <a:spLocks noChangeArrowheads="1"/>
          </p:cNvSpPr>
          <p:nvPr/>
        </p:nvSpPr>
        <p:spPr bwMode="auto">
          <a:xfrm>
            <a:off x="6172200" y="4648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598" name="Rectangle 158"/>
          <p:cNvSpPr>
            <a:spLocks noChangeArrowheads="1"/>
          </p:cNvSpPr>
          <p:nvPr/>
        </p:nvSpPr>
        <p:spPr bwMode="auto">
          <a:xfrm>
            <a:off x="6172200" y="4876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599" name="Rectangle 159"/>
          <p:cNvSpPr>
            <a:spLocks noChangeArrowheads="1"/>
          </p:cNvSpPr>
          <p:nvPr/>
        </p:nvSpPr>
        <p:spPr bwMode="auto">
          <a:xfrm>
            <a:off x="6172200" y="5105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600" name="Rectangle 160"/>
          <p:cNvSpPr>
            <a:spLocks noChangeArrowheads="1"/>
          </p:cNvSpPr>
          <p:nvPr/>
        </p:nvSpPr>
        <p:spPr bwMode="auto">
          <a:xfrm>
            <a:off x="6172200" y="53340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601" name="Rectangle 161"/>
          <p:cNvSpPr>
            <a:spLocks noChangeArrowheads="1"/>
          </p:cNvSpPr>
          <p:nvPr/>
        </p:nvSpPr>
        <p:spPr bwMode="auto">
          <a:xfrm>
            <a:off x="6172200" y="55626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a:t>
            </a:r>
          </a:p>
        </p:txBody>
      </p:sp>
      <p:sp>
        <p:nvSpPr>
          <p:cNvPr id="61602" name="Rectangle 162"/>
          <p:cNvSpPr>
            <a:spLocks noChangeArrowheads="1"/>
          </p:cNvSpPr>
          <p:nvPr/>
        </p:nvSpPr>
        <p:spPr bwMode="auto">
          <a:xfrm>
            <a:off x="6172200" y="57912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603" name="Rectangle 163"/>
          <p:cNvSpPr>
            <a:spLocks noChangeArrowheads="1"/>
          </p:cNvSpPr>
          <p:nvPr/>
        </p:nvSpPr>
        <p:spPr bwMode="auto">
          <a:xfrm>
            <a:off x="6172200" y="60198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604" name="Rectangle 164"/>
          <p:cNvSpPr>
            <a:spLocks noChangeArrowheads="1"/>
          </p:cNvSpPr>
          <p:nvPr/>
        </p:nvSpPr>
        <p:spPr bwMode="auto">
          <a:xfrm>
            <a:off x="6172200" y="6248400"/>
            <a:ext cx="215900" cy="215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0</a:t>
            </a:r>
          </a:p>
        </p:txBody>
      </p:sp>
      <p:sp>
        <p:nvSpPr>
          <p:cNvPr id="61605" name="Rectangle 165"/>
          <p:cNvSpPr>
            <a:spLocks noChangeArrowheads="1"/>
          </p:cNvSpPr>
          <p:nvPr/>
        </p:nvSpPr>
        <p:spPr bwMode="auto">
          <a:xfrm rot="-5400000">
            <a:off x="57713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7</a:t>
            </a:r>
          </a:p>
        </p:txBody>
      </p:sp>
      <p:sp>
        <p:nvSpPr>
          <p:cNvPr id="61606" name="Rectangle 166"/>
          <p:cNvSpPr>
            <a:spLocks noChangeArrowheads="1"/>
          </p:cNvSpPr>
          <p:nvPr/>
        </p:nvSpPr>
        <p:spPr bwMode="auto">
          <a:xfrm rot="-5400000">
            <a:off x="5999956" y="2064544"/>
            <a:ext cx="6715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a:t>Doc 8</a:t>
            </a:r>
          </a:p>
        </p:txBody>
      </p:sp>
      <p:sp>
        <p:nvSpPr>
          <p:cNvPr id="61607" name="Oval 167"/>
          <p:cNvSpPr>
            <a:spLocks noChangeArrowheads="1"/>
          </p:cNvSpPr>
          <p:nvPr/>
        </p:nvSpPr>
        <p:spPr bwMode="auto">
          <a:xfrm>
            <a:off x="2592388" y="27447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A</a:t>
            </a:r>
          </a:p>
        </p:txBody>
      </p:sp>
      <p:sp>
        <p:nvSpPr>
          <p:cNvPr id="61608" name="Oval 168"/>
          <p:cNvSpPr>
            <a:spLocks noChangeArrowheads="1"/>
          </p:cNvSpPr>
          <p:nvPr/>
        </p:nvSpPr>
        <p:spPr bwMode="auto">
          <a:xfrm>
            <a:off x="2592388" y="32019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B</a:t>
            </a:r>
          </a:p>
        </p:txBody>
      </p:sp>
      <p:sp>
        <p:nvSpPr>
          <p:cNvPr id="61609" name="Oval 169"/>
          <p:cNvSpPr>
            <a:spLocks noChangeArrowheads="1"/>
          </p:cNvSpPr>
          <p:nvPr/>
        </p:nvSpPr>
        <p:spPr bwMode="auto">
          <a:xfrm>
            <a:off x="2592388" y="35067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C</a:t>
            </a:r>
          </a:p>
        </p:txBody>
      </p:sp>
      <p:sp>
        <p:nvSpPr>
          <p:cNvPr id="61610" name="Oval 170"/>
          <p:cNvSpPr>
            <a:spLocks noChangeArrowheads="1"/>
          </p:cNvSpPr>
          <p:nvPr/>
        </p:nvSpPr>
        <p:spPr bwMode="auto">
          <a:xfrm>
            <a:off x="2592388" y="39639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F</a:t>
            </a:r>
          </a:p>
        </p:txBody>
      </p:sp>
      <p:sp>
        <p:nvSpPr>
          <p:cNvPr id="61611" name="Oval 171"/>
          <p:cNvSpPr>
            <a:spLocks noChangeArrowheads="1"/>
          </p:cNvSpPr>
          <p:nvPr/>
        </p:nvSpPr>
        <p:spPr bwMode="auto">
          <a:xfrm>
            <a:off x="2592388" y="37353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D</a:t>
            </a:r>
          </a:p>
        </p:txBody>
      </p:sp>
      <p:sp>
        <p:nvSpPr>
          <p:cNvPr id="61612" name="Oval 172"/>
          <p:cNvSpPr>
            <a:spLocks noChangeArrowheads="1"/>
          </p:cNvSpPr>
          <p:nvPr/>
        </p:nvSpPr>
        <p:spPr bwMode="auto">
          <a:xfrm>
            <a:off x="2592388" y="41925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G</a:t>
            </a:r>
          </a:p>
        </p:txBody>
      </p:sp>
      <p:sp>
        <p:nvSpPr>
          <p:cNvPr id="61613" name="Oval 173"/>
          <p:cNvSpPr>
            <a:spLocks noChangeArrowheads="1"/>
          </p:cNvSpPr>
          <p:nvPr/>
        </p:nvSpPr>
        <p:spPr bwMode="auto">
          <a:xfrm>
            <a:off x="2592388" y="44211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J</a:t>
            </a:r>
          </a:p>
        </p:txBody>
      </p:sp>
      <p:sp>
        <p:nvSpPr>
          <p:cNvPr id="61614" name="Oval 174"/>
          <p:cNvSpPr>
            <a:spLocks noChangeArrowheads="1"/>
          </p:cNvSpPr>
          <p:nvPr/>
        </p:nvSpPr>
        <p:spPr bwMode="auto">
          <a:xfrm>
            <a:off x="2592388" y="46497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L</a:t>
            </a:r>
          </a:p>
        </p:txBody>
      </p:sp>
      <p:sp>
        <p:nvSpPr>
          <p:cNvPr id="61615" name="Oval 175"/>
          <p:cNvSpPr>
            <a:spLocks noChangeArrowheads="1"/>
          </p:cNvSpPr>
          <p:nvPr/>
        </p:nvSpPr>
        <p:spPr bwMode="auto">
          <a:xfrm>
            <a:off x="2592388" y="48783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M</a:t>
            </a:r>
          </a:p>
        </p:txBody>
      </p:sp>
      <p:sp>
        <p:nvSpPr>
          <p:cNvPr id="61616" name="Oval 176"/>
          <p:cNvSpPr>
            <a:spLocks noChangeArrowheads="1"/>
          </p:cNvSpPr>
          <p:nvPr/>
        </p:nvSpPr>
        <p:spPr bwMode="auto">
          <a:xfrm>
            <a:off x="2592388" y="51069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N</a:t>
            </a:r>
          </a:p>
        </p:txBody>
      </p:sp>
      <p:sp>
        <p:nvSpPr>
          <p:cNvPr id="61617" name="Oval 177"/>
          <p:cNvSpPr>
            <a:spLocks noChangeArrowheads="1"/>
          </p:cNvSpPr>
          <p:nvPr/>
        </p:nvSpPr>
        <p:spPr bwMode="auto">
          <a:xfrm>
            <a:off x="2592388" y="53355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O</a:t>
            </a:r>
          </a:p>
        </p:txBody>
      </p:sp>
      <p:sp>
        <p:nvSpPr>
          <p:cNvPr id="61618" name="Oval 178"/>
          <p:cNvSpPr>
            <a:spLocks noChangeArrowheads="1"/>
          </p:cNvSpPr>
          <p:nvPr/>
        </p:nvSpPr>
        <p:spPr bwMode="auto">
          <a:xfrm>
            <a:off x="2592388" y="55641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P</a:t>
            </a:r>
          </a:p>
        </p:txBody>
      </p:sp>
      <p:sp>
        <p:nvSpPr>
          <p:cNvPr id="61619" name="Oval 179"/>
          <p:cNvSpPr>
            <a:spLocks noChangeArrowheads="1"/>
          </p:cNvSpPr>
          <p:nvPr/>
        </p:nvSpPr>
        <p:spPr bwMode="auto">
          <a:xfrm>
            <a:off x="2592388" y="57927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Q</a:t>
            </a:r>
          </a:p>
        </p:txBody>
      </p:sp>
      <p:sp>
        <p:nvSpPr>
          <p:cNvPr id="61620" name="Oval 180"/>
          <p:cNvSpPr>
            <a:spLocks noChangeArrowheads="1"/>
          </p:cNvSpPr>
          <p:nvPr/>
        </p:nvSpPr>
        <p:spPr bwMode="auto">
          <a:xfrm>
            <a:off x="2592388" y="61737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T</a:t>
            </a:r>
          </a:p>
        </p:txBody>
      </p:sp>
      <p:sp>
        <p:nvSpPr>
          <p:cNvPr id="61621" name="Oval 181"/>
          <p:cNvSpPr>
            <a:spLocks noChangeArrowheads="1"/>
          </p:cNvSpPr>
          <p:nvPr/>
        </p:nvSpPr>
        <p:spPr bwMode="auto">
          <a:xfrm>
            <a:off x="1144588" y="4421188"/>
            <a:ext cx="2254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22" name="Line 182"/>
          <p:cNvSpPr>
            <a:spLocks noChangeShapeType="1"/>
          </p:cNvSpPr>
          <p:nvPr/>
        </p:nvSpPr>
        <p:spPr bwMode="auto">
          <a:xfrm flipV="1">
            <a:off x="1379538" y="2890838"/>
            <a:ext cx="1204912" cy="1611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3" name="Line 183"/>
          <p:cNvSpPr>
            <a:spLocks noChangeShapeType="1"/>
          </p:cNvSpPr>
          <p:nvPr/>
        </p:nvSpPr>
        <p:spPr bwMode="auto">
          <a:xfrm flipV="1">
            <a:off x="1379538" y="3271838"/>
            <a:ext cx="1204912" cy="1230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4" name="Line 184"/>
          <p:cNvSpPr>
            <a:spLocks noChangeShapeType="1"/>
          </p:cNvSpPr>
          <p:nvPr/>
        </p:nvSpPr>
        <p:spPr bwMode="auto">
          <a:xfrm flipV="1">
            <a:off x="1379538" y="3652838"/>
            <a:ext cx="1204912" cy="849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5" name="Line 185"/>
          <p:cNvSpPr>
            <a:spLocks noChangeShapeType="1"/>
          </p:cNvSpPr>
          <p:nvPr/>
        </p:nvSpPr>
        <p:spPr bwMode="auto">
          <a:xfrm flipV="1">
            <a:off x="1379538" y="3881438"/>
            <a:ext cx="1204912" cy="620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6" name="Line 186"/>
          <p:cNvSpPr>
            <a:spLocks noChangeShapeType="1"/>
          </p:cNvSpPr>
          <p:nvPr/>
        </p:nvSpPr>
        <p:spPr bwMode="auto">
          <a:xfrm flipV="1">
            <a:off x="1379538" y="4110038"/>
            <a:ext cx="1204912" cy="39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7" name="Line 187"/>
          <p:cNvSpPr>
            <a:spLocks noChangeShapeType="1"/>
          </p:cNvSpPr>
          <p:nvPr/>
        </p:nvSpPr>
        <p:spPr bwMode="auto">
          <a:xfrm flipV="1">
            <a:off x="1379538" y="4338638"/>
            <a:ext cx="1204912"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8" name="Line 188"/>
          <p:cNvSpPr>
            <a:spLocks noChangeShapeType="1"/>
          </p:cNvSpPr>
          <p:nvPr/>
        </p:nvSpPr>
        <p:spPr bwMode="auto">
          <a:xfrm>
            <a:off x="1379538" y="4495800"/>
            <a:ext cx="12049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9" name="Line 189"/>
          <p:cNvSpPr>
            <a:spLocks noChangeShapeType="1"/>
          </p:cNvSpPr>
          <p:nvPr/>
        </p:nvSpPr>
        <p:spPr bwMode="auto">
          <a:xfrm>
            <a:off x="1379538" y="4503738"/>
            <a:ext cx="1204912"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0" name="Line 190"/>
          <p:cNvSpPr>
            <a:spLocks noChangeShapeType="1"/>
          </p:cNvSpPr>
          <p:nvPr/>
        </p:nvSpPr>
        <p:spPr bwMode="auto">
          <a:xfrm>
            <a:off x="1379538" y="4503738"/>
            <a:ext cx="1204912" cy="442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1" name="Line 191"/>
          <p:cNvSpPr>
            <a:spLocks noChangeShapeType="1"/>
          </p:cNvSpPr>
          <p:nvPr/>
        </p:nvSpPr>
        <p:spPr bwMode="auto">
          <a:xfrm>
            <a:off x="1379538" y="4503738"/>
            <a:ext cx="1204912" cy="671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2" name="Line 192"/>
          <p:cNvSpPr>
            <a:spLocks noChangeShapeType="1"/>
          </p:cNvSpPr>
          <p:nvPr/>
        </p:nvSpPr>
        <p:spPr bwMode="auto">
          <a:xfrm>
            <a:off x="1379538" y="4503738"/>
            <a:ext cx="1204912" cy="900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3" name="Line 193"/>
          <p:cNvSpPr>
            <a:spLocks noChangeShapeType="1"/>
          </p:cNvSpPr>
          <p:nvPr/>
        </p:nvSpPr>
        <p:spPr bwMode="auto">
          <a:xfrm>
            <a:off x="1379538" y="4503738"/>
            <a:ext cx="1204912" cy="1128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4" name="Line 194"/>
          <p:cNvSpPr>
            <a:spLocks noChangeShapeType="1"/>
          </p:cNvSpPr>
          <p:nvPr/>
        </p:nvSpPr>
        <p:spPr bwMode="auto">
          <a:xfrm>
            <a:off x="1379538" y="4503738"/>
            <a:ext cx="1204912" cy="135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5" name="Line 195"/>
          <p:cNvSpPr>
            <a:spLocks noChangeShapeType="1"/>
          </p:cNvSpPr>
          <p:nvPr/>
        </p:nvSpPr>
        <p:spPr bwMode="auto">
          <a:xfrm>
            <a:off x="1379538" y="4503738"/>
            <a:ext cx="1204912" cy="1738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6" name="Line 196"/>
          <p:cNvSpPr>
            <a:spLocks noChangeShapeType="1"/>
          </p:cNvSpPr>
          <p:nvPr/>
        </p:nvSpPr>
        <p:spPr bwMode="auto">
          <a:xfrm flipV="1">
            <a:off x="2827338" y="2738438"/>
            <a:ext cx="2143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7" name="Line 197"/>
          <p:cNvSpPr>
            <a:spLocks noChangeShapeType="1"/>
          </p:cNvSpPr>
          <p:nvPr/>
        </p:nvSpPr>
        <p:spPr bwMode="auto">
          <a:xfrm>
            <a:off x="2827338" y="2827338"/>
            <a:ext cx="2143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8" name="Line 198"/>
          <p:cNvSpPr>
            <a:spLocks noChangeShapeType="1"/>
          </p:cNvSpPr>
          <p:nvPr/>
        </p:nvSpPr>
        <p:spPr bwMode="auto">
          <a:xfrm flipV="1">
            <a:off x="2827338" y="3195638"/>
            <a:ext cx="2143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9" name="Line 199"/>
          <p:cNvSpPr>
            <a:spLocks noChangeShapeType="1"/>
          </p:cNvSpPr>
          <p:nvPr/>
        </p:nvSpPr>
        <p:spPr bwMode="auto">
          <a:xfrm>
            <a:off x="2827338" y="35814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0" name="Line 200"/>
          <p:cNvSpPr>
            <a:spLocks noChangeShapeType="1"/>
          </p:cNvSpPr>
          <p:nvPr/>
        </p:nvSpPr>
        <p:spPr bwMode="auto">
          <a:xfrm>
            <a:off x="2827338" y="3284538"/>
            <a:ext cx="2143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1" name="Line 201"/>
          <p:cNvSpPr>
            <a:spLocks noChangeShapeType="1"/>
          </p:cNvSpPr>
          <p:nvPr/>
        </p:nvSpPr>
        <p:spPr bwMode="auto">
          <a:xfrm>
            <a:off x="2827338" y="38100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2" name="Line 202"/>
          <p:cNvSpPr>
            <a:spLocks noChangeShapeType="1"/>
          </p:cNvSpPr>
          <p:nvPr/>
        </p:nvSpPr>
        <p:spPr bwMode="auto">
          <a:xfrm>
            <a:off x="2827338" y="40386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3" name="Line 203"/>
          <p:cNvSpPr>
            <a:spLocks noChangeShapeType="1"/>
          </p:cNvSpPr>
          <p:nvPr/>
        </p:nvSpPr>
        <p:spPr bwMode="auto">
          <a:xfrm>
            <a:off x="2827338" y="4267200"/>
            <a:ext cx="67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4" name="Line 204"/>
          <p:cNvSpPr>
            <a:spLocks noChangeShapeType="1"/>
          </p:cNvSpPr>
          <p:nvPr/>
        </p:nvSpPr>
        <p:spPr bwMode="auto">
          <a:xfrm>
            <a:off x="2827338" y="44958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5" name="Line 205"/>
          <p:cNvSpPr>
            <a:spLocks noChangeShapeType="1"/>
          </p:cNvSpPr>
          <p:nvPr/>
        </p:nvSpPr>
        <p:spPr bwMode="auto">
          <a:xfrm>
            <a:off x="2827338" y="47244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6" name="Line 206"/>
          <p:cNvSpPr>
            <a:spLocks noChangeShapeType="1"/>
          </p:cNvSpPr>
          <p:nvPr/>
        </p:nvSpPr>
        <p:spPr bwMode="auto">
          <a:xfrm>
            <a:off x="2827338" y="4953000"/>
            <a:ext cx="671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7" name="Line 207"/>
          <p:cNvSpPr>
            <a:spLocks noChangeShapeType="1"/>
          </p:cNvSpPr>
          <p:nvPr/>
        </p:nvSpPr>
        <p:spPr bwMode="auto">
          <a:xfrm>
            <a:off x="2827338" y="51816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8" name="Line 208"/>
          <p:cNvSpPr>
            <a:spLocks noChangeShapeType="1"/>
          </p:cNvSpPr>
          <p:nvPr/>
        </p:nvSpPr>
        <p:spPr bwMode="auto">
          <a:xfrm>
            <a:off x="2827338" y="54102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9" name="Line 209"/>
          <p:cNvSpPr>
            <a:spLocks noChangeShapeType="1"/>
          </p:cNvSpPr>
          <p:nvPr/>
        </p:nvSpPr>
        <p:spPr bwMode="auto">
          <a:xfrm>
            <a:off x="2827338" y="56388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0" name="Line 210"/>
          <p:cNvSpPr>
            <a:spLocks noChangeShapeType="1"/>
          </p:cNvSpPr>
          <p:nvPr/>
        </p:nvSpPr>
        <p:spPr bwMode="auto">
          <a:xfrm>
            <a:off x="2827338" y="5867400"/>
            <a:ext cx="6715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1" name="Line 211"/>
          <p:cNvSpPr>
            <a:spLocks noChangeShapeType="1"/>
          </p:cNvSpPr>
          <p:nvPr/>
        </p:nvSpPr>
        <p:spPr bwMode="auto">
          <a:xfrm flipV="1">
            <a:off x="2827338" y="6167438"/>
            <a:ext cx="2143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2" name="Line 212"/>
          <p:cNvSpPr>
            <a:spLocks noChangeShapeType="1"/>
          </p:cNvSpPr>
          <p:nvPr/>
        </p:nvSpPr>
        <p:spPr bwMode="auto">
          <a:xfrm>
            <a:off x="2827338" y="6256338"/>
            <a:ext cx="2143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3" name="Oval 213"/>
          <p:cNvSpPr>
            <a:spLocks noChangeArrowheads="1"/>
          </p:cNvSpPr>
          <p:nvPr/>
        </p:nvSpPr>
        <p:spPr bwMode="auto">
          <a:xfrm>
            <a:off x="3049588" y="25923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AI</a:t>
            </a:r>
          </a:p>
        </p:txBody>
      </p:sp>
      <p:sp>
        <p:nvSpPr>
          <p:cNvPr id="61654" name="Oval 214"/>
          <p:cNvSpPr>
            <a:spLocks noChangeArrowheads="1"/>
          </p:cNvSpPr>
          <p:nvPr/>
        </p:nvSpPr>
        <p:spPr bwMode="auto">
          <a:xfrm>
            <a:off x="3049588" y="28209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AL</a:t>
            </a:r>
          </a:p>
        </p:txBody>
      </p:sp>
      <p:sp>
        <p:nvSpPr>
          <p:cNvPr id="61655" name="Oval 215"/>
          <p:cNvSpPr>
            <a:spLocks noChangeArrowheads="1"/>
          </p:cNvSpPr>
          <p:nvPr/>
        </p:nvSpPr>
        <p:spPr bwMode="auto">
          <a:xfrm>
            <a:off x="3049588" y="30495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BA</a:t>
            </a:r>
          </a:p>
        </p:txBody>
      </p:sp>
      <p:sp>
        <p:nvSpPr>
          <p:cNvPr id="61656" name="Oval 216"/>
          <p:cNvSpPr>
            <a:spLocks noChangeArrowheads="1"/>
          </p:cNvSpPr>
          <p:nvPr/>
        </p:nvSpPr>
        <p:spPr bwMode="auto">
          <a:xfrm>
            <a:off x="3049588" y="32781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BR</a:t>
            </a:r>
          </a:p>
        </p:txBody>
      </p:sp>
      <p:sp>
        <p:nvSpPr>
          <p:cNvPr id="61657" name="Line 217"/>
          <p:cNvSpPr>
            <a:spLocks noChangeShapeType="1"/>
          </p:cNvSpPr>
          <p:nvPr/>
        </p:nvSpPr>
        <p:spPr bwMode="auto">
          <a:xfrm>
            <a:off x="3360738" y="26670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8" name="Line 218"/>
          <p:cNvSpPr>
            <a:spLocks noChangeShapeType="1"/>
          </p:cNvSpPr>
          <p:nvPr/>
        </p:nvSpPr>
        <p:spPr bwMode="auto">
          <a:xfrm>
            <a:off x="3360738" y="28956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9" name="Line 219"/>
          <p:cNvSpPr>
            <a:spLocks noChangeShapeType="1"/>
          </p:cNvSpPr>
          <p:nvPr/>
        </p:nvSpPr>
        <p:spPr bwMode="auto">
          <a:xfrm>
            <a:off x="3360738" y="31242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60" name="Line 220"/>
          <p:cNvSpPr>
            <a:spLocks noChangeShapeType="1"/>
          </p:cNvSpPr>
          <p:nvPr/>
        </p:nvSpPr>
        <p:spPr bwMode="auto">
          <a:xfrm>
            <a:off x="3360738" y="33528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61" name="Oval 221"/>
          <p:cNvSpPr>
            <a:spLocks noChangeArrowheads="1"/>
          </p:cNvSpPr>
          <p:nvPr/>
        </p:nvSpPr>
        <p:spPr bwMode="auto">
          <a:xfrm>
            <a:off x="3049588" y="60213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TH</a:t>
            </a:r>
          </a:p>
        </p:txBody>
      </p:sp>
      <p:sp>
        <p:nvSpPr>
          <p:cNvPr id="61662" name="Oval 222"/>
          <p:cNvSpPr>
            <a:spLocks noChangeArrowheads="1"/>
          </p:cNvSpPr>
          <p:nvPr/>
        </p:nvSpPr>
        <p:spPr bwMode="auto">
          <a:xfrm>
            <a:off x="3049588" y="6249988"/>
            <a:ext cx="301625" cy="225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400"/>
              <a:t>TI</a:t>
            </a:r>
          </a:p>
        </p:txBody>
      </p:sp>
      <p:sp>
        <p:nvSpPr>
          <p:cNvPr id="61663" name="Line 223"/>
          <p:cNvSpPr>
            <a:spLocks noChangeShapeType="1"/>
          </p:cNvSpPr>
          <p:nvPr/>
        </p:nvSpPr>
        <p:spPr bwMode="auto">
          <a:xfrm>
            <a:off x="3360738" y="60960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64" name="Line 224"/>
          <p:cNvSpPr>
            <a:spLocks noChangeShapeType="1"/>
          </p:cNvSpPr>
          <p:nvPr/>
        </p:nvSpPr>
        <p:spPr bwMode="auto">
          <a:xfrm>
            <a:off x="3360738" y="6324600"/>
            <a:ext cx="13811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65" name="Rectangle 225"/>
          <p:cNvSpPr>
            <a:spLocks noChangeArrowheads="1"/>
          </p:cNvSpPr>
          <p:nvPr/>
        </p:nvSpPr>
        <p:spPr bwMode="auto">
          <a:xfrm>
            <a:off x="6705600" y="25908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4, 8</a:t>
            </a:r>
          </a:p>
        </p:txBody>
      </p:sp>
      <p:sp>
        <p:nvSpPr>
          <p:cNvPr id="61666" name="Rectangle 226"/>
          <p:cNvSpPr>
            <a:spLocks noChangeArrowheads="1"/>
          </p:cNvSpPr>
          <p:nvPr/>
        </p:nvSpPr>
        <p:spPr bwMode="auto">
          <a:xfrm>
            <a:off x="6705600" y="28194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2, 4, 6</a:t>
            </a:r>
          </a:p>
        </p:txBody>
      </p:sp>
      <p:sp>
        <p:nvSpPr>
          <p:cNvPr id="61667" name="Rectangle 227"/>
          <p:cNvSpPr>
            <a:spLocks noChangeArrowheads="1"/>
          </p:cNvSpPr>
          <p:nvPr/>
        </p:nvSpPr>
        <p:spPr bwMode="auto">
          <a:xfrm>
            <a:off x="6705600" y="30480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1, 3, 7</a:t>
            </a:r>
          </a:p>
        </p:txBody>
      </p:sp>
      <p:sp>
        <p:nvSpPr>
          <p:cNvPr id="61668" name="Rectangle 228"/>
          <p:cNvSpPr>
            <a:spLocks noChangeArrowheads="1"/>
          </p:cNvSpPr>
          <p:nvPr/>
        </p:nvSpPr>
        <p:spPr bwMode="auto">
          <a:xfrm>
            <a:off x="6705600" y="32766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1, 3, 5, 7</a:t>
            </a:r>
          </a:p>
        </p:txBody>
      </p:sp>
      <p:sp>
        <p:nvSpPr>
          <p:cNvPr id="61669" name="Rectangle 229"/>
          <p:cNvSpPr>
            <a:spLocks noChangeArrowheads="1"/>
          </p:cNvSpPr>
          <p:nvPr/>
        </p:nvSpPr>
        <p:spPr bwMode="auto">
          <a:xfrm>
            <a:off x="6705600" y="35052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2, 4, 6, 8</a:t>
            </a:r>
          </a:p>
        </p:txBody>
      </p:sp>
      <p:sp>
        <p:nvSpPr>
          <p:cNvPr id="61670" name="Rectangle 230"/>
          <p:cNvSpPr>
            <a:spLocks noChangeArrowheads="1"/>
          </p:cNvSpPr>
          <p:nvPr/>
        </p:nvSpPr>
        <p:spPr bwMode="auto">
          <a:xfrm>
            <a:off x="6705600" y="37338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3, 5</a:t>
            </a:r>
          </a:p>
        </p:txBody>
      </p:sp>
      <p:sp>
        <p:nvSpPr>
          <p:cNvPr id="61671" name="Rectangle 231"/>
          <p:cNvSpPr>
            <a:spLocks noChangeArrowheads="1"/>
          </p:cNvSpPr>
          <p:nvPr/>
        </p:nvSpPr>
        <p:spPr bwMode="auto">
          <a:xfrm>
            <a:off x="6705600" y="39624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3, 5, 7</a:t>
            </a:r>
          </a:p>
        </p:txBody>
      </p:sp>
      <p:sp>
        <p:nvSpPr>
          <p:cNvPr id="61672" name="Rectangle 232"/>
          <p:cNvSpPr>
            <a:spLocks noChangeArrowheads="1"/>
          </p:cNvSpPr>
          <p:nvPr/>
        </p:nvSpPr>
        <p:spPr bwMode="auto">
          <a:xfrm>
            <a:off x="6705600" y="41910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2, 4, 6, 8</a:t>
            </a:r>
          </a:p>
        </p:txBody>
      </p:sp>
      <p:sp>
        <p:nvSpPr>
          <p:cNvPr id="61673" name="Rectangle 233"/>
          <p:cNvSpPr>
            <a:spLocks noChangeArrowheads="1"/>
          </p:cNvSpPr>
          <p:nvPr/>
        </p:nvSpPr>
        <p:spPr bwMode="auto">
          <a:xfrm>
            <a:off x="6705600" y="44196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3</a:t>
            </a:r>
          </a:p>
        </p:txBody>
      </p:sp>
      <p:sp>
        <p:nvSpPr>
          <p:cNvPr id="61674" name="Rectangle 234"/>
          <p:cNvSpPr>
            <a:spLocks noChangeArrowheads="1"/>
          </p:cNvSpPr>
          <p:nvPr/>
        </p:nvSpPr>
        <p:spPr bwMode="auto">
          <a:xfrm>
            <a:off x="6705600" y="46482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1, 3, 5, 7</a:t>
            </a:r>
          </a:p>
        </p:txBody>
      </p:sp>
      <p:sp>
        <p:nvSpPr>
          <p:cNvPr id="61675" name="Rectangle 235"/>
          <p:cNvSpPr>
            <a:spLocks noChangeArrowheads="1"/>
          </p:cNvSpPr>
          <p:nvPr/>
        </p:nvSpPr>
        <p:spPr bwMode="auto">
          <a:xfrm>
            <a:off x="6705600" y="48768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2, 4, 8</a:t>
            </a:r>
          </a:p>
        </p:txBody>
      </p:sp>
      <p:sp>
        <p:nvSpPr>
          <p:cNvPr id="61676" name="Rectangle 236"/>
          <p:cNvSpPr>
            <a:spLocks noChangeArrowheads="1"/>
          </p:cNvSpPr>
          <p:nvPr/>
        </p:nvSpPr>
        <p:spPr bwMode="auto">
          <a:xfrm>
            <a:off x="6705600" y="51054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2, 6, 8</a:t>
            </a:r>
          </a:p>
        </p:txBody>
      </p:sp>
      <p:sp>
        <p:nvSpPr>
          <p:cNvPr id="61677" name="Rectangle 237"/>
          <p:cNvSpPr>
            <a:spLocks noChangeArrowheads="1"/>
          </p:cNvSpPr>
          <p:nvPr/>
        </p:nvSpPr>
        <p:spPr bwMode="auto">
          <a:xfrm>
            <a:off x="6705600" y="53340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1, 3, 5, 7, 8</a:t>
            </a:r>
          </a:p>
        </p:txBody>
      </p:sp>
      <p:sp>
        <p:nvSpPr>
          <p:cNvPr id="61678" name="Rectangle 238"/>
          <p:cNvSpPr>
            <a:spLocks noChangeArrowheads="1"/>
          </p:cNvSpPr>
          <p:nvPr/>
        </p:nvSpPr>
        <p:spPr bwMode="auto">
          <a:xfrm>
            <a:off x="6705600" y="55626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6, 8</a:t>
            </a:r>
          </a:p>
        </p:txBody>
      </p:sp>
      <p:sp>
        <p:nvSpPr>
          <p:cNvPr id="61679" name="Rectangle 239"/>
          <p:cNvSpPr>
            <a:spLocks noChangeArrowheads="1"/>
          </p:cNvSpPr>
          <p:nvPr/>
        </p:nvSpPr>
        <p:spPr bwMode="auto">
          <a:xfrm>
            <a:off x="6705600" y="57912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1, 3</a:t>
            </a:r>
          </a:p>
        </p:txBody>
      </p:sp>
      <p:sp>
        <p:nvSpPr>
          <p:cNvPr id="61680" name="Rectangle 240"/>
          <p:cNvSpPr>
            <a:spLocks noChangeArrowheads="1"/>
          </p:cNvSpPr>
          <p:nvPr/>
        </p:nvSpPr>
        <p:spPr bwMode="auto">
          <a:xfrm>
            <a:off x="6705600" y="60198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1, 5, 7</a:t>
            </a:r>
          </a:p>
        </p:txBody>
      </p:sp>
      <p:sp>
        <p:nvSpPr>
          <p:cNvPr id="61681" name="Rectangle 241"/>
          <p:cNvSpPr>
            <a:spLocks noChangeArrowheads="1"/>
          </p:cNvSpPr>
          <p:nvPr/>
        </p:nvSpPr>
        <p:spPr bwMode="auto">
          <a:xfrm>
            <a:off x="6705600" y="6248400"/>
            <a:ext cx="10668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1600"/>
              <a:t>2, 4, 6</a:t>
            </a:r>
          </a:p>
        </p:txBody>
      </p:sp>
      <p:sp>
        <p:nvSpPr>
          <p:cNvPr id="61682" name="Rectangle 242"/>
          <p:cNvSpPr>
            <a:spLocks noChangeArrowheads="1"/>
          </p:cNvSpPr>
          <p:nvPr/>
        </p:nvSpPr>
        <p:spPr bwMode="auto">
          <a:xfrm>
            <a:off x="6630988" y="1982788"/>
            <a:ext cx="1214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Postings</a:t>
            </a:r>
          </a:p>
        </p:txBody>
      </p:sp>
      <p:sp>
        <p:nvSpPr>
          <p:cNvPr id="61683" name="Rectangle 243"/>
          <p:cNvSpPr>
            <a:spLocks noChangeArrowheads="1"/>
          </p:cNvSpPr>
          <p:nvPr/>
        </p:nvSpPr>
        <p:spPr bwMode="auto">
          <a:xfrm>
            <a:off x="1449388" y="2058988"/>
            <a:ext cx="1609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t>Term Index</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143000"/>
          </a:xfrm>
        </p:spPr>
        <p:txBody>
          <a:bodyPr/>
          <a:lstStyle/>
          <a:p>
            <a:r>
              <a:rPr lang="en-US" smtClean="0"/>
              <a:t>Word Frequency in English</a:t>
            </a:r>
          </a:p>
        </p:txBody>
      </p:sp>
      <p:pic>
        <p:nvPicPr>
          <p:cNvPr id="778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988" y="2286000"/>
            <a:ext cx="7212012"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1600200" y="1295400"/>
            <a:ext cx="567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solidFill>
                  <a:schemeClr val="tx2"/>
                </a:solidFill>
                <a:latin typeface="Arial" charset="0"/>
              </a:rPr>
              <a:t>Frequency of 50 most common words in English </a:t>
            </a:r>
          </a:p>
          <a:p>
            <a:r>
              <a:rPr lang="en-US" sz="2000">
                <a:solidFill>
                  <a:schemeClr val="tx2"/>
                </a:solidFill>
                <a:latin typeface="Arial" charset="0"/>
              </a:rPr>
              <a:t>(sample of 19 million words)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609600"/>
            <a:ext cx="8763000" cy="1143000"/>
          </a:xfrm>
        </p:spPr>
        <p:txBody>
          <a:bodyPr/>
          <a:lstStyle/>
          <a:p>
            <a:r>
              <a:rPr lang="en-US" smtClean="0"/>
              <a:t>Zipfian Distribution: The “Long Tail”</a:t>
            </a:r>
          </a:p>
        </p:txBody>
      </p:sp>
      <p:pic>
        <p:nvPicPr>
          <p:cNvPr id="75779" name="Picture 3" descr="zipf_lin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33305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zipf_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1905000"/>
            <a:ext cx="34067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288925" y="5299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410630" name="Rectangle 6"/>
          <p:cNvSpPr>
            <a:spLocks noChangeArrowheads="1"/>
          </p:cNvSpPr>
          <p:nvPr/>
        </p:nvSpPr>
        <p:spPr bwMode="auto">
          <a:xfrm>
            <a:off x="762000" y="5257800"/>
            <a:ext cx="7315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SzPct val="100000"/>
              <a:buFontTx/>
              <a:buChar char="•"/>
            </a:pPr>
            <a:r>
              <a:rPr lang="en-US" sz="3200"/>
              <a:t>A few elements occur very frequently</a:t>
            </a:r>
          </a:p>
          <a:p>
            <a:pPr marL="342900" indent="-342900">
              <a:spcBef>
                <a:spcPct val="20000"/>
              </a:spcBef>
              <a:buSzPct val="100000"/>
              <a:buFontTx/>
              <a:buChar char="•"/>
            </a:pPr>
            <a:r>
              <a:rPr lang="en-US" sz="3200"/>
              <a:t>Many elements occur very infrequently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6" name="Rectangle 4"/>
          <p:cNvSpPr>
            <a:spLocks noGrp="1" noChangeArrowheads="1"/>
          </p:cNvSpPr>
          <p:nvPr>
            <p:ph type="title"/>
          </p:nvPr>
        </p:nvSpPr>
        <p:spPr>
          <a:xfrm>
            <a:off x="685800" y="228600"/>
            <a:ext cx="7772400" cy="1143000"/>
          </a:xfrm>
          <a:noFill/>
        </p:spPr>
        <p:txBody>
          <a:bodyPr/>
          <a:lstStyle/>
          <a:p>
            <a:r>
              <a:rPr lang="en-US" smtClean="0"/>
              <a:t>Index Compression</a:t>
            </a:r>
          </a:p>
        </p:txBody>
      </p:sp>
      <p:sp>
        <p:nvSpPr>
          <p:cNvPr id="79877" name="Rectangle 5"/>
          <p:cNvSpPr>
            <a:spLocks noGrp="1" noChangeArrowheads="1"/>
          </p:cNvSpPr>
          <p:nvPr>
            <p:ph type="body" idx="1"/>
          </p:nvPr>
        </p:nvSpPr>
        <p:spPr>
          <a:xfrm>
            <a:off x="304800" y="1524000"/>
            <a:ext cx="8610600" cy="4114800"/>
          </a:xfrm>
          <a:noFill/>
        </p:spPr>
        <p:txBody>
          <a:bodyPr/>
          <a:lstStyle/>
          <a:p>
            <a:pPr>
              <a:lnSpc>
                <a:spcPct val="90000"/>
              </a:lnSpc>
            </a:pPr>
            <a:r>
              <a:rPr lang="en-US" smtClean="0"/>
              <a:t>CPU’s are much faster than disks</a:t>
            </a:r>
          </a:p>
          <a:p>
            <a:pPr lvl="1">
              <a:lnSpc>
                <a:spcPct val="90000"/>
              </a:lnSpc>
            </a:pPr>
            <a:r>
              <a:rPr lang="en-US" smtClean="0"/>
              <a:t>A disk can transfer 1,000 bytes in ~20 ms</a:t>
            </a:r>
          </a:p>
          <a:p>
            <a:pPr lvl="1">
              <a:lnSpc>
                <a:spcPct val="90000"/>
              </a:lnSpc>
            </a:pPr>
            <a:r>
              <a:rPr lang="en-US" smtClean="0"/>
              <a:t>The CPU can do ~10 million instructions in that time</a:t>
            </a:r>
          </a:p>
          <a:p>
            <a:pPr lvl="3">
              <a:lnSpc>
                <a:spcPct val="90000"/>
              </a:lnSpc>
            </a:pPr>
            <a:endParaRPr lang="en-US" smtClean="0"/>
          </a:p>
          <a:p>
            <a:pPr>
              <a:lnSpc>
                <a:spcPct val="90000"/>
              </a:lnSpc>
            </a:pPr>
            <a:r>
              <a:rPr lang="en-US" smtClean="0"/>
              <a:t>Compressing the postings file is a </a:t>
            </a:r>
            <a:r>
              <a:rPr lang="en-US" u="sng" smtClean="0"/>
              <a:t>big</a:t>
            </a:r>
            <a:r>
              <a:rPr lang="en-US" smtClean="0"/>
              <a:t> win</a:t>
            </a:r>
          </a:p>
          <a:p>
            <a:pPr lvl="1">
              <a:lnSpc>
                <a:spcPct val="90000"/>
              </a:lnSpc>
            </a:pPr>
            <a:r>
              <a:rPr lang="en-US" smtClean="0"/>
              <a:t>Trade decompression time for fewer disk reads</a:t>
            </a:r>
          </a:p>
          <a:p>
            <a:pPr lvl="4">
              <a:lnSpc>
                <a:spcPct val="90000"/>
              </a:lnSpc>
            </a:pPr>
            <a:endParaRPr lang="en-US" smtClean="0"/>
          </a:p>
          <a:p>
            <a:pPr>
              <a:lnSpc>
                <a:spcPct val="90000"/>
              </a:lnSpc>
            </a:pPr>
            <a:r>
              <a:rPr lang="en-US" smtClean="0"/>
              <a:t>Key idea: reduce redundancy</a:t>
            </a:r>
          </a:p>
          <a:p>
            <a:pPr lvl="1">
              <a:lnSpc>
                <a:spcPct val="90000"/>
              </a:lnSpc>
            </a:pPr>
            <a:r>
              <a:rPr lang="en-US" smtClean="0"/>
              <a:t>Trick 1: store relative offsets (some will be the same)</a:t>
            </a:r>
          </a:p>
          <a:p>
            <a:pPr lvl="1">
              <a:lnSpc>
                <a:spcPct val="90000"/>
              </a:lnSpc>
            </a:pPr>
            <a:r>
              <a:rPr lang="en-US" smtClean="0"/>
              <a:t>Trick 2: use an optimal coding scheme</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2372"/>
            <a:ext cx="8686800" cy="1139825"/>
          </a:xfrm>
        </p:spPr>
        <p:txBody>
          <a:bodyPr/>
          <a:lstStyle/>
          <a:p>
            <a:pPr eaLnBrk="1" hangingPunct="1"/>
            <a:r>
              <a:rPr lang="en-US" dirty="0" err="1" smtClean="0"/>
              <a:t>MapReduce</a:t>
            </a:r>
            <a:r>
              <a:rPr lang="en-US" dirty="0" smtClean="0"/>
              <a:t> Indexing</a:t>
            </a:r>
          </a:p>
        </p:txBody>
      </p:sp>
      <p:sp>
        <p:nvSpPr>
          <p:cNvPr id="223" name="Rounded Rectangle 222"/>
          <p:cNvSpPr>
            <a:spLocks noChangeArrowheads="1"/>
          </p:cNvSpPr>
          <p:nvPr/>
        </p:nvSpPr>
        <p:spPr bwMode="auto">
          <a:xfrm>
            <a:off x="1493838" y="2544763"/>
            <a:ext cx="1417637" cy="619125"/>
          </a:xfrm>
          <a:prstGeom prst="roundRect">
            <a:avLst>
              <a:gd name="adj" fmla="val 16667"/>
            </a:avLst>
          </a:prstGeom>
          <a:solidFill>
            <a:srgbClr val="FFFF66"/>
          </a:solidFill>
          <a:ln w="9525" algn="ctr">
            <a:solidFill>
              <a:schemeClr val="tx1"/>
            </a:solidFill>
            <a:round/>
            <a:headEnd/>
            <a:tailEnd/>
          </a:ln>
          <a:effectLst/>
        </p:spPr>
        <p:txBody>
          <a:bodyPr lIns="0" tIns="0" rIns="0" bIns="0" anchor="ctr"/>
          <a:lstStyle/>
          <a:p>
            <a:pPr algn="ctr" eaLnBrk="1" hangingPunct="1">
              <a:defRPr/>
            </a:pPr>
            <a:r>
              <a:rPr lang="en-US" sz="2400">
                <a:effectLst>
                  <a:outerShdw blurRad="38100" dist="38100" dir="2700000" algn="tl">
                    <a:srgbClr val="FFFFFF"/>
                  </a:outerShdw>
                </a:effectLst>
              </a:rPr>
              <a:t>tokenize</a:t>
            </a:r>
          </a:p>
        </p:txBody>
      </p:sp>
      <p:sp>
        <p:nvSpPr>
          <p:cNvPr id="225" name="Rounded Rectangle 224"/>
          <p:cNvSpPr>
            <a:spLocks noChangeArrowheads="1"/>
          </p:cNvSpPr>
          <p:nvPr/>
        </p:nvSpPr>
        <p:spPr bwMode="auto">
          <a:xfrm>
            <a:off x="1493838" y="3390900"/>
            <a:ext cx="1417637" cy="619125"/>
          </a:xfrm>
          <a:prstGeom prst="roundRect">
            <a:avLst>
              <a:gd name="adj" fmla="val 16667"/>
            </a:avLst>
          </a:prstGeom>
          <a:solidFill>
            <a:srgbClr val="FFFF66"/>
          </a:solidFill>
          <a:ln w="9525" algn="ctr">
            <a:solidFill>
              <a:schemeClr val="tx1"/>
            </a:solidFill>
            <a:round/>
            <a:headEnd/>
            <a:tailEnd/>
          </a:ln>
          <a:effectLst/>
        </p:spPr>
        <p:txBody>
          <a:bodyPr lIns="0" tIns="0" rIns="0" bIns="0" anchor="ctr"/>
          <a:lstStyle/>
          <a:p>
            <a:pPr algn="ctr" eaLnBrk="1" hangingPunct="1">
              <a:defRPr/>
            </a:pPr>
            <a:r>
              <a:rPr lang="en-US" sz="2400">
                <a:effectLst>
                  <a:outerShdw blurRad="38100" dist="38100" dir="2700000" algn="tl">
                    <a:srgbClr val="FFFFFF"/>
                  </a:outerShdw>
                </a:effectLst>
              </a:rPr>
              <a:t>tokenize</a:t>
            </a:r>
          </a:p>
        </p:txBody>
      </p:sp>
      <p:sp>
        <p:nvSpPr>
          <p:cNvPr id="226" name="Rounded Rectangle 225"/>
          <p:cNvSpPr>
            <a:spLocks noChangeArrowheads="1"/>
          </p:cNvSpPr>
          <p:nvPr/>
        </p:nvSpPr>
        <p:spPr bwMode="auto">
          <a:xfrm>
            <a:off x="1493838" y="4233863"/>
            <a:ext cx="1417637" cy="619125"/>
          </a:xfrm>
          <a:prstGeom prst="roundRect">
            <a:avLst>
              <a:gd name="adj" fmla="val 16667"/>
            </a:avLst>
          </a:prstGeom>
          <a:solidFill>
            <a:srgbClr val="FFFF66"/>
          </a:solidFill>
          <a:ln w="9525" algn="ctr">
            <a:solidFill>
              <a:schemeClr val="tx1"/>
            </a:solidFill>
            <a:round/>
            <a:headEnd/>
            <a:tailEnd/>
          </a:ln>
          <a:effectLst/>
        </p:spPr>
        <p:txBody>
          <a:bodyPr lIns="0" tIns="0" rIns="0" bIns="0" anchor="ctr"/>
          <a:lstStyle/>
          <a:p>
            <a:pPr algn="ctr" eaLnBrk="1" hangingPunct="1">
              <a:defRPr/>
            </a:pPr>
            <a:r>
              <a:rPr lang="en-US" sz="2400">
                <a:effectLst>
                  <a:outerShdw blurRad="38100" dist="38100" dir="2700000" algn="tl">
                    <a:srgbClr val="FFFFFF"/>
                  </a:outerShdw>
                </a:effectLst>
              </a:rPr>
              <a:t>tokenize</a:t>
            </a:r>
          </a:p>
        </p:txBody>
      </p:sp>
      <p:sp>
        <p:nvSpPr>
          <p:cNvPr id="227" name="Rounded Rectangle 226"/>
          <p:cNvSpPr>
            <a:spLocks noChangeArrowheads="1"/>
          </p:cNvSpPr>
          <p:nvPr/>
        </p:nvSpPr>
        <p:spPr bwMode="auto">
          <a:xfrm>
            <a:off x="1493838" y="5057775"/>
            <a:ext cx="1417637" cy="619125"/>
          </a:xfrm>
          <a:prstGeom prst="roundRect">
            <a:avLst>
              <a:gd name="adj" fmla="val 16667"/>
            </a:avLst>
          </a:prstGeom>
          <a:solidFill>
            <a:srgbClr val="FFFF66"/>
          </a:solidFill>
          <a:ln w="9525" algn="ctr">
            <a:solidFill>
              <a:schemeClr val="tx1"/>
            </a:solidFill>
            <a:round/>
            <a:headEnd/>
            <a:tailEnd/>
          </a:ln>
          <a:effectLst/>
        </p:spPr>
        <p:txBody>
          <a:bodyPr lIns="0" tIns="0" rIns="0" bIns="0" anchor="ctr"/>
          <a:lstStyle/>
          <a:p>
            <a:pPr algn="ctr" eaLnBrk="1" hangingPunct="1">
              <a:defRPr/>
            </a:pPr>
            <a:r>
              <a:rPr lang="en-US" sz="2400">
                <a:effectLst>
                  <a:outerShdw blurRad="38100" dist="38100" dir="2700000" algn="tl">
                    <a:srgbClr val="FFFFFF"/>
                  </a:outerShdw>
                </a:effectLst>
              </a:rPr>
              <a:t>tokenize</a:t>
            </a:r>
          </a:p>
        </p:txBody>
      </p:sp>
      <p:sp>
        <p:nvSpPr>
          <p:cNvPr id="228" name="Rounded Rectangle 227"/>
          <p:cNvSpPr>
            <a:spLocks noChangeArrowheads="1"/>
          </p:cNvSpPr>
          <p:nvPr/>
        </p:nvSpPr>
        <p:spPr bwMode="auto">
          <a:xfrm>
            <a:off x="6232525" y="2854325"/>
            <a:ext cx="1362075" cy="573088"/>
          </a:xfrm>
          <a:prstGeom prst="roundRect">
            <a:avLst>
              <a:gd name="adj" fmla="val 16667"/>
            </a:avLst>
          </a:prstGeom>
          <a:solidFill>
            <a:schemeClr val="accent1"/>
          </a:solidFill>
          <a:ln w="9525" algn="ctr">
            <a:solidFill>
              <a:schemeClr val="tx1"/>
            </a:solidFill>
            <a:round/>
            <a:headEnd/>
            <a:tailEnd/>
          </a:ln>
          <a:effectLst/>
        </p:spPr>
        <p:txBody>
          <a:bodyPr lIns="0" tIns="0" rIns="0" bIns="0" anchor="ctr"/>
          <a:lstStyle/>
          <a:p>
            <a:pPr algn="ctr" eaLnBrk="1" hangingPunct="1">
              <a:defRPr/>
            </a:pPr>
            <a:r>
              <a:rPr lang="en-US" sz="2400">
                <a:solidFill>
                  <a:schemeClr val="bg1"/>
                </a:solidFill>
                <a:effectLst>
                  <a:outerShdw blurRad="38100" dist="38100" dir="2700000" algn="tl">
                    <a:srgbClr val="000000"/>
                  </a:outerShdw>
                </a:effectLst>
              </a:rPr>
              <a:t>combine</a:t>
            </a:r>
          </a:p>
        </p:txBody>
      </p:sp>
      <p:sp>
        <p:nvSpPr>
          <p:cNvPr id="229" name="Rounded Rectangle 228"/>
          <p:cNvSpPr>
            <a:spLocks noChangeArrowheads="1"/>
          </p:cNvSpPr>
          <p:nvPr/>
        </p:nvSpPr>
        <p:spPr bwMode="auto">
          <a:xfrm>
            <a:off x="6232525" y="3721100"/>
            <a:ext cx="1362075" cy="573088"/>
          </a:xfrm>
          <a:prstGeom prst="roundRect">
            <a:avLst>
              <a:gd name="adj" fmla="val 16667"/>
            </a:avLst>
          </a:prstGeom>
          <a:solidFill>
            <a:schemeClr val="accent1"/>
          </a:solidFill>
          <a:ln w="9525" algn="ctr">
            <a:solidFill>
              <a:schemeClr val="tx1"/>
            </a:solidFill>
            <a:round/>
            <a:headEnd/>
            <a:tailEnd/>
          </a:ln>
          <a:effectLst/>
        </p:spPr>
        <p:txBody>
          <a:bodyPr lIns="0" tIns="0" rIns="0" bIns="0" anchor="ctr"/>
          <a:lstStyle/>
          <a:p>
            <a:pPr algn="ctr" eaLnBrk="1" hangingPunct="1">
              <a:defRPr/>
            </a:pPr>
            <a:r>
              <a:rPr lang="en-US" sz="2400">
                <a:solidFill>
                  <a:schemeClr val="bg1"/>
                </a:solidFill>
                <a:effectLst>
                  <a:outerShdw blurRad="38100" dist="38100" dir="2700000" algn="tl">
                    <a:srgbClr val="000000"/>
                  </a:outerShdw>
                </a:effectLst>
              </a:rPr>
              <a:t>combine</a:t>
            </a:r>
          </a:p>
        </p:txBody>
      </p:sp>
      <p:sp>
        <p:nvSpPr>
          <p:cNvPr id="230" name="Rounded Rectangle 229"/>
          <p:cNvSpPr>
            <a:spLocks noChangeArrowheads="1"/>
          </p:cNvSpPr>
          <p:nvPr/>
        </p:nvSpPr>
        <p:spPr bwMode="auto">
          <a:xfrm>
            <a:off x="6232525" y="4656138"/>
            <a:ext cx="1362075" cy="573087"/>
          </a:xfrm>
          <a:prstGeom prst="roundRect">
            <a:avLst>
              <a:gd name="adj" fmla="val 16667"/>
            </a:avLst>
          </a:prstGeom>
          <a:solidFill>
            <a:schemeClr val="accent1"/>
          </a:solidFill>
          <a:ln w="9525" algn="ctr">
            <a:solidFill>
              <a:schemeClr val="tx1"/>
            </a:solidFill>
            <a:round/>
            <a:headEnd/>
            <a:tailEnd/>
          </a:ln>
          <a:effectLst/>
        </p:spPr>
        <p:txBody>
          <a:bodyPr lIns="0" tIns="0" rIns="0" bIns="0" anchor="ctr"/>
          <a:lstStyle/>
          <a:p>
            <a:pPr algn="ctr" eaLnBrk="1" hangingPunct="1">
              <a:defRPr/>
            </a:pPr>
            <a:r>
              <a:rPr lang="en-US" sz="2400">
                <a:solidFill>
                  <a:schemeClr val="bg1"/>
                </a:solidFill>
                <a:effectLst>
                  <a:outerShdw blurRad="38100" dist="38100" dir="2700000" algn="tl">
                    <a:srgbClr val="000000"/>
                  </a:outerShdw>
                </a:effectLst>
              </a:rPr>
              <a:t>combine</a:t>
            </a:r>
          </a:p>
        </p:txBody>
      </p:sp>
      <p:sp>
        <p:nvSpPr>
          <p:cNvPr id="49162" name="Rectangle 239"/>
          <p:cNvSpPr>
            <a:spLocks noChangeArrowheads="1"/>
          </p:cNvSpPr>
          <p:nvPr/>
        </p:nvSpPr>
        <p:spPr bwMode="auto">
          <a:xfrm>
            <a:off x="247650" y="2557463"/>
            <a:ext cx="963613" cy="595312"/>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doc</a:t>
            </a:r>
          </a:p>
        </p:txBody>
      </p:sp>
      <p:sp>
        <p:nvSpPr>
          <p:cNvPr id="49163" name="Rectangle 240"/>
          <p:cNvSpPr>
            <a:spLocks noChangeArrowheads="1"/>
          </p:cNvSpPr>
          <p:nvPr/>
        </p:nvSpPr>
        <p:spPr bwMode="auto">
          <a:xfrm>
            <a:off x="247650" y="3402013"/>
            <a:ext cx="963613" cy="595312"/>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doc</a:t>
            </a:r>
          </a:p>
        </p:txBody>
      </p:sp>
      <p:sp>
        <p:nvSpPr>
          <p:cNvPr id="49164" name="Rectangle 241"/>
          <p:cNvSpPr>
            <a:spLocks noChangeArrowheads="1"/>
          </p:cNvSpPr>
          <p:nvPr/>
        </p:nvSpPr>
        <p:spPr bwMode="auto">
          <a:xfrm>
            <a:off x="247650" y="4246563"/>
            <a:ext cx="963613" cy="595312"/>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doc</a:t>
            </a:r>
          </a:p>
        </p:txBody>
      </p:sp>
      <p:sp>
        <p:nvSpPr>
          <p:cNvPr id="49165" name="Rectangle 242"/>
          <p:cNvSpPr>
            <a:spLocks noChangeArrowheads="1"/>
          </p:cNvSpPr>
          <p:nvPr/>
        </p:nvSpPr>
        <p:spPr bwMode="auto">
          <a:xfrm>
            <a:off x="247650" y="5068888"/>
            <a:ext cx="963613" cy="595312"/>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doc</a:t>
            </a:r>
          </a:p>
        </p:txBody>
      </p:sp>
      <p:sp>
        <p:nvSpPr>
          <p:cNvPr id="49166" name="Rectangle 269"/>
          <p:cNvSpPr>
            <a:spLocks noChangeArrowheads="1"/>
          </p:cNvSpPr>
          <p:nvPr/>
        </p:nvSpPr>
        <p:spPr bwMode="auto">
          <a:xfrm>
            <a:off x="7875588" y="2884488"/>
            <a:ext cx="1081087" cy="514350"/>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posting list</a:t>
            </a:r>
          </a:p>
        </p:txBody>
      </p:sp>
      <p:sp>
        <p:nvSpPr>
          <p:cNvPr id="49167" name="Rectangle 270"/>
          <p:cNvSpPr>
            <a:spLocks noChangeArrowheads="1"/>
          </p:cNvSpPr>
          <p:nvPr/>
        </p:nvSpPr>
        <p:spPr bwMode="auto">
          <a:xfrm>
            <a:off x="7875588" y="3751263"/>
            <a:ext cx="1081087" cy="514350"/>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posting list</a:t>
            </a:r>
          </a:p>
        </p:txBody>
      </p:sp>
      <p:sp>
        <p:nvSpPr>
          <p:cNvPr id="49168" name="Rectangle 271"/>
          <p:cNvSpPr>
            <a:spLocks noChangeArrowheads="1"/>
          </p:cNvSpPr>
          <p:nvPr/>
        </p:nvSpPr>
        <p:spPr bwMode="auto">
          <a:xfrm>
            <a:off x="7875588" y="4686300"/>
            <a:ext cx="1081087" cy="514350"/>
          </a:xfrm>
          <a:prstGeom prst="rect">
            <a:avLst/>
          </a:prstGeom>
          <a:solidFill>
            <a:schemeClr val="bg1"/>
          </a:solidFill>
          <a:ln w="9525" algn="ctr">
            <a:solidFill>
              <a:schemeClr val="tx1"/>
            </a:solidFill>
            <a:prstDash val="dash"/>
            <a:round/>
            <a:headEnd/>
            <a:tailEnd/>
          </a:ln>
        </p:spPr>
        <p:txBody>
          <a:bodyPr lIns="0" rIns="0" anchor="ctr"/>
          <a:lstStyle/>
          <a:p>
            <a:pPr algn="ctr" eaLnBrk="1" hangingPunct="1"/>
            <a:r>
              <a:rPr lang="en-US" i="1"/>
              <a:t>posting list</a:t>
            </a:r>
          </a:p>
        </p:txBody>
      </p:sp>
      <p:cxnSp>
        <p:nvCxnSpPr>
          <p:cNvPr id="49169" name="AutoShape 17"/>
          <p:cNvCxnSpPr>
            <a:cxnSpLocks noChangeShapeType="1"/>
            <a:stCxn id="49162" idx="3"/>
            <a:endCxn id="223" idx="1"/>
          </p:cNvCxnSpPr>
          <p:nvPr/>
        </p:nvCxnSpPr>
        <p:spPr bwMode="auto">
          <a:xfrm flipV="1">
            <a:off x="1211263" y="2854325"/>
            <a:ext cx="28257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0" name="AutoShape 18"/>
          <p:cNvCxnSpPr>
            <a:cxnSpLocks noChangeShapeType="1"/>
            <a:stCxn id="49163" idx="3"/>
            <a:endCxn id="225" idx="1"/>
          </p:cNvCxnSpPr>
          <p:nvPr/>
        </p:nvCxnSpPr>
        <p:spPr bwMode="auto">
          <a:xfrm>
            <a:off x="1211263" y="3700463"/>
            <a:ext cx="282575"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1" name="AutoShape 19"/>
          <p:cNvCxnSpPr>
            <a:cxnSpLocks noChangeShapeType="1"/>
            <a:stCxn id="49164" idx="3"/>
            <a:endCxn id="226" idx="1"/>
          </p:cNvCxnSpPr>
          <p:nvPr/>
        </p:nvCxnSpPr>
        <p:spPr bwMode="auto">
          <a:xfrm flipV="1">
            <a:off x="1211263" y="4543425"/>
            <a:ext cx="28257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2" name="AutoShape 20"/>
          <p:cNvCxnSpPr>
            <a:cxnSpLocks noChangeShapeType="1"/>
            <a:stCxn id="49165" idx="3"/>
            <a:endCxn id="227" idx="1"/>
          </p:cNvCxnSpPr>
          <p:nvPr/>
        </p:nvCxnSpPr>
        <p:spPr bwMode="auto">
          <a:xfrm>
            <a:off x="1211263" y="5367338"/>
            <a:ext cx="282575"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3" name="AutoShape 21"/>
          <p:cNvCxnSpPr>
            <a:cxnSpLocks noChangeShapeType="1"/>
            <a:stCxn id="223" idx="3"/>
          </p:cNvCxnSpPr>
          <p:nvPr/>
        </p:nvCxnSpPr>
        <p:spPr bwMode="auto">
          <a:xfrm>
            <a:off x="2911475" y="2854325"/>
            <a:ext cx="32067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4" name="AutoShape 22"/>
          <p:cNvCxnSpPr>
            <a:cxnSpLocks noChangeShapeType="1"/>
            <a:stCxn id="225" idx="3"/>
          </p:cNvCxnSpPr>
          <p:nvPr/>
        </p:nvCxnSpPr>
        <p:spPr bwMode="auto">
          <a:xfrm flipV="1">
            <a:off x="2911475" y="3698875"/>
            <a:ext cx="3111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5" name="AutoShape 23"/>
          <p:cNvCxnSpPr>
            <a:cxnSpLocks noChangeShapeType="1"/>
            <a:stCxn id="226" idx="3"/>
          </p:cNvCxnSpPr>
          <p:nvPr/>
        </p:nvCxnSpPr>
        <p:spPr bwMode="auto">
          <a:xfrm>
            <a:off x="2911475" y="4543425"/>
            <a:ext cx="315913"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6" name="AutoShape 24"/>
          <p:cNvCxnSpPr>
            <a:cxnSpLocks noChangeShapeType="1"/>
            <a:stCxn id="227" idx="3"/>
          </p:cNvCxnSpPr>
          <p:nvPr/>
        </p:nvCxnSpPr>
        <p:spPr bwMode="auto">
          <a:xfrm flipV="1">
            <a:off x="2911475" y="5365750"/>
            <a:ext cx="315913"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7" name="AutoShape 25"/>
          <p:cNvCxnSpPr>
            <a:cxnSpLocks noChangeShapeType="1"/>
            <a:endCxn id="230" idx="1"/>
          </p:cNvCxnSpPr>
          <p:nvPr/>
        </p:nvCxnSpPr>
        <p:spPr bwMode="auto">
          <a:xfrm>
            <a:off x="5545138" y="4935538"/>
            <a:ext cx="687387" cy="793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8" name="AutoShape 26"/>
          <p:cNvCxnSpPr>
            <a:cxnSpLocks noChangeShapeType="1"/>
            <a:stCxn id="230" idx="3"/>
            <a:endCxn id="49168" idx="1"/>
          </p:cNvCxnSpPr>
          <p:nvPr/>
        </p:nvCxnSpPr>
        <p:spPr bwMode="auto">
          <a:xfrm>
            <a:off x="7594600" y="4943475"/>
            <a:ext cx="280988"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9" name="AutoShape 27"/>
          <p:cNvCxnSpPr>
            <a:cxnSpLocks noChangeShapeType="1"/>
            <a:endCxn id="229" idx="1"/>
          </p:cNvCxnSpPr>
          <p:nvPr/>
        </p:nvCxnSpPr>
        <p:spPr bwMode="auto">
          <a:xfrm>
            <a:off x="5545138" y="4000500"/>
            <a:ext cx="687387" cy="793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80" name="AutoShape 28"/>
          <p:cNvCxnSpPr>
            <a:cxnSpLocks noChangeShapeType="1"/>
            <a:stCxn id="229" idx="3"/>
            <a:endCxn id="49167" idx="1"/>
          </p:cNvCxnSpPr>
          <p:nvPr/>
        </p:nvCxnSpPr>
        <p:spPr bwMode="auto">
          <a:xfrm>
            <a:off x="7594600" y="4008438"/>
            <a:ext cx="280988"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81" name="AutoShape 29"/>
          <p:cNvCxnSpPr>
            <a:cxnSpLocks noChangeShapeType="1"/>
            <a:endCxn id="228" idx="1"/>
          </p:cNvCxnSpPr>
          <p:nvPr/>
        </p:nvCxnSpPr>
        <p:spPr bwMode="auto">
          <a:xfrm>
            <a:off x="5545138" y="3133725"/>
            <a:ext cx="687387" cy="793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82" name="AutoShape 30"/>
          <p:cNvCxnSpPr>
            <a:cxnSpLocks noChangeShapeType="1"/>
            <a:stCxn id="228" idx="3"/>
            <a:endCxn id="49166" idx="1"/>
          </p:cNvCxnSpPr>
          <p:nvPr/>
        </p:nvCxnSpPr>
        <p:spPr bwMode="auto">
          <a:xfrm>
            <a:off x="7594600" y="3141663"/>
            <a:ext cx="280988"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9" name="Rectangle 158"/>
          <p:cNvSpPr>
            <a:spLocks noChangeArrowheads="1"/>
          </p:cNvSpPr>
          <p:nvPr/>
        </p:nvSpPr>
        <p:spPr bwMode="auto">
          <a:xfrm>
            <a:off x="3224213" y="2347913"/>
            <a:ext cx="2673350" cy="3513137"/>
          </a:xfrm>
          <a:prstGeom prst="rect">
            <a:avLst/>
          </a:prstGeom>
          <a:solidFill>
            <a:srgbClr val="DDDDDD"/>
          </a:solidFill>
          <a:ln w="9525" algn="ctr">
            <a:solidFill>
              <a:schemeClr val="tx1"/>
            </a:solidFill>
            <a:round/>
            <a:headEnd/>
            <a:tailEnd/>
          </a:ln>
          <a:effectLst/>
        </p:spPr>
        <p:txBody>
          <a:bodyPr lIns="0" tIns="0" rIns="0" bIns="0" anchor="ctr"/>
          <a:lstStyle/>
          <a:p>
            <a:pPr algn="ctr" eaLnBrk="1" hangingPunct="1">
              <a:defRPr/>
            </a:pPr>
            <a:r>
              <a:rPr lang="en-US" sz="4400">
                <a:solidFill>
                  <a:schemeClr val="tx2"/>
                </a:solidFill>
                <a:effectLst>
                  <a:outerShdw blurRad="38100" dist="38100" dir="2700000" algn="tl">
                    <a:srgbClr val="000000"/>
                  </a:outerShdw>
                </a:effectLst>
              </a:rPr>
              <a:t>Shuffling</a:t>
            </a:r>
          </a:p>
          <a:p>
            <a:pPr algn="ctr" eaLnBrk="1" hangingPunct="1">
              <a:defRPr/>
            </a:pPr>
            <a:endParaRPr lang="en-US" sz="3200">
              <a:solidFill>
                <a:schemeClr val="tx2"/>
              </a:solidFill>
              <a:effectLst>
                <a:outerShdw blurRad="38100" dist="38100" dir="2700000" algn="tl">
                  <a:srgbClr val="000000"/>
                </a:outerShdw>
              </a:effectLst>
            </a:endParaRPr>
          </a:p>
          <a:p>
            <a:pPr algn="ctr" eaLnBrk="1" hangingPunct="1">
              <a:defRPr/>
            </a:pPr>
            <a:r>
              <a:rPr lang="en-US" sz="3200">
                <a:solidFill>
                  <a:schemeClr val="tx2"/>
                </a:solidFill>
                <a:effectLst>
                  <a:outerShdw blurRad="38100" dist="38100" dir="2700000" algn="tl">
                    <a:srgbClr val="000000"/>
                  </a:outerShdw>
                </a:effectLst>
              </a:rPr>
              <a:t>group values by: </a:t>
            </a:r>
            <a:r>
              <a:rPr lang="en-US" sz="3200" i="1">
                <a:solidFill>
                  <a:schemeClr val="hlink"/>
                </a:solidFill>
                <a:effectLst>
                  <a:outerShdw blurRad="38100" dist="38100" dir="2700000" algn="tl">
                    <a:srgbClr val="000000"/>
                  </a:outerShdw>
                </a:effectLst>
              </a:rPr>
              <a:t>terms</a:t>
            </a:r>
          </a:p>
        </p:txBody>
      </p:sp>
      <p:sp>
        <p:nvSpPr>
          <p:cNvPr id="838688" name="Text Box 32"/>
          <p:cNvSpPr txBox="1">
            <a:spLocks noChangeArrowheads="1"/>
          </p:cNvSpPr>
          <p:nvPr/>
        </p:nvSpPr>
        <p:spPr bwMode="auto">
          <a:xfrm>
            <a:off x="339725" y="1843088"/>
            <a:ext cx="2708275" cy="374650"/>
          </a:xfrm>
          <a:prstGeom prst="rect">
            <a:avLst/>
          </a:prstGeom>
          <a:solidFill>
            <a:srgbClr val="FFFF66"/>
          </a:solidFill>
          <a:ln w="9525" algn="ctr">
            <a:solidFill>
              <a:schemeClr val="tx1"/>
            </a:solidFill>
            <a:miter lim="800000"/>
            <a:headEnd/>
            <a:tailEnd/>
          </a:ln>
          <a:effectLst/>
        </p:spPr>
        <p:txBody>
          <a:bodyPr lIns="0" tIns="0" rIns="0" bIns="0" anchor="ctr"/>
          <a:lstStyle/>
          <a:p>
            <a:pPr algn="ctr" eaLnBrk="1" hangingPunct="1">
              <a:defRPr/>
            </a:pPr>
            <a:r>
              <a:rPr lang="en-US" sz="2400">
                <a:effectLst>
                  <a:outerShdw blurRad="38100" dist="38100" dir="2700000" algn="tl">
                    <a:srgbClr val="FFFFFF"/>
                  </a:outerShdw>
                </a:effectLst>
              </a:rPr>
              <a:t>(a) Map</a:t>
            </a:r>
          </a:p>
        </p:txBody>
      </p:sp>
      <p:sp>
        <p:nvSpPr>
          <p:cNvPr id="838689" name="Text Box 33"/>
          <p:cNvSpPr txBox="1">
            <a:spLocks noChangeArrowheads="1"/>
          </p:cNvSpPr>
          <p:nvPr/>
        </p:nvSpPr>
        <p:spPr bwMode="auto">
          <a:xfrm>
            <a:off x="3206750" y="1843088"/>
            <a:ext cx="2709863" cy="374650"/>
          </a:xfrm>
          <a:prstGeom prst="rect">
            <a:avLst/>
          </a:prstGeom>
          <a:solidFill>
            <a:srgbClr val="DDDDDD"/>
          </a:solidFill>
          <a:ln w="9525">
            <a:solidFill>
              <a:schemeClr val="tx2"/>
            </a:solidFill>
            <a:miter lim="800000"/>
            <a:headEnd/>
            <a:tailEnd/>
          </a:ln>
          <a:effectLst/>
        </p:spPr>
        <p:txBody>
          <a:bodyPr lIns="0" tIns="0" rIns="0" bIns="0">
            <a:spAutoFit/>
          </a:bodyPr>
          <a:lstStyle/>
          <a:p>
            <a:pPr marL="342900" indent="-342900" algn="ctr" eaLnBrk="1" hangingPunct="1">
              <a:spcBef>
                <a:spcPct val="50000"/>
              </a:spcBef>
              <a:defRPr/>
            </a:pPr>
            <a:r>
              <a:rPr lang="en-US" sz="2400">
                <a:solidFill>
                  <a:schemeClr val="tx2"/>
                </a:solidFill>
                <a:effectLst>
                  <a:outerShdw blurRad="38100" dist="38100" dir="2700000" algn="tl">
                    <a:srgbClr val="000000"/>
                  </a:outerShdw>
                </a:effectLst>
              </a:rPr>
              <a:t>(b) Shuffle</a:t>
            </a:r>
          </a:p>
        </p:txBody>
      </p:sp>
      <p:sp>
        <p:nvSpPr>
          <p:cNvPr id="838690" name="Text Box 34"/>
          <p:cNvSpPr txBox="1">
            <a:spLocks noChangeArrowheads="1"/>
          </p:cNvSpPr>
          <p:nvPr/>
        </p:nvSpPr>
        <p:spPr bwMode="auto">
          <a:xfrm>
            <a:off x="6075363" y="1843088"/>
            <a:ext cx="2708275" cy="374650"/>
          </a:xfrm>
          <a:prstGeom prst="rect">
            <a:avLst/>
          </a:prstGeom>
          <a:solidFill>
            <a:schemeClr val="accent1"/>
          </a:solidFill>
          <a:ln w="9525">
            <a:solidFill>
              <a:schemeClr val="tx2"/>
            </a:solidFill>
            <a:miter lim="800000"/>
            <a:headEnd/>
            <a:tailEnd/>
          </a:ln>
          <a:effectLst/>
        </p:spPr>
        <p:txBody>
          <a:bodyPr lIns="0" tIns="0" rIns="0" bIns="0">
            <a:spAutoFit/>
          </a:bodyPr>
          <a:lstStyle/>
          <a:p>
            <a:pPr marL="342900" indent="-342900" algn="ctr" eaLnBrk="1" hangingPunct="1">
              <a:spcBef>
                <a:spcPct val="50000"/>
              </a:spcBef>
              <a:defRPr/>
            </a:pPr>
            <a:r>
              <a:rPr lang="en-US" sz="2400">
                <a:solidFill>
                  <a:schemeClr val="bg1"/>
                </a:solidFill>
                <a:effectLst>
                  <a:outerShdw blurRad="38100" dist="38100" dir="2700000" algn="tl">
                    <a:srgbClr val="000000"/>
                  </a:outerShdw>
                </a:effectLst>
              </a:rPr>
              <a:t>(c) Reduce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Three generations of e-discovery</a:t>
            </a:r>
          </a:p>
          <a:p>
            <a:endParaRPr lang="en-US" dirty="0" smtClean="0"/>
          </a:p>
          <a:p>
            <a:r>
              <a:rPr lang="en-US" dirty="0" smtClean="0"/>
              <a:t>Design thinking</a:t>
            </a:r>
          </a:p>
          <a:p>
            <a:endParaRPr lang="en-US" dirty="0" smtClean="0"/>
          </a:p>
          <a:p>
            <a:r>
              <a:rPr lang="en-US" dirty="0" smtClean="0"/>
              <a:t>Content-based search example</a:t>
            </a:r>
          </a:p>
          <a:p>
            <a:endParaRPr lang="en-US" dirty="0" smtClean="0"/>
          </a:p>
          <a:p>
            <a:pPr>
              <a:buFont typeface="Wingdings" pitchFamily="2" charset="2"/>
              <a:buChar char="Ø"/>
            </a:pPr>
            <a:r>
              <a:rPr lang="en-US" dirty="0" smtClean="0"/>
              <a:t>Putting it all together</a:t>
            </a:r>
          </a:p>
          <a:p>
            <a:endParaRPr lang="en-US" dirty="0"/>
          </a:p>
        </p:txBody>
      </p:sp>
    </p:spTree>
    <p:extLst>
      <p:ext uri="{BB962C8B-B14F-4D97-AF65-F5344CB8AC3E}">
        <p14:creationId xmlns:p14="http://schemas.microsoft.com/office/powerpoint/2010/main" val="1192373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Indexable</a:t>
            </a:r>
            <a:r>
              <a:rPr lang="en-US" dirty="0" smtClean="0"/>
              <a:t> Features</a:t>
            </a:r>
            <a:endParaRPr lang="en-US" dirty="0"/>
          </a:p>
        </p:txBody>
      </p:sp>
      <p:sp>
        <p:nvSpPr>
          <p:cNvPr id="3" name="Content Placeholder 2"/>
          <p:cNvSpPr>
            <a:spLocks noGrp="1"/>
          </p:cNvSpPr>
          <p:nvPr>
            <p:ph idx="1"/>
          </p:nvPr>
        </p:nvSpPr>
        <p:spPr/>
        <p:txBody>
          <a:bodyPr/>
          <a:lstStyle/>
          <a:p>
            <a:r>
              <a:rPr lang="en-US" dirty="0" smtClean="0"/>
              <a:t>Content</a:t>
            </a:r>
          </a:p>
          <a:p>
            <a:pPr lvl="1"/>
            <a:r>
              <a:rPr lang="en-US" dirty="0" smtClean="0"/>
              <a:t>Stems, named entities, …</a:t>
            </a:r>
          </a:p>
          <a:p>
            <a:r>
              <a:rPr lang="en-US" dirty="0" smtClean="0"/>
              <a:t>Context</a:t>
            </a:r>
          </a:p>
          <a:p>
            <a:pPr lvl="1"/>
            <a:r>
              <a:rPr lang="en-US" dirty="0" smtClean="0"/>
              <a:t>Sender, time, …</a:t>
            </a:r>
          </a:p>
          <a:p>
            <a:r>
              <a:rPr lang="en-US" dirty="0" smtClean="0"/>
              <a:t>Description</a:t>
            </a:r>
          </a:p>
          <a:p>
            <a:pPr lvl="1"/>
            <a:r>
              <a:rPr lang="en-US" dirty="0" smtClean="0"/>
              <a:t>Subject line, anchor text, …</a:t>
            </a:r>
          </a:p>
          <a:p>
            <a:r>
              <a:rPr lang="en-US" dirty="0" smtClean="0"/>
              <a:t>Behavior</a:t>
            </a:r>
          </a:p>
          <a:p>
            <a:pPr lvl="1"/>
            <a:r>
              <a:rPr lang="en-US" dirty="0" smtClean="0"/>
              <a:t>Most recent access time, incoming links, …</a:t>
            </a:r>
          </a:p>
        </p:txBody>
      </p:sp>
    </p:spTree>
    <p:extLst>
      <p:ext uri="{BB962C8B-B14F-4D97-AF65-F5344CB8AC3E}">
        <p14:creationId xmlns:p14="http://schemas.microsoft.com/office/powerpoint/2010/main" val="2934370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Technology-Assisted Review</a:t>
            </a:r>
            <a:endParaRPr lang="en-US" dirty="0"/>
          </a:p>
        </p:txBody>
      </p:sp>
      <p:sp>
        <p:nvSpPr>
          <p:cNvPr id="3" name="Content Placeholder 2"/>
          <p:cNvSpPr>
            <a:spLocks noGrp="1"/>
          </p:cNvSpPr>
          <p:nvPr>
            <p:ph idx="1"/>
          </p:nvPr>
        </p:nvSpPr>
        <p:spPr/>
        <p:txBody>
          <a:bodyPr/>
          <a:lstStyle/>
          <a:p>
            <a:r>
              <a:rPr lang="en-US" dirty="0" smtClean="0"/>
              <a:t>Understand the task</a:t>
            </a:r>
          </a:p>
          <a:p>
            <a:pPr lvl="1"/>
            <a:r>
              <a:rPr lang="en-US" dirty="0" smtClean="0"/>
              <a:t>Analyze and clarify the production request</a:t>
            </a:r>
          </a:p>
          <a:p>
            <a:r>
              <a:rPr lang="en-US" dirty="0" smtClean="0"/>
              <a:t>Find a sufficient set of seed documents</a:t>
            </a:r>
          </a:p>
          <a:p>
            <a:pPr lvl="1"/>
            <a:r>
              <a:rPr lang="en-US" dirty="0" smtClean="0"/>
              <a:t>Adequate diversity, adequate specificity</a:t>
            </a:r>
          </a:p>
          <a:p>
            <a:r>
              <a:rPr lang="en-US" dirty="0" smtClean="0"/>
              <a:t>Iteratively improve the classifier</a:t>
            </a:r>
          </a:p>
          <a:p>
            <a:pPr lvl="1"/>
            <a:r>
              <a:rPr lang="en-US" dirty="0" smtClean="0"/>
              <a:t>Judge samples for training and for evaluation</a:t>
            </a:r>
          </a:p>
          <a:p>
            <a:r>
              <a:rPr lang="en-US" dirty="0" smtClean="0"/>
              <a:t>Stop when benefit exceeds cost</a:t>
            </a:r>
            <a:endParaRPr lang="en-US" dirty="0"/>
          </a:p>
        </p:txBody>
      </p:sp>
    </p:spTree>
    <p:extLst>
      <p:ext uri="{BB962C8B-B14F-4D97-AF65-F5344CB8AC3E}">
        <p14:creationId xmlns:p14="http://schemas.microsoft.com/office/powerpoint/2010/main" val="264328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Is it reasonable?</a:t>
            </a:r>
          </a:p>
        </p:txBody>
      </p:sp>
      <p:sp>
        <p:nvSpPr>
          <p:cNvPr id="17" name="Content Placeholder 16"/>
          <p:cNvSpPr>
            <a:spLocks noGrp="1"/>
          </p:cNvSpPr>
          <p:nvPr>
            <p:ph idx="1"/>
          </p:nvPr>
        </p:nvSpPr>
        <p:spPr/>
        <p:txBody>
          <a:bodyPr/>
          <a:lstStyle/>
          <a:p>
            <a:r>
              <a:rPr lang="en-US" dirty="0" smtClean="0"/>
              <a:t>Yes, if we followed a reasonable process.</a:t>
            </a:r>
          </a:p>
          <a:p>
            <a:pPr lvl="1"/>
            <a:r>
              <a:rPr lang="en-US" sz="2400" dirty="0" smtClean="0"/>
              <a:t>Staffing</a:t>
            </a:r>
          </a:p>
          <a:p>
            <a:pPr lvl="1"/>
            <a:r>
              <a:rPr lang="en-US" sz="2400" dirty="0" smtClean="0"/>
              <a:t>Training</a:t>
            </a:r>
          </a:p>
          <a:p>
            <a:pPr lvl="1"/>
            <a:r>
              <a:rPr lang="en-US" sz="2400" dirty="0" smtClean="0"/>
              <a:t>Quality assurance</a:t>
            </a:r>
          </a:p>
        </p:txBody>
      </p:sp>
      <p:grpSp>
        <p:nvGrpSpPr>
          <p:cNvPr id="10" name="Group 9"/>
          <p:cNvGrpSpPr/>
          <p:nvPr/>
        </p:nvGrpSpPr>
        <p:grpSpPr>
          <a:xfrm>
            <a:off x="533400" y="4250267"/>
            <a:ext cx="3505200" cy="2074333"/>
            <a:chOff x="1371600" y="4250267"/>
            <a:chExt cx="3505200" cy="2074333"/>
          </a:xfrm>
        </p:grpSpPr>
        <p:pic>
          <p:nvPicPr>
            <p:cNvPr id="9" name="Picture 8" descr="boring evolution 1.jpg"/>
            <p:cNvPicPr>
              <a:picLocks noChangeAspect="1"/>
            </p:cNvPicPr>
            <p:nvPr/>
          </p:nvPicPr>
          <p:blipFill>
            <a:blip r:embed="rId3" cstate="print"/>
            <a:stretch>
              <a:fillRect/>
            </a:stretch>
          </p:blipFill>
          <p:spPr>
            <a:xfrm>
              <a:off x="1371600" y="4250267"/>
              <a:ext cx="1066800" cy="2074333"/>
            </a:xfrm>
            <a:prstGeom prst="rect">
              <a:avLst/>
            </a:prstGeom>
          </p:spPr>
        </p:pic>
        <p:sp>
          <p:nvSpPr>
            <p:cNvPr id="13" name="TextBox 12"/>
            <p:cNvSpPr txBox="1"/>
            <p:nvPr/>
          </p:nvSpPr>
          <p:spPr>
            <a:xfrm>
              <a:off x="2286000" y="5791200"/>
              <a:ext cx="2590800" cy="400110"/>
            </a:xfrm>
            <a:prstGeom prst="rect">
              <a:avLst/>
            </a:prstGeom>
            <a:noFill/>
          </p:spPr>
          <p:txBody>
            <a:bodyPr wrap="square" rtlCol="0">
              <a:spAutoFit/>
            </a:bodyPr>
            <a:lstStyle/>
            <a:p>
              <a:r>
                <a:rPr lang="en-US" sz="2000" b="1" dirty="0" smtClean="0">
                  <a:latin typeface="+mn-lt"/>
                </a:rPr>
                <a:t>Linear Review</a:t>
              </a:r>
              <a:endParaRPr lang="en-US" sz="2000" b="1" dirty="0">
                <a:latin typeface="+mn-lt"/>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92238" y="554038"/>
            <a:ext cx="583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p>
        </p:txBody>
      </p:sp>
      <p:sp>
        <p:nvSpPr>
          <p:cNvPr id="23555" name="Rectangle 3"/>
          <p:cNvSpPr>
            <a:spLocks noChangeArrowheads="1"/>
          </p:cNvSpPr>
          <p:nvPr/>
        </p:nvSpPr>
        <p:spPr bwMode="auto">
          <a:xfrm>
            <a:off x="2611438" y="1892300"/>
            <a:ext cx="383222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p>
        </p:txBody>
      </p:sp>
      <p:sp>
        <p:nvSpPr>
          <p:cNvPr id="23556" name="Rectangle 4"/>
          <p:cNvSpPr>
            <a:spLocks noChangeArrowheads="1"/>
          </p:cNvSpPr>
          <p:nvPr/>
        </p:nvSpPr>
        <p:spPr bwMode="auto">
          <a:xfrm>
            <a:off x="3570288" y="2170113"/>
            <a:ext cx="347662"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p>
        </p:txBody>
      </p:sp>
      <p:sp>
        <p:nvSpPr>
          <p:cNvPr id="23557" name="Freeform 5"/>
          <p:cNvSpPr>
            <a:spLocks noChangeArrowheads="1"/>
          </p:cNvSpPr>
          <p:nvPr/>
        </p:nvSpPr>
        <p:spPr bwMode="auto">
          <a:xfrm rot="-1860000">
            <a:off x="1457325" y="2171700"/>
            <a:ext cx="5930900" cy="557213"/>
          </a:xfrm>
          <a:custGeom>
            <a:avLst/>
            <a:gdLst>
              <a:gd name="T0" fmla="*/ 2147483647 w 3010"/>
              <a:gd name="T1" fmla="*/ 2147483647 h 548"/>
              <a:gd name="T2" fmla="*/ 2147483647 w 3010"/>
              <a:gd name="T3" fmla="*/ 2147483647 h 548"/>
              <a:gd name="T4" fmla="*/ 2147483647 w 3010"/>
              <a:gd name="T5" fmla="*/ 2147483647 h 548"/>
              <a:gd name="T6" fmla="*/ 2147483647 w 3010"/>
              <a:gd name="T7" fmla="*/ 2147483647 h 548"/>
              <a:gd name="T8" fmla="*/ 2147483647 w 3010"/>
              <a:gd name="T9" fmla="*/ 2147483647 h 548"/>
              <a:gd name="T10" fmla="*/ 2147483647 w 3010"/>
              <a:gd name="T11" fmla="*/ 2147483647 h 548"/>
              <a:gd name="T12" fmla="*/ 2147483647 w 3010"/>
              <a:gd name="T13" fmla="*/ 2147483647 h 548"/>
              <a:gd name="T14" fmla="*/ 2147483647 w 3010"/>
              <a:gd name="T15" fmla="*/ 2147483647 h 548"/>
              <a:gd name="T16" fmla="*/ 2147483647 w 3010"/>
              <a:gd name="T17" fmla="*/ 2147483647 h 548"/>
              <a:gd name="T18" fmla="*/ 2147483647 w 3010"/>
              <a:gd name="T19" fmla="*/ 2147483647 h 548"/>
              <a:gd name="T20" fmla="*/ 2147483647 w 3010"/>
              <a:gd name="T21" fmla="*/ 2147483647 h 548"/>
              <a:gd name="T22" fmla="*/ 2147483647 w 3010"/>
              <a:gd name="T23" fmla="*/ 2147483647 h 548"/>
              <a:gd name="T24" fmla="*/ 2147483647 w 3010"/>
              <a:gd name="T25" fmla="*/ 2147483647 h 548"/>
              <a:gd name="T26" fmla="*/ 2147483647 w 3010"/>
              <a:gd name="T27" fmla="*/ 2147483647 h 548"/>
              <a:gd name="T28" fmla="*/ 2147483647 w 3010"/>
              <a:gd name="T29" fmla="*/ 2147483647 h 548"/>
              <a:gd name="T30" fmla="*/ 2147483647 w 3010"/>
              <a:gd name="T31" fmla="*/ 2147483647 h 548"/>
              <a:gd name="T32" fmla="*/ 2147483647 w 3010"/>
              <a:gd name="T33" fmla="*/ 2147483647 h 548"/>
              <a:gd name="T34" fmla="*/ 2147483647 w 3010"/>
              <a:gd name="T35" fmla="*/ 2147483647 h 548"/>
              <a:gd name="T36" fmla="*/ 2147483647 w 3010"/>
              <a:gd name="T37" fmla="*/ 2147483647 h 548"/>
              <a:gd name="T38" fmla="*/ 2147483647 w 3010"/>
              <a:gd name="T39" fmla="*/ 2147483647 h 548"/>
              <a:gd name="T40" fmla="*/ 2147483647 w 3010"/>
              <a:gd name="T41" fmla="*/ 2147483647 h 548"/>
              <a:gd name="T42" fmla="*/ 2147483647 w 3010"/>
              <a:gd name="T43" fmla="*/ 0 h 548"/>
              <a:gd name="T44" fmla="*/ 2147483647 w 3010"/>
              <a:gd name="T45" fmla="*/ 0 h 548"/>
              <a:gd name="T46" fmla="*/ 2147483647 w 3010"/>
              <a:gd name="T47" fmla="*/ 2147483647 h 548"/>
              <a:gd name="T48" fmla="*/ 2147483647 w 3010"/>
              <a:gd name="T49" fmla="*/ 2147483647 h 548"/>
              <a:gd name="T50" fmla="*/ 2147483647 w 3010"/>
              <a:gd name="T51" fmla="*/ 2147483647 h 548"/>
              <a:gd name="T52" fmla="*/ 2147483647 w 3010"/>
              <a:gd name="T53" fmla="*/ 2147483647 h 548"/>
              <a:gd name="T54" fmla="*/ 2147483647 w 3010"/>
              <a:gd name="T55" fmla="*/ 2147483647 h 548"/>
              <a:gd name="T56" fmla="*/ 2147483647 w 3010"/>
              <a:gd name="T57" fmla="*/ 2147483647 h 548"/>
              <a:gd name="T58" fmla="*/ 2147483647 w 3010"/>
              <a:gd name="T59" fmla="*/ 2147483647 h 548"/>
              <a:gd name="T60" fmla="*/ 2147483647 w 3010"/>
              <a:gd name="T61" fmla="*/ 2147483647 h 548"/>
              <a:gd name="T62" fmla="*/ 2147483647 w 3010"/>
              <a:gd name="T63" fmla="*/ 2147483647 h 548"/>
              <a:gd name="T64" fmla="*/ 2147483647 w 3010"/>
              <a:gd name="T65" fmla="*/ 2147483647 h 548"/>
              <a:gd name="T66" fmla="*/ 2147483647 w 3010"/>
              <a:gd name="T67" fmla="*/ 2147483647 h 548"/>
              <a:gd name="T68" fmla="*/ 2147483647 w 3010"/>
              <a:gd name="T69" fmla="*/ 2147483647 h 548"/>
              <a:gd name="T70" fmla="*/ 2147483647 w 3010"/>
              <a:gd name="T71" fmla="*/ 2147483647 h 548"/>
              <a:gd name="T72" fmla="*/ 2147483647 w 3010"/>
              <a:gd name="T73" fmla="*/ 2147483647 h 548"/>
              <a:gd name="T74" fmla="*/ 2147483647 w 3010"/>
              <a:gd name="T75" fmla="*/ 2147483647 h 548"/>
              <a:gd name="T76" fmla="*/ 2147483647 w 3010"/>
              <a:gd name="T77" fmla="*/ 2147483647 h 548"/>
              <a:gd name="T78" fmla="*/ 2147483647 w 3010"/>
              <a:gd name="T79" fmla="*/ 2147483647 h 548"/>
              <a:gd name="T80" fmla="*/ 2147483647 w 3010"/>
              <a:gd name="T81" fmla="*/ 2147483647 h 548"/>
              <a:gd name="T82" fmla="*/ 2147483647 w 3010"/>
              <a:gd name="T83" fmla="*/ 2147483647 h 548"/>
              <a:gd name="T84" fmla="*/ 2147483647 w 3010"/>
              <a:gd name="T85" fmla="*/ 2147483647 h 548"/>
              <a:gd name="T86" fmla="*/ 2147483647 w 3010"/>
              <a:gd name="T87" fmla="*/ 2147483647 h 5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10"/>
              <a:gd name="T133" fmla="*/ 0 h 548"/>
              <a:gd name="T134" fmla="*/ 3010 w 3010"/>
              <a:gd name="T135" fmla="*/ 548 h 5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10" h="548">
                <a:moveTo>
                  <a:pt x="14" y="525"/>
                </a:moveTo>
                <a:lnTo>
                  <a:pt x="29" y="502"/>
                </a:lnTo>
                <a:lnTo>
                  <a:pt x="44" y="480"/>
                </a:lnTo>
                <a:lnTo>
                  <a:pt x="61" y="458"/>
                </a:lnTo>
                <a:lnTo>
                  <a:pt x="78" y="436"/>
                </a:lnTo>
                <a:lnTo>
                  <a:pt x="95" y="415"/>
                </a:lnTo>
                <a:lnTo>
                  <a:pt x="114" y="395"/>
                </a:lnTo>
                <a:lnTo>
                  <a:pt x="133" y="375"/>
                </a:lnTo>
                <a:lnTo>
                  <a:pt x="152" y="355"/>
                </a:lnTo>
                <a:lnTo>
                  <a:pt x="173" y="336"/>
                </a:lnTo>
                <a:lnTo>
                  <a:pt x="194" y="317"/>
                </a:lnTo>
                <a:lnTo>
                  <a:pt x="215" y="299"/>
                </a:lnTo>
                <a:lnTo>
                  <a:pt x="237" y="282"/>
                </a:lnTo>
                <a:lnTo>
                  <a:pt x="260" y="264"/>
                </a:lnTo>
                <a:lnTo>
                  <a:pt x="284" y="248"/>
                </a:lnTo>
                <a:lnTo>
                  <a:pt x="308" y="231"/>
                </a:lnTo>
                <a:lnTo>
                  <a:pt x="332" y="216"/>
                </a:lnTo>
                <a:lnTo>
                  <a:pt x="357" y="201"/>
                </a:lnTo>
                <a:lnTo>
                  <a:pt x="383" y="186"/>
                </a:lnTo>
                <a:lnTo>
                  <a:pt x="409" y="172"/>
                </a:lnTo>
                <a:lnTo>
                  <a:pt x="436" y="158"/>
                </a:lnTo>
                <a:lnTo>
                  <a:pt x="464" y="145"/>
                </a:lnTo>
                <a:lnTo>
                  <a:pt x="492" y="133"/>
                </a:lnTo>
                <a:lnTo>
                  <a:pt x="520" y="121"/>
                </a:lnTo>
                <a:lnTo>
                  <a:pt x="549" y="109"/>
                </a:lnTo>
                <a:lnTo>
                  <a:pt x="579" y="98"/>
                </a:lnTo>
                <a:lnTo>
                  <a:pt x="609" y="88"/>
                </a:lnTo>
                <a:lnTo>
                  <a:pt x="640" y="78"/>
                </a:lnTo>
                <a:lnTo>
                  <a:pt x="671" y="69"/>
                </a:lnTo>
                <a:lnTo>
                  <a:pt x="703" y="60"/>
                </a:lnTo>
                <a:lnTo>
                  <a:pt x="735" y="52"/>
                </a:lnTo>
                <a:lnTo>
                  <a:pt x="767" y="45"/>
                </a:lnTo>
                <a:lnTo>
                  <a:pt x="800" y="38"/>
                </a:lnTo>
                <a:lnTo>
                  <a:pt x="833" y="32"/>
                </a:lnTo>
                <a:lnTo>
                  <a:pt x="867" y="26"/>
                </a:lnTo>
                <a:lnTo>
                  <a:pt x="902" y="21"/>
                </a:lnTo>
                <a:lnTo>
                  <a:pt x="936" y="16"/>
                </a:lnTo>
                <a:lnTo>
                  <a:pt x="971" y="12"/>
                </a:lnTo>
                <a:lnTo>
                  <a:pt x="1007" y="8"/>
                </a:lnTo>
                <a:lnTo>
                  <a:pt x="1043" y="5"/>
                </a:lnTo>
                <a:lnTo>
                  <a:pt x="1079" y="3"/>
                </a:lnTo>
                <a:lnTo>
                  <a:pt x="1115" y="1"/>
                </a:lnTo>
                <a:lnTo>
                  <a:pt x="1152" y="0"/>
                </a:lnTo>
                <a:lnTo>
                  <a:pt x="1190" y="0"/>
                </a:lnTo>
                <a:lnTo>
                  <a:pt x="1227" y="0"/>
                </a:lnTo>
                <a:lnTo>
                  <a:pt x="1265" y="0"/>
                </a:lnTo>
                <a:lnTo>
                  <a:pt x="1303" y="1"/>
                </a:lnTo>
                <a:lnTo>
                  <a:pt x="1342" y="3"/>
                </a:lnTo>
                <a:lnTo>
                  <a:pt x="1380" y="5"/>
                </a:lnTo>
                <a:lnTo>
                  <a:pt x="1419" y="8"/>
                </a:lnTo>
                <a:lnTo>
                  <a:pt x="1459" y="12"/>
                </a:lnTo>
                <a:lnTo>
                  <a:pt x="1498" y="16"/>
                </a:lnTo>
                <a:lnTo>
                  <a:pt x="1538" y="21"/>
                </a:lnTo>
                <a:lnTo>
                  <a:pt x="1578" y="26"/>
                </a:lnTo>
                <a:lnTo>
                  <a:pt x="1618" y="32"/>
                </a:lnTo>
                <a:lnTo>
                  <a:pt x="1658" y="38"/>
                </a:lnTo>
                <a:lnTo>
                  <a:pt x="1699" y="45"/>
                </a:lnTo>
                <a:lnTo>
                  <a:pt x="1739" y="52"/>
                </a:lnTo>
                <a:lnTo>
                  <a:pt x="1780" y="60"/>
                </a:lnTo>
                <a:lnTo>
                  <a:pt x="1821" y="69"/>
                </a:lnTo>
                <a:lnTo>
                  <a:pt x="1862" y="78"/>
                </a:lnTo>
                <a:lnTo>
                  <a:pt x="1903" y="88"/>
                </a:lnTo>
                <a:lnTo>
                  <a:pt x="1945" y="98"/>
                </a:lnTo>
                <a:lnTo>
                  <a:pt x="1986" y="109"/>
                </a:lnTo>
                <a:lnTo>
                  <a:pt x="2027" y="121"/>
                </a:lnTo>
                <a:lnTo>
                  <a:pt x="2069" y="133"/>
                </a:lnTo>
                <a:lnTo>
                  <a:pt x="2110" y="145"/>
                </a:lnTo>
                <a:lnTo>
                  <a:pt x="2152" y="158"/>
                </a:lnTo>
                <a:lnTo>
                  <a:pt x="2193" y="172"/>
                </a:lnTo>
                <a:lnTo>
                  <a:pt x="2235" y="186"/>
                </a:lnTo>
                <a:lnTo>
                  <a:pt x="2277" y="201"/>
                </a:lnTo>
                <a:lnTo>
                  <a:pt x="2318" y="216"/>
                </a:lnTo>
                <a:lnTo>
                  <a:pt x="2360" y="231"/>
                </a:lnTo>
                <a:lnTo>
                  <a:pt x="2401" y="248"/>
                </a:lnTo>
                <a:lnTo>
                  <a:pt x="2443" y="264"/>
                </a:lnTo>
                <a:lnTo>
                  <a:pt x="2484" y="282"/>
                </a:lnTo>
                <a:lnTo>
                  <a:pt x="2525" y="299"/>
                </a:lnTo>
                <a:lnTo>
                  <a:pt x="2567" y="317"/>
                </a:lnTo>
                <a:lnTo>
                  <a:pt x="2608" y="336"/>
                </a:lnTo>
                <a:lnTo>
                  <a:pt x="2649" y="355"/>
                </a:lnTo>
                <a:lnTo>
                  <a:pt x="2689" y="375"/>
                </a:lnTo>
                <a:lnTo>
                  <a:pt x="2730" y="395"/>
                </a:lnTo>
                <a:lnTo>
                  <a:pt x="2771" y="415"/>
                </a:lnTo>
                <a:lnTo>
                  <a:pt x="2811" y="436"/>
                </a:lnTo>
                <a:lnTo>
                  <a:pt x="2851" y="458"/>
                </a:lnTo>
                <a:lnTo>
                  <a:pt x="2891" y="480"/>
                </a:lnTo>
                <a:lnTo>
                  <a:pt x="2931" y="502"/>
                </a:lnTo>
                <a:lnTo>
                  <a:pt x="2970" y="525"/>
                </a:lnTo>
                <a:lnTo>
                  <a:pt x="3010" y="548"/>
                </a:lnTo>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8" name="Freeform 7"/>
          <p:cNvSpPr>
            <a:spLocks noChangeArrowheads="1"/>
          </p:cNvSpPr>
          <p:nvPr/>
        </p:nvSpPr>
        <p:spPr bwMode="auto">
          <a:xfrm>
            <a:off x="1828800" y="3505200"/>
            <a:ext cx="4800600" cy="1981200"/>
          </a:xfrm>
          <a:custGeom>
            <a:avLst/>
            <a:gdLst>
              <a:gd name="T0" fmla="*/ 0 w 2857"/>
              <a:gd name="T1" fmla="*/ 0 h 1995"/>
              <a:gd name="T2" fmla="*/ 0 w 2857"/>
              <a:gd name="T3" fmla="*/ 2147483647 h 1995"/>
              <a:gd name="T4" fmla="*/ 2147483647 w 2857"/>
              <a:gd name="T5" fmla="*/ 2147483647 h 1995"/>
              <a:gd name="T6" fmla="*/ 0 60000 65536"/>
              <a:gd name="T7" fmla="*/ 0 60000 65536"/>
              <a:gd name="T8" fmla="*/ 0 60000 65536"/>
              <a:gd name="T9" fmla="*/ 0 w 2857"/>
              <a:gd name="T10" fmla="*/ 0 h 1995"/>
              <a:gd name="T11" fmla="*/ 2857 w 2857"/>
              <a:gd name="T12" fmla="*/ 1995 h 1995"/>
            </a:gdLst>
            <a:ahLst/>
            <a:cxnLst>
              <a:cxn ang="T6">
                <a:pos x="T0" y="T1"/>
              </a:cxn>
              <a:cxn ang="T7">
                <a:pos x="T2" y="T3"/>
              </a:cxn>
              <a:cxn ang="T8">
                <a:pos x="T4" y="T5"/>
              </a:cxn>
            </a:cxnLst>
            <a:rect l="T9" t="T10" r="T11" b="T12"/>
            <a:pathLst>
              <a:path w="2857" h="1995">
                <a:moveTo>
                  <a:pt x="0" y="0"/>
                </a:moveTo>
                <a:lnTo>
                  <a:pt x="0" y="1950"/>
                </a:lnTo>
                <a:cubicBezTo>
                  <a:pt x="0" y="1950"/>
                  <a:pt x="2140" y="1945"/>
                  <a:pt x="2857" y="1995"/>
                </a:cubicBezTo>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9" name="Freeform 9"/>
          <p:cNvSpPr>
            <a:spLocks noChangeArrowheads="1"/>
          </p:cNvSpPr>
          <p:nvPr/>
        </p:nvSpPr>
        <p:spPr bwMode="auto">
          <a:xfrm>
            <a:off x="4005263" y="1708150"/>
            <a:ext cx="87312" cy="692150"/>
          </a:xfrm>
          <a:custGeom>
            <a:avLst/>
            <a:gdLst>
              <a:gd name="T0" fmla="*/ 2147483647 w 45"/>
              <a:gd name="T1" fmla="*/ 2147483647 h 680"/>
              <a:gd name="T2" fmla="*/ 2147483647 w 45"/>
              <a:gd name="T3" fmla="*/ 2147483647 h 680"/>
              <a:gd name="T4" fmla="*/ 2147483647 w 45"/>
              <a:gd name="T5" fmla="*/ 2147483647 h 680"/>
              <a:gd name="T6" fmla="*/ 0 w 45"/>
              <a:gd name="T7" fmla="*/ 0 h 680"/>
              <a:gd name="T8" fmla="*/ 2147483647 w 45"/>
              <a:gd name="T9" fmla="*/ 2147483647 h 680"/>
              <a:gd name="T10" fmla="*/ 0 60000 65536"/>
              <a:gd name="T11" fmla="*/ 0 60000 65536"/>
              <a:gd name="T12" fmla="*/ 0 60000 65536"/>
              <a:gd name="T13" fmla="*/ 0 60000 65536"/>
              <a:gd name="T14" fmla="*/ 0 60000 65536"/>
              <a:gd name="T15" fmla="*/ 0 w 45"/>
              <a:gd name="T16" fmla="*/ 0 h 680"/>
              <a:gd name="T17" fmla="*/ 45 w 45"/>
              <a:gd name="T18" fmla="*/ 680 h 680"/>
            </a:gdLst>
            <a:ahLst/>
            <a:cxnLst>
              <a:cxn ang="T10">
                <a:pos x="T0" y="T1"/>
              </a:cxn>
              <a:cxn ang="T11">
                <a:pos x="T2" y="T3"/>
              </a:cxn>
              <a:cxn ang="T12">
                <a:pos x="T4" y="T5"/>
              </a:cxn>
              <a:cxn ang="T13">
                <a:pos x="T6" y="T7"/>
              </a:cxn>
              <a:cxn ang="T14">
                <a:pos x="T8" y="T9"/>
              </a:cxn>
            </a:cxnLst>
            <a:rect l="T15" t="T16" r="T17" b="T18"/>
            <a:pathLst>
              <a:path w="45" h="680">
                <a:moveTo>
                  <a:pt x="45" y="634"/>
                </a:moveTo>
                <a:lnTo>
                  <a:pt x="45" y="680"/>
                </a:lnTo>
                <a:lnTo>
                  <a:pt x="0" y="0"/>
                </a:lnTo>
                <a:lnTo>
                  <a:pt x="45" y="6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3560" name="Rectangle 10"/>
          <p:cNvSpPr>
            <a:spLocks noChangeArrowheads="1"/>
          </p:cNvSpPr>
          <p:nvPr/>
        </p:nvSpPr>
        <p:spPr bwMode="auto">
          <a:xfrm>
            <a:off x="2133600" y="5867400"/>
            <a:ext cx="4365625"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25401" tIns="25401" rIns="25401" bIns="25401" anchor="ctr"/>
          <a:lstStyle/>
          <a:p>
            <a:pPr algn="ctr" defTabSz="455613" eaLnBrk="0" hangingPunct="0"/>
            <a:r>
              <a:rPr lang="en-GB" sz="2200" b="1"/>
              <a:t>INCREASING EFFORT</a:t>
            </a:r>
          </a:p>
          <a:p>
            <a:pPr algn="ctr" defTabSz="455613" eaLnBrk="0" hangingPunct="0"/>
            <a:r>
              <a:rPr lang="en-GB" sz="2200" b="1"/>
              <a:t>(time, resources expended, etc.)</a:t>
            </a:r>
          </a:p>
        </p:txBody>
      </p:sp>
      <p:sp>
        <p:nvSpPr>
          <p:cNvPr id="23561" name="Rectangle 12"/>
          <p:cNvSpPr>
            <a:spLocks noChangeArrowheads="1"/>
          </p:cNvSpPr>
          <p:nvPr/>
        </p:nvSpPr>
        <p:spPr bwMode="auto">
          <a:xfrm>
            <a:off x="1828800" y="1447800"/>
            <a:ext cx="0" cy="2355850"/>
          </a:xfrm>
          <a:prstGeom prst="rect">
            <a:avLst/>
          </a:prstGeom>
          <a:solidFill>
            <a:srgbClr val="FFFFFF"/>
          </a:solidFill>
          <a:ln w="9525">
            <a:solidFill>
              <a:srgbClr val="000000"/>
            </a:solidFill>
            <a:miter lim="800000"/>
            <a:headEnd type="none" w="sm" len="sm"/>
            <a:tailEnd type="none" w="sm" len="sm"/>
          </a:ln>
        </p:spPr>
        <p:txBody>
          <a:bodyPr/>
          <a:lstStyle/>
          <a:p>
            <a:endParaRPr lang="en-US"/>
          </a:p>
        </p:txBody>
      </p:sp>
      <p:sp>
        <p:nvSpPr>
          <p:cNvPr id="23562" name="Rectangle 13"/>
          <p:cNvSpPr>
            <a:spLocks noChangeArrowheads="1"/>
          </p:cNvSpPr>
          <p:nvPr/>
        </p:nvSpPr>
        <p:spPr bwMode="auto">
          <a:xfrm>
            <a:off x="5638800" y="3047999"/>
            <a:ext cx="2447925" cy="627063"/>
          </a:xfrm>
          <a:prstGeom prst="rect">
            <a:avLst/>
          </a:prstGeom>
          <a:solidFill>
            <a:srgbClr val="FFFFFF"/>
          </a:solidFill>
          <a:ln w="9525">
            <a:solidFill>
              <a:srgbClr val="000000"/>
            </a:solidFill>
            <a:miter lim="800000"/>
            <a:headEnd type="none" w="sm" len="sm"/>
            <a:tailEnd type="none" w="sm" len="sm"/>
          </a:ln>
        </p:spPr>
        <p:txBody>
          <a:bodyPr lIns="25401" tIns="25401" rIns="25401" bIns="25401" anchor="ctr"/>
          <a:lstStyle/>
          <a:p>
            <a:pPr algn="ctr" defTabSz="455613" eaLnBrk="0" hangingPunct="0"/>
            <a:r>
              <a:rPr lang="en-GB" dirty="0"/>
              <a:t>“Baseline” Technique</a:t>
            </a:r>
          </a:p>
        </p:txBody>
      </p:sp>
      <p:sp>
        <p:nvSpPr>
          <p:cNvPr id="23563" name="Rectangle 14"/>
          <p:cNvSpPr>
            <a:spLocks noChangeArrowheads="1"/>
          </p:cNvSpPr>
          <p:nvPr/>
        </p:nvSpPr>
        <p:spPr bwMode="auto">
          <a:xfrm>
            <a:off x="5638800" y="1295400"/>
            <a:ext cx="2306638" cy="623888"/>
          </a:xfrm>
          <a:prstGeom prst="rect">
            <a:avLst/>
          </a:prstGeom>
          <a:solidFill>
            <a:srgbClr val="FFFFFF"/>
          </a:solidFill>
          <a:ln w="9525">
            <a:solidFill>
              <a:srgbClr val="000000"/>
            </a:solidFill>
            <a:miter lim="800000"/>
            <a:headEnd type="none" w="sm" len="sm"/>
            <a:tailEnd type="none" w="sm" len="sm"/>
          </a:ln>
        </p:spPr>
        <p:txBody>
          <a:bodyPr lIns="25401" tIns="25401" rIns="25401" bIns="25401" anchor="ctr"/>
          <a:lstStyle/>
          <a:p>
            <a:pPr algn="ctr" defTabSz="455613" eaLnBrk="0" hangingPunct="0"/>
            <a:r>
              <a:rPr lang="en-GB"/>
              <a:t>“Better” Technique</a:t>
            </a:r>
          </a:p>
        </p:txBody>
      </p:sp>
      <p:sp>
        <p:nvSpPr>
          <p:cNvPr id="23564" name="Freeform 17"/>
          <p:cNvSpPr>
            <a:spLocks/>
          </p:cNvSpPr>
          <p:nvPr/>
        </p:nvSpPr>
        <p:spPr bwMode="auto">
          <a:xfrm>
            <a:off x="2133600" y="2590800"/>
            <a:ext cx="5029200" cy="2133600"/>
          </a:xfrm>
          <a:custGeom>
            <a:avLst/>
            <a:gdLst>
              <a:gd name="T0" fmla="*/ 0 w 3168"/>
              <a:gd name="T1" fmla="*/ 2147483647 h 1344"/>
              <a:gd name="T2" fmla="*/ 2147483647 w 3168"/>
              <a:gd name="T3" fmla="*/ 2147483647 h 1344"/>
              <a:gd name="T4" fmla="*/ 2147483647 w 3168"/>
              <a:gd name="T5" fmla="*/ 2147483647 h 1344"/>
              <a:gd name="T6" fmla="*/ 2147483647 w 3168"/>
              <a:gd name="T7" fmla="*/ 0 h 1344"/>
              <a:gd name="T8" fmla="*/ 0 60000 65536"/>
              <a:gd name="T9" fmla="*/ 0 60000 65536"/>
              <a:gd name="T10" fmla="*/ 0 60000 65536"/>
              <a:gd name="T11" fmla="*/ 0 60000 65536"/>
              <a:gd name="T12" fmla="*/ 0 w 3168"/>
              <a:gd name="T13" fmla="*/ 0 h 1344"/>
              <a:gd name="T14" fmla="*/ 3168 w 3168"/>
              <a:gd name="T15" fmla="*/ 1344 h 1344"/>
            </a:gdLst>
            <a:ahLst/>
            <a:cxnLst>
              <a:cxn ang="T8">
                <a:pos x="T0" y="T1"/>
              </a:cxn>
              <a:cxn ang="T9">
                <a:pos x="T2" y="T3"/>
              </a:cxn>
              <a:cxn ang="T10">
                <a:pos x="T4" y="T5"/>
              </a:cxn>
              <a:cxn ang="T11">
                <a:pos x="T6" y="T7"/>
              </a:cxn>
            </a:cxnLst>
            <a:rect l="T12" t="T13" r="T14" b="T15"/>
            <a:pathLst>
              <a:path w="3168" h="1344">
                <a:moveTo>
                  <a:pt x="0" y="1344"/>
                </a:moveTo>
                <a:cubicBezTo>
                  <a:pt x="112" y="1200"/>
                  <a:pt x="224" y="1056"/>
                  <a:pt x="432" y="912"/>
                </a:cubicBezTo>
                <a:cubicBezTo>
                  <a:pt x="640" y="768"/>
                  <a:pt x="792" y="632"/>
                  <a:pt x="1248" y="480"/>
                </a:cubicBezTo>
                <a:cubicBezTo>
                  <a:pt x="1704" y="328"/>
                  <a:pt x="2872" y="80"/>
                  <a:pt x="31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5" name="Line 18"/>
          <p:cNvSpPr>
            <a:spLocks noChangeShapeType="1"/>
          </p:cNvSpPr>
          <p:nvPr/>
        </p:nvSpPr>
        <p:spPr bwMode="auto">
          <a:xfrm>
            <a:off x="1447800" y="3962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Text Box 19"/>
          <p:cNvSpPr txBox="1">
            <a:spLocks noChangeArrowheads="1"/>
          </p:cNvSpPr>
          <p:nvPr/>
        </p:nvSpPr>
        <p:spPr bwMode="auto">
          <a:xfrm>
            <a:off x="22860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3567" name="Text Box 20"/>
          <p:cNvSpPr txBox="1">
            <a:spLocks noChangeArrowheads="1"/>
          </p:cNvSpPr>
          <p:nvPr/>
        </p:nvSpPr>
        <p:spPr bwMode="auto">
          <a:xfrm>
            <a:off x="2971800" y="42672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a:t>
            </a:r>
          </a:p>
        </p:txBody>
      </p:sp>
      <p:sp>
        <p:nvSpPr>
          <p:cNvPr id="23568" name="Line 21"/>
          <p:cNvSpPr>
            <a:spLocks noChangeShapeType="1"/>
          </p:cNvSpPr>
          <p:nvPr/>
        </p:nvSpPr>
        <p:spPr bwMode="auto">
          <a:xfrm flipH="1" flipV="1">
            <a:off x="2895600" y="39624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Text Box 22"/>
          <p:cNvSpPr txBox="1">
            <a:spLocks noChangeArrowheads="1"/>
          </p:cNvSpPr>
          <p:nvPr/>
        </p:nvSpPr>
        <p:spPr bwMode="auto">
          <a:xfrm>
            <a:off x="4724400" y="3581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23570" name="Text Box 23"/>
          <p:cNvSpPr txBox="1">
            <a:spLocks noChangeArrowheads="1"/>
          </p:cNvSpPr>
          <p:nvPr/>
        </p:nvSpPr>
        <p:spPr bwMode="auto">
          <a:xfrm>
            <a:off x="4038600" y="1676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
            </a:r>
          </a:p>
        </p:txBody>
      </p:sp>
      <p:sp>
        <p:nvSpPr>
          <p:cNvPr id="23571" name="Line 24"/>
          <p:cNvSpPr>
            <a:spLocks noChangeShapeType="1"/>
          </p:cNvSpPr>
          <p:nvPr/>
        </p:nvSpPr>
        <p:spPr bwMode="auto">
          <a:xfrm flipH="1" flipV="1">
            <a:off x="4462463" y="3243263"/>
            <a:ext cx="338137" cy="414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Line 25"/>
          <p:cNvSpPr>
            <a:spLocks noChangeShapeType="1"/>
          </p:cNvSpPr>
          <p:nvPr/>
        </p:nvSpPr>
        <p:spPr bwMode="auto">
          <a:xfrm>
            <a:off x="4191000" y="19812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Text Box 26"/>
          <p:cNvSpPr txBox="1">
            <a:spLocks noChangeArrowheads="1"/>
          </p:cNvSpPr>
          <p:nvPr/>
        </p:nvSpPr>
        <p:spPr bwMode="auto">
          <a:xfrm>
            <a:off x="0" y="1600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3574" name="Text Box 27"/>
          <p:cNvSpPr txBox="1">
            <a:spLocks noChangeArrowheads="1"/>
          </p:cNvSpPr>
          <p:nvPr/>
        </p:nvSpPr>
        <p:spPr bwMode="auto">
          <a:xfrm>
            <a:off x="0" y="2209800"/>
            <a:ext cx="190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t>INCREASING</a:t>
            </a:r>
          </a:p>
          <a:p>
            <a:pPr algn="ctr" eaLnBrk="1" hangingPunct="1"/>
            <a:r>
              <a:rPr lang="en-US" sz="2000" b="1" dirty="0"/>
              <a:t>SUCCESS</a:t>
            </a:r>
          </a:p>
          <a:p>
            <a:pPr algn="ctr" eaLnBrk="1" hangingPunct="1"/>
            <a:r>
              <a:rPr lang="en-US" sz="2000" b="1" dirty="0"/>
              <a:t>(finding</a:t>
            </a:r>
          </a:p>
          <a:p>
            <a:pPr algn="ctr" eaLnBrk="1" hangingPunct="1"/>
            <a:r>
              <a:rPr lang="en-US" sz="2000" b="1" dirty="0"/>
              <a:t>relevant documents)</a:t>
            </a:r>
          </a:p>
        </p:txBody>
      </p:sp>
      <p:sp>
        <p:nvSpPr>
          <p:cNvPr id="23575" name="Text Box 28"/>
          <p:cNvSpPr txBox="1">
            <a:spLocks noChangeArrowheads="1"/>
          </p:cNvSpPr>
          <p:nvPr/>
        </p:nvSpPr>
        <p:spPr bwMode="auto">
          <a:xfrm>
            <a:off x="1981200" y="3810000"/>
            <a:ext cx="39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p>
          <a:p>
            <a:pPr eaLnBrk="1" hangingPunct="1"/>
            <a:r>
              <a:rPr lang="en-US"/>
              <a:t> </a:t>
            </a:r>
          </a:p>
        </p:txBody>
      </p:sp>
      <p:sp>
        <p:nvSpPr>
          <p:cNvPr id="23576" name="Text Box 29"/>
          <p:cNvSpPr txBox="1">
            <a:spLocks noChangeArrowheads="1"/>
          </p:cNvSpPr>
          <p:nvPr/>
        </p:nvSpPr>
        <p:spPr bwMode="auto">
          <a:xfrm>
            <a:off x="1965325" y="32369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23577" name="Line 30"/>
          <p:cNvSpPr>
            <a:spLocks noChangeShapeType="1"/>
          </p:cNvSpPr>
          <p:nvPr/>
        </p:nvSpPr>
        <p:spPr bwMode="auto">
          <a:xfrm>
            <a:off x="2133600" y="3581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Line 31"/>
          <p:cNvSpPr>
            <a:spLocks noChangeShapeType="1"/>
          </p:cNvSpPr>
          <p:nvPr/>
        </p:nvSpPr>
        <p:spPr bwMode="auto">
          <a:xfrm flipV="1">
            <a:off x="1066800" y="1295400"/>
            <a:ext cx="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9" name="Line 32"/>
          <p:cNvSpPr>
            <a:spLocks noChangeShapeType="1"/>
          </p:cNvSpPr>
          <p:nvPr/>
        </p:nvSpPr>
        <p:spPr bwMode="auto">
          <a:xfrm>
            <a:off x="5867400" y="6019800"/>
            <a:ext cx="914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Text Box 33"/>
          <p:cNvSpPr txBox="1">
            <a:spLocks noChangeArrowheads="1"/>
          </p:cNvSpPr>
          <p:nvPr/>
        </p:nvSpPr>
        <p:spPr bwMode="auto">
          <a:xfrm>
            <a:off x="4343400" y="5486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x</a:t>
            </a:r>
          </a:p>
        </p:txBody>
      </p:sp>
      <p:sp>
        <p:nvSpPr>
          <p:cNvPr id="23581" name="Text Box 34"/>
          <p:cNvSpPr txBox="1">
            <a:spLocks noChangeArrowheads="1"/>
          </p:cNvSpPr>
          <p:nvPr/>
        </p:nvSpPr>
        <p:spPr bwMode="auto">
          <a:xfrm>
            <a:off x="1050925" y="37703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t>y</a:t>
            </a:r>
          </a:p>
        </p:txBody>
      </p:sp>
      <p:sp>
        <p:nvSpPr>
          <p:cNvPr id="23582" name="Line 35"/>
          <p:cNvSpPr>
            <a:spLocks noChangeShapeType="1"/>
          </p:cNvSpPr>
          <p:nvPr/>
        </p:nvSpPr>
        <p:spPr bwMode="auto">
          <a:xfrm>
            <a:off x="4495800" y="5334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36"/>
          <p:cNvSpPr>
            <a:spLocks noChangeShapeType="1"/>
          </p:cNvSpPr>
          <p:nvPr/>
        </p:nvSpPr>
        <p:spPr bwMode="auto">
          <a:xfrm>
            <a:off x="4419600" y="1524000"/>
            <a:ext cx="7620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Rectangle 37"/>
          <p:cNvSpPr>
            <a:spLocks noGrp="1" noChangeArrowheads="1"/>
          </p:cNvSpPr>
          <p:nvPr>
            <p:ph type="title" idx="4294967295"/>
          </p:nvPr>
        </p:nvSpPr>
        <p:spPr>
          <a:xfrm>
            <a:off x="304800" y="241300"/>
            <a:ext cx="8839200" cy="758825"/>
          </a:xfrm>
        </p:spPr>
        <p:txBody>
          <a:bodyPr/>
          <a:lstStyle/>
          <a:p>
            <a:pPr eaLnBrk="1" hangingPunct="1"/>
            <a:r>
              <a:rPr lang="en-US" b="1" u="sng" smtClean="0"/>
              <a:t>What Does “Better” Mean?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65" t="14470" r="20956" b="5529"/>
          <a:stretch/>
        </p:blipFill>
        <p:spPr bwMode="auto">
          <a:xfrm>
            <a:off x="1066800" y="349623"/>
            <a:ext cx="7302053"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6367191"/>
            <a:ext cx="3741409" cy="461665"/>
          </a:xfrm>
          <a:prstGeom prst="rect">
            <a:avLst/>
          </a:prstGeom>
          <a:noFill/>
        </p:spPr>
        <p:txBody>
          <a:bodyPr wrap="none" rtlCol="0">
            <a:spAutoFit/>
          </a:bodyPr>
          <a:lstStyle/>
          <a:p>
            <a:r>
              <a:rPr lang="en-US" dirty="0" smtClean="0"/>
              <a:t>Hogan et al, AI &amp; Law, 2010</a:t>
            </a:r>
            <a:endParaRPr lang="en-US" dirty="0"/>
          </a:p>
        </p:txBody>
      </p:sp>
    </p:spTree>
    <p:extLst>
      <p:ext uri="{BB962C8B-B14F-4D97-AF65-F5344CB8AC3E}">
        <p14:creationId xmlns:p14="http://schemas.microsoft.com/office/powerpoint/2010/main" val="1178648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 vs. Privilege</a:t>
            </a:r>
            <a:endParaRPr lang="en-US" dirty="0"/>
          </a:p>
        </p:txBody>
      </p:sp>
      <p:sp>
        <p:nvSpPr>
          <p:cNvPr id="3" name="Content Placeholder 2"/>
          <p:cNvSpPr>
            <a:spLocks noGrp="1"/>
          </p:cNvSpPr>
          <p:nvPr>
            <p:ph sz="half" idx="1"/>
          </p:nvPr>
        </p:nvSpPr>
        <p:spPr/>
        <p:txBody>
          <a:bodyPr/>
          <a:lstStyle/>
          <a:p>
            <a:r>
              <a:rPr lang="en-US" dirty="0" smtClean="0"/>
              <a:t>Very large review set</a:t>
            </a:r>
          </a:p>
          <a:p>
            <a:r>
              <a:rPr lang="en-US" dirty="0" smtClean="0"/>
              <a:t>Topical </a:t>
            </a:r>
          </a:p>
          <a:p>
            <a:r>
              <a:rPr lang="en-US" dirty="0" smtClean="0"/>
              <a:t>False </a:t>
            </a:r>
            <a:r>
              <a:rPr lang="en-US" u="sng" dirty="0" smtClean="0"/>
              <a:t>positive</a:t>
            </a:r>
            <a:r>
              <a:rPr lang="en-US" dirty="0" smtClean="0"/>
              <a:t> risks harmful disclosure</a:t>
            </a:r>
          </a:p>
          <a:p>
            <a:endParaRPr lang="en-US" dirty="0"/>
          </a:p>
        </p:txBody>
      </p:sp>
      <p:sp>
        <p:nvSpPr>
          <p:cNvPr id="4" name="Content Placeholder 3"/>
          <p:cNvSpPr>
            <a:spLocks noGrp="1"/>
          </p:cNvSpPr>
          <p:nvPr>
            <p:ph sz="half" idx="2"/>
          </p:nvPr>
        </p:nvSpPr>
        <p:spPr>
          <a:xfrm>
            <a:off x="4648200" y="1981200"/>
            <a:ext cx="4191000" cy="4114800"/>
          </a:xfrm>
        </p:spPr>
        <p:txBody>
          <a:bodyPr/>
          <a:lstStyle/>
          <a:p>
            <a:r>
              <a:rPr lang="en-US" dirty="0" smtClean="0"/>
              <a:t>Much smaller review set</a:t>
            </a:r>
          </a:p>
          <a:p>
            <a:r>
              <a:rPr lang="en-US" dirty="0" smtClean="0"/>
              <a:t>Non-topical</a:t>
            </a:r>
          </a:p>
          <a:p>
            <a:r>
              <a:rPr lang="en-US" dirty="0" smtClean="0"/>
              <a:t>False </a:t>
            </a:r>
            <a:r>
              <a:rPr lang="en-US" u="sng" dirty="0" smtClean="0"/>
              <a:t>negative</a:t>
            </a:r>
            <a:r>
              <a:rPr lang="en-US" dirty="0" smtClean="0"/>
              <a:t> risks harmful disclosure</a:t>
            </a:r>
          </a:p>
          <a:p>
            <a:r>
              <a:rPr lang="en-US" dirty="0" smtClean="0"/>
              <a:t>Last chance to catch errors!</a:t>
            </a:r>
            <a:endParaRPr lang="en-US" dirty="0"/>
          </a:p>
        </p:txBody>
      </p:sp>
    </p:spTree>
    <p:extLst>
      <p:ext uri="{BB962C8B-B14F-4D97-AF65-F5344CB8AC3E}">
        <p14:creationId xmlns:p14="http://schemas.microsoft.com/office/powerpoint/2010/main" val="113500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03"/>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581400" y="2209800"/>
            <a:ext cx="875355" cy="688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itle 34"/>
          <p:cNvSpPr>
            <a:spLocks noGrp="1"/>
          </p:cNvSpPr>
          <p:nvPr>
            <p:ph type="title"/>
          </p:nvPr>
        </p:nvSpPr>
        <p:spPr>
          <a:xfrm>
            <a:off x="457200" y="609600"/>
            <a:ext cx="8229600" cy="990600"/>
          </a:xfrm>
        </p:spPr>
        <p:txBody>
          <a:bodyPr>
            <a:normAutofit/>
          </a:bodyPr>
          <a:lstStyle/>
          <a:p>
            <a:r>
              <a:rPr lang="en-US" sz="3600" dirty="0" smtClean="0">
                <a:latin typeface="+mn-lt"/>
              </a:rPr>
              <a:t>Inside Today’s Black Box</a:t>
            </a:r>
            <a:endParaRPr lang="en-US" sz="3600" dirty="0">
              <a:latin typeface="+mn-lt"/>
            </a:endParaRPr>
          </a:p>
        </p:txBody>
      </p:sp>
      <p:grpSp>
        <p:nvGrpSpPr>
          <p:cNvPr id="84" name="Group 83"/>
          <p:cNvGrpSpPr/>
          <p:nvPr/>
        </p:nvGrpSpPr>
        <p:grpSpPr>
          <a:xfrm>
            <a:off x="228600" y="3657600"/>
            <a:ext cx="561975" cy="1868487"/>
            <a:chOff x="917575" y="3922713"/>
            <a:chExt cx="561975" cy="1868487"/>
          </a:xfrm>
        </p:grpSpPr>
        <p:sp>
          <p:nvSpPr>
            <p:cNvPr id="85" name="Rectangle 84"/>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6" name="Rectangle 85"/>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87" name="Rectangle 86"/>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8" name="Rectangle 97"/>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9" name="Rectangle 98"/>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0" name="Rectangle 99"/>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1" name="Rectangle 100"/>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2" name="Rectangle 101"/>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4" name="Rectangle 103"/>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05" name="Rectangle 104"/>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06" name="TextBox 49"/>
          <p:cNvSpPr txBox="1"/>
          <p:nvPr/>
        </p:nvSpPr>
        <p:spPr>
          <a:xfrm>
            <a:off x="152400" y="5569803"/>
            <a:ext cx="4191000" cy="707886"/>
          </a:xfrm>
          <a:prstGeom prst="rect">
            <a:avLst/>
          </a:prstGeom>
          <a:noFill/>
          <a:ln w="9528">
            <a:noFill/>
            <a:prstDash val="solid"/>
          </a:ln>
        </p:spPr>
        <p:txBody>
          <a:bodyPr wrap="square">
            <a:spAutoFit/>
          </a:bodyPr>
          <a:lstStyle/>
          <a:p>
            <a:pP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Unprocessed </a:t>
            </a:r>
            <a:br>
              <a:rPr lang="en-US" sz="2000" b="1" kern="0" dirty="0" smtClean="0">
                <a:latin typeface="+mn-lt"/>
                <a:ea typeface="+mn-ea"/>
                <a:cs typeface="Century Gothic"/>
              </a:rPr>
            </a:br>
            <a:r>
              <a:rPr lang="en-US" sz="2000" b="1" kern="0" dirty="0" smtClean="0">
                <a:latin typeface="+mn-lt"/>
                <a:ea typeface="+mn-ea"/>
                <a:cs typeface="Century Gothic"/>
              </a:rPr>
              <a:t>Documents</a:t>
            </a:r>
            <a:endParaRPr lang="en-US" sz="2000" b="1" kern="0" dirty="0">
              <a:latin typeface="+mn-lt"/>
              <a:ea typeface="+mn-ea"/>
              <a:cs typeface="Century Gothic"/>
            </a:endParaRPr>
          </a:p>
        </p:txBody>
      </p:sp>
      <p:grpSp>
        <p:nvGrpSpPr>
          <p:cNvPr id="107" name="Group 106"/>
          <p:cNvGrpSpPr/>
          <p:nvPr/>
        </p:nvGrpSpPr>
        <p:grpSpPr>
          <a:xfrm>
            <a:off x="76200" y="1447800"/>
            <a:ext cx="2282825" cy="1676400"/>
            <a:chOff x="76200" y="1524000"/>
            <a:chExt cx="2282825" cy="1676400"/>
          </a:xfrm>
        </p:grpSpPr>
        <p:pic>
          <p:nvPicPr>
            <p:cNvPr id="108" name="Picture 2" descr="http://medicmagic.net/wp-content/uploads/2010/03/human-brain.jpg"/>
            <p:cNvPicPr>
              <a:picLocks noChangeAspect="1" noChangeArrowheads="1"/>
            </p:cNvPicPr>
            <p:nvPr/>
          </p:nvPicPr>
          <p:blipFill>
            <a:blip r:embed="rId4" cstate="print"/>
            <a:srcRect/>
            <a:stretch>
              <a:fillRect/>
            </a:stretch>
          </p:blipFill>
          <p:spPr bwMode="auto">
            <a:xfrm>
              <a:off x="152400" y="1925957"/>
              <a:ext cx="1278125" cy="1274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09" name="TextBox 49"/>
            <p:cNvSpPr txBox="1">
              <a:spLocks noChangeArrowheads="1"/>
            </p:cNvSpPr>
            <p:nvPr/>
          </p:nvSpPr>
          <p:spPr bwMode="auto">
            <a:xfrm>
              <a:off x="76200" y="1524000"/>
              <a:ext cx="2282825" cy="400110"/>
            </a:xfrm>
            <a:prstGeom prst="rect">
              <a:avLst/>
            </a:prstGeom>
            <a:noFill/>
            <a:ln w="9528">
              <a:noFill/>
              <a:miter lim="800000"/>
              <a:headEnd/>
              <a:tailEnd/>
            </a:ln>
          </p:spPr>
          <p:txBody>
            <a:bodyPr wrap="square">
              <a:spAutoFit/>
            </a:bodyPr>
            <a:lstStyle/>
            <a:p>
              <a:pPr defTabSz="914400"/>
              <a:r>
                <a:rPr lang="en-US" sz="2000" b="1" dirty="0" smtClean="0">
                  <a:latin typeface="+mn-lt"/>
                </a:rPr>
                <a:t>Case Knowledge</a:t>
              </a:r>
              <a:endParaRPr lang="en-US" sz="2000" b="1" dirty="0">
                <a:latin typeface="+mn-lt"/>
              </a:endParaRPr>
            </a:p>
          </p:txBody>
        </p:sp>
      </p:grpSp>
      <p:sp>
        <p:nvSpPr>
          <p:cNvPr id="110" name="Rounded Rectangle 109"/>
          <p:cNvSpPr/>
          <p:nvPr/>
        </p:nvSpPr>
        <p:spPr>
          <a:xfrm>
            <a:off x="3200400" y="2133600"/>
            <a:ext cx="2743200" cy="2743200"/>
          </a:xfrm>
          <a:prstGeom prst="roundRect">
            <a:avLst/>
          </a:prstGeom>
          <a:noFill/>
          <a:ln w="57150" cmpd="sng">
            <a:solidFill>
              <a:schemeClr val="tx1"/>
            </a:solidFill>
            <a:miter lim="800000"/>
          </a:ln>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sz="4800" b="1" dirty="0"/>
          </a:p>
        </p:txBody>
      </p:sp>
      <p:sp>
        <p:nvSpPr>
          <p:cNvPr id="112" name="Rectangle 111"/>
          <p:cNvSpPr/>
          <p:nvPr/>
        </p:nvSpPr>
        <p:spPr>
          <a:xfrm>
            <a:off x="8303419" y="5413375"/>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3" name="Rectangle 112"/>
          <p:cNvSpPr/>
          <p:nvPr/>
        </p:nvSpPr>
        <p:spPr>
          <a:xfrm>
            <a:off x="7638257" y="5209116"/>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4" name="Rectangle 113"/>
          <p:cNvSpPr/>
          <p:nvPr/>
        </p:nvSpPr>
        <p:spPr>
          <a:xfrm>
            <a:off x="7011988" y="5223454"/>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5" name="Rectangle 114"/>
          <p:cNvSpPr/>
          <p:nvPr/>
        </p:nvSpPr>
        <p:spPr>
          <a:xfrm>
            <a:off x="7011988" y="5036706"/>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6" name="Rectangle 115"/>
          <p:cNvSpPr/>
          <p:nvPr/>
        </p:nvSpPr>
        <p:spPr>
          <a:xfrm>
            <a:off x="7011988" y="5410200"/>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7" name="Rectangle 116"/>
          <p:cNvSpPr/>
          <p:nvPr/>
        </p:nvSpPr>
        <p:spPr>
          <a:xfrm>
            <a:off x="8303419" y="5209116"/>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8" name="Rectangle 117"/>
          <p:cNvSpPr/>
          <p:nvPr/>
        </p:nvSpPr>
        <p:spPr>
          <a:xfrm>
            <a:off x="7638257" y="5413375"/>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19" name="Rectangle 118"/>
          <p:cNvSpPr/>
          <p:nvPr/>
        </p:nvSpPr>
        <p:spPr>
          <a:xfrm>
            <a:off x="7010400" y="4661623"/>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0" name="Rectangle 119"/>
          <p:cNvSpPr/>
          <p:nvPr/>
        </p:nvSpPr>
        <p:spPr>
          <a:xfrm>
            <a:off x="7011988" y="4474875"/>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1" name="Rectangle 120"/>
          <p:cNvSpPr/>
          <p:nvPr/>
        </p:nvSpPr>
        <p:spPr>
          <a:xfrm>
            <a:off x="7010400" y="4848371"/>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2" name="TextBox 49"/>
          <p:cNvSpPr txBox="1"/>
          <p:nvPr/>
        </p:nvSpPr>
        <p:spPr>
          <a:xfrm>
            <a:off x="6858000" y="5569803"/>
            <a:ext cx="2133600" cy="707886"/>
          </a:xfrm>
          <a:prstGeom prst="rect">
            <a:avLst/>
          </a:prstGeom>
          <a:noFill/>
          <a:ln w="9528">
            <a:noFill/>
            <a:prstDash val="solid"/>
          </a:ln>
        </p:spPr>
        <p:txBody>
          <a:bodyPr wrap="square">
            <a:spAutoFit/>
          </a:bodyPr>
          <a:lstStyle/>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Coded </a:t>
            </a:r>
          </a:p>
          <a:p>
            <a:pPr algn="r" defTabSz="914400" fontAlgn="auto">
              <a:spcBef>
                <a:spcPts val="0"/>
              </a:spcBef>
              <a:spcAft>
                <a:spcPts val="0"/>
              </a:spcAft>
              <a:defRPr sz="1800" b="0" i="0" u="none" strike="noStrike" kern="0" cap="none" spc="0" baseline="0">
                <a:solidFill>
                  <a:srgbClr val="000000"/>
                </a:solidFill>
                <a:uFillTx/>
              </a:defRPr>
            </a:pPr>
            <a:r>
              <a:rPr lang="en-US" sz="2000" b="1" kern="0" dirty="0" smtClean="0">
                <a:latin typeface="+mn-lt"/>
                <a:ea typeface="+mn-ea"/>
                <a:cs typeface="Century Gothic"/>
              </a:rPr>
              <a:t>Documents</a:t>
            </a:r>
            <a:endParaRPr lang="en-US" sz="2000" b="1" kern="0" dirty="0">
              <a:latin typeface="+mn-lt"/>
              <a:ea typeface="+mn-ea"/>
              <a:cs typeface="Century Gothic"/>
            </a:endParaRPr>
          </a:p>
        </p:txBody>
      </p:sp>
      <p:sp>
        <p:nvSpPr>
          <p:cNvPr id="123" name="Down Arrow 122"/>
          <p:cNvSpPr/>
          <p:nvPr/>
        </p:nvSpPr>
        <p:spPr>
          <a:xfrm rot="16200000">
            <a:off x="2057401" y="2133600"/>
            <a:ext cx="5334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4" name="Down Arrow 123"/>
          <p:cNvSpPr/>
          <p:nvPr/>
        </p:nvSpPr>
        <p:spPr>
          <a:xfrm rot="16200000">
            <a:off x="2057400" y="2971800"/>
            <a:ext cx="533400" cy="1600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5" name="Down Arrow 124"/>
          <p:cNvSpPr/>
          <p:nvPr/>
        </p:nvSpPr>
        <p:spPr>
          <a:xfrm rot="16200000">
            <a:off x="6210300" y="4114800"/>
            <a:ext cx="533400" cy="838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6" name="Rectangle 125"/>
          <p:cNvSpPr/>
          <p:nvPr/>
        </p:nvSpPr>
        <p:spPr>
          <a:xfrm>
            <a:off x="7010400" y="4288127"/>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7" name="Rectangle 126"/>
          <p:cNvSpPr/>
          <p:nvPr/>
        </p:nvSpPr>
        <p:spPr>
          <a:xfrm>
            <a:off x="7008812" y="3913044"/>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8" name="Rectangle 127"/>
          <p:cNvSpPr/>
          <p:nvPr/>
        </p:nvSpPr>
        <p:spPr>
          <a:xfrm>
            <a:off x="7010400" y="3726296"/>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29" name="Rectangle 128"/>
          <p:cNvSpPr/>
          <p:nvPr/>
        </p:nvSpPr>
        <p:spPr>
          <a:xfrm>
            <a:off x="7008812" y="4099792"/>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nvGrpSpPr>
          <p:cNvPr id="130" name="Group 129"/>
          <p:cNvGrpSpPr/>
          <p:nvPr/>
        </p:nvGrpSpPr>
        <p:grpSpPr>
          <a:xfrm>
            <a:off x="838200" y="3657600"/>
            <a:ext cx="561975" cy="1868487"/>
            <a:chOff x="917575" y="3922713"/>
            <a:chExt cx="561975" cy="1868487"/>
          </a:xfrm>
        </p:grpSpPr>
        <p:sp>
          <p:nvSpPr>
            <p:cNvPr id="131" name="Rectangle 130"/>
            <p:cNvSpPr/>
            <p:nvPr/>
          </p:nvSpPr>
          <p:spPr>
            <a:xfrm>
              <a:off x="919163" y="5487988"/>
              <a:ext cx="560387"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2" name="Rectangle 131"/>
            <p:cNvSpPr/>
            <p:nvPr/>
          </p:nvSpPr>
          <p:spPr>
            <a:xfrm>
              <a:off x="919163" y="4900613"/>
              <a:ext cx="560387"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3" name="Rectangle 132"/>
            <p:cNvSpPr/>
            <p:nvPr/>
          </p:nvSpPr>
          <p:spPr>
            <a:xfrm>
              <a:off x="919163" y="529113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4" name="Rectangle 133"/>
            <p:cNvSpPr/>
            <p:nvPr/>
          </p:nvSpPr>
          <p:spPr>
            <a:xfrm>
              <a:off x="919163" y="509428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5" name="Rectangle 134"/>
            <p:cNvSpPr/>
            <p:nvPr/>
          </p:nvSpPr>
          <p:spPr>
            <a:xfrm>
              <a:off x="919163" y="5678488"/>
              <a:ext cx="560387"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6" name="Rectangle 135"/>
            <p:cNvSpPr/>
            <p:nvPr/>
          </p:nvSpPr>
          <p:spPr>
            <a:xfrm>
              <a:off x="917575" y="4510088"/>
              <a:ext cx="561975" cy="1111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7" name="Rectangle 136"/>
            <p:cNvSpPr/>
            <p:nvPr/>
          </p:nvSpPr>
          <p:spPr>
            <a:xfrm>
              <a:off x="917575" y="3922713"/>
              <a:ext cx="561975" cy="1127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8" name="Rectangle 137"/>
            <p:cNvSpPr/>
            <p:nvPr/>
          </p:nvSpPr>
          <p:spPr>
            <a:xfrm>
              <a:off x="917575" y="431323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9" name="Rectangle 138"/>
            <p:cNvSpPr/>
            <p:nvPr/>
          </p:nvSpPr>
          <p:spPr>
            <a:xfrm>
              <a:off x="917575" y="4116388"/>
              <a:ext cx="561975"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40" name="Rectangle 139"/>
            <p:cNvSpPr/>
            <p:nvPr/>
          </p:nvSpPr>
          <p:spPr>
            <a:xfrm>
              <a:off x="917575" y="4700588"/>
              <a:ext cx="561975" cy="11271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141" name="Title 34"/>
          <p:cNvSpPr txBox="1">
            <a:spLocks/>
          </p:cNvSpPr>
          <p:nvPr/>
        </p:nvSpPr>
        <p:spPr>
          <a:xfrm>
            <a:off x="457200" y="11430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mn-lt"/>
                <a:ea typeface="+mj-ea"/>
                <a:cs typeface="+mj-cs"/>
              </a:rPr>
              <a:t>Keyword Search &amp; Linear Review</a:t>
            </a:r>
            <a:endParaRPr kumimoji="0" lang="en-US" sz="2400" i="0" u="none" strike="noStrike" kern="1200" cap="none" spc="0" normalizeH="0" baseline="0" noProof="0" dirty="0">
              <a:ln>
                <a:noFill/>
              </a:ln>
              <a:solidFill>
                <a:schemeClr val="tx1"/>
              </a:solidFill>
              <a:effectLst/>
              <a:uLnTx/>
              <a:uFillTx/>
              <a:latin typeface="+mn-lt"/>
              <a:ea typeface="+mj-ea"/>
              <a:cs typeface="+mj-cs"/>
            </a:endParaRPr>
          </a:p>
        </p:txBody>
      </p:sp>
      <p:sp>
        <p:nvSpPr>
          <p:cNvPr id="142" name="TextBox 141"/>
          <p:cNvSpPr txBox="1"/>
          <p:nvPr/>
        </p:nvSpPr>
        <p:spPr>
          <a:xfrm>
            <a:off x="4419600" y="2209800"/>
            <a:ext cx="1676400" cy="338554"/>
          </a:xfrm>
          <a:prstGeom prst="rect">
            <a:avLst/>
          </a:prstGeom>
          <a:noFill/>
        </p:spPr>
        <p:txBody>
          <a:bodyPr wrap="square" rtlCol="0">
            <a:spAutoFit/>
          </a:bodyPr>
          <a:lstStyle/>
          <a:p>
            <a:r>
              <a:rPr lang="en-US" sz="1600" dirty="0" smtClean="0"/>
              <a:t>“Reasoning”</a:t>
            </a:r>
          </a:p>
        </p:txBody>
      </p:sp>
      <p:sp>
        <p:nvSpPr>
          <p:cNvPr id="143" name="TextBox 142"/>
          <p:cNvSpPr txBox="1"/>
          <p:nvPr/>
        </p:nvSpPr>
        <p:spPr>
          <a:xfrm>
            <a:off x="3200400" y="3276600"/>
            <a:ext cx="1828800" cy="338554"/>
          </a:xfrm>
          <a:prstGeom prst="rect">
            <a:avLst/>
          </a:prstGeom>
          <a:noFill/>
        </p:spPr>
        <p:txBody>
          <a:bodyPr wrap="square" rtlCol="0">
            <a:spAutoFit/>
          </a:bodyPr>
          <a:lstStyle/>
          <a:p>
            <a:r>
              <a:rPr lang="en-US" sz="1600" dirty="0" smtClean="0"/>
              <a:t>“Representation”</a:t>
            </a:r>
          </a:p>
        </p:txBody>
      </p:sp>
      <p:sp>
        <p:nvSpPr>
          <p:cNvPr id="144" name="TextBox 143"/>
          <p:cNvSpPr txBox="1"/>
          <p:nvPr/>
        </p:nvSpPr>
        <p:spPr>
          <a:xfrm>
            <a:off x="4572000" y="4364622"/>
            <a:ext cx="1676400" cy="338554"/>
          </a:xfrm>
          <a:prstGeom prst="rect">
            <a:avLst/>
          </a:prstGeom>
          <a:noFill/>
        </p:spPr>
        <p:txBody>
          <a:bodyPr wrap="square" rtlCol="0">
            <a:spAutoFit/>
          </a:bodyPr>
          <a:lstStyle/>
          <a:p>
            <a:r>
              <a:rPr lang="en-US" sz="1600" dirty="0" smtClean="0"/>
              <a:t>“Interaction”</a:t>
            </a:r>
          </a:p>
        </p:txBody>
      </p:sp>
      <p:pic>
        <p:nvPicPr>
          <p:cNvPr id="146" name="Picture 4" descr="http://in-betweener.org/flatworlds/maps/waldseemueller-ss.jpg"/>
          <p:cNvPicPr>
            <a:picLocks noChangeAspect="1" noChangeArrowheads="1"/>
          </p:cNvPicPr>
          <p:nvPr/>
        </p:nvPicPr>
        <p:blipFill>
          <a:blip r:embed="rId5" cstate="print"/>
          <a:srcRect/>
          <a:stretch>
            <a:fillRect/>
          </a:stretch>
        </p:blipFill>
        <p:spPr bwMode="auto">
          <a:xfrm>
            <a:off x="4858932" y="3200400"/>
            <a:ext cx="905282" cy="51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7" name="Picture 2" descr="executivo_2_by_ivanferrer350o.jpg"/>
          <p:cNvPicPr>
            <a:picLocks noChangeAspect="1"/>
          </p:cNvPicPr>
          <p:nvPr/>
        </p:nvPicPr>
        <p:blipFill>
          <a:blip r:embed="rId6" cstate="print"/>
          <a:srcRect/>
          <a:stretch>
            <a:fillRect/>
          </a:stretch>
        </p:blipFill>
        <p:spPr bwMode="auto">
          <a:xfrm>
            <a:off x="3581400" y="3911066"/>
            <a:ext cx="1059023" cy="792110"/>
          </a:xfrm>
          <a:prstGeom prst="roundRect">
            <a:avLst>
              <a:gd name="adj" fmla="val 8594"/>
            </a:avLst>
          </a:prstGeom>
          <a:noFill/>
          <a:ln>
            <a:noFill/>
          </a:ln>
          <a:effectLst/>
        </p:spPr>
      </p:pic>
      <p:pic>
        <p:nvPicPr>
          <p:cNvPr id="149" name="Picture 148" descr="boring evolution 1.jpg"/>
          <p:cNvPicPr>
            <a:picLocks noChangeAspect="1"/>
          </p:cNvPicPr>
          <p:nvPr/>
        </p:nvPicPr>
        <p:blipFill>
          <a:blip r:embed="rId7" cstate="print"/>
          <a:stretch>
            <a:fillRect/>
          </a:stretch>
        </p:blipFill>
        <p:spPr>
          <a:xfrm>
            <a:off x="3200400" y="5236633"/>
            <a:ext cx="559526" cy="1087967"/>
          </a:xfrm>
          <a:prstGeom prst="rect">
            <a:avLst/>
          </a:prstGeom>
        </p:spPr>
      </p:pic>
      <p:sp>
        <p:nvSpPr>
          <p:cNvPr id="60" name="Rectangle 59"/>
          <p:cNvSpPr/>
          <p:nvPr/>
        </p:nvSpPr>
        <p:spPr>
          <a:xfrm>
            <a:off x="7638257" y="4800600"/>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1" name="Rectangle 60"/>
          <p:cNvSpPr/>
          <p:nvPr/>
        </p:nvSpPr>
        <p:spPr>
          <a:xfrm>
            <a:off x="7638257" y="5004858"/>
            <a:ext cx="561975" cy="1111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2" name="Rectangle 61"/>
          <p:cNvSpPr/>
          <p:nvPr/>
        </p:nvSpPr>
        <p:spPr>
          <a:xfrm>
            <a:off x="8303419" y="5004858"/>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3" name="Rectangle 62"/>
          <p:cNvSpPr/>
          <p:nvPr/>
        </p:nvSpPr>
        <p:spPr>
          <a:xfrm>
            <a:off x="8303419" y="4800600"/>
            <a:ext cx="561975" cy="11271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4" name="Rectangle 63"/>
          <p:cNvSpPr/>
          <p:nvPr/>
        </p:nvSpPr>
        <p:spPr>
          <a:xfrm>
            <a:off x="7010400" y="3539548"/>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65" name="Rectangle 64"/>
          <p:cNvSpPr/>
          <p:nvPr/>
        </p:nvSpPr>
        <p:spPr>
          <a:xfrm>
            <a:off x="7010400" y="3352800"/>
            <a:ext cx="560387" cy="11112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66" name="Picture 65" descr="middle tool guy.jpg"/>
          <p:cNvPicPr>
            <a:picLocks noChangeAspect="1"/>
          </p:cNvPicPr>
          <p:nvPr/>
        </p:nvPicPr>
        <p:blipFill>
          <a:blip r:embed="rId8" cstate="print"/>
          <a:stretch>
            <a:fillRect/>
          </a:stretch>
        </p:blipFill>
        <p:spPr>
          <a:xfrm>
            <a:off x="3886200" y="5257800"/>
            <a:ext cx="500062" cy="101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609600" y="838200"/>
            <a:ext cx="7391400" cy="1219200"/>
          </a:xfrm>
        </p:spPr>
        <p:txBody>
          <a:bodyPr/>
          <a:lstStyle/>
          <a:p>
            <a:r>
              <a:rPr lang="en-US" sz="3500"/>
              <a:t> </a:t>
            </a:r>
            <a:br>
              <a:rPr lang="en-US" sz="3500"/>
            </a:br>
            <a:r>
              <a:rPr lang="en-US" sz="3500"/>
              <a:t/>
            </a:r>
            <a:br>
              <a:rPr lang="en-US" sz="3500"/>
            </a:br>
            <a:r>
              <a:rPr lang="en-US" sz="3500"/>
              <a:t>Example of Boolean search string from </a:t>
            </a:r>
            <a:r>
              <a:rPr lang="en-US" sz="3500" i="1"/>
              <a:t>U.S. v. Philip Morris</a:t>
            </a:r>
            <a:endParaRPr lang="en-US" sz="3500"/>
          </a:p>
        </p:txBody>
      </p:sp>
      <p:sp>
        <p:nvSpPr>
          <p:cNvPr id="641027" name="Rectangle 3"/>
          <p:cNvSpPr>
            <a:spLocks noGrp="1" noChangeArrowheads="1"/>
          </p:cNvSpPr>
          <p:nvPr>
            <p:ph type="body" idx="1"/>
          </p:nvPr>
        </p:nvSpPr>
        <p:spPr>
          <a:xfrm>
            <a:off x="533400" y="2743200"/>
            <a:ext cx="8229600" cy="4411663"/>
          </a:xfrm>
        </p:spPr>
        <p:txBody>
          <a:bodyPr/>
          <a:lstStyle/>
          <a:p>
            <a:pPr>
              <a:lnSpc>
                <a:spcPct val="80000"/>
              </a:lnSpc>
            </a:pPr>
            <a:r>
              <a:rPr lang="en-US" sz="2100" b="1"/>
              <a:t>(((master settlement agreement OR msa) AND NOT (medical savings account OR metropolitan standard area)) OR s. 1415 OR (ets AND NOT educational testing service) OR (liggett AND NOT sharon a. liggett) OR atco OR lorillard OR (pmi AND NOT presidential management intern) OR pm usa OR rjr OR (b&amp;w AND NOT photo*) OR phillip morris OR batco OR ftc test method OR star scientific OR vector group OR joe camel OR (marlboro AND NOT upper marlboro)) AND NOT (tobacco* OR cigarette* OR smoking OR tar OR nicotine OR smokeless OR synar amendment OR philip morris OR r.j. reynolds OR ("brown and williamson") OR ("brown &amp; williamson") OR bat industries OR liggett 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ddle tool guy.jpg"/>
          <p:cNvPicPr>
            <a:picLocks noChangeAspect="1"/>
          </p:cNvPicPr>
          <p:nvPr/>
        </p:nvPicPr>
        <p:blipFill>
          <a:blip r:embed="rId3" cstate="print"/>
          <a:stretch>
            <a:fillRect/>
          </a:stretch>
        </p:blipFill>
        <p:spPr>
          <a:xfrm>
            <a:off x="3240881" y="4267200"/>
            <a:ext cx="950119" cy="1930400"/>
          </a:xfrm>
          <a:prstGeom prst="rect">
            <a:avLst/>
          </a:prstGeom>
        </p:spPr>
      </p:pic>
      <p:sp>
        <p:nvSpPr>
          <p:cNvPr id="22530" name="Title 1"/>
          <p:cNvSpPr>
            <a:spLocks noGrp="1"/>
          </p:cNvSpPr>
          <p:nvPr>
            <p:ph type="title"/>
          </p:nvPr>
        </p:nvSpPr>
        <p:spPr/>
        <p:txBody>
          <a:bodyPr/>
          <a:lstStyle/>
          <a:p>
            <a:r>
              <a:rPr lang="en-US" smtClean="0"/>
              <a:t>Is it reasonable?</a:t>
            </a:r>
          </a:p>
        </p:txBody>
      </p:sp>
      <p:sp>
        <p:nvSpPr>
          <p:cNvPr id="18" name="Content Placeholder 17"/>
          <p:cNvSpPr>
            <a:spLocks noGrp="1"/>
          </p:cNvSpPr>
          <p:nvPr>
            <p:ph idx="1"/>
          </p:nvPr>
        </p:nvSpPr>
        <p:spPr/>
        <p:txBody>
          <a:bodyPr/>
          <a:lstStyle/>
          <a:p>
            <a:r>
              <a:rPr lang="en-US" dirty="0" smtClean="0"/>
              <a:t>Yes, if we followed a reasonable process.</a:t>
            </a:r>
          </a:p>
          <a:p>
            <a:pPr lvl="1"/>
            <a:r>
              <a:rPr lang="en-US" sz="2400" dirty="0" smtClean="0"/>
              <a:t>Indexing</a:t>
            </a:r>
          </a:p>
          <a:p>
            <a:pPr lvl="1"/>
            <a:r>
              <a:rPr lang="en-US" sz="2400" dirty="0" smtClean="0"/>
              <a:t>Query design</a:t>
            </a:r>
          </a:p>
          <a:p>
            <a:pPr lvl="1"/>
            <a:r>
              <a:rPr lang="en-US" sz="2400" dirty="0" smtClean="0"/>
              <a:t>Sampling</a:t>
            </a:r>
          </a:p>
        </p:txBody>
      </p:sp>
      <p:sp>
        <p:nvSpPr>
          <p:cNvPr id="14" name="TextBox 13"/>
          <p:cNvSpPr txBox="1"/>
          <p:nvPr/>
        </p:nvSpPr>
        <p:spPr>
          <a:xfrm>
            <a:off x="3962400" y="5486400"/>
            <a:ext cx="3799629" cy="707886"/>
          </a:xfrm>
          <a:prstGeom prst="rect">
            <a:avLst/>
          </a:prstGeom>
          <a:noFill/>
        </p:spPr>
        <p:txBody>
          <a:bodyPr wrap="square" rtlCol="0">
            <a:spAutoFit/>
          </a:bodyPr>
          <a:lstStyle/>
          <a:p>
            <a:pPr>
              <a:buFont typeface="Arial" pitchFamily="34" charset="0"/>
              <a:buChar char="•"/>
            </a:pPr>
            <a:r>
              <a:rPr lang="en-US" sz="2000" b="1" dirty="0" smtClean="0">
                <a:latin typeface="+mn-lt"/>
              </a:rPr>
              <a:t>Keyword Search</a:t>
            </a:r>
          </a:p>
          <a:p>
            <a:pPr>
              <a:buFont typeface="Arial" pitchFamily="34" charset="0"/>
              <a:buChar char="•"/>
            </a:pPr>
            <a:r>
              <a:rPr lang="en-US" sz="2000" b="1" dirty="0" smtClean="0">
                <a:latin typeface="+mn-lt"/>
              </a:rPr>
              <a:t>Linear Review</a:t>
            </a:r>
            <a:endParaRPr lang="en-US" sz="2000" b="1" dirty="0">
              <a:latin typeface="+mn-lt"/>
            </a:endParaRPr>
          </a:p>
        </p:txBody>
      </p:sp>
      <p:pic>
        <p:nvPicPr>
          <p:cNvPr id="15" name="Picture 14" descr="boring evolution 1.jpg"/>
          <p:cNvPicPr>
            <a:picLocks noChangeAspect="1"/>
          </p:cNvPicPr>
          <p:nvPr/>
        </p:nvPicPr>
        <p:blipFill>
          <a:blip r:embed="rId4" cstate="print"/>
          <a:stretch>
            <a:fillRect/>
          </a:stretch>
        </p:blipFill>
        <p:spPr>
          <a:xfrm>
            <a:off x="533400" y="4250267"/>
            <a:ext cx="1066800" cy="2074333"/>
          </a:xfrm>
          <a:prstGeom prst="rect">
            <a:avLst/>
          </a:prstGeom>
        </p:spPr>
      </p:pic>
      <p:sp>
        <p:nvSpPr>
          <p:cNvPr id="16" name="TextBox 15"/>
          <p:cNvSpPr txBox="1"/>
          <p:nvPr/>
        </p:nvSpPr>
        <p:spPr>
          <a:xfrm>
            <a:off x="1371600" y="5794176"/>
            <a:ext cx="2590800" cy="400110"/>
          </a:xfrm>
          <a:prstGeom prst="rect">
            <a:avLst/>
          </a:prstGeom>
          <a:noFill/>
        </p:spPr>
        <p:txBody>
          <a:bodyPr wrap="square" rtlCol="0">
            <a:spAutoFit/>
          </a:bodyPr>
          <a:lstStyle/>
          <a:p>
            <a:r>
              <a:rPr lang="en-US" sz="2000" b="1" dirty="0" smtClean="0">
                <a:latin typeface="+mn-lt"/>
              </a:rPr>
              <a:t>Linear Review</a:t>
            </a:r>
            <a:endParaRPr lang="en-US" sz="2000" b="1" dirty="0">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46299840</TotalTime>
  <Words>3372</Words>
  <Application>Microsoft Office PowerPoint</Application>
  <PresentationFormat>On-screen Show (4:3)</PresentationFormat>
  <Paragraphs>964</Paragraphs>
  <Slides>62</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Blank Presentation</vt:lpstr>
      <vt:lpstr>Equation</vt:lpstr>
      <vt:lpstr>Search Technology</vt:lpstr>
      <vt:lpstr>Where Search Technology Fits</vt:lpstr>
      <vt:lpstr>Document Review</vt:lpstr>
      <vt:lpstr>Inside Yesterday’s Black Box</vt:lpstr>
      <vt:lpstr>“Linear Review”</vt:lpstr>
      <vt:lpstr>Is it reasonable?</vt:lpstr>
      <vt:lpstr>Inside Today’s Black Box</vt:lpstr>
      <vt:lpstr>   Example of Boolean search string from U.S. v. Philip Morris</vt:lpstr>
      <vt:lpstr>Is it reasonable?</vt:lpstr>
      <vt:lpstr>Inside Tomorrow’s Black Box</vt:lpstr>
      <vt:lpstr>PowerPoint Presentation</vt:lpstr>
      <vt:lpstr>Is it reasonable?</vt:lpstr>
      <vt:lpstr>Agenda</vt:lpstr>
      <vt:lpstr>Databases vs. IR</vt:lpstr>
      <vt:lpstr>Design Strategies</vt:lpstr>
      <vt:lpstr>Human-Machine Synergy</vt:lpstr>
      <vt:lpstr>Process/System Co-Design</vt:lpstr>
      <vt:lpstr>PowerPoint Presentation</vt:lpstr>
      <vt:lpstr>Iterative Search</vt:lpstr>
      <vt:lpstr>Divide and Conquer</vt:lpstr>
      <vt:lpstr>Supporting the Search Process</vt:lpstr>
      <vt:lpstr>Supporting the Search Process</vt:lpstr>
      <vt:lpstr>Inside The IR Black Box</vt:lpstr>
      <vt:lpstr>PowerPoint Presentation</vt:lpstr>
      <vt:lpstr>Agenda</vt:lpstr>
      <vt:lpstr>A “Term” is Whatever You Index</vt:lpstr>
      <vt:lpstr>ASCII</vt:lpstr>
      <vt:lpstr>Unicode</vt:lpstr>
      <vt:lpstr>Tokenization</vt:lpstr>
      <vt:lpstr>Stemming</vt:lpstr>
      <vt:lpstr>“Bag of Terms” Representation</vt:lpstr>
      <vt:lpstr>Bag of Terms Example</vt:lpstr>
      <vt:lpstr>Boolean “Free Text” Retrieval</vt:lpstr>
      <vt:lpstr>AND/OR/NOT</vt:lpstr>
      <vt:lpstr>Boolean Operators</vt:lpstr>
      <vt:lpstr>Why Boolean Retrieval Works</vt:lpstr>
      <vt:lpstr>Proximity Operators</vt:lpstr>
      <vt:lpstr>Other Extensions</vt:lpstr>
      <vt:lpstr>Ranked Retrieval</vt:lpstr>
      <vt:lpstr>Ranking with BM-25 Term Weights</vt:lpstr>
      <vt:lpstr>“Blind” Relevance Feedback</vt:lpstr>
      <vt:lpstr>Visualizing Relevance Feedback</vt:lpstr>
      <vt:lpstr>Problems with “Free Text” Search</vt:lpstr>
      <vt:lpstr>Machine-Assisted Indexing</vt:lpstr>
      <vt:lpstr> Machine-Assisted Indexing Example</vt:lpstr>
      <vt:lpstr>Machine Learning: kNN Classifier</vt:lpstr>
      <vt:lpstr>Support Vector Machine (SVM)</vt:lpstr>
      <vt:lpstr>“Named Entity” Tagging</vt:lpstr>
      <vt:lpstr>Normalization</vt:lpstr>
      <vt:lpstr>Entity Linking</vt:lpstr>
      <vt:lpstr>Desirable Index Characteristics</vt:lpstr>
      <vt:lpstr>An “Inverted Index”</vt:lpstr>
      <vt:lpstr>Word Frequency in English</vt:lpstr>
      <vt:lpstr>Zipfian Distribution: The “Long Tail”</vt:lpstr>
      <vt:lpstr>Index Compression</vt:lpstr>
      <vt:lpstr>MapReduce Indexing</vt:lpstr>
      <vt:lpstr>Agenda</vt:lpstr>
      <vt:lpstr>Indexable Features</vt:lpstr>
      <vt:lpstr>Technology-Assisted Review</vt:lpstr>
      <vt:lpstr>What Does “Better” Mean?</vt:lpstr>
      <vt:lpstr>PowerPoint Presentation</vt:lpstr>
      <vt:lpstr>Responsiveness vs. Privilege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Retrieval Issues</dc:title>
  <dc:creator>Preferred Customer</dc:creator>
  <cp:lastModifiedBy>kk</cp:lastModifiedBy>
  <cp:revision>146</cp:revision>
  <cp:lastPrinted>1998-04-27T02:28:06Z</cp:lastPrinted>
  <dcterms:created xsi:type="dcterms:W3CDTF">1998-04-26T18:13:33Z</dcterms:created>
  <dcterms:modified xsi:type="dcterms:W3CDTF">2012-02-19T19:31:20Z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80</vt:i4>
  </property>
  <property fmtid="{D5CDD505-2E9C-101B-9397-08002B2CF9AE}" pid="5" name="ScreenSize">
    <vt:i4>2</vt:i4>
  </property>
  <property fmtid="{D5CDD505-2E9C-101B-9397-08002B2CF9AE}" pid="6" name="ScreenUsage">
    <vt:i4>2</vt:i4>
  </property>
  <property fmtid="{D5CDD505-2E9C-101B-9397-08002B2CF9AE}" pid="7" name="MailAddress">
    <vt:lpwstr>oard@glue.umd.edu</vt:lpwstr>
  </property>
  <property fmtid="{D5CDD505-2E9C-101B-9397-08002B2CF9AE}" pid="8" name="HomePage">
    <vt:lpwstr>http://www.clis.umd.edu/courses/708a/</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