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sldIdLst>
    <p:sldId id="256" r:id="rId2"/>
    <p:sldId id="276" r:id="rId3"/>
    <p:sldId id="277" r:id="rId4"/>
    <p:sldId id="267" r:id="rId5"/>
    <p:sldId id="268" r:id="rId6"/>
    <p:sldId id="257" r:id="rId7"/>
    <p:sldId id="260" r:id="rId8"/>
    <p:sldId id="261" r:id="rId9"/>
    <p:sldId id="258" r:id="rId10"/>
    <p:sldId id="262" r:id="rId11"/>
    <p:sldId id="259" r:id="rId12"/>
    <p:sldId id="263" r:id="rId13"/>
    <p:sldId id="264" r:id="rId14"/>
    <p:sldId id="265" r:id="rId15"/>
    <p:sldId id="266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8" autoAdjust="0"/>
  </p:normalViewPr>
  <p:slideViewPr>
    <p:cSldViewPr>
      <p:cViewPr>
        <p:scale>
          <a:sx n="60" d="100"/>
          <a:sy n="60" d="100"/>
        </p:scale>
        <p:origin x="-780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822227-5D3E-491B-AAE0-3D95D2D29B5B}" type="datetimeFigureOut">
              <a:rPr lang="en-US" smtClean="0"/>
              <a:pPr/>
              <a:t>2/16/2012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0D9B20-1637-4624-80C1-9968DAC939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045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4A25-8AFC-4983-98C6-B74FD6D81632}" type="datetimeFigureOut">
              <a:rPr lang="en-US" smtClean="0"/>
              <a:pPr/>
              <a:t>2/16/2012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EF38-F1F3-431D-A1A4-870FB583B9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8424E-69F1-4518-A007-07EE413CC7C0}" type="datetimeFigureOut">
              <a:rPr lang="en-US" smtClean="0"/>
              <a:pPr/>
              <a:t>2/16/2012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EF38-F1F3-431D-A1A4-870FB583B9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4A25-8AFC-4983-98C6-B74FD6D81632}" type="datetimeFigureOut">
              <a:rPr lang="en-US" smtClean="0"/>
              <a:pPr/>
              <a:t>2/16/2012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EF38-F1F3-431D-A1A4-870FB583B9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4A25-8AFC-4983-98C6-B74FD6D81632}" type="datetimeFigureOut">
              <a:rPr lang="en-US" smtClean="0"/>
              <a:pPr/>
              <a:t>2/16/2012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EF38-F1F3-431D-A1A4-870FB583B9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4A25-8AFC-4983-98C6-B74FD6D81632}" type="datetimeFigureOut">
              <a:rPr lang="en-US" smtClean="0"/>
              <a:pPr/>
              <a:t>2/16/2012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EF38-F1F3-431D-A1A4-870FB583B9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4A25-8AFC-4983-98C6-B74FD6D81632}" type="datetimeFigureOut">
              <a:rPr lang="en-US" smtClean="0"/>
              <a:pPr/>
              <a:t>2/16/2012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EF38-F1F3-431D-A1A4-870FB583B9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8424E-69F1-4518-A007-07EE413CC7C0}" type="datetimeFigureOut">
              <a:rPr lang="en-US" smtClean="0"/>
              <a:pPr/>
              <a:t>2/16/2012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EF38-F1F3-431D-A1A4-870FB583B9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4A25-8AFC-4983-98C6-B74FD6D81632}" type="datetimeFigureOut">
              <a:rPr lang="en-US" smtClean="0"/>
              <a:pPr/>
              <a:t>2/16/2012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EF38-F1F3-431D-A1A4-870FB583B9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4A25-8AFC-4983-98C6-B74FD6D81632}" type="datetimeFigureOut">
              <a:rPr lang="en-US" smtClean="0"/>
              <a:pPr/>
              <a:t>2/16/2012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EF38-F1F3-431D-A1A4-870FB583B9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4A25-8AFC-4983-98C6-B74FD6D81632}" type="datetimeFigureOut">
              <a:rPr lang="en-US" smtClean="0"/>
              <a:pPr/>
              <a:t>2/16/2012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EF38-F1F3-431D-A1A4-870FB583B9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4A25-8AFC-4983-98C6-B74FD6D81632}" type="datetimeFigureOut">
              <a:rPr lang="en-US" smtClean="0"/>
              <a:pPr/>
              <a:t>2/16/2012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404EF38-F1F3-431D-A1A4-870FB583B9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564A25-8AFC-4983-98C6-B74FD6D81632}" type="datetimeFigureOut">
              <a:rPr lang="en-US" smtClean="0"/>
              <a:pPr/>
              <a:t>2/16/2012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404EF38-F1F3-431D-A1A4-870FB583B95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3400" y="914400"/>
            <a:ext cx="7851648" cy="2286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Meeting the Challenge of E-Discovery  </a:t>
            </a:r>
            <a:br>
              <a:rPr lang="en-US" dirty="0" smtClean="0"/>
            </a:br>
            <a:r>
              <a:rPr lang="en-US" sz="4400" dirty="0" smtClean="0"/>
              <a:t>Some Thoughts on Law and Policy</a:t>
            </a:r>
            <a:endParaRPr lang="en-US" sz="4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William P. Butterfield</a:t>
            </a:r>
          </a:p>
          <a:p>
            <a:pPr algn="ctr"/>
            <a:r>
              <a:rPr lang="en-US" dirty="0" smtClean="0"/>
              <a:t>February 16,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Request for Production of Documents,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Expenses Incurred</a:t>
            </a:r>
          </a:p>
          <a:p>
            <a:pPr lvl="1"/>
            <a:r>
              <a:rPr lang="en-US" dirty="0" smtClean="0"/>
              <a:t>Consulting with experts</a:t>
            </a:r>
          </a:p>
          <a:p>
            <a:pPr lvl="1"/>
            <a:r>
              <a:rPr lang="en-US" dirty="0" smtClean="0"/>
              <a:t>Attorney time in drafting</a:t>
            </a:r>
          </a:p>
          <a:p>
            <a:pPr lvl="1"/>
            <a:r>
              <a:rPr lang="en-US" dirty="0" smtClean="0"/>
              <a:t>Attorney time in researching applicability of objections</a:t>
            </a:r>
          </a:p>
          <a:p>
            <a:pPr lvl="1"/>
            <a:r>
              <a:rPr lang="en-US" dirty="0" smtClean="0"/>
              <a:t>Client and attorney time in meet &amp; confer process</a:t>
            </a:r>
          </a:p>
          <a:p>
            <a:pPr lvl="1"/>
            <a:r>
              <a:rPr lang="en-US" dirty="0" smtClean="0"/>
              <a:t>Processing and production expenses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Without Cooperation:  Rule </a:t>
            </a:r>
            <a:r>
              <a:rPr lang="en-US" dirty="0"/>
              <a:t>30(b)(6) </a:t>
            </a:r>
            <a:r>
              <a:rPr lang="en-US" dirty="0" smtClean="0"/>
              <a:t>Depositions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Documents Sought</a:t>
            </a:r>
          </a:p>
          <a:p>
            <a:pPr lvl="1"/>
            <a:r>
              <a:rPr lang="en-US" dirty="0" smtClean="0"/>
              <a:t>Organizational structure of company</a:t>
            </a:r>
          </a:p>
          <a:p>
            <a:pPr lvl="1"/>
            <a:r>
              <a:rPr lang="en-US" dirty="0" smtClean="0"/>
              <a:t>IT issues</a:t>
            </a:r>
          </a:p>
          <a:p>
            <a:pPr lvl="1"/>
            <a:r>
              <a:rPr lang="en-US" dirty="0" smtClean="0"/>
              <a:t>Database issues</a:t>
            </a:r>
          </a:p>
          <a:p>
            <a:pPr lvl="1"/>
            <a:r>
              <a:rPr lang="en-US" dirty="0" smtClean="0"/>
              <a:t>Technology and process used for search and collection of responsive information</a:t>
            </a:r>
          </a:p>
          <a:p>
            <a:pPr lvl="1"/>
            <a:r>
              <a:rPr lang="en-US" dirty="0" smtClean="0"/>
              <a:t>Whether information was not searched for, collected or produced because of accessibility issues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Rule 30(b)(6) Depositions,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Time Spent</a:t>
            </a:r>
          </a:p>
          <a:p>
            <a:pPr lvl="1"/>
            <a:r>
              <a:rPr lang="en-US" dirty="0" smtClean="0"/>
              <a:t>30-60 days to schedule</a:t>
            </a:r>
          </a:p>
          <a:p>
            <a:pPr lvl="1"/>
            <a:r>
              <a:rPr lang="en-US" dirty="0" smtClean="0"/>
              <a:t>30 days for reading and signing</a:t>
            </a:r>
          </a:p>
          <a:p>
            <a:pPr lvl="1"/>
            <a:r>
              <a:rPr lang="en-US" dirty="0" smtClean="0"/>
              <a:t>1 week for deposition summary</a:t>
            </a:r>
          </a:p>
          <a:p>
            <a:pPr lvl="1"/>
            <a:r>
              <a:rPr lang="en-US" b="1" dirty="0" smtClean="0"/>
              <a:t>Total = 60-90+ days</a:t>
            </a:r>
          </a:p>
          <a:p>
            <a:r>
              <a:rPr lang="en-US" dirty="0" smtClean="0"/>
              <a:t>Expenses Incurred</a:t>
            </a:r>
          </a:p>
          <a:p>
            <a:pPr lvl="1"/>
            <a:r>
              <a:rPr lang="en-US" dirty="0" smtClean="0"/>
              <a:t>Attorney, paralegal and client time in preparing for deposition</a:t>
            </a:r>
          </a:p>
          <a:p>
            <a:pPr lvl="1"/>
            <a:r>
              <a:rPr lang="en-US" dirty="0" smtClean="0"/>
              <a:t>Travel expenses</a:t>
            </a:r>
          </a:p>
          <a:p>
            <a:pPr lvl="1"/>
            <a:r>
              <a:rPr lang="en-US" dirty="0" smtClean="0"/>
              <a:t>Court reporter fees</a:t>
            </a:r>
          </a:p>
          <a:p>
            <a:pPr lvl="1"/>
            <a:r>
              <a:rPr lang="en-US" dirty="0" smtClean="0"/>
              <a:t>Attorney and client time in attending deposition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Without Cooperation:  Pre-Discovery Motion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Preparation  and filing of motion to compel or motion for protective order</a:t>
            </a:r>
          </a:p>
          <a:p>
            <a:r>
              <a:rPr lang="en-US" dirty="0" smtClean="0"/>
              <a:t>Opposition brief</a:t>
            </a:r>
          </a:p>
          <a:p>
            <a:r>
              <a:rPr lang="en-US" dirty="0" smtClean="0"/>
              <a:t>Reply brief</a:t>
            </a:r>
          </a:p>
          <a:p>
            <a:r>
              <a:rPr lang="en-US" dirty="0" smtClean="0"/>
              <a:t>Motion hearing</a:t>
            </a:r>
          </a:p>
          <a:p>
            <a:r>
              <a:rPr lang="en-US" dirty="0" smtClean="0"/>
              <a:t>Decision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Practice,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Time Spent</a:t>
            </a:r>
          </a:p>
          <a:p>
            <a:pPr lvl="1"/>
            <a:r>
              <a:rPr lang="en-US" dirty="0" smtClean="0"/>
              <a:t>1-2 weeks on attorney time in researching and drafting motion papers and preparation and filing of motion to compel or motion for protective order</a:t>
            </a:r>
          </a:p>
          <a:p>
            <a:pPr lvl="1"/>
            <a:r>
              <a:rPr lang="en-US" dirty="0" smtClean="0"/>
              <a:t>10-30 days on meet &amp; confer preparation and attendance and opposition brief</a:t>
            </a:r>
          </a:p>
          <a:p>
            <a:pPr lvl="1"/>
            <a:r>
              <a:rPr lang="en-US" dirty="0" smtClean="0"/>
              <a:t>10-30 days to review briefs filed by opposing party and on reply brief</a:t>
            </a:r>
          </a:p>
          <a:p>
            <a:pPr lvl="1"/>
            <a:r>
              <a:rPr lang="en-US" dirty="0" smtClean="0"/>
              <a:t>30 days on preparation for hearing and motion hearing</a:t>
            </a:r>
          </a:p>
          <a:p>
            <a:pPr lvl="1"/>
            <a:r>
              <a:rPr lang="en-US" dirty="0" smtClean="0"/>
              <a:t>30-90 days on attendance at hearing and decision</a:t>
            </a:r>
          </a:p>
          <a:p>
            <a:pPr lvl="1"/>
            <a:r>
              <a:rPr lang="en-US" b="1" dirty="0" smtClean="0"/>
              <a:t>Total = 90-180+ days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Practice,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Expenses Incurred</a:t>
            </a:r>
          </a:p>
          <a:p>
            <a:pPr lvl="1"/>
            <a:r>
              <a:rPr lang="en-US" dirty="0" smtClean="0"/>
              <a:t>Attorney time in researching and drafting motion papers</a:t>
            </a:r>
          </a:p>
          <a:p>
            <a:pPr lvl="1"/>
            <a:r>
              <a:rPr lang="en-US" dirty="0" smtClean="0"/>
              <a:t>Meet &amp; confer preparation and attendance</a:t>
            </a:r>
          </a:p>
          <a:p>
            <a:pPr lvl="1"/>
            <a:r>
              <a:rPr lang="en-US" dirty="0" smtClean="0"/>
              <a:t>Review briefs filed by opposing party</a:t>
            </a:r>
          </a:p>
          <a:p>
            <a:pPr lvl="1"/>
            <a:r>
              <a:rPr lang="en-US" dirty="0" smtClean="0"/>
              <a:t>Preparation for hearing</a:t>
            </a:r>
          </a:p>
          <a:p>
            <a:pPr lvl="1"/>
            <a:r>
              <a:rPr lang="en-US" dirty="0" smtClean="0"/>
              <a:t>Attendance at hearing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305800" cy="199948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Part 2:  Will the Federal Rules be Amended to Address Preservation Issues and Expenses?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4294967295"/>
          </p:nvPr>
        </p:nvSpPr>
        <p:spPr>
          <a:xfrm>
            <a:off x="0" y="3505200"/>
            <a:ext cx="7854950" cy="2943225"/>
          </a:xfrm>
        </p:spPr>
        <p:txBody>
          <a:bodyPr rtlCol="0">
            <a:normAutofit/>
          </a:bodyPr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pPr eaLnBrk="1" hangingPunct="1"/>
            <a:r>
              <a:rPr lang="en-US" dirty="0" smtClean="0"/>
              <a:t>A little history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December 2006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E-Discovery amendments to 					FRCP become effective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2008 – present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 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Stakeholders surveyed regarding  				effectiveness of 2006 amendments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May, 2010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Duke Conference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2010 – 2011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Rules Committee explores options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September, 2010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Dallas Mini-Conference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March, 2012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	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Next Rules Committee Meeting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Three categories outlined by Rules Committee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419600"/>
          </a:xfrm>
        </p:spPr>
        <p:txBody>
          <a:bodyPr>
            <a:normAutofit lnSpcReduction="10000"/>
          </a:bodyPr>
          <a:lstStyle/>
          <a:p>
            <a:pPr eaLnBrk="1" hangingPunct="1">
              <a:buNone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Category 1: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 Detailed and Specific Rules Provisions</a:t>
            </a:r>
          </a:p>
          <a:p>
            <a:pPr lvl="1" eaLnBrk="1" hangingPunct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On triggering events</a:t>
            </a:r>
          </a:p>
          <a:p>
            <a:pPr lvl="1" eaLnBrk="1" hangingPunct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On scope of preservation</a:t>
            </a:r>
          </a:p>
          <a:p>
            <a:pPr lvl="1" eaLnBrk="1" hangingPunct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On applicable sanctions</a:t>
            </a:r>
          </a:p>
          <a:p>
            <a:pPr lvl="1" eaLnBrk="1" hangingPunct="1">
              <a:buNone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buNone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Category 2: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 More general preservation addressing variety of specific concerns, but only in more general terms.</a:t>
            </a:r>
          </a:p>
          <a:p>
            <a:pPr eaLnBrk="1" hangingPunct="1">
              <a:buNone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buNone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Category 3: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 “back end” rule addressing only sanctions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>
              <a:buFont typeface="Arial" charset="0"/>
              <a:buChar char="•"/>
            </a:pPr>
            <a:endParaRPr lang="en-US" dirty="0" smtClean="0"/>
          </a:p>
          <a:p>
            <a:pPr eaLnBrk="1" hangingPunct="1">
              <a:buFont typeface="Arial" charset="0"/>
              <a:buChar char="•"/>
            </a:pPr>
            <a:endParaRPr lang="en-US" dirty="0" smtClean="0"/>
          </a:p>
          <a:p>
            <a:pPr eaLnBrk="1" hangingPunct="1">
              <a:buFont typeface="Arial" charset="0"/>
              <a:buChar char="•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The trigger?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Scope of preservation?</a:t>
            </a: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Temporal scope?</a:t>
            </a: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Custodians?</a:t>
            </a: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Data sources?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Sanctions?</a:t>
            </a: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No standard approach?</a:t>
            </a: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Is fear of sanctions driving decisions to over-preserve?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General cost of preservation?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305800" cy="181051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Part 1:  Why Can’t We Cooperate?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solution?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Further development of common law?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Development of technology?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Better records management?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Adoption of protocols designed by others?</a:t>
            </a: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7</a:t>
            </a:r>
            <a:r>
              <a:rPr lang="en-US" baseline="30000" dirty="0" smtClean="0">
                <a:solidFill>
                  <a:schemeClr val="tx2">
                    <a:lumMod val="75000"/>
                  </a:schemeClr>
                </a:solidFill>
              </a:rPr>
              <a:t>th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Circuit Pilot Project</a:t>
            </a: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NYSBA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Amendments to FRCP?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Predictions?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4294967295"/>
          </p:nvPr>
        </p:nvSpPr>
        <p:spPr>
          <a:xfrm>
            <a:off x="762000" y="2133600"/>
            <a:ext cx="7772400" cy="44196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8000" dirty="0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133600"/>
            <a:ext cx="762000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http://www.uscourts.gov/RulesAndPolicies/FederalRulemaking/Overview/DallasMiniConfSept2011.aspx</a:t>
            </a:r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What do we mean by “Cooperation?”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Required</a:t>
            </a:r>
          </a:p>
          <a:p>
            <a:pPr lvl="1"/>
            <a:r>
              <a:rPr lang="en-US" dirty="0" smtClean="0"/>
              <a:t>Honesty and good faith in dealing with opposing party</a:t>
            </a:r>
          </a:p>
          <a:p>
            <a:pPr lvl="1"/>
            <a:r>
              <a:rPr lang="en-US" dirty="0" smtClean="0"/>
              <a:t>Avoidance of abusive discovery tactics</a:t>
            </a:r>
          </a:p>
          <a:p>
            <a:r>
              <a:rPr lang="en-US" dirty="0" smtClean="0"/>
              <a:t>Aspirational</a:t>
            </a:r>
          </a:p>
          <a:p>
            <a:pPr lvl="1"/>
            <a:r>
              <a:rPr lang="en-US" dirty="0" smtClean="0"/>
              <a:t>Parties work jointly to develop solutions to common e-discovery issues</a:t>
            </a:r>
          </a:p>
          <a:p>
            <a:pPr lvl="2"/>
            <a:r>
              <a:rPr lang="en-US" dirty="0" smtClean="0"/>
              <a:t>Reducing burdens</a:t>
            </a:r>
          </a:p>
          <a:p>
            <a:pPr lvl="2"/>
            <a:r>
              <a:rPr lang="en-US" dirty="0" smtClean="0"/>
              <a:t>Developing search strategies and protocols</a:t>
            </a:r>
          </a:p>
          <a:p>
            <a:pPr lvl="2"/>
            <a:r>
              <a:rPr lang="en-US" dirty="0" smtClean="0"/>
              <a:t>Sharing information to avoid formal discovery</a:t>
            </a:r>
          </a:p>
          <a:p>
            <a:r>
              <a:rPr lang="en-US" dirty="0" smtClean="0"/>
              <a:t>Cooperation is NOT capitulation!</a:t>
            </a:r>
          </a:p>
          <a:p>
            <a:pPr lvl="2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Is this just a dream?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Case law support</a:t>
            </a:r>
          </a:p>
          <a:p>
            <a:pPr lvl="1"/>
            <a:r>
              <a:rPr lang="en-US" i="1" dirty="0" smtClean="0"/>
              <a:t>Mancia v. Mayflower Textile Serv. Co</a:t>
            </a:r>
            <a:r>
              <a:rPr lang="en-US" dirty="0" smtClean="0"/>
              <a:t>., 253 F.R.D. 354 (Md. 2008)</a:t>
            </a:r>
          </a:p>
          <a:p>
            <a:pPr lvl="2"/>
            <a:r>
              <a:rPr lang="en-US" dirty="0" smtClean="0"/>
              <a:t>Endorses concept of cooperation and lays foundation for compliance with cooperative discovery practices</a:t>
            </a:r>
          </a:p>
          <a:p>
            <a:pPr lvl="1"/>
            <a:r>
              <a:rPr lang="en-US" dirty="0" smtClean="0"/>
              <a:t>Cartel Asset Mgmt. V. Ocwen Fin. Corp., 2010 WL 502721 (D. Colo. Feb. 8, 2010)</a:t>
            </a:r>
          </a:p>
          <a:p>
            <a:pPr lvl="2"/>
            <a:r>
              <a:rPr lang="en-US" dirty="0" smtClean="0"/>
              <a:t>Civil litigation too expensive to permit superficial compliance with meet &amp; confer requirements under the civil rules</a:t>
            </a:r>
          </a:p>
          <a:p>
            <a:r>
              <a:rPr lang="en-US" dirty="0" smtClean="0"/>
              <a:t>Federal Rules of Civil Procedure</a:t>
            </a:r>
          </a:p>
          <a:p>
            <a:r>
              <a:rPr lang="en-US" dirty="0" smtClean="0"/>
              <a:t>Sedona Conference® Cooperation Proclamation</a:t>
            </a:r>
          </a:p>
          <a:p>
            <a:r>
              <a:rPr lang="en-US" dirty="0" smtClean="0"/>
              <a:t>Local Rules and Pilot Programs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Case for Cooperation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Federal Rules call for Cooperation</a:t>
            </a:r>
          </a:p>
          <a:p>
            <a:r>
              <a:rPr lang="en-US" dirty="0" smtClean="0"/>
              <a:t>The professional conduct rules (ethics) require cooperation </a:t>
            </a:r>
          </a:p>
          <a:p>
            <a:pPr lvl="1"/>
            <a:r>
              <a:rPr lang="en-US" dirty="0" smtClean="0"/>
              <a:t>Duty to expedite litigation</a:t>
            </a:r>
          </a:p>
          <a:p>
            <a:pPr lvl="1"/>
            <a:r>
              <a:rPr lang="en-US" dirty="0" smtClean="0"/>
              <a:t>Duties of candor to tribunal and fairness to opposing party</a:t>
            </a:r>
          </a:p>
          <a:p>
            <a:pPr lvl="1"/>
            <a:r>
              <a:rPr lang="en-US" dirty="0" smtClean="0"/>
              <a:t>No subordination of cooperation to duties regarding advocacy and confidentiality</a:t>
            </a:r>
          </a:p>
          <a:p>
            <a:r>
              <a:rPr lang="en-US" dirty="0" smtClean="0"/>
              <a:t>Courts expect cooperation</a:t>
            </a:r>
          </a:p>
          <a:p>
            <a:r>
              <a:rPr lang="en-US" dirty="0" smtClean="0"/>
              <a:t>Cooperation in in the economic interest of the parties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Without Cooperation:  Interrogatories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Documents Sought</a:t>
            </a:r>
          </a:p>
          <a:p>
            <a:pPr lvl="1"/>
            <a:r>
              <a:rPr lang="en-US" dirty="0" smtClean="0"/>
              <a:t>Retention policies/plan</a:t>
            </a:r>
          </a:p>
          <a:p>
            <a:pPr lvl="1"/>
            <a:r>
              <a:rPr lang="en-US" dirty="0" smtClean="0"/>
              <a:t>Backup protocol and rotation policies</a:t>
            </a:r>
          </a:p>
          <a:p>
            <a:pPr lvl="1"/>
            <a:r>
              <a:rPr lang="en-US" dirty="0" smtClean="0"/>
              <a:t>System architecture and protocols</a:t>
            </a:r>
          </a:p>
          <a:p>
            <a:pPr lvl="1"/>
            <a:r>
              <a:rPr lang="en-US" dirty="0" smtClean="0"/>
              <a:t>Relevant applications (email, word processing, databases, etc.)</a:t>
            </a:r>
          </a:p>
          <a:p>
            <a:pPr lvl="1"/>
            <a:r>
              <a:rPr lang="en-US" dirty="0" smtClean="0"/>
              <a:t>Information about timing and scope of preservation</a:t>
            </a:r>
          </a:p>
          <a:p>
            <a:pPr lvl="1"/>
            <a:r>
              <a:rPr lang="en-US" dirty="0" smtClean="0"/>
              <a:t>Identity of custodians relevant to dispute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Interrogatories,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 Spent</a:t>
            </a:r>
          </a:p>
          <a:p>
            <a:pPr lvl="1"/>
            <a:r>
              <a:rPr lang="en-US" dirty="0" smtClean="0"/>
              <a:t>1 week to prepare</a:t>
            </a:r>
          </a:p>
          <a:p>
            <a:pPr lvl="1"/>
            <a:r>
              <a:rPr lang="en-US" dirty="0" smtClean="0"/>
              <a:t>30-60 days to respond</a:t>
            </a:r>
          </a:p>
          <a:p>
            <a:pPr lvl="1"/>
            <a:r>
              <a:rPr lang="en-US" dirty="0" smtClean="0"/>
              <a:t>15-30 days for meet and confer</a:t>
            </a:r>
          </a:p>
          <a:p>
            <a:pPr lvl="1"/>
            <a:r>
              <a:rPr lang="en-US" dirty="0" smtClean="0"/>
              <a:t>30 days for supplemental responses</a:t>
            </a:r>
          </a:p>
          <a:p>
            <a:pPr lvl="1"/>
            <a:r>
              <a:rPr lang="en-US" b="1" dirty="0" smtClean="0"/>
              <a:t>Total = 80-120 days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Interrogatories,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Expenses Incurred</a:t>
            </a:r>
          </a:p>
          <a:p>
            <a:pPr lvl="1"/>
            <a:r>
              <a:rPr lang="en-US" dirty="0" smtClean="0"/>
              <a:t>Client meetings with HR, IT, and business unit personnel</a:t>
            </a:r>
          </a:p>
          <a:p>
            <a:pPr lvl="1"/>
            <a:r>
              <a:rPr lang="en-US" dirty="0" smtClean="0"/>
              <a:t>Attorney time in drafting</a:t>
            </a:r>
          </a:p>
          <a:p>
            <a:pPr lvl="1"/>
            <a:r>
              <a:rPr lang="en-US" dirty="0" smtClean="0"/>
              <a:t>Attorney time in researching applicability of objections</a:t>
            </a:r>
          </a:p>
          <a:p>
            <a:pPr lvl="1"/>
            <a:r>
              <a:rPr lang="en-US" dirty="0" smtClean="0"/>
              <a:t>Client and attorney time in meet &amp; confer process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Without Cooperation:  Request </a:t>
            </a:r>
            <a:r>
              <a:rPr lang="en-US" dirty="0"/>
              <a:t>for </a:t>
            </a:r>
            <a:r>
              <a:rPr lang="en-US" dirty="0" smtClean="0"/>
              <a:t>Production of Documents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Documents Sought</a:t>
            </a:r>
          </a:p>
          <a:p>
            <a:pPr lvl="1"/>
            <a:r>
              <a:rPr lang="en-US" dirty="0" smtClean="0"/>
              <a:t>Data map</a:t>
            </a:r>
          </a:p>
          <a:p>
            <a:pPr lvl="1"/>
            <a:r>
              <a:rPr lang="en-US" dirty="0" smtClean="0"/>
              <a:t>Organizational charts</a:t>
            </a:r>
          </a:p>
          <a:p>
            <a:pPr lvl="1"/>
            <a:r>
              <a:rPr lang="en-US" dirty="0" smtClean="0"/>
              <a:t>Written retention/destruction policies</a:t>
            </a:r>
          </a:p>
          <a:p>
            <a:pPr lvl="1"/>
            <a:r>
              <a:rPr lang="en-US" dirty="0" smtClean="0"/>
              <a:t>Litigation hold directives</a:t>
            </a:r>
          </a:p>
          <a:p>
            <a:r>
              <a:rPr lang="en-US" dirty="0" smtClean="0"/>
              <a:t>Time Spent</a:t>
            </a:r>
          </a:p>
          <a:p>
            <a:pPr lvl="1"/>
            <a:r>
              <a:rPr lang="en-US" dirty="0" smtClean="0"/>
              <a:t>1-2 weeks to prepare</a:t>
            </a:r>
          </a:p>
          <a:p>
            <a:pPr lvl="1"/>
            <a:r>
              <a:rPr lang="en-US" dirty="0" smtClean="0"/>
              <a:t>30-60 days to respond</a:t>
            </a:r>
          </a:p>
          <a:p>
            <a:pPr lvl="1"/>
            <a:r>
              <a:rPr lang="en-US" dirty="0" smtClean="0"/>
              <a:t>15-30 days to meet and confer</a:t>
            </a:r>
          </a:p>
          <a:p>
            <a:pPr lvl="1"/>
            <a:r>
              <a:rPr lang="en-US" dirty="0" smtClean="0"/>
              <a:t>30 days for supplemental response</a:t>
            </a:r>
          </a:p>
          <a:p>
            <a:pPr lvl="1"/>
            <a:r>
              <a:rPr lang="en-US" b="1" dirty="0" smtClean="0"/>
              <a:t>Total = 80-120 days</a:t>
            </a:r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790</Words>
  <Application>Microsoft Office PowerPoint</Application>
  <PresentationFormat>On-screen Show (4:3)</PresentationFormat>
  <Paragraphs>159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Flow</vt:lpstr>
      <vt:lpstr>Meeting the Challenge of E-Discovery   Some Thoughts on Law and Policy</vt:lpstr>
      <vt:lpstr>Part 1:  Why Can’t We Cooperate?</vt:lpstr>
      <vt:lpstr>What do we mean by “Cooperation?”</vt:lpstr>
      <vt:lpstr>Is this just a dream?</vt:lpstr>
      <vt:lpstr>The Case for Cooperation</vt:lpstr>
      <vt:lpstr>Without Cooperation:  Interrogatories</vt:lpstr>
      <vt:lpstr>Interrogatories, contd.</vt:lpstr>
      <vt:lpstr>Interrogatories, contd.</vt:lpstr>
      <vt:lpstr>Without Cooperation:  Request for Production of Documents</vt:lpstr>
      <vt:lpstr>Request for Production of Documents, contd.</vt:lpstr>
      <vt:lpstr>Without Cooperation:  Rule 30(b)(6) Depositions</vt:lpstr>
      <vt:lpstr>Rule 30(b)(6) Depositions, contd.</vt:lpstr>
      <vt:lpstr>Without Cooperation:  Pre-Discovery Motion Practice</vt:lpstr>
      <vt:lpstr>Motion Practice, contd.</vt:lpstr>
      <vt:lpstr>Motion Practice, contd.</vt:lpstr>
      <vt:lpstr> Part 2:  Will the Federal Rules be Amended to Address Preservation Issues and Expenses?</vt:lpstr>
      <vt:lpstr>A little history</vt:lpstr>
      <vt:lpstr>Three categories outlined by Rules Committee</vt:lpstr>
      <vt:lpstr>What’s the problem?</vt:lpstr>
      <vt:lpstr>What’s the solution?</vt:lpstr>
      <vt:lpstr>Predictions?</vt:lpstr>
      <vt:lpstr>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the Challenge of E-Discovery   Some Thoughts on Law and Policy</dc:title>
  <dc:creator>kk</dc:creator>
  <cp:lastModifiedBy>kk</cp:lastModifiedBy>
  <cp:revision>1</cp:revision>
  <dcterms:modified xsi:type="dcterms:W3CDTF">2012-02-17T00:53:34Z</dcterms:modified>
</cp:coreProperties>
</file>