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18" r:id="rId2"/>
    <p:sldId id="335" r:id="rId3"/>
    <p:sldId id="327" r:id="rId4"/>
    <p:sldId id="328" r:id="rId5"/>
    <p:sldId id="329" r:id="rId6"/>
    <p:sldId id="330" r:id="rId7"/>
    <p:sldId id="331" r:id="rId8"/>
    <p:sldId id="332" r:id="rId9"/>
    <p:sldId id="333" r:id="rId10"/>
    <p:sldId id="334" r:id="rId11"/>
    <p:sldId id="322" r:id="rId12"/>
    <p:sldId id="323" r:id="rId13"/>
    <p:sldId id="325" r:id="rId14"/>
    <p:sldId id="337" r:id="rId15"/>
    <p:sldId id="324" r:id="rId16"/>
    <p:sldId id="336" r:id="rId17"/>
    <p:sldId id="319" r:id="rId18"/>
    <p:sldId id="320" r:id="rId19"/>
  </p:sldIdLst>
  <p:sldSz cx="9144000" cy="6858000" type="screen4x3"/>
  <p:notesSz cx="6858000" cy="9144000"/>
  <p:defaultTextStyle>
    <a:defPPr>
      <a:defRPr lang="en-US"/>
    </a:defPPr>
    <a:lvl1pPr algn="l" rtl="0" fontAlgn="base">
      <a:spcBef>
        <a:spcPct val="20000"/>
      </a:spcBef>
      <a:spcAft>
        <a:spcPct val="0"/>
      </a:spcAft>
      <a:buChar char="•"/>
      <a:defRPr sz="3200" kern="1200">
        <a:solidFill>
          <a:schemeClr val="tx1"/>
        </a:solidFill>
        <a:latin typeface="Arial" charset="0"/>
        <a:ea typeface="+mn-ea"/>
        <a:cs typeface="+mn-cs"/>
      </a:defRPr>
    </a:lvl1pPr>
    <a:lvl2pPr marL="457200" algn="l" rtl="0" fontAlgn="base">
      <a:spcBef>
        <a:spcPct val="20000"/>
      </a:spcBef>
      <a:spcAft>
        <a:spcPct val="0"/>
      </a:spcAft>
      <a:buChar char="•"/>
      <a:defRPr sz="3200" kern="1200">
        <a:solidFill>
          <a:schemeClr val="tx1"/>
        </a:solidFill>
        <a:latin typeface="Arial" charset="0"/>
        <a:ea typeface="+mn-ea"/>
        <a:cs typeface="+mn-cs"/>
      </a:defRPr>
    </a:lvl2pPr>
    <a:lvl3pPr marL="914400" algn="l" rtl="0" fontAlgn="base">
      <a:spcBef>
        <a:spcPct val="20000"/>
      </a:spcBef>
      <a:spcAft>
        <a:spcPct val="0"/>
      </a:spcAft>
      <a:buChar char="•"/>
      <a:defRPr sz="3200" kern="1200">
        <a:solidFill>
          <a:schemeClr val="tx1"/>
        </a:solidFill>
        <a:latin typeface="Arial" charset="0"/>
        <a:ea typeface="+mn-ea"/>
        <a:cs typeface="+mn-cs"/>
      </a:defRPr>
    </a:lvl3pPr>
    <a:lvl4pPr marL="1371600" algn="l" rtl="0" fontAlgn="base">
      <a:spcBef>
        <a:spcPct val="20000"/>
      </a:spcBef>
      <a:spcAft>
        <a:spcPct val="0"/>
      </a:spcAft>
      <a:buChar char="•"/>
      <a:defRPr sz="3200" kern="1200">
        <a:solidFill>
          <a:schemeClr val="tx1"/>
        </a:solidFill>
        <a:latin typeface="Arial" charset="0"/>
        <a:ea typeface="+mn-ea"/>
        <a:cs typeface="+mn-cs"/>
      </a:defRPr>
    </a:lvl4pPr>
    <a:lvl5pPr marL="1828800" algn="l" rtl="0" fontAlgn="base">
      <a:spcBef>
        <a:spcPct val="20000"/>
      </a:spcBef>
      <a:spcAft>
        <a:spcPct val="0"/>
      </a:spcAft>
      <a:buChar char="•"/>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134" d="100"/>
          <a:sy n="134" d="100"/>
        </p:scale>
        <p:origin x="-67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endParaRPr lang="en-US"/>
          </a:p>
        </p:txBody>
      </p:sp>
      <p:sp>
        <p:nvSpPr>
          <p:cNvPr id="81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endParaRPr lang="en-US"/>
          </a:p>
        </p:txBody>
      </p:sp>
      <p:sp>
        <p:nvSpPr>
          <p:cNvPr id="81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endParaRPr lang="en-US"/>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fld id="{63644F84-30EE-43F9-8148-57C72A5E1D75}" type="slidenum">
              <a:rPr lang="en-US"/>
              <a:pPr/>
              <a:t>‹#›</a:t>
            </a:fld>
            <a:endParaRPr lang="en-US"/>
          </a:p>
        </p:txBody>
      </p:sp>
    </p:spTree>
    <p:extLst>
      <p:ext uri="{BB962C8B-B14F-4D97-AF65-F5344CB8AC3E}">
        <p14:creationId xmlns:p14="http://schemas.microsoft.com/office/powerpoint/2010/main" val="3538291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fld id="{5FF2F520-8643-47CD-A799-E52DFA2FA7E5}" type="slidenum">
              <a:rPr lang="en-US"/>
              <a:pPr/>
              <a:t>‹#›</a:t>
            </a:fld>
            <a:endParaRPr lang="en-US"/>
          </a:p>
        </p:txBody>
      </p:sp>
    </p:spTree>
    <p:extLst>
      <p:ext uri="{BB962C8B-B14F-4D97-AF65-F5344CB8AC3E}">
        <p14:creationId xmlns:p14="http://schemas.microsoft.com/office/powerpoint/2010/main" val="39124322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FFDED5-1E97-4715-8559-340C08D53D16}"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6"/>
          <p:cNvSpPr>
            <a:spLocks noGrp="1" noChangeArrowheads="1"/>
          </p:cNvSpPr>
          <p:nvPr>
            <p:ph type="ftr" sz="quarter" idx="4"/>
          </p:nvPr>
        </p:nvSpPr>
        <p:spPr>
          <a:noFill/>
        </p:spPr>
        <p:txBody>
          <a:bodyPr/>
          <a:lstStyle/>
          <a:p>
            <a:r>
              <a:rPr lang="en-US" smtClean="0"/>
              <a:t>National Archives and Records Administration</a:t>
            </a:r>
          </a:p>
        </p:txBody>
      </p:sp>
      <p:sp>
        <p:nvSpPr>
          <p:cNvPr id="78851" name="Rectangle 7"/>
          <p:cNvSpPr>
            <a:spLocks noGrp="1" noChangeArrowheads="1"/>
          </p:cNvSpPr>
          <p:nvPr>
            <p:ph type="sldNum" sz="quarter" idx="5"/>
          </p:nvPr>
        </p:nvSpPr>
        <p:spPr>
          <a:noFill/>
        </p:spPr>
        <p:txBody>
          <a:bodyPr/>
          <a:lstStyle/>
          <a:p>
            <a:fld id="{C998EEE0-428D-42CD-8CE9-76CF000D58E5}" type="slidenum">
              <a:rPr lang="en-US" smtClean="0"/>
              <a:pPr/>
              <a:t>2</a:t>
            </a:fld>
            <a:endParaRPr lang="en-US" smtClean="0"/>
          </a:p>
        </p:txBody>
      </p:sp>
      <p:sp>
        <p:nvSpPr>
          <p:cNvPr id="78852" name="Rectangle 2"/>
          <p:cNvSpPr>
            <a:spLocks noGrp="1" noRot="1" noChangeAspect="1" noChangeArrowheads="1" noTextEdit="1"/>
          </p:cNvSpPr>
          <p:nvPr>
            <p:ph type="sldImg"/>
          </p:nvPr>
        </p:nvSpPr>
        <p:spPr>
          <a:ln/>
        </p:spPr>
      </p:sp>
      <p:sp>
        <p:nvSpPr>
          <p:cNvPr id="7885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In Ford Motor Co. v. Edgewood Properties Inc., 257 F.R.D. 418, 427 (D. N.J. 2009),  in the face of allegations of missing evidence, the Court upheld a manual collection process used by Ford Motor, acknowledging that “manual collection is sometimes even disfavored [citing to The Sedona Conference Commentary on Search and Retrieval], but going on to note that “absent an agreement or timely objection, the choice is clearly within the producing party’s sound discretion.” </a:t>
            </a:r>
          </a:p>
        </p:txBody>
      </p:sp>
      <p:sp>
        <p:nvSpPr>
          <p:cNvPr id="17412" name="Slide Number Placeholder 3"/>
          <p:cNvSpPr>
            <a:spLocks noGrp="1"/>
          </p:cNvSpPr>
          <p:nvPr>
            <p:ph type="sldNum" sz="quarter" idx="5"/>
          </p:nvPr>
        </p:nvSpPr>
        <p:spPr bwMode="auto">
          <a:noFill/>
          <a:ln>
            <a:miter lim="800000"/>
            <a:headEnd/>
            <a:tailEnd/>
          </a:ln>
        </p:spPr>
        <p:txBody>
          <a:bodyPr/>
          <a:lstStyle/>
          <a:p>
            <a:fld id="{0B183EE1-FCAD-4E43-8B5B-C7E4591338BB}" type="slidenum">
              <a:rPr lang="en-US"/>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1508" name="Slide Number Placeholder 3"/>
          <p:cNvSpPr>
            <a:spLocks noGrp="1"/>
          </p:cNvSpPr>
          <p:nvPr>
            <p:ph type="sldNum" sz="quarter" idx="5"/>
          </p:nvPr>
        </p:nvSpPr>
        <p:spPr bwMode="auto">
          <a:noFill/>
          <a:ln>
            <a:miter lim="800000"/>
            <a:headEnd/>
            <a:tailEnd/>
          </a:ln>
        </p:spPr>
        <p:txBody>
          <a:bodyPr/>
          <a:lstStyle/>
          <a:p>
            <a:fld id="{EA9BDA5B-4509-4C8D-849D-F0BD83D9096C}" type="slidenum">
              <a:rPr lang="en-US"/>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2D98307B-901E-4F94-97B3-F4A95BF0DC34}" type="slidenum">
              <a:rPr lang="en-US"/>
              <a:pPr/>
              <a:t>13</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0AB67246-0AB6-45C9-A99F-8F3F8F8518EF}" type="slidenum">
              <a:rPr lang="en-US"/>
              <a:pPr/>
              <a:t>15</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ftr" sz="quarter" idx="4"/>
          </p:nvPr>
        </p:nvSpPr>
        <p:spPr>
          <a:noFill/>
        </p:spPr>
        <p:txBody>
          <a:bodyPr/>
          <a:lstStyle/>
          <a:p>
            <a:r>
              <a:rPr lang="en-US" smtClean="0"/>
              <a:t>National Archives and Records Administration</a:t>
            </a:r>
          </a:p>
        </p:txBody>
      </p:sp>
      <p:sp>
        <p:nvSpPr>
          <p:cNvPr id="39939" name="Rectangle 7"/>
          <p:cNvSpPr>
            <a:spLocks noGrp="1" noChangeArrowheads="1"/>
          </p:cNvSpPr>
          <p:nvPr>
            <p:ph type="sldNum" sz="quarter" idx="5"/>
          </p:nvPr>
        </p:nvSpPr>
        <p:spPr>
          <a:noFill/>
        </p:spPr>
        <p:txBody>
          <a:bodyPr/>
          <a:lstStyle/>
          <a:p>
            <a:fld id="{0A603B2F-E648-415E-B3D4-64926EE1E46A}" type="slidenum">
              <a:rPr lang="en-US" smtClean="0"/>
              <a:pPr/>
              <a:t>17</a:t>
            </a:fld>
            <a:endParaRPr lang="en-US" smtClean="0"/>
          </a:p>
        </p:txBody>
      </p:sp>
      <p:sp>
        <p:nvSpPr>
          <p:cNvPr id="39940" name="Rectangle 2"/>
          <p:cNvSpPr>
            <a:spLocks noGrp="1" noRot="1" noChangeAspect="1" noChangeArrowheads="1" noTextEdit="1"/>
          </p:cNvSpPr>
          <p:nvPr>
            <p:ph type="sldImg"/>
          </p:nvPr>
        </p:nvSpPr>
        <p:spPr>
          <a:ln/>
        </p:spPr>
      </p:sp>
      <p:sp>
        <p:nvSpPr>
          <p:cNvPr id="3994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41E15B-FEC6-43CD-A9FC-8B4C58B44E8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F49F58-6EBE-448D-82F4-0FF5D9317DC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CBE0B9-D0D7-4EBC-840D-4EA736BC3D5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9148080-C61E-4DD4-AFF0-829561414CA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D42E7C22-1051-4801-8EB3-D7ACE6AB862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135D43-C55F-471B-8D5F-C44AEB9EE40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03BB88-104F-4AB7-A0A4-CE3CB586E90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B1D0CC-1CA4-42C2-9B46-F5BD956CD2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8DF04EF-3376-4B3D-B858-4D2DBD9A664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79C01BF-0A33-47CC-BCCE-D1AB1D41773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F0772D3-3E1D-482A-A419-3F3329A38C3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2592A3B-CF59-4A5F-A7E6-FBB4A6EF016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2615BA9-5F56-4B75-8C39-D6CEA1BFDE4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vl1pPr>
          </a:lstStyle>
          <a:p>
            <a:fld id="{ED11B38A-710C-452C-9141-881D9A65272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eb2.westlaw.com/find/default.wl?rs=WLW8.04&amp;serialnum=0331259447&amp;fn=_top&amp;sv=Split&amp;tc=-1&amp;findtype=Y&amp;tf=-1&amp;db=109834&amp;vr=2.0&amp;rp=/find/default.wl&amp;mt=WestlawG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eb2.westlaw.com/find/default.wl?referencepositiontype=S&amp;serialnum=2018546046&amp;referenceposition=1194&amp;rp=/find/default.wl&amp;sv=Split&amp;rs=WLW10.08&amp;db=4637&amp;tf=-1&amp;findtype=Y&amp;fn=_top&amp;mt=WestlawGC&amp;vr=2.0&amp;pbc=ABA91787&amp;tc=-1&amp;ordoc=202117626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066800"/>
            <a:ext cx="7772400" cy="1470025"/>
          </a:xfrm>
        </p:spPr>
        <p:txBody>
          <a:bodyPr/>
          <a:lstStyle/>
          <a:p>
            <a:r>
              <a:rPr lang="en-US" sz="3600" b="1" dirty="0" smtClean="0"/>
              <a:t>Session 4: Civil Discovery</a:t>
            </a:r>
            <a:endParaRPr lang="en-US" sz="3600" b="1" dirty="0"/>
          </a:p>
        </p:txBody>
      </p:sp>
      <p:sp>
        <p:nvSpPr>
          <p:cNvPr id="2051" name="Rectangle 3"/>
          <p:cNvSpPr>
            <a:spLocks noGrp="1" noChangeArrowheads="1"/>
          </p:cNvSpPr>
          <p:nvPr>
            <p:ph type="subTitle" idx="1"/>
          </p:nvPr>
        </p:nvSpPr>
        <p:spPr>
          <a:xfrm>
            <a:off x="1219200" y="2819400"/>
            <a:ext cx="6400800" cy="1752600"/>
          </a:xfrm>
        </p:spPr>
        <p:txBody>
          <a:bodyPr/>
          <a:lstStyle/>
          <a:p>
            <a:pPr algn="r">
              <a:lnSpc>
                <a:spcPct val="80000"/>
              </a:lnSpc>
            </a:pPr>
            <a:r>
              <a:rPr lang="en-US" sz="1600" b="1" dirty="0"/>
              <a:t>							</a:t>
            </a:r>
            <a:r>
              <a:rPr lang="en-US" sz="1600" b="1" dirty="0" smtClean="0"/>
              <a:t>LBSC 708X/INFM 718X</a:t>
            </a:r>
          </a:p>
          <a:p>
            <a:pPr algn="r">
              <a:lnSpc>
                <a:spcPct val="80000"/>
              </a:lnSpc>
            </a:pPr>
            <a:r>
              <a:rPr lang="en-US" sz="1600" b="1" dirty="0" smtClean="0"/>
              <a:t>Seminar on E-Discovery</a:t>
            </a:r>
          </a:p>
          <a:p>
            <a:pPr algn="r">
              <a:lnSpc>
                <a:spcPct val="80000"/>
              </a:lnSpc>
            </a:pPr>
            <a:r>
              <a:rPr lang="en-US" sz="1400" b="1" dirty="0" smtClean="0"/>
              <a:t>Jason R. Baron</a:t>
            </a:r>
          </a:p>
          <a:p>
            <a:pPr algn="r">
              <a:lnSpc>
                <a:spcPct val="80000"/>
              </a:lnSpc>
            </a:pPr>
            <a:r>
              <a:rPr lang="en-US" sz="1400" b="1" dirty="0" smtClean="0"/>
              <a:t>Adjunct Faculty</a:t>
            </a:r>
          </a:p>
          <a:p>
            <a:pPr algn="r">
              <a:lnSpc>
                <a:spcPct val="80000"/>
              </a:lnSpc>
            </a:pPr>
            <a:r>
              <a:rPr lang="en-US" sz="1400" b="1" dirty="0" smtClean="0"/>
              <a:t>University of Maryland</a:t>
            </a:r>
          </a:p>
          <a:p>
            <a:pPr algn="r">
              <a:lnSpc>
                <a:spcPct val="80000"/>
              </a:lnSpc>
            </a:pPr>
            <a:r>
              <a:rPr lang="en-US" sz="1400" b="1" dirty="0" smtClean="0"/>
              <a:t>February 16, 2012</a:t>
            </a:r>
          </a:p>
          <a:p>
            <a:pPr>
              <a:lnSpc>
                <a:spcPct val="80000"/>
              </a:lnSpc>
            </a:pPr>
            <a:endParaRPr lang="en-US" sz="1400" b="1" dirty="0" smtClean="0"/>
          </a:p>
          <a:p>
            <a:pPr algn="r">
              <a:lnSpc>
                <a:spcPct val="80000"/>
              </a:lnSpc>
            </a:pPr>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914400" y="914400"/>
            <a:ext cx="7543800" cy="685800"/>
          </a:xfrm>
        </p:spPr>
        <p:txBody>
          <a:bodyPr/>
          <a:lstStyle/>
          <a:p>
            <a:pPr algn="l" eaLnBrk="1" hangingPunct="1"/>
            <a:r>
              <a:rPr lang="en-US" sz="2800" dirty="0" smtClean="0"/>
              <a:t>Issues and Challenges with Manual, Custodian Based Collection</a:t>
            </a:r>
          </a:p>
        </p:txBody>
      </p:sp>
      <p:sp>
        <p:nvSpPr>
          <p:cNvPr id="12291" name="Content Placeholder 2"/>
          <p:cNvSpPr>
            <a:spLocks noGrp="1"/>
          </p:cNvSpPr>
          <p:nvPr>
            <p:ph idx="1"/>
          </p:nvPr>
        </p:nvSpPr>
        <p:spPr>
          <a:xfrm>
            <a:off x="914400" y="1905000"/>
            <a:ext cx="7543800" cy="4191000"/>
          </a:xfrm>
        </p:spPr>
        <p:txBody>
          <a:bodyPr/>
          <a:lstStyle/>
          <a:p>
            <a:pPr eaLnBrk="1" hangingPunct="1">
              <a:buFontTx/>
              <a:buAutoNum type="arabicPeriod"/>
            </a:pPr>
            <a:r>
              <a:rPr lang="en-US" sz="2400" smtClean="0"/>
              <a:t>Under-collection</a:t>
            </a:r>
          </a:p>
          <a:p>
            <a:pPr eaLnBrk="1" hangingPunct="1">
              <a:buFontTx/>
              <a:buAutoNum type="arabicPeriod"/>
            </a:pPr>
            <a:r>
              <a:rPr lang="en-US" sz="2400" smtClean="0"/>
              <a:t>Inconsistent, idiosyncratic searching for purpose of collection</a:t>
            </a:r>
          </a:p>
          <a:p>
            <a:pPr eaLnBrk="1" hangingPunct="1">
              <a:buFontTx/>
              <a:buAutoNum type="arabicPeriod"/>
            </a:pPr>
            <a:r>
              <a:rPr lang="en-US" sz="2400" smtClean="0"/>
              <a:t>Late identification of key evidence</a:t>
            </a:r>
          </a:p>
          <a:p>
            <a:pPr eaLnBrk="1" hangingPunct="1">
              <a:buFontTx/>
              <a:buAutoNum type="arabicPeriod"/>
            </a:pPr>
            <a:r>
              <a:rPr lang="en-US" sz="2400" smtClean="0"/>
              <a:t>Metadata spoliation</a:t>
            </a:r>
          </a:p>
          <a:p>
            <a:pPr eaLnBrk="1" hangingPunct="1">
              <a:buFontTx/>
              <a:buAutoNum type="arabicPeriod"/>
            </a:pPr>
            <a:r>
              <a:rPr lang="en-US" sz="2400" smtClean="0"/>
              <a:t>Self-interest, bias</a:t>
            </a:r>
          </a:p>
          <a:p>
            <a:pPr eaLnBrk="1" hangingPunct="1">
              <a:buFontTx/>
              <a:buAutoNum type="arabicPeriod"/>
            </a:pPr>
            <a:r>
              <a:rPr lang="en-US" sz="2400" smtClean="0"/>
              <a:t>End user’s absence of legal knowledge (e.g., relevancy)</a:t>
            </a:r>
          </a:p>
          <a:p>
            <a:pPr eaLnBrk="1" hangingPunct="1">
              <a:buFontTx/>
              <a:buAutoNum type="arabicPeriod"/>
            </a:pPr>
            <a:r>
              <a:rPr lang="en-US" sz="2400" smtClean="0"/>
              <a:t>Failure of attorney supervision (being out of loop)</a:t>
            </a:r>
          </a:p>
          <a:p>
            <a:pPr eaLnBrk="1" hangingPunct="1">
              <a:buFontTx/>
              <a:buAutoNum type="arabicPeriod"/>
            </a:pPr>
            <a:r>
              <a:rPr lang="en-US" sz="2400" smtClean="0"/>
              <a:t>Burdens, costs, and the risk of a do-over</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Effect transition="in" filter="fade">
                                      <p:cBhvr>
                                        <p:cTn id="14" dur="1000"/>
                                        <p:tgtEl>
                                          <p:spTgt spid="12291">
                                            <p:txEl>
                                              <p:pRg st="1" end="1"/>
                                            </p:txEl>
                                          </p:spTgt>
                                        </p:tgtEl>
                                      </p:cBhvr>
                                    </p:animEffect>
                                    <p:anim calcmode="lin" valueType="num">
                                      <p:cBhvr>
                                        <p:cTn id="1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Effect transition="in" filter="fade">
                                      <p:cBhvr>
                                        <p:cTn id="21" dur="1000"/>
                                        <p:tgtEl>
                                          <p:spTgt spid="12291">
                                            <p:txEl>
                                              <p:pRg st="2" end="2"/>
                                            </p:txEl>
                                          </p:spTgt>
                                        </p:tgtEl>
                                      </p:cBhvr>
                                    </p:animEffect>
                                    <p:anim calcmode="lin" valueType="num">
                                      <p:cBhvr>
                                        <p:cTn id="2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Effect transition="in" filter="fade">
                                      <p:cBhvr>
                                        <p:cTn id="28" dur="1000"/>
                                        <p:tgtEl>
                                          <p:spTgt spid="12291">
                                            <p:txEl>
                                              <p:pRg st="3" end="3"/>
                                            </p:txEl>
                                          </p:spTgt>
                                        </p:tgtEl>
                                      </p:cBhvr>
                                    </p:animEffect>
                                    <p:anim calcmode="lin" valueType="num">
                                      <p:cBhvr>
                                        <p:cTn id="2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2291">
                                            <p:txEl>
                                              <p:pRg st="4" end="4"/>
                                            </p:txEl>
                                          </p:spTgt>
                                        </p:tgtEl>
                                        <p:attrNameLst>
                                          <p:attrName>style.visibility</p:attrName>
                                        </p:attrNameLst>
                                      </p:cBhvr>
                                      <p:to>
                                        <p:strVal val="visible"/>
                                      </p:to>
                                    </p:set>
                                    <p:animEffect transition="in" filter="fade">
                                      <p:cBhvr>
                                        <p:cTn id="35" dur="1000"/>
                                        <p:tgtEl>
                                          <p:spTgt spid="12291">
                                            <p:txEl>
                                              <p:pRg st="4" end="4"/>
                                            </p:txEl>
                                          </p:spTgt>
                                        </p:tgtEl>
                                      </p:cBhvr>
                                    </p:animEffect>
                                    <p:anim calcmode="lin" valueType="num">
                                      <p:cBhvr>
                                        <p:cTn id="36"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29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2291">
                                            <p:txEl>
                                              <p:pRg st="5" end="5"/>
                                            </p:txEl>
                                          </p:spTgt>
                                        </p:tgtEl>
                                        <p:attrNameLst>
                                          <p:attrName>style.visibility</p:attrName>
                                        </p:attrNameLst>
                                      </p:cBhvr>
                                      <p:to>
                                        <p:strVal val="visible"/>
                                      </p:to>
                                    </p:set>
                                    <p:animEffect transition="in" filter="fade">
                                      <p:cBhvr>
                                        <p:cTn id="42" dur="1000"/>
                                        <p:tgtEl>
                                          <p:spTgt spid="12291">
                                            <p:txEl>
                                              <p:pRg st="5" end="5"/>
                                            </p:txEl>
                                          </p:spTgt>
                                        </p:tgtEl>
                                      </p:cBhvr>
                                    </p:animEffect>
                                    <p:anim calcmode="lin" valueType="num">
                                      <p:cBhvr>
                                        <p:cTn id="43" dur="10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22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2291">
                                            <p:txEl>
                                              <p:pRg st="6" end="6"/>
                                            </p:txEl>
                                          </p:spTgt>
                                        </p:tgtEl>
                                        <p:attrNameLst>
                                          <p:attrName>style.visibility</p:attrName>
                                        </p:attrNameLst>
                                      </p:cBhvr>
                                      <p:to>
                                        <p:strVal val="visible"/>
                                      </p:to>
                                    </p:set>
                                    <p:animEffect transition="in" filter="fade">
                                      <p:cBhvr>
                                        <p:cTn id="49" dur="1000"/>
                                        <p:tgtEl>
                                          <p:spTgt spid="12291">
                                            <p:txEl>
                                              <p:pRg st="6" end="6"/>
                                            </p:txEl>
                                          </p:spTgt>
                                        </p:tgtEl>
                                      </p:cBhvr>
                                    </p:animEffect>
                                    <p:anim calcmode="lin" valueType="num">
                                      <p:cBhvr>
                                        <p:cTn id="50" dur="10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229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2291">
                                            <p:txEl>
                                              <p:pRg st="7" end="7"/>
                                            </p:txEl>
                                          </p:spTgt>
                                        </p:tgtEl>
                                        <p:attrNameLst>
                                          <p:attrName>style.visibility</p:attrName>
                                        </p:attrNameLst>
                                      </p:cBhvr>
                                      <p:to>
                                        <p:strVal val="visible"/>
                                      </p:to>
                                    </p:set>
                                    <p:animEffect transition="in" filter="fade">
                                      <p:cBhvr>
                                        <p:cTn id="56" dur="1000"/>
                                        <p:tgtEl>
                                          <p:spTgt spid="12291">
                                            <p:txEl>
                                              <p:pRg st="7" end="7"/>
                                            </p:txEl>
                                          </p:spTgt>
                                        </p:tgtEl>
                                      </p:cBhvr>
                                    </p:animEffect>
                                    <p:anim calcmode="lin" valueType="num">
                                      <p:cBhvr>
                                        <p:cTn id="57" dur="1000" fill="hold"/>
                                        <p:tgtEl>
                                          <p:spTgt spid="12291">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229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p>
            <a:fld id="{3FE39922-0DFA-4310-85F3-9AC92E5BB594}" type="slidenum">
              <a:rPr lang="en-US" smtClean="0"/>
              <a:pPr/>
              <a:t>11</a:t>
            </a:fld>
            <a:endParaRPr lang="en-US" smtClean="0"/>
          </a:p>
        </p:txBody>
      </p:sp>
      <p:sp>
        <p:nvSpPr>
          <p:cNvPr id="26627" name="Rectangle 2"/>
          <p:cNvSpPr>
            <a:spLocks noGrp="1" noChangeArrowheads="1"/>
          </p:cNvSpPr>
          <p:nvPr>
            <p:ph type="title"/>
          </p:nvPr>
        </p:nvSpPr>
        <p:spPr>
          <a:xfrm>
            <a:off x="457200" y="685800"/>
            <a:ext cx="7543800" cy="990600"/>
          </a:xfrm>
        </p:spPr>
        <p:txBody>
          <a:bodyPr/>
          <a:lstStyle/>
          <a:p>
            <a:pPr eaLnBrk="1" hangingPunct="1"/>
            <a:r>
              <a:rPr lang="en-US" sz="2800" dirty="0" smtClean="0"/>
              <a:t>Hot topic: Judicial second guessing of failure to use e-search capabilities: </a:t>
            </a:r>
            <a:r>
              <a:rPr lang="en-US" sz="2800" i="1" dirty="0" smtClean="0"/>
              <a:t>Capitol Records v. MP3 Tunes</a:t>
            </a:r>
            <a:r>
              <a:rPr lang="en-US" sz="2800" dirty="0" smtClean="0"/>
              <a:t>, 261 F.R.D. 44 (S.D.N.Y. 2009)</a:t>
            </a:r>
          </a:p>
        </p:txBody>
      </p:sp>
      <p:sp>
        <p:nvSpPr>
          <p:cNvPr id="26628" name="Rectangle 3"/>
          <p:cNvSpPr>
            <a:spLocks noGrp="1" noChangeArrowheads="1"/>
          </p:cNvSpPr>
          <p:nvPr>
            <p:ph type="body" idx="1"/>
          </p:nvPr>
        </p:nvSpPr>
        <p:spPr>
          <a:xfrm>
            <a:off x="457200" y="2362200"/>
            <a:ext cx="8229600" cy="3763963"/>
          </a:xfrm>
        </p:spPr>
        <p:txBody>
          <a:bodyPr/>
          <a:lstStyle/>
          <a:p>
            <a:pPr eaLnBrk="1" hangingPunct="1"/>
            <a:r>
              <a:rPr lang="en-US" sz="2600" dirty="0" smtClean="0"/>
              <a:t>“In [a prior case] the Court notes its dismay that the party opposing discovery of its ESI had organized its files in a manner which seemed to serve no purpose other than ‘to discourage audits. . .’ Similarly, in this case, [the party] host[</a:t>
            </a:r>
            <a:r>
              <a:rPr lang="en-US" sz="2600" dirty="0" err="1" smtClean="0"/>
              <a:t>ed</a:t>
            </a:r>
            <a:r>
              <a:rPr lang="en-US" sz="2600" dirty="0" smtClean="0"/>
              <a:t>] no </a:t>
            </a:r>
            <a:r>
              <a:rPr lang="en-US" sz="2600" dirty="0" err="1" smtClean="0"/>
              <a:t>ediscovery</a:t>
            </a:r>
            <a:r>
              <a:rPr lang="en-US" sz="2600" dirty="0" smtClean="0"/>
              <a:t> software on their servers and apparently are unable to conduct centralized email searches of groups of users without downloading them to a separate file and relying on the services of an outside vendor.”</a:t>
            </a:r>
          </a:p>
          <a:p>
            <a:pPr eaLnBrk="1" hangingPunct="1">
              <a:buFont typeface="Wingdings" pitchFamily="2" charset="2"/>
              <a:buNone/>
            </a:pPr>
            <a:r>
              <a:rPr lang="en-US" sz="2600"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E1BDF77A-D439-4811-94DD-860DC8FDDA78}" type="slidenum">
              <a:rPr lang="en-US" smtClean="0"/>
              <a:pPr/>
              <a:t>12</a:t>
            </a:fld>
            <a:endParaRPr lang="en-US" smtClean="0"/>
          </a:p>
        </p:txBody>
      </p:sp>
      <p:sp>
        <p:nvSpPr>
          <p:cNvPr id="27651" name="Rectangle 2"/>
          <p:cNvSpPr>
            <a:spLocks noGrp="1" noChangeArrowheads="1"/>
          </p:cNvSpPr>
          <p:nvPr>
            <p:ph type="title"/>
          </p:nvPr>
        </p:nvSpPr>
        <p:spPr>
          <a:xfrm>
            <a:off x="457200" y="122238"/>
            <a:ext cx="7543800" cy="1554162"/>
          </a:xfrm>
        </p:spPr>
        <p:txBody>
          <a:bodyPr/>
          <a:lstStyle/>
          <a:p>
            <a:pPr eaLnBrk="1" hangingPunct="1"/>
            <a:r>
              <a:rPr lang="en-US" sz="2800" smtClean="0"/>
              <a:t>Judicial second guessing of failure to use e-search capabilities: </a:t>
            </a:r>
            <a:r>
              <a:rPr lang="en-US" sz="2800" i="1" smtClean="0"/>
              <a:t>Capitol Records v. MP3 Tunes</a:t>
            </a:r>
            <a:r>
              <a:rPr lang="en-US" sz="2800" smtClean="0"/>
              <a:t> (con’t)</a:t>
            </a:r>
          </a:p>
        </p:txBody>
      </p:sp>
      <p:sp>
        <p:nvSpPr>
          <p:cNvPr id="2765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Court went on to add:</a:t>
            </a:r>
          </a:p>
          <a:p>
            <a:pPr eaLnBrk="1" hangingPunct="1">
              <a:lnSpc>
                <a:spcPct val="90000"/>
              </a:lnSpc>
              <a:buFont typeface="Wingdings" pitchFamily="2" charset="2"/>
              <a:buNone/>
            </a:pPr>
            <a:r>
              <a:rPr lang="en-US" smtClean="0"/>
              <a:t>“The day will undoubtedly will come when burden arguments based on a large organization’s lack of internal ediscovery software will be received about as well as the contention that a party should be spared from retrieving paper documents because it had filed them sequentially, but in no apparent groupings, in an effort to avoid the added expense of file folders or indices.”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FFD4B85A-F2C0-4AAA-BC74-BE41B6325907}" type="slidenum">
              <a:rPr lang="en-US"/>
              <a:pPr/>
              <a:t>13</a:t>
            </a:fld>
            <a:endParaRPr lang="en-US"/>
          </a:p>
        </p:txBody>
      </p:sp>
      <p:sp>
        <p:nvSpPr>
          <p:cNvPr id="17411" name="Rectangle 2"/>
          <p:cNvSpPr>
            <a:spLocks noGrp="1" noChangeArrowheads="1"/>
          </p:cNvSpPr>
          <p:nvPr>
            <p:ph type="title"/>
          </p:nvPr>
        </p:nvSpPr>
        <p:spPr>
          <a:xfrm>
            <a:off x="609600" y="122238"/>
            <a:ext cx="7391400" cy="1020762"/>
          </a:xfrm>
        </p:spPr>
        <p:txBody>
          <a:bodyPr/>
          <a:lstStyle/>
          <a:p>
            <a:pPr eaLnBrk="1" hangingPunct="1"/>
            <a:r>
              <a:rPr lang="en-US" sz="2800" smtClean="0"/>
              <a:t>Judge Facciola writing for the U.S. District Court for the District of Columbia</a:t>
            </a:r>
          </a:p>
        </p:txBody>
      </p:sp>
      <p:sp>
        <p:nvSpPr>
          <p:cNvPr id="17412" name="Rectangle 3"/>
          <p:cNvSpPr>
            <a:spLocks noGrp="1" noChangeArrowheads="1"/>
          </p:cNvSpPr>
          <p:nvPr>
            <p:ph type="body" idx="1"/>
          </p:nvPr>
        </p:nvSpPr>
        <p:spPr/>
        <p:txBody>
          <a:bodyPr/>
          <a:lstStyle/>
          <a:p>
            <a:pPr eaLnBrk="1" hangingPunct="1">
              <a:lnSpc>
                <a:spcPct val="80000"/>
              </a:lnSpc>
              <a:buFont typeface="Wingdings" pitchFamily="56" charset="2"/>
              <a:buNone/>
            </a:pPr>
            <a:r>
              <a:rPr lang="en-US" sz="2600" smtClean="0"/>
              <a:t>    “Whether search terms or ‘keywords’ will yield the information sought is a complicated question involving the interplay, at least, of the sciences of computer technology, statistics and linguistics. </a:t>
            </a:r>
            <a:r>
              <a:rPr lang="en-US" sz="2600" i="1" smtClean="0"/>
              <a:t>See</a:t>
            </a:r>
            <a:r>
              <a:rPr lang="en-US" sz="2600" smtClean="0"/>
              <a:t> George L. Paul &amp; Jason R. Baron, </a:t>
            </a:r>
            <a:r>
              <a:rPr lang="en-US" sz="2600" i="1" smtClean="0">
                <a:hlinkClick r:id="rId3"/>
              </a:rPr>
              <a:t>Information Inflation: Can the Legal System Adapt?',</a:t>
            </a:r>
            <a:r>
              <a:rPr lang="en-US" sz="2600" smtClean="0">
                <a:hlinkClick r:id="rId3"/>
              </a:rPr>
              <a:t> 13 RICH. J.L. &amp; TECH.. 10 (2007)</a:t>
            </a:r>
            <a:r>
              <a:rPr lang="en-US" sz="2600" smtClean="0"/>
              <a:t> *  *  * Given this complexity, for lawyers and judges to dare opine that a certain search term or terms would be more likely to produce information than the terms that were used is truly to go where angels fear to tread.”</a:t>
            </a:r>
          </a:p>
          <a:p>
            <a:pPr eaLnBrk="1" hangingPunct="1">
              <a:lnSpc>
                <a:spcPct val="80000"/>
              </a:lnSpc>
              <a:buFont typeface="Wingdings" pitchFamily="56" charset="2"/>
              <a:buNone/>
            </a:pPr>
            <a:r>
              <a:rPr lang="en-US" sz="2600" smtClean="0"/>
              <a:t>	-- </a:t>
            </a:r>
            <a:r>
              <a:rPr lang="en-US" sz="2600" b="1" i="1" smtClean="0"/>
              <a:t>U.S. v. O'Keefe</a:t>
            </a:r>
            <a:r>
              <a:rPr lang="en-US" sz="2600" b="1" smtClean="0"/>
              <a:t>,  </a:t>
            </a:r>
            <a:r>
              <a:rPr lang="en-US" sz="2600" smtClean="0"/>
              <a:t>537 F.Supp.2d 14, 24 D.D.C. 2008).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752599"/>
          </a:xfrm>
        </p:spPr>
        <p:txBody>
          <a:bodyPr/>
          <a:lstStyle/>
          <a:p>
            <a:r>
              <a:rPr lang="en-US" dirty="0" smtClean="0"/>
              <a:t>Search Protocols: Two paths</a:t>
            </a:r>
            <a:endParaRPr lang="en-US" dirty="0"/>
          </a:p>
        </p:txBody>
      </p:sp>
      <p:sp>
        <p:nvSpPr>
          <p:cNvPr id="3" name="Subtitle 2"/>
          <p:cNvSpPr>
            <a:spLocks noGrp="1"/>
          </p:cNvSpPr>
          <p:nvPr>
            <p:ph type="subTitle" idx="1"/>
          </p:nvPr>
        </p:nvSpPr>
        <p:spPr>
          <a:xfrm>
            <a:off x="1371600" y="2209800"/>
            <a:ext cx="6400800" cy="3429000"/>
          </a:xfrm>
        </p:spPr>
        <p:txBody>
          <a:bodyPr/>
          <a:lstStyle/>
          <a:p>
            <a:pPr algn="l"/>
            <a:r>
              <a:rPr lang="en-US" dirty="0" smtClean="0"/>
              <a:t>One approach: the judiciary choosing to decide between competing methods and protocols</a:t>
            </a:r>
          </a:p>
          <a:p>
            <a:pPr algn="l"/>
            <a:r>
              <a:rPr lang="en-US" dirty="0" smtClean="0"/>
              <a:t>A second approach: requiring the parties to negotiate and come to agreement.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D5A0AD20-3069-4DBB-91AB-E41DD286CCF6}" type="slidenum">
              <a:rPr lang="en-US"/>
              <a:pPr/>
              <a:t>15</a:t>
            </a:fld>
            <a:endParaRPr lang="en-US"/>
          </a:p>
        </p:txBody>
      </p:sp>
      <p:sp>
        <p:nvSpPr>
          <p:cNvPr id="16387" name="Rectangle 2"/>
          <p:cNvSpPr>
            <a:spLocks noGrp="1" noChangeArrowheads="1"/>
          </p:cNvSpPr>
          <p:nvPr>
            <p:ph type="title"/>
          </p:nvPr>
        </p:nvSpPr>
        <p:spPr>
          <a:xfrm>
            <a:off x="609600" y="122238"/>
            <a:ext cx="7391400" cy="1020762"/>
          </a:xfrm>
        </p:spPr>
        <p:txBody>
          <a:bodyPr/>
          <a:lstStyle/>
          <a:p>
            <a:pPr eaLnBrk="1" hangingPunct="1"/>
            <a:r>
              <a:rPr lang="en-US" sz="2800" smtClean="0"/>
              <a:t>Judge Grimm writing for the U.S. District Court for the District of Maryland</a:t>
            </a:r>
          </a:p>
        </p:txBody>
      </p:sp>
      <p:sp>
        <p:nvSpPr>
          <p:cNvPr id="16388" name="Rectangle 3"/>
          <p:cNvSpPr>
            <a:spLocks noGrp="1" noChangeArrowheads="1"/>
          </p:cNvSpPr>
          <p:nvPr>
            <p:ph type="body" idx="1"/>
          </p:nvPr>
        </p:nvSpPr>
        <p:spPr/>
        <p:txBody>
          <a:bodyPr/>
          <a:lstStyle/>
          <a:p>
            <a:pPr eaLnBrk="1" hangingPunct="1">
              <a:lnSpc>
                <a:spcPct val="90000"/>
              </a:lnSpc>
              <a:buFont typeface="Wingdings" pitchFamily="56" charset="2"/>
              <a:buNone/>
            </a:pPr>
            <a:r>
              <a:rPr lang="en-US" sz="2600" smtClean="0"/>
              <a:t>    “[W]hile it is universally acknowledged that keyword searches are useful tools for search and retrieval of ESI, all keyword searches are not created equal; and there is a growing body of literature that highlights the risks associated with conducting an unreliable or inadequate keyword search or relying on such searches for privilege review.”  </a:t>
            </a:r>
            <a:r>
              <a:rPr lang="en-US" sz="2600" b="1" i="1" smtClean="0"/>
              <a:t>Victor Stanley, Inc. v. Creative Pipe, Inc.,</a:t>
            </a:r>
            <a:r>
              <a:rPr lang="en-US" sz="2600" smtClean="0"/>
              <a:t> 250 F.R.D. 251 (D. Md. 2008); </a:t>
            </a:r>
            <a:r>
              <a:rPr lang="en-US" sz="2600" i="1" smtClean="0"/>
              <a:t>see id., text accompanying nn. 9 &amp; 10</a:t>
            </a:r>
            <a:r>
              <a:rPr lang="en-US" sz="2600" smtClean="0"/>
              <a:t> (citing to Sedona Search Commentary &amp; TREC Legal Track research project)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295399"/>
          </a:xfrm>
        </p:spPr>
        <p:txBody>
          <a:bodyPr/>
          <a:lstStyle/>
          <a:p>
            <a:pPr algn="l"/>
            <a:r>
              <a:rPr lang="en-US" sz="2400" i="1" dirty="0" smtClean="0"/>
              <a:t>Victor Stanley v Creative Pipe</a:t>
            </a:r>
            <a:r>
              <a:rPr lang="en-US" sz="2400" dirty="0" smtClean="0"/>
              <a:t>, 250 FRD 251 (D </a:t>
            </a:r>
            <a:r>
              <a:rPr lang="en-US" sz="2400" dirty="0" err="1" smtClean="0"/>
              <a:t>Md</a:t>
            </a:r>
            <a:r>
              <a:rPr lang="en-US" sz="2400" dirty="0" smtClean="0"/>
              <a:t> 2008) (</a:t>
            </a:r>
            <a:r>
              <a:rPr lang="en-US" sz="2400" i="1" dirty="0" smtClean="0"/>
              <a:t>Victor Stanley </a:t>
            </a:r>
            <a:r>
              <a:rPr lang="en-US" sz="2400" dirty="0" smtClean="0"/>
              <a:t>I)</a:t>
            </a:r>
            <a:endParaRPr lang="en-US" sz="2400" dirty="0"/>
          </a:p>
        </p:txBody>
      </p:sp>
      <p:sp>
        <p:nvSpPr>
          <p:cNvPr id="3" name="Subtitle 2"/>
          <p:cNvSpPr>
            <a:spLocks noGrp="1"/>
          </p:cNvSpPr>
          <p:nvPr>
            <p:ph type="subTitle" idx="1"/>
          </p:nvPr>
        </p:nvSpPr>
        <p:spPr>
          <a:xfrm>
            <a:off x="1371600" y="1981200"/>
            <a:ext cx="6400800" cy="3657600"/>
          </a:xfrm>
        </p:spPr>
        <p:txBody>
          <a:bodyPr/>
          <a:lstStyle/>
          <a:p>
            <a:pPr algn="l"/>
            <a:r>
              <a:rPr lang="en-US" sz="2000" dirty="0" smtClean="0"/>
              <a:t>o   What was new and different about the opinion?</a:t>
            </a:r>
          </a:p>
          <a:p>
            <a:pPr algn="l"/>
            <a:r>
              <a:rPr lang="en-US" sz="2000" dirty="0" smtClean="0"/>
              <a:t>o   Is there a distinction to be made between searching for responsiveness and searching for privilege?</a:t>
            </a:r>
          </a:p>
          <a:p>
            <a:pPr algn="l"/>
            <a:r>
              <a:rPr lang="en-US" sz="2000" dirty="0" smtClean="0"/>
              <a:t>o   How does </a:t>
            </a:r>
            <a:r>
              <a:rPr lang="en-US" sz="2000" i="1" dirty="0" smtClean="0"/>
              <a:t>Mt Hawley Ins. Co. v. </a:t>
            </a:r>
            <a:r>
              <a:rPr lang="en-US" sz="2000" i="1" dirty="0" err="1" smtClean="0"/>
              <a:t>Felmen</a:t>
            </a:r>
            <a:r>
              <a:rPr lang="en-US" sz="2000" i="1" dirty="0" smtClean="0"/>
              <a:t> Production </a:t>
            </a:r>
            <a:r>
              <a:rPr lang="en-US" sz="2000" dirty="0" smtClean="0"/>
              <a:t>(S.D. W. </a:t>
            </a:r>
            <a:r>
              <a:rPr lang="en-US" sz="2000" dirty="0" err="1" smtClean="0"/>
              <a:t>Va</a:t>
            </a:r>
            <a:r>
              <a:rPr lang="en-US" sz="2000" dirty="0" smtClean="0"/>
              <a:t> 2010) deal with issue of quality control in e-discovery?</a:t>
            </a:r>
          </a:p>
          <a:p>
            <a:pPr algn="l"/>
            <a:r>
              <a:rPr lang="en-US" sz="2000" dirty="0" smtClean="0"/>
              <a:t>o   How does the reasoning of </a:t>
            </a:r>
            <a:r>
              <a:rPr lang="en-US" sz="2000" i="1" dirty="0" smtClean="0"/>
              <a:t>Mt Hawley </a:t>
            </a:r>
            <a:r>
              <a:rPr lang="en-US" sz="2000" dirty="0" smtClean="0"/>
              <a:t>line up with </a:t>
            </a:r>
            <a:r>
              <a:rPr lang="en-US" sz="2000" i="1" dirty="0" smtClean="0"/>
              <a:t>Victor Stanley</a:t>
            </a:r>
            <a:r>
              <a:rPr lang="en-US" sz="2000" dirty="0" smtClean="0"/>
              <a:t>?</a:t>
            </a:r>
          </a:p>
          <a:p>
            <a:pPr algn="l"/>
            <a:endParaRPr lang="en-US"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p:spPr>
        <p:txBody>
          <a:bodyPr/>
          <a:lstStyle/>
          <a:p>
            <a:r>
              <a:rPr lang="en-US" altLang="en-US" smtClean="0"/>
              <a:t>National Archives and Records Administration</a:t>
            </a:r>
          </a:p>
        </p:txBody>
      </p:sp>
      <p:sp>
        <p:nvSpPr>
          <p:cNvPr id="14339" name="Slide Number Placeholder 5"/>
          <p:cNvSpPr>
            <a:spLocks noGrp="1"/>
          </p:cNvSpPr>
          <p:nvPr>
            <p:ph type="sldNum" sz="quarter" idx="12"/>
          </p:nvPr>
        </p:nvSpPr>
        <p:spPr>
          <a:noFill/>
        </p:spPr>
        <p:txBody>
          <a:bodyPr/>
          <a:lstStyle/>
          <a:p>
            <a:fld id="{85089A69-9C53-42B4-AEF0-31C285907677}" type="slidenum">
              <a:rPr lang="en-US" altLang="en-US" smtClean="0"/>
              <a:pPr/>
              <a:t>17</a:t>
            </a:fld>
            <a:endParaRPr lang="en-US" altLang="en-US" smtClean="0"/>
          </a:p>
        </p:txBody>
      </p:sp>
      <p:sp>
        <p:nvSpPr>
          <p:cNvPr id="14340" name="Rectangle 2"/>
          <p:cNvSpPr>
            <a:spLocks noGrp="1" noChangeArrowheads="1"/>
          </p:cNvSpPr>
          <p:nvPr>
            <p:ph type="title"/>
          </p:nvPr>
        </p:nvSpPr>
        <p:spPr/>
        <p:txBody>
          <a:bodyPr/>
          <a:lstStyle/>
          <a:p>
            <a:pPr eaLnBrk="1" hangingPunct="1"/>
            <a:r>
              <a:rPr lang="en-US" smtClean="0"/>
              <a:t>Hot topic: Metadata</a:t>
            </a:r>
          </a:p>
        </p:txBody>
      </p:sp>
      <p:sp>
        <p:nvSpPr>
          <p:cNvPr id="14341" name="Rectangle 3"/>
          <p:cNvSpPr>
            <a:spLocks noGrp="1" noChangeArrowheads="1"/>
          </p:cNvSpPr>
          <p:nvPr>
            <p:ph type="body" idx="1"/>
          </p:nvPr>
        </p:nvSpPr>
        <p:spPr/>
        <p:txBody>
          <a:bodyPr/>
          <a:lstStyle/>
          <a:p>
            <a:pPr eaLnBrk="1" hangingPunct="1">
              <a:lnSpc>
                <a:spcPct val="90000"/>
              </a:lnSpc>
            </a:pPr>
            <a:r>
              <a:rPr lang="en-US" smtClean="0"/>
              <a:t>What is it?  </a:t>
            </a:r>
          </a:p>
          <a:p>
            <a:pPr lvl="1" eaLnBrk="1" hangingPunct="1">
              <a:lnSpc>
                <a:spcPct val="90000"/>
              </a:lnSpc>
            </a:pPr>
            <a:r>
              <a:rPr lang="en-US" smtClean="0"/>
              <a:t>Email header information (possibly hidden)</a:t>
            </a:r>
          </a:p>
          <a:p>
            <a:pPr lvl="1" eaLnBrk="1" hangingPunct="1">
              <a:lnSpc>
                <a:spcPct val="90000"/>
              </a:lnSpc>
            </a:pPr>
            <a:r>
              <a:rPr lang="en-US" smtClean="0"/>
              <a:t>Proprietary features of word processing (e.g. summary fields)</a:t>
            </a:r>
          </a:p>
          <a:p>
            <a:pPr lvl="1" eaLnBrk="1" hangingPunct="1">
              <a:lnSpc>
                <a:spcPct val="90000"/>
              </a:lnSpc>
            </a:pPr>
            <a:r>
              <a:rPr lang="en-US" smtClean="0"/>
              <a:t>Embedded &amp; shadow data</a:t>
            </a:r>
          </a:p>
          <a:p>
            <a:pPr lvl="1" eaLnBrk="1" hangingPunct="1">
              <a:lnSpc>
                <a:spcPct val="90000"/>
              </a:lnSpc>
            </a:pPr>
            <a:r>
              <a:rPr lang="en-US" smtClean="0"/>
              <a:t>Deleted keystrokes</a:t>
            </a:r>
          </a:p>
          <a:p>
            <a:pPr lvl="1" eaLnBrk="1" hangingPunct="1">
              <a:lnSpc>
                <a:spcPct val="90000"/>
              </a:lnSpc>
            </a:pPr>
            <a:r>
              <a:rPr lang="en-US" smtClean="0"/>
              <a:t>Tracking info</a:t>
            </a:r>
          </a:p>
          <a:p>
            <a:pPr lvl="1" eaLnBrk="1" hangingPunct="1">
              <a:lnSpc>
                <a:spcPct val="90000"/>
              </a:lnSpc>
            </a:pPr>
            <a:r>
              <a:rPr lang="en-US" smtClean="0"/>
              <a:t>Spreadsheet formulas</a:t>
            </a:r>
          </a:p>
          <a:p>
            <a:pPr eaLnBrk="1" hangingPunct="1">
              <a:lnSpc>
                <a:spcPct val="90000"/>
              </a:lnSpc>
            </a:pPr>
            <a:r>
              <a:rPr lang="en-US" smtClean="0"/>
              <a:t>Format issues and metadata</a:t>
            </a:r>
          </a:p>
          <a:p>
            <a:pPr eaLnBrk="1" hangingPunct="1">
              <a:lnSpc>
                <a:spcPct val="90000"/>
              </a:lnSpc>
            </a:pPr>
            <a:r>
              <a:rPr lang="en-US" smtClean="0"/>
              <a:t>Metadata ethics: inadvertent production</a:t>
            </a:r>
          </a:p>
          <a:p>
            <a:pPr eaLnBrk="1" hangingPunct="1">
              <a:lnSpc>
                <a:spcPct val="90000"/>
              </a:lnSpc>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914401"/>
            <a:ext cx="7772400" cy="2057399"/>
          </a:xfrm>
        </p:spPr>
        <p:txBody>
          <a:bodyPr/>
          <a:lstStyle/>
          <a:p>
            <a:pPr algn="l" eaLnBrk="1" hangingPunct="1"/>
            <a:r>
              <a:rPr lang="en-US" sz="3600" dirty="0" smtClean="0"/>
              <a:t>Recent Cautionary Tales</a:t>
            </a:r>
            <a:endParaRPr lang="en-US" dirty="0" smtClean="0"/>
          </a:p>
        </p:txBody>
      </p:sp>
      <p:sp>
        <p:nvSpPr>
          <p:cNvPr id="15363" name="Rectangle 3"/>
          <p:cNvSpPr>
            <a:spLocks noGrp="1" noChangeArrowheads="1"/>
          </p:cNvSpPr>
          <p:nvPr>
            <p:ph type="subTitle" idx="1"/>
          </p:nvPr>
        </p:nvSpPr>
        <p:spPr>
          <a:xfrm>
            <a:off x="685800" y="3049588"/>
            <a:ext cx="6411913" cy="2817812"/>
          </a:xfrm>
        </p:spPr>
        <p:txBody>
          <a:bodyPr/>
          <a:lstStyle/>
          <a:p>
            <a:pPr algn="l" eaLnBrk="1" hangingPunct="1">
              <a:buFont typeface="Wingdings" pitchFamily="2" charset="2"/>
              <a:buNone/>
            </a:pPr>
            <a:r>
              <a:rPr lang="en-US" sz="2000" i="1" dirty="0" smtClean="0"/>
              <a:t>1) In re Fannie Mae Litigation</a:t>
            </a:r>
            <a:r>
              <a:rPr lang="en-US" sz="2000" dirty="0" smtClean="0"/>
              <a:t>, 552 F.3d 814 (D.C. Cir. 2009) (backup tapes)</a:t>
            </a:r>
          </a:p>
          <a:p>
            <a:pPr algn="l" eaLnBrk="1" hangingPunct="1">
              <a:buFont typeface="Wingdings" pitchFamily="2" charset="2"/>
              <a:buNone/>
            </a:pPr>
            <a:r>
              <a:rPr lang="en-US" sz="2000" i="1" dirty="0" smtClean="0"/>
              <a:t>2) Aguilar v. ICE Division of US Dept of Homeland Security</a:t>
            </a:r>
            <a:r>
              <a:rPr lang="en-US" sz="2000" dirty="0" smtClean="0"/>
              <a:t>, 2008 WL 5062700 (S.D.N.Y. Nov. 21, 2008) (metadata)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p:spPr>
        <p:txBody>
          <a:bodyPr/>
          <a:lstStyle/>
          <a:p>
            <a:endParaRPr lang="en-US" altLang="en-US" dirty="0" smtClean="0"/>
          </a:p>
        </p:txBody>
      </p:sp>
      <p:sp>
        <p:nvSpPr>
          <p:cNvPr id="43011" name="Slide Number Placeholder 5"/>
          <p:cNvSpPr>
            <a:spLocks noGrp="1"/>
          </p:cNvSpPr>
          <p:nvPr>
            <p:ph type="sldNum" sz="quarter" idx="12"/>
          </p:nvPr>
        </p:nvSpPr>
        <p:spPr>
          <a:noFill/>
        </p:spPr>
        <p:txBody>
          <a:bodyPr/>
          <a:lstStyle/>
          <a:p>
            <a:fld id="{9D10F108-7836-46FE-AF8C-235ECC827336}" type="slidenum">
              <a:rPr lang="en-US" altLang="en-US" smtClean="0"/>
              <a:pPr/>
              <a:t>2</a:t>
            </a:fld>
            <a:endParaRPr lang="en-US" altLang="en-US" smtClean="0"/>
          </a:p>
        </p:txBody>
      </p:sp>
      <p:sp>
        <p:nvSpPr>
          <p:cNvPr id="43012" name="Rectangle 2"/>
          <p:cNvSpPr>
            <a:spLocks noGrp="1" noChangeArrowheads="1"/>
          </p:cNvSpPr>
          <p:nvPr>
            <p:ph type="title"/>
          </p:nvPr>
        </p:nvSpPr>
        <p:spPr/>
        <p:txBody>
          <a:bodyPr/>
          <a:lstStyle/>
          <a:p>
            <a:pPr eaLnBrk="1" hangingPunct="1"/>
            <a:r>
              <a:rPr lang="en-US" smtClean="0"/>
              <a:t>Preservation Order</a:t>
            </a:r>
          </a:p>
        </p:txBody>
      </p:sp>
      <p:sp>
        <p:nvSpPr>
          <p:cNvPr id="43013" name="Rectangle 3"/>
          <p:cNvSpPr>
            <a:spLocks noGrp="1" noChangeArrowheads="1"/>
          </p:cNvSpPr>
          <p:nvPr>
            <p:ph type="body" idx="1"/>
          </p:nvPr>
        </p:nvSpPr>
        <p:spPr/>
        <p:txBody>
          <a:bodyPr/>
          <a:lstStyle/>
          <a:p>
            <a:pPr eaLnBrk="1" hangingPunct="1">
              <a:lnSpc>
                <a:spcPct val="80000"/>
              </a:lnSpc>
            </a:pPr>
            <a:r>
              <a:rPr lang="en-US" sz="1900" b="1" dirty="0" smtClean="0"/>
              <a:t>"Documents, data, and tangible things" is to be interpreted broadly to include writings; records; files; correspondence; reports; memoranda; calendars; diaries; minutes; electronic messages; voicemail; E-mail; telephone message records or logs; computer and network activity logs; hard drives; backup data; removable computer storage media such as tapes, disks, and cards; printouts; document image files; Web pages; databases; spreadsheets; software; books; ledgers; journals; orders; invoices; bills; vouchers; checks; statements; worksheets; summaries; compilations; computations; charts; diagrams; graphic presentations; drawings; films; charts; digital or chemical process photographs; video; phonographic tape; or digital recordings or transcripts thereof; drafts; jottings; and notes. Information that serves to identify, locate, or link such material, such as file inventories, file folders, indices, and metadata, is also included in this definition. </a:t>
            </a:r>
            <a:br>
              <a:rPr lang="en-US" sz="1900" b="1" dirty="0" smtClean="0"/>
            </a:br>
            <a:r>
              <a:rPr lang="en-US" sz="1900" b="1" dirty="0" smtClean="0"/>
              <a:t>--</a:t>
            </a:r>
            <a:r>
              <a:rPr lang="en-US" sz="1900" b="1" i="1" u="sng" dirty="0" smtClean="0"/>
              <a:t>Pueblo of Laguna v. U.S.</a:t>
            </a:r>
            <a:r>
              <a:rPr lang="en-US" sz="1900" b="1" i="1" dirty="0" smtClean="0"/>
              <a:t> 60 Fed. Cl. 133 (Fed. Cir. 2004).</a:t>
            </a:r>
            <a:endParaRPr lang="en-US" sz="1900" b="1" dirty="0" smtClean="0"/>
          </a:p>
          <a:p>
            <a:pPr eaLnBrk="1" hangingPunct="1">
              <a:lnSpc>
                <a:spcPct val="80000"/>
              </a:lnSpc>
              <a:buFont typeface="Wingdings" pitchFamily="2" charset="2"/>
              <a:buNone/>
            </a:pPr>
            <a:r>
              <a:rPr lang="en-US" sz="1700" b="1"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762000" y="1139824"/>
            <a:ext cx="8229600" cy="1450975"/>
          </a:xfrm>
        </p:spPr>
        <p:txBody>
          <a:bodyPr/>
          <a:lstStyle/>
          <a:p>
            <a:pPr algn="l"/>
            <a:r>
              <a:rPr lang="en-US" sz="2800" b="1" i="1" dirty="0" smtClean="0"/>
              <a:t>Attack on the Citadel:</a:t>
            </a:r>
            <a:br>
              <a:rPr lang="en-US" sz="2800" b="1" i="1" dirty="0" smtClean="0"/>
            </a:br>
            <a:r>
              <a:rPr lang="en-US" sz="2800" b="1" i="1" dirty="0" smtClean="0"/>
              <a:t>Questioning The Opposing Party’s </a:t>
            </a:r>
            <a:br>
              <a:rPr lang="en-US" sz="2800" b="1" i="1" dirty="0" smtClean="0"/>
            </a:br>
            <a:r>
              <a:rPr lang="en-US" sz="2800" b="1" i="1" dirty="0" smtClean="0"/>
              <a:t>Chosen Method of Responding </a:t>
            </a:r>
            <a:br>
              <a:rPr lang="en-US" sz="2800" b="1" i="1" dirty="0" smtClean="0"/>
            </a:br>
            <a:r>
              <a:rPr lang="en-US" sz="2800" b="1" i="1" dirty="0" smtClean="0"/>
              <a:t>To Discovery</a:t>
            </a:r>
          </a:p>
        </p:txBody>
      </p:sp>
      <p:sp>
        <p:nvSpPr>
          <p:cNvPr id="14339" name="Subtitle 2"/>
          <p:cNvSpPr>
            <a:spLocks noGrp="1"/>
          </p:cNvSpPr>
          <p:nvPr>
            <p:ph type="subTitle" idx="1"/>
          </p:nvPr>
        </p:nvSpPr>
        <p:spPr/>
        <p:txBody>
          <a:bodyPr/>
          <a:lstStyle/>
          <a:p>
            <a:endParaRPr lang="en-US" smtClean="0"/>
          </a:p>
        </p:txBody>
      </p:sp>
      <p:pic>
        <p:nvPicPr>
          <p:cNvPr id="14340" name="Picture 3" descr="PragueCastleAtNight.jpg"/>
          <p:cNvPicPr>
            <a:picLocks noChangeAspect="1"/>
          </p:cNvPicPr>
          <p:nvPr/>
        </p:nvPicPr>
        <p:blipFill>
          <a:blip r:embed="rId2" cstate="print"/>
          <a:srcRect/>
          <a:stretch>
            <a:fillRect/>
          </a:stretch>
        </p:blipFill>
        <p:spPr bwMode="auto">
          <a:xfrm>
            <a:off x="762000" y="2892425"/>
            <a:ext cx="8077200" cy="343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914400" y="1066800"/>
            <a:ext cx="7543800" cy="685800"/>
          </a:xfrm>
        </p:spPr>
        <p:txBody>
          <a:bodyPr/>
          <a:lstStyle/>
          <a:p>
            <a:pPr algn="l"/>
            <a:r>
              <a:rPr lang="en-US" i="1" smtClean="0"/>
              <a:t>The Sedona Principles </a:t>
            </a:r>
            <a:br>
              <a:rPr lang="en-US" i="1" smtClean="0"/>
            </a:br>
            <a:r>
              <a:rPr lang="en-US" i="1" smtClean="0"/>
              <a:t>(2d ed. 2008), Principle 6</a:t>
            </a:r>
            <a:endParaRPr lang="en-US" smtClean="0"/>
          </a:p>
        </p:txBody>
      </p:sp>
      <p:sp>
        <p:nvSpPr>
          <p:cNvPr id="5123" name="Content Placeholder 2"/>
          <p:cNvSpPr>
            <a:spLocks noGrp="1"/>
          </p:cNvSpPr>
          <p:nvPr>
            <p:ph idx="1"/>
          </p:nvPr>
        </p:nvSpPr>
        <p:spPr>
          <a:xfrm>
            <a:off x="914400" y="2514600"/>
            <a:ext cx="7543800" cy="4191000"/>
          </a:xfrm>
        </p:spPr>
        <p:txBody>
          <a:bodyPr anchor="ctr"/>
          <a:lstStyle/>
          <a:p>
            <a:pPr indent="-3175">
              <a:buFontTx/>
              <a:buNone/>
            </a:pPr>
            <a:r>
              <a:rPr lang="en-US" sz="2800" smtClean="0"/>
              <a:t>Responding parties are best situated to evaluate the procedures, methodologies, and technologies appropriate for preserving and producing their own electronically stored information. </a:t>
            </a:r>
          </a:p>
          <a:p>
            <a:pPr indent="-3175">
              <a:buFontTx/>
              <a:buNone/>
            </a:pPr>
            <a:endParaRPr lang="en-US" sz="2800" smtClean="0"/>
          </a:p>
          <a:p>
            <a:pPr indent="-3175" algn="r">
              <a:buFontTx/>
              <a:buNone/>
            </a:pPr>
            <a:endParaRPr lang="en-US" sz="2000" b="1" smtClean="0"/>
          </a:p>
          <a:p>
            <a:pPr indent="-3175" algn="ctr">
              <a:buFontTx/>
              <a:buNone/>
            </a:pPr>
            <a:r>
              <a:rPr lang="en-US" b="1" smtClean="0"/>
              <a:t/>
            </a:r>
            <a:br>
              <a:rPr lang="en-US" b="1" smtClean="0"/>
            </a:b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12_0807_03z+ford_model_t+assembly_line.jpg"/>
          <p:cNvPicPr>
            <a:picLocks noChangeAspect="1"/>
          </p:cNvPicPr>
          <p:nvPr/>
        </p:nvPicPr>
        <p:blipFill>
          <a:blip r:embed="rId3" cstate="print"/>
          <a:srcRect/>
          <a:stretch>
            <a:fillRect/>
          </a:stretch>
        </p:blipFill>
        <p:spPr bwMode="auto">
          <a:xfrm>
            <a:off x="990600" y="4003675"/>
            <a:ext cx="4419600" cy="2168525"/>
          </a:xfrm>
          <a:prstGeom prst="rect">
            <a:avLst/>
          </a:prstGeom>
          <a:noFill/>
          <a:ln w="9525">
            <a:noFill/>
            <a:miter lim="800000"/>
            <a:headEnd/>
            <a:tailEnd/>
          </a:ln>
          <a:effectLst>
            <a:outerShdw dist="139700" dir="2700000" algn="tl" rotWithShape="0">
              <a:srgbClr val="333333">
                <a:alpha val="64999"/>
              </a:srgbClr>
            </a:outerShdw>
          </a:effectLst>
        </p:spPr>
      </p:pic>
      <p:sp>
        <p:nvSpPr>
          <p:cNvPr id="16387" name="Content Placeholder 2"/>
          <p:cNvSpPr>
            <a:spLocks noGrp="1"/>
          </p:cNvSpPr>
          <p:nvPr>
            <p:ph idx="1"/>
          </p:nvPr>
        </p:nvSpPr>
        <p:spPr>
          <a:xfrm>
            <a:off x="914400" y="879475"/>
            <a:ext cx="7010400" cy="1981200"/>
          </a:xfrm>
        </p:spPr>
        <p:txBody>
          <a:bodyPr/>
          <a:lstStyle/>
          <a:p>
            <a:pPr marL="0" indent="0">
              <a:buFontTx/>
              <a:buNone/>
            </a:pPr>
            <a:r>
              <a:rPr lang="en-US" sz="2000" i="1" smtClean="0"/>
              <a:t>In the face of allegations of missing evidence, the Court upheld a manual collection process used by Ford Motor, acknowledging that “manual collection is sometimes even disfavored” [citing to The Sedona Conference Commentary on Search and Retrieval], but going on to note that “absent an agreement or timely objection, the choice is clearly within the producing party’s sound discretion.” </a:t>
            </a:r>
          </a:p>
          <a:p>
            <a:pPr marL="0" indent="0">
              <a:buFontTx/>
              <a:buNone/>
            </a:pPr>
            <a:r>
              <a:rPr lang="en-US" sz="1600" b="1" i="1" smtClean="0"/>
              <a:t>Ford Motor Co. v. Edgewood Properties Inc.</a:t>
            </a:r>
            <a:r>
              <a:rPr lang="en-US" sz="1600" b="1" smtClean="0"/>
              <a:t>, 257 F.R.D. 418, 427 (D. N.J. 2009).</a:t>
            </a:r>
            <a:r>
              <a:rPr lang="en-US" sz="1200" b="1" smtClean="0"/>
              <a:t/>
            </a:r>
            <a:br>
              <a:rPr lang="en-US" sz="1200" b="1" smtClean="0"/>
            </a:br>
            <a:endParaRPr lang="en-US" sz="12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0" y="936625"/>
            <a:ext cx="7010400" cy="685800"/>
          </a:xfrm>
        </p:spPr>
        <p:txBody>
          <a:bodyPr/>
          <a:lstStyle/>
          <a:p>
            <a:pPr algn="l"/>
            <a:r>
              <a:rPr lang="en-US" sz="3200" dirty="0" smtClean="0"/>
              <a:t>Please your Honor, may I have some more (ESI, that is)? </a:t>
            </a:r>
          </a:p>
        </p:txBody>
      </p:sp>
      <p:sp>
        <p:nvSpPr>
          <p:cNvPr id="3" name="Content Placeholder 2"/>
          <p:cNvSpPr>
            <a:spLocks noGrp="1"/>
          </p:cNvSpPr>
          <p:nvPr>
            <p:ph idx="1"/>
          </p:nvPr>
        </p:nvSpPr>
        <p:spPr>
          <a:xfrm>
            <a:off x="914400" y="2155825"/>
            <a:ext cx="7543800" cy="4191000"/>
          </a:xfrm>
        </p:spPr>
        <p:txBody>
          <a:bodyPr/>
          <a:lstStyle/>
          <a:p>
            <a:pPr indent="-3175">
              <a:buFontTx/>
              <a:buNone/>
            </a:pPr>
            <a:r>
              <a:rPr lang="en-US" sz="2400" i="1" dirty="0" smtClean="0"/>
              <a:t>In the face of a protest of “inexplicable deficiencies” in a party’s production, </a:t>
            </a:r>
            <a:r>
              <a:rPr lang="en-US" sz="2400" dirty="0" smtClean="0"/>
              <a:t>"vague notions that there should have been more than what was produced are speculative and are an insufficient premise to compel judicial action."</a:t>
            </a:r>
            <a:endParaRPr lang="en-US" sz="2400" i="1" dirty="0" smtClean="0"/>
          </a:p>
          <a:p>
            <a:pPr indent="-3175">
              <a:buFontTx/>
              <a:buNone/>
            </a:pPr>
            <a:endParaRPr lang="en-US" sz="2400" b="1" dirty="0" smtClean="0"/>
          </a:p>
          <a:p>
            <a:pPr indent="-3175">
              <a:buFontTx/>
              <a:buNone/>
            </a:pPr>
            <a:r>
              <a:rPr lang="en-US" sz="2000" b="1" dirty="0" smtClean="0"/>
              <a:t>Judge </a:t>
            </a:r>
            <a:r>
              <a:rPr lang="en-US" sz="2000" b="1" dirty="0" err="1" smtClean="0"/>
              <a:t>Facciola</a:t>
            </a:r>
            <a:r>
              <a:rPr lang="en-US" sz="2000" b="1" dirty="0" smtClean="0"/>
              <a:t>,</a:t>
            </a:r>
          </a:p>
          <a:p>
            <a:pPr indent="-3175">
              <a:buFontTx/>
              <a:buNone/>
            </a:pPr>
            <a:r>
              <a:rPr lang="en-US" sz="2000" b="1" i="1" dirty="0" smtClean="0"/>
              <a:t>U.S. v. O’Keefe, </a:t>
            </a:r>
            <a:r>
              <a:rPr lang="en-US" sz="2000" b="1" dirty="0" smtClean="0"/>
              <a:t>537 F. </a:t>
            </a:r>
          </a:p>
          <a:p>
            <a:pPr indent="-3175">
              <a:buFontTx/>
              <a:buNone/>
            </a:pPr>
            <a:r>
              <a:rPr lang="en-US" sz="2000" b="1" dirty="0" smtClean="0"/>
              <a:t>Supp. 2d 14, 22 (D.D.C. 2008). </a:t>
            </a:r>
          </a:p>
          <a:p>
            <a:pPr indent="-3175"/>
            <a:endParaRPr lang="en-US" dirty="0" smtClean="0"/>
          </a:p>
        </p:txBody>
      </p:sp>
      <p:pic>
        <p:nvPicPr>
          <p:cNvPr id="4" name="Picture 3" descr="OliverTwist_Cruikshank.jpg"/>
          <p:cNvPicPr>
            <a:picLocks noChangeAspect="1"/>
          </p:cNvPicPr>
          <p:nvPr/>
        </p:nvPicPr>
        <p:blipFill>
          <a:blip r:embed="rId2" cstate="print"/>
          <a:srcRect/>
          <a:stretch>
            <a:fillRect/>
          </a:stretch>
        </p:blipFill>
        <p:spPr bwMode="auto">
          <a:xfrm>
            <a:off x="5410200" y="3810000"/>
            <a:ext cx="2859088" cy="2308225"/>
          </a:xfrm>
          <a:prstGeom prst="rect">
            <a:avLst/>
          </a:prstGeom>
          <a:noFill/>
          <a:ln w="9525">
            <a:noFill/>
            <a:miter lim="800000"/>
            <a:headEnd/>
            <a:tailEnd/>
          </a:ln>
          <a:effectLst>
            <a:outerShdw dist="139700" dir="2700000" algn="tl" rotWithShape="0">
              <a:srgbClr val="333333">
                <a:alpha val="64999"/>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990600" y="457200"/>
            <a:ext cx="8229600" cy="1828800"/>
          </a:xfrm>
        </p:spPr>
        <p:txBody>
          <a:bodyPr/>
          <a:lstStyle/>
          <a:p>
            <a:pPr algn="l"/>
            <a:r>
              <a:rPr lang="en-US" sz="3200" b="1" dirty="0" smtClean="0"/>
              <a:t>But there are gale force winds </a:t>
            </a:r>
            <a:br>
              <a:rPr lang="en-US" sz="3200" b="1" dirty="0" smtClean="0"/>
            </a:br>
            <a:r>
              <a:rPr lang="en-US" sz="3200" b="1" dirty="0" smtClean="0"/>
              <a:t>in the case law…</a:t>
            </a:r>
          </a:p>
        </p:txBody>
      </p:sp>
      <p:sp>
        <p:nvSpPr>
          <p:cNvPr id="19459" name="Subtitle 2"/>
          <p:cNvSpPr>
            <a:spLocks noGrp="1"/>
          </p:cNvSpPr>
          <p:nvPr>
            <p:ph type="subTitle" idx="1"/>
          </p:nvPr>
        </p:nvSpPr>
        <p:spPr/>
        <p:txBody>
          <a:bodyPr/>
          <a:lstStyle/>
          <a:p>
            <a:endParaRPr lang="en-US" smtClean="0"/>
          </a:p>
        </p:txBody>
      </p:sp>
      <p:pic>
        <p:nvPicPr>
          <p:cNvPr id="19460" name="Picture 3" descr="hurricane.jpg"/>
          <p:cNvPicPr>
            <a:picLocks noChangeAspect="1"/>
          </p:cNvPicPr>
          <p:nvPr/>
        </p:nvPicPr>
        <p:blipFill>
          <a:blip r:embed="rId2" cstate="print"/>
          <a:srcRect/>
          <a:stretch>
            <a:fillRect/>
          </a:stretch>
        </p:blipFill>
        <p:spPr bwMode="auto">
          <a:xfrm>
            <a:off x="1600200" y="2514600"/>
            <a:ext cx="56388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838200" y="914400"/>
            <a:ext cx="7924800" cy="4495800"/>
          </a:xfrm>
        </p:spPr>
        <p:txBody>
          <a:bodyPr/>
          <a:lstStyle/>
          <a:p>
            <a:pPr indent="-3175">
              <a:buFontTx/>
              <a:buNone/>
            </a:pPr>
            <a:r>
              <a:rPr lang="en-US" sz="2000" b="1" smtClean="0"/>
              <a:t>Judge Scheindlin, </a:t>
            </a:r>
            <a:r>
              <a:rPr lang="en-US" sz="2000" b="1" i="1" smtClean="0"/>
              <a:t>Pension Committee of the University of Montreal Pension Plan v. Banc of America Securities, et al. </a:t>
            </a:r>
          </a:p>
          <a:p>
            <a:pPr indent="-3175">
              <a:buFontTx/>
              <a:buNone/>
            </a:pPr>
            <a:r>
              <a:rPr lang="en-US" sz="2000" b="1" smtClean="0"/>
              <a:t>685 F.Supp.2d 456, 473 (S.D.N.Y. 2010) (as amended May 28, 2010</a:t>
            </a:r>
            <a:r>
              <a:rPr lang="en-US" sz="2000" b="1" i="1" smtClean="0"/>
              <a:t>). </a:t>
            </a:r>
          </a:p>
          <a:p>
            <a:pPr indent="-3175">
              <a:buFontTx/>
              <a:buNone/>
            </a:pPr>
            <a:r>
              <a:rPr lang="en-US" sz="2000" i="1" smtClean="0"/>
              <a:t>		Plaintiffs’ litigation hold policy is defective…</a:t>
            </a:r>
          </a:p>
          <a:p>
            <a:pPr indent="-3175">
              <a:buFontTx/>
              <a:buNone/>
            </a:pPr>
            <a:r>
              <a:rPr lang="en-US" sz="2000" b="1" i="1" u="sng" smtClean="0">
                <a:solidFill>
                  <a:srgbClr val="4597A0"/>
                </a:solidFill>
                <a:hlinkClick r:id="rId3"/>
              </a:rPr>
              <a:t>Judge Scheindlin’s Opinion in Pension Committee goes on to say @ </a:t>
            </a:r>
            <a:r>
              <a:rPr lang="en-US" sz="2000" b="1" u="sng" smtClean="0">
                <a:solidFill>
                  <a:srgbClr val="4597A0"/>
                </a:solidFill>
              </a:rPr>
              <a:t>685 F.Supp.2d at 473 n.68</a:t>
            </a:r>
            <a:r>
              <a:rPr lang="en-US" sz="2000" b="1" smtClean="0">
                <a:solidFill>
                  <a:srgbClr val="4597A0"/>
                </a:solidFill>
              </a:rPr>
              <a:t>:</a:t>
            </a:r>
          </a:p>
          <a:p>
            <a:pPr indent="-3175">
              <a:buFontTx/>
              <a:buNone/>
            </a:pPr>
            <a:r>
              <a:rPr lang="en-US" sz="2000" i="1" smtClean="0"/>
              <a:t>		attorney oversight of the process … is important.</a:t>
            </a:r>
          </a:p>
          <a:p>
            <a:pPr indent="-3175">
              <a:buFontTx/>
              <a:buNone/>
            </a:pPr>
            <a:endParaRPr lang="en-US" sz="2000" b="1" i="1" smtClean="0">
              <a:hlinkClick r:id="rId3"/>
            </a:endParaRPr>
          </a:p>
          <a:p>
            <a:pPr indent="-3175">
              <a:buFontTx/>
              <a:buNone/>
            </a:pPr>
            <a:r>
              <a:rPr lang="en-US" sz="2000" b="1" i="1" smtClean="0">
                <a:hlinkClick r:id="rId3"/>
              </a:rPr>
              <a:t>Citing to:</a:t>
            </a:r>
          </a:p>
          <a:p>
            <a:pPr indent="-3175">
              <a:buFontTx/>
              <a:buNone/>
            </a:pPr>
            <a:r>
              <a:rPr lang="en-US" sz="2000" b="1" i="1" smtClean="0">
                <a:hlinkClick r:id="rId3"/>
              </a:rPr>
              <a:t>Adams v. Dell,</a:t>
            </a:r>
            <a:r>
              <a:rPr lang="en-US" sz="2000" b="1" smtClean="0">
                <a:hlinkClick r:id="rId3"/>
              </a:rPr>
              <a:t> 621 F.Supp.2d 1173, 1194 (D. Utah 2009)</a:t>
            </a:r>
            <a:r>
              <a:rPr lang="en-US" sz="2000" b="1" smtClean="0">
                <a:solidFill>
                  <a:srgbClr val="9C9CDF"/>
                </a:solidFill>
              </a:rPr>
              <a:t>.</a:t>
            </a:r>
            <a:r>
              <a:rPr lang="en-US" sz="2000" b="1" smtClean="0"/>
              <a:t> </a:t>
            </a:r>
            <a:r>
              <a:rPr lang="en-US" sz="2000" smtClean="0"/>
              <a:t>(holding that defendant had violated its duty to preserve information, in part because the defendant's preservation practices “place operations-level employees in the position of deciding what information is relevant”) </a:t>
            </a:r>
            <a:r>
              <a:rPr lang="en-US" sz="2000" i="1" smtClean="0"/>
              <a:t> </a:t>
            </a:r>
          </a:p>
          <a:p>
            <a:pPr indent="-3175">
              <a:buFontTx/>
              <a:buNone/>
            </a:pPr>
            <a:r>
              <a:rPr lang="en-US" sz="2000" i="1" smtClean="0"/>
              <a:t> </a:t>
            </a:r>
          </a:p>
          <a:p>
            <a:pPr indent="-3175">
              <a:buFontTx/>
              <a:buNone/>
            </a:pPr>
            <a:endParaRPr lang="en-US" sz="2000" b="1" i="1" u="sng" smtClean="0">
              <a:solidFill>
                <a:srgbClr val="4597A0"/>
              </a:solidFill>
              <a:hlinkClick r:id="rId3"/>
            </a:endParaRPr>
          </a:p>
          <a:p>
            <a:pPr indent="-3175">
              <a:buFontTx/>
              <a:buNone/>
            </a:pPr>
            <a:endParaRPr lang="en-US" sz="2000" b="1" smtClean="0"/>
          </a:p>
          <a:p>
            <a:pPr indent="-3175"/>
            <a:endParaRPr lang="en-US"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381000" y="990600"/>
            <a:ext cx="8763000" cy="1143000"/>
          </a:xfrm>
        </p:spPr>
        <p:txBody>
          <a:bodyPr/>
          <a:lstStyle/>
          <a:p>
            <a:pPr algn="l"/>
            <a:r>
              <a:rPr lang="en-US" sz="3200" b="1" dirty="0" smtClean="0"/>
              <a:t>Issues &amp; Challenges With Manual </a:t>
            </a:r>
            <a:br>
              <a:rPr lang="en-US" sz="3200" b="1" dirty="0" smtClean="0"/>
            </a:br>
            <a:r>
              <a:rPr lang="en-US" sz="3200" b="1" dirty="0" smtClean="0"/>
              <a:t>Collection </a:t>
            </a:r>
          </a:p>
        </p:txBody>
      </p:sp>
      <p:pic>
        <p:nvPicPr>
          <p:cNvPr id="22531" name="Picture 3" descr="manual1.jpg"/>
          <p:cNvPicPr>
            <a:picLocks noChangeAspect="1"/>
          </p:cNvPicPr>
          <p:nvPr/>
        </p:nvPicPr>
        <p:blipFill>
          <a:blip r:embed="rId2" cstate="print"/>
          <a:srcRect/>
          <a:stretch>
            <a:fillRect/>
          </a:stretch>
        </p:blipFill>
        <p:spPr bwMode="auto">
          <a:xfrm>
            <a:off x="2540000" y="2514600"/>
            <a:ext cx="406400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2455</TotalTime>
  <Words>1298</Words>
  <Application>Microsoft Office PowerPoint</Application>
  <PresentationFormat>On-screen Show (4:3)</PresentationFormat>
  <Paragraphs>94</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Session 4: Civil Discovery</vt:lpstr>
      <vt:lpstr>Preservation Order</vt:lpstr>
      <vt:lpstr>Attack on the Citadel: Questioning The Opposing Party’s  Chosen Method of Responding  To Discovery</vt:lpstr>
      <vt:lpstr>The Sedona Principles  (2d ed. 2008), Principle 6</vt:lpstr>
      <vt:lpstr>PowerPoint Presentation</vt:lpstr>
      <vt:lpstr>Please your Honor, may I have some more (ESI, that is)? </vt:lpstr>
      <vt:lpstr>But there are gale force winds  in the case law…</vt:lpstr>
      <vt:lpstr>PowerPoint Presentation</vt:lpstr>
      <vt:lpstr>Issues &amp; Challenges With Manual  Collection </vt:lpstr>
      <vt:lpstr>Issues and Challenges with Manual, Custodian Based Collection</vt:lpstr>
      <vt:lpstr>Hot topic: Judicial second guessing of failure to use e-search capabilities: Capitol Records v. MP3 Tunes, 261 F.R.D. 44 (S.D.N.Y. 2009)</vt:lpstr>
      <vt:lpstr>Judicial second guessing of failure to use e-search capabilities: Capitol Records v. MP3 Tunes (con’t)</vt:lpstr>
      <vt:lpstr>Judge Facciola writing for the U.S. District Court for the District of Columbia</vt:lpstr>
      <vt:lpstr>Search Protocols: Two paths</vt:lpstr>
      <vt:lpstr>Judge Grimm writing for the U.S. District Court for the District of Maryland</vt:lpstr>
      <vt:lpstr>Victor Stanley v Creative Pipe, 250 FRD 251 (D Md 2008) (Victor Stanley I)</vt:lpstr>
      <vt:lpstr>Hot topic: Metadata</vt:lpstr>
      <vt:lpstr>Recent Cautionary Tales</vt:lpstr>
    </vt:vector>
  </TitlesOfParts>
  <Company>NARA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NASA Goddard Space Flight Center Workshop on the Expanding Role of Disk in Large-Scale Storage Systems (DLSS) February 19, 2004</dc:title>
  <dc:creator>jbaron</dc:creator>
  <cp:lastModifiedBy>kk</cp:lastModifiedBy>
  <cp:revision>92</cp:revision>
  <dcterms:created xsi:type="dcterms:W3CDTF">2004-02-11T20:50:42Z</dcterms:created>
  <dcterms:modified xsi:type="dcterms:W3CDTF">2012-02-17T00:52:26Z</dcterms:modified>
</cp:coreProperties>
</file>