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8"/>
  </p:notesMasterIdLst>
  <p:handoutMasterIdLst>
    <p:handoutMasterId r:id="rId29"/>
  </p:handoutMasterIdLst>
  <p:sldIdLst>
    <p:sldId id="262" r:id="rId2"/>
    <p:sldId id="349" r:id="rId3"/>
    <p:sldId id="326" r:id="rId4"/>
    <p:sldId id="331" r:id="rId5"/>
    <p:sldId id="320" r:id="rId6"/>
    <p:sldId id="322" r:id="rId7"/>
    <p:sldId id="323" r:id="rId8"/>
    <p:sldId id="324" r:id="rId9"/>
    <p:sldId id="325" r:id="rId10"/>
    <p:sldId id="347" r:id="rId11"/>
    <p:sldId id="337" r:id="rId12"/>
    <p:sldId id="339" r:id="rId13"/>
    <p:sldId id="340" r:id="rId14"/>
    <p:sldId id="341" r:id="rId15"/>
    <p:sldId id="342" r:id="rId16"/>
    <p:sldId id="343" r:id="rId17"/>
    <p:sldId id="338" r:id="rId18"/>
    <p:sldId id="327" r:id="rId19"/>
    <p:sldId id="348" r:id="rId20"/>
    <p:sldId id="330" r:id="rId21"/>
    <p:sldId id="334" r:id="rId22"/>
    <p:sldId id="335" r:id="rId23"/>
    <p:sldId id="336" r:id="rId24"/>
    <p:sldId id="344" r:id="rId25"/>
    <p:sldId id="333" r:id="rId26"/>
    <p:sldId id="264" r:id="rId27"/>
  </p:sldIdLst>
  <p:sldSz cx="9144000" cy="6858000" type="screen4x3"/>
  <p:notesSz cx="6765925" cy="98679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689"/>
    <a:srgbClr val="352378"/>
    <a:srgbClr val="362478"/>
    <a:srgbClr val="B6B6B6"/>
    <a:srgbClr val="25167A"/>
    <a:srgbClr val="339933"/>
    <a:srgbClr val="FF0000"/>
    <a:srgbClr val="F45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145" autoAdjust="0"/>
  </p:normalViewPr>
  <p:slideViewPr>
    <p:cSldViewPr>
      <p:cViewPr>
        <p:scale>
          <a:sx n="130" d="100"/>
          <a:sy n="130" d="100"/>
        </p:scale>
        <p:origin x="-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2225" y="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EA074EE-9F43-4711-9739-CB56E9D2335E}" type="datetimeFigureOut">
              <a:rPr lang="nl-NL"/>
              <a:pPr>
                <a:defRPr/>
              </a:pPr>
              <a:t>9-2-2012</a:t>
            </a:fld>
            <a:endParaRPr lang="nl-NL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2225" y="937260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48B6798-1C9F-4148-BE86-7437BB00D1A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380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2225" y="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E9E45AF-32B9-4718-89A1-CD5CC7E0098D}" type="datetimeFigureOut">
              <a:rPr lang="nl-NL"/>
              <a:pPr>
                <a:defRPr/>
              </a:pPr>
              <a:t>9-2-2012</a:t>
            </a:fld>
            <a:endParaRPr lang="nl-NL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7888"/>
            <a:ext cx="54133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2225" y="9372600"/>
            <a:ext cx="29321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0C8370-6B8A-4FA2-9643-3863941BC0A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233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FCDE284-0E63-4B97-B9FD-73086BC533EB}" type="datetime1">
              <a:rPr lang="en-GB"/>
              <a:pPr/>
              <a:t>09/02/2012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EDD6E-6619-4D33-B1AA-5D2472A3F54F}" type="slidenum">
              <a:rPr lang="en-GB"/>
              <a:pPr/>
              <a:t>17</a:t>
            </a:fld>
            <a:endParaRPr lang="en-GB"/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39775"/>
            <a:ext cx="4935538" cy="3702050"/>
          </a:xfrm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231" y="4687884"/>
            <a:ext cx="4957463" cy="4440240"/>
          </a:xfrm>
        </p:spPr>
        <p:txBody>
          <a:bodyPr/>
          <a:lstStyle/>
          <a:p>
            <a:pPr defTabSz="760890"/>
            <a:endParaRPr lang="de-CH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André Mikkers en Hans Henseler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28 September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PwC E-Discovery Guidelines and Processes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A794E-0680-4180-B36C-EEF9D4460AD0}" type="slidenum">
              <a:rPr lang="en-GB"/>
              <a:pPr/>
              <a:t>18</a:t>
            </a:fld>
            <a:endParaRPr lang="en-GB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32363" cy="3698875"/>
          </a:xfrm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58" y="4686227"/>
            <a:ext cx="5411791" cy="4440082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André Mikkers en Hans Henseler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28 September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PwC E-Discovery Guidelines and Processes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A794E-0680-4180-B36C-EEF9D4460AD0}" type="slidenum">
              <a:rPr lang="en-GB"/>
              <a:pPr/>
              <a:t>19</a:t>
            </a:fld>
            <a:endParaRPr lang="en-GB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32363" cy="3698875"/>
          </a:xfrm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58" y="4686227"/>
            <a:ext cx="5411791" cy="4440082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André Mikkers en Hans Henseler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28 September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PwC E-Discovery Guidelines and Processes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71485-74D8-47D7-9FE3-1890DCAAD6DF}" type="slidenum">
              <a:rPr lang="en-GB"/>
              <a:pPr/>
              <a:t>20</a:t>
            </a:fld>
            <a:endParaRPr lang="en-GB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32363" cy="3698875"/>
          </a:xfrm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58" y="4686227"/>
            <a:ext cx="5411791" cy="4440082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André Mikkers en Hans Henseler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28 September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PwC E-Discovery Guidelines and Processes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71485-74D8-47D7-9FE3-1890DCAAD6DF}" type="slidenum">
              <a:rPr lang="en-GB"/>
              <a:pPr/>
              <a:t>21</a:t>
            </a:fld>
            <a:endParaRPr lang="en-GB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32363" cy="3698875"/>
          </a:xfrm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58" y="4686227"/>
            <a:ext cx="5411791" cy="4440082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André Mikkers en Hans Henseler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28 September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PwC E-Discovery Guidelines and Processes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71485-74D8-47D7-9FE3-1890DCAAD6DF}" type="slidenum">
              <a:rPr lang="en-GB"/>
              <a:pPr/>
              <a:t>22</a:t>
            </a:fld>
            <a:endParaRPr lang="en-GB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32363" cy="3698875"/>
          </a:xfrm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58" y="4686227"/>
            <a:ext cx="5411791" cy="4440082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André Mikkers en Hans Henseler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28 September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PwC E-Discovery Guidelines and Processes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71485-74D8-47D7-9FE3-1890DCAAD6DF}" type="slidenum">
              <a:rPr lang="en-GB"/>
              <a:pPr/>
              <a:t>23</a:t>
            </a:fld>
            <a:endParaRPr lang="en-GB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32363" cy="3698875"/>
          </a:xfrm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58" y="4686227"/>
            <a:ext cx="5411791" cy="4440082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André Mikkers en Hans Henseler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28 September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PwC E-Discovery Guidelines and Processes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71485-74D8-47D7-9FE3-1890DCAAD6DF}" type="slidenum">
              <a:rPr lang="en-GB"/>
              <a:pPr/>
              <a:t>25</a:t>
            </a:fld>
            <a:endParaRPr lang="en-GB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32363" cy="3698875"/>
          </a:xfrm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58" y="4686227"/>
            <a:ext cx="5411791" cy="4440082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Date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83A2-DBAB-4F80-B1E2-4B0956D2917E}" type="slidenum">
              <a:rPr lang="en-GB"/>
              <a:pPr/>
              <a:t>11</a:t>
            </a:fld>
            <a:endParaRPr lang="en-GB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1363"/>
            <a:ext cx="4929187" cy="3698875"/>
          </a:xfrm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59" y="4685540"/>
            <a:ext cx="5411173" cy="4440555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179388" y="6338888"/>
            <a:ext cx="4464050" cy="41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Information Technology &amp; Computer Science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E-Discovery Lab</a:t>
            </a:r>
            <a:endParaRPr lang="nl-NL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179388" y="188913"/>
            <a:ext cx="85693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>
                <a:solidFill>
                  <a:srgbClr val="EF741D"/>
                </a:solidFill>
              </a:rPr>
              <a:t/>
            </a:r>
            <a:br>
              <a:rPr lang="nl-NL" sz="1200" b="1">
                <a:solidFill>
                  <a:srgbClr val="EF741D"/>
                </a:solidFill>
              </a:rPr>
            </a:br>
            <a:endParaRPr lang="nl-NL" sz="1200" b="1">
              <a:solidFill>
                <a:srgbClr val="EF741D"/>
              </a:solidFill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395288" y="404813"/>
            <a:ext cx="8569325" cy="27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 smtClean="0">
                <a:solidFill>
                  <a:srgbClr val="EF741D"/>
                </a:solidFill>
              </a:rPr>
              <a:t>E-Discovery Seminar: </a:t>
            </a:r>
            <a:r>
              <a:rPr lang="nl-NL" sz="1200" b="1" dirty="0" err="1" smtClean="0">
                <a:solidFill>
                  <a:srgbClr val="EF741D"/>
                </a:solidFill>
              </a:rPr>
              <a:t>Identification</a:t>
            </a:r>
            <a:r>
              <a:rPr lang="nl-NL" sz="1200" b="1" dirty="0" smtClean="0">
                <a:solidFill>
                  <a:srgbClr val="EF741D"/>
                </a:solidFill>
              </a:rPr>
              <a:t> and </a:t>
            </a:r>
            <a:r>
              <a:rPr lang="nl-NL" sz="1200" b="1" dirty="0" err="1" smtClean="0">
                <a:solidFill>
                  <a:srgbClr val="EF741D"/>
                </a:solidFill>
              </a:rPr>
              <a:t>Collection</a:t>
            </a:r>
            <a:endParaRPr lang="nl-NL" sz="1200" b="1" dirty="0">
              <a:solidFill>
                <a:srgbClr val="EF741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80728"/>
            <a:ext cx="8158163" cy="781397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5167A"/>
              </a:buClr>
              <a:buFont typeface="Arial" pitchFamily="34" charset="0"/>
              <a:buChar char="-"/>
              <a:defRPr/>
            </a:lvl1pPr>
            <a:lvl2pPr>
              <a:buClr>
                <a:srgbClr val="25167A"/>
              </a:buClr>
              <a:buFont typeface="Arial" pitchFamily="34" charset="0"/>
              <a:buChar char="-"/>
              <a:defRPr/>
            </a:lvl2pPr>
            <a:lvl3pPr>
              <a:buClr>
                <a:srgbClr val="25167A"/>
              </a:buClr>
              <a:buFont typeface="Arial" pitchFamily="34" charset="0"/>
              <a:buChar char="-"/>
              <a:defRPr/>
            </a:lvl3pPr>
            <a:lvl4pPr>
              <a:buClr>
                <a:srgbClr val="25167A"/>
              </a:buClr>
              <a:buFont typeface="Arial" pitchFamily="34" charset="0"/>
              <a:buChar char="-"/>
              <a:defRPr/>
            </a:lvl4pPr>
            <a:lvl5pPr>
              <a:buClr>
                <a:srgbClr val="25167A"/>
              </a:buClr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179388" y="6338888"/>
            <a:ext cx="4464050" cy="41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Information Technology &amp; Computer Science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E-Discovery Lab</a:t>
            </a:r>
            <a:endParaRPr lang="nl-NL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1268413"/>
            <a:ext cx="81581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2000250"/>
            <a:ext cx="814705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400" b="1" kern="1200" dirty="0">
          <a:solidFill>
            <a:srgbClr val="EF741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F741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F741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F741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F741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EF741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EF741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EF741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EF741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5167A"/>
        </a:buClr>
        <a:buFont typeface="Arial" charset="0"/>
        <a:buChar char="-"/>
        <a:defRPr sz="2000" b="1" kern="1200">
          <a:solidFill>
            <a:srgbClr val="2516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5167A"/>
        </a:buClr>
        <a:buFont typeface="Arial" charset="0"/>
        <a:buChar char="-"/>
        <a:defRPr sz="2000" kern="1200">
          <a:solidFill>
            <a:srgbClr val="25167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5167A"/>
        </a:buClr>
        <a:buFont typeface="Arial" charset="0"/>
        <a:buChar char="-"/>
        <a:defRPr sz="2000" kern="1200">
          <a:solidFill>
            <a:srgbClr val="25167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5167A"/>
        </a:buClr>
        <a:buFont typeface="Arial" charset="0"/>
        <a:buChar char="-"/>
        <a:defRPr sz="2000" kern="1200">
          <a:solidFill>
            <a:srgbClr val="25167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5167A"/>
        </a:buClr>
        <a:buFont typeface="Arial" charset="0"/>
        <a:buChar char="-"/>
        <a:defRPr sz="2000" kern="1200">
          <a:solidFill>
            <a:srgbClr val="2516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/>
        </p:nvSpPr>
        <p:spPr bwMode="auto">
          <a:xfrm>
            <a:off x="395288" y="404813"/>
            <a:ext cx="842486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600" b="1" dirty="0" err="1" smtClean="0">
                <a:solidFill>
                  <a:srgbClr val="352378"/>
                </a:solidFill>
              </a:rPr>
              <a:t>Identification</a:t>
            </a:r>
            <a:r>
              <a:rPr lang="nl-NL" sz="3600" b="1" dirty="0" smtClean="0">
                <a:solidFill>
                  <a:srgbClr val="352378"/>
                </a:solidFill>
              </a:rPr>
              <a:t> and </a:t>
            </a:r>
            <a:r>
              <a:rPr lang="nl-NL" sz="3600" b="1" dirty="0" err="1" smtClean="0">
                <a:solidFill>
                  <a:srgbClr val="352378"/>
                </a:solidFill>
              </a:rPr>
              <a:t>Collection</a:t>
            </a:r>
            <a:endParaRPr lang="nl-NL" sz="3600" b="1" dirty="0" smtClean="0">
              <a:solidFill>
                <a:srgbClr val="352378"/>
              </a:solidFill>
            </a:endParaRPr>
          </a:p>
          <a:p>
            <a:r>
              <a:rPr lang="nl-NL" sz="1600" b="1" dirty="0" smtClean="0">
                <a:solidFill>
                  <a:srgbClr val="352378"/>
                </a:solidFill>
              </a:rPr>
              <a:t>Seminar </a:t>
            </a:r>
            <a:r>
              <a:rPr lang="nl-NL" sz="1600" b="1" dirty="0" err="1" smtClean="0">
                <a:solidFill>
                  <a:srgbClr val="352378"/>
                </a:solidFill>
              </a:rPr>
              <a:t>on</a:t>
            </a:r>
            <a:r>
              <a:rPr lang="nl-NL" sz="1600" b="1" dirty="0" smtClean="0">
                <a:solidFill>
                  <a:srgbClr val="352378"/>
                </a:solidFill>
              </a:rPr>
              <a:t> E-Discovery, </a:t>
            </a:r>
            <a:r>
              <a:rPr lang="nl-NL" sz="1600" b="1" dirty="0" err="1" smtClean="0">
                <a:solidFill>
                  <a:srgbClr val="352378"/>
                </a:solidFill>
              </a:rPr>
              <a:t>February</a:t>
            </a:r>
            <a:r>
              <a:rPr lang="nl-NL" sz="1600" b="1" dirty="0" smtClean="0">
                <a:solidFill>
                  <a:srgbClr val="352378"/>
                </a:solidFill>
              </a:rPr>
              <a:t> 9th, 2012, </a:t>
            </a:r>
          </a:p>
          <a:p>
            <a:r>
              <a:rPr lang="nl-NL" sz="1600" b="1" dirty="0" smtClean="0">
                <a:solidFill>
                  <a:srgbClr val="352378"/>
                </a:solidFill>
              </a:rPr>
              <a:t>College of </a:t>
            </a:r>
            <a:r>
              <a:rPr lang="nl-NL" sz="1600" b="1" dirty="0" err="1" smtClean="0">
                <a:solidFill>
                  <a:srgbClr val="352378"/>
                </a:solidFill>
              </a:rPr>
              <a:t>Information</a:t>
            </a:r>
            <a:r>
              <a:rPr lang="nl-NL" sz="1600" b="1" dirty="0" smtClean="0">
                <a:solidFill>
                  <a:srgbClr val="352378"/>
                </a:solidFill>
              </a:rPr>
              <a:t> Studies, </a:t>
            </a:r>
            <a:r>
              <a:rPr lang="nl-NL" sz="1600" b="1" dirty="0" err="1" smtClean="0">
                <a:solidFill>
                  <a:srgbClr val="352378"/>
                </a:solidFill>
              </a:rPr>
              <a:t>University</a:t>
            </a:r>
            <a:r>
              <a:rPr lang="nl-NL" sz="1600" b="1" dirty="0" smtClean="0">
                <a:solidFill>
                  <a:srgbClr val="352378"/>
                </a:solidFill>
              </a:rPr>
              <a:t> of </a:t>
            </a:r>
            <a:r>
              <a:rPr lang="nl-NL" sz="1600" b="1" dirty="0" err="1" smtClean="0">
                <a:solidFill>
                  <a:srgbClr val="352378"/>
                </a:solidFill>
              </a:rPr>
              <a:t>Maryland</a:t>
            </a:r>
            <a:endParaRPr lang="nl-NL" sz="1600" b="1" dirty="0">
              <a:solidFill>
                <a:srgbClr val="352378"/>
              </a:solidFill>
            </a:endParaRPr>
          </a:p>
          <a:p>
            <a:r>
              <a:rPr lang="nl-NL" sz="2800" b="1" i="1" dirty="0" smtClean="0">
                <a:solidFill>
                  <a:srgbClr val="EF741D"/>
                </a:solidFill>
              </a:rPr>
              <a:t>Dr. Hans Henseler</a:t>
            </a:r>
          </a:p>
          <a:p>
            <a:r>
              <a:rPr lang="nl-NL" b="1" dirty="0" smtClean="0">
                <a:solidFill>
                  <a:srgbClr val="EF741D"/>
                </a:solidFill>
              </a:rPr>
              <a:t>Amsterdam </a:t>
            </a:r>
            <a:r>
              <a:rPr lang="nl-NL" b="1" dirty="0" err="1" smtClean="0">
                <a:solidFill>
                  <a:srgbClr val="EF741D"/>
                </a:solidFill>
              </a:rPr>
              <a:t>University</a:t>
            </a:r>
            <a:r>
              <a:rPr lang="nl-NL" b="1" dirty="0" smtClean="0">
                <a:solidFill>
                  <a:srgbClr val="EF741D"/>
                </a:solidFill>
              </a:rPr>
              <a:t> of </a:t>
            </a:r>
            <a:r>
              <a:rPr lang="nl-NL" b="1" dirty="0" err="1" smtClean="0">
                <a:solidFill>
                  <a:srgbClr val="EF741D"/>
                </a:solidFill>
              </a:rPr>
              <a:t>Applied</a:t>
            </a:r>
            <a:r>
              <a:rPr lang="nl-NL" b="1" dirty="0" smtClean="0">
                <a:solidFill>
                  <a:srgbClr val="EF741D"/>
                </a:solidFill>
              </a:rPr>
              <a:t> Sciences, The </a:t>
            </a:r>
            <a:r>
              <a:rPr lang="nl-NL" b="1" dirty="0" err="1" smtClean="0">
                <a:solidFill>
                  <a:srgbClr val="EF741D"/>
                </a:solidFill>
              </a:rPr>
              <a:t>Netherlands</a:t>
            </a:r>
            <a:endParaRPr lang="nl-NL" dirty="0">
              <a:solidFill>
                <a:srgbClr val="EF741D"/>
              </a:solidFill>
            </a:endParaRPr>
          </a:p>
        </p:txBody>
      </p:sp>
      <p:pic>
        <p:nvPicPr>
          <p:cNvPr id="4099" name="Picture 12" descr="Amstel-model"/>
          <p:cNvPicPr>
            <a:picLocks noChangeAspect="1" noChangeArrowheads="1"/>
          </p:cNvPicPr>
          <p:nvPr/>
        </p:nvPicPr>
        <p:blipFill>
          <a:blip r:embed="rId3" cstate="print"/>
          <a:srcRect r="1962"/>
          <a:stretch>
            <a:fillRect/>
          </a:stretch>
        </p:blipFill>
        <p:spPr bwMode="auto">
          <a:xfrm>
            <a:off x="0" y="2924175"/>
            <a:ext cx="91440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539552" y="764704"/>
            <a:ext cx="8158163" cy="648171"/>
          </a:xfrm>
        </p:spPr>
        <p:txBody>
          <a:bodyPr/>
          <a:lstStyle/>
          <a:p>
            <a:r>
              <a:rPr lang="nl-NL" sz="4000" dirty="0" smtClean="0"/>
              <a:t>E-Discovery and </a:t>
            </a:r>
            <a:r>
              <a:rPr lang="nl-NL" sz="4000" dirty="0" err="1" smtClean="0"/>
              <a:t>Archeology</a:t>
            </a:r>
            <a:endParaRPr lang="nl-NL" sz="4000" dirty="0" smtClean="0"/>
          </a:p>
        </p:txBody>
      </p:sp>
      <p:pic>
        <p:nvPicPr>
          <p:cNvPr id="23555" name="Picture 3" descr="Grote_Markt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412875"/>
            <a:ext cx="3816350" cy="4608513"/>
          </a:xfrm>
          <a:noFill/>
        </p:spPr>
      </p:pic>
      <p:pic>
        <p:nvPicPr>
          <p:cNvPr id="23556" name="Picture 4" descr="archeologi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3789363"/>
            <a:ext cx="4032250" cy="2187575"/>
          </a:xfrm>
          <a:noFill/>
        </p:spPr>
      </p:pic>
      <p:pic>
        <p:nvPicPr>
          <p:cNvPr id="23557" name="Picture 5" descr="ovr_hunenborgluchtfotozwvoor193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1188" y="1484313"/>
            <a:ext cx="3992562" cy="203517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Identification</a:t>
            </a:r>
            <a:endParaRPr lang="en-GB" sz="4000" dirty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147050" cy="4125913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Arial" charset="0"/>
              <a:buChar char="•"/>
            </a:pPr>
            <a:r>
              <a:rPr lang="en-GB" dirty="0" smtClean="0"/>
              <a:t>Identification </a:t>
            </a:r>
            <a:r>
              <a:rPr lang="en-GB" dirty="0"/>
              <a:t>is the first reactive step in response to an E-Discovery request. </a:t>
            </a:r>
          </a:p>
          <a:p>
            <a:pPr marL="381000" indent="-381000">
              <a:lnSpc>
                <a:spcPct val="90000"/>
              </a:lnSpc>
              <a:buFont typeface="Arial" charset="0"/>
              <a:buChar char="•"/>
            </a:pPr>
            <a:r>
              <a:rPr lang="en-GB" dirty="0"/>
              <a:t>Identification involves:</a:t>
            </a:r>
          </a:p>
          <a:p>
            <a:pPr marL="741363" lvl="2" indent="-381000">
              <a:lnSpc>
                <a:spcPct val="90000"/>
              </a:lnSpc>
            </a:pPr>
            <a:r>
              <a:rPr lang="en-GB" dirty="0"/>
              <a:t>Localisation of potential sources of electronic information. </a:t>
            </a:r>
          </a:p>
          <a:p>
            <a:pPr marL="741363" lvl="2" indent="-381000">
              <a:lnSpc>
                <a:spcPct val="90000"/>
              </a:lnSpc>
            </a:pPr>
            <a:r>
              <a:rPr lang="en-GB" dirty="0"/>
              <a:t>Determine the scope of the investigation</a:t>
            </a:r>
          </a:p>
          <a:p>
            <a:pPr marL="1106488" lvl="3" indent="-381000">
              <a:lnSpc>
                <a:spcPct val="90000"/>
              </a:lnSpc>
              <a:buSzPct val="90000"/>
            </a:pPr>
            <a:r>
              <a:rPr lang="en-GB" dirty="0"/>
              <a:t>Which data (i.e. projects, employees,</a:t>
            </a:r>
            <a:br>
              <a:rPr lang="en-GB" dirty="0"/>
            </a:br>
            <a:r>
              <a:rPr lang="en-GB" dirty="0"/>
              <a:t> departments) </a:t>
            </a:r>
          </a:p>
          <a:p>
            <a:pPr marL="1106488" lvl="3" indent="-381000">
              <a:lnSpc>
                <a:spcPct val="90000"/>
              </a:lnSpc>
              <a:buSzPct val="90000"/>
            </a:pPr>
            <a:r>
              <a:rPr lang="en-GB" dirty="0"/>
              <a:t>Which periods</a:t>
            </a:r>
          </a:p>
          <a:p>
            <a:pPr marL="381000" indent="-381000">
              <a:lnSpc>
                <a:spcPct val="90000"/>
              </a:lnSpc>
              <a:buFont typeface="Arial" charset="0"/>
              <a:buChar char="•"/>
            </a:pPr>
            <a:r>
              <a:rPr lang="en-GB" dirty="0"/>
              <a:t>Forensic Technology:</a:t>
            </a:r>
          </a:p>
          <a:p>
            <a:pPr marL="741363" lvl="2" indent="-381000">
              <a:lnSpc>
                <a:spcPct val="90000"/>
              </a:lnSpc>
            </a:pPr>
            <a:r>
              <a:rPr lang="en-GB" dirty="0"/>
              <a:t>Mapping the </a:t>
            </a:r>
            <a:r>
              <a:rPr lang="en-GB" dirty="0" smtClean="0"/>
              <a:t>information</a:t>
            </a:r>
            <a:br>
              <a:rPr lang="en-GB" dirty="0" smtClean="0"/>
            </a:br>
            <a:r>
              <a:rPr lang="en-GB" dirty="0" smtClean="0"/>
              <a:t>landscape</a:t>
            </a:r>
            <a:endParaRPr lang="en-GB" dirty="0"/>
          </a:p>
          <a:p>
            <a:pPr marL="741363" lvl="2" indent="-381000">
              <a:lnSpc>
                <a:spcPct val="90000"/>
              </a:lnSpc>
            </a:pPr>
            <a:r>
              <a:rPr lang="en-GB" dirty="0"/>
              <a:t>Identifying relevant sources</a:t>
            </a:r>
          </a:p>
        </p:txBody>
      </p:sp>
      <p:pic>
        <p:nvPicPr>
          <p:cNvPr id="8" name="Picture 3" descr="goat_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3995764" cy="235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8050"/>
            <a:ext cx="8158162" cy="493713"/>
          </a:xfrm>
          <a:noFill/>
        </p:spPr>
        <p:txBody>
          <a:bodyPr/>
          <a:lstStyle/>
          <a:p>
            <a:pPr marL="381000" indent="-381000" defTabSz="695325">
              <a:lnSpc>
                <a:spcPct val="90000"/>
              </a:lnSpc>
            </a:pPr>
            <a:r>
              <a:rPr lang="en-GB" sz="4000" dirty="0" smtClean="0"/>
              <a:t>IT Infrastructure: Example 1</a:t>
            </a:r>
          </a:p>
        </p:txBody>
      </p:sp>
      <p:pic>
        <p:nvPicPr>
          <p:cNvPr id="37891" name="Picture 5" descr="distributed-esi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844675"/>
            <a:ext cx="7850188" cy="396081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8050"/>
            <a:ext cx="8158162" cy="493713"/>
          </a:xfrm>
          <a:noFill/>
        </p:spPr>
        <p:txBody>
          <a:bodyPr/>
          <a:lstStyle/>
          <a:p>
            <a:pPr marL="381000" indent="-381000" defTabSz="695325">
              <a:lnSpc>
                <a:spcPct val="90000"/>
              </a:lnSpc>
            </a:pPr>
            <a:r>
              <a:rPr lang="en-GB" sz="4000" dirty="0" smtClean="0"/>
              <a:t>IT Infrastructure: Example 2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539750" y="1412875"/>
          <a:ext cx="8147050" cy="45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Visio" r:id="rId4" imgW="9228734" imgH="4416552" progId="Visio.Drawing.11">
                  <p:embed/>
                </p:oleObj>
              </mc:Choice>
              <mc:Fallback>
                <p:oleObj name="Visio" r:id="rId4" imgW="9228734" imgH="441655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12875"/>
                        <a:ext cx="8147050" cy="45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8050"/>
            <a:ext cx="8158162" cy="493713"/>
          </a:xfrm>
          <a:noFill/>
        </p:spPr>
        <p:txBody>
          <a:bodyPr/>
          <a:lstStyle/>
          <a:p>
            <a:pPr marL="381000" indent="-381000" defTabSz="695325">
              <a:lnSpc>
                <a:spcPct val="90000"/>
              </a:lnSpc>
            </a:pPr>
            <a:r>
              <a:rPr lang="en-GB" sz="4000" dirty="0" smtClean="0"/>
              <a:t>IT Infrastructure: Example 3</a:t>
            </a:r>
          </a:p>
        </p:txBody>
      </p:sp>
      <p:pic>
        <p:nvPicPr>
          <p:cNvPr id="38915" name="Picture 5" descr="Data-Map-Updated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412875"/>
            <a:ext cx="8532812" cy="4713288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836613"/>
            <a:ext cx="8158162" cy="493712"/>
          </a:xfrm>
          <a:noFill/>
        </p:spPr>
        <p:txBody>
          <a:bodyPr/>
          <a:lstStyle/>
          <a:p>
            <a:pPr marL="381000" indent="-381000" defTabSz="695325">
              <a:lnSpc>
                <a:spcPct val="90000"/>
              </a:lnSpc>
            </a:pPr>
            <a:r>
              <a:rPr lang="en-GB" sz="4000" dirty="0" smtClean="0"/>
              <a:t>IT Infrastructure: Example 4</a:t>
            </a:r>
          </a:p>
        </p:txBody>
      </p:sp>
      <p:pic>
        <p:nvPicPr>
          <p:cNvPr id="39939" name="Picture 5" descr="products_graph_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341438"/>
            <a:ext cx="8424862" cy="4751387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158162" cy="647601"/>
          </a:xfrm>
        </p:spPr>
        <p:txBody>
          <a:bodyPr/>
          <a:lstStyle/>
          <a:p>
            <a:r>
              <a:rPr lang="nl-NL" sz="3600" dirty="0" smtClean="0"/>
              <a:t>Systems: Accounting</a:t>
            </a:r>
          </a:p>
        </p:txBody>
      </p:sp>
      <p:graphicFrame>
        <p:nvGraphicFramePr>
          <p:cNvPr id="2050" name="Object 9"/>
          <p:cNvGraphicFramePr>
            <a:graphicFrameLocks noGrp="1" noChangeAspect="1"/>
          </p:cNvGraphicFramePr>
          <p:nvPr>
            <p:ph idx="4294967295"/>
          </p:nvPr>
        </p:nvGraphicFramePr>
        <p:xfrm>
          <a:off x="539750" y="1341438"/>
          <a:ext cx="8256588" cy="469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Visio" r:id="rId4" imgW="9831629" imgH="5446776" progId="Visio.Drawing.11">
                  <p:embed/>
                </p:oleObj>
              </mc:Choice>
              <mc:Fallback>
                <p:oleObj name="Visio" r:id="rId4" imgW="9831629" imgH="5446776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41438"/>
                        <a:ext cx="8256588" cy="469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6896100" y="6334125"/>
            <a:ext cx="2105025" cy="1920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D9164E40-0743-48E6-B623-F6A9364CD57B}" type="slidenum">
              <a:rPr lang="en-GB"/>
              <a:pPr/>
              <a:t>17</a:t>
            </a:fld>
            <a:endParaRPr lang="en-GB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720"/>
            <a:ext cx="8158163" cy="781397"/>
          </a:xfrm>
        </p:spPr>
        <p:txBody>
          <a:bodyPr/>
          <a:lstStyle/>
          <a:p>
            <a:r>
              <a:rPr lang="nl-NL" sz="4000" dirty="0" err="1" smtClean="0"/>
              <a:t>Identifications</a:t>
            </a:r>
            <a:r>
              <a:rPr lang="nl-NL" sz="4000" dirty="0" smtClean="0"/>
              <a:t> of </a:t>
            </a:r>
            <a:r>
              <a:rPr lang="nl-NL" sz="4000" dirty="0" err="1" smtClean="0"/>
              <a:t>backups</a:t>
            </a:r>
            <a:endParaRPr lang="en-GB" sz="2400" dirty="0"/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772815"/>
            <a:ext cx="4195762" cy="4320481"/>
          </a:xfrm>
        </p:spPr>
        <p:txBody>
          <a:bodyPr/>
          <a:lstStyle/>
          <a:p>
            <a:pPr marL="358775" indent="-7938">
              <a:lnSpc>
                <a:spcPct val="90000"/>
              </a:lnSpc>
              <a:buFontTx/>
              <a:buNone/>
              <a:tabLst>
                <a:tab pos="352425" algn="l"/>
                <a:tab pos="576263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nl-NL" sz="2000" dirty="0" err="1" smtClean="0"/>
              <a:t>Typical</a:t>
            </a:r>
            <a:r>
              <a:rPr lang="nl-NL" sz="2000" dirty="0" smtClean="0"/>
              <a:t> </a:t>
            </a:r>
            <a:r>
              <a:rPr lang="nl-NL" sz="2000" dirty="0" err="1"/>
              <a:t>company</a:t>
            </a:r>
            <a:r>
              <a:rPr lang="nl-NL" sz="2000" dirty="0"/>
              <a:t> </a:t>
            </a:r>
            <a:r>
              <a:rPr lang="nl-NL" sz="2000" dirty="0" smtClean="0"/>
              <a:t>(1800 employees) had </a:t>
            </a:r>
            <a:r>
              <a:rPr lang="nl-NL" sz="2000" dirty="0"/>
              <a:t>the </a:t>
            </a:r>
            <a:r>
              <a:rPr lang="nl-NL" sz="2000" dirty="0" err="1"/>
              <a:t>following</a:t>
            </a:r>
            <a:r>
              <a:rPr lang="nl-NL" sz="2000" dirty="0"/>
              <a:t> </a:t>
            </a:r>
            <a:r>
              <a:rPr lang="nl-NL" sz="2000" dirty="0" err="1"/>
              <a:t>backups</a:t>
            </a:r>
            <a:r>
              <a:rPr lang="nl-NL" sz="2000" dirty="0"/>
              <a:t> </a:t>
            </a:r>
            <a:r>
              <a:rPr lang="nl-NL" sz="2000" dirty="0" err="1"/>
              <a:t>available</a:t>
            </a:r>
            <a:r>
              <a:rPr lang="nl-NL" sz="2000" dirty="0"/>
              <a:t> in </a:t>
            </a:r>
            <a:r>
              <a:rPr lang="nl-NL" sz="2000" dirty="0" err="1"/>
              <a:t>July</a:t>
            </a:r>
            <a:r>
              <a:rPr lang="nl-NL" sz="2000" dirty="0"/>
              <a:t> 2007</a:t>
            </a:r>
            <a:r>
              <a:rPr lang="nl-NL" sz="2000" dirty="0" smtClean="0"/>
              <a:t>:</a:t>
            </a:r>
          </a:p>
          <a:p>
            <a:pPr marL="358775" indent="-7938">
              <a:lnSpc>
                <a:spcPct val="90000"/>
              </a:lnSpc>
              <a:buFontTx/>
              <a:buNone/>
              <a:tabLst>
                <a:tab pos="352425" algn="l"/>
                <a:tab pos="576263" algn="l"/>
                <a:tab pos="722313" algn="l"/>
                <a:tab pos="1074738" algn="l"/>
                <a:tab pos="1427163" algn="l"/>
                <a:tab pos="1700213" algn="l"/>
              </a:tabLst>
            </a:pPr>
            <a:endParaRPr lang="nl-NL" sz="2000" dirty="0"/>
          </a:p>
          <a:p>
            <a:pPr marL="358775" indent="-7938">
              <a:lnSpc>
                <a:spcPct val="90000"/>
              </a:lnSpc>
              <a:buFontTx/>
              <a:buChar char="-"/>
              <a:tabLst>
                <a:tab pos="352425" algn="l"/>
                <a:tab pos="576263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nl-NL" sz="1800" dirty="0"/>
              <a:t>12x </a:t>
            </a:r>
            <a:r>
              <a:rPr lang="nl-NL" sz="1800" dirty="0" err="1"/>
              <a:t>Backup</a:t>
            </a:r>
            <a:r>
              <a:rPr lang="nl-NL" sz="1800" dirty="0"/>
              <a:t> </a:t>
            </a:r>
            <a:r>
              <a:rPr lang="nl-NL" sz="1800" dirty="0" err="1"/>
              <a:t>July</a:t>
            </a:r>
            <a:r>
              <a:rPr lang="nl-NL" sz="1800" dirty="0"/>
              <a:t> 2006 /</a:t>
            </a:r>
            <a:r>
              <a:rPr lang="nl-NL" sz="1800" dirty="0" err="1"/>
              <a:t>June</a:t>
            </a:r>
            <a:r>
              <a:rPr lang="nl-NL" sz="1800" dirty="0"/>
              <a:t> 2007</a:t>
            </a:r>
          </a:p>
          <a:p>
            <a:pPr marL="358775" indent="-7938">
              <a:lnSpc>
                <a:spcPct val="90000"/>
              </a:lnSpc>
              <a:buFontTx/>
              <a:buChar char="-"/>
              <a:tabLst>
                <a:tab pos="352425" algn="l"/>
                <a:tab pos="576263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nl-NL" sz="1800" dirty="0"/>
              <a:t>1x </a:t>
            </a:r>
            <a:r>
              <a:rPr lang="nl-NL" sz="1800" dirty="0" err="1"/>
              <a:t>Backup</a:t>
            </a:r>
            <a:r>
              <a:rPr lang="nl-NL" sz="1800" dirty="0"/>
              <a:t> Friday 29/12/2006</a:t>
            </a:r>
          </a:p>
          <a:p>
            <a:pPr marL="358775" indent="-7938">
              <a:lnSpc>
                <a:spcPct val="90000"/>
              </a:lnSpc>
              <a:buFontTx/>
              <a:buChar char="-"/>
              <a:tabLst>
                <a:tab pos="352425" algn="l"/>
                <a:tab pos="576263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nl-NL" sz="1800" dirty="0"/>
              <a:t>1x </a:t>
            </a:r>
            <a:r>
              <a:rPr lang="nl-NL" sz="1800" dirty="0" err="1"/>
              <a:t>Backup</a:t>
            </a:r>
            <a:r>
              <a:rPr lang="nl-NL" sz="1800" dirty="0"/>
              <a:t> Friday 30/12/2005</a:t>
            </a:r>
          </a:p>
          <a:p>
            <a:pPr marL="358775" indent="-7938">
              <a:lnSpc>
                <a:spcPct val="90000"/>
              </a:lnSpc>
              <a:buFontTx/>
              <a:buChar char="-"/>
              <a:tabLst>
                <a:tab pos="352425" algn="l"/>
                <a:tab pos="576263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nl-NL" sz="1800" dirty="0"/>
              <a:t>1x </a:t>
            </a:r>
            <a:r>
              <a:rPr lang="nl-NL" sz="1800" dirty="0" err="1"/>
              <a:t>Backup</a:t>
            </a:r>
            <a:r>
              <a:rPr lang="nl-NL" sz="1800" dirty="0"/>
              <a:t> Friday 31/12/2004</a:t>
            </a:r>
          </a:p>
          <a:p>
            <a:pPr marL="358775" indent="-7938">
              <a:lnSpc>
                <a:spcPct val="90000"/>
              </a:lnSpc>
              <a:buFontTx/>
              <a:buNone/>
              <a:tabLst>
                <a:tab pos="352425" algn="l"/>
                <a:tab pos="576263" algn="l"/>
                <a:tab pos="722313" algn="l"/>
                <a:tab pos="1074738" algn="l"/>
                <a:tab pos="1427163" algn="l"/>
                <a:tab pos="1700213" algn="l"/>
              </a:tabLst>
            </a:pPr>
            <a:endParaRPr lang="en-US" sz="2800" dirty="0" smtClean="0"/>
          </a:p>
          <a:p>
            <a:pPr marL="358775" indent="-7938">
              <a:lnSpc>
                <a:spcPct val="90000"/>
              </a:lnSpc>
              <a:buFontTx/>
              <a:buNone/>
              <a:tabLst>
                <a:tab pos="352425" algn="l"/>
                <a:tab pos="576263" algn="l"/>
                <a:tab pos="722313" algn="l"/>
                <a:tab pos="1074738" algn="l"/>
                <a:tab pos="1427163" algn="l"/>
                <a:tab pos="1700213" algn="l"/>
              </a:tabLst>
            </a:pPr>
            <a:r>
              <a:rPr lang="en-US" sz="2800" dirty="0" smtClean="0"/>
              <a:t>Total </a:t>
            </a:r>
            <a:r>
              <a:rPr lang="en-US" sz="2800" dirty="0"/>
              <a:t>15 backups per custodian!</a:t>
            </a:r>
          </a:p>
        </p:txBody>
      </p:sp>
      <p:pic>
        <p:nvPicPr>
          <p:cNvPr id="916484" name="Picture 4" descr="2007_symphony_tapekluis_ 019"/>
          <p:cNvPicPr>
            <a:picLocks noChangeAspect="1" noChangeArrowheads="1"/>
          </p:cNvPicPr>
          <p:nvPr/>
        </p:nvPicPr>
        <p:blipFill>
          <a:blip r:embed="rId3" cstate="print"/>
          <a:srcRect l="6355" t="17906" r="3589" b="9808"/>
          <a:stretch>
            <a:fillRect/>
          </a:stretch>
        </p:blipFill>
        <p:spPr bwMode="auto">
          <a:xfrm>
            <a:off x="5102131" y="1846263"/>
            <a:ext cx="3632294" cy="38869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Data </a:t>
            </a:r>
            <a:r>
              <a:rPr lang="en-GB" sz="4000" dirty="0" smtClean="0"/>
              <a:t>preservation</a:t>
            </a:r>
            <a:endParaRPr lang="en-GB" sz="4000" dirty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8147050" cy="4269929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Arial" charset="0"/>
              <a:buChar char="•"/>
            </a:pPr>
            <a:r>
              <a:rPr lang="en-GB" dirty="0" smtClean="0"/>
              <a:t>Goal:</a:t>
            </a:r>
          </a:p>
          <a:p>
            <a:pPr marL="781050" lvl="1" indent="-381000">
              <a:lnSpc>
                <a:spcPct val="90000"/>
              </a:lnSpc>
              <a:buFont typeface="Arial" charset="0"/>
              <a:buChar char="•"/>
            </a:pPr>
            <a:r>
              <a:rPr lang="nl-NL" dirty="0" smtClean="0"/>
              <a:t>Preserve data to </a:t>
            </a:r>
            <a:r>
              <a:rPr lang="nl-NL" dirty="0" err="1" smtClean="0"/>
              <a:t>avoid</a:t>
            </a:r>
            <a:r>
              <a:rPr lang="nl-NL" dirty="0" smtClean="0"/>
              <a:t> </a:t>
            </a:r>
            <a:r>
              <a:rPr lang="nl-NL" dirty="0" err="1" smtClean="0"/>
              <a:t>spoliation</a:t>
            </a:r>
            <a:r>
              <a:rPr lang="nl-NL" dirty="0" smtClean="0"/>
              <a:t> claims/</a:t>
            </a:r>
            <a:r>
              <a:rPr lang="nl-NL" dirty="0" err="1" smtClean="0"/>
              <a:t>sanction</a:t>
            </a:r>
            <a:endParaRPr lang="nl-NL" dirty="0" smtClean="0"/>
          </a:p>
          <a:p>
            <a:pPr marL="381000" indent="-381000">
              <a:lnSpc>
                <a:spcPct val="90000"/>
              </a:lnSpc>
              <a:buFont typeface="Arial" charset="0"/>
              <a:buChar char="•"/>
            </a:pPr>
            <a:r>
              <a:rPr lang="en-GB" dirty="0" smtClean="0"/>
              <a:t>Measures:</a:t>
            </a:r>
          </a:p>
          <a:p>
            <a:pPr marL="781050" lvl="1" indent="-381000">
              <a:lnSpc>
                <a:spcPct val="90000"/>
              </a:lnSpc>
              <a:buFont typeface="Arial" charset="0"/>
              <a:buChar char="•"/>
            </a:pPr>
            <a:r>
              <a:rPr lang="en-GB" dirty="0" smtClean="0"/>
              <a:t>Issue </a:t>
            </a:r>
            <a:r>
              <a:rPr lang="en-GB" dirty="0"/>
              <a:t>a legal hold by sending out an internal company memo</a:t>
            </a:r>
          </a:p>
          <a:p>
            <a:pPr marL="781050" lvl="1" indent="-381000">
              <a:lnSpc>
                <a:spcPct val="90000"/>
              </a:lnSpc>
              <a:buFont typeface="Arial" charset="0"/>
              <a:buChar char="•"/>
            </a:pPr>
            <a:r>
              <a:rPr lang="en-GB" dirty="0"/>
              <a:t>Secure data to prevent it from being changed or destroyed (avoid data spoliation</a:t>
            </a:r>
            <a:r>
              <a:rPr lang="en-GB" dirty="0" smtClean="0"/>
              <a:t>), for instance stop backup tapes from being recycled</a:t>
            </a:r>
          </a:p>
          <a:p>
            <a:pPr marL="781050" lvl="1" indent="-381000">
              <a:lnSpc>
                <a:spcPct val="90000"/>
              </a:lnSpc>
              <a:buFont typeface="Arial" charset="0"/>
              <a:buChar char="•"/>
            </a:pPr>
            <a:r>
              <a:rPr lang="en-GB" dirty="0" smtClean="0"/>
              <a:t>Freeze records so they can not be destroyed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Collection</a:t>
            </a:r>
            <a:endParaRPr lang="en-GB" sz="4000" dirty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8147050" cy="4269929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Arial" charset="0"/>
              <a:buChar char="•"/>
            </a:pPr>
            <a:r>
              <a:rPr lang="en-GB" dirty="0" smtClean="0"/>
              <a:t>Relevant </a:t>
            </a:r>
            <a:r>
              <a:rPr lang="en-GB" dirty="0" err="1" smtClean="0"/>
              <a:t>electronicalle</a:t>
            </a:r>
            <a:r>
              <a:rPr lang="en-GB" dirty="0" smtClean="0"/>
              <a:t> stored information is copied in a forensically sound way.</a:t>
            </a:r>
          </a:p>
          <a:p>
            <a:pPr marL="381000" indent="-381000">
              <a:lnSpc>
                <a:spcPct val="90000"/>
              </a:lnSpc>
              <a:buFont typeface="Arial" charset="0"/>
              <a:buChar char="•"/>
            </a:pPr>
            <a:r>
              <a:rPr lang="en-GB" dirty="0" smtClean="0"/>
              <a:t>Forensic technology:</a:t>
            </a:r>
          </a:p>
          <a:p>
            <a:pPr marL="741363" lvl="2" indent="-381000">
              <a:lnSpc>
                <a:spcPct val="90000"/>
              </a:lnSpc>
            </a:pPr>
            <a:r>
              <a:rPr lang="en-GB" dirty="0" smtClean="0"/>
              <a:t>Maintain </a:t>
            </a:r>
            <a:r>
              <a:rPr lang="en-GB" dirty="0"/>
              <a:t>original meta data of electronic information (i.e. filename, path, dates etc)</a:t>
            </a:r>
          </a:p>
          <a:p>
            <a:pPr marL="741363" lvl="2" indent="-381000">
              <a:lnSpc>
                <a:spcPct val="90000"/>
              </a:lnSpc>
            </a:pPr>
            <a:r>
              <a:rPr lang="en-GB" dirty="0"/>
              <a:t>Forensic computer image versus logical file copy</a:t>
            </a:r>
          </a:p>
          <a:p>
            <a:pPr marL="741363" lvl="2" indent="-381000">
              <a:lnSpc>
                <a:spcPct val="90000"/>
              </a:lnSpc>
            </a:pPr>
            <a:r>
              <a:rPr lang="en-GB" dirty="0"/>
              <a:t>Maintaining chain of custody</a:t>
            </a:r>
          </a:p>
          <a:p>
            <a:pPr marL="741363" lvl="2" indent="-381000">
              <a:lnSpc>
                <a:spcPct val="90000"/>
              </a:lnSpc>
            </a:pPr>
            <a:r>
              <a:rPr lang="en-GB" dirty="0"/>
              <a:t>Calculate secure hash values of collected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HvA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Kaart van Nederland</a:t>
            </a:r>
            <a:endParaRPr lang="nl-NL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 r="23614"/>
          <a:stretch>
            <a:fillRect/>
          </a:stretch>
        </p:blipFill>
        <p:spPr bwMode="auto">
          <a:xfrm>
            <a:off x="0" y="-603448"/>
            <a:ext cx="9144000" cy="648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Collection: File Servers</a:t>
            </a:r>
            <a:endParaRPr lang="en-GB" dirty="0"/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2588" lvl="1" indent="-381000" defTabSz="695325"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GB" sz="2400" dirty="0" smtClean="0"/>
              <a:t>What to expect: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Files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Personal email archives (</a:t>
            </a:r>
            <a:r>
              <a:rPr lang="en-GB" sz="2400" dirty="0" err="1" smtClean="0"/>
              <a:t>pst</a:t>
            </a:r>
            <a:r>
              <a:rPr lang="en-GB" sz="2400" dirty="0" smtClean="0"/>
              <a:t>, </a:t>
            </a:r>
            <a:r>
              <a:rPr lang="en-GB" sz="2400" dirty="0" err="1" smtClean="0"/>
              <a:t>nsf</a:t>
            </a:r>
            <a:r>
              <a:rPr lang="en-GB" sz="2400" dirty="0" smtClean="0"/>
              <a:t> etc.)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Long and deep file paths</a:t>
            </a:r>
          </a:p>
          <a:p>
            <a:pPr marL="382588" lvl="1" indent="-381000" defTabSz="695325"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GB" sz="2400" dirty="0" smtClean="0"/>
              <a:t>Forensic tools: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Encase (Guidance Software)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Forensic Toolkit - FTK (</a:t>
            </a:r>
            <a:r>
              <a:rPr lang="en-GB" sz="2400" dirty="0" err="1" smtClean="0"/>
              <a:t>AccessData</a:t>
            </a:r>
            <a:r>
              <a:rPr lang="en-GB" sz="2400" dirty="0" smtClean="0"/>
              <a:t>)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Evidence Mover (Micro Forensics)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err="1" smtClean="0"/>
              <a:t>Robocopy</a:t>
            </a:r>
            <a:r>
              <a:rPr lang="en-GB" sz="2400" dirty="0" smtClean="0"/>
              <a:t> (Microsoft)</a:t>
            </a:r>
          </a:p>
          <a:p>
            <a:pPr marL="382588" lvl="1" indent="-381000" defTabSz="695325"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endParaRPr lang="en-GB" sz="3600" dirty="0" smtClean="0"/>
          </a:p>
        </p:txBody>
      </p:sp>
      <p:pic>
        <p:nvPicPr>
          <p:cNvPr id="7" name="Picture 5" descr="dataelect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840613" cy="2404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Collection: Mobile Phones</a:t>
            </a:r>
            <a:endParaRPr lang="en-GB" dirty="0"/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2588" lvl="1" indent="-381000" defTabSz="695325"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GB" sz="2400" dirty="0" smtClean="0"/>
              <a:t>What to expect: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Mobile/Smart phones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Android Tablets, </a:t>
            </a:r>
            <a:r>
              <a:rPr lang="en-GB" sz="2400" dirty="0" err="1" smtClean="0"/>
              <a:t>iPad</a:t>
            </a:r>
            <a:endParaRPr lang="en-GB" sz="2400" dirty="0" smtClean="0"/>
          </a:p>
          <a:p>
            <a:pPr marL="382588" lvl="1" indent="-381000" defTabSz="695325"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GB" sz="2400" dirty="0" smtClean="0"/>
              <a:t>Forensic Tools: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dirty="0" smtClean="0"/>
              <a:t>XRY (</a:t>
            </a:r>
            <a:r>
              <a:rPr lang="en-GB" dirty="0" err="1" smtClean="0"/>
              <a:t>MicroSystemation</a:t>
            </a:r>
            <a:r>
              <a:rPr lang="en-GB" dirty="0" smtClean="0"/>
              <a:t>) </a:t>
            </a:r>
            <a:r>
              <a:rPr lang="en-GB" dirty="0" smtClean="0">
                <a:sym typeface="Wingdings" pitchFamily="2" charset="2"/>
              </a:rPr>
              <a:t></a:t>
            </a:r>
            <a:endParaRPr lang="en-GB" dirty="0" smtClean="0"/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GB" dirty="0" smtClean="0"/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GB" dirty="0" smtClean="0"/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GB" dirty="0" smtClean="0"/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dirty="0" smtClean="0"/>
              <a:t>Device Seizure (</a:t>
            </a:r>
            <a:r>
              <a:rPr lang="en-GB" dirty="0" err="1" smtClean="0"/>
              <a:t>Paraben</a:t>
            </a:r>
            <a:r>
              <a:rPr lang="en-GB" dirty="0" smtClean="0"/>
              <a:t>)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dirty="0" smtClean="0"/>
              <a:t>UFED (</a:t>
            </a:r>
            <a:r>
              <a:rPr lang="en-GB" dirty="0" err="1" smtClean="0"/>
              <a:t>Cellebrite</a:t>
            </a:r>
            <a:r>
              <a:rPr lang="en-GB" dirty="0" smtClean="0"/>
              <a:t>)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dirty="0" smtClean="0"/>
              <a:t>FTK Mobile Phone Examiner (</a:t>
            </a:r>
            <a:r>
              <a:rPr lang="en-GB" dirty="0" err="1" smtClean="0"/>
              <a:t>AccessData</a:t>
            </a:r>
            <a:r>
              <a:rPr lang="en-GB" dirty="0" smtClean="0"/>
              <a:t>)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dirty="0" smtClean="0"/>
              <a:t>Encase Smartphone Examiner (Guidance Software)</a:t>
            </a:r>
          </a:p>
        </p:txBody>
      </p:sp>
      <p:pic>
        <p:nvPicPr>
          <p:cNvPr id="6146" name="Picture 2" descr="http://www.stsalbania.com/images/FV2_340x3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779912" cy="377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Collection: Databases</a:t>
            </a:r>
            <a:endParaRPr lang="en-GB" dirty="0"/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2588" lvl="1" indent="-381000" defTabSz="695325"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GB" sz="2400" dirty="0" smtClean="0"/>
              <a:t>What to expect: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Financial databases (SAP, Oracle Financials etc)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Firewall databases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SQL databases (</a:t>
            </a:r>
            <a:r>
              <a:rPr lang="en-GB" sz="2400" dirty="0" err="1" smtClean="0"/>
              <a:t>MsSQL</a:t>
            </a:r>
            <a:r>
              <a:rPr lang="en-GB" sz="2400" dirty="0" smtClean="0"/>
              <a:t>, Oracle, </a:t>
            </a:r>
            <a:r>
              <a:rPr lang="en-GB" sz="2400" dirty="0" err="1" smtClean="0"/>
              <a:t>MySQL</a:t>
            </a:r>
            <a:r>
              <a:rPr lang="en-GB" sz="2400" dirty="0" smtClean="0"/>
              <a:t>, Progress etc)</a:t>
            </a:r>
          </a:p>
          <a:p>
            <a:pPr marL="382588" lvl="1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Best practices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Use SQL queries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Exports vs. Dumps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SAP </a:t>
            </a:r>
            <a:r>
              <a:rPr lang="en-GB" sz="2400" dirty="0" err="1" smtClean="0"/>
              <a:t>abap</a:t>
            </a:r>
            <a:r>
              <a:rPr lang="en-GB" sz="2400" dirty="0" smtClean="0"/>
              <a:t> scripts vs. Oracle database dumps</a:t>
            </a:r>
          </a:p>
          <a:p>
            <a:pPr marL="1239838" lvl="3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/>
              <a:t>(depends on size and available time)</a:t>
            </a:r>
          </a:p>
        </p:txBody>
      </p:sp>
      <p:pic>
        <p:nvPicPr>
          <p:cNvPr id="7" name="Picture 2" descr="http://www.tech-faq.com/wp-content/uploads/images/what-is-databas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64233" y="260648"/>
            <a:ext cx="24959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Collection: Email Servers</a:t>
            </a:r>
            <a:endParaRPr lang="en-GB" dirty="0"/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2588" lvl="1" indent="-381000" defTabSz="695325"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US" sz="2400" dirty="0" smtClean="0"/>
              <a:t>What to expect: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/>
              <a:t>Lotus Notes (</a:t>
            </a:r>
            <a:r>
              <a:rPr lang="en-US" sz="2400" dirty="0" err="1" smtClean="0"/>
              <a:t>nsf</a:t>
            </a:r>
            <a:r>
              <a:rPr lang="en-US" sz="2400" dirty="0" smtClean="0"/>
              <a:t>)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/>
              <a:t>Microsoft Exchange (</a:t>
            </a:r>
            <a:r>
              <a:rPr lang="en-US" sz="2400" dirty="0" err="1" smtClean="0"/>
              <a:t>edb</a:t>
            </a:r>
            <a:r>
              <a:rPr lang="en-US" sz="2400" dirty="0" smtClean="0"/>
              <a:t>)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/>
              <a:t>Groupware</a:t>
            </a:r>
          </a:p>
          <a:p>
            <a:pPr marL="382588" lvl="1" indent="-381000" defTabSz="695325"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US" sz="2400" dirty="0" smtClean="0"/>
              <a:t>Connect to life server (why?)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/>
              <a:t>Exchange Server (2010 has </a:t>
            </a:r>
            <a:br>
              <a:rPr lang="en-US" sz="2400" dirty="0" smtClean="0"/>
            </a:br>
            <a:r>
              <a:rPr lang="en-US" sz="2400" dirty="0" smtClean="0"/>
              <a:t>interesting E-Discovery capabilities)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/>
              <a:t>Encase Enterprise</a:t>
            </a:r>
          </a:p>
          <a:p>
            <a:pPr marL="382588" lvl="1" indent="-381000" defTabSz="695325"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r>
              <a:rPr lang="en-US" sz="2400" dirty="0" smtClean="0"/>
              <a:t>Process message store 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2400" dirty="0" smtClean="0"/>
              <a:t>Network Email Examiner (</a:t>
            </a:r>
            <a:r>
              <a:rPr lang="en-US" sz="2400" dirty="0" err="1" smtClean="0"/>
              <a:t>Paraben</a:t>
            </a:r>
            <a:r>
              <a:rPr lang="en-US" sz="2400" dirty="0" smtClean="0"/>
              <a:t>), </a:t>
            </a:r>
          </a:p>
          <a:p>
            <a:pPr marL="782638" lvl="2" indent="-381000" defTabSz="695325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2400" dirty="0" err="1" smtClean="0"/>
              <a:t>PowerControls</a:t>
            </a:r>
            <a:r>
              <a:rPr lang="en-US" sz="2400" dirty="0" smtClean="0"/>
              <a:t> (Kroll </a:t>
            </a:r>
            <a:r>
              <a:rPr lang="en-US" sz="2400" dirty="0" err="1" smtClean="0"/>
              <a:t>Ontrack</a:t>
            </a:r>
            <a:r>
              <a:rPr lang="en-US" sz="2400" dirty="0" smtClean="0"/>
              <a:t>)</a:t>
            </a:r>
          </a:p>
          <a:p>
            <a:pPr marL="382588" lvl="1" indent="-381000" defTabSz="695325">
              <a:lnSpc>
                <a:spcPct val="90000"/>
              </a:lnSpc>
              <a:spcBef>
                <a:spcPct val="0"/>
              </a:spcBef>
              <a:buSzTx/>
              <a:buFontTx/>
              <a:buChar char="•"/>
            </a:pPr>
            <a:endParaRPr lang="en-GB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White">
          <a:xfrm>
            <a:off x="6012160" y="1772816"/>
            <a:ext cx="2893179" cy="21663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692696"/>
            <a:ext cx="8158163" cy="781397"/>
          </a:xfrm>
        </p:spPr>
        <p:txBody>
          <a:bodyPr/>
          <a:lstStyle/>
          <a:p>
            <a:r>
              <a:rPr lang="nl-NL" sz="4000" dirty="0" smtClean="0"/>
              <a:t>Secure </a:t>
            </a:r>
            <a:r>
              <a:rPr lang="nl-NL" sz="4000" dirty="0" err="1" smtClean="0"/>
              <a:t>Hash</a:t>
            </a:r>
            <a:r>
              <a:rPr lang="nl-NL" sz="4000" dirty="0" smtClean="0"/>
              <a:t>: MD5 and SHA1</a:t>
            </a:r>
            <a:endParaRPr lang="nl-NL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7175" y="3046760"/>
            <a:ext cx="8429625" cy="2967037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5167A"/>
              </a:buClr>
              <a:buSzTx/>
              <a:buFont typeface="Arial" charset="0"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Goal: to provide a unique “fingerprint” of the message.</a:t>
            </a:r>
          </a:p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5167A"/>
              </a:buClr>
              <a:buSzTx/>
              <a:buFont typeface="Arial" charset="0"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How? Must demonstrate 3 properties:</a:t>
            </a:r>
          </a:p>
          <a:p>
            <a:pPr marL="914400" marR="0" lvl="1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5167A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to compute y from m.</a:t>
            </a:r>
          </a:p>
          <a:p>
            <a:pPr marL="914400" marR="0" lvl="1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5167A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One-way: given y = h(m), can’t find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m’ satisfying h(m’) = y easily.</a:t>
            </a:r>
          </a:p>
          <a:p>
            <a:pPr marL="914400" marR="0" lvl="1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25167A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Secure Hash: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Strongly collision-free, i.e. can’t find any m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!= m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such that h(m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)=h(m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easily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1025" y="1268760"/>
            <a:ext cx="155733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Message m</a:t>
            </a:r>
          </a:p>
          <a:p>
            <a:r>
              <a:rPr lang="en-US"/>
              <a:t>(long)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92763" y="1297335"/>
            <a:ext cx="25479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Message digest, y</a:t>
            </a:r>
          </a:p>
          <a:p>
            <a:r>
              <a:rPr lang="en-US"/>
              <a:t>(Shorter fixed length)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11450" y="1570385"/>
            <a:ext cx="222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Cryptographic hash </a:t>
            </a:r>
          </a:p>
          <a:p>
            <a:r>
              <a:rPr lang="en-US"/>
              <a:t>Function, </a:t>
            </a:r>
            <a:r>
              <a:rPr lang="en-US" i="1"/>
              <a:t>h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710113" y="2011710"/>
            <a:ext cx="3863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Shrinks data, so 2 messages can </a:t>
            </a:r>
          </a:p>
          <a:p>
            <a:r>
              <a:rPr lang="en-US" dirty="0"/>
              <a:t>have the same digest: m</a:t>
            </a:r>
            <a:r>
              <a:rPr lang="en-US" baseline="-25000" dirty="0"/>
              <a:t>1</a:t>
            </a:r>
            <a:r>
              <a:rPr lang="en-US" dirty="0"/>
              <a:t> != m</a:t>
            </a:r>
            <a:r>
              <a:rPr lang="en-US" baseline="-25000" dirty="0"/>
              <a:t>2</a:t>
            </a:r>
            <a:r>
              <a:rPr lang="en-US" dirty="0"/>
              <a:t>, but </a:t>
            </a:r>
            <a:br>
              <a:rPr lang="en-US" dirty="0"/>
            </a:br>
            <a:r>
              <a:rPr lang="en-US" dirty="0" smtClean="0"/>
              <a:t>h(m</a:t>
            </a:r>
            <a:r>
              <a:rPr lang="en-US" baseline="-25000" dirty="0" smtClean="0"/>
              <a:t>1</a:t>
            </a:r>
            <a:r>
              <a:rPr lang="en-US" dirty="0"/>
              <a:t>) = h(m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cxnSp>
        <p:nvCxnSpPr>
          <p:cNvPr id="9" name="AutoShape 10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2138363" y="1594197"/>
            <a:ext cx="3454400" cy="28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Procedures</a:t>
            </a:r>
            <a:r>
              <a:rPr lang="en-GB" dirty="0"/>
              <a:t>, Forms and Logs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buFont typeface="Arial" charset="0"/>
              <a:buAutoNum type="arabicPeriod"/>
            </a:pPr>
            <a:r>
              <a:rPr lang="en-GB" dirty="0"/>
              <a:t>Data freeze directive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GB" dirty="0"/>
              <a:t>Data request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GB" dirty="0"/>
              <a:t>Letter of consent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GB" dirty="0"/>
              <a:t>IT inventory template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GB" dirty="0"/>
              <a:t>Encase acquisition form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GB" dirty="0"/>
              <a:t>Chain of custody form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GB" dirty="0"/>
              <a:t>Evidence log for tracking collected electronic data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GB" dirty="0"/>
              <a:t>Physical document collection sheets and scanning log</a:t>
            </a:r>
          </a:p>
          <a:p>
            <a:pPr marL="381000" indent="-381000">
              <a:buFont typeface="Arial" charset="0"/>
              <a:buAutoNum type="arabicPeriod"/>
            </a:pPr>
            <a:r>
              <a:rPr lang="en-GB" dirty="0"/>
              <a:t>Standard Operation Procedure for Data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HvA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Kaart van Nederland</a:t>
            </a:r>
            <a:endParaRPr lang="nl-NL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31494" t="23831" r="7869"/>
          <a:stretch>
            <a:fillRect/>
          </a:stretch>
        </p:blipFill>
        <p:spPr bwMode="auto">
          <a:xfrm>
            <a:off x="-468560" y="-146938"/>
            <a:ext cx="10441160" cy="710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Dr. Hans Henseler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750" y="2708920"/>
            <a:ext cx="8147050" cy="3417243"/>
          </a:xfrm>
        </p:spPr>
        <p:txBody>
          <a:bodyPr/>
          <a:lstStyle/>
          <a:p>
            <a:r>
              <a:rPr lang="nl-NL" dirty="0" err="1" smtClean="0"/>
              <a:t>Ph.D</a:t>
            </a:r>
            <a:r>
              <a:rPr lang="nl-NL" dirty="0" smtClean="0"/>
              <a:t>. computer </a:t>
            </a:r>
            <a:r>
              <a:rPr lang="nl-NL" dirty="0" err="1" smtClean="0"/>
              <a:t>science</a:t>
            </a:r>
            <a:r>
              <a:rPr lang="nl-NL" dirty="0" smtClean="0"/>
              <a:t> (1993)</a:t>
            </a:r>
          </a:p>
          <a:p>
            <a:r>
              <a:rPr lang="nl-NL" dirty="0" err="1" smtClean="0"/>
              <a:t>Netherlands</a:t>
            </a:r>
            <a:r>
              <a:rPr lang="nl-NL" dirty="0" smtClean="0"/>
              <a:t> Forensic </a:t>
            </a:r>
            <a:r>
              <a:rPr lang="nl-NL" dirty="0" err="1" smtClean="0"/>
              <a:t>Institute</a:t>
            </a:r>
            <a:r>
              <a:rPr lang="nl-NL" dirty="0" smtClean="0"/>
              <a:t> (1992-1998)</a:t>
            </a:r>
          </a:p>
          <a:p>
            <a:r>
              <a:rPr lang="nl-NL" dirty="0" err="1" smtClean="0"/>
              <a:t>Netherland</a:t>
            </a:r>
            <a:r>
              <a:rPr lang="nl-NL" dirty="0" smtClean="0"/>
              <a:t> </a:t>
            </a:r>
            <a:r>
              <a:rPr lang="nl-NL" dirty="0" err="1" smtClean="0"/>
              <a:t>Institute</a:t>
            </a:r>
            <a:r>
              <a:rPr lang="nl-NL" dirty="0" smtClean="0"/>
              <a:t> of </a:t>
            </a:r>
            <a:r>
              <a:rPr lang="nl-NL" dirty="0" err="1" smtClean="0"/>
              <a:t>Applied</a:t>
            </a:r>
            <a:r>
              <a:rPr lang="nl-NL" dirty="0" smtClean="0"/>
              <a:t> Research (1998-2000)</a:t>
            </a:r>
          </a:p>
          <a:p>
            <a:r>
              <a:rPr lang="nl-NL" dirty="0" smtClean="0"/>
              <a:t>CTO at </a:t>
            </a:r>
            <a:r>
              <a:rPr lang="nl-NL" dirty="0" err="1" smtClean="0"/>
              <a:t>ZyLAB</a:t>
            </a:r>
            <a:r>
              <a:rPr lang="nl-NL" dirty="0" smtClean="0"/>
              <a:t> (2000-2006)</a:t>
            </a:r>
          </a:p>
          <a:p>
            <a:r>
              <a:rPr lang="nl-NL" dirty="0" smtClean="0"/>
              <a:t>Director at </a:t>
            </a:r>
            <a:r>
              <a:rPr lang="nl-NL" dirty="0" err="1" smtClean="0"/>
              <a:t>Pricewaterhouse</a:t>
            </a:r>
            <a:r>
              <a:rPr lang="nl-NL" dirty="0" smtClean="0"/>
              <a:t> </a:t>
            </a:r>
            <a:r>
              <a:rPr lang="nl-NL" dirty="0" err="1" smtClean="0"/>
              <a:t>Coopers</a:t>
            </a:r>
            <a:r>
              <a:rPr lang="nl-NL" dirty="0" smtClean="0"/>
              <a:t> (2006-2010)</a:t>
            </a:r>
          </a:p>
          <a:p>
            <a:r>
              <a:rPr lang="nl-NL" dirty="0" smtClean="0"/>
              <a:t>Adjunct Professor </a:t>
            </a:r>
            <a:r>
              <a:rPr lang="nl-NL" dirty="0" err="1" smtClean="0"/>
              <a:t>HvA</a:t>
            </a:r>
            <a:r>
              <a:rPr lang="nl-NL" dirty="0" smtClean="0"/>
              <a:t> (2009-)</a:t>
            </a:r>
          </a:p>
          <a:p>
            <a:r>
              <a:rPr lang="nl-NL" dirty="0" smtClean="0"/>
              <a:t>Partner at Fox-IT (2011-)</a:t>
            </a:r>
            <a:endParaRPr lang="nl-NL" dirty="0"/>
          </a:p>
        </p:txBody>
      </p:sp>
      <p:pic>
        <p:nvPicPr>
          <p:cNvPr id="4" name="Afbeelding 3" descr="PasfotoHa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2564904"/>
            <a:ext cx="166687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1. </a:t>
            </a:r>
            <a:r>
              <a:rPr lang="nl-NL" dirty="0" err="1" smtClean="0"/>
              <a:t>Recap</a:t>
            </a:r>
            <a:r>
              <a:rPr lang="nl-NL" dirty="0" smtClean="0"/>
              <a:t>: EDRM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44675"/>
            <a:ext cx="83518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kstvak 3"/>
          <p:cNvSpPr txBox="1">
            <a:spLocks noChangeArrowheads="1"/>
          </p:cNvSpPr>
          <p:nvPr/>
        </p:nvSpPr>
        <p:spPr bwMode="auto">
          <a:xfrm>
            <a:off x="900113" y="24209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 i="1"/>
              <a:t>Incident</a:t>
            </a:r>
          </a:p>
        </p:txBody>
      </p:sp>
      <p:sp>
        <p:nvSpPr>
          <p:cNvPr id="5" name="Bliksemflits 4"/>
          <p:cNvSpPr/>
          <p:nvPr/>
        </p:nvSpPr>
        <p:spPr>
          <a:xfrm rot="1131335">
            <a:off x="1166813" y="2760663"/>
            <a:ext cx="914400" cy="914400"/>
          </a:xfrm>
          <a:prstGeom prst="lightningBolt">
            <a:avLst/>
          </a:prstGeom>
          <a:solidFill>
            <a:schemeClr val="bg1"/>
          </a:solidFill>
          <a:ln>
            <a:solidFill>
              <a:srgbClr val="25167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96938" y="3298825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200" b="1"/>
              <a:t>T1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339975" y="3298825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200" b="1"/>
              <a:t>T2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492500" y="2867025"/>
            <a:ext cx="446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200" b="1"/>
              <a:t>T3a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492500" y="4522788"/>
            <a:ext cx="455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200" b="1"/>
              <a:t>T3b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57750" y="2420938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200" b="1"/>
              <a:t>T4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57750" y="3298825"/>
            <a:ext cx="446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200" b="1"/>
              <a:t>T5a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59338" y="4162425"/>
            <a:ext cx="455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200" b="1"/>
              <a:t>T5b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443663" y="3298825"/>
            <a:ext cx="446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200" b="1"/>
              <a:t>T6a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810500" y="3298825"/>
            <a:ext cx="455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200" b="1"/>
              <a:t>T6b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mtClean="0"/>
              <a:t>1. Recap: Track 1: Information Management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7019925" y="476250"/>
            <a:ext cx="1800225" cy="1008063"/>
          </a:xfrm>
          <a:prstGeom prst="rect">
            <a:avLst/>
          </a:prstGeom>
          <a:solidFill>
            <a:srgbClr val="F07D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11188" y="1916113"/>
            <a:ext cx="72009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/>
              <a:t>GOAL: </a:t>
            </a:r>
          </a:p>
          <a:p>
            <a:pPr>
              <a:spcBef>
                <a:spcPct val="50000"/>
              </a:spcBef>
            </a:pPr>
            <a:r>
              <a:rPr lang="nl-NL" sz="2400" dirty="0" err="1"/>
              <a:t>Develop</a:t>
            </a:r>
            <a:r>
              <a:rPr lang="nl-NL" sz="2400" dirty="0"/>
              <a:t> </a:t>
            </a:r>
            <a:r>
              <a:rPr lang="nl-NL" sz="2400" dirty="0" err="1"/>
              <a:t>defensible</a:t>
            </a:r>
            <a:r>
              <a:rPr lang="nl-NL" sz="2400" dirty="0"/>
              <a:t> </a:t>
            </a:r>
            <a:r>
              <a:rPr lang="nl-NL" sz="2400" dirty="0" err="1"/>
              <a:t>retention</a:t>
            </a:r>
            <a:r>
              <a:rPr lang="nl-NL" sz="2400" dirty="0"/>
              <a:t> </a:t>
            </a:r>
            <a:r>
              <a:rPr lang="nl-NL" sz="2400" dirty="0" err="1"/>
              <a:t>policies</a:t>
            </a:r>
            <a:r>
              <a:rPr lang="nl-NL" sz="2400" dirty="0"/>
              <a:t> and </a:t>
            </a:r>
            <a:r>
              <a:rPr lang="nl-NL" sz="2400" dirty="0" err="1"/>
              <a:t>e-discovery</a:t>
            </a:r>
            <a:r>
              <a:rPr lang="nl-NL" sz="2400" dirty="0"/>
              <a:t> </a:t>
            </a:r>
            <a:r>
              <a:rPr lang="nl-NL" sz="2400" dirty="0" err="1"/>
              <a:t>processes</a:t>
            </a:r>
            <a:endParaRPr lang="nl-NL" sz="2400" dirty="0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84213" y="3716338"/>
            <a:ext cx="7200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 smtClean="0"/>
              <a:t>HOW:</a:t>
            </a:r>
            <a:endParaRPr lang="nl-NL" sz="2400" dirty="0"/>
          </a:p>
          <a:p>
            <a:pPr>
              <a:spcBef>
                <a:spcPct val="50000"/>
              </a:spcBef>
            </a:pPr>
            <a:r>
              <a:rPr lang="nl-NL" sz="2400" dirty="0" err="1" smtClean="0"/>
              <a:t>By</a:t>
            </a:r>
            <a:r>
              <a:rPr lang="nl-NL" sz="2400" dirty="0" smtClean="0"/>
              <a:t> managing all </a:t>
            </a:r>
            <a:r>
              <a:rPr lang="nl-NL" sz="2400" dirty="0" err="1" smtClean="0"/>
              <a:t>information</a:t>
            </a:r>
            <a:r>
              <a:rPr lang="nl-NL" sz="2400" dirty="0" smtClean="0"/>
              <a:t> </a:t>
            </a:r>
            <a:r>
              <a:rPr lang="nl-NL" sz="2400" dirty="0" err="1" smtClean="0"/>
              <a:t>sources</a:t>
            </a:r>
            <a:r>
              <a:rPr lang="nl-NL" sz="2400" dirty="0" smtClean="0"/>
              <a:t>:</a:t>
            </a:r>
            <a:endParaRPr lang="nl-NL" sz="2400" dirty="0"/>
          </a:p>
          <a:p>
            <a:pPr>
              <a:spcBef>
                <a:spcPct val="50000"/>
              </a:spcBef>
            </a:pPr>
            <a:r>
              <a:rPr lang="nl-NL" sz="2400" dirty="0"/>
              <a:t>- </a:t>
            </a:r>
            <a:r>
              <a:rPr lang="nl-NL" sz="2400" dirty="0" smtClean="0"/>
              <a:t>Complete </a:t>
            </a:r>
            <a:r>
              <a:rPr lang="nl-NL" sz="2400" dirty="0" err="1" smtClean="0"/>
              <a:t>information</a:t>
            </a:r>
            <a:r>
              <a:rPr lang="nl-NL" sz="2400" dirty="0" smtClean="0"/>
              <a:t> </a:t>
            </a:r>
            <a:r>
              <a:rPr lang="nl-NL" sz="2400" dirty="0" err="1" smtClean="0"/>
              <a:t>lifecycle</a:t>
            </a:r>
            <a:r>
              <a:rPr lang="nl-NL" sz="2400" dirty="0" smtClean="0"/>
              <a:t>: </a:t>
            </a:r>
            <a:r>
              <a:rPr lang="nl-NL" sz="2400" dirty="0" err="1" smtClean="0"/>
              <a:t>From</a:t>
            </a:r>
            <a:r>
              <a:rPr lang="nl-NL" sz="2400" dirty="0" smtClean="0"/>
              <a:t> </a:t>
            </a:r>
            <a:r>
              <a:rPr lang="nl-NL" sz="2400" dirty="0" err="1" smtClean="0"/>
              <a:t>creation</a:t>
            </a:r>
            <a:r>
              <a:rPr lang="nl-NL" sz="2400" dirty="0" smtClean="0"/>
              <a:t>, </a:t>
            </a:r>
            <a:r>
              <a:rPr lang="nl-NL" sz="2400" dirty="0" err="1" smtClean="0"/>
              <a:t>through</a:t>
            </a:r>
            <a:r>
              <a:rPr lang="nl-NL" sz="2400" dirty="0" smtClean="0"/>
              <a:t> </a:t>
            </a:r>
            <a:r>
              <a:rPr lang="nl-NL" sz="2400" dirty="0" err="1" smtClean="0"/>
              <a:t>using</a:t>
            </a:r>
            <a:r>
              <a:rPr lang="nl-NL" sz="2400" dirty="0" smtClean="0"/>
              <a:t> to </a:t>
            </a:r>
            <a:r>
              <a:rPr lang="nl-NL" sz="2400" dirty="0" err="1" smtClean="0"/>
              <a:t>archival</a:t>
            </a:r>
            <a:r>
              <a:rPr lang="nl-NL" sz="2400" dirty="0" smtClean="0"/>
              <a:t> and </a:t>
            </a:r>
            <a:r>
              <a:rPr lang="nl-NL" sz="2400" dirty="0" err="1" smtClean="0"/>
              <a:t>destruction</a:t>
            </a:r>
            <a:r>
              <a:rPr lang="nl-NL" sz="2400" dirty="0" smtClean="0"/>
              <a:t>.</a:t>
            </a:r>
            <a:endParaRPr lang="nl-NL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Track 2: </a:t>
            </a:r>
            <a:r>
              <a:rPr lang="nl-NL" dirty="0" err="1" smtClean="0"/>
              <a:t>Identification</a:t>
            </a:r>
            <a:endParaRPr lang="nl-NL" dirty="0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092950" y="404813"/>
            <a:ext cx="1800225" cy="10080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72009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/>
              <a:t>GOAL:</a:t>
            </a:r>
          </a:p>
          <a:p>
            <a:pPr>
              <a:spcBef>
                <a:spcPct val="50000"/>
              </a:spcBef>
            </a:pPr>
            <a:r>
              <a:rPr lang="nl-NL" sz="2400"/>
              <a:t>Determine what should be preserved and collected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1188" y="3330575"/>
            <a:ext cx="72009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 smtClean="0"/>
              <a:t>HOW: </a:t>
            </a:r>
            <a:endParaRPr lang="nl-NL" sz="2400" dirty="0"/>
          </a:p>
          <a:p>
            <a:pPr>
              <a:spcBef>
                <a:spcPct val="50000"/>
              </a:spcBef>
            </a:pPr>
            <a:r>
              <a:rPr lang="nl-NL" sz="2400" dirty="0" err="1" smtClean="0"/>
              <a:t>By</a:t>
            </a:r>
            <a:r>
              <a:rPr lang="nl-NL" sz="2400" dirty="0" smtClean="0"/>
              <a:t> </a:t>
            </a:r>
            <a:r>
              <a:rPr lang="nl-NL" sz="2400" dirty="0" err="1" smtClean="0"/>
              <a:t>identifying</a:t>
            </a:r>
            <a:r>
              <a:rPr lang="nl-NL" sz="2400" dirty="0" smtClean="0"/>
              <a:t> and </a:t>
            </a:r>
            <a:r>
              <a:rPr lang="nl-NL" sz="2400" dirty="0" err="1" smtClean="0"/>
              <a:t>localising</a:t>
            </a:r>
            <a:r>
              <a:rPr lang="nl-NL" sz="2400" dirty="0" smtClean="0"/>
              <a:t> </a:t>
            </a:r>
            <a:r>
              <a:rPr lang="nl-NL" sz="2400" dirty="0" err="1" smtClean="0"/>
              <a:t>potential</a:t>
            </a:r>
            <a:r>
              <a:rPr lang="nl-NL" sz="2400" dirty="0" smtClean="0"/>
              <a:t> </a:t>
            </a:r>
            <a:r>
              <a:rPr lang="nl-NL" sz="2400" dirty="0" err="1" smtClean="0"/>
              <a:t>sources</a:t>
            </a:r>
            <a:r>
              <a:rPr lang="nl-NL" sz="2400" dirty="0" smtClean="0"/>
              <a:t> of </a:t>
            </a:r>
            <a:r>
              <a:rPr lang="nl-NL" sz="2400" dirty="0" err="1" smtClean="0"/>
              <a:t>information</a:t>
            </a:r>
            <a:r>
              <a:rPr lang="nl-NL" sz="2400" dirty="0" smtClean="0"/>
              <a:t>:</a:t>
            </a:r>
            <a:endParaRPr lang="nl-NL" sz="2400" dirty="0"/>
          </a:p>
          <a:p>
            <a:pPr>
              <a:spcBef>
                <a:spcPct val="50000"/>
              </a:spcBef>
            </a:pPr>
            <a:r>
              <a:rPr lang="nl-NL" sz="2400" dirty="0"/>
              <a:t> - </a:t>
            </a:r>
            <a:r>
              <a:rPr lang="nl-NL" sz="2400" dirty="0" err="1" smtClean="0"/>
              <a:t>what</a:t>
            </a:r>
            <a:r>
              <a:rPr lang="nl-NL" sz="2400" dirty="0" smtClean="0"/>
              <a:t> kind of </a:t>
            </a:r>
            <a:r>
              <a:rPr lang="nl-NL" sz="2400" dirty="0" err="1" smtClean="0"/>
              <a:t>information</a:t>
            </a:r>
            <a:r>
              <a:rPr lang="nl-NL" sz="2400" dirty="0" smtClean="0"/>
              <a:t> is </a:t>
            </a:r>
            <a:r>
              <a:rPr lang="nl-NL" sz="2400" dirty="0" err="1" smtClean="0"/>
              <a:t>required</a:t>
            </a:r>
            <a:r>
              <a:rPr lang="nl-NL" sz="2400" dirty="0" smtClean="0"/>
              <a:t>?</a:t>
            </a:r>
            <a:endParaRPr lang="nl-NL" sz="2400" dirty="0"/>
          </a:p>
          <a:p>
            <a:pPr>
              <a:spcBef>
                <a:spcPct val="50000"/>
              </a:spcBef>
            </a:pPr>
            <a:r>
              <a:rPr lang="nl-NL" sz="2400" dirty="0"/>
              <a:t> - </a:t>
            </a:r>
            <a:r>
              <a:rPr lang="nl-NL" sz="2400" dirty="0" smtClean="0"/>
              <a:t>relevant time </a:t>
            </a:r>
            <a:r>
              <a:rPr lang="nl-NL" sz="2400" dirty="0" err="1" smtClean="0"/>
              <a:t>period</a:t>
            </a:r>
            <a:r>
              <a:rPr lang="nl-NL" sz="2400" dirty="0" smtClean="0"/>
              <a:t>?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Track 3a: </a:t>
            </a:r>
            <a:r>
              <a:rPr lang="nl-NL" dirty="0" err="1" smtClean="0"/>
              <a:t>Preservation</a:t>
            </a:r>
            <a:endParaRPr lang="nl-NL" dirty="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092950" y="404813"/>
            <a:ext cx="1800225" cy="10080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2060575"/>
            <a:ext cx="72009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/>
              <a:t>GOAL:</a:t>
            </a:r>
          </a:p>
          <a:p>
            <a:pPr>
              <a:spcBef>
                <a:spcPct val="50000"/>
              </a:spcBef>
            </a:pPr>
            <a:r>
              <a:rPr lang="nl-NL" sz="2400" dirty="0"/>
              <a:t>Preserve data to </a:t>
            </a:r>
            <a:r>
              <a:rPr lang="nl-NL" sz="2400" dirty="0" err="1"/>
              <a:t>avoid</a:t>
            </a:r>
            <a:r>
              <a:rPr lang="nl-NL" sz="2400" dirty="0"/>
              <a:t> </a:t>
            </a:r>
            <a:r>
              <a:rPr lang="nl-NL" sz="2400" dirty="0" err="1"/>
              <a:t>spoliation</a:t>
            </a:r>
            <a:r>
              <a:rPr lang="nl-NL" sz="2400" dirty="0"/>
              <a:t> claims/</a:t>
            </a:r>
            <a:r>
              <a:rPr lang="nl-NL" sz="2400" dirty="0" err="1"/>
              <a:t>sanction</a:t>
            </a:r>
            <a:endParaRPr lang="nl-NL" sz="2400" dirty="0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84213" y="3644900"/>
            <a:ext cx="7200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 smtClean="0"/>
              <a:t>HOW:</a:t>
            </a:r>
            <a:endParaRPr lang="nl-NL" sz="2400" dirty="0"/>
          </a:p>
          <a:p>
            <a:pPr>
              <a:spcBef>
                <a:spcPct val="50000"/>
              </a:spcBef>
            </a:pPr>
            <a:r>
              <a:rPr lang="nl-NL" sz="2400" dirty="0" err="1" smtClean="0"/>
              <a:t>By</a:t>
            </a:r>
            <a:r>
              <a:rPr lang="nl-NL" sz="2400" dirty="0" smtClean="0"/>
              <a:t> </a:t>
            </a:r>
            <a:r>
              <a:rPr lang="nl-NL" sz="2400" dirty="0" err="1" smtClean="0"/>
              <a:t>securing</a:t>
            </a:r>
            <a:r>
              <a:rPr lang="nl-NL" sz="2400" dirty="0" smtClean="0"/>
              <a:t> </a:t>
            </a:r>
            <a:r>
              <a:rPr lang="nl-NL" sz="2400" dirty="0" err="1" smtClean="0"/>
              <a:t>information</a:t>
            </a:r>
            <a:r>
              <a:rPr lang="nl-NL" sz="2400" dirty="0" smtClean="0"/>
              <a:t> </a:t>
            </a:r>
            <a:r>
              <a:rPr lang="nl-NL" sz="2400" dirty="0" err="1" smtClean="0"/>
              <a:t>that</a:t>
            </a:r>
            <a:r>
              <a:rPr lang="nl-NL" sz="2400" dirty="0" smtClean="0"/>
              <a:t> </a:t>
            </a:r>
            <a:r>
              <a:rPr lang="nl-NL" sz="2400" dirty="0" err="1" smtClean="0"/>
              <a:t>may</a:t>
            </a:r>
            <a:r>
              <a:rPr lang="nl-NL" sz="2400" dirty="0" smtClean="0"/>
              <a:t> </a:t>
            </a:r>
            <a:r>
              <a:rPr lang="nl-NL" sz="2400" dirty="0" err="1" smtClean="0"/>
              <a:t>potentially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relevant</a:t>
            </a:r>
            <a:endParaRPr lang="nl-NL" sz="2400" b="1" i="1" dirty="0"/>
          </a:p>
          <a:p>
            <a:pPr>
              <a:spcBef>
                <a:spcPct val="50000"/>
              </a:spcBef>
            </a:pPr>
            <a:r>
              <a:rPr lang="nl-NL" sz="2400" dirty="0"/>
              <a:t>- </a:t>
            </a:r>
            <a:r>
              <a:rPr lang="nl-NL" sz="2400" dirty="0" err="1" smtClean="0"/>
              <a:t>By</a:t>
            </a:r>
            <a:r>
              <a:rPr lang="nl-NL" sz="2400" dirty="0" smtClean="0"/>
              <a:t> </a:t>
            </a:r>
            <a:r>
              <a:rPr lang="nl-NL" sz="2400" dirty="0" err="1" smtClean="0"/>
              <a:t>ensuring</a:t>
            </a:r>
            <a:r>
              <a:rPr lang="nl-NL" sz="2400" dirty="0" smtClean="0"/>
              <a:t> </a:t>
            </a:r>
            <a:r>
              <a:rPr lang="nl-NL" sz="2400" dirty="0" err="1" smtClean="0"/>
              <a:t>that</a:t>
            </a:r>
            <a:r>
              <a:rPr lang="nl-NL" sz="2400" dirty="0" smtClean="0"/>
              <a:t> </a:t>
            </a:r>
            <a:r>
              <a:rPr lang="nl-NL" sz="2400" dirty="0" err="1" smtClean="0"/>
              <a:t>information</a:t>
            </a:r>
            <a:r>
              <a:rPr lang="nl-NL" sz="2400" dirty="0" smtClean="0"/>
              <a:t> </a:t>
            </a:r>
            <a:r>
              <a:rPr lang="nl-NL" sz="2400" dirty="0" err="1" smtClean="0"/>
              <a:t>can</a:t>
            </a:r>
            <a:r>
              <a:rPr lang="nl-NL" sz="2400" dirty="0" smtClean="0"/>
              <a:t> </a:t>
            </a:r>
            <a:r>
              <a:rPr lang="nl-NL" sz="2400" dirty="0" err="1" smtClean="0"/>
              <a:t>not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</a:t>
            </a:r>
            <a:r>
              <a:rPr lang="nl-NL" sz="2400" dirty="0" err="1" smtClean="0"/>
              <a:t>altered</a:t>
            </a:r>
            <a:r>
              <a:rPr lang="nl-NL" sz="2400" dirty="0" smtClean="0"/>
              <a:t> </a:t>
            </a:r>
            <a:r>
              <a:rPr lang="nl-NL" sz="2400" dirty="0" err="1" smtClean="0"/>
              <a:t>or</a:t>
            </a:r>
            <a:r>
              <a:rPr lang="nl-NL" sz="2400" dirty="0" smtClean="0"/>
              <a:t> </a:t>
            </a:r>
            <a:r>
              <a:rPr lang="nl-NL" sz="2400" dirty="0" err="1" smtClean="0"/>
              <a:t>destroyed</a:t>
            </a:r>
            <a:r>
              <a:rPr lang="nl-NL" sz="2400" dirty="0" smtClean="0"/>
              <a:t>. </a:t>
            </a:r>
            <a:endParaRPr lang="nl-NL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Track 3b: </a:t>
            </a:r>
            <a:r>
              <a:rPr lang="nl-NL" dirty="0" err="1" smtClean="0"/>
              <a:t>Collection</a:t>
            </a:r>
            <a:endParaRPr lang="nl-NL" dirty="0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092950" y="404813"/>
            <a:ext cx="1800225" cy="1008062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84213" y="2205038"/>
            <a:ext cx="72009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/>
              <a:t>GOAL:</a:t>
            </a:r>
          </a:p>
          <a:p>
            <a:pPr>
              <a:spcBef>
                <a:spcPct val="50000"/>
              </a:spcBef>
            </a:pPr>
            <a:r>
              <a:rPr lang="nl-NL" sz="2400"/>
              <a:t>Retrieve forensically sound copies of critical data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84213" y="3716338"/>
            <a:ext cx="7632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 smtClean="0"/>
              <a:t>HOW:</a:t>
            </a:r>
            <a:endParaRPr lang="nl-NL" sz="2400" dirty="0"/>
          </a:p>
          <a:p>
            <a:pPr>
              <a:spcBef>
                <a:spcPct val="50000"/>
              </a:spcBef>
            </a:pPr>
            <a:r>
              <a:rPr lang="nl-NL" sz="2400" dirty="0" err="1" smtClean="0"/>
              <a:t>By</a:t>
            </a:r>
            <a:r>
              <a:rPr lang="nl-NL" sz="2400" dirty="0" smtClean="0"/>
              <a:t> </a:t>
            </a:r>
            <a:r>
              <a:rPr lang="nl-NL" sz="2400" dirty="0" err="1" smtClean="0"/>
              <a:t>making</a:t>
            </a:r>
            <a:r>
              <a:rPr lang="nl-NL" sz="2400" dirty="0" smtClean="0"/>
              <a:t> digitale copies of </a:t>
            </a:r>
            <a:r>
              <a:rPr lang="nl-NL" sz="2400" dirty="0" err="1" smtClean="0"/>
              <a:t>electronic</a:t>
            </a:r>
            <a:r>
              <a:rPr lang="nl-NL" sz="2400" dirty="0" smtClean="0"/>
              <a:t> </a:t>
            </a:r>
            <a:r>
              <a:rPr lang="nl-NL" sz="2400" dirty="0" err="1" smtClean="0"/>
              <a:t>stored</a:t>
            </a:r>
            <a:r>
              <a:rPr lang="nl-NL" sz="2400" dirty="0" smtClean="0"/>
              <a:t> </a:t>
            </a:r>
            <a:r>
              <a:rPr lang="nl-NL" sz="2400" dirty="0" err="1" smtClean="0"/>
              <a:t>information</a:t>
            </a:r>
            <a:r>
              <a:rPr lang="nl-NL" sz="2400" dirty="0" smtClean="0"/>
              <a:t> and </a:t>
            </a:r>
            <a:r>
              <a:rPr lang="nl-NL" sz="2400" dirty="0" err="1" smtClean="0"/>
              <a:t>related</a:t>
            </a:r>
            <a:r>
              <a:rPr lang="nl-NL" sz="2400" dirty="0" smtClean="0"/>
              <a:t> </a:t>
            </a:r>
            <a:r>
              <a:rPr lang="nl-NL" sz="2400" dirty="0" err="1" smtClean="0"/>
              <a:t>meta</a:t>
            </a:r>
            <a:r>
              <a:rPr lang="nl-NL" sz="2400" dirty="0" smtClean="0"/>
              <a:t> data (</a:t>
            </a:r>
            <a:r>
              <a:rPr lang="nl-NL" sz="2400" dirty="0" err="1" smtClean="0"/>
              <a:t>information</a:t>
            </a:r>
            <a:r>
              <a:rPr lang="nl-NL" sz="2400" dirty="0" smtClean="0"/>
              <a:t> context)</a:t>
            </a:r>
          </a:p>
          <a:p>
            <a:pPr>
              <a:spcBef>
                <a:spcPct val="50000"/>
              </a:spcBef>
            </a:pPr>
            <a:r>
              <a:rPr lang="nl-NL" sz="2400" dirty="0" smtClean="0"/>
              <a:t>- In </a:t>
            </a:r>
            <a:r>
              <a:rPr lang="nl-NL" sz="2400" dirty="0" err="1" smtClean="0"/>
              <a:t>such</a:t>
            </a:r>
            <a:r>
              <a:rPr lang="nl-NL" sz="2400" dirty="0" smtClean="0"/>
              <a:t> a </a:t>
            </a:r>
            <a:r>
              <a:rPr lang="nl-NL" sz="2400" dirty="0" err="1" smtClean="0"/>
              <a:t>way</a:t>
            </a:r>
            <a:r>
              <a:rPr lang="nl-NL" sz="2400" dirty="0" smtClean="0"/>
              <a:t> </a:t>
            </a:r>
            <a:r>
              <a:rPr lang="nl-NL" sz="2400" dirty="0" err="1" smtClean="0"/>
              <a:t>that</a:t>
            </a:r>
            <a:r>
              <a:rPr lang="nl-NL" sz="2400" dirty="0" smtClean="0"/>
              <a:t> the </a:t>
            </a:r>
            <a:r>
              <a:rPr lang="nl-NL" sz="2400" dirty="0" err="1" smtClean="0"/>
              <a:t>integrity</a:t>
            </a:r>
            <a:r>
              <a:rPr lang="nl-NL" sz="2400" dirty="0" smtClean="0"/>
              <a:t> and </a:t>
            </a:r>
            <a:r>
              <a:rPr lang="nl-NL" sz="2400" dirty="0" err="1" smtClean="0"/>
              <a:t>authenticity</a:t>
            </a:r>
            <a:r>
              <a:rPr lang="nl-NL" sz="2400" dirty="0" smtClean="0"/>
              <a:t> of the </a:t>
            </a:r>
            <a:r>
              <a:rPr lang="nl-NL" sz="2400" dirty="0" err="1" smtClean="0"/>
              <a:t>information</a:t>
            </a:r>
            <a:r>
              <a:rPr lang="nl-NL" sz="2400" dirty="0" smtClean="0"/>
              <a:t> </a:t>
            </a:r>
            <a:r>
              <a:rPr lang="nl-NL" sz="2400" dirty="0" err="1" smtClean="0"/>
              <a:t>can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</a:t>
            </a:r>
            <a:r>
              <a:rPr lang="nl-NL" sz="2400" dirty="0" err="1" smtClean="0"/>
              <a:t>verified</a:t>
            </a:r>
            <a:endParaRPr lang="nl-NL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25167A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915</Words>
  <Application>Microsoft Office PowerPoint</Application>
  <PresentationFormat>On-screen Show (4:3)</PresentationFormat>
  <Paragraphs>193</Paragraphs>
  <Slides>26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1_Office Theme</vt:lpstr>
      <vt:lpstr>Visio</vt:lpstr>
      <vt:lpstr>PowerPoint Presentation</vt:lpstr>
      <vt:lpstr>HvA</vt:lpstr>
      <vt:lpstr>HvA</vt:lpstr>
      <vt:lpstr>Dr. Hans Henseler</vt:lpstr>
      <vt:lpstr>1. Recap: EDRM</vt:lpstr>
      <vt:lpstr>1. Recap: Track 1: Information Management</vt:lpstr>
      <vt:lpstr>Track 2: Identification</vt:lpstr>
      <vt:lpstr>Track 3a: Preservation</vt:lpstr>
      <vt:lpstr>Track 3b: Collection</vt:lpstr>
      <vt:lpstr>E-Discovery and Archeology</vt:lpstr>
      <vt:lpstr>Identification</vt:lpstr>
      <vt:lpstr>IT Infrastructure: Example 1</vt:lpstr>
      <vt:lpstr>IT Infrastructure: Example 2</vt:lpstr>
      <vt:lpstr>IT Infrastructure: Example 3</vt:lpstr>
      <vt:lpstr>IT Infrastructure: Example 4</vt:lpstr>
      <vt:lpstr>Systems: Accounting</vt:lpstr>
      <vt:lpstr>Identifications of backups</vt:lpstr>
      <vt:lpstr>Data preservation</vt:lpstr>
      <vt:lpstr>Collection</vt:lpstr>
      <vt:lpstr>Collection: File Servers</vt:lpstr>
      <vt:lpstr>Collection: Mobile Phones</vt:lpstr>
      <vt:lpstr>Collection: Databases</vt:lpstr>
      <vt:lpstr>Collection: Email Servers</vt:lpstr>
      <vt:lpstr>Secure Hash: MD5 and SHA1</vt:lpstr>
      <vt:lpstr>Procedures, Forms and Logs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TOEKOMSTPLANNEN VOOR HET DOMEIN 2010</dc:title>
  <dc:creator>Luke</dc:creator>
  <cp:lastModifiedBy>OARD</cp:lastModifiedBy>
  <cp:revision>205</cp:revision>
  <dcterms:created xsi:type="dcterms:W3CDTF">2010-01-29T08:39:12Z</dcterms:created>
  <dcterms:modified xsi:type="dcterms:W3CDTF">2012-02-09T22:40:00Z</dcterms:modified>
</cp:coreProperties>
</file>