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3" r:id="rId6"/>
    <p:sldId id="264" r:id="rId7"/>
    <p:sldId id="262" r:id="rId8"/>
    <p:sldId id="272" r:id="rId9"/>
    <p:sldId id="271" r:id="rId10"/>
    <p:sldId id="268" r:id="rId11"/>
    <p:sldId id="263" r:id="rId12"/>
    <p:sldId id="270" r:id="rId13"/>
    <p:sldId id="274" r:id="rId14"/>
    <p:sldId id="261" r:id="rId15"/>
    <p:sldId id="259" r:id="rId16"/>
    <p:sldId id="260" r:id="rId17"/>
    <p:sldId id="275"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A20-E476-4742-A679-E03BDE1578E5}" type="datetimeFigureOut">
              <a:rPr lang="en-US" smtClean="0"/>
              <a:pPr/>
              <a:t>1/31/2012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C4AD4-DEC1-4B3B-823D-25DCA69E4A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6CA20-E476-4742-A679-E03BDE1578E5}" type="datetimeFigureOut">
              <a:rPr lang="en-US" smtClean="0"/>
              <a:pPr/>
              <a:t>1/31/2012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C4AD4-DEC1-4B3B-823D-25DCA69E4A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and Records Management</a:t>
            </a:r>
            <a:endParaRPr lang="en-US" dirty="0"/>
          </a:p>
        </p:txBody>
      </p:sp>
      <p:sp>
        <p:nvSpPr>
          <p:cNvPr id="3" name="Subtitle 2"/>
          <p:cNvSpPr>
            <a:spLocks noGrp="1"/>
          </p:cNvSpPr>
          <p:nvPr>
            <p:ph type="subTitle" idx="1"/>
          </p:nvPr>
        </p:nvSpPr>
        <p:spPr/>
        <p:txBody>
          <a:bodyPr/>
          <a:lstStyle/>
          <a:p>
            <a:r>
              <a:rPr lang="en-US" dirty="0" smtClean="0"/>
              <a:t>INFM 718X/LBSC 708X</a:t>
            </a:r>
          </a:p>
          <a:p>
            <a:r>
              <a:rPr lang="en-US" dirty="0" smtClean="0"/>
              <a:t>Seminar on E-Discovery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Support Functions</a:t>
            </a:r>
            <a:endParaRPr lang="en-US" dirty="0"/>
          </a:p>
        </p:txBody>
      </p:sp>
      <p:sp>
        <p:nvSpPr>
          <p:cNvPr id="6" name="Content Placeholder 5"/>
          <p:cNvSpPr>
            <a:spLocks noGrp="1"/>
          </p:cNvSpPr>
          <p:nvPr>
            <p:ph idx="1"/>
          </p:nvPr>
        </p:nvSpPr>
        <p:spPr/>
        <p:txBody>
          <a:bodyPr/>
          <a:lstStyle/>
          <a:p>
            <a:r>
              <a:rPr lang="en-US" dirty="0" smtClean="0"/>
              <a:t>Management (CIO, CTO, projects, audit, …)</a:t>
            </a:r>
          </a:p>
          <a:p>
            <a:r>
              <a:rPr lang="en-US" dirty="0" smtClean="0"/>
              <a:t>Acquisition (systems, services, outsourcing, …)</a:t>
            </a:r>
          </a:p>
          <a:p>
            <a:r>
              <a:rPr lang="en-US" dirty="0" smtClean="0"/>
              <a:t>Development (software, Web, migration, …)</a:t>
            </a:r>
          </a:p>
          <a:p>
            <a:r>
              <a:rPr lang="en-US" dirty="0" smtClean="0"/>
              <a:t>Operations (servers, network, backups, …)</a:t>
            </a:r>
          </a:p>
          <a:p>
            <a:r>
              <a:rPr lang="en-US" dirty="0" smtClean="0"/>
              <a:t>Security (network, data, …)</a:t>
            </a:r>
          </a:p>
          <a:p>
            <a:r>
              <a:rPr lang="en-US" dirty="0" smtClean="0"/>
              <a:t>Support (training, help desk,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Structures</a:t>
            </a:r>
            <a:endParaRPr lang="en-US" dirty="0"/>
          </a:p>
        </p:txBody>
      </p:sp>
      <p:sp>
        <p:nvSpPr>
          <p:cNvPr id="3" name="Content Placeholder 2"/>
          <p:cNvSpPr>
            <a:spLocks noGrp="1"/>
          </p:cNvSpPr>
          <p:nvPr>
            <p:ph sz="half" idx="1"/>
          </p:nvPr>
        </p:nvSpPr>
        <p:spPr/>
        <p:txBody>
          <a:bodyPr/>
          <a:lstStyle/>
          <a:p>
            <a:r>
              <a:rPr lang="en-US" dirty="0" smtClean="0"/>
              <a:t>Execution</a:t>
            </a:r>
          </a:p>
          <a:p>
            <a:pPr lvl="1"/>
            <a:r>
              <a:rPr lang="en-US" dirty="0" smtClean="0"/>
              <a:t>Centralized</a:t>
            </a:r>
          </a:p>
          <a:p>
            <a:pPr lvl="1"/>
            <a:r>
              <a:rPr lang="en-US" dirty="0" smtClean="0"/>
              <a:t>Distributed</a:t>
            </a:r>
            <a:endParaRPr lang="en-US" dirty="0"/>
          </a:p>
          <a:p>
            <a:endParaRPr lang="en-US" dirty="0" smtClean="0"/>
          </a:p>
          <a:p>
            <a:r>
              <a:rPr lang="en-US" dirty="0" smtClean="0"/>
              <a:t>Control</a:t>
            </a:r>
          </a:p>
          <a:p>
            <a:pPr lvl="1"/>
            <a:r>
              <a:rPr lang="en-US" dirty="0" smtClean="0"/>
              <a:t>Centralized</a:t>
            </a:r>
          </a:p>
          <a:p>
            <a:pPr lvl="1"/>
            <a:r>
              <a:rPr lang="en-US" dirty="0" smtClean="0"/>
              <a:t>Distributed</a:t>
            </a:r>
            <a:endParaRPr lang="en-US" dirty="0"/>
          </a:p>
        </p:txBody>
      </p:sp>
      <p:sp>
        <p:nvSpPr>
          <p:cNvPr id="4" name="Content Placeholder 3"/>
          <p:cNvSpPr>
            <a:spLocks noGrp="1"/>
          </p:cNvSpPr>
          <p:nvPr>
            <p:ph sz="half" idx="2"/>
          </p:nvPr>
        </p:nvSpPr>
        <p:spPr/>
        <p:txBody>
          <a:bodyPr/>
          <a:lstStyle/>
          <a:p>
            <a:r>
              <a:rPr lang="en-US" dirty="0" smtClean="0"/>
              <a:t>Network architectures</a:t>
            </a:r>
          </a:p>
          <a:p>
            <a:pPr lvl="1"/>
            <a:r>
              <a:rPr lang="en-US" dirty="0" smtClean="0"/>
              <a:t>Workstations</a:t>
            </a:r>
          </a:p>
          <a:p>
            <a:pPr lvl="1"/>
            <a:r>
              <a:rPr lang="en-US" dirty="0" smtClean="0"/>
              <a:t>Cloud</a:t>
            </a:r>
          </a:p>
          <a:p>
            <a:pPr lvl="1"/>
            <a:r>
              <a:rPr lang="en-US" dirty="0" smtClean="0"/>
              <a:t>Peer-to-peer</a:t>
            </a:r>
          </a:p>
          <a:p>
            <a:pPr lvl="1"/>
            <a:endParaRPr lang="en-US" dirty="0"/>
          </a:p>
          <a:p>
            <a:r>
              <a:rPr lang="en-US" dirty="0" smtClean="0"/>
              <a:t>Centralized Functions</a:t>
            </a:r>
          </a:p>
          <a:p>
            <a:pPr lvl="1"/>
            <a:r>
              <a:rPr lang="en-US" dirty="0" smtClean="0"/>
              <a:t>Relational database</a:t>
            </a:r>
          </a:p>
          <a:p>
            <a:pPr lvl="1"/>
            <a:r>
              <a:rPr lang="en-US" dirty="0" smtClean="0"/>
              <a:t>Servers</a:t>
            </a:r>
          </a:p>
          <a:p>
            <a:pPr lvl="2"/>
            <a:r>
              <a:rPr lang="en-US" dirty="0" smtClean="0"/>
              <a:t>Mail</a:t>
            </a:r>
          </a:p>
          <a:p>
            <a:pPr lvl="2"/>
            <a:r>
              <a:rPr lang="en-US" dirty="0" smtClean="0"/>
              <a:t>Web</a:t>
            </a:r>
          </a:p>
          <a:p>
            <a:pPr lvl="1"/>
            <a:r>
              <a:rPr lang="en-US" dirty="0" smtClean="0"/>
              <a:t>Backups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Events</a:t>
            </a:r>
            <a:endParaRPr lang="en-US" dirty="0"/>
          </a:p>
        </p:txBody>
      </p:sp>
      <p:sp>
        <p:nvSpPr>
          <p:cNvPr id="3" name="Content Placeholder 2"/>
          <p:cNvSpPr>
            <a:spLocks noGrp="1"/>
          </p:cNvSpPr>
          <p:nvPr>
            <p:ph idx="1"/>
          </p:nvPr>
        </p:nvSpPr>
        <p:spPr/>
        <p:txBody>
          <a:bodyPr/>
          <a:lstStyle/>
          <a:p>
            <a:r>
              <a:rPr lang="en-US" dirty="0" smtClean="0"/>
              <a:t>Hardware refresh</a:t>
            </a:r>
          </a:p>
          <a:p>
            <a:pPr lvl="1"/>
            <a:r>
              <a:rPr lang="en-US" dirty="0" smtClean="0"/>
              <a:t>Migration, concurrent operations</a:t>
            </a:r>
          </a:p>
          <a:p>
            <a:r>
              <a:rPr lang="en-US" dirty="0" smtClean="0"/>
              <a:t>System upgrade</a:t>
            </a:r>
          </a:p>
          <a:p>
            <a:pPr lvl="1"/>
            <a:r>
              <a:rPr lang="en-US" dirty="0" smtClean="0"/>
              <a:t>Backward compatibility</a:t>
            </a:r>
          </a:p>
          <a:p>
            <a:r>
              <a:rPr lang="en-US" dirty="0" smtClean="0"/>
              <a:t>Change of outsourcing contractor</a:t>
            </a:r>
          </a:p>
          <a:p>
            <a:pPr lvl="1"/>
            <a:r>
              <a:rPr lang="en-US" dirty="0" smtClean="0"/>
              <a:t>Service Level Agreement (SLA) continuation</a:t>
            </a:r>
          </a:p>
          <a:p>
            <a:r>
              <a:rPr lang="en-US" dirty="0" smtClean="0"/>
              <a:t>Termination of employment</a:t>
            </a:r>
          </a:p>
          <a:p>
            <a:pPr lvl="1"/>
            <a:r>
              <a:rPr lang="en-US" dirty="0" smtClean="0"/>
              <a:t>ESI, tacit knowledge, file encryption passwords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lstStyle/>
          <a:p>
            <a:r>
              <a:rPr lang="en-US" dirty="0" smtClean="0"/>
              <a:t>Awareness</a:t>
            </a:r>
          </a:p>
          <a:p>
            <a:pPr lvl="1"/>
            <a:r>
              <a:rPr lang="en-US" dirty="0" smtClean="0"/>
              <a:t>Training</a:t>
            </a:r>
          </a:p>
          <a:p>
            <a:pPr lvl="1"/>
            <a:r>
              <a:rPr lang="en-US" dirty="0" smtClean="0"/>
              <a:t>Detection</a:t>
            </a:r>
          </a:p>
          <a:p>
            <a:pPr lvl="1"/>
            <a:r>
              <a:rPr lang="en-US" dirty="0" smtClean="0"/>
              <a:t>Red team</a:t>
            </a:r>
          </a:p>
          <a:p>
            <a:r>
              <a:rPr lang="en-US" dirty="0" smtClean="0"/>
              <a:t>Mitigation</a:t>
            </a:r>
          </a:p>
          <a:p>
            <a:pPr lvl="1"/>
            <a:r>
              <a:rPr lang="en-US" dirty="0" smtClean="0"/>
              <a:t>Proactive</a:t>
            </a:r>
          </a:p>
          <a:p>
            <a:pPr lvl="2"/>
            <a:r>
              <a:rPr lang="en-US" dirty="0" smtClean="0"/>
              <a:t>Technology</a:t>
            </a:r>
          </a:p>
          <a:p>
            <a:pPr lvl="2"/>
            <a:r>
              <a:rPr lang="en-US" dirty="0" smtClean="0"/>
              <a:t>Policy</a:t>
            </a:r>
          </a:p>
          <a:p>
            <a:pPr lvl="2"/>
            <a:r>
              <a:rPr lang="en-US" dirty="0" smtClean="0"/>
              <a:t>Process</a:t>
            </a:r>
          </a:p>
          <a:p>
            <a:pPr lvl="1"/>
            <a:r>
              <a:rPr lang="en-US" dirty="0" smtClean="0"/>
              <a:t>Reactive</a:t>
            </a:r>
          </a:p>
          <a:p>
            <a:endParaRPr lang="en-US" dirty="0"/>
          </a:p>
        </p:txBody>
      </p:sp>
    </p:spTree>
    <p:extLst>
      <p:ext uri="{BB962C8B-B14F-4D97-AF65-F5344CB8AC3E}">
        <p14:creationId xmlns:p14="http://schemas.microsoft.com/office/powerpoint/2010/main" val="106635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Management Policies</a:t>
            </a:r>
            <a:endParaRPr lang="en-US" dirty="0"/>
          </a:p>
        </p:txBody>
      </p:sp>
      <p:sp>
        <p:nvSpPr>
          <p:cNvPr id="3" name="Content Placeholder 2"/>
          <p:cNvSpPr>
            <a:spLocks noGrp="1"/>
          </p:cNvSpPr>
          <p:nvPr>
            <p:ph idx="1"/>
          </p:nvPr>
        </p:nvSpPr>
        <p:spPr>
          <a:xfrm>
            <a:off x="304800" y="1600200"/>
            <a:ext cx="8839200" cy="4525963"/>
          </a:xfrm>
        </p:spPr>
        <p:txBody>
          <a:bodyPr/>
          <a:lstStyle/>
          <a:p>
            <a:r>
              <a:rPr lang="en-US" dirty="0" smtClean="0"/>
              <a:t>Access </a:t>
            </a:r>
            <a:r>
              <a:rPr lang="en-US" dirty="0" smtClean="0"/>
              <a:t>control (systems, FERPA, classified, …)</a:t>
            </a:r>
            <a:endParaRPr lang="en-US" dirty="0" smtClean="0"/>
          </a:p>
          <a:p>
            <a:r>
              <a:rPr lang="en-US" dirty="0" smtClean="0"/>
              <a:t>Change </a:t>
            </a:r>
            <a:r>
              <a:rPr lang="en-US" dirty="0" smtClean="0"/>
              <a:t>control (Content, authorization, …)</a:t>
            </a:r>
            <a:endParaRPr lang="en-US" dirty="0" smtClean="0"/>
          </a:p>
          <a:p>
            <a:r>
              <a:rPr lang="en-US" dirty="0" smtClean="0"/>
              <a:t>Acceptable </a:t>
            </a:r>
            <a:r>
              <a:rPr lang="en-US" dirty="0" smtClean="0"/>
              <a:t>use (personal use, malicious use , …)</a:t>
            </a:r>
            <a:endParaRPr lang="en-US" dirty="0" smtClean="0"/>
          </a:p>
          <a:p>
            <a:r>
              <a:rPr lang="en-US" dirty="0" smtClean="0"/>
              <a:t>Dissemination</a:t>
            </a:r>
            <a:r>
              <a:rPr lang="en-US" dirty="0" smtClean="0"/>
              <a:t> control (Web sites, blogs, …)</a:t>
            </a:r>
            <a:endParaRPr lang="en-US" dirty="0" smtClean="0"/>
          </a:p>
          <a:p>
            <a:r>
              <a:rPr lang="en-US" dirty="0" smtClean="0"/>
              <a:t>System </a:t>
            </a:r>
            <a:r>
              <a:rPr lang="en-US" dirty="0" smtClean="0"/>
              <a:t>integrity (wireless devices, media, …)</a:t>
            </a:r>
            <a:endParaRPr lang="en-US" dirty="0" smtClean="0"/>
          </a:p>
          <a:p>
            <a:r>
              <a:rPr lang="en-US" dirty="0" smtClean="0"/>
              <a:t>Privacy (rights, assurances, …)</a:t>
            </a:r>
            <a:endParaRPr lang="en-US" dirty="0" smtClean="0"/>
          </a:p>
          <a:p>
            <a:r>
              <a:rPr lang="en-US" dirty="0" smtClean="0"/>
              <a:t>Backup </a:t>
            </a:r>
            <a:r>
              <a:rPr lang="en-US" dirty="0" smtClean="0"/>
              <a:t>management (periodicity, restoration, …)</a:t>
            </a:r>
          </a:p>
          <a:p>
            <a:r>
              <a:rPr lang="en-US" dirty="0" smtClean="0"/>
              <a:t>Legal holds</a:t>
            </a:r>
            <a:endParaRPr lang="en-US" dirty="0" smtClean="0"/>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Sedona Guidelines</a:t>
            </a:r>
            <a:endParaRPr lang="en-US" dirty="0"/>
          </a:p>
        </p:txBody>
      </p:sp>
      <p:sp>
        <p:nvSpPr>
          <p:cNvPr id="3" name="Content Placeholder 2"/>
          <p:cNvSpPr>
            <a:spLocks noGrp="1"/>
          </p:cNvSpPr>
          <p:nvPr>
            <p:ph idx="1"/>
          </p:nvPr>
        </p:nvSpPr>
        <p:spPr>
          <a:xfrm>
            <a:off x="533400" y="1524000"/>
            <a:ext cx="8229600" cy="4525963"/>
          </a:xfrm>
        </p:spPr>
        <p:txBody>
          <a:bodyPr/>
          <a:lstStyle/>
          <a:p>
            <a:pPr marL="514350" indent="-514350">
              <a:buFont typeface="+mj-lt"/>
              <a:buAutoNum type="arabicPeriod"/>
            </a:pPr>
            <a:r>
              <a:rPr lang="en-US" dirty="0" smtClean="0"/>
              <a:t>Information and records management is important in the electronic age</a:t>
            </a:r>
          </a:p>
          <a:p>
            <a:pPr marL="4057650" lvl="8" indent="-514350">
              <a:buFont typeface="+mj-lt"/>
              <a:buAutoNum type="arabicPeriod"/>
            </a:pPr>
            <a:endParaRPr lang="en-US" dirty="0" smtClean="0"/>
          </a:p>
          <a:p>
            <a:pPr marL="514350" indent="-514350">
              <a:buFont typeface="+mj-lt"/>
              <a:buAutoNum type="arabicPeriod"/>
            </a:pPr>
            <a:r>
              <a:rPr lang="en-US" dirty="0" smtClean="0"/>
              <a:t>An organization’s information and records management policies and procedures should be realistic, practical, and tailored to the circumstances of the organization</a:t>
            </a:r>
          </a:p>
          <a:p>
            <a:pPr marL="4057650" lvl="8" indent="-514350">
              <a:buFont typeface="+mj-lt"/>
              <a:buAutoNum type="arabicPeriod"/>
            </a:pPr>
            <a:endParaRPr lang="en-US" dirty="0" smtClean="0"/>
          </a:p>
          <a:p>
            <a:pPr marL="514350" indent="-514350">
              <a:buFont typeface="+mj-lt"/>
              <a:buAutoNum type="arabicPeriod"/>
            </a:pPr>
            <a:r>
              <a:rPr lang="en-US" dirty="0" smtClean="0"/>
              <a:t>An organization need not retain all electronic information ever generated or received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Sedona Guidelines (cont.)</a:t>
            </a:r>
            <a:endParaRPr lang="en-US" dirty="0"/>
          </a:p>
        </p:txBody>
      </p:sp>
      <p:sp>
        <p:nvSpPr>
          <p:cNvPr id="3" name="Content Placeholder 2"/>
          <p:cNvSpPr>
            <a:spLocks noGrp="1"/>
          </p:cNvSpPr>
          <p:nvPr>
            <p:ph idx="1"/>
          </p:nvPr>
        </p:nvSpPr>
        <p:spPr>
          <a:xfrm>
            <a:off x="228600" y="1371600"/>
            <a:ext cx="8686800" cy="4525963"/>
          </a:xfrm>
        </p:spPr>
        <p:txBody>
          <a:bodyPr/>
          <a:lstStyle/>
          <a:p>
            <a:pPr marL="514350" indent="-514350">
              <a:buFont typeface="+mj-lt"/>
              <a:buAutoNum type="arabicPeriod" startAt="4"/>
            </a:pPr>
            <a:r>
              <a:rPr lang="en-US" sz="2800" dirty="0" smtClean="0"/>
              <a:t>An organization adopting an information and records management policy should also develop procedures that address the creation, identification, retention, retrieval and ultimate disposition or destruction of information and records</a:t>
            </a:r>
          </a:p>
          <a:p>
            <a:pPr marL="3143250" lvl="6" indent="-514350">
              <a:buFont typeface="+mj-lt"/>
              <a:buAutoNum type="arabicPeriod" startAt="4"/>
            </a:pPr>
            <a:endParaRPr lang="en-US" sz="1600" dirty="0" smtClean="0"/>
          </a:p>
          <a:p>
            <a:pPr marL="514350" indent="-514350">
              <a:buFont typeface="+mj-lt"/>
              <a:buAutoNum type="arabicPeriod" startAt="4"/>
            </a:pPr>
            <a:r>
              <a:rPr lang="en-US" sz="2800" dirty="0" smtClean="0"/>
              <a:t>An organizations policies and procedures must mandate the suspension of ordinary destruction practices and procedures as necessary to comply with preservation obligations related to actual or reasonably anticipated litigation, government investigation or audit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 Defining “Records”</a:t>
            </a:r>
            <a:endParaRPr lang="en-US" dirty="0"/>
          </a:p>
        </p:txBody>
      </p:sp>
      <p:sp>
        <p:nvSpPr>
          <p:cNvPr id="4" name="Content Placeholder 3"/>
          <p:cNvSpPr>
            <a:spLocks noGrp="1"/>
          </p:cNvSpPr>
          <p:nvPr>
            <p:ph idx="1"/>
          </p:nvPr>
        </p:nvSpPr>
        <p:spPr>
          <a:xfrm>
            <a:off x="457200" y="1143000"/>
            <a:ext cx="8229600" cy="4525963"/>
          </a:xfrm>
        </p:spPr>
        <p:txBody>
          <a:bodyPr/>
          <a:lstStyle/>
          <a:p>
            <a:r>
              <a:rPr lang="en-US" dirty="0" smtClean="0"/>
              <a:t>ISO 15489-1:2001: Information created, received and maintained as evidence and information by an organization or person in pursuance of legal obligations or in the transactions of business”</a:t>
            </a:r>
          </a:p>
          <a:p>
            <a:r>
              <a:rPr lang="en-US" dirty="0" smtClean="0"/>
              <a:t>ICA Committee on Electronic Records: A recorded information produced or received in the initiation, conduct or completion of an institutional or individual activity and that comprises content, content and structure sufficient to provide evidence of the activity.</a:t>
            </a:r>
            <a:endParaRPr lang="en-US" dirty="0"/>
          </a:p>
        </p:txBody>
      </p:sp>
    </p:spTree>
    <p:extLst>
      <p:ext uri="{BB962C8B-B14F-4D97-AF65-F5344CB8AC3E}">
        <p14:creationId xmlns:p14="http://schemas.microsoft.com/office/powerpoint/2010/main" val="189091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a:t>
            </a:r>
            <a:endParaRPr lang="en-US" dirty="0"/>
          </a:p>
        </p:txBody>
      </p:sp>
      <p:sp>
        <p:nvSpPr>
          <p:cNvPr id="3" name="Content Placeholder 2"/>
          <p:cNvSpPr>
            <a:spLocks noGrp="1"/>
          </p:cNvSpPr>
          <p:nvPr>
            <p:ph idx="1"/>
          </p:nvPr>
        </p:nvSpPr>
        <p:spPr/>
        <p:txBody>
          <a:bodyPr/>
          <a:lstStyle/>
          <a:p>
            <a:r>
              <a:rPr lang="en-US" dirty="0" smtClean="0"/>
              <a:t>“Schedules”</a:t>
            </a:r>
          </a:p>
          <a:p>
            <a:pPr lvl="1"/>
            <a:r>
              <a:rPr lang="en-US" dirty="0" smtClean="0"/>
              <a:t>What</a:t>
            </a:r>
          </a:p>
          <a:p>
            <a:pPr lvl="1"/>
            <a:r>
              <a:rPr lang="en-US" dirty="0" smtClean="0"/>
              <a:t>How long</a:t>
            </a:r>
          </a:p>
          <a:p>
            <a:pPr lvl="1"/>
            <a:r>
              <a:rPr lang="en-US" dirty="0" smtClean="0"/>
              <a:t>(Why)</a:t>
            </a:r>
          </a:p>
          <a:p>
            <a:pPr lvl="1"/>
            <a:endParaRPr lang="en-US" dirty="0"/>
          </a:p>
          <a:p>
            <a:r>
              <a:rPr lang="en-US" dirty="0" smtClean="0"/>
              <a:t>Classification</a:t>
            </a:r>
          </a:p>
          <a:p>
            <a:pPr lvl="1"/>
            <a:r>
              <a:rPr lang="en-US" dirty="0" smtClean="0"/>
              <a:t>Specialized staff (e.g., executive assistant)</a:t>
            </a:r>
          </a:p>
          <a:p>
            <a:pPr lvl="1"/>
            <a:r>
              <a:rPr lang="en-US" dirty="0" smtClean="0"/>
              <a:t>End-user (e.g., for email)</a:t>
            </a:r>
          </a:p>
          <a:p>
            <a:pPr lvl="1"/>
            <a:r>
              <a:rPr lang="en-US" dirty="0" smtClean="0"/>
              <a:t>Embedded rules (hand-written or learned)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Life Cycle</a:t>
            </a:r>
            <a:endParaRPr lang="en-US" dirty="0"/>
          </a:p>
        </p:txBody>
      </p:sp>
      <p:pic>
        <p:nvPicPr>
          <p:cNvPr id="1026" name="Picture 2" descr="http://www.emeraldinsight.com/content_images/fig/2640270101001.png"/>
          <p:cNvPicPr>
            <a:picLocks noChangeAspect="1" noChangeArrowheads="1"/>
          </p:cNvPicPr>
          <p:nvPr/>
        </p:nvPicPr>
        <p:blipFill>
          <a:blip r:embed="rId2" cstate="print"/>
          <a:srcRect/>
          <a:stretch>
            <a:fillRect/>
          </a:stretch>
        </p:blipFill>
        <p:spPr bwMode="auto">
          <a:xfrm>
            <a:off x="1600200" y="1524000"/>
            <a:ext cx="6149975" cy="52388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Information </a:t>
            </a:r>
            <a:r>
              <a:rPr lang="en-US" dirty="0" smtClean="0"/>
              <a:t>management</a:t>
            </a:r>
            <a:endParaRPr lang="en-US" dirty="0" smtClean="0"/>
          </a:p>
          <a:p>
            <a:endParaRPr lang="en-US" dirty="0" smtClean="0"/>
          </a:p>
          <a:p>
            <a:r>
              <a:rPr lang="en-US" dirty="0" smtClean="0"/>
              <a:t>Records management</a:t>
            </a:r>
          </a:p>
          <a:p>
            <a:endParaRPr lang="en-US" dirty="0" smtClean="0"/>
          </a:p>
          <a:p>
            <a:r>
              <a:rPr lang="en-US" dirty="0" smtClean="0"/>
              <a:t>Discussant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Last Words</a:t>
            </a:r>
            <a:endParaRPr lang="en-US" dirty="0"/>
          </a:p>
        </p:txBody>
      </p:sp>
      <p:sp>
        <p:nvSpPr>
          <p:cNvPr id="3" name="Content Placeholder 2"/>
          <p:cNvSpPr>
            <a:spLocks noGrp="1"/>
          </p:cNvSpPr>
          <p:nvPr>
            <p:ph idx="1"/>
          </p:nvPr>
        </p:nvSpPr>
        <p:spPr/>
        <p:txBody>
          <a:bodyPr/>
          <a:lstStyle/>
          <a:p>
            <a:r>
              <a:rPr lang="en-US" dirty="0" smtClean="0"/>
              <a:t>Word of the day: spoliation</a:t>
            </a:r>
          </a:p>
          <a:p>
            <a:pPr lvl="1"/>
            <a:r>
              <a:rPr lang="en-US" dirty="0" smtClean="0"/>
              <a:t>Destruction or altering of evidence</a:t>
            </a:r>
          </a:p>
          <a:p>
            <a:endParaRPr lang="en-US" dirty="0" smtClean="0"/>
          </a:p>
          <a:p>
            <a:r>
              <a:rPr lang="en-US" dirty="0" smtClean="0"/>
              <a:t>“There are some communications that should not be put in written form” </a:t>
            </a:r>
          </a:p>
          <a:p>
            <a:pPr lvl="1"/>
            <a:r>
              <a:rPr lang="en-US" dirty="0" smtClean="0"/>
              <a:t>(hmmm … how is it that we know this was said?)</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EDI Trinity</a:t>
            </a:r>
            <a:endParaRPr lang="en-US" dirty="0"/>
          </a:p>
        </p:txBody>
      </p:sp>
      <p:sp>
        <p:nvSpPr>
          <p:cNvPr id="3" name="Content Placeholder 2"/>
          <p:cNvSpPr>
            <a:spLocks noGrp="1"/>
          </p:cNvSpPr>
          <p:nvPr>
            <p:ph idx="1"/>
          </p:nvPr>
        </p:nvSpPr>
        <p:spPr/>
        <p:txBody>
          <a:bodyPr/>
          <a:lstStyle/>
          <a:p>
            <a:r>
              <a:rPr lang="en-US" dirty="0" smtClean="0"/>
              <a:t>Data</a:t>
            </a:r>
          </a:p>
          <a:p>
            <a:endParaRPr lang="en-US" dirty="0" smtClean="0"/>
          </a:p>
          <a:p>
            <a:r>
              <a:rPr lang="en-US" dirty="0" smtClean="0"/>
              <a:t>Information</a:t>
            </a:r>
          </a:p>
          <a:p>
            <a:endParaRPr lang="en-US" dirty="0"/>
          </a:p>
          <a:p>
            <a:r>
              <a:rPr lang="en-US" dirty="0" smtClean="0"/>
              <a:t>Records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Sources of ESI</a:t>
            </a:r>
            <a:endParaRPr lang="en-US" dirty="0"/>
          </a:p>
        </p:txBody>
      </p:sp>
      <p:sp>
        <p:nvSpPr>
          <p:cNvPr id="4" name="Content Placeholder 3"/>
          <p:cNvSpPr>
            <a:spLocks noGrp="1"/>
          </p:cNvSpPr>
          <p:nvPr>
            <p:ph sz="half" idx="1"/>
          </p:nvPr>
        </p:nvSpPr>
        <p:spPr>
          <a:xfrm>
            <a:off x="457200" y="914400"/>
            <a:ext cx="4038600" cy="4525963"/>
          </a:xfrm>
        </p:spPr>
        <p:txBody>
          <a:bodyPr/>
          <a:lstStyle/>
          <a:p>
            <a:r>
              <a:rPr lang="en-US" dirty="0" smtClean="0"/>
              <a:t>Enterprise databases</a:t>
            </a:r>
          </a:p>
          <a:p>
            <a:r>
              <a:rPr lang="en-US" dirty="0" smtClean="0"/>
              <a:t>Web sites</a:t>
            </a:r>
          </a:p>
          <a:p>
            <a:r>
              <a:rPr lang="en-US" dirty="0" smtClean="0"/>
              <a:t>File systems</a:t>
            </a:r>
          </a:p>
          <a:p>
            <a:pPr lvl="1"/>
            <a:r>
              <a:rPr lang="en-US" dirty="0" smtClean="0"/>
              <a:t>Organized</a:t>
            </a:r>
          </a:p>
          <a:p>
            <a:pPr lvl="1"/>
            <a:r>
              <a:rPr lang="en-US" dirty="0" smtClean="0"/>
              <a:t>Shared</a:t>
            </a:r>
          </a:p>
          <a:p>
            <a:pPr lvl="1"/>
            <a:r>
              <a:rPr lang="en-US" dirty="0" smtClean="0"/>
              <a:t>Personal</a:t>
            </a:r>
          </a:p>
          <a:p>
            <a:r>
              <a:rPr lang="en-US" dirty="0" smtClean="0"/>
              <a:t>Email</a:t>
            </a:r>
          </a:p>
          <a:p>
            <a:r>
              <a:rPr lang="en-US" dirty="0" smtClean="0"/>
              <a:t>Backup tapes</a:t>
            </a:r>
          </a:p>
          <a:p>
            <a:r>
              <a:rPr lang="en-US" dirty="0" smtClean="0"/>
              <a:t>Voicemail</a:t>
            </a:r>
          </a:p>
          <a:p>
            <a:r>
              <a:rPr lang="en-US" dirty="0" smtClean="0"/>
              <a:t>Instant messaging</a:t>
            </a:r>
          </a:p>
        </p:txBody>
      </p:sp>
      <p:sp>
        <p:nvSpPr>
          <p:cNvPr id="5" name="Content Placeholder 4"/>
          <p:cNvSpPr>
            <a:spLocks noGrp="1"/>
          </p:cNvSpPr>
          <p:nvPr>
            <p:ph sz="half" idx="2"/>
          </p:nvPr>
        </p:nvSpPr>
        <p:spPr>
          <a:xfrm>
            <a:off x="4648200" y="914400"/>
            <a:ext cx="4343400" cy="4525963"/>
          </a:xfrm>
        </p:spPr>
        <p:txBody>
          <a:bodyPr/>
          <a:lstStyle/>
          <a:p>
            <a:r>
              <a:rPr lang="en-US" dirty="0" smtClean="0"/>
              <a:t>File systems</a:t>
            </a:r>
          </a:p>
          <a:p>
            <a:pPr lvl="1"/>
            <a:r>
              <a:rPr lang="en-US" dirty="0" smtClean="0"/>
              <a:t>Metadata</a:t>
            </a:r>
          </a:p>
          <a:p>
            <a:pPr lvl="1"/>
            <a:r>
              <a:rPr lang="en-US" dirty="0" smtClean="0"/>
              <a:t>Deleted files</a:t>
            </a:r>
          </a:p>
          <a:p>
            <a:r>
              <a:rPr lang="en-US" dirty="0" smtClean="0"/>
              <a:t>Security badge access logs</a:t>
            </a:r>
          </a:p>
          <a:p>
            <a:r>
              <a:rPr lang="en-US" dirty="0" smtClean="0"/>
              <a:t>Personally owned systems</a:t>
            </a:r>
          </a:p>
          <a:p>
            <a:pPr lvl="1"/>
            <a:r>
              <a:rPr lang="en-US" dirty="0" smtClean="0"/>
              <a:t>Files</a:t>
            </a:r>
          </a:p>
          <a:p>
            <a:pPr lvl="1"/>
            <a:r>
              <a:rPr lang="en-US" dirty="0" smtClean="0"/>
              <a:t>Email</a:t>
            </a:r>
          </a:p>
          <a:p>
            <a:r>
              <a:rPr lang="en-US" dirty="0" smtClean="0"/>
              <a:t>Cloud services</a:t>
            </a:r>
          </a:p>
          <a:p>
            <a:pPr lvl="1"/>
            <a:r>
              <a:rPr lang="en-US" dirty="0" smtClean="0"/>
              <a:t>Gmail/Hotmail/…</a:t>
            </a:r>
          </a:p>
          <a:p>
            <a:pPr lvl="1"/>
            <a:r>
              <a:rPr lang="en-US" dirty="0" err="1" smtClean="0"/>
              <a:t>Dropbox</a:t>
            </a:r>
            <a:r>
              <a:rPr lang="en-US" dirty="0" smtClean="0"/>
              <a:t>/Google Docs/…</a:t>
            </a:r>
          </a:p>
          <a:p>
            <a:pPr lvl="1"/>
            <a:r>
              <a:rPr lang="en-US" dirty="0" err="1" smtClean="0"/>
              <a:t>Facebook</a:t>
            </a:r>
            <a:endParaRPr lang="en-US" dirty="0" smtClean="0"/>
          </a:p>
          <a:p>
            <a:pPr lvl="1"/>
            <a:r>
              <a:rPr lang="en-US" dirty="0" smtClean="0"/>
              <a:t>Twitter</a:t>
            </a:r>
          </a:p>
          <a:p>
            <a:pPr lvl="1"/>
            <a:r>
              <a:rPr lang="en-US" dirty="0" smtClean="0"/>
              <a:t>SMS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r>
              <a:rPr lang="en-US" dirty="0" smtClean="0"/>
              <a:t>Formal and Informal Social Networks</a:t>
            </a:r>
            <a:endParaRPr lang="en-US" dirty="0"/>
          </a:p>
        </p:txBody>
      </p:sp>
      <p:pic>
        <p:nvPicPr>
          <p:cNvPr id="1026" name="Picture 2" descr="company_mapped.jpg"/>
          <p:cNvPicPr>
            <a:picLocks noChangeAspect="1" noChangeArrowheads="1"/>
          </p:cNvPicPr>
          <p:nvPr/>
        </p:nvPicPr>
        <p:blipFill rotWithShape="1">
          <a:blip r:embed="rId2">
            <a:extLst>
              <a:ext uri="{28A0092B-C50C-407E-A947-70E740481C1C}">
                <a14:useLocalDpi xmlns:a14="http://schemas.microsoft.com/office/drawing/2010/main" val="0"/>
              </a:ext>
            </a:extLst>
          </a:blip>
          <a:srcRect t="30627" b="35631"/>
          <a:stretch/>
        </p:blipFill>
        <p:spPr bwMode="auto">
          <a:xfrm>
            <a:off x="457200" y="1524000"/>
            <a:ext cx="3886200" cy="5138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pany_mapped.jpg"/>
          <p:cNvPicPr>
            <a:picLocks noChangeAspect="1" noChangeArrowheads="1"/>
          </p:cNvPicPr>
          <p:nvPr/>
        </p:nvPicPr>
        <p:blipFill rotWithShape="1">
          <a:blip r:embed="rId2">
            <a:extLst>
              <a:ext uri="{28A0092B-C50C-407E-A947-70E740481C1C}">
                <a14:useLocalDpi xmlns:a14="http://schemas.microsoft.com/office/drawing/2010/main" val="0"/>
              </a:ext>
            </a:extLst>
          </a:blip>
          <a:srcRect t="64501"/>
          <a:stretch/>
        </p:blipFill>
        <p:spPr bwMode="auto">
          <a:xfrm>
            <a:off x="5160185" y="1484514"/>
            <a:ext cx="3825687" cy="53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3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Activity Trinity</a:t>
            </a:r>
            <a:endParaRPr lang="en-US" dirty="0"/>
          </a:p>
        </p:txBody>
      </p:sp>
      <p:sp>
        <p:nvSpPr>
          <p:cNvPr id="6" name="Content Placeholder 5"/>
          <p:cNvSpPr>
            <a:spLocks noGrp="1"/>
          </p:cNvSpPr>
          <p:nvPr>
            <p:ph idx="1"/>
          </p:nvPr>
        </p:nvSpPr>
        <p:spPr/>
        <p:txBody>
          <a:bodyPr/>
          <a:lstStyle/>
          <a:p>
            <a:r>
              <a:rPr lang="en-US" dirty="0" smtClean="0"/>
              <a:t>Use</a:t>
            </a:r>
          </a:p>
          <a:p>
            <a:pPr lvl="5"/>
            <a:endParaRPr lang="en-US" dirty="0" smtClean="0"/>
          </a:p>
          <a:p>
            <a:r>
              <a:rPr lang="en-US" dirty="0" smtClean="0"/>
              <a:t>Retain</a:t>
            </a:r>
          </a:p>
          <a:p>
            <a:pPr lvl="1"/>
            <a:r>
              <a:rPr lang="en-US" dirty="0" smtClean="0"/>
              <a:t>Proactive (records management)</a:t>
            </a:r>
          </a:p>
          <a:p>
            <a:pPr lvl="1"/>
            <a:r>
              <a:rPr lang="en-US" dirty="0" smtClean="0"/>
              <a:t>Reactive (legal hold)</a:t>
            </a:r>
          </a:p>
          <a:p>
            <a:pPr lvl="5"/>
            <a:endParaRPr lang="en-US" dirty="0" smtClean="0"/>
          </a:p>
          <a:p>
            <a:r>
              <a:rPr lang="en-US" dirty="0" smtClean="0"/>
              <a:t>Destroy</a:t>
            </a:r>
          </a:p>
          <a:p>
            <a:pPr lvl="1"/>
            <a:r>
              <a:rPr lang="en-US" dirty="0" smtClean="0"/>
              <a:t>Reasonable (cost, business risk, …)</a:t>
            </a:r>
          </a:p>
          <a:p>
            <a:pPr lvl="1"/>
            <a:r>
              <a:rPr lang="en-US" dirty="0" smtClean="0"/>
              <a:t>“Bad faith” (litigation risk)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Stakeholders</a:t>
            </a:r>
            <a:endParaRPr lang="en-US" dirty="0"/>
          </a:p>
        </p:txBody>
      </p:sp>
      <p:sp>
        <p:nvSpPr>
          <p:cNvPr id="3" name="Content Placeholder 2"/>
          <p:cNvSpPr>
            <a:spLocks noGrp="1"/>
          </p:cNvSpPr>
          <p:nvPr>
            <p:ph idx="1"/>
          </p:nvPr>
        </p:nvSpPr>
        <p:spPr>
          <a:xfrm>
            <a:off x="381000" y="1600200"/>
            <a:ext cx="8534400" cy="4525963"/>
          </a:xfrm>
        </p:spPr>
        <p:txBody>
          <a:bodyPr/>
          <a:lstStyle/>
          <a:p>
            <a:r>
              <a:rPr lang="en-US" dirty="0" smtClean="0"/>
              <a:t>Business functions</a:t>
            </a:r>
          </a:p>
          <a:p>
            <a:pPr lvl="1"/>
            <a:r>
              <a:rPr lang="en-US" dirty="0" smtClean="0"/>
              <a:t>Operations</a:t>
            </a:r>
          </a:p>
          <a:p>
            <a:pPr lvl="1"/>
            <a:r>
              <a:rPr lang="en-US" dirty="0" smtClean="0"/>
              <a:t>Sales</a:t>
            </a:r>
          </a:p>
          <a:p>
            <a:pPr lvl="1"/>
            <a:r>
              <a:rPr lang="en-US" dirty="0" smtClean="0"/>
              <a:t>Management (audit, …)</a:t>
            </a:r>
          </a:p>
          <a:p>
            <a:pPr lvl="1"/>
            <a:r>
              <a:rPr lang="en-US" dirty="0" smtClean="0"/>
              <a:t>Support functions (purchasing, human resources, …)</a:t>
            </a:r>
          </a:p>
          <a:p>
            <a:r>
              <a:rPr lang="en-US" dirty="0" smtClean="0"/>
              <a:t>Information </a:t>
            </a:r>
            <a:r>
              <a:rPr lang="en-US" dirty="0" smtClean="0"/>
              <a:t>technology staff</a:t>
            </a:r>
            <a:endParaRPr lang="en-US" dirty="0" smtClean="0"/>
          </a:p>
          <a:p>
            <a:r>
              <a:rPr lang="en-US" dirty="0" smtClean="0"/>
              <a:t>Records </a:t>
            </a:r>
            <a:r>
              <a:rPr lang="en-US" dirty="0" smtClean="0"/>
              <a:t>management staff</a:t>
            </a:r>
            <a:endParaRPr lang="en-US" dirty="0" smtClean="0"/>
          </a:p>
          <a:p>
            <a:r>
              <a:rPr lang="en-US" dirty="0" smtClean="0"/>
              <a:t>Legal </a:t>
            </a:r>
            <a:r>
              <a:rPr lang="en-US" dirty="0" smtClean="0"/>
              <a:t>staff</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476" t="8381" r="42857" b="20000"/>
          <a:stretch>
            <a:fillRect/>
          </a:stretch>
        </p:blipFill>
        <p:spPr bwMode="auto">
          <a:xfrm>
            <a:off x="0" y="1295401"/>
            <a:ext cx="4556598" cy="556260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l="21429" t="12667" r="43333" b="15714"/>
          <a:stretch>
            <a:fillRect/>
          </a:stretch>
        </p:blipFill>
        <p:spPr bwMode="auto">
          <a:xfrm>
            <a:off x="4764932" y="1295400"/>
            <a:ext cx="4379068" cy="5562600"/>
          </a:xfrm>
          <a:prstGeom prst="rect">
            <a:avLst/>
          </a:prstGeom>
          <a:noFill/>
          <a:ln w="9525">
            <a:solidFill>
              <a:schemeClr val="accent1"/>
            </a:solidFill>
            <a:miter lim="800000"/>
            <a:headEnd/>
            <a:tailEnd/>
          </a:ln>
        </p:spPr>
      </p:pic>
      <p:sp>
        <p:nvSpPr>
          <p:cNvPr id="6" name="Title 5"/>
          <p:cNvSpPr>
            <a:spLocks noGrp="1"/>
          </p:cNvSpPr>
          <p:nvPr>
            <p:ph type="title"/>
          </p:nvPr>
        </p:nvSpPr>
        <p:spPr>
          <a:xfrm>
            <a:off x="457200" y="0"/>
            <a:ext cx="8229600" cy="1143000"/>
          </a:xfrm>
        </p:spPr>
        <p:txBody>
          <a:bodyPr/>
          <a:lstStyle/>
          <a:p>
            <a:r>
              <a:rPr lang="en-US" dirty="0" smtClean="0"/>
              <a:t>Who to Believe?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Business continuity</a:t>
            </a:r>
          </a:p>
          <a:p>
            <a:r>
              <a:rPr lang="en-US" dirty="0" smtClean="0"/>
              <a:t>Disaster recovery</a:t>
            </a:r>
          </a:p>
          <a:p>
            <a:r>
              <a:rPr lang="en-US" dirty="0" smtClean="0"/>
              <a:t>Parallel access</a:t>
            </a:r>
          </a:p>
          <a:p>
            <a:r>
              <a:rPr lang="en-US" dirty="0" smtClean="0"/>
              <a:t>Latency mitigation</a:t>
            </a:r>
          </a:p>
          <a:p>
            <a:r>
              <a:rPr lang="en-US" dirty="0" smtClean="0"/>
              <a:t>Leakage</a:t>
            </a:r>
          </a:p>
          <a:p>
            <a:pPr lvl="1"/>
            <a:r>
              <a:rPr lang="en-US" dirty="0" smtClean="0"/>
              <a:t>Convenience</a:t>
            </a:r>
          </a:p>
          <a:p>
            <a:pPr lvl="1"/>
            <a:r>
              <a:rPr lang="en-US" dirty="0" smtClean="0"/>
              <a:t>Unauthorized disclosure</a:t>
            </a:r>
          </a:p>
          <a:p>
            <a:pPr lvl="1"/>
            <a:r>
              <a:rPr lang="en-US" dirty="0" smtClean="0"/>
              <a:t>Theft</a:t>
            </a:r>
          </a:p>
          <a:p>
            <a:pPr lvl="1"/>
            <a:r>
              <a:rPr lang="en-US" dirty="0" smtClean="0"/>
              <a:t>Disposal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610</Words>
  <Application>Microsoft Office PowerPoint</Application>
  <PresentationFormat>On-screen Show (4:3)</PresentationFormat>
  <Paragraphs>155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Information and Records Management</vt:lpstr>
      <vt:lpstr>Agenda</vt:lpstr>
      <vt:lpstr>The EDI Trinity</vt:lpstr>
      <vt:lpstr>Sources of ESI</vt:lpstr>
      <vt:lpstr>Formal and Informal Social Networks</vt:lpstr>
      <vt:lpstr>The Activity Trinity</vt:lpstr>
      <vt:lpstr>Internal Stakeholders</vt:lpstr>
      <vt:lpstr>Who to Believe?</vt:lpstr>
      <vt:lpstr>Replication</vt:lpstr>
      <vt:lpstr>IT Support Functions</vt:lpstr>
      <vt:lpstr>Management Structures</vt:lpstr>
      <vt:lpstr>Critical Events</vt:lpstr>
      <vt:lpstr>Risk Management</vt:lpstr>
      <vt:lpstr>Information Management Policies</vt:lpstr>
      <vt:lpstr>Sedona Guidelines</vt:lpstr>
      <vt:lpstr>Sedona Guidelines (cont.)</vt:lpstr>
      <vt:lpstr> Defining “Records”</vt:lpstr>
      <vt:lpstr>Records Management</vt:lpstr>
      <vt:lpstr>Information Life Cycle</vt:lpstr>
      <vt:lpstr>Famous Last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Records Management</dc:title>
  <dc:creator>jj</dc:creator>
  <cp:lastModifiedBy>kk</cp:lastModifiedBy>
  <cp:revision>30</cp:revision>
  <dcterms:created xsi:type="dcterms:W3CDTF">2012-01-30T23:51:49Z</dcterms:created>
  <dcterms:modified xsi:type="dcterms:W3CDTF">2012-02-01T22:57:05Z</dcterms:modified>
</cp:coreProperties>
</file>