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7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A0CB23-A251-4343-A2A1-1FCE882B8AE6}"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E2CEAB-2BC8-2040-9004-37BCAEE050E5}" type="slidenum">
              <a:rPr lang="en-US" smtClean="0"/>
              <a:t>‹#›</a:t>
            </a:fld>
            <a:endParaRPr lang="en-US"/>
          </a:p>
        </p:txBody>
      </p:sp>
    </p:spTree>
    <p:extLst>
      <p:ext uri="{BB962C8B-B14F-4D97-AF65-F5344CB8AC3E}">
        <p14:creationId xmlns:p14="http://schemas.microsoft.com/office/powerpoint/2010/main" val="122313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A0CB23-A251-4343-A2A1-1FCE882B8AE6}"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E2CEAB-2BC8-2040-9004-37BCAEE050E5}" type="slidenum">
              <a:rPr lang="en-US" smtClean="0"/>
              <a:t>‹#›</a:t>
            </a:fld>
            <a:endParaRPr lang="en-US"/>
          </a:p>
        </p:txBody>
      </p:sp>
    </p:spTree>
    <p:extLst>
      <p:ext uri="{BB962C8B-B14F-4D97-AF65-F5344CB8AC3E}">
        <p14:creationId xmlns:p14="http://schemas.microsoft.com/office/powerpoint/2010/main" val="2780929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A0CB23-A251-4343-A2A1-1FCE882B8AE6}"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E2CEAB-2BC8-2040-9004-37BCAEE050E5}" type="slidenum">
              <a:rPr lang="en-US" smtClean="0"/>
              <a:t>‹#›</a:t>
            </a:fld>
            <a:endParaRPr lang="en-US"/>
          </a:p>
        </p:txBody>
      </p:sp>
    </p:spTree>
    <p:extLst>
      <p:ext uri="{BB962C8B-B14F-4D97-AF65-F5344CB8AC3E}">
        <p14:creationId xmlns:p14="http://schemas.microsoft.com/office/powerpoint/2010/main" val="1118809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A0CB23-A251-4343-A2A1-1FCE882B8AE6}"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E2CEAB-2BC8-2040-9004-37BCAEE050E5}" type="slidenum">
              <a:rPr lang="en-US" smtClean="0"/>
              <a:t>‹#›</a:t>
            </a:fld>
            <a:endParaRPr lang="en-US"/>
          </a:p>
        </p:txBody>
      </p:sp>
    </p:spTree>
    <p:extLst>
      <p:ext uri="{BB962C8B-B14F-4D97-AF65-F5344CB8AC3E}">
        <p14:creationId xmlns:p14="http://schemas.microsoft.com/office/powerpoint/2010/main" val="2454853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A0CB23-A251-4343-A2A1-1FCE882B8AE6}"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E2CEAB-2BC8-2040-9004-37BCAEE050E5}" type="slidenum">
              <a:rPr lang="en-US" smtClean="0"/>
              <a:t>‹#›</a:t>
            </a:fld>
            <a:endParaRPr lang="en-US"/>
          </a:p>
        </p:txBody>
      </p:sp>
    </p:spTree>
    <p:extLst>
      <p:ext uri="{BB962C8B-B14F-4D97-AF65-F5344CB8AC3E}">
        <p14:creationId xmlns:p14="http://schemas.microsoft.com/office/powerpoint/2010/main" val="4205293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A0CB23-A251-4343-A2A1-1FCE882B8AE6}" type="datetimeFigureOut">
              <a:rPr lang="en-US" smtClean="0"/>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E2CEAB-2BC8-2040-9004-37BCAEE050E5}" type="slidenum">
              <a:rPr lang="en-US" smtClean="0"/>
              <a:t>‹#›</a:t>
            </a:fld>
            <a:endParaRPr lang="en-US"/>
          </a:p>
        </p:txBody>
      </p:sp>
    </p:spTree>
    <p:extLst>
      <p:ext uri="{BB962C8B-B14F-4D97-AF65-F5344CB8AC3E}">
        <p14:creationId xmlns:p14="http://schemas.microsoft.com/office/powerpoint/2010/main" val="1697331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A0CB23-A251-4343-A2A1-1FCE882B8AE6}" type="datetimeFigureOut">
              <a:rPr lang="en-US" smtClean="0"/>
              <a:t>5/3/2012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E2CEAB-2BC8-2040-9004-37BCAEE050E5}" type="slidenum">
              <a:rPr lang="en-US" smtClean="0"/>
              <a:t>‹#›</a:t>
            </a:fld>
            <a:endParaRPr lang="en-US"/>
          </a:p>
        </p:txBody>
      </p:sp>
    </p:spTree>
    <p:extLst>
      <p:ext uri="{BB962C8B-B14F-4D97-AF65-F5344CB8AC3E}">
        <p14:creationId xmlns:p14="http://schemas.microsoft.com/office/powerpoint/2010/main" val="1054723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A0CB23-A251-4343-A2A1-1FCE882B8AE6}" type="datetimeFigureOut">
              <a:rPr lang="en-US" smtClean="0"/>
              <a:t>5/3/2012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E2CEAB-2BC8-2040-9004-37BCAEE050E5}" type="slidenum">
              <a:rPr lang="en-US" smtClean="0"/>
              <a:t>‹#›</a:t>
            </a:fld>
            <a:endParaRPr lang="en-US"/>
          </a:p>
        </p:txBody>
      </p:sp>
    </p:spTree>
    <p:extLst>
      <p:ext uri="{BB962C8B-B14F-4D97-AF65-F5344CB8AC3E}">
        <p14:creationId xmlns:p14="http://schemas.microsoft.com/office/powerpoint/2010/main" val="3030618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A0CB23-A251-4343-A2A1-1FCE882B8AE6}" type="datetimeFigureOut">
              <a:rPr lang="en-US" smtClean="0"/>
              <a:t>5/3/2012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E2CEAB-2BC8-2040-9004-37BCAEE050E5}" type="slidenum">
              <a:rPr lang="en-US" smtClean="0"/>
              <a:t>‹#›</a:t>
            </a:fld>
            <a:endParaRPr lang="en-US"/>
          </a:p>
        </p:txBody>
      </p:sp>
    </p:spTree>
    <p:extLst>
      <p:ext uri="{BB962C8B-B14F-4D97-AF65-F5344CB8AC3E}">
        <p14:creationId xmlns:p14="http://schemas.microsoft.com/office/powerpoint/2010/main" val="3376478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A0CB23-A251-4343-A2A1-1FCE882B8AE6}" type="datetimeFigureOut">
              <a:rPr lang="en-US" smtClean="0"/>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E2CEAB-2BC8-2040-9004-37BCAEE050E5}" type="slidenum">
              <a:rPr lang="en-US" smtClean="0"/>
              <a:t>‹#›</a:t>
            </a:fld>
            <a:endParaRPr lang="en-US"/>
          </a:p>
        </p:txBody>
      </p:sp>
    </p:spTree>
    <p:extLst>
      <p:ext uri="{BB962C8B-B14F-4D97-AF65-F5344CB8AC3E}">
        <p14:creationId xmlns:p14="http://schemas.microsoft.com/office/powerpoint/2010/main" val="1795275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A0CB23-A251-4343-A2A1-1FCE882B8AE6}" type="datetimeFigureOut">
              <a:rPr lang="en-US" smtClean="0"/>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E2CEAB-2BC8-2040-9004-37BCAEE050E5}" type="slidenum">
              <a:rPr lang="en-US" smtClean="0"/>
              <a:t>‹#›</a:t>
            </a:fld>
            <a:endParaRPr lang="en-US"/>
          </a:p>
        </p:txBody>
      </p:sp>
    </p:spTree>
    <p:extLst>
      <p:ext uri="{BB962C8B-B14F-4D97-AF65-F5344CB8AC3E}">
        <p14:creationId xmlns:p14="http://schemas.microsoft.com/office/powerpoint/2010/main" val="3537630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A0CB23-A251-4343-A2A1-1FCE882B8AE6}" type="datetimeFigureOut">
              <a:rPr lang="en-US" smtClean="0"/>
              <a:t>5/3/2012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E2CEAB-2BC8-2040-9004-37BCAEE050E5}" type="slidenum">
              <a:rPr lang="en-US" smtClean="0"/>
              <a:t>‹#›</a:t>
            </a:fld>
            <a:endParaRPr lang="en-US"/>
          </a:p>
        </p:txBody>
      </p:sp>
    </p:spTree>
    <p:extLst>
      <p:ext uri="{BB962C8B-B14F-4D97-AF65-F5344CB8AC3E}">
        <p14:creationId xmlns:p14="http://schemas.microsoft.com/office/powerpoint/2010/main" val="3652633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umiacs.umd.edu/~oard/teaching/708x/spring12/"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800" dirty="0" smtClean="0"/>
              <a:t>Class 14: Information Governance</a:t>
            </a:r>
            <a:endParaRPr lang="en-US" sz="2800" dirty="0"/>
          </a:p>
        </p:txBody>
      </p:sp>
      <p:sp>
        <p:nvSpPr>
          <p:cNvPr id="3" name="Subtitle 2"/>
          <p:cNvSpPr>
            <a:spLocks noGrp="1"/>
          </p:cNvSpPr>
          <p:nvPr>
            <p:ph type="subTitle" idx="1"/>
          </p:nvPr>
        </p:nvSpPr>
        <p:spPr/>
        <p:txBody>
          <a:bodyPr/>
          <a:lstStyle/>
          <a:p>
            <a:pPr algn="r"/>
            <a:r>
              <a:rPr lang="en-US" sz="1800" dirty="0" smtClean="0"/>
              <a:t>Jason R. Baron</a:t>
            </a:r>
          </a:p>
          <a:p>
            <a:pPr algn="r"/>
            <a:r>
              <a:rPr lang="en-US" sz="1800" dirty="0" smtClean="0"/>
              <a:t>UMD Seminar on </a:t>
            </a:r>
            <a:r>
              <a:rPr lang="en-US" sz="1800" dirty="0" err="1" smtClean="0"/>
              <a:t>Ediscovery</a:t>
            </a:r>
            <a:endParaRPr lang="en-US" sz="1800" dirty="0" smtClean="0"/>
          </a:p>
          <a:p>
            <a:pPr algn="r"/>
            <a:r>
              <a:rPr lang="en-US" sz="1800" u="sng" dirty="0">
                <a:hlinkClick r:id="rId2"/>
              </a:rPr>
              <a:t>LBSC 708X/INFM </a:t>
            </a:r>
            <a:r>
              <a:rPr lang="en-US" sz="1800" u="sng" dirty="0" smtClean="0">
                <a:hlinkClick r:id="rId2"/>
              </a:rPr>
              <a:t>708X</a:t>
            </a:r>
            <a:endParaRPr lang="en-US" sz="1800" u="sng" dirty="0" smtClean="0"/>
          </a:p>
          <a:p>
            <a:pPr algn="r"/>
            <a:r>
              <a:rPr lang="en-US" sz="1800" u="sng" dirty="0" smtClean="0"/>
              <a:t>May 3, 2012</a:t>
            </a:r>
            <a:endParaRPr lang="en-US" sz="1800" dirty="0" smtClean="0"/>
          </a:p>
          <a:p>
            <a:pPr algn="r"/>
            <a:endParaRPr lang="en-US" dirty="0"/>
          </a:p>
        </p:txBody>
      </p:sp>
    </p:spTree>
    <p:extLst>
      <p:ext uri="{BB962C8B-B14F-4D97-AF65-F5344CB8AC3E}">
        <p14:creationId xmlns:p14="http://schemas.microsoft.com/office/powerpoint/2010/main" val="2078460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 </a:t>
            </a:r>
            <a:r>
              <a:rPr lang="en-US" dirty="0" err="1" smtClean="0"/>
              <a:t>Gov</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From Gartner:</a:t>
            </a:r>
          </a:p>
          <a:p>
            <a:endParaRPr lang="en-US" dirty="0"/>
          </a:p>
          <a:p>
            <a:r>
              <a:rPr lang="en-US" b="1" i="1" dirty="0"/>
              <a:t>Information governance</a:t>
            </a:r>
            <a:r>
              <a:rPr lang="en-US" dirty="0"/>
              <a:t> is the specification of decision rights and an accountability framework to encourage desirable behavior in the valuation, creation, storage, use, archival and deletion of information. It includes the processes, roles, standards and metrics that ensure the effective and efficient use of information in enabling an organization to achieve its goals.</a:t>
            </a:r>
          </a:p>
          <a:p>
            <a:r>
              <a:rPr lang="en-US" dirty="0"/>
              <a:t> It is derived from </a:t>
            </a:r>
            <a:r>
              <a:rPr lang="en-US" dirty="0" smtClean="0"/>
              <a:t>the </a:t>
            </a:r>
            <a:r>
              <a:rPr lang="en-US" dirty="0"/>
              <a:t>definition of IT governance which ‘may be defined as the processes that ensure effective and efficient use of IT in enabling an organization to achieve its goals’. </a:t>
            </a:r>
          </a:p>
        </p:txBody>
      </p:sp>
    </p:spTree>
    <p:extLst>
      <p:ext uri="{BB962C8B-B14F-4D97-AF65-F5344CB8AC3E}">
        <p14:creationId xmlns:p14="http://schemas.microsoft.com/office/powerpoint/2010/main" val="3144178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GARP </a:t>
            </a:r>
            <a:r>
              <a:rPr lang="en-US" smtClean="0"/>
              <a:t>&amp; Maturity Model</a:t>
            </a:r>
            <a:endParaRPr lang="en-US" dirty="0"/>
          </a:p>
        </p:txBody>
      </p:sp>
      <p:sp>
        <p:nvSpPr>
          <p:cNvPr id="3" name="Content Placeholder 2"/>
          <p:cNvSpPr>
            <a:spLocks noGrp="1"/>
          </p:cNvSpPr>
          <p:nvPr>
            <p:ph idx="1"/>
          </p:nvPr>
        </p:nvSpPr>
        <p:spPr/>
        <p:txBody>
          <a:bodyPr>
            <a:normAutofit lnSpcReduction="10000"/>
          </a:bodyPr>
          <a:lstStyle/>
          <a:p>
            <a:r>
              <a:rPr lang="en-US" dirty="0" smtClean="0"/>
              <a:t>Accountability  (Business)</a:t>
            </a:r>
          </a:p>
          <a:p>
            <a:r>
              <a:rPr lang="en-US" dirty="0" smtClean="0"/>
              <a:t>Transparency  (Business/IT/RIM/Legal)</a:t>
            </a:r>
          </a:p>
          <a:p>
            <a:r>
              <a:rPr lang="en-US" dirty="0" smtClean="0"/>
              <a:t>Integrity   (Business/IT/RIM/Legal)</a:t>
            </a:r>
          </a:p>
          <a:p>
            <a:r>
              <a:rPr lang="en-US" dirty="0" smtClean="0"/>
              <a:t>Protection  (IT)</a:t>
            </a:r>
          </a:p>
          <a:p>
            <a:r>
              <a:rPr lang="en-US" dirty="0" smtClean="0"/>
              <a:t>Compliance  (Legal)</a:t>
            </a:r>
          </a:p>
          <a:p>
            <a:r>
              <a:rPr lang="en-US" dirty="0" smtClean="0"/>
              <a:t>Availability  (IT/RIM)</a:t>
            </a:r>
          </a:p>
          <a:p>
            <a:r>
              <a:rPr lang="en-US" dirty="0" smtClean="0"/>
              <a:t>Retention  (RIM)</a:t>
            </a:r>
          </a:p>
          <a:p>
            <a:r>
              <a:rPr lang="en-US" dirty="0" smtClean="0"/>
              <a:t>Disposition  (RIM)</a:t>
            </a:r>
            <a:endParaRPr lang="en-US" dirty="0"/>
          </a:p>
        </p:txBody>
      </p:sp>
    </p:spTree>
    <p:extLst>
      <p:ext uri="{BB962C8B-B14F-4D97-AF65-F5344CB8AC3E}">
        <p14:creationId xmlns:p14="http://schemas.microsoft.com/office/powerpoint/2010/main" val="3267492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Info </a:t>
            </a:r>
            <a:r>
              <a:rPr lang="en-US" dirty="0" err="1" smtClean="0"/>
              <a:t>Gov</a:t>
            </a:r>
            <a:endParaRPr lang="en-US" dirty="0"/>
          </a:p>
        </p:txBody>
      </p:sp>
      <p:sp>
        <p:nvSpPr>
          <p:cNvPr id="3" name="Content Placeholder 2"/>
          <p:cNvSpPr>
            <a:spLocks noGrp="1"/>
          </p:cNvSpPr>
          <p:nvPr>
            <p:ph idx="1"/>
          </p:nvPr>
        </p:nvSpPr>
        <p:spPr/>
        <p:txBody>
          <a:bodyPr>
            <a:normAutofit lnSpcReduction="10000"/>
          </a:bodyPr>
          <a:lstStyle/>
          <a:p>
            <a:r>
              <a:rPr lang="en-US" dirty="0" smtClean="0"/>
              <a:t>Risk Reduction</a:t>
            </a:r>
          </a:p>
          <a:p>
            <a:pPr lvl="1"/>
            <a:r>
              <a:rPr lang="en-US" dirty="0" smtClean="0"/>
              <a:t>Reducing Legal Risk</a:t>
            </a:r>
          </a:p>
          <a:p>
            <a:pPr lvl="1"/>
            <a:r>
              <a:rPr lang="en-US" dirty="0" smtClean="0"/>
              <a:t>Enabling compliance</a:t>
            </a:r>
          </a:p>
          <a:p>
            <a:pPr lvl="1"/>
            <a:r>
              <a:rPr lang="en-US" dirty="0" smtClean="0"/>
              <a:t>Protecting sensitive information</a:t>
            </a:r>
          </a:p>
          <a:p>
            <a:r>
              <a:rPr lang="en-US" dirty="0" smtClean="0"/>
              <a:t>Cost Reduction</a:t>
            </a:r>
          </a:p>
          <a:p>
            <a:pPr lvl="1"/>
            <a:r>
              <a:rPr lang="en-US" dirty="0" smtClean="0"/>
              <a:t>Increasing IT efficiency</a:t>
            </a:r>
          </a:p>
          <a:p>
            <a:pPr lvl="1"/>
            <a:r>
              <a:rPr lang="en-US" dirty="0" smtClean="0"/>
              <a:t>Ensuring routine data disposal</a:t>
            </a:r>
          </a:p>
          <a:p>
            <a:pPr lvl="1"/>
            <a:r>
              <a:rPr lang="en-US" dirty="0" smtClean="0"/>
              <a:t>Reducing data volume and IT cost</a:t>
            </a:r>
          </a:p>
          <a:p>
            <a:pPr lvl="2"/>
            <a:r>
              <a:rPr lang="en-US" dirty="0" smtClean="0"/>
              <a:t>From CGOC Info </a:t>
            </a:r>
            <a:r>
              <a:rPr lang="en-US" dirty="0" err="1" smtClean="0"/>
              <a:t>Gov</a:t>
            </a:r>
            <a:r>
              <a:rPr lang="en-US" dirty="0" smtClean="0"/>
              <a:t> Benchmark Report</a:t>
            </a:r>
          </a:p>
          <a:p>
            <a:pPr lvl="1"/>
            <a:endParaRPr lang="en-US" dirty="0" smtClean="0"/>
          </a:p>
        </p:txBody>
      </p:sp>
    </p:spTree>
    <p:extLst>
      <p:ext uri="{BB962C8B-B14F-4D97-AF65-F5344CB8AC3E}">
        <p14:creationId xmlns:p14="http://schemas.microsoft.com/office/powerpoint/2010/main" val="3989982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CGOC Survey of Execs</a:t>
            </a:r>
            <a:endParaRPr lang="en-US" dirty="0"/>
          </a:p>
        </p:txBody>
      </p:sp>
      <p:sp>
        <p:nvSpPr>
          <p:cNvPr id="3" name="Content Placeholder 2"/>
          <p:cNvSpPr>
            <a:spLocks noGrp="1"/>
          </p:cNvSpPr>
          <p:nvPr>
            <p:ph idx="1"/>
          </p:nvPr>
        </p:nvSpPr>
        <p:spPr/>
        <p:txBody>
          <a:bodyPr/>
          <a:lstStyle/>
          <a:p>
            <a:r>
              <a:rPr lang="en-US" sz="1800" dirty="0" smtClean="0"/>
              <a:t>75% cited inability to defensibly dispose of data; 98% said it</a:t>
            </a:r>
            <a:r>
              <a:rPr lang="fr-FR" sz="1800" dirty="0" smtClean="0"/>
              <a:t>’</a:t>
            </a:r>
            <a:r>
              <a:rPr lang="en-US" sz="1800" dirty="0" smtClean="0"/>
              <a:t>s a desired benefit</a:t>
            </a:r>
          </a:p>
          <a:p>
            <a:r>
              <a:rPr lang="en-US" sz="1800" dirty="0" smtClean="0"/>
              <a:t>70% used liaisons and ‘people glue’ to link discovery and regulatory obligations to IM practices</a:t>
            </a:r>
          </a:p>
          <a:p>
            <a:r>
              <a:rPr lang="en-US" sz="1800" dirty="0" smtClean="0"/>
              <a:t>85% records schedules covered ESI</a:t>
            </a:r>
          </a:p>
          <a:p>
            <a:r>
              <a:rPr lang="en-US" sz="1800" dirty="0" smtClean="0"/>
              <a:t>77% retention schedules not actionable in current form or could be applied only to paper</a:t>
            </a:r>
          </a:p>
          <a:p>
            <a:r>
              <a:rPr lang="en-US" sz="1800" dirty="0" smtClean="0"/>
              <a:t>75% of schedules included only regulatory recordkeeping requirements or long range business info</a:t>
            </a:r>
          </a:p>
          <a:p>
            <a:r>
              <a:rPr lang="en-US" sz="1800" dirty="0" smtClean="0"/>
              <a:t>34% incorporated additional privacy and data protections</a:t>
            </a:r>
          </a:p>
          <a:p>
            <a:r>
              <a:rPr lang="en-US" sz="1800" dirty="0" smtClean="0"/>
              <a:t>66% did not describe legal holds by the records associated with them</a:t>
            </a:r>
          </a:p>
          <a:p>
            <a:r>
              <a:rPr lang="en-US" sz="1800" dirty="0" smtClean="0"/>
              <a:t>50% of IT departments never used the retention schedule when disposing of data</a:t>
            </a:r>
          </a:p>
          <a:p>
            <a:r>
              <a:rPr lang="en-US" sz="1800" dirty="0" smtClean="0"/>
              <a:t>100% of IT respondents said they imposed quotas on data accumulation</a:t>
            </a:r>
          </a:p>
          <a:p>
            <a:r>
              <a:rPr lang="en-US" sz="1800" dirty="0" smtClean="0"/>
              <a:t>25% said status quo ownership model works well; 17% right people at table</a:t>
            </a:r>
          </a:p>
          <a:p>
            <a:r>
              <a:rPr lang="en-US" sz="1800" dirty="0" smtClean="0"/>
              <a:t>57% have a governance committee</a:t>
            </a:r>
          </a:p>
          <a:p>
            <a:endParaRPr lang="en-US" dirty="0"/>
          </a:p>
        </p:txBody>
      </p:sp>
    </p:spTree>
    <p:extLst>
      <p:ext uri="{BB962C8B-B14F-4D97-AF65-F5344CB8AC3E}">
        <p14:creationId xmlns:p14="http://schemas.microsoft.com/office/powerpoint/2010/main" val="148341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CGOC Survey </a:t>
            </a:r>
            <a:r>
              <a:rPr lang="en-US" dirty="0" err="1" smtClean="0"/>
              <a:t>con’t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Rigorous discovery</a:t>
            </a:r>
          </a:p>
          <a:p>
            <a:pPr lvl="1"/>
            <a:r>
              <a:rPr lang="en-US" dirty="0" smtClean="0"/>
              <a:t>Legal must have reliable process</a:t>
            </a:r>
          </a:p>
          <a:p>
            <a:pPr lvl="1"/>
            <a:r>
              <a:rPr lang="en-US" dirty="0" smtClean="0"/>
              <a:t>Holds transparency necessary for all</a:t>
            </a:r>
          </a:p>
          <a:p>
            <a:pPr lvl="1"/>
            <a:r>
              <a:rPr lang="en-US" dirty="0" smtClean="0"/>
              <a:t>Must be </a:t>
            </a:r>
            <a:r>
              <a:rPr lang="en-US" dirty="0" err="1" smtClean="0"/>
              <a:t>easly</a:t>
            </a:r>
            <a:r>
              <a:rPr lang="en-US" dirty="0" smtClean="0"/>
              <a:t> auditable</a:t>
            </a:r>
          </a:p>
          <a:p>
            <a:pPr lvl="1"/>
            <a:r>
              <a:rPr lang="en-US" dirty="0" smtClean="0"/>
              <a:t>Favor enforcement over documentation	</a:t>
            </a:r>
          </a:p>
          <a:p>
            <a:r>
              <a:rPr lang="en-US" dirty="0" smtClean="0"/>
              <a:t>Value-based retention</a:t>
            </a:r>
          </a:p>
          <a:p>
            <a:pPr lvl="1"/>
            <a:r>
              <a:rPr lang="en-US" dirty="0" smtClean="0"/>
              <a:t>Modernize schedules for disparate </a:t>
            </a:r>
            <a:r>
              <a:rPr lang="en-US" dirty="0" err="1" smtClean="0"/>
              <a:t>souces</a:t>
            </a:r>
            <a:endParaRPr lang="en-US" dirty="0" smtClean="0"/>
          </a:p>
          <a:p>
            <a:pPr lvl="1"/>
            <a:r>
              <a:rPr lang="en-US" dirty="0" smtClean="0"/>
              <a:t>Capture business value</a:t>
            </a:r>
          </a:p>
          <a:p>
            <a:pPr lvl="1"/>
            <a:r>
              <a:rPr lang="en-US" dirty="0" smtClean="0"/>
              <a:t>Ensure IT can supply schedule in systematic manner</a:t>
            </a:r>
          </a:p>
          <a:p>
            <a:pPr lvl="1"/>
            <a:r>
              <a:rPr lang="en-US" dirty="0" smtClean="0"/>
              <a:t>Consider your consumers</a:t>
            </a:r>
          </a:p>
          <a:p>
            <a:r>
              <a:rPr lang="en-US" dirty="0" smtClean="0"/>
              <a:t>Defensible Disposal</a:t>
            </a:r>
          </a:p>
          <a:p>
            <a:pPr lvl="1"/>
            <a:r>
              <a:rPr lang="en-US" dirty="0" smtClean="0"/>
              <a:t>Galvanize CIO support with cost reduction benefits</a:t>
            </a:r>
          </a:p>
          <a:p>
            <a:pPr lvl="1"/>
            <a:r>
              <a:rPr lang="en-US" dirty="0" smtClean="0"/>
              <a:t>Reduce systemic risk</a:t>
            </a:r>
          </a:p>
          <a:p>
            <a:pPr lvl="1"/>
            <a:r>
              <a:rPr lang="en-US" dirty="0" smtClean="0"/>
              <a:t>Lower data volume drives down discovery and IT costs</a:t>
            </a:r>
          </a:p>
          <a:p>
            <a:pPr lvl="1"/>
            <a:r>
              <a:rPr lang="en-US" dirty="0" smtClean="0"/>
              <a:t>Choose for the enterprise over your department</a:t>
            </a:r>
          </a:p>
        </p:txBody>
      </p:sp>
    </p:spTree>
    <p:extLst>
      <p:ext uri="{BB962C8B-B14F-4D97-AF65-F5344CB8AC3E}">
        <p14:creationId xmlns:p14="http://schemas.microsoft.com/office/powerpoint/2010/main" val="13575071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President Obama’s Memo on Managing </a:t>
            </a:r>
            <a:r>
              <a:rPr lang="en-US" dirty="0" err="1" smtClean="0"/>
              <a:t>Govt</a:t>
            </a:r>
            <a:r>
              <a:rPr lang="en-US" dirty="0" smtClean="0"/>
              <a:t> Records</a:t>
            </a:r>
            <a:endParaRPr lang="en-US" dirty="0"/>
          </a:p>
        </p:txBody>
      </p:sp>
      <p:sp>
        <p:nvSpPr>
          <p:cNvPr id="3" name="Content Placeholder 2"/>
          <p:cNvSpPr>
            <a:spLocks noGrp="1"/>
          </p:cNvSpPr>
          <p:nvPr>
            <p:ph idx="1"/>
          </p:nvPr>
        </p:nvSpPr>
        <p:spPr/>
        <p:txBody>
          <a:bodyPr/>
          <a:lstStyle/>
          <a:p>
            <a:r>
              <a:rPr lang="en-US" dirty="0" smtClean="0"/>
              <a:t>The Path From Here</a:t>
            </a:r>
          </a:p>
          <a:p>
            <a:r>
              <a:rPr lang="en-US" dirty="0" smtClean="0"/>
              <a:t>Archivists’ response: a new directive</a:t>
            </a:r>
          </a:p>
          <a:p>
            <a:r>
              <a:rPr lang="en-US" dirty="0" smtClean="0"/>
              <a:t>Report to the President</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540735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Finding the Hidden ROI in Information Assets</a:t>
            </a:r>
            <a:endParaRPr lang="en-US" dirty="0"/>
          </a:p>
        </p:txBody>
      </p:sp>
      <p:sp>
        <p:nvSpPr>
          <p:cNvPr id="3" name="Content Placeholder 2"/>
          <p:cNvSpPr>
            <a:spLocks noGrp="1"/>
          </p:cNvSpPr>
          <p:nvPr>
            <p:ph idx="1"/>
          </p:nvPr>
        </p:nvSpPr>
        <p:spPr/>
        <p:txBody>
          <a:bodyPr/>
          <a:lstStyle/>
          <a:p>
            <a:r>
              <a:rPr lang="en-US" dirty="0" smtClean="0"/>
              <a:t>The Castle, Prague</a:t>
            </a:r>
          </a:p>
          <a:p>
            <a:r>
              <a:rPr lang="en-US" dirty="0" smtClean="0"/>
              <a:t>Actuarial value </a:t>
            </a:r>
            <a:r>
              <a:rPr lang="en-US" dirty="0" err="1" smtClean="0"/>
              <a:t>vs</a:t>
            </a:r>
            <a:r>
              <a:rPr lang="en-US" dirty="0" smtClean="0"/>
              <a:t> option value of ESI</a:t>
            </a:r>
          </a:p>
          <a:p>
            <a:r>
              <a:rPr lang="en-US" dirty="0" smtClean="0"/>
              <a:t>Repurposing</a:t>
            </a:r>
          </a:p>
          <a:p>
            <a:r>
              <a:rPr lang="en-US" dirty="0" smtClean="0"/>
              <a:t>Interdisciplinary teams</a:t>
            </a:r>
            <a:endParaRPr lang="en-US" dirty="0"/>
          </a:p>
        </p:txBody>
      </p:sp>
    </p:spTree>
    <p:extLst>
      <p:ext uri="{BB962C8B-B14F-4D97-AF65-F5344CB8AC3E}">
        <p14:creationId xmlns:p14="http://schemas.microsoft.com/office/powerpoint/2010/main" val="247197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140</TotalTime>
  <Words>369</Words>
  <Application>Microsoft Office PowerPoint</Application>
  <PresentationFormat>On-screen Show (4:3)</PresentationFormat>
  <Paragraphs>66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Class 14: Information Governance</vt:lpstr>
      <vt:lpstr>Info Gov</vt:lpstr>
      <vt:lpstr>GARP &amp; Maturity Model</vt:lpstr>
      <vt:lpstr>Benefits of Info Gov</vt:lpstr>
      <vt:lpstr>From CGOC Survey of Execs</vt:lpstr>
      <vt:lpstr>CGOC Survey con’t</vt:lpstr>
      <vt:lpstr>President Obama’s Memo on Managing Govt Records</vt:lpstr>
      <vt:lpstr>Finding the Hidden ROI in Information Assets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14: Information Governance</dc:title>
  <dc:creator>Jason Baron</dc:creator>
  <cp:lastModifiedBy>kk</cp:lastModifiedBy>
  <cp:revision>5</cp:revision>
  <dcterms:created xsi:type="dcterms:W3CDTF">2012-05-03T02:48:27Z</dcterms:created>
  <dcterms:modified xsi:type="dcterms:W3CDTF">2012-05-03T23:39:57Z</dcterms:modified>
</cp:coreProperties>
</file>