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3" r:id="rId2"/>
    <p:sldId id="257" r:id="rId3"/>
    <p:sldId id="264" r:id="rId4"/>
    <p:sldId id="266" r:id="rId5"/>
    <p:sldId id="267" r:id="rId6"/>
    <p:sldId id="272" r:id="rId7"/>
    <p:sldId id="268" r:id="rId8"/>
    <p:sldId id="275" r:id="rId9"/>
    <p:sldId id="274" r:id="rId10"/>
    <p:sldId id="265" r:id="rId11"/>
    <p:sldId id="271" r:id="rId12"/>
    <p:sldId id="270" r:id="rId13"/>
    <p:sldId id="269" r:id="rId14"/>
    <p:sldId id="27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8997E3-0DB9-401C-BECF-BFCEE1917B7F}" type="datetime1">
              <a:rPr lang="en-US"/>
              <a:pPr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0FD7A7-8B1B-4FBE-BF1C-968CC5420A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5014BBBD-E25E-454A-8163-0622EE7B93AE}" type="datetime1">
              <a:rPr lang="en-US"/>
              <a:pPr/>
              <a:t>4/23/2012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F5D298F-4C94-49DD-AD08-E57EE8BD808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D298F-4C94-49DD-AD08-E57EE8BD808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ABEB465-F235-4E65-AFA9-E7454ACC2AE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D298F-4C94-49DD-AD08-E57EE8BD808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D298F-4C94-49DD-AD08-E57EE8BD80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C341D-7493-47C6-8A2A-EB25196F96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E531C-F236-44DB-A2ED-D7F2D7514C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A8124-5BC2-4744-A0A2-88491D6660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088EF-052F-47DB-B448-1551EB192B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8DB55-AEBF-48F8-A4BD-B6F69BD756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5C2E5-BDAC-4E58-81B5-142B04314D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1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160E8-3EFB-4EB9-8D1C-881491B450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BBB84-1AD3-4EF6-9D13-A714FBA30B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C9C56-2EDB-4C6F-84A0-A806BE1ED3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5CF5C-9647-4EC1-A788-3DB4C7AA66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/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66596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>
              <a:off x="67406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/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/>
            <p:cNvCxnSpPr/>
            <p:nvPr/>
          </p:nvCxnSpPr>
          <p:spPr>
            <a:xfrm rot="16200000">
              <a:off x="6659693" y="1296441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V="1">
              <a:off x="6681299" y="1395381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>
              <a:off x="6740613" y="1295466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/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6659692" y="1296440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V="1">
              <a:off x="6681298" y="1395380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>
              <a:off x="6740612" y="1295466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2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07EE6927-1D0F-4AC3-9E05-5DB833A5D9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latin typeface="Corbel" charset="0"/>
              </a:defRPr>
            </a:lvl1pPr>
          </a:lstStyle>
          <a:p>
            <a:r>
              <a:rPr lang="en-US" smtClean="0"/>
              <a:t>June 8,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  <a:latin typeface="Corbel" charset="0"/>
              </a:defRPr>
            </a:lvl1pPr>
          </a:lstStyle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orbel" charset="0"/>
              </a:defRPr>
            </a:lvl1pPr>
          </a:lstStyle>
          <a:p>
            <a:fld id="{50A57E22-347E-4A35-8D27-BD49A9C6E67E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46" r:id="rId2"/>
    <p:sldLayoutId id="2147483752" r:id="rId3"/>
    <p:sldLayoutId id="2147483753" r:id="rId4"/>
    <p:sldLayoutId id="2147483754" r:id="rId5"/>
    <p:sldLayoutId id="2147483747" r:id="rId6"/>
    <p:sldLayoutId id="2147483755" r:id="rId7"/>
    <p:sldLayoutId id="2147483748" r:id="rId8"/>
    <p:sldLayoutId id="2147483756" r:id="rId9"/>
    <p:sldLayoutId id="2147483749" r:id="rId10"/>
    <p:sldLayoutId id="214748375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onsolas" charset="0"/>
        </a:defRPr>
      </a:lvl9pPr>
    </p:titleStyle>
    <p:bodyStyle>
      <a:lvl1pPr marL="411163" indent="-342900" algn="l" rtl="0" eaLnBrk="0" fontAlgn="base" hangingPunct="0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charset="2"/>
        <a:buChar char=""/>
        <a:defRPr sz="30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9775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Char char="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charset="2"/>
        <a:buChar char="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60475" indent="-22860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3" charset="2"/>
        <a:buChar char="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81138" indent="-209550" algn="l" rtl="0" eaLnBrk="0" fontAlgn="base" hangingPunct="0">
        <a:spcBef>
          <a:spcPct val="20000"/>
        </a:spcBef>
        <a:spcAft>
          <a:spcPct val="0"/>
        </a:spcAft>
        <a:buClr>
          <a:srgbClr val="FEB80A"/>
        </a:buClr>
        <a:buFont typeface="Wingdings 2" charset="2"/>
        <a:buChar char="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BF1E1A-B854-4C69-BF97-FA21CA1B3932}" type="slidenum">
              <a:rPr lang="en-US"/>
              <a:pPr/>
              <a:t>1</a:t>
            </a:fld>
            <a:endParaRPr lang="en-US"/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81000"/>
            <a:ext cx="449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Subtitle 2"/>
          <p:cNvSpPr txBox="1">
            <a:spLocks/>
          </p:cNvSpPr>
          <p:nvPr/>
        </p:nvSpPr>
        <p:spPr bwMode="auto">
          <a:xfrm>
            <a:off x="457200" y="6096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en-US" sz="2000" dirty="0" smtClean="0">
                <a:latin typeface="Corbel" charset="0"/>
              </a:rPr>
              <a:t>Miriam </a:t>
            </a:r>
            <a:r>
              <a:rPr lang="en-US" sz="2000" dirty="0" err="1">
                <a:latin typeface="Corbel" charset="0"/>
              </a:rPr>
              <a:t>Nisbet</a:t>
            </a:r>
            <a:r>
              <a:rPr lang="en-US" sz="2000" dirty="0">
                <a:latin typeface="Corbel" charset="0"/>
              </a:rPr>
              <a:t>, </a:t>
            </a:r>
            <a:r>
              <a:rPr lang="en-US" sz="2000" dirty="0" smtClean="0">
                <a:latin typeface="Corbel" charset="0"/>
              </a:rPr>
              <a:t>OGIS Director, NARA </a:t>
            </a:r>
            <a:r>
              <a:rPr lang="en-US" sz="2000" dirty="0">
                <a:latin typeface="Corbel" charset="0"/>
              </a:rPr>
              <a:t>– miriam.nisbet@nara.gov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4572000"/>
            <a:ext cx="8763000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Baskerville Old Face" pitchFamily="18" charset="0"/>
                <a:ea typeface="+mn-ea"/>
              </a:rPr>
              <a:t>www.archives.gov/ogis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98B106-8C3E-4632-80F9-3E01D0CE61A3}" type="slidenum">
              <a:rPr lang="en-US"/>
              <a:pPr/>
              <a:t>10</a:t>
            </a:fld>
            <a:endParaRPr lang="en-US"/>
          </a:p>
        </p:txBody>
      </p:sp>
      <p:sp>
        <p:nvSpPr>
          <p:cNvPr id="23556" name="Content Placeholder 2"/>
          <p:cNvSpPr txBox="1">
            <a:spLocks/>
          </p:cNvSpPr>
          <p:nvPr/>
        </p:nvSpPr>
        <p:spPr bwMode="auto">
          <a:xfrm>
            <a:off x="914400" y="685800"/>
            <a:ext cx="7467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4800" dirty="0">
                <a:latin typeface="Corbel" charset="0"/>
              </a:rPr>
              <a:t>Open Government initiative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endParaRPr lang="en-US" sz="4800" dirty="0">
              <a:latin typeface="Corbel" charset="0"/>
            </a:endParaRP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Arial" charset="0"/>
              <a:buChar char="•"/>
            </a:pPr>
            <a:r>
              <a:rPr lang="en-US" sz="4800" dirty="0">
                <a:latin typeface="Corbel" charset="0"/>
              </a:rPr>
              <a:t>President’s memos Jan 2009 – openness &amp; FOIA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Arial" charset="0"/>
              <a:buChar char="•"/>
            </a:pPr>
            <a:r>
              <a:rPr lang="en-US" sz="4800" dirty="0">
                <a:latin typeface="Corbel" charset="0"/>
              </a:rPr>
              <a:t>OG Directive Dec 2009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Arial" charset="0"/>
              <a:buChar char="•"/>
            </a:pPr>
            <a:r>
              <a:rPr lang="en-US" sz="4800" dirty="0">
                <a:latin typeface="Corbel" charset="0"/>
              </a:rPr>
              <a:t>Agency Open Gov plans April </a:t>
            </a:r>
            <a:r>
              <a:rPr lang="en-US" sz="4800" dirty="0" smtClean="0">
                <a:latin typeface="Corbel" charset="0"/>
              </a:rPr>
              <a:t>‘10, updated Apr 2012</a:t>
            </a:r>
            <a:endParaRPr lang="en-US" sz="4800" dirty="0">
              <a:latin typeface="Corbel" charset="0"/>
            </a:endParaRP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endParaRPr lang="en-US" sz="4800" dirty="0">
              <a:latin typeface="Corbe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889849F-5CFC-46A9-95DA-5D421527C8F7}" type="slidenum">
              <a:rPr lang="en-US"/>
              <a:pPr/>
              <a:t>11</a:t>
            </a:fld>
            <a:endParaRPr lang="en-US"/>
          </a:p>
        </p:txBody>
      </p:sp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228600" y="381000"/>
            <a:ext cx="86868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 dirty="0">
                <a:latin typeface="Corbel" charset="0"/>
              </a:rPr>
              <a:t>Open Gov plans – “leading practices</a:t>
            </a:r>
            <a:r>
              <a:rPr lang="en-US" sz="4800" dirty="0" smtClean="0">
                <a:latin typeface="Corbel" charset="0"/>
              </a:rPr>
              <a:t>”</a:t>
            </a:r>
            <a:endParaRPr lang="en-US" sz="4800" dirty="0">
              <a:latin typeface="Corbel" charset="0"/>
            </a:endParaRPr>
          </a:p>
          <a:p>
            <a:endParaRPr lang="en-US" sz="4400" dirty="0">
              <a:latin typeface="Corbel" charset="0"/>
            </a:endParaRPr>
          </a:p>
          <a:p>
            <a:pPr>
              <a:buFont typeface="Arial" charset="0"/>
              <a:buChar char="•"/>
            </a:pPr>
            <a:r>
              <a:rPr lang="en-US" sz="4400" dirty="0">
                <a:latin typeface="Corbel" charset="0"/>
              </a:rPr>
              <a:t>agency-wide training, e.g., Fed Records Act and FOIA</a:t>
            </a:r>
          </a:p>
          <a:p>
            <a:pPr>
              <a:buFont typeface="Arial" charset="0"/>
              <a:buChar char="•"/>
            </a:pPr>
            <a:r>
              <a:rPr lang="en-US" sz="4400" dirty="0">
                <a:latin typeface="Corbel" charset="0"/>
              </a:rPr>
              <a:t>excellence in FOIA administration</a:t>
            </a:r>
          </a:p>
          <a:p>
            <a:pPr>
              <a:buFont typeface="Arial" charset="0"/>
              <a:buChar char="•"/>
            </a:pPr>
            <a:r>
              <a:rPr lang="en-US" sz="4400" dirty="0">
                <a:latin typeface="Corbel" charset="0"/>
              </a:rPr>
              <a:t> cooperation among all key players (records managers, FOIA, legal,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31469E1-1114-4A89-B380-CE9B58898498}" type="slidenum">
              <a:rPr lang="en-US"/>
              <a:pPr/>
              <a:t>12</a:t>
            </a:fld>
            <a:endParaRPr lang="en-US"/>
          </a:p>
        </p:txBody>
      </p:sp>
      <p:sp>
        <p:nvSpPr>
          <p:cNvPr id="25604" name="Rectangle 1"/>
          <p:cNvSpPr>
            <a:spLocks noChangeArrowheads="1"/>
          </p:cNvSpPr>
          <p:nvPr/>
        </p:nvSpPr>
        <p:spPr bwMode="auto">
          <a:xfrm>
            <a:off x="533400" y="-149100"/>
            <a:ext cx="8610600" cy="6540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800" dirty="0">
                <a:latin typeface="Corbel" charset="0"/>
              </a:rPr>
              <a:t>data.gov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800" dirty="0">
                <a:latin typeface="Corbel" charset="0"/>
              </a:rPr>
              <a:t>recovery.gov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800" dirty="0">
                <a:latin typeface="Corbel" charset="0"/>
              </a:rPr>
              <a:t>www.agency.gov/open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800" dirty="0" smtClean="0">
                <a:latin typeface="Corbel" charset="0"/>
              </a:rPr>
              <a:t>foia.gov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800" dirty="0" smtClean="0">
                <a:latin typeface="Corbel" charset="0"/>
              </a:rPr>
              <a:t>FOIA portal</a:t>
            </a:r>
            <a:endParaRPr lang="en-US" sz="4800" dirty="0">
              <a:latin typeface="Corbel" charset="0"/>
            </a:endParaRP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</a:pPr>
            <a:endParaRPr lang="en-US" sz="4800" dirty="0">
              <a:latin typeface="Corbel" charset="0"/>
            </a:endParaRP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en-GB" sz="4800" dirty="0">
                <a:cs typeface="Times New Roman" charset="0"/>
              </a:rPr>
              <a:t>Will FOIA become unnecessary?  (No.)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986DB8-C5DF-485C-91C2-7B94C7EB5F9C}" type="slidenum">
              <a:rPr lang="en-US"/>
              <a:pPr/>
              <a:t>13</a:t>
            </a:fld>
            <a:endParaRPr lang="en-US"/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1295400" y="990600"/>
            <a:ext cx="62484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latin typeface="Corbel" charset="0"/>
              </a:rPr>
              <a:t>“harness new technologies”</a:t>
            </a:r>
          </a:p>
          <a:p>
            <a:pPr algn="ctr"/>
            <a:r>
              <a:rPr lang="en-US" sz="6000">
                <a:latin typeface="Corbel" charset="0"/>
              </a:rPr>
              <a:t>+</a:t>
            </a:r>
          </a:p>
          <a:p>
            <a:pPr algn="ctr"/>
            <a:r>
              <a:rPr lang="en-US" sz="6000">
                <a:latin typeface="Corbel" charset="0"/>
              </a:rPr>
              <a:t>culture change </a:t>
            </a:r>
          </a:p>
          <a:p>
            <a:endParaRPr lang="en-US" sz="6000">
              <a:latin typeface="Corbe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CEE4D6-9F01-4234-A779-A0CBDB1E511C}" type="slidenum">
              <a:rPr lang="en-US"/>
              <a:pPr/>
              <a:t>14</a:t>
            </a:fld>
            <a:endParaRPr lang="en-US"/>
          </a:p>
        </p:txBody>
      </p:sp>
      <p:sp>
        <p:nvSpPr>
          <p:cNvPr id="27652" name="Content Placeholder 2"/>
          <p:cNvSpPr txBox="1">
            <a:spLocks/>
          </p:cNvSpPr>
          <p:nvPr/>
        </p:nvSpPr>
        <p:spPr bwMode="auto">
          <a:xfrm>
            <a:off x="381000" y="762000"/>
            <a:ext cx="8001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sz="4000" dirty="0" smtClean="0"/>
              <a:t>Contact OGIS: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sz="4000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sz="4000" dirty="0" smtClean="0"/>
              <a:t>www.ogis.archives.gov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4000" dirty="0" smtClean="0"/>
              <a:t>OGIS@nara.gov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4000" dirty="0" smtClean="0"/>
              <a:t>(202) 741-5770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4000" dirty="0" smtClean="0"/>
              <a:t>(877) 684-6448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4000" dirty="0" smtClean="0"/>
              <a:t>blogs.archives.gov/</a:t>
            </a:r>
            <a:r>
              <a:rPr lang="en-US" sz="4000" dirty="0" err="1" smtClean="0"/>
              <a:t>foiablog</a:t>
            </a:r>
            <a:endParaRPr lang="en-US" sz="4000" dirty="0" smtClean="0"/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endParaRPr lang="en-US" sz="3200" dirty="0">
              <a:latin typeface="Corbel" charset="0"/>
            </a:endParaRP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1981200" y="990600"/>
            <a:ext cx="57150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>
                <a:latin typeface="Corbel" charset="0"/>
              </a:rPr>
              <a:t>FOIA =</a:t>
            </a:r>
          </a:p>
          <a:p>
            <a:pPr algn="ctr"/>
            <a:r>
              <a:rPr lang="en-US" sz="6000">
                <a:latin typeface="Corbel" charset="0"/>
              </a:rPr>
              <a:t>accountability  through transparency = democracy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9B29E2-07D9-452F-81E0-58DAF56C0F57}" type="slidenum">
              <a:rPr lang="en-US"/>
              <a:pPr/>
              <a:t>2</a:t>
            </a:fld>
            <a:endParaRPr lang="en-US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5DF5F6-E262-4428-8D58-6548CFE4CE29}" type="slidenum">
              <a:rPr lang="en-US"/>
              <a:pPr/>
              <a:t>3</a:t>
            </a:fld>
            <a:endParaRPr lang="en-US"/>
          </a:p>
        </p:txBody>
      </p:sp>
      <p:sp>
        <p:nvSpPr>
          <p:cNvPr id="17412" name="Content Placeholder 2"/>
          <p:cNvSpPr txBox="1">
            <a:spLocks/>
          </p:cNvSpPr>
          <p:nvPr/>
        </p:nvSpPr>
        <p:spPr bwMode="auto">
          <a:xfrm>
            <a:off x="914400" y="9906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4400">
                <a:latin typeface="Corbel" charset="0"/>
              </a:rPr>
              <a:t>FOIA reform in US since 1966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400">
                <a:latin typeface="Corbel" charset="0"/>
              </a:rPr>
              <a:t>exemptions from disclosure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400">
                <a:latin typeface="Corbel" charset="0"/>
              </a:rPr>
              <a:t>fees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400">
                <a:latin typeface="Corbel" charset="0"/>
              </a:rPr>
              <a:t>time limits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400">
                <a:latin typeface="Corbel" charset="0"/>
              </a:rPr>
              <a:t>law enforcement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400">
                <a:latin typeface="Corbel" charset="0"/>
              </a:rPr>
              <a:t>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2010BD-6427-49A0-BF22-17C6C54ED864}" type="slidenum">
              <a:rPr lang="en-US"/>
              <a:pPr/>
              <a:t>4</a:t>
            </a:fld>
            <a:endParaRPr lang="en-US"/>
          </a:p>
        </p:txBody>
      </p:sp>
      <p:sp>
        <p:nvSpPr>
          <p:cNvPr id="19460" name="Content Placeholder 2"/>
          <p:cNvSpPr txBox="1">
            <a:spLocks/>
          </p:cNvSpPr>
          <p:nvPr/>
        </p:nvSpPr>
        <p:spPr bwMode="auto">
          <a:xfrm>
            <a:off x="914400" y="533400"/>
            <a:ext cx="7924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4000">
                <a:latin typeface="Corbel" charset="0"/>
              </a:rPr>
              <a:t>US Gov information inflation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000">
                <a:latin typeface="Corbel" charset="0"/>
              </a:rPr>
              <a:t>30 billion e-mails each year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000">
                <a:latin typeface="Corbel" charset="0"/>
              </a:rPr>
              <a:t>multimedia documentation 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000">
                <a:latin typeface="Corbel" charset="0"/>
              </a:rPr>
              <a:t>photographs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000">
                <a:latin typeface="Corbel" charset="0"/>
              </a:rPr>
              <a:t>maps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000">
                <a:latin typeface="Corbel" charset="0"/>
              </a:rPr>
              <a:t>databases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000">
                <a:latin typeface="Corbel" charset="0"/>
              </a:rPr>
              <a:t>audio and video recordings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4000">
                <a:latin typeface="Corbel" charset="0"/>
              </a:rPr>
              <a:t>Web 2.0 applications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6F9F72-31A6-4C7C-980F-4156D57F9CF3}" type="slidenum">
              <a:rPr lang="en-US"/>
              <a:pPr/>
              <a:t>5</a:t>
            </a:fld>
            <a:endParaRPr lang="en-US"/>
          </a:p>
        </p:txBody>
      </p:sp>
      <p:sp>
        <p:nvSpPr>
          <p:cNvPr id="20484" name="Content Placeholder 2"/>
          <p:cNvSpPr txBox="1">
            <a:spLocks/>
          </p:cNvSpPr>
          <p:nvPr/>
        </p:nvSpPr>
        <p:spPr bwMode="auto">
          <a:xfrm>
            <a:off x="914400" y="6096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lnSpc>
                <a:spcPct val="9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4800">
                <a:latin typeface="Corbel" charset="0"/>
              </a:rPr>
              <a:t>Can we . . . </a:t>
            </a:r>
          </a:p>
          <a:p>
            <a:pPr marL="411163" indent="-342900">
              <a:lnSpc>
                <a:spcPct val="9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4800">
                <a:latin typeface="Corbel" charset="0"/>
              </a:rPr>
              <a:t>manage records now for agency business, congressional oversight, litigation or FOIA?</a:t>
            </a:r>
          </a:p>
          <a:p>
            <a:pPr marL="411163" indent="-342900">
              <a:lnSpc>
                <a:spcPct val="9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4800">
                <a:latin typeface="Corbel" charset="0"/>
              </a:rPr>
              <a:t>preserve forever, if historical?</a:t>
            </a:r>
          </a:p>
          <a:p>
            <a:pPr marL="411163" indent="-342900">
              <a:lnSpc>
                <a:spcPct val="90000"/>
              </a:lnSpc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endParaRPr lang="en-US" sz="4800">
              <a:latin typeface="Corbe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327C1F3-4BCB-4448-BB4D-77B8BDBAEE90}" type="slidenum">
              <a:rPr lang="en-US"/>
              <a:pPr/>
              <a:t>6</a:t>
            </a:fld>
            <a:endParaRPr lang="en-US"/>
          </a:p>
        </p:txBody>
      </p:sp>
      <p:sp>
        <p:nvSpPr>
          <p:cNvPr id="21508" name="TextBox 4"/>
          <p:cNvSpPr txBox="1">
            <a:spLocks noChangeArrowheads="1"/>
          </p:cNvSpPr>
          <p:nvPr/>
        </p:nvSpPr>
        <p:spPr bwMode="auto">
          <a:xfrm>
            <a:off x="2133600" y="990600"/>
            <a:ext cx="4495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800">
                <a:latin typeface="Corbel" charset="0"/>
              </a:rPr>
              <a:t>NO RECORDS MANAGEMENT? </a:t>
            </a:r>
          </a:p>
          <a:p>
            <a:pPr algn="ctr"/>
            <a:endParaRPr lang="en-US" sz="4800">
              <a:latin typeface="Corbel" charset="0"/>
            </a:endParaRPr>
          </a:p>
          <a:p>
            <a:pPr algn="ctr"/>
            <a:r>
              <a:rPr lang="en-US" sz="4800">
                <a:latin typeface="Corbel" charset="0"/>
              </a:rPr>
              <a:t>NO ACCESS!</a:t>
            </a:r>
          </a:p>
          <a:p>
            <a:pPr algn="ctr"/>
            <a:endParaRPr lang="en-US" sz="4800">
              <a:latin typeface="Corbel" charset="0"/>
            </a:endParaRPr>
          </a:p>
          <a:p>
            <a:pPr algn="ctr"/>
            <a:endParaRPr lang="en-US" sz="4800">
              <a:latin typeface="Corbe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37A06D-AFB5-40D7-AD9E-AA4CB259A3D3}" type="slidenum">
              <a:rPr lang="en-US"/>
              <a:pPr/>
              <a:t>7</a:t>
            </a:fld>
            <a:endParaRPr lang="en-US"/>
          </a:p>
        </p:txBody>
      </p:sp>
      <p:sp>
        <p:nvSpPr>
          <p:cNvPr id="22532" name="Content Placeholder 2"/>
          <p:cNvSpPr txBox="1">
            <a:spLocks/>
          </p:cNvSpPr>
          <p:nvPr/>
        </p:nvSpPr>
        <p:spPr bwMode="auto">
          <a:xfrm>
            <a:off x="838200" y="6096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5400">
                <a:latin typeface="Corbel" charset="0"/>
              </a:rPr>
              <a:t>U.S. FOIA reform 2007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endParaRPr lang="en-US" sz="5400">
              <a:latin typeface="Corbel" charset="0"/>
            </a:endParaRP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5400">
                <a:latin typeface="Corbel" charset="0"/>
              </a:rPr>
              <a:t>Dispute resolution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5400">
                <a:latin typeface="Corbel" charset="0"/>
              </a:rPr>
              <a:t>Customer service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Char char=""/>
            </a:pPr>
            <a:r>
              <a:rPr lang="en-US" sz="5400">
                <a:latin typeface="Corbel" charset="0"/>
              </a:rPr>
              <a:t>Executive responsibility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37A06D-AFB5-40D7-AD9E-AA4CB259A3D3}" type="slidenum">
              <a:rPr lang="en-US"/>
              <a:pPr/>
              <a:t>8</a:t>
            </a:fld>
            <a:endParaRPr lang="en-US"/>
          </a:p>
        </p:txBody>
      </p:sp>
      <p:sp>
        <p:nvSpPr>
          <p:cNvPr id="22532" name="Content Placeholder 2"/>
          <p:cNvSpPr txBox="1">
            <a:spLocks/>
          </p:cNvSpPr>
          <p:nvPr/>
        </p:nvSpPr>
        <p:spPr bwMode="auto">
          <a:xfrm>
            <a:off x="914400" y="381000"/>
            <a:ext cx="77724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5400" dirty="0">
                <a:latin typeface="Corbel" charset="0"/>
              </a:rPr>
              <a:t>U.S. FOIA reform </a:t>
            </a:r>
            <a:r>
              <a:rPr lang="en-US" sz="5400" dirty="0" smtClean="0">
                <a:latin typeface="Corbel" charset="0"/>
              </a:rPr>
              <a:t>2007 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5400" dirty="0" smtClean="0">
                <a:latin typeface="Corbel" charset="0"/>
              </a:rPr>
              <a:t> </a:t>
            </a:r>
            <a:endParaRPr lang="en-US" sz="5400" dirty="0">
              <a:latin typeface="Corbel" charset="0"/>
            </a:endParaRP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en-US" sz="5400" dirty="0" smtClean="0">
                <a:latin typeface="Corbel" charset="0"/>
              </a:rPr>
              <a:t>(1) Systemic review for improvements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</a:pPr>
            <a:endParaRPr lang="en-US" sz="5400" dirty="0">
              <a:latin typeface="Corbe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April 2012</a:t>
            </a:r>
            <a:endParaRPr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37A06D-AFB5-40D7-AD9E-AA4CB259A3D3}" type="slidenum">
              <a:rPr lang="en-US"/>
              <a:pPr/>
              <a:t>9</a:t>
            </a:fld>
            <a:endParaRPr lang="en-US"/>
          </a:p>
        </p:txBody>
      </p:sp>
      <p:sp>
        <p:nvSpPr>
          <p:cNvPr id="22532" name="Content Placeholder 2"/>
          <p:cNvSpPr txBox="1">
            <a:spLocks/>
          </p:cNvSpPr>
          <p:nvPr/>
        </p:nvSpPr>
        <p:spPr bwMode="auto">
          <a:xfrm>
            <a:off x="838200" y="381000"/>
            <a:ext cx="77724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5400" dirty="0">
                <a:latin typeface="Corbel" charset="0"/>
              </a:rPr>
              <a:t>U.S. FOIA reform </a:t>
            </a:r>
            <a:r>
              <a:rPr lang="en-US" sz="5400" dirty="0" smtClean="0">
                <a:latin typeface="Corbel" charset="0"/>
              </a:rPr>
              <a:t>2007</a:t>
            </a: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  <a:buFont typeface="Wingdings" charset="2"/>
              <a:buNone/>
            </a:pPr>
            <a:r>
              <a:rPr lang="en-US" sz="5400" dirty="0" smtClean="0">
                <a:latin typeface="Corbel" charset="0"/>
              </a:rPr>
              <a:t> </a:t>
            </a:r>
            <a:endParaRPr lang="en-US" sz="5400" dirty="0">
              <a:latin typeface="Corbel" charset="0"/>
            </a:endParaRPr>
          </a:p>
          <a:p>
            <a:pPr marL="411163" indent="-342900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en-US" sz="5400" dirty="0" smtClean="0">
                <a:latin typeface="Corbel" charset="0"/>
              </a:rPr>
              <a:t>(2)  Dispute resolution: </a:t>
            </a:r>
            <a:endParaRPr lang="en-US" sz="5400" dirty="0">
              <a:latin typeface="Corbel" charset="0"/>
            </a:endParaRPr>
          </a:p>
          <a:p>
            <a:pPr algn="ctr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en-US" sz="4800" dirty="0" smtClean="0">
                <a:latin typeface="Corbel" charset="0"/>
              </a:rPr>
              <a:t>OGIS</a:t>
            </a:r>
          </a:p>
          <a:p>
            <a:pPr algn="ctr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en-US" sz="4800" dirty="0" smtClean="0">
                <a:latin typeface="Corbel" charset="0"/>
              </a:rPr>
              <a:t>+</a:t>
            </a:r>
          </a:p>
          <a:p>
            <a:pPr marL="0" lvl="1" algn="ctr">
              <a:spcBef>
                <a:spcPts val="700"/>
              </a:spcBef>
              <a:buClr>
                <a:schemeClr val="tx2"/>
              </a:buClr>
              <a:buSzPct val="95000"/>
            </a:pPr>
            <a:r>
              <a:rPr lang="en-US" sz="4800" dirty="0" smtClean="0">
                <a:latin typeface="Corbel" charset="0"/>
              </a:rPr>
              <a:t>FOIA Public Liaisons</a:t>
            </a:r>
          </a:p>
          <a:p>
            <a:pPr>
              <a:spcBef>
                <a:spcPts val="700"/>
              </a:spcBef>
              <a:buClr>
                <a:schemeClr val="tx2"/>
              </a:buClr>
              <a:buSzPct val="95000"/>
            </a:pPr>
            <a:endParaRPr lang="en-US" sz="4800" dirty="0" smtClean="0">
              <a:latin typeface="Corbel" charset="0"/>
            </a:endParaRPr>
          </a:p>
          <a:p>
            <a:pPr>
              <a:spcBef>
                <a:spcPts val="700"/>
              </a:spcBef>
              <a:buClr>
                <a:schemeClr val="tx2"/>
              </a:buClr>
              <a:buSzPct val="95000"/>
            </a:pPr>
            <a:endParaRPr lang="en-US" sz="4800" dirty="0">
              <a:latin typeface="Corbe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558</TotalTime>
  <Words>272</Words>
  <Application>Microsoft Office PowerPoint</Application>
  <PresentationFormat>On-screen Show (4:3)</PresentationFormat>
  <Paragraphs>97</Paragraphs>
  <Slides>14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NARA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MNisbet</dc:creator>
  <cp:lastModifiedBy>jj</cp:lastModifiedBy>
  <cp:revision>48</cp:revision>
  <dcterms:created xsi:type="dcterms:W3CDTF">2010-05-10T21:15:13Z</dcterms:created>
  <dcterms:modified xsi:type="dcterms:W3CDTF">2012-04-23T22:38:09Z</dcterms:modified>
</cp:coreProperties>
</file>