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75" r:id="rId2"/>
    <p:sldId id="276" r:id="rId3"/>
    <p:sldId id="277" r:id="rId4"/>
    <p:sldId id="279" r:id="rId5"/>
    <p:sldId id="280" r:id="rId6"/>
    <p:sldId id="27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713765-39FF-CF45-8ECE-1A693B92D1BE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B3EF90-0E76-2042-BFCF-26C92C392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FDED5-1E97-4715-8559-340C08D53D16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8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1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4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1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B358-8A07-1F40-A07C-C627DF48C10D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365D-6A3F-224B-B08B-AF059901F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/>
          <a:lstStyle/>
          <a:p>
            <a:r>
              <a:rPr lang="en-US" sz="3600" b="1" dirty="0" smtClean="0"/>
              <a:t>Session 12: Receiving a Production</a:t>
            </a:r>
            <a:endParaRPr lang="en-US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819400"/>
            <a:ext cx="6400800" cy="1752600"/>
          </a:xfrm>
        </p:spPr>
        <p:txBody>
          <a:bodyPr/>
          <a:lstStyle/>
          <a:p>
            <a:pPr algn="r">
              <a:lnSpc>
                <a:spcPct val="80000"/>
              </a:lnSpc>
            </a:pPr>
            <a:r>
              <a:rPr lang="en-US" sz="1600" b="1" dirty="0"/>
              <a:t>							</a:t>
            </a:r>
            <a:r>
              <a:rPr lang="en-US" sz="1600" b="1" dirty="0" smtClean="0"/>
              <a:t>LBSC 708X/INFM 718X</a:t>
            </a:r>
          </a:p>
          <a:p>
            <a:pPr algn="r">
              <a:lnSpc>
                <a:spcPct val="80000"/>
              </a:lnSpc>
            </a:pPr>
            <a:r>
              <a:rPr lang="en-US" sz="1600" b="1" dirty="0" smtClean="0"/>
              <a:t>Seminar on E-Discovery</a:t>
            </a:r>
          </a:p>
          <a:p>
            <a:pPr algn="r">
              <a:lnSpc>
                <a:spcPct val="80000"/>
              </a:lnSpc>
            </a:pPr>
            <a:r>
              <a:rPr lang="en-US" sz="1400" b="1" dirty="0" smtClean="0"/>
              <a:t>Jason R. Baron</a:t>
            </a:r>
          </a:p>
          <a:p>
            <a:pPr algn="r">
              <a:lnSpc>
                <a:spcPct val="80000"/>
              </a:lnSpc>
            </a:pPr>
            <a:r>
              <a:rPr lang="en-US" sz="1400" b="1" dirty="0" smtClean="0"/>
              <a:t>Adjunct Faculty</a:t>
            </a:r>
          </a:p>
          <a:p>
            <a:pPr algn="r">
              <a:lnSpc>
                <a:spcPct val="80000"/>
              </a:lnSpc>
            </a:pPr>
            <a:r>
              <a:rPr lang="en-US" sz="1400" b="1" dirty="0" smtClean="0"/>
              <a:t>University of Maryland</a:t>
            </a:r>
          </a:p>
          <a:p>
            <a:pPr algn="r">
              <a:lnSpc>
                <a:spcPct val="80000"/>
              </a:lnSpc>
            </a:pPr>
            <a:r>
              <a:rPr lang="en-US" sz="1400" b="1" dirty="0" smtClean="0"/>
              <a:t>April 12, 2012</a:t>
            </a:r>
          </a:p>
          <a:p>
            <a:pPr>
              <a:lnSpc>
                <a:spcPct val="80000"/>
              </a:lnSpc>
            </a:pPr>
            <a:endParaRPr lang="en-US" sz="1400" b="1" dirty="0" smtClean="0"/>
          </a:p>
          <a:p>
            <a:pPr algn="r">
              <a:lnSpc>
                <a:spcPct val="80000"/>
              </a:lnSpc>
            </a:pP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44546"/>
            <a:ext cx="7772400" cy="1547446"/>
          </a:xfrm>
        </p:spPr>
        <p:txBody>
          <a:bodyPr/>
          <a:lstStyle/>
          <a:p>
            <a:r>
              <a:rPr lang="en-US" dirty="0" smtClean="0"/>
              <a:t>War Stories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2766"/>
            <a:ext cx="6400800" cy="2532184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smtClean="0"/>
              <a:t>“Data Dumps” circa 1980 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U.S. v. Philip Morris (2002)</a:t>
            </a:r>
          </a:p>
          <a:p>
            <a:pPr marL="971550" lvl="1" indent="-514350" algn="l"/>
            <a:r>
              <a:rPr lang="en-US" dirty="0" smtClean="0"/>
              <a:t>	-- precedent for “open discovery” </a:t>
            </a:r>
          </a:p>
          <a:p>
            <a:pPr marL="971550" lvl="1" indent="-514350" algn="l"/>
            <a:r>
              <a:rPr lang="en-US" dirty="0" smtClean="0"/>
              <a:t>	    and Fed R. </a:t>
            </a:r>
            <a:r>
              <a:rPr lang="en-US" dirty="0" err="1" smtClean="0"/>
              <a:t>Evi</a:t>
            </a:r>
            <a:r>
              <a:rPr lang="en-US" dirty="0" smtClean="0"/>
              <a:t>. 502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3288"/>
            <a:ext cx="8229600" cy="18689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requestors want, and how do they obtain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3684"/>
            <a:ext cx="8229600" cy="328247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Revisiting Complaints and the discovery process</a:t>
            </a:r>
          </a:p>
          <a:p>
            <a:r>
              <a:rPr lang="en-US" dirty="0" smtClean="0"/>
              <a:t>Demanding preservation: sending hold letters and appearing at meet and confers</a:t>
            </a:r>
          </a:p>
          <a:p>
            <a:r>
              <a:rPr lang="en-US" dirty="0" smtClean="0"/>
              <a:t>Vehicles for delivery allowed under the Federal Rules of Civil Procedure</a:t>
            </a:r>
          </a:p>
          <a:p>
            <a:r>
              <a:rPr lang="en-US" dirty="0" smtClean="0"/>
              <a:t>Forms of questions</a:t>
            </a:r>
          </a:p>
          <a:p>
            <a:r>
              <a:rPr lang="en-US" dirty="0" smtClean="0"/>
              <a:t>Legit and </a:t>
            </a:r>
            <a:r>
              <a:rPr lang="en-US" dirty="0" err="1" smtClean="0"/>
              <a:t>illegit</a:t>
            </a:r>
            <a:r>
              <a:rPr lang="en-US" dirty="0" smtClean="0"/>
              <a:t> goals of discovery: costs, burden, settlement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1935"/>
            <a:ext cx="7772400" cy="1436913"/>
          </a:xfrm>
        </p:spPr>
        <p:txBody>
          <a:bodyPr/>
          <a:lstStyle/>
          <a:p>
            <a:r>
              <a:rPr lang="en-US" dirty="0" smtClean="0"/>
              <a:t>Kinds of questions the requestor should ask of himself/herself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80009"/>
            <a:ext cx="6400800" cy="3558791"/>
          </a:xfrm>
        </p:spPr>
        <p:txBody>
          <a:bodyPr>
            <a:normAutofit fontScale="85000" lnSpcReduction="10000"/>
          </a:bodyPr>
          <a:lstStyle/>
          <a:p>
            <a:pPr marL="514350" indent="-514350" algn="l">
              <a:buAutoNum type="arabicPeriod"/>
            </a:pPr>
            <a:r>
              <a:rPr lang="en-US" dirty="0" smtClean="0"/>
              <a:t>Do I understand what ESI types are involved in this case, and what I need to prove up factual allegations?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Is metadata going to be important?  Do I need deleted ESI?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Will backup tapes be relevant?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Do I need the production to be in an electronic format?  What kind of format?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Attempting to limit costs &amp; burdens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Narrowing the subject matter of the request  to specific ‘claims’ or ‘defenses’ of the case.</a:t>
            </a:r>
          </a:p>
          <a:p>
            <a:r>
              <a:rPr lang="en-US" dirty="0" smtClean="0"/>
              <a:t>Limiting discovery to specific individuals or components of organizations</a:t>
            </a:r>
          </a:p>
          <a:p>
            <a:r>
              <a:rPr lang="en-US" dirty="0" smtClean="0"/>
              <a:t>Limiting search protocol to specific file types, custodians, timeframes.</a:t>
            </a:r>
          </a:p>
          <a:p>
            <a:r>
              <a:rPr lang="en-US" dirty="0" smtClean="0"/>
              <a:t>On site inspections vs. receiving data dumps</a:t>
            </a:r>
          </a:p>
          <a:p>
            <a:r>
              <a:rPr lang="en-US" dirty="0" err="1" smtClean="0"/>
              <a:t>Agreeement</a:t>
            </a:r>
            <a:r>
              <a:rPr lang="en-US" dirty="0" smtClean="0"/>
              <a:t> with opposing side on what consists of inaccessible ESI; </a:t>
            </a:r>
            <a:r>
              <a:rPr lang="en-US" dirty="0" err="1" smtClean="0"/>
              <a:t>deduping</a:t>
            </a:r>
            <a:r>
              <a:rPr lang="en-US" dirty="0" smtClean="0"/>
              <a:t>, etc.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804"/>
            <a:ext cx="8229600" cy="1617784"/>
          </a:xfrm>
        </p:spPr>
        <p:txBody>
          <a:bodyPr>
            <a:normAutofit/>
          </a:bodyPr>
          <a:lstStyle/>
          <a:p>
            <a:r>
              <a:rPr lang="en-US" dirty="0" smtClean="0"/>
              <a:t>Designing a better “requestor”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1846"/>
            <a:ext cx="8229600" cy="3664317"/>
          </a:xfrm>
        </p:spPr>
        <p:txBody>
          <a:bodyPr/>
          <a:lstStyle/>
          <a:p>
            <a:r>
              <a:rPr lang="en-US" dirty="0" smtClean="0"/>
              <a:t>Employing project management</a:t>
            </a:r>
          </a:p>
          <a:p>
            <a:r>
              <a:rPr lang="en-US" dirty="0" smtClean="0"/>
              <a:t>Use of experts</a:t>
            </a:r>
          </a:p>
          <a:p>
            <a:r>
              <a:rPr lang="en-US" dirty="0" smtClean="0"/>
              <a:t>Changing the forms of questions posed</a:t>
            </a:r>
          </a:p>
          <a:p>
            <a:r>
              <a:rPr lang="en-US" dirty="0" smtClean="0"/>
              <a:t>Cooperation re search protocols</a:t>
            </a:r>
          </a:p>
          <a:p>
            <a:r>
              <a:rPr lang="en-US" dirty="0" smtClean="0"/>
              <a:t>Using advanced search tools and technologies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246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Session 12: Receiving a Production</vt:lpstr>
      <vt:lpstr>War Stories</vt:lpstr>
      <vt:lpstr>What do requestors want, and how do they obtain it? </vt:lpstr>
      <vt:lpstr>Kinds of questions the requestor should ask of himself/herself</vt:lpstr>
      <vt:lpstr>Attempting to limit costs &amp; burdens</vt:lpstr>
      <vt:lpstr>Designing a better “requestor”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Jason Baron</dc:creator>
  <cp:lastModifiedBy>OARD</cp:lastModifiedBy>
  <cp:revision>14</cp:revision>
  <dcterms:created xsi:type="dcterms:W3CDTF">2012-04-12T13:57:54Z</dcterms:created>
  <dcterms:modified xsi:type="dcterms:W3CDTF">2012-04-19T19:54:22Z</dcterms:modified>
</cp:coreProperties>
</file>