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75" r:id="rId2"/>
    <p:sldId id="276" r:id="rId3"/>
    <p:sldId id="256" r:id="rId4"/>
    <p:sldId id="261" r:id="rId5"/>
    <p:sldId id="262" r:id="rId6"/>
    <p:sldId id="259" r:id="rId7"/>
    <p:sldId id="260" r:id="rId8"/>
    <p:sldId id="263" r:id="rId9"/>
    <p:sldId id="265" r:id="rId10"/>
    <p:sldId id="257" r:id="rId11"/>
    <p:sldId id="258" r:id="rId12"/>
    <p:sldId id="266" r:id="rId13"/>
    <p:sldId id="267" r:id="rId14"/>
    <p:sldId id="268" r:id="rId15"/>
    <p:sldId id="269" r:id="rId16"/>
    <p:sldId id="270" r:id="rId17"/>
    <p:sldId id="271" r:id="rId18"/>
    <p:sldId id="272" r:id="rId19"/>
    <p:sldId id="273" r:id="rId20"/>
    <p:sldId id="274" r:id="rId21"/>
    <p:sldId id="27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127" d="100"/>
          <a:sy n="127" d="100"/>
        </p:scale>
        <p:origin x="-3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713765-39FF-CF45-8ECE-1A693B92D1BE}" type="datetimeFigureOut">
              <a:rPr lang="en-US" smtClean="0"/>
              <a:pPr/>
              <a:t>4/12/2012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B3EF90-0E76-2042-BFCF-26C92C3928C4}" type="slidenum">
              <a:rPr lang="en-US" smtClean="0"/>
              <a:pPr/>
              <a:t>‹#›</a:t>
            </a:fld>
            <a:endParaRPr lang="en-US"/>
          </a:p>
        </p:txBody>
      </p:sp>
    </p:spTree>
    <p:extLst>
      <p:ext uri="{BB962C8B-B14F-4D97-AF65-F5344CB8AC3E}">
        <p14:creationId xmlns:p14="http://schemas.microsoft.com/office/powerpoint/2010/main" val="2621888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FFDED5-1E97-4715-8559-340C08D53D16}"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Allison</a:t>
            </a:r>
            <a:endParaRPr lang="en-US" dirty="0"/>
          </a:p>
        </p:txBody>
      </p:sp>
      <p:sp>
        <p:nvSpPr>
          <p:cNvPr id="4" name="Slide Number Placeholder 3"/>
          <p:cNvSpPr>
            <a:spLocks noGrp="1"/>
          </p:cNvSpPr>
          <p:nvPr>
            <p:ph type="sldNum" sz="quarter" idx="10"/>
          </p:nvPr>
        </p:nvSpPr>
        <p:spPr/>
        <p:txBody>
          <a:bodyPr/>
          <a:lstStyle/>
          <a:p>
            <a:pPr>
              <a:defRPr/>
            </a:pPr>
            <a:fld id="{049D40CE-F992-45B8-9A43-D7FC794D9734}" type="slidenum">
              <a:rPr lang="en-US" smtClean="0"/>
              <a:pPr>
                <a:defRPr/>
              </a:pPr>
              <a:t>10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49D40CE-F992-45B8-9A43-D7FC794D9734}"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FDB358-8A07-1F40-A07C-C627DF48C10D}" type="datetimeFigureOut">
              <a:rPr lang="en-US" smtClean="0"/>
              <a:pPr/>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396908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DB358-8A07-1F40-A07C-C627DF48C10D}" type="datetimeFigureOut">
              <a:rPr lang="en-US" smtClean="0"/>
              <a:pPr/>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268433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DB358-8A07-1F40-A07C-C627DF48C10D}" type="datetimeFigureOut">
              <a:rPr lang="en-US" smtClean="0"/>
              <a:pPr/>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218208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DB358-8A07-1F40-A07C-C627DF48C10D}" type="datetimeFigureOut">
              <a:rPr lang="en-US" smtClean="0"/>
              <a:pPr/>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2420657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DB358-8A07-1F40-A07C-C627DF48C10D}" type="datetimeFigureOut">
              <a:rPr lang="en-US" smtClean="0"/>
              <a:pPr/>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364286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FDB358-8A07-1F40-A07C-C627DF48C10D}" type="datetimeFigureOut">
              <a:rPr lang="en-US" smtClean="0"/>
              <a:pPr/>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3264175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FDB358-8A07-1F40-A07C-C627DF48C10D}" type="datetimeFigureOut">
              <a:rPr lang="en-US" smtClean="0"/>
              <a:pPr/>
              <a:t>4/12/2012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123041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DB358-8A07-1F40-A07C-C627DF48C10D}" type="datetimeFigureOut">
              <a:rPr lang="en-US" smtClean="0"/>
              <a:pPr/>
              <a:t>4/12/2012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3196947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DB358-8A07-1F40-A07C-C627DF48C10D}" type="datetimeFigureOut">
              <a:rPr lang="en-US" smtClean="0"/>
              <a:pPr/>
              <a:t>4/12/2012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175881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DB358-8A07-1F40-A07C-C627DF48C10D}" type="datetimeFigureOut">
              <a:rPr lang="en-US" smtClean="0"/>
              <a:pPr/>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200530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DB358-8A07-1F40-A07C-C627DF48C10D}" type="datetimeFigureOut">
              <a:rPr lang="en-US" smtClean="0"/>
              <a:pPr/>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2365D-6A3F-224B-B08B-AF059901FC43}" type="slidenum">
              <a:rPr lang="en-US" smtClean="0"/>
              <a:pPr/>
              <a:t>‹#›</a:t>
            </a:fld>
            <a:endParaRPr lang="en-US"/>
          </a:p>
        </p:txBody>
      </p:sp>
    </p:spTree>
    <p:extLst>
      <p:ext uri="{BB962C8B-B14F-4D97-AF65-F5344CB8AC3E}">
        <p14:creationId xmlns:p14="http://schemas.microsoft.com/office/powerpoint/2010/main" val="267021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DB358-8A07-1F40-A07C-C627DF48C10D}" type="datetimeFigureOut">
              <a:rPr lang="en-US" smtClean="0"/>
              <a:pPr/>
              <a:t>4/12/2012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C2365D-6A3F-224B-B08B-AF059901FC43}" type="slidenum">
              <a:rPr lang="en-US" smtClean="0"/>
              <a:pPr/>
              <a:t>‹#›</a:t>
            </a:fld>
            <a:endParaRPr lang="en-US"/>
          </a:p>
        </p:txBody>
      </p:sp>
    </p:spTree>
    <p:extLst>
      <p:ext uri="{BB962C8B-B14F-4D97-AF65-F5344CB8AC3E}">
        <p14:creationId xmlns:p14="http://schemas.microsoft.com/office/powerpoint/2010/main" val="62240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066800"/>
            <a:ext cx="7772400" cy="1470025"/>
          </a:xfrm>
        </p:spPr>
        <p:txBody>
          <a:bodyPr/>
          <a:lstStyle/>
          <a:p>
            <a:r>
              <a:rPr lang="en-US" sz="3600" b="1" dirty="0" smtClean="0"/>
              <a:t>Session 11: Cloud Computing</a:t>
            </a:r>
            <a:endParaRPr lang="en-US" sz="3600" b="1" dirty="0"/>
          </a:p>
        </p:txBody>
      </p:sp>
      <p:sp>
        <p:nvSpPr>
          <p:cNvPr id="2051" name="Rectangle 3"/>
          <p:cNvSpPr>
            <a:spLocks noGrp="1" noChangeArrowheads="1"/>
          </p:cNvSpPr>
          <p:nvPr>
            <p:ph type="subTitle" idx="1"/>
          </p:nvPr>
        </p:nvSpPr>
        <p:spPr>
          <a:xfrm>
            <a:off x="1219200" y="2819400"/>
            <a:ext cx="6400800" cy="1752600"/>
          </a:xfrm>
        </p:spPr>
        <p:txBody>
          <a:bodyPr/>
          <a:lstStyle/>
          <a:p>
            <a:pPr algn="r">
              <a:lnSpc>
                <a:spcPct val="80000"/>
              </a:lnSpc>
            </a:pPr>
            <a:r>
              <a:rPr lang="en-US" sz="1600" b="1" dirty="0"/>
              <a:t>							</a:t>
            </a:r>
            <a:r>
              <a:rPr lang="en-US" sz="1600" b="1" dirty="0" smtClean="0"/>
              <a:t>LBSC 708X/INFM 718X</a:t>
            </a:r>
          </a:p>
          <a:p>
            <a:pPr algn="r">
              <a:lnSpc>
                <a:spcPct val="80000"/>
              </a:lnSpc>
            </a:pPr>
            <a:r>
              <a:rPr lang="en-US" sz="1600" b="1" dirty="0" smtClean="0"/>
              <a:t>Seminar on E-Discovery</a:t>
            </a:r>
          </a:p>
          <a:p>
            <a:pPr algn="r">
              <a:lnSpc>
                <a:spcPct val="80000"/>
              </a:lnSpc>
            </a:pPr>
            <a:r>
              <a:rPr lang="en-US" sz="1400" b="1" dirty="0" smtClean="0"/>
              <a:t>Jason R. Baron</a:t>
            </a:r>
          </a:p>
          <a:p>
            <a:pPr algn="r">
              <a:lnSpc>
                <a:spcPct val="80000"/>
              </a:lnSpc>
            </a:pPr>
            <a:r>
              <a:rPr lang="en-US" sz="1400" b="1" dirty="0" smtClean="0"/>
              <a:t>Adjunct Faculty</a:t>
            </a:r>
          </a:p>
          <a:p>
            <a:pPr algn="r">
              <a:lnSpc>
                <a:spcPct val="80000"/>
              </a:lnSpc>
            </a:pPr>
            <a:r>
              <a:rPr lang="en-US" sz="1400" b="1" dirty="0" smtClean="0"/>
              <a:t>University of Maryland</a:t>
            </a:r>
          </a:p>
          <a:p>
            <a:pPr algn="r">
              <a:lnSpc>
                <a:spcPct val="80000"/>
              </a:lnSpc>
            </a:pPr>
            <a:r>
              <a:rPr lang="en-US" sz="1400" b="1" dirty="0" smtClean="0"/>
              <a:t>April 12, 2012</a:t>
            </a:r>
          </a:p>
          <a:p>
            <a:pPr>
              <a:lnSpc>
                <a:spcPct val="80000"/>
              </a:lnSpc>
            </a:pPr>
            <a:endParaRPr lang="en-US" sz="1400" b="1" dirty="0" smtClean="0"/>
          </a:p>
          <a:p>
            <a:pPr algn="r">
              <a:lnSpc>
                <a:spcPct val="80000"/>
              </a:lnSpc>
            </a:pP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90499" y="1263829"/>
            <a:ext cx="3985283" cy="5162371"/>
          </a:xfrm>
          <a:prstGeom prst="rect">
            <a:avLst/>
          </a:prstGeom>
          <a:noFill/>
          <a:ln w="9525">
            <a:solidFill>
              <a:schemeClr val="tx1"/>
            </a:solidFill>
            <a:miter lim="800000"/>
            <a:headEnd/>
            <a:tailEnd/>
          </a:ln>
          <a:effectLst>
            <a:outerShdw blurRad="292100" dist="139700" dir="2700000" algn="ctr" rotWithShape="0">
              <a:srgbClr val="000000">
                <a:alpha val="65000"/>
              </a:srgbClr>
            </a:outerShdw>
          </a:effectLst>
        </p:spPr>
      </p:pic>
      <p:sp>
        <p:nvSpPr>
          <p:cNvPr id="6" name="Content Placeholder 12"/>
          <p:cNvSpPr txBox="1">
            <a:spLocks/>
          </p:cNvSpPr>
          <p:nvPr/>
        </p:nvSpPr>
        <p:spPr>
          <a:xfrm>
            <a:off x="4648200" y="1379727"/>
            <a:ext cx="4254500" cy="4843273"/>
          </a:xfrm>
          <a:prstGeom prst="rect">
            <a:avLst/>
          </a:prstGeom>
        </p:spPr>
        <p:txBody>
          <a:bodyPr vert="horz" lIns="91440" tIns="45720" rIns="91440" bIns="45720" rtlCol="0">
            <a:noAutofit/>
          </a:bodyPr>
          <a:lstStyle/>
          <a:p>
            <a:pPr marL="342900" marR="0" lvl="0" indent="-342900" algn="ctr" defTabSz="914400" rtl="0" eaLnBrk="1" fontAlgn="auto" latinLnBrk="0" hangingPunct="1">
              <a:spcBef>
                <a:spcPts val="0"/>
              </a:spcBef>
              <a:spcAft>
                <a:spcPts val="0"/>
              </a:spcAft>
              <a:buClrTx/>
              <a:buSzTx/>
              <a:tabLst/>
              <a:defRPr/>
            </a:pPr>
            <a:r>
              <a:rPr lang="en-US" sz="2400" b="1" dirty="0" smtClean="0">
                <a:solidFill>
                  <a:sysClr val="windowText" lastClr="000000"/>
                </a:solidFill>
                <a:latin typeface="+mj-lt"/>
              </a:rPr>
              <a:t>Overview</a:t>
            </a:r>
          </a:p>
          <a:p>
            <a:pPr marL="342900" marR="0" lvl="0" indent="-342900" algn="ctr" defTabSz="914400" rtl="0" eaLnBrk="1" fontAlgn="auto" latinLnBrk="0" hangingPunct="1">
              <a:spcBef>
                <a:spcPts val="0"/>
              </a:spcBef>
              <a:spcAft>
                <a:spcPts val="0"/>
              </a:spcAft>
              <a:buClrTx/>
              <a:buSzTx/>
              <a:tabLst/>
              <a:defRPr/>
            </a:pPr>
            <a:endParaRPr lang="en-US" sz="2400" b="1" dirty="0" smtClean="0">
              <a:solidFill>
                <a:sysClr val="windowText" lastClr="000000"/>
              </a:solidFill>
              <a:latin typeface="+mj-lt"/>
            </a:endParaRPr>
          </a:p>
          <a:p>
            <a:pPr marL="342900" marR="0" lvl="0" indent="-342900" algn="l" defTabSz="914400" rtl="0" eaLnBrk="1" fontAlgn="auto" latinLnBrk="0" hangingPunct="1">
              <a:spcBef>
                <a:spcPts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mn-lt"/>
                <a:ea typeface="+mn-ea"/>
                <a:cs typeface="+mn-cs"/>
              </a:rPr>
              <a:t>Top 10 areas Federal agencies</a:t>
            </a:r>
            <a:r>
              <a:rPr kumimoji="0" lang="en-US" sz="2400" b="0" i="0" u="none" strike="noStrike" kern="1200" cap="none" spc="0" normalizeH="0" noProof="0" dirty="0" smtClean="0">
                <a:ln>
                  <a:noFill/>
                </a:ln>
                <a:solidFill>
                  <a:sysClr val="windowText" lastClr="000000"/>
                </a:solidFill>
                <a:effectLst/>
                <a:uLnTx/>
                <a:uFillTx/>
                <a:latin typeface="+mn-lt"/>
                <a:ea typeface="+mn-ea"/>
                <a:cs typeface="+mn-cs"/>
              </a:rPr>
              <a:t> need to address when procuring cloud</a:t>
            </a:r>
            <a:endParaRPr kumimoji="0" lang="en-US" sz="2400" b="0" i="0" u="none" strike="noStrike" kern="1200" cap="none" spc="0" normalizeH="0" baseline="0" noProof="0" dirty="0" smtClean="0">
              <a:ln>
                <a:noFill/>
              </a:ln>
              <a:solidFill>
                <a:sysClr val="windowText" lastClr="000000"/>
              </a:solidFill>
              <a:effectLst/>
              <a:uLnTx/>
              <a:uFillTx/>
              <a:latin typeface="+mn-lt"/>
              <a:ea typeface="+mn-ea"/>
              <a:cs typeface="+mn-cs"/>
            </a:endParaRPr>
          </a:p>
          <a:p>
            <a:pPr marL="342900" marR="0" lvl="0" indent="-342900" algn="l" defTabSz="914400" rtl="0" eaLnBrk="1" fontAlgn="auto" latinLnBrk="0" hangingPunct="1">
              <a:spcBef>
                <a:spcPts val="0"/>
              </a:spcBef>
              <a:spcAft>
                <a:spcPts val="0"/>
              </a:spcAft>
              <a:buClrTx/>
              <a:buSzTx/>
              <a:buFont typeface="Wingdings" pitchFamily="2" charset="2"/>
              <a:buChar char="§"/>
              <a:tabLst/>
              <a:defRPr/>
            </a:pPr>
            <a:r>
              <a:rPr lang="en-US" sz="2400" dirty="0" smtClean="0">
                <a:solidFill>
                  <a:sysClr val="windowText" lastClr="000000"/>
                </a:solidFill>
                <a:latin typeface="+mn-lt"/>
              </a:rPr>
              <a:t>Gives description of issues along with ways to address issues within contracts</a:t>
            </a:r>
            <a:endParaRPr kumimoji="0" lang="en-US" sz="2400" b="0" i="0" u="none" strike="noStrike" kern="1200" cap="none" spc="0" normalizeH="0" baseline="0" noProof="0" dirty="0" smtClean="0">
              <a:ln>
                <a:noFill/>
              </a:ln>
              <a:solidFill>
                <a:sysClr val="windowText" lastClr="000000"/>
              </a:solidFill>
              <a:effectLst/>
              <a:uLnTx/>
              <a:uFillTx/>
              <a:latin typeface="+mn-lt"/>
              <a:ea typeface="+mn-ea"/>
              <a:cs typeface="+mn-cs"/>
            </a:endParaRPr>
          </a:p>
          <a:p>
            <a:pPr marL="342900" marR="0" lvl="0" indent="-342900" algn="l" defTabSz="914400" rtl="0" eaLnBrk="1" fontAlgn="auto" latinLnBrk="0" hangingPunct="1">
              <a:spcBef>
                <a:spcPts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mn-lt"/>
                <a:ea typeface="+mn-ea"/>
                <a:cs typeface="+mn-cs"/>
              </a:rPr>
              <a:t>Provides tactical</a:t>
            </a:r>
            <a:r>
              <a:rPr kumimoji="0" lang="en-US" sz="2400" b="0" i="0" u="none" strike="noStrike" kern="1200" cap="none" spc="0" normalizeH="0" noProof="0" dirty="0" smtClean="0">
                <a:ln>
                  <a:noFill/>
                </a:ln>
                <a:solidFill>
                  <a:sysClr val="windowText" lastClr="000000"/>
                </a:solidFill>
                <a:effectLst/>
                <a:uLnTx/>
                <a:uFillTx/>
                <a:latin typeface="+mn-lt"/>
                <a:ea typeface="+mn-ea"/>
                <a:cs typeface="+mn-cs"/>
              </a:rPr>
              <a:t> guidance through a questionnaire checklist</a:t>
            </a:r>
          </a:p>
          <a:p>
            <a:pPr marL="342900" marR="0" lvl="0" indent="-342900" algn="l" defTabSz="914400" rtl="0" eaLnBrk="1" fontAlgn="auto" latinLnBrk="0" hangingPunct="1">
              <a:spcBef>
                <a:spcPts val="0"/>
              </a:spcBef>
              <a:spcAft>
                <a:spcPts val="0"/>
              </a:spcAft>
              <a:buClrTx/>
              <a:buSzTx/>
              <a:tabLst/>
              <a:defRPr/>
            </a:pPr>
            <a:r>
              <a:rPr lang="en-US" sz="2400" dirty="0" smtClean="0">
                <a:solidFill>
                  <a:sysClr val="windowText" lastClr="000000"/>
                </a:solidFill>
              </a:rPr>
              <a:t>Source: </a:t>
            </a:r>
            <a:r>
              <a:rPr lang="en-US" sz="2400" baseline="0" dirty="0" err="1" smtClean="0">
                <a:solidFill>
                  <a:sysClr val="windowText" lastClr="000000"/>
                </a:solidFill>
                <a:latin typeface="+mn-lt"/>
              </a:rPr>
              <a:t>www.cio.gov</a:t>
            </a:r>
            <a:endParaRPr kumimoji="0" lang="en-US" sz="2400" b="0" i="0" u="none" strike="noStrike" kern="1200" cap="none" spc="0" normalizeH="0" baseline="0" noProof="0" dirty="0">
              <a:ln>
                <a:noFill/>
              </a:ln>
              <a:solidFill>
                <a:sysClr val="windowText" lastClr="000000"/>
              </a:solidFill>
              <a:effectLst/>
              <a:uLnTx/>
              <a:uFillTx/>
              <a:latin typeface="+mn-lt"/>
              <a:ea typeface="+mn-ea"/>
              <a:cs typeface="+mn-cs"/>
            </a:endParaRPr>
          </a:p>
        </p:txBody>
      </p:sp>
      <p:sp>
        <p:nvSpPr>
          <p:cNvPr id="7" name="Title 5"/>
          <p:cNvSpPr>
            <a:spLocks noGrp="1"/>
          </p:cNvSpPr>
          <p:nvPr>
            <p:ph type="title"/>
          </p:nvPr>
        </p:nvSpPr>
        <p:spPr>
          <a:xfrm>
            <a:off x="1456046" y="228600"/>
            <a:ext cx="7347293" cy="914400"/>
          </a:xfrm>
        </p:spPr>
        <p:txBody>
          <a:bodyPr/>
          <a:lstStyle/>
          <a:p>
            <a:r>
              <a:rPr lang="en-US" sz="3200" dirty="0" smtClean="0"/>
              <a:t>Cloud Procurement White Paper</a:t>
            </a:r>
            <a:endParaRPr lang="en-US" sz="3200" dirty="0"/>
          </a:p>
        </p:txBody>
      </p:sp>
      <p:sp>
        <p:nvSpPr>
          <p:cNvPr id="10" name="Slide Number Placeholder 9"/>
          <p:cNvSpPr>
            <a:spLocks noGrp="1"/>
          </p:cNvSpPr>
          <p:nvPr>
            <p:ph type="sldNum" sz="quarter" idx="12"/>
          </p:nvPr>
        </p:nvSpPr>
        <p:spPr/>
        <p:txBody>
          <a:bodyPr/>
          <a:lstStyle/>
          <a:p>
            <a:fld id="{EFEC41CC-7B49-41F6-A0DE-64973DAF7DE5}" type="slidenum">
              <a:rPr lang="en-US" smtClean="0"/>
              <a:pPr/>
              <a:t>10</a:t>
            </a:fld>
            <a:endParaRPr lang="en-US" dirty="0"/>
          </a:p>
        </p:txBody>
      </p:sp>
    </p:spTree>
    <p:extLst>
      <p:ext uri="{BB962C8B-B14F-4D97-AF65-F5344CB8AC3E}">
        <p14:creationId xmlns:p14="http://schemas.microsoft.com/office/powerpoint/2010/main" val="3151004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56046" y="490538"/>
            <a:ext cx="7687954" cy="804862"/>
          </a:xfrm>
        </p:spPr>
        <p:txBody>
          <a:bodyPr>
            <a:normAutofit fontScale="90000"/>
          </a:bodyPr>
          <a:lstStyle/>
          <a:p>
            <a:r>
              <a:rPr lang="en-US" sz="3200" dirty="0" smtClean="0"/>
              <a:t>FOIA and Federal Recordkeeping</a:t>
            </a:r>
            <a:br>
              <a:rPr lang="en-US" sz="3200" dirty="0" smtClean="0"/>
            </a:br>
            <a:r>
              <a:rPr lang="en-US" sz="3200" dirty="0" smtClean="0"/>
              <a:t>in the Cloud</a:t>
            </a:r>
            <a:endParaRPr lang="en-US" sz="3200" dirty="0"/>
          </a:p>
        </p:txBody>
      </p:sp>
      <p:cxnSp>
        <p:nvCxnSpPr>
          <p:cNvPr id="6" name="Straight Connector 5"/>
          <p:cNvCxnSpPr/>
          <p:nvPr/>
        </p:nvCxnSpPr>
        <p:spPr>
          <a:xfrm>
            <a:off x="727075" y="5091113"/>
            <a:ext cx="6146800" cy="0"/>
          </a:xfrm>
          <a:prstGeom prst="line">
            <a:avLst/>
          </a:prstGeom>
          <a:ln w="381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304800" y="1371600"/>
            <a:ext cx="4206240" cy="889000"/>
          </a:xfrm>
          <a:prstGeom prst="rect">
            <a:avLst/>
          </a:prstGeom>
          <a:ln w="317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101599" tIns="50799" rIns="101599" bIns="50799" anchor="ctr"/>
          <a:lstStyle/>
          <a:p>
            <a:pPr algn="ctr" defTabSz="507995">
              <a:defRPr/>
            </a:pPr>
            <a:endParaRPr lang="en-US" sz="2800" b="1" dirty="0" smtClean="0">
              <a:solidFill>
                <a:schemeClr val="tx2">
                  <a:lumMod val="50000"/>
                </a:schemeClr>
              </a:solidFill>
              <a:latin typeface="Calibri" pitchFamily="34" charset="0"/>
              <a:cs typeface="Calibri"/>
            </a:endParaRPr>
          </a:p>
          <a:p>
            <a:pPr algn="ctr" defTabSz="507995">
              <a:defRPr/>
            </a:pPr>
            <a:r>
              <a:rPr lang="en-US" sz="2800" b="1" dirty="0" smtClean="0">
                <a:solidFill>
                  <a:prstClr val="white"/>
                </a:solidFill>
                <a:latin typeface="Calibri" pitchFamily="34" charset="0"/>
                <a:cs typeface="Calibri"/>
              </a:rPr>
              <a:t>FOIA Access</a:t>
            </a:r>
            <a:endParaRPr lang="en-US" sz="2800" b="1" dirty="0">
              <a:solidFill>
                <a:prstClr val="white"/>
              </a:solidFill>
              <a:latin typeface="Calibri" pitchFamily="34" charset="0"/>
              <a:cs typeface="Calibri"/>
            </a:endParaRPr>
          </a:p>
        </p:txBody>
      </p:sp>
      <p:sp>
        <p:nvSpPr>
          <p:cNvPr id="8" name="Rectangle 7"/>
          <p:cNvSpPr/>
          <p:nvPr/>
        </p:nvSpPr>
        <p:spPr>
          <a:xfrm>
            <a:off x="304800" y="2286000"/>
            <a:ext cx="4191000" cy="4043680"/>
          </a:xfrm>
          <a:prstGeom prst="rect">
            <a:avLst/>
          </a:prstGeom>
          <a:solidFill>
            <a:schemeClr val="bg1"/>
          </a:solidFill>
          <a:ln w="31750"/>
        </p:spPr>
        <p:style>
          <a:lnRef idx="1">
            <a:schemeClr val="accent1"/>
          </a:lnRef>
          <a:fillRef idx="3">
            <a:schemeClr val="accent1"/>
          </a:fillRef>
          <a:effectRef idx="2">
            <a:schemeClr val="accent1"/>
          </a:effectRef>
          <a:fontRef idx="minor">
            <a:schemeClr val="lt1"/>
          </a:fontRef>
        </p:style>
        <p:txBody>
          <a:bodyPr lIns="101599" tIns="50799" rIns="101599" bIns="50799"/>
          <a:lstStyle/>
          <a:p>
            <a:pPr marL="228600" lvl="2" indent="-228600">
              <a:buFont typeface="Wingdings" pitchFamily="2" charset="2"/>
              <a:buChar char="§"/>
            </a:pPr>
            <a:r>
              <a:rPr lang="en-US" sz="2000" dirty="0" smtClean="0">
                <a:solidFill>
                  <a:schemeClr val="tx1"/>
                </a:solidFill>
              </a:rPr>
              <a:t>Ability to conduct a reasonable search to meet FOIA obligations</a:t>
            </a:r>
          </a:p>
          <a:p>
            <a:pPr marL="228600" lvl="2" indent="-228600">
              <a:buFont typeface="Wingdings" pitchFamily="2" charset="2"/>
              <a:buChar char="§"/>
            </a:pPr>
            <a:r>
              <a:rPr lang="en-US" sz="2000" dirty="0" smtClean="0">
                <a:solidFill>
                  <a:schemeClr val="tx1"/>
                </a:solidFill>
              </a:rPr>
              <a:t>Ensure the processing of information is pursuant to FOIA requirements</a:t>
            </a:r>
          </a:p>
          <a:p>
            <a:pPr marL="228600" lvl="2" indent="-228600">
              <a:buFont typeface="Wingdings" pitchFamily="2" charset="2"/>
              <a:buChar char="§"/>
            </a:pPr>
            <a:r>
              <a:rPr lang="en-US" sz="2000" dirty="0" smtClean="0">
                <a:solidFill>
                  <a:schemeClr val="tx1"/>
                </a:solidFill>
              </a:rPr>
              <a:t>Allow for the tracking and reporting of information pursuant to FOIA</a:t>
            </a:r>
          </a:p>
        </p:txBody>
      </p:sp>
      <p:sp>
        <p:nvSpPr>
          <p:cNvPr id="11" name="Rectangle 10"/>
          <p:cNvSpPr/>
          <p:nvPr/>
        </p:nvSpPr>
        <p:spPr>
          <a:xfrm>
            <a:off x="4648200" y="1371600"/>
            <a:ext cx="4206240" cy="965200"/>
          </a:xfrm>
          <a:prstGeom prst="rect">
            <a:avLst/>
          </a:prstGeom>
          <a:ln w="317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101599" tIns="50799" rIns="101599" bIns="50799" anchor="ctr"/>
          <a:lstStyle/>
          <a:p>
            <a:pPr algn="ctr" defTabSz="507995">
              <a:defRPr/>
            </a:pPr>
            <a:endParaRPr lang="en-US" sz="2800" b="1" dirty="0" smtClean="0">
              <a:solidFill>
                <a:schemeClr val="tx2">
                  <a:lumMod val="50000"/>
                </a:schemeClr>
              </a:solidFill>
              <a:latin typeface="Calibri" pitchFamily="34" charset="0"/>
              <a:cs typeface="Calibri"/>
            </a:endParaRPr>
          </a:p>
          <a:p>
            <a:pPr algn="ctr" defTabSz="507995">
              <a:defRPr/>
            </a:pPr>
            <a:r>
              <a:rPr lang="en-US" sz="2800" b="1" dirty="0" smtClean="0">
                <a:solidFill>
                  <a:prstClr val="white"/>
                </a:solidFill>
                <a:latin typeface="Calibri" pitchFamily="34" charset="0"/>
                <a:cs typeface="Calibri"/>
              </a:rPr>
              <a:t>Federal Recordkeeping</a:t>
            </a:r>
            <a:endParaRPr lang="en-US" sz="2800" b="1" dirty="0">
              <a:solidFill>
                <a:prstClr val="white"/>
              </a:solidFill>
              <a:latin typeface="Calibri" pitchFamily="34" charset="0"/>
              <a:cs typeface="Calibri"/>
            </a:endParaRPr>
          </a:p>
        </p:txBody>
      </p:sp>
      <p:sp>
        <p:nvSpPr>
          <p:cNvPr id="12" name="Rectangle 11"/>
          <p:cNvSpPr/>
          <p:nvPr/>
        </p:nvSpPr>
        <p:spPr>
          <a:xfrm>
            <a:off x="4648200" y="2286000"/>
            <a:ext cx="4191000" cy="4064000"/>
          </a:xfrm>
          <a:prstGeom prst="rect">
            <a:avLst/>
          </a:prstGeom>
          <a:solidFill>
            <a:schemeClr val="bg1"/>
          </a:solidFill>
          <a:ln w="31750"/>
        </p:spPr>
        <p:style>
          <a:lnRef idx="1">
            <a:schemeClr val="accent1"/>
          </a:lnRef>
          <a:fillRef idx="3">
            <a:schemeClr val="accent1"/>
          </a:fillRef>
          <a:effectRef idx="2">
            <a:schemeClr val="accent1"/>
          </a:effectRef>
          <a:fontRef idx="minor">
            <a:schemeClr val="lt1"/>
          </a:fontRef>
        </p:style>
        <p:txBody>
          <a:bodyPr lIns="101599" tIns="50799" rIns="101599" bIns="50799"/>
          <a:lstStyle/>
          <a:p>
            <a:pPr marL="228600" lvl="2" indent="-228600">
              <a:buFont typeface="Wingdings" pitchFamily="2" charset="2"/>
              <a:buChar char="§"/>
            </a:pPr>
            <a:r>
              <a:rPr lang="en-US" sz="2000" dirty="0" smtClean="0">
                <a:solidFill>
                  <a:schemeClr val="tx1"/>
                </a:solidFill>
              </a:rPr>
              <a:t>Agencies should have proactive records planning before using a cloud service</a:t>
            </a:r>
          </a:p>
          <a:p>
            <a:pPr marL="228600" lvl="2" indent="-228600">
              <a:buFont typeface="Wingdings" pitchFamily="2" charset="2"/>
              <a:buChar char="§"/>
            </a:pPr>
            <a:r>
              <a:rPr lang="en-US" sz="2000" dirty="0" smtClean="0">
                <a:solidFill>
                  <a:schemeClr val="tx1"/>
                </a:solidFill>
              </a:rPr>
              <a:t>Ensure the ability to have timely and actual destruction of records in accordance with mandated records schedules</a:t>
            </a:r>
          </a:p>
          <a:p>
            <a:pPr marL="228600" lvl="2" indent="-228600">
              <a:buFont typeface="Wingdings" pitchFamily="2" charset="2"/>
              <a:buChar char="§"/>
            </a:pPr>
            <a:r>
              <a:rPr lang="en-US" sz="2000" dirty="0" smtClean="0">
                <a:solidFill>
                  <a:schemeClr val="tx1"/>
                </a:solidFill>
              </a:rPr>
              <a:t>How to deal with permanent records</a:t>
            </a:r>
          </a:p>
          <a:p>
            <a:pPr marL="228600" lvl="2" indent="-228600">
              <a:buFont typeface="Wingdings" pitchFamily="2" charset="2"/>
              <a:buChar char="§"/>
            </a:pPr>
            <a:r>
              <a:rPr lang="en-US" sz="2000" dirty="0" smtClean="0">
                <a:solidFill>
                  <a:schemeClr val="tx1"/>
                </a:solidFill>
              </a:rPr>
              <a:t>Process for transitioning to a new Cloud Service Provider (CSP)</a:t>
            </a:r>
          </a:p>
        </p:txBody>
      </p:sp>
      <p:sp>
        <p:nvSpPr>
          <p:cNvPr id="13" name="Slide Number Placeholder 12"/>
          <p:cNvSpPr>
            <a:spLocks noGrp="1"/>
          </p:cNvSpPr>
          <p:nvPr>
            <p:ph type="sldNum" sz="quarter" idx="12"/>
          </p:nvPr>
        </p:nvSpPr>
        <p:spPr/>
        <p:txBody>
          <a:bodyPr/>
          <a:lstStyle/>
          <a:p>
            <a:fld id="{EFEC41CC-7B49-41F6-A0DE-64973DAF7DE5}" type="slidenum">
              <a:rPr lang="en-US" smtClean="0"/>
              <a:pPr/>
              <a:t>11</a:t>
            </a:fld>
            <a:endParaRPr lang="en-US" dirty="0"/>
          </a:p>
        </p:txBody>
      </p:sp>
    </p:spTree>
    <p:extLst>
      <p:ext uri="{BB962C8B-B14F-4D97-AF65-F5344CB8AC3E}">
        <p14:creationId xmlns:p14="http://schemas.microsoft.com/office/powerpoint/2010/main" val="2601262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2231"/>
            <a:ext cx="7772400" cy="2495861"/>
          </a:xfrm>
        </p:spPr>
        <p:txBody>
          <a:bodyPr>
            <a:normAutofit/>
          </a:bodyPr>
          <a:lstStyle/>
          <a:p>
            <a:r>
              <a:rPr lang="en-US" dirty="0" smtClean="0"/>
              <a:t>NARA on Cloud Computing</a:t>
            </a:r>
            <a:br>
              <a:rPr lang="en-US"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lstStyle/>
          <a:p>
            <a:pPr algn="l"/>
            <a:r>
              <a:rPr lang="en-US" sz="2800" dirty="0" smtClean="0"/>
              <a:t>+  Defines cloud models in accordance with NIST definitions</a:t>
            </a:r>
          </a:p>
          <a:p>
            <a:pPr algn="l"/>
            <a:r>
              <a:rPr lang="en-US" sz="2800" dirty="0" smtClean="0"/>
              <a:t>+  Discusses records mgmt challenges</a:t>
            </a:r>
          </a:p>
          <a:p>
            <a:pPr algn="l"/>
            <a:r>
              <a:rPr lang="en-US" sz="2800" dirty="0" smtClean="0"/>
              <a:t>+  Details how agencies can meet records mgmt responsibilities</a:t>
            </a:r>
          </a:p>
          <a:p>
            <a:pPr algn="l"/>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9647"/>
            <a:ext cx="7772400" cy="2509941"/>
          </a:xfrm>
        </p:spPr>
        <p:txBody>
          <a:bodyPr>
            <a:normAutofit/>
          </a:bodyPr>
          <a:lstStyle/>
          <a:p>
            <a:r>
              <a:rPr lang="en-US" sz="3600" dirty="0" smtClean="0"/>
              <a:t>NARA on Cloud Computing:</a:t>
            </a:r>
            <a:br>
              <a:rPr lang="en-US" sz="3600" dirty="0" smtClean="0"/>
            </a:br>
            <a:r>
              <a:rPr lang="en-US" sz="3600" dirty="0" smtClean="0"/>
              <a:t>RM Challenges</a:t>
            </a:r>
            <a:r>
              <a:rPr lang="en-US" dirty="0" smtClean="0"/>
              <a:t/>
            </a:r>
            <a:br>
              <a:rPr lang="en-US"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lstStyle/>
          <a:p>
            <a:pPr algn="l"/>
            <a:r>
              <a:rPr lang="en-US" sz="2800" dirty="0" smtClean="0"/>
              <a:t>+ </a:t>
            </a:r>
            <a:r>
              <a:rPr lang="en-US" sz="2400" dirty="0" smtClean="0"/>
              <a:t>Lacking the capability to implement records disposition schedules, including the ability to transfer permanent records to archives and/or delete temporary records  </a:t>
            </a:r>
          </a:p>
          <a:p>
            <a:pPr algn="l"/>
            <a:r>
              <a:rPr lang="en-US" sz="2400" dirty="0" smtClean="0"/>
              <a:t>    </a:t>
            </a:r>
            <a:r>
              <a:rPr lang="en-US" sz="1600" dirty="0" smtClean="0"/>
              <a:t>--are records maintained in a way that preserves functionality and integrity throughout the records’ life cycle?  </a:t>
            </a:r>
          </a:p>
          <a:p>
            <a:pPr algn="l"/>
            <a:r>
              <a:rPr lang="en-US" sz="1600" dirty="0" smtClean="0"/>
              <a:t>      --are links maintained between records and metadata?</a:t>
            </a:r>
          </a:p>
          <a:p>
            <a:pPr algn="l"/>
            <a:r>
              <a:rPr lang="en-US"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37083"/>
            <a:ext cx="7772400" cy="2412505"/>
          </a:xfrm>
        </p:spPr>
        <p:txBody>
          <a:bodyPr>
            <a:normAutofit/>
          </a:bodyPr>
          <a:lstStyle/>
          <a:p>
            <a:r>
              <a:rPr lang="en-US" sz="3600" dirty="0" smtClean="0"/>
              <a:t>NARA on Cloud Computing:</a:t>
            </a:r>
            <a:br>
              <a:rPr lang="en-US" sz="3600" dirty="0" smtClean="0"/>
            </a:br>
            <a:r>
              <a:rPr lang="en-US" sz="3600" dirty="0" smtClean="0"/>
              <a:t>More Challenges</a:t>
            </a:r>
            <a:r>
              <a:rPr lang="en-US" dirty="0" smtClean="0"/>
              <a:t/>
            </a:r>
            <a:br>
              <a:rPr lang="en-US"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lstStyle/>
          <a:p>
            <a:pPr algn="l"/>
            <a:r>
              <a:rPr lang="en-US" dirty="0" smtClean="0"/>
              <a:t>+  Agencies need to be able to control proposed deletion of records, wherever they be located</a:t>
            </a:r>
          </a:p>
          <a:p>
            <a:pPr algn="l"/>
            <a:r>
              <a:rPr lang="en-US" dirty="0" smtClean="0"/>
              <a:t>+  Agencies must ensure records are accessible for all purposes of access (e-discovery, FOIA, etc.)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52073"/>
            <a:ext cx="7772400" cy="2293494"/>
          </a:xfrm>
        </p:spPr>
        <p:txBody>
          <a:bodyPr>
            <a:normAutofit/>
          </a:bodyPr>
          <a:lstStyle/>
          <a:p>
            <a:r>
              <a:rPr lang="en-US" sz="3600" dirty="0" smtClean="0"/>
              <a:t>NARA on Cloud Computing:</a:t>
            </a:r>
            <a:br>
              <a:rPr lang="en-US" sz="3600" dirty="0" smtClean="0"/>
            </a:br>
            <a:r>
              <a:rPr lang="en-US" sz="3600" dirty="0" smtClean="0"/>
              <a:t>Still More Challenges</a:t>
            </a:r>
            <a:r>
              <a:rPr lang="en-US" dirty="0" smtClean="0"/>
              <a:t/>
            </a:r>
            <a:br>
              <a:rPr lang="en-US"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lstStyle/>
          <a:p>
            <a:pPr algn="l"/>
            <a:r>
              <a:rPr lang="en-US" dirty="0" smtClean="0"/>
              <a:t>+  Cloud architecture may lack formal technical standards governing storage and manipulation of data, threatening long-term trustworthiness and sustainability of data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9685"/>
            <a:ext cx="7772400" cy="2569903"/>
          </a:xfrm>
        </p:spPr>
        <p:txBody>
          <a:bodyPr>
            <a:normAutofit/>
          </a:bodyPr>
          <a:lstStyle/>
          <a:p>
            <a:r>
              <a:rPr lang="en-US" sz="3600" dirty="0" smtClean="0"/>
              <a:t>NARA on Cloud Computing:</a:t>
            </a:r>
            <a:br>
              <a:rPr lang="en-US" sz="3600" dirty="0" smtClean="0"/>
            </a:br>
            <a:r>
              <a:rPr lang="en-US" sz="3600" dirty="0" smtClean="0"/>
              <a:t>Still More Challenges</a:t>
            </a:r>
            <a:r>
              <a:rPr lang="en-US" dirty="0" smtClean="0"/>
              <a:t/>
            </a:r>
            <a:br>
              <a:rPr lang="en-US"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lstStyle/>
          <a:p>
            <a:pPr algn="l"/>
            <a:r>
              <a:rPr lang="en-US" sz="2800" dirty="0" smtClean="0"/>
              <a:t>+  Lack of portability complicating transferring/exporting permanent records to archival environment</a:t>
            </a:r>
          </a:p>
          <a:p>
            <a:pPr algn="l"/>
            <a:r>
              <a:rPr lang="en-US" sz="2800" dirty="0" smtClean="0"/>
              <a:t>+  Agencies should anticipate how continued preservation and access issues will be resolved where cloud provider business operations materially change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59567"/>
            <a:ext cx="7772400" cy="2390021"/>
          </a:xfrm>
        </p:spPr>
        <p:txBody>
          <a:bodyPr>
            <a:normAutofit/>
          </a:bodyPr>
          <a:lstStyle/>
          <a:p>
            <a:r>
              <a:rPr lang="en-US" sz="3600" dirty="0" smtClean="0"/>
              <a:t>NARA on Cloud Computing:</a:t>
            </a:r>
            <a:br>
              <a:rPr lang="en-US" sz="3600" dirty="0" smtClean="0"/>
            </a:br>
            <a:r>
              <a:rPr lang="en-US" sz="2800" dirty="0" smtClean="0"/>
              <a:t>How can agencies meet their RM responsibilities?</a:t>
            </a:r>
            <a:r>
              <a:rPr lang="en-US" dirty="0" smtClean="0"/>
              <a:t/>
            </a:r>
            <a:br>
              <a:rPr lang="en-US"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lstStyle/>
          <a:p>
            <a:pPr algn="l"/>
            <a:r>
              <a:rPr lang="en-US" sz="2000" dirty="0" smtClean="0"/>
              <a:t>1) Include records officer in planning &amp; deployment of cloud computing solutions</a:t>
            </a:r>
          </a:p>
          <a:p>
            <a:pPr algn="l"/>
            <a:r>
              <a:rPr lang="en-US" sz="2000" dirty="0" smtClean="0"/>
              <a:t>2) Declare which copy of records will be the official record copy (value of cloud version may be greater).</a:t>
            </a:r>
          </a:p>
          <a:p>
            <a:pPr algn="l"/>
            <a:r>
              <a:rPr lang="en-US" sz="2000" dirty="0" smtClean="0"/>
              <a:t>3) Determine if cloud data covered under existing records schedules</a:t>
            </a:r>
          </a:p>
          <a:p>
            <a:pPr algn="l"/>
            <a:r>
              <a:rPr lang="en-US" sz="2000" dirty="0" smtClean="0"/>
              <a:t>4) Include instructions on how records will be captured, managed, retained, made available to users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87181"/>
            <a:ext cx="7772400" cy="2562407"/>
          </a:xfrm>
        </p:spPr>
        <p:txBody>
          <a:bodyPr>
            <a:normAutofit/>
          </a:bodyPr>
          <a:lstStyle/>
          <a:p>
            <a:r>
              <a:rPr lang="en-US" sz="3600" dirty="0" smtClean="0"/>
              <a:t>NARA on Cloud Computing:</a:t>
            </a:r>
            <a:br>
              <a:rPr lang="en-US" sz="3600" dirty="0" smtClean="0"/>
            </a:br>
            <a:r>
              <a:rPr lang="en-US" sz="2800" dirty="0" smtClean="0"/>
              <a:t>How can agencies meet their RM responsibilities?</a:t>
            </a:r>
            <a:r>
              <a:rPr lang="en-US" dirty="0" smtClean="0"/>
              <a:t/>
            </a:r>
            <a:br>
              <a:rPr lang="en-US"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normAutofit lnSpcReduction="10000"/>
          </a:bodyPr>
          <a:lstStyle/>
          <a:p>
            <a:pPr algn="l"/>
            <a:r>
              <a:rPr lang="en-US" sz="2000" dirty="0" smtClean="0"/>
              <a:t>5) Instructions on conducting a records analysis, including on system documentation &amp; metadata</a:t>
            </a:r>
          </a:p>
          <a:p>
            <a:pPr algn="l"/>
            <a:r>
              <a:rPr lang="en-US" sz="2000" dirty="0" smtClean="0"/>
              <a:t>6) Instructions to periodically test transfers of Federal records to other environments, including agency servers, to ensure portability</a:t>
            </a:r>
          </a:p>
          <a:p>
            <a:pPr algn="l"/>
            <a:r>
              <a:rPr lang="en-US" sz="2000" dirty="0" smtClean="0"/>
              <a:t>7) Instructions on how data will be migrated to new formats, so records are readable thru their life cycle</a:t>
            </a:r>
          </a:p>
          <a:p>
            <a:pPr algn="l"/>
            <a:r>
              <a:rPr lang="en-US" sz="2000" dirty="0" smtClean="0"/>
              <a:t>8) Resolve portability and accessibility thru good RM policies and data governance practices (interoperability, security, access, etc.)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2093"/>
            <a:ext cx="7772400" cy="2038661"/>
          </a:xfrm>
        </p:spPr>
        <p:txBody>
          <a:bodyPr>
            <a:normAutofit/>
          </a:bodyPr>
          <a:lstStyle/>
          <a:p>
            <a:r>
              <a:rPr lang="en-US" sz="3600" dirty="0" smtClean="0"/>
              <a:t>NARA on Cloud Computing:</a:t>
            </a:r>
            <a:br>
              <a:rPr lang="en-US" sz="3600" dirty="0" smtClean="0"/>
            </a:br>
            <a:r>
              <a:rPr lang="en-US" sz="2400" dirty="0" smtClean="0"/>
              <a:t>Contractors &amp; Service Level Agreements (SLAs)</a:t>
            </a:r>
            <a:r>
              <a:rPr lang="en-US" sz="3600" dirty="0" smtClean="0"/>
              <a:t/>
            </a:r>
            <a:br>
              <a:rPr lang="en-US" sz="3600" dirty="0" smtClean="0"/>
            </a:br>
            <a:r>
              <a:rPr lang="en-US" sz="2400" dirty="0" smtClean="0"/>
              <a:t>NARA Bulletin 2010-05</a:t>
            </a:r>
            <a:endParaRPr lang="en-US" dirty="0"/>
          </a:p>
        </p:txBody>
      </p:sp>
      <p:sp>
        <p:nvSpPr>
          <p:cNvPr id="3" name="Subtitle 2"/>
          <p:cNvSpPr>
            <a:spLocks noGrp="1"/>
          </p:cNvSpPr>
          <p:nvPr>
            <p:ph type="subTitle" idx="1"/>
          </p:nvPr>
        </p:nvSpPr>
        <p:spPr>
          <a:xfrm>
            <a:off x="849313" y="3049588"/>
            <a:ext cx="6248400" cy="3198812"/>
          </a:xfrm>
        </p:spPr>
        <p:txBody>
          <a:bodyPr/>
          <a:lstStyle/>
          <a:p>
            <a:pPr algn="l"/>
            <a:r>
              <a:rPr lang="en-US" sz="2000" dirty="0" smtClean="0"/>
              <a:t>+ Agencies maintain responsibility for managing records whether they reside in an agency’s physical custody or if maintained by a 3</a:t>
            </a:r>
            <a:r>
              <a:rPr lang="en-US" sz="2000" baseline="30000" dirty="0" smtClean="0"/>
              <a:t>rd</a:t>
            </a:r>
            <a:r>
              <a:rPr lang="en-US" sz="2000" dirty="0" smtClean="0"/>
              <a:t> party contractor.</a:t>
            </a:r>
          </a:p>
          <a:p>
            <a:pPr algn="l"/>
            <a:r>
              <a:rPr lang="en-US" sz="2000" dirty="0" smtClean="0"/>
              <a:t>+ When dealing with 3</a:t>
            </a:r>
            <a:r>
              <a:rPr lang="en-US" sz="2000" baseline="30000" dirty="0" smtClean="0"/>
              <a:t>rd</a:t>
            </a:r>
            <a:r>
              <a:rPr lang="en-US" sz="2000" dirty="0" smtClean="0"/>
              <a:t> parties, include RM clause to ensure that contractor must manage records in accordance with Federal Records Act, 44 USC Chapters 21, 29, 31, 33, and NARA </a:t>
            </a:r>
            <a:r>
              <a:rPr lang="en-US" sz="2000" dirty="0" err="1" smtClean="0"/>
              <a:t>Regs</a:t>
            </a:r>
            <a:r>
              <a:rPr lang="en-US" sz="2000" dirty="0" smtClean="0"/>
              <a:t>, 36 CFR Chapter XII Subchapter 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7F6A915-A33E-4765-8A3B-6B83E3418174}" type="slidenum">
              <a:rPr lang="en-US"/>
              <a:pPr/>
              <a:t>2</a:t>
            </a:fld>
            <a:endParaRPr lang="en-US"/>
          </a:p>
        </p:txBody>
      </p:sp>
      <p:sp>
        <p:nvSpPr>
          <p:cNvPr id="599042" name="Rectangle 2"/>
          <p:cNvSpPr>
            <a:spLocks noGrp="1" noChangeArrowheads="1"/>
          </p:cNvSpPr>
          <p:nvPr>
            <p:ph type="title"/>
          </p:nvPr>
        </p:nvSpPr>
        <p:spPr/>
        <p:txBody>
          <a:bodyPr/>
          <a:lstStyle/>
          <a:p>
            <a:r>
              <a:rPr lang="en-US"/>
              <a:t>Cloud Computing Definition</a:t>
            </a:r>
          </a:p>
        </p:txBody>
      </p:sp>
      <p:sp>
        <p:nvSpPr>
          <p:cNvPr id="599043" name="Rectangle 3"/>
          <p:cNvSpPr>
            <a:spLocks noGrp="1" noChangeArrowheads="1"/>
          </p:cNvSpPr>
          <p:nvPr>
            <p:ph type="body" idx="1"/>
          </p:nvPr>
        </p:nvSpPr>
        <p:spPr/>
        <p:txBody>
          <a:bodyPr/>
          <a:lstStyle/>
          <a:p>
            <a:pPr>
              <a:lnSpc>
                <a:spcPct val="90000"/>
              </a:lnSpc>
            </a:pPr>
            <a:r>
              <a:rPr lang="en-US" sz="2600"/>
              <a:t>From </a:t>
            </a:r>
            <a:r>
              <a:rPr lang="en-US" sz="2600" b="1"/>
              <a:t>Wikipedia</a:t>
            </a:r>
            <a:r>
              <a:rPr lang="en-US" sz="2600"/>
              <a:t>:  “Cloud computing is a style of computing in which dynamically scalable and often virtualized resources are provided as a service over the Internet.  Users need not have knowledge of, expertise in, or control over the technology infrastructure in the "cloud" that supports them.  </a:t>
            </a:r>
          </a:p>
          <a:p>
            <a:pPr>
              <a:lnSpc>
                <a:spcPct val="90000"/>
              </a:lnSpc>
              <a:buFont typeface="Wingdings" pitchFamily="56" charset="2"/>
              <a:buNone/>
            </a:pPr>
            <a:r>
              <a:rPr lang="en-US" sz="2600"/>
              <a:t>	*  *  *</a:t>
            </a:r>
          </a:p>
          <a:p>
            <a:pPr>
              <a:lnSpc>
                <a:spcPct val="90000"/>
              </a:lnSpc>
              <a:buFont typeface="Wingdings" pitchFamily="56" charset="2"/>
              <a:buNone/>
            </a:pPr>
            <a:r>
              <a:rPr lang="en-US" sz="2600"/>
              <a:t>	The term </a:t>
            </a:r>
            <a:r>
              <a:rPr lang="en-US" sz="2600" i="1"/>
              <a:t>cloud</a:t>
            </a:r>
            <a:r>
              <a:rPr lang="en-US" sz="2600"/>
              <a:t> is used as a metaphor for the Internet, based on how the Internet is depicted in computer network diagrams and is an abstraction for the complex infrastructure it conceals.”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913" y="466725"/>
            <a:ext cx="6781800" cy="981075"/>
          </a:xfrm>
        </p:spPr>
        <p:txBody>
          <a:bodyPr>
            <a:normAutofit/>
          </a:bodyPr>
          <a:lstStyle/>
          <a:p>
            <a:r>
              <a:rPr lang="en-US" sz="3600" dirty="0" smtClean="0"/>
              <a:t>Sample RFQ Language</a:t>
            </a:r>
            <a:endParaRPr lang="en-US" sz="3600" dirty="0"/>
          </a:p>
        </p:txBody>
      </p:sp>
      <p:sp>
        <p:nvSpPr>
          <p:cNvPr id="3" name="Subtitle 2"/>
          <p:cNvSpPr>
            <a:spLocks noGrp="1"/>
          </p:cNvSpPr>
          <p:nvPr>
            <p:ph type="subTitle" idx="1"/>
          </p:nvPr>
        </p:nvSpPr>
        <p:spPr>
          <a:xfrm>
            <a:off x="849313" y="1600200"/>
            <a:ext cx="6248400" cy="3811588"/>
          </a:xfrm>
        </p:spPr>
        <p:txBody>
          <a:bodyPr>
            <a:normAutofit lnSpcReduction="10000"/>
          </a:bodyPr>
          <a:lstStyle/>
          <a:p>
            <a:r>
              <a:rPr lang="en-US" sz="1600" dirty="0" smtClean="0"/>
              <a:t>The </a:t>
            </a:r>
            <a:r>
              <a:rPr lang="en-US" sz="1600" dirty="0" err="1" smtClean="0"/>
              <a:t>Quoter</a:t>
            </a:r>
            <a:r>
              <a:rPr lang="en-US" sz="1600" dirty="0" smtClean="0"/>
              <a:t> shall provide common Application Program Interfaces (APIs) allowing integration with third party tools such as email archiving solutions, E-Discovery solutions, and Electronic Records Management Software Applications.</a:t>
            </a:r>
          </a:p>
          <a:p>
            <a:endParaRPr lang="en-US" sz="1600" dirty="0" smtClean="0"/>
          </a:p>
          <a:p>
            <a:r>
              <a:rPr lang="en-US" sz="1600" dirty="0" smtClean="0"/>
              <a:t>The </a:t>
            </a:r>
            <a:r>
              <a:rPr lang="en-US" sz="1600" dirty="0" err="1" smtClean="0"/>
              <a:t>Quoter</a:t>
            </a:r>
            <a:r>
              <a:rPr lang="en-US" sz="1600" dirty="0" smtClean="0"/>
              <a:t> shall support an immutable email management solution integrated with the messaging system in accordance with the requirement for Federal agencies to manage their email messages and attachments as electronic records in accordance with 36 CFR § 1236.22 , including capabilities such as those identified in: </a:t>
            </a:r>
            <a:r>
              <a:rPr lang="en-US" sz="1600" dirty="0" err="1" smtClean="0"/>
              <a:t>DoD</a:t>
            </a:r>
            <a:r>
              <a:rPr lang="en-US" sz="1600" dirty="0" smtClean="0"/>
              <a:t> STD-5015.2 V3 , Electronic Records Management Software Applications Design Criteria Standard, NARA Bulletin 2008-05, July 31, 2008, Guidance concerning the use of e-mail archiving applications to store e-mail, and  NARA Bulletin 2010-05 September 8, 2010, Guidance on Managing Records in Cloud Computing Environments.</a:t>
            </a: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82BF04-1769-44D8-BA06-656249E16949}" type="slidenum">
              <a:rPr lang="en-US"/>
              <a:pPr/>
              <a:t>21</a:t>
            </a:fld>
            <a:endParaRPr lang="en-US"/>
          </a:p>
        </p:txBody>
      </p:sp>
      <p:sp>
        <p:nvSpPr>
          <p:cNvPr id="590850" name="Rectangle 2"/>
          <p:cNvSpPr>
            <a:spLocks noGrp="1" noChangeArrowheads="1"/>
          </p:cNvSpPr>
          <p:nvPr>
            <p:ph type="title"/>
          </p:nvPr>
        </p:nvSpPr>
        <p:spPr/>
        <p:txBody>
          <a:bodyPr/>
          <a:lstStyle/>
          <a:p>
            <a:r>
              <a:rPr lang="en-US"/>
              <a:t>Leading case precedent</a:t>
            </a:r>
          </a:p>
        </p:txBody>
      </p:sp>
      <p:sp>
        <p:nvSpPr>
          <p:cNvPr id="590851" name="Rectangle 3"/>
          <p:cNvSpPr>
            <a:spLocks noGrp="1" noChangeArrowheads="1"/>
          </p:cNvSpPr>
          <p:nvPr>
            <p:ph type="body" idx="1"/>
          </p:nvPr>
        </p:nvSpPr>
        <p:spPr/>
        <p:txBody>
          <a:bodyPr/>
          <a:lstStyle/>
          <a:p>
            <a:r>
              <a:rPr lang="en-US" sz="2600" i="1"/>
              <a:t>Flagg v. City of Detroit, </a:t>
            </a:r>
            <a:r>
              <a:rPr lang="en-US" sz="2600"/>
              <a:t>252 F.R.D. 346 (E.D. Mich. 2008) (where City of Detroit, as defendant, entered into contract for text messaging services with non-party service provider, held, City exercised sufficient control over ESI in form of text messages so as to require production to plaintiff under FRCP 34 standards; additionally, court ordered plaintiff to make its request under FRCP 34, in lieu of Court adjudicating dispute over the propriety of plaintiff’s pending 3rd party subpoena for same material).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0088"/>
            <a:ext cx="7772400" cy="1358348"/>
          </a:xfrm>
        </p:spPr>
        <p:txBody>
          <a:bodyPr>
            <a:normAutofit fontScale="90000"/>
          </a:bodyPr>
          <a:lstStyle/>
          <a:p>
            <a:pPr algn="l"/>
            <a:r>
              <a:rPr lang="en-US" dirty="0" smtClean="0"/>
              <a:t>Cloud computing: NIST (partial) definition</a:t>
            </a:r>
            <a:endParaRPr lang="en-US" dirty="0"/>
          </a:p>
        </p:txBody>
      </p:sp>
      <p:sp>
        <p:nvSpPr>
          <p:cNvPr id="3" name="Subtitle 2"/>
          <p:cNvSpPr>
            <a:spLocks noGrp="1"/>
          </p:cNvSpPr>
          <p:nvPr>
            <p:ph type="subTitle" idx="1"/>
          </p:nvPr>
        </p:nvSpPr>
        <p:spPr>
          <a:xfrm>
            <a:off x="1371600" y="2175565"/>
            <a:ext cx="6400800" cy="3463235"/>
          </a:xfrm>
        </p:spPr>
        <p:txBody>
          <a:bodyPr>
            <a:normAutofit/>
          </a:bodyPr>
          <a:lstStyle/>
          <a:p>
            <a:pPr algn="l"/>
            <a:r>
              <a:rPr lang="en-US" sz="1800" b="1" dirty="0" smtClean="0"/>
              <a:t>Cloud computing is a model for enabling ubiquitous, convenient, on-demand network access to a shared pool of configurable computing resources (e.g., networks, servers, storage, applications and services) that can be rapidly provisioned and released with minimal management effort or service provider interaction.  </a:t>
            </a:r>
            <a:endParaRPr lang="en-US" sz="1800" b="1" dirty="0"/>
          </a:p>
          <a:p>
            <a:pPr algn="l"/>
            <a:endParaRPr lang="en-US" sz="1800" b="1" dirty="0" smtClean="0"/>
          </a:p>
          <a:p>
            <a:pPr algn="l"/>
            <a:r>
              <a:rPr lang="en-US" sz="1800" b="1" dirty="0" smtClean="0"/>
              <a:t>From NIST Definition of Cloud Computing</a:t>
            </a:r>
            <a:endParaRPr lang="en-US" sz="1800" b="1" dirty="0"/>
          </a:p>
        </p:txBody>
      </p:sp>
    </p:spTree>
    <p:extLst>
      <p:ext uri="{BB962C8B-B14F-4D97-AF65-F5344CB8AC3E}">
        <p14:creationId xmlns:p14="http://schemas.microsoft.com/office/powerpoint/2010/main" val="1525650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Service Models</a:t>
            </a:r>
            <a:endParaRPr lang="en-US" dirty="0"/>
          </a:p>
        </p:txBody>
      </p:sp>
      <p:sp>
        <p:nvSpPr>
          <p:cNvPr id="3" name="Content Placeholder 2"/>
          <p:cNvSpPr>
            <a:spLocks noGrp="1"/>
          </p:cNvSpPr>
          <p:nvPr>
            <p:ph idx="1"/>
          </p:nvPr>
        </p:nvSpPr>
        <p:spPr/>
        <p:txBody>
          <a:bodyPr>
            <a:normAutofit fontScale="92500"/>
          </a:bodyPr>
          <a:lstStyle/>
          <a:p>
            <a:r>
              <a:rPr lang="en-US" dirty="0" smtClean="0"/>
              <a:t>Software as a Service (</a:t>
            </a:r>
            <a:r>
              <a:rPr lang="en-US" dirty="0" err="1" smtClean="0"/>
              <a:t>SaaS</a:t>
            </a:r>
            <a:r>
              <a:rPr lang="en-US" dirty="0" smtClean="0"/>
              <a:t>) – Cloud provider makes applications accessible through a thin client interface, e.g., web browser</a:t>
            </a:r>
          </a:p>
          <a:p>
            <a:r>
              <a:rPr lang="en-US" dirty="0" smtClean="0"/>
              <a:t>Platform as a Service (</a:t>
            </a:r>
            <a:r>
              <a:rPr lang="en-US" dirty="0" err="1" smtClean="0"/>
              <a:t>PaaS</a:t>
            </a:r>
            <a:r>
              <a:rPr lang="en-US" dirty="0" smtClean="0"/>
              <a:t>) – Cloud provider manages infrastructure but user can customize/configure applications</a:t>
            </a:r>
          </a:p>
          <a:p>
            <a:r>
              <a:rPr lang="en-US" dirty="0" smtClean="0"/>
              <a:t>Infrastructure as a Service (</a:t>
            </a:r>
            <a:r>
              <a:rPr lang="en-US" dirty="0" err="1" smtClean="0"/>
              <a:t>IaaS</a:t>
            </a:r>
            <a:r>
              <a:rPr lang="en-US" dirty="0" smtClean="0"/>
              <a:t>) – Cloud user controls apps plus capability to modify/manage operating systems and resources</a:t>
            </a:r>
            <a:endParaRPr lang="en-US" dirty="0"/>
          </a:p>
        </p:txBody>
      </p:sp>
    </p:spTree>
    <p:extLst>
      <p:ext uri="{BB962C8B-B14F-4D97-AF65-F5344CB8AC3E}">
        <p14:creationId xmlns:p14="http://schemas.microsoft.com/office/powerpoint/2010/main" val="705310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Deployment Models</a:t>
            </a:r>
            <a:endParaRPr lang="en-US" dirty="0"/>
          </a:p>
        </p:txBody>
      </p:sp>
      <p:sp>
        <p:nvSpPr>
          <p:cNvPr id="3" name="Content Placeholder 2"/>
          <p:cNvSpPr>
            <a:spLocks noGrp="1"/>
          </p:cNvSpPr>
          <p:nvPr>
            <p:ph idx="1"/>
          </p:nvPr>
        </p:nvSpPr>
        <p:spPr/>
        <p:txBody>
          <a:bodyPr/>
          <a:lstStyle/>
          <a:p>
            <a:r>
              <a:rPr lang="en-US" dirty="0" smtClean="0"/>
              <a:t>Public Cloud – access available to general public; data segregated by user groups</a:t>
            </a:r>
          </a:p>
          <a:p>
            <a:r>
              <a:rPr lang="en-US" dirty="0" smtClean="0"/>
              <a:t>Private Cloud – access solely to specific organization</a:t>
            </a:r>
          </a:p>
          <a:p>
            <a:r>
              <a:rPr lang="en-US" dirty="0" smtClean="0"/>
              <a:t>Hybrid Cloud – combination of both.  E.g., organization might use public cloud for email and private cloud for other types of apps</a:t>
            </a:r>
            <a:endParaRPr lang="en-US" dirty="0"/>
          </a:p>
        </p:txBody>
      </p:sp>
    </p:spTree>
    <p:extLst>
      <p:ext uri="{BB962C8B-B14F-4D97-AF65-F5344CB8AC3E}">
        <p14:creationId xmlns:p14="http://schemas.microsoft.com/office/powerpoint/2010/main" val="402409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Cloud Questions </a:t>
            </a:r>
            <a:endParaRPr lang="en-US" dirty="0"/>
          </a:p>
        </p:txBody>
      </p:sp>
      <p:sp>
        <p:nvSpPr>
          <p:cNvPr id="3" name="Content Placeholder 2"/>
          <p:cNvSpPr>
            <a:spLocks noGrp="1"/>
          </p:cNvSpPr>
          <p:nvPr>
            <p:ph idx="1"/>
          </p:nvPr>
        </p:nvSpPr>
        <p:spPr/>
        <p:txBody>
          <a:bodyPr/>
          <a:lstStyle/>
          <a:p>
            <a:r>
              <a:rPr lang="en-US" dirty="0" smtClean="0"/>
              <a:t>What, if anything, makes cloud computing different than what has come before?</a:t>
            </a:r>
          </a:p>
          <a:p>
            <a:pPr lvl="1"/>
            <a:r>
              <a:rPr lang="en-US" dirty="0" smtClean="0"/>
              <a:t>From a technological perspective</a:t>
            </a:r>
          </a:p>
          <a:p>
            <a:pPr lvl="1"/>
            <a:r>
              <a:rPr lang="en-US" dirty="0" smtClean="0"/>
              <a:t>From a legal/policy perspective</a:t>
            </a:r>
          </a:p>
          <a:p>
            <a:r>
              <a:rPr lang="en-US" dirty="0" smtClean="0"/>
              <a:t>How are the subjects of cloud computing and social media related/distinct?</a:t>
            </a:r>
          </a:p>
          <a:p>
            <a:pPr lvl="1"/>
            <a:r>
              <a:rPr lang="en-US" dirty="0" smtClean="0"/>
              <a:t>From a technological perspective</a:t>
            </a:r>
          </a:p>
          <a:p>
            <a:pPr lvl="1"/>
            <a:r>
              <a:rPr lang="en-US" dirty="0" smtClean="0"/>
              <a:t>From a legal/policy perspective</a:t>
            </a:r>
          </a:p>
        </p:txBody>
      </p:sp>
    </p:spTree>
    <p:extLst>
      <p:ext uri="{BB962C8B-B14F-4D97-AF65-F5344CB8AC3E}">
        <p14:creationId xmlns:p14="http://schemas.microsoft.com/office/powerpoint/2010/main" val="1224023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More Cloud Questions </a:t>
            </a:r>
            <a:endParaRPr lang="en-US" dirty="0"/>
          </a:p>
        </p:txBody>
      </p:sp>
      <p:sp>
        <p:nvSpPr>
          <p:cNvPr id="3" name="Content Placeholder 2"/>
          <p:cNvSpPr>
            <a:spLocks noGrp="1"/>
          </p:cNvSpPr>
          <p:nvPr>
            <p:ph idx="1"/>
          </p:nvPr>
        </p:nvSpPr>
        <p:spPr/>
        <p:txBody>
          <a:bodyPr/>
          <a:lstStyle/>
          <a:p>
            <a:r>
              <a:rPr lang="en-US" dirty="0" smtClean="0"/>
              <a:t>What are the advantages of cloud computing?</a:t>
            </a:r>
          </a:p>
          <a:p>
            <a:r>
              <a:rPr lang="en-US" dirty="0" smtClean="0"/>
              <a:t>What are the risks?</a:t>
            </a:r>
          </a:p>
          <a:p>
            <a:r>
              <a:rPr lang="en-US" dirty="0" smtClean="0"/>
              <a:t>What constitute best practices?</a:t>
            </a:r>
            <a:endParaRPr lang="en-US" dirty="0"/>
          </a:p>
        </p:txBody>
      </p:sp>
    </p:spTree>
    <p:extLst>
      <p:ext uri="{BB962C8B-B14F-4D97-AF65-F5344CB8AC3E}">
        <p14:creationId xmlns:p14="http://schemas.microsoft.com/office/powerpoint/2010/main" val="738203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The CIO of a large federal agency considers herself to be under a mandate from the Administration to move 100,000 email accounts to the cloud by the end of the current fiscal year.  What technological and policy choices does the organization face, and what legal issues might </a:t>
            </a:r>
            <a:r>
              <a:rPr lang="en-US" smtClean="0"/>
              <a:t>arise?  </a:t>
            </a:r>
            <a:endParaRPr lang="en-US" dirty="0" smtClean="0"/>
          </a:p>
        </p:txBody>
      </p:sp>
    </p:spTree>
    <p:extLst>
      <p:ext uri="{BB962C8B-B14F-4D97-AF65-F5344CB8AC3E}">
        <p14:creationId xmlns:p14="http://schemas.microsoft.com/office/powerpoint/2010/main" val="276589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Federal Cloud Computing Strategy Document</a:t>
            </a:r>
            <a:br>
              <a:rPr lang="en-US" dirty="0" smtClean="0"/>
            </a:br>
            <a:r>
              <a:rPr lang="en-US" sz="2000" dirty="0" err="1" smtClean="0"/>
              <a:t>Vivek</a:t>
            </a:r>
            <a:r>
              <a:rPr lang="en-US" sz="2000" dirty="0" smtClean="0"/>
              <a:t> </a:t>
            </a:r>
            <a:r>
              <a:rPr lang="en-US" sz="2000" dirty="0" err="1" smtClean="0"/>
              <a:t>Kundra</a:t>
            </a:r>
            <a:r>
              <a:rPr lang="en-US" sz="2000" dirty="0" smtClean="0"/>
              <a:t>, Feb. 8, 2011</a:t>
            </a:r>
            <a:endParaRPr lang="en-US" dirty="0"/>
          </a:p>
        </p:txBody>
      </p:sp>
      <p:sp>
        <p:nvSpPr>
          <p:cNvPr id="3" name="Subtitle 2"/>
          <p:cNvSpPr>
            <a:spLocks noGrp="1"/>
          </p:cNvSpPr>
          <p:nvPr>
            <p:ph type="subTitle" idx="1"/>
          </p:nvPr>
        </p:nvSpPr>
        <p:spPr/>
        <p:txBody>
          <a:bodyPr>
            <a:normAutofit fontScale="55000" lnSpcReduction="20000"/>
          </a:bodyPr>
          <a:lstStyle/>
          <a:p>
            <a:pPr algn="l"/>
            <a:r>
              <a:rPr lang="en-US" b="1" dirty="0" smtClean="0"/>
              <a:t>“Storing information in the cloud will require a technical mechanism to achieve compliance with records management laws, policies and regulations promulgated by both the National Archives and Records Administration (NARA) and the General Services Administration (GSA).  The cloud solution has to support relevant record safeguards and retrieval functions, even in the context of a provider termination.”  (page 14)</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267</TotalTime>
  <Words>1214</Words>
  <Application>Microsoft Office PowerPoint</Application>
  <PresentationFormat>On-screen Show (4:3)</PresentationFormat>
  <Paragraphs>101</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Session 11: Cloud Computing</vt:lpstr>
      <vt:lpstr>Cloud Computing Definition</vt:lpstr>
      <vt:lpstr>Cloud computing: NIST (partial) definition</vt:lpstr>
      <vt:lpstr>Cloud Service Models</vt:lpstr>
      <vt:lpstr>Cloud Deployment Models</vt:lpstr>
      <vt:lpstr>Cloud Questions </vt:lpstr>
      <vt:lpstr>More Cloud Questions </vt:lpstr>
      <vt:lpstr>Hypothetical</vt:lpstr>
      <vt:lpstr>Federal Cloud Computing Strategy Document Vivek Kundra, Feb. 8, 2011</vt:lpstr>
      <vt:lpstr>Cloud Procurement White Paper</vt:lpstr>
      <vt:lpstr>FOIA and Federal Recordkeeping in the Cloud</vt:lpstr>
      <vt:lpstr>NARA on Cloud Computing NARA Bulletin 2010-05</vt:lpstr>
      <vt:lpstr>NARA on Cloud Computing: RM Challenges NARA Bulletin 2010-05</vt:lpstr>
      <vt:lpstr>NARA on Cloud Computing: More Challenges NARA Bulletin 2010-05</vt:lpstr>
      <vt:lpstr>NARA on Cloud Computing: Still More Challenges NARA Bulletin 2010-05</vt:lpstr>
      <vt:lpstr>NARA on Cloud Computing: Still More Challenges NARA Bulletin 2010-05</vt:lpstr>
      <vt:lpstr>NARA on Cloud Computing: How can agencies meet their RM responsibilities? NARA Bulletin 2010-05</vt:lpstr>
      <vt:lpstr>NARA on Cloud Computing: How can agencies meet their RM responsibilities? NARA Bulletin 2010-05</vt:lpstr>
      <vt:lpstr>NARA on Cloud Computing: Contractors &amp; Service Level Agreements (SLAs) NARA Bulletin 2010-05</vt:lpstr>
      <vt:lpstr>Sample RFQ Language</vt:lpstr>
      <vt:lpstr>Leading case precedent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computing</dc:title>
  <dc:creator>Jason Baron</dc:creator>
  <cp:lastModifiedBy>OARD</cp:lastModifiedBy>
  <cp:revision>8</cp:revision>
  <dcterms:created xsi:type="dcterms:W3CDTF">2012-04-12T13:57:54Z</dcterms:created>
  <dcterms:modified xsi:type="dcterms:W3CDTF">2012-04-12T20:33:14Z</dcterms:modified>
</cp:coreProperties>
</file>