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slideLayouts/slideLayout36.xml" ContentType="application/vnd.openxmlformats-officedocument.presentationml.slideLayout+xml"/>
  <Override PartName="/ppt/theme/theme25.xml" ContentType="application/vnd.openxmlformats-officedocument.theme+xml"/>
  <Override PartName="/ppt/slideLayouts/slideLayout37.xml" ContentType="application/vnd.openxmlformats-officedocument.presentationml.slideLayout+xml"/>
  <Override PartName="/ppt/theme/theme26.xml" ContentType="application/vnd.openxmlformats-officedocument.theme+xml"/>
  <Override PartName="/ppt/slideLayouts/slideLayout38.xml" ContentType="application/vnd.openxmlformats-officedocument.presentationml.slideLayout+xml"/>
  <Override PartName="/ppt/theme/theme27.xml" ContentType="application/vnd.openxmlformats-officedocument.theme+xml"/>
  <Override PartName="/ppt/slideLayouts/slideLayout39.xml" ContentType="application/vnd.openxmlformats-officedocument.presentationml.slideLayout+xml"/>
  <Override PartName="/ppt/theme/theme28.xml" ContentType="application/vnd.openxmlformats-officedocument.theme+xml"/>
  <Override PartName="/ppt/slideLayouts/slideLayout40.xml" ContentType="application/vnd.openxmlformats-officedocument.presentationml.slideLayout+xml"/>
  <Override PartName="/ppt/theme/theme29.xml" ContentType="application/vnd.openxmlformats-officedocument.theme+xml"/>
  <Override PartName="/ppt/slideLayouts/slideLayout41.xml" ContentType="application/vnd.openxmlformats-officedocument.presentationml.slideLayout+xml"/>
  <Override PartName="/ppt/theme/theme30.xml" ContentType="application/vnd.openxmlformats-officedocument.theme+xml"/>
  <Override PartName="/ppt/slideLayouts/slideLayout42.xml" ContentType="application/vnd.openxmlformats-officedocument.presentationml.slideLayout+xml"/>
  <Override PartName="/ppt/theme/theme31.xml" ContentType="application/vnd.openxmlformats-officedocument.theme+xml"/>
  <Override PartName="/ppt/slideLayouts/slideLayout43.xml" ContentType="application/vnd.openxmlformats-officedocument.presentationml.slideLayout+xml"/>
  <Override PartName="/ppt/theme/theme32.xml" ContentType="application/vnd.openxmlformats-officedocument.theme+xml"/>
  <Override PartName="/ppt/slideLayouts/slideLayout44.xml" ContentType="application/vnd.openxmlformats-officedocument.presentationml.slideLayout+xml"/>
  <Override PartName="/ppt/theme/theme33.xml" ContentType="application/vnd.openxmlformats-officedocument.theme+xml"/>
  <Override PartName="/ppt/slideLayouts/slideLayout45.xml" ContentType="application/vnd.openxmlformats-officedocument.presentationml.slideLayout+xml"/>
  <Override PartName="/ppt/theme/theme34.xml" ContentType="application/vnd.openxmlformats-officedocument.theme+xml"/>
  <Override PartName="/ppt/slideLayouts/slideLayout46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6" r:id="rId2"/>
    <p:sldMasterId id="2147483678" r:id="rId3"/>
    <p:sldMasterId id="2147483680" r:id="rId4"/>
    <p:sldMasterId id="2147483682" r:id="rId5"/>
    <p:sldMasterId id="2147483684" r:id="rId6"/>
    <p:sldMasterId id="2147483692" r:id="rId7"/>
    <p:sldMasterId id="2147483700" r:id="rId8"/>
    <p:sldMasterId id="2147483702" r:id="rId9"/>
    <p:sldMasterId id="2147483704" r:id="rId10"/>
    <p:sldMasterId id="2147483706" r:id="rId11"/>
    <p:sldMasterId id="2147483708" r:id="rId12"/>
    <p:sldMasterId id="2147483710" r:id="rId13"/>
    <p:sldMasterId id="2147483712" r:id="rId14"/>
    <p:sldMasterId id="2147483716" r:id="rId15"/>
    <p:sldMasterId id="2147483718" r:id="rId16"/>
    <p:sldMasterId id="2147483720" r:id="rId17"/>
    <p:sldMasterId id="2147483724" r:id="rId18"/>
    <p:sldMasterId id="2147483726" r:id="rId19"/>
    <p:sldMasterId id="2147483728" r:id="rId20"/>
    <p:sldMasterId id="2147483730" r:id="rId21"/>
    <p:sldMasterId id="2147483732" r:id="rId22"/>
    <p:sldMasterId id="2147483734" r:id="rId23"/>
    <p:sldMasterId id="2147483736" r:id="rId24"/>
    <p:sldMasterId id="2147483738" r:id="rId25"/>
    <p:sldMasterId id="2147483742" r:id="rId26"/>
    <p:sldMasterId id="2147483744" r:id="rId27"/>
    <p:sldMasterId id="2147483746" r:id="rId28"/>
    <p:sldMasterId id="2147483748" r:id="rId29"/>
    <p:sldMasterId id="2147483752" r:id="rId30"/>
    <p:sldMasterId id="2147483754" r:id="rId31"/>
    <p:sldMasterId id="2147483756" r:id="rId32"/>
    <p:sldMasterId id="2147483758" r:id="rId33"/>
    <p:sldMasterId id="2147483780" r:id="rId34"/>
    <p:sldMasterId id="2147483782" r:id="rId35"/>
  </p:sldMasterIdLst>
  <p:notesMasterIdLst>
    <p:notesMasterId r:id="rId144"/>
  </p:notesMasterIdLst>
  <p:sldIdLst>
    <p:sldId id="256" r:id="rId36"/>
    <p:sldId id="636" r:id="rId37"/>
    <p:sldId id="582" r:id="rId38"/>
    <p:sldId id="583" r:id="rId39"/>
    <p:sldId id="584" r:id="rId40"/>
    <p:sldId id="355" r:id="rId41"/>
    <p:sldId id="586" r:id="rId42"/>
    <p:sldId id="585" r:id="rId43"/>
    <p:sldId id="590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2" r:id="rId52"/>
    <p:sldId id="603" r:id="rId53"/>
    <p:sldId id="604" r:id="rId54"/>
    <p:sldId id="606" r:id="rId55"/>
    <p:sldId id="607" r:id="rId56"/>
    <p:sldId id="608" r:id="rId57"/>
    <p:sldId id="609" r:id="rId58"/>
    <p:sldId id="610" r:id="rId59"/>
    <p:sldId id="611" r:id="rId60"/>
    <p:sldId id="612" r:id="rId61"/>
    <p:sldId id="613" r:id="rId62"/>
    <p:sldId id="615" r:id="rId63"/>
    <p:sldId id="616" r:id="rId64"/>
    <p:sldId id="617" r:id="rId65"/>
    <p:sldId id="618" r:id="rId66"/>
    <p:sldId id="620" r:id="rId67"/>
    <p:sldId id="621" r:id="rId68"/>
    <p:sldId id="622" r:id="rId69"/>
    <p:sldId id="623" r:id="rId70"/>
    <p:sldId id="634" r:id="rId71"/>
    <p:sldId id="635" r:id="rId72"/>
    <p:sldId id="637" r:id="rId73"/>
    <p:sldId id="537" r:id="rId74"/>
    <p:sldId id="353" r:id="rId75"/>
    <p:sldId id="267" r:id="rId76"/>
    <p:sldId id="271" r:id="rId77"/>
    <p:sldId id="304" r:id="rId78"/>
    <p:sldId id="277" r:id="rId79"/>
    <p:sldId id="279" r:id="rId80"/>
    <p:sldId id="485" r:id="rId81"/>
    <p:sldId id="354" r:id="rId82"/>
    <p:sldId id="313" r:id="rId83"/>
    <p:sldId id="268" r:id="rId84"/>
    <p:sldId id="311" r:id="rId85"/>
    <p:sldId id="342" r:id="rId86"/>
    <p:sldId id="343" r:id="rId87"/>
    <p:sldId id="361" r:id="rId88"/>
    <p:sldId id="362" r:id="rId89"/>
    <p:sldId id="328" r:id="rId90"/>
    <p:sldId id="345" r:id="rId91"/>
    <p:sldId id="484" r:id="rId92"/>
    <p:sldId id="486" r:id="rId93"/>
    <p:sldId id="507" r:id="rId94"/>
    <p:sldId id="508" r:id="rId95"/>
    <p:sldId id="531" r:id="rId96"/>
    <p:sldId id="638" r:id="rId97"/>
    <p:sldId id="538" r:id="rId98"/>
    <p:sldId id="539" r:id="rId99"/>
    <p:sldId id="540" r:id="rId100"/>
    <p:sldId id="541" r:id="rId101"/>
    <p:sldId id="542" r:id="rId102"/>
    <p:sldId id="543" r:id="rId103"/>
    <p:sldId id="544" r:id="rId104"/>
    <p:sldId id="545" r:id="rId105"/>
    <p:sldId id="546" r:id="rId106"/>
    <p:sldId id="547" r:id="rId107"/>
    <p:sldId id="548" r:id="rId108"/>
    <p:sldId id="549" r:id="rId109"/>
    <p:sldId id="550" r:id="rId110"/>
    <p:sldId id="551" r:id="rId111"/>
    <p:sldId id="552" r:id="rId112"/>
    <p:sldId id="639" r:id="rId113"/>
    <p:sldId id="555" r:id="rId114"/>
    <p:sldId id="556" r:id="rId115"/>
    <p:sldId id="557" r:id="rId116"/>
    <p:sldId id="558" r:id="rId117"/>
    <p:sldId id="559" r:id="rId118"/>
    <p:sldId id="560" r:id="rId119"/>
    <p:sldId id="561" r:id="rId120"/>
    <p:sldId id="562" r:id="rId121"/>
    <p:sldId id="563" r:id="rId122"/>
    <p:sldId id="564" r:id="rId123"/>
    <p:sldId id="565" r:id="rId124"/>
    <p:sldId id="566" r:id="rId125"/>
    <p:sldId id="567" r:id="rId126"/>
    <p:sldId id="568" r:id="rId127"/>
    <p:sldId id="571" r:id="rId128"/>
    <p:sldId id="572" r:id="rId129"/>
    <p:sldId id="573" r:id="rId130"/>
    <p:sldId id="574" r:id="rId131"/>
    <p:sldId id="576" r:id="rId132"/>
    <p:sldId id="577" r:id="rId133"/>
    <p:sldId id="578" r:id="rId134"/>
    <p:sldId id="580" r:id="rId135"/>
    <p:sldId id="640" r:id="rId136"/>
    <p:sldId id="642" r:id="rId137"/>
    <p:sldId id="643" r:id="rId138"/>
    <p:sldId id="647" r:id="rId139"/>
    <p:sldId id="644" r:id="rId140"/>
    <p:sldId id="645" r:id="rId141"/>
    <p:sldId id="646" r:id="rId142"/>
    <p:sldId id="648" r:id="rId1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FF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1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7.xml"/><Relationship Id="rId47" Type="http://schemas.openxmlformats.org/officeDocument/2006/relationships/slide" Target="slides/slide12.xml"/><Relationship Id="rId63" Type="http://schemas.openxmlformats.org/officeDocument/2006/relationships/slide" Target="slides/slide28.xml"/><Relationship Id="rId68" Type="http://schemas.openxmlformats.org/officeDocument/2006/relationships/slide" Target="slides/slide33.xml"/><Relationship Id="rId84" Type="http://schemas.openxmlformats.org/officeDocument/2006/relationships/slide" Target="slides/slide49.xml"/><Relationship Id="rId89" Type="http://schemas.openxmlformats.org/officeDocument/2006/relationships/slide" Target="slides/slide54.xml"/><Relationship Id="rId112" Type="http://schemas.openxmlformats.org/officeDocument/2006/relationships/slide" Target="slides/slide77.xml"/><Relationship Id="rId133" Type="http://schemas.openxmlformats.org/officeDocument/2006/relationships/slide" Target="slides/slide98.xml"/><Relationship Id="rId138" Type="http://schemas.openxmlformats.org/officeDocument/2006/relationships/slide" Target="slides/slide10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2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2.xml"/><Relationship Id="rId53" Type="http://schemas.openxmlformats.org/officeDocument/2006/relationships/slide" Target="slides/slide18.xml"/><Relationship Id="rId58" Type="http://schemas.openxmlformats.org/officeDocument/2006/relationships/slide" Target="slides/slide23.xml"/><Relationship Id="rId74" Type="http://schemas.openxmlformats.org/officeDocument/2006/relationships/slide" Target="slides/slide39.xml"/><Relationship Id="rId79" Type="http://schemas.openxmlformats.org/officeDocument/2006/relationships/slide" Target="slides/slide44.xml"/><Relationship Id="rId102" Type="http://schemas.openxmlformats.org/officeDocument/2006/relationships/slide" Target="slides/slide67.xml"/><Relationship Id="rId123" Type="http://schemas.openxmlformats.org/officeDocument/2006/relationships/slide" Target="slides/slide88.xml"/><Relationship Id="rId128" Type="http://schemas.openxmlformats.org/officeDocument/2006/relationships/slide" Target="slides/slide93.xml"/><Relationship Id="rId14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5.xml"/><Relationship Id="rId95" Type="http://schemas.openxmlformats.org/officeDocument/2006/relationships/slide" Target="slides/slide60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8.xml"/><Relationship Id="rId48" Type="http://schemas.openxmlformats.org/officeDocument/2006/relationships/slide" Target="slides/slide13.xml"/><Relationship Id="rId64" Type="http://schemas.openxmlformats.org/officeDocument/2006/relationships/slide" Target="slides/slide29.xml"/><Relationship Id="rId69" Type="http://schemas.openxmlformats.org/officeDocument/2006/relationships/slide" Target="slides/slide34.xml"/><Relationship Id="rId113" Type="http://schemas.openxmlformats.org/officeDocument/2006/relationships/slide" Target="slides/slide78.xml"/><Relationship Id="rId118" Type="http://schemas.openxmlformats.org/officeDocument/2006/relationships/slide" Target="slides/slide83.xml"/><Relationship Id="rId134" Type="http://schemas.openxmlformats.org/officeDocument/2006/relationships/slide" Target="slides/slide99.xml"/><Relationship Id="rId139" Type="http://schemas.openxmlformats.org/officeDocument/2006/relationships/slide" Target="slides/slide104.xml"/><Relationship Id="rId80" Type="http://schemas.openxmlformats.org/officeDocument/2006/relationships/slide" Target="slides/slide45.xml"/><Relationship Id="rId85" Type="http://schemas.openxmlformats.org/officeDocument/2006/relationships/slide" Target="slides/slide5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3.xml"/><Relationship Id="rId46" Type="http://schemas.openxmlformats.org/officeDocument/2006/relationships/slide" Target="slides/slide11.xml"/><Relationship Id="rId59" Type="http://schemas.openxmlformats.org/officeDocument/2006/relationships/slide" Target="slides/slide24.xml"/><Relationship Id="rId67" Type="http://schemas.openxmlformats.org/officeDocument/2006/relationships/slide" Target="slides/slide32.xml"/><Relationship Id="rId103" Type="http://schemas.openxmlformats.org/officeDocument/2006/relationships/slide" Target="slides/slide68.xml"/><Relationship Id="rId108" Type="http://schemas.openxmlformats.org/officeDocument/2006/relationships/slide" Target="slides/slide73.xml"/><Relationship Id="rId116" Type="http://schemas.openxmlformats.org/officeDocument/2006/relationships/slide" Target="slides/slide81.xml"/><Relationship Id="rId124" Type="http://schemas.openxmlformats.org/officeDocument/2006/relationships/slide" Target="slides/slide89.xml"/><Relationship Id="rId129" Type="http://schemas.openxmlformats.org/officeDocument/2006/relationships/slide" Target="slides/slide94.xml"/><Relationship Id="rId137" Type="http://schemas.openxmlformats.org/officeDocument/2006/relationships/slide" Target="slides/slide10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6.xml"/><Relationship Id="rId54" Type="http://schemas.openxmlformats.org/officeDocument/2006/relationships/slide" Target="slides/slide19.xml"/><Relationship Id="rId62" Type="http://schemas.openxmlformats.org/officeDocument/2006/relationships/slide" Target="slides/slide27.xml"/><Relationship Id="rId70" Type="http://schemas.openxmlformats.org/officeDocument/2006/relationships/slide" Target="slides/slide35.xml"/><Relationship Id="rId75" Type="http://schemas.openxmlformats.org/officeDocument/2006/relationships/slide" Target="slides/slide40.xml"/><Relationship Id="rId83" Type="http://schemas.openxmlformats.org/officeDocument/2006/relationships/slide" Target="slides/slide48.xml"/><Relationship Id="rId88" Type="http://schemas.openxmlformats.org/officeDocument/2006/relationships/slide" Target="slides/slide53.xml"/><Relationship Id="rId91" Type="http://schemas.openxmlformats.org/officeDocument/2006/relationships/slide" Target="slides/slide56.xml"/><Relationship Id="rId96" Type="http://schemas.openxmlformats.org/officeDocument/2006/relationships/slide" Target="slides/slide61.xml"/><Relationship Id="rId111" Type="http://schemas.openxmlformats.org/officeDocument/2006/relationships/slide" Target="slides/slide76.xml"/><Relationship Id="rId132" Type="http://schemas.openxmlformats.org/officeDocument/2006/relationships/slide" Target="slides/slide97.xml"/><Relationship Id="rId140" Type="http://schemas.openxmlformats.org/officeDocument/2006/relationships/slide" Target="slides/slide105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1.xml"/><Relationship Id="rId49" Type="http://schemas.openxmlformats.org/officeDocument/2006/relationships/slide" Target="slides/slide14.xml"/><Relationship Id="rId57" Type="http://schemas.openxmlformats.org/officeDocument/2006/relationships/slide" Target="slides/slide22.xml"/><Relationship Id="rId106" Type="http://schemas.openxmlformats.org/officeDocument/2006/relationships/slide" Target="slides/slide71.xml"/><Relationship Id="rId114" Type="http://schemas.openxmlformats.org/officeDocument/2006/relationships/slide" Target="slides/slide79.xml"/><Relationship Id="rId119" Type="http://schemas.openxmlformats.org/officeDocument/2006/relationships/slide" Target="slides/slide84.xml"/><Relationship Id="rId127" Type="http://schemas.openxmlformats.org/officeDocument/2006/relationships/slide" Target="slides/slide9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9.xml"/><Relationship Id="rId52" Type="http://schemas.openxmlformats.org/officeDocument/2006/relationships/slide" Target="slides/slide17.xml"/><Relationship Id="rId60" Type="http://schemas.openxmlformats.org/officeDocument/2006/relationships/slide" Target="slides/slide25.xml"/><Relationship Id="rId65" Type="http://schemas.openxmlformats.org/officeDocument/2006/relationships/slide" Target="slides/slide30.xml"/><Relationship Id="rId73" Type="http://schemas.openxmlformats.org/officeDocument/2006/relationships/slide" Target="slides/slide38.xml"/><Relationship Id="rId78" Type="http://schemas.openxmlformats.org/officeDocument/2006/relationships/slide" Target="slides/slide43.xml"/><Relationship Id="rId81" Type="http://schemas.openxmlformats.org/officeDocument/2006/relationships/slide" Target="slides/slide46.xml"/><Relationship Id="rId86" Type="http://schemas.openxmlformats.org/officeDocument/2006/relationships/slide" Target="slides/slide51.xml"/><Relationship Id="rId94" Type="http://schemas.openxmlformats.org/officeDocument/2006/relationships/slide" Target="slides/slide59.xml"/><Relationship Id="rId99" Type="http://schemas.openxmlformats.org/officeDocument/2006/relationships/slide" Target="slides/slide64.xml"/><Relationship Id="rId101" Type="http://schemas.openxmlformats.org/officeDocument/2006/relationships/slide" Target="slides/slide66.xml"/><Relationship Id="rId122" Type="http://schemas.openxmlformats.org/officeDocument/2006/relationships/slide" Target="slides/slide87.xml"/><Relationship Id="rId130" Type="http://schemas.openxmlformats.org/officeDocument/2006/relationships/slide" Target="slides/slide95.xml"/><Relationship Id="rId135" Type="http://schemas.openxmlformats.org/officeDocument/2006/relationships/slide" Target="slides/slide100.xml"/><Relationship Id="rId143" Type="http://schemas.openxmlformats.org/officeDocument/2006/relationships/slide" Target="slides/slide108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4.xml"/><Relationship Id="rId109" Type="http://schemas.openxmlformats.org/officeDocument/2006/relationships/slide" Target="slides/slide74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5.xml"/><Relationship Id="rId55" Type="http://schemas.openxmlformats.org/officeDocument/2006/relationships/slide" Target="slides/slide20.xml"/><Relationship Id="rId76" Type="http://schemas.openxmlformats.org/officeDocument/2006/relationships/slide" Target="slides/slide41.xml"/><Relationship Id="rId97" Type="http://schemas.openxmlformats.org/officeDocument/2006/relationships/slide" Target="slides/slide62.xml"/><Relationship Id="rId104" Type="http://schemas.openxmlformats.org/officeDocument/2006/relationships/slide" Target="slides/slide69.xml"/><Relationship Id="rId120" Type="http://schemas.openxmlformats.org/officeDocument/2006/relationships/slide" Target="slides/slide85.xml"/><Relationship Id="rId125" Type="http://schemas.openxmlformats.org/officeDocument/2006/relationships/slide" Target="slides/slide90.xml"/><Relationship Id="rId141" Type="http://schemas.openxmlformats.org/officeDocument/2006/relationships/slide" Target="slides/slide106.xml"/><Relationship Id="rId14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6.xml"/><Relationship Id="rId92" Type="http://schemas.openxmlformats.org/officeDocument/2006/relationships/slide" Target="slides/slide57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5.xml"/><Relationship Id="rId45" Type="http://schemas.openxmlformats.org/officeDocument/2006/relationships/slide" Target="slides/slide10.xml"/><Relationship Id="rId66" Type="http://schemas.openxmlformats.org/officeDocument/2006/relationships/slide" Target="slides/slide31.xml"/><Relationship Id="rId87" Type="http://schemas.openxmlformats.org/officeDocument/2006/relationships/slide" Target="slides/slide52.xml"/><Relationship Id="rId110" Type="http://schemas.openxmlformats.org/officeDocument/2006/relationships/slide" Target="slides/slide75.xml"/><Relationship Id="rId115" Type="http://schemas.openxmlformats.org/officeDocument/2006/relationships/slide" Target="slides/slide80.xml"/><Relationship Id="rId131" Type="http://schemas.openxmlformats.org/officeDocument/2006/relationships/slide" Target="slides/slide96.xml"/><Relationship Id="rId136" Type="http://schemas.openxmlformats.org/officeDocument/2006/relationships/slide" Target="slides/slide101.xml"/><Relationship Id="rId61" Type="http://schemas.openxmlformats.org/officeDocument/2006/relationships/slide" Target="slides/slide26.xml"/><Relationship Id="rId82" Type="http://schemas.openxmlformats.org/officeDocument/2006/relationships/slide" Target="slides/slide4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21.xml"/><Relationship Id="rId77" Type="http://schemas.openxmlformats.org/officeDocument/2006/relationships/slide" Target="slides/slide42.xml"/><Relationship Id="rId100" Type="http://schemas.openxmlformats.org/officeDocument/2006/relationships/slide" Target="slides/slide65.xml"/><Relationship Id="rId105" Type="http://schemas.openxmlformats.org/officeDocument/2006/relationships/slide" Target="slides/slide70.xml"/><Relationship Id="rId126" Type="http://schemas.openxmlformats.org/officeDocument/2006/relationships/slide" Target="slides/slide91.xml"/><Relationship Id="rId14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6.xml"/><Relationship Id="rId72" Type="http://schemas.openxmlformats.org/officeDocument/2006/relationships/slide" Target="slides/slide37.xml"/><Relationship Id="rId93" Type="http://schemas.openxmlformats.org/officeDocument/2006/relationships/slide" Target="slides/slide58.xml"/><Relationship Id="rId98" Type="http://schemas.openxmlformats.org/officeDocument/2006/relationships/slide" Target="slides/slide63.xml"/><Relationship Id="rId121" Type="http://schemas.openxmlformats.org/officeDocument/2006/relationships/slide" Target="slides/slide86.xml"/><Relationship Id="rId142" Type="http://schemas.openxmlformats.org/officeDocument/2006/relationships/slide" Target="slides/slide10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2.wmf"/><Relationship Id="rId7" Type="http://schemas.openxmlformats.org/officeDocument/2006/relationships/image" Target="../media/image22.wmf"/><Relationship Id="rId2" Type="http://schemas.openxmlformats.org/officeDocument/2006/relationships/image" Target="../media/image11.wmf"/><Relationship Id="rId1" Type="http://schemas.openxmlformats.org/officeDocument/2006/relationships/image" Target="../media/image21.e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C5388E-8D86-4BAB-A2D3-DFBBBA779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BE6B37-F693-433F-B95B-8482F6DDC898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913" tIns="44956" rIns="89913" bIns="44956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0596" name="Rectangle 3"/>
          <p:cNvSpPr>
            <a:spLocks noChangeArrowheads="1"/>
          </p:cNvSpPr>
          <p:nvPr/>
        </p:nvSpPr>
        <p:spPr bwMode="auto">
          <a:xfrm>
            <a:off x="3889375" y="8705850"/>
            <a:ext cx="2992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0" tIns="44328" rIns="90240" bIns="44328" anchor="b"/>
          <a:lstStyle/>
          <a:p>
            <a:pPr algn="r" defTabSz="911225"/>
            <a:r>
              <a:rPr lang="en-US" sz="1200">
                <a:solidFill>
                  <a:srgbClr val="000000"/>
                </a:solidFill>
                <a:cs typeface="Arial" charset="0"/>
              </a:rPr>
              <a:t>1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8705850"/>
            <a:ext cx="2992438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913" tIns="44956" rIns="89913" bIns="44956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0" y="0"/>
            <a:ext cx="2992438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913" tIns="44956" rIns="89913" bIns="44956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0599" name="Rectangle 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6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2925"/>
            <a:ext cx="5014912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0" tIns="44328" rIns="90240" bIns="443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BF6D61-646C-4BCE-A390-F9CC0544EC2F}" type="slidenum">
              <a:rPr 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913" tIns="44956" rIns="89913" bIns="44956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3889375" y="8705850"/>
            <a:ext cx="29924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40" tIns="44328" rIns="90240" bIns="44328" anchor="b"/>
          <a:lstStyle/>
          <a:p>
            <a:pPr algn="r" defTabSz="911225"/>
            <a:r>
              <a:rPr lang="en-US" sz="1200">
                <a:solidFill>
                  <a:srgbClr val="000000"/>
                </a:solidFill>
                <a:cs typeface="Arial" charset="0"/>
              </a:rPr>
              <a:t>13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705850"/>
            <a:ext cx="2992438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913" tIns="44956" rIns="89913" bIns="44956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2992438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9913" tIns="44956" rIns="89913" bIns="44956" anchor="ctr"/>
          <a:lstStyle/>
          <a:p>
            <a:pPr eaLnBrk="1" hangingPunct="1">
              <a:defRPr/>
            </a:pPr>
            <a:endParaRPr lang="en-US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6983" name="Rectangle 6"/>
          <p:cNvSpPr>
            <a:spLocks noChangeArrowheads="1" noTextEdit="1"/>
          </p:cNvSpPr>
          <p:nvPr>
            <p:ph type="sldImg"/>
          </p:nvPr>
        </p:nvSpPr>
        <p:spPr bwMode="auto">
          <a:xfrm>
            <a:off x="1152525" y="690563"/>
            <a:ext cx="4554538" cy="3417887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2925"/>
            <a:ext cx="5014912" cy="4129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40" tIns="44328" rIns="90240" bIns="443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C63D5-725D-42EF-8D13-D08C334A1095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11BB2-CE44-4793-B62C-4F19B0C2831F}" type="slidenum">
              <a:rPr lang="en-US" smtClean="0">
                <a:solidFill>
                  <a:srgbClr val="000000"/>
                </a:solidFill>
              </a:rPr>
              <a:pPr eaLnBrk="1" hangingPunct="1"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F6369-B901-4472-9855-3D2F4AA2C3C5}" type="slidenum">
              <a:rPr lang="en-US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0280EA-E56A-4588-B720-0507ECCDA0AD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2F2D9-9B68-4A63-A9C2-E21754984417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7FBF44-FE11-407F-940D-4487D5D0E01F}" type="slidenum">
              <a:rPr 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4C9717-5A02-4F30-84E2-57DE872243B5}" type="slidenum">
              <a:rPr 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C92DBF-D2C4-440C-A3E4-151DE524A4BB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9D165-8ACE-449B-93A8-A6632541B16D}" type="slidenum">
              <a:rPr 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7E2F5E-2CAD-437A-8C2E-472CA8554EB4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For transience in space and time, consider Web crawls, which copy documents to different locations, and consider the Internet Archive, which maintains snapshots of Web pages through time.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6824E68-B1B6-4A2D-A6E3-CC202DD5F430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C1C13E-F319-47CA-9E67-6D422507AEA6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09CAF9-4F5A-45F6-AAEE-72E824981D87}" type="slidenum">
              <a:rPr lang="en-US" smtClean="0">
                <a:solidFill>
                  <a:srgbClr val="000000"/>
                </a:solidFill>
              </a:rPr>
              <a:pPr eaLnBrk="1" hangingPunct="1"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09A1F-46E5-47CA-B531-00CF56985202}" type="slidenum">
              <a:rPr 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5F20A0-BD00-4D52-9A0F-F5FB37981696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DAF0D-25C9-4D39-914E-CB0EBF114D22}" type="slidenum">
              <a:rPr 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18EC02-CD43-45E9-8EF1-86A477A71006}" type="slidenum">
              <a:rPr lang="en-US" smtClean="0">
                <a:solidFill>
                  <a:srgbClr val="000000"/>
                </a:solidFill>
              </a:rPr>
              <a:pPr eaLnBrk="1" hangingPunct="1"/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E36DAC-4F6A-4C0F-99C5-9672B0782BB6}" type="slidenum">
              <a:rPr lang="en-US" smtClean="0">
                <a:solidFill>
                  <a:srgbClr val="000000"/>
                </a:solidFill>
              </a:rPr>
              <a:pPr eaLnBrk="1" hangingPunct="1"/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45B482-1957-4429-A224-8FF9F1855C5F}" type="slidenum">
              <a:rPr lang="en-US" smtClean="0">
                <a:solidFill>
                  <a:srgbClr val="000000"/>
                </a:solidFill>
              </a:rPr>
              <a:pPr eaLnBrk="1" hangingPunct="1"/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50ABD8-3547-434C-B1C3-02E1EC7716DD}" type="slidenum">
              <a:rPr lang="en-US" smtClean="0">
                <a:solidFill>
                  <a:srgbClr val="000000"/>
                </a:solidFill>
              </a:rPr>
              <a:pPr eaLnBrk="1" hangingPunct="1"/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5760BD-1C74-4944-9BCB-42A1C8B2AD0A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B5AE42-A6F8-4448-BCD9-FE6A4D150D88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7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735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9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10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11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12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7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13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14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15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25EAAD-D961-4B21-9A5F-18217226E71B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16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17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18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19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22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23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5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24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25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26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038" rIns="93662" bIns="46038" anchor="b"/>
          <a:lstStyle/>
          <a:p>
            <a:pPr algn="r" defTabSz="930275"/>
            <a:r>
              <a:rPr lang="en-US" sz="1200"/>
              <a:t>27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E43EA-8AB2-4172-8C9A-12A981FE9059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B99EA-EA5D-42A4-A979-1E0336BB960C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33B7AA-D100-4F7D-A916-775C0783CA0D}" type="slidenum">
              <a:rPr 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3E84D5-7B38-4F39-9083-2B34D027FAD1}" type="slidenum">
              <a:rPr 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57B16-6A97-43C4-8573-03F745C0BE8B}" type="slidenum">
              <a:rPr 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030C-F5D7-471D-9F63-D87DBEE5F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40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719C5-7927-4686-887F-28B7170E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1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0A1A-FA44-4E7C-B68A-195D0682B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16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33DA-DDB5-4600-B2BD-9D07DA42A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7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CEC5-5626-4B26-BF6A-618EEDFB0F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92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EE2F2-49B6-4B4A-9FD9-10BFC14450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6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45858-E704-47A6-84DF-A7FEEB704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0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45858-E704-47A6-84DF-A7FEEB704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09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09EDC-2248-42CB-B309-FB40A7AE9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3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D226-3CF6-4C96-B7D9-42A5D3397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5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87A8-DF6B-4494-9612-708B484A3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03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81918-8A66-4BD3-94DB-A91590BB4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75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5736-6681-41E0-8DE3-D1AFF0274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4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A9EED-8DAE-4035-935C-AD8103F5A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D7963-DDB7-4545-A4A7-FA3C4557D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4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C5F3F-6349-46F7-84EA-A5CEDC677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93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0BC9-84D6-4C39-B27A-EFBC17109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CBFFE-63E5-4E12-8A2F-ADCADB51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92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4D34-C094-4876-9132-7722E1D50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8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9768-466B-453D-AE2C-7BB3E294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48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50023-4E4C-4290-B314-06B1C2D75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4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FA75-BA3B-48A4-84CF-16E907AE6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0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BCAE0-7E7D-4C8C-8C3D-D4F55065B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46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4A46-CEB5-4AD4-9D12-54496D213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21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CABF-BE43-46DD-9C5A-AA9C45C87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F51F-9093-45C3-882F-CE8629389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3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1DAAD-96EA-4E0E-8B53-8063B4D91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57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78D07-B39E-4B19-B3A1-16625633A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45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C27D8-68F8-4898-9633-614A1D3FF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3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05094-DB55-499B-B045-D7065DB14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49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3DC8B-088B-4FCB-A169-B1D8029F6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37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13E7-8573-46D4-99CF-425F36EB7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29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87DCC-13F3-494B-B2C1-D2077662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2A2DA-0258-4443-BF57-1C52E59D3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5325-6A40-46F8-A149-35D487387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00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CF6FA-6B95-4C63-9F9A-939F44DB7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F2DDF-1606-4746-BA74-7FEA5EEA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64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DA10A-E5F2-49D3-BC9F-7A0A4954E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55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CB23-60A4-4CA1-A69C-208AEA729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323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105B1-2B08-4EEB-BC04-8515F0961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04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45858-E704-47A6-84DF-A7FEEB7043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0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33F9-D3BA-4BA9-A545-F6BABBF01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2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7C31-B4A4-4BC3-8CA7-A21048928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9ACD-9604-4244-A9E1-BA7C7321B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9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DC55-99EE-47E6-A0B9-1D588AD39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5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B76F6-B3EC-4C27-851A-C1ACCB72F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6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7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9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1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2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3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4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5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3E7395-8A15-4C2B-B613-FBEC14C8C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DFFBCD6E-B47D-4403-AB51-66144F9E1274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349DDF20-CADE-4C1A-987C-AC44905C6BAE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5F127ABA-F45F-4D17-9800-D4DC06BF9BBD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DDD8B8D4-2FDE-4F7C-9730-66134784A0F6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C13CACBD-4148-4A1D-977E-679233C41C31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CE69B007-A51F-4939-AB5C-FDA0633F730F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0EB6E4CE-BE4B-4C38-AA22-0FDE4E2658C8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7BDB710D-B2F3-49D8-8F31-0911FE3A17B7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9D6078A5-3ACC-4871-97FB-AD7FAA1C65D3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3BC2FFB1-B086-4866-8F15-5AFE4B3C5E6D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3A5D1AAE-E24E-4C2A-B0C4-CC0EBDC8E6D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445FAF63-F410-4736-B8B6-4019946A5A9D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70405D34-6FE6-47CF-BD44-277E68CD1C1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C107C397-D71F-4FA0-B244-DCAE9B73928D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BA3A1FBF-DEE1-4ACE-9B1E-EDBAE10C9203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ADCC8EA9-399F-4D23-9E5E-E21DCF3A2C66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0ED71E44-AC84-464B-90EA-6A860B6727DD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587B6123-9988-4764-96C6-C29108947DC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6CF0DACC-BB69-4BD6-AE35-F38EB438AF1F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D8161433-D7F0-4902-9750-D760A6455F39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DC32FCE5-7F2D-4A31-A19C-370C35A9936D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3A5D1AAE-E24E-4C2A-B0C4-CC0EBDC8E6D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A2867B32-2FF7-4D3D-A248-F4F31E45F0D9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A354D471-3654-4956-958F-7144D15C91C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C5A5BB37-4BDC-4B88-A394-004284365454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A63FD77F-0A92-43EF-8CD6-5E026ED9BF60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ED5F4BA2-002C-4D66-A50B-2D6590DEB5C5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3A5D1AAE-E24E-4C2A-B0C4-CC0EBDC8E6D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3A5D1AAE-E24E-4C2A-B0C4-CC0EBDC8E6D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3A5D1AAE-E24E-4C2A-B0C4-CC0EBDC8E6D2}" type="slidenum">
              <a:rPr lang="en-US">
                <a:solidFill>
                  <a:srgbClr val="000000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AE767E44-EA1E-43D8-A1C8-C2AC4DCA8611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1B96813A-2209-4C83-B69A-0754EE37D239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F6C03770-12A1-48A2-B761-932BB0684E9B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pPr eaLnBrk="1" hangingPunct="1">
              <a:defRPr/>
            </a:pPr>
            <a:fld id="{601F3C10-3B64-45B6-9CC9-25AF4DCCB343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5025"/>
            <a:ext cx="91440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7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4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2.wmf"/><Relationship Id="rId25" Type="http://schemas.openxmlformats.org/officeDocument/2006/relationships/oleObject" Target="../embeddings/oleObject26.bin"/><Relationship Id="rId2" Type="http://schemas.openxmlformats.org/officeDocument/2006/relationships/slideLayout" Target="../slideLayouts/slideLayout21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21.e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24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2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" TargetMode="External"/><Relationship Id="rId2" Type="http://schemas.openxmlformats.org/officeDocument/2006/relationships/hyperlink" Target="http://legacy.library.ucsf.edu/" TargetMode="External"/><Relationship Id="rId1" Type="http://schemas.openxmlformats.org/officeDocument/2006/relationships/slideLayout" Target="../slideLayouts/slideLayout46.xml"/><Relationship Id="rId4" Type="http://schemas.openxmlformats.org/officeDocument/2006/relationships/hyperlink" Target="http://ciir.cs.umass.edu/irdemo/hw-demo/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jpeg"/><Relationship Id="rId4" Type="http://schemas.openxmlformats.org/officeDocument/2006/relationships/image" Target="../media/image71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5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isurf.yahoo.com/" TargetMode="Externa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ney.ctr.columbia.edu/WebSEEk/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elib.cs.berkeley.edu/photos/blobworld/" TargetMode="Externa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cs.berkeley.edu/photos/blobworld/" TargetMode="Externa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wmf"/><Relationship Id="rId5" Type="http://schemas.openxmlformats.org/officeDocument/2006/relationships/image" Target="../media/image10.e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8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Beyond Text</a:t>
            </a:r>
            <a:endParaRPr lang="en-US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INFM 718X/LBSC 708X</a:t>
            </a:r>
            <a:endParaRPr lang="en-US" dirty="0" smtClean="0"/>
          </a:p>
          <a:p>
            <a:r>
              <a:rPr lang="en-US" dirty="0" smtClean="0"/>
              <a:t>Session </a:t>
            </a:r>
            <a:r>
              <a:rPr lang="en-US" dirty="0" smtClean="0"/>
              <a:t>10</a:t>
            </a:r>
            <a:endParaRPr lang="en-US" dirty="0" smtClean="0"/>
          </a:p>
          <a:p>
            <a:r>
              <a:rPr lang="en-US" dirty="0" smtClean="0"/>
              <a:t>Douglas W. </a:t>
            </a:r>
            <a:r>
              <a:rPr lang="en-US" dirty="0" err="1" smtClean="0"/>
              <a:t>Oard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359525" cy="1620838"/>
          </a:xfrm>
        </p:spPr>
        <p:txBody>
          <a:bodyPr/>
          <a:lstStyle/>
          <a:p>
            <a:pPr eaLnBrk="1" hangingPunct="1"/>
            <a:r>
              <a:rPr lang="en-US" smtClean="0"/>
              <a:t>Pixel representation of intensity map</a:t>
            </a:r>
          </a:p>
          <a:p>
            <a:pPr eaLnBrk="1" hangingPunct="1"/>
            <a:r>
              <a:rPr lang="en-US" smtClean="0"/>
              <a:t>No explicit “content”, only relations</a:t>
            </a:r>
          </a:p>
          <a:p>
            <a:pPr eaLnBrk="1" hangingPunct="1"/>
            <a:r>
              <a:rPr lang="en-US" smtClean="0"/>
              <a:t>Image analysis</a:t>
            </a:r>
          </a:p>
          <a:p>
            <a:pPr lvl="1" eaLnBrk="1" hangingPunct="1"/>
            <a:r>
              <a:rPr lang="en-US" smtClean="0"/>
              <a:t>Attempts to mimic human visual behavior</a:t>
            </a:r>
          </a:p>
          <a:p>
            <a:pPr lvl="1" eaLnBrk="1" hangingPunct="1"/>
            <a:r>
              <a:rPr lang="en-US" smtClean="0"/>
              <a:t>Draw conclusions, hypothesize and verify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0"/>
            <a:ext cx="1417638" cy="1647825"/>
            <a:chOff x="2880" y="576"/>
            <a:chExt cx="893" cy="1038"/>
          </a:xfrm>
        </p:grpSpPr>
        <p:graphicFrame>
          <p:nvGraphicFramePr>
            <p:cNvPr id="66588" name="Object 5"/>
            <p:cNvGraphicFramePr>
              <a:graphicFrameLocks noChangeAspect="1"/>
            </p:cNvGraphicFramePr>
            <p:nvPr/>
          </p:nvGraphicFramePr>
          <p:xfrm>
            <a:off x="2988" y="831"/>
            <a:ext cx="65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63" name="Clip" r:id="rId4" imgW="819180" imgH="819240" progId="MS_ClipArt_Gallery.2">
                    <p:embed/>
                  </p:oleObj>
                </mc:Choice>
                <mc:Fallback>
                  <p:oleObj name="Clip" r:id="rId4" imgW="819180" imgH="819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8" y="831"/>
                          <a:ext cx="654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46" name="Text Box 6"/>
            <p:cNvSpPr txBox="1">
              <a:spLocks noChangeArrowheads="1"/>
            </p:cNvSpPr>
            <p:nvPr/>
          </p:nvSpPr>
          <p:spPr bwMode="auto">
            <a:xfrm rot="18000000">
              <a:off x="2567" y="889"/>
              <a:ext cx="769" cy="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200"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DOCUMENT</a:t>
              </a: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 rot="3600000">
              <a:off x="3317" y="889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DATABASE</a:t>
              </a:r>
            </a:p>
          </p:txBody>
        </p:sp>
        <p:sp>
          <p:nvSpPr>
            <p:cNvPr id="35848" name="Text Box 8"/>
            <p:cNvSpPr txBox="1">
              <a:spLocks noChangeArrowheads="1"/>
            </p:cNvSpPr>
            <p:nvPr/>
          </p:nvSpPr>
          <p:spPr bwMode="auto">
            <a:xfrm>
              <a:off x="3072" y="1441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IMAGE</a:t>
              </a:r>
            </a:p>
          </p:txBody>
        </p:sp>
      </p:grp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7786688" y="3352800"/>
            <a:ext cx="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scene3d>
            <a:camera prst="legacyPerspectiveBottomRight">
              <a:rot lat="0" lon="21239999" rev="0"/>
            </a:camera>
            <a:lightRig rig="legacyHarsh3" dir="l"/>
          </a:scene3d>
          <a:sp3d extrusionH="430200" prstMaterial="legacyMatte">
            <a:bevelT w="13500" h="13500" prst="angle"/>
            <a:bevelB w="13500" h="13500" prst="angle"/>
            <a:extrusionClr>
              <a:srgbClr val="C0C0C0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66566" name="Group 25"/>
          <p:cNvGrpSpPr>
            <a:grpSpLocks/>
          </p:cNvGrpSpPr>
          <p:nvPr/>
        </p:nvGrpSpPr>
        <p:grpSpPr bwMode="auto">
          <a:xfrm>
            <a:off x="6977063" y="685800"/>
            <a:ext cx="1619250" cy="2419350"/>
            <a:chOff x="4272" y="480"/>
            <a:chExt cx="1020" cy="1524"/>
          </a:xfrm>
        </p:grpSpPr>
        <p:graphicFrame>
          <p:nvGraphicFramePr>
            <p:cNvPr id="66586" name="Object 11"/>
            <p:cNvGraphicFramePr>
              <a:graphicFrameLocks noChangeAspect="1"/>
            </p:cNvGraphicFramePr>
            <p:nvPr/>
          </p:nvGraphicFramePr>
          <p:xfrm>
            <a:off x="4272" y="480"/>
            <a:ext cx="1020" cy="1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364" name="Clip" r:id="rId6" imgW="3238095" imgH="4838095" progId="MS_ClipArt_Gallery.2">
                    <p:embed/>
                  </p:oleObj>
                </mc:Choice>
                <mc:Fallback>
                  <p:oleObj name="Clip" r:id="rId6" imgW="3238095" imgH="483809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480"/>
                          <a:ext cx="1020" cy="15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Rectangle 23"/>
            <p:cNvSpPr>
              <a:spLocks noChangeArrowheads="1"/>
            </p:cNvSpPr>
            <p:nvPr/>
          </p:nvSpPr>
          <p:spPr bwMode="auto">
            <a:xfrm>
              <a:off x="4752" y="960"/>
              <a:ext cx="240" cy="240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762000" y="3886200"/>
            <a:ext cx="5562600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sz="2800">
                <a:solidFill>
                  <a:srgbClr val="000000"/>
                </a:solidFill>
              </a:rPr>
              <a:t>Image databases</a:t>
            </a:r>
            <a:endParaRPr lang="en-US" sz="2400">
              <a:solidFill>
                <a:srgbClr val="000000"/>
              </a:solidFill>
            </a:endParaRPr>
          </a:p>
          <a:p>
            <a:r>
              <a:rPr lang="en-US" sz="2000">
                <a:solidFill>
                  <a:srgbClr val="000000"/>
                </a:solidFill>
              </a:rPr>
              <a:t>Use primitive image analysis to represent content</a:t>
            </a:r>
          </a:p>
          <a:p>
            <a:r>
              <a:rPr lang="en-US" sz="2000">
                <a:solidFill>
                  <a:srgbClr val="000000"/>
                </a:solidFill>
              </a:rPr>
              <a:t>Transform semantic queries into “image features”</a:t>
            </a:r>
          </a:p>
          <a:p>
            <a:pPr lvl="1"/>
            <a:r>
              <a:rPr lang="en-US" sz="1600">
                <a:solidFill>
                  <a:srgbClr val="000000"/>
                </a:solidFill>
              </a:rPr>
              <a:t>color, shape, texture …</a:t>
            </a:r>
          </a:p>
          <a:p>
            <a:pPr lvl="1"/>
            <a:r>
              <a:rPr lang="en-US" sz="1600">
                <a:solidFill>
                  <a:srgbClr val="000000"/>
                </a:solidFill>
              </a:rPr>
              <a:t>spatial relations</a:t>
            </a:r>
          </a:p>
          <a:p>
            <a:pPr lvl="2"/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66568" name="Group 29"/>
          <p:cNvGrpSpPr>
            <a:grpSpLocks noChangeAspect="1"/>
          </p:cNvGrpSpPr>
          <p:nvPr/>
        </p:nvGrpSpPr>
        <p:grpSpPr bwMode="auto">
          <a:xfrm>
            <a:off x="6705600" y="4197350"/>
            <a:ext cx="2162175" cy="1917700"/>
            <a:chOff x="4224" y="2644"/>
            <a:chExt cx="1362" cy="1208"/>
          </a:xfrm>
        </p:grpSpPr>
        <p:sp>
          <p:nvSpPr>
            <p:cNvPr id="35868" name="AutoShape 28"/>
            <p:cNvSpPr>
              <a:spLocks noChangeAspect="1" noChangeArrowheads="1" noTextEdit="1"/>
            </p:cNvSpPr>
            <p:nvPr/>
          </p:nvSpPr>
          <p:spPr bwMode="auto">
            <a:xfrm>
              <a:off x="4224" y="2644"/>
              <a:ext cx="1362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6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66570" name="Rectangle 30"/>
            <p:cNvSpPr>
              <a:spLocks noChangeArrowheads="1"/>
            </p:cNvSpPr>
            <p:nvPr/>
          </p:nvSpPr>
          <p:spPr bwMode="auto">
            <a:xfrm>
              <a:off x="4347" y="267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10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1" name="Rectangle 31"/>
            <p:cNvSpPr>
              <a:spLocks noChangeArrowheads="1"/>
            </p:cNvSpPr>
            <p:nvPr/>
          </p:nvSpPr>
          <p:spPr bwMode="auto">
            <a:xfrm>
              <a:off x="4689" y="267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27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2" name="Rectangle 32"/>
            <p:cNvSpPr>
              <a:spLocks noChangeArrowheads="1"/>
            </p:cNvSpPr>
            <p:nvPr/>
          </p:nvSpPr>
          <p:spPr bwMode="auto">
            <a:xfrm>
              <a:off x="5021" y="267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33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3" name="Rectangle 33"/>
            <p:cNvSpPr>
              <a:spLocks noChangeArrowheads="1"/>
            </p:cNvSpPr>
            <p:nvPr/>
          </p:nvSpPr>
          <p:spPr bwMode="auto">
            <a:xfrm>
              <a:off x="5354" y="2672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29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4" name="Rectangle 34"/>
            <p:cNvSpPr>
              <a:spLocks noChangeArrowheads="1"/>
            </p:cNvSpPr>
            <p:nvPr/>
          </p:nvSpPr>
          <p:spPr bwMode="auto">
            <a:xfrm>
              <a:off x="4347" y="2951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27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5" name="Rectangle 35"/>
            <p:cNvSpPr>
              <a:spLocks noChangeArrowheads="1"/>
            </p:cNvSpPr>
            <p:nvPr/>
          </p:nvSpPr>
          <p:spPr bwMode="auto">
            <a:xfrm>
              <a:off x="4689" y="2951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34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6" name="Rectangle 36"/>
            <p:cNvSpPr>
              <a:spLocks noChangeArrowheads="1"/>
            </p:cNvSpPr>
            <p:nvPr/>
          </p:nvSpPr>
          <p:spPr bwMode="auto">
            <a:xfrm>
              <a:off x="5021" y="2951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33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7" name="Rectangle 37"/>
            <p:cNvSpPr>
              <a:spLocks noChangeArrowheads="1"/>
            </p:cNvSpPr>
            <p:nvPr/>
          </p:nvSpPr>
          <p:spPr bwMode="auto">
            <a:xfrm>
              <a:off x="5354" y="2951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54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8" name="Rectangle 38"/>
            <p:cNvSpPr>
              <a:spLocks noChangeArrowheads="1"/>
            </p:cNvSpPr>
            <p:nvPr/>
          </p:nvSpPr>
          <p:spPr bwMode="auto">
            <a:xfrm>
              <a:off x="4347" y="3227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54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79" name="Rectangle 39"/>
            <p:cNvSpPr>
              <a:spLocks noChangeArrowheads="1"/>
            </p:cNvSpPr>
            <p:nvPr/>
          </p:nvSpPr>
          <p:spPr bwMode="auto">
            <a:xfrm>
              <a:off x="4689" y="3227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47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80" name="Rectangle 40"/>
            <p:cNvSpPr>
              <a:spLocks noChangeArrowheads="1"/>
            </p:cNvSpPr>
            <p:nvPr/>
          </p:nvSpPr>
          <p:spPr bwMode="auto">
            <a:xfrm>
              <a:off x="5021" y="3227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89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81" name="Rectangle 41"/>
            <p:cNvSpPr>
              <a:spLocks noChangeArrowheads="1"/>
            </p:cNvSpPr>
            <p:nvPr/>
          </p:nvSpPr>
          <p:spPr bwMode="auto">
            <a:xfrm>
              <a:off x="5354" y="3227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60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82" name="Rectangle 42"/>
            <p:cNvSpPr>
              <a:spLocks noChangeArrowheads="1"/>
            </p:cNvSpPr>
            <p:nvPr/>
          </p:nvSpPr>
          <p:spPr bwMode="auto">
            <a:xfrm>
              <a:off x="4347" y="3510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25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83" name="Rectangle 43"/>
            <p:cNvSpPr>
              <a:spLocks noChangeArrowheads="1"/>
            </p:cNvSpPr>
            <p:nvPr/>
          </p:nvSpPr>
          <p:spPr bwMode="auto">
            <a:xfrm>
              <a:off x="4689" y="3510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35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84" name="Rectangle 44"/>
            <p:cNvSpPr>
              <a:spLocks noChangeArrowheads="1"/>
            </p:cNvSpPr>
            <p:nvPr/>
          </p:nvSpPr>
          <p:spPr bwMode="auto">
            <a:xfrm>
              <a:off x="5021" y="3510"/>
              <a:ext cx="204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43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  <p:sp>
          <p:nvSpPr>
            <p:cNvPr id="66585" name="Rectangle 45"/>
            <p:cNvSpPr>
              <a:spLocks noChangeArrowheads="1"/>
            </p:cNvSpPr>
            <p:nvPr/>
          </p:nvSpPr>
          <p:spPr bwMode="auto">
            <a:xfrm>
              <a:off x="5325" y="3510"/>
              <a:ext cx="102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2300" b="1">
                  <a:solidFill>
                    <a:srgbClr val="0066FF"/>
                  </a:solidFill>
                  <a:latin typeface="Arial" charset="0"/>
                </a:rPr>
                <a:t>9</a:t>
              </a:r>
              <a:endParaRPr lang="en-US" sz="1600">
                <a:solidFill>
                  <a:srgbClr val="0066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0"/>
      <p:bldP spid="35867" grpId="0" autoUpdateAnimBg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Full Motion Extracts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Extracted shots, joined by cuts</a:t>
            </a:r>
          </a:p>
          <a:p>
            <a:pPr lvl="1"/>
            <a:r>
              <a:rPr lang="en-US" smtClean="0"/>
              <a:t>The technique used in movie advertisements</a:t>
            </a:r>
          </a:p>
          <a:p>
            <a:endParaRPr lang="en-US" smtClean="0"/>
          </a:p>
          <a:p>
            <a:r>
              <a:rPr lang="en-US" smtClean="0"/>
              <a:t>Conveys more information using motion</a:t>
            </a:r>
          </a:p>
          <a:p>
            <a:pPr lvl="1"/>
            <a:r>
              <a:rPr lang="en-US" smtClean="0"/>
              <a:t>Optionally aligned with extracted sound as well</a:t>
            </a:r>
          </a:p>
          <a:p>
            <a:endParaRPr lang="en-US" smtClean="0"/>
          </a:p>
          <a:p>
            <a:r>
              <a:rPr lang="en-US" smtClean="0"/>
              <a:t>Hard to build a </a:t>
            </a:r>
            <a:r>
              <a:rPr lang="en-US" u="sng" smtClean="0"/>
              <a:t>coherent</a:t>
            </a:r>
            <a:r>
              <a:rPr lang="en-US" smtClean="0"/>
              <a:t> extract</a:t>
            </a:r>
          </a:p>
          <a:p>
            <a:pPr lvl="1"/>
            <a:r>
              <a:rPr lang="en-US" smtClean="0"/>
              <a:t>Movie ads are constructed by hand</a:t>
            </a:r>
          </a:p>
        </p:txBody>
      </p:sp>
    </p:spTree>
  </p:cSld>
  <p:clrMapOvr>
    <a:masterClrMapping/>
  </p:clrMapOvr>
  <p:transition spd="slow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Text, but still language</a:t>
            </a:r>
          </a:p>
          <a:p>
            <a:pPr lvl="1"/>
            <a:r>
              <a:rPr lang="en-US" dirty="0" smtClean="0"/>
              <a:t>Scanned documents</a:t>
            </a:r>
          </a:p>
          <a:p>
            <a:pPr lvl="1"/>
            <a:r>
              <a:rPr lang="en-US" dirty="0" smtClean="0"/>
              <a:t>Speech</a:t>
            </a:r>
          </a:p>
          <a:p>
            <a:pPr lvl="3"/>
            <a:endParaRPr lang="en-US" dirty="0"/>
          </a:p>
          <a:p>
            <a:r>
              <a:rPr lang="en-US" dirty="0" smtClean="0"/>
              <a:t>Beyond Text, but still information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</a:t>
            </a:r>
          </a:p>
          <a:p>
            <a:pPr lvl="3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B</a:t>
            </a:r>
            <a:r>
              <a:rPr lang="en-US" dirty="0" smtClean="0"/>
              <a:t>eyond text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6150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Relational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static “relational” data</a:t>
            </a:r>
          </a:p>
          <a:p>
            <a:pPr lvl="1"/>
            <a:r>
              <a:rPr lang="en-US" dirty="0" smtClean="0"/>
              <a:t>Organization charts</a:t>
            </a:r>
          </a:p>
          <a:p>
            <a:pPr lvl="1"/>
            <a:r>
              <a:rPr lang="en-US" dirty="0" smtClean="0"/>
              <a:t>Phone directories</a:t>
            </a:r>
          </a:p>
          <a:p>
            <a:endParaRPr lang="en-US" dirty="0" smtClean="0"/>
          </a:p>
          <a:p>
            <a:r>
              <a:rPr lang="en-US" dirty="0" smtClean="0"/>
              <a:t>Transaction processing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B2B</a:t>
            </a:r>
          </a:p>
          <a:p>
            <a:pPr lvl="1"/>
            <a:r>
              <a:rPr lang="en-US" dirty="0" smtClean="0"/>
              <a:t>B2C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7013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Database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DBMS</a:t>
            </a:r>
          </a:p>
          <a:p>
            <a:r>
              <a:rPr lang="en-US" dirty="0" smtClean="0"/>
              <a:t>Normalized tables</a:t>
            </a:r>
          </a:p>
          <a:p>
            <a:pPr lvl="1"/>
            <a:r>
              <a:rPr lang="en-US" dirty="0" smtClean="0"/>
              <a:t>Organized to minimize implementation</a:t>
            </a:r>
          </a:p>
          <a:p>
            <a:r>
              <a:rPr lang="en-US" dirty="0" err="1" smtClean="0"/>
              <a:t>Denormalized</a:t>
            </a:r>
            <a:r>
              <a:rPr lang="en-US" dirty="0" smtClean="0"/>
              <a:t> tables</a:t>
            </a:r>
          </a:p>
          <a:p>
            <a:pPr lvl="1"/>
            <a:r>
              <a:rPr lang="en-US" dirty="0" smtClean="0"/>
              <a:t>Organized to support access</a:t>
            </a:r>
          </a:p>
          <a:p>
            <a:r>
              <a:rPr lang="en-US" dirty="0" smtClean="0"/>
              <a:t>SQL</a:t>
            </a:r>
          </a:p>
          <a:p>
            <a:r>
              <a:rPr lang="en-US" dirty="0" smtClean="0"/>
              <a:t>File system</a:t>
            </a:r>
          </a:p>
          <a:p>
            <a:r>
              <a:rPr lang="en-US" dirty="0" smtClean="0"/>
              <a:t>CSV</a:t>
            </a:r>
          </a:p>
          <a:p>
            <a:r>
              <a:rPr lang="en-US" dirty="0" smtClean="0"/>
              <a:t>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8927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exchange</a:t>
            </a:r>
          </a:p>
          <a:p>
            <a:endParaRPr lang="en-US" dirty="0"/>
          </a:p>
          <a:p>
            <a:r>
              <a:rPr lang="en-US" dirty="0" smtClean="0"/>
              <a:t>Forms</a:t>
            </a:r>
          </a:p>
          <a:p>
            <a:endParaRPr lang="en-US" dirty="0" smtClean="0"/>
          </a:p>
          <a:p>
            <a:r>
              <a:rPr lang="en-US" dirty="0" smtClean="0"/>
              <a:t>Views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9569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Non-operational “strategic” data resource</a:t>
            </a:r>
          </a:p>
          <a:p>
            <a:pPr lvl="1"/>
            <a:r>
              <a:rPr lang="en-US" dirty="0" smtClean="0"/>
              <a:t>Organized for analysis, not operations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Data harvested from operational systems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OLAP</a:t>
            </a:r>
          </a:p>
          <a:p>
            <a:pPr lvl="4"/>
            <a:endParaRPr lang="en-US" dirty="0"/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Association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659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Data Warehousing</a:t>
            </a:r>
            <a:endParaRPr lang="en-US" dirty="0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667" r="17777" b="20000"/>
          <a:stretch/>
        </p:blipFill>
        <p:spPr bwMode="auto">
          <a:xfrm>
            <a:off x="0" y="1600200"/>
            <a:ext cx="9144000" cy="498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2670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/>
              <a:t>Online Analytical Processing (OLAP)</a:t>
            </a:r>
            <a:endParaRPr lang="en-US" dirty="0"/>
          </a:p>
        </p:txBody>
      </p:sp>
      <p:pic>
        <p:nvPicPr>
          <p:cNvPr id="388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8" t="16667" r="14166" b="29333"/>
          <a:stretch/>
        </p:blipFill>
        <p:spPr bwMode="auto">
          <a:xfrm>
            <a:off x="-19049" y="2356119"/>
            <a:ext cx="9163049" cy="402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0217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56727"/>
          </a:xfrm>
        </p:spPr>
        <p:txBody>
          <a:bodyPr/>
          <a:lstStyle/>
          <a:p>
            <a:r>
              <a:rPr lang="en-US" dirty="0" smtClean="0"/>
              <a:t>Sedona Database Principles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956727"/>
            <a:ext cx="8324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Absent </a:t>
            </a:r>
            <a:r>
              <a:rPr lang="en-US" dirty="0"/>
              <a:t>a specific showing of need or relevance, a requesting party is </a:t>
            </a:r>
            <a:r>
              <a:rPr lang="en-US" dirty="0" smtClean="0"/>
              <a:t>entitled only </a:t>
            </a:r>
            <a:r>
              <a:rPr lang="en-US" dirty="0"/>
              <a:t>to database </a:t>
            </a:r>
            <a:r>
              <a:rPr lang="en-US" b="1" u="sng" dirty="0"/>
              <a:t>fields</a:t>
            </a:r>
            <a:r>
              <a:rPr lang="en-US" dirty="0"/>
              <a:t> that contain relevant information, not the </a:t>
            </a:r>
            <a:r>
              <a:rPr lang="en-US" dirty="0" smtClean="0"/>
              <a:t>entire database </a:t>
            </a:r>
            <a:r>
              <a:rPr lang="en-US" dirty="0"/>
              <a:t>in which the information resides or the underlying </a:t>
            </a:r>
            <a:r>
              <a:rPr lang="en-US" dirty="0" smtClean="0"/>
              <a:t>database application </a:t>
            </a:r>
            <a:r>
              <a:rPr lang="en-US" dirty="0"/>
              <a:t>or database engine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2. Due to differences in the way that information is stored or programmed into </a:t>
            </a:r>
            <a:r>
              <a:rPr lang="en-US" dirty="0" smtClean="0"/>
              <a:t>a database</a:t>
            </a:r>
            <a:r>
              <a:rPr lang="en-US" dirty="0"/>
              <a:t>, not all information in a database may be equally accessible, and </a:t>
            </a:r>
            <a:r>
              <a:rPr lang="en-US" dirty="0" smtClean="0"/>
              <a:t>a party’s </a:t>
            </a:r>
            <a:r>
              <a:rPr lang="en-US" dirty="0"/>
              <a:t>request for such information must be analyzed for relevance </a:t>
            </a:r>
            <a:r>
              <a:rPr lang="en-US" dirty="0" smtClean="0"/>
              <a:t>and proportionality.</a:t>
            </a:r>
          </a:p>
          <a:p>
            <a:endParaRPr lang="en-US" dirty="0"/>
          </a:p>
          <a:p>
            <a:r>
              <a:rPr lang="en-US" dirty="0"/>
              <a:t>3. Requesting and responding parties should use empirical information, such </a:t>
            </a:r>
            <a:r>
              <a:rPr lang="en-US" dirty="0" smtClean="0"/>
              <a:t>as that </a:t>
            </a:r>
            <a:r>
              <a:rPr lang="en-US" dirty="0"/>
              <a:t>generated from test queries and pilot projects, to ascertain the burden </a:t>
            </a:r>
            <a:r>
              <a:rPr lang="en-US" dirty="0" smtClean="0"/>
              <a:t>to produce </a:t>
            </a:r>
            <a:r>
              <a:rPr lang="en-US" dirty="0"/>
              <a:t>information stored in databases and to reach consensus on the scope </a:t>
            </a:r>
            <a:r>
              <a:rPr lang="en-US" dirty="0" smtClean="0"/>
              <a:t>of discovery.</a:t>
            </a:r>
          </a:p>
          <a:p>
            <a:endParaRPr lang="en-US" dirty="0"/>
          </a:p>
          <a:p>
            <a:r>
              <a:rPr lang="en-US" dirty="0"/>
              <a:t>4. A responding party must use reasonable measures to validate ESI collected </a:t>
            </a:r>
            <a:r>
              <a:rPr lang="en-US" dirty="0" smtClean="0"/>
              <a:t>from database </a:t>
            </a:r>
            <a:r>
              <a:rPr lang="en-US" dirty="0"/>
              <a:t>systems to ensure completeness and accuracy of the data acquisition.</a:t>
            </a:r>
          </a:p>
          <a:p>
            <a:endParaRPr lang="en-US" dirty="0" smtClean="0"/>
          </a:p>
          <a:p>
            <a:r>
              <a:rPr lang="en-US" dirty="0" smtClean="0"/>
              <a:t>5</a:t>
            </a:r>
            <a:r>
              <a:rPr lang="en-US" dirty="0"/>
              <a:t>. Verifying information that has been correctly exported from a larger database </a:t>
            </a:r>
            <a:r>
              <a:rPr lang="en-US" dirty="0" smtClean="0"/>
              <a:t>or repository </a:t>
            </a:r>
            <a:r>
              <a:rPr lang="en-US" dirty="0"/>
              <a:t>is a separate analysis from establishing the accuracy, authenticity, </a:t>
            </a:r>
            <a:r>
              <a:rPr lang="en-US" dirty="0" smtClean="0"/>
              <a:t>or admissibility </a:t>
            </a:r>
            <a:r>
              <a:rPr lang="en-US" dirty="0"/>
              <a:t>of the substantive information contained within the data.</a:t>
            </a:r>
          </a:p>
          <a:p>
            <a:endParaRPr lang="en-US" dirty="0" smtClean="0"/>
          </a:p>
          <a:p>
            <a:r>
              <a:rPr lang="en-US" dirty="0" smtClean="0"/>
              <a:t>6</a:t>
            </a:r>
            <a:r>
              <a:rPr lang="en-US" dirty="0"/>
              <a:t>. The way in which a requesting party intends to use database information </a:t>
            </a:r>
            <a:r>
              <a:rPr lang="en-US" dirty="0" smtClean="0"/>
              <a:t>is an important </a:t>
            </a:r>
            <a:r>
              <a:rPr lang="en-US" dirty="0"/>
              <a:t>factor in determining an appropriate format of production.</a:t>
            </a:r>
          </a:p>
        </p:txBody>
      </p:sp>
    </p:spTree>
    <p:extLst>
      <p:ext uri="{BB962C8B-B14F-4D97-AF65-F5344CB8AC3E}">
        <p14:creationId xmlns:p14="http://schemas.microsoft.com/office/powerpoint/2010/main" val="72066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 Images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 eaLnBrk="1" hangingPunct="1"/>
            <a:r>
              <a:rPr lang="en-US" smtClean="0"/>
              <a:t>A collection of dots called “pixels”</a:t>
            </a:r>
          </a:p>
          <a:p>
            <a:pPr lvl="1" eaLnBrk="1" hangingPunct="1"/>
            <a:r>
              <a:rPr lang="en-US" smtClean="0"/>
              <a:t>Arranged in a grid and called a “bitmap”</a:t>
            </a:r>
          </a:p>
          <a:p>
            <a:pPr eaLnBrk="1" hangingPunct="1"/>
            <a:r>
              <a:rPr lang="en-US" smtClean="0"/>
              <a:t>Pixels often binary-valued (black, white)</a:t>
            </a:r>
          </a:p>
          <a:p>
            <a:pPr lvl="1" eaLnBrk="1" hangingPunct="1"/>
            <a:r>
              <a:rPr lang="en-US" smtClean="0"/>
              <a:t>But greyscale or color is sometimes needed</a:t>
            </a:r>
          </a:p>
          <a:p>
            <a:pPr eaLnBrk="1" hangingPunct="1"/>
            <a:r>
              <a:rPr lang="en-US" smtClean="0"/>
              <a:t>300 dots per inch (dpi) gives the best results</a:t>
            </a:r>
          </a:p>
          <a:p>
            <a:pPr lvl="1" eaLnBrk="1" hangingPunct="1"/>
            <a:r>
              <a:rPr lang="en-US" smtClean="0"/>
              <a:t>But images are quite large (1 MB per page)</a:t>
            </a:r>
          </a:p>
          <a:p>
            <a:pPr lvl="1" eaLnBrk="1" hangingPunct="1"/>
            <a:r>
              <a:rPr lang="en-US" smtClean="0"/>
              <a:t>Faxes are normally 72 dpi</a:t>
            </a:r>
          </a:p>
          <a:p>
            <a:pPr eaLnBrk="1" hangingPunct="1"/>
            <a:r>
              <a:rPr lang="en-US" smtClean="0"/>
              <a:t>Usually stored in TIFF or PDF format</a:t>
            </a:r>
          </a:p>
          <a:p>
            <a:pPr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i="1" smtClean="0"/>
              <a:t>Yet we want to be able to process them like text files!</a:t>
            </a:r>
          </a:p>
          <a:p>
            <a:pPr algn="ctr" eaLnBrk="1" hangingPunct="1">
              <a:buFontTx/>
              <a:buNone/>
            </a:pPr>
            <a:endParaRPr lang="en-US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0"/>
            <a:ext cx="1417638" cy="1647825"/>
            <a:chOff x="144" y="0"/>
            <a:chExt cx="893" cy="1038"/>
          </a:xfrm>
        </p:grpSpPr>
        <p:graphicFrame>
          <p:nvGraphicFramePr>
            <p:cNvPr id="67589" name="Object 5"/>
            <p:cNvGraphicFramePr>
              <a:graphicFrameLocks noChangeAspect="1"/>
            </p:cNvGraphicFramePr>
            <p:nvPr/>
          </p:nvGraphicFramePr>
          <p:xfrm>
            <a:off x="252" y="255"/>
            <a:ext cx="65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7266" name="Clip" r:id="rId4" imgW="819180" imgH="819240" progId="MS_ClipArt_Gallery.2">
                    <p:embed/>
                  </p:oleObj>
                </mc:Choice>
                <mc:Fallback>
                  <p:oleObj name="Clip" r:id="rId4" imgW="819180" imgH="819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" y="255"/>
                          <a:ext cx="654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10" name="Text Box 6"/>
            <p:cNvSpPr txBox="1">
              <a:spLocks noChangeArrowheads="1"/>
            </p:cNvSpPr>
            <p:nvPr/>
          </p:nvSpPr>
          <p:spPr bwMode="auto">
            <a:xfrm rot="18000000">
              <a:off x="-169" y="313"/>
              <a:ext cx="769" cy="1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2075" tIns="46038" rIns="92075" bIns="46038">
              <a:flatTx/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r>
                <a:rPr lang="en-US" sz="12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DOCUMENT</a:t>
              </a:r>
            </a:p>
          </p:txBody>
        </p:sp>
        <p:sp>
          <p:nvSpPr>
            <p:cNvPr id="72711" name="Text Box 7"/>
            <p:cNvSpPr txBox="1">
              <a:spLocks noChangeArrowheads="1"/>
            </p:cNvSpPr>
            <p:nvPr/>
          </p:nvSpPr>
          <p:spPr bwMode="auto">
            <a:xfrm rot="3600000">
              <a:off x="581" y="313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DATABASE</a:t>
              </a:r>
            </a:p>
          </p:txBody>
        </p:sp>
        <p:sp>
          <p:nvSpPr>
            <p:cNvPr id="72712" name="Text Box 8"/>
            <p:cNvSpPr txBox="1">
              <a:spLocks noChangeArrowheads="1"/>
            </p:cNvSpPr>
            <p:nvPr/>
          </p:nvSpPr>
          <p:spPr bwMode="auto">
            <a:xfrm>
              <a:off x="336" y="865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00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IMAGE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Document Image </a:t>
            </a:r>
            <a:br>
              <a:rPr lang="en-US" smtClean="0"/>
            </a:br>
            <a:r>
              <a:rPr lang="en-US" smtClean="0"/>
              <a:t>“Database”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2057400"/>
            <a:ext cx="8382000" cy="3810000"/>
          </a:xfrm>
        </p:spPr>
        <p:txBody>
          <a:bodyPr/>
          <a:lstStyle/>
          <a:p>
            <a:pPr eaLnBrk="1" hangingPunct="1"/>
            <a:r>
              <a:rPr lang="en-US" smtClean="0"/>
              <a:t>Collection of scanned images</a:t>
            </a:r>
          </a:p>
          <a:p>
            <a:pPr eaLnBrk="1" hangingPunct="1"/>
            <a:r>
              <a:rPr lang="en-US" smtClean="0"/>
              <a:t>Need to be available for indexing and retrieval, abstracting, routing, editing, dissemination, interpretation …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304800" y="0"/>
            <a:ext cx="1417638" cy="1647825"/>
            <a:chOff x="1536" y="575"/>
            <a:chExt cx="893" cy="1038"/>
          </a:xfrm>
        </p:grpSpPr>
        <p:graphicFrame>
          <p:nvGraphicFramePr>
            <p:cNvPr id="68640" name="Object 1029"/>
            <p:cNvGraphicFramePr>
              <a:graphicFrameLocks noChangeAspect="1"/>
            </p:cNvGraphicFramePr>
            <p:nvPr/>
          </p:nvGraphicFramePr>
          <p:xfrm>
            <a:off x="1644" y="830"/>
            <a:ext cx="65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184" name="Clip" r:id="rId4" imgW="819180" imgH="819240" progId="MS_ClipArt_Gallery.2">
                    <p:embed/>
                  </p:oleObj>
                </mc:Choice>
                <mc:Fallback>
                  <p:oleObj name="Clip" r:id="rId4" imgW="819180" imgH="819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4" y="830"/>
                          <a:ext cx="654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41" name="Text Box 1030"/>
            <p:cNvSpPr txBox="1">
              <a:spLocks noChangeArrowheads="1"/>
            </p:cNvSpPr>
            <p:nvPr/>
          </p:nvSpPr>
          <p:spPr bwMode="auto">
            <a:xfrm rot="-3600000">
              <a:off x="1223" y="888"/>
              <a:ext cx="76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200" b="1">
                  <a:solidFill>
                    <a:srgbClr val="0066FF"/>
                  </a:solidFill>
                </a:rPr>
                <a:t>DOCUMENT</a:t>
              </a:r>
            </a:p>
          </p:txBody>
        </p:sp>
        <p:sp>
          <p:nvSpPr>
            <p:cNvPr id="68642" name="Text Box 1031"/>
            <p:cNvSpPr txBox="1">
              <a:spLocks noChangeArrowheads="1"/>
            </p:cNvSpPr>
            <p:nvPr/>
          </p:nvSpPr>
          <p:spPr bwMode="auto">
            <a:xfrm rot="3600000">
              <a:off x="1973" y="888"/>
              <a:ext cx="73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66FF"/>
                  </a:solidFill>
                </a:rPr>
                <a:t>DATABASE</a:t>
              </a:r>
            </a:p>
          </p:txBody>
        </p:sp>
        <p:sp>
          <p:nvSpPr>
            <p:cNvPr id="68643" name="Text Box 1032"/>
            <p:cNvSpPr txBox="1">
              <a:spLocks noChangeArrowheads="1"/>
            </p:cNvSpPr>
            <p:nvPr/>
          </p:nvSpPr>
          <p:spPr bwMode="auto">
            <a:xfrm>
              <a:off x="1728" y="1440"/>
              <a:ext cx="48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>
                  <a:solidFill>
                    <a:srgbClr val="0066FF"/>
                  </a:solidFill>
                </a:rPr>
                <a:t>IMAGE</a:t>
              </a:r>
            </a:p>
          </p:txBody>
        </p:sp>
      </p:grpSp>
      <p:grpSp>
        <p:nvGrpSpPr>
          <p:cNvPr id="3" name="Group 1074"/>
          <p:cNvGrpSpPr>
            <a:grpSpLocks/>
          </p:cNvGrpSpPr>
          <p:nvPr/>
        </p:nvGrpSpPr>
        <p:grpSpPr bwMode="auto">
          <a:xfrm>
            <a:off x="533400" y="3429000"/>
            <a:ext cx="7962900" cy="1865313"/>
            <a:chOff x="336" y="2688"/>
            <a:chExt cx="5016" cy="1175"/>
          </a:xfrm>
        </p:grpSpPr>
        <p:grpSp>
          <p:nvGrpSpPr>
            <p:cNvPr id="68614" name="Group 1056"/>
            <p:cNvGrpSpPr>
              <a:grpSpLocks/>
            </p:cNvGrpSpPr>
            <p:nvPr/>
          </p:nvGrpSpPr>
          <p:grpSpPr bwMode="auto">
            <a:xfrm>
              <a:off x="336" y="2807"/>
              <a:ext cx="1296" cy="1056"/>
              <a:chOff x="384" y="2112"/>
              <a:chExt cx="1877" cy="1680"/>
            </a:xfrm>
          </p:grpSpPr>
          <p:graphicFrame>
            <p:nvGraphicFramePr>
              <p:cNvPr id="68635" name="Object 1045"/>
              <p:cNvGraphicFramePr>
                <a:graphicFrameLocks noChangeAspect="1"/>
              </p:cNvGraphicFramePr>
              <p:nvPr/>
            </p:nvGraphicFramePr>
            <p:xfrm>
              <a:off x="1680" y="3120"/>
              <a:ext cx="465" cy="6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85" name="Clip" r:id="rId6" imgW="2354263" imgH="3397250" progId="MS_ClipArt_Gallery.2">
                      <p:embed/>
                    </p:oleObj>
                  </mc:Choice>
                  <mc:Fallback>
                    <p:oleObj name="Clip" r:id="rId6" imgW="2354263" imgH="339725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0" y="3120"/>
                            <a:ext cx="465" cy="6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6" name="Object 1046"/>
              <p:cNvGraphicFramePr>
                <a:graphicFrameLocks noChangeAspect="1"/>
              </p:cNvGraphicFramePr>
              <p:nvPr/>
            </p:nvGraphicFramePr>
            <p:xfrm>
              <a:off x="384" y="2976"/>
              <a:ext cx="960" cy="6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86" name="Clip" r:id="rId8" imgW="4868863" imgH="3116263" progId="MS_ClipArt_Gallery.2">
                      <p:embed/>
                    </p:oleObj>
                  </mc:Choice>
                  <mc:Fallback>
                    <p:oleObj name="Clip" r:id="rId8" imgW="4868863" imgH="3116263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2976"/>
                            <a:ext cx="960" cy="6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7" name="Object 1047"/>
              <p:cNvGraphicFramePr>
                <a:graphicFrameLocks noChangeAspect="1"/>
              </p:cNvGraphicFramePr>
              <p:nvPr/>
            </p:nvGraphicFramePr>
            <p:xfrm>
              <a:off x="1488" y="2112"/>
              <a:ext cx="773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87" name="Clip" r:id="rId10" imgW="1228954" imgH="686714" progId="MS_ClipArt_Gallery.2">
                      <p:embed/>
                    </p:oleObj>
                  </mc:Choice>
                  <mc:Fallback>
                    <p:oleObj name="Clip" r:id="rId10" imgW="1228954" imgH="686714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8" y="2112"/>
                            <a:ext cx="773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8" name="Object 1048"/>
              <p:cNvGraphicFramePr>
                <a:graphicFrameLocks noChangeAspect="1"/>
              </p:cNvGraphicFramePr>
              <p:nvPr/>
            </p:nvGraphicFramePr>
            <p:xfrm>
              <a:off x="1584" y="2640"/>
              <a:ext cx="652" cy="3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88" name="Clip" r:id="rId12" imgW="1036015" imgH="504749" progId="MS_ClipArt_Gallery.2">
                      <p:embed/>
                    </p:oleObj>
                  </mc:Choice>
                  <mc:Fallback>
                    <p:oleObj name="Clip" r:id="rId12" imgW="1036015" imgH="50474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84" y="2640"/>
                            <a:ext cx="652" cy="3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9" name="Object 1049"/>
              <p:cNvGraphicFramePr>
                <a:graphicFrameLocks noChangeAspect="1"/>
              </p:cNvGraphicFramePr>
              <p:nvPr/>
            </p:nvGraphicFramePr>
            <p:xfrm>
              <a:off x="432" y="2304"/>
              <a:ext cx="912" cy="5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89" name="Clip" r:id="rId14" imgW="2027225" imgH="1171346" progId="MS_ClipArt_Gallery.2">
                      <p:embed/>
                    </p:oleObj>
                  </mc:Choice>
                  <mc:Fallback>
                    <p:oleObj name="Clip" r:id="rId14" imgW="2027225" imgH="117134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" y="2304"/>
                            <a:ext cx="912" cy="52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615" name="Group 1054"/>
            <p:cNvGrpSpPr>
              <a:grpSpLocks/>
            </p:cNvGrpSpPr>
            <p:nvPr/>
          </p:nvGrpSpPr>
          <p:grpSpPr bwMode="auto">
            <a:xfrm>
              <a:off x="1728" y="3024"/>
              <a:ext cx="1728" cy="576"/>
              <a:chOff x="2400" y="2688"/>
              <a:chExt cx="2733" cy="869"/>
            </a:xfrm>
          </p:grpSpPr>
          <p:graphicFrame>
            <p:nvGraphicFramePr>
              <p:cNvPr id="68631" name="Object 1038"/>
              <p:cNvGraphicFramePr>
                <a:graphicFrameLocks noChangeAspect="1"/>
              </p:cNvGraphicFramePr>
              <p:nvPr/>
            </p:nvGraphicFramePr>
            <p:xfrm>
              <a:off x="2976" y="2784"/>
              <a:ext cx="768" cy="6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0" name="Clip" r:id="rId16" imgW="4122738" imgH="3344863" progId="MS_ClipArt_Gallery.2">
                      <p:embed/>
                    </p:oleObj>
                  </mc:Choice>
                  <mc:Fallback>
                    <p:oleObj name="Clip" r:id="rId16" imgW="4122738" imgH="3344863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6" y="2784"/>
                            <a:ext cx="768" cy="62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2" name="Object 1051"/>
              <p:cNvGraphicFramePr>
                <a:graphicFrameLocks noChangeAspect="1"/>
              </p:cNvGraphicFramePr>
              <p:nvPr/>
            </p:nvGraphicFramePr>
            <p:xfrm>
              <a:off x="4512" y="2688"/>
              <a:ext cx="621" cy="8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1" name="Clip" r:id="rId18" imgW="2735263" imgH="3825875" progId="MS_ClipArt_Gallery.2">
                      <p:embed/>
                    </p:oleObj>
                  </mc:Choice>
                  <mc:Fallback>
                    <p:oleObj name="Clip" r:id="rId18" imgW="2735263" imgH="3825875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2688"/>
                            <a:ext cx="621" cy="8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892" name="Line 1052"/>
              <p:cNvSpPr>
                <a:spLocks noChangeShapeType="1"/>
              </p:cNvSpPr>
              <p:nvPr/>
            </p:nvSpPr>
            <p:spPr bwMode="auto">
              <a:xfrm>
                <a:off x="2400" y="3073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893" name="Line 1053"/>
              <p:cNvSpPr>
                <a:spLocks noChangeShapeType="1"/>
              </p:cNvSpPr>
              <p:nvPr/>
            </p:nvSpPr>
            <p:spPr bwMode="auto">
              <a:xfrm>
                <a:off x="3841" y="3073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  <p:grpSp>
          <p:nvGrpSpPr>
            <p:cNvPr id="68616" name="Group 1063"/>
            <p:cNvGrpSpPr>
              <a:grpSpLocks/>
            </p:cNvGrpSpPr>
            <p:nvPr/>
          </p:nvGrpSpPr>
          <p:grpSpPr bwMode="auto">
            <a:xfrm>
              <a:off x="4032" y="2688"/>
              <a:ext cx="1320" cy="1101"/>
              <a:chOff x="3936" y="2688"/>
              <a:chExt cx="1320" cy="1101"/>
            </a:xfrm>
          </p:grpSpPr>
          <p:graphicFrame>
            <p:nvGraphicFramePr>
              <p:cNvPr id="68624" name="Object 1055"/>
              <p:cNvGraphicFramePr>
                <a:graphicFrameLocks noChangeAspect="1"/>
              </p:cNvGraphicFramePr>
              <p:nvPr/>
            </p:nvGraphicFramePr>
            <p:xfrm>
              <a:off x="3936" y="2688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2" name="Clip" r:id="rId20" imgW="3886200" imgH="2743200" progId="MS_ClipArt_Gallery.2">
                      <p:embed/>
                    </p:oleObj>
                  </mc:Choice>
                  <mc:Fallback>
                    <p:oleObj name="Clip" r:id="rId20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2688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5" name="Object 1057"/>
              <p:cNvGraphicFramePr>
                <a:graphicFrameLocks noChangeAspect="1"/>
              </p:cNvGraphicFramePr>
              <p:nvPr/>
            </p:nvGraphicFramePr>
            <p:xfrm>
              <a:off x="4032" y="2784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3" name="Clip" r:id="rId22" imgW="3886200" imgH="2743200" progId="MS_ClipArt_Gallery.2">
                      <p:embed/>
                    </p:oleObj>
                  </mc:Choice>
                  <mc:Fallback>
                    <p:oleObj name="Clip" r:id="rId22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2" y="2784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6" name="Object 1058"/>
              <p:cNvGraphicFramePr>
                <a:graphicFrameLocks noChangeAspect="1"/>
              </p:cNvGraphicFramePr>
              <p:nvPr/>
            </p:nvGraphicFramePr>
            <p:xfrm>
              <a:off x="4128" y="2880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4" name="Clip" r:id="rId23" imgW="3886200" imgH="2743200" progId="MS_ClipArt_Gallery.2">
                      <p:embed/>
                    </p:oleObj>
                  </mc:Choice>
                  <mc:Fallback>
                    <p:oleObj name="Clip" r:id="rId23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2880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7" name="Object 1059"/>
              <p:cNvGraphicFramePr>
                <a:graphicFrameLocks noChangeAspect="1"/>
              </p:cNvGraphicFramePr>
              <p:nvPr/>
            </p:nvGraphicFramePr>
            <p:xfrm>
              <a:off x="4224" y="2976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5" name="Clip" r:id="rId24" imgW="3886200" imgH="2743200" progId="MS_ClipArt_Gallery.2">
                      <p:embed/>
                    </p:oleObj>
                  </mc:Choice>
                  <mc:Fallback>
                    <p:oleObj name="Clip" r:id="rId24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2976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8" name="Object 1060"/>
              <p:cNvGraphicFramePr>
                <a:graphicFrameLocks noChangeAspect="1"/>
              </p:cNvGraphicFramePr>
              <p:nvPr/>
            </p:nvGraphicFramePr>
            <p:xfrm>
              <a:off x="4320" y="3072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6" name="Clip" r:id="rId25" imgW="3886200" imgH="2743200" progId="MS_ClipArt_Gallery.2">
                      <p:embed/>
                    </p:oleObj>
                  </mc:Choice>
                  <mc:Fallback>
                    <p:oleObj name="Clip" r:id="rId25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3072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9" name="Object 1061"/>
              <p:cNvGraphicFramePr>
                <a:graphicFrameLocks noChangeAspect="1"/>
              </p:cNvGraphicFramePr>
              <p:nvPr/>
            </p:nvGraphicFramePr>
            <p:xfrm>
              <a:off x="4416" y="3168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7" name="Clip" r:id="rId26" imgW="3886200" imgH="2743200" progId="MS_ClipArt_Gallery.2">
                      <p:embed/>
                    </p:oleObj>
                  </mc:Choice>
                  <mc:Fallback>
                    <p:oleObj name="Clip" r:id="rId26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6" y="3168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0" name="Object 1062"/>
              <p:cNvGraphicFramePr>
                <a:graphicFrameLocks noChangeAspect="1"/>
              </p:cNvGraphicFramePr>
              <p:nvPr/>
            </p:nvGraphicFramePr>
            <p:xfrm>
              <a:off x="4512" y="3264"/>
              <a:ext cx="744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3198" name="Clip" r:id="rId27" imgW="3886200" imgH="2743200" progId="MS_ClipArt_Gallery.2">
                      <p:embed/>
                    </p:oleObj>
                  </mc:Choice>
                  <mc:Fallback>
                    <p:oleObj name="Clip" r:id="rId27" imgW="3886200" imgH="27432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12" y="3264"/>
                            <a:ext cx="744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617" name="Group 1073"/>
            <p:cNvGrpSpPr>
              <a:grpSpLocks/>
            </p:cNvGrpSpPr>
            <p:nvPr/>
          </p:nvGrpSpPr>
          <p:grpSpPr bwMode="auto">
            <a:xfrm>
              <a:off x="3504" y="3095"/>
              <a:ext cx="754" cy="480"/>
              <a:chOff x="3504" y="3216"/>
              <a:chExt cx="754" cy="480"/>
            </a:xfrm>
          </p:grpSpPr>
          <p:sp>
            <p:nvSpPr>
              <p:cNvPr id="36907" name="Line 1067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908" name="Line 1068"/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909" name="Line 1069"/>
              <p:cNvSpPr>
                <a:spLocks noChangeShapeType="1"/>
              </p:cNvSpPr>
              <p:nvPr/>
            </p:nvSpPr>
            <p:spPr bwMode="auto">
              <a:xfrm>
                <a:off x="3696" y="3408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910" name="Line 1070"/>
              <p:cNvSpPr>
                <a:spLocks noChangeShapeType="1"/>
              </p:cNvSpPr>
              <p:nvPr/>
            </p:nvSpPr>
            <p:spPr bwMode="auto">
              <a:xfrm>
                <a:off x="3792" y="3504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911" name="Line 1071"/>
              <p:cNvSpPr>
                <a:spLocks noChangeShapeType="1"/>
              </p:cNvSpPr>
              <p:nvPr/>
            </p:nvSpPr>
            <p:spPr bwMode="auto">
              <a:xfrm>
                <a:off x="3888" y="3600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36912" name="Line 1072"/>
              <p:cNvSpPr>
                <a:spLocks noChangeShapeType="1"/>
              </p:cNvSpPr>
              <p:nvPr/>
            </p:nvSpPr>
            <p:spPr bwMode="auto">
              <a:xfrm>
                <a:off x="3984" y="3696"/>
                <a:ext cx="27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scene3d>
                <a:camera prst="legacyPerspectiveBottomRight">
                  <a:rot lat="0" lon="21239999" rev="0"/>
                </a:camera>
                <a:lightRig rig="legacyHarsh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0C0C0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1" hangingPunct="1">
                  <a:defRPr/>
                </a:pPr>
                <a:endParaRPr lang="en-US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nn-01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Picture 3" descr="image00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265113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image00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390900"/>
            <a:ext cx="1597025" cy="207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google_Financial_Times_0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3114675"/>
            <a:ext cx="1595438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google_Forbes_Magazine_0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352800"/>
            <a:ext cx="1595438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google_Washington_Post_5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894013"/>
            <a:ext cx="1595438" cy="290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0" name="Picture 8" descr="CH01BIN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3389313"/>
            <a:ext cx="1595438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1" name="Picture 9" descr="dat60e00_2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374650"/>
            <a:ext cx="1595438" cy="1887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2" name="Picture 10" descr="encn0001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146050"/>
            <a:ext cx="1595438" cy="227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43" name="Picture 11" descr="pb0001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268288"/>
            <a:ext cx="1595438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Other “Documents”</a:t>
            </a:r>
          </a:p>
        </p:txBody>
      </p:sp>
      <p:pic>
        <p:nvPicPr>
          <p:cNvPr id="70659" name="Picture 3" descr="google_cd_cover_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9906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google_cd_cover_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8270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 descr="google_book_cover_1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101758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google_catalog_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1265238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google_catalog_1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10191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google_class_note_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3779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google_appeal_form_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62200"/>
            <a:ext cx="863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google_business_document_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8002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google_application_form_14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05400"/>
            <a:ext cx="6826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google_application_form_18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9888"/>
            <a:ext cx="13255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9" name="Picture 13" descr="google_log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9200"/>
            <a:ext cx="13366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0" name="Picture 14" descr="google_logo_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76600"/>
            <a:ext cx="18669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1" name="Picture 15" descr="google_logo_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29000"/>
            <a:ext cx="15494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16" descr="google_logo_18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7510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3" name="Picture 17" descr="google_logo_19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12176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4" name="Picture 18" descr="google_business_letter_19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9985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5" name="Picture 19" descr="google_catalog_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24400"/>
            <a:ext cx="13573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Picture 20" descr="google_catalog_19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495800"/>
            <a:ext cx="130333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IN158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7700"/>
            <a:ext cx="4216400" cy="550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3" name="Picture 3" descr="TAI13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47700"/>
            <a:ext cx="4216400" cy="5503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JAP013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216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 descr="KOR043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609600"/>
            <a:ext cx="4216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868363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mtClean="0"/>
              <a:t>Indexing Page Images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648200" y="4572000"/>
            <a:ext cx="2282825" cy="75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Optical Character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Recognition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648200" y="2743200"/>
            <a:ext cx="2282825" cy="75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Page </a:t>
            </a:r>
          </a:p>
          <a:p>
            <a:pPr algn="ctr"/>
            <a:r>
              <a:rPr lang="en-US" sz="2400">
                <a:solidFill>
                  <a:srgbClr val="000000"/>
                </a:solidFill>
              </a:rPr>
              <a:t>Decomposition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447800" y="2743200"/>
            <a:ext cx="2282825" cy="758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Scanner</a:t>
            </a:r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234950" y="3122613"/>
            <a:ext cx="1204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>
            <a:off x="3740150" y="3122613"/>
            <a:ext cx="900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>
            <a:off x="6940550" y="3122613"/>
            <a:ext cx="1585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5789613" y="3511550"/>
            <a:ext cx="0" cy="105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212725" y="2705100"/>
            <a:ext cx="1133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Document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3810000" y="2438400"/>
            <a:ext cx="7524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Page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Image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6934200" y="2438400"/>
            <a:ext cx="15525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Structure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Representation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7010400" y="4267200"/>
            <a:ext cx="136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Character or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Shape Codes</a:t>
            </a:r>
          </a:p>
        </p:txBody>
      </p:sp>
      <p:sp>
        <p:nvSpPr>
          <p:cNvPr id="100366" name="Line 14"/>
          <p:cNvSpPr>
            <a:spLocks noChangeShapeType="1"/>
          </p:cNvSpPr>
          <p:nvPr/>
        </p:nvSpPr>
        <p:spPr bwMode="auto">
          <a:xfrm>
            <a:off x="6940550" y="4951413"/>
            <a:ext cx="1585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5791200" y="3657600"/>
            <a:ext cx="930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</a:rPr>
              <a:t>Text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Regions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Document Image Analysis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Flow:</a:t>
            </a:r>
          </a:p>
          <a:p>
            <a:pPr lvl="1" eaLnBrk="1" hangingPunct="1"/>
            <a:r>
              <a:rPr lang="en-US" smtClean="0"/>
              <a:t>Obtain Image - Digitize</a:t>
            </a:r>
          </a:p>
          <a:p>
            <a:pPr lvl="1" eaLnBrk="1" hangingPunct="1"/>
            <a:r>
              <a:rPr lang="en-US" smtClean="0"/>
              <a:t>Preprocessing</a:t>
            </a:r>
          </a:p>
          <a:p>
            <a:pPr lvl="1" eaLnBrk="1" hangingPunct="1"/>
            <a:r>
              <a:rPr lang="en-US" smtClean="0"/>
              <a:t>Feature Extraction</a:t>
            </a:r>
          </a:p>
          <a:p>
            <a:pPr lvl="1" eaLnBrk="1" hangingPunct="1"/>
            <a:r>
              <a:rPr lang="en-US" smtClean="0"/>
              <a:t>Classification</a:t>
            </a:r>
          </a:p>
          <a:p>
            <a:pPr eaLnBrk="1" hangingPunct="1"/>
            <a:r>
              <a:rPr lang="en-US" smtClean="0"/>
              <a:t>General Tasks</a:t>
            </a:r>
          </a:p>
          <a:p>
            <a:pPr lvl="1" eaLnBrk="1" hangingPunct="1"/>
            <a:r>
              <a:rPr lang="en-US" smtClean="0"/>
              <a:t>Logical and Physical Page Structure Analysis</a:t>
            </a:r>
          </a:p>
          <a:p>
            <a:pPr lvl="1" eaLnBrk="1" hangingPunct="1"/>
            <a:r>
              <a:rPr lang="en-US" smtClean="0"/>
              <a:t>Zone Classification</a:t>
            </a:r>
          </a:p>
          <a:p>
            <a:pPr lvl="1" eaLnBrk="1" hangingPunct="1"/>
            <a:r>
              <a:rPr lang="en-US" smtClean="0"/>
              <a:t>Language ID</a:t>
            </a:r>
          </a:p>
          <a:p>
            <a:pPr lvl="1" eaLnBrk="1" hangingPunct="1"/>
            <a:r>
              <a:rPr lang="en-US" smtClean="0"/>
              <a:t>Zone Specific Processing</a:t>
            </a:r>
          </a:p>
          <a:p>
            <a:pPr lvl="2" eaLnBrk="1" hangingPunct="1"/>
            <a:r>
              <a:rPr lang="en-US" smtClean="0"/>
              <a:t>Recognition</a:t>
            </a:r>
          </a:p>
          <a:p>
            <a:pPr lvl="2" eaLnBrk="1" hangingPunct="1"/>
            <a:r>
              <a:rPr lang="en-US" smtClean="0"/>
              <a:t>Vectorization</a:t>
            </a:r>
          </a:p>
          <a:p>
            <a:pPr lvl="2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>
            <p:ph idx="1"/>
          </p:nvPr>
        </p:nvGraphicFramePr>
        <p:xfrm>
          <a:off x="914400" y="228600"/>
          <a:ext cx="73914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98" name="Slide" r:id="rId4" imgW="4949798" imgH="3711047" progId="PowerPoint.Slide.8">
                  <p:embed/>
                </p:oleObj>
              </mc:Choice>
              <mc:Fallback>
                <p:oleObj name="Slide" r:id="rId4" imgW="4949798" imgH="371104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73914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Text, but still language</a:t>
            </a:r>
          </a:p>
          <a:p>
            <a:pPr lvl="1"/>
            <a:r>
              <a:rPr lang="en-US" dirty="0" smtClean="0"/>
              <a:t>Scanned documents</a:t>
            </a:r>
          </a:p>
          <a:p>
            <a:pPr lvl="1"/>
            <a:r>
              <a:rPr lang="en-US" dirty="0" smtClean="0"/>
              <a:t>Speech</a:t>
            </a:r>
          </a:p>
          <a:p>
            <a:pPr lvl="3"/>
            <a:endParaRPr lang="en-US" dirty="0"/>
          </a:p>
          <a:p>
            <a:r>
              <a:rPr lang="en-US" dirty="0" smtClean="0"/>
              <a:t>Beyond Text, but still information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</a:t>
            </a:r>
          </a:p>
          <a:p>
            <a:pPr lvl="3"/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eyond text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19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Page Layer Segmentation</a:t>
            </a:r>
          </a:p>
        </p:txBody>
      </p:sp>
      <p:pic>
        <p:nvPicPr>
          <p:cNvPr id="78851" name="Picture 3" descr="DocumentGen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562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876800"/>
          </a:xfrm>
          <a:noFill/>
        </p:spPr>
        <p:txBody>
          <a:bodyPr/>
          <a:lstStyle/>
          <a:p>
            <a:pPr eaLnBrk="1" hangingPunct="1"/>
            <a:r>
              <a:rPr lang="en-US" sz="1600" smtClean="0"/>
              <a:t>Document image generation model</a:t>
            </a:r>
          </a:p>
          <a:p>
            <a:pPr lvl="1" eaLnBrk="1" hangingPunct="1"/>
            <a:r>
              <a:rPr lang="en-US" sz="1400" smtClean="0">
                <a:latin typeface="Times New Roman" pitchFamily="18" charset="0"/>
              </a:rPr>
              <a:t>A document consists many layers, such as handwriting, machine printed text, background patterns, tables, figures, noise,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Analysis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smtClean="0"/>
              <a:t>Skew correction</a:t>
            </a:r>
          </a:p>
          <a:p>
            <a:pPr lvl="1" eaLnBrk="1" hangingPunct="1"/>
            <a:r>
              <a:rPr lang="en-US" smtClean="0"/>
              <a:t>Based on finding the primary orientation of lines</a:t>
            </a:r>
          </a:p>
          <a:p>
            <a:pPr eaLnBrk="1" hangingPunct="1"/>
            <a:r>
              <a:rPr lang="en-US" smtClean="0"/>
              <a:t>Image and text region detection</a:t>
            </a:r>
          </a:p>
          <a:p>
            <a:pPr lvl="1" eaLnBrk="1" hangingPunct="1"/>
            <a:r>
              <a:rPr lang="en-US" smtClean="0"/>
              <a:t>Based on texture and dominant orientation</a:t>
            </a:r>
          </a:p>
          <a:p>
            <a:pPr eaLnBrk="1" hangingPunct="1"/>
            <a:r>
              <a:rPr lang="en-US" smtClean="0"/>
              <a:t>Structural classification</a:t>
            </a:r>
          </a:p>
          <a:p>
            <a:pPr lvl="1" eaLnBrk="1" hangingPunct="1"/>
            <a:r>
              <a:rPr lang="en-US" smtClean="0"/>
              <a:t>Infer logical structure from physical layout</a:t>
            </a:r>
          </a:p>
          <a:p>
            <a:pPr eaLnBrk="1" hangingPunct="1"/>
            <a:r>
              <a:rPr lang="en-US" smtClean="0"/>
              <a:t>Text region classification</a:t>
            </a:r>
          </a:p>
          <a:p>
            <a:pPr lvl="1" eaLnBrk="1" hangingPunct="1"/>
            <a:r>
              <a:rPr lang="en-US" smtClean="0"/>
              <a:t>Title, author, letterhead, signature block,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25333" r="50906" b="46667"/>
          <a:stretch>
            <a:fillRect/>
          </a:stretch>
        </p:blipFill>
        <p:spPr bwMode="auto">
          <a:xfrm>
            <a:off x="0" y="1447800"/>
            <a:ext cx="31940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54666" r="50906" b="18668"/>
          <a:stretch>
            <a:fillRect/>
          </a:stretch>
        </p:blipFill>
        <p:spPr bwMode="auto">
          <a:xfrm>
            <a:off x="6034088" y="1600200"/>
            <a:ext cx="310991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2" t="25333" r="33055" b="46667"/>
          <a:stretch>
            <a:fillRect/>
          </a:stretch>
        </p:blipFill>
        <p:spPr bwMode="auto">
          <a:xfrm>
            <a:off x="2989263" y="1447800"/>
            <a:ext cx="3136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1" t="60667" r="14296" b="12666"/>
          <a:stretch>
            <a:fillRect/>
          </a:stretch>
        </p:blipFill>
        <p:spPr bwMode="auto">
          <a:xfrm>
            <a:off x="6156325" y="2057400"/>
            <a:ext cx="29876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2" t="60667" r="51115" b="12666"/>
          <a:stretch>
            <a:fillRect/>
          </a:stretch>
        </p:blipFill>
        <p:spPr bwMode="auto">
          <a:xfrm>
            <a:off x="3124200" y="2057400"/>
            <a:ext cx="30464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5" t="32390" r="33264" b="41194"/>
          <a:stretch>
            <a:fillRect/>
          </a:stretch>
        </p:blipFill>
        <p:spPr bwMode="auto">
          <a:xfrm>
            <a:off x="0" y="2057400"/>
            <a:ext cx="3076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	Text Region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More Complex Example</a:t>
            </a:r>
          </a:p>
        </p:txBody>
      </p:sp>
      <p:pic>
        <p:nvPicPr>
          <p:cNvPr id="82947" name="Picture 3" descr="WordClassification2_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3429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WordClassification2_Af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4290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17526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3333FF"/>
                </a:solidFill>
                <a:latin typeface="Times New Roman" pitchFamily="18" charset="0"/>
              </a:rPr>
              <a:t>Printed text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Handwriting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>
                <a:solidFill>
                  <a:srgbClr val="66FF66"/>
                </a:solidFill>
                <a:latin typeface="Times New Roman" pitchFamily="18" charset="0"/>
              </a:rPr>
              <a:t>Noise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143000" y="5715000"/>
            <a:ext cx="4038600" cy="396875"/>
          </a:xfrm>
          <a:prstGeom prst="rect">
            <a:avLst/>
          </a:prstGeom>
          <a:solidFill>
            <a:srgbClr val="FFD5D6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Before MRF-based postprocessing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334000" y="5729288"/>
            <a:ext cx="3581400" cy="366712"/>
          </a:xfrm>
          <a:prstGeom prst="rect">
            <a:avLst/>
          </a:prstGeom>
          <a:solidFill>
            <a:srgbClr val="FFD5D6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After MRF-based postprocessing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Application to Page Segmentation</a:t>
            </a:r>
          </a:p>
        </p:txBody>
      </p:sp>
      <p:pic>
        <p:nvPicPr>
          <p:cNvPr id="83971" name="Picture 3" descr="ZoneSegm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33500"/>
            <a:ext cx="3025775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2" name="Picture 4" descr="ZoneSegmentation1_Af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33500"/>
            <a:ext cx="29972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14400" y="5600700"/>
            <a:ext cx="3200400" cy="457200"/>
          </a:xfrm>
          <a:prstGeom prst="rect">
            <a:avLst/>
          </a:prstGeom>
          <a:solidFill>
            <a:srgbClr val="FFD5D6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Before enhancement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257800" y="5600700"/>
            <a:ext cx="3200400" cy="457200"/>
          </a:xfrm>
          <a:prstGeom prst="rect">
            <a:avLst/>
          </a:prstGeom>
          <a:solidFill>
            <a:srgbClr val="FFD5D6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After enhancement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Language Identification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1950"/>
            <a:ext cx="8001000" cy="4456113"/>
          </a:xfrm>
        </p:spPr>
        <p:txBody>
          <a:bodyPr/>
          <a:lstStyle/>
          <a:p>
            <a:pPr eaLnBrk="1" hangingPunct="1"/>
            <a:r>
              <a:rPr lang="en-US" smtClean="0"/>
              <a:t>Language-independent skew detection</a:t>
            </a:r>
          </a:p>
          <a:p>
            <a:pPr lvl="1" eaLnBrk="1" hangingPunct="1"/>
            <a:r>
              <a:rPr lang="en-US" smtClean="0"/>
              <a:t>Accommodate horizontal and vertical writing</a:t>
            </a:r>
          </a:p>
          <a:p>
            <a:pPr eaLnBrk="1" hangingPunct="1"/>
            <a:r>
              <a:rPr lang="en-US" smtClean="0"/>
              <a:t>Script class recognition</a:t>
            </a:r>
          </a:p>
          <a:p>
            <a:pPr lvl="1" eaLnBrk="1" hangingPunct="1"/>
            <a:r>
              <a:rPr lang="en-US" smtClean="0"/>
              <a:t>Asian scripts have blocky characters</a:t>
            </a:r>
          </a:p>
          <a:p>
            <a:pPr lvl="1" eaLnBrk="1" hangingPunct="1"/>
            <a:r>
              <a:rPr lang="en-US" smtClean="0"/>
              <a:t>Connected scripts can’t be segmented easily</a:t>
            </a:r>
          </a:p>
          <a:p>
            <a:pPr eaLnBrk="1" hangingPunct="1"/>
            <a:r>
              <a:rPr lang="en-US" smtClean="0"/>
              <a:t>Language identification</a:t>
            </a:r>
          </a:p>
          <a:p>
            <a:pPr lvl="1" eaLnBrk="1" hangingPunct="1"/>
            <a:r>
              <a:rPr lang="en-US" smtClean="0"/>
              <a:t>Shape statistics work well for western languages</a:t>
            </a:r>
          </a:p>
          <a:p>
            <a:pPr lvl="1" eaLnBrk="1" hangingPunct="1"/>
            <a:r>
              <a:rPr lang="en-US" smtClean="0"/>
              <a:t>Competing classifiers work for Asian languages</a:t>
            </a:r>
          </a:p>
          <a:p>
            <a:pPr lvl="1" eaLnBrk="1" hangingPunct="1"/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What about handwriting?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Optical Character Recognition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Pattern-matching approach</a:t>
            </a:r>
          </a:p>
          <a:p>
            <a:pPr lvl="1" eaLnBrk="1" hangingPunct="1"/>
            <a:r>
              <a:rPr lang="en-US" smtClean="0"/>
              <a:t>Standard approach in commercial systems</a:t>
            </a:r>
          </a:p>
          <a:p>
            <a:pPr lvl="1" eaLnBrk="1" hangingPunct="1"/>
            <a:r>
              <a:rPr lang="en-US" smtClean="0"/>
              <a:t>Segment individual characters</a:t>
            </a:r>
          </a:p>
          <a:p>
            <a:pPr lvl="1" eaLnBrk="1" hangingPunct="1"/>
            <a:r>
              <a:rPr lang="en-US" smtClean="0"/>
              <a:t>Recognize using a neural network classifier</a:t>
            </a:r>
          </a:p>
          <a:p>
            <a:pPr eaLnBrk="1" hangingPunct="1"/>
            <a:r>
              <a:rPr lang="en-US" smtClean="0"/>
              <a:t>Hidden Markov model approach</a:t>
            </a:r>
          </a:p>
          <a:p>
            <a:pPr lvl="1" eaLnBrk="1" hangingPunct="1"/>
            <a:r>
              <a:rPr lang="en-US" smtClean="0"/>
              <a:t>Experimental approach developed at BBN</a:t>
            </a:r>
          </a:p>
          <a:p>
            <a:pPr lvl="1" eaLnBrk="1" hangingPunct="1"/>
            <a:r>
              <a:rPr lang="en-US" smtClean="0"/>
              <a:t>Segment into sub-character slices</a:t>
            </a:r>
          </a:p>
          <a:p>
            <a:pPr lvl="1" eaLnBrk="1" hangingPunct="1"/>
            <a:r>
              <a:rPr lang="en-US" smtClean="0"/>
              <a:t>Limited lookahead to find best character choice</a:t>
            </a:r>
          </a:p>
          <a:p>
            <a:pPr lvl="1" eaLnBrk="1" hangingPunct="1"/>
            <a:r>
              <a:rPr lang="en-US" smtClean="0"/>
              <a:t>Useful for connected scripts (e.g., Arabic)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OCR Accuracy Problems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pPr eaLnBrk="1" hangingPunct="1"/>
            <a:r>
              <a:rPr lang="en-US" smtClean="0"/>
              <a:t>Character segmentation errors</a:t>
            </a:r>
          </a:p>
          <a:p>
            <a:pPr lvl="1" eaLnBrk="1" hangingPunct="1"/>
            <a:r>
              <a:rPr lang="en-US" smtClean="0"/>
              <a:t>In English, segmentation often changes “m” to “rn”</a:t>
            </a:r>
          </a:p>
          <a:p>
            <a:pPr eaLnBrk="1" hangingPunct="1"/>
            <a:r>
              <a:rPr lang="en-US" smtClean="0"/>
              <a:t>Character confusion</a:t>
            </a:r>
          </a:p>
          <a:p>
            <a:pPr lvl="1" eaLnBrk="1" hangingPunct="1"/>
            <a:r>
              <a:rPr lang="en-US" smtClean="0"/>
              <a:t>Characters with similar shapes often confounded</a:t>
            </a:r>
          </a:p>
          <a:p>
            <a:pPr eaLnBrk="1" hangingPunct="1"/>
            <a:r>
              <a:rPr lang="en-US" smtClean="0"/>
              <a:t>OCR on copies is much worse than on originals</a:t>
            </a:r>
          </a:p>
          <a:p>
            <a:pPr lvl="1" eaLnBrk="1" hangingPunct="1"/>
            <a:r>
              <a:rPr lang="en-US" smtClean="0"/>
              <a:t>Pixel bloom, character splitting, binding bend</a:t>
            </a:r>
          </a:p>
          <a:p>
            <a:pPr eaLnBrk="1" hangingPunct="1"/>
            <a:r>
              <a:rPr lang="en-US" smtClean="0"/>
              <a:t>Uncommon fonts can cause problems</a:t>
            </a:r>
          </a:p>
          <a:p>
            <a:pPr lvl="1" eaLnBrk="1" hangingPunct="1"/>
            <a:r>
              <a:rPr lang="en-US" smtClean="0"/>
              <a:t>If not used to train a neural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Improving OCR Accuracy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Image preprocessing</a:t>
            </a:r>
          </a:p>
          <a:p>
            <a:pPr lvl="1" eaLnBrk="1" hangingPunct="1"/>
            <a:r>
              <a:rPr lang="en-US" smtClean="0"/>
              <a:t>Mathematical morphology for bloom and splitting</a:t>
            </a:r>
          </a:p>
          <a:p>
            <a:pPr lvl="1" eaLnBrk="1" hangingPunct="1"/>
            <a:r>
              <a:rPr lang="en-US" smtClean="0"/>
              <a:t>Particularly important for degraded images</a:t>
            </a:r>
          </a:p>
          <a:p>
            <a:pPr eaLnBrk="1" hangingPunct="1"/>
            <a:r>
              <a:rPr lang="en-US" smtClean="0"/>
              <a:t>“Voting” between several OCR engines helps</a:t>
            </a:r>
          </a:p>
          <a:p>
            <a:pPr lvl="1" eaLnBrk="1" hangingPunct="1"/>
            <a:r>
              <a:rPr lang="en-US" smtClean="0"/>
              <a:t>Individual systems depend on specific training data</a:t>
            </a:r>
          </a:p>
          <a:p>
            <a:pPr eaLnBrk="1" hangingPunct="1"/>
            <a:r>
              <a:rPr lang="en-US" smtClean="0"/>
              <a:t>Linguistic analysis can correct some errors</a:t>
            </a:r>
          </a:p>
          <a:p>
            <a:pPr lvl="1" eaLnBrk="1" hangingPunct="1"/>
            <a:r>
              <a:rPr lang="en-US" smtClean="0"/>
              <a:t>Use confusion statistics, word lists, syntax, …</a:t>
            </a:r>
          </a:p>
          <a:p>
            <a:pPr lvl="1" eaLnBrk="1" hangingPunct="1"/>
            <a:r>
              <a:rPr lang="en-US" smtClean="0"/>
              <a:t>But more harmful errors might be introduced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6" b="25333"/>
          <a:stretch>
            <a:fillRect/>
          </a:stretch>
        </p:blipFill>
        <p:spPr bwMode="auto">
          <a:xfrm>
            <a:off x="0" y="3810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8" b="6134"/>
          <a:stretch>
            <a:fillRect/>
          </a:stretch>
        </p:blipFill>
        <p:spPr bwMode="auto">
          <a:xfrm>
            <a:off x="0" y="35052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67000" y="3886200"/>
            <a:ext cx="5943600" cy="2209800"/>
            <a:chOff x="1680" y="2448"/>
            <a:chExt cx="3744" cy="1392"/>
          </a:xfrm>
        </p:grpSpPr>
        <p:sp>
          <p:nvSpPr>
            <p:cNvPr id="54278" name="Rectangle 6"/>
            <p:cNvSpPr>
              <a:spLocks noChangeArrowheads="1"/>
            </p:cNvSpPr>
            <p:nvPr/>
          </p:nvSpPr>
          <p:spPr bwMode="auto">
            <a:xfrm>
              <a:off x="1680" y="2448"/>
              <a:ext cx="2064" cy="38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279" name="Rectangle 7"/>
            <p:cNvSpPr>
              <a:spLocks noChangeArrowheads="1"/>
            </p:cNvSpPr>
            <p:nvPr/>
          </p:nvSpPr>
          <p:spPr bwMode="auto">
            <a:xfrm>
              <a:off x="1680" y="3264"/>
              <a:ext cx="3744" cy="5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OCR Speed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smtClean="0"/>
              <a:t>Neural networks take about 10 seconds a page</a:t>
            </a:r>
          </a:p>
          <a:p>
            <a:pPr lvl="1" eaLnBrk="1" hangingPunct="1"/>
            <a:r>
              <a:rPr lang="en-US" smtClean="0"/>
              <a:t>Hidden Markov models are slower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Voting can improve accuracy</a:t>
            </a:r>
          </a:p>
          <a:p>
            <a:pPr lvl="1" eaLnBrk="1" hangingPunct="1"/>
            <a:r>
              <a:rPr lang="en-US" smtClean="0"/>
              <a:t>But at a substantial speed penalty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Easy to speed things up with several machines</a:t>
            </a:r>
          </a:p>
          <a:p>
            <a:pPr lvl="1" eaLnBrk="1" hangingPunct="1"/>
            <a:r>
              <a:rPr lang="en-US" smtClean="0"/>
              <a:t>For example, by batch processing - using desktop computers at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Problem: Logical Page Analysis </a:t>
            </a:r>
            <a:br>
              <a:rPr lang="en-US" smtClean="0"/>
            </a:br>
            <a:r>
              <a:rPr lang="en-US" smtClean="0"/>
              <a:t>(Reading Order)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114800"/>
          </a:xfrm>
        </p:spPr>
        <p:txBody>
          <a:bodyPr/>
          <a:lstStyle/>
          <a:p>
            <a:pPr eaLnBrk="1" hangingPunct="1"/>
            <a:r>
              <a:rPr lang="en-US" smtClean="0"/>
              <a:t>Can be hard to guess in some cases</a:t>
            </a:r>
          </a:p>
          <a:p>
            <a:pPr lvl="1" eaLnBrk="1" hangingPunct="1"/>
            <a:r>
              <a:rPr lang="en-US" smtClean="0"/>
              <a:t>Newspaper columns, figure captions, appendices, …</a:t>
            </a:r>
          </a:p>
          <a:p>
            <a:pPr eaLnBrk="1" hangingPunct="1"/>
            <a:r>
              <a:rPr lang="en-US" smtClean="0"/>
              <a:t>Sometimes there are explicit guides</a:t>
            </a:r>
          </a:p>
          <a:p>
            <a:pPr lvl="1" eaLnBrk="1" hangingPunct="1"/>
            <a:r>
              <a:rPr lang="en-US" smtClean="0"/>
              <a:t>“Continued on page 4” (but page 4 may be big!)</a:t>
            </a:r>
          </a:p>
          <a:p>
            <a:pPr eaLnBrk="1" hangingPunct="1"/>
            <a:r>
              <a:rPr lang="en-US" smtClean="0"/>
              <a:t>Structural cues can help</a:t>
            </a:r>
          </a:p>
          <a:p>
            <a:pPr lvl="1" eaLnBrk="1" hangingPunct="1"/>
            <a:r>
              <a:rPr lang="en-US" smtClean="0"/>
              <a:t>Column 1 might continue to column 2</a:t>
            </a:r>
          </a:p>
          <a:p>
            <a:pPr eaLnBrk="1" hangingPunct="1"/>
            <a:r>
              <a:rPr lang="en-US" smtClean="0"/>
              <a:t>Content analysis is also useful</a:t>
            </a:r>
          </a:p>
          <a:p>
            <a:pPr lvl="1" eaLnBrk="1" hangingPunct="1"/>
            <a:r>
              <a:rPr lang="en-US" smtClean="0"/>
              <a:t>Word co-occurrence statistics, syntax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Retrieval on OCR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/>
            <a:r>
              <a:rPr lang="en-US" smtClean="0"/>
              <a:t>Requires robust ways of indexing</a:t>
            </a:r>
          </a:p>
          <a:p>
            <a:pPr eaLnBrk="1" hangingPunct="1"/>
            <a:r>
              <a:rPr lang="en-US" smtClean="0"/>
              <a:t>Statistical methods with large documents work best</a:t>
            </a:r>
          </a:p>
          <a:p>
            <a:pPr eaLnBrk="1" hangingPunct="1"/>
            <a:r>
              <a:rPr lang="en-US" smtClean="0"/>
              <a:t>Key Evaluations</a:t>
            </a:r>
          </a:p>
          <a:p>
            <a:pPr lvl="1" eaLnBrk="1" hangingPunct="1"/>
            <a:r>
              <a:rPr lang="en-US" smtClean="0"/>
              <a:t>Success for high quality OCR (Croft et al 1994, Taghva 1994)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Limited success for poor quality OCR (1996 TREC, UNLV)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N-Grams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Powerful, Inexpensive statistical method for characterizing populations</a:t>
            </a:r>
          </a:p>
          <a:p>
            <a:pPr eaLnBrk="1" hangingPunct="1"/>
            <a:r>
              <a:rPr lang="en-US" smtClean="0"/>
              <a:t>Approach </a:t>
            </a:r>
          </a:p>
          <a:p>
            <a:pPr lvl="1" eaLnBrk="1" hangingPunct="1"/>
            <a:r>
              <a:rPr lang="en-US" smtClean="0"/>
              <a:t>Split up document into n-character pairs fails</a:t>
            </a:r>
          </a:p>
          <a:p>
            <a:pPr lvl="1" eaLnBrk="1" hangingPunct="1"/>
            <a:r>
              <a:rPr lang="en-US" smtClean="0"/>
              <a:t>Use traditional indexing representations to perform analysis</a:t>
            </a:r>
          </a:p>
          <a:p>
            <a:pPr lvl="1" eaLnBrk="1" hangingPunct="1"/>
            <a:r>
              <a:rPr lang="en-US" smtClean="0"/>
              <a:t>“DOCUMENT” -&gt; DOC, OCU, CUM, UME, MEN, ENT</a:t>
            </a:r>
          </a:p>
          <a:p>
            <a:pPr eaLnBrk="1" hangingPunct="1"/>
            <a:r>
              <a:rPr lang="en-US" smtClean="0"/>
              <a:t>Advantages</a:t>
            </a:r>
          </a:p>
          <a:p>
            <a:pPr lvl="1" eaLnBrk="1" hangingPunct="1"/>
            <a:r>
              <a:rPr lang="en-US" smtClean="0"/>
              <a:t>Statistically robust to small numbers of errors</a:t>
            </a:r>
          </a:p>
          <a:p>
            <a:pPr lvl="1" eaLnBrk="1" hangingPunct="1"/>
            <a:r>
              <a:rPr lang="en-US" smtClean="0"/>
              <a:t>Rapid indexing and retrieval</a:t>
            </a:r>
          </a:p>
          <a:p>
            <a:pPr lvl="1" eaLnBrk="1" hangingPunct="1"/>
            <a:r>
              <a:rPr lang="en-US" smtClean="0"/>
              <a:t>Works from 70%-85% character accuracy where traditional IR fails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OCR Errors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Above 80% character accuracy, use words</a:t>
            </a:r>
          </a:p>
          <a:p>
            <a:pPr lvl="1" eaLnBrk="1" hangingPunct="1"/>
            <a:r>
              <a:rPr lang="en-US" smtClean="0"/>
              <a:t>With linguistic correction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Between 75% and 80%, use n-grams</a:t>
            </a:r>
          </a:p>
          <a:p>
            <a:pPr lvl="1" eaLnBrk="1" hangingPunct="1"/>
            <a:r>
              <a:rPr lang="en-US" smtClean="0"/>
              <a:t>With n somewhat shorter than usual</a:t>
            </a:r>
          </a:p>
          <a:p>
            <a:pPr lvl="1" eaLnBrk="1" hangingPunct="1"/>
            <a:r>
              <a:rPr lang="en-US" smtClean="0"/>
              <a:t>And perhaps with character confusion statistics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Below 75%, use word-length shape codes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Handwriting Recognition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With stroke information, can be automated</a:t>
            </a:r>
          </a:p>
          <a:p>
            <a:pPr lvl="1" eaLnBrk="1" hangingPunct="1"/>
            <a:r>
              <a:rPr lang="en-US" smtClean="0"/>
              <a:t>Basis for input pads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Simple things can be read without strokes</a:t>
            </a:r>
          </a:p>
          <a:p>
            <a:pPr lvl="1" eaLnBrk="1" hangingPunct="1"/>
            <a:r>
              <a:rPr lang="en-US" smtClean="0"/>
              <a:t>Postal addresses, filled-in forms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Free text requires human interpretation</a:t>
            </a:r>
          </a:p>
          <a:p>
            <a:pPr lvl="1" eaLnBrk="1" hangingPunct="1"/>
            <a:r>
              <a:rPr lang="en-US" smtClean="0"/>
              <a:t>But repeated recognition is then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Reading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A. Balasubramanian, et al.  Retrieval from Document Image Collections, </a:t>
            </a:r>
            <a:r>
              <a:rPr lang="en-US" i="1" smtClean="0"/>
              <a:t>Document Analysis Systems VII</a:t>
            </a:r>
            <a:r>
              <a:rPr lang="en-US" smtClean="0"/>
              <a:t>, pages 1-12, 2006.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D. Doermann. The Indexing and Retrieval of Document Images: A Survey. </a:t>
            </a:r>
            <a:r>
              <a:rPr lang="en-US" i="1" smtClean="0"/>
              <a:t>Computer Vision and Image Understanding</a:t>
            </a:r>
            <a:r>
              <a:rPr lang="en-US" smtClean="0"/>
              <a:t>, 70(3), pages 287-298, 1998.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Applications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Legacy Tobacco Documents Library</a:t>
            </a:r>
          </a:p>
          <a:p>
            <a:pPr lvl="1" eaLnBrk="1" hangingPunct="1"/>
            <a:r>
              <a:rPr lang="en-US" smtClean="0">
                <a:hlinkClick r:id="rId2"/>
              </a:rPr>
              <a:t>http://legacy.library.ucsf.edu/</a:t>
            </a: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Google Books</a:t>
            </a:r>
          </a:p>
          <a:p>
            <a:pPr lvl="1" eaLnBrk="1" hangingPunct="1"/>
            <a:r>
              <a:rPr lang="en-US" smtClean="0">
                <a:hlinkClick r:id="rId3"/>
              </a:rPr>
              <a:t>http://books.google.com/</a:t>
            </a:r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George Washington’s Papers</a:t>
            </a:r>
          </a:p>
          <a:p>
            <a:pPr lvl="1" eaLnBrk="1" hangingPunct="1"/>
            <a:r>
              <a:rPr lang="en-US" smtClean="0">
                <a:hlinkClick r:id="rId4"/>
              </a:rPr>
              <a:t>http://ciir.cs.umass.edu/irdemo/hw-demo/</a:t>
            </a:r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Text, but still language</a:t>
            </a:r>
          </a:p>
          <a:p>
            <a:pPr lvl="1"/>
            <a:r>
              <a:rPr lang="en-US" dirty="0" smtClean="0"/>
              <a:t>Scanned documents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Speech</a:t>
            </a:r>
          </a:p>
          <a:p>
            <a:pPr lvl="3"/>
            <a:endParaRPr lang="en-US" dirty="0"/>
          </a:p>
          <a:p>
            <a:r>
              <a:rPr lang="en-US" dirty="0" smtClean="0"/>
              <a:t>Beyond Text, but still information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</a:t>
            </a:r>
          </a:p>
          <a:p>
            <a:pPr lvl="3"/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eyond text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8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Encoding Audio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Nyquist theorem: sampling rate</a:t>
            </a:r>
          </a:p>
          <a:p>
            <a:pPr lvl="4"/>
            <a:endParaRPr lang="en-US" smtClean="0"/>
          </a:p>
          <a:p>
            <a:r>
              <a:rPr lang="en-US" smtClean="0"/>
              <a:t>Channel characteristics</a:t>
            </a:r>
          </a:p>
          <a:p>
            <a:pPr lvl="1"/>
            <a:r>
              <a:rPr lang="en-US" smtClean="0"/>
              <a:t>Bandpass</a:t>
            </a:r>
          </a:p>
          <a:p>
            <a:pPr lvl="1"/>
            <a:r>
              <a:rPr lang="en-US" smtClean="0"/>
              <a:t>Amplitude resolution</a:t>
            </a:r>
          </a:p>
          <a:p>
            <a:pPr lvl="4"/>
            <a:endParaRPr lang="en-US" smtClean="0"/>
          </a:p>
          <a:p>
            <a:r>
              <a:rPr lang="en-US" smtClean="0"/>
              <a:t>Compression</a:t>
            </a:r>
          </a:p>
          <a:p>
            <a:pPr lvl="1"/>
            <a:r>
              <a:rPr lang="en-US" smtClean="0"/>
              <a:t>Lossless</a:t>
            </a:r>
          </a:p>
          <a:p>
            <a:pPr lvl="1"/>
            <a:r>
              <a:rPr lang="en-US" smtClean="0"/>
              <a:t>Perceptually-based lossy (e.g., .mp3)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Expanding the Search Space</a:t>
            </a:r>
          </a:p>
        </p:txBody>
      </p:sp>
      <p:pic>
        <p:nvPicPr>
          <p:cNvPr id="55299" name="Picture 3" descr="j029202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4419600"/>
            <a:ext cx="1868488" cy="1773238"/>
          </a:xfrm>
          <a:noFill/>
        </p:spPr>
      </p:pic>
      <p:pic>
        <p:nvPicPr>
          <p:cNvPr id="55300" name="Picture 4" descr="j0293240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4876800"/>
            <a:ext cx="1565275" cy="1154113"/>
          </a:xfrm>
          <a:noFill/>
        </p:spPr>
      </p:pic>
      <p:pic>
        <p:nvPicPr>
          <p:cNvPr id="55301" name="Picture 5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9" t="22592" r="44870" b="64342"/>
          <a:stretch>
            <a:fillRect/>
          </a:stretch>
        </p:blipFill>
        <p:spPr>
          <a:xfrm>
            <a:off x="7543800" y="1524000"/>
            <a:ext cx="1371600" cy="1219200"/>
          </a:xfrm>
          <a:noFill/>
        </p:spPr>
      </p:pic>
      <p:sp>
        <p:nvSpPr>
          <p:cNvPr id="55302" name="mainfrm"/>
          <p:cNvSpPr>
            <a:spLocks noEditPoints="1" noChangeArrowheads="1"/>
          </p:cNvSpPr>
          <p:nvPr/>
        </p:nvSpPr>
        <p:spPr bwMode="auto">
          <a:xfrm>
            <a:off x="3962400" y="4648200"/>
            <a:ext cx="1524000" cy="1600200"/>
          </a:xfrm>
          <a:custGeom>
            <a:avLst/>
            <a:gdLst>
              <a:gd name="T0" fmla="*/ 0 w 21600"/>
              <a:gd name="T1" fmla="*/ 0 h 21600"/>
              <a:gd name="T2" fmla="*/ 53763333 w 21600"/>
              <a:gd name="T3" fmla="*/ 0 h 21600"/>
              <a:gd name="T4" fmla="*/ 107526667 w 21600"/>
              <a:gd name="T5" fmla="*/ 0 h 21600"/>
              <a:gd name="T6" fmla="*/ 107526667 w 21600"/>
              <a:gd name="T7" fmla="*/ 59274075 h 21600"/>
              <a:gd name="T8" fmla="*/ 102563507 w 21600"/>
              <a:gd name="T9" fmla="*/ 118548150 h 21600"/>
              <a:gd name="T10" fmla="*/ 53763333 w 21600"/>
              <a:gd name="T11" fmla="*/ 118548150 h 21600"/>
              <a:gd name="T12" fmla="*/ 5789507 w 21600"/>
              <a:gd name="T13" fmla="*/ 118548150 h 21600"/>
              <a:gd name="T14" fmla="*/ 0 w 21600"/>
              <a:gd name="T15" fmla="*/ 592740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32 w 21600"/>
              <a:gd name="T25" fmla="*/ 22174 h 21600"/>
              <a:gd name="T26" fmla="*/ 21579 w 21600"/>
              <a:gd name="T27" fmla="*/ 279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21600" y="10885"/>
                </a:moveTo>
                <a:lnTo>
                  <a:pt x="21600" y="0"/>
                </a:lnTo>
                <a:lnTo>
                  <a:pt x="10634" y="0"/>
                </a:lnTo>
                <a:lnTo>
                  <a:pt x="0" y="0"/>
                </a:lnTo>
                <a:lnTo>
                  <a:pt x="0" y="10885"/>
                </a:lnTo>
                <a:lnTo>
                  <a:pt x="0" y="19729"/>
                </a:lnTo>
                <a:lnTo>
                  <a:pt x="1163" y="19729"/>
                </a:lnTo>
                <a:lnTo>
                  <a:pt x="1163" y="21600"/>
                </a:lnTo>
                <a:lnTo>
                  <a:pt x="10800" y="21600"/>
                </a:lnTo>
                <a:lnTo>
                  <a:pt x="20603" y="21600"/>
                </a:lnTo>
                <a:lnTo>
                  <a:pt x="20603" y="19729"/>
                </a:lnTo>
                <a:lnTo>
                  <a:pt x="21600" y="19729"/>
                </a:lnTo>
                <a:lnTo>
                  <a:pt x="21600" y="10885"/>
                </a:lnTo>
                <a:close/>
              </a:path>
              <a:path w="21600" h="21600" extrusionOk="0">
                <a:moveTo>
                  <a:pt x="1163" y="19729"/>
                </a:moveTo>
                <a:lnTo>
                  <a:pt x="4320" y="19729"/>
                </a:lnTo>
                <a:lnTo>
                  <a:pt x="16449" y="19729"/>
                </a:lnTo>
                <a:lnTo>
                  <a:pt x="20603" y="19729"/>
                </a:lnTo>
                <a:lnTo>
                  <a:pt x="1163" y="19729"/>
                </a:lnTo>
                <a:moveTo>
                  <a:pt x="1495" y="2381"/>
                </a:moveTo>
                <a:lnTo>
                  <a:pt x="2160" y="2381"/>
                </a:lnTo>
                <a:lnTo>
                  <a:pt x="4985" y="2381"/>
                </a:lnTo>
                <a:lnTo>
                  <a:pt x="5982" y="2381"/>
                </a:lnTo>
                <a:lnTo>
                  <a:pt x="1495" y="2381"/>
                </a:lnTo>
                <a:lnTo>
                  <a:pt x="1495" y="3402"/>
                </a:lnTo>
                <a:lnTo>
                  <a:pt x="2160" y="3402"/>
                </a:lnTo>
                <a:lnTo>
                  <a:pt x="4985" y="3402"/>
                </a:lnTo>
                <a:lnTo>
                  <a:pt x="5982" y="3402"/>
                </a:lnTo>
                <a:lnTo>
                  <a:pt x="1495" y="3402"/>
                </a:lnTo>
                <a:lnTo>
                  <a:pt x="1495" y="4422"/>
                </a:lnTo>
                <a:lnTo>
                  <a:pt x="2160" y="4422"/>
                </a:lnTo>
                <a:lnTo>
                  <a:pt x="4985" y="4422"/>
                </a:lnTo>
                <a:lnTo>
                  <a:pt x="5982" y="4422"/>
                </a:lnTo>
                <a:lnTo>
                  <a:pt x="1495" y="4422"/>
                </a:lnTo>
                <a:lnTo>
                  <a:pt x="1495" y="5443"/>
                </a:lnTo>
                <a:lnTo>
                  <a:pt x="2160" y="5443"/>
                </a:lnTo>
                <a:lnTo>
                  <a:pt x="4985" y="5443"/>
                </a:lnTo>
                <a:lnTo>
                  <a:pt x="5982" y="5443"/>
                </a:lnTo>
                <a:lnTo>
                  <a:pt x="1495" y="5443"/>
                </a:lnTo>
                <a:lnTo>
                  <a:pt x="1495" y="6463"/>
                </a:lnTo>
                <a:lnTo>
                  <a:pt x="2160" y="6463"/>
                </a:lnTo>
                <a:lnTo>
                  <a:pt x="4985" y="6463"/>
                </a:lnTo>
                <a:lnTo>
                  <a:pt x="5982" y="6463"/>
                </a:lnTo>
                <a:lnTo>
                  <a:pt x="1495" y="6463"/>
                </a:lnTo>
                <a:lnTo>
                  <a:pt x="1495" y="7483"/>
                </a:lnTo>
                <a:lnTo>
                  <a:pt x="2160" y="7483"/>
                </a:lnTo>
                <a:lnTo>
                  <a:pt x="4985" y="7483"/>
                </a:lnTo>
                <a:lnTo>
                  <a:pt x="5982" y="7483"/>
                </a:lnTo>
                <a:lnTo>
                  <a:pt x="1495" y="7483"/>
                </a:lnTo>
                <a:lnTo>
                  <a:pt x="1495" y="8504"/>
                </a:lnTo>
                <a:lnTo>
                  <a:pt x="2160" y="8504"/>
                </a:lnTo>
                <a:lnTo>
                  <a:pt x="4985" y="8504"/>
                </a:lnTo>
                <a:lnTo>
                  <a:pt x="5982" y="8504"/>
                </a:lnTo>
                <a:lnTo>
                  <a:pt x="1495" y="8504"/>
                </a:lnTo>
                <a:lnTo>
                  <a:pt x="1495" y="9524"/>
                </a:lnTo>
                <a:lnTo>
                  <a:pt x="2160" y="9524"/>
                </a:lnTo>
                <a:lnTo>
                  <a:pt x="4985" y="9524"/>
                </a:lnTo>
                <a:lnTo>
                  <a:pt x="5982" y="9524"/>
                </a:lnTo>
                <a:lnTo>
                  <a:pt x="1495" y="9524"/>
                </a:lnTo>
                <a:lnTo>
                  <a:pt x="1495" y="10545"/>
                </a:lnTo>
                <a:lnTo>
                  <a:pt x="2160" y="10545"/>
                </a:lnTo>
                <a:lnTo>
                  <a:pt x="4985" y="10545"/>
                </a:lnTo>
                <a:lnTo>
                  <a:pt x="5982" y="10545"/>
                </a:lnTo>
                <a:lnTo>
                  <a:pt x="1495" y="10545"/>
                </a:lnTo>
                <a:lnTo>
                  <a:pt x="1495" y="11565"/>
                </a:lnTo>
                <a:lnTo>
                  <a:pt x="2160" y="11565"/>
                </a:lnTo>
                <a:lnTo>
                  <a:pt x="4985" y="11565"/>
                </a:lnTo>
                <a:lnTo>
                  <a:pt x="5982" y="11565"/>
                </a:lnTo>
                <a:lnTo>
                  <a:pt x="1495" y="11565"/>
                </a:lnTo>
                <a:lnTo>
                  <a:pt x="1495" y="12586"/>
                </a:lnTo>
                <a:lnTo>
                  <a:pt x="2160" y="12586"/>
                </a:lnTo>
                <a:lnTo>
                  <a:pt x="4985" y="12586"/>
                </a:lnTo>
                <a:lnTo>
                  <a:pt x="5982" y="12586"/>
                </a:lnTo>
                <a:lnTo>
                  <a:pt x="1495" y="12586"/>
                </a:lnTo>
                <a:lnTo>
                  <a:pt x="1495" y="13606"/>
                </a:lnTo>
                <a:lnTo>
                  <a:pt x="2160" y="13606"/>
                </a:lnTo>
                <a:lnTo>
                  <a:pt x="4985" y="13606"/>
                </a:lnTo>
                <a:lnTo>
                  <a:pt x="5982" y="13606"/>
                </a:lnTo>
                <a:lnTo>
                  <a:pt x="1495" y="13606"/>
                </a:lnTo>
                <a:lnTo>
                  <a:pt x="1495" y="14627"/>
                </a:lnTo>
                <a:lnTo>
                  <a:pt x="2160" y="14627"/>
                </a:lnTo>
                <a:lnTo>
                  <a:pt x="4985" y="14627"/>
                </a:lnTo>
                <a:lnTo>
                  <a:pt x="5982" y="14627"/>
                </a:lnTo>
                <a:lnTo>
                  <a:pt x="1495" y="14627"/>
                </a:lnTo>
                <a:lnTo>
                  <a:pt x="1495" y="15647"/>
                </a:lnTo>
                <a:lnTo>
                  <a:pt x="2160" y="15647"/>
                </a:lnTo>
                <a:lnTo>
                  <a:pt x="4985" y="15647"/>
                </a:lnTo>
                <a:lnTo>
                  <a:pt x="5982" y="15647"/>
                </a:lnTo>
                <a:lnTo>
                  <a:pt x="1495" y="15647"/>
                </a:lnTo>
                <a:lnTo>
                  <a:pt x="1495" y="16668"/>
                </a:lnTo>
                <a:lnTo>
                  <a:pt x="2160" y="16668"/>
                </a:lnTo>
                <a:lnTo>
                  <a:pt x="4985" y="16668"/>
                </a:lnTo>
                <a:lnTo>
                  <a:pt x="5982" y="16668"/>
                </a:lnTo>
                <a:lnTo>
                  <a:pt x="1495" y="16668"/>
                </a:lnTo>
                <a:lnTo>
                  <a:pt x="1495" y="17688"/>
                </a:lnTo>
                <a:lnTo>
                  <a:pt x="2160" y="17688"/>
                </a:lnTo>
                <a:lnTo>
                  <a:pt x="4985" y="17688"/>
                </a:lnTo>
                <a:lnTo>
                  <a:pt x="5982" y="17688"/>
                </a:lnTo>
                <a:lnTo>
                  <a:pt x="1495" y="17688"/>
                </a:lnTo>
                <a:moveTo>
                  <a:pt x="1994" y="19729"/>
                </a:moveTo>
                <a:lnTo>
                  <a:pt x="1994" y="20069"/>
                </a:lnTo>
                <a:lnTo>
                  <a:pt x="1994" y="21260"/>
                </a:lnTo>
                <a:lnTo>
                  <a:pt x="1994" y="21600"/>
                </a:lnTo>
                <a:lnTo>
                  <a:pt x="1994" y="19729"/>
                </a:lnTo>
                <a:lnTo>
                  <a:pt x="2658" y="19729"/>
                </a:lnTo>
                <a:lnTo>
                  <a:pt x="2658" y="20069"/>
                </a:lnTo>
                <a:lnTo>
                  <a:pt x="2658" y="21260"/>
                </a:lnTo>
                <a:lnTo>
                  <a:pt x="2658" y="21600"/>
                </a:lnTo>
                <a:lnTo>
                  <a:pt x="2658" y="19729"/>
                </a:lnTo>
                <a:lnTo>
                  <a:pt x="3489" y="19729"/>
                </a:lnTo>
                <a:lnTo>
                  <a:pt x="3489" y="20069"/>
                </a:lnTo>
                <a:lnTo>
                  <a:pt x="3489" y="21260"/>
                </a:lnTo>
                <a:lnTo>
                  <a:pt x="3489" y="21600"/>
                </a:lnTo>
                <a:lnTo>
                  <a:pt x="3489" y="19729"/>
                </a:lnTo>
                <a:lnTo>
                  <a:pt x="4320" y="19729"/>
                </a:lnTo>
                <a:lnTo>
                  <a:pt x="4320" y="20069"/>
                </a:lnTo>
                <a:lnTo>
                  <a:pt x="4320" y="21260"/>
                </a:lnTo>
                <a:lnTo>
                  <a:pt x="4320" y="21600"/>
                </a:lnTo>
                <a:lnTo>
                  <a:pt x="4320" y="19729"/>
                </a:lnTo>
                <a:lnTo>
                  <a:pt x="5151" y="19729"/>
                </a:lnTo>
                <a:lnTo>
                  <a:pt x="5151" y="20069"/>
                </a:lnTo>
                <a:lnTo>
                  <a:pt x="5151" y="21260"/>
                </a:lnTo>
                <a:lnTo>
                  <a:pt x="5151" y="21600"/>
                </a:lnTo>
                <a:lnTo>
                  <a:pt x="5151" y="19729"/>
                </a:lnTo>
                <a:lnTo>
                  <a:pt x="5982" y="19729"/>
                </a:lnTo>
                <a:lnTo>
                  <a:pt x="5982" y="20069"/>
                </a:lnTo>
                <a:lnTo>
                  <a:pt x="5982" y="21260"/>
                </a:lnTo>
                <a:lnTo>
                  <a:pt x="5982" y="21600"/>
                </a:lnTo>
                <a:lnTo>
                  <a:pt x="5982" y="19729"/>
                </a:lnTo>
                <a:lnTo>
                  <a:pt x="6812" y="19729"/>
                </a:lnTo>
                <a:lnTo>
                  <a:pt x="6812" y="20069"/>
                </a:lnTo>
                <a:lnTo>
                  <a:pt x="6812" y="21260"/>
                </a:lnTo>
                <a:lnTo>
                  <a:pt x="6812" y="21600"/>
                </a:lnTo>
                <a:lnTo>
                  <a:pt x="6812" y="19729"/>
                </a:lnTo>
                <a:lnTo>
                  <a:pt x="7643" y="19729"/>
                </a:lnTo>
                <a:lnTo>
                  <a:pt x="7643" y="20069"/>
                </a:lnTo>
                <a:lnTo>
                  <a:pt x="7643" y="21260"/>
                </a:lnTo>
                <a:lnTo>
                  <a:pt x="7643" y="21600"/>
                </a:lnTo>
                <a:lnTo>
                  <a:pt x="7643" y="19729"/>
                </a:lnTo>
                <a:lnTo>
                  <a:pt x="8474" y="19729"/>
                </a:lnTo>
                <a:lnTo>
                  <a:pt x="8474" y="20069"/>
                </a:lnTo>
                <a:lnTo>
                  <a:pt x="8474" y="21260"/>
                </a:lnTo>
                <a:lnTo>
                  <a:pt x="8474" y="21600"/>
                </a:lnTo>
                <a:lnTo>
                  <a:pt x="8474" y="19729"/>
                </a:lnTo>
                <a:lnTo>
                  <a:pt x="9305" y="19729"/>
                </a:lnTo>
                <a:lnTo>
                  <a:pt x="9305" y="20069"/>
                </a:lnTo>
                <a:lnTo>
                  <a:pt x="9305" y="21260"/>
                </a:lnTo>
                <a:lnTo>
                  <a:pt x="9305" y="21600"/>
                </a:lnTo>
                <a:lnTo>
                  <a:pt x="9305" y="19729"/>
                </a:lnTo>
                <a:lnTo>
                  <a:pt x="10135" y="19729"/>
                </a:lnTo>
                <a:lnTo>
                  <a:pt x="10135" y="20069"/>
                </a:lnTo>
                <a:lnTo>
                  <a:pt x="10135" y="21260"/>
                </a:lnTo>
                <a:lnTo>
                  <a:pt x="10135" y="21600"/>
                </a:lnTo>
                <a:lnTo>
                  <a:pt x="10135" y="19729"/>
                </a:lnTo>
                <a:lnTo>
                  <a:pt x="10966" y="19729"/>
                </a:lnTo>
                <a:lnTo>
                  <a:pt x="10966" y="20069"/>
                </a:lnTo>
                <a:lnTo>
                  <a:pt x="10966" y="21260"/>
                </a:lnTo>
                <a:lnTo>
                  <a:pt x="10966" y="21600"/>
                </a:lnTo>
                <a:lnTo>
                  <a:pt x="10966" y="19729"/>
                </a:lnTo>
                <a:lnTo>
                  <a:pt x="11797" y="19729"/>
                </a:lnTo>
                <a:lnTo>
                  <a:pt x="11797" y="20069"/>
                </a:lnTo>
                <a:lnTo>
                  <a:pt x="11797" y="21260"/>
                </a:lnTo>
                <a:lnTo>
                  <a:pt x="11797" y="21600"/>
                </a:lnTo>
                <a:lnTo>
                  <a:pt x="11797" y="19729"/>
                </a:lnTo>
                <a:lnTo>
                  <a:pt x="12462" y="19729"/>
                </a:lnTo>
                <a:lnTo>
                  <a:pt x="12462" y="20069"/>
                </a:lnTo>
                <a:lnTo>
                  <a:pt x="12462" y="21260"/>
                </a:lnTo>
                <a:lnTo>
                  <a:pt x="12462" y="21600"/>
                </a:lnTo>
                <a:lnTo>
                  <a:pt x="12462" y="19729"/>
                </a:lnTo>
                <a:lnTo>
                  <a:pt x="13292" y="19729"/>
                </a:lnTo>
                <a:lnTo>
                  <a:pt x="13292" y="20069"/>
                </a:lnTo>
                <a:lnTo>
                  <a:pt x="13292" y="21260"/>
                </a:lnTo>
                <a:lnTo>
                  <a:pt x="13292" y="21600"/>
                </a:lnTo>
                <a:lnTo>
                  <a:pt x="13292" y="19729"/>
                </a:lnTo>
                <a:lnTo>
                  <a:pt x="14123" y="19729"/>
                </a:lnTo>
                <a:lnTo>
                  <a:pt x="14123" y="20069"/>
                </a:lnTo>
                <a:lnTo>
                  <a:pt x="14123" y="21260"/>
                </a:lnTo>
                <a:lnTo>
                  <a:pt x="14123" y="21600"/>
                </a:lnTo>
                <a:lnTo>
                  <a:pt x="14123" y="19729"/>
                </a:lnTo>
                <a:lnTo>
                  <a:pt x="14954" y="19729"/>
                </a:lnTo>
                <a:lnTo>
                  <a:pt x="14954" y="20069"/>
                </a:lnTo>
                <a:lnTo>
                  <a:pt x="14954" y="21260"/>
                </a:lnTo>
                <a:lnTo>
                  <a:pt x="14954" y="21600"/>
                </a:lnTo>
                <a:lnTo>
                  <a:pt x="14954" y="19729"/>
                </a:lnTo>
                <a:lnTo>
                  <a:pt x="15785" y="19729"/>
                </a:lnTo>
                <a:lnTo>
                  <a:pt x="15785" y="20069"/>
                </a:lnTo>
                <a:lnTo>
                  <a:pt x="15785" y="21260"/>
                </a:lnTo>
                <a:lnTo>
                  <a:pt x="15785" y="21600"/>
                </a:lnTo>
                <a:lnTo>
                  <a:pt x="15785" y="19729"/>
                </a:lnTo>
                <a:lnTo>
                  <a:pt x="16615" y="19729"/>
                </a:lnTo>
                <a:lnTo>
                  <a:pt x="16615" y="20069"/>
                </a:lnTo>
                <a:lnTo>
                  <a:pt x="16615" y="21260"/>
                </a:lnTo>
                <a:lnTo>
                  <a:pt x="16615" y="21600"/>
                </a:lnTo>
                <a:lnTo>
                  <a:pt x="16615" y="19729"/>
                </a:lnTo>
                <a:lnTo>
                  <a:pt x="17446" y="19729"/>
                </a:lnTo>
                <a:lnTo>
                  <a:pt x="17446" y="20069"/>
                </a:lnTo>
                <a:lnTo>
                  <a:pt x="17446" y="21260"/>
                </a:lnTo>
                <a:lnTo>
                  <a:pt x="17446" y="21600"/>
                </a:lnTo>
                <a:lnTo>
                  <a:pt x="17446" y="19729"/>
                </a:lnTo>
                <a:lnTo>
                  <a:pt x="18277" y="19729"/>
                </a:lnTo>
                <a:lnTo>
                  <a:pt x="18277" y="20069"/>
                </a:lnTo>
                <a:lnTo>
                  <a:pt x="18277" y="21260"/>
                </a:lnTo>
                <a:lnTo>
                  <a:pt x="18277" y="21600"/>
                </a:lnTo>
                <a:lnTo>
                  <a:pt x="18277" y="19729"/>
                </a:lnTo>
                <a:lnTo>
                  <a:pt x="19108" y="19729"/>
                </a:lnTo>
                <a:lnTo>
                  <a:pt x="19108" y="20069"/>
                </a:lnTo>
                <a:lnTo>
                  <a:pt x="19108" y="21260"/>
                </a:lnTo>
                <a:lnTo>
                  <a:pt x="19108" y="21600"/>
                </a:lnTo>
                <a:lnTo>
                  <a:pt x="19108" y="19729"/>
                </a:lnTo>
                <a:lnTo>
                  <a:pt x="19938" y="19729"/>
                </a:lnTo>
                <a:lnTo>
                  <a:pt x="19938" y="20069"/>
                </a:lnTo>
                <a:lnTo>
                  <a:pt x="19938" y="21260"/>
                </a:lnTo>
                <a:lnTo>
                  <a:pt x="19938" y="21600"/>
                </a:lnTo>
                <a:lnTo>
                  <a:pt x="19938" y="19729"/>
                </a:lnTo>
                <a:moveTo>
                  <a:pt x="1495" y="1531"/>
                </a:moveTo>
                <a:lnTo>
                  <a:pt x="5982" y="1531"/>
                </a:lnTo>
                <a:lnTo>
                  <a:pt x="5982" y="18539"/>
                </a:lnTo>
                <a:lnTo>
                  <a:pt x="1495" y="18539"/>
                </a:lnTo>
                <a:lnTo>
                  <a:pt x="1495" y="1531"/>
                </a:lnTo>
                <a:moveTo>
                  <a:pt x="7311" y="1531"/>
                </a:moveTo>
                <a:lnTo>
                  <a:pt x="7975" y="1531"/>
                </a:lnTo>
                <a:lnTo>
                  <a:pt x="7975" y="8334"/>
                </a:lnTo>
                <a:lnTo>
                  <a:pt x="7311" y="8334"/>
                </a:lnTo>
                <a:lnTo>
                  <a:pt x="7311" y="1531"/>
                </a:lnTo>
                <a:moveTo>
                  <a:pt x="7145" y="9865"/>
                </a:moveTo>
                <a:lnTo>
                  <a:pt x="8142" y="9865"/>
                </a:lnTo>
                <a:lnTo>
                  <a:pt x="8142" y="10715"/>
                </a:lnTo>
                <a:lnTo>
                  <a:pt x="7145" y="10715"/>
                </a:lnTo>
                <a:lnTo>
                  <a:pt x="7145" y="9865"/>
                </a:lnTo>
                <a:moveTo>
                  <a:pt x="8972" y="1531"/>
                </a:moveTo>
                <a:lnTo>
                  <a:pt x="12462" y="1531"/>
                </a:lnTo>
                <a:lnTo>
                  <a:pt x="12462" y="5443"/>
                </a:lnTo>
                <a:lnTo>
                  <a:pt x="8972" y="5443"/>
                </a:lnTo>
                <a:lnTo>
                  <a:pt x="8972" y="1531"/>
                </a:lnTo>
                <a:moveTo>
                  <a:pt x="13625" y="1531"/>
                </a:moveTo>
                <a:lnTo>
                  <a:pt x="20271" y="1531"/>
                </a:lnTo>
                <a:lnTo>
                  <a:pt x="20271" y="5443"/>
                </a:lnTo>
                <a:lnTo>
                  <a:pt x="13625" y="5443"/>
                </a:lnTo>
                <a:lnTo>
                  <a:pt x="13625" y="1531"/>
                </a:lnTo>
                <a:moveTo>
                  <a:pt x="18609" y="6463"/>
                </a:moveTo>
                <a:lnTo>
                  <a:pt x="20437" y="6463"/>
                </a:lnTo>
                <a:lnTo>
                  <a:pt x="20437" y="10885"/>
                </a:lnTo>
                <a:lnTo>
                  <a:pt x="18609" y="10885"/>
                </a:lnTo>
                <a:lnTo>
                  <a:pt x="18609" y="6463"/>
                </a:lnTo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03" name="Documents"/>
          <p:cNvSpPr>
            <a:spLocks noEditPoints="1" noChangeArrowheads="1"/>
          </p:cNvSpPr>
          <p:nvPr/>
        </p:nvSpPr>
        <p:spPr bwMode="auto">
          <a:xfrm>
            <a:off x="4800600" y="1447800"/>
            <a:ext cx="1143000" cy="1447800"/>
          </a:xfrm>
          <a:custGeom>
            <a:avLst/>
            <a:gdLst>
              <a:gd name="T0" fmla="*/ 0 w 21600"/>
              <a:gd name="T1" fmla="*/ 187678 h 21600"/>
              <a:gd name="T2" fmla="*/ 183515 w 21600"/>
              <a:gd name="T3" fmla="*/ 0 h 21600"/>
              <a:gd name="T4" fmla="*/ 1145805 w 21600"/>
              <a:gd name="T5" fmla="*/ 1261999 h 21600"/>
              <a:gd name="T6" fmla="*/ 1055899 w 21600"/>
              <a:gd name="T7" fmla="*/ 1354899 h 21600"/>
              <a:gd name="T8" fmla="*/ 966047 w 21600"/>
              <a:gd name="T9" fmla="*/ 1449677 h 21600"/>
              <a:gd name="T10" fmla="*/ 1055899 w 21600"/>
              <a:gd name="T11" fmla="*/ 95716 h 21600"/>
              <a:gd name="T12" fmla="*/ 966047 w 21600"/>
              <a:gd name="T13" fmla="*/ 187678 h 21600"/>
              <a:gd name="T14" fmla="*/ 87048 w 21600"/>
              <a:gd name="T15" fmla="*/ 95716 h 21600"/>
              <a:gd name="T16" fmla="*/ 1143000 w 21600"/>
              <a:gd name="T17" fmla="*/ 0 h 21600"/>
              <a:gd name="T18" fmla="*/ 571500 w 21600"/>
              <a:gd name="T19" fmla="*/ 0 h 21600"/>
              <a:gd name="T20" fmla="*/ 0 w 21600"/>
              <a:gd name="T21" fmla="*/ 723900 h 21600"/>
              <a:gd name="T22" fmla="*/ 1143000 w 21600"/>
              <a:gd name="T23" fmla="*/ 72390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645 w 21600"/>
              <a:gd name="T37" fmla="*/ 4171 h 21600"/>
              <a:gd name="T38" fmla="*/ 16522 w 21600"/>
              <a:gd name="T39" fmla="*/ 17314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Scanned Docs</a:t>
            </a:r>
          </a:p>
        </p:txBody>
      </p:sp>
      <p:grpSp>
        <p:nvGrpSpPr>
          <p:cNvPr id="55304" name="Group 8"/>
          <p:cNvGrpSpPr>
            <a:grpSpLocks/>
          </p:cNvGrpSpPr>
          <p:nvPr/>
        </p:nvGrpSpPr>
        <p:grpSpPr bwMode="auto">
          <a:xfrm>
            <a:off x="6019800" y="3200400"/>
            <a:ext cx="1676400" cy="1296988"/>
            <a:chOff x="4464" y="1728"/>
            <a:chExt cx="1056" cy="817"/>
          </a:xfrm>
        </p:grpSpPr>
        <p:sp>
          <p:nvSpPr>
            <p:cNvPr id="55313" name="Oval 9"/>
            <p:cNvSpPr>
              <a:spLocks noChangeArrowheads="1"/>
            </p:cNvSpPr>
            <p:nvPr/>
          </p:nvSpPr>
          <p:spPr bwMode="auto">
            <a:xfrm>
              <a:off x="4464" y="1728"/>
              <a:ext cx="105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14" name="Line 10"/>
            <p:cNvSpPr>
              <a:spLocks noChangeShapeType="1"/>
            </p:cNvSpPr>
            <p:nvPr/>
          </p:nvSpPr>
          <p:spPr bwMode="auto">
            <a:xfrm>
              <a:off x="4464" y="1824"/>
              <a:ext cx="48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15" name="Line 11"/>
            <p:cNvSpPr>
              <a:spLocks noChangeShapeType="1"/>
            </p:cNvSpPr>
            <p:nvPr/>
          </p:nvSpPr>
          <p:spPr bwMode="auto">
            <a:xfrm flipH="1">
              <a:off x="5088" y="1824"/>
              <a:ext cx="43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16" name="Line 12"/>
            <p:cNvSpPr>
              <a:spLocks noChangeShapeType="1"/>
            </p:cNvSpPr>
            <p:nvPr/>
          </p:nvSpPr>
          <p:spPr bwMode="auto">
            <a:xfrm>
              <a:off x="4944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317" name="Line 13"/>
            <p:cNvSpPr>
              <a:spLocks noChangeShapeType="1"/>
            </p:cNvSpPr>
            <p:nvPr/>
          </p:nvSpPr>
          <p:spPr bwMode="auto">
            <a:xfrm>
              <a:off x="5088" y="244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55318" name="AutoShape 14"/>
            <p:cNvCxnSpPr>
              <a:cxnSpLocks noChangeShapeType="1"/>
              <a:stCxn id="55316" idx="1"/>
            </p:cNvCxnSpPr>
            <p:nvPr/>
          </p:nvCxnSpPr>
          <p:spPr bwMode="auto">
            <a:xfrm rot="16200000" flipH="1">
              <a:off x="5015" y="2473"/>
              <a:ext cx="1" cy="144"/>
            </a:xfrm>
            <a:prstGeom prst="curvedConnector4">
              <a:avLst>
                <a:gd name="adj1" fmla="val 3100000"/>
                <a:gd name="adj2" fmla="val 9930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305" name="Text Box 15"/>
          <p:cNvSpPr txBox="1">
            <a:spLocks noChangeArrowheads="1"/>
          </p:cNvSpPr>
          <p:nvPr/>
        </p:nvSpPr>
        <p:spPr bwMode="auto">
          <a:xfrm>
            <a:off x="5791200" y="5029200"/>
            <a:ext cx="260667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Identity: Harriet</a:t>
            </a:r>
          </a:p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“… Later, I learned that 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John had not heard …”</a:t>
            </a:r>
          </a:p>
        </p:txBody>
      </p:sp>
      <p:pic>
        <p:nvPicPr>
          <p:cNvPr id="55306" name="Picture 16" descr="query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16779" r="75903" b="80025"/>
          <a:stretch>
            <a:fillRect/>
          </a:stretch>
        </p:blipFill>
        <p:spPr>
          <a:xfrm>
            <a:off x="6019800" y="1905000"/>
            <a:ext cx="1395413" cy="404813"/>
          </a:xfrm>
          <a:noFill/>
        </p:spPr>
      </p:pic>
      <p:sp>
        <p:nvSpPr>
          <p:cNvPr id="55307" name="Line 17"/>
          <p:cNvSpPr>
            <a:spLocks noChangeShapeType="1"/>
          </p:cNvSpPr>
          <p:nvPr/>
        </p:nvSpPr>
        <p:spPr bwMode="auto">
          <a:xfrm>
            <a:off x="5867400" y="289560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08" name="Line 18"/>
          <p:cNvSpPr>
            <a:spLocks noChangeShapeType="1"/>
          </p:cNvSpPr>
          <p:nvPr/>
        </p:nvSpPr>
        <p:spPr bwMode="auto">
          <a:xfrm flipH="1">
            <a:off x="6781800" y="2362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09" name="Line 19"/>
          <p:cNvSpPr>
            <a:spLocks noChangeShapeType="1"/>
          </p:cNvSpPr>
          <p:nvPr/>
        </p:nvSpPr>
        <p:spPr bwMode="auto">
          <a:xfrm flipH="1">
            <a:off x="7315200" y="2743200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0" name="Line 20"/>
          <p:cNvSpPr>
            <a:spLocks noChangeShapeType="1"/>
          </p:cNvSpPr>
          <p:nvPr/>
        </p:nvSpPr>
        <p:spPr bwMode="auto">
          <a:xfrm flipH="1">
            <a:off x="6894513" y="4559300"/>
            <a:ext cx="1428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1" name="Line 21"/>
          <p:cNvSpPr>
            <a:spLocks noChangeShapeType="1"/>
          </p:cNvSpPr>
          <p:nvPr/>
        </p:nvSpPr>
        <p:spPr bwMode="auto">
          <a:xfrm flipH="1">
            <a:off x="5486400" y="54864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312" name="Line 22"/>
          <p:cNvSpPr>
            <a:spLocks noChangeShapeType="1"/>
          </p:cNvSpPr>
          <p:nvPr/>
        </p:nvSpPr>
        <p:spPr bwMode="auto">
          <a:xfrm>
            <a:off x="5791200" y="5486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90600"/>
          </a:xfrm>
        </p:spPr>
        <p:txBody>
          <a:bodyPr/>
          <a:lstStyle/>
          <a:p>
            <a:r>
              <a:rPr lang="en-US" smtClean="0"/>
              <a:t>Description Strategies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1148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Transcription</a:t>
            </a:r>
            <a:endParaRPr lang="en-US" smtClean="0"/>
          </a:p>
          <a:p>
            <a:pPr lvl="1"/>
            <a:r>
              <a:rPr lang="en-US" smtClean="0"/>
              <a:t>Manual transcription (with optional post-editing)</a:t>
            </a:r>
          </a:p>
          <a:p>
            <a:pPr lvl="4"/>
            <a:endParaRPr lang="en-US" sz="800" smtClean="0"/>
          </a:p>
          <a:p>
            <a:r>
              <a:rPr lang="en-US" smtClean="0">
                <a:solidFill>
                  <a:schemeClr val="accent2"/>
                </a:solidFill>
              </a:rPr>
              <a:t>Annotation</a:t>
            </a:r>
            <a:endParaRPr lang="en-US" smtClean="0"/>
          </a:p>
          <a:p>
            <a:pPr lvl="1"/>
            <a:r>
              <a:rPr lang="en-US" smtClean="0"/>
              <a:t>Manually assign descriptors to points in a recording</a:t>
            </a:r>
          </a:p>
          <a:p>
            <a:pPr lvl="1"/>
            <a:r>
              <a:rPr lang="en-US" smtClean="0"/>
              <a:t>Recommender systems (ratings, link analysis, …)</a:t>
            </a:r>
          </a:p>
          <a:p>
            <a:pPr lvl="4"/>
            <a:endParaRPr lang="en-US" sz="800" smtClean="0"/>
          </a:p>
          <a:p>
            <a:r>
              <a:rPr lang="en-US" smtClean="0">
                <a:solidFill>
                  <a:schemeClr val="accent2"/>
                </a:solidFill>
              </a:rPr>
              <a:t>Associated materials</a:t>
            </a:r>
            <a:endParaRPr lang="en-US" smtClean="0"/>
          </a:p>
          <a:p>
            <a:pPr lvl="1"/>
            <a:r>
              <a:rPr lang="en-US" smtClean="0"/>
              <a:t>Interviewer’s notes, speech scripts, producer’s logs</a:t>
            </a:r>
          </a:p>
          <a:p>
            <a:pPr lvl="4"/>
            <a:endParaRPr lang="en-US" sz="800" smtClean="0"/>
          </a:p>
          <a:p>
            <a:r>
              <a:rPr lang="en-US" smtClean="0">
                <a:solidFill>
                  <a:schemeClr val="accent2"/>
                </a:solidFill>
              </a:rPr>
              <a:t>Automatic</a:t>
            </a:r>
            <a:endParaRPr lang="en-US" smtClean="0"/>
          </a:p>
          <a:p>
            <a:pPr lvl="1"/>
            <a:r>
              <a:rPr lang="en-US" smtClean="0"/>
              <a:t>Create access points with automatic speech processing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Detectable Speech Features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Content </a:t>
            </a:r>
          </a:p>
          <a:p>
            <a:pPr lvl="1"/>
            <a:r>
              <a:rPr lang="en-US" smtClean="0"/>
              <a:t>Phonemes, one-best word recognition, n-best</a:t>
            </a:r>
          </a:p>
          <a:p>
            <a:r>
              <a:rPr lang="en-US" smtClean="0"/>
              <a:t>Identity </a:t>
            </a:r>
          </a:p>
          <a:p>
            <a:pPr lvl="1"/>
            <a:r>
              <a:rPr lang="en-US" smtClean="0"/>
              <a:t>Speaker identification, speaker segmentation</a:t>
            </a:r>
          </a:p>
          <a:p>
            <a:r>
              <a:rPr lang="en-US" smtClean="0"/>
              <a:t>Language</a:t>
            </a:r>
          </a:p>
          <a:p>
            <a:pPr lvl="1"/>
            <a:r>
              <a:rPr lang="en-US" smtClean="0"/>
              <a:t>Language, dialect, accent</a:t>
            </a:r>
          </a:p>
          <a:p>
            <a:r>
              <a:rPr lang="en-US" smtClean="0"/>
              <a:t>Other measurable parameters</a:t>
            </a:r>
          </a:p>
          <a:p>
            <a:pPr lvl="1"/>
            <a:r>
              <a:rPr lang="en-US" smtClean="0"/>
              <a:t>Time, duration, channel, environment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How Speech Recognition Works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077200" cy="4114800"/>
          </a:xfrm>
        </p:spPr>
        <p:txBody>
          <a:bodyPr/>
          <a:lstStyle/>
          <a:p>
            <a:r>
              <a:rPr lang="en-US" smtClean="0"/>
              <a:t>Three stages</a:t>
            </a:r>
          </a:p>
          <a:p>
            <a:pPr lvl="1"/>
            <a:r>
              <a:rPr lang="en-US" smtClean="0"/>
              <a:t>What sounds were made?</a:t>
            </a:r>
          </a:p>
          <a:p>
            <a:pPr lvl="2"/>
            <a:r>
              <a:rPr lang="en-US" smtClean="0"/>
              <a:t>Convert from waveform to subword units (phonemes)</a:t>
            </a:r>
          </a:p>
          <a:p>
            <a:pPr lvl="1"/>
            <a:r>
              <a:rPr lang="en-US" smtClean="0"/>
              <a:t>How could the sounds be grouped into words?</a:t>
            </a:r>
          </a:p>
          <a:p>
            <a:pPr lvl="2"/>
            <a:r>
              <a:rPr lang="en-US" smtClean="0"/>
              <a:t>Identify the most probable word segmentation points</a:t>
            </a:r>
          </a:p>
          <a:p>
            <a:pPr lvl="1"/>
            <a:r>
              <a:rPr lang="en-US" smtClean="0"/>
              <a:t>Which of the possible words were spoken?</a:t>
            </a:r>
          </a:p>
          <a:p>
            <a:pPr lvl="2"/>
            <a:r>
              <a:rPr lang="en-US" smtClean="0"/>
              <a:t>Based on likelihood of possible multiword sequences</a:t>
            </a:r>
          </a:p>
          <a:p>
            <a:pPr lvl="4"/>
            <a:endParaRPr lang="en-US" smtClean="0"/>
          </a:p>
          <a:p>
            <a:r>
              <a:rPr lang="en-US" smtClean="0"/>
              <a:t>These can be learned from “training data”</a:t>
            </a:r>
          </a:p>
          <a:p>
            <a:pPr lvl="1"/>
            <a:r>
              <a:rPr lang="en-US" smtClean="0"/>
              <a:t>Hill-climbing sequence models</a:t>
            </a:r>
          </a:p>
          <a:p>
            <a:pPr lvl="2"/>
            <a:r>
              <a:rPr lang="en-US" smtClean="0"/>
              <a:t>(a “Hidden Markov Model”)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Speech Recognition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28600" y="2057400"/>
            <a:ext cx="1905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Phone</a:t>
            </a:r>
          </a:p>
          <a:p>
            <a:pPr algn="ctr"/>
            <a:r>
              <a:rPr lang="en-US" sz="2400"/>
              <a:t>Detection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14600" y="3657600"/>
            <a:ext cx="1905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Word</a:t>
            </a:r>
          </a:p>
          <a:p>
            <a:pPr algn="ctr"/>
            <a:r>
              <a:rPr lang="en-US" sz="2400"/>
              <a:t>Construction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267200" y="5181600"/>
            <a:ext cx="1905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Word</a:t>
            </a:r>
          </a:p>
          <a:p>
            <a:pPr algn="ctr"/>
            <a:r>
              <a:rPr lang="en-US" sz="2400"/>
              <a:t>Selection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2133600" y="22860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2133600" y="2895600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6172200" y="5715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7543800" y="1752600"/>
            <a:ext cx="1182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/>
              <a:t>Phone</a:t>
            </a:r>
          </a:p>
          <a:p>
            <a:r>
              <a:rPr lang="en-US" sz="2400"/>
              <a:t>n-grams</a:t>
            </a:r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35052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5257800" y="4191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3429000" y="28194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7543800" y="2667000"/>
            <a:ext cx="946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/>
              <a:t>Phone</a:t>
            </a:r>
          </a:p>
          <a:p>
            <a:pPr algn="ctr"/>
            <a:r>
              <a:rPr lang="en-US" sz="2400"/>
              <a:t>lattice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7543800" y="5486400"/>
            <a:ext cx="99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/>
              <a:t>Words</a:t>
            </a: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4419600" y="4191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228600" y="3810000"/>
            <a:ext cx="1824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/>
              <a:t>Transcription</a:t>
            </a:r>
          </a:p>
          <a:p>
            <a:pPr algn="ctr"/>
            <a:r>
              <a:rPr lang="en-US" sz="2400"/>
              <a:t>dictionary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533400" y="5257800"/>
            <a:ext cx="1384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/>
              <a:t>Language</a:t>
            </a:r>
          </a:p>
          <a:p>
            <a:pPr algn="ctr"/>
            <a:r>
              <a:rPr lang="en-US" sz="2400"/>
              <a:t>model</a:t>
            </a:r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>
            <a:off x="2057400" y="57150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19"/>
          <p:cNvSpPr>
            <a:spLocks noChangeShapeType="1"/>
          </p:cNvSpPr>
          <p:nvPr/>
        </p:nvSpPr>
        <p:spPr bwMode="auto">
          <a:xfrm>
            <a:off x="2057400" y="4191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6172200" y="5105400"/>
            <a:ext cx="104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/>
              <a:t>One-best</a:t>
            </a:r>
          </a:p>
          <a:p>
            <a:pPr algn="ctr"/>
            <a:r>
              <a:rPr lang="en-US"/>
              <a:t>transcript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5638800" y="4191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7543800" y="3810000"/>
            <a:ext cx="9255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400"/>
              <a:t>Word</a:t>
            </a:r>
          </a:p>
          <a:p>
            <a:pPr algn="ctr"/>
            <a:r>
              <a:rPr lang="en-US" sz="2400"/>
              <a:t>lattice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Phone Lattice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4" t="20721" r="21625" b="25833"/>
          <a:stretch>
            <a:fillRect/>
          </a:stretch>
        </p:blipFill>
        <p:spPr bwMode="auto">
          <a:xfrm>
            <a:off x="457200" y="2560638"/>
            <a:ext cx="83820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Phoneme Trigrams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mtClean="0"/>
              <a:t>Manage -&gt; m ae n ih jh</a:t>
            </a:r>
          </a:p>
          <a:p>
            <a:pPr lvl="1"/>
            <a:r>
              <a:rPr lang="en-US" smtClean="0"/>
              <a:t>Dictionaries provide accurate transcriptions</a:t>
            </a:r>
          </a:p>
          <a:p>
            <a:pPr lvl="2"/>
            <a:r>
              <a:rPr lang="en-US" smtClean="0"/>
              <a:t>But valid only for a single accent and dialect</a:t>
            </a:r>
          </a:p>
          <a:p>
            <a:pPr lvl="1"/>
            <a:r>
              <a:rPr lang="en-US" smtClean="0"/>
              <a:t>Rule-base transcription handles unknown words</a:t>
            </a:r>
          </a:p>
          <a:p>
            <a:r>
              <a:rPr lang="en-US" smtClean="0"/>
              <a:t>Index every overlapping 3-phoneme sequence</a:t>
            </a:r>
          </a:p>
          <a:p>
            <a:pPr lvl="1"/>
            <a:r>
              <a:rPr lang="en-US" smtClean="0"/>
              <a:t>m ae n</a:t>
            </a:r>
          </a:p>
          <a:p>
            <a:pPr lvl="1"/>
            <a:r>
              <a:rPr lang="en-US" smtClean="0"/>
              <a:t>ae n ih</a:t>
            </a:r>
          </a:p>
          <a:p>
            <a:pPr lvl="1"/>
            <a:r>
              <a:rPr lang="en-US" smtClean="0"/>
              <a:t>n ih jh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mtClean="0"/>
              <a:t>Speech Retrieval Evaluations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3" y="1177925"/>
            <a:ext cx="8839200" cy="4525963"/>
          </a:xfrm>
        </p:spPr>
        <p:txBody>
          <a:bodyPr/>
          <a:lstStyle/>
          <a:p>
            <a:r>
              <a:rPr lang="en-US" smtClean="0"/>
              <a:t>1996-1998: TREC SDR</a:t>
            </a:r>
          </a:p>
          <a:p>
            <a:pPr lvl="1"/>
            <a:r>
              <a:rPr lang="en-US" smtClean="0"/>
              <a:t>EN broadcast news / EN queries</a:t>
            </a:r>
          </a:p>
          <a:p>
            <a:pPr lvl="4"/>
            <a:endParaRPr lang="en-US" smtClean="0"/>
          </a:p>
          <a:p>
            <a:r>
              <a:rPr lang="en-US" smtClean="0"/>
              <a:t>1997-2004: TDT</a:t>
            </a:r>
          </a:p>
          <a:p>
            <a:pPr lvl="1"/>
            <a:r>
              <a:rPr lang="en-US" smtClean="0"/>
              <a:t>EN+CN+AR broadcast news / Query by example</a:t>
            </a:r>
          </a:p>
          <a:p>
            <a:pPr lvl="4"/>
            <a:endParaRPr lang="en-US" smtClean="0"/>
          </a:p>
          <a:p>
            <a:r>
              <a:rPr lang="en-US" smtClean="0"/>
              <a:t>2003-2004: CLEF CL-SDR</a:t>
            </a:r>
          </a:p>
          <a:p>
            <a:pPr lvl="1"/>
            <a:r>
              <a:rPr lang="en-US" smtClean="0"/>
              <a:t>EN broadcast news / Many query languages</a:t>
            </a:r>
          </a:p>
          <a:p>
            <a:pPr lvl="4"/>
            <a:endParaRPr lang="en-US" smtClean="0"/>
          </a:p>
          <a:p>
            <a:r>
              <a:rPr lang="en-US" smtClean="0"/>
              <a:t>2005-2007: CLEF CL-SR</a:t>
            </a:r>
          </a:p>
          <a:p>
            <a:pPr lvl="1"/>
            <a:r>
              <a:rPr lang="en-US" smtClean="0"/>
              <a:t>EN+CZ interviews / Many query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Key Results from TREC/TDT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114800"/>
          </a:xfrm>
        </p:spPr>
        <p:txBody>
          <a:bodyPr/>
          <a:lstStyle/>
          <a:p>
            <a:r>
              <a:rPr lang="en-US" smtClean="0"/>
              <a:t>Recognition and retrieval can be decomposed</a:t>
            </a:r>
          </a:p>
          <a:p>
            <a:pPr lvl="1"/>
            <a:r>
              <a:rPr lang="en-US" smtClean="0"/>
              <a:t>Word recognition/retrieval works well in English</a:t>
            </a:r>
          </a:p>
          <a:p>
            <a:pPr lvl="3"/>
            <a:endParaRPr lang="en-US" smtClean="0"/>
          </a:p>
          <a:p>
            <a:r>
              <a:rPr lang="en-US" smtClean="0"/>
              <a:t>Retrieval is robust with recognition errors</a:t>
            </a:r>
          </a:p>
          <a:p>
            <a:pPr lvl="1"/>
            <a:r>
              <a:rPr lang="en-US" smtClean="0"/>
              <a:t>Up to 40% word error rate is tolerable</a:t>
            </a:r>
          </a:p>
          <a:p>
            <a:pPr lvl="3"/>
            <a:endParaRPr lang="en-US" smtClean="0"/>
          </a:p>
          <a:p>
            <a:r>
              <a:rPr lang="en-US" smtClean="0"/>
              <a:t>Retrieval is robust with segmentation errors</a:t>
            </a:r>
          </a:p>
          <a:p>
            <a:pPr lvl="1"/>
            <a:r>
              <a:rPr lang="en-US" smtClean="0"/>
              <a:t>Vocabulary shift/pauses provide strong cues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A Richer View of Speech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Speaker identification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Known speaker and “more like this” searches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Gender detection for search and browsing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Topic segmentation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Vocabulary shift, cue words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More natural breakpoints for browsing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Speaker segmentation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Visualize turn-taking behavior for browsing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Classify turn-taking patterns for searching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Speaker Identification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mtClean="0"/>
              <a:t>Gender</a:t>
            </a:r>
          </a:p>
          <a:p>
            <a:pPr lvl="1"/>
            <a:r>
              <a:rPr lang="en-US" smtClean="0"/>
              <a:t>Classify speakers as male or female</a:t>
            </a:r>
          </a:p>
          <a:p>
            <a:r>
              <a:rPr lang="en-US" smtClean="0"/>
              <a:t>Identity</a:t>
            </a:r>
          </a:p>
          <a:p>
            <a:pPr lvl="1"/>
            <a:r>
              <a:rPr lang="en-US" smtClean="0"/>
              <a:t>Detect speech samples from same speaker</a:t>
            </a:r>
          </a:p>
          <a:p>
            <a:pPr lvl="1"/>
            <a:r>
              <a:rPr lang="en-US" smtClean="0"/>
              <a:t>To assign a name, need a known training sample</a:t>
            </a:r>
          </a:p>
          <a:p>
            <a:r>
              <a:rPr lang="en-US" smtClean="0"/>
              <a:t>Speaker segmentation</a:t>
            </a:r>
          </a:p>
          <a:p>
            <a:pPr lvl="1"/>
            <a:r>
              <a:rPr lang="en-US" smtClean="0"/>
              <a:t> Identify speaker changes</a:t>
            </a:r>
          </a:p>
          <a:p>
            <a:pPr lvl="1"/>
            <a:r>
              <a:rPr lang="en-US" smtClean="0"/>
              <a:t>Count number of speakers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ph idx="1"/>
          </p:nvPr>
        </p:nvGraphicFramePr>
        <p:xfrm>
          <a:off x="2057400" y="533400"/>
          <a:ext cx="4784725" cy="731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99" name="Chart" r:id="rId3" imgW="6429587" imgH="9829800" progId="Excel.Chart.8">
                  <p:embed/>
                </p:oleObj>
              </mc:Choice>
              <mc:Fallback>
                <p:oleObj name="Chart" r:id="rId3" imgW="6429587" imgH="98298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3400"/>
                        <a:ext cx="4784725" cy="731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Language Conversion</a:t>
            </a:r>
            <a:endParaRPr lang="en-US" dirty="0" smtClean="0"/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2209800" y="2667000"/>
            <a:ext cx="0" cy="274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2209800" y="5410200"/>
            <a:ext cx="449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914400" y="3733800"/>
            <a:ext cx="1209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Searchable</a:t>
            </a:r>
          </a:p>
          <a:p>
            <a:pPr algn="r"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Fraction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3260725" y="5546725"/>
            <a:ext cx="2314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Transducer Capabilities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03925" y="1992313"/>
            <a:ext cx="579438" cy="979487"/>
            <a:chOff x="3782" y="1255"/>
            <a:chExt cx="365" cy="617"/>
          </a:xfrm>
        </p:grpSpPr>
        <p:sp>
          <p:nvSpPr>
            <p:cNvPr id="56339" name="Line 9"/>
            <p:cNvSpPr>
              <a:spLocks noChangeShapeType="1"/>
            </p:cNvSpPr>
            <p:nvPr/>
          </p:nvSpPr>
          <p:spPr bwMode="auto">
            <a:xfrm>
              <a:off x="3984" y="144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340" name="Text Box 10"/>
            <p:cNvSpPr txBox="1">
              <a:spLocks noChangeArrowheads="1"/>
            </p:cNvSpPr>
            <p:nvPr/>
          </p:nvSpPr>
          <p:spPr bwMode="auto">
            <a:xfrm>
              <a:off x="3782" y="1255"/>
              <a:ext cx="3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OCR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29200" y="2057400"/>
            <a:ext cx="439738" cy="990600"/>
            <a:chOff x="3168" y="1296"/>
            <a:chExt cx="277" cy="624"/>
          </a:xfrm>
        </p:grpSpPr>
        <p:sp>
          <p:nvSpPr>
            <p:cNvPr id="56337" name="Line 12"/>
            <p:cNvSpPr>
              <a:spLocks noChangeShapeType="1"/>
            </p:cNvSpPr>
            <p:nvPr/>
          </p:nvSpPr>
          <p:spPr bwMode="auto">
            <a:xfrm>
              <a:off x="3312" y="1488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338" name="Text Box 13"/>
            <p:cNvSpPr txBox="1">
              <a:spLocks noChangeArrowheads="1"/>
            </p:cNvSpPr>
            <p:nvPr/>
          </p:nvSpPr>
          <p:spPr bwMode="auto">
            <a:xfrm>
              <a:off x="3168" y="1296"/>
              <a:ext cx="27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MT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362200" y="4419600"/>
            <a:ext cx="1120775" cy="914400"/>
            <a:chOff x="1488" y="2784"/>
            <a:chExt cx="706" cy="576"/>
          </a:xfrm>
        </p:grpSpPr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>
              <a:off x="1824" y="297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1488" y="2784"/>
              <a:ext cx="7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  <a:cs typeface="Arial" charset="0"/>
                </a:rPr>
                <a:t>Handwriting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191000" y="4551363"/>
            <a:ext cx="1860550" cy="336550"/>
            <a:chOff x="2640" y="2867"/>
            <a:chExt cx="1172" cy="212"/>
          </a:xfrm>
        </p:grpSpPr>
        <p:sp>
          <p:nvSpPr>
            <p:cNvPr id="56333" name="Line 18"/>
            <p:cNvSpPr>
              <a:spLocks noChangeShapeType="1"/>
            </p:cNvSpPr>
            <p:nvPr/>
          </p:nvSpPr>
          <p:spPr bwMode="auto">
            <a:xfrm flipH="1">
              <a:off x="2640" y="297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334" name="Text Box 19"/>
            <p:cNvSpPr txBox="1">
              <a:spLocks noChangeArrowheads="1"/>
            </p:cNvSpPr>
            <p:nvPr/>
          </p:nvSpPr>
          <p:spPr bwMode="auto">
            <a:xfrm>
              <a:off x="3263" y="2867"/>
              <a:ext cx="5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cs typeface="Arial" charset="0"/>
                </a:rPr>
                <a:t>Speech</a:t>
              </a:r>
            </a:p>
          </p:txBody>
        </p:sp>
      </p:grpSp>
      <p:graphicFrame>
        <p:nvGraphicFramePr>
          <p:cNvPr id="56332" name="Object 20"/>
          <p:cNvGraphicFramePr>
            <a:graphicFrameLocks noChangeAspect="1"/>
          </p:cNvGraphicFramePr>
          <p:nvPr/>
        </p:nvGraphicFramePr>
        <p:xfrm>
          <a:off x="3276600" y="5867400"/>
          <a:ext cx="2438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0" name="Equation" r:id="rId5" imgW="1841500" imgH="431800" progId="Equation.3">
                  <p:embed/>
                </p:oleObj>
              </mc:Choice>
              <mc:Fallback>
                <p:oleObj name="Equation" r:id="rId5" imgW="1841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867400"/>
                        <a:ext cx="2438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7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en-US" smtClean="0"/>
              <a:t>Competing Demands on the Interface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305800" cy="4114800"/>
          </a:xfrm>
        </p:spPr>
        <p:txBody>
          <a:bodyPr/>
          <a:lstStyle/>
          <a:p>
            <a:r>
              <a:rPr lang="en-US" smtClean="0"/>
              <a:t>Query must result in a manageable set</a:t>
            </a:r>
          </a:p>
          <a:p>
            <a:pPr lvl="1"/>
            <a:r>
              <a:rPr lang="en-US" smtClean="0"/>
              <a:t>But users prefer simple query interfaces</a:t>
            </a:r>
          </a:p>
          <a:p>
            <a:pPr lvl="1"/>
            <a:endParaRPr lang="en-US" smtClean="0"/>
          </a:p>
          <a:p>
            <a:r>
              <a:rPr lang="en-US" smtClean="0"/>
              <a:t>Selection interface must show several segments</a:t>
            </a:r>
          </a:p>
          <a:p>
            <a:pPr lvl="1"/>
            <a:r>
              <a:rPr lang="en-US" smtClean="0"/>
              <a:t>Representations must be compact, but informative</a:t>
            </a:r>
          </a:p>
          <a:p>
            <a:endParaRPr lang="en-US" smtClean="0"/>
          </a:p>
          <a:p>
            <a:r>
              <a:rPr lang="en-US" smtClean="0"/>
              <a:t>Rapid examination should be possible</a:t>
            </a:r>
          </a:p>
          <a:p>
            <a:pPr lvl="1"/>
            <a:r>
              <a:rPr lang="en-US" smtClean="0"/>
              <a:t>But complete access to the recordings is desirable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mtClean="0"/>
              <a:t>BBN Radio News Retrieval</a:t>
            </a:r>
          </a:p>
        </p:txBody>
      </p:sp>
      <p:pic>
        <p:nvPicPr>
          <p:cNvPr id="53251" name="Picture 3" descr="roug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r="1961"/>
          <a:stretch>
            <a:fillRect/>
          </a:stretch>
        </p:blipFill>
        <p:spPr bwMode="auto">
          <a:xfrm>
            <a:off x="533400" y="1068388"/>
            <a:ext cx="81534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smtClean="0"/>
              <a:t>AT&amp;T Radio News Retrieval 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6989" r="9375" b="1613"/>
          <a:stretch>
            <a:fillRect/>
          </a:stretch>
        </p:blipFill>
        <p:spPr bwMode="auto">
          <a:xfrm>
            <a:off x="990600" y="762000"/>
            <a:ext cx="7315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t="23763" r="51489" b="38109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28600" y="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SpeechBot</a:t>
            </a:r>
            <a:endParaRPr lang="en-US" sz="2400" b="1"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r="51251" b="39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smtClean="0"/>
              <a:t>MIT “Speech Skimmer”</a:t>
            </a:r>
          </a:p>
        </p:txBody>
      </p:sp>
      <p:pic>
        <p:nvPicPr>
          <p:cNvPr id="55299" name="Picture 3" descr="tochi97NewtonSreenD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6175"/>
            <a:ext cx="6858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 smtClean="0"/>
              <a:t>Comparison with Text Retrieval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Detection is harder</a:t>
            </a:r>
          </a:p>
          <a:p>
            <a:pPr lvl="1"/>
            <a:r>
              <a:rPr lang="en-US" smtClean="0"/>
              <a:t>Speech recognition errors</a:t>
            </a:r>
          </a:p>
          <a:p>
            <a:r>
              <a:rPr lang="en-US" smtClean="0"/>
              <a:t>Selection is harder</a:t>
            </a:r>
          </a:p>
          <a:p>
            <a:pPr lvl="1"/>
            <a:r>
              <a:rPr lang="en-US" smtClean="0"/>
              <a:t>Date and time are not very informative</a:t>
            </a:r>
          </a:p>
          <a:p>
            <a:r>
              <a:rPr lang="en-US" smtClean="0"/>
              <a:t>Examination is harder</a:t>
            </a:r>
          </a:p>
          <a:p>
            <a:pPr lvl="1"/>
            <a:r>
              <a:rPr lang="en-US" smtClean="0"/>
              <a:t>Linear medium is hard to browse</a:t>
            </a:r>
          </a:p>
          <a:p>
            <a:pPr lvl="1"/>
            <a:r>
              <a:rPr lang="en-US" smtClean="0"/>
              <a:t>Arbitrary segments produce unnatural breaks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1588" y="842963"/>
          <a:ext cx="9374187" cy="539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3" imgW="5476951" imgH="3152724" progId="Excel.Chart.8">
                  <p:embed/>
                </p:oleObj>
              </mc:Choice>
              <mc:Fallback>
                <p:oleObj name="Chart" r:id="rId3" imgW="5476951" imgH="315272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42963"/>
                        <a:ext cx="9374187" cy="539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English Transcription Accuracy</a:t>
            </a:r>
          </a:p>
        </p:txBody>
      </p:sp>
      <p:pic>
        <p:nvPicPr>
          <p:cNvPr id="4100" name="Picture 4" descr="ibmlogo2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69063"/>
            <a:ext cx="990600" cy="388937"/>
          </a:xfr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035550" y="6491288"/>
            <a:ext cx="410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Training: 200 hours from 800 speakers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201988" y="2638425"/>
            <a:ext cx="457200" cy="457200"/>
          </a:xfrm>
          <a:prstGeom prst="ellipse">
            <a:avLst/>
          </a:prstGeom>
          <a:noFill/>
          <a:ln w="76200">
            <a:solidFill>
              <a:srgbClr val="E90B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4826000" y="2413000"/>
            <a:ext cx="457200" cy="457200"/>
          </a:xfrm>
          <a:prstGeom prst="ellipse">
            <a:avLst/>
          </a:prstGeom>
          <a:noFill/>
          <a:ln w="76200">
            <a:solidFill>
              <a:srgbClr val="E90B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19400" y="2209800"/>
            <a:ext cx="13144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ASR2003A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419600" y="20574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ASR2004A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8331200" y="2033588"/>
            <a:ext cx="457200" cy="457200"/>
          </a:xfrm>
          <a:prstGeom prst="ellipse">
            <a:avLst/>
          </a:prstGeom>
          <a:noFill/>
          <a:ln w="76200">
            <a:solidFill>
              <a:srgbClr val="E90B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239000" y="1752600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cs typeface="Arial" charset="0"/>
              </a:rPr>
              <a:t>ASR2006A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5334000" y="3124200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cs typeface="Arial" charset="0"/>
              </a:rPr>
              <a:t>Automatic</a:t>
            </a:r>
          </a:p>
          <a:p>
            <a:pPr algn="ctr" eaLnBrk="1" hangingPunct="1"/>
            <a:r>
              <a:rPr lang="en-US" sz="2000">
                <a:cs typeface="Arial" charset="0"/>
              </a:rPr>
              <a:t>Search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1295400" y="3200400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cs typeface="Arial" charset="0"/>
              </a:rPr>
              <a:t>Boundary</a:t>
            </a:r>
          </a:p>
          <a:p>
            <a:pPr algn="ctr" eaLnBrk="1" hangingPunct="1"/>
            <a:r>
              <a:rPr lang="en-US" sz="2000">
                <a:cs typeface="Arial" charset="0"/>
              </a:rPr>
              <a:t>Detection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334000" y="4648200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cs typeface="Arial" charset="0"/>
              </a:rPr>
              <a:t>Interactive</a:t>
            </a:r>
          </a:p>
          <a:p>
            <a:pPr algn="ctr" eaLnBrk="1" hangingPunct="1"/>
            <a:r>
              <a:rPr lang="en-US" sz="2000">
                <a:cs typeface="Arial" charset="0"/>
              </a:rPr>
              <a:t>Selection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2209800" y="4648200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cs typeface="Arial" charset="0"/>
              </a:rPr>
              <a:t>Content</a:t>
            </a:r>
          </a:p>
          <a:p>
            <a:pPr algn="ctr" eaLnBrk="1" hangingPunct="1"/>
            <a:r>
              <a:rPr lang="en-US" sz="2000">
                <a:cs typeface="Arial" charset="0"/>
              </a:rPr>
              <a:t>Tagging</a:t>
            </a:r>
          </a:p>
        </p:txBody>
      </p:sp>
      <p:sp>
        <p:nvSpPr>
          <p:cNvPr id="5127" name="Rectangle 6"/>
          <p:cNvSpPr>
            <a:spLocks noChangeArrowheads="1"/>
          </p:cNvSpPr>
          <p:nvPr/>
        </p:nvSpPr>
        <p:spPr bwMode="auto">
          <a:xfrm>
            <a:off x="533400" y="1905000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cs typeface="Arial" charset="0"/>
              </a:rPr>
              <a:t>Speech</a:t>
            </a:r>
          </a:p>
          <a:p>
            <a:pPr algn="ctr" eaLnBrk="1" hangingPunct="1"/>
            <a:r>
              <a:rPr lang="en-US" sz="2000">
                <a:cs typeface="Arial" charset="0"/>
              </a:rPr>
              <a:t>Recognition</a:t>
            </a:r>
          </a:p>
        </p:txBody>
      </p:sp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5334000" y="1676400"/>
            <a:ext cx="15240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000">
                <a:cs typeface="Arial" charset="0"/>
              </a:rPr>
              <a:t>Query</a:t>
            </a:r>
          </a:p>
          <a:p>
            <a:pPr algn="ctr" eaLnBrk="1" hangingPunct="1"/>
            <a:r>
              <a:rPr lang="en-US" sz="2000">
                <a:cs typeface="Arial" charset="0"/>
              </a:rPr>
              <a:t>Formulation</a:t>
            </a:r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4343400" y="1524000"/>
            <a:ext cx="228600" cy="4343400"/>
          </a:xfrm>
          <a:prstGeom prst="upDownArrow">
            <a:avLst>
              <a:gd name="adj1" fmla="val 40278"/>
              <a:gd name="adj2" fmla="val 135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2057400" y="228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2819400" y="3581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>
            <a:off x="3733800" y="5029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AutoShape 12"/>
          <p:cNvSpPr>
            <a:spLocks noChangeArrowheads="1"/>
          </p:cNvSpPr>
          <p:nvPr/>
        </p:nvSpPr>
        <p:spPr bwMode="auto">
          <a:xfrm>
            <a:off x="4495800" y="2057400"/>
            <a:ext cx="838200" cy="152400"/>
          </a:xfrm>
          <a:prstGeom prst="leftRightArrow">
            <a:avLst>
              <a:gd name="adj1" fmla="val 50000"/>
              <a:gd name="adj2" fmla="val 11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AutoShape 13"/>
          <p:cNvSpPr>
            <a:spLocks noChangeArrowheads="1"/>
          </p:cNvSpPr>
          <p:nvPr/>
        </p:nvSpPr>
        <p:spPr bwMode="auto">
          <a:xfrm>
            <a:off x="4495800" y="3505200"/>
            <a:ext cx="838200" cy="152400"/>
          </a:xfrm>
          <a:prstGeom prst="leftRightArrow">
            <a:avLst>
              <a:gd name="adj1" fmla="val 50000"/>
              <a:gd name="adj2" fmla="val 11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AutoShape 14"/>
          <p:cNvSpPr>
            <a:spLocks noChangeArrowheads="1"/>
          </p:cNvSpPr>
          <p:nvPr/>
        </p:nvSpPr>
        <p:spPr bwMode="auto">
          <a:xfrm>
            <a:off x="4495800" y="5029200"/>
            <a:ext cx="838200" cy="152400"/>
          </a:xfrm>
          <a:prstGeom prst="leftRightArrow">
            <a:avLst>
              <a:gd name="adj1" fmla="val 50000"/>
              <a:gd name="adj2" fmla="val 11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3124200" y="3581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3505200" y="22860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7"/>
          <p:cNvSpPr>
            <a:spLocks noChangeShapeType="1"/>
          </p:cNvSpPr>
          <p:nvPr/>
        </p:nvSpPr>
        <p:spPr bwMode="auto">
          <a:xfrm>
            <a:off x="2667000" y="2286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8"/>
          <p:cNvSpPr>
            <a:spLocks noChangeShapeType="1"/>
          </p:cNvSpPr>
          <p:nvPr/>
        </p:nvSpPr>
        <p:spPr bwMode="auto">
          <a:xfrm flipH="1">
            <a:off x="68580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19"/>
          <p:cNvSpPr>
            <a:spLocks noChangeShapeType="1"/>
          </p:cNvSpPr>
          <p:nvPr/>
        </p:nvSpPr>
        <p:spPr bwMode="auto">
          <a:xfrm>
            <a:off x="78486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0"/>
          <p:cNvSpPr>
            <a:spLocks noChangeShapeType="1"/>
          </p:cNvSpPr>
          <p:nvPr/>
        </p:nvSpPr>
        <p:spPr bwMode="auto">
          <a:xfrm flipH="1">
            <a:off x="6858000" y="510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1"/>
          <p:cNvSpPr>
            <a:spLocks noChangeShapeType="1"/>
          </p:cNvSpPr>
          <p:nvPr/>
        </p:nvSpPr>
        <p:spPr bwMode="auto">
          <a:xfrm flipV="1">
            <a:off x="78486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2"/>
          <p:cNvSpPr>
            <a:spLocks noChangeShapeType="1"/>
          </p:cNvSpPr>
          <p:nvPr/>
        </p:nvSpPr>
        <p:spPr bwMode="auto">
          <a:xfrm>
            <a:off x="6096000" y="2514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3"/>
          <p:cNvSpPr>
            <a:spLocks noChangeShapeType="1"/>
          </p:cNvSpPr>
          <p:nvPr/>
        </p:nvSpPr>
        <p:spPr bwMode="auto">
          <a:xfrm>
            <a:off x="6096000" y="3962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22" name="Object 24"/>
          <p:cNvGraphicFramePr>
            <a:graphicFrameLocks noChangeAspect="1"/>
          </p:cNvGraphicFramePr>
          <p:nvPr/>
        </p:nvGraphicFramePr>
        <p:xfrm>
          <a:off x="7315200" y="2667000"/>
          <a:ext cx="122078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lip" r:id="rId3" imgW="1221480" imgH="1775520" progId="MS_ClipArt_Gallery.5">
                  <p:embed/>
                </p:oleObj>
              </mc:Choice>
              <mc:Fallback>
                <p:oleObj name="Clip" r:id="rId3" imgW="1221480" imgH="1775520" progId="MS_ClipArt_Gallery.5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667000"/>
                        <a:ext cx="122078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Rectangle 2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  <a:noFill/>
        </p:spPr>
        <p:txBody>
          <a:bodyPr/>
          <a:lstStyle/>
          <a:p>
            <a:r>
              <a:rPr lang="en-US" smtClean="0"/>
              <a:t>English Test Collection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9677400" cy="762000"/>
          </a:xfrm>
        </p:spPr>
        <p:txBody>
          <a:bodyPr/>
          <a:lstStyle/>
          <a:p>
            <a:r>
              <a:rPr lang="en-US" sz="4000" smtClean="0"/>
              <a:t>Comparing ASR with Metadata (2005)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-228600" y="1295400"/>
          <a:ext cx="914400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Chart" r:id="rId3" imgW="4657848" imgH="2743200" progId="Excel.Chart.8">
                  <p:embed/>
                </p:oleObj>
              </mc:Choice>
              <mc:Fallback>
                <p:oleObj name="Chart" r:id="rId3" imgW="4657848" imgH="2743200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8600" y="1295400"/>
                        <a:ext cx="9144000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760538" y="6553200"/>
            <a:ext cx="738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CLEF-2005 training + test – (metadata &lt; 0.2), ASR2004A only, </a:t>
            </a:r>
            <a:r>
              <a:rPr lang="en-US" sz="1400" b="1">
                <a:latin typeface="Arial" charset="0"/>
                <a:cs typeface="Arial" charset="0"/>
              </a:rPr>
              <a:t>Title queries</a:t>
            </a:r>
            <a:r>
              <a:rPr lang="en-US" sz="1400">
                <a:latin typeface="Arial" charset="0"/>
                <a:cs typeface="Arial" charset="0"/>
              </a:rPr>
              <a:t>, Inquery 3.1p1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1143000"/>
          </a:xfrm>
        </p:spPr>
        <p:txBody>
          <a:bodyPr/>
          <a:lstStyle/>
          <a:p>
            <a:r>
              <a:rPr lang="en-US" smtClean="0"/>
              <a:t>Supporting Information Access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81000" y="1752600"/>
            <a:ext cx="1295400" cy="762000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Source</a:t>
            </a:r>
          </a:p>
          <a:p>
            <a:pPr algn="ctr" eaLnBrk="1" hangingPunct="1"/>
            <a:r>
              <a:rPr lang="en-US"/>
              <a:t>Selection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24200" y="2819400"/>
            <a:ext cx="1447800" cy="1295400"/>
            <a:chOff x="1968" y="1776"/>
            <a:chExt cx="912" cy="816"/>
          </a:xfrm>
        </p:grpSpPr>
        <p:sp>
          <p:nvSpPr>
            <p:cNvPr id="40988" name="Rectangle 5"/>
            <p:cNvSpPr>
              <a:spLocks noChangeArrowheads="1"/>
            </p:cNvSpPr>
            <p:nvPr/>
          </p:nvSpPr>
          <p:spPr bwMode="auto">
            <a:xfrm>
              <a:off x="2064" y="2112"/>
              <a:ext cx="816" cy="480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/>
                <a:t>Search</a:t>
              </a:r>
            </a:p>
          </p:txBody>
        </p:sp>
        <p:cxnSp>
          <p:nvCxnSpPr>
            <p:cNvPr id="40989" name="AutoShape 6"/>
            <p:cNvCxnSpPr>
              <a:cxnSpLocks noChangeShapeType="1"/>
              <a:stCxn id="40976" idx="3"/>
              <a:endCxn id="40988" idx="0"/>
            </p:cNvCxnSpPr>
            <p:nvPr/>
          </p:nvCxnSpPr>
          <p:spPr bwMode="auto">
            <a:xfrm>
              <a:off x="1968" y="1872"/>
              <a:ext cx="504" cy="24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90" name="Text Box 7"/>
            <p:cNvSpPr txBox="1">
              <a:spLocks noChangeArrowheads="1"/>
            </p:cNvSpPr>
            <p:nvPr/>
          </p:nvSpPr>
          <p:spPr bwMode="auto">
            <a:xfrm>
              <a:off x="2304" y="1776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Query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572000" y="3657600"/>
            <a:ext cx="1706563" cy="1295400"/>
            <a:chOff x="2880" y="2304"/>
            <a:chExt cx="1075" cy="816"/>
          </a:xfrm>
        </p:grpSpPr>
        <p:sp>
          <p:nvSpPr>
            <p:cNvPr id="40985" name="Rectangle 9"/>
            <p:cNvSpPr>
              <a:spLocks noChangeArrowheads="1"/>
            </p:cNvSpPr>
            <p:nvPr/>
          </p:nvSpPr>
          <p:spPr bwMode="auto">
            <a:xfrm>
              <a:off x="2976" y="2640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/>
                <a:t>Selection</a:t>
              </a:r>
            </a:p>
          </p:txBody>
        </p:sp>
        <p:cxnSp>
          <p:nvCxnSpPr>
            <p:cNvPr id="40986" name="AutoShape 10"/>
            <p:cNvCxnSpPr>
              <a:cxnSpLocks noChangeShapeType="1"/>
              <a:stCxn id="40988" idx="3"/>
              <a:endCxn id="40985" idx="0"/>
            </p:cNvCxnSpPr>
            <p:nvPr/>
          </p:nvCxnSpPr>
          <p:spPr bwMode="auto">
            <a:xfrm>
              <a:off x="2880" y="2352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7" name="Text Box 11"/>
            <p:cNvSpPr txBox="1">
              <a:spLocks noChangeArrowheads="1"/>
            </p:cNvSpPr>
            <p:nvPr/>
          </p:nvSpPr>
          <p:spPr bwMode="auto">
            <a:xfrm>
              <a:off x="3216" y="2304"/>
              <a:ext cx="73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Ranked List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19800" y="4419600"/>
            <a:ext cx="1447800" cy="1371600"/>
            <a:chOff x="3792" y="2784"/>
            <a:chExt cx="912" cy="864"/>
          </a:xfrm>
        </p:grpSpPr>
        <p:sp>
          <p:nvSpPr>
            <p:cNvPr id="40982" name="Rectangle 13"/>
            <p:cNvSpPr>
              <a:spLocks noChangeArrowheads="1"/>
            </p:cNvSpPr>
            <p:nvPr/>
          </p:nvSpPr>
          <p:spPr bwMode="auto">
            <a:xfrm>
              <a:off x="3888" y="3168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/>
                <a:t>Examination</a:t>
              </a:r>
            </a:p>
          </p:txBody>
        </p:sp>
        <p:cxnSp>
          <p:nvCxnSpPr>
            <p:cNvPr id="40983" name="AutoShape 14"/>
            <p:cNvCxnSpPr>
              <a:cxnSpLocks noChangeShapeType="1"/>
              <a:stCxn id="40985" idx="3"/>
              <a:endCxn id="40982" idx="0"/>
            </p:cNvCxnSpPr>
            <p:nvPr/>
          </p:nvCxnSpPr>
          <p:spPr bwMode="auto">
            <a:xfrm>
              <a:off x="3792" y="2880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4" name="Text Box 15"/>
            <p:cNvSpPr txBox="1">
              <a:spLocks noChangeArrowheads="1"/>
            </p:cNvSpPr>
            <p:nvPr/>
          </p:nvSpPr>
          <p:spPr bwMode="auto">
            <a:xfrm>
              <a:off x="4032" y="2784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Recording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7467600" y="5257800"/>
            <a:ext cx="1447800" cy="1371600"/>
            <a:chOff x="4704" y="3312"/>
            <a:chExt cx="912" cy="864"/>
          </a:xfrm>
        </p:grpSpPr>
        <p:sp>
          <p:nvSpPr>
            <p:cNvPr id="40979" name="Rectangle 17"/>
            <p:cNvSpPr>
              <a:spLocks noChangeArrowheads="1"/>
            </p:cNvSpPr>
            <p:nvPr/>
          </p:nvSpPr>
          <p:spPr bwMode="auto">
            <a:xfrm>
              <a:off x="4800" y="3696"/>
              <a:ext cx="816" cy="480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/>
                <a:t>Delivery</a:t>
              </a:r>
            </a:p>
          </p:txBody>
        </p:sp>
        <p:cxnSp>
          <p:nvCxnSpPr>
            <p:cNvPr id="40980" name="AutoShape 18"/>
            <p:cNvCxnSpPr>
              <a:cxnSpLocks noChangeShapeType="1"/>
              <a:stCxn id="40982" idx="3"/>
              <a:endCxn id="40979" idx="0"/>
            </p:cNvCxnSpPr>
            <p:nvPr/>
          </p:nvCxnSpPr>
          <p:spPr bwMode="auto">
            <a:xfrm>
              <a:off x="4704" y="3408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1" name="Text Box 19"/>
            <p:cNvSpPr txBox="1">
              <a:spLocks noChangeArrowheads="1"/>
            </p:cNvSpPr>
            <p:nvPr/>
          </p:nvSpPr>
          <p:spPr bwMode="auto">
            <a:xfrm>
              <a:off x="4944" y="3312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Recording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676400" y="1905000"/>
            <a:ext cx="1693863" cy="1447800"/>
            <a:chOff x="1056" y="1200"/>
            <a:chExt cx="1067" cy="912"/>
          </a:xfrm>
        </p:grpSpPr>
        <p:sp>
          <p:nvSpPr>
            <p:cNvPr id="40976" name="Rectangle 21"/>
            <p:cNvSpPr>
              <a:spLocks noChangeArrowheads="1"/>
            </p:cNvSpPr>
            <p:nvPr/>
          </p:nvSpPr>
          <p:spPr bwMode="auto">
            <a:xfrm>
              <a:off x="1152" y="1632"/>
              <a:ext cx="81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/>
                <a:t>Query</a:t>
              </a:r>
            </a:p>
            <a:p>
              <a:pPr algn="ctr" eaLnBrk="1" hangingPunct="1"/>
              <a:r>
                <a:rPr lang="en-US"/>
                <a:t>Formulation</a:t>
              </a:r>
            </a:p>
          </p:txBody>
        </p:sp>
        <p:cxnSp>
          <p:nvCxnSpPr>
            <p:cNvPr id="40977" name="AutoShape 22"/>
            <p:cNvCxnSpPr>
              <a:cxnSpLocks noChangeShapeType="1"/>
              <a:stCxn id="131075" idx="3"/>
              <a:endCxn id="40976" idx="0"/>
            </p:cNvCxnSpPr>
            <p:nvPr/>
          </p:nvCxnSpPr>
          <p:spPr bwMode="auto">
            <a:xfrm>
              <a:off x="1056" y="1344"/>
              <a:ext cx="504" cy="28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8" name="Text Box 23"/>
            <p:cNvSpPr txBox="1">
              <a:spLocks noChangeArrowheads="1"/>
            </p:cNvSpPr>
            <p:nvPr/>
          </p:nvSpPr>
          <p:spPr bwMode="auto">
            <a:xfrm>
              <a:off x="1248" y="1200"/>
              <a:ext cx="8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600"/>
                <a:t>Search System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2476500" y="3352800"/>
            <a:ext cx="4343400" cy="2438400"/>
            <a:chOff x="1560" y="2112"/>
            <a:chExt cx="2736" cy="1536"/>
          </a:xfrm>
        </p:grpSpPr>
        <p:cxnSp>
          <p:nvCxnSpPr>
            <p:cNvPr id="40973" name="AutoShape 25"/>
            <p:cNvCxnSpPr>
              <a:cxnSpLocks noChangeShapeType="1"/>
              <a:stCxn id="40985" idx="2"/>
              <a:endCxn id="40976" idx="2"/>
            </p:cNvCxnSpPr>
            <p:nvPr/>
          </p:nvCxnSpPr>
          <p:spPr bwMode="auto">
            <a:xfrm rot="16200000" flipV="1">
              <a:off x="1968" y="1704"/>
              <a:ext cx="1008" cy="1824"/>
            </a:xfrm>
            <a:prstGeom prst="curvedConnector3">
              <a:avLst>
                <a:gd name="adj1" fmla="val -5377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4" name="Text Box 26"/>
            <p:cNvSpPr txBox="1">
              <a:spLocks noChangeArrowheads="1"/>
            </p:cNvSpPr>
            <p:nvPr/>
          </p:nvSpPr>
          <p:spPr bwMode="auto">
            <a:xfrm>
              <a:off x="1776" y="2736"/>
              <a:ext cx="1249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/>
                <a:t>Query Reformulation </a:t>
              </a:r>
            </a:p>
            <a:p>
              <a:pPr algn="ctr" eaLnBrk="1" hangingPunct="1"/>
              <a:r>
                <a:rPr lang="en-US" sz="1600"/>
                <a:t>and</a:t>
              </a:r>
            </a:p>
            <a:p>
              <a:pPr algn="ctr" eaLnBrk="1" hangingPunct="1"/>
              <a:r>
                <a:rPr lang="en-US" sz="1600"/>
                <a:t>Relevance Feedback</a:t>
              </a:r>
            </a:p>
          </p:txBody>
        </p:sp>
        <p:cxnSp>
          <p:nvCxnSpPr>
            <p:cNvPr id="40975" name="AutoShape 27"/>
            <p:cNvCxnSpPr>
              <a:cxnSpLocks noChangeShapeType="1"/>
              <a:stCxn id="40982" idx="2"/>
              <a:endCxn id="40976" idx="2"/>
            </p:cNvCxnSpPr>
            <p:nvPr/>
          </p:nvCxnSpPr>
          <p:spPr bwMode="auto">
            <a:xfrm rot="16200000" flipV="1">
              <a:off x="2160" y="1512"/>
              <a:ext cx="1536" cy="2736"/>
            </a:xfrm>
            <a:prstGeom prst="curvedConnector3">
              <a:avLst>
                <a:gd name="adj1" fmla="val -22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028700" y="2514600"/>
            <a:ext cx="4343400" cy="3781425"/>
            <a:chOff x="648" y="1584"/>
            <a:chExt cx="2736" cy="2382"/>
          </a:xfrm>
        </p:grpSpPr>
        <p:cxnSp>
          <p:nvCxnSpPr>
            <p:cNvPr id="40971" name="AutoShape 29"/>
            <p:cNvCxnSpPr>
              <a:cxnSpLocks noChangeShapeType="1"/>
              <a:stCxn id="40985" idx="2"/>
              <a:endCxn id="131075" idx="2"/>
            </p:cNvCxnSpPr>
            <p:nvPr/>
          </p:nvCxnSpPr>
          <p:spPr bwMode="auto">
            <a:xfrm rot="16200000" flipV="1">
              <a:off x="1248" y="984"/>
              <a:ext cx="1536" cy="2736"/>
            </a:xfrm>
            <a:prstGeom prst="curvedConnector3">
              <a:avLst>
                <a:gd name="adj1" fmla="val -6321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2" name="Text Box 30"/>
            <p:cNvSpPr txBox="1">
              <a:spLocks noChangeArrowheads="1"/>
            </p:cNvSpPr>
            <p:nvPr/>
          </p:nvSpPr>
          <p:spPr bwMode="auto">
            <a:xfrm>
              <a:off x="720" y="3600"/>
              <a:ext cx="71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600"/>
                <a:t>Source</a:t>
              </a:r>
            </a:p>
            <a:p>
              <a:pPr algn="ctr" eaLnBrk="1" hangingPunct="1"/>
              <a:r>
                <a:rPr lang="en-US" sz="1600"/>
                <a:t>Reselection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105275" y="0"/>
          <a:ext cx="5038725" cy="679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Chart" r:id="rId3" imgW="5038954" imgH="6791554" progId="Excel.Chart.8">
                  <p:embed/>
                </p:oleObj>
              </mc:Choice>
              <mc:Fallback>
                <p:oleObj name="Chart" r:id="rId3" imgW="5038954" imgH="6791554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275" y="0"/>
                        <a:ext cx="5038725" cy="679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2307" name="Group 3"/>
          <p:cNvGraphicFramePr>
            <a:graphicFrameLocks noGrp="1"/>
          </p:cNvGraphicFramePr>
          <p:nvPr/>
        </p:nvGraphicFramePr>
        <p:xfrm>
          <a:off x="114300" y="1447800"/>
          <a:ext cx="4038600" cy="3475037"/>
        </p:xfrm>
        <a:graphic>
          <a:graphicData uri="http://schemas.openxmlformats.org/drawingml/2006/table">
            <a:tbl>
              <a:tblPr/>
              <a:tblGrid>
                <a:gridCol w="2400300"/>
                <a:gridCol w="1181100"/>
                <a:gridCol w="457200"/>
              </a:tblGrid>
              <a:tr h="4572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Somewhere in ASR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Only in Metadata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wallenberg (3/36)* rescue jews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wallenberg (3/36)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eichmann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abusive female (8/81) personnel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minsko (21/71) ghetto underground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 auschwitz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labor camps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ig farben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slave labor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telefunken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aeg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holocaust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sinti roma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sobibor (5/13) death camp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witness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eichmann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jews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volkswagen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4224338" y="4233863"/>
            <a:ext cx="4876800" cy="213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609600" y="1670050"/>
            <a:ext cx="1231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cs typeface="Arial" charset="0"/>
              </a:rPr>
              <a:t> (ASR/Metadata)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398463" y="12700"/>
            <a:ext cx="34575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>
                <a:cs typeface="Arial" charset="0"/>
              </a:rPr>
              <a:t>Error Analysis</a:t>
            </a:r>
          </a:p>
          <a:p>
            <a:pPr algn="ctr" eaLnBrk="1" hangingPunct="1"/>
            <a:r>
              <a:rPr lang="en-US" sz="4400">
                <a:cs typeface="Arial" charset="0"/>
              </a:rPr>
              <a:t>(2005)</a:t>
            </a:r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 flipH="1">
            <a:off x="1905000" y="4953000"/>
            <a:ext cx="2133600" cy="914400"/>
          </a:xfrm>
          <a:custGeom>
            <a:avLst/>
            <a:gdLst>
              <a:gd name="T0" fmla="*/ 150541477 w 21600"/>
              <a:gd name="T1" fmla="*/ 0 h 21600"/>
              <a:gd name="T2" fmla="*/ 90321009 w 21600"/>
              <a:gd name="T3" fmla="*/ 12903201 h 21600"/>
              <a:gd name="T4" fmla="*/ 0 w 21600"/>
              <a:gd name="T5" fmla="*/ 32259777 h 21600"/>
              <a:gd name="T6" fmla="*/ 90321009 w 21600"/>
              <a:gd name="T7" fmla="*/ 38709597 h 21600"/>
              <a:gd name="T8" fmla="*/ 180642018 w 21600"/>
              <a:gd name="T9" fmla="*/ 26881668 h 21600"/>
              <a:gd name="T10" fmla="*/ 210752289 w 21600"/>
              <a:gd name="T11" fmla="*/ 1290320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1838325" y="6553200"/>
            <a:ext cx="7305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CLEF-2005 training + test – (metadata &lt; 0.2), ASR2004A only, Title queries, Inquery 3.1p1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For More Information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3505200"/>
          </a:xfrm>
        </p:spPr>
        <p:txBody>
          <a:bodyPr/>
          <a:lstStyle/>
          <a:p>
            <a:pPr lvl="4"/>
            <a:endParaRPr lang="en-US" sz="800" smtClean="0"/>
          </a:p>
          <a:p>
            <a:r>
              <a:rPr lang="en-US" smtClean="0"/>
              <a:t>CLEF Cross-Language Speech Retrieval track</a:t>
            </a:r>
          </a:p>
          <a:p>
            <a:pPr lvl="1"/>
            <a:r>
              <a:rPr lang="en-US" smtClean="0"/>
              <a:t>http://clef-clsr.umiacs.umd.edu/</a:t>
            </a:r>
          </a:p>
          <a:p>
            <a:endParaRPr lang="en-US" smtClean="0"/>
          </a:p>
          <a:p>
            <a:r>
              <a:rPr lang="en-US" smtClean="0"/>
              <a:t>The MALACH project</a:t>
            </a:r>
          </a:p>
          <a:p>
            <a:pPr lvl="1"/>
            <a:r>
              <a:rPr lang="en-US" smtClean="0"/>
              <a:t>http://malach.umiacs.umd.edu/</a:t>
            </a:r>
          </a:p>
          <a:p>
            <a:pPr lvl="3"/>
            <a:endParaRPr lang="en-US" sz="800" smtClean="0"/>
          </a:p>
          <a:p>
            <a:endParaRPr lang="en-US" smtClean="0"/>
          </a:p>
          <a:p>
            <a:r>
              <a:rPr lang="en-US" smtClean="0"/>
              <a:t>NSF/DELOS Spoken Word Access Group</a:t>
            </a:r>
          </a:p>
          <a:p>
            <a:pPr lvl="1"/>
            <a:r>
              <a:rPr lang="en-US" smtClean="0"/>
              <a:t>http://www.dcs.shef.ac.uk/spandh/projects/swag</a:t>
            </a:r>
          </a:p>
          <a:p>
            <a:pPr lvl="4"/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Text, but still language</a:t>
            </a:r>
          </a:p>
          <a:p>
            <a:pPr lvl="1"/>
            <a:r>
              <a:rPr lang="en-US" dirty="0" smtClean="0"/>
              <a:t>Scanned documents</a:t>
            </a:r>
          </a:p>
          <a:p>
            <a:pPr lvl="1"/>
            <a:r>
              <a:rPr lang="en-US" dirty="0" smtClean="0"/>
              <a:t>Speech</a:t>
            </a:r>
          </a:p>
          <a:p>
            <a:pPr lvl="3"/>
            <a:endParaRPr lang="en-US" dirty="0"/>
          </a:p>
          <a:p>
            <a:r>
              <a:rPr lang="en-US" dirty="0" smtClean="0"/>
              <a:t>Beyond Text, but still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</a:t>
            </a:r>
          </a:p>
          <a:p>
            <a:pPr lvl="3"/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eyond text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067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" t="23695" r="4301" b="9203"/>
          <a:stretch>
            <a:fillRect/>
          </a:stretch>
        </p:blipFill>
        <p:spPr bwMode="auto">
          <a:xfrm>
            <a:off x="381000" y="811213"/>
            <a:ext cx="8610600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685800" y="152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Yahoo! Image Surfer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22353" r="5644" b="4706"/>
          <a:stretch>
            <a:fillRect/>
          </a:stretch>
        </p:blipFill>
        <p:spPr bwMode="auto">
          <a:xfrm>
            <a:off x="457200" y="120650"/>
            <a:ext cx="8229600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21176" r="5928" b="14117"/>
          <a:stretch>
            <a:fillRect/>
          </a:stretch>
        </p:blipFill>
        <p:spPr bwMode="auto">
          <a:xfrm>
            <a:off x="152400" y="106363"/>
            <a:ext cx="88392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Histogram Matching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Represent image as a rectangular pixel raster</a:t>
            </a:r>
          </a:p>
          <a:p>
            <a:pPr lvl="1"/>
            <a:r>
              <a:rPr lang="en-US" smtClean="0"/>
              <a:t>e.g., 1024 columns and 768 rows</a:t>
            </a:r>
          </a:p>
          <a:p>
            <a:r>
              <a:rPr lang="en-US" smtClean="0"/>
              <a:t>Represent each pixel as a </a:t>
            </a:r>
            <a:r>
              <a:rPr lang="en-US" u="sng" smtClean="0"/>
              <a:t>quantized</a:t>
            </a:r>
            <a:r>
              <a:rPr lang="en-US" smtClean="0"/>
              <a:t> color</a:t>
            </a:r>
          </a:p>
          <a:p>
            <a:pPr lvl="1"/>
            <a:r>
              <a:rPr lang="en-US" smtClean="0"/>
              <a:t>e.g., 256 colors ranging from red through violet</a:t>
            </a:r>
          </a:p>
          <a:p>
            <a:r>
              <a:rPr lang="en-US" smtClean="0"/>
              <a:t>Count the number of pixels in each color bin</a:t>
            </a:r>
          </a:p>
          <a:p>
            <a:pPr lvl="1"/>
            <a:r>
              <a:rPr lang="en-US" smtClean="0"/>
              <a:t>Produces vector representations</a:t>
            </a:r>
          </a:p>
          <a:p>
            <a:r>
              <a:rPr lang="en-US" smtClean="0"/>
              <a:t>Compute vector similarity</a:t>
            </a:r>
          </a:p>
          <a:p>
            <a:pPr lvl="1"/>
            <a:r>
              <a:rPr lang="en-US" smtClean="0"/>
              <a:t>e.g., normalized inner product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8361" r="4204" b="5933"/>
          <a:stretch>
            <a:fillRect/>
          </a:stretch>
        </p:blipFill>
        <p:spPr bwMode="auto">
          <a:xfrm>
            <a:off x="1676400" y="152400"/>
            <a:ext cx="60055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4233863" y="6400800"/>
            <a:ext cx="491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http://www.ctr.columbia.edu/webseek/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56491" r="7066" b="12677"/>
          <a:stretch>
            <a:fillRect/>
          </a:stretch>
        </p:blipFill>
        <p:spPr bwMode="auto">
          <a:xfrm>
            <a:off x="2286000" y="1752600"/>
            <a:ext cx="670560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2" t="33772" r="64058" b="60223"/>
          <a:stretch>
            <a:fillRect/>
          </a:stretch>
        </p:blipFill>
        <p:spPr bwMode="auto">
          <a:xfrm>
            <a:off x="0" y="24384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t="59737" r="7066" b="8316"/>
          <a:stretch>
            <a:fillRect/>
          </a:stretch>
        </p:blipFill>
        <p:spPr bwMode="auto">
          <a:xfrm>
            <a:off x="2286000" y="4343400"/>
            <a:ext cx="6705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30588" r="66592" b="50061"/>
          <a:stretch>
            <a:fillRect/>
          </a:stretch>
        </p:blipFill>
        <p:spPr bwMode="auto">
          <a:xfrm>
            <a:off x="203200" y="4343400"/>
            <a:ext cx="1854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14400"/>
          </a:xfrm>
          <a:noFill/>
        </p:spPr>
        <p:txBody>
          <a:bodyPr/>
          <a:lstStyle/>
          <a:p>
            <a:r>
              <a:rPr lang="en-US" smtClean="0"/>
              <a:t>Color Histogram Example</a:t>
            </a:r>
            <a:endParaRPr lang="en-US" smtClean="0">
              <a:hlinkClick r:id="rId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Matching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mtClean="0"/>
              <a:t>Texture characterizes small-scale regularity</a:t>
            </a:r>
          </a:p>
          <a:p>
            <a:pPr lvl="1"/>
            <a:r>
              <a:rPr lang="en-US" smtClean="0"/>
              <a:t>Color describes pixels, texture describes regions</a:t>
            </a:r>
          </a:p>
          <a:p>
            <a:r>
              <a:rPr lang="en-US" smtClean="0"/>
              <a:t>Described by several types of features</a:t>
            </a:r>
          </a:p>
          <a:p>
            <a:pPr lvl="1"/>
            <a:r>
              <a:rPr lang="en-US" smtClean="0"/>
              <a:t>e.g., smoothness, periodicity, directionality</a:t>
            </a:r>
          </a:p>
          <a:p>
            <a:r>
              <a:rPr lang="en-US" smtClean="0"/>
              <a:t>Match region size with image characteristics</a:t>
            </a:r>
          </a:p>
          <a:p>
            <a:pPr lvl="1"/>
            <a:r>
              <a:rPr lang="en-US" smtClean="0"/>
              <a:t>Computed using filter banks, Gabor wavelets, …</a:t>
            </a:r>
          </a:p>
          <a:p>
            <a:r>
              <a:rPr lang="en-US" smtClean="0"/>
              <a:t>Perform weighted vector space matching</a:t>
            </a:r>
          </a:p>
          <a:p>
            <a:pPr lvl="1"/>
            <a:r>
              <a:rPr lang="en-US" smtClean="0"/>
              <a:t>Usually in combination with a color histogram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6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000" smtClean="0"/>
              <a:t>Indexing and Retrieving </a:t>
            </a:r>
            <a:br>
              <a:rPr lang="en-US" sz="4000" smtClean="0"/>
            </a:br>
            <a:r>
              <a:rPr lang="en-US" sz="4000" smtClean="0"/>
              <a:t>Images of Documents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6400800" cy="2133600"/>
          </a:xfrm>
          <a:noFill/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LBSC 796/INFM 718R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David Doermann, UMIACS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i="1" smtClean="0"/>
          </a:p>
          <a:p>
            <a:pPr eaLnBrk="1" hangingPunct="1">
              <a:lnSpc>
                <a:spcPct val="90000"/>
              </a:lnSpc>
            </a:pPr>
            <a:endParaRPr lang="en-US" i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09600"/>
          </a:xfrm>
        </p:spPr>
        <p:txBody>
          <a:bodyPr/>
          <a:lstStyle/>
          <a:p>
            <a:r>
              <a:rPr lang="en-US" smtClean="0"/>
              <a:t>Texture Test Patterns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20569" r="7701" b="7190"/>
          <a:stretch>
            <a:fillRect/>
          </a:stretch>
        </p:blipFill>
        <p:spPr bwMode="auto">
          <a:xfrm>
            <a:off x="1830388" y="609600"/>
            <a:ext cx="55308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mtClean="0"/>
              <a:t>Image Segmentation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114800"/>
          </a:xfrm>
        </p:spPr>
        <p:txBody>
          <a:bodyPr/>
          <a:lstStyle/>
          <a:p>
            <a:r>
              <a:rPr lang="en-US" smtClean="0"/>
              <a:t>Global techniques alone yield low precision</a:t>
            </a:r>
          </a:p>
          <a:p>
            <a:pPr lvl="1"/>
            <a:r>
              <a:rPr lang="en-US" smtClean="0"/>
              <a:t>Color &amp; texture characterize </a:t>
            </a:r>
            <a:r>
              <a:rPr lang="en-US" u="sng" smtClean="0"/>
              <a:t>objects</a:t>
            </a:r>
            <a:r>
              <a:rPr lang="en-US" smtClean="0"/>
              <a:t>, not images</a:t>
            </a:r>
          </a:p>
          <a:p>
            <a:r>
              <a:rPr lang="en-US" smtClean="0"/>
              <a:t>Segment at color and texture discontinuities</a:t>
            </a:r>
          </a:p>
          <a:p>
            <a:pPr lvl="1"/>
            <a:r>
              <a:rPr lang="en-US" smtClean="0"/>
              <a:t>Like “flood fill” in Photoshop</a:t>
            </a:r>
          </a:p>
          <a:p>
            <a:r>
              <a:rPr lang="en-US" smtClean="0"/>
              <a:t>Represent size shape &amp; orientation of objects</a:t>
            </a:r>
          </a:p>
          <a:p>
            <a:pPr lvl="1"/>
            <a:r>
              <a:rPr lang="en-US" smtClean="0"/>
              <a:t>e.g., Berkeley’s “Blobworld” uses ellipses</a:t>
            </a:r>
          </a:p>
          <a:p>
            <a:r>
              <a:rPr lang="en-US" smtClean="0"/>
              <a:t>Represent relative positions of objects</a:t>
            </a:r>
          </a:p>
          <a:p>
            <a:pPr lvl="1"/>
            <a:r>
              <a:rPr lang="en-US" smtClean="0"/>
              <a:t>e.g., angles between lines joining the centers</a:t>
            </a:r>
          </a:p>
          <a:p>
            <a:r>
              <a:rPr lang="en-US" smtClean="0"/>
              <a:t>Perform rotation- and scale-invariant matching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Flood Fill in Photoshop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r>
              <a:rPr lang="en-US" smtClean="0"/>
              <a:t>More sophisticated techniques are needed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</p:txBody>
      </p:sp>
      <p:pic>
        <p:nvPicPr>
          <p:cNvPr id="15364" name="Picture 4" descr="orc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t="30203" r="23567"/>
          <a:stretch>
            <a:fillRect/>
          </a:stretch>
        </p:blipFill>
        <p:spPr bwMode="auto">
          <a:xfrm>
            <a:off x="152400" y="2819400"/>
            <a:ext cx="4343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orca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3" t="30203" r="23567"/>
          <a:stretch>
            <a:fillRect/>
          </a:stretch>
        </p:blipFill>
        <p:spPr bwMode="auto">
          <a:xfrm>
            <a:off x="4648200" y="2819400"/>
            <a:ext cx="43434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mtClean="0"/>
              <a:t>Berkeley Blobworld</a:t>
            </a:r>
            <a:endParaRPr lang="en-US" smtClean="0">
              <a:hlinkClick r:id="rId2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t="17155" r="7423" b="3079"/>
          <a:stretch>
            <a:fillRect/>
          </a:stretch>
        </p:blipFill>
        <p:spPr bwMode="auto">
          <a:xfrm>
            <a:off x="990600" y="719138"/>
            <a:ext cx="71628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9231" r="3488" b="7692"/>
          <a:stretch>
            <a:fillRect/>
          </a:stretch>
        </p:blipFill>
        <p:spPr bwMode="auto">
          <a:xfrm>
            <a:off x="0" y="1447800"/>
            <a:ext cx="914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Berkeley Blobworld</a:t>
            </a:r>
            <a:endParaRPr lang="en-US" sz="4400">
              <a:solidFill>
                <a:schemeClr val="tx2"/>
              </a:solidFill>
              <a:hlinkClick r:id="rId3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Automated Annotation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35809" r="16667" b="26096"/>
          <a:stretch>
            <a:fillRect/>
          </a:stretch>
        </p:blipFill>
        <p:spPr bwMode="auto">
          <a:xfrm>
            <a:off x="55563" y="1447800"/>
            <a:ext cx="90884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Image Retrieval Summary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smtClean="0"/>
              <a:t>Query</a:t>
            </a:r>
          </a:p>
          <a:p>
            <a:pPr lvl="1"/>
            <a:r>
              <a:rPr lang="en-US" smtClean="0"/>
              <a:t>Keywords, example, sketch</a:t>
            </a:r>
          </a:p>
          <a:p>
            <a:r>
              <a:rPr lang="en-US" smtClean="0"/>
              <a:t>Matching</a:t>
            </a:r>
          </a:p>
          <a:p>
            <a:pPr lvl="1"/>
            <a:r>
              <a:rPr lang="en-US" smtClean="0"/>
              <a:t>Caption text</a:t>
            </a:r>
          </a:p>
          <a:p>
            <a:pPr lvl="1"/>
            <a:r>
              <a:rPr lang="en-US" smtClean="0"/>
              <a:t>Segmentation</a:t>
            </a:r>
          </a:p>
          <a:p>
            <a:pPr lvl="1"/>
            <a:r>
              <a:rPr lang="en-US" smtClean="0"/>
              <a:t>Similarity (color, texture, shape)</a:t>
            </a:r>
          </a:p>
          <a:p>
            <a:pPr lvl="1"/>
            <a:r>
              <a:rPr lang="en-US" smtClean="0"/>
              <a:t>Spatial arrangement (orientation, position)</a:t>
            </a:r>
          </a:p>
          <a:p>
            <a:pPr lvl="1"/>
            <a:r>
              <a:rPr lang="en-US" smtClean="0"/>
              <a:t>Specialized techniques (e.g., face recognition)</a:t>
            </a:r>
          </a:p>
          <a:p>
            <a:r>
              <a:rPr lang="en-US" smtClean="0"/>
              <a:t>Selection</a:t>
            </a:r>
          </a:p>
          <a:p>
            <a:pPr lvl="1"/>
            <a:r>
              <a:rPr lang="en-US" smtClean="0"/>
              <a:t>Thumbnails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Try Some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114800"/>
          </a:xfrm>
        </p:spPr>
        <p:txBody>
          <a:bodyPr/>
          <a:lstStyle/>
          <a:p>
            <a:r>
              <a:rPr lang="en-US" smtClean="0"/>
              <a:t>Google Image Search (text)</a:t>
            </a:r>
          </a:p>
          <a:p>
            <a:pPr lvl="1"/>
            <a:r>
              <a:rPr lang="en-US" smtClean="0"/>
              <a:t>http://images.google.com</a:t>
            </a:r>
          </a:p>
          <a:p>
            <a:pPr lvl="4">
              <a:buFontTx/>
              <a:buNone/>
            </a:pPr>
            <a:endParaRPr lang="en-US" smtClean="0"/>
          </a:p>
          <a:p>
            <a:r>
              <a:rPr lang="en-US" smtClean="0"/>
              <a:t>IBM QBIC (color, location)</a:t>
            </a:r>
          </a:p>
          <a:p>
            <a:pPr lvl="1"/>
            <a:r>
              <a:rPr lang="en-US" smtClean="0"/>
              <a:t>http://wwwqbic.almaden.ibm.com/, select Hermitage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Beyond Text, but still language</a:t>
            </a:r>
          </a:p>
          <a:p>
            <a:pPr lvl="1"/>
            <a:r>
              <a:rPr lang="en-US" dirty="0" smtClean="0"/>
              <a:t>Scanned documents</a:t>
            </a:r>
          </a:p>
          <a:p>
            <a:pPr lvl="1"/>
            <a:r>
              <a:rPr lang="en-US" dirty="0" smtClean="0"/>
              <a:t>Speech</a:t>
            </a:r>
          </a:p>
          <a:p>
            <a:pPr lvl="3"/>
            <a:endParaRPr lang="en-US" dirty="0"/>
          </a:p>
          <a:p>
            <a:r>
              <a:rPr lang="en-US" dirty="0" smtClean="0"/>
              <a:t>Beyond Text, but still information</a:t>
            </a:r>
          </a:p>
          <a:p>
            <a:pPr lvl="1"/>
            <a:r>
              <a:rPr lang="en-US" dirty="0" smtClean="0"/>
              <a:t>Images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Video</a:t>
            </a:r>
          </a:p>
          <a:p>
            <a:pPr lvl="3"/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eyond text to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4472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Video Structures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Image structure</a:t>
            </a:r>
          </a:p>
          <a:p>
            <a:pPr lvl="1"/>
            <a:r>
              <a:rPr lang="en-US" smtClean="0"/>
              <a:t>Absolute positioning, relative positioning</a:t>
            </a:r>
          </a:p>
          <a:p>
            <a:r>
              <a:rPr lang="en-US" smtClean="0"/>
              <a:t>Object motion</a:t>
            </a:r>
          </a:p>
          <a:p>
            <a:pPr lvl="1"/>
            <a:r>
              <a:rPr lang="en-US" smtClean="0"/>
              <a:t>Translation, rotation</a:t>
            </a:r>
          </a:p>
          <a:p>
            <a:r>
              <a:rPr lang="en-US" smtClean="0"/>
              <a:t>Camera motion</a:t>
            </a:r>
          </a:p>
          <a:p>
            <a:pPr lvl="1"/>
            <a:r>
              <a:rPr lang="en-US" smtClean="0"/>
              <a:t>Pan, zoom, perspective change</a:t>
            </a:r>
          </a:p>
          <a:p>
            <a:r>
              <a:rPr lang="en-US" smtClean="0"/>
              <a:t>Shot transitions</a:t>
            </a:r>
          </a:p>
          <a:p>
            <a:pPr lvl="1"/>
            <a:r>
              <a:rPr lang="en-US" smtClean="0"/>
              <a:t>Cut, fade, dissolve, …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Sources</a:t>
            </a: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Existing digitized collections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Networked digital copiers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High-volume digitization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Object Motion Detection</a:t>
            </a:r>
          </a:p>
        </p:txBody>
      </p:sp>
      <p:sp>
        <p:nvSpPr>
          <p:cNvPr id="24581" name="Rectangle 1029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Hypothesize objects as in image retrieval</a:t>
            </a:r>
          </a:p>
          <a:p>
            <a:pPr lvl="1"/>
            <a:r>
              <a:rPr lang="en-US" smtClean="0"/>
              <a:t>Segment based on color and texture</a:t>
            </a:r>
          </a:p>
          <a:p>
            <a:r>
              <a:rPr lang="en-US" smtClean="0"/>
              <a:t>Examine frame-to-frame pixel changes</a:t>
            </a:r>
          </a:p>
          <a:p>
            <a:r>
              <a:rPr lang="en-US" smtClean="0"/>
              <a:t>Classify motion</a:t>
            </a:r>
          </a:p>
          <a:p>
            <a:pPr lvl="1"/>
            <a:r>
              <a:rPr lang="en-US" smtClean="0"/>
              <a:t>Translation</a:t>
            </a:r>
          </a:p>
          <a:p>
            <a:pPr lvl="2"/>
            <a:r>
              <a:rPr lang="en-US" smtClean="0"/>
              <a:t>Linear transforms model unaccelerated motion</a:t>
            </a:r>
          </a:p>
          <a:p>
            <a:pPr lvl="1"/>
            <a:r>
              <a:rPr lang="en-US" smtClean="0"/>
              <a:t>Rotation </a:t>
            </a:r>
          </a:p>
          <a:p>
            <a:pPr lvl="2"/>
            <a:r>
              <a:rPr lang="en-US" smtClean="0"/>
              <a:t>Creation &amp; destruction, elongation &amp; compression</a:t>
            </a:r>
          </a:p>
          <a:p>
            <a:pPr lvl="1"/>
            <a:r>
              <a:rPr lang="en-US" smtClean="0"/>
              <a:t>Merge or split</a:t>
            </a:r>
          </a:p>
        </p:txBody>
      </p:sp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Camera Motion Detection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Do global frame-to-frame pixel analysis</a:t>
            </a:r>
          </a:p>
          <a:p>
            <a:endParaRPr lang="en-US" smtClean="0"/>
          </a:p>
          <a:p>
            <a:r>
              <a:rPr lang="en-US" smtClean="0"/>
              <a:t>Classify the resulting patterns</a:t>
            </a:r>
          </a:p>
          <a:p>
            <a:pPr lvl="1"/>
            <a:r>
              <a:rPr lang="en-US" smtClean="0"/>
              <a:t>Central tendency -&gt; zoom out</a:t>
            </a:r>
          </a:p>
          <a:p>
            <a:pPr lvl="1"/>
            <a:r>
              <a:rPr lang="en-US" smtClean="0"/>
              <a:t>Balanced exterior destruction -&gt; zoom in</a:t>
            </a:r>
          </a:p>
          <a:p>
            <a:pPr lvl="1"/>
            <a:r>
              <a:rPr lang="en-US" smtClean="0"/>
              <a:t>Selective exterior destruction -&gt; pan</a:t>
            </a:r>
          </a:p>
          <a:p>
            <a:pPr lvl="1"/>
            <a:r>
              <a:rPr lang="en-US" smtClean="0"/>
              <a:t>Coupled rotation and translation -&gt; perspective</a:t>
            </a:r>
          </a:p>
          <a:p>
            <a:pPr lvl="2"/>
            <a:r>
              <a:rPr lang="en-US" smtClean="0"/>
              <a:t>Coupled within objects, not necessarily across them</a:t>
            </a:r>
          </a:p>
        </p:txBody>
      </p:sp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Shot-to-Shot Structure Detection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229600" cy="4114800"/>
          </a:xfrm>
          <a:noFill/>
        </p:spPr>
        <p:txBody>
          <a:bodyPr/>
          <a:lstStyle/>
          <a:p>
            <a:r>
              <a:rPr lang="en-US" smtClean="0"/>
              <a:t>Create a color histogram for each image</a:t>
            </a:r>
          </a:p>
          <a:p>
            <a:endParaRPr lang="en-US" smtClean="0"/>
          </a:p>
          <a:p>
            <a:r>
              <a:rPr lang="en-US" smtClean="0"/>
              <a:t>Segment at discontinuities (cuts)</a:t>
            </a:r>
          </a:p>
          <a:p>
            <a:pPr lvl="1"/>
            <a:r>
              <a:rPr lang="en-US" smtClean="0"/>
              <a:t>Cuts are easy, other transitions are also detectable</a:t>
            </a:r>
          </a:p>
          <a:p>
            <a:endParaRPr lang="en-US" smtClean="0"/>
          </a:p>
          <a:p>
            <a:r>
              <a:rPr lang="en-US" smtClean="0"/>
              <a:t>Cluster representative histograms for each shot</a:t>
            </a:r>
          </a:p>
          <a:p>
            <a:pPr lvl="1"/>
            <a:r>
              <a:rPr lang="en-US" smtClean="0"/>
              <a:t>Identifies cuts back to a prior shot</a:t>
            </a:r>
          </a:p>
          <a:p>
            <a:endParaRPr lang="en-US" smtClean="0"/>
          </a:p>
          <a:p>
            <a:r>
              <a:rPr lang="en-US" smtClean="0"/>
              <a:t>Build a time-labeled transition graph </a:t>
            </a: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Shot Classification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Shot-to-shot structure correlates with genre</a:t>
            </a:r>
          </a:p>
          <a:p>
            <a:pPr lvl="1"/>
            <a:r>
              <a:rPr lang="en-US" smtClean="0"/>
              <a:t>Reflects accepted editorial conventions</a:t>
            </a:r>
          </a:p>
          <a:p>
            <a:r>
              <a:rPr lang="en-US" smtClean="0"/>
              <a:t>Some substructures are informative</a:t>
            </a:r>
          </a:p>
          <a:p>
            <a:pPr lvl="1"/>
            <a:r>
              <a:rPr lang="en-US" smtClean="0"/>
              <a:t>Frequent cuts to and from announcers</a:t>
            </a:r>
          </a:p>
          <a:p>
            <a:pPr lvl="1"/>
            <a:r>
              <a:rPr lang="en-US" smtClean="0"/>
              <a:t>Periodic cuts between talk show participants</a:t>
            </a:r>
          </a:p>
          <a:p>
            <a:pPr lvl="1"/>
            <a:r>
              <a:rPr lang="en-US" smtClean="0"/>
              <a:t>Wide-narrow cuts in sports programming</a:t>
            </a:r>
          </a:p>
          <a:p>
            <a:r>
              <a:rPr lang="en-US" smtClean="0"/>
              <a:t>Simple image features can reinforce this</a:t>
            </a:r>
          </a:p>
          <a:p>
            <a:pPr lvl="1"/>
            <a:r>
              <a:rPr lang="en-US" smtClean="0"/>
              <a:t>Head-and-shoulders, object size, …</a:t>
            </a:r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Exploiting Multiple Modalities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noFill/>
        </p:spPr>
        <p:txBody>
          <a:bodyPr/>
          <a:lstStyle/>
          <a:p>
            <a:r>
              <a:rPr lang="en-US" smtClean="0"/>
              <a:t>Video rarely appears in isolation</a:t>
            </a:r>
          </a:p>
          <a:p>
            <a:pPr lvl="1"/>
            <a:r>
              <a:rPr lang="en-US" smtClean="0"/>
              <a:t>Sound track, closed captions, on-screen captions</a:t>
            </a:r>
          </a:p>
          <a:p>
            <a:endParaRPr lang="en-US" smtClean="0"/>
          </a:p>
          <a:p>
            <a:r>
              <a:rPr lang="en-US" smtClean="0"/>
              <a:t>This provides synergy, not just redundancy</a:t>
            </a:r>
          </a:p>
          <a:p>
            <a:pPr lvl="1"/>
            <a:r>
              <a:rPr lang="en-US" smtClean="0"/>
              <a:t>Some information appears in only one modality</a:t>
            </a:r>
          </a:p>
          <a:p>
            <a:endParaRPr lang="en-US" smtClean="0"/>
          </a:p>
          <a:p>
            <a:r>
              <a:rPr lang="en-US" smtClean="0"/>
              <a:t>Image analysis complements video analysis</a:t>
            </a:r>
          </a:p>
          <a:p>
            <a:pPr lvl="1"/>
            <a:r>
              <a:rPr lang="en-US" smtClean="0"/>
              <a:t>Face detection, video OCR</a:t>
            </a:r>
          </a:p>
        </p:txBody>
      </p:sp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Story Segmentation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114800"/>
          </a:xfrm>
          <a:noFill/>
        </p:spPr>
        <p:txBody>
          <a:bodyPr/>
          <a:lstStyle/>
          <a:p>
            <a:r>
              <a:rPr lang="en-US" smtClean="0"/>
              <a:t>Video often lacks easily detected boundaries</a:t>
            </a:r>
          </a:p>
          <a:p>
            <a:pPr lvl="1"/>
            <a:r>
              <a:rPr lang="en-US" smtClean="0"/>
              <a:t>Between programs, news stories, etc.</a:t>
            </a:r>
          </a:p>
          <a:p>
            <a:r>
              <a:rPr lang="en-US" smtClean="0"/>
              <a:t>Accurate segmentation improves utility</a:t>
            </a:r>
          </a:p>
          <a:p>
            <a:pPr lvl="1"/>
            <a:r>
              <a:rPr lang="en-US" smtClean="0"/>
              <a:t>Too large hurts effectiveness, to small is unnatural</a:t>
            </a:r>
          </a:p>
          <a:p>
            <a:r>
              <a:rPr lang="en-US" smtClean="0"/>
              <a:t>Multiple segmentation cues are available</a:t>
            </a:r>
          </a:p>
          <a:p>
            <a:pPr lvl="1"/>
            <a:r>
              <a:rPr lang="en-US" smtClean="0"/>
              <a:t>Genre shift in shot-to-shot structure</a:t>
            </a:r>
          </a:p>
          <a:p>
            <a:pPr lvl="1"/>
            <a:r>
              <a:rPr lang="en-US" smtClean="0"/>
              <a:t>Vocabulary shift in closed captions</a:t>
            </a:r>
          </a:p>
          <a:p>
            <a:pPr lvl="1"/>
            <a:r>
              <a:rPr lang="en-US" smtClean="0"/>
              <a:t>Intrusive on-screen text</a:t>
            </a:r>
          </a:p>
          <a:p>
            <a:pPr lvl="1"/>
            <a:r>
              <a:rPr lang="en-US" smtClean="0"/>
              <a:t>Musical segues</a:t>
            </a:r>
          </a:p>
        </p:txBody>
      </p:sp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Closed Captions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114800"/>
          </a:xfrm>
          <a:noFill/>
        </p:spPr>
        <p:txBody>
          <a:bodyPr/>
          <a:lstStyle/>
          <a:p>
            <a:r>
              <a:rPr lang="en-US" smtClean="0"/>
              <a:t>Designed for hearing-impaired viewers</a:t>
            </a:r>
          </a:p>
          <a:p>
            <a:pPr lvl="1"/>
            <a:r>
              <a:rPr lang="en-US" smtClean="0"/>
              <a:t>Speech content, speaker id, non-speech audio</a:t>
            </a:r>
          </a:p>
          <a:p>
            <a:r>
              <a:rPr lang="en-US" smtClean="0"/>
              <a:t>Weakly synchronized with the video</a:t>
            </a:r>
          </a:p>
          <a:p>
            <a:pPr lvl="1"/>
            <a:r>
              <a:rPr lang="en-US" smtClean="0"/>
              <a:t>Simultaneously on screen for advance production</a:t>
            </a:r>
          </a:p>
          <a:p>
            <a:pPr lvl="1"/>
            <a:r>
              <a:rPr lang="en-US" smtClean="0"/>
              <a:t>Significant lag for live productions</a:t>
            </a:r>
          </a:p>
          <a:p>
            <a:r>
              <a:rPr lang="en-US" smtClean="0"/>
              <a:t>Missing text and significant errors are common</a:t>
            </a:r>
          </a:p>
          <a:p>
            <a:pPr lvl="1"/>
            <a:r>
              <a:rPr lang="en-US" smtClean="0"/>
              <a:t>Automatic spelling correction can produce nonsense </a:t>
            </a:r>
          </a:p>
        </p:txBody>
      </p:sp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Aligning Closed Captions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114800"/>
          </a:xfrm>
          <a:noFill/>
        </p:spPr>
        <p:txBody>
          <a:bodyPr/>
          <a:lstStyle/>
          <a:p>
            <a:r>
              <a:rPr lang="en-US" smtClean="0"/>
              <a:t>Speech and closed caption are redundant, but:</a:t>
            </a:r>
          </a:p>
          <a:p>
            <a:pPr lvl="1"/>
            <a:r>
              <a:rPr lang="en-US" smtClean="0"/>
              <a:t>Each contains different types of errors</a:t>
            </a:r>
          </a:p>
          <a:p>
            <a:pPr lvl="1"/>
            <a:r>
              <a:rPr lang="en-US" smtClean="0"/>
              <a:t>Each provides unique information</a:t>
            </a:r>
          </a:p>
          <a:p>
            <a:r>
              <a:rPr lang="en-US" smtClean="0"/>
              <a:t>Merging the two can improve retrieval</a:t>
            </a:r>
          </a:p>
          <a:p>
            <a:pPr lvl="1"/>
            <a:r>
              <a:rPr lang="en-US" smtClean="0"/>
              <a:t>Start with a rough time alignment</a:t>
            </a:r>
          </a:p>
          <a:p>
            <a:pPr lvl="1"/>
            <a:r>
              <a:rPr lang="en-US" smtClean="0"/>
              <a:t>Synchronize at points of commonality</a:t>
            </a:r>
          </a:p>
          <a:p>
            <a:pPr lvl="2"/>
            <a:r>
              <a:rPr lang="en-US" smtClean="0"/>
              <a:t>Speech recognition provides exact timing</a:t>
            </a:r>
          </a:p>
          <a:p>
            <a:pPr lvl="1"/>
            <a:r>
              <a:rPr lang="en-US" smtClean="0"/>
              <a:t>Use the words from both as a basis for retrieval</a:t>
            </a:r>
          </a:p>
          <a:p>
            <a:pPr lvl="2"/>
            <a:r>
              <a:rPr lang="en-US" smtClean="0"/>
              <a:t>Learn which to weight more from training data</a:t>
            </a:r>
          </a:p>
        </p:txBody>
      </p:sp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On-Screen Captions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  <a:noFill/>
        </p:spPr>
        <p:txBody>
          <a:bodyPr/>
          <a:lstStyle/>
          <a:p>
            <a:r>
              <a:rPr lang="en-US" smtClean="0"/>
              <a:t>On-screen captions can be very useful</a:t>
            </a:r>
          </a:p>
          <a:p>
            <a:pPr lvl="1"/>
            <a:r>
              <a:rPr lang="en-US" smtClean="0"/>
              <a:t>Speaker names, event names, program titles, …</a:t>
            </a:r>
          </a:p>
          <a:p>
            <a:r>
              <a:rPr lang="en-US" smtClean="0"/>
              <a:t>They can be very challenging to extract</a:t>
            </a:r>
          </a:p>
          <a:p>
            <a:pPr lvl="1"/>
            <a:r>
              <a:rPr lang="en-US" smtClean="0"/>
              <a:t>Low resolution, variable background</a:t>
            </a:r>
          </a:p>
          <a:p>
            <a:r>
              <a:rPr lang="en-US" smtClean="0"/>
              <a:t>But some factors work in your favor</a:t>
            </a:r>
          </a:p>
          <a:p>
            <a:pPr lvl="1"/>
            <a:r>
              <a:rPr lang="en-US" smtClean="0"/>
              <a:t>Absolutely stable over multiple frames</a:t>
            </a:r>
          </a:p>
          <a:p>
            <a:pPr lvl="1"/>
            <a:r>
              <a:rPr lang="en-US" smtClean="0"/>
              <a:t>Standard locations and orientations</a:t>
            </a:r>
          </a:p>
        </p:txBody>
      </p:sp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Video OCR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  <a:noFill/>
        </p:spPr>
        <p:txBody>
          <a:bodyPr/>
          <a:lstStyle/>
          <a:p>
            <a:r>
              <a:rPr lang="en-US" smtClean="0"/>
              <a:t>Text area detection</a:t>
            </a:r>
          </a:p>
          <a:p>
            <a:pPr lvl="1"/>
            <a:r>
              <a:rPr lang="en-US" smtClean="0"/>
              <a:t>Look for long thin horizontal regions</a:t>
            </a:r>
          </a:p>
          <a:p>
            <a:pPr lvl="2"/>
            <a:r>
              <a:rPr lang="en-US" smtClean="0"/>
              <a:t>Bias towards classic text locations by genre</a:t>
            </a:r>
          </a:p>
          <a:p>
            <a:pPr lvl="1"/>
            <a:r>
              <a:rPr lang="en-US" smtClean="0"/>
              <a:t>Integrate detected regions across multiple frames</a:t>
            </a:r>
          </a:p>
          <a:p>
            <a:r>
              <a:rPr lang="en-US" smtClean="0"/>
              <a:t>Enhance the extracted text</a:t>
            </a:r>
          </a:p>
          <a:p>
            <a:pPr lvl="1"/>
            <a:r>
              <a:rPr lang="en-US" smtClean="0"/>
              <a:t>Contrast improvement, interpolation, thinning</a:t>
            </a:r>
          </a:p>
          <a:p>
            <a:r>
              <a:rPr lang="en-US" smtClean="0"/>
              <a:t>Optical character recognition</a:t>
            </a:r>
          </a:p>
          <a:p>
            <a:pPr lvl="1"/>
            <a:r>
              <a:rPr lang="en-US" smtClean="0"/>
              <a:t>Matched to the font, if known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5638800" cy="868362"/>
          </a:xfrm>
        </p:spPr>
        <p:txBody>
          <a:bodyPr/>
          <a:lstStyle/>
          <a:p>
            <a:pPr eaLnBrk="1" hangingPunct="1"/>
            <a:r>
              <a:rPr lang="en-US" smtClean="0"/>
              <a:t>Document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0"/>
            <a:ext cx="1417638" cy="1647825"/>
            <a:chOff x="576" y="2064"/>
            <a:chExt cx="893" cy="1038"/>
          </a:xfrm>
        </p:grpSpPr>
        <p:graphicFrame>
          <p:nvGraphicFramePr>
            <p:cNvPr id="62476" name="Object 5"/>
            <p:cNvGraphicFramePr>
              <a:graphicFrameLocks noChangeAspect="1"/>
            </p:cNvGraphicFramePr>
            <p:nvPr/>
          </p:nvGraphicFramePr>
          <p:xfrm>
            <a:off x="684" y="2319"/>
            <a:ext cx="65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5465" name="Clip" r:id="rId4" imgW="819180" imgH="819240" progId="MS_ClipArt_Gallery.2">
                    <p:embed/>
                  </p:oleObj>
                </mc:Choice>
                <mc:Fallback>
                  <p:oleObj name="Clip" r:id="rId4" imgW="819180" imgH="8192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" y="2319"/>
                          <a:ext cx="654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2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477" name="Text Box 6"/>
            <p:cNvSpPr txBox="1">
              <a:spLocks noChangeArrowheads="1"/>
            </p:cNvSpPr>
            <p:nvPr/>
          </p:nvSpPr>
          <p:spPr bwMode="auto">
            <a:xfrm rot="-3600000">
              <a:off x="263" y="2377"/>
              <a:ext cx="76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200" b="1">
                  <a:solidFill>
                    <a:srgbClr val="0066FF"/>
                  </a:solidFill>
                </a:rPr>
                <a:t>DOCUMENT</a:t>
              </a: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 rot="3600000">
              <a:off x="1013" y="2377"/>
              <a:ext cx="73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DATABASE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768" y="2929"/>
              <a:ext cx="48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rgbClr val="FFFFFF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Arial" charset="0"/>
                </a:rPr>
                <a:t>IMAGE</a:t>
              </a:r>
            </a:p>
          </p:txBody>
        </p:sp>
      </p:grpSp>
      <p:sp>
        <p:nvSpPr>
          <p:cNvPr id="3175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Basic Medium for Recording Information</a:t>
            </a:r>
          </a:p>
          <a:p>
            <a:pPr eaLnBrk="1" hangingPunct="1"/>
            <a:r>
              <a:rPr lang="en-US" smtClean="0"/>
              <a:t>Transient</a:t>
            </a:r>
          </a:p>
          <a:p>
            <a:pPr lvl="1" eaLnBrk="1" hangingPunct="1"/>
            <a:r>
              <a:rPr lang="en-US" smtClean="0"/>
              <a:t>Space</a:t>
            </a:r>
          </a:p>
          <a:p>
            <a:pPr lvl="1" eaLnBrk="1" hangingPunct="1"/>
            <a:r>
              <a:rPr lang="en-US" smtClean="0"/>
              <a:t>Time </a:t>
            </a:r>
          </a:p>
          <a:p>
            <a:pPr eaLnBrk="1" hangingPunct="1"/>
            <a:r>
              <a:rPr lang="en-US" smtClean="0"/>
              <a:t>Multiple Forms</a:t>
            </a:r>
          </a:p>
          <a:p>
            <a:pPr lvl="1" eaLnBrk="1" hangingPunct="1"/>
            <a:r>
              <a:rPr lang="en-US" smtClean="0"/>
              <a:t>Hardcopy (paper, stone, ..) / Electronic (CDROM, Internet, …)</a:t>
            </a:r>
          </a:p>
          <a:p>
            <a:pPr lvl="1" eaLnBrk="1" hangingPunct="1"/>
            <a:r>
              <a:rPr lang="en-US" smtClean="0"/>
              <a:t>Written/Auditory/Visual (symbolic, scenic)</a:t>
            </a:r>
          </a:p>
          <a:p>
            <a:pPr eaLnBrk="1" hangingPunct="1"/>
            <a:r>
              <a:rPr lang="en-US" smtClean="0"/>
              <a:t>Access Requirements </a:t>
            </a:r>
          </a:p>
          <a:p>
            <a:pPr lvl="1" eaLnBrk="1" hangingPunct="1"/>
            <a:r>
              <a:rPr lang="en-US" smtClean="0"/>
              <a:t>Search</a:t>
            </a:r>
          </a:p>
          <a:p>
            <a:pPr lvl="1" eaLnBrk="1" hangingPunct="1"/>
            <a:r>
              <a:rPr lang="en-US" smtClean="0"/>
              <a:t>Browse</a:t>
            </a:r>
          </a:p>
          <a:p>
            <a:pPr lvl="1" eaLnBrk="1" hangingPunct="1"/>
            <a:r>
              <a:rPr lang="en-US" smtClean="0"/>
              <a:t>“Read” </a:t>
            </a:r>
          </a:p>
        </p:txBody>
      </p:sp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8229600" y="3048000"/>
          <a:ext cx="738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6" name="Clip" r:id="rId6" imgW="2354263" imgH="3397250" progId="MS_ClipArt_Gallery.2">
                  <p:embed/>
                </p:oleObj>
              </mc:Choice>
              <mc:Fallback>
                <p:oleObj name="Clip" r:id="rId6" imgW="2354263" imgH="33972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048000"/>
                        <a:ext cx="738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7162800" y="2057400"/>
          <a:ext cx="15240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7" name="Clip" r:id="rId8" imgW="4868863" imgH="3116263" progId="MS_ClipArt_Gallery.2">
                  <p:embed/>
                </p:oleObj>
              </mc:Choice>
              <mc:Fallback>
                <p:oleObj name="Clip" r:id="rId8" imgW="4868863" imgH="31162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057400"/>
                        <a:ext cx="15240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7010400" y="4495800"/>
          <a:ext cx="12954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8" name="Clip" r:id="rId10" imgW="2266798" imgH="1849831" progId="MS_ClipArt_Gallery.2">
                  <p:embed/>
                </p:oleObj>
              </mc:Choice>
              <mc:Fallback>
                <p:oleObj name="Clip" r:id="rId10" imgW="2266798" imgH="184983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95800"/>
                        <a:ext cx="12954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7696200" y="5562600"/>
          <a:ext cx="1227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69" name="Clip" r:id="rId12" imgW="1228954" imgH="686714" progId="MS_ClipArt_Gallery.2">
                  <p:embed/>
                </p:oleObj>
              </mc:Choice>
              <mc:Fallback>
                <p:oleObj name="Clip" r:id="rId12" imgW="1228954" imgH="68671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62600"/>
                        <a:ext cx="12271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5410200" y="5257800"/>
          <a:ext cx="10350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0" name="Clip" r:id="rId14" imgW="1036015" imgH="504749" progId="MS_ClipArt_Gallery.2">
                  <p:embed/>
                </p:oleObj>
              </mc:Choice>
              <mc:Fallback>
                <p:oleObj name="Clip" r:id="rId14" imgW="1036015" imgH="50474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257800"/>
                        <a:ext cx="10350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15"/>
          <p:cNvGraphicFramePr>
            <a:graphicFrameLocks noChangeAspect="1"/>
          </p:cNvGraphicFramePr>
          <p:nvPr/>
        </p:nvGraphicFramePr>
        <p:xfrm>
          <a:off x="5334000" y="2514600"/>
          <a:ext cx="14478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1" name="Clip" r:id="rId16" imgW="2027225" imgH="1171346" progId="MS_ClipArt_Gallery.2">
                  <p:embed/>
                </p:oleObj>
              </mc:Choice>
              <mc:Fallback>
                <p:oleObj name="Clip" r:id="rId16" imgW="2027225" imgH="11713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14600"/>
                        <a:ext cx="144780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7391400" y="685800"/>
          <a:ext cx="11588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2" name="Clip" r:id="rId18" imgW="3382963" imgH="3328988" progId="MS_ClipArt_Gallery.2">
                  <p:embed/>
                </p:oleObj>
              </mc:Choice>
              <mc:Fallback>
                <p:oleObj name="Clip" r:id="rId18" imgW="3382963" imgH="33289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685800"/>
                        <a:ext cx="115887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3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31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31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317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317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317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317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500"/>
                                        <p:tgtEl>
                                          <p:spTgt spid="317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317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4" dur="500"/>
                                        <p:tgtEl>
                                          <p:spTgt spid="317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317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build="p" autoUpdateAnimBg="0" advAuto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Face Recognition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Segment from images based on shape</a:t>
            </a:r>
          </a:p>
          <a:p>
            <a:pPr lvl="1"/>
            <a:r>
              <a:rPr lang="en-US" smtClean="0"/>
              <a:t>Head, shoulders, and hair provide strong cues</a:t>
            </a:r>
          </a:p>
          <a:p>
            <a:r>
              <a:rPr lang="en-US" smtClean="0"/>
              <a:t>Track across several images</a:t>
            </a:r>
          </a:p>
          <a:p>
            <a:pPr lvl="1"/>
            <a:r>
              <a:rPr lang="en-US" smtClean="0"/>
              <a:t>Using optical flow techniques</a:t>
            </a:r>
          </a:p>
          <a:p>
            <a:r>
              <a:rPr lang="en-US" smtClean="0"/>
              <a:t>Select the most directly frontal view</a:t>
            </a:r>
          </a:p>
          <a:p>
            <a:pPr lvl="1"/>
            <a:r>
              <a:rPr lang="en-US" smtClean="0"/>
              <a:t>Based on eye and cheek positions, for example</a:t>
            </a:r>
          </a:p>
          <a:p>
            <a:r>
              <a:rPr lang="en-US" smtClean="0"/>
              <a:t>Construct feature vectors</a:t>
            </a:r>
          </a:p>
          <a:p>
            <a:pPr lvl="1"/>
            <a:r>
              <a:rPr lang="en-US" smtClean="0"/>
              <a:t>“Eigenface” produces 16-element vectors</a:t>
            </a:r>
          </a:p>
          <a:p>
            <a:r>
              <a:rPr lang="en-US" smtClean="0"/>
              <a:t>Perform similarity matching</a:t>
            </a:r>
          </a:p>
        </p:txBody>
      </p:sp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Identity-Based Retrieval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  <a:noFill/>
        </p:spPr>
        <p:txBody>
          <a:bodyPr/>
          <a:lstStyle/>
          <a:p>
            <a:r>
              <a:rPr lang="en-US" smtClean="0"/>
              <a:t>Face recognition and speaker identification</a:t>
            </a:r>
          </a:p>
          <a:p>
            <a:pPr lvl="1"/>
            <a:r>
              <a:rPr lang="en-US" smtClean="0"/>
              <a:t>Both exploit information that is usually present</a:t>
            </a:r>
          </a:p>
          <a:p>
            <a:pPr lvl="1"/>
            <a:r>
              <a:rPr lang="en-US" smtClean="0"/>
              <a:t>But both require training data</a:t>
            </a:r>
          </a:p>
          <a:p>
            <a:r>
              <a:rPr lang="en-US" smtClean="0"/>
              <a:t>On-screen captions provide useful cues</a:t>
            </a:r>
          </a:p>
          <a:p>
            <a:pPr lvl="1"/>
            <a:r>
              <a:rPr lang="en-US" smtClean="0"/>
              <a:t>Confounded by OCR errors and varied spelling</a:t>
            </a:r>
          </a:p>
          <a:p>
            <a:r>
              <a:rPr lang="en-US" smtClean="0"/>
              <a:t>Closed captions and speech retrieval help too</a:t>
            </a:r>
          </a:p>
          <a:p>
            <a:pPr lvl="1"/>
            <a:r>
              <a:rPr lang="en-US" smtClean="0"/>
              <a:t>If genre-specific heuristics are used</a:t>
            </a:r>
          </a:p>
          <a:p>
            <a:pPr lvl="2"/>
            <a:r>
              <a:rPr lang="en-US" smtClean="0"/>
              <a:t>e.g., announcers usually introduce speakers </a:t>
            </a:r>
            <a:r>
              <a:rPr lang="en-US" u="sng" smtClean="0"/>
              <a:t>before</a:t>
            </a:r>
            <a:r>
              <a:rPr lang="en-US" smtClean="0"/>
              <a:t> cuts</a:t>
            </a:r>
          </a:p>
        </p:txBody>
      </p:sp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90488" y="750888"/>
            <a:ext cx="361950" cy="5568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67" name="Object 3"/>
          <p:cNvGraphicFramePr>
            <a:graphicFrameLocks/>
          </p:cNvGraphicFramePr>
          <p:nvPr/>
        </p:nvGraphicFramePr>
        <p:xfrm>
          <a:off x="400050" y="749300"/>
          <a:ext cx="8672513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94" name="Bitmap Image" r:id="rId3" imgW="5781585" imgH="3714440" progId="Paint.Picture">
                  <p:embed/>
                </p:oleObj>
              </mc:Choice>
              <mc:Fallback>
                <p:oleObj name="Bitmap Image" r:id="rId3" imgW="5781585" imgH="3714440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749300"/>
                        <a:ext cx="8672513" cy="557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0050"/>
            <a:ext cx="9144000" cy="639763"/>
          </a:xfrm>
          <a:noFill/>
        </p:spPr>
        <p:txBody>
          <a:bodyPr lIns="92075" tIns="46038" rIns="92075" bIns="46038"/>
          <a:lstStyle/>
          <a:p>
            <a:r>
              <a:rPr lang="en-US" sz="3000" b="1" smtClean="0"/>
              <a:t>Combined Technologies Integration</a:t>
            </a:r>
            <a:br>
              <a:rPr lang="en-US" sz="3000" b="1" smtClean="0"/>
            </a:br>
            <a:endParaRPr lang="en-US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22275" y="1776413"/>
            <a:ext cx="1546225" cy="40846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01600" y="3922713"/>
            <a:ext cx="20399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Text Detection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2667000"/>
            <a:ext cx="22510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Camera Motion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6513" y="3381375"/>
            <a:ext cx="2408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Face Detection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7950" y="1893888"/>
            <a:ext cx="2039938" cy="481012"/>
          </a:xfrm>
          <a:noFill/>
        </p:spPr>
        <p:txBody>
          <a:bodyPr lIns="92075" tIns="46038" rIns="92075" bIns="46038"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sz="2000" smtClean="0">
                <a:solidFill>
                  <a:schemeClr val="bg1"/>
                </a:solidFill>
              </a:rPr>
              <a:t>Scene Changes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490538" y="4514850"/>
            <a:ext cx="2290762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Word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514350" y="4799013"/>
            <a:ext cx="20399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Relevance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98450" y="5430838"/>
            <a:ext cx="22510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r>
              <a:rPr lang="en-US" sz="2000">
                <a:solidFill>
                  <a:schemeClr val="bg1"/>
                </a:solidFill>
                <a:latin typeface="Arial" charset="0"/>
              </a:rPr>
              <a:t>Audio Level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Key Frame Extraction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First frame of a shot is easy to select</a:t>
            </a:r>
          </a:p>
          <a:p>
            <a:pPr lvl="1"/>
            <a:r>
              <a:rPr lang="en-US" smtClean="0"/>
              <a:t>But it may not be the best choice</a:t>
            </a:r>
          </a:p>
          <a:p>
            <a:r>
              <a:rPr lang="en-US" smtClean="0"/>
              <a:t>Genre-specific cues may be helpful</a:t>
            </a:r>
          </a:p>
          <a:p>
            <a:pPr lvl="1"/>
            <a:r>
              <a:rPr lang="en-US" smtClean="0"/>
              <a:t>Minimum optical flow for director’s emphasis</a:t>
            </a:r>
          </a:p>
          <a:p>
            <a:pPr lvl="1"/>
            <a:r>
              <a:rPr lang="en-US" smtClean="0"/>
              <a:t>Face detection for interviews</a:t>
            </a:r>
          </a:p>
          <a:p>
            <a:pPr lvl="1"/>
            <a:r>
              <a:rPr lang="en-US" smtClean="0"/>
              <a:t>Presence of on-screen captions</a:t>
            </a:r>
          </a:p>
          <a:p>
            <a:r>
              <a:rPr lang="en-US" smtClean="0"/>
              <a:t>This may produce too many frames</a:t>
            </a:r>
          </a:p>
          <a:p>
            <a:pPr lvl="1"/>
            <a:r>
              <a:rPr lang="en-US" smtClean="0"/>
              <a:t>Color histogram clusters can reveal duplicates</a:t>
            </a:r>
          </a:p>
        </p:txBody>
      </p:sp>
    </p:spTree>
  </p:cSld>
  <p:clrMapOvr>
    <a:masterClrMapping/>
  </p:clrMapOvr>
  <p:transition spd="slow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Salient Stills Abstracts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534400" cy="4114800"/>
          </a:xfrm>
          <a:noFill/>
        </p:spPr>
        <p:txBody>
          <a:bodyPr/>
          <a:lstStyle/>
          <a:p>
            <a:r>
              <a:rPr lang="en-US" smtClean="0"/>
              <a:t>Composite images that capture several scenes</a:t>
            </a:r>
          </a:p>
          <a:p>
            <a:pPr lvl="1"/>
            <a:r>
              <a:rPr lang="en-US" smtClean="0"/>
              <a:t>And convey a sense of space, time, and/or motion</a:t>
            </a:r>
          </a:p>
          <a:p>
            <a:r>
              <a:rPr lang="en-US" smtClean="0"/>
              <a:t>Exploits familiar metaphors</a:t>
            </a:r>
          </a:p>
          <a:p>
            <a:pPr lvl="1"/>
            <a:r>
              <a:rPr lang="en-US" smtClean="0"/>
              <a:t>Time exposures, multiple exposures, strobe, …</a:t>
            </a:r>
          </a:p>
          <a:p>
            <a:r>
              <a:rPr lang="en-US" smtClean="0"/>
              <a:t>Two stages</a:t>
            </a:r>
          </a:p>
          <a:p>
            <a:pPr lvl="1"/>
            <a:r>
              <a:rPr lang="en-US" smtClean="0"/>
              <a:t>Modeling (e.g., video structure analysis)</a:t>
            </a:r>
          </a:p>
          <a:p>
            <a:pPr lvl="1"/>
            <a:r>
              <a:rPr lang="en-US" smtClean="0"/>
              <a:t>Rendering</a:t>
            </a:r>
          </a:p>
          <a:p>
            <a:pPr lvl="2"/>
            <a:r>
              <a:rPr lang="en-US" smtClean="0"/>
              <a:t> Global operators do time exposure and variable resolution</a:t>
            </a:r>
          </a:p>
          <a:p>
            <a:pPr lvl="2"/>
            <a:r>
              <a:rPr lang="en-US" smtClean="0"/>
              <a:t>Segmentation supports production of composite frames</a:t>
            </a:r>
          </a:p>
        </p:txBody>
      </p:sp>
    </p:spTree>
  </p:cSld>
  <p:clrMapOvr>
    <a:masterClrMapping/>
  </p:clrMapOvr>
  <p:transition spd="slow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4459288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Storyboards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  <a:noFill/>
        </p:spPr>
        <p:txBody>
          <a:bodyPr/>
          <a:lstStyle/>
          <a:p>
            <a:r>
              <a:rPr lang="en-US" smtClean="0"/>
              <a:t>Spatial arrangement of still images</a:t>
            </a:r>
          </a:p>
          <a:p>
            <a:pPr lvl="1"/>
            <a:r>
              <a:rPr lang="en-US" smtClean="0"/>
              <a:t>Linear arrangements depict temporal evolution</a:t>
            </a:r>
          </a:p>
          <a:p>
            <a:pPr lvl="2"/>
            <a:r>
              <a:rPr lang="en-US" smtClean="0"/>
              <a:t>Overlapped depictions allow denser presentations</a:t>
            </a:r>
          </a:p>
          <a:p>
            <a:pPr lvl="1"/>
            <a:r>
              <a:rPr lang="en-US" smtClean="0"/>
              <a:t>Graph can be used to depict video structure</a:t>
            </a:r>
          </a:p>
          <a:p>
            <a:pPr lvl="2"/>
            <a:r>
              <a:rPr lang="en-US" smtClean="0"/>
              <a:t>But temporal relationships are hard to capture</a:t>
            </a:r>
          </a:p>
          <a:p>
            <a:r>
              <a:rPr lang="en-US" smtClean="0"/>
              <a:t>Naturally balances overview with detail</a:t>
            </a:r>
          </a:p>
          <a:p>
            <a:pPr lvl="1"/>
            <a:r>
              <a:rPr lang="en-US" smtClean="0"/>
              <a:t>Easily browsed at any level of detail</a:t>
            </a:r>
          </a:p>
          <a:p>
            <a:r>
              <a:rPr lang="en-US" smtClean="0"/>
              <a:t>Tradeoff between detail and complexity</a:t>
            </a:r>
          </a:p>
          <a:p>
            <a:pPr lvl="1"/>
            <a:r>
              <a:rPr lang="en-US" smtClean="0"/>
              <a:t>Further limited by image size and resolution</a:t>
            </a:r>
          </a:p>
        </p:txBody>
      </p:sp>
    </p:spTree>
  </p:cSld>
  <p:clrMapOvr>
    <a:masterClrMapping/>
  </p:clrMapOvr>
  <p:transition spd="slow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mat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" b="21762"/>
          <a:stretch>
            <a:fillRect/>
          </a:stretch>
        </p:blipFill>
        <p:spPr bwMode="auto">
          <a:xfrm>
            <a:off x="0" y="952500"/>
            <a:ext cx="9144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61950" y="349250"/>
            <a:ext cx="8318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Static Filmstrip Abstraction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Slide Shows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Flip through still images in one spot</a:t>
            </a:r>
          </a:p>
          <a:p>
            <a:pPr lvl="1"/>
            <a:r>
              <a:rPr lang="en-US" smtClean="0"/>
              <a:t>At a rate selected by the user</a:t>
            </a:r>
          </a:p>
          <a:p>
            <a:r>
              <a:rPr lang="en-US" smtClean="0"/>
              <a:t>Conserves screen space</a:t>
            </a:r>
          </a:p>
          <a:p>
            <a:pPr lvl="1"/>
            <a:r>
              <a:rPr lang="en-US" smtClean="0"/>
              <a:t>But it is hard to process several simultaneously</a:t>
            </a:r>
          </a:p>
          <a:p>
            <a:r>
              <a:rPr lang="en-US" smtClean="0"/>
              <a:t>Several variations possible</a:t>
            </a:r>
          </a:p>
          <a:p>
            <a:pPr lvl="1"/>
            <a:r>
              <a:rPr lang="en-US" smtClean="0"/>
              <a:t>Content-sensitive dwell times</a:t>
            </a:r>
          </a:p>
          <a:p>
            <a:pPr lvl="1"/>
            <a:r>
              <a:rPr lang="en-US" smtClean="0"/>
              <a:t>Alternative frame transitions (cut, dissolve, …)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2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6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7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8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30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31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2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3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5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7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8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9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52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ateOfLamp">
  <a:themeElements>
    <a:clrScheme name="StateOfLa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teOfLam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StateOfLa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OfLa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OfLa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3247</Words>
  <Application>Microsoft Office PowerPoint</Application>
  <PresentationFormat>On-screen Show (4:3)</PresentationFormat>
  <Paragraphs>863</Paragraphs>
  <Slides>108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35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108</vt:i4>
      </vt:variant>
    </vt:vector>
  </HeadingPairs>
  <TitlesOfParts>
    <vt:vector size="158" baseType="lpstr">
      <vt:lpstr>Times New Roman</vt:lpstr>
      <vt:lpstr>Arial</vt:lpstr>
      <vt:lpstr>Symbol</vt:lpstr>
      <vt:lpstr>Wingdings</vt:lpstr>
      <vt:lpstr>Franklin Gothic Medium</vt:lpstr>
      <vt:lpstr>Monotype Sorts</vt:lpstr>
      <vt:lpstr>StarSymbol</vt:lpstr>
      <vt:lpstr>Arial Unicode MS</vt:lpstr>
      <vt:lpstr>WP MathA</vt:lpstr>
      <vt:lpstr>Default Design</vt:lpstr>
      <vt:lpstr>3_Default Design</vt:lpstr>
      <vt:lpstr>4_Default Design</vt:lpstr>
      <vt:lpstr>5_Default Design</vt:lpstr>
      <vt:lpstr>6_Default Design</vt:lpstr>
      <vt:lpstr>StateOfLamp</vt:lpstr>
      <vt:lpstr>4_StateOfLamp</vt:lpstr>
      <vt:lpstr>8_StateOfLamp</vt:lpstr>
      <vt:lpstr>9_StateOfLamp</vt:lpstr>
      <vt:lpstr>10_StateOfLamp</vt:lpstr>
      <vt:lpstr>11_StateOfLamp</vt:lpstr>
      <vt:lpstr>12_StateOfLamp</vt:lpstr>
      <vt:lpstr>13_StateOfLamp</vt:lpstr>
      <vt:lpstr>14_StateOfLamp</vt:lpstr>
      <vt:lpstr>16_StateOfLamp</vt:lpstr>
      <vt:lpstr>18_StateOfLamp</vt:lpstr>
      <vt:lpstr>19_StateOfLamp</vt:lpstr>
      <vt:lpstr>21_StateOfLamp</vt:lpstr>
      <vt:lpstr>22_StateOfLamp</vt:lpstr>
      <vt:lpstr>23_StateOfLamp</vt:lpstr>
      <vt:lpstr>24_StateOfLamp</vt:lpstr>
      <vt:lpstr>25_StateOfLamp</vt:lpstr>
      <vt:lpstr>26_StateOfLamp</vt:lpstr>
      <vt:lpstr>27_StateOfLamp</vt:lpstr>
      <vt:lpstr>28_StateOfLamp</vt:lpstr>
      <vt:lpstr>30_StateOfLamp</vt:lpstr>
      <vt:lpstr>31_StateOfLamp</vt:lpstr>
      <vt:lpstr>32_StateOfLamp</vt:lpstr>
      <vt:lpstr>33_StateOfLamp</vt:lpstr>
      <vt:lpstr>35_StateOfLamp</vt:lpstr>
      <vt:lpstr>37_StateOfLamp</vt:lpstr>
      <vt:lpstr>38_StateOfLamp</vt:lpstr>
      <vt:lpstr>39_StateOfLamp</vt:lpstr>
      <vt:lpstr>52_StateOfLamp</vt:lpstr>
      <vt:lpstr>7_Default Design</vt:lpstr>
      <vt:lpstr>Microsoft Office Excel Chart</vt:lpstr>
      <vt:lpstr>Microsoft Clip Gallery</vt:lpstr>
      <vt:lpstr>Microsoft Excel Chart</vt:lpstr>
      <vt:lpstr>Bitmap Image</vt:lpstr>
      <vt:lpstr>Microsoft Equation 3.0</vt:lpstr>
      <vt:lpstr>Microsoft PowerPoint Slide</vt:lpstr>
      <vt:lpstr>Beyond Text</vt:lpstr>
      <vt:lpstr>Agenda</vt:lpstr>
      <vt:lpstr>PowerPoint Presentation</vt:lpstr>
      <vt:lpstr>Expanding the Search Space</vt:lpstr>
      <vt:lpstr>Language Conversion</vt:lpstr>
      <vt:lpstr>Supporting Information Access</vt:lpstr>
      <vt:lpstr>Indexing and Retrieving  Images of Documents</vt:lpstr>
      <vt:lpstr>Sources</vt:lpstr>
      <vt:lpstr>Document</vt:lpstr>
      <vt:lpstr>Images</vt:lpstr>
      <vt:lpstr>Document Images</vt:lpstr>
      <vt:lpstr>Document Image  “Database”</vt:lpstr>
      <vt:lpstr>PowerPoint Presentation</vt:lpstr>
      <vt:lpstr>Other “Documents”</vt:lpstr>
      <vt:lpstr>PowerPoint Presentation</vt:lpstr>
      <vt:lpstr>PowerPoint Presentation</vt:lpstr>
      <vt:lpstr>Indexing Page Images</vt:lpstr>
      <vt:lpstr>Document Image Analysis</vt:lpstr>
      <vt:lpstr>PowerPoint Presentation</vt:lpstr>
      <vt:lpstr>Page Layer Segmentation</vt:lpstr>
      <vt:lpstr>Page Analysis</vt:lpstr>
      <vt:lpstr>Image Detection</vt:lpstr>
      <vt:lpstr> Text Region Detection</vt:lpstr>
      <vt:lpstr>More Complex Example</vt:lpstr>
      <vt:lpstr>Application to Page Segmentation</vt:lpstr>
      <vt:lpstr>Language Identification</vt:lpstr>
      <vt:lpstr>Optical Character Recognition</vt:lpstr>
      <vt:lpstr>OCR Accuracy Problems</vt:lpstr>
      <vt:lpstr>Improving OCR Accuracy</vt:lpstr>
      <vt:lpstr>OCR Speed</vt:lpstr>
      <vt:lpstr>Problem: Logical Page Analysis  (Reading Order)</vt:lpstr>
      <vt:lpstr>Information Retrieval on OCR</vt:lpstr>
      <vt:lpstr>N-Grams</vt:lpstr>
      <vt:lpstr>Matching with OCR Errors</vt:lpstr>
      <vt:lpstr>Handwriting Recognition</vt:lpstr>
      <vt:lpstr>Additional Reading</vt:lpstr>
      <vt:lpstr>Some Applications</vt:lpstr>
      <vt:lpstr>Agenda</vt:lpstr>
      <vt:lpstr>Encoding Audio</vt:lpstr>
      <vt:lpstr>Description Strategies</vt:lpstr>
      <vt:lpstr>Detectable Speech Features</vt:lpstr>
      <vt:lpstr>How Speech Recognition Works</vt:lpstr>
      <vt:lpstr>Using Speech Recognition</vt:lpstr>
      <vt:lpstr>Phone Lattice</vt:lpstr>
      <vt:lpstr>Phoneme Trigrams</vt:lpstr>
      <vt:lpstr>Speech Retrieval Evaluations</vt:lpstr>
      <vt:lpstr>Key Results from TREC/TDT</vt:lpstr>
      <vt:lpstr>A Richer View of Speech</vt:lpstr>
      <vt:lpstr>Speaker Identification</vt:lpstr>
      <vt:lpstr>Competing Demands on the Interface</vt:lpstr>
      <vt:lpstr>BBN Radio News Retrieval</vt:lpstr>
      <vt:lpstr>AT&amp;T Radio News Retrieval </vt:lpstr>
      <vt:lpstr>PowerPoint Presentation</vt:lpstr>
      <vt:lpstr>PowerPoint Presentation</vt:lpstr>
      <vt:lpstr>MIT “Speech Skimmer”</vt:lpstr>
      <vt:lpstr>Comparison with Text Retrieval</vt:lpstr>
      <vt:lpstr>English Transcription Accuracy</vt:lpstr>
      <vt:lpstr>English Test Collection Design</vt:lpstr>
      <vt:lpstr>Comparing ASR with Metadata (2005)</vt:lpstr>
      <vt:lpstr>PowerPoint Presentation</vt:lpstr>
      <vt:lpstr>For More Information</vt:lpstr>
      <vt:lpstr>Agenda</vt:lpstr>
      <vt:lpstr>PowerPoint Presentation</vt:lpstr>
      <vt:lpstr>PowerPoint Presentation</vt:lpstr>
      <vt:lpstr>PowerPoint Presentation</vt:lpstr>
      <vt:lpstr>Color Histogram Matching</vt:lpstr>
      <vt:lpstr>PowerPoint Presentation</vt:lpstr>
      <vt:lpstr>Color Histogram Example</vt:lpstr>
      <vt:lpstr>Texture Matching</vt:lpstr>
      <vt:lpstr>Texture Test Patterns</vt:lpstr>
      <vt:lpstr>Image Segmentation</vt:lpstr>
      <vt:lpstr>Flood Fill in Photoshop</vt:lpstr>
      <vt:lpstr>Berkeley Blobworld</vt:lpstr>
      <vt:lpstr>PowerPoint Presentation</vt:lpstr>
      <vt:lpstr>Automated Annotation</vt:lpstr>
      <vt:lpstr>Image Retrieval Summary</vt:lpstr>
      <vt:lpstr>Try Some Systems</vt:lpstr>
      <vt:lpstr>Agenda</vt:lpstr>
      <vt:lpstr>Video Structures</vt:lpstr>
      <vt:lpstr>Object Motion Detection</vt:lpstr>
      <vt:lpstr>Camera Motion Detection</vt:lpstr>
      <vt:lpstr>Shot-to-Shot Structure Detection</vt:lpstr>
      <vt:lpstr>Shot Classification</vt:lpstr>
      <vt:lpstr>Exploiting Multiple Modalities</vt:lpstr>
      <vt:lpstr>Story Segmentation</vt:lpstr>
      <vt:lpstr>Closed Captions</vt:lpstr>
      <vt:lpstr>Aligning Closed Captions</vt:lpstr>
      <vt:lpstr>On-Screen Captions</vt:lpstr>
      <vt:lpstr>Video OCR</vt:lpstr>
      <vt:lpstr>Face Recognition</vt:lpstr>
      <vt:lpstr>Identity-Based Retrieval</vt:lpstr>
      <vt:lpstr>Combined Technologies Integration </vt:lpstr>
      <vt:lpstr>Key Frame Extraction</vt:lpstr>
      <vt:lpstr>PowerPoint Presentation</vt:lpstr>
      <vt:lpstr>Salient Stills Abstracts</vt:lpstr>
      <vt:lpstr>PowerPoint Presentation</vt:lpstr>
      <vt:lpstr>Storyboards</vt:lpstr>
      <vt:lpstr>PowerPoint Presentation</vt:lpstr>
      <vt:lpstr>Slide Shows</vt:lpstr>
      <vt:lpstr>Full Motion Extracts</vt:lpstr>
      <vt:lpstr>Agenda</vt:lpstr>
      <vt:lpstr>Uses of Relational Databases</vt:lpstr>
      <vt:lpstr>Database Implementation</vt:lpstr>
      <vt:lpstr>Operational Systems</vt:lpstr>
      <vt:lpstr>Data Warehouse</vt:lpstr>
      <vt:lpstr>Data Warehousing</vt:lpstr>
      <vt:lpstr>Online Analytical Processing (OLAP)</vt:lpstr>
      <vt:lpstr>Sedona Database Principles</vt:lpstr>
    </vt:vector>
  </TitlesOfParts>
  <Company>Consulting Enterprises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and Sound Retrieval</dc:title>
  <dc:creator>Preferred Customer</dc:creator>
  <cp:lastModifiedBy>OARD</cp:lastModifiedBy>
  <cp:revision>75</cp:revision>
  <dcterms:created xsi:type="dcterms:W3CDTF">1998-04-11T15:19:19Z</dcterms:created>
  <dcterms:modified xsi:type="dcterms:W3CDTF">2012-04-05T20:21:39Z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http://www.clis.umd.edu/courses/708a/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