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289" r:id="rId3"/>
    <p:sldId id="290" r:id="rId4"/>
    <p:sldId id="292" r:id="rId5"/>
    <p:sldId id="293" r:id="rId6"/>
    <p:sldId id="295" r:id="rId7"/>
    <p:sldId id="296" r:id="rId8"/>
    <p:sldId id="297" r:id="rId9"/>
    <p:sldId id="311" r:id="rId10"/>
    <p:sldId id="298" r:id="rId11"/>
    <p:sldId id="294" r:id="rId12"/>
    <p:sldId id="299" r:id="rId13"/>
    <p:sldId id="306" r:id="rId14"/>
    <p:sldId id="313" r:id="rId15"/>
    <p:sldId id="314" r:id="rId16"/>
    <p:sldId id="286" r:id="rId17"/>
    <p:sldId id="315" r:id="rId18"/>
    <p:sldId id="317" r:id="rId19"/>
    <p:sldId id="307" r:id="rId20"/>
    <p:sldId id="308" r:id="rId21"/>
    <p:sldId id="309" r:id="rId22"/>
    <p:sldId id="310" r:id="rId23"/>
    <p:sldId id="316" r:id="rId24"/>
    <p:sldId id="301" r:id="rId25"/>
    <p:sldId id="302" r:id="rId26"/>
    <p:sldId id="303" r:id="rId27"/>
    <p:sldId id="304" r:id="rId28"/>
    <p:sldId id="305" r:id="rId29"/>
    <p:sldId id="288" r:id="rId30"/>
    <p:sldId id="284" r:id="rId31"/>
    <p:sldId id="263" r:id="rId32"/>
    <p:sldId id="262" r:id="rId33"/>
    <p:sldId id="266" r:id="rId34"/>
    <p:sldId id="280" r:id="rId35"/>
    <p:sldId id="282" r:id="rId36"/>
    <p:sldId id="281" r:id="rId37"/>
    <p:sldId id="283" r:id="rId38"/>
    <p:sldId id="287" r:id="rId39"/>
  </p:sldIdLst>
  <p:sldSz cx="9144000" cy="6858000" type="screen4x3"/>
  <p:notesSz cx="6858000" cy="9144000"/>
  <p:defaultTextStyle>
    <a:defPPr>
      <a:defRPr lang="en-US"/>
    </a:defPPr>
    <a:lvl1pPr algn="l" rtl="0" fontAlgn="base">
      <a:spcBef>
        <a:spcPct val="20000"/>
      </a:spcBef>
      <a:spcAft>
        <a:spcPct val="0"/>
      </a:spcAft>
      <a:buChar char="•"/>
      <a:defRPr sz="3200" kern="1200">
        <a:solidFill>
          <a:schemeClr val="tx1"/>
        </a:solidFill>
        <a:latin typeface="Arial" charset="0"/>
        <a:ea typeface="+mn-ea"/>
        <a:cs typeface="+mn-cs"/>
      </a:defRPr>
    </a:lvl1pPr>
    <a:lvl2pPr marL="457200" algn="l" rtl="0" fontAlgn="base">
      <a:spcBef>
        <a:spcPct val="20000"/>
      </a:spcBef>
      <a:spcAft>
        <a:spcPct val="0"/>
      </a:spcAft>
      <a:buChar char="•"/>
      <a:defRPr sz="3200" kern="1200">
        <a:solidFill>
          <a:schemeClr val="tx1"/>
        </a:solidFill>
        <a:latin typeface="Arial" charset="0"/>
        <a:ea typeface="+mn-ea"/>
        <a:cs typeface="+mn-cs"/>
      </a:defRPr>
    </a:lvl2pPr>
    <a:lvl3pPr marL="914400" algn="l" rtl="0" fontAlgn="base">
      <a:spcBef>
        <a:spcPct val="20000"/>
      </a:spcBef>
      <a:spcAft>
        <a:spcPct val="0"/>
      </a:spcAft>
      <a:buChar char="•"/>
      <a:defRPr sz="3200" kern="1200">
        <a:solidFill>
          <a:schemeClr val="tx1"/>
        </a:solidFill>
        <a:latin typeface="Arial" charset="0"/>
        <a:ea typeface="+mn-ea"/>
        <a:cs typeface="+mn-cs"/>
      </a:defRPr>
    </a:lvl3pPr>
    <a:lvl4pPr marL="1371600" algn="l" rtl="0" fontAlgn="base">
      <a:spcBef>
        <a:spcPct val="20000"/>
      </a:spcBef>
      <a:spcAft>
        <a:spcPct val="0"/>
      </a:spcAft>
      <a:buChar char="•"/>
      <a:defRPr sz="3200" kern="1200">
        <a:solidFill>
          <a:schemeClr val="tx1"/>
        </a:solidFill>
        <a:latin typeface="Arial" charset="0"/>
        <a:ea typeface="+mn-ea"/>
        <a:cs typeface="+mn-cs"/>
      </a:defRPr>
    </a:lvl4pPr>
    <a:lvl5pPr marL="1828800" algn="l" rtl="0" fontAlgn="base">
      <a:spcBef>
        <a:spcPct val="20000"/>
      </a:spcBef>
      <a:spcAft>
        <a:spcPct val="0"/>
      </a:spcAft>
      <a:buChar char="•"/>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134" d="100"/>
          <a:sy n="134" d="100"/>
        </p:scale>
        <p:origin x="-7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63644F84-30EE-43F9-8148-57C72A5E1D75}" type="slidenum">
              <a:rPr lang="en-US"/>
              <a:pPr/>
              <a:t>‹#›</a:t>
            </a:fld>
            <a:endParaRPr lang="en-US"/>
          </a:p>
        </p:txBody>
      </p:sp>
    </p:spTree>
    <p:extLst>
      <p:ext uri="{BB962C8B-B14F-4D97-AF65-F5344CB8AC3E}">
        <p14:creationId xmlns:p14="http://schemas.microsoft.com/office/powerpoint/2010/main" val="3807113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fld id="{5FF2F520-8643-47CD-A799-E52DFA2FA7E5}" type="slidenum">
              <a:rPr lang="en-US"/>
              <a:pPr/>
              <a:t>‹#›</a:t>
            </a:fld>
            <a:endParaRPr lang="en-US"/>
          </a:p>
        </p:txBody>
      </p:sp>
    </p:spTree>
    <p:extLst>
      <p:ext uri="{BB962C8B-B14F-4D97-AF65-F5344CB8AC3E}">
        <p14:creationId xmlns:p14="http://schemas.microsoft.com/office/powerpoint/2010/main" val="39451779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FDED5-1E97-4715-8559-340C08D53D16}"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F1668F-1F99-42ED-9C7A-E7526B9F8278}" type="slidenum">
              <a:rPr lang="en-US"/>
              <a:pPr/>
              <a:t>24</a:t>
            </a:fld>
            <a:endParaRPr lang="en-US"/>
          </a:p>
        </p:txBody>
      </p:sp>
      <p:sp>
        <p:nvSpPr>
          <p:cNvPr id="637954" name="Rectangle 2"/>
          <p:cNvSpPr>
            <a:spLocks noGrp="1" noRot="1" noChangeAspect="1" noChangeArrowheads="1" noTextEdit="1"/>
          </p:cNvSpPr>
          <p:nvPr>
            <p:ph type="sldImg"/>
          </p:nvPr>
        </p:nvSpPr>
        <p:spPr>
          <a:ln/>
        </p:spPr>
      </p:sp>
      <p:sp>
        <p:nvSpPr>
          <p:cNvPr id="637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E00E98-E699-49EB-942B-240B3E6D1276}" type="slidenum">
              <a:rPr lang="en-US"/>
              <a:pPr/>
              <a:t>25</a:t>
            </a:fld>
            <a:endParaRPr lang="en-US"/>
          </a:p>
        </p:txBody>
      </p:sp>
      <p:sp>
        <p:nvSpPr>
          <p:cNvPr id="640002" name="Rectangle 2"/>
          <p:cNvSpPr>
            <a:spLocks noGrp="1" noRot="1" noChangeAspect="1" noChangeArrowheads="1" noTextEdit="1"/>
          </p:cNvSpPr>
          <p:nvPr>
            <p:ph type="sldImg"/>
          </p:nvPr>
        </p:nvSpPr>
        <p:spPr>
          <a:ln/>
        </p:spPr>
      </p:sp>
      <p:sp>
        <p:nvSpPr>
          <p:cNvPr id="640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88F57D-967C-4A33-A190-2B2D9B7F42D2}" type="slidenum">
              <a:rPr lang="en-US"/>
              <a:pPr/>
              <a:t>26</a:t>
            </a:fld>
            <a:endParaRPr lang="en-US"/>
          </a:p>
        </p:txBody>
      </p:sp>
      <p:sp>
        <p:nvSpPr>
          <p:cNvPr id="642050" name="Rectangle 2"/>
          <p:cNvSpPr>
            <a:spLocks noGrp="1" noRot="1" noChangeAspect="1" noChangeArrowheads="1" noTextEdit="1"/>
          </p:cNvSpPr>
          <p:nvPr>
            <p:ph type="sldImg"/>
          </p:nvPr>
        </p:nvSpPr>
        <p:spPr>
          <a:ln/>
        </p:spPr>
      </p:sp>
      <p:sp>
        <p:nvSpPr>
          <p:cNvPr id="642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1AB5C2-5CC5-441F-BF05-148E354C0008}" type="slidenum">
              <a:rPr lang="en-US"/>
              <a:pPr/>
              <a:t>27</a:t>
            </a:fld>
            <a:endParaRPr lang="en-US"/>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2459C1-AB19-44C9-8B10-12AF6C8C151F}" type="slidenum">
              <a:rPr lang="en-US"/>
              <a:pPr/>
              <a:t>28</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FDED5-1E97-4715-8559-340C08D53D16}" type="slidenum">
              <a:rPr lang="en-US"/>
              <a:pPr/>
              <a:t>29</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43E420-37C8-4D3F-A91D-0829B137DB27}" type="slidenum">
              <a:rPr lang="en-US"/>
              <a:pPr/>
              <a:t>30</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1A102D-F1B7-449E-8787-10369491BEE7}" type="slidenum">
              <a:rPr lang="en-US"/>
              <a:pPr/>
              <a:t>31</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6428AD-480F-4AF5-AE76-8F62D1985C98}" type="slidenum">
              <a:rPr lang="en-US"/>
              <a:pPr/>
              <a:t>32</a:t>
            </a:fld>
            <a:endParaRPr lang="en-US"/>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AF59E7-2620-454E-8DF1-41CE4DF71475}" type="slidenum">
              <a:rPr lang="en-US"/>
              <a:pPr/>
              <a:t>33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5BF289F9-9E9B-4E72-9B8E-E9E4B5610BD2}" type="slidenum">
              <a:rPr lang="en-US"/>
              <a:pPr/>
              <a:t>13</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87F1C7-80C8-42E6-B5A5-5119E76FBDA1}" type="slidenum">
              <a:rPr lang="en-US"/>
              <a:pPr/>
              <a:t>34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C2F6F-534E-45C7-B942-4A73BF9BD8A2}" type="slidenum">
              <a:rPr lang="en-US"/>
              <a:pPr/>
              <a:t>35</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0598A7-5A6F-49E0-8A0B-530C40DDBFC5}" type="slidenum">
              <a:rPr lang="en-US"/>
              <a:pPr/>
              <a:t>36</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934974-6638-429F-8C45-F748933A798D}" type="slidenum">
              <a:rPr lang="en-US"/>
              <a:pPr/>
              <a:t>37</a:t>
            </a:fld>
            <a:endParaRPr 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E65034-3940-4626-915E-E961002A996D}" type="slidenum">
              <a:rPr lang="en-US"/>
              <a:pPr/>
              <a:t>38</a:t>
            </a:fld>
            <a:endParaRPr 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59EC77F2-9F9F-48B0-83C2-BB6DD8535170}" type="slidenum">
              <a:rPr lang="en-US"/>
              <a:pPr/>
              <a:t>14</a:t>
            </a:fld>
            <a:endParaRPr lang="en-US"/>
          </a:p>
        </p:txBody>
      </p:sp>
      <p:sp>
        <p:nvSpPr>
          <p:cNvPr id="353282" name="Rectangle 2"/>
          <p:cNvSpPr>
            <a:spLocks noGrp="1" noRot="1" noChangeAspect="1" noChangeArrowheads="1" noTextEdit="1"/>
          </p:cNvSpPr>
          <p:nvPr>
            <p:ph type="sldImg"/>
          </p:nvPr>
        </p:nvSpPr>
        <p:spPr>
          <a:xfrm>
            <a:off x="1143000" y="685800"/>
            <a:ext cx="4572000" cy="3429000"/>
          </a:xfrm>
          <a:ln/>
        </p:spPr>
      </p:sp>
      <p:sp>
        <p:nvSpPr>
          <p:cNvPr id="353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A7C5DC99-41A6-41E1-9A3D-3FA30018C7D5}" type="slidenum">
              <a:rPr lang="en-US"/>
              <a:pPr/>
              <a:t>15</a:t>
            </a:fld>
            <a:endParaRPr lang="en-US"/>
          </a:p>
        </p:txBody>
      </p:sp>
      <p:sp>
        <p:nvSpPr>
          <p:cNvPr id="354306" name="Rectangle 2"/>
          <p:cNvSpPr>
            <a:spLocks noGrp="1" noRot="1" noChangeAspect="1" noChangeArrowheads="1" noTextEdit="1"/>
          </p:cNvSpPr>
          <p:nvPr>
            <p:ph type="sldImg"/>
          </p:nvPr>
        </p:nvSpPr>
        <p:spPr>
          <a:xfrm>
            <a:off x="1143000" y="685800"/>
            <a:ext cx="4572000" cy="3429000"/>
          </a:xfrm>
          <a:ln/>
        </p:spPr>
      </p:sp>
      <p:sp>
        <p:nvSpPr>
          <p:cNvPr id="354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E3A4A4-A7DA-4A46-ABFB-FD9E65679A97}" type="slidenum">
              <a:rPr lang="en-US"/>
              <a:pPr/>
              <a:t>16</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B89669C0-D09D-4591-933B-3DDF576F2DE1}" type="slidenum">
              <a:rPr lang="en-US"/>
              <a:pPr/>
              <a:t>19</a:t>
            </a:fld>
            <a:endParaRPr 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E00B4EAE-6D0C-466D-8A07-A070EC2FD5B6}" type="slidenum">
              <a:rPr lang="en-US"/>
              <a:pPr/>
              <a:t>20</a:t>
            </a:fld>
            <a:endParaRPr lang="en-US"/>
          </a:p>
        </p:txBody>
      </p:sp>
      <p:sp>
        <p:nvSpPr>
          <p:cNvPr id="253954" name="Rectangle 2"/>
          <p:cNvSpPr>
            <a:spLocks noGrp="1" noRot="1" noChangeAspec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BE19B175-2C01-423B-B0AB-EAA3A5094E7F}" type="slidenum">
              <a:rPr lang="en-US"/>
              <a:pPr/>
              <a:t>21</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ftr" sz="quarter" idx="4"/>
          </p:nvPr>
        </p:nvSpPr>
        <p:spPr>
          <a:ln/>
        </p:spPr>
        <p:txBody>
          <a:bodyPr/>
          <a:lstStyle/>
          <a:p>
            <a:r>
              <a:rPr lang="en-US"/>
              <a:t>National Archives and Records Administration</a:t>
            </a:r>
          </a:p>
        </p:txBody>
      </p:sp>
      <p:sp>
        <p:nvSpPr>
          <p:cNvPr id="6" name="Rectangle 7"/>
          <p:cNvSpPr>
            <a:spLocks noGrp="1" noChangeArrowheads="1"/>
          </p:cNvSpPr>
          <p:nvPr>
            <p:ph type="sldNum" sz="quarter" idx="5"/>
          </p:nvPr>
        </p:nvSpPr>
        <p:spPr>
          <a:ln/>
        </p:spPr>
        <p:txBody>
          <a:bodyPr/>
          <a:lstStyle/>
          <a:p>
            <a:fld id="{2F962A5E-051E-413F-BC24-E7C2918B36B7}" type="slidenum">
              <a:rPr lang="en-US"/>
              <a:pPr/>
              <a:t>22</a:t>
            </a:fld>
            <a:endParaRPr lang="en-US"/>
          </a:p>
        </p:txBody>
      </p:sp>
      <p:sp>
        <p:nvSpPr>
          <p:cNvPr id="256002" name="Rectangle 2"/>
          <p:cNvSpPr>
            <a:spLocks noGrp="1" noRot="1" noChangeAspec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F41E15B-FEC6-43CD-A9FC-8B4C58B44E8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9F49F58-6EBE-448D-82F4-0FF5D9317DC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2CBE0B9-D0D7-4EBC-840D-4EA736BC3D5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99148080-C61E-4DD4-AFF0-829561414CA8}"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42E7C22-1051-4801-8EB3-D7ACE6AB862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135D43-C55F-471B-8D5F-C44AEB9EE40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03BB88-104F-4AB7-A0A4-CE3CB586E90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B1D0CC-1CA4-42C2-9B46-F5BD956CD2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8DF04EF-3376-4B3D-B858-4D2DBD9A664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79C01BF-0A33-47CC-BCCE-D1AB1D41773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F0772D3-3E1D-482A-A419-3F3329A38C3E}"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2592A3B-CF59-4A5F-A7E6-FBB4A6EF016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2615BA9-5F56-4B75-8C39-D6CEA1BFDE4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vl1pPr>
          </a:lstStyle>
          <a:p>
            <a:fld id="{ED11B38A-710C-452C-9141-881D9A65272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Crossclaim" TargetMode="External"/><Relationship Id="rId13" Type="http://schemas.openxmlformats.org/officeDocument/2006/relationships/hyperlink" Target="http://en.wikipedia.org/wiki/Initial_Conference_(Law)" TargetMode="External"/><Relationship Id="rId18" Type="http://schemas.openxmlformats.org/officeDocument/2006/relationships/hyperlink" Target="http://en.wikipedia.org/wiki/Default_judgment" TargetMode="External"/><Relationship Id="rId26" Type="http://schemas.openxmlformats.org/officeDocument/2006/relationships/hyperlink" Target="http://en.wikipedia.org/wiki/Judgment_as_a_matter_of_law" TargetMode="External"/><Relationship Id="rId3" Type="http://schemas.openxmlformats.org/officeDocument/2006/relationships/hyperlink" Target="http://en.wikipedia.org/wiki/Service_of_process" TargetMode="External"/><Relationship Id="rId21" Type="http://schemas.openxmlformats.org/officeDocument/2006/relationships/hyperlink" Target="http://en.wikipedia.org/wiki/Involuntary_dismissal" TargetMode="External"/><Relationship Id="rId34" Type="http://schemas.openxmlformats.org/officeDocument/2006/relationships/hyperlink" Target="http://en.wikipedia.org/wiki/Appeal" TargetMode="External"/><Relationship Id="rId7" Type="http://schemas.openxmlformats.org/officeDocument/2006/relationships/hyperlink" Target="http://en.wikipedia.org/wiki/Counterclaim" TargetMode="External"/><Relationship Id="rId12" Type="http://schemas.openxmlformats.org/officeDocument/2006/relationships/hyperlink" Target="http://en.wikipedia.org/wiki/Pre-trial" TargetMode="External"/><Relationship Id="rId17" Type="http://schemas.openxmlformats.org/officeDocument/2006/relationships/hyperlink" Target="http://en.wikipedia.org/wiki/Request_for_production" TargetMode="External"/><Relationship Id="rId25" Type="http://schemas.openxmlformats.org/officeDocument/2006/relationships/hyperlink" Target="http://en.wikipedia.org/wiki/Judgment_(law)" TargetMode="External"/><Relationship Id="rId33" Type="http://schemas.openxmlformats.org/officeDocument/2006/relationships/hyperlink" Target="http://en.wikipedia.org/wiki/Declaratory_judgment" TargetMode="External"/><Relationship Id="rId2" Type="http://schemas.openxmlformats.org/officeDocument/2006/relationships/hyperlink" Target="http://en.wikipedia.org/wiki/Pleading" TargetMode="External"/><Relationship Id="rId16" Type="http://schemas.openxmlformats.org/officeDocument/2006/relationships/hyperlink" Target="http://en.wikipedia.org/wiki/Request_for_admissions" TargetMode="External"/><Relationship Id="rId20" Type="http://schemas.openxmlformats.org/officeDocument/2006/relationships/hyperlink" Target="http://en.wikipedia.org/wiki/Voluntary_dismissal" TargetMode="External"/><Relationship Id="rId29" Type="http://schemas.openxmlformats.org/officeDocument/2006/relationships/hyperlink" Target="http://en.wikipedia.org/wiki/Judicial_remedy" TargetMode="External"/><Relationship Id="rId1" Type="http://schemas.openxmlformats.org/officeDocument/2006/relationships/slideLayout" Target="../slideLayouts/slideLayout2.xml"/><Relationship Id="rId6" Type="http://schemas.openxmlformats.org/officeDocument/2006/relationships/hyperlink" Target="http://en.wikipedia.org/wiki/Affirmative_defense" TargetMode="External"/><Relationship Id="rId11" Type="http://schemas.openxmlformats.org/officeDocument/2006/relationships/hyperlink" Target="http://en.wikipedia.org/wiki/Motion_(legal)" TargetMode="External"/><Relationship Id="rId24" Type="http://schemas.openxmlformats.org/officeDocument/2006/relationships/hyperlink" Target="http://en.wikipedia.org/wiki/Jury" TargetMode="External"/><Relationship Id="rId32" Type="http://schemas.openxmlformats.org/officeDocument/2006/relationships/hyperlink" Target="http://en.wikipedia.org/wiki/Attorney's_fees" TargetMode="External"/><Relationship Id="rId5" Type="http://schemas.openxmlformats.org/officeDocument/2006/relationships/hyperlink" Target="http://en.wikipedia.org/wiki/Answer" TargetMode="External"/><Relationship Id="rId15" Type="http://schemas.openxmlformats.org/officeDocument/2006/relationships/hyperlink" Target="http://en.wikipedia.org/wiki/Deposition_(law)" TargetMode="External"/><Relationship Id="rId23" Type="http://schemas.openxmlformats.org/officeDocument/2006/relationships/hyperlink" Target="http://en.wikipedia.org/wiki/Trial_(law)" TargetMode="External"/><Relationship Id="rId28" Type="http://schemas.openxmlformats.org/officeDocument/2006/relationships/hyperlink" Target="http://en.wikipedia.org/wiki/Trial_de_novo" TargetMode="External"/><Relationship Id="rId36" Type="http://schemas.openxmlformats.org/officeDocument/2006/relationships/hyperlink" Target="http://en.wikipedia.org/wiki/Certiorari" TargetMode="External"/><Relationship Id="rId10" Type="http://schemas.openxmlformats.org/officeDocument/2006/relationships/hyperlink" Target="http://en.wikipedia.org/wiki/Intervention_(law)" TargetMode="External"/><Relationship Id="rId19" Type="http://schemas.openxmlformats.org/officeDocument/2006/relationships/hyperlink" Target="http://en.wikipedia.org/wiki/Summary_judgment" TargetMode="External"/><Relationship Id="rId31" Type="http://schemas.openxmlformats.org/officeDocument/2006/relationships/hyperlink" Target="http://en.wikipedia.org/wiki/Damages" TargetMode="External"/><Relationship Id="rId4" Type="http://schemas.openxmlformats.org/officeDocument/2006/relationships/hyperlink" Target="http://en.wikipedia.org/wiki/Complaint" TargetMode="External"/><Relationship Id="rId9" Type="http://schemas.openxmlformats.org/officeDocument/2006/relationships/hyperlink" Target="http://en.wikipedia.org/wiki/Joinder" TargetMode="External"/><Relationship Id="rId14" Type="http://schemas.openxmlformats.org/officeDocument/2006/relationships/hyperlink" Target="http://en.wikipedia.org/wiki/Interrogatories" TargetMode="External"/><Relationship Id="rId22" Type="http://schemas.openxmlformats.org/officeDocument/2006/relationships/hyperlink" Target="http://en.wikipedia.org/wiki/Settlement_(litigation)" TargetMode="External"/><Relationship Id="rId27" Type="http://schemas.openxmlformats.org/officeDocument/2006/relationships/hyperlink" Target="http://en.wikipedia.org/wiki/Motion_to_set_aside_judgment" TargetMode="External"/><Relationship Id="rId30" Type="http://schemas.openxmlformats.org/officeDocument/2006/relationships/hyperlink" Target="http://en.wikipedia.org/wiki/Injunction" TargetMode="External"/><Relationship Id="rId35" Type="http://schemas.openxmlformats.org/officeDocument/2006/relationships/hyperlink" Target="http://en.wikipedia.org/wiki/Mandam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066800"/>
            <a:ext cx="7772400" cy="1470025"/>
          </a:xfrm>
        </p:spPr>
        <p:txBody>
          <a:bodyPr/>
          <a:lstStyle/>
          <a:p>
            <a:r>
              <a:rPr lang="en-US" sz="3600" b="1" dirty="0" smtClean="0"/>
              <a:t>Session 1: Civil Discovery</a:t>
            </a:r>
            <a:endParaRPr lang="en-US" sz="3600" b="1" dirty="0"/>
          </a:p>
        </p:txBody>
      </p:sp>
      <p:sp>
        <p:nvSpPr>
          <p:cNvPr id="2051" name="Rectangle 3"/>
          <p:cNvSpPr>
            <a:spLocks noGrp="1" noChangeArrowheads="1"/>
          </p:cNvSpPr>
          <p:nvPr>
            <p:ph type="subTitle" idx="1"/>
          </p:nvPr>
        </p:nvSpPr>
        <p:spPr>
          <a:xfrm>
            <a:off x="1219200" y="2819400"/>
            <a:ext cx="6400800" cy="1752600"/>
          </a:xfrm>
        </p:spPr>
        <p:txBody>
          <a:bodyPr/>
          <a:lstStyle/>
          <a:p>
            <a:pPr algn="r">
              <a:lnSpc>
                <a:spcPct val="80000"/>
              </a:lnSpc>
            </a:pPr>
            <a:r>
              <a:rPr lang="en-US" sz="1600" b="1" dirty="0"/>
              <a:t>							</a:t>
            </a:r>
            <a:r>
              <a:rPr lang="en-US" sz="1600" b="1" dirty="0" smtClean="0"/>
              <a:t>LBSC 708X/INFM 718X</a:t>
            </a:r>
          </a:p>
          <a:p>
            <a:pPr algn="r">
              <a:lnSpc>
                <a:spcPct val="80000"/>
              </a:lnSpc>
            </a:pPr>
            <a:r>
              <a:rPr lang="en-US" sz="1600" b="1" dirty="0" smtClean="0"/>
              <a:t>Seminar on E-Discovery</a:t>
            </a:r>
          </a:p>
          <a:p>
            <a:pPr algn="r">
              <a:lnSpc>
                <a:spcPct val="80000"/>
              </a:lnSpc>
            </a:pPr>
            <a:r>
              <a:rPr lang="en-US" sz="1400" b="1" dirty="0" smtClean="0"/>
              <a:t>Jason R. Baron</a:t>
            </a:r>
          </a:p>
          <a:p>
            <a:pPr algn="r">
              <a:lnSpc>
                <a:spcPct val="80000"/>
              </a:lnSpc>
            </a:pPr>
            <a:r>
              <a:rPr lang="en-US" sz="1400" b="1" dirty="0" smtClean="0"/>
              <a:t>Adjunct Faculty</a:t>
            </a:r>
          </a:p>
          <a:p>
            <a:pPr algn="r">
              <a:lnSpc>
                <a:spcPct val="80000"/>
              </a:lnSpc>
            </a:pPr>
            <a:r>
              <a:rPr lang="en-US" sz="1400" b="1" dirty="0" smtClean="0"/>
              <a:t>University of Maryland</a:t>
            </a:r>
          </a:p>
          <a:p>
            <a:pPr algn="r">
              <a:lnSpc>
                <a:spcPct val="80000"/>
              </a:lnSpc>
            </a:pPr>
            <a:r>
              <a:rPr lang="en-US" sz="1400" b="1" dirty="0" smtClean="0"/>
              <a:t>January 26, 2012</a:t>
            </a:r>
          </a:p>
          <a:p>
            <a:pPr>
              <a:lnSpc>
                <a:spcPct val="80000"/>
              </a:lnSpc>
            </a:pPr>
            <a:endParaRPr lang="en-US" sz="1400" b="1" dirty="0" smtClean="0"/>
          </a:p>
          <a:p>
            <a:pPr algn="r">
              <a:lnSpc>
                <a:spcPct val="80000"/>
              </a:lnSpc>
            </a:pP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Complaint</a:t>
            </a:r>
            <a:endParaRPr lang="en-US" dirty="0"/>
          </a:p>
        </p:txBody>
      </p:sp>
      <p:sp>
        <p:nvSpPr>
          <p:cNvPr id="3" name="Content Placeholder 2"/>
          <p:cNvSpPr>
            <a:spLocks noGrp="1"/>
          </p:cNvSpPr>
          <p:nvPr>
            <p:ph idx="1"/>
          </p:nvPr>
        </p:nvSpPr>
        <p:spPr/>
        <p:txBody>
          <a:bodyPr/>
          <a:lstStyle/>
          <a:p>
            <a:r>
              <a:rPr lang="en-US" dirty="0" smtClean="0"/>
              <a:t>From TREC Legal Track 2010, Complaint K</a:t>
            </a:r>
          </a:p>
          <a:p>
            <a:pPr lvl="1"/>
            <a:r>
              <a:rPr lang="en-US" dirty="0" smtClean="0"/>
              <a:t>Hypothetical lawsuit: </a:t>
            </a:r>
            <a:r>
              <a:rPr lang="en-US" i="1" dirty="0" smtClean="0"/>
              <a:t>New </a:t>
            </a:r>
            <a:r>
              <a:rPr lang="en-US" i="1" dirty="0" err="1" smtClean="0"/>
              <a:t>Searchland</a:t>
            </a:r>
            <a:r>
              <a:rPr lang="en-US" i="1" dirty="0" smtClean="0"/>
              <a:t> Resort &amp; Spa v. </a:t>
            </a:r>
            <a:r>
              <a:rPr lang="en-US" i="1" dirty="0" err="1" smtClean="0"/>
              <a:t>Volteron</a:t>
            </a:r>
            <a:r>
              <a:rPr lang="en-US" i="1" dirty="0" smtClean="0"/>
              <a:t>, et al. </a:t>
            </a:r>
            <a:r>
              <a:rPr lang="en-US" dirty="0" smtClean="0"/>
              <a:t>(S.D. New </a:t>
            </a:r>
            <a:r>
              <a:rPr lang="en-US" dirty="0" err="1" smtClean="0"/>
              <a:t>Searchland</a:t>
            </a:r>
            <a:r>
              <a:rPr lang="en-US"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 Rule of Civil Procedure 1</a:t>
            </a:r>
            <a:endParaRPr lang="en-US" dirty="0"/>
          </a:p>
        </p:txBody>
      </p:sp>
      <p:sp>
        <p:nvSpPr>
          <p:cNvPr id="3" name="Content Placeholder 2"/>
          <p:cNvSpPr>
            <a:spLocks noGrp="1"/>
          </p:cNvSpPr>
          <p:nvPr>
            <p:ph idx="1"/>
          </p:nvPr>
        </p:nvSpPr>
        <p:spPr/>
        <p:txBody>
          <a:bodyPr/>
          <a:lstStyle/>
          <a:p>
            <a:r>
              <a:rPr lang="en-US" dirty="0" smtClean="0"/>
              <a:t>These rules govern the procedure in all civil actions and proceedings in the United States district courts . . . They should be construed and administered to secure the just, speedy and inexpensive determination of every action and proceeding.</a:t>
            </a:r>
          </a:p>
          <a:p>
            <a:r>
              <a:rPr lang="en-US" i="1" dirty="0" smtClean="0"/>
              <a:t>Question: how would you propose to define “just,” “speedy,” and “inexpensive”?</a:t>
            </a:r>
            <a:endParaRPr lang="en-US"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Requests to Produce Documents</a:t>
            </a:r>
            <a:endParaRPr lang="en-US" dirty="0"/>
          </a:p>
        </p:txBody>
      </p:sp>
      <p:sp>
        <p:nvSpPr>
          <p:cNvPr id="3" name="Content Placeholder 2"/>
          <p:cNvSpPr>
            <a:spLocks noGrp="1"/>
          </p:cNvSpPr>
          <p:nvPr>
            <p:ph idx="1"/>
          </p:nvPr>
        </p:nvSpPr>
        <p:spPr/>
        <p:txBody>
          <a:bodyPr/>
          <a:lstStyle/>
          <a:p>
            <a:r>
              <a:rPr lang="en-US" sz="2400" dirty="0" smtClean="0"/>
              <a:t>Rule 34 – A party may serve on any other party a request within the scope of Rule 26(b) . . . to produce and permit the requesting party or its representative to inspect, copy, test, or sample the following items in the responding party’s possession, custody, or control … any designated documents, or electronically stored information … stored in any medium from which information can be obtained directly or, if necessary, after translation by the responding party into a reasonably useable form.</a:t>
            </a:r>
          </a:p>
          <a:p>
            <a:r>
              <a:rPr lang="en-US" sz="2400" i="1" dirty="0" smtClean="0"/>
              <a:t>Questions:  what is ESI?  What constitutes possession, custody or control?</a:t>
            </a:r>
            <a:endParaRPr lang="en-US" sz="24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8" name="Rectangle 4"/>
          <p:cNvSpPr>
            <a:spLocks noGrp="1" noChangeArrowheads="1"/>
          </p:cNvSpPr>
          <p:nvPr>
            <p:ph type="ctrTitle"/>
          </p:nvPr>
        </p:nvSpPr>
        <p:spPr>
          <a:xfrm>
            <a:off x="381000" y="466725"/>
            <a:ext cx="6716713" cy="1971675"/>
          </a:xfrm>
        </p:spPr>
        <p:txBody>
          <a:bodyPr/>
          <a:lstStyle/>
          <a:p>
            <a:pPr algn="l"/>
            <a:r>
              <a:rPr lang="en-US" sz="3600" dirty="0"/>
              <a:t>Selected Changes to the Federal Rules of Civil </a:t>
            </a:r>
            <a:r>
              <a:rPr lang="en-US" sz="3600" dirty="0" smtClean="0"/>
              <a:t>Procedure, 2006 Amendments: </a:t>
            </a:r>
            <a:r>
              <a:rPr lang="en-US" sz="3600" dirty="0"/>
              <a:t>Definition of ESI </a:t>
            </a:r>
          </a:p>
        </p:txBody>
      </p:sp>
      <p:sp>
        <p:nvSpPr>
          <p:cNvPr id="226309" name="Rectangle 5"/>
          <p:cNvSpPr>
            <a:spLocks noGrp="1" noChangeArrowheads="1"/>
          </p:cNvSpPr>
          <p:nvPr>
            <p:ph type="subTitle" idx="1"/>
          </p:nvPr>
        </p:nvSpPr>
        <p:spPr>
          <a:xfrm>
            <a:off x="304800" y="3048000"/>
            <a:ext cx="6934200" cy="3505200"/>
          </a:xfrm>
        </p:spPr>
        <p:txBody>
          <a:bodyPr/>
          <a:lstStyle/>
          <a:p>
            <a:pPr algn="l">
              <a:buFontTx/>
              <a:buChar char="-"/>
            </a:pPr>
            <a:r>
              <a:rPr lang="en-US" sz="2800"/>
              <a:t>A new term of art: “electronically stored information”: </a:t>
            </a:r>
          </a:p>
          <a:p>
            <a:pPr marL="344488" lvl="1" indent="0">
              <a:buFontTx/>
              <a:buChar char="-"/>
            </a:pPr>
            <a:r>
              <a:rPr lang="en-US" sz="2200" i="1"/>
              <a:t>The wide variety of computer systems currently in use, and the rapidity of technological change,counsel against a limiting or precise definition of ESI…A common example [is] email … The rule … [is intended] to encompass future developments in computer technology.  --Advisory Committee Notes to Rule 34(a), 2006 Amendments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1026"/>
          <p:cNvSpPr>
            <a:spLocks noGrp="1" noChangeArrowheads="1"/>
          </p:cNvSpPr>
          <p:nvPr>
            <p:ph type="ctrTitle"/>
          </p:nvPr>
        </p:nvSpPr>
        <p:spPr>
          <a:xfrm>
            <a:off x="685800" y="457200"/>
            <a:ext cx="7772400" cy="838200"/>
          </a:xfrm>
        </p:spPr>
        <p:txBody>
          <a:bodyPr/>
          <a:lstStyle/>
          <a:p>
            <a:pPr algn="l"/>
            <a:r>
              <a:rPr lang="en-US" dirty="0"/>
              <a:t>Common Forms of ESI</a:t>
            </a:r>
          </a:p>
        </p:txBody>
      </p:sp>
      <p:sp>
        <p:nvSpPr>
          <p:cNvPr id="351235" name="Rectangle 1027"/>
          <p:cNvSpPr>
            <a:spLocks noGrp="1" noChangeArrowheads="1"/>
          </p:cNvSpPr>
          <p:nvPr>
            <p:ph type="subTitle" idx="1"/>
          </p:nvPr>
        </p:nvSpPr>
        <p:spPr>
          <a:xfrm>
            <a:off x="838200" y="1828800"/>
            <a:ext cx="6248400" cy="3429000"/>
          </a:xfrm>
        </p:spPr>
        <p:txBody>
          <a:bodyPr/>
          <a:lstStyle/>
          <a:p>
            <a:pPr algn="l"/>
            <a:r>
              <a:rPr lang="en-US" sz="2400" dirty="0"/>
              <a:t>Email with attachments (all kinds)</a:t>
            </a:r>
          </a:p>
          <a:p>
            <a:pPr algn="l"/>
            <a:r>
              <a:rPr lang="en-US" sz="2400" dirty="0"/>
              <a:t>Text files, </a:t>
            </a:r>
            <a:r>
              <a:rPr lang="en-US" sz="2400" dirty="0" err="1"/>
              <a:t>powerpoint</a:t>
            </a:r>
            <a:r>
              <a:rPr lang="en-US" sz="2400" dirty="0"/>
              <a:t>, </a:t>
            </a:r>
            <a:r>
              <a:rPr lang="en-US" sz="2400" dirty="0" smtClean="0"/>
              <a:t>spreadsheets, images</a:t>
            </a:r>
            <a:endParaRPr lang="en-US" sz="2400" dirty="0"/>
          </a:p>
          <a:p>
            <a:pPr algn="l"/>
            <a:r>
              <a:rPr lang="en-US" sz="2400" dirty="0"/>
              <a:t>Voice mail, instant and text messaging</a:t>
            </a:r>
          </a:p>
          <a:p>
            <a:pPr algn="l"/>
            <a:r>
              <a:rPr lang="en-US" sz="2400" dirty="0"/>
              <a:t>Databases, proprietary applications</a:t>
            </a:r>
          </a:p>
          <a:p>
            <a:pPr algn="l"/>
            <a:r>
              <a:rPr lang="en-US" sz="2400" dirty="0"/>
              <a:t>Internet, intranet, </a:t>
            </a:r>
            <a:r>
              <a:rPr lang="en-US" sz="2400" dirty="0" smtClean="0"/>
              <a:t>dashboards, wikis</a:t>
            </a:r>
            <a:r>
              <a:rPr lang="en-US" sz="2400" dirty="0"/>
              <a:t>, blogs, </a:t>
            </a:r>
            <a:r>
              <a:rPr lang="en-US" sz="2400" dirty="0" smtClean="0"/>
              <a:t>tweets, RSS feeds, cache </a:t>
            </a:r>
            <a:r>
              <a:rPr lang="en-US" sz="2400" dirty="0"/>
              <a:t>files, slack space data, </a:t>
            </a:r>
            <a:r>
              <a:rPr lang="en-US" sz="2400" dirty="0" smtClean="0"/>
              <a:t>cookies</a:t>
            </a:r>
            <a:endParaRPr lang="en-US" sz="2400" dirty="0"/>
          </a:p>
          <a:p>
            <a:pPr algn="l"/>
            <a:r>
              <a:rPr lang="en-US" sz="2400" dirty="0"/>
              <a:t>Data on PDAs, </a:t>
            </a:r>
            <a:r>
              <a:rPr lang="en-US" sz="2400" dirty="0" err="1"/>
              <a:t>cellphones</a:t>
            </a:r>
            <a:endParaRPr lang="en-US" sz="2400" dirty="0"/>
          </a:p>
          <a:p>
            <a:pPr algn="l"/>
            <a:r>
              <a:rPr lang="en-US" sz="2400" dirty="0"/>
              <a:t>Videoconferencing &amp; webcasting</a:t>
            </a:r>
          </a:p>
          <a:p>
            <a:pPr algn="l"/>
            <a:r>
              <a:rPr lang="en-US" sz="2400" dirty="0"/>
              <a:t>Metadata</a:t>
            </a:r>
          </a:p>
          <a:p>
            <a:pPr algn="l"/>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1026"/>
          <p:cNvSpPr>
            <a:spLocks noGrp="1" noChangeArrowheads="1"/>
          </p:cNvSpPr>
          <p:nvPr>
            <p:ph type="ctrTitle"/>
          </p:nvPr>
        </p:nvSpPr>
        <p:spPr>
          <a:xfrm>
            <a:off x="685800" y="457201"/>
            <a:ext cx="7772400" cy="1371599"/>
          </a:xfrm>
        </p:spPr>
        <p:txBody>
          <a:bodyPr/>
          <a:lstStyle/>
          <a:p>
            <a:pPr algn="l"/>
            <a:r>
              <a:rPr lang="en-US" sz="4400" dirty="0"/>
              <a:t>Common Sources of ESI</a:t>
            </a:r>
            <a:endParaRPr lang="en-US" dirty="0"/>
          </a:p>
        </p:txBody>
      </p:sp>
      <p:sp>
        <p:nvSpPr>
          <p:cNvPr id="352259" name="Rectangle 1027"/>
          <p:cNvSpPr>
            <a:spLocks noGrp="1" noChangeArrowheads="1"/>
          </p:cNvSpPr>
          <p:nvPr>
            <p:ph type="subTitle" idx="1"/>
          </p:nvPr>
        </p:nvSpPr>
        <p:spPr>
          <a:xfrm>
            <a:off x="1371600" y="1905000"/>
            <a:ext cx="6400800" cy="3733800"/>
          </a:xfrm>
        </p:spPr>
        <p:txBody>
          <a:bodyPr/>
          <a:lstStyle/>
          <a:p>
            <a:pPr algn="l"/>
            <a:r>
              <a:rPr lang="en-US" sz="2400" dirty="0"/>
              <a:t>Mainframes, network servers, local drives (including network activity logs)</a:t>
            </a:r>
          </a:p>
          <a:p>
            <a:pPr algn="l"/>
            <a:r>
              <a:rPr lang="en-US" sz="2400" dirty="0"/>
              <a:t>DVDs, CD ROMs, floppy disks</a:t>
            </a:r>
          </a:p>
          <a:p>
            <a:pPr algn="l"/>
            <a:r>
              <a:rPr lang="en-US" sz="2400" dirty="0"/>
              <a:t>Laptops</a:t>
            </a:r>
          </a:p>
          <a:p>
            <a:pPr algn="l"/>
            <a:r>
              <a:rPr lang="en-US" sz="2400" dirty="0"/>
              <a:t>Backup tapes</a:t>
            </a:r>
          </a:p>
          <a:p>
            <a:pPr algn="l"/>
            <a:r>
              <a:rPr lang="en-US" sz="2400" dirty="0"/>
              <a:t>External hard drives (e.g., flash, Zip, Jazz, </a:t>
            </a:r>
            <a:r>
              <a:rPr lang="en-US" sz="2400" dirty="0" err="1" smtClean="0"/>
              <a:t>ipods</a:t>
            </a:r>
            <a:r>
              <a:rPr lang="en-US" sz="2400" dirty="0"/>
              <a:t>,</a:t>
            </a:r>
            <a:r>
              <a:rPr lang="en-US" sz="2400" dirty="0" smtClean="0"/>
              <a:t> </a:t>
            </a:r>
            <a:r>
              <a:rPr lang="en-US" sz="2400" dirty="0" err="1" smtClean="0"/>
              <a:t>ipads</a:t>
            </a:r>
            <a:r>
              <a:rPr lang="en-US" sz="2400" dirty="0" smtClean="0"/>
              <a:t>, etc.)</a:t>
            </a:r>
            <a:endParaRPr lang="en-US" sz="2400" dirty="0"/>
          </a:p>
          <a:p>
            <a:pPr algn="l"/>
            <a:r>
              <a:rPr lang="en-US" sz="2400" dirty="0"/>
              <a:t>Third party </a:t>
            </a:r>
            <a:r>
              <a:rPr lang="en-US" sz="2400" dirty="0" smtClean="0"/>
              <a:t>storage including in “the cloud”</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t>Hot topic: Metadata</a:t>
            </a:r>
          </a:p>
        </p:txBody>
      </p:sp>
      <p:sp>
        <p:nvSpPr>
          <p:cNvPr id="96259" name="Rectangle 3"/>
          <p:cNvSpPr>
            <a:spLocks noGrp="1" noChangeArrowheads="1"/>
          </p:cNvSpPr>
          <p:nvPr>
            <p:ph type="body" idx="1"/>
          </p:nvPr>
        </p:nvSpPr>
        <p:spPr/>
        <p:txBody>
          <a:bodyPr/>
          <a:lstStyle/>
          <a:p>
            <a:pPr>
              <a:lnSpc>
                <a:spcPct val="90000"/>
              </a:lnSpc>
            </a:pPr>
            <a:r>
              <a:rPr lang="en-US"/>
              <a:t>What is it?  </a:t>
            </a:r>
          </a:p>
          <a:p>
            <a:pPr marL="692150" lvl="1" indent="-347663">
              <a:lnSpc>
                <a:spcPct val="90000"/>
              </a:lnSpc>
            </a:pPr>
            <a:r>
              <a:rPr lang="en-US"/>
              <a:t>Email header information (possibly hidden)</a:t>
            </a:r>
          </a:p>
          <a:p>
            <a:pPr marL="692150" lvl="1" indent="-347663">
              <a:lnSpc>
                <a:spcPct val="90000"/>
              </a:lnSpc>
            </a:pPr>
            <a:r>
              <a:rPr lang="en-US"/>
              <a:t>Proprietary features of word processing (e.g. summary fields)</a:t>
            </a:r>
          </a:p>
          <a:p>
            <a:pPr marL="692150" lvl="1" indent="-347663">
              <a:lnSpc>
                <a:spcPct val="90000"/>
              </a:lnSpc>
            </a:pPr>
            <a:r>
              <a:rPr lang="en-US"/>
              <a:t>Embedded &amp; shadow data</a:t>
            </a:r>
          </a:p>
          <a:p>
            <a:pPr marL="692150" lvl="1" indent="-347663">
              <a:lnSpc>
                <a:spcPct val="90000"/>
              </a:lnSpc>
            </a:pPr>
            <a:r>
              <a:rPr lang="en-US"/>
              <a:t>Deleted keystrokes</a:t>
            </a:r>
          </a:p>
          <a:p>
            <a:pPr marL="692150" lvl="1" indent="-347663">
              <a:lnSpc>
                <a:spcPct val="90000"/>
              </a:lnSpc>
            </a:pPr>
            <a:r>
              <a:rPr lang="en-US"/>
              <a:t>Tracking info</a:t>
            </a:r>
          </a:p>
          <a:p>
            <a:pPr marL="692150" lvl="1" indent="-347663">
              <a:lnSpc>
                <a:spcPct val="90000"/>
              </a:lnSpc>
            </a:pPr>
            <a:r>
              <a:rPr lang="en-US"/>
              <a:t>Spreadsheet formulas</a:t>
            </a:r>
          </a:p>
          <a:p>
            <a:pPr>
              <a:lnSpc>
                <a:spcPct val="90000"/>
              </a:lnSpc>
            </a:pPr>
            <a:r>
              <a:rPr lang="en-US"/>
              <a:t>Format issues and metadata</a:t>
            </a:r>
          </a:p>
          <a:p>
            <a:pPr>
              <a:lnSpc>
                <a:spcPct val="90000"/>
              </a:lnSpc>
            </a:pPr>
            <a:r>
              <a:rPr lang="en-US"/>
              <a:t>Metadata ethics: inadvertent production</a:t>
            </a:r>
          </a:p>
          <a:p>
            <a:pPr>
              <a:lnSpc>
                <a:spcPct val="90000"/>
              </a:lnSpc>
              <a:buFontTx/>
              <a:buNone/>
            </a:pP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Kept in the Usual Course of Business</a:t>
            </a:r>
            <a:endParaRPr lang="en-US" dirty="0"/>
          </a:p>
        </p:txBody>
      </p:sp>
      <p:sp>
        <p:nvSpPr>
          <p:cNvPr id="3" name="Content Placeholder 2"/>
          <p:cNvSpPr>
            <a:spLocks noGrp="1"/>
          </p:cNvSpPr>
          <p:nvPr>
            <p:ph idx="1"/>
          </p:nvPr>
        </p:nvSpPr>
        <p:spPr/>
        <p:txBody>
          <a:bodyPr/>
          <a:lstStyle/>
          <a:p>
            <a:r>
              <a:rPr lang="en-US" sz="2800" dirty="0" smtClean="0"/>
              <a:t>Rule 34(b)(2)(E)  “Unless otherwise stipulated or ordered by the Court . . . A party must produce documents as they are kept in the usual course of business or must organize and label them to correspond to the categories of the request. . . . If a request does not specify a form for producing [ESI] a party must produce it in a form or </a:t>
            </a:r>
            <a:r>
              <a:rPr lang="en-US" sz="2800" dirty="0" err="1" smtClean="0"/>
              <a:t>foms</a:t>
            </a:r>
            <a:r>
              <a:rPr lang="en-US" sz="2800" dirty="0" smtClean="0"/>
              <a:t> in which it is ordinarily maintained or in a reasonably useable form or forms….</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26(g) Certifications</a:t>
            </a:r>
            <a:endParaRPr lang="en-US" dirty="0"/>
          </a:p>
        </p:txBody>
      </p:sp>
      <p:sp>
        <p:nvSpPr>
          <p:cNvPr id="3" name="Content Placeholder 2"/>
          <p:cNvSpPr>
            <a:spLocks noGrp="1"/>
          </p:cNvSpPr>
          <p:nvPr>
            <p:ph idx="1"/>
          </p:nvPr>
        </p:nvSpPr>
        <p:spPr/>
        <p:txBody>
          <a:bodyPr/>
          <a:lstStyle/>
          <a:p>
            <a:r>
              <a:rPr lang="en-US" sz="2800" dirty="0" smtClean="0"/>
              <a:t>Every disclosure . . . and every discovery request, response, or objection must be signed . . . By signing, an attorney or party certifies that to the best of the person’s knowledge, information and belief formed after a reasonable inquiry – with respect to a disclosure, it is complete and correct as of the time it is made.</a:t>
            </a:r>
          </a:p>
          <a:p>
            <a:r>
              <a:rPr lang="en-US" sz="2800" i="1" dirty="0" smtClean="0"/>
              <a:t>Query: what constitutes “a reasonable inquiry”?  What is meant by “complete and correct”?</a:t>
            </a:r>
            <a:endParaRPr lang="en-US" sz="2800"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ctrTitle"/>
          </p:nvPr>
        </p:nvSpPr>
        <p:spPr>
          <a:xfrm>
            <a:off x="381000" y="466725"/>
            <a:ext cx="6716713" cy="1971675"/>
          </a:xfrm>
        </p:spPr>
        <p:txBody>
          <a:bodyPr/>
          <a:lstStyle/>
          <a:p>
            <a:pPr algn="l"/>
            <a:r>
              <a:rPr lang="en-US" sz="2800" dirty="0"/>
              <a:t>Selected Changes to the Federal Rules of Civil </a:t>
            </a:r>
            <a:r>
              <a:rPr lang="en-US" sz="2800" dirty="0" smtClean="0"/>
              <a:t>Procedure, 2006: </a:t>
            </a:r>
            <a:r>
              <a:rPr lang="en-US" sz="2800" dirty="0"/>
              <a:t>Discussing ESI at the Rule 26(f) Initial “Meet and Confer” and at the Rule 16(b) Pre-Trial Conference</a:t>
            </a:r>
          </a:p>
        </p:txBody>
      </p:sp>
      <p:sp>
        <p:nvSpPr>
          <p:cNvPr id="277507" name="Rectangle 3"/>
          <p:cNvSpPr>
            <a:spLocks noGrp="1" noChangeArrowheads="1"/>
          </p:cNvSpPr>
          <p:nvPr>
            <p:ph type="subTitle" idx="1"/>
          </p:nvPr>
        </p:nvSpPr>
        <p:spPr>
          <a:xfrm>
            <a:off x="304800" y="2667000"/>
            <a:ext cx="6934200" cy="3886200"/>
          </a:xfrm>
        </p:spPr>
        <p:txBody>
          <a:bodyPr/>
          <a:lstStyle/>
          <a:p>
            <a:pPr algn="l">
              <a:lnSpc>
                <a:spcPct val="90000"/>
              </a:lnSpc>
              <a:buFontTx/>
              <a:buNone/>
            </a:pPr>
            <a:r>
              <a:rPr lang="en-US" sz="2000" dirty="0"/>
              <a:t>New FRCP Rule 26(f) conference obligations: parties must have early meet and confer to discuss “any issues relating to preserving discoverable information,” including “any issues relating to disclosure or discovery of ESI, including the form or forms in which it should be produced.”  Thus, meet and confers  will necessarily include:</a:t>
            </a:r>
          </a:p>
          <a:p>
            <a:pPr algn="l">
              <a:lnSpc>
                <a:spcPct val="90000"/>
              </a:lnSpc>
              <a:buFontTx/>
              <a:buNone/>
            </a:pPr>
            <a:r>
              <a:rPr lang="en-US" sz="2000" dirty="0"/>
              <a:t>+  Scope of ESI holdings</a:t>
            </a:r>
          </a:p>
          <a:p>
            <a:pPr algn="l">
              <a:lnSpc>
                <a:spcPct val="90000"/>
              </a:lnSpc>
              <a:buFontTx/>
              <a:buNone/>
            </a:pPr>
            <a:r>
              <a:rPr lang="en-US" sz="2000" dirty="0"/>
              <a:t>+  Preservation issues</a:t>
            </a:r>
          </a:p>
          <a:p>
            <a:pPr algn="l">
              <a:lnSpc>
                <a:spcPct val="90000"/>
              </a:lnSpc>
              <a:buFontTx/>
              <a:buNone/>
            </a:pPr>
            <a:r>
              <a:rPr lang="en-US" sz="2000" dirty="0"/>
              <a:t>+  Formatting issues</a:t>
            </a:r>
          </a:p>
          <a:p>
            <a:pPr algn="l">
              <a:lnSpc>
                <a:spcPct val="90000"/>
              </a:lnSpc>
              <a:buFontTx/>
              <a:buNone/>
            </a:pPr>
            <a:r>
              <a:rPr lang="en-US" sz="2000" dirty="0"/>
              <a:t>+  Access issues </a:t>
            </a:r>
          </a:p>
          <a:p>
            <a:pPr algn="l">
              <a:lnSpc>
                <a:spcPct val="90000"/>
              </a:lnSpc>
              <a:buFontTx/>
              <a:buNone/>
            </a:pPr>
            <a:r>
              <a:rPr lang="en-US" sz="2000" dirty="0"/>
              <a:t>Similarly, Rule 16(b) provides for pre-trial disclosure of ESI</a:t>
            </a:r>
          </a:p>
          <a:p>
            <a:pPr algn="l">
              <a:lnSpc>
                <a:spcPct val="90000"/>
              </a:lnSpc>
              <a:buFontTx/>
              <a:buNone/>
            </a:pPr>
            <a:endParaRPr lang="en-US" sz="2000" dirty="0"/>
          </a:p>
          <a:p>
            <a:pPr algn="l">
              <a:lnSpc>
                <a:spcPct val="90000"/>
              </a:lnSpc>
              <a:buFontTx/>
              <a:buNone/>
            </a:pP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dirty="0" smtClean="0"/>
              <a:t>In the beginning…</a:t>
            </a:r>
            <a:endParaRPr lang="en-US" dirty="0"/>
          </a:p>
        </p:txBody>
      </p:sp>
      <p:pic>
        <p:nvPicPr>
          <p:cNvPr id="4" name="Content Placeholder 3" descr="trialbyordeal.jpg"/>
          <p:cNvPicPr>
            <a:picLocks noGrp="1" noChangeAspect="1"/>
          </p:cNvPicPr>
          <p:nvPr>
            <p:ph idx="1"/>
          </p:nvPr>
        </p:nvPicPr>
        <p:blipFill>
          <a:blip r:embed="rId2" cstate="print"/>
          <a:stretch>
            <a:fillRect/>
          </a:stretch>
        </p:blipFill>
        <p:spPr>
          <a:xfrm>
            <a:off x="2133600" y="2209800"/>
            <a:ext cx="4648200" cy="3276600"/>
          </a:xfrm>
        </p:spPr>
      </p:pic>
      <p:sp>
        <p:nvSpPr>
          <p:cNvPr id="5" name="TextBox 4"/>
          <p:cNvSpPr txBox="1"/>
          <p:nvPr/>
        </p:nvSpPr>
        <p:spPr>
          <a:xfrm>
            <a:off x="2362200" y="5943600"/>
            <a:ext cx="4419600" cy="584775"/>
          </a:xfrm>
          <a:prstGeom prst="rect">
            <a:avLst/>
          </a:prstGeom>
          <a:noFill/>
        </p:spPr>
        <p:txBody>
          <a:bodyPr wrap="square" rtlCol="0">
            <a:spAutoFit/>
          </a:bodyPr>
          <a:lstStyle/>
          <a:p>
            <a:pPr>
              <a:buNone/>
            </a:pPr>
            <a:r>
              <a:rPr lang="en-US" dirty="0"/>
              <a:t> </a:t>
            </a:r>
            <a:r>
              <a:rPr lang="en-US" dirty="0" smtClean="0"/>
              <a:t>     Trial by Ordeal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ctrTitle"/>
          </p:nvPr>
        </p:nvSpPr>
        <p:spPr>
          <a:xfrm>
            <a:off x="381000" y="466725"/>
            <a:ext cx="6716713" cy="1971675"/>
          </a:xfrm>
        </p:spPr>
        <p:txBody>
          <a:bodyPr/>
          <a:lstStyle/>
          <a:p>
            <a:pPr algn="l"/>
            <a:r>
              <a:rPr lang="en-US" sz="3200" dirty="0"/>
              <a:t>Selected Changes to the Federal Rules of Civil </a:t>
            </a:r>
            <a:r>
              <a:rPr lang="en-US" sz="3200" dirty="0" smtClean="0"/>
              <a:t>Procedure, 2006: </a:t>
            </a:r>
            <a:r>
              <a:rPr lang="en-US" sz="3200" dirty="0"/>
              <a:t>Two-Tier Rule on ESI “Accessibility” </a:t>
            </a:r>
          </a:p>
        </p:txBody>
      </p:sp>
      <p:sp>
        <p:nvSpPr>
          <p:cNvPr id="252931" name="Rectangle 3"/>
          <p:cNvSpPr>
            <a:spLocks noGrp="1" noChangeArrowheads="1"/>
          </p:cNvSpPr>
          <p:nvPr>
            <p:ph type="subTitle" idx="1"/>
          </p:nvPr>
        </p:nvSpPr>
        <p:spPr>
          <a:xfrm>
            <a:off x="304800" y="2514600"/>
            <a:ext cx="6934200" cy="4038600"/>
          </a:xfrm>
        </p:spPr>
        <p:txBody>
          <a:bodyPr/>
          <a:lstStyle/>
          <a:p>
            <a:pPr algn="l">
              <a:lnSpc>
                <a:spcPct val="90000"/>
              </a:lnSpc>
              <a:buFontTx/>
              <a:buChar char="-"/>
            </a:pPr>
            <a:r>
              <a:rPr lang="en-US" sz="2400" dirty="0"/>
              <a:t> Rule 26(b)(2)(B) – Parties need not provide discovery of ESI from sources that the party identifies as not reasonably accessible because of undue burden or cost.  On motion to compel discovery or for a protective order, the party from whom discovery is sought must show that the information is not reasonably accessible because of undue burden or cost</a:t>
            </a:r>
            <a:r>
              <a:rPr lang="en-US" sz="2400" dirty="0" smtClean="0"/>
              <a:t>.</a:t>
            </a:r>
          </a:p>
          <a:p>
            <a:pPr algn="l">
              <a:lnSpc>
                <a:spcPct val="90000"/>
              </a:lnSpc>
              <a:buFontTx/>
              <a:buChar char="-"/>
            </a:pPr>
            <a:endParaRPr lang="en-US" sz="2400" dirty="0"/>
          </a:p>
          <a:p>
            <a:pPr algn="l">
              <a:lnSpc>
                <a:spcPct val="90000"/>
              </a:lnSpc>
              <a:buFontTx/>
              <a:buChar char="-"/>
            </a:pPr>
            <a:r>
              <a:rPr lang="en-US" sz="2400" i="1" dirty="0" smtClean="0"/>
              <a:t>Question: what kinds of ESI are not reasonably accessible?</a:t>
            </a:r>
            <a:endParaRPr lang="en-US" sz="2400"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ctrTitle"/>
          </p:nvPr>
        </p:nvSpPr>
        <p:spPr>
          <a:xfrm>
            <a:off x="381000" y="466725"/>
            <a:ext cx="6716713" cy="1971675"/>
          </a:xfrm>
        </p:spPr>
        <p:txBody>
          <a:bodyPr/>
          <a:lstStyle/>
          <a:p>
            <a:pPr algn="l"/>
            <a:r>
              <a:rPr lang="en-US" sz="3200"/>
              <a:t>Selected Changes to the Federal Rules of Civil Procedure: Accommodation for Routine Deletion of ESI </a:t>
            </a:r>
          </a:p>
        </p:txBody>
      </p:sp>
      <p:sp>
        <p:nvSpPr>
          <p:cNvPr id="257027" name="Rectangle 3"/>
          <p:cNvSpPr>
            <a:spLocks noGrp="1" noChangeArrowheads="1"/>
          </p:cNvSpPr>
          <p:nvPr>
            <p:ph type="subTitle" idx="1"/>
          </p:nvPr>
        </p:nvSpPr>
        <p:spPr>
          <a:xfrm>
            <a:off x="304800" y="3048000"/>
            <a:ext cx="6934200" cy="3505200"/>
          </a:xfrm>
        </p:spPr>
        <p:txBody>
          <a:bodyPr/>
          <a:lstStyle/>
          <a:p>
            <a:pPr algn="l">
              <a:lnSpc>
                <a:spcPct val="90000"/>
              </a:lnSpc>
              <a:buFontTx/>
              <a:buChar char="-"/>
            </a:pPr>
            <a:r>
              <a:rPr lang="en-US" sz="2400"/>
              <a:t> Rule 37(f):  Absent exceptional circumstances, a court may not impose sanctions under these rules on a party for failing to provide ESI lost as a result of the routine, good-faith operation of an electronic information system.</a:t>
            </a:r>
          </a:p>
          <a:p>
            <a:pPr algn="l">
              <a:lnSpc>
                <a:spcPct val="90000"/>
              </a:lnSpc>
              <a:buFontTx/>
              <a:buChar char="-"/>
            </a:pPr>
            <a:r>
              <a:rPr lang="en-US" sz="1800"/>
              <a:t>Advisory notes:  Good faith in the routine operation of an information system may involve a party’s intervention to modify or suspend certain features of that routine operation to prevent the loss of information, if that information is subject to a preservation obligation.  “Litigation hold” concept referenced.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ctrTitle"/>
          </p:nvPr>
        </p:nvSpPr>
        <p:spPr>
          <a:xfrm>
            <a:off x="381000" y="466725"/>
            <a:ext cx="6716713" cy="1971675"/>
          </a:xfrm>
        </p:spPr>
        <p:txBody>
          <a:bodyPr/>
          <a:lstStyle/>
          <a:p>
            <a:pPr algn="l"/>
            <a:r>
              <a:rPr lang="en-US" sz="3600" dirty="0"/>
              <a:t>Additional Selected Changes to the Federal Rules of Civil Procedure </a:t>
            </a:r>
            <a:r>
              <a:rPr lang="en-US" sz="3600" dirty="0" smtClean="0"/>
              <a:t>and Federal Rules of Evidence</a:t>
            </a:r>
            <a:endParaRPr lang="en-US" sz="3600" dirty="0"/>
          </a:p>
        </p:txBody>
      </p:sp>
      <p:sp>
        <p:nvSpPr>
          <p:cNvPr id="254979" name="Rectangle 3"/>
          <p:cNvSpPr>
            <a:spLocks noGrp="1" noChangeArrowheads="1"/>
          </p:cNvSpPr>
          <p:nvPr>
            <p:ph type="subTitle" idx="1"/>
          </p:nvPr>
        </p:nvSpPr>
        <p:spPr>
          <a:xfrm>
            <a:off x="304800" y="3048000"/>
            <a:ext cx="6934200" cy="3505200"/>
          </a:xfrm>
        </p:spPr>
        <p:txBody>
          <a:bodyPr/>
          <a:lstStyle/>
          <a:p>
            <a:pPr algn="l">
              <a:lnSpc>
                <a:spcPct val="90000"/>
              </a:lnSpc>
              <a:buFontTx/>
              <a:buChar char="-"/>
            </a:pPr>
            <a:r>
              <a:rPr lang="en-US" sz="2400" dirty="0"/>
              <a:t> Rule 26(b)(5</a:t>
            </a:r>
            <a:r>
              <a:rPr lang="en-US" sz="2400" dirty="0" smtClean="0"/>
              <a:t>) FRCP:  </a:t>
            </a:r>
            <a:r>
              <a:rPr lang="en-US" sz="2400" dirty="0"/>
              <a:t>“Claw back” procedures are available in the event of inadvertent production of privileged </a:t>
            </a:r>
            <a:r>
              <a:rPr lang="en-US" sz="2400" dirty="0" smtClean="0"/>
              <a:t>documents</a:t>
            </a:r>
          </a:p>
          <a:p>
            <a:pPr algn="l">
              <a:lnSpc>
                <a:spcPct val="90000"/>
              </a:lnSpc>
            </a:pPr>
            <a:endParaRPr lang="en-US" sz="2400" dirty="0"/>
          </a:p>
          <a:p>
            <a:pPr algn="l">
              <a:lnSpc>
                <a:spcPct val="90000"/>
              </a:lnSpc>
              <a:buFontTx/>
              <a:buChar char="-"/>
            </a:pPr>
            <a:r>
              <a:rPr lang="en-US" sz="2400" dirty="0" smtClean="0"/>
              <a:t> Rule 502 FRE (see handout)</a:t>
            </a:r>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Selected hot topics, 2012</a:t>
            </a:r>
            <a:endParaRPr lang="en-US" dirty="0"/>
          </a:p>
        </p:txBody>
      </p:sp>
      <p:sp>
        <p:nvSpPr>
          <p:cNvPr id="3" name="Content Placeholder 2"/>
          <p:cNvSpPr>
            <a:spLocks noGrp="1"/>
          </p:cNvSpPr>
          <p:nvPr>
            <p:ph idx="1"/>
          </p:nvPr>
        </p:nvSpPr>
        <p:spPr/>
        <p:txBody>
          <a:bodyPr/>
          <a:lstStyle/>
          <a:p>
            <a:r>
              <a:rPr lang="en-US" dirty="0" smtClean="0"/>
              <a:t>Scope of parties’ duty to preserve ESI in anticipation of litigation</a:t>
            </a:r>
          </a:p>
          <a:p>
            <a:pPr lvl="1"/>
            <a:r>
              <a:rPr lang="en-US" dirty="0" smtClean="0"/>
              <a:t>What constitutes adequate triggers?</a:t>
            </a:r>
          </a:p>
          <a:p>
            <a:pPr lvl="1"/>
            <a:r>
              <a:rPr lang="en-US" dirty="0" smtClean="0"/>
              <a:t>Requirement of written legal holds</a:t>
            </a:r>
          </a:p>
          <a:p>
            <a:r>
              <a:rPr lang="en-US" dirty="0" smtClean="0"/>
              <a:t>Handling of social media/web 2.0 apps</a:t>
            </a:r>
          </a:p>
          <a:p>
            <a:r>
              <a:rPr lang="en-US" dirty="0" smtClean="0"/>
              <a:t>Defensibility of technology-assisted review methods (in contrast to traditional linear, manual review)</a:t>
            </a:r>
          </a:p>
          <a:p>
            <a:pPr>
              <a:buNone/>
            </a:pP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9018D7E-903F-484B-9D63-FE65EEF228B2}" type="slidenum">
              <a:rPr lang="en-US"/>
              <a:pPr/>
              <a:t>24</a:t>
            </a:fld>
            <a:endParaRPr lang="en-US"/>
          </a:p>
        </p:txBody>
      </p:sp>
      <p:sp>
        <p:nvSpPr>
          <p:cNvPr id="636930" name="Rectangle 2"/>
          <p:cNvSpPr>
            <a:spLocks noGrp="1" noChangeArrowheads="1"/>
          </p:cNvSpPr>
          <p:nvPr>
            <p:ph type="title"/>
          </p:nvPr>
        </p:nvSpPr>
        <p:spPr>
          <a:xfrm>
            <a:off x="381000" y="685800"/>
            <a:ext cx="7620000" cy="1447800"/>
          </a:xfrm>
        </p:spPr>
        <p:txBody>
          <a:bodyPr/>
          <a:lstStyle/>
          <a:p>
            <a:r>
              <a:rPr lang="en-US" sz="3500" i="1"/>
              <a:t>Case Study: U.S. v. Philip Morris – </a:t>
            </a:r>
            <a:br>
              <a:rPr lang="en-US" sz="3500" i="1"/>
            </a:br>
            <a:r>
              <a:rPr lang="en-US" sz="3500"/>
              <a:t>Overall Discovery</a:t>
            </a:r>
            <a:endParaRPr lang="en-US" sz="3500" i="1"/>
          </a:p>
        </p:txBody>
      </p:sp>
      <p:sp>
        <p:nvSpPr>
          <p:cNvPr id="636931" name="Rectangle 3"/>
          <p:cNvSpPr>
            <a:spLocks noGrp="1" noChangeArrowheads="1"/>
          </p:cNvSpPr>
          <p:nvPr>
            <p:ph type="body" idx="1"/>
          </p:nvPr>
        </p:nvSpPr>
        <p:spPr>
          <a:xfrm>
            <a:off x="457200" y="2514600"/>
            <a:ext cx="8229600" cy="3616325"/>
          </a:xfrm>
        </p:spPr>
        <p:txBody>
          <a:bodyPr/>
          <a:lstStyle/>
          <a:p>
            <a:pPr>
              <a:lnSpc>
                <a:spcPct val="90000"/>
              </a:lnSpc>
            </a:pPr>
            <a:r>
              <a:rPr lang="en-US"/>
              <a:t> 1,726 Requests to Produce propounded by tobacco companies on U.S. (30 federal agencies, including NARA) for tobacco related records</a:t>
            </a:r>
          </a:p>
          <a:p>
            <a:pPr>
              <a:lnSpc>
                <a:spcPct val="90000"/>
              </a:lnSpc>
            </a:pPr>
            <a:r>
              <a:rPr lang="en-US"/>
              <a:t> Along with paper records, email records were made subject to discovery</a:t>
            </a:r>
          </a:p>
          <a:p>
            <a:pPr>
              <a:lnSpc>
                <a:spcPct val="90000"/>
              </a:lnSpc>
            </a:pPr>
            <a:r>
              <a:rPr lang="en-US"/>
              <a:t> 32 million Clinton era email records  –  government had burden of searching</a:t>
            </a:r>
          </a:p>
          <a:p>
            <a:pPr>
              <a:lnSpc>
                <a:spcPct val="90000"/>
              </a:lnSpc>
              <a:buFont typeface="Wingdings" pitchFamily="2" charset="2"/>
              <a:buNone/>
            </a:pP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6597DDA-1409-4EC5-837A-4287F7598FC9}" type="slidenum">
              <a:rPr lang="en-US"/>
              <a:pPr/>
              <a:t>25</a:t>
            </a:fld>
            <a:endParaRPr lang="en-US"/>
          </a:p>
        </p:txBody>
      </p:sp>
      <p:sp>
        <p:nvSpPr>
          <p:cNvPr id="638978" name="Rectangle 2"/>
          <p:cNvSpPr>
            <a:spLocks noGrp="1" noChangeArrowheads="1"/>
          </p:cNvSpPr>
          <p:nvPr>
            <p:ph type="title"/>
          </p:nvPr>
        </p:nvSpPr>
        <p:spPr>
          <a:xfrm>
            <a:off x="381000" y="1066800"/>
            <a:ext cx="7620000" cy="990600"/>
          </a:xfrm>
        </p:spPr>
        <p:txBody>
          <a:bodyPr/>
          <a:lstStyle/>
          <a:p>
            <a:r>
              <a:rPr lang="en-US" sz="2800" i="1"/>
              <a:t>Case Study: U.S. v. Philip Morris (con’t) – </a:t>
            </a:r>
            <a:br>
              <a:rPr lang="en-US" sz="2800" i="1"/>
            </a:br>
            <a:r>
              <a:rPr lang="en-US" sz="3200" b="0"/>
              <a:t> </a:t>
            </a:r>
            <a:r>
              <a:rPr lang="en-US" sz="2800" b="0"/>
              <a:t>Employing a limited feedback loop</a:t>
            </a:r>
            <a:r>
              <a:rPr lang="en-US" sz="3200" b="0"/>
              <a:t> </a:t>
            </a:r>
            <a:endParaRPr lang="en-US" sz="3500" i="1"/>
          </a:p>
        </p:txBody>
      </p:sp>
      <p:sp>
        <p:nvSpPr>
          <p:cNvPr id="638979" name="Rectangle 3"/>
          <p:cNvSpPr>
            <a:spLocks noGrp="1" noChangeArrowheads="1"/>
          </p:cNvSpPr>
          <p:nvPr>
            <p:ph type="body" idx="1"/>
          </p:nvPr>
        </p:nvSpPr>
        <p:spPr>
          <a:xfrm>
            <a:off x="457200" y="2057400"/>
            <a:ext cx="8229600" cy="4302125"/>
          </a:xfrm>
        </p:spPr>
        <p:txBody>
          <a:bodyPr/>
          <a:lstStyle/>
          <a:p>
            <a:pPr>
              <a:buFont typeface="Wingdings" pitchFamily="2" charset="2"/>
              <a:buNone/>
            </a:pPr>
            <a:endParaRPr lang="en-US" sz="2600"/>
          </a:p>
          <a:p>
            <a:r>
              <a:rPr lang="en-US" sz="2600" b="1"/>
              <a:t>Original set of 12 keywords searched unilaterally </a:t>
            </a:r>
          </a:p>
          <a:p>
            <a:r>
              <a:rPr lang="en-US" sz="2600" b="1"/>
              <a:t>After informal negotiations, additional terms explored </a:t>
            </a:r>
          </a:p>
          <a:p>
            <a:r>
              <a:rPr lang="en-US" sz="2600" b="1"/>
              <a:t>Sampling against database to find “noisy” terms generating too many false positives (Marlboro, PMI, TI, etc.)</a:t>
            </a:r>
          </a:p>
          <a:p>
            <a:r>
              <a:rPr lang="en-US" sz="2600" b="1"/>
              <a:t>Report back and consensus on what additional terms would be in search protocol.</a:t>
            </a:r>
          </a:p>
          <a:p>
            <a:endParaRPr lang="en-US" sz="2600" b="1"/>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9DA9B6E-E13F-4F58-BC0A-275AE0AFAE9C}" type="slidenum">
              <a:rPr lang="en-US"/>
              <a:pPr/>
              <a:t>26</a:t>
            </a:fld>
            <a:endParaRPr lang="en-US"/>
          </a:p>
        </p:txBody>
      </p:sp>
      <p:sp>
        <p:nvSpPr>
          <p:cNvPr id="641026" name="Rectangle 2"/>
          <p:cNvSpPr>
            <a:spLocks noGrp="1" noChangeArrowheads="1"/>
          </p:cNvSpPr>
          <p:nvPr>
            <p:ph type="title"/>
          </p:nvPr>
        </p:nvSpPr>
        <p:spPr>
          <a:xfrm>
            <a:off x="609600" y="838200"/>
            <a:ext cx="7391400" cy="1219200"/>
          </a:xfrm>
        </p:spPr>
        <p:txBody>
          <a:bodyPr/>
          <a:lstStyle/>
          <a:p>
            <a:r>
              <a:rPr lang="en-US" sz="3500"/>
              <a:t> </a:t>
            </a:r>
            <a:br>
              <a:rPr lang="en-US" sz="3500"/>
            </a:br>
            <a:r>
              <a:rPr lang="en-US" sz="3500"/>
              <a:t/>
            </a:r>
            <a:br>
              <a:rPr lang="en-US" sz="3500"/>
            </a:br>
            <a:r>
              <a:rPr lang="en-US" sz="3500"/>
              <a:t>Example of Boolean search string from </a:t>
            </a:r>
            <a:r>
              <a:rPr lang="en-US" sz="3500" i="1"/>
              <a:t>U.S. v. Philip Morris</a:t>
            </a:r>
            <a:endParaRPr lang="en-US" sz="3500"/>
          </a:p>
        </p:txBody>
      </p:sp>
      <p:sp>
        <p:nvSpPr>
          <p:cNvPr id="641027" name="Rectangle 3"/>
          <p:cNvSpPr>
            <a:spLocks noGrp="1" noChangeArrowheads="1"/>
          </p:cNvSpPr>
          <p:nvPr>
            <p:ph type="body" idx="1"/>
          </p:nvPr>
        </p:nvSpPr>
        <p:spPr>
          <a:xfrm>
            <a:off x="533400" y="2743200"/>
            <a:ext cx="8229600" cy="4411663"/>
          </a:xfrm>
        </p:spPr>
        <p:txBody>
          <a:bodyPr/>
          <a:lstStyle/>
          <a:p>
            <a:pPr>
              <a:lnSpc>
                <a:spcPct val="80000"/>
              </a:lnSpc>
            </a:pPr>
            <a:r>
              <a:rPr lang="en-US" sz="2100" b="1"/>
              <a:t>(((master settlement agreement OR msa) AND NOT (medical savings account OR metropolitan standard area)) OR s. 1415 OR (ets AND NOT educational testing service) OR (liggett AND NOT sharon a. liggett) OR atco OR lorillard OR (pmi AND NOT presidential management intern) OR pm usa OR rjr OR (b&amp;w AND NOT photo*) OR phillip morris OR batco OR ftc test method OR star scientific OR vector group OR joe camel OR (marlboro AND NOT upper marlboro)) AND NOT (tobacco* OR cigarette* OR smoking OR tar OR nicotine OR smokeless OR synar amendment OR philip morris OR r.j. reynolds OR ("brown and williamson") OR ("brown &amp; williamson") OR bat industries OR liggett group)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724FF3D-D6CC-4D16-9D49-1BBF2AA7500C}" type="slidenum">
              <a:rPr lang="en-US"/>
              <a:pPr/>
              <a:t>27</a:t>
            </a:fld>
            <a:endParaRPr lang="en-US"/>
          </a:p>
        </p:txBody>
      </p:sp>
      <p:sp>
        <p:nvSpPr>
          <p:cNvPr id="643074" name="Rectangle 2"/>
          <p:cNvSpPr>
            <a:spLocks noGrp="1" noChangeArrowheads="1"/>
          </p:cNvSpPr>
          <p:nvPr>
            <p:ph type="title"/>
          </p:nvPr>
        </p:nvSpPr>
        <p:spPr>
          <a:xfrm>
            <a:off x="533400" y="914400"/>
            <a:ext cx="7543800" cy="1295400"/>
          </a:xfrm>
        </p:spPr>
        <p:txBody>
          <a:bodyPr/>
          <a:lstStyle/>
          <a:p>
            <a:r>
              <a:rPr lang="en-US" sz="2800" i="1"/>
              <a:t>U.S. v. Philip Morris E-mail Winnowing Process </a:t>
            </a:r>
            <a:endParaRPr lang="en-US"/>
          </a:p>
        </p:txBody>
      </p:sp>
      <p:sp>
        <p:nvSpPr>
          <p:cNvPr id="643075" name="Rectangle 3"/>
          <p:cNvSpPr>
            <a:spLocks noGrp="1" noChangeArrowheads="1"/>
          </p:cNvSpPr>
          <p:nvPr>
            <p:ph type="body" idx="1"/>
          </p:nvPr>
        </p:nvSpPr>
        <p:spPr>
          <a:xfrm>
            <a:off x="457200" y="3124200"/>
            <a:ext cx="8229600" cy="3006725"/>
          </a:xfrm>
        </p:spPr>
        <p:txBody>
          <a:bodyPr/>
          <a:lstStyle/>
          <a:p>
            <a:pPr>
              <a:lnSpc>
                <a:spcPct val="90000"/>
              </a:lnSpc>
            </a:pPr>
            <a:r>
              <a:rPr lang="en-US" sz="1900" b="1"/>
              <a:t>20 million </a:t>
            </a:r>
            <a:r>
              <a:rPr lang="en-US" sz="1900" b="1">
                <a:sym typeface="Wingdings" pitchFamily="2" charset="2"/>
              </a:rPr>
              <a:t></a:t>
            </a:r>
            <a:r>
              <a:rPr lang="en-US" sz="1900" b="1"/>
              <a:t>  200,000 </a:t>
            </a:r>
            <a:r>
              <a:rPr lang="en-US" sz="1900" b="1">
                <a:sym typeface="Wingdings" pitchFamily="2" charset="2"/>
              </a:rPr>
              <a:t></a:t>
            </a:r>
            <a:r>
              <a:rPr lang="en-US" sz="1900" b="1"/>
              <a:t>   100,000   </a:t>
            </a:r>
            <a:r>
              <a:rPr lang="en-US" sz="1900" b="1">
                <a:sym typeface="Wingdings" pitchFamily="2" charset="2"/>
              </a:rPr>
              <a:t></a:t>
            </a:r>
            <a:r>
              <a:rPr lang="en-US" sz="1900" b="1"/>
              <a:t>  80,000        </a:t>
            </a:r>
            <a:r>
              <a:rPr lang="en-US" sz="1900" b="1">
                <a:sym typeface="Wingdings" pitchFamily="2" charset="2"/>
              </a:rPr>
              <a:t></a:t>
            </a:r>
            <a:r>
              <a:rPr lang="en-US" sz="1900" b="1"/>
              <a:t>  20,000              </a:t>
            </a:r>
          </a:p>
          <a:p>
            <a:pPr>
              <a:lnSpc>
                <a:spcPct val="90000"/>
              </a:lnSpc>
            </a:pPr>
            <a:r>
              <a:rPr lang="en-US" sz="1900" b="1"/>
              <a:t>email              hits based    relevant       produced       placed on</a:t>
            </a:r>
          </a:p>
          <a:p>
            <a:pPr>
              <a:lnSpc>
                <a:spcPct val="90000"/>
              </a:lnSpc>
            </a:pPr>
            <a:r>
              <a:rPr lang="en-US" sz="1900" b="1"/>
              <a:t>records          on keyword   emails        to opposing   privilege </a:t>
            </a:r>
          </a:p>
          <a:p>
            <a:pPr>
              <a:lnSpc>
                <a:spcPct val="90000"/>
              </a:lnSpc>
            </a:pPr>
            <a:r>
              <a:rPr lang="en-US" sz="1900" b="1"/>
              <a:t>                       terms used                       party               logs</a:t>
            </a:r>
          </a:p>
          <a:p>
            <a:pPr>
              <a:lnSpc>
                <a:spcPct val="90000"/>
              </a:lnSpc>
            </a:pPr>
            <a:r>
              <a:rPr lang="en-US" sz="1900" b="1"/>
              <a:t>                       (1%)                                               </a:t>
            </a:r>
          </a:p>
          <a:p>
            <a:pPr>
              <a:lnSpc>
                <a:spcPct val="90000"/>
              </a:lnSpc>
            </a:pPr>
            <a:endParaRPr lang="en-US" sz="1900" b="1"/>
          </a:p>
          <a:p>
            <a:pPr>
              <a:lnSpc>
                <a:spcPct val="90000"/>
              </a:lnSpc>
            </a:pPr>
            <a:endParaRPr lang="en-US" sz="1900" b="1"/>
          </a:p>
          <a:p>
            <a:pPr>
              <a:lnSpc>
                <a:spcPct val="90000"/>
              </a:lnSpc>
            </a:pPr>
            <a:r>
              <a:rPr lang="en-US" sz="1900" b="1">
                <a:sym typeface="Wingdings" pitchFamily="2" charset="2"/>
              </a:rPr>
              <a:t></a:t>
            </a:r>
            <a:r>
              <a:rPr lang="en-US" sz="1900" b="1"/>
              <a:t> A PROBLEM: only a handful entered as exhibits at trial</a:t>
            </a:r>
          </a:p>
          <a:p>
            <a:pPr>
              <a:lnSpc>
                <a:spcPct val="90000"/>
              </a:lnSpc>
            </a:pPr>
            <a:r>
              <a:rPr lang="en-US" sz="1900" b="1">
                <a:sym typeface="Wingdings" pitchFamily="2" charset="2"/>
              </a:rPr>
              <a:t></a:t>
            </a:r>
            <a:r>
              <a:rPr lang="en-US" sz="1900" b="1"/>
              <a:t> A BIGGER PROGLEM: the 1% figure does not scale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D61BF74-0A27-48FC-A33A-78DE4617D6C5}" type="slidenum">
              <a:rPr lang="en-US"/>
              <a:pPr/>
              <a:t>28</a:t>
            </a:fld>
            <a:endParaRPr lang="en-US"/>
          </a:p>
        </p:txBody>
      </p:sp>
      <p:sp>
        <p:nvSpPr>
          <p:cNvPr id="478210" name="Rectangle 2"/>
          <p:cNvSpPr>
            <a:spLocks noGrp="1" noChangeArrowheads="1"/>
          </p:cNvSpPr>
          <p:nvPr>
            <p:ph type="title"/>
          </p:nvPr>
        </p:nvSpPr>
        <p:spPr/>
        <p:txBody>
          <a:bodyPr/>
          <a:lstStyle/>
          <a:p>
            <a:r>
              <a:rPr lang="en-US"/>
              <a:t>A Hypothetical</a:t>
            </a:r>
          </a:p>
        </p:txBody>
      </p:sp>
      <p:sp>
        <p:nvSpPr>
          <p:cNvPr id="478211" name="Rectangle 3"/>
          <p:cNvSpPr>
            <a:spLocks noGrp="1" noChangeArrowheads="1"/>
          </p:cNvSpPr>
          <p:nvPr>
            <p:ph type="body" idx="1"/>
          </p:nvPr>
        </p:nvSpPr>
        <p:spPr/>
        <p:txBody>
          <a:bodyPr/>
          <a:lstStyle/>
          <a:p>
            <a:r>
              <a:rPr lang="en-US"/>
              <a:t>  1 billion emails, 25% with attachments</a:t>
            </a:r>
          </a:p>
          <a:p>
            <a:r>
              <a:rPr lang="en-US"/>
              <a:t>  Reviewed at 50 per hour</a:t>
            </a:r>
          </a:p>
          <a:p>
            <a:r>
              <a:rPr lang="en-US"/>
              <a:t>  Would take 100 people, 10 hrs per day, 7 days a week, 52 weeks a year ….</a:t>
            </a:r>
          </a:p>
          <a:p>
            <a:pPr>
              <a:buFont typeface="Wingdings" pitchFamily="2" charset="2"/>
              <a:buNone/>
            </a:pPr>
            <a:r>
              <a:rPr lang="en-US"/>
              <a:t>               54 YEARS TO COMPLETE</a:t>
            </a:r>
          </a:p>
          <a:p>
            <a:r>
              <a:rPr lang="en-US"/>
              <a:t>   At $100/hr, $ 2 billion in cost</a:t>
            </a:r>
          </a:p>
          <a:p>
            <a:r>
              <a:rPr lang="en-US"/>
              <a:t>    Even 1% (10 million docs) … 28 weeks </a:t>
            </a:r>
          </a:p>
          <a:p>
            <a:pPr>
              <a:buFont typeface="Wingdings" pitchFamily="2" charset="2"/>
              <a:buNone/>
            </a:pPr>
            <a:r>
              <a:rPr lang="en-US"/>
              <a:t>   and $20 million in cost …..</a:t>
            </a:r>
            <a:endParaRPr lang="en-US" sz="2800" b="1"/>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209800"/>
            <a:ext cx="7772400" cy="2667000"/>
          </a:xfrm>
        </p:spPr>
        <p:txBody>
          <a:bodyPr/>
          <a:lstStyle/>
          <a:p>
            <a:r>
              <a:rPr lang="en-US" sz="2400" b="1" dirty="0"/>
              <a:t>Overview of the PROFS Case:</a:t>
            </a:r>
            <a:br>
              <a:rPr lang="en-US" sz="2400" b="1" dirty="0"/>
            </a:br>
            <a:r>
              <a:rPr lang="en-US" sz="2400" b="1" i="1" dirty="0"/>
              <a:t>Armstrong v Executive Office of the President</a:t>
            </a:r>
          </a:p>
        </p:txBody>
      </p:sp>
      <p:sp>
        <p:nvSpPr>
          <p:cNvPr id="2051" name="Rectangle 3"/>
          <p:cNvSpPr>
            <a:spLocks noGrp="1" noChangeArrowheads="1"/>
          </p:cNvSpPr>
          <p:nvPr>
            <p:ph type="subTitle" idx="1"/>
          </p:nvPr>
        </p:nvSpPr>
        <p:spPr>
          <a:xfrm>
            <a:off x="1295400" y="2819400"/>
            <a:ext cx="6400800" cy="1752600"/>
          </a:xfrm>
        </p:spPr>
        <p:txBody>
          <a:bodyPr/>
          <a:lstStyle/>
          <a:p>
            <a:pPr algn="r">
              <a:lnSpc>
                <a:spcPct val="80000"/>
              </a:lnSpc>
            </a:pPr>
            <a:r>
              <a:rPr lang="en-US" sz="1600" b="1" dirty="0"/>
              <a:t>							</a:t>
            </a:r>
            <a:endParaRPr lang="en-US" sz="1400" b="1" dirty="0" smtClean="0"/>
          </a:p>
          <a:p>
            <a:pPr algn="r">
              <a:lnSpc>
                <a:spcPct val="80000"/>
              </a:lnSpc>
            </a:pP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en-US" dirty="0" smtClean="0"/>
              <a:t>Progressing to…</a:t>
            </a:r>
            <a:endParaRPr lang="en-US" dirty="0"/>
          </a:p>
        </p:txBody>
      </p:sp>
      <p:pic>
        <p:nvPicPr>
          <p:cNvPr id="4" name="Content Placeholder 3" descr="jury2.jpg"/>
          <p:cNvPicPr>
            <a:picLocks noGrp="1" noChangeAspect="1"/>
          </p:cNvPicPr>
          <p:nvPr>
            <p:ph idx="1"/>
          </p:nvPr>
        </p:nvPicPr>
        <p:blipFill>
          <a:blip r:embed="rId2" cstate="print"/>
          <a:stretch>
            <a:fillRect/>
          </a:stretch>
        </p:blipFill>
        <p:spPr>
          <a:xfrm>
            <a:off x="1600200" y="1676400"/>
            <a:ext cx="5105400" cy="2362200"/>
          </a:xfrm>
        </p:spPr>
      </p:pic>
      <p:pic>
        <p:nvPicPr>
          <p:cNvPr id="5" name="Picture 4" descr="7thamendment.jpg"/>
          <p:cNvPicPr>
            <a:picLocks noChangeAspect="1"/>
          </p:cNvPicPr>
          <p:nvPr/>
        </p:nvPicPr>
        <p:blipFill>
          <a:blip r:embed="rId3" cstate="print"/>
          <a:stretch>
            <a:fillRect/>
          </a:stretch>
        </p:blipFill>
        <p:spPr>
          <a:xfrm>
            <a:off x="3429000" y="4114800"/>
            <a:ext cx="3886200" cy="2590800"/>
          </a:xfrm>
          <a:prstGeom prst="rect">
            <a:avLst/>
          </a:prstGeom>
        </p:spPr>
      </p:pic>
      <p:sp>
        <p:nvSpPr>
          <p:cNvPr id="6" name="TextBox 5"/>
          <p:cNvSpPr txBox="1"/>
          <p:nvPr/>
        </p:nvSpPr>
        <p:spPr>
          <a:xfrm>
            <a:off x="228600" y="2494240"/>
            <a:ext cx="1066800" cy="523220"/>
          </a:xfrm>
          <a:prstGeom prst="rect">
            <a:avLst/>
          </a:prstGeom>
          <a:noFill/>
        </p:spPr>
        <p:txBody>
          <a:bodyPr wrap="square" rtlCol="0">
            <a:spAutoFit/>
          </a:bodyPr>
          <a:lstStyle/>
          <a:p>
            <a:pPr>
              <a:buNone/>
            </a:pPr>
            <a:r>
              <a:rPr lang="en-US" sz="1400" dirty="0" smtClean="0"/>
              <a:t>In England…</a:t>
            </a:r>
            <a:endParaRPr lang="en-US" sz="1400" dirty="0"/>
          </a:p>
        </p:txBody>
      </p:sp>
      <p:sp>
        <p:nvSpPr>
          <p:cNvPr id="7" name="TextBox 6"/>
          <p:cNvSpPr txBox="1"/>
          <p:nvPr/>
        </p:nvSpPr>
        <p:spPr>
          <a:xfrm>
            <a:off x="1981200" y="4648200"/>
            <a:ext cx="1295400" cy="584775"/>
          </a:xfrm>
          <a:prstGeom prst="rect">
            <a:avLst/>
          </a:prstGeom>
          <a:noFill/>
        </p:spPr>
        <p:txBody>
          <a:bodyPr wrap="square" rtlCol="0">
            <a:spAutoFit/>
          </a:bodyPr>
          <a:lstStyle/>
          <a:p>
            <a:pPr>
              <a:buNone/>
            </a:pPr>
            <a:r>
              <a:rPr lang="en-US" sz="1600" dirty="0" smtClean="0"/>
              <a:t>And in the U.S. …</a:t>
            </a:r>
            <a:endParaRPr lang="en-US" sz="1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1022350" y="152400"/>
            <a:ext cx="7435850" cy="3073401"/>
          </a:xfrm>
        </p:spPr>
        <p:txBody>
          <a:bodyPr/>
          <a:lstStyle/>
          <a:p>
            <a:pPr algn="l"/>
            <a:r>
              <a:rPr lang="en-US" sz="2400" dirty="0"/>
              <a:t>The Original Email Case…</a:t>
            </a:r>
            <a:br>
              <a:rPr lang="en-US" sz="2400" dirty="0"/>
            </a:br>
            <a:r>
              <a:rPr lang="en-US" sz="2400" dirty="0"/>
              <a:t>Armstrong v. EOP, 1 F.3d 1274 (DC Cir 1993)</a:t>
            </a:r>
          </a:p>
        </p:txBody>
      </p:sp>
      <p:sp>
        <p:nvSpPr>
          <p:cNvPr id="92163" name="Rectangle 3"/>
          <p:cNvSpPr>
            <a:spLocks noGrp="1" noChangeArrowheads="1"/>
          </p:cNvSpPr>
          <p:nvPr>
            <p:ph type="subTitle" idx="1"/>
          </p:nvPr>
        </p:nvSpPr>
        <p:spPr/>
        <p:txBody>
          <a:bodyPr/>
          <a:lstStyle/>
          <a:p>
            <a:endParaRPr lang="en-US"/>
          </a:p>
        </p:txBody>
      </p:sp>
      <p:pic>
        <p:nvPicPr>
          <p:cNvPr id="92164" name="Picture 4" descr="ITQF_headlines3_armstrong"/>
          <p:cNvPicPr>
            <a:picLocks noChangeAspect="1" noChangeArrowheads="1"/>
          </p:cNvPicPr>
          <p:nvPr/>
        </p:nvPicPr>
        <p:blipFill>
          <a:blip r:embed="rId3" cstate="print"/>
          <a:srcRect/>
          <a:stretch>
            <a:fillRect/>
          </a:stretch>
        </p:blipFill>
        <p:spPr bwMode="auto">
          <a:xfrm>
            <a:off x="0" y="2209800"/>
            <a:ext cx="9067800" cy="7754938"/>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200"/>
              <a:t>THE THREE ARMSTRONG INJUNCTIONS</a:t>
            </a:r>
          </a:p>
        </p:txBody>
      </p:sp>
      <p:sp>
        <p:nvSpPr>
          <p:cNvPr id="17411" name="Rectangle 3"/>
          <p:cNvSpPr>
            <a:spLocks noGrp="1" noChangeArrowheads="1"/>
          </p:cNvSpPr>
          <p:nvPr>
            <p:ph type="body" idx="1"/>
          </p:nvPr>
        </p:nvSpPr>
        <p:spPr>
          <a:xfrm>
            <a:off x="685800" y="1676400"/>
            <a:ext cx="7772400" cy="4114800"/>
          </a:xfrm>
        </p:spPr>
        <p:txBody>
          <a:bodyPr/>
          <a:lstStyle/>
          <a:p>
            <a:r>
              <a:rPr lang="en-US"/>
              <a:t>The initial temporary restraining order covered Reagan Admin. PROFS tapes </a:t>
            </a:r>
            <a:r>
              <a:rPr lang="en-US" sz="2400"/>
              <a:t>(1989)</a:t>
            </a:r>
            <a:endParaRPr lang="en-US"/>
          </a:p>
          <a:p>
            <a:r>
              <a:rPr lang="en-US"/>
              <a:t>The second temporary restraining order covered Reagan and Bush era PROFS and All-in-1 tapes </a:t>
            </a:r>
            <a:r>
              <a:rPr lang="en-US" sz="2400"/>
              <a:t>(1992)</a:t>
            </a:r>
            <a:endParaRPr lang="en-US"/>
          </a:p>
          <a:p>
            <a:r>
              <a:rPr lang="en-US"/>
              <a:t>The district court’s permanent injunction covered all “electronic commuincations systems” and their backups </a:t>
            </a:r>
            <a:r>
              <a:rPr lang="en-US" sz="2400"/>
              <a:t>(1993)</a:t>
            </a:r>
            <a:endParaRPr lang="en-US"/>
          </a:p>
          <a:p>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457200"/>
            <a:ext cx="7772400" cy="3048000"/>
          </a:xfrm>
        </p:spPr>
        <p:txBody>
          <a:bodyPr/>
          <a:lstStyle/>
          <a:p>
            <a:r>
              <a:rPr lang="en-US"/>
              <a:t>THE ARMSTRONG ORDER</a:t>
            </a:r>
            <a:r>
              <a:rPr lang="en-US" u="sng"/>
              <a:t> January 6, 1993</a:t>
            </a:r>
            <a:endParaRPr lang="en-US"/>
          </a:p>
        </p:txBody>
      </p:sp>
      <p:sp>
        <p:nvSpPr>
          <p:cNvPr id="16387" name="Rectangle 3"/>
          <p:cNvSpPr>
            <a:spLocks noGrp="1" noChangeArrowheads="1"/>
          </p:cNvSpPr>
          <p:nvPr>
            <p:ph type="subTitle" idx="1"/>
          </p:nvPr>
        </p:nvSpPr>
        <p:spPr>
          <a:xfrm>
            <a:off x="1524000" y="1981200"/>
            <a:ext cx="6400800" cy="1752600"/>
          </a:xfrm>
        </p:spPr>
        <p:txBody>
          <a:bodyPr/>
          <a:lstStyle/>
          <a:p>
            <a:pPr algn="l"/>
            <a:r>
              <a:rPr lang="en-US" sz="2400"/>
              <a:t>“ * * * ORDERED that Defendants are enjoined from removing, deleting, or altering information on their electronic communications systems until such time as the Archivist takes action pursuant to . . . the Federal Records Act to prevent the destruction of federal records, including those records saved on backup tapes.”</a:t>
            </a:r>
          </a:p>
        </p:txBody>
      </p:sp>
      <p:pic>
        <p:nvPicPr>
          <p:cNvPr id="16388" name="Picture 4" descr="j0300840"/>
          <p:cNvPicPr>
            <a:picLocks noChangeAspect="1" noChangeArrowheads="1"/>
          </p:cNvPicPr>
          <p:nvPr/>
        </p:nvPicPr>
        <p:blipFill>
          <a:blip r:embed="rId3" cstate="print"/>
          <a:srcRect/>
          <a:stretch>
            <a:fillRect/>
          </a:stretch>
        </p:blipFill>
        <p:spPr bwMode="auto">
          <a:xfrm>
            <a:off x="6553200" y="4876800"/>
            <a:ext cx="1814513" cy="152876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85800"/>
            <a:ext cx="8229600" cy="1143000"/>
          </a:xfrm>
        </p:spPr>
        <p:txBody>
          <a:bodyPr/>
          <a:lstStyle/>
          <a:p>
            <a:r>
              <a:rPr lang="en-US" sz="4000"/>
              <a:t>TYPES OF BACKUP MEDIA</a:t>
            </a:r>
            <a:br>
              <a:rPr lang="en-US" sz="4000"/>
            </a:br>
            <a:r>
              <a:rPr lang="en-US" sz="4000"/>
              <a:t>CAPTURED IN THE ARMSTRONG LITIGATION</a:t>
            </a:r>
          </a:p>
        </p:txBody>
      </p:sp>
      <p:sp>
        <p:nvSpPr>
          <p:cNvPr id="23555" name="Rectangle 3"/>
          <p:cNvSpPr>
            <a:spLocks noGrp="1" noChangeArrowheads="1"/>
          </p:cNvSpPr>
          <p:nvPr>
            <p:ph type="body" idx="1"/>
          </p:nvPr>
        </p:nvSpPr>
        <p:spPr>
          <a:xfrm>
            <a:off x="533400" y="2332038"/>
            <a:ext cx="8229600" cy="4525962"/>
          </a:xfrm>
        </p:spPr>
        <p:txBody>
          <a:bodyPr/>
          <a:lstStyle/>
          <a:p>
            <a:r>
              <a:rPr lang="en-US"/>
              <a:t>Open reel </a:t>
            </a:r>
          </a:p>
          <a:p>
            <a:r>
              <a:rPr lang="en-US"/>
              <a:t>4 mm</a:t>
            </a:r>
          </a:p>
          <a:p>
            <a:r>
              <a:rPr lang="en-US"/>
              <a:t>8 mm</a:t>
            </a:r>
          </a:p>
          <a:p>
            <a:r>
              <a:rPr lang="en-US"/>
              <a:t>DLT</a:t>
            </a:r>
          </a:p>
          <a:p>
            <a:r>
              <a:rPr lang="en-US"/>
              <a:t>3480 cartridges</a:t>
            </a:r>
          </a:p>
          <a:p>
            <a:r>
              <a:rPr lang="en-US"/>
              <a:t>Pinnacle drives</a:t>
            </a:r>
          </a:p>
          <a:p>
            <a:r>
              <a:rPr lang="en-US"/>
              <a:t>Hard drives</a:t>
            </a:r>
          </a:p>
          <a:p>
            <a:pPr>
              <a:buFontTx/>
              <a:buNone/>
            </a:pP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z="3600"/>
              <a:t>ISSUES ADDRESSED IN ARMSTRONG</a:t>
            </a:r>
          </a:p>
        </p:txBody>
      </p:sp>
      <p:sp>
        <p:nvSpPr>
          <p:cNvPr id="83971" name="Rectangle 3"/>
          <p:cNvSpPr>
            <a:spLocks noGrp="1" noChangeArrowheads="1"/>
          </p:cNvSpPr>
          <p:nvPr>
            <p:ph type="body" idx="1"/>
          </p:nvPr>
        </p:nvSpPr>
        <p:spPr/>
        <p:txBody>
          <a:bodyPr/>
          <a:lstStyle/>
          <a:p>
            <a:r>
              <a:rPr lang="en-US"/>
              <a:t>E-mail messages can be federal records</a:t>
            </a:r>
          </a:p>
          <a:p>
            <a:r>
              <a:rPr lang="en-US"/>
              <a:t>Agencies must manage the unique “electronic” e-mail record, as it is only a “kissing cousin” of a hard-copy printout</a:t>
            </a:r>
          </a:p>
          <a:p>
            <a:r>
              <a:rPr lang="en-US"/>
              <a:t>Agencies must provide for some form of periodic monitoring by records managers to ensure correct application of guidance</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600200" y="304800"/>
            <a:ext cx="5791200" cy="5715000"/>
          </a:xfrm>
          <a:prstGeom prst="rect">
            <a:avLst/>
          </a:prstGeom>
          <a:noFill/>
          <a:ln w="9525">
            <a:solidFill>
              <a:schemeClr val="bg1"/>
            </a:solidFill>
            <a:miter lim="800000"/>
            <a:headEnd/>
            <a:tailEnd/>
          </a:ln>
          <a:effectLst/>
        </p:spPr>
        <p:txBody>
          <a:bodyPr wrap="none" anchor="ctr"/>
          <a:lstStyle/>
          <a:p>
            <a:pPr eaLnBrk="0" hangingPunct="0">
              <a:spcBef>
                <a:spcPct val="0"/>
              </a:spcBef>
              <a:buFontTx/>
              <a:buNone/>
            </a:pPr>
            <a:r>
              <a:rPr lang="en-US" sz="2400">
                <a:latin typeface="Times New Roman" pitchFamily="18" charset="0"/>
              </a:rPr>
              <a:t>To:   List A</a:t>
            </a:r>
          </a:p>
          <a:p>
            <a:pPr eaLnBrk="0" hangingPunct="0">
              <a:spcBef>
                <a:spcPct val="0"/>
              </a:spcBef>
              <a:buFontTx/>
              <a:buNone/>
            </a:pPr>
            <a:r>
              <a:rPr lang="en-US" sz="2400">
                <a:latin typeface="Times New Roman" pitchFamily="18" charset="0"/>
              </a:rPr>
              <a:t>From:   ON</a:t>
            </a:r>
          </a:p>
          <a:p>
            <a:pPr eaLnBrk="0" hangingPunct="0">
              <a:spcBef>
                <a:spcPct val="0"/>
              </a:spcBef>
              <a:buFontTx/>
              <a:buNone/>
            </a:pPr>
            <a:r>
              <a:rPr lang="en-US" sz="2400">
                <a:latin typeface="Times New Roman" pitchFamily="18" charset="0"/>
              </a:rPr>
              <a:t>Date:  April 11, 1987</a:t>
            </a:r>
          </a:p>
          <a:p>
            <a:pPr eaLnBrk="0" hangingPunct="0">
              <a:spcBef>
                <a:spcPct val="0"/>
              </a:spcBef>
              <a:buFontTx/>
              <a:buNone/>
            </a:pPr>
            <a:r>
              <a:rPr lang="en-US" sz="2400" u="sng">
                <a:latin typeface="Times New Roman" pitchFamily="18" charset="0"/>
              </a:rPr>
              <a:t>Re:    Email: paper vs. electronic copies</a:t>
            </a:r>
            <a:endParaRPr lang="en-US" sz="2400">
              <a:latin typeface="Times New Roman" pitchFamily="18" charset="0"/>
            </a:endParaRPr>
          </a:p>
          <a:p>
            <a:pPr eaLnBrk="0" hangingPunct="0">
              <a:spcBef>
                <a:spcPct val="0"/>
              </a:spcBef>
              <a:buFontTx/>
              <a:buNone/>
            </a:pPr>
            <a:endParaRPr lang="en-US" sz="2400">
              <a:latin typeface="Times New Roman" pitchFamily="18" charset="0"/>
            </a:endParaRPr>
          </a:p>
          <a:p>
            <a:pPr eaLnBrk="0" hangingPunct="0">
              <a:spcBef>
                <a:spcPct val="0"/>
              </a:spcBef>
              <a:buFontTx/>
              <a:buNone/>
            </a:pPr>
            <a:r>
              <a:rPr lang="en-US" sz="2400">
                <a:latin typeface="Times New Roman" pitchFamily="18" charset="0"/>
              </a:rPr>
              <a:t>Unless the software defaults to a</a:t>
            </a:r>
          </a:p>
          <a:p>
            <a:pPr eaLnBrk="0" hangingPunct="0">
              <a:spcBef>
                <a:spcPct val="0"/>
              </a:spcBef>
              <a:buFontTx/>
              <a:buNone/>
            </a:pPr>
            <a:r>
              <a:rPr lang="en-US" sz="2400">
                <a:latin typeface="Times New Roman" pitchFamily="18" charset="0"/>
              </a:rPr>
              <a:t>different configuration, neither the name </a:t>
            </a:r>
          </a:p>
          <a:p>
            <a:pPr eaLnBrk="0" hangingPunct="0">
              <a:spcBef>
                <a:spcPct val="0"/>
              </a:spcBef>
              <a:buFontTx/>
              <a:buNone/>
            </a:pPr>
            <a:r>
              <a:rPr lang="en-US" sz="2400">
                <a:latin typeface="Times New Roman" pitchFamily="18" charset="0"/>
              </a:rPr>
              <a:t>of the sender nor the names of the</a:t>
            </a:r>
          </a:p>
          <a:p>
            <a:pPr eaLnBrk="0" hangingPunct="0">
              <a:spcBef>
                <a:spcPct val="0"/>
              </a:spcBef>
              <a:buFontTx/>
              <a:buNone/>
            </a:pPr>
            <a:r>
              <a:rPr lang="en-US" sz="2400">
                <a:latin typeface="Times New Roman" pitchFamily="18" charset="0"/>
              </a:rPr>
              <a:t>the recipients are provided in an</a:t>
            </a:r>
          </a:p>
          <a:p>
            <a:pPr eaLnBrk="0" hangingPunct="0">
              <a:spcBef>
                <a:spcPct val="0"/>
              </a:spcBef>
              <a:buFontTx/>
              <a:buNone/>
            </a:pPr>
            <a:r>
              <a:rPr lang="en-US" sz="2400">
                <a:latin typeface="Times New Roman" pitchFamily="18" charset="0"/>
              </a:rPr>
              <a:t>intelligible form.  Is this all that the</a:t>
            </a:r>
          </a:p>
          <a:p>
            <a:pPr eaLnBrk="0" hangingPunct="0">
              <a:spcBef>
                <a:spcPct val="0"/>
              </a:spcBef>
              <a:buFontTx/>
              <a:buNone/>
            </a:pPr>
            <a:r>
              <a:rPr lang="en-US" sz="2400">
                <a:latin typeface="Times New Roman" pitchFamily="18" charset="0"/>
              </a:rPr>
              <a:t>storm and furor have been about?  What</a:t>
            </a:r>
          </a:p>
          <a:p>
            <a:pPr eaLnBrk="0" hangingPunct="0">
              <a:spcBef>
                <a:spcPct val="0"/>
              </a:spcBef>
              <a:buFontTx/>
              <a:buNone/>
            </a:pPr>
            <a:r>
              <a:rPr lang="en-US" sz="2400">
                <a:latin typeface="Times New Roman" pitchFamily="18" charset="0"/>
              </a:rPr>
              <a:t>other data &amp; metadata existing on the</a:t>
            </a:r>
          </a:p>
          <a:p>
            <a:pPr eaLnBrk="0" hangingPunct="0">
              <a:spcBef>
                <a:spcPct val="0"/>
              </a:spcBef>
              <a:buFontTx/>
              <a:buNone/>
            </a:pPr>
            <a:r>
              <a:rPr lang="en-US" sz="2400">
                <a:latin typeface="Times New Roman" pitchFamily="18" charset="0"/>
              </a:rPr>
              <a:t>“live” electronic version must be </a:t>
            </a:r>
          </a:p>
          <a:p>
            <a:pPr eaLnBrk="0" hangingPunct="0">
              <a:spcBef>
                <a:spcPct val="0"/>
              </a:spcBef>
              <a:buFontTx/>
              <a:buNone/>
            </a:pPr>
            <a:r>
              <a:rPr lang="en-US" sz="2400">
                <a:latin typeface="Times New Roman" pitchFamily="18" charset="0"/>
              </a:rPr>
              <a:t>captured? </a:t>
            </a:r>
          </a:p>
          <a:p>
            <a:pPr eaLnBrk="0" hangingPunct="0">
              <a:spcBef>
                <a:spcPct val="0"/>
              </a:spcBef>
              <a:buFontTx/>
              <a:buNone/>
            </a:pPr>
            <a:r>
              <a:rPr lang="en-US" sz="2400">
                <a:latin typeface="Times New Roman" pitchFamily="18" charset="0"/>
              </a:rPr>
              <a:t>cc: John Smith, Jane Doe, Gary …. </a:t>
            </a:r>
            <a:endParaRPr lang="en-US" sz="2800">
              <a:latin typeface="Times New Roman" pitchFamily="18" charset="0"/>
            </a:endParaRPr>
          </a:p>
        </p:txBody>
      </p:sp>
      <p:sp>
        <p:nvSpPr>
          <p:cNvPr id="86019" name="Rectangle 3"/>
          <p:cNvSpPr>
            <a:spLocks noChangeArrowheads="1"/>
          </p:cNvSpPr>
          <p:nvPr/>
        </p:nvSpPr>
        <p:spPr bwMode="auto">
          <a:xfrm>
            <a:off x="6808788" y="-211138"/>
            <a:ext cx="184150" cy="519113"/>
          </a:xfrm>
          <a:prstGeom prst="rect">
            <a:avLst/>
          </a:prstGeom>
          <a:noFill/>
          <a:ln w="9525">
            <a:noFill/>
            <a:miter lim="800000"/>
            <a:headEnd/>
            <a:tailEnd/>
          </a:ln>
          <a:effectLst/>
        </p:spPr>
        <p:txBody>
          <a:bodyPr wrap="none">
            <a:spAutoFit/>
          </a:bodyPr>
          <a:lstStyle/>
          <a:p>
            <a:pPr eaLnBrk="0" hangingPunct="0">
              <a:spcBef>
                <a:spcPct val="0"/>
              </a:spcBef>
              <a:buFontTx/>
              <a:buNone/>
            </a:pPr>
            <a:endParaRPr lang="en-US" sz="2800">
              <a:latin typeface="Times New Roman" pitchFamily="18" charset="0"/>
            </a:endParaRPr>
          </a:p>
        </p:txBody>
      </p:sp>
      <p:sp>
        <p:nvSpPr>
          <p:cNvPr id="86020" name="Rectangle 4"/>
          <p:cNvSpPr>
            <a:spLocks noChangeArrowheads="1"/>
          </p:cNvSpPr>
          <p:nvPr/>
        </p:nvSpPr>
        <p:spPr bwMode="auto">
          <a:xfrm>
            <a:off x="7670800" y="5610225"/>
            <a:ext cx="184150" cy="519113"/>
          </a:xfrm>
          <a:prstGeom prst="rect">
            <a:avLst/>
          </a:prstGeom>
          <a:noFill/>
          <a:ln w="9525">
            <a:noFill/>
            <a:miter lim="800000"/>
            <a:headEnd/>
            <a:tailEnd/>
          </a:ln>
          <a:effectLst/>
        </p:spPr>
        <p:txBody>
          <a:bodyPr wrap="none">
            <a:spAutoFit/>
          </a:bodyPr>
          <a:lstStyle/>
          <a:p>
            <a:pPr eaLnBrk="0" hangingPunct="0">
              <a:spcBef>
                <a:spcPct val="0"/>
              </a:spcBef>
              <a:buFontTx/>
              <a:buNone/>
            </a:pPr>
            <a:endParaRPr lang="en-US" sz="2800">
              <a:latin typeface="Times New Roman" pitchFamily="18"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z="3600"/>
              <a:t>ISSUES ADDRESSED IN ARMSTRONG (cont’d)</a:t>
            </a:r>
            <a:br>
              <a:rPr lang="en-US" sz="3600"/>
            </a:br>
            <a:r>
              <a:rPr lang="en-US" sz="3600"/>
              <a:t>“Who Knew What When”</a:t>
            </a:r>
          </a:p>
        </p:txBody>
      </p:sp>
      <p:sp>
        <p:nvSpPr>
          <p:cNvPr id="84995" name="Rectangle 3"/>
          <p:cNvSpPr>
            <a:spLocks noGrp="1" noChangeArrowheads="1"/>
          </p:cNvSpPr>
          <p:nvPr>
            <p:ph type="body" idx="1"/>
          </p:nvPr>
        </p:nvSpPr>
        <p:spPr>
          <a:xfrm>
            <a:off x="685800" y="2514600"/>
            <a:ext cx="7772400" cy="4648200"/>
          </a:xfrm>
        </p:spPr>
        <p:txBody>
          <a:bodyPr/>
          <a:lstStyle/>
          <a:p>
            <a:r>
              <a:rPr lang="en-US"/>
              <a:t>Transmission and receipt data must be managed along with content</a:t>
            </a:r>
          </a:p>
          <a:p>
            <a:pPr lvl="1"/>
            <a:r>
              <a:rPr lang="en-US"/>
              <a:t>Names of senders, recipients</a:t>
            </a:r>
          </a:p>
          <a:p>
            <a:pPr lvl="1"/>
            <a:r>
              <a:rPr lang="en-US"/>
              <a:t>Distribution Lists</a:t>
            </a:r>
          </a:p>
          <a:p>
            <a:pPr lvl="1"/>
            <a:r>
              <a:rPr lang="en-US"/>
              <a:t>User Directories</a:t>
            </a:r>
          </a:p>
          <a:p>
            <a:pPr lvl="1"/>
            <a:r>
              <a:rPr lang="en-US"/>
              <a:t>Receipt data, including acknowledgements of receipt, where requested</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z="3600"/>
              <a:t>How the EOP Implemented</a:t>
            </a:r>
            <a:br>
              <a:rPr lang="en-US" sz="3600"/>
            </a:br>
            <a:r>
              <a:rPr lang="en-US" sz="3600"/>
              <a:t>Armstrong</a:t>
            </a:r>
          </a:p>
        </p:txBody>
      </p:sp>
      <p:sp>
        <p:nvSpPr>
          <p:cNvPr id="87043" name="Rectangle 3"/>
          <p:cNvSpPr>
            <a:spLocks noGrp="1" noChangeArrowheads="1"/>
          </p:cNvSpPr>
          <p:nvPr>
            <p:ph type="body" idx="1"/>
          </p:nvPr>
        </p:nvSpPr>
        <p:spPr/>
        <p:txBody>
          <a:bodyPr/>
          <a:lstStyle/>
          <a:p>
            <a:r>
              <a:rPr lang="en-US"/>
              <a:t>Issued recordkeeping guidance covering applications on existing e-mail systems</a:t>
            </a:r>
          </a:p>
          <a:p>
            <a:r>
              <a:rPr lang="en-US"/>
              <a:t>Customized existing proprietary software to perform electronic recordkeeping functions</a:t>
            </a:r>
          </a:p>
          <a:p>
            <a:pPr lvl="1"/>
            <a:r>
              <a:rPr lang="en-US"/>
              <a:t>Introduced front-end ‘prompts’</a:t>
            </a:r>
          </a:p>
          <a:p>
            <a:pPr lvl="1"/>
            <a:r>
              <a:rPr lang="en-US"/>
              <a:t>Built in automatic monitoring functions</a:t>
            </a:r>
          </a:p>
          <a:p>
            <a:r>
              <a:rPr lang="en-US"/>
              <a:t>Restored and reconstructed e-mail residing on backup tapes</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In class exercise</a:t>
            </a:r>
          </a:p>
        </p:txBody>
      </p:sp>
      <p:sp>
        <p:nvSpPr>
          <p:cNvPr id="98307" name="Rectangle 3"/>
          <p:cNvSpPr>
            <a:spLocks noGrp="1" noChangeArrowheads="1"/>
          </p:cNvSpPr>
          <p:nvPr>
            <p:ph type="body" idx="1"/>
          </p:nvPr>
        </p:nvSpPr>
        <p:spPr/>
        <p:txBody>
          <a:bodyPr/>
          <a:lstStyle/>
          <a:p>
            <a:pPr>
              <a:lnSpc>
                <a:spcPct val="80000"/>
              </a:lnSpc>
            </a:pPr>
            <a:r>
              <a:rPr lang="en-US" sz="2400" dirty="0"/>
              <a:t>You have been appointed Records Officer for a large cabinet Department in the Obama Administration.</a:t>
            </a:r>
          </a:p>
          <a:p>
            <a:pPr>
              <a:lnSpc>
                <a:spcPct val="80000"/>
              </a:lnSpc>
            </a:pPr>
            <a:r>
              <a:rPr lang="en-US" sz="2400" dirty="0"/>
              <a:t>A lawsuit against the Department has been pending for a few months which would affect several agencies and bureaus in the Department (but not all of them).</a:t>
            </a:r>
          </a:p>
          <a:p>
            <a:pPr>
              <a:lnSpc>
                <a:spcPct val="80000"/>
              </a:lnSpc>
            </a:pPr>
            <a:r>
              <a:rPr lang="en-US" sz="2400" dirty="0"/>
              <a:t>Tomorrow, when you walk in to work, you will find out that </a:t>
            </a:r>
            <a:r>
              <a:rPr lang="en-US" sz="2400" dirty="0" smtClean="0"/>
              <a:t>a federal magistrate judge (the Hon. Judge </a:t>
            </a:r>
            <a:r>
              <a:rPr lang="en-US" sz="2400" dirty="0" err="1" smtClean="0"/>
              <a:t>Grimmiola</a:t>
            </a:r>
            <a:r>
              <a:rPr lang="en-US" sz="2400" dirty="0" smtClean="0"/>
              <a:t>)  </a:t>
            </a:r>
            <a:r>
              <a:rPr lang="en-US" sz="2400" dirty="0"/>
              <a:t>issued a preservation order late yesterday requiring that all documents, records, and evidence in any form be preserved relevant to the lawsuit.</a:t>
            </a:r>
          </a:p>
          <a:p>
            <a:pPr>
              <a:lnSpc>
                <a:spcPct val="80000"/>
              </a:lnSpc>
            </a:pPr>
            <a:r>
              <a:rPr lang="en-US" sz="2400" dirty="0"/>
              <a:t>A senior lawyer in the General Counsel’s office called you just now to ask what your plan of action is for dealing with this litigation crisis.  What do you tell him?</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Leading to the present…</a:t>
            </a:r>
            <a:endParaRPr lang="en-US" dirty="0"/>
          </a:p>
        </p:txBody>
      </p:sp>
      <p:sp>
        <p:nvSpPr>
          <p:cNvPr id="3" name="Content Placeholder 2"/>
          <p:cNvSpPr>
            <a:spLocks noGrp="1"/>
          </p:cNvSpPr>
          <p:nvPr>
            <p:ph idx="1"/>
          </p:nvPr>
        </p:nvSpPr>
        <p:spPr/>
        <p:txBody>
          <a:bodyPr/>
          <a:lstStyle/>
          <a:p>
            <a:r>
              <a:rPr lang="en-US" dirty="0" smtClean="0"/>
              <a:t>Litigation by Ordeal (a/k/a) “e-discovery”</a:t>
            </a:r>
          </a:p>
          <a:p>
            <a:endParaRPr lang="en-US" dirty="0"/>
          </a:p>
          <a:p>
            <a:pPr>
              <a:buNone/>
            </a:pPr>
            <a:endParaRPr lang="en-US" dirty="0"/>
          </a:p>
        </p:txBody>
      </p:sp>
      <p:pic>
        <p:nvPicPr>
          <p:cNvPr id="4" name="Picture 3" descr="ediscovery.jpg"/>
          <p:cNvPicPr>
            <a:picLocks noChangeAspect="1"/>
          </p:cNvPicPr>
          <p:nvPr/>
        </p:nvPicPr>
        <p:blipFill>
          <a:blip r:embed="rId2" cstate="print"/>
          <a:stretch>
            <a:fillRect/>
          </a:stretch>
        </p:blipFill>
        <p:spPr>
          <a:xfrm>
            <a:off x="3348037" y="2495550"/>
            <a:ext cx="2447925" cy="1866900"/>
          </a:xfrm>
          <a:prstGeom prst="rect">
            <a:avLst/>
          </a:prstGeom>
        </p:spPr>
      </p:pic>
      <p:pic>
        <p:nvPicPr>
          <p:cNvPr id="5" name="Picture 4" descr="0101010.jpg"/>
          <p:cNvPicPr>
            <a:picLocks noChangeAspect="1"/>
          </p:cNvPicPr>
          <p:nvPr/>
        </p:nvPicPr>
        <p:blipFill>
          <a:blip r:embed="rId3" cstate="print"/>
          <a:stretch>
            <a:fillRect/>
          </a:stretch>
        </p:blipFill>
        <p:spPr>
          <a:xfrm rot="10800000" flipH="1" flipV="1">
            <a:off x="2133600" y="4743450"/>
            <a:ext cx="4724400" cy="17335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law and equity</a:t>
            </a:r>
            <a:endParaRPr lang="en-US" dirty="0"/>
          </a:p>
        </p:txBody>
      </p:sp>
      <p:sp>
        <p:nvSpPr>
          <p:cNvPr id="3" name="Content Placeholder 2"/>
          <p:cNvSpPr>
            <a:spLocks noGrp="1"/>
          </p:cNvSpPr>
          <p:nvPr>
            <p:ph idx="1"/>
          </p:nvPr>
        </p:nvSpPr>
        <p:spPr/>
        <p:txBody>
          <a:bodyPr/>
          <a:lstStyle/>
          <a:p>
            <a:r>
              <a:rPr lang="en-US" sz="2400" dirty="0" smtClean="0"/>
              <a:t>English common law in the courts</a:t>
            </a:r>
          </a:p>
          <a:p>
            <a:r>
              <a:rPr lang="en-US" sz="2400" dirty="0" smtClean="0"/>
              <a:t>Law of equity: appeals to the King</a:t>
            </a:r>
          </a:p>
          <a:p>
            <a:pPr lvl="1"/>
            <a:r>
              <a:rPr lang="en-US" sz="2400" dirty="0" smtClean="0"/>
              <a:t>Court of Chancery</a:t>
            </a:r>
          </a:p>
          <a:p>
            <a:r>
              <a:rPr lang="en-US" sz="2400" dirty="0" smtClean="0"/>
              <a:t>Remedies (law=damages; equity=injunctions)</a:t>
            </a:r>
          </a:p>
          <a:p>
            <a:r>
              <a:rPr lang="en-US" sz="2400" dirty="0" smtClean="0"/>
              <a:t>Jury trial guaranteed by 7</a:t>
            </a:r>
            <a:r>
              <a:rPr lang="en-US" sz="2400" baseline="30000" dirty="0" smtClean="0"/>
              <a:t>th</a:t>
            </a:r>
            <a:r>
              <a:rPr lang="en-US" sz="2400" dirty="0" smtClean="0"/>
              <a:t> Amendment in suits at common law </a:t>
            </a:r>
          </a:p>
          <a:p>
            <a:r>
              <a:rPr lang="en-US" sz="2400" dirty="0" smtClean="0"/>
              <a:t>Judge as </a:t>
            </a:r>
            <a:r>
              <a:rPr lang="en-US" sz="2400" dirty="0" err="1" smtClean="0"/>
              <a:t>trier</a:t>
            </a:r>
            <a:r>
              <a:rPr lang="en-US" sz="2400" dirty="0" smtClean="0"/>
              <a:t> of fact in equity</a:t>
            </a:r>
          </a:p>
          <a:p>
            <a:r>
              <a:rPr lang="en-US" sz="2400" dirty="0" smtClean="0"/>
              <a:t>Merger of law and equity in US in 1938 with promulgation of Federal Rules of Civil Procedure</a:t>
            </a:r>
          </a:p>
          <a:p>
            <a:r>
              <a:rPr lang="en-US" sz="2400" dirty="0" smtClean="0"/>
              <a:t>Remedies available today, including both damages and injunctive relief </a:t>
            </a:r>
          </a:p>
          <a:p>
            <a:endParaRPr lang="en-US" sz="2400"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Stages of a Lawsuit</a:t>
            </a:r>
            <a:endParaRPr lang="en-US" dirty="0"/>
          </a:p>
        </p:txBody>
      </p:sp>
      <p:sp>
        <p:nvSpPr>
          <p:cNvPr id="3" name="Content Placeholder 2"/>
          <p:cNvSpPr>
            <a:spLocks noGrp="1"/>
          </p:cNvSpPr>
          <p:nvPr>
            <p:ph idx="1"/>
          </p:nvPr>
        </p:nvSpPr>
        <p:spPr/>
        <p:txBody>
          <a:bodyPr/>
          <a:lstStyle/>
          <a:p>
            <a:r>
              <a:rPr lang="en-US" dirty="0" smtClean="0"/>
              <a:t>Pre-lawsuit activity*   </a:t>
            </a:r>
            <a:r>
              <a:rPr lang="en-US" sz="1800" dirty="0" smtClean="0"/>
              <a:t>(Question: what might that be??)</a:t>
            </a:r>
            <a:endParaRPr lang="en-US" dirty="0" smtClean="0"/>
          </a:p>
          <a:p>
            <a:r>
              <a:rPr lang="en-US" dirty="0" smtClean="0"/>
              <a:t>Complaint</a:t>
            </a:r>
          </a:p>
          <a:p>
            <a:r>
              <a:rPr lang="en-US" dirty="0" smtClean="0"/>
              <a:t>Answer</a:t>
            </a:r>
          </a:p>
          <a:p>
            <a:r>
              <a:rPr lang="en-US" dirty="0" smtClean="0"/>
              <a:t>Discovery </a:t>
            </a:r>
          </a:p>
          <a:p>
            <a:pPr lvl="1"/>
            <a:r>
              <a:rPr lang="en-US" dirty="0" smtClean="0"/>
              <a:t>Depositions</a:t>
            </a:r>
          </a:p>
          <a:p>
            <a:pPr lvl="1"/>
            <a:r>
              <a:rPr lang="en-US" dirty="0" smtClean="0"/>
              <a:t>Interrogatories</a:t>
            </a:r>
          </a:p>
          <a:p>
            <a:pPr lvl="1"/>
            <a:r>
              <a:rPr lang="en-US" dirty="0" smtClean="0"/>
              <a:t>Requests to Produce</a:t>
            </a:r>
          </a:p>
          <a:p>
            <a:pPr lvl="1"/>
            <a:r>
              <a:rPr lang="en-US" dirty="0" smtClean="0"/>
              <a:t>Requests for Admissions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a Lawsuit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Summary Judgment</a:t>
            </a:r>
          </a:p>
          <a:p>
            <a:r>
              <a:rPr lang="en-US" dirty="0" smtClean="0"/>
              <a:t>Trial</a:t>
            </a:r>
          </a:p>
          <a:p>
            <a:r>
              <a:rPr lang="en-US" dirty="0" smtClean="0"/>
              <a:t>Post trial motions</a:t>
            </a:r>
          </a:p>
          <a:p>
            <a:r>
              <a:rPr lang="en-US" dirty="0" smtClean="0"/>
              <a:t>Appeal(s)</a:t>
            </a:r>
          </a:p>
          <a:p>
            <a:r>
              <a:rPr lang="en-US" dirty="0" smtClean="0"/>
              <a:t>Possible remand to lower court for further proceedings</a:t>
            </a:r>
          </a:p>
          <a:p>
            <a:r>
              <a:rPr lang="en-US" dirty="0" smtClean="0"/>
              <a:t>Final Order</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Settlement and Compromise</a:t>
            </a:r>
            <a:endParaRPr lang="en-US" dirty="0"/>
          </a:p>
        </p:txBody>
      </p:sp>
      <p:sp>
        <p:nvSpPr>
          <p:cNvPr id="3" name="Content Placeholder 2"/>
          <p:cNvSpPr>
            <a:spLocks noGrp="1"/>
          </p:cNvSpPr>
          <p:nvPr>
            <p:ph idx="1"/>
          </p:nvPr>
        </p:nvSpPr>
        <p:spPr/>
        <p:txBody>
          <a:bodyPr/>
          <a:lstStyle/>
          <a:p>
            <a:r>
              <a:rPr lang="en-US" i="1" dirty="0" smtClean="0"/>
              <a:t>Questions: </a:t>
            </a:r>
          </a:p>
          <a:p>
            <a:pPr>
              <a:buNone/>
            </a:pPr>
            <a:r>
              <a:rPr lang="en-US" i="1" dirty="0"/>
              <a:t>	</a:t>
            </a:r>
            <a:r>
              <a:rPr lang="en-US" i="1" dirty="0" smtClean="0"/>
              <a:t>--under what circumstances does it make sense to settle a lawsuit?</a:t>
            </a:r>
          </a:p>
          <a:p>
            <a:pPr>
              <a:buNone/>
            </a:pPr>
            <a:r>
              <a:rPr lang="en-US" i="1" dirty="0"/>
              <a:t>	</a:t>
            </a:r>
            <a:r>
              <a:rPr lang="en-US" i="1" dirty="0" smtClean="0"/>
              <a:t>--when should settlement take place?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400" dirty="0" smtClean="0"/>
              <a:t>Comprehensive list of stages of a Lawsuit</a:t>
            </a:r>
            <a:endParaRPr lang="en-US" sz="2400" dirty="0"/>
          </a:p>
        </p:txBody>
      </p:sp>
      <p:sp>
        <p:nvSpPr>
          <p:cNvPr id="3" name="Content Placeholder 2"/>
          <p:cNvSpPr>
            <a:spLocks noGrp="1"/>
          </p:cNvSpPr>
          <p:nvPr>
            <p:ph idx="1"/>
          </p:nvPr>
        </p:nvSpPr>
        <p:spPr>
          <a:xfrm>
            <a:off x="457200" y="990600"/>
            <a:ext cx="8229600" cy="5943600"/>
          </a:xfrm>
        </p:spPr>
        <p:txBody>
          <a:bodyPr/>
          <a:lstStyle/>
          <a:p>
            <a:r>
              <a:rPr lang="en-US" sz="800" dirty="0" smtClean="0">
                <a:solidFill>
                  <a:srgbClr val="0070C0"/>
                </a:solidFill>
                <a:hlinkClick r:id="rId2" action="ppaction://hlinkfile" tooltip="Pleading"/>
              </a:rPr>
              <a:t>Pleadings</a:t>
            </a:r>
            <a:r>
              <a:rPr lang="en-US" sz="800" dirty="0" smtClean="0">
                <a:solidFill>
                  <a:srgbClr val="0070C0"/>
                </a:solidFill>
              </a:rPr>
              <a:t> </a:t>
            </a:r>
          </a:p>
          <a:p>
            <a:pPr lvl="1"/>
            <a:r>
              <a:rPr lang="en-US" sz="800" dirty="0" smtClean="0">
                <a:solidFill>
                  <a:srgbClr val="0070C0"/>
                </a:solidFill>
                <a:hlinkClick r:id="rId3" action="ppaction://hlinkfile" tooltip="Service of process"/>
              </a:rPr>
              <a:t>Service of process</a:t>
            </a:r>
            <a:r>
              <a:rPr lang="en-US" sz="800" dirty="0" smtClean="0">
                <a:solidFill>
                  <a:srgbClr val="0070C0"/>
                </a:solidFill>
              </a:rPr>
              <a:t> </a:t>
            </a:r>
          </a:p>
          <a:p>
            <a:pPr lvl="1"/>
            <a:r>
              <a:rPr lang="en-US" sz="800" dirty="0" smtClean="0">
                <a:solidFill>
                  <a:srgbClr val="0070C0"/>
                </a:solidFill>
                <a:hlinkClick r:id="rId4" action="ppaction://hlinkfile" tooltip="Complaint"/>
              </a:rPr>
              <a:t>Complaint</a:t>
            </a:r>
            <a:r>
              <a:rPr lang="en-US" sz="800" dirty="0" smtClean="0">
                <a:solidFill>
                  <a:srgbClr val="0070C0"/>
                </a:solidFill>
              </a:rPr>
              <a:t> </a:t>
            </a:r>
          </a:p>
          <a:p>
            <a:pPr lvl="1"/>
            <a:r>
              <a:rPr lang="en-US" sz="800" dirty="0" smtClean="0">
                <a:solidFill>
                  <a:srgbClr val="0070C0"/>
                </a:solidFill>
                <a:hlinkClick r:id="rId5" action="ppaction://hlinkfile" tooltip="Answer"/>
              </a:rPr>
              <a:t>Answer</a:t>
            </a:r>
            <a:r>
              <a:rPr lang="en-US" sz="800" dirty="0" smtClean="0">
                <a:solidFill>
                  <a:srgbClr val="0070C0"/>
                </a:solidFill>
              </a:rPr>
              <a:t> </a:t>
            </a:r>
          </a:p>
          <a:p>
            <a:pPr lvl="2"/>
            <a:r>
              <a:rPr lang="en-US" sz="800" dirty="0" smtClean="0">
                <a:solidFill>
                  <a:srgbClr val="0070C0"/>
                </a:solidFill>
                <a:hlinkClick r:id="rId6" action="ppaction://hlinkfile" tooltip="Affirmative defense"/>
              </a:rPr>
              <a:t>Affirmative defense</a:t>
            </a:r>
            <a:r>
              <a:rPr lang="en-US" sz="800" dirty="0" smtClean="0">
                <a:solidFill>
                  <a:srgbClr val="0070C0"/>
                </a:solidFill>
              </a:rPr>
              <a:t> </a:t>
            </a:r>
          </a:p>
          <a:p>
            <a:pPr lvl="1"/>
            <a:r>
              <a:rPr lang="en-US" sz="800" dirty="0" smtClean="0">
                <a:solidFill>
                  <a:srgbClr val="0070C0"/>
                </a:solidFill>
                <a:hlinkClick r:id="rId7" action="ppaction://hlinkfile" tooltip="Counterclaim"/>
              </a:rPr>
              <a:t>Counterclaim</a:t>
            </a:r>
            <a:r>
              <a:rPr lang="en-US" sz="800" dirty="0" smtClean="0">
                <a:solidFill>
                  <a:srgbClr val="0070C0"/>
                </a:solidFill>
              </a:rPr>
              <a:t> </a:t>
            </a:r>
          </a:p>
          <a:p>
            <a:pPr lvl="1"/>
            <a:r>
              <a:rPr lang="en-US" sz="800" dirty="0" err="1" smtClean="0">
                <a:solidFill>
                  <a:srgbClr val="0070C0"/>
                </a:solidFill>
                <a:hlinkClick r:id="rId8" action="ppaction://hlinkfile" tooltip="Crossclaim"/>
              </a:rPr>
              <a:t>Crossclaim</a:t>
            </a:r>
            <a:r>
              <a:rPr lang="en-US" sz="800" dirty="0" smtClean="0">
                <a:solidFill>
                  <a:srgbClr val="0070C0"/>
                </a:solidFill>
              </a:rPr>
              <a:t> </a:t>
            </a:r>
          </a:p>
          <a:p>
            <a:pPr lvl="1"/>
            <a:r>
              <a:rPr lang="en-US" sz="800" dirty="0" err="1" smtClean="0">
                <a:solidFill>
                  <a:srgbClr val="0070C0"/>
                </a:solidFill>
                <a:hlinkClick r:id="rId9" action="ppaction://hlinkfile" tooltip="Joinder"/>
              </a:rPr>
              <a:t>Joinder</a:t>
            </a:r>
            <a:r>
              <a:rPr lang="en-US" sz="800" dirty="0" smtClean="0">
                <a:solidFill>
                  <a:srgbClr val="0070C0"/>
                </a:solidFill>
              </a:rPr>
              <a:t> </a:t>
            </a:r>
          </a:p>
          <a:p>
            <a:pPr lvl="1"/>
            <a:r>
              <a:rPr lang="en-US" sz="800" dirty="0" smtClean="0">
                <a:solidFill>
                  <a:srgbClr val="0070C0"/>
                </a:solidFill>
              </a:rPr>
              <a:t>Indispensable party</a:t>
            </a:r>
          </a:p>
          <a:p>
            <a:pPr lvl="1"/>
            <a:r>
              <a:rPr lang="en-US" sz="800" dirty="0" smtClean="0">
                <a:solidFill>
                  <a:srgbClr val="0070C0"/>
                </a:solidFill>
                <a:hlinkClick r:id="rId10" action="ppaction://hlinkfile" tooltip="Intervention (law)"/>
              </a:rPr>
              <a:t>Intervention</a:t>
            </a:r>
            <a:r>
              <a:rPr lang="en-US" sz="800" dirty="0" smtClean="0">
                <a:solidFill>
                  <a:srgbClr val="0070C0"/>
                </a:solidFill>
              </a:rPr>
              <a:t> </a:t>
            </a:r>
          </a:p>
          <a:p>
            <a:pPr lvl="1"/>
            <a:r>
              <a:rPr lang="en-US" sz="800" dirty="0" smtClean="0">
                <a:solidFill>
                  <a:srgbClr val="0070C0"/>
                </a:solidFill>
                <a:hlinkClick r:id="rId11" action="ppaction://hlinkfile" tooltip="Motion (legal)"/>
              </a:rPr>
              <a:t>Other Motions</a:t>
            </a:r>
            <a:r>
              <a:rPr lang="en-US" sz="800" dirty="0" smtClean="0">
                <a:solidFill>
                  <a:srgbClr val="0070C0"/>
                </a:solidFill>
              </a:rPr>
              <a:t> </a:t>
            </a:r>
          </a:p>
          <a:p>
            <a:r>
              <a:rPr lang="en-US" sz="800" dirty="0" smtClean="0">
                <a:solidFill>
                  <a:srgbClr val="0070C0"/>
                </a:solidFill>
                <a:hlinkClick r:id="rId12" action="ppaction://hlinkfile" tooltip="Pre-trial"/>
              </a:rPr>
              <a:t>Pre-trial</a:t>
            </a:r>
            <a:r>
              <a:rPr lang="en-US" sz="800" dirty="0" smtClean="0">
                <a:solidFill>
                  <a:srgbClr val="0070C0"/>
                </a:solidFill>
              </a:rPr>
              <a:t> procedure </a:t>
            </a:r>
          </a:p>
          <a:p>
            <a:pPr lvl="1"/>
            <a:r>
              <a:rPr lang="en-US" sz="800" b="1" dirty="0" smtClean="0">
                <a:solidFill>
                  <a:srgbClr val="0070C0"/>
                </a:solidFill>
              </a:rPr>
              <a:t>Discovery</a:t>
            </a:r>
            <a:r>
              <a:rPr lang="en-US" sz="800" dirty="0" smtClean="0">
                <a:solidFill>
                  <a:srgbClr val="0070C0"/>
                </a:solidFill>
              </a:rPr>
              <a:t> </a:t>
            </a:r>
          </a:p>
          <a:p>
            <a:pPr lvl="1"/>
            <a:r>
              <a:rPr lang="en-US" sz="800" dirty="0" smtClean="0">
                <a:solidFill>
                  <a:srgbClr val="0070C0"/>
                </a:solidFill>
                <a:hlinkClick r:id="rId13" action="ppaction://hlinkfile" tooltip="Initial Conference (Law)"/>
              </a:rPr>
              <a:t>Initial Conference</a:t>
            </a:r>
            <a:r>
              <a:rPr lang="en-US" sz="800" dirty="0" smtClean="0">
                <a:solidFill>
                  <a:srgbClr val="0070C0"/>
                </a:solidFill>
              </a:rPr>
              <a:t> </a:t>
            </a:r>
          </a:p>
          <a:p>
            <a:pPr lvl="1"/>
            <a:r>
              <a:rPr lang="en-US" sz="800" dirty="0" smtClean="0">
                <a:solidFill>
                  <a:srgbClr val="0070C0"/>
                </a:solidFill>
                <a:hlinkClick r:id="rId14" action="ppaction://hlinkfile" tooltip="Interrogatories"/>
              </a:rPr>
              <a:t>Interrogatories</a:t>
            </a:r>
            <a:r>
              <a:rPr lang="en-US" sz="800" dirty="0" smtClean="0">
                <a:solidFill>
                  <a:srgbClr val="0070C0"/>
                </a:solidFill>
              </a:rPr>
              <a:t> </a:t>
            </a:r>
          </a:p>
          <a:p>
            <a:pPr lvl="1"/>
            <a:r>
              <a:rPr lang="en-US" sz="800" dirty="0" smtClean="0">
                <a:solidFill>
                  <a:srgbClr val="0070C0"/>
                </a:solidFill>
                <a:hlinkClick r:id="rId15" action="ppaction://hlinkfile" tooltip="Deposition (law)"/>
              </a:rPr>
              <a:t>Depositions</a:t>
            </a:r>
            <a:r>
              <a:rPr lang="en-US" sz="800" dirty="0" smtClean="0">
                <a:solidFill>
                  <a:srgbClr val="0070C0"/>
                </a:solidFill>
              </a:rPr>
              <a:t> </a:t>
            </a:r>
          </a:p>
          <a:p>
            <a:pPr lvl="1"/>
            <a:r>
              <a:rPr lang="en-US" sz="800" dirty="0" smtClean="0">
                <a:solidFill>
                  <a:srgbClr val="0070C0"/>
                </a:solidFill>
                <a:hlinkClick r:id="rId16" action="ppaction://hlinkfile" tooltip="Request for admissions"/>
              </a:rPr>
              <a:t>Request for Admissions</a:t>
            </a:r>
            <a:r>
              <a:rPr lang="en-US" sz="800" dirty="0" smtClean="0">
                <a:solidFill>
                  <a:srgbClr val="0070C0"/>
                </a:solidFill>
              </a:rPr>
              <a:t> </a:t>
            </a:r>
          </a:p>
          <a:p>
            <a:pPr lvl="1"/>
            <a:r>
              <a:rPr lang="en-US" sz="800" dirty="0" smtClean="0">
                <a:solidFill>
                  <a:srgbClr val="0070C0"/>
                </a:solidFill>
                <a:hlinkClick r:id="rId17" action="ppaction://hlinkfile" tooltip="Request for production"/>
              </a:rPr>
              <a:t>Request for production</a:t>
            </a:r>
            <a:r>
              <a:rPr lang="en-US" sz="800" dirty="0" smtClean="0">
                <a:solidFill>
                  <a:srgbClr val="0070C0"/>
                </a:solidFill>
              </a:rPr>
              <a:t> </a:t>
            </a:r>
          </a:p>
          <a:p>
            <a:r>
              <a:rPr lang="en-US" sz="800" dirty="0" smtClean="0">
                <a:solidFill>
                  <a:srgbClr val="0070C0"/>
                </a:solidFill>
              </a:rPr>
              <a:t>Resolution without trial 					</a:t>
            </a:r>
          </a:p>
          <a:p>
            <a:pPr lvl="1"/>
            <a:r>
              <a:rPr lang="en-US" sz="800" dirty="0" smtClean="0">
                <a:solidFill>
                  <a:srgbClr val="0070C0"/>
                </a:solidFill>
                <a:hlinkClick r:id="rId18" action="ppaction://hlinkfile" tooltip="Default judgment"/>
              </a:rPr>
              <a:t>Default judgment</a:t>
            </a:r>
            <a:r>
              <a:rPr lang="en-US" sz="800" dirty="0" smtClean="0">
                <a:solidFill>
                  <a:srgbClr val="0070C0"/>
                </a:solidFill>
              </a:rPr>
              <a:t> </a:t>
            </a:r>
          </a:p>
          <a:p>
            <a:pPr lvl="1"/>
            <a:r>
              <a:rPr lang="en-US" sz="800" dirty="0" smtClean="0">
                <a:solidFill>
                  <a:srgbClr val="0070C0"/>
                </a:solidFill>
                <a:hlinkClick r:id="rId19" action="ppaction://hlinkfile" tooltip="Summary judgment"/>
              </a:rPr>
              <a:t>Summary judgment</a:t>
            </a:r>
            <a:r>
              <a:rPr lang="en-US" sz="800" dirty="0" smtClean="0">
                <a:solidFill>
                  <a:srgbClr val="0070C0"/>
                </a:solidFill>
              </a:rPr>
              <a:t> </a:t>
            </a:r>
          </a:p>
          <a:p>
            <a:pPr lvl="1"/>
            <a:r>
              <a:rPr lang="en-US" sz="800" dirty="0" smtClean="0">
                <a:solidFill>
                  <a:srgbClr val="0070C0"/>
                </a:solidFill>
                <a:hlinkClick r:id="rId20" action="ppaction://hlinkfile" tooltip="Voluntary dismissal"/>
              </a:rPr>
              <a:t>Voluntary dismissal</a:t>
            </a:r>
            <a:r>
              <a:rPr lang="en-US" sz="800" dirty="0" smtClean="0">
                <a:solidFill>
                  <a:srgbClr val="0070C0"/>
                </a:solidFill>
              </a:rPr>
              <a:t> </a:t>
            </a:r>
          </a:p>
          <a:p>
            <a:pPr lvl="1"/>
            <a:r>
              <a:rPr lang="en-US" sz="800" dirty="0" smtClean="0">
                <a:solidFill>
                  <a:srgbClr val="0070C0"/>
                </a:solidFill>
                <a:hlinkClick r:id="rId21" action="ppaction://hlinkfile" tooltip="Involuntary dismissal"/>
              </a:rPr>
              <a:t>Involuntary dismissal</a:t>
            </a:r>
            <a:r>
              <a:rPr lang="en-US" sz="800" dirty="0" smtClean="0">
                <a:solidFill>
                  <a:srgbClr val="0070C0"/>
                </a:solidFill>
              </a:rPr>
              <a:t> </a:t>
            </a:r>
          </a:p>
          <a:p>
            <a:pPr lvl="1"/>
            <a:r>
              <a:rPr lang="en-US" sz="800" dirty="0" smtClean="0">
                <a:solidFill>
                  <a:srgbClr val="0070C0"/>
                </a:solidFill>
                <a:hlinkClick r:id="rId22" action="ppaction://hlinkfile" tooltip="Settlement (litigation)"/>
              </a:rPr>
              <a:t>Settlement</a:t>
            </a:r>
            <a:r>
              <a:rPr lang="en-US" sz="800" dirty="0" smtClean="0">
                <a:solidFill>
                  <a:srgbClr val="0070C0"/>
                </a:solidFill>
              </a:rPr>
              <a:t> </a:t>
            </a:r>
          </a:p>
          <a:p>
            <a:r>
              <a:rPr lang="en-US" sz="800" dirty="0" smtClean="0">
                <a:solidFill>
                  <a:srgbClr val="0070C0"/>
                </a:solidFill>
                <a:hlinkClick r:id="rId23" action="ppaction://hlinkfile" tooltip="Trial (law)"/>
              </a:rPr>
              <a:t>Trial</a:t>
            </a:r>
            <a:r>
              <a:rPr lang="en-US" sz="800" dirty="0" smtClean="0">
                <a:solidFill>
                  <a:srgbClr val="0070C0"/>
                </a:solidFill>
              </a:rPr>
              <a:t> </a:t>
            </a:r>
          </a:p>
          <a:p>
            <a:pPr lvl="1"/>
            <a:r>
              <a:rPr lang="en-US" sz="800" dirty="0" smtClean="0">
                <a:solidFill>
                  <a:srgbClr val="0070C0"/>
                </a:solidFill>
                <a:hlinkClick r:id="rId24" action="ppaction://hlinkfile" tooltip="Jury"/>
              </a:rPr>
              <a:t>Jury</a:t>
            </a:r>
            <a:endParaRPr lang="en-US" sz="800" dirty="0" smtClean="0">
              <a:solidFill>
                <a:srgbClr val="0070C0"/>
              </a:solidFill>
            </a:endParaRPr>
          </a:p>
          <a:p>
            <a:pPr lvl="1"/>
            <a:r>
              <a:rPr lang="en-US" sz="800" dirty="0" smtClean="0">
                <a:solidFill>
                  <a:srgbClr val="0070C0"/>
                </a:solidFill>
                <a:hlinkClick r:id="rId25" action="ppaction://hlinkfile" tooltip="Judgment (law)"/>
              </a:rPr>
              <a:t>Judgment</a:t>
            </a:r>
            <a:r>
              <a:rPr lang="en-US" sz="800" dirty="0" smtClean="0">
                <a:solidFill>
                  <a:srgbClr val="0070C0"/>
                </a:solidFill>
              </a:rPr>
              <a:t> </a:t>
            </a:r>
          </a:p>
          <a:p>
            <a:pPr lvl="2"/>
            <a:r>
              <a:rPr lang="en-US" sz="800" dirty="0" smtClean="0">
                <a:solidFill>
                  <a:srgbClr val="0070C0"/>
                </a:solidFill>
                <a:hlinkClick r:id="rId26" action="ppaction://hlinkfile" tooltip="Judgment as a matter of law"/>
              </a:rPr>
              <a:t>Judgment as a matter of law</a:t>
            </a:r>
            <a:r>
              <a:rPr lang="en-US" sz="800" dirty="0" smtClean="0">
                <a:solidFill>
                  <a:srgbClr val="0070C0"/>
                </a:solidFill>
              </a:rPr>
              <a:t> </a:t>
            </a:r>
          </a:p>
          <a:p>
            <a:pPr lvl="2"/>
            <a:r>
              <a:rPr lang="en-US" sz="800" dirty="0" smtClean="0">
                <a:solidFill>
                  <a:srgbClr val="0070C0"/>
                </a:solidFill>
                <a:hlinkClick r:id="rId27" action="ppaction://hlinkfile" tooltip="Motion to set aside judgment"/>
              </a:rPr>
              <a:t>Motion to set aside judgment</a:t>
            </a:r>
            <a:r>
              <a:rPr lang="en-US" sz="800" dirty="0" smtClean="0">
                <a:solidFill>
                  <a:srgbClr val="0070C0"/>
                </a:solidFill>
              </a:rPr>
              <a:t> 		</a:t>
            </a:r>
          </a:p>
          <a:p>
            <a:pPr lvl="2"/>
            <a:r>
              <a:rPr lang="en-US" sz="800" dirty="0" smtClean="0">
                <a:solidFill>
                  <a:srgbClr val="0070C0"/>
                </a:solidFill>
                <a:hlinkClick r:id="rId28" action="ppaction://hlinkfile" tooltip="Trial de novo"/>
              </a:rPr>
              <a:t>New trial</a:t>
            </a:r>
            <a:r>
              <a:rPr lang="en-US" sz="800" dirty="0" smtClean="0">
                <a:solidFill>
                  <a:srgbClr val="0070C0"/>
                </a:solidFill>
              </a:rPr>
              <a:t> </a:t>
            </a:r>
          </a:p>
          <a:p>
            <a:pPr lvl="2"/>
            <a:r>
              <a:rPr lang="en-US" sz="800" dirty="0" smtClean="0">
                <a:solidFill>
                  <a:srgbClr val="0070C0"/>
                </a:solidFill>
                <a:hlinkClick r:id="rId29" action="ppaction://hlinkfile" tooltip="Judicial remedy"/>
              </a:rPr>
              <a:t>Remedy</a:t>
            </a:r>
            <a:r>
              <a:rPr lang="en-US" sz="800" dirty="0" smtClean="0">
                <a:solidFill>
                  <a:srgbClr val="0070C0"/>
                </a:solidFill>
              </a:rPr>
              <a:t> </a:t>
            </a:r>
          </a:p>
          <a:p>
            <a:pPr lvl="3"/>
            <a:r>
              <a:rPr lang="en-US" sz="800" dirty="0" smtClean="0">
                <a:solidFill>
                  <a:srgbClr val="0070C0"/>
                </a:solidFill>
                <a:hlinkClick r:id="rId30" action="ppaction://hlinkfile" tooltip="Injunction"/>
              </a:rPr>
              <a:t>Injunction</a:t>
            </a:r>
            <a:r>
              <a:rPr lang="en-US" sz="800" dirty="0" smtClean="0">
                <a:solidFill>
                  <a:srgbClr val="0070C0"/>
                </a:solidFill>
              </a:rPr>
              <a:t> </a:t>
            </a:r>
          </a:p>
          <a:p>
            <a:pPr lvl="3"/>
            <a:r>
              <a:rPr lang="en-US" sz="800" dirty="0" smtClean="0">
                <a:solidFill>
                  <a:srgbClr val="0070C0"/>
                </a:solidFill>
                <a:hlinkClick r:id="rId31" action="ppaction://hlinkfile" tooltip="Damages"/>
              </a:rPr>
              <a:t>Damages</a:t>
            </a:r>
            <a:r>
              <a:rPr lang="en-US" sz="800" dirty="0" smtClean="0">
                <a:solidFill>
                  <a:srgbClr val="0070C0"/>
                </a:solidFill>
              </a:rPr>
              <a:t> </a:t>
            </a:r>
          </a:p>
          <a:p>
            <a:pPr lvl="3"/>
            <a:r>
              <a:rPr lang="en-US" sz="800" dirty="0" smtClean="0">
                <a:solidFill>
                  <a:srgbClr val="0070C0"/>
                </a:solidFill>
                <a:hlinkClick r:id="rId32" action="ppaction://hlinkfile" tooltip="Attorney's fees"/>
              </a:rPr>
              <a:t>Attorney's fees</a:t>
            </a:r>
            <a:r>
              <a:rPr lang="en-US" sz="800" dirty="0" smtClean="0">
                <a:solidFill>
                  <a:srgbClr val="0070C0"/>
                </a:solidFill>
              </a:rPr>
              <a:t>  </a:t>
            </a:r>
          </a:p>
          <a:p>
            <a:pPr lvl="3"/>
            <a:r>
              <a:rPr lang="en-US" sz="800" dirty="0" smtClean="0">
                <a:solidFill>
                  <a:srgbClr val="0070C0"/>
                </a:solidFill>
                <a:hlinkClick r:id="rId33" action="ppaction://hlinkfile" tooltip="Declaratory judgment"/>
              </a:rPr>
              <a:t>Declaratory judgment</a:t>
            </a:r>
            <a:r>
              <a:rPr lang="en-US" sz="800" dirty="0" smtClean="0">
                <a:solidFill>
                  <a:srgbClr val="0070C0"/>
                </a:solidFill>
              </a:rPr>
              <a:t> </a:t>
            </a:r>
          </a:p>
          <a:p>
            <a:r>
              <a:rPr lang="en-US" sz="800" dirty="0" smtClean="0">
                <a:solidFill>
                  <a:srgbClr val="0070C0"/>
                </a:solidFill>
                <a:hlinkClick r:id="rId34" action="ppaction://hlinkfile" tooltip="Appeal"/>
              </a:rPr>
              <a:t>Appeal</a:t>
            </a:r>
            <a:r>
              <a:rPr lang="en-US" sz="800" dirty="0" smtClean="0">
                <a:solidFill>
                  <a:srgbClr val="0070C0"/>
                </a:solidFill>
              </a:rPr>
              <a:t> </a:t>
            </a:r>
          </a:p>
          <a:p>
            <a:pPr lvl="1"/>
            <a:r>
              <a:rPr lang="en-US" sz="800" dirty="0" smtClean="0">
                <a:solidFill>
                  <a:srgbClr val="0070C0"/>
                </a:solidFill>
                <a:hlinkClick r:id="rId35" action="ppaction://hlinkfile" tooltip="Mandamus"/>
              </a:rPr>
              <a:t>Mandamus</a:t>
            </a:r>
            <a:r>
              <a:rPr lang="en-US" sz="800" dirty="0" smtClean="0">
                <a:solidFill>
                  <a:srgbClr val="0070C0"/>
                </a:solidFill>
              </a:rPr>
              <a:t> </a:t>
            </a:r>
          </a:p>
          <a:p>
            <a:pPr lvl="1"/>
            <a:r>
              <a:rPr lang="en-US" sz="800" dirty="0" smtClean="0">
                <a:solidFill>
                  <a:srgbClr val="0070C0"/>
                </a:solidFill>
                <a:hlinkClick r:id="rId36" action="ppaction://hlinkfile" tooltip="Certiorari"/>
              </a:rPr>
              <a:t>Certiorari</a:t>
            </a:r>
            <a:r>
              <a:rPr lang="en-US" sz="800" dirty="0" smtClean="0">
                <a:solidFill>
                  <a:srgbClr val="0070C0"/>
                </a:solidFill>
              </a:rPr>
              <a:t> </a:t>
            </a:r>
          </a:p>
          <a:p>
            <a:endParaRPr lang="en-US" sz="800" dirty="0" smtClean="0">
              <a:solidFill>
                <a:srgbClr val="0070C0"/>
              </a:solidFill>
            </a:endParaRPr>
          </a:p>
          <a:p>
            <a:pPr lvl="2">
              <a:buNone/>
            </a:pPr>
            <a:endParaRPr lang="en-US" sz="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2167</TotalTime>
  <Words>2221</Words>
  <Application>Microsoft Office PowerPoint</Application>
  <PresentationFormat>On-screen Show (4:3)</PresentationFormat>
  <Paragraphs>272</Paragraphs>
  <Slides>38</Slides>
  <Notes>24</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Session 1: Civil Discovery</vt:lpstr>
      <vt:lpstr>In the beginning…</vt:lpstr>
      <vt:lpstr>Progressing to…</vt:lpstr>
      <vt:lpstr>Leading to the present…</vt:lpstr>
      <vt:lpstr>Development of law and equity</vt:lpstr>
      <vt:lpstr>Major Stages of a Lawsuit</vt:lpstr>
      <vt:lpstr>Stages of a Lawsuit (con’t)</vt:lpstr>
      <vt:lpstr>Settlement and Compromise</vt:lpstr>
      <vt:lpstr>Comprehensive list of stages of a Lawsuit</vt:lpstr>
      <vt:lpstr>Example of a Complaint</vt:lpstr>
      <vt:lpstr>Fed. Rule of Civil Procedure 1</vt:lpstr>
      <vt:lpstr>Requests to Produce Documents</vt:lpstr>
      <vt:lpstr>Selected Changes to the Federal Rules of Civil Procedure, 2006 Amendments: Definition of ESI </vt:lpstr>
      <vt:lpstr>Common Forms of ESI</vt:lpstr>
      <vt:lpstr>Common Sources of ESI</vt:lpstr>
      <vt:lpstr>Hot topic: Metadata</vt:lpstr>
      <vt:lpstr>Kept in the Usual Course of Business</vt:lpstr>
      <vt:lpstr>Rule 26(g) Certifications</vt:lpstr>
      <vt:lpstr>Selected Changes to the Federal Rules of Civil Procedure, 2006: Discussing ESI at the Rule 26(f) Initial “Meet and Confer” and at the Rule 16(b) Pre-Trial Conference</vt:lpstr>
      <vt:lpstr>Selected Changes to the Federal Rules of Civil Procedure, 2006: Two-Tier Rule on ESI “Accessibility” </vt:lpstr>
      <vt:lpstr>Selected Changes to the Federal Rules of Civil Procedure: Accommodation for Routine Deletion of ESI </vt:lpstr>
      <vt:lpstr>Additional Selected Changes to the Federal Rules of Civil Procedure and Federal Rules of Evidence</vt:lpstr>
      <vt:lpstr>Selected hot topics, 2012</vt:lpstr>
      <vt:lpstr>Case Study: U.S. v. Philip Morris –  Overall Discovery</vt:lpstr>
      <vt:lpstr>Case Study: U.S. v. Philip Morris (con’t) –   Employing a limited feedback loop </vt:lpstr>
      <vt:lpstr>   Example of Boolean search string from U.S. v. Philip Morris</vt:lpstr>
      <vt:lpstr>U.S. v. Philip Morris E-mail Winnowing Process </vt:lpstr>
      <vt:lpstr>A Hypothetical</vt:lpstr>
      <vt:lpstr>Overview of the PROFS Case: Armstrong v Executive Office of the President</vt:lpstr>
      <vt:lpstr>The Original Email Case… Armstrong v. EOP, 1 F.3d 1274 (DC Cir 1993)</vt:lpstr>
      <vt:lpstr>THE THREE ARMSTRONG INJUNCTIONS</vt:lpstr>
      <vt:lpstr>THE ARMSTRONG ORDER January 6, 1993</vt:lpstr>
      <vt:lpstr>TYPES OF BACKUP MEDIA CAPTURED IN THE ARMSTRONG LITIGATION</vt:lpstr>
      <vt:lpstr>ISSUES ADDRESSED IN ARMSTRONG</vt:lpstr>
      <vt:lpstr>PowerPoint Presentation</vt:lpstr>
      <vt:lpstr>ISSUES ADDRESSED IN ARMSTRONG (cont’d) “Who Knew What When”</vt:lpstr>
      <vt:lpstr>How the EOP Implemented Armstrong</vt:lpstr>
      <vt:lpstr>In class exercise</vt:lpstr>
    </vt:vector>
  </TitlesOfParts>
  <Company>NARA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 Goddard Space Flight Center Workshop on the Expanding Role of Disk in Large-Scale Storage Systems (DLSS) February 19, 2004</dc:title>
  <dc:creator>jbaron</dc:creator>
  <cp:lastModifiedBy>OARD</cp:lastModifiedBy>
  <cp:revision>82</cp:revision>
  <dcterms:created xsi:type="dcterms:W3CDTF">2004-02-11T20:50:42Z</dcterms:created>
  <dcterms:modified xsi:type="dcterms:W3CDTF">2012-01-26T22:24:23Z</dcterms:modified>
</cp:coreProperties>
</file>