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60" r:id="rId5"/>
    <p:sldId id="259" r:id="rId6"/>
    <p:sldId id="261" r:id="rId7"/>
    <p:sldId id="315" r:id="rId8"/>
    <p:sldId id="265" r:id="rId9"/>
    <p:sldId id="266" r:id="rId10"/>
    <p:sldId id="267" r:id="rId11"/>
    <p:sldId id="270" r:id="rId12"/>
    <p:sldId id="268" r:id="rId13"/>
    <p:sldId id="269" r:id="rId14"/>
    <p:sldId id="271" r:id="rId15"/>
    <p:sldId id="275" r:id="rId16"/>
    <p:sldId id="278" r:id="rId17"/>
    <p:sldId id="272" r:id="rId18"/>
    <p:sldId id="274" r:id="rId19"/>
    <p:sldId id="276" r:id="rId20"/>
    <p:sldId id="277" r:id="rId21"/>
    <p:sldId id="262" r:id="rId22"/>
    <p:sldId id="279" r:id="rId23"/>
    <p:sldId id="280" r:id="rId24"/>
    <p:sldId id="281" r:id="rId25"/>
    <p:sldId id="282" r:id="rId26"/>
    <p:sldId id="283" r:id="rId27"/>
    <p:sldId id="284" r:id="rId28"/>
    <p:sldId id="285" r:id="rId29"/>
    <p:sldId id="286" r:id="rId30"/>
    <p:sldId id="287" r:id="rId31"/>
    <p:sldId id="288" r:id="rId32"/>
    <p:sldId id="289" r:id="rId33"/>
    <p:sldId id="290" r:id="rId34"/>
    <p:sldId id="291" r:id="rId35"/>
    <p:sldId id="292" r:id="rId36"/>
    <p:sldId id="293" r:id="rId37"/>
    <p:sldId id="294" r:id="rId38"/>
    <p:sldId id="295" r:id="rId39"/>
    <p:sldId id="296" r:id="rId40"/>
    <p:sldId id="298" r:id="rId41"/>
    <p:sldId id="297" r:id="rId42"/>
    <p:sldId id="299" r:id="rId43"/>
    <p:sldId id="300" r:id="rId44"/>
    <p:sldId id="301" r:id="rId45"/>
    <p:sldId id="263" r:id="rId46"/>
    <p:sldId id="302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aximized">
    <p:restoredLeft sz="15620"/>
    <p:restoredTop sz="90937" autoAdjust="0"/>
  </p:normalViewPr>
  <p:slideViewPr>
    <p:cSldViewPr>
      <p:cViewPr varScale="1">
        <p:scale>
          <a:sx n="50" d="100"/>
          <a:sy n="50" d="100"/>
        </p:scale>
        <p:origin x="-696" y="-10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854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DCCE887-3DC0-40C0-BD45-FD870C2EA2DF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F60613-7948-4205-89A6-EE4AAEA4A20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81965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31168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1913 &amp; 2013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0613-7948-4205-89A6-EE4AAEA4A200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48698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Print &amp; online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0613-7948-4205-89A6-EE4AAEA4A200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60468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Van </a:t>
            </a:r>
            <a:r>
              <a:rPr lang="en-US" dirty="0" err="1" smtClean="0"/>
              <a:t>Welie</a:t>
            </a:r>
            <a:r>
              <a:rPr lang="en-US" dirty="0" smtClean="0"/>
              <a:t>, </a:t>
            </a:r>
            <a:r>
              <a:rPr lang="en-US" dirty="0" err="1" smtClean="0"/>
              <a:t>Martijn</a:t>
            </a:r>
            <a:r>
              <a:rPr lang="en-US" dirty="0" smtClean="0"/>
              <a:t>, &amp; van der Veer, </a:t>
            </a:r>
            <a:r>
              <a:rPr lang="en-US" dirty="0" err="1" smtClean="0"/>
              <a:t>Gerrit</a:t>
            </a:r>
            <a:r>
              <a:rPr lang="en-US" dirty="0" smtClean="0"/>
              <a:t> C. (2003). Pattern languages in Web design: Structure and organization. In </a:t>
            </a:r>
            <a:r>
              <a:rPr lang="en-US" i="1" dirty="0" smtClean="0"/>
              <a:t>Proceedings of Interact ‘03, </a:t>
            </a:r>
            <a:r>
              <a:rPr lang="en-US" i="0" dirty="0" smtClean="0"/>
              <a:t>1-5 September, Zurich, Switzerland. p.</a:t>
            </a:r>
            <a:r>
              <a:rPr lang="en-US" i="0" baseline="0" dirty="0" smtClean="0"/>
              <a:t> 527 – 534.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0613-7948-4205-89A6-EE4AAEA4A200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640784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Flickr user Simon Collision. http://www.flickr.com/photos/collylogic/4971094116/.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0613-7948-4205-89A6-EE4AAEA4A200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17619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By Flickr user Mike Rohde. http://www.flickr.com/photos/rohdesign/3307066409/.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0613-7948-4205-89A6-EE4AAEA4A200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91598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2" tIns="45691" rIns="91382" bIns="45691" anchor="b"/>
          <a:lstStyle>
            <a:lvl1pPr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7ACE894C-AE2F-4511-A05D-FDE99E1BB6F8}" type="slidenum">
              <a:rPr lang="en-US" sz="1100">
                <a:latin typeface="Arial" pitchFamily="34" charset="0"/>
              </a:rPr>
              <a:pPr algn="r" eaLnBrk="1" hangingPunct="1"/>
              <a:t>46</a:t>
            </a:fld>
            <a:endParaRPr lang="en-US" sz="1100">
              <a:latin typeface="Arial" pitchFamily="34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2" tIns="45691" rIns="91382" bIns="45691"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9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91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9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571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“Simple and sharply defined things” again paraphrasing George Miller</a:t>
            </a: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91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9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91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91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C53C2C2-F1F3-4D63-A892-D1956D81FD9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69591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67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 smtClean="0"/>
              <a:t>Fuzzy and hard things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17763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 txBox="1">
            <a:spLocks noGrp="1" noChangeArrowheads="1"/>
          </p:cNvSpPr>
          <p:nvPr/>
        </p:nvSpPr>
        <p:spPr bwMode="auto">
          <a:xfrm>
            <a:off x="3886200" y="8685213"/>
            <a:ext cx="29702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2" tIns="45691" rIns="91382" bIns="45691" anchor="b"/>
          <a:lstStyle>
            <a:lvl1pPr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 defTabSz="911225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defTabSz="911225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 eaLnBrk="1" hangingPunct="1"/>
            <a:fld id="{7B10DBEC-8467-4795-9F3D-BA4B4CA83EE7}" type="slidenum">
              <a:rPr lang="en-US" sz="1100">
                <a:latin typeface="Arial" pitchFamily="34" charset="0"/>
              </a:rPr>
              <a:pPr algn="r" eaLnBrk="1" hangingPunct="1"/>
              <a:t>11</a:t>
            </a:fld>
            <a:endParaRPr lang="en-US" sz="1100">
              <a:latin typeface="Arial" pitchFamily="34" charset="0"/>
            </a:endParaRPr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2525" y="692150"/>
            <a:ext cx="4554538" cy="3416300"/>
          </a:xfrm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82" tIns="45691" rIns="91382" bIns="45691"/>
          <a:lstStyle/>
          <a:p>
            <a:r>
              <a:rPr lang="en-US" dirty="0" smtClean="0"/>
              <a:t>Don’t let the computer run away once it crosses that performance benchmark.</a:t>
            </a:r>
            <a:r>
              <a:rPr lang="en-US" baseline="0" dirty="0" smtClean="0"/>
              <a:t> HCI involves harnessing the computer’s ability to perform in order to accommodate human weaknesses and optimize human strengths, and to let people </a:t>
            </a:r>
            <a:r>
              <a:rPr lang="en-US" baseline="0" dirty="0" err="1" smtClean="0"/>
              <a:t>accopmlish</a:t>
            </a:r>
            <a:r>
              <a:rPr lang="en-US" baseline="0" dirty="0" smtClean="0"/>
              <a:t> their GOALS.</a:t>
            </a:r>
            <a:endParaRPr lang="en-US" dirty="0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THIS is </a:t>
            </a:r>
            <a:r>
              <a:rPr lang="en-US" dirty="0" err="1" smtClean="0"/>
              <a:t>hci</a:t>
            </a:r>
            <a:r>
              <a:rPr lang="en-US" dirty="0" smtClean="0"/>
              <a:t>!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0613-7948-4205-89A6-EE4AAEA4A200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0333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synergy happens when humans</a:t>
            </a:r>
            <a:r>
              <a:rPr lang="en-US" baseline="0" dirty="0" smtClean="0"/>
              <a:t> (as they are) interact with computers (as they are, which is how they’ve been designed built to be) in order to accomplish their goals. Learning, teaching, playing, organizing, planning, communicating.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6F60613-7948-4205-89A6-EE4AAEA4A200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5059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1878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 cap="flat"/>
        </p:spPr>
      </p:sp>
      <p:sp>
        <p:nvSpPr>
          <p:cNvPr id="12390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57769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05843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183055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275848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26438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2340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818674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7320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72765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8349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5250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AA0247-2E11-46EC-AF30-E057A89A0A20}" type="datetimeFigureOut">
              <a:rPr lang="en-US" smtClean="0"/>
              <a:t>2/13/2013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E18808-B3FD-43EF-9D64-CE6F08EFD4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7367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7.png"/><Relationship Id="rId4" Type="http://schemas.openxmlformats.org/officeDocument/2006/relationships/oleObject" Target="../embeddings/oleObject1.bin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8.png"/><Relationship Id="rId4" Type="http://schemas.openxmlformats.org/officeDocument/2006/relationships/oleObject" Target="../embeddings/oleObject2.bin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>
                    <a:lumMod val="65000"/>
                  </a:schemeClr>
                </a:solidFill>
              </a:rPr>
              <a:t>Web Characterization (online)</a:t>
            </a:r>
            <a:br>
              <a:rPr lang="en-US" dirty="0" smtClean="0">
                <a:solidFill>
                  <a:schemeClr val="bg1">
                    <a:lumMod val="65000"/>
                  </a:schemeClr>
                </a:solidFill>
              </a:rPr>
            </a:br>
            <a:r>
              <a:rPr lang="en-US" dirty="0" smtClean="0"/>
              <a:t>Web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Week 3</a:t>
            </a:r>
          </a:p>
          <a:p>
            <a:r>
              <a:rPr lang="en-US" dirty="0" smtClean="0"/>
              <a:t>LBSC 690</a:t>
            </a:r>
          </a:p>
          <a:p>
            <a:r>
              <a:rPr lang="en-US" dirty="0" smtClean="0"/>
              <a:t>Information Technology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3733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624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6590075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smtClean="0"/>
              <a:t>Individual Differences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en-US" smtClean="0"/>
              <a:t>Physical</a:t>
            </a:r>
          </a:p>
          <a:p>
            <a:pPr lvl="1"/>
            <a:r>
              <a:rPr lang="en-US" smtClean="0"/>
              <a:t>Anthropomorphic (height, left handed, etc.)</a:t>
            </a:r>
          </a:p>
          <a:p>
            <a:pPr lvl="1"/>
            <a:r>
              <a:rPr lang="en-US" smtClean="0"/>
              <a:t>Age (mobility, dexterity, etc.)</a:t>
            </a:r>
          </a:p>
          <a:p>
            <a:r>
              <a:rPr lang="en-US" smtClean="0"/>
              <a:t>Cognitive</a:t>
            </a:r>
          </a:p>
          <a:p>
            <a:r>
              <a:rPr lang="en-US" smtClean="0"/>
              <a:t>Perceptual</a:t>
            </a:r>
          </a:p>
          <a:p>
            <a:pPr lvl="1"/>
            <a:r>
              <a:rPr lang="en-US" smtClean="0"/>
              <a:t>Sight, hearing, etc.</a:t>
            </a:r>
          </a:p>
          <a:p>
            <a:r>
              <a:rPr lang="en-US" smtClean="0"/>
              <a:t>Personality</a:t>
            </a:r>
          </a:p>
          <a:p>
            <a:r>
              <a:rPr lang="en-US" smtClean="0"/>
              <a:t>Cultural factors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8059956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 lIns="91440" tIns="45720" rIns="91440" bIns="45720"/>
          <a:lstStyle/>
          <a:p>
            <a:r>
              <a:rPr lang="en-US" smtClean="0"/>
              <a:t>Where is the bottleneck?</a:t>
            </a:r>
          </a:p>
        </p:txBody>
      </p:sp>
      <p:sp>
        <p:nvSpPr>
          <p:cNvPr id="33795" name="Line 8"/>
          <p:cNvSpPr>
            <a:spLocks noChangeShapeType="1"/>
          </p:cNvSpPr>
          <p:nvPr/>
        </p:nvSpPr>
        <p:spPr bwMode="auto">
          <a:xfrm flipV="1">
            <a:off x="179388" y="4652963"/>
            <a:ext cx="66246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33796" name="Group 9"/>
          <p:cNvGrpSpPr>
            <a:grpSpLocks/>
          </p:cNvGrpSpPr>
          <p:nvPr/>
        </p:nvGrpSpPr>
        <p:grpSpPr bwMode="auto">
          <a:xfrm>
            <a:off x="250825" y="3559175"/>
            <a:ext cx="755650" cy="1454150"/>
            <a:chOff x="4787" y="2165"/>
            <a:chExt cx="476" cy="916"/>
          </a:xfrm>
        </p:grpSpPr>
        <p:sp>
          <p:nvSpPr>
            <p:cNvPr id="33850" name="Freeform 10"/>
            <p:cNvSpPr>
              <a:spLocks/>
            </p:cNvSpPr>
            <p:nvPr/>
          </p:nvSpPr>
          <p:spPr bwMode="auto">
            <a:xfrm>
              <a:off x="4787" y="2165"/>
              <a:ext cx="476" cy="916"/>
            </a:xfrm>
            <a:custGeom>
              <a:avLst/>
              <a:gdLst>
                <a:gd name="T0" fmla="*/ 1 w 1902"/>
                <a:gd name="T1" fmla="*/ 6 h 2747"/>
                <a:gd name="T2" fmla="*/ 1 w 1902"/>
                <a:gd name="T3" fmla="*/ 6 h 2747"/>
                <a:gd name="T4" fmla="*/ 0 w 1902"/>
                <a:gd name="T5" fmla="*/ 4 h 2747"/>
                <a:gd name="T6" fmla="*/ 1 w 1902"/>
                <a:gd name="T7" fmla="*/ 5 h 2747"/>
                <a:gd name="T8" fmla="*/ 0 w 1902"/>
                <a:gd name="T9" fmla="*/ 3 h 2747"/>
                <a:gd name="T10" fmla="*/ 1 w 1902"/>
                <a:gd name="T11" fmla="*/ 3 h 2747"/>
                <a:gd name="T12" fmla="*/ 1 w 1902"/>
                <a:gd name="T13" fmla="*/ 4 h 2747"/>
                <a:gd name="T14" fmla="*/ 1 w 1902"/>
                <a:gd name="T15" fmla="*/ 4 h 2747"/>
                <a:gd name="T16" fmla="*/ 2 w 1902"/>
                <a:gd name="T17" fmla="*/ 4 h 2747"/>
                <a:gd name="T18" fmla="*/ 2 w 1902"/>
                <a:gd name="T19" fmla="*/ 4 h 2747"/>
                <a:gd name="T20" fmla="*/ 2 w 1902"/>
                <a:gd name="T21" fmla="*/ 3 h 2747"/>
                <a:gd name="T22" fmla="*/ 2 w 1902"/>
                <a:gd name="T23" fmla="*/ 3 h 2747"/>
                <a:gd name="T24" fmla="*/ 2 w 1902"/>
                <a:gd name="T25" fmla="*/ 1 h 2747"/>
                <a:gd name="T26" fmla="*/ 2 w 1902"/>
                <a:gd name="T27" fmla="*/ 3 h 2747"/>
                <a:gd name="T28" fmla="*/ 2 w 1902"/>
                <a:gd name="T29" fmla="*/ 1 h 2747"/>
                <a:gd name="T30" fmla="*/ 2 w 1902"/>
                <a:gd name="T31" fmla="*/ 3 h 2747"/>
                <a:gd name="T32" fmla="*/ 3 w 1902"/>
                <a:gd name="T33" fmla="*/ 4 h 2747"/>
                <a:gd name="T34" fmla="*/ 3 w 1902"/>
                <a:gd name="T35" fmla="*/ 5 h 2747"/>
                <a:gd name="T36" fmla="*/ 4 w 1902"/>
                <a:gd name="T37" fmla="*/ 6 h 2747"/>
                <a:gd name="T38" fmla="*/ 4 w 1902"/>
                <a:gd name="T39" fmla="*/ 8 h 2747"/>
                <a:gd name="T40" fmla="*/ 4 w 1902"/>
                <a:gd name="T41" fmla="*/ 8 h 2747"/>
                <a:gd name="T42" fmla="*/ 4 w 1902"/>
                <a:gd name="T43" fmla="*/ 11 h 2747"/>
                <a:gd name="T44" fmla="*/ 4 w 1902"/>
                <a:gd name="T45" fmla="*/ 13 h 2747"/>
                <a:gd name="T46" fmla="*/ 4 w 1902"/>
                <a:gd name="T47" fmla="*/ 13 h 2747"/>
                <a:gd name="T48" fmla="*/ 3 w 1902"/>
                <a:gd name="T49" fmla="*/ 13 h 2747"/>
                <a:gd name="T50" fmla="*/ 4 w 1902"/>
                <a:gd name="T51" fmla="*/ 15 h 2747"/>
                <a:gd name="T52" fmla="*/ 4 w 1902"/>
                <a:gd name="T53" fmla="*/ 18 h 2747"/>
                <a:gd name="T54" fmla="*/ 5 w 1902"/>
                <a:gd name="T55" fmla="*/ 22 h 2747"/>
                <a:gd name="T56" fmla="*/ 5 w 1902"/>
                <a:gd name="T57" fmla="*/ 24 h 2747"/>
                <a:gd name="T58" fmla="*/ 6 w 1902"/>
                <a:gd name="T59" fmla="*/ 28 h 2747"/>
                <a:gd name="T60" fmla="*/ 6 w 1902"/>
                <a:gd name="T61" fmla="*/ 30 h 2747"/>
                <a:gd name="T62" fmla="*/ 6 w 1902"/>
                <a:gd name="T63" fmla="*/ 31 h 2747"/>
                <a:gd name="T64" fmla="*/ 7 w 1902"/>
                <a:gd name="T65" fmla="*/ 31 h 2747"/>
                <a:gd name="T66" fmla="*/ 7 w 1902"/>
                <a:gd name="T67" fmla="*/ 32 h 2747"/>
                <a:gd name="T68" fmla="*/ 8 w 1902"/>
                <a:gd name="T69" fmla="*/ 33 h 2747"/>
                <a:gd name="T70" fmla="*/ 8 w 1902"/>
                <a:gd name="T71" fmla="*/ 34 h 2747"/>
                <a:gd name="T72" fmla="*/ 7 w 1902"/>
                <a:gd name="T73" fmla="*/ 34 h 2747"/>
                <a:gd name="T74" fmla="*/ 5 w 1902"/>
                <a:gd name="T75" fmla="*/ 34 h 2747"/>
                <a:gd name="T76" fmla="*/ 5 w 1902"/>
                <a:gd name="T77" fmla="*/ 34 h 2747"/>
                <a:gd name="T78" fmla="*/ 5 w 1902"/>
                <a:gd name="T79" fmla="*/ 29 h 2747"/>
                <a:gd name="T80" fmla="*/ 5 w 1902"/>
                <a:gd name="T81" fmla="*/ 25 h 2747"/>
                <a:gd name="T82" fmla="*/ 4 w 1902"/>
                <a:gd name="T83" fmla="*/ 25 h 2747"/>
                <a:gd name="T84" fmla="*/ 4 w 1902"/>
                <a:gd name="T85" fmla="*/ 25 h 2747"/>
                <a:gd name="T86" fmla="*/ 3 w 1902"/>
                <a:gd name="T87" fmla="*/ 25 h 2747"/>
                <a:gd name="T88" fmla="*/ 2 w 1902"/>
                <a:gd name="T89" fmla="*/ 25 h 2747"/>
                <a:gd name="T90" fmla="*/ 2 w 1902"/>
                <a:gd name="T91" fmla="*/ 24 h 2747"/>
                <a:gd name="T92" fmla="*/ 2 w 1902"/>
                <a:gd name="T93" fmla="*/ 24 h 2747"/>
                <a:gd name="T94" fmla="*/ 2 w 1902"/>
                <a:gd name="T95" fmla="*/ 21 h 2747"/>
                <a:gd name="T96" fmla="*/ 1 w 1902"/>
                <a:gd name="T97" fmla="*/ 20 h 2747"/>
                <a:gd name="T98" fmla="*/ 1 w 1902"/>
                <a:gd name="T99" fmla="*/ 19 h 2747"/>
                <a:gd name="T100" fmla="*/ 1 w 1902"/>
                <a:gd name="T101" fmla="*/ 14 h 2747"/>
                <a:gd name="T102" fmla="*/ 1 w 1902"/>
                <a:gd name="T103" fmla="*/ 10 h 2747"/>
                <a:gd name="T104" fmla="*/ 1 w 1902"/>
                <a:gd name="T105" fmla="*/ 8 h 2747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w 1902"/>
                <a:gd name="T160" fmla="*/ 0 h 2747"/>
                <a:gd name="T161" fmla="*/ 1902 w 1902"/>
                <a:gd name="T162" fmla="*/ 2747 h 2747"/>
              </a:gdLst>
              <a:ahLst/>
              <a:cxnLst>
                <a:cxn ang="T106">
                  <a:pos x="T0" y="T1"/>
                </a:cxn>
                <a:cxn ang="T107">
                  <a:pos x="T2" y="T3"/>
                </a:cxn>
                <a:cxn ang="T108">
                  <a:pos x="T4" y="T5"/>
                </a:cxn>
                <a:cxn ang="T109">
                  <a:pos x="T6" y="T7"/>
                </a:cxn>
                <a:cxn ang="T110">
                  <a:pos x="T8" y="T9"/>
                </a:cxn>
                <a:cxn ang="T111">
                  <a:pos x="T10" y="T11"/>
                </a:cxn>
                <a:cxn ang="T112">
                  <a:pos x="T12" y="T13"/>
                </a:cxn>
                <a:cxn ang="T113">
                  <a:pos x="T14" y="T15"/>
                </a:cxn>
                <a:cxn ang="T114">
                  <a:pos x="T16" y="T17"/>
                </a:cxn>
                <a:cxn ang="T115">
                  <a:pos x="T18" y="T19"/>
                </a:cxn>
                <a:cxn ang="T116">
                  <a:pos x="T20" y="T21"/>
                </a:cxn>
                <a:cxn ang="T117">
                  <a:pos x="T22" y="T23"/>
                </a:cxn>
                <a:cxn ang="T118">
                  <a:pos x="T24" y="T25"/>
                </a:cxn>
                <a:cxn ang="T119">
                  <a:pos x="T26" y="T27"/>
                </a:cxn>
                <a:cxn ang="T120">
                  <a:pos x="T28" y="T29"/>
                </a:cxn>
                <a:cxn ang="T121">
                  <a:pos x="T30" y="T31"/>
                </a:cxn>
                <a:cxn ang="T122">
                  <a:pos x="T32" y="T33"/>
                </a:cxn>
                <a:cxn ang="T123">
                  <a:pos x="T34" y="T35"/>
                </a:cxn>
                <a:cxn ang="T124">
                  <a:pos x="T36" y="T37"/>
                </a:cxn>
                <a:cxn ang="T125">
                  <a:pos x="T38" y="T39"/>
                </a:cxn>
                <a:cxn ang="T126">
                  <a:pos x="T40" y="T41"/>
                </a:cxn>
                <a:cxn ang="T127">
                  <a:pos x="T42" y="T43"/>
                </a:cxn>
                <a:cxn ang="T128">
                  <a:pos x="T44" y="T45"/>
                </a:cxn>
                <a:cxn ang="T129">
                  <a:pos x="T46" y="T47"/>
                </a:cxn>
                <a:cxn ang="T130">
                  <a:pos x="T48" y="T49"/>
                </a:cxn>
                <a:cxn ang="T131">
                  <a:pos x="T50" y="T51"/>
                </a:cxn>
                <a:cxn ang="T132">
                  <a:pos x="T52" y="T53"/>
                </a:cxn>
                <a:cxn ang="T133">
                  <a:pos x="T54" y="T55"/>
                </a:cxn>
                <a:cxn ang="T134">
                  <a:pos x="T56" y="T57"/>
                </a:cxn>
                <a:cxn ang="T135">
                  <a:pos x="T58" y="T59"/>
                </a:cxn>
                <a:cxn ang="T136">
                  <a:pos x="T60" y="T61"/>
                </a:cxn>
                <a:cxn ang="T137">
                  <a:pos x="T62" y="T63"/>
                </a:cxn>
                <a:cxn ang="T138">
                  <a:pos x="T64" y="T65"/>
                </a:cxn>
                <a:cxn ang="T139">
                  <a:pos x="T66" y="T67"/>
                </a:cxn>
                <a:cxn ang="T140">
                  <a:pos x="T68" y="T69"/>
                </a:cxn>
                <a:cxn ang="T141">
                  <a:pos x="T70" y="T71"/>
                </a:cxn>
                <a:cxn ang="T142">
                  <a:pos x="T72" y="T73"/>
                </a:cxn>
                <a:cxn ang="T143">
                  <a:pos x="T74" y="T75"/>
                </a:cxn>
                <a:cxn ang="T144">
                  <a:pos x="T76" y="T77"/>
                </a:cxn>
                <a:cxn ang="T145">
                  <a:pos x="T78" y="T79"/>
                </a:cxn>
                <a:cxn ang="T146">
                  <a:pos x="T80" y="T81"/>
                </a:cxn>
                <a:cxn ang="T147">
                  <a:pos x="T82" y="T83"/>
                </a:cxn>
                <a:cxn ang="T148">
                  <a:pos x="T84" y="T85"/>
                </a:cxn>
                <a:cxn ang="T149">
                  <a:pos x="T86" y="T87"/>
                </a:cxn>
                <a:cxn ang="T150">
                  <a:pos x="T88" y="T89"/>
                </a:cxn>
                <a:cxn ang="T151">
                  <a:pos x="T90" y="T91"/>
                </a:cxn>
                <a:cxn ang="T152">
                  <a:pos x="T92" y="T93"/>
                </a:cxn>
                <a:cxn ang="T153">
                  <a:pos x="T94" y="T95"/>
                </a:cxn>
                <a:cxn ang="T154">
                  <a:pos x="T96" y="T97"/>
                </a:cxn>
                <a:cxn ang="T155">
                  <a:pos x="T98" y="T99"/>
                </a:cxn>
                <a:cxn ang="T156">
                  <a:pos x="T100" y="T101"/>
                </a:cxn>
                <a:cxn ang="T157">
                  <a:pos x="T102" y="T103"/>
                </a:cxn>
                <a:cxn ang="T158">
                  <a:pos x="T104" y="T105"/>
                </a:cxn>
              </a:cxnLst>
              <a:rect l="T159" t="T160" r="T161" b="T162"/>
              <a:pathLst>
                <a:path w="1902" h="2747">
                  <a:moveTo>
                    <a:pt x="150" y="596"/>
                  </a:moveTo>
                  <a:lnTo>
                    <a:pt x="129" y="559"/>
                  </a:lnTo>
                  <a:lnTo>
                    <a:pt x="105" y="502"/>
                  </a:lnTo>
                  <a:lnTo>
                    <a:pt x="74" y="453"/>
                  </a:lnTo>
                  <a:lnTo>
                    <a:pt x="0" y="391"/>
                  </a:lnTo>
                  <a:lnTo>
                    <a:pt x="113" y="460"/>
                  </a:lnTo>
                  <a:lnTo>
                    <a:pt x="119" y="448"/>
                  </a:lnTo>
                  <a:lnTo>
                    <a:pt x="125" y="440"/>
                  </a:lnTo>
                  <a:lnTo>
                    <a:pt x="0" y="340"/>
                  </a:lnTo>
                  <a:lnTo>
                    <a:pt x="62" y="370"/>
                  </a:lnTo>
                  <a:lnTo>
                    <a:pt x="31" y="287"/>
                  </a:lnTo>
                  <a:lnTo>
                    <a:pt x="96" y="373"/>
                  </a:lnTo>
                  <a:lnTo>
                    <a:pt x="165" y="409"/>
                  </a:lnTo>
                  <a:lnTo>
                    <a:pt x="181" y="404"/>
                  </a:lnTo>
                  <a:lnTo>
                    <a:pt x="64" y="246"/>
                  </a:lnTo>
                  <a:lnTo>
                    <a:pt x="137" y="294"/>
                  </a:lnTo>
                  <a:lnTo>
                    <a:pt x="216" y="401"/>
                  </a:lnTo>
                  <a:lnTo>
                    <a:pt x="141" y="247"/>
                  </a:lnTo>
                  <a:lnTo>
                    <a:pt x="260" y="351"/>
                  </a:lnTo>
                  <a:lnTo>
                    <a:pt x="187" y="234"/>
                  </a:lnTo>
                  <a:lnTo>
                    <a:pt x="281" y="349"/>
                  </a:lnTo>
                  <a:lnTo>
                    <a:pt x="299" y="333"/>
                  </a:lnTo>
                  <a:lnTo>
                    <a:pt x="197" y="184"/>
                  </a:lnTo>
                  <a:lnTo>
                    <a:pt x="324" y="327"/>
                  </a:lnTo>
                  <a:lnTo>
                    <a:pt x="343" y="327"/>
                  </a:lnTo>
                  <a:lnTo>
                    <a:pt x="255" y="199"/>
                  </a:lnTo>
                  <a:lnTo>
                    <a:pt x="350" y="304"/>
                  </a:lnTo>
                  <a:lnTo>
                    <a:pt x="293" y="177"/>
                  </a:lnTo>
                  <a:lnTo>
                    <a:pt x="353" y="263"/>
                  </a:lnTo>
                  <a:lnTo>
                    <a:pt x="398" y="298"/>
                  </a:lnTo>
                  <a:lnTo>
                    <a:pt x="339" y="137"/>
                  </a:lnTo>
                  <a:lnTo>
                    <a:pt x="386" y="237"/>
                  </a:lnTo>
                  <a:lnTo>
                    <a:pt x="431" y="280"/>
                  </a:lnTo>
                  <a:lnTo>
                    <a:pt x="366" y="18"/>
                  </a:lnTo>
                  <a:lnTo>
                    <a:pt x="430" y="160"/>
                  </a:lnTo>
                  <a:lnTo>
                    <a:pt x="465" y="228"/>
                  </a:lnTo>
                  <a:lnTo>
                    <a:pt x="437" y="128"/>
                  </a:lnTo>
                  <a:lnTo>
                    <a:pt x="493" y="270"/>
                  </a:lnTo>
                  <a:lnTo>
                    <a:pt x="464" y="105"/>
                  </a:lnTo>
                  <a:lnTo>
                    <a:pt x="498" y="0"/>
                  </a:lnTo>
                  <a:lnTo>
                    <a:pt x="477" y="116"/>
                  </a:lnTo>
                  <a:lnTo>
                    <a:pt x="505" y="207"/>
                  </a:lnTo>
                  <a:lnTo>
                    <a:pt x="509" y="103"/>
                  </a:lnTo>
                  <a:lnTo>
                    <a:pt x="552" y="70"/>
                  </a:lnTo>
                  <a:lnTo>
                    <a:pt x="519" y="121"/>
                  </a:lnTo>
                  <a:lnTo>
                    <a:pt x="525" y="239"/>
                  </a:lnTo>
                  <a:lnTo>
                    <a:pt x="549" y="184"/>
                  </a:lnTo>
                  <a:lnTo>
                    <a:pt x="537" y="263"/>
                  </a:lnTo>
                  <a:lnTo>
                    <a:pt x="561" y="292"/>
                  </a:lnTo>
                  <a:lnTo>
                    <a:pt x="591" y="331"/>
                  </a:lnTo>
                  <a:lnTo>
                    <a:pt x="612" y="347"/>
                  </a:lnTo>
                  <a:lnTo>
                    <a:pt x="665" y="370"/>
                  </a:lnTo>
                  <a:lnTo>
                    <a:pt x="751" y="408"/>
                  </a:lnTo>
                  <a:lnTo>
                    <a:pt x="801" y="431"/>
                  </a:lnTo>
                  <a:lnTo>
                    <a:pt x="858" y="456"/>
                  </a:lnTo>
                  <a:lnTo>
                    <a:pt x="911" y="487"/>
                  </a:lnTo>
                  <a:lnTo>
                    <a:pt x="967" y="526"/>
                  </a:lnTo>
                  <a:lnTo>
                    <a:pt x="1011" y="566"/>
                  </a:lnTo>
                  <a:lnTo>
                    <a:pt x="1027" y="593"/>
                  </a:lnTo>
                  <a:lnTo>
                    <a:pt x="1033" y="610"/>
                  </a:lnTo>
                  <a:lnTo>
                    <a:pt x="1027" y="620"/>
                  </a:lnTo>
                  <a:lnTo>
                    <a:pt x="1000" y="633"/>
                  </a:lnTo>
                  <a:lnTo>
                    <a:pt x="931" y="651"/>
                  </a:lnTo>
                  <a:lnTo>
                    <a:pt x="864" y="667"/>
                  </a:lnTo>
                  <a:lnTo>
                    <a:pt x="864" y="741"/>
                  </a:lnTo>
                  <a:lnTo>
                    <a:pt x="908" y="891"/>
                  </a:lnTo>
                  <a:lnTo>
                    <a:pt x="924" y="953"/>
                  </a:lnTo>
                  <a:lnTo>
                    <a:pt x="935" y="1040"/>
                  </a:lnTo>
                  <a:lnTo>
                    <a:pt x="933" y="1056"/>
                  </a:lnTo>
                  <a:lnTo>
                    <a:pt x="926" y="1070"/>
                  </a:lnTo>
                  <a:lnTo>
                    <a:pt x="911" y="1079"/>
                  </a:lnTo>
                  <a:lnTo>
                    <a:pt x="897" y="1086"/>
                  </a:lnTo>
                  <a:lnTo>
                    <a:pt x="882" y="1087"/>
                  </a:lnTo>
                  <a:lnTo>
                    <a:pt x="837" y="1080"/>
                  </a:lnTo>
                  <a:lnTo>
                    <a:pt x="803" y="1077"/>
                  </a:lnTo>
                  <a:lnTo>
                    <a:pt x="798" y="1117"/>
                  </a:lnTo>
                  <a:lnTo>
                    <a:pt x="814" y="1154"/>
                  </a:lnTo>
                  <a:lnTo>
                    <a:pt x="873" y="1254"/>
                  </a:lnTo>
                  <a:lnTo>
                    <a:pt x="903" y="1312"/>
                  </a:lnTo>
                  <a:lnTo>
                    <a:pt x="941" y="1385"/>
                  </a:lnTo>
                  <a:lnTo>
                    <a:pt x="1001" y="1489"/>
                  </a:lnTo>
                  <a:lnTo>
                    <a:pt x="1021" y="1574"/>
                  </a:lnTo>
                  <a:lnTo>
                    <a:pt x="1130" y="1686"/>
                  </a:lnTo>
                  <a:lnTo>
                    <a:pt x="1220" y="1767"/>
                  </a:lnTo>
                  <a:lnTo>
                    <a:pt x="1232" y="1809"/>
                  </a:lnTo>
                  <a:lnTo>
                    <a:pt x="1258" y="1893"/>
                  </a:lnTo>
                  <a:lnTo>
                    <a:pt x="1274" y="1968"/>
                  </a:lnTo>
                  <a:lnTo>
                    <a:pt x="1293" y="2045"/>
                  </a:lnTo>
                  <a:lnTo>
                    <a:pt x="1331" y="2186"/>
                  </a:lnTo>
                  <a:lnTo>
                    <a:pt x="1366" y="2281"/>
                  </a:lnTo>
                  <a:lnTo>
                    <a:pt x="1432" y="2421"/>
                  </a:lnTo>
                  <a:lnTo>
                    <a:pt x="1455" y="2445"/>
                  </a:lnTo>
                  <a:lnTo>
                    <a:pt x="1479" y="2466"/>
                  </a:lnTo>
                  <a:lnTo>
                    <a:pt x="1502" y="2483"/>
                  </a:lnTo>
                  <a:lnTo>
                    <a:pt x="1520" y="2494"/>
                  </a:lnTo>
                  <a:lnTo>
                    <a:pt x="1565" y="2502"/>
                  </a:lnTo>
                  <a:lnTo>
                    <a:pt x="1589" y="2505"/>
                  </a:lnTo>
                  <a:lnTo>
                    <a:pt x="1636" y="2520"/>
                  </a:lnTo>
                  <a:lnTo>
                    <a:pt x="1691" y="2539"/>
                  </a:lnTo>
                  <a:lnTo>
                    <a:pt x="1737" y="2558"/>
                  </a:lnTo>
                  <a:lnTo>
                    <a:pt x="1778" y="2583"/>
                  </a:lnTo>
                  <a:lnTo>
                    <a:pt x="1823" y="2612"/>
                  </a:lnTo>
                  <a:lnTo>
                    <a:pt x="1852" y="2632"/>
                  </a:lnTo>
                  <a:lnTo>
                    <a:pt x="1882" y="2655"/>
                  </a:lnTo>
                  <a:lnTo>
                    <a:pt x="1894" y="2669"/>
                  </a:lnTo>
                  <a:lnTo>
                    <a:pt x="1902" y="2693"/>
                  </a:lnTo>
                  <a:lnTo>
                    <a:pt x="1901" y="2706"/>
                  </a:lnTo>
                  <a:lnTo>
                    <a:pt x="1901" y="2725"/>
                  </a:lnTo>
                  <a:lnTo>
                    <a:pt x="1886" y="2728"/>
                  </a:lnTo>
                  <a:lnTo>
                    <a:pt x="1856" y="2732"/>
                  </a:lnTo>
                  <a:lnTo>
                    <a:pt x="1775" y="2747"/>
                  </a:lnTo>
                  <a:lnTo>
                    <a:pt x="1658" y="2734"/>
                  </a:lnTo>
                  <a:lnTo>
                    <a:pt x="1460" y="2746"/>
                  </a:lnTo>
                  <a:lnTo>
                    <a:pt x="1281" y="2746"/>
                  </a:lnTo>
                  <a:lnTo>
                    <a:pt x="1236" y="2742"/>
                  </a:lnTo>
                  <a:lnTo>
                    <a:pt x="1219" y="2739"/>
                  </a:lnTo>
                  <a:lnTo>
                    <a:pt x="1207" y="2734"/>
                  </a:lnTo>
                  <a:lnTo>
                    <a:pt x="1201" y="2697"/>
                  </a:lnTo>
                  <a:lnTo>
                    <a:pt x="1191" y="2572"/>
                  </a:lnTo>
                  <a:lnTo>
                    <a:pt x="1169" y="2312"/>
                  </a:lnTo>
                  <a:lnTo>
                    <a:pt x="1161" y="2198"/>
                  </a:lnTo>
                  <a:lnTo>
                    <a:pt x="1141" y="2100"/>
                  </a:lnTo>
                  <a:lnTo>
                    <a:pt x="1125" y="2060"/>
                  </a:lnTo>
                  <a:lnTo>
                    <a:pt x="1106" y="2041"/>
                  </a:lnTo>
                  <a:lnTo>
                    <a:pt x="1080" y="2032"/>
                  </a:lnTo>
                  <a:lnTo>
                    <a:pt x="1042" y="2020"/>
                  </a:lnTo>
                  <a:lnTo>
                    <a:pt x="1005" y="2012"/>
                  </a:lnTo>
                  <a:lnTo>
                    <a:pt x="952" y="2010"/>
                  </a:lnTo>
                  <a:lnTo>
                    <a:pt x="881" y="2007"/>
                  </a:lnTo>
                  <a:lnTo>
                    <a:pt x="749" y="2015"/>
                  </a:lnTo>
                  <a:lnTo>
                    <a:pt x="631" y="2021"/>
                  </a:lnTo>
                  <a:lnTo>
                    <a:pt x="599" y="2023"/>
                  </a:lnTo>
                  <a:lnTo>
                    <a:pt x="576" y="2021"/>
                  </a:lnTo>
                  <a:lnTo>
                    <a:pt x="552" y="2016"/>
                  </a:lnTo>
                  <a:lnTo>
                    <a:pt x="535" y="2010"/>
                  </a:lnTo>
                  <a:lnTo>
                    <a:pt x="520" y="2002"/>
                  </a:lnTo>
                  <a:lnTo>
                    <a:pt x="509" y="1990"/>
                  </a:lnTo>
                  <a:lnTo>
                    <a:pt x="498" y="1975"/>
                  </a:lnTo>
                  <a:lnTo>
                    <a:pt x="490" y="1957"/>
                  </a:lnTo>
                  <a:lnTo>
                    <a:pt x="479" y="1933"/>
                  </a:lnTo>
                  <a:lnTo>
                    <a:pt x="469" y="1906"/>
                  </a:lnTo>
                  <a:lnTo>
                    <a:pt x="443" y="1849"/>
                  </a:lnTo>
                  <a:lnTo>
                    <a:pt x="423" y="1793"/>
                  </a:lnTo>
                  <a:lnTo>
                    <a:pt x="400" y="1738"/>
                  </a:lnTo>
                  <a:lnTo>
                    <a:pt x="375" y="1687"/>
                  </a:lnTo>
                  <a:lnTo>
                    <a:pt x="344" y="1627"/>
                  </a:lnTo>
                  <a:lnTo>
                    <a:pt x="322" y="1591"/>
                  </a:lnTo>
                  <a:lnTo>
                    <a:pt x="305" y="1561"/>
                  </a:lnTo>
                  <a:lnTo>
                    <a:pt x="298" y="1543"/>
                  </a:lnTo>
                  <a:lnTo>
                    <a:pt x="294" y="1515"/>
                  </a:lnTo>
                  <a:lnTo>
                    <a:pt x="288" y="1429"/>
                  </a:lnTo>
                  <a:lnTo>
                    <a:pt x="274" y="1220"/>
                  </a:lnTo>
                  <a:lnTo>
                    <a:pt x="266" y="1125"/>
                  </a:lnTo>
                  <a:lnTo>
                    <a:pt x="281" y="1038"/>
                  </a:lnTo>
                  <a:lnTo>
                    <a:pt x="288" y="952"/>
                  </a:lnTo>
                  <a:lnTo>
                    <a:pt x="228" y="819"/>
                  </a:lnTo>
                  <a:lnTo>
                    <a:pt x="209" y="753"/>
                  </a:lnTo>
                  <a:lnTo>
                    <a:pt x="192" y="694"/>
                  </a:lnTo>
                  <a:lnTo>
                    <a:pt x="177" y="644"/>
                  </a:lnTo>
                  <a:lnTo>
                    <a:pt x="150" y="596"/>
                  </a:lnTo>
                  <a:close/>
                </a:path>
              </a:pathLst>
            </a:custGeom>
            <a:solidFill>
              <a:srgbClr val="DFDFFF"/>
            </a:solidFill>
            <a:ln w="3175">
              <a:solidFill>
                <a:srgbClr val="000000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51" name="Group 11"/>
            <p:cNvGrpSpPr>
              <a:grpSpLocks/>
            </p:cNvGrpSpPr>
            <p:nvPr/>
          </p:nvGrpSpPr>
          <p:grpSpPr bwMode="auto">
            <a:xfrm>
              <a:off x="4887" y="2284"/>
              <a:ext cx="139" cy="438"/>
              <a:chOff x="4887" y="2284"/>
              <a:chExt cx="139" cy="438"/>
            </a:xfrm>
          </p:grpSpPr>
          <p:grpSp>
            <p:nvGrpSpPr>
              <p:cNvPr id="33852" name="Group 12"/>
              <p:cNvGrpSpPr>
                <a:grpSpLocks/>
              </p:cNvGrpSpPr>
              <p:nvPr/>
            </p:nvGrpSpPr>
            <p:grpSpPr bwMode="auto">
              <a:xfrm>
                <a:off x="4914" y="2284"/>
                <a:ext cx="33" cy="90"/>
                <a:chOff x="4914" y="2284"/>
                <a:chExt cx="33" cy="90"/>
              </a:xfrm>
            </p:grpSpPr>
            <p:sp>
              <p:nvSpPr>
                <p:cNvPr id="33856" name="Oval 13"/>
                <p:cNvSpPr>
                  <a:spLocks noChangeArrowheads="1"/>
                </p:cNvSpPr>
                <p:nvPr/>
              </p:nvSpPr>
              <p:spPr bwMode="auto">
                <a:xfrm>
                  <a:off x="4937" y="2309"/>
                  <a:ext cx="10" cy="65"/>
                </a:xfrm>
                <a:prstGeom prst="ellipse">
                  <a:avLst/>
                </a:prstGeom>
                <a:solidFill>
                  <a:srgbClr val="DFD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 sz="1600" b="1">
                    <a:latin typeface="Arial" pitchFamily="34" charset="0"/>
                  </a:endParaRPr>
                </a:p>
              </p:txBody>
            </p:sp>
            <p:sp>
              <p:nvSpPr>
                <p:cNvPr id="33857" name="Freeform 14"/>
                <p:cNvSpPr>
                  <a:spLocks/>
                </p:cNvSpPr>
                <p:nvPr/>
              </p:nvSpPr>
              <p:spPr bwMode="auto">
                <a:xfrm>
                  <a:off x="4914" y="2284"/>
                  <a:ext cx="16" cy="39"/>
                </a:xfrm>
                <a:custGeom>
                  <a:avLst/>
                  <a:gdLst>
                    <a:gd name="T0" fmla="*/ 0 w 66"/>
                    <a:gd name="T1" fmla="*/ 0 h 116"/>
                    <a:gd name="T2" fmla="*/ 0 w 66"/>
                    <a:gd name="T3" fmla="*/ 0 h 116"/>
                    <a:gd name="T4" fmla="*/ 0 w 66"/>
                    <a:gd name="T5" fmla="*/ 0 h 116"/>
                    <a:gd name="T6" fmla="*/ 0 w 66"/>
                    <a:gd name="T7" fmla="*/ 0 h 116"/>
                    <a:gd name="T8" fmla="*/ 0 w 66"/>
                    <a:gd name="T9" fmla="*/ 0 h 116"/>
                    <a:gd name="T10" fmla="*/ 0 w 66"/>
                    <a:gd name="T11" fmla="*/ 1 h 116"/>
                    <a:gd name="T12" fmla="*/ 0 w 66"/>
                    <a:gd name="T13" fmla="*/ 1 h 116"/>
                    <a:gd name="T14" fmla="*/ 0 w 66"/>
                    <a:gd name="T15" fmla="*/ 1 h 116"/>
                    <a:gd name="T16" fmla="*/ 0 w 66"/>
                    <a:gd name="T17" fmla="*/ 1 h 116"/>
                    <a:gd name="T18" fmla="*/ 0 60000 65536"/>
                    <a:gd name="T19" fmla="*/ 0 60000 65536"/>
                    <a:gd name="T20" fmla="*/ 0 60000 65536"/>
                    <a:gd name="T21" fmla="*/ 0 60000 65536"/>
                    <a:gd name="T22" fmla="*/ 0 60000 65536"/>
                    <a:gd name="T23" fmla="*/ 0 60000 65536"/>
                    <a:gd name="T24" fmla="*/ 0 60000 65536"/>
                    <a:gd name="T25" fmla="*/ 0 60000 65536"/>
                    <a:gd name="T26" fmla="*/ 0 60000 65536"/>
                    <a:gd name="T27" fmla="*/ 0 w 66"/>
                    <a:gd name="T28" fmla="*/ 0 h 116"/>
                    <a:gd name="T29" fmla="*/ 66 w 66"/>
                    <a:gd name="T30" fmla="*/ 116 h 116"/>
                  </a:gdLst>
                  <a:ahLst/>
                  <a:cxnLst>
                    <a:cxn ang="T18">
                      <a:pos x="T0" y="T1"/>
                    </a:cxn>
                    <a:cxn ang="T19">
                      <a:pos x="T2" y="T3"/>
                    </a:cxn>
                    <a:cxn ang="T20">
                      <a:pos x="T4" y="T5"/>
                    </a:cxn>
                    <a:cxn ang="T21">
                      <a:pos x="T6" y="T7"/>
                    </a:cxn>
                    <a:cxn ang="T22">
                      <a:pos x="T8" y="T9"/>
                    </a:cxn>
                    <a:cxn ang="T23">
                      <a:pos x="T10" y="T11"/>
                    </a:cxn>
                    <a:cxn ang="T24">
                      <a:pos x="T12" y="T13"/>
                    </a:cxn>
                    <a:cxn ang="T25">
                      <a:pos x="T14" y="T15"/>
                    </a:cxn>
                    <a:cxn ang="T26">
                      <a:pos x="T16" y="T17"/>
                    </a:cxn>
                  </a:cxnLst>
                  <a:rect l="T27" t="T28" r="T29" b="T30"/>
                  <a:pathLst>
                    <a:path w="66" h="116">
                      <a:moveTo>
                        <a:pt x="66" y="0"/>
                      </a:moveTo>
                      <a:lnTo>
                        <a:pt x="48" y="3"/>
                      </a:lnTo>
                      <a:lnTo>
                        <a:pt x="33" y="8"/>
                      </a:lnTo>
                      <a:lnTo>
                        <a:pt x="22" y="17"/>
                      </a:lnTo>
                      <a:lnTo>
                        <a:pt x="13" y="30"/>
                      </a:lnTo>
                      <a:lnTo>
                        <a:pt x="7" y="51"/>
                      </a:lnTo>
                      <a:lnTo>
                        <a:pt x="2" y="75"/>
                      </a:lnTo>
                      <a:lnTo>
                        <a:pt x="0" y="94"/>
                      </a:lnTo>
                      <a:lnTo>
                        <a:pt x="3" y="11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  <p:grpSp>
            <p:nvGrpSpPr>
              <p:cNvPr id="33853" name="Group 15"/>
              <p:cNvGrpSpPr>
                <a:grpSpLocks/>
              </p:cNvGrpSpPr>
              <p:nvPr/>
            </p:nvGrpSpPr>
            <p:grpSpPr bwMode="auto">
              <a:xfrm>
                <a:off x="4887" y="2466"/>
                <a:ext cx="139" cy="256"/>
                <a:chOff x="4887" y="2466"/>
                <a:chExt cx="139" cy="256"/>
              </a:xfrm>
            </p:grpSpPr>
            <p:sp>
              <p:nvSpPr>
                <p:cNvPr id="33854" name="Freeform 16"/>
                <p:cNvSpPr>
                  <a:spLocks/>
                </p:cNvSpPr>
                <p:nvPr/>
              </p:nvSpPr>
              <p:spPr bwMode="auto">
                <a:xfrm>
                  <a:off x="4887" y="2612"/>
                  <a:ext cx="139" cy="110"/>
                </a:xfrm>
                <a:custGeom>
                  <a:avLst/>
                  <a:gdLst>
                    <a:gd name="T0" fmla="*/ 0 w 557"/>
                    <a:gd name="T1" fmla="*/ 0 h 331"/>
                    <a:gd name="T2" fmla="*/ 0 w 557"/>
                    <a:gd name="T3" fmla="*/ 0 h 331"/>
                    <a:gd name="T4" fmla="*/ 0 w 557"/>
                    <a:gd name="T5" fmla="*/ 1 h 331"/>
                    <a:gd name="T6" fmla="*/ 0 w 557"/>
                    <a:gd name="T7" fmla="*/ 2 h 331"/>
                    <a:gd name="T8" fmla="*/ 1 w 557"/>
                    <a:gd name="T9" fmla="*/ 3 h 331"/>
                    <a:gd name="T10" fmla="*/ 1 w 557"/>
                    <a:gd name="T11" fmla="*/ 3 h 331"/>
                    <a:gd name="T12" fmla="*/ 1 w 557"/>
                    <a:gd name="T13" fmla="*/ 3 h 331"/>
                    <a:gd name="T14" fmla="*/ 1 w 557"/>
                    <a:gd name="T15" fmla="*/ 4 h 331"/>
                    <a:gd name="T16" fmla="*/ 1 w 557"/>
                    <a:gd name="T17" fmla="*/ 4 h 331"/>
                    <a:gd name="T18" fmla="*/ 1 w 557"/>
                    <a:gd name="T19" fmla="*/ 4 h 331"/>
                    <a:gd name="T20" fmla="*/ 1 w 557"/>
                    <a:gd name="T21" fmla="*/ 4 h 331"/>
                    <a:gd name="T22" fmla="*/ 1 w 557"/>
                    <a:gd name="T23" fmla="*/ 4 h 331"/>
                    <a:gd name="T24" fmla="*/ 2 w 557"/>
                    <a:gd name="T25" fmla="*/ 4 h 331"/>
                    <a:gd name="T26" fmla="*/ 2 w 557"/>
                    <a:gd name="T27" fmla="*/ 4 h 331"/>
                    <a:gd name="T28" fmla="*/ 2 w 557"/>
                    <a:gd name="T29" fmla="*/ 4 h 331"/>
                    <a:gd name="T30" fmla="*/ 2 w 557"/>
                    <a:gd name="T31" fmla="*/ 4 h 331"/>
                    <a:gd name="T32" fmla="*/ 2 w 557"/>
                    <a:gd name="T33" fmla="*/ 4 h 331"/>
                    <a:gd name="T34" fmla="*/ 2 w 557"/>
                    <a:gd name="T35" fmla="*/ 4 h 331"/>
                    <a:gd name="T36" fmla="*/ 0 60000 65536"/>
                    <a:gd name="T37" fmla="*/ 0 60000 65536"/>
                    <a:gd name="T38" fmla="*/ 0 60000 65536"/>
                    <a:gd name="T39" fmla="*/ 0 60000 65536"/>
                    <a:gd name="T40" fmla="*/ 0 60000 65536"/>
                    <a:gd name="T41" fmla="*/ 0 60000 65536"/>
                    <a:gd name="T42" fmla="*/ 0 60000 65536"/>
                    <a:gd name="T43" fmla="*/ 0 60000 65536"/>
                    <a:gd name="T44" fmla="*/ 0 60000 65536"/>
                    <a:gd name="T45" fmla="*/ 0 60000 65536"/>
                    <a:gd name="T46" fmla="*/ 0 60000 65536"/>
                    <a:gd name="T47" fmla="*/ 0 60000 65536"/>
                    <a:gd name="T48" fmla="*/ 0 60000 65536"/>
                    <a:gd name="T49" fmla="*/ 0 60000 65536"/>
                    <a:gd name="T50" fmla="*/ 0 60000 65536"/>
                    <a:gd name="T51" fmla="*/ 0 60000 65536"/>
                    <a:gd name="T52" fmla="*/ 0 60000 65536"/>
                    <a:gd name="T53" fmla="*/ 0 60000 65536"/>
                    <a:gd name="T54" fmla="*/ 0 w 557"/>
                    <a:gd name="T55" fmla="*/ 0 h 331"/>
                    <a:gd name="T56" fmla="*/ 557 w 557"/>
                    <a:gd name="T57" fmla="*/ 331 h 331"/>
                  </a:gdLst>
                  <a:ahLst/>
                  <a:cxnLst>
                    <a:cxn ang="T36">
                      <a:pos x="T0" y="T1"/>
                    </a:cxn>
                    <a:cxn ang="T37">
                      <a:pos x="T2" y="T3"/>
                    </a:cxn>
                    <a:cxn ang="T38">
                      <a:pos x="T4" y="T5"/>
                    </a:cxn>
                    <a:cxn ang="T39">
                      <a:pos x="T6" y="T7"/>
                    </a:cxn>
                    <a:cxn ang="T40">
                      <a:pos x="T8" y="T9"/>
                    </a:cxn>
                    <a:cxn ang="T41">
                      <a:pos x="T10" y="T11"/>
                    </a:cxn>
                    <a:cxn ang="T42">
                      <a:pos x="T12" y="T13"/>
                    </a:cxn>
                    <a:cxn ang="T43">
                      <a:pos x="T14" y="T15"/>
                    </a:cxn>
                    <a:cxn ang="T44">
                      <a:pos x="T16" y="T17"/>
                    </a:cxn>
                    <a:cxn ang="T45">
                      <a:pos x="T18" y="T19"/>
                    </a:cxn>
                    <a:cxn ang="T46">
                      <a:pos x="T20" y="T21"/>
                    </a:cxn>
                    <a:cxn ang="T47">
                      <a:pos x="T22" y="T23"/>
                    </a:cxn>
                    <a:cxn ang="T48">
                      <a:pos x="T24" y="T25"/>
                    </a:cxn>
                    <a:cxn ang="T49">
                      <a:pos x="T26" y="T27"/>
                    </a:cxn>
                    <a:cxn ang="T50">
                      <a:pos x="T28" y="T29"/>
                    </a:cxn>
                    <a:cxn ang="T51">
                      <a:pos x="T30" y="T31"/>
                    </a:cxn>
                    <a:cxn ang="T52">
                      <a:pos x="T32" y="T33"/>
                    </a:cxn>
                    <a:cxn ang="T53">
                      <a:pos x="T34" y="T35"/>
                    </a:cxn>
                  </a:cxnLst>
                  <a:rect l="T54" t="T55" r="T56" b="T57"/>
                  <a:pathLst>
                    <a:path w="557" h="331">
                      <a:moveTo>
                        <a:pt x="0" y="0"/>
                      </a:moveTo>
                      <a:lnTo>
                        <a:pt x="27" y="35"/>
                      </a:lnTo>
                      <a:lnTo>
                        <a:pt x="75" y="93"/>
                      </a:lnTo>
                      <a:lnTo>
                        <a:pt x="127" y="153"/>
                      </a:lnTo>
                      <a:lnTo>
                        <a:pt x="176" y="208"/>
                      </a:lnTo>
                      <a:lnTo>
                        <a:pt x="217" y="250"/>
                      </a:lnTo>
                      <a:lnTo>
                        <a:pt x="251" y="278"/>
                      </a:lnTo>
                      <a:lnTo>
                        <a:pt x="272" y="295"/>
                      </a:lnTo>
                      <a:lnTo>
                        <a:pt x="297" y="308"/>
                      </a:lnTo>
                      <a:lnTo>
                        <a:pt x="330" y="317"/>
                      </a:lnTo>
                      <a:lnTo>
                        <a:pt x="370" y="326"/>
                      </a:lnTo>
                      <a:lnTo>
                        <a:pt x="405" y="331"/>
                      </a:lnTo>
                      <a:lnTo>
                        <a:pt x="430" y="330"/>
                      </a:lnTo>
                      <a:lnTo>
                        <a:pt x="456" y="319"/>
                      </a:lnTo>
                      <a:lnTo>
                        <a:pt x="479" y="308"/>
                      </a:lnTo>
                      <a:lnTo>
                        <a:pt x="503" y="300"/>
                      </a:lnTo>
                      <a:lnTo>
                        <a:pt x="528" y="294"/>
                      </a:lnTo>
                      <a:lnTo>
                        <a:pt x="557" y="291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  <p:sp>
              <p:nvSpPr>
                <p:cNvPr id="33855" name="Freeform 17"/>
                <p:cNvSpPr>
                  <a:spLocks/>
                </p:cNvSpPr>
                <p:nvPr/>
              </p:nvSpPr>
              <p:spPr bwMode="auto">
                <a:xfrm>
                  <a:off x="4907" y="2466"/>
                  <a:ext cx="80" cy="189"/>
                </a:xfrm>
                <a:custGeom>
                  <a:avLst/>
                  <a:gdLst>
                    <a:gd name="T0" fmla="*/ 1 w 323"/>
                    <a:gd name="T1" fmla="*/ 3 h 566"/>
                    <a:gd name="T2" fmla="*/ 1 w 323"/>
                    <a:gd name="T3" fmla="*/ 2 h 566"/>
                    <a:gd name="T4" fmla="*/ 1 w 323"/>
                    <a:gd name="T5" fmla="*/ 2 h 566"/>
                    <a:gd name="T6" fmla="*/ 1 w 323"/>
                    <a:gd name="T7" fmla="*/ 1 h 566"/>
                    <a:gd name="T8" fmla="*/ 1 w 323"/>
                    <a:gd name="T9" fmla="*/ 1 h 566"/>
                    <a:gd name="T10" fmla="*/ 1 w 323"/>
                    <a:gd name="T11" fmla="*/ 1 h 566"/>
                    <a:gd name="T12" fmla="*/ 1 w 323"/>
                    <a:gd name="T13" fmla="*/ 0 h 566"/>
                    <a:gd name="T14" fmla="*/ 1 w 323"/>
                    <a:gd name="T15" fmla="*/ 0 h 566"/>
                    <a:gd name="T16" fmla="*/ 1 w 323"/>
                    <a:gd name="T17" fmla="*/ 0 h 566"/>
                    <a:gd name="T18" fmla="*/ 1 w 323"/>
                    <a:gd name="T19" fmla="*/ 0 h 566"/>
                    <a:gd name="T20" fmla="*/ 1 w 323"/>
                    <a:gd name="T21" fmla="*/ 0 h 566"/>
                    <a:gd name="T22" fmla="*/ 1 w 323"/>
                    <a:gd name="T23" fmla="*/ 1 h 566"/>
                    <a:gd name="T24" fmla="*/ 1 w 323"/>
                    <a:gd name="T25" fmla="*/ 1 h 566"/>
                    <a:gd name="T26" fmla="*/ 1 w 323"/>
                    <a:gd name="T27" fmla="*/ 0 h 566"/>
                    <a:gd name="T28" fmla="*/ 1 w 323"/>
                    <a:gd name="T29" fmla="*/ 0 h 566"/>
                    <a:gd name="T30" fmla="*/ 1 w 323"/>
                    <a:gd name="T31" fmla="*/ 0 h 566"/>
                    <a:gd name="T32" fmla="*/ 1 w 323"/>
                    <a:gd name="T33" fmla="*/ 0 h 566"/>
                    <a:gd name="T34" fmla="*/ 0 w 323"/>
                    <a:gd name="T35" fmla="*/ 0 h 566"/>
                    <a:gd name="T36" fmla="*/ 0 w 323"/>
                    <a:gd name="T37" fmla="*/ 1 h 566"/>
                    <a:gd name="T38" fmla="*/ 0 w 323"/>
                    <a:gd name="T39" fmla="*/ 1 h 566"/>
                    <a:gd name="T40" fmla="*/ 0 w 323"/>
                    <a:gd name="T41" fmla="*/ 0 h 566"/>
                    <a:gd name="T42" fmla="*/ 0 w 323"/>
                    <a:gd name="T43" fmla="*/ 0 h 566"/>
                    <a:gd name="T44" fmla="*/ 0 w 323"/>
                    <a:gd name="T45" fmla="*/ 0 h 566"/>
                    <a:gd name="T46" fmla="*/ 0 w 323"/>
                    <a:gd name="T47" fmla="*/ 0 h 566"/>
                    <a:gd name="T48" fmla="*/ 0 w 323"/>
                    <a:gd name="T49" fmla="*/ 0 h 566"/>
                    <a:gd name="T50" fmla="*/ 0 w 323"/>
                    <a:gd name="T51" fmla="*/ 0 h 566"/>
                    <a:gd name="T52" fmla="*/ 0 w 323"/>
                    <a:gd name="T53" fmla="*/ 1 h 566"/>
                    <a:gd name="T54" fmla="*/ 0 w 323"/>
                    <a:gd name="T55" fmla="*/ 1 h 566"/>
                    <a:gd name="T56" fmla="*/ 0 w 323"/>
                    <a:gd name="T57" fmla="*/ 1 h 566"/>
                    <a:gd name="T58" fmla="*/ 0 w 323"/>
                    <a:gd name="T59" fmla="*/ 1 h 566"/>
                    <a:gd name="T60" fmla="*/ 0 w 323"/>
                    <a:gd name="T61" fmla="*/ 1 h 566"/>
                    <a:gd name="T62" fmla="*/ 0 w 323"/>
                    <a:gd name="T63" fmla="*/ 1 h 566"/>
                    <a:gd name="T64" fmla="*/ 0 w 323"/>
                    <a:gd name="T65" fmla="*/ 2 h 566"/>
                    <a:gd name="T66" fmla="*/ 0 w 323"/>
                    <a:gd name="T67" fmla="*/ 2 h 566"/>
                    <a:gd name="T68" fmla="*/ 0 w 323"/>
                    <a:gd name="T69" fmla="*/ 2 h 566"/>
                    <a:gd name="T70" fmla="*/ 0 w 323"/>
                    <a:gd name="T71" fmla="*/ 4 h 566"/>
                    <a:gd name="T72" fmla="*/ 0 w 323"/>
                    <a:gd name="T73" fmla="*/ 4 h 566"/>
                    <a:gd name="T74" fmla="*/ 0 w 323"/>
                    <a:gd name="T75" fmla="*/ 4 h 566"/>
                    <a:gd name="T76" fmla="*/ 0 w 323"/>
                    <a:gd name="T77" fmla="*/ 5 h 566"/>
                    <a:gd name="T78" fmla="*/ 0 w 323"/>
                    <a:gd name="T79" fmla="*/ 5 h 566"/>
                    <a:gd name="T80" fmla="*/ 1 w 323"/>
                    <a:gd name="T81" fmla="*/ 5 h 566"/>
                    <a:gd name="T82" fmla="*/ 1 w 323"/>
                    <a:gd name="T83" fmla="*/ 7 h 56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60000 65536"/>
                    <a:gd name="T97" fmla="*/ 0 60000 65536"/>
                    <a:gd name="T98" fmla="*/ 0 60000 65536"/>
                    <a:gd name="T99" fmla="*/ 0 60000 65536"/>
                    <a:gd name="T100" fmla="*/ 0 60000 65536"/>
                    <a:gd name="T101" fmla="*/ 0 60000 65536"/>
                    <a:gd name="T102" fmla="*/ 0 60000 65536"/>
                    <a:gd name="T103" fmla="*/ 0 60000 65536"/>
                    <a:gd name="T104" fmla="*/ 0 60000 65536"/>
                    <a:gd name="T105" fmla="*/ 0 60000 65536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w 323"/>
                    <a:gd name="T127" fmla="*/ 0 h 566"/>
                    <a:gd name="T128" fmla="*/ 323 w 323"/>
                    <a:gd name="T129" fmla="*/ 566 h 566"/>
                  </a:gdLst>
                  <a:ahLst/>
                  <a:cxnLst>
                    <a:cxn ang="T84">
                      <a:pos x="T0" y="T1"/>
                    </a:cxn>
                    <a:cxn ang="T85">
                      <a:pos x="T2" y="T3"/>
                    </a:cxn>
                    <a:cxn ang="T86">
                      <a:pos x="T4" y="T5"/>
                    </a:cxn>
                    <a:cxn ang="T87">
                      <a:pos x="T6" y="T7"/>
                    </a:cxn>
                    <a:cxn ang="T88">
                      <a:pos x="T8" y="T9"/>
                    </a:cxn>
                    <a:cxn ang="T89">
                      <a:pos x="T10" y="T11"/>
                    </a:cxn>
                    <a:cxn ang="T90">
                      <a:pos x="T12" y="T13"/>
                    </a:cxn>
                    <a:cxn ang="T91">
                      <a:pos x="T14" y="T15"/>
                    </a:cxn>
                    <a:cxn ang="T92">
                      <a:pos x="T16" y="T17"/>
                    </a:cxn>
                    <a:cxn ang="T93">
                      <a:pos x="T18" y="T19"/>
                    </a:cxn>
                    <a:cxn ang="T94">
                      <a:pos x="T20" y="T21"/>
                    </a:cxn>
                    <a:cxn ang="T95">
                      <a:pos x="T22" y="T23"/>
                    </a:cxn>
                    <a:cxn ang="T96">
                      <a:pos x="T24" y="T25"/>
                    </a:cxn>
                    <a:cxn ang="T97">
                      <a:pos x="T26" y="T27"/>
                    </a:cxn>
                    <a:cxn ang="T98">
                      <a:pos x="T28" y="T29"/>
                    </a:cxn>
                    <a:cxn ang="T99">
                      <a:pos x="T30" y="T31"/>
                    </a:cxn>
                    <a:cxn ang="T100">
                      <a:pos x="T32" y="T33"/>
                    </a:cxn>
                    <a:cxn ang="T101">
                      <a:pos x="T34" y="T35"/>
                    </a:cxn>
                    <a:cxn ang="T102">
                      <a:pos x="T36" y="T37"/>
                    </a:cxn>
                    <a:cxn ang="T103">
                      <a:pos x="T38" y="T39"/>
                    </a:cxn>
                    <a:cxn ang="T104">
                      <a:pos x="T40" y="T41"/>
                    </a:cxn>
                    <a:cxn ang="T105">
                      <a:pos x="T42" y="T43"/>
                    </a:cxn>
                    <a:cxn ang="T106">
                      <a:pos x="T44" y="T45"/>
                    </a:cxn>
                    <a:cxn ang="T107">
                      <a:pos x="T46" y="T47"/>
                    </a:cxn>
                    <a:cxn ang="T108">
                      <a:pos x="T48" y="T49"/>
                    </a:cxn>
                    <a:cxn ang="T109">
                      <a:pos x="T50" y="T51"/>
                    </a:cxn>
                    <a:cxn ang="T110">
                      <a:pos x="T52" y="T53"/>
                    </a:cxn>
                    <a:cxn ang="T111">
                      <a:pos x="T54" y="T55"/>
                    </a:cxn>
                    <a:cxn ang="T112">
                      <a:pos x="T56" y="T57"/>
                    </a:cxn>
                    <a:cxn ang="T113">
                      <a:pos x="T58" y="T59"/>
                    </a:cxn>
                    <a:cxn ang="T114">
                      <a:pos x="T60" y="T61"/>
                    </a:cxn>
                    <a:cxn ang="T115">
                      <a:pos x="T62" y="T63"/>
                    </a:cxn>
                    <a:cxn ang="T116">
                      <a:pos x="T64" y="T65"/>
                    </a:cxn>
                    <a:cxn ang="T117">
                      <a:pos x="T66" y="T67"/>
                    </a:cxn>
                    <a:cxn ang="T118">
                      <a:pos x="T68" y="T69"/>
                    </a:cxn>
                    <a:cxn ang="T119">
                      <a:pos x="T70" y="T71"/>
                    </a:cxn>
                    <a:cxn ang="T120">
                      <a:pos x="T72" y="T73"/>
                    </a:cxn>
                    <a:cxn ang="T121">
                      <a:pos x="T74" y="T75"/>
                    </a:cxn>
                    <a:cxn ang="T122">
                      <a:pos x="T76" y="T77"/>
                    </a:cxn>
                    <a:cxn ang="T123">
                      <a:pos x="T78" y="T79"/>
                    </a:cxn>
                    <a:cxn ang="T124">
                      <a:pos x="T80" y="T81"/>
                    </a:cxn>
                    <a:cxn ang="T125">
                      <a:pos x="T82" y="T83"/>
                    </a:cxn>
                  </a:cxnLst>
                  <a:rect l="T126" t="T127" r="T128" b="T129"/>
                  <a:pathLst>
                    <a:path w="323" h="566">
                      <a:moveTo>
                        <a:pt x="323" y="212"/>
                      </a:moveTo>
                      <a:lnTo>
                        <a:pt x="312" y="174"/>
                      </a:lnTo>
                      <a:lnTo>
                        <a:pt x="307" y="140"/>
                      </a:lnTo>
                      <a:lnTo>
                        <a:pt x="304" y="98"/>
                      </a:lnTo>
                      <a:lnTo>
                        <a:pt x="308" y="74"/>
                      </a:lnTo>
                      <a:lnTo>
                        <a:pt x="313" y="53"/>
                      </a:lnTo>
                      <a:lnTo>
                        <a:pt x="310" y="26"/>
                      </a:lnTo>
                      <a:lnTo>
                        <a:pt x="304" y="5"/>
                      </a:lnTo>
                      <a:lnTo>
                        <a:pt x="298" y="2"/>
                      </a:lnTo>
                      <a:lnTo>
                        <a:pt x="292" y="5"/>
                      </a:lnTo>
                      <a:lnTo>
                        <a:pt x="278" y="26"/>
                      </a:lnTo>
                      <a:lnTo>
                        <a:pt x="259" y="44"/>
                      </a:lnTo>
                      <a:lnTo>
                        <a:pt x="234" y="44"/>
                      </a:lnTo>
                      <a:lnTo>
                        <a:pt x="223" y="21"/>
                      </a:lnTo>
                      <a:lnTo>
                        <a:pt x="213" y="6"/>
                      </a:lnTo>
                      <a:lnTo>
                        <a:pt x="193" y="4"/>
                      </a:lnTo>
                      <a:lnTo>
                        <a:pt x="173" y="0"/>
                      </a:lnTo>
                      <a:lnTo>
                        <a:pt x="162" y="21"/>
                      </a:lnTo>
                      <a:lnTo>
                        <a:pt x="155" y="43"/>
                      </a:lnTo>
                      <a:lnTo>
                        <a:pt x="123" y="43"/>
                      </a:lnTo>
                      <a:lnTo>
                        <a:pt x="116" y="34"/>
                      </a:lnTo>
                      <a:lnTo>
                        <a:pt x="105" y="21"/>
                      </a:lnTo>
                      <a:lnTo>
                        <a:pt x="94" y="15"/>
                      </a:lnTo>
                      <a:lnTo>
                        <a:pt x="84" y="17"/>
                      </a:lnTo>
                      <a:lnTo>
                        <a:pt x="73" y="23"/>
                      </a:lnTo>
                      <a:lnTo>
                        <a:pt x="67" y="34"/>
                      </a:lnTo>
                      <a:lnTo>
                        <a:pt x="67" y="97"/>
                      </a:lnTo>
                      <a:lnTo>
                        <a:pt x="50" y="92"/>
                      </a:lnTo>
                      <a:lnTo>
                        <a:pt x="27" y="85"/>
                      </a:lnTo>
                      <a:lnTo>
                        <a:pt x="9" y="88"/>
                      </a:lnTo>
                      <a:lnTo>
                        <a:pt x="7" y="95"/>
                      </a:lnTo>
                      <a:lnTo>
                        <a:pt x="7" y="106"/>
                      </a:lnTo>
                      <a:lnTo>
                        <a:pt x="14" y="136"/>
                      </a:lnTo>
                      <a:lnTo>
                        <a:pt x="24" y="168"/>
                      </a:lnTo>
                      <a:lnTo>
                        <a:pt x="28" y="187"/>
                      </a:lnTo>
                      <a:lnTo>
                        <a:pt x="0" y="308"/>
                      </a:lnTo>
                      <a:lnTo>
                        <a:pt x="14" y="321"/>
                      </a:lnTo>
                      <a:lnTo>
                        <a:pt x="41" y="339"/>
                      </a:lnTo>
                      <a:lnTo>
                        <a:pt x="122" y="391"/>
                      </a:lnTo>
                      <a:lnTo>
                        <a:pt x="152" y="391"/>
                      </a:lnTo>
                      <a:lnTo>
                        <a:pt x="195" y="433"/>
                      </a:lnTo>
                      <a:lnTo>
                        <a:pt x="306" y="566"/>
                      </a:lnTo>
                    </a:path>
                  </a:pathLst>
                </a:custGeom>
                <a:noFill/>
                <a:ln w="3175">
                  <a:solidFill>
                    <a:srgbClr val="000000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  <p:txBody>
                <a:bodyPr/>
                <a:lstStyle/>
                <a:p>
                  <a:endParaRPr lang="en-US"/>
                </a:p>
              </p:txBody>
            </p:sp>
          </p:grpSp>
        </p:grpSp>
      </p:grpSp>
      <p:sp>
        <p:nvSpPr>
          <p:cNvPr id="33797" name="Line 18"/>
          <p:cNvSpPr>
            <a:spLocks noChangeShapeType="1"/>
          </p:cNvSpPr>
          <p:nvPr/>
        </p:nvSpPr>
        <p:spPr bwMode="auto">
          <a:xfrm flipV="1">
            <a:off x="6659563" y="4652963"/>
            <a:ext cx="1800225" cy="0"/>
          </a:xfrm>
          <a:prstGeom prst="line">
            <a:avLst/>
          </a:prstGeom>
          <a:noFill/>
          <a:ln w="57150" cap="rnd">
            <a:solidFill>
              <a:srgbClr val="FF0000"/>
            </a:solidFill>
            <a:prstDash val="sysDot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grpSp>
        <p:nvGrpSpPr>
          <p:cNvPr id="33798" name="Group 19"/>
          <p:cNvGrpSpPr>
            <a:grpSpLocks/>
          </p:cNvGrpSpPr>
          <p:nvPr/>
        </p:nvGrpSpPr>
        <p:grpSpPr bwMode="auto">
          <a:xfrm>
            <a:off x="6588125" y="3500438"/>
            <a:ext cx="1196975" cy="1477962"/>
            <a:chOff x="4785" y="2160"/>
            <a:chExt cx="754" cy="931"/>
          </a:xfrm>
        </p:grpSpPr>
        <p:sp>
          <p:nvSpPr>
            <p:cNvPr id="33809" name="AutoShape 20"/>
            <p:cNvSpPr>
              <a:spLocks noChangeAspect="1" noChangeArrowheads="1" noTextEdit="1"/>
            </p:cNvSpPr>
            <p:nvPr/>
          </p:nvSpPr>
          <p:spPr bwMode="auto">
            <a:xfrm>
              <a:off x="4785" y="2160"/>
              <a:ext cx="754" cy="9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33810" name="Group 21"/>
            <p:cNvGrpSpPr>
              <a:grpSpLocks/>
            </p:cNvGrpSpPr>
            <p:nvPr/>
          </p:nvGrpSpPr>
          <p:grpSpPr bwMode="auto">
            <a:xfrm>
              <a:off x="4787" y="2165"/>
              <a:ext cx="476" cy="920"/>
              <a:chOff x="4787" y="2165"/>
              <a:chExt cx="476" cy="920"/>
            </a:xfrm>
          </p:grpSpPr>
          <p:sp>
            <p:nvSpPr>
              <p:cNvPr id="33840" name="Freeform 22"/>
              <p:cNvSpPr>
                <a:spLocks/>
              </p:cNvSpPr>
              <p:nvPr/>
            </p:nvSpPr>
            <p:spPr bwMode="auto">
              <a:xfrm>
                <a:off x="4820" y="2571"/>
                <a:ext cx="231" cy="514"/>
              </a:xfrm>
              <a:custGeom>
                <a:avLst/>
                <a:gdLst>
                  <a:gd name="T0" fmla="*/ 1 w 921"/>
                  <a:gd name="T1" fmla="*/ 0 h 1542"/>
                  <a:gd name="T2" fmla="*/ 1 w 921"/>
                  <a:gd name="T3" fmla="*/ 0 h 1542"/>
                  <a:gd name="T4" fmla="*/ 1 w 921"/>
                  <a:gd name="T5" fmla="*/ 0 h 1542"/>
                  <a:gd name="T6" fmla="*/ 0 w 921"/>
                  <a:gd name="T7" fmla="*/ 1 h 1542"/>
                  <a:gd name="T8" fmla="*/ 0 w 921"/>
                  <a:gd name="T9" fmla="*/ 2 h 1542"/>
                  <a:gd name="T10" fmla="*/ 0 w 921"/>
                  <a:gd name="T11" fmla="*/ 2 h 1542"/>
                  <a:gd name="T12" fmla="*/ 0 w 921"/>
                  <a:gd name="T13" fmla="*/ 3 h 1542"/>
                  <a:gd name="T14" fmla="*/ 0 w 921"/>
                  <a:gd name="T15" fmla="*/ 4 h 1542"/>
                  <a:gd name="T16" fmla="*/ 0 w 921"/>
                  <a:gd name="T17" fmla="*/ 5 h 1542"/>
                  <a:gd name="T18" fmla="*/ 0 w 921"/>
                  <a:gd name="T19" fmla="*/ 6 h 1542"/>
                  <a:gd name="T20" fmla="*/ 1 w 921"/>
                  <a:gd name="T21" fmla="*/ 7 h 1542"/>
                  <a:gd name="T22" fmla="*/ 1 w 921"/>
                  <a:gd name="T23" fmla="*/ 7 h 1542"/>
                  <a:gd name="T24" fmla="*/ 1 w 921"/>
                  <a:gd name="T25" fmla="*/ 8 h 1542"/>
                  <a:gd name="T26" fmla="*/ 1 w 921"/>
                  <a:gd name="T27" fmla="*/ 9 h 1542"/>
                  <a:gd name="T28" fmla="*/ 1 w 921"/>
                  <a:gd name="T29" fmla="*/ 10 h 1542"/>
                  <a:gd name="T30" fmla="*/ 1 w 921"/>
                  <a:gd name="T31" fmla="*/ 11 h 1542"/>
                  <a:gd name="T32" fmla="*/ 2 w 921"/>
                  <a:gd name="T33" fmla="*/ 11 h 1542"/>
                  <a:gd name="T34" fmla="*/ 2 w 921"/>
                  <a:gd name="T35" fmla="*/ 12 h 1542"/>
                  <a:gd name="T36" fmla="*/ 2 w 921"/>
                  <a:gd name="T37" fmla="*/ 12 h 1542"/>
                  <a:gd name="T38" fmla="*/ 2 w 921"/>
                  <a:gd name="T39" fmla="*/ 12 h 1542"/>
                  <a:gd name="T40" fmla="*/ 3 w 921"/>
                  <a:gd name="T41" fmla="*/ 12 h 1542"/>
                  <a:gd name="T42" fmla="*/ 3 w 921"/>
                  <a:gd name="T43" fmla="*/ 13 h 1542"/>
                  <a:gd name="T44" fmla="*/ 3 w 921"/>
                  <a:gd name="T45" fmla="*/ 15 h 1542"/>
                  <a:gd name="T46" fmla="*/ 3 w 921"/>
                  <a:gd name="T47" fmla="*/ 17 h 1542"/>
                  <a:gd name="T48" fmla="*/ 3 w 921"/>
                  <a:gd name="T49" fmla="*/ 18 h 1542"/>
                  <a:gd name="T50" fmla="*/ 3 w 921"/>
                  <a:gd name="T51" fmla="*/ 18 h 1542"/>
                  <a:gd name="T52" fmla="*/ 1 w 921"/>
                  <a:gd name="T53" fmla="*/ 19 h 1542"/>
                  <a:gd name="T54" fmla="*/ 3 w 921"/>
                  <a:gd name="T55" fmla="*/ 19 h 1542"/>
                  <a:gd name="T56" fmla="*/ 4 w 921"/>
                  <a:gd name="T57" fmla="*/ 18 h 1542"/>
                  <a:gd name="T58" fmla="*/ 4 w 921"/>
                  <a:gd name="T59" fmla="*/ 15 h 1542"/>
                  <a:gd name="T60" fmla="*/ 4 w 921"/>
                  <a:gd name="T61" fmla="*/ 13 h 1542"/>
                  <a:gd name="T62" fmla="*/ 4 w 921"/>
                  <a:gd name="T63" fmla="*/ 9 h 1542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60000 65536"/>
                  <a:gd name="T70" fmla="*/ 0 60000 65536"/>
                  <a:gd name="T71" fmla="*/ 0 60000 65536"/>
                  <a:gd name="T72" fmla="*/ 0 60000 65536"/>
                  <a:gd name="T73" fmla="*/ 0 60000 65536"/>
                  <a:gd name="T74" fmla="*/ 0 60000 65536"/>
                  <a:gd name="T75" fmla="*/ 0 60000 65536"/>
                  <a:gd name="T76" fmla="*/ 0 60000 65536"/>
                  <a:gd name="T77" fmla="*/ 0 60000 65536"/>
                  <a:gd name="T78" fmla="*/ 0 60000 65536"/>
                  <a:gd name="T79" fmla="*/ 0 60000 65536"/>
                  <a:gd name="T80" fmla="*/ 0 60000 65536"/>
                  <a:gd name="T81" fmla="*/ 0 60000 65536"/>
                  <a:gd name="T82" fmla="*/ 0 60000 65536"/>
                  <a:gd name="T83" fmla="*/ 0 60000 65536"/>
                  <a:gd name="T84" fmla="*/ 0 60000 65536"/>
                  <a:gd name="T85" fmla="*/ 0 60000 65536"/>
                  <a:gd name="T86" fmla="*/ 0 60000 65536"/>
                  <a:gd name="T87" fmla="*/ 0 60000 65536"/>
                  <a:gd name="T88" fmla="*/ 0 60000 65536"/>
                  <a:gd name="T89" fmla="*/ 0 60000 65536"/>
                  <a:gd name="T90" fmla="*/ 0 60000 65536"/>
                  <a:gd name="T91" fmla="*/ 0 60000 65536"/>
                  <a:gd name="T92" fmla="*/ 0 60000 65536"/>
                  <a:gd name="T93" fmla="*/ 0 60000 65536"/>
                  <a:gd name="T94" fmla="*/ 0 60000 65536"/>
                  <a:gd name="T95" fmla="*/ 0 60000 65536"/>
                  <a:gd name="T96" fmla="*/ 0 w 921"/>
                  <a:gd name="T97" fmla="*/ 0 h 1542"/>
                  <a:gd name="T98" fmla="*/ 921 w 921"/>
                  <a:gd name="T99" fmla="*/ 1542 h 1542"/>
                </a:gdLst>
                <a:ahLst/>
                <a:cxnLst>
                  <a:cxn ang="T64">
                    <a:pos x="T0" y="T1"/>
                  </a:cxn>
                  <a:cxn ang="T65">
                    <a:pos x="T2" y="T3"/>
                  </a:cxn>
                  <a:cxn ang="T66">
                    <a:pos x="T4" y="T5"/>
                  </a:cxn>
                  <a:cxn ang="T67">
                    <a:pos x="T6" y="T7"/>
                  </a:cxn>
                  <a:cxn ang="T68">
                    <a:pos x="T8" y="T9"/>
                  </a:cxn>
                  <a:cxn ang="T69">
                    <a:pos x="T10" y="T11"/>
                  </a:cxn>
                  <a:cxn ang="T70">
                    <a:pos x="T12" y="T13"/>
                  </a:cxn>
                  <a:cxn ang="T71">
                    <a:pos x="T14" y="T15"/>
                  </a:cxn>
                  <a:cxn ang="T72">
                    <a:pos x="T16" y="T17"/>
                  </a:cxn>
                  <a:cxn ang="T73">
                    <a:pos x="T18" y="T19"/>
                  </a:cxn>
                  <a:cxn ang="T74">
                    <a:pos x="T20" y="T21"/>
                  </a:cxn>
                  <a:cxn ang="T75">
                    <a:pos x="T22" y="T23"/>
                  </a:cxn>
                  <a:cxn ang="T76">
                    <a:pos x="T24" y="T25"/>
                  </a:cxn>
                  <a:cxn ang="T77">
                    <a:pos x="T26" y="T27"/>
                  </a:cxn>
                  <a:cxn ang="T78">
                    <a:pos x="T28" y="T29"/>
                  </a:cxn>
                  <a:cxn ang="T79">
                    <a:pos x="T30" y="T31"/>
                  </a:cxn>
                  <a:cxn ang="T80">
                    <a:pos x="T32" y="T33"/>
                  </a:cxn>
                  <a:cxn ang="T81">
                    <a:pos x="T34" y="T35"/>
                  </a:cxn>
                  <a:cxn ang="T82">
                    <a:pos x="T36" y="T37"/>
                  </a:cxn>
                  <a:cxn ang="T83">
                    <a:pos x="T38" y="T39"/>
                  </a:cxn>
                  <a:cxn ang="T84">
                    <a:pos x="T40" y="T41"/>
                  </a:cxn>
                  <a:cxn ang="T85">
                    <a:pos x="T42" y="T43"/>
                  </a:cxn>
                  <a:cxn ang="T86">
                    <a:pos x="T44" y="T45"/>
                  </a:cxn>
                  <a:cxn ang="T87">
                    <a:pos x="T46" y="T47"/>
                  </a:cxn>
                  <a:cxn ang="T88">
                    <a:pos x="T48" y="T49"/>
                  </a:cxn>
                  <a:cxn ang="T89">
                    <a:pos x="T50" y="T51"/>
                  </a:cxn>
                  <a:cxn ang="T90">
                    <a:pos x="T52" y="T53"/>
                  </a:cxn>
                  <a:cxn ang="T91">
                    <a:pos x="T54" y="T55"/>
                  </a:cxn>
                  <a:cxn ang="T92">
                    <a:pos x="T56" y="T57"/>
                  </a:cxn>
                  <a:cxn ang="T93">
                    <a:pos x="T58" y="T59"/>
                  </a:cxn>
                  <a:cxn ang="T94">
                    <a:pos x="T60" y="T61"/>
                  </a:cxn>
                  <a:cxn ang="T95">
                    <a:pos x="T62" y="T63"/>
                  </a:cxn>
                </a:cxnLst>
                <a:rect l="T96" t="T97" r="T98" b="T99"/>
                <a:pathLst>
                  <a:path w="921" h="1542">
                    <a:moveTo>
                      <a:pt x="332" y="172"/>
                    </a:moveTo>
                    <a:lnTo>
                      <a:pt x="162" y="0"/>
                    </a:lnTo>
                    <a:lnTo>
                      <a:pt x="146" y="2"/>
                    </a:lnTo>
                    <a:lnTo>
                      <a:pt x="133" y="9"/>
                    </a:lnTo>
                    <a:lnTo>
                      <a:pt x="119" y="21"/>
                    </a:lnTo>
                    <a:lnTo>
                      <a:pt x="100" y="39"/>
                    </a:lnTo>
                    <a:lnTo>
                      <a:pt x="81" y="61"/>
                    </a:lnTo>
                    <a:lnTo>
                      <a:pt x="63" y="83"/>
                    </a:lnTo>
                    <a:lnTo>
                      <a:pt x="49" y="107"/>
                    </a:lnTo>
                    <a:lnTo>
                      <a:pt x="32" y="140"/>
                    </a:lnTo>
                    <a:lnTo>
                      <a:pt x="18" y="170"/>
                    </a:lnTo>
                    <a:lnTo>
                      <a:pt x="7" y="198"/>
                    </a:lnTo>
                    <a:lnTo>
                      <a:pt x="4" y="233"/>
                    </a:lnTo>
                    <a:lnTo>
                      <a:pt x="1" y="267"/>
                    </a:lnTo>
                    <a:lnTo>
                      <a:pt x="0" y="295"/>
                    </a:lnTo>
                    <a:lnTo>
                      <a:pt x="1" y="325"/>
                    </a:lnTo>
                    <a:lnTo>
                      <a:pt x="5" y="364"/>
                    </a:lnTo>
                    <a:lnTo>
                      <a:pt x="12" y="402"/>
                    </a:lnTo>
                    <a:lnTo>
                      <a:pt x="24" y="433"/>
                    </a:lnTo>
                    <a:lnTo>
                      <a:pt x="43" y="464"/>
                    </a:lnTo>
                    <a:lnTo>
                      <a:pt x="71" y="496"/>
                    </a:lnTo>
                    <a:lnTo>
                      <a:pt x="97" y="527"/>
                    </a:lnTo>
                    <a:lnTo>
                      <a:pt x="123" y="562"/>
                    </a:lnTo>
                    <a:lnTo>
                      <a:pt x="154" y="606"/>
                    </a:lnTo>
                    <a:lnTo>
                      <a:pt x="179" y="640"/>
                    </a:lnTo>
                    <a:lnTo>
                      <a:pt x="204" y="667"/>
                    </a:lnTo>
                    <a:lnTo>
                      <a:pt x="225" y="693"/>
                    </a:lnTo>
                    <a:lnTo>
                      <a:pt x="248" y="714"/>
                    </a:lnTo>
                    <a:lnTo>
                      <a:pt x="272" y="737"/>
                    </a:lnTo>
                    <a:lnTo>
                      <a:pt x="287" y="781"/>
                    </a:lnTo>
                    <a:lnTo>
                      <a:pt x="300" y="825"/>
                    </a:lnTo>
                    <a:lnTo>
                      <a:pt x="319" y="875"/>
                    </a:lnTo>
                    <a:lnTo>
                      <a:pt x="333" y="901"/>
                    </a:lnTo>
                    <a:lnTo>
                      <a:pt x="345" y="923"/>
                    </a:lnTo>
                    <a:lnTo>
                      <a:pt x="360" y="941"/>
                    </a:lnTo>
                    <a:lnTo>
                      <a:pt x="373" y="952"/>
                    </a:lnTo>
                    <a:lnTo>
                      <a:pt x="393" y="962"/>
                    </a:lnTo>
                    <a:lnTo>
                      <a:pt x="415" y="967"/>
                    </a:lnTo>
                    <a:lnTo>
                      <a:pt x="436" y="968"/>
                    </a:lnTo>
                    <a:lnTo>
                      <a:pt x="497" y="963"/>
                    </a:lnTo>
                    <a:lnTo>
                      <a:pt x="581" y="955"/>
                    </a:lnTo>
                    <a:lnTo>
                      <a:pt x="672" y="952"/>
                    </a:lnTo>
                    <a:lnTo>
                      <a:pt x="822" y="976"/>
                    </a:lnTo>
                    <a:lnTo>
                      <a:pt x="829" y="1032"/>
                    </a:lnTo>
                    <a:lnTo>
                      <a:pt x="839" y="1103"/>
                    </a:lnTo>
                    <a:lnTo>
                      <a:pt x="850" y="1190"/>
                    </a:lnTo>
                    <a:lnTo>
                      <a:pt x="840" y="1283"/>
                    </a:lnTo>
                    <a:lnTo>
                      <a:pt x="832" y="1353"/>
                    </a:lnTo>
                    <a:lnTo>
                      <a:pt x="823" y="1445"/>
                    </a:lnTo>
                    <a:lnTo>
                      <a:pt x="819" y="1450"/>
                    </a:lnTo>
                    <a:lnTo>
                      <a:pt x="810" y="1454"/>
                    </a:lnTo>
                    <a:lnTo>
                      <a:pt x="748" y="1455"/>
                    </a:lnTo>
                    <a:lnTo>
                      <a:pt x="311" y="1468"/>
                    </a:lnTo>
                    <a:lnTo>
                      <a:pt x="311" y="1542"/>
                    </a:lnTo>
                    <a:lnTo>
                      <a:pt x="541" y="1528"/>
                    </a:lnTo>
                    <a:lnTo>
                      <a:pt x="797" y="1514"/>
                    </a:lnTo>
                    <a:lnTo>
                      <a:pt x="891" y="1508"/>
                    </a:lnTo>
                    <a:lnTo>
                      <a:pt x="894" y="1433"/>
                    </a:lnTo>
                    <a:lnTo>
                      <a:pt x="897" y="1349"/>
                    </a:lnTo>
                    <a:lnTo>
                      <a:pt x="903" y="1248"/>
                    </a:lnTo>
                    <a:lnTo>
                      <a:pt x="907" y="1133"/>
                    </a:lnTo>
                    <a:lnTo>
                      <a:pt x="911" y="1017"/>
                    </a:lnTo>
                    <a:lnTo>
                      <a:pt x="917" y="908"/>
                    </a:lnTo>
                    <a:lnTo>
                      <a:pt x="921" y="755"/>
                    </a:lnTo>
                    <a:lnTo>
                      <a:pt x="332" y="172"/>
                    </a:lnTo>
                    <a:close/>
                  </a:path>
                </a:pathLst>
              </a:custGeom>
              <a:solidFill>
                <a:srgbClr val="000080"/>
              </a:solidFill>
              <a:ln w="317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841" name="Group 23"/>
              <p:cNvGrpSpPr>
                <a:grpSpLocks/>
              </p:cNvGrpSpPr>
              <p:nvPr/>
            </p:nvGrpSpPr>
            <p:grpSpPr bwMode="auto">
              <a:xfrm>
                <a:off x="4787" y="2165"/>
                <a:ext cx="476" cy="916"/>
                <a:chOff x="4787" y="2165"/>
                <a:chExt cx="476" cy="916"/>
              </a:xfrm>
            </p:grpSpPr>
            <p:sp>
              <p:nvSpPr>
                <p:cNvPr id="33842" name="Freeform 24"/>
                <p:cNvSpPr>
                  <a:spLocks/>
                </p:cNvSpPr>
                <p:nvPr/>
              </p:nvSpPr>
              <p:spPr bwMode="auto">
                <a:xfrm>
                  <a:off x="4787" y="2165"/>
                  <a:ext cx="476" cy="916"/>
                </a:xfrm>
                <a:custGeom>
                  <a:avLst/>
                  <a:gdLst>
                    <a:gd name="T0" fmla="*/ 1 w 1902"/>
                    <a:gd name="T1" fmla="*/ 6 h 2747"/>
                    <a:gd name="T2" fmla="*/ 1 w 1902"/>
                    <a:gd name="T3" fmla="*/ 6 h 2747"/>
                    <a:gd name="T4" fmla="*/ 0 w 1902"/>
                    <a:gd name="T5" fmla="*/ 4 h 2747"/>
                    <a:gd name="T6" fmla="*/ 1 w 1902"/>
                    <a:gd name="T7" fmla="*/ 5 h 2747"/>
                    <a:gd name="T8" fmla="*/ 0 w 1902"/>
                    <a:gd name="T9" fmla="*/ 3 h 2747"/>
                    <a:gd name="T10" fmla="*/ 1 w 1902"/>
                    <a:gd name="T11" fmla="*/ 3 h 2747"/>
                    <a:gd name="T12" fmla="*/ 1 w 1902"/>
                    <a:gd name="T13" fmla="*/ 4 h 2747"/>
                    <a:gd name="T14" fmla="*/ 1 w 1902"/>
                    <a:gd name="T15" fmla="*/ 4 h 2747"/>
                    <a:gd name="T16" fmla="*/ 2 w 1902"/>
                    <a:gd name="T17" fmla="*/ 4 h 2747"/>
                    <a:gd name="T18" fmla="*/ 2 w 1902"/>
                    <a:gd name="T19" fmla="*/ 4 h 2747"/>
                    <a:gd name="T20" fmla="*/ 2 w 1902"/>
                    <a:gd name="T21" fmla="*/ 3 h 2747"/>
                    <a:gd name="T22" fmla="*/ 2 w 1902"/>
                    <a:gd name="T23" fmla="*/ 3 h 2747"/>
                    <a:gd name="T24" fmla="*/ 2 w 1902"/>
                    <a:gd name="T25" fmla="*/ 1 h 2747"/>
                    <a:gd name="T26" fmla="*/ 2 w 1902"/>
                    <a:gd name="T27" fmla="*/ 3 h 2747"/>
                    <a:gd name="T28" fmla="*/ 2 w 1902"/>
                    <a:gd name="T29" fmla="*/ 1 h 2747"/>
                    <a:gd name="T30" fmla="*/ 2 w 1902"/>
                    <a:gd name="T31" fmla="*/ 3 h 2747"/>
                    <a:gd name="T32" fmla="*/ 3 w 1902"/>
                    <a:gd name="T33" fmla="*/ 4 h 2747"/>
                    <a:gd name="T34" fmla="*/ 3 w 1902"/>
                    <a:gd name="T35" fmla="*/ 5 h 2747"/>
                    <a:gd name="T36" fmla="*/ 4 w 1902"/>
                    <a:gd name="T37" fmla="*/ 6 h 2747"/>
                    <a:gd name="T38" fmla="*/ 4 w 1902"/>
                    <a:gd name="T39" fmla="*/ 8 h 2747"/>
                    <a:gd name="T40" fmla="*/ 4 w 1902"/>
                    <a:gd name="T41" fmla="*/ 8 h 2747"/>
                    <a:gd name="T42" fmla="*/ 4 w 1902"/>
                    <a:gd name="T43" fmla="*/ 11 h 2747"/>
                    <a:gd name="T44" fmla="*/ 4 w 1902"/>
                    <a:gd name="T45" fmla="*/ 13 h 2747"/>
                    <a:gd name="T46" fmla="*/ 4 w 1902"/>
                    <a:gd name="T47" fmla="*/ 13 h 2747"/>
                    <a:gd name="T48" fmla="*/ 3 w 1902"/>
                    <a:gd name="T49" fmla="*/ 13 h 2747"/>
                    <a:gd name="T50" fmla="*/ 4 w 1902"/>
                    <a:gd name="T51" fmla="*/ 15 h 2747"/>
                    <a:gd name="T52" fmla="*/ 4 w 1902"/>
                    <a:gd name="T53" fmla="*/ 18 h 2747"/>
                    <a:gd name="T54" fmla="*/ 5 w 1902"/>
                    <a:gd name="T55" fmla="*/ 22 h 2747"/>
                    <a:gd name="T56" fmla="*/ 5 w 1902"/>
                    <a:gd name="T57" fmla="*/ 24 h 2747"/>
                    <a:gd name="T58" fmla="*/ 6 w 1902"/>
                    <a:gd name="T59" fmla="*/ 28 h 2747"/>
                    <a:gd name="T60" fmla="*/ 6 w 1902"/>
                    <a:gd name="T61" fmla="*/ 30 h 2747"/>
                    <a:gd name="T62" fmla="*/ 6 w 1902"/>
                    <a:gd name="T63" fmla="*/ 31 h 2747"/>
                    <a:gd name="T64" fmla="*/ 7 w 1902"/>
                    <a:gd name="T65" fmla="*/ 31 h 2747"/>
                    <a:gd name="T66" fmla="*/ 7 w 1902"/>
                    <a:gd name="T67" fmla="*/ 32 h 2747"/>
                    <a:gd name="T68" fmla="*/ 8 w 1902"/>
                    <a:gd name="T69" fmla="*/ 33 h 2747"/>
                    <a:gd name="T70" fmla="*/ 8 w 1902"/>
                    <a:gd name="T71" fmla="*/ 34 h 2747"/>
                    <a:gd name="T72" fmla="*/ 7 w 1902"/>
                    <a:gd name="T73" fmla="*/ 34 h 2747"/>
                    <a:gd name="T74" fmla="*/ 5 w 1902"/>
                    <a:gd name="T75" fmla="*/ 34 h 2747"/>
                    <a:gd name="T76" fmla="*/ 5 w 1902"/>
                    <a:gd name="T77" fmla="*/ 34 h 2747"/>
                    <a:gd name="T78" fmla="*/ 5 w 1902"/>
                    <a:gd name="T79" fmla="*/ 29 h 2747"/>
                    <a:gd name="T80" fmla="*/ 5 w 1902"/>
                    <a:gd name="T81" fmla="*/ 25 h 2747"/>
                    <a:gd name="T82" fmla="*/ 4 w 1902"/>
                    <a:gd name="T83" fmla="*/ 25 h 2747"/>
                    <a:gd name="T84" fmla="*/ 4 w 1902"/>
                    <a:gd name="T85" fmla="*/ 25 h 2747"/>
                    <a:gd name="T86" fmla="*/ 3 w 1902"/>
                    <a:gd name="T87" fmla="*/ 25 h 2747"/>
                    <a:gd name="T88" fmla="*/ 2 w 1902"/>
                    <a:gd name="T89" fmla="*/ 25 h 2747"/>
                    <a:gd name="T90" fmla="*/ 2 w 1902"/>
                    <a:gd name="T91" fmla="*/ 24 h 2747"/>
                    <a:gd name="T92" fmla="*/ 2 w 1902"/>
                    <a:gd name="T93" fmla="*/ 24 h 2747"/>
                    <a:gd name="T94" fmla="*/ 2 w 1902"/>
                    <a:gd name="T95" fmla="*/ 21 h 2747"/>
                    <a:gd name="T96" fmla="*/ 1 w 1902"/>
                    <a:gd name="T97" fmla="*/ 20 h 2747"/>
                    <a:gd name="T98" fmla="*/ 1 w 1902"/>
                    <a:gd name="T99" fmla="*/ 19 h 2747"/>
                    <a:gd name="T100" fmla="*/ 1 w 1902"/>
                    <a:gd name="T101" fmla="*/ 14 h 2747"/>
                    <a:gd name="T102" fmla="*/ 1 w 1902"/>
                    <a:gd name="T103" fmla="*/ 10 h 2747"/>
                    <a:gd name="T104" fmla="*/ 1 w 1902"/>
                    <a:gd name="T105" fmla="*/ 8 h 2747"/>
                    <a:gd name="T106" fmla="*/ 0 60000 65536"/>
                    <a:gd name="T107" fmla="*/ 0 60000 65536"/>
                    <a:gd name="T108" fmla="*/ 0 60000 65536"/>
                    <a:gd name="T109" fmla="*/ 0 60000 65536"/>
                    <a:gd name="T110" fmla="*/ 0 60000 65536"/>
                    <a:gd name="T111" fmla="*/ 0 60000 65536"/>
                    <a:gd name="T112" fmla="*/ 0 60000 65536"/>
                    <a:gd name="T113" fmla="*/ 0 60000 65536"/>
                    <a:gd name="T114" fmla="*/ 0 60000 65536"/>
                    <a:gd name="T115" fmla="*/ 0 60000 65536"/>
                    <a:gd name="T116" fmla="*/ 0 60000 65536"/>
                    <a:gd name="T117" fmla="*/ 0 60000 65536"/>
                    <a:gd name="T118" fmla="*/ 0 60000 65536"/>
                    <a:gd name="T119" fmla="*/ 0 60000 65536"/>
                    <a:gd name="T120" fmla="*/ 0 60000 65536"/>
                    <a:gd name="T121" fmla="*/ 0 60000 65536"/>
                    <a:gd name="T122" fmla="*/ 0 60000 65536"/>
                    <a:gd name="T123" fmla="*/ 0 60000 65536"/>
                    <a:gd name="T124" fmla="*/ 0 60000 65536"/>
                    <a:gd name="T125" fmla="*/ 0 60000 65536"/>
                    <a:gd name="T126" fmla="*/ 0 60000 65536"/>
                    <a:gd name="T127" fmla="*/ 0 60000 65536"/>
                    <a:gd name="T128" fmla="*/ 0 60000 65536"/>
                    <a:gd name="T129" fmla="*/ 0 60000 65536"/>
                    <a:gd name="T130" fmla="*/ 0 60000 65536"/>
                    <a:gd name="T131" fmla="*/ 0 60000 65536"/>
                    <a:gd name="T132" fmla="*/ 0 60000 65536"/>
                    <a:gd name="T133" fmla="*/ 0 60000 65536"/>
                    <a:gd name="T134" fmla="*/ 0 60000 65536"/>
                    <a:gd name="T135" fmla="*/ 0 60000 65536"/>
                    <a:gd name="T136" fmla="*/ 0 60000 65536"/>
                    <a:gd name="T137" fmla="*/ 0 60000 65536"/>
                    <a:gd name="T138" fmla="*/ 0 60000 65536"/>
                    <a:gd name="T139" fmla="*/ 0 60000 65536"/>
                    <a:gd name="T140" fmla="*/ 0 60000 65536"/>
                    <a:gd name="T141" fmla="*/ 0 60000 65536"/>
                    <a:gd name="T142" fmla="*/ 0 60000 65536"/>
                    <a:gd name="T143" fmla="*/ 0 60000 65536"/>
                    <a:gd name="T144" fmla="*/ 0 60000 65536"/>
                    <a:gd name="T145" fmla="*/ 0 60000 65536"/>
                    <a:gd name="T146" fmla="*/ 0 60000 65536"/>
                    <a:gd name="T147" fmla="*/ 0 60000 65536"/>
                    <a:gd name="T148" fmla="*/ 0 60000 65536"/>
                    <a:gd name="T149" fmla="*/ 0 60000 65536"/>
                    <a:gd name="T150" fmla="*/ 0 60000 65536"/>
                    <a:gd name="T151" fmla="*/ 0 60000 65536"/>
                    <a:gd name="T152" fmla="*/ 0 60000 65536"/>
                    <a:gd name="T153" fmla="*/ 0 60000 65536"/>
                    <a:gd name="T154" fmla="*/ 0 60000 65536"/>
                    <a:gd name="T155" fmla="*/ 0 60000 65536"/>
                    <a:gd name="T156" fmla="*/ 0 60000 65536"/>
                    <a:gd name="T157" fmla="*/ 0 60000 65536"/>
                    <a:gd name="T158" fmla="*/ 0 60000 65536"/>
                    <a:gd name="T159" fmla="*/ 0 w 1902"/>
                    <a:gd name="T160" fmla="*/ 0 h 2747"/>
                    <a:gd name="T161" fmla="*/ 1902 w 1902"/>
                    <a:gd name="T162" fmla="*/ 2747 h 2747"/>
                  </a:gdLst>
                  <a:ahLst/>
                  <a:cxnLst>
                    <a:cxn ang="T106">
                      <a:pos x="T0" y="T1"/>
                    </a:cxn>
                    <a:cxn ang="T107">
                      <a:pos x="T2" y="T3"/>
                    </a:cxn>
                    <a:cxn ang="T108">
                      <a:pos x="T4" y="T5"/>
                    </a:cxn>
                    <a:cxn ang="T109">
                      <a:pos x="T6" y="T7"/>
                    </a:cxn>
                    <a:cxn ang="T110">
                      <a:pos x="T8" y="T9"/>
                    </a:cxn>
                    <a:cxn ang="T111">
                      <a:pos x="T10" y="T11"/>
                    </a:cxn>
                    <a:cxn ang="T112">
                      <a:pos x="T12" y="T13"/>
                    </a:cxn>
                    <a:cxn ang="T113">
                      <a:pos x="T14" y="T15"/>
                    </a:cxn>
                    <a:cxn ang="T114">
                      <a:pos x="T16" y="T17"/>
                    </a:cxn>
                    <a:cxn ang="T115">
                      <a:pos x="T18" y="T19"/>
                    </a:cxn>
                    <a:cxn ang="T116">
                      <a:pos x="T20" y="T21"/>
                    </a:cxn>
                    <a:cxn ang="T117">
                      <a:pos x="T22" y="T23"/>
                    </a:cxn>
                    <a:cxn ang="T118">
                      <a:pos x="T24" y="T25"/>
                    </a:cxn>
                    <a:cxn ang="T119">
                      <a:pos x="T26" y="T27"/>
                    </a:cxn>
                    <a:cxn ang="T120">
                      <a:pos x="T28" y="T29"/>
                    </a:cxn>
                    <a:cxn ang="T121">
                      <a:pos x="T30" y="T31"/>
                    </a:cxn>
                    <a:cxn ang="T122">
                      <a:pos x="T32" y="T33"/>
                    </a:cxn>
                    <a:cxn ang="T123">
                      <a:pos x="T34" y="T35"/>
                    </a:cxn>
                    <a:cxn ang="T124">
                      <a:pos x="T36" y="T37"/>
                    </a:cxn>
                    <a:cxn ang="T125">
                      <a:pos x="T38" y="T39"/>
                    </a:cxn>
                    <a:cxn ang="T126">
                      <a:pos x="T40" y="T41"/>
                    </a:cxn>
                    <a:cxn ang="T127">
                      <a:pos x="T42" y="T43"/>
                    </a:cxn>
                    <a:cxn ang="T128">
                      <a:pos x="T44" y="T45"/>
                    </a:cxn>
                    <a:cxn ang="T129">
                      <a:pos x="T46" y="T47"/>
                    </a:cxn>
                    <a:cxn ang="T130">
                      <a:pos x="T48" y="T49"/>
                    </a:cxn>
                    <a:cxn ang="T131">
                      <a:pos x="T50" y="T51"/>
                    </a:cxn>
                    <a:cxn ang="T132">
                      <a:pos x="T52" y="T53"/>
                    </a:cxn>
                    <a:cxn ang="T133">
                      <a:pos x="T54" y="T55"/>
                    </a:cxn>
                    <a:cxn ang="T134">
                      <a:pos x="T56" y="T57"/>
                    </a:cxn>
                    <a:cxn ang="T135">
                      <a:pos x="T58" y="T59"/>
                    </a:cxn>
                    <a:cxn ang="T136">
                      <a:pos x="T60" y="T61"/>
                    </a:cxn>
                    <a:cxn ang="T137">
                      <a:pos x="T62" y="T63"/>
                    </a:cxn>
                    <a:cxn ang="T138">
                      <a:pos x="T64" y="T65"/>
                    </a:cxn>
                    <a:cxn ang="T139">
                      <a:pos x="T66" y="T67"/>
                    </a:cxn>
                    <a:cxn ang="T140">
                      <a:pos x="T68" y="T69"/>
                    </a:cxn>
                    <a:cxn ang="T141">
                      <a:pos x="T70" y="T71"/>
                    </a:cxn>
                    <a:cxn ang="T142">
                      <a:pos x="T72" y="T73"/>
                    </a:cxn>
                    <a:cxn ang="T143">
                      <a:pos x="T74" y="T75"/>
                    </a:cxn>
                    <a:cxn ang="T144">
                      <a:pos x="T76" y="T77"/>
                    </a:cxn>
                    <a:cxn ang="T145">
                      <a:pos x="T78" y="T79"/>
                    </a:cxn>
                    <a:cxn ang="T146">
                      <a:pos x="T80" y="T81"/>
                    </a:cxn>
                    <a:cxn ang="T147">
                      <a:pos x="T82" y="T83"/>
                    </a:cxn>
                    <a:cxn ang="T148">
                      <a:pos x="T84" y="T85"/>
                    </a:cxn>
                    <a:cxn ang="T149">
                      <a:pos x="T86" y="T87"/>
                    </a:cxn>
                    <a:cxn ang="T150">
                      <a:pos x="T88" y="T89"/>
                    </a:cxn>
                    <a:cxn ang="T151">
                      <a:pos x="T90" y="T91"/>
                    </a:cxn>
                    <a:cxn ang="T152">
                      <a:pos x="T92" y="T93"/>
                    </a:cxn>
                    <a:cxn ang="T153">
                      <a:pos x="T94" y="T95"/>
                    </a:cxn>
                    <a:cxn ang="T154">
                      <a:pos x="T96" y="T97"/>
                    </a:cxn>
                    <a:cxn ang="T155">
                      <a:pos x="T98" y="T99"/>
                    </a:cxn>
                    <a:cxn ang="T156">
                      <a:pos x="T100" y="T101"/>
                    </a:cxn>
                    <a:cxn ang="T157">
                      <a:pos x="T102" y="T103"/>
                    </a:cxn>
                    <a:cxn ang="T158">
                      <a:pos x="T104" y="T105"/>
                    </a:cxn>
                  </a:cxnLst>
                  <a:rect l="T159" t="T160" r="T161" b="T162"/>
                  <a:pathLst>
                    <a:path w="1902" h="2747">
                      <a:moveTo>
                        <a:pt x="150" y="596"/>
                      </a:moveTo>
                      <a:lnTo>
                        <a:pt x="129" y="559"/>
                      </a:lnTo>
                      <a:lnTo>
                        <a:pt x="105" y="502"/>
                      </a:lnTo>
                      <a:lnTo>
                        <a:pt x="74" y="453"/>
                      </a:lnTo>
                      <a:lnTo>
                        <a:pt x="0" y="391"/>
                      </a:lnTo>
                      <a:lnTo>
                        <a:pt x="113" y="460"/>
                      </a:lnTo>
                      <a:lnTo>
                        <a:pt x="119" y="448"/>
                      </a:lnTo>
                      <a:lnTo>
                        <a:pt x="125" y="440"/>
                      </a:lnTo>
                      <a:lnTo>
                        <a:pt x="0" y="340"/>
                      </a:lnTo>
                      <a:lnTo>
                        <a:pt x="62" y="370"/>
                      </a:lnTo>
                      <a:lnTo>
                        <a:pt x="31" y="287"/>
                      </a:lnTo>
                      <a:lnTo>
                        <a:pt x="96" y="373"/>
                      </a:lnTo>
                      <a:lnTo>
                        <a:pt x="165" y="409"/>
                      </a:lnTo>
                      <a:lnTo>
                        <a:pt x="181" y="404"/>
                      </a:lnTo>
                      <a:lnTo>
                        <a:pt x="64" y="246"/>
                      </a:lnTo>
                      <a:lnTo>
                        <a:pt x="137" y="294"/>
                      </a:lnTo>
                      <a:lnTo>
                        <a:pt x="216" y="401"/>
                      </a:lnTo>
                      <a:lnTo>
                        <a:pt x="141" y="247"/>
                      </a:lnTo>
                      <a:lnTo>
                        <a:pt x="260" y="351"/>
                      </a:lnTo>
                      <a:lnTo>
                        <a:pt x="187" y="234"/>
                      </a:lnTo>
                      <a:lnTo>
                        <a:pt x="281" y="349"/>
                      </a:lnTo>
                      <a:lnTo>
                        <a:pt x="299" y="333"/>
                      </a:lnTo>
                      <a:lnTo>
                        <a:pt x="197" y="184"/>
                      </a:lnTo>
                      <a:lnTo>
                        <a:pt x="324" y="327"/>
                      </a:lnTo>
                      <a:lnTo>
                        <a:pt x="343" y="327"/>
                      </a:lnTo>
                      <a:lnTo>
                        <a:pt x="255" y="199"/>
                      </a:lnTo>
                      <a:lnTo>
                        <a:pt x="350" y="304"/>
                      </a:lnTo>
                      <a:lnTo>
                        <a:pt x="293" y="177"/>
                      </a:lnTo>
                      <a:lnTo>
                        <a:pt x="353" y="263"/>
                      </a:lnTo>
                      <a:lnTo>
                        <a:pt x="398" y="298"/>
                      </a:lnTo>
                      <a:lnTo>
                        <a:pt x="339" y="137"/>
                      </a:lnTo>
                      <a:lnTo>
                        <a:pt x="386" y="237"/>
                      </a:lnTo>
                      <a:lnTo>
                        <a:pt x="431" y="280"/>
                      </a:lnTo>
                      <a:lnTo>
                        <a:pt x="366" y="18"/>
                      </a:lnTo>
                      <a:lnTo>
                        <a:pt x="430" y="160"/>
                      </a:lnTo>
                      <a:lnTo>
                        <a:pt x="465" y="228"/>
                      </a:lnTo>
                      <a:lnTo>
                        <a:pt x="437" y="128"/>
                      </a:lnTo>
                      <a:lnTo>
                        <a:pt x="493" y="270"/>
                      </a:lnTo>
                      <a:lnTo>
                        <a:pt x="464" y="105"/>
                      </a:lnTo>
                      <a:lnTo>
                        <a:pt x="498" y="0"/>
                      </a:lnTo>
                      <a:lnTo>
                        <a:pt x="477" y="116"/>
                      </a:lnTo>
                      <a:lnTo>
                        <a:pt x="505" y="207"/>
                      </a:lnTo>
                      <a:lnTo>
                        <a:pt x="509" y="103"/>
                      </a:lnTo>
                      <a:lnTo>
                        <a:pt x="552" y="70"/>
                      </a:lnTo>
                      <a:lnTo>
                        <a:pt x="519" y="121"/>
                      </a:lnTo>
                      <a:lnTo>
                        <a:pt x="525" y="239"/>
                      </a:lnTo>
                      <a:lnTo>
                        <a:pt x="549" y="184"/>
                      </a:lnTo>
                      <a:lnTo>
                        <a:pt x="537" y="263"/>
                      </a:lnTo>
                      <a:lnTo>
                        <a:pt x="561" y="292"/>
                      </a:lnTo>
                      <a:lnTo>
                        <a:pt x="591" y="331"/>
                      </a:lnTo>
                      <a:lnTo>
                        <a:pt x="612" y="347"/>
                      </a:lnTo>
                      <a:lnTo>
                        <a:pt x="665" y="370"/>
                      </a:lnTo>
                      <a:lnTo>
                        <a:pt x="751" y="408"/>
                      </a:lnTo>
                      <a:lnTo>
                        <a:pt x="801" y="431"/>
                      </a:lnTo>
                      <a:lnTo>
                        <a:pt x="858" y="456"/>
                      </a:lnTo>
                      <a:lnTo>
                        <a:pt x="911" y="487"/>
                      </a:lnTo>
                      <a:lnTo>
                        <a:pt x="967" y="526"/>
                      </a:lnTo>
                      <a:lnTo>
                        <a:pt x="1011" y="566"/>
                      </a:lnTo>
                      <a:lnTo>
                        <a:pt x="1027" y="593"/>
                      </a:lnTo>
                      <a:lnTo>
                        <a:pt x="1033" y="610"/>
                      </a:lnTo>
                      <a:lnTo>
                        <a:pt x="1027" y="620"/>
                      </a:lnTo>
                      <a:lnTo>
                        <a:pt x="1000" y="633"/>
                      </a:lnTo>
                      <a:lnTo>
                        <a:pt x="931" y="651"/>
                      </a:lnTo>
                      <a:lnTo>
                        <a:pt x="864" y="667"/>
                      </a:lnTo>
                      <a:lnTo>
                        <a:pt x="864" y="741"/>
                      </a:lnTo>
                      <a:lnTo>
                        <a:pt x="908" y="891"/>
                      </a:lnTo>
                      <a:lnTo>
                        <a:pt x="924" y="953"/>
                      </a:lnTo>
                      <a:lnTo>
                        <a:pt x="935" y="1040"/>
                      </a:lnTo>
                      <a:lnTo>
                        <a:pt x="933" y="1056"/>
                      </a:lnTo>
                      <a:lnTo>
                        <a:pt x="926" y="1070"/>
                      </a:lnTo>
                      <a:lnTo>
                        <a:pt x="911" y="1079"/>
                      </a:lnTo>
                      <a:lnTo>
                        <a:pt x="897" y="1086"/>
                      </a:lnTo>
                      <a:lnTo>
                        <a:pt x="882" y="1087"/>
                      </a:lnTo>
                      <a:lnTo>
                        <a:pt x="837" y="1080"/>
                      </a:lnTo>
                      <a:lnTo>
                        <a:pt x="803" y="1077"/>
                      </a:lnTo>
                      <a:lnTo>
                        <a:pt x="798" y="1117"/>
                      </a:lnTo>
                      <a:lnTo>
                        <a:pt x="814" y="1154"/>
                      </a:lnTo>
                      <a:lnTo>
                        <a:pt x="873" y="1254"/>
                      </a:lnTo>
                      <a:lnTo>
                        <a:pt x="903" y="1312"/>
                      </a:lnTo>
                      <a:lnTo>
                        <a:pt x="941" y="1385"/>
                      </a:lnTo>
                      <a:lnTo>
                        <a:pt x="1001" y="1489"/>
                      </a:lnTo>
                      <a:lnTo>
                        <a:pt x="1021" y="1574"/>
                      </a:lnTo>
                      <a:lnTo>
                        <a:pt x="1130" y="1686"/>
                      </a:lnTo>
                      <a:lnTo>
                        <a:pt x="1220" y="1767"/>
                      </a:lnTo>
                      <a:lnTo>
                        <a:pt x="1232" y="1809"/>
                      </a:lnTo>
                      <a:lnTo>
                        <a:pt x="1258" y="1893"/>
                      </a:lnTo>
                      <a:lnTo>
                        <a:pt x="1274" y="1968"/>
                      </a:lnTo>
                      <a:lnTo>
                        <a:pt x="1293" y="2045"/>
                      </a:lnTo>
                      <a:lnTo>
                        <a:pt x="1331" y="2186"/>
                      </a:lnTo>
                      <a:lnTo>
                        <a:pt x="1366" y="2281"/>
                      </a:lnTo>
                      <a:lnTo>
                        <a:pt x="1432" y="2421"/>
                      </a:lnTo>
                      <a:lnTo>
                        <a:pt x="1455" y="2445"/>
                      </a:lnTo>
                      <a:lnTo>
                        <a:pt x="1479" y="2466"/>
                      </a:lnTo>
                      <a:lnTo>
                        <a:pt x="1502" y="2483"/>
                      </a:lnTo>
                      <a:lnTo>
                        <a:pt x="1520" y="2494"/>
                      </a:lnTo>
                      <a:lnTo>
                        <a:pt x="1565" y="2502"/>
                      </a:lnTo>
                      <a:lnTo>
                        <a:pt x="1589" y="2505"/>
                      </a:lnTo>
                      <a:lnTo>
                        <a:pt x="1636" y="2520"/>
                      </a:lnTo>
                      <a:lnTo>
                        <a:pt x="1691" y="2539"/>
                      </a:lnTo>
                      <a:lnTo>
                        <a:pt x="1737" y="2558"/>
                      </a:lnTo>
                      <a:lnTo>
                        <a:pt x="1778" y="2583"/>
                      </a:lnTo>
                      <a:lnTo>
                        <a:pt x="1823" y="2612"/>
                      </a:lnTo>
                      <a:lnTo>
                        <a:pt x="1852" y="2632"/>
                      </a:lnTo>
                      <a:lnTo>
                        <a:pt x="1882" y="2655"/>
                      </a:lnTo>
                      <a:lnTo>
                        <a:pt x="1894" y="2669"/>
                      </a:lnTo>
                      <a:lnTo>
                        <a:pt x="1902" y="2693"/>
                      </a:lnTo>
                      <a:lnTo>
                        <a:pt x="1901" y="2706"/>
                      </a:lnTo>
                      <a:lnTo>
                        <a:pt x="1901" y="2725"/>
                      </a:lnTo>
                      <a:lnTo>
                        <a:pt x="1886" y="2728"/>
                      </a:lnTo>
                      <a:lnTo>
                        <a:pt x="1856" y="2732"/>
                      </a:lnTo>
                      <a:lnTo>
                        <a:pt x="1775" y="2747"/>
                      </a:lnTo>
                      <a:lnTo>
                        <a:pt x="1658" y="2734"/>
                      </a:lnTo>
                      <a:lnTo>
                        <a:pt x="1460" y="2746"/>
                      </a:lnTo>
                      <a:lnTo>
                        <a:pt x="1281" y="2746"/>
                      </a:lnTo>
                      <a:lnTo>
                        <a:pt x="1236" y="2742"/>
                      </a:lnTo>
                      <a:lnTo>
                        <a:pt x="1219" y="2739"/>
                      </a:lnTo>
                      <a:lnTo>
                        <a:pt x="1207" y="2734"/>
                      </a:lnTo>
                      <a:lnTo>
                        <a:pt x="1201" y="2697"/>
                      </a:lnTo>
                      <a:lnTo>
                        <a:pt x="1191" y="2572"/>
                      </a:lnTo>
                      <a:lnTo>
                        <a:pt x="1169" y="2312"/>
                      </a:lnTo>
                      <a:lnTo>
                        <a:pt x="1161" y="2198"/>
                      </a:lnTo>
                      <a:lnTo>
                        <a:pt x="1141" y="2100"/>
                      </a:lnTo>
                      <a:lnTo>
                        <a:pt x="1125" y="2060"/>
                      </a:lnTo>
                      <a:lnTo>
                        <a:pt x="1106" y="2041"/>
                      </a:lnTo>
                      <a:lnTo>
                        <a:pt x="1080" y="2032"/>
                      </a:lnTo>
                      <a:lnTo>
                        <a:pt x="1042" y="2020"/>
                      </a:lnTo>
                      <a:lnTo>
                        <a:pt x="1005" y="2012"/>
                      </a:lnTo>
                      <a:lnTo>
                        <a:pt x="952" y="2010"/>
                      </a:lnTo>
                      <a:lnTo>
                        <a:pt x="881" y="2007"/>
                      </a:lnTo>
                      <a:lnTo>
                        <a:pt x="749" y="2015"/>
                      </a:lnTo>
                      <a:lnTo>
                        <a:pt x="631" y="2021"/>
                      </a:lnTo>
                      <a:lnTo>
                        <a:pt x="599" y="2023"/>
                      </a:lnTo>
                      <a:lnTo>
                        <a:pt x="576" y="2021"/>
                      </a:lnTo>
                      <a:lnTo>
                        <a:pt x="552" y="2016"/>
                      </a:lnTo>
                      <a:lnTo>
                        <a:pt x="535" y="2010"/>
                      </a:lnTo>
                      <a:lnTo>
                        <a:pt x="520" y="2002"/>
                      </a:lnTo>
                      <a:lnTo>
                        <a:pt x="509" y="1990"/>
                      </a:lnTo>
                      <a:lnTo>
                        <a:pt x="498" y="1975"/>
                      </a:lnTo>
                      <a:lnTo>
                        <a:pt x="490" y="1957"/>
                      </a:lnTo>
                      <a:lnTo>
                        <a:pt x="479" y="1933"/>
                      </a:lnTo>
                      <a:lnTo>
                        <a:pt x="469" y="1906"/>
                      </a:lnTo>
                      <a:lnTo>
                        <a:pt x="443" y="1849"/>
                      </a:lnTo>
                      <a:lnTo>
                        <a:pt x="423" y="1793"/>
                      </a:lnTo>
                      <a:lnTo>
                        <a:pt x="400" y="1738"/>
                      </a:lnTo>
                      <a:lnTo>
                        <a:pt x="375" y="1687"/>
                      </a:lnTo>
                      <a:lnTo>
                        <a:pt x="344" y="1627"/>
                      </a:lnTo>
                      <a:lnTo>
                        <a:pt x="322" y="1591"/>
                      </a:lnTo>
                      <a:lnTo>
                        <a:pt x="305" y="1561"/>
                      </a:lnTo>
                      <a:lnTo>
                        <a:pt x="298" y="1543"/>
                      </a:lnTo>
                      <a:lnTo>
                        <a:pt x="294" y="1515"/>
                      </a:lnTo>
                      <a:lnTo>
                        <a:pt x="288" y="1429"/>
                      </a:lnTo>
                      <a:lnTo>
                        <a:pt x="274" y="1220"/>
                      </a:lnTo>
                      <a:lnTo>
                        <a:pt x="266" y="1125"/>
                      </a:lnTo>
                      <a:lnTo>
                        <a:pt x="281" y="1038"/>
                      </a:lnTo>
                      <a:lnTo>
                        <a:pt x="288" y="952"/>
                      </a:lnTo>
                      <a:lnTo>
                        <a:pt x="228" y="819"/>
                      </a:lnTo>
                      <a:lnTo>
                        <a:pt x="209" y="753"/>
                      </a:lnTo>
                      <a:lnTo>
                        <a:pt x="192" y="694"/>
                      </a:lnTo>
                      <a:lnTo>
                        <a:pt x="177" y="644"/>
                      </a:lnTo>
                      <a:lnTo>
                        <a:pt x="150" y="596"/>
                      </a:lnTo>
                      <a:close/>
                    </a:path>
                  </a:pathLst>
                </a:custGeom>
                <a:solidFill>
                  <a:srgbClr val="DFDFFF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3843" name="Group 25"/>
                <p:cNvGrpSpPr>
                  <a:grpSpLocks/>
                </p:cNvGrpSpPr>
                <p:nvPr/>
              </p:nvGrpSpPr>
              <p:grpSpPr bwMode="auto">
                <a:xfrm>
                  <a:off x="4887" y="2284"/>
                  <a:ext cx="139" cy="438"/>
                  <a:chOff x="4887" y="2284"/>
                  <a:chExt cx="139" cy="438"/>
                </a:xfrm>
              </p:grpSpPr>
              <p:grpSp>
                <p:nvGrpSpPr>
                  <p:cNvPr id="33844" name="Group 26"/>
                  <p:cNvGrpSpPr>
                    <a:grpSpLocks/>
                  </p:cNvGrpSpPr>
                  <p:nvPr/>
                </p:nvGrpSpPr>
                <p:grpSpPr bwMode="auto">
                  <a:xfrm>
                    <a:off x="4914" y="2284"/>
                    <a:ext cx="33" cy="90"/>
                    <a:chOff x="4914" y="2284"/>
                    <a:chExt cx="33" cy="90"/>
                  </a:xfrm>
                </p:grpSpPr>
                <p:sp>
                  <p:nvSpPr>
                    <p:cNvPr id="33848" name="Oval 27"/>
                    <p:cNvSpPr>
                      <a:spLocks noChangeArrowheads="1"/>
                    </p:cNvSpPr>
                    <p:nvPr/>
                  </p:nvSpPr>
                  <p:spPr bwMode="auto">
                    <a:xfrm>
                      <a:off x="4937" y="2309"/>
                      <a:ext cx="10" cy="65"/>
                    </a:xfrm>
                    <a:prstGeom prst="ellipse">
                      <a:avLst/>
                    </a:prstGeom>
                    <a:solidFill>
                      <a:srgbClr val="DFDFFF"/>
                    </a:solidFill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 sz="1600" b="1">
                        <a:latin typeface="Arial" pitchFamily="34" charset="0"/>
                      </a:endParaRPr>
                    </a:p>
                  </p:txBody>
                </p:sp>
                <p:sp>
                  <p:nvSpPr>
                    <p:cNvPr id="33849" name="Freeform 28"/>
                    <p:cNvSpPr>
                      <a:spLocks/>
                    </p:cNvSpPr>
                    <p:nvPr/>
                  </p:nvSpPr>
                  <p:spPr bwMode="auto">
                    <a:xfrm>
                      <a:off x="4914" y="2284"/>
                      <a:ext cx="16" cy="39"/>
                    </a:xfrm>
                    <a:custGeom>
                      <a:avLst/>
                      <a:gdLst>
                        <a:gd name="T0" fmla="*/ 0 w 66"/>
                        <a:gd name="T1" fmla="*/ 0 h 116"/>
                        <a:gd name="T2" fmla="*/ 0 w 66"/>
                        <a:gd name="T3" fmla="*/ 0 h 116"/>
                        <a:gd name="T4" fmla="*/ 0 w 66"/>
                        <a:gd name="T5" fmla="*/ 0 h 116"/>
                        <a:gd name="T6" fmla="*/ 0 w 66"/>
                        <a:gd name="T7" fmla="*/ 0 h 116"/>
                        <a:gd name="T8" fmla="*/ 0 w 66"/>
                        <a:gd name="T9" fmla="*/ 0 h 116"/>
                        <a:gd name="T10" fmla="*/ 0 w 66"/>
                        <a:gd name="T11" fmla="*/ 1 h 116"/>
                        <a:gd name="T12" fmla="*/ 0 w 66"/>
                        <a:gd name="T13" fmla="*/ 1 h 116"/>
                        <a:gd name="T14" fmla="*/ 0 w 66"/>
                        <a:gd name="T15" fmla="*/ 1 h 116"/>
                        <a:gd name="T16" fmla="*/ 0 w 66"/>
                        <a:gd name="T17" fmla="*/ 1 h 116"/>
                        <a:gd name="T18" fmla="*/ 0 60000 65536"/>
                        <a:gd name="T19" fmla="*/ 0 60000 65536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w 66"/>
                        <a:gd name="T28" fmla="*/ 0 h 116"/>
                        <a:gd name="T29" fmla="*/ 66 w 66"/>
                        <a:gd name="T30" fmla="*/ 116 h 116"/>
                      </a:gdLst>
                      <a:ahLst/>
                      <a:cxnLst>
                        <a:cxn ang="T18">
                          <a:pos x="T0" y="T1"/>
                        </a:cxn>
                        <a:cxn ang="T19">
                          <a:pos x="T2" y="T3"/>
                        </a:cxn>
                        <a:cxn ang="T20">
                          <a:pos x="T4" y="T5"/>
                        </a:cxn>
                        <a:cxn ang="T21">
                          <a:pos x="T6" y="T7"/>
                        </a:cxn>
                        <a:cxn ang="T22">
                          <a:pos x="T8" y="T9"/>
                        </a:cxn>
                        <a:cxn ang="T23">
                          <a:pos x="T10" y="T11"/>
                        </a:cxn>
                        <a:cxn ang="T24">
                          <a:pos x="T12" y="T13"/>
                        </a:cxn>
                        <a:cxn ang="T25">
                          <a:pos x="T14" y="T15"/>
                        </a:cxn>
                        <a:cxn ang="T26">
                          <a:pos x="T16" y="T17"/>
                        </a:cxn>
                      </a:cxnLst>
                      <a:rect l="T27" t="T28" r="T29" b="T30"/>
                      <a:pathLst>
                        <a:path w="66" h="116">
                          <a:moveTo>
                            <a:pt x="66" y="0"/>
                          </a:moveTo>
                          <a:lnTo>
                            <a:pt x="48" y="3"/>
                          </a:lnTo>
                          <a:lnTo>
                            <a:pt x="33" y="8"/>
                          </a:lnTo>
                          <a:lnTo>
                            <a:pt x="22" y="17"/>
                          </a:lnTo>
                          <a:lnTo>
                            <a:pt x="13" y="30"/>
                          </a:lnTo>
                          <a:lnTo>
                            <a:pt x="7" y="51"/>
                          </a:lnTo>
                          <a:lnTo>
                            <a:pt x="2" y="75"/>
                          </a:lnTo>
                          <a:lnTo>
                            <a:pt x="0" y="94"/>
                          </a:lnTo>
                          <a:lnTo>
                            <a:pt x="3" y="11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3845" name="Group 29"/>
                  <p:cNvGrpSpPr>
                    <a:grpSpLocks/>
                  </p:cNvGrpSpPr>
                  <p:nvPr/>
                </p:nvGrpSpPr>
                <p:grpSpPr bwMode="auto">
                  <a:xfrm>
                    <a:off x="4887" y="2466"/>
                    <a:ext cx="139" cy="256"/>
                    <a:chOff x="4887" y="2466"/>
                    <a:chExt cx="139" cy="256"/>
                  </a:xfrm>
                </p:grpSpPr>
                <p:sp>
                  <p:nvSpPr>
                    <p:cNvPr id="33846" name="Freeform 30"/>
                    <p:cNvSpPr>
                      <a:spLocks/>
                    </p:cNvSpPr>
                    <p:nvPr/>
                  </p:nvSpPr>
                  <p:spPr bwMode="auto">
                    <a:xfrm>
                      <a:off x="4887" y="2612"/>
                      <a:ext cx="139" cy="110"/>
                    </a:xfrm>
                    <a:custGeom>
                      <a:avLst/>
                      <a:gdLst>
                        <a:gd name="T0" fmla="*/ 0 w 557"/>
                        <a:gd name="T1" fmla="*/ 0 h 331"/>
                        <a:gd name="T2" fmla="*/ 0 w 557"/>
                        <a:gd name="T3" fmla="*/ 0 h 331"/>
                        <a:gd name="T4" fmla="*/ 0 w 557"/>
                        <a:gd name="T5" fmla="*/ 1 h 331"/>
                        <a:gd name="T6" fmla="*/ 0 w 557"/>
                        <a:gd name="T7" fmla="*/ 2 h 331"/>
                        <a:gd name="T8" fmla="*/ 1 w 557"/>
                        <a:gd name="T9" fmla="*/ 3 h 331"/>
                        <a:gd name="T10" fmla="*/ 1 w 557"/>
                        <a:gd name="T11" fmla="*/ 3 h 331"/>
                        <a:gd name="T12" fmla="*/ 1 w 557"/>
                        <a:gd name="T13" fmla="*/ 3 h 331"/>
                        <a:gd name="T14" fmla="*/ 1 w 557"/>
                        <a:gd name="T15" fmla="*/ 4 h 331"/>
                        <a:gd name="T16" fmla="*/ 1 w 557"/>
                        <a:gd name="T17" fmla="*/ 4 h 331"/>
                        <a:gd name="T18" fmla="*/ 1 w 557"/>
                        <a:gd name="T19" fmla="*/ 4 h 331"/>
                        <a:gd name="T20" fmla="*/ 1 w 557"/>
                        <a:gd name="T21" fmla="*/ 4 h 331"/>
                        <a:gd name="T22" fmla="*/ 1 w 557"/>
                        <a:gd name="T23" fmla="*/ 4 h 331"/>
                        <a:gd name="T24" fmla="*/ 2 w 557"/>
                        <a:gd name="T25" fmla="*/ 4 h 331"/>
                        <a:gd name="T26" fmla="*/ 2 w 557"/>
                        <a:gd name="T27" fmla="*/ 4 h 331"/>
                        <a:gd name="T28" fmla="*/ 2 w 557"/>
                        <a:gd name="T29" fmla="*/ 4 h 331"/>
                        <a:gd name="T30" fmla="*/ 2 w 557"/>
                        <a:gd name="T31" fmla="*/ 4 h 331"/>
                        <a:gd name="T32" fmla="*/ 2 w 557"/>
                        <a:gd name="T33" fmla="*/ 4 h 331"/>
                        <a:gd name="T34" fmla="*/ 2 w 557"/>
                        <a:gd name="T35" fmla="*/ 4 h 331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60000 65536"/>
                        <a:gd name="T43" fmla="*/ 0 60000 65536"/>
                        <a:gd name="T44" fmla="*/ 0 60000 65536"/>
                        <a:gd name="T45" fmla="*/ 0 60000 65536"/>
                        <a:gd name="T46" fmla="*/ 0 60000 65536"/>
                        <a:gd name="T47" fmla="*/ 0 60000 65536"/>
                        <a:gd name="T48" fmla="*/ 0 60000 65536"/>
                        <a:gd name="T49" fmla="*/ 0 60000 65536"/>
                        <a:gd name="T50" fmla="*/ 0 60000 65536"/>
                        <a:gd name="T51" fmla="*/ 0 60000 65536"/>
                        <a:gd name="T52" fmla="*/ 0 60000 65536"/>
                        <a:gd name="T53" fmla="*/ 0 60000 65536"/>
                        <a:gd name="T54" fmla="*/ 0 w 557"/>
                        <a:gd name="T55" fmla="*/ 0 h 331"/>
                        <a:gd name="T56" fmla="*/ 557 w 557"/>
                        <a:gd name="T57" fmla="*/ 331 h 331"/>
                      </a:gdLst>
                      <a:ahLst/>
                      <a:cxnLst>
                        <a:cxn ang="T36">
                          <a:pos x="T0" y="T1"/>
                        </a:cxn>
                        <a:cxn ang="T37">
                          <a:pos x="T2" y="T3"/>
                        </a:cxn>
                        <a:cxn ang="T38">
                          <a:pos x="T4" y="T5"/>
                        </a:cxn>
                        <a:cxn ang="T39">
                          <a:pos x="T6" y="T7"/>
                        </a:cxn>
                        <a:cxn ang="T40">
                          <a:pos x="T8" y="T9"/>
                        </a:cxn>
                        <a:cxn ang="T41">
                          <a:pos x="T10" y="T11"/>
                        </a:cxn>
                        <a:cxn ang="T42">
                          <a:pos x="T12" y="T13"/>
                        </a:cxn>
                        <a:cxn ang="T43">
                          <a:pos x="T14" y="T15"/>
                        </a:cxn>
                        <a:cxn ang="T44">
                          <a:pos x="T16" y="T17"/>
                        </a:cxn>
                        <a:cxn ang="T45">
                          <a:pos x="T18" y="T19"/>
                        </a:cxn>
                        <a:cxn ang="T46">
                          <a:pos x="T20" y="T21"/>
                        </a:cxn>
                        <a:cxn ang="T47">
                          <a:pos x="T22" y="T23"/>
                        </a:cxn>
                        <a:cxn ang="T48">
                          <a:pos x="T24" y="T25"/>
                        </a:cxn>
                        <a:cxn ang="T49">
                          <a:pos x="T26" y="T27"/>
                        </a:cxn>
                        <a:cxn ang="T50">
                          <a:pos x="T28" y="T29"/>
                        </a:cxn>
                        <a:cxn ang="T51">
                          <a:pos x="T30" y="T31"/>
                        </a:cxn>
                        <a:cxn ang="T52">
                          <a:pos x="T32" y="T33"/>
                        </a:cxn>
                        <a:cxn ang="T53">
                          <a:pos x="T34" y="T35"/>
                        </a:cxn>
                      </a:cxnLst>
                      <a:rect l="T54" t="T55" r="T56" b="T57"/>
                      <a:pathLst>
                        <a:path w="557" h="331">
                          <a:moveTo>
                            <a:pt x="0" y="0"/>
                          </a:moveTo>
                          <a:lnTo>
                            <a:pt x="27" y="35"/>
                          </a:lnTo>
                          <a:lnTo>
                            <a:pt x="75" y="93"/>
                          </a:lnTo>
                          <a:lnTo>
                            <a:pt x="127" y="153"/>
                          </a:lnTo>
                          <a:lnTo>
                            <a:pt x="176" y="208"/>
                          </a:lnTo>
                          <a:lnTo>
                            <a:pt x="217" y="250"/>
                          </a:lnTo>
                          <a:lnTo>
                            <a:pt x="251" y="278"/>
                          </a:lnTo>
                          <a:lnTo>
                            <a:pt x="272" y="295"/>
                          </a:lnTo>
                          <a:lnTo>
                            <a:pt x="297" y="308"/>
                          </a:lnTo>
                          <a:lnTo>
                            <a:pt x="330" y="317"/>
                          </a:lnTo>
                          <a:lnTo>
                            <a:pt x="370" y="326"/>
                          </a:lnTo>
                          <a:lnTo>
                            <a:pt x="405" y="331"/>
                          </a:lnTo>
                          <a:lnTo>
                            <a:pt x="430" y="330"/>
                          </a:lnTo>
                          <a:lnTo>
                            <a:pt x="456" y="319"/>
                          </a:lnTo>
                          <a:lnTo>
                            <a:pt x="479" y="308"/>
                          </a:lnTo>
                          <a:lnTo>
                            <a:pt x="503" y="300"/>
                          </a:lnTo>
                          <a:lnTo>
                            <a:pt x="528" y="294"/>
                          </a:lnTo>
                          <a:lnTo>
                            <a:pt x="557" y="291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47" name="Freeform 31"/>
                    <p:cNvSpPr>
                      <a:spLocks/>
                    </p:cNvSpPr>
                    <p:nvPr/>
                  </p:nvSpPr>
                  <p:spPr bwMode="auto">
                    <a:xfrm>
                      <a:off x="4907" y="2466"/>
                      <a:ext cx="80" cy="189"/>
                    </a:xfrm>
                    <a:custGeom>
                      <a:avLst/>
                      <a:gdLst>
                        <a:gd name="T0" fmla="*/ 1 w 323"/>
                        <a:gd name="T1" fmla="*/ 3 h 566"/>
                        <a:gd name="T2" fmla="*/ 1 w 323"/>
                        <a:gd name="T3" fmla="*/ 2 h 566"/>
                        <a:gd name="T4" fmla="*/ 1 w 323"/>
                        <a:gd name="T5" fmla="*/ 2 h 566"/>
                        <a:gd name="T6" fmla="*/ 1 w 323"/>
                        <a:gd name="T7" fmla="*/ 1 h 566"/>
                        <a:gd name="T8" fmla="*/ 1 w 323"/>
                        <a:gd name="T9" fmla="*/ 1 h 566"/>
                        <a:gd name="T10" fmla="*/ 1 w 323"/>
                        <a:gd name="T11" fmla="*/ 1 h 566"/>
                        <a:gd name="T12" fmla="*/ 1 w 323"/>
                        <a:gd name="T13" fmla="*/ 0 h 566"/>
                        <a:gd name="T14" fmla="*/ 1 w 323"/>
                        <a:gd name="T15" fmla="*/ 0 h 566"/>
                        <a:gd name="T16" fmla="*/ 1 w 323"/>
                        <a:gd name="T17" fmla="*/ 0 h 566"/>
                        <a:gd name="T18" fmla="*/ 1 w 323"/>
                        <a:gd name="T19" fmla="*/ 0 h 566"/>
                        <a:gd name="T20" fmla="*/ 1 w 323"/>
                        <a:gd name="T21" fmla="*/ 0 h 566"/>
                        <a:gd name="T22" fmla="*/ 1 w 323"/>
                        <a:gd name="T23" fmla="*/ 1 h 566"/>
                        <a:gd name="T24" fmla="*/ 1 w 323"/>
                        <a:gd name="T25" fmla="*/ 1 h 566"/>
                        <a:gd name="T26" fmla="*/ 1 w 323"/>
                        <a:gd name="T27" fmla="*/ 0 h 566"/>
                        <a:gd name="T28" fmla="*/ 1 w 323"/>
                        <a:gd name="T29" fmla="*/ 0 h 566"/>
                        <a:gd name="T30" fmla="*/ 1 w 323"/>
                        <a:gd name="T31" fmla="*/ 0 h 566"/>
                        <a:gd name="T32" fmla="*/ 1 w 323"/>
                        <a:gd name="T33" fmla="*/ 0 h 566"/>
                        <a:gd name="T34" fmla="*/ 0 w 323"/>
                        <a:gd name="T35" fmla="*/ 0 h 566"/>
                        <a:gd name="T36" fmla="*/ 0 w 323"/>
                        <a:gd name="T37" fmla="*/ 1 h 566"/>
                        <a:gd name="T38" fmla="*/ 0 w 323"/>
                        <a:gd name="T39" fmla="*/ 1 h 566"/>
                        <a:gd name="T40" fmla="*/ 0 w 323"/>
                        <a:gd name="T41" fmla="*/ 0 h 566"/>
                        <a:gd name="T42" fmla="*/ 0 w 323"/>
                        <a:gd name="T43" fmla="*/ 0 h 566"/>
                        <a:gd name="T44" fmla="*/ 0 w 323"/>
                        <a:gd name="T45" fmla="*/ 0 h 566"/>
                        <a:gd name="T46" fmla="*/ 0 w 323"/>
                        <a:gd name="T47" fmla="*/ 0 h 566"/>
                        <a:gd name="T48" fmla="*/ 0 w 323"/>
                        <a:gd name="T49" fmla="*/ 0 h 566"/>
                        <a:gd name="T50" fmla="*/ 0 w 323"/>
                        <a:gd name="T51" fmla="*/ 0 h 566"/>
                        <a:gd name="T52" fmla="*/ 0 w 323"/>
                        <a:gd name="T53" fmla="*/ 1 h 566"/>
                        <a:gd name="T54" fmla="*/ 0 w 323"/>
                        <a:gd name="T55" fmla="*/ 1 h 566"/>
                        <a:gd name="T56" fmla="*/ 0 w 323"/>
                        <a:gd name="T57" fmla="*/ 1 h 566"/>
                        <a:gd name="T58" fmla="*/ 0 w 323"/>
                        <a:gd name="T59" fmla="*/ 1 h 566"/>
                        <a:gd name="T60" fmla="*/ 0 w 323"/>
                        <a:gd name="T61" fmla="*/ 1 h 566"/>
                        <a:gd name="T62" fmla="*/ 0 w 323"/>
                        <a:gd name="T63" fmla="*/ 1 h 566"/>
                        <a:gd name="T64" fmla="*/ 0 w 323"/>
                        <a:gd name="T65" fmla="*/ 2 h 566"/>
                        <a:gd name="T66" fmla="*/ 0 w 323"/>
                        <a:gd name="T67" fmla="*/ 2 h 566"/>
                        <a:gd name="T68" fmla="*/ 0 w 323"/>
                        <a:gd name="T69" fmla="*/ 2 h 566"/>
                        <a:gd name="T70" fmla="*/ 0 w 323"/>
                        <a:gd name="T71" fmla="*/ 4 h 566"/>
                        <a:gd name="T72" fmla="*/ 0 w 323"/>
                        <a:gd name="T73" fmla="*/ 4 h 566"/>
                        <a:gd name="T74" fmla="*/ 0 w 323"/>
                        <a:gd name="T75" fmla="*/ 4 h 566"/>
                        <a:gd name="T76" fmla="*/ 0 w 323"/>
                        <a:gd name="T77" fmla="*/ 5 h 566"/>
                        <a:gd name="T78" fmla="*/ 0 w 323"/>
                        <a:gd name="T79" fmla="*/ 5 h 566"/>
                        <a:gd name="T80" fmla="*/ 1 w 323"/>
                        <a:gd name="T81" fmla="*/ 5 h 566"/>
                        <a:gd name="T82" fmla="*/ 1 w 323"/>
                        <a:gd name="T83" fmla="*/ 7 h 566"/>
                        <a:gd name="T84" fmla="*/ 0 60000 65536"/>
                        <a:gd name="T85" fmla="*/ 0 60000 65536"/>
                        <a:gd name="T86" fmla="*/ 0 60000 65536"/>
                        <a:gd name="T87" fmla="*/ 0 60000 65536"/>
                        <a:gd name="T88" fmla="*/ 0 60000 65536"/>
                        <a:gd name="T89" fmla="*/ 0 60000 65536"/>
                        <a:gd name="T90" fmla="*/ 0 60000 65536"/>
                        <a:gd name="T91" fmla="*/ 0 60000 65536"/>
                        <a:gd name="T92" fmla="*/ 0 60000 65536"/>
                        <a:gd name="T93" fmla="*/ 0 60000 65536"/>
                        <a:gd name="T94" fmla="*/ 0 60000 65536"/>
                        <a:gd name="T95" fmla="*/ 0 60000 65536"/>
                        <a:gd name="T96" fmla="*/ 0 60000 65536"/>
                        <a:gd name="T97" fmla="*/ 0 60000 65536"/>
                        <a:gd name="T98" fmla="*/ 0 60000 65536"/>
                        <a:gd name="T99" fmla="*/ 0 60000 65536"/>
                        <a:gd name="T100" fmla="*/ 0 60000 65536"/>
                        <a:gd name="T101" fmla="*/ 0 60000 65536"/>
                        <a:gd name="T102" fmla="*/ 0 60000 65536"/>
                        <a:gd name="T103" fmla="*/ 0 60000 65536"/>
                        <a:gd name="T104" fmla="*/ 0 60000 65536"/>
                        <a:gd name="T105" fmla="*/ 0 60000 65536"/>
                        <a:gd name="T106" fmla="*/ 0 60000 65536"/>
                        <a:gd name="T107" fmla="*/ 0 60000 65536"/>
                        <a:gd name="T108" fmla="*/ 0 60000 65536"/>
                        <a:gd name="T109" fmla="*/ 0 60000 65536"/>
                        <a:gd name="T110" fmla="*/ 0 60000 65536"/>
                        <a:gd name="T111" fmla="*/ 0 60000 65536"/>
                        <a:gd name="T112" fmla="*/ 0 60000 65536"/>
                        <a:gd name="T113" fmla="*/ 0 60000 65536"/>
                        <a:gd name="T114" fmla="*/ 0 60000 65536"/>
                        <a:gd name="T115" fmla="*/ 0 60000 65536"/>
                        <a:gd name="T116" fmla="*/ 0 60000 65536"/>
                        <a:gd name="T117" fmla="*/ 0 60000 65536"/>
                        <a:gd name="T118" fmla="*/ 0 60000 65536"/>
                        <a:gd name="T119" fmla="*/ 0 60000 65536"/>
                        <a:gd name="T120" fmla="*/ 0 60000 65536"/>
                        <a:gd name="T121" fmla="*/ 0 60000 65536"/>
                        <a:gd name="T122" fmla="*/ 0 60000 65536"/>
                        <a:gd name="T123" fmla="*/ 0 60000 65536"/>
                        <a:gd name="T124" fmla="*/ 0 60000 65536"/>
                        <a:gd name="T125" fmla="*/ 0 60000 65536"/>
                        <a:gd name="T126" fmla="*/ 0 w 323"/>
                        <a:gd name="T127" fmla="*/ 0 h 566"/>
                        <a:gd name="T128" fmla="*/ 323 w 323"/>
                        <a:gd name="T129" fmla="*/ 566 h 566"/>
                      </a:gdLst>
                      <a:ahLst/>
                      <a:cxnLst>
                        <a:cxn ang="T84">
                          <a:pos x="T0" y="T1"/>
                        </a:cxn>
                        <a:cxn ang="T85">
                          <a:pos x="T2" y="T3"/>
                        </a:cxn>
                        <a:cxn ang="T86">
                          <a:pos x="T4" y="T5"/>
                        </a:cxn>
                        <a:cxn ang="T87">
                          <a:pos x="T6" y="T7"/>
                        </a:cxn>
                        <a:cxn ang="T88">
                          <a:pos x="T8" y="T9"/>
                        </a:cxn>
                        <a:cxn ang="T89">
                          <a:pos x="T10" y="T11"/>
                        </a:cxn>
                        <a:cxn ang="T90">
                          <a:pos x="T12" y="T13"/>
                        </a:cxn>
                        <a:cxn ang="T91">
                          <a:pos x="T14" y="T15"/>
                        </a:cxn>
                        <a:cxn ang="T92">
                          <a:pos x="T16" y="T17"/>
                        </a:cxn>
                        <a:cxn ang="T93">
                          <a:pos x="T18" y="T19"/>
                        </a:cxn>
                        <a:cxn ang="T94">
                          <a:pos x="T20" y="T21"/>
                        </a:cxn>
                        <a:cxn ang="T95">
                          <a:pos x="T22" y="T23"/>
                        </a:cxn>
                        <a:cxn ang="T96">
                          <a:pos x="T24" y="T25"/>
                        </a:cxn>
                        <a:cxn ang="T97">
                          <a:pos x="T26" y="T27"/>
                        </a:cxn>
                        <a:cxn ang="T98">
                          <a:pos x="T28" y="T29"/>
                        </a:cxn>
                        <a:cxn ang="T99">
                          <a:pos x="T30" y="T31"/>
                        </a:cxn>
                        <a:cxn ang="T100">
                          <a:pos x="T32" y="T33"/>
                        </a:cxn>
                        <a:cxn ang="T101">
                          <a:pos x="T34" y="T35"/>
                        </a:cxn>
                        <a:cxn ang="T102">
                          <a:pos x="T36" y="T37"/>
                        </a:cxn>
                        <a:cxn ang="T103">
                          <a:pos x="T38" y="T39"/>
                        </a:cxn>
                        <a:cxn ang="T104">
                          <a:pos x="T40" y="T41"/>
                        </a:cxn>
                        <a:cxn ang="T105">
                          <a:pos x="T42" y="T43"/>
                        </a:cxn>
                        <a:cxn ang="T106">
                          <a:pos x="T44" y="T45"/>
                        </a:cxn>
                        <a:cxn ang="T107">
                          <a:pos x="T46" y="T47"/>
                        </a:cxn>
                        <a:cxn ang="T108">
                          <a:pos x="T48" y="T49"/>
                        </a:cxn>
                        <a:cxn ang="T109">
                          <a:pos x="T50" y="T51"/>
                        </a:cxn>
                        <a:cxn ang="T110">
                          <a:pos x="T52" y="T53"/>
                        </a:cxn>
                        <a:cxn ang="T111">
                          <a:pos x="T54" y="T55"/>
                        </a:cxn>
                        <a:cxn ang="T112">
                          <a:pos x="T56" y="T57"/>
                        </a:cxn>
                        <a:cxn ang="T113">
                          <a:pos x="T58" y="T59"/>
                        </a:cxn>
                        <a:cxn ang="T114">
                          <a:pos x="T60" y="T61"/>
                        </a:cxn>
                        <a:cxn ang="T115">
                          <a:pos x="T62" y="T63"/>
                        </a:cxn>
                        <a:cxn ang="T116">
                          <a:pos x="T64" y="T65"/>
                        </a:cxn>
                        <a:cxn ang="T117">
                          <a:pos x="T66" y="T67"/>
                        </a:cxn>
                        <a:cxn ang="T118">
                          <a:pos x="T68" y="T69"/>
                        </a:cxn>
                        <a:cxn ang="T119">
                          <a:pos x="T70" y="T71"/>
                        </a:cxn>
                        <a:cxn ang="T120">
                          <a:pos x="T72" y="T73"/>
                        </a:cxn>
                        <a:cxn ang="T121">
                          <a:pos x="T74" y="T75"/>
                        </a:cxn>
                        <a:cxn ang="T122">
                          <a:pos x="T76" y="T77"/>
                        </a:cxn>
                        <a:cxn ang="T123">
                          <a:pos x="T78" y="T79"/>
                        </a:cxn>
                        <a:cxn ang="T124">
                          <a:pos x="T80" y="T81"/>
                        </a:cxn>
                        <a:cxn ang="T125">
                          <a:pos x="T82" y="T83"/>
                        </a:cxn>
                      </a:cxnLst>
                      <a:rect l="T126" t="T127" r="T128" b="T129"/>
                      <a:pathLst>
                        <a:path w="323" h="566">
                          <a:moveTo>
                            <a:pt x="323" y="212"/>
                          </a:moveTo>
                          <a:lnTo>
                            <a:pt x="312" y="174"/>
                          </a:lnTo>
                          <a:lnTo>
                            <a:pt x="307" y="140"/>
                          </a:lnTo>
                          <a:lnTo>
                            <a:pt x="304" y="98"/>
                          </a:lnTo>
                          <a:lnTo>
                            <a:pt x="308" y="74"/>
                          </a:lnTo>
                          <a:lnTo>
                            <a:pt x="313" y="53"/>
                          </a:lnTo>
                          <a:lnTo>
                            <a:pt x="310" y="26"/>
                          </a:lnTo>
                          <a:lnTo>
                            <a:pt x="304" y="5"/>
                          </a:lnTo>
                          <a:lnTo>
                            <a:pt x="298" y="2"/>
                          </a:lnTo>
                          <a:lnTo>
                            <a:pt x="292" y="5"/>
                          </a:lnTo>
                          <a:lnTo>
                            <a:pt x="278" y="26"/>
                          </a:lnTo>
                          <a:lnTo>
                            <a:pt x="259" y="44"/>
                          </a:lnTo>
                          <a:lnTo>
                            <a:pt x="234" y="44"/>
                          </a:lnTo>
                          <a:lnTo>
                            <a:pt x="223" y="21"/>
                          </a:lnTo>
                          <a:lnTo>
                            <a:pt x="213" y="6"/>
                          </a:lnTo>
                          <a:lnTo>
                            <a:pt x="193" y="4"/>
                          </a:lnTo>
                          <a:lnTo>
                            <a:pt x="173" y="0"/>
                          </a:lnTo>
                          <a:lnTo>
                            <a:pt x="162" y="21"/>
                          </a:lnTo>
                          <a:lnTo>
                            <a:pt x="155" y="43"/>
                          </a:lnTo>
                          <a:lnTo>
                            <a:pt x="123" y="43"/>
                          </a:lnTo>
                          <a:lnTo>
                            <a:pt x="116" y="34"/>
                          </a:lnTo>
                          <a:lnTo>
                            <a:pt x="105" y="21"/>
                          </a:lnTo>
                          <a:lnTo>
                            <a:pt x="94" y="15"/>
                          </a:lnTo>
                          <a:lnTo>
                            <a:pt x="84" y="17"/>
                          </a:lnTo>
                          <a:lnTo>
                            <a:pt x="73" y="23"/>
                          </a:lnTo>
                          <a:lnTo>
                            <a:pt x="67" y="34"/>
                          </a:lnTo>
                          <a:lnTo>
                            <a:pt x="67" y="97"/>
                          </a:lnTo>
                          <a:lnTo>
                            <a:pt x="50" y="92"/>
                          </a:lnTo>
                          <a:lnTo>
                            <a:pt x="27" y="85"/>
                          </a:lnTo>
                          <a:lnTo>
                            <a:pt x="9" y="88"/>
                          </a:lnTo>
                          <a:lnTo>
                            <a:pt x="7" y="95"/>
                          </a:lnTo>
                          <a:lnTo>
                            <a:pt x="7" y="106"/>
                          </a:lnTo>
                          <a:lnTo>
                            <a:pt x="14" y="136"/>
                          </a:lnTo>
                          <a:lnTo>
                            <a:pt x="24" y="168"/>
                          </a:lnTo>
                          <a:lnTo>
                            <a:pt x="28" y="187"/>
                          </a:lnTo>
                          <a:lnTo>
                            <a:pt x="0" y="308"/>
                          </a:lnTo>
                          <a:lnTo>
                            <a:pt x="14" y="321"/>
                          </a:lnTo>
                          <a:lnTo>
                            <a:pt x="41" y="339"/>
                          </a:lnTo>
                          <a:lnTo>
                            <a:pt x="122" y="391"/>
                          </a:lnTo>
                          <a:lnTo>
                            <a:pt x="152" y="391"/>
                          </a:lnTo>
                          <a:lnTo>
                            <a:pt x="195" y="433"/>
                          </a:lnTo>
                          <a:lnTo>
                            <a:pt x="306" y="566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</p:grpSp>
          </p:grpSp>
        </p:grpSp>
        <p:grpSp>
          <p:nvGrpSpPr>
            <p:cNvPr id="33811" name="Group 32"/>
            <p:cNvGrpSpPr>
              <a:grpSpLocks/>
            </p:cNvGrpSpPr>
            <p:nvPr/>
          </p:nvGrpSpPr>
          <p:grpSpPr bwMode="auto">
            <a:xfrm>
              <a:off x="5036" y="2224"/>
              <a:ext cx="500" cy="862"/>
              <a:chOff x="5036" y="2224"/>
              <a:chExt cx="500" cy="862"/>
            </a:xfrm>
          </p:grpSpPr>
          <p:sp>
            <p:nvSpPr>
              <p:cNvPr id="33812" name="Freeform 33"/>
              <p:cNvSpPr>
                <a:spLocks/>
              </p:cNvSpPr>
              <p:nvPr/>
            </p:nvSpPr>
            <p:spPr bwMode="auto">
              <a:xfrm>
                <a:off x="5036" y="2634"/>
                <a:ext cx="381" cy="452"/>
              </a:xfrm>
              <a:custGeom>
                <a:avLst/>
                <a:gdLst>
                  <a:gd name="T0" fmla="*/ 6 w 1521"/>
                  <a:gd name="T1" fmla="*/ 17 h 1357"/>
                  <a:gd name="T2" fmla="*/ 6 w 1521"/>
                  <a:gd name="T3" fmla="*/ 8 h 1357"/>
                  <a:gd name="T4" fmla="*/ 6 w 1521"/>
                  <a:gd name="T5" fmla="*/ 1 h 1357"/>
                  <a:gd name="T6" fmla="*/ 3 w 1521"/>
                  <a:gd name="T7" fmla="*/ 0 h 1357"/>
                  <a:gd name="T8" fmla="*/ 0 w 1521"/>
                  <a:gd name="T9" fmla="*/ 1 h 1357"/>
                  <a:gd name="T10" fmla="*/ 0 w 1521"/>
                  <a:gd name="T11" fmla="*/ 8 h 1357"/>
                  <a:gd name="T12" fmla="*/ 0 w 1521"/>
                  <a:gd name="T13" fmla="*/ 17 h 1357"/>
                  <a:gd name="T14" fmla="*/ 1 w 1521"/>
                  <a:gd name="T15" fmla="*/ 17 h 1357"/>
                  <a:gd name="T16" fmla="*/ 1 w 1521"/>
                  <a:gd name="T17" fmla="*/ 4 h 1357"/>
                  <a:gd name="T18" fmla="*/ 6 w 1521"/>
                  <a:gd name="T19" fmla="*/ 4 h 1357"/>
                  <a:gd name="T20" fmla="*/ 6 w 1521"/>
                  <a:gd name="T21" fmla="*/ 17 h 1357"/>
                  <a:gd name="T22" fmla="*/ 6 w 1521"/>
                  <a:gd name="T23" fmla="*/ 17 h 1357"/>
                  <a:gd name="T24" fmla="*/ 0 60000 65536"/>
                  <a:gd name="T25" fmla="*/ 0 60000 65536"/>
                  <a:gd name="T26" fmla="*/ 0 60000 65536"/>
                  <a:gd name="T27" fmla="*/ 0 60000 65536"/>
                  <a:gd name="T28" fmla="*/ 0 60000 65536"/>
                  <a:gd name="T29" fmla="*/ 0 60000 65536"/>
                  <a:gd name="T30" fmla="*/ 0 60000 65536"/>
                  <a:gd name="T31" fmla="*/ 0 60000 65536"/>
                  <a:gd name="T32" fmla="*/ 0 60000 65536"/>
                  <a:gd name="T33" fmla="*/ 0 60000 65536"/>
                  <a:gd name="T34" fmla="*/ 0 60000 65536"/>
                  <a:gd name="T35" fmla="*/ 0 60000 65536"/>
                  <a:gd name="T36" fmla="*/ 0 w 1521"/>
                  <a:gd name="T37" fmla="*/ 0 h 1357"/>
                  <a:gd name="T38" fmla="*/ 1521 w 1521"/>
                  <a:gd name="T39" fmla="*/ 1357 h 1357"/>
                </a:gdLst>
                <a:ahLst/>
                <a:cxnLst>
                  <a:cxn ang="T24">
                    <a:pos x="T0" y="T1"/>
                  </a:cxn>
                  <a:cxn ang="T25">
                    <a:pos x="T2" y="T3"/>
                  </a:cxn>
                  <a:cxn ang="T26">
                    <a:pos x="T4" y="T5"/>
                  </a:cxn>
                  <a:cxn ang="T27">
                    <a:pos x="T6" y="T7"/>
                  </a:cxn>
                  <a:cxn ang="T28">
                    <a:pos x="T8" y="T9"/>
                  </a:cxn>
                  <a:cxn ang="T29">
                    <a:pos x="T10" y="T11"/>
                  </a:cxn>
                  <a:cxn ang="T30">
                    <a:pos x="T12" y="T13"/>
                  </a:cxn>
                  <a:cxn ang="T31">
                    <a:pos x="T14" y="T15"/>
                  </a:cxn>
                  <a:cxn ang="T32">
                    <a:pos x="T16" y="T17"/>
                  </a:cxn>
                  <a:cxn ang="T33">
                    <a:pos x="T18" y="T19"/>
                  </a:cxn>
                  <a:cxn ang="T34">
                    <a:pos x="T20" y="T21"/>
                  </a:cxn>
                  <a:cxn ang="T35">
                    <a:pos x="T22" y="T23"/>
                  </a:cxn>
                </a:cxnLst>
                <a:rect l="T36" t="T37" r="T38" b="T39"/>
                <a:pathLst>
                  <a:path w="1521" h="1357">
                    <a:moveTo>
                      <a:pt x="1521" y="1353"/>
                    </a:moveTo>
                    <a:lnTo>
                      <a:pt x="1521" y="656"/>
                    </a:lnTo>
                    <a:lnTo>
                      <a:pt x="1499" y="100"/>
                    </a:lnTo>
                    <a:lnTo>
                      <a:pt x="755" y="0"/>
                    </a:lnTo>
                    <a:lnTo>
                      <a:pt x="26" y="114"/>
                    </a:lnTo>
                    <a:lnTo>
                      <a:pt x="0" y="656"/>
                    </a:lnTo>
                    <a:lnTo>
                      <a:pt x="0" y="1342"/>
                    </a:lnTo>
                    <a:lnTo>
                      <a:pt x="128" y="1342"/>
                    </a:lnTo>
                    <a:lnTo>
                      <a:pt x="141" y="364"/>
                    </a:lnTo>
                    <a:lnTo>
                      <a:pt x="1380" y="364"/>
                    </a:lnTo>
                    <a:lnTo>
                      <a:pt x="1393" y="1357"/>
                    </a:lnTo>
                    <a:lnTo>
                      <a:pt x="1521" y="1353"/>
                    </a:lnTo>
                    <a:close/>
                  </a:path>
                </a:pathLst>
              </a:custGeom>
              <a:solidFill>
                <a:srgbClr val="000080"/>
              </a:solidFill>
              <a:ln w="1588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3813" name="Group 34"/>
              <p:cNvGrpSpPr>
                <a:grpSpLocks/>
              </p:cNvGrpSpPr>
              <p:nvPr/>
            </p:nvGrpSpPr>
            <p:grpSpPr bwMode="auto">
              <a:xfrm>
                <a:off x="5082" y="2224"/>
                <a:ext cx="454" cy="674"/>
                <a:chOff x="5082" y="2224"/>
                <a:chExt cx="454" cy="674"/>
              </a:xfrm>
            </p:grpSpPr>
            <p:grpSp>
              <p:nvGrpSpPr>
                <p:cNvPr id="33814" name="Group 35"/>
                <p:cNvGrpSpPr>
                  <a:grpSpLocks/>
                </p:cNvGrpSpPr>
                <p:nvPr/>
              </p:nvGrpSpPr>
              <p:grpSpPr bwMode="auto">
                <a:xfrm>
                  <a:off x="5082" y="2624"/>
                  <a:ext cx="160" cy="144"/>
                  <a:chOff x="5082" y="2624"/>
                  <a:chExt cx="160" cy="144"/>
                </a:xfrm>
              </p:grpSpPr>
              <p:grpSp>
                <p:nvGrpSpPr>
                  <p:cNvPr id="33824" name="Group 36"/>
                  <p:cNvGrpSpPr>
                    <a:grpSpLocks/>
                  </p:cNvGrpSpPr>
                  <p:nvPr/>
                </p:nvGrpSpPr>
                <p:grpSpPr bwMode="auto">
                  <a:xfrm>
                    <a:off x="5082" y="2624"/>
                    <a:ext cx="160" cy="144"/>
                    <a:chOff x="5082" y="2624"/>
                    <a:chExt cx="160" cy="144"/>
                  </a:xfrm>
                </p:grpSpPr>
                <p:sp>
                  <p:nvSpPr>
                    <p:cNvPr id="33837" name="Freeform 37"/>
                    <p:cNvSpPr>
                      <a:spLocks/>
                    </p:cNvSpPr>
                    <p:nvPr/>
                  </p:nvSpPr>
                  <p:spPr bwMode="auto">
                    <a:xfrm>
                      <a:off x="5084" y="2624"/>
                      <a:ext cx="158" cy="120"/>
                    </a:xfrm>
                    <a:custGeom>
                      <a:avLst/>
                      <a:gdLst>
                        <a:gd name="T0" fmla="*/ 0 w 633"/>
                        <a:gd name="T1" fmla="*/ 1 h 361"/>
                        <a:gd name="T2" fmla="*/ 1 w 633"/>
                        <a:gd name="T3" fmla="*/ 0 h 361"/>
                        <a:gd name="T4" fmla="*/ 2 w 633"/>
                        <a:gd name="T5" fmla="*/ 3 h 361"/>
                        <a:gd name="T6" fmla="*/ 1 w 633"/>
                        <a:gd name="T7" fmla="*/ 4 h 361"/>
                        <a:gd name="T8" fmla="*/ 1 w 633"/>
                        <a:gd name="T9" fmla="*/ 3 h 361"/>
                        <a:gd name="T10" fmla="*/ 0 w 633"/>
                        <a:gd name="T11" fmla="*/ 2 h 361"/>
                        <a:gd name="T12" fmla="*/ 0 w 633"/>
                        <a:gd name="T13" fmla="*/ 1 h 361"/>
                        <a:gd name="T14" fmla="*/ 0 60000 65536"/>
                        <a:gd name="T15" fmla="*/ 0 60000 65536"/>
                        <a:gd name="T16" fmla="*/ 0 60000 65536"/>
                        <a:gd name="T17" fmla="*/ 0 60000 65536"/>
                        <a:gd name="T18" fmla="*/ 0 60000 65536"/>
                        <a:gd name="T19" fmla="*/ 0 60000 65536"/>
                        <a:gd name="T20" fmla="*/ 0 60000 65536"/>
                        <a:gd name="T21" fmla="*/ 0 w 633"/>
                        <a:gd name="T22" fmla="*/ 0 h 361"/>
                        <a:gd name="T23" fmla="*/ 633 w 633"/>
                        <a:gd name="T24" fmla="*/ 361 h 361"/>
                      </a:gdLst>
                      <a:ahLst/>
                      <a:cxnLst>
                        <a:cxn ang="T14">
                          <a:pos x="T0" y="T1"/>
                        </a:cxn>
                        <a:cxn ang="T15">
                          <a:pos x="T2" y="T3"/>
                        </a:cxn>
                        <a:cxn ang="T16">
                          <a:pos x="T4" y="T5"/>
                        </a:cxn>
                        <a:cxn ang="T17">
                          <a:pos x="T6" y="T7"/>
                        </a:cxn>
                        <a:cxn ang="T18">
                          <a:pos x="T8" y="T9"/>
                        </a:cxn>
                        <a:cxn ang="T19">
                          <a:pos x="T10" y="T11"/>
                        </a:cxn>
                        <a:cxn ang="T20">
                          <a:pos x="T12" y="T13"/>
                        </a:cxn>
                      </a:cxnLst>
                      <a:rect l="T21" t="T22" r="T23" b="T24"/>
                      <a:pathLst>
                        <a:path w="633" h="361">
                          <a:moveTo>
                            <a:pt x="0" y="79"/>
                          </a:moveTo>
                          <a:lnTo>
                            <a:pt x="291" y="0"/>
                          </a:lnTo>
                          <a:lnTo>
                            <a:pt x="633" y="259"/>
                          </a:lnTo>
                          <a:lnTo>
                            <a:pt x="335" y="361"/>
                          </a:lnTo>
                          <a:lnTo>
                            <a:pt x="174" y="214"/>
                          </a:lnTo>
                          <a:lnTo>
                            <a:pt x="124" y="169"/>
                          </a:lnTo>
                          <a:lnTo>
                            <a:pt x="0" y="79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38" name="Freeform 38"/>
                    <p:cNvSpPr>
                      <a:spLocks/>
                    </p:cNvSpPr>
                    <p:nvPr/>
                  </p:nvSpPr>
                  <p:spPr bwMode="auto">
                    <a:xfrm>
                      <a:off x="5164" y="2710"/>
                      <a:ext cx="78" cy="58"/>
                    </a:xfrm>
                    <a:custGeom>
                      <a:avLst/>
                      <a:gdLst>
                        <a:gd name="T0" fmla="*/ 0 w 312"/>
                        <a:gd name="T1" fmla="*/ 1 h 175"/>
                        <a:gd name="T2" fmla="*/ 1 w 312"/>
                        <a:gd name="T3" fmla="*/ 0 h 175"/>
                        <a:gd name="T4" fmla="*/ 1 w 312"/>
                        <a:gd name="T5" fmla="*/ 1 h 175"/>
                        <a:gd name="T6" fmla="*/ 0 w 312"/>
                        <a:gd name="T7" fmla="*/ 2 h 175"/>
                        <a:gd name="T8" fmla="*/ 0 w 312"/>
                        <a:gd name="T9" fmla="*/ 1 h 175"/>
                        <a:gd name="T10" fmla="*/ 0 60000 65536"/>
                        <a:gd name="T11" fmla="*/ 0 60000 65536"/>
                        <a:gd name="T12" fmla="*/ 0 60000 65536"/>
                        <a:gd name="T13" fmla="*/ 0 60000 65536"/>
                        <a:gd name="T14" fmla="*/ 0 60000 65536"/>
                        <a:gd name="T15" fmla="*/ 0 w 312"/>
                        <a:gd name="T16" fmla="*/ 0 h 175"/>
                        <a:gd name="T17" fmla="*/ 312 w 312"/>
                        <a:gd name="T18" fmla="*/ 175 h 175"/>
                      </a:gdLst>
                      <a:ahLst/>
                      <a:cxnLst>
                        <a:cxn ang="T10">
                          <a:pos x="T0" y="T1"/>
                        </a:cxn>
                        <a:cxn ang="T11">
                          <a:pos x="T2" y="T3"/>
                        </a:cxn>
                        <a:cxn ang="T12">
                          <a:pos x="T4" y="T5"/>
                        </a:cxn>
                        <a:cxn ang="T13">
                          <a:pos x="T6" y="T7"/>
                        </a:cxn>
                        <a:cxn ang="T14">
                          <a:pos x="T8" y="T9"/>
                        </a:cxn>
                      </a:cxnLst>
                      <a:rect l="T15" t="T16" r="T17" b="T18"/>
                      <a:pathLst>
                        <a:path w="312" h="175">
                          <a:moveTo>
                            <a:pt x="14" y="102"/>
                          </a:moveTo>
                          <a:lnTo>
                            <a:pt x="312" y="0"/>
                          </a:lnTo>
                          <a:lnTo>
                            <a:pt x="312" y="47"/>
                          </a:lnTo>
                          <a:lnTo>
                            <a:pt x="0" y="175"/>
                          </a:lnTo>
                          <a:lnTo>
                            <a:pt x="14" y="102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sp>
                  <p:nvSpPr>
                    <p:cNvPr id="33839" name="Freeform 39"/>
                    <p:cNvSpPr>
                      <a:spLocks/>
                    </p:cNvSpPr>
                    <p:nvPr/>
                  </p:nvSpPr>
                  <p:spPr bwMode="auto">
                    <a:xfrm>
                      <a:off x="5082" y="2649"/>
                      <a:ext cx="86" cy="119"/>
                    </a:xfrm>
                    <a:custGeom>
                      <a:avLst/>
                      <a:gdLst>
                        <a:gd name="T0" fmla="*/ 1 w 341"/>
                        <a:gd name="T1" fmla="*/ 1 h 358"/>
                        <a:gd name="T2" fmla="*/ 1 w 341"/>
                        <a:gd name="T3" fmla="*/ 2 h 358"/>
                        <a:gd name="T4" fmla="*/ 2 w 341"/>
                        <a:gd name="T5" fmla="*/ 3 h 358"/>
                        <a:gd name="T6" fmla="*/ 1 w 341"/>
                        <a:gd name="T7" fmla="*/ 4 h 358"/>
                        <a:gd name="T8" fmla="*/ 1 w 341"/>
                        <a:gd name="T9" fmla="*/ 3 h 358"/>
                        <a:gd name="T10" fmla="*/ 1 w 341"/>
                        <a:gd name="T11" fmla="*/ 2 h 358"/>
                        <a:gd name="T12" fmla="*/ 0 w 341"/>
                        <a:gd name="T13" fmla="*/ 1 h 358"/>
                        <a:gd name="T14" fmla="*/ 0 w 341"/>
                        <a:gd name="T15" fmla="*/ 0 h 358"/>
                        <a:gd name="T16" fmla="*/ 0 w 341"/>
                        <a:gd name="T17" fmla="*/ 1 h 358"/>
                        <a:gd name="T18" fmla="*/ 1 w 341"/>
                        <a:gd name="T19" fmla="*/ 1 h 358"/>
                        <a:gd name="T20" fmla="*/ 0 60000 65536"/>
                        <a:gd name="T21" fmla="*/ 0 60000 65536"/>
                        <a:gd name="T22" fmla="*/ 0 60000 65536"/>
                        <a:gd name="T23" fmla="*/ 0 60000 65536"/>
                        <a:gd name="T24" fmla="*/ 0 60000 65536"/>
                        <a:gd name="T25" fmla="*/ 0 60000 65536"/>
                        <a:gd name="T26" fmla="*/ 0 60000 65536"/>
                        <a:gd name="T27" fmla="*/ 0 60000 65536"/>
                        <a:gd name="T28" fmla="*/ 0 60000 65536"/>
                        <a:gd name="T29" fmla="*/ 0 60000 65536"/>
                        <a:gd name="T30" fmla="*/ 0 w 341"/>
                        <a:gd name="T31" fmla="*/ 0 h 358"/>
                        <a:gd name="T32" fmla="*/ 341 w 341"/>
                        <a:gd name="T33" fmla="*/ 358 h 358"/>
                      </a:gdLst>
                      <a:ahLst/>
                      <a:cxnLst>
                        <a:cxn ang="T20">
                          <a:pos x="T0" y="T1"/>
                        </a:cxn>
                        <a:cxn ang="T21">
                          <a:pos x="T2" y="T3"/>
                        </a:cxn>
                        <a:cxn ang="T22">
                          <a:pos x="T4" y="T5"/>
                        </a:cxn>
                        <a:cxn ang="T23">
                          <a:pos x="T6" y="T7"/>
                        </a:cxn>
                        <a:cxn ang="T24">
                          <a:pos x="T8" y="T9"/>
                        </a:cxn>
                        <a:cxn ang="T25">
                          <a:pos x="T10" y="T11"/>
                        </a:cxn>
                        <a:cxn ang="T26">
                          <a:pos x="T12" y="T13"/>
                        </a:cxn>
                        <a:cxn ang="T27">
                          <a:pos x="T14" y="T15"/>
                        </a:cxn>
                        <a:cxn ang="T28">
                          <a:pos x="T16" y="T17"/>
                        </a:cxn>
                        <a:cxn ang="T29">
                          <a:pos x="T18" y="T19"/>
                        </a:cxn>
                      </a:cxnLst>
                      <a:rect l="T30" t="T31" r="T32" b="T33"/>
                      <a:pathLst>
                        <a:path w="341" h="358">
                          <a:moveTo>
                            <a:pt x="145" y="103"/>
                          </a:moveTo>
                          <a:lnTo>
                            <a:pt x="255" y="202"/>
                          </a:lnTo>
                          <a:lnTo>
                            <a:pt x="341" y="284"/>
                          </a:lnTo>
                          <a:lnTo>
                            <a:pt x="327" y="358"/>
                          </a:lnTo>
                          <a:lnTo>
                            <a:pt x="208" y="255"/>
                          </a:lnTo>
                          <a:lnTo>
                            <a:pt x="101" y="162"/>
                          </a:lnTo>
                          <a:lnTo>
                            <a:pt x="0" y="77"/>
                          </a:lnTo>
                          <a:lnTo>
                            <a:pt x="8" y="0"/>
                          </a:lnTo>
                          <a:lnTo>
                            <a:pt x="69" y="47"/>
                          </a:lnTo>
                          <a:lnTo>
                            <a:pt x="145" y="103"/>
                          </a:lnTo>
                          <a:close/>
                        </a:path>
                      </a:pathLst>
                    </a:custGeom>
                    <a:solidFill>
                      <a:srgbClr val="C0C0C0"/>
                    </a:solidFill>
                    <a:ln w="1588">
                      <a:solidFill>
                        <a:srgbClr val="000000"/>
                      </a:solidFill>
                      <a:round/>
                      <a:headEnd/>
                      <a:tailEnd/>
                    </a:ln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</p:grpSp>
              <p:grpSp>
                <p:nvGrpSpPr>
                  <p:cNvPr id="33825" name="Group 40"/>
                  <p:cNvGrpSpPr>
                    <a:grpSpLocks/>
                  </p:cNvGrpSpPr>
                  <p:nvPr/>
                </p:nvGrpSpPr>
                <p:grpSpPr bwMode="auto">
                  <a:xfrm>
                    <a:off x="5107" y="2643"/>
                    <a:ext cx="104" cy="83"/>
                    <a:chOff x="5107" y="2643"/>
                    <a:chExt cx="104" cy="83"/>
                  </a:xfrm>
                </p:grpSpPr>
                <p:grpSp>
                  <p:nvGrpSpPr>
                    <p:cNvPr id="33826" name="Group 41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14" y="2648"/>
                      <a:ext cx="95" cy="77"/>
                      <a:chOff x="5114" y="2648"/>
                      <a:chExt cx="95" cy="77"/>
                    </a:xfrm>
                  </p:grpSpPr>
                  <p:sp>
                    <p:nvSpPr>
                      <p:cNvPr id="33834" name="Freeform 4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53" y="2648"/>
                        <a:ext cx="56" cy="64"/>
                      </a:xfrm>
                      <a:custGeom>
                        <a:avLst/>
                        <a:gdLst>
                          <a:gd name="T0" fmla="*/ 0 w 224"/>
                          <a:gd name="T1" fmla="*/ 0 h 192"/>
                          <a:gd name="T2" fmla="*/ 1 w 224"/>
                          <a:gd name="T3" fmla="*/ 1 h 192"/>
                          <a:gd name="T4" fmla="*/ 1 w 224"/>
                          <a:gd name="T5" fmla="*/ 2 h 192"/>
                          <a:gd name="T6" fmla="*/ 0 60000 65536"/>
                          <a:gd name="T7" fmla="*/ 0 60000 65536"/>
                          <a:gd name="T8" fmla="*/ 0 60000 65536"/>
                          <a:gd name="T9" fmla="*/ 0 w 224"/>
                          <a:gd name="T10" fmla="*/ 0 h 192"/>
                          <a:gd name="T11" fmla="*/ 224 w 224"/>
                          <a:gd name="T12" fmla="*/ 192 h 192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24" h="192">
                            <a:moveTo>
                              <a:pt x="0" y="0"/>
                            </a:moveTo>
                            <a:lnTo>
                              <a:pt x="86" y="81"/>
                            </a:lnTo>
                            <a:lnTo>
                              <a:pt x="224" y="192"/>
                            </a:lnTo>
                          </a:path>
                        </a:pathLst>
                      </a:cu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35" name="Freeform 4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36" y="2653"/>
                        <a:ext cx="53" cy="63"/>
                      </a:xfrm>
                      <a:custGeom>
                        <a:avLst/>
                        <a:gdLst>
                          <a:gd name="T0" fmla="*/ 0 w 214"/>
                          <a:gd name="T1" fmla="*/ 0 h 190"/>
                          <a:gd name="T2" fmla="*/ 0 w 214"/>
                          <a:gd name="T3" fmla="*/ 1 h 190"/>
                          <a:gd name="T4" fmla="*/ 1 w 214"/>
                          <a:gd name="T5" fmla="*/ 2 h 190"/>
                          <a:gd name="T6" fmla="*/ 0 60000 65536"/>
                          <a:gd name="T7" fmla="*/ 0 60000 65536"/>
                          <a:gd name="T8" fmla="*/ 0 60000 65536"/>
                          <a:gd name="T9" fmla="*/ 0 w 214"/>
                          <a:gd name="T10" fmla="*/ 0 h 190"/>
                          <a:gd name="T11" fmla="*/ 214 w 214"/>
                          <a:gd name="T12" fmla="*/ 190 h 190"/>
                        </a:gdLst>
                        <a:ahLst/>
                        <a:cxnLst>
                          <a:cxn ang="T6">
                            <a:pos x="T0" y="T1"/>
                          </a:cxn>
                          <a:cxn ang="T7">
                            <a:pos x="T2" y="T3"/>
                          </a:cxn>
                          <a:cxn ang="T8">
                            <a:pos x="T4" y="T5"/>
                          </a:cxn>
                        </a:cxnLst>
                        <a:rect l="T9" t="T10" r="T11" b="T12"/>
                        <a:pathLst>
                          <a:path w="214" h="190">
                            <a:moveTo>
                              <a:pt x="0" y="0"/>
                            </a:moveTo>
                            <a:lnTo>
                              <a:pt x="117" y="102"/>
                            </a:lnTo>
                            <a:lnTo>
                              <a:pt x="214" y="190"/>
                            </a:lnTo>
                          </a:path>
                        </a:pathLst>
                      </a:cu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36" name="Freeform 4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14" y="2661"/>
                        <a:ext cx="65" cy="64"/>
                      </a:xfrm>
                      <a:custGeom>
                        <a:avLst/>
                        <a:gdLst>
                          <a:gd name="T0" fmla="*/ 0 w 259"/>
                          <a:gd name="T1" fmla="*/ 0 h 192"/>
                          <a:gd name="T2" fmla="*/ 1 w 259"/>
                          <a:gd name="T3" fmla="*/ 1 h 192"/>
                          <a:gd name="T4" fmla="*/ 1 w 259"/>
                          <a:gd name="T5" fmla="*/ 2 h 192"/>
                          <a:gd name="T6" fmla="*/ 1 w 259"/>
                          <a:gd name="T7" fmla="*/ 2 h 192"/>
                          <a:gd name="T8" fmla="*/ 0 60000 65536"/>
                          <a:gd name="T9" fmla="*/ 0 60000 65536"/>
                          <a:gd name="T10" fmla="*/ 0 60000 65536"/>
                          <a:gd name="T11" fmla="*/ 0 60000 65536"/>
                          <a:gd name="T12" fmla="*/ 0 w 259"/>
                          <a:gd name="T13" fmla="*/ 0 h 192"/>
                          <a:gd name="T14" fmla="*/ 259 w 259"/>
                          <a:gd name="T15" fmla="*/ 192 h 192"/>
                        </a:gdLst>
                        <a:ahLst/>
                        <a:cxnLst>
                          <a:cxn ang="T8">
                            <a:pos x="T0" y="T1"/>
                          </a:cxn>
                          <a:cxn ang="T9">
                            <a:pos x="T2" y="T3"/>
                          </a:cxn>
                          <a:cxn ang="T10">
                            <a:pos x="T4" y="T5"/>
                          </a:cxn>
                          <a:cxn ang="T11">
                            <a:pos x="T6" y="T7"/>
                          </a:cxn>
                        </a:cxnLst>
                        <a:rect l="T12" t="T13" r="T14" b="T15"/>
                        <a:pathLst>
                          <a:path w="259" h="192">
                            <a:moveTo>
                              <a:pt x="0" y="0"/>
                            </a:moveTo>
                            <a:lnTo>
                              <a:pt x="118" y="73"/>
                            </a:lnTo>
                            <a:lnTo>
                              <a:pt x="191" y="134"/>
                            </a:lnTo>
                            <a:lnTo>
                              <a:pt x="259" y="192"/>
                            </a:lnTo>
                          </a:path>
                        </a:pathLst>
                      </a:cu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3827" name="Group 4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07" y="2643"/>
                      <a:ext cx="104" cy="83"/>
                      <a:chOff x="5107" y="2643"/>
                      <a:chExt cx="104" cy="83"/>
                    </a:xfrm>
                  </p:grpSpPr>
                  <p:sp>
                    <p:nvSpPr>
                      <p:cNvPr id="33828" name="Line 46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107" y="2643"/>
                        <a:ext cx="48" cy="18"/>
                      </a:xfrm>
                      <a:prstGeom prst="line">
                        <a:avLst/>
                      </a:pr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29" name="Line 47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125" y="2659"/>
                        <a:ext cx="44" cy="16"/>
                      </a:xfrm>
                      <a:prstGeom prst="line">
                        <a:avLst/>
                      </a:pr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30" name="Line 48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139" y="2668"/>
                        <a:ext cx="42" cy="20"/>
                      </a:xfrm>
                      <a:prstGeom prst="line">
                        <a:avLst/>
                      </a:pr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31" name="Line 49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151" y="2683"/>
                        <a:ext cx="39" cy="19"/>
                      </a:xfrm>
                      <a:prstGeom prst="line">
                        <a:avLst/>
                      </a:pr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32" name="Line 50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164" y="2690"/>
                        <a:ext cx="40" cy="23"/>
                      </a:xfrm>
                      <a:prstGeom prst="line">
                        <a:avLst/>
                      </a:pr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33" name="Line 51"/>
                      <p:cNvSpPr>
                        <a:spLocks noChangeShapeType="1"/>
                      </p:cNvSpPr>
                      <p:nvPr/>
                    </p:nvSpPr>
                    <p:spPr bwMode="auto">
                      <a:xfrm flipV="1">
                        <a:off x="5169" y="2707"/>
                        <a:ext cx="42" cy="19"/>
                      </a:xfrm>
                      <a:prstGeom prst="line">
                        <a:avLst/>
                      </a:pr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noFill/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  <p:grpSp>
              <p:nvGrpSpPr>
                <p:cNvPr id="33815" name="Group 52"/>
                <p:cNvGrpSpPr>
                  <a:grpSpLocks/>
                </p:cNvGrpSpPr>
                <p:nvPr/>
              </p:nvGrpSpPr>
              <p:grpSpPr bwMode="auto">
                <a:xfrm>
                  <a:off x="5181" y="2224"/>
                  <a:ext cx="355" cy="674"/>
                  <a:chOff x="5181" y="2224"/>
                  <a:chExt cx="355" cy="674"/>
                </a:xfrm>
              </p:grpSpPr>
              <p:sp>
                <p:nvSpPr>
                  <p:cNvPr id="33816" name="Freeform 53"/>
                  <p:cNvSpPr>
                    <a:spLocks/>
                  </p:cNvSpPr>
                  <p:nvPr/>
                </p:nvSpPr>
                <p:spPr bwMode="auto">
                  <a:xfrm>
                    <a:off x="5207" y="2716"/>
                    <a:ext cx="82" cy="70"/>
                  </a:xfrm>
                  <a:custGeom>
                    <a:avLst/>
                    <a:gdLst>
                      <a:gd name="T0" fmla="*/ 0 w 325"/>
                      <a:gd name="T1" fmla="*/ 1 h 210"/>
                      <a:gd name="T2" fmla="*/ 0 w 325"/>
                      <a:gd name="T3" fmla="*/ 1 h 210"/>
                      <a:gd name="T4" fmla="*/ 0 w 325"/>
                      <a:gd name="T5" fmla="*/ 2 h 210"/>
                      <a:gd name="T6" fmla="*/ 0 w 325"/>
                      <a:gd name="T7" fmla="*/ 2 h 210"/>
                      <a:gd name="T8" fmla="*/ 0 w 325"/>
                      <a:gd name="T9" fmla="*/ 2 h 210"/>
                      <a:gd name="T10" fmla="*/ 1 w 325"/>
                      <a:gd name="T11" fmla="*/ 3 h 210"/>
                      <a:gd name="T12" fmla="*/ 1 w 325"/>
                      <a:gd name="T13" fmla="*/ 3 h 210"/>
                      <a:gd name="T14" fmla="*/ 1 w 325"/>
                      <a:gd name="T15" fmla="*/ 2 h 210"/>
                      <a:gd name="T16" fmla="*/ 1 w 325"/>
                      <a:gd name="T17" fmla="*/ 2 h 210"/>
                      <a:gd name="T18" fmla="*/ 1 w 325"/>
                      <a:gd name="T19" fmla="*/ 2 h 210"/>
                      <a:gd name="T20" fmla="*/ 1 w 325"/>
                      <a:gd name="T21" fmla="*/ 1 h 210"/>
                      <a:gd name="T22" fmla="*/ 1 w 325"/>
                      <a:gd name="T23" fmla="*/ 1 h 210"/>
                      <a:gd name="T24" fmla="*/ 1 w 325"/>
                      <a:gd name="T25" fmla="*/ 0 h 210"/>
                      <a:gd name="T26" fmla="*/ 1 w 325"/>
                      <a:gd name="T27" fmla="*/ 0 h 210"/>
                      <a:gd name="T28" fmla="*/ 0 60000 65536"/>
                      <a:gd name="T29" fmla="*/ 0 60000 65536"/>
                      <a:gd name="T30" fmla="*/ 0 60000 65536"/>
                      <a:gd name="T31" fmla="*/ 0 60000 65536"/>
                      <a:gd name="T32" fmla="*/ 0 60000 65536"/>
                      <a:gd name="T33" fmla="*/ 0 60000 65536"/>
                      <a:gd name="T34" fmla="*/ 0 60000 65536"/>
                      <a:gd name="T35" fmla="*/ 0 60000 65536"/>
                      <a:gd name="T36" fmla="*/ 0 60000 65536"/>
                      <a:gd name="T37" fmla="*/ 0 60000 65536"/>
                      <a:gd name="T38" fmla="*/ 0 60000 65536"/>
                      <a:gd name="T39" fmla="*/ 0 60000 65536"/>
                      <a:gd name="T40" fmla="*/ 0 60000 65536"/>
                      <a:gd name="T41" fmla="*/ 0 60000 65536"/>
                      <a:gd name="T42" fmla="*/ 0 w 325"/>
                      <a:gd name="T43" fmla="*/ 0 h 210"/>
                      <a:gd name="T44" fmla="*/ 325 w 325"/>
                      <a:gd name="T45" fmla="*/ 210 h 210"/>
                    </a:gdLst>
                    <a:ahLst/>
                    <a:cxnLst>
                      <a:cxn ang="T28">
                        <a:pos x="T0" y="T1"/>
                      </a:cxn>
                      <a:cxn ang="T29">
                        <a:pos x="T2" y="T3"/>
                      </a:cxn>
                      <a:cxn ang="T30">
                        <a:pos x="T4" y="T5"/>
                      </a:cxn>
                      <a:cxn ang="T31">
                        <a:pos x="T6" y="T7"/>
                      </a:cxn>
                      <a:cxn ang="T32">
                        <a:pos x="T8" y="T9"/>
                      </a:cxn>
                      <a:cxn ang="T33">
                        <a:pos x="T10" y="T11"/>
                      </a:cxn>
                      <a:cxn ang="T34">
                        <a:pos x="T12" y="T13"/>
                      </a:cxn>
                      <a:cxn ang="T35">
                        <a:pos x="T14" y="T15"/>
                      </a:cxn>
                      <a:cxn ang="T36">
                        <a:pos x="T16" y="T17"/>
                      </a:cxn>
                      <a:cxn ang="T37">
                        <a:pos x="T18" y="T19"/>
                      </a:cxn>
                      <a:cxn ang="T38">
                        <a:pos x="T20" y="T21"/>
                      </a:cxn>
                      <a:cxn ang="T39">
                        <a:pos x="T22" y="T23"/>
                      </a:cxn>
                      <a:cxn ang="T40">
                        <a:pos x="T24" y="T25"/>
                      </a:cxn>
                      <a:cxn ang="T41">
                        <a:pos x="T26" y="T27"/>
                      </a:cxn>
                    </a:cxnLst>
                    <a:rect l="T42" t="T43" r="T44" b="T45"/>
                    <a:pathLst>
                      <a:path w="325" h="210">
                        <a:moveTo>
                          <a:pt x="0" y="59"/>
                        </a:moveTo>
                        <a:lnTo>
                          <a:pt x="4" y="100"/>
                        </a:lnTo>
                        <a:lnTo>
                          <a:pt x="17" y="140"/>
                        </a:lnTo>
                        <a:lnTo>
                          <a:pt x="35" y="168"/>
                        </a:lnTo>
                        <a:lnTo>
                          <a:pt x="64" y="192"/>
                        </a:lnTo>
                        <a:lnTo>
                          <a:pt x="102" y="206"/>
                        </a:lnTo>
                        <a:lnTo>
                          <a:pt x="138" y="210"/>
                        </a:lnTo>
                        <a:lnTo>
                          <a:pt x="181" y="202"/>
                        </a:lnTo>
                        <a:lnTo>
                          <a:pt x="216" y="177"/>
                        </a:lnTo>
                        <a:lnTo>
                          <a:pt x="243" y="137"/>
                        </a:lnTo>
                        <a:lnTo>
                          <a:pt x="251" y="94"/>
                        </a:lnTo>
                        <a:lnTo>
                          <a:pt x="269" y="59"/>
                        </a:lnTo>
                        <a:lnTo>
                          <a:pt x="294" y="26"/>
                        </a:lnTo>
                        <a:lnTo>
                          <a:pt x="325" y="0"/>
                        </a:lnTo>
                      </a:path>
                    </a:pathLst>
                  </a:custGeom>
                  <a:noFill/>
                  <a:ln w="1588">
                    <a:solidFill>
                      <a:srgbClr val="000000"/>
                    </a:solidFill>
                    <a:round/>
                    <a:headEnd/>
                    <a:tailEnd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</a:extLst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3817" name="Group 54"/>
                  <p:cNvGrpSpPr>
                    <a:grpSpLocks/>
                  </p:cNvGrpSpPr>
                  <p:nvPr/>
                </p:nvGrpSpPr>
                <p:grpSpPr bwMode="auto">
                  <a:xfrm>
                    <a:off x="5181" y="2224"/>
                    <a:ext cx="355" cy="674"/>
                    <a:chOff x="5181" y="2224"/>
                    <a:chExt cx="355" cy="674"/>
                  </a:xfrm>
                </p:grpSpPr>
                <p:grpSp>
                  <p:nvGrpSpPr>
                    <p:cNvPr id="33818" name="Group 55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181" y="2224"/>
                      <a:ext cx="355" cy="514"/>
                      <a:chOff x="5181" y="2224"/>
                      <a:chExt cx="355" cy="514"/>
                    </a:xfrm>
                  </p:grpSpPr>
                  <p:sp>
                    <p:nvSpPr>
                      <p:cNvPr id="33822" name="Freeform 56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81" y="2224"/>
                        <a:ext cx="355" cy="514"/>
                      </a:xfrm>
                      <a:custGeom>
                        <a:avLst/>
                        <a:gdLst>
                          <a:gd name="T0" fmla="*/ 1 w 1422"/>
                          <a:gd name="T1" fmla="*/ 4 h 1543"/>
                          <a:gd name="T2" fmla="*/ 1 w 1422"/>
                          <a:gd name="T3" fmla="*/ 3 h 1543"/>
                          <a:gd name="T4" fmla="*/ 1 w 1422"/>
                          <a:gd name="T5" fmla="*/ 2 h 1543"/>
                          <a:gd name="T6" fmla="*/ 1 w 1422"/>
                          <a:gd name="T7" fmla="*/ 1 h 1543"/>
                          <a:gd name="T8" fmla="*/ 1 w 1422"/>
                          <a:gd name="T9" fmla="*/ 1 h 1543"/>
                          <a:gd name="T10" fmla="*/ 1 w 1422"/>
                          <a:gd name="T11" fmla="*/ 1 h 1543"/>
                          <a:gd name="T12" fmla="*/ 1 w 1422"/>
                          <a:gd name="T13" fmla="*/ 1 h 1543"/>
                          <a:gd name="T14" fmla="*/ 2 w 1422"/>
                          <a:gd name="T15" fmla="*/ 1 h 1543"/>
                          <a:gd name="T16" fmla="*/ 3 w 1422"/>
                          <a:gd name="T17" fmla="*/ 0 h 1543"/>
                          <a:gd name="T18" fmla="*/ 3 w 1422"/>
                          <a:gd name="T19" fmla="*/ 0 h 1543"/>
                          <a:gd name="T20" fmla="*/ 4 w 1422"/>
                          <a:gd name="T21" fmla="*/ 0 h 1543"/>
                          <a:gd name="T22" fmla="*/ 5 w 1422"/>
                          <a:gd name="T23" fmla="*/ 0 h 1543"/>
                          <a:gd name="T24" fmla="*/ 5 w 1422"/>
                          <a:gd name="T25" fmla="*/ 0 h 1543"/>
                          <a:gd name="T26" fmla="*/ 5 w 1422"/>
                          <a:gd name="T27" fmla="*/ 0 h 1543"/>
                          <a:gd name="T28" fmla="*/ 5 w 1422"/>
                          <a:gd name="T29" fmla="*/ 0 h 1543"/>
                          <a:gd name="T30" fmla="*/ 5 w 1422"/>
                          <a:gd name="T31" fmla="*/ 0 h 1543"/>
                          <a:gd name="T32" fmla="*/ 5 w 1422"/>
                          <a:gd name="T33" fmla="*/ 1 h 1543"/>
                          <a:gd name="T34" fmla="*/ 5 w 1422"/>
                          <a:gd name="T35" fmla="*/ 1 h 1543"/>
                          <a:gd name="T36" fmla="*/ 5 w 1422"/>
                          <a:gd name="T37" fmla="*/ 1 h 1543"/>
                          <a:gd name="T38" fmla="*/ 5 w 1422"/>
                          <a:gd name="T39" fmla="*/ 3 h 1543"/>
                          <a:gd name="T40" fmla="*/ 5 w 1422"/>
                          <a:gd name="T41" fmla="*/ 4 h 1543"/>
                          <a:gd name="T42" fmla="*/ 5 w 1422"/>
                          <a:gd name="T43" fmla="*/ 7 h 1543"/>
                          <a:gd name="T44" fmla="*/ 5 w 1422"/>
                          <a:gd name="T45" fmla="*/ 9 h 1543"/>
                          <a:gd name="T46" fmla="*/ 5 w 1422"/>
                          <a:gd name="T47" fmla="*/ 13 h 1543"/>
                          <a:gd name="T48" fmla="*/ 4 w 1422"/>
                          <a:gd name="T49" fmla="*/ 16 h 1543"/>
                          <a:gd name="T50" fmla="*/ 4 w 1422"/>
                          <a:gd name="T51" fmla="*/ 17 h 1543"/>
                          <a:gd name="T52" fmla="*/ 4 w 1422"/>
                          <a:gd name="T53" fmla="*/ 17 h 1543"/>
                          <a:gd name="T54" fmla="*/ 4 w 1422"/>
                          <a:gd name="T55" fmla="*/ 18 h 1543"/>
                          <a:gd name="T56" fmla="*/ 4 w 1422"/>
                          <a:gd name="T57" fmla="*/ 18 h 1543"/>
                          <a:gd name="T58" fmla="*/ 4 w 1422"/>
                          <a:gd name="T59" fmla="*/ 18 h 1543"/>
                          <a:gd name="T60" fmla="*/ 4 w 1422"/>
                          <a:gd name="T61" fmla="*/ 18 h 1543"/>
                          <a:gd name="T62" fmla="*/ 4 w 1422"/>
                          <a:gd name="T63" fmla="*/ 18 h 1543"/>
                          <a:gd name="T64" fmla="*/ 4 w 1422"/>
                          <a:gd name="T65" fmla="*/ 18 h 1543"/>
                          <a:gd name="T66" fmla="*/ 3 w 1422"/>
                          <a:gd name="T67" fmla="*/ 18 h 1543"/>
                          <a:gd name="T68" fmla="*/ 3 w 1422"/>
                          <a:gd name="T69" fmla="*/ 19 h 1543"/>
                          <a:gd name="T70" fmla="*/ 3 w 1422"/>
                          <a:gd name="T71" fmla="*/ 19 h 1543"/>
                          <a:gd name="T72" fmla="*/ 2 w 1422"/>
                          <a:gd name="T73" fmla="*/ 19 h 1543"/>
                          <a:gd name="T74" fmla="*/ 2 w 1422"/>
                          <a:gd name="T75" fmla="*/ 19 h 1543"/>
                          <a:gd name="T76" fmla="*/ 2 w 1422"/>
                          <a:gd name="T77" fmla="*/ 19 h 1543"/>
                          <a:gd name="T78" fmla="*/ 2 w 1422"/>
                          <a:gd name="T79" fmla="*/ 19 h 1543"/>
                          <a:gd name="T80" fmla="*/ 0 w 1422"/>
                          <a:gd name="T81" fmla="*/ 15 h 1543"/>
                          <a:gd name="T82" fmla="*/ 0 w 1422"/>
                          <a:gd name="T83" fmla="*/ 15 h 1543"/>
                          <a:gd name="T84" fmla="*/ 0 w 1422"/>
                          <a:gd name="T85" fmla="*/ 15 h 1543"/>
                          <a:gd name="T86" fmla="*/ 0 w 1422"/>
                          <a:gd name="T87" fmla="*/ 14 h 1543"/>
                          <a:gd name="T88" fmla="*/ 0 w 1422"/>
                          <a:gd name="T89" fmla="*/ 14 h 1543"/>
                          <a:gd name="T90" fmla="*/ 0 w 1422"/>
                          <a:gd name="T91" fmla="*/ 14 h 1543"/>
                          <a:gd name="T92" fmla="*/ 0 w 1422"/>
                          <a:gd name="T93" fmla="*/ 9 h 1543"/>
                          <a:gd name="T94" fmla="*/ 1 w 1422"/>
                          <a:gd name="T95" fmla="*/ 6 h 1543"/>
                          <a:gd name="T96" fmla="*/ 1 w 1422"/>
                          <a:gd name="T97" fmla="*/ 4 h 1543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60000 65536"/>
                          <a:gd name="T127" fmla="*/ 0 60000 65536"/>
                          <a:gd name="T128" fmla="*/ 0 60000 65536"/>
                          <a:gd name="T129" fmla="*/ 0 60000 65536"/>
                          <a:gd name="T130" fmla="*/ 0 60000 65536"/>
                          <a:gd name="T131" fmla="*/ 0 60000 65536"/>
                          <a:gd name="T132" fmla="*/ 0 60000 65536"/>
                          <a:gd name="T133" fmla="*/ 0 60000 65536"/>
                          <a:gd name="T134" fmla="*/ 0 60000 65536"/>
                          <a:gd name="T135" fmla="*/ 0 60000 65536"/>
                          <a:gd name="T136" fmla="*/ 0 60000 65536"/>
                          <a:gd name="T137" fmla="*/ 0 60000 65536"/>
                          <a:gd name="T138" fmla="*/ 0 60000 65536"/>
                          <a:gd name="T139" fmla="*/ 0 60000 65536"/>
                          <a:gd name="T140" fmla="*/ 0 60000 65536"/>
                          <a:gd name="T141" fmla="*/ 0 60000 65536"/>
                          <a:gd name="T142" fmla="*/ 0 60000 65536"/>
                          <a:gd name="T143" fmla="*/ 0 60000 65536"/>
                          <a:gd name="T144" fmla="*/ 0 60000 65536"/>
                          <a:gd name="T145" fmla="*/ 0 60000 65536"/>
                          <a:gd name="T146" fmla="*/ 0 60000 65536"/>
                          <a:gd name="T147" fmla="*/ 0 w 1422"/>
                          <a:gd name="T148" fmla="*/ 0 h 1543"/>
                          <a:gd name="T149" fmla="*/ 1422 w 1422"/>
                          <a:gd name="T150" fmla="*/ 1543 h 1543"/>
                        </a:gdLst>
                        <a:ahLst/>
                        <a:cxnLst>
                          <a:cxn ang="T98">
                            <a:pos x="T0" y="T1"/>
                          </a:cxn>
                          <a:cxn ang="T99">
                            <a:pos x="T2" y="T3"/>
                          </a:cxn>
                          <a:cxn ang="T100">
                            <a:pos x="T4" y="T5"/>
                          </a:cxn>
                          <a:cxn ang="T101">
                            <a:pos x="T6" y="T7"/>
                          </a:cxn>
                          <a:cxn ang="T102">
                            <a:pos x="T8" y="T9"/>
                          </a:cxn>
                          <a:cxn ang="T103">
                            <a:pos x="T10" y="T11"/>
                          </a:cxn>
                          <a:cxn ang="T104">
                            <a:pos x="T12" y="T13"/>
                          </a:cxn>
                          <a:cxn ang="T105">
                            <a:pos x="T14" y="T15"/>
                          </a:cxn>
                          <a:cxn ang="T106">
                            <a:pos x="T16" y="T17"/>
                          </a:cxn>
                          <a:cxn ang="T107">
                            <a:pos x="T18" y="T19"/>
                          </a:cxn>
                          <a:cxn ang="T108">
                            <a:pos x="T20" y="T21"/>
                          </a:cxn>
                          <a:cxn ang="T109">
                            <a:pos x="T22" y="T23"/>
                          </a:cxn>
                          <a:cxn ang="T110">
                            <a:pos x="T24" y="T25"/>
                          </a:cxn>
                          <a:cxn ang="T111">
                            <a:pos x="T26" y="T27"/>
                          </a:cxn>
                          <a:cxn ang="T112">
                            <a:pos x="T28" y="T29"/>
                          </a:cxn>
                          <a:cxn ang="T113">
                            <a:pos x="T30" y="T31"/>
                          </a:cxn>
                          <a:cxn ang="T114">
                            <a:pos x="T32" y="T33"/>
                          </a:cxn>
                          <a:cxn ang="T115">
                            <a:pos x="T34" y="T35"/>
                          </a:cxn>
                          <a:cxn ang="T116">
                            <a:pos x="T36" y="T37"/>
                          </a:cxn>
                          <a:cxn ang="T117">
                            <a:pos x="T38" y="T39"/>
                          </a:cxn>
                          <a:cxn ang="T118">
                            <a:pos x="T40" y="T41"/>
                          </a:cxn>
                          <a:cxn ang="T119">
                            <a:pos x="T42" y="T43"/>
                          </a:cxn>
                          <a:cxn ang="T120">
                            <a:pos x="T44" y="T45"/>
                          </a:cxn>
                          <a:cxn ang="T121">
                            <a:pos x="T46" y="T47"/>
                          </a:cxn>
                          <a:cxn ang="T122">
                            <a:pos x="T48" y="T49"/>
                          </a:cxn>
                          <a:cxn ang="T123">
                            <a:pos x="T50" y="T51"/>
                          </a:cxn>
                          <a:cxn ang="T124">
                            <a:pos x="T52" y="T53"/>
                          </a:cxn>
                          <a:cxn ang="T125">
                            <a:pos x="T54" y="T55"/>
                          </a:cxn>
                          <a:cxn ang="T126">
                            <a:pos x="T56" y="T57"/>
                          </a:cxn>
                          <a:cxn ang="T127">
                            <a:pos x="T58" y="T59"/>
                          </a:cxn>
                          <a:cxn ang="T128">
                            <a:pos x="T60" y="T61"/>
                          </a:cxn>
                          <a:cxn ang="T129">
                            <a:pos x="T62" y="T63"/>
                          </a:cxn>
                          <a:cxn ang="T130">
                            <a:pos x="T64" y="T65"/>
                          </a:cxn>
                          <a:cxn ang="T131">
                            <a:pos x="T66" y="T67"/>
                          </a:cxn>
                          <a:cxn ang="T132">
                            <a:pos x="T68" y="T69"/>
                          </a:cxn>
                          <a:cxn ang="T133">
                            <a:pos x="T70" y="T71"/>
                          </a:cxn>
                          <a:cxn ang="T134">
                            <a:pos x="T72" y="T73"/>
                          </a:cxn>
                          <a:cxn ang="T135">
                            <a:pos x="T74" y="T75"/>
                          </a:cxn>
                          <a:cxn ang="T136">
                            <a:pos x="T76" y="T77"/>
                          </a:cxn>
                          <a:cxn ang="T137">
                            <a:pos x="T78" y="T79"/>
                          </a:cxn>
                          <a:cxn ang="T138">
                            <a:pos x="T80" y="T81"/>
                          </a:cxn>
                          <a:cxn ang="T139">
                            <a:pos x="T82" y="T83"/>
                          </a:cxn>
                          <a:cxn ang="T140">
                            <a:pos x="T84" y="T85"/>
                          </a:cxn>
                          <a:cxn ang="T141">
                            <a:pos x="T86" y="T87"/>
                          </a:cxn>
                          <a:cxn ang="T142">
                            <a:pos x="T88" y="T89"/>
                          </a:cxn>
                          <a:cxn ang="T143">
                            <a:pos x="T90" y="T91"/>
                          </a:cxn>
                          <a:cxn ang="T144">
                            <a:pos x="T92" y="T93"/>
                          </a:cxn>
                          <a:cxn ang="T145">
                            <a:pos x="T94" y="T95"/>
                          </a:cxn>
                          <a:cxn ang="T146">
                            <a:pos x="T96" y="T97"/>
                          </a:cxn>
                        </a:cxnLst>
                        <a:rect l="T147" t="T148" r="T149" b="T150"/>
                        <a:pathLst>
                          <a:path w="1422" h="1543">
                            <a:moveTo>
                              <a:pt x="266" y="312"/>
                            </a:moveTo>
                            <a:lnTo>
                              <a:pt x="300" y="206"/>
                            </a:lnTo>
                            <a:lnTo>
                              <a:pt x="322" y="138"/>
                            </a:lnTo>
                            <a:lnTo>
                              <a:pt x="330" y="118"/>
                            </a:lnTo>
                            <a:lnTo>
                              <a:pt x="343" y="101"/>
                            </a:lnTo>
                            <a:lnTo>
                              <a:pt x="351" y="93"/>
                            </a:lnTo>
                            <a:lnTo>
                              <a:pt x="366" y="88"/>
                            </a:lnTo>
                            <a:lnTo>
                              <a:pt x="546" y="50"/>
                            </a:lnTo>
                            <a:lnTo>
                              <a:pt x="739" y="14"/>
                            </a:lnTo>
                            <a:lnTo>
                              <a:pt x="914" y="0"/>
                            </a:lnTo>
                            <a:lnTo>
                              <a:pt x="1014" y="0"/>
                            </a:lnTo>
                            <a:lnTo>
                              <a:pt x="1220" y="11"/>
                            </a:lnTo>
                            <a:lnTo>
                              <a:pt x="1371" y="19"/>
                            </a:lnTo>
                            <a:lnTo>
                              <a:pt x="1393" y="22"/>
                            </a:lnTo>
                            <a:lnTo>
                              <a:pt x="1406" y="28"/>
                            </a:lnTo>
                            <a:lnTo>
                              <a:pt x="1415" y="36"/>
                            </a:lnTo>
                            <a:lnTo>
                              <a:pt x="1421" y="46"/>
                            </a:lnTo>
                            <a:lnTo>
                              <a:pt x="1422" y="61"/>
                            </a:lnTo>
                            <a:lnTo>
                              <a:pt x="1414" y="104"/>
                            </a:lnTo>
                            <a:lnTo>
                              <a:pt x="1386" y="242"/>
                            </a:lnTo>
                            <a:lnTo>
                              <a:pt x="1365" y="346"/>
                            </a:lnTo>
                            <a:lnTo>
                              <a:pt x="1316" y="579"/>
                            </a:lnTo>
                            <a:lnTo>
                              <a:pt x="1285" y="723"/>
                            </a:lnTo>
                            <a:lnTo>
                              <a:pt x="1200" y="1060"/>
                            </a:lnTo>
                            <a:lnTo>
                              <a:pt x="1118" y="1330"/>
                            </a:lnTo>
                            <a:lnTo>
                              <a:pt x="1102" y="1381"/>
                            </a:lnTo>
                            <a:lnTo>
                              <a:pt x="1094" y="1411"/>
                            </a:lnTo>
                            <a:lnTo>
                              <a:pt x="1085" y="1440"/>
                            </a:lnTo>
                            <a:lnTo>
                              <a:pt x="1076" y="1455"/>
                            </a:lnTo>
                            <a:lnTo>
                              <a:pt x="1062" y="1473"/>
                            </a:lnTo>
                            <a:lnTo>
                              <a:pt x="1048" y="1481"/>
                            </a:lnTo>
                            <a:lnTo>
                              <a:pt x="1021" y="1488"/>
                            </a:lnTo>
                            <a:lnTo>
                              <a:pt x="972" y="1493"/>
                            </a:lnTo>
                            <a:lnTo>
                              <a:pt x="891" y="1493"/>
                            </a:lnTo>
                            <a:lnTo>
                              <a:pt x="823" y="1501"/>
                            </a:lnTo>
                            <a:lnTo>
                              <a:pt x="733" y="1516"/>
                            </a:lnTo>
                            <a:lnTo>
                              <a:pt x="639" y="1533"/>
                            </a:lnTo>
                            <a:lnTo>
                              <a:pt x="576" y="1543"/>
                            </a:lnTo>
                            <a:lnTo>
                              <a:pt x="498" y="1543"/>
                            </a:lnTo>
                            <a:lnTo>
                              <a:pt x="482" y="1533"/>
                            </a:lnTo>
                            <a:lnTo>
                              <a:pt x="42" y="1226"/>
                            </a:lnTo>
                            <a:lnTo>
                              <a:pt x="22" y="1205"/>
                            </a:lnTo>
                            <a:lnTo>
                              <a:pt x="6" y="1184"/>
                            </a:lnTo>
                            <a:lnTo>
                              <a:pt x="0" y="1161"/>
                            </a:lnTo>
                            <a:lnTo>
                              <a:pt x="0" y="1133"/>
                            </a:lnTo>
                            <a:lnTo>
                              <a:pt x="6" y="1108"/>
                            </a:lnTo>
                            <a:lnTo>
                              <a:pt x="131" y="728"/>
                            </a:lnTo>
                            <a:lnTo>
                              <a:pt x="210" y="486"/>
                            </a:lnTo>
                            <a:lnTo>
                              <a:pt x="266" y="312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23" name="Freeform 57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199" y="2275"/>
                        <a:ext cx="212" cy="391"/>
                      </a:xfrm>
                      <a:custGeom>
                        <a:avLst/>
                        <a:gdLst>
                          <a:gd name="T0" fmla="*/ 1 w 846"/>
                          <a:gd name="T1" fmla="*/ 4 h 1173"/>
                          <a:gd name="T2" fmla="*/ 1 w 846"/>
                          <a:gd name="T3" fmla="*/ 2 h 1173"/>
                          <a:gd name="T4" fmla="*/ 1 w 846"/>
                          <a:gd name="T5" fmla="*/ 0 h 1173"/>
                          <a:gd name="T6" fmla="*/ 1 w 846"/>
                          <a:gd name="T7" fmla="*/ 0 h 1173"/>
                          <a:gd name="T8" fmla="*/ 1 w 846"/>
                          <a:gd name="T9" fmla="*/ 0 h 1173"/>
                          <a:gd name="T10" fmla="*/ 2 w 846"/>
                          <a:gd name="T11" fmla="*/ 0 h 1173"/>
                          <a:gd name="T12" fmla="*/ 2 w 846"/>
                          <a:gd name="T13" fmla="*/ 0 h 1173"/>
                          <a:gd name="T14" fmla="*/ 3 w 846"/>
                          <a:gd name="T15" fmla="*/ 0 h 1173"/>
                          <a:gd name="T16" fmla="*/ 3 w 846"/>
                          <a:gd name="T17" fmla="*/ 0 h 1173"/>
                          <a:gd name="T18" fmla="*/ 3 w 846"/>
                          <a:gd name="T19" fmla="*/ 0 h 1173"/>
                          <a:gd name="T20" fmla="*/ 3 w 846"/>
                          <a:gd name="T21" fmla="*/ 0 h 1173"/>
                          <a:gd name="T22" fmla="*/ 3 w 846"/>
                          <a:gd name="T23" fmla="*/ 2 h 1173"/>
                          <a:gd name="T24" fmla="*/ 3 w 846"/>
                          <a:gd name="T25" fmla="*/ 3 h 1173"/>
                          <a:gd name="T26" fmla="*/ 3 w 846"/>
                          <a:gd name="T27" fmla="*/ 5 h 1173"/>
                          <a:gd name="T28" fmla="*/ 3 w 846"/>
                          <a:gd name="T29" fmla="*/ 8 h 1173"/>
                          <a:gd name="T30" fmla="*/ 2 w 846"/>
                          <a:gd name="T31" fmla="*/ 11 h 1173"/>
                          <a:gd name="T32" fmla="*/ 2 w 846"/>
                          <a:gd name="T33" fmla="*/ 13 h 1173"/>
                          <a:gd name="T34" fmla="*/ 2 w 846"/>
                          <a:gd name="T35" fmla="*/ 13 h 1173"/>
                          <a:gd name="T36" fmla="*/ 2 w 846"/>
                          <a:gd name="T37" fmla="*/ 14 h 1173"/>
                          <a:gd name="T38" fmla="*/ 2 w 846"/>
                          <a:gd name="T39" fmla="*/ 14 h 1173"/>
                          <a:gd name="T40" fmla="*/ 2 w 846"/>
                          <a:gd name="T41" fmla="*/ 14 h 1173"/>
                          <a:gd name="T42" fmla="*/ 2 w 846"/>
                          <a:gd name="T43" fmla="*/ 14 h 1173"/>
                          <a:gd name="T44" fmla="*/ 2 w 846"/>
                          <a:gd name="T45" fmla="*/ 14 h 1173"/>
                          <a:gd name="T46" fmla="*/ 2 w 846"/>
                          <a:gd name="T47" fmla="*/ 14 h 1173"/>
                          <a:gd name="T48" fmla="*/ 2 w 846"/>
                          <a:gd name="T49" fmla="*/ 14 h 1173"/>
                          <a:gd name="T50" fmla="*/ 1 w 846"/>
                          <a:gd name="T51" fmla="*/ 14 h 1173"/>
                          <a:gd name="T52" fmla="*/ 1 w 846"/>
                          <a:gd name="T53" fmla="*/ 14 h 1173"/>
                          <a:gd name="T54" fmla="*/ 1 w 846"/>
                          <a:gd name="T55" fmla="*/ 13 h 1173"/>
                          <a:gd name="T56" fmla="*/ 1 w 846"/>
                          <a:gd name="T57" fmla="*/ 13 h 1173"/>
                          <a:gd name="T58" fmla="*/ 0 w 846"/>
                          <a:gd name="T59" fmla="*/ 12 h 1173"/>
                          <a:gd name="T60" fmla="*/ 0 w 846"/>
                          <a:gd name="T61" fmla="*/ 12 h 1173"/>
                          <a:gd name="T62" fmla="*/ 0 w 846"/>
                          <a:gd name="T63" fmla="*/ 12 h 1173"/>
                          <a:gd name="T64" fmla="*/ 0 w 846"/>
                          <a:gd name="T65" fmla="*/ 12 h 1173"/>
                          <a:gd name="T66" fmla="*/ 0 w 846"/>
                          <a:gd name="T67" fmla="*/ 11 h 1173"/>
                          <a:gd name="T68" fmla="*/ 1 w 846"/>
                          <a:gd name="T69" fmla="*/ 4 h 1173"/>
                          <a:gd name="T70" fmla="*/ 0 60000 65536"/>
                          <a:gd name="T71" fmla="*/ 0 60000 65536"/>
                          <a:gd name="T72" fmla="*/ 0 60000 65536"/>
                          <a:gd name="T73" fmla="*/ 0 60000 65536"/>
                          <a:gd name="T74" fmla="*/ 0 60000 65536"/>
                          <a:gd name="T75" fmla="*/ 0 60000 65536"/>
                          <a:gd name="T76" fmla="*/ 0 60000 65536"/>
                          <a:gd name="T77" fmla="*/ 0 60000 65536"/>
                          <a:gd name="T78" fmla="*/ 0 60000 65536"/>
                          <a:gd name="T79" fmla="*/ 0 60000 65536"/>
                          <a:gd name="T80" fmla="*/ 0 60000 65536"/>
                          <a:gd name="T81" fmla="*/ 0 60000 65536"/>
                          <a:gd name="T82" fmla="*/ 0 60000 65536"/>
                          <a:gd name="T83" fmla="*/ 0 60000 65536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w 846"/>
                          <a:gd name="T106" fmla="*/ 0 h 1173"/>
                          <a:gd name="T107" fmla="*/ 846 w 846"/>
                          <a:gd name="T108" fmla="*/ 1173 h 1173"/>
                        </a:gdLst>
                        <a:ahLst/>
                        <a:cxnLst>
                          <a:cxn ang="T70">
                            <a:pos x="T0" y="T1"/>
                          </a:cxn>
                          <a:cxn ang="T71">
                            <a:pos x="T2" y="T3"/>
                          </a:cxn>
                          <a:cxn ang="T72">
                            <a:pos x="T4" y="T5"/>
                          </a:cxn>
                          <a:cxn ang="T73">
                            <a:pos x="T6" y="T7"/>
                          </a:cxn>
                          <a:cxn ang="T74">
                            <a:pos x="T8" y="T9"/>
                          </a:cxn>
                          <a:cxn ang="T75">
                            <a:pos x="T10" y="T11"/>
                          </a:cxn>
                          <a:cxn ang="T76">
                            <a:pos x="T12" y="T13"/>
                          </a:cxn>
                          <a:cxn ang="T77">
                            <a:pos x="T14" y="T15"/>
                          </a:cxn>
                          <a:cxn ang="T78">
                            <a:pos x="T16" y="T17"/>
                          </a:cxn>
                          <a:cxn ang="T79">
                            <a:pos x="T18" y="T19"/>
                          </a:cxn>
                          <a:cxn ang="T80">
                            <a:pos x="T20" y="T21"/>
                          </a:cxn>
                          <a:cxn ang="T81">
                            <a:pos x="T22" y="T23"/>
                          </a:cxn>
                          <a:cxn ang="T82">
                            <a:pos x="T24" y="T25"/>
                          </a:cxn>
                          <a:cxn ang="T83">
                            <a:pos x="T26" y="T27"/>
                          </a:cxn>
                          <a:cxn ang="T84">
                            <a:pos x="T28" y="T29"/>
                          </a:cxn>
                          <a:cxn ang="T85">
                            <a:pos x="T30" y="T31"/>
                          </a:cxn>
                          <a:cxn ang="T86">
                            <a:pos x="T32" y="T33"/>
                          </a:cxn>
                          <a:cxn ang="T87">
                            <a:pos x="T34" y="T35"/>
                          </a:cxn>
                          <a:cxn ang="T88">
                            <a:pos x="T36" y="T37"/>
                          </a:cxn>
                          <a:cxn ang="T89">
                            <a:pos x="T38" y="T39"/>
                          </a:cxn>
                          <a:cxn ang="T90">
                            <a:pos x="T40" y="T41"/>
                          </a:cxn>
                          <a:cxn ang="T91">
                            <a:pos x="T42" y="T43"/>
                          </a:cxn>
                          <a:cxn ang="T92">
                            <a:pos x="T44" y="T45"/>
                          </a:cxn>
                          <a:cxn ang="T93">
                            <a:pos x="T46" y="T47"/>
                          </a:cxn>
                          <a:cxn ang="T94">
                            <a:pos x="T48" y="T49"/>
                          </a:cxn>
                          <a:cxn ang="T95">
                            <a:pos x="T50" y="T51"/>
                          </a:cxn>
                          <a:cxn ang="T96">
                            <a:pos x="T52" y="T53"/>
                          </a:cxn>
                          <a:cxn ang="T97">
                            <a:pos x="T54" y="T55"/>
                          </a:cxn>
                          <a:cxn ang="T98">
                            <a:pos x="T56" y="T57"/>
                          </a:cxn>
                          <a:cxn ang="T99">
                            <a:pos x="T58" y="T59"/>
                          </a:cxn>
                          <a:cxn ang="T100">
                            <a:pos x="T60" y="T61"/>
                          </a:cxn>
                          <a:cxn ang="T101">
                            <a:pos x="T62" y="T63"/>
                          </a:cxn>
                          <a:cxn ang="T102">
                            <a:pos x="T64" y="T65"/>
                          </a:cxn>
                          <a:cxn ang="T103">
                            <a:pos x="T66" y="T67"/>
                          </a:cxn>
                          <a:cxn ang="T104">
                            <a:pos x="T68" y="T69"/>
                          </a:cxn>
                        </a:cxnLst>
                        <a:rect l="T105" t="T106" r="T107" b="T108"/>
                        <a:pathLst>
                          <a:path w="846" h="1173">
                            <a:moveTo>
                              <a:pt x="193" y="350"/>
                            </a:moveTo>
                            <a:lnTo>
                              <a:pt x="254" y="181"/>
                            </a:lnTo>
                            <a:lnTo>
                              <a:pt x="309" y="31"/>
                            </a:lnTo>
                            <a:lnTo>
                              <a:pt x="316" y="24"/>
                            </a:lnTo>
                            <a:lnTo>
                              <a:pt x="326" y="22"/>
                            </a:lnTo>
                            <a:lnTo>
                              <a:pt x="344" y="19"/>
                            </a:lnTo>
                            <a:lnTo>
                              <a:pt x="586" y="1"/>
                            </a:lnTo>
                            <a:lnTo>
                              <a:pt x="822" y="0"/>
                            </a:lnTo>
                            <a:lnTo>
                              <a:pt x="835" y="2"/>
                            </a:lnTo>
                            <a:lnTo>
                              <a:pt x="841" y="8"/>
                            </a:lnTo>
                            <a:lnTo>
                              <a:pt x="846" y="22"/>
                            </a:lnTo>
                            <a:lnTo>
                              <a:pt x="828" y="128"/>
                            </a:lnTo>
                            <a:lnTo>
                              <a:pt x="791" y="219"/>
                            </a:lnTo>
                            <a:lnTo>
                              <a:pt x="728" y="389"/>
                            </a:lnTo>
                            <a:lnTo>
                              <a:pt x="609" y="678"/>
                            </a:lnTo>
                            <a:lnTo>
                              <a:pt x="503" y="930"/>
                            </a:lnTo>
                            <a:lnTo>
                              <a:pt x="476" y="1025"/>
                            </a:lnTo>
                            <a:lnTo>
                              <a:pt x="461" y="1088"/>
                            </a:lnTo>
                            <a:lnTo>
                              <a:pt x="444" y="1126"/>
                            </a:lnTo>
                            <a:lnTo>
                              <a:pt x="428" y="1152"/>
                            </a:lnTo>
                            <a:lnTo>
                              <a:pt x="417" y="1165"/>
                            </a:lnTo>
                            <a:lnTo>
                              <a:pt x="408" y="1171"/>
                            </a:lnTo>
                            <a:lnTo>
                              <a:pt x="394" y="1173"/>
                            </a:lnTo>
                            <a:lnTo>
                              <a:pt x="379" y="1169"/>
                            </a:lnTo>
                            <a:lnTo>
                              <a:pt x="356" y="1155"/>
                            </a:lnTo>
                            <a:lnTo>
                              <a:pt x="329" y="1135"/>
                            </a:lnTo>
                            <a:lnTo>
                              <a:pt x="305" y="1112"/>
                            </a:lnTo>
                            <a:lnTo>
                              <a:pt x="277" y="1088"/>
                            </a:lnTo>
                            <a:lnTo>
                              <a:pt x="250" y="1068"/>
                            </a:lnTo>
                            <a:lnTo>
                              <a:pt x="12" y="964"/>
                            </a:lnTo>
                            <a:lnTo>
                              <a:pt x="4" y="958"/>
                            </a:lnTo>
                            <a:lnTo>
                              <a:pt x="0" y="947"/>
                            </a:lnTo>
                            <a:lnTo>
                              <a:pt x="2" y="934"/>
                            </a:lnTo>
                            <a:lnTo>
                              <a:pt x="6" y="921"/>
                            </a:lnTo>
                            <a:lnTo>
                              <a:pt x="193" y="350"/>
                            </a:lnTo>
                            <a:close/>
                          </a:path>
                        </a:pathLst>
                      </a:custGeom>
                      <a:solidFill>
                        <a:srgbClr val="005F5F"/>
                      </a:solidFill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3819" name="Group 58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5436" y="2676"/>
                      <a:ext cx="57" cy="222"/>
                      <a:chOff x="5436" y="2676"/>
                      <a:chExt cx="57" cy="222"/>
                    </a:xfrm>
                  </p:grpSpPr>
                  <p:sp>
                    <p:nvSpPr>
                      <p:cNvPr id="33820" name="Freeform 59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5441" y="2685"/>
                        <a:ext cx="52" cy="213"/>
                      </a:xfrm>
                      <a:custGeom>
                        <a:avLst/>
                        <a:gdLst>
                          <a:gd name="T0" fmla="*/ 0 w 208"/>
                          <a:gd name="T1" fmla="*/ 0 h 640"/>
                          <a:gd name="T2" fmla="*/ 0 w 208"/>
                          <a:gd name="T3" fmla="*/ 1 h 640"/>
                          <a:gd name="T4" fmla="*/ 0 w 208"/>
                          <a:gd name="T5" fmla="*/ 1 h 640"/>
                          <a:gd name="T6" fmla="*/ 0 w 208"/>
                          <a:gd name="T7" fmla="*/ 1 h 640"/>
                          <a:gd name="T8" fmla="*/ 0 w 208"/>
                          <a:gd name="T9" fmla="*/ 2 h 640"/>
                          <a:gd name="T10" fmla="*/ 1 w 208"/>
                          <a:gd name="T11" fmla="*/ 2 h 640"/>
                          <a:gd name="T12" fmla="*/ 1 w 208"/>
                          <a:gd name="T13" fmla="*/ 2 h 640"/>
                          <a:gd name="T14" fmla="*/ 1 w 208"/>
                          <a:gd name="T15" fmla="*/ 2 h 640"/>
                          <a:gd name="T16" fmla="*/ 1 w 208"/>
                          <a:gd name="T17" fmla="*/ 3 h 640"/>
                          <a:gd name="T18" fmla="*/ 1 w 208"/>
                          <a:gd name="T19" fmla="*/ 4 h 640"/>
                          <a:gd name="T20" fmla="*/ 1 w 208"/>
                          <a:gd name="T21" fmla="*/ 4 h 640"/>
                          <a:gd name="T22" fmla="*/ 1 w 208"/>
                          <a:gd name="T23" fmla="*/ 4 h 640"/>
                          <a:gd name="T24" fmla="*/ 1 w 208"/>
                          <a:gd name="T25" fmla="*/ 5 h 640"/>
                          <a:gd name="T26" fmla="*/ 1 w 208"/>
                          <a:gd name="T27" fmla="*/ 5 h 640"/>
                          <a:gd name="T28" fmla="*/ 1 w 208"/>
                          <a:gd name="T29" fmla="*/ 5 h 640"/>
                          <a:gd name="T30" fmla="*/ 1 w 208"/>
                          <a:gd name="T31" fmla="*/ 6 h 640"/>
                          <a:gd name="T32" fmla="*/ 1 w 208"/>
                          <a:gd name="T33" fmla="*/ 7 h 640"/>
                          <a:gd name="T34" fmla="*/ 1 w 208"/>
                          <a:gd name="T35" fmla="*/ 7 h 640"/>
                          <a:gd name="T36" fmla="*/ 1 w 208"/>
                          <a:gd name="T37" fmla="*/ 7 h 640"/>
                          <a:gd name="T38" fmla="*/ 1 w 208"/>
                          <a:gd name="T39" fmla="*/ 8 h 640"/>
                          <a:gd name="T40" fmla="*/ 1 w 208"/>
                          <a:gd name="T41" fmla="*/ 8 h 640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60000 65536"/>
                          <a:gd name="T55" fmla="*/ 0 60000 65536"/>
                          <a:gd name="T56" fmla="*/ 0 60000 65536"/>
                          <a:gd name="T57" fmla="*/ 0 60000 65536"/>
                          <a:gd name="T58" fmla="*/ 0 60000 65536"/>
                          <a:gd name="T59" fmla="*/ 0 60000 65536"/>
                          <a:gd name="T60" fmla="*/ 0 60000 65536"/>
                          <a:gd name="T61" fmla="*/ 0 60000 65536"/>
                          <a:gd name="T62" fmla="*/ 0 60000 65536"/>
                          <a:gd name="T63" fmla="*/ 0 w 208"/>
                          <a:gd name="T64" fmla="*/ 0 h 640"/>
                          <a:gd name="T65" fmla="*/ 208 w 208"/>
                          <a:gd name="T66" fmla="*/ 640 h 640"/>
                        </a:gdLst>
                        <a:ahLst/>
                        <a:cxnLst>
                          <a:cxn ang="T42">
                            <a:pos x="T0" y="T1"/>
                          </a:cxn>
                          <a:cxn ang="T43">
                            <a:pos x="T2" y="T3"/>
                          </a:cxn>
                          <a:cxn ang="T44">
                            <a:pos x="T4" y="T5"/>
                          </a:cxn>
                          <a:cxn ang="T45">
                            <a:pos x="T6" y="T7"/>
                          </a:cxn>
                          <a:cxn ang="T46">
                            <a:pos x="T8" y="T9"/>
                          </a:cxn>
                          <a:cxn ang="T47">
                            <a:pos x="T10" y="T11"/>
                          </a:cxn>
                          <a:cxn ang="T48">
                            <a:pos x="T12" y="T13"/>
                          </a:cxn>
                          <a:cxn ang="T49">
                            <a:pos x="T14" y="T15"/>
                          </a:cxn>
                          <a:cxn ang="T50">
                            <a:pos x="T16" y="T17"/>
                          </a:cxn>
                          <a:cxn ang="T51">
                            <a:pos x="T18" y="T19"/>
                          </a:cxn>
                          <a:cxn ang="T52">
                            <a:pos x="T20" y="T21"/>
                          </a:cxn>
                          <a:cxn ang="T53">
                            <a:pos x="T22" y="T23"/>
                          </a:cxn>
                          <a:cxn ang="T54">
                            <a:pos x="T24" y="T25"/>
                          </a:cxn>
                          <a:cxn ang="T55">
                            <a:pos x="T26" y="T27"/>
                          </a:cxn>
                          <a:cxn ang="T56">
                            <a:pos x="T28" y="T29"/>
                          </a:cxn>
                          <a:cxn ang="T57">
                            <a:pos x="T30" y="T31"/>
                          </a:cxn>
                          <a:cxn ang="T58">
                            <a:pos x="T32" y="T33"/>
                          </a:cxn>
                          <a:cxn ang="T59">
                            <a:pos x="T34" y="T35"/>
                          </a:cxn>
                          <a:cxn ang="T60">
                            <a:pos x="T36" y="T37"/>
                          </a:cxn>
                          <a:cxn ang="T61">
                            <a:pos x="T38" y="T39"/>
                          </a:cxn>
                          <a:cxn ang="T62">
                            <a:pos x="T40" y="T41"/>
                          </a:cxn>
                        </a:cxnLst>
                        <a:rect l="T63" t="T64" r="T65" b="T66"/>
                        <a:pathLst>
                          <a:path w="208" h="640">
                            <a:moveTo>
                              <a:pt x="0" y="0"/>
                            </a:moveTo>
                            <a:lnTo>
                              <a:pt x="8" y="42"/>
                            </a:lnTo>
                            <a:lnTo>
                              <a:pt x="17" y="75"/>
                            </a:lnTo>
                            <a:lnTo>
                              <a:pt x="34" y="103"/>
                            </a:lnTo>
                            <a:lnTo>
                              <a:pt x="62" y="122"/>
                            </a:lnTo>
                            <a:lnTo>
                              <a:pt x="96" y="136"/>
                            </a:lnTo>
                            <a:lnTo>
                              <a:pt x="123" y="160"/>
                            </a:lnTo>
                            <a:lnTo>
                              <a:pt x="145" y="192"/>
                            </a:lnTo>
                            <a:lnTo>
                              <a:pt x="167" y="243"/>
                            </a:lnTo>
                            <a:lnTo>
                              <a:pt x="175" y="286"/>
                            </a:lnTo>
                            <a:lnTo>
                              <a:pt x="168" y="320"/>
                            </a:lnTo>
                            <a:lnTo>
                              <a:pt x="145" y="351"/>
                            </a:lnTo>
                            <a:lnTo>
                              <a:pt x="124" y="379"/>
                            </a:lnTo>
                            <a:lnTo>
                              <a:pt x="110" y="408"/>
                            </a:lnTo>
                            <a:lnTo>
                              <a:pt x="99" y="446"/>
                            </a:lnTo>
                            <a:lnTo>
                              <a:pt x="94" y="488"/>
                            </a:lnTo>
                            <a:lnTo>
                              <a:pt x="105" y="528"/>
                            </a:lnTo>
                            <a:lnTo>
                              <a:pt x="119" y="556"/>
                            </a:lnTo>
                            <a:lnTo>
                              <a:pt x="150" y="591"/>
                            </a:lnTo>
                            <a:lnTo>
                              <a:pt x="175" y="614"/>
                            </a:lnTo>
                            <a:lnTo>
                              <a:pt x="208" y="640"/>
                            </a:lnTo>
                          </a:path>
                        </a:pathLst>
                      </a:custGeom>
                      <a:noFill/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3821" name="Oval 6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5436" y="2676"/>
                        <a:ext cx="10" cy="15"/>
                      </a:xfrm>
                      <a:prstGeom prst="ellipse">
                        <a:avLst/>
                      </a:prstGeom>
                      <a:solidFill>
                        <a:srgbClr val="000000"/>
                      </a:solidFill>
                      <a:ln w="1588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sz="1600" b="1">
                          <a:latin typeface="Arial" pitchFamily="34" charset="0"/>
                        </a:endParaRPr>
                      </a:p>
                    </p:txBody>
                  </p:sp>
                </p:grpSp>
              </p:grpSp>
            </p:grpSp>
          </p:grpSp>
        </p:grpSp>
      </p:grpSp>
      <p:sp>
        <p:nvSpPr>
          <p:cNvPr id="33799" name="Text Box 64"/>
          <p:cNvSpPr txBox="1">
            <a:spLocks noChangeArrowheads="1"/>
          </p:cNvSpPr>
          <p:nvPr/>
        </p:nvSpPr>
        <p:spPr bwMode="auto">
          <a:xfrm>
            <a:off x="2033588" y="5653088"/>
            <a:ext cx="83185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1800" b="1">
                <a:latin typeface="Verdana" pitchFamily="34" charset="0"/>
              </a:rPr>
              <a:t>1950</a:t>
            </a:r>
          </a:p>
        </p:txBody>
      </p:sp>
      <p:sp>
        <p:nvSpPr>
          <p:cNvPr id="33800" name="Text Box 65"/>
          <p:cNvSpPr txBox="1">
            <a:spLocks noChangeArrowheads="1"/>
          </p:cNvSpPr>
          <p:nvPr/>
        </p:nvSpPr>
        <p:spPr bwMode="auto">
          <a:xfrm>
            <a:off x="4852988" y="5653088"/>
            <a:ext cx="83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1800" b="1">
                <a:latin typeface="Verdana" pitchFamily="34" charset="0"/>
              </a:rPr>
              <a:t>2000</a:t>
            </a:r>
          </a:p>
        </p:txBody>
      </p:sp>
      <p:sp>
        <p:nvSpPr>
          <p:cNvPr id="33801" name="Text Box 66"/>
          <p:cNvSpPr txBox="1">
            <a:spLocks noChangeArrowheads="1"/>
          </p:cNvSpPr>
          <p:nvPr/>
        </p:nvSpPr>
        <p:spPr bwMode="auto">
          <a:xfrm>
            <a:off x="7824788" y="5653088"/>
            <a:ext cx="83978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ctr"/>
            <a:r>
              <a:rPr lang="en-US" sz="1800" b="1">
                <a:latin typeface="Verdana" pitchFamily="34" charset="0"/>
              </a:rPr>
              <a:t>2050</a:t>
            </a:r>
          </a:p>
        </p:txBody>
      </p:sp>
      <p:sp>
        <p:nvSpPr>
          <p:cNvPr id="33802" name="Line 68"/>
          <p:cNvSpPr>
            <a:spLocks noChangeShapeType="1"/>
          </p:cNvSpPr>
          <p:nvPr/>
        </p:nvSpPr>
        <p:spPr bwMode="auto">
          <a:xfrm>
            <a:off x="2179638" y="5621338"/>
            <a:ext cx="60483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3803" name="Line 8"/>
          <p:cNvSpPr>
            <a:spLocks noChangeShapeType="1"/>
          </p:cNvSpPr>
          <p:nvPr/>
        </p:nvSpPr>
        <p:spPr bwMode="auto">
          <a:xfrm>
            <a:off x="2179638" y="1682750"/>
            <a:ext cx="0" cy="3968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3804" name="Freeform 10"/>
          <p:cNvSpPr>
            <a:spLocks/>
          </p:cNvSpPr>
          <p:nvPr/>
        </p:nvSpPr>
        <p:spPr bwMode="auto">
          <a:xfrm>
            <a:off x="2179638" y="1555750"/>
            <a:ext cx="4868862" cy="4060825"/>
          </a:xfrm>
          <a:custGeom>
            <a:avLst/>
            <a:gdLst>
              <a:gd name="T0" fmla="*/ 0 w 3168"/>
              <a:gd name="T1" fmla="*/ 2147483647 h 2920"/>
              <a:gd name="T2" fmla="*/ 2147483647 w 3168"/>
              <a:gd name="T3" fmla="*/ 2147483647 h 2920"/>
              <a:gd name="T4" fmla="*/ 2147483647 w 3168"/>
              <a:gd name="T5" fmla="*/ 2147483647 h 2920"/>
              <a:gd name="T6" fmla="*/ 2147483647 w 3168"/>
              <a:gd name="T7" fmla="*/ 2147483647 h 2920"/>
              <a:gd name="T8" fmla="*/ 2147483647 w 3168"/>
              <a:gd name="T9" fmla="*/ 2147483647 h 2920"/>
              <a:gd name="T10" fmla="*/ 2147483647 w 3168"/>
              <a:gd name="T11" fmla="*/ 0 h 2920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3168"/>
              <a:gd name="T19" fmla="*/ 0 h 2920"/>
              <a:gd name="T20" fmla="*/ 3168 w 3168"/>
              <a:gd name="T21" fmla="*/ 2920 h 2920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3168" h="2920">
                <a:moveTo>
                  <a:pt x="0" y="2880"/>
                </a:moveTo>
                <a:cubicBezTo>
                  <a:pt x="56" y="2900"/>
                  <a:pt x="112" y="2920"/>
                  <a:pt x="336" y="2832"/>
                </a:cubicBezTo>
                <a:cubicBezTo>
                  <a:pt x="560" y="2744"/>
                  <a:pt x="1032" y="2544"/>
                  <a:pt x="1344" y="2352"/>
                </a:cubicBezTo>
                <a:cubicBezTo>
                  <a:pt x="1656" y="2160"/>
                  <a:pt x="1952" y="1952"/>
                  <a:pt x="2208" y="1680"/>
                </a:cubicBezTo>
                <a:cubicBezTo>
                  <a:pt x="2464" y="1408"/>
                  <a:pt x="2720" y="1000"/>
                  <a:pt x="2880" y="720"/>
                </a:cubicBezTo>
                <a:cubicBezTo>
                  <a:pt x="3040" y="440"/>
                  <a:pt x="3144" y="136"/>
                  <a:pt x="3168" y="0"/>
                </a:cubicBezTo>
              </a:path>
            </a:pathLst>
          </a:custGeom>
          <a:noFill/>
          <a:ln w="57150">
            <a:solidFill>
              <a:srgbClr val="FF0000"/>
            </a:solidFill>
            <a:round/>
            <a:headEnd type="none" w="sm" len="sm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3805" name="Line 8"/>
          <p:cNvSpPr>
            <a:spLocks noChangeShapeType="1"/>
          </p:cNvSpPr>
          <p:nvPr/>
        </p:nvSpPr>
        <p:spPr bwMode="auto">
          <a:xfrm>
            <a:off x="2179638" y="1682750"/>
            <a:ext cx="0" cy="39687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3806" name="Line 9"/>
          <p:cNvSpPr>
            <a:spLocks noChangeShapeType="1"/>
          </p:cNvSpPr>
          <p:nvPr/>
        </p:nvSpPr>
        <p:spPr bwMode="auto">
          <a:xfrm>
            <a:off x="2179638" y="5621338"/>
            <a:ext cx="6048375" cy="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33807" name="Text Box 12"/>
          <p:cNvSpPr txBox="1">
            <a:spLocks noChangeArrowheads="1"/>
          </p:cNvSpPr>
          <p:nvPr/>
        </p:nvSpPr>
        <p:spPr bwMode="auto">
          <a:xfrm>
            <a:off x="7010400" y="1828800"/>
            <a:ext cx="156845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none"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>
                <a:latin typeface="Arial" pitchFamily="34" charset="0"/>
              </a:rPr>
              <a:t>computer</a:t>
            </a:r>
          </a:p>
          <a:p>
            <a:r>
              <a:rPr lang="en-US" sz="1800" b="1">
                <a:latin typeface="Arial" pitchFamily="34" charset="0"/>
              </a:rPr>
              <a:t>performance</a:t>
            </a:r>
          </a:p>
        </p:txBody>
      </p:sp>
      <p:sp>
        <p:nvSpPr>
          <p:cNvPr id="33808" name="Text Box 69"/>
          <p:cNvSpPr txBox="1">
            <a:spLocks noChangeArrowheads="1"/>
          </p:cNvSpPr>
          <p:nvPr/>
        </p:nvSpPr>
        <p:spPr bwMode="auto">
          <a:xfrm>
            <a:off x="6248400" y="4964113"/>
            <a:ext cx="2438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lIns="92075" tIns="46038" rIns="92075" bIns="46038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800" b="1">
                <a:latin typeface="Arial" pitchFamily="34" charset="0"/>
              </a:rPr>
              <a:t>human performance</a:t>
            </a:r>
          </a:p>
        </p:txBody>
      </p:sp>
      <p:sp>
        <p:nvSpPr>
          <p:cNvPr id="66" name="Line 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7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2604586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85800" y="304800"/>
            <a:ext cx="7772400" cy="1143000"/>
          </a:xfrm>
        </p:spPr>
        <p:txBody>
          <a:bodyPr/>
          <a:lstStyle/>
          <a:p>
            <a:r>
              <a:rPr lang="en-US" dirty="0" smtClean="0"/>
              <a:t>Synergy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685800" y="2209800"/>
            <a:ext cx="7924800" cy="4343400"/>
          </a:xfrm>
        </p:spPr>
        <p:txBody>
          <a:bodyPr/>
          <a:lstStyle/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Humans do what they are good at</a:t>
            </a:r>
          </a:p>
          <a:p>
            <a:pPr algn="l"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Computers do what they are good at</a:t>
            </a:r>
          </a:p>
          <a:p>
            <a:pPr algn="l">
              <a:buFontTx/>
              <a:buChar char="•"/>
            </a:pPr>
            <a:endParaRPr lang="en-US" dirty="0" smtClean="0">
              <a:solidFill>
                <a:schemeClr val="tx1"/>
              </a:solidFill>
            </a:endParaRPr>
          </a:p>
          <a:p>
            <a:pPr algn="l">
              <a:buFontTx/>
              <a:buChar char="•"/>
            </a:pPr>
            <a:r>
              <a:rPr lang="en-US" dirty="0" smtClean="0">
                <a:solidFill>
                  <a:schemeClr val="tx1"/>
                </a:solidFill>
              </a:rPr>
              <a:t> Strengths of one cover weakness of the other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970407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 lIns="91440" tIns="45720" rIns="91440" bIns="45720"/>
          <a:lstStyle/>
          <a:p>
            <a:r>
              <a:rPr lang="en-US" smtClean="0"/>
              <a:t>Interaction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4294967295"/>
          </p:nvPr>
        </p:nvSpPr>
        <p:spPr>
          <a:xfrm>
            <a:off x="533400" y="1600200"/>
            <a:ext cx="8229600" cy="4114800"/>
          </a:xfrm>
        </p:spPr>
        <p:txBody>
          <a:bodyPr lIns="91440" tIns="45720" rIns="91440" bIns="45720">
            <a:normAutofit lnSpcReduction="10000"/>
          </a:bodyPr>
          <a:lstStyle/>
          <a:p>
            <a:r>
              <a:rPr lang="en-US" smtClean="0"/>
              <a:t>Forming an intention</a:t>
            </a:r>
          </a:p>
          <a:p>
            <a:pPr lvl="1"/>
            <a:r>
              <a:rPr lang="en-US" smtClean="0"/>
              <a:t>Internal mental characterization of a goal</a:t>
            </a:r>
          </a:p>
          <a:p>
            <a:r>
              <a:rPr lang="en-US" smtClean="0"/>
              <a:t>Selection of an action</a:t>
            </a:r>
          </a:p>
          <a:p>
            <a:pPr lvl="1"/>
            <a:r>
              <a:rPr lang="en-US" smtClean="0"/>
              <a:t>Review possible actions, select most appropriate</a:t>
            </a:r>
          </a:p>
          <a:p>
            <a:r>
              <a:rPr lang="en-US" smtClean="0"/>
              <a:t>Execution of the action</a:t>
            </a:r>
          </a:p>
          <a:p>
            <a:pPr lvl="1"/>
            <a:r>
              <a:rPr lang="en-US" smtClean="0"/>
              <a:t>Carry out appropriate actions with the system</a:t>
            </a:r>
          </a:p>
          <a:p>
            <a:r>
              <a:rPr lang="en-US" smtClean="0"/>
              <a:t>Evaluation of the outcome</a:t>
            </a:r>
          </a:p>
          <a:p>
            <a:pPr lvl="1"/>
            <a:r>
              <a:rPr lang="en-US" smtClean="0"/>
              <a:t>Compare results with expectations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52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2868170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685800" y="152400"/>
            <a:ext cx="7772400" cy="1143000"/>
          </a:xfrm>
          <a:noFill/>
        </p:spPr>
        <p:txBody>
          <a:bodyPr lIns="92075" tIns="46038" rIns="92075" bIns="46038"/>
          <a:lstStyle/>
          <a:p>
            <a:r>
              <a:rPr lang="en-US" smtClean="0"/>
              <a:t>Stages of Interaction</a:t>
            </a:r>
          </a:p>
        </p:txBody>
      </p:sp>
      <p:sp>
        <p:nvSpPr>
          <p:cNvPr id="39939" name="Text Box 33"/>
          <p:cNvSpPr txBox="1">
            <a:spLocks noChangeArrowheads="1"/>
          </p:cNvSpPr>
          <p:nvPr/>
        </p:nvSpPr>
        <p:spPr bwMode="auto">
          <a:xfrm>
            <a:off x="4127500" y="1371600"/>
            <a:ext cx="7493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Goals</a:t>
            </a:r>
          </a:p>
        </p:txBody>
      </p:sp>
      <p:sp>
        <p:nvSpPr>
          <p:cNvPr id="39940" name="Text Box 34"/>
          <p:cNvSpPr txBox="1">
            <a:spLocks noChangeArrowheads="1"/>
          </p:cNvSpPr>
          <p:nvPr/>
        </p:nvSpPr>
        <p:spPr bwMode="auto">
          <a:xfrm>
            <a:off x="1752600" y="2362200"/>
            <a:ext cx="10429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Intention</a:t>
            </a:r>
          </a:p>
        </p:txBody>
      </p:sp>
      <p:sp>
        <p:nvSpPr>
          <p:cNvPr id="39941" name="Text Box 35"/>
          <p:cNvSpPr txBox="1">
            <a:spLocks noChangeArrowheads="1"/>
          </p:cNvSpPr>
          <p:nvPr/>
        </p:nvSpPr>
        <p:spPr bwMode="auto">
          <a:xfrm>
            <a:off x="1752600" y="3657600"/>
            <a:ext cx="10874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Selection</a:t>
            </a:r>
          </a:p>
        </p:txBody>
      </p:sp>
      <p:sp>
        <p:nvSpPr>
          <p:cNvPr id="39942" name="Text Box 36"/>
          <p:cNvSpPr txBox="1">
            <a:spLocks noChangeArrowheads="1"/>
          </p:cNvSpPr>
          <p:nvPr/>
        </p:nvSpPr>
        <p:spPr bwMode="auto">
          <a:xfrm>
            <a:off x="2590800" y="5105400"/>
            <a:ext cx="115411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pPr algn="r"/>
            <a:r>
              <a:rPr lang="en-US" sz="1600" b="1">
                <a:latin typeface="Arial" pitchFamily="34" charset="0"/>
              </a:rPr>
              <a:t>Execution</a:t>
            </a:r>
          </a:p>
        </p:txBody>
      </p:sp>
      <p:sp>
        <p:nvSpPr>
          <p:cNvPr id="39943" name="Rectangle 37"/>
          <p:cNvSpPr>
            <a:spLocks noChangeArrowheads="1"/>
          </p:cNvSpPr>
          <p:nvPr/>
        </p:nvSpPr>
        <p:spPr bwMode="auto">
          <a:xfrm>
            <a:off x="3733800" y="4724400"/>
            <a:ext cx="1600200" cy="1143000"/>
          </a:xfrm>
          <a:prstGeom prst="rect">
            <a:avLst/>
          </a:prstGeom>
          <a:solidFill>
            <a:srgbClr val="FFFF00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>
                <a:solidFill>
                  <a:schemeClr val="bg2"/>
                </a:solidFill>
                <a:latin typeface="Arial" pitchFamily="34" charset="0"/>
              </a:rPr>
              <a:t>System</a:t>
            </a:r>
          </a:p>
        </p:txBody>
      </p:sp>
      <p:sp>
        <p:nvSpPr>
          <p:cNvPr id="39944" name="Text Box 38"/>
          <p:cNvSpPr txBox="1">
            <a:spLocks noChangeArrowheads="1"/>
          </p:cNvSpPr>
          <p:nvPr/>
        </p:nvSpPr>
        <p:spPr bwMode="auto">
          <a:xfrm>
            <a:off x="5322888" y="5105400"/>
            <a:ext cx="1306512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Perception</a:t>
            </a:r>
          </a:p>
        </p:txBody>
      </p:sp>
      <p:sp>
        <p:nvSpPr>
          <p:cNvPr id="39945" name="Text Box 39"/>
          <p:cNvSpPr txBox="1">
            <a:spLocks noChangeArrowheads="1"/>
          </p:cNvSpPr>
          <p:nvPr/>
        </p:nvSpPr>
        <p:spPr bwMode="auto">
          <a:xfrm>
            <a:off x="6019800" y="3657600"/>
            <a:ext cx="14954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Interpretation</a:t>
            </a:r>
          </a:p>
        </p:txBody>
      </p:sp>
      <p:sp>
        <p:nvSpPr>
          <p:cNvPr id="39946" name="Text Box 40"/>
          <p:cNvSpPr txBox="1">
            <a:spLocks noChangeArrowheads="1"/>
          </p:cNvSpPr>
          <p:nvPr/>
        </p:nvSpPr>
        <p:spPr bwMode="auto">
          <a:xfrm>
            <a:off x="6172200" y="2362200"/>
            <a:ext cx="1211263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Evaluation</a:t>
            </a:r>
          </a:p>
        </p:txBody>
      </p:sp>
      <p:sp>
        <p:nvSpPr>
          <p:cNvPr id="39947" name="Line 41"/>
          <p:cNvSpPr>
            <a:spLocks noChangeShapeType="1"/>
          </p:cNvSpPr>
          <p:nvPr/>
        </p:nvSpPr>
        <p:spPr bwMode="auto">
          <a:xfrm flipH="1">
            <a:off x="2590800" y="1600200"/>
            <a:ext cx="1524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8" name="Line 43"/>
          <p:cNvSpPr>
            <a:spLocks noChangeShapeType="1"/>
          </p:cNvSpPr>
          <p:nvPr/>
        </p:nvSpPr>
        <p:spPr bwMode="auto">
          <a:xfrm flipH="1" flipV="1">
            <a:off x="4876800" y="1600200"/>
            <a:ext cx="1524000" cy="762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49" name="Line 44"/>
          <p:cNvSpPr>
            <a:spLocks noChangeShapeType="1"/>
          </p:cNvSpPr>
          <p:nvPr/>
        </p:nvSpPr>
        <p:spPr bwMode="auto">
          <a:xfrm>
            <a:off x="2286000" y="2743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0" name="Line 45"/>
          <p:cNvSpPr>
            <a:spLocks noChangeShapeType="1"/>
          </p:cNvSpPr>
          <p:nvPr/>
        </p:nvSpPr>
        <p:spPr bwMode="auto">
          <a:xfrm flipV="1">
            <a:off x="6781800" y="2743200"/>
            <a:ext cx="0" cy="9144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1" name="Line 46"/>
          <p:cNvSpPr>
            <a:spLocks noChangeShapeType="1"/>
          </p:cNvSpPr>
          <p:nvPr/>
        </p:nvSpPr>
        <p:spPr bwMode="auto">
          <a:xfrm>
            <a:off x="2362200" y="403860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2" name="Line 47"/>
          <p:cNvSpPr>
            <a:spLocks noChangeShapeType="1"/>
          </p:cNvSpPr>
          <p:nvPr/>
        </p:nvSpPr>
        <p:spPr bwMode="auto">
          <a:xfrm flipV="1">
            <a:off x="6324600" y="4038600"/>
            <a:ext cx="381000" cy="1066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3" name="Line 48"/>
          <p:cNvSpPr>
            <a:spLocks noChangeShapeType="1"/>
          </p:cNvSpPr>
          <p:nvPr/>
        </p:nvSpPr>
        <p:spPr bwMode="auto">
          <a:xfrm>
            <a:off x="1447800" y="4343400"/>
            <a:ext cx="6248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4" name="Text Box 49"/>
          <p:cNvSpPr txBox="1">
            <a:spLocks noChangeArrowheads="1"/>
          </p:cNvSpPr>
          <p:nvPr/>
        </p:nvSpPr>
        <p:spPr bwMode="auto">
          <a:xfrm>
            <a:off x="3810000" y="2362200"/>
            <a:ext cx="133508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Expectation</a:t>
            </a:r>
          </a:p>
        </p:txBody>
      </p:sp>
      <p:sp>
        <p:nvSpPr>
          <p:cNvPr id="39955" name="Line 50"/>
          <p:cNvSpPr>
            <a:spLocks noChangeShapeType="1"/>
          </p:cNvSpPr>
          <p:nvPr/>
        </p:nvSpPr>
        <p:spPr bwMode="auto">
          <a:xfrm>
            <a:off x="2819400" y="2514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6" name="Line 51"/>
          <p:cNvSpPr>
            <a:spLocks noChangeShapeType="1"/>
          </p:cNvSpPr>
          <p:nvPr/>
        </p:nvSpPr>
        <p:spPr bwMode="auto">
          <a:xfrm flipH="1">
            <a:off x="5181600" y="2514600"/>
            <a:ext cx="914400" cy="0"/>
          </a:xfrm>
          <a:prstGeom prst="line">
            <a:avLst/>
          </a:prstGeom>
          <a:noFill/>
          <a:ln w="9525">
            <a:solidFill>
              <a:schemeClr val="tx1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9957" name="Text Box 52"/>
          <p:cNvSpPr txBox="1">
            <a:spLocks noChangeArrowheads="1"/>
          </p:cNvSpPr>
          <p:nvPr/>
        </p:nvSpPr>
        <p:spPr bwMode="auto">
          <a:xfrm>
            <a:off x="3733800" y="4022725"/>
            <a:ext cx="1620838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Mental Activity</a:t>
            </a:r>
          </a:p>
        </p:txBody>
      </p:sp>
      <p:sp>
        <p:nvSpPr>
          <p:cNvPr id="39958" name="Text Box 53"/>
          <p:cNvSpPr txBox="1">
            <a:spLocks noChangeArrowheads="1"/>
          </p:cNvSpPr>
          <p:nvPr/>
        </p:nvSpPr>
        <p:spPr bwMode="auto">
          <a:xfrm>
            <a:off x="3657600" y="4311650"/>
            <a:ext cx="18002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sz="1600" b="1">
                <a:latin typeface="Arial" pitchFamily="34" charset="0"/>
              </a:rPr>
              <a:t>Physical Activity</a:t>
            </a:r>
          </a:p>
        </p:txBody>
      </p:sp>
      <p:sp>
        <p:nvSpPr>
          <p:cNvPr id="23" name="Line 5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24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841462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Mental Models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How the user </a:t>
            </a:r>
            <a:r>
              <a:rPr lang="en-US" u="sng" smtClean="0"/>
              <a:t>thinks</a:t>
            </a:r>
            <a:r>
              <a:rPr lang="en-US" smtClean="0"/>
              <a:t> the machine works</a:t>
            </a:r>
          </a:p>
          <a:p>
            <a:pPr lvl="1"/>
            <a:r>
              <a:rPr lang="en-US" smtClean="0"/>
              <a:t>What actions can be taken?</a:t>
            </a:r>
          </a:p>
          <a:p>
            <a:pPr lvl="1"/>
            <a:r>
              <a:rPr lang="en-US" smtClean="0"/>
              <a:t>What results are expected from an action?</a:t>
            </a:r>
          </a:p>
          <a:p>
            <a:pPr lvl="1"/>
            <a:r>
              <a:rPr lang="en-US" smtClean="0"/>
              <a:t>How should system output be interpreted?</a:t>
            </a:r>
          </a:p>
          <a:p>
            <a:r>
              <a:rPr lang="en-US" smtClean="0"/>
              <a:t>Mental models exist at many levels</a:t>
            </a:r>
          </a:p>
          <a:p>
            <a:pPr lvl="1"/>
            <a:r>
              <a:rPr lang="en-US" smtClean="0"/>
              <a:t>Hardware, operating system, and network</a:t>
            </a:r>
          </a:p>
          <a:p>
            <a:pPr lvl="1"/>
            <a:r>
              <a:rPr lang="en-US" smtClean="0"/>
              <a:t>Application programs</a:t>
            </a:r>
          </a:p>
          <a:p>
            <a:pPr lvl="1"/>
            <a:r>
              <a:rPr lang="en-US" smtClean="0"/>
              <a:t>Information resources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6294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76200"/>
            <a:ext cx="8229600" cy="1143000"/>
          </a:xfrm>
        </p:spPr>
        <p:txBody>
          <a:bodyPr>
            <a:normAutofit/>
          </a:bodyPr>
          <a:lstStyle/>
          <a:p>
            <a:r>
              <a:rPr lang="en-US" dirty="0" smtClean="0"/>
              <a:t>Mental Models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228600" y="1371600"/>
            <a:ext cx="8686800" cy="54864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Built from:</a:t>
            </a:r>
          </a:p>
          <a:p>
            <a:pPr lvl="1"/>
            <a:r>
              <a:rPr lang="en-US" dirty="0" smtClean="0"/>
              <a:t>Affordances, causality, constraints, mapping</a:t>
            </a:r>
          </a:p>
          <a:p>
            <a:pPr lvl="1"/>
            <a:r>
              <a:rPr lang="en-US" dirty="0" smtClean="0"/>
              <a:t>Positive transfer, stereotypes / cultural transfer</a:t>
            </a:r>
          </a:p>
          <a:p>
            <a:pPr lvl="1"/>
            <a:r>
              <a:rPr lang="en-US" dirty="0" smtClean="0"/>
              <a:t>Instructions</a:t>
            </a:r>
          </a:p>
          <a:p>
            <a:pPr lvl="1"/>
            <a:r>
              <a:rPr lang="en-US" dirty="0" smtClean="0"/>
              <a:t>Interactions</a:t>
            </a:r>
          </a:p>
          <a:p>
            <a:r>
              <a:rPr lang="en-US" dirty="0" smtClean="0"/>
              <a:t>Allow people to mentally simulate use of a system</a:t>
            </a:r>
          </a:p>
          <a:p>
            <a:pPr lvl="1"/>
            <a:r>
              <a:rPr lang="en-US" dirty="0" smtClean="0"/>
              <a:t>Thus developing expectations for how the system will work &amp; respond</a:t>
            </a:r>
          </a:p>
          <a:p>
            <a:r>
              <a:rPr lang="en-US" dirty="0"/>
              <a:t>C</a:t>
            </a:r>
            <a:r>
              <a:rPr lang="en-US" dirty="0" smtClean="0"/>
              <a:t>an be wrong</a:t>
            </a:r>
          </a:p>
          <a:p>
            <a:pPr lvl="1"/>
            <a:r>
              <a:rPr lang="en-US" dirty="0" smtClean="0"/>
              <a:t>Especially if any of the above are misleading: Direct link between system features and user’s state of mind.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7183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/>
          <p:cNvSpPr>
            <a:spLocks noGrp="1" noChangeArrowheads="1"/>
          </p:cNvSpPr>
          <p:nvPr>
            <p:ph type="title"/>
          </p:nvPr>
        </p:nvSpPr>
        <p:spPr>
          <a:xfrm>
            <a:off x="465138" y="152400"/>
            <a:ext cx="8983662" cy="1143000"/>
          </a:xfrm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Modeling Interaction: Computer Peripherals &amp; Human Sensory Perception</a:t>
            </a:r>
          </a:p>
        </p:txBody>
      </p:sp>
      <p:sp>
        <p:nvSpPr>
          <p:cNvPr id="43011" name="Rectangle 3"/>
          <p:cNvSpPr>
            <a:spLocks noChangeArrowheads="1"/>
          </p:cNvSpPr>
          <p:nvPr/>
        </p:nvSpPr>
        <p:spPr bwMode="auto">
          <a:xfrm>
            <a:off x="1295400" y="2895600"/>
            <a:ext cx="7731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Task</a:t>
            </a:r>
          </a:p>
        </p:txBody>
      </p:sp>
      <p:sp>
        <p:nvSpPr>
          <p:cNvPr id="43012" name="Rectangle 4"/>
          <p:cNvSpPr>
            <a:spLocks noChangeArrowheads="1"/>
          </p:cNvSpPr>
          <p:nvPr/>
        </p:nvSpPr>
        <p:spPr bwMode="auto">
          <a:xfrm>
            <a:off x="2971800" y="2819400"/>
            <a:ext cx="10779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System</a:t>
            </a:r>
          </a:p>
        </p:txBody>
      </p:sp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169988" y="2846388"/>
            <a:ext cx="10541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4" name="Rectangle 6"/>
          <p:cNvSpPr>
            <a:spLocks noChangeArrowheads="1"/>
          </p:cNvSpPr>
          <p:nvPr/>
        </p:nvSpPr>
        <p:spPr bwMode="auto">
          <a:xfrm>
            <a:off x="2922588" y="2846388"/>
            <a:ext cx="11303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5" name="Line 7"/>
          <p:cNvSpPr>
            <a:spLocks noChangeShapeType="1"/>
          </p:cNvSpPr>
          <p:nvPr/>
        </p:nvSpPr>
        <p:spPr bwMode="auto">
          <a:xfrm flipV="1">
            <a:off x="1704975" y="2301875"/>
            <a:ext cx="900113" cy="54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Line 8"/>
          <p:cNvSpPr>
            <a:spLocks noChangeShapeType="1"/>
          </p:cNvSpPr>
          <p:nvPr/>
        </p:nvSpPr>
        <p:spPr bwMode="auto">
          <a:xfrm flipH="1" flipV="1">
            <a:off x="2835275" y="2301875"/>
            <a:ext cx="696913" cy="54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Rectangle 9"/>
          <p:cNvSpPr>
            <a:spLocks noChangeArrowheads="1"/>
          </p:cNvSpPr>
          <p:nvPr/>
        </p:nvSpPr>
        <p:spPr bwMode="auto">
          <a:xfrm>
            <a:off x="1828800" y="1828800"/>
            <a:ext cx="2035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Mental Models</a:t>
            </a:r>
          </a:p>
        </p:txBody>
      </p:sp>
      <p:sp>
        <p:nvSpPr>
          <p:cNvPr id="43018" name="Rectangle 10"/>
          <p:cNvSpPr>
            <a:spLocks noChangeArrowheads="1"/>
          </p:cNvSpPr>
          <p:nvPr/>
        </p:nvSpPr>
        <p:spPr bwMode="auto">
          <a:xfrm>
            <a:off x="941388" y="1779588"/>
            <a:ext cx="3416300" cy="189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19" name="Rectangle 11"/>
          <p:cNvSpPr>
            <a:spLocks noChangeArrowheads="1"/>
          </p:cNvSpPr>
          <p:nvPr/>
        </p:nvSpPr>
        <p:spPr bwMode="auto">
          <a:xfrm>
            <a:off x="5360988" y="1779588"/>
            <a:ext cx="1358900" cy="82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0" name="Rectangle 12"/>
          <p:cNvSpPr>
            <a:spLocks noChangeArrowheads="1"/>
          </p:cNvSpPr>
          <p:nvPr/>
        </p:nvSpPr>
        <p:spPr bwMode="auto">
          <a:xfrm>
            <a:off x="5360988" y="2922588"/>
            <a:ext cx="1358900" cy="82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1" name="Line 13"/>
          <p:cNvSpPr>
            <a:spLocks noChangeShapeType="1"/>
          </p:cNvSpPr>
          <p:nvPr/>
        </p:nvSpPr>
        <p:spPr bwMode="auto">
          <a:xfrm flipH="1">
            <a:off x="4359275" y="3297238"/>
            <a:ext cx="1001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14"/>
          <p:cNvSpPr>
            <a:spLocks noChangeShapeType="1"/>
          </p:cNvSpPr>
          <p:nvPr/>
        </p:nvSpPr>
        <p:spPr bwMode="auto">
          <a:xfrm>
            <a:off x="4371975" y="2154238"/>
            <a:ext cx="976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Rectangle 15"/>
          <p:cNvSpPr>
            <a:spLocks noChangeArrowheads="1"/>
          </p:cNvSpPr>
          <p:nvPr/>
        </p:nvSpPr>
        <p:spPr bwMode="auto">
          <a:xfrm>
            <a:off x="5334000" y="1828800"/>
            <a:ext cx="9604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Sight</a:t>
            </a:r>
          </a:p>
          <a:p>
            <a:r>
              <a:rPr lang="en-US"/>
              <a:t>Sound</a:t>
            </a:r>
          </a:p>
        </p:txBody>
      </p:sp>
      <p:sp>
        <p:nvSpPr>
          <p:cNvPr id="43024" name="Rectangle 16"/>
          <p:cNvSpPr>
            <a:spLocks noChangeArrowheads="1"/>
          </p:cNvSpPr>
          <p:nvPr/>
        </p:nvSpPr>
        <p:spPr bwMode="auto">
          <a:xfrm>
            <a:off x="5334000" y="2971800"/>
            <a:ext cx="9604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Hands</a:t>
            </a:r>
          </a:p>
          <a:p>
            <a:r>
              <a:rPr lang="en-US"/>
              <a:t>Voice</a:t>
            </a:r>
          </a:p>
        </p:txBody>
      </p:sp>
      <p:sp>
        <p:nvSpPr>
          <p:cNvPr id="43025" name="Rectangle 17"/>
          <p:cNvSpPr>
            <a:spLocks noChangeArrowheads="1"/>
          </p:cNvSpPr>
          <p:nvPr/>
        </p:nvSpPr>
        <p:spPr bwMode="auto">
          <a:xfrm>
            <a:off x="1295400" y="5334000"/>
            <a:ext cx="7731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Task</a:t>
            </a:r>
          </a:p>
        </p:txBody>
      </p:sp>
      <p:sp>
        <p:nvSpPr>
          <p:cNvPr id="43026" name="Rectangle 18"/>
          <p:cNvSpPr>
            <a:spLocks noChangeArrowheads="1"/>
          </p:cNvSpPr>
          <p:nvPr/>
        </p:nvSpPr>
        <p:spPr bwMode="auto">
          <a:xfrm>
            <a:off x="3124200" y="5334000"/>
            <a:ext cx="757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User</a:t>
            </a:r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1169988" y="5284788"/>
            <a:ext cx="10541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2922588" y="5284788"/>
            <a:ext cx="11303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29" name="Line 21"/>
          <p:cNvSpPr>
            <a:spLocks noChangeShapeType="1"/>
          </p:cNvSpPr>
          <p:nvPr/>
        </p:nvSpPr>
        <p:spPr bwMode="auto">
          <a:xfrm flipV="1">
            <a:off x="1704975" y="4740275"/>
            <a:ext cx="900113" cy="54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0" name="Line 22"/>
          <p:cNvSpPr>
            <a:spLocks noChangeShapeType="1"/>
          </p:cNvSpPr>
          <p:nvPr/>
        </p:nvSpPr>
        <p:spPr bwMode="auto">
          <a:xfrm flipH="1" flipV="1">
            <a:off x="2835275" y="4740275"/>
            <a:ext cx="696913" cy="54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1" name="Rectangle 23"/>
          <p:cNvSpPr>
            <a:spLocks noChangeArrowheads="1"/>
          </p:cNvSpPr>
          <p:nvPr/>
        </p:nvSpPr>
        <p:spPr bwMode="auto">
          <a:xfrm>
            <a:off x="1676400" y="4267200"/>
            <a:ext cx="22717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Software Models</a:t>
            </a: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941388" y="4217988"/>
            <a:ext cx="3416300" cy="189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3" name="Rectangle 25"/>
          <p:cNvSpPr>
            <a:spLocks noChangeArrowheads="1"/>
          </p:cNvSpPr>
          <p:nvPr/>
        </p:nvSpPr>
        <p:spPr bwMode="auto">
          <a:xfrm>
            <a:off x="5360988" y="4217988"/>
            <a:ext cx="1358900" cy="82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4" name="Rectangle 26"/>
          <p:cNvSpPr>
            <a:spLocks noChangeArrowheads="1"/>
          </p:cNvSpPr>
          <p:nvPr/>
        </p:nvSpPr>
        <p:spPr bwMode="auto">
          <a:xfrm>
            <a:off x="5360988" y="5360988"/>
            <a:ext cx="1358900" cy="82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43035" name="Line 27"/>
          <p:cNvSpPr>
            <a:spLocks noChangeShapeType="1"/>
          </p:cNvSpPr>
          <p:nvPr/>
        </p:nvSpPr>
        <p:spPr bwMode="auto">
          <a:xfrm flipH="1">
            <a:off x="4359275" y="5735638"/>
            <a:ext cx="1001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6" name="Line 28"/>
          <p:cNvSpPr>
            <a:spLocks noChangeShapeType="1"/>
          </p:cNvSpPr>
          <p:nvPr/>
        </p:nvSpPr>
        <p:spPr bwMode="auto">
          <a:xfrm>
            <a:off x="4371975" y="4668838"/>
            <a:ext cx="976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37" name="Rectangle 29"/>
          <p:cNvSpPr>
            <a:spLocks noChangeArrowheads="1"/>
          </p:cNvSpPr>
          <p:nvPr/>
        </p:nvSpPr>
        <p:spPr bwMode="auto">
          <a:xfrm>
            <a:off x="5334000" y="4267200"/>
            <a:ext cx="138271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Keyboard</a:t>
            </a:r>
          </a:p>
          <a:p>
            <a:r>
              <a:rPr lang="en-US"/>
              <a:t>Mouse</a:t>
            </a:r>
          </a:p>
        </p:txBody>
      </p:sp>
      <p:sp>
        <p:nvSpPr>
          <p:cNvPr id="43038" name="Rectangle 30"/>
          <p:cNvSpPr>
            <a:spLocks noChangeArrowheads="1"/>
          </p:cNvSpPr>
          <p:nvPr/>
        </p:nvSpPr>
        <p:spPr bwMode="auto">
          <a:xfrm>
            <a:off x="5410200" y="5334000"/>
            <a:ext cx="11620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Display</a:t>
            </a:r>
          </a:p>
          <a:p>
            <a:r>
              <a:rPr lang="en-US"/>
              <a:t>Speaker</a:t>
            </a:r>
          </a:p>
        </p:txBody>
      </p:sp>
      <p:sp>
        <p:nvSpPr>
          <p:cNvPr id="43039" name="Line 31"/>
          <p:cNvSpPr>
            <a:spLocks noChangeShapeType="1"/>
          </p:cNvSpPr>
          <p:nvPr/>
        </p:nvSpPr>
        <p:spPr bwMode="auto">
          <a:xfrm>
            <a:off x="6734175" y="3297238"/>
            <a:ext cx="671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0" name="Line 32"/>
          <p:cNvSpPr>
            <a:spLocks noChangeShapeType="1"/>
          </p:cNvSpPr>
          <p:nvPr/>
        </p:nvSpPr>
        <p:spPr bwMode="auto">
          <a:xfrm>
            <a:off x="7412038" y="3305175"/>
            <a:ext cx="0" cy="1357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1" name="Line 33"/>
          <p:cNvSpPr>
            <a:spLocks noChangeShapeType="1"/>
          </p:cNvSpPr>
          <p:nvPr/>
        </p:nvSpPr>
        <p:spPr bwMode="auto">
          <a:xfrm flipH="1">
            <a:off x="6721475" y="4668838"/>
            <a:ext cx="6969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2" name="Line 34"/>
          <p:cNvSpPr>
            <a:spLocks noChangeShapeType="1"/>
          </p:cNvSpPr>
          <p:nvPr/>
        </p:nvSpPr>
        <p:spPr bwMode="auto">
          <a:xfrm>
            <a:off x="6734175" y="5735638"/>
            <a:ext cx="1357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3" name="Line 35"/>
          <p:cNvSpPr>
            <a:spLocks noChangeShapeType="1"/>
          </p:cNvSpPr>
          <p:nvPr/>
        </p:nvSpPr>
        <p:spPr bwMode="auto">
          <a:xfrm flipV="1">
            <a:off x="8097838" y="2149475"/>
            <a:ext cx="0" cy="3592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4" name="Line 36"/>
          <p:cNvSpPr>
            <a:spLocks noChangeShapeType="1"/>
          </p:cNvSpPr>
          <p:nvPr/>
        </p:nvSpPr>
        <p:spPr bwMode="auto">
          <a:xfrm flipH="1">
            <a:off x="6721475" y="2154238"/>
            <a:ext cx="1382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5" name="Line 37"/>
          <p:cNvSpPr>
            <a:spLocks noChangeShapeType="1"/>
          </p:cNvSpPr>
          <p:nvPr/>
        </p:nvSpPr>
        <p:spPr bwMode="auto">
          <a:xfrm>
            <a:off x="160338" y="3962400"/>
            <a:ext cx="867251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46" name="Rectangle 38"/>
          <p:cNvSpPr>
            <a:spLocks noChangeArrowheads="1"/>
          </p:cNvSpPr>
          <p:nvPr/>
        </p:nvSpPr>
        <p:spPr bwMode="auto">
          <a:xfrm>
            <a:off x="914400" y="1450975"/>
            <a:ext cx="10779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dirty="0"/>
              <a:t>Human</a:t>
            </a:r>
          </a:p>
        </p:txBody>
      </p:sp>
      <p:sp>
        <p:nvSpPr>
          <p:cNvPr id="43047" name="Rectangle 39"/>
          <p:cNvSpPr>
            <a:spLocks noChangeArrowheads="1"/>
          </p:cNvSpPr>
          <p:nvPr/>
        </p:nvSpPr>
        <p:spPr bwMode="auto">
          <a:xfrm>
            <a:off x="914400" y="6096000"/>
            <a:ext cx="1400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 dirty="0"/>
              <a:t>Computer</a:t>
            </a:r>
          </a:p>
        </p:txBody>
      </p:sp>
      <p:sp>
        <p:nvSpPr>
          <p:cNvPr id="40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1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19050"/>
            <a:ext cx="99060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5832788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152400"/>
            <a:ext cx="7772400" cy="1143000"/>
          </a:xfrm>
          <a:noFill/>
        </p:spPr>
        <p:txBody>
          <a:bodyPr/>
          <a:lstStyle/>
          <a:p>
            <a:r>
              <a:rPr lang="en-US" smtClean="0"/>
              <a:t>Modeling Interaction</a:t>
            </a:r>
          </a:p>
        </p:txBody>
      </p:sp>
      <p:sp>
        <p:nvSpPr>
          <p:cNvPr id="50179" name="Rectangle 3"/>
          <p:cNvSpPr>
            <a:spLocks noChangeArrowheads="1"/>
          </p:cNvSpPr>
          <p:nvPr/>
        </p:nvSpPr>
        <p:spPr bwMode="auto">
          <a:xfrm>
            <a:off x="1295400" y="2895600"/>
            <a:ext cx="7731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Task</a:t>
            </a:r>
          </a:p>
        </p:txBody>
      </p:sp>
      <p:sp>
        <p:nvSpPr>
          <p:cNvPr id="50180" name="Rectangle 4"/>
          <p:cNvSpPr>
            <a:spLocks noChangeArrowheads="1"/>
          </p:cNvSpPr>
          <p:nvPr/>
        </p:nvSpPr>
        <p:spPr bwMode="auto">
          <a:xfrm>
            <a:off x="2971800" y="2819400"/>
            <a:ext cx="10779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System</a:t>
            </a:r>
          </a:p>
        </p:txBody>
      </p:sp>
      <p:sp>
        <p:nvSpPr>
          <p:cNvPr id="50181" name="Rectangle 5"/>
          <p:cNvSpPr>
            <a:spLocks noChangeArrowheads="1"/>
          </p:cNvSpPr>
          <p:nvPr/>
        </p:nvSpPr>
        <p:spPr bwMode="auto">
          <a:xfrm>
            <a:off x="1169988" y="2846388"/>
            <a:ext cx="10541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2" name="Rectangle 6"/>
          <p:cNvSpPr>
            <a:spLocks noChangeArrowheads="1"/>
          </p:cNvSpPr>
          <p:nvPr/>
        </p:nvSpPr>
        <p:spPr bwMode="auto">
          <a:xfrm>
            <a:off x="2922588" y="2846388"/>
            <a:ext cx="11303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3" name="Line 7"/>
          <p:cNvSpPr>
            <a:spLocks noChangeShapeType="1"/>
          </p:cNvSpPr>
          <p:nvPr/>
        </p:nvSpPr>
        <p:spPr bwMode="auto">
          <a:xfrm flipV="1">
            <a:off x="1704975" y="2301875"/>
            <a:ext cx="900113" cy="54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4" name="Line 8"/>
          <p:cNvSpPr>
            <a:spLocks noChangeShapeType="1"/>
          </p:cNvSpPr>
          <p:nvPr/>
        </p:nvSpPr>
        <p:spPr bwMode="auto">
          <a:xfrm flipH="1" flipV="1">
            <a:off x="2835275" y="2301875"/>
            <a:ext cx="696913" cy="54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85" name="Rectangle 9"/>
          <p:cNvSpPr>
            <a:spLocks noChangeArrowheads="1"/>
          </p:cNvSpPr>
          <p:nvPr/>
        </p:nvSpPr>
        <p:spPr bwMode="auto">
          <a:xfrm>
            <a:off x="1828800" y="1828800"/>
            <a:ext cx="2035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Mental Models</a:t>
            </a:r>
          </a:p>
        </p:txBody>
      </p:sp>
      <p:sp>
        <p:nvSpPr>
          <p:cNvPr id="50186" name="Rectangle 10"/>
          <p:cNvSpPr>
            <a:spLocks noChangeArrowheads="1"/>
          </p:cNvSpPr>
          <p:nvPr/>
        </p:nvSpPr>
        <p:spPr bwMode="auto">
          <a:xfrm>
            <a:off x="941388" y="1779588"/>
            <a:ext cx="3416300" cy="189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7" name="Rectangle 11"/>
          <p:cNvSpPr>
            <a:spLocks noChangeArrowheads="1"/>
          </p:cNvSpPr>
          <p:nvPr/>
        </p:nvSpPr>
        <p:spPr bwMode="auto">
          <a:xfrm>
            <a:off x="5360988" y="1779588"/>
            <a:ext cx="1358900" cy="825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8" name="Rectangle 12"/>
          <p:cNvSpPr>
            <a:spLocks noChangeArrowheads="1"/>
          </p:cNvSpPr>
          <p:nvPr/>
        </p:nvSpPr>
        <p:spPr bwMode="auto">
          <a:xfrm>
            <a:off x="5360988" y="2922588"/>
            <a:ext cx="1358900" cy="82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89" name="Line 13"/>
          <p:cNvSpPr>
            <a:spLocks noChangeShapeType="1"/>
          </p:cNvSpPr>
          <p:nvPr/>
        </p:nvSpPr>
        <p:spPr bwMode="auto">
          <a:xfrm flipH="1">
            <a:off x="4359275" y="3297238"/>
            <a:ext cx="10017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0" name="Line 14"/>
          <p:cNvSpPr>
            <a:spLocks noChangeShapeType="1"/>
          </p:cNvSpPr>
          <p:nvPr/>
        </p:nvSpPr>
        <p:spPr bwMode="auto">
          <a:xfrm>
            <a:off x="4371975" y="2154238"/>
            <a:ext cx="976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1" name="Rectangle 15"/>
          <p:cNvSpPr>
            <a:spLocks noChangeArrowheads="1"/>
          </p:cNvSpPr>
          <p:nvPr/>
        </p:nvSpPr>
        <p:spPr bwMode="auto">
          <a:xfrm>
            <a:off x="5334000" y="1828800"/>
            <a:ext cx="9604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Sight</a:t>
            </a:r>
          </a:p>
          <a:p>
            <a:r>
              <a:rPr lang="en-US"/>
              <a:t>Sound</a:t>
            </a:r>
          </a:p>
        </p:txBody>
      </p:sp>
      <p:sp>
        <p:nvSpPr>
          <p:cNvPr id="50192" name="Rectangle 16"/>
          <p:cNvSpPr>
            <a:spLocks noChangeArrowheads="1"/>
          </p:cNvSpPr>
          <p:nvPr/>
        </p:nvSpPr>
        <p:spPr bwMode="auto">
          <a:xfrm>
            <a:off x="5334000" y="2971800"/>
            <a:ext cx="960438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Hands</a:t>
            </a:r>
          </a:p>
          <a:p>
            <a:r>
              <a:rPr lang="en-US"/>
              <a:t>Voice</a:t>
            </a:r>
          </a:p>
        </p:txBody>
      </p:sp>
      <p:sp>
        <p:nvSpPr>
          <p:cNvPr id="50193" name="Rectangle 17"/>
          <p:cNvSpPr>
            <a:spLocks noChangeArrowheads="1"/>
          </p:cNvSpPr>
          <p:nvPr/>
        </p:nvSpPr>
        <p:spPr bwMode="auto">
          <a:xfrm>
            <a:off x="1295400" y="5334000"/>
            <a:ext cx="7731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Task</a:t>
            </a:r>
          </a:p>
        </p:txBody>
      </p:sp>
      <p:sp>
        <p:nvSpPr>
          <p:cNvPr id="50194" name="Rectangle 18"/>
          <p:cNvSpPr>
            <a:spLocks noChangeArrowheads="1"/>
          </p:cNvSpPr>
          <p:nvPr/>
        </p:nvSpPr>
        <p:spPr bwMode="auto">
          <a:xfrm>
            <a:off x="3124200" y="5334000"/>
            <a:ext cx="757238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User</a:t>
            </a:r>
          </a:p>
        </p:txBody>
      </p:sp>
      <p:sp>
        <p:nvSpPr>
          <p:cNvPr id="50195" name="Rectangle 19"/>
          <p:cNvSpPr>
            <a:spLocks noChangeArrowheads="1"/>
          </p:cNvSpPr>
          <p:nvPr/>
        </p:nvSpPr>
        <p:spPr bwMode="auto">
          <a:xfrm>
            <a:off x="1169988" y="5284788"/>
            <a:ext cx="10541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6" name="Rectangle 20"/>
          <p:cNvSpPr>
            <a:spLocks noChangeArrowheads="1"/>
          </p:cNvSpPr>
          <p:nvPr/>
        </p:nvSpPr>
        <p:spPr bwMode="auto">
          <a:xfrm>
            <a:off x="2922588" y="5284788"/>
            <a:ext cx="1130300" cy="444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197" name="Line 21"/>
          <p:cNvSpPr>
            <a:spLocks noChangeShapeType="1"/>
          </p:cNvSpPr>
          <p:nvPr/>
        </p:nvSpPr>
        <p:spPr bwMode="auto">
          <a:xfrm flipV="1">
            <a:off x="1704975" y="4740275"/>
            <a:ext cx="900113" cy="54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8" name="Line 22"/>
          <p:cNvSpPr>
            <a:spLocks noChangeShapeType="1"/>
          </p:cNvSpPr>
          <p:nvPr/>
        </p:nvSpPr>
        <p:spPr bwMode="auto">
          <a:xfrm flipH="1" flipV="1">
            <a:off x="2835275" y="4740275"/>
            <a:ext cx="696913" cy="5445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99" name="Rectangle 23"/>
          <p:cNvSpPr>
            <a:spLocks noChangeArrowheads="1"/>
          </p:cNvSpPr>
          <p:nvPr/>
        </p:nvSpPr>
        <p:spPr bwMode="auto">
          <a:xfrm>
            <a:off x="1676400" y="4267200"/>
            <a:ext cx="22717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Software Models</a:t>
            </a:r>
          </a:p>
        </p:txBody>
      </p:sp>
      <p:sp>
        <p:nvSpPr>
          <p:cNvPr id="50200" name="Rectangle 24"/>
          <p:cNvSpPr>
            <a:spLocks noChangeArrowheads="1"/>
          </p:cNvSpPr>
          <p:nvPr/>
        </p:nvSpPr>
        <p:spPr bwMode="auto">
          <a:xfrm>
            <a:off x="941388" y="4217988"/>
            <a:ext cx="3416300" cy="18923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1" name="Rectangle 25"/>
          <p:cNvSpPr>
            <a:spLocks noChangeArrowheads="1"/>
          </p:cNvSpPr>
          <p:nvPr/>
        </p:nvSpPr>
        <p:spPr bwMode="auto">
          <a:xfrm>
            <a:off x="5360988" y="4217988"/>
            <a:ext cx="1358900" cy="825500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2" name="Rectangle 26"/>
          <p:cNvSpPr>
            <a:spLocks noChangeArrowheads="1"/>
          </p:cNvSpPr>
          <p:nvPr/>
        </p:nvSpPr>
        <p:spPr bwMode="auto">
          <a:xfrm>
            <a:off x="5360988" y="5360988"/>
            <a:ext cx="1358900" cy="825500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0203" name="Line 27"/>
          <p:cNvSpPr>
            <a:spLocks noChangeShapeType="1"/>
          </p:cNvSpPr>
          <p:nvPr/>
        </p:nvSpPr>
        <p:spPr bwMode="auto">
          <a:xfrm flipH="1">
            <a:off x="4359275" y="5735638"/>
            <a:ext cx="10017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4" name="Line 28"/>
          <p:cNvSpPr>
            <a:spLocks noChangeShapeType="1"/>
          </p:cNvSpPr>
          <p:nvPr/>
        </p:nvSpPr>
        <p:spPr bwMode="auto">
          <a:xfrm>
            <a:off x="4371975" y="4668838"/>
            <a:ext cx="9763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5" name="Rectangle 29"/>
          <p:cNvSpPr>
            <a:spLocks noChangeArrowheads="1"/>
          </p:cNvSpPr>
          <p:nvPr/>
        </p:nvSpPr>
        <p:spPr bwMode="auto">
          <a:xfrm>
            <a:off x="5334000" y="4267200"/>
            <a:ext cx="1382713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Keyboard</a:t>
            </a:r>
          </a:p>
          <a:p>
            <a:r>
              <a:rPr lang="en-US"/>
              <a:t>Mouse</a:t>
            </a:r>
          </a:p>
        </p:txBody>
      </p:sp>
      <p:sp>
        <p:nvSpPr>
          <p:cNvPr id="50206" name="Rectangle 30"/>
          <p:cNvSpPr>
            <a:spLocks noChangeArrowheads="1"/>
          </p:cNvSpPr>
          <p:nvPr/>
        </p:nvSpPr>
        <p:spPr bwMode="auto">
          <a:xfrm>
            <a:off x="5410200" y="5334000"/>
            <a:ext cx="1162050" cy="819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Display</a:t>
            </a:r>
          </a:p>
          <a:p>
            <a:r>
              <a:rPr lang="en-US"/>
              <a:t>Speaker</a:t>
            </a:r>
          </a:p>
        </p:txBody>
      </p:sp>
      <p:sp>
        <p:nvSpPr>
          <p:cNvPr id="50207" name="Line 31"/>
          <p:cNvSpPr>
            <a:spLocks noChangeShapeType="1"/>
          </p:cNvSpPr>
          <p:nvPr/>
        </p:nvSpPr>
        <p:spPr bwMode="auto">
          <a:xfrm>
            <a:off x="6734175" y="3297238"/>
            <a:ext cx="6715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8" name="Line 32"/>
          <p:cNvSpPr>
            <a:spLocks noChangeShapeType="1"/>
          </p:cNvSpPr>
          <p:nvPr/>
        </p:nvSpPr>
        <p:spPr bwMode="auto">
          <a:xfrm>
            <a:off x="7412038" y="3305175"/>
            <a:ext cx="0" cy="1357313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09" name="Line 33"/>
          <p:cNvSpPr>
            <a:spLocks noChangeShapeType="1"/>
          </p:cNvSpPr>
          <p:nvPr/>
        </p:nvSpPr>
        <p:spPr bwMode="auto">
          <a:xfrm flipH="1">
            <a:off x="6721475" y="4668838"/>
            <a:ext cx="696913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0" name="Line 34"/>
          <p:cNvSpPr>
            <a:spLocks noChangeShapeType="1"/>
          </p:cNvSpPr>
          <p:nvPr/>
        </p:nvSpPr>
        <p:spPr bwMode="auto">
          <a:xfrm>
            <a:off x="6734175" y="5735638"/>
            <a:ext cx="13573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1" name="Line 35"/>
          <p:cNvSpPr>
            <a:spLocks noChangeShapeType="1"/>
          </p:cNvSpPr>
          <p:nvPr/>
        </p:nvSpPr>
        <p:spPr bwMode="auto">
          <a:xfrm flipV="1">
            <a:off x="8097838" y="2149475"/>
            <a:ext cx="0" cy="3592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2" name="Line 36"/>
          <p:cNvSpPr>
            <a:spLocks noChangeShapeType="1"/>
          </p:cNvSpPr>
          <p:nvPr/>
        </p:nvSpPr>
        <p:spPr bwMode="auto">
          <a:xfrm flipH="1">
            <a:off x="6721475" y="2154238"/>
            <a:ext cx="1382713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3" name="Line 37"/>
          <p:cNvSpPr>
            <a:spLocks noChangeShapeType="1"/>
          </p:cNvSpPr>
          <p:nvPr/>
        </p:nvSpPr>
        <p:spPr bwMode="auto">
          <a:xfrm>
            <a:off x="160338" y="3962400"/>
            <a:ext cx="8672512" cy="0"/>
          </a:xfrm>
          <a:prstGeom prst="line">
            <a:avLst/>
          </a:prstGeom>
          <a:noFill/>
          <a:ln w="1270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214" name="Rectangle 38"/>
          <p:cNvSpPr>
            <a:spLocks noChangeArrowheads="1"/>
          </p:cNvSpPr>
          <p:nvPr/>
        </p:nvSpPr>
        <p:spPr bwMode="auto">
          <a:xfrm>
            <a:off x="914400" y="1219200"/>
            <a:ext cx="1077913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Human</a:t>
            </a:r>
          </a:p>
        </p:txBody>
      </p:sp>
      <p:sp>
        <p:nvSpPr>
          <p:cNvPr id="50215" name="Rectangle 39"/>
          <p:cNvSpPr>
            <a:spLocks noChangeArrowheads="1"/>
          </p:cNvSpPr>
          <p:nvPr/>
        </p:nvSpPr>
        <p:spPr bwMode="auto">
          <a:xfrm>
            <a:off x="914400" y="6248400"/>
            <a:ext cx="1400175" cy="45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/>
          <a:p>
            <a:r>
              <a:rPr lang="en-US"/>
              <a:t>Computer</a:t>
            </a:r>
          </a:p>
        </p:txBody>
      </p:sp>
      <p:sp>
        <p:nvSpPr>
          <p:cNvPr id="40" name="Line 5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1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76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8127729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1143000"/>
          </a:xfrm>
          <a:noFill/>
        </p:spPr>
        <p:txBody>
          <a:bodyPr/>
          <a:lstStyle/>
          <a:p>
            <a:r>
              <a:rPr lang="en-US" smtClean="0"/>
              <a:t>Human Senses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524000"/>
            <a:ext cx="7772400" cy="4114800"/>
          </a:xfrm>
          <a:noFill/>
        </p:spPr>
        <p:txBody>
          <a:bodyPr>
            <a:normAutofit fontScale="92500" lnSpcReduction="20000"/>
          </a:bodyPr>
          <a:lstStyle/>
          <a:p>
            <a:r>
              <a:rPr lang="en-US" smtClean="0"/>
              <a:t>Visual</a:t>
            </a:r>
          </a:p>
          <a:p>
            <a:pPr lvl="1"/>
            <a:r>
              <a:rPr lang="en-US" smtClean="0"/>
              <a:t>Position/motion, color/contrast, symbols</a:t>
            </a:r>
          </a:p>
          <a:p>
            <a:r>
              <a:rPr lang="en-US" smtClean="0"/>
              <a:t>Auditory</a:t>
            </a:r>
          </a:p>
          <a:p>
            <a:pPr lvl="1"/>
            <a:r>
              <a:rPr lang="en-US" smtClean="0"/>
              <a:t>Position/motion, tones/volume, speech</a:t>
            </a:r>
          </a:p>
          <a:p>
            <a:r>
              <a:rPr lang="en-US" smtClean="0"/>
              <a:t>Haptic</a:t>
            </a:r>
          </a:p>
          <a:p>
            <a:pPr lvl="1"/>
            <a:r>
              <a:rPr lang="en-US" smtClean="0"/>
              <a:t>Mechanical, thermal, electrical, kinesthethic</a:t>
            </a:r>
          </a:p>
          <a:p>
            <a:r>
              <a:rPr lang="en-US" smtClean="0"/>
              <a:t>Olfactory</a:t>
            </a:r>
          </a:p>
          <a:p>
            <a:pPr lvl="1"/>
            <a:r>
              <a:rPr lang="en-US" smtClean="0"/>
              <a:t>Smell, taste</a:t>
            </a:r>
          </a:p>
          <a:p>
            <a:r>
              <a:rPr lang="en-US" smtClean="0"/>
              <a:t>Vestibular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2209170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 idx="4294967295"/>
          </p:nvPr>
        </p:nvSpPr>
        <p:spPr>
          <a:xfrm>
            <a:off x="685800" y="228600"/>
            <a:ext cx="7772400" cy="1143000"/>
          </a:xfrm>
        </p:spPr>
        <p:txBody>
          <a:bodyPr lIns="91440" tIns="45720" rIns="91440" bIns="45720"/>
          <a:lstStyle/>
          <a:p>
            <a:r>
              <a:rPr lang="en-US" smtClean="0"/>
              <a:t>Today’s Goals</a:t>
            </a:r>
          </a:p>
        </p:txBody>
      </p:sp>
      <p:sp>
        <p:nvSpPr>
          <p:cNvPr id="3075" name="Content Placeholder 2"/>
          <p:cNvSpPr>
            <a:spLocks noGrp="1"/>
          </p:cNvSpPr>
          <p:nvPr>
            <p:ph idx="4294967295"/>
          </p:nvPr>
        </p:nvSpPr>
        <p:spPr>
          <a:xfrm>
            <a:off x="152400" y="1371600"/>
            <a:ext cx="8991600" cy="4114800"/>
          </a:xfrm>
        </p:spPr>
        <p:txBody>
          <a:bodyPr lIns="91440" tIns="45720" rIns="91440" bIns="45720">
            <a:normAutofit fontScale="92500"/>
          </a:bodyPr>
          <a:lstStyle/>
          <a:p>
            <a:pPr lvl="3"/>
            <a:endParaRPr lang="en-US" dirty="0" smtClean="0"/>
          </a:p>
          <a:p>
            <a:r>
              <a:rPr lang="en-US" dirty="0" smtClean="0"/>
              <a:t>Be able to discuss what the Web “is”</a:t>
            </a:r>
          </a:p>
          <a:p>
            <a:pPr lvl="3"/>
            <a:endParaRPr lang="en-US" dirty="0" smtClean="0"/>
          </a:p>
          <a:p>
            <a:r>
              <a:rPr lang="en-US" dirty="0" smtClean="0"/>
              <a:t>Understand human-computer interaction principles</a:t>
            </a:r>
          </a:p>
          <a:p>
            <a:pPr lvl="1"/>
            <a:r>
              <a:rPr lang="en-US" dirty="0" smtClean="0"/>
              <a:t>What makes something well or poorly designed?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Connect that knowledge to good Web site design</a:t>
            </a:r>
          </a:p>
          <a:p>
            <a:pPr lvl="4"/>
            <a:endParaRPr lang="en-US" dirty="0" smtClean="0"/>
          </a:p>
          <a:p>
            <a:r>
              <a:rPr lang="en-US" dirty="0" smtClean="0"/>
              <a:t>Begin to think about evaluation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48223787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219200" y="152400"/>
            <a:ext cx="8001000" cy="11430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Human-computer communication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28600" y="1371600"/>
            <a:ext cx="8763000" cy="5257800"/>
          </a:xfrm>
          <a:noFill/>
        </p:spPr>
        <p:txBody>
          <a:bodyPr>
            <a:normAutofit/>
          </a:bodyPr>
          <a:lstStyle/>
          <a:p>
            <a:r>
              <a:rPr lang="en-US" dirty="0" smtClean="0"/>
              <a:t>Human-to-computer</a:t>
            </a:r>
          </a:p>
          <a:p>
            <a:pPr lvl="1"/>
            <a:r>
              <a:rPr lang="en-US" dirty="0" smtClean="0"/>
              <a:t>Input devices</a:t>
            </a:r>
          </a:p>
          <a:p>
            <a:pPr lvl="2"/>
            <a:r>
              <a:rPr lang="en-US" dirty="0" smtClean="0"/>
              <a:t>Keyboard, mouse, touchscreen, microphone, etc.</a:t>
            </a:r>
          </a:p>
          <a:p>
            <a:pPr lvl="2"/>
            <a:r>
              <a:rPr lang="en-US" dirty="0" smtClean="0"/>
              <a:t>Hardware mechanisms that receive the kind of data that can be processed by software processes</a:t>
            </a:r>
            <a:endParaRPr lang="en-US" dirty="0"/>
          </a:p>
          <a:p>
            <a:r>
              <a:rPr lang="en-US" dirty="0" smtClean="0"/>
              <a:t>Computer-to-human</a:t>
            </a:r>
          </a:p>
          <a:p>
            <a:pPr lvl="1"/>
            <a:r>
              <a:rPr lang="en-US" dirty="0" smtClean="0"/>
              <a:t>Output devices</a:t>
            </a:r>
          </a:p>
          <a:p>
            <a:pPr lvl="2"/>
            <a:r>
              <a:rPr lang="en-US" dirty="0" smtClean="0"/>
              <a:t>Screen, speaker, device vibration, etc.</a:t>
            </a:r>
          </a:p>
          <a:p>
            <a:pPr lvl="2"/>
            <a:r>
              <a:rPr lang="en-US" dirty="0" smtClean="0"/>
              <a:t>Hardware mechanisms that can send the kind of data that can be processed by human senses</a:t>
            </a:r>
          </a:p>
          <a:p>
            <a:pPr lvl="2"/>
            <a:endParaRPr lang="en-US" dirty="0" smtClean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52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83246919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G3: Connect HCI principles with good Web site design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Human-computer interaction +</a:t>
            </a:r>
          </a:p>
          <a:p>
            <a:r>
              <a:rPr lang="en-US" dirty="0" smtClean="0"/>
              <a:t>Human-information interaction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3733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635616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447800"/>
            <a:ext cx="88392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Objects have natural actions that go with them</a:t>
            </a:r>
          </a:p>
          <a:p>
            <a:pPr lvl="1"/>
            <a:r>
              <a:rPr lang="en-US" dirty="0" smtClean="0"/>
              <a:t>Chairs are for sitting</a:t>
            </a:r>
          </a:p>
          <a:p>
            <a:pPr lvl="1"/>
            <a:r>
              <a:rPr lang="en-US" dirty="0" smtClean="0"/>
              <a:t>Knobs are for turning</a:t>
            </a:r>
          </a:p>
          <a:p>
            <a:pPr lvl="1"/>
            <a:r>
              <a:rPr lang="en-US" dirty="0" smtClean="0"/>
              <a:t>Buttons are for pushing … </a:t>
            </a:r>
          </a:p>
          <a:p>
            <a:r>
              <a:rPr lang="en-US" dirty="0" smtClean="0"/>
              <a:t>Vandalizing a train</a:t>
            </a:r>
          </a:p>
          <a:p>
            <a:pPr lvl="1"/>
            <a:r>
              <a:rPr lang="en-US" dirty="0" smtClean="0"/>
              <a:t>Example from </a:t>
            </a:r>
            <a:r>
              <a:rPr lang="en-US" i="1" dirty="0" smtClean="0"/>
              <a:t>The Psychology of Everyday Things </a:t>
            </a:r>
            <a:r>
              <a:rPr lang="en-US" dirty="0" smtClean="0"/>
              <a:t>by Donald Norman.</a:t>
            </a:r>
          </a:p>
          <a:p>
            <a:r>
              <a:rPr lang="en-US" dirty="0" smtClean="0"/>
              <a:t>The perceived and actual fundamental properties of an object determine how it will be used.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Objects &amp; Design: </a:t>
            </a:r>
            <a:br>
              <a:rPr lang="en-US" dirty="0" smtClean="0"/>
            </a:br>
            <a:r>
              <a:rPr lang="en-US" dirty="0" smtClean="0"/>
              <a:t>Lessons from Donald Norman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852331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Bridging Users &amp; Systems: </a:t>
            </a:r>
            <a:br>
              <a:rPr lang="en-US" dirty="0" smtClean="0"/>
            </a:br>
            <a:r>
              <a:rPr lang="en-US" dirty="0" smtClean="0"/>
              <a:t>Affordances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Real or perceived action possibilities of an object</a:t>
            </a:r>
          </a:p>
          <a:p>
            <a:pPr lvl="1"/>
            <a:r>
              <a:rPr lang="en-US" dirty="0" smtClean="0"/>
              <a:t>A knob can be twisted or pushed</a:t>
            </a:r>
          </a:p>
          <a:p>
            <a:pPr lvl="1"/>
            <a:r>
              <a:rPr lang="en-US" dirty="0" smtClean="0"/>
              <a:t>A cord can be pulled, twisted, wrapped</a:t>
            </a:r>
          </a:p>
          <a:p>
            <a:pPr lvl="1"/>
            <a:r>
              <a:rPr lang="en-US" dirty="0" smtClean="0"/>
              <a:t>A link can be read, clicked, copied</a:t>
            </a:r>
          </a:p>
          <a:p>
            <a:pPr lvl="1"/>
            <a:r>
              <a:rPr lang="en-US" dirty="0" smtClean="0"/>
              <a:t>A box can be typed into</a:t>
            </a:r>
          </a:p>
          <a:p>
            <a:r>
              <a:rPr lang="en-US" dirty="0" smtClean="0"/>
              <a:t>Complex things may need explaining, but simple things should not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2770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8229600" cy="1143000"/>
          </a:xfrm>
        </p:spPr>
        <p:txBody>
          <a:bodyPr/>
          <a:lstStyle/>
          <a:p>
            <a:r>
              <a:rPr lang="en-US" dirty="0" smtClean="0"/>
              <a:t>Affordances Gone Wrong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76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450" y="1919288"/>
            <a:ext cx="5943600" cy="422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 Box 4"/>
          <p:cNvSpPr txBox="1">
            <a:spLocks noChangeArrowheads="1"/>
          </p:cNvSpPr>
          <p:nvPr/>
        </p:nvSpPr>
        <p:spPr bwMode="auto">
          <a:xfrm>
            <a:off x="685800" y="1385888"/>
            <a:ext cx="205740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 dirty="0">
                <a:solidFill>
                  <a:srgbClr val="FF0000"/>
                </a:solidFill>
              </a:rPr>
              <a:t>Sliders for </a:t>
            </a:r>
            <a:r>
              <a:rPr lang="en-US" sz="2000" b="0" dirty="0" smtClean="0">
                <a:solidFill>
                  <a:srgbClr val="FF0000"/>
                </a:solidFill>
              </a:rPr>
              <a:t>sliding</a:t>
            </a:r>
            <a:endParaRPr lang="en-US" sz="2000" b="0" dirty="0">
              <a:solidFill>
                <a:srgbClr val="FF0000"/>
              </a:solidFill>
            </a:endParaRPr>
          </a:p>
        </p:txBody>
      </p:sp>
      <p:sp>
        <p:nvSpPr>
          <p:cNvPr id="9" name="Line 5"/>
          <p:cNvSpPr>
            <a:spLocks noChangeShapeType="1"/>
          </p:cNvSpPr>
          <p:nvPr/>
        </p:nvSpPr>
        <p:spPr bwMode="auto">
          <a:xfrm>
            <a:off x="1905000" y="1752600"/>
            <a:ext cx="1111250" cy="105568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0" name="Line 6"/>
          <p:cNvSpPr>
            <a:spLocks noChangeShapeType="1"/>
          </p:cNvSpPr>
          <p:nvPr/>
        </p:nvSpPr>
        <p:spPr bwMode="auto">
          <a:xfrm flipV="1">
            <a:off x="2362200" y="3519488"/>
            <a:ext cx="577850" cy="28051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H="1">
            <a:off x="6781800" y="1752600"/>
            <a:ext cx="381000" cy="11430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2" name="Text Box 8"/>
          <p:cNvSpPr txBox="1">
            <a:spLocks noChangeArrowheads="1"/>
          </p:cNvSpPr>
          <p:nvPr/>
        </p:nvSpPr>
        <p:spPr bwMode="auto">
          <a:xfrm>
            <a:off x="1371600" y="6338888"/>
            <a:ext cx="220980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2000" b="0" dirty="0">
                <a:solidFill>
                  <a:srgbClr val="FF0000"/>
                </a:solidFill>
              </a:rPr>
              <a:t>Are these buttons?</a:t>
            </a:r>
          </a:p>
        </p:txBody>
      </p:sp>
      <p:sp>
        <p:nvSpPr>
          <p:cNvPr id="13" name="Line 9"/>
          <p:cNvSpPr>
            <a:spLocks noChangeShapeType="1"/>
          </p:cNvSpPr>
          <p:nvPr/>
        </p:nvSpPr>
        <p:spPr bwMode="auto">
          <a:xfrm flipH="1" flipV="1">
            <a:off x="2178050" y="5957888"/>
            <a:ext cx="184150" cy="366712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181600" y="6324600"/>
            <a:ext cx="312420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0000"/>
                </a:solidFill>
              </a:rPr>
              <a:t>What does this button do?</a:t>
            </a:r>
          </a:p>
        </p:txBody>
      </p:sp>
      <p:sp>
        <p:nvSpPr>
          <p:cNvPr id="15" name="Line 11"/>
          <p:cNvSpPr>
            <a:spLocks noChangeShapeType="1"/>
          </p:cNvSpPr>
          <p:nvPr/>
        </p:nvSpPr>
        <p:spPr bwMode="auto">
          <a:xfrm flipV="1">
            <a:off x="6858000" y="5330825"/>
            <a:ext cx="41275" cy="99377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 type="none" w="sm" len="sm"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 anchor="ctr">
            <a:spAutoFit/>
          </a:bodyPr>
          <a:lstStyle/>
          <a:p>
            <a:endParaRPr lang="en-US"/>
          </a:p>
        </p:txBody>
      </p:sp>
      <p:sp>
        <p:nvSpPr>
          <p:cNvPr id="16" name="Text Box 12"/>
          <p:cNvSpPr txBox="1">
            <a:spLocks noChangeArrowheads="1"/>
          </p:cNvSpPr>
          <p:nvPr/>
        </p:nvSpPr>
        <p:spPr bwMode="auto">
          <a:xfrm>
            <a:off x="6629400" y="1371600"/>
            <a:ext cx="2133600" cy="4007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2000" b="0" dirty="0">
                <a:solidFill>
                  <a:srgbClr val="FF0000"/>
                </a:solidFill>
              </a:rPr>
              <a:t>Dials for </a:t>
            </a:r>
            <a:r>
              <a:rPr lang="en-US" sz="2000" b="0" dirty="0" smtClean="0">
                <a:solidFill>
                  <a:srgbClr val="FF0000"/>
                </a:solidFill>
              </a:rPr>
              <a:t>turning</a:t>
            </a:r>
            <a:endParaRPr lang="en-CA" sz="2000" b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9339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Bridging Users &amp; Systems: </a:t>
            </a:r>
            <a:br>
              <a:rPr lang="en-US" dirty="0" smtClean="0"/>
            </a:br>
            <a:r>
              <a:rPr lang="en-US" dirty="0" smtClean="0"/>
              <a:t>Visible Constraints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Visible limitations on affordances</a:t>
            </a:r>
          </a:p>
          <a:p>
            <a:pPr lvl="1"/>
            <a:r>
              <a:rPr lang="en-US" dirty="0" smtClean="0"/>
              <a:t>Limitations in a good way: Reduces complexity, uncertainty of objects with many possible affordances</a:t>
            </a:r>
          </a:p>
          <a:p>
            <a:pPr lvl="1"/>
            <a:endParaRPr lang="en-US" dirty="0"/>
          </a:p>
        </p:txBody>
      </p:sp>
      <p:grpSp>
        <p:nvGrpSpPr>
          <p:cNvPr id="7" name="Group 4"/>
          <p:cNvGrpSpPr>
            <a:grpSpLocks/>
          </p:cNvGrpSpPr>
          <p:nvPr/>
        </p:nvGrpSpPr>
        <p:grpSpPr bwMode="auto">
          <a:xfrm>
            <a:off x="457200" y="4089400"/>
            <a:ext cx="1335088" cy="2230438"/>
            <a:chOff x="542" y="2452"/>
            <a:chExt cx="841" cy="1405"/>
          </a:xfrm>
        </p:grpSpPr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600" y="2452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" name="Oval 6"/>
            <p:cNvSpPr>
              <a:spLocks noChangeArrowheads="1"/>
            </p:cNvSpPr>
            <p:nvPr/>
          </p:nvSpPr>
          <p:spPr bwMode="auto">
            <a:xfrm>
              <a:off x="1056" y="2972"/>
              <a:ext cx="64" cy="72"/>
            </a:xfrm>
            <a:prstGeom prst="ellipse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>
              <a:off x="542" y="3676"/>
              <a:ext cx="841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 b="0">
                  <a:latin typeface="Verdana" pitchFamily="1" charset="0"/>
                </a:rPr>
                <a:t>Push or pull?</a:t>
              </a:r>
            </a:p>
          </p:txBody>
        </p:sp>
      </p:grpSp>
      <p:grpSp>
        <p:nvGrpSpPr>
          <p:cNvPr id="11" name="Group 8"/>
          <p:cNvGrpSpPr>
            <a:grpSpLocks/>
          </p:cNvGrpSpPr>
          <p:nvPr/>
        </p:nvGrpSpPr>
        <p:grpSpPr bwMode="auto">
          <a:xfrm>
            <a:off x="1927225" y="4064000"/>
            <a:ext cx="1244600" cy="2243138"/>
            <a:chOff x="2398" y="2436"/>
            <a:chExt cx="784" cy="1413"/>
          </a:xfrm>
        </p:grpSpPr>
        <p:sp>
          <p:nvSpPr>
            <p:cNvPr id="12" name="Rectangle 9"/>
            <p:cNvSpPr>
              <a:spLocks noChangeArrowheads="1"/>
            </p:cNvSpPr>
            <p:nvPr/>
          </p:nvSpPr>
          <p:spPr bwMode="auto">
            <a:xfrm>
              <a:off x="2456" y="2436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3" name="Rectangle 10"/>
            <p:cNvSpPr>
              <a:spLocks noChangeArrowheads="1"/>
            </p:cNvSpPr>
            <p:nvPr/>
          </p:nvSpPr>
          <p:spPr bwMode="auto">
            <a:xfrm>
              <a:off x="2398" y="3668"/>
              <a:ext cx="784" cy="1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 b="0">
                  <a:latin typeface="Verdana" pitchFamily="1" charset="0"/>
                </a:rPr>
                <a:t>Which side?</a:t>
              </a:r>
            </a:p>
          </p:txBody>
        </p:sp>
        <p:sp>
          <p:nvSpPr>
            <p:cNvPr id="14" name="Line 11"/>
            <p:cNvSpPr>
              <a:spLocks noChangeShapeType="1"/>
            </p:cNvSpPr>
            <p:nvPr/>
          </p:nvSpPr>
          <p:spPr bwMode="auto">
            <a:xfrm>
              <a:off x="2536" y="2980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5" name="Line 12"/>
            <p:cNvSpPr>
              <a:spLocks noChangeShapeType="1"/>
            </p:cNvSpPr>
            <p:nvPr/>
          </p:nvSpPr>
          <p:spPr bwMode="auto">
            <a:xfrm>
              <a:off x="2976" y="2964"/>
              <a:ext cx="0" cy="12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6" name="Line 13"/>
            <p:cNvSpPr>
              <a:spLocks noChangeShapeType="1"/>
            </p:cNvSpPr>
            <p:nvPr/>
          </p:nvSpPr>
          <p:spPr bwMode="auto">
            <a:xfrm>
              <a:off x="2528" y="3100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7" name="Group 14"/>
          <p:cNvGrpSpPr>
            <a:grpSpLocks/>
          </p:cNvGrpSpPr>
          <p:nvPr/>
        </p:nvGrpSpPr>
        <p:grpSpPr bwMode="auto">
          <a:xfrm>
            <a:off x="3136900" y="4038600"/>
            <a:ext cx="2543175" cy="2438400"/>
            <a:chOff x="4150" y="2420"/>
            <a:chExt cx="1602" cy="1536"/>
          </a:xfrm>
        </p:grpSpPr>
        <p:sp>
          <p:nvSpPr>
            <p:cNvPr id="18" name="Rectangle 15"/>
            <p:cNvSpPr>
              <a:spLocks noChangeArrowheads="1"/>
            </p:cNvSpPr>
            <p:nvPr/>
          </p:nvSpPr>
          <p:spPr bwMode="auto">
            <a:xfrm>
              <a:off x="4312" y="2420"/>
              <a:ext cx="600" cy="1176"/>
            </a:xfrm>
            <a:prstGeom prst="rect">
              <a:avLst/>
            </a:prstGeom>
            <a:solidFill>
              <a:schemeClr val="bg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9" name="Rectangle 16"/>
            <p:cNvSpPr>
              <a:spLocks noChangeArrowheads="1"/>
            </p:cNvSpPr>
            <p:nvPr/>
          </p:nvSpPr>
          <p:spPr bwMode="auto">
            <a:xfrm>
              <a:off x="4150" y="3652"/>
              <a:ext cx="1602" cy="30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90000"/>
                </a:spcBef>
              </a:pPr>
              <a:r>
                <a:rPr lang="en-US" sz="1400" b="0" dirty="0">
                  <a:latin typeface="Verdana" pitchFamily="1" charset="0"/>
                </a:rPr>
                <a:t>Can only push,</a:t>
              </a:r>
              <a:br>
                <a:rPr lang="en-US" sz="1400" b="0" dirty="0">
                  <a:latin typeface="Verdana" pitchFamily="1" charset="0"/>
                </a:rPr>
              </a:br>
              <a:r>
                <a:rPr lang="en-US" sz="1400" b="0" dirty="0">
                  <a:latin typeface="Verdana" pitchFamily="1" charset="0"/>
                </a:rPr>
                <a:t>side to push </a:t>
              </a:r>
              <a:r>
                <a:rPr lang="en-US" sz="1400" b="0" dirty="0" smtClean="0">
                  <a:latin typeface="Verdana" pitchFamily="1" charset="0"/>
                </a:rPr>
                <a:t>clearly visible</a:t>
              </a:r>
              <a:endParaRPr lang="en-US" sz="1400" b="0" dirty="0">
                <a:latin typeface="Verdana" pitchFamily="1" charset="0"/>
              </a:endParaRPr>
            </a:p>
          </p:txBody>
        </p:sp>
        <p:sp>
          <p:nvSpPr>
            <p:cNvPr id="20" name="Line 17"/>
            <p:cNvSpPr>
              <a:spLocks noChangeShapeType="1"/>
            </p:cNvSpPr>
            <p:nvPr/>
          </p:nvSpPr>
          <p:spPr bwMode="auto">
            <a:xfrm>
              <a:off x="4384" y="3036"/>
              <a:ext cx="448" cy="0"/>
            </a:xfrm>
            <a:prstGeom prst="line">
              <a:avLst/>
            </a:prstGeom>
            <a:noFill/>
            <a:ln w="25400">
              <a:solidFill>
                <a:schemeClr val="tx1"/>
              </a:solidFill>
              <a:round/>
              <a:headEnd type="none" w="sm" len="sm"/>
              <a:tailEnd type="none" w="sm" len="sm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" name="Rectangle 18"/>
            <p:cNvSpPr>
              <a:spLocks noChangeArrowheads="1"/>
            </p:cNvSpPr>
            <p:nvPr/>
          </p:nvSpPr>
          <p:spPr bwMode="auto">
            <a:xfrm>
              <a:off x="4632" y="3004"/>
              <a:ext cx="232" cy="72"/>
            </a:xfrm>
            <a:prstGeom prst="rect">
              <a:avLst/>
            </a:prstGeom>
            <a:solidFill>
              <a:schemeClr val="tx1"/>
            </a:solidFill>
            <a:ln w="254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2" name="Group 21"/>
          <p:cNvGrpSpPr>
            <a:grpSpLocks/>
          </p:cNvGrpSpPr>
          <p:nvPr/>
        </p:nvGrpSpPr>
        <p:grpSpPr bwMode="auto">
          <a:xfrm>
            <a:off x="7848600" y="5029200"/>
            <a:ext cx="685800" cy="1431925"/>
            <a:chOff x="1529" y="1311"/>
            <a:chExt cx="432" cy="902"/>
          </a:xfrm>
        </p:grpSpPr>
        <p:sp>
          <p:nvSpPr>
            <p:cNvPr id="23" name="Oval 22"/>
            <p:cNvSpPr>
              <a:spLocks noChangeArrowheads="1"/>
            </p:cNvSpPr>
            <p:nvPr/>
          </p:nvSpPr>
          <p:spPr bwMode="auto">
            <a:xfrm>
              <a:off x="1606" y="1944"/>
              <a:ext cx="281" cy="25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/>
          </p:nvSpPr>
          <p:spPr bwMode="auto">
            <a:xfrm>
              <a:off x="1529" y="1326"/>
              <a:ext cx="411" cy="755"/>
            </a:xfrm>
            <a:custGeom>
              <a:avLst/>
              <a:gdLst>
                <a:gd name="T0" fmla="*/ 1 w 411"/>
                <a:gd name="T1" fmla="*/ 0 h 755"/>
                <a:gd name="T2" fmla="*/ 409 w 411"/>
                <a:gd name="T3" fmla="*/ 0 h 755"/>
                <a:gd name="T4" fmla="*/ 410 w 411"/>
                <a:gd name="T5" fmla="*/ 754 h 755"/>
                <a:gd name="T6" fmla="*/ 0 w 411"/>
                <a:gd name="T7" fmla="*/ 753 h 755"/>
                <a:gd name="T8" fmla="*/ 1 w 411"/>
                <a:gd name="T9" fmla="*/ 0 h 7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11" h="755">
                  <a:moveTo>
                    <a:pt x="1" y="0"/>
                  </a:moveTo>
                  <a:lnTo>
                    <a:pt x="409" y="0"/>
                  </a:lnTo>
                  <a:lnTo>
                    <a:pt x="410" y="754"/>
                  </a:lnTo>
                  <a:lnTo>
                    <a:pt x="0" y="753"/>
                  </a:lnTo>
                  <a:lnTo>
                    <a:pt x="1" y="0"/>
                  </a:lnTo>
                </a:path>
              </a:pathLst>
            </a:custGeom>
            <a:solidFill>
              <a:srgbClr val="FF9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Oval 24"/>
            <p:cNvSpPr>
              <a:spLocks noChangeArrowheads="1"/>
            </p:cNvSpPr>
            <p:nvPr/>
          </p:nvSpPr>
          <p:spPr bwMode="auto">
            <a:xfrm>
              <a:off x="1593" y="1956"/>
              <a:ext cx="281" cy="257"/>
            </a:xfrm>
            <a:prstGeom prst="ellipse">
              <a:avLst/>
            </a:prstGeom>
            <a:solidFill>
              <a:srgbClr val="FF9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" name="Freeform 25"/>
            <p:cNvSpPr>
              <a:spLocks/>
            </p:cNvSpPr>
            <p:nvPr/>
          </p:nvSpPr>
          <p:spPr bwMode="auto">
            <a:xfrm>
              <a:off x="1530" y="1311"/>
              <a:ext cx="424" cy="17"/>
            </a:xfrm>
            <a:custGeom>
              <a:avLst/>
              <a:gdLst>
                <a:gd name="T0" fmla="*/ 15 w 424"/>
                <a:gd name="T1" fmla="*/ 0 h 17"/>
                <a:gd name="T2" fmla="*/ 423 w 424"/>
                <a:gd name="T3" fmla="*/ 0 h 17"/>
                <a:gd name="T4" fmla="*/ 408 w 424"/>
                <a:gd name="T5" fmla="*/ 16 h 17"/>
                <a:gd name="T6" fmla="*/ 0 w 424"/>
                <a:gd name="T7" fmla="*/ 16 h 17"/>
                <a:gd name="T8" fmla="*/ 15 w 42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24" h="17">
                  <a:moveTo>
                    <a:pt x="15" y="0"/>
                  </a:moveTo>
                  <a:lnTo>
                    <a:pt x="423" y="0"/>
                  </a:lnTo>
                  <a:lnTo>
                    <a:pt x="408" y="16"/>
                  </a:lnTo>
                  <a:lnTo>
                    <a:pt x="0" y="16"/>
                  </a:lnTo>
                  <a:lnTo>
                    <a:pt x="15" y="0"/>
                  </a:lnTo>
                </a:path>
              </a:pathLst>
            </a:custGeom>
            <a:solidFill>
              <a:srgbClr val="FFBF5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/>
          </p:nvSpPr>
          <p:spPr bwMode="auto">
            <a:xfrm>
              <a:off x="1944" y="1312"/>
              <a:ext cx="17" cy="768"/>
            </a:xfrm>
            <a:custGeom>
              <a:avLst/>
              <a:gdLst>
                <a:gd name="T0" fmla="*/ 14 w 17"/>
                <a:gd name="T1" fmla="*/ 0 h 768"/>
                <a:gd name="T2" fmla="*/ 0 w 17"/>
                <a:gd name="T3" fmla="*/ 14 h 768"/>
                <a:gd name="T4" fmla="*/ 1 w 17"/>
                <a:gd name="T5" fmla="*/ 767 h 768"/>
                <a:gd name="T6" fmla="*/ 16 w 17"/>
                <a:gd name="T7" fmla="*/ 753 h 768"/>
                <a:gd name="T8" fmla="*/ 14 w 17"/>
                <a:gd name="T9" fmla="*/ 0 h 7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68">
                  <a:moveTo>
                    <a:pt x="14" y="0"/>
                  </a:moveTo>
                  <a:lnTo>
                    <a:pt x="0" y="14"/>
                  </a:lnTo>
                  <a:lnTo>
                    <a:pt x="1" y="767"/>
                  </a:lnTo>
                  <a:lnTo>
                    <a:pt x="16" y="753"/>
                  </a:lnTo>
                  <a:lnTo>
                    <a:pt x="14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Oval 27"/>
            <p:cNvSpPr>
              <a:spLocks noChangeArrowheads="1"/>
            </p:cNvSpPr>
            <p:nvPr/>
          </p:nvSpPr>
          <p:spPr bwMode="auto">
            <a:xfrm>
              <a:off x="1618" y="1988"/>
              <a:ext cx="233" cy="206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Freeform 28"/>
            <p:cNvSpPr>
              <a:spLocks/>
            </p:cNvSpPr>
            <p:nvPr/>
          </p:nvSpPr>
          <p:spPr bwMode="auto">
            <a:xfrm>
              <a:off x="1559" y="1351"/>
              <a:ext cx="351" cy="17"/>
            </a:xfrm>
            <a:custGeom>
              <a:avLst/>
              <a:gdLst>
                <a:gd name="T0" fmla="*/ 0 w 351"/>
                <a:gd name="T1" fmla="*/ 0 h 17"/>
                <a:gd name="T2" fmla="*/ 350 w 351"/>
                <a:gd name="T3" fmla="*/ 0 h 17"/>
                <a:gd name="T4" fmla="*/ 328 w 351"/>
                <a:gd name="T5" fmla="*/ 16 h 17"/>
                <a:gd name="T6" fmla="*/ 21 w 351"/>
                <a:gd name="T7" fmla="*/ 16 h 17"/>
                <a:gd name="T8" fmla="*/ 0 w 35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51" h="17">
                  <a:moveTo>
                    <a:pt x="0" y="0"/>
                  </a:moveTo>
                  <a:lnTo>
                    <a:pt x="350" y="0"/>
                  </a:lnTo>
                  <a:lnTo>
                    <a:pt x="328" y="16"/>
                  </a:lnTo>
                  <a:lnTo>
                    <a:pt x="21" y="16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29"/>
            <p:cNvSpPr>
              <a:spLocks/>
            </p:cNvSpPr>
            <p:nvPr/>
          </p:nvSpPr>
          <p:spPr bwMode="auto">
            <a:xfrm>
              <a:off x="1557" y="2047"/>
              <a:ext cx="81" cy="17"/>
            </a:xfrm>
            <a:custGeom>
              <a:avLst/>
              <a:gdLst>
                <a:gd name="T0" fmla="*/ 21 w 81"/>
                <a:gd name="T1" fmla="*/ 0 h 17"/>
                <a:gd name="T2" fmla="*/ 80 w 81"/>
                <a:gd name="T3" fmla="*/ 0 h 17"/>
                <a:gd name="T4" fmla="*/ 59 w 81"/>
                <a:gd name="T5" fmla="*/ 16 h 17"/>
                <a:gd name="T6" fmla="*/ 0 w 81"/>
                <a:gd name="T7" fmla="*/ 16 h 17"/>
                <a:gd name="T8" fmla="*/ 21 w 81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1" h="17">
                  <a:moveTo>
                    <a:pt x="21" y="0"/>
                  </a:moveTo>
                  <a:lnTo>
                    <a:pt x="80" y="0"/>
                  </a:lnTo>
                  <a:lnTo>
                    <a:pt x="59" y="16"/>
                  </a:lnTo>
                  <a:lnTo>
                    <a:pt x="0" y="16"/>
                  </a:lnTo>
                  <a:lnTo>
                    <a:pt x="21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30"/>
            <p:cNvSpPr>
              <a:spLocks/>
            </p:cNvSpPr>
            <p:nvPr/>
          </p:nvSpPr>
          <p:spPr bwMode="auto">
            <a:xfrm>
              <a:off x="1829" y="2047"/>
              <a:ext cx="80" cy="17"/>
            </a:xfrm>
            <a:custGeom>
              <a:avLst/>
              <a:gdLst>
                <a:gd name="T0" fmla="*/ 0 w 80"/>
                <a:gd name="T1" fmla="*/ 1 h 17"/>
                <a:gd name="T2" fmla="*/ 20 w 80"/>
                <a:gd name="T3" fmla="*/ 16 h 17"/>
                <a:gd name="T4" fmla="*/ 79 w 80"/>
                <a:gd name="T5" fmla="*/ 16 h 17"/>
                <a:gd name="T6" fmla="*/ 59 w 80"/>
                <a:gd name="T7" fmla="*/ 0 h 17"/>
                <a:gd name="T8" fmla="*/ 0 w 80"/>
                <a:gd name="T9" fmla="*/ 1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0" h="17">
                  <a:moveTo>
                    <a:pt x="0" y="1"/>
                  </a:moveTo>
                  <a:lnTo>
                    <a:pt x="20" y="16"/>
                  </a:lnTo>
                  <a:lnTo>
                    <a:pt x="79" y="16"/>
                  </a:lnTo>
                  <a:lnTo>
                    <a:pt x="59" y="0"/>
                  </a:lnTo>
                  <a:lnTo>
                    <a:pt x="0" y="1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/>
          </p:nvSpPr>
          <p:spPr bwMode="auto">
            <a:xfrm>
              <a:off x="1893" y="1350"/>
              <a:ext cx="17" cy="712"/>
            </a:xfrm>
            <a:custGeom>
              <a:avLst/>
              <a:gdLst>
                <a:gd name="T0" fmla="*/ 16 w 17"/>
                <a:gd name="T1" fmla="*/ 0 h 712"/>
                <a:gd name="T2" fmla="*/ 15 w 17"/>
                <a:gd name="T3" fmla="*/ 711 h 712"/>
                <a:gd name="T4" fmla="*/ 0 w 17"/>
                <a:gd name="T5" fmla="*/ 691 h 712"/>
                <a:gd name="T6" fmla="*/ 0 w 17"/>
                <a:gd name="T7" fmla="*/ 20 h 712"/>
                <a:gd name="T8" fmla="*/ 16 w 17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7" h="712">
                  <a:moveTo>
                    <a:pt x="16" y="0"/>
                  </a:moveTo>
                  <a:lnTo>
                    <a:pt x="15" y="711"/>
                  </a:lnTo>
                  <a:lnTo>
                    <a:pt x="0" y="691"/>
                  </a:lnTo>
                  <a:lnTo>
                    <a:pt x="0" y="20"/>
                  </a:lnTo>
                  <a:lnTo>
                    <a:pt x="16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/>
          </p:nvSpPr>
          <p:spPr bwMode="auto">
            <a:xfrm>
              <a:off x="1557" y="1350"/>
              <a:ext cx="18" cy="712"/>
            </a:xfrm>
            <a:custGeom>
              <a:avLst/>
              <a:gdLst>
                <a:gd name="T0" fmla="*/ 1 w 18"/>
                <a:gd name="T1" fmla="*/ 0 h 712"/>
                <a:gd name="T2" fmla="*/ 0 w 18"/>
                <a:gd name="T3" fmla="*/ 711 h 712"/>
                <a:gd name="T4" fmla="*/ 17 w 18"/>
                <a:gd name="T5" fmla="*/ 691 h 712"/>
                <a:gd name="T6" fmla="*/ 17 w 18"/>
                <a:gd name="T7" fmla="*/ 20 h 712"/>
                <a:gd name="T8" fmla="*/ 1 w 18"/>
                <a:gd name="T9" fmla="*/ 0 h 7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8" h="712">
                  <a:moveTo>
                    <a:pt x="1" y="0"/>
                  </a:moveTo>
                  <a:lnTo>
                    <a:pt x="0" y="711"/>
                  </a:lnTo>
                  <a:lnTo>
                    <a:pt x="17" y="691"/>
                  </a:lnTo>
                  <a:lnTo>
                    <a:pt x="17" y="20"/>
                  </a:lnTo>
                  <a:lnTo>
                    <a:pt x="1" y="0"/>
                  </a:lnTo>
                </a:path>
              </a:pathLst>
            </a:custGeom>
            <a:solidFill>
              <a:srgbClr val="FFBF7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Oval 33"/>
            <p:cNvSpPr>
              <a:spLocks noChangeArrowheads="1"/>
            </p:cNvSpPr>
            <p:nvPr/>
          </p:nvSpPr>
          <p:spPr bwMode="auto">
            <a:xfrm>
              <a:off x="1634" y="1991"/>
              <a:ext cx="201" cy="187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34"/>
            <p:cNvSpPr>
              <a:spLocks/>
            </p:cNvSpPr>
            <p:nvPr/>
          </p:nvSpPr>
          <p:spPr bwMode="auto">
            <a:xfrm>
              <a:off x="1580" y="1369"/>
              <a:ext cx="308" cy="673"/>
            </a:xfrm>
            <a:custGeom>
              <a:avLst/>
              <a:gdLst>
                <a:gd name="T0" fmla="*/ 0 w 308"/>
                <a:gd name="T1" fmla="*/ 0 h 673"/>
                <a:gd name="T2" fmla="*/ 307 w 308"/>
                <a:gd name="T3" fmla="*/ 1 h 673"/>
                <a:gd name="T4" fmla="*/ 307 w 308"/>
                <a:gd name="T5" fmla="*/ 672 h 673"/>
                <a:gd name="T6" fmla="*/ 0 w 308"/>
                <a:gd name="T7" fmla="*/ 672 h 673"/>
                <a:gd name="T8" fmla="*/ 0 w 308"/>
                <a:gd name="T9" fmla="*/ 0 h 6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8" h="673">
                  <a:moveTo>
                    <a:pt x="0" y="0"/>
                  </a:moveTo>
                  <a:lnTo>
                    <a:pt x="307" y="1"/>
                  </a:lnTo>
                  <a:lnTo>
                    <a:pt x="307" y="672"/>
                  </a:lnTo>
                  <a:lnTo>
                    <a:pt x="0" y="672"/>
                  </a:lnTo>
                  <a:lnTo>
                    <a:pt x="0" y="0"/>
                  </a:lnTo>
                </a:path>
              </a:pathLst>
            </a:cu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Oval 35"/>
            <p:cNvSpPr>
              <a:spLocks noChangeArrowheads="1"/>
            </p:cNvSpPr>
            <p:nvPr/>
          </p:nvSpPr>
          <p:spPr bwMode="auto">
            <a:xfrm>
              <a:off x="1596" y="1479"/>
              <a:ext cx="246" cy="227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36"/>
            <p:cNvSpPr>
              <a:spLocks noChangeArrowheads="1"/>
            </p:cNvSpPr>
            <p:nvPr/>
          </p:nvSpPr>
          <p:spPr bwMode="auto">
            <a:xfrm>
              <a:off x="1596" y="1481"/>
              <a:ext cx="240" cy="223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37"/>
            <p:cNvSpPr>
              <a:spLocks noChangeArrowheads="1"/>
            </p:cNvSpPr>
            <p:nvPr/>
          </p:nvSpPr>
          <p:spPr bwMode="auto">
            <a:xfrm>
              <a:off x="1638" y="1520"/>
              <a:ext cx="97" cy="88"/>
            </a:xfrm>
            <a:prstGeom prst="ellipse">
              <a:avLst/>
            </a:prstGeom>
            <a:solidFill>
              <a:srgbClr val="FFBF1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38"/>
            <p:cNvSpPr>
              <a:spLocks noChangeArrowheads="1"/>
            </p:cNvSpPr>
            <p:nvPr/>
          </p:nvSpPr>
          <p:spPr bwMode="auto">
            <a:xfrm>
              <a:off x="1701" y="1781"/>
              <a:ext cx="55" cy="50"/>
            </a:xfrm>
            <a:prstGeom prst="ellipse">
              <a:avLst/>
            </a:pr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Freeform 39"/>
            <p:cNvSpPr>
              <a:spLocks/>
            </p:cNvSpPr>
            <p:nvPr/>
          </p:nvSpPr>
          <p:spPr bwMode="auto">
            <a:xfrm>
              <a:off x="1693" y="1828"/>
              <a:ext cx="76" cy="155"/>
            </a:xfrm>
            <a:custGeom>
              <a:avLst/>
              <a:gdLst>
                <a:gd name="T0" fmla="*/ 22 w 76"/>
                <a:gd name="T1" fmla="*/ 4 h 155"/>
                <a:gd name="T2" fmla="*/ 0 w 76"/>
                <a:gd name="T3" fmla="*/ 154 h 155"/>
                <a:gd name="T4" fmla="*/ 75 w 76"/>
                <a:gd name="T5" fmla="*/ 154 h 155"/>
                <a:gd name="T6" fmla="*/ 51 w 76"/>
                <a:gd name="T7" fmla="*/ 0 h 155"/>
                <a:gd name="T8" fmla="*/ 22 w 76"/>
                <a:gd name="T9" fmla="*/ 4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6" h="155">
                  <a:moveTo>
                    <a:pt x="22" y="4"/>
                  </a:moveTo>
                  <a:lnTo>
                    <a:pt x="0" y="154"/>
                  </a:lnTo>
                  <a:lnTo>
                    <a:pt x="75" y="154"/>
                  </a:lnTo>
                  <a:lnTo>
                    <a:pt x="51" y="0"/>
                  </a:lnTo>
                  <a:lnTo>
                    <a:pt x="22" y="4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1" name="Group 40"/>
            <p:cNvGrpSpPr>
              <a:grpSpLocks/>
            </p:cNvGrpSpPr>
            <p:nvPr/>
          </p:nvGrpSpPr>
          <p:grpSpPr bwMode="auto">
            <a:xfrm>
              <a:off x="1833" y="1389"/>
              <a:ext cx="35" cy="31"/>
              <a:chOff x="1833" y="1389"/>
              <a:chExt cx="35" cy="31"/>
            </a:xfrm>
          </p:grpSpPr>
          <p:sp>
            <p:nvSpPr>
              <p:cNvPr id="59" name="Oval 41"/>
              <p:cNvSpPr>
                <a:spLocks noChangeArrowheads="1"/>
              </p:cNvSpPr>
              <p:nvPr/>
            </p:nvSpPr>
            <p:spPr bwMode="auto">
              <a:xfrm>
                <a:off x="1833" y="1389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0" name="Oval 42"/>
              <p:cNvSpPr>
                <a:spLocks noChangeArrowheads="1"/>
              </p:cNvSpPr>
              <p:nvPr/>
            </p:nvSpPr>
            <p:spPr bwMode="auto">
              <a:xfrm>
                <a:off x="1839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2" name="Oval 43"/>
            <p:cNvSpPr>
              <a:spLocks noChangeArrowheads="1"/>
            </p:cNvSpPr>
            <p:nvPr/>
          </p:nvSpPr>
          <p:spPr bwMode="auto">
            <a:xfrm>
              <a:off x="1844" y="1396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Freeform 44"/>
            <p:cNvSpPr>
              <a:spLocks/>
            </p:cNvSpPr>
            <p:nvPr/>
          </p:nvSpPr>
          <p:spPr bwMode="auto">
            <a:xfrm>
              <a:off x="1834" y="1404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4" name="Group 45"/>
            <p:cNvGrpSpPr>
              <a:grpSpLocks/>
            </p:cNvGrpSpPr>
            <p:nvPr/>
          </p:nvGrpSpPr>
          <p:grpSpPr bwMode="auto">
            <a:xfrm>
              <a:off x="1834" y="1993"/>
              <a:ext cx="34" cy="31"/>
              <a:chOff x="1834" y="1993"/>
              <a:chExt cx="34" cy="31"/>
            </a:xfrm>
          </p:grpSpPr>
          <p:sp>
            <p:nvSpPr>
              <p:cNvPr id="57" name="Oval 46"/>
              <p:cNvSpPr>
                <a:spLocks noChangeArrowheads="1"/>
              </p:cNvSpPr>
              <p:nvPr/>
            </p:nvSpPr>
            <p:spPr bwMode="auto">
              <a:xfrm>
                <a:off x="1834" y="1993"/>
                <a:ext cx="34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8" name="Oval 47"/>
              <p:cNvSpPr>
                <a:spLocks noChangeArrowheads="1"/>
              </p:cNvSpPr>
              <p:nvPr/>
            </p:nvSpPr>
            <p:spPr bwMode="auto">
              <a:xfrm>
                <a:off x="1839" y="1997"/>
                <a:ext cx="17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5" name="Oval 48"/>
            <p:cNvSpPr>
              <a:spLocks noChangeArrowheads="1"/>
            </p:cNvSpPr>
            <p:nvPr/>
          </p:nvSpPr>
          <p:spPr bwMode="auto">
            <a:xfrm>
              <a:off x="1845" y="2000"/>
              <a:ext cx="2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49"/>
            <p:cNvSpPr>
              <a:spLocks/>
            </p:cNvSpPr>
            <p:nvPr/>
          </p:nvSpPr>
          <p:spPr bwMode="auto">
            <a:xfrm>
              <a:off x="1835" y="2008"/>
              <a:ext cx="34" cy="1"/>
            </a:xfrm>
            <a:custGeom>
              <a:avLst/>
              <a:gdLst>
                <a:gd name="T0" fmla="*/ 0 w 34"/>
                <a:gd name="T1" fmla="*/ 0 h 1"/>
                <a:gd name="T2" fmla="*/ 33 w 34"/>
                <a:gd name="T3" fmla="*/ 0 h 1"/>
                <a:gd name="T4" fmla="*/ 33 w 34"/>
                <a:gd name="T5" fmla="*/ 0 h 1"/>
                <a:gd name="T6" fmla="*/ 0 w 34"/>
                <a:gd name="T7" fmla="*/ 0 h 1"/>
                <a:gd name="T8" fmla="*/ 0 w 34"/>
                <a:gd name="T9" fmla="*/ 0 h 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">
                  <a:moveTo>
                    <a:pt x="0" y="0"/>
                  </a:moveTo>
                  <a:lnTo>
                    <a:pt x="33" y="0"/>
                  </a:lnTo>
                  <a:lnTo>
                    <a:pt x="33" y="0"/>
                  </a:lnTo>
                  <a:lnTo>
                    <a:pt x="0" y="0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47" name="Group 50"/>
            <p:cNvGrpSpPr>
              <a:grpSpLocks/>
            </p:cNvGrpSpPr>
            <p:nvPr/>
          </p:nvGrpSpPr>
          <p:grpSpPr bwMode="auto">
            <a:xfrm>
              <a:off x="1595" y="1993"/>
              <a:ext cx="35" cy="31"/>
              <a:chOff x="1595" y="1993"/>
              <a:chExt cx="35" cy="31"/>
            </a:xfrm>
          </p:grpSpPr>
          <p:sp>
            <p:nvSpPr>
              <p:cNvPr id="55" name="Oval 51"/>
              <p:cNvSpPr>
                <a:spLocks noChangeArrowheads="1"/>
              </p:cNvSpPr>
              <p:nvPr/>
            </p:nvSpPr>
            <p:spPr bwMode="auto">
              <a:xfrm>
                <a:off x="1595" y="1993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6" name="Oval 52"/>
              <p:cNvSpPr>
                <a:spLocks noChangeArrowheads="1"/>
              </p:cNvSpPr>
              <p:nvPr/>
            </p:nvSpPr>
            <p:spPr bwMode="auto">
              <a:xfrm>
                <a:off x="1601" y="1998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48" name="Oval 53"/>
            <p:cNvSpPr>
              <a:spLocks noChangeArrowheads="1"/>
            </p:cNvSpPr>
            <p:nvPr/>
          </p:nvSpPr>
          <p:spPr bwMode="auto">
            <a:xfrm>
              <a:off x="1606" y="2001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Freeform 54"/>
            <p:cNvSpPr>
              <a:spLocks/>
            </p:cNvSpPr>
            <p:nvPr/>
          </p:nvSpPr>
          <p:spPr bwMode="auto">
            <a:xfrm>
              <a:off x="1597" y="2008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50" name="Group 55"/>
            <p:cNvGrpSpPr>
              <a:grpSpLocks/>
            </p:cNvGrpSpPr>
            <p:nvPr/>
          </p:nvGrpSpPr>
          <p:grpSpPr bwMode="auto">
            <a:xfrm>
              <a:off x="1595" y="1388"/>
              <a:ext cx="35" cy="31"/>
              <a:chOff x="1595" y="1388"/>
              <a:chExt cx="35" cy="31"/>
            </a:xfrm>
          </p:grpSpPr>
          <p:sp>
            <p:nvSpPr>
              <p:cNvPr id="53" name="Oval 56"/>
              <p:cNvSpPr>
                <a:spLocks noChangeArrowheads="1"/>
              </p:cNvSpPr>
              <p:nvPr/>
            </p:nvSpPr>
            <p:spPr bwMode="auto">
              <a:xfrm>
                <a:off x="1595" y="1388"/>
                <a:ext cx="35" cy="31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54" name="Oval 57"/>
              <p:cNvSpPr>
                <a:spLocks noChangeArrowheads="1"/>
              </p:cNvSpPr>
              <p:nvPr/>
            </p:nvSpPr>
            <p:spPr bwMode="auto">
              <a:xfrm>
                <a:off x="1601" y="1393"/>
                <a:ext cx="16" cy="15"/>
              </a:xfrm>
              <a:prstGeom prst="ellipse">
                <a:avLst/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1" name="Oval 58"/>
            <p:cNvSpPr>
              <a:spLocks noChangeArrowheads="1"/>
            </p:cNvSpPr>
            <p:nvPr/>
          </p:nvSpPr>
          <p:spPr bwMode="auto">
            <a:xfrm>
              <a:off x="1606" y="1396"/>
              <a:ext cx="3" cy="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Freeform 59"/>
            <p:cNvSpPr>
              <a:spLocks/>
            </p:cNvSpPr>
            <p:nvPr/>
          </p:nvSpPr>
          <p:spPr bwMode="auto">
            <a:xfrm>
              <a:off x="1597" y="1403"/>
              <a:ext cx="34" cy="17"/>
            </a:xfrm>
            <a:custGeom>
              <a:avLst/>
              <a:gdLst>
                <a:gd name="T0" fmla="*/ 0 w 34"/>
                <a:gd name="T1" fmla="*/ 0 h 17"/>
                <a:gd name="T2" fmla="*/ 33 w 34"/>
                <a:gd name="T3" fmla="*/ 0 h 17"/>
                <a:gd name="T4" fmla="*/ 33 w 34"/>
                <a:gd name="T5" fmla="*/ 16 h 17"/>
                <a:gd name="T6" fmla="*/ 0 w 34"/>
                <a:gd name="T7" fmla="*/ 16 h 17"/>
                <a:gd name="T8" fmla="*/ 0 w 34"/>
                <a:gd name="T9" fmla="*/ 0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4" h="17">
                  <a:moveTo>
                    <a:pt x="0" y="0"/>
                  </a:moveTo>
                  <a:lnTo>
                    <a:pt x="33" y="0"/>
                  </a:lnTo>
                  <a:lnTo>
                    <a:pt x="33" y="16"/>
                  </a:lnTo>
                  <a:lnTo>
                    <a:pt x="0" y="16"/>
                  </a:lnTo>
                  <a:lnTo>
                    <a:pt x="0" y="0"/>
                  </a:lnTo>
                </a:path>
              </a:pathLst>
            </a:custGeom>
            <a:solidFill>
              <a:srgbClr val="7F3F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grpSp>
        <p:nvGrpSpPr>
          <p:cNvPr id="61" name="Group 60"/>
          <p:cNvGrpSpPr>
            <a:grpSpLocks/>
          </p:cNvGrpSpPr>
          <p:nvPr/>
        </p:nvGrpSpPr>
        <p:grpSpPr bwMode="auto">
          <a:xfrm>
            <a:off x="6664325" y="5645150"/>
            <a:ext cx="1158875" cy="384175"/>
            <a:chOff x="649" y="1537"/>
            <a:chExt cx="730" cy="242"/>
          </a:xfrm>
        </p:grpSpPr>
        <p:sp>
          <p:nvSpPr>
            <p:cNvPr id="62" name="Freeform 61"/>
            <p:cNvSpPr>
              <a:spLocks/>
            </p:cNvSpPr>
            <p:nvPr/>
          </p:nvSpPr>
          <p:spPr bwMode="auto">
            <a:xfrm>
              <a:off x="1167" y="1672"/>
              <a:ext cx="150" cy="100"/>
            </a:xfrm>
            <a:custGeom>
              <a:avLst/>
              <a:gdLst>
                <a:gd name="T0" fmla="*/ 0 w 150"/>
                <a:gd name="T1" fmla="*/ 0 h 100"/>
                <a:gd name="T2" fmla="*/ 0 w 150"/>
                <a:gd name="T3" fmla="*/ 99 h 100"/>
                <a:gd name="T4" fmla="*/ 26 w 150"/>
                <a:gd name="T5" fmla="*/ 99 h 100"/>
                <a:gd name="T6" fmla="*/ 26 w 150"/>
                <a:gd name="T7" fmla="*/ 79 h 100"/>
                <a:gd name="T8" fmla="*/ 38 w 150"/>
                <a:gd name="T9" fmla="*/ 79 h 100"/>
                <a:gd name="T10" fmla="*/ 38 w 150"/>
                <a:gd name="T11" fmla="*/ 70 h 100"/>
                <a:gd name="T12" fmla="*/ 55 w 150"/>
                <a:gd name="T13" fmla="*/ 70 h 100"/>
                <a:gd name="T14" fmla="*/ 55 w 150"/>
                <a:gd name="T15" fmla="*/ 81 h 100"/>
                <a:gd name="T16" fmla="*/ 77 w 150"/>
                <a:gd name="T17" fmla="*/ 81 h 100"/>
                <a:gd name="T18" fmla="*/ 77 w 150"/>
                <a:gd name="T19" fmla="*/ 46 h 100"/>
                <a:gd name="T20" fmla="*/ 93 w 150"/>
                <a:gd name="T21" fmla="*/ 46 h 100"/>
                <a:gd name="T22" fmla="*/ 93 w 150"/>
                <a:gd name="T23" fmla="*/ 71 h 100"/>
                <a:gd name="T24" fmla="*/ 105 w 150"/>
                <a:gd name="T25" fmla="*/ 74 h 100"/>
                <a:gd name="T26" fmla="*/ 105 w 150"/>
                <a:gd name="T27" fmla="*/ 91 h 100"/>
                <a:gd name="T28" fmla="*/ 149 w 150"/>
                <a:gd name="T29" fmla="*/ 91 h 100"/>
                <a:gd name="T30" fmla="*/ 149 w 150"/>
                <a:gd name="T31" fmla="*/ 72 h 100"/>
                <a:gd name="T32" fmla="*/ 137 w 150"/>
                <a:gd name="T33" fmla="*/ 72 h 100"/>
                <a:gd name="T34" fmla="*/ 137 w 150"/>
                <a:gd name="T35" fmla="*/ 0 h 100"/>
                <a:gd name="T36" fmla="*/ 0 w 150"/>
                <a:gd name="T37" fmla="*/ 0 h 1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50" h="100">
                  <a:moveTo>
                    <a:pt x="0" y="0"/>
                  </a:moveTo>
                  <a:lnTo>
                    <a:pt x="0" y="99"/>
                  </a:lnTo>
                  <a:lnTo>
                    <a:pt x="26" y="99"/>
                  </a:lnTo>
                  <a:lnTo>
                    <a:pt x="26" y="79"/>
                  </a:lnTo>
                  <a:lnTo>
                    <a:pt x="38" y="79"/>
                  </a:lnTo>
                  <a:lnTo>
                    <a:pt x="38" y="70"/>
                  </a:lnTo>
                  <a:lnTo>
                    <a:pt x="55" y="70"/>
                  </a:lnTo>
                  <a:lnTo>
                    <a:pt x="55" y="81"/>
                  </a:lnTo>
                  <a:lnTo>
                    <a:pt x="77" y="81"/>
                  </a:lnTo>
                  <a:lnTo>
                    <a:pt x="77" y="46"/>
                  </a:lnTo>
                  <a:lnTo>
                    <a:pt x="93" y="46"/>
                  </a:lnTo>
                  <a:lnTo>
                    <a:pt x="93" y="71"/>
                  </a:lnTo>
                  <a:lnTo>
                    <a:pt x="105" y="74"/>
                  </a:lnTo>
                  <a:lnTo>
                    <a:pt x="105" y="91"/>
                  </a:lnTo>
                  <a:lnTo>
                    <a:pt x="149" y="91"/>
                  </a:lnTo>
                  <a:lnTo>
                    <a:pt x="149" y="72"/>
                  </a:lnTo>
                  <a:lnTo>
                    <a:pt x="137" y="72"/>
                  </a:lnTo>
                  <a:lnTo>
                    <a:pt x="137" y="0"/>
                  </a:lnTo>
                  <a:lnTo>
                    <a:pt x="0" y="0"/>
                  </a:lnTo>
                </a:path>
              </a:pathLst>
            </a:custGeom>
            <a:solidFill>
              <a:srgbClr val="0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cap="rnd">
                  <a:solidFill>
                    <a:schemeClr val="tx1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US"/>
            </a:p>
          </p:txBody>
        </p:sp>
        <p:grpSp>
          <p:nvGrpSpPr>
            <p:cNvPr id="63" name="Group 62"/>
            <p:cNvGrpSpPr>
              <a:grpSpLocks/>
            </p:cNvGrpSpPr>
            <p:nvPr/>
          </p:nvGrpSpPr>
          <p:grpSpPr bwMode="auto">
            <a:xfrm>
              <a:off x="649" y="1537"/>
              <a:ext cx="252" cy="242"/>
              <a:chOff x="649" y="1537"/>
              <a:chExt cx="252" cy="242"/>
            </a:xfrm>
          </p:grpSpPr>
          <p:sp>
            <p:nvSpPr>
              <p:cNvPr id="67" name="Oval 63"/>
              <p:cNvSpPr>
                <a:spLocks noChangeArrowheads="1"/>
              </p:cNvSpPr>
              <p:nvPr/>
            </p:nvSpPr>
            <p:spPr bwMode="auto">
              <a:xfrm>
                <a:off x="649" y="1600"/>
                <a:ext cx="128" cy="115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8" name="Oval 64"/>
              <p:cNvSpPr>
                <a:spLocks noChangeArrowheads="1"/>
              </p:cNvSpPr>
              <p:nvPr/>
            </p:nvSpPr>
            <p:spPr bwMode="auto">
              <a:xfrm>
                <a:off x="766" y="1663"/>
                <a:ext cx="130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Oval 65"/>
              <p:cNvSpPr>
                <a:spLocks noChangeArrowheads="1"/>
              </p:cNvSpPr>
              <p:nvPr/>
            </p:nvSpPr>
            <p:spPr bwMode="auto">
              <a:xfrm>
                <a:off x="770" y="1537"/>
                <a:ext cx="131" cy="116"/>
              </a:xfrm>
              <a:prstGeom prst="ellipse">
                <a:avLst/>
              </a:prstGeom>
              <a:noFill/>
              <a:ln w="50800">
                <a:solidFill>
                  <a:srgbClr val="00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4" name="Group 66"/>
            <p:cNvGrpSpPr>
              <a:grpSpLocks/>
            </p:cNvGrpSpPr>
            <p:nvPr/>
          </p:nvGrpSpPr>
          <p:grpSpPr bwMode="auto">
            <a:xfrm>
              <a:off x="851" y="1647"/>
              <a:ext cx="528" cy="25"/>
              <a:chOff x="851" y="1647"/>
              <a:chExt cx="528" cy="25"/>
            </a:xfrm>
          </p:grpSpPr>
          <p:sp>
            <p:nvSpPr>
              <p:cNvPr id="65" name="AutoShape 67"/>
              <p:cNvSpPr>
                <a:spLocks noChangeArrowheads="1"/>
              </p:cNvSpPr>
              <p:nvPr/>
            </p:nvSpPr>
            <p:spPr bwMode="auto">
              <a:xfrm>
                <a:off x="851" y="1647"/>
                <a:ext cx="528" cy="25"/>
              </a:xfrm>
              <a:prstGeom prst="roundRect">
                <a:avLst>
                  <a:gd name="adj" fmla="val 41931"/>
                </a:avLst>
              </a:prstGeom>
              <a:solidFill>
                <a:srgbClr val="00000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round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6" name="Line 68"/>
              <p:cNvSpPr>
                <a:spLocks noChangeShapeType="1"/>
              </p:cNvSpPr>
              <p:nvPr/>
            </p:nvSpPr>
            <p:spPr bwMode="auto">
              <a:xfrm>
                <a:off x="901" y="1654"/>
                <a:ext cx="459" cy="0"/>
              </a:xfrm>
              <a:prstGeom prst="line">
                <a:avLst/>
              </a:prstGeom>
              <a:noFill/>
              <a:ln w="12700">
                <a:solidFill>
                  <a:srgbClr val="FFFFFF"/>
                </a:solidFill>
                <a:round/>
                <a:headEnd type="none" w="sm" len="sm"/>
                <a:tailEnd type="none" w="sm" len="sm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</p:grpSp>
      <p:pic>
        <p:nvPicPr>
          <p:cNvPr id="70" name="Picture 69" descr="j0300848[1]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9982" y="3425825"/>
            <a:ext cx="1816100" cy="12255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6825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Users play a role too!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1447800"/>
            <a:ext cx="8229600" cy="4525963"/>
          </a:xfrm>
        </p:spPr>
        <p:txBody>
          <a:bodyPr/>
          <a:lstStyle/>
          <a:p>
            <a:r>
              <a:rPr lang="en-US" dirty="0" smtClean="0"/>
              <a:t>Not all visual constraints are seen, perceived, followed!</a:t>
            </a:r>
            <a:endParaRPr lang="en-US" dirty="0"/>
          </a:p>
        </p:txBody>
      </p:sp>
      <p:pic>
        <p:nvPicPr>
          <p:cNvPr id="7" name="Picture 4" descr="downloa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2238324"/>
            <a:ext cx="6096000" cy="43958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762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1219200" y="76200"/>
            <a:ext cx="7772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 smtClean="0"/>
              <a:t>Visible Constraints: Date Entry</a:t>
            </a:r>
            <a:endParaRPr lang="en-CA" dirty="0"/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600200"/>
            <a:ext cx="3962400" cy="3635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2895600"/>
            <a:ext cx="5029200" cy="3724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699">
                <a:solidFill>
                  <a:schemeClr val="tx1"/>
                </a:solidFill>
                <a:miter lim="800000"/>
                <a:headEnd type="none" w="sm" len="sm"/>
                <a:tailEnd type="none" w="sm" len="sm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Content Placeholder 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5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3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876107"/>
              </p:ext>
            </p:extLst>
          </p:nvPr>
        </p:nvGraphicFramePr>
        <p:xfrm>
          <a:off x="21921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6" name="Photo Editor Photo" r:id="rId4" imgW="12193702" imgH="9142857" progId="MSPhotoEd.3">
                  <p:embed/>
                </p:oleObj>
              </mc:Choice>
              <mc:Fallback>
                <p:oleObj name="Photo Editor Photo" r:id="rId4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921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01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0" y="0"/>
          <a:ext cx="9144000" cy="68564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0" name="Photo Editor Photo" r:id="rId4" imgW="12193702" imgH="9142857" progId="MSPhotoEd.3">
                  <p:embed/>
                </p:oleObj>
              </mc:Choice>
              <mc:Fallback>
                <p:oleObj name="Photo Editor Photo" r:id="rId4" imgW="12193702" imgH="9142857" progId="MSPhotoEd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9144000" cy="68564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12699">
                            <a:solidFill>
                              <a:schemeClr val="tx1"/>
                            </a:solidFill>
                            <a:miter lim="800000"/>
                            <a:headEnd type="none" w="sm" len="sm"/>
                            <a:tailEnd type="none" w="sm" len="sm"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3455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*Review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FTP</a:t>
            </a:r>
          </a:p>
          <a:p>
            <a:r>
              <a:rPr lang="en-US" dirty="0" smtClean="0"/>
              <a:t>URLs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785422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Bridging Users &amp; Systems: </a:t>
            </a:r>
            <a:br>
              <a:rPr lang="en-US" dirty="0" smtClean="0"/>
            </a:br>
            <a:r>
              <a:rPr lang="en-US" dirty="0" smtClean="0"/>
              <a:t>Mapping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Design concept</a:t>
            </a:r>
          </a:p>
          <a:p>
            <a:r>
              <a:rPr lang="en-US" dirty="0" smtClean="0"/>
              <a:t>Draw clear relationships between objects and the things or behaviors they control</a:t>
            </a:r>
          </a:p>
          <a:p>
            <a:r>
              <a:rPr lang="en-US" dirty="0" smtClean="0"/>
              <a:t>Should help users develop reasonable expectations of cause and effect</a:t>
            </a:r>
          </a:p>
          <a:p>
            <a:pPr lvl="1"/>
            <a:r>
              <a:rPr lang="en-US" dirty="0" smtClean="0"/>
              <a:t>What will probably happen if I click here?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91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/>
          <a:lstStyle/>
          <a:p>
            <a:r>
              <a:rPr lang="en-US" dirty="0" smtClean="0"/>
              <a:t>Possible Mappings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7" name="Group 147"/>
          <p:cNvGrpSpPr>
            <a:grpSpLocks/>
          </p:cNvGrpSpPr>
          <p:nvPr/>
        </p:nvGrpSpPr>
        <p:grpSpPr bwMode="auto">
          <a:xfrm>
            <a:off x="1081088" y="2133600"/>
            <a:ext cx="2189162" cy="3413125"/>
            <a:chOff x="1152" y="981"/>
            <a:chExt cx="1379" cy="2150"/>
          </a:xfrm>
        </p:grpSpPr>
        <p:grpSp>
          <p:nvGrpSpPr>
            <p:cNvPr id="8" name="Group 5"/>
            <p:cNvGrpSpPr>
              <a:grpSpLocks/>
            </p:cNvGrpSpPr>
            <p:nvPr/>
          </p:nvGrpSpPr>
          <p:grpSpPr bwMode="auto">
            <a:xfrm>
              <a:off x="1898" y="1228"/>
              <a:ext cx="328" cy="424"/>
              <a:chOff x="872" y="2048"/>
              <a:chExt cx="328" cy="424"/>
            </a:xfrm>
          </p:grpSpPr>
          <p:sp>
            <p:nvSpPr>
              <p:cNvPr id="41" name="Oval 6"/>
              <p:cNvSpPr>
                <a:spLocks noChangeArrowheads="1"/>
              </p:cNvSpPr>
              <p:nvPr/>
            </p:nvSpPr>
            <p:spPr bwMode="auto">
              <a:xfrm>
                <a:off x="872" y="204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2" name="Oval 7"/>
              <p:cNvSpPr>
                <a:spLocks noChangeArrowheads="1"/>
              </p:cNvSpPr>
              <p:nvPr/>
            </p:nvSpPr>
            <p:spPr bwMode="auto">
              <a:xfrm>
                <a:off x="1000" y="223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3" name="Oval 8"/>
              <p:cNvSpPr>
                <a:spLocks noChangeArrowheads="1"/>
              </p:cNvSpPr>
              <p:nvPr/>
            </p:nvSpPr>
            <p:spPr bwMode="auto">
              <a:xfrm>
                <a:off x="1024" y="226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9" name="Group 9"/>
            <p:cNvGrpSpPr>
              <a:grpSpLocks/>
            </p:cNvGrpSpPr>
            <p:nvPr/>
          </p:nvGrpSpPr>
          <p:grpSpPr bwMode="auto">
            <a:xfrm>
              <a:off x="1522" y="1279"/>
              <a:ext cx="248" cy="322"/>
              <a:chOff x="496" y="2099"/>
              <a:chExt cx="248" cy="322"/>
            </a:xfrm>
          </p:grpSpPr>
          <p:sp>
            <p:nvSpPr>
              <p:cNvPr id="38" name="Oval 10"/>
              <p:cNvSpPr>
                <a:spLocks noChangeArrowheads="1"/>
              </p:cNvSpPr>
              <p:nvPr/>
            </p:nvSpPr>
            <p:spPr bwMode="auto">
              <a:xfrm>
                <a:off x="496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9" name="Oval 11"/>
              <p:cNvSpPr>
                <a:spLocks noChangeArrowheads="1"/>
              </p:cNvSpPr>
              <p:nvPr/>
            </p:nvSpPr>
            <p:spPr bwMode="auto">
              <a:xfrm>
                <a:off x="594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40" name="Oval 12"/>
              <p:cNvSpPr>
                <a:spLocks noChangeArrowheads="1"/>
              </p:cNvSpPr>
              <p:nvPr/>
            </p:nvSpPr>
            <p:spPr bwMode="auto">
              <a:xfrm>
                <a:off x="613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" name="Group 13"/>
            <p:cNvGrpSpPr>
              <a:grpSpLocks/>
            </p:cNvGrpSpPr>
            <p:nvPr/>
          </p:nvGrpSpPr>
          <p:grpSpPr bwMode="auto">
            <a:xfrm>
              <a:off x="1474" y="1676"/>
              <a:ext cx="328" cy="424"/>
              <a:chOff x="448" y="2496"/>
              <a:chExt cx="328" cy="424"/>
            </a:xfrm>
          </p:grpSpPr>
          <p:sp>
            <p:nvSpPr>
              <p:cNvPr id="35" name="Oval 14"/>
              <p:cNvSpPr>
                <a:spLocks noChangeArrowheads="1"/>
              </p:cNvSpPr>
              <p:nvPr/>
            </p:nvSpPr>
            <p:spPr bwMode="auto">
              <a:xfrm>
                <a:off x="448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6" name="Oval 15"/>
              <p:cNvSpPr>
                <a:spLocks noChangeArrowheads="1"/>
              </p:cNvSpPr>
              <p:nvPr/>
            </p:nvSpPr>
            <p:spPr bwMode="auto">
              <a:xfrm>
                <a:off x="576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7" name="Oval 16"/>
              <p:cNvSpPr>
                <a:spLocks noChangeArrowheads="1"/>
              </p:cNvSpPr>
              <p:nvPr/>
            </p:nvSpPr>
            <p:spPr bwMode="auto">
              <a:xfrm>
                <a:off x="600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" name="Group 17"/>
            <p:cNvGrpSpPr>
              <a:grpSpLocks/>
            </p:cNvGrpSpPr>
            <p:nvPr/>
          </p:nvGrpSpPr>
          <p:grpSpPr bwMode="auto">
            <a:xfrm>
              <a:off x="1946" y="1759"/>
              <a:ext cx="248" cy="322"/>
              <a:chOff x="920" y="2579"/>
              <a:chExt cx="248" cy="322"/>
            </a:xfrm>
          </p:grpSpPr>
          <p:sp>
            <p:nvSpPr>
              <p:cNvPr id="32" name="Oval 18"/>
              <p:cNvSpPr>
                <a:spLocks noChangeArrowheads="1"/>
              </p:cNvSpPr>
              <p:nvPr/>
            </p:nvSpPr>
            <p:spPr bwMode="auto">
              <a:xfrm>
                <a:off x="920" y="257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3" name="Oval 19"/>
              <p:cNvSpPr>
                <a:spLocks noChangeArrowheads="1"/>
              </p:cNvSpPr>
              <p:nvPr/>
            </p:nvSpPr>
            <p:spPr bwMode="auto">
              <a:xfrm>
                <a:off x="1018" y="272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4" name="Oval 20"/>
              <p:cNvSpPr>
                <a:spLocks noChangeArrowheads="1"/>
              </p:cNvSpPr>
              <p:nvPr/>
            </p:nvSpPr>
            <p:spPr bwMode="auto">
              <a:xfrm>
                <a:off x="1037" y="274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2" name="Group 21"/>
            <p:cNvGrpSpPr>
              <a:grpSpLocks/>
            </p:cNvGrpSpPr>
            <p:nvPr/>
          </p:nvGrpSpPr>
          <p:grpSpPr bwMode="auto">
            <a:xfrm>
              <a:off x="1350" y="2232"/>
              <a:ext cx="88" cy="120"/>
              <a:chOff x="324" y="3052"/>
              <a:chExt cx="88" cy="120"/>
            </a:xfrm>
          </p:grpSpPr>
          <p:sp>
            <p:nvSpPr>
              <p:cNvPr id="30" name="Oval 22"/>
              <p:cNvSpPr>
                <a:spLocks noChangeArrowheads="1"/>
              </p:cNvSpPr>
              <p:nvPr/>
            </p:nvSpPr>
            <p:spPr bwMode="auto">
              <a:xfrm>
                <a:off x="324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31" name="Rectangle 23"/>
              <p:cNvSpPr>
                <a:spLocks noChangeArrowheads="1"/>
              </p:cNvSpPr>
              <p:nvPr/>
            </p:nvSpPr>
            <p:spPr bwMode="auto">
              <a:xfrm>
                <a:off x="356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3" name="Group 24"/>
            <p:cNvGrpSpPr>
              <a:grpSpLocks/>
            </p:cNvGrpSpPr>
            <p:nvPr/>
          </p:nvGrpSpPr>
          <p:grpSpPr bwMode="auto">
            <a:xfrm>
              <a:off x="1662" y="2232"/>
              <a:ext cx="88" cy="120"/>
              <a:chOff x="636" y="3052"/>
              <a:chExt cx="88" cy="120"/>
            </a:xfrm>
          </p:grpSpPr>
          <p:sp>
            <p:nvSpPr>
              <p:cNvPr id="28" name="Oval 25"/>
              <p:cNvSpPr>
                <a:spLocks noChangeArrowheads="1"/>
              </p:cNvSpPr>
              <p:nvPr/>
            </p:nvSpPr>
            <p:spPr bwMode="auto">
              <a:xfrm>
                <a:off x="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9" name="Rectangle 26"/>
              <p:cNvSpPr>
                <a:spLocks noChangeArrowheads="1"/>
              </p:cNvSpPr>
              <p:nvPr/>
            </p:nvSpPr>
            <p:spPr bwMode="auto">
              <a:xfrm>
                <a:off x="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4" name="Group 27"/>
            <p:cNvGrpSpPr>
              <a:grpSpLocks/>
            </p:cNvGrpSpPr>
            <p:nvPr/>
          </p:nvGrpSpPr>
          <p:grpSpPr bwMode="auto">
            <a:xfrm>
              <a:off x="1942" y="2240"/>
              <a:ext cx="88" cy="120"/>
              <a:chOff x="916" y="3060"/>
              <a:chExt cx="88" cy="120"/>
            </a:xfrm>
          </p:grpSpPr>
          <p:sp>
            <p:nvSpPr>
              <p:cNvPr id="26" name="Oval 28"/>
              <p:cNvSpPr>
                <a:spLocks noChangeArrowheads="1"/>
              </p:cNvSpPr>
              <p:nvPr/>
            </p:nvSpPr>
            <p:spPr bwMode="auto">
              <a:xfrm>
                <a:off x="9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7" name="Rectangle 29"/>
              <p:cNvSpPr>
                <a:spLocks noChangeArrowheads="1"/>
              </p:cNvSpPr>
              <p:nvPr/>
            </p:nvSpPr>
            <p:spPr bwMode="auto">
              <a:xfrm>
                <a:off x="9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5" name="Group 30"/>
            <p:cNvGrpSpPr>
              <a:grpSpLocks/>
            </p:cNvGrpSpPr>
            <p:nvPr/>
          </p:nvGrpSpPr>
          <p:grpSpPr bwMode="auto">
            <a:xfrm>
              <a:off x="2142" y="2240"/>
              <a:ext cx="88" cy="120"/>
              <a:chOff x="1116" y="3060"/>
              <a:chExt cx="88" cy="120"/>
            </a:xfrm>
          </p:grpSpPr>
          <p:sp>
            <p:nvSpPr>
              <p:cNvPr id="24" name="Oval 31"/>
              <p:cNvSpPr>
                <a:spLocks noChangeArrowheads="1"/>
              </p:cNvSpPr>
              <p:nvPr/>
            </p:nvSpPr>
            <p:spPr bwMode="auto">
              <a:xfrm>
                <a:off x="1116" y="3068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5" name="Rectangle 32"/>
              <p:cNvSpPr>
                <a:spLocks noChangeArrowheads="1"/>
              </p:cNvSpPr>
              <p:nvPr/>
            </p:nvSpPr>
            <p:spPr bwMode="auto">
              <a:xfrm>
                <a:off x="1148" y="3060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6" name="Rectangle 33"/>
            <p:cNvSpPr>
              <a:spLocks noChangeArrowheads="1"/>
            </p:cNvSpPr>
            <p:nvPr/>
          </p:nvSpPr>
          <p:spPr bwMode="auto">
            <a:xfrm>
              <a:off x="1454" y="1200"/>
              <a:ext cx="808" cy="9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" name="Rectangle 34"/>
            <p:cNvSpPr>
              <a:spLocks noChangeArrowheads="1"/>
            </p:cNvSpPr>
            <p:nvPr/>
          </p:nvSpPr>
          <p:spPr bwMode="auto">
            <a:xfrm>
              <a:off x="1256" y="2353"/>
              <a:ext cx="3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b="0"/>
                <a:t>back</a:t>
              </a:r>
              <a:br>
                <a:rPr lang="en-US" sz="1200" b="0"/>
              </a:br>
              <a:r>
                <a:rPr lang="en-US" sz="1200" b="0"/>
                <a:t>right</a:t>
              </a:r>
            </a:p>
          </p:txBody>
        </p:sp>
        <p:sp>
          <p:nvSpPr>
            <p:cNvPr id="18" name="Rectangle 35"/>
            <p:cNvSpPr>
              <a:spLocks noChangeArrowheads="1"/>
            </p:cNvSpPr>
            <p:nvPr/>
          </p:nvSpPr>
          <p:spPr bwMode="auto">
            <a:xfrm>
              <a:off x="1568" y="2353"/>
              <a:ext cx="3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b="0"/>
                <a:t>front</a:t>
              </a:r>
              <a:br>
                <a:rPr lang="en-US" sz="1200" b="0"/>
              </a:br>
              <a:r>
                <a:rPr lang="en-US" sz="1200" b="0"/>
                <a:t>left</a:t>
              </a:r>
            </a:p>
          </p:txBody>
        </p:sp>
        <p:sp>
          <p:nvSpPr>
            <p:cNvPr id="19" name="Rectangle 36"/>
            <p:cNvSpPr>
              <a:spLocks noChangeArrowheads="1"/>
            </p:cNvSpPr>
            <p:nvPr/>
          </p:nvSpPr>
          <p:spPr bwMode="auto">
            <a:xfrm>
              <a:off x="1848" y="2353"/>
              <a:ext cx="3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b="0"/>
                <a:t>back</a:t>
              </a:r>
              <a:br>
                <a:rPr lang="en-US" sz="1200" b="0"/>
              </a:br>
              <a:r>
                <a:rPr lang="en-US" sz="1200" b="0"/>
                <a:t>left</a:t>
              </a:r>
            </a:p>
          </p:txBody>
        </p:sp>
        <p:sp>
          <p:nvSpPr>
            <p:cNvPr id="20" name="Rectangle 37"/>
            <p:cNvSpPr>
              <a:spLocks noChangeArrowheads="1"/>
            </p:cNvSpPr>
            <p:nvPr/>
          </p:nvSpPr>
          <p:spPr bwMode="auto">
            <a:xfrm>
              <a:off x="2112" y="2353"/>
              <a:ext cx="3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b="0"/>
                <a:t>front</a:t>
              </a:r>
              <a:br>
                <a:rPr lang="en-US" sz="1200" b="0"/>
              </a:br>
              <a:r>
                <a:rPr lang="en-US" sz="1200" b="0"/>
                <a:t>right</a:t>
              </a:r>
            </a:p>
          </p:txBody>
        </p:sp>
        <p:sp>
          <p:nvSpPr>
            <p:cNvPr id="21" name="Rectangle 38"/>
            <p:cNvSpPr>
              <a:spLocks noChangeArrowheads="1"/>
            </p:cNvSpPr>
            <p:nvPr/>
          </p:nvSpPr>
          <p:spPr bwMode="auto">
            <a:xfrm>
              <a:off x="1152" y="2671"/>
              <a:ext cx="1379" cy="46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lIns="92075" tIns="46038" rIns="92075" bIns="46038">
              <a:spAutoFit/>
            </a:bodyPr>
            <a:lstStyle/>
            <a:p>
              <a:r>
                <a:rPr lang="en-US" sz="1400" b="0"/>
                <a:t>24 possibilities, requires: </a:t>
              </a:r>
            </a:p>
            <a:p>
              <a:r>
                <a:rPr lang="en-US" sz="1400" b="0"/>
                <a:t>  -visible labels + memory</a:t>
              </a:r>
              <a:endParaRPr lang="en-US" sz="1800"/>
            </a:p>
          </p:txBody>
        </p:sp>
        <p:sp>
          <p:nvSpPr>
            <p:cNvPr id="22" name="Rectangle 39"/>
            <p:cNvSpPr>
              <a:spLocks noChangeArrowheads="1"/>
            </p:cNvSpPr>
            <p:nvPr/>
          </p:nvSpPr>
          <p:spPr bwMode="auto">
            <a:xfrm>
              <a:off x="1544" y="981"/>
              <a:ext cx="644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="0"/>
                <a:t>arbitrary</a:t>
              </a:r>
            </a:p>
          </p:txBody>
        </p:sp>
        <p:sp>
          <p:nvSpPr>
            <p:cNvPr id="23" name="Rectangle 40"/>
            <p:cNvSpPr>
              <a:spLocks noChangeArrowheads="1"/>
            </p:cNvSpPr>
            <p:nvPr/>
          </p:nvSpPr>
          <p:spPr bwMode="auto">
            <a:xfrm>
              <a:off x="1214" y="2160"/>
              <a:ext cx="1184" cy="4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44" name="Group 148"/>
          <p:cNvGrpSpPr>
            <a:grpSpLocks/>
          </p:cNvGrpSpPr>
          <p:nvPr/>
        </p:nvGrpSpPr>
        <p:grpSpPr bwMode="auto">
          <a:xfrm>
            <a:off x="5957888" y="1566863"/>
            <a:ext cx="1689100" cy="4724400"/>
            <a:chOff x="4224" y="624"/>
            <a:chExt cx="1064" cy="2976"/>
          </a:xfrm>
        </p:grpSpPr>
        <p:grpSp>
          <p:nvGrpSpPr>
            <p:cNvPr id="45" name="Group 42"/>
            <p:cNvGrpSpPr>
              <a:grpSpLocks/>
            </p:cNvGrpSpPr>
            <p:nvPr/>
          </p:nvGrpSpPr>
          <p:grpSpPr bwMode="auto">
            <a:xfrm>
              <a:off x="4276" y="2244"/>
              <a:ext cx="328" cy="424"/>
              <a:chOff x="4481" y="2028"/>
              <a:chExt cx="328" cy="424"/>
            </a:xfrm>
          </p:grpSpPr>
          <p:sp>
            <p:nvSpPr>
              <p:cNvPr id="103" name="Oval 43"/>
              <p:cNvSpPr>
                <a:spLocks noChangeArrowheads="1"/>
              </p:cNvSpPr>
              <p:nvPr/>
            </p:nvSpPr>
            <p:spPr bwMode="auto">
              <a:xfrm>
                <a:off x="4481" y="202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4" name="Oval 44"/>
              <p:cNvSpPr>
                <a:spLocks noChangeArrowheads="1"/>
              </p:cNvSpPr>
              <p:nvPr/>
            </p:nvSpPr>
            <p:spPr bwMode="auto">
              <a:xfrm>
                <a:off x="4609" y="221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5" name="Oval 45"/>
              <p:cNvSpPr>
                <a:spLocks noChangeArrowheads="1"/>
              </p:cNvSpPr>
              <p:nvPr/>
            </p:nvSpPr>
            <p:spPr bwMode="auto">
              <a:xfrm>
                <a:off x="4633" y="224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6" name="Group 46"/>
            <p:cNvGrpSpPr>
              <a:grpSpLocks/>
            </p:cNvGrpSpPr>
            <p:nvPr/>
          </p:nvGrpSpPr>
          <p:grpSpPr bwMode="auto">
            <a:xfrm>
              <a:off x="4484" y="2751"/>
              <a:ext cx="248" cy="322"/>
              <a:chOff x="4689" y="2535"/>
              <a:chExt cx="248" cy="322"/>
            </a:xfrm>
          </p:grpSpPr>
          <p:sp>
            <p:nvSpPr>
              <p:cNvPr id="100" name="Oval 47"/>
              <p:cNvSpPr>
                <a:spLocks noChangeArrowheads="1"/>
              </p:cNvSpPr>
              <p:nvPr/>
            </p:nvSpPr>
            <p:spPr bwMode="auto">
              <a:xfrm>
                <a:off x="4689" y="2535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1" name="Oval 48"/>
              <p:cNvSpPr>
                <a:spLocks noChangeArrowheads="1"/>
              </p:cNvSpPr>
              <p:nvPr/>
            </p:nvSpPr>
            <p:spPr bwMode="auto">
              <a:xfrm>
                <a:off x="4787" y="2676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02" name="Oval 49"/>
              <p:cNvSpPr>
                <a:spLocks noChangeArrowheads="1"/>
              </p:cNvSpPr>
              <p:nvPr/>
            </p:nvSpPr>
            <p:spPr bwMode="auto">
              <a:xfrm>
                <a:off x="4806" y="2701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7" name="Group 50"/>
            <p:cNvGrpSpPr>
              <a:grpSpLocks/>
            </p:cNvGrpSpPr>
            <p:nvPr/>
          </p:nvGrpSpPr>
          <p:grpSpPr bwMode="auto">
            <a:xfrm>
              <a:off x="4908" y="2684"/>
              <a:ext cx="328" cy="424"/>
              <a:chOff x="5113" y="2468"/>
              <a:chExt cx="328" cy="424"/>
            </a:xfrm>
          </p:grpSpPr>
          <p:sp>
            <p:nvSpPr>
              <p:cNvPr id="97" name="Oval 51"/>
              <p:cNvSpPr>
                <a:spLocks noChangeArrowheads="1"/>
              </p:cNvSpPr>
              <p:nvPr/>
            </p:nvSpPr>
            <p:spPr bwMode="auto">
              <a:xfrm>
                <a:off x="5113" y="246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8" name="Oval 52"/>
              <p:cNvSpPr>
                <a:spLocks noChangeArrowheads="1"/>
              </p:cNvSpPr>
              <p:nvPr/>
            </p:nvSpPr>
            <p:spPr bwMode="auto">
              <a:xfrm>
                <a:off x="5241" y="265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9" name="Oval 53"/>
              <p:cNvSpPr>
                <a:spLocks noChangeArrowheads="1"/>
              </p:cNvSpPr>
              <p:nvPr/>
            </p:nvSpPr>
            <p:spPr bwMode="auto">
              <a:xfrm>
                <a:off x="5265" y="268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8" name="Group 54"/>
            <p:cNvGrpSpPr>
              <a:grpSpLocks/>
            </p:cNvGrpSpPr>
            <p:nvPr/>
          </p:nvGrpSpPr>
          <p:grpSpPr bwMode="auto">
            <a:xfrm>
              <a:off x="4772" y="2279"/>
              <a:ext cx="248" cy="322"/>
              <a:chOff x="4977" y="2063"/>
              <a:chExt cx="248" cy="322"/>
            </a:xfrm>
          </p:grpSpPr>
          <p:sp>
            <p:nvSpPr>
              <p:cNvPr id="94" name="Oval 55"/>
              <p:cNvSpPr>
                <a:spLocks noChangeArrowheads="1"/>
              </p:cNvSpPr>
              <p:nvPr/>
            </p:nvSpPr>
            <p:spPr bwMode="auto">
              <a:xfrm>
                <a:off x="4977" y="2063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5" name="Oval 56"/>
              <p:cNvSpPr>
                <a:spLocks noChangeArrowheads="1"/>
              </p:cNvSpPr>
              <p:nvPr/>
            </p:nvSpPr>
            <p:spPr bwMode="auto">
              <a:xfrm>
                <a:off x="5075" y="2204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6" name="Oval 57"/>
              <p:cNvSpPr>
                <a:spLocks noChangeArrowheads="1"/>
              </p:cNvSpPr>
              <p:nvPr/>
            </p:nvSpPr>
            <p:spPr bwMode="auto">
              <a:xfrm>
                <a:off x="5094" y="2229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49" name="Group 58"/>
            <p:cNvGrpSpPr>
              <a:grpSpLocks/>
            </p:cNvGrpSpPr>
            <p:nvPr/>
          </p:nvGrpSpPr>
          <p:grpSpPr bwMode="auto">
            <a:xfrm>
              <a:off x="4328" y="3240"/>
              <a:ext cx="88" cy="120"/>
              <a:chOff x="4533" y="3024"/>
              <a:chExt cx="88" cy="120"/>
            </a:xfrm>
          </p:grpSpPr>
          <p:sp>
            <p:nvSpPr>
              <p:cNvPr id="92" name="Oval 59"/>
              <p:cNvSpPr>
                <a:spLocks noChangeArrowheads="1"/>
              </p:cNvSpPr>
              <p:nvPr/>
            </p:nvSpPr>
            <p:spPr bwMode="auto">
              <a:xfrm>
                <a:off x="4533" y="303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3" name="Rectangle 60"/>
              <p:cNvSpPr>
                <a:spLocks noChangeArrowheads="1"/>
              </p:cNvSpPr>
              <p:nvPr/>
            </p:nvSpPr>
            <p:spPr bwMode="auto">
              <a:xfrm>
                <a:off x="4565" y="302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0" name="Group 61"/>
            <p:cNvGrpSpPr>
              <a:grpSpLocks/>
            </p:cNvGrpSpPr>
            <p:nvPr/>
          </p:nvGrpSpPr>
          <p:grpSpPr bwMode="auto">
            <a:xfrm>
              <a:off x="4520" y="3240"/>
              <a:ext cx="88" cy="120"/>
              <a:chOff x="4725" y="3024"/>
              <a:chExt cx="88" cy="120"/>
            </a:xfrm>
          </p:grpSpPr>
          <p:sp>
            <p:nvSpPr>
              <p:cNvPr id="90" name="Oval 62"/>
              <p:cNvSpPr>
                <a:spLocks noChangeArrowheads="1"/>
              </p:cNvSpPr>
              <p:nvPr/>
            </p:nvSpPr>
            <p:spPr bwMode="auto">
              <a:xfrm>
                <a:off x="4725" y="303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91" name="Rectangle 63"/>
              <p:cNvSpPr>
                <a:spLocks noChangeArrowheads="1"/>
              </p:cNvSpPr>
              <p:nvPr/>
            </p:nvSpPr>
            <p:spPr bwMode="auto">
              <a:xfrm>
                <a:off x="4757" y="302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1" name="Group 64"/>
            <p:cNvGrpSpPr>
              <a:grpSpLocks/>
            </p:cNvGrpSpPr>
            <p:nvPr/>
          </p:nvGrpSpPr>
          <p:grpSpPr bwMode="auto">
            <a:xfrm>
              <a:off x="4424" y="3408"/>
              <a:ext cx="88" cy="120"/>
              <a:chOff x="4629" y="3192"/>
              <a:chExt cx="88" cy="120"/>
            </a:xfrm>
          </p:grpSpPr>
          <p:sp>
            <p:nvSpPr>
              <p:cNvPr id="88" name="Oval 65"/>
              <p:cNvSpPr>
                <a:spLocks noChangeArrowheads="1"/>
              </p:cNvSpPr>
              <p:nvPr/>
            </p:nvSpPr>
            <p:spPr bwMode="auto">
              <a:xfrm>
                <a:off x="4629" y="320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9" name="Rectangle 66"/>
              <p:cNvSpPr>
                <a:spLocks noChangeArrowheads="1"/>
              </p:cNvSpPr>
              <p:nvPr/>
            </p:nvSpPr>
            <p:spPr bwMode="auto">
              <a:xfrm>
                <a:off x="4661" y="319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2" name="Group 67"/>
            <p:cNvGrpSpPr>
              <a:grpSpLocks/>
            </p:cNvGrpSpPr>
            <p:nvPr/>
          </p:nvGrpSpPr>
          <p:grpSpPr bwMode="auto">
            <a:xfrm>
              <a:off x="4640" y="3400"/>
              <a:ext cx="88" cy="120"/>
              <a:chOff x="4845" y="3184"/>
              <a:chExt cx="88" cy="120"/>
            </a:xfrm>
          </p:grpSpPr>
          <p:sp>
            <p:nvSpPr>
              <p:cNvPr id="86" name="Oval 68"/>
              <p:cNvSpPr>
                <a:spLocks noChangeArrowheads="1"/>
              </p:cNvSpPr>
              <p:nvPr/>
            </p:nvSpPr>
            <p:spPr bwMode="auto">
              <a:xfrm>
                <a:off x="4845" y="319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7" name="Rectangle 69"/>
              <p:cNvSpPr>
                <a:spLocks noChangeArrowheads="1"/>
              </p:cNvSpPr>
              <p:nvPr/>
            </p:nvSpPr>
            <p:spPr bwMode="auto">
              <a:xfrm>
                <a:off x="4877" y="318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53" name="Rectangle 70"/>
            <p:cNvSpPr>
              <a:spLocks noChangeArrowheads="1"/>
            </p:cNvSpPr>
            <p:nvPr/>
          </p:nvSpPr>
          <p:spPr bwMode="auto">
            <a:xfrm>
              <a:off x="4224" y="2208"/>
              <a:ext cx="1064" cy="139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Rectangle 71"/>
            <p:cNvSpPr>
              <a:spLocks noChangeArrowheads="1"/>
            </p:cNvSpPr>
            <p:nvPr/>
          </p:nvSpPr>
          <p:spPr bwMode="auto">
            <a:xfrm>
              <a:off x="4292" y="624"/>
              <a:ext cx="892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="0"/>
                <a:t>full mapping</a:t>
              </a:r>
            </a:p>
          </p:txBody>
        </p:sp>
        <p:sp>
          <p:nvSpPr>
            <p:cNvPr id="55" name="Rectangle 72"/>
            <p:cNvSpPr>
              <a:spLocks noChangeArrowheads="1"/>
            </p:cNvSpPr>
            <p:nvPr/>
          </p:nvSpPr>
          <p:spPr bwMode="auto">
            <a:xfrm>
              <a:off x="4288" y="3224"/>
              <a:ext cx="456" cy="352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56" name="Group 73"/>
            <p:cNvGrpSpPr>
              <a:grpSpLocks/>
            </p:cNvGrpSpPr>
            <p:nvPr/>
          </p:nvGrpSpPr>
          <p:grpSpPr bwMode="auto">
            <a:xfrm>
              <a:off x="4244" y="1313"/>
              <a:ext cx="328" cy="424"/>
              <a:chOff x="3225" y="2428"/>
              <a:chExt cx="328" cy="424"/>
            </a:xfrm>
          </p:grpSpPr>
          <p:sp>
            <p:nvSpPr>
              <p:cNvPr id="83" name="Oval 74"/>
              <p:cNvSpPr>
                <a:spLocks noChangeArrowheads="1"/>
              </p:cNvSpPr>
              <p:nvPr/>
            </p:nvSpPr>
            <p:spPr bwMode="auto">
              <a:xfrm>
                <a:off x="3225" y="242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4" name="Oval 75"/>
              <p:cNvSpPr>
                <a:spLocks noChangeArrowheads="1"/>
              </p:cNvSpPr>
              <p:nvPr/>
            </p:nvSpPr>
            <p:spPr bwMode="auto">
              <a:xfrm>
                <a:off x="3353" y="261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5" name="Oval 76"/>
              <p:cNvSpPr>
                <a:spLocks noChangeArrowheads="1"/>
              </p:cNvSpPr>
              <p:nvPr/>
            </p:nvSpPr>
            <p:spPr bwMode="auto">
              <a:xfrm>
                <a:off x="3377" y="264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7" name="Group 77"/>
            <p:cNvGrpSpPr>
              <a:grpSpLocks/>
            </p:cNvGrpSpPr>
            <p:nvPr/>
          </p:nvGrpSpPr>
          <p:grpSpPr bwMode="auto">
            <a:xfrm>
              <a:off x="4484" y="916"/>
              <a:ext cx="248" cy="322"/>
              <a:chOff x="3465" y="2031"/>
              <a:chExt cx="248" cy="322"/>
            </a:xfrm>
          </p:grpSpPr>
          <p:sp>
            <p:nvSpPr>
              <p:cNvPr id="80" name="Oval 78"/>
              <p:cNvSpPr>
                <a:spLocks noChangeArrowheads="1"/>
              </p:cNvSpPr>
              <p:nvPr/>
            </p:nvSpPr>
            <p:spPr bwMode="auto">
              <a:xfrm>
                <a:off x="3465" y="2031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1" name="Oval 79"/>
              <p:cNvSpPr>
                <a:spLocks noChangeArrowheads="1"/>
              </p:cNvSpPr>
              <p:nvPr/>
            </p:nvSpPr>
            <p:spPr bwMode="auto">
              <a:xfrm>
                <a:off x="3563" y="2172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82" name="Oval 80"/>
              <p:cNvSpPr>
                <a:spLocks noChangeArrowheads="1"/>
              </p:cNvSpPr>
              <p:nvPr/>
            </p:nvSpPr>
            <p:spPr bwMode="auto">
              <a:xfrm>
                <a:off x="3582" y="2197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8" name="Group 81"/>
            <p:cNvGrpSpPr>
              <a:grpSpLocks/>
            </p:cNvGrpSpPr>
            <p:nvPr/>
          </p:nvGrpSpPr>
          <p:grpSpPr bwMode="auto">
            <a:xfrm>
              <a:off x="4924" y="1313"/>
              <a:ext cx="328" cy="424"/>
              <a:chOff x="3905" y="2428"/>
              <a:chExt cx="328" cy="424"/>
            </a:xfrm>
          </p:grpSpPr>
          <p:sp>
            <p:nvSpPr>
              <p:cNvPr id="77" name="Oval 82"/>
              <p:cNvSpPr>
                <a:spLocks noChangeArrowheads="1"/>
              </p:cNvSpPr>
              <p:nvPr/>
            </p:nvSpPr>
            <p:spPr bwMode="auto">
              <a:xfrm>
                <a:off x="3905" y="2428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8" name="Oval 83"/>
              <p:cNvSpPr>
                <a:spLocks noChangeArrowheads="1"/>
              </p:cNvSpPr>
              <p:nvPr/>
            </p:nvSpPr>
            <p:spPr bwMode="auto">
              <a:xfrm>
                <a:off x="4033" y="2612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9" name="Oval 84"/>
              <p:cNvSpPr>
                <a:spLocks noChangeArrowheads="1"/>
              </p:cNvSpPr>
              <p:nvPr/>
            </p:nvSpPr>
            <p:spPr bwMode="auto">
              <a:xfrm>
                <a:off x="4057" y="2644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59" name="Group 85"/>
            <p:cNvGrpSpPr>
              <a:grpSpLocks/>
            </p:cNvGrpSpPr>
            <p:nvPr/>
          </p:nvGrpSpPr>
          <p:grpSpPr bwMode="auto">
            <a:xfrm>
              <a:off x="4820" y="916"/>
              <a:ext cx="248" cy="322"/>
              <a:chOff x="3801" y="2031"/>
              <a:chExt cx="248" cy="322"/>
            </a:xfrm>
          </p:grpSpPr>
          <p:sp>
            <p:nvSpPr>
              <p:cNvPr id="74" name="Oval 86"/>
              <p:cNvSpPr>
                <a:spLocks noChangeArrowheads="1"/>
              </p:cNvSpPr>
              <p:nvPr/>
            </p:nvSpPr>
            <p:spPr bwMode="auto">
              <a:xfrm>
                <a:off x="3801" y="2031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5" name="Oval 87"/>
              <p:cNvSpPr>
                <a:spLocks noChangeArrowheads="1"/>
              </p:cNvSpPr>
              <p:nvPr/>
            </p:nvSpPr>
            <p:spPr bwMode="auto">
              <a:xfrm>
                <a:off x="3899" y="2172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6" name="Oval 88"/>
              <p:cNvSpPr>
                <a:spLocks noChangeArrowheads="1"/>
              </p:cNvSpPr>
              <p:nvPr/>
            </p:nvSpPr>
            <p:spPr bwMode="auto">
              <a:xfrm>
                <a:off x="3918" y="2197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0" name="Group 89"/>
            <p:cNvGrpSpPr>
              <a:grpSpLocks/>
            </p:cNvGrpSpPr>
            <p:nvPr/>
          </p:nvGrpSpPr>
          <p:grpSpPr bwMode="auto">
            <a:xfrm>
              <a:off x="4640" y="1861"/>
              <a:ext cx="88" cy="120"/>
              <a:chOff x="3621" y="2976"/>
              <a:chExt cx="88" cy="120"/>
            </a:xfrm>
          </p:grpSpPr>
          <p:sp>
            <p:nvSpPr>
              <p:cNvPr id="72" name="Oval 90"/>
              <p:cNvSpPr>
                <a:spLocks noChangeArrowheads="1"/>
              </p:cNvSpPr>
              <p:nvPr/>
            </p:nvSpPr>
            <p:spPr bwMode="auto">
              <a:xfrm>
                <a:off x="3621" y="2984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3" name="Rectangle 91"/>
              <p:cNvSpPr>
                <a:spLocks noChangeArrowheads="1"/>
              </p:cNvSpPr>
              <p:nvPr/>
            </p:nvSpPr>
            <p:spPr bwMode="auto">
              <a:xfrm>
                <a:off x="3653" y="2976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1" name="Group 92"/>
            <p:cNvGrpSpPr>
              <a:grpSpLocks/>
            </p:cNvGrpSpPr>
            <p:nvPr/>
          </p:nvGrpSpPr>
          <p:grpSpPr bwMode="auto">
            <a:xfrm>
              <a:off x="4784" y="1869"/>
              <a:ext cx="88" cy="120"/>
              <a:chOff x="3765" y="2984"/>
              <a:chExt cx="88" cy="120"/>
            </a:xfrm>
          </p:grpSpPr>
          <p:sp>
            <p:nvSpPr>
              <p:cNvPr id="70" name="Oval 93"/>
              <p:cNvSpPr>
                <a:spLocks noChangeArrowheads="1"/>
              </p:cNvSpPr>
              <p:nvPr/>
            </p:nvSpPr>
            <p:spPr bwMode="auto">
              <a:xfrm>
                <a:off x="3765" y="299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71" name="Rectangle 94"/>
              <p:cNvSpPr>
                <a:spLocks noChangeArrowheads="1"/>
              </p:cNvSpPr>
              <p:nvPr/>
            </p:nvSpPr>
            <p:spPr bwMode="auto">
              <a:xfrm>
                <a:off x="3797" y="298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2" name="Group 95"/>
            <p:cNvGrpSpPr>
              <a:grpSpLocks/>
            </p:cNvGrpSpPr>
            <p:nvPr/>
          </p:nvGrpSpPr>
          <p:grpSpPr bwMode="auto">
            <a:xfrm>
              <a:off x="4496" y="1957"/>
              <a:ext cx="88" cy="120"/>
              <a:chOff x="3477" y="3072"/>
              <a:chExt cx="88" cy="120"/>
            </a:xfrm>
          </p:grpSpPr>
          <p:sp>
            <p:nvSpPr>
              <p:cNvPr id="68" name="Oval 96"/>
              <p:cNvSpPr>
                <a:spLocks noChangeArrowheads="1"/>
              </p:cNvSpPr>
              <p:nvPr/>
            </p:nvSpPr>
            <p:spPr bwMode="auto">
              <a:xfrm>
                <a:off x="3477" y="308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9" name="Rectangle 97"/>
              <p:cNvSpPr>
                <a:spLocks noChangeArrowheads="1"/>
              </p:cNvSpPr>
              <p:nvPr/>
            </p:nvSpPr>
            <p:spPr bwMode="auto">
              <a:xfrm>
                <a:off x="3509" y="307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63" name="Group 98"/>
            <p:cNvGrpSpPr>
              <a:grpSpLocks/>
            </p:cNvGrpSpPr>
            <p:nvPr/>
          </p:nvGrpSpPr>
          <p:grpSpPr bwMode="auto">
            <a:xfrm>
              <a:off x="4928" y="1941"/>
              <a:ext cx="88" cy="120"/>
              <a:chOff x="3909" y="3056"/>
              <a:chExt cx="88" cy="120"/>
            </a:xfrm>
          </p:grpSpPr>
          <p:sp>
            <p:nvSpPr>
              <p:cNvPr id="66" name="Oval 99"/>
              <p:cNvSpPr>
                <a:spLocks noChangeArrowheads="1"/>
              </p:cNvSpPr>
              <p:nvPr/>
            </p:nvSpPr>
            <p:spPr bwMode="auto">
              <a:xfrm>
                <a:off x="3909" y="3064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67" name="Rectangle 100"/>
              <p:cNvSpPr>
                <a:spLocks noChangeArrowheads="1"/>
              </p:cNvSpPr>
              <p:nvPr/>
            </p:nvSpPr>
            <p:spPr bwMode="auto">
              <a:xfrm>
                <a:off x="3941" y="3056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64" name="Rectangle 101"/>
            <p:cNvSpPr>
              <a:spLocks noChangeArrowheads="1"/>
            </p:cNvSpPr>
            <p:nvPr/>
          </p:nvSpPr>
          <p:spPr bwMode="auto">
            <a:xfrm>
              <a:off x="4224" y="885"/>
              <a:ext cx="1064" cy="1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" name="Rectangle 102"/>
            <p:cNvSpPr>
              <a:spLocks noChangeArrowheads="1"/>
            </p:cNvSpPr>
            <p:nvPr/>
          </p:nvSpPr>
          <p:spPr bwMode="auto">
            <a:xfrm>
              <a:off x="4440" y="1845"/>
              <a:ext cx="648" cy="256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06" name="Group 146"/>
          <p:cNvGrpSpPr>
            <a:grpSpLocks/>
          </p:cNvGrpSpPr>
          <p:nvPr/>
        </p:nvGrpSpPr>
        <p:grpSpPr bwMode="auto">
          <a:xfrm>
            <a:off x="3505200" y="2133600"/>
            <a:ext cx="2003425" cy="3243263"/>
            <a:chOff x="2343" y="624"/>
            <a:chExt cx="1262" cy="2043"/>
          </a:xfrm>
        </p:grpSpPr>
        <p:grpSp>
          <p:nvGrpSpPr>
            <p:cNvPr id="107" name="Group 104"/>
            <p:cNvGrpSpPr>
              <a:grpSpLocks/>
            </p:cNvGrpSpPr>
            <p:nvPr/>
          </p:nvGrpSpPr>
          <p:grpSpPr bwMode="auto">
            <a:xfrm>
              <a:off x="3083" y="887"/>
              <a:ext cx="328" cy="424"/>
              <a:chOff x="2408" y="2056"/>
              <a:chExt cx="328" cy="424"/>
            </a:xfrm>
          </p:grpSpPr>
          <p:sp>
            <p:nvSpPr>
              <p:cNvPr id="143" name="Oval 105"/>
              <p:cNvSpPr>
                <a:spLocks noChangeArrowheads="1"/>
              </p:cNvSpPr>
              <p:nvPr/>
            </p:nvSpPr>
            <p:spPr bwMode="auto">
              <a:xfrm>
                <a:off x="2408" y="205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4" name="Oval 106"/>
              <p:cNvSpPr>
                <a:spLocks noChangeArrowheads="1"/>
              </p:cNvSpPr>
              <p:nvPr/>
            </p:nvSpPr>
            <p:spPr bwMode="auto">
              <a:xfrm>
                <a:off x="2536" y="224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5" name="Oval 107"/>
              <p:cNvSpPr>
                <a:spLocks noChangeArrowheads="1"/>
              </p:cNvSpPr>
              <p:nvPr/>
            </p:nvSpPr>
            <p:spPr bwMode="auto">
              <a:xfrm>
                <a:off x="2560" y="227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8" name="Group 108"/>
            <p:cNvGrpSpPr>
              <a:grpSpLocks/>
            </p:cNvGrpSpPr>
            <p:nvPr/>
          </p:nvGrpSpPr>
          <p:grpSpPr bwMode="auto">
            <a:xfrm>
              <a:off x="2515" y="930"/>
              <a:ext cx="248" cy="322"/>
              <a:chOff x="1840" y="2099"/>
              <a:chExt cx="248" cy="322"/>
            </a:xfrm>
          </p:grpSpPr>
          <p:sp>
            <p:nvSpPr>
              <p:cNvPr id="140" name="Oval 109"/>
              <p:cNvSpPr>
                <a:spLocks noChangeArrowheads="1"/>
              </p:cNvSpPr>
              <p:nvPr/>
            </p:nvSpPr>
            <p:spPr bwMode="auto">
              <a:xfrm>
                <a:off x="1840" y="2099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1" name="Oval 110"/>
              <p:cNvSpPr>
                <a:spLocks noChangeArrowheads="1"/>
              </p:cNvSpPr>
              <p:nvPr/>
            </p:nvSpPr>
            <p:spPr bwMode="auto">
              <a:xfrm>
                <a:off x="1938" y="2240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42" name="Oval 111"/>
              <p:cNvSpPr>
                <a:spLocks noChangeArrowheads="1"/>
              </p:cNvSpPr>
              <p:nvPr/>
            </p:nvSpPr>
            <p:spPr bwMode="auto">
              <a:xfrm>
                <a:off x="1957" y="2265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09" name="Group 112"/>
            <p:cNvGrpSpPr>
              <a:grpSpLocks/>
            </p:cNvGrpSpPr>
            <p:nvPr/>
          </p:nvGrpSpPr>
          <p:grpSpPr bwMode="auto">
            <a:xfrm>
              <a:off x="2467" y="1327"/>
              <a:ext cx="328" cy="424"/>
              <a:chOff x="1792" y="2496"/>
              <a:chExt cx="328" cy="424"/>
            </a:xfrm>
          </p:grpSpPr>
          <p:sp>
            <p:nvSpPr>
              <p:cNvPr id="137" name="Oval 113"/>
              <p:cNvSpPr>
                <a:spLocks noChangeArrowheads="1"/>
              </p:cNvSpPr>
              <p:nvPr/>
            </p:nvSpPr>
            <p:spPr bwMode="auto">
              <a:xfrm>
                <a:off x="1792" y="2496"/>
                <a:ext cx="328" cy="424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8" name="Oval 114"/>
              <p:cNvSpPr>
                <a:spLocks noChangeArrowheads="1"/>
              </p:cNvSpPr>
              <p:nvPr/>
            </p:nvSpPr>
            <p:spPr bwMode="auto">
              <a:xfrm>
                <a:off x="1920" y="2680"/>
                <a:ext cx="64" cy="7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9" name="Oval 115"/>
              <p:cNvSpPr>
                <a:spLocks noChangeArrowheads="1"/>
              </p:cNvSpPr>
              <p:nvPr/>
            </p:nvSpPr>
            <p:spPr bwMode="auto">
              <a:xfrm>
                <a:off x="1944" y="2712"/>
                <a:ext cx="8" cy="16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0" name="Group 116"/>
            <p:cNvGrpSpPr>
              <a:grpSpLocks/>
            </p:cNvGrpSpPr>
            <p:nvPr/>
          </p:nvGrpSpPr>
          <p:grpSpPr bwMode="auto">
            <a:xfrm>
              <a:off x="3131" y="1418"/>
              <a:ext cx="248" cy="322"/>
              <a:chOff x="2456" y="2587"/>
              <a:chExt cx="248" cy="322"/>
            </a:xfrm>
          </p:grpSpPr>
          <p:sp>
            <p:nvSpPr>
              <p:cNvPr id="134" name="Oval 117"/>
              <p:cNvSpPr>
                <a:spLocks noChangeArrowheads="1"/>
              </p:cNvSpPr>
              <p:nvPr/>
            </p:nvSpPr>
            <p:spPr bwMode="auto">
              <a:xfrm>
                <a:off x="2456" y="2587"/>
                <a:ext cx="248" cy="32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5" name="Oval 118"/>
              <p:cNvSpPr>
                <a:spLocks noChangeArrowheads="1"/>
              </p:cNvSpPr>
              <p:nvPr/>
            </p:nvSpPr>
            <p:spPr bwMode="auto">
              <a:xfrm>
                <a:off x="2554" y="2728"/>
                <a:ext cx="46" cy="52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6" name="Oval 119"/>
              <p:cNvSpPr>
                <a:spLocks noChangeArrowheads="1"/>
              </p:cNvSpPr>
              <p:nvPr/>
            </p:nvSpPr>
            <p:spPr bwMode="auto">
              <a:xfrm>
                <a:off x="2573" y="2753"/>
                <a:ext cx="2" cy="9"/>
              </a:xfrm>
              <a:prstGeom prst="ellipse">
                <a:avLst/>
              </a:prstGeom>
              <a:noFill/>
              <a:ln w="254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1" name="Group 120"/>
            <p:cNvGrpSpPr>
              <a:grpSpLocks/>
            </p:cNvGrpSpPr>
            <p:nvPr/>
          </p:nvGrpSpPr>
          <p:grpSpPr bwMode="auto">
            <a:xfrm>
              <a:off x="2455" y="1875"/>
              <a:ext cx="88" cy="120"/>
              <a:chOff x="1780" y="3044"/>
              <a:chExt cx="88" cy="120"/>
            </a:xfrm>
          </p:grpSpPr>
          <p:sp>
            <p:nvSpPr>
              <p:cNvPr id="132" name="Oval 121"/>
              <p:cNvSpPr>
                <a:spLocks noChangeArrowheads="1"/>
              </p:cNvSpPr>
              <p:nvPr/>
            </p:nvSpPr>
            <p:spPr bwMode="auto">
              <a:xfrm>
                <a:off x="1780" y="3052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3" name="Rectangle 122"/>
              <p:cNvSpPr>
                <a:spLocks noChangeArrowheads="1"/>
              </p:cNvSpPr>
              <p:nvPr/>
            </p:nvSpPr>
            <p:spPr bwMode="auto">
              <a:xfrm>
                <a:off x="1812" y="3044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2" name="Group 123"/>
            <p:cNvGrpSpPr>
              <a:grpSpLocks/>
            </p:cNvGrpSpPr>
            <p:nvPr/>
          </p:nvGrpSpPr>
          <p:grpSpPr bwMode="auto">
            <a:xfrm>
              <a:off x="2687" y="1867"/>
              <a:ext cx="88" cy="120"/>
              <a:chOff x="2012" y="3036"/>
              <a:chExt cx="88" cy="120"/>
            </a:xfrm>
          </p:grpSpPr>
          <p:sp>
            <p:nvSpPr>
              <p:cNvPr id="130" name="Oval 124"/>
              <p:cNvSpPr>
                <a:spLocks noChangeArrowheads="1"/>
              </p:cNvSpPr>
              <p:nvPr/>
            </p:nvSpPr>
            <p:spPr bwMode="auto">
              <a:xfrm>
                <a:off x="2012" y="3044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31" name="Rectangle 125"/>
              <p:cNvSpPr>
                <a:spLocks noChangeArrowheads="1"/>
              </p:cNvSpPr>
              <p:nvPr/>
            </p:nvSpPr>
            <p:spPr bwMode="auto">
              <a:xfrm>
                <a:off x="2044" y="3036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3" name="Group 126"/>
            <p:cNvGrpSpPr>
              <a:grpSpLocks/>
            </p:cNvGrpSpPr>
            <p:nvPr/>
          </p:nvGrpSpPr>
          <p:grpSpPr bwMode="auto">
            <a:xfrm>
              <a:off x="3127" y="1883"/>
              <a:ext cx="88" cy="120"/>
              <a:chOff x="2452" y="3052"/>
              <a:chExt cx="88" cy="120"/>
            </a:xfrm>
          </p:grpSpPr>
          <p:sp>
            <p:nvSpPr>
              <p:cNvPr id="128" name="Oval 127"/>
              <p:cNvSpPr>
                <a:spLocks noChangeArrowheads="1"/>
              </p:cNvSpPr>
              <p:nvPr/>
            </p:nvSpPr>
            <p:spPr bwMode="auto">
              <a:xfrm>
                <a:off x="2452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9" name="Rectangle 128"/>
              <p:cNvSpPr>
                <a:spLocks noChangeArrowheads="1"/>
              </p:cNvSpPr>
              <p:nvPr/>
            </p:nvSpPr>
            <p:spPr bwMode="auto">
              <a:xfrm>
                <a:off x="2484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grpSp>
          <p:nvGrpSpPr>
            <p:cNvPr id="114" name="Group 129"/>
            <p:cNvGrpSpPr>
              <a:grpSpLocks/>
            </p:cNvGrpSpPr>
            <p:nvPr/>
          </p:nvGrpSpPr>
          <p:grpSpPr bwMode="auto">
            <a:xfrm>
              <a:off x="3311" y="1883"/>
              <a:ext cx="88" cy="120"/>
              <a:chOff x="2636" y="3052"/>
              <a:chExt cx="88" cy="120"/>
            </a:xfrm>
          </p:grpSpPr>
          <p:sp>
            <p:nvSpPr>
              <p:cNvPr id="126" name="Oval 130"/>
              <p:cNvSpPr>
                <a:spLocks noChangeArrowheads="1"/>
              </p:cNvSpPr>
              <p:nvPr/>
            </p:nvSpPr>
            <p:spPr bwMode="auto">
              <a:xfrm>
                <a:off x="2636" y="3060"/>
                <a:ext cx="88" cy="104"/>
              </a:xfrm>
              <a:prstGeom prst="ellips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127" name="Rectangle 131"/>
              <p:cNvSpPr>
                <a:spLocks noChangeArrowheads="1"/>
              </p:cNvSpPr>
              <p:nvPr/>
            </p:nvSpPr>
            <p:spPr bwMode="auto">
              <a:xfrm>
                <a:off x="2668" y="3052"/>
                <a:ext cx="24" cy="120"/>
              </a:xfrm>
              <a:prstGeom prst="rect">
                <a:avLst/>
              </a:prstGeom>
              <a:noFill/>
              <a:ln w="12700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</p:grpSp>
        <p:sp>
          <p:nvSpPr>
            <p:cNvPr id="115" name="Rectangle 132"/>
            <p:cNvSpPr>
              <a:spLocks noChangeArrowheads="1"/>
            </p:cNvSpPr>
            <p:nvPr/>
          </p:nvSpPr>
          <p:spPr bwMode="auto">
            <a:xfrm>
              <a:off x="2343" y="843"/>
              <a:ext cx="1232" cy="140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" name="Rectangle 133"/>
            <p:cNvSpPr>
              <a:spLocks noChangeArrowheads="1"/>
            </p:cNvSpPr>
            <p:nvPr/>
          </p:nvSpPr>
          <p:spPr bwMode="auto">
            <a:xfrm>
              <a:off x="2361" y="1996"/>
              <a:ext cx="32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b="0"/>
                <a:t>back</a:t>
              </a:r>
              <a:br>
                <a:rPr lang="en-US" sz="1200" b="0"/>
              </a:br>
              <a:endParaRPr lang="en-US" sz="1200" b="0"/>
            </a:p>
          </p:txBody>
        </p:sp>
        <p:sp>
          <p:nvSpPr>
            <p:cNvPr id="117" name="Rectangle 134"/>
            <p:cNvSpPr>
              <a:spLocks noChangeArrowheads="1"/>
            </p:cNvSpPr>
            <p:nvPr/>
          </p:nvSpPr>
          <p:spPr bwMode="auto">
            <a:xfrm>
              <a:off x="2593" y="1988"/>
              <a:ext cx="30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b="0"/>
                <a:t>front</a:t>
              </a:r>
              <a:br>
                <a:rPr lang="en-US" sz="1200" b="0"/>
              </a:br>
              <a:endParaRPr lang="en-US" sz="1200" b="0"/>
            </a:p>
          </p:txBody>
        </p:sp>
        <p:sp>
          <p:nvSpPr>
            <p:cNvPr id="118" name="Rectangle 135"/>
            <p:cNvSpPr>
              <a:spLocks noChangeArrowheads="1"/>
            </p:cNvSpPr>
            <p:nvPr/>
          </p:nvSpPr>
          <p:spPr bwMode="auto">
            <a:xfrm>
              <a:off x="3033" y="1996"/>
              <a:ext cx="308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b="0"/>
                <a:t>front</a:t>
              </a:r>
            </a:p>
          </p:txBody>
        </p:sp>
        <p:sp>
          <p:nvSpPr>
            <p:cNvPr id="119" name="Rectangle 136"/>
            <p:cNvSpPr>
              <a:spLocks noChangeArrowheads="1"/>
            </p:cNvSpPr>
            <p:nvPr/>
          </p:nvSpPr>
          <p:spPr bwMode="auto">
            <a:xfrm>
              <a:off x="3281" y="1996"/>
              <a:ext cx="32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200" b="0"/>
                <a:t>back</a:t>
              </a:r>
            </a:p>
          </p:txBody>
        </p:sp>
        <p:sp>
          <p:nvSpPr>
            <p:cNvPr id="120" name="Rectangle 137"/>
            <p:cNvSpPr>
              <a:spLocks noChangeArrowheads="1"/>
            </p:cNvSpPr>
            <p:nvPr/>
          </p:nvSpPr>
          <p:spPr bwMode="auto">
            <a:xfrm>
              <a:off x="2345" y="2341"/>
              <a:ext cx="1243" cy="32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400" b="0"/>
                <a:t>2 possibilities per side </a:t>
              </a:r>
            </a:p>
            <a:p>
              <a:r>
                <a:rPr lang="en-US" sz="1400" b="0"/>
                <a:t> = 4 total possibilities</a:t>
              </a:r>
            </a:p>
          </p:txBody>
        </p:sp>
        <p:sp>
          <p:nvSpPr>
            <p:cNvPr id="121" name="Rectangle 138"/>
            <p:cNvSpPr>
              <a:spLocks noChangeArrowheads="1"/>
            </p:cNvSpPr>
            <p:nvPr/>
          </p:nvSpPr>
          <p:spPr bwMode="auto">
            <a:xfrm>
              <a:off x="2649" y="624"/>
              <a:ext cx="516" cy="23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r>
                <a:rPr lang="en-US" sz="1800" b="0"/>
                <a:t>paired</a:t>
              </a:r>
            </a:p>
          </p:txBody>
        </p:sp>
        <p:sp>
          <p:nvSpPr>
            <p:cNvPr id="122" name="Rectangle 139"/>
            <p:cNvSpPr>
              <a:spLocks noChangeArrowheads="1"/>
            </p:cNvSpPr>
            <p:nvPr/>
          </p:nvSpPr>
          <p:spPr bwMode="auto">
            <a:xfrm>
              <a:off x="2359" y="1859"/>
              <a:ext cx="528" cy="2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3" name="Rectangle 140"/>
            <p:cNvSpPr>
              <a:spLocks noChangeArrowheads="1"/>
            </p:cNvSpPr>
            <p:nvPr/>
          </p:nvSpPr>
          <p:spPr bwMode="auto">
            <a:xfrm>
              <a:off x="3031" y="1851"/>
              <a:ext cx="528" cy="280"/>
            </a:xfrm>
            <a:prstGeom prst="rect">
              <a:avLst/>
            </a:prstGeom>
            <a:noFill/>
            <a:ln w="12700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" name="Line 141"/>
            <p:cNvSpPr>
              <a:spLocks noChangeShapeType="1"/>
            </p:cNvSpPr>
            <p:nvPr/>
          </p:nvSpPr>
          <p:spPr bwMode="auto">
            <a:xfrm flipV="1">
              <a:off x="2971" y="2167"/>
              <a:ext cx="232" cy="18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5" name="Line 142"/>
            <p:cNvSpPr>
              <a:spLocks noChangeShapeType="1"/>
            </p:cNvSpPr>
            <p:nvPr/>
          </p:nvSpPr>
          <p:spPr bwMode="auto">
            <a:xfrm flipH="1" flipV="1">
              <a:off x="2715" y="2175"/>
              <a:ext cx="240" cy="176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 type="none" w="sm" len="sm"/>
              <a:tailEnd type="stealth" w="med" len="lg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612982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Bridging Users &amp; Systems: </a:t>
            </a:r>
            <a:br>
              <a:rPr lang="en-US" dirty="0" smtClean="0"/>
            </a:br>
            <a:r>
              <a:rPr lang="en-US" dirty="0" smtClean="0"/>
              <a:t>Causality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0" y="1295400"/>
            <a:ext cx="9144000" cy="55626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More specifically, </a:t>
            </a:r>
            <a:r>
              <a:rPr lang="en-US" i="1" u="sng" dirty="0" smtClean="0"/>
              <a:t>perceived</a:t>
            </a:r>
            <a:r>
              <a:rPr lang="en-US" i="1" dirty="0" smtClean="0"/>
              <a:t> </a:t>
            </a:r>
            <a:r>
              <a:rPr lang="en-US" dirty="0" smtClean="0"/>
              <a:t>causality</a:t>
            </a:r>
          </a:p>
          <a:p>
            <a:pPr lvl="1"/>
            <a:r>
              <a:rPr lang="en-US" dirty="0" smtClean="0"/>
              <a:t>What happens immediately after an action is </a:t>
            </a:r>
            <a:r>
              <a:rPr lang="en-US" b="1" u="sng" dirty="0" smtClean="0"/>
              <a:t>feedback</a:t>
            </a:r>
            <a:r>
              <a:rPr lang="en-US" b="1" dirty="0" smtClean="0"/>
              <a:t> </a:t>
            </a:r>
            <a:r>
              <a:rPr lang="en-US" dirty="0" smtClean="0"/>
              <a:t>about the consequences of the action</a:t>
            </a:r>
          </a:p>
          <a:p>
            <a:r>
              <a:rPr lang="en-US" dirty="0" smtClean="0"/>
              <a:t>False causality</a:t>
            </a:r>
          </a:p>
          <a:p>
            <a:pPr lvl="1"/>
            <a:r>
              <a:rPr lang="en-US" dirty="0" smtClean="0"/>
              <a:t>Post hoc ergo propter hoc.</a:t>
            </a:r>
          </a:p>
          <a:p>
            <a:pPr lvl="1"/>
            <a:r>
              <a:rPr lang="en-US" dirty="0" smtClean="0"/>
              <a:t>Incorrect effect</a:t>
            </a:r>
          </a:p>
          <a:p>
            <a:pPr lvl="2"/>
            <a:r>
              <a:rPr lang="en-US" dirty="0" smtClean="0"/>
              <a:t>E.g., invoking unfamiliar function, then computer freezes</a:t>
            </a:r>
          </a:p>
          <a:p>
            <a:pPr lvl="2"/>
            <a:r>
              <a:rPr lang="en-US" dirty="0" smtClean="0"/>
              <a:t>Can cause ‘superstitious’ behaviors</a:t>
            </a:r>
          </a:p>
          <a:p>
            <a:pPr lvl="1"/>
            <a:r>
              <a:rPr lang="en-US" dirty="0" smtClean="0"/>
              <a:t>Invisible effect</a:t>
            </a:r>
          </a:p>
          <a:p>
            <a:pPr lvl="2"/>
            <a:r>
              <a:rPr lang="en-US" dirty="0" smtClean="0"/>
              <a:t>Command with no apparent result often re-entered repeatedly</a:t>
            </a:r>
          </a:p>
          <a:p>
            <a:r>
              <a:rPr lang="en-US" dirty="0" smtClean="0"/>
              <a:t>Causality and design</a:t>
            </a:r>
          </a:p>
          <a:p>
            <a:pPr lvl="1"/>
            <a:r>
              <a:rPr lang="en-US" dirty="0" smtClean="0"/>
              <a:t>Maintain awareness that humans naturally and unavoidably ascribe causality</a:t>
            </a:r>
          </a:p>
          <a:p>
            <a:pPr lvl="1"/>
            <a:r>
              <a:rPr lang="en-US" dirty="0" smtClean="0"/>
              <a:t>Design for consequences of this kind of reasoning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6839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Bridging Users &amp; Systems: </a:t>
            </a:r>
            <a:br>
              <a:rPr lang="en-US" dirty="0" smtClean="0"/>
            </a:br>
            <a:r>
              <a:rPr lang="en-US" dirty="0" smtClean="0"/>
              <a:t>Transfer Effects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People transfer their learning/expectations of similar objects to current objects</a:t>
            </a:r>
          </a:p>
          <a:p>
            <a:pPr lvl="1"/>
            <a:r>
              <a:rPr lang="en-US" dirty="0" smtClean="0"/>
              <a:t>Positive transfer: Previous learning applies well to new situation</a:t>
            </a:r>
          </a:p>
          <a:p>
            <a:pPr lvl="1"/>
            <a:r>
              <a:rPr lang="en-US" dirty="0" smtClean="0"/>
              <a:t>Negative transfer: Previous learning conflicts with new situation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78986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Bridging Users &amp; Systems: </a:t>
            </a:r>
            <a:br>
              <a:rPr lang="en-US" dirty="0" smtClean="0"/>
            </a:br>
            <a:r>
              <a:rPr lang="en-US" dirty="0" smtClean="0"/>
              <a:t>Population Stereotypes/Idioms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Content Placeholder 5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People learn idioms and symbols differently in different cultures:</a:t>
            </a:r>
          </a:p>
          <a:p>
            <a:pPr lvl="1"/>
            <a:r>
              <a:rPr lang="en-US" dirty="0" smtClean="0"/>
              <a:t>Red means stop or danger</a:t>
            </a:r>
          </a:p>
          <a:p>
            <a:pPr lvl="1"/>
            <a:r>
              <a:rPr lang="en-US" dirty="0" smtClean="0"/>
              <a:t>Green means go or safe</a:t>
            </a:r>
          </a:p>
          <a:p>
            <a:pPr lvl="1"/>
            <a:r>
              <a:rPr lang="en-US" dirty="0" smtClean="0"/>
              <a:t>Light switch in America versus Great Britain</a:t>
            </a:r>
          </a:p>
          <a:p>
            <a:pPr lvl="1"/>
            <a:r>
              <a:rPr lang="en-US" dirty="0" smtClean="0"/>
              <a:t>Faucets in America versus Great Britain</a:t>
            </a:r>
          </a:p>
          <a:p>
            <a:pPr lvl="1"/>
            <a:r>
              <a:rPr lang="en-US" dirty="0" smtClean="0"/>
              <a:t>Thai trash can icon</a:t>
            </a:r>
          </a:p>
          <a:p>
            <a:pPr lvl="1"/>
            <a:endParaRPr lang="en-US" dirty="0"/>
          </a:p>
          <a:p>
            <a:pPr lvl="1"/>
            <a:r>
              <a:rPr lang="en-US" dirty="0" smtClean="0"/>
              <a:t>American trash can icon</a:t>
            </a:r>
            <a:endParaRPr lang="en-US" dirty="0"/>
          </a:p>
        </p:txBody>
      </p:sp>
      <p:pic>
        <p:nvPicPr>
          <p:cNvPr id="7" name="Picture 4"/>
          <p:cNvPicPr>
            <a:picLocks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4495800"/>
            <a:ext cx="904875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5"/>
          <p:cNvPicPr>
            <a:picLocks noChangeArrowheads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5638800"/>
            <a:ext cx="757414" cy="9144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62903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Lessons from </a:t>
            </a:r>
            <a:br>
              <a:rPr lang="en-US" dirty="0" smtClean="0"/>
            </a:br>
            <a:r>
              <a:rPr lang="en-US" dirty="0" smtClean="0"/>
              <a:t>Architecture: Patterns</a:t>
            </a:r>
            <a:endParaRPr lang="en-US" dirty="0"/>
          </a:p>
        </p:txBody>
      </p:sp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76200" y="1524000"/>
            <a:ext cx="8991600" cy="5135563"/>
          </a:xfrm>
        </p:spPr>
        <p:txBody>
          <a:bodyPr>
            <a:normAutofit/>
          </a:bodyPr>
          <a:lstStyle/>
          <a:p>
            <a:r>
              <a:rPr lang="en-US" dirty="0" smtClean="0"/>
              <a:t>“[A] pattern describes a problem that occurs over and over again in our environment, and then describes the core of the solution to that problem, in such a way that you can use this solution a million times over, without ever doing it the same way twice.”</a:t>
            </a:r>
          </a:p>
          <a:p>
            <a:pPr lvl="1"/>
            <a:r>
              <a:rPr lang="en-US" dirty="0" smtClean="0"/>
              <a:t>Christopher Alexander, </a:t>
            </a:r>
            <a:r>
              <a:rPr lang="en-US" i="1" dirty="0" smtClean="0"/>
              <a:t>A Pattern Language. </a:t>
            </a:r>
            <a:r>
              <a:rPr lang="en-US" dirty="0" smtClean="0"/>
              <a:t>1977.</a:t>
            </a:r>
          </a:p>
          <a:p>
            <a:r>
              <a:rPr lang="en-US" dirty="0" smtClean="0"/>
              <a:t>A design concept that can apply to anything that gets ‘built.’</a:t>
            </a:r>
          </a:p>
          <a:p>
            <a:pPr lvl="1"/>
            <a:r>
              <a:rPr lang="en-US" dirty="0" smtClean="0"/>
              <a:t>Buildings, landscapes, software, Web sites, collections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7952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47800"/>
            <a:ext cx="8991600" cy="3505199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>
                <a:effectLst/>
              </a:rPr>
              <a:t>251: Different Chairs</a:t>
            </a:r>
          </a:p>
          <a:p>
            <a:pPr marL="0" indent="0">
              <a:buNone/>
            </a:pPr>
            <a:r>
              <a:rPr lang="en-US" b="1" dirty="0" smtClean="0"/>
              <a:t>Conflict</a:t>
            </a:r>
            <a:r>
              <a:rPr lang="en-US" b="1" dirty="0"/>
              <a:t>:</a:t>
            </a:r>
            <a:r>
              <a:rPr lang="en-US" dirty="0"/>
              <a:t> People are different sizes; they sit in different ways. And yet there is a tendency in modern times to make all chairs alike.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Resolution:</a:t>
            </a:r>
            <a:r>
              <a:rPr lang="en-US" dirty="0"/>
              <a:t> Never furnish any place with chairs that are identically the same. Choose a variety of different chairs, some big, some small, some softer than others, some with rockers, some very old, some with arms, some wicker, some wood, some cloth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Examples</a:t>
            </a:r>
            <a:endParaRPr lang="en-US" dirty="0"/>
          </a:p>
        </p:txBody>
      </p:sp>
      <p:pic>
        <p:nvPicPr>
          <p:cNvPr id="23554" name="Picture 2" descr="http://www.retro-housewife.com/images/furniture/2000/2008/chairs-200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201" b="10948"/>
          <a:stretch/>
        </p:blipFill>
        <p:spPr bwMode="auto">
          <a:xfrm>
            <a:off x="2614003" y="4720107"/>
            <a:ext cx="5920397" cy="21378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11003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Examples</a:t>
            </a:r>
            <a:endParaRPr lang="en-US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600200"/>
            <a:ext cx="6477000" cy="5334000"/>
          </a:xfrm>
        </p:spPr>
        <p:txBody>
          <a:bodyPr>
            <a:normAutofit fontScale="85000" lnSpcReduction="20000"/>
          </a:bodyPr>
          <a:lstStyle/>
          <a:p>
            <a:r>
              <a:rPr lang="en-US" b="1" dirty="0" smtClean="0"/>
              <a:t>112: "Entrance Transition" </a:t>
            </a:r>
          </a:p>
          <a:p>
            <a:pPr marL="0" indent="0">
              <a:buNone/>
            </a:pPr>
            <a:r>
              <a:rPr lang="en-US" b="1" dirty="0" smtClean="0"/>
              <a:t>Conflict</a:t>
            </a:r>
            <a:r>
              <a:rPr lang="en-US" b="1" dirty="0"/>
              <a:t>:</a:t>
            </a:r>
            <a:r>
              <a:rPr lang="en-US" dirty="0"/>
              <a:t> Buildings, especially houses, with a graceful transition between the street and the inside, are more tranquil than those which open directly off the street.</a:t>
            </a:r>
            <a:br>
              <a:rPr lang="en-US" dirty="0"/>
            </a:br>
            <a:r>
              <a:rPr lang="en-US" dirty="0"/>
              <a:t/>
            </a:r>
            <a:br>
              <a:rPr lang="en-US" dirty="0"/>
            </a:br>
            <a:r>
              <a:rPr lang="en-US" b="1" dirty="0"/>
              <a:t>Resolution:</a:t>
            </a:r>
            <a:r>
              <a:rPr lang="en-US" dirty="0"/>
              <a:t> Make a transition space between the street and from front door. Bring the path which connects street and entrance through this transition space, and mark it with a change of surface, a change of level, perhaps by gateways which make a change of enclosure, and above all with a change of view.</a:t>
            </a:r>
          </a:p>
          <a:p>
            <a:endParaRPr lang="en-US" dirty="0"/>
          </a:p>
        </p:txBody>
      </p:sp>
      <p:pic>
        <p:nvPicPr>
          <p:cNvPr id="3074" name="Picture 2" descr="http://i3.squidoocdn.com/resize/squidoo_images/250/draft_lens6375761module51004341photo_1252062541welcoming-entranc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3200" y="1905000"/>
            <a:ext cx="2381250" cy="31813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92431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" y="-76200"/>
            <a:ext cx="4896923" cy="719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7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-37563"/>
            <a:ext cx="38481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91389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521" t="8929" r="29648" b="5211"/>
          <a:stretch/>
        </p:blipFill>
        <p:spPr bwMode="auto">
          <a:xfrm>
            <a:off x="4022957" y="31124"/>
            <a:ext cx="5121043" cy="59124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" y="0"/>
            <a:ext cx="38481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62244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G1: What the Web ‘is’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Web Characterization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35052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780508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6800" y="0"/>
            <a:ext cx="8229600" cy="1143000"/>
          </a:xfrm>
        </p:spPr>
        <p:txBody>
          <a:bodyPr/>
          <a:lstStyle/>
          <a:p>
            <a:r>
              <a:rPr lang="en-US" dirty="0" smtClean="0"/>
              <a:t>Layers of Patterns for Web Design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295400"/>
            <a:ext cx="8153400" cy="55626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Posture – genre, type, purpose</a:t>
            </a:r>
          </a:p>
          <a:p>
            <a:pPr lvl="1"/>
            <a:r>
              <a:rPr lang="en-US" dirty="0" smtClean="0"/>
              <a:t>Commercial, informative, social, creative, combo</a:t>
            </a:r>
          </a:p>
          <a:p>
            <a:pPr lvl="1"/>
            <a:r>
              <a:rPr lang="en-US" dirty="0" smtClean="0"/>
              <a:t>The </a:t>
            </a:r>
            <a:r>
              <a:rPr lang="en-US" i="1" dirty="0" smtClean="0"/>
              <a:t>posture </a:t>
            </a:r>
            <a:r>
              <a:rPr lang="en-US" dirty="0" smtClean="0"/>
              <a:t>of the site it becomes clearer what kinds of experiences to design</a:t>
            </a:r>
          </a:p>
          <a:p>
            <a:r>
              <a:rPr lang="en-US" dirty="0" smtClean="0"/>
              <a:t>Experience </a:t>
            </a:r>
          </a:p>
          <a:p>
            <a:pPr lvl="1"/>
            <a:r>
              <a:rPr lang="en-US" dirty="0"/>
              <a:t>U</a:t>
            </a:r>
            <a:r>
              <a:rPr lang="en-US" dirty="0" smtClean="0"/>
              <a:t>ser tasks and goals within the realm of the posture</a:t>
            </a:r>
          </a:p>
          <a:p>
            <a:pPr lvl="2"/>
            <a:r>
              <a:rPr lang="en-US" dirty="0" smtClean="0"/>
              <a:t>High-level tasks &amp; goals</a:t>
            </a:r>
          </a:p>
          <a:p>
            <a:pPr lvl="2"/>
            <a:r>
              <a:rPr lang="en-US" dirty="0" smtClean="0"/>
              <a:t>Primary &amp; secondary level experiences</a:t>
            </a:r>
          </a:p>
          <a:p>
            <a:r>
              <a:rPr lang="en-US" dirty="0" smtClean="0"/>
              <a:t>Task</a:t>
            </a:r>
          </a:p>
          <a:p>
            <a:pPr lvl="1"/>
            <a:r>
              <a:rPr lang="en-US" dirty="0" smtClean="0"/>
              <a:t>Specific solutions and strategies for creating experiences</a:t>
            </a:r>
          </a:p>
          <a:p>
            <a:pPr lvl="1"/>
            <a:r>
              <a:rPr lang="en-US" dirty="0" smtClean="0"/>
              <a:t>Can be drawn as wireframes or sketches</a:t>
            </a:r>
          </a:p>
          <a:p>
            <a:r>
              <a:rPr lang="en-US" dirty="0" smtClean="0"/>
              <a:t>Action</a:t>
            </a:r>
          </a:p>
          <a:p>
            <a:pPr lvl="1"/>
            <a:r>
              <a:rPr lang="en-US" dirty="0" smtClean="0"/>
              <a:t>Low-level widgets &amp; features that contribute to </a:t>
            </a:r>
            <a:br>
              <a:rPr lang="en-US" dirty="0" smtClean="0"/>
            </a:br>
            <a:r>
              <a:rPr lang="en-US" dirty="0" smtClean="0"/>
              <a:t>task performance</a:t>
            </a:r>
            <a:endParaRPr lang="en-US" dirty="0"/>
          </a:p>
        </p:txBody>
      </p:sp>
      <p:sp>
        <p:nvSpPr>
          <p:cNvPr id="4" name="Right Brace 3"/>
          <p:cNvSpPr/>
          <p:nvPr/>
        </p:nvSpPr>
        <p:spPr>
          <a:xfrm>
            <a:off x="7924800" y="4191000"/>
            <a:ext cx="381000" cy="2514600"/>
          </a:xfrm>
          <a:prstGeom prst="rightBrace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5400000">
            <a:off x="7220634" y="5163235"/>
            <a:ext cx="27432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Affordances &amp; Constraints go here</a:t>
            </a:r>
            <a:endParaRPr lang="en-US" dirty="0"/>
          </a:p>
        </p:txBody>
      </p:sp>
      <p:sp>
        <p:nvSpPr>
          <p:cNvPr id="7" name="Line 5"/>
          <p:cNvSpPr>
            <a:spLocks noChangeShapeType="1"/>
          </p:cNvSpPr>
          <p:nvPr/>
        </p:nvSpPr>
        <p:spPr bwMode="auto">
          <a:xfrm>
            <a:off x="0" y="11430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8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762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60902950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014" t="15013" r="22676" b="9493"/>
          <a:stretch/>
        </p:blipFill>
        <p:spPr bwMode="auto">
          <a:xfrm>
            <a:off x="228600" y="228599"/>
            <a:ext cx="8610600" cy="6270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7555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Wire Framing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600"/>
            <a:ext cx="91440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Design, brainstorming technique</a:t>
            </a:r>
          </a:p>
          <a:p>
            <a:pPr lvl="1"/>
            <a:r>
              <a:rPr lang="en-US" dirty="0" smtClean="0"/>
              <a:t>Highly conceptual</a:t>
            </a:r>
          </a:p>
          <a:p>
            <a:pPr lvl="1"/>
            <a:r>
              <a:rPr lang="en-US" dirty="0" smtClean="0"/>
              <a:t>Low-fi</a:t>
            </a:r>
          </a:p>
          <a:p>
            <a:pPr lvl="1"/>
            <a:r>
              <a:rPr lang="en-US" dirty="0" smtClean="0"/>
              <a:t>Low risk, low cost</a:t>
            </a:r>
          </a:p>
          <a:p>
            <a:pPr lvl="1"/>
            <a:r>
              <a:rPr lang="en-US" dirty="0" smtClean="0"/>
              <a:t>Rapid</a:t>
            </a:r>
          </a:p>
          <a:p>
            <a:r>
              <a:rPr lang="en-US" dirty="0" smtClean="0"/>
              <a:t>Incorporates three elements of Web design:</a:t>
            </a:r>
          </a:p>
          <a:p>
            <a:pPr lvl="1"/>
            <a:r>
              <a:rPr lang="en-US" dirty="0" smtClean="0"/>
              <a:t>Information design. </a:t>
            </a:r>
            <a:r>
              <a:rPr lang="en-US" i="1" dirty="0" smtClean="0"/>
              <a:t>Which information will go where?</a:t>
            </a:r>
          </a:p>
          <a:p>
            <a:pPr lvl="1"/>
            <a:r>
              <a:rPr lang="en-US" dirty="0" smtClean="0"/>
              <a:t>Navigation design. </a:t>
            </a:r>
            <a:r>
              <a:rPr lang="en-US" i="1" dirty="0" smtClean="0"/>
              <a:t>How will users get around?</a:t>
            </a:r>
          </a:p>
          <a:p>
            <a:pPr lvl="1"/>
            <a:r>
              <a:rPr lang="en-US" dirty="0" smtClean="0"/>
              <a:t>Interface design. </a:t>
            </a:r>
            <a:r>
              <a:rPr lang="en-US" i="1" dirty="0" smtClean="0"/>
              <a:t>What kinds of elements convey functionality?</a:t>
            </a:r>
            <a:endParaRPr lang="en-US" i="1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192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1524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5565132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2" descr="http://farm5.staticflickr.com/4085/4971094116_a2f02b7ed4_z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534400" cy="6400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396020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958" b="4535"/>
          <a:stretch/>
        </p:blipFill>
        <p:spPr bwMode="auto">
          <a:xfrm>
            <a:off x="1066800" y="44537"/>
            <a:ext cx="7086600" cy="6737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564818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G4: Begin to think about evaluation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Timing, methods, and outcomes of usability evaluation</a:t>
            </a:r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36576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905620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914400" y="152400"/>
            <a:ext cx="8229600" cy="1143000"/>
          </a:xfrm>
        </p:spPr>
        <p:txBody>
          <a:bodyPr lIns="91440" tIns="45720" rIns="91440" bIns="45720"/>
          <a:lstStyle/>
          <a:p>
            <a:r>
              <a:rPr lang="en-US" dirty="0" smtClean="0"/>
              <a:t>Human-Computer Interaction</a:t>
            </a:r>
          </a:p>
        </p:txBody>
      </p:sp>
      <p:grpSp>
        <p:nvGrpSpPr>
          <p:cNvPr id="96259" name="Group 4"/>
          <p:cNvGrpSpPr>
            <a:grpSpLocks/>
          </p:cNvGrpSpPr>
          <p:nvPr/>
        </p:nvGrpSpPr>
        <p:grpSpPr bwMode="auto">
          <a:xfrm>
            <a:off x="1270000" y="1905000"/>
            <a:ext cx="7300913" cy="3279775"/>
            <a:chOff x="430" y="1351"/>
            <a:chExt cx="4599" cy="2066"/>
          </a:xfrm>
        </p:grpSpPr>
        <p:sp>
          <p:nvSpPr>
            <p:cNvPr id="96263" name="Oval 5"/>
            <p:cNvSpPr>
              <a:spLocks noChangeArrowheads="1"/>
            </p:cNvSpPr>
            <p:nvPr/>
          </p:nvSpPr>
          <p:spPr bwMode="auto">
            <a:xfrm>
              <a:off x="1069" y="1351"/>
              <a:ext cx="2593" cy="1669"/>
            </a:xfrm>
            <a:prstGeom prst="ellipse">
              <a:avLst/>
            </a:prstGeom>
            <a:solidFill>
              <a:schemeClr val="bg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Arial" pitchFamily="34" charset="0"/>
              </a:endParaRPr>
            </a:p>
          </p:txBody>
        </p:sp>
        <p:sp>
          <p:nvSpPr>
            <p:cNvPr id="96264" name="Rectangle 6"/>
            <p:cNvSpPr>
              <a:spLocks noChangeArrowheads="1"/>
            </p:cNvSpPr>
            <p:nvPr/>
          </p:nvSpPr>
          <p:spPr bwMode="auto">
            <a:xfrm>
              <a:off x="430" y="1614"/>
              <a:ext cx="67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US" sz="1800" b="1">
                  <a:latin typeface="Verdana" pitchFamily="34" charset="0"/>
                </a:rPr>
                <a:t>Design</a:t>
              </a:r>
            </a:p>
          </p:txBody>
        </p:sp>
        <p:sp>
          <p:nvSpPr>
            <p:cNvPr id="96265" name="Rectangle 7"/>
            <p:cNvSpPr>
              <a:spLocks noChangeArrowheads="1"/>
            </p:cNvSpPr>
            <p:nvPr/>
          </p:nvSpPr>
          <p:spPr bwMode="auto">
            <a:xfrm>
              <a:off x="3606" y="1569"/>
              <a:ext cx="142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US" sz="1800" b="1">
                  <a:latin typeface="Verdana" pitchFamily="34" charset="0"/>
                </a:rPr>
                <a:t>Implementation</a:t>
              </a:r>
            </a:p>
          </p:txBody>
        </p:sp>
        <p:sp>
          <p:nvSpPr>
            <p:cNvPr id="96266" name="Rectangle 8"/>
            <p:cNvSpPr>
              <a:spLocks noChangeArrowheads="1"/>
            </p:cNvSpPr>
            <p:nvPr/>
          </p:nvSpPr>
          <p:spPr bwMode="auto">
            <a:xfrm>
              <a:off x="1882" y="3203"/>
              <a:ext cx="96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US" sz="1800" b="1">
                  <a:latin typeface="Verdana" pitchFamily="34" charset="0"/>
                </a:rPr>
                <a:t>Evaluation</a:t>
              </a:r>
            </a:p>
          </p:txBody>
        </p:sp>
        <p:sp>
          <p:nvSpPr>
            <p:cNvPr id="96267" name="AutoShape 9"/>
            <p:cNvSpPr>
              <a:spLocks noChangeArrowheads="1"/>
            </p:cNvSpPr>
            <p:nvPr/>
          </p:nvSpPr>
          <p:spPr bwMode="auto">
            <a:xfrm>
              <a:off x="2192" y="2869"/>
              <a:ext cx="314" cy="336"/>
            </a:xfrm>
            <a:prstGeom prst="leftArrow">
              <a:avLst>
                <a:gd name="adj1" fmla="val 75009"/>
                <a:gd name="adj2" fmla="val 49995"/>
              </a:avLst>
            </a:prstGeom>
            <a:solidFill>
              <a:srgbClr val="CC99FF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Arial" pitchFamily="34" charset="0"/>
              </a:endParaRPr>
            </a:p>
          </p:txBody>
        </p:sp>
        <p:sp>
          <p:nvSpPr>
            <p:cNvPr id="96268" name="AutoShape 10"/>
            <p:cNvSpPr>
              <a:spLocks noChangeArrowheads="1"/>
            </p:cNvSpPr>
            <p:nvPr/>
          </p:nvSpPr>
          <p:spPr bwMode="auto">
            <a:xfrm rot="-4080000">
              <a:off x="1023" y="1656"/>
              <a:ext cx="318" cy="438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rgbClr val="CC99FF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Arial" pitchFamily="34" charset="0"/>
              </a:endParaRPr>
            </a:p>
          </p:txBody>
        </p:sp>
        <p:sp>
          <p:nvSpPr>
            <p:cNvPr id="96269" name="AutoShape 11"/>
            <p:cNvSpPr>
              <a:spLocks noChangeArrowheads="1"/>
            </p:cNvSpPr>
            <p:nvPr/>
          </p:nvSpPr>
          <p:spPr bwMode="auto">
            <a:xfrm rot="3540000">
              <a:off x="3358" y="1656"/>
              <a:ext cx="318" cy="437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rgbClr val="CC99FF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 sz="1600" b="1">
                <a:latin typeface="Arial" pitchFamily="34" charset="0"/>
              </a:endParaRPr>
            </a:p>
          </p:txBody>
        </p:sp>
        <p:grpSp>
          <p:nvGrpSpPr>
            <p:cNvPr id="96270" name="Group 12"/>
            <p:cNvGrpSpPr>
              <a:grpSpLocks noChangeAspect="1"/>
            </p:cNvGrpSpPr>
            <p:nvPr/>
          </p:nvGrpSpPr>
          <p:grpSpPr bwMode="auto">
            <a:xfrm>
              <a:off x="1837" y="1706"/>
              <a:ext cx="998" cy="1068"/>
              <a:chOff x="1565" y="1934"/>
              <a:chExt cx="998" cy="1068"/>
            </a:xfrm>
          </p:grpSpPr>
          <p:sp>
            <p:nvSpPr>
              <p:cNvPr id="96271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1565" y="1934"/>
                <a:ext cx="998" cy="1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96272" name="Group 14"/>
              <p:cNvGrpSpPr>
                <a:grpSpLocks/>
              </p:cNvGrpSpPr>
              <p:nvPr/>
            </p:nvGrpSpPr>
            <p:grpSpPr bwMode="auto">
              <a:xfrm>
                <a:off x="1568" y="1940"/>
                <a:ext cx="630" cy="1056"/>
                <a:chOff x="1568" y="1940"/>
                <a:chExt cx="630" cy="1056"/>
              </a:xfrm>
            </p:grpSpPr>
            <p:sp>
              <p:nvSpPr>
                <p:cNvPr id="96302" name="Freeform 15"/>
                <p:cNvSpPr>
                  <a:spLocks/>
                </p:cNvSpPr>
                <p:nvPr/>
              </p:nvSpPr>
              <p:spPr bwMode="auto">
                <a:xfrm>
                  <a:off x="1612" y="2406"/>
                  <a:ext cx="305" cy="590"/>
                </a:xfrm>
                <a:custGeom>
                  <a:avLst/>
                  <a:gdLst>
                    <a:gd name="T0" fmla="*/ 2 w 915"/>
                    <a:gd name="T1" fmla="*/ 0 h 1770"/>
                    <a:gd name="T2" fmla="*/ 2 w 915"/>
                    <a:gd name="T3" fmla="*/ 0 h 1770"/>
                    <a:gd name="T4" fmla="*/ 1 w 915"/>
                    <a:gd name="T5" fmla="*/ 1 h 1770"/>
                    <a:gd name="T6" fmla="*/ 1 w 915"/>
                    <a:gd name="T7" fmla="*/ 1 h 1770"/>
                    <a:gd name="T8" fmla="*/ 0 w 915"/>
                    <a:gd name="T9" fmla="*/ 2 h 1770"/>
                    <a:gd name="T10" fmla="*/ 0 w 915"/>
                    <a:gd name="T11" fmla="*/ 3 h 1770"/>
                    <a:gd name="T12" fmla="*/ 0 w 915"/>
                    <a:gd name="T13" fmla="*/ 4 h 1770"/>
                    <a:gd name="T14" fmla="*/ 0 w 915"/>
                    <a:gd name="T15" fmla="*/ 5 h 1770"/>
                    <a:gd name="T16" fmla="*/ 0 w 915"/>
                    <a:gd name="T17" fmla="*/ 6 h 1770"/>
                    <a:gd name="T18" fmla="*/ 1 w 915"/>
                    <a:gd name="T19" fmla="*/ 7 h 1770"/>
                    <a:gd name="T20" fmla="*/ 1 w 915"/>
                    <a:gd name="T21" fmla="*/ 7 h 1770"/>
                    <a:gd name="T22" fmla="*/ 2 w 915"/>
                    <a:gd name="T23" fmla="*/ 9 h 1770"/>
                    <a:gd name="T24" fmla="*/ 3 w 915"/>
                    <a:gd name="T25" fmla="*/ 9 h 1770"/>
                    <a:gd name="T26" fmla="*/ 3 w 915"/>
                    <a:gd name="T27" fmla="*/ 10 h 1770"/>
                    <a:gd name="T28" fmla="*/ 4 w 915"/>
                    <a:gd name="T29" fmla="*/ 11 h 1770"/>
                    <a:gd name="T30" fmla="*/ 4 w 915"/>
                    <a:gd name="T31" fmla="*/ 12 h 1770"/>
                    <a:gd name="T32" fmla="*/ 4 w 915"/>
                    <a:gd name="T33" fmla="*/ 13 h 1770"/>
                    <a:gd name="T34" fmla="*/ 5 w 915"/>
                    <a:gd name="T35" fmla="*/ 13 h 1770"/>
                    <a:gd name="T36" fmla="*/ 5 w 915"/>
                    <a:gd name="T37" fmla="*/ 14 h 1770"/>
                    <a:gd name="T38" fmla="*/ 6 w 915"/>
                    <a:gd name="T39" fmla="*/ 14 h 1770"/>
                    <a:gd name="T40" fmla="*/ 8 w 915"/>
                    <a:gd name="T41" fmla="*/ 13 h 1770"/>
                    <a:gd name="T42" fmla="*/ 10 w 915"/>
                    <a:gd name="T43" fmla="*/ 15 h 1770"/>
                    <a:gd name="T44" fmla="*/ 10 w 915"/>
                    <a:gd name="T45" fmla="*/ 17 h 1770"/>
                    <a:gd name="T46" fmla="*/ 10 w 915"/>
                    <a:gd name="T47" fmla="*/ 19 h 1770"/>
                    <a:gd name="T48" fmla="*/ 10 w 915"/>
                    <a:gd name="T49" fmla="*/ 21 h 1770"/>
                    <a:gd name="T50" fmla="*/ 9 w 915"/>
                    <a:gd name="T51" fmla="*/ 21 h 1770"/>
                    <a:gd name="T52" fmla="*/ 4 w 915"/>
                    <a:gd name="T53" fmla="*/ 22 h 1770"/>
                    <a:gd name="T54" fmla="*/ 10 w 915"/>
                    <a:gd name="T55" fmla="*/ 21 h 1770"/>
                    <a:gd name="T56" fmla="*/ 11 w 915"/>
                    <a:gd name="T57" fmla="*/ 20 h 1770"/>
                    <a:gd name="T58" fmla="*/ 11 w 915"/>
                    <a:gd name="T59" fmla="*/ 18 h 1770"/>
                    <a:gd name="T60" fmla="*/ 11 w 915"/>
                    <a:gd name="T61" fmla="*/ 14 h 1770"/>
                    <a:gd name="T62" fmla="*/ 11 w 915"/>
                    <a:gd name="T63" fmla="*/ 11 h 177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915"/>
                    <a:gd name="T97" fmla="*/ 0 h 1770"/>
                    <a:gd name="T98" fmla="*/ 915 w 915"/>
                    <a:gd name="T99" fmla="*/ 1770 h 177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915" h="1770">
                      <a:moveTo>
                        <a:pt x="329" y="198"/>
                      </a:moveTo>
                      <a:lnTo>
                        <a:pt x="160" y="0"/>
                      </a:lnTo>
                      <a:lnTo>
                        <a:pt x="145" y="3"/>
                      </a:lnTo>
                      <a:lnTo>
                        <a:pt x="132" y="11"/>
                      </a:lnTo>
                      <a:lnTo>
                        <a:pt x="118" y="24"/>
                      </a:lnTo>
                      <a:lnTo>
                        <a:pt x="99" y="45"/>
                      </a:lnTo>
                      <a:lnTo>
                        <a:pt x="81" y="70"/>
                      </a:lnTo>
                      <a:lnTo>
                        <a:pt x="63" y="96"/>
                      </a:lnTo>
                      <a:lnTo>
                        <a:pt x="48" y="124"/>
                      </a:lnTo>
                      <a:lnTo>
                        <a:pt x="31" y="161"/>
                      </a:lnTo>
                      <a:lnTo>
                        <a:pt x="18" y="195"/>
                      </a:lnTo>
                      <a:lnTo>
                        <a:pt x="7" y="228"/>
                      </a:lnTo>
                      <a:lnTo>
                        <a:pt x="4" y="268"/>
                      </a:lnTo>
                      <a:lnTo>
                        <a:pt x="1" y="307"/>
                      </a:lnTo>
                      <a:lnTo>
                        <a:pt x="0" y="339"/>
                      </a:lnTo>
                      <a:lnTo>
                        <a:pt x="1" y="374"/>
                      </a:lnTo>
                      <a:lnTo>
                        <a:pt x="5" y="418"/>
                      </a:lnTo>
                      <a:lnTo>
                        <a:pt x="12" y="461"/>
                      </a:lnTo>
                      <a:lnTo>
                        <a:pt x="24" y="497"/>
                      </a:lnTo>
                      <a:lnTo>
                        <a:pt x="42" y="533"/>
                      </a:lnTo>
                      <a:lnTo>
                        <a:pt x="70" y="570"/>
                      </a:lnTo>
                      <a:lnTo>
                        <a:pt x="97" y="606"/>
                      </a:lnTo>
                      <a:lnTo>
                        <a:pt x="122" y="646"/>
                      </a:lnTo>
                      <a:lnTo>
                        <a:pt x="153" y="696"/>
                      </a:lnTo>
                      <a:lnTo>
                        <a:pt x="177" y="735"/>
                      </a:lnTo>
                      <a:lnTo>
                        <a:pt x="203" y="766"/>
                      </a:lnTo>
                      <a:lnTo>
                        <a:pt x="223" y="796"/>
                      </a:lnTo>
                      <a:lnTo>
                        <a:pt x="246" y="820"/>
                      </a:lnTo>
                      <a:lnTo>
                        <a:pt x="270" y="846"/>
                      </a:lnTo>
                      <a:lnTo>
                        <a:pt x="285" y="897"/>
                      </a:lnTo>
                      <a:lnTo>
                        <a:pt x="298" y="947"/>
                      </a:lnTo>
                      <a:lnTo>
                        <a:pt x="316" y="1004"/>
                      </a:lnTo>
                      <a:lnTo>
                        <a:pt x="331" y="1034"/>
                      </a:lnTo>
                      <a:lnTo>
                        <a:pt x="343" y="1059"/>
                      </a:lnTo>
                      <a:lnTo>
                        <a:pt x="357" y="1080"/>
                      </a:lnTo>
                      <a:lnTo>
                        <a:pt x="370" y="1093"/>
                      </a:lnTo>
                      <a:lnTo>
                        <a:pt x="390" y="1104"/>
                      </a:lnTo>
                      <a:lnTo>
                        <a:pt x="411" y="1110"/>
                      </a:lnTo>
                      <a:lnTo>
                        <a:pt x="433" y="1111"/>
                      </a:lnTo>
                      <a:lnTo>
                        <a:pt x="494" y="1105"/>
                      </a:lnTo>
                      <a:lnTo>
                        <a:pt x="577" y="1096"/>
                      </a:lnTo>
                      <a:lnTo>
                        <a:pt x="667" y="1093"/>
                      </a:lnTo>
                      <a:lnTo>
                        <a:pt x="816" y="1120"/>
                      </a:lnTo>
                      <a:lnTo>
                        <a:pt x="823" y="1184"/>
                      </a:lnTo>
                      <a:lnTo>
                        <a:pt x="833" y="1266"/>
                      </a:lnTo>
                      <a:lnTo>
                        <a:pt x="844" y="1365"/>
                      </a:lnTo>
                      <a:lnTo>
                        <a:pt x="834" y="1472"/>
                      </a:lnTo>
                      <a:lnTo>
                        <a:pt x="825" y="1553"/>
                      </a:lnTo>
                      <a:lnTo>
                        <a:pt x="817" y="1658"/>
                      </a:lnTo>
                      <a:lnTo>
                        <a:pt x="813" y="1664"/>
                      </a:lnTo>
                      <a:lnTo>
                        <a:pt x="804" y="1669"/>
                      </a:lnTo>
                      <a:lnTo>
                        <a:pt x="742" y="1670"/>
                      </a:lnTo>
                      <a:lnTo>
                        <a:pt x="309" y="1685"/>
                      </a:lnTo>
                      <a:lnTo>
                        <a:pt x="309" y="1770"/>
                      </a:lnTo>
                      <a:lnTo>
                        <a:pt x="537" y="1753"/>
                      </a:lnTo>
                      <a:lnTo>
                        <a:pt x="792" y="1737"/>
                      </a:lnTo>
                      <a:lnTo>
                        <a:pt x="885" y="1731"/>
                      </a:lnTo>
                      <a:lnTo>
                        <a:pt x="887" y="1645"/>
                      </a:lnTo>
                      <a:lnTo>
                        <a:pt x="891" y="1548"/>
                      </a:lnTo>
                      <a:lnTo>
                        <a:pt x="897" y="1432"/>
                      </a:lnTo>
                      <a:lnTo>
                        <a:pt x="900" y="1300"/>
                      </a:lnTo>
                      <a:lnTo>
                        <a:pt x="904" y="1168"/>
                      </a:lnTo>
                      <a:lnTo>
                        <a:pt x="910" y="1043"/>
                      </a:lnTo>
                      <a:lnTo>
                        <a:pt x="915" y="867"/>
                      </a:lnTo>
                      <a:lnTo>
                        <a:pt x="329" y="198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6303" name="Group 16"/>
                <p:cNvGrpSpPr>
                  <a:grpSpLocks/>
                </p:cNvGrpSpPr>
                <p:nvPr/>
              </p:nvGrpSpPr>
              <p:grpSpPr bwMode="auto">
                <a:xfrm>
                  <a:off x="1568" y="1940"/>
                  <a:ext cx="630" cy="1051"/>
                  <a:chOff x="1568" y="1940"/>
                  <a:chExt cx="630" cy="1051"/>
                </a:xfrm>
              </p:grpSpPr>
              <p:sp>
                <p:nvSpPr>
                  <p:cNvPr id="96304" name="Freeform 17"/>
                  <p:cNvSpPr>
                    <a:spLocks/>
                  </p:cNvSpPr>
                  <p:nvPr/>
                </p:nvSpPr>
                <p:spPr bwMode="auto">
                  <a:xfrm>
                    <a:off x="1568" y="1940"/>
                    <a:ext cx="630" cy="1051"/>
                  </a:xfrm>
                  <a:custGeom>
                    <a:avLst/>
                    <a:gdLst>
                      <a:gd name="T0" fmla="*/ 1 w 1888"/>
                      <a:gd name="T1" fmla="*/ 7 h 3152"/>
                      <a:gd name="T2" fmla="*/ 1 w 1888"/>
                      <a:gd name="T3" fmla="*/ 7 h 3152"/>
                      <a:gd name="T4" fmla="*/ 0 w 1888"/>
                      <a:gd name="T5" fmla="*/ 5 h 3152"/>
                      <a:gd name="T6" fmla="*/ 1 w 1888"/>
                      <a:gd name="T7" fmla="*/ 5 h 3152"/>
                      <a:gd name="T8" fmla="*/ 1 w 1888"/>
                      <a:gd name="T9" fmla="*/ 3 h 3152"/>
                      <a:gd name="T10" fmla="*/ 2 w 1888"/>
                      <a:gd name="T11" fmla="*/ 4 h 3152"/>
                      <a:gd name="T12" fmla="*/ 3 w 1888"/>
                      <a:gd name="T13" fmla="*/ 5 h 3152"/>
                      <a:gd name="T14" fmla="*/ 4 w 1888"/>
                      <a:gd name="T15" fmla="*/ 5 h 3152"/>
                      <a:gd name="T16" fmla="*/ 4 w 1888"/>
                      <a:gd name="T17" fmla="*/ 4 h 3152"/>
                      <a:gd name="T18" fmla="*/ 5 w 1888"/>
                      <a:gd name="T19" fmla="*/ 4 h 3152"/>
                      <a:gd name="T20" fmla="*/ 5 w 1888"/>
                      <a:gd name="T21" fmla="*/ 4 h 3152"/>
                      <a:gd name="T22" fmla="*/ 6 w 1888"/>
                      <a:gd name="T23" fmla="*/ 3 h 3152"/>
                      <a:gd name="T24" fmla="*/ 6 w 1888"/>
                      <a:gd name="T25" fmla="*/ 1 h 3152"/>
                      <a:gd name="T26" fmla="*/ 6 w 1888"/>
                      <a:gd name="T27" fmla="*/ 3 h 3152"/>
                      <a:gd name="T28" fmla="*/ 6 w 1888"/>
                      <a:gd name="T29" fmla="*/ 2 h 3152"/>
                      <a:gd name="T30" fmla="*/ 7 w 1888"/>
                      <a:gd name="T31" fmla="*/ 4 h 3152"/>
                      <a:gd name="T32" fmla="*/ 8 w 1888"/>
                      <a:gd name="T33" fmla="*/ 5 h 3152"/>
                      <a:gd name="T34" fmla="*/ 10 w 1888"/>
                      <a:gd name="T35" fmla="*/ 6 h 3152"/>
                      <a:gd name="T36" fmla="*/ 12 w 1888"/>
                      <a:gd name="T37" fmla="*/ 7 h 3152"/>
                      <a:gd name="T38" fmla="*/ 13 w 1888"/>
                      <a:gd name="T39" fmla="*/ 9 h 3152"/>
                      <a:gd name="T40" fmla="*/ 11 w 1888"/>
                      <a:gd name="T41" fmla="*/ 9 h 3152"/>
                      <a:gd name="T42" fmla="*/ 11 w 1888"/>
                      <a:gd name="T43" fmla="*/ 13 h 3152"/>
                      <a:gd name="T44" fmla="*/ 11 w 1888"/>
                      <a:gd name="T45" fmla="*/ 15 h 3152"/>
                      <a:gd name="T46" fmla="*/ 11 w 1888"/>
                      <a:gd name="T47" fmla="*/ 15 h 3152"/>
                      <a:gd name="T48" fmla="*/ 10 w 1888"/>
                      <a:gd name="T49" fmla="*/ 15 h 3152"/>
                      <a:gd name="T50" fmla="*/ 11 w 1888"/>
                      <a:gd name="T51" fmla="*/ 18 h 3152"/>
                      <a:gd name="T52" fmla="*/ 12 w 1888"/>
                      <a:gd name="T53" fmla="*/ 21 h 3152"/>
                      <a:gd name="T54" fmla="*/ 15 w 1888"/>
                      <a:gd name="T55" fmla="*/ 25 h 3152"/>
                      <a:gd name="T56" fmla="*/ 16 w 1888"/>
                      <a:gd name="T57" fmla="*/ 28 h 3152"/>
                      <a:gd name="T58" fmla="*/ 17 w 1888"/>
                      <a:gd name="T59" fmla="*/ 32 h 3152"/>
                      <a:gd name="T60" fmla="*/ 18 w 1888"/>
                      <a:gd name="T61" fmla="*/ 35 h 3152"/>
                      <a:gd name="T62" fmla="*/ 19 w 1888"/>
                      <a:gd name="T63" fmla="*/ 35 h 3152"/>
                      <a:gd name="T64" fmla="*/ 21 w 1888"/>
                      <a:gd name="T65" fmla="*/ 36 h 3152"/>
                      <a:gd name="T66" fmla="*/ 22 w 1888"/>
                      <a:gd name="T67" fmla="*/ 37 h 3152"/>
                      <a:gd name="T68" fmla="*/ 23 w 1888"/>
                      <a:gd name="T69" fmla="*/ 38 h 3152"/>
                      <a:gd name="T70" fmla="*/ 23 w 1888"/>
                      <a:gd name="T71" fmla="*/ 39 h 3152"/>
                      <a:gd name="T72" fmla="*/ 22 w 1888"/>
                      <a:gd name="T73" fmla="*/ 39 h 3152"/>
                      <a:gd name="T74" fmla="*/ 16 w 1888"/>
                      <a:gd name="T75" fmla="*/ 39 h 3152"/>
                      <a:gd name="T76" fmla="*/ 15 w 1888"/>
                      <a:gd name="T77" fmla="*/ 39 h 3152"/>
                      <a:gd name="T78" fmla="*/ 14 w 1888"/>
                      <a:gd name="T79" fmla="*/ 33 h 3152"/>
                      <a:gd name="T80" fmla="*/ 14 w 1888"/>
                      <a:gd name="T81" fmla="*/ 29 h 3152"/>
                      <a:gd name="T82" fmla="*/ 13 w 1888"/>
                      <a:gd name="T83" fmla="*/ 29 h 3152"/>
                      <a:gd name="T84" fmla="*/ 11 w 1888"/>
                      <a:gd name="T85" fmla="*/ 28 h 3152"/>
                      <a:gd name="T86" fmla="*/ 7 w 1888"/>
                      <a:gd name="T87" fmla="*/ 29 h 3152"/>
                      <a:gd name="T88" fmla="*/ 7 w 1888"/>
                      <a:gd name="T89" fmla="*/ 28 h 3152"/>
                      <a:gd name="T90" fmla="*/ 6 w 1888"/>
                      <a:gd name="T91" fmla="*/ 28 h 3152"/>
                      <a:gd name="T92" fmla="*/ 6 w 1888"/>
                      <a:gd name="T93" fmla="*/ 27 h 3152"/>
                      <a:gd name="T94" fmla="*/ 5 w 1888"/>
                      <a:gd name="T95" fmla="*/ 25 h 3152"/>
                      <a:gd name="T96" fmla="*/ 4 w 1888"/>
                      <a:gd name="T97" fmla="*/ 23 h 3152"/>
                      <a:gd name="T98" fmla="*/ 4 w 1888"/>
                      <a:gd name="T99" fmla="*/ 21 h 3152"/>
                      <a:gd name="T100" fmla="*/ 3 w 1888"/>
                      <a:gd name="T101" fmla="*/ 16 h 3152"/>
                      <a:gd name="T102" fmla="*/ 3 w 1888"/>
                      <a:gd name="T103" fmla="*/ 12 h 3152"/>
                      <a:gd name="T104" fmla="*/ 2 w 1888"/>
                      <a:gd name="T105" fmla="*/ 9 h 315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888"/>
                      <a:gd name="T160" fmla="*/ 0 h 3152"/>
                      <a:gd name="T161" fmla="*/ 1888 w 1888"/>
                      <a:gd name="T162" fmla="*/ 3152 h 315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888" h="3152">
                        <a:moveTo>
                          <a:pt x="149" y="684"/>
                        </a:moveTo>
                        <a:lnTo>
                          <a:pt x="128" y="642"/>
                        </a:lnTo>
                        <a:lnTo>
                          <a:pt x="105" y="577"/>
                        </a:lnTo>
                        <a:lnTo>
                          <a:pt x="73" y="520"/>
                        </a:lnTo>
                        <a:lnTo>
                          <a:pt x="0" y="449"/>
                        </a:lnTo>
                        <a:lnTo>
                          <a:pt x="112" y="528"/>
                        </a:lnTo>
                        <a:lnTo>
                          <a:pt x="118" y="514"/>
                        </a:lnTo>
                        <a:lnTo>
                          <a:pt x="124" y="505"/>
                        </a:lnTo>
                        <a:lnTo>
                          <a:pt x="0" y="391"/>
                        </a:lnTo>
                        <a:lnTo>
                          <a:pt x="61" y="425"/>
                        </a:lnTo>
                        <a:lnTo>
                          <a:pt x="31" y="330"/>
                        </a:lnTo>
                        <a:lnTo>
                          <a:pt x="95" y="428"/>
                        </a:lnTo>
                        <a:lnTo>
                          <a:pt x="164" y="470"/>
                        </a:lnTo>
                        <a:lnTo>
                          <a:pt x="179" y="464"/>
                        </a:lnTo>
                        <a:lnTo>
                          <a:pt x="64" y="282"/>
                        </a:lnTo>
                        <a:lnTo>
                          <a:pt x="136" y="337"/>
                        </a:lnTo>
                        <a:lnTo>
                          <a:pt x="214" y="461"/>
                        </a:lnTo>
                        <a:lnTo>
                          <a:pt x="140" y="284"/>
                        </a:lnTo>
                        <a:lnTo>
                          <a:pt x="258" y="403"/>
                        </a:lnTo>
                        <a:lnTo>
                          <a:pt x="185" y="269"/>
                        </a:lnTo>
                        <a:lnTo>
                          <a:pt x="278" y="401"/>
                        </a:lnTo>
                        <a:lnTo>
                          <a:pt x="297" y="382"/>
                        </a:lnTo>
                        <a:lnTo>
                          <a:pt x="195" y="211"/>
                        </a:lnTo>
                        <a:lnTo>
                          <a:pt x="322" y="376"/>
                        </a:lnTo>
                        <a:lnTo>
                          <a:pt x="340" y="376"/>
                        </a:lnTo>
                        <a:lnTo>
                          <a:pt x="253" y="229"/>
                        </a:lnTo>
                        <a:lnTo>
                          <a:pt x="347" y="349"/>
                        </a:lnTo>
                        <a:lnTo>
                          <a:pt x="290" y="204"/>
                        </a:lnTo>
                        <a:lnTo>
                          <a:pt x="351" y="302"/>
                        </a:lnTo>
                        <a:lnTo>
                          <a:pt x="395" y="342"/>
                        </a:lnTo>
                        <a:lnTo>
                          <a:pt x="336" y="157"/>
                        </a:lnTo>
                        <a:lnTo>
                          <a:pt x="383" y="272"/>
                        </a:lnTo>
                        <a:lnTo>
                          <a:pt x="428" y="321"/>
                        </a:lnTo>
                        <a:lnTo>
                          <a:pt x="363" y="21"/>
                        </a:lnTo>
                        <a:lnTo>
                          <a:pt x="427" y="184"/>
                        </a:lnTo>
                        <a:lnTo>
                          <a:pt x="462" y="262"/>
                        </a:lnTo>
                        <a:lnTo>
                          <a:pt x="434" y="147"/>
                        </a:lnTo>
                        <a:lnTo>
                          <a:pt x="490" y="311"/>
                        </a:lnTo>
                        <a:lnTo>
                          <a:pt x="461" y="120"/>
                        </a:lnTo>
                        <a:lnTo>
                          <a:pt x="494" y="0"/>
                        </a:lnTo>
                        <a:lnTo>
                          <a:pt x="474" y="134"/>
                        </a:lnTo>
                        <a:lnTo>
                          <a:pt x="502" y="238"/>
                        </a:lnTo>
                        <a:lnTo>
                          <a:pt x="505" y="119"/>
                        </a:lnTo>
                        <a:lnTo>
                          <a:pt x="548" y="80"/>
                        </a:lnTo>
                        <a:lnTo>
                          <a:pt x="515" y="140"/>
                        </a:lnTo>
                        <a:lnTo>
                          <a:pt x="521" y="275"/>
                        </a:lnTo>
                        <a:lnTo>
                          <a:pt x="545" y="211"/>
                        </a:lnTo>
                        <a:lnTo>
                          <a:pt x="533" y="302"/>
                        </a:lnTo>
                        <a:lnTo>
                          <a:pt x="557" y="336"/>
                        </a:lnTo>
                        <a:lnTo>
                          <a:pt x="586" y="380"/>
                        </a:lnTo>
                        <a:lnTo>
                          <a:pt x="608" y="398"/>
                        </a:lnTo>
                        <a:lnTo>
                          <a:pt x="660" y="425"/>
                        </a:lnTo>
                        <a:lnTo>
                          <a:pt x="745" y="468"/>
                        </a:lnTo>
                        <a:lnTo>
                          <a:pt x="795" y="495"/>
                        </a:lnTo>
                        <a:lnTo>
                          <a:pt x="852" y="523"/>
                        </a:lnTo>
                        <a:lnTo>
                          <a:pt x="905" y="559"/>
                        </a:lnTo>
                        <a:lnTo>
                          <a:pt x="960" y="603"/>
                        </a:lnTo>
                        <a:lnTo>
                          <a:pt x="1004" y="650"/>
                        </a:lnTo>
                        <a:lnTo>
                          <a:pt x="1019" y="681"/>
                        </a:lnTo>
                        <a:lnTo>
                          <a:pt x="1025" y="700"/>
                        </a:lnTo>
                        <a:lnTo>
                          <a:pt x="1019" y="712"/>
                        </a:lnTo>
                        <a:lnTo>
                          <a:pt x="993" y="727"/>
                        </a:lnTo>
                        <a:lnTo>
                          <a:pt x="924" y="748"/>
                        </a:lnTo>
                        <a:lnTo>
                          <a:pt x="858" y="766"/>
                        </a:lnTo>
                        <a:lnTo>
                          <a:pt x="858" y="850"/>
                        </a:lnTo>
                        <a:lnTo>
                          <a:pt x="901" y="1023"/>
                        </a:lnTo>
                        <a:lnTo>
                          <a:pt x="917" y="1094"/>
                        </a:lnTo>
                        <a:lnTo>
                          <a:pt x="928" y="1194"/>
                        </a:lnTo>
                        <a:lnTo>
                          <a:pt x="926" y="1212"/>
                        </a:lnTo>
                        <a:lnTo>
                          <a:pt x="919" y="1228"/>
                        </a:lnTo>
                        <a:lnTo>
                          <a:pt x="905" y="1238"/>
                        </a:lnTo>
                        <a:lnTo>
                          <a:pt x="890" y="1246"/>
                        </a:lnTo>
                        <a:lnTo>
                          <a:pt x="876" y="1247"/>
                        </a:lnTo>
                        <a:lnTo>
                          <a:pt x="831" y="1240"/>
                        </a:lnTo>
                        <a:lnTo>
                          <a:pt x="797" y="1235"/>
                        </a:lnTo>
                        <a:lnTo>
                          <a:pt x="793" y="1281"/>
                        </a:lnTo>
                        <a:lnTo>
                          <a:pt x="808" y="1325"/>
                        </a:lnTo>
                        <a:lnTo>
                          <a:pt x="866" y="1439"/>
                        </a:lnTo>
                        <a:lnTo>
                          <a:pt x="896" y="1506"/>
                        </a:lnTo>
                        <a:lnTo>
                          <a:pt x="934" y="1589"/>
                        </a:lnTo>
                        <a:lnTo>
                          <a:pt x="994" y="1708"/>
                        </a:lnTo>
                        <a:lnTo>
                          <a:pt x="1013" y="1806"/>
                        </a:lnTo>
                        <a:lnTo>
                          <a:pt x="1122" y="1934"/>
                        </a:lnTo>
                        <a:lnTo>
                          <a:pt x="1211" y="2028"/>
                        </a:lnTo>
                        <a:lnTo>
                          <a:pt x="1223" y="2075"/>
                        </a:lnTo>
                        <a:lnTo>
                          <a:pt x="1249" y="2172"/>
                        </a:lnTo>
                        <a:lnTo>
                          <a:pt x="1264" y="2258"/>
                        </a:lnTo>
                        <a:lnTo>
                          <a:pt x="1284" y="2346"/>
                        </a:lnTo>
                        <a:lnTo>
                          <a:pt x="1321" y="2508"/>
                        </a:lnTo>
                        <a:lnTo>
                          <a:pt x="1356" y="2617"/>
                        </a:lnTo>
                        <a:lnTo>
                          <a:pt x="1421" y="2777"/>
                        </a:lnTo>
                        <a:lnTo>
                          <a:pt x="1444" y="2805"/>
                        </a:lnTo>
                        <a:lnTo>
                          <a:pt x="1468" y="2829"/>
                        </a:lnTo>
                        <a:lnTo>
                          <a:pt x="1491" y="2849"/>
                        </a:lnTo>
                        <a:lnTo>
                          <a:pt x="1509" y="2862"/>
                        </a:lnTo>
                        <a:lnTo>
                          <a:pt x="1554" y="2871"/>
                        </a:lnTo>
                        <a:lnTo>
                          <a:pt x="1577" y="2874"/>
                        </a:lnTo>
                        <a:lnTo>
                          <a:pt x="1624" y="2892"/>
                        </a:lnTo>
                        <a:lnTo>
                          <a:pt x="1678" y="2912"/>
                        </a:lnTo>
                        <a:lnTo>
                          <a:pt x="1724" y="2935"/>
                        </a:lnTo>
                        <a:lnTo>
                          <a:pt x="1765" y="2963"/>
                        </a:lnTo>
                        <a:lnTo>
                          <a:pt x="1810" y="2997"/>
                        </a:lnTo>
                        <a:lnTo>
                          <a:pt x="1839" y="3019"/>
                        </a:lnTo>
                        <a:lnTo>
                          <a:pt x="1868" y="3046"/>
                        </a:lnTo>
                        <a:lnTo>
                          <a:pt x="1880" y="3063"/>
                        </a:lnTo>
                        <a:lnTo>
                          <a:pt x="1888" y="3089"/>
                        </a:lnTo>
                        <a:lnTo>
                          <a:pt x="1887" y="3104"/>
                        </a:lnTo>
                        <a:lnTo>
                          <a:pt x="1887" y="3127"/>
                        </a:lnTo>
                        <a:lnTo>
                          <a:pt x="1873" y="3130"/>
                        </a:lnTo>
                        <a:lnTo>
                          <a:pt x="1842" y="3134"/>
                        </a:lnTo>
                        <a:lnTo>
                          <a:pt x="1762" y="3152"/>
                        </a:lnTo>
                        <a:lnTo>
                          <a:pt x="1646" y="3137"/>
                        </a:lnTo>
                        <a:lnTo>
                          <a:pt x="1449" y="3150"/>
                        </a:lnTo>
                        <a:lnTo>
                          <a:pt x="1272" y="3150"/>
                        </a:lnTo>
                        <a:lnTo>
                          <a:pt x="1227" y="3146"/>
                        </a:lnTo>
                        <a:lnTo>
                          <a:pt x="1210" y="3143"/>
                        </a:lnTo>
                        <a:lnTo>
                          <a:pt x="1198" y="3137"/>
                        </a:lnTo>
                        <a:lnTo>
                          <a:pt x="1192" y="3094"/>
                        </a:lnTo>
                        <a:lnTo>
                          <a:pt x="1182" y="2951"/>
                        </a:lnTo>
                        <a:lnTo>
                          <a:pt x="1161" y="2652"/>
                        </a:lnTo>
                        <a:lnTo>
                          <a:pt x="1152" y="2521"/>
                        </a:lnTo>
                        <a:lnTo>
                          <a:pt x="1133" y="2410"/>
                        </a:lnTo>
                        <a:lnTo>
                          <a:pt x="1117" y="2364"/>
                        </a:lnTo>
                        <a:lnTo>
                          <a:pt x="1098" y="2342"/>
                        </a:lnTo>
                        <a:lnTo>
                          <a:pt x="1072" y="2331"/>
                        </a:lnTo>
                        <a:lnTo>
                          <a:pt x="1034" y="2318"/>
                        </a:lnTo>
                        <a:lnTo>
                          <a:pt x="998" y="2309"/>
                        </a:lnTo>
                        <a:lnTo>
                          <a:pt x="945" y="2306"/>
                        </a:lnTo>
                        <a:lnTo>
                          <a:pt x="875" y="2303"/>
                        </a:lnTo>
                        <a:lnTo>
                          <a:pt x="743" y="2312"/>
                        </a:lnTo>
                        <a:lnTo>
                          <a:pt x="626" y="2319"/>
                        </a:lnTo>
                        <a:lnTo>
                          <a:pt x="595" y="2321"/>
                        </a:lnTo>
                        <a:lnTo>
                          <a:pt x="572" y="2319"/>
                        </a:lnTo>
                        <a:lnTo>
                          <a:pt x="548" y="2313"/>
                        </a:lnTo>
                        <a:lnTo>
                          <a:pt x="531" y="2306"/>
                        </a:lnTo>
                        <a:lnTo>
                          <a:pt x="516" y="2297"/>
                        </a:lnTo>
                        <a:lnTo>
                          <a:pt x="505" y="2284"/>
                        </a:lnTo>
                        <a:lnTo>
                          <a:pt x="494" y="2266"/>
                        </a:lnTo>
                        <a:lnTo>
                          <a:pt x="486" y="2245"/>
                        </a:lnTo>
                        <a:lnTo>
                          <a:pt x="475" y="2218"/>
                        </a:lnTo>
                        <a:lnTo>
                          <a:pt x="465" y="2187"/>
                        </a:lnTo>
                        <a:lnTo>
                          <a:pt x="440" y="2121"/>
                        </a:lnTo>
                        <a:lnTo>
                          <a:pt x="420" y="2058"/>
                        </a:lnTo>
                        <a:lnTo>
                          <a:pt x="397" y="1994"/>
                        </a:lnTo>
                        <a:lnTo>
                          <a:pt x="373" y="1936"/>
                        </a:lnTo>
                        <a:lnTo>
                          <a:pt x="341" y="1867"/>
                        </a:lnTo>
                        <a:lnTo>
                          <a:pt x="319" y="1826"/>
                        </a:lnTo>
                        <a:lnTo>
                          <a:pt x="303" y="1791"/>
                        </a:lnTo>
                        <a:lnTo>
                          <a:pt x="295" y="1771"/>
                        </a:lnTo>
                        <a:lnTo>
                          <a:pt x="292" y="1738"/>
                        </a:lnTo>
                        <a:lnTo>
                          <a:pt x="286" y="1640"/>
                        </a:lnTo>
                        <a:lnTo>
                          <a:pt x="272" y="1400"/>
                        </a:lnTo>
                        <a:lnTo>
                          <a:pt x="264" y="1290"/>
                        </a:lnTo>
                        <a:lnTo>
                          <a:pt x="278" y="1191"/>
                        </a:lnTo>
                        <a:lnTo>
                          <a:pt x="286" y="1093"/>
                        </a:lnTo>
                        <a:lnTo>
                          <a:pt x="227" y="939"/>
                        </a:lnTo>
                        <a:lnTo>
                          <a:pt x="207" y="864"/>
                        </a:lnTo>
                        <a:lnTo>
                          <a:pt x="190" y="797"/>
                        </a:lnTo>
                        <a:lnTo>
                          <a:pt x="176" y="739"/>
                        </a:lnTo>
                        <a:lnTo>
                          <a:pt x="149" y="684"/>
                        </a:lnTo>
                        <a:close/>
                      </a:path>
                    </a:pathLst>
                  </a:custGeom>
                  <a:solidFill>
                    <a:srgbClr val="DFDFFF"/>
                  </a:solidFill>
                  <a:ln w="3175">
                    <a:solidFill>
                      <a:srgbClr val="000000"/>
                    </a:solidFill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9630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700" y="2077"/>
                    <a:ext cx="184" cy="502"/>
                    <a:chOff x="1700" y="2077"/>
                    <a:chExt cx="184" cy="502"/>
                  </a:xfrm>
                </p:grpSpPr>
                <p:grpSp>
                  <p:nvGrpSpPr>
                    <p:cNvPr id="96306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36" y="2077"/>
                      <a:ext cx="44" cy="102"/>
                      <a:chOff x="1736" y="2077"/>
                      <a:chExt cx="44" cy="102"/>
                    </a:xfrm>
                  </p:grpSpPr>
                  <p:sp>
                    <p:nvSpPr>
                      <p:cNvPr id="96310" name="Oval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6" y="2104"/>
                        <a:ext cx="14" cy="75"/>
                      </a:xfrm>
                      <a:prstGeom prst="ellipse">
                        <a:avLst/>
                      </a:prstGeom>
                      <a:solidFill>
                        <a:srgbClr val="DFD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 sz="1600" b="1">
                          <a:latin typeface="Arial" pitchFamily="34" charset="0"/>
                        </a:endParaRPr>
                      </a:p>
                    </p:txBody>
                  </p:sp>
                  <p:sp>
                    <p:nvSpPr>
                      <p:cNvPr id="96311" name="Freeform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36" y="2077"/>
                        <a:ext cx="21" cy="44"/>
                      </a:xfrm>
                      <a:custGeom>
                        <a:avLst/>
                        <a:gdLst>
                          <a:gd name="T0" fmla="*/ 1 w 65"/>
                          <a:gd name="T1" fmla="*/ 0 h 133"/>
                          <a:gd name="T2" fmla="*/ 1 w 65"/>
                          <a:gd name="T3" fmla="*/ 0 h 133"/>
                          <a:gd name="T4" fmla="*/ 0 w 65"/>
                          <a:gd name="T5" fmla="*/ 0 h 133"/>
                          <a:gd name="T6" fmla="*/ 0 w 65"/>
                          <a:gd name="T7" fmla="*/ 0 h 133"/>
                          <a:gd name="T8" fmla="*/ 0 w 65"/>
                          <a:gd name="T9" fmla="*/ 0 h 133"/>
                          <a:gd name="T10" fmla="*/ 0 w 65"/>
                          <a:gd name="T11" fmla="*/ 1 h 133"/>
                          <a:gd name="T12" fmla="*/ 0 w 65"/>
                          <a:gd name="T13" fmla="*/ 1 h 133"/>
                          <a:gd name="T14" fmla="*/ 0 w 65"/>
                          <a:gd name="T15" fmla="*/ 1 h 133"/>
                          <a:gd name="T16" fmla="*/ 0 w 65"/>
                          <a:gd name="T17" fmla="*/ 2 h 13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65"/>
                          <a:gd name="T28" fmla="*/ 0 h 133"/>
                          <a:gd name="T29" fmla="*/ 65 w 65"/>
                          <a:gd name="T30" fmla="*/ 133 h 13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65" h="133">
                            <a:moveTo>
                              <a:pt x="65" y="0"/>
                            </a:moveTo>
                            <a:lnTo>
                              <a:pt x="47" y="3"/>
                            </a:lnTo>
                            <a:lnTo>
                              <a:pt x="32" y="9"/>
                            </a:lnTo>
                            <a:lnTo>
                              <a:pt x="21" y="20"/>
                            </a:lnTo>
                            <a:lnTo>
                              <a:pt x="12" y="34"/>
                            </a:lnTo>
                            <a:lnTo>
                              <a:pt x="6" y="58"/>
                            </a:lnTo>
                            <a:lnTo>
                              <a:pt x="1" y="86"/>
                            </a:lnTo>
                            <a:lnTo>
                              <a:pt x="0" y="107"/>
                            </a:lnTo>
                            <a:lnTo>
                              <a:pt x="2" y="133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6307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00" y="2285"/>
                      <a:ext cx="184" cy="294"/>
                      <a:chOff x="1700" y="2285"/>
                      <a:chExt cx="184" cy="294"/>
                    </a:xfrm>
                  </p:grpSpPr>
                  <p:sp>
                    <p:nvSpPr>
                      <p:cNvPr id="96308" name="Freeform 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00" y="2452"/>
                        <a:ext cx="184" cy="127"/>
                      </a:xfrm>
                      <a:custGeom>
                        <a:avLst/>
                        <a:gdLst>
                          <a:gd name="T0" fmla="*/ 0 w 553"/>
                          <a:gd name="T1" fmla="*/ 0 h 381"/>
                          <a:gd name="T2" fmla="*/ 0 w 553"/>
                          <a:gd name="T3" fmla="*/ 0 h 381"/>
                          <a:gd name="T4" fmla="*/ 1 w 553"/>
                          <a:gd name="T5" fmla="*/ 1 h 381"/>
                          <a:gd name="T6" fmla="*/ 2 w 553"/>
                          <a:gd name="T7" fmla="*/ 2 h 381"/>
                          <a:gd name="T8" fmla="*/ 2 w 553"/>
                          <a:gd name="T9" fmla="*/ 3 h 381"/>
                          <a:gd name="T10" fmla="*/ 3 w 553"/>
                          <a:gd name="T11" fmla="*/ 4 h 381"/>
                          <a:gd name="T12" fmla="*/ 3 w 553"/>
                          <a:gd name="T13" fmla="*/ 4 h 381"/>
                          <a:gd name="T14" fmla="*/ 3 w 553"/>
                          <a:gd name="T15" fmla="*/ 4 h 381"/>
                          <a:gd name="T16" fmla="*/ 4 w 553"/>
                          <a:gd name="T17" fmla="*/ 4 h 381"/>
                          <a:gd name="T18" fmla="*/ 4 w 553"/>
                          <a:gd name="T19" fmla="*/ 4 h 381"/>
                          <a:gd name="T20" fmla="*/ 5 w 553"/>
                          <a:gd name="T21" fmla="*/ 5 h 381"/>
                          <a:gd name="T22" fmla="*/ 5 w 553"/>
                          <a:gd name="T23" fmla="*/ 5 h 381"/>
                          <a:gd name="T24" fmla="*/ 5 w 553"/>
                          <a:gd name="T25" fmla="*/ 5 h 381"/>
                          <a:gd name="T26" fmla="*/ 6 w 553"/>
                          <a:gd name="T27" fmla="*/ 5 h 381"/>
                          <a:gd name="T28" fmla="*/ 6 w 553"/>
                          <a:gd name="T29" fmla="*/ 4 h 381"/>
                          <a:gd name="T30" fmla="*/ 6 w 553"/>
                          <a:gd name="T31" fmla="*/ 4 h 381"/>
                          <a:gd name="T32" fmla="*/ 6 w 553"/>
                          <a:gd name="T33" fmla="*/ 4 h 381"/>
                          <a:gd name="T34" fmla="*/ 7 w 553"/>
                          <a:gd name="T35" fmla="*/ 4 h 381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w 553"/>
                          <a:gd name="T55" fmla="*/ 0 h 381"/>
                          <a:gd name="T56" fmla="*/ 553 w 553"/>
                          <a:gd name="T57" fmla="*/ 381 h 381"/>
                        </a:gdLst>
                        <a:ahLst/>
                        <a:cxnLst>
                          <a:cxn ang="T36">
                            <a:pos x="T0" y="T1"/>
                          </a:cxn>
                          <a:cxn ang="T37">
                            <a:pos x="T2" y="T3"/>
                          </a:cxn>
                          <a:cxn ang="T38">
                            <a:pos x="T4" y="T5"/>
                          </a:cxn>
                          <a:cxn ang="T39">
                            <a:pos x="T6" y="T7"/>
                          </a:cxn>
                          <a:cxn ang="T40">
                            <a:pos x="T8" y="T9"/>
                          </a:cxn>
                          <a:cxn ang="T41">
                            <a:pos x="T10" y="T11"/>
                          </a:cxn>
                          <a:cxn ang="T42">
                            <a:pos x="T12" y="T13"/>
                          </a:cxn>
                          <a:cxn ang="T43">
                            <a:pos x="T14" y="T15"/>
                          </a:cxn>
                          <a:cxn ang="T44">
                            <a:pos x="T16" y="T17"/>
                          </a:cxn>
                          <a:cxn ang="T45">
                            <a:pos x="T18" y="T19"/>
                          </a:cxn>
                          <a:cxn ang="T46">
                            <a:pos x="T20" y="T21"/>
                          </a:cxn>
                          <a:cxn ang="T47">
                            <a:pos x="T22" y="T23"/>
                          </a:cxn>
                          <a:cxn ang="T48">
                            <a:pos x="T24" y="T25"/>
                          </a:cxn>
                          <a:cxn ang="T49">
                            <a:pos x="T26" y="T27"/>
                          </a:cxn>
                          <a:cxn ang="T50">
                            <a:pos x="T28" y="T29"/>
                          </a:cxn>
                          <a:cxn ang="T51">
                            <a:pos x="T30" y="T31"/>
                          </a:cxn>
                          <a:cxn ang="T52">
                            <a:pos x="T32" y="T33"/>
                          </a:cxn>
                          <a:cxn ang="T53">
                            <a:pos x="T34" y="T35"/>
                          </a:cxn>
                        </a:cxnLst>
                        <a:rect l="T54" t="T55" r="T56" b="T57"/>
                        <a:pathLst>
                          <a:path w="553" h="381">
                            <a:moveTo>
                              <a:pt x="0" y="0"/>
                            </a:moveTo>
                            <a:lnTo>
                              <a:pt x="27" y="40"/>
                            </a:lnTo>
                            <a:lnTo>
                              <a:pt x="74" y="107"/>
                            </a:lnTo>
                            <a:lnTo>
                              <a:pt x="126" y="176"/>
                            </a:lnTo>
                            <a:lnTo>
                              <a:pt x="174" y="240"/>
                            </a:lnTo>
                            <a:lnTo>
                              <a:pt x="215" y="287"/>
                            </a:lnTo>
                            <a:lnTo>
                              <a:pt x="249" y="320"/>
                            </a:lnTo>
                            <a:lnTo>
                              <a:pt x="270" y="339"/>
                            </a:lnTo>
                            <a:lnTo>
                              <a:pt x="295" y="354"/>
                            </a:lnTo>
                            <a:lnTo>
                              <a:pt x="328" y="364"/>
                            </a:lnTo>
                            <a:lnTo>
                              <a:pt x="367" y="375"/>
                            </a:lnTo>
                            <a:lnTo>
                              <a:pt x="402" y="381"/>
                            </a:lnTo>
                            <a:lnTo>
                              <a:pt x="426" y="379"/>
                            </a:lnTo>
                            <a:lnTo>
                              <a:pt x="453" y="366"/>
                            </a:lnTo>
                            <a:lnTo>
                              <a:pt x="476" y="354"/>
                            </a:lnTo>
                            <a:lnTo>
                              <a:pt x="499" y="345"/>
                            </a:lnTo>
                            <a:lnTo>
                              <a:pt x="524" y="338"/>
                            </a:lnTo>
                            <a:lnTo>
                              <a:pt x="553" y="335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309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6" y="2285"/>
                        <a:ext cx="107" cy="217"/>
                      </a:xfrm>
                      <a:custGeom>
                        <a:avLst/>
                        <a:gdLst>
                          <a:gd name="T0" fmla="*/ 4 w 320"/>
                          <a:gd name="T1" fmla="*/ 3 h 650"/>
                          <a:gd name="T2" fmla="*/ 4 w 320"/>
                          <a:gd name="T3" fmla="*/ 2 h 650"/>
                          <a:gd name="T4" fmla="*/ 4 w 320"/>
                          <a:gd name="T5" fmla="*/ 2 h 650"/>
                          <a:gd name="T6" fmla="*/ 4 w 320"/>
                          <a:gd name="T7" fmla="*/ 1 h 650"/>
                          <a:gd name="T8" fmla="*/ 4 w 320"/>
                          <a:gd name="T9" fmla="*/ 1 h 650"/>
                          <a:gd name="T10" fmla="*/ 4 w 320"/>
                          <a:gd name="T11" fmla="*/ 1 h 650"/>
                          <a:gd name="T12" fmla="*/ 4 w 320"/>
                          <a:gd name="T13" fmla="*/ 0 h 650"/>
                          <a:gd name="T14" fmla="*/ 4 w 320"/>
                          <a:gd name="T15" fmla="*/ 0 h 650"/>
                          <a:gd name="T16" fmla="*/ 4 w 320"/>
                          <a:gd name="T17" fmla="*/ 0 h 650"/>
                          <a:gd name="T18" fmla="*/ 4 w 320"/>
                          <a:gd name="T19" fmla="*/ 0 h 650"/>
                          <a:gd name="T20" fmla="*/ 3 w 320"/>
                          <a:gd name="T21" fmla="*/ 0 h 650"/>
                          <a:gd name="T22" fmla="*/ 3 w 320"/>
                          <a:gd name="T23" fmla="*/ 1 h 650"/>
                          <a:gd name="T24" fmla="*/ 3 w 320"/>
                          <a:gd name="T25" fmla="*/ 1 h 650"/>
                          <a:gd name="T26" fmla="*/ 3 w 320"/>
                          <a:gd name="T27" fmla="*/ 0 h 650"/>
                          <a:gd name="T28" fmla="*/ 3 w 320"/>
                          <a:gd name="T29" fmla="*/ 0 h 650"/>
                          <a:gd name="T30" fmla="*/ 2 w 320"/>
                          <a:gd name="T31" fmla="*/ 0 h 650"/>
                          <a:gd name="T32" fmla="*/ 2 w 320"/>
                          <a:gd name="T33" fmla="*/ 0 h 650"/>
                          <a:gd name="T34" fmla="*/ 2 w 320"/>
                          <a:gd name="T35" fmla="*/ 0 h 650"/>
                          <a:gd name="T36" fmla="*/ 2 w 320"/>
                          <a:gd name="T37" fmla="*/ 1 h 650"/>
                          <a:gd name="T38" fmla="*/ 2 w 320"/>
                          <a:gd name="T39" fmla="*/ 1 h 650"/>
                          <a:gd name="T40" fmla="*/ 1 w 320"/>
                          <a:gd name="T41" fmla="*/ 0 h 650"/>
                          <a:gd name="T42" fmla="*/ 1 w 320"/>
                          <a:gd name="T43" fmla="*/ 0 h 650"/>
                          <a:gd name="T44" fmla="*/ 1 w 320"/>
                          <a:gd name="T45" fmla="*/ 0 h 650"/>
                          <a:gd name="T46" fmla="*/ 1 w 320"/>
                          <a:gd name="T47" fmla="*/ 0 h 650"/>
                          <a:gd name="T48" fmla="*/ 1 w 320"/>
                          <a:gd name="T49" fmla="*/ 0 h 650"/>
                          <a:gd name="T50" fmla="*/ 1 w 320"/>
                          <a:gd name="T51" fmla="*/ 0 h 650"/>
                          <a:gd name="T52" fmla="*/ 1 w 320"/>
                          <a:gd name="T53" fmla="*/ 1 h 650"/>
                          <a:gd name="T54" fmla="*/ 1 w 320"/>
                          <a:gd name="T55" fmla="*/ 1 h 650"/>
                          <a:gd name="T56" fmla="*/ 0 w 320"/>
                          <a:gd name="T57" fmla="*/ 1 h 650"/>
                          <a:gd name="T58" fmla="*/ 0 w 320"/>
                          <a:gd name="T59" fmla="*/ 1 h 650"/>
                          <a:gd name="T60" fmla="*/ 0 w 320"/>
                          <a:gd name="T61" fmla="*/ 1 h 650"/>
                          <a:gd name="T62" fmla="*/ 0 w 320"/>
                          <a:gd name="T63" fmla="*/ 2 h 650"/>
                          <a:gd name="T64" fmla="*/ 0 w 320"/>
                          <a:gd name="T65" fmla="*/ 2 h 650"/>
                          <a:gd name="T66" fmla="*/ 0 w 320"/>
                          <a:gd name="T67" fmla="*/ 2 h 650"/>
                          <a:gd name="T68" fmla="*/ 0 w 320"/>
                          <a:gd name="T69" fmla="*/ 3 h 650"/>
                          <a:gd name="T70" fmla="*/ 0 w 320"/>
                          <a:gd name="T71" fmla="*/ 4 h 650"/>
                          <a:gd name="T72" fmla="*/ 0 w 320"/>
                          <a:gd name="T73" fmla="*/ 5 h 650"/>
                          <a:gd name="T74" fmla="*/ 0 w 320"/>
                          <a:gd name="T75" fmla="*/ 5 h 650"/>
                          <a:gd name="T76" fmla="*/ 1 w 320"/>
                          <a:gd name="T77" fmla="*/ 6 h 650"/>
                          <a:gd name="T78" fmla="*/ 2 w 320"/>
                          <a:gd name="T79" fmla="*/ 6 h 650"/>
                          <a:gd name="T80" fmla="*/ 2 w 320"/>
                          <a:gd name="T81" fmla="*/ 6 h 650"/>
                          <a:gd name="T82" fmla="*/ 4 w 320"/>
                          <a:gd name="T83" fmla="*/ 8 h 650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w 320"/>
                          <a:gd name="T127" fmla="*/ 0 h 650"/>
                          <a:gd name="T128" fmla="*/ 320 w 320"/>
                          <a:gd name="T129" fmla="*/ 650 h 650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T126" t="T127" r="T128" b="T129"/>
                        <a:pathLst>
                          <a:path w="320" h="650">
                            <a:moveTo>
                              <a:pt x="320" y="244"/>
                            </a:moveTo>
                            <a:lnTo>
                              <a:pt x="309" y="199"/>
                            </a:lnTo>
                            <a:lnTo>
                              <a:pt x="304" y="161"/>
                            </a:lnTo>
                            <a:lnTo>
                              <a:pt x="302" y="113"/>
                            </a:lnTo>
                            <a:lnTo>
                              <a:pt x="305" y="85"/>
                            </a:lnTo>
                            <a:lnTo>
                              <a:pt x="310" y="61"/>
                            </a:lnTo>
                            <a:lnTo>
                              <a:pt x="308" y="30"/>
                            </a:lnTo>
                            <a:lnTo>
                              <a:pt x="302" y="6"/>
                            </a:lnTo>
                            <a:lnTo>
                              <a:pt x="296" y="3"/>
                            </a:lnTo>
                            <a:lnTo>
                              <a:pt x="290" y="6"/>
                            </a:lnTo>
                            <a:lnTo>
                              <a:pt x="275" y="30"/>
                            </a:lnTo>
                            <a:lnTo>
                              <a:pt x="257" y="51"/>
                            </a:lnTo>
                            <a:lnTo>
                              <a:pt x="232" y="51"/>
                            </a:lnTo>
                            <a:lnTo>
                              <a:pt x="221" y="24"/>
                            </a:lnTo>
                            <a:lnTo>
                              <a:pt x="211" y="8"/>
                            </a:lnTo>
                            <a:lnTo>
                              <a:pt x="191" y="5"/>
                            </a:lnTo>
                            <a:lnTo>
                              <a:pt x="171" y="0"/>
                            </a:lnTo>
                            <a:lnTo>
                              <a:pt x="160" y="24"/>
                            </a:lnTo>
                            <a:lnTo>
                              <a:pt x="153" y="49"/>
                            </a:lnTo>
                            <a:lnTo>
                              <a:pt x="122" y="49"/>
                            </a:lnTo>
                            <a:lnTo>
                              <a:pt x="115" y="39"/>
                            </a:lnTo>
                            <a:lnTo>
                              <a:pt x="104" y="24"/>
                            </a:lnTo>
                            <a:lnTo>
                              <a:pt x="93" y="18"/>
                            </a:lnTo>
                            <a:lnTo>
                              <a:pt x="83" y="19"/>
                            </a:lnTo>
                            <a:lnTo>
                              <a:pt x="72" y="27"/>
                            </a:lnTo>
                            <a:lnTo>
                              <a:pt x="66" y="39"/>
                            </a:lnTo>
                            <a:lnTo>
                              <a:pt x="66" y="112"/>
                            </a:lnTo>
                            <a:lnTo>
                              <a:pt x="49" y="106"/>
                            </a:lnTo>
                            <a:lnTo>
                              <a:pt x="26" y="98"/>
                            </a:lnTo>
                            <a:lnTo>
                              <a:pt x="8" y="101"/>
                            </a:lnTo>
                            <a:lnTo>
                              <a:pt x="6" y="109"/>
                            </a:lnTo>
                            <a:lnTo>
                              <a:pt x="6" y="122"/>
                            </a:lnTo>
                            <a:lnTo>
                              <a:pt x="13" y="156"/>
                            </a:lnTo>
                            <a:lnTo>
                              <a:pt x="23" y="193"/>
                            </a:lnTo>
                            <a:lnTo>
                              <a:pt x="28" y="214"/>
                            </a:lnTo>
                            <a:lnTo>
                              <a:pt x="0" y="354"/>
                            </a:lnTo>
                            <a:lnTo>
                              <a:pt x="13" y="369"/>
                            </a:lnTo>
                            <a:lnTo>
                              <a:pt x="40" y="390"/>
                            </a:lnTo>
                            <a:lnTo>
                              <a:pt x="121" y="449"/>
                            </a:lnTo>
                            <a:lnTo>
                              <a:pt x="151" y="449"/>
                            </a:lnTo>
                            <a:lnTo>
                              <a:pt x="193" y="497"/>
                            </a:lnTo>
                            <a:lnTo>
                              <a:pt x="303" y="650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96273" name="Group 25"/>
              <p:cNvGrpSpPr>
                <a:grpSpLocks/>
              </p:cNvGrpSpPr>
              <p:nvPr/>
            </p:nvGrpSpPr>
            <p:grpSpPr bwMode="auto">
              <a:xfrm>
                <a:off x="1898" y="2007"/>
                <a:ext cx="661" cy="990"/>
                <a:chOff x="1898" y="2007"/>
                <a:chExt cx="661" cy="990"/>
              </a:xfrm>
            </p:grpSpPr>
            <p:sp>
              <p:nvSpPr>
                <p:cNvPr id="96274" name="Freeform 26"/>
                <p:cNvSpPr>
                  <a:spLocks/>
                </p:cNvSpPr>
                <p:nvPr/>
              </p:nvSpPr>
              <p:spPr bwMode="auto">
                <a:xfrm>
                  <a:off x="1898" y="2478"/>
                  <a:ext cx="503" cy="519"/>
                </a:xfrm>
                <a:custGeom>
                  <a:avLst/>
                  <a:gdLst>
                    <a:gd name="T0" fmla="*/ 19 w 1510"/>
                    <a:gd name="T1" fmla="*/ 19 h 1557"/>
                    <a:gd name="T2" fmla="*/ 19 w 1510"/>
                    <a:gd name="T3" fmla="*/ 9 h 1557"/>
                    <a:gd name="T4" fmla="*/ 18 w 1510"/>
                    <a:gd name="T5" fmla="*/ 1 h 1557"/>
                    <a:gd name="T6" fmla="*/ 9 w 1510"/>
                    <a:gd name="T7" fmla="*/ 0 h 1557"/>
                    <a:gd name="T8" fmla="*/ 0 w 1510"/>
                    <a:gd name="T9" fmla="*/ 2 h 1557"/>
                    <a:gd name="T10" fmla="*/ 0 w 1510"/>
                    <a:gd name="T11" fmla="*/ 9 h 1557"/>
                    <a:gd name="T12" fmla="*/ 0 w 1510"/>
                    <a:gd name="T13" fmla="*/ 19 h 1557"/>
                    <a:gd name="T14" fmla="*/ 2 w 1510"/>
                    <a:gd name="T15" fmla="*/ 19 h 1557"/>
                    <a:gd name="T16" fmla="*/ 2 w 1510"/>
                    <a:gd name="T17" fmla="*/ 5 h 1557"/>
                    <a:gd name="T18" fmla="*/ 17 w 1510"/>
                    <a:gd name="T19" fmla="*/ 5 h 1557"/>
                    <a:gd name="T20" fmla="*/ 17 w 1510"/>
                    <a:gd name="T21" fmla="*/ 19 h 1557"/>
                    <a:gd name="T22" fmla="*/ 19 w 1510"/>
                    <a:gd name="T23" fmla="*/ 19 h 15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510"/>
                    <a:gd name="T37" fmla="*/ 0 h 1557"/>
                    <a:gd name="T38" fmla="*/ 1510 w 1510"/>
                    <a:gd name="T39" fmla="*/ 1557 h 155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510" h="1557">
                      <a:moveTo>
                        <a:pt x="1510" y="1552"/>
                      </a:moveTo>
                      <a:lnTo>
                        <a:pt x="1510" y="752"/>
                      </a:lnTo>
                      <a:lnTo>
                        <a:pt x="1488" y="114"/>
                      </a:lnTo>
                      <a:lnTo>
                        <a:pt x="749" y="0"/>
                      </a:lnTo>
                      <a:lnTo>
                        <a:pt x="25" y="131"/>
                      </a:lnTo>
                      <a:lnTo>
                        <a:pt x="0" y="752"/>
                      </a:lnTo>
                      <a:lnTo>
                        <a:pt x="0" y="1540"/>
                      </a:lnTo>
                      <a:lnTo>
                        <a:pt x="127" y="1540"/>
                      </a:lnTo>
                      <a:lnTo>
                        <a:pt x="140" y="418"/>
                      </a:lnTo>
                      <a:lnTo>
                        <a:pt x="1370" y="418"/>
                      </a:lnTo>
                      <a:lnTo>
                        <a:pt x="1383" y="1557"/>
                      </a:lnTo>
                      <a:lnTo>
                        <a:pt x="1510" y="1552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3175">
                  <a:solidFill>
                    <a:srgbClr val="000000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96275" name="Group 27"/>
                <p:cNvGrpSpPr>
                  <a:grpSpLocks/>
                </p:cNvGrpSpPr>
                <p:nvPr/>
              </p:nvGrpSpPr>
              <p:grpSpPr bwMode="auto">
                <a:xfrm>
                  <a:off x="1958" y="2007"/>
                  <a:ext cx="601" cy="774"/>
                  <a:chOff x="1958" y="2007"/>
                  <a:chExt cx="601" cy="774"/>
                </a:xfrm>
              </p:grpSpPr>
              <p:grpSp>
                <p:nvGrpSpPr>
                  <p:cNvPr id="96276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958" y="2466"/>
                    <a:ext cx="212" cy="166"/>
                    <a:chOff x="1958" y="2466"/>
                    <a:chExt cx="212" cy="166"/>
                  </a:xfrm>
                </p:grpSpPr>
                <p:grpSp>
                  <p:nvGrpSpPr>
                    <p:cNvPr id="96286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58" y="2466"/>
                      <a:ext cx="212" cy="166"/>
                      <a:chOff x="1958" y="2466"/>
                      <a:chExt cx="212" cy="166"/>
                    </a:xfrm>
                  </p:grpSpPr>
                  <p:sp>
                    <p:nvSpPr>
                      <p:cNvPr id="96299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61" y="2466"/>
                        <a:ext cx="209" cy="138"/>
                      </a:xfrm>
                      <a:custGeom>
                        <a:avLst/>
                        <a:gdLst>
                          <a:gd name="T0" fmla="*/ 0 w 627"/>
                          <a:gd name="T1" fmla="*/ 1 h 415"/>
                          <a:gd name="T2" fmla="*/ 4 w 627"/>
                          <a:gd name="T3" fmla="*/ 0 h 415"/>
                          <a:gd name="T4" fmla="*/ 8 w 627"/>
                          <a:gd name="T5" fmla="*/ 4 h 415"/>
                          <a:gd name="T6" fmla="*/ 4 w 627"/>
                          <a:gd name="T7" fmla="*/ 5 h 415"/>
                          <a:gd name="T8" fmla="*/ 2 w 627"/>
                          <a:gd name="T9" fmla="*/ 3 h 415"/>
                          <a:gd name="T10" fmla="*/ 2 w 627"/>
                          <a:gd name="T11" fmla="*/ 2 h 415"/>
                          <a:gd name="T12" fmla="*/ 0 w 627"/>
                          <a:gd name="T13" fmla="*/ 1 h 41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27"/>
                          <a:gd name="T22" fmla="*/ 0 h 415"/>
                          <a:gd name="T23" fmla="*/ 627 w 627"/>
                          <a:gd name="T24" fmla="*/ 415 h 41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27" h="415">
                            <a:moveTo>
                              <a:pt x="0" y="91"/>
                            </a:moveTo>
                            <a:lnTo>
                              <a:pt x="288" y="0"/>
                            </a:lnTo>
                            <a:lnTo>
                              <a:pt x="627" y="298"/>
                            </a:lnTo>
                            <a:lnTo>
                              <a:pt x="332" y="415"/>
                            </a:lnTo>
                            <a:lnTo>
                              <a:pt x="172" y="246"/>
                            </a:lnTo>
                            <a:lnTo>
                              <a:pt x="123" y="195"/>
                            </a:lnTo>
                            <a:lnTo>
                              <a:pt x="0" y="91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300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67" y="2565"/>
                        <a:ext cx="103" cy="67"/>
                      </a:xfrm>
                      <a:custGeom>
                        <a:avLst/>
                        <a:gdLst>
                          <a:gd name="T0" fmla="*/ 0 w 310"/>
                          <a:gd name="T1" fmla="*/ 1 h 200"/>
                          <a:gd name="T2" fmla="*/ 4 w 310"/>
                          <a:gd name="T3" fmla="*/ 0 h 200"/>
                          <a:gd name="T4" fmla="*/ 4 w 310"/>
                          <a:gd name="T5" fmla="*/ 1 h 200"/>
                          <a:gd name="T6" fmla="*/ 0 w 310"/>
                          <a:gd name="T7" fmla="*/ 2 h 200"/>
                          <a:gd name="T8" fmla="*/ 0 w 310"/>
                          <a:gd name="T9" fmla="*/ 1 h 20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10"/>
                          <a:gd name="T16" fmla="*/ 0 h 200"/>
                          <a:gd name="T17" fmla="*/ 310 w 310"/>
                          <a:gd name="T18" fmla="*/ 200 h 200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10" h="200">
                            <a:moveTo>
                              <a:pt x="14" y="117"/>
                            </a:moveTo>
                            <a:lnTo>
                              <a:pt x="310" y="0"/>
                            </a:lnTo>
                            <a:lnTo>
                              <a:pt x="310" y="53"/>
                            </a:lnTo>
                            <a:lnTo>
                              <a:pt x="0" y="200"/>
                            </a:lnTo>
                            <a:lnTo>
                              <a:pt x="14" y="117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9630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58" y="2495"/>
                        <a:ext cx="113" cy="137"/>
                      </a:xfrm>
                      <a:custGeom>
                        <a:avLst/>
                        <a:gdLst>
                          <a:gd name="T0" fmla="*/ 2 w 339"/>
                          <a:gd name="T1" fmla="*/ 1 h 410"/>
                          <a:gd name="T2" fmla="*/ 3 w 339"/>
                          <a:gd name="T3" fmla="*/ 3 h 410"/>
                          <a:gd name="T4" fmla="*/ 4 w 339"/>
                          <a:gd name="T5" fmla="*/ 4 h 410"/>
                          <a:gd name="T6" fmla="*/ 4 w 339"/>
                          <a:gd name="T7" fmla="*/ 5 h 410"/>
                          <a:gd name="T8" fmla="*/ 3 w 339"/>
                          <a:gd name="T9" fmla="*/ 4 h 410"/>
                          <a:gd name="T10" fmla="*/ 1 w 339"/>
                          <a:gd name="T11" fmla="*/ 2 h 410"/>
                          <a:gd name="T12" fmla="*/ 0 w 339"/>
                          <a:gd name="T13" fmla="*/ 1 h 410"/>
                          <a:gd name="T14" fmla="*/ 0 w 339"/>
                          <a:gd name="T15" fmla="*/ 0 h 410"/>
                          <a:gd name="T16" fmla="*/ 1 w 339"/>
                          <a:gd name="T17" fmla="*/ 1 h 410"/>
                          <a:gd name="T18" fmla="*/ 2 w 339"/>
                          <a:gd name="T19" fmla="*/ 1 h 41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339"/>
                          <a:gd name="T31" fmla="*/ 0 h 410"/>
                          <a:gd name="T32" fmla="*/ 339 w 339"/>
                          <a:gd name="T33" fmla="*/ 410 h 410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339" h="410">
                            <a:moveTo>
                              <a:pt x="144" y="117"/>
                            </a:moveTo>
                            <a:lnTo>
                              <a:pt x="254" y="232"/>
                            </a:lnTo>
                            <a:lnTo>
                              <a:pt x="339" y="326"/>
                            </a:lnTo>
                            <a:lnTo>
                              <a:pt x="325" y="410"/>
                            </a:lnTo>
                            <a:lnTo>
                              <a:pt x="207" y="293"/>
                            </a:lnTo>
                            <a:lnTo>
                              <a:pt x="100" y="186"/>
                            </a:lnTo>
                            <a:lnTo>
                              <a:pt x="0" y="88"/>
                            </a:lnTo>
                            <a:lnTo>
                              <a:pt x="9" y="0"/>
                            </a:lnTo>
                            <a:lnTo>
                              <a:pt x="69" y="54"/>
                            </a:lnTo>
                            <a:lnTo>
                              <a:pt x="144" y="117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96287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91" y="2488"/>
                      <a:ext cx="138" cy="95"/>
                      <a:chOff x="1991" y="2488"/>
                      <a:chExt cx="138" cy="95"/>
                    </a:xfrm>
                  </p:grpSpPr>
                  <p:grpSp>
                    <p:nvGrpSpPr>
                      <p:cNvPr id="96288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01" y="2494"/>
                        <a:ext cx="125" cy="88"/>
                        <a:chOff x="2001" y="2494"/>
                        <a:chExt cx="125" cy="88"/>
                      </a:xfrm>
                    </p:grpSpPr>
                    <p:sp>
                      <p:nvSpPr>
                        <p:cNvPr id="96296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52" y="2494"/>
                          <a:ext cx="74" cy="73"/>
                        </a:xfrm>
                        <a:custGeom>
                          <a:avLst/>
                          <a:gdLst>
                            <a:gd name="T0" fmla="*/ 0 w 222"/>
                            <a:gd name="T1" fmla="*/ 0 h 220"/>
                            <a:gd name="T2" fmla="*/ 1 w 222"/>
                            <a:gd name="T3" fmla="*/ 1 h 220"/>
                            <a:gd name="T4" fmla="*/ 3 w 222"/>
                            <a:gd name="T5" fmla="*/ 3 h 220"/>
                            <a:gd name="T6" fmla="*/ 0 60000 65536"/>
                            <a:gd name="T7" fmla="*/ 0 60000 65536"/>
                            <a:gd name="T8" fmla="*/ 0 60000 65536"/>
                            <a:gd name="T9" fmla="*/ 0 w 222"/>
                            <a:gd name="T10" fmla="*/ 0 h 220"/>
                            <a:gd name="T11" fmla="*/ 222 w 222"/>
                            <a:gd name="T12" fmla="*/ 220 h 22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22" h="220">
                              <a:moveTo>
                                <a:pt x="0" y="0"/>
                              </a:moveTo>
                              <a:lnTo>
                                <a:pt x="86" y="92"/>
                              </a:lnTo>
                              <a:lnTo>
                                <a:pt x="222" y="220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97" name="Freeform 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29" y="2499"/>
                          <a:ext cx="71" cy="73"/>
                        </a:xfrm>
                        <a:custGeom>
                          <a:avLst/>
                          <a:gdLst>
                            <a:gd name="T0" fmla="*/ 0 w 212"/>
                            <a:gd name="T1" fmla="*/ 0 h 219"/>
                            <a:gd name="T2" fmla="*/ 1 w 212"/>
                            <a:gd name="T3" fmla="*/ 1 h 219"/>
                            <a:gd name="T4" fmla="*/ 3 w 212"/>
                            <a:gd name="T5" fmla="*/ 3 h 219"/>
                            <a:gd name="T6" fmla="*/ 0 60000 65536"/>
                            <a:gd name="T7" fmla="*/ 0 60000 65536"/>
                            <a:gd name="T8" fmla="*/ 0 60000 65536"/>
                            <a:gd name="T9" fmla="*/ 0 w 212"/>
                            <a:gd name="T10" fmla="*/ 0 h 219"/>
                            <a:gd name="T11" fmla="*/ 212 w 212"/>
                            <a:gd name="T12" fmla="*/ 219 h 219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12" h="219">
                              <a:moveTo>
                                <a:pt x="0" y="0"/>
                              </a:moveTo>
                              <a:lnTo>
                                <a:pt x="115" y="118"/>
                              </a:lnTo>
                              <a:lnTo>
                                <a:pt x="212" y="219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98" name="Freeform 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01" y="2509"/>
                          <a:ext cx="86" cy="73"/>
                        </a:xfrm>
                        <a:custGeom>
                          <a:avLst/>
                          <a:gdLst>
                            <a:gd name="T0" fmla="*/ 0 w 257"/>
                            <a:gd name="T1" fmla="*/ 0 h 220"/>
                            <a:gd name="T2" fmla="*/ 1 w 257"/>
                            <a:gd name="T3" fmla="*/ 1 h 220"/>
                            <a:gd name="T4" fmla="*/ 2 w 257"/>
                            <a:gd name="T5" fmla="*/ 2 h 220"/>
                            <a:gd name="T6" fmla="*/ 3 w 257"/>
                            <a:gd name="T7" fmla="*/ 3 h 220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57"/>
                            <a:gd name="T13" fmla="*/ 0 h 220"/>
                            <a:gd name="T14" fmla="*/ 257 w 257"/>
                            <a:gd name="T15" fmla="*/ 220 h 220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57" h="220">
                              <a:moveTo>
                                <a:pt x="0" y="0"/>
                              </a:moveTo>
                              <a:lnTo>
                                <a:pt x="117" y="83"/>
                              </a:lnTo>
                              <a:lnTo>
                                <a:pt x="190" y="153"/>
                              </a:lnTo>
                              <a:lnTo>
                                <a:pt x="257" y="220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6289" name="Group 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91" y="2488"/>
                        <a:ext cx="138" cy="95"/>
                        <a:chOff x="1991" y="2488"/>
                        <a:chExt cx="138" cy="95"/>
                      </a:xfrm>
                    </p:grpSpPr>
                    <p:sp>
                      <p:nvSpPr>
                        <p:cNvPr id="96290" name="Line 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991" y="2488"/>
                          <a:ext cx="64" cy="21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91" name="Line 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15" y="2506"/>
                          <a:ext cx="58" cy="19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92" name="Line 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34" y="2517"/>
                          <a:ext cx="56" cy="23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93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49" y="2534"/>
                          <a:ext cx="53" cy="21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94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67" y="2542"/>
                          <a:ext cx="53" cy="26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95" name="Line 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74" y="2561"/>
                          <a:ext cx="55" cy="22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96277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089" y="2007"/>
                    <a:ext cx="470" cy="774"/>
                    <a:chOff x="2089" y="2007"/>
                    <a:chExt cx="470" cy="774"/>
                  </a:xfrm>
                </p:grpSpPr>
                <p:sp>
                  <p:nvSpPr>
                    <p:cNvPr id="96278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2124" y="2571"/>
                      <a:ext cx="108" cy="81"/>
                    </a:xfrm>
                    <a:custGeom>
                      <a:avLst/>
                      <a:gdLst>
                        <a:gd name="T0" fmla="*/ 0 w 324"/>
                        <a:gd name="T1" fmla="*/ 1 h 241"/>
                        <a:gd name="T2" fmla="*/ 0 w 324"/>
                        <a:gd name="T3" fmla="*/ 1 h 241"/>
                        <a:gd name="T4" fmla="*/ 0 w 324"/>
                        <a:gd name="T5" fmla="*/ 2 h 241"/>
                        <a:gd name="T6" fmla="*/ 0 w 324"/>
                        <a:gd name="T7" fmla="*/ 2 h 241"/>
                        <a:gd name="T8" fmla="*/ 1 w 324"/>
                        <a:gd name="T9" fmla="*/ 3 h 241"/>
                        <a:gd name="T10" fmla="*/ 1 w 324"/>
                        <a:gd name="T11" fmla="*/ 3 h 241"/>
                        <a:gd name="T12" fmla="*/ 2 w 324"/>
                        <a:gd name="T13" fmla="*/ 3 h 241"/>
                        <a:gd name="T14" fmla="*/ 2 w 324"/>
                        <a:gd name="T15" fmla="*/ 3 h 241"/>
                        <a:gd name="T16" fmla="*/ 3 w 324"/>
                        <a:gd name="T17" fmla="*/ 3 h 241"/>
                        <a:gd name="T18" fmla="*/ 3 w 324"/>
                        <a:gd name="T19" fmla="*/ 2 h 241"/>
                        <a:gd name="T20" fmla="*/ 3 w 324"/>
                        <a:gd name="T21" fmla="*/ 1 h 241"/>
                        <a:gd name="T22" fmla="*/ 3 w 324"/>
                        <a:gd name="T23" fmla="*/ 1 h 241"/>
                        <a:gd name="T24" fmla="*/ 4 w 324"/>
                        <a:gd name="T25" fmla="*/ 0 h 241"/>
                        <a:gd name="T26" fmla="*/ 4 w 324"/>
                        <a:gd name="T27" fmla="*/ 0 h 241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324"/>
                        <a:gd name="T43" fmla="*/ 0 h 241"/>
                        <a:gd name="T44" fmla="*/ 324 w 324"/>
                        <a:gd name="T45" fmla="*/ 241 h 241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324" h="241">
                          <a:moveTo>
                            <a:pt x="0" y="68"/>
                          </a:moveTo>
                          <a:lnTo>
                            <a:pt x="5" y="114"/>
                          </a:lnTo>
                          <a:lnTo>
                            <a:pt x="17" y="161"/>
                          </a:lnTo>
                          <a:lnTo>
                            <a:pt x="35" y="193"/>
                          </a:lnTo>
                          <a:lnTo>
                            <a:pt x="64" y="220"/>
                          </a:lnTo>
                          <a:lnTo>
                            <a:pt x="102" y="236"/>
                          </a:lnTo>
                          <a:lnTo>
                            <a:pt x="138" y="241"/>
                          </a:lnTo>
                          <a:lnTo>
                            <a:pt x="180" y="232"/>
                          </a:lnTo>
                          <a:lnTo>
                            <a:pt x="215" y="204"/>
                          </a:lnTo>
                          <a:lnTo>
                            <a:pt x="242" y="158"/>
                          </a:lnTo>
                          <a:lnTo>
                            <a:pt x="250" y="109"/>
                          </a:lnTo>
                          <a:lnTo>
                            <a:pt x="268" y="68"/>
                          </a:lnTo>
                          <a:lnTo>
                            <a:pt x="292" y="30"/>
                          </a:lnTo>
                          <a:lnTo>
                            <a:pt x="324" y="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96279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89" y="2007"/>
                      <a:ext cx="470" cy="774"/>
                      <a:chOff x="2089" y="2007"/>
                      <a:chExt cx="470" cy="774"/>
                    </a:xfrm>
                  </p:grpSpPr>
                  <p:grpSp>
                    <p:nvGrpSpPr>
                      <p:cNvPr id="96280" name="Group 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89" y="2007"/>
                        <a:ext cx="470" cy="591"/>
                        <a:chOff x="2089" y="2007"/>
                        <a:chExt cx="470" cy="591"/>
                      </a:xfrm>
                    </p:grpSpPr>
                    <p:sp>
                      <p:nvSpPr>
                        <p:cNvPr id="96284" name="Freeform 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89" y="2007"/>
                          <a:ext cx="470" cy="591"/>
                        </a:xfrm>
                        <a:custGeom>
                          <a:avLst/>
                          <a:gdLst>
                            <a:gd name="T0" fmla="*/ 3 w 1412"/>
                            <a:gd name="T1" fmla="*/ 4 h 1771"/>
                            <a:gd name="T2" fmla="*/ 4 w 1412"/>
                            <a:gd name="T3" fmla="*/ 3 h 1771"/>
                            <a:gd name="T4" fmla="*/ 4 w 1412"/>
                            <a:gd name="T5" fmla="*/ 2 h 1771"/>
                            <a:gd name="T6" fmla="*/ 4 w 1412"/>
                            <a:gd name="T7" fmla="*/ 2 h 1771"/>
                            <a:gd name="T8" fmla="*/ 4 w 1412"/>
                            <a:gd name="T9" fmla="*/ 1 h 1771"/>
                            <a:gd name="T10" fmla="*/ 4 w 1412"/>
                            <a:gd name="T11" fmla="*/ 1 h 1771"/>
                            <a:gd name="T12" fmla="*/ 4 w 1412"/>
                            <a:gd name="T13" fmla="*/ 1 h 1771"/>
                            <a:gd name="T14" fmla="*/ 7 w 1412"/>
                            <a:gd name="T15" fmla="*/ 1 h 1771"/>
                            <a:gd name="T16" fmla="*/ 9 w 1412"/>
                            <a:gd name="T17" fmla="*/ 0 h 1771"/>
                            <a:gd name="T18" fmla="*/ 11 w 1412"/>
                            <a:gd name="T19" fmla="*/ 0 h 1771"/>
                            <a:gd name="T20" fmla="*/ 12 w 1412"/>
                            <a:gd name="T21" fmla="*/ 0 h 1771"/>
                            <a:gd name="T22" fmla="*/ 15 w 1412"/>
                            <a:gd name="T23" fmla="*/ 0 h 1771"/>
                            <a:gd name="T24" fmla="*/ 17 w 1412"/>
                            <a:gd name="T25" fmla="*/ 0 h 1771"/>
                            <a:gd name="T26" fmla="*/ 17 w 1412"/>
                            <a:gd name="T27" fmla="*/ 0 h 1771"/>
                            <a:gd name="T28" fmla="*/ 17 w 1412"/>
                            <a:gd name="T29" fmla="*/ 0 h 1771"/>
                            <a:gd name="T30" fmla="*/ 17 w 1412"/>
                            <a:gd name="T31" fmla="*/ 1 h 1771"/>
                            <a:gd name="T32" fmla="*/ 17 w 1412"/>
                            <a:gd name="T33" fmla="*/ 1 h 1771"/>
                            <a:gd name="T34" fmla="*/ 17 w 1412"/>
                            <a:gd name="T35" fmla="*/ 1 h 1771"/>
                            <a:gd name="T36" fmla="*/ 17 w 1412"/>
                            <a:gd name="T37" fmla="*/ 1 h 1771"/>
                            <a:gd name="T38" fmla="*/ 17 w 1412"/>
                            <a:gd name="T39" fmla="*/ 3 h 1771"/>
                            <a:gd name="T40" fmla="*/ 17 w 1412"/>
                            <a:gd name="T41" fmla="*/ 5 h 1771"/>
                            <a:gd name="T42" fmla="*/ 16 w 1412"/>
                            <a:gd name="T43" fmla="*/ 8 h 1771"/>
                            <a:gd name="T44" fmla="*/ 16 w 1412"/>
                            <a:gd name="T45" fmla="*/ 10 h 1771"/>
                            <a:gd name="T46" fmla="*/ 15 w 1412"/>
                            <a:gd name="T47" fmla="*/ 15 h 1771"/>
                            <a:gd name="T48" fmla="*/ 14 w 1412"/>
                            <a:gd name="T49" fmla="*/ 19 h 1771"/>
                            <a:gd name="T50" fmla="*/ 13 w 1412"/>
                            <a:gd name="T51" fmla="*/ 20 h 1771"/>
                            <a:gd name="T52" fmla="*/ 13 w 1412"/>
                            <a:gd name="T53" fmla="*/ 20 h 1771"/>
                            <a:gd name="T54" fmla="*/ 13 w 1412"/>
                            <a:gd name="T55" fmla="*/ 20 h 1771"/>
                            <a:gd name="T56" fmla="*/ 13 w 1412"/>
                            <a:gd name="T57" fmla="*/ 21 h 1771"/>
                            <a:gd name="T58" fmla="*/ 13 w 1412"/>
                            <a:gd name="T59" fmla="*/ 21 h 1771"/>
                            <a:gd name="T60" fmla="*/ 13 w 1412"/>
                            <a:gd name="T61" fmla="*/ 21 h 1771"/>
                            <a:gd name="T62" fmla="*/ 13 w 1412"/>
                            <a:gd name="T63" fmla="*/ 21 h 1771"/>
                            <a:gd name="T64" fmla="*/ 12 w 1412"/>
                            <a:gd name="T65" fmla="*/ 21 h 1771"/>
                            <a:gd name="T66" fmla="*/ 11 w 1412"/>
                            <a:gd name="T67" fmla="*/ 21 h 1771"/>
                            <a:gd name="T68" fmla="*/ 10 w 1412"/>
                            <a:gd name="T69" fmla="*/ 21 h 1771"/>
                            <a:gd name="T70" fmla="*/ 9 w 1412"/>
                            <a:gd name="T71" fmla="*/ 22 h 1771"/>
                            <a:gd name="T72" fmla="*/ 8 w 1412"/>
                            <a:gd name="T73" fmla="*/ 22 h 1771"/>
                            <a:gd name="T74" fmla="*/ 7 w 1412"/>
                            <a:gd name="T75" fmla="*/ 22 h 1771"/>
                            <a:gd name="T76" fmla="*/ 6 w 1412"/>
                            <a:gd name="T77" fmla="*/ 22 h 1771"/>
                            <a:gd name="T78" fmla="*/ 6 w 1412"/>
                            <a:gd name="T79" fmla="*/ 22 h 1771"/>
                            <a:gd name="T80" fmla="*/ 1 w 1412"/>
                            <a:gd name="T81" fmla="*/ 17 h 1771"/>
                            <a:gd name="T82" fmla="*/ 0 w 1412"/>
                            <a:gd name="T83" fmla="*/ 17 h 1771"/>
                            <a:gd name="T84" fmla="*/ 0 w 1412"/>
                            <a:gd name="T85" fmla="*/ 17 h 1771"/>
                            <a:gd name="T86" fmla="*/ 0 w 1412"/>
                            <a:gd name="T87" fmla="*/ 17 h 1771"/>
                            <a:gd name="T88" fmla="*/ 0 w 1412"/>
                            <a:gd name="T89" fmla="*/ 16 h 1771"/>
                            <a:gd name="T90" fmla="*/ 0 w 1412"/>
                            <a:gd name="T91" fmla="*/ 16 h 1771"/>
                            <a:gd name="T92" fmla="*/ 2 w 1412"/>
                            <a:gd name="T93" fmla="*/ 10 h 1771"/>
                            <a:gd name="T94" fmla="*/ 3 w 1412"/>
                            <a:gd name="T95" fmla="*/ 7 h 1771"/>
                            <a:gd name="T96" fmla="*/ 3 w 1412"/>
                            <a:gd name="T97" fmla="*/ 4 h 1771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w 1412"/>
                            <a:gd name="T148" fmla="*/ 0 h 1771"/>
                            <a:gd name="T149" fmla="*/ 1412 w 1412"/>
                            <a:gd name="T150" fmla="*/ 1771 h 1771"/>
                          </a:gdLst>
                          <a:ahLst/>
                          <a:cxnLst>
                            <a:cxn ang="T98">
                              <a:pos x="T0" y="T1"/>
                            </a:cxn>
                            <a:cxn ang="T99">
                              <a:pos x="T2" y="T3"/>
                            </a:cxn>
                            <a:cxn ang="T100">
                              <a:pos x="T4" y="T5"/>
                            </a:cxn>
                            <a:cxn ang="T101">
                              <a:pos x="T6" y="T7"/>
                            </a:cxn>
                            <a:cxn ang="T102">
                              <a:pos x="T8" y="T9"/>
                            </a:cxn>
                            <a:cxn ang="T103">
                              <a:pos x="T10" y="T11"/>
                            </a:cxn>
                            <a:cxn ang="T104">
                              <a:pos x="T12" y="T13"/>
                            </a:cxn>
                            <a:cxn ang="T105">
                              <a:pos x="T14" y="T15"/>
                            </a:cxn>
                            <a:cxn ang="T106">
                              <a:pos x="T16" y="T17"/>
                            </a:cxn>
                            <a:cxn ang="T107">
                              <a:pos x="T18" y="T19"/>
                            </a:cxn>
                            <a:cxn ang="T108">
                              <a:pos x="T20" y="T21"/>
                            </a:cxn>
                            <a:cxn ang="T109">
                              <a:pos x="T22" y="T23"/>
                            </a:cxn>
                            <a:cxn ang="T110">
                              <a:pos x="T24" y="T25"/>
                            </a:cxn>
                            <a:cxn ang="T111">
                              <a:pos x="T26" y="T27"/>
                            </a:cxn>
                            <a:cxn ang="T112">
                              <a:pos x="T28" y="T29"/>
                            </a:cxn>
                            <a:cxn ang="T113">
                              <a:pos x="T30" y="T31"/>
                            </a:cxn>
                            <a:cxn ang="T114">
                              <a:pos x="T32" y="T33"/>
                            </a:cxn>
                            <a:cxn ang="T115">
                              <a:pos x="T34" y="T35"/>
                            </a:cxn>
                            <a:cxn ang="T116">
                              <a:pos x="T36" y="T37"/>
                            </a:cxn>
                            <a:cxn ang="T117">
                              <a:pos x="T38" y="T39"/>
                            </a:cxn>
                            <a:cxn ang="T118">
                              <a:pos x="T40" y="T41"/>
                            </a:cxn>
                            <a:cxn ang="T119">
                              <a:pos x="T42" y="T43"/>
                            </a:cxn>
                            <a:cxn ang="T120">
                              <a:pos x="T44" y="T45"/>
                            </a:cxn>
                            <a:cxn ang="T121">
                              <a:pos x="T46" y="T47"/>
                            </a:cxn>
                            <a:cxn ang="T122">
                              <a:pos x="T48" y="T49"/>
                            </a:cxn>
                            <a:cxn ang="T123">
                              <a:pos x="T50" y="T51"/>
                            </a:cxn>
                            <a:cxn ang="T124">
                              <a:pos x="T52" y="T53"/>
                            </a:cxn>
                            <a:cxn ang="T125">
                              <a:pos x="T54" y="T55"/>
                            </a:cxn>
                            <a:cxn ang="T126">
                              <a:pos x="T56" y="T57"/>
                            </a:cxn>
                            <a:cxn ang="T127">
                              <a:pos x="T58" y="T59"/>
                            </a:cxn>
                            <a:cxn ang="T128">
                              <a:pos x="T60" y="T61"/>
                            </a:cxn>
                            <a:cxn ang="T129">
                              <a:pos x="T62" y="T63"/>
                            </a:cxn>
                            <a:cxn ang="T130">
                              <a:pos x="T64" y="T65"/>
                            </a:cxn>
                            <a:cxn ang="T131">
                              <a:pos x="T66" y="T67"/>
                            </a:cxn>
                            <a:cxn ang="T132">
                              <a:pos x="T68" y="T69"/>
                            </a:cxn>
                            <a:cxn ang="T133">
                              <a:pos x="T70" y="T71"/>
                            </a:cxn>
                            <a:cxn ang="T134">
                              <a:pos x="T72" y="T73"/>
                            </a:cxn>
                            <a:cxn ang="T135">
                              <a:pos x="T74" y="T75"/>
                            </a:cxn>
                            <a:cxn ang="T136">
                              <a:pos x="T76" y="T77"/>
                            </a:cxn>
                            <a:cxn ang="T137">
                              <a:pos x="T78" y="T79"/>
                            </a:cxn>
                            <a:cxn ang="T138">
                              <a:pos x="T80" y="T81"/>
                            </a:cxn>
                            <a:cxn ang="T139">
                              <a:pos x="T82" y="T83"/>
                            </a:cxn>
                            <a:cxn ang="T140">
                              <a:pos x="T84" y="T85"/>
                            </a:cxn>
                            <a:cxn ang="T141">
                              <a:pos x="T86" y="T87"/>
                            </a:cxn>
                            <a:cxn ang="T142">
                              <a:pos x="T88" y="T89"/>
                            </a:cxn>
                            <a:cxn ang="T143">
                              <a:pos x="T90" y="T91"/>
                            </a:cxn>
                            <a:cxn ang="T144">
                              <a:pos x="T92" y="T93"/>
                            </a:cxn>
                            <a:cxn ang="T145">
                              <a:pos x="T94" y="T95"/>
                            </a:cxn>
                            <a:cxn ang="T146">
                              <a:pos x="T96" y="T97"/>
                            </a:cxn>
                          </a:cxnLst>
                          <a:rect l="T147" t="T148" r="T149" b="T150"/>
                          <a:pathLst>
                            <a:path w="1412" h="1771">
                              <a:moveTo>
                                <a:pt x="264" y="358"/>
                              </a:moveTo>
                              <a:lnTo>
                                <a:pt x="298" y="236"/>
                              </a:lnTo>
                              <a:lnTo>
                                <a:pt x="320" y="159"/>
                              </a:lnTo>
                              <a:lnTo>
                                <a:pt x="328" y="135"/>
                              </a:lnTo>
                              <a:lnTo>
                                <a:pt x="341" y="116"/>
                              </a:lnTo>
                              <a:lnTo>
                                <a:pt x="349" y="107"/>
                              </a:lnTo>
                              <a:lnTo>
                                <a:pt x="363" y="101"/>
                              </a:lnTo>
                              <a:lnTo>
                                <a:pt x="542" y="58"/>
                              </a:lnTo>
                              <a:lnTo>
                                <a:pt x="734" y="16"/>
                              </a:lnTo>
                              <a:lnTo>
                                <a:pt x="908" y="0"/>
                              </a:lnTo>
                              <a:lnTo>
                                <a:pt x="1007" y="0"/>
                              </a:lnTo>
                              <a:lnTo>
                                <a:pt x="1212" y="13"/>
                              </a:lnTo>
                              <a:lnTo>
                                <a:pt x="1361" y="22"/>
                              </a:lnTo>
                              <a:lnTo>
                                <a:pt x="1383" y="25"/>
                              </a:lnTo>
                              <a:lnTo>
                                <a:pt x="1396" y="33"/>
                              </a:lnTo>
                              <a:lnTo>
                                <a:pt x="1405" y="42"/>
                              </a:lnTo>
                              <a:lnTo>
                                <a:pt x="1411" y="54"/>
                              </a:lnTo>
                              <a:lnTo>
                                <a:pt x="1412" y="70"/>
                              </a:lnTo>
                              <a:lnTo>
                                <a:pt x="1404" y="119"/>
                              </a:lnTo>
                              <a:lnTo>
                                <a:pt x="1376" y="278"/>
                              </a:lnTo>
                              <a:lnTo>
                                <a:pt x="1355" y="397"/>
                              </a:lnTo>
                              <a:lnTo>
                                <a:pt x="1307" y="665"/>
                              </a:lnTo>
                              <a:lnTo>
                                <a:pt x="1276" y="830"/>
                              </a:lnTo>
                              <a:lnTo>
                                <a:pt x="1191" y="1216"/>
                              </a:lnTo>
                              <a:lnTo>
                                <a:pt x="1110" y="1525"/>
                              </a:lnTo>
                              <a:lnTo>
                                <a:pt x="1095" y="1585"/>
                              </a:lnTo>
                              <a:lnTo>
                                <a:pt x="1086" y="1619"/>
                              </a:lnTo>
                              <a:lnTo>
                                <a:pt x="1078" y="1652"/>
                              </a:lnTo>
                              <a:lnTo>
                                <a:pt x="1068" y="1670"/>
                              </a:lnTo>
                              <a:lnTo>
                                <a:pt x="1055" y="1691"/>
                              </a:lnTo>
                              <a:lnTo>
                                <a:pt x="1040" y="1699"/>
                              </a:lnTo>
                              <a:lnTo>
                                <a:pt x="1014" y="1707"/>
                              </a:lnTo>
                              <a:lnTo>
                                <a:pt x="966" y="1713"/>
                              </a:lnTo>
                              <a:lnTo>
                                <a:pt x="885" y="1713"/>
                              </a:lnTo>
                              <a:lnTo>
                                <a:pt x="817" y="1722"/>
                              </a:lnTo>
                              <a:lnTo>
                                <a:pt x="728" y="1740"/>
                              </a:lnTo>
                              <a:lnTo>
                                <a:pt x="635" y="1759"/>
                              </a:lnTo>
                              <a:lnTo>
                                <a:pt x="572" y="1771"/>
                              </a:lnTo>
                              <a:lnTo>
                                <a:pt x="495" y="1771"/>
                              </a:lnTo>
                              <a:lnTo>
                                <a:pt x="479" y="1759"/>
                              </a:lnTo>
                              <a:lnTo>
                                <a:pt x="42" y="1407"/>
                              </a:lnTo>
                              <a:lnTo>
                                <a:pt x="22" y="1383"/>
                              </a:lnTo>
                              <a:lnTo>
                                <a:pt x="6" y="1359"/>
                              </a:lnTo>
                              <a:lnTo>
                                <a:pt x="0" y="1332"/>
                              </a:lnTo>
                              <a:lnTo>
                                <a:pt x="0" y="1299"/>
                              </a:lnTo>
                              <a:lnTo>
                                <a:pt x="6" y="1271"/>
                              </a:lnTo>
                              <a:lnTo>
                                <a:pt x="131" y="836"/>
                              </a:lnTo>
                              <a:lnTo>
                                <a:pt x="209" y="558"/>
                              </a:lnTo>
                              <a:lnTo>
                                <a:pt x="264" y="35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85" name="Freeform 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13" y="2066"/>
                          <a:ext cx="280" cy="448"/>
                        </a:xfrm>
                        <a:custGeom>
                          <a:avLst/>
                          <a:gdLst>
                            <a:gd name="T0" fmla="*/ 2 w 840"/>
                            <a:gd name="T1" fmla="*/ 5 h 1346"/>
                            <a:gd name="T2" fmla="*/ 3 w 840"/>
                            <a:gd name="T3" fmla="*/ 3 h 1346"/>
                            <a:gd name="T4" fmla="*/ 4 w 840"/>
                            <a:gd name="T5" fmla="*/ 0 h 1346"/>
                            <a:gd name="T6" fmla="*/ 4 w 840"/>
                            <a:gd name="T7" fmla="*/ 0 h 1346"/>
                            <a:gd name="T8" fmla="*/ 4 w 840"/>
                            <a:gd name="T9" fmla="*/ 0 h 1346"/>
                            <a:gd name="T10" fmla="*/ 4 w 840"/>
                            <a:gd name="T11" fmla="*/ 0 h 1346"/>
                            <a:gd name="T12" fmla="*/ 7 w 840"/>
                            <a:gd name="T13" fmla="*/ 0 h 1346"/>
                            <a:gd name="T14" fmla="*/ 10 w 840"/>
                            <a:gd name="T15" fmla="*/ 0 h 1346"/>
                            <a:gd name="T16" fmla="*/ 10 w 840"/>
                            <a:gd name="T17" fmla="*/ 0 h 1346"/>
                            <a:gd name="T18" fmla="*/ 10 w 840"/>
                            <a:gd name="T19" fmla="*/ 0 h 1346"/>
                            <a:gd name="T20" fmla="*/ 10 w 840"/>
                            <a:gd name="T21" fmla="*/ 0 h 1346"/>
                            <a:gd name="T22" fmla="*/ 10 w 840"/>
                            <a:gd name="T23" fmla="*/ 2 h 1346"/>
                            <a:gd name="T24" fmla="*/ 10 w 840"/>
                            <a:gd name="T25" fmla="*/ 3 h 1346"/>
                            <a:gd name="T26" fmla="*/ 9 w 840"/>
                            <a:gd name="T27" fmla="*/ 6 h 1346"/>
                            <a:gd name="T28" fmla="*/ 7 w 840"/>
                            <a:gd name="T29" fmla="*/ 10 h 1346"/>
                            <a:gd name="T30" fmla="*/ 6 w 840"/>
                            <a:gd name="T31" fmla="*/ 13 h 1346"/>
                            <a:gd name="T32" fmla="*/ 6 w 840"/>
                            <a:gd name="T33" fmla="*/ 14 h 1346"/>
                            <a:gd name="T34" fmla="*/ 6 w 840"/>
                            <a:gd name="T35" fmla="*/ 15 h 1346"/>
                            <a:gd name="T36" fmla="*/ 5 w 840"/>
                            <a:gd name="T37" fmla="*/ 16 h 1346"/>
                            <a:gd name="T38" fmla="*/ 5 w 840"/>
                            <a:gd name="T39" fmla="*/ 16 h 1346"/>
                            <a:gd name="T40" fmla="*/ 5 w 840"/>
                            <a:gd name="T41" fmla="*/ 16 h 1346"/>
                            <a:gd name="T42" fmla="*/ 5 w 840"/>
                            <a:gd name="T43" fmla="*/ 17 h 1346"/>
                            <a:gd name="T44" fmla="*/ 5 w 840"/>
                            <a:gd name="T45" fmla="*/ 17 h 1346"/>
                            <a:gd name="T46" fmla="*/ 5 w 840"/>
                            <a:gd name="T47" fmla="*/ 17 h 1346"/>
                            <a:gd name="T48" fmla="*/ 4 w 840"/>
                            <a:gd name="T49" fmla="*/ 16 h 1346"/>
                            <a:gd name="T50" fmla="*/ 4 w 840"/>
                            <a:gd name="T51" fmla="*/ 16 h 1346"/>
                            <a:gd name="T52" fmla="*/ 4 w 840"/>
                            <a:gd name="T53" fmla="*/ 16 h 1346"/>
                            <a:gd name="T54" fmla="*/ 3 w 840"/>
                            <a:gd name="T55" fmla="*/ 15 h 1346"/>
                            <a:gd name="T56" fmla="*/ 3 w 840"/>
                            <a:gd name="T57" fmla="*/ 15 h 1346"/>
                            <a:gd name="T58" fmla="*/ 0 w 840"/>
                            <a:gd name="T59" fmla="*/ 14 h 1346"/>
                            <a:gd name="T60" fmla="*/ 0 w 840"/>
                            <a:gd name="T61" fmla="*/ 14 h 1346"/>
                            <a:gd name="T62" fmla="*/ 0 w 840"/>
                            <a:gd name="T63" fmla="*/ 13 h 1346"/>
                            <a:gd name="T64" fmla="*/ 0 w 840"/>
                            <a:gd name="T65" fmla="*/ 13 h 1346"/>
                            <a:gd name="T66" fmla="*/ 0 w 840"/>
                            <a:gd name="T67" fmla="*/ 13 h 1346"/>
                            <a:gd name="T68" fmla="*/ 2 w 840"/>
                            <a:gd name="T69" fmla="*/ 5 h 134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w 840"/>
                            <a:gd name="T106" fmla="*/ 0 h 1346"/>
                            <a:gd name="T107" fmla="*/ 840 w 840"/>
                            <a:gd name="T108" fmla="*/ 1346 h 1346"/>
                          </a:gdLst>
                          <a:ahLst/>
                          <a:cxnLst>
                            <a:cxn ang="T70">
                              <a:pos x="T0" y="T1"/>
                            </a:cxn>
                            <a:cxn ang="T71">
                              <a:pos x="T2" y="T3"/>
                            </a:cxn>
                            <a:cxn ang="T72">
                              <a:pos x="T4" y="T5"/>
                            </a:cxn>
                            <a:cxn ang="T73">
                              <a:pos x="T6" y="T7"/>
                            </a:cxn>
                            <a:cxn ang="T74">
                              <a:pos x="T8" y="T9"/>
                            </a:cxn>
                            <a:cxn ang="T75">
                              <a:pos x="T10" y="T11"/>
                            </a:cxn>
                            <a:cxn ang="T76">
                              <a:pos x="T12" y="T13"/>
                            </a:cxn>
                            <a:cxn ang="T77">
                              <a:pos x="T14" y="T15"/>
                            </a:cxn>
                            <a:cxn ang="T78">
                              <a:pos x="T16" y="T17"/>
                            </a:cxn>
                            <a:cxn ang="T79">
                              <a:pos x="T18" y="T19"/>
                            </a:cxn>
                            <a:cxn ang="T80">
                              <a:pos x="T20" y="T21"/>
                            </a:cxn>
                            <a:cxn ang="T81">
                              <a:pos x="T22" y="T23"/>
                            </a:cxn>
                            <a:cxn ang="T82">
                              <a:pos x="T24" y="T25"/>
                            </a:cxn>
                            <a:cxn ang="T83">
                              <a:pos x="T26" y="T27"/>
                            </a:cxn>
                            <a:cxn ang="T84">
                              <a:pos x="T28" y="T29"/>
                            </a:cxn>
                            <a:cxn ang="T85">
                              <a:pos x="T30" y="T31"/>
                            </a:cxn>
                            <a:cxn ang="T86">
                              <a:pos x="T32" y="T33"/>
                            </a:cxn>
                            <a:cxn ang="T87">
                              <a:pos x="T34" y="T35"/>
                            </a:cxn>
                            <a:cxn ang="T88">
                              <a:pos x="T36" y="T37"/>
                            </a:cxn>
                            <a:cxn ang="T89">
                              <a:pos x="T38" y="T39"/>
                            </a:cxn>
                            <a:cxn ang="T90">
                              <a:pos x="T40" y="T41"/>
                            </a:cxn>
                            <a:cxn ang="T91">
                              <a:pos x="T42" y="T43"/>
                            </a:cxn>
                            <a:cxn ang="T92">
                              <a:pos x="T44" y="T45"/>
                            </a:cxn>
                            <a:cxn ang="T93">
                              <a:pos x="T46" y="T47"/>
                            </a:cxn>
                            <a:cxn ang="T94">
                              <a:pos x="T48" y="T49"/>
                            </a:cxn>
                            <a:cxn ang="T95">
                              <a:pos x="T50" y="T51"/>
                            </a:cxn>
                            <a:cxn ang="T96">
                              <a:pos x="T52" y="T53"/>
                            </a:cxn>
                            <a:cxn ang="T97">
                              <a:pos x="T54" y="T55"/>
                            </a:cxn>
                            <a:cxn ang="T98">
                              <a:pos x="T56" y="T57"/>
                            </a:cxn>
                            <a:cxn ang="T99">
                              <a:pos x="T58" y="T59"/>
                            </a:cxn>
                            <a:cxn ang="T100">
                              <a:pos x="T60" y="T61"/>
                            </a:cxn>
                            <a:cxn ang="T101">
                              <a:pos x="T62" y="T63"/>
                            </a:cxn>
                            <a:cxn ang="T102">
                              <a:pos x="T64" y="T65"/>
                            </a:cxn>
                            <a:cxn ang="T103">
                              <a:pos x="T66" y="T67"/>
                            </a:cxn>
                            <a:cxn ang="T104">
                              <a:pos x="T68" y="T69"/>
                            </a:cxn>
                          </a:cxnLst>
                          <a:rect l="T105" t="T106" r="T107" b="T108"/>
                          <a:pathLst>
                            <a:path w="840" h="1346">
                              <a:moveTo>
                                <a:pt x="192" y="402"/>
                              </a:moveTo>
                              <a:lnTo>
                                <a:pt x="252" y="209"/>
                              </a:lnTo>
                              <a:lnTo>
                                <a:pt x="306" y="36"/>
                              </a:lnTo>
                              <a:lnTo>
                                <a:pt x="314" y="29"/>
                              </a:lnTo>
                              <a:lnTo>
                                <a:pt x="323" y="26"/>
                              </a:lnTo>
                              <a:lnTo>
                                <a:pt x="341" y="23"/>
                              </a:lnTo>
                              <a:lnTo>
                                <a:pt x="581" y="2"/>
                              </a:lnTo>
                              <a:lnTo>
                                <a:pt x="816" y="0"/>
                              </a:lnTo>
                              <a:lnTo>
                                <a:pt x="829" y="3"/>
                              </a:lnTo>
                              <a:lnTo>
                                <a:pt x="835" y="9"/>
                              </a:lnTo>
                              <a:lnTo>
                                <a:pt x="840" y="26"/>
                              </a:lnTo>
                              <a:lnTo>
                                <a:pt x="822" y="148"/>
                              </a:lnTo>
                              <a:lnTo>
                                <a:pt x="785" y="252"/>
                              </a:lnTo>
                              <a:lnTo>
                                <a:pt x="723" y="447"/>
                              </a:lnTo>
                              <a:lnTo>
                                <a:pt x="604" y="778"/>
                              </a:lnTo>
                              <a:lnTo>
                                <a:pt x="499" y="1068"/>
                              </a:lnTo>
                              <a:lnTo>
                                <a:pt x="473" y="1177"/>
                              </a:lnTo>
                              <a:lnTo>
                                <a:pt x="457" y="1249"/>
                              </a:lnTo>
                              <a:lnTo>
                                <a:pt x="440" y="1292"/>
                              </a:lnTo>
                              <a:lnTo>
                                <a:pt x="425" y="1322"/>
                              </a:lnTo>
                              <a:lnTo>
                                <a:pt x="414" y="1337"/>
                              </a:lnTo>
                              <a:lnTo>
                                <a:pt x="405" y="1345"/>
                              </a:lnTo>
                              <a:lnTo>
                                <a:pt x="391" y="1346"/>
                              </a:lnTo>
                              <a:lnTo>
                                <a:pt x="376" y="1342"/>
                              </a:lnTo>
                              <a:lnTo>
                                <a:pt x="353" y="1325"/>
                              </a:lnTo>
                              <a:lnTo>
                                <a:pt x="327" y="1303"/>
                              </a:lnTo>
                              <a:lnTo>
                                <a:pt x="303" y="1276"/>
                              </a:lnTo>
                              <a:lnTo>
                                <a:pt x="275" y="1249"/>
                              </a:lnTo>
                              <a:lnTo>
                                <a:pt x="248" y="1226"/>
                              </a:lnTo>
                              <a:lnTo>
                                <a:pt x="12" y="1107"/>
                              </a:lnTo>
                              <a:lnTo>
                                <a:pt x="3" y="1099"/>
                              </a:lnTo>
                              <a:lnTo>
                                <a:pt x="0" y="1087"/>
                              </a:lnTo>
                              <a:lnTo>
                                <a:pt x="2" y="1072"/>
                              </a:lnTo>
                              <a:lnTo>
                                <a:pt x="6" y="1058"/>
                              </a:lnTo>
                              <a:lnTo>
                                <a:pt x="192" y="4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5F5F"/>
                        </a:solidFill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96281" name="Group 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27" y="2527"/>
                        <a:ext cx="75" cy="254"/>
                        <a:chOff x="2427" y="2527"/>
                        <a:chExt cx="75" cy="254"/>
                      </a:xfrm>
                    </p:grpSpPr>
                    <p:sp>
                      <p:nvSpPr>
                        <p:cNvPr id="96282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3" y="2536"/>
                          <a:ext cx="69" cy="245"/>
                        </a:xfrm>
                        <a:custGeom>
                          <a:avLst/>
                          <a:gdLst>
                            <a:gd name="T0" fmla="*/ 0 w 207"/>
                            <a:gd name="T1" fmla="*/ 0 h 735"/>
                            <a:gd name="T2" fmla="*/ 0 w 207"/>
                            <a:gd name="T3" fmla="*/ 1 h 735"/>
                            <a:gd name="T4" fmla="*/ 0 w 207"/>
                            <a:gd name="T5" fmla="*/ 1 h 735"/>
                            <a:gd name="T6" fmla="*/ 0 w 207"/>
                            <a:gd name="T7" fmla="*/ 1 h 735"/>
                            <a:gd name="T8" fmla="*/ 1 w 207"/>
                            <a:gd name="T9" fmla="*/ 2 h 735"/>
                            <a:gd name="T10" fmla="*/ 1 w 207"/>
                            <a:gd name="T11" fmla="*/ 2 h 735"/>
                            <a:gd name="T12" fmla="*/ 2 w 207"/>
                            <a:gd name="T13" fmla="*/ 2 h 735"/>
                            <a:gd name="T14" fmla="*/ 2 w 207"/>
                            <a:gd name="T15" fmla="*/ 3 h 735"/>
                            <a:gd name="T16" fmla="*/ 2 w 207"/>
                            <a:gd name="T17" fmla="*/ 3 h 735"/>
                            <a:gd name="T18" fmla="*/ 2 w 207"/>
                            <a:gd name="T19" fmla="*/ 4 h 735"/>
                            <a:gd name="T20" fmla="*/ 2 w 207"/>
                            <a:gd name="T21" fmla="*/ 5 h 735"/>
                            <a:gd name="T22" fmla="*/ 2 w 207"/>
                            <a:gd name="T23" fmla="*/ 5 h 735"/>
                            <a:gd name="T24" fmla="*/ 2 w 207"/>
                            <a:gd name="T25" fmla="*/ 5 h 735"/>
                            <a:gd name="T26" fmla="*/ 1 w 207"/>
                            <a:gd name="T27" fmla="*/ 6 h 735"/>
                            <a:gd name="T28" fmla="*/ 1 w 207"/>
                            <a:gd name="T29" fmla="*/ 6 h 735"/>
                            <a:gd name="T30" fmla="*/ 1 w 207"/>
                            <a:gd name="T31" fmla="*/ 7 h 735"/>
                            <a:gd name="T32" fmla="*/ 1 w 207"/>
                            <a:gd name="T33" fmla="*/ 7 h 735"/>
                            <a:gd name="T34" fmla="*/ 1 w 207"/>
                            <a:gd name="T35" fmla="*/ 8 h 735"/>
                            <a:gd name="T36" fmla="*/ 2 w 207"/>
                            <a:gd name="T37" fmla="*/ 8 h 735"/>
                            <a:gd name="T38" fmla="*/ 2 w 207"/>
                            <a:gd name="T39" fmla="*/ 9 h 735"/>
                            <a:gd name="T40" fmla="*/ 3 w 207"/>
                            <a:gd name="T41" fmla="*/ 9 h 735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207"/>
                            <a:gd name="T64" fmla="*/ 0 h 735"/>
                            <a:gd name="T65" fmla="*/ 207 w 207"/>
                            <a:gd name="T66" fmla="*/ 735 h 735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207" h="735">
                              <a:moveTo>
                                <a:pt x="0" y="0"/>
                              </a:moveTo>
                              <a:lnTo>
                                <a:pt x="7" y="49"/>
                              </a:lnTo>
                              <a:lnTo>
                                <a:pt x="17" y="87"/>
                              </a:lnTo>
                              <a:lnTo>
                                <a:pt x="34" y="119"/>
                              </a:lnTo>
                              <a:lnTo>
                                <a:pt x="62" y="140"/>
                              </a:lnTo>
                              <a:lnTo>
                                <a:pt x="96" y="157"/>
                              </a:lnTo>
                              <a:lnTo>
                                <a:pt x="122" y="185"/>
                              </a:lnTo>
                              <a:lnTo>
                                <a:pt x="144" y="220"/>
                              </a:lnTo>
                              <a:lnTo>
                                <a:pt x="166" y="280"/>
                              </a:lnTo>
                              <a:lnTo>
                                <a:pt x="174" y="329"/>
                              </a:lnTo>
                              <a:lnTo>
                                <a:pt x="167" y="368"/>
                              </a:lnTo>
                              <a:lnTo>
                                <a:pt x="144" y="403"/>
                              </a:lnTo>
                              <a:lnTo>
                                <a:pt x="123" y="436"/>
                              </a:lnTo>
                              <a:lnTo>
                                <a:pt x="109" y="469"/>
                              </a:lnTo>
                              <a:lnTo>
                                <a:pt x="98" y="512"/>
                              </a:lnTo>
                              <a:lnTo>
                                <a:pt x="93" y="561"/>
                              </a:lnTo>
                              <a:lnTo>
                                <a:pt x="104" y="607"/>
                              </a:lnTo>
                              <a:lnTo>
                                <a:pt x="118" y="638"/>
                              </a:lnTo>
                              <a:lnTo>
                                <a:pt x="149" y="678"/>
                              </a:lnTo>
                              <a:lnTo>
                                <a:pt x="174" y="705"/>
                              </a:lnTo>
                              <a:lnTo>
                                <a:pt x="207" y="735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96283" name="Oval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27" y="2527"/>
                          <a:ext cx="12" cy="15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 sz="1600" b="1">
                            <a:latin typeface="Arial" pitchFamily="34" charset="0"/>
                          </a:endParaRPr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54" name="TextBox 53"/>
          <p:cNvSpPr txBox="1"/>
          <p:nvPr/>
        </p:nvSpPr>
        <p:spPr>
          <a:xfrm>
            <a:off x="1905000" y="1219200"/>
            <a:ext cx="4795838" cy="4619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b="1" kern="0" dirty="0">
                <a:solidFill>
                  <a:srgbClr val="FFFFFF"/>
                </a:solidFill>
                <a:latin typeface="Arial"/>
                <a:cs typeface="+mn-cs"/>
              </a:rPr>
              <a:t>A discipline concerned with the</a:t>
            </a:r>
            <a:endParaRPr lang="en-US" sz="1600" b="1" dirty="0">
              <a:latin typeface="Arial" charset="0"/>
              <a:cs typeface="+mn-cs"/>
            </a:endParaRPr>
          </a:p>
        </p:txBody>
      </p:sp>
      <p:sp>
        <p:nvSpPr>
          <p:cNvPr id="96261" name="TextBox 54"/>
          <p:cNvSpPr txBox="1">
            <a:spLocks noChangeArrowheads="1"/>
          </p:cNvSpPr>
          <p:nvPr/>
        </p:nvSpPr>
        <p:spPr bwMode="auto">
          <a:xfrm>
            <a:off x="796925" y="5405438"/>
            <a:ext cx="72802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itchFamily="18" charset="0"/>
                <a:cs typeface="Arial" pitchFamily="34" charset="0"/>
              </a:defRPr>
            </a:lvl9pPr>
          </a:lstStyle>
          <a:p>
            <a:r>
              <a:rPr lang="en-US" b="1">
                <a:latin typeface="Arial" pitchFamily="34" charset="0"/>
              </a:rPr>
              <a:t>of interactive computing systems for human use</a:t>
            </a:r>
            <a:endParaRPr lang="en-US" sz="1600" b="1">
              <a:latin typeface="Arial" pitchFamily="34" charset="0"/>
            </a:endParaRPr>
          </a:p>
        </p:txBody>
      </p:sp>
      <p:sp>
        <p:nvSpPr>
          <p:cNvPr id="55" name="Oval 54"/>
          <p:cNvSpPr>
            <a:spLocks noChangeArrowheads="1"/>
          </p:cNvSpPr>
          <p:nvPr/>
        </p:nvSpPr>
        <p:spPr bwMode="auto">
          <a:xfrm>
            <a:off x="3124200" y="4724400"/>
            <a:ext cx="2514600" cy="533400"/>
          </a:xfrm>
          <a:prstGeom prst="ellips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 sz="1600" b="1">
              <a:latin typeface="Arial" pitchFamily="34" charset="0"/>
            </a:endParaRPr>
          </a:p>
        </p:txBody>
      </p:sp>
      <p:sp>
        <p:nvSpPr>
          <p:cNvPr id="56" name="Line 5"/>
          <p:cNvSpPr>
            <a:spLocks noChangeShapeType="1"/>
          </p:cNvSpPr>
          <p:nvPr/>
        </p:nvSpPr>
        <p:spPr bwMode="auto">
          <a:xfrm>
            <a:off x="0" y="13716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7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964311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914400" y="228600"/>
            <a:ext cx="8229600" cy="1143000"/>
          </a:xfrm>
        </p:spPr>
        <p:txBody>
          <a:bodyPr/>
          <a:lstStyle/>
          <a:p>
            <a:r>
              <a:rPr lang="en-US" dirty="0" smtClean="0"/>
              <a:t>Usability Evaluation Methods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530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Quantitative</a:t>
            </a:r>
          </a:p>
          <a:p>
            <a:pPr lvl="1"/>
            <a:r>
              <a:rPr lang="en-US" dirty="0"/>
              <a:t>N</a:t>
            </a:r>
            <a:r>
              <a:rPr lang="en-US" dirty="0" smtClean="0"/>
              <a:t>umeric data</a:t>
            </a:r>
          </a:p>
          <a:p>
            <a:pPr lvl="1"/>
            <a:r>
              <a:rPr lang="en-US" dirty="0" smtClean="0"/>
              <a:t>Usually objective</a:t>
            </a:r>
          </a:p>
          <a:p>
            <a:pPr lvl="1"/>
            <a:endParaRPr lang="en-US" dirty="0"/>
          </a:p>
          <a:p>
            <a:r>
              <a:rPr lang="en-US" dirty="0" smtClean="0"/>
              <a:t>Qualitative</a:t>
            </a:r>
          </a:p>
          <a:p>
            <a:pPr lvl="1"/>
            <a:r>
              <a:rPr lang="en-US" dirty="0" smtClean="0"/>
              <a:t>Narrative data</a:t>
            </a:r>
          </a:p>
          <a:p>
            <a:pPr lvl="1"/>
            <a:r>
              <a:rPr lang="en-US" dirty="0" smtClean="0"/>
              <a:t>Usually subjective</a:t>
            </a:r>
          </a:p>
          <a:p>
            <a:pPr lvl="1"/>
            <a:endParaRPr lang="en-US" dirty="0"/>
          </a:p>
          <a:p>
            <a:r>
              <a:rPr lang="en-US" dirty="0" smtClean="0"/>
              <a:t>Mixed Methods</a:t>
            </a:r>
          </a:p>
          <a:p>
            <a:pPr lvl="1"/>
            <a:r>
              <a:rPr lang="en-US" dirty="0" smtClean="0"/>
              <a:t>Combine both kinds of data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392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Objective Data:</a:t>
            </a:r>
            <a:br>
              <a:rPr lang="en-US" dirty="0" smtClean="0"/>
            </a:br>
            <a:r>
              <a:rPr lang="en-US" dirty="0" smtClean="0"/>
              <a:t>Quantitative Analysis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228600" y="1600200"/>
            <a:ext cx="8763000" cy="5105400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Response/task times </a:t>
            </a:r>
          </a:p>
          <a:p>
            <a:pPr lvl="1"/>
            <a:r>
              <a:rPr lang="en-US" dirty="0" smtClean="0"/>
              <a:t>Captured via transaction logs</a:t>
            </a:r>
          </a:p>
          <a:p>
            <a:pPr lvl="1"/>
            <a:r>
              <a:rPr lang="en-US" dirty="0" smtClean="0"/>
              <a:t>System can capture time &amp; place of mouse clicks, text entries, etc.</a:t>
            </a:r>
          </a:p>
          <a:p>
            <a:pPr lvl="1"/>
            <a:r>
              <a:rPr lang="en-US" dirty="0" smtClean="0"/>
              <a:t>Screen capture can record any on-screen activity (movement of mouse, typing, screen loads)</a:t>
            </a:r>
          </a:p>
          <a:p>
            <a:r>
              <a:rPr lang="en-US" dirty="0" smtClean="0"/>
              <a:t>Reading time/locus of attention</a:t>
            </a:r>
          </a:p>
          <a:p>
            <a:pPr lvl="1"/>
            <a:r>
              <a:rPr lang="en-US" dirty="0" smtClean="0"/>
              <a:t>Eye trackers can record a “movie” of where a person looks and for how long</a:t>
            </a:r>
            <a:endParaRPr lang="en-US" dirty="0"/>
          </a:p>
          <a:p>
            <a:r>
              <a:rPr lang="en-US" dirty="0" smtClean="0"/>
              <a:t>Response/task accuracy</a:t>
            </a:r>
          </a:p>
          <a:p>
            <a:pPr lvl="1"/>
            <a:r>
              <a:rPr lang="en-US" dirty="0" smtClean="0"/>
              <a:t>Types of responses can be tracked and categorized, then compared with accuracy benchmarks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79614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609600" y="1524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Subjective Data:</a:t>
            </a:r>
            <a:br>
              <a:rPr lang="en-US" dirty="0" smtClean="0"/>
            </a:br>
            <a:r>
              <a:rPr lang="en-US" dirty="0" smtClean="0"/>
              <a:t>Quantitative Analysis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Numeric user survey responses</a:t>
            </a:r>
          </a:p>
          <a:p>
            <a:pPr lvl="1"/>
            <a:r>
              <a:rPr lang="en-US" dirty="0" err="1" smtClean="0"/>
              <a:t>Likert</a:t>
            </a:r>
            <a:r>
              <a:rPr lang="en-US" dirty="0" smtClean="0"/>
              <a:t> scale</a:t>
            </a:r>
          </a:p>
          <a:p>
            <a:pPr lvl="1"/>
            <a:r>
              <a:rPr lang="en-US" dirty="0" smtClean="0"/>
              <a:t>Odd (neutrality allowed) or even (forced choice) number of choices allowed</a:t>
            </a:r>
          </a:p>
          <a:p>
            <a:r>
              <a:rPr lang="en-US" dirty="0" smtClean="0"/>
              <a:t>Statistics calculated for each question</a:t>
            </a:r>
          </a:p>
          <a:p>
            <a:pPr lvl="1"/>
            <a:r>
              <a:rPr lang="en-US" dirty="0" smtClean="0"/>
              <a:t>Mean, standard deviation, N-per-answer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0576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Let’s reflect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719273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Objective Data: </a:t>
            </a:r>
            <a:br>
              <a:rPr lang="en-US" dirty="0" smtClean="0"/>
            </a:br>
            <a:r>
              <a:rPr lang="en-US" dirty="0" smtClean="0"/>
              <a:t>Qualitative Analysis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Content analysis of user’s text entries</a:t>
            </a:r>
          </a:p>
          <a:p>
            <a:pPr lvl="1"/>
            <a:r>
              <a:rPr lang="en-US" dirty="0" smtClean="0"/>
              <a:t>E.g., Query logs </a:t>
            </a:r>
          </a:p>
          <a:p>
            <a:r>
              <a:rPr lang="en-US" dirty="0" smtClean="0"/>
              <a:t>Qualitative evaluation of transaction logs, screen captures, eye-trackers</a:t>
            </a:r>
          </a:p>
          <a:p>
            <a:pPr lvl="1"/>
            <a:r>
              <a:rPr lang="en-US" dirty="0" smtClean="0"/>
              <a:t>Requires some inferences, conjecture on researcher’s part, unless user corroboration is built into evaluation method</a:t>
            </a:r>
          </a:p>
          <a:p>
            <a:r>
              <a:rPr lang="en-US" dirty="0" smtClean="0"/>
              <a:t>Heuristic evaluation</a:t>
            </a:r>
          </a:p>
          <a:p>
            <a:pPr lvl="1"/>
            <a:r>
              <a:rPr lang="en-US" dirty="0" smtClean="0"/>
              <a:t>Applying established design guidelines to the analysis of a site</a:t>
            </a:r>
          </a:p>
          <a:p>
            <a:pPr lvl="2"/>
            <a:r>
              <a:rPr lang="en-US" dirty="0" smtClean="0"/>
              <a:t>E.g., Homework 3 using HHS Usability Guidelines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6806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Subjective Data for</a:t>
            </a:r>
            <a:br>
              <a:rPr lang="en-US" dirty="0" smtClean="0"/>
            </a:br>
            <a:r>
              <a:rPr lang="en-US" dirty="0" smtClean="0"/>
              <a:t>Qualitative Analysis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600200"/>
            <a:ext cx="8382000" cy="4953000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Interviews: Researcher &amp; One Participant</a:t>
            </a:r>
          </a:p>
          <a:p>
            <a:pPr lvl="1"/>
            <a:r>
              <a:rPr lang="en-US" dirty="0" smtClean="0"/>
              <a:t>Structured: The same pre-planned list of questions is asked of every participant, with no going off-script</a:t>
            </a:r>
          </a:p>
          <a:p>
            <a:pPr lvl="1"/>
            <a:r>
              <a:rPr lang="en-US" dirty="0" smtClean="0"/>
              <a:t>Semi-structured: The same pre-planned list of questions or talking points are touched on with every participant, although some follow-up questions or tangential discussions are expected</a:t>
            </a:r>
          </a:p>
          <a:p>
            <a:pPr lvl="1"/>
            <a:r>
              <a:rPr lang="en-US" dirty="0" smtClean="0"/>
              <a:t>Unstructured: No structured plan going in; a free form conversation between researcher and participant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3304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Subjective Data for</a:t>
            </a:r>
            <a:br>
              <a:rPr lang="en-US" dirty="0" smtClean="0"/>
            </a:br>
            <a:r>
              <a:rPr lang="en-US" dirty="0" smtClean="0"/>
              <a:t>Qualitative Analysis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Focus groups: Group of users and observation by a (perhaps invisible) researcher</a:t>
            </a:r>
          </a:p>
          <a:p>
            <a:pPr lvl="1"/>
            <a:r>
              <a:rPr lang="en-US" dirty="0" smtClean="0"/>
              <a:t>Small groups are asked to collaborate on a task, OR</a:t>
            </a:r>
          </a:p>
          <a:p>
            <a:pPr lvl="1"/>
            <a:r>
              <a:rPr lang="en-US" dirty="0" smtClean="0"/>
              <a:t>Work independently on a task, then discuss, OR </a:t>
            </a:r>
          </a:p>
          <a:p>
            <a:pPr lvl="1"/>
            <a:r>
              <a:rPr lang="en-US" dirty="0" smtClean="0"/>
              <a:t>Discuss their wants, needs, reactions to a real or proposed product</a:t>
            </a:r>
          </a:p>
          <a:p>
            <a:pPr lvl="1"/>
            <a:r>
              <a:rPr lang="en-US" dirty="0" smtClean="0"/>
              <a:t>Sometimes facilitated by researcher, sometimes the researcher stays out of the room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9243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Subjective Data for</a:t>
            </a:r>
            <a:br>
              <a:rPr lang="en-US" dirty="0" smtClean="0"/>
            </a:br>
            <a:r>
              <a:rPr lang="en-US" dirty="0" smtClean="0"/>
              <a:t>Qualitative Analysis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User reactions to system</a:t>
            </a:r>
          </a:p>
          <a:p>
            <a:pPr lvl="1"/>
            <a:r>
              <a:rPr lang="en-US" dirty="0" smtClean="0"/>
              <a:t>Think-aloud: User is asked to think out loud while using the system</a:t>
            </a:r>
          </a:p>
          <a:p>
            <a:pPr lvl="2"/>
            <a:r>
              <a:rPr lang="en-US" dirty="0" smtClean="0"/>
              <a:t>Often requires prompt from the researcher, like “What are you trying to do right now?” or “Tell me what you’re thinking about the system while you do this.”</a:t>
            </a:r>
          </a:p>
          <a:p>
            <a:pPr lvl="1"/>
            <a:r>
              <a:rPr lang="en-US" dirty="0" smtClean="0"/>
              <a:t>Stimulated recall: User is shown a transaction log, screen capture, etc. and asked to recall what was going on at the time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125558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4478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Processing Qualitative Data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Transcripts are often made of narrative data (interviews, focus groups, etc.)</a:t>
            </a:r>
          </a:p>
          <a:p>
            <a:r>
              <a:rPr lang="en-US" dirty="0" smtClean="0"/>
              <a:t>Researcher uses software (e.g., </a:t>
            </a:r>
            <a:r>
              <a:rPr lang="en-US" dirty="0" err="1" smtClean="0"/>
              <a:t>Nvivo</a:t>
            </a:r>
            <a:r>
              <a:rPr lang="en-US" dirty="0" smtClean="0"/>
              <a:t>, </a:t>
            </a:r>
            <a:r>
              <a:rPr lang="en-US" dirty="0" err="1" smtClean="0"/>
              <a:t>Atlas.ti</a:t>
            </a:r>
            <a:r>
              <a:rPr lang="en-US" dirty="0" smtClean="0"/>
              <a:t>) to highlight interesting passages and code them according to evaluation benchmarks or research topics</a:t>
            </a:r>
          </a:p>
          <a:p>
            <a:pPr lvl="1"/>
            <a:r>
              <a:rPr lang="en-US" dirty="0" smtClean="0"/>
              <a:t>E.g., Researcher might highlight all passages where an interviewee discusses the menu structure, or all passages where interviewee expresses </a:t>
            </a:r>
            <a:r>
              <a:rPr lang="en-US" dirty="0" err="1" smtClean="0"/>
              <a:t>disatisfaction</a:t>
            </a:r>
            <a:r>
              <a:rPr lang="en-US" dirty="0" smtClean="0"/>
              <a:t>.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673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G2: Understand HCI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Human-computer interaction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35052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479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>
          <a:xfrm>
            <a:off x="990600" y="76200"/>
            <a:ext cx="8229600" cy="1143000"/>
          </a:xfrm>
        </p:spPr>
        <p:txBody>
          <a:bodyPr/>
          <a:lstStyle/>
          <a:p>
            <a:r>
              <a:rPr lang="en-US" dirty="0" smtClean="0"/>
              <a:t>Human Computer Interaction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382000" cy="51054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A discipline concerned with the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>	</a:t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r>
              <a:rPr lang="en-US" dirty="0" smtClean="0"/>
              <a:t/>
            </a:r>
            <a:br>
              <a:rPr lang="en-US" dirty="0" smtClean="0"/>
            </a:b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	</a:t>
            </a:r>
          </a:p>
          <a:p>
            <a:pPr>
              <a:buFontTx/>
              <a:buNone/>
            </a:pPr>
            <a:endParaRPr lang="en-US" dirty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endParaRPr lang="en-US" dirty="0" smtClean="0"/>
          </a:p>
          <a:p>
            <a:pPr>
              <a:buFontTx/>
              <a:buNone/>
            </a:pPr>
            <a:r>
              <a:rPr lang="en-US" dirty="0" smtClean="0"/>
              <a:t>of interactive computing systems for human use.</a:t>
            </a:r>
          </a:p>
        </p:txBody>
      </p:sp>
      <p:grpSp>
        <p:nvGrpSpPr>
          <p:cNvPr id="32772" name="Group 4"/>
          <p:cNvGrpSpPr>
            <a:grpSpLocks/>
          </p:cNvGrpSpPr>
          <p:nvPr/>
        </p:nvGrpSpPr>
        <p:grpSpPr bwMode="auto">
          <a:xfrm>
            <a:off x="762000" y="2282825"/>
            <a:ext cx="7300913" cy="3279775"/>
            <a:chOff x="430" y="1351"/>
            <a:chExt cx="4599" cy="2066"/>
          </a:xfrm>
        </p:grpSpPr>
        <p:sp>
          <p:nvSpPr>
            <p:cNvPr id="32773" name="Oval 5"/>
            <p:cNvSpPr>
              <a:spLocks noChangeArrowheads="1"/>
            </p:cNvSpPr>
            <p:nvPr/>
          </p:nvSpPr>
          <p:spPr bwMode="auto">
            <a:xfrm>
              <a:off x="1069" y="1351"/>
              <a:ext cx="2593" cy="1669"/>
            </a:xfrm>
            <a:prstGeom prst="ellipse">
              <a:avLst/>
            </a:prstGeom>
            <a:solidFill>
              <a:schemeClr val="bg1"/>
            </a:solidFill>
            <a:ln w="12699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4" name="Rectangle 6"/>
            <p:cNvSpPr>
              <a:spLocks noChangeArrowheads="1"/>
            </p:cNvSpPr>
            <p:nvPr/>
          </p:nvSpPr>
          <p:spPr bwMode="auto">
            <a:xfrm>
              <a:off x="430" y="1614"/>
              <a:ext cx="670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US" sz="1800" b="1">
                  <a:latin typeface="Verdana" pitchFamily="34" charset="0"/>
                </a:rPr>
                <a:t>Design</a:t>
              </a:r>
            </a:p>
          </p:txBody>
        </p:sp>
        <p:sp>
          <p:nvSpPr>
            <p:cNvPr id="32775" name="Rectangle 7"/>
            <p:cNvSpPr>
              <a:spLocks noChangeArrowheads="1"/>
            </p:cNvSpPr>
            <p:nvPr/>
          </p:nvSpPr>
          <p:spPr bwMode="auto">
            <a:xfrm>
              <a:off x="3606" y="1569"/>
              <a:ext cx="1423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US" sz="1800" b="1">
                  <a:latin typeface="Verdana" pitchFamily="34" charset="0"/>
                </a:rPr>
                <a:t>Implementation</a:t>
              </a:r>
            </a:p>
          </p:txBody>
        </p:sp>
        <p:sp>
          <p:nvSpPr>
            <p:cNvPr id="32776" name="Rectangle 8"/>
            <p:cNvSpPr>
              <a:spLocks noChangeArrowheads="1"/>
            </p:cNvSpPr>
            <p:nvPr/>
          </p:nvSpPr>
          <p:spPr bwMode="auto">
            <a:xfrm>
              <a:off x="1882" y="3203"/>
              <a:ext cx="969" cy="2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>
              <a:spAutoFit/>
            </a:bodyPr>
            <a:lstStyle/>
            <a:p>
              <a:pPr>
                <a:lnSpc>
                  <a:spcPct val="90000"/>
                </a:lnSpc>
                <a:spcBef>
                  <a:spcPct val="30000"/>
                </a:spcBef>
              </a:pPr>
              <a:r>
                <a:rPr lang="en-US" sz="1800" b="1">
                  <a:latin typeface="Verdana" pitchFamily="34" charset="0"/>
                </a:rPr>
                <a:t>Evaluation</a:t>
              </a:r>
            </a:p>
          </p:txBody>
        </p:sp>
        <p:sp>
          <p:nvSpPr>
            <p:cNvPr id="32777" name="AutoShape 9"/>
            <p:cNvSpPr>
              <a:spLocks noChangeArrowheads="1"/>
            </p:cNvSpPr>
            <p:nvPr/>
          </p:nvSpPr>
          <p:spPr bwMode="auto">
            <a:xfrm>
              <a:off x="2192" y="2869"/>
              <a:ext cx="314" cy="336"/>
            </a:xfrm>
            <a:prstGeom prst="leftArrow">
              <a:avLst>
                <a:gd name="adj1" fmla="val 75009"/>
                <a:gd name="adj2" fmla="val 49995"/>
              </a:avLst>
            </a:prstGeom>
            <a:solidFill>
              <a:schemeClr val="bg1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8" name="AutoShape 10"/>
            <p:cNvSpPr>
              <a:spLocks noChangeArrowheads="1"/>
            </p:cNvSpPr>
            <p:nvPr/>
          </p:nvSpPr>
          <p:spPr bwMode="auto">
            <a:xfrm rot="-4080000">
              <a:off x="1023" y="1656"/>
              <a:ext cx="318" cy="438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chemeClr val="bg1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779" name="AutoShape 11"/>
            <p:cNvSpPr>
              <a:spLocks noChangeArrowheads="1"/>
            </p:cNvSpPr>
            <p:nvPr/>
          </p:nvSpPr>
          <p:spPr bwMode="auto">
            <a:xfrm rot="3540000">
              <a:off x="3358" y="1656"/>
              <a:ext cx="318" cy="437"/>
            </a:xfrm>
            <a:prstGeom prst="rightArrow">
              <a:avLst>
                <a:gd name="adj1" fmla="val 50000"/>
                <a:gd name="adj2" fmla="val 50005"/>
              </a:avLst>
            </a:prstGeom>
            <a:solidFill>
              <a:schemeClr val="bg1"/>
            </a:solidFill>
            <a:ln w="12699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grpSp>
          <p:nvGrpSpPr>
            <p:cNvPr id="32780" name="Group 12"/>
            <p:cNvGrpSpPr>
              <a:grpSpLocks noChangeAspect="1"/>
            </p:cNvGrpSpPr>
            <p:nvPr/>
          </p:nvGrpSpPr>
          <p:grpSpPr bwMode="auto">
            <a:xfrm>
              <a:off x="1837" y="1706"/>
              <a:ext cx="998" cy="1068"/>
              <a:chOff x="1565" y="1934"/>
              <a:chExt cx="998" cy="1068"/>
            </a:xfrm>
          </p:grpSpPr>
          <p:sp>
            <p:nvSpPr>
              <p:cNvPr id="32781" name="AutoShape 13"/>
              <p:cNvSpPr>
                <a:spLocks noChangeAspect="1" noChangeArrowheads="1" noTextEdit="1"/>
              </p:cNvSpPr>
              <p:nvPr/>
            </p:nvSpPr>
            <p:spPr bwMode="auto">
              <a:xfrm>
                <a:off x="1565" y="1934"/>
                <a:ext cx="998" cy="10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grpSp>
            <p:nvGrpSpPr>
              <p:cNvPr id="32782" name="Group 14"/>
              <p:cNvGrpSpPr>
                <a:grpSpLocks/>
              </p:cNvGrpSpPr>
              <p:nvPr/>
            </p:nvGrpSpPr>
            <p:grpSpPr bwMode="auto">
              <a:xfrm>
                <a:off x="1568" y="1940"/>
                <a:ext cx="630" cy="1056"/>
                <a:chOff x="1568" y="1940"/>
                <a:chExt cx="630" cy="1056"/>
              </a:xfrm>
            </p:grpSpPr>
            <p:sp>
              <p:nvSpPr>
                <p:cNvPr id="32812" name="Freeform 15"/>
                <p:cNvSpPr>
                  <a:spLocks/>
                </p:cNvSpPr>
                <p:nvPr/>
              </p:nvSpPr>
              <p:spPr bwMode="auto">
                <a:xfrm>
                  <a:off x="1612" y="2406"/>
                  <a:ext cx="305" cy="590"/>
                </a:xfrm>
                <a:custGeom>
                  <a:avLst/>
                  <a:gdLst>
                    <a:gd name="T0" fmla="*/ 53 w 915"/>
                    <a:gd name="T1" fmla="*/ 0 h 1770"/>
                    <a:gd name="T2" fmla="*/ 44 w 915"/>
                    <a:gd name="T3" fmla="*/ 4 h 1770"/>
                    <a:gd name="T4" fmla="*/ 33 w 915"/>
                    <a:gd name="T5" fmla="*/ 15 h 1770"/>
                    <a:gd name="T6" fmla="*/ 21 w 915"/>
                    <a:gd name="T7" fmla="*/ 32 h 1770"/>
                    <a:gd name="T8" fmla="*/ 10 w 915"/>
                    <a:gd name="T9" fmla="*/ 54 h 1770"/>
                    <a:gd name="T10" fmla="*/ 2 w 915"/>
                    <a:gd name="T11" fmla="*/ 76 h 1770"/>
                    <a:gd name="T12" fmla="*/ 0 w 915"/>
                    <a:gd name="T13" fmla="*/ 102 h 1770"/>
                    <a:gd name="T14" fmla="*/ 0 w 915"/>
                    <a:gd name="T15" fmla="*/ 125 h 1770"/>
                    <a:gd name="T16" fmla="*/ 4 w 915"/>
                    <a:gd name="T17" fmla="*/ 154 h 1770"/>
                    <a:gd name="T18" fmla="*/ 14 w 915"/>
                    <a:gd name="T19" fmla="*/ 178 h 1770"/>
                    <a:gd name="T20" fmla="*/ 32 w 915"/>
                    <a:gd name="T21" fmla="*/ 202 h 1770"/>
                    <a:gd name="T22" fmla="*/ 51 w 915"/>
                    <a:gd name="T23" fmla="*/ 232 h 1770"/>
                    <a:gd name="T24" fmla="*/ 68 w 915"/>
                    <a:gd name="T25" fmla="*/ 255 h 1770"/>
                    <a:gd name="T26" fmla="*/ 82 w 915"/>
                    <a:gd name="T27" fmla="*/ 273 h 1770"/>
                    <a:gd name="T28" fmla="*/ 95 w 915"/>
                    <a:gd name="T29" fmla="*/ 299 h 1770"/>
                    <a:gd name="T30" fmla="*/ 105 w 915"/>
                    <a:gd name="T31" fmla="*/ 335 h 1770"/>
                    <a:gd name="T32" fmla="*/ 114 w 915"/>
                    <a:gd name="T33" fmla="*/ 353 h 1770"/>
                    <a:gd name="T34" fmla="*/ 123 w 915"/>
                    <a:gd name="T35" fmla="*/ 364 h 1770"/>
                    <a:gd name="T36" fmla="*/ 137 w 915"/>
                    <a:gd name="T37" fmla="*/ 370 h 1770"/>
                    <a:gd name="T38" fmla="*/ 165 w 915"/>
                    <a:gd name="T39" fmla="*/ 368 h 1770"/>
                    <a:gd name="T40" fmla="*/ 222 w 915"/>
                    <a:gd name="T41" fmla="*/ 364 h 1770"/>
                    <a:gd name="T42" fmla="*/ 274 w 915"/>
                    <a:gd name="T43" fmla="*/ 395 h 1770"/>
                    <a:gd name="T44" fmla="*/ 281 w 915"/>
                    <a:gd name="T45" fmla="*/ 455 h 1770"/>
                    <a:gd name="T46" fmla="*/ 275 w 915"/>
                    <a:gd name="T47" fmla="*/ 518 h 1770"/>
                    <a:gd name="T48" fmla="*/ 271 w 915"/>
                    <a:gd name="T49" fmla="*/ 555 h 1770"/>
                    <a:gd name="T50" fmla="*/ 247 w 915"/>
                    <a:gd name="T51" fmla="*/ 557 h 1770"/>
                    <a:gd name="T52" fmla="*/ 103 w 915"/>
                    <a:gd name="T53" fmla="*/ 590 h 1770"/>
                    <a:gd name="T54" fmla="*/ 264 w 915"/>
                    <a:gd name="T55" fmla="*/ 579 h 1770"/>
                    <a:gd name="T56" fmla="*/ 296 w 915"/>
                    <a:gd name="T57" fmla="*/ 548 h 1770"/>
                    <a:gd name="T58" fmla="*/ 299 w 915"/>
                    <a:gd name="T59" fmla="*/ 477 h 1770"/>
                    <a:gd name="T60" fmla="*/ 301 w 915"/>
                    <a:gd name="T61" fmla="*/ 389 h 1770"/>
                    <a:gd name="T62" fmla="*/ 305 w 915"/>
                    <a:gd name="T63" fmla="*/ 289 h 1770"/>
                    <a:gd name="T64" fmla="*/ 0 60000 65536"/>
                    <a:gd name="T65" fmla="*/ 0 60000 65536"/>
                    <a:gd name="T66" fmla="*/ 0 60000 65536"/>
                    <a:gd name="T67" fmla="*/ 0 60000 65536"/>
                    <a:gd name="T68" fmla="*/ 0 60000 65536"/>
                    <a:gd name="T69" fmla="*/ 0 60000 65536"/>
                    <a:gd name="T70" fmla="*/ 0 60000 65536"/>
                    <a:gd name="T71" fmla="*/ 0 60000 65536"/>
                    <a:gd name="T72" fmla="*/ 0 60000 65536"/>
                    <a:gd name="T73" fmla="*/ 0 60000 65536"/>
                    <a:gd name="T74" fmla="*/ 0 60000 65536"/>
                    <a:gd name="T75" fmla="*/ 0 60000 65536"/>
                    <a:gd name="T76" fmla="*/ 0 60000 65536"/>
                    <a:gd name="T77" fmla="*/ 0 60000 65536"/>
                    <a:gd name="T78" fmla="*/ 0 60000 65536"/>
                    <a:gd name="T79" fmla="*/ 0 60000 65536"/>
                    <a:gd name="T80" fmla="*/ 0 60000 65536"/>
                    <a:gd name="T81" fmla="*/ 0 60000 65536"/>
                    <a:gd name="T82" fmla="*/ 0 60000 65536"/>
                    <a:gd name="T83" fmla="*/ 0 60000 65536"/>
                    <a:gd name="T84" fmla="*/ 0 60000 65536"/>
                    <a:gd name="T85" fmla="*/ 0 60000 65536"/>
                    <a:gd name="T86" fmla="*/ 0 60000 65536"/>
                    <a:gd name="T87" fmla="*/ 0 60000 65536"/>
                    <a:gd name="T88" fmla="*/ 0 60000 65536"/>
                    <a:gd name="T89" fmla="*/ 0 60000 65536"/>
                    <a:gd name="T90" fmla="*/ 0 60000 65536"/>
                    <a:gd name="T91" fmla="*/ 0 60000 65536"/>
                    <a:gd name="T92" fmla="*/ 0 60000 65536"/>
                    <a:gd name="T93" fmla="*/ 0 60000 65536"/>
                    <a:gd name="T94" fmla="*/ 0 60000 65536"/>
                    <a:gd name="T95" fmla="*/ 0 60000 65536"/>
                    <a:gd name="T96" fmla="*/ 0 w 915"/>
                    <a:gd name="T97" fmla="*/ 0 h 1770"/>
                    <a:gd name="T98" fmla="*/ 915 w 915"/>
                    <a:gd name="T99" fmla="*/ 1770 h 1770"/>
                  </a:gdLst>
                  <a:ahLst/>
                  <a:cxnLst>
                    <a:cxn ang="T64">
                      <a:pos x="T0" y="T1"/>
                    </a:cxn>
                    <a:cxn ang="T65">
                      <a:pos x="T2" y="T3"/>
                    </a:cxn>
                    <a:cxn ang="T66">
                      <a:pos x="T4" y="T5"/>
                    </a:cxn>
                    <a:cxn ang="T67">
                      <a:pos x="T6" y="T7"/>
                    </a:cxn>
                    <a:cxn ang="T68">
                      <a:pos x="T8" y="T9"/>
                    </a:cxn>
                    <a:cxn ang="T69">
                      <a:pos x="T10" y="T11"/>
                    </a:cxn>
                    <a:cxn ang="T70">
                      <a:pos x="T12" y="T13"/>
                    </a:cxn>
                    <a:cxn ang="T71">
                      <a:pos x="T14" y="T15"/>
                    </a:cxn>
                    <a:cxn ang="T72">
                      <a:pos x="T16" y="T17"/>
                    </a:cxn>
                    <a:cxn ang="T73">
                      <a:pos x="T18" y="T19"/>
                    </a:cxn>
                    <a:cxn ang="T74">
                      <a:pos x="T20" y="T21"/>
                    </a:cxn>
                    <a:cxn ang="T75">
                      <a:pos x="T22" y="T23"/>
                    </a:cxn>
                    <a:cxn ang="T76">
                      <a:pos x="T24" y="T25"/>
                    </a:cxn>
                    <a:cxn ang="T77">
                      <a:pos x="T26" y="T27"/>
                    </a:cxn>
                    <a:cxn ang="T78">
                      <a:pos x="T28" y="T29"/>
                    </a:cxn>
                    <a:cxn ang="T79">
                      <a:pos x="T30" y="T31"/>
                    </a:cxn>
                    <a:cxn ang="T80">
                      <a:pos x="T32" y="T33"/>
                    </a:cxn>
                    <a:cxn ang="T81">
                      <a:pos x="T34" y="T35"/>
                    </a:cxn>
                    <a:cxn ang="T82">
                      <a:pos x="T36" y="T37"/>
                    </a:cxn>
                    <a:cxn ang="T83">
                      <a:pos x="T38" y="T39"/>
                    </a:cxn>
                    <a:cxn ang="T84">
                      <a:pos x="T40" y="T41"/>
                    </a:cxn>
                    <a:cxn ang="T85">
                      <a:pos x="T42" y="T43"/>
                    </a:cxn>
                    <a:cxn ang="T86">
                      <a:pos x="T44" y="T45"/>
                    </a:cxn>
                    <a:cxn ang="T87">
                      <a:pos x="T46" y="T47"/>
                    </a:cxn>
                    <a:cxn ang="T88">
                      <a:pos x="T48" y="T49"/>
                    </a:cxn>
                    <a:cxn ang="T89">
                      <a:pos x="T50" y="T51"/>
                    </a:cxn>
                    <a:cxn ang="T90">
                      <a:pos x="T52" y="T53"/>
                    </a:cxn>
                    <a:cxn ang="T91">
                      <a:pos x="T54" y="T55"/>
                    </a:cxn>
                    <a:cxn ang="T92">
                      <a:pos x="T56" y="T57"/>
                    </a:cxn>
                    <a:cxn ang="T93">
                      <a:pos x="T58" y="T59"/>
                    </a:cxn>
                    <a:cxn ang="T94">
                      <a:pos x="T60" y="T61"/>
                    </a:cxn>
                    <a:cxn ang="T95">
                      <a:pos x="T62" y="T63"/>
                    </a:cxn>
                  </a:cxnLst>
                  <a:rect l="T96" t="T97" r="T98" b="T99"/>
                  <a:pathLst>
                    <a:path w="915" h="1770">
                      <a:moveTo>
                        <a:pt x="329" y="198"/>
                      </a:moveTo>
                      <a:lnTo>
                        <a:pt x="160" y="0"/>
                      </a:lnTo>
                      <a:lnTo>
                        <a:pt x="145" y="3"/>
                      </a:lnTo>
                      <a:lnTo>
                        <a:pt x="132" y="11"/>
                      </a:lnTo>
                      <a:lnTo>
                        <a:pt x="118" y="24"/>
                      </a:lnTo>
                      <a:lnTo>
                        <a:pt x="99" y="45"/>
                      </a:lnTo>
                      <a:lnTo>
                        <a:pt x="81" y="70"/>
                      </a:lnTo>
                      <a:lnTo>
                        <a:pt x="63" y="96"/>
                      </a:lnTo>
                      <a:lnTo>
                        <a:pt x="48" y="124"/>
                      </a:lnTo>
                      <a:lnTo>
                        <a:pt x="31" y="161"/>
                      </a:lnTo>
                      <a:lnTo>
                        <a:pt x="18" y="195"/>
                      </a:lnTo>
                      <a:lnTo>
                        <a:pt x="7" y="228"/>
                      </a:lnTo>
                      <a:lnTo>
                        <a:pt x="4" y="268"/>
                      </a:lnTo>
                      <a:lnTo>
                        <a:pt x="1" y="307"/>
                      </a:lnTo>
                      <a:lnTo>
                        <a:pt x="0" y="339"/>
                      </a:lnTo>
                      <a:lnTo>
                        <a:pt x="1" y="374"/>
                      </a:lnTo>
                      <a:lnTo>
                        <a:pt x="5" y="418"/>
                      </a:lnTo>
                      <a:lnTo>
                        <a:pt x="12" y="461"/>
                      </a:lnTo>
                      <a:lnTo>
                        <a:pt x="24" y="497"/>
                      </a:lnTo>
                      <a:lnTo>
                        <a:pt x="42" y="533"/>
                      </a:lnTo>
                      <a:lnTo>
                        <a:pt x="70" y="570"/>
                      </a:lnTo>
                      <a:lnTo>
                        <a:pt x="97" y="606"/>
                      </a:lnTo>
                      <a:lnTo>
                        <a:pt x="122" y="646"/>
                      </a:lnTo>
                      <a:lnTo>
                        <a:pt x="153" y="696"/>
                      </a:lnTo>
                      <a:lnTo>
                        <a:pt x="177" y="735"/>
                      </a:lnTo>
                      <a:lnTo>
                        <a:pt x="203" y="766"/>
                      </a:lnTo>
                      <a:lnTo>
                        <a:pt x="223" y="796"/>
                      </a:lnTo>
                      <a:lnTo>
                        <a:pt x="246" y="820"/>
                      </a:lnTo>
                      <a:lnTo>
                        <a:pt x="270" y="846"/>
                      </a:lnTo>
                      <a:lnTo>
                        <a:pt x="285" y="897"/>
                      </a:lnTo>
                      <a:lnTo>
                        <a:pt x="298" y="947"/>
                      </a:lnTo>
                      <a:lnTo>
                        <a:pt x="316" y="1004"/>
                      </a:lnTo>
                      <a:lnTo>
                        <a:pt x="331" y="1034"/>
                      </a:lnTo>
                      <a:lnTo>
                        <a:pt x="343" y="1059"/>
                      </a:lnTo>
                      <a:lnTo>
                        <a:pt x="357" y="1080"/>
                      </a:lnTo>
                      <a:lnTo>
                        <a:pt x="370" y="1093"/>
                      </a:lnTo>
                      <a:lnTo>
                        <a:pt x="390" y="1104"/>
                      </a:lnTo>
                      <a:lnTo>
                        <a:pt x="411" y="1110"/>
                      </a:lnTo>
                      <a:lnTo>
                        <a:pt x="433" y="1111"/>
                      </a:lnTo>
                      <a:lnTo>
                        <a:pt x="494" y="1105"/>
                      </a:lnTo>
                      <a:lnTo>
                        <a:pt x="577" y="1096"/>
                      </a:lnTo>
                      <a:lnTo>
                        <a:pt x="667" y="1093"/>
                      </a:lnTo>
                      <a:lnTo>
                        <a:pt x="816" y="1120"/>
                      </a:lnTo>
                      <a:lnTo>
                        <a:pt x="823" y="1184"/>
                      </a:lnTo>
                      <a:lnTo>
                        <a:pt x="833" y="1266"/>
                      </a:lnTo>
                      <a:lnTo>
                        <a:pt x="844" y="1365"/>
                      </a:lnTo>
                      <a:lnTo>
                        <a:pt x="834" y="1472"/>
                      </a:lnTo>
                      <a:lnTo>
                        <a:pt x="825" y="1553"/>
                      </a:lnTo>
                      <a:lnTo>
                        <a:pt x="817" y="1658"/>
                      </a:lnTo>
                      <a:lnTo>
                        <a:pt x="813" y="1664"/>
                      </a:lnTo>
                      <a:lnTo>
                        <a:pt x="804" y="1669"/>
                      </a:lnTo>
                      <a:lnTo>
                        <a:pt x="742" y="1670"/>
                      </a:lnTo>
                      <a:lnTo>
                        <a:pt x="309" y="1685"/>
                      </a:lnTo>
                      <a:lnTo>
                        <a:pt x="309" y="1770"/>
                      </a:lnTo>
                      <a:lnTo>
                        <a:pt x="537" y="1753"/>
                      </a:lnTo>
                      <a:lnTo>
                        <a:pt x="792" y="1737"/>
                      </a:lnTo>
                      <a:lnTo>
                        <a:pt x="885" y="1731"/>
                      </a:lnTo>
                      <a:lnTo>
                        <a:pt x="887" y="1645"/>
                      </a:lnTo>
                      <a:lnTo>
                        <a:pt x="891" y="1548"/>
                      </a:lnTo>
                      <a:lnTo>
                        <a:pt x="897" y="1432"/>
                      </a:lnTo>
                      <a:lnTo>
                        <a:pt x="900" y="1300"/>
                      </a:lnTo>
                      <a:lnTo>
                        <a:pt x="904" y="1168"/>
                      </a:lnTo>
                      <a:lnTo>
                        <a:pt x="910" y="1043"/>
                      </a:lnTo>
                      <a:lnTo>
                        <a:pt x="915" y="867"/>
                      </a:lnTo>
                      <a:lnTo>
                        <a:pt x="329" y="198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813" name="Group 16"/>
                <p:cNvGrpSpPr>
                  <a:grpSpLocks/>
                </p:cNvGrpSpPr>
                <p:nvPr/>
              </p:nvGrpSpPr>
              <p:grpSpPr bwMode="auto">
                <a:xfrm>
                  <a:off x="1568" y="1940"/>
                  <a:ext cx="630" cy="1051"/>
                  <a:chOff x="1568" y="1940"/>
                  <a:chExt cx="630" cy="1051"/>
                </a:xfrm>
              </p:grpSpPr>
              <p:sp>
                <p:nvSpPr>
                  <p:cNvPr id="32814" name="Freeform 17"/>
                  <p:cNvSpPr>
                    <a:spLocks/>
                  </p:cNvSpPr>
                  <p:nvPr/>
                </p:nvSpPr>
                <p:spPr bwMode="auto">
                  <a:xfrm>
                    <a:off x="1568" y="1940"/>
                    <a:ext cx="630" cy="1051"/>
                  </a:xfrm>
                  <a:custGeom>
                    <a:avLst/>
                    <a:gdLst>
                      <a:gd name="T0" fmla="*/ 35 w 1888"/>
                      <a:gd name="T1" fmla="*/ 192 h 3152"/>
                      <a:gd name="T2" fmla="*/ 37 w 1888"/>
                      <a:gd name="T3" fmla="*/ 176 h 3152"/>
                      <a:gd name="T4" fmla="*/ 0 w 1888"/>
                      <a:gd name="T5" fmla="*/ 130 h 3152"/>
                      <a:gd name="T6" fmla="*/ 32 w 1888"/>
                      <a:gd name="T7" fmla="*/ 143 h 3152"/>
                      <a:gd name="T8" fmla="*/ 21 w 1888"/>
                      <a:gd name="T9" fmla="*/ 94 h 3152"/>
                      <a:gd name="T10" fmla="*/ 47 w 1888"/>
                      <a:gd name="T11" fmla="*/ 95 h 3152"/>
                      <a:gd name="T12" fmla="*/ 93 w 1888"/>
                      <a:gd name="T13" fmla="*/ 134 h 3152"/>
                      <a:gd name="T14" fmla="*/ 107 w 1888"/>
                      <a:gd name="T15" fmla="*/ 125 h 3152"/>
                      <a:gd name="T16" fmla="*/ 116 w 1888"/>
                      <a:gd name="T17" fmla="*/ 116 h 3152"/>
                      <a:gd name="T18" fmla="*/ 132 w 1888"/>
                      <a:gd name="T19" fmla="*/ 114 h 3152"/>
                      <a:gd name="T20" fmla="*/ 143 w 1888"/>
                      <a:gd name="T21" fmla="*/ 107 h 3152"/>
                      <a:gd name="T22" fmla="*/ 154 w 1888"/>
                      <a:gd name="T23" fmla="*/ 87 h 3152"/>
                      <a:gd name="T24" fmla="*/ 154 w 1888"/>
                      <a:gd name="T25" fmla="*/ 40 h 3152"/>
                      <a:gd name="T26" fmla="*/ 168 w 1888"/>
                      <a:gd name="T27" fmla="*/ 79 h 3152"/>
                      <a:gd name="T28" fmla="*/ 172 w 1888"/>
                      <a:gd name="T29" fmla="*/ 47 h 3152"/>
                      <a:gd name="T30" fmla="*/ 178 w 1888"/>
                      <a:gd name="T31" fmla="*/ 101 h 3152"/>
                      <a:gd name="T32" fmla="*/ 203 w 1888"/>
                      <a:gd name="T33" fmla="*/ 133 h 3152"/>
                      <a:gd name="T34" fmla="*/ 265 w 1888"/>
                      <a:gd name="T35" fmla="*/ 165 h 3152"/>
                      <a:gd name="T36" fmla="*/ 320 w 1888"/>
                      <a:gd name="T37" fmla="*/ 201 h 3152"/>
                      <a:gd name="T38" fmla="*/ 342 w 1888"/>
                      <a:gd name="T39" fmla="*/ 233 h 3152"/>
                      <a:gd name="T40" fmla="*/ 308 w 1888"/>
                      <a:gd name="T41" fmla="*/ 249 h 3152"/>
                      <a:gd name="T42" fmla="*/ 301 w 1888"/>
                      <a:gd name="T43" fmla="*/ 341 h 3152"/>
                      <a:gd name="T44" fmla="*/ 309 w 1888"/>
                      <a:gd name="T45" fmla="*/ 404 h 3152"/>
                      <a:gd name="T46" fmla="*/ 297 w 1888"/>
                      <a:gd name="T47" fmla="*/ 415 h 3152"/>
                      <a:gd name="T48" fmla="*/ 266 w 1888"/>
                      <a:gd name="T49" fmla="*/ 412 h 3152"/>
                      <a:gd name="T50" fmla="*/ 289 w 1888"/>
                      <a:gd name="T51" fmla="*/ 480 h 3152"/>
                      <a:gd name="T52" fmla="*/ 332 w 1888"/>
                      <a:gd name="T53" fmla="*/ 570 h 3152"/>
                      <a:gd name="T54" fmla="*/ 404 w 1888"/>
                      <a:gd name="T55" fmla="*/ 676 h 3152"/>
                      <a:gd name="T56" fmla="*/ 422 w 1888"/>
                      <a:gd name="T57" fmla="*/ 753 h 3152"/>
                      <a:gd name="T58" fmla="*/ 452 w 1888"/>
                      <a:gd name="T59" fmla="*/ 873 h 3152"/>
                      <a:gd name="T60" fmla="*/ 490 w 1888"/>
                      <a:gd name="T61" fmla="*/ 943 h 3152"/>
                      <a:gd name="T62" fmla="*/ 519 w 1888"/>
                      <a:gd name="T63" fmla="*/ 957 h 3152"/>
                      <a:gd name="T64" fmla="*/ 560 w 1888"/>
                      <a:gd name="T65" fmla="*/ 971 h 3152"/>
                      <a:gd name="T66" fmla="*/ 604 w 1888"/>
                      <a:gd name="T67" fmla="*/ 999 h 3152"/>
                      <a:gd name="T68" fmla="*/ 627 w 1888"/>
                      <a:gd name="T69" fmla="*/ 1021 h 3152"/>
                      <a:gd name="T70" fmla="*/ 630 w 1888"/>
                      <a:gd name="T71" fmla="*/ 1043 h 3152"/>
                      <a:gd name="T72" fmla="*/ 588 w 1888"/>
                      <a:gd name="T73" fmla="*/ 1051 h 3152"/>
                      <a:gd name="T74" fmla="*/ 424 w 1888"/>
                      <a:gd name="T75" fmla="*/ 1050 h 3152"/>
                      <a:gd name="T76" fmla="*/ 400 w 1888"/>
                      <a:gd name="T77" fmla="*/ 1046 h 3152"/>
                      <a:gd name="T78" fmla="*/ 387 w 1888"/>
                      <a:gd name="T79" fmla="*/ 884 h 3152"/>
                      <a:gd name="T80" fmla="*/ 373 w 1888"/>
                      <a:gd name="T81" fmla="*/ 788 h 3152"/>
                      <a:gd name="T82" fmla="*/ 345 w 1888"/>
                      <a:gd name="T83" fmla="*/ 773 h 3152"/>
                      <a:gd name="T84" fmla="*/ 292 w 1888"/>
                      <a:gd name="T85" fmla="*/ 768 h 3152"/>
                      <a:gd name="T86" fmla="*/ 199 w 1888"/>
                      <a:gd name="T87" fmla="*/ 774 h 3152"/>
                      <a:gd name="T88" fmla="*/ 177 w 1888"/>
                      <a:gd name="T89" fmla="*/ 769 h 3152"/>
                      <a:gd name="T90" fmla="*/ 165 w 1888"/>
                      <a:gd name="T91" fmla="*/ 756 h 3152"/>
                      <a:gd name="T92" fmla="*/ 155 w 1888"/>
                      <a:gd name="T93" fmla="*/ 729 h 3152"/>
                      <a:gd name="T94" fmla="*/ 132 w 1888"/>
                      <a:gd name="T95" fmla="*/ 665 h 3152"/>
                      <a:gd name="T96" fmla="*/ 106 w 1888"/>
                      <a:gd name="T97" fmla="*/ 609 h 3152"/>
                      <a:gd name="T98" fmla="*/ 97 w 1888"/>
                      <a:gd name="T99" fmla="*/ 580 h 3152"/>
                      <a:gd name="T100" fmla="*/ 88 w 1888"/>
                      <a:gd name="T101" fmla="*/ 430 h 3152"/>
                      <a:gd name="T102" fmla="*/ 76 w 1888"/>
                      <a:gd name="T103" fmla="*/ 313 h 3152"/>
                      <a:gd name="T104" fmla="*/ 59 w 1888"/>
                      <a:gd name="T105" fmla="*/ 246 h 3152"/>
                      <a:gd name="T106" fmla="*/ 0 60000 65536"/>
                      <a:gd name="T107" fmla="*/ 0 60000 65536"/>
                      <a:gd name="T108" fmla="*/ 0 60000 65536"/>
                      <a:gd name="T109" fmla="*/ 0 60000 65536"/>
                      <a:gd name="T110" fmla="*/ 0 60000 65536"/>
                      <a:gd name="T111" fmla="*/ 0 60000 65536"/>
                      <a:gd name="T112" fmla="*/ 0 60000 65536"/>
                      <a:gd name="T113" fmla="*/ 0 60000 65536"/>
                      <a:gd name="T114" fmla="*/ 0 60000 65536"/>
                      <a:gd name="T115" fmla="*/ 0 60000 65536"/>
                      <a:gd name="T116" fmla="*/ 0 60000 65536"/>
                      <a:gd name="T117" fmla="*/ 0 60000 65536"/>
                      <a:gd name="T118" fmla="*/ 0 60000 65536"/>
                      <a:gd name="T119" fmla="*/ 0 60000 65536"/>
                      <a:gd name="T120" fmla="*/ 0 60000 65536"/>
                      <a:gd name="T121" fmla="*/ 0 60000 65536"/>
                      <a:gd name="T122" fmla="*/ 0 60000 65536"/>
                      <a:gd name="T123" fmla="*/ 0 60000 65536"/>
                      <a:gd name="T124" fmla="*/ 0 60000 65536"/>
                      <a:gd name="T125" fmla="*/ 0 60000 65536"/>
                      <a:gd name="T126" fmla="*/ 0 60000 65536"/>
                      <a:gd name="T127" fmla="*/ 0 60000 65536"/>
                      <a:gd name="T128" fmla="*/ 0 60000 65536"/>
                      <a:gd name="T129" fmla="*/ 0 60000 65536"/>
                      <a:gd name="T130" fmla="*/ 0 60000 65536"/>
                      <a:gd name="T131" fmla="*/ 0 60000 65536"/>
                      <a:gd name="T132" fmla="*/ 0 60000 65536"/>
                      <a:gd name="T133" fmla="*/ 0 60000 65536"/>
                      <a:gd name="T134" fmla="*/ 0 60000 65536"/>
                      <a:gd name="T135" fmla="*/ 0 60000 65536"/>
                      <a:gd name="T136" fmla="*/ 0 60000 65536"/>
                      <a:gd name="T137" fmla="*/ 0 60000 65536"/>
                      <a:gd name="T138" fmla="*/ 0 60000 65536"/>
                      <a:gd name="T139" fmla="*/ 0 60000 65536"/>
                      <a:gd name="T140" fmla="*/ 0 60000 65536"/>
                      <a:gd name="T141" fmla="*/ 0 60000 65536"/>
                      <a:gd name="T142" fmla="*/ 0 60000 65536"/>
                      <a:gd name="T143" fmla="*/ 0 60000 65536"/>
                      <a:gd name="T144" fmla="*/ 0 60000 65536"/>
                      <a:gd name="T145" fmla="*/ 0 60000 65536"/>
                      <a:gd name="T146" fmla="*/ 0 60000 65536"/>
                      <a:gd name="T147" fmla="*/ 0 60000 65536"/>
                      <a:gd name="T148" fmla="*/ 0 60000 65536"/>
                      <a:gd name="T149" fmla="*/ 0 60000 65536"/>
                      <a:gd name="T150" fmla="*/ 0 60000 65536"/>
                      <a:gd name="T151" fmla="*/ 0 60000 65536"/>
                      <a:gd name="T152" fmla="*/ 0 60000 65536"/>
                      <a:gd name="T153" fmla="*/ 0 60000 65536"/>
                      <a:gd name="T154" fmla="*/ 0 60000 65536"/>
                      <a:gd name="T155" fmla="*/ 0 60000 65536"/>
                      <a:gd name="T156" fmla="*/ 0 60000 65536"/>
                      <a:gd name="T157" fmla="*/ 0 60000 65536"/>
                      <a:gd name="T158" fmla="*/ 0 60000 65536"/>
                      <a:gd name="T159" fmla="*/ 0 w 1888"/>
                      <a:gd name="T160" fmla="*/ 0 h 3152"/>
                      <a:gd name="T161" fmla="*/ 1888 w 1888"/>
                      <a:gd name="T162" fmla="*/ 3152 h 3152"/>
                    </a:gdLst>
                    <a:ahLst/>
                    <a:cxnLst>
                      <a:cxn ang="T106">
                        <a:pos x="T0" y="T1"/>
                      </a:cxn>
                      <a:cxn ang="T107">
                        <a:pos x="T2" y="T3"/>
                      </a:cxn>
                      <a:cxn ang="T108">
                        <a:pos x="T4" y="T5"/>
                      </a:cxn>
                      <a:cxn ang="T109">
                        <a:pos x="T6" y="T7"/>
                      </a:cxn>
                      <a:cxn ang="T110">
                        <a:pos x="T8" y="T9"/>
                      </a:cxn>
                      <a:cxn ang="T111">
                        <a:pos x="T10" y="T11"/>
                      </a:cxn>
                      <a:cxn ang="T112">
                        <a:pos x="T12" y="T13"/>
                      </a:cxn>
                      <a:cxn ang="T113">
                        <a:pos x="T14" y="T15"/>
                      </a:cxn>
                      <a:cxn ang="T114">
                        <a:pos x="T16" y="T17"/>
                      </a:cxn>
                      <a:cxn ang="T115">
                        <a:pos x="T18" y="T19"/>
                      </a:cxn>
                      <a:cxn ang="T116">
                        <a:pos x="T20" y="T21"/>
                      </a:cxn>
                      <a:cxn ang="T117">
                        <a:pos x="T22" y="T23"/>
                      </a:cxn>
                      <a:cxn ang="T118">
                        <a:pos x="T24" y="T25"/>
                      </a:cxn>
                      <a:cxn ang="T119">
                        <a:pos x="T26" y="T27"/>
                      </a:cxn>
                      <a:cxn ang="T120">
                        <a:pos x="T28" y="T29"/>
                      </a:cxn>
                      <a:cxn ang="T121">
                        <a:pos x="T30" y="T31"/>
                      </a:cxn>
                      <a:cxn ang="T122">
                        <a:pos x="T32" y="T33"/>
                      </a:cxn>
                      <a:cxn ang="T123">
                        <a:pos x="T34" y="T35"/>
                      </a:cxn>
                      <a:cxn ang="T124">
                        <a:pos x="T36" y="T37"/>
                      </a:cxn>
                      <a:cxn ang="T125">
                        <a:pos x="T38" y="T39"/>
                      </a:cxn>
                      <a:cxn ang="T126">
                        <a:pos x="T40" y="T41"/>
                      </a:cxn>
                      <a:cxn ang="T127">
                        <a:pos x="T42" y="T43"/>
                      </a:cxn>
                      <a:cxn ang="T128">
                        <a:pos x="T44" y="T45"/>
                      </a:cxn>
                      <a:cxn ang="T129">
                        <a:pos x="T46" y="T47"/>
                      </a:cxn>
                      <a:cxn ang="T130">
                        <a:pos x="T48" y="T49"/>
                      </a:cxn>
                      <a:cxn ang="T131">
                        <a:pos x="T50" y="T51"/>
                      </a:cxn>
                      <a:cxn ang="T132">
                        <a:pos x="T52" y="T53"/>
                      </a:cxn>
                      <a:cxn ang="T133">
                        <a:pos x="T54" y="T55"/>
                      </a:cxn>
                      <a:cxn ang="T134">
                        <a:pos x="T56" y="T57"/>
                      </a:cxn>
                      <a:cxn ang="T135">
                        <a:pos x="T58" y="T59"/>
                      </a:cxn>
                      <a:cxn ang="T136">
                        <a:pos x="T60" y="T61"/>
                      </a:cxn>
                      <a:cxn ang="T137">
                        <a:pos x="T62" y="T63"/>
                      </a:cxn>
                      <a:cxn ang="T138">
                        <a:pos x="T64" y="T65"/>
                      </a:cxn>
                      <a:cxn ang="T139">
                        <a:pos x="T66" y="T67"/>
                      </a:cxn>
                      <a:cxn ang="T140">
                        <a:pos x="T68" y="T69"/>
                      </a:cxn>
                      <a:cxn ang="T141">
                        <a:pos x="T70" y="T71"/>
                      </a:cxn>
                      <a:cxn ang="T142">
                        <a:pos x="T72" y="T73"/>
                      </a:cxn>
                      <a:cxn ang="T143">
                        <a:pos x="T74" y="T75"/>
                      </a:cxn>
                      <a:cxn ang="T144">
                        <a:pos x="T76" y="T77"/>
                      </a:cxn>
                      <a:cxn ang="T145">
                        <a:pos x="T78" y="T79"/>
                      </a:cxn>
                      <a:cxn ang="T146">
                        <a:pos x="T80" y="T81"/>
                      </a:cxn>
                      <a:cxn ang="T147">
                        <a:pos x="T82" y="T83"/>
                      </a:cxn>
                      <a:cxn ang="T148">
                        <a:pos x="T84" y="T85"/>
                      </a:cxn>
                      <a:cxn ang="T149">
                        <a:pos x="T86" y="T87"/>
                      </a:cxn>
                      <a:cxn ang="T150">
                        <a:pos x="T88" y="T89"/>
                      </a:cxn>
                      <a:cxn ang="T151">
                        <a:pos x="T90" y="T91"/>
                      </a:cxn>
                      <a:cxn ang="T152">
                        <a:pos x="T92" y="T93"/>
                      </a:cxn>
                      <a:cxn ang="T153">
                        <a:pos x="T94" y="T95"/>
                      </a:cxn>
                      <a:cxn ang="T154">
                        <a:pos x="T96" y="T97"/>
                      </a:cxn>
                      <a:cxn ang="T155">
                        <a:pos x="T98" y="T99"/>
                      </a:cxn>
                      <a:cxn ang="T156">
                        <a:pos x="T100" y="T101"/>
                      </a:cxn>
                      <a:cxn ang="T157">
                        <a:pos x="T102" y="T103"/>
                      </a:cxn>
                      <a:cxn ang="T158">
                        <a:pos x="T104" y="T105"/>
                      </a:cxn>
                    </a:cxnLst>
                    <a:rect l="T159" t="T160" r="T161" b="T162"/>
                    <a:pathLst>
                      <a:path w="1888" h="3152">
                        <a:moveTo>
                          <a:pt x="149" y="684"/>
                        </a:moveTo>
                        <a:lnTo>
                          <a:pt x="128" y="642"/>
                        </a:lnTo>
                        <a:lnTo>
                          <a:pt x="105" y="577"/>
                        </a:lnTo>
                        <a:lnTo>
                          <a:pt x="73" y="520"/>
                        </a:lnTo>
                        <a:lnTo>
                          <a:pt x="0" y="449"/>
                        </a:lnTo>
                        <a:lnTo>
                          <a:pt x="112" y="528"/>
                        </a:lnTo>
                        <a:lnTo>
                          <a:pt x="118" y="514"/>
                        </a:lnTo>
                        <a:lnTo>
                          <a:pt x="124" y="505"/>
                        </a:lnTo>
                        <a:lnTo>
                          <a:pt x="0" y="391"/>
                        </a:lnTo>
                        <a:lnTo>
                          <a:pt x="61" y="425"/>
                        </a:lnTo>
                        <a:lnTo>
                          <a:pt x="31" y="330"/>
                        </a:lnTo>
                        <a:lnTo>
                          <a:pt x="95" y="428"/>
                        </a:lnTo>
                        <a:lnTo>
                          <a:pt x="164" y="470"/>
                        </a:lnTo>
                        <a:lnTo>
                          <a:pt x="179" y="464"/>
                        </a:lnTo>
                        <a:lnTo>
                          <a:pt x="64" y="282"/>
                        </a:lnTo>
                        <a:lnTo>
                          <a:pt x="136" y="337"/>
                        </a:lnTo>
                        <a:lnTo>
                          <a:pt x="214" y="461"/>
                        </a:lnTo>
                        <a:lnTo>
                          <a:pt x="140" y="284"/>
                        </a:lnTo>
                        <a:lnTo>
                          <a:pt x="258" y="403"/>
                        </a:lnTo>
                        <a:lnTo>
                          <a:pt x="185" y="269"/>
                        </a:lnTo>
                        <a:lnTo>
                          <a:pt x="278" y="401"/>
                        </a:lnTo>
                        <a:lnTo>
                          <a:pt x="297" y="382"/>
                        </a:lnTo>
                        <a:lnTo>
                          <a:pt x="195" y="211"/>
                        </a:lnTo>
                        <a:lnTo>
                          <a:pt x="322" y="376"/>
                        </a:lnTo>
                        <a:lnTo>
                          <a:pt x="340" y="376"/>
                        </a:lnTo>
                        <a:lnTo>
                          <a:pt x="253" y="229"/>
                        </a:lnTo>
                        <a:lnTo>
                          <a:pt x="347" y="349"/>
                        </a:lnTo>
                        <a:lnTo>
                          <a:pt x="290" y="204"/>
                        </a:lnTo>
                        <a:lnTo>
                          <a:pt x="351" y="302"/>
                        </a:lnTo>
                        <a:lnTo>
                          <a:pt x="395" y="342"/>
                        </a:lnTo>
                        <a:lnTo>
                          <a:pt x="336" y="157"/>
                        </a:lnTo>
                        <a:lnTo>
                          <a:pt x="383" y="272"/>
                        </a:lnTo>
                        <a:lnTo>
                          <a:pt x="428" y="321"/>
                        </a:lnTo>
                        <a:lnTo>
                          <a:pt x="363" y="21"/>
                        </a:lnTo>
                        <a:lnTo>
                          <a:pt x="427" y="184"/>
                        </a:lnTo>
                        <a:lnTo>
                          <a:pt x="462" y="262"/>
                        </a:lnTo>
                        <a:lnTo>
                          <a:pt x="434" y="147"/>
                        </a:lnTo>
                        <a:lnTo>
                          <a:pt x="490" y="311"/>
                        </a:lnTo>
                        <a:lnTo>
                          <a:pt x="461" y="120"/>
                        </a:lnTo>
                        <a:lnTo>
                          <a:pt x="494" y="0"/>
                        </a:lnTo>
                        <a:lnTo>
                          <a:pt x="474" y="134"/>
                        </a:lnTo>
                        <a:lnTo>
                          <a:pt x="502" y="238"/>
                        </a:lnTo>
                        <a:lnTo>
                          <a:pt x="505" y="119"/>
                        </a:lnTo>
                        <a:lnTo>
                          <a:pt x="548" y="80"/>
                        </a:lnTo>
                        <a:lnTo>
                          <a:pt x="515" y="140"/>
                        </a:lnTo>
                        <a:lnTo>
                          <a:pt x="521" y="275"/>
                        </a:lnTo>
                        <a:lnTo>
                          <a:pt x="545" y="211"/>
                        </a:lnTo>
                        <a:lnTo>
                          <a:pt x="533" y="302"/>
                        </a:lnTo>
                        <a:lnTo>
                          <a:pt x="557" y="336"/>
                        </a:lnTo>
                        <a:lnTo>
                          <a:pt x="586" y="380"/>
                        </a:lnTo>
                        <a:lnTo>
                          <a:pt x="608" y="398"/>
                        </a:lnTo>
                        <a:lnTo>
                          <a:pt x="660" y="425"/>
                        </a:lnTo>
                        <a:lnTo>
                          <a:pt x="745" y="468"/>
                        </a:lnTo>
                        <a:lnTo>
                          <a:pt x="795" y="495"/>
                        </a:lnTo>
                        <a:lnTo>
                          <a:pt x="852" y="523"/>
                        </a:lnTo>
                        <a:lnTo>
                          <a:pt x="905" y="559"/>
                        </a:lnTo>
                        <a:lnTo>
                          <a:pt x="960" y="603"/>
                        </a:lnTo>
                        <a:lnTo>
                          <a:pt x="1004" y="650"/>
                        </a:lnTo>
                        <a:lnTo>
                          <a:pt x="1019" y="681"/>
                        </a:lnTo>
                        <a:lnTo>
                          <a:pt x="1025" y="700"/>
                        </a:lnTo>
                        <a:lnTo>
                          <a:pt x="1019" y="712"/>
                        </a:lnTo>
                        <a:lnTo>
                          <a:pt x="993" y="727"/>
                        </a:lnTo>
                        <a:lnTo>
                          <a:pt x="924" y="748"/>
                        </a:lnTo>
                        <a:lnTo>
                          <a:pt x="858" y="766"/>
                        </a:lnTo>
                        <a:lnTo>
                          <a:pt x="858" y="850"/>
                        </a:lnTo>
                        <a:lnTo>
                          <a:pt x="901" y="1023"/>
                        </a:lnTo>
                        <a:lnTo>
                          <a:pt x="917" y="1094"/>
                        </a:lnTo>
                        <a:lnTo>
                          <a:pt x="928" y="1194"/>
                        </a:lnTo>
                        <a:lnTo>
                          <a:pt x="926" y="1212"/>
                        </a:lnTo>
                        <a:lnTo>
                          <a:pt x="919" y="1228"/>
                        </a:lnTo>
                        <a:lnTo>
                          <a:pt x="905" y="1238"/>
                        </a:lnTo>
                        <a:lnTo>
                          <a:pt x="890" y="1246"/>
                        </a:lnTo>
                        <a:lnTo>
                          <a:pt x="876" y="1247"/>
                        </a:lnTo>
                        <a:lnTo>
                          <a:pt x="831" y="1240"/>
                        </a:lnTo>
                        <a:lnTo>
                          <a:pt x="797" y="1235"/>
                        </a:lnTo>
                        <a:lnTo>
                          <a:pt x="793" y="1281"/>
                        </a:lnTo>
                        <a:lnTo>
                          <a:pt x="808" y="1325"/>
                        </a:lnTo>
                        <a:lnTo>
                          <a:pt x="866" y="1439"/>
                        </a:lnTo>
                        <a:lnTo>
                          <a:pt x="896" y="1506"/>
                        </a:lnTo>
                        <a:lnTo>
                          <a:pt x="934" y="1589"/>
                        </a:lnTo>
                        <a:lnTo>
                          <a:pt x="994" y="1708"/>
                        </a:lnTo>
                        <a:lnTo>
                          <a:pt x="1013" y="1806"/>
                        </a:lnTo>
                        <a:lnTo>
                          <a:pt x="1122" y="1934"/>
                        </a:lnTo>
                        <a:lnTo>
                          <a:pt x="1211" y="2028"/>
                        </a:lnTo>
                        <a:lnTo>
                          <a:pt x="1223" y="2075"/>
                        </a:lnTo>
                        <a:lnTo>
                          <a:pt x="1249" y="2172"/>
                        </a:lnTo>
                        <a:lnTo>
                          <a:pt x="1264" y="2258"/>
                        </a:lnTo>
                        <a:lnTo>
                          <a:pt x="1284" y="2346"/>
                        </a:lnTo>
                        <a:lnTo>
                          <a:pt x="1321" y="2508"/>
                        </a:lnTo>
                        <a:lnTo>
                          <a:pt x="1356" y="2617"/>
                        </a:lnTo>
                        <a:lnTo>
                          <a:pt x="1421" y="2777"/>
                        </a:lnTo>
                        <a:lnTo>
                          <a:pt x="1444" y="2805"/>
                        </a:lnTo>
                        <a:lnTo>
                          <a:pt x="1468" y="2829"/>
                        </a:lnTo>
                        <a:lnTo>
                          <a:pt x="1491" y="2849"/>
                        </a:lnTo>
                        <a:lnTo>
                          <a:pt x="1509" y="2862"/>
                        </a:lnTo>
                        <a:lnTo>
                          <a:pt x="1554" y="2871"/>
                        </a:lnTo>
                        <a:lnTo>
                          <a:pt x="1577" y="2874"/>
                        </a:lnTo>
                        <a:lnTo>
                          <a:pt x="1624" y="2892"/>
                        </a:lnTo>
                        <a:lnTo>
                          <a:pt x="1678" y="2912"/>
                        </a:lnTo>
                        <a:lnTo>
                          <a:pt x="1724" y="2935"/>
                        </a:lnTo>
                        <a:lnTo>
                          <a:pt x="1765" y="2963"/>
                        </a:lnTo>
                        <a:lnTo>
                          <a:pt x="1810" y="2997"/>
                        </a:lnTo>
                        <a:lnTo>
                          <a:pt x="1839" y="3019"/>
                        </a:lnTo>
                        <a:lnTo>
                          <a:pt x="1868" y="3046"/>
                        </a:lnTo>
                        <a:lnTo>
                          <a:pt x="1880" y="3063"/>
                        </a:lnTo>
                        <a:lnTo>
                          <a:pt x="1888" y="3089"/>
                        </a:lnTo>
                        <a:lnTo>
                          <a:pt x="1887" y="3104"/>
                        </a:lnTo>
                        <a:lnTo>
                          <a:pt x="1887" y="3127"/>
                        </a:lnTo>
                        <a:lnTo>
                          <a:pt x="1873" y="3130"/>
                        </a:lnTo>
                        <a:lnTo>
                          <a:pt x="1842" y="3134"/>
                        </a:lnTo>
                        <a:lnTo>
                          <a:pt x="1762" y="3152"/>
                        </a:lnTo>
                        <a:lnTo>
                          <a:pt x="1646" y="3137"/>
                        </a:lnTo>
                        <a:lnTo>
                          <a:pt x="1449" y="3150"/>
                        </a:lnTo>
                        <a:lnTo>
                          <a:pt x="1272" y="3150"/>
                        </a:lnTo>
                        <a:lnTo>
                          <a:pt x="1227" y="3146"/>
                        </a:lnTo>
                        <a:lnTo>
                          <a:pt x="1210" y="3143"/>
                        </a:lnTo>
                        <a:lnTo>
                          <a:pt x="1198" y="3137"/>
                        </a:lnTo>
                        <a:lnTo>
                          <a:pt x="1192" y="3094"/>
                        </a:lnTo>
                        <a:lnTo>
                          <a:pt x="1182" y="2951"/>
                        </a:lnTo>
                        <a:lnTo>
                          <a:pt x="1161" y="2652"/>
                        </a:lnTo>
                        <a:lnTo>
                          <a:pt x="1152" y="2521"/>
                        </a:lnTo>
                        <a:lnTo>
                          <a:pt x="1133" y="2410"/>
                        </a:lnTo>
                        <a:lnTo>
                          <a:pt x="1117" y="2364"/>
                        </a:lnTo>
                        <a:lnTo>
                          <a:pt x="1098" y="2342"/>
                        </a:lnTo>
                        <a:lnTo>
                          <a:pt x="1072" y="2331"/>
                        </a:lnTo>
                        <a:lnTo>
                          <a:pt x="1034" y="2318"/>
                        </a:lnTo>
                        <a:lnTo>
                          <a:pt x="998" y="2309"/>
                        </a:lnTo>
                        <a:lnTo>
                          <a:pt x="945" y="2306"/>
                        </a:lnTo>
                        <a:lnTo>
                          <a:pt x="875" y="2303"/>
                        </a:lnTo>
                        <a:lnTo>
                          <a:pt x="743" y="2312"/>
                        </a:lnTo>
                        <a:lnTo>
                          <a:pt x="626" y="2319"/>
                        </a:lnTo>
                        <a:lnTo>
                          <a:pt x="595" y="2321"/>
                        </a:lnTo>
                        <a:lnTo>
                          <a:pt x="572" y="2319"/>
                        </a:lnTo>
                        <a:lnTo>
                          <a:pt x="548" y="2313"/>
                        </a:lnTo>
                        <a:lnTo>
                          <a:pt x="531" y="2306"/>
                        </a:lnTo>
                        <a:lnTo>
                          <a:pt x="516" y="2297"/>
                        </a:lnTo>
                        <a:lnTo>
                          <a:pt x="505" y="2284"/>
                        </a:lnTo>
                        <a:lnTo>
                          <a:pt x="494" y="2266"/>
                        </a:lnTo>
                        <a:lnTo>
                          <a:pt x="486" y="2245"/>
                        </a:lnTo>
                        <a:lnTo>
                          <a:pt x="475" y="2218"/>
                        </a:lnTo>
                        <a:lnTo>
                          <a:pt x="465" y="2187"/>
                        </a:lnTo>
                        <a:lnTo>
                          <a:pt x="440" y="2121"/>
                        </a:lnTo>
                        <a:lnTo>
                          <a:pt x="420" y="2058"/>
                        </a:lnTo>
                        <a:lnTo>
                          <a:pt x="397" y="1994"/>
                        </a:lnTo>
                        <a:lnTo>
                          <a:pt x="373" y="1936"/>
                        </a:lnTo>
                        <a:lnTo>
                          <a:pt x="341" y="1867"/>
                        </a:lnTo>
                        <a:lnTo>
                          <a:pt x="319" y="1826"/>
                        </a:lnTo>
                        <a:lnTo>
                          <a:pt x="303" y="1791"/>
                        </a:lnTo>
                        <a:lnTo>
                          <a:pt x="295" y="1771"/>
                        </a:lnTo>
                        <a:lnTo>
                          <a:pt x="292" y="1738"/>
                        </a:lnTo>
                        <a:lnTo>
                          <a:pt x="286" y="1640"/>
                        </a:lnTo>
                        <a:lnTo>
                          <a:pt x="272" y="1400"/>
                        </a:lnTo>
                        <a:lnTo>
                          <a:pt x="264" y="1290"/>
                        </a:lnTo>
                        <a:lnTo>
                          <a:pt x="278" y="1191"/>
                        </a:lnTo>
                        <a:lnTo>
                          <a:pt x="286" y="1093"/>
                        </a:lnTo>
                        <a:lnTo>
                          <a:pt x="227" y="939"/>
                        </a:lnTo>
                        <a:lnTo>
                          <a:pt x="207" y="864"/>
                        </a:lnTo>
                        <a:lnTo>
                          <a:pt x="190" y="797"/>
                        </a:lnTo>
                        <a:lnTo>
                          <a:pt x="176" y="739"/>
                        </a:lnTo>
                        <a:lnTo>
                          <a:pt x="149" y="684"/>
                        </a:lnTo>
                        <a:close/>
                      </a:path>
                    </a:pathLst>
                  </a:custGeom>
                  <a:solidFill>
                    <a:srgbClr val="DFDFFF"/>
                  </a:solidFill>
                  <a:ln w="3175">
                    <a:solidFill>
                      <a:srgbClr val="000000"/>
                    </a:solidFill>
                    <a:prstDash val="solid"/>
                    <a:round/>
                    <a:headEnd/>
                    <a:tailEnd/>
                  </a:ln>
                </p:spPr>
                <p:txBody>
                  <a:bodyPr/>
                  <a:lstStyle/>
                  <a:p>
                    <a:endParaRPr lang="en-US"/>
                  </a:p>
                </p:txBody>
              </p:sp>
              <p:grpSp>
                <p:nvGrpSpPr>
                  <p:cNvPr id="32815" name="Group 18"/>
                  <p:cNvGrpSpPr>
                    <a:grpSpLocks/>
                  </p:cNvGrpSpPr>
                  <p:nvPr/>
                </p:nvGrpSpPr>
                <p:grpSpPr bwMode="auto">
                  <a:xfrm>
                    <a:off x="1700" y="2077"/>
                    <a:ext cx="184" cy="502"/>
                    <a:chOff x="1700" y="2077"/>
                    <a:chExt cx="184" cy="502"/>
                  </a:xfrm>
                </p:grpSpPr>
                <p:grpSp>
                  <p:nvGrpSpPr>
                    <p:cNvPr id="32816" name="Group 1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36" y="2077"/>
                      <a:ext cx="44" cy="102"/>
                      <a:chOff x="1736" y="2077"/>
                      <a:chExt cx="44" cy="102"/>
                    </a:xfrm>
                  </p:grpSpPr>
                  <p:sp>
                    <p:nvSpPr>
                      <p:cNvPr id="32820" name="Oval 20"/>
                      <p:cNvSpPr>
                        <a:spLocks noChangeArrowheads="1"/>
                      </p:cNvSpPr>
                      <p:nvPr/>
                    </p:nvSpPr>
                    <p:spPr bwMode="auto">
                      <a:xfrm>
                        <a:off x="1766" y="2104"/>
                        <a:ext cx="14" cy="75"/>
                      </a:xfrm>
                      <a:prstGeom prst="ellipse">
                        <a:avLst/>
                      </a:prstGeom>
                      <a:solidFill>
                        <a:srgbClr val="DFDFFF"/>
                      </a:solidFill>
                      <a:ln w="3175">
                        <a:solidFill>
                          <a:srgbClr val="000000"/>
                        </a:solidFill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821" name="Freeform 2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36" y="2077"/>
                        <a:ext cx="21" cy="44"/>
                      </a:xfrm>
                      <a:custGeom>
                        <a:avLst/>
                        <a:gdLst>
                          <a:gd name="T0" fmla="*/ 21 w 65"/>
                          <a:gd name="T1" fmla="*/ 0 h 133"/>
                          <a:gd name="T2" fmla="*/ 15 w 65"/>
                          <a:gd name="T3" fmla="*/ 1 h 133"/>
                          <a:gd name="T4" fmla="*/ 10 w 65"/>
                          <a:gd name="T5" fmla="*/ 3 h 133"/>
                          <a:gd name="T6" fmla="*/ 7 w 65"/>
                          <a:gd name="T7" fmla="*/ 7 h 133"/>
                          <a:gd name="T8" fmla="*/ 4 w 65"/>
                          <a:gd name="T9" fmla="*/ 11 h 133"/>
                          <a:gd name="T10" fmla="*/ 2 w 65"/>
                          <a:gd name="T11" fmla="*/ 19 h 133"/>
                          <a:gd name="T12" fmla="*/ 0 w 65"/>
                          <a:gd name="T13" fmla="*/ 28 h 133"/>
                          <a:gd name="T14" fmla="*/ 0 w 65"/>
                          <a:gd name="T15" fmla="*/ 35 h 133"/>
                          <a:gd name="T16" fmla="*/ 1 w 65"/>
                          <a:gd name="T17" fmla="*/ 44 h 133"/>
                          <a:gd name="T18" fmla="*/ 0 60000 65536"/>
                          <a:gd name="T19" fmla="*/ 0 60000 65536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w 65"/>
                          <a:gd name="T28" fmla="*/ 0 h 133"/>
                          <a:gd name="T29" fmla="*/ 65 w 65"/>
                          <a:gd name="T30" fmla="*/ 133 h 133"/>
                        </a:gdLst>
                        <a:ahLst/>
                        <a:cxnLst>
                          <a:cxn ang="T18">
                            <a:pos x="T0" y="T1"/>
                          </a:cxn>
                          <a:cxn ang="T19">
                            <a:pos x="T2" y="T3"/>
                          </a:cxn>
                          <a:cxn ang="T20">
                            <a:pos x="T4" y="T5"/>
                          </a:cxn>
                          <a:cxn ang="T21">
                            <a:pos x="T6" y="T7"/>
                          </a:cxn>
                          <a:cxn ang="T22">
                            <a:pos x="T8" y="T9"/>
                          </a:cxn>
                          <a:cxn ang="T23">
                            <a:pos x="T10" y="T11"/>
                          </a:cxn>
                          <a:cxn ang="T24">
                            <a:pos x="T12" y="T13"/>
                          </a:cxn>
                          <a:cxn ang="T25">
                            <a:pos x="T14" y="T15"/>
                          </a:cxn>
                          <a:cxn ang="T26">
                            <a:pos x="T16" y="T17"/>
                          </a:cxn>
                        </a:cxnLst>
                        <a:rect l="T27" t="T28" r="T29" b="T30"/>
                        <a:pathLst>
                          <a:path w="65" h="133">
                            <a:moveTo>
                              <a:pt x="65" y="0"/>
                            </a:moveTo>
                            <a:lnTo>
                              <a:pt x="47" y="3"/>
                            </a:lnTo>
                            <a:lnTo>
                              <a:pt x="32" y="9"/>
                            </a:lnTo>
                            <a:lnTo>
                              <a:pt x="21" y="20"/>
                            </a:lnTo>
                            <a:lnTo>
                              <a:pt x="12" y="34"/>
                            </a:lnTo>
                            <a:lnTo>
                              <a:pt x="6" y="58"/>
                            </a:lnTo>
                            <a:lnTo>
                              <a:pt x="1" y="86"/>
                            </a:lnTo>
                            <a:lnTo>
                              <a:pt x="0" y="107"/>
                            </a:lnTo>
                            <a:lnTo>
                              <a:pt x="2" y="133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2817" name="Group 22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700" y="2285"/>
                      <a:ext cx="184" cy="294"/>
                      <a:chOff x="1700" y="2285"/>
                      <a:chExt cx="184" cy="294"/>
                    </a:xfrm>
                  </p:grpSpPr>
                  <p:sp>
                    <p:nvSpPr>
                      <p:cNvPr id="32818" name="Freeform 23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00" y="2452"/>
                        <a:ext cx="184" cy="127"/>
                      </a:xfrm>
                      <a:custGeom>
                        <a:avLst/>
                        <a:gdLst>
                          <a:gd name="T0" fmla="*/ 0 w 553"/>
                          <a:gd name="T1" fmla="*/ 0 h 381"/>
                          <a:gd name="T2" fmla="*/ 9 w 553"/>
                          <a:gd name="T3" fmla="*/ 13 h 381"/>
                          <a:gd name="T4" fmla="*/ 25 w 553"/>
                          <a:gd name="T5" fmla="*/ 36 h 381"/>
                          <a:gd name="T6" fmla="*/ 42 w 553"/>
                          <a:gd name="T7" fmla="*/ 59 h 381"/>
                          <a:gd name="T8" fmla="*/ 58 w 553"/>
                          <a:gd name="T9" fmla="*/ 80 h 381"/>
                          <a:gd name="T10" fmla="*/ 72 w 553"/>
                          <a:gd name="T11" fmla="*/ 96 h 381"/>
                          <a:gd name="T12" fmla="*/ 83 w 553"/>
                          <a:gd name="T13" fmla="*/ 107 h 381"/>
                          <a:gd name="T14" fmla="*/ 90 w 553"/>
                          <a:gd name="T15" fmla="*/ 113 h 381"/>
                          <a:gd name="T16" fmla="*/ 98 w 553"/>
                          <a:gd name="T17" fmla="*/ 118 h 381"/>
                          <a:gd name="T18" fmla="*/ 109 w 553"/>
                          <a:gd name="T19" fmla="*/ 121 h 381"/>
                          <a:gd name="T20" fmla="*/ 122 w 553"/>
                          <a:gd name="T21" fmla="*/ 125 h 381"/>
                          <a:gd name="T22" fmla="*/ 134 w 553"/>
                          <a:gd name="T23" fmla="*/ 127 h 381"/>
                          <a:gd name="T24" fmla="*/ 142 w 553"/>
                          <a:gd name="T25" fmla="*/ 126 h 381"/>
                          <a:gd name="T26" fmla="*/ 151 w 553"/>
                          <a:gd name="T27" fmla="*/ 122 h 381"/>
                          <a:gd name="T28" fmla="*/ 158 w 553"/>
                          <a:gd name="T29" fmla="*/ 118 h 381"/>
                          <a:gd name="T30" fmla="*/ 166 w 553"/>
                          <a:gd name="T31" fmla="*/ 115 h 381"/>
                          <a:gd name="T32" fmla="*/ 174 w 553"/>
                          <a:gd name="T33" fmla="*/ 113 h 381"/>
                          <a:gd name="T34" fmla="*/ 184 w 553"/>
                          <a:gd name="T35" fmla="*/ 112 h 381"/>
                          <a:gd name="T36" fmla="*/ 0 60000 65536"/>
                          <a:gd name="T37" fmla="*/ 0 60000 65536"/>
                          <a:gd name="T38" fmla="*/ 0 60000 65536"/>
                          <a:gd name="T39" fmla="*/ 0 60000 65536"/>
                          <a:gd name="T40" fmla="*/ 0 60000 65536"/>
                          <a:gd name="T41" fmla="*/ 0 60000 65536"/>
                          <a:gd name="T42" fmla="*/ 0 60000 65536"/>
                          <a:gd name="T43" fmla="*/ 0 60000 65536"/>
                          <a:gd name="T44" fmla="*/ 0 60000 65536"/>
                          <a:gd name="T45" fmla="*/ 0 60000 65536"/>
                          <a:gd name="T46" fmla="*/ 0 60000 65536"/>
                          <a:gd name="T47" fmla="*/ 0 60000 65536"/>
                          <a:gd name="T48" fmla="*/ 0 60000 65536"/>
                          <a:gd name="T49" fmla="*/ 0 60000 65536"/>
                          <a:gd name="T50" fmla="*/ 0 60000 65536"/>
                          <a:gd name="T51" fmla="*/ 0 60000 65536"/>
                          <a:gd name="T52" fmla="*/ 0 60000 65536"/>
                          <a:gd name="T53" fmla="*/ 0 60000 65536"/>
                          <a:gd name="T54" fmla="*/ 0 w 553"/>
                          <a:gd name="T55" fmla="*/ 0 h 381"/>
                          <a:gd name="T56" fmla="*/ 553 w 553"/>
                          <a:gd name="T57" fmla="*/ 381 h 381"/>
                        </a:gdLst>
                        <a:ahLst/>
                        <a:cxnLst>
                          <a:cxn ang="T36">
                            <a:pos x="T0" y="T1"/>
                          </a:cxn>
                          <a:cxn ang="T37">
                            <a:pos x="T2" y="T3"/>
                          </a:cxn>
                          <a:cxn ang="T38">
                            <a:pos x="T4" y="T5"/>
                          </a:cxn>
                          <a:cxn ang="T39">
                            <a:pos x="T6" y="T7"/>
                          </a:cxn>
                          <a:cxn ang="T40">
                            <a:pos x="T8" y="T9"/>
                          </a:cxn>
                          <a:cxn ang="T41">
                            <a:pos x="T10" y="T11"/>
                          </a:cxn>
                          <a:cxn ang="T42">
                            <a:pos x="T12" y="T13"/>
                          </a:cxn>
                          <a:cxn ang="T43">
                            <a:pos x="T14" y="T15"/>
                          </a:cxn>
                          <a:cxn ang="T44">
                            <a:pos x="T16" y="T17"/>
                          </a:cxn>
                          <a:cxn ang="T45">
                            <a:pos x="T18" y="T19"/>
                          </a:cxn>
                          <a:cxn ang="T46">
                            <a:pos x="T20" y="T21"/>
                          </a:cxn>
                          <a:cxn ang="T47">
                            <a:pos x="T22" y="T23"/>
                          </a:cxn>
                          <a:cxn ang="T48">
                            <a:pos x="T24" y="T25"/>
                          </a:cxn>
                          <a:cxn ang="T49">
                            <a:pos x="T26" y="T27"/>
                          </a:cxn>
                          <a:cxn ang="T50">
                            <a:pos x="T28" y="T29"/>
                          </a:cxn>
                          <a:cxn ang="T51">
                            <a:pos x="T30" y="T31"/>
                          </a:cxn>
                          <a:cxn ang="T52">
                            <a:pos x="T32" y="T33"/>
                          </a:cxn>
                          <a:cxn ang="T53">
                            <a:pos x="T34" y="T35"/>
                          </a:cxn>
                        </a:cxnLst>
                        <a:rect l="T54" t="T55" r="T56" b="T57"/>
                        <a:pathLst>
                          <a:path w="553" h="381">
                            <a:moveTo>
                              <a:pt x="0" y="0"/>
                            </a:moveTo>
                            <a:lnTo>
                              <a:pt x="27" y="40"/>
                            </a:lnTo>
                            <a:lnTo>
                              <a:pt x="74" y="107"/>
                            </a:lnTo>
                            <a:lnTo>
                              <a:pt x="126" y="176"/>
                            </a:lnTo>
                            <a:lnTo>
                              <a:pt x="174" y="240"/>
                            </a:lnTo>
                            <a:lnTo>
                              <a:pt x="215" y="287"/>
                            </a:lnTo>
                            <a:lnTo>
                              <a:pt x="249" y="320"/>
                            </a:lnTo>
                            <a:lnTo>
                              <a:pt x="270" y="339"/>
                            </a:lnTo>
                            <a:lnTo>
                              <a:pt x="295" y="354"/>
                            </a:lnTo>
                            <a:lnTo>
                              <a:pt x="328" y="364"/>
                            </a:lnTo>
                            <a:lnTo>
                              <a:pt x="367" y="375"/>
                            </a:lnTo>
                            <a:lnTo>
                              <a:pt x="402" y="381"/>
                            </a:lnTo>
                            <a:lnTo>
                              <a:pt x="426" y="379"/>
                            </a:lnTo>
                            <a:lnTo>
                              <a:pt x="453" y="366"/>
                            </a:lnTo>
                            <a:lnTo>
                              <a:pt x="476" y="354"/>
                            </a:lnTo>
                            <a:lnTo>
                              <a:pt x="499" y="345"/>
                            </a:lnTo>
                            <a:lnTo>
                              <a:pt x="524" y="338"/>
                            </a:lnTo>
                            <a:lnTo>
                              <a:pt x="553" y="335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819" name="Freeform 24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726" y="2285"/>
                        <a:ext cx="107" cy="217"/>
                      </a:xfrm>
                      <a:custGeom>
                        <a:avLst/>
                        <a:gdLst>
                          <a:gd name="T0" fmla="*/ 107 w 320"/>
                          <a:gd name="T1" fmla="*/ 81 h 650"/>
                          <a:gd name="T2" fmla="*/ 103 w 320"/>
                          <a:gd name="T3" fmla="*/ 66 h 650"/>
                          <a:gd name="T4" fmla="*/ 102 w 320"/>
                          <a:gd name="T5" fmla="*/ 54 h 650"/>
                          <a:gd name="T6" fmla="*/ 101 w 320"/>
                          <a:gd name="T7" fmla="*/ 38 h 650"/>
                          <a:gd name="T8" fmla="*/ 102 w 320"/>
                          <a:gd name="T9" fmla="*/ 28 h 650"/>
                          <a:gd name="T10" fmla="*/ 104 w 320"/>
                          <a:gd name="T11" fmla="*/ 20 h 650"/>
                          <a:gd name="T12" fmla="*/ 103 w 320"/>
                          <a:gd name="T13" fmla="*/ 10 h 650"/>
                          <a:gd name="T14" fmla="*/ 101 w 320"/>
                          <a:gd name="T15" fmla="*/ 2 h 650"/>
                          <a:gd name="T16" fmla="*/ 99 w 320"/>
                          <a:gd name="T17" fmla="*/ 1 h 650"/>
                          <a:gd name="T18" fmla="*/ 97 w 320"/>
                          <a:gd name="T19" fmla="*/ 2 h 650"/>
                          <a:gd name="T20" fmla="*/ 92 w 320"/>
                          <a:gd name="T21" fmla="*/ 10 h 650"/>
                          <a:gd name="T22" fmla="*/ 86 w 320"/>
                          <a:gd name="T23" fmla="*/ 17 h 650"/>
                          <a:gd name="T24" fmla="*/ 78 w 320"/>
                          <a:gd name="T25" fmla="*/ 17 h 650"/>
                          <a:gd name="T26" fmla="*/ 74 w 320"/>
                          <a:gd name="T27" fmla="*/ 8 h 650"/>
                          <a:gd name="T28" fmla="*/ 71 w 320"/>
                          <a:gd name="T29" fmla="*/ 3 h 650"/>
                          <a:gd name="T30" fmla="*/ 64 w 320"/>
                          <a:gd name="T31" fmla="*/ 2 h 650"/>
                          <a:gd name="T32" fmla="*/ 57 w 320"/>
                          <a:gd name="T33" fmla="*/ 0 h 650"/>
                          <a:gd name="T34" fmla="*/ 54 w 320"/>
                          <a:gd name="T35" fmla="*/ 8 h 650"/>
                          <a:gd name="T36" fmla="*/ 51 w 320"/>
                          <a:gd name="T37" fmla="*/ 16 h 650"/>
                          <a:gd name="T38" fmla="*/ 41 w 320"/>
                          <a:gd name="T39" fmla="*/ 16 h 650"/>
                          <a:gd name="T40" fmla="*/ 38 w 320"/>
                          <a:gd name="T41" fmla="*/ 13 h 650"/>
                          <a:gd name="T42" fmla="*/ 35 w 320"/>
                          <a:gd name="T43" fmla="*/ 8 h 650"/>
                          <a:gd name="T44" fmla="*/ 31 w 320"/>
                          <a:gd name="T45" fmla="*/ 6 h 650"/>
                          <a:gd name="T46" fmla="*/ 28 w 320"/>
                          <a:gd name="T47" fmla="*/ 6 h 650"/>
                          <a:gd name="T48" fmla="*/ 24 w 320"/>
                          <a:gd name="T49" fmla="*/ 9 h 650"/>
                          <a:gd name="T50" fmla="*/ 22 w 320"/>
                          <a:gd name="T51" fmla="*/ 13 h 650"/>
                          <a:gd name="T52" fmla="*/ 22 w 320"/>
                          <a:gd name="T53" fmla="*/ 37 h 650"/>
                          <a:gd name="T54" fmla="*/ 16 w 320"/>
                          <a:gd name="T55" fmla="*/ 35 h 650"/>
                          <a:gd name="T56" fmla="*/ 9 w 320"/>
                          <a:gd name="T57" fmla="*/ 33 h 650"/>
                          <a:gd name="T58" fmla="*/ 3 w 320"/>
                          <a:gd name="T59" fmla="*/ 34 h 650"/>
                          <a:gd name="T60" fmla="*/ 2 w 320"/>
                          <a:gd name="T61" fmla="*/ 36 h 650"/>
                          <a:gd name="T62" fmla="*/ 2 w 320"/>
                          <a:gd name="T63" fmla="*/ 41 h 650"/>
                          <a:gd name="T64" fmla="*/ 4 w 320"/>
                          <a:gd name="T65" fmla="*/ 52 h 650"/>
                          <a:gd name="T66" fmla="*/ 8 w 320"/>
                          <a:gd name="T67" fmla="*/ 64 h 650"/>
                          <a:gd name="T68" fmla="*/ 9 w 320"/>
                          <a:gd name="T69" fmla="*/ 71 h 650"/>
                          <a:gd name="T70" fmla="*/ 0 w 320"/>
                          <a:gd name="T71" fmla="*/ 118 h 650"/>
                          <a:gd name="T72" fmla="*/ 4 w 320"/>
                          <a:gd name="T73" fmla="*/ 123 h 650"/>
                          <a:gd name="T74" fmla="*/ 13 w 320"/>
                          <a:gd name="T75" fmla="*/ 130 h 650"/>
                          <a:gd name="T76" fmla="*/ 40 w 320"/>
                          <a:gd name="T77" fmla="*/ 150 h 650"/>
                          <a:gd name="T78" fmla="*/ 50 w 320"/>
                          <a:gd name="T79" fmla="*/ 150 h 650"/>
                          <a:gd name="T80" fmla="*/ 65 w 320"/>
                          <a:gd name="T81" fmla="*/ 166 h 650"/>
                          <a:gd name="T82" fmla="*/ 101 w 320"/>
                          <a:gd name="T83" fmla="*/ 217 h 650"/>
                          <a:gd name="T84" fmla="*/ 0 60000 65536"/>
                          <a:gd name="T85" fmla="*/ 0 60000 65536"/>
                          <a:gd name="T86" fmla="*/ 0 60000 65536"/>
                          <a:gd name="T87" fmla="*/ 0 60000 65536"/>
                          <a:gd name="T88" fmla="*/ 0 60000 65536"/>
                          <a:gd name="T89" fmla="*/ 0 60000 65536"/>
                          <a:gd name="T90" fmla="*/ 0 60000 65536"/>
                          <a:gd name="T91" fmla="*/ 0 60000 65536"/>
                          <a:gd name="T92" fmla="*/ 0 60000 65536"/>
                          <a:gd name="T93" fmla="*/ 0 60000 65536"/>
                          <a:gd name="T94" fmla="*/ 0 60000 65536"/>
                          <a:gd name="T95" fmla="*/ 0 60000 65536"/>
                          <a:gd name="T96" fmla="*/ 0 60000 65536"/>
                          <a:gd name="T97" fmla="*/ 0 60000 65536"/>
                          <a:gd name="T98" fmla="*/ 0 60000 65536"/>
                          <a:gd name="T99" fmla="*/ 0 60000 65536"/>
                          <a:gd name="T100" fmla="*/ 0 60000 65536"/>
                          <a:gd name="T101" fmla="*/ 0 60000 65536"/>
                          <a:gd name="T102" fmla="*/ 0 60000 65536"/>
                          <a:gd name="T103" fmla="*/ 0 60000 65536"/>
                          <a:gd name="T104" fmla="*/ 0 60000 65536"/>
                          <a:gd name="T105" fmla="*/ 0 60000 65536"/>
                          <a:gd name="T106" fmla="*/ 0 60000 65536"/>
                          <a:gd name="T107" fmla="*/ 0 60000 65536"/>
                          <a:gd name="T108" fmla="*/ 0 60000 65536"/>
                          <a:gd name="T109" fmla="*/ 0 60000 65536"/>
                          <a:gd name="T110" fmla="*/ 0 60000 65536"/>
                          <a:gd name="T111" fmla="*/ 0 60000 65536"/>
                          <a:gd name="T112" fmla="*/ 0 60000 65536"/>
                          <a:gd name="T113" fmla="*/ 0 60000 65536"/>
                          <a:gd name="T114" fmla="*/ 0 60000 65536"/>
                          <a:gd name="T115" fmla="*/ 0 60000 65536"/>
                          <a:gd name="T116" fmla="*/ 0 60000 65536"/>
                          <a:gd name="T117" fmla="*/ 0 60000 65536"/>
                          <a:gd name="T118" fmla="*/ 0 60000 65536"/>
                          <a:gd name="T119" fmla="*/ 0 60000 65536"/>
                          <a:gd name="T120" fmla="*/ 0 60000 65536"/>
                          <a:gd name="T121" fmla="*/ 0 60000 65536"/>
                          <a:gd name="T122" fmla="*/ 0 60000 65536"/>
                          <a:gd name="T123" fmla="*/ 0 60000 65536"/>
                          <a:gd name="T124" fmla="*/ 0 60000 65536"/>
                          <a:gd name="T125" fmla="*/ 0 60000 65536"/>
                          <a:gd name="T126" fmla="*/ 0 w 320"/>
                          <a:gd name="T127" fmla="*/ 0 h 650"/>
                          <a:gd name="T128" fmla="*/ 320 w 320"/>
                          <a:gd name="T129" fmla="*/ 650 h 650"/>
                        </a:gdLst>
                        <a:ahLst/>
                        <a:cxnLst>
                          <a:cxn ang="T84">
                            <a:pos x="T0" y="T1"/>
                          </a:cxn>
                          <a:cxn ang="T85">
                            <a:pos x="T2" y="T3"/>
                          </a:cxn>
                          <a:cxn ang="T86">
                            <a:pos x="T4" y="T5"/>
                          </a:cxn>
                          <a:cxn ang="T87">
                            <a:pos x="T6" y="T7"/>
                          </a:cxn>
                          <a:cxn ang="T88">
                            <a:pos x="T8" y="T9"/>
                          </a:cxn>
                          <a:cxn ang="T89">
                            <a:pos x="T10" y="T11"/>
                          </a:cxn>
                          <a:cxn ang="T90">
                            <a:pos x="T12" y="T13"/>
                          </a:cxn>
                          <a:cxn ang="T91">
                            <a:pos x="T14" y="T15"/>
                          </a:cxn>
                          <a:cxn ang="T92">
                            <a:pos x="T16" y="T17"/>
                          </a:cxn>
                          <a:cxn ang="T93">
                            <a:pos x="T18" y="T19"/>
                          </a:cxn>
                          <a:cxn ang="T94">
                            <a:pos x="T20" y="T21"/>
                          </a:cxn>
                          <a:cxn ang="T95">
                            <a:pos x="T22" y="T23"/>
                          </a:cxn>
                          <a:cxn ang="T96">
                            <a:pos x="T24" y="T25"/>
                          </a:cxn>
                          <a:cxn ang="T97">
                            <a:pos x="T26" y="T27"/>
                          </a:cxn>
                          <a:cxn ang="T98">
                            <a:pos x="T28" y="T29"/>
                          </a:cxn>
                          <a:cxn ang="T99">
                            <a:pos x="T30" y="T31"/>
                          </a:cxn>
                          <a:cxn ang="T100">
                            <a:pos x="T32" y="T33"/>
                          </a:cxn>
                          <a:cxn ang="T101">
                            <a:pos x="T34" y="T35"/>
                          </a:cxn>
                          <a:cxn ang="T102">
                            <a:pos x="T36" y="T37"/>
                          </a:cxn>
                          <a:cxn ang="T103">
                            <a:pos x="T38" y="T39"/>
                          </a:cxn>
                          <a:cxn ang="T104">
                            <a:pos x="T40" y="T41"/>
                          </a:cxn>
                          <a:cxn ang="T105">
                            <a:pos x="T42" y="T43"/>
                          </a:cxn>
                          <a:cxn ang="T106">
                            <a:pos x="T44" y="T45"/>
                          </a:cxn>
                          <a:cxn ang="T107">
                            <a:pos x="T46" y="T47"/>
                          </a:cxn>
                          <a:cxn ang="T108">
                            <a:pos x="T48" y="T49"/>
                          </a:cxn>
                          <a:cxn ang="T109">
                            <a:pos x="T50" y="T51"/>
                          </a:cxn>
                          <a:cxn ang="T110">
                            <a:pos x="T52" y="T53"/>
                          </a:cxn>
                          <a:cxn ang="T111">
                            <a:pos x="T54" y="T55"/>
                          </a:cxn>
                          <a:cxn ang="T112">
                            <a:pos x="T56" y="T57"/>
                          </a:cxn>
                          <a:cxn ang="T113">
                            <a:pos x="T58" y="T59"/>
                          </a:cxn>
                          <a:cxn ang="T114">
                            <a:pos x="T60" y="T61"/>
                          </a:cxn>
                          <a:cxn ang="T115">
                            <a:pos x="T62" y="T63"/>
                          </a:cxn>
                          <a:cxn ang="T116">
                            <a:pos x="T64" y="T65"/>
                          </a:cxn>
                          <a:cxn ang="T117">
                            <a:pos x="T66" y="T67"/>
                          </a:cxn>
                          <a:cxn ang="T118">
                            <a:pos x="T68" y="T69"/>
                          </a:cxn>
                          <a:cxn ang="T119">
                            <a:pos x="T70" y="T71"/>
                          </a:cxn>
                          <a:cxn ang="T120">
                            <a:pos x="T72" y="T73"/>
                          </a:cxn>
                          <a:cxn ang="T121">
                            <a:pos x="T74" y="T75"/>
                          </a:cxn>
                          <a:cxn ang="T122">
                            <a:pos x="T76" y="T77"/>
                          </a:cxn>
                          <a:cxn ang="T123">
                            <a:pos x="T78" y="T79"/>
                          </a:cxn>
                          <a:cxn ang="T124">
                            <a:pos x="T80" y="T81"/>
                          </a:cxn>
                          <a:cxn ang="T125">
                            <a:pos x="T82" y="T83"/>
                          </a:cxn>
                        </a:cxnLst>
                        <a:rect l="T126" t="T127" r="T128" b="T129"/>
                        <a:pathLst>
                          <a:path w="320" h="650">
                            <a:moveTo>
                              <a:pt x="320" y="244"/>
                            </a:moveTo>
                            <a:lnTo>
                              <a:pt x="309" y="199"/>
                            </a:lnTo>
                            <a:lnTo>
                              <a:pt x="304" y="161"/>
                            </a:lnTo>
                            <a:lnTo>
                              <a:pt x="302" y="113"/>
                            </a:lnTo>
                            <a:lnTo>
                              <a:pt x="305" y="85"/>
                            </a:lnTo>
                            <a:lnTo>
                              <a:pt x="310" y="61"/>
                            </a:lnTo>
                            <a:lnTo>
                              <a:pt x="308" y="30"/>
                            </a:lnTo>
                            <a:lnTo>
                              <a:pt x="302" y="6"/>
                            </a:lnTo>
                            <a:lnTo>
                              <a:pt x="296" y="3"/>
                            </a:lnTo>
                            <a:lnTo>
                              <a:pt x="290" y="6"/>
                            </a:lnTo>
                            <a:lnTo>
                              <a:pt x="275" y="30"/>
                            </a:lnTo>
                            <a:lnTo>
                              <a:pt x="257" y="51"/>
                            </a:lnTo>
                            <a:lnTo>
                              <a:pt x="232" y="51"/>
                            </a:lnTo>
                            <a:lnTo>
                              <a:pt x="221" y="24"/>
                            </a:lnTo>
                            <a:lnTo>
                              <a:pt x="211" y="8"/>
                            </a:lnTo>
                            <a:lnTo>
                              <a:pt x="191" y="5"/>
                            </a:lnTo>
                            <a:lnTo>
                              <a:pt x="171" y="0"/>
                            </a:lnTo>
                            <a:lnTo>
                              <a:pt x="160" y="24"/>
                            </a:lnTo>
                            <a:lnTo>
                              <a:pt x="153" y="49"/>
                            </a:lnTo>
                            <a:lnTo>
                              <a:pt x="122" y="49"/>
                            </a:lnTo>
                            <a:lnTo>
                              <a:pt x="115" y="39"/>
                            </a:lnTo>
                            <a:lnTo>
                              <a:pt x="104" y="24"/>
                            </a:lnTo>
                            <a:lnTo>
                              <a:pt x="93" y="18"/>
                            </a:lnTo>
                            <a:lnTo>
                              <a:pt x="83" y="19"/>
                            </a:lnTo>
                            <a:lnTo>
                              <a:pt x="72" y="27"/>
                            </a:lnTo>
                            <a:lnTo>
                              <a:pt x="66" y="39"/>
                            </a:lnTo>
                            <a:lnTo>
                              <a:pt x="66" y="112"/>
                            </a:lnTo>
                            <a:lnTo>
                              <a:pt x="49" y="106"/>
                            </a:lnTo>
                            <a:lnTo>
                              <a:pt x="26" y="98"/>
                            </a:lnTo>
                            <a:lnTo>
                              <a:pt x="8" y="101"/>
                            </a:lnTo>
                            <a:lnTo>
                              <a:pt x="6" y="109"/>
                            </a:lnTo>
                            <a:lnTo>
                              <a:pt x="6" y="122"/>
                            </a:lnTo>
                            <a:lnTo>
                              <a:pt x="13" y="156"/>
                            </a:lnTo>
                            <a:lnTo>
                              <a:pt x="23" y="193"/>
                            </a:lnTo>
                            <a:lnTo>
                              <a:pt x="28" y="214"/>
                            </a:lnTo>
                            <a:lnTo>
                              <a:pt x="0" y="354"/>
                            </a:lnTo>
                            <a:lnTo>
                              <a:pt x="13" y="369"/>
                            </a:lnTo>
                            <a:lnTo>
                              <a:pt x="40" y="390"/>
                            </a:lnTo>
                            <a:lnTo>
                              <a:pt x="121" y="449"/>
                            </a:lnTo>
                            <a:lnTo>
                              <a:pt x="151" y="449"/>
                            </a:lnTo>
                            <a:lnTo>
                              <a:pt x="193" y="497"/>
                            </a:lnTo>
                            <a:lnTo>
                              <a:pt x="303" y="650"/>
                            </a:lnTo>
                          </a:path>
                        </a:pathLst>
                      </a:custGeom>
                      <a:noFill/>
                      <a:ln w="31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</p:grpSp>
            </p:grpSp>
          </p:grpSp>
          <p:grpSp>
            <p:nvGrpSpPr>
              <p:cNvPr id="32783" name="Group 25"/>
              <p:cNvGrpSpPr>
                <a:grpSpLocks/>
              </p:cNvGrpSpPr>
              <p:nvPr/>
            </p:nvGrpSpPr>
            <p:grpSpPr bwMode="auto">
              <a:xfrm>
                <a:off x="1898" y="2007"/>
                <a:ext cx="661" cy="990"/>
                <a:chOff x="1898" y="2007"/>
                <a:chExt cx="661" cy="990"/>
              </a:xfrm>
            </p:grpSpPr>
            <p:sp>
              <p:nvSpPr>
                <p:cNvPr id="32784" name="Freeform 26"/>
                <p:cNvSpPr>
                  <a:spLocks/>
                </p:cNvSpPr>
                <p:nvPr/>
              </p:nvSpPr>
              <p:spPr bwMode="auto">
                <a:xfrm>
                  <a:off x="1898" y="2478"/>
                  <a:ext cx="503" cy="519"/>
                </a:xfrm>
                <a:custGeom>
                  <a:avLst/>
                  <a:gdLst>
                    <a:gd name="T0" fmla="*/ 503 w 1510"/>
                    <a:gd name="T1" fmla="*/ 517 h 1557"/>
                    <a:gd name="T2" fmla="*/ 503 w 1510"/>
                    <a:gd name="T3" fmla="*/ 251 h 1557"/>
                    <a:gd name="T4" fmla="*/ 496 w 1510"/>
                    <a:gd name="T5" fmla="*/ 38 h 1557"/>
                    <a:gd name="T6" fmla="*/ 250 w 1510"/>
                    <a:gd name="T7" fmla="*/ 0 h 1557"/>
                    <a:gd name="T8" fmla="*/ 8 w 1510"/>
                    <a:gd name="T9" fmla="*/ 44 h 1557"/>
                    <a:gd name="T10" fmla="*/ 0 w 1510"/>
                    <a:gd name="T11" fmla="*/ 251 h 1557"/>
                    <a:gd name="T12" fmla="*/ 0 w 1510"/>
                    <a:gd name="T13" fmla="*/ 513 h 1557"/>
                    <a:gd name="T14" fmla="*/ 42 w 1510"/>
                    <a:gd name="T15" fmla="*/ 513 h 1557"/>
                    <a:gd name="T16" fmla="*/ 47 w 1510"/>
                    <a:gd name="T17" fmla="*/ 139 h 1557"/>
                    <a:gd name="T18" fmla="*/ 456 w 1510"/>
                    <a:gd name="T19" fmla="*/ 139 h 1557"/>
                    <a:gd name="T20" fmla="*/ 461 w 1510"/>
                    <a:gd name="T21" fmla="*/ 519 h 1557"/>
                    <a:gd name="T22" fmla="*/ 503 w 1510"/>
                    <a:gd name="T23" fmla="*/ 517 h 1557"/>
                    <a:gd name="T24" fmla="*/ 0 60000 65536"/>
                    <a:gd name="T25" fmla="*/ 0 60000 65536"/>
                    <a:gd name="T26" fmla="*/ 0 60000 65536"/>
                    <a:gd name="T27" fmla="*/ 0 60000 65536"/>
                    <a:gd name="T28" fmla="*/ 0 60000 65536"/>
                    <a:gd name="T29" fmla="*/ 0 60000 65536"/>
                    <a:gd name="T30" fmla="*/ 0 60000 65536"/>
                    <a:gd name="T31" fmla="*/ 0 60000 65536"/>
                    <a:gd name="T32" fmla="*/ 0 60000 65536"/>
                    <a:gd name="T33" fmla="*/ 0 60000 65536"/>
                    <a:gd name="T34" fmla="*/ 0 60000 65536"/>
                    <a:gd name="T35" fmla="*/ 0 60000 65536"/>
                    <a:gd name="T36" fmla="*/ 0 w 1510"/>
                    <a:gd name="T37" fmla="*/ 0 h 1557"/>
                    <a:gd name="T38" fmla="*/ 1510 w 1510"/>
                    <a:gd name="T39" fmla="*/ 1557 h 1557"/>
                  </a:gdLst>
                  <a:ahLst/>
                  <a:cxnLst>
                    <a:cxn ang="T24">
                      <a:pos x="T0" y="T1"/>
                    </a:cxn>
                    <a:cxn ang="T25">
                      <a:pos x="T2" y="T3"/>
                    </a:cxn>
                    <a:cxn ang="T26">
                      <a:pos x="T4" y="T5"/>
                    </a:cxn>
                    <a:cxn ang="T27">
                      <a:pos x="T6" y="T7"/>
                    </a:cxn>
                    <a:cxn ang="T28">
                      <a:pos x="T8" y="T9"/>
                    </a:cxn>
                    <a:cxn ang="T29">
                      <a:pos x="T10" y="T11"/>
                    </a:cxn>
                    <a:cxn ang="T30">
                      <a:pos x="T12" y="T13"/>
                    </a:cxn>
                    <a:cxn ang="T31">
                      <a:pos x="T14" y="T15"/>
                    </a:cxn>
                    <a:cxn ang="T32">
                      <a:pos x="T16" y="T17"/>
                    </a:cxn>
                    <a:cxn ang="T33">
                      <a:pos x="T18" y="T19"/>
                    </a:cxn>
                    <a:cxn ang="T34">
                      <a:pos x="T20" y="T21"/>
                    </a:cxn>
                    <a:cxn ang="T35">
                      <a:pos x="T22" y="T23"/>
                    </a:cxn>
                  </a:cxnLst>
                  <a:rect l="T36" t="T37" r="T38" b="T39"/>
                  <a:pathLst>
                    <a:path w="1510" h="1557">
                      <a:moveTo>
                        <a:pt x="1510" y="1552"/>
                      </a:moveTo>
                      <a:lnTo>
                        <a:pt x="1510" y="752"/>
                      </a:lnTo>
                      <a:lnTo>
                        <a:pt x="1488" y="114"/>
                      </a:lnTo>
                      <a:lnTo>
                        <a:pt x="749" y="0"/>
                      </a:lnTo>
                      <a:lnTo>
                        <a:pt x="25" y="131"/>
                      </a:lnTo>
                      <a:lnTo>
                        <a:pt x="0" y="752"/>
                      </a:lnTo>
                      <a:lnTo>
                        <a:pt x="0" y="1540"/>
                      </a:lnTo>
                      <a:lnTo>
                        <a:pt x="127" y="1540"/>
                      </a:lnTo>
                      <a:lnTo>
                        <a:pt x="140" y="418"/>
                      </a:lnTo>
                      <a:lnTo>
                        <a:pt x="1370" y="418"/>
                      </a:lnTo>
                      <a:lnTo>
                        <a:pt x="1383" y="1557"/>
                      </a:lnTo>
                      <a:lnTo>
                        <a:pt x="1510" y="1552"/>
                      </a:lnTo>
                      <a:close/>
                    </a:path>
                  </a:pathLst>
                </a:custGeom>
                <a:solidFill>
                  <a:srgbClr val="000080"/>
                </a:solidFill>
                <a:ln w="3175">
                  <a:solidFill>
                    <a:srgbClr val="000000"/>
                  </a:solidFill>
                  <a:prstDash val="solid"/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en-US"/>
                </a:p>
              </p:txBody>
            </p:sp>
            <p:grpSp>
              <p:nvGrpSpPr>
                <p:cNvPr id="32785" name="Group 27"/>
                <p:cNvGrpSpPr>
                  <a:grpSpLocks/>
                </p:cNvGrpSpPr>
                <p:nvPr/>
              </p:nvGrpSpPr>
              <p:grpSpPr bwMode="auto">
                <a:xfrm>
                  <a:off x="1958" y="2007"/>
                  <a:ext cx="601" cy="774"/>
                  <a:chOff x="1958" y="2007"/>
                  <a:chExt cx="601" cy="774"/>
                </a:xfrm>
              </p:grpSpPr>
              <p:grpSp>
                <p:nvGrpSpPr>
                  <p:cNvPr id="32786" name="Group 28"/>
                  <p:cNvGrpSpPr>
                    <a:grpSpLocks/>
                  </p:cNvGrpSpPr>
                  <p:nvPr/>
                </p:nvGrpSpPr>
                <p:grpSpPr bwMode="auto">
                  <a:xfrm>
                    <a:off x="1958" y="2466"/>
                    <a:ext cx="212" cy="166"/>
                    <a:chOff x="1958" y="2466"/>
                    <a:chExt cx="212" cy="166"/>
                  </a:xfrm>
                </p:grpSpPr>
                <p:grpSp>
                  <p:nvGrpSpPr>
                    <p:cNvPr id="32796" name="Group 29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58" y="2466"/>
                      <a:ext cx="212" cy="166"/>
                      <a:chOff x="1958" y="2466"/>
                      <a:chExt cx="212" cy="166"/>
                    </a:xfrm>
                  </p:grpSpPr>
                  <p:sp>
                    <p:nvSpPr>
                      <p:cNvPr id="32809" name="Freeform 30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61" y="2466"/>
                        <a:ext cx="209" cy="138"/>
                      </a:xfrm>
                      <a:custGeom>
                        <a:avLst/>
                        <a:gdLst>
                          <a:gd name="T0" fmla="*/ 0 w 627"/>
                          <a:gd name="T1" fmla="*/ 30 h 415"/>
                          <a:gd name="T2" fmla="*/ 96 w 627"/>
                          <a:gd name="T3" fmla="*/ 0 h 415"/>
                          <a:gd name="T4" fmla="*/ 209 w 627"/>
                          <a:gd name="T5" fmla="*/ 99 h 415"/>
                          <a:gd name="T6" fmla="*/ 111 w 627"/>
                          <a:gd name="T7" fmla="*/ 138 h 415"/>
                          <a:gd name="T8" fmla="*/ 57 w 627"/>
                          <a:gd name="T9" fmla="*/ 82 h 415"/>
                          <a:gd name="T10" fmla="*/ 41 w 627"/>
                          <a:gd name="T11" fmla="*/ 65 h 415"/>
                          <a:gd name="T12" fmla="*/ 0 w 627"/>
                          <a:gd name="T13" fmla="*/ 30 h 415"/>
                          <a:gd name="T14" fmla="*/ 0 60000 65536"/>
                          <a:gd name="T15" fmla="*/ 0 60000 65536"/>
                          <a:gd name="T16" fmla="*/ 0 60000 65536"/>
                          <a:gd name="T17" fmla="*/ 0 60000 65536"/>
                          <a:gd name="T18" fmla="*/ 0 60000 65536"/>
                          <a:gd name="T19" fmla="*/ 0 60000 65536"/>
                          <a:gd name="T20" fmla="*/ 0 60000 65536"/>
                          <a:gd name="T21" fmla="*/ 0 w 627"/>
                          <a:gd name="T22" fmla="*/ 0 h 415"/>
                          <a:gd name="T23" fmla="*/ 627 w 627"/>
                          <a:gd name="T24" fmla="*/ 415 h 415"/>
                        </a:gdLst>
                        <a:ahLst/>
                        <a:cxnLst>
                          <a:cxn ang="T14">
                            <a:pos x="T0" y="T1"/>
                          </a:cxn>
                          <a:cxn ang="T15">
                            <a:pos x="T2" y="T3"/>
                          </a:cxn>
                          <a:cxn ang="T16">
                            <a:pos x="T4" y="T5"/>
                          </a:cxn>
                          <a:cxn ang="T17">
                            <a:pos x="T6" y="T7"/>
                          </a:cxn>
                          <a:cxn ang="T18">
                            <a:pos x="T8" y="T9"/>
                          </a:cxn>
                          <a:cxn ang="T19">
                            <a:pos x="T10" y="T11"/>
                          </a:cxn>
                          <a:cxn ang="T20">
                            <a:pos x="T12" y="T13"/>
                          </a:cxn>
                        </a:cxnLst>
                        <a:rect l="T21" t="T22" r="T23" b="T24"/>
                        <a:pathLst>
                          <a:path w="627" h="415">
                            <a:moveTo>
                              <a:pt x="0" y="91"/>
                            </a:moveTo>
                            <a:lnTo>
                              <a:pt x="288" y="0"/>
                            </a:lnTo>
                            <a:lnTo>
                              <a:pt x="627" y="298"/>
                            </a:lnTo>
                            <a:lnTo>
                              <a:pt x="332" y="415"/>
                            </a:lnTo>
                            <a:lnTo>
                              <a:pt x="172" y="246"/>
                            </a:lnTo>
                            <a:lnTo>
                              <a:pt x="123" y="195"/>
                            </a:lnTo>
                            <a:lnTo>
                              <a:pt x="0" y="91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31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810" name="Freeform 31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2067" y="2565"/>
                        <a:ext cx="103" cy="67"/>
                      </a:xfrm>
                      <a:custGeom>
                        <a:avLst/>
                        <a:gdLst>
                          <a:gd name="T0" fmla="*/ 5 w 310"/>
                          <a:gd name="T1" fmla="*/ 39 h 200"/>
                          <a:gd name="T2" fmla="*/ 103 w 310"/>
                          <a:gd name="T3" fmla="*/ 0 h 200"/>
                          <a:gd name="T4" fmla="*/ 103 w 310"/>
                          <a:gd name="T5" fmla="*/ 18 h 200"/>
                          <a:gd name="T6" fmla="*/ 0 w 310"/>
                          <a:gd name="T7" fmla="*/ 67 h 200"/>
                          <a:gd name="T8" fmla="*/ 5 w 310"/>
                          <a:gd name="T9" fmla="*/ 39 h 200"/>
                          <a:gd name="T10" fmla="*/ 0 60000 65536"/>
                          <a:gd name="T11" fmla="*/ 0 60000 65536"/>
                          <a:gd name="T12" fmla="*/ 0 60000 65536"/>
                          <a:gd name="T13" fmla="*/ 0 60000 65536"/>
                          <a:gd name="T14" fmla="*/ 0 60000 65536"/>
                          <a:gd name="T15" fmla="*/ 0 w 310"/>
                          <a:gd name="T16" fmla="*/ 0 h 200"/>
                          <a:gd name="T17" fmla="*/ 310 w 310"/>
                          <a:gd name="T18" fmla="*/ 200 h 200"/>
                        </a:gdLst>
                        <a:ahLst/>
                        <a:cxnLst>
                          <a:cxn ang="T10">
                            <a:pos x="T0" y="T1"/>
                          </a:cxn>
                          <a:cxn ang="T11">
                            <a:pos x="T2" y="T3"/>
                          </a:cxn>
                          <a:cxn ang="T12">
                            <a:pos x="T4" y="T5"/>
                          </a:cxn>
                          <a:cxn ang="T13">
                            <a:pos x="T6" y="T7"/>
                          </a:cxn>
                          <a:cxn ang="T14">
                            <a:pos x="T8" y="T9"/>
                          </a:cxn>
                        </a:cxnLst>
                        <a:rect l="T15" t="T16" r="T17" b="T18"/>
                        <a:pathLst>
                          <a:path w="310" h="200">
                            <a:moveTo>
                              <a:pt x="14" y="117"/>
                            </a:moveTo>
                            <a:lnTo>
                              <a:pt x="310" y="0"/>
                            </a:lnTo>
                            <a:lnTo>
                              <a:pt x="310" y="53"/>
                            </a:lnTo>
                            <a:lnTo>
                              <a:pt x="0" y="200"/>
                            </a:lnTo>
                            <a:lnTo>
                              <a:pt x="14" y="117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31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  <p:sp>
                    <p:nvSpPr>
                      <p:cNvPr id="32811" name="Freeform 32"/>
                      <p:cNvSpPr>
                        <a:spLocks/>
                      </p:cNvSpPr>
                      <p:nvPr/>
                    </p:nvSpPr>
                    <p:spPr bwMode="auto">
                      <a:xfrm>
                        <a:off x="1958" y="2495"/>
                        <a:ext cx="113" cy="137"/>
                      </a:xfrm>
                      <a:custGeom>
                        <a:avLst/>
                        <a:gdLst>
                          <a:gd name="T0" fmla="*/ 48 w 339"/>
                          <a:gd name="T1" fmla="*/ 39 h 410"/>
                          <a:gd name="T2" fmla="*/ 85 w 339"/>
                          <a:gd name="T3" fmla="*/ 78 h 410"/>
                          <a:gd name="T4" fmla="*/ 113 w 339"/>
                          <a:gd name="T5" fmla="*/ 109 h 410"/>
                          <a:gd name="T6" fmla="*/ 108 w 339"/>
                          <a:gd name="T7" fmla="*/ 137 h 410"/>
                          <a:gd name="T8" fmla="*/ 69 w 339"/>
                          <a:gd name="T9" fmla="*/ 98 h 410"/>
                          <a:gd name="T10" fmla="*/ 33 w 339"/>
                          <a:gd name="T11" fmla="*/ 62 h 410"/>
                          <a:gd name="T12" fmla="*/ 0 w 339"/>
                          <a:gd name="T13" fmla="*/ 29 h 410"/>
                          <a:gd name="T14" fmla="*/ 3 w 339"/>
                          <a:gd name="T15" fmla="*/ 0 h 410"/>
                          <a:gd name="T16" fmla="*/ 23 w 339"/>
                          <a:gd name="T17" fmla="*/ 18 h 410"/>
                          <a:gd name="T18" fmla="*/ 48 w 339"/>
                          <a:gd name="T19" fmla="*/ 39 h 410"/>
                          <a:gd name="T20" fmla="*/ 0 60000 65536"/>
                          <a:gd name="T21" fmla="*/ 0 60000 65536"/>
                          <a:gd name="T22" fmla="*/ 0 60000 65536"/>
                          <a:gd name="T23" fmla="*/ 0 60000 65536"/>
                          <a:gd name="T24" fmla="*/ 0 60000 65536"/>
                          <a:gd name="T25" fmla="*/ 0 60000 65536"/>
                          <a:gd name="T26" fmla="*/ 0 60000 65536"/>
                          <a:gd name="T27" fmla="*/ 0 60000 65536"/>
                          <a:gd name="T28" fmla="*/ 0 60000 65536"/>
                          <a:gd name="T29" fmla="*/ 0 60000 65536"/>
                          <a:gd name="T30" fmla="*/ 0 w 339"/>
                          <a:gd name="T31" fmla="*/ 0 h 410"/>
                          <a:gd name="T32" fmla="*/ 339 w 339"/>
                          <a:gd name="T33" fmla="*/ 410 h 410"/>
                        </a:gdLst>
                        <a:ahLst/>
                        <a:cxnLst>
                          <a:cxn ang="T20">
                            <a:pos x="T0" y="T1"/>
                          </a:cxn>
                          <a:cxn ang="T21">
                            <a:pos x="T2" y="T3"/>
                          </a:cxn>
                          <a:cxn ang="T22">
                            <a:pos x="T4" y="T5"/>
                          </a:cxn>
                          <a:cxn ang="T23">
                            <a:pos x="T6" y="T7"/>
                          </a:cxn>
                          <a:cxn ang="T24">
                            <a:pos x="T8" y="T9"/>
                          </a:cxn>
                          <a:cxn ang="T25">
                            <a:pos x="T10" y="T11"/>
                          </a:cxn>
                          <a:cxn ang="T26">
                            <a:pos x="T12" y="T13"/>
                          </a:cxn>
                          <a:cxn ang="T27">
                            <a:pos x="T14" y="T15"/>
                          </a:cxn>
                          <a:cxn ang="T28">
                            <a:pos x="T16" y="T17"/>
                          </a:cxn>
                          <a:cxn ang="T29">
                            <a:pos x="T18" y="T19"/>
                          </a:cxn>
                        </a:cxnLst>
                        <a:rect l="T30" t="T31" r="T32" b="T33"/>
                        <a:pathLst>
                          <a:path w="339" h="410">
                            <a:moveTo>
                              <a:pt x="144" y="117"/>
                            </a:moveTo>
                            <a:lnTo>
                              <a:pt x="254" y="232"/>
                            </a:lnTo>
                            <a:lnTo>
                              <a:pt x="339" y="326"/>
                            </a:lnTo>
                            <a:lnTo>
                              <a:pt x="325" y="410"/>
                            </a:lnTo>
                            <a:lnTo>
                              <a:pt x="207" y="293"/>
                            </a:lnTo>
                            <a:lnTo>
                              <a:pt x="100" y="186"/>
                            </a:lnTo>
                            <a:lnTo>
                              <a:pt x="0" y="88"/>
                            </a:lnTo>
                            <a:lnTo>
                              <a:pt x="9" y="0"/>
                            </a:lnTo>
                            <a:lnTo>
                              <a:pt x="69" y="54"/>
                            </a:lnTo>
                            <a:lnTo>
                              <a:pt x="144" y="117"/>
                            </a:lnTo>
                            <a:close/>
                          </a:path>
                        </a:pathLst>
                      </a:custGeom>
                      <a:solidFill>
                        <a:srgbClr val="C0C0C0"/>
                      </a:solidFill>
                      <a:ln w="3175">
                        <a:solidFill>
                          <a:srgbClr val="000000"/>
                        </a:solidFill>
                        <a:prstDash val="solid"/>
                        <a:round/>
                        <a:headEnd/>
                        <a:tailEnd/>
                      </a:ln>
                    </p:spPr>
                    <p:txBody>
                      <a:bodyPr/>
                      <a:lstStyle/>
                      <a:p>
                        <a:endParaRPr lang="en-US"/>
                      </a:p>
                    </p:txBody>
                  </p:sp>
                </p:grpSp>
                <p:grpSp>
                  <p:nvGrpSpPr>
                    <p:cNvPr id="32797" name="Group 33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1991" y="2488"/>
                      <a:ext cx="138" cy="95"/>
                      <a:chOff x="1991" y="2488"/>
                      <a:chExt cx="138" cy="95"/>
                    </a:xfrm>
                  </p:grpSpPr>
                  <p:grpSp>
                    <p:nvGrpSpPr>
                      <p:cNvPr id="32798" name="Group 34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01" y="2494"/>
                        <a:ext cx="125" cy="88"/>
                        <a:chOff x="2001" y="2494"/>
                        <a:chExt cx="125" cy="88"/>
                      </a:xfrm>
                    </p:grpSpPr>
                    <p:sp>
                      <p:nvSpPr>
                        <p:cNvPr id="32806" name="Freeform 35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52" y="2494"/>
                          <a:ext cx="74" cy="73"/>
                        </a:xfrm>
                        <a:custGeom>
                          <a:avLst/>
                          <a:gdLst>
                            <a:gd name="T0" fmla="*/ 0 w 222"/>
                            <a:gd name="T1" fmla="*/ 0 h 220"/>
                            <a:gd name="T2" fmla="*/ 29 w 222"/>
                            <a:gd name="T3" fmla="*/ 31 h 220"/>
                            <a:gd name="T4" fmla="*/ 74 w 222"/>
                            <a:gd name="T5" fmla="*/ 73 h 220"/>
                            <a:gd name="T6" fmla="*/ 0 60000 65536"/>
                            <a:gd name="T7" fmla="*/ 0 60000 65536"/>
                            <a:gd name="T8" fmla="*/ 0 60000 65536"/>
                            <a:gd name="T9" fmla="*/ 0 w 222"/>
                            <a:gd name="T10" fmla="*/ 0 h 220"/>
                            <a:gd name="T11" fmla="*/ 222 w 222"/>
                            <a:gd name="T12" fmla="*/ 220 h 220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22" h="220">
                              <a:moveTo>
                                <a:pt x="0" y="0"/>
                              </a:moveTo>
                              <a:lnTo>
                                <a:pt x="86" y="92"/>
                              </a:lnTo>
                              <a:lnTo>
                                <a:pt x="222" y="220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807" name="Freeform 36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29" y="2499"/>
                          <a:ext cx="71" cy="73"/>
                        </a:xfrm>
                        <a:custGeom>
                          <a:avLst/>
                          <a:gdLst>
                            <a:gd name="T0" fmla="*/ 0 w 212"/>
                            <a:gd name="T1" fmla="*/ 0 h 219"/>
                            <a:gd name="T2" fmla="*/ 39 w 212"/>
                            <a:gd name="T3" fmla="*/ 39 h 219"/>
                            <a:gd name="T4" fmla="*/ 71 w 212"/>
                            <a:gd name="T5" fmla="*/ 73 h 219"/>
                            <a:gd name="T6" fmla="*/ 0 60000 65536"/>
                            <a:gd name="T7" fmla="*/ 0 60000 65536"/>
                            <a:gd name="T8" fmla="*/ 0 60000 65536"/>
                            <a:gd name="T9" fmla="*/ 0 w 212"/>
                            <a:gd name="T10" fmla="*/ 0 h 219"/>
                            <a:gd name="T11" fmla="*/ 212 w 212"/>
                            <a:gd name="T12" fmla="*/ 219 h 219"/>
                          </a:gdLst>
                          <a:ahLst/>
                          <a:cxnLst>
                            <a:cxn ang="T6">
                              <a:pos x="T0" y="T1"/>
                            </a:cxn>
                            <a:cxn ang="T7">
                              <a:pos x="T2" y="T3"/>
                            </a:cxn>
                            <a:cxn ang="T8">
                              <a:pos x="T4" y="T5"/>
                            </a:cxn>
                          </a:cxnLst>
                          <a:rect l="T9" t="T10" r="T11" b="T12"/>
                          <a:pathLst>
                            <a:path w="212" h="219">
                              <a:moveTo>
                                <a:pt x="0" y="0"/>
                              </a:moveTo>
                              <a:lnTo>
                                <a:pt x="115" y="118"/>
                              </a:lnTo>
                              <a:lnTo>
                                <a:pt x="212" y="219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808" name="Freeform 37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01" y="2509"/>
                          <a:ext cx="86" cy="73"/>
                        </a:xfrm>
                        <a:custGeom>
                          <a:avLst/>
                          <a:gdLst>
                            <a:gd name="T0" fmla="*/ 0 w 257"/>
                            <a:gd name="T1" fmla="*/ 0 h 220"/>
                            <a:gd name="T2" fmla="*/ 39 w 257"/>
                            <a:gd name="T3" fmla="*/ 28 h 220"/>
                            <a:gd name="T4" fmla="*/ 64 w 257"/>
                            <a:gd name="T5" fmla="*/ 51 h 220"/>
                            <a:gd name="T6" fmla="*/ 86 w 257"/>
                            <a:gd name="T7" fmla="*/ 73 h 220"/>
                            <a:gd name="T8" fmla="*/ 0 60000 65536"/>
                            <a:gd name="T9" fmla="*/ 0 60000 65536"/>
                            <a:gd name="T10" fmla="*/ 0 60000 65536"/>
                            <a:gd name="T11" fmla="*/ 0 60000 65536"/>
                            <a:gd name="T12" fmla="*/ 0 w 257"/>
                            <a:gd name="T13" fmla="*/ 0 h 220"/>
                            <a:gd name="T14" fmla="*/ 257 w 257"/>
                            <a:gd name="T15" fmla="*/ 220 h 220"/>
                          </a:gdLst>
                          <a:ahLst/>
                          <a:cxnLst>
                            <a:cxn ang="T8">
                              <a:pos x="T0" y="T1"/>
                            </a:cxn>
                            <a:cxn ang="T9">
                              <a:pos x="T2" y="T3"/>
                            </a:cxn>
                            <a:cxn ang="T10">
                              <a:pos x="T4" y="T5"/>
                            </a:cxn>
                            <a:cxn ang="T11">
                              <a:pos x="T6" y="T7"/>
                            </a:cxn>
                          </a:cxnLst>
                          <a:rect l="T12" t="T13" r="T14" b="T15"/>
                          <a:pathLst>
                            <a:path w="257" h="220">
                              <a:moveTo>
                                <a:pt x="0" y="0"/>
                              </a:moveTo>
                              <a:lnTo>
                                <a:pt x="117" y="83"/>
                              </a:lnTo>
                              <a:lnTo>
                                <a:pt x="190" y="153"/>
                              </a:lnTo>
                              <a:lnTo>
                                <a:pt x="257" y="220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2799" name="Group 3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1991" y="2488"/>
                        <a:ext cx="138" cy="95"/>
                        <a:chOff x="1991" y="2488"/>
                        <a:chExt cx="138" cy="95"/>
                      </a:xfrm>
                    </p:grpSpPr>
                    <p:sp>
                      <p:nvSpPr>
                        <p:cNvPr id="32800" name="Line 39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1991" y="2488"/>
                          <a:ext cx="64" cy="21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801" name="Line 40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15" y="2506"/>
                          <a:ext cx="58" cy="19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802" name="Line 41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34" y="2517"/>
                          <a:ext cx="56" cy="23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803" name="Line 42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49" y="2534"/>
                          <a:ext cx="53" cy="21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804" name="Line 43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67" y="2542"/>
                          <a:ext cx="53" cy="26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805" name="Line 44"/>
                        <p:cNvSpPr>
                          <a:spLocks noChangeShapeType="1"/>
                        </p:cNvSpPr>
                        <p:nvPr/>
                      </p:nvSpPr>
                      <p:spPr bwMode="auto">
                        <a:xfrm flipV="1">
                          <a:off x="2074" y="2561"/>
                          <a:ext cx="55" cy="22"/>
                        </a:xfrm>
                        <a:prstGeom prst="line">
                          <a:avLst/>
                        </a:prstGeom>
                        <a:noFill/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noFill/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  <p:grpSp>
                <p:nvGrpSpPr>
                  <p:cNvPr id="32787" name="Group 45"/>
                  <p:cNvGrpSpPr>
                    <a:grpSpLocks/>
                  </p:cNvGrpSpPr>
                  <p:nvPr/>
                </p:nvGrpSpPr>
                <p:grpSpPr bwMode="auto">
                  <a:xfrm>
                    <a:off x="2089" y="2007"/>
                    <a:ext cx="470" cy="774"/>
                    <a:chOff x="2089" y="2007"/>
                    <a:chExt cx="470" cy="774"/>
                  </a:xfrm>
                </p:grpSpPr>
                <p:sp>
                  <p:nvSpPr>
                    <p:cNvPr id="32788" name="Freeform 46"/>
                    <p:cNvSpPr>
                      <a:spLocks/>
                    </p:cNvSpPr>
                    <p:nvPr/>
                  </p:nvSpPr>
                  <p:spPr bwMode="auto">
                    <a:xfrm>
                      <a:off x="2124" y="2571"/>
                      <a:ext cx="108" cy="81"/>
                    </a:xfrm>
                    <a:custGeom>
                      <a:avLst/>
                      <a:gdLst>
                        <a:gd name="T0" fmla="*/ 0 w 324"/>
                        <a:gd name="T1" fmla="*/ 23 h 241"/>
                        <a:gd name="T2" fmla="*/ 2 w 324"/>
                        <a:gd name="T3" fmla="*/ 38 h 241"/>
                        <a:gd name="T4" fmla="*/ 6 w 324"/>
                        <a:gd name="T5" fmla="*/ 54 h 241"/>
                        <a:gd name="T6" fmla="*/ 12 w 324"/>
                        <a:gd name="T7" fmla="*/ 65 h 241"/>
                        <a:gd name="T8" fmla="*/ 21 w 324"/>
                        <a:gd name="T9" fmla="*/ 74 h 241"/>
                        <a:gd name="T10" fmla="*/ 34 w 324"/>
                        <a:gd name="T11" fmla="*/ 79 h 241"/>
                        <a:gd name="T12" fmla="*/ 46 w 324"/>
                        <a:gd name="T13" fmla="*/ 81 h 241"/>
                        <a:gd name="T14" fmla="*/ 60 w 324"/>
                        <a:gd name="T15" fmla="*/ 78 h 241"/>
                        <a:gd name="T16" fmla="*/ 72 w 324"/>
                        <a:gd name="T17" fmla="*/ 69 h 241"/>
                        <a:gd name="T18" fmla="*/ 81 w 324"/>
                        <a:gd name="T19" fmla="*/ 53 h 241"/>
                        <a:gd name="T20" fmla="*/ 83 w 324"/>
                        <a:gd name="T21" fmla="*/ 37 h 241"/>
                        <a:gd name="T22" fmla="*/ 89 w 324"/>
                        <a:gd name="T23" fmla="*/ 23 h 241"/>
                        <a:gd name="T24" fmla="*/ 97 w 324"/>
                        <a:gd name="T25" fmla="*/ 10 h 241"/>
                        <a:gd name="T26" fmla="*/ 108 w 324"/>
                        <a:gd name="T27" fmla="*/ 0 h 241"/>
                        <a:gd name="T28" fmla="*/ 0 60000 65536"/>
                        <a:gd name="T29" fmla="*/ 0 60000 65536"/>
                        <a:gd name="T30" fmla="*/ 0 60000 65536"/>
                        <a:gd name="T31" fmla="*/ 0 60000 65536"/>
                        <a:gd name="T32" fmla="*/ 0 60000 65536"/>
                        <a:gd name="T33" fmla="*/ 0 60000 65536"/>
                        <a:gd name="T34" fmla="*/ 0 60000 65536"/>
                        <a:gd name="T35" fmla="*/ 0 60000 65536"/>
                        <a:gd name="T36" fmla="*/ 0 60000 65536"/>
                        <a:gd name="T37" fmla="*/ 0 60000 65536"/>
                        <a:gd name="T38" fmla="*/ 0 60000 65536"/>
                        <a:gd name="T39" fmla="*/ 0 60000 65536"/>
                        <a:gd name="T40" fmla="*/ 0 60000 65536"/>
                        <a:gd name="T41" fmla="*/ 0 60000 65536"/>
                        <a:gd name="T42" fmla="*/ 0 w 324"/>
                        <a:gd name="T43" fmla="*/ 0 h 241"/>
                        <a:gd name="T44" fmla="*/ 324 w 324"/>
                        <a:gd name="T45" fmla="*/ 241 h 241"/>
                      </a:gdLst>
                      <a:ahLst/>
                      <a:cxnLst>
                        <a:cxn ang="T28">
                          <a:pos x="T0" y="T1"/>
                        </a:cxn>
                        <a:cxn ang="T29">
                          <a:pos x="T2" y="T3"/>
                        </a:cxn>
                        <a:cxn ang="T30">
                          <a:pos x="T4" y="T5"/>
                        </a:cxn>
                        <a:cxn ang="T31">
                          <a:pos x="T6" y="T7"/>
                        </a:cxn>
                        <a:cxn ang="T32">
                          <a:pos x="T8" y="T9"/>
                        </a:cxn>
                        <a:cxn ang="T33">
                          <a:pos x="T10" y="T11"/>
                        </a:cxn>
                        <a:cxn ang="T34">
                          <a:pos x="T12" y="T13"/>
                        </a:cxn>
                        <a:cxn ang="T35">
                          <a:pos x="T14" y="T15"/>
                        </a:cxn>
                        <a:cxn ang="T36">
                          <a:pos x="T16" y="T17"/>
                        </a:cxn>
                        <a:cxn ang="T37">
                          <a:pos x="T18" y="T19"/>
                        </a:cxn>
                        <a:cxn ang="T38">
                          <a:pos x="T20" y="T21"/>
                        </a:cxn>
                        <a:cxn ang="T39">
                          <a:pos x="T22" y="T23"/>
                        </a:cxn>
                        <a:cxn ang="T40">
                          <a:pos x="T24" y="T25"/>
                        </a:cxn>
                        <a:cxn ang="T41">
                          <a:pos x="T26" y="T27"/>
                        </a:cxn>
                      </a:cxnLst>
                      <a:rect l="T42" t="T43" r="T44" b="T45"/>
                      <a:pathLst>
                        <a:path w="324" h="241">
                          <a:moveTo>
                            <a:pt x="0" y="68"/>
                          </a:moveTo>
                          <a:lnTo>
                            <a:pt x="5" y="114"/>
                          </a:lnTo>
                          <a:lnTo>
                            <a:pt x="17" y="161"/>
                          </a:lnTo>
                          <a:lnTo>
                            <a:pt x="35" y="193"/>
                          </a:lnTo>
                          <a:lnTo>
                            <a:pt x="64" y="220"/>
                          </a:lnTo>
                          <a:lnTo>
                            <a:pt x="102" y="236"/>
                          </a:lnTo>
                          <a:lnTo>
                            <a:pt x="138" y="241"/>
                          </a:lnTo>
                          <a:lnTo>
                            <a:pt x="180" y="232"/>
                          </a:lnTo>
                          <a:lnTo>
                            <a:pt x="215" y="204"/>
                          </a:lnTo>
                          <a:lnTo>
                            <a:pt x="242" y="158"/>
                          </a:lnTo>
                          <a:lnTo>
                            <a:pt x="250" y="109"/>
                          </a:lnTo>
                          <a:lnTo>
                            <a:pt x="268" y="68"/>
                          </a:lnTo>
                          <a:lnTo>
                            <a:pt x="292" y="30"/>
                          </a:lnTo>
                          <a:lnTo>
                            <a:pt x="324" y="0"/>
                          </a:lnTo>
                        </a:path>
                      </a:pathLst>
                    </a:custGeom>
                    <a:noFill/>
                    <a:ln w="3175">
                      <a:solidFill>
                        <a:srgbClr val="000000"/>
                      </a:solidFill>
                      <a:prstDash val="solid"/>
                      <a:round/>
                      <a:headEnd/>
                      <a:tailEnd/>
                    </a:ln>
                    <a:extLst>
                      <a:ext uri="{909E8E84-426E-40DD-AFC4-6F175D3DCCD1}">
                        <a14:hiddenFill xmlns:a14="http://schemas.microsoft.com/office/drawing/2010/main">
                          <a:solidFill>
                            <a:srgbClr val="FFFFFF"/>
                          </a:solidFill>
                        </a14:hiddenFill>
                      </a:ext>
                    </a:extLst>
                  </p:spPr>
                  <p:txBody>
                    <a:bodyPr/>
                    <a:lstStyle/>
                    <a:p>
                      <a:endParaRPr lang="en-US"/>
                    </a:p>
                  </p:txBody>
                </p:sp>
                <p:grpSp>
                  <p:nvGrpSpPr>
                    <p:cNvPr id="32789" name="Group 47"/>
                    <p:cNvGrpSpPr>
                      <a:grpSpLocks/>
                    </p:cNvGrpSpPr>
                    <p:nvPr/>
                  </p:nvGrpSpPr>
                  <p:grpSpPr bwMode="auto">
                    <a:xfrm>
                      <a:off x="2089" y="2007"/>
                      <a:ext cx="470" cy="774"/>
                      <a:chOff x="2089" y="2007"/>
                      <a:chExt cx="470" cy="774"/>
                    </a:xfrm>
                  </p:grpSpPr>
                  <p:grpSp>
                    <p:nvGrpSpPr>
                      <p:cNvPr id="32790" name="Group 48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089" y="2007"/>
                        <a:ext cx="470" cy="591"/>
                        <a:chOff x="2089" y="2007"/>
                        <a:chExt cx="470" cy="591"/>
                      </a:xfrm>
                    </p:grpSpPr>
                    <p:sp>
                      <p:nvSpPr>
                        <p:cNvPr id="32794" name="Freeform 49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089" y="2007"/>
                          <a:ext cx="470" cy="591"/>
                        </a:xfrm>
                        <a:custGeom>
                          <a:avLst/>
                          <a:gdLst>
                            <a:gd name="T0" fmla="*/ 88 w 1412"/>
                            <a:gd name="T1" fmla="*/ 119 h 1771"/>
                            <a:gd name="T2" fmla="*/ 99 w 1412"/>
                            <a:gd name="T3" fmla="*/ 79 h 1771"/>
                            <a:gd name="T4" fmla="*/ 107 w 1412"/>
                            <a:gd name="T5" fmla="*/ 53 h 1771"/>
                            <a:gd name="T6" fmla="*/ 109 w 1412"/>
                            <a:gd name="T7" fmla="*/ 45 h 1771"/>
                            <a:gd name="T8" fmla="*/ 114 w 1412"/>
                            <a:gd name="T9" fmla="*/ 39 h 1771"/>
                            <a:gd name="T10" fmla="*/ 116 w 1412"/>
                            <a:gd name="T11" fmla="*/ 36 h 1771"/>
                            <a:gd name="T12" fmla="*/ 121 w 1412"/>
                            <a:gd name="T13" fmla="*/ 34 h 1771"/>
                            <a:gd name="T14" fmla="*/ 180 w 1412"/>
                            <a:gd name="T15" fmla="*/ 19 h 1771"/>
                            <a:gd name="T16" fmla="*/ 244 w 1412"/>
                            <a:gd name="T17" fmla="*/ 5 h 1771"/>
                            <a:gd name="T18" fmla="*/ 302 w 1412"/>
                            <a:gd name="T19" fmla="*/ 0 h 1771"/>
                            <a:gd name="T20" fmla="*/ 335 w 1412"/>
                            <a:gd name="T21" fmla="*/ 0 h 1771"/>
                            <a:gd name="T22" fmla="*/ 403 w 1412"/>
                            <a:gd name="T23" fmla="*/ 4 h 1771"/>
                            <a:gd name="T24" fmla="*/ 453 w 1412"/>
                            <a:gd name="T25" fmla="*/ 7 h 1771"/>
                            <a:gd name="T26" fmla="*/ 460 w 1412"/>
                            <a:gd name="T27" fmla="*/ 8 h 1771"/>
                            <a:gd name="T28" fmla="*/ 465 w 1412"/>
                            <a:gd name="T29" fmla="*/ 11 h 1771"/>
                            <a:gd name="T30" fmla="*/ 468 w 1412"/>
                            <a:gd name="T31" fmla="*/ 14 h 1771"/>
                            <a:gd name="T32" fmla="*/ 470 w 1412"/>
                            <a:gd name="T33" fmla="*/ 18 h 1771"/>
                            <a:gd name="T34" fmla="*/ 470 w 1412"/>
                            <a:gd name="T35" fmla="*/ 23 h 1771"/>
                            <a:gd name="T36" fmla="*/ 467 w 1412"/>
                            <a:gd name="T37" fmla="*/ 40 h 1771"/>
                            <a:gd name="T38" fmla="*/ 458 w 1412"/>
                            <a:gd name="T39" fmla="*/ 93 h 1771"/>
                            <a:gd name="T40" fmla="*/ 451 w 1412"/>
                            <a:gd name="T41" fmla="*/ 132 h 1771"/>
                            <a:gd name="T42" fmla="*/ 435 w 1412"/>
                            <a:gd name="T43" fmla="*/ 222 h 1771"/>
                            <a:gd name="T44" fmla="*/ 425 w 1412"/>
                            <a:gd name="T45" fmla="*/ 277 h 1771"/>
                            <a:gd name="T46" fmla="*/ 396 w 1412"/>
                            <a:gd name="T47" fmla="*/ 406 h 1771"/>
                            <a:gd name="T48" fmla="*/ 369 w 1412"/>
                            <a:gd name="T49" fmla="*/ 509 h 1771"/>
                            <a:gd name="T50" fmla="*/ 364 w 1412"/>
                            <a:gd name="T51" fmla="*/ 529 h 1771"/>
                            <a:gd name="T52" fmla="*/ 361 w 1412"/>
                            <a:gd name="T53" fmla="*/ 540 h 1771"/>
                            <a:gd name="T54" fmla="*/ 359 w 1412"/>
                            <a:gd name="T55" fmla="*/ 551 h 1771"/>
                            <a:gd name="T56" fmla="*/ 355 w 1412"/>
                            <a:gd name="T57" fmla="*/ 557 h 1771"/>
                            <a:gd name="T58" fmla="*/ 351 w 1412"/>
                            <a:gd name="T59" fmla="*/ 564 h 1771"/>
                            <a:gd name="T60" fmla="*/ 346 w 1412"/>
                            <a:gd name="T61" fmla="*/ 567 h 1771"/>
                            <a:gd name="T62" fmla="*/ 338 w 1412"/>
                            <a:gd name="T63" fmla="*/ 570 h 1771"/>
                            <a:gd name="T64" fmla="*/ 322 w 1412"/>
                            <a:gd name="T65" fmla="*/ 572 h 1771"/>
                            <a:gd name="T66" fmla="*/ 295 w 1412"/>
                            <a:gd name="T67" fmla="*/ 572 h 1771"/>
                            <a:gd name="T68" fmla="*/ 272 w 1412"/>
                            <a:gd name="T69" fmla="*/ 575 h 1771"/>
                            <a:gd name="T70" fmla="*/ 242 w 1412"/>
                            <a:gd name="T71" fmla="*/ 581 h 1771"/>
                            <a:gd name="T72" fmla="*/ 211 w 1412"/>
                            <a:gd name="T73" fmla="*/ 587 h 1771"/>
                            <a:gd name="T74" fmla="*/ 190 w 1412"/>
                            <a:gd name="T75" fmla="*/ 591 h 1771"/>
                            <a:gd name="T76" fmla="*/ 165 w 1412"/>
                            <a:gd name="T77" fmla="*/ 591 h 1771"/>
                            <a:gd name="T78" fmla="*/ 159 w 1412"/>
                            <a:gd name="T79" fmla="*/ 587 h 1771"/>
                            <a:gd name="T80" fmla="*/ 14 w 1412"/>
                            <a:gd name="T81" fmla="*/ 470 h 1771"/>
                            <a:gd name="T82" fmla="*/ 7 w 1412"/>
                            <a:gd name="T83" fmla="*/ 462 h 1771"/>
                            <a:gd name="T84" fmla="*/ 2 w 1412"/>
                            <a:gd name="T85" fmla="*/ 454 h 1771"/>
                            <a:gd name="T86" fmla="*/ 0 w 1412"/>
                            <a:gd name="T87" fmla="*/ 445 h 1771"/>
                            <a:gd name="T88" fmla="*/ 0 w 1412"/>
                            <a:gd name="T89" fmla="*/ 433 h 1771"/>
                            <a:gd name="T90" fmla="*/ 2 w 1412"/>
                            <a:gd name="T91" fmla="*/ 424 h 1771"/>
                            <a:gd name="T92" fmla="*/ 44 w 1412"/>
                            <a:gd name="T93" fmla="*/ 279 h 1771"/>
                            <a:gd name="T94" fmla="*/ 70 w 1412"/>
                            <a:gd name="T95" fmla="*/ 186 h 1771"/>
                            <a:gd name="T96" fmla="*/ 88 w 1412"/>
                            <a:gd name="T97" fmla="*/ 119 h 1771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60000 65536"/>
                            <a:gd name="T106" fmla="*/ 0 60000 65536"/>
                            <a:gd name="T107" fmla="*/ 0 60000 65536"/>
                            <a:gd name="T108" fmla="*/ 0 60000 65536"/>
                            <a:gd name="T109" fmla="*/ 0 60000 65536"/>
                            <a:gd name="T110" fmla="*/ 0 60000 65536"/>
                            <a:gd name="T111" fmla="*/ 0 60000 65536"/>
                            <a:gd name="T112" fmla="*/ 0 60000 65536"/>
                            <a:gd name="T113" fmla="*/ 0 60000 65536"/>
                            <a:gd name="T114" fmla="*/ 0 60000 65536"/>
                            <a:gd name="T115" fmla="*/ 0 60000 65536"/>
                            <a:gd name="T116" fmla="*/ 0 60000 65536"/>
                            <a:gd name="T117" fmla="*/ 0 60000 65536"/>
                            <a:gd name="T118" fmla="*/ 0 60000 65536"/>
                            <a:gd name="T119" fmla="*/ 0 60000 65536"/>
                            <a:gd name="T120" fmla="*/ 0 60000 65536"/>
                            <a:gd name="T121" fmla="*/ 0 60000 65536"/>
                            <a:gd name="T122" fmla="*/ 0 60000 65536"/>
                            <a:gd name="T123" fmla="*/ 0 60000 65536"/>
                            <a:gd name="T124" fmla="*/ 0 60000 65536"/>
                            <a:gd name="T125" fmla="*/ 0 60000 65536"/>
                            <a:gd name="T126" fmla="*/ 0 60000 65536"/>
                            <a:gd name="T127" fmla="*/ 0 60000 65536"/>
                            <a:gd name="T128" fmla="*/ 0 60000 65536"/>
                            <a:gd name="T129" fmla="*/ 0 60000 65536"/>
                            <a:gd name="T130" fmla="*/ 0 60000 65536"/>
                            <a:gd name="T131" fmla="*/ 0 60000 65536"/>
                            <a:gd name="T132" fmla="*/ 0 60000 65536"/>
                            <a:gd name="T133" fmla="*/ 0 60000 65536"/>
                            <a:gd name="T134" fmla="*/ 0 60000 65536"/>
                            <a:gd name="T135" fmla="*/ 0 60000 65536"/>
                            <a:gd name="T136" fmla="*/ 0 60000 65536"/>
                            <a:gd name="T137" fmla="*/ 0 60000 65536"/>
                            <a:gd name="T138" fmla="*/ 0 60000 65536"/>
                            <a:gd name="T139" fmla="*/ 0 60000 65536"/>
                            <a:gd name="T140" fmla="*/ 0 60000 65536"/>
                            <a:gd name="T141" fmla="*/ 0 60000 65536"/>
                            <a:gd name="T142" fmla="*/ 0 60000 65536"/>
                            <a:gd name="T143" fmla="*/ 0 60000 65536"/>
                            <a:gd name="T144" fmla="*/ 0 60000 65536"/>
                            <a:gd name="T145" fmla="*/ 0 60000 65536"/>
                            <a:gd name="T146" fmla="*/ 0 60000 65536"/>
                            <a:gd name="T147" fmla="*/ 0 w 1412"/>
                            <a:gd name="T148" fmla="*/ 0 h 1771"/>
                            <a:gd name="T149" fmla="*/ 1412 w 1412"/>
                            <a:gd name="T150" fmla="*/ 1771 h 1771"/>
                          </a:gdLst>
                          <a:ahLst/>
                          <a:cxnLst>
                            <a:cxn ang="T98">
                              <a:pos x="T0" y="T1"/>
                            </a:cxn>
                            <a:cxn ang="T99">
                              <a:pos x="T2" y="T3"/>
                            </a:cxn>
                            <a:cxn ang="T100">
                              <a:pos x="T4" y="T5"/>
                            </a:cxn>
                            <a:cxn ang="T101">
                              <a:pos x="T6" y="T7"/>
                            </a:cxn>
                            <a:cxn ang="T102">
                              <a:pos x="T8" y="T9"/>
                            </a:cxn>
                            <a:cxn ang="T103">
                              <a:pos x="T10" y="T11"/>
                            </a:cxn>
                            <a:cxn ang="T104">
                              <a:pos x="T12" y="T13"/>
                            </a:cxn>
                            <a:cxn ang="T105">
                              <a:pos x="T14" y="T15"/>
                            </a:cxn>
                            <a:cxn ang="T106">
                              <a:pos x="T16" y="T17"/>
                            </a:cxn>
                            <a:cxn ang="T107">
                              <a:pos x="T18" y="T19"/>
                            </a:cxn>
                            <a:cxn ang="T108">
                              <a:pos x="T20" y="T21"/>
                            </a:cxn>
                            <a:cxn ang="T109">
                              <a:pos x="T22" y="T23"/>
                            </a:cxn>
                            <a:cxn ang="T110">
                              <a:pos x="T24" y="T25"/>
                            </a:cxn>
                            <a:cxn ang="T111">
                              <a:pos x="T26" y="T27"/>
                            </a:cxn>
                            <a:cxn ang="T112">
                              <a:pos x="T28" y="T29"/>
                            </a:cxn>
                            <a:cxn ang="T113">
                              <a:pos x="T30" y="T31"/>
                            </a:cxn>
                            <a:cxn ang="T114">
                              <a:pos x="T32" y="T33"/>
                            </a:cxn>
                            <a:cxn ang="T115">
                              <a:pos x="T34" y="T35"/>
                            </a:cxn>
                            <a:cxn ang="T116">
                              <a:pos x="T36" y="T37"/>
                            </a:cxn>
                            <a:cxn ang="T117">
                              <a:pos x="T38" y="T39"/>
                            </a:cxn>
                            <a:cxn ang="T118">
                              <a:pos x="T40" y="T41"/>
                            </a:cxn>
                            <a:cxn ang="T119">
                              <a:pos x="T42" y="T43"/>
                            </a:cxn>
                            <a:cxn ang="T120">
                              <a:pos x="T44" y="T45"/>
                            </a:cxn>
                            <a:cxn ang="T121">
                              <a:pos x="T46" y="T47"/>
                            </a:cxn>
                            <a:cxn ang="T122">
                              <a:pos x="T48" y="T49"/>
                            </a:cxn>
                            <a:cxn ang="T123">
                              <a:pos x="T50" y="T51"/>
                            </a:cxn>
                            <a:cxn ang="T124">
                              <a:pos x="T52" y="T53"/>
                            </a:cxn>
                            <a:cxn ang="T125">
                              <a:pos x="T54" y="T55"/>
                            </a:cxn>
                            <a:cxn ang="T126">
                              <a:pos x="T56" y="T57"/>
                            </a:cxn>
                            <a:cxn ang="T127">
                              <a:pos x="T58" y="T59"/>
                            </a:cxn>
                            <a:cxn ang="T128">
                              <a:pos x="T60" y="T61"/>
                            </a:cxn>
                            <a:cxn ang="T129">
                              <a:pos x="T62" y="T63"/>
                            </a:cxn>
                            <a:cxn ang="T130">
                              <a:pos x="T64" y="T65"/>
                            </a:cxn>
                            <a:cxn ang="T131">
                              <a:pos x="T66" y="T67"/>
                            </a:cxn>
                            <a:cxn ang="T132">
                              <a:pos x="T68" y="T69"/>
                            </a:cxn>
                            <a:cxn ang="T133">
                              <a:pos x="T70" y="T71"/>
                            </a:cxn>
                            <a:cxn ang="T134">
                              <a:pos x="T72" y="T73"/>
                            </a:cxn>
                            <a:cxn ang="T135">
                              <a:pos x="T74" y="T75"/>
                            </a:cxn>
                            <a:cxn ang="T136">
                              <a:pos x="T76" y="T77"/>
                            </a:cxn>
                            <a:cxn ang="T137">
                              <a:pos x="T78" y="T79"/>
                            </a:cxn>
                            <a:cxn ang="T138">
                              <a:pos x="T80" y="T81"/>
                            </a:cxn>
                            <a:cxn ang="T139">
                              <a:pos x="T82" y="T83"/>
                            </a:cxn>
                            <a:cxn ang="T140">
                              <a:pos x="T84" y="T85"/>
                            </a:cxn>
                            <a:cxn ang="T141">
                              <a:pos x="T86" y="T87"/>
                            </a:cxn>
                            <a:cxn ang="T142">
                              <a:pos x="T88" y="T89"/>
                            </a:cxn>
                            <a:cxn ang="T143">
                              <a:pos x="T90" y="T91"/>
                            </a:cxn>
                            <a:cxn ang="T144">
                              <a:pos x="T92" y="T93"/>
                            </a:cxn>
                            <a:cxn ang="T145">
                              <a:pos x="T94" y="T95"/>
                            </a:cxn>
                            <a:cxn ang="T146">
                              <a:pos x="T96" y="T97"/>
                            </a:cxn>
                          </a:cxnLst>
                          <a:rect l="T147" t="T148" r="T149" b="T150"/>
                          <a:pathLst>
                            <a:path w="1412" h="1771">
                              <a:moveTo>
                                <a:pt x="264" y="358"/>
                              </a:moveTo>
                              <a:lnTo>
                                <a:pt x="298" y="236"/>
                              </a:lnTo>
                              <a:lnTo>
                                <a:pt x="320" y="159"/>
                              </a:lnTo>
                              <a:lnTo>
                                <a:pt x="328" y="135"/>
                              </a:lnTo>
                              <a:lnTo>
                                <a:pt x="341" y="116"/>
                              </a:lnTo>
                              <a:lnTo>
                                <a:pt x="349" y="107"/>
                              </a:lnTo>
                              <a:lnTo>
                                <a:pt x="363" y="101"/>
                              </a:lnTo>
                              <a:lnTo>
                                <a:pt x="542" y="58"/>
                              </a:lnTo>
                              <a:lnTo>
                                <a:pt x="734" y="16"/>
                              </a:lnTo>
                              <a:lnTo>
                                <a:pt x="908" y="0"/>
                              </a:lnTo>
                              <a:lnTo>
                                <a:pt x="1007" y="0"/>
                              </a:lnTo>
                              <a:lnTo>
                                <a:pt x="1212" y="13"/>
                              </a:lnTo>
                              <a:lnTo>
                                <a:pt x="1361" y="22"/>
                              </a:lnTo>
                              <a:lnTo>
                                <a:pt x="1383" y="25"/>
                              </a:lnTo>
                              <a:lnTo>
                                <a:pt x="1396" y="33"/>
                              </a:lnTo>
                              <a:lnTo>
                                <a:pt x="1405" y="42"/>
                              </a:lnTo>
                              <a:lnTo>
                                <a:pt x="1411" y="54"/>
                              </a:lnTo>
                              <a:lnTo>
                                <a:pt x="1412" y="70"/>
                              </a:lnTo>
                              <a:lnTo>
                                <a:pt x="1404" y="119"/>
                              </a:lnTo>
                              <a:lnTo>
                                <a:pt x="1376" y="278"/>
                              </a:lnTo>
                              <a:lnTo>
                                <a:pt x="1355" y="397"/>
                              </a:lnTo>
                              <a:lnTo>
                                <a:pt x="1307" y="665"/>
                              </a:lnTo>
                              <a:lnTo>
                                <a:pt x="1276" y="830"/>
                              </a:lnTo>
                              <a:lnTo>
                                <a:pt x="1191" y="1216"/>
                              </a:lnTo>
                              <a:lnTo>
                                <a:pt x="1110" y="1525"/>
                              </a:lnTo>
                              <a:lnTo>
                                <a:pt x="1095" y="1585"/>
                              </a:lnTo>
                              <a:lnTo>
                                <a:pt x="1086" y="1619"/>
                              </a:lnTo>
                              <a:lnTo>
                                <a:pt x="1078" y="1652"/>
                              </a:lnTo>
                              <a:lnTo>
                                <a:pt x="1068" y="1670"/>
                              </a:lnTo>
                              <a:lnTo>
                                <a:pt x="1055" y="1691"/>
                              </a:lnTo>
                              <a:lnTo>
                                <a:pt x="1040" y="1699"/>
                              </a:lnTo>
                              <a:lnTo>
                                <a:pt x="1014" y="1707"/>
                              </a:lnTo>
                              <a:lnTo>
                                <a:pt x="966" y="1713"/>
                              </a:lnTo>
                              <a:lnTo>
                                <a:pt x="885" y="1713"/>
                              </a:lnTo>
                              <a:lnTo>
                                <a:pt x="817" y="1722"/>
                              </a:lnTo>
                              <a:lnTo>
                                <a:pt x="728" y="1740"/>
                              </a:lnTo>
                              <a:lnTo>
                                <a:pt x="635" y="1759"/>
                              </a:lnTo>
                              <a:lnTo>
                                <a:pt x="572" y="1771"/>
                              </a:lnTo>
                              <a:lnTo>
                                <a:pt x="495" y="1771"/>
                              </a:lnTo>
                              <a:lnTo>
                                <a:pt x="479" y="1759"/>
                              </a:lnTo>
                              <a:lnTo>
                                <a:pt x="42" y="1407"/>
                              </a:lnTo>
                              <a:lnTo>
                                <a:pt x="22" y="1383"/>
                              </a:lnTo>
                              <a:lnTo>
                                <a:pt x="6" y="1359"/>
                              </a:lnTo>
                              <a:lnTo>
                                <a:pt x="0" y="1332"/>
                              </a:lnTo>
                              <a:lnTo>
                                <a:pt x="0" y="1299"/>
                              </a:lnTo>
                              <a:lnTo>
                                <a:pt x="6" y="1271"/>
                              </a:lnTo>
                              <a:lnTo>
                                <a:pt x="131" y="836"/>
                              </a:lnTo>
                              <a:lnTo>
                                <a:pt x="209" y="558"/>
                              </a:lnTo>
                              <a:lnTo>
                                <a:pt x="264" y="358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C0C0C0"/>
                        </a:solidFill>
                        <a:ln w="3175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795" name="Freeform 50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113" y="2066"/>
                          <a:ext cx="280" cy="448"/>
                        </a:xfrm>
                        <a:custGeom>
                          <a:avLst/>
                          <a:gdLst>
                            <a:gd name="T0" fmla="*/ 64 w 840"/>
                            <a:gd name="T1" fmla="*/ 134 h 1346"/>
                            <a:gd name="T2" fmla="*/ 84 w 840"/>
                            <a:gd name="T3" fmla="*/ 70 h 1346"/>
                            <a:gd name="T4" fmla="*/ 102 w 840"/>
                            <a:gd name="T5" fmla="*/ 12 h 1346"/>
                            <a:gd name="T6" fmla="*/ 105 w 840"/>
                            <a:gd name="T7" fmla="*/ 10 h 1346"/>
                            <a:gd name="T8" fmla="*/ 108 w 840"/>
                            <a:gd name="T9" fmla="*/ 9 h 1346"/>
                            <a:gd name="T10" fmla="*/ 114 w 840"/>
                            <a:gd name="T11" fmla="*/ 8 h 1346"/>
                            <a:gd name="T12" fmla="*/ 194 w 840"/>
                            <a:gd name="T13" fmla="*/ 1 h 1346"/>
                            <a:gd name="T14" fmla="*/ 272 w 840"/>
                            <a:gd name="T15" fmla="*/ 0 h 1346"/>
                            <a:gd name="T16" fmla="*/ 276 w 840"/>
                            <a:gd name="T17" fmla="*/ 1 h 1346"/>
                            <a:gd name="T18" fmla="*/ 278 w 840"/>
                            <a:gd name="T19" fmla="*/ 3 h 1346"/>
                            <a:gd name="T20" fmla="*/ 280 w 840"/>
                            <a:gd name="T21" fmla="*/ 9 h 1346"/>
                            <a:gd name="T22" fmla="*/ 274 w 840"/>
                            <a:gd name="T23" fmla="*/ 49 h 1346"/>
                            <a:gd name="T24" fmla="*/ 262 w 840"/>
                            <a:gd name="T25" fmla="*/ 84 h 1346"/>
                            <a:gd name="T26" fmla="*/ 241 w 840"/>
                            <a:gd name="T27" fmla="*/ 149 h 1346"/>
                            <a:gd name="T28" fmla="*/ 201 w 840"/>
                            <a:gd name="T29" fmla="*/ 259 h 1346"/>
                            <a:gd name="T30" fmla="*/ 166 w 840"/>
                            <a:gd name="T31" fmla="*/ 355 h 1346"/>
                            <a:gd name="T32" fmla="*/ 158 w 840"/>
                            <a:gd name="T33" fmla="*/ 392 h 1346"/>
                            <a:gd name="T34" fmla="*/ 152 w 840"/>
                            <a:gd name="T35" fmla="*/ 416 h 1346"/>
                            <a:gd name="T36" fmla="*/ 147 w 840"/>
                            <a:gd name="T37" fmla="*/ 430 h 1346"/>
                            <a:gd name="T38" fmla="*/ 142 w 840"/>
                            <a:gd name="T39" fmla="*/ 440 h 1346"/>
                            <a:gd name="T40" fmla="*/ 138 w 840"/>
                            <a:gd name="T41" fmla="*/ 445 h 1346"/>
                            <a:gd name="T42" fmla="*/ 135 w 840"/>
                            <a:gd name="T43" fmla="*/ 448 h 1346"/>
                            <a:gd name="T44" fmla="*/ 130 w 840"/>
                            <a:gd name="T45" fmla="*/ 448 h 1346"/>
                            <a:gd name="T46" fmla="*/ 125 w 840"/>
                            <a:gd name="T47" fmla="*/ 447 h 1346"/>
                            <a:gd name="T48" fmla="*/ 118 w 840"/>
                            <a:gd name="T49" fmla="*/ 441 h 1346"/>
                            <a:gd name="T50" fmla="*/ 109 w 840"/>
                            <a:gd name="T51" fmla="*/ 434 h 1346"/>
                            <a:gd name="T52" fmla="*/ 101 w 840"/>
                            <a:gd name="T53" fmla="*/ 425 h 1346"/>
                            <a:gd name="T54" fmla="*/ 92 w 840"/>
                            <a:gd name="T55" fmla="*/ 416 h 1346"/>
                            <a:gd name="T56" fmla="*/ 83 w 840"/>
                            <a:gd name="T57" fmla="*/ 408 h 1346"/>
                            <a:gd name="T58" fmla="*/ 4 w 840"/>
                            <a:gd name="T59" fmla="*/ 368 h 1346"/>
                            <a:gd name="T60" fmla="*/ 1 w 840"/>
                            <a:gd name="T61" fmla="*/ 366 h 1346"/>
                            <a:gd name="T62" fmla="*/ 0 w 840"/>
                            <a:gd name="T63" fmla="*/ 362 h 1346"/>
                            <a:gd name="T64" fmla="*/ 1 w 840"/>
                            <a:gd name="T65" fmla="*/ 357 h 1346"/>
                            <a:gd name="T66" fmla="*/ 2 w 840"/>
                            <a:gd name="T67" fmla="*/ 352 h 1346"/>
                            <a:gd name="T68" fmla="*/ 64 w 840"/>
                            <a:gd name="T69" fmla="*/ 134 h 1346"/>
                            <a:gd name="T70" fmla="*/ 0 60000 65536"/>
                            <a:gd name="T71" fmla="*/ 0 60000 65536"/>
                            <a:gd name="T72" fmla="*/ 0 60000 65536"/>
                            <a:gd name="T73" fmla="*/ 0 60000 65536"/>
                            <a:gd name="T74" fmla="*/ 0 60000 65536"/>
                            <a:gd name="T75" fmla="*/ 0 60000 65536"/>
                            <a:gd name="T76" fmla="*/ 0 60000 65536"/>
                            <a:gd name="T77" fmla="*/ 0 60000 65536"/>
                            <a:gd name="T78" fmla="*/ 0 60000 65536"/>
                            <a:gd name="T79" fmla="*/ 0 60000 65536"/>
                            <a:gd name="T80" fmla="*/ 0 60000 65536"/>
                            <a:gd name="T81" fmla="*/ 0 60000 65536"/>
                            <a:gd name="T82" fmla="*/ 0 60000 65536"/>
                            <a:gd name="T83" fmla="*/ 0 60000 65536"/>
                            <a:gd name="T84" fmla="*/ 0 60000 65536"/>
                            <a:gd name="T85" fmla="*/ 0 60000 65536"/>
                            <a:gd name="T86" fmla="*/ 0 60000 65536"/>
                            <a:gd name="T87" fmla="*/ 0 60000 65536"/>
                            <a:gd name="T88" fmla="*/ 0 60000 65536"/>
                            <a:gd name="T89" fmla="*/ 0 60000 65536"/>
                            <a:gd name="T90" fmla="*/ 0 60000 65536"/>
                            <a:gd name="T91" fmla="*/ 0 60000 65536"/>
                            <a:gd name="T92" fmla="*/ 0 60000 65536"/>
                            <a:gd name="T93" fmla="*/ 0 60000 65536"/>
                            <a:gd name="T94" fmla="*/ 0 60000 65536"/>
                            <a:gd name="T95" fmla="*/ 0 60000 65536"/>
                            <a:gd name="T96" fmla="*/ 0 60000 65536"/>
                            <a:gd name="T97" fmla="*/ 0 60000 65536"/>
                            <a:gd name="T98" fmla="*/ 0 60000 65536"/>
                            <a:gd name="T99" fmla="*/ 0 60000 65536"/>
                            <a:gd name="T100" fmla="*/ 0 60000 65536"/>
                            <a:gd name="T101" fmla="*/ 0 60000 65536"/>
                            <a:gd name="T102" fmla="*/ 0 60000 65536"/>
                            <a:gd name="T103" fmla="*/ 0 60000 65536"/>
                            <a:gd name="T104" fmla="*/ 0 60000 65536"/>
                            <a:gd name="T105" fmla="*/ 0 w 840"/>
                            <a:gd name="T106" fmla="*/ 0 h 1346"/>
                            <a:gd name="T107" fmla="*/ 840 w 840"/>
                            <a:gd name="T108" fmla="*/ 1346 h 1346"/>
                          </a:gdLst>
                          <a:ahLst/>
                          <a:cxnLst>
                            <a:cxn ang="T70">
                              <a:pos x="T0" y="T1"/>
                            </a:cxn>
                            <a:cxn ang="T71">
                              <a:pos x="T2" y="T3"/>
                            </a:cxn>
                            <a:cxn ang="T72">
                              <a:pos x="T4" y="T5"/>
                            </a:cxn>
                            <a:cxn ang="T73">
                              <a:pos x="T6" y="T7"/>
                            </a:cxn>
                            <a:cxn ang="T74">
                              <a:pos x="T8" y="T9"/>
                            </a:cxn>
                            <a:cxn ang="T75">
                              <a:pos x="T10" y="T11"/>
                            </a:cxn>
                            <a:cxn ang="T76">
                              <a:pos x="T12" y="T13"/>
                            </a:cxn>
                            <a:cxn ang="T77">
                              <a:pos x="T14" y="T15"/>
                            </a:cxn>
                            <a:cxn ang="T78">
                              <a:pos x="T16" y="T17"/>
                            </a:cxn>
                            <a:cxn ang="T79">
                              <a:pos x="T18" y="T19"/>
                            </a:cxn>
                            <a:cxn ang="T80">
                              <a:pos x="T20" y="T21"/>
                            </a:cxn>
                            <a:cxn ang="T81">
                              <a:pos x="T22" y="T23"/>
                            </a:cxn>
                            <a:cxn ang="T82">
                              <a:pos x="T24" y="T25"/>
                            </a:cxn>
                            <a:cxn ang="T83">
                              <a:pos x="T26" y="T27"/>
                            </a:cxn>
                            <a:cxn ang="T84">
                              <a:pos x="T28" y="T29"/>
                            </a:cxn>
                            <a:cxn ang="T85">
                              <a:pos x="T30" y="T31"/>
                            </a:cxn>
                            <a:cxn ang="T86">
                              <a:pos x="T32" y="T33"/>
                            </a:cxn>
                            <a:cxn ang="T87">
                              <a:pos x="T34" y="T35"/>
                            </a:cxn>
                            <a:cxn ang="T88">
                              <a:pos x="T36" y="T37"/>
                            </a:cxn>
                            <a:cxn ang="T89">
                              <a:pos x="T38" y="T39"/>
                            </a:cxn>
                            <a:cxn ang="T90">
                              <a:pos x="T40" y="T41"/>
                            </a:cxn>
                            <a:cxn ang="T91">
                              <a:pos x="T42" y="T43"/>
                            </a:cxn>
                            <a:cxn ang="T92">
                              <a:pos x="T44" y="T45"/>
                            </a:cxn>
                            <a:cxn ang="T93">
                              <a:pos x="T46" y="T47"/>
                            </a:cxn>
                            <a:cxn ang="T94">
                              <a:pos x="T48" y="T49"/>
                            </a:cxn>
                            <a:cxn ang="T95">
                              <a:pos x="T50" y="T51"/>
                            </a:cxn>
                            <a:cxn ang="T96">
                              <a:pos x="T52" y="T53"/>
                            </a:cxn>
                            <a:cxn ang="T97">
                              <a:pos x="T54" y="T55"/>
                            </a:cxn>
                            <a:cxn ang="T98">
                              <a:pos x="T56" y="T57"/>
                            </a:cxn>
                            <a:cxn ang="T99">
                              <a:pos x="T58" y="T59"/>
                            </a:cxn>
                            <a:cxn ang="T100">
                              <a:pos x="T60" y="T61"/>
                            </a:cxn>
                            <a:cxn ang="T101">
                              <a:pos x="T62" y="T63"/>
                            </a:cxn>
                            <a:cxn ang="T102">
                              <a:pos x="T64" y="T65"/>
                            </a:cxn>
                            <a:cxn ang="T103">
                              <a:pos x="T66" y="T67"/>
                            </a:cxn>
                            <a:cxn ang="T104">
                              <a:pos x="T68" y="T69"/>
                            </a:cxn>
                          </a:cxnLst>
                          <a:rect l="T105" t="T106" r="T107" b="T108"/>
                          <a:pathLst>
                            <a:path w="840" h="1346">
                              <a:moveTo>
                                <a:pt x="192" y="402"/>
                              </a:moveTo>
                              <a:lnTo>
                                <a:pt x="252" y="209"/>
                              </a:lnTo>
                              <a:lnTo>
                                <a:pt x="306" y="36"/>
                              </a:lnTo>
                              <a:lnTo>
                                <a:pt x="314" y="29"/>
                              </a:lnTo>
                              <a:lnTo>
                                <a:pt x="323" y="26"/>
                              </a:lnTo>
                              <a:lnTo>
                                <a:pt x="341" y="23"/>
                              </a:lnTo>
                              <a:lnTo>
                                <a:pt x="581" y="2"/>
                              </a:lnTo>
                              <a:lnTo>
                                <a:pt x="816" y="0"/>
                              </a:lnTo>
                              <a:lnTo>
                                <a:pt x="829" y="3"/>
                              </a:lnTo>
                              <a:lnTo>
                                <a:pt x="835" y="9"/>
                              </a:lnTo>
                              <a:lnTo>
                                <a:pt x="840" y="26"/>
                              </a:lnTo>
                              <a:lnTo>
                                <a:pt x="822" y="148"/>
                              </a:lnTo>
                              <a:lnTo>
                                <a:pt x="785" y="252"/>
                              </a:lnTo>
                              <a:lnTo>
                                <a:pt x="723" y="447"/>
                              </a:lnTo>
                              <a:lnTo>
                                <a:pt x="604" y="778"/>
                              </a:lnTo>
                              <a:lnTo>
                                <a:pt x="499" y="1068"/>
                              </a:lnTo>
                              <a:lnTo>
                                <a:pt x="473" y="1177"/>
                              </a:lnTo>
                              <a:lnTo>
                                <a:pt x="457" y="1249"/>
                              </a:lnTo>
                              <a:lnTo>
                                <a:pt x="440" y="1292"/>
                              </a:lnTo>
                              <a:lnTo>
                                <a:pt x="425" y="1322"/>
                              </a:lnTo>
                              <a:lnTo>
                                <a:pt x="414" y="1337"/>
                              </a:lnTo>
                              <a:lnTo>
                                <a:pt x="405" y="1345"/>
                              </a:lnTo>
                              <a:lnTo>
                                <a:pt x="391" y="1346"/>
                              </a:lnTo>
                              <a:lnTo>
                                <a:pt x="376" y="1342"/>
                              </a:lnTo>
                              <a:lnTo>
                                <a:pt x="353" y="1325"/>
                              </a:lnTo>
                              <a:lnTo>
                                <a:pt x="327" y="1303"/>
                              </a:lnTo>
                              <a:lnTo>
                                <a:pt x="303" y="1276"/>
                              </a:lnTo>
                              <a:lnTo>
                                <a:pt x="275" y="1249"/>
                              </a:lnTo>
                              <a:lnTo>
                                <a:pt x="248" y="1226"/>
                              </a:lnTo>
                              <a:lnTo>
                                <a:pt x="12" y="1107"/>
                              </a:lnTo>
                              <a:lnTo>
                                <a:pt x="3" y="1099"/>
                              </a:lnTo>
                              <a:lnTo>
                                <a:pt x="0" y="1087"/>
                              </a:lnTo>
                              <a:lnTo>
                                <a:pt x="2" y="1072"/>
                              </a:lnTo>
                              <a:lnTo>
                                <a:pt x="6" y="1058"/>
                              </a:lnTo>
                              <a:lnTo>
                                <a:pt x="192" y="402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005F5F"/>
                        </a:solidFill>
                        <a:ln w="3175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  <p:grpSp>
                    <p:nvGrpSpPr>
                      <p:cNvPr id="32791" name="Group 51"/>
                      <p:cNvGrpSpPr>
                        <a:grpSpLocks/>
                      </p:cNvGrpSpPr>
                      <p:nvPr/>
                    </p:nvGrpSpPr>
                    <p:grpSpPr bwMode="auto">
                      <a:xfrm>
                        <a:off x="2427" y="2527"/>
                        <a:ext cx="75" cy="254"/>
                        <a:chOff x="2427" y="2527"/>
                        <a:chExt cx="75" cy="254"/>
                      </a:xfrm>
                    </p:grpSpPr>
                    <p:sp>
                      <p:nvSpPr>
                        <p:cNvPr id="32792" name="Freeform 52"/>
                        <p:cNvSpPr>
                          <a:spLocks/>
                        </p:cNvSpPr>
                        <p:nvPr/>
                      </p:nvSpPr>
                      <p:spPr bwMode="auto">
                        <a:xfrm>
                          <a:off x="2433" y="2536"/>
                          <a:ext cx="69" cy="245"/>
                        </a:xfrm>
                        <a:custGeom>
                          <a:avLst/>
                          <a:gdLst>
                            <a:gd name="T0" fmla="*/ 0 w 207"/>
                            <a:gd name="T1" fmla="*/ 0 h 735"/>
                            <a:gd name="T2" fmla="*/ 2 w 207"/>
                            <a:gd name="T3" fmla="*/ 16 h 735"/>
                            <a:gd name="T4" fmla="*/ 6 w 207"/>
                            <a:gd name="T5" fmla="*/ 29 h 735"/>
                            <a:gd name="T6" fmla="*/ 11 w 207"/>
                            <a:gd name="T7" fmla="*/ 40 h 735"/>
                            <a:gd name="T8" fmla="*/ 21 w 207"/>
                            <a:gd name="T9" fmla="*/ 47 h 735"/>
                            <a:gd name="T10" fmla="*/ 32 w 207"/>
                            <a:gd name="T11" fmla="*/ 52 h 735"/>
                            <a:gd name="T12" fmla="*/ 41 w 207"/>
                            <a:gd name="T13" fmla="*/ 62 h 735"/>
                            <a:gd name="T14" fmla="*/ 48 w 207"/>
                            <a:gd name="T15" fmla="*/ 73 h 735"/>
                            <a:gd name="T16" fmla="*/ 55 w 207"/>
                            <a:gd name="T17" fmla="*/ 93 h 735"/>
                            <a:gd name="T18" fmla="*/ 58 w 207"/>
                            <a:gd name="T19" fmla="*/ 110 h 735"/>
                            <a:gd name="T20" fmla="*/ 56 w 207"/>
                            <a:gd name="T21" fmla="*/ 123 h 735"/>
                            <a:gd name="T22" fmla="*/ 48 w 207"/>
                            <a:gd name="T23" fmla="*/ 134 h 735"/>
                            <a:gd name="T24" fmla="*/ 41 w 207"/>
                            <a:gd name="T25" fmla="*/ 145 h 735"/>
                            <a:gd name="T26" fmla="*/ 36 w 207"/>
                            <a:gd name="T27" fmla="*/ 156 h 735"/>
                            <a:gd name="T28" fmla="*/ 33 w 207"/>
                            <a:gd name="T29" fmla="*/ 171 h 735"/>
                            <a:gd name="T30" fmla="*/ 31 w 207"/>
                            <a:gd name="T31" fmla="*/ 187 h 735"/>
                            <a:gd name="T32" fmla="*/ 35 w 207"/>
                            <a:gd name="T33" fmla="*/ 202 h 735"/>
                            <a:gd name="T34" fmla="*/ 39 w 207"/>
                            <a:gd name="T35" fmla="*/ 213 h 735"/>
                            <a:gd name="T36" fmla="*/ 50 w 207"/>
                            <a:gd name="T37" fmla="*/ 226 h 735"/>
                            <a:gd name="T38" fmla="*/ 58 w 207"/>
                            <a:gd name="T39" fmla="*/ 235 h 735"/>
                            <a:gd name="T40" fmla="*/ 69 w 207"/>
                            <a:gd name="T41" fmla="*/ 245 h 735"/>
                            <a:gd name="T42" fmla="*/ 0 60000 65536"/>
                            <a:gd name="T43" fmla="*/ 0 60000 65536"/>
                            <a:gd name="T44" fmla="*/ 0 60000 65536"/>
                            <a:gd name="T45" fmla="*/ 0 60000 65536"/>
                            <a:gd name="T46" fmla="*/ 0 60000 65536"/>
                            <a:gd name="T47" fmla="*/ 0 60000 65536"/>
                            <a:gd name="T48" fmla="*/ 0 60000 65536"/>
                            <a:gd name="T49" fmla="*/ 0 60000 65536"/>
                            <a:gd name="T50" fmla="*/ 0 60000 65536"/>
                            <a:gd name="T51" fmla="*/ 0 60000 65536"/>
                            <a:gd name="T52" fmla="*/ 0 60000 65536"/>
                            <a:gd name="T53" fmla="*/ 0 60000 65536"/>
                            <a:gd name="T54" fmla="*/ 0 60000 65536"/>
                            <a:gd name="T55" fmla="*/ 0 60000 65536"/>
                            <a:gd name="T56" fmla="*/ 0 60000 65536"/>
                            <a:gd name="T57" fmla="*/ 0 60000 65536"/>
                            <a:gd name="T58" fmla="*/ 0 60000 65536"/>
                            <a:gd name="T59" fmla="*/ 0 60000 65536"/>
                            <a:gd name="T60" fmla="*/ 0 60000 65536"/>
                            <a:gd name="T61" fmla="*/ 0 60000 65536"/>
                            <a:gd name="T62" fmla="*/ 0 60000 65536"/>
                            <a:gd name="T63" fmla="*/ 0 w 207"/>
                            <a:gd name="T64" fmla="*/ 0 h 735"/>
                            <a:gd name="T65" fmla="*/ 207 w 207"/>
                            <a:gd name="T66" fmla="*/ 735 h 735"/>
                          </a:gdLst>
                          <a:ahLst/>
                          <a:cxnLst>
                            <a:cxn ang="T42">
                              <a:pos x="T0" y="T1"/>
                            </a:cxn>
                            <a:cxn ang="T43">
                              <a:pos x="T2" y="T3"/>
                            </a:cxn>
                            <a:cxn ang="T44">
                              <a:pos x="T4" y="T5"/>
                            </a:cxn>
                            <a:cxn ang="T45">
                              <a:pos x="T6" y="T7"/>
                            </a:cxn>
                            <a:cxn ang="T46">
                              <a:pos x="T8" y="T9"/>
                            </a:cxn>
                            <a:cxn ang="T47">
                              <a:pos x="T10" y="T11"/>
                            </a:cxn>
                            <a:cxn ang="T48">
                              <a:pos x="T12" y="T13"/>
                            </a:cxn>
                            <a:cxn ang="T49">
                              <a:pos x="T14" y="T15"/>
                            </a:cxn>
                            <a:cxn ang="T50">
                              <a:pos x="T16" y="T17"/>
                            </a:cxn>
                            <a:cxn ang="T51">
                              <a:pos x="T18" y="T19"/>
                            </a:cxn>
                            <a:cxn ang="T52">
                              <a:pos x="T20" y="T21"/>
                            </a:cxn>
                            <a:cxn ang="T53">
                              <a:pos x="T22" y="T23"/>
                            </a:cxn>
                            <a:cxn ang="T54">
                              <a:pos x="T24" y="T25"/>
                            </a:cxn>
                            <a:cxn ang="T55">
                              <a:pos x="T26" y="T27"/>
                            </a:cxn>
                            <a:cxn ang="T56">
                              <a:pos x="T28" y="T29"/>
                            </a:cxn>
                            <a:cxn ang="T57">
                              <a:pos x="T30" y="T31"/>
                            </a:cxn>
                            <a:cxn ang="T58">
                              <a:pos x="T32" y="T33"/>
                            </a:cxn>
                            <a:cxn ang="T59">
                              <a:pos x="T34" y="T35"/>
                            </a:cxn>
                            <a:cxn ang="T60">
                              <a:pos x="T36" y="T37"/>
                            </a:cxn>
                            <a:cxn ang="T61">
                              <a:pos x="T38" y="T39"/>
                            </a:cxn>
                            <a:cxn ang="T62">
                              <a:pos x="T40" y="T41"/>
                            </a:cxn>
                          </a:cxnLst>
                          <a:rect l="T63" t="T64" r="T65" b="T66"/>
                          <a:pathLst>
                            <a:path w="207" h="735">
                              <a:moveTo>
                                <a:pt x="0" y="0"/>
                              </a:moveTo>
                              <a:lnTo>
                                <a:pt x="7" y="49"/>
                              </a:lnTo>
                              <a:lnTo>
                                <a:pt x="17" y="87"/>
                              </a:lnTo>
                              <a:lnTo>
                                <a:pt x="34" y="119"/>
                              </a:lnTo>
                              <a:lnTo>
                                <a:pt x="62" y="140"/>
                              </a:lnTo>
                              <a:lnTo>
                                <a:pt x="96" y="157"/>
                              </a:lnTo>
                              <a:lnTo>
                                <a:pt x="122" y="185"/>
                              </a:lnTo>
                              <a:lnTo>
                                <a:pt x="144" y="220"/>
                              </a:lnTo>
                              <a:lnTo>
                                <a:pt x="166" y="280"/>
                              </a:lnTo>
                              <a:lnTo>
                                <a:pt x="174" y="329"/>
                              </a:lnTo>
                              <a:lnTo>
                                <a:pt x="167" y="368"/>
                              </a:lnTo>
                              <a:lnTo>
                                <a:pt x="144" y="403"/>
                              </a:lnTo>
                              <a:lnTo>
                                <a:pt x="123" y="436"/>
                              </a:lnTo>
                              <a:lnTo>
                                <a:pt x="109" y="469"/>
                              </a:lnTo>
                              <a:lnTo>
                                <a:pt x="98" y="512"/>
                              </a:lnTo>
                              <a:lnTo>
                                <a:pt x="93" y="561"/>
                              </a:lnTo>
                              <a:lnTo>
                                <a:pt x="104" y="607"/>
                              </a:lnTo>
                              <a:lnTo>
                                <a:pt x="118" y="638"/>
                              </a:lnTo>
                              <a:lnTo>
                                <a:pt x="149" y="678"/>
                              </a:lnTo>
                              <a:lnTo>
                                <a:pt x="174" y="705"/>
                              </a:lnTo>
                              <a:lnTo>
                                <a:pt x="207" y="735"/>
                              </a:lnTo>
                            </a:path>
                          </a:pathLst>
                        </a:custGeom>
                        <a:noFill/>
                        <a:ln w="3175">
                          <a:solidFill>
                            <a:srgbClr val="000000"/>
                          </a:solidFill>
                          <a:prstDash val="solid"/>
                          <a:round/>
                          <a:headEnd/>
                          <a:tailEnd/>
                        </a:ln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rgbClr val="FFFFFF"/>
                              </a:solidFill>
                            </a14:hiddenFill>
                          </a:ext>
                        </a:extLst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  <p:sp>
                      <p:nvSpPr>
                        <p:cNvPr id="32793" name="Oval 53"/>
                        <p:cNvSpPr>
                          <a:spLocks noChangeArrowheads="1"/>
                        </p:cNvSpPr>
                        <p:nvPr/>
                      </p:nvSpPr>
                      <p:spPr bwMode="auto">
                        <a:xfrm>
                          <a:off x="2427" y="2527"/>
                          <a:ext cx="12" cy="15"/>
                        </a:xfrm>
                        <a:prstGeom prst="ellipse">
                          <a:avLst/>
                        </a:prstGeom>
                        <a:solidFill>
                          <a:srgbClr val="000000"/>
                        </a:solidFill>
                        <a:ln w="317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:ln>
                      </p:spPr>
                      <p:txBody>
                        <a:bodyPr/>
                        <a:lstStyle/>
                        <a:p>
                          <a:endParaRPr lang="en-US"/>
                        </a:p>
                      </p:txBody>
                    </p:sp>
                  </p:grpSp>
                </p:grpSp>
              </p:grpSp>
            </p:grpSp>
          </p:grpSp>
        </p:grpSp>
      </p:grpSp>
      <p:sp>
        <p:nvSpPr>
          <p:cNvPr id="5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88057199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>
          <a:xfrm>
            <a:off x="11430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are Computers Good At?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81200"/>
            <a:ext cx="8229600" cy="4114800"/>
          </a:xfrm>
        </p:spPr>
        <p:txBody>
          <a:bodyPr/>
          <a:lstStyle/>
          <a:p>
            <a:r>
              <a:rPr lang="en-US" smtClean="0"/>
              <a:t>Sense stimuli outside human’s range</a:t>
            </a:r>
          </a:p>
          <a:p>
            <a:r>
              <a:rPr lang="en-US" smtClean="0"/>
              <a:t>Calculate quickly and accurately</a:t>
            </a:r>
          </a:p>
          <a:p>
            <a:r>
              <a:rPr lang="en-US" smtClean="0"/>
              <a:t>Store large quantities and recall accurately </a:t>
            </a:r>
          </a:p>
          <a:p>
            <a:r>
              <a:rPr lang="en-US" smtClean="0"/>
              <a:t>Respond rapidly and consistently</a:t>
            </a:r>
          </a:p>
          <a:p>
            <a:r>
              <a:rPr lang="en-US" smtClean="0"/>
              <a:t>Perform repetitive actions reliably</a:t>
            </a:r>
          </a:p>
          <a:p>
            <a:r>
              <a:rPr lang="en-US" smtClean="0"/>
              <a:t>Work under heavy load for an extended period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6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860839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152400"/>
            <a:ext cx="8229600" cy="1143000"/>
          </a:xfrm>
        </p:spPr>
        <p:txBody>
          <a:bodyPr/>
          <a:lstStyle/>
          <a:p>
            <a:r>
              <a:rPr lang="en-US" dirty="0" smtClean="0"/>
              <a:t>What are Humans Good At?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r>
              <a:rPr lang="en-US" smtClean="0"/>
              <a:t>Sense low level stimuli</a:t>
            </a:r>
          </a:p>
          <a:p>
            <a:r>
              <a:rPr lang="en-US" smtClean="0"/>
              <a:t>Recognize patterns</a:t>
            </a:r>
          </a:p>
          <a:p>
            <a:r>
              <a:rPr lang="en-US" smtClean="0"/>
              <a:t>Reason inductively</a:t>
            </a:r>
          </a:p>
          <a:p>
            <a:r>
              <a:rPr lang="en-US" smtClean="0"/>
              <a:t>Communicate with multiple channels</a:t>
            </a:r>
          </a:p>
          <a:p>
            <a:r>
              <a:rPr lang="en-US" smtClean="0"/>
              <a:t>Apply multiple strategies</a:t>
            </a:r>
          </a:p>
          <a:p>
            <a:r>
              <a:rPr lang="en-US" smtClean="0"/>
              <a:t>Adapt to changes or unexpected events</a:t>
            </a:r>
          </a:p>
        </p:txBody>
      </p:sp>
      <p:sp>
        <p:nvSpPr>
          <p:cNvPr id="4" name="Line 5"/>
          <p:cNvSpPr>
            <a:spLocks noChangeShapeType="1"/>
          </p:cNvSpPr>
          <p:nvPr/>
        </p:nvSpPr>
        <p:spPr bwMode="auto">
          <a:xfrm>
            <a:off x="-76200" y="1295400"/>
            <a:ext cx="9144000" cy="0"/>
          </a:xfrm>
          <a:prstGeom prst="line">
            <a:avLst/>
          </a:prstGeom>
          <a:noFill/>
          <a:ln w="4445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5" name="Picture 6" descr="26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52400" y="228600"/>
            <a:ext cx="12192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14551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1940</Words>
  <Application>Microsoft Office PowerPoint</Application>
  <PresentationFormat>On-screen Show (4:3)</PresentationFormat>
  <Paragraphs>365</Paragraphs>
  <Slides>54</Slides>
  <Notes>24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56" baseType="lpstr">
      <vt:lpstr>Office Theme</vt:lpstr>
      <vt:lpstr>Photo Editor Photo</vt:lpstr>
      <vt:lpstr>Web Characterization (online) Web Design</vt:lpstr>
      <vt:lpstr>Today’s Goals</vt:lpstr>
      <vt:lpstr>*Review</vt:lpstr>
      <vt:lpstr>G1: What the Web ‘is’</vt:lpstr>
      <vt:lpstr>Let’s reflect</vt:lpstr>
      <vt:lpstr>G2: Understand HCI</vt:lpstr>
      <vt:lpstr>Human Computer Interaction</vt:lpstr>
      <vt:lpstr>What are Computers Good At?</vt:lpstr>
      <vt:lpstr>What are Humans Good At?</vt:lpstr>
      <vt:lpstr>Individual Differences</vt:lpstr>
      <vt:lpstr>Where is the bottleneck?</vt:lpstr>
      <vt:lpstr>Synergy</vt:lpstr>
      <vt:lpstr>Interaction</vt:lpstr>
      <vt:lpstr>Stages of Interaction</vt:lpstr>
      <vt:lpstr>Mental Models</vt:lpstr>
      <vt:lpstr>Mental Models</vt:lpstr>
      <vt:lpstr>Modeling Interaction: Computer Peripherals &amp; Human Sensory Perception</vt:lpstr>
      <vt:lpstr>Modeling Interaction</vt:lpstr>
      <vt:lpstr>Human Senses</vt:lpstr>
      <vt:lpstr>Human-computer communication</vt:lpstr>
      <vt:lpstr>G3: Connect HCI principles with good Web site design</vt:lpstr>
      <vt:lpstr>Objects &amp; Design:  Lessons from Donald Norman</vt:lpstr>
      <vt:lpstr>Bridging Users &amp; Systems:  Affordances</vt:lpstr>
      <vt:lpstr>Affordances Gone Wrong</vt:lpstr>
      <vt:lpstr>Bridging Users &amp; Systems:  Visible Constraints</vt:lpstr>
      <vt:lpstr>Users play a role too!</vt:lpstr>
      <vt:lpstr>PowerPoint Presentation</vt:lpstr>
      <vt:lpstr>PowerPoint Presentation</vt:lpstr>
      <vt:lpstr>PowerPoint Presentation</vt:lpstr>
      <vt:lpstr>Bridging Users &amp; Systems:  Mapping</vt:lpstr>
      <vt:lpstr>Possible Mappings</vt:lpstr>
      <vt:lpstr>Bridging Users &amp; Systems:  Causality</vt:lpstr>
      <vt:lpstr>Bridging Users &amp; Systems:  Transfer Effects</vt:lpstr>
      <vt:lpstr>Bridging Users &amp; Systems:  Population Stereotypes/Idioms</vt:lpstr>
      <vt:lpstr>Lessons from  Architecture: Patterns</vt:lpstr>
      <vt:lpstr>Pattern Examples</vt:lpstr>
      <vt:lpstr>Pattern Examples</vt:lpstr>
      <vt:lpstr>PowerPoint Presentation</vt:lpstr>
      <vt:lpstr>PowerPoint Presentation</vt:lpstr>
      <vt:lpstr>Layers of Patterns for Web Design</vt:lpstr>
      <vt:lpstr>PowerPoint Presentation</vt:lpstr>
      <vt:lpstr>Wire Framing</vt:lpstr>
      <vt:lpstr>PowerPoint Presentation</vt:lpstr>
      <vt:lpstr>PowerPoint Presentation</vt:lpstr>
      <vt:lpstr>G4: Begin to think about evaluation </vt:lpstr>
      <vt:lpstr>Human-Computer Interaction</vt:lpstr>
      <vt:lpstr>Usability Evaluation Methods</vt:lpstr>
      <vt:lpstr>Objective Data: Quantitative Analysis</vt:lpstr>
      <vt:lpstr>Subjective Data: Quantitative Analysis</vt:lpstr>
      <vt:lpstr>Objective Data:  Qualitative Analysis</vt:lpstr>
      <vt:lpstr>Subjective Data for Qualitative Analysis</vt:lpstr>
      <vt:lpstr>Subjective Data for Qualitative Analysis</vt:lpstr>
      <vt:lpstr>Subjective Data for Qualitative Analysis</vt:lpstr>
      <vt:lpstr>Processing Qualitative Data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MomMom</dc:creator>
  <cp:lastModifiedBy>kk</cp:lastModifiedBy>
  <cp:revision>33</cp:revision>
  <dcterms:created xsi:type="dcterms:W3CDTF">2013-02-11T15:19:09Z</dcterms:created>
  <dcterms:modified xsi:type="dcterms:W3CDTF">2013-02-13T20:28:41Z</dcterms:modified>
</cp:coreProperties>
</file>