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36" r:id="rId3"/>
    <p:sldId id="520" r:id="rId4"/>
    <p:sldId id="429" r:id="rId5"/>
    <p:sldId id="430" r:id="rId6"/>
    <p:sldId id="434" r:id="rId7"/>
    <p:sldId id="431" r:id="rId8"/>
    <p:sldId id="432" r:id="rId9"/>
    <p:sldId id="433" r:id="rId10"/>
    <p:sldId id="526" r:id="rId11"/>
    <p:sldId id="552" r:id="rId12"/>
    <p:sldId id="554" r:id="rId13"/>
    <p:sldId id="553" r:id="rId14"/>
    <p:sldId id="555" r:id="rId15"/>
    <p:sldId id="43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pollo\My%20Documents\language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1"/>
          <c:order val="0"/>
          <c:spPr>
            <a:ln>
              <a:solidFill>
                <a:schemeClr val="accent1"/>
              </a:solidFill>
            </a:ln>
          </c:spPr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Sheet1!$A$1:$A$10</c:f>
              <c:strCache>
                <c:ptCount val="10"/>
                <c:pt idx="0">
                  <c:v>English</c:v>
                </c:pt>
                <c:pt idx="1">
                  <c:v>Chinese</c:v>
                </c:pt>
                <c:pt idx="2">
                  <c:v>Spanish</c:v>
                </c:pt>
                <c:pt idx="3">
                  <c:v>Japanese</c:v>
                </c:pt>
                <c:pt idx="4">
                  <c:v>Portuguese </c:v>
                </c:pt>
                <c:pt idx="5">
                  <c:v>German</c:v>
                </c:pt>
                <c:pt idx="6">
                  <c:v>Arabic</c:v>
                </c:pt>
                <c:pt idx="7">
                  <c:v>French</c:v>
                </c:pt>
                <c:pt idx="8">
                  <c:v>Russian</c:v>
                </c:pt>
                <c:pt idx="9">
                  <c:v>Korean</c:v>
                </c:pt>
              </c:strCache>
            </c:strRef>
          </c:cat>
          <c:val>
            <c:numRef>
              <c:f>Sheet1!$C$1:$C$10</c:f>
              <c:numCache>
                <c:formatCode>0.00%</c:formatCode>
                <c:ptCount val="10"/>
                <c:pt idx="0">
                  <c:v>0.57600000000000062</c:v>
                </c:pt>
                <c:pt idx="1">
                  <c:v>4.5000000000000033E-2</c:v>
                </c:pt>
                <c:pt idx="2">
                  <c:v>4.0000000000000077E-2</c:v>
                </c:pt>
                <c:pt idx="3">
                  <c:v>4.9000000000000106E-2</c:v>
                </c:pt>
                <c:pt idx="4">
                  <c:v>1.6000000000000035E-2</c:v>
                </c:pt>
                <c:pt idx="5">
                  <c:v>7.5000000000000094E-2</c:v>
                </c:pt>
                <c:pt idx="6">
                  <c:v>1.6000000000000035E-2</c:v>
                </c:pt>
                <c:pt idx="7">
                  <c:v>3.4000000000000002E-2</c:v>
                </c:pt>
                <c:pt idx="8">
                  <c:v>4.3000000000000003E-2</c:v>
                </c:pt>
                <c:pt idx="9">
                  <c:v>3.0000000000000061E-3</c:v>
                </c:pt>
              </c:numCache>
            </c:numRef>
          </c:val>
        </c:ser>
        <c:ser>
          <c:idx val="0"/>
          <c:order val="1"/>
          <c:spPr>
            <a:ln>
              <a:solidFill>
                <a:srgbClr val="4F81BD"/>
              </a:solidFill>
            </a:ln>
          </c:spPr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Sheet1!$A$1:$A$10</c:f>
              <c:strCache>
                <c:ptCount val="10"/>
                <c:pt idx="0">
                  <c:v>English</c:v>
                </c:pt>
                <c:pt idx="1">
                  <c:v>Chinese</c:v>
                </c:pt>
                <c:pt idx="2">
                  <c:v>Spanish</c:v>
                </c:pt>
                <c:pt idx="3">
                  <c:v>Japanese</c:v>
                </c:pt>
                <c:pt idx="4">
                  <c:v>Portuguese </c:v>
                </c:pt>
                <c:pt idx="5">
                  <c:v>German</c:v>
                </c:pt>
                <c:pt idx="6">
                  <c:v>Arabic</c:v>
                </c:pt>
                <c:pt idx="7">
                  <c:v>French</c:v>
                </c:pt>
                <c:pt idx="8">
                  <c:v>Russian</c:v>
                </c:pt>
                <c:pt idx="9">
                  <c:v>Korean</c:v>
                </c:pt>
              </c:strCache>
            </c:strRef>
          </c:cat>
          <c:val>
            <c:numRef>
              <c:f>Sheet1!$B$1:$B$10</c:f>
              <c:numCache>
                <c:formatCode>#,##0</c:formatCode>
                <c:ptCount val="10"/>
                <c:pt idx="0">
                  <c:v>536564837</c:v>
                </c:pt>
                <c:pt idx="1">
                  <c:v>444948013</c:v>
                </c:pt>
                <c:pt idx="2">
                  <c:v>153309074</c:v>
                </c:pt>
                <c:pt idx="3">
                  <c:v>99143700</c:v>
                </c:pt>
                <c:pt idx="4">
                  <c:v>82548200</c:v>
                </c:pt>
                <c:pt idx="5">
                  <c:v>75158584</c:v>
                </c:pt>
                <c:pt idx="6">
                  <c:v>65365400</c:v>
                </c:pt>
                <c:pt idx="7">
                  <c:v>59779525</c:v>
                </c:pt>
                <c:pt idx="8">
                  <c:v>59700000</c:v>
                </c:pt>
                <c:pt idx="9">
                  <c:v>39440000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660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456168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5459" y="8687596"/>
            <a:ext cx="2972542" cy="45640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5" tIns="45798" rIns="91595" bIns="45798"/>
          <a:lstStyle>
            <a:lvl1pPr defTabSz="914365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4213" indent="-286236" defTabSz="914365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4943" indent="-228989" defTabSz="914365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2920" indent="-228989" defTabSz="914365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60898" indent="-228989" defTabSz="914365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8875" indent="-228989" defTabSz="91436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6852" indent="-228989" defTabSz="91436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34829" indent="-228989" defTabSz="91436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92807" indent="-228989" defTabSz="91436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B36A664-5297-4A15-A2BB-AF30C073CC56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989" indent="-228989"/>
            <a:r>
              <a:rPr lang="en-US" smtClean="0"/>
              <a:t>This chart shows the 15 nations with at least 100 billion dollars in annual imports and exports.</a:t>
            </a:r>
          </a:p>
          <a:p>
            <a:pPr marL="228989" indent="-228989"/>
            <a:r>
              <a:rPr lang="en-US" smtClean="0"/>
              <a:t>Together, these nations account for 73% of the world’s exports</a:t>
            </a:r>
          </a:p>
          <a:p>
            <a:pPr marL="228989" indent="-228989"/>
            <a:r>
              <a:rPr lang="en-US" smtClean="0"/>
              <a:t>World trade thus defines nine major languages:</a:t>
            </a:r>
          </a:p>
          <a:p>
            <a:pPr marL="228989" indent="-228989"/>
            <a:r>
              <a:rPr lang="en-US" smtClean="0"/>
              <a:t>English, German, Japanese, Chinese, French, Italian, Dutch, Korean, Spanish</a:t>
            </a:r>
          </a:p>
          <a:p>
            <a:pPr marL="228989" indent="-228989"/>
            <a:endParaRPr lang="en-US" smtClean="0"/>
          </a:p>
          <a:p>
            <a:pPr marL="228989" indent="-228989"/>
            <a:r>
              <a:rPr lang="en-US" smtClean="0"/>
              <a:t>There are three key drivers that decide which languages get attention.</a:t>
            </a:r>
          </a:p>
          <a:p>
            <a:pPr marL="228989" indent="-228989"/>
            <a:endParaRPr lang="en-US" smtClean="0"/>
          </a:p>
          <a:p>
            <a:pPr marL="228989" indent="-228989">
              <a:buFontTx/>
              <a:buAutoNum type="arabicParenR"/>
            </a:pPr>
            <a:r>
              <a:rPr lang="en-US" smtClean="0"/>
              <a:t>Where is the money.  The G7 languages are well covered</a:t>
            </a:r>
          </a:p>
          <a:p>
            <a:pPr marL="228989" indent="-228989">
              <a:buFontTx/>
              <a:buAutoNum type="arabicParenR"/>
            </a:pPr>
            <a:r>
              <a:rPr lang="en-US" smtClean="0"/>
              <a:t>Where are the people.  This seems to have a much smaller effect.</a:t>
            </a:r>
          </a:p>
          <a:p>
            <a:pPr marL="228989" indent="-228989">
              <a:buFontTx/>
              <a:buAutoNum type="arabicParenR"/>
            </a:pPr>
            <a:r>
              <a:rPr lang="en-US" smtClean="0"/>
              <a:t>Where are the problems:  This explains the interest in Farsi, Korean, etc.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82CD1-4471-495D-B8B8-0E57E605F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s.umd.edu/" TargetMode="External"/><Relationship Id="rId2" Type="http://schemas.openxmlformats.org/officeDocument/2006/relationships/hyperlink" Target="http://archive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marL="342900" indent="-342900"/>
            <a:r>
              <a:rPr lang="en-US"/>
              <a:t>Week 3</a:t>
            </a:r>
          </a:p>
          <a:p>
            <a:pPr marL="342900" indent="-342900"/>
            <a:r>
              <a:rPr lang="en-US"/>
              <a:t>LBSC 690</a:t>
            </a:r>
          </a:p>
          <a:p>
            <a:pPr marL="342900" indent="-342900"/>
            <a:r>
              <a:rPr lang="en-US"/>
              <a:t>Information Technology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Web Characterization</a:t>
            </a:r>
            <a:br>
              <a:rPr lang="en-US"/>
            </a:br>
            <a:r>
              <a:rPr lang="en-US"/>
              <a:t>Web Design</a:t>
            </a:r>
          </a:p>
        </p:txBody>
      </p:sp>
      <p:pic>
        <p:nvPicPr>
          <p:cNvPr id="3077" name="Picture 5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/>
              <a:t>Hands on:</a:t>
            </a:r>
            <a:br>
              <a:rPr lang="en-US"/>
            </a:br>
            <a:r>
              <a:rPr lang="en-US"/>
              <a:t>The Internet Archive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r>
              <a:rPr lang="en-US" dirty="0"/>
              <a:t>alexa.com Web crawls since 1997</a:t>
            </a:r>
          </a:p>
          <a:p>
            <a:pPr lvl="1"/>
            <a:r>
              <a:rPr lang="en-US" dirty="0">
                <a:hlinkClick r:id="rId2"/>
              </a:rPr>
              <a:t>http://archive.org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Check out the </a:t>
            </a:r>
            <a:r>
              <a:rPr lang="en-US" dirty="0" err="1" smtClean="0"/>
              <a:t>iSchool’s</a:t>
            </a:r>
            <a:r>
              <a:rPr lang="en-US" dirty="0" smtClean="0"/>
              <a:t> </a:t>
            </a:r>
            <a:r>
              <a:rPr lang="en-US" dirty="0"/>
              <a:t>Web site from 1998!</a:t>
            </a:r>
          </a:p>
          <a:p>
            <a:pPr lvl="1"/>
            <a:r>
              <a:rPr lang="en-US" dirty="0">
                <a:hlinkClick r:id="rId3"/>
              </a:rPr>
              <a:t>http://www.clis.umd.edu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33400" y="533400"/>
          <a:ext cx="8077199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3094038" y="3390900"/>
            <a:ext cx="203835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Web Pages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81000" y="3175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Global Internet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Most Widely-Spoken Languages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005638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754813" y="6507163"/>
            <a:ext cx="2312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>
                <a:latin typeface="Arial" pitchFamily="34" charset="0"/>
              </a:rPr>
              <a:t>Source: Ethnologue (SIL), 1999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Trade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5548313" y="6583363"/>
            <a:ext cx="35956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/>
              <a:t>Source: World Trade Organization </a:t>
            </a:r>
            <a:r>
              <a:rPr lang="en-US" sz="1200" dirty="0" smtClean="0"/>
              <a:t>2010 </a:t>
            </a:r>
            <a:r>
              <a:rPr lang="en-US" sz="1200" dirty="0"/>
              <a:t>Annual Report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8" t="20518" r="3124" b="8074"/>
          <a:stretch/>
        </p:blipFill>
        <p:spPr bwMode="auto">
          <a:xfrm>
            <a:off x="0" y="1671438"/>
            <a:ext cx="9144000" cy="4262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886"/>
            <a:ext cx="7772400" cy="672789"/>
          </a:xfrm>
        </p:spPr>
        <p:txBody>
          <a:bodyPr/>
          <a:lstStyle/>
          <a:p>
            <a:r>
              <a:rPr lang="en-US" dirty="0" smtClean="0"/>
              <a:t>The “Deep Web”</a:t>
            </a:r>
            <a:endParaRPr lang="en-US" dirty="0"/>
          </a:p>
        </p:txBody>
      </p:sp>
      <p:pic>
        <p:nvPicPr>
          <p:cNvPr id="299012" name="Picture 4" descr="http://resumedetective.files.wordpress.com/2011/11/the-deep-we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9" t="8254" r="6390" b="6272"/>
          <a:stretch/>
        </p:blipFill>
        <p:spPr bwMode="auto">
          <a:xfrm>
            <a:off x="0" y="825189"/>
            <a:ext cx="8999035" cy="603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467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The “Deep Web”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sz="2800"/>
              <a:t>Dynamic pages, generated from databases</a:t>
            </a:r>
          </a:p>
          <a:p>
            <a:r>
              <a:rPr lang="en-US" sz="2800"/>
              <a:t>Much larger than surface Web</a:t>
            </a:r>
          </a:p>
          <a:p>
            <a:r>
              <a:rPr lang="en-US" sz="2800"/>
              <a:t>Not easily discovered using crawling </a:t>
            </a:r>
          </a:p>
        </p:txBody>
      </p:sp>
      <p:sp>
        <p:nvSpPr>
          <p:cNvPr id="281604" name="AutoShape 4" descr="Search Engines: Dragging a Net Across the Web's Surface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81605" name="AutoShape 5" descr="Search Engines: Dragging a Net Across the Web's Surface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81606" name="AutoShape 6" descr="Search Engines: Dragging a Net Across the Web's Surface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81607" name="AutoShape 7" descr="boat with a shallow net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81608" name="AutoShape 8" descr="boat with a shallow net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81609" name="AutoShape 9" descr="PIE CHART"/>
          <p:cNvSpPr>
            <a:spLocks noChangeAspect="1" noChangeArrowheads="1"/>
          </p:cNvSpPr>
          <p:nvPr/>
        </p:nvSpPr>
        <p:spPr bwMode="auto">
          <a:xfrm>
            <a:off x="1954213" y="1497013"/>
            <a:ext cx="5235575" cy="38639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graphicFrame>
        <p:nvGraphicFramePr>
          <p:cNvPr id="281610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304800" y="2919413"/>
          <a:ext cx="8153400" cy="393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17" name="Chart" r:id="rId3" imgW="7991551" imgH="3857778" progId="Excel.Sheet.8">
                  <p:embed/>
                </p:oleObj>
              </mc:Choice>
              <mc:Fallback>
                <p:oleObj name="Chart" r:id="rId3" imgW="7991551" imgH="3857778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919413"/>
                        <a:ext cx="8153400" cy="393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40600" cy="838200"/>
          </a:xfrm>
        </p:spPr>
        <p:txBody>
          <a:bodyPr/>
          <a:lstStyle/>
          <a:p>
            <a:r>
              <a:rPr lang="en-US"/>
              <a:t>Why is there a Web?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sz="2800"/>
              <a:t>Affordable storage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300,000 words/$ in 1995</a:t>
            </a:r>
          </a:p>
          <a:p>
            <a:r>
              <a:rPr lang="en-US" sz="2800"/>
              <a:t>Adequate backbone capacity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25,000 simultaneous transfers in 1995</a:t>
            </a:r>
          </a:p>
          <a:p>
            <a:r>
              <a:rPr lang="en-US" sz="2800"/>
              <a:t>Adequate “last mile” bandwidth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1 second/screen in 1995</a:t>
            </a:r>
          </a:p>
          <a:p>
            <a:r>
              <a:rPr lang="en-US" sz="2800"/>
              <a:t>Display capability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10% of US population in 1995</a:t>
            </a:r>
          </a:p>
          <a:p>
            <a:r>
              <a:rPr lang="en-US" sz="2800"/>
              <a:t>Effective search capabilities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Lycos and Yahoo were started in 1995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Web?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Protocols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, HTML, or URL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Perspective</a:t>
            </a:r>
          </a:p>
          <a:p>
            <a:pPr lvl="1"/>
            <a:r>
              <a:rPr lang="en-US" dirty="0"/>
              <a:t>Content or behavior?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Static</a:t>
            </a:r>
            <a:r>
              <a:rPr lang="en-US" dirty="0"/>
              <a:t>, dynamic or streaming?</a:t>
            </a:r>
          </a:p>
          <a:p>
            <a:r>
              <a:rPr lang="en-US" dirty="0" smtClean="0"/>
              <a:t>Access</a:t>
            </a:r>
            <a:endParaRPr lang="en-US" dirty="0"/>
          </a:p>
          <a:p>
            <a:pPr lvl="1"/>
            <a:r>
              <a:rPr lang="en-US" dirty="0"/>
              <a:t>Public, protected, or internal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11"/>
            <a:ext cx="7772400" cy="757989"/>
          </a:xfrm>
        </p:spPr>
        <p:txBody>
          <a:bodyPr/>
          <a:lstStyle/>
          <a:p>
            <a:r>
              <a:rPr lang="en-US" dirty="0" smtClean="0"/>
              <a:t>Some Perspectives</a:t>
            </a:r>
            <a:endParaRPr lang="en-US" dirty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21" y="609600"/>
            <a:ext cx="9135979" cy="5059363"/>
          </a:xfrm>
        </p:spPr>
        <p:txBody>
          <a:bodyPr/>
          <a:lstStyle/>
          <a:p>
            <a:r>
              <a:rPr lang="en-US" dirty="0" smtClean="0"/>
              <a:t>Web “sites”</a:t>
            </a:r>
          </a:p>
          <a:p>
            <a:pPr lvl="1"/>
            <a:r>
              <a:rPr lang="en-US" dirty="0" smtClean="0"/>
              <a:t>In 2002, OCLC counted </a:t>
            </a:r>
            <a:r>
              <a:rPr lang="en-US" dirty="0"/>
              <a:t>any server at port 80</a:t>
            </a:r>
          </a:p>
          <a:p>
            <a:pPr lvl="1"/>
            <a:r>
              <a:rPr lang="en-US" dirty="0" smtClean="0"/>
              <a:t>Total was 3 million, an undercount</a:t>
            </a:r>
          </a:p>
          <a:p>
            <a:pPr lvl="2"/>
            <a:r>
              <a:rPr lang="en-US" dirty="0" smtClean="0"/>
              <a:t>Misses </a:t>
            </a:r>
            <a:r>
              <a:rPr lang="en-US" dirty="0"/>
              <a:t>many servers at other ports</a:t>
            </a:r>
          </a:p>
          <a:p>
            <a:pPr lvl="2"/>
            <a:r>
              <a:rPr lang="en-US" dirty="0"/>
              <a:t>Some servers host unrelated </a:t>
            </a:r>
            <a:r>
              <a:rPr lang="en-US" dirty="0" smtClean="0"/>
              <a:t>content (e.g., </a:t>
            </a:r>
            <a:r>
              <a:rPr lang="en-US" dirty="0" err="1" smtClean="0"/>
              <a:t>TerpConnect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/>
              <a:t>Some content requires specialized </a:t>
            </a:r>
            <a:r>
              <a:rPr lang="en-US" dirty="0" smtClean="0"/>
              <a:t>servers (e.g., </a:t>
            </a:r>
            <a:r>
              <a:rPr lang="en-US" dirty="0" err="1" smtClean="0"/>
              <a:t>rtsp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Web “pages”</a:t>
            </a:r>
          </a:p>
          <a:p>
            <a:pPr lvl="1"/>
            <a:r>
              <a:rPr lang="en-US" dirty="0" smtClean="0"/>
              <a:t>In 2012, Google counted any URL it has seen</a:t>
            </a:r>
          </a:p>
          <a:p>
            <a:pPr lvl="1"/>
            <a:r>
              <a:rPr lang="en-US" dirty="0" smtClean="0"/>
              <a:t>Total was 30 trillion, an </a:t>
            </a:r>
            <a:r>
              <a:rPr lang="en-US" dirty="0" err="1" smtClean="0"/>
              <a:t>overcount</a:t>
            </a:r>
            <a:endParaRPr lang="en-US" dirty="0" smtClean="0"/>
          </a:p>
          <a:p>
            <a:pPr lvl="2"/>
            <a:r>
              <a:rPr lang="en-US" dirty="0" smtClean="0"/>
              <a:t>Includes dead links, spam, …</a:t>
            </a:r>
          </a:p>
          <a:p>
            <a:r>
              <a:rPr lang="en-US" dirty="0" smtClean="0"/>
              <a:t>Web “use”</a:t>
            </a:r>
          </a:p>
          <a:p>
            <a:pPr lvl="1"/>
            <a:r>
              <a:rPr lang="en-US" dirty="0" smtClean="0"/>
              <a:t>Google users pose 3 billion queries a 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Crawling the Web</a:t>
            </a:r>
          </a:p>
        </p:txBody>
      </p:sp>
      <p:grpSp>
        <p:nvGrpSpPr>
          <p:cNvPr id="274435" name="Group 3"/>
          <p:cNvGrpSpPr>
            <a:grpSpLocks/>
          </p:cNvGrpSpPr>
          <p:nvPr/>
        </p:nvGrpSpPr>
        <p:grpSpPr bwMode="auto">
          <a:xfrm>
            <a:off x="914400" y="4191000"/>
            <a:ext cx="381000" cy="533400"/>
            <a:chOff x="1200" y="1536"/>
            <a:chExt cx="240" cy="336"/>
          </a:xfrm>
        </p:grpSpPr>
        <p:sp>
          <p:nvSpPr>
            <p:cNvPr id="274436" name="Rectangle 4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37" name="Line 5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38" name="Line 6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39" name="Line 7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0" name="Line 8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1" name="Line 9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2" name="Line 10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443" name="Group 11"/>
          <p:cNvGrpSpPr>
            <a:grpSpLocks/>
          </p:cNvGrpSpPr>
          <p:nvPr/>
        </p:nvGrpSpPr>
        <p:grpSpPr bwMode="auto">
          <a:xfrm>
            <a:off x="2362200" y="5486400"/>
            <a:ext cx="381000" cy="533400"/>
            <a:chOff x="1200" y="1536"/>
            <a:chExt cx="240" cy="336"/>
          </a:xfrm>
        </p:grpSpPr>
        <p:sp>
          <p:nvSpPr>
            <p:cNvPr id="274444" name="Rectangle 12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5" name="Line 13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6" name="Line 14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7" name="Line 15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8" name="Line 16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9" name="Line 17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0" name="Line 18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451" name="Group 19"/>
          <p:cNvGrpSpPr>
            <a:grpSpLocks/>
          </p:cNvGrpSpPr>
          <p:nvPr/>
        </p:nvGrpSpPr>
        <p:grpSpPr bwMode="auto">
          <a:xfrm>
            <a:off x="5486400" y="5562600"/>
            <a:ext cx="381000" cy="533400"/>
            <a:chOff x="1200" y="1536"/>
            <a:chExt cx="240" cy="336"/>
          </a:xfrm>
        </p:grpSpPr>
        <p:sp>
          <p:nvSpPr>
            <p:cNvPr id="274452" name="Rectangle 20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3" name="Line 21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4" name="Line 22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5" name="Line 23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6" name="Line 24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7" name="Line 25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8" name="Line 26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459" name="Group 27"/>
          <p:cNvGrpSpPr>
            <a:grpSpLocks/>
          </p:cNvGrpSpPr>
          <p:nvPr/>
        </p:nvGrpSpPr>
        <p:grpSpPr bwMode="auto">
          <a:xfrm>
            <a:off x="3124200" y="2438400"/>
            <a:ext cx="3657600" cy="1981200"/>
            <a:chOff x="1968" y="1536"/>
            <a:chExt cx="2304" cy="1248"/>
          </a:xfrm>
        </p:grpSpPr>
        <p:sp>
          <p:nvSpPr>
            <p:cNvPr id="274460" name="Line 28"/>
            <p:cNvSpPr>
              <a:spLocks noChangeShapeType="1"/>
            </p:cNvSpPr>
            <p:nvPr/>
          </p:nvSpPr>
          <p:spPr bwMode="auto">
            <a:xfrm flipH="1">
              <a:off x="1968" y="1632"/>
              <a:ext cx="96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4461" name="Group 29"/>
            <p:cNvGrpSpPr>
              <a:grpSpLocks/>
            </p:cNvGrpSpPr>
            <p:nvPr/>
          </p:nvGrpSpPr>
          <p:grpSpPr bwMode="auto">
            <a:xfrm>
              <a:off x="2928" y="1536"/>
              <a:ext cx="1344" cy="1248"/>
              <a:chOff x="2928" y="1536"/>
              <a:chExt cx="1344" cy="1248"/>
            </a:xfrm>
          </p:grpSpPr>
          <p:grpSp>
            <p:nvGrpSpPr>
              <p:cNvPr id="274462" name="Group 30"/>
              <p:cNvGrpSpPr>
                <a:grpSpLocks/>
              </p:cNvGrpSpPr>
              <p:nvPr/>
            </p:nvGrpSpPr>
            <p:grpSpPr bwMode="auto">
              <a:xfrm>
                <a:off x="4032" y="1824"/>
                <a:ext cx="240" cy="336"/>
                <a:chOff x="1200" y="1536"/>
                <a:chExt cx="240" cy="336"/>
              </a:xfrm>
            </p:grpSpPr>
            <p:sp>
              <p:nvSpPr>
                <p:cNvPr id="274463" name="Rectangle 31"/>
                <p:cNvSpPr>
                  <a:spLocks noChangeArrowheads="1"/>
                </p:cNvSpPr>
                <p:nvPr/>
              </p:nvSpPr>
              <p:spPr bwMode="auto">
                <a:xfrm>
                  <a:off x="1200" y="1536"/>
                  <a:ext cx="240" cy="336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4" name="Line 32"/>
                <p:cNvSpPr>
                  <a:spLocks noChangeShapeType="1"/>
                </p:cNvSpPr>
                <p:nvPr/>
              </p:nvSpPr>
              <p:spPr bwMode="auto">
                <a:xfrm>
                  <a:off x="1248" y="158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5" name="Line 33"/>
                <p:cNvSpPr>
                  <a:spLocks noChangeShapeType="1"/>
                </p:cNvSpPr>
                <p:nvPr/>
              </p:nvSpPr>
              <p:spPr bwMode="auto">
                <a:xfrm>
                  <a:off x="1248" y="163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6" name="Line 34"/>
                <p:cNvSpPr>
                  <a:spLocks noChangeShapeType="1"/>
                </p:cNvSpPr>
                <p:nvPr/>
              </p:nvSpPr>
              <p:spPr bwMode="auto">
                <a:xfrm>
                  <a:off x="1248" y="1680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7" name="Line 35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8" name="Line 36"/>
                <p:cNvSpPr>
                  <a:spLocks noChangeShapeType="1"/>
                </p:cNvSpPr>
                <p:nvPr/>
              </p:nvSpPr>
              <p:spPr bwMode="auto">
                <a:xfrm>
                  <a:off x="1248" y="177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9" name="Line 37"/>
                <p:cNvSpPr>
                  <a:spLocks noChangeShapeType="1"/>
                </p:cNvSpPr>
                <p:nvPr/>
              </p:nvSpPr>
              <p:spPr bwMode="auto">
                <a:xfrm>
                  <a:off x="1248" y="18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74470" name="Line 38"/>
              <p:cNvSpPr>
                <a:spLocks noChangeShapeType="1"/>
              </p:cNvSpPr>
              <p:nvPr/>
            </p:nvSpPr>
            <p:spPr bwMode="auto">
              <a:xfrm>
                <a:off x="2928" y="1728"/>
                <a:ext cx="912" cy="10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1" name="Line 39"/>
              <p:cNvSpPr>
                <a:spLocks noChangeShapeType="1"/>
              </p:cNvSpPr>
              <p:nvPr/>
            </p:nvSpPr>
            <p:spPr bwMode="auto">
              <a:xfrm>
                <a:off x="2928" y="1536"/>
                <a:ext cx="1104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74472" name="Group 40"/>
          <p:cNvGrpSpPr>
            <a:grpSpLocks/>
          </p:cNvGrpSpPr>
          <p:nvPr/>
        </p:nvGrpSpPr>
        <p:grpSpPr bwMode="auto">
          <a:xfrm>
            <a:off x="2057400" y="2286000"/>
            <a:ext cx="5029200" cy="3048000"/>
            <a:chOff x="1296" y="1440"/>
            <a:chExt cx="3168" cy="1920"/>
          </a:xfrm>
        </p:grpSpPr>
        <p:grpSp>
          <p:nvGrpSpPr>
            <p:cNvPr id="274473" name="Group 41"/>
            <p:cNvGrpSpPr>
              <a:grpSpLocks/>
            </p:cNvGrpSpPr>
            <p:nvPr/>
          </p:nvGrpSpPr>
          <p:grpSpPr bwMode="auto">
            <a:xfrm>
              <a:off x="2784" y="2256"/>
              <a:ext cx="240" cy="336"/>
              <a:chOff x="1200" y="1536"/>
              <a:chExt cx="240" cy="336"/>
            </a:xfrm>
          </p:grpSpPr>
          <p:sp>
            <p:nvSpPr>
              <p:cNvPr id="274474" name="Rectangle 42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5" name="Line 43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6" name="Line 44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7" name="Line 45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8" name="Line 4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9" name="Line 47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0" name="Line 48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4481" name="Group 49"/>
            <p:cNvGrpSpPr>
              <a:grpSpLocks/>
            </p:cNvGrpSpPr>
            <p:nvPr/>
          </p:nvGrpSpPr>
          <p:grpSpPr bwMode="auto">
            <a:xfrm>
              <a:off x="2832" y="1440"/>
              <a:ext cx="240" cy="336"/>
              <a:chOff x="1200" y="1536"/>
              <a:chExt cx="240" cy="336"/>
            </a:xfrm>
          </p:grpSpPr>
          <p:sp>
            <p:nvSpPr>
              <p:cNvPr id="274482" name="Rectangle 50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3" name="Line 51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4" name="Line 52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5" name="Line 53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6" name="Line 54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7" name="Line 55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8" name="Line 56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4489" name="Group 57"/>
            <p:cNvGrpSpPr>
              <a:grpSpLocks/>
            </p:cNvGrpSpPr>
            <p:nvPr/>
          </p:nvGrpSpPr>
          <p:grpSpPr bwMode="auto">
            <a:xfrm>
              <a:off x="3840" y="2688"/>
              <a:ext cx="240" cy="336"/>
              <a:chOff x="1200" y="1536"/>
              <a:chExt cx="240" cy="336"/>
            </a:xfrm>
          </p:grpSpPr>
          <p:sp>
            <p:nvSpPr>
              <p:cNvPr id="274490" name="Rectangle 58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1" name="Line 59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2" name="Line 60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3" name="Line 61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4" name="Line 62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5" name="Line 63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6" name="Line 64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4497" name="Line 65"/>
            <p:cNvSpPr>
              <a:spLocks noChangeShapeType="1"/>
            </p:cNvSpPr>
            <p:nvPr/>
          </p:nvSpPr>
          <p:spPr bwMode="auto">
            <a:xfrm flipV="1">
              <a:off x="1296" y="1584"/>
              <a:ext cx="1536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98" name="Line 66"/>
            <p:cNvSpPr>
              <a:spLocks noChangeShapeType="1"/>
            </p:cNvSpPr>
            <p:nvPr/>
          </p:nvSpPr>
          <p:spPr bwMode="auto">
            <a:xfrm>
              <a:off x="1920" y="2640"/>
              <a:ext cx="57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99" name="Line 67"/>
            <p:cNvSpPr>
              <a:spLocks noChangeShapeType="1"/>
            </p:cNvSpPr>
            <p:nvPr/>
          </p:nvSpPr>
          <p:spPr bwMode="auto">
            <a:xfrm flipV="1">
              <a:off x="1920" y="2400"/>
              <a:ext cx="86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500" name="Line 68"/>
            <p:cNvSpPr>
              <a:spLocks noChangeShapeType="1"/>
            </p:cNvSpPr>
            <p:nvPr/>
          </p:nvSpPr>
          <p:spPr bwMode="auto">
            <a:xfrm>
              <a:off x="1968" y="2592"/>
              <a:ext cx="187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501" name="Line 69"/>
            <p:cNvSpPr>
              <a:spLocks noChangeShapeType="1"/>
            </p:cNvSpPr>
            <p:nvPr/>
          </p:nvSpPr>
          <p:spPr bwMode="auto">
            <a:xfrm flipV="1">
              <a:off x="2496" y="2928"/>
              <a:ext cx="134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502" name="Line 70"/>
            <p:cNvSpPr>
              <a:spLocks noChangeShapeType="1"/>
            </p:cNvSpPr>
            <p:nvPr/>
          </p:nvSpPr>
          <p:spPr bwMode="auto">
            <a:xfrm flipV="1">
              <a:off x="2448" y="3264"/>
              <a:ext cx="201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503" name="Group 71"/>
          <p:cNvGrpSpPr>
            <a:grpSpLocks/>
          </p:cNvGrpSpPr>
          <p:nvPr/>
        </p:nvGrpSpPr>
        <p:grpSpPr bwMode="auto">
          <a:xfrm>
            <a:off x="1066800" y="2590800"/>
            <a:ext cx="2209800" cy="1981200"/>
            <a:chOff x="672" y="1632"/>
            <a:chExt cx="1392" cy="1248"/>
          </a:xfrm>
        </p:grpSpPr>
        <p:grpSp>
          <p:nvGrpSpPr>
            <p:cNvPr id="274504" name="Group 72"/>
            <p:cNvGrpSpPr>
              <a:grpSpLocks/>
            </p:cNvGrpSpPr>
            <p:nvPr/>
          </p:nvGrpSpPr>
          <p:grpSpPr bwMode="auto">
            <a:xfrm>
              <a:off x="1200" y="1632"/>
              <a:ext cx="240" cy="336"/>
              <a:chOff x="1200" y="1536"/>
              <a:chExt cx="240" cy="336"/>
            </a:xfrm>
          </p:grpSpPr>
          <p:sp>
            <p:nvSpPr>
              <p:cNvPr id="274505" name="Rectangle 73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06" name="Line 74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07" name="Line 75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08" name="Line 76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09" name="Line 7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0" name="Line 78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1" name="Line 79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4512" name="Group 80"/>
            <p:cNvGrpSpPr>
              <a:grpSpLocks/>
            </p:cNvGrpSpPr>
            <p:nvPr/>
          </p:nvGrpSpPr>
          <p:grpSpPr bwMode="auto">
            <a:xfrm>
              <a:off x="1824" y="2400"/>
              <a:ext cx="240" cy="336"/>
              <a:chOff x="1200" y="1536"/>
              <a:chExt cx="240" cy="336"/>
            </a:xfrm>
          </p:grpSpPr>
          <p:sp>
            <p:nvSpPr>
              <p:cNvPr id="274513" name="Rectangle 81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4" name="Line 82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5" name="Line 83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6" name="Line 84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7" name="Line 85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8" name="Line 86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9" name="Line 87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4520" name="Line 88"/>
            <p:cNvSpPr>
              <a:spLocks noChangeShapeType="1"/>
            </p:cNvSpPr>
            <p:nvPr/>
          </p:nvSpPr>
          <p:spPr bwMode="auto">
            <a:xfrm flipV="1">
              <a:off x="672" y="1776"/>
              <a:ext cx="528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521" name="Line 89"/>
            <p:cNvSpPr>
              <a:spLocks noChangeShapeType="1"/>
            </p:cNvSpPr>
            <p:nvPr/>
          </p:nvSpPr>
          <p:spPr bwMode="auto">
            <a:xfrm flipV="1">
              <a:off x="720" y="2544"/>
              <a:ext cx="110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522" name="Group 90"/>
          <p:cNvGrpSpPr>
            <a:grpSpLocks/>
          </p:cNvGrpSpPr>
          <p:nvPr/>
        </p:nvGrpSpPr>
        <p:grpSpPr bwMode="auto">
          <a:xfrm>
            <a:off x="2514600" y="4343400"/>
            <a:ext cx="1600200" cy="1600200"/>
            <a:chOff x="1584" y="2736"/>
            <a:chExt cx="1008" cy="1008"/>
          </a:xfrm>
        </p:grpSpPr>
        <p:grpSp>
          <p:nvGrpSpPr>
            <p:cNvPr id="274523" name="Group 91"/>
            <p:cNvGrpSpPr>
              <a:grpSpLocks/>
            </p:cNvGrpSpPr>
            <p:nvPr/>
          </p:nvGrpSpPr>
          <p:grpSpPr bwMode="auto">
            <a:xfrm>
              <a:off x="2352" y="3120"/>
              <a:ext cx="240" cy="336"/>
              <a:chOff x="1200" y="1536"/>
              <a:chExt cx="240" cy="336"/>
            </a:xfrm>
          </p:grpSpPr>
          <p:sp>
            <p:nvSpPr>
              <p:cNvPr id="274524" name="Rectangle 92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25" name="Line 93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26" name="Line 94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27" name="Line 95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28" name="Line 9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29" name="Line 97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30" name="Line 98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4531" name="Line 99"/>
            <p:cNvSpPr>
              <a:spLocks noChangeShapeType="1"/>
            </p:cNvSpPr>
            <p:nvPr/>
          </p:nvSpPr>
          <p:spPr bwMode="auto">
            <a:xfrm flipV="1">
              <a:off x="1632" y="3360"/>
              <a:ext cx="72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532" name="Line 100"/>
            <p:cNvSpPr>
              <a:spLocks noChangeShapeType="1"/>
            </p:cNvSpPr>
            <p:nvPr/>
          </p:nvSpPr>
          <p:spPr bwMode="auto">
            <a:xfrm flipV="1">
              <a:off x="1584" y="2736"/>
              <a:ext cx="288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533" name="Group 101"/>
          <p:cNvGrpSpPr>
            <a:grpSpLocks/>
          </p:cNvGrpSpPr>
          <p:nvPr/>
        </p:nvGrpSpPr>
        <p:grpSpPr bwMode="auto">
          <a:xfrm>
            <a:off x="5715000" y="4953000"/>
            <a:ext cx="1752600" cy="914400"/>
            <a:chOff x="3600" y="3120"/>
            <a:chExt cx="1104" cy="576"/>
          </a:xfrm>
        </p:grpSpPr>
        <p:grpSp>
          <p:nvGrpSpPr>
            <p:cNvPr id="274534" name="Group 102"/>
            <p:cNvGrpSpPr>
              <a:grpSpLocks/>
            </p:cNvGrpSpPr>
            <p:nvPr/>
          </p:nvGrpSpPr>
          <p:grpSpPr bwMode="auto">
            <a:xfrm>
              <a:off x="4464" y="3120"/>
              <a:ext cx="240" cy="336"/>
              <a:chOff x="1200" y="1536"/>
              <a:chExt cx="240" cy="336"/>
            </a:xfrm>
          </p:grpSpPr>
          <p:sp>
            <p:nvSpPr>
              <p:cNvPr id="274535" name="Rectangle 103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36" name="Line 104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37" name="Line 105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38" name="Line 106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39" name="Line 10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40" name="Line 108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41" name="Line 109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4542" name="Line 110"/>
            <p:cNvSpPr>
              <a:spLocks noChangeShapeType="1"/>
            </p:cNvSpPr>
            <p:nvPr/>
          </p:nvSpPr>
          <p:spPr bwMode="auto">
            <a:xfrm flipV="1">
              <a:off x="3600" y="3360"/>
              <a:ext cx="86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Robots Exclusion Protocol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Requires voluntary compliance by crawlers</a:t>
            </a:r>
          </a:p>
          <a:p>
            <a:pPr lvl="4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Exclusion by site</a:t>
            </a:r>
          </a:p>
          <a:p>
            <a:pPr lvl="1">
              <a:lnSpc>
                <a:spcPct val="90000"/>
              </a:lnSpc>
            </a:pPr>
            <a:r>
              <a:rPr lang="en-US"/>
              <a:t>Create a robots.txt file at the </a:t>
            </a:r>
            <a:r>
              <a:rPr lang="en-US" u="sng"/>
              <a:t>server’s</a:t>
            </a:r>
            <a:r>
              <a:rPr lang="en-US"/>
              <a:t> top level</a:t>
            </a:r>
          </a:p>
          <a:p>
            <a:pPr lvl="1">
              <a:lnSpc>
                <a:spcPct val="90000"/>
              </a:lnSpc>
            </a:pPr>
            <a:r>
              <a:rPr lang="en-US"/>
              <a:t>Indicate which directories not to crawl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Exclusion by document (in HTML head)</a:t>
            </a:r>
          </a:p>
          <a:p>
            <a:pPr lvl="1">
              <a:lnSpc>
                <a:spcPct val="90000"/>
              </a:lnSpc>
            </a:pPr>
            <a:r>
              <a:rPr lang="en-US"/>
              <a:t>Not implemented by all crawlers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US" sz="2400"/>
              <a:t>&lt;meta name="robots“ content="noindex,nofollow"&gt;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dirty="0"/>
              <a:t>Link Structure of the Web</a:t>
            </a:r>
          </a:p>
        </p:txBody>
      </p:sp>
      <p:pic>
        <p:nvPicPr>
          <p:cNvPr id="275461" name="Picture 5" descr="http://www.nature.com/nature/journal/v405/n6783/images/405113aa.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778659"/>
            <a:ext cx="7848600" cy="6079341"/>
          </a:xfrm>
          <a:prstGeom prst="rect">
            <a:avLst/>
          </a:prstGeom>
          <a:noFill/>
        </p:spPr>
      </p:pic>
      <p:sp>
        <p:nvSpPr>
          <p:cNvPr id="275463" name="Rectangle 7"/>
          <p:cNvSpPr>
            <a:spLocks noChangeArrowheads="1"/>
          </p:cNvSpPr>
          <p:nvPr/>
        </p:nvSpPr>
        <p:spPr bwMode="auto">
          <a:xfrm>
            <a:off x="3048000" y="533400"/>
            <a:ext cx="2784737" cy="23337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Nature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405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113 (11 May 2000) |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doi:10.1038/35012155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/>
              <a:t>Web Crawl Challenges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Discovering “islands” and “peninsulas”</a:t>
            </a:r>
          </a:p>
          <a:p>
            <a:pPr lvl="4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dirty="0"/>
              <a:t>Duplicate and near-duplicate content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30-40% of total content</a:t>
            </a:r>
          </a:p>
          <a:p>
            <a:pPr marL="1828800" lvl="4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Link rot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Changes at </a:t>
            </a:r>
            <a:r>
              <a:rPr lang="en-US" dirty="0" smtClean="0"/>
              <a:t>~1</a:t>
            </a:r>
            <a:r>
              <a:rPr lang="en-US" dirty="0"/>
              <a:t>% per week</a:t>
            </a:r>
          </a:p>
          <a:p>
            <a:pPr marL="1828800" lvl="4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Network instability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Temporary server interruptions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Server and network loads </a:t>
            </a:r>
          </a:p>
          <a:p>
            <a:pPr lvl="3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Dynamic </a:t>
            </a:r>
            <a:r>
              <a:rPr lang="en-US" dirty="0"/>
              <a:t>content </a:t>
            </a:r>
            <a:r>
              <a:rPr lang="en-US" dirty="0" smtClean="0"/>
              <a:t>generation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Duplicate Detection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4582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Structural</a:t>
            </a:r>
          </a:p>
          <a:p>
            <a:pPr lvl="1">
              <a:lnSpc>
                <a:spcPct val="90000"/>
              </a:lnSpc>
            </a:pPr>
            <a:r>
              <a:rPr lang="en-US"/>
              <a:t>Identical directory structure (e.g., mirrors, aliases)</a:t>
            </a:r>
          </a:p>
          <a:p>
            <a:pPr lvl="4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Syntactic</a:t>
            </a:r>
          </a:p>
          <a:p>
            <a:pPr lvl="1">
              <a:lnSpc>
                <a:spcPct val="90000"/>
              </a:lnSpc>
            </a:pPr>
            <a:r>
              <a:rPr lang="en-US"/>
              <a:t>Identical bytes</a:t>
            </a:r>
          </a:p>
          <a:p>
            <a:pPr lvl="1">
              <a:lnSpc>
                <a:spcPct val="90000"/>
              </a:lnSpc>
            </a:pPr>
            <a:r>
              <a:rPr lang="en-US"/>
              <a:t>Identical markup (HTML, XML, …)</a:t>
            </a:r>
          </a:p>
          <a:p>
            <a:pPr lvl="4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Semantic</a:t>
            </a:r>
          </a:p>
          <a:p>
            <a:pPr lvl="1">
              <a:lnSpc>
                <a:spcPct val="90000"/>
              </a:lnSpc>
            </a:pPr>
            <a:r>
              <a:rPr lang="en-US"/>
              <a:t>Identical content</a:t>
            </a:r>
          </a:p>
          <a:p>
            <a:pPr lvl="1">
              <a:lnSpc>
                <a:spcPct val="90000"/>
              </a:lnSpc>
            </a:pPr>
            <a:r>
              <a:rPr lang="en-US"/>
              <a:t>Similar content (e.g., with a different banner ad)</a:t>
            </a:r>
          </a:p>
          <a:p>
            <a:pPr lvl="1">
              <a:lnSpc>
                <a:spcPct val="90000"/>
              </a:lnSpc>
            </a:pPr>
            <a:r>
              <a:rPr lang="en-US"/>
              <a:t>Related content (e.g., translated)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2371</TotalTime>
  <Pages>15</Pages>
  <Words>507</Words>
  <Application>Microsoft Office PowerPoint</Application>
  <PresentationFormat>On-screen Show (4:3)</PresentationFormat>
  <Paragraphs>104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Chart</vt:lpstr>
      <vt:lpstr>Web Characterization Web Design</vt:lpstr>
      <vt:lpstr>Why is there a Web?</vt:lpstr>
      <vt:lpstr>What is the Web?</vt:lpstr>
      <vt:lpstr>Some Perspectives</vt:lpstr>
      <vt:lpstr>Crawling the Web</vt:lpstr>
      <vt:lpstr>Robots Exclusion Protocol</vt:lpstr>
      <vt:lpstr>Link Structure of the Web</vt:lpstr>
      <vt:lpstr>Web Crawl Challenges</vt:lpstr>
      <vt:lpstr>Duplicate Detection</vt:lpstr>
      <vt:lpstr>Hands on: The Internet Archive</vt:lpstr>
      <vt:lpstr>PowerPoint Presentation</vt:lpstr>
      <vt:lpstr>Most Widely-Spoken Languages</vt:lpstr>
      <vt:lpstr>Global Trade</vt:lpstr>
      <vt:lpstr>The “Deep Web”</vt:lpstr>
      <vt:lpstr>The “Deep Web”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</dc:title>
  <dc:creator>Doug Oard</dc:creator>
  <cp:lastModifiedBy>OARD</cp:lastModifiedBy>
  <cp:revision>71</cp:revision>
  <cp:lastPrinted>1997-10-29T16:46:58Z</cp:lastPrinted>
  <dcterms:created xsi:type="dcterms:W3CDTF">1997-10-29T17:15:40Z</dcterms:created>
  <dcterms:modified xsi:type="dcterms:W3CDTF">2013-02-07T22:04:21Z</dcterms:modified>
</cp:coreProperties>
</file>