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85" r:id="rId2"/>
    <p:sldId id="483" r:id="rId3"/>
    <p:sldId id="449" r:id="rId4"/>
    <p:sldId id="475" r:id="rId5"/>
    <p:sldId id="477" r:id="rId6"/>
    <p:sldId id="547" r:id="rId7"/>
    <p:sldId id="476" r:id="rId8"/>
    <p:sldId id="544" r:id="rId9"/>
    <p:sldId id="479" r:id="rId10"/>
    <p:sldId id="482" r:id="rId11"/>
    <p:sldId id="481" r:id="rId12"/>
    <p:sldId id="478" r:id="rId13"/>
    <p:sldId id="489" r:id="rId14"/>
    <p:sldId id="490" r:id="rId15"/>
    <p:sldId id="491" r:id="rId16"/>
    <p:sldId id="369" r:id="rId17"/>
    <p:sldId id="446" r:id="rId18"/>
    <p:sldId id="378" r:id="rId19"/>
    <p:sldId id="539" r:id="rId20"/>
    <p:sldId id="379" r:id="rId21"/>
    <p:sldId id="372" r:id="rId22"/>
    <p:sldId id="540" r:id="rId23"/>
    <p:sldId id="377" r:id="rId24"/>
    <p:sldId id="388" r:id="rId25"/>
    <p:sldId id="493" r:id="rId26"/>
    <p:sldId id="542" r:id="rId27"/>
    <p:sldId id="543" r:id="rId28"/>
    <p:sldId id="440" r:id="rId29"/>
    <p:sldId id="541" r:id="rId30"/>
    <p:sldId id="382" r:id="rId31"/>
    <p:sldId id="487" r:id="rId32"/>
    <p:sldId id="368" r:id="rId33"/>
    <p:sldId id="383" r:id="rId34"/>
    <p:sldId id="484" r:id="rId35"/>
    <p:sldId id="385" r:id="rId36"/>
    <p:sldId id="348" r:id="rId37"/>
    <p:sldId id="461" r:id="rId38"/>
    <p:sldId id="352" r:id="rId39"/>
    <p:sldId id="364" r:id="rId40"/>
    <p:sldId id="363" r:id="rId41"/>
    <p:sldId id="444" r:id="rId42"/>
    <p:sldId id="494" r:id="rId43"/>
    <p:sldId id="496" r:id="rId44"/>
    <p:sldId id="498" r:id="rId45"/>
    <p:sldId id="499" r:id="rId46"/>
    <p:sldId id="463" r:id="rId47"/>
    <p:sldId id="500" r:id="rId48"/>
    <p:sldId id="501" r:id="rId49"/>
    <p:sldId id="502" r:id="rId50"/>
    <p:sldId id="503" r:id="rId51"/>
    <p:sldId id="504" r:id="rId52"/>
    <p:sldId id="505" r:id="rId53"/>
    <p:sldId id="506" r:id="rId54"/>
    <p:sldId id="507" r:id="rId55"/>
    <p:sldId id="394" r:id="rId5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4" autoAdjust="0"/>
    <p:restoredTop sz="94669" autoAdjust="0"/>
  </p:normalViewPr>
  <p:slideViewPr>
    <p:cSldViewPr>
      <p:cViewPr varScale="1">
        <p:scale>
          <a:sx n="87" d="100"/>
          <a:sy n="87" d="100"/>
        </p:scale>
        <p:origin x="-84" y="-264"/>
      </p:cViewPr>
      <p:guideLst>
        <p:guide orient="horz" pos="2160"/>
        <p:guide pos="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cat>
            <c:numRef>
              <c:f>Sheet1!$A$1:$A$63</c:f>
              <c:numCache>
                <c:formatCode>mmm\-yy</c:formatCode>
                <c:ptCount val="63"/>
                <c:pt idx="0">
                  <c:v>29799</c:v>
                </c:pt>
                <c:pt idx="1">
                  <c:v>30072</c:v>
                </c:pt>
                <c:pt idx="2">
                  <c:v>30529</c:v>
                </c:pt>
                <c:pt idx="3">
                  <c:v>30956</c:v>
                </c:pt>
                <c:pt idx="4">
                  <c:v>31321</c:v>
                </c:pt>
                <c:pt idx="5">
                  <c:v>31444</c:v>
                </c:pt>
                <c:pt idx="6">
                  <c:v>31717</c:v>
                </c:pt>
                <c:pt idx="7">
                  <c:v>32112</c:v>
                </c:pt>
                <c:pt idx="8">
                  <c:v>32325</c:v>
                </c:pt>
                <c:pt idx="9">
                  <c:v>32417</c:v>
                </c:pt>
                <c:pt idx="10">
                  <c:v>32509</c:v>
                </c:pt>
                <c:pt idx="11">
                  <c:v>32690</c:v>
                </c:pt>
                <c:pt idx="12">
                  <c:v>32782</c:v>
                </c:pt>
                <c:pt idx="13">
                  <c:v>33147</c:v>
                </c:pt>
                <c:pt idx="14">
                  <c:v>33239</c:v>
                </c:pt>
                <c:pt idx="15">
                  <c:v>33420</c:v>
                </c:pt>
                <c:pt idx="16">
                  <c:v>33512</c:v>
                </c:pt>
                <c:pt idx="17">
                  <c:v>33604</c:v>
                </c:pt>
                <c:pt idx="18">
                  <c:v>33695</c:v>
                </c:pt>
                <c:pt idx="19">
                  <c:v>33786</c:v>
                </c:pt>
                <c:pt idx="20">
                  <c:v>33878</c:v>
                </c:pt>
                <c:pt idx="21">
                  <c:v>33970</c:v>
                </c:pt>
                <c:pt idx="22">
                  <c:v>34060</c:v>
                </c:pt>
                <c:pt idx="23">
                  <c:v>34151</c:v>
                </c:pt>
                <c:pt idx="24">
                  <c:v>34243</c:v>
                </c:pt>
                <c:pt idx="25">
                  <c:v>34335</c:v>
                </c:pt>
                <c:pt idx="26">
                  <c:v>34516</c:v>
                </c:pt>
                <c:pt idx="27">
                  <c:v>34608</c:v>
                </c:pt>
                <c:pt idx="28">
                  <c:v>34700</c:v>
                </c:pt>
                <c:pt idx="29">
                  <c:v>34881</c:v>
                </c:pt>
                <c:pt idx="30">
                  <c:v>35065</c:v>
                </c:pt>
                <c:pt idx="31">
                  <c:v>35247</c:v>
                </c:pt>
                <c:pt idx="32">
                  <c:v>35431</c:v>
                </c:pt>
                <c:pt idx="33">
                  <c:v>35612</c:v>
                </c:pt>
                <c:pt idx="34">
                  <c:v>35796</c:v>
                </c:pt>
                <c:pt idx="35">
                  <c:v>35977</c:v>
                </c:pt>
                <c:pt idx="36">
                  <c:v>36161</c:v>
                </c:pt>
                <c:pt idx="37">
                  <c:v>36342</c:v>
                </c:pt>
                <c:pt idx="38">
                  <c:v>36526</c:v>
                </c:pt>
                <c:pt idx="39">
                  <c:v>36708</c:v>
                </c:pt>
                <c:pt idx="40">
                  <c:v>36892</c:v>
                </c:pt>
                <c:pt idx="41">
                  <c:v>37073</c:v>
                </c:pt>
                <c:pt idx="42">
                  <c:v>37257</c:v>
                </c:pt>
                <c:pt idx="43">
                  <c:v>37438</c:v>
                </c:pt>
                <c:pt idx="44">
                  <c:v>37622</c:v>
                </c:pt>
                <c:pt idx="45">
                  <c:v>37987</c:v>
                </c:pt>
                <c:pt idx="46">
                  <c:v>38169</c:v>
                </c:pt>
                <c:pt idx="47">
                  <c:v>38353</c:v>
                </c:pt>
                <c:pt idx="48">
                  <c:v>38534</c:v>
                </c:pt>
                <c:pt idx="49">
                  <c:v>38718</c:v>
                </c:pt>
                <c:pt idx="50">
                  <c:v>38899</c:v>
                </c:pt>
                <c:pt idx="51">
                  <c:v>39083</c:v>
                </c:pt>
                <c:pt idx="52">
                  <c:v>39264</c:v>
                </c:pt>
                <c:pt idx="53">
                  <c:v>39448</c:v>
                </c:pt>
                <c:pt idx="54">
                  <c:v>39630</c:v>
                </c:pt>
                <c:pt idx="55">
                  <c:v>39814</c:v>
                </c:pt>
                <c:pt idx="56">
                  <c:v>39995</c:v>
                </c:pt>
                <c:pt idx="57">
                  <c:v>40179</c:v>
                </c:pt>
                <c:pt idx="58">
                  <c:v>40360</c:v>
                </c:pt>
                <c:pt idx="59">
                  <c:v>40544</c:v>
                </c:pt>
                <c:pt idx="60">
                  <c:v>40725</c:v>
                </c:pt>
                <c:pt idx="61">
                  <c:v>40909</c:v>
                </c:pt>
                <c:pt idx="62">
                  <c:v>41091</c:v>
                </c:pt>
              </c:numCache>
            </c:numRef>
          </c:cat>
          <c:val>
            <c:numRef>
              <c:f>Sheet1!$B$1:$B$63</c:f>
              <c:numCache>
                <c:formatCode>General</c:formatCode>
                <c:ptCount val="63"/>
                <c:pt idx="0">
                  <c:v>213</c:v>
                </c:pt>
                <c:pt idx="1">
                  <c:v>235</c:v>
                </c:pt>
                <c:pt idx="2">
                  <c:v>562</c:v>
                </c:pt>
                <c:pt idx="3" formatCode="#,##0">
                  <c:v>1024</c:v>
                </c:pt>
                <c:pt idx="4" formatCode="#,##0">
                  <c:v>1961</c:v>
                </c:pt>
                <c:pt idx="5" formatCode="#,##0">
                  <c:v>2308</c:v>
                </c:pt>
                <c:pt idx="6" formatCode="#,##0">
                  <c:v>5089</c:v>
                </c:pt>
                <c:pt idx="7" formatCode="#,##0">
                  <c:v>28174</c:v>
                </c:pt>
                <c:pt idx="8" formatCode="#,##0">
                  <c:v>33000</c:v>
                </c:pt>
                <c:pt idx="9" formatCode="#,##0">
                  <c:v>56000</c:v>
                </c:pt>
                <c:pt idx="10" formatCode="#,##0">
                  <c:v>80000</c:v>
                </c:pt>
                <c:pt idx="11" formatCode="#,##0">
                  <c:v>130000</c:v>
                </c:pt>
                <c:pt idx="12" formatCode="#,##0">
                  <c:v>159000</c:v>
                </c:pt>
                <c:pt idx="13" formatCode="#,##0">
                  <c:v>313000</c:v>
                </c:pt>
                <c:pt idx="14" formatCode="#,##0">
                  <c:v>376000</c:v>
                </c:pt>
                <c:pt idx="15" formatCode="#,##0">
                  <c:v>535000</c:v>
                </c:pt>
                <c:pt idx="16" formatCode="#,##0">
                  <c:v>617000</c:v>
                </c:pt>
                <c:pt idx="17" formatCode="#,##0">
                  <c:v>727000</c:v>
                </c:pt>
                <c:pt idx="18" formatCode="#,##0">
                  <c:v>890000</c:v>
                </c:pt>
                <c:pt idx="19" formatCode="#,##0">
                  <c:v>992000</c:v>
                </c:pt>
                <c:pt idx="20" formatCode="#,##0">
                  <c:v>1136000</c:v>
                </c:pt>
                <c:pt idx="21" formatCode="#,##0">
                  <c:v>1313000</c:v>
                </c:pt>
                <c:pt idx="22" formatCode="#,##0">
                  <c:v>1486000</c:v>
                </c:pt>
                <c:pt idx="23" formatCode="#,##0">
                  <c:v>1776000</c:v>
                </c:pt>
                <c:pt idx="24" formatCode="#,##0">
                  <c:v>2056000</c:v>
                </c:pt>
                <c:pt idx="25" formatCode="#,##0">
                  <c:v>2217000</c:v>
                </c:pt>
                <c:pt idx="26" formatCode="#,##0">
                  <c:v>3212000</c:v>
                </c:pt>
                <c:pt idx="27" formatCode="#,##0">
                  <c:v>3864000</c:v>
                </c:pt>
                <c:pt idx="28" formatCode="#,##0">
                  <c:v>4852000</c:v>
                </c:pt>
                <c:pt idx="29" formatCode="#,##0">
                  <c:v>6642000</c:v>
                </c:pt>
                <c:pt idx="30" formatCode="#,##0">
                  <c:v>9472000</c:v>
                </c:pt>
                <c:pt idx="31" formatCode="#,##0">
                  <c:v>12881000</c:v>
                </c:pt>
                <c:pt idx="32" formatCode="#,##0">
                  <c:v>16146000</c:v>
                </c:pt>
                <c:pt idx="33" formatCode="#,##0">
                  <c:v>19540000</c:v>
                </c:pt>
                <c:pt idx="34" formatCode="#,##0">
                  <c:v>29670000</c:v>
                </c:pt>
                <c:pt idx="35">
                  <c:v>36739000</c:v>
                </c:pt>
                <c:pt idx="36" formatCode="#,##0">
                  <c:v>43230000</c:v>
                </c:pt>
                <c:pt idx="37" formatCode="#,##0">
                  <c:v>56218000</c:v>
                </c:pt>
                <c:pt idx="38" formatCode="#,##0">
                  <c:v>72398092</c:v>
                </c:pt>
                <c:pt idx="39" formatCode="#,##0">
                  <c:v>93047785</c:v>
                </c:pt>
                <c:pt idx="40" formatCode="#,##0">
                  <c:v>109574429</c:v>
                </c:pt>
                <c:pt idx="41" formatCode="#,##0">
                  <c:v>125888197</c:v>
                </c:pt>
                <c:pt idx="42" formatCode="#,##0">
                  <c:v>147344723</c:v>
                </c:pt>
                <c:pt idx="43" formatCode="#,##0">
                  <c:v>162128493</c:v>
                </c:pt>
                <c:pt idx="44" formatCode="#,##0">
                  <c:v>171638297</c:v>
                </c:pt>
                <c:pt idx="45" formatCode="#,##0">
                  <c:v>233101481</c:v>
                </c:pt>
                <c:pt idx="46" formatCode="#,##0">
                  <c:v>285139107</c:v>
                </c:pt>
                <c:pt idx="47" formatCode="#,##0">
                  <c:v>317646084</c:v>
                </c:pt>
                <c:pt idx="48" formatCode="#,##0">
                  <c:v>353284187</c:v>
                </c:pt>
                <c:pt idx="49" formatCode="#,##0">
                  <c:v>394991609</c:v>
                </c:pt>
                <c:pt idx="50" formatCode="#,##0">
                  <c:v>439286364</c:v>
                </c:pt>
                <c:pt idx="51" formatCode="#,##0">
                  <c:v>433193199</c:v>
                </c:pt>
                <c:pt idx="52" formatCode="#,##0">
                  <c:v>489774269</c:v>
                </c:pt>
                <c:pt idx="53" formatCode="#,##0">
                  <c:v>541677360</c:v>
                </c:pt>
                <c:pt idx="54" formatCode="#,##0">
                  <c:v>570937778</c:v>
                </c:pt>
                <c:pt idx="55" formatCode="#,##0">
                  <c:v>625226456</c:v>
                </c:pt>
                <c:pt idx="56" formatCode="#,##0">
                  <c:v>681064561</c:v>
                </c:pt>
                <c:pt idx="57" formatCode="#,##0">
                  <c:v>732740444</c:v>
                </c:pt>
                <c:pt idx="58" formatCode="#,##0">
                  <c:v>768913036</c:v>
                </c:pt>
                <c:pt idx="59" formatCode="#,##0">
                  <c:v>818374269</c:v>
                </c:pt>
                <c:pt idx="60" formatCode="#,##0">
                  <c:v>849869781</c:v>
                </c:pt>
                <c:pt idx="61" formatCode="#,##0">
                  <c:v>888239420</c:v>
                </c:pt>
                <c:pt idx="62" formatCode="#,##0">
                  <c:v>908585739</c:v>
                </c:pt>
              </c:numCache>
            </c:numRef>
          </c:val>
        </c:ser>
        <c:marker val="1"/>
        <c:axId val="49867008"/>
        <c:axId val="63030400"/>
      </c:lineChart>
      <c:dateAx>
        <c:axId val="49867008"/>
        <c:scaling>
          <c:orientation val="minMax"/>
          <c:max val="41275"/>
          <c:min val="29587"/>
        </c:scaling>
        <c:axPos val="b"/>
        <c:numFmt formatCode="[$-409]mmm\-yy;@" sourceLinked="0"/>
        <c:tickLblPos val="nextTo"/>
        <c:txPr>
          <a:bodyPr/>
          <a:lstStyle/>
          <a:p>
            <a:pPr>
              <a:defRPr sz="1600" baseline="0"/>
            </a:pPr>
            <a:endParaRPr lang="en-US"/>
          </a:p>
        </c:txPr>
        <c:crossAx val="63030400"/>
        <c:crosses val="autoZero"/>
        <c:auto val="1"/>
        <c:lblOffset val="100"/>
        <c:majorUnit val="5"/>
        <c:majorTimeUnit val="years"/>
      </c:dateAx>
      <c:valAx>
        <c:axId val="63030400"/>
        <c:scaling>
          <c:orientation val="minMax"/>
        </c:scaling>
        <c:axPos val="l"/>
        <c:majorGridlines/>
        <c:numFmt formatCode="#,##0" sourceLinked="0"/>
        <c:tickLblPos val="nextTo"/>
        <c:crossAx val="49867008"/>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97A2E4E-2CCB-47AC-81A9-5ABAF65C1EF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www.webopedia.com/DidYouKnow/Internet/2002/download.html" TargetMode="External"/><Relationship Id="rId13" Type="http://schemas.openxmlformats.org/officeDocument/2006/relationships/hyperlink" Target="http://www.webopedia.com/DidYouKnow/Internet/2002/browser.html" TargetMode="External"/><Relationship Id="rId3" Type="http://schemas.openxmlformats.org/officeDocument/2006/relationships/hyperlink" Target="http://www.webopedia.com/DidYouKnow/Internet/2002/FTP.html" TargetMode="External"/><Relationship Id="rId7" Type="http://schemas.openxmlformats.org/officeDocument/2006/relationships/hyperlink" Target="http://www.webopedia.com/DidYouKnow/Internet/2002/server.html" TargetMode="External"/><Relationship Id="rId12" Type="http://schemas.openxmlformats.org/officeDocument/2006/relationships/hyperlink" Target="http://www.webopedia.com/DidYouKnow/Internet/2002/HTTP.html" TargetMode="External"/><Relationship Id="rId2" Type="http://schemas.openxmlformats.org/officeDocument/2006/relationships/slide" Target="../slides/slide35.xml"/><Relationship Id="rId1" Type="http://schemas.openxmlformats.org/officeDocument/2006/relationships/notesMaster" Target="../notesMasters/notesMaster1.xml"/><Relationship Id="rId6" Type="http://schemas.openxmlformats.org/officeDocument/2006/relationships/hyperlink" Target="http://www.webopedia.com/DidYouKnow/Internet/2002/workstation.html" TargetMode="External"/><Relationship Id="rId11" Type="http://schemas.openxmlformats.org/officeDocument/2006/relationships/hyperlink" Target="http://www.webopedia.com/DidYouKnow/Internet/2002/log_on.html" TargetMode="External"/><Relationship Id="rId5" Type="http://schemas.openxmlformats.org/officeDocument/2006/relationships/hyperlink" Target="http://www.webopedia.com/DidYouKnow/Internet/2002/upload.html" TargetMode="External"/><Relationship Id="rId10" Type="http://schemas.openxmlformats.org/officeDocument/2006/relationships/hyperlink" Target="http://www.webopedia.com/DidYouKnow/Internet/2002/Web_server.html" TargetMode="External"/><Relationship Id="rId4" Type="http://schemas.openxmlformats.org/officeDocument/2006/relationships/hyperlink" Target="http://www.webopedia.com/DidYouKnow/Internet/2002/protocol.html" TargetMode="External"/><Relationship Id="rId9" Type="http://schemas.openxmlformats.org/officeDocument/2006/relationships/hyperlink" Target="http://www.webopedia.com/DidYouKnow/Internet/2002/URL.html"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DC4C89-6E04-41E4-B9E2-439558A5CB73}" type="slidenum">
              <a:rPr lang="en-US"/>
              <a:pPr/>
              <a:t>1</a:t>
            </a:fld>
            <a:endParaRPr lang="en-US"/>
          </a:p>
        </p:txBody>
      </p:sp>
      <p:sp>
        <p:nvSpPr>
          <p:cNvPr id="55298" name="Rectangle 2"/>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
        <p:nvSpPr>
          <p:cNvPr id="55299" name="Rectangle 3"/>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336108-5E26-45A5-BE3D-0E34A8465ADF}" type="slidenum">
              <a:rPr lang="en-US"/>
              <a:pPr/>
              <a:t>33</a:t>
            </a:fld>
            <a:endParaRPr lang="en-US"/>
          </a:p>
        </p:txBody>
      </p:sp>
      <p:sp>
        <p:nvSpPr>
          <p:cNvPr id="175106" name="Rectangle 1026"/>
          <p:cNvSpPr>
            <a:spLocks noGrp="1" noRot="1" noChangeAspect="1" noChangeArrowheads="1" noTextEdit="1"/>
          </p:cNvSpPr>
          <p:nvPr>
            <p:ph type="sldImg"/>
          </p:nvPr>
        </p:nvSpPr>
        <p:spPr>
          <a:ln/>
        </p:spPr>
      </p:sp>
      <p:sp>
        <p:nvSpPr>
          <p:cNvPr id="175107" name="Rectangle 1027"/>
          <p:cNvSpPr>
            <a:spLocks noGrp="1" noChangeArrowheads="1"/>
          </p:cNvSpPr>
          <p:nvPr>
            <p:ph type="body" idx="1"/>
          </p:nvPr>
        </p:nvSpPr>
        <p:spPr/>
        <p:txBody>
          <a:bodyPr/>
          <a:lstStyle/>
          <a:p>
            <a:pPr>
              <a:buFontTx/>
              <a:buChar char="•"/>
            </a:pPr>
            <a:r>
              <a:rPr lang="en-US" b="1"/>
              <a:t>No connection establishment.</a:t>
            </a:r>
            <a:r>
              <a:rPr lang="en-US"/>
              <a:t> As we shall discuss in Section 3.5, TCP uses a three-way handshake before it starts to transfer data. UDP just blasts away without any formal preliminaries. Thus UDP does not introduce any delay to establish a connection. This is probably the principle reason why DNS runs over UDP rather than TCP -- DNS would be much slower if it ran over TCP. HTTP uses TCP rather than UDP, since reliability is critical for Web pages with text. But, as we briefly discussed in Section 2.2, the TCP connection establishment delay in HTTP is an important contributor to the "world wide wait". </a:t>
            </a:r>
          </a:p>
          <a:p>
            <a:pPr>
              <a:buFontTx/>
              <a:buChar char="•"/>
            </a:pPr>
            <a:r>
              <a:rPr lang="en-US" b="1"/>
              <a:t>No connection state.</a:t>
            </a:r>
            <a:r>
              <a:rPr lang="en-US"/>
              <a:t> TCP maintains connection state in the end systems. This connection state includes receive and send buffers, congestion control parameters, and sequence and acknowledgment number parameters. We will see in Section 3.5 that this state information is needed to implement TCP's reliable data transfer service and to provide congestion control. UDP, on the other hand, does not maintain connection state and does not track any of these parameters. For this reason, a server devoted to a particular application can typically support many more active clients when the application runs over UDP rather than TCP. </a:t>
            </a:r>
          </a:p>
          <a:p>
            <a:pPr>
              <a:buFontTx/>
              <a:buChar char="•"/>
            </a:pPr>
            <a:r>
              <a:rPr lang="en-US" b="1"/>
              <a:t>Small segment header overhead.</a:t>
            </a:r>
            <a:r>
              <a:rPr lang="en-US"/>
              <a:t> The TCP segment has 20 bytes of header overhead in every segment, whereas UDP only has 8 bytes of overhead. </a:t>
            </a:r>
          </a:p>
          <a:p>
            <a:pPr>
              <a:buFontTx/>
              <a:buChar char="•"/>
            </a:pPr>
            <a:r>
              <a:rPr lang="en-US" b="1"/>
              <a:t>Unregulated send rate.</a:t>
            </a:r>
            <a:r>
              <a:rPr lang="en-US"/>
              <a:t> TCP has a congestion control mechanism that throttles the sender when one or more links between sender and receiver becomes excessively congested. This throttling can have a severe impact on real-time applications, which can tolerate some packet loss but require a minimum send rate. On the other hand, the speed at which UDP sends data is only constrained by the rate at which the application generates data, the capabilities of the source (CPU, clock rate, etc.) and the access bandwidth to the Internet. We should keep in mind, however, that the receiving host does not necessarily receive all the data - when the network is congested,  a significant fraction of the UDP-transmitted data could be lost due to router buffer overflow. Thus, the receive rate is limited by network congestion even if the sending rate is not constrained. </a:t>
            </a:r>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7F525-4BF8-4B65-955B-90FCABEDE14C}" type="slidenum">
              <a:rPr lang="en-US"/>
              <a:pPr/>
              <a:t>35</a:t>
            </a:fld>
            <a:endParaRPr lang="en-US"/>
          </a:p>
        </p:txBody>
      </p:sp>
      <p:sp>
        <p:nvSpPr>
          <p:cNvPr id="1792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792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algn="ctr"/>
            <a:r>
              <a:rPr lang="en-US"/>
              <a:t>The Difference Between FTP and HTTP </a:t>
            </a:r>
            <a:r>
              <a:rPr lang="en-US">
                <a:hlinkClick r:id="rId3"/>
              </a:rPr>
              <a:t>File Transfer Protocol</a:t>
            </a:r>
            <a:r>
              <a:rPr lang="en-US"/>
              <a:t>, or FTP, is a </a:t>
            </a:r>
            <a:r>
              <a:rPr lang="en-US">
                <a:hlinkClick r:id="rId4"/>
              </a:rPr>
              <a:t>protocol</a:t>
            </a:r>
            <a:r>
              <a:rPr lang="en-US"/>
              <a:t> used to </a:t>
            </a:r>
            <a:r>
              <a:rPr lang="en-US">
                <a:hlinkClick r:id="rId5"/>
              </a:rPr>
              <a:t>upload</a:t>
            </a:r>
            <a:r>
              <a:rPr lang="en-US"/>
              <a:t> files from a </a:t>
            </a:r>
            <a:r>
              <a:rPr lang="en-US">
                <a:hlinkClick r:id="rId6"/>
              </a:rPr>
              <a:t>workstation</a:t>
            </a:r>
            <a:r>
              <a:rPr lang="en-US"/>
              <a:t> to a FTP </a:t>
            </a:r>
            <a:r>
              <a:rPr lang="en-US">
                <a:hlinkClick r:id="rId7"/>
              </a:rPr>
              <a:t>server</a:t>
            </a:r>
            <a:r>
              <a:rPr lang="en-US"/>
              <a:t> or </a:t>
            </a:r>
            <a:r>
              <a:rPr lang="en-US">
                <a:hlinkClick r:id="rId8"/>
              </a:rPr>
              <a:t>download</a:t>
            </a:r>
            <a:r>
              <a:rPr lang="en-US"/>
              <a:t> files from a FTP server to a workstation. It is the way that files get transferred from one device to another in order for the files to be available on the Internet. When </a:t>
            </a:r>
            <a:r>
              <a:rPr lang="en-US" i="1"/>
              <a:t>ftp</a:t>
            </a:r>
            <a:r>
              <a:rPr lang="en-US"/>
              <a:t> appears in a </a:t>
            </a:r>
            <a:r>
              <a:rPr lang="en-US">
                <a:hlinkClick r:id="rId9"/>
              </a:rPr>
              <a:t>URL</a:t>
            </a:r>
            <a:r>
              <a:rPr lang="en-US"/>
              <a:t> it means that the user is connecting to a file server and not a </a:t>
            </a:r>
            <a:r>
              <a:rPr lang="en-US">
                <a:hlinkClick r:id="rId10"/>
              </a:rPr>
              <a:t>Web server</a:t>
            </a:r>
            <a:r>
              <a:rPr lang="en-US"/>
              <a:t> and that some form of file transfer is going to take place. Most FTP servers require the user to </a:t>
            </a:r>
            <a:r>
              <a:rPr lang="en-US">
                <a:hlinkClick r:id="rId11"/>
              </a:rPr>
              <a:t>log on</a:t>
            </a:r>
            <a:r>
              <a:rPr lang="en-US"/>
              <a:t> to the server in order to transfer files. In contrast, </a:t>
            </a:r>
            <a:r>
              <a:rPr lang="en-US">
                <a:hlinkClick r:id="rId12"/>
              </a:rPr>
              <a:t>Hyper Text Transfer Protocol</a:t>
            </a:r>
            <a:r>
              <a:rPr lang="en-US"/>
              <a:t>, or HTTP, is a protocol used to transfer files from a Web server onto a </a:t>
            </a:r>
            <a:r>
              <a:rPr lang="en-US">
                <a:hlinkClick r:id="rId13"/>
              </a:rPr>
              <a:t>browser</a:t>
            </a:r>
            <a:r>
              <a:rPr lang="en-US"/>
              <a:t> in order to view a Web page that is on the Internet. Unlike FTP, where entire files are transferred from one device to another and copied into memory, HTTP only transfers the contents of a web page into a browser for viewing. FTP is a two-way system as files are transferred back and forth between server and workstation. HTTP is a one-way system as files are transported only from the server onto the workstation's browser. When </a:t>
            </a:r>
            <a:r>
              <a:rPr lang="en-US" i="1"/>
              <a:t>http</a:t>
            </a:r>
            <a:r>
              <a:rPr lang="en-US"/>
              <a:t> appears in a URL it means that the user is connecting to a Web server and not a file server. The files are transferred but not downloaded, therefore not copied into the memory of the receiving device. </a:t>
            </a:r>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F22AA8-29B7-468F-B463-598E0E858E5B}" type="slidenum">
              <a:rPr lang="en-US"/>
              <a:pPr/>
              <a:t>36</a:t>
            </a:fld>
            <a:endParaRPr lang="en-US"/>
          </a:p>
        </p:txBody>
      </p:sp>
      <p:sp>
        <p:nvSpPr>
          <p:cNvPr id="124930"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endParaRPr lang="en-US"/>
          </a:p>
        </p:txBody>
      </p:sp>
      <p:sp>
        <p:nvSpPr>
          <p:cNvPr id="124931"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2D6D5-6F1A-45C6-BE80-FEC91229CAB7}" type="slidenum">
              <a:rPr lang="en-US"/>
              <a:pPr/>
              <a:t>38</a:t>
            </a:fld>
            <a:endParaRPr lang="en-US"/>
          </a:p>
        </p:txBody>
      </p:sp>
      <p:sp>
        <p:nvSpPr>
          <p:cNvPr id="131074"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endParaRPr lang="en-US"/>
          </a:p>
        </p:txBody>
      </p:sp>
      <p:sp>
        <p:nvSpPr>
          <p:cNvPr id="131075"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FFB212-5002-42ED-8438-0DAF80868972}" type="slidenum">
              <a:rPr lang="en-US"/>
              <a:pPr/>
              <a:t>39</a:t>
            </a:fld>
            <a:endParaRPr lang="en-US"/>
          </a:p>
        </p:txBody>
      </p:sp>
      <p:sp>
        <p:nvSpPr>
          <p:cNvPr id="146434" name="Rectangle 2"/>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
        <p:nvSpPr>
          <p:cNvPr id="146435" name="Rectangle 3"/>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609051-C24B-491F-BC78-AF3D73C260D5}" type="slidenum">
              <a:rPr lang="en-US"/>
              <a:pPr/>
              <a:t>42</a:t>
            </a:fld>
            <a:endParaRPr lang="en-US"/>
          </a:p>
        </p:txBody>
      </p:sp>
      <p:sp>
        <p:nvSpPr>
          <p:cNvPr id="348162" name="Rectangle 2"/>
          <p:cNvSpPr>
            <a:spLocks noGrp="1" noRot="1" noChangeAspect="1" noChangeArrowheads="1" noTextEdit="1"/>
          </p:cNvSpPr>
          <p:nvPr>
            <p:ph type="sldImg"/>
          </p:nvPr>
        </p:nvSpPr>
        <p:spPr>
          <a:xfrm>
            <a:off x="1150938" y="692150"/>
            <a:ext cx="4556125" cy="3416300"/>
          </a:xfrm>
          <a:ln/>
        </p:spPr>
      </p:sp>
      <p:sp>
        <p:nvSpPr>
          <p:cNvPr id="34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528CDD-E84E-4977-BE61-C9DD9CB25FE6}" type="slidenum">
              <a:rPr lang="en-US"/>
              <a:pPr/>
              <a:t>43</a:t>
            </a:fld>
            <a:endParaRPr lang="en-US"/>
          </a:p>
        </p:txBody>
      </p:sp>
      <p:sp>
        <p:nvSpPr>
          <p:cNvPr id="352258" name="Rectangle 2"/>
          <p:cNvSpPr>
            <a:spLocks noGrp="1" noRot="1" noChangeAspect="1" noChangeArrowheads="1" noTextEdit="1"/>
          </p:cNvSpPr>
          <p:nvPr>
            <p:ph type="sldImg"/>
          </p:nvPr>
        </p:nvSpPr>
        <p:spPr>
          <a:xfrm>
            <a:off x="1150938" y="692150"/>
            <a:ext cx="4556125" cy="3416300"/>
          </a:xfrm>
          <a:ln/>
        </p:spPr>
      </p:sp>
      <p:sp>
        <p:nvSpPr>
          <p:cNvPr id="352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58D318-9627-4C60-ABAA-65A492C86968}" type="slidenum">
              <a:rPr lang="en-US"/>
              <a:pPr/>
              <a:t>44</a:t>
            </a:fld>
            <a:endParaRPr lang="en-US"/>
          </a:p>
        </p:txBody>
      </p:sp>
      <p:sp>
        <p:nvSpPr>
          <p:cNvPr id="356354" name="Rectangle 2"/>
          <p:cNvSpPr>
            <a:spLocks noGrp="1" noRot="1" noChangeAspect="1" noChangeArrowheads="1" noTextEdit="1"/>
          </p:cNvSpPr>
          <p:nvPr>
            <p:ph type="sldImg"/>
          </p:nvPr>
        </p:nvSpPr>
        <p:spPr>
          <a:xfrm>
            <a:off x="1150938" y="692150"/>
            <a:ext cx="4556125" cy="3416300"/>
          </a:xfrm>
          <a:ln/>
        </p:spPr>
      </p:sp>
      <p:sp>
        <p:nvSpPr>
          <p:cNvPr id="356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54A203-F5FB-4535-8B99-FBE4B070DF8A}" type="slidenum">
              <a:rPr lang="en-US"/>
              <a:pPr/>
              <a:t>45</a:t>
            </a:fld>
            <a:endParaRPr lang="en-US"/>
          </a:p>
        </p:txBody>
      </p:sp>
      <p:sp>
        <p:nvSpPr>
          <p:cNvPr id="358402" name="Rectangle 2"/>
          <p:cNvSpPr>
            <a:spLocks noGrp="1" noRot="1" noChangeAspect="1" noChangeArrowheads="1" noTextEdit="1"/>
          </p:cNvSpPr>
          <p:nvPr>
            <p:ph type="sldImg"/>
          </p:nvPr>
        </p:nvSpPr>
        <p:spPr>
          <a:xfrm>
            <a:off x="1150938" y="692150"/>
            <a:ext cx="4556125" cy="3416300"/>
          </a:xfrm>
          <a:ln/>
        </p:spPr>
      </p:sp>
      <p:sp>
        <p:nvSpPr>
          <p:cNvPr id="358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C049E-B577-496A-8FE4-1E258118A20A}" type="slidenum">
              <a:rPr lang="en-US"/>
              <a:pPr/>
              <a:t>47</a:t>
            </a:fld>
            <a:endParaRPr lang="en-US"/>
          </a:p>
        </p:txBody>
      </p:sp>
      <p:sp>
        <p:nvSpPr>
          <p:cNvPr id="360450" name="Rectangle 2"/>
          <p:cNvSpPr>
            <a:spLocks noGrp="1" noRot="1" noChangeAspect="1" noChangeArrowheads="1" noTextEdit="1"/>
          </p:cNvSpPr>
          <p:nvPr>
            <p:ph type="sldImg"/>
          </p:nvPr>
        </p:nvSpPr>
        <p:spPr>
          <a:xfrm>
            <a:off x="1150938" y="692150"/>
            <a:ext cx="4556125" cy="3416300"/>
          </a:xfrm>
          <a:ln/>
        </p:spPr>
      </p:sp>
      <p:sp>
        <p:nvSpPr>
          <p:cNvPr id="360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55C908-EF67-4398-94F9-003FD13E1CE8}" type="slidenum">
              <a:rPr lang="en-US"/>
              <a:pPr/>
              <a:t>5</a:t>
            </a:fld>
            <a:endParaRPr lang="en-US"/>
          </a:p>
        </p:txBody>
      </p:sp>
      <p:sp>
        <p:nvSpPr>
          <p:cNvPr id="306178"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06179" name="Rectangle 3"/>
          <p:cNvSpPr>
            <a:spLocks noGrp="1" noChangeArrowheads="1"/>
          </p:cNvSpPr>
          <p:nvPr>
            <p:ph type="body" idx="1"/>
          </p:nvPr>
        </p:nvSpPr>
        <p:spPr>
          <a:noFill/>
          <a:ln/>
        </p:spPr>
        <p:txBody>
          <a:bodyPr lIns="90488" tIns="44450" rIns="90488" bIns="44450"/>
          <a:lstStyle/>
          <a:p>
            <a:r>
              <a:rPr lang="en-US"/>
              <a:t>Moore’s law make shift from large time sharing computer facilities to individual, small but powerful computer systems, and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AB8521-71FA-4383-BF51-5833677D4566}" type="slidenum">
              <a:rPr lang="en-US"/>
              <a:pPr/>
              <a:t>48</a:t>
            </a:fld>
            <a:endParaRPr lang="en-US"/>
          </a:p>
        </p:txBody>
      </p:sp>
      <p:sp>
        <p:nvSpPr>
          <p:cNvPr id="362498" name="Rectangle 2"/>
          <p:cNvSpPr>
            <a:spLocks noGrp="1" noRot="1" noChangeAspect="1" noChangeArrowheads="1" noTextEdit="1"/>
          </p:cNvSpPr>
          <p:nvPr>
            <p:ph type="sldImg"/>
          </p:nvPr>
        </p:nvSpPr>
        <p:spPr>
          <a:xfrm>
            <a:off x="1150938" y="692150"/>
            <a:ext cx="4556125" cy="3416300"/>
          </a:xfrm>
          <a:ln/>
        </p:spPr>
      </p:sp>
      <p:sp>
        <p:nvSpPr>
          <p:cNvPr id="362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F3E319-22B2-48FB-9F4B-032A49807594}" type="slidenum">
              <a:rPr lang="en-US"/>
              <a:pPr/>
              <a:t>49</a:t>
            </a:fld>
            <a:endParaRPr lang="en-US"/>
          </a:p>
        </p:txBody>
      </p:sp>
      <p:sp>
        <p:nvSpPr>
          <p:cNvPr id="364546" name="Rectangle 2"/>
          <p:cNvSpPr>
            <a:spLocks noGrp="1" noRot="1" noChangeAspect="1" noChangeArrowheads="1" noTextEdit="1"/>
          </p:cNvSpPr>
          <p:nvPr>
            <p:ph type="sldImg"/>
          </p:nvPr>
        </p:nvSpPr>
        <p:spPr>
          <a:xfrm>
            <a:off x="1150938" y="692150"/>
            <a:ext cx="4556125" cy="3416300"/>
          </a:xfrm>
          <a:ln/>
        </p:spPr>
      </p:sp>
      <p:sp>
        <p:nvSpPr>
          <p:cNvPr id="364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F8270F-440E-45AA-ABC8-8754E10C32D2}" type="slidenum">
              <a:rPr lang="en-US"/>
              <a:pPr/>
              <a:t>50</a:t>
            </a:fld>
            <a:endParaRPr lang="en-US"/>
          </a:p>
        </p:txBody>
      </p:sp>
      <p:sp>
        <p:nvSpPr>
          <p:cNvPr id="366594" name="Rectangle 2"/>
          <p:cNvSpPr>
            <a:spLocks noGrp="1" noRot="1" noChangeAspect="1" noChangeArrowheads="1" noTextEdit="1"/>
          </p:cNvSpPr>
          <p:nvPr>
            <p:ph type="sldImg"/>
          </p:nvPr>
        </p:nvSpPr>
        <p:spPr>
          <a:xfrm>
            <a:off x="1150938" y="692150"/>
            <a:ext cx="4556125" cy="3416300"/>
          </a:xfrm>
          <a:ln/>
        </p:spPr>
      </p:sp>
      <p:sp>
        <p:nvSpPr>
          <p:cNvPr id="366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74772C-B4BF-48B1-A769-A8C7B6302B4A}" type="slidenum">
              <a:rPr lang="en-US"/>
              <a:pPr/>
              <a:t>51</a:t>
            </a:fld>
            <a:endParaRPr lang="en-US"/>
          </a:p>
        </p:txBody>
      </p:sp>
      <p:sp>
        <p:nvSpPr>
          <p:cNvPr id="368642" name="Rectangle 2"/>
          <p:cNvSpPr>
            <a:spLocks noGrp="1" noRot="1" noChangeAspect="1" noChangeArrowheads="1" noTextEdit="1"/>
          </p:cNvSpPr>
          <p:nvPr>
            <p:ph type="sldImg"/>
          </p:nvPr>
        </p:nvSpPr>
        <p:spPr>
          <a:xfrm>
            <a:off x="1150938" y="692150"/>
            <a:ext cx="4556125" cy="3416300"/>
          </a:xfrm>
          <a:ln/>
        </p:spPr>
      </p:sp>
      <p:sp>
        <p:nvSpPr>
          <p:cNvPr id="368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99A6B4-A939-420F-B98C-C967279BFA00}" type="slidenum">
              <a:rPr lang="en-US"/>
              <a:pPr/>
              <a:t>52</a:t>
            </a:fld>
            <a:endParaRPr lang="en-US"/>
          </a:p>
        </p:txBody>
      </p:sp>
      <p:sp>
        <p:nvSpPr>
          <p:cNvPr id="370690" name="Rectangle 2"/>
          <p:cNvSpPr>
            <a:spLocks noGrp="1" noRot="1" noChangeAspect="1" noChangeArrowheads="1" noTextEdit="1"/>
          </p:cNvSpPr>
          <p:nvPr>
            <p:ph type="sldImg"/>
          </p:nvPr>
        </p:nvSpPr>
        <p:spPr>
          <a:xfrm>
            <a:off x="1150938" y="692150"/>
            <a:ext cx="4556125" cy="3416300"/>
          </a:xfrm>
          <a:ln/>
        </p:spPr>
      </p:sp>
      <p:sp>
        <p:nvSpPr>
          <p:cNvPr id="370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A7D0A0-319A-486B-AF68-E1FC2F60CE4D}" type="slidenum">
              <a:rPr lang="en-US"/>
              <a:pPr/>
              <a:t>53</a:t>
            </a:fld>
            <a:endParaRPr lang="en-US"/>
          </a:p>
        </p:txBody>
      </p:sp>
      <p:sp>
        <p:nvSpPr>
          <p:cNvPr id="372738" name="Rectangle 2"/>
          <p:cNvSpPr>
            <a:spLocks noGrp="1" noRot="1" noChangeAspect="1" noChangeArrowheads="1" noTextEdit="1"/>
          </p:cNvSpPr>
          <p:nvPr>
            <p:ph type="sldImg"/>
          </p:nvPr>
        </p:nvSpPr>
        <p:spPr>
          <a:xfrm>
            <a:off x="1150938" y="692150"/>
            <a:ext cx="4556125" cy="3416300"/>
          </a:xfrm>
          <a:ln/>
        </p:spPr>
      </p:sp>
      <p:sp>
        <p:nvSpPr>
          <p:cNvPr id="372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7079C-7978-47CF-8A13-A4DF3D6D8C48}" type="slidenum">
              <a:rPr lang="en-US"/>
              <a:pPr/>
              <a:t>54</a:t>
            </a:fld>
            <a:endParaRPr lang="en-US"/>
          </a:p>
        </p:txBody>
      </p:sp>
      <p:sp>
        <p:nvSpPr>
          <p:cNvPr id="374786" name="Rectangle 2"/>
          <p:cNvSpPr>
            <a:spLocks noGrp="1" noRot="1" noChangeAspect="1" noChangeArrowheads="1" noTextEdit="1"/>
          </p:cNvSpPr>
          <p:nvPr>
            <p:ph type="sldImg"/>
          </p:nvPr>
        </p:nvSpPr>
        <p:spPr>
          <a:xfrm>
            <a:off x="1150938" y="692150"/>
            <a:ext cx="4556125" cy="3416300"/>
          </a:xfrm>
          <a:ln/>
        </p:spPr>
      </p:sp>
      <p:sp>
        <p:nvSpPr>
          <p:cNvPr id="374787" name="Rectangle 3"/>
          <p:cNvSpPr>
            <a:spLocks noGrp="1" noChangeArrowheads="1"/>
          </p:cNvSpPr>
          <p:nvPr>
            <p:ph type="body" idx="1"/>
          </p:nvPr>
        </p:nvSpPr>
        <p:spPr/>
        <p:txBody>
          <a:bodyPr/>
          <a:lstStyle/>
          <a:p>
            <a:pPr marL="228600" indent="-228600">
              <a:buFontTx/>
              <a:buAutoNum type="arabicPeriod"/>
            </a:pPr>
            <a:r>
              <a:rPr lang="en-US"/>
              <a:t>Table can basically put all the html into it</a:t>
            </a:r>
          </a:p>
          <a:p>
            <a:pPr marL="228600" indent="-228600">
              <a:buFontTx/>
              <a:buAutoNum type="arabicPeriod"/>
            </a:pPr>
            <a:r>
              <a:rPr lang="en-US"/>
              <a:t>Better keep with basic table elements so that you have wider auidence</a:t>
            </a:r>
          </a:p>
          <a:p>
            <a:pPr marL="228600" indent="-228600">
              <a:buFontTx/>
              <a:buAutoNum type="arabicPeriod"/>
            </a:pPr>
            <a:r>
              <a:rPr lang="en-US"/>
              <a:t>Use indent to help you to read the table source data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B71F69-F7E1-45F1-AAF2-76BEFE93D6BD}" type="slidenum">
              <a:rPr lang="en-US"/>
              <a:pPr/>
              <a:t>11</a:t>
            </a:fld>
            <a:endParaRPr lang="en-US"/>
          </a:p>
        </p:txBody>
      </p:sp>
      <p:sp>
        <p:nvSpPr>
          <p:cNvPr id="312322"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312323" name="Rectangle 3"/>
          <p:cNvSpPr>
            <a:spLocks noGrp="1" noChangeArrowheads="1"/>
          </p:cNvSpPr>
          <p:nvPr>
            <p:ph type="body" idx="1"/>
          </p:nvPr>
        </p:nvSpPr>
        <p:spPr>
          <a:ln/>
        </p:spPr>
        <p:txBody>
          <a:bodyPr lIns="91334" tIns="44866" rIns="91334" bIns="44866"/>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9E813F-2F9F-4287-A69A-4FC5BED078A4}" type="slidenum">
              <a:rPr lang="en-US"/>
              <a:pPr/>
              <a:t>13</a:t>
            </a:fld>
            <a:endParaRPr lang="en-US"/>
          </a:p>
        </p:txBody>
      </p:sp>
      <p:sp>
        <p:nvSpPr>
          <p:cNvPr id="337922" name="Rectangle 2"/>
          <p:cNvSpPr>
            <a:spLocks noGrp="1" noRot="1" noChangeAspect="1" noChangeArrowheads="1" noTextEdit="1"/>
          </p:cNvSpPr>
          <p:nvPr>
            <p:ph type="sldImg"/>
          </p:nvPr>
        </p:nvSpPr>
        <p:spPr>
          <a:xfrm>
            <a:off x="1150938" y="692150"/>
            <a:ext cx="4556125" cy="3416300"/>
          </a:xfrm>
          <a:ln/>
        </p:spPr>
      </p:sp>
      <p:sp>
        <p:nvSpPr>
          <p:cNvPr id="337923" name="Rectangle 3"/>
          <p:cNvSpPr>
            <a:spLocks noGrp="1" noChangeArrowheads="1"/>
          </p:cNvSpPr>
          <p:nvPr>
            <p:ph type="body" idx="1"/>
          </p:nvPr>
        </p:nvSpPr>
        <p:spPr/>
        <p:txBody>
          <a:bodyPr/>
          <a:lstStyle/>
          <a:p>
            <a:r>
              <a:rPr lang="en-US"/>
              <a:t>A server that sits between a client application, such as a Web browser, and a real server. It intercepts all requests to the real server to see if it can fulfill the requests itself. If not, it forwards the request to the real server. Proxy servers have two main purposes: </a:t>
            </a:r>
          </a:p>
          <a:p>
            <a:r>
              <a:rPr lang="en-US" b="1"/>
              <a:t>Improve Performance:</a:t>
            </a:r>
            <a:r>
              <a:rPr lang="en-US"/>
              <a:t> Proxy servers can dramatically improve performance for groups of users. This is because it saves the results of all requests for a certain amount of time. Consider the case where both user X and user Y access the World Wide Web through a proxy server. First user X requests a certain Web page, which we'll call Page 1. Sometime later, user Y requests the same page. Instead of forwarding the request to the Web server where Page 1 resides, which can be a time-consuming operation, the proxy server simply returns the Page 1 that it already fetched for user X. Since the proxy server is often on the same network as the user, this is a much faster operation. Real proxy servers support hundreds or thousands of users. The major online services such as Compuserve and America Online, for example, employ an array of proxy servers. </a:t>
            </a:r>
          </a:p>
          <a:p>
            <a:r>
              <a:rPr lang="en-US" b="1"/>
              <a:t>Filter Requests:</a:t>
            </a:r>
            <a:r>
              <a:rPr lang="en-US"/>
              <a:t> Proxy servers can also be used to filter requests. For example, a company might use a proxy server to prevent its employees from accessing a specific set of Web sites. </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874EC-9650-44B8-9584-6AB66C7B975B}" type="slidenum">
              <a:rPr lang="en-US"/>
              <a:pPr/>
              <a:t>14</a:t>
            </a:fld>
            <a:endParaRPr lang="en-US"/>
          </a:p>
        </p:txBody>
      </p:sp>
      <p:sp>
        <p:nvSpPr>
          <p:cNvPr id="339970" name="Rectangle 2"/>
          <p:cNvSpPr>
            <a:spLocks noGrp="1" noRot="1" noChangeAspect="1" noChangeArrowheads="1" noTextEdit="1"/>
          </p:cNvSpPr>
          <p:nvPr>
            <p:ph type="sldImg"/>
          </p:nvPr>
        </p:nvSpPr>
        <p:spPr>
          <a:xfrm>
            <a:off x="1150938" y="692150"/>
            <a:ext cx="4556125" cy="3416300"/>
          </a:xfrm>
          <a:ln/>
        </p:spPr>
      </p:sp>
      <p:sp>
        <p:nvSpPr>
          <p:cNvPr id="339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E340DC-645F-4E43-95D6-0B0B4A9E19FD}" type="slidenum">
              <a:rPr lang="en-US"/>
              <a:pPr/>
              <a:t>15</a:t>
            </a:fld>
            <a:endParaRPr lang="en-US"/>
          </a:p>
        </p:txBody>
      </p:sp>
      <p:sp>
        <p:nvSpPr>
          <p:cNvPr id="342018" name="Rectangle 2"/>
          <p:cNvSpPr>
            <a:spLocks noGrp="1" noRot="1" noChangeAspect="1" noChangeArrowheads="1" noTextEdit="1"/>
          </p:cNvSpPr>
          <p:nvPr>
            <p:ph type="sldImg"/>
          </p:nvPr>
        </p:nvSpPr>
        <p:spPr>
          <a:xfrm>
            <a:off x="1150938" y="692150"/>
            <a:ext cx="4556125" cy="3416300"/>
          </a:xfrm>
          <a:ln/>
        </p:spPr>
      </p:sp>
      <p:sp>
        <p:nvSpPr>
          <p:cNvPr id="342019" name="Rectangle 3"/>
          <p:cNvSpPr>
            <a:spLocks noGrp="1" noChangeArrowheads="1"/>
          </p:cNvSpPr>
          <p:nvPr>
            <p:ph type="body" idx="1"/>
          </p:nvPr>
        </p:nvSpPr>
        <p:spPr/>
        <p:txBody>
          <a:bodyPr/>
          <a:lstStyle/>
          <a:p>
            <a:r>
              <a:rPr lang="en-US"/>
              <a:t>Link this to postal service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82E6DA-0679-493C-A48E-22A2372BEECD}" type="slidenum">
              <a:rPr lang="en-US"/>
              <a:pPr/>
              <a:t>23</a:t>
            </a:fld>
            <a:endParaRPr lang="en-US"/>
          </a:p>
        </p:txBody>
      </p:sp>
      <p:sp>
        <p:nvSpPr>
          <p:cNvPr id="166914" name="Rectangle 2"/>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
        <p:nvSpPr>
          <p:cNvPr id="166915" name="Rectangle 3"/>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8C4495-0240-486F-AC91-E7AB7D48B37E}" type="slidenum">
              <a:rPr lang="en-US"/>
              <a:pPr/>
              <a:t>25</a:t>
            </a:fld>
            <a:endParaRPr lang="en-US"/>
          </a:p>
        </p:txBody>
      </p:sp>
      <p:sp>
        <p:nvSpPr>
          <p:cNvPr id="346114" name="Rectangle 2"/>
          <p:cNvSpPr>
            <a:spLocks noGrp="1" noRot="1" noChangeAspect="1" noChangeArrowheads="1" noTextEdit="1"/>
          </p:cNvSpPr>
          <p:nvPr>
            <p:ph type="sldImg"/>
          </p:nvPr>
        </p:nvSpPr>
        <p:spPr>
          <a:xfrm>
            <a:off x="1150938" y="692150"/>
            <a:ext cx="4556125" cy="3416300"/>
          </a:xfrm>
          <a:ln/>
        </p:spPr>
      </p:sp>
      <p:sp>
        <p:nvSpPr>
          <p:cNvPr id="346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9A7959-0DD4-40A5-9345-D9541B745E77}" type="slidenum">
              <a:rPr lang="en-US"/>
              <a:pPr/>
              <a:t>31</a:t>
            </a:fld>
            <a:endParaRPr lang="en-US"/>
          </a:p>
        </p:txBody>
      </p:sp>
      <p:sp>
        <p:nvSpPr>
          <p:cNvPr id="333826" name="Rectangle 2"/>
          <p:cNvSpPr>
            <a:spLocks noGrp="1" noRot="1" noChangeAspect="1" noChangeArrowheads="1" noTextEdit="1"/>
          </p:cNvSpPr>
          <p:nvPr>
            <p:ph type="sldImg"/>
          </p:nvPr>
        </p:nvSpPr>
        <p:spPr>
          <a:xfrm>
            <a:off x="1150938" y="692150"/>
            <a:ext cx="4556125" cy="3416300"/>
          </a:xfrm>
          <a:ln/>
        </p:spPr>
      </p:sp>
      <p:sp>
        <p:nvSpPr>
          <p:cNvPr id="3338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2B82E5-93D4-4BD3-A257-16E3D4AB0AE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997AE6-2E7D-48F9-8B7B-F7D7FB20A39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497376-4F2C-4D5E-98D6-8D289B4D329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7D8B5478-28A3-43F0-B860-7BA2D5A0D0D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99E58A-7BDD-4FCC-A619-769A5C9F56E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D77C85-6131-45EB-98E7-43CE5F007A5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88BCB8-27AA-4929-BF26-24FFD89962B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1EB9C30-335B-42F3-9A51-62529C85F0F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6FAFAD1-9568-4EE8-AE81-D2E862FB250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4FF65E3-013F-47F8-998F-F110E5A4EA8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293D8A6-7165-4AF8-943A-F32FA24EB8B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C29FD0-07A4-4A22-87C0-04244896B94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2EB6DFA-FD88-4884-A624-4CEE97817B9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upload.wikimedia.org/wikipedia/commons/2/28/DHCP_session_en.sv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upload.wikimedia.org/wikipedia/commons/3/3b/UDP_encapsulation.svg" TargetMode="Externa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685800" y="2286000"/>
            <a:ext cx="7772400" cy="1143000"/>
          </a:xfrm>
          <a:noFill/>
          <a:ln/>
        </p:spPr>
        <p:txBody>
          <a:bodyPr lIns="90488" tIns="44450" rIns="90488" bIns="44450"/>
          <a:lstStyle/>
          <a:p>
            <a:r>
              <a:rPr lang="en-US" dirty="0" smtClean="0"/>
              <a:t>Practicum</a:t>
            </a:r>
            <a:r>
              <a:rPr lang="en-US" dirty="0"/>
              <a:t>:</a:t>
            </a:r>
            <a:br>
              <a:rPr lang="en-US" dirty="0"/>
            </a:br>
            <a:r>
              <a:rPr lang="en-US" dirty="0" smtClean="0"/>
              <a:t>Networks, </a:t>
            </a:r>
            <a:r>
              <a:rPr lang="en-US" dirty="0"/>
              <a:t>Basic HTML</a:t>
            </a:r>
          </a:p>
        </p:txBody>
      </p:sp>
      <p:sp>
        <p:nvSpPr>
          <p:cNvPr id="54275" name="Rectangle 3"/>
          <p:cNvSpPr>
            <a:spLocks noGrp="1" noChangeArrowheads="1"/>
          </p:cNvSpPr>
          <p:nvPr>
            <p:ph type="subTitle" idx="1"/>
          </p:nvPr>
        </p:nvSpPr>
        <p:spPr>
          <a:noFill/>
          <a:ln/>
        </p:spPr>
        <p:txBody>
          <a:bodyPr lIns="90488" tIns="44450" rIns="90488" bIns="44450"/>
          <a:lstStyle/>
          <a:p>
            <a:pPr marL="342900" indent="-342900"/>
            <a:r>
              <a:rPr lang="en-US"/>
              <a:t>Week 2</a:t>
            </a:r>
          </a:p>
          <a:p>
            <a:pPr marL="342900" indent="-342900"/>
            <a:r>
              <a:rPr lang="en-US"/>
              <a:t>LBSC 690</a:t>
            </a:r>
          </a:p>
          <a:p>
            <a:pPr marL="342900" indent="-342900"/>
            <a:r>
              <a:rPr lang="en-US"/>
              <a:t>Information Technology</a:t>
            </a:r>
          </a:p>
        </p:txBody>
      </p:sp>
      <p:pic>
        <p:nvPicPr>
          <p:cNvPr id="54276" name="Picture 4" descr="head"/>
          <p:cNvPicPr>
            <a:picLocks noChangeAspect="1" noChangeArrowheads="1"/>
          </p:cNvPicPr>
          <p:nvPr/>
        </p:nvPicPr>
        <p:blipFill>
          <a:blip r:embed="rId3" cstate="print"/>
          <a:srcRect/>
          <a:stretch>
            <a:fillRect/>
          </a:stretch>
        </p:blipFill>
        <p:spPr bwMode="auto">
          <a:xfrm>
            <a:off x="1219200" y="304800"/>
            <a:ext cx="6985000" cy="15875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Title 1"/>
          <p:cNvSpPr>
            <a:spLocks noGrp="1"/>
          </p:cNvSpPr>
          <p:nvPr>
            <p:ph type="title" idx="4294967295"/>
          </p:nvPr>
        </p:nvSpPr>
        <p:spPr/>
        <p:txBody>
          <a:bodyPr/>
          <a:lstStyle/>
          <a:p>
            <a:r>
              <a:rPr lang="en-US"/>
              <a:t>Thinking About Speed</a:t>
            </a:r>
          </a:p>
        </p:txBody>
      </p:sp>
      <p:sp>
        <p:nvSpPr>
          <p:cNvPr id="313347" name="Content Placeholder 2"/>
          <p:cNvSpPr>
            <a:spLocks noGrp="1"/>
          </p:cNvSpPr>
          <p:nvPr>
            <p:ph idx="4294967295"/>
          </p:nvPr>
        </p:nvSpPr>
        <p:spPr>
          <a:xfrm>
            <a:off x="685800" y="1981200"/>
            <a:ext cx="8077200" cy="4114800"/>
          </a:xfrm>
        </p:spPr>
        <p:txBody>
          <a:bodyPr/>
          <a:lstStyle/>
          <a:p>
            <a:r>
              <a:rPr lang="en-US"/>
              <a:t>Two parts of moving data from here to there:</a:t>
            </a:r>
          </a:p>
          <a:p>
            <a:pPr lvl="1"/>
            <a:r>
              <a:rPr lang="en-US"/>
              <a:t>Getting the first bit there</a:t>
            </a:r>
          </a:p>
          <a:p>
            <a:pPr lvl="1"/>
            <a:r>
              <a:rPr lang="en-US"/>
              <a:t>Getting everything there</a:t>
            </a:r>
          </a:p>
          <a:p>
            <a:pPr lvl="4"/>
            <a:endParaRPr lang="en-US"/>
          </a:p>
          <a:p>
            <a:r>
              <a:rPr lang="en-US"/>
              <a:t>Fundamentally, there’s no difference:</a:t>
            </a:r>
          </a:p>
          <a:p>
            <a:pPr lvl="1"/>
            <a:r>
              <a:rPr lang="en-US"/>
              <a:t>Moving data from the processor to RAM</a:t>
            </a:r>
          </a:p>
          <a:p>
            <a:pPr lvl="1"/>
            <a:r>
              <a:rPr lang="en-US"/>
              <a:t>Saving a file to disk</a:t>
            </a:r>
          </a:p>
          <a:p>
            <a:pPr lvl="1"/>
            <a:r>
              <a:rPr lang="en-US"/>
              <a:t>Downloading music from a server in China</a:t>
            </a:r>
          </a:p>
          <a:p>
            <a:pPr lvl="1"/>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762000" y="0"/>
            <a:ext cx="7772400" cy="1143000"/>
          </a:xfrm>
        </p:spPr>
        <p:txBody>
          <a:bodyPr/>
          <a:lstStyle/>
          <a:p>
            <a:r>
              <a:rPr lang="en-US"/>
              <a:t>Some Definitions</a:t>
            </a:r>
          </a:p>
        </p:txBody>
      </p:sp>
      <p:sp>
        <p:nvSpPr>
          <p:cNvPr id="311299" name="Rectangle 3"/>
          <p:cNvSpPr>
            <a:spLocks noGrp="1" noChangeArrowheads="1"/>
          </p:cNvSpPr>
          <p:nvPr>
            <p:ph type="body" idx="1"/>
          </p:nvPr>
        </p:nvSpPr>
        <p:spPr>
          <a:xfrm>
            <a:off x="533400" y="1676400"/>
            <a:ext cx="7772400" cy="4114800"/>
          </a:xfrm>
        </p:spPr>
        <p:txBody>
          <a:bodyPr/>
          <a:lstStyle/>
          <a:p>
            <a:r>
              <a:rPr lang="en-US" b="1"/>
              <a:t>Latency</a:t>
            </a:r>
          </a:p>
          <a:p>
            <a:pPr lvl="1"/>
            <a:r>
              <a:rPr lang="en-US"/>
              <a:t>The amount of </a:t>
            </a:r>
            <a:r>
              <a:rPr lang="en-US" b="1"/>
              <a:t>time</a:t>
            </a:r>
            <a:r>
              <a:rPr lang="en-US"/>
              <a:t> it takes data to travel from source to destination</a:t>
            </a:r>
          </a:p>
          <a:p>
            <a:endParaRPr lang="en-US" b="1"/>
          </a:p>
          <a:p>
            <a:r>
              <a:rPr lang="en-US" b="1"/>
              <a:t>Bandwidth</a:t>
            </a:r>
          </a:p>
          <a:p>
            <a:pPr lvl="1"/>
            <a:r>
              <a:rPr lang="en-US"/>
              <a:t>The amount of data that can be transmitted in a fixed amount of </a:t>
            </a:r>
            <a:r>
              <a:rPr lang="en-US" b="1"/>
              <a:t>time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en-US"/>
              <a:t>Internet </a:t>
            </a:r>
            <a:r>
              <a:rPr lang="en-US">
                <a:sym typeface="Symbol" pitchFamily="18" charset="2"/>
              </a:rPr>
              <a:t> Web</a:t>
            </a:r>
          </a:p>
        </p:txBody>
      </p:sp>
      <p:sp>
        <p:nvSpPr>
          <p:cNvPr id="307203" name="Rectangle 3"/>
          <p:cNvSpPr>
            <a:spLocks noGrp="1" noChangeArrowheads="1"/>
          </p:cNvSpPr>
          <p:nvPr>
            <p:ph type="body" idx="1"/>
          </p:nvPr>
        </p:nvSpPr>
        <p:spPr>
          <a:xfrm>
            <a:off x="685800" y="1981200"/>
            <a:ext cx="8001000" cy="4114800"/>
          </a:xfrm>
        </p:spPr>
        <p:txBody>
          <a:bodyPr/>
          <a:lstStyle/>
          <a:p>
            <a:r>
              <a:rPr lang="en-US"/>
              <a:t>Internet: collection of global networks</a:t>
            </a:r>
          </a:p>
          <a:p>
            <a:endParaRPr lang="en-US"/>
          </a:p>
          <a:p>
            <a:r>
              <a:rPr lang="en-US"/>
              <a:t>Web: way of managing information exchange</a:t>
            </a:r>
          </a:p>
          <a:p>
            <a:endParaRPr lang="en-US"/>
          </a:p>
          <a:p>
            <a:r>
              <a:rPr lang="en-US"/>
              <a:t>There are many other uses for the Internet</a:t>
            </a:r>
          </a:p>
          <a:p>
            <a:pPr lvl="1"/>
            <a:r>
              <a:rPr lang="en-US"/>
              <a:t>File transfer (FTP)</a:t>
            </a:r>
          </a:p>
          <a:p>
            <a:pPr lvl="1"/>
            <a:r>
              <a:rPr lang="en-US"/>
              <a:t>Email (SMTP, POP, IMAP)</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tower"/>
          <p:cNvSpPr>
            <a:spLocks noEditPoints="1" noChangeArrowheads="1"/>
          </p:cNvSpPr>
          <p:nvPr/>
        </p:nvSpPr>
        <p:spPr bwMode="auto">
          <a:xfrm>
            <a:off x="7086600" y="3733800"/>
            <a:ext cx="1066800" cy="1809750"/>
          </a:xfrm>
          <a:custGeom>
            <a:avLst/>
            <a:gdLst>
              <a:gd name="T0" fmla="*/ 0 w 21600"/>
              <a:gd name="T1" fmla="*/ 2184 h 21600"/>
              <a:gd name="T2" fmla="*/ 6664 w 21600"/>
              <a:gd name="T3" fmla="*/ 0 h 21600"/>
              <a:gd name="T4" fmla="*/ 10800 w 21600"/>
              <a:gd name="T5" fmla="*/ 0 h 21600"/>
              <a:gd name="T6" fmla="*/ 21600 w 21600"/>
              <a:gd name="T7" fmla="*/ 0 h 21600"/>
              <a:gd name="T8" fmla="*/ 21600 w 21600"/>
              <a:gd name="T9" fmla="*/ 11649 h 21600"/>
              <a:gd name="T10" fmla="*/ 21600 w 21600"/>
              <a:gd name="T11" fmla="*/ 19416 h 21600"/>
              <a:gd name="T12" fmla="*/ 15166 w 21600"/>
              <a:gd name="T13" fmla="*/ 21600 h 21600"/>
              <a:gd name="T14" fmla="*/ 10570 w 21600"/>
              <a:gd name="T15" fmla="*/ 21600 h 21600"/>
              <a:gd name="T16" fmla="*/ 0 w 21600"/>
              <a:gd name="T17" fmla="*/ 21600 h 21600"/>
              <a:gd name="T18" fmla="*/ 0 w 21600"/>
              <a:gd name="T19" fmla="*/ 11528 h 21600"/>
              <a:gd name="T20" fmla="*/ 459 w 21600"/>
              <a:gd name="T21" fmla="*/ 22540 h 21600"/>
              <a:gd name="T22" fmla="*/ 21485 w 21600"/>
              <a:gd name="T23" fmla="*/ 2700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pPr algn="ctr" eaLnBrk="0" hangingPunct="0"/>
            <a:r>
              <a:rPr lang="en-US" sz="1600">
                <a:cs typeface="Arial" charset="0"/>
              </a:rPr>
              <a:t>Remote Sever</a:t>
            </a:r>
          </a:p>
        </p:txBody>
      </p:sp>
      <p:sp>
        <p:nvSpPr>
          <p:cNvPr id="336899" name="Rectangle 3"/>
          <p:cNvSpPr>
            <a:spLocks noGrp="1" noChangeArrowheads="1"/>
          </p:cNvSpPr>
          <p:nvPr>
            <p:ph type="title"/>
          </p:nvPr>
        </p:nvSpPr>
        <p:spPr>
          <a:xfrm>
            <a:off x="685800" y="304800"/>
            <a:ext cx="7772400" cy="1143000"/>
          </a:xfrm>
        </p:spPr>
        <p:txBody>
          <a:bodyPr/>
          <a:lstStyle/>
          <a:p>
            <a:r>
              <a:rPr lang="en-US"/>
              <a:t>The World-Wide Web</a:t>
            </a:r>
          </a:p>
        </p:txBody>
      </p:sp>
      <p:cxnSp>
        <p:nvCxnSpPr>
          <p:cNvPr id="336900" name="AutoShape 4"/>
          <p:cNvCxnSpPr>
            <a:cxnSpLocks noChangeShapeType="1"/>
            <a:stCxn id="336908" idx="5"/>
            <a:endCxn id="0" idx="1"/>
          </p:cNvCxnSpPr>
          <p:nvPr/>
        </p:nvCxnSpPr>
        <p:spPr bwMode="auto">
          <a:xfrm>
            <a:off x="1514475" y="3038475"/>
            <a:ext cx="2257425" cy="1879600"/>
          </a:xfrm>
          <a:prstGeom prst="straightConnector1">
            <a:avLst/>
          </a:prstGeom>
          <a:noFill/>
          <a:ln w="12700">
            <a:solidFill>
              <a:schemeClr val="tx1"/>
            </a:solidFill>
            <a:round/>
            <a:headEnd/>
            <a:tailEnd type="triangle" w="med" len="med"/>
          </a:ln>
          <a:effectLst/>
        </p:spPr>
      </p:cxnSp>
      <p:sp>
        <p:nvSpPr>
          <p:cNvPr id="336901" name="Text Box 5"/>
          <p:cNvSpPr txBox="1">
            <a:spLocks noChangeArrowheads="1"/>
          </p:cNvSpPr>
          <p:nvPr/>
        </p:nvSpPr>
        <p:spPr bwMode="auto">
          <a:xfrm>
            <a:off x="1524000" y="4114800"/>
            <a:ext cx="1296988" cy="336550"/>
          </a:xfrm>
          <a:prstGeom prst="rect">
            <a:avLst/>
          </a:prstGeom>
          <a:noFill/>
          <a:ln w="12700">
            <a:noFill/>
            <a:miter lim="800000"/>
            <a:headEnd/>
            <a:tailEnd/>
          </a:ln>
          <a:effectLst/>
        </p:spPr>
        <p:txBody>
          <a:bodyPr wrap="none">
            <a:spAutoFit/>
          </a:bodyPr>
          <a:lstStyle/>
          <a:p>
            <a:pPr algn="ctr" eaLnBrk="0" hangingPunct="0"/>
            <a:r>
              <a:rPr lang="en-US" sz="1600">
                <a:cs typeface="Arial" charset="0"/>
              </a:rPr>
              <a:t>Send Request</a:t>
            </a:r>
          </a:p>
        </p:txBody>
      </p:sp>
      <p:sp>
        <p:nvSpPr>
          <p:cNvPr id="336902" name="Oval 6"/>
          <p:cNvSpPr>
            <a:spLocks noChangeArrowheads="1"/>
          </p:cNvSpPr>
          <p:nvPr/>
        </p:nvSpPr>
        <p:spPr bwMode="auto">
          <a:xfrm>
            <a:off x="6934200" y="2171700"/>
            <a:ext cx="1447800" cy="685800"/>
          </a:xfrm>
          <a:prstGeom prst="ellipse">
            <a:avLst/>
          </a:prstGeom>
          <a:solidFill>
            <a:srgbClr val="00CCFF"/>
          </a:solidFill>
          <a:ln w="12700">
            <a:solidFill>
              <a:schemeClr val="tx1"/>
            </a:solidFill>
            <a:round/>
            <a:headEnd/>
            <a:tailEnd/>
          </a:ln>
          <a:effectLst/>
        </p:spPr>
        <p:txBody>
          <a:bodyPr wrap="none" anchor="ctr"/>
          <a:lstStyle/>
          <a:p>
            <a:pPr algn="ctr" eaLnBrk="0" hangingPunct="0"/>
            <a:r>
              <a:rPr lang="en-US" sz="1600">
                <a:cs typeface="Arial" charset="0"/>
              </a:rPr>
              <a:t>Requested Page</a:t>
            </a:r>
          </a:p>
        </p:txBody>
      </p:sp>
      <p:cxnSp>
        <p:nvCxnSpPr>
          <p:cNvPr id="336903" name="AutoShape 7"/>
          <p:cNvCxnSpPr>
            <a:cxnSpLocks noChangeShapeType="1"/>
            <a:stCxn id="336902" idx="4"/>
          </p:cNvCxnSpPr>
          <p:nvPr/>
        </p:nvCxnSpPr>
        <p:spPr bwMode="auto">
          <a:xfrm>
            <a:off x="7658100" y="2857500"/>
            <a:ext cx="0" cy="952500"/>
          </a:xfrm>
          <a:prstGeom prst="straightConnector1">
            <a:avLst/>
          </a:prstGeom>
          <a:noFill/>
          <a:ln w="12700">
            <a:solidFill>
              <a:schemeClr val="tx1"/>
            </a:solidFill>
            <a:round/>
            <a:headEnd/>
            <a:tailEnd type="triangle" w="med" len="med"/>
          </a:ln>
          <a:effectLst/>
        </p:spPr>
      </p:cxnSp>
      <p:sp>
        <p:nvSpPr>
          <p:cNvPr id="336904" name="Text Box 8"/>
          <p:cNvSpPr txBox="1">
            <a:spLocks noChangeArrowheads="1"/>
          </p:cNvSpPr>
          <p:nvPr/>
        </p:nvSpPr>
        <p:spPr bwMode="auto">
          <a:xfrm>
            <a:off x="6432550" y="3124200"/>
            <a:ext cx="1082675" cy="336550"/>
          </a:xfrm>
          <a:prstGeom prst="rect">
            <a:avLst/>
          </a:prstGeom>
          <a:noFill/>
          <a:ln w="12700">
            <a:noFill/>
            <a:miter lim="800000"/>
            <a:headEnd/>
            <a:tailEnd/>
          </a:ln>
          <a:effectLst/>
        </p:spPr>
        <p:txBody>
          <a:bodyPr wrap="none">
            <a:spAutoFit/>
          </a:bodyPr>
          <a:lstStyle/>
          <a:p>
            <a:pPr algn="ctr" eaLnBrk="0" hangingPunct="0"/>
            <a:r>
              <a:rPr lang="en-US" sz="1600">
                <a:cs typeface="Arial" charset="0"/>
              </a:rPr>
              <a:t>Fetch Page</a:t>
            </a:r>
          </a:p>
        </p:txBody>
      </p:sp>
      <p:cxnSp>
        <p:nvCxnSpPr>
          <p:cNvPr id="336905" name="AutoShape 9"/>
          <p:cNvCxnSpPr>
            <a:cxnSpLocks noChangeShapeType="1"/>
            <a:endCxn id="336902" idx="4"/>
          </p:cNvCxnSpPr>
          <p:nvPr/>
        </p:nvCxnSpPr>
        <p:spPr bwMode="auto">
          <a:xfrm flipV="1">
            <a:off x="7658100" y="2857500"/>
            <a:ext cx="0" cy="952500"/>
          </a:xfrm>
          <a:prstGeom prst="straightConnector1">
            <a:avLst/>
          </a:prstGeom>
          <a:noFill/>
          <a:ln w="12700">
            <a:solidFill>
              <a:schemeClr val="tx1"/>
            </a:solidFill>
            <a:round/>
            <a:headEnd type="triangle" w="med" len="med"/>
            <a:tailEnd type="triangle" w="med" len="med"/>
          </a:ln>
          <a:effectLst/>
        </p:spPr>
      </p:cxnSp>
      <p:sp>
        <p:nvSpPr>
          <p:cNvPr id="336906" name="Rectangle 10"/>
          <p:cNvSpPr>
            <a:spLocks noChangeArrowheads="1"/>
          </p:cNvSpPr>
          <p:nvPr/>
        </p:nvSpPr>
        <p:spPr bwMode="auto">
          <a:xfrm>
            <a:off x="3276600" y="2667000"/>
            <a:ext cx="838200" cy="304800"/>
          </a:xfrm>
          <a:prstGeom prst="rect">
            <a:avLst/>
          </a:prstGeom>
          <a:solidFill>
            <a:srgbClr val="FFFF99"/>
          </a:solidFill>
          <a:ln w="12700">
            <a:solidFill>
              <a:schemeClr val="tx1"/>
            </a:solidFill>
            <a:miter lim="800000"/>
            <a:headEnd/>
            <a:tailEnd/>
          </a:ln>
          <a:effectLst/>
        </p:spPr>
        <p:txBody>
          <a:bodyPr wrap="none" anchor="ctr"/>
          <a:lstStyle/>
          <a:p>
            <a:pPr algn="ctr" eaLnBrk="0" hangingPunct="0"/>
            <a:r>
              <a:rPr lang="en-US" sz="1200">
                <a:cs typeface="Arial" charset="0"/>
              </a:rPr>
              <a:t>Proxy Server</a:t>
            </a:r>
          </a:p>
        </p:txBody>
      </p:sp>
      <p:sp>
        <p:nvSpPr>
          <p:cNvPr id="336907" name="Oval 11"/>
          <p:cNvSpPr>
            <a:spLocks noChangeArrowheads="1"/>
          </p:cNvSpPr>
          <p:nvPr/>
        </p:nvSpPr>
        <p:spPr bwMode="auto">
          <a:xfrm>
            <a:off x="3200400" y="1752600"/>
            <a:ext cx="990600" cy="457200"/>
          </a:xfrm>
          <a:prstGeom prst="ellipse">
            <a:avLst/>
          </a:prstGeom>
          <a:solidFill>
            <a:srgbClr val="00CCFF"/>
          </a:solidFill>
          <a:ln w="12700">
            <a:solidFill>
              <a:schemeClr val="tx1"/>
            </a:solidFill>
            <a:round/>
            <a:headEnd/>
            <a:tailEnd/>
          </a:ln>
          <a:effectLst/>
        </p:spPr>
        <p:txBody>
          <a:bodyPr wrap="none" anchor="ctr"/>
          <a:lstStyle/>
          <a:p>
            <a:pPr algn="ctr" eaLnBrk="0" hangingPunct="0"/>
            <a:r>
              <a:rPr lang="en-US" sz="1000">
                <a:cs typeface="Arial" charset="0"/>
              </a:rPr>
              <a:t>Local copy of</a:t>
            </a:r>
          </a:p>
          <a:p>
            <a:pPr algn="ctr" eaLnBrk="0" hangingPunct="0"/>
            <a:r>
              <a:rPr lang="en-US" sz="1000">
                <a:cs typeface="Arial" charset="0"/>
              </a:rPr>
              <a:t>Page requested</a:t>
            </a:r>
          </a:p>
        </p:txBody>
      </p:sp>
      <p:sp>
        <p:nvSpPr>
          <p:cNvPr id="336908" name="laptop"/>
          <p:cNvSpPr>
            <a:spLocks noEditPoints="1" noChangeArrowheads="1"/>
          </p:cNvSpPr>
          <p:nvPr/>
        </p:nvSpPr>
        <p:spPr bwMode="auto">
          <a:xfrm>
            <a:off x="609600" y="1676400"/>
            <a:ext cx="1809750" cy="136207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pPr algn="ctr" eaLnBrk="0" hangingPunct="0"/>
            <a:r>
              <a:rPr lang="en-US" sz="1600">
                <a:cs typeface="Arial" charset="0"/>
              </a:rPr>
              <a:t>My Browser</a:t>
            </a:r>
          </a:p>
        </p:txBody>
      </p:sp>
      <p:pic>
        <p:nvPicPr>
          <p:cNvPr id="336909" name="Picture 13" descr="mp00640_"/>
          <p:cNvPicPr>
            <a:picLocks noChangeAspect="1" noChangeArrowheads="1"/>
          </p:cNvPicPr>
          <p:nvPr/>
        </p:nvPicPr>
        <p:blipFill>
          <a:blip r:embed="rId3" cstate="print"/>
          <a:srcRect/>
          <a:stretch>
            <a:fillRect/>
          </a:stretch>
        </p:blipFill>
        <p:spPr bwMode="auto">
          <a:xfrm>
            <a:off x="3771900" y="4121150"/>
            <a:ext cx="1600200" cy="1593850"/>
          </a:xfrm>
          <a:prstGeom prst="rect">
            <a:avLst/>
          </a:prstGeom>
          <a:noFill/>
        </p:spPr>
      </p:pic>
      <p:sp>
        <p:nvSpPr>
          <p:cNvPr id="336910" name="Text Box 14"/>
          <p:cNvSpPr txBox="1">
            <a:spLocks noChangeArrowheads="1"/>
          </p:cNvSpPr>
          <p:nvPr/>
        </p:nvSpPr>
        <p:spPr bwMode="auto">
          <a:xfrm>
            <a:off x="4162425" y="5715000"/>
            <a:ext cx="819150" cy="336550"/>
          </a:xfrm>
          <a:prstGeom prst="rect">
            <a:avLst/>
          </a:prstGeom>
          <a:noFill/>
          <a:ln w="12700">
            <a:noFill/>
            <a:miter lim="800000"/>
            <a:headEnd/>
            <a:tailEnd/>
          </a:ln>
          <a:effectLst/>
        </p:spPr>
        <p:txBody>
          <a:bodyPr wrap="none">
            <a:spAutoFit/>
          </a:bodyPr>
          <a:lstStyle/>
          <a:p>
            <a:pPr algn="ctr" eaLnBrk="0" hangingPunct="0"/>
            <a:r>
              <a:rPr lang="en-US" sz="1600">
                <a:cs typeface="Arial" charset="0"/>
              </a:rPr>
              <a:t>Internet</a:t>
            </a:r>
          </a:p>
        </p:txBody>
      </p:sp>
      <p:cxnSp>
        <p:nvCxnSpPr>
          <p:cNvPr id="336911" name="AutoShape 15"/>
          <p:cNvCxnSpPr>
            <a:cxnSpLocks noChangeShapeType="1"/>
            <a:stCxn id="0" idx="3"/>
            <a:endCxn id="336898" idx="9"/>
          </p:cNvCxnSpPr>
          <p:nvPr/>
        </p:nvCxnSpPr>
        <p:spPr bwMode="auto">
          <a:xfrm flipV="1">
            <a:off x="5372100" y="4699000"/>
            <a:ext cx="1714500" cy="219075"/>
          </a:xfrm>
          <a:prstGeom prst="straightConnector1">
            <a:avLst/>
          </a:prstGeom>
          <a:noFill/>
          <a:ln w="12700">
            <a:solidFill>
              <a:schemeClr val="tx1"/>
            </a:solidFill>
            <a:round/>
            <a:headEnd type="triangle" w="med" len="med"/>
            <a:tailEnd type="triangle" w="med" len="med"/>
          </a:ln>
          <a:effectLst/>
        </p:spPr>
      </p:cxnSp>
      <p:cxnSp>
        <p:nvCxnSpPr>
          <p:cNvPr id="336912" name="AutoShape 16"/>
          <p:cNvCxnSpPr>
            <a:cxnSpLocks noChangeShapeType="1"/>
            <a:stCxn id="336907" idx="4"/>
            <a:endCxn id="336906" idx="0"/>
          </p:cNvCxnSpPr>
          <p:nvPr/>
        </p:nvCxnSpPr>
        <p:spPr bwMode="auto">
          <a:xfrm>
            <a:off x="3695700" y="2209800"/>
            <a:ext cx="0" cy="457200"/>
          </a:xfrm>
          <a:prstGeom prst="straightConnector1">
            <a:avLst/>
          </a:prstGeom>
          <a:noFill/>
          <a:ln w="12700">
            <a:solidFill>
              <a:schemeClr val="tx1"/>
            </a:solidFill>
            <a:round/>
            <a:headEnd type="triangle" w="med" len="med"/>
            <a:tailEnd type="triangle" w="med" len="med"/>
          </a:ln>
          <a:effectLst/>
        </p:spPr>
      </p:cxnSp>
      <p:cxnSp>
        <p:nvCxnSpPr>
          <p:cNvPr id="336913" name="AutoShape 17"/>
          <p:cNvCxnSpPr>
            <a:cxnSpLocks noChangeShapeType="1"/>
            <a:stCxn id="336908" idx="3"/>
            <a:endCxn id="336906" idx="1"/>
          </p:cNvCxnSpPr>
          <p:nvPr/>
        </p:nvCxnSpPr>
        <p:spPr bwMode="auto">
          <a:xfrm>
            <a:off x="2144713" y="2128838"/>
            <a:ext cx="1131887" cy="690562"/>
          </a:xfrm>
          <a:prstGeom prst="straightConnector1">
            <a:avLst/>
          </a:prstGeom>
          <a:noFill/>
          <a:ln w="12700">
            <a:solidFill>
              <a:schemeClr val="tx1"/>
            </a:solidFill>
            <a:round/>
            <a:headEnd type="triangle" w="med" len="med"/>
            <a:tailEnd type="triangle" w="med" len="med"/>
          </a:ln>
          <a:effectLst/>
        </p:spPr>
      </p:cxnSp>
      <p:cxnSp>
        <p:nvCxnSpPr>
          <p:cNvPr id="336914" name="AutoShape 18"/>
          <p:cNvCxnSpPr>
            <a:cxnSpLocks noChangeShapeType="1"/>
            <a:stCxn id="336906" idx="2"/>
            <a:endCxn id="0" idx="0"/>
          </p:cNvCxnSpPr>
          <p:nvPr/>
        </p:nvCxnSpPr>
        <p:spPr bwMode="auto">
          <a:xfrm>
            <a:off x="3695700" y="2971800"/>
            <a:ext cx="876300" cy="1149350"/>
          </a:xfrm>
          <a:prstGeom prst="straightConnector1">
            <a:avLst/>
          </a:prstGeom>
          <a:noFill/>
          <a:ln w="12700">
            <a:solidFill>
              <a:schemeClr val="tx1"/>
            </a:solidFill>
            <a:round/>
            <a:headEnd type="triangle" w="med" len="med"/>
            <a:tailEnd type="triangle" w="med" len="med"/>
          </a:ln>
          <a:effec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Text Box 2"/>
          <p:cNvSpPr txBox="1">
            <a:spLocks noChangeArrowheads="1"/>
          </p:cNvSpPr>
          <p:nvPr/>
        </p:nvSpPr>
        <p:spPr bwMode="auto">
          <a:xfrm>
            <a:off x="1447800" y="4343400"/>
            <a:ext cx="1495425" cy="762000"/>
          </a:xfrm>
          <a:prstGeom prst="rect">
            <a:avLst/>
          </a:prstGeom>
          <a:noFill/>
          <a:ln w="9525">
            <a:noFill/>
            <a:miter lim="800000"/>
            <a:headEnd/>
            <a:tailEnd/>
          </a:ln>
          <a:effectLst/>
        </p:spPr>
        <p:txBody>
          <a:bodyPr wrap="none" anchor="ctr">
            <a:spAutoFit/>
          </a:bodyPr>
          <a:lstStyle/>
          <a:p>
            <a:pPr algn="ctr" eaLnBrk="0" hangingPunct="0">
              <a:lnSpc>
                <a:spcPct val="110000"/>
              </a:lnSpc>
            </a:pPr>
            <a:r>
              <a:rPr lang="en-US" b="1">
                <a:solidFill>
                  <a:srgbClr val="FF0000"/>
                </a:solidFill>
                <a:latin typeface="Arial" charset="0"/>
                <a:cs typeface="Arial" charset="0"/>
              </a:rPr>
              <a:t>HTML</a:t>
            </a:r>
          </a:p>
          <a:p>
            <a:pPr algn="ctr" eaLnBrk="0" hangingPunct="0">
              <a:lnSpc>
                <a:spcPct val="110000"/>
              </a:lnSpc>
            </a:pPr>
            <a:r>
              <a:rPr lang="en-US" sz="1600" b="1">
                <a:latin typeface="Arial" charset="0"/>
                <a:cs typeface="Arial" charset="0"/>
              </a:rPr>
              <a:t>(data/display)</a:t>
            </a:r>
            <a:endParaRPr lang="en-US">
              <a:cs typeface="Arial" charset="0"/>
            </a:endParaRPr>
          </a:p>
        </p:txBody>
      </p:sp>
      <p:grpSp>
        <p:nvGrpSpPr>
          <p:cNvPr id="338947" name="Group 3"/>
          <p:cNvGrpSpPr>
            <a:grpSpLocks/>
          </p:cNvGrpSpPr>
          <p:nvPr/>
        </p:nvGrpSpPr>
        <p:grpSpPr bwMode="auto">
          <a:xfrm>
            <a:off x="1981200" y="1600200"/>
            <a:ext cx="6781800" cy="4443413"/>
            <a:chOff x="288" y="296"/>
            <a:chExt cx="5472" cy="3585"/>
          </a:xfrm>
        </p:grpSpPr>
        <p:grpSp>
          <p:nvGrpSpPr>
            <p:cNvPr id="338948" name="Group 4"/>
            <p:cNvGrpSpPr>
              <a:grpSpLocks/>
            </p:cNvGrpSpPr>
            <p:nvPr/>
          </p:nvGrpSpPr>
          <p:grpSpPr bwMode="auto">
            <a:xfrm>
              <a:off x="1150" y="296"/>
              <a:ext cx="4610" cy="3585"/>
              <a:chOff x="1150" y="296"/>
              <a:chExt cx="4610" cy="3585"/>
            </a:xfrm>
          </p:grpSpPr>
          <p:grpSp>
            <p:nvGrpSpPr>
              <p:cNvPr id="338949" name="Group 5"/>
              <p:cNvGrpSpPr>
                <a:grpSpLocks/>
              </p:cNvGrpSpPr>
              <p:nvPr/>
            </p:nvGrpSpPr>
            <p:grpSpPr bwMode="auto">
              <a:xfrm>
                <a:off x="1150" y="296"/>
                <a:ext cx="4610" cy="3585"/>
                <a:chOff x="1150" y="296"/>
                <a:chExt cx="4610" cy="3585"/>
              </a:xfrm>
            </p:grpSpPr>
            <p:grpSp>
              <p:nvGrpSpPr>
                <p:cNvPr id="338950" name="Group 6"/>
                <p:cNvGrpSpPr>
                  <a:grpSpLocks/>
                </p:cNvGrpSpPr>
                <p:nvPr/>
              </p:nvGrpSpPr>
              <p:grpSpPr bwMode="auto">
                <a:xfrm>
                  <a:off x="1150" y="296"/>
                  <a:ext cx="4610" cy="3585"/>
                  <a:chOff x="1150" y="296"/>
                  <a:chExt cx="4610" cy="3585"/>
                </a:xfrm>
              </p:grpSpPr>
              <p:sp>
                <p:nvSpPr>
                  <p:cNvPr id="338951" name="Oval 7"/>
                  <p:cNvSpPr>
                    <a:spLocks noChangeArrowheads="1"/>
                  </p:cNvSpPr>
                  <p:nvPr/>
                </p:nvSpPr>
                <p:spPr bwMode="auto">
                  <a:xfrm>
                    <a:off x="3304" y="296"/>
                    <a:ext cx="2456" cy="728"/>
                  </a:xfrm>
                  <a:prstGeom prst="ellipse">
                    <a:avLst/>
                  </a:prstGeom>
                  <a:solidFill>
                    <a:srgbClr val="99CCFF">
                      <a:alpha val="50000"/>
                    </a:srgbClr>
                  </a:solidFill>
                  <a:ln w="9525">
                    <a:noFill/>
                    <a:round/>
                    <a:headEnd/>
                    <a:tailEnd/>
                  </a:ln>
                  <a:effectLst/>
                </p:spPr>
                <p:txBody>
                  <a:bodyPr wrap="none" lIns="90488" tIns="44450" rIns="90488" bIns="44450" anchor="ctr"/>
                  <a:lstStyle/>
                  <a:p>
                    <a:endParaRPr lang="en-US"/>
                  </a:p>
                </p:txBody>
              </p:sp>
              <p:grpSp>
                <p:nvGrpSpPr>
                  <p:cNvPr id="338952" name="Group 8"/>
                  <p:cNvGrpSpPr>
                    <a:grpSpLocks/>
                  </p:cNvGrpSpPr>
                  <p:nvPr/>
                </p:nvGrpSpPr>
                <p:grpSpPr bwMode="auto">
                  <a:xfrm>
                    <a:off x="1150" y="672"/>
                    <a:ext cx="4558" cy="3209"/>
                    <a:chOff x="1150" y="672"/>
                    <a:chExt cx="4558" cy="3209"/>
                  </a:xfrm>
                </p:grpSpPr>
                <p:grpSp>
                  <p:nvGrpSpPr>
                    <p:cNvPr id="338953" name="Group 9"/>
                    <p:cNvGrpSpPr>
                      <a:grpSpLocks/>
                    </p:cNvGrpSpPr>
                    <p:nvPr/>
                  </p:nvGrpSpPr>
                  <p:grpSpPr bwMode="auto">
                    <a:xfrm>
                      <a:off x="2867" y="672"/>
                      <a:ext cx="2841" cy="3209"/>
                      <a:chOff x="2867" y="672"/>
                      <a:chExt cx="2841" cy="3209"/>
                    </a:xfrm>
                  </p:grpSpPr>
                  <p:sp>
                    <p:nvSpPr>
                      <p:cNvPr id="338954" name="Freeform 10"/>
                      <p:cNvSpPr>
                        <a:spLocks/>
                      </p:cNvSpPr>
                      <p:nvPr/>
                    </p:nvSpPr>
                    <p:spPr bwMode="auto">
                      <a:xfrm>
                        <a:off x="2867" y="1588"/>
                        <a:ext cx="2841" cy="2293"/>
                      </a:xfrm>
                      <a:custGeom>
                        <a:avLst/>
                        <a:gdLst/>
                        <a:ahLst/>
                        <a:cxnLst>
                          <a:cxn ang="0">
                            <a:pos x="157" y="1396"/>
                          </a:cxn>
                          <a:cxn ang="0">
                            <a:pos x="37" y="1748"/>
                          </a:cxn>
                          <a:cxn ang="0">
                            <a:pos x="381" y="2228"/>
                          </a:cxn>
                          <a:cxn ang="0">
                            <a:pos x="805" y="2044"/>
                          </a:cxn>
                          <a:cxn ang="0">
                            <a:pos x="1381" y="2292"/>
                          </a:cxn>
                          <a:cxn ang="0">
                            <a:pos x="1893" y="2036"/>
                          </a:cxn>
                          <a:cxn ang="0">
                            <a:pos x="2557" y="1956"/>
                          </a:cxn>
                          <a:cxn ang="0">
                            <a:pos x="2653" y="1620"/>
                          </a:cxn>
                          <a:cxn ang="0">
                            <a:pos x="2821" y="1188"/>
                          </a:cxn>
                          <a:cxn ang="0">
                            <a:pos x="2773" y="644"/>
                          </a:cxn>
                          <a:cxn ang="0">
                            <a:pos x="2533" y="468"/>
                          </a:cxn>
                          <a:cxn ang="0">
                            <a:pos x="2389" y="52"/>
                          </a:cxn>
                          <a:cxn ang="0">
                            <a:pos x="2013" y="156"/>
                          </a:cxn>
                          <a:cxn ang="0">
                            <a:pos x="1621" y="28"/>
                          </a:cxn>
                          <a:cxn ang="0">
                            <a:pos x="1117" y="164"/>
                          </a:cxn>
                          <a:cxn ang="0">
                            <a:pos x="525" y="236"/>
                          </a:cxn>
                          <a:cxn ang="0">
                            <a:pos x="445" y="668"/>
                          </a:cxn>
                          <a:cxn ang="0">
                            <a:pos x="117" y="916"/>
                          </a:cxn>
                          <a:cxn ang="0">
                            <a:pos x="173" y="1324"/>
                          </a:cxn>
                        </a:cxnLst>
                        <a:rect l="0" t="0" r="r" b="b"/>
                        <a:pathLst>
                          <a:path w="2841" h="2293">
                            <a:moveTo>
                              <a:pt x="157" y="1396"/>
                            </a:moveTo>
                            <a:cubicBezTo>
                              <a:pt x="137" y="1456"/>
                              <a:pt x="0" y="1609"/>
                              <a:pt x="37" y="1748"/>
                            </a:cubicBezTo>
                            <a:cubicBezTo>
                              <a:pt x="74" y="1887"/>
                              <a:pt x="253" y="2179"/>
                              <a:pt x="381" y="2228"/>
                            </a:cubicBezTo>
                            <a:cubicBezTo>
                              <a:pt x="509" y="2277"/>
                              <a:pt x="638" y="2033"/>
                              <a:pt x="805" y="2044"/>
                            </a:cubicBezTo>
                            <a:cubicBezTo>
                              <a:pt x="972" y="2055"/>
                              <a:pt x="1200" y="2293"/>
                              <a:pt x="1381" y="2292"/>
                            </a:cubicBezTo>
                            <a:cubicBezTo>
                              <a:pt x="1562" y="2291"/>
                              <a:pt x="1697" y="2092"/>
                              <a:pt x="1893" y="2036"/>
                            </a:cubicBezTo>
                            <a:cubicBezTo>
                              <a:pt x="2089" y="1980"/>
                              <a:pt x="2430" y="2025"/>
                              <a:pt x="2557" y="1956"/>
                            </a:cubicBezTo>
                            <a:cubicBezTo>
                              <a:pt x="2684" y="1887"/>
                              <a:pt x="2609" y="1748"/>
                              <a:pt x="2653" y="1620"/>
                            </a:cubicBezTo>
                            <a:cubicBezTo>
                              <a:pt x="2697" y="1492"/>
                              <a:pt x="2801" y="1351"/>
                              <a:pt x="2821" y="1188"/>
                            </a:cubicBezTo>
                            <a:cubicBezTo>
                              <a:pt x="2841" y="1025"/>
                              <a:pt x="2821" y="764"/>
                              <a:pt x="2773" y="644"/>
                            </a:cubicBezTo>
                            <a:cubicBezTo>
                              <a:pt x="2725" y="524"/>
                              <a:pt x="2597" y="567"/>
                              <a:pt x="2533" y="468"/>
                            </a:cubicBezTo>
                            <a:cubicBezTo>
                              <a:pt x="2469" y="369"/>
                              <a:pt x="2476" y="104"/>
                              <a:pt x="2389" y="52"/>
                            </a:cubicBezTo>
                            <a:cubicBezTo>
                              <a:pt x="2302" y="0"/>
                              <a:pt x="2141" y="160"/>
                              <a:pt x="2013" y="156"/>
                            </a:cubicBezTo>
                            <a:cubicBezTo>
                              <a:pt x="1885" y="152"/>
                              <a:pt x="1770" y="27"/>
                              <a:pt x="1621" y="28"/>
                            </a:cubicBezTo>
                            <a:cubicBezTo>
                              <a:pt x="1472" y="29"/>
                              <a:pt x="1299" y="129"/>
                              <a:pt x="1117" y="164"/>
                            </a:cubicBezTo>
                            <a:cubicBezTo>
                              <a:pt x="935" y="199"/>
                              <a:pt x="637" y="152"/>
                              <a:pt x="525" y="236"/>
                            </a:cubicBezTo>
                            <a:cubicBezTo>
                              <a:pt x="413" y="320"/>
                              <a:pt x="513" y="555"/>
                              <a:pt x="445" y="668"/>
                            </a:cubicBezTo>
                            <a:cubicBezTo>
                              <a:pt x="377" y="781"/>
                              <a:pt x="162" y="807"/>
                              <a:pt x="117" y="916"/>
                            </a:cubicBezTo>
                            <a:cubicBezTo>
                              <a:pt x="72" y="1025"/>
                              <a:pt x="161" y="1239"/>
                              <a:pt x="173" y="1324"/>
                            </a:cubicBezTo>
                          </a:path>
                        </a:pathLst>
                      </a:custGeom>
                      <a:solidFill>
                        <a:srgbClr val="33CCFF">
                          <a:alpha val="50000"/>
                        </a:srgbClr>
                      </a:solidFill>
                      <a:ln w="3175" cap="flat" cmpd="sng">
                        <a:solidFill>
                          <a:schemeClr val="tx1"/>
                        </a:solidFill>
                        <a:prstDash val="solid"/>
                        <a:round/>
                        <a:headEnd/>
                        <a:tailEnd/>
                      </a:ln>
                      <a:effectLst/>
                    </p:spPr>
                    <p:txBody>
                      <a:bodyPr wrap="none" lIns="90488" tIns="44450" rIns="90488" bIns="44450" anchor="ctr"/>
                      <a:lstStyle/>
                      <a:p>
                        <a:endParaRPr lang="en-US"/>
                      </a:p>
                    </p:txBody>
                  </p:sp>
                  <p:sp>
                    <p:nvSpPr>
                      <p:cNvPr id="338955" name="Rectangle 11"/>
                      <p:cNvSpPr>
                        <a:spLocks noChangeArrowheads="1"/>
                      </p:cNvSpPr>
                      <p:nvPr/>
                    </p:nvSpPr>
                    <p:spPr bwMode="auto">
                      <a:xfrm>
                        <a:off x="3655" y="672"/>
                        <a:ext cx="336" cy="816"/>
                      </a:xfrm>
                      <a:prstGeom prst="rect">
                        <a:avLst/>
                      </a:prstGeom>
                      <a:solidFill>
                        <a:srgbClr val="CFCBC5">
                          <a:alpha val="50000"/>
                        </a:srgbClr>
                      </a:solidFill>
                      <a:ln w="9525">
                        <a:solidFill>
                          <a:schemeClr val="bg2"/>
                        </a:solidFill>
                        <a:miter lim="800000"/>
                        <a:headEnd/>
                        <a:tailEnd/>
                      </a:ln>
                      <a:effectLst/>
                    </p:spPr>
                    <p:txBody>
                      <a:bodyPr wrap="none" anchor="ctr"/>
                      <a:lstStyle/>
                      <a:p>
                        <a:endParaRPr lang="en-US"/>
                      </a:p>
                    </p:txBody>
                  </p:sp>
                  <p:sp>
                    <p:nvSpPr>
                      <p:cNvPr id="338956" name="Rectangle 12"/>
                      <p:cNvSpPr>
                        <a:spLocks noChangeArrowheads="1"/>
                      </p:cNvSpPr>
                      <p:nvPr/>
                    </p:nvSpPr>
                    <p:spPr bwMode="auto">
                      <a:xfrm>
                        <a:off x="4269" y="672"/>
                        <a:ext cx="336" cy="816"/>
                      </a:xfrm>
                      <a:prstGeom prst="rect">
                        <a:avLst/>
                      </a:prstGeom>
                      <a:solidFill>
                        <a:srgbClr val="CFCBC5">
                          <a:alpha val="50000"/>
                        </a:srgbClr>
                      </a:solidFill>
                      <a:ln w="9525">
                        <a:solidFill>
                          <a:schemeClr val="bg2"/>
                        </a:solidFill>
                        <a:miter lim="800000"/>
                        <a:headEnd/>
                        <a:tailEnd/>
                      </a:ln>
                      <a:effectLst/>
                    </p:spPr>
                    <p:txBody>
                      <a:bodyPr wrap="none" anchor="ctr"/>
                      <a:lstStyle/>
                      <a:p>
                        <a:endParaRPr lang="en-US"/>
                      </a:p>
                    </p:txBody>
                  </p:sp>
                  <p:sp>
                    <p:nvSpPr>
                      <p:cNvPr id="338957" name="Rectangle 13"/>
                      <p:cNvSpPr>
                        <a:spLocks noChangeArrowheads="1"/>
                      </p:cNvSpPr>
                      <p:nvPr/>
                    </p:nvSpPr>
                    <p:spPr bwMode="auto">
                      <a:xfrm>
                        <a:off x="4919" y="672"/>
                        <a:ext cx="336" cy="816"/>
                      </a:xfrm>
                      <a:prstGeom prst="rect">
                        <a:avLst/>
                      </a:prstGeom>
                      <a:solidFill>
                        <a:srgbClr val="CFCBC5">
                          <a:alpha val="50000"/>
                        </a:srgbClr>
                      </a:solidFill>
                      <a:ln w="9525">
                        <a:solidFill>
                          <a:schemeClr val="bg2"/>
                        </a:solidFill>
                        <a:miter lim="800000"/>
                        <a:headEnd/>
                        <a:tailEnd/>
                      </a:ln>
                      <a:effectLst/>
                    </p:spPr>
                    <p:txBody>
                      <a:bodyPr wrap="none" anchor="ctr"/>
                      <a:lstStyle/>
                      <a:p>
                        <a:endParaRPr lang="en-US"/>
                      </a:p>
                    </p:txBody>
                  </p:sp>
                </p:grpSp>
                <p:sp>
                  <p:nvSpPr>
                    <p:cNvPr id="338958" name="Text Box 14"/>
                    <p:cNvSpPr txBox="1">
                      <a:spLocks noChangeArrowheads="1"/>
                    </p:cNvSpPr>
                    <p:nvPr/>
                  </p:nvSpPr>
                  <p:spPr bwMode="auto">
                    <a:xfrm>
                      <a:off x="1150" y="2336"/>
                      <a:ext cx="1524" cy="810"/>
                    </a:xfrm>
                    <a:prstGeom prst="rect">
                      <a:avLst/>
                    </a:prstGeom>
                    <a:noFill/>
                    <a:ln w="12700">
                      <a:noFill/>
                      <a:miter lim="800000"/>
                      <a:headEnd/>
                      <a:tailEnd/>
                    </a:ln>
                    <a:effectLst/>
                  </p:spPr>
                  <p:txBody>
                    <a:bodyPr wrap="none" lIns="90488" tIns="44450" rIns="90488" bIns="44450">
                      <a:spAutoFit/>
                    </a:bodyPr>
                    <a:lstStyle/>
                    <a:p>
                      <a:pPr algn="r" eaLnBrk="0" hangingPunct="0"/>
                      <a:r>
                        <a:rPr lang="en-US" sz="2000">
                          <a:latin typeface="Arial" charset="0"/>
                          <a:cs typeface="Arial" charset="0"/>
                        </a:rPr>
                        <a:t>Internet</a:t>
                      </a:r>
                    </a:p>
                    <a:p>
                      <a:pPr algn="r" eaLnBrk="0" hangingPunct="0"/>
                      <a:r>
                        <a:rPr lang="en-US" sz="2000">
                          <a:latin typeface="Arial" charset="0"/>
                          <a:cs typeface="Arial" charset="0"/>
                        </a:rPr>
                        <a:t>communication</a:t>
                      </a:r>
                    </a:p>
                    <a:p>
                      <a:pPr algn="r" eaLnBrk="0" hangingPunct="0"/>
                      <a:r>
                        <a:rPr lang="en-US" sz="2000">
                          <a:latin typeface="Arial" charset="0"/>
                          <a:cs typeface="Arial" charset="0"/>
                        </a:rPr>
                        <a:t>protocols</a:t>
                      </a:r>
                      <a:endParaRPr lang="en-US">
                        <a:cs typeface="Arial" charset="0"/>
                      </a:endParaRPr>
                    </a:p>
                  </p:txBody>
                </p:sp>
                <p:sp>
                  <p:nvSpPr>
                    <p:cNvPr id="338959" name="Line 15"/>
                    <p:cNvSpPr>
                      <a:spLocks noChangeShapeType="1"/>
                    </p:cNvSpPr>
                    <p:nvPr/>
                  </p:nvSpPr>
                  <p:spPr bwMode="auto">
                    <a:xfrm>
                      <a:off x="2665" y="2870"/>
                      <a:ext cx="862" cy="169"/>
                    </a:xfrm>
                    <a:prstGeom prst="line">
                      <a:avLst/>
                    </a:prstGeom>
                    <a:noFill/>
                    <a:ln w="38100">
                      <a:solidFill>
                        <a:schemeClr val="tx1"/>
                      </a:solidFill>
                      <a:round/>
                      <a:headEnd/>
                      <a:tailEnd/>
                    </a:ln>
                    <a:effectLst/>
                  </p:spPr>
                  <p:txBody>
                    <a:bodyPr wrap="none" lIns="90488" tIns="44450" rIns="90488" bIns="44450" anchor="ctr"/>
                    <a:lstStyle/>
                    <a:p>
                      <a:endParaRPr lang="en-US"/>
                    </a:p>
                  </p:txBody>
                </p:sp>
              </p:grpSp>
            </p:grpSp>
            <p:sp>
              <p:nvSpPr>
                <p:cNvPr id="338960" name="Text Box 16"/>
                <p:cNvSpPr txBox="1">
                  <a:spLocks noChangeArrowheads="1"/>
                </p:cNvSpPr>
                <p:nvPr/>
              </p:nvSpPr>
              <p:spPr bwMode="auto">
                <a:xfrm>
                  <a:off x="4747" y="345"/>
                  <a:ext cx="697" cy="320"/>
                </a:xfrm>
                <a:prstGeom prst="rect">
                  <a:avLst/>
                </a:prstGeom>
                <a:noFill/>
                <a:ln w="9525">
                  <a:noFill/>
                  <a:miter lim="800000"/>
                  <a:headEnd/>
                  <a:tailEnd/>
                </a:ln>
                <a:effectLst/>
              </p:spPr>
              <p:txBody>
                <a:bodyPr wrap="none" anchor="ctr">
                  <a:spAutoFit/>
                </a:bodyPr>
                <a:lstStyle/>
                <a:p>
                  <a:pPr algn="ctr" eaLnBrk="0" hangingPunct="0"/>
                  <a:r>
                    <a:rPr lang="en-US" sz="2000" i="1">
                      <a:solidFill>
                        <a:srgbClr val="81786B"/>
                      </a:solidFill>
                      <a:latin typeface="Arial" charset="0"/>
                      <a:cs typeface="Arial" charset="0"/>
                    </a:rPr>
                    <a:t>RTSP</a:t>
                  </a:r>
                </a:p>
              </p:txBody>
            </p:sp>
            <p:sp>
              <p:nvSpPr>
                <p:cNvPr id="338961" name="Text Box 17"/>
                <p:cNvSpPr txBox="1">
                  <a:spLocks noChangeArrowheads="1"/>
                </p:cNvSpPr>
                <p:nvPr/>
              </p:nvSpPr>
              <p:spPr bwMode="auto">
                <a:xfrm>
                  <a:off x="4178" y="345"/>
                  <a:ext cx="537" cy="320"/>
                </a:xfrm>
                <a:prstGeom prst="rect">
                  <a:avLst/>
                </a:prstGeom>
                <a:noFill/>
                <a:ln w="9525">
                  <a:noFill/>
                  <a:miter lim="800000"/>
                  <a:headEnd/>
                  <a:tailEnd/>
                </a:ln>
                <a:effectLst/>
              </p:spPr>
              <p:txBody>
                <a:bodyPr wrap="none" anchor="ctr">
                  <a:spAutoFit/>
                </a:bodyPr>
                <a:lstStyle/>
                <a:p>
                  <a:pPr algn="ctr" eaLnBrk="0" hangingPunct="0"/>
                  <a:r>
                    <a:rPr lang="en-US" sz="2000" i="1">
                      <a:solidFill>
                        <a:srgbClr val="81786B"/>
                      </a:solidFill>
                      <a:latin typeface="Arial" charset="0"/>
                      <a:cs typeface="Arial" charset="0"/>
                    </a:rPr>
                    <a:t>FTP</a:t>
                  </a:r>
                </a:p>
              </p:txBody>
            </p:sp>
            <p:sp>
              <p:nvSpPr>
                <p:cNvPr id="338962" name="Text Box 18"/>
                <p:cNvSpPr txBox="1">
                  <a:spLocks noChangeArrowheads="1"/>
                </p:cNvSpPr>
                <p:nvPr/>
              </p:nvSpPr>
              <p:spPr bwMode="auto">
                <a:xfrm>
                  <a:off x="3503" y="345"/>
                  <a:ext cx="662" cy="320"/>
                </a:xfrm>
                <a:prstGeom prst="rect">
                  <a:avLst/>
                </a:prstGeom>
                <a:noFill/>
                <a:ln w="9525">
                  <a:noFill/>
                  <a:miter lim="800000"/>
                  <a:headEnd/>
                  <a:tailEnd/>
                </a:ln>
                <a:effectLst/>
              </p:spPr>
              <p:txBody>
                <a:bodyPr wrap="none" anchor="ctr">
                  <a:spAutoFit/>
                </a:bodyPr>
                <a:lstStyle/>
                <a:p>
                  <a:pPr algn="ctr" eaLnBrk="0" hangingPunct="0"/>
                  <a:r>
                    <a:rPr lang="en-US" sz="2000" i="1">
                      <a:solidFill>
                        <a:srgbClr val="81786B"/>
                      </a:solidFill>
                      <a:latin typeface="Arial" charset="0"/>
                      <a:cs typeface="Arial" charset="0"/>
                    </a:rPr>
                    <a:t>Email</a:t>
                  </a:r>
                </a:p>
              </p:txBody>
            </p:sp>
          </p:grpSp>
          <p:sp>
            <p:nvSpPr>
              <p:cNvPr id="338963" name="Oval 19"/>
              <p:cNvSpPr>
                <a:spLocks noChangeArrowheads="1"/>
              </p:cNvSpPr>
              <p:nvPr/>
            </p:nvSpPr>
            <p:spPr bwMode="auto">
              <a:xfrm>
                <a:off x="3474" y="3008"/>
                <a:ext cx="77" cy="77"/>
              </a:xfrm>
              <a:prstGeom prst="ellipse">
                <a:avLst/>
              </a:prstGeom>
              <a:solidFill>
                <a:schemeClr val="tx1">
                  <a:alpha val="50000"/>
                </a:schemeClr>
              </a:solidFill>
              <a:ln w="6350">
                <a:solidFill>
                  <a:schemeClr val="tx1"/>
                </a:solidFill>
                <a:round/>
                <a:headEnd/>
                <a:tailEnd/>
              </a:ln>
              <a:effectLst/>
            </p:spPr>
            <p:txBody>
              <a:bodyPr wrap="none" lIns="90488" tIns="44450" rIns="90488" bIns="44450" anchor="ctr"/>
              <a:lstStyle/>
              <a:p>
                <a:endParaRPr lang="en-US"/>
              </a:p>
            </p:txBody>
          </p:sp>
        </p:grpSp>
        <p:grpSp>
          <p:nvGrpSpPr>
            <p:cNvPr id="338964" name="Group 20"/>
            <p:cNvGrpSpPr>
              <a:grpSpLocks/>
            </p:cNvGrpSpPr>
            <p:nvPr/>
          </p:nvGrpSpPr>
          <p:grpSpPr bwMode="auto">
            <a:xfrm>
              <a:off x="288" y="3120"/>
              <a:ext cx="816" cy="576"/>
              <a:chOff x="288" y="3120"/>
              <a:chExt cx="816" cy="576"/>
            </a:xfrm>
          </p:grpSpPr>
          <p:sp>
            <p:nvSpPr>
              <p:cNvPr id="338965" name="Rectangle 21"/>
              <p:cNvSpPr>
                <a:spLocks noChangeArrowheads="1"/>
              </p:cNvSpPr>
              <p:nvPr/>
            </p:nvSpPr>
            <p:spPr bwMode="auto">
              <a:xfrm>
                <a:off x="288" y="3504"/>
                <a:ext cx="816" cy="192"/>
              </a:xfrm>
              <a:prstGeom prst="rect">
                <a:avLst/>
              </a:prstGeom>
              <a:solidFill>
                <a:srgbClr val="FF9966">
                  <a:alpha val="50000"/>
                </a:srgbClr>
              </a:solidFill>
              <a:ln w="9525">
                <a:solidFill>
                  <a:schemeClr val="tx1"/>
                </a:solidFill>
                <a:miter lim="800000"/>
                <a:headEnd/>
                <a:tailEnd/>
              </a:ln>
              <a:effectLst/>
            </p:spPr>
            <p:txBody>
              <a:bodyPr wrap="none" anchor="ctr"/>
              <a:lstStyle/>
              <a:p>
                <a:endParaRPr lang="en-US"/>
              </a:p>
            </p:txBody>
          </p:sp>
          <p:sp>
            <p:nvSpPr>
              <p:cNvPr id="338966" name="Rectangle 22"/>
              <p:cNvSpPr>
                <a:spLocks noChangeArrowheads="1"/>
              </p:cNvSpPr>
              <p:nvPr/>
            </p:nvSpPr>
            <p:spPr bwMode="auto">
              <a:xfrm>
                <a:off x="432" y="3120"/>
                <a:ext cx="528" cy="384"/>
              </a:xfrm>
              <a:prstGeom prst="rect">
                <a:avLst/>
              </a:prstGeom>
              <a:solidFill>
                <a:srgbClr val="FF9966">
                  <a:alpha val="50000"/>
                </a:srgbClr>
              </a:solidFill>
              <a:ln w="9525">
                <a:solidFill>
                  <a:schemeClr val="tx1"/>
                </a:solidFill>
                <a:miter lim="800000"/>
                <a:headEnd/>
                <a:tailEnd/>
              </a:ln>
              <a:effectLst/>
            </p:spPr>
            <p:txBody>
              <a:bodyPr wrap="none" anchor="ctr"/>
              <a:lstStyle/>
              <a:p>
                <a:endParaRPr lang="en-US"/>
              </a:p>
            </p:txBody>
          </p:sp>
          <p:sp>
            <p:nvSpPr>
              <p:cNvPr id="338967" name="Rectangle 23"/>
              <p:cNvSpPr>
                <a:spLocks noChangeArrowheads="1"/>
              </p:cNvSpPr>
              <p:nvPr/>
            </p:nvSpPr>
            <p:spPr bwMode="auto">
              <a:xfrm>
                <a:off x="480" y="3168"/>
                <a:ext cx="432" cy="288"/>
              </a:xfrm>
              <a:prstGeom prst="rect">
                <a:avLst/>
              </a:prstGeom>
              <a:solidFill>
                <a:schemeClr val="bg1">
                  <a:alpha val="50000"/>
                </a:schemeClr>
              </a:solidFill>
              <a:ln w="9525">
                <a:solidFill>
                  <a:schemeClr val="tx1"/>
                </a:solidFill>
                <a:miter lim="800000"/>
                <a:headEnd/>
                <a:tailEnd/>
              </a:ln>
              <a:effectLst/>
            </p:spPr>
            <p:txBody>
              <a:bodyPr wrap="none" anchor="ctr"/>
              <a:lstStyle/>
              <a:p>
                <a:pPr algn="ctr" eaLnBrk="0" hangingPunct="0"/>
                <a:endParaRPr lang="en-US">
                  <a:cs typeface="Arial" charset="0"/>
                </a:endParaRPr>
              </a:p>
            </p:txBody>
          </p:sp>
        </p:grpSp>
        <p:sp>
          <p:nvSpPr>
            <p:cNvPr id="338968" name="Line 24"/>
            <p:cNvSpPr>
              <a:spLocks noChangeShapeType="1"/>
            </p:cNvSpPr>
            <p:nvPr/>
          </p:nvSpPr>
          <p:spPr bwMode="auto">
            <a:xfrm flipH="1" flipV="1">
              <a:off x="1103" y="3612"/>
              <a:ext cx="1946" cy="7"/>
            </a:xfrm>
            <a:prstGeom prst="line">
              <a:avLst/>
            </a:prstGeom>
            <a:noFill/>
            <a:ln w="38100">
              <a:solidFill>
                <a:schemeClr val="bg2"/>
              </a:solidFill>
              <a:round/>
              <a:headEnd type="arrow" w="med" len="med"/>
              <a:tailEnd type="arrow" w="med" len="med"/>
            </a:ln>
            <a:effectLst/>
          </p:spPr>
          <p:txBody>
            <a:bodyPr wrap="none" lIns="90488" tIns="44450" rIns="90488" bIns="44450" anchor="ctr"/>
            <a:lstStyle/>
            <a:p>
              <a:endParaRPr lang="en-US"/>
            </a:p>
          </p:txBody>
        </p:sp>
      </p:grpSp>
      <p:grpSp>
        <p:nvGrpSpPr>
          <p:cNvPr id="338969" name="Group 25"/>
          <p:cNvGrpSpPr>
            <a:grpSpLocks/>
          </p:cNvGrpSpPr>
          <p:nvPr/>
        </p:nvGrpSpPr>
        <p:grpSpPr bwMode="auto">
          <a:xfrm>
            <a:off x="6324600" y="3124200"/>
            <a:ext cx="1895475" cy="733425"/>
            <a:chOff x="3807" y="1496"/>
            <a:chExt cx="1529" cy="592"/>
          </a:xfrm>
        </p:grpSpPr>
        <p:sp>
          <p:nvSpPr>
            <p:cNvPr id="338970" name="Freeform 26"/>
            <p:cNvSpPr>
              <a:spLocks/>
            </p:cNvSpPr>
            <p:nvPr/>
          </p:nvSpPr>
          <p:spPr bwMode="auto">
            <a:xfrm>
              <a:off x="4424" y="1496"/>
              <a:ext cx="440" cy="384"/>
            </a:xfrm>
            <a:custGeom>
              <a:avLst/>
              <a:gdLst/>
              <a:ahLst/>
              <a:cxnLst>
                <a:cxn ang="0">
                  <a:pos x="440" y="384"/>
                </a:cxn>
                <a:cxn ang="0">
                  <a:pos x="88" y="283"/>
                </a:cxn>
                <a:cxn ang="0">
                  <a:pos x="0" y="0"/>
                </a:cxn>
              </a:cxnLst>
              <a:rect l="0" t="0" r="r" b="b"/>
              <a:pathLst>
                <a:path w="440" h="384">
                  <a:moveTo>
                    <a:pt x="440" y="384"/>
                  </a:moveTo>
                  <a:cubicBezTo>
                    <a:pt x="381" y="368"/>
                    <a:pt x="161" y="347"/>
                    <a:pt x="88" y="283"/>
                  </a:cubicBezTo>
                  <a:cubicBezTo>
                    <a:pt x="15" y="219"/>
                    <a:pt x="18" y="59"/>
                    <a:pt x="0" y="0"/>
                  </a:cubicBezTo>
                </a:path>
              </a:pathLst>
            </a:custGeom>
            <a:noFill/>
            <a:ln w="38100" cap="flat" cmpd="sng">
              <a:solidFill>
                <a:srgbClr val="969696"/>
              </a:solidFill>
              <a:prstDash val="solid"/>
              <a:round/>
              <a:headEnd type="arrow" w="med" len="med"/>
              <a:tailEnd type="arrow" w="med" len="med"/>
            </a:ln>
            <a:effectLst/>
          </p:spPr>
          <p:txBody>
            <a:bodyPr wrap="none" anchor="ctr"/>
            <a:lstStyle/>
            <a:p>
              <a:endParaRPr lang="en-US"/>
            </a:p>
          </p:txBody>
        </p:sp>
        <p:sp>
          <p:nvSpPr>
            <p:cNvPr id="338971" name="Freeform 27"/>
            <p:cNvSpPr>
              <a:spLocks/>
            </p:cNvSpPr>
            <p:nvPr/>
          </p:nvSpPr>
          <p:spPr bwMode="auto">
            <a:xfrm>
              <a:off x="3807" y="1504"/>
              <a:ext cx="401" cy="328"/>
            </a:xfrm>
            <a:custGeom>
              <a:avLst/>
              <a:gdLst/>
              <a:ahLst/>
              <a:cxnLst>
                <a:cxn ang="0">
                  <a:pos x="401" y="328"/>
                </a:cxn>
                <a:cxn ang="0">
                  <a:pos x="65" y="232"/>
                </a:cxn>
                <a:cxn ang="0">
                  <a:pos x="9" y="0"/>
                </a:cxn>
              </a:cxnLst>
              <a:rect l="0" t="0" r="r" b="b"/>
              <a:pathLst>
                <a:path w="401" h="328">
                  <a:moveTo>
                    <a:pt x="401" y="328"/>
                  </a:moveTo>
                  <a:cubicBezTo>
                    <a:pt x="344" y="312"/>
                    <a:pt x="130" y="287"/>
                    <a:pt x="65" y="232"/>
                  </a:cubicBezTo>
                  <a:cubicBezTo>
                    <a:pt x="0" y="177"/>
                    <a:pt x="21" y="48"/>
                    <a:pt x="9" y="0"/>
                  </a:cubicBezTo>
                </a:path>
              </a:pathLst>
            </a:custGeom>
            <a:noFill/>
            <a:ln w="38100" cap="flat" cmpd="sng">
              <a:solidFill>
                <a:srgbClr val="969696"/>
              </a:solidFill>
              <a:prstDash val="solid"/>
              <a:round/>
              <a:headEnd type="arrow" w="med" len="med"/>
              <a:tailEnd type="arrow" w="med" len="med"/>
            </a:ln>
            <a:effectLst/>
          </p:spPr>
          <p:txBody>
            <a:bodyPr wrap="none" anchor="ctr"/>
            <a:lstStyle/>
            <a:p>
              <a:endParaRPr lang="en-US"/>
            </a:p>
          </p:txBody>
        </p:sp>
        <p:sp>
          <p:nvSpPr>
            <p:cNvPr id="338972" name="Freeform 28"/>
            <p:cNvSpPr>
              <a:spLocks/>
            </p:cNvSpPr>
            <p:nvPr/>
          </p:nvSpPr>
          <p:spPr bwMode="auto">
            <a:xfrm>
              <a:off x="5032" y="1504"/>
              <a:ext cx="304" cy="584"/>
            </a:xfrm>
            <a:custGeom>
              <a:avLst/>
              <a:gdLst/>
              <a:ahLst/>
              <a:cxnLst>
                <a:cxn ang="0">
                  <a:pos x="304" y="584"/>
                </a:cxn>
                <a:cxn ang="0">
                  <a:pos x="48" y="312"/>
                </a:cxn>
                <a:cxn ang="0">
                  <a:pos x="16" y="0"/>
                </a:cxn>
              </a:cxnLst>
              <a:rect l="0" t="0" r="r" b="b"/>
              <a:pathLst>
                <a:path w="304" h="584">
                  <a:moveTo>
                    <a:pt x="304" y="584"/>
                  </a:moveTo>
                  <a:cubicBezTo>
                    <a:pt x="261" y="539"/>
                    <a:pt x="96" y="409"/>
                    <a:pt x="48" y="312"/>
                  </a:cubicBezTo>
                  <a:cubicBezTo>
                    <a:pt x="0" y="215"/>
                    <a:pt x="23" y="65"/>
                    <a:pt x="16" y="0"/>
                  </a:cubicBezTo>
                </a:path>
              </a:pathLst>
            </a:custGeom>
            <a:noFill/>
            <a:ln w="38100" cap="flat" cmpd="sng">
              <a:solidFill>
                <a:srgbClr val="969696"/>
              </a:solidFill>
              <a:prstDash val="solid"/>
              <a:round/>
              <a:headEnd type="arrow" w="med" len="med"/>
              <a:tailEnd type="none" w="med" len="med"/>
            </a:ln>
            <a:effectLst/>
          </p:spPr>
          <p:txBody>
            <a:bodyPr wrap="none" anchor="ctr"/>
            <a:lstStyle/>
            <a:p>
              <a:endParaRPr lang="en-US"/>
            </a:p>
          </p:txBody>
        </p:sp>
      </p:grpSp>
      <p:grpSp>
        <p:nvGrpSpPr>
          <p:cNvPr id="338973" name="Group 29"/>
          <p:cNvGrpSpPr>
            <a:grpSpLocks/>
          </p:cNvGrpSpPr>
          <p:nvPr/>
        </p:nvGrpSpPr>
        <p:grpSpPr bwMode="auto">
          <a:xfrm>
            <a:off x="1379538" y="2390775"/>
            <a:ext cx="7019925" cy="3913188"/>
            <a:chOff x="-228" y="870"/>
            <a:chExt cx="5808" cy="3235"/>
          </a:xfrm>
        </p:grpSpPr>
        <p:sp>
          <p:nvSpPr>
            <p:cNvPr id="338974" name="Text Box 30"/>
            <p:cNvSpPr txBox="1">
              <a:spLocks noChangeArrowheads="1"/>
            </p:cNvSpPr>
            <p:nvPr/>
          </p:nvSpPr>
          <p:spPr bwMode="auto">
            <a:xfrm>
              <a:off x="2410" y="870"/>
              <a:ext cx="771" cy="580"/>
            </a:xfrm>
            <a:prstGeom prst="rect">
              <a:avLst/>
            </a:prstGeom>
            <a:noFill/>
            <a:ln w="9525">
              <a:noFill/>
              <a:miter lim="800000"/>
              <a:headEnd/>
              <a:tailEnd/>
            </a:ln>
            <a:effectLst/>
          </p:spPr>
          <p:txBody>
            <a:bodyPr wrap="none" anchor="ctr">
              <a:spAutoFit/>
            </a:bodyPr>
            <a:lstStyle/>
            <a:p>
              <a:pPr algn="ctr" eaLnBrk="0" hangingPunct="0"/>
              <a:r>
                <a:rPr lang="en-US" sz="2000">
                  <a:latin typeface="Arial" charset="0"/>
                  <a:cs typeface="Arial" charset="0"/>
                </a:rPr>
                <a:t>Web</a:t>
              </a:r>
            </a:p>
            <a:p>
              <a:pPr algn="ctr" eaLnBrk="0" hangingPunct="0"/>
              <a:r>
                <a:rPr lang="en-US" sz="2000">
                  <a:latin typeface="Arial" charset="0"/>
                  <a:cs typeface="Arial" charset="0"/>
                </a:rPr>
                <a:t>Server</a:t>
              </a:r>
              <a:endParaRPr lang="en-US">
                <a:cs typeface="Arial" charset="0"/>
              </a:endParaRPr>
            </a:p>
          </p:txBody>
        </p:sp>
        <p:grpSp>
          <p:nvGrpSpPr>
            <p:cNvPr id="338975" name="Group 31"/>
            <p:cNvGrpSpPr>
              <a:grpSpLocks/>
            </p:cNvGrpSpPr>
            <p:nvPr/>
          </p:nvGrpSpPr>
          <p:grpSpPr bwMode="auto">
            <a:xfrm>
              <a:off x="-228" y="1416"/>
              <a:ext cx="5808" cy="2689"/>
              <a:chOff x="-228" y="1416"/>
              <a:chExt cx="5808" cy="2689"/>
            </a:xfrm>
          </p:grpSpPr>
          <p:sp>
            <p:nvSpPr>
              <p:cNvPr id="338976" name="Text Box 32"/>
              <p:cNvSpPr txBox="1">
                <a:spLocks noChangeArrowheads="1"/>
              </p:cNvSpPr>
              <p:nvPr/>
            </p:nvSpPr>
            <p:spPr bwMode="auto">
              <a:xfrm>
                <a:off x="4638" y="3525"/>
                <a:ext cx="892" cy="580"/>
              </a:xfrm>
              <a:prstGeom prst="rect">
                <a:avLst/>
              </a:prstGeom>
              <a:noFill/>
              <a:ln w="9525">
                <a:noFill/>
                <a:miter lim="800000"/>
                <a:headEnd/>
                <a:tailEnd/>
              </a:ln>
              <a:effectLst/>
            </p:spPr>
            <p:txBody>
              <a:bodyPr wrap="none" anchor="ctr">
                <a:spAutoFit/>
              </a:bodyPr>
              <a:lstStyle/>
              <a:p>
                <a:pPr algn="ctr" eaLnBrk="0" hangingPunct="0"/>
                <a:r>
                  <a:rPr lang="en-US" b="1">
                    <a:solidFill>
                      <a:srgbClr val="FF0000"/>
                    </a:solidFill>
                    <a:latin typeface="Arial" charset="0"/>
                    <a:cs typeface="Arial" charset="0"/>
                  </a:rPr>
                  <a:t>HTTP</a:t>
                </a:r>
                <a:endParaRPr lang="en-US" b="1">
                  <a:latin typeface="Arial" charset="0"/>
                  <a:cs typeface="Arial" charset="0"/>
                </a:endParaRPr>
              </a:p>
              <a:p>
                <a:pPr algn="ctr" eaLnBrk="0" hangingPunct="0"/>
                <a:r>
                  <a:rPr lang="en-US" sz="1600" b="1">
                    <a:latin typeface="Arial" charset="0"/>
                    <a:cs typeface="Arial" charset="0"/>
                  </a:rPr>
                  <a:t>(transfer)</a:t>
                </a:r>
                <a:endParaRPr lang="en-US">
                  <a:cs typeface="Arial" charset="0"/>
                </a:endParaRPr>
              </a:p>
            </p:txBody>
          </p:sp>
          <p:sp>
            <p:nvSpPr>
              <p:cNvPr id="338977" name="AutoShape 33"/>
              <p:cNvSpPr>
                <a:spLocks noChangeArrowheads="1"/>
              </p:cNvSpPr>
              <p:nvPr/>
            </p:nvSpPr>
            <p:spPr bwMode="auto">
              <a:xfrm>
                <a:off x="1776" y="1680"/>
                <a:ext cx="288" cy="288"/>
              </a:xfrm>
              <a:prstGeom prst="triangle">
                <a:avLst>
                  <a:gd name="adj" fmla="val 50000"/>
                </a:avLst>
              </a:prstGeom>
              <a:solidFill>
                <a:schemeClr val="tx1"/>
              </a:solidFill>
              <a:ln w="19050">
                <a:solidFill>
                  <a:schemeClr val="tx1"/>
                </a:solidFill>
                <a:miter lim="800000"/>
                <a:headEnd/>
                <a:tailEnd/>
              </a:ln>
              <a:effectLst/>
            </p:spPr>
            <p:txBody>
              <a:bodyPr wrap="none" anchor="ctr"/>
              <a:lstStyle/>
              <a:p>
                <a:endParaRPr lang="en-US"/>
              </a:p>
            </p:txBody>
          </p:sp>
          <p:sp>
            <p:nvSpPr>
              <p:cNvPr id="338978" name="Line 34"/>
              <p:cNvSpPr>
                <a:spLocks noChangeShapeType="1"/>
              </p:cNvSpPr>
              <p:nvPr/>
            </p:nvSpPr>
            <p:spPr bwMode="auto">
              <a:xfrm flipH="1" flipV="1">
                <a:off x="1056" y="1584"/>
                <a:ext cx="672" cy="144"/>
              </a:xfrm>
              <a:prstGeom prst="line">
                <a:avLst/>
              </a:prstGeom>
              <a:noFill/>
              <a:ln w="19050">
                <a:solidFill>
                  <a:schemeClr val="tx1"/>
                </a:solidFill>
                <a:round/>
                <a:headEnd type="arrow" w="med" len="med"/>
                <a:tailEnd/>
              </a:ln>
              <a:effectLst/>
            </p:spPr>
            <p:txBody>
              <a:bodyPr wrap="none" anchor="ctr"/>
              <a:lstStyle/>
              <a:p>
                <a:endParaRPr lang="en-US"/>
              </a:p>
            </p:txBody>
          </p:sp>
          <p:sp>
            <p:nvSpPr>
              <p:cNvPr id="338979" name="Line 35"/>
              <p:cNvSpPr>
                <a:spLocks noChangeShapeType="1"/>
              </p:cNvSpPr>
              <p:nvPr/>
            </p:nvSpPr>
            <p:spPr bwMode="auto">
              <a:xfrm flipH="1" flipV="1">
                <a:off x="1056" y="1824"/>
                <a:ext cx="672" cy="0"/>
              </a:xfrm>
              <a:prstGeom prst="line">
                <a:avLst/>
              </a:prstGeom>
              <a:noFill/>
              <a:ln w="19050">
                <a:solidFill>
                  <a:schemeClr val="tx1"/>
                </a:solidFill>
                <a:round/>
                <a:headEnd type="arrow" w="med" len="med"/>
                <a:tailEnd/>
              </a:ln>
              <a:effectLst/>
            </p:spPr>
            <p:txBody>
              <a:bodyPr wrap="none" anchor="ctr"/>
              <a:lstStyle/>
              <a:p>
                <a:endParaRPr lang="en-US"/>
              </a:p>
            </p:txBody>
          </p:sp>
          <p:sp>
            <p:nvSpPr>
              <p:cNvPr id="338980" name="Line 36"/>
              <p:cNvSpPr>
                <a:spLocks noChangeShapeType="1"/>
              </p:cNvSpPr>
              <p:nvPr/>
            </p:nvSpPr>
            <p:spPr bwMode="auto">
              <a:xfrm flipH="1">
                <a:off x="1056" y="1920"/>
                <a:ext cx="672" cy="144"/>
              </a:xfrm>
              <a:prstGeom prst="line">
                <a:avLst/>
              </a:prstGeom>
              <a:noFill/>
              <a:ln w="19050">
                <a:solidFill>
                  <a:schemeClr val="tx1"/>
                </a:solidFill>
                <a:round/>
                <a:headEnd type="arrow" w="med" len="med"/>
                <a:tailEnd/>
              </a:ln>
              <a:effectLst/>
            </p:spPr>
            <p:txBody>
              <a:bodyPr wrap="none" anchor="ctr"/>
              <a:lstStyle/>
              <a:p>
                <a:endParaRPr lang="en-US"/>
              </a:p>
            </p:txBody>
          </p:sp>
          <p:sp>
            <p:nvSpPr>
              <p:cNvPr id="338981" name="Line 37"/>
              <p:cNvSpPr>
                <a:spLocks noChangeShapeType="1"/>
              </p:cNvSpPr>
              <p:nvPr/>
            </p:nvSpPr>
            <p:spPr bwMode="auto">
              <a:xfrm>
                <a:off x="2016" y="1824"/>
                <a:ext cx="608" cy="0"/>
              </a:xfrm>
              <a:prstGeom prst="line">
                <a:avLst/>
              </a:prstGeom>
              <a:noFill/>
              <a:ln w="19050">
                <a:solidFill>
                  <a:schemeClr val="tx1"/>
                </a:solidFill>
                <a:round/>
                <a:headEnd type="arrow" w="med" len="med"/>
                <a:tailEnd type="arrow" w="med" len="med"/>
              </a:ln>
              <a:effectLst/>
            </p:spPr>
            <p:txBody>
              <a:bodyPr wrap="none" anchor="ctr"/>
              <a:lstStyle/>
              <a:p>
                <a:endParaRPr lang="en-US"/>
              </a:p>
            </p:txBody>
          </p:sp>
          <p:sp>
            <p:nvSpPr>
              <p:cNvPr id="338982" name="Text Box 38"/>
              <p:cNvSpPr txBox="1">
                <a:spLocks noChangeArrowheads="1"/>
              </p:cNvSpPr>
              <p:nvPr/>
            </p:nvSpPr>
            <p:spPr bwMode="auto">
              <a:xfrm>
                <a:off x="-228" y="1651"/>
                <a:ext cx="1250" cy="328"/>
              </a:xfrm>
              <a:prstGeom prst="rect">
                <a:avLst/>
              </a:prstGeom>
              <a:noFill/>
              <a:ln w="9525">
                <a:noFill/>
                <a:miter lim="800000"/>
                <a:headEnd/>
                <a:tailEnd/>
              </a:ln>
              <a:effectLst/>
            </p:spPr>
            <p:txBody>
              <a:bodyPr wrap="none" anchor="ctr">
                <a:spAutoFit/>
              </a:bodyPr>
              <a:lstStyle/>
              <a:p>
                <a:pPr algn="r" eaLnBrk="0" hangingPunct="0">
                  <a:spcBef>
                    <a:spcPct val="30000"/>
                  </a:spcBef>
                </a:pPr>
                <a:r>
                  <a:rPr lang="en-US" sz="2000" i="1">
                    <a:latin typeface="Arial" charset="0"/>
                    <a:cs typeface="Arial" charset="0"/>
                  </a:rPr>
                  <a:t>File System</a:t>
                </a:r>
                <a:endParaRPr lang="en-US">
                  <a:cs typeface="Arial" charset="0"/>
                </a:endParaRPr>
              </a:p>
            </p:txBody>
          </p:sp>
          <p:sp>
            <p:nvSpPr>
              <p:cNvPr id="338983" name="Rectangle 39"/>
              <p:cNvSpPr>
                <a:spLocks noChangeArrowheads="1"/>
              </p:cNvSpPr>
              <p:nvPr/>
            </p:nvSpPr>
            <p:spPr bwMode="auto">
              <a:xfrm>
                <a:off x="2627" y="1416"/>
                <a:ext cx="336" cy="816"/>
              </a:xfrm>
              <a:prstGeom prst="rect">
                <a:avLst/>
              </a:prstGeom>
              <a:solidFill>
                <a:srgbClr val="336699"/>
              </a:solidFill>
              <a:ln w="9525">
                <a:solidFill>
                  <a:schemeClr val="tx1"/>
                </a:solidFill>
                <a:miter lim="800000"/>
                <a:headEnd/>
                <a:tailEnd/>
              </a:ln>
              <a:effectLst/>
            </p:spPr>
            <p:txBody>
              <a:bodyPr wrap="none" anchor="ctr"/>
              <a:lstStyle/>
              <a:p>
                <a:pPr algn="ctr" eaLnBrk="0" hangingPunct="0"/>
                <a:endParaRPr lang="en-US">
                  <a:cs typeface="Arial" charset="0"/>
                </a:endParaRPr>
              </a:p>
            </p:txBody>
          </p:sp>
          <p:sp>
            <p:nvSpPr>
              <p:cNvPr id="338984" name="Freeform 40"/>
              <p:cNvSpPr>
                <a:spLocks/>
              </p:cNvSpPr>
              <p:nvPr/>
            </p:nvSpPr>
            <p:spPr bwMode="auto">
              <a:xfrm>
                <a:off x="1104" y="1779"/>
                <a:ext cx="4476" cy="1847"/>
              </a:xfrm>
              <a:custGeom>
                <a:avLst/>
                <a:gdLst/>
                <a:ahLst/>
                <a:cxnLst>
                  <a:cxn ang="0">
                    <a:pos x="0" y="1833"/>
                  </a:cxn>
                  <a:cxn ang="0">
                    <a:pos x="2624" y="1817"/>
                  </a:cxn>
                  <a:cxn ang="0">
                    <a:pos x="4064" y="1673"/>
                  </a:cxn>
                  <a:cxn ang="0">
                    <a:pos x="4464" y="969"/>
                  </a:cxn>
                  <a:cxn ang="0">
                    <a:pos x="3992" y="153"/>
                  </a:cxn>
                  <a:cxn ang="0">
                    <a:pos x="1856" y="49"/>
                  </a:cxn>
                </a:cxnLst>
                <a:rect l="0" t="0" r="r" b="b"/>
                <a:pathLst>
                  <a:path w="4476" h="1844">
                    <a:moveTo>
                      <a:pt x="0" y="1833"/>
                    </a:moveTo>
                    <a:cubicBezTo>
                      <a:pt x="437" y="1830"/>
                      <a:pt x="1947" y="1844"/>
                      <a:pt x="2624" y="1817"/>
                    </a:cubicBezTo>
                    <a:cubicBezTo>
                      <a:pt x="3301" y="1790"/>
                      <a:pt x="3757" y="1814"/>
                      <a:pt x="4064" y="1673"/>
                    </a:cubicBezTo>
                    <a:cubicBezTo>
                      <a:pt x="4371" y="1532"/>
                      <a:pt x="4476" y="1222"/>
                      <a:pt x="4464" y="969"/>
                    </a:cubicBezTo>
                    <a:cubicBezTo>
                      <a:pt x="4452" y="716"/>
                      <a:pt x="4427" y="306"/>
                      <a:pt x="3992" y="153"/>
                    </a:cubicBezTo>
                    <a:cubicBezTo>
                      <a:pt x="3557" y="0"/>
                      <a:pt x="2301" y="71"/>
                      <a:pt x="1856" y="49"/>
                    </a:cubicBezTo>
                  </a:path>
                </a:pathLst>
              </a:custGeom>
              <a:noFill/>
              <a:ln w="38100" cap="flat" cmpd="sng">
                <a:solidFill>
                  <a:schemeClr val="tx1"/>
                </a:solidFill>
                <a:prstDash val="solid"/>
                <a:round/>
                <a:headEnd type="arrow" w="med" len="med"/>
                <a:tailEnd type="arrow" w="med" len="med"/>
              </a:ln>
              <a:effectLst/>
            </p:spPr>
            <p:txBody>
              <a:bodyPr wrap="none" lIns="90488" tIns="44450" rIns="90488" bIns="44450" anchor="ctr"/>
              <a:lstStyle/>
              <a:p>
                <a:endParaRPr lang="en-US"/>
              </a:p>
            </p:txBody>
          </p:sp>
        </p:grpSp>
      </p:grpSp>
      <p:sp>
        <p:nvSpPr>
          <p:cNvPr id="338985" name="Text Box 41"/>
          <p:cNvSpPr txBox="1">
            <a:spLocks noChangeArrowheads="1"/>
          </p:cNvSpPr>
          <p:nvPr/>
        </p:nvSpPr>
        <p:spPr bwMode="auto">
          <a:xfrm>
            <a:off x="1239838" y="2514600"/>
            <a:ext cx="3308350" cy="701675"/>
          </a:xfrm>
          <a:prstGeom prst="rect">
            <a:avLst/>
          </a:prstGeom>
          <a:noFill/>
          <a:ln w="9525">
            <a:noFill/>
            <a:miter lim="800000"/>
            <a:headEnd/>
            <a:tailEnd/>
          </a:ln>
          <a:effectLst/>
        </p:spPr>
        <p:txBody>
          <a:bodyPr wrap="none" anchor="ctr">
            <a:spAutoFit/>
          </a:bodyPr>
          <a:lstStyle/>
          <a:p>
            <a:pPr algn="r" eaLnBrk="0" hangingPunct="0"/>
            <a:r>
              <a:rPr lang="en-US" b="1">
                <a:solidFill>
                  <a:srgbClr val="FF0000"/>
                </a:solidFill>
                <a:latin typeface="Arial" charset="0"/>
                <a:cs typeface="Arial" charset="0"/>
              </a:rPr>
              <a:t>URL</a:t>
            </a:r>
            <a:endParaRPr lang="en-US" b="1">
              <a:latin typeface="Arial" charset="0"/>
              <a:cs typeface="Arial" charset="0"/>
            </a:endParaRPr>
          </a:p>
          <a:p>
            <a:pPr algn="r" eaLnBrk="0" hangingPunct="0"/>
            <a:r>
              <a:rPr lang="en-US" sz="1600" b="1">
                <a:latin typeface="Arial" charset="0"/>
                <a:cs typeface="Arial" charset="0"/>
              </a:rPr>
              <a:t>(</a:t>
            </a:r>
            <a:r>
              <a:rPr lang="en-US" sz="1600">
                <a:latin typeface="Arial" charset="0"/>
                <a:cs typeface="Arial" charset="0"/>
              </a:rPr>
              <a:t>e.g.,</a:t>
            </a:r>
            <a:r>
              <a:rPr lang="en-US" sz="1600">
                <a:solidFill>
                  <a:srgbClr val="FF0000"/>
                </a:solidFill>
                <a:latin typeface="Arial" charset="0"/>
                <a:cs typeface="Arial" charset="0"/>
              </a:rPr>
              <a:t>http://www.foo.org/snarf.html</a:t>
            </a:r>
            <a:r>
              <a:rPr lang="en-US" sz="1600" b="1">
                <a:latin typeface="Arial" charset="0"/>
                <a:cs typeface="Arial" charset="0"/>
              </a:rPr>
              <a:t>)</a:t>
            </a:r>
            <a:endParaRPr lang="en-US">
              <a:cs typeface="Arial" charset="0"/>
            </a:endParaRPr>
          </a:p>
        </p:txBody>
      </p:sp>
      <p:grpSp>
        <p:nvGrpSpPr>
          <p:cNvPr id="338992" name="Group 48"/>
          <p:cNvGrpSpPr>
            <a:grpSpLocks/>
          </p:cNvGrpSpPr>
          <p:nvPr/>
        </p:nvGrpSpPr>
        <p:grpSpPr bwMode="auto">
          <a:xfrm>
            <a:off x="652463" y="720725"/>
            <a:ext cx="1866900" cy="1565275"/>
            <a:chOff x="411" y="454"/>
            <a:chExt cx="1176" cy="986"/>
          </a:xfrm>
        </p:grpSpPr>
        <p:sp>
          <p:nvSpPr>
            <p:cNvPr id="338986" name="Text Box 42"/>
            <p:cNvSpPr txBox="1">
              <a:spLocks noChangeArrowheads="1"/>
            </p:cNvSpPr>
            <p:nvPr/>
          </p:nvSpPr>
          <p:spPr bwMode="auto">
            <a:xfrm>
              <a:off x="672" y="768"/>
              <a:ext cx="649" cy="288"/>
            </a:xfrm>
            <a:prstGeom prst="rect">
              <a:avLst/>
            </a:prstGeom>
            <a:noFill/>
            <a:ln w="9525">
              <a:noFill/>
              <a:miter lim="800000"/>
              <a:headEnd/>
              <a:tailEnd/>
            </a:ln>
            <a:effectLst/>
          </p:spPr>
          <p:txBody>
            <a:bodyPr wrap="none">
              <a:spAutoFit/>
            </a:bodyPr>
            <a:lstStyle/>
            <a:p>
              <a:pPr eaLnBrk="0" hangingPunct="0"/>
              <a:r>
                <a:rPr lang="en-US" b="1">
                  <a:solidFill>
                    <a:srgbClr val="FF0000"/>
                  </a:solidFill>
                  <a:latin typeface="Arial" charset="0"/>
                  <a:cs typeface="Arial" charset="0"/>
                </a:rPr>
                <a:t>HTML</a:t>
              </a:r>
            </a:p>
          </p:txBody>
        </p:sp>
        <p:sp>
          <p:nvSpPr>
            <p:cNvPr id="338987" name="Text Box 43"/>
            <p:cNvSpPr txBox="1">
              <a:spLocks noChangeArrowheads="1"/>
            </p:cNvSpPr>
            <p:nvPr/>
          </p:nvSpPr>
          <p:spPr bwMode="auto">
            <a:xfrm>
              <a:off x="672" y="960"/>
              <a:ext cx="617" cy="288"/>
            </a:xfrm>
            <a:prstGeom prst="rect">
              <a:avLst/>
            </a:prstGeom>
            <a:noFill/>
            <a:ln w="9525">
              <a:noFill/>
              <a:miter lim="800000"/>
              <a:headEnd/>
              <a:tailEnd/>
            </a:ln>
            <a:effectLst/>
          </p:spPr>
          <p:txBody>
            <a:bodyPr wrap="none">
              <a:spAutoFit/>
            </a:bodyPr>
            <a:lstStyle/>
            <a:p>
              <a:pPr eaLnBrk="0" hangingPunct="0"/>
              <a:r>
                <a:rPr lang="en-US" b="1">
                  <a:solidFill>
                    <a:srgbClr val="FF0000"/>
                  </a:solidFill>
                  <a:latin typeface="Arial" charset="0"/>
                  <a:cs typeface="Arial" charset="0"/>
                </a:rPr>
                <a:t>HTTP</a:t>
              </a:r>
            </a:p>
          </p:txBody>
        </p:sp>
        <p:sp>
          <p:nvSpPr>
            <p:cNvPr id="338988" name="Text Box 44"/>
            <p:cNvSpPr txBox="1">
              <a:spLocks noChangeArrowheads="1"/>
            </p:cNvSpPr>
            <p:nvPr/>
          </p:nvSpPr>
          <p:spPr bwMode="auto">
            <a:xfrm>
              <a:off x="672" y="1152"/>
              <a:ext cx="511" cy="288"/>
            </a:xfrm>
            <a:prstGeom prst="rect">
              <a:avLst/>
            </a:prstGeom>
            <a:noFill/>
            <a:ln w="9525">
              <a:noFill/>
              <a:miter lim="800000"/>
              <a:headEnd/>
              <a:tailEnd/>
            </a:ln>
            <a:effectLst/>
          </p:spPr>
          <p:txBody>
            <a:bodyPr wrap="none">
              <a:spAutoFit/>
            </a:bodyPr>
            <a:lstStyle/>
            <a:p>
              <a:pPr eaLnBrk="0" hangingPunct="0"/>
              <a:r>
                <a:rPr lang="en-US" b="1">
                  <a:solidFill>
                    <a:srgbClr val="FF0000"/>
                  </a:solidFill>
                  <a:latin typeface="Arial" charset="0"/>
                  <a:cs typeface="Arial" charset="0"/>
                </a:rPr>
                <a:t>URL</a:t>
              </a:r>
            </a:p>
          </p:txBody>
        </p:sp>
        <p:grpSp>
          <p:nvGrpSpPr>
            <p:cNvPr id="338989" name="Group 45"/>
            <p:cNvGrpSpPr>
              <a:grpSpLocks/>
            </p:cNvGrpSpPr>
            <p:nvPr/>
          </p:nvGrpSpPr>
          <p:grpSpPr bwMode="auto">
            <a:xfrm>
              <a:off x="411" y="454"/>
              <a:ext cx="1176" cy="986"/>
              <a:chOff x="411" y="454"/>
              <a:chExt cx="1176" cy="986"/>
            </a:xfrm>
          </p:grpSpPr>
          <p:sp>
            <p:nvSpPr>
              <p:cNvPr id="338990" name="Rectangle 46"/>
              <p:cNvSpPr>
                <a:spLocks noChangeArrowheads="1"/>
              </p:cNvSpPr>
              <p:nvPr/>
            </p:nvSpPr>
            <p:spPr bwMode="auto">
              <a:xfrm>
                <a:off x="624" y="768"/>
                <a:ext cx="720" cy="672"/>
              </a:xfrm>
              <a:prstGeom prst="rect">
                <a:avLst/>
              </a:prstGeom>
              <a:noFill/>
              <a:ln w="57150">
                <a:solidFill>
                  <a:schemeClr val="hlink"/>
                </a:solidFill>
                <a:miter lim="800000"/>
                <a:headEnd/>
                <a:tailEnd/>
              </a:ln>
              <a:effectLst/>
            </p:spPr>
            <p:txBody>
              <a:bodyPr wrap="none" anchor="ctr"/>
              <a:lstStyle/>
              <a:p>
                <a:endParaRPr lang="en-US"/>
              </a:p>
            </p:txBody>
          </p:sp>
          <p:sp>
            <p:nvSpPr>
              <p:cNvPr id="338991" name="Text Box 47"/>
              <p:cNvSpPr txBox="1">
                <a:spLocks noChangeArrowheads="1"/>
              </p:cNvSpPr>
              <p:nvPr/>
            </p:nvSpPr>
            <p:spPr bwMode="auto">
              <a:xfrm>
                <a:off x="411" y="454"/>
                <a:ext cx="1176" cy="327"/>
              </a:xfrm>
              <a:prstGeom prst="rect">
                <a:avLst/>
              </a:prstGeom>
              <a:noFill/>
              <a:ln w="12700">
                <a:noFill/>
                <a:miter lim="800000"/>
                <a:headEnd/>
                <a:tailEnd/>
              </a:ln>
              <a:effectLst/>
            </p:spPr>
            <p:txBody>
              <a:bodyPr wrap="none">
                <a:spAutoFit/>
              </a:bodyPr>
              <a:lstStyle/>
              <a:p>
                <a:pPr algn="ctr" eaLnBrk="0" hangingPunct="0"/>
                <a:r>
                  <a:rPr lang="en-US" sz="2800" b="1">
                    <a:solidFill>
                      <a:schemeClr val="hlink"/>
                    </a:solidFill>
                    <a:latin typeface="Arial Unicode MS" pitchFamily="34" charset="-128"/>
                    <a:cs typeface="Arial" charset="0"/>
                  </a:rPr>
                  <a:t>“The Web”</a:t>
                </a: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89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r>
              <a:rPr lang="en-US"/>
              <a:t>Web Standards</a:t>
            </a:r>
          </a:p>
        </p:txBody>
      </p:sp>
      <p:sp>
        <p:nvSpPr>
          <p:cNvPr id="340995" name="Rectangle 3"/>
          <p:cNvSpPr>
            <a:spLocks noGrp="1" noChangeArrowheads="1"/>
          </p:cNvSpPr>
          <p:nvPr>
            <p:ph type="body" idx="1"/>
          </p:nvPr>
        </p:nvSpPr>
        <p:spPr/>
        <p:txBody>
          <a:bodyPr/>
          <a:lstStyle/>
          <a:p>
            <a:r>
              <a:rPr lang="en-US"/>
              <a:t>HTML</a:t>
            </a:r>
          </a:p>
          <a:p>
            <a:pPr lvl="1"/>
            <a:r>
              <a:rPr lang="en-US"/>
              <a:t>How to write and interpret the information</a:t>
            </a:r>
          </a:p>
          <a:p>
            <a:pPr lvl="3"/>
            <a:endParaRPr lang="en-US"/>
          </a:p>
          <a:p>
            <a:r>
              <a:rPr lang="en-US"/>
              <a:t>URL</a:t>
            </a:r>
          </a:p>
          <a:p>
            <a:pPr lvl="1"/>
            <a:r>
              <a:rPr lang="en-US"/>
              <a:t>Where to find it</a:t>
            </a:r>
          </a:p>
          <a:p>
            <a:pPr lvl="3"/>
            <a:endParaRPr lang="en-US"/>
          </a:p>
          <a:p>
            <a:r>
              <a:rPr lang="en-US"/>
              <a:t>HTTP</a:t>
            </a:r>
          </a:p>
          <a:p>
            <a:pPr lvl="1"/>
            <a:r>
              <a:rPr lang="en-US"/>
              <a:t>How to get it</a:t>
            </a:r>
          </a:p>
          <a:p>
            <a:pPr lvl="3"/>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838200" y="0"/>
            <a:ext cx="7772400" cy="1143000"/>
          </a:xfrm>
          <a:noFill/>
          <a:ln/>
        </p:spPr>
        <p:txBody>
          <a:bodyPr lIns="90488" tIns="44450" rIns="90488" bIns="44450"/>
          <a:lstStyle/>
          <a:p>
            <a:r>
              <a:rPr lang="en-US"/>
              <a:t>Types of Internet “Nodes”</a:t>
            </a:r>
          </a:p>
        </p:txBody>
      </p:sp>
      <p:sp>
        <p:nvSpPr>
          <p:cNvPr id="153603" name="Rectangle 3"/>
          <p:cNvSpPr>
            <a:spLocks noGrp="1" noChangeArrowheads="1"/>
          </p:cNvSpPr>
          <p:nvPr>
            <p:ph type="body" idx="1"/>
          </p:nvPr>
        </p:nvSpPr>
        <p:spPr>
          <a:xfrm>
            <a:off x="457200" y="1219200"/>
            <a:ext cx="8153400" cy="4876800"/>
          </a:xfrm>
          <a:noFill/>
          <a:ln/>
        </p:spPr>
        <p:txBody>
          <a:bodyPr lIns="90488" tIns="44450" rIns="90488" bIns="44450"/>
          <a:lstStyle/>
          <a:p>
            <a:r>
              <a:rPr lang="en-US"/>
              <a:t>Hosts</a:t>
            </a:r>
          </a:p>
          <a:p>
            <a:pPr lvl="1"/>
            <a:r>
              <a:rPr lang="en-US"/>
              <a:t>Computers that use the network to do something</a:t>
            </a:r>
          </a:p>
          <a:p>
            <a:pPr lvl="4"/>
            <a:endParaRPr lang="en-US"/>
          </a:p>
          <a:p>
            <a:r>
              <a:rPr lang="en-US"/>
              <a:t>Routers</a:t>
            </a:r>
          </a:p>
          <a:p>
            <a:pPr lvl="1"/>
            <a:r>
              <a:rPr lang="en-US"/>
              <a:t>Specialized computers that route packets</a:t>
            </a:r>
          </a:p>
          <a:p>
            <a:pPr lvl="4"/>
            <a:endParaRPr lang="en-US"/>
          </a:p>
          <a:p>
            <a:r>
              <a:rPr lang="en-US"/>
              <a:t>Gateway</a:t>
            </a:r>
          </a:p>
          <a:p>
            <a:pPr lvl="1"/>
            <a:r>
              <a:rPr lang="en-US"/>
              <a:t>Routers that connect two networks</a:t>
            </a:r>
          </a:p>
          <a:p>
            <a:pPr lvl="4"/>
            <a:endParaRPr lang="en-US"/>
          </a:p>
          <a:p>
            <a:r>
              <a:rPr lang="en-US"/>
              <a:t>Firewall</a:t>
            </a:r>
          </a:p>
          <a:p>
            <a:pPr lvl="1"/>
            <a:r>
              <a:rPr lang="en-US"/>
              <a:t>Gateways that pass packets selectively</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a:t>IP Address</a:t>
            </a:r>
          </a:p>
        </p:txBody>
      </p:sp>
      <p:sp>
        <p:nvSpPr>
          <p:cNvPr id="260099" name="Rectangle 3"/>
          <p:cNvSpPr>
            <a:spLocks noGrp="1" noChangeArrowheads="1"/>
          </p:cNvSpPr>
          <p:nvPr>
            <p:ph type="body" idx="1"/>
          </p:nvPr>
        </p:nvSpPr>
        <p:spPr/>
        <p:txBody>
          <a:bodyPr/>
          <a:lstStyle/>
          <a:p>
            <a:r>
              <a:rPr lang="en-US"/>
              <a:t>Every host (and every router) is identified by an “Internet Protocol” (IP) address</a:t>
            </a:r>
          </a:p>
          <a:p>
            <a:pPr lvl="4"/>
            <a:endParaRPr lang="en-US"/>
          </a:p>
          <a:p>
            <a:r>
              <a:rPr lang="en-US"/>
              <a:t>32 bit number, divided into four “octets”</a:t>
            </a:r>
          </a:p>
          <a:p>
            <a:endParaRPr lang="en-US"/>
          </a:p>
          <a:p>
            <a:endParaRPr lang="en-US"/>
          </a:p>
          <a:p>
            <a:endParaRPr lang="en-US"/>
          </a:p>
        </p:txBody>
      </p:sp>
      <p:sp>
        <p:nvSpPr>
          <p:cNvPr id="260100" name="Text Box 4"/>
          <p:cNvSpPr txBox="1">
            <a:spLocks noChangeArrowheads="1"/>
          </p:cNvSpPr>
          <p:nvPr/>
        </p:nvSpPr>
        <p:spPr bwMode="auto">
          <a:xfrm>
            <a:off x="1447800" y="4191000"/>
            <a:ext cx="2089150" cy="1006475"/>
          </a:xfrm>
          <a:prstGeom prst="rect">
            <a:avLst/>
          </a:prstGeom>
          <a:noFill/>
          <a:ln w="9525">
            <a:noFill/>
            <a:miter lim="800000"/>
            <a:headEnd/>
            <a:tailEnd/>
          </a:ln>
          <a:effectLst/>
        </p:spPr>
        <p:txBody>
          <a:bodyPr wrap="none">
            <a:spAutoFit/>
          </a:bodyPr>
          <a:lstStyle/>
          <a:p>
            <a:pPr eaLnBrk="0" hangingPunct="0"/>
            <a:r>
              <a:rPr lang="en-US" sz="2000">
                <a:latin typeface="Arial" charset="0"/>
              </a:rPr>
              <a:t>128.8.11.33 </a:t>
            </a:r>
          </a:p>
          <a:p>
            <a:pPr eaLnBrk="0" hangingPunct="0"/>
            <a:r>
              <a:rPr lang="en-US" sz="2000">
                <a:latin typeface="Arial" charset="0"/>
              </a:rPr>
              <a:t>216.239.39.99</a:t>
            </a:r>
          </a:p>
          <a:p>
            <a:pPr eaLnBrk="0" hangingPunct="0"/>
            <a:r>
              <a:rPr lang="en-US" sz="2000">
                <a:latin typeface="Arial" charset="0"/>
              </a:rPr>
              <a:t>199.181.132.250</a:t>
            </a:r>
          </a:p>
        </p:txBody>
      </p:sp>
      <p:sp>
        <p:nvSpPr>
          <p:cNvPr id="260102" name="Text Box 6"/>
          <p:cNvSpPr txBox="1">
            <a:spLocks noChangeArrowheads="1"/>
          </p:cNvSpPr>
          <p:nvPr/>
        </p:nvSpPr>
        <p:spPr bwMode="auto">
          <a:xfrm>
            <a:off x="381000" y="5715000"/>
            <a:ext cx="7835900" cy="457200"/>
          </a:xfrm>
          <a:prstGeom prst="rect">
            <a:avLst/>
          </a:prstGeom>
          <a:noFill/>
          <a:ln w="9525">
            <a:noFill/>
            <a:miter lim="800000"/>
            <a:headEnd/>
            <a:tailEnd/>
          </a:ln>
          <a:effectLst/>
        </p:spPr>
        <p:txBody>
          <a:bodyPr wrap="none">
            <a:spAutoFit/>
          </a:bodyPr>
          <a:lstStyle/>
          <a:p>
            <a:pPr eaLnBrk="0" hangingPunct="0"/>
            <a:r>
              <a:rPr lang="en-US" b="1">
                <a:latin typeface="Arial" charset="0"/>
              </a:rPr>
              <a:t>Example: point your browser at “http://66.249.93.99/”</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a:t>An Internet Protocol (IP) Address</a:t>
            </a:r>
          </a:p>
        </p:txBody>
      </p:sp>
      <p:sp>
        <p:nvSpPr>
          <p:cNvPr id="167939" name="Rectangle 3"/>
          <p:cNvSpPr>
            <a:spLocks noChangeArrowheads="1"/>
          </p:cNvSpPr>
          <p:nvPr/>
        </p:nvSpPr>
        <p:spPr bwMode="auto">
          <a:xfrm>
            <a:off x="457200" y="1981200"/>
            <a:ext cx="8229600" cy="441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7941" name="Rectangle 5"/>
          <p:cNvSpPr>
            <a:spLocks noChangeArrowheads="1"/>
          </p:cNvSpPr>
          <p:nvPr/>
        </p:nvSpPr>
        <p:spPr bwMode="auto">
          <a:xfrm>
            <a:off x="1066800" y="3200400"/>
            <a:ext cx="7162800" cy="685800"/>
          </a:xfrm>
          <a:prstGeom prst="rect">
            <a:avLst/>
          </a:prstGeom>
          <a:solidFill>
            <a:schemeClr val="hlink"/>
          </a:solidFill>
          <a:ln w="9525">
            <a:noFill/>
            <a:miter lim="800000"/>
            <a:headEnd/>
            <a:tailEnd/>
          </a:ln>
          <a:effectLst/>
        </p:spPr>
        <p:txBody>
          <a:bodyPr wrap="none" anchor="ctr"/>
          <a:lstStyle/>
          <a:p>
            <a:r>
              <a:rPr lang="en-US" sz="2800">
                <a:solidFill>
                  <a:schemeClr val="accent2"/>
                </a:solidFill>
              </a:rPr>
              <a:t>IP address:</a:t>
            </a:r>
            <a:r>
              <a:rPr lang="en-US" sz="3600"/>
              <a:t>        </a:t>
            </a:r>
            <a:r>
              <a:rPr lang="en-US" sz="3600">
                <a:latin typeface="Comic Sans MS" pitchFamily="66" charset="0"/>
              </a:rPr>
              <a:t>216.183.103.150</a:t>
            </a:r>
          </a:p>
        </p:txBody>
      </p:sp>
      <p:sp>
        <p:nvSpPr>
          <p:cNvPr id="167942" name="Rectangle 6"/>
          <p:cNvSpPr>
            <a:spLocks noChangeArrowheads="1"/>
          </p:cNvSpPr>
          <p:nvPr/>
        </p:nvSpPr>
        <p:spPr bwMode="auto">
          <a:xfrm>
            <a:off x="3657600" y="2362200"/>
            <a:ext cx="2362200" cy="457200"/>
          </a:xfrm>
          <a:prstGeom prst="rect">
            <a:avLst/>
          </a:prstGeom>
          <a:solidFill>
            <a:srgbClr val="FFFF99"/>
          </a:solidFill>
          <a:ln w="9525">
            <a:solidFill>
              <a:schemeClr val="tx1"/>
            </a:solidFill>
            <a:miter lim="800000"/>
            <a:headEnd/>
            <a:tailEnd/>
          </a:ln>
          <a:effectLst/>
        </p:spPr>
        <p:txBody>
          <a:bodyPr wrap="none" anchor="ctr"/>
          <a:lstStyle/>
          <a:p>
            <a:pPr algn="ctr"/>
            <a:r>
              <a:rPr lang="en-US" sz="2000"/>
              <a:t>Identifies a LAN</a:t>
            </a:r>
          </a:p>
        </p:txBody>
      </p:sp>
      <p:sp>
        <p:nvSpPr>
          <p:cNvPr id="167943" name="AutoShape 7"/>
          <p:cNvSpPr>
            <a:spLocks/>
          </p:cNvSpPr>
          <p:nvPr/>
        </p:nvSpPr>
        <p:spPr bwMode="auto">
          <a:xfrm rot="-27019644">
            <a:off x="6553200" y="3657600"/>
            <a:ext cx="228600" cy="533400"/>
          </a:xfrm>
          <a:prstGeom prst="leftBrace">
            <a:avLst>
              <a:gd name="adj1" fmla="val 19444"/>
              <a:gd name="adj2" fmla="val 50477"/>
            </a:avLst>
          </a:prstGeom>
          <a:noFill/>
          <a:ln w="31750">
            <a:solidFill>
              <a:schemeClr val="tx1"/>
            </a:solidFill>
            <a:round/>
            <a:headEnd/>
            <a:tailEnd/>
          </a:ln>
          <a:effectLst/>
        </p:spPr>
        <p:txBody>
          <a:bodyPr wrap="none" anchor="ctr"/>
          <a:lstStyle/>
          <a:p>
            <a:endParaRPr lang="en-US"/>
          </a:p>
        </p:txBody>
      </p:sp>
      <p:sp>
        <p:nvSpPr>
          <p:cNvPr id="167944" name="AutoShape 8"/>
          <p:cNvSpPr>
            <a:spLocks/>
          </p:cNvSpPr>
          <p:nvPr/>
        </p:nvSpPr>
        <p:spPr bwMode="auto">
          <a:xfrm rot="-16219644">
            <a:off x="4665663" y="1885950"/>
            <a:ext cx="419100" cy="2438400"/>
          </a:xfrm>
          <a:prstGeom prst="leftBrace">
            <a:avLst>
              <a:gd name="adj1" fmla="val 48485"/>
              <a:gd name="adj2" fmla="val 50477"/>
            </a:avLst>
          </a:prstGeom>
          <a:noFill/>
          <a:ln w="31750">
            <a:solidFill>
              <a:schemeClr val="tx1"/>
            </a:solidFill>
            <a:round/>
            <a:headEnd/>
            <a:tailEnd/>
          </a:ln>
          <a:effectLst/>
        </p:spPr>
        <p:txBody>
          <a:bodyPr wrap="none" anchor="ctr"/>
          <a:lstStyle/>
          <a:p>
            <a:endParaRPr lang="en-US"/>
          </a:p>
        </p:txBody>
      </p:sp>
      <p:sp>
        <p:nvSpPr>
          <p:cNvPr id="167945" name="Rectangle 9"/>
          <p:cNvSpPr>
            <a:spLocks noChangeArrowheads="1"/>
          </p:cNvSpPr>
          <p:nvPr/>
        </p:nvSpPr>
        <p:spPr bwMode="auto">
          <a:xfrm>
            <a:off x="5105400" y="4114800"/>
            <a:ext cx="3124200" cy="457200"/>
          </a:xfrm>
          <a:prstGeom prst="rect">
            <a:avLst/>
          </a:prstGeom>
          <a:solidFill>
            <a:srgbClr val="FFFF99"/>
          </a:solidFill>
          <a:ln w="9525">
            <a:solidFill>
              <a:schemeClr val="tx1"/>
            </a:solidFill>
            <a:miter lim="800000"/>
            <a:headEnd/>
            <a:tailEnd/>
          </a:ln>
          <a:effectLst/>
        </p:spPr>
        <p:txBody>
          <a:bodyPr wrap="none" anchor="ctr"/>
          <a:lstStyle/>
          <a:p>
            <a:pPr algn="ctr"/>
            <a:r>
              <a:rPr lang="en-US" sz="2000"/>
              <a:t>Identifies a specific computer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r>
              <a:rPr lang="en-US"/>
              <a:t>Dynamic IP Addresses</a:t>
            </a:r>
          </a:p>
        </p:txBody>
      </p:sp>
      <p:sp>
        <p:nvSpPr>
          <p:cNvPr id="443398" name="Rectangle 6"/>
          <p:cNvSpPr>
            <a:spLocks noGrp="1" noChangeArrowheads="1"/>
          </p:cNvSpPr>
          <p:nvPr>
            <p:ph type="body" idx="1"/>
          </p:nvPr>
        </p:nvSpPr>
        <p:spPr>
          <a:xfrm>
            <a:off x="457200" y="1981200"/>
            <a:ext cx="8382000" cy="4114800"/>
          </a:xfrm>
        </p:spPr>
        <p:txBody>
          <a:bodyPr/>
          <a:lstStyle/>
          <a:p>
            <a:r>
              <a:rPr lang="en-US"/>
              <a:t>Dynamic Host Configuration Protocol (DHCP)</a:t>
            </a:r>
          </a:p>
        </p:txBody>
      </p:sp>
      <p:pic>
        <p:nvPicPr>
          <p:cNvPr id="443397" name="Picture 5" descr="Image:DHCP session en.svg">
            <a:hlinkClick r:id="rId2"/>
          </p:cNvPr>
          <p:cNvPicPr>
            <a:picLocks noChangeAspect="1" noChangeArrowheads="1"/>
          </p:cNvPicPr>
          <p:nvPr/>
        </p:nvPicPr>
        <p:blipFill>
          <a:blip r:embed="rId3" cstate="print"/>
          <a:srcRect/>
          <a:stretch>
            <a:fillRect/>
          </a:stretch>
        </p:blipFill>
        <p:spPr bwMode="auto">
          <a:xfrm>
            <a:off x="3276600" y="2743200"/>
            <a:ext cx="2930525" cy="3810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609600" y="304800"/>
            <a:ext cx="7772400" cy="1143000"/>
          </a:xfrm>
        </p:spPr>
        <p:txBody>
          <a:bodyPr/>
          <a:lstStyle/>
          <a:p>
            <a:r>
              <a:rPr lang="en-US" dirty="0"/>
              <a:t>Muddiest Points</a:t>
            </a:r>
          </a:p>
        </p:txBody>
      </p:sp>
      <p:sp>
        <p:nvSpPr>
          <p:cNvPr id="315395" name="Rectangle 3"/>
          <p:cNvSpPr>
            <a:spLocks noGrp="1" noChangeArrowheads="1"/>
          </p:cNvSpPr>
          <p:nvPr>
            <p:ph type="body" idx="1"/>
          </p:nvPr>
        </p:nvSpPr>
        <p:spPr>
          <a:xfrm>
            <a:off x="457200" y="1828800"/>
            <a:ext cx="7772400" cy="4114800"/>
          </a:xfrm>
        </p:spPr>
        <p:txBody>
          <a:bodyPr/>
          <a:lstStyle/>
          <a:p>
            <a:r>
              <a:rPr lang="en-US" dirty="0" smtClean="0"/>
              <a:t> Bytes, </a:t>
            </a:r>
            <a:r>
              <a:rPr lang="en-US" dirty="0" err="1" smtClean="0"/>
              <a:t>nanos</a:t>
            </a:r>
            <a:r>
              <a:rPr lang="en-US" dirty="0" smtClean="0"/>
              <a:t>, </a:t>
            </a:r>
            <a:r>
              <a:rPr lang="en-US" dirty="0" err="1" smtClean="0"/>
              <a:t>gigas</a:t>
            </a:r>
            <a:r>
              <a:rPr lang="en-US" dirty="0" smtClean="0"/>
              <a:t>, Hz, …</a:t>
            </a:r>
          </a:p>
          <a:p>
            <a:r>
              <a:rPr lang="en-US" dirty="0" smtClean="0"/>
              <a:t>The memory hierarchy</a:t>
            </a:r>
            <a:endParaRPr lang="en-US" dirty="0" smtClean="0"/>
          </a:p>
          <a:p>
            <a:r>
              <a:rPr lang="en-US" dirty="0" smtClean="0"/>
              <a:t>Why disks scatte</a:t>
            </a:r>
            <a:r>
              <a:rPr lang="en-US" dirty="0" smtClean="0"/>
              <a:t>r things around</a:t>
            </a:r>
          </a:p>
          <a:p>
            <a:r>
              <a:rPr lang="en-US" dirty="0" smtClean="0"/>
              <a:t>RAID arrays</a:t>
            </a:r>
          </a:p>
          <a:p>
            <a:r>
              <a:rPr lang="en-US" dirty="0" smtClean="0"/>
              <a:t>The term project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685800" y="304800"/>
            <a:ext cx="7772400" cy="1143000"/>
          </a:xfrm>
        </p:spPr>
        <p:txBody>
          <a:bodyPr/>
          <a:lstStyle/>
          <a:p>
            <a:r>
              <a:rPr lang="en-US"/>
              <a:t>Hands-on: </a:t>
            </a:r>
            <a:br>
              <a:rPr lang="en-US"/>
            </a:br>
            <a:r>
              <a:rPr lang="en-US"/>
              <a:t>Learn About Your IP Address</a:t>
            </a:r>
          </a:p>
        </p:txBody>
      </p:sp>
      <p:sp>
        <p:nvSpPr>
          <p:cNvPr id="168963" name="Rectangle 3"/>
          <p:cNvSpPr>
            <a:spLocks noGrp="1" noChangeArrowheads="1"/>
          </p:cNvSpPr>
          <p:nvPr>
            <p:ph type="body" idx="1"/>
          </p:nvPr>
        </p:nvSpPr>
        <p:spPr>
          <a:xfrm>
            <a:off x="228600" y="1981200"/>
            <a:ext cx="8763000" cy="4114800"/>
          </a:xfrm>
        </p:spPr>
        <p:txBody>
          <a:bodyPr/>
          <a:lstStyle/>
          <a:p>
            <a:pPr>
              <a:lnSpc>
                <a:spcPct val="90000"/>
              </a:lnSpc>
            </a:pPr>
            <a:r>
              <a:rPr lang="en-US" dirty="0"/>
              <a:t>Find your IP address</a:t>
            </a:r>
          </a:p>
          <a:p>
            <a:pPr lvl="1">
              <a:lnSpc>
                <a:spcPct val="90000"/>
              </a:lnSpc>
            </a:pPr>
            <a:r>
              <a:rPr lang="en-US" dirty="0" smtClean="0"/>
              <a:t>Bring up a command window</a:t>
            </a:r>
            <a:endParaRPr lang="en-US" dirty="0"/>
          </a:p>
          <a:p>
            <a:pPr lvl="2">
              <a:lnSpc>
                <a:spcPct val="90000"/>
              </a:lnSpc>
            </a:pPr>
            <a:r>
              <a:rPr lang="en-US" dirty="0" smtClean="0"/>
              <a:t>In Windows, </a:t>
            </a:r>
            <a:r>
              <a:rPr lang="en-US" dirty="0"/>
              <a:t>t</a:t>
            </a:r>
            <a:r>
              <a:rPr lang="en-US" dirty="0" smtClean="0"/>
              <a:t>ype “</a:t>
            </a:r>
            <a:r>
              <a:rPr lang="en-US" dirty="0" err="1"/>
              <a:t>cmd</a:t>
            </a:r>
            <a:r>
              <a:rPr lang="en-US" dirty="0"/>
              <a:t>” </a:t>
            </a:r>
            <a:r>
              <a:rPr lang="en-US" dirty="0" smtClean="0"/>
              <a:t>in the search box!</a:t>
            </a:r>
            <a:endParaRPr lang="en-US" dirty="0"/>
          </a:p>
          <a:p>
            <a:pPr lvl="1">
              <a:lnSpc>
                <a:spcPct val="90000"/>
              </a:lnSpc>
            </a:pPr>
            <a:r>
              <a:rPr lang="en-US" dirty="0"/>
              <a:t>Type “</a:t>
            </a:r>
            <a:r>
              <a:rPr lang="en-US" dirty="0" err="1"/>
              <a:t>ipconfig</a:t>
            </a:r>
            <a:r>
              <a:rPr lang="en-US" dirty="0"/>
              <a:t> /all” (and press enter)</a:t>
            </a:r>
          </a:p>
          <a:p>
            <a:pPr lvl="3">
              <a:lnSpc>
                <a:spcPct val="90000"/>
              </a:lnSpc>
            </a:pPr>
            <a:endParaRPr lang="en-US" dirty="0"/>
          </a:p>
          <a:p>
            <a:pPr>
              <a:lnSpc>
                <a:spcPct val="90000"/>
              </a:lnSpc>
            </a:pPr>
            <a:r>
              <a:rPr lang="en-US" dirty="0"/>
              <a:t>See who “owns” that address</a:t>
            </a:r>
          </a:p>
          <a:p>
            <a:pPr lvl="1">
              <a:lnSpc>
                <a:spcPct val="90000"/>
              </a:lnSpc>
            </a:pPr>
            <a:r>
              <a:rPr lang="en-US" dirty="0">
                <a:solidFill>
                  <a:schemeClr val="tx2"/>
                </a:solidFill>
              </a:rPr>
              <a:t>Use </a:t>
            </a:r>
            <a:r>
              <a:rPr lang="en-US" dirty="0"/>
              <a:t>http://remote.12dt.com/</a:t>
            </a:r>
          </a:p>
          <a:p>
            <a:pPr lvl="4">
              <a:lnSpc>
                <a:spcPct val="90000"/>
              </a:lnSpc>
            </a:pPr>
            <a:endParaRPr lang="en-US" dirty="0"/>
          </a:p>
          <a:p>
            <a:pPr>
              <a:lnSpc>
                <a:spcPct val="90000"/>
              </a:lnSpc>
            </a:pPr>
            <a:r>
              <a:rPr lang="en-US" dirty="0">
                <a:solidFill>
                  <a:schemeClr val="tx2"/>
                </a:solidFill>
              </a:rPr>
              <a:t>See where in the world it (probably) is</a:t>
            </a:r>
          </a:p>
          <a:p>
            <a:pPr lvl="1">
              <a:lnSpc>
                <a:spcPct val="90000"/>
              </a:lnSpc>
            </a:pPr>
            <a:r>
              <a:rPr lang="en-US" dirty="0"/>
              <a:t>http://www.geobytes.com/ipLocator.htm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a:t>Routing Tables</a:t>
            </a:r>
          </a:p>
        </p:txBody>
      </p:sp>
      <p:graphicFrame>
        <p:nvGraphicFramePr>
          <p:cNvPr id="158766" name="Group 46"/>
          <p:cNvGraphicFramePr>
            <a:graphicFrameLocks noGrp="1"/>
          </p:cNvGraphicFramePr>
          <p:nvPr>
            <p:ph type="tbl" idx="1"/>
          </p:nvPr>
        </p:nvGraphicFramePr>
        <p:xfrm>
          <a:off x="685800" y="1981200"/>
          <a:ext cx="7772400" cy="2938463"/>
        </p:xfrm>
        <a:graphic>
          <a:graphicData uri="http://schemas.openxmlformats.org/drawingml/2006/table">
            <a:tbl>
              <a:tblPr/>
              <a:tblGrid>
                <a:gridCol w="2667000"/>
                <a:gridCol w="2362200"/>
                <a:gridCol w="2743200"/>
              </a:tblGrid>
              <a:tr h="587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charset="0"/>
                        </a:rPr>
                        <a:t>IP Prefix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charset="0"/>
                        </a:rPr>
                        <a:t>Next Router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charset="0"/>
                        </a:rPr>
                        <a:t>Estimated Delay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216.141.xxx.xxx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120.0.0.0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18 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216.xxx.xxx.xxx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121.0.0.0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34 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101.42.224.xxx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120.0.0.0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21 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xxx.xxx.xxx.xxx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121.0.0.0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250 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8767" name="Oval 47"/>
          <p:cNvSpPr>
            <a:spLocks noChangeArrowheads="1"/>
          </p:cNvSpPr>
          <p:nvPr/>
        </p:nvSpPr>
        <p:spPr bwMode="auto">
          <a:xfrm>
            <a:off x="4038600" y="5257800"/>
            <a:ext cx="1219200" cy="1219200"/>
          </a:xfrm>
          <a:prstGeom prst="ellipse">
            <a:avLst/>
          </a:prstGeom>
          <a:noFill/>
          <a:ln w="38100">
            <a:solidFill>
              <a:schemeClr val="tx1"/>
            </a:solidFill>
            <a:round/>
            <a:headEnd/>
            <a:tailEnd/>
          </a:ln>
          <a:effectLst/>
        </p:spPr>
        <p:txBody>
          <a:bodyPr wrap="none" anchor="ctr"/>
          <a:lstStyle/>
          <a:p>
            <a:pPr algn="ctr"/>
            <a:r>
              <a:rPr lang="en-US"/>
              <a:t>45.0.2.10</a:t>
            </a:r>
          </a:p>
        </p:txBody>
      </p:sp>
      <p:sp>
        <p:nvSpPr>
          <p:cNvPr id="158768" name="Oval 48"/>
          <p:cNvSpPr>
            <a:spLocks noChangeArrowheads="1"/>
          </p:cNvSpPr>
          <p:nvPr/>
        </p:nvSpPr>
        <p:spPr bwMode="auto">
          <a:xfrm>
            <a:off x="1752600" y="5257800"/>
            <a:ext cx="1219200" cy="1219200"/>
          </a:xfrm>
          <a:prstGeom prst="ellipse">
            <a:avLst/>
          </a:prstGeom>
          <a:noFill/>
          <a:ln w="9525">
            <a:solidFill>
              <a:schemeClr val="tx1"/>
            </a:solidFill>
            <a:round/>
            <a:headEnd/>
            <a:tailEnd/>
          </a:ln>
          <a:effectLst/>
        </p:spPr>
        <p:txBody>
          <a:bodyPr wrap="none" anchor="ctr"/>
          <a:lstStyle/>
          <a:p>
            <a:pPr algn="ctr"/>
            <a:r>
              <a:rPr lang="en-US"/>
              <a:t>120.0.0.0</a:t>
            </a:r>
          </a:p>
        </p:txBody>
      </p:sp>
      <p:sp>
        <p:nvSpPr>
          <p:cNvPr id="158769" name="Oval 49"/>
          <p:cNvSpPr>
            <a:spLocks noChangeArrowheads="1"/>
          </p:cNvSpPr>
          <p:nvPr/>
        </p:nvSpPr>
        <p:spPr bwMode="auto">
          <a:xfrm>
            <a:off x="6477000" y="5257800"/>
            <a:ext cx="1219200" cy="1219200"/>
          </a:xfrm>
          <a:prstGeom prst="ellipse">
            <a:avLst/>
          </a:prstGeom>
          <a:noFill/>
          <a:ln w="9525">
            <a:solidFill>
              <a:schemeClr val="tx1"/>
            </a:solidFill>
            <a:round/>
            <a:headEnd/>
            <a:tailEnd/>
          </a:ln>
          <a:effectLst/>
        </p:spPr>
        <p:txBody>
          <a:bodyPr wrap="none" anchor="ctr"/>
          <a:lstStyle/>
          <a:p>
            <a:pPr algn="ctr"/>
            <a:r>
              <a:rPr lang="en-US"/>
              <a:t>121.0.0.0</a:t>
            </a:r>
          </a:p>
        </p:txBody>
      </p:sp>
      <p:sp>
        <p:nvSpPr>
          <p:cNvPr id="158770" name="Line 50"/>
          <p:cNvSpPr>
            <a:spLocks noChangeShapeType="1"/>
          </p:cNvSpPr>
          <p:nvPr/>
        </p:nvSpPr>
        <p:spPr bwMode="auto">
          <a:xfrm>
            <a:off x="5257800" y="5867400"/>
            <a:ext cx="12192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58771" name="Line 51"/>
          <p:cNvSpPr>
            <a:spLocks noChangeShapeType="1"/>
          </p:cNvSpPr>
          <p:nvPr/>
        </p:nvSpPr>
        <p:spPr bwMode="auto">
          <a:xfrm flipH="1">
            <a:off x="2971800" y="5867400"/>
            <a:ext cx="1066800" cy="0"/>
          </a:xfrm>
          <a:prstGeom prst="line">
            <a:avLst/>
          </a:prstGeom>
          <a:noFill/>
          <a:ln w="9525">
            <a:solidFill>
              <a:schemeClr val="tx1"/>
            </a:solidFill>
            <a:round/>
            <a:headEnd type="triangle" w="med" len="me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p:txBody>
          <a:bodyPr/>
          <a:lstStyle/>
          <a:p>
            <a:r>
              <a:rPr lang="en-US"/>
              <a:t>TraceRoute</a:t>
            </a:r>
          </a:p>
        </p:txBody>
      </p:sp>
      <p:sp>
        <p:nvSpPr>
          <p:cNvPr id="446467" name="Rectangle 3"/>
          <p:cNvSpPr>
            <a:spLocks noGrp="1" noChangeArrowheads="1"/>
          </p:cNvSpPr>
          <p:nvPr>
            <p:ph type="body" idx="1"/>
          </p:nvPr>
        </p:nvSpPr>
        <p:spPr>
          <a:xfrm>
            <a:off x="533400" y="1981200"/>
            <a:ext cx="8077200" cy="4114800"/>
          </a:xfrm>
        </p:spPr>
        <p:txBody>
          <a:bodyPr/>
          <a:lstStyle/>
          <a:p>
            <a:r>
              <a:rPr lang="en-US" dirty="0"/>
              <a:t>See how packets get from South Africa to you</a:t>
            </a:r>
          </a:p>
          <a:p>
            <a:pPr lvl="1"/>
            <a:r>
              <a:rPr lang="en-US" dirty="0" smtClean="0"/>
              <a:t>http</a:t>
            </a:r>
            <a:r>
              <a:rPr lang="en-US" dirty="0" smtClean="0"/>
              <a:t>://services.truteq.com/</a:t>
            </a:r>
            <a:endParaRPr lang="en-US" dirty="0"/>
          </a:p>
          <a:p>
            <a:pPr lvl="1"/>
            <a:endParaRPr lang="en-US" dirty="0"/>
          </a:p>
          <a:p>
            <a:r>
              <a:rPr lang="en-US" dirty="0"/>
              <a:t>Look at the same data visually</a:t>
            </a:r>
          </a:p>
          <a:p>
            <a:pPr lvl="1"/>
            <a:r>
              <a:rPr lang="en-US" dirty="0"/>
              <a:t>http://visualroute.visualware.com/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685800" y="457200"/>
            <a:ext cx="7772400" cy="1143000"/>
          </a:xfrm>
          <a:noFill/>
          <a:ln/>
        </p:spPr>
        <p:txBody>
          <a:bodyPr lIns="90488" tIns="44450" rIns="90488" bIns="44450"/>
          <a:lstStyle/>
          <a:p>
            <a:r>
              <a:rPr lang="en-US"/>
              <a:t>Domain Name Service (DNS)</a:t>
            </a:r>
          </a:p>
        </p:txBody>
      </p:sp>
      <p:sp>
        <p:nvSpPr>
          <p:cNvPr id="165891" name="Rectangle 3"/>
          <p:cNvSpPr>
            <a:spLocks noGrp="1" noChangeArrowheads="1"/>
          </p:cNvSpPr>
          <p:nvPr>
            <p:ph type="body" idx="1"/>
          </p:nvPr>
        </p:nvSpPr>
        <p:spPr>
          <a:xfrm>
            <a:off x="381000" y="1600200"/>
            <a:ext cx="8686800" cy="5029200"/>
          </a:xfrm>
          <a:noFill/>
          <a:ln/>
        </p:spPr>
        <p:txBody>
          <a:bodyPr lIns="90488" tIns="44450" rIns="90488" bIns="44450"/>
          <a:lstStyle/>
          <a:p>
            <a:r>
              <a:rPr lang="en-US"/>
              <a:t>“Domain names” improve usability</a:t>
            </a:r>
          </a:p>
          <a:p>
            <a:pPr lvl="1"/>
            <a:r>
              <a:rPr lang="en-US"/>
              <a:t>Easier to remember than IP addresses</a:t>
            </a:r>
          </a:p>
          <a:p>
            <a:pPr lvl="1"/>
            <a:r>
              <a:rPr lang="en-US"/>
              <a:t>Written like a postal address: specific-to-general</a:t>
            </a:r>
          </a:p>
          <a:p>
            <a:endParaRPr lang="en-US"/>
          </a:p>
          <a:p>
            <a:r>
              <a:rPr lang="en-US"/>
              <a:t>Each “name server” knows one level of names</a:t>
            </a:r>
          </a:p>
          <a:p>
            <a:pPr lvl="1"/>
            <a:r>
              <a:rPr lang="en-US"/>
              <a:t>“Top level” name servers know .edu, .com, .mil, …</a:t>
            </a:r>
          </a:p>
          <a:p>
            <a:pPr lvl="1"/>
            <a:r>
              <a:rPr lang="en-US"/>
              <a:t>.edu name server knows umd, umbc, stanford, …</a:t>
            </a:r>
          </a:p>
          <a:p>
            <a:pPr lvl="1"/>
            <a:r>
              <a:rPr lang="en-US"/>
              <a:t>.umd.edu name server knows wam, ischool, ttclass, …</a:t>
            </a:r>
          </a:p>
          <a:p>
            <a:pPr lvl="1"/>
            <a:r>
              <a:rPr lang="en-US"/>
              <a:t>.wam.umd.edu name server knows rac1, rac2, …</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a:t>IP Addresses and Domain Names</a:t>
            </a:r>
          </a:p>
        </p:txBody>
      </p:sp>
      <p:sp>
        <p:nvSpPr>
          <p:cNvPr id="183299" name="Rectangle 3"/>
          <p:cNvSpPr>
            <a:spLocks noChangeArrowheads="1"/>
          </p:cNvSpPr>
          <p:nvPr/>
        </p:nvSpPr>
        <p:spPr bwMode="auto">
          <a:xfrm>
            <a:off x="457200" y="1981200"/>
            <a:ext cx="8229600" cy="441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83300" name="Rectangle 4"/>
          <p:cNvSpPr>
            <a:spLocks noChangeArrowheads="1"/>
          </p:cNvSpPr>
          <p:nvPr/>
        </p:nvSpPr>
        <p:spPr bwMode="auto">
          <a:xfrm>
            <a:off x="1066800" y="5181600"/>
            <a:ext cx="7239000" cy="685800"/>
          </a:xfrm>
          <a:prstGeom prst="rect">
            <a:avLst/>
          </a:prstGeom>
          <a:solidFill>
            <a:schemeClr val="hlink"/>
          </a:solidFill>
          <a:ln w="9525">
            <a:noFill/>
            <a:miter lim="800000"/>
            <a:headEnd/>
            <a:tailEnd/>
          </a:ln>
          <a:effectLst/>
        </p:spPr>
        <p:txBody>
          <a:bodyPr wrap="none" anchor="ctr"/>
          <a:lstStyle/>
          <a:p>
            <a:r>
              <a:rPr lang="en-US" sz="2800">
                <a:solidFill>
                  <a:schemeClr val="accent2"/>
                </a:solidFill>
              </a:rPr>
              <a:t>Domain Name</a:t>
            </a:r>
            <a:r>
              <a:rPr lang="en-US" sz="4000">
                <a:solidFill>
                  <a:schemeClr val="accent2"/>
                </a:solidFill>
              </a:rPr>
              <a:t>:</a:t>
            </a:r>
            <a:r>
              <a:rPr lang="en-US" sz="4400"/>
              <a:t>  </a:t>
            </a:r>
            <a:r>
              <a:rPr lang="en-US" sz="3200"/>
              <a:t>wam.umd.edu</a:t>
            </a:r>
          </a:p>
        </p:txBody>
      </p:sp>
      <p:sp>
        <p:nvSpPr>
          <p:cNvPr id="183301" name="Rectangle 5"/>
          <p:cNvSpPr>
            <a:spLocks noChangeArrowheads="1"/>
          </p:cNvSpPr>
          <p:nvPr/>
        </p:nvSpPr>
        <p:spPr bwMode="auto">
          <a:xfrm>
            <a:off x="1066800" y="3200400"/>
            <a:ext cx="7162800" cy="685800"/>
          </a:xfrm>
          <a:prstGeom prst="rect">
            <a:avLst/>
          </a:prstGeom>
          <a:solidFill>
            <a:schemeClr val="hlink"/>
          </a:solidFill>
          <a:ln w="9525">
            <a:noFill/>
            <a:miter lim="800000"/>
            <a:headEnd/>
            <a:tailEnd/>
          </a:ln>
          <a:effectLst/>
        </p:spPr>
        <p:txBody>
          <a:bodyPr wrap="none" anchor="ctr"/>
          <a:lstStyle/>
          <a:p>
            <a:r>
              <a:rPr lang="en-US" sz="2800">
                <a:solidFill>
                  <a:schemeClr val="accent2"/>
                </a:solidFill>
              </a:rPr>
              <a:t>IP address:</a:t>
            </a:r>
            <a:r>
              <a:rPr lang="en-US" sz="3600"/>
              <a:t>        </a:t>
            </a:r>
            <a:r>
              <a:rPr lang="en-US" sz="3200"/>
              <a:t>128.8.10.142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a:xfrm>
            <a:off x="457200" y="609600"/>
            <a:ext cx="8229600" cy="1143000"/>
          </a:xfrm>
        </p:spPr>
        <p:txBody>
          <a:bodyPr/>
          <a:lstStyle/>
          <a:p>
            <a:r>
              <a:rPr lang="en-US"/>
              <a:t>Uniform Resource Locator (URL)</a:t>
            </a:r>
          </a:p>
        </p:txBody>
      </p:sp>
      <p:sp>
        <p:nvSpPr>
          <p:cNvPr id="345091" name="Rectangle 3"/>
          <p:cNvSpPr>
            <a:spLocks noGrp="1" noChangeArrowheads="1"/>
          </p:cNvSpPr>
          <p:nvPr>
            <p:ph type="body" idx="1"/>
          </p:nvPr>
        </p:nvSpPr>
        <p:spPr>
          <a:xfrm>
            <a:off x="685800" y="1752600"/>
            <a:ext cx="7772400" cy="2133600"/>
          </a:xfrm>
        </p:spPr>
        <p:txBody>
          <a:bodyPr/>
          <a:lstStyle/>
          <a:p>
            <a:r>
              <a:rPr lang="en-US"/>
              <a:t>Uniquely identify Web pages</a:t>
            </a:r>
          </a:p>
          <a:p>
            <a:pPr lvl="1"/>
            <a:endParaRPr lang="en-US" sz="2000"/>
          </a:p>
        </p:txBody>
      </p:sp>
      <p:sp>
        <p:nvSpPr>
          <p:cNvPr id="345092" name="Rectangle 4"/>
          <p:cNvSpPr>
            <a:spLocks noChangeArrowheads="1"/>
          </p:cNvSpPr>
          <p:nvPr/>
        </p:nvSpPr>
        <p:spPr bwMode="auto">
          <a:xfrm>
            <a:off x="1752600" y="3810000"/>
            <a:ext cx="5181600" cy="319088"/>
          </a:xfrm>
          <a:prstGeom prst="rect">
            <a:avLst/>
          </a:prstGeom>
          <a:noFill/>
          <a:ln w="9525">
            <a:noFill/>
            <a:miter lim="800000"/>
            <a:headEnd/>
            <a:tailEnd/>
          </a:ln>
          <a:effectLst/>
        </p:spPr>
        <p:txBody>
          <a:bodyPr wrap="none" anchor="ctr"/>
          <a:lstStyle/>
          <a:p>
            <a:r>
              <a:rPr lang="en-US" sz="2000" dirty="0">
                <a:cs typeface="Arial" charset="0"/>
              </a:rPr>
              <a:t>http://www.glue.umd.edu:80/~oard/teaching.html</a:t>
            </a:r>
            <a:endParaRPr lang="en-US" sz="3600" dirty="0">
              <a:latin typeface="Comic Sans MS" pitchFamily="66" charset="0"/>
              <a:cs typeface="Arial" charset="0"/>
            </a:endParaRPr>
          </a:p>
        </p:txBody>
      </p:sp>
      <p:sp>
        <p:nvSpPr>
          <p:cNvPr id="345093" name="Rectangle 5"/>
          <p:cNvSpPr>
            <a:spLocks noChangeArrowheads="1"/>
          </p:cNvSpPr>
          <p:nvPr/>
        </p:nvSpPr>
        <p:spPr bwMode="auto">
          <a:xfrm>
            <a:off x="2667000" y="3200400"/>
            <a:ext cx="1524000" cy="288925"/>
          </a:xfrm>
          <a:prstGeom prst="rect">
            <a:avLst/>
          </a:prstGeom>
          <a:solidFill>
            <a:srgbClr val="FFFF99"/>
          </a:solidFill>
          <a:ln w="9525">
            <a:solidFill>
              <a:schemeClr val="tx1"/>
            </a:solidFill>
            <a:miter lim="800000"/>
            <a:headEnd/>
            <a:tailEnd/>
          </a:ln>
          <a:effectLst/>
        </p:spPr>
        <p:txBody>
          <a:bodyPr wrap="none" anchor="ctr"/>
          <a:lstStyle/>
          <a:p>
            <a:pPr algn="ctr"/>
            <a:r>
              <a:rPr lang="en-US" sz="2000">
                <a:cs typeface="Arial" charset="0"/>
              </a:rPr>
              <a:t>Domain name</a:t>
            </a:r>
          </a:p>
        </p:txBody>
      </p:sp>
      <p:sp>
        <p:nvSpPr>
          <p:cNvPr id="345094" name="AutoShape 6"/>
          <p:cNvSpPr>
            <a:spLocks/>
          </p:cNvSpPr>
          <p:nvPr/>
        </p:nvSpPr>
        <p:spPr bwMode="auto">
          <a:xfrm rot="-27019644">
            <a:off x="5028407" y="3961606"/>
            <a:ext cx="152400" cy="608013"/>
          </a:xfrm>
          <a:prstGeom prst="leftBrace">
            <a:avLst>
              <a:gd name="adj1" fmla="val 33247"/>
              <a:gd name="adj2" fmla="val 48583"/>
            </a:avLst>
          </a:prstGeom>
          <a:noFill/>
          <a:ln w="31750">
            <a:solidFill>
              <a:schemeClr val="tx1"/>
            </a:solidFill>
            <a:round/>
            <a:headEnd/>
            <a:tailEnd/>
          </a:ln>
          <a:effectLst/>
        </p:spPr>
        <p:txBody>
          <a:bodyPr wrap="none" anchor="ctr"/>
          <a:lstStyle/>
          <a:p>
            <a:endParaRPr lang="en-US"/>
          </a:p>
        </p:txBody>
      </p:sp>
      <p:sp>
        <p:nvSpPr>
          <p:cNvPr id="345095" name="AutoShape 7"/>
          <p:cNvSpPr>
            <a:spLocks/>
          </p:cNvSpPr>
          <p:nvPr/>
        </p:nvSpPr>
        <p:spPr bwMode="auto">
          <a:xfrm rot="-16219644">
            <a:off x="3331368" y="2688432"/>
            <a:ext cx="195263" cy="1981200"/>
          </a:xfrm>
          <a:prstGeom prst="leftBrace">
            <a:avLst>
              <a:gd name="adj1" fmla="val 84553"/>
              <a:gd name="adj2" fmla="val 50477"/>
            </a:avLst>
          </a:prstGeom>
          <a:noFill/>
          <a:ln w="31750">
            <a:solidFill>
              <a:schemeClr val="tx1"/>
            </a:solidFill>
            <a:round/>
            <a:headEnd/>
            <a:tailEnd/>
          </a:ln>
          <a:effectLst/>
        </p:spPr>
        <p:txBody>
          <a:bodyPr wrap="none" anchor="ctr"/>
          <a:lstStyle/>
          <a:p>
            <a:endParaRPr lang="en-US"/>
          </a:p>
        </p:txBody>
      </p:sp>
      <p:sp>
        <p:nvSpPr>
          <p:cNvPr id="345096" name="Rectangle 8"/>
          <p:cNvSpPr>
            <a:spLocks noChangeArrowheads="1"/>
          </p:cNvSpPr>
          <p:nvPr/>
        </p:nvSpPr>
        <p:spPr bwMode="auto">
          <a:xfrm>
            <a:off x="4953000" y="4419600"/>
            <a:ext cx="609600" cy="304800"/>
          </a:xfrm>
          <a:prstGeom prst="rect">
            <a:avLst/>
          </a:prstGeom>
          <a:solidFill>
            <a:srgbClr val="FFFF99"/>
          </a:solidFill>
          <a:ln w="9525">
            <a:solidFill>
              <a:schemeClr val="tx1"/>
            </a:solidFill>
            <a:miter lim="800000"/>
            <a:headEnd/>
            <a:tailEnd/>
          </a:ln>
          <a:effectLst/>
        </p:spPr>
        <p:txBody>
          <a:bodyPr wrap="none" anchor="ctr"/>
          <a:lstStyle/>
          <a:p>
            <a:pPr algn="ctr"/>
            <a:r>
              <a:rPr lang="en-US" sz="2000">
                <a:cs typeface="Arial" charset="0"/>
              </a:rPr>
              <a:t>Path</a:t>
            </a:r>
          </a:p>
        </p:txBody>
      </p:sp>
      <p:sp>
        <p:nvSpPr>
          <p:cNvPr id="345097" name="AutoShape 9"/>
          <p:cNvSpPr>
            <a:spLocks/>
          </p:cNvSpPr>
          <p:nvPr/>
        </p:nvSpPr>
        <p:spPr bwMode="auto">
          <a:xfrm rot="5419644" flipV="1">
            <a:off x="6132513" y="3009900"/>
            <a:ext cx="152400" cy="1295400"/>
          </a:xfrm>
          <a:prstGeom prst="leftBrace">
            <a:avLst>
              <a:gd name="adj1" fmla="val 70833"/>
              <a:gd name="adj2" fmla="val 50477"/>
            </a:avLst>
          </a:prstGeom>
          <a:noFill/>
          <a:ln w="31750">
            <a:solidFill>
              <a:schemeClr val="tx1"/>
            </a:solidFill>
            <a:round/>
            <a:headEnd/>
            <a:tailEnd/>
          </a:ln>
          <a:effectLst/>
        </p:spPr>
        <p:txBody>
          <a:bodyPr wrap="none" anchor="ctr"/>
          <a:lstStyle/>
          <a:p>
            <a:endParaRPr lang="en-US"/>
          </a:p>
        </p:txBody>
      </p:sp>
      <p:sp>
        <p:nvSpPr>
          <p:cNvPr id="345098" name="Rectangle 10"/>
          <p:cNvSpPr>
            <a:spLocks noChangeArrowheads="1"/>
          </p:cNvSpPr>
          <p:nvPr/>
        </p:nvSpPr>
        <p:spPr bwMode="auto">
          <a:xfrm>
            <a:off x="5486400" y="3200400"/>
            <a:ext cx="1295400" cy="288925"/>
          </a:xfrm>
          <a:prstGeom prst="rect">
            <a:avLst/>
          </a:prstGeom>
          <a:solidFill>
            <a:srgbClr val="FFFF99"/>
          </a:solidFill>
          <a:ln w="9525">
            <a:solidFill>
              <a:schemeClr val="tx1"/>
            </a:solidFill>
            <a:miter lim="800000"/>
            <a:headEnd/>
            <a:tailEnd/>
          </a:ln>
          <a:effectLst/>
        </p:spPr>
        <p:txBody>
          <a:bodyPr wrap="none" anchor="ctr"/>
          <a:lstStyle/>
          <a:p>
            <a:pPr algn="ctr"/>
            <a:r>
              <a:rPr lang="en-US" sz="2000">
                <a:cs typeface="Arial" charset="0"/>
              </a:rPr>
              <a:t>File name</a:t>
            </a:r>
          </a:p>
        </p:txBody>
      </p:sp>
      <p:sp>
        <p:nvSpPr>
          <p:cNvPr id="345099" name="AutoShape 11"/>
          <p:cNvSpPr>
            <a:spLocks/>
          </p:cNvSpPr>
          <p:nvPr/>
        </p:nvSpPr>
        <p:spPr bwMode="auto">
          <a:xfrm rot="-27019644">
            <a:off x="4531519" y="4152107"/>
            <a:ext cx="152400" cy="227012"/>
          </a:xfrm>
          <a:prstGeom prst="leftBrace">
            <a:avLst>
              <a:gd name="adj1" fmla="val 12413"/>
              <a:gd name="adj2" fmla="val 48583"/>
            </a:avLst>
          </a:prstGeom>
          <a:noFill/>
          <a:ln w="31750">
            <a:solidFill>
              <a:schemeClr val="tx1"/>
            </a:solidFill>
            <a:round/>
            <a:headEnd/>
            <a:tailEnd/>
          </a:ln>
          <a:effectLst/>
        </p:spPr>
        <p:txBody>
          <a:bodyPr wrap="none" anchor="ctr"/>
          <a:lstStyle/>
          <a:p>
            <a:endParaRPr lang="en-US"/>
          </a:p>
        </p:txBody>
      </p:sp>
      <p:sp>
        <p:nvSpPr>
          <p:cNvPr id="345100" name="Rectangle 12"/>
          <p:cNvSpPr>
            <a:spLocks noChangeArrowheads="1"/>
          </p:cNvSpPr>
          <p:nvPr/>
        </p:nvSpPr>
        <p:spPr bwMode="auto">
          <a:xfrm>
            <a:off x="4191000" y="4419600"/>
            <a:ext cx="685800" cy="304800"/>
          </a:xfrm>
          <a:prstGeom prst="rect">
            <a:avLst/>
          </a:prstGeom>
          <a:solidFill>
            <a:srgbClr val="FFFF99"/>
          </a:solidFill>
          <a:ln w="9525">
            <a:solidFill>
              <a:schemeClr val="tx1"/>
            </a:solidFill>
            <a:miter lim="800000"/>
            <a:headEnd/>
            <a:tailEnd/>
          </a:ln>
          <a:effectLst/>
        </p:spPr>
        <p:txBody>
          <a:bodyPr wrap="none" anchor="ctr"/>
          <a:lstStyle/>
          <a:p>
            <a:pPr algn="ctr"/>
            <a:r>
              <a:rPr lang="en-US" sz="2000">
                <a:cs typeface="Arial" charset="0"/>
              </a:rPr>
              <a:t>Port</a:t>
            </a:r>
          </a:p>
        </p:txBody>
      </p:sp>
      <p:sp>
        <p:nvSpPr>
          <p:cNvPr id="345101" name="Rectangle 13"/>
          <p:cNvSpPr>
            <a:spLocks noChangeArrowheads="1"/>
          </p:cNvSpPr>
          <p:nvPr/>
        </p:nvSpPr>
        <p:spPr bwMode="auto">
          <a:xfrm>
            <a:off x="1524000" y="4419600"/>
            <a:ext cx="990600" cy="288925"/>
          </a:xfrm>
          <a:prstGeom prst="rect">
            <a:avLst/>
          </a:prstGeom>
          <a:solidFill>
            <a:srgbClr val="FFFF99"/>
          </a:solidFill>
          <a:ln w="9525">
            <a:solidFill>
              <a:schemeClr val="tx1"/>
            </a:solidFill>
            <a:miter lim="800000"/>
            <a:headEnd/>
            <a:tailEnd/>
          </a:ln>
          <a:effectLst/>
        </p:spPr>
        <p:txBody>
          <a:bodyPr wrap="none" anchor="ctr"/>
          <a:lstStyle/>
          <a:p>
            <a:pPr algn="ctr"/>
            <a:r>
              <a:rPr lang="en-US" sz="2000">
                <a:cs typeface="Arial" charset="0"/>
              </a:rPr>
              <a:t>Protocol</a:t>
            </a:r>
          </a:p>
        </p:txBody>
      </p:sp>
      <p:sp>
        <p:nvSpPr>
          <p:cNvPr id="345102" name="AutoShape 14"/>
          <p:cNvSpPr>
            <a:spLocks/>
          </p:cNvSpPr>
          <p:nvPr/>
        </p:nvSpPr>
        <p:spPr bwMode="auto">
          <a:xfrm rot="-27019644">
            <a:off x="2055019" y="3958431"/>
            <a:ext cx="152400" cy="611188"/>
          </a:xfrm>
          <a:prstGeom prst="leftBrace">
            <a:avLst>
              <a:gd name="adj1" fmla="val 33420"/>
              <a:gd name="adj2" fmla="val 48583"/>
            </a:avLst>
          </a:prstGeom>
          <a:noFill/>
          <a:ln w="31750">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p:nvPr>
        </p:nvSpPr>
        <p:spPr>
          <a:xfrm>
            <a:off x="685800" y="152400"/>
            <a:ext cx="7772400" cy="609600"/>
          </a:xfrm>
        </p:spPr>
        <p:txBody>
          <a:bodyPr/>
          <a:lstStyle/>
          <a:p>
            <a:r>
              <a:rPr lang="en-US"/>
              <a:t>Ports</a:t>
            </a:r>
          </a:p>
        </p:txBody>
      </p:sp>
      <p:sp>
        <p:nvSpPr>
          <p:cNvPr id="448515" name="Rectangle 3"/>
          <p:cNvSpPr>
            <a:spLocks noGrp="1" noChangeArrowheads="1"/>
          </p:cNvSpPr>
          <p:nvPr>
            <p:ph type="body" idx="1"/>
          </p:nvPr>
        </p:nvSpPr>
        <p:spPr>
          <a:xfrm>
            <a:off x="533400" y="914400"/>
            <a:ext cx="8153400" cy="4114800"/>
          </a:xfrm>
        </p:spPr>
        <p:txBody>
          <a:bodyPr/>
          <a:lstStyle/>
          <a:p>
            <a:r>
              <a:rPr lang="en-US"/>
              <a:t>Well-known ports</a:t>
            </a:r>
          </a:p>
          <a:p>
            <a:pPr lvl="1"/>
            <a:r>
              <a:rPr lang="en-US"/>
              <a:t>22 Secure Shell (for SSH and SFTP)</a:t>
            </a:r>
          </a:p>
          <a:p>
            <a:pPr lvl="1"/>
            <a:r>
              <a:rPr lang="en-US"/>
              <a:t>25 Simple Mail Transfer Protocol (SMTP)</a:t>
            </a:r>
          </a:p>
          <a:p>
            <a:pPr lvl="1"/>
            <a:r>
              <a:rPr lang="en-US"/>
              <a:t>53 Domain Name System (DNS)</a:t>
            </a:r>
          </a:p>
          <a:p>
            <a:pPr lvl="1"/>
            <a:r>
              <a:rPr lang="en-US"/>
              <a:t>68 Dynamic Host Configuration Protocol (DHCP)</a:t>
            </a:r>
          </a:p>
          <a:p>
            <a:pPr lvl="1"/>
            <a:r>
              <a:rPr lang="en-US"/>
              <a:t>80 Hypertext Transfer Protocol (HTTP)</a:t>
            </a:r>
          </a:p>
          <a:p>
            <a:pPr lvl="1"/>
            <a:r>
              <a:rPr lang="en-US"/>
              <a:t>143 Internet Message Access Protocol (IMAP)</a:t>
            </a:r>
          </a:p>
          <a:p>
            <a:pPr lvl="1"/>
            <a:r>
              <a:rPr lang="en-US"/>
              <a:t>554 Real-Time Streaming Protolol (RTSP)</a:t>
            </a:r>
          </a:p>
          <a:p>
            <a:r>
              <a:rPr lang="en-US"/>
              <a:t>Registered Ports</a:t>
            </a:r>
          </a:p>
          <a:p>
            <a:pPr lvl="1"/>
            <a:r>
              <a:rPr lang="en-US"/>
              <a:t>8080 HTTP server run by ordinary users</a:t>
            </a:r>
          </a:p>
          <a:p>
            <a:r>
              <a:rPr lang="en-US"/>
              <a:t>Ephemeral Ports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p:txBody>
          <a:bodyPr/>
          <a:lstStyle/>
          <a:p>
            <a:r>
              <a:rPr lang="en-US"/>
              <a:t>Port Mapping</a:t>
            </a:r>
          </a:p>
        </p:txBody>
      </p:sp>
      <p:sp>
        <p:nvSpPr>
          <p:cNvPr id="449539" name="Rectangle 3"/>
          <p:cNvSpPr>
            <a:spLocks noGrp="1" noChangeArrowheads="1"/>
          </p:cNvSpPr>
          <p:nvPr>
            <p:ph type="body" idx="1"/>
          </p:nvPr>
        </p:nvSpPr>
        <p:spPr>
          <a:xfrm>
            <a:off x="685800" y="1981200"/>
            <a:ext cx="8153400" cy="4114800"/>
          </a:xfrm>
        </p:spPr>
        <p:txBody>
          <a:bodyPr/>
          <a:lstStyle/>
          <a:p>
            <a:r>
              <a:rPr lang="en-US"/>
              <a:t>Internet Service providers lease one IP address</a:t>
            </a:r>
          </a:p>
          <a:p>
            <a:pPr lvl="1"/>
            <a:r>
              <a:rPr lang="en-US"/>
              <a:t>But home networks may contain many machines</a:t>
            </a:r>
          </a:p>
          <a:p>
            <a:pPr lvl="4"/>
            <a:endParaRPr lang="en-US"/>
          </a:p>
          <a:p>
            <a:r>
              <a:rPr lang="en-US"/>
              <a:t>Network Address Translation (NAT)</a:t>
            </a:r>
          </a:p>
          <a:p>
            <a:pPr lvl="1"/>
            <a:r>
              <a:rPr lang="en-US"/>
              <a:t>Each internal machine gets a private IP address </a:t>
            </a:r>
          </a:p>
          <a:p>
            <a:pPr lvl="1"/>
            <a:r>
              <a:rPr lang="en-US"/>
              <a:t>Ports on internal machines are mapped both ways</a:t>
            </a:r>
          </a:p>
          <a:p>
            <a:pPr lvl="4"/>
            <a:endParaRPr lang="en-US"/>
          </a:p>
          <a:p>
            <a:r>
              <a:rPr lang="en-US"/>
              <a:t>Port forwarding</a:t>
            </a:r>
          </a:p>
          <a:p>
            <a:pPr lvl="1"/>
            <a:r>
              <a:rPr lang="en-US"/>
              <a:t>Permits public server to run in the local network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685800" y="152400"/>
            <a:ext cx="7772400" cy="1143000"/>
          </a:xfrm>
        </p:spPr>
        <p:txBody>
          <a:bodyPr/>
          <a:lstStyle/>
          <a:p>
            <a:r>
              <a:rPr lang="en-US"/>
              <a:t>Paths</a:t>
            </a:r>
          </a:p>
        </p:txBody>
      </p:sp>
      <p:sp>
        <p:nvSpPr>
          <p:cNvPr id="253955" name="Rectangle 3"/>
          <p:cNvSpPr>
            <a:spLocks noGrp="1" noChangeArrowheads="1"/>
          </p:cNvSpPr>
          <p:nvPr>
            <p:ph type="body" idx="1"/>
          </p:nvPr>
        </p:nvSpPr>
        <p:spPr>
          <a:xfrm>
            <a:off x="762000" y="1676400"/>
            <a:ext cx="7772400" cy="4114800"/>
          </a:xfrm>
        </p:spPr>
        <p:txBody>
          <a:bodyPr/>
          <a:lstStyle/>
          <a:p>
            <a:r>
              <a:rPr lang="en-US"/>
              <a:t>Specify location of files on a hard drive</a:t>
            </a:r>
          </a:p>
          <a:p>
            <a:r>
              <a:rPr lang="en-US"/>
              <a:t>Folder metaphor</a:t>
            </a:r>
          </a:p>
          <a:p>
            <a:pPr lvl="1"/>
            <a:r>
              <a:rPr lang="en-US"/>
              <a:t>Hierarchically nested directories</a:t>
            </a:r>
          </a:p>
          <a:p>
            <a:pPr lvl="1"/>
            <a:endParaRPr lang="en-US"/>
          </a:p>
          <a:p>
            <a:pPr lvl="1"/>
            <a:r>
              <a:rPr lang="en-US"/>
              <a:t>Absolute vs. relative paths</a:t>
            </a:r>
          </a:p>
        </p:txBody>
      </p:sp>
      <p:sp>
        <p:nvSpPr>
          <p:cNvPr id="253957" name="Text Box 5"/>
          <p:cNvSpPr txBox="1">
            <a:spLocks noChangeArrowheads="1"/>
          </p:cNvSpPr>
          <p:nvPr/>
        </p:nvSpPr>
        <p:spPr bwMode="auto">
          <a:xfrm>
            <a:off x="1676400" y="3308350"/>
            <a:ext cx="4767263" cy="336550"/>
          </a:xfrm>
          <a:prstGeom prst="rect">
            <a:avLst/>
          </a:prstGeom>
          <a:noFill/>
          <a:ln w="9525">
            <a:noFill/>
            <a:miter lim="800000"/>
            <a:headEnd/>
            <a:tailEnd/>
          </a:ln>
          <a:effectLst/>
        </p:spPr>
        <p:txBody>
          <a:bodyPr wrap="none">
            <a:spAutoFit/>
          </a:bodyPr>
          <a:lstStyle/>
          <a:p>
            <a:pPr eaLnBrk="0" hangingPunct="0"/>
            <a:r>
              <a:rPr lang="en-US" sz="1600" b="1">
                <a:latin typeface="Arial" charset="0"/>
              </a:rPr>
              <a:t>/afs/wam.umd.edu/home/wam/j/i/jimmylin/home</a:t>
            </a:r>
          </a:p>
        </p:txBody>
      </p:sp>
      <p:sp>
        <p:nvSpPr>
          <p:cNvPr id="253958" name="Text Box 6"/>
          <p:cNvSpPr txBox="1">
            <a:spLocks noChangeArrowheads="1"/>
          </p:cNvSpPr>
          <p:nvPr/>
        </p:nvSpPr>
        <p:spPr bwMode="auto">
          <a:xfrm>
            <a:off x="1676400" y="3581400"/>
            <a:ext cx="5402263" cy="336550"/>
          </a:xfrm>
          <a:prstGeom prst="rect">
            <a:avLst/>
          </a:prstGeom>
          <a:noFill/>
          <a:ln w="9525">
            <a:noFill/>
            <a:miter lim="800000"/>
            <a:headEnd/>
            <a:tailEnd/>
          </a:ln>
          <a:effectLst/>
        </p:spPr>
        <p:txBody>
          <a:bodyPr wrap="none">
            <a:spAutoFit/>
          </a:bodyPr>
          <a:lstStyle/>
          <a:p>
            <a:pPr eaLnBrk="0" hangingPunct="0"/>
            <a:r>
              <a:rPr lang="en-US" sz="1600" b="1">
                <a:latin typeface="Arial" charset="0"/>
              </a:rPr>
              <a:t>C:\Documents and Settings\Jimmy Lin\My Documents</a:t>
            </a:r>
          </a:p>
        </p:txBody>
      </p:sp>
      <p:sp>
        <p:nvSpPr>
          <p:cNvPr id="253959" name="Text Box 7"/>
          <p:cNvSpPr txBox="1">
            <a:spLocks noChangeArrowheads="1"/>
          </p:cNvSpPr>
          <p:nvPr/>
        </p:nvSpPr>
        <p:spPr bwMode="auto">
          <a:xfrm>
            <a:off x="1676400" y="4451350"/>
            <a:ext cx="727075" cy="336550"/>
          </a:xfrm>
          <a:prstGeom prst="rect">
            <a:avLst/>
          </a:prstGeom>
          <a:noFill/>
          <a:ln w="9525">
            <a:noFill/>
            <a:miter lim="800000"/>
            <a:headEnd/>
            <a:tailEnd/>
          </a:ln>
          <a:effectLst/>
        </p:spPr>
        <p:txBody>
          <a:bodyPr wrap="none">
            <a:spAutoFit/>
          </a:bodyPr>
          <a:lstStyle/>
          <a:p>
            <a:pPr eaLnBrk="0" hangingPunct="0"/>
            <a:r>
              <a:rPr lang="en-US" sz="1600" b="1">
                <a:latin typeface="Arial" charset="0"/>
              </a:rPr>
              <a:t>../pub</a:t>
            </a:r>
          </a:p>
        </p:txBody>
      </p:sp>
      <p:sp>
        <p:nvSpPr>
          <p:cNvPr id="253960" name="Text Box 8"/>
          <p:cNvSpPr txBox="1">
            <a:spLocks noChangeArrowheads="1"/>
          </p:cNvSpPr>
          <p:nvPr/>
        </p:nvSpPr>
        <p:spPr bwMode="auto">
          <a:xfrm>
            <a:off x="1676400" y="4724400"/>
            <a:ext cx="1155700" cy="581025"/>
          </a:xfrm>
          <a:prstGeom prst="rect">
            <a:avLst/>
          </a:prstGeom>
          <a:noFill/>
          <a:ln w="9525">
            <a:noFill/>
            <a:miter lim="800000"/>
            <a:headEnd/>
            <a:tailEnd/>
          </a:ln>
          <a:effectLst/>
        </p:spPr>
        <p:txBody>
          <a:bodyPr wrap="none">
            <a:spAutoFit/>
          </a:bodyPr>
          <a:lstStyle/>
          <a:p>
            <a:pPr eaLnBrk="0" hangingPunct="0"/>
            <a:r>
              <a:rPr lang="en-US" sz="1600" b="1">
                <a:latin typeface="Arial" charset="0"/>
              </a:rPr>
              <a:t>..\Desktop</a:t>
            </a:r>
          </a:p>
          <a:p>
            <a:pPr eaLnBrk="0" hangingPunct="0"/>
            <a:r>
              <a:rPr lang="en-US" sz="1600" b="1">
                <a:latin typeface="Arial" charset="0"/>
              </a:rPr>
              <a:t>~/oard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395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39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39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p:txBody>
          <a:bodyPr/>
          <a:lstStyle/>
          <a:p>
            <a:r>
              <a:rPr lang="en-US"/>
              <a:t>Hands On:</a:t>
            </a:r>
            <a:br>
              <a:rPr lang="en-US"/>
            </a:br>
            <a:r>
              <a:rPr lang="en-US"/>
              <a:t>The Directory Tree</a:t>
            </a:r>
          </a:p>
        </p:txBody>
      </p:sp>
      <p:sp>
        <p:nvSpPr>
          <p:cNvPr id="447491" name="Rectangle 3"/>
          <p:cNvSpPr>
            <a:spLocks noGrp="1" noChangeArrowheads="1"/>
          </p:cNvSpPr>
          <p:nvPr>
            <p:ph type="body" idx="1"/>
          </p:nvPr>
        </p:nvSpPr>
        <p:spPr>
          <a:xfrm>
            <a:off x="685800" y="1981200"/>
            <a:ext cx="8305800" cy="4114800"/>
          </a:xfrm>
        </p:spPr>
        <p:txBody>
          <a:bodyPr/>
          <a:lstStyle/>
          <a:p>
            <a:r>
              <a:rPr lang="en-US" dirty="0"/>
              <a:t>First, use Windows Explorer to visually explore the directory tree</a:t>
            </a:r>
          </a:p>
          <a:p>
            <a:endParaRPr lang="en-US" dirty="0"/>
          </a:p>
          <a:p>
            <a:r>
              <a:rPr lang="en-US" dirty="0"/>
              <a:t>Now launch a “shell” </a:t>
            </a:r>
            <a:r>
              <a:rPr lang="en-US" dirty="0" smtClean="0"/>
              <a:t>(type </a:t>
            </a:r>
            <a:r>
              <a:rPr lang="en-US" dirty="0" err="1" smtClean="0"/>
              <a:t>cmd</a:t>
            </a:r>
            <a:r>
              <a:rPr lang="en-US" dirty="0" smtClean="0"/>
              <a:t> in searc</a:t>
            </a:r>
            <a:r>
              <a:rPr lang="en-US" dirty="0" smtClean="0"/>
              <a:t>h box)</a:t>
            </a:r>
            <a:endParaRPr lang="en-US" dirty="0"/>
          </a:p>
          <a:p>
            <a:pPr lvl="1"/>
            <a:r>
              <a:rPr lang="en-US" dirty="0"/>
              <a:t>“c:” takes you to Drive C</a:t>
            </a:r>
          </a:p>
          <a:p>
            <a:pPr lvl="1"/>
            <a:r>
              <a:rPr lang="en-US" dirty="0"/>
              <a:t>“dir” lists the present “directory”</a:t>
            </a:r>
          </a:p>
          <a:p>
            <a:pPr lvl="1"/>
            <a:r>
              <a:rPr lang="en-US" dirty="0"/>
              <a:t>“</a:t>
            </a:r>
            <a:r>
              <a:rPr lang="en-US" dirty="0" err="1"/>
              <a:t>cd</a:t>
            </a:r>
            <a:r>
              <a:rPr lang="en-US" dirty="0"/>
              <a:t> WINDOWS” takes you “down” to the WINDOWS directory</a:t>
            </a:r>
          </a:p>
          <a:p>
            <a:pPr lvl="1"/>
            <a:r>
              <a:rPr lang="en-US" dirty="0" err="1"/>
              <a:t>cd</a:t>
            </a:r>
            <a:r>
              <a:rPr lang="en-US" dirty="0"/>
              <a:t> .. takes you “up” in the tree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idx="4294967295"/>
          </p:nvPr>
        </p:nvSpPr>
        <p:spPr/>
        <p:txBody>
          <a:bodyPr/>
          <a:lstStyle/>
          <a:p>
            <a:r>
              <a:rPr lang="en-US"/>
              <a:t>Goals for Today</a:t>
            </a:r>
          </a:p>
        </p:txBody>
      </p:sp>
      <p:sp>
        <p:nvSpPr>
          <p:cNvPr id="274435" name="Rectangle 3"/>
          <p:cNvSpPr>
            <a:spLocks noGrp="1" noChangeArrowheads="1"/>
          </p:cNvSpPr>
          <p:nvPr>
            <p:ph type="body" idx="4294967295"/>
          </p:nvPr>
        </p:nvSpPr>
        <p:spPr/>
        <p:txBody>
          <a:bodyPr/>
          <a:lstStyle/>
          <a:p>
            <a:r>
              <a:rPr lang="en-US"/>
              <a:t>Understand how bits get from here to there</a:t>
            </a:r>
          </a:p>
          <a:p>
            <a:endParaRPr lang="en-US"/>
          </a:p>
          <a:p>
            <a:r>
              <a:rPr lang="en-US"/>
              <a:t>Learn to move files to a “Web server”</a:t>
            </a:r>
          </a:p>
          <a:p>
            <a:endParaRPr lang="en-US"/>
          </a:p>
          <a:p>
            <a:r>
              <a:rPr lang="en-US"/>
              <a:t>Use those skills to make a Web page</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a:t>The TCP/IP “Protocol Stack”</a:t>
            </a:r>
          </a:p>
        </p:txBody>
      </p:sp>
      <p:sp>
        <p:nvSpPr>
          <p:cNvPr id="172035" name="Rectangle 3"/>
          <p:cNvSpPr>
            <a:spLocks noGrp="1" noChangeArrowheads="1"/>
          </p:cNvSpPr>
          <p:nvPr>
            <p:ph type="body" idx="1"/>
          </p:nvPr>
        </p:nvSpPr>
        <p:spPr>
          <a:xfrm>
            <a:off x="457200" y="1981200"/>
            <a:ext cx="8534400" cy="4114800"/>
          </a:xfrm>
        </p:spPr>
        <p:txBody>
          <a:bodyPr/>
          <a:lstStyle/>
          <a:p>
            <a:pPr>
              <a:lnSpc>
                <a:spcPct val="90000"/>
              </a:lnSpc>
            </a:pPr>
            <a:r>
              <a:rPr lang="en-US"/>
              <a:t>Link layer moves bits </a:t>
            </a:r>
          </a:p>
          <a:p>
            <a:pPr lvl="1">
              <a:lnSpc>
                <a:spcPct val="90000"/>
              </a:lnSpc>
            </a:pPr>
            <a:r>
              <a:rPr lang="en-US"/>
              <a:t>Ethernet, cable modem, DSL</a:t>
            </a:r>
          </a:p>
          <a:p>
            <a:pPr>
              <a:lnSpc>
                <a:spcPct val="90000"/>
              </a:lnSpc>
            </a:pPr>
            <a:r>
              <a:rPr lang="en-US"/>
              <a:t>Network layer moves packets</a:t>
            </a:r>
          </a:p>
          <a:p>
            <a:pPr lvl="1">
              <a:lnSpc>
                <a:spcPct val="90000"/>
              </a:lnSpc>
            </a:pPr>
            <a:r>
              <a:rPr lang="en-US" b="1" u="sng"/>
              <a:t>IP </a:t>
            </a:r>
          </a:p>
          <a:p>
            <a:pPr>
              <a:lnSpc>
                <a:spcPct val="90000"/>
              </a:lnSpc>
            </a:pPr>
            <a:r>
              <a:rPr lang="en-US"/>
              <a:t>Transport layer provides services to applications</a:t>
            </a:r>
          </a:p>
          <a:p>
            <a:pPr lvl="1">
              <a:lnSpc>
                <a:spcPct val="90000"/>
              </a:lnSpc>
            </a:pPr>
            <a:r>
              <a:rPr lang="en-US"/>
              <a:t>UDP, </a:t>
            </a:r>
            <a:r>
              <a:rPr lang="en-US" b="1" u="sng"/>
              <a:t>TCP </a:t>
            </a:r>
          </a:p>
          <a:p>
            <a:pPr>
              <a:lnSpc>
                <a:spcPct val="90000"/>
              </a:lnSpc>
            </a:pPr>
            <a:r>
              <a:rPr lang="en-US"/>
              <a:t>Application layer uses those services</a:t>
            </a:r>
          </a:p>
          <a:p>
            <a:pPr lvl="1">
              <a:lnSpc>
                <a:spcPct val="90000"/>
              </a:lnSpc>
            </a:pPr>
            <a:r>
              <a:rPr lang="en-US"/>
              <a:t>DNS, SFTP, SSH,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n-US"/>
              <a:t>TCP/IP layer architecture</a:t>
            </a:r>
          </a:p>
        </p:txBody>
      </p:sp>
      <p:sp>
        <p:nvSpPr>
          <p:cNvPr id="332803" name="Rectangle 3"/>
          <p:cNvSpPr>
            <a:spLocks noChangeArrowheads="1"/>
          </p:cNvSpPr>
          <p:nvPr/>
        </p:nvSpPr>
        <p:spPr bwMode="auto">
          <a:xfrm>
            <a:off x="838200" y="4724400"/>
            <a:ext cx="762000" cy="457200"/>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n-US" sz="1200">
                <a:cs typeface="Arial" charset="0"/>
              </a:rPr>
              <a:t>Link</a:t>
            </a:r>
          </a:p>
        </p:txBody>
      </p:sp>
      <p:sp>
        <p:nvSpPr>
          <p:cNvPr id="332804" name="Rectangle 4"/>
          <p:cNvSpPr>
            <a:spLocks noChangeArrowheads="1"/>
          </p:cNvSpPr>
          <p:nvPr/>
        </p:nvSpPr>
        <p:spPr bwMode="auto">
          <a:xfrm>
            <a:off x="2209800" y="4724400"/>
            <a:ext cx="762000" cy="457200"/>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n-US" sz="1200">
                <a:cs typeface="Arial" charset="0"/>
              </a:rPr>
              <a:t>Link</a:t>
            </a:r>
          </a:p>
        </p:txBody>
      </p:sp>
      <p:sp>
        <p:nvSpPr>
          <p:cNvPr id="332805" name="Rectangle 5"/>
          <p:cNvSpPr>
            <a:spLocks noChangeArrowheads="1"/>
          </p:cNvSpPr>
          <p:nvPr/>
        </p:nvSpPr>
        <p:spPr bwMode="auto">
          <a:xfrm>
            <a:off x="3429000" y="4724400"/>
            <a:ext cx="762000" cy="457200"/>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n-US" sz="1200">
                <a:cs typeface="Arial" charset="0"/>
              </a:rPr>
              <a:t>Link</a:t>
            </a:r>
          </a:p>
        </p:txBody>
      </p:sp>
      <p:sp>
        <p:nvSpPr>
          <p:cNvPr id="332806" name="Rectangle 6"/>
          <p:cNvSpPr>
            <a:spLocks noChangeArrowheads="1"/>
          </p:cNvSpPr>
          <p:nvPr/>
        </p:nvSpPr>
        <p:spPr bwMode="auto">
          <a:xfrm>
            <a:off x="4953000" y="4724400"/>
            <a:ext cx="762000" cy="457200"/>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n-US" sz="1200">
                <a:cs typeface="Arial" charset="0"/>
              </a:rPr>
              <a:t>Link</a:t>
            </a:r>
          </a:p>
        </p:txBody>
      </p:sp>
      <p:sp>
        <p:nvSpPr>
          <p:cNvPr id="332807" name="Rectangle 7"/>
          <p:cNvSpPr>
            <a:spLocks noChangeArrowheads="1"/>
          </p:cNvSpPr>
          <p:nvPr/>
        </p:nvSpPr>
        <p:spPr bwMode="auto">
          <a:xfrm>
            <a:off x="6096000" y="4724400"/>
            <a:ext cx="762000" cy="457200"/>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n-US" sz="1200">
                <a:cs typeface="Arial" charset="0"/>
              </a:rPr>
              <a:t>Link</a:t>
            </a:r>
          </a:p>
        </p:txBody>
      </p:sp>
      <p:sp>
        <p:nvSpPr>
          <p:cNvPr id="332808" name="Rectangle 8"/>
          <p:cNvSpPr>
            <a:spLocks noChangeArrowheads="1"/>
          </p:cNvSpPr>
          <p:nvPr/>
        </p:nvSpPr>
        <p:spPr bwMode="auto">
          <a:xfrm>
            <a:off x="8001000" y="4724400"/>
            <a:ext cx="762000" cy="457200"/>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n-US" sz="1200">
                <a:cs typeface="Arial" charset="0"/>
              </a:rPr>
              <a:t>Link</a:t>
            </a:r>
          </a:p>
        </p:txBody>
      </p:sp>
      <p:grpSp>
        <p:nvGrpSpPr>
          <p:cNvPr id="332809" name="Group 9"/>
          <p:cNvGrpSpPr>
            <a:grpSpLocks/>
          </p:cNvGrpSpPr>
          <p:nvPr/>
        </p:nvGrpSpPr>
        <p:grpSpPr bwMode="auto">
          <a:xfrm>
            <a:off x="838200" y="3886200"/>
            <a:ext cx="7924800" cy="838200"/>
            <a:chOff x="528" y="2448"/>
            <a:chExt cx="4992" cy="528"/>
          </a:xfrm>
        </p:grpSpPr>
        <p:sp>
          <p:nvSpPr>
            <p:cNvPr id="332810" name="Rectangle 10"/>
            <p:cNvSpPr>
              <a:spLocks noChangeArrowheads="1"/>
            </p:cNvSpPr>
            <p:nvPr/>
          </p:nvSpPr>
          <p:spPr bwMode="auto">
            <a:xfrm>
              <a:off x="528" y="2448"/>
              <a:ext cx="480" cy="288"/>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n-US" sz="1200">
                  <a:cs typeface="Arial" charset="0"/>
                </a:rPr>
                <a:t>Network</a:t>
              </a:r>
            </a:p>
          </p:txBody>
        </p:sp>
        <p:sp>
          <p:nvSpPr>
            <p:cNvPr id="332811" name="Rectangle 11"/>
            <p:cNvSpPr>
              <a:spLocks noChangeArrowheads="1"/>
            </p:cNvSpPr>
            <p:nvPr/>
          </p:nvSpPr>
          <p:spPr bwMode="auto">
            <a:xfrm>
              <a:off x="1824" y="2448"/>
              <a:ext cx="480" cy="288"/>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n-US" sz="1200">
                  <a:cs typeface="Arial" charset="0"/>
                </a:rPr>
                <a:t>Network</a:t>
              </a:r>
            </a:p>
          </p:txBody>
        </p:sp>
        <p:sp>
          <p:nvSpPr>
            <p:cNvPr id="332812" name="Rectangle 12"/>
            <p:cNvSpPr>
              <a:spLocks noChangeArrowheads="1"/>
            </p:cNvSpPr>
            <p:nvPr/>
          </p:nvSpPr>
          <p:spPr bwMode="auto">
            <a:xfrm>
              <a:off x="3504" y="2448"/>
              <a:ext cx="480" cy="288"/>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n-US" sz="1200">
                  <a:cs typeface="Arial" charset="0"/>
                </a:rPr>
                <a:t>Network</a:t>
              </a:r>
            </a:p>
          </p:txBody>
        </p:sp>
        <p:sp>
          <p:nvSpPr>
            <p:cNvPr id="332813" name="Rectangle 13"/>
            <p:cNvSpPr>
              <a:spLocks noChangeArrowheads="1"/>
            </p:cNvSpPr>
            <p:nvPr/>
          </p:nvSpPr>
          <p:spPr bwMode="auto">
            <a:xfrm>
              <a:off x="5040" y="2448"/>
              <a:ext cx="480" cy="288"/>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n-US" sz="1200">
                  <a:cs typeface="Arial" charset="0"/>
                </a:rPr>
                <a:t>Network</a:t>
              </a:r>
            </a:p>
          </p:txBody>
        </p:sp>
        <p:cxnSp>
          <p:nvCxnSpPr>
            <p:cNvPr id="332814" name="AutoShape 14"/>
            <p:cNvCxnSpPr>
              <a:cxnSpLocks noChangeShapeType="1"/>
              <a:stCxn id="332803" idx="0"/>
              <a:endCxn id="332810" idx="2"/>
            </p:cNvCxnSpPr>
            <p:nvPr/>
          </p:nvCxnSpPr>
          <p:spPr bwMode="auto">
            <a:xfrm flipV="1">
              <a:off x="768" y="2736"/>
              <a:ext cx="0" cy="240"/>
            </a:xfrm>
            <a:prstGeom prst="straightConnector1">
              <a:avLst/>
            </a:prstGeom>
            <a:noFill/>
            <a:ln w="12700">
              <a:solidFill>
                <a:schemeClr val="tx1"/>
              </a:solidFill>
              <a:round/>
              <a:headEnd/>
              <a:tailEnd/>
            </a:ln>
            <a:effectLst/>
          </p:spPr>
        </p:cxnSp>
        <p:cxnSp>
          <p:nvCxnSpPr>
            <p:cNvPr id="332815" name="AutoShape 15"/>
            <p:cNvCxnSpPr>
              <a:cxnSpLocks noChangeShapeType="1"/>
              <a:stCxn id="332804" idx="0"/>
              <a:endCxn id="332811" idx="2"/>
            </p:cNvCxnSpPr>
            <p:nvPr/>
          </p:nvCxnSpPr>
          <p:spPr bwMode="auto">
            <a:xfrm flipV="1">
              <a:off x="1632" y="2736"/>
              <a:ext cx="432" cy="240"/>
            </a:xfrm>
            <a:prstGeom prst="straightConnector1">
              <a:avLst/>
            </a:prstGeom>
            <a:noFill/>
            <a:ln w="12700">
              <a:solidFill>
                <a:schemeClr val="tx1"/>
              </a:solidFill>
              <a:round/>
              <a:headEnd/>
              <a:tailEnd/>
            </a:ln>
            <a:effectLst/>
          </p:spPr>
        </p:cxnSp>
        <p:cxnSp>
          <p:nvCxnSpPr>
            <p:cNvPr id="332816" name="AutoShape 16"/>
            <p:cNvCxnSpPr>
              <a:cxnSpLocks noChangeShapeType="1"/>
              <a:stCxn id="332805" idx="0"/>
              <a:endCxn id="332811" idx="2"/>
            </p:cNvCxnSpPr>
            <p:nvPr/>
          </p:nvCxnSpPr>
          <p:spPr bwMode="auto">
            <a:xfrm flipH="1" flipV="1">
              <a:off x="2064" y="2736"/>
              <a:ext cx="336" cy="240"/>
            </a:xfrm>
            <a:prstGeom prst="straightConnector1">
              <a:avLst/>
            </a:prstGeom>
            <a:noFill/>
            <a:ln w="12700">
              <a:solidFill>
                <a:schemeClr val="tx1"/>
              </a:solidFill>
              <a:round/>
              <a:headEnd/>
              <a:tailEnd/>
            </a:ln>
            <a:effectLst/>
          </p:spPr>
        </p:cxnSp>
        <p:cxnSp>
          <p:nvCxnSpPr>
            <p:cNvPr id="332817" name="AutoShape 17"/>
            <p:cNvCxnSpPr>
              <a:cxnSpLocks noChangeShapeType="1"/>
              <a:stCxn id="332806" idx="0"/>
              <a:endCxn id="332812" idx="2"/>
            </p:cNvCxnSpPr>
            <p:nvPr/>
          </p:nvCxnSpPr>
          <p:spPr bwMode="auto">
            <a:xfrm flipV="1">
              <a:off x="3360" y="2736"/>
              <a:ext cx="384" cy="240"/>
            </a:xfrm>
            <a:prstGeom prst="straightConnector1">
              <a:avLst/>
            </a:prstGeom>
            <a:noFill/>
            <a:ln w="12700">
              <a:solidFill>
                <a:schemeClr val="tx1"/>
              </a:solidFill>
              <a:round/>
              <a:headEnd/>
              <a:tailEnd/>
            </a:ln>
            <a:effectLst/>
          </p:spPr>
        </p:cxnSp>
        <p:cxnSp>
          <p:nvCxnSpPr>
            <p:cNvPr id="332818" name="AutoShape 18"/>
            <p:cNvCxnSpPr>
              <a:cxnSpLocks noChangeShapeType="1"/>
              <a:stCxn id="332807" idx="0"/>
              <a:endCxn id="332812" idx="2"/>
            </p:cNvCxnSpPr>
            <p:nvPr/>
          </p:nvCxnSpPr>
          <p:spPr bwMode="auto">
            <a:xfrm flipH="1" flipV="1">
              <a:off x="3744" y="2736"/>
              <a:ext cx="336" cy="240"/>
            </a:xfrm>
            <a:prstGeom prst="straightConnector1">
              <a:avLst/>
            </a:prstGeom>
            <a:noFill/>
            <a:ln w="12700">
              <a:solidFill>
                <a:schemeClr val="tx1"/>
              </a:solidFill>
              <a:round/>
              <a:headEnd/>
              <a:tailEnd/>
            </a:ln>
            <a:effectLst/>
          </p:spPr>
        </p:cxnSp>
        <p:cxnSp>
          <p:nvCxnSpPr>
            <p:cNvPr id="332819" name="AutoShape 19"/>
            <p:cNvCxnSpPr>
              <a:cxnSpLocks noChangeShapeType="1"/>
              <a:stCxn id="332808" idx="0"/>
              <a:endCxn id="332813" idx="2"/>
            </p:cNvCxnSpPr>
            <p:nvPr/>
          </p:nvCxnSpPr>
          <p:spPr bwMode="auto">
            <a:xfrm flipV="1">
              <a:off x="5280" y="2736"/>
              <a:ext cx="0" cy="240"/>
            </a:xfrm>
            <a:prstGeom prst="straightConnector1">
              <a:avLst/>
            </a:prstGeom>
            <a:noFill/>
            <a:ln w="12700">
              <a:solidFill>
                <a:schemeClr val="tx1"/>
              </a:solidFill>
              <a:round/>
              <a:headEnd/>
              <a:tailEnd/>
            </a:ln>
            <a:effectLst/>
          </p:spPr>
        </p:cxnSp>
        <p:sp>
          <p:nvSpPr>
            <p:cNvPr id="332820" name="Line 20"/>
            <p:cNvSpPr>
              <a:spLocks noChangeShapeType="1"/>
            </p:cNvSpPr>
            <p:nvPr/>
          </p:nvSpPr>
          <p:spPr bwMode="auto">
            <a:xfrm>
              <a:off x="816" y="2832"/>
              <a:ext cx="1056" cy="0"/>
            </a:xfrm>
            <a:prstGeom prst="line">
              <a:avLst/>
            </a:prstGeom>
            <a:noFill/>
            <a:ln w="28575">
              <a:solidFill>
                <a:schemeClr val="tx1"/>
              </a:solidFill>
              <a:prstDash val="sysDot"/>
              <a:round/>
              <a:headEnd/>
              <a:tailEnd/>
            </a:ln>
            <a:effectLst/>
          </p:spPr>
          <p:txBody>
            <a:bodyPr wrap="none" anchor="ctr"/>
            <a:lstStyle/>
            <a:p>
              <a:endParaRPr lang="en-US"/>
            </a:p>
          </p:txBody>
        </p:sp>
        <p:sp>
          <p:nvSpPr>
            <p:cNvPr id="332821" name="Line 21"/>
            <p:cNvSpPr>
              <a:spLocks noChangeShapeType="1"/>
            </p:cNvSpPr>
            <p:nvPr/>
          </p:nvSpPr>
          <p:spPr bwMode="auto">
            <a:xfrm>
              <a:off x="2337" y="2832"/>
              <a:ext cx="1119" cy="0"/>
            </a:xfrm>
            <a:prstGeom prst="line">
              <a:avLst/>
            </a:prstGeom>
            <a:noFill/>
            <a:ln w="28575">
              <a:solidFill>
                <a:schemeClr val="tx1"/>
              </a:solidFill>
              <a:prstDash val="sysDot"/>
              <a:round/>
              <a:headEnd/>
              <a:tailEnd/>
            </a:ln>
            <a:effectLst/>
          </p:spPr>
          <p:txBody>
            <a:bodyPr wrap="none" anchor="ctr"/>
            <a:lstStyle/>
            <a:p>
              <a:endParaRPr lang="en-US"/>
            </a:p>
          </p:txBody>
        </p:sp>
        <p:sp>
          <p:nvSpPr>
            <p:cNvPr id="332822" name="Line 22"/>
            <p:cNvSpPr>
              <a:spLocks noChangeShapeType="1"/>
            </p:cNvSpPr>
            <p:nvPr/>
          </p:nvSpPr>
          <p:spPr bwMode="auto">
            <a:xfrm>
              <a:off x="3936" y="2832"/>
              <a:ext cx="1344" cy="0"/>
            </a:xfrm>
            <a:prstGeom prst="line">
              <a:avLst/>
            </a:prstGeom>
            <a:noFill/>
            <a:ln w="28575">
              <a:solidFill>
                <a:schemeClr val="tx1"/>
              </a:solidFill>
              <a:prstDash val="sysDot"/>
              <a:round/>
              <a:headEnd/>
              <a:tailEnd/>
            </a:ln>
            <a:effectLst/>
          </p:spPr>
          <p:txBody>
            <a:bodyPr wrap="none" anchor="ctr"/>
            <a:lstStyle/>
            <a:p>
              <a:endParaRPr lang="en-US"/>
            </a:p>
          </p:txBody>
        </p:sp>
        <p:sp>
          <p:nvSpPr>
            <p:cNvPr id="332823" name="Text Box 23"/>
            <p:cNvSpPr txBox="1">
              <a:spLocks noChangeArrowheads="1"/>
            </p:cNvSpPr>
            <p:nvPr/>
          </p:nvSpPr>
          <p:spPr bwMode="auto">
            <a:xfrm>
              <a:off x="2440" y="2592"/>
              <a:ext cx="1012" cy="173"/>
            </a:xfrm>
            <a:prstGeom prst="rect">
              <a:avLst/>
            </a:prstGeom>
            <a:noFill/>
            <a:ln w="12700">
              <a:noFill/>
              <a:miter lim="800000"/>
              <a:headEnd/>
              <a:tailEnd/>
            </a:ln>
            <a:effectLst/>
          </p:spPr>
          <p:txBody>
            <a:bodyPr wrap="none">
              <a:spAutoFit/>
            </a:bodyPr>
            <a:lstStyle/>
            <a:p>
              <a:pPr algn="ctr" eaLnBrk="0" hangingPunct="0"/>
              <a:r>
                <a:rPr lang="en-US" sz="1200">
                  <a:cs typeface="Arial" charset="0"/>
                </a:rPr>
                <a:t>Virtual link for packets</a:t>
              </a:r>
            </a:p>
          </p:txBody>
        </p:sp>
      </p:grpSp>
      <p:grpSp>
        <p:nvGrpSpPr>
          <p:cNvPr id="332824" name="Group 24"/>
          <p:cNvGrpSpPr>
            <a:grpSpLocks/>
          </p:cNvGrpSpPr>
          <p:nvPr/>
        </p:nvGrpSpPr>
        <p:grpSpPr bwMode="auto">
          <a:xfrm>
            <a:off x="838200" y="2895600"/>
            <a:ext cx="7924800" cy="990600"/>
            <a:chOff x="528" y="1824"/>
            <a:chExt cx="4992" cy="624"/>
          </a:xfrm>
        </p:grpSpPr>
        <p:sp>
          <p:nvSpPr>
            <p:cNvPr id="332825" name="Rectangle 25"/>
            <p:cNvSpPr>
              <a:spLocks noChangeArrowheads="1"/>
            </p:cNvSpPr>
            <p:nvPr/>
          </p:nvSpPr>
          <p:spPr bwMode="auto">
            <a:xfrm>
              <a:off x="528" y="1824"/>
              <a:ext cx="480" cy="288"/>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n-US" sz="1200">
                  <a:cs typeface="Arial" charset="0"/>
                </a:rPr>
                <a:t>Transport</a:t>
              </a:r>
            </a:p>
          </p:txBody>
        </p:sp>
        <p:sp>
          <p:nvSpPr>
            <p:cNvPr id="332826" name="Rectangle 26"/>
            <p:cNvSpPr>
              <a:spLocks noChangeArrowheads="1"/>
            </p:cNvSpPr>
            <p:nvPr/>
          </p:nvSpPr>
          <p:spPr bwMode="auto">
            <a:xfrm>
              <a:off x="5040" y="1824"/>
              <a:ext cx="480" cy="288"/>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n-US" sz="1200">
                  <a:cs typeface="Arial" charset="0"/>
                </a:rPr>
                <a:t>Transport</a:t>
              </a:r>
            </a:p>
          </p:txBody>
        </p:sp>
        <p:cxnSp>
          <p:nvCxnSpPr>
            <p:cNvPr id="332827" name="AutoShape 27"/>
            <p:cNvCxnSpPr>
              <a:cxnSpLocks noChangeShapeType="1"/>
              <a:stCxn id="332810" idx="0"/>
              <a:endCxn id="332825" idx="2"/>
            </p:cNvCxnSpPr>
            <p:nvPr/>
          </p:nvCxnSpPr>
          <p:spPr bwMode="auto">
            <a:xfrm flipV="1">
              <a:off x="768" y="2112"/>
              <a:ext cx="0" cy="336"/>
            </a:xfrm>
            <a:prstGeom prst="straightConnector1">
              <a:avLst/>
            </a:prstGeom>
            <a:noFill/>
            <a:ln w="12700">
              <a:solidFill>
                <a:schemeClr val="tx1"/>
              </a:solidFill>
              <a:round/>
              <a:headEnd/>
              <a:tailEnd/>
            </a:ln>
            <a:effectLst/>
          </p:spPr>
        </p:cxnSp>
        <p:cxnSp>
          <p:nvCxnSpPr>
            <p:cNvPr id="332828" name="AutoShape 28"/>
            <p:cNvCxnSpPr>
              <a:cxnSpLocks noChangeShapeType="1"/>
              <a:stCxn id="332813" idx="0"/>
              <a:endCxn id="332826" idx="2"/>
            </p:cNvCxnSpPr>
            <p:nvPr/>
          </p:nvCxnSpPr>
          <p:spPr bwMode="auto">
            <a:xfrm flipV="1">
              <a:off x="5280" y="2112"/>
              <a:ext cx="0" cy="336"/>
            </a:xfrm>
            <a:prstGeom prst="straightConnector1">
              <a:avLst/>
            </a:prstGeom>
            <a:noFill/>
            <a:ln w="12700">
              <a:solidFill>
                <a:schemeClr val="tx1"/>
              </a:solidFill>
              <a:round/>
              <a:headEnd/>
              <a:tailEnd/>
            </a:ln>
            <a:effectLst/>
          </p:spPr>
        </p:cxnSp>
        <p:sp>
          <p:nvSpPr>
            <p:cNvPr id="332829" name="Line 29"/>
            <p:cNvSpPr>
              <a:spLocks noChangeShapeType="1"/>
            </p:cNvSpPr>
            <p:nvPr/>
          </p:nvSpPr>
          <p:spPr bwMode="auto">
            <a:xfrm>
              <a:off x="816" y="2256"/>
              <a:ext cx="4416" cy="0"/>
            </a:xfrm>
            <a:prstGeom prst="line">
              <a:avLst/>
            </a:prstGeom>
            <a:noFill/>
            <a:ln w="28575">
              <a:solidFill>
                <a:schemeClr val="tx1"/>
              </a:solidFill>
              <a:prstDash val="sysDot"/>
              <a:round/>
              <a:headEnd/>
              <a:tailEnd/>
            </a:ln>
            <a:effectLst/>
          </p:spPr>
          <p:txBody>
            <a:bodyPr wrap="none" anchor="ctr"/>
            <a:lstStyle/>
            <a:p>
              <a:endParaRPr lang="en-US"/>
            </a:p>
          </p:txBody>
        </p:sp>
        <p:sp>
          <p:nvSpPr>
            <p:cNvPr id="332830" name="Text Box 30"/>
            <p:cNvSpPr txBox="1">
              <a:spLocks noChangeArrowheads="1"/>
            </p:cNvSpPr>
            <p:nvPr/>
          </p:nvSpPr>
          <p:spPr bwMode="auto">
            <a:xfrm>
              <a:off x="2285" y="2016"/>
              <a:ext cx="1437" cy="173"/>
            </a:xfrm>
            <a:prstGeom prst="rect">
              <a:avLst/>
            </a:prstGeom>
            <a:noFill/>
            <a:ln w="12700">
              <a:noFill/>
              <a:miter lim="800000"/>
              <a:headEnd/>
              <a:tailEnd/>
            </a:ln>
            <a:effectLst/>
          </p:spPr>
          <p:txBody>
            <a:bodyPr wrap="none">
              <a:spAutoFit/>
            </a:bodyPr>
            <a:lstStyle/>
            <a:p>
              <a:pPr algn="ctr" eaLnBrk="0" hangingPunct="0"/>
              <a:r>
                <a:rPr lang="en-US" sz="1200">
                  <a:cs typeface="Arial" charset="0"/>
                </a:rPr>
                <a:t>Virtual link for end to end packets</a:t>
              </a:r>
            </a:p>
          </p:txBody>
        </p:sp>
      </p:grpSp>
      <p:grpSp>
        <p:nvGrpSpPr>
          <p:cNvPr id="332831" name="Group 31"/>
          <p:cNvGrpSpPr>
            <a:grpSpLocks/>
          </p:cNvGrpSpPr>
          <p:nvPr/>
        </p:nvGrpSpPr>
        <p:grpSpPr bwMode="auto">
          <a:xfrm>
            <a:off x="838200" y="2057400"/>
            <a:ext cx="7924800" cy="838200"/>
            <a:chOff x="528" y="1296"/>
            <a:chExt cx="4992" cy="528"/>
          </a:xfrm>
        </p:grpSpPr>
        <p:sp>
          <p:nvSpPr>
            <p:cNvPr id="332832" name="Rectangle 32"/>
            <p:cNvSpPr>
              <a:spLocks noChangeArrowheads="1"/>
            </p:cNvSpPr>
            <p:nvPr/>
          </p:nvSpPr>
          <p:spPr bwMode="auto">
            <a:xfrm>
              <a:off x="528" y="1296"/>
              <a:ext cx="480" cy="288"/>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n-US" sz="1200">
                  <a:cs typeface="Arial" charset="0"/>
                </a:rPr>
                <a:t>Application</a:t>
              </a:r>
            </a:p>
          </p:txBody>
        </p:sp>
        <p:sp>
          <p:nvSpPr>
            <p:cNvPr id="332833" name="Rectangle 33"/>
            <p:cNvSpPr>
              <a:spLocks noChangeArrowheads="1"/>
            </p:cNvSpPr>
            <p:nvPr/>
          </p:nvSpPr>
          <p:spPr bwMode="auto">
            <a:xfrm>
              <a:off x="5040" y="1296"/>
              <a:ext cx="480" cy="288"/>
            </a:xfrm>
            <a:prstGeom prst="rect">
              <a:avLst/>
            </a:prstGeom>
            <a:solidFill>
              <a:schemeClr val="accent1"/>
            </a:solidFill>
            <a:ln w="12700">
              <a:solidFill>
                <a:schemeClr val="tx1"/>
              </a:solidFill>
              <a:miter lim="800000"/>
              <a:headEnd/>
              <a:tailEnd/>
            </a:ln>
            <a:effectLst/>
          </p:spPr>
          <p:txBody>
            <a:bodyPr wrap="none" anchor="ctr"/>
            <a:lstStyle/>
            <a:p>
              <a:pPr algn="ctr" eaLnBrk="0" hangingPunct="0"/>
              <a:r>
                <a:rPr lang="en-US" sz="1200">
                  <a:cs typeface="Arial" charset="0"/>
                </a:rPr>
                <a:t>Application</a:t>
              </a:r>
            </a:p>
          </p:txBody>
        </p:sp>
        <p:cxnSp>
          <p:nvCxnSpPr>
            <p:cNvPr id="332834" name="AutoShape 34"/>
            <p:cNvCxnSpPr>
              <a:cxnSpLocks noChangeShapeType="1"/>
              <a:stCxn id="332825" idx="0"/>
              <a:endCxn id="332832" idx="2"/>
            </p:cNvCxnSpPr>
            <p:nvPr/>
          </p:nvCxnSpPr>
          <p:spPr bwMode="auto">
            <a:xfrm flipV="1">
              <a:off x="768" y="1584"/>
              <a:ext cx="0" cy="240"/>
            </a:xfrm>
            <a:prstGeom prst="straightConnector1">
              <a:avLst/>
            </a:prstGeom>
            <a:noFill/>
            <a:ln w="12700">
              <a:solidFill>
                <a:schemeClr val="tx1"/>
              </a:solidFill>
              <a:round/>
              <a:headEnd/>
              <a:tailEnd/>
            </a:ln>
            <a:effectLst/>
          </p:spPr>
        </p:cxnSp>
        <p:cxnSp>
          <p:nvCxnSpPr>
            <p:cNvPr id="332835" name="AutoShape 35"/>
            <p:cNvCxnSpPr>
              <a:cxnSpLocks noChangeShapeType="1"/>
              <a:stCxn id="332826" idx="0"/>
              <a:endCxn id="332833" idx="2"/>
            </p:cNvCxnSpPr>
            <p:nvPr/>
          </p:nvCxnSpPr>
          <p:spPr bwMode="auto">
            <a:xfrm flipV="1">
              <a:off x="5280" y="1584"/>
              <a:ext cx="0" cy="240"/>
            </a:xfrm>
            <a:prstGeom prst="straightConnector1">
              <a:avLst/>
            </a:prstGeom>
            <a:noFill/>
            <a:ln w="12700">
              <a:solidFill>
                <a:schemeClr val="tx1"/>
              </a:solidFill>
              <a:round/>
              <a:headEnd/>
              <a:tailEnd/>
            </a:ln>
            <a:effectLst/>
          </p:spPr>
        </p:cxnSp>
        <p:sp>
          <p:nvSpPr>
            <p:cNvPr id="332836" name="Line 36"/>
            <p:cNvSpPr>
              <a:spLocks noChangeShapeType="1"/>
            </p:cNvSpPr>
            <p:nvPr/>
          </p:nvSpPr>
          <p:spPr bwMode="auto">
            <a:xfrm>
              <a:off x="864" y="1728"/>
              <a:ext cx="4416" cy="0"/>
            </a:xfrm>
            <a:prstGeom prst="line">
              <a:avLst/>
            </a:prstGeom>
            <a:noFill/>
            <a:ln w="28575">
              <a:solidFill>
                <a:schemeClr val="tx1"/>
              </a:solidFill>
              <a:prstDash val="sysDot"/>
              <a:round/>
              <a:headEnd/>
              <a:tailEnd/>
            </a:ln>
            <a:effectLst/>
          </p:spPr>
          <p:txBody>
            <a:bodyPr wrap="none" anchor="ctr"/>
            <a:lstStyle/>
            <a:p>
              <a:endParaRPr lang="en-US"/>
            </a:p>
          </p:txBody>
        </p:sp>
        <p:sp>
          <p:nvSpPr>
            <p:cNvPr id="332837" name="Text Box 37"/>
            <p:cNvSpPr txBox="1">
              <a:spLocks noChangeArrowheads="1"/>
            </p:cNvSpPr>
            <p:nvPr/>
          </p:nvSpPr>
          <p:spPr bwMode="auto">
            <a:xfrm>
              <a:off x="2442" y="1497"/>
              <a:ext cx="1025" cy="173"/>
            </a:xfrm>
            <a:prstGeom prst="rect">
              <a:avLst/>
            </a:prstGeom>
            <a:noFill/>
            <a:ln w="12700">
              <a:noFill/>
              <a:miter lim="800000"/>
              <a:headEnd/>
              <a:tailEnd/>
            </a:ln>
            <a:effectLst/>
          </p:spPr>
          <p:txBody>
            <a:bodyPr wrap="none">
              <a:spAutoFit/>
            </a:bodyPr>
            <a:lstStyle/>
            <a:p>
              <a:pPr algn="ctr" eaLnBrk="0" hangingPunct="0"/>
              <a:r>
                <a:rPr lang="en-US" sz="1200">
                  <a:cs typeface="Arial" charset="0"/>
                </a:rPr>
                <a:t>Virtual network service</a:t>
              </a:r>
            </a:p>
          </p:txBody>
        </p:sp>
      </p:grpSp>
      <p:sp>
        <p:nvSpPr>
          <p:cNvPr id="332838" name="Text Box 38"/>
          <p:cNvSpPr txBox="1">
            <a:spLocks noChangeArrowheads="1"/>
          </p:cNvSpPr>
          <p:nvPr/>
        </p:nvSpPr>
        <p:spPr bwMode="auto">
          <a:xfrm>
            <a:off x="1384300" y="5576888"/>
            <a:ext cx="947738" cy="274637"/>
          </a:xfrm>
          <a:prstGeom prst="rect">
            <a:avLst/>
          </a:prstGeom>
          <a:noFill/>
          <a:ln w="12700">
            <a:noFill/>
            <a:miter lim="800000"/>
            <a:headEnd/>
            <a:tailEnd/>
          </a:ln>
          <a:effectLst/>
        </p:spPr>
        <p:txBody>
          <a:bodyPr wrap="none">
            <a:spAutoFit/>
          </a:bodyPr>
          <a:lstStyle/>
          <a:p>
            <a:pPr algn="ctr" eaLnBrk="0" hangingPunct="0"/>
            <a:r>
              <a:rPr lang="en-US" sz="1200">
                <a:cs typeface="Arial" charset="0"/>
              </a:rPr>
              <a:t>Link for bits</a:t>
            </a:r>
          </a:p>
        </p:txBody>
      </p:sp>
      <p:cxnSp>
        <p:nvCxnSpPr>
          <p:cNvPr id="332839" name="AutoShape 39"/>
          <p:cNvCxnSpPr>
            <a:cxnSpLocks noChangeShapeType="1"/>
            <a:stCxn id="332803" idx="2"/>
            <a:endCxn id="332804" idx="2"/>
          </p:cNvCxnSpPr>
          <p:nvPr/>
        </p:nvCxnSpPr>
        <p:spPr bwMode="auto">
          <a:xfrm rot="16200000" flipH="1">
            <a:off x="1904206" y="4496594"/>
            <a:ext cx="1588" cy="1371600"/>
          </a:xfrm>
          <a:prstGeom prst="bentConnector3">
            <a:avLst>
              <a:gd name="adj1" fmla="val 14400000"/>
            </a:avLst>
          </a:prstGeom>
          <a:noFill/>
          <a:ln w="12700">
            <a:solidFill>
              <a:schemeClr val="tx1"/>
            </a:solidFill>
            <a:miter lim="800000"/>
            <a:headEnd/>
            <a:tailEnd/>
          </a:ln>
          <a:effectLst/>
        </p:spPr>
      </p:cxnSp>
      <p:cxnSp>
        <p:nvCxnSpPr>
          <p:cNvPr id="332840" name="AutoShape 40"/>
          <p:cNvCxnSpPr>
            <a:cxnSpLocks noChangeShapeType="1"/>
            <a:stCxn id="332805" idx="2"/>
            <a:endCxn id="332806" idx="2"/>
          </p:cNvCxnSpPr>
          <p:nvPr/>
        </p:nvCxnSpPr>
        <p:spPr bwMode="auto">
          <a:xfrm rot="16200000" flipH="1">
            <a:off x="4571206" y="4420394"/>
            <a:ext cx="1588" cy="1524000"/>
          </a:xfrm>
          <a:prstGeom prst="bentConnector3">
            <a:avLst>
              <a:gd name="adj1" fmla="val 14400000"/>
            </a:avLst>
          </a:prstGeom>
          <a:noFill/>
          <a:ln w="12700">
            <a:solidFill>
              <a:schemeClr val="tx1"/>
            </a:solidFill>
            <a:miter lim="800000"/>
            <a:headEnd/>
            <a:tailEnd/>
          </a:ln>
          <a:effectLst/>
        </p:spPr>
      </p:cxnSp>
      <p:cxnSp>
        <p:nvCxnSpPr>
          <p:cNvPr id="332841" name="AutoShape 41"/>
          <p:cNvCxnSpPr>
            <a:cxnSpLocks noChangeShapeType="1"/>
            <a:stCxn id="332807" idx="2"/>
            <a:endCxn id="332808" idx="2"/>
          </p:cNvCxnSpPr>
          <p:nvPr/>
        </p:nvCxnSpPr>
        <p:spPr bwMode="auto">
          <a:xfrm rot="16200000" flipH="1">
            <a:off x="7428706" y="4229894"/>
            <a:ext cx="1588" cy="1905000"/>
          </a:xfrm>
          <a:prstGeom prst="bentConnector3">
            <a:avLst>
              <a:gd name="adj1" fmla="val 14400000"/>
            </a:avLst>
          </a:prstGeom>
          <a:noFill/>
          <a:ln w="12700">
            <a:solidFill>
              <a:schemeClr val="tx1"/>
            </a:solidFill>
            <a:miter lim="800000"/>
            <a:headEnd/>
            <a:tailEnd/>
          </a:ln>
          <a:effectLst/>
        </p:spPr>
      </p:cxnSp>
      <p:sp>
        <p:nvSpPr>
          <p:cNvPr id="332842" name="Text Box 42"/>
          <p:cNvSpPr txBox="1">
            <a:spLocks noChangeArrowheads="1"/>
          </p:cNvSpPr>
          <p:nvPr/>
        </p:nvSpPr>
        <p:spPr bwMode="auto">
          <a:xfrm>
            <a:off x="4097338" y="5576888"/>
            <a:ext cx="947737" cy="274637"/>
          </a:xfrm>
          <a:prstGeom prst="rect">
            <a:avLst/>
          </a:prstGeom>
          <a:noFill/>
          <a:ln w="12700">
            <a:noFill/>
            <a:miter lim="800000"/>
            <a:headEnd/>
            <a:tailEnd/>
          </a:ln>
          <a:effectLst/>
        </p:spPr>
        <p:txBody>
          <a:bodyPr wrap="none">
            <a:spAutoFit/>
          </a:bodyPr>
          <a:lstStyle/>
          <a:p>
            <a:pPr algn="ctr" eaLnBrk="0" hangingPunct="0"/>
            <a:r>
              <a:rPr lang="en-US" sz="1200">
                <a:cs typeface="Arial" charset="0"/>
              </a:rPr>
              <a:t>Link for bits</a:t>
            </a:r>
          </a:p>
        </p:txBody>
      </p:sp>
      <p:sp>
        <p:nvSpPr>
          <p:cNvPr id="332843" name="Text Box 43"/>
          <p:cNvSpPr txBox="1">
            <a:spLocks noChangeArrowheads="1"/>
          </p:cNvSpPr>
          <p:nvPr/>
        </p:nvSpPr>
        <p:spPr bwMode="auto">
          <a:xfrm>
            <a:off x="6934200" y="5592763"/>
            <a:ext cx="947738" cy="274637"/>
          </a:xfrm>
          <a:prstGeom prst="rect">
            <a:avLst/>
          </a:prstGeom>
          <a:noFill/>
          <a:ln w="12700">
            <a:noFill/>
            <a:miter lim="800000"/>
            <a:headEnd/>
            <a:tailEnd/>
          </a:ln>
          <a:effectLst/>
        </p:spPr>
        <p:txBody>
          <a:bodyPr wrap="none">
            <a:spAutoFit/>
          </a:bodyPr>
          <a:lstStyle/>
          <a:p>
            <a:pPr algn="ctr" eaLnBrk="0" hangingPunct="0"/>
            <a:r>
              <a:rPr lang="en-US" sz="1200">
                <a:cs typeface="Arial" charset="0"/>
              </a:rPr>
              <a:t>Link for bits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32809"/>
                                        </p:tgtEl>
                                        <p:attrNameLst>
                                          <p:attrName>style.visibility</p:attrName>
                                        </p:attrNameLst>
                                      </p:cBhvr>
                                      <p:to>
                                        <p:strVal val="visible"/>
                                      </p:to>
                                    </p:set>
                                    <p:anim calcmode="lin" valueType="num">
                                      <p:cBhvr additive="base">
                                        <p:cTn id="7" dur="1000" fill="hold"/>
                                        <p:tgtEl>
                                          <p:spTgt spid="332809"/>
                                        </p:tgtEl>
                                        <p:attrNameLst>
                                          <p:attrName>ppt_x</p:attrName>
                                        </p:attrNameLst>
                                      </p:cBhvr>
                                      <p:tavLst>
                                        <p:tav tm="0">
                                          <p:val>
                                            <p:strVal val="#ppt_x"/>
                                          </p:val>
                                        </p:tav>
                                        <p:tav tm="100000">
                                          <p:val>
                                            <p:strVal val="#ppt_x"/>
                                          </p:val>
                                        </p:tav>
                                      </p:tavLst>
                                    </p:anim>
                                    <p:anim calcmode="lin" valueType="num">
                                      <p:cBhvr additive="base">
                                        <p:cTn id="8" dur="1000" fill="hold"/>
                                        <p:tgtEl>
                                          <p:spTgt spid="33280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32824"/>
                                        </p:tgtEl>
                                        <p:attrNameLst>
                                          <p:attrName>style.visibility</p:attrName>
                                        </p:attrNameLst>
                                      </p:cBhvr>
                                      <p:to>
                                        <p:strVal val="visible"/>
                                      </p:to>
                                    </p:set>
                                    <p:anim calcmode="lin" valueType="num">
                                      <p:cBhvr additive="base">
                                        <p:cTn id="13" dur="1000" fill="hold"/>
                                        <p:tgtEl>
                                          <p:spTgt spid="332824"/>
                                        </p:tgtEl>
                                        <p:attrNameLst>
                                          <p:attrName>ppt_x</p:attrName>
                                        </p:attrNameLst>
                                      </p:cBhvr>
                                      <p:tavLst>
                                        <p:tav tm="0">
                                          <p:val>
                                            <p:strVal val="#ppt_x"/>
                                          </p:val>
                                        </p:tav>
                                        <p:tav tm="100000">
                                          <p:val>
                                            <p:strVal val="#ppt_x"/>
                                          </p:val>
                                        </p:tav>
                                      </p:tavLst>
                                    </p:anim>
                                    <p:anim calcmode="lin" valueType="num">
                                      <p:cBhvr additive="base">
                                        <p:cTn id="14" dur="1000" fill="hold"/>
                                        <p:tgtEl>
                                          <p:spTgt spid="33282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32831"/>
                                        </p:tgtEl>
                                        <p:attrNameLst>
                                          <p:attrName>style.visibility</p:attrName>
                                        </p:attrNameLst>
                                      </p:cBhvr>
                                      <p:to>
                                        <p:strVal val="visible"/>
                                      </p:to>
                                    </p:set>
                                    <p:anim calcmode="lin" valueType="num">
                                      <p:cBhvr additive="base">
                                        <p:cTn id="19" dur="1000" fill="hold"/>
                                        <p:tgtEl>
                                          <p:spTgt spid="332831"/>
                                        </p:tgtEl>
                                        <p:attrNameLst>
                                          <p:attrName>ppt_x</p:attrName>
                                        </p:attrNameLst>
                                      </p:cBhvr>
                                      <p:tavLst>
                                        <p:tav tm="0">
                                          <p:val>
                                            <p:strVal val="#ppt_x"/>
                                          </p:val>
                                        </p:tav>
                                        <p:tav tm="100000">
                                          <p:val>
                                            <p:strVal val="#ppt_x"/>
                                          </p:val>
                                        </p:tav>
                                      </p:tavLst>
                                    </p:anim>
                                    <p:anim calcmode="lin" valueType="num">
                                      <p:cBhvr additive="base">
                                        <p:cTn id="20" dur="1000" fill="hold"/>
                                        <p:tgtEl>
                                          <p:spTgt spid="33283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0" y="0"/>
            <a:ext cx="9144000" cy="1143000"/>
          </a:xfrm>
          <a:noFill/>
          <a:ln/>
        </p:spPr>
        <p:txBody>
          <a:bodyPr lIns="90488" tIns="44450" rIns="90488" bIns="44450"/>
          <a:lstStyle/>
          <a:p>
            <a:r>
              <a:rPr lang="en-US"/>
              <a:t>Transmission Control Protocol (TCP)</a:t>
            </a:r>
          </a:p>
        </p:txBody>
      </p:sp>
      <p:sp>
        <p:nvSpPr>
          <p:cNvPr id="152579" name="Rectangle 3"/>
          <p:cNvSpPr>
            <a:spLocks noGrp="1" noChangeArrowheads="1"/>
          </p:cNvSpPr>
          <p:nvPr>
            <p:ph type="body" idx="1"/>
          </p:nvPr>
        </p:nvSpPr>
        <p:spPr>
          <a:xfrm>
            <a:off x="685800" y="1447800"/>
            <a:ext cx="8153400" cy="5181600"/>
          </a:xfrm>
          <a:noFill/>
          <a:ln/>
        </p:spPr>
        <p:txBody>
          <a:bodyPr lIns="90488" tIns="44450" rIns="90488" bIns="44450"/>
          <a:lstStyle/>
          <a:p>
            <a:r>
              <a:rPr lang="en-US"/>
              <a:t>Built on the network-layer version of UDP</a:t>
            </a:r>
          </a:p>
          <a:p>
            <a:pPr lvl="3"/>
            <a:endParaRPr lang="en-US"/>
          </a:p>
          <a:p>
            <a:r>
              <a:rPr lang="en-US"/>
              <a:t>Guarantees delivery all data</a:t>
            </a:r>
          </a:p>
          <a:p>
            <a:pPr lvl="1"/>
            <a:r>
              <a:rPr lang="en-US"/>
              <a:t>Retransmits missing data</a:t>
            </a:r>
          </a:p>
          <a:p>
            <a:pPr lvl="3"/>
            <a:endParaRPr lang="en-US"/>
          </a:p>
          <a:p>
            <a:r>
              <a:rPr lang="en-US"/>
              <a:t>Guarantees data will be delivered in order</a:t>
            </a:r>
          </a:p>
          <a:p>
            <a:pPr lvl="1"/>
            <a:r>
              <a:rPr lang="en-US"/>
              <a:t>“Buffers” subsequent packets if necessary</a:t>
            </a:r>
          </a:p>
          <a:p>
            <a:pPr lvl="3"/>
            <a:endParaRPr lang="en-US"/>
          </a:p>
          <a:p>
            <a:r>
              <a:rPr lang="en-US"/>
              <a:t>No guarantee of delivery time</a:t>
            </a:r>
          </a:p>
          <a:p>
            <a:pPr lvl="1"/>
            <a:r>
              <a:rPr lang="en-US"/>
              <a:t>Long delays may occur without warning</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762000" y="381000"/>
            <a:ext cx="7772400" cy="1143000"/>
          </a:xfrm>
          <a:noFill/>
          <a:ln/>
        </p:spPr>
        <p:txBody>
          <a:bodyPr lIns="90488" tIns="44450" rIns="90488" bIns="44450"/>
          <a:lstStyle/>
          <a:p>
            <a:r>
              <a:rPr lang="en-US"/>
              <a:t>User Datagram Protocol (UDP)</a:t>
            </a:r>
          </a:p>
        </p:txBody>
      </p:sp>
      <p:sp>
        <p:nvSpPr>
          <p:cNvPr id="173059" name="Rectangle 3"/>
          <p:cNvSpPr>
            <a:spLocks noGrp="1" noChangeArrowheads="1"/>
          </p:cNvSpPr>
          <p:nvPr>
            <p:ph type="body" idx="1"/>
          </p:nvPr>
        </p:nvSpPr>
        <p:spPr>
          <a:xfrm>
            <a:off x="609600" y="1905000"/>
            <a:ext cx="8153400" cy="4343400"/>
          </a:xfrm>
          <a:noFill/>
          <a:ln/>
        </p:spPr>
        <p:txBody>
          <a:bodyPr lIns="90488" tIns="44450" rIns="90488" bIns="44450"/>
          <a:lstStyle/>
          <a:p>
            <a:r>
              <a:rPr lang="en-US"/>
              <a:t>The Internet’s basic transport service</a:t>
            </a:r>
          </a:p>
          <a:p>
            <a:pPr lvl="1"/>
            <a:r>
              <a:rPr lang="en-US"/>
              <a:t>Sends every packet immediately</a:t>
            </a:r>
          </a:p>
          <a:p>
            <a:pPr lvl="1"/>
            <a:r>
              <a:rPr lang="en-US"/>
              <a:t>Passes received packets to the application</a:t>
            </a:r>
          </a:p>
          <a:p>
            <a:pPr lvl="3"/>
            <a:endParaRPr lang="en-US"/>
          </a:p>
          <a:p>
            <a:r>
              <a:rPr lang="en-US"/>
              <a:t>No delivery guarantee</a:t>
            </a:r>
          </a:p>
          <a:p>
            <a:pPr lvl="1"/>
            <a:r>
              <a:rPr lang="en-US"/>
              <a:t>Collisions can result in packet loss</a:t>
            </a:r>
          </a:p>
          <a:p>
            <a:pPr lvl="3"/>
            <a:endParaRPr lang="en-US"/>
          </a:p>
          <a:p>
            <a:r>
              <a:rPr lang="en-US"/>
              <a:t>Example: sending clicks on web browser</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20" name="Rectangle 4"/>
          <p:cNvSpPr>
            <a:spLocks noGrp="1" noChangeArrowheads="1"/>
          </p:cNvSpPr>
          <p:nvPr>
            <p:ph type="title"/>
          </p:nvPr>
        </p:nvSpPr>
        <p:spPr/>
        <p:txBody>
          <a:bodyPr/>
          <a:lstStyle/>
          <a:p>
            <a:r>
              <a:rPr lang="en-US"/>
              <a:t>UDP/IP Protocol Stack</a:t>
            </a:r>
          </a:p>
        </p:txBody>
      </p:sp>
      <p:pic>
        <p:nvPicPr>
          <p:cNvPr id="316422" name="Picture 6" descr="Image:UDP encapsulation.svg">
            <a:hlinkClick r:id="rId2"/>
          </p:cNvPr>
          <p:cNvPicPr>
            <a:picLocks noChangeAspect="1" noChangeArrowheads="1"/>
          </p:cNvPicPr>
          <p:nvPr/>
        </p:nvPicPr>
        <p:blipFill>
          <a:blip r:embed="rId3" cstate="print"/>
          <a:srcRect/>
          <a:stretch>
            <a:fillRect/>
          </a:stretch>
        </p:blipFill>
        <p:spPr bwMode="auto">
          <a:xfrm>
            <a:off x="1066800" y="1828800"/>
            <a:ext cx="7620000" cy="47625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1026"/>
          <p:cNvSpPr>
            <a:spLocks noGrp="1" noChangeArrowheads="1"/>
          </p:cNvSpPr>
          <p:nvPr>
            <p:ph type="title"/>
          </p:nvPr>
        </p:nvSpPr>
        <p:spPr>
          <a:xfrm>
            <a:off x="0" y="609600"/>
            <a:ext cx="9144000" cy="1143000"/>
          </a:xfrm>
        </p:spPr>
        <p:txBody>
          <a:bodyPr/>
          <a:lstStyle/>
          <a:p>
            <a:r>
              <a:rPr lang="en-US"/>
              <a:t>HyperText Transfer Protocol (HTTP)</a:t>
            </a:r>
          </a:p>
        </p:txBody>
      </p:sp>
      <p:sp>
        <p:nvSpPr>
          <p:cNvPr id="178179" name="Rectangle 1027"/>
          <p:cNvSpPr>
            <a:spLocks noGrp="1" noChangeArrowheads="1"/>
          </p:cNvSpPr>
          <p:nvPr>
            <p:ph type="body" idx="1"/>
          </p:nvPr>
        </p:nvSpPr>
        <p:spPr>
          <a:xfrm>
            <a:off x="685800" y="1752600"/>
            <a:ext cx="8001000" cy="4648200"/>
          </a:xfrm>
        </p:spPr>
        <p:txBody>
          <a:bodyPr/>
          <a:lstStyle/>
          <a:p>
            <a:pPr>
              <a:lnSpc>
                <a:spcPct val="90000"/>
              </a:lnSpc>
            </a:pPr>
            <a:r>
              <a:rPr lang="en-US" sz="2800"/>
              <a:t>Send request </a:t>
            </a:r>
          </a:p>
          <a:p>
            <a:pPr lvl="1">
              <a:lnSpc>
                <a:spcPct val="90000"/>
              </a:lnSpc>
              <a:buFontTx/>
              <a:buNone/>
            </a:pPr>
            <a:r>
              <a:rPr lang="en-US" sz="1800">
                <a:latin typeface="Arial Unicode MS" pitchFamily="34" charset="-128"/>
              </a:rPr>
              <a:t>GET /path/file.html HTTP/1.0 </a:t>
            </a:r>
          </a:p>
          <a:p>
            <a:pPr lvl="1">
              <a:lnSpc>
                <a:spcPct val="90000"/>
              </a:lnSpc>
              <a:buFontTx/>
              <a:buNone/>
            </a:pPr>
            <a:r>
              <a:rPr lang="en-US" sz="1800">
                <a:latin typeface="Arial Unicode MS" pitchFamily="34" charset="-128"/>
              </a:rPr>
              <a:t>From: someuser@jmarshall.com </a:t>
            </a:r>
          </a:p>
          <a:p>
            <a:pPr lvl="1">
              <a:lnSpc>
                <a:spcPct val="90000"/>
              </a:lnSpc>
              <a:buFontTx/>
              <a:buNone/>
            </a:pPr>
            <a:r>
              <a:rPr lang="en-US" sz="1800">
                <a:latin typeface="Arial Unicode MS" pitchFamily="34" charset="-128"/>
              </a:rPr>
              <a:t>User-Agent: HTTPTool/1.0 </a:t>
            </a:r>
          </a:p>
          <a:p>
            <a:pPr>
              <a:lnSpc>
                <a:spcPct val="90000"/>
              </a:lnSpc>
            </a:pPr>
            <a:endParaRPr lang="en-US" sz="2800"/>
          </a:p>
          <a:p>
            <a:pPr>
              <a:lnSpc>
                <a:spcPct val="90000"/>
              </a:lnSpc>
            </a:pPr>
            <a:r>
              <a:rPr lang="en-US" sz="2800"/>
              <a:t>Server response</a:t>
            </a:r>
          </a:p>
          <a:p>
            <a:pPr lvl="1">
              <a:lnSpc>
                <a:spcPct val="90000"/>
              </a:lnSpc>
              <a:buFontTx/>
              <a:buNone/>
            </a:pPr>
            <a:r>
              <a:rPr lang="en-US" sz="1800">
                <a:latin typeface="Arial Unicode MS" pitchFamily="34" charset="-128"/>
              </a:rPr>
              <a:t>HTTP/1.0 200 OK </a:t>
            </a:r>
          </a:p>
          <a:p>
            <a:pPr lvl="1">
              <a:lnSpc>
                <a:spcPct val="90000"/>
              </a:lnSpc>
              <a:buFontTx/>
              <a:buNone/>
            </a:pPr>
            <a:r>
              <a:rPr lang="en-US" sz="1800">
                <a:latin typeface="Arial Unicode MS" pitchFamily="34" charset="-128"/>
              </a:rPr>
              <a:t>Date: Fri, 31 Dec 1999 23:59:59 GMT </a:t>
            </a:r>
          </a:p>
          <a:p>
            <a:pPr lvl="1">
              <a:lnSpc>
                <a:spcPct val="90000"/>
              </a:lnSpc>
              <a:buFontTx/>
              <a:buNone/>
            </a:pPr>
            <a:r>
              <a:rPr lang="en-US" sz="1800">
                <a:latin typeface="Arial Unicode MS" pitchFamily="34" charset="-128"/>
              </a:rPr>
              <a:t>Content-Type: text/html </a:t>
            </a:r>
          </a:p>
          <a:p>
            <a:pPr lvl="1">
              <a:lnSpc>
                <a:spcPct val="90000"/>
              </a:lnSpc>
              <a:buFontTx/>
              <a:buNone/>
            </a:pPr>
            <a:r>
              <a:rPr lang="en-US" sz="1800">
                <a:latin typeface="Arial Unicode MS" pitchFamily="34" charset="-128"/>
              </a:rPr>
              <a:t>Content-Length: 1354 </a:t>
            </a:r>
          </a:p>
          <a:p>
            <a:pPr lvl="1">
              <a:lnSpc>
                <a:spcPct val="90000"/>
              </a:lnSpc>
              <a:buFontTx/>
              <a:buNone/>
            </a:pPr>
            <a:r>
              <a:rPr lang="en-US" sz="1800">
                <a:latin typeface="Arial Unicode MS" pitchFamily="34" charset="-128"/>
              </a:rPr>
              <a:t>&lt;html&gt;&lt;body&gt; &lt;h1&gt;Happy New Millennium!&lt;/h1&gt; … &lt;/body&gt; &lt;/html&gt; </a:t>
            </a:r>
            <a:endParaRPr lang="en-US" sz="1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23908" name="Rectangle 4"/>
          <p:cNvSpPr>
            <a:spLocks noGrp="1" noChangeArrowheads="1"/>
          </p:cNvSpPr>
          <p:nvPr>
            <p:ph type="title"/>
          </p:nvPr>
        </p:nvSpPr>
        <p:spPr>
          <a:xfrm>
            <a:off x="381000" y="609600"/>
            <a:ext cx="8382000" cy="1143000"/>
          </a:xfrm>
          <a:noFill/>
          <a:ln/>
        </p:spPr>
        <p:txBody>
          <a:bodyPr lIns="90488" tIns="44450" rIns="90488" bIns="44450"/>
          <a:lstStyle/>
          <a:p>
            <a:r>
              <a:rPr lang="en-US"/>
              <a:t>File Transfer Program (FTP)</a:t>
            </a:r>
          </a:p>
        </p:txBody>
      </p:sp>
      <p:sp>
        <p:nvSpPr>
          <p:cNvPr id="123909" name="Rectangle 5"/>
          <p:cNvSpPr>
            <a:spLocks noGrp="1" noChangeArrowheads="1"/>
          </p:cNvSpPr>
          <p:nvPr>
            <p:ph type="body" idx="1"/>
          </p:nvPr>
        </p:nvSpPr>
        <p:spPr>
          <a:xfrm>
            <a:off x="533400" y="1905000"/>
            <a:ext cx="8305800" cy="4495800"/>
          </a:xfrm>
          <a:noFill/>
          <a:ln/>
        </p:spPr>
        <p:txBody>
          <a:bodyPr lIns="90488" tIns="44450" rIns="90488" bIns="44450"/>
          <a:lstStyle/>
          <a:p>
            <a:pPr>
              <a:lnSpc>
                <a:spcPct val="90000"/>
              </a:lnSpc>
            </a:pPr>
            <a:r>
              <a:rPr lang="en-US" sz="2800"/>
              <a:t>Used to move files between machines</a:t>
            </a:r>
          </a:p>
          <a:p>
            <a:pPr lvl="1">
              <a:lnSpc>
                <a:spcPct val="90000"/>
              </a:lnSpc>
            </a:pPr>
            <a:r>
              <a:rPr lang="en-US" sz="2400"/>
              <a:t>Upload (put) moves from client to server</a:t>
            </a:r>
          </a:p>
          <a:p>
            <a:pPr lvl="1">
              <a:lnSpc>
                <a:spcPct val="90000"/>
              </a:lnSpc>
            </a:pPr>
            <a:r>
              <a:rPr lang="en-US" sz="2400"/>
              <a:t>Download (get) moves files from server to client</a:t>
            </a:r>
          </a:p>
          <a:p>
            <a:pPr lvl="3">
              <a:lnSpc>
                <a:spcPct val="90000"/>
              </a:lnSpc>
            </a:pPr>
            <a:endParaRPr lang="en-US" sz="1800"/>
          </a:p>
          <a:p>
            <a:pPr>
              <a:lnSpc>
                <a:spcPct val="90000"/>
              </a:lnSpc>
            </a:pPr>
            <a:r>
              <a:rPr lang="en-US" sz="2800"/>
              <a:t>Both visual and command line interfaces available</a:t>
            </a:r>
          </a:p>
          <a:p>
            <a:pPr lvl="3">
              <a:lnSpc>
                <a:spcPct val="90000"/>
              </a:lnSpc>
            </a:pPr>
            <a:endParaRPr lang="en-US" sz="1800"/>
          </a:p>
          <a:p>
            <a:pPr>
              <a:lnSpc>
                <a:spcPct val="90000"/>
              </a:lnSpc>
            </a:pPr>
            <a:r>
              <a:rPr lang="en-US" sz="2800"/>
              <a:t>Normally requires an account on the server</a:t>
            </a:r>
          </a:p>
          <a:p>
            <a:pPr lvl="1">
              <a:lnSpc>
                <a:spcPct val="90000"/>
              </a:lnSpc>
            </a:pPr>
            <a:r>
              <a:rPr lang="en-US" sz="2400"/>
              <a:t>Userid “anonymous” provides public access</a:t>
            </a:r>
          </a:p>
          <a:p>
            <a:pPr lvl="4">
              <a:lnSpc>
                <a:spcPct val="90000"/>
              </a:lnSpc>
            </a:pPr>
            <a:endParaRPr lang="en-US" sz="1800"/>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idx="4294967295"/>
          </p:nvPr>
        </p:nvSpPr>
        <p:spPr/>
        <p:txBody>
          <a:bodyPr/>
          <a:lstStyle/>
          <a:p>
            <a:r>
              <a:rPr lang="en-US"/>
              <a:t>Hands On:</a:t>
            </a:r>
            <a:br>
              <a:rPr lang="en-US"/>
            </a:br>
            <a:r>
              <a:rPr lang="en-US"/>
              <a:t>Graphical Secure FTP</a:t>
            </a:r>
          </a:p>
        </p:txBody>
      </p:sp>
      <p:sp>
        <p:nvSpPr>
          <p:cNvPr id="286723" name="Rectangle 3"/>
          <p:cNvSpPr>
            <a:spLocks noGrp="1" noChangeArrowheads="1"/>
          </p:cNvSpPr>
          <p:nvPr>
            <p:ph type="body" idx="4294967295"/>
          </p:nvPr>
        </p:nvSpPr>
        <p:spPr/>
        <p:txBody>
          <a:bodyPr/>
          <a:lstStyle/>
          <a:p>
            <a:r>
              <a:rPr lang="en-US" dirty="0"/>
              <a:t>SFTP to “terpconnect.umd.edu”</a:t>
            </a:r>
          </a:p>
          <a:p>
            <a:pPr lvl="3"/>
            <a:endParaRPr lang="en-US" dirty="0"/>
          </a:p>
          <a:p>
            <a:r>
              <a:rPr lang="en-US" dirty="0"/>
              <a:t>Change directory to “/pub/</a:t>
            </a:r>
            <a:r>
              <a:rPr lang="en-US" dirty="0">
                <a:solidFill>
                  <a:srgbClr val="FF0000"/>
                </a:solidFill>
              </a:rPr>
              <a:t>USERID</a:t>
            </a:r>
            <a:r>
              <a:rPr lang="en-US" dirty="0"/>
              <a:t>”</a:t>
            </a:r>
          </a:p>
          <a:p>
            <a:pPr lvl="4"/>
            <a:endParaRPr lang="en-US" dirty="0"/>
          </a:p>
          <a:p>
            <a:r>
              <a:rPr lang="en-US" dirty="0"/>
              <a:t>Upload or download files</a:t>
            </a:r>
          </a:p>
          <a:p>
            <a:pPr lvl="4"/>
            <a:endParaRPr lang="en-US" dirty="0"/>
          </a:p>
          <a:p>
            <a:r>
              <a:rPr lang="en-US" dirty="0"/>
              <a:t>You can see these files at:</a:t>
            </a:r>
            <a:br>
              <a:rPr lang="en-US" dirty="0"/>
            </a:br>
            <a:r>
              <a:rPr lang="en-US" dirty="0"/>
              <a:t>http</a:t>
            </a:r>
            <a:r>
              <a:rPr lang="en-US" dirty="0" smtClean="0"/>
              <a:t>://</a:t>
            </a:r>
            <a:r>
              <a:rPr lang="en-US" dirty="0" smtClean="0"/>
              <a:t>terpconnect</a:t>
            </a:r>
            <a:r>
              <a:rPr lang="en-US" dirty="0" smtClean="0"/>
              <a:t>.umd.edu</a:t>
            </a:r>
            <a:r>
              <a:rPr lang="en-US" dirty="0"/>
              <a:t>/~</a:t>
            </a:r>
            <a:r>
              <a:rPr lang="en-US" dirty="0">
                <a:solidFill>
                  <a:srgbClr val="FF0000"/>
                </a:solidFill>
              </a:rPr>
              <a:t>USERID</a:t>
            </a:r>
            <a:r>
              <a:rPr lang="en-US" dirty="0"/>
              <a:t>/</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130051"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130052" name="Rectangle 4"/>
          <p:cNvSpPr>
            <a:spLocks noGrp="1" noChangeArrowheads="1"/>
          </p:cNvSpPr>
          <p:nvPr>
            <p:ph type="title"/>
          </p:nvPr>
        </p:nvSpPr>
        <p:spPr>
          <a:noFill/>
          <a:ln/>
        </p:spPr>
        <p:txBody>
          <a:bodyPr lIns="90488" tIns="44450" rIns="90488" bIns="44450"/>
          <a:lstStyle/>
          <a:p>
            <a:r>
              <a:rPr lang="en-US"/>
              <a:t>Network Abuse</a:t>
            </a:r>
          </a:p>
        </p:txBody>
      </p:sp>
      <p:sp>
        <p:nvSpPr>
          <p:cNvPr id="130053" name="Rectangle 5"/>
          <p:cNvSpPr>
            <a:spLocks noGrp="1" noChangeArrowheads="1"/>
          </p:cNvSpPr>
          <p:nvPr>
            <p:ph type="body" idx="1"/>
          </p:nvPr>
        </p:nvSpPr>
        <p:spPr>
          <a:xfrm>
            <a:off x="533400" y="1905000"/>
            <a:ext cx="8458200" cy="4495800"/>
          </a:xfrm>
          <a:noFill/>
          <a:ln/>
        </p:spPr>
        <p:txBody>
          <a:bodyPr lIns="90488" tIns="44450" rIns="90488" bIns="44450"/>
          <a:lstStyle/>
          <a:p>
            <a:r>
              <a:rPr lang="en-US"/>
              <a:t>Flooding</a:t>
            </a:r>
          </a:p>
          <a:p>
            <a:pPr lvl="1"/>
            <a:r>
              <a:rPr lang="en-US"/>
              <a:t>Excessive activity, intended to prevent valid activity</a:t>
            </a:r>
          </a:p>
          <a:p>
            <a:pPr lvl="4"/>
            <a:endParaRPr lang="en-US"/>
          </a:p>
          <a:p>
            <a:r>
              <a:rPr lang="en-US"/>
              <a:t>Worms</a:t>
            </a:r>
          </a:p>
          <a:p>
            <a:pPr lvl="1"/>
            <a:r>
              <a:rPr lang="en-US"/>
              <a:t>Like a virus, but self-propagating</a:t>
            </a:r>
          </a:p>
          <a:p>
            <a:pPr lvl="4"/>
            <a:endParaRPr lang="en-US"/>
          </a:p>
          <a:p>
            <a:r>
              <a:rPr lang="en-US"/>
              <a:t>Sniffing</a:t>
            </a:r>
          </a:p>
          <a:p>
            <a:pPr lvl="1"/>
            <a:r>
              <a:rPr lang="en-US"/>
              <a:t>Monitoring network traffic (e.g., for passwords)</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685800" y="228600"/>
            <a:ext cx="7772400" cy="1143000"/>
          </a:xfrm>
          <a:noFill/>
          <a:ln/>
        </p:spPr>
        <p:txBody>
          <a:bodyPr lIns="90488" tIns="44450" rIns="90488" bIns="44450"/>
          <a:lstStyle/>
          <a:p>
            <a:r>
              <a:rPr lang="en-US"/>
              <a:t>Encryption</a:t>
            </a:r>
          </a:p>
        </p:txBody>
      </p:sp>
      <p:sp>
        <p:nvSpPr>
          <p:cNvPr id="145411" name="Rectangle 3"/>
          <p:cNvSpPr>
            <a:spLocks noGrp="1" noChangeArrowheads="1"/>
          </p:cNvSpPr>
          <p:nvPr>
            <p:ph type="body" idx="1"/>
          </p:nvPr>
        </p:nvSpPr>
        <p:spPr>
          <a:xfrm>
            <a:off x="685800" y="1600200"/>
            <a:ext cx="8077200" cy="4876800"/>
          </a:xfrm>
          <a:noFill/>
          <a:ln/>
        </p:spPr>
        <p:txBody>
          <a:bodyPr lIns="90488" tIns="44450" rIns="90488" bIns="44450"/>
          <a:lstStyle/>
          <a:p>
            <a:r>
              <a:rPr lang="en-US"/>
              <a:t>Secret-key systems (e.g., DES)</a:t>
            </a:r>
          </a:p>
          <a:p>
            <a:pPr lvl="1"/>
            <a:r>
              <a:rPr lang="en-US"/>
              <a:t>Use the same key to encrypt and decrypt</a:t>
            </a:r>
          </a:p>
          <a:p>
            <a:pPr lvl="4"/>
            <a:endParaRPr lang="en-US"/>
          </a:p>
          <a:p>
            <a:r>
              <a:rPr lang="en-US"/>
              <a:t>Public-key systems (e.g., PGP)</a:t>
            </a:r>
          </a:p>
          <a:p>
            <a:pPr lvl="1"/>
            <a:r>
              <a:rPr lang="en-US"/>
              <a:t>Public key: open, for encryption</a:t>
            </a:r>
          </a:p>
          <a:p>
            <a:pPr lvl="1"/>
            <a:r>
              <a:rPr lang="en-US"/>
              <a:t>Private key: secret, for decryption</a:t>
            </a:r>
          </a:p>
          <a:p>
            <a:pPr lvl="4"/>
            <a:endParaRPr lang="en-US"/>
          </a:p>
          <a:p>
            <a:r>
              <a:rPr lang="en-US"/>
              <a:t>Digital signatures</a:t>
            </a:r>
          </a:p>
          <a:p>
            <a:pPr lvl="1"/>
            <a:r>
              <a:rPr lang="en-US"/>
              <a:t>Encrypt with private key, decrypt with public key</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685800" y="152400"/>
            <a:ext cx="7772400" cy="1143000"/>
          </a:xfrm>
        </p:spPr>
        <p:txBody>
          <a:bodyPr/>
          <a:lstStyle/>
          <a:p>
            <a:r>
              <a:rPr lang="en-US"/>
              <a:t>The </a:t>
            </a:r>
            <a:r>
              <a:rPr lang="en-US" u="sng"/>
              <a:t>I</a:t>
            </a:r>
            <a:r>
              <a:rPr lang="en-US"/>
              <a:t>nternet</a:t>
            </a:r>
          </a:p>
        </p:txBody>
      </p:sp>
      <p:sp>
        <p:nvSpPr>
          <p:cNvPr id="303107" name="Rectangle 3"/>
          <p:cNvSpPr>
            <a:spLocks noGrp="1" noChangeArrowheads="1"/>
          </p:cNvSpPr>
          <p:nvPr>
            <p:ph type="body" idx="1"/>
          </p:nvPr>
        </p:nvSpPr>
        <p:spPr>
          <a:xfrm>
            <a:off x="685800" y="1600200"/>
            <a:ext cx="7772400" cy="4114800"/>
          </a:xfrm>
        </p:spPr>
        <p:txBody>
          <a:bodyPr/>
          <a:lstStyle/>
          <a:p>
            <a:pPr>
              <a:lnSpc>
                <a:spcPct val="90000"/>
              </a:lnSpc>
            </a:pPr>
            <a:r>
              <a:rPr lang="en-US"/>
              <a:t>Global collection of </a:t>
            </a:r>
            <a:r>
              <a:rPr lang="en-US" u="sng"/>
              <a:t>public</a:t>
            </a:r>
            <a:r>
              <a:rPr lang="en-US"/>
              <a:t> “IP” networks</a:t>
            </a:r>
          </a:p>
          <a:p>
            <a:pPr lvl="1">
              <a:lnSpc>
                <a:spcPct val="90000"/>
              </a:lnSpc>
            </a:pPr>
            <a:r>
              <a:rPr lang="en-US"/>
              <a:t>Private networks are often called “int</a:t>
            </a:r>
            <a:r>
              <a:rPr lang="en-US" u="sng"/>
              <a:t>ra</a:t>
            </a:r>
            <a:r>
              <a:rPr lang="en-US"/>
              <a:t>nets”</a:t>
            </a:r>
          </a:p>
          <a:p>
            <a:pPr lvl="4">
              <a:lnSpc>
                <a:spcPct val="90000"/>
              </a:lnSpc>
            </a:pPr>
            <a:endParaRPr lang="en-US"/>
          </a:p>
          <a:p>
            <a:pPr>
              <a:lnSpc>
                <a:spcPct val="90000"/>
              </a:lnSpc>
            </a:pPr>
            <a:r>
              <a:rPr lang="en-US"/>
              <a:t>Independent</a:t>
            </a:r>
          </a:p>
          <a:p>
            <a:pPr lvl="1">
              <a:lnSpc>
                <a:spcPct val="90000"/>
              </a:lnSpc>
            </a:pPr>
            <a:r>
              <a:rPr lang="en-US"/>
              <a:t>Each organization maintains its own network</a:t>
            </a:r>
          </a:p>
          <a:p>
            <a:pPr lvl="4">
              <a:lnSpc>
                <a:spcPct val="90000"/>
              </a:lnSpc>
            </a:pPr>
            <a:endParaRPr lang="en-US"/>
          </a:p>
          <a:p>
            <a:pPr>
              <a:lnSpc>
                <a:spcPct val="90000"/>
              </a:lnSpc>
            </a:pPr>
            <a:r>
              <a:rPr lang="en-US"/>
              <a:t>Cooperating</a:t>
            </a:r>
          </a:p>
          <a:p>
            <a:pPr lvl="1">
              <a:lnSpc>
                <a:spcPct val="90000"/>
              </a:lnSpc>
            </a:pPr>
            <a:r>
              <a:rPr lang="en-US"/>
              <a:t>Internet Protocol (IP) address blocks</a:t>
            </a:r>
          </a:p>
          <a:p>
            <a:pPr lvl="1">
              <a:lnSpc>
                <a:spcPct val="90000"/>
              </a:lnSpc>
            </a:pPr>
            <a:r>
              <a:rPr lang="en-US"/>
              <a:t>Domain names</a:t>
            </a:r>
          </a:p>
          <a:p>
            <a:pPr lvl="1">
              <a:lnSpc>
                <a:spcPct val="90000"/>
              </a:lnSpc>
            </a:pPr>
            <a:r>
              <a:rPr lang="en-US"/>
              <a:t>World-Wide Web Consortium (W3C)</a:t>
            </a:r>
          </a:p>
          <a:p>
            <a:pPr lvl="1">
              <a:lnSpc>
                <a:spcPct val="90000"/>
              </a:lnSpc>
            </a:pPr>
            <a:r>
              <a:rPr lang="en-US"/>
              <a:t>Computer Emergency Response Team (CERT)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1026"/>
          <p:cNvSpPr>
            <a:spLocks noGrp="1" noChangeArrowheads="1"/>
          </p:cNvSpPr>
          <p:nvPr>
            <p:ph type="title"/>
          </p:nvPr>
        </p:nvSpPr>
        <p:spPr>
          <a:xfrm>
            <a:off x="685800" y="228600"/>
            <a:ext cx="7772400" cy="1143000"/>
          </a:xfrm>
        </p:spPr>
        <p:txBody>
          <a:bodyPr/>
          <a:lstStyle/>
          <a:p>
            <a:r>
              <a:rPr lang="en-US"/>
              <a:t>Encrypted Standards</a:t>
            </a:r>
          </a:p>
        </p:txBody>
      </p:sp>
      <p:sp>
        <p:nvSpPr>
          <p:cNvPr id="144387" name="Rectangle 1027"/>
          <p:cNvSpPr>
            <a:spLocks noGrp="1" noChangeArrowheads="1"/>
          </p:cNvSpPr>
          <p:nvPr>
            <p:ph type="body" idx="1"/>
          </p:nvPr>
        </p:nvSpPr>
        <p:spPr>
          <a:xfrm>
            <a:off x="609600" y="1524000"/>
            <a:ext cx="8153400" cy="4114800"/>
          </a:xfrm>
        </p:spPr>
        <p:txBody>
          <a:bodyPr/>
          <a:lstStyle/>
          <a:p>
            <a:pPr>
              <a:lnSpc>
                <a:spcPct val="90000"/>
              </a:lnSpc>
            </a:pPr>
            <a:r>
              <a:rPr lang="en-US"/>
              <a:t>Secure Shell (SSH)</a:t>
            </a:r>
          </a:p>
          <a:p>
            <a:pPr lvl="1">
              <a:lnSpc>
                <a:spcPct val="90000"/>
              </a:lnSpc>
            </a:pPr>
            <a:r>
              <a:rPr lang="en-US"/>
              <a:t>Replaces Telnet</a:t>
            </a:r>
          </a:p>
          <a:p>
            <a:pPr>
              <a:lnSpc>
                <a:spcPct val="90000"/>
              </a:lnSpc>
            </a:pPr>
            <a:r>
              <a:rPr lang="en-US"/>
              <a:t>Secure FTP (SFTP)/Secure Copy (SCP)</a:t>
            </a:r>
          </a:p>
          <a:p>
            <a:pPr lvl="1">
              <a:lnSpc>
                <a:spcPct val="90000"/>
              </a:lnSpc>
            </a:pPr>
            <a:r>
              <a:rPr lang="en-US"/>
              <a:t>Replaces FTP</a:t>
            </a:r>
          </a:p>
          <a:p>
            <a:pPr>
              <a:lnSpc>
                <a:spcPct val="90000"/>
              </a:lnSpc>
            </a:pPr>
            <a:r>
              <a:rPr lang="en-US"/>
              <a:t>Secure HTTP (HTTPS)</a:t>
            </a:r>
          </a:p>
          <a:p>
            <a:pPr lvl="1">
              <a:lnSpc>
                <a:spcPct val="90000"/>
              </a:lnSpc>
            </a:pPr>
            <a:r>
              <a:rPr lang="en-US"/>
              <a:t>Used for financial and other private data</a:t>
            </a:r>
          </a:p>
          <a:p>
            <a:pPr>
              <a:lnSpc>
                <a:spcPct val="90000"/>
              </a:lnSpc>
            </a:pPr>
            <a:r>
              <a:rPr lang="en-US"/>
              <a:t>Wired Equivalent Protocol (WEP)</a:t>
            </a:r>
          </a:p>
          <a:p>
            <a:pPr lvl="1">
              <a:lnSpc>
                <a:spcPct val="90000"/>
              </a:lnSpc>
            </a:pPr>
            <a:r>
              <a:rPr lang="en-US"/>
              <a:t>Used on wireless networks</a:t>
            </a:r>
          </a:p>
          <a:p>
            <a:pPr>
              <a:lnSpc>
                <a:spcPct val="90000"/>
              </a:lnSpc>
            </a:pPr>
            <a:r>
              <a:rPr lang="en-US"/>
              <a:t>Virtual Private Network (VPN)</a:t>
            </a:r>
          </a:p>
          <a:p>
            <a:pPr lvl="1">
              <a:lnSpc>
                <a:spcPct val="90000"/>
              </a:lnSpc>
            </a:pPr>
            <a:r>
              <a:rPr lang="en-US"/>
              <a:t>Not really a “standard”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685800" y="0"/>
            <a:ext cx="7772400" cy="1143000"/>
          </a:xfrm>
        </p:spPr>
        <p:txBody>
          <a:bodyPr/>
          <a:lstStyle/>
          <a:p>
            <a:r>
              <a:rPr lang="en-US"/>
              <a:t>Virtual Private Networks</a:t>
            </a:r>
          </a:p>
        </p:txBody>
      </p:sp>
      <p:sp>
        <p:nvSpPr>
          <p:cNvPr id="258051" name="Oval 3"/>
          <p:cNvSpPr>
            <a:spLocks noChangeArrowheads="1"/>
          </p:cNvSpPr>
          <p:nvPr/>
        </p:nvSpPr>
        <p:spPr bwMode="auto">
          <a:xfrm>
            <a:off x="2895600" y="1905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52" name="Oval 4"/>
          <p:cNvSpPr>
            <a:spLocks noChangeArrowheads="1"/>
          </p:cNvSpPr>
          <p:nvPr/>
        </p:nvSpPr>
        <p:spPr bwMode="auto">
          <a:xfrm>
            <a:off x="4495800" y="2286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53" name="Oval 5"/>
          <p:cNvSpPr>
            <a:spLocks noChangeArrowheads="1"/>
          </p:cNvSpPr>
          <p:nvPr/>
        </p:nvSpPr>
        <p:spPr bwMode="auto">
          <a:xfrm>
            <a:off x="2286000" y="2286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54" name="Oval 6"/>
          <p:cNvSpPr>
            <a:spLocks noChangeArrowheads="1"/>
          </p:cNvSpPr>
          <p:nvPr/>
        </p:nvSpPr>
        <p:spPr bwMode="auto">
          <a:xfrm>
            <a:off x="2133600" y="29718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55" name="Oval 7"/>
          <p:cNvSpPr>
            <a:spLocks noChangeArrowheads="1"/>
          </p:cNvSpPr>
          <p:nvPr/>
        </p:nvSpPr>
        <p:spPr bwMode="auto">
          <a:xfrm>
            <a:off x="3048000" y="3276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56" name="Oval 8"/>
          <p:cNvSpPr>
            <a:spLocks noChangeArrowheads="1"/>
          </p:cNvSpPr>
          <p:nvPr/>
        </p:nvSpPr>
        <p:spPr bwMode="auto">
          <a:xfrm>
            <a:off x="2819400" y="25908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57" name="Oval 9"/>
          <p:cNvSpPr>
            <a:spLocks noChangeArrowheads="1"/>
          </p:cNvSpPr>
          <p:nvPr/>
        </p:nvSpPr>
        <p:spPr bwMode="auto">
          <a:xfrm>
            <a:off x="3657600" y="2514600"/>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258058" name="Oval 10"/>
          <p:cNvSpPr>
            <a:spLocks noChangeArrowheads="1"/>
          </p:cNvSpPr>
          <p:nvPr/>
        </p:nvSpPr>
        <p:spPr bwMode="auto">
          <a:xfrm>
            <a:off x="5029200" y="3276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59" name="Oval 11"/>
          <p:cNvSpPr>
            <a:spLocks noChangeArrowheads="1"/>
          </p:cNvSpPr>
          <p:nvPr/>
        </p:nvSpPr>
        <p:spPr bwMode="auto">
          <a:xfrm>
            <a:off x="4267200" y="3505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0" name="Oval 12"/>
          <p:cNvSpPr>
            <a:spLocks noChangeArrowheads="1"/>
          </p:cNvSpPr>
          <p:nvPr/>
        </p:nvSpPr>
        <p:spPr bwMode="auto">
          <a:xfrm>
            <a:off x="5257800" y="3886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1" name="Oval 13"/>
          <p:cNvSpPr>
            <a:spLocks noChangeArrowheads="1"/>
          </p:cNvSpPr>
          <p:nvPr/>
        </p:nvSpPr>
        <p:spPr bwMode="auto">
          <a:xfrm>
            <a:off x="6019800" y="2667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2" name="Oval 14"/>
          <p:cNvSpPr>
            <a:spLocks noChangeArrowheads="1"/>
          </p:cNvSpPr>
          <p:nvPr/>
        </p:nvSpPr>
        <p:spPr bwMode="auto">
          <a:xfrm>
            <a:off x="5105400" y="2286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3" name="Oval 15"/>
          <p:cNvSpPr>
            <a:spLocks noChangeArrowheads="1"/>
          </p:cNvSpPr>
          <p:nvPr/>
        </p:nvSpPr>
        <p:spPr bwMode="auto">
          <a:xfrm>
            <a:off x="6248400" y="1600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4" name="Oval 16"/>
          <p:cNvSpPr>
            <a:spLocks noChangeArrowheads="1"/>
          </p:cNvSpPr>
          <p:nvPr/>
        </p:nvSpPr>
        <p:spPr bwMode="auto">
          <a:xfrm>
            <a:off x="6248400" y="39624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5" name="Oval 17"/>
          <p:cNvSpPr>
            <a:spLocks noChangeArrowheads="1"/>
          </p:cNvSpPr>
          <p:nvPr/>
        </p:nvSpPr>
        <p:spPr bwMode="auto">
          <a:xfrm>
            <a:off x="6934200" y="4343400"/>
            <a:ext cx="152400" cy="15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258066" name="Oval 18"/>
          <p:cNvSpPr>
            <a:spLocks noChangeArrowheads="1"/>
          </p:cNvSpPr>
          <p:nvPr/>
        </p:nvSpPr>
        <p:spPr bwMode="auto">
          <a:xfrm>
            <a:off x="7239000" y="3276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7" name="Oval 19"/>
          <p:cNvSpPr>
            <a:spLocks noChangeArrowheads="1"/>
          </p:cNvSpPr>
          <p:nvPr/>
        </p:nvSpPr>
        <p:spPr bwMode="auto">
          <a:xfrm>
            <a:off x="8229600" y="4038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8" name="Oval 20"/>
          <p:cNvSpPr>
            <a:spLocks noChangeArrowheads="1"/>
          </p:cNvSpPr>
          <p:nvPr/>
        </p:nvSpPr>
        <p:spPr bwMode="auto">
          <a:xfrm>
            <a:off x="7772400" y="4648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69" name="Oval 21"/>
          <p:cNvSpPr>
            <a:spLocks noChangeArrowheads="1"/>
          </p:cNvSpPr>
          <p:nvPr/>
        </p:nvSpPr>
        <p:spPr bwMode="auto">
          <a:xfrm>
            <a:off x="7315200" y="50292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70" name="Oval 22"/>
          <p:cNvSpPr>
            <a:spLocks noChangeArrowheads="1"/>
          </p:cNvSpPr>
          <p:nvPr/>
        </p:nvSpPr>
        <p:spPr bwMode="auto">
          <a:xfrm>
            <a:off x="8610600" y="47244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258071" name="Oval 23"/>
          <p:cNvSpPr>
            <a:spLocks noChangeArrowheads="1"/>
          </p:cNvSpPr>
          <p:nvPr/>
        </p:nvSpPr>
        <p:spPr bwMode="auto">
          <a:xfrm>
            <a:off x="6934200" y="25908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cxnSp>
        <p:nvCxnSpPr>
          <p:cNvPr id="258072" name="AutoShape 24"/>
          <p:cNvCxnSpPr>
            <a:cxnSpLocks noChangeShapeType="1"/>
            <a:stCxn id="258053" idx="7"/>
            <a:endCxn id="258051" idx="3"/>
          </p:cNvCxnSpPr>
          <p:nvPr/>
        </p:nvCxnSpPr>
        <p:spPr bwMode="auto">
          <a:xfrm flipV="1">
            <a:off x="2416175" y="2035175"/>
            <a:ext cx="501650" cy="273050"/>
          </a:xfrm>
          <a:prstGeom prst="straightConnector1">
            <a:avLst/>
          </a:prstGeom>
          <a:noFill/>
          <a:ln w="9525">
            <a:solidFill>
              <a:schemeClr val="tx1"/>
            </a:solidFill>
            <a:round/>
            <a:headEnd/>
            <a:tailEnd/>
          </a:ln>
          <a:effectLst/>
        </p:spPr>
      </p:cxnSp>
      <p:cxnSp>
        <p:nvCxnSpPr>
          <p:cNvPr id="258073" name="AutoShape 25"/>
          <p:cNvCxnSpPr>
            <a:cxnSpLocks noChangeShapeType="1"/>
            <a:stCxn id="258056" idx="0"/>
            <a:endCxn id="258051" idx="4"/>
          </p:cNvCxnSpPr>
          <p:nvPr/>
        </p:nvCxnSpPr>
        <p:spPr bwMode="auto">
          <a:xfrm flipV="1">
            <a:off x="2895600" y="2057400"/>
            <a:ext cx="76200" cy="533400"/>
          </a:xfrm>
          <a:prstGeom prst="straightConnector1">
            <a:avLst/>
          </a:prstGeom>
          <a:noFill/>
          <a:ln w="9525">
            <a:solidFill>
              <a:schemeClr val="tx1"/>
            </a:solidFill>
            <a:round/>
            <a:headEnd/>
            <a:tailEnd/>
          </a:ln>
          <a:effectLst/>
        </p:spPr>
      </p:cxnSp>
      <p:cxnSp>
        <p:nvCxnSpPr>
          <p:cNvPr id="258074" name="AutoShape 26"/>
          <p:cNvCxnSpPr>
            <a:cxnSpLocks noChangeShapeType="1"/>
            <a:stCxn id="258054" idx="6"/>
            <a:endCxn id="258056" idx="3"/>
          </p:cNvCxnSpPr>
          <p:nvPr/>
        </p:nvCxnSpPr>
        <p:spPr bwMode="auto">
          <a:xfrm flipV="1">
            <a:off x="2286000" y="2720975"/>
            <a:ext cx="555625" cy="327025"/>
          </a:xfrm>
          <a:prstGeom prst="straightConnector1">
            <a:avLst/>
          </a:prstGeom>
          <a:noFill/>
          <a:ln w="9525">
            <a:solidFill>
              <a:schemeClr val="tx1"/>
            </a:solidFill>
            <a:round/>
            <a:headEnd/>
            <a:tailEnd/>
          </a:ln>
          <a:effectLst/>
        </p:spPr>
      </p:cxnSp>
      <p:cxnSp>
        <p:nvCxnSpPr>
          <p:cNvPr id="258075" name="AutoShape 27"/>
          <p:cNvCxnSpPr>
            <a:cxnSpLocks noChangeShapeType="1"/>
            <a:stCxn id="258051" idx="5"/>
            <a:endCxn id="258057" idx="1"/>
          </p:cNvCxnSpPr>
          <p:nvPr/>
        </p:nvCxnSpPr>
        <p:spPr bwMode="auto">
          <a:xfrm>
            <a:off x="3025775" y="2035175"/>
            <a:ext cx="654050" cy="501650"/>
          </a:xfrm>
          <a:prstGeom prst="straightConnector1">
            <a:avLst/>
          </a:prstGeom>
          <a:noFill/>
          <a:ln w="9525">
            <a:solidFill>
              <a:schemeClr val="tx1"/>
            </a:solidFill>
            <a:round/>
            <a:headEnd/>
            <a:tailEnd/>
          </a:ln>
          <a:effectLst/>
        </p:spPr>
      </p:cxnSp>
      <p:cxnSp>
        <p:nvCxnSpPr>
          <p:cNvPr id="258076" name="AutoShape 28"/>
          <p:cNvCxnSpPr>
            <a:cxnSpLocks noChangeShapeType="1"/>
            <a:stCxn id="258056" idx="6"/>
            <a:endCxn id="258057" idx="2"/>
          </p:cNvCxnSpPr>
          <p:nvPr/>
        </p:nvCxnSpPr>
        <p:spPr bwMode="auto">
          <a:xfrm flipV="1">
            <a:off x="2971800" y="2590800"/>
            <a:ext cx="685800" cy="76200"/>
          </a:xfrm>
          <a:prstGeom prst="straightConnector1">
            <a:avLst/>
          </a:prstGeom>
          <a:noFill/>
          <a:ln w="9525">
            <a:solidFill>
              <a:schemeClr val="tx1"/>
            </a:solidFill>
            <a:round/>
            <a:headEnd/>
            <a:tailEnd/>
          </a:ln>
          <a:effectLst/>
        </p:spPr>
      </p:cxnSp>
      <p:cxnSp>
        <p:nvCxnSpPr>
          <p:cNvPr id="258077" name="AutoShape 29"/>
          <p:cNvCxnSpPr>
            <a:cxnSpLocks noChangeShapeType="1"/>
            <a:stCxn id="258055" idx="7"/>
            <a:endCxn id="258057" idx="3"/>
          </p:cNvCxnSpPr>
          <p:nvPr/>
        </p:nvCxnSpPr>
        <p:spPr bwMode="auto">
          <a:xfrm flipV="1">
            <a:off x="3178175" y="2644775"/>
            <a:ext cx="501650" cy="654050"/>
          </a:xfrm>
          <a:prstGeom prst="straightConnector1">
            <a:avLst/>
          </a:prstGeom>
          <a:noFill/>
          <a:ln w="9525">
            <a:solidFill>
              <a:schemeClr val="tx1"/>
            </a:solidFill>
            <a:round/>
            <a:headEnd/>
            <a:tailEnd/>
          </a:ln>
          <a:effectLst/>
        </p:spPr>
      </p:cxnSp>
      <p:cxnSp>
        <p:nvCxnSpPr>
          <p:cNvPr id="258078" name="AutoShape 30"/>
          <p:cNvCxnSpPr>
            <a:cxnSpLocks noChangeShapeType="1"/>
            <a:stCxn id="258054" idx="5"/>
            <a:endCxn id="258055" idx="2"/>
          </p:cNvCxnSpPr>
          <p:nvPr/>
        </p:nvCxnSpPr>
        <p:spPr bwMode="auto">
          <a:xfrm>
            <a:off x="2263775" y="3101975"/>
            <a:ext cx="784225" cy="250825"/>
          </a:xfrm>
          <a:prstGeom prst="straightConnector1">
            <a:avLst/>
          </a:prstGeom>
          <a:noFill/>
          <a:ln w="9525">
            <a:solidFill>
              <a:schemeClr val="tx1"/>
            </a:solidFill>
            <a:round/>
            <a:headEnd/>
            <a:tailEnd/>
          </a:ln>
          <a:effectLst/>
        </p:spPr>
      </p:cxnSp>
      <p:cxnSp>
        <p:nvCxnSpPr>
          <p:cNvPr id="258079" name="AutoShape 31"/>
          <p:cNvCxnSpPr>
            <a:cxnSpLocks noChangeShapeType="1"/>
            <a:stCxn id="258057" idx="6"/>
            <a:endCxn id="258052" idx="2"/>
          </p:cNvCxnSpPr>
          <p:nvPr/>
        </p:nvCxnSpPr>
        <p:spPr bwMode="auto">
          <a:xfrm flipV="1">
            <a:off x="3810000" y="2362200"/>
            <a:ext cx="685800" cy="228600"/>
          </a:xfrm>
          <a:prstGeom prst="straightConnector1">
            <a:avLst/>
          </a:prstGeom>
          <a:noFill/>
          <a:ln w="9525">
            <a:solidFill>
              <a:schemeClr val="tx1"/>
            </a:solidFill>
            <a:round/>
            <a:headEnd/>
            <a:tailEnd/>
          </a:ln>
          <a:effectLst/>
        </p:spPr>
      </p:cxnSp>
      <p:cxnSp>
        <p:nvCxnSpPr>
          <p:cNvPr id="258080" name="AutoShape 32"/>
          <p:cNvCxnSpPr>
            <a:cxnSpLocks noChangeShapeType="1"/>
            <a:stCxn id="258062" idx="7"/>
            <a:endCxn id="258063" idx="2"/>
          </p:cNvCxnSpPr>
          <p:nvPr/>
        </p:nvCxnSpPr>
        <p:spPr bwMode="auto">
          <a:xfrm flipV="1">
            <a:off x="5235575" y="1676400"/>
            <a:ext cx="1012825" cy="631825"/>
          </a:xfrm>
          <a:prstGeom prst="straightConnector1">
            <a:avLst/>
          </a:prstGeom>
          <a:noFill/>
          <a:ln w="9525">
            <a:solidFill>
              <a:schemeClr val="tx1"/>
            </a:solidFill>
            <a:round/>
            <a:headEnd/>
            <a:tailEnd/>
          </a:ln>
          <a:effectLst/>
        </p:spPr>
      </p:cxnSp>
      <p:cxnSp>
        <p:nvCxnSpPr>
          <p:cNvPr id="258081" name="AutoShape 33"/>
          <p:cNvCxnSpPr>
            <a:cxnSpLocks noChangeShapeType="1"/>
            <a:stCxn id="258052" idx="6"/>
            <a:endCxn id="258062" idx="2"/>
          </p:cNvCxnSpPr>
          <p:nvPr/>
        </p:nvCxnSpPr>
        <p:spPr bwMode="auto">
          <a:xfrm>
            <a:off x="4648200" y="2362200"/>
            <a:ext cx="457200" cy="0"/>
          </a:xfrm>
          <a:prstGeom prst="straightConnector1">
            <a:avLst/>
          </a:prstGeom>
          <a:noFill/>
          <a:ln w="9525">
            <a:solidFill>
              <a:schemeClr val="tx1"/>
            </a:solidFill>
            <a:round/>
            <a:headEnd/>
            <a:tailEnd/>
          </a:ln>
          <a:effectLst/>
        </p:spPr>
      </p:cxnSp>
      <p:cxnSp>
        <p:nvCxnSpPr>
          <p:cNvPr id="258082" name="AutoShape 34"/>
          <p:cNvCxnSpPr>
            <a:cxnSpLocks noChangeShapeType="1"/>
            <a:stCxn id="258062" idx="6"/>
            <a:endCxn id="258061" idx="1"/>
          </p:cNvCxnSpPr>
          <p:nvPr/>
        </p:nvCxnSpPr>
        <p:spPr bwMode="auto">
          <a:xfrm>
            <a:off x="5257800" y="2362200"/>
            <a:ext cx="784225" cy="327025"/>
          </a:xfrm>
          <a:prstGeom prst="straightConnector1">
            <a:avLst/>
          </a:prstGeom>
          <a:noFill/>
          <a:ln w="9525">
            <a:solidFill>
              <a:schemeClr val="tx1"/>
            </a:solidFill>
            <a:round/>
            <a:headEnd/>
            <a:tailEnd/>
          </a:ln>
          <a:effectLst/>
        </p:spPr>
      </p:cxnSp>
      <p:cxnSp>
        <p:nvCxnSpPr>
          <p:cNvPr id="258083" name="AutoShape 35"/>
          <p:cNvCxnSpPr>
            <a:cxnSpLocks noChangeShapeType="1"/>
            <a:stCxn id="258059" idx="0"/>
            <a:endCxn id="258052" idx="4"/>
          </p:cNvCxnSpPr>
          <p:nvPr/>
        </p:nvCxnSpPr>
        <p:spPr bwMode="auto">
          <a:xfrm flipV="1">
            <a:off x="4343400" y="2438400"/>
            <a:ext cx="228600" cy="1066800"/>
          </a:xfrm>
          <a:prstGeom prst="straightConnector1">
            <a:avLst/>
          </a:prstGeom>
          <a:noFill/>
          <a:ln w="9525">
            <a:solidFill>
              <a:schemeClr val="tx1"/>
            </a:solidFill>
            <a:round/>
            <a:headEnd/>
            <a:tailEnd/>
          </a:ln>
          <a:effectLst/>
        </p:spPr>
      </p:cxnSp>
      <p:cxnSp>
        <p:nvCxnSpPr>
          <p:cNvPr id="258084" name="AutoShape 36"/>
          <p:cNvCxnSpPr>
            <a:cxnSpLocks noChangeShapeType="1"/>
            <a:stCxn id="258059" idx="6"/>
            <a:endCxn id="258058" idx="3"/>
          </p:cNvCxnSpPr>
          <p:nvPr/>
        </p:nvCxnSpPr>
        <p:spPr bwMode="auto">
          <a:xfrm flipV="1">
            <a:off x="4419600" y="3406775"/>
            <a:ext cx="631825" cy="174625"/>
          </a:xfrm>
          <a:prstGeom prst="straightConnector1">
            <a:avLst/>
          </a:prstGeom>
          <a:noFill/>
          <a:ln w="9525">
            <a:solidFill>
              <a:schemeClr val="tx1"/>
            </a:solidFill>
            <a:round/>
            <a:headEnd/>
            <a:tailEnd/>
          </a:ln>
          <a:effectLst/>
        </p:spPr>
      </p:cxnSp>
      <p:cxnSp>
        <p:nvCxnSpPr>
          <p:cNvPr id="258085" name="AutoShape 37"/>
          <p:cNvCxnSpPr>
            <a:cxnSpLocks noChangeShapeType="1"/>
            <a:stCxn id="258061" idx="6"/>
            <a:endCxn id="258071" idx="2"/>
          </p:cNvCxnSpPr>
          <p:nvPr/>
        </p:nvCxnSpPr>
        <p:spPr bwMode="auto">
          <a:xfrm flipV="1">
            <a:off x="6172200" y="2667000"/>
            <a:ext cx="762000" cy="76200"/>
          </a:xfrm>
          <a:prstGeom prst="straightConnector1">
            <a:avLst/>
          </a:prstGeom>
          <a:noFill/>
          <a:ln w="9525">
            <a:solidFill>
              <a:schemeClr val="tx1"/>
            </a:solidFill>
            <a:round/>
            <a:headEnd/>
            <a:tailEnd/>
          </a:ln>
          <a:effectLst/>
        </p:spPr>
      </p:cxnSp>
      <p:cxnSp>
        <p:nvCxnSpPr>
          <p:cNvPr id="258086" name="AutoShape 38"/>
          <p:cNvCxnSpPr>
            <a:cxnSpLocks noChangeShapeType="1"/>
            <a:stCxn id="258060" idx="7"/>
            <a:endCxn id="258061" idx="3"/>
          </p:cNvCxnSpPr>
          <p:nvPr/>
        </p:nvCxnSpPr>
        <p:spPr bwMode="auto">
          <a:xfrm flipV="1">
            <a:off x="5387975" y="2797175"/>
            <a:ext cx="654050" cy="1111250"/>
          </a:xfrm>
          <a:prstGeom prst="straightConnector1">
            <a:avLst/>
          </a:prstGeom>
          <a:noFill/>
          <a:ln w="9525">
            <a:solidFill>
              <a:schemeClr val="tx1"/>
            </a:solidFill>
            <a:round/>
            <a:headEnd/>
            <a:tailEnd/>
          </a:ln>
          <a:effectLst/>
        </p:spPr>
      </p:cxnSp>
      <p:cxnSp>
        <p:nvCxnSpPr>
          <p:cNvPr id="258087" name="AutoShape 39"/>
          <p:cNvCxnSpPr>
            <a:cxnSpLocks noChangeShapeType="1"/>
            <a:stCxn id="258060" idx="1"/>
            <a:endCxn id="258058" idx="4"/>
          </p:cNvCxnSpPr>
          <p:nvPr/>
        </p:nvCxnSpPr>
        <p:spPr bwMode="auto">
          <a:xfrm flipH="1" flipV="1">
            <a:off x="5105400" y="3429000"/>
            <a:ext cx="174625" cy="479425"/>
          </a:xfrm>
          <a:prstGeom prst="straightConnector1">
            <a:avLst/>
          </a:prstGeom>
          <a:noFill/>
          <a:ln w="9525">
            <a:solidFill>
              <a:schemeClr val="tx1"/>
            </a:solidFill>
            <a:round/>
            <a:headEnd/>
            <a:tailEnd/>
          </a:ln>
          <a:effectLst/>
        </p:spPr>
      </p:cxnSp>
      <p:cxnSp>
        <p:nvCxnSpPr>
          <p:cNvPr id="258088" name="AutoShape 40"/>
          <p:cNvCxnSpPr>
            <a:cxnSpLocks noChangeShapeType="1"/>
            <a:stCxn id="258060" idx="6"/>
            <a:endCxn id="258064" idx="2"/>
          </p:cNvCxnSpPr>
          <p:nvPr/>
        </p:nvCxnSpPr>
        <p:spPr bwMode="auto">
          <a:xfrm>
            <a:off x="5410200" y="3962400"/>
            <a:ext cx="838200" cy="76200"/>
          </a:xfrm>
          <a:prstGeom prst="straightConnector1">
            <a:avLst/>
          </a:prstGeom>
          <a:noFill/>
          <a:ln w="9525">
            <a:solidFill>
              <a:schemeClr val="tx1"/>
            </a:solidFill>
            <a:round/>
            <a:headEnd/>
            <a:tailEnd/>
          </a:ln>
          <a:effectLst/>
        </p:spPr>
      </p:cxnSp>
      <p:cxnSp>
        <p:nvCxnSpPr>
          <p:cNvPr id="258089" name="AutoShape 41"/>
          <p:cNvCxnSpPr>
            <a:cxnSpLocks noChangeShapeType="1"/>
            <a:stCxn id="258071" idx="4"/>
            <a:endCxn id="258066" idx="0"/>
          </p:cNvCxnSpPr>
          <p:nvPr/>
        </p:nvCxnSpPr>
        <p:spPr bwMode="auto">
          <a:xfrm>
            <a:off x="7010400" y="2743200"/>
            <a:ext cx="304800" cy="533400"/>
          </a:xfrm>
          <a:prstGeom prst="straightConnector1">
            <a:avLst/>
          </a:prstGeom>
          <a:noFill/>
          <a:ln w="9525">
            <a:solidFill>
              <a:schemeClr val="tx1"/>
            </a:solidFill>
            <a:round/>
            <a:headEnd/>
            <a:tailEnd/>
          </a:ln>
          <a:effectLst/>
        </p:spPr>
      </p:cxnSp>
      <p:cxnSp>
        <p:nvCxnSpPr>
          <p:cNvPr id="258090" name="AutoShape 42"/>
          <p:cNvCxnSpPr>
            <a:cxnSpLocks noChangeShapeType="1"/>
            <a:stCxn id="258064" idx="6"/>
            <a:endCxn id="258066" idx="3"/>
          </p:cNvCxnSpPr>
          <p:nvPr/>
        </p:nvCxnSpPr>
        <p:spPr bwMode="auto">
          <a:xfrm flipV="1">
            <a:off x="6400800" y="3406775"/>
            <a:ext cx="860425" cy="631825"/>
          </a:xfrm>
          <a:prstGeom prst="straightConnector1">
            <a:avLst/>
          </a:prstGeom>
          <a:noFill/>
          <a:ln w="9525">
            <a:solidFill>
              <a:schemeClr val="tx1"/>
            </a:solidFill>
            <a:round/>
            <a:headEnd/>
            <a:tailEnd/>
          </a:ln>
          <a:effectLst/>
        </p:spPr>
      </p:cxnSp>
      <p:cxnSp>
        <p:nvCxnSpPr>
          <p:cNvPr id="258091" name="AutoShape 43"/>
          <p:cNvCxnSpPr>
            <a:cxnSpLocks noChangeShapeType="1"/>
            <a:stCxn id="258064" idx="5"/>
            <a:endCxn id="258065" idx="1"/>
          </p:cNvCxnSpPr>
          <p:nvPr/>
        </p:nvCxnSpPr>
        <p:spPr bwMode="auto">
          <a:xfrm>
            <a:off x="6378575" y="4092575"/>
            <a:ext cx="577850" cy="273050"/>
          </a:xfrm>
          <a:prstGeom prst="straightConnector1">
            <a:avLst/>
          </a:prstGeom>
          <a:noFill/>
          <a:ln w="9525">
            <a:solidFill>
              <a:schemeClr val="tx1"/>
            </a:solidFill>
            <a:round/>
            <a:headEnd/>
            <a:tailEnd/>
          </a:ln>
          <a:effectLst/>
        </p:spPr>
      </p:cxnSp>
      <p:cxnSp>
        <p:nvCxnSpPr>
          <p:cNvPr id="258092" name="AutoShape 44"/>
          <p:cNvCxnSpPr>
            <a:cxnSpLocks noChangeShapeType="1"/>
            <a:stCxn id="258065" idx="7"/>
            <a:endCxn id="258066" idx="4"/>
          </p:cNvCxnSpPr>
          <p:nvPr/>
        </p:nvCxnSpPr>
        <p:spPr bwMode="auto">
          <a:xfrm flipV="1">
            <a:off x="7064375" y="3429000"/>
            <a:ext cx="250825" cy="936625"/>
          </a:xfrm>
          <a:prstGeom prst="straightConnector1">
            <a:avLst/>
          </a:prstGeom>
          <a:noFill/>
          <a:ln w="9525">
            <a:solidFill>
              <a:schemeClr val="tx1"/>
            </a:solidFill>
            <a:round/>
            <a:headEnd/>
            <a:tailEnd/>
          </a:ln>
          <a:effectLst/>
        </p:spPr>
      </p:cxnSp>
      <p:cxnSp>
        <p:nvCxnSpPr>
          <p:cNvPr id="258093" name="AutoShape 45"/>
          <p:cNvCxnSpPr>
            <a:cxnSpLocks noChangeShapeType="1"/>
            <a:stCxn id="258065" idx="6"/>
            <a:endCxn id="258068" idx="1"/>
          </p:cNvCxnSpPr>
          <p:nvPr/>
        </p:nvCxnSpPr>
        <p:spPr bwMode="auto">
          <a:xfrm>
            <a:off x="7086600" y="4419600"/>
            <a:ext cx="708025" cy="250825"/>
          </a:xfrm>
          <a:prstGeom prst="straightConnector1">
            <a:avLst/>
          </a:prstGeom>
          <a:noFill/>
          <a:ln w="9525">
            <a:solidFill>
              <a:schemeClr val="tx1"/>
            </a:solidFill>
            <a:round/>
            <a:headEnd/>
            <a:tailEnd/>
          </a:ln>
          <a:effectLst/>
        </p:spPr>
      </p:cxnSp>
      <p:sp>
        <p:nvSpPr>
          <p:cNvPr id="258094" name="Oval 46"/>
          <p:cNvSpPr>
            <a:spLocks noChangeArrowheads="1"/>
          </p:cNvSpPr>
          <p:nvPr/>
        </p:nvSpPr>
        <p:spPr bwMode="auto">
          <a:xfrm>
            <a:off x="8229600" y="53340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p>
        </p:txBody>
      </p:sp>
      <p:cxnSp>
        <p:nvCxnSpPr>
          <p:cNvPr id="258095" name="AutoShape 47"/>
          <p:cNvCxnSpPr>
            <a:cxnSpLocks noChangeShapeType="1"/>
            <a:stCxn id="258069" idx="7"/>
            <a:endCxn id="258068" idx="3"/>
          </p:cNvCxnSpPr>
          <p:nvPr/>
        </p:nvCxnSpPr>
        <p:spPr bwMode="auto">
          <a:xfrm flipV="1">
            <a:off x="7445375" y="4778375"/>
            <a:ext cx="349250" cy="273050"/>
          </a:xfrm>
          <a:prstGeom prst="straightConnector1">
            <a:avLst/>
          </a:prstGeom>
          <a:noFill/>
          <a:ln w="9525">
            <a:solidFill>
              <a:schemeClr val="tx1"/>
            </a:solidFill>
            <a:round/>
            <a:headEnd/>
            <a:tailEnd/>
          </a:ln>
          <a:effectLst/>
        </p:spPr>
      </p:cxnSp>
      <p:cxnSp>
        <p:nvCxnSpPr>
          <p:cNvPr id="258096" name="AutoShape 48"/>
          <p:cNvCxnSpPr>
            <a:cxnSpLocks noChangeShapeType="1"/>
            <a:stCxn id="258094" idx="1"/>
            <a:endCxn id="258068" idx="5"/>
          </p:cNvCxnSpPr>
          <p:nvPr/>
        </p:nvCxnSpPr>
        <p:spPr bwMode="auto">
          <a:xfrm flipH="1" flipV="1">
            <a:off x="7902575" y="4778375"/>
            <a:ext cx="349250" cy="577850"/>
          </a:xfrm>
          <a:prstGeom prst="straightConnector1">
            <a:avLst/>
          </a:prstGeom>
          <a:noFill/>
          <a:ln w="9525">
            <a:solidFill>
              <a:schemeClr val="tx1"/>
            </a:solidFill>
            <a:round/>
            <a:headEnd/>
            <a:tailEnd/>
          </a:ln>
          <a:effectLst/>
        </p:spPr>
      </p:cxnSp>
      <p:cxnSp>
        <p:nvCxnSpPr>
          <p:cNvPr id="258097" name="AutoShape 49"/>
          <p:cNvCxnSpPr>
            <a:cxnSpLocks noChangeShapeType="1"/>
            <a:stCxn id="258070" idx="2"/>
            <a:endCxn id="258068" idx="6"/>
          </p:cNvCxnSpPr>
          <p:nvPr/>
        </p:nvCxnSpPr>
        <p:spPr bwMode="auto">
          <a:xfrm flipH="1" flipV="1">
            <a:off x="7924800" y="4724400"/>
            <a:ext cx="685800" cy="76200"/>
          </a:xfrm>
          <a:prstGeom prst="straightConnector1">
            <a:avLst/>
          </a:prstGeom>
          <a:noFill/>
          <a:ln w="9525">
            <a:solidFill>
              <a:schemeClr val="tx1"/>
            </a:solidFill>
            <a:round/>
            <a:headEnd/>
            <a:tailEnd/>
          </a:ln>
          <a:effectLst/>
        </p:spPr>
      </p:cxnSp>
      <p:cxnSp>
        <p:nvCxnSpPr>
          <p:cNvPr id="258098" name="AutoShape 50"/>
          <p:cNvCxnSpPr>
            <a:cxnSpLocks noChangeShapeType="1"/>
            <a:stCxn id="258067" idx="4"/>
            <a:endCxn id="258068" idx="7"/>
          </p:cNvCxnSpPr>
          <p:nvPr/>
        </p:nvCxnSpPr>
        <p:spPr bwMode="auto">
          <a:xfrm flipH="1">
            <a:off x="7902575" y="4191000"/>
            <a:ext cx="403225" cy="479425"/>
          </a:xfrm>
          <a:prstGeom prst="straightConnector1">
            <a:avLst/>
          </a:prstGeom>
          <a:noFill/>
          <a:ln w="9525">
            <a:solidFill>
              <a:schemeClr val="tx1"/>
            </a:solidFill>
            <a:round/>
            <a:headEnd/>
            <a:tailEnd/>
          </a:ln>
          <a:effectLst/>
        </p:spPr>
      </p:cxnSp>
      <p:sp>
        <p:nvSpPr>
          <p:cNvPr id="258099" name="Text Box 51"/>
          <p:cNvSpPr txBox="1">
            <a:spLocks noChangeArrowheads="1"/>
          </p:cNvSpPr>
          <p:nvPr/>
        </p:nvSpPr>
        <p:spPr bwMode="auto">
          <a:xfrm>
            <a:off x="2498725" y="3473450"/>
            <a:ext cx="930275" cy="336550"/>
          </a:xfrm>
          <a:prstGeom prst="rect">
            <a:avLst/>
          </a:prstGeom>
          <a:noFill/>
          <a:ln w="9525">
            <a:noFill/>
            <a:miter lim="800000"/>
            <a:headEnd/>
            <a:tailEnd/>
          </a:ln>
          <a:effectLst/>
        </p:spPr>
        <p:txBody>
          <a:bodyPr wrap="none">
            <a:spAutoFit/>
          </a:bodyPr>
          <a:lstStyle/>
          <a:p>
            <a:pPr eaLnBrk="0" hangingPunct="0"/>
            <a:r>
              <a:rPr lang="en-US" sz="1600" b="1">
                <a:latin typeface="Arial" charset="0"/>
              </a:rPr>
              <a:t>Intranet</a:t>
            </a:r>
          </a:p>
        </p:txBody>
      </p:sp>
      <p:sp>
        <p:nvSpPr>
          <p:cNvPr id="258100" name="Text Box 52"/>
          <p:cNvSpPr txBox="1">
            <a:spLocks noChangeArrowheads="1"/>
          </p:cNvSpPr>
          <p:nvPr/>
        </p:nvSpPr>
        <p:spPr bwMode="auto">
          <a:xfrm>
            <a:off x="7375525" y="5530850"/>
            <a:ext cx="930275" cy="336550"/>
          </a:xfrm>
          <a:prstGeom prst="rect">
            <a:avLst/>
          </a:prstGeom>
          <a:noFill/>
          <a:ln w="9525">
            <a:noFill/>
            <a:miter lim="800000"/>
            <a:headEnd/>
            <a:tailEnd/>
          </a:ln>
          <a:effectLst/>
        </p:spPr>
        <p:txBody>
          <a:bodyPr wrap="none">
            <a:spAutoFit/>
          </a:bodyPr>
          <a:lstStyle/>
          <a:p>
            <a:pPr eaLnBrk="0" hangingPunct="0"/>
            <a:r>
              <a:rPr lang="en-US" sz="1600" b="1">
                <a:latin typeface="Arial" charset="0"/>
              </a:rPr>
              <a:t>Intranet</a:t>
            </a:r>
          </a:p>
        </p:txBody>
      </p:sp>
      <p:sp>
        <p:nvSpPr>
          <p:cNvPr id="258101" name="Text Box 53"/>
          <p:cNvSpPr txBox="1">
            <a:spLocks noChangeArrowheads="1"/>
          </p:cNvSpPr>
          <p:nvPr/>
        </p:nvSpPr>
        <p:spPr bwMode="auto">
          <a:xfrm>
            <a:off x="2209800" y="990600"/>
            <a:ext cx="4875213" cy="336550"/>
          </a:xfrm>
          <a:prstGeom prst="rect">
            <a:avLst/>
          </a:prstGeom>
          <a:noFill/>
          <a:ln w="9525">
            <a:noFill/>
            <a:miter lim="800000"/>
            <a:headEnd/>
            <a:tailEnd/>
          </a:ln>
          <a:effectLst/>
        </p:spPr>
        <p:txBody>
          <a:bodyPr wrap="none">
            <a:spAutoFit/>
          </a:bodyPr>
          <a:lstStyle/>
          <a:p>
            <a:pPr eaLnBrk="0" hangingPunct="0"/>
            <a:r>
              <a:rPr lang="en-US" sz="1600" b="1">
                <a:latin typeface="Arial" charset="0"/>
              </a:rPr>
              <a:t>a secure private network over the public Internet</a:t>
            </a:r>
            <a:endParaRPr lang="en-US" sz="2000" b="1">
              <a:latin typeface="Arial" charset="0"/>
            </a:endParaRPr>
          </a:p>
        </p:txBody>
      </p:sp>
      <p:sp>
        <p:nvSpPr>
          <p:cNvPr id="258102" name="Text Box 54"/>
          <p:cNvSpPr txBox="1">
            <a:spLocks noChangeArrowheads="1"/>
          </p:cNvSpPr>
          <p:nvPr/>
        </p:nvSpPr>
        <p:spPr bwMode="auto">
          <a:xfrm>
            <a:off x="5715000" y="2178050"/>
            <a:ext cx="1981200" cy="336550"/>
          </a:xfrm>
          <a:prstGeom prst="rect">
            <a:avLst/>
          </a:prstGeom>
          <a:noFill/>
          <a:ln w="9525">
            <a:noFill/>
            <a:miter lim="800000"/>
            <a:headEnd/>
            <a:tailEnd/>
          </a:ln>
          <a:effectLst/>
        </p:spPr>
        <p:txBody>
          <a:bodyPr>
            <a:spAutoFit/>
          </a:bodyPr>
          <a:lstStyle/>
          <a:p>
            <a:pPr eaLnBrk="0" hangingPunct="0"/>
            <a:r>
              <a:rPr lang="en-US" sz="1600" b="1">
                <a:latin typeface="Arial" charset="0"/>
              </a:rPr>
              <a:t>Public Internet</a:t>
            </a:r>
          </a:p>
        </p:txBody>
      </p:sp>
      <p:cxnSp>
        <p:nvCxnSpPr>
          <p:cNvPr id="258103" name="AutoShape 55"/>
          <p:cNvCxnSpPr>
            <a:cxnSpLocks noChangeShapeType="1"/>
            <a:stCxn id="258057" idx="4"/>
            <a:endCxn id="258065" idx="4"/>
          </p:cNvCxnSpPr>
          <p:nvPr/>
        </p:nvCxnSpPr>
        <p:spPr bwMode="auto">
          <a:xfrm rot="16200000" flipH="1">
            <a:off x="4457700" y="1943100"/>
            <a:ext cx="1828800" cy="3276600"/>
          </a:xfrm>
          <a:prstGeom prst="curvedConnector3">
            <a:avLst>
              <a:gd name="adj1" fmla="val 116315"/>
            </a:avLst>
          </a:prstGeom>
          <a:noFill/>
          <a:ln w="25400">
            <a:solidFill>
              <a:schemeClr val="tx1"/>
            </a:solidFill>
            <a:round/>
            <a:headEnd/>
            <a:tailEnd/>
          </a:ln>
          <a:effectLst/>
        </p:spPr>
      </p:cxnSp>
      <p:sp>
        <p:nvSpPr>
          <p:cNvPr id="258104" name="Oval 56"/>
          <p:cNvSpPr>
            <a:spLocks noChangeArrowheads="1"/>
          </p:cNvSpPr>
          <p:nvPr/>
        </p:nvSpPr>
        <p:spPr bwMode="auto">
          <a:xfrm>
            <a:off x="1828800" y="1600200"/>
            <a:ext cx="2286000" cy="2286000"/>
          </a:xfrm>
          <a:prstGeom prst="ellipse">
            <a:avLst/>
          </a:prstGeom>
          <a:noFill/>
          <a:ln w="25400">
            <a:solidFill>
              <a:schemeClr val="tx1"/>
            </a:solidFill>
            <a:prstDash val="dash"/>
            <a:round/>
            <a:headEnd/>
            <a:tailEnd/>
          </a:ln>
          <a:effectLst/>
        </p:spPr>
        <p:txBody>
          <a:bodyPr wrap="none" anchor="ctr"/>
          <a:lstStyle/>
          <a:p>
            <a:endParaRPr lang="en-US"/>
          </a:p>
        </p:txBody>
      </p:sp>
      <p:sp>
        <p:nvSpPr>
          <p:cNvPr id="258105" name="Oval 57"/>
          <p:cNvSpPr>
            <a:spLocks noChangeArrowheads="1"/>
          </p:cNvSpPr>
          <p:nvPr/>
        </p:nvSpPr>
        <p:spPr bwMode="auto">
          <a:xfrm>
            <a:off x="6705600" y="3733800"/>
            <a:ext cx="2286000" cy="2209800"/>
          </a:xfrm>
          <a:prstGeom prst="ellipse">
            <a:avLst/>
          </a:prstGeom>
          <a:noFill/>
          <a:ln w="25400">
            <a:solidFill>
              <a:schemeClr val="tx1"/>
            </a:solidFill>
            <a:prstDash val="dash"/>
            <a:round/>
            <a:headEnd/>
            <a:tailEnd/>
          </a:ln>
          <a:effectLst/>
        </p:spPr>
        <p:txBody>
          <a:bodyPr wrap="none" anchor="ctr"/>
          <a:lstStyle/>
          <a:p>
            <a:endParaRPr lang="en-US"/>
          </a:p>
        </p:txBody>
      </p:sp>
      <p:sp>
        <p:nvSpPr>
          <p:cNvPr id="258106" name="Text Box 58"/>
          <p:cNvSpPr txBox="1">
            <a:spLocks noChangeArrowheads="1"/>
          </p:cNvSpPr>
          <p:nvPr/>
        </p:nvSpPr>
        <p:spPr bwMode="auto">
          <a:xfrm>
            <a:off x="4287838" y="4768850"/>
            <a:ext cx="2095500" cy="336550"/>
          </a:xfrm>
          <a:prstGeom prst="rect">
            <a:avLst/>
          </a:prstGeom>
          <a:noFill/>
          <a:ln w="9525">
            <a:noFill/>
            <a:miter lim="800000"/>
            <a:headEnd/>
            <a:tailEnd/>
          </a:ln>
          <a:effectLst/>
        </p:spPr>
        <p:txBody>
          <a:bodyPr wrap="none">
            <a:spAutoFit/>
          </a:bodyPr>
          <a:lstStyle/>
          <a:p>
            <a:pPr eaLnBrk="0" hangingPunct="0"/>
            <a:r>
              <a:rPr lang="en-US" sz="1600" b="1">
                <a:latin typeface="Arial" charset="0"/>
              </a:rPr>
              <a:t>virtual “leased line”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810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810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8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101" grpId="0"/>
      <p:bldP spid="25810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a:xfrm>
            <a:off x="0" y="609600"/>
            <a:ext cx="9144000" cy="1143000"/>
          </a:xfrm>
        </p:spPr>
        <p:txBody>
          <a:bodyPr/>
          <a:lstStyle/>
          <a:p>
            <a:r>
              <a:rPr lang="en-US"/>
              <a:t>HyperText Markup Language (HTML)</a:t>
            </a:r>
          </a:p>
        </p:txBody>
      </p:sp>
      <p:sp>
        <p:nvSpPr>
          <p:cNvPr id="347139" name="Rectangle 3"/>
          <p:cNvSpPr>
            <a:spLocks noGrp="1" noChangeArrowheads="1"/>
          </p:cNvSpPr>
          <p:nvPr>
            <p:ph type="body" idx="1"/>
          </p:nvPr>
        </p:nvSpPr>
        <p:spPr>
          <a:xfrm>
            <a:off x="685800" y="1981200"/>
            <a:ext cx="8001000" cy="4114800"/>
          </a:xfrm>
        </p:spPr>
        <p:txBody>
          <a:bodyPr/>
          <a:lstStyle/>
          <a:p>
            <a:pPr>
              <a:lnSpc>
                <a:spcPct val="90000"/>
              </a:lnSpc>
            </a:pPr>
            <a:r>
              <a:rPr lang="en-US"/>
              <a:t>Simple document structure language for Web</a:t>
            </a:r>
          </a:p>
          <a:p>
            <a:pPr>
              <a:lnSpc>
                <a:spcPct val="90000"/>
              </a:lnSpc>
            </a:pPr>
            <a:endParaRPr lang="en-US"/>
          </a:p>
          <a:p>
            <a:pPr>
              <a:lnSpc>
                <a:spcPct val="90000"/>
              </a:lnSpc>
            </a:pPr>
            <a:r>
              <a:rPr lang="en-US"/>
              <a:t>Advantages</a:t>
            </a:r>
          </a:p>
          <a:p>
            <a:pPr lvl="1">
              <a:lnSpc>
                <a:spcPct val="90000"/>
              </a:lnSpc>
            </a:pPr>
            <a:r>
              <a:rPr lang="en-US"/>
              <a:t>Adapts easily to different display capabilities</a:t>
            </a:r>
          </a:p>
          <a:p>
            <a:pPr lvl="1">
              <a:lnSpc>
                <a:spcPct val="90000"/>
              </a:lnSpc>
            </a:pPr>
            <a:r>
              <a:rPr lang="en-US"/>
              <a:t>Widely available display software (browsers)</a:t>
            </a:r>
          </a:p>
          <a:p>
            <a:pPr>
              <a:lnSpc>
                <a:spcPct val="90000"/>
              </a:lnSpc>
            </a:pPr>
            <a:endParaRPr lang="en-US" sz="2800"/>
          </a:p>
          <a:p>
            <a:pPr>
              <a:lnSpc>
                <a:spcPct val="90000"/>
              </a:lnSpc>
            </a:pPr>
            <a:r>
              <a:rPr lang="en-US"/>
              <a:t>Disadvantages</a:t>
            </a:r>
          </a:p>
          <a:p>
            <a:pPr lvl="1">
              <a:lnSpc>
                <a:spcPct val="90000"/>
              </a:lnSpc>
            </a:pPr>
            <a:r>
              <a:rPr lang="en-US"/>
              <a:t>Does not directly control layout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n-US"/>
              <a:t>“Hello World” HTML</a:t>
            </a:r>
          </a:p>
        </p:txBody>
      </p:sp>
      <p:sp>
        <p:nvSpPr>
          <p:cNvPr id="351235" name="Text Box 3"/>
          <p:cNvSpPr txBox="1">
            <a:spLocks noChangeArrowheads="1"/>
          </p:cNvSpPr>
          <p:nvPr/>
        </p:nvSpPr>
        <p:spPr bwMode="auto">
          <a:xfrm>
            <a:off x="1676400" y="1736725"/>
            <a:ext cx="5705475" cy="3444875"/>
          </a:xfrm>
          <a:prstGeom prst="rect">
            <a:avLst/>
          </a:prstGeom>
          <a:noFill/>
          <a:ln w="9525">
            <a:noFill/>
            <a:miter lim="800000"/>
            <a:headEnd/>
            <a:tailEnd/>
          </a:ln>
          <a:effectLst/>
        </p:spPr>
        <p:txBody>
          <a:bodyPr wrap="none">
            <a:spAutoFit/>
          </a:bodyPr>
          <a:lstStyle/>
          <a:p>
            <a:pPr eaLnBrk="0" hangingPunct="0"/>
            <a:r>
              <a:rPr lang="en-US" sz="2000" b="1">
                <a:latin typeface="Arial" charset="0"/>
                <a:cs typeface="Arial" charset="0"/>
              </a:rPr>
              <a:t>&lt;html&gt;</a:t>
            </a:r>
          </a:p>
          <a:p>
            <a:pPr eaLnBrk="0" hangingPunct="0"/>
            <a:r>
              <a:rPr lang="en-US" sz="2000" b="1">
                <a:latin typeface="Arial" charset="0"/>
                <a:cs typeface="Arial" charset="0"/>
              </a:rPr>
              <a:t>&lt;head&gt;</a:t>
            </a:r>
          </a:p>
          <a:p>
            <a:pPr eaLnBrk="0" hangingPunct="0"/>
            <a:r>
              <a:rPr lang="en-US" sz="2000" b="1">
                <a:latin typeface="Arial" charset="0"/>
                <a:cs typeface="Arial" charset="0"/>
              </a:rPr>
              <a:t>&lt;title&gt;Hello World!&lt;/title&gt;</a:t>
            </a:r>
          </a:p>
          <a:p>
            <a:pPr eaLnBrk="0" hangingPunct="0"/>
            <a:r>
              <a:rPr lang="en-US" sz="2000" b="1">
                <a:latin typeface="Arial" charset="0"/>
                <a:cs typeface="Arial" charset="0"/>
              </a:rPr>
              <a:t>&lt;/head&gt;</a:t>
            </a:r>
          </a:p>
          <a:p>
            <a:pPr eaLnBrk="0" hangingPunct="0"/>
            <a:endParaRPr lang="en-US" sz="2000" b="1">
              <a:latin typeface="Arial" charset="0"/>
              <a:cs typeface="Arial" charset="0"/>
            </a:endParaRPr>
          </a:p>
          <a:p>
            <a:pPr eaLnBrk="0" hangingPunct="0"/>
            <a:r>
              <a:rPr lang="en-US" sz="2000" b="1">
                <a:latin typeface="Arial" charset="0"/>
                <a:cs typeface="Arial" charset="0"/>
              </a:rPr>
              <a:t>&lt;body&gt;</a:t>
            </a:r>
          </a:p>
          <a:p>
            <a:pPr eaLnBrk="0" hangingPunct="0"/>
            <a:endParaRPr lang="en-US" sz="2000" b="1">
              <a:latin typeface="Arial" charset="0"/>
              <a:cs typeface="Arial" charset="0"/>
            </a:endParaRPr>
          </a:p>
          <a:p>
            <a:pPr eaLnBrk="0" hangingPunct="0"/>
            <a:r>
              <a:rPr lang="en-US" sz="2000" b="1">
                <a:latin typeface="Arial" charset="0"/>
                <a:cs typeface="Arial" charset="0"/>
              </a:rPr>
              <a:t>&lt;p&gt;Hello world! This is my first webpage!&lt;/p&gt;</a:t>
            </a:r>
          </a:p>
          <a:p>
            <a:pPr eaLnBrk="0" hangingPunct="0"/>
            <a:endParaRPr lang="en-US" sz="2000" b="1">
              <a:latin typeface="Arial" charset="0"/>
              <a:cs typeface="Arial" charset="0"/>
            </a:endParaRPr>
          </a:p>
          <a:p>
            <a:pPr eaLnBrk="0" hangingPunct="0"/>
            <a:r>
              <a:rPr lang="en-US" sz="2000" b="1">
                <a:latin typeface="Arial" charset="0"/>
                <a:cs typeface="Arial" charset="0"/>
              </a:rPr>
              <a:t>&lt;/body&gt;</a:t>
            </a:r>
          </a:p>
          <a:p>
            <a:pPr eaLnBrk="0" hangingPunct="0"/>
            <a:r>
              <a:rPr lang="en-US" sz="2000" b="1">
                <a:latin typeface="Arial" charset="0"/>
                <a:cs typeface="Arial" charset="0"/>
              </a:rPr>
              <a:t>&lt;/html&gt;</a:t>
            </a:r>
          </a:p>
        </p:txBody>
      </p:sp>
      <p:grpSp>
        <p:nvGrpSpPr>
          <p:cNvPr id="351236" name="Group 4"/>
          <p:cNvGrpSpPr>
            <a:grpSpLocks/>
          </p:cNvGrpSpPr>
          <p:nvPr/>
        </p:nvGrpSpPr>
        <p:grpSpPr bwMode="auto">
          <a:xfrm>
            <a:off x="1676400" y="1066800"/>
            <a:ext cx="7246938" cy="2041525"/>
            <a:chOff x="1056" y="672"/>
            <a:chExt cx="4565" cy="1286"/>
          </a:xfrm>
        </p:grpSpPr>
        <p:sp>
          <p:nvSpPr>
            <p:cNvPr id="351237" name="Rectangle 5"/>
            <p:cNvSpPr>
              <a:spLocks noChangeArrowheads="1"/>
            </p:cNvSpPr>
            <p:nvPr/>
          </p:nvSpPr>
          <p:spPr bwMode="auto">
            <a:xfrm>
              <a:off x="1056" y="1334"/>
              <a:ext cx="3840" cy="624"/>
            </a:xfrm>
            <a:prstGeom prst="rect">
              <a:avLst/>
            </a:prstGeom>
            <a:noFill/>
            <a:ln w="25400">
              <a:solidFill>
                <a:srgbClr val="FF3300"/>
              </a:solidFill>
              <a:prstDash val="dash"/>
              <a:miter lim="800000"/>
              <a:headEnd/>
              <a:tailEnd/>
            </a:ln>
            <a:effectLst/>
          </p:spPr>
          <p:txBody>
            <a:bodyPr wrap="none" anchor="ctr"/>
            <a:lstStyle/>
            <a:p>
              <a:endParaRPr lang="en-US"/>
            </a:p>
          </p:txBody>
        </p:sp>
        <p:sp>
          <p:nvSpPr>
            <p:cNvPr id="351238" name="Text Box 6"/>
            <p:cNvSpPr txBox="1">
              <a:spLocks noChangeArrowheads="1"/>
            </p:cNvSpPr>
            <p:nvPr/>
          </p:nvSpPr>
          <p:spPr bwMode="auto">
            <a:xfrm>
              <a:off x="4416" y="672"/>
              <a:ext cx="1205" cy="212"/>
            </a:xfrm>
            <a:prstGeom prst="rect">
              <a:avLst/>
            </a:prstGeom>
            <a:noFill/>
            <a:ln w="9525">
              <a:noFill/>
              <a:miter lim="800000"/>
              <a:headEnd/>
              <a:tailEnd/>
            </a:ln>
            <a:effectLst/>
          </p:spPr>
          <p:txBody>
            <a:bodyPr wrap="none">
              <a:spAutoFit/>
            </a:bodyPr>
            <a:lstStyle/>
            <a:p>
              <a:pPr eaLnBrk="0" hangingPunct="0"/>
              <a:r>
                <a:rPr lang="en-US" sz="1600" b="1">
                  <a:solidFill>
                    <a:srgbClr val="FF0000"/>
                  </a:solidFill>
                  <a:latin typeface="Arial" charset="0"/>
                  <a:cs typeface="Arial" charset="0"/>
                </a:rPr>
                <a:t>This is the header</a:t>
              </a:r>
            </a:p>
          </p:txBody>
        </p:sp>
        <p:sp>
          <p:nvSpPr>
            <p:cNvPr id="351239" name="Line 7"/>
            <p:cNvSpPr>
              <a:spLocks noChangeShapeType="1"/>
            </p:cNvSpPr>
            <p:nvPr/>
          </p:nvSpPr>
          <p:spPr bwMode="auto">
            <a:xfrm flipH="1">
              <a:off x="4224" y="864"/>
              <a:ext cx="288" cy="432"/>
            </a:xfrm>
            <a:prstGeom prst="line">
              <a:avLst/>
            </a:prstGeom>
            <a:noFill/>
            <a:ln w="25400">
              <a:solidFill>
                <a:srgbClr val="FF0000"/>
              </a:solidFill>
              <a:prstDash val="dash"/>
              <a:round/>
              <a:headEnd/>
              <a:tailEnd type="triangle" w="med" len="med"/>
            </a:ln>
            <a:effectLst/>
          </p:spPr>
          <p:txBody>
            <a:bodyPr/>
            <a:lstStyle/>
            <a:p>
              <a:endParaRPr lang="en-US"/>
            </a:p>
          </p:txBody>
        </p:sp>
      </p:grpSp>
      <p:grpSp>
        <p:nvGrpSpPr>
          <p:cNvPr id="351240" name="Group 8"/>
          <p:cNvGrpSpPr>
            <a:grpSpLocks/>
          </p:cNvGrpSpPr>
          <p:nvPr/>
        </p:nvGrpSpPr>
        <p:grpSpPr bwMode="auto">
          <a:xfrm>
            <a:off x="1676400" y="3336925"/>
            <a:ext cx="6942138" cy="2638425"/>
            <a:chOff x="1056" y="2102"/>
            <a:chExt cx="4373" cy="1662"/>
          </a:xfrm>
        </p:grpSpPr>
        <p:sp>
          <p:nvSpPr>
            <p:cNvPr id="351241" name="Rectangle 9"/>
            <p:cNvSpPr>
              <a:spLocks noChangeArrowheads="1"/>
            </p:cNvSpPr>
            <p:nvPr/>
          </p:nvSpPr>
          <p:spPr bwMode="auto">
            <a:xfrm>
              <a:off x="1056" y="2102"/>
              <a:ext cx="3840" cy="960"/>
            </a:xfrm>
            <a:prstGeom prst="rect">
              <a:avLst/>
            </a:prstGeom>
            <a:noFill/>
            <a:ln w="25400">
              <a:solidFill>
                <a:srgbClr val="FF3300"/>
              </a:solidFill>
              <a:prstDash val="dash"/>
              <a:miter lim="800000"/>
              <a:headEnd/>
              <a:tailEnd/>
            </a:ln>
            <a:effectLst/>
          </p:spPr>
          <p:txBody>
            <a:bodyPr wrap="none" anchor="ctr"/>
            <a:lstStyle/>
            <a:p>
              <a:endParaRPr lang="en-US"/>
            </a:p>
          </p:txBody>
        </p:sp>
        <p:sp>
          <p:nvSpPr>
            <p:cNvPr id="351242" name="Text Box 10"/>
            <p:cNvSpPr txBox="1">
              <a:spLocks noChangeArrowheads="1"/>
            </p:cNvSpPr>
            <p:nvPr/>
          </p:nvSpPr>
          <p:spPr bwMode="auto">
            <a:xfrm>
              <a:off x="2352" y="3552"/>
              <a:ext cx="3077" cy="212"/>
            </a:xfrm>
            <a:prstGeom prst="rect">
              <a:avLst/>
            </a:prstGeom>
            <a:noFill/>
            <a:ln w="9525">
              <a:noFill/>
              <a:miter lim="800000"/>
              <a:headEnd/>
              <a:tailEnd/>
            </a:ln>
            <a:effectLst/>
          </p:spPr>
          <p:txBody>
            <a:bodyPr wrap="none">
              <a:spAutoFit/>
            </a:bodyPr>
            <a:lstStyle/>
            <a:p>
              <a:pPr eaLnBrk="0" hangingPunct="0"/>
              <a:r>
                <a:rPr lang="en-US" sz="1600" b="1">
                  <a:solidFill>
                    <a:srgbClr val="FF0000"/>
                  </a:solidFill>
                  <a:latin typeface="Arial" charset="0"/>
                  <a:cs typeface="Arial" charset="0"/>
                </a:rPr>
                <a:t>This is the actual content of the HTML document</a:t>
              </a:r>
            </a:p>
          </p:txBody>
        </p:sp>
        <p:sp>
          <p:nvSpPr>
            <p:cNvPr id="351243" name="Line 11"/>
            <p:cNvSpPr>
              <a:spLocks noChangeShapeType="1"/>
            </p:cNvSpPr>
            <p:nvPr/>
          </p:nvSpPr>
          <p:spPr bwMode="auto">
            <a:xfrm flipH="1" flipV="1">
              <a:off x="3936" y="3120"/>
              <a:ext cx="0" cy="432"/>
            </a:xfrm>
            <a:prstGeom prst="line">
              <a:avLst/>
            </a:prstGeom>
            <a:noFill/>
            <a:ln w="25400">
              <a:solidFill>
                <a:srgbClr val="FF0000"/>
              </a:solidFill>
              <a:prstDash val="dash"/>
              <a:round/>
              <a:headEnd/>
              <a:tailEnd type="triangle" w="med" len="med"/>
            </a:ln>
            <a:effec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51236"/>
                                        </p:tgtEl>
                                        <p:attrNameLst>
                                          <p:attrName>style.visibility</p:attrName>
                                        </p:attrNameLst>
                                      </p:cBhvr>
                                      <p:to>
                                        <p:strVal val="visible"/>
                                      </p:to>
                                    </p:set>
                                    <p:animEffect transition="in" filter="dissolve">
                                      <p:cBhvr>
                                        <p:cTn id="7" dur="500"/>
                                        <p:tgtEl>
                                          <p:spTgt spid="35123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51240"/>
                                        </p:tgtEl>
                                        <p:attrNameLst>
                                          <p:attrName>style.visibility</p:attrName>
                                        </p:attrNameLst>
                                      </p:cBhvr>
                                      <p:to>
                                        <p:strVal val="visible"/>
                                      </p:to>
                                    </p:set>
                                    <p:animEffect transition="in" filter="dissolve">
                                      <p:cBhvr>
                                        <p:cTn id="12" dur="500"/>
                                        <p:tgtEl>
                                          <p:spTgt spid="3512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a:xfrm>
            <a:off x="685800" y="304800"/>
            <a:ext cx="7772400" cy="1143000"/>
          </a:xfrm>
        </p:spPr>
        <p:txBody>
          <a:bodyPr/>
          <a:lstStyle/>
          <a:p>
            <a:r>
              <a:rPr lang="en-US"/>
              <a:t>Hands On:</a:t>
            </a:r>
            <a:br>
              <a:rPr lang="en-US"/>
            </a:br>
            <a:r>
              <a:rPr lang="en-US"/>
              <a:t>Learning HTML From Examples</a:t>
            </a:r>
          </a:p>
        </p:txBody>
      </p:sp>
      <p:sp>
        <p:nvSpPr>
          <p:cNvPr id="355331" name="Rectangle 3"/>
          <p:cNvSpPr>
            <a:spLocks noGrp="1" noChangeArrowheads="1"/>
          </p:cNvSpPr>
          <p:nvPr>
            <p:ph type="body" idx="1"/>
          </p:nvPr>
        </p:nvSpPr>
        <p:spPr>
          <a:xfrm>
            <a:off x="685800" y="1981200"/>
            <a:ext cx="8153400" cy="4114800"/>
          </a:xfrm>
        </p:spPr>
        <p:txBody>
          <a:bodyPr/>
          <a:lstStyle/>
          <a:p>
            <a:r>
              <a:rPr lang="en-US" sz="2800"/>
              <a:t>Use Internet Explorer to find a page you like</a:t>
            </a:r>
          </a:p>
          <a:p>
            <a:pPr lvl="1"/>
            <a:r>
              <a:rPr lang="en-US" sz="2400"/>
              <a:t>http://www.glue.umd.edu/~oard </a:t>
            </a:r>
          </a:p>
          <a:p>
            <a:pPr lvl="3"/>
            <a:endParaRPr lang="en-US" sz="1800"/>
          </a:p>
          <a:p>
            <a:r>
              <a:rPr lang="en-US" sz="2800"/>
              <a:t>On the “Page” menu select “View Source” (in IE7)</a:t>
            </a:r>
          </a:p>
          <a:p>
            <a:pPr lvl="1"/>
            <a:r>
              <a:rPr lang="en-US" sz="2400"/>
              <a:t>Opens a notepad window with the source</a:t>
            </a:r>
          </a:p>
          <a:p>
            <a:pPr lvl="3"/>
            <a:endParaRPr lang="en-US" sz="1800"/>
          </a:p>
          <a:p>
            <a:r>
              <a:rPr lang="en-US" sz="2800"/>
              <a:t>Compare HTML source with the Web page</a:t>
            </a:r>
          </a:p>
          <a:p>
            <a:pPr lvl="1"/>
            <a:r>
              <a:rPr lang="en-US" sz="2400"/>
              <a:t> Observe how each effect is achieved</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a:xfrm>
            <a:off x="685800" y="0"/>
            <a:ext cx="7772400" cy="838200"/>
          </a:xfrm>
        </p:spPr>
        <p:txBody>
          <a:bodyPr/>
          <a:lstStyle/>
          <a:p>
            <a:r>
              <a:rPr lang="en-US"/>
              <a:t>Hands On: “Adopt” a Web Page</a:t>
            </a:r>
          </a:p>
        </p:txBody>
      </p:sp>
      <p:sp>
        <p:nvSpPr>
          <p:cNvPr id="357379" name="Rectangle 3"/>
          <p:cNvSpPr>
            <a:spLocks noGrp="1" noChangeArrowheads="1"/>
          </p:cNvSpPr>
          <p:nvPr>
            <p:ph type="body" idx="1"/>
          </p:nvPr>
        </p:nvSpPr>
        <p:spPr>
          <a:xfrm>
            <a:off x="609600" y="990600"/>
            <a:ext cx="8077200" cy="5410200"/>
          </a:xfrm>
        </p:spPr>
        <p:txBody>
          <a:bodyPr/>
          <a:lstStyle/>
          <a:p>
            <a:pPr>
              <a:lnSpc>
                <a:spcPct val="90000"/>
              </a:lnSpc>
            </a:pPr>
            <a:r>
              <a:rPr lang="en-US" dirty="0">
                <a:solidFill>
                  <a:srgbClr val="0000CC"/>
                </a:solidFill>
              </a:rPr>
              <a:t>Modify the HTML source using notepad</a:t>
            </a:r>
          </a:p>
          <a:p>
            <a:pPr lvl="1">
              <a:lnSpc>
                <a:spcPct val="90000"/>
              </a:lnSpc>
            </a:pPr>
            <a:r>
              <a:rPr lang="en-US" dirty="0"/>
              <a:t>For example, change the page to yours</a:t>
            </a:r>
          </a:p>
          <a:p>
            <a:pPr lvl="4">
              <a:lnSpc>
                <a:spcPct val="90000"/>
              </a:lnSpc>
            </a:pPr>
            <a:endParaRPr lang="en-US" dirty="0">
              <a:solidFill>
                <a:srgbClr val="0000CC"/>
              </a:solidFill>
            </a:endParaRPr>
          </a:p>
          <a:p>
            <a:pPr>
              <a:lnSpc>
                <a:spcPct val="90000"/>
              </a:lnSpc>
            </a:pPr>
            <a:r>
              <a:rPr lang="en-US" dirty="0">
                <a:solidFill>
                  <a:srgbClr val="0000CC"/>
                </a:solidFill>
              </a:rPr>
              <a:t>Save the HTML source </a:t>
            </a:r>
            <a:r>
              <a:rPr lang="en-US" dirty="0" smtClean="0">
                <a:solidFill>
                  <a:srgbClr val="0000CC"/>
                </a:solidFill>
              </a:rPr>
              <a:t>somewhere</a:t>
            </a:r>
            <a:endParaRPr lang="en-US" dirty="0">
              <a:solidFill>
                <a:srgbClr val="0000CC"/>
              </a:solidFill>
            </a:endParaRPr>
          </a:p>
          <a:p>
            <a:pPr lvl="1">
              <a:lnSpc>
                <a:spcPct val="90000"/>
              </a:lnSpc>
            </a:pPr>
            <a:r>
              <a:rPr lang="en-US" dirty="0"/>
              <a:t>In the “File” menu, select “Save As”</a:t>
            </a:r>
          </a:p>
          <a:p>
            <a:pPr lvl="1">
              <a:lnSpc>
                <a:spcPct val="90000"/>
              </a:lnSpc>
            </a:pPr>
            <a:r>
              <a:rPr lang="en-US" b="1" u="sng" dirty="0" smtClean="0"/>
              <a:t>Put the name in quotes (e.g., </a:t>
            </a:r>
            <a:r>
              <a:rPr lang="en-US" dirty="0" smtClean="0"/>
              <a:t>“test.html”)</a:t>
            </a:r>
            <a:endParaRPr lang="en-US" dirty="0"/>
          </a:p>
          <a:p>
            <a:pPr lvl="3">
              <a:lnSpc>
                <a:spcPct val="90000"/>
              </a:lnSpc>
            </a:pPr>
            <a:endParaRPr lang="en-US" dirty="0">
              <a:solidFill>
                <a:srgbClr val="0000CC"/>
              </a:solidFill>
            </a:endParaRPr>
          </a:p>
          <a:p>
            <a:pPr>
              <a:lnSpc>
                <a:spcPct val="90000"/>
              </a:lnSpc>
            </a:pPr>
            <a:r>
              <a:rPr lang="en-US" dirty="0">
                <a:solidFill>
                  <a:srgbClr val="0000CC"/>
                </a:solidFill>
              </a:rPr>
              <a:t>FTP it to your ../pub directory on </a:t>
            </a:r>
            <a:r>
              <a:rPr lang="en-US" dirty="0" err="1">
                <a:solidFill>
                  <a:srgbClr val="0000CC"/>
                </a:solidFill>
              </a:rPr>
              <a:t>terpconnect</a:t>
            </a:r>
            <a:endParaRPr lang="en-US" dirty="0">
              <a:solidFill>
                <a:srgbClr val="0000CC"/>
              </a:solidFill>
            </a:endParaRPr>
          </a:p>
          <a:p>
            <a:pPr lvl="3">
              <a:lnSpc>
                <a:spcPct val="90000"/>
              </a:lnSpc>
            </a:pPr>
            <a:endParaRPr lang="en-US" dirty="0">
              <a:solidFill>
                <a:srgbClr val="0000CC"/>
              </a:solidFill>
            </a:endParaRPr>
          </a:p>
          <a:p>
            <a:pPr>
              <a:lnSpc>
                <a:spcPct val="90000"/>
              </a:lnSpc>
            </a:pPr>
            <a:r>
              <a:rPr lang="en-US" dirty="0">
                <a:solidFill>
                  <a:srgbClr val="0000CC"/>
                </a:solidFill>
              </a:rPr>
              <a:t>View it</a:t>
            </a:r>
          </a:p>
          <a:p>
            <a:pPr lvl="1">
              <a:lnSpc>
                <a:spcPct val="90000"/>
              </a:lnSpc>
            </a:pPr>
            <a:r>
              <a:rPr lang="en-US" dirty="0"/>
              <a:t>http://www.wam.umd.edu/~(yourlogin)/test.html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idx="4294967295"/>
          </p:nvPr>
        </p:nvSpPr>
        <p:spPr/>
        <p:txBody>
          <a:bodyPr/>
          <a:lstStyle/>
          <a:p>
            <a:r>
              <a:rPr lang="en-US"/>
              <a:t>Tips</a:t>
            </a:r>
          </a:p>
        </p:txBody>
      </p:sp>
      <p:sp>
        <p:nvSpPr>
          <p:cNvPr id="288771" name="Rectangle 3"/>
          <p:cNvSpPr>
            <a:spLocks noGrp="1" noChangeArrowheads="1"/>
          </p:cNvSpPr>
          <p:nvPr>
            <p:ph type="body" idx="4294967295"/>
          </p:nvPr>
        </p:nvSpPr>
        <p:spPr/>
        <p:txBody>
          <a:bodyPr/>
          <a:lstStyle/>
          <a:p>
            <a:r>
              <a:rPr lang="en-US"/>
              <a:t>Edit files on your own machine</a:t>
            </a:r>
          </a:p>
          <a:p>
            <a:pPr lvl="1"/>
            <a:r>
              <a:rPr lang="en-US"/>
              <a:t>Upload when you’re happy</a:t>
            </a:r>
          </a:p>
          <a:p>
            <a:r>
              <a:rPr lang="en-US"/>
              <a:t>Save early, save often, just save!</a:t>
            </a:r>
          </a:p>
          <a:p>
            <a:r>
              <a:rPr lang="en-US"/>
              <a:t>Reload browser to see changes</a:t>
            </a:r>
          </a:p>
          <a:p>
            <a:r>
              <a:rPr lang="en-US"/>
              <a:t>File naming</a:t>
            </a:r>
          </a:p>
          <a:p>
            <a:pPr lvl="1"/>
            <a:r>
              <a:rPr lang="en-US"/>
              <a:t>Don’t use spaces</a:t>
            </a:r>
          </a:p>
          <a:p>
            <a:pPr lvl="1"/>
            <a:r>
              <a:rPr lang="en-US"/>
              <a:t>Punctuation matters</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US"/>
              <a:t>HTML Document Structure</a:t>
            </a:r>
          </a:p>
        </p:txBody>
      </p:sp>
      <p:sp>
        <p:nvSpPr>
          <p:cNvPr id="359427" name="Rectangle 3"/>
          <p:cNvSpPr>
            <a:spLocks noGrp="1" noChangeArrowheads="1"/>
          </p:cNvSpPr>
          <p:nvPr>
            <p:ph type="body" idx="1"/>
          </p:nvPr>
        </p:nvSpPr>
        <p:spPr>
          <a:xfrm>
            <a:off x="685800" y="1981200"/>
            <a:ext cx="8001000" cy="4114800"/>
          </a:xfrm>
        </p:spPr>
        <p:txBody>
          <a:bodyPr/>
          <a:lstStyle/>
          <a:p>
            <a:r>
              <a:rPr lang="en-US"/>
              <a:t>“Tags” mark structure</a:t>
            </a:r>
          </a:p>
          <a:p>
            <a:pPr lvl="1"/>
            <a:r>
              <a:rPr lang="en-US"/>
              <a:t>&lt;html&gt;a document&lt;/html&gt;</a:t>
            </a:r>
          </a:p>
          <a:p>
            <a:pPr lvl="1"/>
            <a:r>
              <a:rPr lang="en-US"/>
              <a:t>&lt;ol&gt;an ordered list&lt;/ol&gt;</a:t>
            </a:r>
          </a:p>
          <a:p>
            <a:pPr lvl="1"/>
            <a:r>
              <a:rPr lang="en-US"/>
              <a:t>&lt;i&gt;something in italics&lt;/i&gt;</a:t>
            </a:r>
          </a:p>
          <a:p>
            <a:r>
              <a:rPr lang="en-US"/>
              <a:t>Tag name in angle brackets &lt;&gt;</a:t>
            </a:r>
          </a:p>
          <a:p>
            <a:pPr lvl="1"/>
            <a:r>
              <a:rPr lang="en-US"/>
              <a:t>Not case sensitive</a:t>
            </a:r>
          </a:p>
          <a:p>
            <a:r>
              <a:rPr lang="en-US"/>
              <a:t>Open/Close pairs</a:t>
            </a:r>
          </a:p>
          <a:p>
            <a:pPr lvl="1"/>
            <a:r>
              <a:rPr lang="en-US"/>
              <a:t>Close tag is sometimes optional (if unambiguous)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r>
              <a:rPr lang="en-US"/>
              <a:t>Logical Structure Tags</a:t>
            </a:r>
          </a:p>
        </p:txBody>
      </p:sp>
      <p:sp>
        <p:nvSpPr>
          <p:cNvPr id="361475" name="Rectangle 3"/>
          <p:cNvSpPr>
            <a:spLocks noGrp="1" noChangeArrowheads="1"/>
          </p:cNvSpPr>
          <p:nvPr>
            <p:ph type="body" idx="1"/>
          </p:nvPr>
        </p:nvSpPr>
        <p:spPr/>
        <p:txBody>
          <a:bodyPr/>
          <a:lstStyle/>
          <a:p>
            <a:pPr>
              <a:lnSpc>
                <a:spcPct val="90000"/>
              </a:lnSpc>
            </a:pPr>
            <a:r>
              <a:rPr lang="en-US" sz="2800"/>
              <a:t>Head </a:t>
            </a:r>
          </a:p>
          <a:p>
            <a:pPr lvl="1">
              <a:lnSpc>
                <a:spcPct val="90000"/>
              </a:lnSpc>
            </a:pPr>
            <a:r>
              <a:rPr lang="en-US" sz="2400"/>
              <a:t>Title</a:t>
            </a:r>
          </a:p>
          <a:p>
            <a:pPr lvl="3">
              <a:lnSpc>
                <a:spcPct val="90000"/>
              </a:lnSpc>
            </a:pPr>
            <a:endParaRPr lang="en-US" sz="1800"/>
          </a:p>
          <a:p>
            <a:pPr>
              <a:lnSpc>
                <a:spcPct val="90000"/>
              </a:lnSpc>
            </a:pPr>
            <a:r>
              <a:rPr lang="en-US" sz="2800"/>
              <a:t>Body</a:t>
            </a:r>
          </a:p>
          <a:p>
            <a:pPr lvl="1">
              <a:lnSpc>
                <a:spcPct val="90000"/>
              </a:lnSpc>
            </a:pPr>
            <a:r>
              <a:rPr lang="en-US" sz="2400"/>
              <a:t>Headers: &lt;h1&gt; &lt;h2&gt; &lt;h3&gt; &lt;h4&gt; &lt;h5&gt; </a:t>
            </a:r>
          </a:p>
          <a:p>
            <a:pPr lvl="1">
              <a:lnSpc>
                <a:spcPct val="90000"/>
              </a:lnSpc>
            </a:pPr>
            <a:r>
              <a:rPr lang="en-US" sz="2400"/>
              <a:t>Lists: &lt;ol&gt;, &lt;ul&gt; (can be nested)</a:t>
            </a:r>
          </a:p>
          <a:p>
            <a:pPr lvl="1">
              <a:lnSpc>
                <a:spcPct val="90000"/>
              </a:lnSpc>
            </a:pPr>
            <a:r>
              <a:rPr lang="en-US" sz="2400"/>
              <a:t>Paragraphs:&lt;p&gt;</a:t>
            </a:r>
          </a:p>
          <a:p>
            <a:pPr lvl="1">
              <a:lnSpc>
                <a:spcPct val="90000"/>
              </a:lnSpc>
            </a:pPr>
            <a:r>
              <a:rPr lang="en-US" sz="2400"/>
              <a:t>Definitions: &lt;dt&gt;&lt;dd&gt;</a:t>
            </a:r>
          </a:p>
          <a:p>
            <a:pPr lvl="1">
              <a:lnSpc>
                <a:spcPct val="90000"/>
              </a:lnSpc>
            </a:pPr>
            <a:r>
              <a:rPr lang="en-US" sz="2400"/>
              <a:t>Tables: &lt;table&gt; &lt;tr&gt; &lt;td&gt; &lt;/td&gt; &lt;/tr&gt; &lt;/table&gt;</a:t>
            </a:r>
          </a:p>
          <a:p>
            <a:pPr lvl="1">
              <a:lnSpc>
                <a:spcPct val="90000"/>
              </a:lnSpc>
            </a:pPr>
            <a:r>
              <a:rPr lang="en-US" sz="2400"/>
              <a:t>Role: &lt;cite&gt;, &lt;address&gt;, &lt;strong&gt;,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p:txBody>
          <a:bodyPr/>
          <a:lstStyle/>
          <a:p>
            <a:r>
              <a:rPr lang="en-US"/>
              <a:t>Physical Structure Tags</a:t>
            </a:r>
          </a:p>
        </p:txBody>
      </p:sp>
      <p:sp>
        <p:nvSpPr>
          <p:cNvPr id="363523" name="Rectangle 3"/>
          <p:cNvSpPr>
            <a:spLocks noGrp="1" noChangeArrowheads="1"/>
          </p:cNvSpPr>
          <p:nvPr>
            <p:ph type="body" idx="1"/>
          </p:nvPr>
        </p:nvSpPr>
        <p:spPr/>
        <p:txBody>
          <a:bodyPr/>
          <a:lstStyle/>
          <a:p>
            <a:r>
              <a:rPr lang="en-US"/>
              <a:t>Font</a:t>
            </a:r>
          </a:p>
          <a:p>
            <a:pPr lvl="1"/>
            <a:r>
              <a:rPr lang="en-US"/>
              <a:t>Typeface: &lt;font face=“Arial”&gt;&lt;/font&gt;</a:t>
            </a:r>
          </a:p>
          <a:p>
            <a:pPr lvl="1"/>
            <a:r>
              <a:rPr lang="en-US"/>
              <a:t>Size: &lt;font size=“+1”&gt;&lt;/font&gt;</a:t>
            </a:r>
          </a:p>
          <a:p>
            <a:pPr lvl="1"/>
            <a:r>
              <a:rPr lang="en-US"/>
              <a:t>Color: &lt;font color=“990000”&gt;&lt;/font&gt;</a:t>
            </a:r>
          </a:p>
          <a:p>
            <a:pPr lvl="2"/>
            <a:r>
              <a:rPr lang="en-US"/>
              <a:t>http://webmonkey.wired.com/webmonkey/reference/color_codes/Emphasis</a:t>
            </a:r>
          </a:p>
          <a:p>
            <a:pPr lvl="1"/>
            <a:r>
              <a:rPr lang="en-US"/>
              <a:t>Bold: &lt;b&gt;&lt;/b&gt;</a:t>
            </a:r>
          </a:p>
          <a:p>
            <a:pPr lvl="1"/>
            <a:r>
              <a:rPr lang="en-US"/>
              <a:t>Italics: &lt;i&gt;&lt;/i&gt;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685800" y="228600"/>
            <a:ext cx="7772400" cy="1143000"/>
          </a:xfrm>
          <a:noFill/>
          <a:ln/>
        </p:spPr>
        <p:txBody>
          <a:bodyPr lIns="90488" tIns="44450" rIns="90488" bIns="44450"/>
          <a:lstStyle/>
          <a:p>
            <a:r>
              <a:rPr lang="en-US"/>
              <a:t>A Short History of the Internet</a:t>
            </a:r>
          </a:p>
        </p:txBody>
      </p:sp>
      <p:sp>
        <p:nvSpPr>
          <p:cNvPr id="305155" name="Rectangle 3"/>
          <p:cNvSpPr>
            <a:spLocks noGrp="1" noChangeArrowheads="1"/>
          </p:cNvSpPr>
          <p:nvPr>
            <p:ph type="body" idx="1"/>
          </p:nvPr>
        </p:nvSpPr>
        <p:spPr>
          <a:xfrm>
            <a:off x="533400" y="1676400"/>
            <a:ext cx="8229600" cy="4419600"/>
          </a:xfrm>
          <a:noFill/>
          <a:ln/>
        </p:spPr>
        <p:txBody>
          <a:bodyPr lIns="90488" tIns="44450" rIns="90488" bIns="44450"/>
          <a:lstStyle/>
          <a:p>
            <a:r>
              <a:rPr lang="en-US" dirty="0"/>
              <a:t>1969: Origins in government research </a:t>
            </a:r>
          </a:p>
          <a:p>
            <a:pPr lvl="1"/>
            <a:r>
              <a:rPr lang="en-US" dirty="0"/>
              <a:t>Advanced Research Projects Agency (</a:t>
            </a:r>
            <a:r>
              <a:rPr lang="en-US" dirty="0" err="1"/>
              <a:t>ARPAnet</a:t>
            </a:r>
            <a:r>
              <a:rPr lang="en-US" dirty="0"/>
              <a:t>)</a:t>
            </a:r>
          </a:p>
          <a:p>
            <a:pPr lvl="1"/>
            <a:r>
              <a:rPr lang="en-US" dirty="0"/>
              <a:t>Key standards: UDP, TCP, DNS</a:t>
            </a:r>
          </a:p>
          <a:p>
            <a:r>
              <a:rPr lang="en-US" dirty="0"/>
              <a:t>1983: Design adopted by other agencies</a:t>
            </a:r>
          </a:p>
          <a:p>
            <a:pPr lvl="1"/>
            <a:r>
              <a:rPr lang="en-US" dirty="0"/>
              <a:t>Created a need for inter-network connections</a:t>
            </a:r>
          </a:p>
          <a:p>
            <a:pPr lvl="1"/>
            <a:r>
              <a:rPr lang="en-US" dirty="0"/>
              <a:t>Key standards: IP</a:t>
            </a:r>
          </a:p>
          <a:p>
            <a:r>
              <a:rPr lang="en-US" dirty="0"/>
              <a:t>1991: World-Wide Web added point-and-click</a:t>
            </a:r>
          </a:p>
          <a:p>
            <a:pPr lvl="1"/>
            <a:r>
              <a:rPr lang="en-US" dirty="0"/>
              <a:t>Now </a:t>
            </a:r>
            <a:r>
              <a:rPr lang="en-US" dirty="0" smtClean="0"/>
              <a:t>908 million </a:t>
            </a:r>
            <a:r>
              <a:rPr lang="en-US" dirty="0"/>
              <a:t>Internet “hosts” </a:t>
            </a:r>
            <a:r>
              <a:rPr lang="en-US" dirty="0" smtClean="0"/>
              <a:t>(July 2012)</a:t>
            </a:r>
            <a:endParaRPr lang="en-US" dirty="0"/>
          </a:p>
          <a:p>
            <a:pPr lvl="1"/>
            <a:r>
              <a:rPr lang="en-US" dirty="0"/>
              <a:t>Key standards: HTTP, URL, HTML, XML</a:t>
            </a: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a:xfrm>
            <a:off x="685800" y="152400"/>
            <a:ext cx="7772400" cy="1143000"/>
          </a:xfrm>
        </p:spPr>
        <p:txBody>
          <a:bodyPr/>
          <a:lstStyle/>
          <a:p>
            <a:r>
              <a:rPr lang="en-US"/>
              <a:t>(Hyper)Links</a:t>
            </a:r>
          </a:p>
        </p:txBody>
      </p:sp>
      <p:sp>
        <p:nvSpPr>
          <p:cNvPr id="365571" name="Text Box 3"/>
          <p:cNvSpPr txBox="1">
            <a:spLocks noChangeArrowheads="1"/>
          </p:cNvSpPr>
          <p:nvPr/>
        </p:nvSpPr>
        <p:spPr bwMode="auto">
          <a:xfrm>
            <a:off x="1676400" y="1447800"/>
            <a:ext cx="5867400" cy="2301875"/>
          </a:xfrm>
          <a:prstGeom prst="rect">
            <a:avLst/>
          </a:prstGeom>
          <a:noFill/>
          <a:ln w="9525">
            <a:solidFill>
              <a:schemeClr val="tx1"/>
            </a:solidFill>
            <a:miter lim="800000"/>
            <a:headEnd/>
            <a:tailEnd/>
          </a:ln>
          <a:effectLst/>
        </p:spPr>
        <p:txBody>
          <a:bodyPr>
            <a:spAutoFit/>
          </a:bodyPr>
          <a:lstStyle/>
          <a:p>
            <a:pPr eaLnBrk="0" hangingPunct="0"/>
            <a:r>
              <a:rPr lang="en-US" sz="1600">
                <a:latin typeface="Arial" charset="0"/>
                <a:cs typeface="Arial" charset="0"/>
              </a:rPr>
              <a:t>&lt;html&gt;</a:t>
            </a:r>
          </a:p>
          <a:p>
            <a:pPr eaLnBrk="0" hangingPunct="0"/>
            <a:r>
              <a:rPr lang="en-US" sz="1600">
                <a:latin typeface="Arial" charset="0"/>
                <a:cs typeface="Arial" charset="0"/>
              </a:rPr>
              <a:t>&lt;head&gt;</a:t>
            </a:r>
          </a:p>
          <a:p>
            <a:pPr eaLnBrk="0" hangingPunct="0"/>
            <a:r>
              <a:rPr lang="en-US" sz="1600">
                <a:latin typeface="Arial" charset="0"/>
                <a:cs typeface="Arial" charset="0"/>
              </a:rPr>
              <a:t>&lt;title&gt;Hello World!&lt;/title&gt;</a:t>
            </a:r>
          </a:p>
          <a:p>
            <a:pPr eaLnBrk="0" hangingPunct="0"/>
            <a:r>
              <a:rPr lang="en-US" sz="1600">
                <a:latin typeface="Arial" charset="0"/>
                <a:cs typeface="Arial" charset="0"/>
              </a:rPr>
              <a:t>&lt;/head&gt;</a:t>
            </a:r>
          </a:p>
          <a:p>
            <a:pPr eaLnBrk="0" hangingPunct="0"/>
            <a:r>
              <a:rPr lang="en-US" sz="1600">
                <a:latin typeface="Arial" charset="0"/>
                <a:cs typeface="Arial" charset="0"/>
              </a:rPr>
              <a:t>&lt;body&gt;</a:t>
            </a:r>
          </a:p>
          <a:p>
            <a:pPr eaLnBrk="0" hangingPunct="0"/>
            <a:r>
              <a:rPr lang="en-US" sz="1600">
                <a:latin typeface="Arial" charset="0"/>
                <a:cs typeface="Arial" charset="0"/>
              </a:rPr>
              <a:t>&lt;p&gt;Hello world! This is my first webpage!&lt;/p&gt;</a:t>
            </a:r>
          </a:p>
          <a:p>
            <a:pPr eaLnBrk="0" hangingPunct="0"/>
            <a:r>
              <a:rPr lang="en-US" sz="1600">
                <a:latin typeface="Arial" charset="0"/>
                <a:cs typeface="Arial" charset="0"/>
              </a:rPr>
              <a:t>&lt;p&gt;Click &lt;a href="test.html"&gt;here&lt;/a&gt; for another page.&lt;/p&gt;</a:t>
            </a:r>
          </a:p>
          <a:p>
            <a:pPr eaLnBrk="0" hangingPunct="0"/>
            <a:r>
              <a:rPr lang="en-US" sz="1600">
                <a:latin typeface="Arial" charset="0"/>
                <a:cs typeface="Arial" charset="0"/>
              </a:rPr>
              <a:t>&lt;/body&gt;</a:t>
            </a:r>
          </a:p>
          <a:p>
            <a:pPr eaLnBrk="0" hangingPunct="0"/>
            <a:r>
              <a:rPr lang="en-US" sz="1600">
                <a:latin typeface="Arial" charset="0"/>
                <a:cs typeface="Arial" charset="0"/>
              </a:rPr>
              <a:t>&lt;/html&gt;</a:t>
            </a:r>
          </a:p>
        </p:txBody>
      </p:sp>
      <p:sp>
        <p:nvSpPr>
          <p:cNvPr id="365572" name="Text Box 4"/>
          <p:cNvSpPr txBox="1">
            <a:spLocks noChangeArrowheads="1"/>
          </p:cNvSpPr>
          <p:nvPr/>
        </p:nvSpPr>
        <p:spPr bwMode="auto">
          <a:xfrm>
            <a:off x="2971800" y="4191000"/>
            <a:ext cx="5867400" cy="2057400"/>
          </a:xfrm>
          <a:prstGeom prst="rect">
            <a:avLst/>
          </a:prstGeom>
          <a:noFill/>
          <a:ln w="9525">
            <a:solidFill>
              <a:schemeClr val="tx1"/>
            </a:solidFill>
            <a:miter lim="800000"/>
            <a:headEnd/>
            <a:tailEnd/>
          </a:ln>
          <a:effectLst/>
        </p:spPr>
        <p:txBody>
          <a:bodyPr>
            <a:spAutoFit/>
          </a:bodyPr>
          <a:lstStyle/>
          <a:p>
            <a:pPr eaLnBrk="0" hangingPunct="0"/>
            <a:r>
              <a:rPr lang="en-US" sz="1600">
                <a:latin typeface="Arial" charset="0"/>
                <a:cs typeface="Arial" charset="0"/>
              </a:rPr>
              <a:t>&lt;html&gt;</a:t>
            </a:r>
          </a:p>
          <a:p>
            <a:pPr eaLnBrk="0" hangingPunct="0"/>
            <a:r>
              <a:rPr lang="en-US" sz="1600">
                <a:latin typeface="Arial" charset="0"/>
                <a:cs typeface="Arial" charset="0"/>
              </a:rPr>
              <a:t>&lt;head&gt;</a:t>
            </a:r>
          </a:p>
          <a:p>
            <a:pPr eaLnBrk="0" hangingPunct="0"/>
            <a:r>
              <a:rPr lang="en-US" sz="1600">
                <a:latin typeface="Arial" charset="0"/>
                <a:cs typeface="Arial" charset="0"/>
              </a:rPr>
              <a:t>&lt;title&gt;Another page&lt;/title&gt;</a:t>
            </a:r>
          </a:p>
          <a:p>
            <a:pPr eaLnBrk="0" hangingPunct="0"/>
            <a:r>
              <a:rPr lang="en-US" sz="1600">
                <a:latin typeface="Arial" charset="0"/>
                <a:cs typeface="Arial" charset="0"/>
              </a:rPr>
              <a:t>&lt;/head&gt;</a:t>
            </a:r>
          </a:p>
          <a:p>
            <a:pPr eaLnBrk="0" hangingPunct="0"/>
            <a:r>
              <a:rPr lang="en-US" sz="1600">
                <a:latin typeface="Arial" charset="0"/>
                <a:cs typeface="Arial" charset="0"/>
              </a:rPr>
              <a:t>&lt;body&gt;</a:t>
            </a:r>
          </a:p>
          <a:p>
            <a:pPr eaLnBrk="0" hangingPunct="0"/>
            <a:r>
              <a:rPr lang="en-US" sz="1600">
                <a:latin typeface="Arial" charset="0"/>
                <a:cs typeface="Arial" charset="0"/>
              </a:rPr>
              <a:t>&lt;p&gt;This is another page.&lt;/p&gt;</a:t>
            </a:r>
          </a:p>
          <a:p>
            <a:pPr eaLnBrk="0" hangingPunct="0"/>
            <a:r>
              <a:rPr lang="en-US" sz="1600">
                <a:latin typeface="Arial" charset="0"/>
                <a:cs typeface="Arial" charset="0"/>
              </a:rPr>
              <a:t>&lt;/body&gt;</a:t>
            </a:r>
          </a:p>
          <a:p>
            <a:pPr eaLnBrk="0" hangingPunct="0"/>
            <a:r>
              <a:rPr lang="en-US" sz="1600">
                <a:latin typeface="Arial" charset="0"/>
                <a:cs typeface="Arial" charset="0"/>
              </a:rPr>
              <a:t>&lt;/html&gt;</a:t>
            </a:r>
          </a:p>
        </p:txBody>
      </p:sp>
      <p:sp>
        <p:nvSpPr>
          <p:cNvPr id="365573" name="Text Box 5"/>
          <p:cNvSpPr txBox="1">
            <a:spLocks noChangeArrowheads="1"/>
          </p:cNvSpPr>
          <p:nvPr/>
        </p:nvSpPr>
        <p:spPr bwMode="auto">
          <a:xfrm>
            <a:off x="1600200" y="1143000"/>
            <a:ext cx="1201738" cy="336550"/>
          </a:xfrm>
          <a:prstGeom prst="rect">
            <a:avLst/>
          </a:prstGeom>
          <a:noFill/>
          <a:ln w="9525">
            <a:noFill/>
            <a:miter lim="800000"/>
            <a:headEnd/>
            <a:tailEnd/>
          </a:ln>
          <a:effectLst/>
        </p:spPr>
        <p:txBody>
          <a:bodyPr wrap="none">
            <a:spAutoFit/>
          </a:bodyPr>
          <a:lstStyle/>
          <a:p>
            <a:pPr eaLnBrk="0" hangingPunct="0"/>
            <a:r>
              <a:rPr lang="en-US" sz="1600" b="1">
                <a:latin typeface="Arial" charset="0"/>
                <a:cs typeface="Arial" charset="0"/>
              </a:rPr>
              <a:t>index.html</a:t>
            </a:r>
          </a:p>
        </p:txBody>
      </p:sp>
      <p:sp>
        <p:nvSpPr>
          <p:cNvPr id="365574" name="Text Box 6"/>
          <p:cNvSpPr txBox="1">
            <a:spLocks noChangeArrowheads="1"/>
          </p:cNvSpPr>
          <p:nvPr/>
        </p:nvSpPr>
        <p:spPr bwMode="auto">
          <a:xfrm>
            <a:off x="2895600" y="3886200"/>
            <a:ext cx="1033463" cy="336550"/>
          </a:xfrm>
          <a:prstGeom prst="rect">
            <a:avLst/>
          </a:prstGeom>
          <a:noFill/>
          <a:ln w="9525">
            <a:noFill/>
            <a:miter lim="800000"/>
            <a:headEnd/>
            <a:tailEnd/>
          </a:ln>
          <a:effectLst/>
        </p:spPr>
        <p:txBody>
          <a:bodyPr wrap="none">
            <a:spAutoFit/>
          </a:bodyPr>
          <a:lstStyle/>
          <a:p>
            <a:pPr eaLnBrk="0" hangingPunct="0"/>
            <a:r>
              <a:rPr lang="en-US" sz="1600" b="1">
                <a:latin typeface="Arial" charset="0"/>
                <a:cs typeface="Arial" charset="0"/>
              </a:rPr>
              <a:t>test.html</a:t>
            </a:r>
          </a:p>
        </p:txBody>
      </p:sp>
      <p:sp>
        <p:nvSpPr>
          <p:cNvPr id="365575" name="Line 7"/>
          <p:cNvSpPr>
            <a:spLocks noChangeShapeType="1"/>
          </p:cNvSpPr>
          <p:nvPr/>
        </p:nvSpPr>
        <p:spPr bwMode="auto">
          <a:xfrm>
            <a:off x="3810000" y="3276600"/>
            <a:ext cx="304800" cy="8382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685800" y="0"/>
            <a:ext cx="7772400" cy="1143000"/>
          </a:xfrm>
        </p:spPr>
        <p:txBody>
          <a:bodyPr/>
          <a:lstStyle/>
          <a:p>
            <a:r>
              <a:rPr lang="en-US"/>
              <a:t>Hypertext “Anchors”</a:t>
            </a:r>
          </a:p>
        </p:txBody>
      </p:sp>
      <p:sp>
        <p:nvSpPr>
          <p:cNvPr id="367619" name="Rectangle 3"/>
          <p:cNvSpPr>
            <a:spLocks noGrp="1" noChangeArrowheads="1"/>
          </p:cNvSpPr>
          <p:nvPr>
            <p:ph type="body" idx="1"/>
          </p:nvPr>
        </p:nvSpPr>
        <p:spPr>
          <a:xfrm>
            <a:off x="152400" y="1066800"/>
            <a:ext cx="8991600" cy="4114800"/>
          </a:xfrm>
        </p:spPr>
        <p:txBody>
          <a:bodyPr/>
          <a:lstStyle/>
          <a:p>
            <a:r>
              <a:rPr lang="en-US" sz="2800"/>
              <a:t>Internal anchors: somewhere on the same page</a:t>
            </a:r>
          </a:p>
          <a:p>
            <a:pPr lvl="1"/>
            <a:r>
              <a:rPr lang="en-US" sz="2400"/>
              <a:t>&lt;a href=“#students”&gt; Students&lt;/a&gt;</a:t>
            </a:r>
          </a:p>
          <a:p>
            <a:pPr lvl="2"/>
            <a:r>
              <a:rPr lang="en-US" sz="2000"/>
              <a:t>Links to: &lt;a name=“students”&gt;Student Information&lt;/a&gt;</a:t>
            </a:r>
          </a:p>
          <a:p>
            <a:pPr lvl="4"/>
            <a:endParaRPr lang="en-US" sz="1800"/>
          </a:p>
          <a:p>
            <a:r>
              <a:rPr lang="en-US" sz="2800"/>
              <a:t>External anchors: to another page </a:t>
            </a:r>
          </a:p>
          <a:p>
            <a:pPr lvl="1"/>
            <a:r>
              <a:rPr lang="en-US" sz="2400"/>
              <a:t>&lt;a href=“http://www.clis.umd.edu”&gt;CLIS&lt;/a&gt;</a:t>
            </a:r>
          </a:p>
          <a:p>
            <a:pPr lvl="1"/>
            <a:r>
              <a:rPr lang="en-US" sz="2400"/>
              <a:t>&lt;a href=“http://www.clis.umd.edu#students”&gt;CLIS students&lt;/a&gt;</a:t>
            </a:r>
          </a:p>
          <a:p>
            <a:pPr lvl="4"/>
            <a:endParaRPr lang="en-US" sz="1800"/>
          </a:p>
          <a:p>
            <a:r>
              <a:rPr lang="en-US" sz="2800"/>
              <a:t>URL may be complete, or relative to current page</a:t>
            </a:r>
          </a:p>
          <a:p>
            <a:pPr lvl="1"/>
            <a:r>
              <a:rPr lang="en-US" sz="2400"/>
              <a:t>&lt;a href=“video/week2.rm”&gt;2&lt;/a&gt;</a:t>
            </a:r>
          </a:p>
          <a:p>
            <a:pPr lvl="4"/>
            <a:endParaRPr lang="en-US" sz="1800"/>
          </a:p>
          <a:p>
            <a:r>
              <a:rPr lang="en-US" sz="2800"/>
              <a:t>File name part of URL is case sensitive (on Unix servers)</a:t>
            </a:r>
          </a:p>
          <a:p>
            <a:pPr lvl="1"/>
            <a:r>
              <a:rPr lang="en-US" sz="2400"/>
              <a:t>Protocol and domain name are not case sensitive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a:xfrm>
            <a:off x="533400" y="228600"/>
            <a:ext cx="7772400" cy="1143000"/>
          </a:xfrm>
        </p:spPr>
        <p:txBody>
          <a:bodyPr/>
          <a:lstStyle/>
          <a:p>
            <a:r>
              <a:rPr lang="en-US"/>
              <a:t>Images</a:t>
            </a:r>
          </a:p>
        </p:txBody>
      </p:sp>
      <p:sp>
        <p:nvSpPr>
          <p:cNvPr id="369667" name="Rectangle 3"/>
          <p:cNvSpPr>
            <a:spLocks noGrp="1" noChangeArrowheads="1"/>
          </p:cNvSpPr>
          <p:nvPr>
            <p:ph type="body" idx="1"/>
          </p:nvPr>
        </p:nvSpPr>
        <p:spPr>
          <a:xfrm>
            <a:off x="0" y="1371600"/>
            <a:ext cx="9144000" cy="4114800"/>
          </a:xfrm>
        </p:spPr>
        <p:txBody>
          <a:bodyPr/>
          <a:lstStyle/>
          <a:p>
            <a:pPr>
              <a:lnSpc>
                <a:spcPct val="90000"/>
              </a:lnSpc>
            </a:pPr>
            <a:r>
              <a:rPr lang="en-US"/>
              <a:t>&lt;img src=“</a:t>
            </a:r>
            <a:r>
              <a:rPr lang="en-US" i="1"/>
              <a:t>URL”&gt; or </a:t>
            </a:r>
            <a:r>
              <a:rPr lang="en-US"/>
              <a:t>&lt;img src=“</a:t>
            </a:r>
            <a:r>
              <a:rPr lang="en-US" i="1"/>
              <a:t>path/file”&gt; </a:t>
            </a:r>
          </a:p>
          <a:p>
            <a:pPr lvl="1">
              <a:lnSpc>
                <a:spcPct val="90000"/>
              </a:lnSpc>
            </a:pPr>
            <a:r>
              <a:rPr lang="en-US"/>
              <a:t>&lt;img src=“http://www.clis.umd.edu/IMAGES/head.gif”&gt;</a:t>
            </a:r>
          </a:p>
          <a:p>
            <a:pPr lvl="1">
              <a:lnSpc>
                <a:spcPct val="90000"/>
              </a:lnSpc>
            </a:pPr>
            <a:r>
              <a:rPr lang="en-US"/>
              <a:t>SRC: can be url or path/file</a:t>
            </a:r>
          </a:p>
          <a:p>
            <a:pPr lvl="1">
              <a:lnSpc>
                <a:spcPct val="90000"/>
              </a:lnSpc>
            </a:pPr>
            <a:r>
              <a:rPr lang="en-US"/>
              <a:t>ALT: a text string</a:t>
            </a:r>
          </a:p>
          <a:p>
            <a:pPr lvl="1">
              <a:lnSpc>
                <a:spcPct val="90000"/>
              </a:lnSpc>
            </a:pPr>
            <a:r>
              <a:rPr lang="en-US"/>
              <a:t>ALIGN: position of the image</a:t>
            </a:r>
          </a:p>
          <a:p>
            <a:pPr lvl="1">
              <a:lnSpc>
                <a:spcPct val="90000"/>
              </a:lnSpc>
            </a:pPr>
            <a:r>
              <a:rPr lang="en-US"/>
              <a:t>WIDTH and HEIGHT: size of the image</a:t>
            </a:r>
          </a:p>
          <a:p>
            <a:pPr>
              <a:lnSpc>
                <a:spcPct val="90000"/>
              </a:lnSpc>
            </a:pPr>
            <a:r>
              <a:rPr lang="en-US"/>
              <a:t>Can use as anchor:</a:t>
            </a:r>
            <a:r>
              <a:rPr lang="en-US" sz="2800"/>
              <a:t>	</a:t>
            </a:r>
          </a:p>
          <a:p>
            <a:pPr lvl="1">
              <a:lnSpc>
                <a:spcPct val="90000"/>
              </a:lnSpc>
            </a:pPr>
            <a:r>
              <a:rPr lang="en-US" sz="2000"/>
              <a:t> </a:t>
            </a:r>
            <a:r>
              <a:rPr lang="en-US"/>
              <a:t>&lt;a href=</a:t>
            </a:r>
            <a:r>
              <a:rPr lang="en-US" i="1"/>
              <a:t>URL&gt;&lt;</a:t>
            </a:r>
            <a:r>
              <a:rPr lang="en-US"/>
              <a:t>img src=</a:t>
            </a:r>
            <a:r>
              <a:rPr lang="en-US" i="1"/>
              <a:t>URL2&gt;</a:t>
            </a:r>
            <a:r>
              <a:rPr lang="en-US"/>
              <a:t>&lt;/a&gt;</a:t>
            </a:r>
          </a:p>
          <a:p>
            <a:pPr>
              <a:lnSpc>
                <a:spcPct val="90000"/>
              </a:lnSpc>
            </a:pPr>
            <a:r>
              <a:rPr lang="en-US"/>
              <a:t>Example: </a:t>
            </a:r>
          </a:p>
          <a:p>
            <a:pPr lvl="1">
              <a:lnSpc>
                <a:spcPct val="90000"/>
              </a:lnSpc>
            </a:pPr>
            <a:r>
              <a:rPr lang="en-US" sz="2400"/>
              <a:t>http://www.umiacs.umd.edu/~daqingd/Image-Alignment.html</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685800" y="228600"/>
            <a:ext cx="7772400" cy="1143000"/>
          </a:xfrm>
        </p:spPr>
        <p:txBody>
          <a:bodyPr/>
          <a:lstStyle/>
          <a:p>
            <a:r>
              <a:rPr lang="en-US"/>
              <a:t>Tables</a:t>
            </a:r>
          </a:p>
        </p:txBody>
      </p:sp>
      <p:graphicFrame>
        <p:nvGraphicFramePr>
          <p:cNvPr id="371715" name="Group 3"/>
          <p:cNvGraphicFramePr>
            <a:graphicFrameLocks noGrp="1"/>
          </p:cNvGraphicFramePr>
          <p:nvPr/>
        </p:nvGraphicFramePr>
        <p:xfrm>
          <a:off x="2063750" y="1600200"/>
          <a:ext cx="6096000" cy="4064001"/>
        </p:xfrm>
        <a:graphic>
          <a:graphicData uri="http://schemas.openxmlformats.org/drawingml/2006/table">
            <a:tbl>
              <a:tblPr/>
              <a:tblGrid>
                <a:gridCol w="2032000"/>
                <a:gridCol w="2032000"/>
                <a:gridCol w="2032000"/>
              </a:tblGrid>
              <a:tr h="1354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eenie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mennie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miney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5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mo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catch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a tiger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4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by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the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charset="0"/>
                        </a:rPr>
                        <a:t>toe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1733" name="Text Box 21"/>
          <p:cNvSpPr txBox="1">
            <a:spLocks noChangeArrowheads="1"/>
          </p:cNvSpPr>
          <p:nvPr/>
        </p:nvSpPr>
        <p:spPr bwMode="auto">
          <a:xfrm>
            <a:off x="1682750" y="1195388"/>
            <a:ext cx="9842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&lt;table&gt;</a:t>
            </a:r>
          </a:p>
        </p:txBody>
      </p:sp>
      <p:sp>
        <p:nvSpPr>
          <p:cNvPr id="371734" name="Text Box 22"/>
          <p:cNvSpPr txBox="1">
            <a:spLocks noChangeArrowheads="1"/>
          </p:cNvSpPr>
          <p:nvPr/>
        </p:nvSpPr>
        <p:spPr bwMode="auto">
          <a:xfrm>
            <a:off x="1682750" y="5729288"/>
            <a:ext cx="10477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&lt;/table&gt;</a:t>
            </a:r>
          </a:p>
        </p:txBody>
      </p:sp>
      <p:sp>
        <p:nvSpPr>
          <p:cNvPr id="371735" name="Text Box 23"/>
          <p:cNvSpPr txBox="1">
            <a:spLocks noChangeArrowheads="1"/>
          </p:cNvSpPr>
          <p:nvPr/>
        </p:nvSpPr>
        <p:spPr bwMode="auto">
          <a:xfrm>
            <a:off x="1524000" y="2057400"/>
            <a:ext cx="615950" cy="366713"/>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&lt;tr&gt;</a:t>
            </a:r>
          </a:p>
        </p:txBody>
      </p:sp>
      <p:sp>
        <p:nvSpPr>
          <p:cNvPr id="371736" name="Text Box 24"/>
          <p:cNvSpPr txBox="1">
            <a:spLocks noChangeArrowheads="1"/>
          </p:cNvSpPr>
          <p:nvPr/>
        </p:nvSpPr>
        <p:spPr bwMode="auto">
          <a:xfrm>
            <a:off x="1530350" y="3443288"/>
            <a:ext cx="6159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&lt;tr&gt;</a:t>
            </a:r>
          </a:p>
        </p:txBody>
      </p:sp>
      <p:sp>
        <p:nvSpPr>
          <p:cNvPr id="371737" name="Text Box 25"/>
          <p:cNvSpPr txBox="1">
            <a:spLocks noChangeArrowheads="1"/>
          </p:cNvSpPr>
          <p:nvPr/>
        </p:nvSpPr>
        <p:spPr bwMode="auto">
          <a:xfrm>
            <a:off x="1530350" y="4814888"/>
            <a:ext cx="6159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&lt;tr&gt;</a:t>
            </a:r>
          </a:p>
        </p:txBody>
      </p:sp>
      <p:sp>
        <p:nvSpPr>
          <p:cNvPr id="371738" name="Text Box 26"/>
          <p:cNvSpPr txBox="1">
            <a:spLocks noChangeArrowheads="1"/>
          </p:cNvSpPr>
          <p:nvPr/>
        </p:nvSpPr>
        <p:spPr bwMode="auto">
          <a:xfrm>
            <a:off x="8153400" y="2057400"/>
            <a:ext cx="679450" cy="366713"/>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&lt;/tr&gt;</a:t>
            </a:r>
          </a:p>
        </p:txBody>
      </p:sp>
      <p:sp>
        <p:nvSpPr>
          <p:cNvPr id="371739" name="Text Box 27"/>
          <p:cNvSpPr txBox="1">
            <a:spLocks noChangeArrowheads="1"/>
          </p:cNvSpPr>
          <p:nvPr/>
        </p:nvSpPr>
        <p:spPr bwMode="auto">
          <a:xfrm>
            <a:off x="8159750" y="3443288"/>
            <a:ext cx="6794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&lt;/tr&gt;</a:t>
            </a:r>
          </a:p>
        </p:txBody>
      </p:sp>
      <p:sp>
        <p:nvSpPr>
          <p:cNvPr id="371740" name="Text Box 28"/>
          <p:cNvSpPr txBox="1">
            <a:spLocks noChangeArrowheads="1"/>
          </p:cNvSpPr>
          <p:nvPr/>
        </p:nvSpPr>
        <p:spPr bwMode="auto">
          <a:xfrm>
            <a:off x="8159750" y="4814888"/>
            <a:ext cx="6794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&lt;/tr&gt;</a:t>
            </a:r>
          </a:p>
        </p:txBody>
      </p:sp>
      <p:sp>
        <p:nvSpPr>
          <p:cNvPr id="371741" name="Text Box 29"/>
          <p:cNvSpPr txBox="1">
            <a:spLocks noChangeArrowheads="1"/>
          </p:cNvSpPr>
          <p:nvPr/>
        </p:nvSpPr>
        <p:spPr bwMode="auto">
          <a:xfrm>
            <a:off x="1981200" y="2057400"/>
            <a:ext cx="666750" cy="366713"/>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42" name="Text Box 30"/>
          <p:cNvSpPr txBox="1">
            <a:spLocks noChangeArrowheads="1"/>
          </p:cNvSpPr>
          <p:nvPr/>
        </p:nvSpPr>
        <p:spPr bwMode="auto">
          <a:xfrm>
            <a:off x="3460750" y="2057400"/>
            <a:ext cx="730250" cy="366713"/>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43" name="Text Box 31"/>
          <p:cNvSpPr txBox="1">
            <a:spLocks noChangeArrowheads="1"/>
          </p:cNvSpPr>
          <p:nvPr/>
        </p:nvSpPr>
        <p:spPr bwMode="auto">
          <a:xfrm>
            <a:off x="4032250" y="2057400"/>
            <a:ext cx="666750" cy="366713"/>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44" name="Text Box 32"/>
          <p:cNvSpPr txBox="1">
            <a:spLocks noChangeArrowheads="1"/>
          </p:cNvSpPr>
          <p:nvPr/>
        </p:nvSpPr>
        <p:spPr bwMode="auto">
          <a:xfrm>
            <a:off x="5486400" y="2057400"/>
            <a:ext cx="730250" cy="366713"/>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45" name="Text Box 33"/>
          <p:cNvSpPr txBox="1">
            <a:spLocks noChangeArrowheads="1"/>
          </p:cNvSpPr>
          <p:nvPr/>
        </p:nvSpPr>
        <p:spPr bwMode="auto">
          <a:xfrm>
            <a:off x="6038850" y="2057400"/>
            <a:ext cx="666750" cy="366713"/>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46" name="Text Box 34"/>
          <p:cNvSpPr txBox="1">
            <a:spLocks noChangeArrowheads="1"/>
          </p:cNvSpPr>
          <p:nvPr/>
        </p:nvSpPr>
        <p:spPr bwMode="auto">
          <a:xfrm>
            <a:off x="7499350" y="2057400"/>
            <a:ext cx="730250" cy="366713"/>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47" name="Text Box 35"/>
          <p:cNvSpPr txBox="1">
            <a:spLocks noChangeArrowheads="1"/>
          </p:cNvSpPr>
          <p:nvPr/>
        </p:nvSpPr>
        <p:spPr bwMode="auto">
          <a:xfrm>
            <a:off x="1981200" y="3443288"/>
            <a:ext cx="6667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48" name="Text Box 36"/>
          <p:cNvSpPr txBox="1">
            <a:spLocks noChangeArrowheads="1"/>
          </p:cNvSpPr>
          <p:nvPr/>
        </p:nvSpPr>
        <p:spPr bwMode="auto">
          <a:xfrm>
            <a:off x="3460750" y="3443288"/>
            <a:ext cx="7302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49" name="Text Box 37"/>
          <p:cNvSpPr txBox="1">
            <a:spLocks noChangeArrowheads="1"/>
          </p:cNvSpPr>
          <p:nvPr/>
        </p:nvSpPr>
        <p:spPr bwMode="auto">
          <a:xfrm>
            <a:off x="4032250" y="3443288"/>
            <a:ext cx="6667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0" name="Text Box 38"/>
          <p:cNvSpPr txBox="1">
            <a:spLocks noChangeArrowheads="1"/>
          </p:cNvSpPr>
          <p:nvPr/>
        </p:nvSpPr>
        <p:spPr bwMode="auto">
          <a:xfrm>
            <a:off x="5486400" y="3443288"/>
            <a:ext cx="7302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1" name="Text Box 39"/>
          <p:cNvSpPr txBox="1">
            <a:spLocks noChangeArrowheads="1"/>
          </p:cNvSpPr>
          <p:nvPr/>
        </p:nvSpPr>
        <p:spPr bwMode="auto">
          <a:xfrm>
            <a:off x="6038850" y="3443288"/>
            <a:ext cx="6667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2" name="Text Box 40"/>
          <p:cNvSpPr txBox="1">
            <a:spLocks noChangeArrowheads="1"/>
          </p:cNvSpPr>
          <p:nvPr/>
        </p:nvSpPr>
        <p:spPr bwMode="auto">
          <a:xfrm>
            <a:off x="7499350" y="3443288"/>
            <a:ext cx="7302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3" name="Text Box 41"/>
          <p:cNvSpPr txBox="1">
            <a:spLocks noChangeArrowheads="1"/>
          </p:cNvSpPr>
          <p:nvPr/>
        </p:nvSpPr>
        <p:spPr bwMode="auto">
          <a:xfrm>
            <a:off x="1981200" y="4814888"/>
            <a:ext cx="6667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4" name="Text Box 42"/>
          <p:cNvSpPr txBox="1">
            <a:spLocks noChangeArrowheads="1"/>
          </p:cNvSpPr>
          <p:nvPr/>
        </p:nvSpPr>
        <p:spPr bwMode="auto">
          <a:xfrm>
            <a:off x="3460750" y="4814888"/>
            <a:ext cx="7302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5" name="Text Box 43"/>
          <p:cNvSpPr txBox="1">
            <a:spLocks noChangeArrowheads="1"/>
          </p:cNvSpPr>
          <p:nvPr/>
        </p:nvSpPr>
        <p:spPr bwMode="auto">
          <a:xfrm>
            <a:off x="4032250" y="4814888"/>
            <a:ext cx="6667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6" name="Text Box 44"/>
          <p:cNvSpPr txBox="1">
            <a:spLocks noChangeArrowheads="1"/>
          </p:cNvSpPr>
          <p:nvPr/>
        </p:nvSpPr>
        <p:spPr bwMode="auto">
          <a:xfrm>
            <a:off x="5486400" y="4814888"/>
            <a:ext cx="7302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7" name="Text Box 45"/>
          <p:cNvSpPr txBox="1">
            <a:spLocks noChangeArrowheads="1"/>
          </p:cNvSpPr>
          <p:nvPr/>
        </p:nvSpPr>
        <p:spPr bwMode="auto">
          <a:xfrm>
            <a:off x="6038850" y="4814888"/>
            <a:ext cx="6667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
        <p:nvSpPr>
          <p:cNvPr id="371758" name="Text Box 46"/>
          <p:cNvSpPr txBox="1">
            <a:spLocks noChangeArrowheads="1"/>
          </p:cNvSpPr>
          <p:nvPr/>
        </p:nvSpPr>
        <p:spPr bwMode="auto">
          <a:xfrm>
            <a:off x="7499350" y="4814888"/>
            <a:ext cx="730250" cy="366712"/>
          </a:xfrm>
          <a:prstGeom prst="rect">
            <a:avLst/>
          </a:prstGeom>
          <a:noFill/>
          <a:ln w="9525">
            <a:noFill/>
            <a:miter lim="800000"/>
            <a:headEnd/>
            <a:tailEnd/>
          </a:ln>
          <a:effectLst/>
        </p:spPr>
        <p:txBody>
          <a:bodyPr wrap="none">
            <a:spAutoFit/>
          </a:bodyPr>
          <a:lstStyle/>
          <a:p>
            <a:pPr eaLnBrk="0" hangingPunct="0"/>
            <a:r>
              <a:rPr lang="en-US" sz="1800" b="1">
                <a:latin typeface="Arial" charset="0"/>
                <a:cs typeface="Arial" charset="0"/>
              </a:rPr>
              <a:t>&lt;/td&gt;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17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173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717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17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17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17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17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17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174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174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17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174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174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717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7175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175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7175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174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174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174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7175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7175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7175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7175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7175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17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33" grpId="0"/>
      <p:bldP spid="371734" grpId="0"/>
      <p:bldP spid="371735" grpId="0"/>
      <p:bldP spid="371736" grpId="0"/>
      <p:bldP spid="371737" grpId="0"/>
      <p:bldP spid="371738" grpId="0"/>
      <p:bldP spid="371739" grpId="0"/>
      <p:bldP spid="371740" grpId="0"/>
      <p:bldP spid="371741" grpId="0"/>
      <p:bldP spid="371742" grpId="0"/>
      <p:bldP spid="371743" grpId="0"/>
      <p:bldP spid="371744" grpId="0"/>
      <p:bldP spid="371745" grpId="0"/>
      <p:bldP spid="371746" grpId="0"/>
      <p:bldP spid="371747" grpId="0"/>
      <p:bldP spid="371748" grpId="0"/>
      <p:bldP spid="371749" grpId="0"/>
      <p:bldP spid="371750" grpId="0"/>
      <p:bldP spid="371751" grpId="0"/>
      <p:bldP spid="371752" grpId="0"/>
      <p:bldP spid="371753" grpId="0"/>
      <p:bldP spid="371754" grpId="0"/>
      <p:bldP spid="371755" grpId="0"/>
      <p:bldP spid="371756" grpId="0"/>
      <p:bldP spid="371757" grpId="0"/>
      <p:bldP spid="371758"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685800" y="0"/>
            <a:ext cx="7772400" cy="685800"/>
          </a:xfrm>
        </p:spPr>
        <p:txBody>
          <a:bodyPr/>
          <a:lstStyle/>
          <a:p>
            <a:r>
              <a:rPr lang="en-US"/>
              <a:t>Table Example</a:t>
            </a:r>
          </a:p>
        </p:txBody>
      </p:sp>
      <p:sp>
        <p:nvSpPr>
          <p:cNvPr id="373763" name="Rectangle 3"/>
          <p:cNvSpPr>
            <a:spLocks noGrp="1" noChangeArrowheads="1"/>
          </p:cNvSpPr>
          <p:nvPr>
            <p:ph type="body" idx="1"/>
          </p:nvPr>
        </p:nvSpPr>
        <p:spPr>
          <a:xfrm>
            <a:off x="228600" y="609600"/>
            <a:ext cx="8610600" cy="5334000"/>
          </a:xfrm>
        </p:spPr>
        <p:txBody>
          <a:bodyPr/>
          <a:lstStyle/>
          <a:p>
            <a:pPr>
              <a:buFontTx/>
              <a:buNone/>
            </a:pPr>
            <a:r>
              <a:rPr lang="en-US" sz="2800"/>
              <a:t>&lt;table align=“center”&gt;</a:t>
            </a:r>
          </a:p>
          <a:p>
            <a:pPr>
              <a:buFontTx/>
              <a:buNone/>
            </a:pPr>
            <a:r>
              <a:rPr lang="en-US" sz="2800"/>
              <a:t>&lt;caption align=“right”&gt;The caption&lt;/caption&gt;    </a:t>
            </a:r>
          </a:p>
          <a:p>
            <a:pPr>
              <a:buFontTx/>
              <a:buNone/>
            </a:pPr>
            <a:r>
              <a:rPr lang="en-US" sz="2800"/>
              <a:t>	&lt; tr align=“LEFT”&gt;</a:t>
            </a:r>
          </a:p>
          <a:p>
            <a:pPr>
              <a:buFontTx/>
              <a:buNone/>
            </a:pPr>
            <a:r>
              <a:rPr lang="en-US" sz="2800"/>
              <a:t>		&lt;th&gt; Header1 &lt;/th&gt;</a:t>
            </a:r>
          </a:p>
          <a:p>
            <a:pPr>
              <a:buFontTx/>
              <a:buNone/>
            </a:pPr>
            <a:r>
              <a:rPr lang="en-US" sz="2800"/>
              <a:t>		&lt;th&gt; Header2&lt;/th&gt;</a:t>
            </a:r>
          </a:p>
          <a:p>
            <a:pPr>
              <a:buFontTx/>
              <a:buNone/>
            </a:pPr>
            <a:r>
              <a:rPr lang="en-US" sz="2800"/>
              <a:t>	&lt;/tr&gt;</a:t>
            </a:r>
          </a:p>
          <a:p>
            <a:pPr>
              <a:buFontTx/>
              <a:buNone/>
            </a:pPr>
            <a:r>
              <a:rPr lang="en-US" sz="2800"/>
              <a:t>	&lt;tr&gt;&lt;td&gt;first row, first item &lt;/td&gt;</a:t>
            </a:r>
          </a:p>
          <a:p>
            <a:pPr>
              <a:buFontTx/>
              <a:buNone/>
            </a:pPr>
            <a:r>
              <a:rPr lang="en-US" sz="2800"/>
              <a:t>            &lt;td&gt;first row, second item&lt;/td&gt;&lt;/tr&gt;</a:t>
            </a:r>
          </a:p>
          <a:p>
            <a:pPr>
              <a:buFontTx/>
              <a:buNone/>
            </a:pPr>
            <a:r>
              <a:rPr lang="en-US" sz="2800"/>
              <a:t>	&lt; tr&gt;&lt;td&gt;second row, first item&lt;/td&gt;</a:t>
            </a:r>
          </a:p>
          <a:p>
            <a:pPr>
              <a:buFontTx/>
              <a:buNone/>
            </a:pPr>
            <a:r>
              <a:rPr lang="en-US" sz="2800"/>
              <a:t>            &lt;td&gt;second row, second item&lt;/td&gt;&lt;/tr&gt;</a:t>
            </a:r>
          </a:p>
          <a:p>
            <a:pPr>
              <a:buFontTx/>
              <a:buNone/>
            </a:pPr>
            <a:r>
              <a:rPr lang="en-US" sz="2800"/>
              <a:t>&lt;/table&gt;</a:t>
            </a:r>
          </a:p>
          <a:p>
            <a:pPr>
              <a:buFontTx/>
              <a:buNone/>
            </a:pPr>
            <a:r>
              <a:rPr lang="en-US" sz="2400"/>
              <a:t>See also: http://www.umiacs.umd.edu/~daqingd/Simple-Table.html</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1026"/>
          <p:cNvSpPr>
            <a:spLocks noGrp="1" noChangeArrowheads="1"/>
          </p:cNvSpPr>
          <p:nvPr>
            <p:ph type="title"/>
          </p:nvPr>
        </p:nvSpPr>
        <p:spPr/>
        <p:txBody>
          <a:bodyPr/>
          <a:lstStyle/>
          <a:p>
            <a:r>
              <a:rPr lang="en-US"/>
              <a:t>Before You Go</a:t>
            </a:r>
          </a:p>
        </p:txBody>
      </p:sp>
      <p:sp>
        <p:nvSpPr>
          <p:cNvPr id="193539" name="Rectangle 1027"/>
          <p:cNvSpPr>
            <a:spLocks noGrp="1" noChangeArrowheads="1"/>
          </p:cNvSpPr>
          <p:nvPr>
            <p:ph type="body" idx="1"/>
          </p:nvPr>
        </p:nvSpPr>
        <p:spPr/>
        <p:txBody>
          <a:bodyPr/>
          <a:lstStyle/>
          <a:p>
            <a:pPr>
              <a:buFontTx/>
              <a:buNone/>
            </a:pPr>
            <a:r>
              <a:rPr lang="en-US"/>
              <a:t>	On a sheet of paper, answer the following (ungraded) question (no names, please):</a:t>
            </a:r>
          </a:p>
          <a:p>
            <a:endParaRPr lang="en-US"/>
          </a:p>
          <a:p>
            <a:pPr>
              <a:buFontTx/>
              <a:buNone/>
            </a:pPr>
            <a:r>
              <a:rPr lang="en-US"/>
              <a:t>	</a:t>
            </a:r>
            <a:r>
              <a:rPr lang="en-US" sz="4000"/>
              <a:t>What was the muddiest point in today’s class?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6" name="Rectangle 6"/>
          <p:cNvSpPr>
            <a:spLocks noGrp="1" noChangeArrowheads="1"/>
          </p:cNvSpPr>
          <p:nvPr>
            <p:ph type="title"/>
          </p:nvPr>
        </p:nvSpPr>
        <p:spPr>
          <a:xfrm>
            <a:off x="762000" y="0"/>
            <a:ext cx="7772400" cy="1143000"/>
          </a:xfrm>
        </p:spPr>
        <p:txBody>
          <a:bodyPr/>
          <a:lstStyle/>
          <a:p>
            <a:r>
              <a:rPr lang="en-US"/>
              <a:t>What Changed in 1994?</a:t>
            </a:r>
          </a:p>
        </p:txBody>
      </p:sp>
      <p:graphicFrame>
        <p:nvGraphicFramePr>
          <p:cNvPr id="9" name="Chart 8"/>
          <p:cNvGraphicFramePr/>
          <p:nvPr/>
        </p:nvGraphicFramePr>
        <p:xfrm>
          <a:off x="0" y="1143000"/>
          <a:ext cx="9144000" cy="533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685800" y="304800"/>
            <a:ext cx="7772400" cy="1143000"/>
          </a:xfrm>
        </p:spPr>
        <p:txBody>
          <a:bodyPr/>
          <a:lstStyle/>
          <a:p>
            <a:r>
              <a:rPr lang="en-US"/>
              <a:t>Overview</a:t>
            </a:r>
          </a:p>
        </p:txBody>
      </p:sp>
      <p:pic>
        <p:nvPicPr>
          <p:cNvPr id="304131" name="Picture 3" descr="Fig02-03"/>
          <p:cNvPicPr>
            <a:picLocks noChangeAspect="1" noChangeArrowheads="1"/>
          </p:cNvPicPr>
          <p:nvPr/>
        </p:nvPicPr>
        <p:blipFill>
          <a:blip r:embed="rId2" cstate="print"/>
          <a:srcRect/>
          <a:stretch>
            <a:fillRect/>
          </a:stretch>
        </p:blipFill>
        <p:spPr bwMode="auto">
          <a:xfrm>
            <a:off x="0" y="1647825"/>
            <a:ext cx="9144000" cy="49053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lstStyle/>
          <a:p>
            <a:r>
              <a:rPr lang="en-US"/>
              <a:t>Types of Digital Channels</a:t>
            </a:r>
          </a:p>
        </p:txBody>
      </p:sp>
      <p:sp>
        <p:nvSpPr>
          <p:cNvPr id="450563" name="Rectangle 3"/>
          <p:cNvSpPr>
            <a:spLocks noGrp="1" noChangeArrowheads="1"/>
          </p:cNvSpPr>
          <p:nvPr>
            <p:ph type="body" sz="half" idx="1"/>
          </p:nvPr>
        </p:nvSpPr>
        <p:spPr/>
        <p:txBody>
          <a:bodyPr/>
          <a:lstStyle/>
          <a:p>
            <a:r>
              <a:rPr lang="en-US"/>
              <a:t>“Backbone”</a:t>
            </a:r>
          </a:p>
          <a:p>
            <a:pPr lvl="1"/>
            <a:r>
              <a:rPr lang="en-US"/>
              <a:t>Microwave</a:t>
            </a:r>
          </a:p>
          <a:p>
            <a:pPr lvl="1"/>
            <a:r>
              <a:rPr lang="en-US"/>
              <a:t>Satellite</a:t>
            </a:r>
          </a:p>
          <a:p>
            <a:pPr lvl="1"/>
            <a:r>
              <a:rPr lang="en-US"/>
              <a:t>Fiber</a:t>
            </a:r>
          </a:p>
        </p:txBody>
      </p:sp>
      <p:sp>
        <p:nvSpPr>
          <p:cNvPr id="450564" name="Rectangle 4"/>
          <p:cNvSpPr>
            <a:spLocks noGrp="1" noChangeArrowheads="1"/>
          </p:cNvSpPr>
          <p:nvPr>
            <p:ph type="body" sz="half" idx="2"/>
          </p:nvPr>
        </p:nvSpPr>
        <p:spPr/>
        <p:txBody>
          <a:bodyPr/>
          <a:lstStyle/>
          <a:p>
            <a:r>
              <a:rPr lang="en-US"/>
              <a:t>“Last mile” wired</a:t>
            </a:r>
          </a:p>
          <a:p>
            <a:pPr lvl="1"/>
            <a:r>
              <a:rPr lang="en-US"/>
              <a:t>Telephone modem</a:t>
            </a:r>
          </a:p>
          <a:p>
            <a:pPr lvl="1"/>
            <a:r>
              <a:rPr lang="en-US"/>
              <a:t>ADSL</a:t>
            </a:r>
          </a:p>
          <a:p>
            <a:pPr lvl="1"/>
            <a:r>
              <a:rPr lang="en-US"/>
              <a:t>Cable modem</a:t>
            </a:r>
          </a:p>
          <a:p>
            <a:pPr lvl="1"/>
            <a:r>
              <a:rPr lang="en-US"/>
              <a:t>Fiber</a:t>
            </a:r>
          </a:p>
          <a:p>
            <a:pPr lvl="3"/>
            <a:endParaRPr lang="en-US"/>
          </a:p>
          <a:p>
            <a:r>
              <a:rPr lang="en-US"/>
              <a:t>“Last mile” wireless</a:t>
            </a:r>
          </a:p>
          <a:p>
            <a:pPr lvl="1"/>
            <a:r>
              <a:rPr lang="en-US"/>
              <a:t>Wi-Fi (IEEE 802.11)</a:t>
            </a:r>
          </a:p>
          <a:p>
            <a:pPr lvl="1"/>
            <a:r>
              <a:rPr lang="en-US"/>
              <a:t>GSM</a:t>
            </a:r>
          </a:p>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226" name="Picture 2" descr="att_backbone_large"/>
          <p:cNvPicPr>
            <a:picLocks noChangeAspect="1" noChangeArrowheads="1"/>
          </p:cNvPicPr>
          <p:nvPr/>
        </p:nvPicPr>
        <p:blipFill>
          <a:blip r:embed="rId2" cstate="print"/>
          <a:srcRect/>
          <a:stretch>
            <a:fillRect/>
          </a:stretch>
        </p:blipFill>
        <p:spPr bwMode="auto">
          <a:xfrm>
            <a:off x="228600" y="381000"/>
            <a:ext cx="8382000" cy="5648325"/>
          </a:xfrm>
          <a:prstGeom prst="rect">
            <a:avLst/>
          </a:prstGeom>
          <a:noFill/>
        </p:spPr>
      </p:pic>
      <p:sp>
        <p:nvSpPr>
          <p:cNvPr id="308227" name="Text Box 3"/>
          <p:cNvSpPr txBox="1">
            <a:spLocks noChangeArrowheads="1"/>
          </p:cNvSpPr>
          <p:nvPr/>
        </p:nvSpPr>
        <p:spPr bwMode="auto">
          <a:xfrm>
            <a:off x="3530600" y="6491288"/>
            <a:ext cx="5613400" cy="366712"/>
          </a:xfrm>
          <a:prstGeom prst="rect">
            <a:avLst/>
          </a:prstGeom>
          <a:noFill/>
          <a:ln w="9525">
            <a:noFill/>
            <a:miter lim="800000"/>
            <a:headEnd/>
            <a:tailEnd/>
          </a:ln>
          <a:effectLst/>
        </p:spPr>
        <p:txBody>
          <a:bodyPr wrap="none">
            <a:spAutoFit/>
          </a:bodyPr>
          <a:lstStyle/>
          <a:p>
            <a:r>
              <a:rPr lang="en-US" sz="1800">
                <a:cs typeface="Arial" charset="0"/>
              </a:rPr>
              <a:t>http://www.geog.ucl.ac.uk/casa/martin/atlas/isp_maps.html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2192</TotalTime>
  <Words>3175</Words>
  <Application>Microsoft Office PowerPoint</Application>
  <PresentationFormat>On-screen Show (4:3)</PresentationFormat>
  <Paragraphs>583</Paragraphs>
  <Slides>55</Slides>
  <Notes>26</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Default Design</vt:lpstr>
      <vt:lpstr>Practicum: Networks, Basic HTML</vt:lpstr>
      <vt:lpstr>Muddiest Points</vt:lpstr>
      <vt:lpstr>Goals for Today</vt:lpstr>
      <vt:lpstr>The Internet</vt:lpstr>
      <vt:lpstr>A Short History of the Internet</vt:lpstr>
      <vt:lpstr>What Changed in 1994?</vt:lpstr>
      <vt:lpstr>Overview</vt:lpstr>
      <vt:lpstr>Types of Digital Channels</vt:lpstr>
      <vt:lpstr>Slide 9</vt:lpstr>
      <vt:lpstr>Thinking About Speed</vt:lpstr>
      <vt:lpstr>Some Definitions</vt:lpstr>
      <vt:lpstr>Internet  Web</vt:lpstr>
      <vt:lpstr>The World-Wide Web</vt:lpstr>
      <vt:lpstr>Slide 14</vt:lpstr>
      <vt:lpstr>Web Standards</vt:lpstr>
      <vt:lpstr>Types of Internet “Nodes”</vt:lpstr>
      <vt:lpstr>IP Address</vt:lpstr>
      <vt:lpstr>An Internet Protocol (IP) Address</vt:lpstr>
      <vt:lpstr>Dynamic IP Addresses</vt:lpstr>
      <vt:lpstr>Hands-on:  Learn About Your IP Address</vt:lpstr>
      <vt:lpstr>Routing Tables</vt:lpstr>
      <vt:lpstr>TraceRoute</vt:lpstr>
      <vt:lpstr>Domain Name Service (DNS)</vt:lpstr>
      <vt:lpstr>IP Addresses and Domain Names</vt:lpstr>
      <vt:lpstr>Uniform Resource Locator (URL)</vt:lpstr>
      <vt:lpstr>Ports</vt:lpstr>
      <vt:lpstr>Port Mapping</vt:lpstr>
      <vt:lpstr>Paths</vt:lpstr>
      <vt:lpstr>Hands On: The Directory Tree</vt:lpstr>
      <vt:lpstr>The TCP/IP “Protocol Stack”</vt:lpstr>
      <vt:lpstr>TCP/IP layer architecture</vt:lpstr>
      <vt:lpstr>Transmission Control Protocol (TCP)</vt:lpstr>
      <vt:lpstr>User Datagram Protocol (UDP)</vt:lpstr>
      <vt:lpstr>UDP/IP Protocol Stack</vt:lpstr>
      <vt:lpstr>HyperText Transfer Protocol (HTTP)</vt:lpstr>
      <vt:lpstr>File Transfer Program (FTP)</vt:lpstr>
      <vt:lpstr>Hands On: Graphical Secure FTP</vt:lpstr>
      <vt:lpstr>Network Abuse</vt:lpstr>
      <vt:lpstr>Encryption</vt:lpstr>
      <vt:lpstr>Encrypted Standards</vt:lpstr>
      <vt:lpstr>Virtual Private Networks</vt:lpstr>
      <vt:lpstr>HyperText Markup Language (HTML)</vt:lpstr>
      <vt:lpstr>“Hello World” HTML</vt:lpstr>
      <vt:lpstr>Hands On: Learning HTML From Examples</vt:lpstr>
      <vt:lpstr>Hands On: “Adopt” a Web Page</vt:lpstr>
      <vt:lpstr>Tips</vt:lpstr>
      <vt:lpstr>HTML Document Structure</vt:lpstr>
      <vt:lpstr>Logical Structure Tags</vt:lpstr>
      <vt:lpstr>Physical Structure Tags</vt:lpstr>
      <vt:lpstr>(Hyper)Links</vt:lpstr>
      <vt:lpstr>Hypertext “Anchors”</vt:lpstr>
      <vt:lpstr>Images</vt:lpstr>
      <vt:lpstr>Tables</vt:lpstr>
      <vt:lpstr>Table Example</vt:lpstr>
      <vt:lpstr>Before You Go</vt:lpstr>
    </vt:vector>
  </TitlesOfParts>
  <Company>UMIACS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and Internet</dc:title>
  <dc:creator>DAQING HE</dc:creator>
  <cp:lastModifiedBy>jj</cp:lastModifiedBy>
  <cp:revision>57</cp:revision>
  <dcterms:created xsi:type="dcterms:W3CDTF">2003-09-05T02:55:05Z</dcterms:created>
  <dcterms:modified xsi:type="dcterms:W3CDTF">2013-02-05T03:35:52Z</dcterms:modified>
</cp:coreProperties>
</file>