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theme/theme26.xml" ContentType="application/vnd.openxmlformats-officedocument.theme+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theme/theme28.xml" ContentType="application/vnd.openxmlformats-officedocument.theme+xml"/>
  <Override PartName="/ppt/slideLayouts/slideLayout40.xml" ContentType="application/vnd.openxmlformats-officedocument.presentationml.slideLayout+xml"/>
  <Override PartName="/ppt/theme/theme29.xml" ContentType="application/vnd.openxmlformats-officedocument.theme+xml"/>
  <Override PartName="/ppt/slideLayouts/slideLayout41.xml" ContentType="application/vnd.openxmlformats-officedocument.presentationml.slideLayout+xml"/>
  <Override PartName="/ppt/theme/theme30.xml" ContentType="application/vnd.openxmlformats-officedocument.theme+xml"/>
  <Override PartName="/ppt/slideLayouts/slideLayout42.xml" ContentType="application/vnd.openxmlformats-officedocument.presentationml.slideLayout+xml"/>
  <Override PartName="/ppt/theme/theme31.xml" ContentType="application/vnd.openxmlformats-officedocument.theme+xml"/>
  <Override PartName="/ppt/slideLayouts/slideLayout43.xml" ContentType="application/vnd.openxmlformats-officedocument.presentationml.slideLayout+xml"/>
  <Override PartName="/ppt/theme/theme32.xml" ContentType="application/vnd.openxmlformats-officedocument.theme+xml"/>
  <Override PartName="/ppt/slideLayouts/slideLayout44.xml" ContentType="application/vnd.openxmlformats-officedocument.presentationml.slideLayout+xml"/>
  <Override PartName="/ppt/theme/theme33.xml" ContentType="application/vnd.openxmlformats-officedocument.theme+xml"/>
  <Override PartName="/ppt/slideLayouts/slideLayout45.xml" ContentType="application/vnd.openxmlformats-officedocument.presentationml.slideLayout+xml"/>
  <Override PartName="/ppt/theme/theme34.xml" ContentType="application/vnd.openxmlformats-officedocument.theme+xml"/>
  <Override PartName="/ppt/slideLayouts/slideLayout46.xml" ContentType="application/vnd.openxmlformats-officedocument.presentationml.slideLayout+xml"/>
  <Override PartName="/ppt/theme/theme35.xml" ContentType="application/vnd.openxmlformats-officedocument.theme+xml"/>
  <Override PartName="/ppt/slideLayouts/slideLayout47.xml" ContentType="application/vnd.openxmlformats-officedocument.presentationml.slideLayout+xml"/>
  <Override PartName="/ppt/theme/theme36.xml" ContentType="application/vnd.openxmlformats-officedocument.theme+xml"/>
  <Override PartName="/ppt/slideLayouts/slideLayout48.xml" ContentType="application/vnd.openxmlformats-officedocument.presentationml.slideLayout+xml"/>
  <Override PartName="/ppt/theme/theme37.xml" ContentType="application/vnd.openxmlformats-officedocument.theme+xml"/>
  <Override PartName="/ppt/slideLayouts/slideLayout49.xml" ContentType="application/vnd.openxmlformats-officedocument.presentationml.slideLayout+xml"/>
  <Override PartName="/ppt/theme/theme38.xml" ContentType="application/vnd.openxmlformats-officedocument.theme+xml"/>
  <Override PartName="/ppt/slideLayouts/slideLayout50.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65" r:id="rId4"/>
    <p:sldMasterId id="2147483667" r:id="rId5"/>
    <p:sldMasterId id="2147483669" r:id="rId6"/>
    <p:sldMasterId id="2147483671" r:id="rId7"/>
    <p:sldMasterId id="2147483673" r:id="rId8"/>
    <p:sldMasterId id="2147483675"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 id="2147483723" r:id="rId32"/>
    <p:sldMasterId id="2147483725" r:id="rId33"/>
    <p:sldMasterId id="2147483727" r:id="rId34"/>
    <p:sldMasterId id="2147483729" r:id="rId35"/>
    <p:sldMasterId id="2147483731" r:id="rId36"/>
    <p:sldMasterId id="2147483733" r:id="rId37"/>
    <p:sldMasterId id="2147483735" r:id="rId38"/>
    <p:sldMasterId id="2147483737" r:id="rId39"/>
  </p:sldMasterIdLst>
  <p:notesMasterIdLst>
    <p:notesMasterId r:id="rId98"/>
  </p:notesMasterIdLst>
  <p:handoutMasterIdLst>
    <p:handoutMasterId r:id="rId99"/>
  </p:handoutMasterIdLst>
  <p:sldIdLst>
    <p:sldId id="256" r:id="rId40"/>
    <p:sldId id="478" r:id="rId41"/>
    <p:sldId id="439" r:id="rId42"/>
    <p:sldId id="396" r:id="rId43"/>
    <p:sldId id="259" r:id="rId44"/>
    <p:sldId id="398" r:id="rId45"/>
    <p:sldId id="399" r:id="rId46"/>
    <p:sldId id="400" r:id="rId47"/>
    <p:sldId id="401" r:id="rId48"/>
    <p:sldId id="402" r:id="rId49"/>
    <p:sldId id="261" r:id="rId50"/>
    <p:sldId id="260" r:id="rId51"/>
    <p:sldId id="406" r:id="rId52"/>
    <p:sldId id="319" r:id="rId53"/>
    <p:sldId id="268" r:id="rId54"/>
    <p:sldId id="348" r:id="rId55"/>
    <p:sldId id="464" r:id="rId56"/>
    <p:sldId id="465" r:id="rId57"/>
    <p:sldId id="320" r:id="rId58"/>
    <p:sldId id="440" r:id="rId59"/>
    <p:sldId id="441" r:id="rId60"/>
    <p:sldId id="442" r:id="rId61"/>
    <p:sldId id="443" r:id="rId62"/>
    <p:sldId id="444" r:id="rId63"/>
    <p:sldId id="445" r:id="rId64"/>
    <p:sldId id="446" r:id="rId65"/>
    <p:sldId id="336" r:id="rId66"/>
    <p:sldId id="337" r:id="rId67"/>
    <p:sldId id="332" r:id="rId68"/>
    <p:sldId id="452" r:id="rId69"/>
    <p:sldId id="453" r:id="rId70"/>
    <p:sldId id="454" r:id="rId71"/>
    <p:sldId id="455" r:id="rId72"/>
    <p:sldId id="456" r:id="rId73"/>
    <p:sldId id="457" r:id="rId74"/>
    <p:sldId id="458" r:id="rId75"/>
    <p:sldId id="460" r:id="rId76"/>
    <p:sldId id="459" r:id="rId77"/>
    <p:sldId id="461" r:id="rId78"/>
    <p:sldId id="462" r:id="rId79"/>
    <p:sldId id="463" r:id="rId80"/>
    <p:sldId id="466" r:id="rId81"/>
    <p:sldId id="467" r:id="rId82"/>
    <p:sldId id="468" r:id="rId83"/>
    <p:sldId id="469" r:id="rId84"/>
    <p:sldId id="470" r:id="rId85"/>
    <p:sldId id="472" r:id="rId86"/>
    <p:sldId id="473" r:id="rId87"/>
    <p:sldId id="474" r:id="rId88"/>
    <p:sldId id="475" r:id="rId89"/>
    <p:sldId id="476" r:id="rId90"/>
    <p:sldId id="477" r:id="rId91"/>
    <p:sldId id="448" r:id="rId92"/>
    <p:sldId id="449" r:id="rId93"/>
    <p:sldId id="450" r:id="rId94"/>
    <p:sldId id="451" r:id="rId95"/>
    <p:sldId id="471" r:id="rId96"/>
    <p:sldId id="393" r:id="rId9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11" autoAdjust="0"/>
  </p:normalViewPr>
  <p:slideViewPr>
    <p:cSldViewPr>
      <p:cViewPr varScale="1">
        <p:scale>
          <a:sx n="56" d="100"/>
          <a:sy n="56" d="100"/>
        </p:scale>
        <p:origin x="-1386"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67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3.xml"/><Relationship Id="rId47" Type="http://schemas.openxmlformats.org/officeDocument/2006/relationships/slide" Target="slides/slide8.xml"/><Relationship Id="rId63" Type="http://schemas.openxmlformats.org/officeDocument/2006/relationships/slide" Target="slides/slide24.xml"/><Relationship Id="rId68" Type="http://schemas.openxmlformats.org/officeDocument/2006/relationships/slide" Target="slides/slide29.xml"/><Relationship Id="rId84" Type="http://schemas.openxmlformats.org/officeDocument/2006/relationships/slide" Target="slides/slide45.xml"/><Relationship Id="rId89"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32.xml"/><Relationship Id="rId92"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slide" Target="slides/slide35.xml"/><Relationship Id="rId79" Type="http://schemas.openxmlformats.org/officeDocument/2006/relationships/slide" Target="slides/slide40.xml"/><Relationship Id="rId87" Type="http://schemas.openxmlformats.org/officeDocument/2006/relationships/slide" Target="slides/slide48.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22.xml"/><Relationship Id="rId82" Type="http://schemas.openxmlformats.org/officeDocument/2006/relationships/slide" Target="slides/slide43.xml"/><Relationship Id="rId90" Type="http://schemas.openxmlformats.org/officeDocument/2006/relationships/slide" Target="slides/slide51.xml"/><Relationship Id="rId95"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slide" Target="slides/slide38.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80" Type="http://schemas.openxmlformats.org/officeDocument/2006/relationships/slide" Target="slides/slide41.xml"/><Relationship Id="rId85" Type="http://schemas.openxmlformats.org/officeDocument/2006/relationships/slide" Target="slides/slide46.xml"/><Relationship Id="rId93" Type="http://schemas.openxmlformats.org/officeDocument/2006/relationships/slide" Target="slides/slide54.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83" Type="http://schemas.openxmlformats.org/officeDocument/2006/relationships/slide" Target="slides/slide44.xml"/><Relationship Id="rId88" Type="http://schemas.openxmlformats.org/officeDocument/2006/relationships/slide" Target="slides/slide49.xml"/><Relationship Id="rId91" Type="http://schemas.openxmlformats.org/officeDocument/2006/relationships/slide" Target="slides/slide52.xml"/><Relationship Id="rId96"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slide" Target="slides/slide39.xml"/><Relationship Id="rId81" Type="http://schemas.openxmlformats.org/officeDocument/2006/relationships/slide" Target="slides/slide42.xml"/><Relationship Id="rId86" Type="http://schemas.openxmlformats.org/officeDocument/2006/relationships/slide" Target="slides/slide47.xml"/><Relationship Id="rId94" Type="http://schemas.openxmlformats.org/officeDocument/2006/relationships/slide" Target="slides/slide55.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11.xml"/><Relationship Id="rId55" Type="http://schemas.openxmlformats.org/officeDocument/2006/relationships/slide" Target="slides/slide16.xml"/><Relationship Id="rId76" Type="http://schemas.openxmlformats.org/officeDocument/2006/relationships/slide" Target="slides/slide37.xml"/><Relationship Id="rId97"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cat>
            <c:numRef>
              <c:f>Sheet1!$A$1:$A$63</c:f>
              <c:numCache>
                <c:formatCode>mmm\-yy</c:formatCode>
                <c:ptCount val="63"/>
                <c:pt idx="0">
                  <c:v>29799</c:v>
                </c:pt>
                <c:pt idx="1">
                  <c:v>30072</c:v>
                </c:pt>
                <c:pt idx="2">
                  <c:v>30529</c:v>
                </c:pt>
                <c:pt idx="3">
                  <c:v>30956</c:v>
                </c:pt>
                <c:pt idx="4">
                  <c:v>31321</c:v>
                </c:pt>
                <c:pt idx="5">
                  <c:v>31444</c:v>
                </c:pt>
                <c:pt idx="6">
                  <c:v>31717</c:v>
                </c:pt>
                <c:pt idx="7">
                  <c:v>32112</c:v>
                </c:pt>
                <c:pt idx="8">
                  <c:v>32325</c:v>
                </c:pt>
                <c:pt idx="9">
                  <c:v>32417</c:v>
                </c:pt>
                <c:pt idx="10">
                  <c:v>32509</c:v>
                </c:pt>
                <c:pt idx="11">
                  <c:v>32690</c:v>
                </c:pt>
                <c:pt idx="12">
                  <c:v>32782</c:v>
                </c:pt>
                <c:pt idx="13">
                  <c:v>33147</c:v>
                </c:pt>
                <c:pt idx="14">
                  <c:v>33239</c:v>
                </c:pt>
                <c:pt idx="15">
                  <c:v>33420</c:v>
                </c:pt>
                <c:pt idx="16">
                  <c:v>33512</c:v>
                </c:pt>
                <c:pt idx="17">
                  <c:v>33604</c:v>
                </c:pt>
                <c:pt idx="18">
                  <c:v>33695</c:v>
                </c:pt>
                <c:pt idx="19">
                  <c:v>33786</c:v>
                </c:pt>
                <c:pt idx="20">
                  <c:v>33878</c:v>
                </c:pt>
                <c:pt idx="21">
                  <c:v>33970</c:v>
                </c:pt>
                <c:pt idx="22">
                  <c:v>34060</c:v>
                </c:pt>
                <c:pt idx="23">
                  <c:v>34151</c:v>
                </c:pt>
                <c:pt idx="24">
                  <c:v>34243</c:v>
                </c:pt>
                <c:pt idx="25">
                  <c:v>34335</c:v>
                </c:pt>
                <c:pt idx="26">
                  <c:v>34516</c:v>
                </c:pt>
                <c:pt idx="27">
                  <c:v>34608</c:v>
                </c:pt>
                <c:pt idx="28">
                  <c:v>34700</c:v>
                </c:pt>
                <c:pt idx="29">
                  <c:v>34881</c:v>
                </c:pt>
                <c:pt idx="30">
                  <c:v>35065</c:v>
                </c:pt>
                <c:pt idx="31">
                  <c:v>35247</c:v>
                </c:pt>
                <c:pt idx="32">
                  <c:v>35431</c:v>
                </c:pt>
                <c:pt idx="33">
                  <c:v>35612</c:v>
                </c:pt>
                <c:pt idx="34">
                  <c:v>35796</c:v>
                </c:pt>
                <c:pt idx="35">
                  <c:v>35977</c:v>
                </c:pt>
                <c:pt idx="36">
                  <c:v>36161</c:v>
                </c:pt>
                <c:pt idx="37">
                  <c:v>36342</c:v>
                </c:pt>
                <c:pt idx="38">
                  <c:v>36526</c:v>
                </c:pt>
                <c:pt idx="39">
                  <c:v>36708</c:v>
                </c:pt>
                <c:pt idx="40">
                  <c:v>36892</c:v>
                </c:pt>
                <c:pt idx="41">
                  <c:v>37073</c:v>
                </c:pt>
                <c:pt idx="42">
                  <c:v>37257</c:v>
                </c:pt>
                <c:pt idx="43">
                  <c:v>37438</c:v>
                </c:pt>
                <c:pt idx="44">
                  <c:v>37622</c:v>
                </c:pt>
                <c:pt idx="45">
                  <c:v>37987</c:v>
                </c:pt>
                <c:pt idx="46">
                  <c:v>38169</c:v>
                </c:pt>
                <c:pt idx="47">
                  <c:v>38353</c:v>
                </c:pt>
                <c:pt idx="48">
                  <c:v>38534</c:v>
                </c:pt>
                <c:pt idx="49">
                  <c:v>38718</c:v>
                </c:pt>
                <c:pt idx="50">
                  <c:v>38899</c:v>
                </c:pt>
                <c:pt idx="51">
                  <c:v>39083</c:v>
                </c:pt>
                <c:pt idx="52">
                  <c:v>39264</c:v>
                </c:pt>
                <c:pt idx="53">
                  <c:v>39448</c:v>
                </c:pt>
                <c:pt idx="54">
                  <c:v>39630</c:v>
                </c:pt>
                <c:pt idx="55">
                  <c:v>39814</c:v>
                </c:pt>
                <c:pt idx="56">
                  <c:v>39995</c:v>
                </c:pt>
                <c:pt idx="57">
                  <c:v>40179</c:v>
                </c:pt>
                <c:pt idx="58">
                  <c:v>40360</c:v>
                </c:pt>
                <c:pt idx="59">
                  <c:v>40544</c:v>
                </c:pt>
                <c:pt idx="60">
                  <c:v>40725</c:v>
                </c:pt>
                <c:pt idx="61">
                  <c:v>40909</c:v>
                </c:pt>
                <c:pt idx="62">
                  <c:v>41091</c:v>
                </c:pt>
              </c:numCache>
            </c:numRef>
          </c:cat>
          <c:val>
            <c:numRef>
              <c:f>Sheet1!$B$1:$B$63</c:f>
              <c:numCache>
                <c:formatCode>General</c:formatCode>
                <c:ptCount val="63"/>
                <c:pt idx="0">
                  <c:v>213</c:v>
                </c:pt>
                <c:pt idx="1">
                  <c:v>235</c:v>
                </c:pt>
                <c:pt idx="2">
                  <c:v>562</c:v>
                </c:pt>
                <c:pt idx="3" formatCode="#,##0">
                  <c:v>1024</c:v>
                </c:pt>
                <c:pt idx="4" formatCode="#,##0">
                  <c:v>1961</c:v>
                </c:pt>
                <c:pt idx="5" formatCode="#,##0">
                  <c:v>2308</c:v>
                </c:pt>
                <c:pt idx="6" formatCode="#,##0">
                  <c:v>5089</c:v>
                </c:pt>
                <c:pt idx="7" formatCode="#,##0">
                  <c:v>28174</c:v>
                </c:pt>
                <c:pt idx="8" formatCode="#,##0">
                  <c:v>33000</c:v>
                </c:pt>
                <c:pt idx="9" formatCode="#,##0">
                  <c:v>56000</c:v>
                </c:pt>
                <c:pt idx="10" formatCode="#,##0">
                  <c:v>80000</c:v>
                </c:pt>
                <c:pt idx="11" formatCode="#,##0">
                  <c:v>130000</c:v>
                </c:pt>
                <c:pt idx="12" formatCode="#,##0">
                  <c:v>159000</c:v>
                </c:pt>
                <c:pt idx="13" formatCode="#,##0">
                  <c:v>313000</c:v>
                </c:pt>
                <c:pt idx="14" formatCode="#,##0">
                  <c:v>376000</c:v>
                </c:pt>
                <c:pt idx="15" formatCode="#,##0">
                  <c:v>535000</c:v>
                </c:pt>
                <c:pt idx="16" formatCode="#,##0">
                  <c:v>617000</c:v>
                </c:pt>
                <c:pt idx="17" formatCode="#,##0">
                  <c:v>727000</c:v>
                </c:pt>
                <c:pt idx="18" formatCode="#,##0">
                  <c:v>890000</c:v>
                </c:pt>
                <c:pt idx="19" formatCode="#,##0">
                  <c:v>992000</c:v>
                </c:pt>
                <c:pt idx="20" formatCode="#,##0">
                  <c:v>1136000</c:v>
                </c:pt>
                <c:pt idx="21" formatCode="#,##0">
                  <c:v>1313000</c:v>
                </c:pt>
                <c:pt idx="22" formatCode="#,##0">
                  <c:v>1486000</c:v>
                </c:pt>
                <c:pt idx="23" formatCode="#,##0">
                  <c:v>1776000</c:v>
                </c:pt>
                <c:pt idx="24" formatCode="#,##0">
                  <c:v>2056000</c:v>
                </c:pt>
                <c:pt idx="25" formatCode="#,##0">
                  <c:v>2217000</c:v>
                </c:pt>
                <c:pt idx="26" formatCode="#,##0">
                  <c:v>3212000</c:v>
                </c:pt>
                <c:pt idx="27" formatCode="#,##0">
                  <c:v>3864000</c:v>
                </c:pt>
                <c:pt idx="28" formatCode="#,##0">
                  <c:v>4852000</c:v>
                </c:pt>
                <c:pt idx="29" formatCode="#,##0">
                  <c:v>6642000</c:v>
                </c:pt>
                <c:pt idx="30" formatCode="#,##0">
                  <c:v>9472000</c:v>
                </c:pt>
                <c:pt idx="31" formatCode="#,##0">
                  <c:v>12881000</c:v>
                </c:pt>
                <c:pt idx="32" formatCode="#,##0">
                  <c:v>16146000</c:v>
                </c:pt>
                <c:pt idx="33" formatCode="#,##0">
                  <c:v>19540000</c:v>
                </c:pt>
                <c:pt idx="34" formatCode="#,##0">
                  <c:v>29670000</c:v>
                </c:pt>
                <c:pt idx="35">
                  <c:v>36739000</c:v>
                </c:pt>
                <c:pt idx="36" formatCode="#,##0">
                  <c:v>43230000</c:v>
                </c:pt>
                <c:pt idx="37" formatCode="#,##0">
                  <c:v>56218000</c:v>
                </c:pt>
                <c:pt idx="38" formatCode="#,##0">
                  <c:v>72398092</c:v>
                </c:pt>
                <c:pt idx="39" formatCode="#,##0">
                  <c:v>93047785</c:v>
                </c:pt>
                <c:pt idx="40" formatCode="#,##0">
                  <c:v>109574429</c:v>
                </c:pt>
                <c:pt idx="41" formatCode="#,##0">
                  <c:v>125888197</c:v>
                </c:pt>
                <c:pt idx="42" formatCode="#,##0">
                  <c:v>147344723</c:v>
                </c:pt>
                <c:pt idx="43" formatCode="#,##0">
                  <c:v>162128493</c:v>
                </c:pt>
                <c:pt idx="44" formatCode="#,##0">
                  <c:v>171638297</c:v>
                </c:pt>
                <c:pt idx="45" formatCode="#,##0">
                  <c:v>233101481</c:v>
                </c:pt>
                <c:pt idx="46" formatCode="#,##0">
                  <c:v>285139107</c:v>
                </c:pt>
                <c:pt idx="47" formatCode="#,##0">
                  <c:v>317646084</c:v>
                </c:pt>
                <c:pt idx="48" formatCode="#,##0">
                  <c:v>353284187</c:v>
                </c:pt>
                <c:pt idx="49" formatCode="#,##0">
                  <c:v>394991609</c:v>
                </c:pt>
                <c:pt idx="50" formatCode="#,##0">
                  <c:v>439286364</c:v>
                </c:pt>
                <c:pt idx="51" formatCode="#,##0">
                  <c:v>433193199</c:v>
                </c:pt>
                <c:pt idx="52" formatCode="#,##0">
                  <c:v>489774269</c:v>
                </c:pt>
                <c:pt idx="53" formatCode="#,##0">
                  <c:v>541677360</c:v>
                </c:pt>
                <c:pt idx="54" formatCode="#,##0">
                  <c:v>570937778</c:v>
                </c:pt>
                <c:pt idx="55" formatCode="#,##0">
                  <c:v>625226456</c:v>
                </c:pt>
                <c:pt idx="56" formatCode="#,##0">
                  <c:v>681064561</c:v>
                </c:pt>
                <c:pt idx="57" formatCode="#,##0">
                  <c:v>732740444</c:v>
                </c:pt>
                <c:pt idx="58" formatCode="#,##0">
                  <c:v>768913036</c:v>
                </c:pt>
                <c:pt idx="59" formatCode="#,##0">
                  <c:v>818374269</c:v>
                </c:pt>
                <c:pt idx="60" formatCode="#,##0">
                  <c:v>849869781</c:v>
                </c:pt>
                <c:pt idx="61" formatCode="#,##0">
                  <c:v>888239420</c:v>
                </c:pt>
                <c:pt idx="62" formatCode="#,##0">
                  <c:v>908585739</c:v>
                </c:pt>
              </c:numCache>
            </c:numRef>
          </c:val>
          <c:smooth val="0"/>
        </c:ser>
        <c:dLbls>
          <c:showLegendKey val="0"/>
          <c:showVal val="0"/>
          <c:showCatName val="0"/>
          <c:showSerName val="0"/>
          <c:showPercent val="0"/>
          <c:showBubbleSize val="0"/>
        </c:dLbls>
        <c:marker val="1"/>
        <c:smooth val="0"/>
        <c:axId val="103863808"/>
        <c:axId val="103865344"/>
      </c:lineChart>
      <c:dateAx>
        <c:axId val="103863808"/>
        <c:scaling>
          <c:orientation val="minMax"/>
          <c:max val="41275"/>
          <c:min val="29587"/>
        </c:scaling>
        <c:delete val="0"/>
        <c:axPos val="b"/>
        <c:numFmt formatCode="[$-409]mmm\-yy;@" sourceLinked="0"/>
        <c:majorTickMark val="out"/>
        <c:minorTickMark val="none"/>
        <c:tickLblPos val="nextTo"/>
        <c:txPr>
          <a:bodyPr/>
          <a:lstStyle/>
          <a:p>
            <a:pPr>
              <a:defRPr sz="1600" baseline="0"/>
            </a:pPr>
            <a:endParaRPr lang="en-US"/>
          </a:p>
        </c:txPr>
        <c:crossAx val="103865344"/>
        <c:crosses val="autoZero"/>
        <c:auto val="1"/>
        <c:lblOffset val="100"/>
        <c:baseTimeUnit val="months"/>
        <c:majorUnit val="5"/>
        <c:majorTimeUnit val="years"/>
      </c:dateAx>
      <c:valAx>
        <c:axId val="103865344"/>
        <c:scaling>
          <c:orientation val="minMax"/>
        </c:scaling>
        <c:delete val="0"/>
        <c:axPos val="l"/>
        <c:majorGridlines/>
        <c:numFmt formatCode="#,##0" sourceLinked="0"/>
        <c:majorTickMark val="out"/>
        <c:minorTickMark val="none"/>
        <c:tickLblPos val="nextTo"/>
        <c:crossAx val="10386380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87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404711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webopedia.com/DidYouKnow/Internet/2002/download.html" TargetMode="External"/><Relationship Id="rId13" Type="http://schemas.openxmlformats.org/officeDocument/2006/relationships/hyperlink" Target="http://www.webopedia.com/DidYouKnow/Internet/2002/browser.html" TargetMode="External"/><Relationship Id="rId3" Type="http://schemas.openxmlformats.org/officeDocument/2006/relationships/hyperlink" Target="http://www.webopedia.com/DidYouKnow/Internet/2002/FTP.html" TargetMode="External"/><Relationship Id="rId7" Type="http://schemas.openxmlformats.org/officeDocument/2006/relationships/hyperlink" Target="http://www.webopedia.com/DidYouKnow/Internet/2002/server.html" TargetMode="External"/><Relationship Id="rId12" Type="http://schemas.openxmlformats.org/officeDocument/2006/relationships/hyperlink" Target="http://www.webopedia.com/DidYouKnow/Internet/2002/HTTP.html"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www.webopedia.com/DidYouKnow/Internet/2002/workstation.html" TargetMode="External"/><Relationship Id="rId11" Type="http://schemas.openxmlformats.org/officeDocument/2006/relationships/hyperlink" Target="http://www.webopedia.com/DidYouKnow/Internet/2002/log_on.html" TargetMode="External"/><Relationship Id="rId5" Type="http://schemas.openxmlformats.org/officeDocument/2006/relationships/hyperlink" Target="http://www.webopedia.com/DidYouKnow/Internet/2002/upload.html" TargetMode="External"/><Relationship Id="rId10" Type="http://schemas.openxmlformats.org/officeDocument/2006/relationships/hyperlink" Target="http://www.webopedia.com/DidYouKnow/Internet/2002/Web_server.html" TargetMode="External"/><Relationship Id="rId4" Type="http://schemas.openxmlformats.org/officeDocument/2006/relationships/hyperlink" Target="http://www.webopedia.com/DidYouKnow/Internet/2002/protocol.html" TargetMode="External"/><Relationship Id="rId9" Type="http://schemas.openxmlformats.org/officeDocument/2006/relationships/hyperlink" Target="http://www.webopedia.com/DidYouKnow/Internet/2002/URL.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8B82E6DA-0679-493C-A48E-22A2372BEECD}" type="slidenum">
              <a:rPr lang="en-US">
                <a:solidFill>
                  <a:srgbClr val="000000"/>
                </a:solidFill>
              </a:rPr>
              <a:pPr/>
              <a:t>38</a:t>
            </a:fld>
            <a:endParaRPr lang="en-US">
              <a:solidFill>
                <a:srgbClr val="000000"/>
              </a:solidFill>
            </a:endParaRPr>
          </a:p>
        </p:txBody>
      </p:sp>
      <p:sp>
        <p:nvSpPr>
          <p:cNvPr id="16691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6691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A18C4495-0240-486F-AC91-E7AB7D48B37E}" type="slidenum">
              <a:rPr lang="en-US">
                <a:solidFill>
                  <a:srgbClr val="000000"/>
                </a:solidFill>
              </a:rPr>
              <a:pPr/>
              <a:t>39</a:t>
            </a:fld>
            <a:endParaRPr lang="en-US">
              <a:solidFill>
                <a:srgbClr val="000000"/>
              </a:solidFill>
            </a:endParaRPr>
          </a:p>
        </p:txBody>
      </p:sp>
      <p:sp>
        <p:nvSpPr>
          <p:cNvPr id="346114" name="Rectangle 2"/>
          <p:cNvSpPr>
            <a:spLocks noGrp="1" noRot="1" noChangeAspect="1" noChangeArrowheads="1" noTextEdit="1"/>
          </p:cNvSpPr>
          <p:nvPr>
            <p:ph type="sldImg"/>
          </p:nvPr>
        </p:nvSpPr>
        <p:spPr>
          <a:xfrm>
            <a:off x="1150938" y="692150"/>
            <a:ext cx="4556125" cy="3416300"/>
          </a:xfrm>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B69A7959-0DD4-40A5-9345-D9541B745E77}" type="slidenum">
              <a:rPr lang="en-US">
                <a:solidFill>
                  <a:srgbClr val="000000"/>
                </a:solidFill>
              </a:rPr>
              <a:pPr/>
              <a:t>43</a:t>
            </a:fld>
            <a:endParaRPr lang="en-US">
              <a:solidFill>
                <a:srgbClr val="000000"/>
              </a:solidFill>
            </a:endParaRPr>
          </a:p>
        </p:txBody>
      </p:sp>
      <p:sp>
        <p:nvSpPr>
          <p:cNvPr id="333826" name="Rectangle 2"/>
          <p:cNvSpPr>
            <a:spLocks noGrp="1" noRot="1" noChangeAspect="1" noChangeArrowheads="1" noTextEdit="1"/>
          </p:cNvSpPr>
          <p:nvPr>
            <p:ph type="sldImg"/>
          </p:nvPr>
        </p:nvSpPr>
        <p:spPr>
          <a:xfrm>
            <a:off x="1150938" y="692150"/>
            <a:ext cx="4556125" cy="3416300"/>
          </a:xfrm>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76336108-5E26-45A5-BE3D-0E34A8465ADF}" type="slidenum">
              <a:rPr lang="en-US">
                <a:solidFill>
                  <a:srgbClr val="000000"/>
                </a:solidFill>
              </a:rPr>
              <a:pPr/>
              <a:t>45</a:t>
            </a:fld>
            <a:endParaRPr lang="en-US">
              <a:solidFill>
                <a:srgbClr val="000000"/>
              </a:solidFill>
            </a:endParaRPr>
          </a:p>
        </p:txBody>
      </p:sp>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p:txBody>
          <a:bodyPr/>
          <a:lstStyle/>
          <a:p>
            <a:pPr>
              <a:buFontTx/>
              <a:buChar char="•"/>
            </a:pPr>
            <a:r>
              <a:rPr lang="en-US" b="1"/>
              <a:t>No connection establishment.</a:t>
            </a:r>
            <a:r>
              <a:rPr lang="en-US"/>
              <a:t> As we shall discuss in Section 3.5, TCP uses a three-way handshake before it starts to transfer data. UDP just blasts away without any formal preliminaries. Thus UDP does not introduce any delay to establish a connection. This is probably the principle reason why DNS runs over UDP rather than TCP -- DNS would be much slower if it ran over TCP. HTTP uses TCP rather than UDP, since reliability is critical for Web pages with text. But, as we briefly discussed in Section 2.2, the TCP connection establishment delay in HTTP is an important contributor to the "world wide wait". </a:t>
            </a:r>
          </a:p>
          <a:p>
            <a:pPr>
              <a:buFontTx/>
              <a:buChar char="•"/>
            </a:pPr>
            <a:r>
              <a:rPr lang="en-US" b="1"/>
              <a:t>No connection state.</a:t>
            </a:r>
            <a:r>
              <a:rPr lang="en-US"/>
              <a:t> TCP maintains connection state in the end systems. This connection state includes receive and send buffers, congestion control parameters, and sequence and acknowledgment number parameters. We will see in Section 3.5 that this state information is needed to implement TCP's reliable data transfer service and to provide congestion control. UDP, on the other hand, does not maintain connection state and does not track any of these parameters. For this reason, a server devoted to a particular application can typically support many more active clients when the application runs over UDP rather than TCP. </a:t>
            </a:r>
          </a:p>
          <a:p>
            <a:pPr>
              <a:buFontTx/>
              <a:buChar char="•"/>
            </a:pPr>
            <a:r>
              <a:rPr lang="en-US" b="1"/>
              <a:t>Small segment header overhead.</a:t>
            </a:r>
            <a:r>
              <a:rPr lang="en-US"/>
              <a:t> The TCP segment has 20 bytes of header overhead in every segment, whereas UDP only has 8 bytes of overhead. </a:t>
            </a:r>
          </a:p>
          <a:p>
            <a:pPr>
              <a:buFontTx/>
              <a:buChar char="•"/>
            </a:pPr>
            <a:r>
              <a:rPr lang="en-US" b="1"/>
              <a:t>Unregulated send rate.</a:t>
            </a:r>
            <a:r>
              <a:rPr lang="en-US"/>
              <a:t> TCP has a congestion control mechanism that throttles the sender when one or more links between sender and receiver becomes excessively congested. This throttling can have a severe impact on real-time applications, which can tolerate some packet loss but require a minimum send rate. On the other hand, the speed at which UDP sends data is only constrained by the rate at which the application generates data, the capabilities of the source (CPU, clock rate, etc.) and the access bandwidth to the Internet. We should keep in mind, however, that the receiving host does not necessarily receive all the data - when the network is congested,  a significant fraction of the UDP-transmitted data could be lost due to router buffer overflow. Thus, the receive rate is limited by network congestion even if the sending rate is not constrained.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41F22AA8-29B7-468F-B463-598E0E858E5B}" type="slidenum">
              <a:rPr lang="en-US">
                <a:solidFill>
                  <a:srgbClr val="000000"/>
                </a:solidFill>
              </a:rPr>
              <a:pPr/>
              <a:t>47</a:t>
            </a:fld>
            <a:endParaRPr lang="en-US">
              <a:solidFill>
                <a:srgbClr val="000000"/>
              </a:solidFill>
            </a:endParaRPr>
          </a:p>
        </p:txBody>
      </p:sp>
      <p:sp>
        <p:nvSpPr>
          <p:cNvPr id="124930"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
        <p:nvSpPr>
          <p:cNvPr id="124931"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1E62D6D5-6F1A-45C6-BE80-FEC91229CAB7}" type="slidenum">
              <a:rPr lang="en-US">
                <a:solidFill>
                  <a:srgbClr val="000000"/>
                </a:solidFill>
              </a:rPr>
              <a:pPr/>
              <a:t>49</a:t>
            </a:fld>
            <a:endParaRPr lang="en-US">
              <a:solidFill>
                <a:srgbClr val="000000"/>
              </a:solidFill>
            </a:endParaRPr>
          </a:p>
        </p:txBody>
      </p:sp>
      <p:sp>
        <p:nvSpPr>
          <p:cNvPr id="131074"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
        <p:nvSpPr>
          <p:cNvPr id="131075"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8AFFB212-5002-42ED-8438-0DAF80868972}" type="slidenum">
              <a:rPr lang="en-US">
                <a:solidFill>
                  <a:srgbClr val="000000"/>
                </a:solidFill>
              </a:rPr>
              <a:pPr/>
              <a:t>50</a:t>
            </a:fld>
            <a:endParaRPr lang="en-US">
              <a:solidFill>
                <a:srgbClr val="000000"/>
              </a:solidFill>
            </a:endParaRPr>
          </a:p>
        </p:txBody>
      </p:sp>
      <p:sp>
        <p:nvSpPr>
          <p:cNvPr id="14643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49E813F-2F9F-4287-A69A-4FC5BED078A4}" type="slidenum">
              <a:rPr lang="en-US">
                <a:solidFill>
                  <a:srgbClr val="000000"/>
                </a:solidFill>
              </a:rPr>
              <a:pPr/>
              <a:t>54</a:t>
            </a:fld>
            <a:endParaRPr lang="en-US">
              <a:solidFill>
                <a:srgbClr val="000000"/>
              </a:solidFill>
            </a:endParaRPr>
          </a:p>
        </p:txBody>
      </p:sp>
      <p:sp>
        <p:nvSpPr>
          <p:cNvPr id="337922" name="Rectangle 2"/>
          <p:cNvSpPr>
            <a:spLocks noGrp="1" noRot="1" noChangeAspect="1" noChangeArrowheads="1" noTextEdit="1"/>
          </p:cNvSpPr>
          <p:nvPr>
            <p:ph type="sldImg"/>
          </p:nvPr>
        </p:nvSpPr>
        <p:spPr>
          <a:xfrm>
            <a:off x="1150938" y="692150"/>
            <a:ext cx="4556125" cy="3416300"/>
          </a:xfrm>
          <a:ln/>
        </p:spPr>
      </p:sp>
      <p:sp>
        <p:nvSpPr>
          <p:cNvPr id="337923" name="Rectangle 3"/>
          <p:cNvSpPr>
            <a:spLocks noGrp="1" noChangeArrowheads="1"/>
          </p:cNvSpPr>
          <p:nvPr>
            <p:ph type="body" idx="1"/>
          </p:nvPr>
        </p:nvSpPr>
        <p:spPr/>
        <p:txBody>
          <a:bodyPr/>
          <a:lstStyle/>
          <a:p>
            <a:r>
              <a:rPr lang="en-US"/>
              <a:t>A server that sits between a client application, such as a Web browser, and a real server. It intercepts all requests to the real server to see if it can fulfill the requests itself. If not, it forwards the request to the real server. Proxy servers have two main purposes: </a:t>
            </a:r>
          </a:p>
          <a:p>
            <a:r>
              <a:rPr lang="en-US" b="1"/>
              <a:t>Improve Performance:</a:t>
            </a:r>
            <a:r>
              <a:rPr lang="en-US"/>
              <a:t> Proxy servers can dramatically improve performance for groups of users. This is because it saves the results of all requests for a certain amount of time. Consider the case where both user X and user Y access the World Wide Web through a proxy server. First user X requests a certain Web page, which we'll call Page 1. Sometime later, user Y requests the same page. Instead of forwarding the request to the Web server where Page 1 resides, which can be a time-consuming operation, the proxy server simply returns the Page 1 that it already fetched for user X. Since the proxy server is often on the same network as the user, this is a much faster operation. Real proxy servers support hundreds or thousands of users. The major online services such as Compuserve and America Online, for example, employ an array of proxy servers. </a:t>
            </a:r>
          </a:p>
          <a:p>
            <a:r>
              <a:rPr lang="en-US" b="1"/>
              <a:t>Filter Requests:</a:t>
            </a:r>
            <a:r>
              <a:rPr lang="en-US"/>
              <a:t> Proxy servers can also be used to filter requests. For example, a company might use a proxy server to prevent its employees from accessing a specific set of Web sites. </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471874EC-9650-44B8-9584-6AB66C7B975B}" type="slidenum">
              <a:rPr lang="en-US">
                <a:solidFill>
                  <a:srgbClr val="000000"/>
                </a:solidFill>
              </a:rPr>
              <a:pPr/>
              <a:t>55</a:t>
            </a:fld>
            <a:endParaRPr lang="en-US">
              <a:solidFill>
                <a:srgbClr val="000000"/>
              </a:solidFill>
            </a:endParaRPr>
          </a:p>
        </p:txBody>
      </p:sp>
      <p:sp>
        <p:nvSpPr>
          <p:cNvPr id="339970" name="Rectangle 2"/>
          <p:cNvSpPr>
            <a:spLocks noGrp="1" noRot="1" noChangeAspect="1" noChangeArrowheads="1" noTextEdit="1"/>
          </p:cNvSpPr>
          <p:nvPr>
            <p:ph type="sldImg"/>
          </p:nvPr>
        </p:nvSpPr>
        <p:spPr>
          <a:xfrm>
            <a:off x="1150938" y="692150"/>
            <a:ext cx="4556125" cy="3416300"/>
          </a:xfrm>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A6E340DC-645F-4E43-95D6-0B0B4A9E19FD}" type="slidenum">
              <a:rPr lang="en-US">
                <a:solidFill>
                  <a:srgbClr val="000000"/>
                </a:solidFill>
              </a:rPr>
              <a:pPr/>
              <a:t>56</a:t>
            </a:fld>
            <a:endParaRPr lang="en-US">
              <a:solidFill>
                <a:srgbClr val="000000"/>
              </a:solidFill>
            </a:endParaRPr>
          </a:p>
        </p:txBody>
      </p:sp>
      <p:sp>
        <p:nvSpPr>
          <p:cNvPr id="342018" name="Rectangle 2"/>
          <p:cNvSpPr>
            <a:spLocks noGrp="1" noRot="1" noChangeAspect="1" noChangeArrowheads="1" noTextEdit="1"/>
          </p:cNvSpPr>
          <p:nvPr>
            <p:ph type="sldImg"/>
          </p:nvPr>
        </p:nvSpPr>
        <p:spPr>
          <a:xfrm>
            <a:off x="1150938" y="692150"/>
            <a:ext cx="4556125" cy="3416300"/>
          </a:xfrm>
          <a:ln/>
        </p:spPr>
      </p:sp>
      <p:sp>
        <p:nvSpPr>
          <p:cNvPr id="342019" name="Rectangle 3"/>
          <p:cNvSpPr>
            <a:spLocks noGrp="1" noChangeArrowheads="1"/>
          </p:cNvSpPr>
          <p:nvPr>
            <p:ph type="body" idx="1"/>
          </p:nvPr>
        </p:nvSpPr>
        <p:spPr/>
        <p:txBody>
          <a:bodyPr/>
          <a:lstStyle/>
          <a:p>
            <a:r>
              <a:rPr lang="en-US"/>
              <a:t>Link this to postal service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cap="flat"/>
        </p:spPr>
      </p:sp>
      <p:sp>
        <p:nvSpPr>
          <p:cNvPr id="82947"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69E7F525-4BF8-4B65-955B-90FCABEDE14C}" type="slidenum">
              <a:rPr lang="en-US">
                <a:solidFill>
                  <a:srgbClr val="000000"/>
                </a:solidFill>
              </a:rPr>
              <a:pPr/>
              <a:t>57</a:t>
            </a:fld>
            <a:endParaRPr lang="en-US">
              <a:solidFill>
                <a:srgbClr val="000000"/>
              </a:solidFill>
            </a:endParaRPr>
          </a:p>
        </p:txBody>
      </p:sp>
      <p:sp>
        <p:nvSpPr>
          <p:cNvPr id="179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9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r>
              <a:rPr lang="en-US"/>
              <a:t>The Difference Between FTP and HTTP </a:t>
            </a:r>
            <a:r>
              <a:rPr lang="en-US">
                <a:hlinkClick r:id="rId3"/>
              </a:rPr>
              <a:t>File Transfer Protocol</a:t>
            </a:r>
            <a:r>
              <a:rPr lang="en-US"/>
              <a:t>, or FTP, is a </a:t>
            </a:r>
            <a:r>
              <a:rPr lang="en-US">
                <a:hlinkClick r:id="rId4"/>
              </a:rPr>
              <a:t>protocol</a:t>
            </a:r>
            <a:r>
              <a:rPr lang="en-US"/>
              <a:t> used to </a:t>
            </a:r>
            <a:r>
              <a:rPr lang="en-US">
                <a:hlinkClick r:id="rId5"/>
              </a:rPr>
              <a:t>upload</a:t>
            </a:r>
            <a:r>
              <a:rPr lang="en-US"/>
              <a:t> files from a </a:t>
            </a:r>
            <a:r>
              <a:rPr lang="en-US">
                <a:hlinkClick r:id="rId6"/>
              </a:rPr>
              <a:t>workstation</a:t>
            </a:r>
            <a:r>
              <a:rPr lang="en-US"/>
              <a:t> to a FTP </a:t>
            </a:r>
            <a:r>
              <a:rPr lang="en-US">
                <a:hlinkClick r:id="rId7"/>
              </a:rPr>
              <a:t>server</a:t>
            </a:r>
            <a:r>
              <a:rPr lang="en-US"/>
              <a:t> or </a:t>
            </a:r>
            <a:r>
              <a:rPr lang="en-US">
                <a:hlinkClick r:id="rId8"/>
              </a:rPr>
              <a:t>download</a:t>
            </a:r>
            <a:r>
              <a:rPr lang="en-US"/>
              <a:t> files from a FTP server to a workstation. It is the way that files get transferred from one device to another in order for the files to be available on the Internet. When </a:t>
            </a:r>
            <a:r>
              <a:rPr lang="en-US" i="1"/>
              <a:t>ftp</a:t>
            </a:r>
            <a:r>
              <a:rPr lang="en-US"/>
              <a:t> appears in a </a:t>
            </a:r>
            <a:r>
              <a:rPr lang="en-US">
                <a:hlinkClick r:id="rId9"/>
              </a:rPr>
              <a:t>URL</a:t>
            </a:r>
            <a:r>
              <a:rPr lang="en-US"/>
              <a:t> it means that the user is connecting to a file server and not a </a:t>
            </a:r>
            <a:r>
              <a:rPr lang="en-US">
                <a:hlinkClick r:id="rId10"/>
              </a:rPr>
              <a:t>Web server</a:t>
            </a:r>
            <a:r>
              <a:rPr lang="en-US"/>
              <a:t> and that some form of file transfer is going to take place. Most FTP servers require the user to </a:t>
            </a:r>
            <a:r>
              <a:rPr lang="en-US">
                <a:hlinkClick r:id="rId11"/>
              </a:rPr>
              <a:t>log on</a:t>
            </a:r>
            <a:r>
              <a:rPr lang="en-US"/>
              <a:t> to the server in order to transfer files. In contrast, </a:t>
            </a:r>
            <a:r>
              <a:rPr lang="en-US">
                <a:hlinkClick r:id="rId12"/>
              </a:rPr>
              <a:t>Hyper Text Transfer Protocol</a:t>
            </a:r>
            <a:r>
              <a:rPr lang="en-US"/>
              <a:t>, or HTTP, is a protocol used to transfer files from a Web server onto a </a:t>
            </a:r>
            <a:r>
              <a:rPr lang="en-US">
                <a:hlinkClick r:id="rId13"/>
              </a:rPr>
              <a:t>browser</a:t>
            </a:r>
            <a:r>
              <a:rPr lang="en-US"/>
              <a:t> in order to view a Web page that is on the Internet. Unlike FTP, where entire files are transferred from one device to another and copied into memory, HTTP only transfers the contents of a web page into a browser for viewing. FTP is a two-way system as files are transferred back and forth between server and workstation. HTTP is a one-way system as files are transported only from the server onto the workstation's browser. When </a:t>
            </a:r>
            <a:r>
              <a:rPr lang="en-US" i="1"/>
              <a:t>http</a:t>
            </a:r>
            <a:r>
              <a:rPr lang="en-US"/>
              <a:t> appears in a URL it means that the user is connecting to a Web server and not a file server. The files are transferred but not downloaded, therefore not copied into the memory of the receiving device.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cap="flat"/>
        </p:spPr>
      </p:sp>
      <p:sp>
        <p:nvSpPr>
          <p:cNvPr id="83971"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cap="flat"/>
        </p:spPr>
      </p:sp>
      <p:sp>
        <p:nvSpPr>
          <p:cNvPr id="84995"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cap="flat"/>
        </p:spPr>
      </p:sp>
      <p:sp>
        <p:nvSpPr>
          <p:cNvPr id="92163"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D55C908-EF67-4398-94F9-003FD13E1CE8}" type="slidenum">
              <a:rPr lang="en-US">
                <a:solidFill>
                  <a:srgbClr val="000000"/>
                </a:solidFill>
              </a:rPr>
              <a:pPr/>
              <a:t>21</a:t>
            </a:fld>
            <a:endParaRPr lang="en-US">
              <a:solidFill>
                <a:srgbClr val="000000"/>
              </a:solidFill>
            </a:endParaRPr>
          </a:p>
        </p:txBody>
      </p:sp>
      <p:sp>
        <p:nvSpPr>
          <p:cNvPr id="30617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06179" name="Rectangle 3"/>
          <p:cNvSpPr>
            <a:spLocks noGrp="1" noChangeArrowheads="1"/>
          </p:cNvSpPr>
          <p:nvPr>
            <p:ph type="body" idx="1"/>
          </p:nvPr>
        </p:nvSpPr>
        <p:spPr>
          <a:noFill/>
          <a:ln/>
        </p:spPr>
        <p:txBody>
          <a:bodyPr lIns="90488" tIns="44450" rIns="90488" bIns="44450"/>
          <a:lstStyle/>
          <a:p>
            <a:r>
              <a:rPr lang="en-US"/>
              <a:t>Moore’s law make shift from large time sharing computer facilities to individual, small but powerful computer systems, and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2525" y="692150"/>
            <a:ext cx="4554538" cy="3416300"/>
          </a:xfrm>
          <a:ln cap="flat"/>
        </p:spPr>
      </p:sp>
      <p:sp>
        <p:nvSpPr>
          <p:cNvPr id="88067" name="Rectangle 3"/>
          <p:cNvSpPr>
            <a:spLocks noGrp="1" noChangeArrowheads="1"/>
          </p:cNvSpPr>
          <p:nvPr>
            <p:ph type="body" idx="1"/>
          </p:nvPr>
        </p:nvSpPr>
        <p:spPr>
          <a:noFill/>
          <a:ln w="9525"/>
        </p:spPr>
        <p:txBody>
          <a:bodyPr lIns="91334" tIns="44866" rIns="91334" bIns="44866"/>
          <a:lstStyle/>
          <a:p>
            <a:endParaRPr lang="en-US" smtClean="0">
              <a:latin typeface="Times New Roman" pitchFamily="18"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2525" y="692150"/>
            <a:ext cx="4554538" cy="3416300"/>
          </a:xfrm>
          <a:ln cap="flat"/>
        </p:spPr>
      </p:sp>
      <p:sp>
        <p:nvSpPr>
          <p:cNvPr id="87043" name="Rectangle 3"/>
          <p:cNvSpPr>
            <a:spLocks noGrp="1" noChangeArrowheads="1"/>
          </p:cNvSpPr>
          <p:nvPr>
            <p:ph type="body" idx="1"/>
          </p:nvPr>
        </p:nvSpPr>
        <p:spPr>
          <a:noFill/>
          <a:ln w="9525"/>
        </p:spPr>
        <p:txBody>
          <a:bodyPr lIns="91334" tIns="44866" rIns="91334" bIns="44866"/>
          <a:lstStyle/>
          <a:p>
            <a:endParaRPr lang="en-US" smtClean="0">
              <a:latin typeface="Times New Roman" pitchFamily="18"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2525" y="692150"/>
            <a:ext cx="4554538" cy="3416300"/>
          </a:xfrm>
          <a:ln cap="flat"/>
        </p:spPr>
      </p:sp>
      <p:sp>
        <p:nvSpPr>
          <p:cNvPr id="91139" name="Rectangle 3"/>
          <p:cNvSpPr>
            <a:spLocks noGrp="1" noChangeArrowheads="1"/>
          </p:cNvSpPr>
          <p:nvPr>
            <p:ph type="body" idx="1"/>
          </p:nvPr>
        </p:nvSpPr>
        <p:spPr>
          <a:noFill/>
          <a:ln w="9525"/>
        </p:spPr>
        <p:txBody>
          <a:bodyPr lIns="91334" tIns="44866" rIns="91334" bIns="44866"/>
          <a:lstStyle/>
          <a:p>
            <a:endParaRPr lang="en-US" smtClean="0">
              <a:latin typeface="Times New Roman" pitchFamily="18"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4FF65E3-013F-47F8-998F-F110E5A4EA8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88BCB8-27AA-4929-BF26-24FFD89962B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4FF65E3-013F-47F8-998F-F110E5A4EA8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D8B5478-28A3-43F0-B860-7BA2D5A0D0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4FF65E3-013F-47F8-998F-F110E5A4EA8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9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9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0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0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3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2/28/DHCP_session_en.svg" TargetMode="Externa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upload.wikimedia.org/wikipedia/commons/3/3b/UDP_encapsulation.svg" TargetMode="Externa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a:noFill/>
        </p:spPr>
        <p:txBody>
          <a:bodyPr/>
          <a:lstStyle/>
          <a:p>
            <a:r>
              <a:rPr lang="en-US" dirty="0" smtClean="0"/>
              <a:t>Computing</a:t>
            </a:r>
          </a:p>
        </p:txBody>
      </p:sp>
      <p:sp>
        <p:nvSpPr>
          <p:cNvPr id="4099" name="Rectangle 3"/>
          <p:cNvSpPr>
            <a:spLocks noGrp="1" noChangeArrowheads="1"/>
          </p:cNvSpPr>
          <p:nvPr>
            <p:ph type="subTitle" idx="1"/>
          </p:nvPr>
        </p:nvSpPr>
        <p:spPr>
          <a:noFill/>
        </p:spPr>
        <p:txBody>
          <a:bodyPr/>
          <a:lstStyle/>
          <a:p>
            <a:pPr marL="342900" indent="-342900"/>
            <a:r>
              <a:rPr lang="en-US" dirty="0" smtClean="0"/>
              <a:t>Week 9</a:t>
            </a:r>
            <a:endParaRPr lang="en-US" dirty="0"/>
          </a:p>
          <a:p>
            <a:pPr marL="342900" indent="-342900"/>
            <a:r>
              <a:rPr lang="en-US" dirty="0" smtClean="0"/>
              <a:t>LBSC 671</a:t>
            </a:r>
          </a:p>
          <a:p>
            <a:pPr marL="342900" indent="-342900"/>
            <a:r>
              <a:rPr lang="en-US" dirty="0" smtClean="0"/>
              <a:t>Creating Information Infrastructures</a:t>
            </a:r>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IPhoneSeattle.jpg"/>
          <p:cNvPicPr>
            <a:picLocks noChangeAspect="1"/>
          </p:cNvPicPr>
          <p:nvPr/>
        </p:nvPicPr>
        <p:blipFill>
          <a:blip r:embed="rId2" cstate="print"/>
          <a:srcRect/>
          <a:stretch>
            <a:fillRect/>
          </a:stretch>
        </p:blipFill>
        <p:spPr bwMode="auto">
          <a:xfrm>
            <a:off x="2457450" y="254000"/>
            <a:ext cx="4229100" cy="6350000"/>
          </a:xfrm>
          <a:prstGeom prst="rect">
            <a:avLst/>
          </a:prstGeom>
          <a:noFill/>
          <a:ln w="9525">
            <a:noFill/>
            <a:miter lim="800000"/>
            <a:headEnd/>
            <a:tailEnd/>
          </a:ln>
        </p:spPr>
      </p:pic>
      <p:sp>
        <p:nvSpPr>
          <p:cNvPr id="14339" name="TextBox 3"/>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pitchFamily="34" charset="0"/>
              </a:rPr>
              <a:t>Source: Wikipedia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noFill/>
        </p:spPr>
        <p:txBody>
          <a:bodyPr/>
          <a:lstStyle/>
          <a:p>
            <a:r>
              <a:rPr lang="en-US" smtClean="0"/>
              <a:t>The Big Picture</a:t>
            </a:r>
          </a:p>
        </p:txBody>
      </p:sp>
      <p:sp>
        <p:nvSpPr>
          <p:cNvPr id="1030" name="Rectangle 3"/>
          <p:cNvSpPr>
            <a:spLocks noChangeArrowheads="1"/>
          </p:cNvSpPr>
          <p:nvPr/>
        </p:nvSpPr>
        <p:spPr bwMode="auto">
          <a:xfrm>
            <a:off x="4572000" y="3505200"/>
            <a:ext cx="1219200" cy="990600"/>
          </a:xfrm>
          <a:prstGeom prst="rect">
            <a:avLst/>
          </a:prstGeom>
          <a:noFill/>
          <a:ln w="12700">
            <a:solidFill>
              <a:schemeClr val="tx1"/>
            </a:solidFill>
            <a:miter lim="800000"/>
            <a:headEnd/>
            <a:tailEnd/>
          </a:ln>
        </p:spPr>
        <p:txBody>
          <a:bodyPr wrap="none" lIns="90488" tIns="44450" rIns="90488" bIns="44450" anchor="ctr"/>
          <a:lstStyle/>
          <a:p>
            <a:pPr algn="ctr"/>
            <a:r>
              <a:rPr lang="en-US"/>
              <a:t>Processor</a:t>
            </a:r>
          </a:p>
        </p:txBody>
      </p:sp>
      <p:sp>
        <p:nvSpPr>
          <p:cNvPr id="1031" name="Oval 4"/>
          <p:cNvSpPr>
            <a:spLocks noChangeArrowheads="1"/>
          </p:cNvSpPr>
          <p:nvPr/>
        </p:nvSpPr>
        <p:spPr bwMode="auto">
          <a:xfrm>
            <a:off x="6705600" y="3352800"/>
            <a:ext cx="1143000" cy="1219200"/>
          </a:xfrm>
          <a:prstGeom prst="ellipse">
            <a:avLst/>
          </a:prstGeom>
          <a:noFill/>
          <a:ln w="12700">
            <a:solidFill>
              <a:schemeClr val="tx1"/>
            </a:solidFill>
            <a:round/>
            <a:headEnd/>
            <a:tailEnd/>
          </a:ln>
        </p:spPr>
        <p:txBody>
          <a:bodyPr wrap="none" lIns="90488" tIns="44450" rIns="90488" bIns="44450" anchor="ctr"/>
          <a:lstStyle/>
          <a:p>
            <a:pPr algn="ctr"/>
            <a:r>
              <a:rPr lang="en-US"/>
              <a:t>Memory</a:t>
            </a:r>
          </a:p>
        </p:txBody>
      </p:sp>
      <p:graphicFrame>
        <p:nvGraphicFramePr>
          <p:cNvPr id="1026" name="Object 5"/>
          <p:cNvGraphicFramePr>
            <a:graphicFrameLocks/>
          </p:cNvGraphicFramePr>
          <p:nvPr/>
        </p:nvGraphicFramePr>
        <p:xfrm>
          <a:off x="609600" y="2971800"/>
          <a:ext cx="1384300" cy="1871663"/>
        </p:xfrm>
        <a:graphic>
          <a:graphicData uri="http://schemas.openxmlformats.org/presentationml/2006/ole">
            <mc:AlternateContent xmlns:mc="http://schemas.openxmlformats.org/markup-compatibility/2006">
              <mc:Choice xmlns:v="urn:schemas-microsoft-com:vml" Requires="v">
                <p:oleObj spid="_x0000_s1095" name="Clip" r:id="rId4" imgW="1382400" imgH="1869840" progId="MS_ClipArt_Gallery.2">
                  <p:embed/>
                </p:oleObj>
              </mc:Choice>
              <mc:Fallback>
                <p:oleObj name="Clip" r:id="rId4" imgW="1382400" imgH="1869840"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971800"/>
                        <a:ext cx="1384300"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p:cNvGraphicFramePr>
          <p:nvPr/>
        </p:nvGraphicFramePr>
        <p:xfrm>
          <a:off x="2590800" y="3505200"/>
          <a:ext cx="1271588" cy="1149350"/>
        </p:xfrm>
        <a:graphic>
          <a:graphicData uri="http://schemas.openxmlformats.org/presentationml/2006/ole">
            <mc:AlternateContent xmlns:mc="http://schemas.openxmlformats.org/markup-compatibility/2006">
              <mc:Choice xmlns:v="urn:schemas-microsoft-com:vml" Requires="v">
                <p:oleObj spid="_x0000_s1096" name="Clip" r:id="rId6" imgW="1269720" imgH="1147680" progId="MS_ClipArt_Gallery.2">
                  <p:embed/>
                </p:oleObj>
              </mc:Choice>
              <mc:Fallback>
                <p:oleObj name="Clip" r:id="rId6" imgW="1269720" imgH="1147680" progId="MS_ClipArt_Gallery.2">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505200"/>
                        <a:ext cx="1271588"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Line 7"/>
          <p:cNvSpPr>
            <a:spLocks noChangeShapeType="1"/>
          </p:cNvSpPr>
          <p:nvPr/>
        </p:nvSpPr>
        <p:spPr bwMode="auto">
          <a:xfrm>
            <a:off x="5792788" y="3962400"/>
            <a:ext cx="912812" cy="0"/>
          </a:xfrm>
          <a:prstGeom prst="line">
            <a:avLst/>
          </a:prstGeom>
          <a:noFill/>
          <a:ln w="12700">
            <a:solidFill>
              <a:schemeClr val="tx1"/>
            </a:solidFill>
            <a:round/>
            <a:headEnd type="triangle" w="med" len="med"/>
            <a:tailEnd type="triangle" w="med" len="med"/>
          </a:ln>
        </p:spPr>
        <p:txBody>
          <a:bodyPr/>
          <a:lstStyle/>
          <a:p>
            <a:endParaRPr lang="en-US"/>
          </a:p>
        </p:txBody>
      </p:sp>
      <p:sp>
        <p:nvSpPr>
          <p:cNvPr id="1033" name="Line 8"/>
          <p:cNvSpPr>
            <a:spLocks noChangeShapeType="1"/>
          </p:cNvSpPr>
          <p:nvPr/>
        </p:nvSpPr>
        <p:spPr bwMode="auto">
          <a:xfrm>
            <a:off x="3659188" y="3962400"/>
            <a:ext cx="912812" cy="0"/>
          </a:xfrm>
          <a:prstGeom prst="line">
            <a:avLst/>
          </a:prstGeom>
          <a:noFill/>
          <a:ln w="12700">
            <a:solidFill>
              <a:schemeClr val="tx1"/>
            </a:solidFill>
            <a:round/>
            <a:headEnd type="triangle" w="med" len="med"/>
            <a:tailEnd type="triangle" w="med" len="med"/>
          </a:ln>
        </p:spPr>
        <p:txBody>
          <a:bodyPr/>
          <a:lstStyle/>
          <a:p>
            <a:endParaRPr lang="en-US"/>
          </a:p>
        </p:txBody>
      </p:sp>
      <p:graphicFrame>
        <p:nvGraphicFramePr>
          <p:cNvPr id="1028" name="Object 9"/>
          <p:cNvGraphicFramePr>
            <a:graphicFrameLocks/>
          </p:cNvGraphicFramePr>
          <p:nvPr/>
        </p:nvGraphicFramePr>
        <p:xfrm>
          <a:off x="1524000" y="1371600"/>
          <a:ext cx="6108700" cy="4076700"/>
        </p:xfrm>
        <a:graphic>
          <a:graphicData uri="http://schemas.openxmlformats.org/presentationml/2006/ole">
            <mc:AlternateContent xmlns:mc="http://schemas.openxmlformats.org/markup-compatibility/2006">
              <mc:Choice xmlns:v="urn:schemas-microsoft-com:vml" Requires="v">
                <p:oleObj spid="_x0000_s1097" name="Clip" r:id="rId8" imgW="6107040" imgH="4074840" progId="MS_ClipArt_Gallery.5">
                  <p:embed/>
                </p:oleObj>
              </mc:Choice>
              <mc:Fallback>
                <p:oleObj name="Clip" r:id="rId8" imgW="6107040" imgH="4074840" progId="MS_ClipArt_Gallery.5">
                  <p:embed/>
                  <p:pic>
                    <p:nvPicPr>
                      <p:cNvPr id="0" name="Object 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371600"/>
                        <a:ext cx="6108700"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Rectangle 10"/>
          <p:cNvSpPr>
            <a:spLocks noChangeArrowheads="1"/>
          </p:cNvSpPr>
          <p:nvPr/>
        </p:nvSpPr>
        <p:spPr bwMode="auto">
          <a:xfrm>
            <a:off x="4572000" y="5410200"/>
            <a:ext cx="1219200" cy="990600"/>
          </a:xfrm>
          <a:prstGeom prst="rect">
            <a:avLst/>
          </a:prstGeom>
          <a:noFill/>
          <a:ln w="12700">
            <a:solidFill>
              <a:schemeClr val="tx1"/>
            </a:solidFill>
            <a:miter lim="800000"/>
            <a:headEnd/>
            <a:tailEnd/>
          </a:ln>
        </p:spPr>
        <p:txBody>
          <a:bodyPr wrap="none" lIns="90488" tIns="44450" rIns="90488" bIns="44450" anchor="ctr"/>
          <a:lstStyle/>
          <a:p>
            <a:pPr algn="ctr"/>
            <a:r>
              <a:rPr lang="en-US"/>
              <a:t>Network</a:t>
            </a:r>
          </a:p>
        </p:txBody>
      </p:sp>
      <p:sp>
        <p:nvSpPr>
          <p:cNvPr id="1035" name="Line 11"/>
          <p:cNvSpPr>
            <a:spLocks noChangeShapeType="1"/>
          </p:cNvSpPr>
          <p:nvPr/>
        </p:nvSpPr>
        <p:spPr bwMode="auto">
          <a:xfrm flipV="1">
            <a:off x="5181600" y="4495800"/>
            <a:ext cx="0" cy="912813"/>
          </a:xfrm>
          <a:prstGeom prst="line">
            <a:avLst/>
          </a:prstGeom>
          <a:noFill/>
          <a:ln w="12700">
            <a:solidFill>
              <a:schemeClr val="tx1"/>
            </a:solidFill>
            <a:round/>
            <a:headEnd type="triangle" w="med" len="med"/>
            <a:tailEnd type="triangle" w="med" len="med"/>
          </a:ln>
        </p:spPr>
        <p:txBody>
          <a:bodyPr/>
          <a:lstStyle/>
          <a:p>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smtClean="0"/>
              <a:t>Hardware Processing Cycle</a:t>
            </a:r>
          </a:p>
        </p:txBody>
      </p:sp>
      <p:sp>
        <p:nvSpPr>
          <p:cNvPr id="16387" name="Rectangle 3"/>
          <p:cNvSpPr>
            <a:spLocks noGrp="1" noChangeArrowheads="1"/>
          </p:cNvSpPr>
          <p:nvPr>
            <p:ph type="body" idx="1"/>
          </p:nvPr>
        </p:nvSpPr>
        <p:spPr>
          <a:noFill/>
        </p:spPr>
        <p:txBody>
          <a:bodyPr/>
          <a:lstStyle/>
          <a:p>
            <a:r>
              <a:rPr lang="en-US" smtClean="0"/>
              <a:t>Input comes from somewhere</a:t>
            </a:r>
          </a:p>
          <a:p>
            <a:pPr lvl="1"/>
            <a:r>
              <a:rPr lang="en-US" smtClean="0"/>
              <a:t>Keyboard, mouse, microphone, camera, …</a:t>
            </a:r>
          </a:p>
          <a:p>
            <a:pPr lvl="3"/>
            <a:endParaRPr lang="en-US" smtClean="0"/>
          </a:p>
          <a:p>
            <a:r>
              <a:rPr lang="en-US" smtClean="0"/>
              <a:t>The system does something with it</a:t>
            </a:r>
          </a:p>
          <a:p>
            <a:pPr lvl="1"/>
            <a:r>
              <a:rPr lang="en-US" smtClean="0"/>
              <a:t>Processor, memory, software, network, …</a:t>
            </a:r>
          </a:p>
          <a:p>
            <a:pPr lvl="3"/>
            <a:endParaRPr lang="en-US" smtClean="0"/>
          </a:p>
          <a:p>
            <a:r>
              <a:rPr lang="en-US" smtClean="0"/>
              <a:t>Output goes somewhere</a:t>
            </a:r>
          </a:p>
          <a:p>
            <a:pPr lvl="1"/>
            <a:r>
              <a:rPr lang="en-US" smtClean="0"/>
              <a:t>Monitor, speaker, robot controls,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1447800" y="1676400"/>
            <a:ext cx="6172200" cy="685800"/>
          </a:xfrm>
          <a:prstGeom prst="rect">
            <a:avLst/>
          </a:prstGeom>
          <a:solidFill>
            <a:srgbClr val="CCFF99"/>
          </a:solidFill>
          <a:ln w="9525" algn="ctr">
            <a:solidFill>
              <a:schemeClr val="bg2"/>
            </a:solidFill>
            <a:round/>
            <a:headEnd/>
            <a:tailEnd/>
          </a:ln>
        </p:spPr>
        <p:txBody>
          <a:bodyPr anchor="ctr" anchorCtr="1"/>
          <a:lstStyle/>
          <a:p>
            <a:r>
              <a:rPr lang="en-US" b="1">
                <a:solidFill>
                  <a:schemeClr val="bg2"/>
                </a:solidFill>
                <a:latin typeface="Arial" pitchFamily="34" charset="0"/>
              </a:rPr>
              <a:t>Memory</a:t>
            </a:r>
          </a:p>
        </p:txBody>
      </p:sp>
      <p:sp>
        <p:nvSpPr>
          <p:cNvPr id="17412" name="Rectangle 4"/>
          <p:cNvSpPr>
            <a:spLocks noChangeArrowheads="1"/>
          </p:cNvSpPr>
          <p:nvPr/>
        </p:nvSpPr>
        <p:spPr bwMode="auto">
          <a:xfrm>
            <a:off x="1447800" y="3429000"/>
            <a:ext cx="6172200" cy="685800"/>
          </a:xfrm>
          <a:prstGeom prst="rect">
            <a:avLst/>
          </a:prstGeom>
          <a:solidFill>
            <a:srgbClr val="FFCC99"/>
          </a:solidFill>
          <a:ln w="9525" algn="ctr">
            <a:solidFill>
              <a:schemeClr val="bg2"/>
            </a:solidFill>
            <a:round/>
            <a:headEnd/>
            <a:tailEnd/>
          </a:ln>
        </p:spPr>
        <p:txBody>
          <a:bodyPr anchor="ctr" anchorCtr="1"/>
          <a:lstStyle/>
          <a:p>
            <a:r>
              <a:rPr lang="en-US" b="1">
                <a:solidFill>
                  <a:schemeClr val="bg2"/>
                </a:solidFill>
                <a:latin typeface="Arial" pitchFamily="34" charset="0"/>
              </a:rPr>
              <a:t>Processor</a:t>
            </a:r>
          </a:p>
        </p:txBody>
      </p:sp>
      <p:cxnSp>
        <p:nvCxnSpPr>
          <p:cNvPr id="17413" name="Straight Arrow Connector 6"/>
          <p:cNvCxnSpPr>
            <a:cxnSpLocks noChangeShapeType="1"/>
          </p:cNvCxnSpPr>
          <p:nvPr/>
        </p:nvCxnSpPr>
        <p:spPr bwMode="auto">
          <a:xfrm rot="5400000" flipH="1" flipV="1">
            <a:off x="2820194" y="2896394"/>
            <a:ext cx="1066800" cy="1588"/>
          </a:xfrm>
          <a:prstGeom prst="straightConnector1">
            <a:avLst/>
          </a:prstGeom>
          <a:noFill/>
          <a:ln w="38100" algn="ctr">
            <a:solidFill>
              <a:schemeClr val="tx1"/>
            </a:solidFill>
            <a:round/>
            <a:headEnd/>
            <a:tailEnd type="arrow" w="med" len="med"/>
          </a:ln>
        </p:spPr>
      </p:cxnSp>
      <p:cxnSp>
        <p:nvCxnSpPr>
          <p:cNvPr id="17414" name="Straight Arrow Connector 8"/>
          <p:cNvCxnSpPr>
            <a:cxnSpLocks noChangeShapeType="1"/>
          </p:cNvCxnSpPr>
          <p:nvPr/>
        </p:nvCxnSpPr>
        <p:spPr bwMode="auto">
          <a:xfrm rot="5400000">
            <a:off x="5180807" y="2896394"/>
            <a:ext cx="1066800" cy="1587"/>
          </a:xfrm>
          <a:prstGeom prst="straightConnector1">
            <a:avLst/>
          </a:prstGeom>
          <a:noFill/>
          <a:ln w="38100" algn="ctr">
            <a:solidFill>
              <a:schemeClr val="tx1"/>
            </a:solidFill>
            <a:round/>
            <a:headEnd/>
            <a:tailEnd type="arrow" w="med" len="med"/>
          </a:ln>
        </p:spPr>
      </p:cxnSp>
      <p:cxnSp>
        <p:nvCxnSpPr>
          <p:cNvPr id="17415" name="Straight Arrow Connector 9"/>
          <p:cNvCxnSpPr>
            <a:cxnSpLocks noChangeShapeType="1"/>
          </p:cNvCxnSpPr>
          <p:nvPr/>
        </p:nvCxnSpPr>
        <p:spPr bwMode="auto">
          <a:xfrm rot="5400000" flipH="1" flipV="1">
            <a:off x="5180807" y="4647406"/>
            <a:ext cx="1066800" cy="1587"/>
          </a:xfrm>
          <a:prstGeom prst="straightConnector1">
            <a:avLst/>
          </a:prstGeom>
          <a:noFill/>
          <a:ln w="38100" algn="ctr">
            <a:solidFill>
              <a:schemeClr val="tx1"/>
            </a:solidFill>
            <a:round/>
            <a:headEnd/>
            <a:tailEnd type="arrow" w="med" len="med"/>
          </a:ln>
        </p:spPr>
      </p:cxnSp>
      <p:cxnSp>
        <p:nvCxnSpPr>
          <p:cNvPr id="17416" name="Straight Arrow Connector 10"/>
          <p:cNvCxnSpPr>
            <a:cxnSpLocks noChangeShapeType="1"/>
          </p:cNvCxnSpPr>
          <p:nvPr/>
        </p:nvCxnSpPr>
        <p:spPr bwMode="auto">
          <a:xfrm rot="5400000">
            <a:off x="2820194" y="4647406"/>
            <a:ext cx="1066800" cy="1588"/>
          </a:xfrm>
          <a:prstGeom prst="straightConnector1">
            <a:avLst/>
          </a:prstGeom>
          <a:noFill/>
          <a:ln w="38100" algn="ctr">
            <a:solidFill>
              <a:schemeClr val="tx1"/>
            </a:solidFill>
            <a:round/>
            <a:headEnd/>
            <a:tailEnd type="arrow" w="med" len="med"/>
          </a:ln>
        </p:spPr>
      </p:cxnSp>
      <p:sp>
        <p:nvSpPr>
          <p:cNvPr id="17417" name="TextBox 11"/>
          <p:cNvSpPr txBox="1">
            <a:spLocks noChangeArrowheads="1"/>
          </p:cNvSpPr>
          <p:nvPr/>
        </p:nvSpPr>
        <p:spPr bwMode="auto">
          <a:xfrm>
            <a:off x="2743200" y="5257800"/>
            <a:ext cx="1190625" cy="461963"/>
          </a:xfrm>
          <a:prstGeom prst="rect">
            <a:avLst/>
          </a:prstGeom>
          <a:noFill/>
          <a:ln w="9525">
            <a:noFill/>
            <a:miter lim="800000"/>
            <a:headEnd/>
            <a:tailEnd/>
          </a:ln>
        </p:spPr>
        <p:txBody>
          <a:bodyPr wrap="none">
            <a:spAutoFit/>
          </a:bodyPr>
          <a:lstStyle/>
          <a:p>
            <a:r>
              <a:rPr lang="en-US" b="1">
                <a:latin typeface="Arial" pitchFamily="34" charset="0"/>
              </a:rPr>
              <a:t>Output</a:t>
            </a:r>
          </a:p>
        </p:txBody>
      </p:sp>
      <p:sp>
        <p:nvSpPr>
          <p:cNvPr id="17418" name="TextBox 12"/>
          <p:cNvSpPr txBox="1">
            <a:spLocks noChangeArrowheads="1"/>
          </p:cNvSpPr>
          <p:nvPr/>
        </p:nvSpPr>
        <p:spPr bwMode="auto">
          <a:xfrm>
            <a:off x="5257800" y="5257800"/>
            <a:ext cx="935038" cy="461963"/>
          </a:xfrm>
          <a:prstGeom prst="rect">
            <a:avLst/>
          </a:prstGeom>
          <a:noFill/>
          <a:ln w="9525">
            <a:noFill/>
            <a:miter lim="800000"/>
            <a:headEnd/>
            <a:tailEnd/>
          </a:ln>
        </p:spPr>
        <p:txBody>
          <a:bodyPr wrap="none">
            <a:spAutoFit/>
          </a:bodyPr>
          <a:lstStyle/>
          <a:p>
            <a:r>
              <a:rPr lang="en-US" b="1">
                <a:latin typeface="Arial" pitchFamily="34" charset="0"/>
              </a:rPr>
              <a:t>Input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0"/>
            <a:ext cx="7772400" cy="1143000"/>
          </a:xfrm>
        </p:spPr>
        <p:txBody>
          <a:bodyPr/>
          <a:lstStyle/>
          <a:p>
            <a:r>
              <a:rPr lang="en-US" smtClean="0"/>
              <a:t>System Architecture</a:t>
            </a:r>
          </a:p>
        </p:txBody>
      </p:sp>
      <p:sp>
        <p:nvSpPr>
          <p:cNvPr id="26627" name="Rectangle 3"/>
          <p:cNvSpPr>
            <a:spLocks noChangeArrowheads="1"/>
          </p:cNvSpPr>
          <p:nvPr/>
        </p:nvSpPr>
        <p:spPr bwMode="auto">
          <a:xfrm>
            <a:off x="1524000" y="4724400"/>
            <a:ext cx="685800" cy="533400"/>
          </a:xfrm>
          <a:prstGeom prst="rect">
            <a:avLst/>
          </a:prstGeom>
          <a:solidFill>
            <a:schemeClr val="bg1"/>
          </a:solidFill>
          <a:ln w="9525">
            <a:solidFill>
              <a:schemeClr val="tx1"/>
            </a:solidFill>
            <a:miter lim="800000"/>
            <a:headEnd/>
            <a:tailEnd/>
          </a:ln>
        </p:spPr>
        <p:txBody>
          <a:bodyPr wrap="none" anchor="ctr"/>
          <a:lstStyle/>
          <a:p>
            <a:pPr algn="ctr"/>
            <a:r>
              <a:rPr lang="en-US"/>
              <a:t>CPU</a:t>
            </a:r>
          </a:p>
        </p:txBody>
      </p:sp>
      <p:sp>
        <p:nvSpPr>
          <p:cNvPr id="26628" name="Rectangle 4"/>
          <p:cNvSpPr>
            <a:spLocks noChangeArrowheads="1"/>
          </p:cNvSpPr>
          <p:nvPr/>
        </p:nvSpPr>
        <p:spPr bwMode="auto">
          <a:xfrm>
            <a:off x="2590800" y="4572000"/>
            <a:ext cx="3048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29" name="Rectangle 5"/>
          <p:cNvSpPr>
            <a:spLocks noChangeArrowheads="1"/>
          </p:cNvSpPr>
          <p:nvPr/>
        </p:nvSpPr>
        <p:spPr bwMode="auto">
          <a:xfrm>
            <a:off x="3276600" y="4648200"/>
            <a:ext cx="762000" cy="609600"/>
          </a:xfrm>
          <a:prstGeom prst="rect">
            <a:avLst/>
          </a:prstGeom>
          <a:solidFill>
            <a:schemeClr val="bg1"/>
          </a:solidFill>
          <a:ln w="9525">
            <a:solidFill>
              <a:schemeClr val="tx1"/>
            </a:solidFill>
            <a:miter lim="800000"/>
            <a:headEnd/>
            <a:tailEnd/>
          </a:ln>
        </p:spPr>
        <p:txBody>
          <a:bodyPr wrap="none" anchor="ctr"/>
          <a:lstStyle/>
          <a:p>
            <a:pPr algn="ctr"/>
            <a:r>
              <a:rPr lang="en-US"/>
              <a:t>RAM</a:t>
            </a:r>
          </a:p>
        </p:txBody>
      </p:sp>
      <p:sp>
        <p:nvSpPr>
          <p:cNvPr id="26630" name="Rectangle 6"/>
          <p:cNvSpPr>
            <a:spLocks noChangeArrowheads="1"/>
          </p:cNvSpPr>
          <p:nvPr/>
        </p:nvSpPr>
        <p:spPr bwMode="auto">
          <a:xfrm>
            <a:off x="4572000" y="4038600"/>
            <a:ext cx="1371600" cy="1600200"/>
          </a:xfrm>
          <a:prstGeom prst="rect">
            <a:avLst/>
          </a:prstGeom>
          <a:solidFill>
            <a:schemeClr val="bg1"/>
          </a:solidFill>
          <a:ln w="9525">
            <a:solidFill>
              <a:schemeClr val="tx1"/>
            </a:solidFill>
            <a:miter lim="800000"/>
            <a:headEnd/>
            <a:tailEnd/>
          </a:ln>
        </p:spPr>
        <p:txBody>
          <a:bodyPr wrap="none" anchor="ctr"/>
          <a:lstStyle/>
          <a:p>
            <a:pPr algn="ctr"/>
            <a:r>
              <a:rPr lang="en-US"/>
              <a:t>Hard</a:t>
            </a:r>
          </a:p>
          <a:p>
            <a:pPr algn="ctr"/>
            <a:r>
              <a:rPr lang="en-US"/>
              <a:t>Drive</a:t>
            </a:r>
          </a:p>
        </p:txBody>
      </p:sp>
      <p:sp>
        <p:nvSpPr>
          <p:cNvPr id="26631" name="Rectangle 7"/>
          <p:cNvSpPr>
            <a:spLocks noChangeArrowheads="1"/>
          </p:cNvSpPr>
          <p:nvPr/>
        </p:nvSpPr>
        <p:spPr bwMode="auto">
          <a:xfrm>
            <a:off x="6324600" y="4343400"/>
            <a:ext cx="762000" cy="1066800"/>
          </a:xfrm>
          <a:prstGeom prst="rect">
            <a:avLst/>
          </a:prstGeom>
          <a:solidFill>
            <a:schemeClr val="bg1"/>
          </a:solidFill>
          <a:ln w="9525">
            <a:solidFill>
              <a:schemeClr val="tx1"/>
            </a:solidFill>
            <a:miter lim="800000"/>
            <a:headEnd/>
            <a:tailEnd/>
          </a:ln>
        </p:spPr>
        <p:txBody>
          <a:bodyPr wrap="none" anchor="ctr"/>
          <a:lstStyle/>
          <a:p>
            <a:pPr algn="ctr"/>
            <a:r>
              <a:rPr lang="en-US"/>
              <a:t>CD/</a:t>
            </a:r>
          </a:p>
          <a:p>
            <a:pPr algn="ctr"/>
            <a:r>
              <a:rPr lang="en-US"/>
              <a:t>DVD</a:t>
            </a:r>
          </a:p>
        </p:txBody>
      </p:sp>
      <p:sp>
        <p:nvSpPr>
          <p:cNvPr id="26632" name="Line 8"/>
          <p:cNvSpPr>
            <a:spLocks noChangeShapeType="1"/>
          </p:cNvSpPr>
          <p:nvPr/>
        </p:nvSpPr>
        <p:spPr bwMode="auto">
          <a:xfrm>
            <a:off x="2590800" y="4953000"/>
            <a:ext cx="304800" cy="0"/>
          </a:xfrm>
          <a:prstGeom prst="line">
            <a:avLst/>
          </a:prstGeom>
          <a:noFill/>
          <a:ln w="9525">
            <a:solidFill>
              <a:schemeClr val="tx1"/>
            </a:solidFill>
            <a:round/>
            <a:headEnd/>
            <a:tailEnd/>
          </a:ln>
        </p:spPr>
        <p:txBody>
          <a:bodyPr wrap="none" anchor="ctr"/>
          <a:lstStyle/>
          <a:p>
            <a:endParaRPr lang="en-US"/>
          </a:p>
        </p:txBody>
      </p:sp>
      <p:sp>
        <p:nvSpPr>
          <p:cNvPr id="26633" name="Text Box 9"/>
          <p:cNvSpPr txBox="1">
            <a:spLocks noChangeArrowheads="1"/>
          </p:cNvSpPr>
          <p:nvPr/>
        </p:nvSpPr>
        <p:spPr bwMode="auto">
          <a:xfrm>
            <a:off x="2286000" y="5029200"/>
            <a:ext cx="944563" cy="457200"/>
          </a:xfrm>
          <a:prstGeom prst="rect">
            <a:avLst/>
          </a:prstGeom>
          <a:noFill/>
          <a:ln w="9525">
            <a:noFill/>
            <a:miter lim="800000"/>
            <a:headEnd/>
            <a:tailEnd/>
          </a:ln>
        </p:spPr>
        <p:txBody>
          <a:bodyPr wrap="none">
            <a:spAutoFit/>
          </a:bodyPr>
          <a:lstStyle/>
          <a:p>
            <a:r>
              <a:rPr lang="en-US"/>
              <a:t>Cache</a:t>
            </a:r>
          </a:p>
        </p:txBody>
      </p:sp>
      <p:sp>
        <p:nvSpPr>
          <p:cNvPr id="26634" name="Line 10"/>
          <p:cNvSpPr>
            <a:spLocks noChangeShapeType="1"/>
          </p:cNvSpPr>
          <p:nvPr/>
        </p:nvSpPr>
        <p:spPr bwMode="auto">
          <a:xfrm>
            <a:off x="2209800" y="5029200"/>
            <a:ext cx="38100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35" name="Line 11"/>
          <p:cNvSpPr>
            <a:spLocks noChangeShapeType="1"/>
          </p:cNvSpPr>
          <p:nvPr/>
        </p:nvSpPr>
        <p:spPr bwMode="auto">
          <a:xfrm flipV="1">
            <a:off x="3657600" y="4114800"/>
            <a:ext cx="0" cy="5334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36" name="Line 12"/>
          <p:cNvSpPr>
            <a:spLocks noChangeShapeType="1"/>
          </p:cNvSpPr>
          <p:nvPr/>
        </p:nvSpPr>
        <p:spPr bwMode="auto">
          <a:xfrm flipV="1">
            <a:off x="5257800" y="3733800"/>
            <a:ext cx="0" cy="3048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37" name="Line 13"/>
          <p:cNvSpPr>
            <a:spLocks noChangeShapeType="1"/>
          </p:cNvSpPr>
          <p:nvPr/>
        </p:nvSpPr>
        <p:spPr bwMode="auto">
          <a:xfrm flipV="1">
            <a:off x="6705600" y="3733800"/>
            <a:ext cx="0" cy="609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38" name="Line 14"/>
          <p:cNvSpPr>
            <a:spLocks noChangeShapeType="1"/>
          </p:cNvSpPr>
          <p:nvPr/>
        </p:nvSpPr>
        <p:spPr bwMode="auto">
          <a:xfrm flipH="1">
            <a:off x="2209800" y="3733800"/>
            <a:ext cx="640080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26639" name="Line 15"/>
          <p:cNvSpPr>
            <a:spLocks noChangeShapeType="1"/>
          </p:cNvSpPr>
          <p:nvPr/>
        </p:nvSpPr>
        <p:spPr bwMode="auto">
          <a:xfrm>
            <a:off x="2743200" y="4114800"/>
            <a:ext cx="0" cy="4572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40" name="Rectangle 16"/>
          <p:cNvSpPr>
            <a:spLocks noChangeArrowheads="1"/>
          </p:cNvSpPr>
          <p:nvPr/>
        </p:nvSpPr>
        <p:spPr bwMode="auto">
          <a:xfrm>
            <a:off x="1295400" y="3352800"/>
            <a:ext cx="3048000" cy="2895600"/>
          </a:xfrm>
          <a:prstGeom prst="rect">
            <a:avLst/>
          </a:prstGeom>
          <a:noFill/>
          <a:ln w="12700" cap="rnd">
            <a:solidFill>
              <a:schemeClr val="tx1"/>
            </a:solidFill>
            <a:prstDash val="sysDot"/>
            <a:miter lim="800000"/>
            <a:headEnd/>
            <a:tailEnd/>
          </a:ln>
        </p:spPr>
        <p:txBody>
          <a:bodyPr wrap="none" anchor="ctr"/>
          <a:lstStyle/>
          <a:p>
            <a:endParaRPr lang="en-US"/>
          </a:p>
        </p:txBody>
      </p:sp>
      <p:sp>
        <p:nvSpPr>
          <p:cNvPr id="26641" name="Text Box 17"/>
          <p:cNvSpPr txBox="1">
            <a:spLocks noChangeArrowheads="1"/>
          </p:cNvSpPr>
          <p:nvPr/>
        </p:nvSpPr>
        <p:spPr bwMode="auto">
          <a:xfrm>
            <a:off x="2514600" y="6248400"/>
            <a:ext cx="1774825" cy="457200"/>
          </a:xfrm>
          <a:prstGeom prst="rect">
            <a:avLst/>
          </a:prstGeom>
          <a:noFill/>
          <a:ln w="12700">
            <a:noFill/>
            <a:miter lim="800000"/>
            <a:headEnd/>
            <a:tailEnd/>
          </a:ln>
        </p:spPr>
        <p:txBody>
          <a:bodyPr wrap="none">
            <a:spAutoFit/>
          </a:bodyPr>
          <a:lstStyle/>
          <a:p>
            <a:r>
              <a:rPr lang="en-US"/>
              <a:t>Motherboard</a:t>
            </a:r>
          </a:p>
        </p:txBody>
      </p:sp>
      <p:sp>
        <p:nvSpPr>
          <p:cNvPr id="26642" name="Text Box 18"/>
          <p:cNvSpPr txBox="1">
            <a:spLocks noChangeArrowheads="1"/>
          </p:cNvSpPr>
          <p:nvPr/>
        </p:nvSpPr>
        <p:spPr bwMode="auto">
          <a:xfrm>
            <a:off x="5486400" y="3276600"/>
            <a:ext cx="1631950" cy="457200"/>
          </a:xfrm>
          <a:prstGeom prst="rect">
            <a:avLst/>
          </a:prstGeom>
          <a:noFill/>
          <a:ln w="12700">
            <a:noFill/>
            <a:miter lim="800000"/>
            <a:headEnd/>
            <a:tailEnd/>
          </a:ln>
        </p:spPr>
        <p:txBody>
          <a:bodyPr wrap="none">
            <a:spAutoFit/>
          </a:bodyPr>
          <a:lstStyle/>
          <a:p>
            <a:r>
              <a:rPr lang="en-US"/>
              <a:t>System Bus</a:t>
            </a:r>
          </a:p>
        </p:txBody>
      </p:sp>
      <p:sp>
        <p:nvSpPr>
          <p:cNvPr id="26643" name="Line 19"/>
          <p:cNvSpPr>
            <a:spLocks noChangeShapeType="1"/>
          </p:cNvSpPr>
          <p:nvPr/>
        </p:nvSpPr>
        <p:spPr bwMode="auto">
          <a:xfrm flipV="1">
            <a:off x="4953000" y="2819400"/>
            <a:ext cx="0" cy="9144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44" name="Rectangle 20"/>
          <p:cNvSpPr>
            <a:spLocks noChangeArrowheads="1"/>
          </p:cNvSpPr>
          <p:nvPr/>
        </p:nvSpPr>
        <p:spPr bwMode="auto">
          <a:xfrm>
            <a:off x="4114800" y="1752600"/>
            <a:ext cx="1600200" cy="1066800"/>
          </a:xfrm>
          <a:prstGeom prst="rect">
            <a:avLst/>
          </a:prstGeom>
          <a:solidFill>
            <a:schemeClr val="bg1"/>
          </a:solidFill>
          <a:ln w="9525">
            <a:solidFill>
              <a:schemeClr val="tx1"/>
            </a:solidFill>
            <a:miter lim="800000"/>
            <a:headEnd/>
            <a:tailEnd/>
          </a:ln>
        </p:spPr>
        <p:txBody>
          <a:bodyPr wrap="none" anchor="ctr"/>
          <a:lstStyle/>
          <a:p>
            <a:pPr algn="ctr"/>
            <a:r>
              <a:rPr lang="en-US"/>
              <a:t>Video</a:t>
            </a:r>
          </a:p>
          <a:p>
            <a:pPr algn="ctr"/>
            <a:r>
              <a:rPr lang="en-US"/>
              <a:t>Card</a:t>
            </a:r>
          </a:p>
        </p:txBody>
      </p:sp>
      <p:sp>
        <p:nvSpPr>
          <p:cNvPr id="26645" name="Rectangle 21"/>
          <p:cNvSpPr>
            <a:spLocks noChangeArrowheads="1"/>
          </p:cNvSpPr>
          <p:nvPr/>
        </p:nvSpPr>
        <p:spPr bwMode="auto">
          <a:xfrm>
            <a:off x="6553200" y="2133600"/>
            <a:ext cx="1600200" cy="838200"/>
          </a:xfrm>
          <a:prstGeom prst="rect">
            <a:avLst/>
          </a:prstGeom>
          <a:solidFill>
            <a:schemeClr val="bg1"/>
          </a:solidFill>
          <a:ln w="9525">
            <a:solidFill>
              <a:schemeClr val="tx1"/>
            </a:solidFill>
            <a:miter lim="800000"/>
            <a:headEnd/>
            <a:tailEnd/>
          </a:ln>
        </p:spPr>
        <p:txBody>
          <a:bodyPr wrap="none" anchor="ctr"/>
          <a:lstStyle/>
          <a:p>
            <a:pPr algn="ctr"/>
            <a:r>
              <a:rPr lang="en-US"/>
              <a:t>Input</a:t>
            </a:r>
          </a:p>
          <a:p>
            <a:pPr algn="ctr"/>
            <a:r>
              <a:rPr lang="en-US"/>
              <a:t>Controller</a:t>
            </a:r>
          </a:p>
        </p:txBody>
      </p:sp>
      <p:sp>
        <p:nvSpPr>
          <p:cNvPr id="26646" name="Line 22"/>
          <p:cNvSpPr>
            <a:spLocks noChangeShapeType="1"/>
          </p:cNvSpPr>
          <p:nvPr/>
        </p:nvSpPr>
        <p:spPr bwMode="auto">
          <a:xfrm flipV="1">
            <a:off x="7391400" y="2971800"/>
            <a:ext cx="0" cy="762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47" name="Rectangle 23"/>
          <p:cNvSpPr>
            <a:spLocks noChangeArrowheads="1"/>
          </p:cNvSpPr>
          <p:nvPr/>
        </p:nvSpPr>
        <p:spPr bwMode="auto">
          <a:xfrm>
            <a:off x="5943600" y="1219200"/>
            <a:ext cx="1371600" cy="533400"/>
          </a:xfrm>
          <a:prstGeom prst="rect">
            <a:avLst/>
          </a:prstGeom>
          <a:solidFill>
            <a:schemeClr val="bg1"/>
          </a:solidFill>
          <a:ln w="9525">
            <a:solidFill>
              <a:schemeClr val="tx1"/>
            </a:solidFill>
            <a:miter lim="800000"/>
            <a:headEnd/>
            <a:tailEnd/>
          </a:ln>
        </p:spPr>
        <p:txBody>
          <a:bodyPr wrap="none" anchor="ctr"/>
          <a:lstStyle/>
          <a:p>
            <a:pPr algn="ctr"/>
            <a:r>
              <a:rPr lang="en-US"/>
              <a:t>Keyboard</a:t>
            </a:r>
          </a:p>
        </p:txBody>
      </p:sp>
      <p:sp>
        <p:nvSpPr>
          <p:cNvPr id="26648" name="Rectangle 24"/>
          <p:cNvSpPr>
            <a:spLocks noChangeArrowheads="1"/>
          </p:cNvSpPr>
          <p:nvPr/>
        </p:nvSpPr>
        <p:spPr bwMode="auto">
          <a:xfrm>
            <a:off x="7467600" y="1219200"/>
            <a:ext cx="1066800" cy="533400"/>
          </a:xfrm>
          <a:prstGeom prst="rect">
            <a:avLst/>
          </a:prstGeom>
          <a:solidFill>
            <a:schemeClr val="bg1"/>
          </a:solidFill>
          <a:ln w="9525">
            <a:solidFill>
              <a:schemeClr val="tx1"/>
            </a:solidFill>
            <a:miter lim="800000"/>
            <a:headEnd/>
            <a:tailEnd/>
          </a:ln>
        </p:spPr>
        <p:txBody>
          <a:bodyPr wrap="none" anchor="ctr"/>
          <a:lstStyle/>
          <a:p>
            <a:pPr algn="ctr"/>
            <a:r>
              <a:rPr lang="en-US"/>
              <a:t>Mouse</a:t>
            </a:r>
          </a:p>
        </p:txBody>
      </p:sp>
      <p:sp>
        <p:nvSpPr>
          <p:cNvPr id="26649" name="Line 25"/>
          <p:cNvSpPr>
            <a:spLocks noChangeShapeType="1"/>
          </p:cNvSpPr>
          <p:nvPr/>
        </p:nvSpPr>
        <p:spPr bwMode="auto">
          <a:xfrm flipV="1">
            <a:off x="6781800" y="1752600"/>
            <a:ext cx="0" cy="381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50" name="Line 26"/>
          <p:cNvSpPr>
            <a:spLocks noChangeShapeType="1"/>
          </p:cNvSpPr>
          <p:nvPr/>
        </p:nvSpPr>
        <p:spPr bwMode="auto">
          <a:xfrm flipV="1">
            <a:off x="7848600" y="1752600"/>
            <a:ext cx="0" cy="381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51" name="Rectangle 27"/>
          <p:cNvSpPr>
            <a:spLocks noChangeArrowheads="1"/>
          </p:cNvSpPr>
          <p:nvPr/>
        </p:nvSpPr>
        <p:spPr bwMode="auto">
          <a:xfrm>
            <a:off x="2514600" y="1752600"/>
            <a:ext cx="1295400" cy="762000"/>
          </a:xfrm>
          <a:prstGeom prst="rect">
            <a:avLst/>
          </a:prstGeom>
          <a:solidFill>
            <a:schemeClr val="bg1"/>
          </a:solidFill>
          <a:ln w="9525">
            <a:solidFill>
              <a:schemeClr val="tx1"/>
            </a:solidFill>
            <a:miter lim="800000"/>
            <a:headEnd/>
            <a:tailEnd/>
          </a:ln>
        </p:spPr>
        <p:txBody>
          <a:bodyPr wrap="none" anchor="ctr"/>
          <a:lstStyle/>
          <a:p>
            <a:pPr algn="ctr"/>
            <a:r>
              <a:rPr lang="en-US"/>
              <a:t>Sound</a:t>
            </a:r>
          </a:p>
          <a:p>
            <a:pPr algn="ctr"/>
            <a:r>
              <a:rPr lang="en-US"/>
              <a:t>Card</a:t>
            </a:r>
          </a:p>
        </p:txBody>
      </p:sp>
      <p:sp>
        <p:nvSpPr>
          <p:cNvPr id="26652" name="Line 28"/>
          <p:cNvSpPr>
            <a:spLocks noChangeShapeType="1"/>
          </p:cNvSpPr>
          <p:nvPr/>
        </p:nvSpPr>
        <p:spPr bwMode="auto">
          <a:xfrm flipV="1">
            <a:off x="3200400" y="2514600"/>
            <a:ext cx="0" cy="12192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53" name="Line 29"/>
          <p:cNvSpPr>
            <a:spLocks noChangeShapeType="1"/>
          </p:cNvSpPr>
          <p:nvPr/>
        </p:nvSpPr>
        <p:spPr bwMode="auto">
          <a:xfrm flipV="1">
            <a:off x="8077200" y="3733800"/>
            <a:ext cx="0" cy="8382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54" name="Rectangle 30"/>
          <p:cNvSpPr>
            <a:spLocks noChangeArrowheads="1"/>
          </p:cNvSpPr>
          <p:nvPr/>
        </p:nvSpPr>
        <p:spPr bwMode="auto">
          <a:xfrm>
            <a:off x="7391400" y="4572000"/>
            <a:ext cx="1371600" cy="609600"/>
          </a:xfrm>
          <a:prstGeom prst="rect">
            <a:avLst/>
          </a:prstGeom>
          <a:solidFill>
            <a:schemeClr val="bg1"/>
          </a:solidFill>
          <a:ln w="9525">
            <a:solidFill>
              <a:schemeClr val="tx1"/>
            </a:solidFill>
            <a:miter lim="800000"/>
            <a:headEnd/>
            <a:tailEnd/>
          </a:ln>
        </p:spPr>
        <p:txBody>
          <a:bodyPr wrap="none" anchor="ctr"/>
          <a:lstStyle/>
          <a:p>
            <a:pPr algn="ctr"/>
            <a:r>
              <a:rPr lang="en-US"/>
              <a:t>USB Port</a:t>
            </a:r>
          </a:p>
        </p:txBody>
      </p:sp>
      <p:sp>
        <p:nvSpPr>
          <p:cNvPr id="26655" name="Text Box 31"/>
          <p:cNvSpPr txBox="1">
            <a:spLocks noChangeArrowheads="1"/>
          </p:cNvSpPr>
          <p:nvPr/>
        </p:nvSpPr>
        <p:spPr bwMode="auto">
          <a:xfrm>
            <a:off x="2590800" y="4916488"/>
            <a:ext cx="296863" cy="214312"/>
          </a:xfrm>
          <a:prstGeom prst="rect">
            <a:avLst/>
          </a:prstGeom>
          <a:noFill/>
          <a:ln w="12700">
            <a:noFill/>
            <a:miter lim="800000"/>
            <a:headEnd/>
            <a:tailEnd/>
          </a:ln>
        </p:spPr>
        <p:txBody>
          <a:bodyPr wrap="none">
            <a:spAutoFit/>
          </a:bodyPr>
          <a:lstStyle/>
          <a:p>
            <a:r>
              <a:rPr lang="en-US" sz="800"/>
              <a:t>L1</a:t>
            </a:r>
          </a:p>
        </p:txBody>
      </p:sp>
      <p:sp>
        <p:nvSpPr>
          <p:cNvPr id="26656" name="Text Box 32"/>
          <p:cNvSpPr txBox="1">
            <a:spLocks noChangeArrowheads="1"/>
          </p:cNvSpPr>
          <p:nvPr/>
        </p:nvSpPr>
        <p:spPr bwMode="auto">
          <a:xfrm>
            <a:off x="2590800" y="4648200"/>
            <a:ext cx="296863" cy="214313"/>
          </a:xfrm>
          <a:prstGeom prst="rect">
            <a:avLst/>
          </a:prstGeom>
          <a:noFill/>
          <a:ln w="12700">
            <a:noFill/>
            <a:miter lim="800000"/>
            <a:headEnd/>
            <a:tailEnd/>
          </a:ln>
        </p:spPr>
        <p:txBody>
          <a:bodyPr wrap="none">
            <a:spAutoFit/>
          </a:bodyPr>
          <a:lstStyle/>
          <a:p>
            <a:r>
              <a:rPr lang="en-US" sz="800"/>
              <a:t>L2</a:t>
            </a:r>
          </a:p>
        </p:txBody>
      </p:sp>
      <p:sp>
        <p:nvSpPr>
          <p:cNvPr id="26657" name="Line 33"/>
          <p:cNvSpPr>
            <a:spLocks noChangeShapeType="1"/>
          </p:cNvSpPr>
          <p:nvPr/>
        </p:nvSpPr>
        <p:spPr bwMode="auto">
          <a:xfrm flipH="1">
            <a:off x="2362200" y="4114800"/>
            <a:ext cx="190500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26658" name="Line 34"/>
          <p:cNvSpPr>
            <a:spLocks noChangeShapeType="1"/>
          </p:cNvSpPr>
          <p:nvPr/>
        </p:nvSpPr>
        <p:spPr bwMode="auto">
          <a:xfrm>
            <a:off x="2895600" y="3733800"/>
            <a:ext cx="0" cy="381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59" name="Text Box 35"/>
          <p:cNvSpPr txBox="1">
            <a:spLocks noChangeArrowheads="1"/>
          </p:cNvSpPr>
          <p:nvPr/>
        </p:nvSpPr>
        <p:spPr bwMode="auto">
          <a:xfrm>
            <a:off x="2895600" y="3810000"/>
            <a:ext cx="1404938" cy="336550"/>
          </a:xfrm>
          <a:prstGeom prst="rect">
            <a:avLst/>
          </a:prstGeom>
          <a:noFill/>
          <a:ln w="12700">
            <a:noFill/>
            <a:miter lim="800000"/>
            <a:headEnd/>
            <a:tailEnd/>
          </a:ln>
        </p:spPr>
        <p:txBody>
          <a:bodyPr wrap="none">
            <a:spAutoFit/>
          </a:bodyPr>
          <a:lstStyle/>
          <a:p>
            <a:r>
              <a:rPr lang="en-US" sz="1600"/>
              <a:t>Front Side Bus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685800"/>
          </a:xfrm>
          <a:noFill/>
        </p:spPr>
        <p:txBody>
          <a:bodyPr/>
          <a:lstStyle/>
          <a:p>
            <a:r>
              <a:rPr lang="en-US" smtClean="0"/>
              <a:t>“Solid-State” Memory</a:t>
            </a:r>
          </a:p>
        </p:txBody>
      </p:sp>
      <p:sp>
        <p:nvSpPr>
          <p:cNvPr id="30723" name="Rectangle 3"/>
          <p:cNvSpPr>
            <a:spLocks noGrp="1" noChangeArrowheads="1"/>
          </p:cNvSpPr>
          <p:nvPr>
            <p:ph type="body" idx="1"/>
          </p:nvPr>
        </p:nvSpPr>
        <p:spPr>
          <a:xfrm>
            <a:off x="457200" y="762000"/>
            <a:ext cx="8458200" cy="4114800"/>
          </a:xfrm>
          <a:noFill/>
        </p:spPr>
        <p:txBody>
          <a:bodyPr/>
          <a:lstStyle/>
          <a:p>
            <a:r>
              <a:rPr lang="en-US" dirty="0" smtClean="0"/>
              <a:t>ROM</a:t>
            </a:r>
          </a:p>
          <a:p>
            <a:pPr lvl="1"/>
            <a:r>
              <a:rPr lang="en-US" dirty="0" smtClean="0"/>
              <a:t>Does not require power to retain content</a:t>
            </a:r>
          </a:p>
          <a:p>
            <a:pPr lvl="1"/>
            <a:r>
              <a:rPr lang="en-US" dirty="0" smtClean="0"/>
              <a:t>Used for “Basic </a:t>
            </a:r>
            <a:r>
              <a:rPr lang="en-US" dirty="0" err="1" smtClean="0"/>
              <a:t>Input/Output</a:t>
            </a:r>
            <a:r>
              <a:rPr lang="en-US" dirty="0" smtClean="0"/>
              <a:t> System” (BIOS)</a:t>
            </a:r>
          </a:p>
          <a:p>
            <a:r>
              <a:rPr lang="en-US" dirty="0" smtClean="0"/>
              <a:t>Cache (</a:t>
            </a:r>
            <a:r>
              <a:rPr lang="en-US" dirty="0" smtClean="0"/>
              <a:t>Fast, low-power)</a:t>
            </a:r>
            <a:endParaRPr lang="en-US" dirty="0" smtClean="0"/>
          </a:p>
          <a:p>
            <a:pPr lvl="1"/>
            <a:r>
              <a:rPr lang="en-US" dirty="0" smtClean="0"/>
              <a:t>Level 1 (L1) cache: small, single-purpose</a:t>
            </a:r>
          </a:p>
          <a:p>
            <a:pPr lvl="1"/>
            <a:r>
              <a:rPr lang="en-US" dirty="0" smtClean="0"/>
              <a:t>Level 2 (L2) cache: larger, shared</a:t>
            </a:r>
          </a:p>
          <a:p>
            <a:r>
              <a:rPr lang="en-US" dirty="0" smtClean="0"/>
              <a:t>(“Dynamic”) RAM (Slower, power hungry)</a:t>
            </a:r>
          </a:p>
          <a:p>
            <a:pPr lvl="1"/>
            <a:r>
              <a:rPr lang="en-US" dirty="0" smtClean="0"/>
              <a:t>Reached over the “Front-Side Bus” (FSB)</a:t>
            </a:r>
          </a:p>
          <a:p>
            <a:r>
              <a:rPr lang="en-US" dirty="0" smtClean="0"/>
              <a:t>Flash memory (fast read, slow </a:t>
            </a:r>
            <a:r>
              <a:rPr lang="en-US" dirty="0" smtClean="0"/>
              <a:t>write)</a:t>
            </a:r>
            <a:endParaRPr lang="en-US" dirty="0" smtClean="0"/>
          </a:p>
          <a:p>
            <a:pPr lvl="1"/>
            <a:r>
              <a:rPr lang="en-US" dirty="0" smtClean="0"/>
              <a:t>Reached over USB bus or SD socket</a:t>
            </a:r>
          </a:p>
          <a:p>
            <a:pPr lvl="1"/>
            <a:r>
              <a:rPr lang="en-US" dirty="0" smtClean="0"/>
              <a:t>Used in memory sticks (“non-volatile” storage)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The Storage Hierarchy</a:t>
            </a:r>
          </a:p>
        </p:txBody>
      </p:sp>
      <p:graphicFrame>
        <p:nvGraphicFramePr>
          <p:cNvPr id="184356" name="Group 36"/>
          <p:cNvGraphicFramePr>
            <a:graphicFrameLocks noGrp="1"/>
          </p:cNvGraphicFramePr>
          <p:nvPr>
            <p:ph idx="1"/>
          </p:nvPr>
        </p:nvGraphicFramePr>
        <p:xfrm>
          <a:off x="228600" y="2844800"/>
          <a:ext cx="8686800" cy="2590800"/>
        </p:xfrm>
        <a:graphic>
          <a:graphicData uri="http://schemas.openxmlformats.org/drawingml/2006/table">
            <a:tbl>
              <a:tblPr/>
              <a:tblGrid>
                <a:gridCol w="1905000"/>
                <a:gridCol w="2025650"/>
                <a:gridCol w="1920875"/>
                <a:gridCol w="2835275"/>
              </a:tblGrid>
              <a:tr h="3190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dirty="0" smtClean="0">
                          <a:ln>
                            <a:noFill/>
                          </a:ln>
                          <a:solidFill>
                            <a:schemeClr val="tx1"/>
                          </a:solidFill>
                          <a:effectLst/>
                          <a:latin typeface="Times New Roman" pitchFamily="1" charset="0"/>
                          <a:cs typeface="Arial"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 charset="0"/>
                          <a:cs typeface="Arial" charset="0"/>
                        </a:rPr>
                        <a:t>Speed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 charset="0"/>
                          <a:cs typeface="Arial" charset="0"/>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 charset="0"/>
                          <a:cs typeface="Arial" charset="0"/>
                        </a:rPr>
                        <a:t>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Registers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~300 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256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Very 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Cache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~1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4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~10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1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Cheap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Hard drive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~10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dirty="0" smtClean="0">
                          <a:ln>
                            <a:noFill/>
                          </a:ln>
                          <a:solidFill>
                            <a:schemeClr val="tx1"/>
                          </a:solidFill>
                          <a:effectLst/>
                          <a:latin typeface="Times New Roman" pitchFamily="1" charset="0"/>
                          <a:cs typeface="Arial" charset="0"/>
                        </a:rPr>
                        <a:t>1 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Very cheap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152400"/>
            <a:ext cx="7772400" cy="1143000"/>
          </a:xfrm>
        </p:spPr>
        <p:txBody>
          <a:bodyPr/>
          <a:lstStyle/>
          <a:p>
            <a:r>
              <a:rPr lang="en-US" dirty="0" smtClean="0"/>
              <a:t>File System</a:t>
            </a:r>
            <a:endParaRPr lang="en-US" dirty="0"/>
          </a:p>
        </p:txBody>
      </p:sp>
      <p:sp>
        <p:nvSpPr>
          <p:cNvPr id="253955" name="Rectangle 3"/>
          <p:cNvSpPr>
            <a:spLocks noGrp="1" noChangeArrowheads="1"/>
          </p:cNvSpPr>
          <p:nvPr>
            <p:ph type="body" idx="1"/>
          </p:nvPr>
        </p:nvSpPr>
        <p:spPr>
          <a:xfrm>
            <a:off x="762000" y="1676400"/>
            <a:ext cx="8001000" cy="4114800"/>
          </a:xfrm>
        </p:spPr>
        <p:txBody>
          <a:bodyPr/>
          <a:lstStyle/>
          <a:p>
            <a:r>
              <a:rPr lang="en-US" dirty="0" smtClean="0"/>
              <a:t>Paths specify </a:t>
            </a:r>
            <a:r>
              <a:rPr lang="en-US" dirty="0"/>
              <a:t>location of files on a hard drive</a:t>
            </a:r>
          </a:p>
          <a:p>
            <a:r>
              <a:rPr lang="en-US" dirty="0"/>
              <a:t>Folder metaphor</a:t>
            </a:r>
          </a:p>
          <a:p>
            <a:pPr lvl="1"/>
            <a:r>
              <a:rPr lang="en-US" dirty="0"/>
              <a:t>Hierarchically nested directories</a:t>
            </a:r>
          </a:p>
          <a:p>
            <a:pPr lvl="1"/>
            <a:endParaRPr lang="en-US" dirty="0"/>
          </a:p>
          <a:p>
            <a:pPr lvl="1"/>
            <a:r>
              <a:rPr lang="en-US" dirty="0"/>
              <a:t>R</a:t>
            </a:r>
            <a:r>
              <a:rPr lang="en-US" dirty="0" smtClean="0"/>
              <a:t>elative </a:t>
            </a:r>
            <a:r>
              <a:rPr lang="en-US" dirty="0"/>
              <a:t>paths</a:t>
            </a:r>
          </a:p>
        </p:txBody>
      </p:sp>
      <p:sp>
        <p:nvSpPr>
          <p:cNvPr id="253957" name="Text Box 5"/>
          <p:cNvSpPr txBox="1">
            <a:spLocks noChangeArrowheads="1"/>
          </p:cNvSpPr>
          <p:nvPr/>
        </p:nvSpPr>
        <p:spPr bwMode="auto">
          <a:xfrm>
            <a:off x="1676400" y="3308350"/>
            <a:ext cx="5944256" cy="400110"/>
          </a:xfrm>
          <a:prstGeom prst="rect">
            <a:avLst/>
          </a:prstGeom>
          <a:noFill/>
          <a:ln w="9525">
            <a:noFill/>
            <a:miter lim="800000"/>
            <a:headEnd/>
            <a:tailEnd/>
          </a:ln>
          <a:effectLst/>
        </p:spPr>
        <p:txBody>
          <a:bodyPr wrap="none">
            <a:spAutoFit/>
          </a:bodyPr>
          <a:lstStyle/>
          <a:p>
            <a:r>
              <a:rPr lang="en-US" sz="2000" b="1">
                <a:solidFill>
                  <a:srgbClr val="000000"/>
                </a:solidFill>
                <a:latin typeface="Arial" charset="0"/>
              </a:rPr>
              <a:t>/afs/wam.umd.edu/home/wam/j/i/jimmylin/home</a:t>
            </a:r>
          </a:p>
        </p:txBody>
      </p:sp>
      <p:sp>
        <p:nvSpPr>
          <p:cNvPr id="253958" name="Text Box 6"/>
          <p:cNvSpPr txBox="1">
            <a:spLocks noChangeArrowheads="1"/>
          </p:cNvSpPr>
          <p:nvPr/>
        </p:nvSpPr>
        <p:spPr bwMode="auto">
          <a:xfrm>
            <a:off x="1676400" y="3581400"/>
            <a:ext cx="6764993" cy="400110"/>
          </a:xfrm>
          <a:prstGeom prst="rect">
            <a:avLst/>
          </a:prstGeom>
          <a:noFill/>
          <a:ln w="9525">
            <a:noFill/>
            <a:miter lim="800000"/>
            <a:headEnd/>
            <a:tailEnd/>
          </a:ln>
          <a:effectLst/>
        </p:spPr>
        <p:txBody>
          <a:bodyPr wrap="none">
            <a:spAutoFit/>
          </a:bodyPr>
          <a:lstStyle/>
          <a:p>
            <a:r>
              <a:rPr lang="en-US" sz="2000" b="1">
                <a:solidFill>
                  <a:srgbClr val="000000"/>
                </a:solidFill>
                <a:latin typeface="Arial" charset="0"/>
              </a:rPr>
              <a:t>C:\Documents and Settings\Jimmy Lin\My Documents</a:t>
            </a:r>
          </a:p>
        </p:txBody>
      </p:sp>
      <p:sp>
        <p:nvSpPr>
          <p:cNvPr id="253959" name="Text Box 7"/>
          <p:cNvSpPr txBox="1">
            <a:spLocks noChangeArrowheads="1"/>
          </p:cNvSpPr>
          <p:nvPr/>
        </p:nvSpPr>
        <p:spPr bwMode="auto">
          <a:xfrm>
            <a:off x="1676400" y="4324290"/>
            <a:ext cx="867545" cy="400110"/>
          </a:xfrm>
          <a:prstGeom prst="rect">
            <a:avLst/>
          </a:prstGeom>
          <a:noFill/>
          <a:ln w="9525">
            <a:noFill/>
            <a:miter lim="800000"/>
            <a:headEnd/>
            <a:tailEnd/>
          </a:ln>
          <a:effectLst/>
        </p:spPr>
        <p:txBody>
          <a:bodyPr wrap="none">
            <a:spAutoFit/>
          </a:bodyPr>
          <a:lstStyle/>
          <a:p>
            <a:r>
              <a:rPr lang="en-US" sz="2000" b="1" dirty="0">
                <a:solidFill>
                  <a:srgbClr val="000000"/>
                </a:solidFill>
                <a:latin typeface="Arial" charset="0"/>
              </a:rPr>
              <a:t>../pub</a:t>
            </a:r>
          </a:p>
        </p:txBody>
      </p:sp>
      <p:sp>
        <p:nvSpPr>
          <p:cNvPr id="253960" name="Text Box 8"/>
          <p:cNvSpPr txBox="1">
            <a:spLocks noChangeArrowheads="1"/>
          </p:cNvSpPr>
          <p:nvPr/>
        </p:nvSpPr>
        <p:spPr bwMode="auto">
          <a:xfrm>
            <a:off x="1676400" y="4724400"/>
            <a:ext cx="1409360" cy="707886"/>
          </a:xfrm>
          <a:prstGeom prst="rect">
            <a:avLst/>
          </a:prstGeom>
          <a:noFill/>
          <a:ln w="9525">
            <a:noFill/>
            <a:miter lim="800000"/>
            <a:headEnd/>
            <a:tailEnd/>
          </a:ln>
          <a:effectLst/>
        </p:spPr>
        <p:txBody>
          <a:bodyPr wrap="none">
            <a:spAutoFit/>
          </a:bodyPr>
          <a:lstStyle/>
          <a:p>
            <a:r>
              <a:rPr lang="en-US" sz="2000" b="1" dirty="0">
                <a:solidFill>
                  <a:srgbClr val="000000"/>
                </a:solidFill>
                <a:latin typeface="Arial" charset="0"/>
              </a:rPr>
              <a:t>..\</a:t>
            </a:r>
            <a:r>
              <a:rPr lang="en-US" sz="2000" b="1" dirty="0" smtClean="0">
                <a:solidFill>
                  <a:srgbClr val="000000"/>
                </a:solidFill>
                <a:latin typeface="Arial" charset="0"/>
              </a:rPr>
              <a:t>Desktop</a:t>
            </a:r>
            <a:endParaRPr lang="en-US" sz="2000" b="1" dirty="0">
              <a:solidFill>
                <a:srgbClr val="000000"/>
              </a:solidFill>
              <a:latin typeface="Arial" charset="0"/>
            </a:endParaRPr>
          </a:p>
          <a:p>
            <a:r>
              <a:rPr lang="en-US" sz="2000" b="1" dirty="0">
                <a:solidFill>
                  <a:srgbClr val="000000"/>
                </a:solidFill>
                <a:latin typeface="Arial" charset="0"/>
              </a:rPr>
              <a:t>~/</a:t>
            </a:r>
            <a:r>
              <a:rPr lang="en-US" sz="2000" b="1" dirty="0" err="1">
                <a:solidFill>
                  <a:srgbClr val="000000"/>
                </a:solidFill>
                <a:latin typeface="Arial" charset="0"/>
              </a:rPr>
              <a:t>oard</a:t>
            </a:r>
            <a:endParaRPr lang="en-US" sz="2000" b="1"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39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3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685800" y="0"/>
            <a:ext cx="7772400" cy="914400"/>
          </a:xfrm>
        </p:spPr>
        <p:txBody>
          <a:bodyPr/>
          <a:lstStyle/>
          <a:p>
            <a:r>
              <a:rPr lang="en-US" u="sng" dirty="0" smtClean="0"/>
              <a:t>Directory Tree Exercise</a:t>
            </a:r>
            <a:endParaRPr lang="en-US" u="sng" dirty="0"/>
          </a:p>
        </p:txBody>
      </p:sp>
      <p:sp>
        <p:nvSpPr>
          <p:cNvPr id="447491" name="Rectangle 3"/>
          <p:cNvSpPr>
            <a:spLocks noGrp="1" noChangeArrowheads="1"/>
          </p:cNvSpPr>
          <p:nvPr>
            <p:ph type="body" idx="1"/>
          </p:nvPr>
        </p:nvSpPr>
        <p:spPr>
          <a:xfrm>
            <a:off x="152400" y="914400"/>
            <a:ext cx="8991600" cy="4114800"/>
          </a:xfrm>
        </p:spPr>
        <p:txBody>
          <a:bodyPr/>
          <a:lstStyle/>
          <a:p>
            <a:r>
              <a:rPr lang="en-US" dirty="0"/>
              <a:t>First, </a:t>
            </a:r>
            <a:r>
              <a:rPr lang="en-US" dirty="0" smtClean="0"/>
              <a:t>visually explore the directory tree</a:t>
            </a:r>
          </a:p>
          <a:p>
            <a:pPr lvl="1"/>
            <a:r>
              <a:rPr lang="en-US" dirty="0" smtClean="0"/>
              <a:t>PC: Windows Explorer</a:t>
            </a:r>
          </a:p>
          <a:p>
            <a:pPr lvl="1"/>
            <a:r>
              <a:rPr lang="en-US" dirty="0" smtClean="0"/>
              <a:t>Mac: Finder</a:t>
            </a:r>
            <a:endParaRPr lang="en-US" dirty="0"/>
          </a:p>
          <a:p>
            <a:r>
              <a:rPr lang="en-US" dirty="0" smtClean="0"/>
              <a:t>Then </a:t>
            </a:r>
            <a:r>
              <a:rPr lang="en-US" dirty="0"/>
              <a:t>launch a </a:t>
            </a:r>
            <a:r>
              <a:rPr lang="en-US" dirty="0" smtClean="0"/>
              <a:t>shell</a:t>
            </a:r>
          </a:p>
          <a:p>
            <a:pPr lvl="1"/>
            <a:r>
              <a:rPr lang="en-US" dirty="0" smtClean="0"/>
              <a:t>PC: type </a:t>
            </a:r>
            <a:r>
              <a:rPr lang="en-US" dirty="0" err="1" smtClean="0"/>
              <a:t>cmd</a:t>
            </a:r>
            <a:r>
              <a:rPr lang="en-US" dirty="0" smtClean="0"/>
              <a:t> in search box</a:t>
            </a:r>
          </a:p>
          <a:p>
            <a:pPr lvl="1"/>
            <a:r>
              <a:rPr lang="en-US" dirty="0" smtClean="0"/>
              <a:t>Mac: Applications-&gt;</a:t>
            </a:r>
            <a:r>
              <a:rPr lang="en-US" dirty="0" err="1" smtClean="0"/>
              <a:t>Utiities</a:t>
            </a:r>
            <a:r>
              <a:rPr lang="en-US" dirty="0" smtClean="0"/>
              <a:t>-&gt;Terminal</a:t>
            </a:r>
            <a:endParaRPr lang="en-US" dirty="0"/>
          </a:p>
          <a:p>
            <a:r>
              <a:rPr lang="en-US" dirty="0" smtClean="0"/>
              <a:t>Then navigate around</a:t>
            </a:r>
          </a:p>
          <a:p>
            <a:pPr lvl="1"/>
            <a:r>
              <a:rPr lang="en-US" dirty="0" smtClean="0"/>
              <a:t>“tree </a:t>
            </a:r>
            <a:r>
              <a:rPr lang="en-US" dirty="0" smtClean="0"/>
              <a:t>.” plots </a:t>
            </a:r>
            <a:r>
              <a:rPr lang="en-US" dirty="0" smtClean="0"/>
              <a:t>the tree from here (PC only)</a:t>
            </a:r>
            <a:endParaRPr lang="en-US" dirty="0"/>
          </a:p>
          <a:p>
            <a:pPr lvl="1"/>
            <a:r>
              <a:rPr lang="en-US" dirty="0"/>
              <a:t>“dir” </a:t>
            </a:r>
            <a:r>
              <a:rPr lang="en-US" dirty="0" smtClean="0"/>
              <a:t>(PC) or “</a:t>
            </a:r>
            <a:r>
              <a:rPr lang="en-US" dirty="0" err="1" smtClean="0"/>
              <a:t>ls</a:t>
            </a:r>
            <a:r>
              <a:rPr lang="en-US" dirty="0" smtClean="0"/>
              <a:t>” (Mac) lists </a:t>
            </a:r>
            <a:r>
              <a:rPr lang="en-US" dirty="0"/>
              <a:t>the present </a:t>
            </a:r>
            <a:r>
              <a:rPr lang="en-US" dirty="0" smtClean="0"/>
              <a:t>directory</a:t>
            </a:r>
            <a:endParaRPr lang="en-US" dirty="0"/>
          </a:p>
          <a:p>
            <a:pPr lvl="1"/>
            <a:r>
              <a:rPr lang="en-US" dirty="0"/>
              <a:t>“cd WINDOWS” takes you “down” </a:t>
            </a:r>
            <a:r>
              <a:rPr lang="en-US" dirty="0" smtClean="0"/>
              <a:t>in the tree</a:t>
            </a:r>
            <a:endParaRPr lang="en-US" dirty="0"/>
          </a:p>
          <a:p>
            <a:pPr lvl="1"/>
            <a:r>
              <a:rPr lang="en-US" dirty="0" smtClean="0"/>
              <a:t>“</a:t>
            </a:r>
            <a:r>
              <a:rPr lang="en-US" dirty="0" smtClean="0"/>
              <a:t>cd ..” </a:t>
            </a:r>
            <a:r>
              <a:rPr lang="en-US" dirty="0"/>
              <a:t>takes you “up” in the tree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01-03"/>
          <p:cNvPicPr>
            <a:picLocks noChangeAspect="1" noChangeArrowheads="1"/>
          </p:cNvPicPr>
          <p:nvPr/>
        </p:nvPicPr>
        <p:blipFill>
          <a:blip r:embed="rId2" cstate="print"/>
          <a:srcRect/>
          <a:stretch>
            <a:fillRect/>
          </a:stretch>
        </p:blipFill>
        <p:spPr bwMode="auto">
          <a:xfrm>
            <a:off x="762000" y="176213"/>
            <a:ext cx="7620000" cy="6505575"/>
          </a:xfrm>
          <a:prstGeom prst="rect">
            <a:avLst/>
          </a:prstGeom>
          <a:noFill/>
          <a:ln w="9525">
            <a:noFill/>
            <a:miter lim="800000"/>
            <a:headEnd/>
            <a:tailEnd/>
          </a:ln>
        </p:spPr>
      </p:pic>
      <p:sp>
        <p:nvSpPr>
          <p:cNvPr id="19459" name="Rectangle 3"/>
          <p:cNvSpPr>
            <a:spLocks noChangeArrowheads="1"/>
          </p:cNvSpPr>
          <p:nvPr/>
        </p:nvSpPr>
        <p:spPr bwMode="auto">
          <a:xfrm>
            <a:off x="4191000" y="6477000"/>
            <a:ext cx="4659313" cy="274638"/>
          </a:xfrm>
          <a:prstGeom prst="rect">
            <a:avLst/>
          </a:prstGeom>
          <a:noFill/>
          <a:ln w="12700">
            <a:noFill/>
            <a:miter lim="800000"/>
            <a:headEnd/>
            <a:tailEnd/>
          </a:ln>
        </p:spPr>
        <p:txBody>
          <a:bodyPr wrap="none">
            <a:spAutoFit/>
          </a:bodyPr>
          <a:lstStyle/>
          <a:p>
            <a:r>
              <a:rPr lang="en-US" sz="1200"/>
              <a:t>Extracted From Shelly Cashman Vermatt’s Discovering Computers 2004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Muddiest Points</a:t>
            </a:r>
            <a:endParaRPr lang="en-US" dirty="0"/>
          </a:p>
        </p:txBody>
      </p:sp>
      <p:sp>
        <p:nvSpPr>
          <p:cNvPr id="3" name="Content Placeholder 2"/>
          <p:cNvSpPr>
            <a:spLocks noGrp="1"/>
          </p:cNvSpPr>
          <p:nvPr>
            <p:ph idx="1"/>
          </p:nvPr>
        </p:nvSpPr>
        <p:spPr/>
        <p:txBody>
          <a:bodyPr/>
          <a:lstStyle/>
          <a:p>
            <a:r>
              <a:rPr lang="en-US" smtClean="0"/>
              <a:t>BIBFRAME</a:t>
            </a:r>
          </a:p>
          <a:p>
            <a:endParaRPr lang="en-US" dirty="0" smtClean="0"/>
          </a:p>
          <a:p>
            <a:r>
              <a:rPr lang="en-US" dirty="0" smtClean="0"/>
              <a:t>The analog hole</a:t>
            </a:r>
            <a:endParaRPr lang="en-US" dirty="0"/>
          </a:p>
        </p:txBody>
      </p:sp>
    </p:spTree>
    <p:extLst>
      <p:ext uri="{BB962C8B-B14F-4D97-AF65-F5344CB8AC3E}">
        <p14:creationId xmlns:p14="http://schemas.microsoft.com/office/powerpoint/2010/main" val="1652407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0"/>
            <a:ext cx="7772400" cy="914400"/>
          </a:xfrm>
        </p:spPr>
        <p:txBody>
          <a:bodyPr/>
          <a:lstStyle/>
          <a:p>
            <a:r>
              <a:rPr lang="en-US" dirty="0"/>
              <a:t>The </a:t>
            </a:r>
            <a:r>
              <a:rPr lang="en-US" u="sng" dirty="0"/>
              <a:t>I</a:t>
            </a:r>
            <a:r>
              <a:rPr lang="en-US" dirty="0"/>
              <a:t>nternet</a:t>
            </a:r>
          </a:p>
        </p:txBody>
      </p:sp>
      <p:sp>
        <p:nvSpPr>
          <p:cNvPr id="303107" name="Rectangle 3"/>
          <p:cNvSpPr>
            <a:spLocks noGrp="1" noChangeArrowheads="1"/>
          </p:cNvSpPr>
          <p:nvPr>
            <p:ph type="body" idx="1"/>
          </p:nvPr>
        </p:nvSpPr>
        <p:spPr>
          <a:xfrm>
            <a:off x="0" y="1143000"/>
            <a:ext cx="9144000" cy="4114800"/>
          </a:xfrm>
        </p:spPr>
        <p:txBody>
          <a:bodyPr/>
          <a:lstStyle/>
          <a:p>
            <a:pPr>
              <a:lnSpc>
                <a:spcPct val="90000"/>
              </a:lnSpc>
            </a:pPr>
            <a:r>
              <a:rPr lang="en-US" dirty="0"/>
              <a:t>Global collection of </a:t>
            </a:r>
            <a:r>
              <a:rPr lang="en-US" u="sng" dirty="0"/>
              <a:t>public</a:t>
            </a:r>
            <a:r>
              <a:rPr lang="en-US" dirty="0"/>
              <a:t> “IP” networks</a:t>
            </a:r>
          </a:p>
          <a:p>
            <a:pPr lvl="1">
              <a:lnSpc>
                <a:spcPct val="90000"/>
              </a:lnSpc>
            </a:pPr>
            <a:r>
              <a:rPr lang="en-US" dirty="0"/>
              <a:t>Private networks are often called “int</a:t>
            </a:r>
            <a:r>
              <a:rPr lang="en-US" u="sng" dirty="0"/>
              <a:t>ra</a:t>
            </a:r>
            <a:r>
              <a:rPr lang="en-US" dirty="0"/>
              <a:t>nets”</a:t>
            </a:r>
          </a:p>
          <a:p>
            <a:pPr lvl="4">
              <a:lnSpc>
                <a:spcPct val="90000"/>
              </a:lnSpc>
            </a:pPr>
            <a:endParaRPr lang="en-US" dirty="0"/>
          </a:p>
          <a:p>
            <a:pPr>
              <a:lnSpc>
                <a:spcPct val="90000"/>
              </a:lnSpc>
            </a:pPr>
            <a:r>
              <a:rPr lang="en-US" dirty="0"/>
              <a:t>Independent</a:t>
            </a:r>
          </a:p>
          <a:p>
            <a:pPr lvl="1">
              <a:lnSpc>
                <a:spcPct val="90000"/>
              </a:lnSpc>
            </a:pPr>
            <a:r>
              <a:rPr lang="en-US" dirty="0"/>
              <a:t>Each organization maintains its own network</a:t>
            </a:r>
          </a:p>
          <a:p>
            <a:pPr lvl="4">
              <a:lnSpc>
                <a:spcPct val="90000"/>
              </a:lnSpc>
            </a:pPr>
            <a:endParaRPr lang="en-US" dirty="0"/>
          </a:p>
          <a:p>
            <a:pPr>
              <a:lnSpc>
                <a:spcPct val="90000"/>
              </a:lnSpc>
            </a:pPr>
            <a:r>
              <a:rPr lang="en-US" dirty="0"/>
              <a:t>Cooperating</a:t>
            </a:r>
          </a:p>
          <a:p>
            <a:pPr lvl="1">
              <a:lnSpc>
                <a:spcPct val="90000"/>
              </a:lnSpc>
            </a:pPr>
            <a:r>
              <a:rPr lang="en-US" dirty="0" smtClean="0"/>
              <a:t>Internet Corp. for Assigned Names &amp; Numbers (ICANN)</a:t>
            </a:r>
          </a:p>
          <a:p>
            <a:pPr lvl="2">
              <a:lnSpc>
                <a:spcPct val="90000"/>
              </a:lnSpc>
            </a:pPr>
            <a:r>
              <a:rPr lang="en-US" dirty="0"/>
              <a:t>Internet Protocol (IP) address blocks</a:t>
            </a:r>
          </a:p>
          <a:p>
            <a:pPr lvl="2">
              <a:lnSpc>
                <a:spcPct val="90000"/>
              </a:lnSpc>
            </a:pPr>
            <a:r>
              <a:rPr lang="en-US" dirty="0" smtClean="0"/>
              <a:t>Top-level domain names</a:t>
            </a:r>
            <a:endParaRPr lang="en-US" dirty="0"/>
          </a:p>
          <a:p>
            <a:pPr lvl="1">
              <a:lnSpc>
                <a:spcPct val="90000"/>
              </a:lnSpc>
            </a:pPr>
            <a:r>
              <a:rPr lang="en-US" dirty="0"/>
              <a:t>World-Wide Web Consortium (W3C)</a:t>
            </a:r>
          </a:p>
          <a:p>
            <a:pPr lvl="1">
              <a:lnSpc>
                <a:spcPct val="90000"/>
              </a:lnSpc>
            </a:pPr>
            <a:r>
              <a:rPr lang="en-US" dirty="0"/>
              <a:t>Computer Emergency Response Team (CERT)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85800" y="228600"/>
            <a:ext cx="7772400" cy="1143000"/>
          </a:xfrm>
          <a:noFill/>
          <a:ln/>
        </p:spPr>
        <p:txBody>
          <a:bodyPr lIns="90488" tIns="44450" rIns="90488" bIns="44450"/>
          <a:lstStyle/>
          <a:p>
            <a:r>
              <a:rPr lang="en-US"/>
              <a:t>A Short History of the Internet</a:t>
            </a:r>
          </a:p>
        </p:txBody>
      </p:sp>
      <p:sp>
        <p:nvSpPr>
          <p:cNvPr id="305155" name="Rectangle 3"/>
          <p:cNvSpPr>
            <a:spLocks noGrp="1" noChangeArrowheads="1"/>
          </p:cNvSpPr>
          <p:nvPr>
            <p:ph type="body" idx="1"/>
          </p:nvPr>
        </p:nvSpPr>
        <p:spPr>
          <a:xfrm>
            <a:off x="533400" y="1676400"/>
            <a:ext cx="8229600" cy="4419600"/>
          </a:xfrm>
          <a:noFill/>
          <a:ln/>
        </p:spPr>
        <p:txBody>
          <a:bodyPr lIns="90488" tIns="44450" rIns="90488" bIns="44450"/>
          <a:lstStyle/>
          <a:p>
            <a:r>
              <a:rPr lang="en-US" dirty="0"/>
              <a:t>1969: Origins in government research </a:t>
            </a:r>
          </a:p>
          <a:p>
            <a:pPr lvl="1"/>
            <a:r>
              <a:rPr lang="en-US" dirty="0"/>
              <a:t>Advanced Research Projects Agency (</a:t>
            </a:r>
            <a:r>
              <a:rPr lang="en-US" dirty="0" err="1"/>
              <a:t>ARPAnet</a:t>
            </a:r>
            <a:r>
              <a:rPr lang="en-US" dirty="0"/>
              <a:t>)</a:t>
            </a:r>
          </a:p>
          <a:p>
            <a:pPr lvl="1"/>
            <a:r>
              <a:rPr lang="en-US" dirty="0"/>
              <a:t>Key standards: UDP, TCP, DNS</a:t>
            </a:r>
          </a:p>
          <a:p>
            <a:r>
              <a:rPr lang="en-US" dirty="0"/>
              <a:t>1983: Design adopted by other agencies</a:t>
            </a:r>
          </a:p>
          <a:p>
            <a:pPr lvl="1"/>
            <a:r>
              <a:rPr lang="en-US" dirty="0"/>
              <a:t>Created a need for inter-network connections</a:t>
            </a:r>
          </a:p>
          <a:p>
            <a:pPr lvl="1"/>
            <a:r>
              <a:rPr lang="en-US" dirty="0"/>
              <a:t>Key standards: IP</a:t>
            </a:r>
          </a:p>
          <a:p>
            <a:r>
              <a:rPr lang="en-US" dirty="0"/>
              <a:t>1991: World-Wide Web added point-and-click</a:t>
            </a:r>
          </a:p>
          <a:p>
            <a:pPr lvl="1"/>
            <a:r>
              <a:rPr lang="en-US" dirty="0"/>
              <a:t>Now </a:t>
            </a:r>
            <a:r>
              <a:rPr lang="en-US" dirty="0" smtClean="0"/>
              <a:t>about 1</a:t>
            </a:r>
            <a:r>
              <a:rPr lang="en-US" dirty="0" smtClean="0"/>
              <a:t> </a:t>
            </a:r>
            <a:r>
              <a:rPr lang="en-US" dirty="0"/>
              <a:t>b</a:t>
            </a:r>
            <a:r>
              <a:rPr lang="en-US" dirty="0" smtClean="0"/>
              <a:t>illion </a:t>
            </a:r>
            <a:r>
              <a:rPr lang="en-US" dirty="0"/>
              <a:t>Internet “hosts” </a:t>
            </a:r>
            <a:r>
              <a:rPr lang="en-US" dirty="0" smtClean="0"/>
              <a:t>(March 2014)</a:t>
            </a:r>
            <a:endParaRPr lang="en-US" dirty="0"/>
          </a:p>
          <a:p>
            <a:pPr lvl="1"/>
            <a:r>
              <a:rPr lang="en-US" dirty="0"/>
              <a:t>Key standards: HTTP, URL, HTML, XML</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6" name="Rectangle 6"/>
          <p:cNvSpPr>
            <a:spLocks noGrp="1" noChangeArrowheads="1"/>
          </p:cNvSpPr>
          <p:nvPr>
            <p:ph type="title"/>
          </p:nvPr>
        </p:nvSpPr>
        <p:spPr>
          <a:xfrm>
            <a:off x="762000" y="0"/>
            <a:ext cx="7772400" cy="1143000"/>
          </a:xfrm>
        </p:spPr>
        <p:txBody>
          <a:bodyPr/>
          <a:lstStyle/>
          <a:p>
            <a:r>
              <a:rPr lang="en-US"/>
              <a:t>What Changed in 1994?</a:t>
            </a:r>
          </a:p>
        </p:txBody>
      </p:sp>
      <p:graphicFrame>
        <p:nvGraphicFramePr>
          <p:cNvPr id="9" name="Chart 8"/>
          <p:cNvGraphicFramePr/>
          <p:nvPr/>
        </p:nvGraphicFramePr>
        <p:xfrm>
          <a:off x="0" y="1143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304800"/>
            <a:ext cx="7772400" cy="1143000"/>
          </a:xfrm>
        </p:spPr>
        <p:txBody>
          <a:bodyPr/>
          <a:lstStyle/>
          <a:p>
            <a:r>
              <a:rPr lang="en-US" dirty="0" smtClean="0"/>
              <a:t>A Network of Networks</a:t>
            </a:r>
            <a:endParaRPr lang="en-US" dirty="0"/>
          </a:p>
        </p:txBody>
      </p:sp>
      <p:pic>
        <p:nvPicPr>
          <p:cNvPr id="304131" name="Picture 3" descr="Fig02-03"/>
          <p:cNvPicPr>
            <a:picLocks noChangeAspect="1" noChangeArrowheads="1"/>
          </p:cNvPicPr>
          <p:nvPr/>
        </p:nvPicPr>
        <p:blipFill>
          <a:blip r:embed="rId2" cstate="print"/>
          <a:srcRect/>
          <a:stretch>
            <a:fillRect/>
          </a:stretch>
        </p:blipFill>
        <p:spPr bwMode="auto">
          <a:xfrm>
            <a:off x="0" y="1647825"/>
            <a:ext cx="9144000" cy="49053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a:t>Types of Digital Channels</a:t>
            </a:r>
          </a:p>
        </p:txBody>
      </p:sp>
      <p:sp>
        <p:nvSpPr>
          <p:cNvPr id="450563" name="Rectangle 3"/>
          <p:cNvSpPr>
            <a:spLocks noGrp="1" noChangeArrowheads="1"/>
          </p:cNvSpPr>
          <p:nvPr>
            <p:ph type="body" sz="half" idx="1"/>
          </p:nvPr>
        </p:nvSpPr>
        <p:spPr/>
        <p:txBody>
          <a:bodyPr/>
          <a:lstStyle/>
          <a:p>
            <a:r>
              <a:rPr lang="en-US"/>
              <a:t>“Backbone”</a:t>
            </a:r>
          </a:p>
          <a:p>
            <a:pPr lvl="1"/>
            <a:r>
              <a:rPr lang="en-US"/>
              <a:t>Microwave</a:t>
            </a:r>
          </a:p>
          <a:p>
            <a:pPr lvl="1"/>
            <a:r>
              <a:rPr lang="en-US"/>
              <a:t>Satellite</a:t>
            </a:r>
          </a:p>
          <a:p>
            <a:pPr lvl="1"/>
            <a:r>
              <a:rPr lang="en-US"/>
              <a:t>Fiber</a:t>
            </a:r>
          </a:p>
        </p:txBody>
      </p:sp>
      <p:sp>
        <p:nvSpPr>
          <p:cNvPr id="450564" name="Rectangle 4"/>
          <p:cNvSpPr>
            <a:spLocks noGrp="1" noChangeArrowheads="1"/>
          </p:cNvSpPr>
          <p:nvPr>
            <p:ph type="body" sz="half" idx="2"/>
          </p:nvPr>
        </p:nvSpPr>
        <p:spPr/>
        <p:txBody>
          <a:bodyPr/>
          <a:lstStyle/>
          <a:p>
            <a:r>
              <a:rPr lang="en-US" dirty="0"/>
              <a:t>“Last mile” wired</a:t>
            </a:r>
          </a:p>
          <a:p>
            <a:pPr lvl="1"/>
            <a:r>
              <a:rPr lang="en-US" dirty="0" smtClean="0"/>
              <a:t>ADSL</a:t>
            </a:r>
            <a:endParaRPr lang="en-US" dirty="0"/>
          </a:p>
          <a:p>
            <a:pPr lvl="1"/>
            <a:r>
              <a:rPr lang="en-US" dirty="0"/>
              <a:t>Cable modem</a:t>
            </a:r>
          </a:p>
          <a:p>
            <a:pPr lvl="1"/>
            <a:r>
              <a:rPr lang="en-US" dirty="0"/>
              <a:t>Fiber</a:t>
            </a:r>
          </a:p>
          <a:p>
            <a:pPr lvl="3"/>
            <a:endParaRPr lang="en-US" dirty="0"/>
          </a:p>
          <a:p>
            <a:r>
              <a:rPr lang="en-US" dirty="0"/>
              <a:t>“Last mile” wireless</a:t>
            </a:r>
          </a:p>
          <a:p>
            <a:pPr lvl="1"/>
            <a:r>
              <a:rPr lang="en-US" dirty="0"/>
              <a:t>Wi-Fi (IEEE 802.11)</a:t>
            </a:r>
          </a:p>
          <a:p>
            <a:pPr lvl="1"/>
            <a:r>
              <a:rPr lang="en-US" dirty="0" smtClean="0"/>
              <a:t>GSM/4G</a:t>
            </a:r>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att_backbone_large"/>
          <p:cNvPicPr>
            <a:picLocks noChangeAspect="1" noChangeArrowheads="1"/>
          </p:cNvPicPr>
          <p:nvPr/>
        </p:nvPicPr>
        <p:blipFill>
          <a:blip r:embed="rId2" cstate="print"/>
          <a:srcRect/>
          <a:stretch>
            <a:fillRect/>
          </a:stretch>
        </p:blipFill>
        <p:spPr bwMode="auto">
          <a:xfrm>
            <a:off x="228600" y="381000"/>
            <a:ext cx="8382000" cy="5648325"/>
          </a:xfrm>
          <a:prstGeom prst="rect">
            <a:avLst/>
          </a:prstGeom>
          <a:noFill/>
        </p:spPr>
      </p:pic>
      <p:sp>
        <p:nvSpPr>
          <p:cNvPr id="308227" name="Text Box 3"/>
          <p:cNvSpPr txBox="1">
            <a:spLocks noChangeArrowheads="1"/>
          </p:cNvSpPr>
          <p:nvPr/>
        </p:nvSpPr>
        <p:spPr bwMode="auto">
          <a:xfrm>
            <a:off x="3530600" y="6491288"/>
            <a:ext cx="5613400" cy="366712"/>
          </a:xfrm>
          <a:prstGeom prst="rect">
            <a:avLst/>
          </a:prstGeom>
          <a:noFill/>
          <a:ln w="9525">
            <a:noFill/>
            <a:miter lim="800000"/>
            <a:headEnd/>
            <a:tailEnd/>
          </a:ln>
          <a:effectLst/>
        </p:spPr>
        <p:txBody>
          <a:bodyPr wrap="none">
            <a:spAutoFit/>
          </a:bodyPr>
          <a:lstStyle/>
          <a:p>
            <a:pPr eaLnBrk="1" hangingPunct="1"/>
            <a:r>
              <a:rPr lang="en-US" sz="1800">
                <a:solidFill>
                  <a:srgbClr val="000000"/>
                </a:solidFill>
                <a:latin typeface="Times New Roman" charset="0"/>
                <a:cs typeface="Arial" charset="0"/>
              </a:rPr>
              <a:t>http://www.geog.ucl.ac.uk/casa/martin/atlas/isp_maps.html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itle 1"/>
          <p:cNvSpPr>
            <a:spLocks noGrp="1"/>
          </p:cNvSpPr>
          <p:nvPr>
            <p:ph type="title" idx="4294967295"/>
          </p:nvPr>
        </p:nvSpPr>
        <p:spPr/>
        <p:txBody>
          <a:bodyPr/>
          <a:lstStyle/>
          <a:p>
            <a:r>
              <a:rPr lang="en-US"/>
              <a:t>Thinking About Speed</a:t>
            </a:r>
          </a:p>
        </p:txBody>
      </p:sp>
      <p:sp>
        <p:nvSpPr>
          <p:cNvPr id="313347" name="Content Placeholder 2"/>
          <p:cNvSpPr>
            <a:spLocks noGrp="1"/>
          </p:cNvSpPr>
          <p:nvPr>
            <p:ph idx="4294967295"/>
          </p:nvPr>
        </p:nvSpPr>
        <p:spPr>
          <a:xfrm>
            <a:off x="685800" y="1981200"/>
            <a:ext cx="8077200" cy="4114800"/>
          </a:xfrm>
        </p:spPr>
        <p:txBody>
          <a:bodyPr/>
          <a:lstStyle/>
          <a:p>
            <a:r>
              <a:rPr lang="en-US" dirty="0"/>
              <a:t>Two parts </a:t>
            </a:r>
            <a:r>
              <a:rPr lang="en-US" dirty="0" smtClean="0"/>
              <a:t>to latency</a:t>
            </a:r>
            <a:r>
              <a:rPr lang="en-US" dirty="0" smtClean="0"/>
              <a:t>:</a:t>
            </a:r>
            <a:endParaRPr lang="en-US" dirty="0"/>
          </a:p>
          <a:p>
            <a:pPr lvl="1"/>
            <a:r>
              <a:rPr lang="en-US" dirty="0"/>
              <a:t>Getting the first bit </a:t>
            </a:r>
            <a:r>
              <a:rPr lang="en-US" dirty="0" smtClean="0"/>
              <a:t>there</a:t>
            </a:r>
          </a:p>
          <a:p>
            <a:pPr lvl="2"/>
            <a:r>
              <a:rPr lang="en-US" dirty="0" smtClean="0"/>
              <a:t>At the speed of light + routing delays</a:t>
            </a:r>
            <a:endParaRPr lang="en-US" dirty="0"/>
          </a:p>
          <a:p>
            <a:pPr lvl="1"/>
            <a:r>
              <a:rPr lang="en-US" dirty="0"/>
              <a:t>Getting </a:t>
            </a:r>
            <a:r>
              <a:rPr lang="en-US" dirty="0" smtClean="0"/>
              <a:t>the rest of the bits</a:t>
            </a:r>
            <a:r>
              <a:rPr lang="en-US" dirty="0" smtClean="0"/>
              <a:t> there</a:t>
            </a:r>
          </a:p>
          <a:p>
            <a:pPr lvl="2"/>
            <a:r>
              <a:rPr lang="en-US" dirty="0" smtClean="0"/>
              <a:t>Which depends on the “bandwidth” or “data rate”</a:t>
            </a:r>
            <a:endParaRPr lang="en-US" dirty="0"/>
          </a:p>
          <a:p>
            <a:r>
              <a:rPr lang="en-US" dirty="0" smtClean="0"/>
              <a:t>Applies to</a:t>
            </a:r>
            <a:r>
              <a:rPr lang="en-US" dirty="0" smtClean="0"/>
              <a:t>:</a:t>
            </a:r>
            <a:endParaRPr lang="en-US" dirty="0"/>
          </a:p>
          <a:p>
            <a:pPr lvl="1"/>
            <a:r>
              <a:rPr lang="en-US" dirty="0"/>
              <a:t>Moving data from the processor to RAM</a:t>
            </a:r>
          </a:p>
          <a:p>
            <a:pPr lvl="1"/>
            <a:r>
              <a:rPr lang="en-US" dirty="0"/>
              <a:t>Saving a file to disk</a:t>
            </a:r>
          </a:p>
          <a:p>
            <a:pPr lvl="1"/>
            <a:r>
              <a:rPr lang="en-US" dirty="0"/>
              <a:t>Downloading music from a server in China</a:t>
            </a:r>
          </a:p>
          <a:p>
            <a:pPr lvl="1"/>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r>
              <a:rPr lang="en-US" smtClean="0"/>
              <a:t>Units of Time</a:t>
            </a:r>
          </a:p>
        </p:txBody>
      </p:sp>
      <p:graphicFrame>
        <p:nvGraphicFramePr>
          <p:cNvPr id="170022" name="Group 38"/>
          <p:cNvGraphicFramePr>
            <a:graphicFrameLocks noGrp="1"/>
          </p:cNvGraphicFramePr>
          <p:nvPr/>
        </p:nvGraphicFramePr>
        <p:xfrm>
          <a:off x="304800" y="2209800"/>
          <a:ext cx="8382000" cy="3200400"/>
        </p:xfrm>
        <a:graphic>
          <a:graphicData uri="http://schemas.openxmlformats.org/drawingml/2006/table">
            <a:tbl>
              <a:tblPr/>
              <a:tblGrid>
                <a:gridCol w="2205038"/>
                <a:gridCol w="1943100"/>
                <a:gridCol w="4233862"/>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Duration (seconds)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sec/s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millisecond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-3</a:t>
                      </a:r>
                      <a:r>
                        <a:rPr kumimoji="0" lang="en-US" sz="2400" b="0" i="0" u="none" strike="noStrike" cap="none" normalizeH="0" baseline="0" smtClean="0">
                          <a:ln>
                            <a:noFill/>
                          </a:ln>
                          <a:solidFill>
                            <a:schemeClr val="tx1"/>
                          </a:solidFill>
                          <a:effectLst/>
                          <a:latin typeface="Times New Roman" pitchFamily="1" charset="0"/>
                          <a:cs typeface="Arial" charset="0"/>
                        </a:rPr>
                        <a:t> = 1/1,000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microsecond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Symbol" pitchFamily="1" charset="2"/>
                          <a:cs typeface="Arial" charset="0"/>
                        </a:rPr>
                        <a:t>m</a:t>
                      </a:r>
                      <a:r>
                        <a:rPr kumimoji="0" lang="en-US" sz="2400" b="0" i="0" u="none" strike="noStrike" cap="none" normalizeH="0" baseline="0" smtClean="0">
                          <a:ln>
                            <a:noFill/>
                          </a:ln>
                          <a:solidFill>
                            <a:schemeClr val="tx1"/>
                          </a:solidFill>
                          <a:effectLst/>
                          <a:latin typeface="Times New Roman" pitchFamily="1"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-6</a:t>
                      </a:r>
                      <a:r>
                        <a:rPr kumimoji="0" lang="en-US" sz="2400" b="0" i="0" u="none" strike="noStrike" cap="none" normalizeH="0" baseline="0" smtClean="0">
                          <a:ln>
                            <a:noFill/>
                          </a:ln>
                          <a:solidFill>
                            <a:schemeClr val="tx1"/>
                          </a:solidFill>
                          <a:effectLst/>
                          <a:latin typeface="Times New Roman" pitchFamily="1" charset="0"/>
                          <a:cs typeface="Arial" charset="0"/>
                        </a:rPr>
                        <a:t> = 1/1,000,000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nanosecond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-9</a:t>
                      </a:r>
                      <a:r>
                        <a:rPr kumimoji="0" lang="en-US" sz="2400" b="0" i="0" u="none" strike="noStrike" cap="none" normalizeH="0" baseline="0" smtClean="0">
                          <a:ln>
                            <a:noFill/>
                          </a:ln>
                          <a:solidFill>
                            <a:schemeClr val="tx1"/>
                          </a:solidFill>
                          <a:effectLst/>
                          <a:latin typeface="Times New Roman" pitchFamily="1" charset="0"/>
                          <a:cs typeface="Arial" charset="0"/>
                        </a:rPr>
                        <a:t> = 1/1,000,000,000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picosecond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-12</a:t>
                      </a:r>
                      <a:r>
                        <a:rPr kumimoji="0" lang="en-US" sz="2400" b="0" i="0" u="none" strike="noStrike" cap="none" normalizeH="0" baseline="0" smtClean="0">
                          <a:ln>
                            <a:noFill/>
                          </a:ln>
                          <a:solidFill>
                            <a:schemeClr val="tx1"/>
                          </a:solidFill>
                          <a:effectLst/>
                          <a:latin typeface="Times New Roman" pitchFamily="1" charset="0"/>
                          <a:cs typeface="Arial" charset="0"/>
                        </a:rPr>
                        <a:t> = 1/1,000,000,000,000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femtosecond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fs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-15</a:t>
                      </a:r>
                      <a:r>
                        <a:rPr kumimoji="0" lang="en-US" sz="2400" b="0" i="0" u="none" strike="noStrike" cap="none" normalizeH="0" baseline="0" smtClean="0">
                          <a:ln>
                            <a:noFill/>
                          </a:ln>
                          <a:solidFill>
                            <a:schemeClr val="tx1"/>
                          </a:solidFill>
                          <a:effectLst/>
                          <a:latin typeface="Times New Roman" pitchFamily="1" charset="0"/>
                          <a:cs typeface="Arial" charset="0"/>
                        </a:rPr>
                        <a:t> = 1/1,000,000,000,000,000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r>
              <a:rPr lang="en-US" smtClean="0"/>
              <a:t>Units of Frequency</a:t>
            </a:r>
          </a:p>
        </p:txBody>
      </p:sp>
      <p:graphicFrame>
        <p:nvGraphicFramePr>
          <p:cNvPr id="172062" name="Group 30"/>
          <p:cNvGraphicFramePr>
            <a:graphicFrameLocks noGrp="1"/>
          </p:cNvGraphicFramePr>
          <p:nvPr/>
        </p:nvGraphicFramePr>
        <p:xfrm>
          <a:off x="838200" y="2220913"/>
          <a:ext cx="7924800" cy="2286000"/>
        </p:xfrm>
        <a:graphic>
          <a:graphicData uri="http://schemas.openxmlformats.org/drawingml/2006/table">
            <a:tbl>
              <a:tblPr/>
              <a:tblGrid>
                <a:gridCol w="1981200"/>
                <a:gridCol w="2101850"/>
                <a:gridCol w="384175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dirty="0" smtClean="0">
                          <a:ln>
                            <a:noFill/>
                          </a:ln>
                          <a:solidFill>
                            <a:schemeClr val="tx1"/>
                          </a:solidFill>
                          <a:effectLst/>
                          <a:latin typeface="Times New Roman" pitchFamily="1"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dirty="0" smtClean="0">
                          <a:ln>
                            <a:noFill/>
                          </a:ln>
                          <a:solidFill>
                            <a:schemeClr val="tx1"/>
                          </a:solidFill>
                          <a:effectLst/>
                          <a:latin typeface="Times New Roman" pitchFamily="1" charset="0"/>
                          <a:cs typeface="Arial" charset="0"/>
                        </a:rPr>
                        <a:t>Operations per second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kilohertz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3</a:t>
                      </a:r>
                      <a:r>
                        <a:rPr kumimoji="0" lang="en-US" sz="2400" b="0" i="0" u="none" strike="noStrike" cap="none" normalizeH="0" baseline="0" smtClean="0">
                          <a:ln>
                            <a:noFill/>
                          </a:ln>
                          <a:solidFill>
                            <a:schemeClr val="tx1"/>
                          </a:solidFill>
                          <a:effectLst/>
                          <a:latin typeface="Times New Roman" pitchFamily="1" charset="0"/>
                          <a:cs typeface="Arial" charset="0"/>
                        </a:rPr>
                        <a:t> = 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megahertz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6</a:t>
                      </a:r>
                      <a:r>
                        <a:rPr kumimoji="0" lang="en-US" sz="2400" b="0" i="0" u="none" strike="noStrike" cap="none" normalizeH="0" baseline="0" smtClean="0">
                          <a:ln>
                            <a:noFill/>
                          </a:ln>
                          <a:solidFill>
                            <a:schemeClr val="tx1"/>
                          </a:solidFill>
                          <a:effectLst/>
                          <a:latin typeface="Times New Roman" pitchFamily="1" charset="0"/>
                          <a:cs typeface="Arial" charset="0"/>
                        </a:rPr>
                        <a:t> = 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gigahertz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9</a:t>
                      </a:r>
                      <a:r>
                        <a:rPr kumimoji="0" lang="en-US" sz="2400" b="0" i="0" u="none" strike="noStrike" cap="none" normalizeH="0" baseline="0" smtClean="0">
                          <a:ln>
                            <a:noFill/>
                          </a:ln>
                          <a:solidFill>
                            <a:schemeClr val="tx1"/>
                          </a:solidFill>
                          <a:effectLst/>
                          <a:latin typeface="Times New Roman" pitchFamily="1" charset="0"/>
                          <a:cs typeface="Arial" charset="0"/>
                        </a:rPr>
                        <a:t> = 1,000,000,000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r>
              <a:rPr lang="en-US" smtClean="0"/>
              <a:t>Units of Size</a:t>
            </a:r>
          </a:p>
        </p:txBody>
      </p:sp>
      <p:graphicFrame>
        <p:nvGraphicFramePr>
          <p:cNvPr id="162858" name="Group 42"/>
          <p:cNvGraphicFramePr>
            <a:graphicFrameLocks noGrp="1"/>
          </p:cNvGraphicFramePr>
          <p:nvPr>
            <p:ph idx="1"/>
          </p:nvPr>
        </p:nvGraphicFramePr>
        <p:xfrm>
          <a:off x="381000" y="2133600"/>
          <a:ext cx="8382000" cy="3657600"/>
        </p:xfrm>
        <a:graphic>
          <a:graphicData uri="http://schemas.openxmlformats.org/drawingml/2006/table">
            <a:tbl>
              <a:tblPr/>
              <a:tblGrid>
                <a:gridCol w="2205038"/>
                <a:gridCol w="1941512"/>
                <a:gridCol w="423545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Size (bytes)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kilobyte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KB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2</a:t>
                      </a:r>
                      <a:r>
                        <a:rPr kumimoji="0" lang="en-US" sz="2400" b="0" i="0" u="none" strike="noStrike" cap="none" normalizeH="0" baseline="30000" smtClean="0">
                          <a:ln>
                            <a:noFill/>
                          </a:ln>
                          <a:solidFill>
                            <a:schemeClr val="tx1"/>
                          </a:solidFill>
                          <a:effectLst/>
                          <a:latin typeface="Times New Roman" pitchFamily="1" charset="0"/>
                          <a:cs typeface="Arial" charset="0"/>
                        </a:rPr>
                        <a:t>10</a:t>
                      </a:r>
                      <a:r>
                        <a:rPr kumimoji="0" lang="en-US" sz="2400" b="0" i="0" u="none" strike="noStrike" cap="none" normalizeH="0" baseline="0" smtClean="0">
                          <a:ln>
                            <a:noFill/>
                          </a:ln>
                          <a:solidFill>
                            <a:schemeClr val="tx1"/>
                          </a:solidFill>
                          <a:effectLst/>
                          <a:latin typeface="Times New Roman" pitchFamily="1" charset="0"/>
                          <a:cs typeface="Arial" charset="0"/>
                        </a:rPr>
                        <a:t> = 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megabyte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2</a:t>
                      </a:r>
                      <a:r>
                        <a:rPr kumimoji="0" lang="en-US" sz="2400" b="0" i="0" u="none" strike="noStrike" cap="none" normalizeH="0" baseline="30000" smtClean="0">
                          <a:ln>
                            <a:noFill/>
                          </a:ln>
                          <a:solidFill>
                            <a:schemeClr val="tx1"/>
                          </a:solidFill>
                          <a:effectLst/>
                          <a:latin typeface="Times New Roman" pitchFamily="1" charset="0"/>
                          <a:cs typeface="Arial" charset="0"/>
                        </a:rPr>
                        <a:t>20</a:t>
                      </a:r>
                      <a:r>
                        <a:rPr kumimoji="0" lang="en-US" sz="2400" b="0" i="0" u="none" strike="noStrike" cap="none" normalizeH="0" baseline="0" smtClean="0">
                          <a:ln>
                            <a:noFill/>
                          </a:ln>
                          <a:solidFill>
                            <a:schemeClr val="tx1"/>
                          </a:solidFill>
                          <a:effectLst/>
                          <a:latin typeface="Times New Roman" pitchFamily="1" charset="0"/>
                          <a:cs typeface="Arial" charset="0"/>
                        </a:rPr>
                        <a:t> = 1,048,576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gigabyte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2</a:t>
                      </a:r>
                      <a:r>
                        <a:rPr kumimoji="0" lang="en-US" sz="2400" b="0" i="0" u="none" strike="noStrike" cap="none" normalizeH="0" baseline="30000" smtClean="0">
                          <a:ln>
                            <a:noFill/>
                          </a:ln>
                          <a:solidFill>
                            <a:schemeClr val="tx1"/>
                          </a:solidFill>
                          <a:effectLst/>
                          <a:latin typeface="Times New Roman" pitchFamily="1" charset="0"/>
                          <a:cs typeface="Arial" charset="0"/>
                        </a:rPr>
                        <a:t>30</a:t>
                      </a:r>
                      <a:r>
                        <a:rPr kumimoji="0" lang="en-US" sz="2400" b="0" i="0" u="none" strike="noStrike" cap="none" normalizeH="0" baseline="0" smtClean="0">
                          <a:ln>
                            <a:noFill/>
                          </a:ln>
                          <a:solidFill>
                            <a:schemeClr val="tx1"/>
                          </a:solidFill>
                          <a:effectLst/>
                          <a:latin typeface="Times New Roman" pitchFamily="1" charset="0"/>
                          <a:cs typeface="Arial" charset="0"/>
                        </a:rPr>
                        <a:t> = 1,073,741,824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terabyte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2</a:t>
                      </a:r>
                      <a:r>
                        <a:rPr kumimoji="0" lang="en-US" sz="2400" b="0" i="0" u="none" strike="noStrike" cap="none" normalizeH="0" baseline="30000" smtClean="0">
                          <a:ln>
                            <a:noFill/>
                          </a:ln>
                          <a:solidFill>
                            <a:schemeClr val="tx1"/>
                          </a:solidFill>
                          <a:effectLst/>
                          <a:latin typeface="Times New Roman" pitchFamily="1" charset="0"/>
                          <a:cs typeface="Arial" charset="0"/>
                        </a:rPr>
                        <a:t>40</a:t>
                      </a:r>
                      <a:r>
                        <a:rPr kumimoji="0" lang="en-US" sz="2400" b="0" i="0" u="none" strike="noStrike" cap="none" normalizeH="0" baseline="0" smtClean="0">
                          <a:ln>
                            <a:noFill/>
                          </a:ln>
                          <a:solidFill>
                            <a:schemeClr val="tx1"/>
                          </a:solidFill>
                          <a:effectLst/>
                          <a:latin typeface="Times New Roman" pitchFamily="1" charset="0"/>
                          <a:cs typeface="Arial" charset="0"/>
                        </a:rPr>
                        <a:t> = 1,099,511,627,776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petabyte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PB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2</a:t>
                      </a:r>
                      <a:r>
                        <a:rPr kumimoji="0" lang="en-US" sz="2400" b="0" i="0" u="none" strike="noStrike" cap="none" normalizeH="0" baseline="30000" smtClean="0">
                          <a:ln>
                            <a:noFill/>
                          </a:ln>
                          <a:solidFill>
                            <a:schemeClr val="tx1"/>
                          </a:solidFill>
                          <a:effectLst/>
                          <a:latin typeface="Times New Roman" pitchFamily="1" charset="0"/>
                          <a:cs typeface="Arial" charset="0"/>
                        </a:rPr>
                        <a:t>50</a:t>
                      </a:r>
                      <a:r>
                        <a:rPr kumimoji="0" lang="en-US" sz="2400" b="0" i="0" u="none" strike="noStrike" cap="none" normalizeH="0" baseline="0" smtClean="0">
                          <a:ln>
                            <a:noFill/>
                          </a:ln>
                          <a:solidFill>
                            <a:schemeClr val="tx1"/>
                          </a:solidFill>
                          <a:effectLst/>
                          <a:latin typeface="Times New Roman" pitchFamily="1" charset="0"/>
                          <a:cs typeface="Arial" charset="0"/>
                        </a:rPr>
                        <a:t> = 1,125,899,906,842,624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p:txBody>
          <a:bodyPr/>
          <a:lstStyle/>
          <a:p>
            <a:r>
              <a:rPr lang="en-US"/>
              <a:t>Goals for Today</a:t>
            </a:r>
          </a:p>
        </p:txBody>
      </p:sp>
      <p:sp>
        <p:nvSpPr>
          <p:cNvPr id="274435" name="Rectangle 3"/>
          <p:cNvSpPr>
            <a:spLocks noGrp="1" noChangeArrowheads="1"/>
          </p:cNvSpPr>
          <p:nvPr>
            <p:ph type="body" idx="4294967295"/>
          </p:nvPr>
        </p:nvSpPr>
        <p:spPr/>
        <p:txBody>
          <a:bodyPr/>
          <a:lstStyle/>
          <a:p>
            <a:r>
              <a:rPr lang="en-US" dirty="0" smtClean="0"/>
              <a:t>Understand </a:t>
            </a:r>
            <a:r>
              <a:rPr lang="en-US" dirty="0"/>
              <a:t>what makes stupid computers seem smart</a:t>
            </a:r>
          </a:p>
          <a:p>
            <a:endParaRPr lang="en-US" dirty="0" smtClean="0"/>
          </a:p>
          <a:p>
            <a:r>
              <a:rPr lang="en-US" dirty="0" smtClean="0"/>
              <a:t>Understand </a:t>
            </a:r>
            <a:r>
              <a:rPr lang="en-US" dirty="0"/>
              <a:t>how </a:t>
            </a:r>
            <a:r>
              <a:rPr lang="en-US" dirty="0" smtClean="0"/>
              <a:t>the Internet works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838200" y="0"/>
            <a:ext cx="7772400" cy="1143000"/>
          </a:xfrm>
          <a:noFill/>
          <a:ln/>
        </p:spPr>
        <p:txBody>
          <a:bodyPr lIns="90488" tIns="44450" rIns="90488" bIns="44450"/>
          <a:lstStyle/>
          <a:p>
            <a:r>
              <a:rPr lang="en-US"/>
              <a:t>Types of Internet “Nodes”</a:t>
            </a:r>
          </a:p>
        </p:txBody>
      </p:sp>
      <p:sp>
        <p:nvSpPr>
          <p:cNvPr id="153603" name="Rectangle 3"/>
          <p:cNvSpPr>
            <a:spLocks noGrp="1" noChangeArrowheads="1"/>
          </p:cNvSpPr>
          <p:nvPr>
            <p:ph type="body" idx="1"/>
          </p:nvPr>
        </p:nvSpPr>
        <p:spPr>
          <a:xfrm>
            <a:off x="457200" y="1219200"/>
            <a:ext cx="8153400" cy="4876800"/>
          </a:xfrm>
          <a:noFill/>
          <a:ln/>
        </p:spPr>
        <p:txBody>
          <a:bodyPr lIns="90488" tIns="44450" rIns="90488" bIns="44450"/>
          <a:lstStyle/>
          <a:p>
            <a:r>
              <a:rPr lang="en-US"/>
              <a:t>Hosts</a:t>
            </a:r>
          </a:p>
          <a:p>
            <a:pPr lvl="1"/>
            <a:r>
              <a:rPr lang="en-US"/>
              <a:t>Computers that use the network to do something</a:t>
            </a:r>
          </a:p>
          <a:p>
            <a:pPr lvl="4"/>
            <a:endParaRPr lang="en-US"/>
          </a:p>
          <a:p>
            <a:r>
              <a:rPr lang="en-US"/>
              <a:t>Routers</a:t>
            </a:r>
          </a:p>
          <a:p>
            <a:pPr lvl="1"/>
            <a:r>
              <a:rPr lang="en-US"/>
              <a:t>Specialized computers that route packets</a:t>
            </a:r>
          </a:p>
          <a:p>
            <a:pPr lvl="4"/>
            <a:endParaRPr lang="en-US"/>
          </a:p>
          <a:p>
            <a:r>
              <a:rPr lang="en-US"/>
              <a:t>Gateway</a:t>
            </a:r>
          </a:p>
          <a:p>
            <a:pPr lvl="1"/>
            <a:r>
              <a:rPr lang="en-US"/>
              <a:t>Routers that connect two networks</a:t>
            </a:r>
          </a:p>
          <a:p>
            <a:pPr lvl="4"/>
            <a:endParaRPr lang="en-US"/>
          </a:p>
          <a:p>
            <a:r>
              <a:rPr lang="en-US"/>
              <a:t>Firewall</a:t>
            </a:r>
          </a:p>
          <a:p>
            <a:pPr lvl="1"/>
            <a:r>
              <a:rPr lang="en-US"/>
              <a:t>Gateways that pass packets selectively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IP Address</a:t>
            </a:r>
          </a:p>
        </p:txBody>
      </p:sp>
      <p:sp>
        <p:nvSpPr>
          <p:cNvPr id="260099" name="Rectangle 3"/>
          <p:cNvSpPr>
            <a:spLocks noGrp="1" noChangeArrowheads="1"/>
          </p:cNvSpPr>
          <p:nvPr>
            <p:ph type="body" idx="1"/>
          </p:nvPr>
        </p:nvSpPr>
        <p:spPr/>
        <p:txBody>
          <a:bodyPr/>
          <a:lstStyle/>
          <a:p>
            <a:r>
              <a:rPr lang="en-US"/>
              <a:t>Every host (and every router) is identified by an “Internet Protocol” (IP) address</a:t>
            </a:r>
          </a:p>
          <a:p>
            <a:pPr lvl="4"/>
            <a:endParaRPr lang="en-US"/>
          </a:p>
          <a:p>
            <a:r>
              <a:rPr lang="en-US"/>
              <a:t>32 bit number, divided into four “octets”</a:t>
            </a:r>
          </a:p>
          <a:p>
            <a:endParaRPr lang="en-US"/>
          </a:p>
          <a:p>
            <a:endParaRPr lang="en-US"/>
          </a:p>
          <a:p>
            <a:endParaRPr lang="en-US"/>
          </a:p>
        </p:txBody>
      </p:sp>
      <p:sp>
        <p:nvSpPr>
          <p:cNvPr id="260100" name="Text Box 4"/>
          <p:cNvSpPr txBox="1">
            <a:spLocks noChangeArrowheads="1"/>
          </p:cNvSpPr>
          <p:nvPr/>
        </p:nvSpPr>
        <p:spPr bwMode="auto">
          <a:xfrm>
            <a:off x="1447800" y="4191000"/>
            <a:ext cx="2089150" cy="1006475"/>
          </a:xfrm>
          <a:prstGeom prst="rect">
            <a:avLst/>
          </a:prstGeom>
          <a:noFill/>
          <a:ln w="9525">
            <a:noFill/>
            <a:miter lim="800000"/>
            <a:headEnd/>
            <a:tailEnd/>
          </a:ln>
          <a:effectLst/>
        </p:spPr>
        <p:txBody>
          <a:bodyPr wrap="none">
            <a:spAutoFit/>
          </a:bodyPr>
          <a:lstStyle/>
          <a:p>
            <a:r>
              <a:rPr lang="en-US" sz="2000">
                <a:solidFill>
                  <a:srgbClr val="000000"/>
                </a:solidFill>
                <a:latin typeface="Arial" charset="0"/>
              </a:rPr>
              <a:t>128.8.11.33 </a:t>
            </a:r>
          </a:p>
          <a:p>
            <a:r>
              <a:rPr lang="en-US" sz="2000">
                <a:solidFill>
                  <a:srgbClr val="000000"/>
                </a:solidFill>
                <a:latin typeface="Arial" charset="0"/>
              </a:rPr>
              <a:t>216.239.39.99</a:t>
            </a:r>
          </a:p>
          <a:p>
            <a:r>
              <a:rPr lang="en-US" sz="2000">
                <a:solidFill>
                  <a:srgbClr val="000000"/>
                </a:solidFill>
                <a:latin typeface="Arial" charset="0"/>
              </a:rPr>
              <a:t>199.181.132.250</a:t>
            </a:r>
          </a:p>
        </p:txBody>
      </p:sp>
      <p:sp>
        <p:nvSpPr>
          <p:cNvPr id="260102" name="Text Box 6"/>
          <p:cNvSpPr txBox="1">
            <a:spLocks noChangeArrowheads="1"/>
          </p:cNvSpPr>
          <p:nvPr/>
        </p:nvSpPr>
        <p:spPr bwMode="auto">
          <a:xfrm>
            <a:off x="381000" y="5715000"/>
            <a:ext cx="7835900" cy="457200"/>
          </a:xfrm>
          <a:prstGeom prst="rect">
            <a:avLst/>
          </a:prstGeom>
          <a:noFill/>
          <a:ln w="9525">
            <a:noFill/>
            <a:miter lim="800000"/>
            <a:headEnd/>
            <a:tailEnd/>
          </a:ln>
          <a:effectLst/>
        </p:spPr>
        <p:txBody>
          <a:bodyPr wrap="none">
            <a:spAutoFit/>
          </a:bodyPr>
          <a:lstStyle/>
          <a:p>
            <a:r>
              <a:rPr lang="en-US" b="1" dirty="0">
                <a:solidFill>
                  <a:srgbClr val="000000"/>
                </a:solidFill>
                <a:latin typeface="Arial" charset="0"/>
              </a:rPr>
              <a:t>Example: point your browser at </a:t>
            </a:r>
            <a:r>
              <a:rPr lang="en-US" b="1" dirty="0" smtClean="0">
                <a:solidFill>
                  <a:srgbClr val="000000"/>
                </a:solidFill>
                <a:latin typeface="Arial" charset="0"/>
              </a:rPr>
              <a:t>http</a:t>
            </a:r>
            <a:r>
              <a:rPr lang="en-US" b="1" dirty="0">
                <a:solidFill>
                  <a:srgbClr val="000000"/>
                </a:solidFill>
                <a:latin typeface="Arial" charset="0"/>
              </a:rPr>
              <a:t>://128.8.237.77/</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An Internet Protocol (IP) Address</a:t>
            </a:r>
          </a:p>
        </p:txBody>
      </p:sp>
      <p:sp>
        <p:nvSpPr>
          <p:cNvPr id="167939" name="Rectangle 3"/>
          <p:cNvSpPr>
            <a:spLocks noChangeArrowheads="1"/>
          </p:cNvSpPr>
          <p:nvPr/>
        </p:nvSpPr>
        <p:spPr bwMode="auto">
          <a:xfrm>
            <a:off x="457200" y="1981200"/>
            <a:ext cx="8229600" cy="4419600"/>
          </a:xfrm>
          <a:prstGeom prst="rect">
            <a:avLst/>
          </a:prstGeom>
          <a:solidFill>
            <a:schemeClr val="accent1"/>
          </a:solidFill>
          <a:ln w="9525">
            <a:solidFill>
              <a:schemeClr val="tx1"/>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167941" name="Rectangle 5"/>
          <p:cNvSpPr>
            <a:spLocks noChangeArrowheads="1"/>
          </p:cNvSpPr>
          <p:nvPr/>
        </p:nvSpPr>
        <p:spPr bwMode="auto">
          <a:xfrm>
            <a:off x="1066800" y="3200400"/>
            <a:ext cx="7162800" cy="685800"/>
          </a:xfrm>
          <a:prstGeom prst="rect">
            <a:avLst/>
          </a:prstGeom>
          <a:solidFill>
            <a:schemeClr val="hlink"/>
          </a:solidFill>
          <a:ln w="9525">
            <a:noFill/>
            <a:miter lim="800000"/>
            <a:headEnd/>
            <a:tailEnd/>
          </a:ln>
          <a:effectLst/>
        </p:spPr>
        <p:txBody>
          <a:bodyPr wrap="none" anchor="ctr"/>
          <a:lstStyle/>
          <a:p>
            <a:pPr eaLnBrk="1" hangingPunct="1"/>
            <a:r>
              <a:rPr lang="en-US" sz="2800">
                <a:solidFill>
                  <a:srgbClr val="3333CC"/>
                </a:solidFill>
                <a:latin typeface="Times New Roman" charset="0"/>
              </a:rPr>
              <a:t>IP address:</a:t>
            </a:r>
            <a:r>
              <a:rPr lang="en-US" sz="3600">
                <a:solidFill>
                  <a:srgbClr val="000000"/>
                </a:solidFill>
                <a:latin typeface="Times New Roman" charset="0"/>
              </a:rPr>
              <a:t>        </a:t>
            </a:r>
            <a:r>
              <a:rPr lang="en-US" sz="3600">
                <a:solidFill>
                  <a:srgbClr val="000000"/>
                </a:solidFill>
                <a:latin typeface="Comic Sans MS" pitchFamily="66" charset="0"/>
              </a:rPr>
              <a:t>216.183.103.150</a:t>
            </a:r>
          </a:p>
        </p:txBody>
      </p:sp>
      <p:sp>
        <p:nvSpPr>
          <p:cNvPr id="167942" name="Rectangle 6"/>
          <p:cNvSpPr>
            <a:spLocks noChangeArrowheads="1"/>
          </p:cNvSpPr>
          <p:nvPr/>
        </p:nvSpPr>
        <p:spPr bwMode="auto">
          <a:xfrm>
            <a:off x="3657600" y="2362200"/>
            <a:ext cx="2362200" cy="457200"/>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rPr>
              <a:t>Identifies a LAN</a:t>
            </a:r>
          </a:p>
        </p:txBody>
      </p:sp>
      <p:sp>
        <p:nvSpPr>
          <p:cNvPr id="167943" name="AutoShape 7"/>
          <p:cNvSpPr>
            <a:spLocks/>
          </p:cNvSpPr>
          <p:nvPr/>
        </p:nvSpPr>
        <p:spPr bwMode="auto">
          <a:xfrm rot="-27019644">
            <a:off x="6553200" y="3657600"/>
            <a:ext cx="228600" cy="533400"/>
          </a:xfrm>
          <a:prstGeom prst="leftBrace">
            <a:avLst>
              <a:gd name="adj1" fmla="val 19444"/>
              <a:gd name="adj2" fmla="val 50477"/>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167944" name="AutoShape 8"/>
          <p:cNvSpPr>
            <a:spLocks/>
          </p:cNvSpPr>
          <p:nvPr/>
        </p:nvSpPr>
        <p:spPr bwMode="auto">
          <a:xfrm rot="-16219644">
            <a:off x="4665663" y="1885950"/>
            <a:ext cx="419100" cy="2438400"/>
          </a:xfrm>
          <a:prstGeom prst="leftBrace">
            <a:avLst>
              <a:gd name="adj1" fmla="val 48485"/>
              <a:gd name="adj2" fmla="val 50477"/>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167945" name="Rectangle 9"/>
          <p:cNvSpPr>
            <a:spLocks noChangeArrowheads="1"/>
          </p:cNvSpPr>
          <p:nvPr/>
        </p:nvSpPr>
        <p:spPr bwMode="auto">
          <a:xfrm>
            <a:off x="5105400" y="4114800"/>
            <a:ext cx="3124200" cy="457200"/>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rPr>
              <a:t>Identifies a specific computer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Dynamic IP Addresses</a:t>
            </a:r>
          </a:p>
        </p:txBody>
      </p:sp>
      <p:sp>
        <p:nvSpPr>
          <p:cNvPr id="443398" name="Rectangle 6"/>
          <p:cNvSpPr>
            <a:spLocks noGrp="1" noChangeArrowheads="1"/>
          </p:cNvSpPr>
          <p:nvPr>
            <p:ph type="body" idx="1"/>
          </p:nvPr>
        </p:nvSpPr>
        <p:spPr>
          <a:xfrm>
            <a:off x="457200" y="1981200"/>
            <a:ext cx="8382000" cy="4114800"/>
          </a:xfrm>
        </p:spPr>
        <p:txBody>
          <a:bodyPr/>
          <a:lstStyle/>
          <a:p>
            <a:r>
              <a:rPr lang="en-US"/>
              <a:t>Dynamic Host Configuration Protocol (DHCP)</a:t>
            </a:r>
          </a:p>
        </p:txBody>
      </p:sp>
      <p:pic>
        <p:nvPicPr>
          <p:cNvPr id="443397" name="Picture 5" descr="Image:DHCP session en.svg">
            <a:hlinkClick r:id="rId2"/>
          </p:cNvPr>
          <p:cNvPicPr>
            <a:picLocks noChangeAspect="1" noChangeArrowheads="1"/>
          </p:cNvPicPr>
          <p:nvPr/>
        </p:nvPicPr>
        <p:blipFill>
          <a:blip r:embed="rId3" cstate="print"/>
          <a:srcRect/>
          <a:stretch>
            <a:fillRect/>
          </a:stretch>
        </p:blipFill>
        <p:spPr bwMode="auto">
          <a:xfrm>
            <a:off x="3276600" y="2743200"/>
            <a:ext cx="2930525" cy="3810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304800"/>
            <a:ext cx="7772400" cy="1143000"/>
          </a:xfrm>
        </p:spPr>
        <p:txBody>
          <a:bodyPr/>
          <a:lstStyle/>
          <a:p>
            <a:r>
              <a:rPr lang="en-US"/>
              <a:t>Hands-on: </a:t>
            </a:r>
            <a:br>
              <a:rPr lang="en-US"/>
            </a:br>
            <a:r>
              <a:rPr lang="en-US"/>
              <a:t>Learn About Your IP Address</a:t>
            </a:r>
          </a:p>
        </p:txBody>
      </p:sp>
      <p:sp>
        <p:nvSpPr>
          <p:cNvPr id="168963" name="Rectangle 3"/>
          <p:cNvSpPr>
            <a:spLocks noGrp="1" noChangeArrowheads="1"/>
          </p:cNvSpPr>
          <p:nvPr>
            <p:ph type="body" idx="1"/>
          </p:nvPr>
        </p:nvSpPr>
        <p:spPr>
          <a:xfrm>
            <a:off x="228600" y="1981200"/>
            <a:ext cx="8763000" cy="4648200"/>
          </a:xfrm>
        </p:spPr>
        <p:txBody>
          <a:bodyPr/>
          <a:lstStyle/>
          <a:p>
            <a:pPr>
              <a:lnSpc>
                <a:spcPct val="90000"/>
              </a:lnSpc>
            </a:pPr>
            <a:r>
              <a:rPr lang="en-US" dirty="0"/>
              <a:t>Find your IP address</a:t>
            </a:r>
          </a:p>
          <a:p>
            <a:pPr lvl="1">
              <a:lnSpc>
                <a:spcPct val="90000"/>
              </a:lnSpc>
            </a:pPr>
            <a:r>
              <a:rPr lang="en-US" dirty="0" smtClean="0"/>
              <a:t>Windows: type </a:t>
            </a:r>
            <a:r>
              <a:rPr lang="en-US" dirty="0" smtClean="0"/>
              <a:t>“</a:t>
            </a:r>
            <a:r>
              <a:rPr lang="en-US" dirty="0" err="1"/>
              <a:t>cmd</a:t>
            </a:r>
            <a:r>
              <a:rPr lang="en-US" dirty="0"/>
              <a:t>” </a:t>
            </a:r>
            <a:r>
              <a:rPr lang="en-US" dirty="0" smtClean="0"/>
              <a:t>in the search </a:t>
            </a:r>
            <a:r>
              <a:rPr lang="en-US" dirty="0" smtClean="0"/>
              <a:t>box</a:t>
            </a:r>
            <a:r>
              <a:rPr lang="en-US" dirty="0" smtClean="0"/>
              <a:t>, then </a:t>
            </a:r>
            <a:r>
              <a:rPr lang="en-US" dirty="0" smtClean="0"/>
              <a:t>“</a:t>
            </a:r>
            <a:r>
              <a:rPr lang="en-US" dirty="0" err="1" smtClean="0"/>
              <a:t>ipconfig</a:t>
            </a:r>
            <a:r>
              <a:rPr lang="en-US" dirty="0" smtClean="0"/>
              <a:t> </a:t>
            </a:r>
            <a:r>
              <a:rPr lang="en-US" dirty="0"/>
              <a:t>/all” </a:t>
            </a:r>
            <a:endParaRPr lang="en-US" dirty="0"/>
          </a:p>
          <a:p>
            <a:pPr lvl="1">
              <a:lnSpc>
                <a:spcPct val="90000"/>
              </a:lnSpc>
            </a:pPr>
            <a:r>
              <a:rPr lang="en-US" dirty="0" smtClean="0"/>
              <a:t>Mac: type “</a:t>
            </a:r>
            <a:r>
              <a:rPr lang="en-US" dirty="0" err="1" smtClean="0"/>
              <a:t>ifconfig</a:t>
            </a:r>
            <a:r>
              <a:rPr lang="en-US" dirty="0" smtClean="0"/>
              <a:t> –a” in a terminal window</a:t>
            </a:r>
            <a:endParaRPr lang="en-US" dirty="0"/>
          </a:p>
          <a:p>
            <a:pPr lvl="3">
              <a:lnSpc>
                <a:spcPct val="90000"/>
              </a:lnSpc>
            </a:pPr>
            <a:endParaRPr lang="en-US" dirty="0"/>
          </a:p>
          <a:p>
            <a:pPr>
              <a:lnSpc>
                <a:spcPct val="90000"/>
              </a:lnSpc>
            </a:pPr>
            <a:r>
              <a:rPr lang="en-US" dirty="0" smtClean="0"/>
              <a:t>Use Reverse DNS to see </a:t>
            </a:r>
            <a:r>
              <a:rPr lang="en-US" dirty="0"/>
              <a:t>who “owns” </a:t>
            </a:r>
            <a:r>
              <a:rPr lang="en-US" dirty="0" smtClean="0"/>
              <a:t>an </a:t>
            </a:r>
            <a:r>
              <a:rPr lang="en-US" dirty="0"/>
              <a:t>address</a:t>
            </a:r>
          </a:p>
          <a:p>
            <a:pPr lvl="1">
              <a:lnSpc>
                <a:spcPct val="90000"/>
              </a:lnSpc>
            </a:pPr>
            <a:r>
              <a:rPr lang="en-US" dirty="0" smtClean="0"/>
              <a:t>http</a:t>
            </a:r>
            <a:r>
              <a:rPr lang="en-US" dirty="0"/>
              <a:t>://remote.12dt.com/</a:t>
            </a:r>
          </a:p>
          <a:p>
            <a:pPr lvl="4">
              <a:lnSpc>
                <a:spcPct val="90000"/>
              </a:lnSpc>
            </a:pPr>
            <a:endParaRPr lang="en-US" dirty="0"/>
          </a:p>
          <a:p>
            <a:pPr>
              <a:lnSpc>
                <a:spcPct val="90000"/>
              </a:lnSpc>
            </a:pPr>
            <a:r>
              <a:rPr lang="en-US" dirty="0">
                <a:solidFill>
                  <a:schemeClr val="tx2"/>
                </a:solidFill>
              </a:rPr>
              <a:t>See where in the world it (probably) is</a:t>
            </a:r>
          </a:p>
          <a:p>
            <a:pPr lvl="1">
              <a:lnSpc>
                <a:spcPct val="90000"/>
              </a:lnSpc>
            </a:pPr>
            <a:r>
              <a:rPr lang="en-US" dirty="0"/>
              <a:t>http://www.geobytes.com/ipLocator.htm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Routing Tables</a:t>
            </a:r>
          </a:p>
        </p:txBody>
      </p:sp>
      <p:graphicFrame>
        <p:nvGraphicFramePr>
          <p:cNvPr id="158766" name="Group 46"/>
          <p:cNvGraphicFramePr>
            <a:graphicFrameLocks noGrp="1"/>
          </p:cNvGraphicFramePr>
          <p:nvPr>
            <p:ph type="tbl" idx="1"/>
          </p:nvPr>
        </p:nvGraphicFramePr>
        <p:xfrm>
          <a:off x="685800" y="1981200"/>
          <a:ext cx="7772400" cy="2938463"/>
        </p:xfrm>
        <a:graphic>
          <a:graphicData uri="http://schemas.openxmlformats.org/drawingml/2006/table">
            <a:tbl>
              <a:tblPr/>
              <a:tblGrid>
                <a:gridCol w="2667000"/>
                <a:gridCol w="2362200"/>
                <a:gridCol w="2743200"/>
              </a:tblGrid>
              <a:tr h="587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charset="0"/>
                        </a:rPr>
                        <a:t>IP 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charset="0"/>
                        </a:rPr>
                        <a:t>Next Router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charset="0"/>
                        </a:rPr>
                        <a:t>Estimated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216.141.xxx.xxx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18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216.xxx.xxx.xxx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34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101.42.224.xxx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21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xxx.xxx.xxx.xxx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250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67" name="Oval 47"/>
          <p:cNvSpPr>
            <a:spLocks noChangeArrowheads="1"/>
          </p:cNvSpPr>
          <p:nvPr/>
        </p:nvSpPr>
        <p:spPr bwMode="auto">
          <a:xfrm>
            <a:off x="4038600" y="5257800"/>
            <a:ext cx="1219200" cy="1219200"/>
          </a:xfrm>
          <a:prstGeom prst="ellipse">
            <a:avLst/>
          </a:prstGeom>
          <a:noFill/>
          <a:ln w="38100">
            <a:solidFill>
              <a:schemeClr val="tx1"/>
            </a:solidFill>
            <a:round/>
            <a:headEnd/>
            <a:tailEnd/>
          </a:ln>
          <a:effectLst/>
        </p:spPr>
        <p:txBody>
          <a:bodyPr wrap="none" anchor="ctr"/>
          <a:lstStyle/>
          <a:p>
            <a:pPr algn="ctr" eaLnBrk="1" hangingPunct="1"/>
            <a:r>
              <a:rPr lang="en-US">
                <a:solidFill>
                  <a:srgbClr val="000000"/>
                </a:solidFill>
                <a:latin typeface="Times New Roman" charset="0"/>
              </a:rPr>
              <a:t>45.0.2.10</a:t>
            </a:r>
          </a:p>
        </p:txBody>
      </p:sp>
      <p:sp>
        <p:nvSpPr>
          <p:cNvPr id="158768" name="Oval 48"/>
          <p:cNvSpPr>
            <a:spLocks noChangeArrowheads="1"/>
          </p:cNvSpPr>
          <p:nvPr/>
        </p:nvSpPr>
        <p:spPr bwMode="auto">
          <a:xfrm>
            <a:off x="1752600" y="5257800"/>
            <a:ext cx="1219200" cy="1219200"/>
          </a:xfrm>
          <a:prstGeom prst="ellipse">
            <a:avLst/>
          </a:prstGeom>
          <a:noFill/>
          <a:ln w="9525">
            <a:solidFill>
              <a:schemeClr val="tx1"/>
            </a:solidFill>
            <a:round/>
            <a:headEnd/>
            <a:tailEnd/>
          </a:ln>
          <a:effectLst/>
        </p:spPr>
        <p:txBody>
          <a:bodyPr wrap="none" anchor="ctr"/>
          <a:lstStyle/>
          <a:p>
            <a:pPr algn="ctr" eaLnBrk="1" hangingPunct="1"/>
            <a:r>
              <a:rPr lang="en-US">
                <a:solidFill>
                  <a:srgbClr val="000000"/>
                </a:solidFill>
                <a:latin typeface="Times New Roman" charset="0"/>
              </a:rPr>
              <a:t>120.0.0.0</a:t>
            </a:r>
          </a:p>
        </p:txBody>
      </p:sp>
      <p:sp>
        <p:nvSpPr>
          <p:cNvPr id="158769" name="Oval 49"/>
          <p:cNvSpPr>
            <a:spLocks noChangeArrowheads="1"/>
          </p:cNvSpPr>
          <p:nvPr/>
        </p:nvSpPr>
        <p:spPr bwMode="auto">
          <a:xfrm>
            <a:off x="6477000" y="5257800"/>
            <a:ext cx="1219200" cy="1219200"/>
          </a:xfrm>
          <a:prstGeom prst="ellipse">
            <a:avLst/>
          </a:prstGeom>
          <a:noFill/>
          <a:ln w="9525">
            <a:solidFill>
              <a:schemeClr val="tx1"/>
            </a:solidFill>
            <a:round/>
            <a:headEnd/>
            <a:tailEnd/>
          </a:ln>
          <a:effectLst/>
        </p:spPr>
        <p:txBody>
          <a:bodyPr wrap="none" anchor="ctr"/>
          <a:lstStyle/>
          <a:p>
            <a:pPr algn="ctr" eaLnBrk="1" hangingPunct="1"/>
            <a:r>
              <a:rPr lang="en-US">
                <a:solidFill>
                  <a:srgbClr val="000000"/>
                </a:solidFill>
                <a:latin typeface="Times New Roman" charset="0"/>
              </a:rPr>
              <a:t>121.0.0.0</a:t>
            </a:r>
          </a:p>
        </p:txBody>
      </p:sp>
      <p:sp>
        <p:nvSpPr>
          <p:cNvPr id="158770" name="Line 50"/>
          <p:cNvSpPr>
            <a:spLocks noChangeShapeType="1"/>
          </p:cNvSpPr>
          <p:nvPr/>
        </p:nvSpPr>
        <p:spPr bwMode="auto">
          <a:xfrm>
            <a:off x="5257800" y="5867400"/>
            <a:ext cx="1219200" cy="0"/>
          </a:xfrm>
          <a:prstGeom prst="line">
            <a:avLst/>
          </a:prstGeom>
          <a:noFill/>
          <a:ln w="9525">
            <a:solidFill>
              <a:schemeClr val="tx1"/>
            </a:solidFill>
            <a:round/>
            <a:headEnd type="triangle" w="med" len="med"/>
            <a:tailEnd type="triangle" w="med" len="med"/>
          </a:ln>
          <a:effectLst/>
        </p:spPr>
        <p:txBody>
          <a:bodyPr/>
          <a:lstStyle/>
          <a:p>
            <a:pPr eaLnBrk="1" hangingPunct="1"/>
            <a:endParaRPr lang="en-US">
              <a:solidFill>
                <a:srgbClr val="000000"/>
              </a:solidFill>
              <a:latin typeface="Times New Roman" charset="0"/>
            </a:endParaRPr>
          </a:p>
        </p:txBody>
      </p:sp>
      <p:sp>
        <p:nvSpPr>
          <p:cNvPr id="158771" name="Line 51"/>
          <p:cNvSpPr>
            <a:spLocks noChangeShapeType="1"/>
          </p:cNvSpPr>
          <p:nvPr/>
        </p:nvSpPr>
        <p:spPr bwMode="auto">
          <a:xfrm flipH="1">
            <a:off x="2971800" y="5867400"/>
            <a:ext cx="1066800" cy="0"/>
          </a:xfrm>
          <a:prstGeom prst="line">
            <a:avLst/>
          </a:prstGeom>
          <a:noFill/>
          <a:ln w="9525">
            <a:solidFill>
              <a:schemeClr val="tx1"/>
            </a:solidFill>
            <a:round/>
            <a:headEnd type="triangle" w="med" len="med"/>
            <a:tailEnd type="triangle" w="med" len="med"/>
          </a:ln>
          <a:effectLst/>
        </p:spPr>
        <p:txBody>
          <a:bodyPr/>
          <a:lstStyle/>
          <a:p>
            <a:pPr eaLnBrk="1" hangingPunct="1"/>
            <a:endParaRPr lang="en-US">
              <a:solidFill>
                <a:srgbClr val="000000"/>
              </a:solidFill>
              <a:latin typeface="Times New Roman"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a:t>TraceRoute</a:t>
            </a:r>
          </a:p>
        </p:txBody>
      </p:sp>
      <p:sp>
        <p:nvSpPr>
          <p:cNvPr id="446467" name="Rectangle 3"/>
          <p:cNvSpPr>
            <a:spLocks noGrp="1" noChangeArrowheads="1"/>
          </p:cNvSpPr>
          <p:nvPr>
            <p:ph type="body" idx="1"/>
          </p:nvPr>
        </p:nvSpPr>
        <p:spPr>
          <a:xfrm>
            <a:off x="533400" y="1981200"/>
            <a:ext cx="8077200" cy="4114800"/>
          </a:xfrm>
        </p:spPr>
        <p:txBody>
          <a:bodyPr/>
          <a:lstStyle/>
          <a:p>
            <a:r>
              <a:rPr lang="en-US" dirty="0"/>
              <a:t>See how packets get from South Africa to you</a:t>
            </a:r>
          </a:p>
          <a:p>
            <a:pPr lvl="1"/>
            <a:r>
              <a:rPr lang="en-US" dirty="0" smtClean="0"/>
              <a:t>http://services.truteq.com/</a:t>
            </a:r>
            <a:endParaRPr lang="en-US" dirty="0"/>
          </a:p>
          <a:p>
            <a:pPr lvl="1"/>
            <a:endParaRPr lang="en-US" dirty="0"/>
          </a:p>
          <a:p>
            <a:r>
              <a:rPr lang="en-US" dirty="0"/>
              <a:t>Look at the same data visually</a:t>
            </a:r>
          </a:p>
          <a:p>
            <a:pPr lvl="1"/>
            <a:r>
              <a:rPr lang="en-US" dirty="0"/>
              <a:t>http://visualroute.visualware.com</a:t>
            </a:r>
            <a:r>
              <a:rPr lang="en-US" dirty="0" smtClean="0"/>
              <a:t>/</a:t>
            </a:r>
          </a:p>
          <a:p>
            <a:pPr lvl="1"/>
            <a:r>
              <a:rPr lang="en-US" dirty="0" smtClean="0"/>
              <a:t>Select “route test”</a:t>
            </a:r>
            <a:endParaRPr lang="en-US" dirty="0" smtClean="0"/>
          </a:p>
          <a:p>
            <a:pPr lvl="1"/>
            <a:r>
              <a:rPr lang="en-US" dirty="0" smtClean="0"/>
              <a:t>Don’t download the “free 15 day trial”!</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IP Addresses and Domain Names</a:t>
            </a:r>
          </a:p>
        </p:txBody>
      </p:sp>
      <p:sp>
        <p:nvSpPr>
          <p:cNvPr id="183299" name="Rectangle 3"/>
          <p:cNvSpPr>
            <a:spLocks noChangeArrowheads="1"/>
          </p:cNvSpPr>
          <p:nvPr/>
        </p:nvSpPr>
        <p:spPr bwMode="auto">
          <a:xfrm>
            <a:off x="457200" y="1981200"/>
            <a:ext cx="8229600" cy="4419600"/>
          </a:xfrm>
          <a:prstGeom prst="rect">
            <a:avLst/>
          </a:prstGeom>
          <a:solidFill>
            <a:schemeClr val="accent1"/>
          </a:solidFill>
          <a:ln w="9525">
            <a:solidFill>
              <a:schemeClr val="tx1"/>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183300" name="Rectangle 4"/>
          <p:cNvSpPr>
            <a:spLocks noChangeArrowheads="1"/>
          </p:cNvSpPr>
          <p:nvPr/>
        </p:nvSpPr>
        <p:spPr bwMode="auto">
          <a:xfrm>
            <a:off x="1066800" y="5181600"/>
            <a:ext cx="7239000" cy="685800"/>
          </a:xfrm>
          <a:prstGeom prst="rect">
            <a:avLst/>
          </a:prstGeom>
          <a:solidFill>
            <a:schemeClr val="hlink"/>
          </a:solidFill>
          <a:ln w="9525">
            <a:noFill/>
            <a:miter lim="800000"/>
            <a:headEnd/>
            <a:tailEnd/>
          </a:ln>
          <a:effectLst/>
        </p:spPr>
        <p:txBody>
          <a:bodyPr wrap="none" anchor="ctr"/>
          <a:lstStyle/>
          <a:p>
            <a:pPr eaLnBrk="1" hangingPunct="1"/>
            <a:r>
              <a:rPr lang="en-US" sz="2800">
                <a:solidFill>
                  <a:srgbClr val="3333CC"/>
                </a:solidFill>
                <a:latin typeface="Times New Roman" charset="0"/>
              </a:rPr>
              <a:t>Domain Name</a:t>
            </a:r>
            <a:r>
              <a:rPr lang="en-US" sz="4000">
                <a:solidFill>
                  <a:srgbClr val="3333CC"/>
                </a:solidFill>
                <a:latin typeface="Times New Roman" charset="0"/>
              </a:rPr>
              <a:t>:</a:t>
            </a:r>
            <a:r>
              <a:rPr lang="en-US" sz="4400">
                <a:solidFill>
                  <a:srgbClr val="000000"/>
                </a:solidFill>
                <a:latin typeface="Times New Roman" charset="0"/>
              </a:rPr>
              <a:t>  </a:t>
            </a:r>
            <a:r>
              <a:rPr lang="en-US" sz="3200">
                <a:solidFill>
                  <a:srgbClr val="000000"/>
                </a:solidFill>
                <a:latin typeface="Times New Roman" charset="0"/>
              </a:rPr>
              <a:t>wam.umd.edu</a:t>
            </a:r>
          </a:p>
        </p:txBody>
      </p:sp>
      <p:sp>
        <p:nvSpPr>
          <p:cNvPr id="183301" name="Rectangle 5"/>
          <p:cNvSpPr>
            <a:spLocks noChangeArrowheads="1"/>
          </p:cNvSpPr>
          <p:nvPr/>
        </p:nvSpPr>
        <p:spPr bwMode="auto">
          <a:xfrm>
            <a:off x="1066800" y="3200400"/>
            <a:ext cx="7162800" cy="685800"/>
          </a:xfrm>
          <a:prstGeom prst="rect">
            <a:avLst/>
          </a:prstGeom>
          <a:solidFill>
            <a:schemeClr val="hlink"/>
          </a:solidFill>
          <a:ln w="9525">
            <a:noFill/>
            <a:miter lim="800000"/>
            <a:headEnd/>
            <a:tailEnd/>
          </a:ln>
          <a:effectLst/>
        </p:spPr>
        <p:txBody>
          <a:bodyPr wrap="none" anchor="ctr"/>
          <a:lstStyle/>
          <a:p>
            <a:pPr eaLnBrk="1" hangingPunct="1"/>
            <a:r>
              <a:rPr lang="en-US" sz="2800">
                <a:solidFill>
                  <a:srgbClr val="3333CC"/>
                </a:solidFill>
                <a:latin typeface="Times New Roman" charset="0"/>
              </a:rPr>
              <a:t>IP address:</a:t>
            </a:r>
            <a:r>
              <a:rPr lang="en-US" sz="3600">
                <a:solidFill>
                  <a:srgbClr val="000000"/>
                </a:solidFill>
                <a:latin typeface="Times New Roman" charset="0"/>
              </a:rPr>
              <a:t>        </a:t>
            </a:r>
            <a:r>
              <a:rPr lang="en-US" sz="3200">
                <a:solidFill>
                  <a:srgbClr val="000000"/>
                </a:solidFill>
                <a:latin typeface="Times New Roman" charset="0"/>
              </a:rPr>
              <a:t>128.8.10.142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457200"/>
            <a:ext cx="7772400" cy="1143000"/>
          </a:xfrm>
          <a:noFill/>
          <a:ln/>
        </p:spPr>
        <p:txBody>
          <a:bodyPr lIns="90488" tIns="44450" rIns="90488" bIns="44450"/>
          <a:lstStyle/>
          <a:p>
            <a:r>
              <a:rPr lang="en-US"/>
              <a:t>Domain Name Service (DNS)</a:t>
            </a:r>
          </a:p>
        </p:txBody>
      </p:sp>
      <p:sp>
        <p:nvSpPr>
          <p:cNvPr id="165891" name="Rectangle 3"/>
          <p:cNvSpPr>
            <a:spLocks noGrp="1" noChangeArrowheads="1"/>
          </p:cNvSpPr>
          <p:nvPr>
            <p:ph type="body" idx="1"/>
          </p:nvPr>
        </p:nvSpPr>
        <p:spPr>
          <a:xfrm>
            <a:off x="381000" y="1600200"/>
            <a:ext cx="8686800" cy="5029200"/>
          </a:xfrm>
          <a:noFill/>
          <a:ln/>
        </p:spPr>
        <p:txBody>
          <a:bodyPr lIns="90488" tIns="44450" rIns="90488" bIns="44450"/>
          <a:lstStyle/>
          <a:p>
            <a:r>
              <a:rPr lang="en-US" dirty="0"/>
              <a:t>“Domain names” improve usability</a:t>
            </a:r>
          </a:p>
          <a:p>
            <a:pPr lvl="1"/>
            <a:r>
              <a:rPr lang="en-US" dirty="0"/>
              <a:t>Easier to remember than IP addresses</a:t>
            </a:r>
          </a:p>
          <a:p>
            <a:pPr lvl="1"/>
            <a:r>
              <a:rPr lang="en-US" dirty="0"/>
              <a:t>Written like a postal address: specific-to-general</a:t>
            </a:r>
          </a:p>
          <a:p>
            <a:endParaRPr lang="en-US" dirty="0"/>
          </a:p>
          <a:p>
            <a:r>
              <a:rPr lang="en-US" dirty="0"/>
              <a:t>Each “name server” knows one level of names</a:t>
            </a:r>
          </a:p>
          <a:p>
            <a:pPr lvl="1"/>
            <a:r>
              <a:rPr lang="en-US" dirty="0"/>
              <a:t>“Top level” name servers know .</a:t>
            </a:r>
            <a:r>
              <a:rPr lang="en-US" dirty="0" err="1"/>
              <a:t>edu</a:t>
            </a:r>
            <a:r>
              <a:rPr lang="en-US" dirty="0"/>
              <a:t>, .com, .mil, …</a:t>
            </a:r>
          </a:p>
          <a:p>
            <a:pPr lvl="1"/>
            <a:r>
              <a:rPr lang="en-US" dirty="0"/>
              <a:t>.</a:t>
            </a:r>
            <a:r>
              <a:rPr lang="en-US" dirty="0" err="1"/>
              <a:t>edu</a:t>
            </a:r>
            <a:r>
              <a:rPr lang="en-US" dirty="0"/>
              <a:t> name server knows </a:t>
            </a:r>
            <a:r>
              <a:rPr lang="en-US" dirty="0" err="1"/>
              <a:t>umd</a:t>
            </a:r>
            <a:r>
              <a:rPr lang="en-US" dirty="0"/>
              <a:t>, </a:t>
            </a:r>
            <a:r>
              <a:rPr lang="en-US" dirty="0" err="1"/>
              <a:t>umbc</a:t>
            </a:r>
            <a:r>
              <a:rPr lang="en-US" dirty="0"/>
              <a:t>, </a:t>
            </a:r>
            <a:r>
              <a:rPr lang="en-US" dirty="0" err="1"/>
              <a:t>stanford</a:t>
            </a:r>
            <a:r>
              <a:rPr lang="en-US" dirty="0"/>
              <a:t>, …</a:t>
            </a:r>
          </a:p>
          <a:p>
            <a:pPr lvl="1"/>
            <a:r>
              <a:rPr lang="en-US" dirty="0"/>
              <a:t>.umd.edu name server knows </a:t>
            </a:r>
            <a:r>
              <a:rPr lang="en-US" dirty="0" err="1" smtClean="0"/>
              <a:t>terpconnect</a:t>
            </a:r>
            <a:r>
              <a:rPr lang="en-US" dirty="0" smtClean="0"/>
              <a:t>, </a:t>
            </a:r>
            <a:r>
              <a:rPr lang="en-US" dirty="0" err="1"/>
              <a:t>ischool</a:t>
            </a:r>
            <a:r>
              <a:rPr lang="en-US" dirty="0"/>
              <a:t>, </a:t>
            </a:r>
            <a:r>
              <a:rPr lang="en-US" dirty="0" smtClean="0"/>
              <a:t>…</a:t>
            </a:r>
            <a:endParaRPr lang="en-US" dirty="0"/>
          </a:p>
          <a:p>
            <a:pPr lvl="1"/>
            <a:r>
              <a:rPr lang="en-US" dirty="0" smtClean="0"/>
              <a:t>.</a:t>
            </a:r>
            <a:r>
              <a:rPr lang="en-US" dirty="0" smtClean="0"/>
              <a:t>ischool</a:t>
            </a:r>
            <a:r>
              <a:rPr lang="en-US" dirty="0" smtClean="0"/>
              <a:t>.umd.edu </a:t>
            </a:r>
            <a:r>
              <a:rPr lang="en-US" dirty="0"/>
              <a:t>name server knows </a:t>
            </a:r>
            <a:r>
              <a:rPr lang="en-US" dirty="0" smtClean="0"/>
              <a:t>www</a:t>
            </a:r>
            <a:r>
              <a:rPr lang="en-US" dirty="0" smtClean="0"/>
              <a:t>, </a:t>
            </a:r>
            <a:r>
              <a:rPr lang="en-US" dirty="0"/>
              <a:t>…</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7200" y="609600"/>
            <a:ext cx="8229600" cy="1143000"/>
          </a:xfrm>
        </p:spPr>
        <p:txBody>
          <a:bodyPr/>
          <a:lstStyle/>
          <a:p>
            <a:r>
              <a:rPr lang="en-US"/>
              <a:t>Uniform Resource Locator (URL)</a:t>
            </a:r>
          </a:p>
        </p:txBody>
      </p:sp>
      <p:sp>
        <p:nvSpPr>
          <p:cNvPr id="345091" name="Rectangle 3"/>
          <p:cNvSpPr>
            <a:spLocks noGrp="1" noChangeArrowheads="1"/>
          </p:cNvSpPr>
          <p:nvPr>
            <p:ph type="body" idx="1"/>
          </p:nvPr>
        </p:nvSpPr>
        <p:spPr>
          <a:xfrm>
            <a:off x="685800" y="1752600"/>
            <a:ext cx="7772400" cy="2133600"/>
          </a:xfrm>
        </p:spPr>
        <p:txBody>
          <a:bodyPr/>
          <a:lstStyle/>
          <a:p>
            <a:r>
              <a:rPr lang="en-US"/>
              <a:t>Uniquely identify Web pages</a:t>
            </a:r>
          </a:p>
          <a:p>
            <a:pPr lvl="1"/>
            <a:endParaRPr lang="en-US" sz="2000"/>
          </a:p>
        </p:txBody>
      </p:sp>
      <p:sp>
        <p:nvSpPr>
          <p:cNvPr id="345092" name="Rectangle 4"/>
          <p:cNvSpPr>
            <a:spLocks noChangeArrowheads="1"/>
          </p:cNvSpPr>
          <p:nvPr/>
        </p:nvSpPr>
        <p:spPr bwMode="auto">
          <a:xfrm>
            <a:off x="1752600" y="3810000"/>
            <a:ext cx="5181600" cy="319088"/>
          </a:xfrm>
          <a:prstGeom prst="rect">
            <a:avLst/>
          </a:prstGeom>
          <a:noFill/>
          <a:ln w="9525">
            <a:noFill/>
            <a:miter lim="800000"/>
            <a:headEnd/>
            <a:tailEnd/>
          </a:ln>
          <a:effectLst/>
        </p:spPr>
        <p:txBody>
          <a:bodyPr wrap="none" anchor="ctr"/>
          <a:lstStyle/>
          <a:p>
            <a:pPr eaLnBrk="1" hangingPunct="1"/>
            <a:r>
              <a:rPr lang="en-US" sz="2000" dirty="0">
                <a:solidFill>
                  <a:srgbClr val="000000"/>
                </a:solidFill>
                <a:latin typeface="Times New Roman" charset="0"/>
                <a:cs typeface="Arial" charset="0"/>
              </a:rPr>
              <a:t>http://www.glue.umd.edu:80/~oard/teaching.html</a:t>
            </a:r>
            <a:endParaRPr lang="en-US" sz="3600" dirty="0">
              <a:solidFill>
                <a:srgbClr val="000000"/>
              </a:solidFill>
              <a:latin typeface="Comic Sans MS" pitchFamily="66" charset="0"/>
              <a:cs typeface="Arial" charset="0"/>
            </a:endParaRPr>
          </a:p>
        </p:txBody>
      </p:sp>
      <p:sp>
        <p:nvSpPr>
          <p:cNvPr id="345093" name="Rectangle 5"/>
          <p:cNvSpPr>
            <a:spLocks noChangeArrowheads="1"/>
          </p:cNvSpPr>
          <p:nvPr/>
        </p:nvSpPr>
        <p:spPr bwMode="auto">
          <a:xfrm>
            <a:off x="2667000" y="3200400"/>
            <a:ext cx="1524000" cy="288925"/>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cs typeface="Arial" charset="0"/>
              </a:rPr>
              <a:t>Domain name</a:t>
            </a:r>
          </a:p>
        </p:txBody>
      </p:sp>
      <p:sp>
        <p:nvSpPr>
          <p:cNvPr id="345094" name="AutoShape 6"/>
          <p:cNvSpPr>
            <a:spLocks/>
          </p:cNvSpPr>
          <p:nvPr/>
        </p:nvSpPr>
        <p:spPr bwMode="auto">
          <a:xfrm rot="-27019644">
            <a:off x="5028407" y="3961606"/>
            <a:ext cx="152400" cy="608013"/>
          </a:xfrm>
          <a:prstGeom prst="leftBrace">
            <a:avLst>
              <a:gd name="adj1" fmla="val 33247"/>
              <a:gd name="adj2" fmla="val 48583"/>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345095" name="AutoShape 7"/>
          <p:cNvSpPr>
            <a:spLocks/>
          </p:cNvSpPr>
          <p:nvPr/>
        </p:nvSpPr>
        <p:spPr bwMode="auto">
          <a:xfrm rot="-16219644">
            <a:off x="3331368" y="2688432"/>
            <a:ext cx="195263" cy="1981200"/>
          </a:xfrm>
          <a:prstGeom prst="leftBrace">
            <a:avLst>
              <a:gd name="adj1" fmla="val 84553"/>
              <a:gd name="adj2" fmla="val 50477"/>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345096" name="Rectangle 8"/>
          <p:cNvSpPr>
            <a:spLocks noChangeArrowheads="1"/>
          </p:cNvSpPr>
          <p:nvPr/>
        </p:nvSpPr>
        <p:spPr bwMode="auto">
          <a:xfrm>
            <a:off x="4953000" y="4419600"/>
            <a:ext cx="609600" cy="304800"/>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cs typeface="Arial" charset="0"/>
              </a:rPr>
              <a:t>Path</a:t>
            </a:r>
          </a:p>
        </p:txBody>
      </p:sp>
      <p:sp>
        <p:nvSpPr>
          <p:cNvPr id="345097" name="AutoShape 9"/>
          <p:cNvSpPr>
            <a:spLocks/>
          </p:cNvSpPr>
          <p:nvPr/>
        </p:nvSpPr>
        <p:spPr bwMode="auto">
          <a:xfrm rot="5419644" flipV="1">
            <a:off x="6132513" y="3009900"/>
            <a:ext cx="152400" cy="1295400"/>
          </a:xfrm>
          <a:prstGeom prst="leftBrace">
            <a:avLst>
              <a:gd name="adj1" fmla="val 70833"/>
              <a:gd name="adj2" fmla="val 50477"/>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345098" name="Rectangle 10"/>
          <p:cNvSpPr>
            <a:spLocks noChangeArrowheads="1"/>
          </p:cNvSpPr>
          <p:nvPr/>
        </p:nvSpPr>
        <p:spPr bwMode="auto">
          <a:xfrm>
            <a:off x="5486400" y="3200400"/>
            <a:ext cx="1295400" cy="288925"/>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cs typeface="Arial" charset="0"/>
              </a:rPr>
              <a:t>File name</a:t>
            </a:r>
          </a:p>
        </p:txBody>
      </p:sp>
      <p:sp>
        <p:nvSpPr>
          <p:cNvPr id="345099" name="AutoShape 11"/>
          <p:cNvSpPr>
            <a:spLocks/>
          </p:cNvSpPr>
          <p:nvPr/>
        </p:nvSpPr>
        <p:spPr bwMode="auto">
          <a:xfrm rot="-27019644">
            <a:off x="4531519" y="4152107"/>
            <a:ext cx="152400" cy="227012"/>
          </a:xfrm>
          <a:prstGeom prst="leftBrace">
            <a:avLst>
              <a:gd name="adj1" fmla="val 12413"/>
              <a:gd name="adj2" fmla="val 48583"/>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345100" name="Rectangle 12"/>
          <p:cNvSpPr>
            <a:spLocks noChangeArrowheads="1"/>
          </p:cNvSpPr>
          <p:nvPr/>
        </p:nvSpPr>
        <p:spPr bwMode="auto">
          <a:xfrm>
            <a:off x="4191000" y="4419600"/>
            <a:ext cx="685800" cy="304800"/>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cs typeface="Arial" charset="0"/>
              </a:rPr>
              <a:t>Port</a:t>
            </a:r>
          </a:p>
        </p:txBody>
      </p:sp>
      <p:sp>
        <p:nvSpPr>
          <p:cNvPr id="345101" name="Rectangle 13"/>
          <p:cNvSpPr>
            <a:spLocks noChangeArrowheads="1"/>
          </p:cNvSpPr>
          <p:nvPr/>
        </p:nvSpPr>
        <p:spPr bwMode="auto">
          <a:xfrm>
            <a:off x="1524000" y="4419600"/>
            <a:ext cx="990600" cy="288925"/>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cs typeface="Arial" charset="0"/>
              </a:rPr>
              <a:t>Protocol</a:t>
            </a:r>
          </a:p>
        </p:txBody>
      </p:sp>
      <p:sp>
        <p:nvSpPr>
          <p:cNvPr id="345102" name="AutoShape 14"/>
          <p:cNvSpPr>
            <a:spLocks/>
          </p:cNvSpPr>
          <p:nvPr/>
        </p:nvSpPr>
        <p:spPr bwMode="auto">
          <a:xfrm rot="-27019644">
            <a:off x="2055019" y="3958431"/>
            <a:ext cx="152400" cy="611188"/>
          </a:xfrm>
          <a:prstGeom prst="leftBrace">
            <a:avLst>
              <a:gd name="adj1" fmla="val 33420"/>
              <a:gd name="adj2" fmla="val 48583"/>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wanted-computer.png"/>
          <p:cNvPicPr>
            <a:picLocks noChangeAspect="1"/>
          </p:cNvPicPr>
          <p:nvPr/>
        </p:nvPicPr>
        <p:blipFill>
          <a:blip r:embed="rId2" cstate="print"/>
          <a:srcRect/>
          <a:stretch>
            <a:fillRect/>
          </a:stretch>
        </p:blipFill>
        <p:spPr bwMode="auto">
          <a:xfrm>
            <a:off x="685800" y="735013"/>
            <a:ext cx="7772400" cy="5387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85800" y="152400"/>
            <a:ext cx="7772400" cy="609600"/>
          </a:xfrm>
        </p:spPr>
        <p:txBody>
          <a:bodyPr/>
          <a:lstStyle/>
          <a:p>
            <a:r>
              <a:rPr lang="en-US"/>
              <a:t>Ports</a:t>
            </a:r>
          </a:p>
        </p:txBody>
      </p:sp>
      <p:sp>
        <p:nvSpPr>
          <p:cNvPr id="448515" name="Rectangle 3"/>
          <p:cNvSpPr>
            <a:spLocks noGrp="1" noChangeArrowheads="1"/>
          </p:cNvSpPr>
          <p:nvPr>
            <p:ph type="body" idx="1"/>
          </p:nvPr>
        </p:nvSpPr>
        <p:spPr>
          <a:xfrm>
            <a:off x="533400" y="914400"/>
            <a:ext cx="8153400" cy="4114800"/>
          </a:xfrm>
        </p:spPr>
        <p:txBody>
          <a:bodyPr/>
          <a:lstStyle/>
          <a:p>
            <a:r>
              <a:rPr lang="en-US"/>
              <a:t>Well-known ports</a:t>
            </a:r>
          </a:p>
          <a:p>
            <a:pPr lvl="1"/>
            <a:r>
              <a:rPr lang="en-US"/>
              <a:t>22 Secure Shell (for SSH and SFTP)</a:t>
            </a:r>
          </a:p>
          <a:p>
            <a:pPr lvl="1"/>
            <a:r>
              <a:rPr lang="en-US"/>
              <a:t>25 Simple Mail Transfer Protocol (SMTP)</a:t>
            </a:r>
          </a:p>
          <a:p>
            <a:pPr lvl="1"/>
            <a:r>
              <a:rPr lang="en-US"/>
              <a:t>53 Domain Name System (DNS)</a:t>
            </a:r>
          </a:p>
          <a:p>
            <a:pPr lvl="1"/>
            <a:r>
              <a:rPr lang="en-US"/>
              <a:t>68 Dynamic Host Configuration Protocol (DHCP)</a:t>
            </a:r>
          </a:p>
          <a:p>
            <a:pPr lvl="1"/>
            <a:r>
              <a:rPr lang="en-US"/>
              <a:t>80 Hypertext Transfer Protocol (HTTP)</a:t>
            </a:r>
          </a:p>
          <a:p>
            <a:pPr lvl="1"/>
            <a:r>
              <a:rPr lang="en-US"/>
              <a:t>143 Internet Message Access Protocol (IMAP)</a:t>
            </a:r>
          </a:p>
          <a:p>
            <a:pPr lvl="1"/>
            <a:r>
              <a:rPr lang="en-US"/>
              <a:t>554 Real-Time Streaming Protolol (RTSP)</a:t>
            </a:r>
          </a:p>
          <a:p>
            <a:r>
              <a:rPr lang="en-US"/>
              <a:t>Registered Ports</a:t>
            </a:r>
          </a:p>
          <a:p>
            <a:pPr lvl="1"/>
            <a:r>
              <a:rPr lang="en-US"/>
              <a:t>8080 HTTP server run by ordinary users</a:t>
            </a:r>
          </a:p>
          <a:p>
            <a:r>
              <a:rPr lang="en-US"/>
              <a:t>Ephemeral Ports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Port Mapping</a:t>
            </a:r>
          </a:p>
        </p:txBody>
      </p:sp>
      <p:sp>
        <p:nvSpPr>
          <p:cNvPr id="449539" name="Rectangle 3"/>
          <p:cNvSpPr>
            <a:spLocks noGrp="1" noChangeArrowheads="1"/>
          </p:cNvSpPr>
          <p:nvPr>
            <p:ph type="body" idx="1"/>
          </p:nvPr>
        </p:nvSpPr>
        <p:spPr>
          <a:xfrm>
            <a:off x="685800" y="1981200"/>
            <a:ext cx="8153400" cy="4114800"/>
          </a:xfrm>
        </p:spPr>
        <p:txBody>
          <a:bodyPr/>
          <a:lstStyle/>
          <a:p>
            <a:r>
              <a:rPr lang="en-US"/>
              <a:t>Internet Service providers lease one IP address</a:t>
            </a:r>
          </a:p>
          <a:p>
            <a:pPr lvl="1"/>
            <a:r>
              <a:rPr lang="en-US"/>
              <a:t>But home networks may contain many machines</a:t>
            </a:r>
          </a:p>
          <a:p>
            <a:pPr lvl="4"/>
            <a:endParaRPr lang="en-US"/>
          </a:p>
          <a:p>
            <a:r>
              <a:rPr lang="en-US"/>
              <a:t>Network Address Translation (NAT)</a:t>
            </a:r>
          </a:p>
          <a:p>
            <a:pPr lvl="1"/>
            <a:r>
              <a:rPr lang="en-US"/>
              <a:t>Each internal machine gets a private IP address </a:t>
            </a:r>
          </a:p>
          <a:p>
            <a:pPr lvl="1"/>
            <a:r>
              <a:rPr lang="en-US"/>
              <a:t>Ports on internal machines are mapped both ways</a:t>
            </a:r>
          </a:p>
          <a:p>
            <a:pPr lvl="4"/>
            <a:endParaRPr lang="en-US"/>
          </a:p>
          <a:p>
            <a:r>
              <a:rPr lang="en-US"/>
              <a:t>Port forwarding</a:t>
            </a:r>
          </a:p>
          <a:p>
            <a:pPr lvl="1"/>
            <a:r>
              <a:rPr lang="en-US"/>
              <a:t>Permits public server to run in the local network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The TCP/IP “Protocol Stack”</a:t>
            </a:r>
          </a:p>
        </p:txBody>
      </p:sp>
      <p:sp>
        <p:nvSpPr>
          <p:cNvPr id="172035" name="Rectangle 3"/>
          <p:cNvSpPr>
            <a:spLocks noGrp="1" noChangeArrowheads="1"/>
          </p:cNvSpPr>
          <p:nvPr>
            <p:ph type="body" idx="1"/>
          </p:nvPr>
        </p:nvSpPr>
        <p:spPr>
          <a:xfrm>
            <a:off x="457200" y="1981200"/>
            <a:ext cx="8534400" cy="4114800"/>
          </a:xfrm>
        </p:spPr>
        <p:txBody>
          <a:bodyPr/>
          <a:lstStyle/>
          <a:p>
            <a:pPr>
              <a:lnSpc>
                <a:spcPct val="90000"/>
              </a:lnSpc>
            </a:pPr>
            <a:r>
              <a:rPr lang="en-US"/>
              <a:t>Link layer moves bits </a:t>
            </a:r>
          </a:p>
          <a:p>
            <a:pPr lvl="1">
              <a:lnSpc>
                <a:spcPct val="90000"/>
              </a:lnSpc>
            </a:pPr>
            <a:r>
              <a:rPr lang="en-US"/>
              <a:t>Ethernet, cable modem, DSL</a:t>
            </a:r>
          </a:p>
          <a:p>
            <a:pPr>
              <a:lnSpc>
                <a:spcPct val="90000"/>
              </a:lnSpc>
            </a:pPr>
            <a:r>
              <a:rPr lang="en-US"/>
              <a:t>Network layer moves packets</a:t>
            </a:r>
          </a:p>
          <a:p>
            <a:pPr lvl="1">
              <a:lnSpc>
                <a:spcPct val="90000"/>
              </a:lnSpc>
            </a:pPr>
            <a:r>
              <a:rPr lang="en-US" b="1" u="sng"/>
              <a:t>IP </a:t>
            </a:r>
          </a:p>
          <a:p>
            <a:pPr>
              <a:lnSpc>
                <a:spcPct val="90000"/>
              </a:lnSpc>
            </a:pPr>
            <a:r>
              <a:rPr lang="en-US"/>
              <a:t>Transport layer provides services to applications</a:t>
            </a:r>
          </a:p>
          <a:p>
            <a:pPr lvl="1">
              <a:lnSpc>
                <a:spcPct val="90000"/>
              </a:lnSpc>
            </a:pPr>
            <a:r>
              <a:rPr lang="en-US"/>
              <a:t>UDP, </a:t>
            </a:r>
            <a:r>
              <a:rPr lang="en-US" b="1" u="sng"/>
              <a:t>TCP </a:t>
            </a:r>
          </a:p>
          <a:p>
            <a:pPr>
              <a:lnSpc>
                <a:spcPct val="90000"/>
              </a:lnSpc>
            </a:pPr>
            <a:r>
              <a:rPr lang="en-US"/>
              <a:t>Application layer uses those services</a:t>
            </a:r>
          </a:p>
          <a:p>
            <a:pPr lvl="1">
              <a:lnSpc>
                <a:spcPct val="90000"/>
              </a:lnSpc>
            </a:pPr>
            <a:r>
              <a:rPr lang="en-US"/>
              <a:t>DNS, SFTP, SSH,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TCP/IP layer architecture</a:t>
            </a:r>
          </a:p>
        </p:txBody>
      </p:sp>
      <p:sp>
        <p:nvSpPr>
          <p:cNvPr id="332803" name="Rectangle 3"/>
          <p:cNvSpPr>
            <a:spLocks noChangeArrowheads="1"/>
          </p:cNvSpPr>
          <p:nvPr/>
        </p:nvSpPr>
        <p:spPr bwMode="auto">
          <a:xfrm>
            <a:off x="8382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sp>
        <p:nvSpPr>
          <p:cNvPr id="332804" name="Rectangle 4"/>
          <p:cNvSpPr>
            <a:spLocks noChangeArrowheads="1"/>
          </p:cNvSpPr>
          <p:nvPr/>
        </p:nvSpPr>
        <p:spPr bwMode="auto">
          <a:xfrm>
            <a:off x="22098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sp>
        <p:nvSpPr>
          <p:cNvPr id="332805" name="Rectangle 5"/>
          <p:cNvSpPr>
            <a:spLocks noChangeArrowheads="1"/>
          </p:cNvSpPr>
          <p:nvPr/>
        </p:nvSpPr>
        <p:spPr bwMode="auto">
          <a:xfrm>
            <a:off x="3429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sp>
        <p:nvSpPr>
          <p:cNvPr id="332806" name="Rectangle 6"/>
          <p:cNvSpPr>
            <a:spLocks noChangeArrowheads="1"/>
          </p:cNvSpPr>
          <p:nvPr/>
        </p:nvSpPr>
        <p:spPr bwMode="auto">
          <a:xfrm>
            <a:off x="4953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sp>
        <p:nvSpPr>
          <p:cNvPr id="332807" name="Rectangle 7"/>
          <p:cNvSpPr>
            <a:spLocks noChangeArrowheads="1"/>
          </p:cNvSpPr>
          <p:nvPr/>
        </p:nvSpPr>
        <p:spPr bwMode="auto">
          <a:xfrm>
            <a:off x="6096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sp>
        <p:nvSpPr>
          <p:cNvPr id="332808" name="Rectangle 8"/>
          <p:cNvSpPr>
            <a:spLocks noChangeArrowheads="1"/>
          </p:cNvSpPr>
          <p:nvPr/>
        </p:nvSpPr>
        <p:spPr bwMode="auto">
          <a:xfrm>
            <a:off x="8001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grpSp>
        <p:nvGrpSpPr>
          <p:cNvPr id="332809" name="Group 9"/>
          <p:cNvGrpSpPr>
            <a:grpSpLocks/>
          </p:cNvGrpSpPr>
          <p:nvPr/>
        </p:nvGrpSpPr>
        <p:grpSpPr bwMode="auto">
          <a:xfrm>
            <a:off x="838200" y="3886200"/>
            <a:ext cx="7924800" cy="838200"/>
            <a:chOff x="528" y="2448"/>
            <a:chExt cx="4992" cy="528"/>
          </a:xfrm>
        </p:grpSpPr>
        <p:sp>
          <p:nvSpPr>
            <p:cNvPr id="332810" name="Rectangle 10"/>
            <p:cNvSpPr>
              <a:spLocks noChangeArrowheads="1"/>
            </p:cNvSpPr>
            <p:nvPr/>
          </p:nvSpPr>
          <p:spPr bwMode="auto">
            <a:xfrm>
              <a:off x="528" y="2448"/>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Network</a:t>
              </a:r>
            </a:p>
          </p:txBody>
        </p:sp>
        <p:sp>
          <p:nvSpPr>
            <p:cNvPr id="332811" name="Rectangle 11"/>
            <p:cNvSpPr>
              <a:spLocks noChangeArrowheads="1"/>
            </p:cNvSpPr>
            <p:nvPr/>
          </p:nvSpPr>
          <p:spPr bwMode="auto">
            <a:xfrm>
              <a:off x="1824" y="2448"/>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Network</a:t>
              </a:r>
            </a:p>
          </p:txBody>
        </p:sp>
        <p:sp>
          <p:nvSpPr>
            <p:cNvPr id="332812" name="Rectangle 12"/>
            <p:cNvSpPr>
              <a:spLocks noChangeArrowheads="1"/>
            </p:cNvSpPr>
            <p:nvPr/>
          </p:nvSpPr>
          <p:spPr bwMode="auto">
            <a:xfrm>
              <a:off x="3504" y="2448"/>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Network</a:t>
              </a:r>
            </a:p>
          </p:txBody>
        </p:sp>
        <p:sp>
          <p:nvSpPr>
            <p:cNvPr id="332813" name="Rectangle 13"/>
            <p:cNvSpPr>
              <a:spLocks noChangeArrowheads="1"/>
            </p:cNvSpPr>
            <p:nvPr/>
          </p:nvSpPr>
          <p:spPr bwMode="auto">
            <a:xfrm>
              <a:off x="5040" y="2448"/>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Network</a:t>
              </a:r>
            </a:p>
          </p:txBody>
        </p:sp>
        <p:cxnSp>
          <p:nvCxnSpPr>
            <p:cNvPr id="332814" name="AutoShape 14"/>
            <p:cNvCxnSpPr>
              <a:cxnSpLocks noChangeShapeType="1"/>
              <a:stCxn id="332803" idx="0"/>
              <a:endCxn id="332810" idx="2"/>
            </p:cNvCxnSpPr>
            <p:nvPr/>
          </p:nvCxnSpPr>
          <p:spPr bwMode="auto">
            <a:xfrm flipV="1">
              <a:off x="768" y="2736"/>
              <a:ext cx="0" cy="240"/>
            </a:xfrm>
            <a:prstGeom prst="straightConnector1">
              <a:avLst/>
            </a:prstGeom>
            <a:noFill/>
            <a:ln w="12700">
              <a:solidFill>
                <a:schemeClr val="tx1"/>
              </a:solidFill>
              <a:round/>
              <a:headEnd/>
              <a:tailEnd/>
            </a:ln>
            <a:effectLst/>
          </p:spPr>
        </p:cxnSp>
        <p:cxnSp>
          <p:nvCxnSpPr>
            <p:cNvPr id="332815" name="AutoShape 15"/>
            <p:cNvCxnSpPr>
              <a:cxnSpLocks noChangeShapeType="1"/>
              <a:stCxn id="332804" idx="0"/>
              <a:endCxn id="332811" idx="2"/>
            </p:cNvCxnSpPr>
            <p:nvPr/>
          </p:nvCxnSpPr>
          <p:spPr bwMode="auto">
            <a:xfrm flipV="1">
              <a:off x="1632" y="2736"/>
              <a:ext cx="432" cy="240"/>
            </a:xfrm>
            <a:prstGeom prst="straightConnector1">
              <a:avLst/>
            </a:prstGeom>
            <a:noFill/>
            <a:ln w="12700">
              <a:solidFill>
                <a:schemeClr val="tx1"/>
              </a:solidFill>
              <a:round/>
              <a:headEnd/>
              <a:tailEnd/>
            </a:ln>
            <a:effectLst/>
          </p:spPr>
        </p:cxnSp>
        <p:cxnSp>
          <p:nvCxnSpPr>
            <p:cNvPr id="332816" name="AutoShape 16"/>
            <p:cNvCxnSpPr>
              <a:cxnSpLocks noChangeShapeType="1"/>
              <a:stCxn id="332805" idx="0"/>
              <a:endCxn id="332811" idx="2"/>
            </p:cNvCxnSpPr>
            <p:nvPr/>
          </p:nvCxnSpPr>
          <p:spPr bwMode="auto">
            <a:xfrm flipH="1" flipV="1">
              <a:off x="2064" y="2736"/>
              <a:ext cx="336" cy="240"/>
            </a:xfrm>
            <a:prstGeom prst="straightConnector1">
              <a:avLst/>
            </a:prstGeom>
            <a:noFill/>
            <a:ln w="12700">
              <a:solidFill>
                <a:schemeClr val="tx1"/>
              </a:solidFill>
              <a:round/>
              <a:headEnd/>
              <a:tailEnd/>
            </a:ln>
            <a:effectLst/>
          </p:spPr>
        </p:cxnSp>
        <p:cxnSp>
          <p:nvCxnSpPr>
            <p:cNvPr id="332817" name="AutoShape 17"/>
            <p:cNvCxnSpPr>
              <a:cxnSpLocks noChangeShapeType="1"/>
              <a:stCxn id="332806" idx="0"/>
              <a:endCxn id="332812" idx="2"/>
            </p:cNvCxnSpPr>
            <p:nvPr/>
          </p:nvCxnSpPr>
          <p:spPr bwMode="auto">
            <a:xfrm flipV="1">
              <a:off x="3360" y="2736"/>
              <a:ext cx="384" cy="240"/>
            </a:xfrm>
            <a:prstGeom prst="straightConnector1">
              <a:avLst/>
            </a:prstGeom>
            <a:noFill/>
            <a:ln w="12700">
              <a:solidFill>
                <a:schemeClr val="tx1"/>
              </a:solidFill>
              <a:round/>
              <a:headEnd/>
              <a:tailEnd/>
            </a:ln>
            <a:effectLst/>
          </p:spPr>
        </p:cxnSp>
        <p:cxnSp>
          <p:nvCxnSpPr>
            <p:cNvPr id="332818" name="AutoShape 18"/>
            <p:cNvCxnSpPr>
              <a:cxnSpLocks noChangeShapeType="1"/>
              <a:stCxn id="332807" idx="0"/>
              <a:endCxn id="332812" idx="2"/>
            </p:cNvCxnSpPr>
            <p:nvPr/>
          </p:nvCxnSpPr>
          <p:spPr bwMode="auto">
            <a:xfrm flipH="1" flipV="1">
              <a:off x="3744" y="2736"/>
              <a:ext cx="336" cy="240"/>
            </a:xfrm>
            <a:prstGeom prst="straightConnector1">
              <a:avLst/>
            </a:prstGeom>
            <a:noFill/>
            <a:ln w="12700">
              <a:solidFill>
                <a:schemeClr val="tx1"/>
              </a:solidFill>
              <a:round/>
              <a:headEnd/>
              <a:tailEnd/>
            </a:ln>
            <a:effectLst/>
          </p:spPr>
        </p:cxnSp>
        <p:cxnSp>
          <p:nvCxnSpPr>
            <p:cNvPr id="332819" name="AutoShape 19"/>
            <p:cNvCxnSpPr>
              <a:cxnSpLocks noChangeShapeType="1"/>
              <a:stCxn id="332808" idx="0"/>
              <a:endCxn id="332813" idx="2"/>
            </p:cNvCxnSpPr>
            <p:nvPr/>
          </p:nvCxnSpPr>
          <p:spPr bwMode="auto">
            <a:xfrm flipV="1">
              <a:off x="5280" y="2736"/>
              <a:ext cx="0" cy="240"/>
            </a:xfrm>
            <a:prstGeom prst="straightConnector1">
              <a:avLst/>
            </a:prstGeom>
            <a:noFill/>
            <a:ln w="12700">
              <a:solidFill>
                <a:schemeClr val="tx1"/>
              </a:solidFill>
              <a:round/>
              <a:headEnd/>
              <a:tailEnd/>
            </a:ln>
            <a:effectLst/>
          </p:spPr>
        </p:cxnSp>
        <p:sp>
          <p:nvSpPr>
            <p:cNvPr id="332820" name="Line 20"/>
            <p:cNvSpPr>
              <a:spLocks noChangeShapeType="1"/>
            </p:cNvSpPr>
            <p:nvPr/>
          </p:nvSpPr>
          <p:spPr bwMode="auto">
            <a:xfrm>
              <a:off x="816" y="2832"/>
              <a:ext cx="1056" cy="0"/>
            </a:xfrm>
            <a:prstGeom prst="line">
              <a:avLst/>
            </a:prstGeom>
            <a:noFill/>
            <a:ln w="28575">
              <a:solidFill>
                <a:schemeClr val="tx1"/>
              </a:solidFill>
              <a:prstDash val="sysDot"/>
              <a:round/>
              <a:headEnd/>
              <a:tailEnd/>
            </a:ln>
            <a:effectLst/>
          </p:spPr>
          <p:txBody>
            <a:bodyPr wrap="none" anchor="ctr"/>
            <a:lstStyle/>
            <a:p>
              <a:pPr eaLnBrk="1" hangingPunct="1"/>
              <a:endParaRPr lang="en-US">
                <a:solidFill>
                  <a:srgbClr val="000000"/>
                </a:solidFill>
                <a:latin typeface="Times New Roman" charset="0"/>
              </a:endParaRPr>
            </a:p>
          </p:txBody>
        </p:sp>
        <p:sp>
          <p:nvSpPr>
            <p:cNvPr id="332821" name="Line 21"/>
            <p:cNvSpPr>
              <a:spLocks noChangeShapeType="1"/>
            </p:cNvSpPr>
            <p:nvPr/>
          </p:nvSpPr>
          <p:spPr bwMode="auto">
            <a:xfrm>
              <a:off x="2337" y="2832"/>
              <a:ext cx="1119" cy="0"/>
            </a:xfrm>
            <a:prstGeom prst="line">
              <a:avLst/>
            </a:prstGeom>
            <a:noFill/>
            <a:ln w="28575">
              <a:solidFill>
                <a:schemeClr val="tx1"/>
              </a:solidFill>
              <a:prstDash val="sysDot"/>
              <a:round/>
              <a:headEnd/>
              <a:tailEnd/>
            </a:ln>
            <a:effectLst/>
          </p:spPr>
          <p:txBody>
            <a:bodyPr wrap="none" anchor="ctr"/>
            <a:lstStyle/>
            <a:p>
              <a:pPr eaLnBrk="1" hangingPunct="1"/>
              <a:endParaRPr lang="en-US">
                <a:solidFill>
                  <a:srgbClr val="000000"/>
                </a:solidFill>
                <a:latin typeface="Times New Roman" charset="0"/>
              </a:endParaRPr>
            </a:p>
          </p:txBody>
        </p:sp>
        <p:sp>
          <p:nvSpPr>
            <p:cNvPr id="332822" name="Line 22"/>
            <p:cNvSpPr>
              <a:spLocks noChangeShapeType="1"/>
            </p:cNvSpPr>
            <p:nvPr/>
          </p:nvSpPr>
          <p:spPr bwMode="auto">
            <a:xfrm>
              <a:off x="3936" y="2832"/>
              <a:ext cx="1344" cy="0"/>
            </a:xfrm>
            <a:prstGeom prst="line">
              <a:avLst/>
            </a:prstGeom>
            <a:noFill/>
            <a:ln w="28575">
              <a:solidFill>
                <a:schemeClr val="tx1"/>
              </a:solidFill>
              <a:prstDash val="sysDot"/>
              <a:round/>
              <a:headEnd/>
              <a:tailEnd/>
            </a:ln>
            <a:effectLst/>
          </p:spPr>
          <p:txBody>
            <a:bodyPr wrap="none" anchor="ctr"/>
            <a:lstStyle/>
            <a:p>
              <a:pPr eaLnBrk="1" hangingPunct="1"/>
              <a:endParaRPr lang="en-US">
                <a:solidFill>
                  <a:srgbClr val="000000"/>
                </a:solidFill>
                <a:latin typeface="Times New Roman" charset="0"/>
              </a:endParaRPr>
            </a:p>
          </p:txBody>
        </p:sp>
        <p:sp>
          <p:nvSpPr>
            <p:cNvPr id="332823" name="Text Box 23"/>
            <p:cNvSpPr txBox="1">
              <a:spLocks noChangeArrowheads="1"/>
            </p:cNvSpPr>
            <p:nvPr/>
          </p:nvSpPr>
          <p:spPr bwMode="auto">
            <a:xfrm>
              <a:off x="2440" y="2592"/>
              <a:ext cx="1012" cy="173"/>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Virtual link for packets</a:t>
              </a:r>
            </a:p>
          </p:txBody>
        </p:sp>
      </p:grpSp>
      <p:grpSp>
        <p:nvGrpSpPr>
          <p:cNvPr id="332824" name="Group 24"/>
          <p:cNvGrpSpPr>
            <a:grpSpLocks/>
          </p:cNvGrpSpPr>
          <p:nvPr/>
        </p:nvGrpSpPr>
        <p:grpSpPr bwMode="auto">
          <a:xfrm>
            <a:off x="838200" y="2895600"/>
            <a:ext cx="7924800" cy="990600"/>
            <a:chOff x="528" y="1824"/>
            <a:chExt cx="4992" cy="624"/>
          </a:xfrm>
        </p:grpSpPr>
        <p:sp>
          <p:nvSpPr>
            <p:cNvPr id="332825" name="Rectangle 25"/>
            <p:cNvSpPr>
              <a:spLocks noChangeArrowheads="1"/>
            </p:cNvSpPr>
            <p:nvPr/>
          </p:nvSpPr>
          <p:spPr bwMode="auto">
            <a:xfrm>
              <a:off x="528" y="1824"/>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Transport</a:t>
              </a:r>
            </a:p>
          </p:txBody>
        </p:sp>
        <p:sp>
          <p:nvSpPr>
            <p:cNvPr id="332826" name="Rectangle 26"/>
            <p:cNvSpPr>
              <a:spLocks noChangeArrowheads="1"/>
            </p:cNvSpPr>
            <p:nvPr/>
          </p:nvSpPr>
          <p:spPr bwMode="auto">
            <a:xfrm>
              <a:off x="5040" y="1824"/>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Transport</a:t>
              </a:r>
            </a:p>
          </p:txBody>
        </p:sp>
        <p:cxnSp>
          <p:nvCxnSpPr>
            <p:cNvPr id="332827" name="AutoShape 27"/>
            <p:cNvCxnSpPr>
              <a:cxnSpLocks noChangeShapeType="1"/>
              <a:stCxn id="332810" idx="0"/>
              <a:endCxn id="332825" idx="2"/>
            </p:cNvCxnSpPr>
            <p:nvPr/>
          </p:nvCxnSpPr>
          <p:spPr bwMode="auto">
            <a:xfrm flipV="1">
              <a:off x="768" y="2112"/>
              <a:ext cx="0" cy="336"/>
            </a:xfrm>
            <a:prstGeom prst="straightConnector1">
              <a:avLst/>
            </a:prstGeom>
            <a:noFill/>
            <a:ln w="12700">
              <a:solidFill>
                <a:schemeClr val="tx1"/>
              </a:solidFill>
              <a:round/>
              <a:headEnd/>
              <a:tailEnd/>
            </a:ln>
            <a:effectLst/>
          </p:spPr>
        </p:cxnSp>
        <p:cxnSp>
          <p:nvCxnSpPr>
            <p:cNvPr id="332828" name="AutoShape 28"/>
            <p:cNvCxnSpPr>
              <a:cxnSpLocks noChangeShapeType="1"/>
              <a:stCxn id="332813" idx="0"/>
              <a:endCxn id="332826" idx="2"/>
            </p:cNvCxnSpPr>
            <p:nvPr/>
          </p:nvCxnSpPr>
          <p:spPr bwMode="auto">
            <a:xfrm flipV="1">
              <a:off x="5280" y="2112"/>
              <a:ext cx="0" cy="336"/>
            </a:xfrm>
            <a:prstGeom prst="straightConnector1">
              <a:avLst/>
            </a:prstGeom>
            <a:noFill/>
            <a:ln w="12700">
              <a:solidFill>
                <a:schemeClr val="tx1"/>
              </a:solidFill>
              <a:round/>
              <a:headEnd/>
              <a:tailEnd/>
            </a:ln>
            <a:effectLst/>
          </p:spPr>
        </p:cxnSp>
        <p:sp>
          <p:nvSpPr>
            <p:cNvPr id="332829" name="Line 29"/>
            <p:cNvSpPr>
              <a:spLocks noChangeShapeType="1"/>
            </p:cNvSpPr>
            <p:nvPr/>
          </p:nvSpPr>
          <p:spPr bwMode="auto">
            <a:xfrm>
              <a:off x="816" y="2256"/>
              <a:ext cx="4416" cy="0"/>
            </a:xfrm>
            <a:prstGeom prst="line">
              <a:avLst/>
            </a:prstGeom>
            <a:noFill/>
            <a:ln w="28575">
              <a:solidFill>
                <a:schemeClr val="tx1"/>
              </a:solidFill>
              <a:prstDash val="sysDot"/>
              <a:round/>
              <a:headEnd/>
              <a:tailEnd/>
            </a:ln>
            <a:effectLst/>
          </p:spPr>
          <p:txBody>
            <a:bodyPr wrap="none" anchor="ctr"/>
            <a:lstStyle/>
            <a:p>
              <a:pPr eaLnBrk="1" hangingPunct="1"/>
              <a:endParaRPr lang="en-US">
                <a:solidFill>
                  <a:srgbClr val="000000"/>
                </a:solidFill>
                <a:latin typeface="Times New Roman" charset="0"/>
              </a:endParaRPr>
            </a:p>
          </p:txBody>
        </p:sp>
        <p:sp>
          <p:nvSpPr>
            <p:cNvPr id="332830" name="Text Box 30"/>
            <p:cNvSpPr txBox="1">
              <a:spLocks noChangeArrowheads="1"/>
            </p:cNvSpPr>
            <p:nvPr/>
          </p:nvSpPr>
          <p:spPr bwMode="auto">
            <a:xfrm>
              <a:off x="2285" y="2016"/>
              <a:ext cx="1437" cy="173"/>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Virtual link for end to end packets</a:t>
              </a:r>
            </a:p>
          </p:txBody>
        </p:sp>
      </p:grpSp>
      <p:grpSp>
        <p:nvGrpSpPr>
          <p:cNvPr id="332831" name="Group 31"/>
          <p:cNvGrpSpPr>
            <a:grpSpLocks/>
          </p:cNvGrpSpPr>
          <p:nvPr/>
        </p:nvGrpSpPr>
        <p:grpSpPr bwMode="auto">
          <a:xfrm>
            <a:off x="838200" y="2057400"/>
            <a:ext cx="7924800" cy="838200"/>
            <a:chOff x="528" y="1296"/>
            <a:chExt cx="4992" cy="528"/>
          </a:xfrm>
        </p:grpSpPr>
        <p:sp>
          <p:nvSpPr>
            <p:cNvPr id="332832" name="Rectangle 32"/>
            <p:cNvSpPr>
              <a:spLocks noChangeArrowheads="1"/>
            </p:cNvSpPr>
            <p:nvPr/>
          </p:nvSpPr>
          <p:spPr bwMode="auto">
            <a:xfrm>
              <a:off x="528" y="1296"/>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Application</a:t>
              </a:r>
            </a:p>
          </p:txBody>
        </p:sp>
        <p:sp>
          <p:nvSpPr>
            <p:cNvPr id="332833" name="Rectangle 33"/>
            <p:cNvSpPr>
              <a:spLocks noChangeArrowheads="1"/>
            </p:cNvSpPr>
            <p:nvPr/>
          </p:nvSpPr>
          <p:spPr bwMode="auto">
            <a:xfrm>
              <a:off x="5040" y="1296"/>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Application</a:t>
              </a:r>
            </a:p>
          </p:txBody>
        </p:sp>
        <p:cxnSp>
          <p:nvCxnSpPr>
            <p:cNvPr id="332834" name="AutoShape 34"/>
            <p:cNvCxnSpPr>
              <a:cxnSpLocks noChangeShapeType="1"/>
              <a:stCxn id="332825" idx="0"/>
              <a:endCxn id="332832" idx="2"/>
            </p:cNvCxnSpPr>
            <p:nvPr/>
          </p:nvCxnSpPr>
          <p:spPr bwMode="auto">
            <a:xfrm flipV="1">
              <a:off x="768" y="1584"/>
              <a:ext cx="0" cy="240"/>
            </a:xfrm>
            <a:prstGeom prst="straightConnector1">
              <a:avLst/>
            </a:prstGeom>
            <a:noFill/>
            <a:ln w="12700">
              <a:solidFill>
                <a:schemeClr val="tx1"/>
              </a:solidFill>
              <a:round/>
              <a:headEnd/>
              <a:tailEnd/>
            </a:ln>
            <a:effectLst/>
          </p:spPr>
        </p:cxnSp>
        <p:cxnSp>
          <p:nvCxnSpPr>
            <p:cNvPr id="332835" name="AutoShape 35"/>
            <p:cNvCxnSpPr>
              <a:cxnSpLocks noChangeShapeType="1"/>
              <a:stCxn id="332826" idx="0"/>
              <a:endCxn id="332833" idx="2"/>
            </p:cNvCxnSpPr>
            <p:nvPr/>
          </p:nvCxnSpPr>
          <p:spPr bwMode="auto">
            <a:xfrm flipV="1">
              <a:off x="5280" y="1584"/>
              <a:ext cx="0" cy="240"/>
            </a:xfrm>
            <a:prstGeom prst="straightConnector1">
              <a:avLst/>
            </a:prstGeom>
            <a:noFill/>
            <a:ln w="12700">
              <a:solidFill>
                <a:schemeClr val="tx1"/>
              </a:solidFill>
              <a:round/>
              <a:headEnd/>
              <a:tailEnd/>
            </a:ln>
            <a:effectLst/>
          </p:spPr>
        </p:cxnSp>
        <p:sp>
          <p:nvSpPr>
            <p:cNvPr id="332836" name="Line 36"/>
            <p:cNvSpPr>
              <a:spLocks noChangeShapeType="1"/>
            </p:cNvSpPr>
            <p:nvPr/>
          </p:nvSpPr>
          <p:spPr bwMode="auto">
            <a:xfrm>
              <a:off x="864" y="1728"/>
              <a:ext cx="4416" cy="0"/>
            </a:xfrm>
            <a:prstGeom prst="line">
              <a:avLst/>
            </a:prstGeom>
            <a:noFill/>
            <a:ln w="28575">
              <a:solidFill>
                <a:schemeClr val="tx1"/>
              </a:solidFill>
              <a:prstDash val="sysDot"/>
              <a:round/>
              <a:headEnd/>
              <a:tailEnd/>
            </a:ln>
            <a:effectLst/>
          </p:spPr>
          <p:txBody>
            <a:bodyPr wrap="none" anchor="ctr"/>
            <a:lstStyle/>
            <a:p>
              <a:pPr eaLnBrk="1" hangingPunct="1"/>
              <a:endParaRPr lang="en-US">
                <a:solidFill>
                  <a:srgbClr val="000000"/>
                </a:solidFill>
                <a:latin typeface="Times New Roman" charset="0"/>
              </a:endParaRPr>
            </a:p>
          </p:txBody>
        </p:sp>
        <p:sp>
          <p:nvSpPr>
            <p:cNvPr id="332837" name="Text Box 37"/>
            <p:cNvSpPr txBox="1">
              <a:spLocks noChangeArrowheads="1"/>
            </p:cNvSpPr>
            <p:nvPr/>
          </p:nvSpPr>
          <p:spPr bwMode="auto">
            <a:xfrm>
              <a:off x="2442" y="1497"/>
              <a:ext cx="1025" cy="173"/>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Virtual network service</a:t>
              </a:r>
            </a:p>
          </p:txBody>
        </p:sp>
      </p:grpSp>
      <p:sp>
        <p:nvSpPr>
          <p:cNvPr id="332838" name="Text Box 38"/>
          <p:cNvSpPr txBox="1">
            <a:spLocks noChangeArrowheads="1"/>
          </p:cNvSpPr>
          <p:nvPr/>
        </p:nvSpPr>
        <p:spPr bwMode="auto">
          <a:xfrm>
            <a:off x="1384300" y="5576888"/>
            <a:ext cx="947738" cy="274637"/>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Link for bits</a:t>
            </a:r>
          </a:p>
        </p:txBody>
      </p:sp>
      <p:cxnSp>
        <p:nvCxnSpPr>
          <p:cNvPr id="332839" name="AutoShape 39"/>
          <p:cNvCxnSpPr>
            <a:cxnSpLocks noChangeShapeType="1"/>
            <a:stCxn id="332803" idx="2"/>
            <a:endCxn id="332804" idx="2"/>
          </p:cNvCxnSpPr>
          <p:nvPr/>
        </p:nvCxnSpPr>
        <p:spPr bwMode="auto">
          <a:xfrm rot="16200000" flipH="1">
            <a:off x="1904206" y="4496594"/>
            <a:ext cx="1588" cy="1371600"/>
          </a:xfrm>
          <a:prstGeom prst="bentConnector3">
            <a:avLst>
              <a:gd name="adj1" fmla="val 14400000"/>
            </a:avLst>
          </a:prstGeom>
          <a:noFill/>
          <a:ln w="12700">
            <a:solidFill>
              <a:schemeClr val="tx1"/>
            </a:solidFill>
            <a:miter lim="800000"/>
            <a:headEnd/>
            <a:tailEnd/>
          </a:ln>
          <a:effectLst/>
        </p:spPr>
      </p:cxnSp>
      <p:cxnSp>
        <p:nvCxnSpPr>
          <p:cNvPr id="332840" name="AutoShape 40"/>
          <p:cNvCxnSpPr>
            <a:cxnSpLocks noChangeShapeType="1"/>
            <a:stCxn id="332805" idx="2"/>
            <a:endCxn id="332806" idx="2"/>
          </p:cNvCxnSpPr>
          <p:nvPr/>
        </p:nvCxnSpPr>
        <p:spPr bwMode="auto">
          <a:xfrm rot="16200000" flipH="1">
            <a:off x="4571206" y="4420394"/>
            <a:ext cx="1588" cy="1524000"/>
          </a:xfrm>
          <a:prstGeom prst="bentConnector3">
            <a:avLst>
              <a:gd name="adj1" fmla="val 14400000"/>
            </a:avLst>
          </a:prstGeom>
          <a:noFill/>
          <a:ln w="12700">
            <a:solidFill>
              <a:schemeClr val="tx1"/>
            </a:solidFill>
            <a:miter lim="800000"/>
            <a:headEnd/>
            <a:tailEnd/>
          </a:ln>
          <a:effectLst/>
        </p:spPr>
      </p:cxnSp>
      <p:cxnSp>
        <p:nvCxnSpPr>
          <p:cNvPr id="332841" name="AutoShape 41"/>
          <p:cNvCxnSpPr>
            <a:cxnSpLocks noChangeShapeType="1"/>
            <a:stCxn id="332807" idx="2"/>
            <a:endCxn id="332808" idx="2"/>
          </p:cNvCxnSpPr>
          <p:nvPr/>
        </p:nvCxnSpPr>
        <p:spPr bwMode="auto">
          <a:xfrm rot="16200000" flipH="1">
            <a:off x="7428706" y="4229894"/>
            <a:ext cx="1588" cy="1905000"/>
          </a:xfrm>
          <a:prstGeom prst="bentConnector3">
            <a:avLst>
              <a:gd name="adj1" fmla="val 14400000"/>
            </a:avLst>
          </a:prstGeom>
          <a:noFill/>
          <a:ln w="12700">
            <a:solidFill>
              <a:schemeClr val="tx1"/>
            </a:solidFill>
            <a:miter lim="800000"/>
            <a:headEnd/>
            <a:tailEnd/>
          </a:ln>
          <a:effectLst/>
        </p:spPr>
      </p:cxnSp>
      <p:sp>
        <p:nvSpPr>
          <p:cNvPr id="332842" name="Text Box 42"/>
          <p:cNvSpPr txBox="1">
            <a:spLocks noChangeArrowheads="1"/>
          </p:cNvSpPr>
          <p:nvPr/>
        </p:nvSpPr>
        <p:spPr bwMode="auto">
          <a:xfrm>
            <a:off x="4097338" y="5576888"/>
            <a:ext cx="947737" cy="274637"/>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Link for bits</a:t>
            </a:r>
          </a:p>
        </p:txBody>
      </p:sp>
      <p:sp>
        <p:nvSpPr>
          <p:cNvPr id="332843" name="Text Box 43"/>
          <p:cNvSpPr txBox="1">
            <a:spLocks noChangeArrowheads="1"/>
          </p:cNvSpPr>
          <p:nvPr/>
        </p:nvSpPr>
        <p:spPr bwMode="auto">
          <a:xfrm>
            <a:off x="6934200" y="5592763"/>
            <a:ext cx="947738" cy="274637"/>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Link for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2809"/>
                                        </p:tgtEl>
                                        <p:attrNameLst>
                                          <p:attrName>style.visibility</p:attrName>
                                        </p:attrNameLst>
                                      </p:cBhvr>
                                      <p:to>
                                        <p:strVal val="visible"/>
                                      </p:to>
                                    </p:set>
                                    <p:anim calcmode="lin" valueType="num">
                                      <p:cBhvr additive="base">
                                        <p:cTn id="7" dur="1000" fill="hold"/>
                                        <p:tgtEl>
                                          <p:spTgt spid="332809"/>
                                        </p:tgtEl>
                                        <p:attrNameLst>
                                          <p:attrName>ppt_x</p:attrName>
                                        </p:attrNameLst>
                                      </p:cBhvr>
                                      <p:tavLst>
                                        <p:tav tm="0">
                                          <p:val>
                                            <p:strVal val="#ppt_x"/>
                                          </p:val>
                                        </p:tav>
                                        <p:tav tm="100000">
                                          <p:val>
                                            <p:strVal val="#ppt_x"/>
                                          </p:val>
                                        </p:tav>
                                      </p:tavLst>
                                    </p:anim>
                                    <p:anim calcmode="lin" valueType="num">
                                      <p:cBhvr additive="base">
                                        <p:cTn id="8" dur="1000" fill="hold"/>
                                        <p:tgtEl>
                                          <p:spTgt spid="33280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32824"/>
                                        </p:tgtEl>
                                        <p:attrNameLst>
                                          <p:attrName>style.visibility</p:attrName>
                                        </p:attrNameLst>
                                      </p:cBhvr>
                                      <p:to>
                                        <p:strVal val="visible"/>
                                      </p:to>
                                    </p:set>
                                    <p:anim calcmode="lin" valueType="num">
                                      <p:cBhvr additive="base">
                                        <p:cTn id="13" dur="1000" fill="hold"/>
                                        <p:tgtEl>
                                          <p:spTgt spid="332824"/>
                                        </p:tgtEl>
                                        <p:attrNameLst>
                                          <p:attrName>ppt_x</p:attrName>
                                        </p:attrNameLst>
                                      </p:cBhvr>
                                      <p:tavLst>
                                        <p:tav tm="0">
                                          <p:val>
                                            <p:strVal val="#ppt_x"/>
                                          </p:val>
                                        </p:tav>
                                        <p:tav tm="100000">
                                          <p:val>
                                            <p:strVal val="#ppt_x"/>
                                          </p:val>
                                        </p:tav>
                                      </p:tavLst>
                                    </p:anim>
                                    <p:anim calcmode="lin" valueType="num">
                                      <p:cBhvr additive="base">
                                        <p:cTn id="14" dur="1000" fill="hold"/>
                                        <p:tgtEl>
                                          <p:spTgt spid="33282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32831"/>
                                        </p:tgtEl>
                                        <p:attrNameLst>
                                          <p:attrName>style.visibility</p:attrName>
                                        </p:attrNameLst>
                                      </p:cBhvr>
                                      <p:to>
                                        <p:strVal val="visible"/>
                                      </p:to>
                                    </p:set>
                                    <p:anim calcmode="lin" valueType="num">
                                      <p:cBhvr additive="base">
                                        <p:cTn id="19" dur="1000" fill="hold"/>
                                        <p:tgtEl>
                                          <p:spTgt spid="332831"/>
                                        </p:tgtEl>
                                        <p:attrNameLst>
                                          <p:attrName>ppt_x</p:attrName>
                                        </p:attrNameLst>
                                      </p:cBhvr>
                                      <p:tavLst>
                                        <p:tav tm="0">
                                          <p:val>
                                            <p:strVal val="#ppt_x"/>
                                          </p:val>
                                        </p:tav>
                                        <p:tav tm="100000">
                                          <p:val>
                                            <p:strVal val="#ppt_x"/>
                                          </p:val>
                                        </p:tav>
                                      </p:tavLst>
                                    </p:anim>
                                    <p:anim calcmode="lin" valueType="num">
                                      <p:cBhvr additive="base">
                                        <p:cTn id="20" dur="1000" fill="hold"/>
                                        <p:tgtEl>
                                          <p:spTgt spid="3328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1143000"/>
          </a:xfrm>
          <a:noFill/>
          <a:ln/>
        </p:spPr>
        <p:txBody>
          <a:bodyPr lIns="90488" tIns="44450" rIns="90488" bIns="44450"/>
          <a:lstStyle/>
          <a:p>
            <a:r>
              <a:rPr lang="en-US"/>
              <a:t>Transmission Control Protocol (TCP)</a:t>
            </a:r>
          </a:p>
        </p:txBody>
      </p:sp>
      <p:sp>
        <p:nvSpPr>
          <p:cNvPr id="152579" name="Rectangle 3"/>
          <p:cNvSpPr>
            <a:spLocks noGrp="1" noChangeArrowheads="1"/>
          </p:cNvSpPr>
          <p:nvPr>
            <p:ph type="body" idx="1"/>
          </p:nvPr>
        </p:nvSpPr>
        <p:spPr>
          <a:xfrm>
            <a:off x="685800" y="1447800"/>
            <a:ext cx="8153400" cy="5181600"/>
          </a:xfrm>
          <a:noFill/>
          <a:ln/>
        </p:spPr>
        <p:txBody>
          <a:bodyPr lIns="90488" tIns="44450" rIns="90488" bIns="44450"/>
          <a:lstStyle/>
          <a:p>
            <a:r>
              <a:rPr lang="en-US"/>
              <a:t>Built on the network-layer version of UDP</a:t>
            </a:r>
          </a:p>
          <a:p>
            <a:pPr lvl="3"/>
            <a:endParaRPr lang="en-US"/>
          </a:p>
          <a:p>
            <a:r>
              <a:rPr lang="en-US"/>
              <a:t>Guarantees delivery all data</a:t>
            </a:r>
          </a:p>
          <a:p>
            <a:pPr lvl="1"/>
            <a:r>
              <a:rPr lang="en-US"/>
              <a:t>Retransmits missing data</a:t>
            </a:r>
          </a:p>
          <a:p>
            <a:pPr lvl="3"/>
            <a:endParaRPr lang="en-US"/>
          </a:p>
          <a:p>
            <a:r>
              <a:rPr lang="en-US"/>
              <a:t>Guarantees data will be delivered in order</a:t>
            </a:r>
          </a:p>
          <a:p>
            <a:pPr lvl="1"/>
            <a:r>
              <a:rPr lang="en-US"/>
              <a:t>“Buffers” subsequent packets if necessary</a:t>
            </a:r>
          </a:p>
          <a:p>
            <a:pPr lvl="3"/>
            <a:endParaRPr lang="en-US"/>
          </a:p>
          <a:p>
            <a:r>
              <a:rPr lang="en-US"/>
              <a:t>No guarantee of delivery time</a:t>
            </a:r>
          </a:p>
          <a:p>
            <a:pPr lvl="1"/>
            <a:r>
              <a:rPr lang="en-US"/>
              <a:t>Long delays may occur without warning</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62000" y="381000"/>
            <a:ext cx="7772400" cy="1143000"/>
          </a:xfrm>
          <a:noFill/>
          <a:ln/>
        </p:spPr>
        <p:txBody>
          <a:bodyPr lIns="90488" tIns="44450" rIns="90488" bIns="44450"/>
          <a:lstStyle/>
          <a:p>
            <a:r>
              <a:rPr lang="en-US"/>
              <a:t>User Datagram Protocol (UDP)</a:t>
            </a:r>
          </a:p>
        </p:txBody>
      </p:sp>
      <p:sp>
        <p:nvSpPr>
          <p:cNvPr id="173059" name="Rectangle 3"/>
          <p:cNvSpPr>
            <a:spLocks noGrp="1" noChangeArrowheads="1"/>
          </p:cNvSpPr>
          <p:nvPr>
            <p:ph type="body" idx="1"/>
          </p:nvPr>
        </p:nvSpPr>
        <p:spPr>
          <a:xfrm>
            <a:off x="609600" y="1905000"/>
            <a:ext cx="8153400" cy="4343400"/>
          </a:xfrm>
          <a:noFill/>
          <a:ln/>
        </p:spPr>
        <p:txBody>
          <a:bodyPr lIns="90488" tIns="44450" rIns="90488" bIns="44450"/>
          <a:lstStyle/>
          <a:p>
            <a:r>
              <a:rPr lang="en-US"/>
              <a:t>The Internet’s basic transport service</a:t>
            </a:r>
          </a:p>
          <a:p>
            <a:pPr lvl="1"/>
            <a:r>
              <a:rPr lang="en-US"/>
              <a:t>Sends every packet immediately</a:t>
            </a:r>
          </a:p>
          <a:p>
            <a:pPr lvl="1"/>
            <a:r>
              <a:rPr lang="en-US"/>
              <a:t>Passes received packets to the application</a:t>
            </a:r>
          </a:p>
          <a:p>
            <a:pPr lvl="3"/>
            <a:endParaRPr lang="en-US"/>
          </a:p>
          <a:p>
            <a:r>
              <a:rPr lang="en-US"/>
              <a:t>No delivery guarantee</a:t>
            </a:r>
          </a:p>
          <a:p>
            <a:pPr lvl="1"/>
            <a:r>
              <a:rPr lang="en-US"/>
              <a:t>Collisions can result in packet loss</a:t>
            </a:r>
          </a:p>
          <a:p>
            <a:pPr lvl="3"/>
            <a:endParaRPr lang="en-US"/>
          </a:p>
          <a:p>
            <a:r>
              <a:rPr lang="en-US"/>
              <a:t>Example: sending clicks on web browser</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Rectangle 4"/>
          <p:cNvSpPr>
            <a:spLocks noGrp="1" noChangeArrowheads="1"/>
          </p:cNvSpPr>
          <p:nvPr>
            <p:ph type="title"/>
          </p:nvPr>
        </p:nvSpPr>
        <p:spPr/>
        <p:txBody>
          <a:bodyPr/>
          <a:lstStyle/>
          <a:p>
            <a:r>
              <a:rPr lang="en-US"/>
              <a:t>UDP/IP Protocol Stack</a:t>
            </a:r>
          </a:p>
        </p:txBody>
      </p:sp>
      <p:pic>
        <p:nvPicPr>
          <p:cNvPr id="316422" name="Picture 6" descr="Image:UDP encapsulation.svg">
            <a:hlinkClick r:id="rId2"/>
          </p:cNvPr>
          <p:cNvPicPr>
            <a:picLocks noChangeAspect="1" noChangeArrowheads="1"/>
          </p:cNvPicPr>
          <p:nvPr/>
        </p:nvPicPr>
        <p:blipFill>
          <a:blip r:embed="rId3" cstate="print"/>
          <a:srcRect/>
          <a:stretch>
            <a:fillRect/>
          </a:stretch>
        </p:blipFill>
        <p:spPr bwMode="auto">
          <a:xfrm>
            <a:off x="1066800" y="1828800"/>
            <a:ext cx="7620000" cy="47625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123908" name="Rectangle 4"/>
          <p:cNvSpPr>
            <a:spLocks noGrp="1" noChangeArrowheads="1"/>
          </p:cNvSpPr>
          <p:nvPr>
            <p:ph type="title"/>
          </p:nvPr>
        </p:nvSpPr>
        <p:spPr>
          <a:xfrm>
            <a:off x="0" y="609600"/>
            <a:ext cx="9144000" cy="1143000"/>
          </a:xfrm>
          <a:noFill/>
          <a:ln/>
        </p:spPr>
        <p:txBody>
          <a:bodyPr lIns="90488" tIns="44450" rIns="90488" bIns="44450"/>
          <a:lstStyle/>
          <a:p>
            <a:r>
              <a:rPr lang="en-US" dirty="0" smtClean="0"/>
              <a:t>(Secure) File </a:t>
            </a:r>
            <a:r>
              <a:rPr lang="en-US" dirty="0"/>
              <a:t>Transfer Program </a:t>
            </a:r>
            <a:r>
              <a:rPr lang="en-US" dirty="0" smtClean="0"/>
              <a:t>(SFTP</a:t>
            </a:r>
            <a:r>
              <a:rPr lang="en-US" dirty="0"/>
              <a:t>)</a:t>
            </a:r>
          </a:p>
        </p:txBody>
      </p:sp>
      <p:sp>
        <p:nvSpPr>
          <p:cNvPr id="123909" name="Rectangle 5"/>
          <p:cNvSpPr>
            <a:spLocks noGrp="1" noChangeArrowheads="1"/>
          </p:cNvSpPr>
          <p:nvPr>
            <p:ph type="body" idx="1"/>
          </p:nvPr>
        </p:nvSpPr>
        <p:spPr>
          <a:xfrm>
            <a:off x="533400" y="1905000"/>
            <a:ext cx="8305800" cy="4495800"/>
          </a:xfrm>
          <a:noFill/>
          <a:ln/>
        </p:spPr>
        <p:txBody>
          <a:bodyPr lIns="90488" tIns="44450" rIns="90488" bIns="44450"/>
          <a:lstStyle/>
          <a:p>
            <a:pPr>
              <a:lnSpc>
                <a:spcPct val="90000"/>
              </a:lnSpc>
            </a:pPr>
            <a:r>
              <a:rPr lang="en-US" sz="2800"/>
              <a:t>Used to move files between machines</a:t>
            </a:r>
          </a:p>
          <a:p>
            <a:pPr lvl="1">
              <a:lnSpc>
                <a:spcPct val="90000"/>
              </a:lnSpc>
            </a:pPr>
            <a:r>
              <a:rPr lang="en-US" sz="2400"/>
              <a:t>Upload (put) moves from client to server</a:t>
            </a:r>
          </a:p>
          <a:p>
            <a:pPr lvl="1">
              <a:lnSpc>
                <a:spcPct val="90000"/>
              </a:lnSpc>
            </a:pPr>
            <a:r>
              <a:rPr lang="en-US" sz="2400"/>
              <a:t>Download (get) moves files from server to client</a:t>
            </a:r>
          </a:p>
          <a:p>
            <a:pPr lvl="3">
              <a:lnSpc>
                <a:spcPct val="90000"/>
              </a:lnSpc>
            </a:pPr>
            <a:endParaRPr lang="en-US" sz="1800"/>
          </a:p>
          <a:p>
            <a:pPr>
              <a:lnSpc>
                <a:spcPct val="90000"/>
              </a:lnSpc>
            </a:pPr>
            <a:r>
              <a:rPr lang="en-US" sz="2800"/>
              <a:t>Both visual and command line interfaces available</a:t>
            </a:r>
          </a:p>
          <a:p>
            <a:pPr lvl="3">
              <a:lnSpc>
                <a:spcPct val="90000"/>
              </a:lnSpc>
            </a:pPr>
            <a:endParaRPr lang="en-US" sz="1800"/>
          </a:p>
          <a:p>
            <a:pPr>
              <a:lnSpc>
                <a:spcPct val="90000"/>
              </a:lnSpc>
            </a:pPr>
            <a:r>
              <a:rPr lang="en-US" sz="2800"/>
              <a:t>Normally requires an account on the server</a:t>
            </a:r>
          </a:p>
          <a:p>
            <a:pPr lvl="1">
              <a:lnSpc>
                <a:spcPct val="90000"/>
              </a:lnSpc>
            </a:pPr>
            <a:r>
              <a:rPr lang="en-US" sz="2400"/>
              <a:t>Userid “anonymous” provides public access</a:t>
            </a:r>
          </a:p>
          <a:p>
            <a:pPr lvl="4">
              <a:lnSpc>
                <a:spcPct val="90000"/>
              </a:lnSpc>
            </a:pPr>
            <a:endParaRPr lang="en-US" sz="1800"/>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685800" y="381000"/>
            <a:ext cx="7772400" cy="1143000"/>
          </a:xfrm>
        </p:spPr>
        <p:txBody>
          <a:bodyPr/>
          <a:lstStyle/>
          <a:p>
            <a:r>
              <a:rPr lang="en-US" dirty="0"/>
              <a:t>Hands On:</a:t>
            </a:r>
            <a:br>
              <a:rPr lang="en-US" dirty="0"/>
            </a:br>
            <a:r>
              <a:rPr lang="en-US" dirty="0"/>
              <a:t>Graphical Secure FTP</a:t>
            </a:r>
          </a:p>
        </p:txBody>
      </p:sp>
      <p:sp>
        <p:nvSpPr>
          <p:cNvPr id="286723" name="Rectangle 3"/>
          <p:cNvSpPr>
            <a:spLocks noGrp="1" noChangeArrowheads="1"/>
          </p:cNvSpPr>
          <p:nvPr>
            <p:ph type="body" idx="4294967295"/>
          </p:nvPr>
        </p:nvSpPr>
        <p:spPr/>
        <p:txBody>
          <a:bodyPr/>
          <a:lstStyle/>
          <a:p>
            <a:r>
              <a:rPr lang="en-US" dirty="0"/>
              <a:t>SFTP to “terpconnect.umd.edu”</a:t>
            </a:r>
          </a:p>
          <a:p>
            <a:pPr lvl="3"/>
            <a:endParaRPr lang="en-US" dirty="0"/>
          </a:p>
          <a:p>
            <a:r>
              <a:rPr lang="en-US" dirty="0"/>
              <a:t>Change directory to “/pub/</a:t>
            </a:r>
            <a:r>
              <a:rPr lang="en-US" dirty="0">
                <a:solidFill>
                  <a:srgbClr val="FF0000"/>
                </a:solidFill>
              </a:rPr>
              <a:t>USERID</a:t>
            </a:r>
            <a:r>
              <a:rPr lang="en-US" dirty="0"/>
              <a:t>”</a:t>
            </a:r>
          </a:p>
          <a:p>
            <a:pPr lvl="4"/>
            <a:endParaRPr lang="en-US" dirty="0"/>
          </a:p>
          <a:p>
            <a:r>
              <a:rPr lang="en-US" dirty="0"/>
              <a:t>Upload or download files</a:t>
            </a:r>
          </a:p>
          <a:p>
            <a:pPr lvl="4"/>
            <a:endParaRPr lang="en-US" dirty="0"/>
          </a:p>
          <a:p>
            <a:r>
              <a:rPr lang="en-US" dirty="0"/>
              <a:t>You can see these files at:</a:t>
            </a:r>
            <a:br>
              <a:rPr lang="en-US" dirty="0"/>
            </a:br>
            <a:r>
              <a:rPr lang="en-US" dirty="0"/>
              <a:t>http</a:t>
            </a:r>
            <a:r>
              <a:rPr lang="en-US" dirty="0" smtClean="0"/>
              <a:t>://terpconnect.umd.edu</a:t>
            </a:r>
            <a:r>
              <a:rPr lang="en-US" dirty="0"/>
              <a:t>/~</a:t>
            </a:r>
            <a:r>
              <a:rPr lang="en-US" dirty="0">
                <a:solidFill>
                  <a:srgbClr val="FF0000"/>
                </a:solidFill>
              </a:rPr>
              <a:t>USERID</a:t>
            </a:r>
            <a:r>
              <a:rPr lang="en-US" dirty="0"/>
              <a: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13005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130052" name="Rectangle 4"/>
          <p:cNvSpPr>
            <a:spLocks noGrp="1" noChangeArrowheads="1"/>
          </p:cNvSpPr>
          <p:nvPr>
            <p:ph type="title"/>
          </p:nvPr>
        </p:nvSpPr>
        <p:spPr>
          <a:noFill/>
          <a:ln/>
        </p:spPr>
        <p:txBody>
          <a:bodyPr lIns="90488" tIns="44450" rIns="90488" bIns="44450"/>
          <a:lstStyle/>
          <a:p>
            <a:r>
              <a:rPr lang="en-US"/>
              <a:t>Network Abuse</a:t>
            </a:r>
          </a:p>
        </p:txBody>
      </p:sp>
      <p:sp>
        <p:nvSpPr>
          <p:cNvPr id="130053" name="Rectangle 5"/>
          <p:cNvSpPr>
            <a:spLocks noGrp="1" noChangeArrowheads="1"/>
          </p:cNvSpPr>
          <p:nvPr>
            <p:ph type="body" idx="1"/>
          </p:nvPr>
        </p:nvSpPr>
        <p:spPr>
          <a:xfrm>
            <a:off x="533400" y="1905000"/>
            <a:ext cx="8458200" cy="4495800"/>
          </a:xfrm>
          <a:noFill/>
          <a:ln/>
        </p:spPr>
        <p:txBody>
          <a:bodyPr lIns="90488" tIns="44450" rIns="90488" bIns="44450"/>
          <a:lstStyle/>
          <a:p>
            <a:r>
              <a:rPr lang="en-US"/>
              <a:t>Flooding</a:t>
            </a:r>
          </a:p>
          <a:p>
            <a:pPr lvl="1"/>
            <a:r>
              <a:rPr lang="en-US"/>
              <a:t>Excessive activity, intended to prevent valid activity</a:t>
            </a:r>
          </a:p>
          <a:p>
            <a:pPr lvl="4"/>
            <a:endParaRPr lang="en-US"/>
          </a:p>
          <a:p>
            <a:r>
              <a:rPr lang="en-US"/>
              <a:t>Worms</a:t>
            </a:r>
          </a:p>
          <a:p>
            <a:pPr lvl="1"/>
            <a:r>
              <a:rPr lang="en-US"/>
              <a:t>Like a virus, but self-propagating</a:t>
            </a:r>
          </a:p>
          <a:p>
            <a:pPr lvl="4"/>
            <a:endParaRPr lang="en-US"/>
          </a:p>
          <a:p>
            <a:r>
              <a:rPr lang="en-US"/>
              <a:t>Sniffing</a:t>
            </a:r>
          </a:p>
          <a:p>
            <a:pPr lvl="1"/>
            <a:r>
              <a:rPr lang="en-US"/>
              <a:t>Monitoring network traffic (e.g., for passwords)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990600"/>
          </a:xfrm>
          <a:noFill/>
        </p:spPr>
        <p:txBody>
          <a:bodyPr/>
          <a:lstStyle/>
          <a:p>
            <a:r>
              <a:rPr lang="en-US" smtClean="0"/>
              <a:t>Commercial Developments</a:t>
            </a:r>
          </a:p>
        </p:txBody>
      </p:sp>
      <p:sp>
        <p:nvSpPr>
          <p:cNvPr id="8195" name="Rectangle 3"/>
          <p:cNvSpPr>
            <a:spLocks noGrp="1" noChangeArrowheads="1"/>
          </p:cNvSpPr>
          <p:nvPr>
            <p:ph type="body" idx="1"/>
          </p:nvPr>
        </p:nvSpPr>
        <p:spPr>
          <a:xfrm>
            <a:off x="685800" y="1066800"/>
            <a:ext cx="7772400" cy="4114800"/>
          </a:xfrm>
          <a:noFill/>
        </p:spPr>
        <p:txBody>
          <a:bodyPr/>
          <a:lstStyle/>
          <a:p>
            <a:r>
              <a:rPr lang="en-US" smtClean="0"/>
              <a:t>Mainframes (1960’s)</a:t>
            </a:r>
          </a:p>
          <a:p>
            <a:pPr lvl="1"/>
            <a:r>
              <a:rPr lang="en-US" smtClean="0"/>
              <a:t>IBM</a:t>
            </a:r>
          </a:p>
          <a:p>
            <a:r>
              <a:rPr lang="en-US" smtClean="0"/>
              <a:t>Minicomputers(1970’s)</a:t>
            </a:r>
          </a:p>
          <a:p>
            <a:pPr lvl="1"/>
            <a:r>
              <a:rPr lang="en-US" smtClean="0"/>
              <a:t>DEC</a:t>
            </a:r>
          </a:p>
          <a:p>
            <a:r>
              <a:rPr lang="en-US" smtClean="0"/>
              <a:t>Personal computers (1980’s)</a:t>
            </a:r>
          </a:p>
          <a:p>
            <a:pPr lvl="1"/>
            <a:r>
              <a:rPr lang="en-US" smtClean="0"/>
              <a:t>Apple, Microsoft</a:t>
            </a:r>
          </a:p>
          <a:p>
            <a:r>
              <a:rPr lang="en-US" smtClean="0"/>
              <a:t>Networks (1990’s)</a:t>
            </a:r>
          </a:p>
          <a:p>
            <a:pPr lvl="1"/>
            <a:r>
              <a:rPr lang="en-US" smtClean="0"/>
              <a:t>Web</a:t>
            </a:r>
          </a:p>
          <a:p>
            <a:r>
              <a:rPr lang="en-US" smtClean="0"/>
              <a:t>Convergence (2000’s)</a:t>
            </a:r>
          </a:p>
          <a:p>
            <a:pPr lvl="1"/>
            <a:r>
              <a:rPr lang="en-US" smtClean="0"/>
              <a:t>Cell phone/PDA, HDTV/Computer,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228600"/>
            <a:ext cx="7772400" cy="1143000"/>
          </a:xfrm>
          <a:noFill/>
          <a:ln/>
        </p:spPr>
        <p:txBody>
          <a:bodyPr lIns="90488" tIns="44450" rIns="90488" bIns="44450"/>
          <a:lstStyle/>
          <a:p>
            <a:r>
              <a:rPr lang="en-US"/>
              <a:t>Encryption</a:t>
            </a:r>
          </a:p>
        </p:txBody>
      </p:sp>
      <p:sp>
        <p:nvSpPr>
          <p:cNvPr id="145411" name="Rectangle 3"/>
          <p:cNvSpPr>
            <a:spLocks noGrp="1" noChangeArrowheads="1"/>
          </p:cNvSpPr>
          <p:nvPr>
            <p:ph type="body" idx="1"/>
          </p:nvPr>
        </p:nvSpPr>
        <p:spPr>
          <a:xfrm>
            <a:off x="685800" y="1600200"/>
            <a:ext cx="8077200" cy="4876800"/>
          </a:xfrm>
          <a:noFill/>
          <a:ln/>
        </p:spPr>
        <p:txBody>
          <a:bodyPr lIns="90488" tIns="44450" rIns="90488" bIns="44450"/>
          <a:lstStyle/>
          <a:p>
            <a:r>
              <a:rPr lang="en-US"/>
              <a:t>Secret-key systems (e.g., DES)</a:t>
            </a:r>
          </a:p>
          <a:p>
            <a:pPr lvl="1"/>
            <a:r>
              <a:rPr lang="en-US"/>
              <a:t>Use the same key to encrypt and decrypt</a:t>
            </a:r>
          </a:p>
          <a:p>
            <a:pPr lvl="4"/>
            <a:endParaRPr lang="en-US"/>
          </a:p>
          <a:p>
            <a:r>
              <a:rPr lang="en-US"/>
              <a:t>Public-key systems (e.g., PGP)</a:t>
            </a:r>
          </a:p>
          <a:p>
            <a:pPr lvl="1"/>
            <a:r>
              <a:rPr lang="en-US"/>
              <a:t>Public key: open, for encryption</a:t>
            </a:r>
          </a:p>
          <a:p>
            <a:pPr lvl="1"/>
            <a:r>
              <a:rPr lang="en-US"/>
              <a:t>Private key: secret, for decryption</a:t>
            </a:r>
          </a:p>
          <a:p>
            <a:pPr lvl="4"/>
            <a:endParaRPr lang="en-US"/>
          </a:p>
          <a:p>
            <a:r>
              <a:rPr lang="en-US"/>
              <a:t>Digital signatures</a:t>
            </a:r>
          </a:p>
          <a:p>
            <a:pPr lvl="1"/>
            <a:r>
              <a:rPr lang="en-US"/>
              <a:t>Encrypt with private key, decrypt with public key</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a:xfrm>
            <a:off x="685800" y="228600"/>
            <a:ext cx="7772400" cy="1143000"/>
          </a:xfrm>
        </p:spPr>
        <p:txBody>
          <a:bodyPr/>
          <a:lstStyle/>
          <a:p>
            <a:r>
              <a:rPr lang="en-US"/>
              <a:t>Encrypted Standards</a:t>
            </a:r>
          </a:p>
        </p:txBody>
      </p:sp>
      <p:sp>
        <p:nvSpPr>
          <p:cNvPr id="144387" name="Rectangle 1027"/>
          <p:cNvSpPr>
            <a:spLocks noGrp="1" noChangeArrowheads="1"/>
          </p:cNvSpPr>
          <p:nvPr>
            <p:ph type="body" idx="1"/>
          </p:nvPr>
        </p:nvSpPr>
        <p:spPr>
          <a:xfrm>
            <a:off x="609600" y="1524000"/>
            <a:ext cx="8153400" cy="4114800"/>
          </a:xfrm>
        </p:spPr>
        <p:txBody>
          <a:bodyPr/>
          <a:lstStyle/>
          <a:p>
            <a:pPr>
              <a:lnSpc>
                <a:spcPct val="90000"/>
              </a:lnSpc>
            </a:pPr>
            <a:r>
              <a:rPr lang="en-US"/>
              <a:t>Secure Shell (SSH)</a:t>
            </a:r>
          </a:p>
          <a:p>
            <a:pPr lvl="1">
              <a:lnSpc>
                <a:spcPct val="90000"/>
              </a:lnSpc>
            </a:pPr>
            <a:r>
              <a:rPr lang="en-US"/>
              <a:t>Replaces Telnet</a:t>
            </a:r>
          </a:p>
          <a:p>
            <a:pPr>
              <a:lnSpc>
                <a:spcPct val="90000"/>
              </a:lnSpc>
            </a:pPr>
            <a:r>
              <a:rPr lang="en-US"/>
              <a:t>Secure FTP (SFTP)/Secure Copy (SCP)</a:t>
            </a:r>
          </a:p>
          <a:p>
            <a:pPr lvl="1">
              <a:lnSpc>
                <a:spcPct val="90000"/>
              </a:lnSpc>
            </a:pPr>
            <a:r>
              <a:rPr lang="en-US"/>
              <a:t>Replaces FTP</a:t>
            </a:r>
          </a:p>
          <a:p>
            <a:pPr>
              <a:lnSpc>
                <a:spcPct val="90000"/>
              </a:lnSpc>
            </a:pPr>
            <a:r>
              <a:rPr lang="en-US"/>
              <a:t>Secure HTTP (HTTPS)</a:t>
            </a:r>
          </a:p>
          <a:p>
            <a:pPr lvl="1">
              <a:lnSpc>
                <a:spcPct val="90000"/>
              </a:lnSpc>
            </a:pPr>
            <a:r>
              <a:rPr lang="en-US"/>
              <a:t>Used for financial and other private data</a:t>
            </a:r>
          </a:p>
          <a:p>
            <a:pPr>
              <a:lnSpc>
                <a:spcPct val="90000"/>
              </a:lnSpc>
            </a:pPr>
            <a:r>
              <a:rPr lang="en-US"/>
              <a:t>Wired Equivalent Protocol (WEP)</a:t>
            </a:r>
          </a:p>
          <a:p>
            <a:pPr lvl="1">
              <a:lnSpc>
                <a:spcPct val="90000"/>
              </a:lnSpc>
            </a:pPr>
            <a:r>
              <a:rPr lang="en-US"/>
              <a:t>Used on wireless networks</a:t>
            </a:r>
          </a:p>
          <a:p>
            <a:pPr>
              <a:lnSpc>
                <a:spcPct val="90000"/>
              </a:lnSpc>
            </a:pPr>
            <a:r>
              <a:rPr lang="en-US"/>
              <a:t>Virtual Private Network (VPN)</a:t>
            </a:r>
          </a:p>
          <a:p>
            <a:pPr lvl="1">
              <a:lnSpc>
                <a:spcPct val="90000"/>
              </a:lnSpc>
            </a:pPr>
            <a:r>
              <a:rPr lang="en-US"/>
              <a:t>Not really a “standard”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0"/>
            <a:ext cx="7772400" cy="1143000"/>
          </a:xfrm>
        </p:spPr>
        <p:txBody>
          <a:bodyPr/>
          <a:lstStyle/>
          <a:p>
            <a:r>
              <a:rPr lang="en-US"/>
              <a:t>Virtual Private Networks</a:t>
            </a:r>
          </a:p>
        </p:txBody>
      </p:sp>
      <p:sp>
        <p:nvSpPr>
          <p:cNvPr id="258051" name="Oval 3"/>
          <p:cNvSpPr>
            <a:spLocks noChangeArrowheads="1"/>
          </p:cNvSpPr>
          <p:nvPr/>
        </p:nvSpPr>
        <p:spPr bwMode="auto">
          <a:xfrm>
            <a:off x="2895600" y="1905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2" name="Oval 4"/>
          <p:cNvSpPr>
            <a:spLocks noChangeArrowheads="1"/>
          </p:cNvSpPr>
          <p:nvPr/>
        </p:nvSpPr>
        <p:spPr bwMode="auto">
          <a:xfrm>
            <a:off x="4495800" y="2286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3" name="Oval 5"/>
          <p:cNvSpPr>
            <a:spLocks noChangeArrowheads="1"/>
          </p:cNvSpPr>
          <p:nvPr/>
        </p:nvSpPr>
        <p:spPr bwMode="auto">
          <a:xfrm>
            <a:off x="2286000" y="2286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4" name="Oval 6"/>
          <p:cNvSpPr>
            <a:spLocks noChangeArrowheads="1"/>
          </p:cNvSpPr>
          <p:nvPr/>
        </p:nvSpPr>
        <p:spPr bwMode="auto">
          <a:xfrm>
            <a:off x="2133600" y="29718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5" name="Oval 7"/>
          <p:cNvSpPr>
            <a:spLocks noChangeArrowheads="1"/>
          </p:cNvSpPr>
          <p:nvPr/>
        </p:nvSpPr>
        <p:spPr bwMode="auto">
          <a:xfrm>
            <a:off x="3048000" y="32766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6" name="Oval 8"/>
          <p:cNvSpPr>
            <a:spLocks noChangeArrowheads="1"/>
          </p:cNvSpPr>
          <p:nvPr/>
        </p:nvSpPr>
        <p:spPr bwMode="auto">
          <a:xfrm>
            <a:off x="2819400" y="25908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7" name="Oval 9"/>
          <p:cNvSpPr>
            <a:spLocks noChangeArrowheads="1"/>
          </p:cNvSpPr>
          <p:nvPr/>
        </p:nvSpPr>
        <p:spPr bwMode="auto">
          <a:xfrm>
            <a:off x="3657600" y="2514600"/>
            <a:ext cx="152400" cy="152400"/>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8" name="Oval 10"/>
          <p:cNvSpPr>
            <a:spLocks noChangeArrowheads="1"/>
          </p:cNvSpPr>
          <p:nvPr/>
        </p:nvSpPr>
        <p:spPr bwMode="auto">
          <a:xfrm>
            <a:off x="5029200" y="32766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9" name="Oval 11"/>
          <p:cNvSpPr>
            <a:spLocks noChangeArrowheads="1"/>
          </p:cNvSpPr>
          <p:nvPr/>
        </p:nvSpPr>
        <p:spPr bwMode="auto">
          <a:xfrm>
            <a:off x="4267200" y="35052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0" name="Oval 12"/>
          <p:cNvSpPr>
            <a:spLocks noChangeArrowheads="1"/>
          </p:cNvSpPr>
          <p:nvPr/>
        </p:nvSpPr>
        <p:spPr bwMode="auto">
          <a:xfrm>
            <a:off x="5257800" y="38862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1" name="Oval 13"/>
          <p:cNvSpPr>
            <a:spLocks noChangeArrowheads="1"/>
          </p:cNvSpPr>
          <p:nvPr/>
        </p:nvSpPr>
        <p:spPr bwMode="auto">
          <a:xfrm>
            <a:off x="6019800" y="2667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2" name="Oval 14"/>
          <p:cNvSpPr>
            <a:spLocks noChangeArrowheads="1"/>
          </p:cNvSpPr>
          <p:nvPr/>
        </p:nvSpPr>
        <p:spPr bwMode="auto">
          <a:xfrm>
            <a:off x="5105400" y="2286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3" name="Oval 15"/>
          <p:cNvSpPr>
            <a:spLocks noChangeArrowheads="1"/>
          </p:cNvSpPr>
          <p:nvPr/>
        </p:nvSpPr>
        <p:spPr bwMode="auto">
          <a:xfrm>
            <a:off x="6248400" y="16002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4" name="Oval 16"/>
          <p:cNvSpPr>
            <a:spLocks noChangeArrowheads="1"/>
          </p:cNvSpPr>
          <p:nvPr/>
        </p:nvSpPr>
        <p:spPr bwMode="auto">
          <a:xfrm>
            <a:off x="6248400" y="39624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5" name="Oval 17"/>
          <p:cNvSpPr>
            <a:spLocks noChangeArrowheads="1"/>
          </p:cNvSpPr>
          <p:nvPr/>
        </p:nvSpPr>
        <p:spPr bwMode="auto">
          <a:xfrm>
            <a:off x="6934200" y="4343400"/>
            <a:ext cx="152400" cy="152400"/>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6" name="Oval 18"/>
          <p:cNvSpPr>
            <a:spLocks noChangeArrowheads="1"/>
          </p:cNvSpPr>
          <p:nvPr/>
        </p:nvSpPr>
        <p:spPr bwMode="auto">
          <a:xfrm>
            <a:off x="7239000" y="32766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7" name="Oval 19"/>
          <p:cNvSpPr>
            <a:spLocks noChangeArrowheads="1"/>
          </p:cNvSpPr>
          <p:nvPr/>
        </p:nvSpPr>
        <p:spPr bwMode="auto">
          <a:xfrm>
            <a:off x="8229600" y="40386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8" name="Oval 20"/>
          <p:cNvSpPr>
            <a:spLocks noChangeArrowheads="1"/>
          </p:cNvSpPr>
          <p:nvPr/>
        </p:nvSpPr>
        <p:spPr bwMode="auto">
          <a:xfrm>
            <a:off x="7772400" y="46482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9" name="Oval 21"/>
          <p:cNvSpPr>
            <a:spLocks noChangeArrowheads="1"/>
          </p:cNvSpPr>
          <p:nvPr/>
        </p:nvSpPr>
        <p:spPr bwMode="auto">
          <a:xfrm>
            <a:off x="7315200" y="50292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70" name="Oval 22"/>
          <p:cNvSpPr>
            <a:spLocks noChangeArrowheads="1"/>
          </p:cNvSpPr>
          <p:nvPr/>
        </p:nvSpPr>
        <p:spPr bwMode="auto">
          <a:xfrm>
            <a:off x="8610600" y="47244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71" name="Oval 23"/>
          <p:cNvSpPr>
            <a:spLocks noChangeArrowheads="1"/>
          </p:cNvSpPr>
          <p:nvPr/>
        </p:nvSpPr>
        <p:spPr bwMode="auto">
          <a:xfrm>
            <a:off x="6934200" y="25908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cxnSp>
        <p:nvCxnSpPr>
          <p:cNvPr id="258072" name="AutoShape 24"/>
          <p:cNvCxnSpPr>
            <a:cxnSpLocks noChangeShapeType="1"/>
            <a:stCxn id="258053" idx="7"/>
            <a:endCxn id="258051" idx="3"/>
          </p:cNvCxnSpPr>
          <p:nvPr/>
        </p:nvCxnSpPr>
        <p:spPr bwMode="auto">
          <a:xfrm flipV="1">
            <a:off x="2416175" y="2035175"/>
            <a:ext cx="501650" cy="273050"/>
          </a:xfrm>
          <a:prstGeom prst="straightConnector1">
            <a:avLst/>
          </a:prstGeom>
          <a:noFill/>
          <a:ln w="9525">
            <a:solidFill>
              <a:schemeClr val="tx1"/>
            </a:solidFill>
            <a:round/>
            <a:headEnd/>
            <a:tailEnd/>
          </a:ln>
          <a:effectLst/>
        </p:spPr>
      </p:cxnSp>
      <p:cxnSp>
        <p:nvCxnSpPr>
          <p:cNvPr id="258073" name="AutoShape 25"/>
          <p:cNvCxnSpPr>
            <a:cxnSpLocks noChangeShapeType="1"/>
            <a:stCxn id="258056" idx="0"/>
            <a:endCxn id="258051" idx="4"/>
          </p:cNvCxnSpPr>
          <p:nvPr/>
        </p:nvCxnSpPr>
        <p:spPr bwMode="auto">
          <a:xfrm flipV="1">
            <a:off x="2895600" y="2057400"/>
            <a:ext cx="76200" cy="533400"/>
          </a:xfrm>
          <a:prstGeom prst="straightConnector1">
            <a:avLst/>
          </a:prstGeom>
          <a:noFill/>
          <a:ln w="9525">
            <a:solidFill>
              <a:schemeClr val="tx1"/>
            </a:solidFill>
            <a:round/>
            <a:headEnd/>
            <a:tailEnd/>
          </a:ln>
          <a:effectLst/>
        </p:spPr>
      </p:cxnSp>
      <p:cxnSp>
        <p:nvCxnSpPr>
          <p:cNvPr id="258074" name="AutoShape 26"/>
          <p:cNvCxnSpPr>
            <a:cxnSpLocks noChangeShapeType="1"/>
            <a:stCxn id="258054" idx="6"/>
            <a:endCxn id="258056" idx="3"/>
          </p:cNvCxnSpPr>
          <p:nvPr/>
        </p:nvCxnSpPr>
        <p:spPr bwMode="auto">
          <a:xfrm flipV="1">
            <a:off x="2286000" y="2720975"/>
            <a:ext cx="555625" cy="327025"/>
          </a:xfrm>
          <a:prstGeom prst="straightConnector1">
            <a:avLst/>
          </a:prstGeom>
          <a:noFill/>
          <a:ln w="9525">
            <a:solidFill>
              <a:schemeClr val="tx1"/>
            </a:solidFill>
            <a:round/>
            <a:headEnd/>
            <a:tailEnd/>
          </a:ln>
          <a:effectLst/>
        </p:spPr>
      </p:cxnSp>
      <p:cxnSp>
        <p:nvCxnSpPr>
          <p:cNvPr id="258075" name="AutoShape 27"/>
          <p:cNvCxnSpPr>
            <a:cxnSpLocks noChangeShapeType="1"/>
            <a:stCxn id="258051" idx="5"/>
            <a:endCxn id="258057" idx="1"/>
          </p:cNvCxnSpPr>
          <p:nvPr/>
        </p:nvCxnSpPr>
        <p:spPr bwMode="auto">
          <a:xfrm>
            <a:off x="3025775" y="2035175"/>
            <a:ext cx="654050" cy="501650"/>
          </a:xfrm>
          <a:prstGeom prst="straightConnector1">
            <a:avLst/>
          </a:prstGeom>
          <a:noFill/>
          <a:ln w="9525">
            <a:solidFill>
              <a:schemeClr val="tx1"/>
            </a:solidFill>
            <a:round/>
            <a:headEnd/>
            <a:tailEnd/>
          </a:ln>
          <a:effectLst/>
        </p:spPr>
      </p:cxnSp>
      <p:cxnSp>
        <p:nvCxnSpPr>
          <p:cNvPr id="258076" name="AutoShape 28"/>
          <p:cNvCxnSpPr>
            <a:cxnSpLocks noChangeShapeType="1"/>
            <a:stCxn id="258056" idx="6"/>
            <a:endCxn id="258057" idx="2"/>
          </p:cNvCxnSpPr>
          <p:nvPr/>
        </p:nvCxnSpPr>
        <p:spPr bwMode="auto">
          <a:xfrm flipV="1">
            <a:off x="2971800" y="2590800"/>
            <a:ext cx="685800" cy="76200"/>
          </a:xfrm>
          <a:prstGeom prst="straightConnector1">
            <a:avLst/>
          </a:prstGeom>
          <a:noFill/>
          <a:ln w="9525">
            <a:solidFill>
              <a:schemeClr val="tx1"/>
            </a:solidFill>
            <a:round/>
            <a:headEnd/>
            <a:tailEnd/>
          </a:ln>
          <a:effectLst/>
        </p:spPr>
      </p:cxnSp>
      <p:cxnSp>
        <p:nvCxnSpPr>
          <p:cNvPr id="258077" name="AutoShape 29"/>
          <p:cNvCxnSpPr>
            <a:cxnSpLocks noChangeShapeType="1"/>
            <a:stCxn id="258055" idx="7"/>
            <a:endCxn id="258057" idx="3"/>
          </p:cNvCxnSpPr>
          <p:nvPr/>
        </p:nvCxnSpPr>
        <p:spPr bwMode="auto">
          <a:xfrm flipV="1">
            <a:off x="3178175" y="2644775"/>
            <a:ext cx="501650" cy="654050"/>
          </a:xfrm>
          <a:prstGeom prst="straightConnector1">
            <a:avLst/>
          </a:prstGeom>
          <a:noFill/>
          <a:ln w="9525">
            <a:solidFill>
              <a:schemeClr val="tx1"/>
            </a:solidFill>
            <a:round/>
            <a:headEnd/>
            <a:tailEnd/>
          </a:ln>
          <a:effectLst/>
        </p:spPr>
      </p:cxnSp>
      <p:cxnSp>
        <p:nvCxnSpPr>
          <p:cNvPr id="258078" name="AutoShape 30"/>
          <p:cNvCxnSpPr>
            <a:cxnSpLocks noChangeShapeType="1"/>
            <a:stCxn id="258054" idx="5"/>
            <a:endCxn id="258055" idx="2"/>
          </p:cNvCxnSpPr>
          <p:nvPr/>
        </p:nvCxnSpPr>
        <p:spPr bwMode="auto">
          <a:xfrm>
            <a:off x="2263775" y="3101975"/>
            <a:ext cx="784225" cy="250825"/>
          </a:xfrm>
          <a:prstGeom prst="straightConnector1">
            <a:avLst/>
          </a:prstGeom>
          <a:noFill/>
          <a:ln w="9525">
            <a:solidFill>
              <a:schemeClr val="tx1"/>
            </a:solidFill>
            <a:round/>
            <a:headEnd/>
            <a:tailEnd/>
          </a:ln>
          <a:effectLst/>
        </p:spPr>
      </p:cxnSp>
      <p:cxnSp>
        <p:nvCxnSpPr>
          <p:cNvPr id="258079" name="AutoShape 31"/>
          <p:cNvCxnSpPr>
            <a:cxnSpLocks noChangeShapeType="1"/>
            <a:stCxn id="258057" idx="6"/>
            <a:endCxn id="258052" idx="2"/>
          </p:cNvCxnSpPr>
          <p:nvPr/>
        </p:nvCxnSpPr>
        <p:spPr bwMode="auto">
          <a:xfrm flipV="1">
            <a:off x="3810000" y="2362200"/>
            <a:ext cx="685800" cy="228600"/>
          </a:xfrm>
          <a:prstGeom prst="straightConnector1">
            <a:avLst/>
          </a:prstGeom>
          <a:noFill/>
          <a:ln w="9525">
            <a:solidFill>
              <a:schemeClr val="tx1"/>
            </a:solidFill>
            <a:round/>
            <a:headEnd/>
            <a:tailEnd/>
          </a:ln>
          <a:effectLst/>
        </p:spPr>
      </p:cxnSp>
      <p:cxnSp>
        <p:nvCxnSpPr>
          <p:cNvPr id="258080" name="AutoShape 32"/>
          <p:cNvCxnSpPr>
            <a:cxnSpLocks noChangeShapeType="1"/>
            <a:stCxn id="258062" idx="7"/>
            <a:endCxn id="258063" idx="2"/>
          </p:cNvCxnSpPr>
          <p:nvPr/>
        </p:nvCxnSpPr>
        <p:spPr bwMode="auto">
          <a:xfrm flipV="1">
            <a:off x="5235575" y="1676400"/>
            <a:ext cx="1012825" cy="631825"/>
          </a:xfrm>
          <a:prstGeom prst="straightConnector1">
            <a:avLst/>
          </a:prstGeom>
          <a:noFill/>
          <a:ln w="9525">
            <a:solidFill>
              <a:schemeClr val="tx1"/>
            </a:solidFill>
            <a:round/>
            <a:headEnd/>
            <a:tailEnd/>
          </a:ln>
          <a:effectLst/>
        </p:spPr>
      </p:cxnSp>
      <p:cxnSp>
        <p:nvCxnSpPr>
          <p:cNvPr id="258081" name="AutoShape 33"/>
          <p:cNvCxnSpPr>
            <a:cxnSpLocks noChangeShapeType="1"/>
            <a:stCxn id="258052" idx="6"/>
            <a:endCxn id="258062" idx="2"/>
          </p:cNvCxnSpPr>
          <p:nvPr/>
        </p:nvCxnSpPr>
        <p:spPr bwMode="auto">
          <a:xfrm>
            <a:off x="4648200" y="2362200"/>
            <a:ext cx="457200" cy="0"/>
          </a:xfrm>
          <a:prstGeom prst="straightConnector1">
            <a:avLst/>
          </a:prstGeom>
          <a:noFill/>
          <a:ln w="9525">
            <a:solidFill>
              <a:schemeClr val="tx1"/>
            </a:solidFill>
            <a:round/>
            <a:headEnd/>
            <a:tailEnd/>
          </a:ln>
          <a:effectLst/>
        </p:spPr>
      </p:cxnSp>
      <p:cxnSp>
        <p:nvCxnSpPr>
          <p:cNvPr id="258082" name="AutoShape 34"/>
          <p:cNvCxnSpPr>
            <a:cxnSpLocks noChangeShapeType="1"/>
            <a:stCxn id="258062" idx="6"/>
            <a:endCxn id="258061" idx="1"/>
          </p:cNvCxnSpPr>
          <p:nvPr/>
        </p:nvCxnSpPr>
        <p:spPr bwMode="auto">
          <a:xfrm>
            <a:off x="5257800" y="2362200"/>
            <a:ext cx="784225" cy="327025"/>
          </a:xfrm>
          <a:prstGeom prst="straightConnector1">
            <a:avLst/>
          </a:prstGeom>
          <a:noFill/>
          <a:ln w="9525">
            <a:solidFill>
              <a:schemeClr val="tx1"/>
            </a:solidFill>
            <a:round/>
            <a:headEnd/>
            <a:tailEnd/>
          </a:ln>
          <a:effectLst/>
        </p:spPr>
      </p:cxnSp>
      <p:cxnSp>
        <p:nvCxnSpPr>
          <p:cNvPr id="258083" name="AutoShape 35"/>
          <p:cNvCxnSpPr>
            <a:cxnSpLocks noChangeShapeType="1"/>
            <a:stCxn id="258059" idx="0"/>
            <a:endCxn id="258052" idx="4"/>
          </p:cNvCxnSpPr>
          <p:nvPr/>
        </p:nvCxnSpPr>
        <p:spPr bwMode="auto">
          <a:xfrm flipV="1">
            <a:off x="4343400" y="2438400"/>
            <a:ext cx="228600" cy="1066800"/>
          </a:xfrm>
          <a:prstGeom prst="straightConnector1">
            <a:avLst/>
          </a:prstGeom>
          <a:noFill/>
          <a:ln w="9525">
            <a:solidFill>
              <a:schemeClr val="tx1"/>
            </a:solidFill>
            <a:round/>
            <a:headEnd/>
            <a:tailEnd/>
          </a:ln>
          <a:effectLst/>
        </p:spPr>
      </p:cxnSp>
      <p:cxnSp>
        <p:nvCxnSpPr>
          <p:cNvPr id="258084" name="AutoShape 36"/>
          <p:cNvCxnSpPr>
            <a:cxnSpLocks noChangeShapeType="1"/>
            <a:stCxn id="258059" idx="6"/>
            <a:endCxn id="258058" idx="3"/>
          </p:cNvCxnSpPr>
          <p:nvPr/>
        </p:nvCxnSpPr>
        <p:spPr bwMode="auto">
          <a:xfrm flipV="1">
            <a:off x="4419600" y="3406775"/>
            <a:ext cx="631825" cy="174625"/>
          </a:xfrm>
          <a:prstGeom prst="straightConnector1">
            <a:avLst/>
          </a:prstGeom>
          <a:noFill/>
          <a:ln w="9525">
            <a:solidFill>
              <a:schemeClr val="tx1"/>
            </a:solidFill>
            <a:round/>
            <a:headEnd/>
            <a:tailEnd/>
          </a:ln>
          <a:effectLst/>
        </p:spPr>
      </p:cxnSp>
      <p:cxnSp>
        <p:nvCxnSpPr>
          <p:cNvPr id="258085" name="AutoShape 37"/>
          <p:cNvCxnSpPr>
            <a:cxnSpLocks noChangeShapeType="1"/>
            <a:stCxn id="258061" idx="6"/>
            <a:endCxn id="258071" idx="2"/>
          </p:cNvCxnSpPr>
          <p:nvPr/>
        </p:nvCxnSpPr>
        <p:spPr bwMode="auto">
          <a:xfrm flipV="1">
            <a:off x="6172200" y="2667000"/>
            <a:ext cx="762000" cy="76200"/>
          </a:xfrm>
          <a:prstGeom prst="straightConnector1">
            <a:avLst/>
          </a:prstGeom>
          <a:noFill/>
          <a:ln w="9525">
            <a:solidFill>
              <a:schemeClr val="tx1"/>
            </a:solidFill>
            <a:round/>
            <a:headEnd/>
            <a:tailEnd/>
          </a:ln>
          <a:effectLst/>
        </p:spPr>
      </p:cxnSp>
      <p:cxnSp>
        <p:nvCxnSpPr>
          <p:cNvPr id="258086" name="AutoShape 38"/>
          <p:cNvCxnSpPr>
            <a:cxnSpLocks noChangeShapeType="1"/>
            <a:stCxn id="258060" idx="7"/>
            <a:endCxn id="258061" idx="3"/>
          </p:cNvCxnSpPr>
          <p:nvPr/>
        </p:nvCxnSpPr>
        <p:spPr bwMode="auto">
          <a:xfrm flipV="1">
            <a:off x="5387975" y="2797175"/>
            <a:ext cx="654050" cy="1111250"/>
          </a:xfrm>
          <a:prstGeom prst="straightConnector1">
            <a:avLst/>
          </a:prstGeom>
          <a:noFill/>
          <a:ln w="9525">
            <a:solidFill>
              <a:schemeClr val="tx1"/>
            </a:solidFill>
            <a:round/>
            <a:headEnd/>
            <a:tailEnd/>
          </a:ln>
          <a:effectLst/>
        </p:spPr>
      </p:cxnSp>
      <p:cxnSp>
        <p:nvCxnSpPr>
          <p:cNvPr id="258087" name="AutoShape 39"/>
          <p:cNvCxnSpPr>
            <a:cxnSpLocks noChangeShapeType="1"/>
            <a:stCxn id="258060" idx="1"/>
            <a:endCxn id="258058" idx="4"/>
          </p:cNvCxnSpPr>
          <p:nvPr/>
        </p:nvCxnSpPr>
        <p:spPr bwMode="auto">
          <a:xfrm flipH="1" flipV="1">
            <a:off x="5105400" y="3429000"/>
            <a:ext cx="174625" cy="479425"/>
          </a:xfrm>
          <a:prstGeom prst="straightConnector1">
            <a:avLst/>
          </a:prstGeom>
          <a:noFill/>
          <a:ln w="9525">
            <a:solidFill>
              <a:schemeClr val="tx1"/>
            </a:solidFill>
            <a:round/>
            <a:headEnd/>
            <a:tailEnd/>
          </a:ln>
          <a:effectLst/>
        </p:spPr>
      </p:cxnSp>
      <p:cxnSp>
        <p:nvCxnSpPr>
          <p:cNvPr id="258088" name="AutoShape 40"/>
          <p:cNvCxnSpPr>
            <a:cxnSpLocks noChangeShapeType="1"/>
            <a:stCxn id="258060" idx="6"/>
            <a:endCxn id="258064" idx="2"/>
          </p:cNvCxnSpPr>
          <p:nvPr/>
        </p:nvCxnSpPr>
        <p:spPr bwMode="auto">
          <a:xfrm>
            <a:off x="5410200" y="3962400"/>
            <a:ext cx="838200" cy="76200"/>
          </a:xfrm>
          <a:prstGeom prst="straightConnector1">
            <a:avLst/>
          </a:prstGeom>
          <a:noFill/>
          <a:ln w="9525">
            <a:solidFill>
              <a:schemeClr val="tx1"/>
            </a:solidFill>
            <a:round/>
            <a:headEnd/>
            <a:tailEnd/>
          </a:ln>
          <a:effectLst/>
        </p:spPr>
      </p:cxnSp>
      <p:cxnSp>
        <p:nvCxnSpPr>
          <p:cNvPr id="258089" name="AutoShape 41"/>
          <p:cNvCxnSpPr>
            <a:cxnSpLocks noChangeShapeType="1"/>
            <a:stCxn id="258071" idx="4"/>
            <a:endCxn id="258066" idx="0"/>
          </p:cNvCxnSpPr>
          <p:nvPr/>
        </p:nvCxnSpPr>
        <p:spPr bwMode="auto">
          <a:xfrm>
            <a:off x="7010400" y="2743200"/>
            <a:ext cx="304800" cy="533400"/>
          </a:xfrm>
          <a:prstGeom prst="straightConnector1">
            <a:avLst/>
          </a:prstGeom>
          <a:noFill/>
          <a:ln w="9525">
            <a:solidFill>
              <a:schemeClr val="tx1"/>
            </a:solidFill>
            <a:round/>
            <a:headEnd/>
            <a:tailEnd/>
          </a:ln>
          <a:effectLst/>
        </p:spPr>
      </p:cxnSp>
      <p:cxnSp>
        <p:nvCxnSpPr>
          <p:cNvPr id="258090" name="AutoShape 42"/>
          <p:cNvCxnSpPr>
            <a:cxnSpLocks noChangeShapeType="1"/>
            <a:stCxn id="258064" idx="6"/>
            <a:endCxn id="258066" idx="3"/>
          </p:cNvCxnSpPr>
          <p:nvPr/>
        </p:nvCxnSpPr>
        <p:spPr bwMode="auto">
          <a:xfrm flipV="1">
            <a:off x="6400800" y="3406775"/>
            <a:ext cx="860425" cy="631825"/>
          </a:xfrm>
          <a:prstGeom prst="straightConnector1">
            <a:avLst/>
          </a:prstGeom>
          <a:noFill/>
          <a:ln w="9525">
            <a:solidFill>
              <a:schemeClr val="tx1"/>
            </a:solidFill>
            <a:round/>
            <a:headEnd/>
            <a:tailEnd/>
          </a:ln>
          <a:effectLst/>
        </p:spPr>
      </p:cxnSp>
      <p:cxnSp>
        <p:nvCxnSpPr>
          <p:cNvPr id="258091" name="AutoShape 43"/>
          <p:cNvCxnSpPr>
            <a:cxnSpLocks noChangeShapeType="1"/>
            <a:stCxn id="258064" idx="5"/>
            <a:endCxn id="258065" idx="1"/>
          </p:cNvCxnSpPr>
          <p:nvPr/>
        </p:nvCxnSpPr>
        <p:spPr bwMode="auto">
          <a:xfrm>
            <a:off x="6378575" y="4092575"/>
            <a:ext cx="577850" cy="273050"/>
          </a:xfrm>
          <a:prstGeom prst="straightConnector1">
            <a:avLst/>
          </a:prstGeom>
          <a:noFill/>
          <a:ln w="9525">
            <a:solidFill>
              <a:schemeClr val="tx1"/>
            </a:solidFill>
            <a:round/>
            <a:headEnd/>
            <a:tailEnd/>
          </a:ln>
          <a:effectLst/>
        </p:spPr>
      </p:cxnSp>
      <p:cxnSp>
        <p:nvCxnSpPr>
          <p:cNvPr id="258092" name="AutoShape 44"/>
          <p:cNvCxnSpPr>
            <a:cxnSpLocks noChangeShapeType="1"/>
            <a:stCxn id="258065" idx="7"/>
            <a:endCxn id="258066" idx="4"/>
          </p:cNvCxnSpPr>
          <p:nvPr/>
        </p:nvCxnSpPr>
        <p:spPr bwMode="auto">
          <a:xfrm flipV="1">
            <a:off x="7064375" y="3429000"/>
            <a:ext cx="250825" cy="936625"/>
          </a:xfrm>
          <a:prstGeom prst="straightConnector1">
            <a:avLst/>
          </a:prstGeom>
          <a:noFill/>
          <a:ln w="9525">
            <a:solidFill>
              <a:schemeClr val="tx1"/>
            </a:solidFill>
            <a:round/>
            <a:headEnd/>
            <a:tailEnd/>
          </a:ln>
          <a:effectLst/>
        </p:spPr>
      </p:cxnSp>
      <p:cxnSp>
        <p:nvCxnSpPr>
          <p:cNvPr id="258093" name="AutoShape 45"/>
          <p:cNvCxnSpPr>
            <a:cxnSpLocks noChangeShapeType="1"/>
            <a:stCxn id="258065" idx="6"/>
            <a:endCxn id="258068" idx="1"/>
          </p:cNvCxnSpPr>
          <p:nvPr/>
        </p:nvCxnSpPr>
        <p:spPr bwMode="auto">
          <a:xfrm>
            <a:off x="7086600" y="4419600"/>
            <a:ext cx="708025" cy="250825"/>
          </a:xfrm>
          <a:prstGeom prst="straightConnector1">
            <a:avLst/>
          </a:prstGeom>
          <a:noFill/>
          <a:ln w="9525">
            <a:solidFill>
              <a:schemeClr val="tx1"/>
            </a:solidFill>
            <a:round/>
            <a:headEnd/>
            <a:tailEnd/>
          </a:ln>
          <a:effectLst/>
        </p:spPr>
      </p:cxnSp>
      <p:sp>
        <p:nvSpPr>
          <p:cNvPr id="258094" name="Oval 46"/>
          <p:cNvSpPr>
            <a:spLocks noChangeArrowheads="1"/>
          </p:cNvSpPr>
          <p:nvPr/>
        </p:nvSpPr>
        <p:spPr bwMode="auto">
          <a:xfrm>
            <a:off x="8229600" y="5334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cxnSp>
        <p:nvCxnSpPr>
          <p:cNvPr id="258095" name="AutoShape 47"/>
          <p:cNvCxnSpPr>
            <a:cxnSpLocks noChangeShapeType="1"/>
            <a:stCxn id="258069" idx="7"/>
            <a:endCxn id="258068" idx="3"/>
          </p:cNvCxnSpPr>
          <p:nvPr/>
        </p:nvCxnSpPr>
        <p:spPr bwMode="auto">
          <a:xfrm flipV="1">
            <a:off x="7445375" y="4778375"/>
            <a:ext cx="349250" cy="273050"/>
          </a:xfrm>
          <a:prstGeom prst="straightConnector1">
            <a:avLst/>
          </a:prstGeom>
          <a:noFill/>
          <a:ln w="9525">
            <a:solidFill>
              <a:schemeClr val="tx1"/>
            </a:solidFill>
            <a:round/>
            <a:headEnd/>
            <a:tailEnd/>
          </a:ln>
          <a:effectLst/>
        </p:spPr>
      </p:cxnSp>
      <p:cxnSp>
        <p:nvCxnSpPr>
          <p:cNvPr id="258096" name="AutoShape 48"/>
          <p:cNvCxnSpPr>
            <a:cxnSpLocks noChangeShapeType="1"/>
            <a:stCxn id="258094" idx="1"/>
            <a:endCxn id="258068" idx="5"/>
          </p:cNvCxnSpPr>
          <p:nvPr/>
        </p:nvCxnSpPr>
        <p:spPr bwMode="auto">
          <a:xfrm flipH="1" flipV="1">
            <a:off x="7902575" y="4778375"/>
            <a:ext cx="349250" cy="577850"/>
          </a:xfrm>
          <a:prstGeom prst="straightConnector1">
            <a:avLst/>
          </a:prstGeom>
          <a:noFill/>
          <a:ln w="9525">
            <a:solidFill>
              <a:schemeClr val="tx1"/>
            </a:solidFill>
            <a:round/>
            <a:headEnd/>
            <a:tailEnd/>
          </a:ln>
          <a:effectLst/>
        </p:spPr>
      </p:cxnSp>
      <p:cxnSp>
        <p:nvCxnSpPr>
          <p:cNvPr id="258097" name="AutoShape 49"/>
          <p:cNvCxnSpPr>
            <a:cxnSpLocks noChangeShapeType="1"/>
            <a:stCxn id="258070" idx="2"/>
            <a:endCxn id="258068" idx="6"/>
          </p:cNvCxnSpPr>
          <p:nvPr/>
        </p:nvCxnSpPr>
        <p:spPr bwMode="auto">
          <a:xfrm flipH="1" flipV="1">
            <a:off x="7924800" y="4724400"/>
            <a:ext cx="685800" cy="76200"/>
          </a:xfrm>
          <a:prstGeom prst="straightConnector1">
            <a:avLst/>
          </a:prstGeom>
          <a:noFill/>
          <a:ln w="9525">
            <a:solidFill>
              <a:schemeClr val="tx1"/>
            </a:solidFill>
            <a:round/>
            <a:headEnd/>
            <a:tailEnd/>
          </a:ln>
          <a:effectLst/>
        </p:spPr>
      </p:cxnSp>
      <p:cxnSp>
        <p:nvCxnSpPr>
          <p:cNvPr id="258098" name="AutoShape 50"/>
          <p:cNvCxnSpPr>
            <a:cxnSpLocks noChangeShapeType="1"/>
            <a:stCxn id="258067" idx="4"/>
            <a:endCxn id="258068" idx="7"/>
          </p:cNvCxnSpPr>
          <p:nvPr/>
        </p:nvCxnSpPr>
        <p:spPr bwMode="auto">
          <a:xfrm flipH="1">
            <a:off x="7902575" y="4191000"/>
            <a:ext cx="403225" cy="479425"/>
          </a:xfrm>
          <a:prstGeom prst="straightConnector1">
            <a:avLst/>
          </a:prstGeom>
          <a:noFill/>
          <a:ln w="9525">
            <a:solidFill>
              <a:schemeClr val="tx1"/>
            </a:solidFill>
            <a:round/>
            <a:headEnd/>
            <a:tailEnd/>
          </a:ln>
          <a:effectLst/>
        </p:spPr>
      </p:cxnSp>
      <p:sp>
        <p:nvSpPr>
          <p:cNvPr id="258099" name="Text Box 51"/>
          <p:cNvSpPr txBox="1">
            <a:spLocks noChangeArrowheads="1"/>
          </p:cNvSpPr>
          <p:nvPr/>
        </p:nvSpPr>
        <p:spPr bwMode="auto">
          <a:xfrm>
            <a:off x="2498725" y="3473450"/>
            <a:ext cx="930275" cy="336550"/>
          </a:xfrm>
          <a:prstGeom prst="rect">
            <a:avLst/>
          </a:prstGeom>
          <a:noFill/>
          <a:ln w="9525">
            <a:noFill/>
            <a:miter lim="800000"/>
            <a:headEnd/>
            <a:tailEnd/>
          </a:ln>
          <a:effectLst/>
        </p:spPr>
        <p:txBody>
          <a:bodyPr wrap="none">
            <a:spAutoFit/>
          </a:bodyPr>
          <a:lstStyle/>
          <a:p>
            <a:r>
              <a:rPr lang="en-US" sz="1600" b="1">
                <a:solidFill>
                  <a:srgbClr val="000000"/>
                </a:solidFill>
                <a:latin typeface="Arial" charset="0"/>
              </a:rPr>
              <a:t>Intranet</a:t>
            </a:r>
          </a:p>
        </p:txBody>
      </p:sp>
      <p:sp>
        <p:nvSpPr>
          <p:cNvPr id="258100" name="Text Box 52"/>
          <p:cNvSpPr txBox="1">
            <a:spLocks noChangeArrowheads="1"/>
          </p:cNvSpPr>
          <p:nvPr/>
        </p:nvSpPr>
        <p:spPr bwMode="auto">
          <a:xfrm>
            <a:off x="7375525" y="5530850"/>
            <a:ext cx="930275" cy="336550"/>
          </a:xfrm>
          <a:prstGeom prst="rect">
            <a:avLst/>
          </a:prstGeom>
          <a:noFill/>
          <a:ln w="9525">
            <a:noFill/>
            <a:miter lim="800000"/>
            <a:headEnd/>
            <a:tailEnd/>
          </a:ln>
          <a:effectLst/>
        </p:spPr>
        <p:txBody>
          <a:bodyPr wrap="none">
            <a:spAutoFit/>
          </a:bodyPr>
          <a:lstStyle/>
          <a:p>
            <a:r>
              <a:rPr lang="en-US" sz="1600" b="1">
                <a:solidFill>
                  <a:srgbClr val="000000"/>
                </a:solidFill>
                <a:latin typeface="Arial" charset="0"/>
              </a:rPr>
              <a:t>Intranet</a:t>
            </a:r>
          </a:p>
        </p:txBody>
      </p:sp>
      <p:sp>
        <p:nvSpPr>
          <p:cNvPr id="258101" name="Text Box 53"/>
          <p:cNvSpPr txBox="1">
            <a:spLocks noChangeArrowheads="1"/>
          </p:cNvSpPr>
          <p:nvPr/>
        </p:nvSpPr>
        <p:spPr bwMode="auto">
          <a:xfrm>
            <a:off x="2209800" y="990600"/>
            <a:ext cx="4875213" cy="336550"/>
          </a:xfrm>
          <a:prstGeom prst="rect">
            <a:avLst/>
          </a:prstGeom>
          <a:noFill/>
          <a:ln w="9525">
            <a:noFill/>
            <a:miter lim="800000"/>
            <a:headEnd/>
            <a:tailEnd/>
          </a:ln>
          <a:effectLst/>
        </p:spPr>
        <p:txBody>
          <a:bodyPr wrap="none">
            <a:spAutoFit/>
          </a:bodyPr>
          <a:lstStyle/>
          <a:p>
            <a:r>
              <a:rPr lang="en-US" sz="1600" b="1">
                <a:solidFill>
                  <a:srgbClr val="000000"/>
                </a:solidFill>
                <a:latin typeface="Arial" charset="0"/>
              </a:rPr>
              <a:t>a secure private network over the public Internet</a:t>
            </a:r>
            <a:endParaRPr lang="en-US" sz="2000" b="1">
              <a:solidFill>
                <a:srgbClr val="000000"/>
              </a:solidFill>
              <a:latin typeface="Arial" charset="0"/>
            </a:endParaRPr>
          </a:p>
        </p:txBody>
      </p:sp>
      <p:sp>
        <p:nvSpPr>
          <p:cNvPr id="258102" name="Text Box 54"/>
          <p:cNvSpPr txBox="1">
            <a:spLocks noChangeArrowheads="1"/>
          </p:cNvSpPr>
          <p:nvPr/>
        </p:nvSpPr>
        <p:spPr bwMode="auto">
          <a:xfrm>
            <a:off x="5715000" y="2178050"/>
            <a:ext cx="1981200" cy="336550"/>
          </a:xfrm>
          <a:prstGeom prst="rect">
            <a:avLst/>
          </a:prstGeom>
          <a:noFill/>
          <a:ln w="9525">
            <a:noFill/>
            <a:miter lim="800000"/>
            <a:headEnd/>
            <a:tailEnd/>
          </a:ln>
          <a:effectLst/>
        </p:spPr>
        <p:txBody>
          <a:bodyPr>
            <a:spAutoFit/>
          </a:bodyPr>
          <a:lstStyle/>
          <a:p>
            <a:r>
              <a:rPr lang="en-US" sz="1600" b="1">
                <a:solidFill>
                  <a:srgbClr val="000000"/>
                </a:solidFill>
                <a:latin typeface="Arial" charset="0"/>
              </a:rPr>
              <a:t>Public Internet</a:t>
            </a:r>
          </a:p>
        </p:txBody>
      </p:sp>
      <p:cxnSp>
        <p:nvCxnSpPr>
          <p:cNvPr id="258103" name="AutoShape 55"/>
          <p:cNvCxnSpPr>
            <a:cxnSpLocks noChangeShapeType="1"/>
            <a:stCxn id="258057" idx="4"/>
            <a:endCxn id="258065" idx="4"/>
          </p:cNvCxnSpPr>
          <p:nvPr/>
        </p:nvCxnSpPr>
        <p:spPr bwMode="auto">
          <a:xfrm rot="16200000" flipH="1">
            <a:off x="4457700" y="1943100"/>
            <a:ext cx="1828800" cy="3276600"/>
          </a:xfrm>
          <a:prstGeom prst="curvedConnector3">
            <a:avLst>
              <a:gd name="adj1" fmla="val 116315"/>
            </a:avLst>
          </a:prstGeom>
          <a:noFill/>
          <a:ln w="25400">
            <a:solidFill>
              <a:schemeClr val="tx1"/>
            </a:solidFill>
            <a:round/>
            <a:headEnd/>
            <a:tailEnd/>
          </a:ln>
          <a:effectLst/>
        </p:spPr>
      </p:cxnSp>
      <p:sp>
        <p:nvSpPr>
          <p:cNvPr id="258104" name="Oval 56"/>
          <p:cNvSpPr>
            <a:spLocks noChangeArrowheads="1"/>
          </p:cNvSpPr>
          <p:nvPr/>
        </p:nvSpPr>
        <p:spPr bwMode="auto">
          <a:xfrm>
            <a:off x="1828800" y="1600200"/>
            <a:ext cx="2286000" cy="2286000"/>
          </a:xfrm>
          <a:prstGeom prst="ellipse">
            <a:avLst/>
          </a:prstGeom>
          <a:noFill/>
          <a:ln w="25400">
            <a:solidFill>
              <a:schemeClr val="tx1"/>
            </a:solidFill>
            <a:prstDash val="dash"/>
            <a:round/>
            <a:headEnd/>
            <a:tailEnd/>
          </a:ln>
          <a:effectLst/>
        </p:spPr>
        <p:txBody>
          <a:bodyPr wrap="none" anchor="ctr"/>
          <a:lstStyle/>
          <a:p>
            <a:pPr eaLnBrk="1" hangingPunct="1"/>
            <a:endParaRPr lang="en-US">
              <a:solidFill>
                <a:srgbClr val="000000"/>
              </a:solidFill>
              <a:latin typeface="Times New Roman" charset="0"/>
            </a:endParaRPr>
          </a:p>
        </p:txBody>
      </p:sp>
      <p:sp>
        <p:nvSpPr>
          <p:cNvPr id="258105" name="Oval 57"/>
          <p:cNvSpPr>
            <a:spLocks noChangeArrowheads="1"/>
          </p:cNvSpPr>
          <p:nvPr/>
        </p:nvSpPr>
        <p:spPr bwMode="auto">
          <a:xfrm>
            <a:off x="6705600" y="3733800"/>
            <a:ext cx="2286000" cy="2209800"/>
          </a:xfrm>
          <a:prstGeom prst="ellipse">
            <a:avLst/>
          </a:prstGeom>
          <a:noFill/>
          <a:ln w="25400">
            <a:solidFill>
              <a:schemeClr val="tx1"/>
            </a:solidFill>
            <a:prstDash val="dash"/>
            <a:round/>
            <a:headEnd/>
            <a:tailEnd/>
          </a:ln>
          <a:effectLst/>
        </p:spPr>
        <p:txBody>
          <a:bodyPr wrap="none" anchor="ctr"/>
          <a:lstStyle/>
          <a:p>
            <a:pPr eaLnBrk="1" hangingPunct="1"/>
            <a:endParaRPr lang="en-US">
              <a:solidFill>
                <a:srgbClr val="000000"/>
              </a:solidFill>
              <a:latin typeface="Times New Roman" charset="0"/>
            </a:endParaRPr>
          </a:p>
        </p:txBody>
      </p:sp>
      <p:sp>
        <p:nvSpPr>
          <p:cNvPr id="258106" name="Text Box 58"/>
          <p:cNvSpPr txBox="1">
            <a:spLocks noChangeArrowheads="1"/>
          </p:cNvSpPr>
          <p:nvPr/>
        </p:nvSpPr>
        <p:spPr bwMode="auto">
          <a:xfrm>
            <a:off x="4287838" y="4768850"/>
            <a:ext cx="2095500" cy="336550"/>
          </a:xfrm>
          <a:prstGeom prst="rect">
            <a:avLst/>
          </a:prstGeom>
          <a:noFill/>
          <a:ln w="9525">
            <a:noFill/>
            <a:miter lim="800000"/>
            <a:headEnd/>
            <a:tailEnd/>
          </a:ln>
          <a:effectLst/>
        </p:spPr>
        <p:txBody>
          <a:bodyPr wrap="none">
            <a:spAutoFit/>
          </a:bodyPr>
          <a:lstStyle/>
          <a:p>
            <a:r>
              <a:rPr lang="en-US" sz="1600" b="1">
                <a:solidFill>
                  <a:srgbClr val="000000"/>
                </a:solidFill>
                <a:latin typeface="Arial" charset="0"/>
              </a:rPr>
              <a:t>virtual “leased 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8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01" grpId="0"/>
      <p:bldP spid="25810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Internet </a:t>
            </a:r>
            <a:r>
              <a:rPr lang="en-US">
                <a:sym typeface="Symbol" pitchFamily="18" charset="2"/>
              </a:rPr>
              <a:t> Web</a:t>
            </a:r>
          </a:p>
        </p:txBody>
      </p:sp>
      <p:sp>
        <p:nvSpPr>
          <p:cNvPr id="307203" name="Rectangle 3"/>
          <p:cNvSpPr>
            <a:spLocks noGrp="1" noChangeArrowheads="1"/>
          </p:cNvSpPr>
          <p:nvPr>
            <p:ph type="body" idx="1"/>
          </p:nvPr>
        </p:nvSpPr>
        <p:spPr>
          <a:xfrm>
            <a:off x="685800" y="1981200"/>
            <a:ext cx="8001000" cy="4114800"/>
          </a:xfrm>
        </p:spPr>
        <p:txBody>
          <a:bodyPr/>
          <a:lstStyle/>
          <a:p>
            <a:r>
              <a:rPr lang="en-US"/>
              <a:t>Internet: collection of global networks</a:t>
            </a:r>
          </a:p>
          <a:p>
            <a:endParaRPr lang="en-US"/>
          </a:p>
          <a:p>
            <a:r>
              <a:rPr lang="en-US"/>
              <a:t>Web: way of managing information exchange</a:t>
            </a:r>
          </a:p>
          <a:p>
            <a:endParaRPr lang="en-US"/>
          </a:p>
          <a:p>
            <a:r>
              <a:rPr lang="en-US"/>
              <a:t>There are many other uses for the Internet</a:t>
            </a:r>
          </a:p>
          <a:p>
            <a:pPr lvl="1"/>
            <a:r>
              <a:rPr lang="en-US"/>
              <a:t>File transfer (FTP)</a:t>
            </a:r>
          </a:p>
          <a:p>
            <a:pPr lvl="1"/>
            <a:r>
              <a:rPr lang="en-US"/>
              <a:t>Email (SMTP, POP, IMAP)</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ower"/>
          <p:cNvSpPr>
            <a:spLocks noEditPoints="1" noChangeArrowheads="1"/>
          </p:cNvSpPr>
          <p:nvPr/>
        </p:nvSpPr>
        <p:spPr bwMode="auto">
          <a:xfrm>
            <a:off x="7086600" y="3733800"/>
            <a:ext cx="1066800"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algn="ctr"/>
            <a:r>
              <a:rPr lang="en-US" sz="1600">
                <a:solidFill>
                  <a:srgbClr val="000000"/>
                </a:solidFill>
                <a:latin typeface="Times New Roman" charset="0"/>
                <a:cs typeface="Arial" charset="0"/>
              </a:rPr>
              <a:t>Remote Sever</a:t>
            </a:r>
          </a:p>
        </p:txBody>
      </p:sp>
      <p:sp>
        <p:nvSpPr>
          <p:cNvPr id="336899" name="Rectangle 3"/>
          <p:cNvSpPr>
            <a:spLocks noGrp="1" noChangeArrowheads="1"/>
          </p:cNvSpPr>
          <p:nvPr>
            <p:ph type="title"/>
          </p:nvPr>
        </p:nvSpPr>
        <p:spPr>
          <a:xfrm>
            <a:off x="685800" y="304800"/>
            <a:ext cx="7772400" cy="1143000"/>
          </a:xfrm>
        </p:spPr>
        <p:txBody>
          <a:bodyPr/>
          <a:lstStyle/>
          <a:p>
            <a:r>
              <a:rPr lang="en-US"/>
              <a:t>The World-Wide Web</a:t>
            </a:r>
          </a:p>
        </p:txBody>
      </p:sp>
      <p:cxnSp>
        <p:nvCxnSpPr>
          <p:cNvPr id="336900" name="AutoShape 4"/>
          <p:cNvCxnSpPr>
            <a:cxnSpLocks noChangeShapeType="1"/>
            <a:stCxn id="336908" idx="5"/>
          </p:cNvCxnSpPr>
          <p:nvPr/>
        </p:nvCxnSpPr>
        <p:spPr bwMode="auto">
          <a:xfrm>
            <a:off x="1514475" y="3038475"/>
            <a:ext cx="2257425" cy="1879600"/>
          </a:xfrm>
          <a:prstGeom prst="straightConnector1">
            <a:avLst/>
          </a:prstGeom>
          <a:noFill/>
          <a:ln w="12700">
            <a:solidFill>
              <a:schemeClr val="tx1"/>
            </a:solidFill>
            <a:round/>
            <a:headEnd/>
            <a:tailEnd type="triangle" w="med" len="med"/>
          </a:ln>
          <a:effectLst/>
        </p:spPr>
      </p:cxnSp>
      <p:sp>
        <p:nvSpPr>
          <p:cNvPr id="336901" name="Text Box 5"/>
          <p:cNvSpPr txBox="1">
            <a:spLocks noChangeArrowheads="1"/>
          </p:cNvSpPr>
          <p:nvPr/>
        </p:nvSpPr>
        <p:spPr bwMode="auto">
          <a:xfrm>
            <a:off x="1524000" y="4114800"/>
            <a:ext cx="1296988" cy="336550"/>
          </a:xfrm>
          <a:prstGeom prst="rect">
            <a:avLst/>
          </a:prstGeom>
          <a:noFill/>
          <a:ln w="12700">
            <a:noFill/>
            <a:miter lim="800000"/>
            <a:headEnd/>
            <a:tailEnd/>
          </a:ln>
          <a:effectLst/>
        </p:spPr>
        <p:txBody>
          <a:bodyPr wrap="none">
            <a:spAutoFit/>
          </a:bodyPr>
          <a:lstStyle/>
          <a:p>
            <a:pPr algn="ctr"/>
            <a:r>
              <a:rPr lang="en-US" sz="1600">
                <a:solidFill>
                  <a:srgbClr val="000000"/>
                </a:solidFill>
                <a:latin typeface="Times New Roman" charset="0"/>
                <a:cs typeface="Arial" charset="0"/>
              </a:rPr>
              <a:t>Send Request</a:t>
            </a:r>
          </a:p>
        </p:txBody>
      </p:sp>
      <p:sp>
        <p:nvSpPr>
          <p:cNvPr id="336902" name="Oval 6"/>
          <p:cNvSpPr>
            <a:spLocks noChangeArrowheads="1"/>
          </p:cNvSpPr>
          <p:nvPr/>
        </p:nvSpPr>
        <p:spPr bwMode="auto">
          <a:xfrm>
            <a:off x="6934200" y="2171700"/>
            <a:ext cx="1447800" cy="685800"/>
          </a:xfrm>
          <a:prstGeom prst="ellipse">
            <a:avLst/>
          </a:prstGeom>
          <a:solidFill>
            <a:srgbClr val="00CCFF"/>
          </a:solidFill>
          <a:ln w="12700">
            <a:solidFill>
              <a:schemeClr val="tx1"/>
            </a:solidFill>
            <a:round/>
            <a:headEnd/>
            <a:tailEnd/>
          </a:ln>
          <a:effectLst/>
        </p:spPr>
        <p:txBody>
          <a:bodyPr wrap="none" anchor="ctr"/>
          <a:lstStyle/>
          <a:p>
            <a:pPr algn="ctr"/>
            <a:r>
              <a:rPr lang="en-US" sz="1600">
                <a:solidFill>
                  <a:srgbClr val="000000"/>
                </a:solidFill>
                <a:latin typeface="Times New Roman" charset="0"/>
                <a:cs typeface="Arial" charset="0"/>
              </a:rPr>
              <a:t>Requested Page</a:t>
            </a:r>
          </a:p>
        </p:txBody>
      </p:sp>
      <p:cxnSp>
        <p:nvCxnSpPr>
          <p:cNvPr id="336903" name="AutoShape 7"/>
          <p:cNvCxnSpPr>
            <a:cxnSpLocks noChangeShapeType="1"/>
            <a:stCxn id="336902" idx="4"/>
          </p:cNvCxnSpPr>
          <p:nvPr/>
        </p:nvCxnSpPr>
        <p:spPr bwMode="auto">
          <a:xfrm>
            <a:off x="7658100" y="2857500"/>
            <a:ext cx="0" cy="952500"/>
          </a:xfrm>
          <a:prstGeom prst="straightConnector1">
            <a:avLst/>
          </a:prstGeom>
          <a:noFill/>
          <a:ln w="12700">
            <a:solidFill>
              <a:schemeClr val="tx1"/>
            </a:solidFill>
            <a:round/>
            <a:headEnd/>
            <a:tailEnd type="triangle" w="med" len="med"/>
          </a:ln>
          <a:effectLst/>
        </p:spPr>
      </p:cxnSp>
      <p:sp>
        <p:nvSpPr>
          <p:cNvPr id="336904" name="Text Box 8"/>
          <p:cNvSpPr txBox="1">
            <a:spLocks noChangeArrowheads="1"/>
          </p:cNvSpPr>
          <p:nvPr/>
        </p:nvSpPr>
        <p:spPr bwMode="auto">
          <a:xfrm>
            <a:off x="6432550" y="3124200"/>
            <a:ext cx="1082675" cy="336550"/>
          </a:xfrm>
          <a:prstGeom prst="rect">
            <a:avLst/>
          </a:prstGeom>
          <a:noFill/>
          <a:ln w="12700">
            <a:noFill/>
            <a:miter lim="800000"/>
            <a:headEnd/>
            <a:tailEnd/>
          </a:ln>
          <a:effectLst/>
        </p:spPr>
        <p:txBody>
          <a:bodyPr wrap="none">
            <a:spAutoFit/>
          </a:bodyPr>
          <a:lstStyle/>
          <a:p>
            <a:pPr algn="ctr"/>
            <a:r>
              <a:rPr lang="en-US" sz="1600">
                <a:solidFill>
                  <a:srgbClr val="000000"/>
                </a:solidFill>
                <a:latin typeface="Times New Roman" charset="0"/>
                <a:cs typeface="Arial" charset="0"/>
              </a:rPr>
              <a:t>Fetch Page</a:t>
            </a:r>
          </a:p>
        </p:txBody>
      </p:sp>
      <p:cxnSp>
        <p:nvCxnSpPr>
          <p:cNvPr id="336905" name="AutoShape 9"/>
          <p:cNvCxnSpPr>
            <a:cxnSpLocks noChangeShapeType="1"/>
            <a:endCxn id="336902" idx="4"/>
          </p:cNvCxnSpPr>
          <p:nvPr/>
        </p:nvCxnSpPr>
        <p:spPr bwMode="auto">
          <a:xfrm flipV="1">
            <a:off x="7658100" y="2857500"/>
            <a:ext cx="0" cy="952500"/>
          </a:xfrm>
          <a:prstGeom prst="straightConnector1">
            <a:avLst/>
          </a:prstGeom>
          <a:noFill/>
          <a:ln w="12700">
            <a:solidFill>
              <a:schemeClr val="tx1"/>
            </a:solidFill>
            <a:round/>
            <a:headEnd type="triangle" w="med" len="med"/>
            <a:tailEnd type="triangle" w="med" len="med"/>
          </a:ln>
          <a:effectLst/>
        </p:spPr>
      </p:cxnSp>
      <p:sp>
        <p:nvSpPr>
          <p:cNvPr id="336906" name="Rectangle 10"/>
          <p:cNvSpPr>
            <a:spLocks noChangeArrowheads="1"/>
          </p:cNvSpPr>
          <p:nvPr/>
        </p:nvSpPr>
        <p:spPr bwMode="auto">
          <a:xfrm>
            <a:off x="3276600" y="2667000"/>
            <a:ext cx="838200" cy="304800"/>
          </a:xfrm>
          <a:prstGeom prst="rect">
            <a:avLst/>
          </a:prstGeom>
          <a:solidFill>
            <a:srgbClr val="FFFF99"/>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Proxy Server</a:t>
            </a:r>
          </a:p>
        </p:txBody>
      </p:sp>
      <p:sp>
        <p:nvSpPr>
          <p:cNvPr id="336907" name="Oval 11"/>
          <p:cNvSpPr>
            <a:spLocks noChangeArrowheads="1"/>
          </p:cNvSpPr>
          <p:nvPr/>
        </p:nvSpPr>
        <p:spPr bwMode="auto">
          <a:xfrm>
            <a:off x="3200400" y="1752600"/>
            <a:ext cx="990600" cy="457200"/>
          </a:xfrm>
          <a:prstGeom prst="ellipse">
            <a:avLst/>
          </a:prstGeom>
          <a:solidFill>
            <a:srgbClr val="00CCFF"/>
          </a:solidFill>
          <a:ln w="12700">
            <a:solidFill>
              <a:schemeClr val="tx1"/>
            </a:solidFill>
            <a:round/>
            <a:headEnd/>
            <a:tailEnd/>
          </a:ln>
          <a:effectLst/>
        </p:spPr>
        <p:txBody>
          <a:bodyPr wrap="none" anchor="ctr"/>
          <a:lstStyle/>
          <a:p>
            <a:pPr algn="ctr"/>
            <a:r>
              <a:rPr lang="en-US" sz="1000">
                <a:solidFill>
                  <a:srgbClr val="000000"/>
                </a:solidFill>
                <a:latin typeface="Times New Roman" charset="0"/>
                <a:cs typeface="Arial" charset="0"/>
              </a:rPr>
              <a:t>Local copy of</a:t>
            </a:r>
          </a:p>
          <a:p>
            <a:pPr algn="ctr"/>
            <a:r>
              <a:rPr lang="en-US" sz="1000">
                <a:solidFill>
                  <a:srgbClr val="000000"/>
                </a:solidFill>
                <a:latin typeface="Times New Roman" charset="0"/>
                <a:cs typeface="Arial" charset="0"/>
              </a:rPr>
              <a:t>Page requested</a:t>
            </a:r>
          </a:p>
        </p:txBody>
      </p:sp>
      <p:sp>
        <p:nvSpPr>
          <p:cNvPr id="336908" name="laptop"/>
          <p:cNvSpPr>
            <a:spLocks noEditPoints="1" noChangeArrowheads="1"/>
          </p:cNvSpPr>
          <p:nvPr/>
        </p:nvSpPr>
        <p:spPr bwMode="auto">
          <a:xfrm>
            <a:off x="609600" y="1676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pPr algn="ctr"/>
            <a:r>
              <a:rPr lang="en-US" sz="1600">
                <a:solidFill>
                  <a:srgbClr val="000000"/>
                </a:solidFill>
                <a:latin typeface="Times New Roman" charset="0"/>
                <a:cs typeface="Arial" charset="0"/>
              </a:rPr>
              <a:t>My Browser</a:t>
            </a:r>
          </a:p>
        </p:txBody>
      </p:sp>
      <p:pic>
        <p:nvPicPr>
          <p:cNvPr id="336909" name="Picture 13" descr="mp00640_"/>
          <p:cNvPicPr>
            <a:picLocks noChangeAspect="1" noChangeArrowheads="1"/>
          </p:cNvPicPr>
          <p:nvPr/>
        </p:nvPicPr>
        <p:blipFill>
          <a:blip r:embed="rId3" cstate="print"/>
          <a:srcRect/>
          <a:stretch>
            <a:fillRect/>
          </a:stretch>
        </p:blipFill>
        <p:spPr bwMode="auto">
          <a:xfrm>
            <a:off x="3771900" y="4121150"/>
            <a:ext cx="1600200" cy="1593850"/>
          </a:xfrm>
          <a:prstGeom prst="rect">
            <a:avLst/>
          </a:prstGeom>
          <a:noFill/>
        </p:spPr>
      </p:pic>
      <p:sp>
        <p:nvSpPr>
          <p:cNvPr id="336910" name="Text Box 14"/>
          <p:cNvSpPr txBox="1">
            <a:spLocks noChangeArrowheads="1"/>
          </p:cNvSpPr>
          <p:nvPr/>
        </p:nvSpPr>
        <p:spPr bwMode="auto">
          <a:xfrm>
            <a:off x="4162425" y="5715000"/>
            <a:ext cx="819150" cy="336550"/>
          </a:xfrm>
          <a:prstGeom prst="rect">
            <a:avLst/>
          </a:prstGeom>
          <a:noFill/>
          <a:ln w="12700">
            <a:noFill/>
            <a:miter lim="800000"/>
            <a:headEnd/>
            <a:tailEnd/>
          </a:ln>
          <a:effectLst/>
        </p:spPr>
        <p:txBody>
          <a:bodyPr wrap="none">
            <a:spAutoFit/>
          </a:bodyPr>
          <a:lstStyle/>
          <a:p>
            <a:pPr algn="ctr"/>
            <a:r>
              <a:rPr lang="en-US" sz="1600">
                <a:solidFill>
                  <a:srgbClr val="000000"/>
                </a:solidFill>
                <a:latin typeface="Times New Roman" charset="0"/>
                <a:cs typeface="Arial" charset="0"/>
              </a:rPr>
              <a:t>Internet</a:t>
            </a:r>
          </a:p>
        </p:txBody>
      </p:sp>
      <p:cxnSp>
        <p:nvCxnSpPr>
          <p:cNvPr id="336911" name="AutoShape 15"/>
          <p:cNvCxnSpPr>
            <a:cxnSpLocks noChangeShapeType="1"/>
            <a:endCxn id="336898" idx="9"/>
          </p:cNvCxnSpPr>
          <p:nvPr/>
        </p:nvCxnSpPr>
        <p:spPr bwMode="auto">
          <a:xfrm flipV="1">
            <a:off x="5372100" y="4699000"/>
            <a:ext cx="1714500" cy="219075"/>
          </a:xfrm>
          <a:prstGeom prst="straightConnector1">
            <a:avLst/>
          </a:prstGeom>
          <a:noFill/>
          <a:ln w="12700">
            <a:solidFill>
              <a:schemeClr val="tx1"/>
            </a:solidFill>
            <a:round/>
            <a:headEnd type="triangle" w="med" len="med"/>
            <a:tailEnd type="triangle" w="med" len="med"/>
          </a:ln>
          <a:effectLst/>
        </p:spPr>
      </p:cxnSp>
      <p:cxnSp>
        <p:nvCxnSpPr>
          <p:cNvPr id="336912" name="AutoShape 16"/>
          <p:cNvCxnSpPr>
            <a:cxnSpLocks noChangeShapeType="1"/>
            <a:stCxn id="336907" idx="4"/>
            <a:endCxn id="336906" idx="0"/>
          </p:cNvCxnSpPr>
          <p:nvPr/>
        </p:nvCxnSpPr>
        <p:spPr bwMode="auto">
          <a:xfrm>
            <a:off x="3695700" y="2209800"/>
            <a:ext cx="0" cy="457200"/>
          </a:xfrm>
          <a:prstGeom prst="straightConnector1">
            <a:avLst/>
          </a:prstGeom>
          <a:noFill/>
          <a:ln w="12700">
            <a:solidFill>
              <a:schemeClr val="tx1"/>
            </a:solidFill>
            <a:round/>
            <a:headEnd type="triangle" w="med" len="med"/>
            <a:tailEnd type="triangle" w="med" len="med"/>
          </a:ln>
          <a:effectLst/>
        </p:spPr>
      </p:cxnSp>
      <p:cxnSp>
        <p:nvCxnSpPr>
          <p:cNvPr id="336913" name="AutoShape 17"/>
          <p:cNvCxnSpPr>
            <a:cxnSpLocks noChangeShapeType="1"/>
            <a:stCxn id="336908" idx="3"/>
            <a:endCxn id="336906" idx="1"/>
          </p:cNvCxnSpPr>
          <p:nvPr/>
        </p:nvCxnSpPr>
        <p:spPr bwMode="auto">
          <a:xfrm>
            <a:off x="2144713" y="2128838"/>
            <a:ext cx="1131887" cy="690562"/>
          </a:xfrm>
          <a:prstGeom prst="straightConnector1">
            <a:avLst/>
          </a:prstGeom>
          <a:noFill/>
          <a:ln w="12700">
            <a:solidFill>
              <a:schemeClr val="tx1"/>
            </a:solidFill>
            <a:round/>
            <a:headEnd type="triangle" w="med" len="med"/>
            <a:tailEnd type="triangle" w="med" len="med"/>
          </a:ln>
          <a:effectLst/>
        </p:spPr>
      </p:cxnSp>
      <p:cxnSp>
        <p:nvCxnSpPr>
          <p:cNvPr id="336914" name="AutoShape 18"/>
          <p:cNvCxnSpPr>
            <a:cxnSpLocks noChangeShapeType="1"/>
            <a:stCxn id="336906" idx="2"/>
          </p:cNvCxnSpPr>
          <p:nvPr/>
        </p:nvCxnSpPr>
        <p:spPr bwMode="auto">
          <a:xfrm>
            <a:off x="3695700" y="2971800"/>
            <a:ext cx="876300" cy="1149350"/>
          </a:xfrm>
          <a:prstGeom prst="straightConnector1">
            <a:avLst/>
          </a:prstGeom>
          <a:noFill/>
          <a:ln w="12700">
            <a:solidFill>
              <a:schemeClr val="tx1"/>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447800" y="4343400"/>
            <a:ext cx="1495425" cy="762000"/>
          </a:xfrm>
          <a:prstGeom prst="rect">
            <a:avLst/>
          </a:prstGeom>
          <a:noFill/>
          <a:ln w="9525">
            <a:noFill/>
            <a:miter lim="800000"/>
            <a:headEnd/>
            <a:tailEnd/>
          </a:ln>
          <a:effectLst/>
        </p:spPr>
        <p:txBody>
          <a:bodyPr wrap="none" anchor="ctr">
            <a:spAutoFit/>
          </a:bodyPr>
          <a:lstStyle/>
          <a:p>
            <a:pPr algn="ctr">
              <a:lnSpc>
                <a:spcPct val="110000"/>
              </a:lnSpc>
            </a:pPr>
            <a:r>
              <a:rPr lang="en-US" b="1">
                <a:solidFill>
                  <a:srgbClr val="FF0000"/>
                </a:solidFill>
                <a:latin typeface="Arial" charset="0"/>
                <a:cs typeface="Arial" charset="0"/>
              </a:rPr>
              <a:t>HTML</a:t>
            </a:r>
          </a:p>
          <a:p>
            <a:pPr algn="ctr">
              <a:lnSpc>
                <a:spcPct val="110000"/>
              </a:lnSpc>
            </a:pPr>
            <a:r>
              <a:rPr lang="en-US" sz="1600" b="1">
                <a:solidFill>
                  <a:srgbClr val="000000"/>
                </a:solidFill>
                <a:latin typeface="Arial" charset="0"/>
                <a:cs typeface="Arial" charset="0"/>
              </a:rPr>
              <a:t>(data/display)</a:t>
            </a:r>
            <a:endParaRPr lang="en-US">
              <a:solidFill>
                <a:srgbClr val="000000"/>
              </a:solidFill>
              <a:latin typeface="Times New Roman" charset="0"/>
              <a:cs typeface="Arial" charset="0"/>
            </a:endParaRPr>
          </a:p>
        </p:txBody>
      </p:sp>
      <p:grpSp>
        <p:nvGrpSpPr>
          <p:cNvPr id="338947" name="Group 3"/>
          <p:cNvGrpSpPr>
            <a:grpSpLocks/>
          </p:cNvGrpSpPr>
          <p:nvPr/>
        </p:nvGrpSpPr>
        <p:grpSpPr bwMode="auto">
          <a:xfrm>
            <a:off x="1981200" y="1600200"/>
            <a:ext cx="6781800" cy="4443413"/>
            <a:chOff x="288" y="296"/>
            <a:chExt cx="5472" cy="3585"/>
          </a:xfrm>
        </p:grpSpPr>
        <p:grpSp>
          <p:nvGrpSpPr>
            <p:cNvPr id="338948" name="Group 4"/>
            <p:cNvGrpSpPr>
              <a:grpSpLocks/>
            </p:cNvGrpSpPr>
            <p:nvPr/>
          </p:nvGrpSpPr>
          <p:grpSpPr bwMode="auto">
            <a:xfrm>
              <a:off x="1150" y="296"/>
              <a:ext cx="4610" cy="3585"/>
              <a:chOff x="1150" y="296"/>
              <a:chExt cx="4610" cy="3585"/>
            </a:xfrm>
          </p:grpSpPr>
          <p:grpSp>
            <p:nvGrpSpPr>
              <p:cNvPr id="338949" name="Group 5"/>
              <p:cNvGrpSpPr>
                <a:grpSpLocks/>
              </p:cNvGrpSpPr>
              <p:nvPr/>
            </p:nvGrpSpPr>
            <p:grpSpPr bwMode="auto">
              <a:xfrm>
                <a:off x="1150" y="296"/>
                <a:ext cx="4610" cy="3585"/>
                <a:chOff x="1150" y="296"/>
                <a:chExt cx="4610" cy="3585"/>
              </a:xfrm>
            </p:grpSpPr>
            <p:grpSp>
              <p:nvGrpSpPr>
                <p:cNvPr id="338950" name="Group 6"/>
                <p:cNvGrpSpPr>
                  <a:grpSpLocks/>
                </p:cNvGrpSpPr>
                <p:nvPr/>
              </p:nvGrpSpPr>
              <p:grpSpPr bwMode="auto">
                <a:xfrm>
                  <a:off x="1150" y="296"/>
                  <a:ext cx="4610" cy="3585"/>
                  <a:chOff x="1150" y="296"/>
                  <a:chExt cx="4610" cy="3585"/>
                </a:xfrm>
              </p:grpSpPr>
              <p:sp>
                <p:nvSpPr>
                  <p:cNvPr id="338951" name="Oval 7"/>
                  <p:cNvSpPr>
                    <a:spLocks noChangeArrowheads="1"/>
                  </p:cNvSpPr>
                  <p:nvPr/>
                </p:nvSpPr>
                <p:spPr bwMode="auto">
                  <a:xfrm>
                    <a:off x="3304" y="296"/>
                    <a:ext cx="2456" cy="728"/>
                  </a:xfrm>
                  <a:prstGeom prst="ellipse">
                    <a:avLst/>
                  </a:prstGeom>
                  <a:solidFill>
                    <a:srgbClr val="99CCFF">
                      <a:alpha val="50000"/>
                    </a:srgbClr>
                  </a:solidFill>
                  <a:ln w="9525">
                    <a:noFill/>
                    <a:round/>
                    <a:headEnd/>
                    <a:tailEnd/>
                  </a:ln>
                  <a:effectLst/>
                </p:spPr>
                <p:txBody>
                  <a:bodyPr wrap="none" lIns="90488" tIns="44450" rIns="90488" bIns="44450" anchor="ctr"/>
                  <a:lstStyle/>
                  <a:p>
                    <a:pPr eaLnBrk="1" hangingPunct="1"/>
                    <a:endParaRPr lang="en-US">
                      <a:solidFill>
                        <a:srgbClr val="000000"/>
                      </a:solidFill>
                      <a:latin typeface="Times New Roman" charset="0"/>
                    </a:endParaRPr>
                  </a:p>
                </p:txBody>
              </p:sp>
              <p:grpSp>
                <p:nvGrpSpPr>
                  <p:cNvPr id="338952" name="Group 8"/>
                  <p:cNvGrpSpPr>
                    <a:grpSpLocks/>
                  </p:cNvGrpSpPr>
                  <p:nvPr/>
                </p:nvGrpSpPr>
                <p:grpSpPr bwMode="auto">
                  <a:xfrm>
                    <a:off x="1150" y="672"/>
                    <a:ext cx="4558" cy="3209"/>
                    <a:chOff x="1150" y="672"/>
                    <a:chExt cx="4558" cy="3209"/>
                  </a:xfrm>
                </p:grpSpPr>
                <p:grpSp>
                  <p:nvGrpSpPr>
                    <p:cNvPr id="338953" name="Group 9"/>
                    <p:cNvGrpSpPr>
                      <a:grpSpLocks/>
                    </p:cNvGrpSpPr>
                    <p:nvPr/>
                  </p:nvGrpSpPr>
                  <p:grpSpPr bwMode="auto">
                    <a:xfrm>
                      <a:off x="2867" y="672"/>
                      <a:ext cx="2841" cy="3209"/>
                      <a:chOff x="2867" y="672"/>
                      <a:chExt cx="2841" cy="3209"/>
                    </a:xfrm>
                  </p:grpSpPr>
                  <p:sp>
                    <p:nvSpPr>
                      <p:cNvPr id="338954" name="Freeform 10"/>
                      <p:cNvSpPr>
                        <a:spLocks/>
                      </p:cNvSpPr>
                      <p:nvPr/>
                    </p:nvSpPr>
                    <p:spPr bwMode="auto">
                      <a:xfrm>
                        <a:off x="2867" y="1588"/>
                        <a:ext cx="2841" cy="2293"/>
                      </a:xfrm>
                      <a:custGeom>
                        <a:avLst/>
                        <a:gdLst/>
                        <a:ahLst/>
                        <a:cxnLst>
                          <a:cxn ang="0">
                            <a:pos x="157" y="1396"/>
                          </a:cxn>
                          <a:cxn ang="0">
                            <a:pos x="37" y="1748"/>
                          </a:cxn>
                          <a:cxn ang="0">
                            <a:pos x="381" y="2228"/>
                          </a:cxn>
                          <a:cxn ang="0">
                            <a:pos x="805" y="2044"/>
                          </a:cxn>
                          <a:cxn ang="0">
                            <a:pos x="1381" y="2292"/>
                          </a:cxn>
                          <a:cxn ang="0">
                            <a:pos x="1893" y="2036"/>
                          </a:cxn>
                          <a:cxn ang="0">
                            <a:pos x="2557" y="1956"/>
                          </a:cxn>
                          <a:cxn ang="0">
                            <a:pos x="2653" y="1620"/>
                          </a:cxn>
                          <a:cxn ang="0">
                            <a:pos x="2821" y="1188"/>
                          </a:cxn>
                          <a:cxn ang="0">
                            <a:pos x="2773" y="644"/>
                          </a:cxn>
                          <a:cxn ang="0">
                            <a:pos x="2533" y="468"/>
                          </a:cxn>
                          <a:cxn ang="0">
                            <a:pos x="2389" y="52"/>
                          </a:cxn>
                          <a:cxn ang="0">
                            <a:pos x="2013" y="156"/>
                          </a:cxn>
                          <a:cxn ang="0">
                            <a:pos x="1621" y="28"/>
                          </a:cxn>
                          <a:cxn ang="0">
                            <a:pos x="1117" y="164"/>
                          </a:cxn>
                          <a:cxn ang="0">
                            <a:pos x="525" y="236"/>
                          </a:cxn>
                          <a:cxn ang="0">
                            <a:pos x="445" y="668"/>
                          </a:cxn>
                          <a:cxn ang="0">
                            <a:pos x="117" y="916"/>
                          </a:cxn>
                          <a:cxn ang="0">
                            <a:pos x="173" y="1324"/>
                          </a:cxn>
                        </a:cxnLst>
                        <a:rect l="0" t="0" r="r" b="b"/>
                        <a:pathLst>
                          <a:path w="2841" h="2293">
                            <a:moveTo>
                              <a:pt x="157" y="1396"/>
                            </a:moveTo>
                            <a:cubicBezTo>
                              <a:pt x="137" y="1456"/>
                              <a:pt x="0" y="1609"/>
                              <a:pt x="37" y="1748"/>
                            </a:cubicBezTo>
                            <a:cubicBezTo>
                              <a:pt x="74" y="1887"/>
                              <a:pt x="253" y="2179"/>
                              <a:pt x="381" y="2228"/>
                            </a:cubicBezTo>
                            <a:cubicBezTo>
                              <a:pt x="509" y="2277"/>
                              <a:pt x="638" y="2033"/>
                              <a:pt x="805" y="2044"/>
                            </a:cubicBezTo>
                            <a:cubicBezTo>
                              <a:pt x="972" y="2055"/>
                              <a:pt x="1200" y="2293"/>
                              <a:pt x="1381" y="2292"/>
                            </a:cubicBezTo>
                            <a:cubicBezTo>
                              <a:pt x="1562" y="2291"/>
                              <a:pt x="1697" y="2092"/>
                              <a:pt x="1893" y="2036"/>
                            </a:cubicBezTo>
                            <a:cubicBezTo>
                              <a:pt x="2089" y="1980"/>
                              <a:pt x="2430" y="2025"/>
                              <a:pt x="2557" y="1956"/>
                            </a:cubicBezTo>
                            <a:cubicBezTo>
                              <a:pt x="2684" y="1887"/>
                              <a:pt x="2609" y="1748"/>
                              <a:pt x="2653" y="1620"/>
                            </a:cubicBezTo>
                            <a:cubicBezTo>
                              <a:pt x="2697" y="1492"/>
                              <a:pt x="2801" y="1351"/>
                              <a:pt x="2821" y="1188"/>
                            </a:cubicBezTo>
                            <a:cubicBezTo>
                              <a:pt x="2841" y="1025"/>
                              <a:pt x="2821" y="764"/>
                              <a:pt x="2773" y="644"/>
                            </a:cubicBezTo>
                            <a:cubicBezTo>
                              <a:pt x="2725" y="524"/>
                              <a:pt x="2597" y="567"/>
                              <a:pt x="2533" y="468"/>
                            </a:cubicBezTo>
                            <a:cubicBezTo>
                              <a:pt x="2469" y="369"/>
                              <a:pt x="2476" y="104"/>
                              <a:pt x="2389" y="52"/>
                            </a:cubicBezTo>
                            <a:cubicBezTo>
                              <a:pt x="2302" y="0"/>
                              <a:pt x="2141" y="160"/>
                              <a:pt x="2013" y="156"/>
                            </a:cubicBezTo>
                            <a:cubicBezTo>
                              <a:pt x="1885" y="152"/>
                              <a:pt x="1770" y="27"/>
                              <a:pt x="1621" y="28"/>
                            </a:cubicBezTo>
                            <a:cubicBezTo>
                              <a:pt x="1472" y="29"/>
                              <a:pt x="1299" y="129"/>
                              <a:pt x="1117" y="164"/>
                            </a:cubicBezTo>
                            <a:cubicBezTo>
                              <a:pt x="935" y="199"/>
                              <a:pt x="637" y="152"/>
                              <a:pt x="525" y="236"/>
                            </a:cubicBezTo>
                            <a:cubicBezTo>
                              <a:pt x="413" y="320"/>
                              <a:pt x="513" y="555"/>
                              <a:pt x="445" y="668"/>
                            </a:cubicBezTo>
                            <a:cubicBezTo>
                              <a:pt x="377" y="781"/>
                              <a:pt x="162" y="807"/>
                              <a:pt x="117" y="916"/>
                            </a:cubicBezTo>
                            <a:cubicBezTo>
                              <a:pt x="72" y="1025"/>
                              <a:pt x="161" y="1239"/>
                              <a:pt x="173" y="1324"/>
                            </a:cubicBezTo>
                          </a:path>
                        </a:pathLst>
                      </a:custGeom>
                      <a:solidFill>
                        <a:srgbClr val="33CCFF">
                          <a:alpha val="50000"/>
                        </a:srgbClr>
                      </a:solidFill>
                      <a:ln w="3175" cap="flat" cmpd="sng">
                        <a:solidFill>
                          <a:schemeClr val="tx1"/>
                        </a:solidFill>
                        <a:prstDash val="solid"/>
                        <a:round/>
                        <a:headEnd/>
                        <a:tailEnd/>
                      </a:ln>
                      <a:effectLst/>
                    </p:spPr>
                    <p:txBody>
                      <a:bodyPr wrap="none" lIns="90488" tIns="44450" rIns="90488" bIns="44450" anchor="ctr"/>
                      <a:lstStyle/>
                      <a:p>
                        <a:pPr eaLnBrk="1" hangingPunct="1"/>
                        <a:endParaRPr lang="en-US">
                          <a:solidFill>
                            <a:srgbClr val="000000"/>
                          </a:solidFill>
                          <a:latin typeface="Times New Roman" charset="0"/>
                        </a:endParaRPr>
                      </a:p>
                    </p:txBody>
                  </p:sp>
                  <p:sp>
                    <p:nvSpPr>
                      <p:cNvPr id="338955" name="Rectangle 11"/>
                      <p:cNvSpPr>
                        <a:spLocks noChangeArrowheads="1"/>
                      </p:cNvSpPr>
                      <p:nvPr/>
                    </p:nvSpPr>
                    <p:spPr bwMode="auto">
                      <a:xfrm>
                        <a:off x="3655"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56" name="Rectangle 12"/>
                      <p:cNvSpPr>
                        <a:spLocks noChangeArrowheads="1"/>
                      </p:cNvSpPr>
                      <p:nvPr/>
                    </p:nvSpPr>
                    <p:spPr bwMode="auto">
                      <a:xfrm>
                        <a:off x="426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57" name="Rectangle 13"/>
                      <p:cNvSpPr>
                        <a:spLocks noChangeArrowheads="1"/>
                      </p:cNvSpPr>
                      <p:nvPr/>
                    </p:nvSpPr>
                    <p:spPr bwMode="auto">
                      <a:xfrm>
                        <a:off x="491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pPr eaLnBrk="1" hangingPunct="1"/>
                        <a:endParaRPr lang="en-US">
                          <a:solidFill>
                            <a:srgbClr val="000000"/>
                          </a:solidFill>
                          <a:latin typeface="Times New Roman" charset="0"/>
                        </a:endParaRPr>
                      </a:p>
                    </p:txBody>
                  </p:sp>
                </p:grpSp>
                <p:sp>
                  <p:nvSpPr>
                    <p:cNvPr id="338958" name="Text Box 14"/>
                    <p:cNvSpPr txBox="1">
                      <a:spLocks noChangeArrowheads="1"/>
                    </p:cNvSpPr>
                    <p:nvPr/>
                  </p:nvSpPr>
                  <p:spPr bwMode="auto">
                    <a:xfrm>
                      <a:off x="1150" y="2336"/>
                      <a:ext cx="1524" cy="810"/>
                    </a:xfrm>
                    <a:prstGeom prst="rect">
                      <a:avLst/>
                    </a:prstGeom>
                    <a:noFill/>
                    <a:ln w="12700">
                      <a:noFill/>
                      <a:miter lim="800000"/>
                      <a:headEnd/>
                      <a:tailEnd/>
                    </a:ln>
                    <a:effectLst/>
                  </p:spPr>
                  <p:txBody>
                    <a:bodyPr wrap="none" lIns="90488" tIns="44450" rIns="90488" bIns="44450">
                      <a:spAutoFit/>
                    </a:bodyPr>
                    <a:lstStyle/>
                    <a:p>
                      <a:pPr algn="r"/>
                      <a:r>
                        <a:rPr lang="en-US" sz="2000">
                          <a:solidFill>
                            <a:srgbClr val="000000"/>
                          </a:solidFill>
                          <a:latin typeface="Arial" charset="0"/>
                          <a:cs typeface="Arial" charset="0"/>
                        </a:rPr>
                        <a:t>Internet</a:t>
                      </a:r>
                    </a:p>
                    <a:p>
                      <a:pPr algn="r"/>
                      <a:r>
                        <a:rPr lang="en-US" sz="2000">
                          <a:solidFill>
                            <a:srgbClr val="000000"/>
                          </a:solidFill>
                          <a:latin typeface="Arial" charset="0"/>
                          <a:cs typeface="Arial" charset="0"/>
                        </a:rPr>
                        <a:t>communication</a:t>
                      </a:r>
                    </a:p>
                    <a:p>
                      <a:pPr algn="r"/>
                      <a:r>
                        <a:rPr lang="en-US" sz="2000">
                          <a:solidFill>
                            <a:srgbClr val="000000"/>
                          </a:solidFill>
                          <a:latin typeface="Arial" charset="0"/>
                          <a:cs typeface="Arial" charset="0"/>
                        </a:rPr>
                        <a:t>protocols</a:t>
                      </a:r>
                      <a:endParaRPr lang="en-US">
                        <a:solidFill>
                          <a:srgbClr val="000000"/>
                        </a:solidFill>
                        <a:latin typeface="Times New Roman" charset="0"/>
                        <a:cs typeface="Arial" charset="0"/>
                      </a:endParaRPr>
                    </a:p>
                  </p:txBody>
                </p:sp>
                <p:sp>
                  <p:nvSpPr>
                    <p:cNvPr id="338959" name="Line 15"/>
                    <p:cNvSpPr>
                      <a:spLocks noChangeShapeType="1"/>
                    </p:cNvSpPr>
                    <p:nvPr/>
                  </p:nvSpPr>
                  <p:spPr bwMode="auto">
                    <a:xfrm>
                      <a:off x="2665" y="2870"/>
                      <a:ext cx="862" cy="169"/>
                    </a:xfrm>
                    <a:prstGeom prst="line">
                      <a:avLst/>
                    </a:prstGeom>
                    <a:noFill/>
                    <a:ln w="38100">
                      <a:solidFill>
                        <a:schemeClr val="tx1"/>
                      </a:solidFill>
                      <a:round/>
                      <a:headEnd/>
                      <a:tailEnd/>
                    </a:ln>
                    <a:effectLst/>
                  </p:spPr>
                  <p:txBody>
                    <a:bodyPr wrap="none" lIns="90488" tIns="44450" rIns="90488" bIns="44450" anchor="ctr"/>
                    <a:lstStyle/>
                    <a:p>
                      <a:pPr eaLnBrk="1" hangingPunct="1"/>
                      <a:endParaRPr lang="en-US">
                        <a:solidFill>
                          <a:srgbClr val="000000"/>
                        </a:solidFill>
                        <a:latin typeface="Times New Roman" charset="0"/>
                      </a:endParaRPr>
                    </a:p>
                  </p:txBody>
                </p:sp>
              </p:grpSp>
            </p:grpSp>
            <p:sp>
              <p:nvSpPr>
                <p:cNvPr id="338960" name="Text Box 16"/>
                <p:cNvSpPr txBox="1">
                  <a:spLocks noChangeArrowheads="1"/>
                </p:cNvSpPr>
                <p:nvPr/>
              </p:nvSpPr>
              <p:spPr bwMode="auto">
                <a:xfrm>
                  <a:off x="4747" y="345"/>
                  <a:ext cx="697" cy="320"/>
                </a:xfrm>
                <a:prstGeom prst="rect">
                  <a:avLst/>
                </a:prstGeom>
                <a:noFill/>
                <a:ln w="9525">
                  <a:noFill/>
                  <a:miter lim="800000"/>
                  <a:headEnd/>
                  <a:tailEnd/>
                </a:ln>
                <a:effectLst/>
              </p:spPr>
              <p:txBody>
                <a:bodyPr wrap="none" anchor="ctr">
                  <a:spAutoFit/>
                </a:bodyPr>
                <a:lstStyle/>
                <a:p>
                  <a:pPr algn="ctr"/>
                  <a:r>
                    <a:rPr lang="en-US" sz="2000" i="1">
                      <a:solidFill>
                        <a:srgbClr val="81786B"/>
                      </a:solidFill>
                      <a:latin typeface="Arial" charset="0"/>
                      <a:cs typeface="Arial" charset="0"/>
                    </a:rPr>
                    <a:t>RTSP</a:t>
                  </a:r>
                </a:p>
              </p:txBody>
            </p:sp>
            <p:sp>
              <p:nvSpPr>
                <p:cNvPr id="338961" name="Text Box 17"/>
                <p:cNvSpPr txBox="1">
                  <a:spLocks noChangeArrowheads="1"/>
                </p:cNvSpPr>
                <p:nvPr/>
              </p:nvSpPr>
              <p:spPr bwMode="auto">
                <a:xfrm>
                  <a:off x="4178" y="345"/>
                  <a:ext cx="537" cy="320"/>
                </a:xfrm>
                <a:prstGeom prst="rect">
                  <a:avLst/>
                </a:prstGeom>
                <a:noFill/>
                <a:ln w="9525">
                  <a:noFill/>
                  <a:miter lim="800000"/>
                  <a:headEnd/>
                  <a:tailEnd/>
                </a:ln>
                <a:effectLst/>
              </p:spPr>
              <p:txBody>
                <a:bodyPr wrap="none" anchor="ctr">
                  <a:spAutoFit/>
                </a:bodyPr>
                <a:lstStyle/>
                <a:p>
                  <a:pPr algn="ctr"/>
                  <a:r>
                    <a:rPr lang="en-US" sz="2000" i="1">
                      <a:solidFill>
                        <a:srgbClr val="81786B"/>
                      </a:solidFill>
                      <a:latin typeface="Arial" charset="0"/>
                      <a:cs typeface="Arial" charset="0"/>
                    </a:rPr>
                    <a:t>FTP</a:t>
                  </a:r>
                </a:p>
              </p:txBody>
            </p:sp>
            <p:sp>
              <p:nvSpPr>
                <p:cNvPr id="338962" name="Text Box 18"/>
                <p:cNvSpPr txBox="1">
                  <a:spLocks noChangeArrowheads="1"/>
                </p:cNvSpPr>
                <p:nvPr/>
              </p:nvSpPr>
              <p:spPr bwMode="auto">
                <a:xfrm>
                  <a:off x="3503" y="345"/>
                  <a:ext cx="662" cy="320"/>
                </a:xfrm>
                <a:prstGeom prst="rect">
                  <a:avLst/>
                </a:prstGeom>
                <a:noFill/>
                <a:ln w="9525">
                  <a:noFill/>
                  <a:miter lim="800000"/>
                  <a:headEnd/>
                  <a:tailEnd/>
                </a:ln>
                <a:effectLst/>
              </p:spPr>
              <p:txBody>
                <a:bodyPr wrap="none" anchor="ctr">
                  <a:spAutoFit/>
                </a:bodyPr>
                <a:lstStyle/>
                <a:p>
                  <a:pPr algn="ctr"/>
                  <a:r>
                    <a:rPr lang="en-US" sz="2000" i="1">
                      <a:solidFill>
                        <a:srgbClr val="81786B"/>
                      </a:solidFill>
                      <a:latin typeface="Arial" charset="0"/>
                      <a:cs typeface="Arial" charset="0"/>
                    </a:rPr>
                    <a:t>Email</a:t>
                  </a:r>
                </a:p>
              </p:txBody>
            </p:sp>
          </p:grpSp>
          <p:sp>
            <p:nvSpPr>
              <p:cNvPr id="338963" name="Oval 19"/>
              <p:cNvSpPr>
                <a:spLocks noChangeArrowheads="1"/>
              </p:cNvSpPr>
              <p:nvPr/>
            </p:nvSpPr>
            <p:spPr bwMode="auto">
              <a:xfrm>
                <a:off x="3474" y="3008"/>
                <a:ext cx="77" cy="77"/>
              </a:xfrm>
              <a:prstGeom prst="ellipse">
                <a:avLst/>
              </a:prstGeom>
              <a:solidFill>
                <a:schemeClr val="tx1">
                  <a:alpha val="50000"/>
                </a:schemeClr>
              </a:solidFill>
              <a:ln w="6350">
                <a:solidFill>
                  <a:schemeClr val="tx1"/>
                </a:solidFill>
                <a:round/>
                <a:headEnd/>
                <a:tailEnd/>
              </a:ln>
              <a:effectLst/>
            </p:spPr>
            <p:txBody>
              <a:bodyPr wrap="none" lIns="90488" tIns="44450" rIns="90488" bIns="44450" anchor="ctr"/>
              <a:lstStyle/>
              <a:p>
                <a:pPr eaLnBrk="1" hangingPunct="1"/>
                <a:endParaRPr lang="en-US">
                  <a:solidFill>
                    <a:srgbClr val="000000"/>
                  </a:solidFill>
                  <a:latin typeface="Times New Roman" charset="0"/>
                </a:endParaRPr>
              </a:p>
            </p:txBody>
          </p:sp>
        </p:grpSp>
        <p:grpSp>
          <p:nvGrpSpPr>
            <p:cNvPr id="338964" name="Group 20"/>
            <p:cNvGrpSpPr>
              <a:grpSpLocks/>
            </p:cNvGrpSpPr>
            <p:nvPr/>
          </p:nvGrpSpPr>
          <p:grpSpPr bwMode="auto">
            <a:xfrm>
              <a:off x="288" y="3120"/>
              <a:ext cx="816" cy="576"/>
              <a:chOff x="288" y="3120"/>
              <a:chExt cx="816" cy="576"/>
            </a:xfrm>
          </p:grpSpPr>
          <p:sp>
            <p:nvSpPr>
              <p:cNvPr id="338965" name="Rectangle 21"/>
              <p:cNvSpPr>
                <a:spLocks noChangeArrowheads="1"/>
              </p:cNvSpPr>
              <p:nvPr/>
            </p:nvSpPr>
            <p:spPr bwMode="auto">
              <a:xfrm>
                <a:off x="288" y="3504"/>
                <a:ext cx="816" cy="192"/>
              </a:xfrm>
              <a:prstGeom prst="rect">
                <a:avLst/>
              </a:prstGeom>
              <a:solidFill>
                <a:srgbClr val="FF9966">
                  <a:alpha val="50000"/>
                </a:srgbClr>
              </a:solidFill>
              <a:ln w="9525">
                <a:solidFill>
                  <a:schemeClr val="tx1"/>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66" name="Rectangle 22"/>
              <p:cNvSpPr>
                <a:spLocks noChangeArrowheads="1"/>
              </p:cNvSpPr>
              <p:nvPr/>
            </p:nvSpPr>
            <p:spPr bwMode="auto">
              <a:xfrm>
                <a:off x="432" y="3120"/>
                <a:ext cx="528" cy="384"/>
              </a:xfrm>
              <a:prstGeom prst="rect">
                <a:avLst/>
              </a:prstGeom>
              <a:solidFill>
                <a:srgbClr val="FF9966">
                  <a:alpha val="50000"/>
                </a:srgbClr>
              </a:solidFill>
              <a:ln w="9525">
                <a:solidFill>
                  <a:schemeClr val="tx1"/>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67" name="Rectangle 23"/>
              <p:cNvSpPr>
                <a:spLocks noChangeArrowheads="1"/>
              </p:cNvSpPr>
              <p:nvPr/>
            </p:nvSpPr>
            <p:spPr bwMode="auto">
              <a:xfrm>
                <a:off x="480" y="3168"/>
                <a:ext cx="432" cy="288"/>
              </a:xfrm>
              <a:prstGeom prst="rect">
                <a:avLst/>
              </a:prstGeom>
              <a:solidFill>
                <a:schemeClr val="bg1">
                  <a:alpha val="50000"/>
                </a:schemeClr>
              </a:solidFill>
              <a:ln w="9525">
                <a:solidFill>
                  <a:schemeClr val="tx1"/>
                </a:solidFill>
                <a:miter lim="800000"/>
                <a:headEnd/>
                <a:tailEnd/>
              </a:ln>
              <a:effectLst/>
            </p:spPr>
            <p:txBody>
              <a:bodyPr wrap="none" anchor="ctr"/>
              <a:lstStyle/>
              <a:p>
                <a:pPr algn="ctr"/>
                <a:endParaRPr lang="en-US">
                  <a:solidFill>
                    <a:srgbClr val="000000"/>
                  </a:solidFill>
                  <a:latin typeface="Times New Roman" charset="0"/>
                  <a:cs typeface="Arial" charset="0"/>
                </a:endParaRPr>
              </a:p>
            </p:txBody>
          </p:sp>
        </p:grpSp>
        <p:sp>
          <p:nvSpPr>
            <p:cNvPr id="338968" name="Line 24"/>
            <p:cNvSpPr>
              <a:spLocks noChangeShapeType="1"/>
            </p:cNvSpPr>
            <p:nvPr/>
          </p:nvSpPr>
          <p:spPr bwMode="auto">
            <a:xfrm flipH="1" flipV="1">
              <a:off x="1103" y="3612"/>
              <a:ext cx="1946" cy="7"/>
            </a:xfrm>
            <a:prstGeom prst="line">
              <a:avLst/>
            </a:prstGeom>
            <a:noFill/>
            <a:ln w="38100">
              <a:solidFill>
                <a:schemeClr val="bg2"/>
              </a:solidFill>
              <a:round/>
              <a:headEnd type="arrow" w="med" len="med"/>
              <a:tailEnd type="arrow" w="med" len="med"/>
            </a:ln>
            <a:effectLst/>
          </p:spPr>
          <p:txBody>
            <a:bodyPr wrap="none" lIns="90488" tIns="44450" rIns="90488" bIns="44450" anchor="ctr"/>
            <a:lstStyle/>
            <a:p>
              <a:pPr eaLnBrk="1" hangingPunct="1"/>
              <a:endParaRPr lang="en-US">
                <a:solidFill>
                  <a:srgbClr val="000000"/>
                </a:solidFill>
                <a:latin typeface="Times New Roman" charset="0"/>
              </a:endParaRPr>
            </a:p>
          </p:txBody>
        </p:sp>
      </p:grpSp>
      <p:grpSp>
        <p:nvGrpSpPr>
          <p:cNvPr id="338969" name="Group 25"/>
          <p:cNvGrpSpPr>
            <a:grpSpLocks/>
          </p:cNvGrpSpPr>
          <p:nvPr/>
        </p:nvGrpSpPr>
        <p:grpSpPr bwMode="auto">
          <a:xfrm>
            <a:off x="6324600" y="3124200"/>
            <a:ext cx="1895475" cy="733425"/>
            <a:chOff x="3807" y="1496"/>
            <a:chExt cx="1529" cy="592"/>
          </a:xfrm>
        </p:grpSpPr>
        <p:sp>
          <p:nvSpPr>
            <p:cNvPr id="338970" name="Freeform 26"/>
            <p:cNvSpPr>
              <a:spLocks/>
            </p:cNvSpPr>
            <p:nvPr/>
          </p:nvSpPr>
          <p:spPr bwMode="auto">
            <a:xfrm>
              <a:off x="4424" y="1496"/>
              <a:ext cx="440" cy="384"/>
            </a:xfrm>
            <a:custGeom>
              <a:avLst/>
              <a:gdLst/>
              <a:ahLst/>
              <a:cxnLst>
                <a:cxn ang="0">
                  <a:pos x="440" y="384"/>
                </a:cxn>
                <a:cxn ang="0">
                  <a:pos x="88" y="283"/>
                </a:cxn>
                <a:cxn ang="0">
                  <a:pos x="0" y="0"/>
                </a:cxn>
              </a:cxnLst>
              <a:rect l="0" t="0" r="r" b="b"/>
              <a:pathLst>
                <a:path w="440" h="384">
                  <a:moveTo>
                    <a:pt x="440" y="384"/>
                  </a:moveTo>
                  <a:cubicBezTo>
                    <a:pt x="381" y="368"/>
                    <a:pt x="161" y="347"/>
                    <a:pt x="88" y="283"/>
                  </a:cubicBezTo>
                  <a:cubicBezTo>
                    <a:pt x="15" y="219"/>
                    <a:pt x="18" y="59"/>
                    <a:pt x="0" y="0"/>
                  </a:cubicBezTo>
                </a:path>
              </a:pathLst>
            </a:custGeom>
            <a:noFill/>
            <a:ln w="38100" cap="flat" cmpd="sng">
              <a:solidFill>
                <a:srgbClr val="969696"/>
              </a:solidFill>
              <a:prstDash val="solid"/>
              <a:round/>
              <a:headEnd type="arrow" w="med" len="med"/>
              <a:tailEnd type="arrow" w="med" len="med"/>
            </a:ln>
            <a:effectLst/>
          </p:spPr>
          <p:txBody>
            <a:bodyPr wrap="none" anchor="ctr"/>
            <a:lstStyle/>
            <a:p>
              <a:pPr eaLnBrk="1" hangingPunct="1"/>
              <a:endParaRPr lang="en-US">
                <a:solidFill>
                  <a:srgbClr val="000000"/>
                </a:solidFill>
                <a:latin typeface="Times New Roman" charset="0"/>
              </a:endParaRPr>
            </a:p>
          </p:txBody>
        </p:sp>
        <p:sp>
          <p:nvSpPr>
            <p:cNvPr id="338971" name="Freeform 27"/>
            <p:cNvSpPr>
              <a:spLocks/>
            </p:cNvSpPr>
            <p:nvPr/>
          </p:nvSpPr>
          <p:spPr bwMode="auto">
            <a:xfrm>
              <a:off x="3807" y="1504"/>
              <a:ext cx="401" cy="328"/>
            </a:xfrm>
            <a:custGeom>
              <a:avLst/>
              <a:gdLst/>
              <a:ahLst/>
              <a:cxnLst>
                <a:cxn ang="0">
                  <a:pos x="401" y="328"/>
                </a:cxn>
                <a:cxn ang="0">
                  <a:pos x="65" y="232"/>
                </a:cxn>
                <a:cxn ang="0">
                  <a:pos x="9" y="0"/>
                </a:cxn>
              </a:cxnLst>
              <a:rect l="0" t="0" r="r" b="b"/>
              <a:pathLst>
                <a:path w="401" h="328">
                  <a:moveTo>
                    <a:pt x="401" y="328"/>
                  </a:moveTo>
                  <a:cubicBezTo>
                    <a:pt x="344" y="312"/>
                    <a:pt x="130" y="287"/>
                    <a:pt x="65" y="232"/>
                  </a:cubicBezTo>
                  <a:cubicBezTo>
                    <a:pt x="0" y="177"/>
                    <a:pt x="21" y="48"/>
                    <a:pt x="9" y="0"/>
                  </a:cubicBezTo>
                </a:path>
              </a:pathLst>
            </a:custGeom>
            <a:noFill/>
            <a:ln w="38100" cap="flat" cmpd="sng">
              <a:solidFill>
                <a:srgbClr val="969696"/>
              </a:solidFill>
              <a:prstDash val="solid"/>
              <a:round/>
              <a:headEnd type="arrow" w="med" len="med"/>
              <a:tailEnd type="arrow" w="med" len="med"/>
            </a:ln>
            <a:effectLst/>
          </p:spPr>
          <p:txBody>
            <a:bodyPr wrap="none" anchor="ctr"/>
            <a:lstStyle/>
            <a:p>
              <a:pPr eaLnBrk="1" hangingPunct="1"/>
              <a:endParaRPr lang="en-US">
                <a:solidFill>
                  <a:srgbClr val="000000"/>
                </a:solidFill>
                <a:latin typeface="Times New Roman" charset="0"/>
              </a:endParaRPr>
            </a:p>
          </p:txBody>
        </p:sp>
        <p:sp>
          <p:nvSpPr>
            <p:cNvPr id="338972" name="Freeform 28"/>
            <p:cNvSpPr>
              <a:spLocks/>
            </p:cNvSpPr>
            <p:nvPr/>
          </p:nvSpPr>
          <p:spPr bwMode="auto">
            <a:xfrm>
              <a:off x="5032" y="1504"/>
              <a:ext cx="304" cy="584"/>
            </a:xfrm>
            <a:custGeom>
              <a:avLst/>
              <a:gdLst/>
              <a:ahLst/>
              <a:cxnLst>
                <a:cxn ang="0">
                  <a:pos x="304" y="584"/>
                </a:cxn>
                <a:cxn ang="0">
                  <a:pos x="48" y="312"/>
                </a:cxn>
                <a:cxn ang="0">
                  <a:pos x="16" y="0"/>
                </a:cxn>
              </a:cxnLst>
              <a:rect l="0" t="0" r="r" b="b"/>
              <a:pathLst>
                <a:path w="304" h="584">
                  <a:moveTo>
                    <a:pt x="304" y="584"/>
                  </a:moveTo>
                  <a:cubicBezTo>
                    <a:pt x="261" y="539"/>
                    <a:pt x="96" y="409"/>
                    <a:pt x="48" y="312"/>
                  </a:cubicBezTo>
                  <a:cubicBezTo>
                    <a:pt x="0" y="215"/>
                    <a:pt x="23" y="65"/>
                    <a:pt x="16" y="0"/>
                  </a:cubicBezTo>
                </a:path>
              </a:pathLst>
            </a:custGeom>
            <a:noFill/>
            <a:ln w="38100" cap="flat" cmpd="sng">
              <a:solidFill>
                <a:srgbClr val="969696"/>
              </a:solidFill>
              <a:prstDash val="solid"/>
              <a:round/>
              <a:headEnd type="arrow" w="med" len="med"/>
              <a:tailEnd type="none" w="med" len="med"/>
            </a:ln>
            <a:effectLst/>
          </p:spPr>
          <p:txBody>
            <a:bodyPr wrap="none" anchor="ctr"/>
            <a:lstStyle/>
            <a:p>
              <a:pPr eaLnBrk="1" hangingPunct="1"/>
              <a:endParaRPr lang="en-US">
                <a:solidFill>
                  <a:srgbClr val="000000"/>
                </a:solidFill>
                <a:latin typeface="Times New Roman" charset="0"/>
              </a:endParaRPr>
            </a:p>
          </p:txBody>
        </p:sp>
      </p:grpSp>
      <p:grpSp>
        <p:nvGrpSpPr>
          <p:cNvPr id="338973" name="Group 29"/>
          <p:cNvGrpSpPr>
            <a:grpSpLocks/>
          </p:cNvGrpSpPr>
          <p:nvPr/>
        </p:nvGrpSpPr>
        <p:grpSpPr bwMode="auto">
          <a:xfrm>
            <a:off x="1379538" y="2390775"/>
            <a:ext cx="7019925" cy="3913188"/>
            <a:chOff x="-228" y="870"/>
            <a:chExt cx="5808" cy="3235"/>
          </a:xfrm>
        </p:grpSpPr>
        <p:sp>
          <p:nvSpPr>
            <p:cNvPr id="338974" name="Text Box 30"/>
            <p:cNvSpPr txBox="1">
              <a:spLocks noChangeArrowheads="1"/>
            </p:cNvSpPr>
            <p:nvPr/>
          </p:nvSpPr>
          <p:spPr bwMode="auto">
            <a:xfrm>
              <a:off x="2410" y="870"/>
              <a:ext cx="771" cy="580"/>
            </a:xfrm>
            <a:prstGeom prst="rect">
              <a:avLst/>
            </a:prstGeom>
            <a:noFill/>
            <a:ln w="9525">
              <a:noFill/>
              <a:miter lim="800000"/>
              <a:headEnd/>
              <a:tailEnd/>
            </a:ln>
            <a:effectLst/>
          </p:spPr>
          <p:txBody>
            <a:bodyPr wrap="none" anchor="ctr">
              <a:spAutoFit/>
            </a:bodyPr>
            <a:lstStyle/>
            <a:p>
              <a:pPr algn="ctr"/>
              <a:r>
                <a:rPr lang="en-US" sz="2000">
                  <a:solidFill>
                    <a:srgbClr val="000000"/>
                  </a:solidFill>
                  <a:latin typeface="Arial" charset="0"/>
                  <a:cs typeface="Arial" charset="0"/>
                </a:rPr>
                <a:t>Web</a:t>
              </a:r>
            </a:p>
            <a:p>
              <a:pPr algn="ctr"/>
              <a:r>
                <a:rPr lang="en-US" sz="2000">
                  <a:solidFill>
                    <a:srgbClr val="000000"/>
                  </a:solidFill>
                  <a:latin typeface="Arial" charset="0"/>
                  <a:cs typeface="Arial" charset="0"/>
                </a:rPr>
                <a:t>Server</a:t>
              </a:r>
              <a:endParaRPr lang="en-US">
                <a:solidFill>
                  <a:srgbClr val="000000"/>
                </a:solidFill>
                <a:latin typeface="Times New Roman" charset="0"/>
                <a:cs typeface="Arial" charset="0"/>
              </a:endParaRPr>
            </a:p>
          </p:txBody>
        </p:sp>
        <p:grpSp>
          <p:nvGrpSpPr>
            <p:cNvPr id="338975" name="Group 31"/>
            <p:cNvGrpSpPr>
              <a:grpSpLocks/>
            </p:cNvGrpSpPr>
            <p:nvPr/>
          </p:nvGrpSpPr>
          <p:grpSpPr bwMode="auto">
            <a:xfrm>
              <a:off x="-228" y="1416"/>
              <a:ext cx="5808" cy="2689"/>
              <a:chOff x="-228" y="1416"/>
              <a:chExt cx="5808" cy="2689"/>
            </a:xfrm>
          </p:grpSpPr>
          <p:sp>
            <p:nvSpPr>
              <p:cNvPr id="338976" name="Text Box 32"/>
              <p:cNvSpPr txBox="1">
                <a:spLocks noChangeArrowheads="1"/>
              </p:cNvSpPr>
              <p:nvPr/>
            </p:nvSpPr>
            <p:spPr bwMode="auto">
              <a:xfrm>
                <a:off x="4638" y="3525"/>
                <a:ext cx="892" cy="580"/>
              </a:xfrm>
              <a:prstGeom prst="rect">
                <a:avLst/>
              </a:prstGeom>
              <a:noFill/>
              <a:ln w="9525">
                <a:noFill/>
                <a:miter lim="800000"/>
                <a:headEnd/>
                <a:tailEnd/>
              </a:ln>
              <a:effectLst/>
            </p:spPr>
            <p:txBody>
              <a:bodyPr wrap="none" anchor="ctr">
                <a:spAutoFit/>
              </a:bodyPr>
              <a:lstStyle/>
              <a:p>
                <a:pPr algn="ctr"/>
                <a:r>
                  <a:rPr lang="en-US" b="1">
                    <a:solidFill>
                      <a:srgbClr val="FF0000"/>
                    </a:solidFill>
                    <a:latin typeface="Arial" charset="0"/>
                    <a:cs typeface="Arial" charset="0"/>
                  </a:rPr>
                  <a:t>HTTP</a:t>
                </a:r>
                <a:endParaRPr lang="en-US" b="1">
                  <a:solidFill>
                    <a:srgbClr val="000000"/>
                  </a:solidFill>
                  <a:latin typeface="Arial" charset="0"/>
                  <a:cs typeface="Arial" charset="0"/>
                </a:endParaRPr>
              </a:p>
              <a:p>
                <a:pPr algn="ctr"/>
                <a:r>
                  <a:rPr lang="en-US" sz="1600" b="1">
                    <a:solidFill>
                      <a:srgbClr val="000000"/>
                    </a:solidFill>
                    <a:latin typeface="Arial" charset="0"/>
                    <a:cs typeface="Arial" charset="0"/>
                  </a:rPr>
                  <a:t>(transfer)</a:t>
                </a:r>
                <a:endParaRPr lang="en-US">
                  <a:solidFill>
                    <a:srgbClr val="000000"/>
                  </a:solidFill>
                  <a:latin typeface="Times New Roman" charset="0"/>
                  <a:cs typeface="Arial" charset="0"/>
                </a:endParaRPr>
              </a:p>
            </p:txBody>
          </p:sp>
          <p:sp>
            <p:nvSpPr>
              <p:cNvPr id="338977" name="AutoShape 33"/>
              <p:cNvSpPr>
                <a:spLocks noChangeArrowheads="1"/>
              </p:cNvSpPr>
              <p:nvPr/>
            </p:nvSpPr>
            <p:spPr bwMode="auto">
              <a:xfrm>
                <a:off x="1776" y="1680"/>
                <a:ext cx="288" cy="288"/>
              </a:xfrm>
              <a:prstGeom prst="triangle">
                <a:avLst>
                  <a:gd name="adj" fmla="val 50000"/>
                </a:avLst>
              </a:prstGeom>
              <a:solidFill>
                <a:schemeClr val="tx1"/>
              </a:solidFill>
              <a:ln w="19050">
                <a:solidFill>
                  <a:schemeClr val="tx1"/>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78" name="Line 34"/>
              <p:cNvSpPr>
                <a:spLocks noChangeShapeType="1"/>
              </p:cNvSpPr>
              <p:nvPr/>
            </p:nvSpPr>
            <p:spPr bwMode="auto">
              <a:xfrm flipH="1" flipV="1">
                <a:off x="1056" y="1584"/>
                <a:ext cx="672" cy="144"/>
              </a:xfrm>
              <a:prstGeom prst="line">
                <a:avLst/>
              </a:prstGeom>
              <a:noFill/>
              <a:ln w="19050">
                <a:solidFill>
                  <a:schemeClr val="tx1"/>
                </a:solidFill>
                <a:round/>
                <a:headEnd type="arrow" w="med" len="med"/>
                <a:tailEnd/>
              </a:ln>
              <a:effectLst/>
            </p:spPr>
            <p:txBody>
              <a:bodyPr wrap="none" anchor="ctr"/>
              <a:lstStyle/>
              <a:p>
                <a:pPr eaLnBrk="1" hangingPunct="1"/>
                <a:endParaRPr lang="en-US">
                  <a:solidFill>
                    <a:srgbClr val="000000"/>
                  </a:solidFill>
                  <a:latin typeface="Times New Roman" charset="0"/>
                </a:endParaRPr>
              </a:p>
            </p:txBody>
          </p:sp>
          <p:sp>
            <p:nvSpPr>
              <p:cNvPr id="338979" name="Line 35"/>
              <p:cNvSpPr>
                <a:spLocks noChangeShapeType="1"/>
              </p:cNvSpPr>
              <p:nvPr/>
            </p:nvSpPr>
            <p:spPr bwMode="auto">
              <a:xfrm flipH="1" flipV="1">
                <a:off x="1056" y="1824"/>
                <a:ext cx="672" cy="0"/>
              </a:xfrm>
              <a:prstGeom prst="line">
                <a:avLst/>
              </a:prstGeom>
              <a:noFill/>
              <a:ln w="19050">
                <a:solidFill>
                  <a:schemeClr val="tx1"/>
                </a:solidFill>
                <a:round/>
                <a:headEnd type="arrow" w="med" len="med"/>
                <a:tailEnd/>
              </a:ln>
              <a:effectLst/>
            </p:spPr>
            <p:txBody>
              <a:bodyPr wrap="none" anchor="ctr"/>
              <a:lstStyle/>
              <a:p>
                <a:pPr eaLnBrk="1" hangingPunct="1"/>
                <a:endParaRPr lang="en-US">
                  <a:solidFill>
                    <a:srgbClr val="000000"/>
                  </a:solidFill>
                  <a:latin typeface="Times New Roman" charset="0"/>
                </a:endParaRPr>
              </a:p>
            </p:txBody>
          </p:sp>
          <p:sp>
            <p:nvSpPr>
              <p:cNvPr id="338980" name="Line 36"/>
              <p:cNvSpPr>
                <a:spLocks noChangeShapeType="1"/>
              </p:cNvSpPr>
              <p:nvPr/>
            </p:nvSpPr>
            <p:spPr bwMode="auto">
              <a:xfrm flipH="1">
                <a:off x="1056" y="1920"/>
                <a:ext cx="672" cy="144"/>
              </a:xfrm>
              <a:prstGeom prst="line">
                <a:avLst/>
              </a:prstGeom>
              <a:noFill/>
              <a:ln w="19050">
                <a:solidFill>
                  <a:schemeClr val="tx1"/>
                </a:solidFill>
                <a:round/>
                <a:headEnd type="arrow" w="med" len="med"/>
                <a:tailEnd/>
              </a:ln>
              <a:effectLst/>
            </p:spPr>
            <p:txBody>
              <a:bodyPr wrap="none" anchor="ctr"/>
              <a:lstStyle/>
              <a:p>
                <a:pPr eaLnBrk="1" hangingPunct="1"/>
                <a:endParaRPr lang="en-US">
                  <a:solidFill>
                    <a:srgbClr val="000000"/>
                  </a:solidFill>
                  <a:latin typeface="Times New Roman" charset="0"/>
                </a:endParaRPr>
              </a:p>
            </p:txBody>
          </p:sp>
          <p:sp>
            <p:nvSpPr>
              <p:cNvPr id="338981" name="Line 37"/>
              <p:cNvSpPr>
                <a:spLocks noChangeShapeType="1"/>
              </p:cNvSpPr>
              <p:nvPr/>
            </p:nvSpPr>
            <p:spPr bwMode="auto">
              <a:xfrm>
                <a:off x="2016" y="1824"/>
                <a:ext cx="608" cy="0"/>
              </a:xfrm>
              <a:prstGeom prst="line">
                <a:avLst/>
              </a:prstGeom>
              <a:noFill/>
              <a:ln w="19050">
                <a:solidFill>
                  <a:schemeClr val="tx1"/>
                </a:solidFill>
                <a:round/>
                <a:headEnd type="arrow" w="med" len="med"/>
                <a:tailEnd type="arrow" w="med" len="med"/>
              </a:ln>
              <a:effectLst/>
            </p:spPr>
            <p:txBody>
              <a:bodyPr wrap="none" anchor="ctr"/>
              <a:lstStyle/>
              <a:p>
                <a:pPr eaLnBrk="1" hangingPunct="1"/>
                <a:endParaRPr lang="en-US">
                  <a:solidFill>
                    <a:srgbClr val="000000"/>
                  </a:solidFill>
                  <a:latin typeface="Times New Roman" charset="0"/>
                </a:endParaRPr>
              </a:p>
            </p:txBody>
          </p:sp>
          <p:sp>
            <p:nvSpPr>
              <p:cNvPr id="338982" name="Text Box 38"/>
              <p:cNvSpPr txBox="1">
                <a:spLocks noChangeArrowheads="1"/>
              </p:cNvSpPr>
              <p:nvPr/>
            </p:nvSpPr>
            <p:spPr bwMode="auto">
              <a:xfrm>
                <a:off x="-228" y="1651"/>
                <a:ext cx="1250" cy="328"/>
              </a:xfrm>
              <a:prstGeom prst="rect">
                <a:avLst/>
              </a:prstGeom>
              <a:noFill/>
              <a:ln w="9525">
                <a:noFill/>
                <a:miter lim="800000"/>
                <a:headEnd/>
                <a:tailEnd/>
              </a:ln>
              <a:effectLst/>
            </p:spPr>
            <p:txBody>
              <a:bodyPr wrap="none" anchor="ctr">
                <a:spAutoFit/>
              </a:bodyPr>
              <a:lstStyle/>
              <a:p>
                <a:pPr algn="r">
                  <a:spcBef>
                    <a:spcPct val="30000"/>
                  </a:spcBef>
                </a:pPr>
                <a:r>
                  <a:rPr lang="en-US" sz="2000" i="1">
                    <a:solidFill>
                      <a:srgbClr val="000000"/>
                    </a:solidFill>
                    <a:latin typeface="Arial" charset="0"/>
                    <a:cs typeface="Arial" charset="0"/>
                  </a:rPr>
                  <a:t>File System</a:t>
                </a:r>
                <a:endParaRPr lang="en-US">
                  <a:solidFill>
                    <a:srgbClr val="000000"/>
                  </a:solidFill>
                  <a:latin typeface="Times New Roman" charset="0"/>
                  <a:cs typeface="Arial" charset="0"/>
                </a:endParaRPr>
              </a:p>
            </p:txBody>
          </p:sp>
          <p:sp>
            <p:nvSpPr>
              <p:cNvPr id="338983" name="Rectangle 39"/>
              <p:cNvSpPr>
                <a:spLocks noChangeArrowheads="1"/>
              </p:cNvSpPr>
              <p:nvPr/>
            </p:nvSpPr>
            <p:spPr bwMode="auto">
              <a:xfrm>
                <a:off x="2627" y="1416"/>
                <a:ext cx="336" cy="816"/>
              </a:xfrm>
              <a:prstGeom prst="rect">
                <a:avLst/>
              </a:prstGeom>
              <a:solidFill>
                <a:srgbClr val="336699"/>
              </a:solidFill>
              <a:ln w="9525">
                <a:solidFill>
                  <a:schemeClr val="tx1"/>
                </a:solidFill>
                <a:miter lim="800000"/>
                <a:headEnd/>
                <a:tailEnd/>
              </a:ln>
              <a:effectLst/>
            </p:spPr>
            <p:txBody>
              <a:bodyPr wrap="none" anchor="ctr"/>
              <a:lstStyle/>
              <a:p>
                <a:pPr algn="ctr"/>
                <a:endParaRPr lang="en-US">
                  <a:solidFill>
                    <a:srgbClr val="000000"/>
                  </a:solidFill>
                  <a:latin typeface="Times New Roman" charset="0"/>
                  <a:cs typeface="Arial" charset="0"/>
                </a:endParaRPr>
              </a:p>
            </p:txBody>
          </p:sp>
          <p:sp>
            <p:nvSpPr>
              <p:cNvPr id="338984" name="Freeform 40"/>
              <p:cNvSpPr>
                <a:spLocks/>
              </p:cNvSpPr>
              <p:nvPr/>
            </p:nvSpPr>
            <p:spPr bwMode="auto">
              <a:xfrm>
                <a:off x="1104" y="1779"/>
                <a:ext cx="4476" cy="1847"/>
              </a:xfrm>
              <a:custGeom>
                <a:avLst/>
                <a:gdLst/>
                <a:ahLst/>
                <a:cxnLst>
                  <a:cxn ang="0">
                    <a:pos x="0" y="1833"/>
                  </a:cxn>
                  <a:cxn ang="0">
                    <a:pos x="2624" y="1817"/>
                  </a:cxn>
                  <a:cxn ang="0">
                    <a:pos x="4064" y="1673"/>
                  </a:cxn>
                  <a:cxn ang="0">
                    <a:pos x="4464" y="969"/>
                  </a:cxn>
                  <a:cxn ang="0">
                    <a:pos x="3992" y="153"/>
                  </a:cxn>
                  <a:cxn ang="0">
                    <a:pos x="1856" y="49"/>
                  </a:cxn>
                </a:cxnLst>
                <a:rect l="0" t="0" r="r" b="b"/>
                <a:pathLst>
                  <a:path w="4476" h="1844">
                    <a:moveTo>
                      <a:pt x="0" y="1833"/>
                    </a:moveTo>
                    <a:cubicBezTo>
                      <a:pt x="437" y="1830"/>
                      <a:pt x="1947" y="1844"/>
                      <a:pt x="2624" y="1817"/>
                    </a:cubicBezTo>
                    <a:cubicBezTo>
                      <a:pt x="3301" y="1790"/>
                      <a:pt x="3757" y="1814"/>
                      <a:pt x="4064" y="1673"/>
                    </a:cubicBezTo>
                    <a:cubicBezTo>
                      <a:pt x="4371" y="1532"/>
                      <a:pt x="4476" y="1222"/>
                      <a:pt x="4464" y="969"/>
                    </a:cubicBezTo>
                    <a:cubicBezTo>
                      <a:pt x="4452" y="716"/>
                      <a:pt x="4427" y="306"/>
                      <a:pt x="3992" y="153"/>
                    </a:cubicBezTo>
                    <a:cubicBezTo>
                      <a:pt x="3557" y="0"/>
                      <a:pt x="2301" y="71"/>
                      <a:pt x="1856" y="49"/>
                    </a:cubicBezTo>
                  </a:path>
                </a:pathLst>
              </a:custGeom>
              <a:noFill/>
              <a:ln w="38100" cap="flat" cmpd="sng">
                <a:solidFill>
                  <a:schemeClr val="tx1"/>
                </a:solidFill>
                <a:prstDash val="solid"/>
                <a:round/>
                <a:headEnd type="arrow" w="med" len="med"/>
                <a:tailEnd type="arrow" w="med" len="med"/>
              </a:ln>
              <a:effectLst/>
            </p:spPr>
            <p:txBody>
              <a:bodyPr wrap="none" lIns="90488" tIns="44450" rIns="90488" bIns="44450" anchor="ctr"/>
              <a:lstStyle/>
              <a:p>
                <a:pPr eaLnBrk="1" hangingPunct="1"/>
                <a:endParaRPr lang="en-US">
                  <a:solidFill>
                    <a:srgbClr val="000000"/>
                  </a:solidFill>
                  <a:latin typeface="Times New Roman" charset="0"/>
                </a:endParaRPr>
              </a:p>
            </p:txBody>
          </p:sp>
        </p:grpSp>
      </p:grpSp>
      <p:sp>
        <p:nvSpPr>
          <p:cNvPr id="338985" name="Text Box 41"/>
          <p:cNvSpPr txBox="1">
            <a:spLocks noChangeArrowheads="1"/>
          </p:cNvSpPr>
          <p:nvPr/>
        </p:nvSpPr>
        <p:spPr bwMode="auto">
          <a:xfrm>
            <a:off x="1239838" y="2514600"/>
            <a:ext cx="3308350" cy="701675"/>
          </a:xfrm>
          <a:prstGeom prst="rect">
            <a:avLst/>
          </a:prstGeom>
          <a:noFill/>
          <a:ln w="9525">
            <a:noFill/>
            <a:miter lim="800000"/>
            <a:headEnd/>
            <a:tailEnd/>
          </a:ln>
          <a:effectLst/>
        </p:spPr>
        <p:txBody>
          <a:bodyPr wrap="none" anchor="ctr">
            <a:spAutoFit/>
          </a:bodyPr>
          <a:lstStyle/>
          <a:p>
            <a:pPr algn="r"/>
            <a:r>
              <a:rPr lang="en-US" b="1">
                <a:solidFill>
                  <a:srgbClr val="FF0000"/>
                </a:solidFill>
                <a:latin typeface="Arial" charset="0"/>
                <a:cs typeface="Arial" charset="0"/>
              </a:rPr>
              <a:t>URL</a:t>
            </a:r>
            <a:endParaRPr lang="en-US" b="1">
              <a:solidFill>
                <a:srgbClr val="000000"/>
              </a:solidFill>
              <a:latin typeface="Arial" charset="0"/>
              <a:cs typeface="Arial" charset="0"/>
            </a:endParaRPr>
          </a:p>
          <a:p>
            <a:pPr algn="r"/>
            <a:r>
              <a:rPr lang="en-US" sz="1600" b="1">
                <a:solidFill>
                  <a:srgbClr val="000000"/>
                </a:solidFill>
                <a:latin typeface="Arial" charset="0"/>
                <a:cs typeface="Arial" charset="0"/>
              </a:rPr>
              <a:t>(</a:t>
            </a:r>
            <a:r>
              <a:rPr lang="en-US" sz="1600">
                <a:solidFill>
                  <a:srgbClr val="000000"/>
                </a:solidFill>
                <a:latin typeface="Arial" charset="0"/>
                <a:cs typeface="Arial" charset="0"/>
              </a:rPr>
              <a:t>e.g.,</a:t>
            </a:r>
            <a:r>
              <a:rPr lang="en-US" sz="1600">
                <a:solidFill>
                  <a:srgbClr val="FF0000"/>
                </a:solidFill>
                <a:latin typeface="Arial" charset="0"/>
                <a:cs typeface="Arial" charset="0"/>
              </a:rPr>
              <a:t>http://www.foo.org/snarf.html</a:t>
            </a:r>
            <a:r>
              <a:rPr lang="en-US" sz="1600" b="1">
                <a:solidFill>
                  <a:srgbClr val="000000"/>
                </a:solidFill>
                <a:latin typeface="Arial" charset="0"/>
                <a:cs typeface="Arial" charset="0"/>
              </a:rPr>
              <a:t>)</a:t>
            </a:r>
            <a:endParaRPr lang="en-US">
              <a:solidFill>
                <a:srgbClr val="000000"/>
              </a:solidFill>
              <a:latin typeface="Times New Roman" charset="0"/>
              <a:cs typeface="Arial" charset="0"/>
            </a:endParaRPr>
          </a:p>
        </p:txBody>
      </p:sp>
      <p:grpSp>
        <p:nvGrpSpPr>
          <p:cNvPr id="338992" name="Group 48"/>
          <p:cNvGrpSpPr>
            <a:grpSpLocks/>
          </p:cNvGrpSpPr>
          <p:nvPr/>
        </p:nvGrpSpPr>
        <p:grpSpPr bwMode="auto">
          <a:xfrm>
            <a:off x="652463" y="720725"/>
            <a:ext cx="1866900" cy="1565275"/>
            <a:chOff x="411" y="454"/>
            <a:chExt cx="1176" cy="986"/>
          </a:xfrm>
        </p:grpSpPr>
        <p:sp>
          <p:nvSpPr>
            <p:cNvPr id="338986" name="Text Box 42"/>
            <p:cNvSpPr txBox="1">
              <a:spLocks noChangeArrowheads="1"/>
            </p:cNvSpPr>
            <p:nvPr/>
          </p:nvSpPr>
          <p:spPr bwMode="auto">
            <a:xfrm>
              <a:off x="672" y="768"/>
              <a:ext cx="649" cy="288"/>
            </a:xfrm>
            <a:prstGeom prst="rect">
              <a:avLst/>
            </a:prstGeom>
            <a:noFill/>
            <a:ln w="9525">
              <a:noFill/>
              <a:miter lim="800000"/>
              <a:headEnd/>
              <a:tailEnd/>
            </a:ln>
            <a:effectLst/>
          </p:spPr>
          <p:txBody>
            <a:bodyPr wrap="none">
              <a:spAutoFit/>
            </a:bodyPr>
            <a:lstStyle/>
            <a:p>
              <a:r>
                <a:rPr lang="en-US" b="1">
                  <a:solidFill>
                    <a:srgbClr val="FF0000"/>
                  </a:solidFill>
                  <a:latin typeface="Arial" charset="0"/>
                  <a:cs typeface="Arial" charset="0"/>
                </a:rPr>
                <a:t>HTML</a:t>
              </a:r>
            </a:p>
          </p:txBody>
        </p:sp>
        <p:sp>
          <p:nvSpPr>
            <p:cNvPr id="338987" name="Text Box 43"/>
            <p:cNvSpPr txBox="1">
              <a:spLocks noChangeArrowheads="1"/>
            </p:cNvSpPr>
            <p:nvPr/>
          </p:nvSpPr>
          <p:spPr bwMode="auto">
            <a:xfrm>
              <a:off x="672" y="960"/>
              <a:ext cx="617" cy="288"/>
            </a:xfrm>
            <a:prstGeom prst="rect">
              <a:avLst/>
            </a:prstGeom>
            <a:noFill/>
            <a:ln w="9525">
              <a:noFill/>
              <a:miter lim="800000"/>
              <a:headEnd/>
              <a:tailEnd/>
            </a:ln>
            <a:effectLst/>
          </p:spPr>
          <p:txBody>
            <a:bodyPr wrap="none">
              <a:spAutoFit/>
            </a:bodyPr>
            <a:lstStyle/>
            <a:p>
              <a:r>
                <a:rPr lang="en-US" b="1">
                  <a:solidFill>
                    <a:srgbClr val="FF0000"/>
                  </a:solidFill>
                  <a:latin typeface="Arial" charset="0"/>
                  <a:cs typeface="Arial" charset="0"/>
                </a:rPr>
                <a:t>HTTP</a:t>
              </a:r>
            </a:p>
          </p:txBody>
        </p:sp>
        <p:sp>
          <p:nvSpPr>
            <p:cNvPr id="338988" name="Text Box 44"/>
            <p:cNvSpPr txBox="1">
              <a:spLocks noChangeArrowheads="1"/>
            </p:cNvSpPr>
            <p:nvPr/>
          </p:nvSpPr>
          <p:spPr bwMode="auto">
            <a:xfrm>
              <a:off x="672" y="1152"/>
              <a:ext cx="511" cy="288"/>
            </a:xfrm>
            <a:prstGeom prst="rect">
              <a:avLst/>
            </a:prstGeom>
            <a:noFill/>
            <a:ln w="9525">
              <a:noFill/>
              <a:miter lim="800000"/>
              <a:headEnd/>
              <a:tailEnd/>
            </a:ln>
            <a:effectLst/>
          </p:spPr>
          <p:txBody>
            <a:bodyPr wrap="none">
              <a:spAutoFit/>
            </a:bodyPr>
            <a:lstStyle/>
            <a:p>
              <a:r>
                <a:rPr lang="en-US" b="1">
                  <a:solidFill>
                    <a:srgbClr val="FF0000"/>
                  </a:solidFill>
                  <a:latin typeface="Arial" charset="0"/>
                  <a:cs typeface="Arial" charset="0"/>
                </a:rPr>
                <a:t>URL</a:t>
              </a:r>
            </a:p>
          </p:txBody>
        </p:sp>
        <p:grpSp>
          <p:nvGrpSpPr>
            <p:cNvPr id="338989" name="Group 45"/>
            <p:cNvGrpSpPr>
              <a:grpSpLocks/>
            </p:cNvGrpSpPr>
            <p:nvPr/>
          </p:nvGrpSpPr>
          <p:grpSpPr bwMode="auto">
            <a:xfrm>
              <a:off x="411" y="454"/>
              <a:ext cx="1176" cy="986"/>
              <a:chOff x="411" y="454"/>
              <a:chExt cx="1176" cy="986"/>
            </a:xfrm>
          </p:grpSpPr>
          <p:sp>
            <p:nvSpPr>
              <p:cNvPr id="338990" name="Rectangle 46"/>
              <p:cNvSpPr>
                <a:spLocks noChangeArrowheads="1"/>
              </p:cNvSpPr>
              <p:nvPr/>
            </p:nvSpPr>
            <p:spPr bwMode="auto">
              <a:xfrm>
                <a:off x="624" y="768"/>
                <a:ext cx="720" cy="672"/>
              </a:xfrm>
              <a:prstGeom prst="rect">
                <a:avLst/>
              </a:prstGeom>
              <a:noFill/>
              <a:ln w="57150">
                <a:solidFill>
                  <a:schemeClr val="hlink"/>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91" name="Text Box 47"/>
              <p:cNvSpPr txBox="1">
                <a:spLocks noChangeArrowheads="1"/>
              </p:cNvSpPr>
              <p:nvPr/>
            </p:nvSpPr>
            <p:spPr bwMode="auto">
              <a:xfrm>
                <a:off x="411" y="454"/>
                <a:ext cx="1176" cy="327"/>
              </a:xfrm>
              <a:prstGeom prst="rect">
                <a:avLst/>
              </a:prstGeom>
              <a:noFill/>
              <a:ln w="12700">
                <a:noFill/>
                <a:miter lim="800000"/>
                <a:headEnd/>
                <a:tailEnd/>
              </a:ln>
              <a:effectLst/>
            </p:spPr>
            <p:txBody>
              <a:bodyPr wrap="none">
                <a:spAutoFit/>
              </a:bodyPr>
              <a:lstStyle/>
              <a:p>
                <a:pPr algn="ctr"/>
                <a:r>
                  <a:rPr lang="en-US" sz="2800" b="1">
                    <a:solidFill>
                      <a:srgbClr val="CCCCFF"/>
                    </a:solidFill>
                    <a:latin typeface="Arial Unicode MS" pitchFamily="34" charset="-128"/>
                    <a:cs typeface="Arial" charset="0"/>
                  </a:rPr>
                  <a:t>“The Web”</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Web Standards</a:t>
            </a:r>
          </a:p>
        </p:txBody>
      </p:sp>
      <p:sp>
        <p:nvSpPr>
          <p:cNvPr id="340995" name="Rectangle 3"/>
          <p:cNvSpPr>
            <a:spLocks noGrp="1" noChangeArrowheads="1"/>
          </p:cNvSpPr>
          <p:nvPr>
            <p:ph type="body" idx="1"/>
          </p:nvPr>
        </p:nvSpPr>
        <p:spPr/>
        <p:txBody>
          <a:bodyPr/>
          <a:lstStyle/>
          <a:p>
            <a:r>
              <a:rPr lang="en-US"/>
              <a:t>HTML</a:t>
            </a:r>
          </a:p>
          <a:p>
            <a:pPr lvl="1"/>
            <a:r>
              <a:rPr lang="en-US"/>
              <a:t>How to write and interpret the information</a:t>
            </a:r>
          </a:p>
          <a:p>
            <a:pPr lvl="3"/>
            <a:endParaRPr lang="en-US"/>
          </a:p>
          <a:p>
            <a:r>
              <a:rPr lang="en-US"/>
              <a:t>URL</a:t>
            </a:r>
          </a:p>
          <a:p>
            <a:pPr lvl="1"/>
            <a:r>
              <a:rPr lang="en-US"/>
              <a:t>Where to find it</a:t>
            </a:r>
          </a:p>
          <a:p>
            <a:pPr lvl="3"/>
            <a:endParaRPr lang="en-US"/>
          </a:p>
          <a:p>
            <a:r>
              <a:rPr lang="en-US"/>
              <a:t>HTTP</a:t>
            </a:r>
          </a:p>
          <a:p>
            <a:pPr lvl="1"/>
            <a:r>
              <a:rPr lang="en-US"/>
              <a:t>How to get it</a:t>
            </a:r>
          </a:p>
          <a:p>
            <a:pPr lvl="3"/>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title"/>
          </p:nvPr>
        </p:nvSpPr>
        <p:spPr>
          <a:xfrm>
            <a:off x="0" y="609600"/>
            <a:ext cx="9144000" cy="1143000"/>
          </a:xfrm>
        </p:spPr>
        <p:txBody>
          <a:bodyPr/>
          <a:lstStyle/>
          <a:p>
            <a:r>
              <a:rPr lang="en-US"/>
              <a:t>HyperText Transfer Protocol (HTTP)</a:t>
            </a:r>
          </a:p>
        </p:txBody>
      </p:sp>
      <p:sp>
        <p:nvSpPr>
          <p:cNvPr id="178179" name="Rectangle 1027"/>
          <p:cNvSpPr>
            <a:spLocks noGrp="1" noChangeArrowheads="1"/>
          </p:cNvSpPr>
          <p:nvPr>
            <p:ph type="body" idx="1"/>
          </p:nvPr>
        </p:nvSpPr>
        <p:spPr>
          <a:xfrm>
            <a:off x="685800" y="1752600"/>
            <a:ext cx="8001000" cy="4648200"/>
          </a:xfrm>
        </p:spPr>
        <p:txBody>
          <a:bodyPr/>
          <a:lstStyle/>
          <a:p>
            <a:pPr>
              <a:lnSpc>
                <a:spcPct val="90000"/>
              </a:lnSpc>
            </a:pPr>
            <a:r>
              <a:rPr lang="en-US" sz="2800"/>
              <a:t>Send request </a:t>
            </a:r>
          </a:p>
          <a:p>
            <a:pPr lvl="1">
              <a:lnSpc>
                <a:spcPct val="90000"/>
              </a:lnSpc>
              <a:buFontTx/>
              <a:buNone/>
            </a:pPr>
            <a:r>
              <a:rPr lang="en-US" sz="1800">
                <a:latin typeface="Arial Unicode MS" pitchFamily="34" charset="-128"/>
              </a:rPr>
              <a:t>GET /path/file.html HTTP/1.0 </a:t>
            </a:r>
          </a:p>
          <a:p>
            <a:pPr lvl="1">
              <a:lnSpc>
                <a:spcPct val="90000"/>
              </a:lnSpc>
              <a:buFontTx/>
              <a:buNone/>
            </a:pPr>
            <a:r>
              <a:rPr lang="en-US" sz="1800">
                <a:latin typeface="Arial Unicode MS" pitchFamily="34" charset="-128"/>
              </a:rPr>
              <a:t>From: someuser@jmarshall.com </a:t>
            </a:r>
          </a:p>
          <a:p>
            <a:pPr lvl="1">
              <a:lnSpc>
                <a:spcPct val="90000"/>
              </a:lnSpc>
              <a:buFontTx/>
              <a:buNone/>
            </a:pPr>
            <a:r>
              <a:rPr lang="en-US" sz="1800">
                <a:latin typeface="Arial Unicode MS" pitchFamily="34" charset="-128"/>
              </a:rPr>
              <a:t>User-Agent: HTTPTool/1.0 </a:t>
            </a:r>
          </a:p>
          <a:p>
            <a:pPr>
              <a:lnSpc>
                <a:spcPct val="90000"/>
              </a:lnSpc>
            </a:pPr>
            <a:endParaRPr lang="en-US" sz="2800"/>
          </a:p>
          <a:p>
            <a:pPr>
              <a:lnSpc>
                <a:spcPct val="90000"/>
              </a:lnSpc>
            </a:pPr>
            <a:r>
              <a:rPr lang="en-US" sz="2800"/>
              <a:t>Server response</a:t>
            </a:r>
          </a:p>
          <a:p>
            <a:pPr lvl="1">
              <a:lnSpc>
                <a:spcPct val="90000"/>
              </a:lnSpc>
              <a:buFontTx/>
              <a:buNone/>
            </a:pPr>
            <a:r>
              <a:rPr lang="en-US" sz="1800">
                <a:latin typeface="Arial Unicode MS" pitchFamily="34" charset="-128"/>
              </a:rPr>
              <a:t>HTTP/1.0 200 OK </a:t>
            </a:r>
          </a:p>
          <a:p>
            <a:pPr lvl="1">
              <a:lnSpc>
                <a:spcPct val="90000"/>
              </a:lnSpc>
              <a:buFontTx/>
              <a:buNone/>
            </a:pPr>
            <a:r>
              <a:rPr lang="en-US" sz="1800">
                <a:latin typeface="Arial Unicode MS" pitchFamily="34" charset="-128"/>
              </a:rPr>
              <a:t>Date: Fri, 31 Dec 1999 23:59:59 GMT </a:t>
            </a:r>
          </a:p>
          <a:p>
            <a:pPr lvl="1">
              <a:lnSpc>
                <a:spcPct val="90000"/>
              </a:lnSpc>
              <a:buFontTx/>
              <a:buNone/>
            </a:pPr>
            <a:r>
              <a:rPr lang="en-US" sz="1800">
                <a:latin typeface="Arial Unicode MS" pitchFamily="34" charset="-128"/>
              </a:rPr>
              <a:t>Content-Type: text/html </a:t>
            </a:r>
          </a:p>
          <a:p>
            <a:pPr lvl="1">
              <a:lnSpc>
                <a:spcPct val="90000"/>
              </a:lnSpc>
              <a:buFontTx/>
              <a:buNone/>
            </a:pPr>
            <a:r>
              <a:rPr lang="en-US" sz="1800">
                <a:latin typeface="Arial Unicode MS" pitchFamily="34" charset="-128"/>
              </a:rPr>
              <a:t>Content-Length: 1354 </a:t>
            </a:r>
          </a:p>
          <a:p>
            <a:pPr lvl="1">
              <a:lnSpc>
                <a:spcPct val="90000"/>
              </a:lnSpc>
              <a:buFontTx/>
              <a:buNone/>
            </a:pPr>
            <a:r>
              <a:rPr lang="en-US" sz="1800">
                <a:latin typeface="Arial Unicode MS" pitchFamily="34" charset="-128"/>
              </a:rPr>
              <a:t>&lt;html&gt;&lt;body&gt; &lt;h1&gt;Happy New Millennium!&lt;/h1&gt; … &lt;/body&gt; &lt;/html&gt; </a:t>
            </a:r>
            <a:endParaRPr lang="en-US" sz="1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Before You Go</a:t>
            </a:r>
          </a:p>
        </p:txBody>
      </p:sp>
      <p:sp>
        <p:nvSpPr>
          <p:cNvPr id="58371" name="Rectangle 3"/>
          <p:cNvSpPr>
            <a:spLocks noGrp="1" noChangeArrowheads="1"/>
          </p:cNvSpPr>
          <p:nvPr>
            <p:ph type="body" idx="1"/>
          </p:nvPr>
        </p:nvSpPr>
        <p:spPr/>
        <p:txBody>
          <a:bodyPr/>
          <a:lstStyle/>
          <a:p>
            <a:pPr>
              <a:buFontTx/>
              <a:buNone/>
            </a:pPr>
            <a:r>
              <a:rPr lang="en-US" smtClean="0"/>
              <a:t>	On a sheet of paper, answer the following (ungraded) question (no names, please):</a:t>
            </a:r>
          </a:p>
          <a:p>
            <a:endParaRPr lang="en-US" smtClean="0"/>
          </a:p>
          <a:p>
            <a:pPr>
              <a:buFontTx/>
              <a:buNone/>
            </a:pPr>
            <a:r>
              <a:rPr lang="en-US" smtClean="0"/>
              <a:t>	</a:t>
            </a:r>
            <a:r>
              <a:rPr lang="en-US" sz="4000" smtClean="0"/>
              <a:t>What was the muddiest point in today’s class?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Eniac.jpg"/>
          <p:cNvPicPr>
            <a:picLocks noChangeAspect="1"/>
          </p:cNvPicPr>
          <p:nvPr/>
        </p:nvPicPr>
        <p:blipFill>
          <a:blip r:embed="rId2" cstate="print"/>
          <a:srcRect/>
          <a:stretch>
            <a:fillRect/>
          </a:stretch>
        </p:blipFill>
        <p:spPr bwMode="auto">
          <a:xfrm>
            <a:off x="84138" y="0"/>
            <a:ext cx="8975725" cy="6858000"/>
          </a:xfrm>
          <a:prstGeom prst="rect">
            <a:avLst/>
          </a:prstGeom>
          <a:noFill/>
          <a:ln w="9525">
            <a:noFill/>
            <a:miter lim="800000"/>
            <a:headEnd/>
            <a:tailEnd/>
          </a:ln>
        </p:spPr>
      </p:pic>
      <p:sp>
        <p:nvSpPr>
          <p:cNvPr id="10243"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pitchFamily="34" charset="0"/>
              </a:rPr>
              <a:t>Source: Wikipedia</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PDP-10_1090.jpg"/>
          <p:cNvPicPr>
            <a:picLocks noChangeAspect="1"/>
          </p:cNvPicPr>
          <p:nvPr/>
        </p:nvPicPr>
        <p:blipFill>
          <a:blip r:embed="rId2" cstate="print"/>
          <a:srcRect/>
          <a:stretch>
            <a:fillRect/>
          </a:stretch>
        </p:blipFill>
        <p:spPr bwMode="auto">
          <a:xfrm>
            <a:off x="0" y="366713"/>
            <a:ext cx="9144000" cy="6124575"/>
          </a:xfrm>
          <a:prstGeom prst="rect">
            <a:avLst/>
          </a:prstGeom>
          <a:noFill/>
          <a:ln w="9525">
            <a:noFill/>
            <a:miter lim="800000"/>
            <a:headEnd/>
            <a:tailEnd/>
          </a:ln>
        </p:spPr>
      </p:pic>
      <p:sp>
        <p:nvSpPr>
          <p:cNvPr id="11267"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pitchFamily="34" charset="0"/>
              </a:rPr>
              <a:t>Source: Wikipedia</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IBM_PC_5150.jpg"/>
          <p:cNvPicPr>
            <a:picLocks noChangeAspect="1"/>
          </p:cNvPicPr>
          <p:nvPr/>
        </p:nvPicPr>
        <p:blipFill>
          <a:blip r:embed="rId2" cstate="print"/>
          <a:srcRect/>
          <a:stretch>
            <a:fillRect/>
          </a:stretch>
        </p:blipFill>
        <p:spPr bwMode="auto">
          <a:xfrm>
            <a:off x="1630363" y="1497013"/>
            <a:ext cx="5837237" cy="4217987"/>
          </a:xfrm>
          <a:prstGeom prst="rect">
            <a:avLst/>
          </a:prstGeom>
          <a:noFill/>
          <a:ln w="9525">
            <a:noFill/>
            <a:miter lim="800000"/>
            <a:headEnd/>
            <a:tailEnd/>
          </a:ln>
        </p:spPr>
      </p:pic>
      <p:sp>
        <p:nvSpPr>
          <p:cNvPr id="12291"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pitchFamily="34" charset="0"/>
              </a:rPr>
              <a:t>Source: Wikipedia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MacBook_Pro.jpg"/>
          <p:cNvPicPr>
            <a:picLocks noChangeAspect="1"/>
          </p:cNvPicPr>
          <p:nvPr/>
        </p:nvPicPr>
        <p:blipFill>
          <a:blip r:embed="rId2" cstate="print"/>
          <a:srcRect/>
          <a:stretch>
            <a:fillRect/>
          </a:stretch>
        </p:blipFill>
        <p:spPr bwMode="auto">
          <a:xfrm>
            <a:off x="1219200" y="457200"/>
            <a:ext cx="7202488" cy="5791200"/>
          </a:xfrm>
          <a:prstGeom prst="rect">
            <a:avLst/>
          </a:prstGeom>
          <a:noFill/>
          <a:ln w="9525">
            <a:noFill/>
            <a:miter lim="800000"/>
            <a:headEnd/>
            <a:tailEnd/>
          </a:ln>
        </p:spPr>
      </p:pic>
      <p:sp>
        <p:nvSpPr>
          <p:cNvPr id="13315"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pitchFamily="34" charset="0"/>
              </a:rPr>
              <a:t>Source: Wikipedia</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3557</TotalTime>
  <Pages>22</Pages>
  <Words>2726</Words>
  <Application>Microsoft Office PowerPoint</Application>
  <PresentationFormat>On-screen Show (4:3)</PresentationFormat>
  <Paragraphs>531</Paragraphs>
  <Slides>58</Slides>
  <Notes>20</Notes>
  <HiddenSlides>0</HiddenSlides>
  <MMClips>0</MMClips>
  <ScaleCrop>false</ScaleCrop>
  <HeadingPairs>
    <vt:vector size="6" baseType="variant">
      <vt:variant>
        <vt:lpstr>Theme</vt:lpstr>
      </vt:variant>
      <vt:variant>
        <vt:i4>39</vt:i4>
      </vt:variant>
      <vt:variant>
        <vt:lpstr>Embedded OLE Servers</vt:lpstr>
      </vt:variant>
      <vt:variant>
        <vt:i4>1</vt:i4>
      </vt:variant>
      <vt:variant>
        <vt:lpstr>Slide Titles</vt:lpstr>
      </vt:variant>
      <vt:variant>
        <vt:i4>58</vt:i4>
      </vt:variant>
    </vt:vector>
  </HeadingPairs>
  <TitlesOfParts>
    <vt:vector size="98" baseType="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Clip</vt:lpstr>
      <vt:lpstr>Computing</vt:lpstr>
      <vt:lpstr>Muddiest Points</vt:lpstr>
      <vt:lpstr>Goals for Today</vt:lpstr>
      <vt:lpstr>PowerPoint Presentation</vt:lpstr>
      <vt:lpstr>Commercial Developments</vt:lpstr>
      <vt:lpstr>PowerPoint Presentation</vt:lpstr>
      <vt:lpstr>PowerPoint Presentation</vt:lpstr>
      <vt:lpstr>PowerPoint Presentation</vt:lpstr>
      <vt:lpstr>PowerPoint Presentation</vt:lpstr>
      <vt:lpstr>PowerPoint Presentation</vt:lpstr>
      <vt:lpstr>The Big Picture</vt:lpstr>
      <vt:lpstr>Hardware Processing Cycle</vt:lpstr>
      <vt:lpstr>PowerPoint Presentation</vt:lpstr>
      <vt:lpstr>System Architecture</vt:lpstr>
      <vt:lpstr>“Solid-State” Memory</vt:lpstr>
      <vt:lpstr>The Storage Hierarchy</vt:lpstr>
      <vt:lpstr>File System</vt:lpstr>
      <vt:lpstr>Directory Tree Exercise</vt:lpstr>
      <vt:lpstr>PowerPoint Presentation</vt:lpstr>
      <vt:lpstr>The Internet</vt:lpstr>
      <vt:lpstr>A Short History of the Internet</vt:lpstr>
      <vt:lpstr>What Changed in 1994?</vt:lpstr>
      <vt:lpstr>A Network of Networks</vt:lpstr>
      <vt:lpstr>Types of Digital Channels</vt:lpstr>
      <vt:lpstr>PowerPoint Presentation</vt:lpstr>
      <vt:lpstr>Thinking About Speed</vt:lpstr>
      <vt:lpstr>Units of Time</vt:lpstr>
      <vt:lpstr>Units of Frequency</vt:lpstr>
      <vt:lpstr>Units of Size</vt:lpstr>
      <vt:lpstr>Types of Internet “Nodes”</vt:lpstr>
      <vt:lpstr>IP Address</vt:lpstr>
      <vt:lpstr>An Internet Protocol (IP) Address</vt:lpstr>
      <vt:lpstr>Dynamic IP Addresses</vt:lpstr>
      <vt:lpstr>Hands-on:  Learn About Your IP Address</vt:lpstr>
      <vt:lpstr>Routing Tables</vt:lpstr>
      <vt:lpstr>TraceRoute</vt:lpstr>
      <vt:lpstr>IP Addresses and Domain Names</vt:lpstr>
      <vt:lpstr>Domain Name Service (DNS)</vt:lpstr>
      <vt:lpstr>Uniform Resource Locator (URL)</vt:lpstr>
      <vt:lpstr>Ports</vt:lpstr>
      <vt:lpstr>Port Mapping</vt:lpstr>
      <vt:lpstr>The TCP/IP “Protocol Stack”</vt:lpstr>
      <vt:lpstr>TCP/IP layer architecture</vt:lpstr>
      <vt:lpstr>Transmission Control Protocol (TCP)</vt:lpstr>
      <vt:lpstr>User Datagram Protocol (UDP)</vt:lpstr>
      <vt:lpstr>UDP/IP Protocol Stack</vt:lpstr>
      <vt:lpstr>(Secure) File Transfer Program (SFTP)</vt:lpstr>
      <vt:lpstr>Hands On: Graphical Secure FTP</vt:lpstr>
      <vt:lpstr>Network Abuse</vt:lpstr>
      <vt:lpstr>Encryption</vt:lpstr>
      <vt:lpstr>Encrypted Standards</vt:lpstr>
      <vt:lpstr>Virtual Private Networks</vt:lpstr>
      <vt:lpstr>Internet  Web</vt:lpstr>
      <vt:lpstr>The World-Wide Web</vt:lpstr>
      <vt:lpstr>PowerPoint Presentation</vt:lpstr>
      <vt:lpstr>Web Standards</vt:lpstr>
      <vt:lpstr>HyperText Transfer Protocol (HTTP)</vt:lpstr>
      <vt:lpstr>Before You 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kk</cp:lastModifiedBy>
  <cp:revision>106</cp:revision>
  <cp:lastPrinted>1997-09-10T16:39:34Z</cp:lastPrinted>
  <dcterms:created xsi:type="dcterms:W3CDTF">1997-09-10T16:39:54Z</dcterms:created>
  <dcterms:modified xsi:type="dcterms:W3CDTF">2014-03-31T00:36:50Z</dcterms:modified>
</cp:coreProperties>
</file>