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96" r:id="rId3"/>
    <p:sldId id="555" r:id="rId4"/>
    <p:sldId id="551" r:id="rId5"/>
    <p:sldId id="552" r:id="rId6"/>
    <p:sldId id="553" r:id="rId7"/>
    <p:sldId id="554" r:id="rId8"/>
    <p:sldId id="546" r:id="rId9"/>
    <p:sldId id="547" r:id="rId10"/>
    <p:sldId id="548" r:id="rId11"/>
    <p:sldId id="549" r:id="rId12"/>
    <p:sldId id="550" r:id="rId13"/>
    <p:sldId id="510" r:id="rId14"/>
    <p:sldId id="512" r:id="rId15"/>
    <p:sldId id="542" r:id="rId16"/>
    <p:sldId id="543" r:id="rId17"/>
    <p:sldId id="511" r:id="rId18"/>
    <p:sldId id="532" r:id="rId19"/>
    <p:sldId id="520" r:id="rId20"/>
    <p:sldId id="528" r:id="rId21"/>
    <p:sldId id="522" r:id="rId22"/>
    <p:sldId id="521" r:id="rId23"/>
    <p:sldId id="544" r:id="rId24"/>
    <p:sldId id="556" r:id="rId25"/>
    <p:sldId id="531" r:id="rId26"/>
    <p:sldId id="539" r:id="rId27"/>
    <p:sldId id="540" r:id="rId28"/>
    <p:sldId id="537" r:id="rId29"/>
    <p:sldId id="538" r:id="rId30"/>
    <p:sldId id="541" r:id="rId31"/>
    <p:sldId id="545" r:id="rId32"/>
    <p:sldId id="46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11" autoAdjust="0"/>
  </p:normalViewPr>
  <p:slideViewPr>
    <p:cSldViewPr>
      <p:cViewPr varScale="1">
        <p:scale>
          <a:sx n="56" d="100"/>
          <a:sy n="5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2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29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193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80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e.wikipedia.org/w/index.php?title=Datei:Lod-datasets_2010-09-22_colored.png&amp;filetimestamp=20101022110116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Discovery and Delivery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Week </a:t>
            </a:r>
            <a:r>
              <a:rPr lang="en-US" dirty="0" smtClean="0"/>
              <a:t>8</a:t>
            </a:r>
            <a:endParaRPr lang="en-US" dirty="0" smtClean="0"/>
          </a:p>
          <a:p>
            <a:pPr marL="342900" indent="-342900"/>
            <a:r>
              <a:rPr lang="en-US" dirty="0" smtClean="0"/>
              <a:t>LBSC 671</a:t>
            </a:r>
          </a:p>
          <a:p>
            <a:pPr marL="342900" indent="-342900"/>
            <a:r>
              <a:rPr lang="en-US" dirty="0" smtClean="0"/>
              <a:t>Creating Information Infrastructures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76200"/>
            <a:ext cx="8610600" cy="1143000"/>
          </a:xfrm>
        </p:spPr>
        <p:txBody>
          <a:bodyPr/>
          <a:lstStyle/>
          <a:p>
            <a:r>
              <a:rPr lang="en-US" dirty="0" smtClean="0"/>
              <a:t>Bibliographic Framework Initiative</a:t>
            </a:r>
            <a:br>
              <a:rPr lang="en-US" dirty="0" smtClean="0"/>
            </a:br>
            <a:r>
              <a:rPr lang="en-US" dirty="0" smtClean="0"/>
              <a:t>(BIBFRAME)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63362"/>
            <a:ext cx="3961426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1557" y="6472192"/>
            <a:ext cx="19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http://bibframe.org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001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523875"/>
            <a:ext cx="8751887" cy="52101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50799" dir="3179983" algn="ctr" rotWithShape="0">
              <a:schemeClr val="bg2"/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863" y="241300"/>
            <a:ext cx="5753100" cy="3187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50799" dir="3179983" algn="ctr" rotWithShape="0">
              <a:schemeClr val="bg2"/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8" y="2714625"/>
            <a:ext cx="4921250" cy="34559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50799" dir="3179983" algn="ctr" rotWithShape="0">
              <a:schemeClr val="bg2"/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025" y="3821113"/>
            <a:ext cx="5072063" cy="28225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50799" dir="3179983" algn="ctr" rotWithShape="0">
              <a:schemeClr val="bg2"/>
            </a:outerShdw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00" y="1438275"/>
            <a:ext cx="790575" cy="14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503168" presetClass="entr" presetSubtype="649977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2503168" presetClass="entr" presetSubtype="9882739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503168" presetClass="entr" presetSubtype="649974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51" t="12222" r="19582" b="4815"/>
          <a:stretch/>
        </p:blipFill>
        <p:spPr>
          <a:xfrm>
            <a:off x="304800" y="0"/>
            <a:ext cx="8715958" cy="68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Open Data and BIBFRAME</a:t>
            </a:r>
            <a:endParaRPr lang="en-US" dirty="0" smtClean="0"/>
          </a:p>
          <a:p>
            <a:pPr lvl="4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Discovery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Delivery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473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Two Ways of Searching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14600" y="19812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Write the document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using terms to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convey meaning</a:t>
            </a:r>
          </a:p>
        </p:txBody>
      </p:sp>
      <p:sp>
        <p:nvSpPr>
          <p:cNvPr id="11268" name="Line 11"/>
          <p:cNvSpPr>
            <a:spLocks noChangeShapeType="1"/>
          </p:cNvSpPr>
          <p:nvPr/>
        </p:nvSpPr>
        <p:spPr bwMode="auto">
          <a:xfrm>
            <a:off x="228600" y="2971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2819400" y="1524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sz="2000">
                <a:cs typeface="Arial" panose="020B0604020202020204" pitchFamily="34" charset="0"/>
              </a:rPr>
              <a:t>Author</a:t>
            </a:r>
          </a:p>
        </p:txBody>
      </p:sp>
      <p:pic>
        <p:nvPicPr>
          <p:cNvPr id="11270" name="Picture 31" descr="bd071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57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8600" y="1371600"/>
            <a:ext cx="5518150" cy="5243513"/>
            <a:chOff x="144" y="864"/>
            <a:chExt cx="3476" cy="3303"/>
          </a:xfrm>
        </p:grpSpPr>
        <p:sp>
          <p:nvSpPr>
            <p:cNvPr id="11289" name="Rectangle 4"/>
            <p:cNvSpPr>
              <a:spLocks noChangeArrowheads="1"/>
            </p:cNvSpPr>
            <p:nvPr/>
          </p:nvSpPr>
          <p:spPr bwMode="auto">
            <a:xfrm>
              <a:off x="864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Content-Based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11290" name="Text Box 12"/>
            <p:cNvSpPr txBox="1">
              <a:spLocks noChangeArrowheads="1"/>
            </p:cNvSpPr>
            <p:nvPr/>
          </p:nvSpPr>
          <p:spPr bwMode="auto">
            <a:xfrm>
              <a:off x="2016" y="3360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Document Terms</a:t>
              </a:r>
            </a:p>
          </p:txBody>
        </p:sp>
        <p:pic>
          <p:nvPicPr>
            <p:cNvPr id="11291" name="Picture 13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Line 16"/>
            <p:cNvSpPr>
              <a:spLocks noChangeShapeType="1"/>
            </p:cNvSpPr>
            <p:nvPr/>
          </p:nvSpPr>
          <p:spPr bwMode="auto">
            <a:xfrm>
              <a:off x="1440" y="864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8"/>
            <p:cNvSpPr txBox="1">
              <a:spLocks noChangeArrowheads="1"/>
            </p:cNvSpPr>
            <p:nvPr/>
          </p:nvSpPr>
          <p:spPr bwMode="auto">
            <a:xfrm>
              <a:off x="336" y="3360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Query Terms</a:t>
              </a:r>
            </a:p>
          </p:txBody>
        </p:sp>
        <p:sp>
          <p:nvSpPr>
            <p:cNvPr id="11294" name="Rectangle 19"/>
            <p:cNvSpPr>
              <a:spLocks noChangeArrowheads="1"/>
            </p:cNvSpPr>
            <p:nvPr/>
          </p:nvSpPr>
          <p:spPr bwMode="auto">
            <a:xfrm>
              <a:off x="144" y="125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terms that </a:t>
              </a:r>
              <a:r>
                <a:rPr lang="en-US" sz="1600" b="1" u="sng">
                  <a:cs typeface="Arial" panose="020B0604020202020204" pitchFamily="34" charset="0"/>
                </a:rPr>
                <a:t>may</a:t>
              </a:r>
              <a:r>
                <a:rPr lang="en-US" sz="1600">
                  <a:cs typeface="Arial" panose="020B0604020202020204" pitchFamily="34" charset="0"/>
                </a:rPr>
                <a:t>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appear in documents</a:t>
              </a:r>
            </a:p>
          </p:txBody>
        </p:sp>
        <p:sp>
          <p:nvSpPr>
            <p:cNvPr id="11295" name="Text Box 20"/>
            <p:cNvSpPr txBox="1">
              <a:spLocks noChangeArrowheads="1"/>
            </p:cNvSpPr>
            <p:nvPr/>
          </p:nvSpPr>
          <p:spPr bwMode="auto">
            <a:xfrm>
              <a:off x="240" y="864"/>
              <a:ext cx="96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Free-Text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Searcher</a:t>
              </a:r>
            </a:p>
          </p:txBody>
        </p:sp>
        <p:cxnSp>
          <p:nvCxnSpPr>
            <p:cNvPr id="11296" name="AutoShape 21"/>
            <p:cNvCxnSpPr>
              <a:cxnSpLocks noChangeShapeType="1"/>
              <a:stCxn id="11294" idx="2"/>
              <a:endCxn id="11289" idx="1"/>
            </p:cNvCxnSpPr>
            <p:nvPr/>
          </p:nvCxnSpPr>
          <p:spPr bwMode="auto">
            <a:xfrm rot="16200000" flipH="1">
              <a:off x="17" y="2489"/>
              <a:ext cx="155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AutoShape 29"/>
            <p:cNvCxnSpPr>
              <a:cxnSpLocks noChangeShapeType="1"/>
              <a:stCxn id="11267" idx="2"/>
              <a:endCxn id="11289" idx="3"/>
            </p:cNvCxnSpPr>
            <p:nvPr/>
          </p:nvCxnSpPr>
          <p:spPr bwMode="auto">
            <a:xfrm rot="5400000">
              <a:off x="1308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98" name="Picture 42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9" name="Text Box 45"/>
            <p:cNvSpPr txBox="1">
              <a:spLocks noChangeArrowheads="1"/>
            </p:cNvSpPr>
            <p:nvPr/>
          </p:nvSpPr>
          <p:spPr bwMode="auto">
            <a:xfrm>
              <a:off x="2208" y="3936"/>
              <a:ext cx="1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800"/>
                <a:t>Retrieval Status Value</a:t>
              </a:r>
            </a:p>
          </p:txBody>
        </p:sp>
        <p:cxnSp>
          <p:nvCxnSpPr>
            <p:cNvPr id="11300" name="AutoShape 46"/>
            <p:cNvCxnSpPr>
              <a:cxnSpLocks noChangeShapeType="1"/>
              <a:stCxn id="11289" idx="2"/>
              <a:endCxn id="11299" idx="1"/>
            </p:cNvCxnSpPr>
            <p:nvPr/>
          </p:nvCxnSpPr>
          <p:spPr bwMode="auto">
            <a:xfrm rot="16200000" flipH="1">
              <a:off x="1598" y="3442"/>
              <a:ext cx="452" cy="76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343400" y="1066800"/>
            <a:ext cx="4800600" cy="5365750"/>
            <a:chOff x="2736" y="672"/>
            <a:chExt cx="3024" cy="3380"/>
          </a:xfrm>
        </p:grpSpPr>
        <p:cxnSp>
          <p:nvCxnSpPr>
            <p:cNvPr id="11273" name="AutoShape 9"/>
            <p:cNvCxnSpPr>
              <a:cxnSpLocks noChangeShapeType="1"/>
              <a:stCxn id="11267" idx="3"/>
              <a:endCxn id="11276" idx="1"/>
            </p:cNvCxnSpPr>
            <p:nvPr/>
          </p:nvCxnSpPr>
          <p:spPr bwMode="auto">
            <a:xfrm>
              <a:off x="2736" y="151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4" name="Rectangle 24"/>
            <p:cNvSpPr>
              <a:spLocks noChangeArrowheads="1"/>
            </p:cNvSpPr>
            <p:nvPr/>
          </p:nvSpPr>
          <p:spPr bwMode="auto">
            <a:xfrm>
              <a:off x="451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 b="1" u="sng">
                  <a:cs typeface="Arial" panose="020B0604020202020204" pitchFamily="34" charset="0"/>
                </a:rPr>
                <a:t>available</a:t>
              </a:r>
              <a:r>
                <a:rPr lang="en-US" sz="1600">
                  <a:cs typeface="Arial" panose="020B0604020202020204" pitchFamily="34" charset="0"/>
                </a:rPr>
                <a:t> concept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descriptors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512" y="672"/>
              <a:ext cx="115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Controlled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Vocabulary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Searcher</a:t>
              </a:r>
            </a:p>
          </p:txBody>
        </p:sp>
        <p:sp>
          <p:nvSpPr>
            <p:cNvPr id="11276" name="Rectangle 28"/>
            <p:cNvSpPr>
              <a:spLocks noChangeArrowheads="1"/>
            </p:cNvSpPr>
            <p:nvPr/>
          </p:nvSpPr>
          <p:spPr bwMode="auto">
            <a:xfrm>
              <a:off x="307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Choose appropriate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concept descriptors</a:t>
              </a:r>
            </a:p>
          </p:txBody>
        </p:sp>
        <p:sp>
          <p:nvSpPr>
            <p:cNvPr id="11277" name="Text Box 30"/>
            <p:cNvSpPr txBox="1">
              <a:spLocks noChangeArrowheads="1"/>
            </p:cNvSpPr>
            <p:nvPr/>
          </p:nvSpPr>
          <p:spPr bwMode="auto">
            <a:xfrm>
              <a:off x="3312" y="960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Indexer</a:t>
              </a:r>
            </a:p>
          </p:txBody>
        </p:sp>
        <p:pic>
          <p:nvPicPr>
            <p:cNvPr id="11278" name="Picture 32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33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Rectangle 34"/>
            <p:cNvSpPr>
              <a:spLocks noChangeArrowheads="1"/>
            </p:cNvSpPr>
            <p:nvPr/>
          </p:nvSpPr>
          <p:spPr bwMode="auto">
            <a:xfrm>
              <a:off x="3792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Metadata-Based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4944" y="3360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Query Descriptors</a:t>
              </a:r>
            </a:p>
          </p:txBody>
        </p:sp>
        <p:sp>
          <p:nvSpPr>
            <p:cNvPr id="11282" name="Text Box 38"/>
            <p:cNvSpPr txBox="1">
              <a:spLocks noChangeArrowheads="1"/>
            </p:cNvSpPr>
            <p:nvPr/>
          </p:nvSpPr>
          <p:spPr bwMode="auto">
            <a:xfrm>
              <a:off x="2976" y="3360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Document Descriptors</a:t>
              </a:r>
            </a:p>
          </p:txBody>
        </p:sp>
        <p:cxnSp>
          <p:nvCxnSpPr>
            <p:cNvPr id="11283" name="AutoShape 39"/>
            <p:cNvCxnSpPr>
              <a:cxnSpLocks noChangeShapeType="1"/>
              <a:stCxn id="11276" idx="2"/>
              <a:endCxn id="11280" idx="1"/>
            </p:cNvCxnSpPr>
            <p:nvPr/>
          </p:nvCxnSpPr>
          <p:spPr bwMode="auto">
            <a:xfrm rot="16200000" flipH="1">
              <a:off x="2940" y="2484"/>
              <a:ext cx="156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40"/>
            <p:cNvCxnSpPr>
              <a:cxnSpLocks noChangeShapeType="1"/>
              <a:stCxn id="11274" idx="2"/>
              <a:endCxn id="11280" idx="3"/>
            </p:cNvCxnSpPr>
            <p:nvPr/>
          </p:nvCxnSpPr>
          <p:spPr bwMode="auto">
            <a:xfrm rot="5400000">
              <a:off x="4236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85" name="Picture 41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Line 43"/>
            <p:cNvSpPr>
              <a:spLocks noChangeShapeType="1"/>
            </p:cNvSpPr>
            <p:nvPr/>
          </p:nvSpPr>
          <p:spPr bwMode="auto">
            <a:xfrm>
              <a:off x="4368" y="816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87" name="Picture 44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88" name="AutoShape 47"/>
            <p:cNvCxnSpPr>
              <a:cxnSpLocks noChangeShapeType="1"/>
              <a:stCxn id="11280" idx="2"/>
              <a:endCxn id="11299" idx="3"/>
            </p:cNvCxnSpPr>
            <p:nvPr/>
          </p:nvCxnSpPr>
          <p:spPr bwMode="auto">
            <a:xfrm rot="5400000">
              <a:off x="3768" y="3452"/>
              <a:ext cx="452" cy="74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smtClean="0"/>
              <a:t>Supporting the Search Process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1752600"/>
            <a:ext cx="1295400" cy="762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/>
              <a:t>Source</a:t>
            </a:r>
          </a:p>
          <a:p>
            <a:pPr algn="ctr" eaLnBrk="1" hangingPunct="1"/>
            <a:r>
              <a:rPr lang="en-US" sz="1800"/>
              <a:t>Selection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124200" y="2819400"/>
            <a:ext cx="1447800" cy="1295400"/>
            <a:chOff x="1968" y="1776"/>
            <a:chExt cx="912" cy="816"/>
          </a:xfrm>
        </p:grpSpPr>
        <p:sp>
          <p:nvSpPr>
            <p:cNvPr id="16413" name="Rectangle 5"/>
            <p:cNvSpPr>
              <a:spLocks noChangeArrowheads="1"/>
            </p:cNvSpPr>
            <p:nvPr/>
          </p:nvSpPr>
          <p:spPr bwMode="auto">
            <a:xfrm>
              <a:off x="2064" y="211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Search</a:t>
              </a:r>
            </a:p>
          </p:txBody>
        </p:sp>
        <p:cxnSp>
          <p:nvCxnSpPr>
            <p:cNvPr id="16414" name="AutoShape 6"/>
            <p:cNvCxnSpPr>
              <a:cxnSpLocks noChangeShapeType="1"/>
              <a:stCxn id="16401" idx="3"/>
              <a:endCxn id="16413" idx="0"/>
            </p:cNvCxnSpPr>
            <p:nvPr/>
          </p:nvCxnSpPr>
          <p:spPr bwMode="auto">
            <a:xfrm>
              <a:off x="1968" y="1872"/>
              <a:ext cx="504" cy="24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5" name="Text Box 7"/>
            <p:cNvSpPr txBox="1">
              <a:spLocks noChangeArrowheads="1"/>
            </p:cNvSpPr>
            <p:nvPr/>
          </p:nvSpPr>
          <p:spPr bwMode="auto">
            <a:xfrm>
              <a:off x="2304" y="177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Query</a:t>
              </a:r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4572000" y="3657600"/>
            <a:ext cx="1706563" cy="1295400"/>
            <a:chOff x="2880" y="2304"/>
            <a:chExt cx="1075" cy="816"/>
          </a:xfrm>
        </p:grpSpPr>
        <p:sp>
          <p:nvSpPr>
            <p:cNvPr id="16410" name="Rectangle 9"/>
            <p:cNvSpPr>
              <a:spLocks noChangeArrowheads="1"/>
            </p:cNvSpPr>
            <p:nvPr/>
          </p:nvSpPr>
          <p:spPr bwMode="auto">
            <a:xfrm>
              <a:off x="2976" y="2640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Selection</a:t>
              </a:r>
            </a:p>
          </p:txBody>
        </p:sp>
        <p:cxnSp>
          <p:nvCxnSpPr>
            <p:cNvPr id="16411" name="AutoShape 10"/>
            <p:cNvCxnSpPr>
              <a:cxnSpLocks noChangeShapeType="1"/>
              <a:stCxn id="16413" idx="3"/>
              <a:endCxn id="16410" idx="0"/>
            </p:cNvCxnSpPr>
            <p:nvPr/>
          </p:nvCxnSpPr>
          <p:spPr bwMode="auto">
            <a:xfrm>
              <a:off x="2880" y="2352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2" name="Text Box 11"/>
            <p:cNvSpPr txBox="1">
              <a:spLocks noChangeArrowheads="1"/>
            </p:cNvSpPr>
            <p:nvPr/>
          </p:nvSpPr>
          <p:spPr bwMode="auto">
            <a:xfrm>
              <a:off x="3216" y="2304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Ranked List</a:t>
              </a: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6019800" y="4419600"/>
            <a:ext cx="1447800" cy="1371600"/>
            <a:chOff x="3792" y="2784"/>
            <a:chExt cx="912" cy="864"/>
          </a:xfrm>
        </p:grpSpPr>
        <p:sp>
          <p:nvSpPr>
            <p:cNvPr id="16407" name="Rectangle 13"/>
            <p:cNvSpPr>
              <a:spLocks noChangeArrowheads="1"/>
            </p:cNvSpPr>
            <p:nvPr/>
          </p:nvSpPr>
          <p:spPr bwMode="auto">
            <a:xfrm>
              <a:off x="3888" y="3168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Examination</a:t>
              </a:r>
            </a:p>
          </p:txBody>
        </p:sp>
        <p:cxnSp>
          <p:nvCxnSpPr>
            <p:cNvPr id="16408" name="AutoShape 14"/>
            <p:cNvCxnSpPr>
              <a:cxnSpLocks noChangeShapeType="1"/>
              <a:stCxn id="16410" idx="3"/>
              <a:endCxn id="16407" idx="0"/>
            </p:cNvCxnSpPr>
            <p:nvPr/>
          </p:nvCxnSpPr>
          <p:spPr bwMode="auto">
            <a:xfrm>
              <a:off x="3792" y="2880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9" name="Text Box 15"/>
            <p:cNvSpPr txBox="1">
              <a:spLocks noChangeArrowheads="1"/>
            </p:cNvSpPr>
            <p:nvPr/>
          </p:nvSpPr>
          <p:spPr bwMode="auto">
            <a:xfrm>
              <a:off x="4032" y="278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Document</a:t>
              </a:r>
            </a:p>
          </p:txBody>
        </p:sp>
      </p:grpSp>
      <p:grpSp>
        <p:nvGrpSpPr>
          <p:cNvPr id="16391" name="Group 16"/>
          <p:cNvGrpSpPr>
            <a:grpSpLocks/>
          </p:cNvGrpSpPr>
          <p:nvPr/>
        </p:nvGrpSpPr>
        <p:grpSpPr bwMode="auto">
          <a:xfrm>
            <a:off x="7467600" y="5257800"/>
            <a:ext cx="1447800" cy="1371600"/>
            <a:chOff x="4704" y="3312"/>
            <a:chExt cx="912" cy="864"/>
          </a:xfrm>
        </p:grpSpPr>
        <p:sp>
          <p:nvSpPr>
            <p:cNvPr id="16404" name="Rectangle 17"/>
            <p:cNvSpPr>
              <a:spLocks noChangeArrowheads="1"/>
            </p:cNvSpPr>
            <p:nvPr/>
          </p:nvSpPr>
          <p:spPr bwMode="auto">
            <a:xfrm>
              <a:off x="4800" y="3696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Delivery</a:t>
              </a:r>
            </a:p>
          </p:txBody>
        </p:sp>
        <p:cxnSp>
          <p:nvCxnSpPr>
            <p:cNvPr id="16405" name="AutoShape 18"/>
            <p:cNvCxnSpPr>
              <a:cxnSpLocks noChangeShapeType="1"/>
              <a:stCxn id="16407" idx="3"/>
              <a:endCxn id="16404" idx="0"/>
            </p:cNvCxnSpPr>
            <p:nvPr/>
          </p:nvCxnSpPr>
          <p:spPr bwMode="auto">
            <a:xfrm>
              <a:off x="4704" y="3408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6" name="Text Box 19"/>
            <p:cNvSpPr txBox="1">
              <a:spLocks noChangeArrowheads="1"/>
            </p:cNvSpPr>
            <p:nvPr/>
          </p:nvSpPr>
          <p:spPr bwMode="auto">
            <a:xfrm>
              <a:off x="4944" y="331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Document</a:t>
              </a:r>
            </a:p>
          </p:txBody>
        </p:sp>
      </p:grpSp>
      <p:grpSp>
        <p:nvGrpSpPr>
          <p:cNvPr id="16392" name="Group 20"/>
          <p:cNvGrpSpPr>
            <a:grpSpLocks/>
          </p:cNvGrpSpPr>
          <p:nvPr/>
        </p:nvGrpSpPr>
        <p:grpSpPr bwMode="auto">
          <a:xfrm>
            <a:off x="1676400" y="1905000"/>
            <a:ext cx="1447800" cy="1447800"/>
            <a:chOff x="1056" y="1200"/>
            <a:chExt cx="912" cy="912"/>
          </a:xfrm>
        </p:grpSpPr>
        <p:sp>
          <p:nvSpPr>
            <p:cNvPr id="16401" name="Rectangle 21"/>
            <p:cNvSpPr>
              <a:spLocks noChangeArrowheads="1"/>
            </p:cNvSpPr>
            <p:nvPr/>
          </p:nvSpPr>
          <p:spPr bwMode="auto">
            <a:xfrm>
              <a:off x="1152" y="1632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Query</a:t>
              </a:r>
            </a:p>
            <a:p>
              <a:pPr algn="ctr" eaLnBrk="1" hangingPunct="1"/>
              <a:r>
                <a:rPr lang="en-US" sz="1800"/>
                <a:t>Formulation</a:t>
              </a:r>
            </a:p>
          </p:txBody>
        </p:sp>
        <p:cxnSp>
          <p:nvCxnSpPr>
            <p:cNvPr id="16402" name="AutoShape 22"/>
            <p:cNvCxnSpPr>
              <a:cxnSpLocks noChangeShapeType="1"/>
              <a:stCxn id="16387" idx="3"/>
              <a:endCxn id="16401" idx="0"/>
            </p:cNvCxnSpPr>
            <p:nvPr/>
          </p:nvCxnSpPr>
          <p:spPr bwMode="auto">
            <a:xfrm>
              <a:off x="1056" y="1344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3" name="Text Box 23"/>
            <p:cNvSpPr txBox="1">
              <a:spLocks noChangeArrowheads="1"/>
            </p:cNvSpPr>
            <p:nvPr/>
          </p:nvSpPr>
          <p:spPr bwMode="auto">
            <a:xfrm>
              <a:off x="1248" y="1200"/>
              <a:ext cx="6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IR System</a:t>
              </a:r>
            </a:p>
          </p:txBody>
        </p:sp>
      </p:grpSp>
      <p:grpSp>
        <p:nvGrpSpPr>
          <p:cNvPr id="16393" name="Group 24"/>
          <p:cNvGrpSpPr>
            <a:grpSpLocks/>
          </p:cNvGrpSpPr>
          <p:nvPr/>
        </p:nvGrpSpPr>
        <p:grpSpPr bwMode="auto">
          <a:xfrm>
            <a:off x="1905000" y="4114800"/>
            <a:ext cx="2247900" cy="1143000"/>
            <a:chOff x="1200" y="2592"/>
            <a:chExt cx="1416" cy="720"/>
          </a:xfrm>
        </p:grpSpPr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00" y="283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Indexing</a:t>
              </a:r>
            </a:p>
          </p:txBody>
        </p:sp>
        <p:sp>
          <p:nvSpPr>
            <p:cNvPr id="16399" name="Text Box 26"/>
            <p:cNvSpPr txBox="1">
              <a:spLocks noChangeArrowheads="1"/>
            </p:cNvSpPr>
            <p:nvPr/>
          </p:nvSpPr>
          <p:spPr bwMode="auto">
            <a:xfrm>
              <a:off x="2208" y="2976"/>
              <a:ext cx="4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Index</a:t>
              </a:r>
            </a:p>
          </p:txBody>
        </p:sp>
        <p:cxnSp>
          <p:nvCxnSpPr>
            <p:cNvPr id="16400" name="AutoShape 27"/>
            <p:cNvCxnSpPr>
              <a:cxnSpLocks noChangeShapeType="1"/>
              <a:stCxn id="16398" idx="3"/>
              <a:endCxn id="16413" idx="2"/>
            </p:cNvCxnSpPr>
            <p:nvPr/>
          </p:nvCxnSpPr>
          <p:spPr bwMode="auto">
            <a:xfrm flipV="1">
              <a:off x="2016" y="2592"/>
              <a:ext cx="456" cy="48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94" name="Group 28"/>
          <p:cNvGrpSpPr>
            <a:grpSpLocks/>
          </p:cNvGrpSpPr>
          <p:nvPr/>
        </p:nvGrpSpPr>
        <p:grpSpPr bwMode="auto">
          <a:xfrm>
            <a:off x="457200" y="5257800"/>
            <a:ext cx="2709863" cy="914400"/>
            <a:chOff x="288" y="3312"/>
            <a:chExt cx="1707" cy="576"/>
          </a:xfrm>
        </p:grpSpPr>
        <p:sp>
          <p:nvSpPr>
            <p:cNvPr id="16395" name="Rectangle 29"/>
            <p:cNvSpPr>
              <a:spLocks noChangeArrowheads="1"/>
            </p:cNvSpPr>
            <p:nvPr/>
          </p:nvSpPr>
          <p:spPr bwMode="auto">
            <a:xfrm>
              <a:off x="288" y="3408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Acquisition</a:t>
              </a:r>
            </a:p>
          </p:txBody>
        </p:sp>
        <p:cxnSp>
          <p:nvCxnSpPr>
            <p:cNvPr id="16396" name="AutoShape 30"/>
            <p:cNvCxnSpPr>
              <a:cxnSpLocks noChangeShapeType="1"/>
              <a:stCxn id="16395" idx="3"/>
              <a:endCxn id="16398" idx="2"/>
            </p:cNvCxnSpPr>
            <p:nvPr/>
          </p:nvCxnSpPr>
          <p:spPr bwMode="auto">
            <a:xfrm flipV="1">
              <a:off x="1104" y="3312"/>
              <a:ext cx="504" cy="336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7" name="Text Box 31"/>
            <p:cNvSpPr txBox="1">
              <a:spLocks noChangeArrowheads="1"/>
            </p:cNvSpPr>
            <p:nvPr/>
          </p:nvSpPr>
          <p:spPr bwMode="auto">
            <a:xfrm>
              <a:off x="1344" y="3552"/>
              <a:ext cx="6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Collection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dirty="0" smtClean="0"/>
              <a:t>Online Public Access Catalog (OPAC)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Known-item search</a:t>
            </a:r>
          </a:p>
          <a:p>
            <a:pPr lvl="1"/>
            <a:r>
              <a:rPr lang="en-US" dirty="0" smtClean="0"/>
              <a:t>Author, Title</a:t>
            </a:r>
          </a:p>
          <a:p>
            <a:r>
              <a:rPr lang="en-US" dirty="0" smtClean="0"/>
              <a:t>Topic search</a:t>
            </a:r>
          </a:p>
          <a:p>
            <a:pPr lvl="1"/>
            <a:r>
              <a:rPr lang="en-US" dirty="0" smtClean="0"/>
              <a:t>Title, subject headings</a:t>
            </a:r>
          </a:p>
          <a:p>
            <a:r>
              <a:rPr lang="en-US" dirty="0" smtClean="0"/>
              <a:t>Result display</a:t>
            </a:r>
          </a:p>
          <a:p>
            <a:pPr lvl="1"/>
            <a:r>
              <a:rPr lang="en-US" dirty="0" smtClean="0"/>
              <a:t>Sort by publication date, “relevance,” …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Broader/narrower headings, other editions, …</a:t>
            </a:r>
          </a:p>
          <a:p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Call number or (digital content) direct delivery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Linked Open Data and BIBFRAME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Discovery</a:t>
            </a:r>
          </a:p>
          <a:p>
            <a:pPr lvl="4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Delivery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Shelf 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Inter-Library Loan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 Rights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575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(“Serve It”)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Assigning a shelf order</a:t>
            </a:r>
          </a:p>
          <a:p>
            <a:endParaRPr lang="en-US" dirty="0"/>
          </a:p>
          <a:p>
            <a:r>
              <a:rPr lang="en-US" dirty="0" smtClean="0"/>
              <a:t>Moving physical materials</a:t>
            </a:r>
          </a:p>
          <a:p>
            <a:endParaRPr lang="en-US" dirty="0"/>
          </a:p>
          <a:p>
            <a:r>
              <a:rPr lang="en-US" dirty="0" smtClean="0"/>
              <a:t>Controlling access to digital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2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6629"/>
            <a:ext cx="8077200" cy="1143000"/>
          </a:xfrm>
        </p:spPr>
        <p:txBody>
          <a:bodyPr/>
          <a:lstStyle/>
          <a:p>
            <a:r>
              <a:rPr lang="en-US" dirty="0" smtClean="0"/>
              <a:t>Library of Congress Classification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8151" y="1787611"/>
            <a:ext cx="5484578" cy="43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935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Book title: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Uncensored War: The Media and Vietnam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Daniel C.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Hallin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Call Number: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DS559.46 .H35 1986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first two lines describe the subject of the book.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DS559.45 = Vietnamese Conflict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third line often represents the author's last name.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 =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Hallin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last line represents the date of publication.</a:t>
            </a:r>
          </a:p>
        </p:txBody>
      </p:sp>
      <p:pic>
        <p:nvPicPr>
          <p:cNvPr id="1026" name="Picture 2" descr="Call number 'LB 2395 .C65 1991' on the spine of a book and in the online cat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50781"/>
            <a:ext cx="16573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9029" y="64134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http://www.usg.edu/galileo/skills/unit03/libraries03_04.phtml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200400"/>
            <a:ext cx="2438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	History</a:t>
            </a: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DS1-937 	History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of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Asia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DS520-560.72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	Southeast Asia </a:t>
            </a: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 DS556-559.93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	Vietnam.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Annam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  DS557-559.9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	Vietnamese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Conflict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7791"/>
              </p:ext>
            </p:extLst>
          </p:nvPr>
        </p:nvGraphicFramePr>
        <p:xfrm>
          <a:off x="2019301" y="4267200"/>
          <a:ext cx="4038598" cy="1078096"/>
        </p:xfrm>
        <a:graphic>
          <a:graphicData uri="http://schemas.openxmlformats.org/drawingml/2006/table">
            <a:tbl>
              <a:tblPr/>
              <a:tblGrid>
                <a:gridCol w="1638299"/>
                <a:gridCol w="76200"/>
                <a:gridCol w="381000"/>
                <a:gridCol w="381000"/>
                <a:gridCol w="304800"/>
                <a:gridCol w="304800"/>
                <a:gridCol w="304800"/>
                <a:gridCol w="304800"/>
                <a:gridCol w="342899"/>
              </a:tblGrid>
              <a:tr h="609900">
                <a:tc>
                  <a:txBody>
                    <a:bodyPr/>
                    <a:lstStyle/>
                    <a:p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After other initial 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consonants </a:t>
                      </a:r>
                      <a:br>
                        <a:rPr lang="en-US" sz="1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for the second letter: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use number: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y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681">
                <a:tc>
                  <a:txBody>
                    <a:bodyPr/>
                    <a:lstStyle/>
                    <a:p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For 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expansion </a:t>
                      </a:r>
                      <a:br>
                        <a:rPr lang="en-US" sz="1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for the letter: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use number: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a-d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e-h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i-l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m-o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p-s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t-v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w-z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r>
              <a:rPr lang="en-US" dirty="0" smtClean="0"/>
              <a:t>Midterm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114800"/>
          </a:xfrm>
        </p:spPr>
        <p:txBody>
          <a:bodyPr/>
          <a:lstStyle/>
          <a:p>
            <a:r>
              <a:rPr lang="en-US" dirty="0" smtClean="0"/>
              <a:t>Posted by 5 </a:t>
            </a:r>
            <a:r>
              <a:rPr lang="en-US" dirty="0" smtClean="0"/>
              <a:t>PM</a:t>
            </a:r>
            <a:r>
              <a:rPr lang="en-US" dirty="0" smtClean="0"/>
              <a:t> on Wednesday March 26</a:t>
            </a:r>
            <a:endParaRPr lang="en-US" dirty="0" smtClean="0"/>
          </a:p>
          <a:p>
            <a:pPr lvl="1"/>
            <a:r>
              <a:rPr lang="en-US" sz="2400" dirty="0" smtClean="0"/>
              <a:t>Due </a:t>
            </a:r>
            <a:r>
              <a:rPr lang="en-US" sz="2400" dirty="0" smtClean="0"/>
              <a:t>at</a:t>
            </a:r>
            <a:r>
              <a:rPr lang="en-US" sz="2400" dirty="0" smtClean="0"/>
              <a:t> 5:30 PM </a:t>
            </a:r>
            <a:r>
              <a:rPr lang="en-US" sz="2400" dirty="0" smtClean="0"/>
              <a:t>on Monday March 31</a:t>
            </a:r>
            <a:endParaRPr lang="en-US" sz="2400" b="1" u="sng" dirty="0" smtClean="0"/>
          </a:p>
          <a:p>
            <a:pPr lvl="1"/>
            <a:r>
              <a:rPr lang="en-US" sz="2400" dirty="0" smtClean="0"/>
              <a:t>3 Hours, same process as the quiz (email, no talking, </a:t>
            </a:r>
            <a:r>
              <a:rPr lang="en-US" sz="2400" dirty="0" smtClean="0"/>
              <a:t>…)</a:t>
            </a:r>
          </a:p>
          <a:p>
            <a:pPr lvl="1"/>
            <a:r>
              <a:rPr lang="en-US" sz="2400" dirty="0" smtClean="0"/>
              <a:t>Note: there are also readings for that week’s class</a:t>
            </a:r>
            <a:endParaRPr lang="en-US" dirty="0" smtClean="0"/>
          </a:p>
          <a:p>
            <a:r>
              <a:rPr lang="en-US" dirty="0" smtClean="0"/>
              <a:t>Comprehensive, including tonight’s class</a:t>
            </a:r>
            <a:endParaRPr lang="en-US" dirty="0" smtClean="0"/>
          </a:p>
          <a:p>
            <a:pPr lvl="1"/>
            <a:r>
              <a:rPr lang="en-US" sz="2400" dirty="0" smtClean="0"/>
              <a:t>Nature of information institutions</a:t>
            </a:r>
          </a:p>
          <a:p>
            <a:pPr lvl="1"/>
            <a:r>
              <a:rPr lang="en-US" sz="2400" dirty="0" smtClean="0"/>
              <a:t>Have it, find it, serve </a:t>
            </a:r>
            <a:r>
              <a:rPr lang="en-US" sz="2400" dirty="0" smtClean="0"/>
              <a:t>it</a:t>
            </a:r>
          </a:p>
          <a:p>
            <a:pPr lvl="1"/>
            <a:r>
              <a:rPr lang="en-US" sz="2400" dirty="0" smtClean="0"/>
              <a:t>Last semester’s exam is available on the course Web page</a:t>
            </a:r>
            <a:endParaRPr lang="en-US" dirty="0" smtClean="0"/>
          </a:p>
          <a:p>
            <a:r>
              <a:rPr lang="en-US" dirty="0" smtClean="0"/>
              <a:t>One question will be to create + represent a bibliographic description (w/authority control)</a:t>
            </a:r>
          </a:p>
          <a:p>
            <a:pPr lvl="1"/>
            <a:r>
              <a:rPr lang="en-US" sz="2400" dirty="0" smtClean="0"/>
              <a:t>One </a:t>
            </a:r>
            <a:r>
              <a:rPr lang="en-US" sz="2400" dirty="0" smtClean="0"/>
              <a:t>RDA+MODS option</a:t>
            </a:r>
            <a:endParaRPr lang="en-US" sz="2400" dirty="0" smtClean="0"/>
          </a:p>
          <a:p>
            <a:pPr lvl="1"/>
            <a:r>
              <a:rPr lang="en-US" sz="2400" dirty="0" smtClean="0"/>
              <a:t>One DACS+EAD option</a:t>
            </a:r>
          </a:p>
        </p:txBody>
      </p:sp>
    </p:spTree>
    <p:extLst>
      <p:ext uri="{BB962C8B-B14F-4D97-AF65-F5344CB8AC3E}">
        <p14:creationId xmlns:p14="http://schemas.microsoft.com/office/powerpoint/2010/main" val="5080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4666"/>
            <a:ext cx="7772400" cy="1143000"/>
          </a:xfrm>
        </p:spPr>
        <p:txBody>
          <a:bodyPr/>
          <a:lstStyle/>
          <a:p>
            <a:r>
              <a:rPr lang="en-US" dirty="0" smtClean="0"/>
              <a:t>The World Is Flat (in LCC)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7963"/>
            <a:ext cx="8686800" cy="5456237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3200" dirty="0"/>
              <a:t>HM846 .</a:t>
            </a:r>
            <a:r>
              <a:rPr lang="en-US" sz="3200" dirty="0" smtClean="0"/>
              <a:t>F74 2005</a:t>
            </a:r>
            <a:endParaRPr lang="en-US" sz="32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		Social sciences</a:t>
            </a:r>
          </a:p>
          <a:p>
            <a:pPr marL="0" indent="0">
              <a:buNone/>
            </a:pPr>
            <a:r>
              <a:rPr lang="en-US" sz="2800" dirty="0" smtClean="0"/>
              <a:t>HM		Sociology</a:t>
            </a:r>
          </a:p>
          <a:p>
            <a:pPr marL="0" indent="0">
              <a:buNone/>
            </a:pPr>
            <a:r>
              <a:rPr lang="en-US" sz="2800" dirty="0" smtClean="0"/>
              <a:t>HM831	Social change – Causes</a:t>
            </a:r>
          </a:p>
          <a:p>
            <a:pPr marL="0" indent="0">
              <a:buNone/>
            </a:pPr>
            <a:r>
              <a:rPr lang="en-US" sz="2800" dirty="0" smtClean="0"/>
              <a:t>HM846	Technological Innovations. Technology.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.F74		Cutter number for Friedman, Thomas</a:t>
            </a:r>
          </a:p>
        </p:txBody>
      </p:sp>
    </p:spTree>
    <p:extLst>
      <p:ext uri="{BB962C8B-B14F-4D97-AF65-F5344CB8AC3E}">
        <p14:creationId xmlns:p14="http://schemas.microsoft.com/office/powerpoint/2010/main" val="150017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The World Is Flat (in Dewey)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303.4833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dirty="0"/>
              <a:t>	</a:t>
            </a:r>
            <a:r>
              <a:rPr lang="en-US" sz="2800" b="1" u="sng" dirty="0" smtClean="0"/>
              <a:t>300</a:t>
            </a:r>
            <a:r>
              <a:rPr lang="en-US" sz="2800" dirty="0" smtClean="0"/>
              <a:t>		Social science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dirty="0"/>
              <a:t>	</a:t>
            </a:r>
            <a:r>
              <a:rPr lang="en-US" sz="2800" b="1" u="sng" dirty="0" smtClean="0"/>
              <a:t>30</a:t>
            </a:r>
            <a:r>
              <a:rPr lang="en-US" sz="2800" dirty="0" smtClean="0"/>
              <a:t>0		Social sciences, sociology, &amp; anthropology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dirty="0" smtClean="0"/>
              <a:t>30</a:t>
            </a:r>
            <a:r>
              <a:rPr lang="en-US" sz="2800" b="1" u="sng" dirty="0" smtClean="0"/>
              <a:t>3</a:t>
            </a:r>
            <a:r>
              <a:rPr lang="en-US" sz="2800" dirty="0" smtClean="0"/>
              <a:t>		Social processes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303.4		</a:t>
            </a:r>
            <a:r>
              <a:rPr lang="en-US" sz="2800" dirty="0" smtClean="0"/>
              <a:t>Social change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303.48	</a:t>
            </a:r>
            <a:r>
              <a:rPr lang="en-US" sz="2800" dirty="0" smtClean="0"/>
              <a:t>Causes of change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303.483	</a:t>
            </a:r>
            <a:r>
              <a:rPr lang="en-US" sz="2800" dirty="0" smtClean="0"/>
              <a:t>Development of science and technology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303.4833 </a:t>
            </a:r>
            <a:r>
              <a:rPr lang="en-US" sz="2800" dirty="0" smtClean="0"/>
              <a:t>Communication (Information technology)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730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68" y="304800"/>
            <a:ext cx="7772400" cy="762000"/>
          </a:xfrm>
        </p:spPr>
        <p:txBody>
          <a:bodyPr/>
          <a:lstStyle/>
          <a:p>
            <a:r>
              <a:rPr lang="en-US" dirty="0" smtClean="0"/>
              <a:t>Inter-Library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68" y="1524000"/>
            <a:ext cx="7772400" cy="4114800"/>
          </a:xfrm>
        </p:spPr>
        <p:txBody>
          <a:bodyPr/>
          <a:lstStyle/>
          <a:p>
            <a:r>
              <a:rPr lang="en-US" dirty="0" smtClean="0"/>
              <a:t>Users search “union catalog” to find books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Remote library “ships” it to local library</a:t>
            </a:r>
          </a:p>
          <a:p>
            <a:pPr lvl="1"/>
            <a:r>
              <a:rPr lang="en-US" dirty="0" smtClean="0"/>
              <a:t>Often by scanning it, where practical</a:t>
            </a:r>
          </a:p>
          <a:p>
            <a:pPr lvl="1"/>
            <a:r>
              <a:rPr lang="en-US" dirty="0" smtClean="0"/>
              <a:t>Someone pays for this (local library or user)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Local library manages circulation</a:t>
            </a:r>
          </a:p>
          <a:p>
            <a:pPr lvl="1"/>
            <a:r>
              <a:rPr lang="en-US" dirty="0" smtClean="0"/>
              <a:t>Limited access period</a:t>
            </a:r>
          </a:p>
          <a:p>
            <a:pPr lvl="1"/>
            <a:r>
              <a:rPr lang="en-US" dirty="0" smtClean="0"/>
              <a:t>Some “return” mechanism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" t="9259" r="42916" b="17314"/>
          <a:stretch/>
        </p:blipFill>
        <p:spPr>
          <a:xfrm>
            <a:off x="0" y="-19050"/>
            <a:ext cx="9296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Inter-Library Loan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pPr lvl="5"/>
            <a:endParaRPr lang="en-US" dirty="0"/>
          </a:p>
          <a:p>
            <a:r>
              <a:rPr lang="en-US" dirty="0" smtClean="0"/>
              <a:t>Delivery time</a:t>
            </a:r>
          </a:p>
          <a:p>
            <a:pPr lvl="1"/>
            <a:r>
              <a:rPr lang="en-US" dirty="0" smtClean="0"/>
              <a:t>Satisficing</a:t>
            </a:r>
          </a:p>
          <a:p>
            <a:pPr lvl="6"/>
            <a:endParaRPr lang="en-US" dirty="0"/>
          </a:p>
          <a:p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Online (links, PDF’s)</a:t>
            </a:r>
          </a:p>
          <a:p>
            <a:pPr lvl="1"/>
            <a:r>
              <a:rPr lang="en-US" dirty="0" smtClean="0"/>
              <a:t>Library pick up</a:t>
            </a:r>
          </a:p>
          <a:p>
            <a:pPr lvl="1"/>
            <a:r>
              <a:rPr lang="en-US" dirty="0" smtClean="0"/>
              <a:t>Mail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E-Book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09414"/>
            <a:ext cx="8785838" cy="2840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702" y="6400800"/>
            <a:ext cx="624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OECD, E-Books: Development and Policy Considerations (2011)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76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Balances two public interests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ncentivizing production of new information</a:t>
            </a:r>
          </a:p>
          <a:p>
            <a:pPr lvl="2"/>
            <a:r>
              <a:rPr lang="en-US" dirty="0" smtClean="0"/>
              <a:t>Through owner’s interest in monetizing assets</a:t>
            </a:r>
          </a:p>
          <a:p>
            <a:pPr lvl="1"/>
            <a:r>
              <a:rPr lang="en-US" dirty="0" smtClean="0"/>
              <a:t>Fostering use of information</a:t>
            </a:r>
          </a:p>
          <a:p>
            <a:pPr lvl="2"/>
            <a:r>
              <a:rPr lang="en-US" dirty="0" smtClean="0"/>
              <a:t>First sale doctrine</a:t>
            </a:r>
          </a:p>
          <a:p>
            <a:pPr lvl="2"/>
            <a:r>
              <a:rPr lang="en-US" dirty="0" smtClean="0"/>
              <a:t>Fair use doctrine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Sale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r>
              <a:rPr lang="en-US" dirty="0" smtClean="0"/>
              <a:t>Owner may transfer access of the owned copy</a:t>
            </a:r>
          </a:p>
          <a:p>
            <a:pPr lvl="1"/>
            <a:r>
              <a:rPr lang="en-US" dirty="0" smtClean="0"/>
              <a:t>But may not make a copy then transfer the copy</a:t>
            </a:r>
          </a:p>
          <a:p>
            <a:pPr lvl="1"/>
            <a:r>
              <a:rPr lang="en-US" dirty="0" smtClean="0"/>
              <a:t>This is what permits “lending libraries”</a:t>
            </a:r>
          </a:p>
          <a:p>
            <a:pPr lvl="2"/>
            <a:r>
              <a:rPr lang="en-US" dirty="0" smtClean="0"/>
              <a:t>Exception: no </a:t>
            </a:r>
            <a:r>
              <a:rPr lang="en-US" u="sng" dirty="0" smtClean="0"/>
              <a:t>commercial</a:t>
            </a:r>
            <a:r>
              <a:rPr lang="en-US" dirty="0" smtClean="0"/>
              <a:t> lending of </a:t>
            </a:r>
            <a:r>
              <a:rPr lang="en-US" u="sng" dirty="0" smtClean="0"/>
              <a:t>audio</a:t>
            </a:r>
            <a:r>
              <a:rPr lang="en-US" dirty="0" smtClean="0"/>
              <a:t> recordings</a:t>
            </a:r>
          </a:p>
          <a:p>
            <a:pPr lvl="3"/>
            <a:endParaRPr lang="en-US" dirty="0"/>
          </a:p>
          <a:p>
            <a:r>
              <a:rPr lang="en-US" dirty="0" smtClean="0"/>
              <a:t>Licensing can apply more restrictive rules</a:t>
            </a:r>
          </a:p>
          <a:p>
            <a:pPr lvl="1"/>
            <a:r>
              <a:rPr lang="en-US" dirty="0" smtClean="0"/>
              <a:t>Establishes a conditional right of access</a:t>
            </a:r>
          </a:p>
          <a:p>
            <a:pPr lvl="1"/>
            <a:r>
              <a:rPr lang="en-US" dirty="0" smtClean="0"/>
              <a:t>This is what permits limited-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Fair Use Doctrine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114800"/>
          </a:xfrm>
        </p:spPr>
        <p:txBody>
          <a:bodyPr/>
          <a:lstStyle/>
          <a:p>
            <a:r>
              <a:rPr lang="en-US" smtClean="0"/>
              <a:t>Balance two desirable characteristics</a:t>
            </a:r>
          </a:p>
          <a:p>
            <a:pPr lvl="1"/>
            <a:r>
              <a:rPr lang="en-US" smtClean="0"/>
              <a:t>Financial incentives to produce content</a:t>
            </a:r>
          </a:p>
          <a:p>
            <a:pPr lvl="1"/>
            <a:r>
              <a:rPr lang="en-US" smtClean="0"/>
              <a:t>Desirable uses of existing information</a:t>
            </a:r>
          </a:p>
          <a:p>
            <a:pPr lvl="3"/>
            <a:endParaRPr lang="en-US" smtClean="0"/>
          </a:p>
          <a:p>
            <a:r>
              <a:rPr lang="en-US" smtClean="0"/>
              <a:t>Safe harbor agreement</a:t>
            </a:r>
          </a:p>
          <a:p>
            <a:pPr lvl="1"/>
            <a:r>
              <a:rPr lang="en-US" smtClean="0"/>
              <a:t>Book chapter, magazine article, picture, …</a:t>
            </a:r>
          </a:p>
          <a:p>
            <a:pPr lvl="3"/>
            <a:endParaRPr lang="en-US" smtClean="0"/>
          </a:p>
          <a:p>
            <a:r>
              <a:rPr lang="en-US" smtClean="0"/>
              <a:t>Developed in an era of physical documents</a:t>
            </a:r>
          </a:p>
          <a:p>
            <a:pPr lvl="1"/>
            <a:r>
              <a:rPr lang="en-US" smtClean="0"/>
              <a:t>Perfect copies/instant delivery alter the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Recent Copyright Laws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Copyright Term Extension Act (CTEA)</a:t>
            </a:r>
          </a:p>
          <a:p>
            <a:pPr lvl="1"/>
            <a:r>
              <a:rPr lang="en-US" smtClean="0"/>
              <a:t>Ruled constitutional (Jan 2003, Supreme Court)</a:t>
            </a:r>
          </a:p>
          <a:p>
            <a:pPr lvl="1"/>
            <a:endParaRPr lang="en-US" smtClean="0"/>
          </a:p>
          <a:p>
            <a:r>
              <a:rPr lang="en-US" smtClean="0"/>
              <a:t>Digital Millennium Copyright Act (DMCA)</a:t>
            </a:r>
          </a:p>
          <a:p>
            <a:pPr lvl="1"/>
            <a:r>
              <a:rPr lang="en-US" smtClean="0"/>
              <a:t>Prohibits circumvention of technical measures</a:t>
            </a:r>
          </a:p>
          <a:p>
            <a:pPr lvl="1"/>
            <a:r>
              <a:rPr lang="en-US" smtClean="0"/>
              <a:t>Implements WIPO treaty database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Linked Open Data and BIBFRAME</a:t>
            </a:r>
            <a:endParaRPr lang="en-US" dirty="0" smtClean="0"/>
          </a:p>
          <a:p>
            <a:pPr lvl="4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Discovery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Delivery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4910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741405"/>
          </a:xfrm>
        </p:spPr>
        <p:txBody>
          <a:bodyPr/>
          <a:lstStyle/>
          <a:p>
            <a:r>
              <a:rPr lang="en-US" dirty="0" smtClean="0"/>
              <a:t>Digital Rights Management (DRM)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114800"/>
          </a:xfrm>
        </p:spPr>
        <p:txBody>
          <a:bodyPr/>
          <a:lstStyle/>
          <a:p>
            <a:r>
              <a:rPr lang="en-US" dirty="0" smtClean="0"/>
              <a:t>Goal: protect intellectual property rights</a:t>
            </a:r>
          </a:p>
          <a:p>
            <a:pPr lvl="1"/>
            <a:r>
              <a:rPr lang="en-US" dirty="0" smtClean="0"/>
              <a:t>Copyright relies on cost and quality of analog copies</a:t>
            </a:r>
          </a:p>
          <a:p>
            <a:endParaRPr lang="en-US" dirty="0" smtClean="0"/>
          </a:p>
          <a:p>
            <a:r>
              <a:rPr lang="en-US" dirty="0" smtClean="0"/>
              <a:t>Three interlocking strategies</a:t>
            </a:r>
          </a:p>
          <a:p>
            <a:pPr lvl="1"/>
            <a:r>
              <a:rPr lang="en-US" dirty="0" smtClean="0"/>
              <a:t>Make it difficult to produce an exact digital copy</a:t>
            </a:r>
          </a:p>
          <a:p>
            <a:pPr lvl="1"/>
            <a:r>
              <a:rPr lang="en-US" dirty="0" smtClean="0"/>
              <a:t>Encrypt the content and then control description</a:t>
            </a:r>
          </a:p>
          <a:p>
            <a:pPr lvl="1"/>
            <a:r>
              <a:rPr lang="en-US" dirty="0" smtClean="0"/>
              <a:t>Enforce policies to rebalance costs and benefits</a:t>
            </a:r>
          </a:p>
        </p:txBody>
      </p:sp>
    </p:spTree>
    <p:extLst>
      <p:ext uri="{BB962C8B-B14F-4D97-AF65-F5344CB8AC3E}">
        <p14:creationId xmlns:p14="http://schemas.microsoft.com/office/powerpoint/2010/main" val="6170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41405"/>
          </a:xfrm>
        </p:spPr>
        <p:txBody>
          <a:bodyPr/>
          <a:lstStyle/>
          <a:p>
            <a:r>
              <a:rPr lang="en-US" dirty="0" smtClean="0"/>
              <a:t>Digital Rights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114800"/>
          </a:xfrm>
        </p:spPr>
        <p:txBody>
          <a:bodyPr/>
          <a:lstStyle/>
          <a:p>
            <a:r>
              <a:rPr lang="en-US" dirty="0" smtClean="0"/>
              <a:t>No standards, so proliferation of one-off solutions</a:t>
            </a:r>
          </a:p>
          <a:p>
            <a:pPr lvl="1"/>
            <a:r>
              <a:rPr lang="en-US" dirty="0" smtClean="0"/>
              <a:t>Many of which have caused unintended problems</a:t>
            </a:r>
          </a:p>
          <a:p>
            <a:endParaRPr lang="en-US" dirty="0" smtClean="0"/>
          </a:p>
          <a:p>
            <a:r>
              <a:rPr lang="en-US" dirty="0" smtClean="0"/>
              <a:t>Unilateral implementation can result in imbalance</a:t>
            </a:r>
          </a:p>
          <a:p>
            <a:pPr lvl="1"/>
            <a:r>
              <a:rPr lang="en-US" dirty="0" smtClean="0"/>
              <a:t>Establishing balance is a political process</a:t>
            </a:r>
          </a:p>
          <a:p>
            <a:endParaRPr lang="en-US" dirty="0" smtClean="0"/>
          </a:p>
          <a:p>
            <a:r>
              <a:rPr lang="en-US" dirty="0" smtClean="0"/>
              <a:t>The “analog hole” is technically intractable</a:t>
            </a:r>
          </a:p>
          <a:p>
            <a:pPr lvl="1"/>
            <a:r>
              <a:rPr lang="en-US" dirty="0" smtClean="0"/>
              <a:t>Unless interaction is needed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Go!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 a sheet of paper (no names), answer the following question: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u="sng" smtClean="0"/>
              <a:t>Some Basic Rules for XML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4114800"/>
          </a:xfrm>
        </p:spPr>
        <p:txBody>
          <a:bodyPr/>
          <a:lstStyle/>
          <a:p>
            <a:r>
              <a:rPr lang="en-US" dirty="0" smtClean="0"/>
              <a:t>XML declaration is the first statement</a:t>
            </a:r>
          </a:p>
          <a:p>
            <a:pPr lvl="1"/>
            <a:r>
              <a:rPr lang="en-US" dirty="0" smtClean="0"/>
              <a:t>&lt;?xml version="1.0"?&gt;</a:t>
            </a:r>
          </a:p>
          <a:p>
            <a:r>
              <a:rPr lang="en-US" dirty="0" smtClean="0"/>
              <a:t>An XML document is a “tree”</a:t>
            </a:r>
          </a:p>
          <a:p>
            <a:pPr lvl="1"/>
            <a:r>
              <a:rPr lang="en-US" dirty="0" smtClean="0"/>
              <a:t>Must contain one root element</a:t>
            </a:r>
          </a:p>
          <a:p>
            <a:pPr lvl="1"/>
            <a:r>
              <a:rPr lang="en-US" dirty="0" smtClean="0"/>
              <a:t>Other elements must be properly nested</a:t>
            </a:r>
          </a:p>
          <a:p>
            <a:r>
              <a:rPr lang="en-US" dirty="0" smtClean="0"/>
              <a:t>All start tags must have end tags</a:t>
            </a:r>
          </a:p>
          <a:p>
            <a:r>
              <a:rPr lang="en-US" dirty="0"/>
              <a:t>XML is case sensitive</a:t>
            </a:r>
          </a:p>
          <a:p>
            <a:r>
              <a:rPr lang="en-US" dirty="0" smtClean="0"/>
              <a:t>Attribute values must have quotation marks</a:t>
            </a:r>
          </a:p>
          <a:p>
            <a:pPr lvl="1"/>
            <a:r>
              <a:rPr lang="en-US" dirty="0" smtClean="0"/>
              <a:t>&lt;item id=“33905”&gt;</a:t>
            </a:r>
          </a:p>
          <a:p>
            <a:r>
              <a:rPr lang="en-US" dirty="0" smtClean="0"/>
              <a:t>Certain characters are “reserved”</a:t>
            </a:r>
          </a:p>
          <a:p>
            <a:pPr lvl="1"/>
            <a:r>
              <a:rPr lang="en-US" dirty="0" smtClean="0"/>
              <a:t>For example: </a:t>
            </a:r>
            <a:r>
              <a:rPr lang="en-US" u="sng" dirty="0" smtClean="0">
                <a:latin typeface="Arial Unicode MS" panose="020B0604020202020204" pitchFamily="34" charset="-128"/>
              </a:rPr>
              <a:t>&amp;</a:t>
            </a:r>
            <a:r>
              <a:rPr lang="en-US" u="sng" dirty="0" err="1" smtClean="0">
                <a:latin typeface="Arial Unicode MS" panose="020B0604020202020204" pitchFamily="34" charset="-128"/>
              </a:rPr>
              <a:t>lt</a:t>
            </a:r>
            <a:r>
              <a:rPr lang="en-US" u="sng" dirty="0" smtClean="0">
                <a:latin typeface="Arial Unicode MS" panose="020B0604020202020204" pitchFamily="34" charset="-128"/>
              </a:rPr>
              <a:t>;</a:t>
            </a:r>
            <a:r>
              <a:rPr lang="en-US" dirty="0" smtClean="0"/>
              <a:t> is used to represent </a:t>
            </a:r>
            <a:r>
              <a:rPr lang="en-US" b="1" dirty="0" smtClean="0"/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Description Framework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mtClean="0"/>
              <a:t>XML schema for describing resources</a:t>
            </a:r>
          </a:p>
          <a:p>
            <a:pPr lvl="4"/>
            <a:endParaRPr lang="en-US" smtClean="0"/>
          </a:p>
          <a:p>
            <a:r>
              <a:rPr lang="en-US" smtClean="0"/>
              <a:t>Can integrate multiple metadata standards </a:t>
            </a:r>
          </a:p>
          <a:p>
            <a:pPr lvl="1"/>
            <a:r>
              <a:rPr lang="en-US" smtClean="0"/>
              <a:t>Dublin Core, P3P, PICS, vCARD, …</a:t>
            </a:r>
          </a:p>
          <a:p>
            <a:pPr lvl="4"/>
            <a:endParaRPr lang="en-US" smtClean="0"/>
          </a:p>
          <a:p>
            <a:r>
              <a:rPr lang="en-US" smtClean="0"/>
              <a:t>Dublin Core provides a XML “namespace”</a:t>
            </a:r>
          </a:p>
          <a:p>
            <a:pPr lvl="1"/>
            <a:r>
              <a:rPr lang="en-US" smtClean="0"/>
              <a:t>DC Elements are XML “properties</a:t>
            </a:r>
          </a:p>
          <a:p>
            <a:pPr lvl="2"/>
            <a:r>
              <a:rPr lang="en-US" smtClean="0"/>
              <a:t>DC Refinements are RDF “subproperties”</a:t>
            </a:r>
          </a:p>
          <a:p>
            <a:pPr lvl="1"/>
            <a:r>
              <a:rPr lang="en-US" smtClean="0"/>
              <a:t>Values are XML “content”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XML Namespaces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758950" y="1346200"/>
            <a:ext cx="498633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&lt;?xml version="1.0"?&gt;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&lt;rdf:RDF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</a:rPr>
              <a:t>xmlns:rdf="http://www.w3.org/1999/02/22-rdf-syntax-ns#"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</a:rPr>
              <a:t>xmlns:rss="http://purl.org/rss/1.0/"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</a:rPr>
              <a:t>xmlns:dc="http://purl.org/dc/elements/1.1/"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&lt;rss:channel rdf:about="http://www.xml.com/xml/news.rss"&gt;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&lt;rss:title&gt;XML.com&lt;/rss:title&gt;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&lt;rss:link&gt;http://xml.com/pub&lt;/rss:link&gt;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&lt;dc:description&gt;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  XML.com features a rich mix of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  information and services for the XML community.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&lt;/dc:description&gt;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&lt;dc:subject&gt;XML, RDF, metadata, information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  syndication services&lt;/dc:subject&gt;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&lt;dc:identifier&gt;http://www.xml.com&lt;/dc:identifier&gt;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&lt;dc:publisher&gt;O'Reilly &amp; Associates, Inc.&lt;/dc:publisher&gt;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&lt;dc:rights&gt;Copyright 2000, O'Reilly &amp;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    Associates, Inc.&lt;/dc:rights&gt;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  &lt;/rss:channel&gt;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&lt;/rdf:RDF&gt;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47800" y="6096000"/>
            <a:ext cx="4494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en-US" sz="1200">
                <a:latin typeface="Arial" panose="020B0604020202020204" pitchFamily="34" charset="0"/>
              </a:rPr>
              <a:t>Example from http://www.xml.com/pub/a/2000/10/25/dublincore/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Dublin Core in RDF XML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6074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&lt;rdf:RDF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xmlns:rdf="http://www.w3.org/1999/02/22-rdf-syntax-ns#"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xmlns:dc="http://purl.org/dc/elements/1.1/"&gt;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&lt;rdf:Description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rdf:about="http://media.example.com/audio/guide.ra"&gt;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&lt;dc:creator&gt;Rose Bush&lt;/dc:creator&gt;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&lt;dc:title&gt;A Guide to Growing Roses&lt;/dc:title&gt;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&lt;dc:description&gt;Describes process for planting and nurturing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                           different kinds of rose bushes.&lt;/dc:description&gt;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&lt;dc:date&gt;2001-01-20&lt;/dc:date&gt;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&lt;/rdf:Description&gt;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&lt;/rdf:RDF&gt;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Linked Open Data</a:t>
            </a:r>
          </a:p>
        </p:txBody>
      </p:sp>
      <p:pic>
        <p:nvPicPr>
          <p:cNvPr id="50179" name="Picture 2" descr="http://datavisualization.ch/wp-content/uploads/2011/01/lod-wikipedi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6" y="0"/>
            <a:ext cx="91440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Deconstructing MARC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43613" cy="3716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50800" dir="3240024" algn="ctr" rotWithShape="0">
              <a:schemeClr val="bg2"/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96938" y="3076575"/>
            <a:ext cx="2425700" cy="1012825"/>
            <a:chOff x="0" y="0"/>
            <a:chExt cx="2172" cy="907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56" cy="75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dist="50800" dir="3240024" algn="ctr" rotWithShape="0">
                <a:schemeClr val="bg2"/>
              </a:outerShdw>
            </a:effectLst>
          </p:spPr>
        </p:pic>
        <p:sp>
          <p:nvSpPr>
            <p:cNvPr id="34830" name="Oval 4"/>
            <p:cNvSpPr>
              <a:spLocks/>
            </p:cNvSpPr>
            <p:nvPr/>
          </p:nvSpPr>
          <p:spPr bwMode="auto">
            <a:xfrm>
              <a:off x="996" y="643"/>
              <a:ext cx="1176" cy="264"/>
            </a:xfrm>
            <a:prstGeom prst="ellipse">
              <a:avLst/>
            </a:prstGeom>
            <a:noFill/>
            <a:ln w="25400">
              <a:solidFill>
                <a:srgbClr val="91081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84550" y="2968625"/>
            <a:ext cx="4776788" cy="1184275"/>
            <a:chOff x="0" y="0"/>
            <a:chExt cx="4280" cy="1059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4" y="0"/>
              <a:ext cx="856" cy="87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dist="50800" dir="3240024" algn="ctr" rotWithShape="0">
                <a:schemeClr val="bg2"/>
              </a:outerShdw>
            </a:effectLst>
          </p:spPr>
        </p:pic>
        <p:sp>
          <p:nvSpPr>
            <p:cNvPr id="34828" name="Oval 7"/>
            <p:cNvSpPr>
              <a:spLocks/>
            </p:cNvSpPr>
            <p:nvPr/>
          </p:nvSpPr>
          <p:spPr bwMode="auto">
            <a:xfrm>
              <a:off x="0" y="747"/>
              <a:ext cx="2072" cy="312"/>
            </a:xfrm>
            <a:prstGeom prst="ellipse">
              <a:avLst/>
            </a:prstGeom>
            <a:noFill/>
            <a:ln w="25400">
              <a:solidFill>
                <a:srgbClr val="91081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22488" y="1223963"/>
            <a:ext cx="3128962" cy="2160587"/>
            <a:chOff x="0" y="0"/>
            <a:chExt cx="2801" cy="1936"/>
          </a:xfrm>
        </p:grpSpPr>
        <p:sp>
          <p:nvSpPr>
            <p:cNvPr id="34825" name="Oval 9"/>
            <p:cNvSpPr>
              <a:spLocks/>
            </p:cNvSpPr>
            <p:nvPr/>
          </p:nvSpPr>
          <p:spPr bwMode="auto">
            <a:xfrm>
              <a:off x="0" y="1672"/>
              <a:ext cx="1560" cy="264"/>
            </a:xfrm>
            <a:prstGeom prst="ellipse">
              <a:avLst/>
            </a:prstGeom>
            <a:noFill/>
            <a:ln w="25400">
              <a:solidFill>
                <a:srgbClr val="91081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482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7" y="0"/>
              <a:ext cx="1064" cy="10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28813" y="4518025"/>
            <a:ext cx="4054475" cy="1500188"/>
            <a:chOff x="0" y="0"/>
            <a:chExt cx="3632" cy="1344"/>
          </a:xfrm>
        </p:grpSpPr>
        <p:sp>
          <p:nvSpPr>
            <p:cNvPr id="34823" name="Oval 12"/>
            <p:cNvSpPr>
              <a:spLocks/>
            </p:cNvSpPr>
            <p:nvPr/>
          </p:nvSpPr>
          <p:spPr bwMode="auto">
            <a:xfrm>
              <a:off x="0" y="0"/>
              <a:ext cx="3632" cy="264"/>
            </a:xfrm>
            <a:prstGeom prst="ellipse">
              <a:avLst/>
            </a:prstGeom>
            <a:noFill/>
            <a:ln w="25400">
              <a:solidFill>
                <a:srgbClr val="91081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482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12" y="280"/>
              <a:ext cx="1064" cy="10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5781910" y="6483093"/>
            <a:ext cx="337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Sally McCallum, September, 2012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3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502784" presetClass="entr" presetSubtype="450418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2502784" presetClass="entr" presetSubtype="450435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2502784" presetClass="entr" presetSubtype="4504196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2502784" presetClass="entr" presetSubtype="4243558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4915</TotalTime>
  <Pages>22</Pages>
  <Words>1020</Words>
  <Application>Microsoft Office PowerPoint</Application>
  <PresentationFormat>On-screen Show (4:3)</PresentationFormat>
  <Paragraphs>293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Discovery and Delivery</vt:lpstr>
      <vt:lpstr>Midterm Exam</vt:lpstr>
      <vt:lpstr>Tonight</vt:lpstr>
      <vt:lpstr>Some Basic Rules for XML</vt:lpstr>
      <vt:lpstr>Resource Description Framework</vt:lpstr>
      <vt:lpstr>XML Namespaces</vt:lpstr>
      <vt:lpstr>Dublin Core in RDF XML</vt:lpstr>
      <vt:lpstr>Linked Open Data</vt:lpstr>
      <vt:lpstr>Deconstructing MARC</vt:lpstr>
      <vt:lpstr>Bibliographic Framework Initiative (BIBFRAME)</vt:lpstr>
      <vt:lpstr>PowerPoint Presentation</vt:lpstr>
      <vt:lpstr>PowerPoint Presentation</vt:lpstr>
      <vt:lpstr>Tonight</vt:lpstr>
      <vt:lpstr>Two Ways of Searching</vt:lpstr>
      <vt:lpstr>Supporting the Search Process</vt:lpstr>
      <vt:lpstr>Online Public Access Catalog (OPAC)</vt:lpstr>
      <vt:lpstr>Tonight</vt:lpstr>
      <vt:lpstr>Delivery (“Serve It”)</vt:lpstr>
      <vt:lpstr>Library of Congress Classification</vt:lpstr>
      <vt:lpstr>The World Is Flat (in LCC)</vt:lpstr>
      <vt:lpstr>The World Is Flat (in Dewey)</vt:lpstr>
      <vt:lpstr>Inter-Library Loan</vt:lpstr>
      <vt:lpstr>PowerPoint Presentation</vt:lpstr>
      <vt:lpstr>Inter-Library Loan Issues</vt:lpstr>
      <vt:lpstr>E-Book Distribution</vt:lpstr>
      <vt:lpstr>Copyright</vt:lpstr>
      <vt:lpstr>First Sale Doctrine</vt:lpstr>
      <vt:lpstr>Fair Use Doctrine</vt:lpstr>
      <vt:lpstr>Recent Copyright Laws</vt:lpstr>
      <vt:lpstr>Digital Rights Management (DRM)</vt:lpstr>
      <vt:lpstr>Digital Rights Management</vt:lpstr>
      <vt:lpstr>Before You Go!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kk</cp:lastModifiedBy>
  <cp:revision>224</cp:revision>
  <cp:lastPrinted>1997-09-10T16:39:34Z</cp:lastPrinted>
  <dcterms:created xsi:type="dcterms:W3CDTF">1997-09-10T16:39:54Z</dcterms:created>
  <dcterms:modified xsi:type="dcterms:W3CDTF">2014-03-21T21:19:32Z</dcterms:modified>
</cp:coreProperties>
</file>