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6"/>
  </p:notesMasterIdLst>
  <p:handoutMasterIdLst>
    <p:handoutMasterId r:id="rId57"/>
  </p:handoutMasterIdLst>
  <p:sldIdLst>
    <p:sldId id="256" r:id="rId2"/>
    <p:sldId id="589" r:id="rId3"/>
    <p:sldId id="590" r:id="rId4"/>
    <p:sldId id="591" r:id="rId5"/>
    <p:sldId id="592" r:id="rId6"/>
    <p:sldId id="593" r:id="rId7"/>
    <p:sldId id="594" r:id="rId8"/>
    <p:sldId id="595" r:id="rId9"/>
    <p:sldId id="596" r:id="rId10"/>
    <p:sldId id="597" r:id="rId11"/>
    <p:sldId id="598" r:id="rId12"/>
    <p:sldId id="603" r:id="rId13"/>
    <p:sldId id="605" r:id="rId14"/>
    <p:sldId id="604" r:id="rId15"/>
    <p:sldId id="586" r:id="rId16"/>
    <p:sldId id="480" r:id="rId17"/>
    <p:sldId id="551" r:id="rId18"/>
    <p:sldId id="536" r:id="rId19"/>
    <p:sldId id="537" r:id="rId20"/>
    <p:sldId id="538" r:id="rId21"/>
    <p:sldId id="539" r:id="rId22"/>
    <p:sldId id="550" r:id="rId23"/>
    <p:sldId id="585" r:id="rId24"/>
    <p:sldId id="546" r:id="rId25"/>
    <p:sldId id="548" r:id="rId26"/>
    <p:sldId id="529" r:id="rId27"/>
    <p:sldId id="530" r:id="rId28"/>
    <p:sldId id="587" r:id="rId29"/>
    <p:sldId id="561" r:id="rId30"/>
    <p:sldId id="562" r:id="rId31"/>
    <p:sldId id="557" r:id="rId32"/>
    <p:sldId id="565" r:id="rId33"/>
    <p:sldId id="564" r:id="rId34"/>
    <p:sldId id="566" r:id="rId35"/>
    <p:sldId id="567" r:id="rId36"/>
    <p:sldId id="573" r:id="rId37"/>
    <p:sldId id="574" r:id="rId38"/>
    <p:sldId id="570" r:id="rId39"/>
    <p:sldId id="577" r:id="rId40"/>
    <p:sldId id="583" r:id="rId41"/>
    <p:sldId id="584" r:id="rId42"/>
    <p:sldId id="588" r:id="rId43"/>
    <p:sldId id="607" r:id="rId44"/>
    <p:sldId id="608" r:id="rId45"/>
    <p:sldId id="519" r:id="rId46"/>
    <p:sldId id="609" r:id="rId47"/>
    <p:sldId id="610" r:id="rId48"/>
    <p:sldId id="611" r:id="rId49"/>
    <p:sldId id="612" r:id="rId50"/>
    <p:sldId id="613" r:id="rId51"/>
    <p:sldId id="614" r:id="rId52"/>
    <p:sldId id="615" r:id="rId53"/>
    <p:sldId id="616" r:id="rId54"/>
    <p:sldId id="466" r:id="rId5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202" autoAdjust="0"/>
    <p:restoredTop sz="94683" autoAdjust="0"/>
  </p:normalViewPr>
  <p:slideViewPr>
    <p:cSldViewPr>
      <p:cViewPr varScale="1">
        <p:scale>
          <a:sx n="116" d="100"/>
          <a:sy n="116" d="100"/>
        </p:scale>
        <p:origin x="936" y="12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9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724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422902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50938" y="692150"/>
            <a:ext cx="4556125" cy="3416300"/>
          </a:xfrm>
          <a:ln cap="flat"/>
        </p:spPr>
      </p:sp>
      <p:sp>
        <p:nvSpPr>
          <p:cNvPr id="80899" name="Rectangle 3"/>
          <p:cNvSpPr>
            <a:spLocks noGrp="1" noChangeArrowheads="1"/>
          </p:cNvSpPr>
          <p:nvPr>
            <p:ph type="body" idx="1"/>
          </p:nvPr>
        </p:nvSpPr>
        <p:spPr>
          <a:noFill/>
          <a:ln w="9525"/>
        </p:spPr>
        <p:txBody>
          <a:bodyPr/>
          <a:lstStyle/>
          <a:p>
            <a:endParaRPr lang="en-US" smtClean="0">
              <a:latin typeface="Times New Roman" pitchFamily="18" charset="0"/>
              <a:cs typeface="Arial" pitchFamily="34" charset="0"/>
            </a:endParaRPr>
          </a:p>
        </p:txBody>
      </p:sp>
    </p:spTree>
    <p:extLst>
      <p:ext uri="{BB962C8B-B14F-4D97-AF65-F5344CB8AC3E}">
        <p14:creationId xmlns:p14="http://schemas.microsoft.com/office/powerpoint/2010/main" val="3120683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E25F2B5-BB01-467F-B332-FA5209657FDE}" type="slidenum">
              <a:rPr lang="en-US" smtClean="0"/>
              <a:t>24</a:t>
            </a:fld>
            <a:endParaRPr lang="en-US"/>
          </a:p>
        </p:txBody>
      </p:sp>
    </p:spTree>
    <p:extLst>
      <p:ext uri="{BB962C8B-B14F-4D97-AF65-F5344CB8AC3E}">
        <p14:creationId xmlns:p14="http://schemas.microsoft.com/office/powerpoint/2010/main" val="3431420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E25F2B5-BB01-467F-B332-FA5209657FDE}" type="slidenum">
              <a:rPr lang="en-US" smtClean="0"/>
              <a:t>25</a:t>
            </a:fld>
            <a:endParaRPr lang="en-US"/>
          </a:p>
        </p:txBody>
      </p:sp>
    </p:spTree>
    <p:extLst>
      <p:ext uri="{BB962C8B-B14F-4D97-AF65-F5344CB8AC3E}">
        <p14:creationId xmlns:p14="http://schemas.microsoft.com/office/powerpoint/2010/main" val="343142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DE25F2B5-BB01-467F-B332-FA5209657FDE}" type="slidenum">
              <a:rPr lang="en-US" smtClean="0"/>
              <a:t>26</a:t>
            </a:fld>
            <a:endParaRPr lang="en-US"/>
          </a:p>
        </p:txBody>
      </p:sp>
    </p:spTree>
    <p:extLst>
      <p:ext uri="{BB962C8B-B14F-4D97-AF65-F5344CB8AC3E}">
        <p14:creationId xmlns:p14="http://schemas.microsoft.com/office/powerpoint/2010/main" val="318594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86200" y="8831263"/>
            <a:ext cx="2971800" cy="465137"/>
          </a:xfrm>
          <a:prstGeom prst="rect">
            <a:avLst/>
          </a:prstGeo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88D2A47-620A-49DA-8189-9ABB4E63649E}" type="slidenum">
              <a:rPr lang="en-US" sz="1200"/>
              <a:pPr/>
              <a:t>28</a:t>
            </a:fld>
            <a:endParaRPr lang="en-US" sz="1200"/>
          </a:p>
        </p:txBody>
      </p:sp>
      <p:sp>
        <p:nvSpPr>
          <p:cNvPr id="47107"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E3A7B33-8C2D-41D7-8FD6-976CD8820EFD}" type="slidenum">
              <a:rPr lang="en-US" sz="1200"/>
              <a:pPr algn="r" eaLnBrk="1" hangingPunct="1"/>
              <a:t>28</a:t>
            </a:fld>
            <a:endParaRPr lang="en-US" sz="1200"/>
          </a:p>
        </p:txBody>
      </p:sp>
      <p:sp>
        <p:nvSpPr>
          <p:cNvPr id="47108" name="Rectangle 2"/>
          <p:cNvSpPr>
            <a:spLocks noGrp="1" noRot="1" noChangeAspect="1" noChangeArrowheads="1" noTextEdit="1"/>
          </p:cNvSpPr>
          <p:nvPr>
            <p:ph type="sldImg"/>
          </p:nvPr>
        </p:nvSpPr>
        <p:spPr>
          <a:xfrm>
            <a:off x="3265488" y="231775"/>
            <a:ext cx="2738437" cy="2054225"/>
          </a:xfrm>
          <a:ln/>
        </p:spPr>
      </p:sp>
      <p:sp>
        <p:nvSpPr>
          <p:cNvPr id="47109" name="Rectangle 3"/>
          <p:cNvSpPr>
            <a:spLocks noGrp="1" noChangeArrowheads="1"/>
          </p:cNvSpPr>
          <p:nvPr>
            <p:ph type="body" idx="1"/>
          </p:nvPr>
        </p:nvSpPr>
        <p:spPr>
          <a:xfrm>
            <a:off x="298450" y="2514600"/>
            <a:ext cx="6178550" cy="6524625"/>
          </a:xfrm>
          <a:noFill/>
        </p:spPr>
        <p:txBody>
          <a:bodyPr lIns="93177" tIns="46589" rIns="93177" bIns="46589"/>
          <a:lstStyle/>
          <a:p>
            <a:pPr eaLnBrk="1" hangingPunct="1"/>
            <a:r>
              <a:rPr lang="en-US" smtClean="0"/>
              <a:t>Remember this slide from the earlier presentation that lists the elements that identify each of the FRBR Group 1 entities.</a:t>
            </a:r>
          </a:p>
        </p:txBody>
      </p:sp>
    </p:spTree>
    <p:extLst>
      <p:ext uri="{BB962C8B-B14F-4D97-AF65-F5344CB8AC3E}">
        <p14:creationId xmlns:p14="http://schemas.microsoft.com/office/powerpoint/2010/main" val="3526574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A16F8811-5CEF-4659-80B5-D2E6E40353AD}" type="slidenum">
              <a:rPr lang="en-US"/>
              <a:pPr/>
              <a:t>29</a:t>
            </a:fld>
            <a:endParaRPr lang="en-US"/>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p:spPr>
        <p:txBody>
          <a:bodyPr/>
          <a:lstStyle/>
          <a:p>
            <a:pPr eaLnBrk="1" hangingPunct="1"/>
            <a:r>
              <a:rPr lang="en-US" sz="1400" smtClean="0"/>
              <a:t>In RDA a person can be an individual or an entity established by one individual alone or an identity established in collaboration with one or more other individuals.  The scope statement at RDA  9.0 includes fictitious entities as persons.  So, they can now be represented by authorized access points as creators or whatever role they play if they are presented on the resource as being responsible in some way .</a:t>
            </a:r>
          </a:p>
        </p:txBody>
      </p:sp>
    </p:spTree>
    <p:extLst>
      <p:ext uri="{BB962C8B-B14F-4D97-AF65-F5344CB8AC3E}">
        <p14:creationId xmlns:p14="http://schemas.microsoft.com/office/powerpoint/2010/main" val="2056343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E70C155F-DAFA-413B-825D-01E83EFAA053}" type="slidenum">
              <a:rPr lang="en-US"/>
              <a:pPr/>
              <a:t>30</a:t>
            </a:fld>
            <a:endParaRPr lang="en-US"/>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p:spPr>
        <p:txBody>
          <a:bodyPr/>
          <a:lstStyle/>
          <a:p>
            <a:pPr eaLnBrk="1" hangingPunct="1"/>
            <a:r>
              <a:rPr lang="en-US" sz="1400" smtClean="0"/>
              <a:t>Follow the same RDA instructions for the access points for fictitious entities and real non-human entities as you would for any other persons.  What kind of name is it?  A phrase?  A given name?  Apply the appropriate instruction. Don’t add a qualifier just to signal that the entity is not a human being; so, for example, don’t add “fictitious character” to the first example or “dog” to the second example here.</a:t>
            </a:r>
            <a:endParaRPr lang="en-US" smtClean="0"/>
          </a:p>
        </p:txBody>
      </p:sp>
    </p:spTree>
    <p:extLst>
      <p:ext uri="{BB962C8B-B14F-4D97-AF65-F5344CB8AC3E}">
        <p14:creationId xmlns:p14="http://schemas.microsoft.com/office/powerpoint/2010/main" val="3799818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0A8D4BEB-74D9-4E09-AD16-79779A3E94A9}" type="slidenum">
              <a:rPr lang="en-US"/>
              <a:pPr/>
              <a:t>31</a:t>
            </a:fld>
            <a:endParaRPr lang="en-US"/>
          </a:p>
        </p:txBody>
      </p:sp>
      <p:sp>
        <p:nvSpPr>
          <p:cNvPr id="18435" name="Rectangle 2"/>
          <p:cNvSpPr>
            <a:spLocks noGrp="1" noRot="1" noChangeAspect="1" noChangeArrowheads="1" noTextEdit="1"/>
          </p:cNvSpPr>
          <p:nvPr>
            <p:ph type="sldImg"/>
          </p:nvPr>
        </p:nvSpPr>
        <p:spPr>
          <a:xfrm>
            <a:off x="1150938" y="692150"/>
            <a:ext cx="4556125" cy="3416300"/>
          </a:xfrm>
          <a:ln/>
        </p:spPr>
      </p:sp>
      <p:sp>
        <p:nvSpPr>
          <p:cNvPr id="18436" name="Rectangle 3"/>
          <p:cNvSpPr>
            <a:spLocks noGrp="1" noChangeArrowheads="1"/>
          </p:cNvSpPr>
          <p:nvPr>
            <p:ph type="body" idx="1"/>
          </p:nvPr>
        </p:nvSpPr>
        <p:spPr>
          <a:noFill/>
        </p:spPr>
        <p:txBody>
          <a:bodyPr/>
          <a:lstStyle/>
          <a:p>
            <a:pPr eaLnBrk="1" hangingPunct="1"/>
            <a:r>
              <a:rPr lang="en-US" sz="1400" smtClean="0"/>
              <a:t>RDA gives you choices for language and script of the name of these entities just as it does for works.  There is an alternative agencies may choose to apply:  to give a transliterated form as a substitute if the title is given in a non-latin script in accordance with the principle of the convenience of the user.</a:t>
            </a:r>
          </a:p>
          <a:p>
            <a:pPr eaLnBrk="1" hangingPunct="1"/>
            <a:endParaRPr lang="en-US" sz="1400" smtClean="0"/>
          </a:p>
        </p:txBody>
      </p:sp>
    </p:spTree>
    <p:extLst>
      <p:ext uri="{BB962C8B-B14F-4D97-AF65-F5344CB8AC3E}">
        <p14:creationId xmlns:p14="http://schemas.microsoft.com/office/powerpoint/2010/main" val="3902948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63A90764-802C-4A30-AAD6-B454013F1E2E}" type="slidenum">
              <a:rPr lang="en-US"/>
              <a:pPr/>
              <a:t>32</a:t>
            </a:fld>
            <a:endParaRPr lang="en-US"/>
          </a:p>
        </p:txBody>
      </p:sp>
      <p:sp>
        <p:nvSpPr>
          <p:cNvPr id="34819" name="Rectangle 2"/>
          <p:cNvSpPr>
            <a:spLocks noGrp="1" noRot="1" noChangeAspect="1" noChangeArrowheads="1" noTextEdit="1"/>
          </p:cNvSpPr>
          <p:nvPr>
            <p:ph type="sldImg"/>
          </p:nvPr>
        </p:nvSpPr>
        <p:spPr>
          <a:xfrm>
            <a:off x="1150938" y="692150"/>
            <a:ext cx="4556125" cy="3416300"/>
          </a:xfrm>
          <a:ln/>
        </p:spPr>
      </p:sp>
      <p:sp>
        <p:nvSpPr>
          <p:cNvPr id="34820" name="Rectangle 3"/>
          <p:cNvSpPr>
            <a:spLocks noGrp="1" noChangeArrowheads="1"/>
          </p:cNvSpPr>
          <p:nvPr>
            <p:ph type="body" idx="1"/>
          </p:nvPr>
        </p:nvSpPr>
        <p:spPr>
          <a:noFill/>
        </p:spPr>
        <p:txBody>
          <a:bodyPr/>
          <a:lstStyle/>
          <a:p>
            <a:pPr eaLnBrk="1" hangingPunct="1"/>
            <a:r>
              <a:rPr lang="en-US" sz="1400" smtClean="0"/>
              <a:t>So, let’s start creating an authorized access point for a person.</a:t>
            </a:r>
          </a:p>
          <a:p>
            <a:pPr eaLnBrk="1" hangingPunct="1"/>
            <a:endParaRPr lang="en-US" sz="1400" smtClean="0"/>
          </a:p>
          <a:p>
            <a:pPr eaLnBrk="1" hangingPunct="1"/>
            <a:r>
              <a:rPr lang="en-US" sz="1400" smtClean="0"/>
              <a:t>The preferred name is the base for constructing the authorized access point when it is used in a bibliographic record or as the 100 in a name authority record.  The variant name is used in see references, known in RDA as variant access points, in name authority records.</a:t>
            </a:r>
          </a:p>
          <a:p>
            <a:pPr eaLnBrk="1" hangingPunct="1"/>
            <a:endParaRPr lang="en-US" sz="1400" smtClean="0"/>
          </a:p>
          <a:p>
            <a:pPr eaLnBrk="1" hangingPunct="1"/>
            <a:r>
              <a:rPr lang="en-US" sz="1400" smtClean="0"/>
              <a:t>If the person has more than one identity, there are no longer any time period restrictions on establishing separate access points for each identity.</a:t>
            </a:r>
          </a:p>
          <a:p>
            <a:pPr eaLnBrk="1" hangingPunct="1"/>
            <a:endParaRPr lang="en-US" sz="1400" smtClean="0"/>
          </a:p>
          <a:p>
            <a:pPr eaLnBrk="1" hangingPunct="1"/>
            <a:r>
              <a:rPr lang="en-US" sz="1400" smtClean="0"/>
              <a:t>Another change from AACR2 related to variant spellings of the person’s name is to use the form found on the first resource received.</a:t>
            </a:r>
          </a:p>
          <a:p>
            <a:pPr eaLnBrk="1" hangingPunct="1"/>
            <a:endParaRPr lang="en-US" sz="1400" smtClean="0"/>
          </a:p>
          <a:p>
            <a:pPr eaLnBrk="1" hangingPunct="1"/>
            <a:endParaRPr lang="en-US" sz="1400" smtClean="0"/>
          </a:p>
        </p:txBody>
      </p:sp>
    </p:spTree>
    <p:extLst>
      <p:ext uri="{BB962C8B-B14F-4D97-AF65-F5344CB8AC3E}">
        <p14:creationId xmlns:p14="http://schemas.microsoft.com/office/powerpoint/2010/main" val="428961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B63859F8-D705-4AF2-9CEE-DE2AEA776EC1}" type="slidenum">
              <a:rPr lang="en-US"/>
              <a:pPr/>
              <a:t>33</a:t>
            </a:fld>
            <a:endParaRPr lang="en-US"/>
          </a:p>
        </p:txBody>
      </p:sp>
      <p:sp>
        <p:nvSpPr>
          <p:cNvPr id="32771" name="Rectangle 2"/>
          <p:cNvSpPr>
            <a:spLocks noGrp="1" noRot="1" noChangeAspect="1" noChangeArrowheads="1" noTextEdit="1"/>
          </p:cNvSpPr>
          <p:nvPr>
            <p:ph type="sldImg"/>
          </p:nvPr>
        </p:nvSpPr>
        <p:spPr>
          <a:xfrm>
            <a:off x="1150938" y="692150"/>
            <a:ext cx="4556125" cy="3416300"/>
          </a:xfrm>
          <a:ln/>
        </p:spPr>
      </p:sp>
      <p:sp>
        <p:nvSpPr>
          <p:cNvPr id="32772" name="Rectangle 3"/>
          <p:cNvSpPr>
            <a:spLocks noGrp="1" noChangeArrowheads="1"/>
          </p:cNvSpPr>
          <p:nvPr>
            <p:ph type="body" idx="1"/>
          </p:nvPr>
        </p:nvSpPr>
        <p:spPr>
          <a:noFill/>
        </p:spPr>
        <p:txBody>
          <a:bodyPr/>
          <a:lstStyle/>
          <a:p>
            <a:pPr eaLnBrk="1" hangingPunct="1"/>
            <a:r>
              <a:rPr lang="en-US" sz="1400" smtClean="0"/>
              <a:t>Here are those six possible additions.  The symbols are a shorthand for the information you’ll find in those instructions about each element’s “core if” status and the existence of an option to add the information even if it’s not needed to differentiate between names for different persons.</a:t>
            </a:r>
            <a:endParaRPr lang="en-US" smtClean="0"/>
          </a:p>
        </p:txBody>
      </p:sp>
    </p:spTree>
    <p:extLst>
      <p:ext uri="{BB962C8B-B14F-4D97-AF65-F5344CB8AC3E}">
        <p14:creationId xmlns:p14="http://schemas.microsoft.com/office/powerpoint/2010/main" val="2759801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FB836FF3-82C2-4470-B0F4-5D95DD6A20B7}" type="slidenum">
              <a:rPr lang="en-US"/>
              <a:pPr/>
              <a:t>34</a:t>
            </a:fld>
            <a:endParaRPr lang="en-US"/>
          </a:p>
        </p:txBody>
      </p:sp>
      <p:sp>
        <p:nvSpPr>
          <p:cNvPr id="36867" name="Rectangle 2"/>
          <p:cNvSpPr>
            <a:spLocks noGrp="1" noRot="1" noChangeAspect="1" noChangeArrowheads="1" noTextEdit="1"/>
          </p:cNvSpPr>
          <p:nvPr>
            <p:ph type="sldImg"/>
          </p:nvPr>
        </p:nvSpPr>
        <p:spPr>
          <a:xfrm>
            <a:off x="1150938" y="692150"/>
            <a:ext cx="4556125" cy="3416300"/>
          </a:xfrm>
          <a:ln/>
        </p:spPr>
      </p:sp>
      <p:sp>
        <p:nvSpPr>
          <p:cNvPr id="36868" name="Rectangle 3"/>
          <p:cNvSpPr>
            <a:spLocks noGrp="1" noChangeArrowheads="1"/>
          </p:cNvSpPr>
          <p:nvPr>
            <p:ph type="body" idx="1"/>
          </p:nvPr>
        </p:nvSpPr>
        <p:spPr>
          <a:noFill/>
        </p:spPr>
        <p:txBody>
          <a:bodyPr/>
          <a:lstStyle/>
          <a:p>
            <a:pPr eaLnBrk="1" hangingPunct="1"/>
            <a:r>
              <a:rPr lang="en-US" sz="1400" smtClean="0"/>
              <a:t>Another change from AACR2 is to include words or numerals indicating relationships in the preferred name; under AACR2, such words/numerals can be used only as additions to break conflicts.</a:t>
            </a:r>
          </a:p>
          <a:p>
            <a:pPr eaLnBrk="1" hangingPunct="1"/>
            <a:endParaRPr lang="en-US" sz="1400" smtClean="0"/>
          </a:p>
          <a:p>
            <a:pPr eaLnBrk="1" hangingPunct="1"/>
            <a:r>
              <a:rPr lang="en-US" sz="1400" smtClean="0"/>
              <a:t>In this example, the date already makes the access point unique; the AACR2 form would not include “Jr.”</a:t>
            </a:r>
          </a:p>
          <a:p>
            <a:pPr eaLnBrk="1" hangingPunct="1"/>
            <a:endParaRPr lang="en-US" sz="1400" smtClean="0"/>
          </a:p>
          <a:p>
            <a:pPr eaLnBrk="1" hangingPunct="1"/>
            <a:r>
              <a:rPr lang="en-US" sz="1400" smtClean="0"/>
              <a:t>However, during the Test, we didn’t change how that term is given in MARC; we continued to give it in subfield $c rather than making it be part of subfield $a.</a:t>
            </a:r>
          </a:p>
        </p:txBody>
      </p:sp>
    </p:spTree>
    <p:extLst>
      <p:ext uri="{BB962C8B-B14F-4D97-AF65-F5344CB8AC3E}">
        <p14:creationId xmlns:p14="http://schemas.microsoft.com/office/powerpoint/2010/main" val="374250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48597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440F5304-8253-47D7-B2E0-5A24FE709831}" type="slidenum">
              <a:rPr lang="en-US"/>
              <a:pPr/>
              <a:t>35</a:t>
            </a:fld>
            <a:endParaRPr lang="en-US"/>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p:spPr>
        <p:txBody>
          <a:bodyPr/>
          <a:lstStyle/>
          <a:p>
            <a:pPr eaLnBrk="1" hangingPunct="1"/>
            <a:r>
              <a:rPr lang="en-US" sz="1400" smtClean="0"/>
              <a:t>Terms of address (Dr., Mrs., etc.) in RDA cannot be used as additions to names.  But they will be “legal” as part of a preferred name in the three situations listed on this slide.</a:t>
            </a:r>
          </a:p>
        </p:txBody>
      </p:sp>
    </p:spTree>
    <p:extLst>
      <p:ext uri="{BB962C8B-B14F-4D97-AF65-F5344CB8AC3E}">
        <p14:creationId xmlns:p14="http://schemas.microsoft.com/office/powerpoint/2010/main" val="1714003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FD5F76E8-79D2-49F5-9F03-B40C0850F3F2}" type="slidenum">
              <a:rPr lang="en-US"/>
              <a:pPr/>
              <a:t>36</a:t>
            </a:fld>
            <a:endParaRPr lang="en-US"/>
          </a:p>
        </p:txBody>
      </p:sp>
      <p:sp>
        <p:nvSpPr>
          <p:cNvPr id="51203" name="Rectangle 2"/>
          <p:cNvSpPr>
            <a:spLocks noGrp="1" noRot="1" noChangeAspect="1" noChangeArrowheads="1" noTextEdit="1"/>
          </p:cNvSpPr>
          <p:nvPr>
            <p:ph type="sldImg"/>
          </p:nvPr>
        </p:nvSpPr>
        <p:spPr>
          <a:xfrm>
            <a:off x="1150938" y="692150"/>
            <a:ext cx="4556125" cy="3416300"/>
          </a:xfrm>
          <a:ln/>
        </p:spPr>
      </p:sp>
      <p:sp>
        <p:nvSpPr>
          <p:cNvPr id="51204" name="Rectangle 3"/>
          <p:cNvSpPr>
            <a:spLocks noGrp="1" noChangeArrowheads="1"/>
          </p:cNvSpPr>
          <p:nvPr>
            <p:ph type="body" idx="1"/>
          </p:nvPr>
        </p:nvSpPr>
        <p:spPr>
          <a:noFill/>
        </p:spPr>
        <p:txBody>
          <a:bodyPr/>
          <a:lstStyle/>
          <a:p>
            <a:pPr eaLnBrk="1" hangingPunct="1"/>
            <a:r>
              <a:rPr lang="en-US" sz="1400" smtClean="0"/>
              <a:t>Also from FRAD, Field of activity is a core element in two different situations:</a:t>
            </a:r>
          </a:p>
          <a:p>
            <a:pPr eaLnBrk="1" hangingPunct="1"/>
            <a:r>
              <a:rPr lang="en-US" sz="1400" smtClean="0"/>
              <a:t>	1)  when the name of the person doesn’t convey the idea of a person; or</a:t>
            </a:r>
          </a:p>
          <a:p>
            <a:pPr eaLnBrk="1" hangingPunct="1"/>
            <a:r>
              <a:rPr lang="en-US" sz="1400" smtClean="0"/>
              <a:t>	2)  when this information is needed to distinguish one name from another.</a:t>
            </a:r>
          </a:p>
          <a:p>
            <a:pPr eaLnBrk="1" hangingPunct="1"/>
            <a:endParaRPr lang="en-US" sz="1400" smtClean="0"/>
          </a:p>
          <a:p>
            <a:pPr eaLnBrk="1" hangingPunct="1"/>
            <a:r>
              <a:rPr lang="en-US" sz="1400" smtClean="0"/>
              <a:t>Sometimes it is difficult to determine what is Field of activity vs. Profession or occupation.  (In the future there may be a proposal to IFLA to merge these two attributes in FRAD.)</a:t>
            </a:r>
          </a:p>
          <a:p>
            <a:pPr eaLnBrk="1" hangingPunct="1"/>
            <a:endParaRPr lang="en-US" sz="1400" smtClean="0"/>
          </a:p>
          <a:p>
            <a:pPr eaLnBrk="1" hangingPunct="1"/>
            <a:r>
              <a:rPr lang="en-US" sz="1400" smtClean="0"/>
              <a:t>Now in MARC subfield $c, this element also will always be enclosed in parentheses; the AACR2 practice is to use different punctuation depending on the type of name (given name, etc., vs. surname, etc.).</a:t>
            </a:r>
          </a:p>
          <a:p>
            <a:pPr eaLnBrk="1" hangingPunct="1"/>
            <a:endParaRPr lang="en-US" sz="1400" smtClean="0"/>
          </a:p>
          <a:p>
            <a:pPr eaLnBrk="1" hangingPunct="1"/>
            <a:endParaRPr lang="en-US" sz="1400" smtClean="0"/>
          </a:p>
        </p:txBody>
      </p:sp>
    </p:spTree>
    <p:extLst>
      <p:ext uri="{BB962C8B-B14F-4D97-AF65-F5344CB8AC3E}">
        <p14:creationId xmlns:p14="http://schemas.microsoft.com/office/powerpoint/2010/main" val="1120199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4ADCD01C-96DA-4039-97F7-863C33D6D012}" type="slidenum">
              <a:rPr lang="en-US"/>
              <a:pPr/>
              <a:t>37</a:t>
            </a:fld>
            <a:endParaRPr lang="en-US"/>
          </a:p>
        </p:txBody>
      </p:sp>
      <p:sp>
        <p:nvSpPr>
          <p:cNvPr id="53251" name="Rectangle 2"/>
          <p:cNvSpPr>
            <a:spLocks noGrp="1" noRot="1" noChangeAspect="1" noChangeArrowheads="1" noTextEdit="1"/>
          </p:cNvSpPr>
          <p:nvPr>
            <p:ph type="sldImg"/>
          </p:nvPr>
        </p:nvSpPr>
        <p:spPr>
          <a:xfrm>
            <a:off x="1150938" y="692150"/>
            <a:ext cx="4556125" cy="3416300"/>
          </a:xfrm>
          <a:ln/>
        </p:spPr>
      </p:sp>
      <p:sp>
        <p:nvSpPr>
          <p:cNvPr id="53252" name="Rectangle 3"/>
          <p:cNvSpPr>
            <a:spLocks noGrp="1" noChangeArrowheads="1"/>
          </p:cNvSpPr>
          <p:nvPr>
            <p:ph type="body" idx="1"/>
          </p:nvPr>
        </p:nvSpPr>
        <p:spPr>
          <a:noFill/>
        </p:spPr>
        <p:txBody>
          <a:bodyPr/>
          <a:lstStyle/>
          <a:p>
            <a:pPr eaLnBrk="1" hangingPunct="1"/>
            <a:r>
              <a:rPr lang="en-US" sz="1400" smtClean="0"/>
              <a:t>Field of activity, from FRAD, is a core element in two different situations:</a:t>
            </a:r>
          </a:p>
          <a:p>
            <a:pPr eaLnBrk="1" hangingPunct="1"/>
            <a:r>
              <a:rPr lang="en-US" sz="1400" smtClean="0"/>
              <a:t>	1)  when the name of the person doesn’t convey the idea of a person; or</a:t>
            </a:r>
          </a:p>
          <a:p>
            <a:pPr eaLnBrk="1" hangingPunct="1"/>
            <a:r>
              <a:rPr lang="en-US" sz="1400" smtClean="0"/>
              <a:t>	2)  when this information is needed to distinguish one name from another.</a:t>
            </a:r>
          </a:p>
          <a:p>
            <a:pPr eaLnBrk="1" hangingPunct="1"/>
            <a:endParaRPr lang="en-US" sz="1400" smtClean="0"/>
          </a:p>
          <a:p>
            <a:pPr eaLnBrk="1" hangingPunct="1"/>
            <a:r>
              <a:rPr lang="en-US" sz="1400" smtClean="0"/>
              <a:t>Now in MARC subfield $c, this element will always be enclosed in parentheses; the AACR2 practice is to use different punctuation depending on the type of name (given name, etc., vs. surname, etc.).</a:t>
            </a:r>
          </a:p>
          <a:p>
            <a:pPr eaLnBrk="1" hangingPunct="1"/>
            <a:endParaRPr lang="en-US" sz="1400" smtClean="0"/>
          </a:p>
          <a:p>
            <a:pPr eaLnBrk="1" hangingPunct="1"/>
            <a:r>
              <a:rPr lang="en-US" sz="1400" smtClean="0"/>
              <a:t>Are there any questions about the elements for constructing an authorized access point for a person?</a:t>
            </a:r>
          </a:p>
          <a:p>
            <a:pPr eaLnBrk="1" hangingPunct="1"/>
            <a:endParaRPr lang="en-US" smtClean="0"/>
          </a:p>
        </p:txBody>
      </p:sp>
    </p:spTree>
    <p:extLst>
      <p:ext uri="{BB962C8B-B14F-4D97-AF65-F5344CB8AC3E}">
        <p14:creationId xmlns:p14="http://schemas.microsoft.com/office/powerpoint/2010/main" val="764465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ACF59C9E-7BFE-4597-9AC0-81AE2CF656E3}" type="slidenum">
              <a:rPr lang="en-US"/>
              <a:pPr/>
              <a:t>38</a:t>
            </a:fld>
            <a:endParaRPr lang="en-US"/>
          </a:p>
        </p:txBody>
      </p:sp>
      <p:sp>
        <p:nvSpPr>
          <p:cNvPr id="45059" name="Rectangle 2"/>
          <p:cNvSpPr>
            <a:spLocks noGrp="1" noRot="1" noChangeAspect="1" noChangeArrowheads="1" noTextEdit="1"/>
          </p:cNvSpPr>
          <p:nvPr>
            <p:ph type="sldImg"/>
          </p:nvPr>
        </p:nvSpPr>
        <p:spPr>
          <a:xfrm>
            <a:off x="1150938" y="692150"/>
            <a:ext cx="4556125" cy="3416300"/>
          </a:xfrm>
          <a:ln/>
        </p:spPr>
      </p:sp>
      <p:sp>
        <p:nvSpPr>
          <p:cNvPr id="45060" name="Rectangle 3"/>
          <p:cNvSpPr>
            <a:spLocks noGrp="1" noChangeArrowheads="1"/>
          </p:cNvSpPr>
          <p:nvPr>
            <p:ph type="body" idx="1"/>
          </p:nvPr>
        </p:nvSpPr>
        <p:spPr>
          <a:noFill/>
        </p:spPr>
        <p:txBody>
          <a:bodyPr/>
          <a:lstStyle/>
          <a:p>
            <a:pPr eaLnBrk="1" hangingPunct="1"/>
            <a:r>
              <a:rPr lang="en-US" sz="1400" smtClean="0"/>
              <a:t>There are three dates associated with a person.  The Period of activity information is used to break a conflict only when the fuller form of name is not available – remember the order on slide 14 as given in RDA 9.19.  </a:t>
            </a:r>
          </a:p>
          <a:p>
            <a:pPr eaLnBrk="1" hangingPunct="1"/>
            <a:endParaRPr lang="en-US" sz="1400" smtClean="0"/>
          </a:p>
          <a:p>
            <a:pPr eaLnBrk="1" hangingPunct="1"/>
            <a:r>
              <a:rPr lang="en-US" sz="1400" smtClean="0"/>
              <a:t>RDA does not have any restrictions on time period for giving “period of activity” information as AACR2 does.</a:t>
            </a:r>
          </a:p>
          <a:p>
            <a:pPr eaLnBrk="1" hangingPunct="1"/>
            <a:endParaRPr lang="en-US" sz="1400" smtClean="0"/>
          </a:p>
          <a:p>
            <a:pPr eaLnBrk="1" hangingPunct="1"/>
            <a:r>
              <a:rPr lang="en-US" sz="1400" smtClean="0"/>
              <a:t>Guidelines for giving probable dates for any of the three dates are in RDA 9.3.1.</a:t>
            </a:r>
            <a:r>
              <a:rPr lang="en-US" smtClean="0"/>
              <a:t> </a:t>
            </a:r>
          </a:p>
        </p:txBody>
      </p:sp>
    </p:spTree>
    <p:extLst>
      <p:ext uri="{BB962C8B-B14F-4D97-AF65-F5344CB8AC3E}">
        <p14:creationId xmlns:p14="http://schemas.microsoft.com/office/powerpoint/2010/main" val="1105890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xfrm>
            <a:off x="3884613" y="8829675"/>
            <a:ext cx="2971800" cy="465138"/>
          </a:xfrm>
          <a:prstGeom prst="rect">
            <a:avLst/>
          </a:prstGeom>
          <a:noFill/>
        </p:spPr>
        <p:txBody>
          <a:bodyPr/>
          <a:lstStyle>
            <a:lvl1pPr defTabSz="931863">
              <a:defRPr>
                <a:solidFill>
                  <a:schemeClr val="tx1"/>
                </a:solidFill>
                <a:latin typeface="Arial" panose="020B0604020202020204" pitchFamily="34" charset="0"/>
                <a:ea typeface="Osaka"/>
                <a:cs typeface="Osaka"/>
              </a:defRPr>
            </a:lvl1pPr>
            <a:lvl2pPr marL="742950" indent="-285750" defTabSz="931863">
              <a:defRPr>
                <a:solidFill>
                  <a:schemeClr val="tx1"/>
                </a:solidFill>
                <a:latin typeface="Arial" panose="020B0604020202020204" pitchFamily="34" charset="0"/>
                <a:ea typeface="Osaka"/>
                <a:cs typeface="Osaka"/>
              </a:defRPr>
            </a:lvl2pPr>
            <a:lvl3pPr marL="1143000" indent="-228600" defTabSz="931863">
              <a:defRPr>
                <a:solidFill>
                  <a:schemeClr val="tx1"/>
                </a:solidFill>
                <a:latin typeface="Arial" panose="020B0604020202020204" pitchFamily="34" charset="0"/>
                <a:ea typeface="Osaka"/>
                <a:cs typeface="Osaka"/>
              </a:defRPr>
            </a:lvl3pPr>
            <a:lvl4pPr marL="1600200" indent="-228600" defTabSz="931863">
              <a:defRPr>
                <a:solidFill>
                  <a:schemeClr val="tx1"/>
                </a:solidFill>
                <a:latin typeface="Arial" panose="020B0604020202020204" pitchFamily="34" charset="0"/>
                <a:ea typeface="Osaka"/>
                <a:cs typeface="Osaka"/>
              </a:defRPr>
            </a:lvl4pPr>
            <a:lvl5pPr marL="2057400" indent="-228600" defTabSz="931863">
              <a:defRPr>
                <a:solidFill>
                  <a:schemeClr val="tx1"/>
                </a:solidFill>
                <a:latin typeface="Arial" panose="020B0604020202020204" pitchFamily="34" charset="0"/>
                <a:ea typeface="Osaka"/>
                <a:cs typeface="Osaka"/>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fld id="{DEA085CA-CBE0-4052-8B4F-48109AC7E329}" type="slidenum">
              <a:rPr lang="en-US"/>
              <a:pPr/>
              <a:t>39</a:t>
            </a:fld>
            <a:endParaRPr lang="en-US"/>
          </a:p>
        </p:txBody>
      </p:sp>
      <p:sp>
        <p:nvSpPr>
          <p:cNvPr id="59395" name="Rectangle 2"/>
          <p:cNvSpPr>
            <a:spLocks noGrp="1" noRot="1" noChangeAspect="1" noChangeArrowheads="1" noTextEdit="1"/>
          </p:cNvSpPr>
          <p:nvPr>
            <p:ph type="sldImg"/>
          </p:nvPr>
        </p:nvSpPr>
        <p:spPr>
          <a:xfrm>
            <a:off x="1150938" y="692150"/>
            <a:ext cx="4556125" cy="3416300"/>
          </a:xfrm>
          <a:ln/>
        </p:spPr>
      </p:sp>
      <p:sp>
        <p:nvSpPr>
          <p:cNvPr id="59396" name="Rectangle 3"/>
          <p:cNvSpPr>
            <a:spLocks noGrp="1" noChangeArrowheads="1"/>
          </p:cNvSpPr>
          <p:nvPr>
            <p:ph type="body" idx="1"/>
          </p:nvPr>
        </p:nvSpPr>
        <p:spPr>
          <a:noFill/>
        </p:spPr>
        <p:txBody>
          <a:bodyPr/>
          <a:lstStyle/>
          <a:p>
            <a:pPr eaLnBrk="1" hangingPunct="1"/>
            <a:r>
              <a:rPr lang="en-US" sz="1400" smtClean="0"/>
              <a:t>We won’t talk about these non-access point elements on this and subsequent slides but you’ll have the information here and you can read more in the RDA text.</a:t>
            </a:r>
            <a:endParaRPr lang="en-US" smtClean="0"/>
          </a:p>
        </p:txBody>
      </p:sp>
    </p:spTree>
    <p:extLst>
      <p:ext uri="{BB962C8B-B14F-4D97-AF65-F5344CB8AC3E}">
        <p14:creationId xmlns:p14="http://schemas.microsoft.com/office/powerpoint/2010/main" val="535075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0147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86200" y="8831263"/>
            <a:ext cx="2971800" cy="465137"/>
          </a:xfrm>
          <a:prstGeom prst="rect">
            <a:avLst/>
          </a:prstGeo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D6208F2-05B1-498B-A5B2-A8668D25C163}" type="slidenum">
              <a:rPr lang="en-US" sz="1200"/>
              <a:pPr/>
              <a:t>17</a:t>
            </a:fld>
            <a:endParaRPr lang="en-US" sz="1200"/>
          </a:p>
        </p:txBody>
      </p:sp>
      <p:sp>
        <p:nvSpPr>
          <p:cNvPr id="51203"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41943261-6A2F-4089-939B-1065EB23470E}" type="slidenum">
              <a:rPr lang="en-US" sz="1200"/>
              <a:pPr algn="r" eaLnBrk="1" hangingPunct="1"/>
              <a:t>17</a:t>
            </a:fld>
            <a:endParaRPr lang="en-US" sz="1200"/>
          </a:p>
        </p:txBody>
      </p:sp>
      <p:sp>
        <p:nvSpPr>
          <p:cNvPr id="51204"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385C5406-E5D0-41BB-9054-AA692092BACD}" type="slidenum">
              <a:rPr lang="en-US" sz="1200"/>
              <a:pPr algn="r" eaLnBrk="1" hangingPunct="1"/>
              <a:t>17</a:t>
            </a:fld>
            <a:endParaRPr lang="en-US" sz="1200"/>
          </a:p>
        </p:txBody>
      </p:sp>
      <p:sp>
        <p:nvSpPr>
          <p:cNvPr id="51205" name="Rectangle 2"/>
          <p:cNvSpPr>
            <a:spLocks noGrp="1" noRot="1" noChangeAspect="1" noChangeArrowheads="1" noTextEdit="1"/>
          </p:cNvSpPr>
          <p:nvPr>
            <p:ph type="sldImg"/>
          </p:nvPr>
        </p:nvSpPr>
        <p:spPr>
          <a:xfrm>
            <a:off x="1106488" y="698500"/>
            <a:ext cx="4648200" cy="3486150"/>
          </a:xfrm>
          <a:ln/>
        </p:spPr>
      </p:sp>
      <p:sp>
        <p:nvSpPr>
          <p:cNvPr id="51206" name="Rectangle 3"/>
          <p:cNvSpPr>
            <a:spLocks noGrp="1" noChangeArrowheads="1"/>
          </p:cNvSpPr>
          <p:nvPr>
            <p:ph type="body" idx="1"/>
          </p:nvPr>
        </p:nvSpPr>
        <p:spPr>
          <a:xfrm>
            <a:off x="533400" y="4416425"/>
            <a:ext cx="5942013" cy="4181475"/>
          </a:xfrm>
          <a:noFill/>
        </p:spPr>
        <p:txBody>
          <a:bodyPr lIns="93177" tIns="46589" rIns="93177" bIns="46589"/>
          <a:lstStyle/>
          <a:p>
            <a:pPr eaLnBrk="1" hangingPunct="1"/>
            <a:r>
              <a:rPr lang="en-US" sz="1600" smtClean="0"/>
              <a:t>Let’s now move on to </a:t>
            </a:r>
            <a:r>
              <a:rPr lang="en-US" sz="1600" u="sng" smtClean="0"/>
              <a:t>relationships</a:t>
            </a:r>
            <a:r>
              <a:rPr lang="en-US" sz="1600" smtClean="0"/>
              <a:t> for the Group 2 entities: person, family, and corporate body.</a:t>
            </a:r>
          </a:p>
          <a:p>
            <a:pPr eaLnBrk="1" hangingPunct="1"/>
            <a:r>
              <a:rPr lang="en-US" sz="1600" smtClean="0"/>
              <a:t>You see the relationships with the Group 1 entities in this picture:</a:t>
            </a:r>
          </a:p>
          <a:p>
            <a:pPr eaLnBrk="1" hangingPunct="1"/>
            <a:r>
              <a:rPr lang="en-US" sz="1600" smtClean="0"/>
              <a:t>work is created by a person, family, or corporate body</a:t>
            </a:r>
          </a:p>
          <a:p>
            <a:pPr eaLnBrk="1" hangingPunct="1"/>
            <a:r>
              <a:rPr lang="en-US" sz="1600" smtClean="0"/>
              <a:t>expression is realized by a person, family, or corporate body</a:t>
            </a:r>
          </a:p>
          <a:p>
            <a:pPr eaLnBrk="1" hangingPunct="1"/>
            <a:r>
              <a:rPr lang="en-US" sz="1600" smtClean="0"/>
              <a:t>manifestation is produced by a person, family, or corporate body</a:t>
            </a:r>
          </a:p>
          <a:p>
            <a:pPr eaLnBrk="1" hangingPunct="1"/>
            <a:r>
              <a:rPr lang="en-US" sz="1600" smtClean="0"/>
              <a:t>item is owned by a person, family,  or corporate body.</a:t>
            </a:r>
          </a:p>
          <a:p>
            <a:pPr eaLnBrk="1" hangingPunct="1"/>
            <a:r>
              <a:rPr lang="en-US" sz="1600" smtClean="0"/>
              <a:t>The names of these Group 2 entities are controlled when they are used as access points in bibliographic records. </a:t>
            </a:r>
          </a:p>
          <a:p>
            <a:pPr eaLnBrk="1" hangingPunct="1"/>
            <a:r>
              <a:rPr lang="en-US" sz="1600" smtClean="0"/>
              <a:t>In the future we expect to see the names linked to descriptions of the resources and the links would indicate the specific type of relationship.</a:t>
            </a:r>
          </a:p>
        </p:txBody>
      </p:sp>
    </p:spTree>
    <p:extLst>
      <p:ext uri="{BB962C8B-B14F-4D97-AF65-F5344CB8AC3E}">
        <p14:creationId xmlns:p14="http://schemas.microsoft.com/office/powerpoint/2010/main" val="243365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18</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593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19</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6203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20</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538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8685213"/>
            <a:ext cx="2971800" cy="457200"/>
          </a:xfrm>
          <a:prstGeom prst="rect">
            <a:avLst/>
          </a:prstGeom>
          <a:ln/>
        </p:spPr>
        <p:txBody>
          <a:bodyPr/>
          <a:lstStyle/>
          <a:p>
            <a:fld id="{83158F71-104A-4F09-AC79-0A946A19FD11}" type="slidenum">
              <a:rPr lang="en-US"/>
              <a:pPr/>
              <a:t>21</a:t>
            </a:fld>
            <a:endParaRPr 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6590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xfrm>
            <a:off x="3886200" y="8831263"/>
            <a:ext cx="2971800" cy="465137"/>
          </a:xfrm>
          <a:prstGeom prst="rect">
            <a:avLst/>
          </a:prstGeom>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CAC073-7985-4810-93DD-B18DB91079EE}" type="slidenum">
              <a:rPr lang="en-US" sz="1200"/>
              <a:pPr/>
              <a:t>22</a:t>
            </a:fld>
            <a:endParaRPr lang="en-US" sz="1200"/>
          </a:p>
        </p:txBody>
      </p:sp>
      <p:sp>
        <p:nvSpPr>
          <p:cNvPr id="43011" name="Rectangle 7"/>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defRPr sz="2400">
                <a:solidFill>
                  <a:schemeClr val="tx1"/>
                </a:solidFill>
                <a:latin typeface="Arial" panose="020B0604020202020204" pitchFamily="34" charset="0"/>
                <a:ea typeface="ＭＳ Ｐゴシック" panose="020B0600070205080204" pitchFamily="34" charset="-128"/>
              </a:defRPr>
            </a:lvl1pPr>
            <a:lvl2pPr marL="37931725" indent="-37474525" defTabSz="931863">
              <a:defRPr sz="2400">
                <a:solidFill>
                  <a:schemeClr val="tx1"/>
                </a:solidFill>
                <a:latin typeface="Arial" panose="020B0604020202020204" pitchFamily="34" charset="0"/>
                <a:ea typeface="ＭＳ Ｐゴシック" panose="020B0600070205080204" pitchFamily="34" charset="-128"/>
              </a:defRPr>
            </a:lvl2pPr>
            <a:lvl3pPr marL="1143000" indent="-228600" defTabSz="931863">
              <a:defRPr sz="2400">
                <a:solidFill>
                  <a:schemeClr val="tx1"/>
                </a:solidFill>
                <a:latin typeface="Arial" panose="020B0604020202020204" pitchFamily="34" charset="0"/>
                <a:ea typeface="ＭＳ Ｐゴシック" panose="020B0600070205080204" pitchFamily="34" charset="-128"/>
              </a:defRPr>
            </a:lvl3pPr>
            <a:lvl4pPr marL="1600200" indent="-228600" defTabSz="931863">
              <a:defRPr sz="2400">
                <a:solidFill>
                  <a:schemeClr val="tx1"/>
                </a:solidFill>
                <a:latin typeface="Arial" panose="020B0604020202020204" pitchFamily="34" charset="0"/>
                <a:ea typeface="ＭＳ Ｐゴシック" panose="020B0600070205080204" pitchFamily="34" charset="-128"/>
              </a:defRPr>
            </a:lvl4pPr>
            <a:lvl5pPr marL="2057400" indent="-228600" defTabSz="931863">
              <a:defRPr sz="2400">
                <a:solidFill>
                  <a:schemeClr val="tx1"/>
                </a:solidFill>
                <a:latin typeface="Arial" panose="020B060402020202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F7B6ED33-F5B2-4CE0-BDC5-B75C1F7E31E7}" type="slidenum">
              <a:rPr lang="en-US" sz="1200"/>
              <a:pPr algn="r" eaLnBrk="1" hangingPunct="1"/>
              <a:t>22</a:t>
            </a:fld>
            <a:endParaRPr lang="en-US" sz="1200"/>
          </a:p>
        </p:txBody>
      </p:sp>
      <p:sp>
        <p:nvSpPr>
          <p:cNvPr id="43012" name="Rectangle 1"/>
          <p:cNvSpPr>
            <a:spLocks noGrp="1" noRot="1" noChangeAspect="1" noChangeArrowheads="1" noTextEdit="1"/>
          </p:cNvSpPr>
          <p:nvPr>
            <p:ph type="sldImg"/>
          </p:nvPr>
        </p:nvSpPr>
        <p:spPr>
          <a:xfrm>
            <a:off x="1104900" y="304800"/>
            <a:ext cx="4648200" cy="3486150"/>
          </a:xfrm>
          <a:ln/>
        </p:spPr>
      </p:sp>
      <p:sp>
        <p:nvSpPr>
          <p:cNvPr id="43013" name="Rectangle 2"/>
          <p:cNvSpPr>
            <a:spLocks noGrp="1" noChangeArrowheads="1"/>
          </p:cNvSpPr>
          <p:nvPr>
            <p:ph type="body" idx="1"/>
          </p:nvPr>
        </p:nvSpPr>
        <p:spPr>
          <a:xfrm>
            <a:off x="298450" y="3886200"/>
            <a:ext cx="6335713" cy="4953000"/>
          </a:xfrm>
          <a:noFill/>
        </p:spPr>
        <p:txBody>
          <a:bodyPr lIns="93177" tIns="46589" rIns="93177" bIns="46589"/>
          <a:lstStyle/>
          <a:p>
            <a:pPr eaLnBrk="1" hangingPunct="1">
              <a:lnSpc>
                <a:spcPct val="90000"/>
              </a:lnSpc>
            </a:pPr>
            <a:r>
              <a:rPr lang="en-US" sz="1600" smtClean="0">
                <a:sym typeface="Arial" panose="020B0604020202020204" pitchFamily="34" charset="0"/>
              </a:rPr>
              <a:t>This picture shows a continuum of the relationships within a family of works as represented in manifestations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moving from left to right following this red arrow On the left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are those that are </a:t>
            </a:r>
            <a:r>
              <a:rPr lang="en-US" sz="1600" b="1" smtClean="0">
                <a:sym typeface="Arial" panose="020B0604020202020204" pitchFamily="34" charset="0"/>
              </a:rPr>
              <a:t>equivalent</a:t>
            </a:r>
            <a:r>
              <a:rPr lang="en-US" sz="1600" smtClean="0">
                <a:sym typeface="Arial" panose="020B0604020202020204" pitchFamily="34" charset="0"/>
              </a:rPr>
              <a:t> content, that are from the </a:t>
            </a:r>
            <a:r>
              <a:rPr lang="en-US" sz="1600" b="1" smtClean="0">
                <a:sym typeface="Arial" panose="020B0604020202020204" pitchFamily="34" charset="0"/>
              </a:rPr>
              <a:t>same</a:t>
            </a:r>
            <a:r>
              <a:rPr lang="en-US" sz="1600" smtClean="0">
                <a:sym typeface="Arial" panose="020B0604020202020204" pitchFamily="34" charset="0"/>
              </a:rPr>
              <a:t> expression of the </a:t>
            </a:r>
            <a:r>
              <a:rPr lang="en-US" sz="1600" b="1" smtClean="0">
                <a:sym typeface="Arial" panose="020B0604020202020204" pitchFamily="34" charset="0"/>
              </a:rPr>
              <a:t>same</a:t>
            </a:r>
            <a:r>
              <a:rPr lang="en-US" sz="1600" smtClean="0">
                <a:sym typeface="Arial" panose="020B0604020202020204" pitchFamily="34" charset="0"/>
              </a:rPr>
              <a:t> work.  Once we introduce a change to the content, like a translation,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we have a new expression of the same work - and as we make further changes to the content we move further to the right, farther away from the original work. These are </a:t>
            </a:r>
            <a:r>
              <a:rPr lang="en-US" sz="1600" b="1" smtClean="0">
                <a:sym typeface="Arial" panose="020B0604020202020204" pitchFamily="34" charset="0"/>
              </a:rPr>
              <a:t>derivative</a:t>
            </a:r>
            <a:r>
              <a:rPr lang="en-US" sz="1600" smtClean="0">
                <a:sym typeface="Arial" panose="020B0604020202020204" pitchFamily="34" charset="0"/>
              </a:rPr>
              <a:t> expressions of the </a:t>
            </a:r>
            <a:r>
              <a:rPr lang="en-US" sz="1600" b="1" smtClean="0">
                <a:sym typeface="Arial" panose="020B0604020202020204" pitchFamily="34" charset="0"/>
              </a:rPr>
              <a:t>same</a:t>
            </a:r>
            <a:r>
              <a:rPr lang="en-US" sz="1600" smtClean="0">
                <a:sym typeface="Arial" panose="020B0604020202020204" pitchFamily="34" charset="0"/>
              </a:rPr>
              <a:t> work. Once that </a:t>
            </a:r>
            <a:r>
              <a:rPr lang="en-US" sz="1600" b="1" smtClean="0">
                <a:sym typeface="Arial" panose="020B0604020202020204" pitchFamily="34" charset="0"/>
              </a:rPr>
              <a:t>derivation</a:t>
            </a:r>
            <a:r>
              <a:rPr lang="en-US" sz="1600" smtClean="0">
                <a:sym typeface="Arial" panose="020B0604020202020204" pitchFamily="34" charset="0"/>
              </a:rPr>
              <a:t> crosses the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“magic line” of becoming more of the work of another person or corporate body, we consider it a new work, but it is part of the family of related works,  even when the content moves on to be only </a:t>
            </a:r>
            <a:r>
              <a:rPr lang="en-US" sz="1600" u="sng" smtClean="0">
                <a:sym typeface="Arial" panose="020B0604020202020204" pitchFamily="34" charset="0"/>
              </a:rPr>
              <a:t>describing</a:t>
            </a:r>
            <a:r>
              <a:rPr lang="en-US" sz="1600" smtClean="0">
                <a:sym typeface="Arial" panose="020B0604020202020204" pitchFamily="34" charset="0"/>
              </a:rPr>
              <a:t> </a:t>
            </a:r>
            <a:r>
              <a:rPr lang="en-US" sz="1600" smtClean="0">
                <a:solidFill>
                  <a:srgbClr val="FF0000"/>
                </a:solidFill>
                <a:sym typeface="Arial" panose="020B0604020202020204" pitchFamily="34" charset="0"/>
              </a:rPr>
              <a:t>&lt;click&gt;</a:t>
            </a:r>
            <a:r>
              <a:rPr lang="en-US" sz="1600" smtClean="0">
                <a:sym typeface="Arial" panose="020B0604020202020204" pitchFamily="34" charset="0"/>
              </a:rPr>
              <a:t> a work in the family at the right end of this continuum. Works in a descriptive relationship can also be said to be in a subject relationships, because the subject of those works is another work – as with a commentary on a work.</a:t>
            </a:r>
          </a:p>
          <a:p>
            <a:pPr eaLnBrk="1" hangingPunct="1">
              <a:lnSpc>
                <a:spcPct val="90000"/>
              </a:lnSpc>
            </a:pPr>
            <a:r>
              <a:rPr lang="en-US" sz="1600" smtClean="0">
                <a:sym typeface="Arial" panose="020B0604020202020204" pitchFamily="34" charset="0"/>
              </a:rPr>
              <a:t>The ability to inform the user of these related works ties back to the </a:t>
            </a:r>
            <a:r>
              <a:rPr lang="en-US" sz="1600" smtClean="0">
                <a:solidFill>
                  <a:srgbClr val="FF0000"/>
                </a:solidFill>
                <a:sym typeface="Arial" panose="020B0604020202020204" pitchFamily="34" charset="0"/>
              </a:rPr>
              <a:t>** </a:t>
            </a:r>
            <a:r>
              <a:rPr lang="en-US" sz="1600" smtClean="0">
                <a:sym typeface="Arial" panose="020B0604020202020204" pitchFamily="34" charset="0"/>
              </a:rPr>
              <a:t>collocating and finding functions of a catalog.  We need to show users the pathways to related materials.  The FRBR model reminds us of these important relationships that we should reflect in our catalogs and resource discovery systems for our users.</a:t>
            </a:r>
          </a:p>
        </p:txBody>
      </p:sp>
    </p:spTree>
    <p:extLst>
      <p:ext uri="{BB962C8B-B14F-4D97-AF65-F5344CB8AC3E}">
        <p14:creationId xmlns:p14="http://schemas.microsoft.com/office/powerpoint/2010/main" val="565945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 charset="0"/>
          <a:cs typeface="Arial" charset="0"/>
        </a:defRPr>
      </a:lvl2pPr>
      <a:lvl3pPr algn="ctr" rtl="0" eaLnBrk="0" fontAlgn="base" hangingPunct="0">
        <a:spcBef>
          <a:spcPct val="0"/>
        </a:spcBef>
        <a:spcAft>
          <a:spcPct val="0"/>
        </a:spcAft>
        <a:defRPr sz="4400">
          <a:solidFill>
            <a:schemeClr val="tx2"/>
          </a:solidFill>
          <a:latin typeface="Times New Roman" pitchFamily="1" charset="0"/>
          <a:cs typeface="Arial" charset="0"/>
        </a:defRPr>
      </a:lvl3pPr>
      <a:lvl4pPr algn="ctr" rtl="0" eaLnBrk="0" fontAlgn="base" hangingPunct="0">
        <a:spcBef>
          <a:spcPct val="0"/>
        </a:spcBef>
        <a:spcAft>
          <a:spcPct val="0"/>
        </a:spcAft>
        <a:defRPr sz="4400">
          <a:solidFill>
            <a:schemeClr val="tx2"/>
          </a:solidFill>
          <a:latin typeface="Times New Roman" pitchFamily="1" charset="0"/>
          <a:cs typeface="Arial" charset="0"/>
        </a:defRPr>
      </a:lvl4pPr>
      <a:lvl5pPr algn="ctr" rtl="0" eaLnBrk="0" fontAlgn="base" hangingPunct="0">
        <a:spcBef>
          <a:spcPct val="0"/>
        </a:spcBef>
        <a:spcAft>
          <a:spcPct val="0"/>
        </a:spcAft>
        <a:defRPr sz="4400">
          <a:solidFill>
            <a:schemeClr val="tx2"/>
          </a:solidFill>
          <a:latin typeface="Times New Roman" pitchFamily="1" charset="0"/>
          <a:cs typeface="Arial" charset="0"/>
        </a:defRPr>
      </a:lvl5pPr>
      <a:lvl6pPr marL="457200" algn="ctr" rtl="0" eaLnBrk="0" fontAlgn="base" hangingPunct="0">
        <a:spcBef>
          <a:spcPct val="0"/>
        </a:spcBef>
        <a:spcAft>
          <a:spcPct val="0"/>
        </a:spcAft>
        <a:defRPr sz="4400">
          <a:solidFill>
            <a:schemeClr val="tx2"/>
          </a:solidFill>
          <a:latin typeface="Times New Roman" pitchFamily="1" charset="0"/>
          <a:cs typeface="Arial" charset="0"/>
        </a:defRPr>
      </a:lvl6pPr>
      <a:lvl7pPr marL="914400" algn="ctr" rtl="0" eaLnBrk="0" fontAlgn="base" hangingPunct="0">
        <a:spcBef>
          <a:spcPct val="0"/>
        </a:spcBef>
        <a:spcAft>
          <a:spcPct val="0"/>
        </a:spcAft>
        <a:defRPr sz="4400">
          <a:solidFill>
            <a:schemeClr val="tx2"/>
          </a:solidFill>
          <a:latin typeface="Times New Roman" pitchFamily="1" charset="0"/>
          <a:cs typeface="Arial" charset="0"/>
        </a:defRPr>
      </a:lvl7pPr>
      <a:lvl8pPr marL="1371600" algn="ctr" rtl="0" eaLnBrk="0" fontAlgn="base" hangingPunct="0">
        <a:spcBef>
          <a:spcPct val="0"/>
        </a:spcBef>
        <a:spcAft>
          <a:spcPct val="0"/>
        </a:spcAft>
        <a:defRPr sz="4400">
          <a:solidFill>
            <a:schemeClr val="tx2"/>
          </a:solidFill>
          <a:latin typeface="Times New Roman" pitchFamily="1" charset="0"/>
          <a:cs typeface="Arial" charset="0"/>
        </a:defRPr>
      </a:lvl8pPr>
      <a:lvl9pPr marL="1828800" algn="ctr" rtl="0" eaLnBrk="0" fontAlgn="base" hangingPunct="0">
        <a:spcBef>
          <a:spcPct val="0"/>
        </a:spcBef>
        <a:spcAft>
          <a:spcPct val="0"/>
        </a:spcAft>
        <a:defRPr sz="4400">
          <a:solidFill>
            <a:schemeClr val="tx2"/>
          </a:solidFill>
          <a:latin typeface="Times New Roman" pitchFamily="1" charset="0"/>
          <a:cs typeface="Arial"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rtl="0" eaLnBrk="0" fontAlgn="base" hangingPunct="0">
        <a:spcBef>
          <a:spcPct val="20000"/>
        </a:spcBef>
        <a:spcAft>
          <a:spcPct val="0"/>
        </a:spcAft>
        <a:buSzPct val="100000"/>
        <a:buChar char="•"/>
        <a:defRPr sz="2000">
          <a:solidFill>
            <a:schemeClr val="tx1"/>
          </a:solidFill>
          <a:latin typeface="+mn-lt"/>
          <a:cs typeface="+mn-cs"/>
        </a:defRPr>
      </a:lvl6pPr>
      <a:lvl7pPr marL="2971800" indent="-228600" algn="l" rtl="0" eaLnBrk="0" fontAlgn="base" hangingPunct="0">
        <a:spcBef>
          <a:spcPct val="20000"/>
        </a:spcBef>
        <a:spcAft>
          <a:spcPct val="0"/>
        </a:spcAft>
        <a:buSzPct val="100000"/>
        <a:buChar char="•"/>
        <a:defRPr sz="2000">
          <a:solidFill>
            <a:schemeClr val="tx1"/>
          </a:solidFill>
          <a:latin typeface="+mn-lt"/>
          <a:cs typeface="+mn-cs"/>
        </a:defRPr>
      </a:lvl7pPr>
      <a:lvl8pPr marL="3429000" indent="-228600" algn="l" rtl="0" eaLnBrk="0" fontAlgn="base" hangingPunct="0">
        <a:spcBef>
          <a:spcPct val="20000"/>
        </a:spcBef>
        <a:spcAft>
          <a:spcPct val="0"/>
        </a:spcAft>
        <a:buSzPct val="100000"/>
        <a:buChar char="•"/>
        <a:defRPr sz="2000">
          <a:solidFill>
            <a:schemeClr val="tx1"/>
          </a:solidFill>
          <a:latin typeface="+mn-lt"/>
          <a:cs typeface="+mn-cs"/>
        </a:defRPr>
      </a:lvl8pPr>
      <a:lvl9pPr marL="3886200" indent="-228600" algn="l" rtl="0" eaLnBrk="0" fontAlgn="base" hangingPunct="0">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umiacs.umd.edu/~jimmylin/" TargetMode="External"/><Relationship Id="rId2" Type="http://schemas.openxmlformats.org/officeDocument/2006/relationships/hyperlink" Target="http://ischool.umd.edu/faculty-staff/jennifer-j-preece" TargetMode="External"/><Relationship Id="rId1" Type="http://schemas.openxmlformats.org/officeDocument/2006/relationships/slideLayout" Target="../slideLayouts/slideLayout2.xml"/><Relationship Id="rId6" Type="http://schemas.openxmlformats.org/officeDocument/2006/relationships/hyperlink" Target="http://en.wikipedia.org/wiki/Hans_Peter_Luhn" TargetMode="External"/><Relationship Id="rId5" Type="http://schemas.openxmlformats.org/officeDocument/2006/relationships/hyperlink" Target="http://en.wikipedia.org/wiki/Robert_S._Taylor" TargetMode="External"/><Relationship Id="rId4" Type="http://schemas.openxmlformats.org/officeDocument/2006/relationships/hyperlink" Target="http://terpconnect.umd.edu/~pwa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AS-204" TargetMode="External"/><Relationship Id="rId2" Type="http://schemas.openxmlformats.org/officeDocument/2006/relationships/hyperlink" Target="http://www.mayoclinic.com/health/heart-attack/DS00094" TargetMode="External"/><Relationship Id="rId1" Type="http://schemas.openxmlformats.org/officeDocument/2006/relationships/slideLayout" Target="../slideLayouts/slideLayout2.xml"/><Relationship Id="rId6" Type="http://schemas.openxmlformats.org/officeDocument/2006/relationships/hyperlink" Target="http://en.wikipedia.org/wiki/Operation_Entebbe" TargetMode="External"/><Relationship Id="rId5" Type="http://schemas.openxmlformats.org/officeDocument/2006/relationships/hyperlink" Target="http://www.flickr.com/photos/usnationalarchives/4153755504/" TargetMode="External"/><Relationship Id="rId4" Type="http://schemas.openxmlformats.org/officeDocument/2006/relationships/hyperlink" Target="http://www.apollotheater.or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a:noFill/>
        </p:spPr>
        <p:txBody>
          <a:bodyPr/>
          <a:lstStyle/>
          <a:p>
            <a:r>
              <a:rPr lang="en-US" dirty="0" smtClean="0"/>
              <a:t>Description</a:t>
            </a:r>
          </a:p>
        </p:txBody>
      </p:sp>
      <p:sp>
        <p:nvSpPr>
          <p:cNvPr id="4099" name="Rectangle 3"/>
          <p:cNvSpPr>
            <a:spLocks noGrp="1" noChangeArrowheads="1"/>
          </p:cNvSpPr>
          <p:nvPr>
            <p:ph type="subTitle" idx="1"/>
          </p:nvPr>
        </p:nvSpPr>
        <p:spPr>
          <a:noFill/>
        </p:spPr>
        <p:txBody>
          <a:bodyPr/>
          <a:lstStyle/>
          <a:p>
            <a:pPr marL="342900" indent="-342900"/>
            <a:r>
              <a:rPr lang="en-US" dirty="0" smtClean="0"/>
              <a:t>Week </a:t>
            </a:r>
            <a:r>
              <a:rPr lang="en-US" dirty="0"/>
              <a:t>5</a:t>
            </a:r>
            <a:endParaRPr lang="en-US" dirty="0" smtClean="0"/>
          </a:p>
          <a:p>
            <a:pPr marL="342900" indent="-342900"/>
            <a:r>
              <a:rPr lang="en-US" dirty="0" smtClean="0"/>
              <a:t>LBSC 671</a:t>
            </a:r>
          </a:p>
          <a:p>
            <a:pPr marL="342900" indent="-342900"/>
            <a:r>
              <a:rPr lang="en-US" dirty="0" smtClean="0"/>
              <a:t>Creating Information Infrastructures</a:t>
            </a:r>
          </a:p>
        </p:txBody>
      </p:sp>
      <p:pic>
        <p:nvPicPr>
          <p:cNvPr id="4100" name="Picture 5" descr="head"/>
          <p:cNvPicPr>
            <a:picLocks noChangeAspect="1" noChangeArrowheads="1"/>
          </p:cNvPicPr>
          <p:nvPr/>
        </p:nvPicPr>
        <p:blipFill>
          <a:blip r:embed="rId3" cstate="print"/>
          <a:srcRect/>
          <a:stretch>
            <a:fillRect/>
          </a:stretch>
        </p:blipFill>
        <p:spPr bwMode="auto">
          <a:xfrm>
            <a:off x="1219200" y="304800"/>
            <a:ext cx="6985000" cy="1587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File Type Metadata</a:t>
            </a:r>
            <a:endParaRPr lang="en-US" dirty="0"/>
          </a:p>
        </p:txBody>
      </p:sp>
      <p:sp>
        <p:nvSpPr>
          <p:cNvPr id="3" name="Content Placeholder 2"/>
          <p:cNvSpPr>
            <a:spLocks noGrp="1"/>
          </p:cNvSpPr>
          <p:nvPr>
            <p:ph idx="1"/>
          </p:nvPr>
        </p:nvSpPr>
        <p:spPr/>
        <p:txBody>
          <a:bodyPr>
            <a:normAutofit lnSpcReduction="10000"/>
          </a:bodyPr>
          <a:lstStyle/>
          <a:p>
            <a:r>
              <a:rPr lang="en-US" dirty="0" smtClean="0"/>
              <a:t>Capture:</a:t>
            </a:r>
          </a:p>
          <a:p>
            <a:pPr lvl="1"/>
            <a:r>
              <a:rPr lang="en-US" dirty="0" smtClean="0"/>
              <a:t>MyDocument.xls</a:t>
            </a:r>
          </a:p>
          <a:p>
            <a:pPr lvl="1"/>
            <a:r>
              <a:rPr lang="en-US" dirty="0" smtClean="0"/>
              <a:t>Attachment MIME type</a:t>
            </a:r>
          </a:p>
          <a:p>
            <a:r>
              <a:rPr lang="en-US" dirty="0" smtClean="0"/>
              <a:t>Extraction</a:t>
            </a:r>
          </a:p>
          <a:p>
            <a:pPr lvl="1"/>
            <a:r>
              <a:rPr lang="en-US" dirty="0" smtClean="0"/>
              <a:t>“Magic bytes”</a:t>
            </a:r>
          </a:p>
          <a:p>
            <a:r>
              <a:rPr lang="en-US" dirty="0" smtClean="0"/>
              <a:t>Classification</a:t>
            </a:r>
          </a:p>
          <a:p>
            <a:pPr lvl="1"/>
            <a:r>
              <a:rPr lang="en-US" dirty="0" smtClean="0"/>
              <a:t>Machine learning on byte sequences</a:t>
            </a:r>
          </a:p>
          <a:p>
            <a:r>
              <a:rPr lang="en-US" dirty="0" smtClean="0"/>
              <a:t>Manual</a:t>
            </a:r>
          </a:p>
          <a:p>
            <a:pPr lvl="1"/>
            <a:r>
              <a:rPr lang="en-US" dirty="0" smtClean="0"/>
              <a:t>Mechanical Turk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Challenges</a:t>
            </a:r>
            <a:endParaRPr lang="en-US" dirty="0"/>
          </a:p>
        </p:txBody>
      </p:sp>
      <p:sp>
        <p:nvSpPr>
          <p:cNvPr id="3" name="Content Placeholder 2"/>
          <p:cNvSpPr>
            <a:spLocks noGrp="1"/>
          </p:cNvSpPr>
          <p:nvPr>
            <p:ph idx="1"/>
          </p:nvPr>
        </p:nvSpPr>
        <p:spPr/>
        <p:txBody>
          <a:bodyPr/>
          <a:lstStyle/>
          <a:p>
            <a:r>
              <a:rPr lang="en-US" dirty="0" smtClean="0"/>
              <a:t>Balancing cost and benefit</a:t>
            </a:r>
          </a:p>
          <a:p>
            <a:r>
              <a:rPr lang="en-US" dirty="0" smtClean="0"/>
              <a:t>Accommodating dynamic factors</a:t>
            </a:r>
          </a:p>
          <a:p>
            <a:pPr lvl="1"/>
            <a:r>
              <a:rPr lang="en-US" dirty="0" smtClean="0"/>
              <a:t>Content</a:t>
            </a:r>
          </a:p>
          <a:p>
            <a:pPr lvl="1"/>
            <a:r>
              <a:rPr lang="en-US" dirty="0" smtClean="0"/>
              <a:t>Location</a:t>
            </a:r>
          </a:p>
          <a:p>
            <a:r>
              <a:rPr lang="en-US" dirty="0" smtClean="0"/>
              <a:t>Reuse for unanticipated purposes</a:t>
            </a:r>
          </a:p>
          <a:p>
            <a:r>
              <a:rPr lang="en-US" dirty="0" smtClean="0"/>
              <a:t>Remaining interpretable in the far future</a:t>
            </a:r>
            <a:endParaRPr lang="en-US" dirty="0"/>
          </a:p>
        </p:txBody>
      </p:sp>
    </p:spTree>
    <p:extLst>
      <p:ext uri="{BB962C8B-B14F-4D97-AF65-F5344CB8AC3E}">
        <p14:creationId xmlns:p14="http://schemas.microsoft.com/office/powerpoint/2010/main" val="2298248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Putting It All Together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725827"/>
            <a:ext cx="5715000" cy="4400550"/>
          </a:xfrm>
          <a:prstGeom prst="rect">
            <a:avLst/>
          </a:prstGeom>
        </p:spPr>
      </p:pic>
      <p:sp>
        <p:nvSpPr>
          <p:cNvPr id="4" name="TextBox 3"/>
          <p:cNvSpPr txBox="1"/>
          <p:nvPr/>
        </p:nvSpPr>
        <p:spPr>
          <a:xfrm>
            <a:off x="3329533" y="6503084"/>
            <a:ext cx="5823838" cy="369332"/>
          </a:xfrm>
          <a:prstGeom prst="rect">
            <a:avLst/>
          </a:prstGeom>
          <a:noFill/>
        </p:spPr>
        <p:txBody>
          <a:bodyPr wrap="none" rtlCol="0">
            <a:spAutoFit/>
          </a:bodyPr>
          <a:lstStyle/>
          <a:p>
            <a:r>
              <a:rPr lang="en-US" sz="1800" dirty="0" smtClean="0"/>
              <a:t>Adapted from </a:t>
            </a:r>
            <a:r>
              <a:rPr lang="en-US" sz="1800" dirty="0" err="1" smtClean="0"/>
              <a:t>Elings</a:t>
            </a:r>
            <a:r>
              <a:rPr lang="en-US" sz="1800" dirty="0" smtClean="0"/>
              <a:t> and </a:t>
            </a:r>
            <a:r>
              <a:rPr lang="en-US" sz="1800" dirty="0" err="1" smtClean="0"/>
              <a:t>Waibel</a:t>
            </a:r>
            <a:r>
              <a:rPr lang="en-US" sz="1800" i="1" dirty="0" smtClean="0"/>
              <a:t>, First Monday</a:t>
            </a:r>
            <a:r>
              <a:rPr lang="en-US" sz="1800" dirty="0" smtClean="0"/>
              <a:t>, (12)3, 2007</a:t>
            </a:r>
            <a:endParaRPr lang="en-US" sz="1800" dirty="0"/>
          </a:p>
        </p:txBody>
      </p:sp>
    </p:spTree>
    <p:extLst>
      <p:ext uri="{BB962C8B-B14F-4D97-AF65-F5344CB8AC3E}">
        <p14:creationId xmlns:p14="http://schemas.microsoft.com/office/powerpoint/2010/main" val="143917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0"/>
            <a:ext cx="7772400" cy="914400"/>
          </a:xfrm>
        </p:spPr>
        <p:txBody>
          <a:bodyPr/>
          <a:lstStyle/>
          <a:p>
            <a:r>
              <a:rPr lang="en-US" dirty="0" smtClean="0"/>
              <a:t>Some Types of “Metadata”</a:t>
            </a:r>
            <a:endParaRPr lang="en-US" dirty="0"/>
          </a:p>
        </p:txBody>
      </p:sp>
      <p:sp>
        <p:nvSpPr>
          <p:cNvPr id="4" name="Content Placeholder 3"/>
          <p:cNvSpPr>
            <a:spLocks noGrp="1"/>
          </p:cNvSpPr>
          <p:nvPr>
            <p:ph idx="1"/>
          </p:nvPr>
        </p:nvSpPr>
        <p:spPr>
          <a:xfrm>
            <a:off x="1066800" y="1066800"/>
            <a:ext cx="7772400" cy="4114800"/>
          </a:xfrm>
        </p:spPr>
        <p:txBody>
          <a:bodyPr/>
          <a:lstStyle/>
          <a:p>
            <a:r>
              <a:rPr lang="en-US" dirty="0" smtClean="0"/>
              <a:t>Descriptive</a:t>
            </a:r>
          </a:p>
          <a:p>
            <a:pPr lvl="1"/>
            <a:r>
              <a:rPr lang="en-US" dirty="0" smtClean="0"/>
              <a:t>Content, creation process, relationships</a:t>
            </a:r>
          </a:p>
          <a:p>
            <a:r>
              <a:rPr lang="en-US" dirty="0" smtClean="0"/>
              <a:t>Technical</a:t>
            </a:r>
          </a:p>
          <a:p>
            <a:pPr lvl="1"/>
            <a:r>
              <a:rPr lang="en-US" dirty="0" smtClean="0"/>
              <a:t>Format, system requirements</a:t>
            </a:r>
          </a:p>
          <a:p>
            <a:r>
              <a:rPr lang="en-US" dirty="0"/>
              <a:t>Administrative</a:t>
            </a:r>
          </a:p>
          <a:p>
            <a:pPr lvl="1"/>
            <a:r>
              <a:rPr lang="en-US" dirty="0"/>
              <a:t>Acquisition, authentication, access rights</a:t>
            </a:r>
          </a:p>
          <a:p>
            <a:r>
              <a:rPr lang="en-US" dirty="0"/>
              <a:t>Preservation</a:t>
            </a:r>
          </a:p>
          <a:p>
            <a:pPr lvl="1"/>
            <a:r>
              <a:rPr lang="en-US" dirty="0"/>
              <a:t>Media </a:t>
            </a:r>
            <a:r>
              <a:rPr lang="en-US" dirty="0" smtClean="0"/>
              <a:t>migration</a:t>
            </a:r>
          </a:p>
          <a:p>
            <a:r>
              <a:rPr lang="en-US" dirty="0"/>
              <a:t>Usage</a:t>
            </a:r>
          </a:p>
          <a:p>
            <a:pPr lvl="1"/>
            <a:r>
              <a:rPr lang="en-US" dirty="0"/>
              <a:t>Display, derivative works</a:t>
            </a:r>
          </a:p>
        </p:txBody>
      </p:sp>
      <p:sp>
        <p:nvSpPr>
          <p:cNvPr id="5" name="TextBox 4"/>
          <p:cNvSpPr txBox="1"/>
          <p:nvPr/>
        </p:nvSpPr>
        <p:spPr>
          <a:xfrm>
            <a:off x="5715000" y="5867400"/>
            <a:ext cx="3345788" cy="923330"/>
          </a:xfrm>
          <a:prstGeom prst="rect">
            <a:avLst/>
          </a:prstGeom>
          <a:noFill/>
          <a:ln>
            <a:solidFill>
              <a:schemeClr val="tx1"/>
            </a:solidFill>
          </a:ln>
        </p:spPr>
        <p:txBody>
          <a:bodyPr wrap="none" rtlCol="0">
            <a:spAutoFit/>
          </a:bodyPr>
          <a:lstStyle/>
          <a:p>
            <a:pPr algn="ctr"/>
            <a:r>
              <a:rPr lang="en-US" sz="1800" dirty="0" smtClean="0"/>
              <a:t>Adapted from </a:t>
            </a:r>
          </a:p>
          <a:p>
            <a:pPr algn="ctr"/>
            <a:r>
              <a:rPr lang="en-US" sz="1800" u="sng" dirty="0" smtClean="0"/>
              <a:t>Introduction to Metadata,</a:t>
            </a:r>
          </a:p>
          <a:p>
            <a:pPr algn="ctr"/>
            <a:r>
              <a:rPr lang="en-US" sz="1800" dirty="0" smtClean="0"/>
              <a:t>Getty Information Institute (2000)</a:t>
            </a:r>
            <a:endParaRPr lang="en-US" sz="1800" dirty="0"/>
          </a:p>
        </p:txBody>
      </p:sp>
    </p:spTree>
    <p:extLst>
      <p:ext uri="{BB962C8B-B14F-4D97-AF65-F5344CB8AC3E}">
        <p14:creationId xmlns:p14="http://schemas.microsoft.com/office/powerpoint/2010/main" val="3029870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01000" cy="508560"/>
          </a:xfrm>
        </p:spPr>
        <p:txBody>
          <a:bodyPr/>
          <a:lstStyle/>
          <a:p>
            <a:r>
              <a:rPr lang="en-US" u="sng" dirty="0" smtClean="0"/>
              <a:t>Aspects of Metadata</a:t>
            </a:r>
            <a:endParaRPr lang="en-US" u="sng" dirty="0"/>
          </a:p>
        </p:txBody>
      </p:sp>
      <p:sp>
        <p:nvSpPr>
          <p:cNvPr id="3" name="Content Placeholder 2"/>
          <p:cNvSpPr>
            <a:spLocks noGrp="1"/>
          </p:cNvSpPr>
          <p:nvPr>
            <p:ph idx="1"/>
          </p:nvPr>
        </p:nvSpPr>
        <p:spPr>
          <a:xfrm>
            <a:off x="152400" y="662747"/>
            <a:ext cx="8991600" cy="4114800"/>
          </a:xfrm>
        </p:spPr>
        <p:txBody>
          <a:bodyPr/>
          <a:lstStyle/>
          <a:p>
            <a:r>
              <a:rPr lang="en-US" dirty="0" smtClean="0"/>
              <a:t>Framework</a:t>
            </a:r>
          </a:p>
          <a:p>
            <a:pPr lvl="1"/>
            <a:r>
              <a:rPr lang="en-US" sz="2600" dirty="0" smtClean="0"/>
              <a:t>Functional Requirements for Bibliographic Records (FRBR)</a:t>
            </a:r>
          </a:p>
          <a:p>
            <a:r>
              <a:rPr lang="en-US" dirty="0" smtClean="0"/>
              <a:t>Schema (“Data Fields and Structure”) </a:t>
            </a:r>
          </a:p>
          <a:p>
            <a:pPr lvl="1"/>
            <a:r>
              <a:rPr lang="en-US" sz="2600" dirty="0" smtClean="0"/>
              <a:t>Dublin Core</a:t>
            </a:r>
          </a:p>
          <a:p>
            <a:r>
              <a:rPr lang="en-US" dirty="0" smtClean="0"/>
              <a:t>Guidelines (“Data Content and Values”) </a:t>
            </a:r>
          </a:p>
          <a:p>
            <a:pPr lvl="1"/>
            <a:r>
              <a:rPr lang="en-US" sz="2600" dirty="0" smtClean="0"/>
              <a:t>Resource Description and Access (RDA)</a:t>
            </a:r>
          </a:p>
          <a:p>
            <a:pPr lvl="1"/>
            <a:r>
              <a:rPr lang="en-US" sz="2600" dirty="0" smtClean="0"/>
              <a:t>Library of Congress Subject Headings (LCSH)</a:t>
            </a:r>
          </a:p>
          <a:p>
            <a:r>
              <a:rPr lang="en-US" dirty="0" smtClean="0"/>
              <a:t>Representation (abstract “Data Format”) </a:t>
            </a:r>
          </a:p>
          <a:p>
            <a:pPr lvl="1"/>
            <a:r>
              <a:rPr lang="en-US" sz="2600" dirty="0" smtClean="0"/>
              <a:t>Resource Description Framework (RDF)</a:t>
            </a:r>
          </a:p>
          <a:p>
            <a:r>
              <a:rPr lang="en-US" dirty="0" smtClean="0"/>
              <a:t>Serialization (“Data Format”)</a:t>
            </a:r>
          </a:p>
          <a:p>
            <a:pPr lvl="1"/>
            <a:r>
              <a:rPr lang="en-US" sz="2600" dirty="0" smtClean="0"/>
              <a:t>RDF in </a:t>
            </a:r>
            <a:r>
              <a:rPr lang="en-US" sz="2600" dirty="0" err="1" smtClean="0"/>
              <a:t>eXtensible</a:t>
            </a:r>
            <a:r>
              <a:rPr lang="en-US" sz="2600" dirty="0" smtClean="0"/>
              <a:t> Markup Language (RDF/XML)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1752600"/>
            <a:ext cx="343877" cy="609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400" y="2720147"/>
            <a:ext cx="279400" cy="7747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5399736"/>
            <a:ext cx="755052" cy="637889"/>
          </a:xfrm>
          <a:prstGeom prst="rect">
            <a:avLst/>
          </a:prstGeom>
        </p:spPr>
      </p:pic>
      <p:sp>
        <p:nvSpPr>
          <p:cNvPr id="8" name="Cloud Callout 7"/>
          <p:cNvSpPr/>
          <p:nvPr/>
        </p:nvSpPr>
        <p:spPr bwMode="auto">
          <a:xfrm>
            <a:off x="2895600" y="762000"/>
            <a:ext cx="609600" cy="307848"/>
          </a:xfrm>
          <a:prstGeom prst="cloudCallout">
            <a:avLst>
              <a:gd name="adj1" fmla="val -62725"/>
              <a:gd name="adj2" fmla="val 78556"/>
            </a:avLst>
          </a:prstGeom>
          <a:solidFill>
            <a:schemeClr val="accent1">
              <a:lumMod val="20000"/>
              <a:lumOff val="8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 charset="0"/>
              <a:cs typeface="Arial"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4513" y="4337194"/>
            <a:ext cx="712573" cy="594540"/>
          </a:xfrm>
          <a:prstGeom prst="rect">
            <a:avLst/>
          </a:prstGeom>
        </p:spPr>
      </p:pic>
      <p:sp>
        <p:nvSpPr>
          <p:cNvPr id="12" name="TextBox 11"/>
          <p:cNvSpPr txBox="1"/>
          <p:nvPr/>
        </p:nvSpPr>
        <p:spPr>
          <a:xfrm>
            <a:off x="3329533" y="6503084"/>
            <a:ext cx="5823838" cy="369332"/>
          </a:xfrm>
          <a:prstGeom prst="rect">
            <a:avLst/>
          </a:prstGeom>
          <a:noFill/>
        </p:spPr>
        <p:txBody>
          <a:bodyPr wrap="none" rtlCol="0">
            <a:spAutoFit/>
          </a:bodyPr>
          <a:lstStyle/>
          <a:p>
            <a:r>
              <a:rPr lang="en-US" sz="1800" dirty="0" smtClean="0"/>
              <a:t>Adapted from </a:t>
            </a:r>
            <a:r>
              <a:rPr lang="en-US" sz="1800" dirty="0" err="1" smtClean="0"/>
              <a:t>Elings</a:t>
            </a:r>
            <a:r>
              <a:rPr lang="en-US" sz="1800" dirty="0" smtClean="0"/>
              <a:t> and </a:t>
            </a:r>
            <a:r>
              <a:rPr lang="en-US" sz="1800" dirty="0" err="1" smtClean="0"/>
              <a:t>Waibel</a:t>
            </a:r>
            <a:r>
              <a:rPr lang="en-US" sz="1800" i="1" dirty="0" smtClean="0"/>
              <a:t>, First Monday</a:t>
            </a:r>
            <a:r>
              <a:rPr lang="en-US" sz="1800" dirty="0" smtClean="0"/>
              <a:t>, (12)3, 2007</a:t>
            </a:r>
            <a:endParaRPr lang="en-US" sz="1800" dirty="0"/>
          </a:p>
        </p:txBody>
      </p:sp>
    </p:spTree>
    <p:extLst>
      <p:ext uri="{BB962C8B-B14F-4D97-AF65-F5344CB8AC3E}">
        <p14:creationId xmlns:p14="http://schemas.microsoft.com/office/powerpoint/2010/main" val="537449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Fostering Consistency</a:t>
            </a:r>
            <a:endParaRPr lang="en-US" dirty="0"/>
          </a:p>
        </p:txBody>
      </p:sp>
      <p:sp>
        <p:nvSpPr>
          <p:cNvPr id="3" name="Content Placeholder 2"/>
          <p:cNvSpPr>
            <a:spLocks noGrp="1"/>
          </p:cNvSpPr>
          <p:nvPr>
            <p:ph idx="1"/>
          </p:nvPr>
        </p:nvSpPr>
        <p:spPr>
          <a:xfrm>
            <a:off x="685800" y="1981200"/>
            <a:ext cx="8077200" cy="4114800"/>
          </a:xfrm>
        </p:spPr>
        <p:txBody>
          <a:bodyPr/>
          <a:lstStyle/>
          <a:p>
            <a:r>
              <a:rPr lang="en-US" dirty="0" smtClean="0"/>
              <a:t>Content Standards</a:t>
            </a:r>
          </a:p>
          <a:p>
            <a:pPr lvl="1"/>
            <a:r>
              <a:rPr lang="en-US" dirty="0" smtClean="0"/>
              <a:t>Resource Description and Access (RDA)</a:t>
            </a:r>
          </a:p>
          <a:p>
            <a:pPr lvl="1"/>
            <a:r>
              <a:rPr lang="en-US" dirty="0" smtClean="0"/>
              <a:t>Describing Archives: a Content Standard (DACS)</a:t>
            </a:r>
          </a:p>
          <a:p>
            <a:pPr marL="0" indent="0">
              <a:buNone/>
            </a:pPr>
            <a:endParaRPr lang="en-US" dirty="0"/>
          </a:p>
          <a:p>
            <a:r>
              <a:rPr lang="en-US" dirty="0" smtClean="0"/>
              <a:t>Authority Control</a:t>
            </a:r>
          </a:p>
          <a:p>
            <a:pPr lvl="1"/>
            <a:r>
              <a:rPr lang="en-US" dirty="0" smtClean="0"/>
              <a:t>Subject Authority</a:t>
            </a:r>
          </a:p>
          <a:p>
            <a:pPr lvl="1"/>
            <a:r>
              <a:rPr lang="en-US" dirty="0" smtClean="0"/>
              <a:t>Name authority</a:t>
            </a:r>
            <a:endParaRPr lang="en-US" dirty="0"/>
          </a:p>
        </p:txBody>
      </p:sp>
    </p:spTree>
    <p:extLst>
      <p:ext uri="{BB962C8B-B14F-4D97-AF65-F5344CB8AC3E}">
        <p14:creationId xmlns:p14="http://schemas.microsoft.com/office/powerpoint/2010/main" val="94807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19" y="-24714"/>
            <a:ext cx="7772400" cy="1143000"/>
          </a:xfrm>
        </p:spPr>
        <p:txBody>
          <a:bodyPr/>
          <a:lstStyle/>
          <a:p>
            <a:r>
              <a:rPr lang="en-US" dirty="0" smtClean="0"/>
              <a:t>FRBR Entity Types</a:t>
            </a:r>
            <a:endParaRPr lang="en-US" dirty="0"/>
          </a:p>
        </p:txBody>
      </p:sp>
      <p:sp>
        <p:nvSpPr>
          <p:cNvPr id="3" name="Content Placeholder 2"/>
          <p:cNvSpPr>
            <a:spLocks noGrp="1"/>
          </p:cNvSpPr>
          <p:nvPr>
            <p:ph idx="1"/>
          </p:nvPr>
        </p:nvSpPr>
        <p:spPr>
          <a:xfrm>
            <a:off x="704335" y="914400"/>
            <a:ext cx="7772400" cy="4114800"/>
          </a:xfrm>
        </p:spPr>
        <p:txBody>
          <a:bodyPr/>
          <a:lstStyle/>
          <a:p>
            <a:r>
              <a:rPr lang="en-US" dirty="0" smtClean="0"/>
              <a:t>Subject-Only Entities</a:t>
            </a:r>
          </a:p>
          <a:p>
            <a:pPr lvl="1"/>
            <a:r>
              <a:rPr lang="en-US" dirty="0" smtClean="0"/>
              <a:t>(abstract) Concepts</a:t>
            </a:r>
          </a:p>
          <a:p>
            <a:pPr lvl="1"/>
            <a:r>
              <a:rPr lang="en-US" dirty="0" smtClean="0"/>
              <a:t>(tangible) Objects</a:t>
            </a:r>
          </a:p>
          <a:p>
            <a:pPr lvl="1"/>
            <a:r>
              <a:rPr lang="en-US" dirty="0" smtClean="0"/>
              <a:t>(any kind of) Places</a:t>
            </a:r>
          </a:p>
          <a:p>
            <a:pPr lvl="1"/>
            <a:r>
              <a:rPr lang="en-US" dirty="0" smtClean="0"/>
              <a:t>Events</a:t>
            </a:r>
          </a:p>
          <a:p>
            <a:r>
              <a:rPr lang="en-US" dirty="0" smtClean="0"/>
              <a:t>Subject or Responsibility Entities</a:t>
            </a:r>
          </a:p>
          <a:p>
            <a:pPr lvl="1"/>
            <a:r>
              <a:rPr lang="en-US" dirty="0" smtClean="0"/>
              <a:t>Persons</a:t>
            </a:r>
          </a:p>
          <a:p>
            <a:pPr lvl="1"/>
            <a:r>
              <a:rPr lang="en-US" dirty="0" smtClean="0"/>
              <a:t>(any kind of) “Corporate” Bodies</a:t>
            </a:r>
          </a:p>
          <a:p>
            <a:pPr lvl="1"/>
            <a:r>
              <a:rPr lang="en-US" dirty="0" smtClean="0"/>
              <a:t>Families (technically, only in FRAD)</a:t>
            </a:r>
          </a:p>
          <a:p>
            <a:r>
              <a:rPr lang="en-US" dirty="0" smtClean="0"/>
              <a:t>Product Entities</a:t>
            </a:r>
          </a:p>
          <a:p>
            <a:pPr lvl="1"/>
            <a:r>
              <a:rPr lang="en-US" dirty="0" smtClean="0"/>
              <a:t>Works, Expressions, Manifestations, Items</a:t>
            </a:r>
          </a:p>
          <a:p>
            <a:pPr lvl="1"/>
            <a:endParaRPr lang="en-US" dirty="0"/>
          </a:p>
        </p:txBody>
      </p:sp>
    </p:spTree>
    <p:extLst>
      <p:ext uri="{BB962C8B-B14F-4D97-AF65-F5344CB8AC3E}">
        <p14:creationId xmlns:p14="http://schemas.microsoft.com/office/powerpoint/2010/main" val="398939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2"/>
          <p:cNvSpPr txBox="1">
            <a:spLocks noChangeArrowheads="1"/>
          </p:cNvSpPr>
          <p:nvPr/>
        </p:nvSpPr>
        <p:spPr bwMode="auto">
          <a:xfrm>
            <a:off x="1674813" y="609600"/>
            <a:ext cx="915987"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solidFill>
                  <a:srgbClr val="0000FF"/>
                </a:solidFill>
                <a:latin typeface="Times New Roman" panose="02020603050405020304" pitchFamily="18" charset="0"/>
              </a:rPr>
              <a:t>Work</a:t>
            </a:r>
          </a:p>
        </p:txBody>
      </p:sp>
      <p:sp>
        <p:nvSpPr>
          <p:cNvPr id="50180" name="Text Box 3"/>
          <p:cNvSpPr txBox="1">
            <a:spLocks noChangeArrowheads="1"/>
          </p:cNvSpPr>
          <p:nvPr/>
        </p:nvSpPr>
        <p:spPr bwMode="auto">
          <a:xfrm>
            <a:off x="2133600" y="1371600"/>
            <a:ext cx="1576388"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solidFill>
                  <a:srgbClr val="009900"/>
                </a:solidFill>
                <a:latin typeface="Times New Roman" panose="02020603050405020304" pitchFamily="18" charset="0"/>
              </a:rPr>
              <a:t>Expression</a:t>
            </a:r>
          </a:p>
        </p:txBody>
      </p:sp>
      <p:sp>
        <p:nvSpPr>
          <p:cNvPr id="50181" name="Text Box 4"/>
          <p:cNvSpPr txBox="1">
            <a:spLocks noChangeArrowheads="1"/>
          </p:cNvSpPr>
          <p:nvPr/>
        </p:nvSpPr>
        <p:spPr bwMode="auto">
          <a:xfrm>
            <a:off x="2819400" y="2133600"/>
            <a:ext cx="1912938"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solidFill>
                  <a:srgbClr val="FF6600"/>
                </a:solidFill>
                <a:latin typeface="Times New Roman" panose="02020603050405020304" pitchFamily="18" charset="0"/>
              </a:rPr>
              <a:t>Manifestation</a:t>
            </a:r>
          </a:p>
        </p:txBody>
      </p:sp>
      <p:sp>
        <p:nvSpPr>
          <p:cNvPr id="50182" name="Text Box 5"/>
          <p:cNvSpPr txBox="1">
            <a:spLocks noChangeArrowheads="1"/>
          </p:cNvSpPr>
          <p:nvPr/>
        </p:nvSpPr>
        <p:spPr bwMode="auto">
          <a:xfrm>
            <a:off x="3733800" y="2895600"/>
            <a:ext cx="779463" cy="495300"/>
          </a:xfrm>
          <a:prstGeom prst="rect">
            <a:avLst/>
          </a:prstGeom>
          <a:noFill/>
          <a:ln w="38100">
            <a:solidFill>
              <a:schemeClr val="accent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solidFill>
                  <a:srgbClr val="FF3399"/>
                </a:solidFill>
                <a:latin typeface="Times New Roman" panose="02020603050405020304" pitchFamily="18" charset="0"/>
              </a:rPr>
              <a:t>Item</a:t>
            </a:r>
          </a:p>
        </p:txBody>
      </p:sp>
      <p:cxnSp>
        <p:nvCxnSpPr>
          <p:cNvPr id="50183" name="AutoShape 6"/>
          <p:cNvCxnSpPr>
            <a:cxnSpLocks noChangeShapeType="1"/>
            <a:stCxn id="50179" idx="1"/>
          </p:cNvCxnSpPr>
          <p:nvPr/>
        </p:nvCxnSpPr>
        <p:spPr bwMode="auto">
          <a:xfrm rot="10800000" flipH="1" flipV="1">
            <a:off x="1655763" y="857250"/>
            <a:ext cx="3751262" cy="4478338"/>
          </a:xfrm>
          <a:prstGeom prst="bentConnector4">
            <a:avLst>
              <a:gd name="adj1" fmla="val -33898"/>
              <a:gd name="adj2" fmla="val 100315"/>
            </a:avLst>
          </a:prstGeom>
          <a:noFill/>
          <a:ln w="38100">
            <a:solidFill>
              <a:schemeClr val="tx1"/>
            </a:solidFill>
            <a:miter lim="800000"/>
            <a:headEnd type="arrow" w="lg" len="lg"/>
            <a:tailEnd type="none" w="lg" len="lg"/>
          </a:ln>
          <a:extLst>
            <a:ext uri="{909E8E84-426E-40DD-AFC4-6F175D3DCCD1}">
              <a14:hiddenFill xmlns:a14="http://schemas.microsoft.com/office/drawing/2010/main">
                <a:noFill/>
              </a14:hiddenFill>
            </a:ext>
          </a:extLst>
        </p:spPr>
      </p:cxnSp>
      <p:cxnSp>
        <p:nvCxnSpPr>
          <p:cNvPr id="50184" name="AutoShape 7"/>
          <p:cNvCxnSpPr>
            <a:cxnSpLocks noChangeShapeType="1"/>
          </p:cNvCxnSpPr>
          <p:nvPr/>
        </p:nvCxnSpPr>
        <p:spPr bwMode="auto">
          <a:xfrm>
            <a:off x="3733800" y="3124200"/>
            <a:ext cx="1676400" cy="914400"/>
          </a:xfrm>
          <a:prstGeom prst="bentConnector3">
            <a:avLst>
              <a:gd name="adj1" fmla="val -77273"/>
            </a:avLst>
          </a:prstGeom>
          <a:noFill/>
          <a:ln w="38100">
            <a:solidFill>
              <a:schemeClr val="tx1"/>
            </a:solidFill>
            <a:miter lim="800000"/>
            <a:headEnd type="arrow" w="lg" len="med"/>
            <a:tailEnd type="none" w="lg" len="med"/>
          </a:ln>
          <a:extLst>
            <a:ext uri="{909E8E84-426E-40DD-AFC4-6F175D3DCCD1}">
              <a14:hiddenFill xmlns:a14="http://schemas.microsoft.com/office/drawing/2010/main">
                <a:noFill/>
              </a14:hiddenFill>
            </a:ext>
          </a:extLst>
        </p:spPr>
      </p:cxnSp>
      <p:cxnSp>
        <p:nvCxnSpPr>
          <p:cNvPr id="50185" name="AutoShape 8"/>
          <p:cNvCxnSpPr>
            <a:cxnSpLocks noChangeShapeType="1"/>
            <a:stCxn id="50181" idx="1"/>
          </p:cNvCxnSpPr>
          <p:nvPr/>
        </p:nvCxnSpPr>
        <p:spPr bwMode="auto">
          <a:xfrm rot="10800000" flipH="1" flipV="1">
            <a:off x="2800350" y="2381250"/>
            <a:ext cx="2703513" cy="2128838"/>
          </a:xfrm>
          <a:prstGeom prst="bentConnector3">
            <a:avLst>
              <a:gd name="adj1" fmla="val -40458"/>
            </a:avLst>
          </a:prstGeom>
          <a:noFill/>
          <a:ln w="38100">
            <a:solidFill>
              <a:schemeClr val="tx1"/>
            </a:solidFill>
            <a:miter lim="800000"/>
            <a:headEnd type="arrow" w="lg" len="med"/>
            <a:tailEnd type="none" w="lg" len="med"/>
          </a:ln>
          <a:extLst>
            <a:ext uri="{909E8E84-426E-40DD-AFC4-6F175D3DCCD1}">
              <a14:hiddenFill xmlns:a14="http://schemas.microsoft.com/office/drawing/2010/main">
                <a:noFill/>
              </a14:hiddenFill>
            </a:ext>
          </a:extLst>
        </p:spPr>
      </p:cxnSp>
      <p:sp>
        <p:nvSpPr>
          <p:cNvPr id="50186" name="Line 9"/>
          <p:cNvSpPr>
            <a:spLocks noChangeShapeType="1"/>
          </p:cNvSpPr>
          <p:nvPr/>
        </p:nvSpPr>
        <p:spPr bwMode="auto">
          <a:xfrm>
            <a:off x="1752600" y="4495800"/>
            <a:ext cx="3505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187" name="Line 10"/>
          <p:cNvSpPr>
            <a:spLocks noChangeShapeType="1"/>
          </p:cNvSpPr>
          <p:nvPr/>
        </p:nvSpPr>
        <p:spPr bwMode="auto">
          <a:xfrm>
            <a:off x="1295400" y="838200"/>
            <a:ext cx="152400" cy="0"/>
          </a:xfrm>
          <a:prstGeom prst="line">
            <a:avLst/>
          </a:prstGeom>
          <a:noFill/>
          <a:ln w="38100">
            <a:solidFill>
              <a:schemeClr val="tx1"/>
            </a:solidFill>
            <a:round/>
            <a:headEnd type="none" w="sm" len="sm"/>
            <a:tailEnd type="arrow" w="lg" len="med"/>
          </a:ln>
          <a:extLst>
            <a:ext uri="{909E8E84-426E-40DD-AFC4-6F175D3DCCD1}">
              <a14:hiddenFill xmlns:a14="http://schemas.microsoft.com/office/drawing/2010/main">
                <a:noFill/>
              </a14:hiddenFill>
            </a:ext>
          </a:extLst>
        </p:spPr>
        <p:txBody>
          <a:bodyPr wrap="none" anchor="ctr"/>
          <a:lstStyle/>
          <a:p>
            <a:endParaRPr lang="en-US"/>
          </a:p>
        </p:txBody>
      </p:sp>
      <p:sp>
        <p:nvSpPr>
          <p:cNvPr id="50189" name="Text Box 12"/>
          <p:cNvSpPr txBox="1">
            <a:spLocks noChangeArrowheads="1"/>
          </p:cNvSpPr>
          <p:nvPr/>
        </p:nvSpPr>
        <p:spPr bwMode="auto">
          <a:xfrm>
            <a:off x="7467600" y="6019800"/>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2000">
                <a:latin typeface="Times New Roman" panose="02020603050405020304" pitchFamily="18" charset="0"/>
              </a:rPr>
              <a:t>many</a:t>
            </a:r>
          </a:p>
        </p:txBody>
      </p:sp>
      <p:sp>
        <p:nvSpPr>
          <p:cNvPr id="50190" name="Line 13"/>
          <p:cNvSpPr>
            <a:spLocks noChangeShapeType="1"/>
          </p:cNvSpPr>
          <p:nvPr/>
        </p:nvSpPr>
        <p:spPr bwMode="auto">
          <a:xfrm>
            <a:off x="8229600" y="6248400"/>
            <a:ext cx="3810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1" name="Line 14"/>
          <p:cNvSpPr>
            <a:spLocks noChangeShapeType="1"/>
          </p:cNvSpPr>
          <p:nvPr/>
        </p:nvSpPr>
        <p:spPr bwMode="auto">
          <a:xfrm>
            <a:off x="8229600" y="6248400"/>
            <a:ext cx="228600" cy="0"/>
          </a:xfrm>
          <a:prstGeom prst="line">
            <a:avLst/>
          </a:prstGeom>
          <a:noFill/>
          <a:ln w="38100">
            <a:solidFill>
              <a:schemeClr val="tx1"/>
            </a:solidFill>
            <a:round/>
            <a:headEnd type="none" w="sm" len="sm"/>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2" name="Rectangle 17"/>
          <p:cNvSpPr>
            <a:spLocks noChangeArrowheads="1"/>
          </p:cNvSpPr>
          <p:nvPr/>
        </p:nvSpPr>
        <p:spPr bwMode="auto">
          <a:xfrm>
            <a:off x="5486400" y="3429000"/>
            <a:ext cx="2819400" cy="2133600"/>
          </a:xfrm>
          <a:prstGeom prst="rect">
            <a:avLst/>
          </a:prstGeom>
          <a:noFill/>
          <a:ln w="508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sz="1800"/>
          </a:p>
        </p:txBody>
      </p:sp>
      <p:sp>
        <p:nvSpPr>
          <p:cNvPr id="50193" name="Text Box 18"/>
          <p:cNvSpPr txBox="1">
            <a:spLocks noChangeArrowheads="1"/>
          </p:cNvSpPr>
          <p:nvPr/>
        </p:nvSpPr>
        <p:spPr bwMode="auto">
          <a:xfrm>
            <a:off x="2514600" y="3581400"/>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owned by</a:t>
            </a:r>
          </a:p>
        </p:txBody>
      </p:sp>
      <p:sp>
        <p:nvSpPr>
          <p:cNvPr id="50194" name="Text Box 19"/>
          <p:cNvSpPr txBox="1">
            <a:spLocks noChangeArrowheads="1"/>
          </p:cNvSpPr>
          <p:nvPr/>
        </p:nvSpPr>
        <p:spPr bwMode="auto">
          <a:xfrm>
            <a:off x="1752600" y="4038600"/>
            <a:ext cx="197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produced by</a:t>
            </a:r>
          </a:p>
        </p:txBody>
      </p:sp>
      <p:sp>
        <p:nvSpPr>
          <p:cNvPr id="50195" name="Line 20"/>
          <p:cNvSpPr>
            <a:spLocks noChangeShapeType="1"/>
          </p:cNvSpPr>
          <p:nvPr/>
        </p:nvSpPr>
        <p:spPr bwMode="auto">
          <a:xfrm>
            <a:off x="3733800" y="4038600"/>
            <a:ext cx="15240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21"/>
          <p:cNvSpPr>
            <a:spLocks noChangeShapeType="1"/>
          </p:cNvSpPr>
          <p:nvPr/>
        </p:nvSpPr>
        <p:spPr bwMode="auto">
          <a:xfrm>
            <a:off x="2514600" y="3124200"/>
            <a:ext cx="9906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cxnSp>
        <p:nvCxnSpPr>
          <p:cNvPr id="50197" name="AutoShape 22"/>
          <p:cNvCxnSpPr>
            <a:cxnSpLocks noChangeShapeType="1"/>
            <a:endCxn id="50180" idx="1"/>
          </p:cNvCxnSpPr>
          <p:nvPr/>
        </p:nvCxnSpPr>
        <p:spPr bwMode="auto">
          <a:xfrm rot="10800000">
            <a:off x="2114550" y="1619250"/>
            <a:ext cx="3387725" cy="3317875"/>
          </a:xfrm>
          <a:prstGeom prst="bentConnector3">
            <a:avLst>
              <a:gd name="adj1" fmla="val 132282"/>
            </a:avLst>
          </a:prstGeom>
          <a:noFill/>
          <a:ln w="38100">
            <a:solidFill>
              <a:schemeClr val="tx1"/>
            </a:solidFill>
            <a:miter lim="800000"/>
            <a:headEnd type="arrow" w="lg" len="lg"/>
            <a:tailEnd type="arrow" w="lg" len="lg"/>
          </a:ln>
          <a:extLst>
            <a:ext uri="{909E8E84-426E-40DD-AFC4-6F175D3DCCD1}">
              <a14:hiddenFill xmlns:a14="http://schemas.microsoft.com/office/drawing/2010/main">
                <a:noFill/>
              </a14:hiddenFill>
            </a:ext>
          </a:extLst>
        </p:spPr>
      </p:cxnSp>
      <p:sp>
        <p:nvSpPr>
          <p:cNvPr id="50198" name="Line 23"/>
          <p:cNvSpPr>
            <a:spLocks noChangeShapeType="1"/>
          </p:cNvSpPr>
          <p:nvPr/>
        </p:nvSpPr>
        <p:spPr bwMode="auto">
          <a:xfrm>
            <a:off x="1143000" y="4953000"/>
            <a:ext cx="41148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24"/>
          <p:cNvSpPr>
            <a:spLocks noChangeShapeType="1"/>
          </p:cNvSpPr>
          <p:nvPr/>
        </p:nvSpPr>
        <p:spPr bwMode="auto">
          <a:xfrm>
            <a:off x="457200" y="5334000"/>
            <a:ext cx="4724400" cy="0"/>
          </a:xfrm>
          <a:prstGeom prst="line">
            <a:avLst/>
          </a:prstGeom>
          <a:noFill/>
          <a:ln w="38100">
            <a:solidFill>
              <a:schemeClr val="tx1"/>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0" name="Line 25"/>
          <p:cNvSpPr>
            <a:spLocks noChangeShapeType="1"/>
          </p:cNvSpPr>
          <p:nvPr/>
        </p:nvSpPr>
        <p:spPr bwMode="auto">
          <a:xfrm>
            <a:off x="1752600" y="2362200"/>
            <a:ext cx="838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1" name="Line 26"/>
          <p:cNvSpPr>
            <a:spLocks noChangeShapeType="1"/>
          </p:cNvSpPr>
          <p:nvPr/>
        </p:nvSpPr>
        <p:spPr bwMode="auto">
          <a:xfrm>
            <a:off x="1066800" y="1600200"/>
            <a:ext cx="838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2" name="Text Box 27"/>
          <p:cNvSpPr txBox="1">
            <a:spLocks noChangeArrowheads="1"/>
          </p:cNvSpPr>
          <p:nvPr/>
        </p:nvSpPr>
        <p:spPr bwMode="auto">
          <a:xfrm>
            <a:off x="1066800" y="4495800"/>
            <a:ext cx="1806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realized by</a:t>
            </a:r>
          </a:p>
        </p:txBody>
      </p:sp>
      <p:sp>
        <p:nvSpPr>
          <p:cNvPr id="50203" name="Text Box 28"/>
          <p:cNvSpPr txBox="1">
            <a:spLocks noChangeArrowheads="1"/>
          </p:cNvSpPr>
          <p:nvPr/>
        </p:nvSpPr>
        <p:spPr bwMode="auto">
          <a:xfrm>
            <a:off x="457200" y="4876800"/>
            <a:ext cx="1722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atin typeface="Times New Roman" panose="02020603050405020304" pitchFamily="18" charset="0"/>
              </a:rPr>
              <a:t>is created by</a:t>
            </a:r>
          </a:p>
        </p:txBody>
      </p:sp>
      <p:grpSp>
        <p:nvGrpSpPr>
          <p:cNvPr id="50205" name="Group 38"/>
          <p:cNvGrpSpPr>
            <a:grpSpLocks/>
          </p:cNvGrpSpPr>
          <p:nvPr/>
        </p:nvGrpSpPr>
        <p:grpSpPr bwMode="auto">
          <a:xfrm>
            <a:off x="5715000" y="3581400"/>
            <a:ext cx="2327275" cy="1787525"/>
            <a:chOff x="3600" y="2256"/>
            <a:chExt cx="1466" cy="1126"/>
          </a:xfrm>
        </p:grpSpPr>
        <p:sp>
          <p:nvSpPr>
            <p:cNvPr id="50210" name="Text Box 15"/>
            <p:cNvSpPr txBox="1">
              <a:spLocks noChangeArrowheads="1"/>
            </p:cNvSpPr>
            <p:nvPr/>
          </p:nvSpPr>
          <p:spPr bwMode="auto">
            <a:xfrm>
              <a:off x="3984" y="2256"/>
              <a:ext cx="703"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a:solidFill>
                    <a:srgbClr val="9966FF"/>
                  </a:solidFill>
                  <a:latin typeface="Times New Roman" panose="02020603050405020304" pitchFamily="18" charset="0"/>
                </a:rPr>
                <a:t>Person</a:t>
              </a:r>
            </a:p>
          </p:txBody>
        </p:sp>
        <p:sp>
          <p:nvSpPr>
            <p:cNvPr id="50211" name="Text Box 16"/>
            <p:cNvSpPr txBox="1">
              <a:spLocks noChangeArrowheads="1"/>
            </p:cNvSpPr>
            <p:nvPr/>
          </p:nvSpPr>
          <p:spPr bwMode="auto">
            <a:xfrm>
              <a:off x="3600" y="3072"/>
              <a:ext cx="1466"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a:solidFill>
                    <a:srgbClr val="9966FF"/>
                  </a:solidFill>
                  <a:latin typeface="Times New Roman" panose="02020603050405020304" pitchFamily="18" charset="0"/>
                </a:rPr>
                <a:t>Corporate Body</a:t>
              </a:r>
            </a:p>
          </p:txBody>
        </p:sp>
        <p:sp>
          <p:nvSpPr>
            <p:cNvPr id="50212" name="Text Box 15"/>
            <p:cNvSpPr txBox="1">
              <a:spLocks noChangeArrowheads="1"/>
            </p:cNvSpPr>
            <p:nvPr/>
          </p:nvSpPr>
          <p:spPr bwMode="auto">
            <a:xfrm>
              <a:off x="3984" y="2688"/>
              <a:ext cx="713" cy="310"/>
            </a:xfrm>
            <a:prstGeom prst="rect">
              <a:avLst/>
            </a:prstGeom>
            <a:noFill/>
            <a:ln w="34925">
              <a:solidFill>
                <a:srgbClr val="CC99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b="1">
                  <a:solidFill>
                    <a:srgbClr val="9966FF"/>
                  </a:solidFill>
                  <a:latin typeface="Times New Roman" panose="02020603050405020304" pitchFamily="18" charset="0"/>
                </a:rPr>
                <a:t>Family</a:t>
              </a:r>
            </a:p>
          </p:txBody>
        </p:sp>
      </p:grpSp>
      <p:sp>
        <p:nvSpPr>
          <p:cNvPr id="50207" name="Line 24"/>
          <p:cNvSpPr>
            <a:spLocks noChangeShapeType="1"/>
          </p:cNvSpPr>
          <p:nvPr/>
        </p:nvSpPr>
        <p:spPr bwMode="auto">
          <a:xfrm>
            <a:off x="685800" y="5334000"/>
            <a:ext cx="4800600" cy="0"/>
          </a:xfrm>
          <a:prstGeom prst="line">
            <a:avLst/>
          </a:prstGeom>
          <a:noFill/>
          <a:ln w="38100">
            <a:solidFill>
              <a:schemeClr val="tx1"/>
            </a:solidFill>
            <a:round/>
            <a:headEnd type="none" w="lg" len="lg"/>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20"/>
          <p:cNvSpPr>
            <a:spLocks noChangeShapeType="1"/>
          </p:cNvSpPr>
          <p:nvPr/>
        </p:nvSpPr>
        <p:spPr bwMode="auto">
          <a:xfrm>
            <a:off x="3962400" y="4038600"/>
            <a:ext cx="15240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50209" name="Line 9"/>
          <p:cNvSpPr>
            <a:spLocks noChangeShapeType="1"/>
          </p:cNvSpPr>
          <p:nvPr/>
        </p:nvSpPr>
        <p:spPr bwMode="auto">
          <a:xfrm>
            <a:off x="1981200" y="4495800"/>
            <a:ext cx="3505200" cy="0"/>
          </a:xfrm>
          <a:prstGeom prst="line">
            <a:avLst/>
          </a:prstGeom>
          <a:noFill/>
          <a:ln w="38100">
            <a:solidFill>
              <a:schemeClr val="tx1"/>
            </a:solidFill>
            <a:round/>
            <a:headEnd type="none" w="sm" len="sm"/>
            <a:tailEnd type="arrow" w="lg" len="lg"/>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Work</a:t>
            </a:r>
            <a:endParaRPr lang="en-US" dirty="0"/>
          </a:p>
        </p:txBody>
      </p:sp>
      <p:sp>
        <p:nvSpPr>
          <p:cNvPr id="18435" name="Rectangle 3"/>
          <p:cNvSpPr>
            <a:spLocks noGrp="1" noChangeArrowheads="1"/>
          </p:cNvSpPr>
          <p:nvPr>
            <p:ph type="body" idx="1"/>
          </p:nvPr>
        </p:nvSpPr>
        <p:spPr>
          <a:xfrm>
            <a:off x="228600" y="1600200"/>
            <a:ext cx="8763000" cy="4525963"/>
          </a:xfrm>
        </p:spPr>
        <p:txBody>
          <a:bodyPr>
            <a:normAutofit/>
          </a:bodyPr>
          <a:lstStyle/>
          <a:p>
            <a:r>
              <a:rPr lang="en-US" dirty="0" smtClean="0"/>
              <a:t>The idea or impression in the mind of its creator</a:t>
            </a:r>
          </a:p>
          <a:p>
            <a:pPr lvl="1"/>
            <a:r>
              <a:rPr lang="en-US" dirty="0" smtClean="0"/>
              <a:t>Completely abstract, no physical form</a:t>
            </a:r>
          </a:p>
          <a:p>
            <a:endParaRPr lang="en-US" dirty="0"/>
          </a:p>
          <a:p>
            <a:r>
              <a:rPr lang="en-US" dirty="0" smtClean="0"/>
              <a:t>What all forms, presentations, publications, or performances of a work have in common</a:t>
            </a:r>
          </a:p>
          <a:p>
            <a:pPr lvl="1"/>
            <a:r>
              <a:rPr lang="en-US" i="1" dirty="0" smtClean="0"/>
              <a:t>Romeo &amp; Juliet</a:t>
            </a:r>
          </a:p>
          <a:p>
            <a:pPr lvl="1"/>
            <a:r>
              <a:rPr lang="en-US" dirty="0" smtClean="0"/>
              <a:t>Homer’s </a:t>
            </a:r>
            <a:r>
              <a:rPr lang="en-US" i="1" dirty="0" smtClean="0"/>
              <a:t>Odyssey</a:t>
            </a:r>
          </a:p>
          <a:p>
            <a:pPr lvl="1"/>
            <a:r>
              <a:rPr lang="en-US" dirty="0" smtClean="0"/>
              <a:t>Debussy’s </a:t>
            </a:r>
            <a:r>
              <a:rPr lang="en-US" i="1" dirty="0" smtClean="0"/>
              <a:t>Syrinx</a:t>
            </a:r>
          </a:p>
          <a:p>
            <a:endParaRPr lang="en-US" dirty="0"/>
          </a:p>
        </p:txBody>
      </p:sp>
    </p:spTree>
    <p:extLst>
      <p:ext uri="{BB962C8B-B14F-4D97-AF65-F5344CB8AC3E}">
        <p14:creationId xmlns:p14="http://schemas.microsoft.com/office/powerpoint/2010/main" val="3049250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3900" y="304800"/>
            <a:ext cx="7772400" cy="1143000"/>
          </a:xfrm>
        </p:spPr>
        <p:txBody>
          <a:bodyPr/>
          <a:lstStyle/>
          <a:p>
            <a:r>
              <a:rPr lang="en-US" dirty="0" smtClean="0"/>
              <a:t>Expression (Realization)</a:t>
            </a:r>
            <a:endParaRPr lang="en-US" dirty="0"/>
          </a:p>
        </p:txBody>
      </p:sp>
      <p:sp>
        <p:nvSpPr>
          <p:cNvPr id="18435" name="Rectangle 3"/>
          <p:cNvSpPr>
            <a:spLocks noGrp="1" noChangeArrowheads="1"/>
          </p:cNvSpPr>
          <p:nvPr>
            <p:ph type="body" idx="1"/>
          </p:nvPr>
        </p:nvSpPr>
        <p:spPr>
          <a:xfrm>
            <a:off x="228600" y="1600200"/>
            <a:ext cx="8763000" cy="5029200"/>
          </a:xfrm>
        </p:spPr>
        <p:txBody>
          <a:bodyPr>
            <a:normAutofit/>
          </a:bodyPr>
          <a:lstStyle/>
          <a:p>
            <a:r>
              <a:rPr lang="en-US" dirty="0" smtClean="0"/>
              <a:t>A work formulated into an ordered presentation</a:t>
            </a:r>
          </a:p>
          <a:p>
            <a:pPr lvl="4"/>
            <a:endParaRPr lang="en-US" dirty="0" smtClean="0"/>
          </a:p>
          <a:p>
            <a:r>
              <a:rPr lang="en-US" dirty="0" smtClean="0"/>
              <a:t>When a work takes a </a:t>
            </a:r>
            <a:r>
              <a:rPr lang="en-US" i="1" dirty="0" smtClean="0"/>
              <a:t>form</a:t>
            </a:r>
          </a:p>
          <a:p>
            <a:pPr lvl="1"/>
            <a:r>
              <a:rPr lang="en-US" dirty="0" smtClean="0"/>
              <a:t>Can be notational, aural, kinetic, etc.</a:t>
            </a:r>
          </a:p>
          <a:p>
            <a:pPr lvl="6"/>
            <a:endParaRPr lang="en-US" dirty="0" smtClean="0"/>
          </a:p>
          <a:p>
            <a:r>
              <a:rPr lang="en-US" dirty="0" smtClean="0"/>
              <a:t>Excludes aspects of form not integral to the work</a:t>
            </a:r>
          </a:p>
          <a:p>
            <a:pPr lvl="1"/>
            <a:r>
              <a:rPr lang="en-US" dirty="0"/>
              <a:t>F</a:t>
            </a:r>
            <a:r>
              <a:rPr lang="en-US" dirty="0" smtClean="0"/>
              <a:t>ont, layout, etc. (with some exceptions)</a:t>
            </a:r>
          </a:p>
          <a:p>
            <a:pPr lvl="4"/>
            <a:endParaRPr lang="en-US" dirty="0" smtClean="0"/>
          </a:p>
          <a:p>
            <a:r>
              <a:rPr lang="en-US" dirty="0" smtClean="0"/>
              <a:t>Attributes: Form, Language</a:t>
            </a:r>
          </a:p>
          <a:p>
            <a:endParaRPr lang="en-US" dirty="0"/>
          </a:p>
        </p:txBody>
      </p:sp>
    </p:spTree>
    <p:extLst>
      <p:ext uri="{BB962C8B-B14F-4D97-AF65-F5344CB8AC3E}">
        <p14:creationId xmlns:p14="http://schemas.microsoft.com/office/powerpoint/2010/main" val="3010763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505325" y="16002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47" name="Rectangle 3"/>
          <p:cNvSpPr>
            <a:spLocks noChangeArrowheads="1"/>
          </p:cNvSpPr>
          <p:nvPr/>
        </p:nvSpPr>
        <p:spPr bwMode="auto">
          <a:xfrm>
            <a:off x="5851525" y="16002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815" name="Line 5"/>
          <p:cNvSpPr>
            <a:spLocks noChangeShapeType="1"/>
          </p:cNvSpPr>
          <p:nvPr/>
        </p:nvSpPr>
        <p:spPr bwMode="auto">
          <a:xfrm>
            <a:off x="3124200" y="20574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6" name="Line 6"/>
          <p:cNvSpPr>
            <a:spLocks noChangeShapeType="1"/>
          </p:cNvSpPr>
          <p:nvPr/>
        </p:nvSpPr>
        <p:spPr bwMode="auto">
          <a:xfrm>
            <a:off x="7467600" y="20574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7" name="Line 7"/>
          <p:cNvSpPr>
            <a:spLocks noChangeShapeType="1"/>
          </p:cNvSpPr>
          <p:nvPr/>
        </p:nvSpPr>
        <p:spPr bwMode="auto">
          <a:xfrm flipH="1">
            <a:off x="4724400" y="2057400"/>
            <a:ext cx="2540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8" name="Line 8"/>
          <p:cNvSpPr>
            <a:spLocks noChangeShapeType="1"/>
          </p:cNvSpPr>
          <p:nvPr/>
        </p:nvSpPr>
        <p:spPr bwMode="auto">
          <a:xfrm>
            <a:off x="6096000" y="20574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9" name="Text Box 9"/>
          <p:cNvSpPr txBox="1">
            <a:spLocks noChangeArrowheads="1"/>
          </p:cNvSpPr>
          <p:nvPr/>
        </p:nvSpPr>
        <p:spPr bwMode="auto">
          <a:xfrm>
            <a:off x="3825081" y="1059443"/>
            <a:ext cx="30384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b="1" dirty="0"/>
              <a:t>Minimum Scope</a:t>
            </a:r>
          </a:p>
        </p:txBody>
      </p:sp>
      <p:sp>
        <p:nvSpPr>
          <p:cNvPr id="31820" name="Rectangle 10"/>
          <p:cNvSpPr>
            <a:spLocks noChangeArrowheads="1"/>
          </p:cNvSpPr>
          <p:nvPr/>
        </p:nvSpPr>
        <p:spPr bwMode="auto">
          <a:xfrm>
            <a:off x="3449638" y="1600200"/>
            <a:ext cx="10699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Segment</a:t>
            </a:r>
            <a:endParaRPr lang="en-US" sz="2400"/>
          </a:p>
        </p:txBody>
      </p:sp>
      <p:sp>
        <p:nvSpPr>
          <p:cNvPr id="31821" name="Rectangle 11"/>
          <p:cNvSpPr>
            <a:spLocks noChangeArrowheads="1"/>
          </p:cNvSpPr>
          <p:nvPr/>
        </p:nvSpPr>
        <p:spPr bwMode="auto">
          <a:xfrm>
            <a:off x="5019675" y="1600200"/>
            <a:ext cx="8429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Object</a:t>
            </a:r>
            <a:endParaRPr lang="en-US" sz="2400"/>
          </a:p>
        </p:txBody>
      </p:sp>
      <p:sp>
        <p:nvSpPr>
          <p:cNvPr id="31822" name="Rectangle 12"/>
          <p:cNvSpPr>
            <a:spLocks noChangeArrowheads="1"/>
          </p:cNvSpPr>
          <p:nvPr/>
        </p:nvSpPr>
        <p:spPr bwMode="auto">
          <a:xfrm>
            <a:off x="6423025" y="1600200"/>
            <a:ext cx="6667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Class</a:t>
            </a:r>
            <a:endParaRPr lang="en-US" sz="2400"/>
          </a:p>
        </p:txBody>
      </p:sp>
      <p:sp>
        <p:nvSpPr>
          <p:cNvPr id="31749" name="Rectangle 13"/>
          <p:cNvSpPr>
            <a:spLocks noChangeArrowheads="1"/>
          </p:cNvSpPr>
          <p:nvPr/>
        </p:nvSpPr>
        <p:spPr bwMode="auto">
          <a:xfrm>
            <a:off x="7080250" y="16002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50" name="Rectangle 14"/>
          <p:cNvSpPr>
            <a:spLocks noChangeArrowheads="1"/>
          </p:cNvSpPr>
          <p:nvPr/>
        </p:nvSpPr>
        <p:spPr bwMode="auto">
          <a:xfrm>
            <a:off x="2963863" y="21336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51" name="Rectangle 15"/>
          <p:cNvSpPr>
            <a:spLocks noChangeArrowheads="1"/>
          </p:cNvSpPr>
          <p:nvPr/>
        </p:nvSpPr>
        <p:spPr bwMode="auto">
          <a:xfrm>
            <a:off x="3236913" y="2139950"/>
            <a:ext cx="63341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View</a:t>
            </a:r>
            <a:endParaRPr lang="en-US" sz="2400"/>
          </a:p>
        </p:txBody>
      </p:sp>
      <p:sp>
        <p:nvSpPr>
          <p:cNvPr id="31752" name="Rectangle 16"/>
          <p:cNvSpPr>
            <a:spLocks noChangeArrowheads="1"/>
          </p:cNvSpPr>
          <p:nvPr/>
        </p:nvSpPr>
        <p:spPr bwMode="auto">
          <a:xfrm>
            <a:off x="3862388" y="213995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53" name="Rectangle 17"/>
          <p:cNvSpPr>
            <a:spLocks noChangeArrowheads="1"/>
          </p:cNvSpPr>
          <p:nvPr/>
        </p:nvSpPr>
        <p:spPr bwMode="auto">
          <a:xfrm>
            <a:off x="3236913" y="2470150"/>
            <a:ext cx="7302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Listen</a:t>
            </a:r>
            <a:endParaRPr lang="en-US" sz="2400"/>
          </a:p>
        </p:txBody>
      </p:sp>
      <p:sp>
        <p:nvSpPr>
          <p:cNvPr id="31754" name="Rectangle 18"/>
          <p:cNvSpPr>
            <a:spLocks noChangeArrowheads="1"/>
          </p:cNvSpPr>
          <p:nvPr/>
        </p:nvSpPr>
        <p:spPr bwMode="auto">
          <a:xfrm>
            <a:off x="3957638" y="247015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55" name="Rectangle 19"/>
          <p:cNvSpPr>
            <a:spLocks noChangeArrowheads="1"/>
          </p:cNvSpPr>
          <p:nvPr/>
        </p:nvSpPr>
        <p:spPr bwMode="auto">
          <a:xfrm>
            <a:off x="4816475" y="2139950"/>
            <a:ext cx="714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Select</a:t>
            </a:r>
            <a:endParaRPr lang="en-US" sz="2400"/>
          </a:p>
        </p:txBody>
      </p:sp>
      <p:sp>
        <p:nvSpPr>
          <p:cNvPr id="31756" name="Rectangle 20"/>
          <p:cNvSpPr>
            <a:spLocks noChangeArrowheads="1"/>
          </p:cNvSpPr>
          <p:nvPr/>
        </p:nvSpPr>
        <p:spPr bwMode="auto">
          <a:xfrm>
            <a:off x="5521325" y="213995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57" name="Rectangle 21"/>
          <p:cNvSpPr>
            <a:spLocks noChangeArrowheads="1"/>
          </p:cNvSpPr>
          <p:nvPr/>
        </p:nvSpPr>
        <p:spPr bwMode="auto">
          <a:xfrm>
            <a:off x="6151563" y="213995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58" name="Rectangle 22"/>
          <p:cNvSpPr>
            <a:spLocks noChangeArrowheads="1"/>
          </p:cNvSpPr>
          <p:nvPr/>
        </p:nvSpPr>
        <p:spPr bwMode="auto">
          <a:xfrm>
            <a:off x="2692400" y="279558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59" name="Rectangle 23"/>
          <p:cNvSpPr>
            <a:spLocks noChangeArrowheads="1"/>
          </p:cNvSpPr>
          <p:nvPr/>
        </p:nvSpPr>
        <p:spPr bwMode="auto">
          <a:xfrm>
            <a:off x="3236913" y="2801938"/>
            <a:ext cx="5667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Print</a:t>
            </a:r>
            <a:endParaRPr lang="en-US" sz="2400"/>
          </a:p>
        </p:txBody>
      </p:sp>
      <p:sp>
        <p:nvSpPr>
          <p:cNvPr id="31760" name="Rectangle 24"/>
          <p:cNvSpPr>
            <a:spLocks noChangeArrowheads="1"/>
          </p:cNvSpPr>
          <p:nvPr/>
        </p:nvSpPr>
        <p:spPr bwMode="auto">
          <a:xfrm>
            <a:off x="3797300" y="280193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61" name="Rectangle 25"/>
          <p:cNvSpPr>
            <a:spLocks noChangeArrowheads="1"/>
          </p:cNvSpPr>
          <p:nvPr/>
        </p:nvSpPr>
        <p:spPr bwMode="auto">
          <a:xfrm>
            <a:off x="4816475" y="2801938"/>
            <a:ext cx="12334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Bookmark</a:t>
            </a:r>
            <a:endParaRPr lang="en-US" sz="2400"/>
          </a:p>
        </p:txBody>
      </p:sp>
      <p:sp>
        <p:nvSpPr>
          <p:cNvPr id="31762" name="Rectangle 26"/>
          <p:cNvSpPr>
            <a:spLocks noChangeArrowheads="1"/>
          </p:cNvSpPr>
          <p:nvPr/>
        </p:nvSpPr>
        <p:spPr bwMode="auto">
          <a:xfrm>
            <a:off x="6034088" y="280193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63" name="Rectangle 27"/>
          <p:cNvSpPr>
            <a:spLocks noChangeArrowheads="1"/>
          </p:cNvSpPr>
          <p:nvPr/>
        </p:nvSpPr>
        <p:spPr bwMode="auto">
          <a:xfrm>
            <a:off x="4816475" y="3133725"/>
            <a:ext cx="5683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Save</a:t>
            </a:r>
            <a:endParaRPr lang="en-US" sz="2400"/>
          </a:p>
        </p:txBody>
      </p:sp>
      <p:sp>
        <p:nvSpPr>
          <p:cNvPr id="31764" name="Rectangle 28"/>
          <p:cNvSpPr>
            <a:spLocks noChangeArrowheads="1"/>
          </p:cNvSpPr>
          <p:nvPr/>
        </p:nvSpPr>
        <p:spPr bwMode="auto">
          <a:xfrm>
            <a:off x="5376863" y="313372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65" name="Rectangle 29"/>
          <p:cNvSpPr>
            <a:spLocks noChangeArrowheads="1"/>
          </p:cNvSpPr>
          <p:nvPr/>
        </p:nvSpPr>
        <p:spPr bwMode="auto">
          <a:xfrm>
            <a:off x="4816475" y="3463925"/>
            <a:ext cx="105568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Purchase</a:t>
            </a:r>
            <a:endParaRPr lang="en-US" sz="2400"/>
          </a:p>
        </p:txBody>
      </p:sp>
      <p:sp>
        <p:nvSpPr>
          <p:cNvPr id="31766" name="Rectangle 30"/>
          <p:cNvSpPr>
            <a:spLocks noChangeArrowheads="1"/>
          </p:cNvSpPr>
          <p:nvPr/>
        </p:nvSpPr>
        <p:spPr bwMode="auto">
          <a:xfrm>
            <a:off x="5856288" y="346392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67" name="Rectangle 31"/>
          <p:cNvSpPr>
            <a:spLocks noChangeArrowheads="1"/>
          </p:cNvSpPr>
          <p:nvPr/>
        </p:nvSpPr>
        <p:spPr bwMode="auto">
          <a:xfrm>
            <a:off x="4816475" y="3795713"/>
            <a:ext cx="7635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Delete</a:t>
            </a:r>
            <a:endParaRPr lang="en-US" sz="2400"/>
          </a:p>
        </p:txBody>
      </p:sp>
      <p:sp>
        <p:nvSpPr>
          <p:cNvPr id="31768" name="Rectangle 32"/>
          <p:cNvSpPr>
            <a:spLocks noChangeArrowheads="1"/>
          </p:cNvSpPr>
          <p:nvPr/>
        </p:nvSpPr>
        <p:spPr bwMode="auto">
          <a:xfrm>
            <a:off x="5568950" y="379571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69" name="Rectangle 33"/>
          <p:cNvSpPr>
            <a:spLocks noChangeArrowheads="1"/>
          </p:cNvSpPr>
          <p:nvPr/>
        </p:nvSpPr>
        <p:spPr bwMode="auto">
          <a:xfrm>
            <a:off x="6151563" y="280193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70" name="Rectangle 34"/>
          <p:cNvSpPr>
            <a:spLocks noChangeArrowheads="1"/>
          </p:cNvSpPr>
          <p:nvPr/>
        </p:nvSpPr>
        <p:spPr bwMode="auto">
          <a:xfrm>
            <a:off x="6151563" y="313372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71" name="Rectangle 35"/>
          <p:cNvSpPr>
            <a:spLocks noChangeArrowheads="1"/>
          </p:cNvSpPr>
          <p:nvPr/>
        </p:nvSpPr>
        <p:spPr bwMode="auto">
          <a:xfrm>
            <a:off x="6151563" y="3463925"/>
            <a:ext cx="1152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Subscribe</a:t>
            </a:r>
            <a:endParaRPr lang="en-US" sz="2400"/>
          </a:p>
        </p:txBody>
      </p:sp>
      <p:sp>
        <p:nvSpPr>
          <p:cNvPr id="31772" name="Rectangle 36"/>
          <p:cNvSpPr>
            <a:spLocks noChangeArrowheads="1"/>
          </p:cNvSpPr>
          <p:nvPr/>
        </p:nvSpPr>
        <p:spPr bwMode="auto">
          <a:xfrm>
            <a:off x="7288213" y="346392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73" name="Rectangle 37"/>
          <p:cNvSpPr>
            <a:spLocks noChangeArrowheads="1"/>
          </p:cNvSpPr>
          <p:nvPr/>
        </p:nvSpPr>
        <p:spPr bwMode="auto">
          <a:xfrm>
            <a:off x="3108325" y="411956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74" name="Rectangle 38"/>
          <p:cNvSpPr>
            <a:spLocks noChangeArrowheads="1"/>
          </p:cNvSpPr>
          <p:nvPr/>
        </p:nvSpPr>
        <p:spPr bwMode="auto">
          <a:xfrm>
            <a:off x="3236913" y="4125913"/>
            <a:ext cx="146208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Copy / paste</a:t>
            </a:r>
            <a:endParaRPr lang="en-US" sz="2400"/>
          </a:p>
        </p:txBody>
      </p:sp>
      <p:sp>
        <p:nvSpPr>
          <p:cNvPr id="31775" name="Rectangle 39"/>
          <p:cNvSpPr>
            <a:spLocks noChangeArrowheads="1"/>
          </p:cNvSpPr>
          <p:nvPr/>
        </p:nvSpPr>
        <p:spPr bwMode="auto">
          <a:xfrm>
            <a:off x="4678363" y="412591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76" name="Rectangle 40"/>
          <p:cNvSpPr>
            <a:spLocks noChangeArrowheads="1"/>
          </p:cNvSpPr>
          <p:nvPr/>
        </p:nvSpPr>
        <p:spPr bwMode="auto">
          <a:xfrm>
            <a:off x="3236913" y="4457700"/>
            <a:ext cx="714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Quote</a:t>
            </a:r>
            <a:endParaRPr lang="en-US" sz="2400"/>
          </a:p>
        </p:txBody>
      </p:sp>
      <p:sp>
        <p:nvSpPr>
          <p:cNvPr id="31777" name="Rectangle 41"/>
          <p:cNvSpPr>
            <a:spLocks noChangeArrowheads="1"/>
          </p:cNvSpPr>
          <p:nvPr/>
        </p:nvSpPr>
        <p:spPr bwMode="auto">
          <a:xfrm>
            <a:off x="3941763" y="44577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78" name="Rectangle 42"/>
          <p:cNvSpPr>
            <a:spLocks noChangeArrowheads="1"/>
          </p:cNvSpPr>
          <p:nvPr/>
        </p:nvSpPr>
        <p:spPr bwMode="auto">
          <a:xfrm>
            <a:off x="4816475" y="4125913"/>
            <a:ext cx="98901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Forward</a:t>
            </a:r>
            <a:endParaRPr lang="en-US" sz="2400"/>
          </a:p>
        </p:txBody>
      </p:sp>
      <p:sp>
        <p:nvSpPr>
          <p:cNvPr id="31779" name="Rectangle 43"/>
          <p:cNvSpPr>
            <a:spLocks noChangeArrowheads="1"/>
          </p:cNvSpPr>
          <p:nvPr/>
        </p:nvSpPr>
        <p:spPr bwMode="auto">
          <a:xfrm>
            <a:off x="5792788" y="412591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80" name="Rectangle 44"/>
          <p:cNvSpPr>
            <a:spLocks noChangeArrowheads="1"/>
          </p:cNvSpPr>
          <p:nvPr/>
        </p:nvSpPr>
        <p:spPr bwMode="auto">
          <a:xfrm>
            <a:off x="4816475" y="4457700"/>
            <a:ext cx="6985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Reply</a:t>
            </a:r>
            <a:endParaRPr lang="en-US" sz="2400"/>
          </a:p>
        </p:txBody>
      </p:sp>
      <p:sp>
        <p:nvSpPr>
          <p:cNvPr id="31781" name="Rectangle 45"/>
          <p:cNvSpPr>
            <a:spLocks noChangeArrowheads="1"/>
          </p:cNvSpPr>
          <p:nvPr/>
        </p:nvSpPr>
        <p:spPr bwMode="auto">
          <a:xfrm>
            <a:off x="5505450" y="4457700"/>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82" name="Rectangle 46"/>
          <p:cNvSpPr>
            <a:spLocks noChangeArrowheads="1"/>
          </p:cNvSpPr>
          <p:nvPr/>
        </p:nvSpPr>
        <p:spPr bwMode="auto">
          <a:xfrm>
            <a:off x="4816475" y="4789488"/>
            <a:ext cx="5508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Link</a:t>
            </a:r>
            <a:endParaRPr lang="en-US" sz="2400"/>
          </a:p>
        </p:txBody>
      </p:sp>
      <p:sp>
        <p:nvSpPr>
          <p:cNvPr id="31783" name="Rectangle 47"/>
          <p:cNvSpPr>
            <a:spLocks noChangeArrowheads="1"/>
          </p:cNvSpPr>
          <p:nvPr/>
        </p:nvSpPr>
        <p:spPr bwMode="auto">
          <a:xfrm>
            <a:off x="5360988" y="478948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84" name="Rectangle 48"/>
          <p:cNvSpPr>
            <a:spLocks noChangeArrowheads="1"/>
          </p:cNvSpPr>
          <p:nvPr/>
        </p:nvSpPr>
        <p:spPr bwMode="auto">
          <a:xfrm>
            <a:off x="4816475" y="5119688"/>
            <a:ext cx="4873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Cite</a:t>
            </a:r>
            <a:endParaRPr lang="en-US" sz="2400"/>
          </a:p>
        </p:txBody>
      </p:sp>
      <p:sp>
        <p:nvSpPr>
          <p:cNvPr id="31785" name="Rectangle 49"/>
          <p:cNvSpPr>
            <a:spLocks noChangeArrowheads="1"/>
          </p:cNvSpPr>
          <p:nvPr/>
        </p:nvSpPr>
        <p:spPr bwMode="auto">
          <a:xfrm>
            <a:off x="5297488" y="5119688"/>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86" name="Rectangle 50"/>
          <p:cNvSpPr>
            <a:spLocks noChangeArrowheads="1"/>
          </p:cNvSpPr>
          <p:nvPr/>
        </p:nvSpPr>
        <p:spPr bwMode="auto">
          <a:xfrm>
            <a:off x="6151563" y="412591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87" name="Rectangle 51"/>
          <p:cNvSpPr>
            <a:spLocks noChangeArrowheads="1"/>
          </p:cNvSpPr>
          <p:nvPr/>
        </p:nvSpPr>
        <p:spPr bwMode="auto">
          <a:xfrm>
            <a:off x="3013075" y="544512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 </a:t>
            </a:r>
            <a:endParaRPr lang="en-US" sz="2400"/>
          </a:p>
        </p:txBody>
      </p:sp>
      <p:sp>
        <p:nvSpPr>
          <p:cNvPr id="31788" name="Rectangle 52"/>
          <p:cNvSpPr>
            <a:spLocks noChangeArrowheads="1"/>
          </p:cNvSpPr>
          <p:nvPr/>
        </p:nvSpPr>
        <p:spPr bwMode="auto">
          <a:xfrm>
            <a:off x="3236913" y="5451475"/>
            <a:ext cx="9985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Mark up</a:t>
            </a:r>
            <a:endParaRPr lang="en-US" sz="2400"/>
          </a:p>
        </p:txBody>
      </p:sp>
      <p:sp>
        <p:nvSpPr>
          <p:cNvPr id="31789" name="Rectangle 53"/>
          <p:cNvSpPr>
            <a:spLocks noChangeArrowheads="1"/>
          </p:cNvSpPr>
          <p:nvPr/>
        </p:nvSpPr>
        <p:spPr bwMode="auto">
          <a:xfrm>
            <a:off x="4219575" y="545147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90" name="Rectangle 54"/>
          <p:cNvSpPr>
            <a:spLocks noChangeArrowheads="1"/>
          </p:cNvSpPr>
          <p:nvPr/>
        </p:nvSpPr>
        <p:spPr bwMode="auto">
          <a:xfrm>
            <a:off x="4816475" y="5451475"/>
            <a:ext cx="454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Tag</a:t>
            </a:r>
            <a:endParaRPr lang="en-US" sz="2400"/>
          </a:p>
        </p:txBody>
      </p:sp>
      <p:sp>
        <p:nvSpPr>
          <p:cNvPr id="31791" name="Rectangle 55"/>
          <p:cNvSpPr>
            <a:spLocks noChangeArrowheads="1"/>
          </p:cNvSpPr>
          <p:nvPr/>
        </p:nvSpPr>
        <p:spPr bwMode="auto">
          <a:xfrm>
            <a:off x="5265738" y="545147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92" name="Rectangle 56"/>
          <p:cNvSpPr>
            <a:spLocks noChangeArrowheads="1"/>
          </p:cNvSpPr>
          <p:nvPr/>
        </p:nvSpPr>
        <p:spPr bwMode="auto">
          <a:xfrm>
            <a:off x="4816475" y="5781675"/>
            <a:ext cx="8763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Publish</a:t>
            </a:r>
            <a:endParaRPr lang="en-US" sz="2400"/>
          </a:p>
        </p:txBody>
      </p:sp>
      <p:sp>
        <p:nvSpPr>
          <p:cNvPr id="31793" name="Rectangle 57"/>
          <p:cNvSpPr>
            <a:spLocks noChangeArrowheads="1"/>
          </p:cNvSpPr>
          <p:nvPr/>
        </p:nvSpPr>
        <p:spPr bwMode="auto">
          <a:xfrm>
            <a:off x="5681663" y="578167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94" name="Rectangle 58"/>
          <p:cNvSpPr>
            <a:spLocks noChangeArrowheads="1"/>
          </p:cNvSpPr>
          <p:nvPr/>
        </p:nvSpPr>
        <p:spPr bwMode="auto">
          <a:xfrm>
            <a:off x="6151563" y="5451475"/>
            <a:ext cx="1071562"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Organize</a:t>
            </a:r>
            <a:endParaRPr lang="en-US" sz="2400"/>
          </a:p>
        </p:txBody>
      </p:sp>
      <p:sp>
        <p:nvSpPr>
          <p:cNvPr id="31795" name="Rectangle 59"/>
          <p:cNvSpPr>
            <a:spLocks noChangeArrowheads="1"/>
          </p:cNvSpPr>
          <p:nvPr/>
        </p:nvSpPr>
        <p:spPr bwMode="auto">
          <a:xfrm>
            <a:off x="7207250" y="5451475"/>
            <a:ext cx="730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grpSp>
        <p:nvGrpSpPr>
          <p:cNvPr id="31796" name="Group 60"/>
          <p:cNvGrpSpPr>
            <a:grpSpLocks/>
          </p:cNvGrpSpPr>
          <p:nvPr/>
        </p:nvGrpSpPr>
        <p:grpSpPr bwMode="auto">
          <a:xfrm>
            <a:off x="763588" y="2057400"/>
            <a:ext cx="6704012" cy="4724400"/>
            <a:chOff x="385" y="1056"/>
            <a:chExt cx="4223" cy="2976"/>
          </a:xfrm>
        </p:grpSpPr>
        <p:sp>
          <p:nvSpPr>
            <p:cNvPr id="31803" name="Line 61"/>
            <p:cNvSpPr>
              <a:spLocks noChangeShapeType="1"/>
            </p:cNvSpPr>
            <p:nvPr/>
          </p:nvSpPr>
          <p:spPr bwMode="auto">
            <a:xfrm>
              <a:off x="1872" y="1056"/>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4" name="Line 62"/>
            <p:cNvSpPr>
              <a:spLocks noChangeShapeType="1"/>
            </p:cNvSpPr>
            <p:nvPr/>
          </p:nvSpPr>
          <p:spPr bwMode="auto">
            <a:xfrm>
              <a:off x="1872" y="3600"/>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5" name="Line 63"/>
            <p:cNvSpPr>
              <a:spLocks noChangeShapeType="1"/>
            </p:cNvSpPr>
            <p:nvPr/>
          </p:nvSpPr>
          <p:spPr bwMode="auto">
            <a:xfrm>
              <a:off x="1872" y="3168"/>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6" name="Line 64"/>
            <p:cNvSpPr>
              <a:spLocks noChangeShapeType="1"/>
            </p:cNvSpPr>
            <p:nvPr/>
          </p:nvSpPr>
          <p:spPr bwMode="auto">
            <a:xfrm>
              <a:off x="1872" y="2352"/>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7" name="Line 65"/>
            <p:cNvSpPr>
              <a:spLocks noChangeShapeType="1"/>
            </p:cNvSpPr>
            <p:nvPr/>
          </p:nvSpPr>
          <p:spPr bwMode="auto">
            <a:xfrm>
              <a:off x="1872" y="1536"/>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08" name="Text Box 66"/>
            <p:cNvSpPr txBox="1">
              <a:spLocks noChangeArrowheads="1"/>
            </p:cNvSpPr>
            <p:nvPr/>
          </p:nvSpPr>
          <p:spPr bwMode="auto">
            <a:xfrm rot="-5400000">
              <a:off x="-525" y="2301"/>
              <a:ext cx="21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b="1" dirty="0"/>
                <a:t>Behavior Category</a:t>
              </a:r>
              <a:endParaRPr lang="en-US" sz="2400" dirty="0"/>
            </a:p>
          </p:txBody>
        </p:sp>
        <p:sp>
          <p:nvSpPr>
            <p:cNvPr id="31809" name="Line 67"/>
            <p:cNvSpPr>
              <a:spLocks noChangeShapeType="1"/>
            </p:cNvSpPr>
            <p:nvPr/>
          </p:nvSpPr>
          <p:spPr bwMode="auto">
            <a:xfrm>
              <a:off x="1872" y="4032"/>
              <a:ext cx="2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810" name="Rectangle 68"/>
            <p:cNvSpPr>
              <a:spLocks noChangeArrowheads="1"/>
            </p:cNvSpPr>
            <p:nvPr/>
          </p:nvSpPr>
          <p:spPr bwMode="auto">
            <a:xfrm>
              <a:off x="1086" y="1104"/>
              <a:ext cx="69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Examine</a:t>
              </a:r>
              <a:endParaRPr lang="en-US" sz="2400"/>
            </a:p>
          </p:txBody>
        </p:sp>
        <p:sp>
          <p:nvSpPr>
            <p:cNvPr id="31811" name="Rectangle 69"/>
            <p:cNvSpPr>
              <a:spLocks noChangeArrowheads="1"/>
            </p:cNvSpPr>
            <p:nvPr/>
          </p:nvSpPr>
          <p:spPr bwMode="auto">
            <a:xfrm>
              <a:off x="1086" y="1521"/>
              <a:ext cx="52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Retain</a:t>
              </a:r>
              <a:endParaRPr lang="en-US" sz="2400"/>
            </a:p>
          </p:txBody>
        </p:sp>
        <p:sp>
          <p:nvSpPr>
            <p:cNvPr id="31812" name="Rectangle 70"/>
            <p:cNvSpPr>
              <a:spLocks noChangeArrowheads="1"/>
            </p:cNvSpPr>
            <p:nvPr/>
          </p:nvSpPr>
          <p:spPr bwMode="auto">
            <a:xfrm>
              <a:off x="1086" y="2355"/>
              <a:ext cx="78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Reference</a:t>
              </a:r>
              <a:endParaRPr lang="en-US" sz="2400"/>
            </a:p>
          </p:txBody>
        </p:sp>
        <p:sp>
          <p:nvSpPr>
            <p:cNvPr id="31813" name="Rectangle 71"/>
            <p:cNvSpPr>
              <a:spLocks noChangeArrowheads="1"/>
            </p:cNvSpPr>
            <p:nvPr/>
          </p:nvSpPr>
          <p:spPr bwMode="auto">
            <a:xfrm>
              <a:off x="1086" y="3190"/>
              <a:ext cx="72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Annotate</a:t>
              </a:r>
              <a:endParaRPr lang="en-US" sz="2400"/>
            </a:p>
          </p:txBody>
        </p:sp>
        <p:sp>
          <p:nvSpPr>
            <p:cNvPr id="31814" name="Rectangle 72"/>
            <p:cNvSpPr>
              <a:spLocks noChangeArrowheads="1"/>
            </p:cNvSpPr>
            <p:nvPr/>
          </p:nvSpPr>
          <p:spPr bwMode="auto">
            <a:xfrm>
              <a:off x="1086" y="3607"/>
              <a:ext cx="53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b="1">
                  <a:solidFill>
                    <a:srgbClr val="000000"/>
                  </a:solidFill>
                </a:rPr>
                <a:t>Create</a:t>
              </a:r>
              <a:endParaRPr lang="en-US" sz="2400"/>
            </a:p>
          </p:txBody>
        </p:sp>
      </p:grpSp>
      <p:sp>
        <p:nvSpPr>
          <p:cNvPr id="31797" name="Rectangle 73"/>
          <p:cNvSpPr>
            <a:spLocks noChangeArrowheads="1"/>
          </p:cNvSpPr>
          <p:nvPr/>
        </p:nvSpPr>
        <p:spPr bwMode="auto">
          <a:xfrm>
            <a:off x="3236913" y="6113463"/>
            <a:ext cx="6000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Type</a:t>
            </a:r>
            <a:endParaRPr lang="en-US" sz="2400"/>
          </a:p>
        </p:txBody>
      </p:sp>
      <p:sp>
        <p:nvSpPr>
          <p:cNvPr id="31798" name="Rectangle 74"/>
          <p:cNvSpPr>
            <a:spLocks noChangeArrowheads="1"/>
          </p:cNvSpPr>
          <p:nvPr/>
        </p:nvSpPr>
        <p:spPr bwMode="auto">
          <a:xfrm>
            <a:off x="3829050" y="611346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799" name="Rectangle 75"/>
          <p:cNvSpPr>
            <a:spLocks noChangeArrowheads="1"/>
          </p:cNvSpPr>
          <p:nvPr/>
        </p:nvSpPr>
        <p:spPr bwMode="auto">
          <a:xfrm>
            <a:off x="3236913" y="6443663"/>
            <a:ext cx="4857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Edit</a:t>
            </a:r>
            <a:endParaRPr lang="en-US" sz="2400"/>
          </a:p>
        </p:txBody>
      </p:sp>
      <p:sp>
        <p:nvSpPr>
          <p:cNvPr id="31800" name="Rectangle 76"/>
          <p:cNvSpPr>
            <a:spLocks noChangeArrowheads="1"/>
          </p:cNvSpPr>
          <p:nvPr/>
        </p:nvSpPr>
        <p:spPr bwMode="auto">
          <a:xfrm>
            <a:off x="3716338" y="644366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801" name="Rectangle 77"/>
          <p:cNvSpPr>
            <a:spLocks noChangeArrowheads="1"/>
          </p:cNvSpPr>
          <p:nvPr/>
        </p:nvSpPr>
        <p:spPr bwMode="auto">
          <a:xfrm>
            <a:off x="4816475" y="611346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31802" name="Rectangle 78"/>
          <p:cNvSpPr>
            <a:spLocks noChangeArrowheads="1"/>
          </p:cNvSpPr>
          <p:nvPr/>
        </p:nvSpPr>
        <p:spPr bwMode="auto">
          <a:xfrm>
            <a:off x="6151563" y="6113463"/>
            <a:ext cx="730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2300">
                <a:solidFill>
                  <a:srgbClr val="000000"/>
                </a:solidFill>
              </a:rPr>
              <a:t> </a:t>
            </a:r>
            <a:endParaRPr lang="en-US" sz="2400"/>
          </a:p>
        </p:txBody>
      </p:sp>
      <p:sp>
        <p:nvSpPr>
          <p:cNvPr id="2" name="Title 1"/>
          <p:cNvSpPr>
            <a:spLocks noGrp="1"/>
          </p:cNvSpPr>
          <p:nvPr>
            <p:ph type="title"/>
          </p:nvPr>
        </p:nvSpPr>
        <p:spPr>
          <a:xfrm>
            <a:off x="692150" y="16777"/>
            <a:ext cx="7772400" cy="1143000"/>
          </a:xfrm>
        </p:spPr>
        <p:txBody>
          <a:bodyPr/>
          <a:lstStyle/>
          <a:p>
            <a:r>
              <a:rPr lang="en-US" dirty="0" smtClean="0"/>
              <a:t>Metadata Capture: User Behavior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1143000"/>
          </a:xfrm>
        </p:spPr>
        <p:txBody>
          <a:bodyPr/>
          <a:lstStyle/>
          <a:p>
            <a:r>
              <a:rPr lang="en-US" dirty="0" smtClean="0"/>
              <a:t>Manifestation</a:t>
            </a:r>
            <a:endParaRPr lang="en-US" dirty="0"/>
          </a:p>
        </p:txBody>
      </p:sp>
      <p:sp>
        <p:nvSpPr>
          <p:cNvPr id="18435" name="Rectangle 3"/>
          <p:cNvSpPr>
            <a:spLocks noGrp="1" noChangeArrowheads="1"/>
          </p:cNvSpPr>
          <p:nvPr>
            <p:ph type="body" idx="1"/>
          </p:nvPr>
        </p:nvSpPr>
        <p:spPr>
          <a:xfrm>
            <a:off x="228600" y="1219200"/>
            <a:ext cx="8763000" cy="5029200"/>
          </a:xfrm>
        </p:spPr>
        <p:txBody>
          <a:bodyPr>
            <a:normAutofit lnSpcReduction="10000"/>
          </a:bodyPr>
          <a:lstStyle/>
          <a:p>
            <a:r>
              <a:rPr lang="en-US" dirty="0" smtClean="0"/>
              <a:t>Physical embodiment of an expression</a:t>
            </a:r>
          </a:p>
          <a:p>
            <a:pPr lvl="1"/>
            <a:r>
              <a:rPr lang="en-US" dirty="0" smtClean="0"/>
              <a:t>The </a:t>
            </a:r>
            <a:r>
              <a:rPr lang="en-US" dirty="0"/>
              <a:t>level usually described via cataloging</a:t>
            </a:r>
          </a:p>
          <a:p>
            <a:pPr lvl="5"/>
            <a:endParaRPr lang="en-US" dirty="0" smtClean="0"/>
          </a:p>
          <a:p>
            <a:r>
              <a:rPr lang="en-US" b="1" u="sng" dirty="0" smtClean="0"/>
              <a:t>Set</a:t>
            </a:r>
            <a:r>
              <a:rPr lang="en-US" dirty="0" smtClean="0"/>
              <a:t> of physical objects that bear the same: </a:t>
            </a:r>
          </a:p>
          <a:p>
            <a:pPr lvl="1"/>
            <a:r>
              <a:rPr lang="en-US" i="1" dirty="0" smtClean="0"/>
              <a:t>intellectual content </a:t>
            </a:r>
            <a:r>
              <a:rPr lang="en-US" dirty="0" smtClean="0"/>
              <a:t>(expression), and </a:t>
            </a:r>
          </a:p>
          <a:p>
            <a:pPr lvl="1"/>
            <a:r>
              <a:rPr lang="en-US" i="1" dirty="0" smtClean="0"/>
              <a:t>physical form </a:t>
            </a:r>
            <a:r>
              <a:rPr lang="en-US" dirty="0" smtClean="0"/>
              <a:t>(item)</a:t>
            </a:r>
          </a:p>
          <a:p>
            <a:pPr lvl="5"/>
            <a:endParaRPr lang="en-US" dirty="0" smtClean="0"/>
          </a:p>
          <a:p>
            <a:r>
              <a:rPr lang="en-US" dirty="0" smtClean="0"/>
              <a:t>May have one or many items</a:t>
            </a:r>
          </a:p>
          <a:p>
            <a:pPr lvl="1"/>
            <a:r>
              <a:rPr lang="en-US" dirty="0" smtClean="0"/>
              <a:t>Mona Lisa, Gone with the Wind, …</a:t>
            </a:r>
          </a:p>
          <a:p>
            <a:pPr lvl="5"/>
            <a:endParaRPr lang="en-US" dirty="0" smtClean="0"/>
          </a:p>
          <a:p>
            <a:r>
              <a:rPr lang="en-US" dirty="0" smtClean="0"/>
              <a:t>Attributes</a:t>
            </a:r>
          </a:p>
          <a:p>
            <a:pPr lvl="1"/>
            <a:r>
              <a:rPr lang="en-US" dirty="0"/>
              <a:t>F</a:t>
            </a:r>
            <a:r>
              <a:rPr lang="en-US" dirty="0" smtClean="0"/>
              <a:t>ormat, Physical medium, Manufacturer</a:t>
            </a:r>
          </a:p>
          <a:p>
            <a:endParaRPr lang="en-US" dirty="0"/>
          </a:p>
        </p:txBody>
      </p:sp>
    </p:spTree>
    <p:extLst>
      <p:ext uri="{BB962C8B-B14F-4D97-AF65-F5344CB8AC3E}">
        <p14:creationId xmlns:p14="http://schemas.microsoft.com/office/powerpoint/2010/main" val="2220296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3900" y="228600"/>
            <a:ext cx="7772400" cy="1143000"/>
          </a:xfrm>
        </p:spPr>
        <p:txBody>
          <a:bodyPr/>
          <a:lstStyle/>
          <a:p>
            <a:r>
              <a:rPr lang="en-US" dirty="0" smtClean="0"/>
              <a:t>Item</a:t>
            </a:r>
            <a:endParaRPr lang="en-US" dirty="0"/>
          </a:p>
        </p:txBody>
      </p:sp>
      <p:sp>
        <p:nvSpPr>
          <p:cNvPr id="18435" name="Rectangle 3"/>
          <p:cNvSpPr>
            <a:spLocks noGrp="1" noChangeArrowheads="1"/>
          </p:cNvSpPr>
          <p:nvPr>
            <p:ph type="body" idx="1"/>
          </p:nvPr>
        </p:nvSpPr>
        <p:spPr>
          <a:xfrm>
            <a:off x="228600" y="1600200"/>
            <a:ext cx="8763000" cy="4525963"/>
          </a:xfrm>
        </p:spPr>
        <p:txBody>
          <a:bodyPr>
            <a:normAutofit/>
          </a:bodyPr>
          <a:lstStyle/>
          <a:p>
            <a:r>
              <a:rPr lang="en-US" dirty="0" smtClean="0"/>
              <a:t>Instance of a manifestation</a:t>
            </a:r>
          </a:p>
          <a:p>
            <a:pPr lvl="1"/>
            <a:r>
              <a:rPr lang="en-US" dirty="0" smtClean="0"/>
              <a:t>A </a:t>
            </a:r>
            <a:r>
              <a:rPr lang="en-US" i="1" dirty="0" smtClean="0"/>
              <a:t>thing!</a:t>
            </a:r>
            <a:endParaRPr lang="en-US" dirty="0" smtClean="0"/>
          </a:p>
          <a:p>
            <a:endParaRPr lang="en-US" dirty="0" smtClean="0"/>
          </a:p>
          <a:p>
            <a:r>
              <a:rPr lang="en-US" dirty="0" smtClean="0"/>
              <a:t>Attributes: </a:t>
            </a:r>
          </a:p>
          <a:p>
            <a:pPr lvl="1"/>
            <a:r>
              <a:rPr lang="en-US" dirty="0" smtClean="0"/>
              <a:t>Owned by, Location, Condition </a:t>
            </a:r>
            <a:endParaRPr lang="en-US" dirty="0"/>
          </a:p>
        </p:txBody>
      </p:sp>
    </p:spTree>
    <p:extLst>
      <p:ext uri="{BB962C8B-B14F-4D97-AF65-F5344CB8AC3E}">
        <p14:creationId xmlns:p14="http://schemas.microsoft.com/office/powerpoint/2010/main" val="524062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
          <p:cNvGrpSpPr>
            <a:grpSpLocks/>
          </p:cNvGrpSpPr>
          <p:nvPr/>
        </p:nvGrpSpPr>
        <p:grpSpPr bwMode="auto">
          <a:xfrm>
            <a:off x="223838" y="919163"/>
            <a:ext cx="8715375" cy="4911725"/>
            <a:chOff x="0" y="0"/>
            <a:chExt cx="7808" cy="4400"/>
          </a:xfrm>
        </p:grpSpPr>
        <p:sp>
          <p:nvSpPr>
            <p:cNvPr id="42045" name="Rectangle 2"/>
            <p:cNvSpPr>
              <a:spLocks/>
            </p:cNvSpPr>
            <p:nvPr/>
          </p:nvSpPr>
          <p:spPr bwMode="auto">
            <a:xfrm>
              <a:off x="0" y="0"/>
              <a:ext cx="1072" cy="4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6" name="Rectangle 3"/>
            <p:cNvSpPr>
              <a:spLocks/>
            </p:cNvSpPr>
            <p:nvPr/>
          </p:nvSpPr>
          <p:spPr bwMode="auto">
            <a:xfrm>
              <a:off x="6296" y="0"/>
              <a:ext cx="1512" cy="4400"/>
            </a:xfrm>
            <a:prstGeom prst="rect">
              <a:avLst/>
            </a:prstGeom>
            <a:solidFill>
              <a:schemeClr val="accent1"/>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7" name="Rectangle 4"/>
            <p:cNvSpPr>
              <a:spLocks/>
            </p:cNvSpPr>
            <p:nvPr/>
          </p:nvSpPr>
          <p:spPr bwMode="auto">
            <a:xfrm>
              <a:off x="1072" y="0"/>
              <a:ext cx="5232" cy="4400"/>
            </a:xfrm>
            <a:prstGeom prst="rect">
              <a:avLst/>
            </a:prstGeom>
            <a:solidFill>
              <a:srgbClr val="FBF9C3"/>
            </a:solidFill>
            <a:ln>
              <a:noFill/>
            </a:ln>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grpSp>
      <p:sp>
        <p:nvSpPr>
          <p:cNvPr id="147462" name="Rectangle 5"/>
          <p:cNvSpPr>
            <a:spLocks/>
          </p:cNvSpPr>
          <p:nvPr/>
        </p:nvSpPr>
        <p:spPr bwMode="auto">
          <a:xfrm>
            <a:off x="160338" y="5943600"/>
            <a:ext cx="15922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Original Work -</a:t>
            </a:r>
            <a:r>
              <a:rPr lang="en-US" sz="1700">
                <a:latin typeface="Times New Roman" panose="02020603050405020304" pitchFamily="18" charset="0"/>
                <a:ea typeface="ヒラギノ角ゴ ProN W3" pitchFamily="-109" charset="-128"/>
                <a:sym typeface="Times New Roman" panose="02020603050405020304" pitchFamily="18" charset="0"/>
              </a:rPr>
              <a:t> </a:t>
            </a:r>
            <a:r>
              <a:rPr lang="en-US" sz="2000">
                <a:latin typeface="Times New Roman" panose="02020603050405020304" pitchFamily="18" charset="0"/>
                <a:ea typeface="ヒラギノ角ゴ ProN W3" pitchFamily="-109" charset="-128"/>
                <a:sym typeface="Times New Roman" panose="02020603050405020304" pitchFamily="18" charset="0"/>
              </a:rPr>
              <a:t>Same Expression</a:t>
            </a:r>
          </a:p>
        </p:txBody>
      </p:sp>
      <p:sp>
        <p:nvSpPr>
          <p:cNvPr id="147463" name="Rectangle 6"/>
          <p:cNvSpPr>
            <a:spLocks/>
          </p:cNvSpPr>
          <p:nvPr/>
        </p:nvSpPr>
        <p:spPr bwMode="auto">
          <a:xfrm>
            <a:off x="1219200" y="6027738"/>
            <a:ext cx="3581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Same Work – </a:t>
            </a:r>
          </a:p>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New Expression</a:t>
            </a:r>
          </a:p>
        </p:txBody>
      </p:sp>
      <p:sp>
        <p:nvSpPr>
          <p:cNvPr id="147464" name="Rectangle 7"/>
          <p:cNvSpPr>
            <a:spLocks/>
          </p:cNvSpPr>
          <p:nvPr/>
        </p:nvSpPr>
        <p:spPr bwMode="auto">
          <a:xfrm>
            <a:off x="5089525" y="6027738"/>
            <a:ext cx="3830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atin typeface="Times New Roman" panose="02020603050405020304" pitchFamily="18" charset="0"/>
                <a:ea typeface="ヒラギノ角ゴ ProN W3" pitchFamily="-109" charset="-128"/>
                <a:sym typeface="Times New Roman" panose="02020603050405020304" pitchFamily="18" charset="0"/>
              </a:rPr>
              <a:t>New Work</a:t>
            </a:r>
          </a:p>
        </p:txBody>
      </p:sp>
      <p:sp>
        <p:nvSpPr>
          <p:cNvPr id="16392" name="Rectangle 8"/>
          <p:cNvSpPr>
            <a:spLocks/>
          </p:cNvSpPr>
          <p:nvPr/>
        </p:nvSpPr>
        <p:spPr bwMode="auto">
          <a:xfrm>
            <a:off x="4017963" y="6248400"/>
            <a:ext cx="2224087"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i="1">
                <a:latin typeface="Times New Roman" panose="02020603050405020304" pitchFamily="18" charset="0"/>
                <a:ea typeface="ヒラギノ角ゴ ProN W3" pitchFamily="-109" charset="-128"/>
                <a:sym typeface="Times New Roman" panose="02020603050405020304" pitchFamily="18" charset="0"/>
              </a:rPr>
              <a:t>Cataloging Rules Cut-Off Point</a:t>
            </a:r>
          </a:p>
        </p:txBody>
      </p:sp>
      <p:sp>
        <p:nvSpPr>
          <p:cNvPr id="147466" name="Rectangle 9"/>
          <p:cNvSpPr>
            <a:spLocks/>
          </p:cNvSpPr>
          <p:nvPr/>
        </p:nvSpPr>
        <p:spPr bwMode="auto">
          <a:xfrm>
            <a:off x="1455738" y="928688"/>
            <a:ext cx="57499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Derivative</a:t>
            </a:r>
          </a:p>
        </p:txBody>
      </p:sp>
      <p:sp>
        <p:nvSpPr>
          <p:cNvPr id="147467" name="Rectangle 10"/>
          <p:cNvSpPr>
            <a:spLocks/>
          </p:cNvSpPr>
          <p:nvPr/>
        </p:nvSpPr>
        <p:spPr bwMode="auto">
          <a:xfrm>
            <a:off x="0" y="923925"/>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Equivalent</a:t>
            </a:r>
          </a:p>
        </p:txBody>
      </p:sp>
      <p:sp>
        <p:nvSpPr>
          <p:cNvPr id="147468" name="Rectangle 11"/>
          <p:cNvSpPr>
            <a:spLocks/>
          </p:cNvSpPr>
          <p:nvPr/>
        </p:nvSpPr>
        <p:spPr bwMode="auto">
          <a:xfrm>
            <a:off x="7286625" y="923925"/>
            <a:ext cx="15986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b="1">
                <a:latin typeface="Times New Roman" panose="02020603050405020304" pitchFamily="18" charset="0"/>
                <a:ea typeface="ヒラギノ角ゴ ProN W3" pitchFamily="-109" charset="-128"/>
                <a:sym typeface="Times New Roman" panose="02020603050405020304" pitchFamily="18" charset="0"/>
              </a:rPr>
              <a:t>Descriptive</a:t>
            </a:r>
          </a:p>
        </p:txBody>
      </p:sp>
      <p:sp>
        <p:nvSpPr>
          <p:cNvPr id="41994" name="Rectangle 12"/>
          <p:cNvSpPr>
            <a:spLocks/>
          </p:cNvSpPr>
          <p:nvPr/>
        </p:nvSpPr>
        <p:spPr bwMode="auto">
          <a:xfrm>
            <a:off x="571500" y="4202113"/>
            <a:ext cx="830263"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Facsimile</a:t>
            </a:r>
          </a:p>
        </p:txBody>
      </p:sp>
      <p:sp>
        <p:nvSpPr>
          <p:cNvPr id="41995" name="Rectangle 13"/>
          <p:cNvSpPr>
            <a:spLocks/>
          </p:cNvSpPr>
          <p:nvPr/>
        </p:nvSpPr>
        <p:spPr bwMode="auto">
          <a:xfrm>
            <a:off x="231775" y="4656138"/>
            <a:ext cx="830263"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Reprint</a:t>
            </a:r>
          </a:p>
        </p:txBody>
      </p:sp>
      <p:sp>
        <p:nvSpPr>
          <p:cNvPr id="41996" name="Rectangle 14"/>
          <p:cNvSpPr>
            <a:spLocks/>
          </p:cNvSpPr>
          <p:nvPr/>
        </p:nvSpPr>
        <p:spPr bwMode="auto">
          <a:xfrm>
            <a:off x="268288" y="3295650"/>
            <a:ext cx="10890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Exact</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Reproduction</a:t>
            </a:r>
          </a:p>
        </p:txBody>
      </p:sp>
      <p:sp>
        <p:nvSpPr>
          <p:cNvPr id="41997" name="Rectangle 15"/>
          <p:cNvSpPr>
            <a:spLocks/>
          </p:cNvSpPr>
          <p:nvPr/>
        </p:nvSpPr>
        <p:spPr bwMode="auto">
          <a:xfrm>
            <a:off x="660400" y="2593975"/>
            <a:ext cx="830263"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Copy</a:t>
            </a:r>
          </a:p>
        </p:txBody>
      </p:sp>
      <p:sp>
        <p:nvSpPr>
          <p:cNvPr id="41998" name="Rectangle 16"/>
          <p:cNvSpPr>
            <a:spLocks/>
          </p:cNvSpPr>
          <p:nvPr/>
        </p:nvSpPr>
        <p:spPr bwMode="auto">
          <a:xfrm>
            <a:off x="322263" y="1697038"/>
            <a:ext cx="105251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Microform</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Reproduction</a:t>
            </a:r>
          </a:p>
        </p:txBody>
      </p:sp>
      <p:sp>
        <p:nvSpPr>
          <p:cNvPr id="41999" name="Rectangle 17"/>
          <p:cNvSpPr>
            <a:spLocks/>
          </p:cNvSpPr>
          <p:nvPr/>
        </p:nvSpPr>
        <p:spPr bwMode="auto">
          <a:xfrm>
            <a:off x="2009775" y="4098925"/>
            <a:ext cx="8842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Variations or Versions</a:t>
            </a:r>
          </a:p>
        </p:txBody>
      </p:sp>
      <p:grpSp>
        <p:nvGrpSpPr>
          <p:cNvPr id="3" name="Group 18"/>
          <p:cNvGrpSpPr>
            <a:grpSpLocks/>
          </p:cNvGrpSpPr>
          <p:nvPr/>
        </p:nvGrpSpPr>
        <p:grpSpPr bwMode="auto">
          <a:xfrm>
            <a:off x="482600" y="5313363"/>
            <a:ext cx="8188325" cy="419100"/>
            <a:chOff x="0" y="0"/>
            <a:chExt cx="7336" cy="376"/>
          </a:xfrm>
        </p:grpSpPr>
        <p:sp>
          <p:nvSpPr>
            <p:cNvPr id="42036" name="AutoShape 19"/>
            <p:cNvSpPr>
              <a:spLocks/>
            </p:cNvSpPr>
            <p:nvPr/>
          </p:nvSpPr>
          <p:spPr bwMode="auto">
            <a:xfrm>
              <a:off x="0" y="16"/>
              <a:ext cx="360" cy="360"/>
            </a:xfrm>
            <a:prstGeom prst="triangle">
              <a:avLst>
                <a:gd name="adj" fmla="val 50000"/>
              </a:avLst>
            </a:prstGeom>
            <a:solidFill>
              <a:srgbClr val="2B3D92"/>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7" name="AutoShape 20"/>
            <p:cNvSpPr>
              <a:spLocks/>
            </p:cNvSpPr>
            <p:nvPr/>
          </p:nvSpPr>
          <p:spPr bwMode="auto">
            <a:xfrm>
              <a:off x="872" y="16"/>
              <a:ext cx="360" cy="360"/>
            </a:xfrm>
            <a:prstGeom prst="triangle">
              <a:avLst>
                <a:gd name="adj" fmla="val 50000"/>
              </a:avLst>
            </a:prstGeom>
            <a:solidFill>
              <a:srgbClr val="3752A0"/>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8" name="AutoShape 21"/>
            <p:cNvSpPr>
              <a:spLocks/>
            </p:cNvSpPr>
            <p:nvPr/>
          </p:nvSpPr>
          <p:spPr bwMode="auto">
            <a:xfrm>
              <a:off x="1744" y="16"/>
              <a:ext cx="360" cy="360"/>
            </a:xfrm>
            <a:prstGeom prst="triangle">
              <a:avLst>
                <a:gd name="adj" fmla="val 50000"/>
              </a:avLst>
            </a:prstGeom>
            <a:solidFill>
              <a:srgbClr val="4EBAF1"/>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39" name="AutoShape 22"/>
            <p:cNvSpPr>
              <a:spLocks/>
            </p:cNvSpPr>
            <p:nvPr/>
          </p:nvSpPr>
          <p:spPr bwMode="auto">
            <a:xfrm>
              <a:off x="2616" y="16"/>
              <a:ext cx="360" cy="360"/>
            </a:xfrm>
            <a:prstGeom prst="triangle">
              <a:avLst>
                <a:gd name="adj" fmla="val 50000"/>
              </a:avLst>
            </a:prstGeom>
            <a:solidFill>
              <a:srgbClr val="4DB7BA"/>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0" name="AutoShape 23"/>
            <p:cNvSpPr>
              <a:spLocks/>
            </p:cNvSpPr>
            <p:nvPr/>
          </p:nvSpPr>
          <p:spPr bwMode="auto">
            <a:xfrm>
              <a:off x="3488" y="16"/>
              <a:ext cx="360" cy="360"/>
            </a:xfrm>
            <a:prstGeom prst="triangle">
              <a:avLst>
                <a:gd name="adj" fmla="val 50000"/>
              </a:avLst>
            </a:prstGeom>
            <a:solidFill>
              <a:srgbClr val="3A8C54"/>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1" name="AutoShape 24"/>
            <p:cNvSpPr>
              <a:spLocks/>
            </p:cNvSpPr>
            <p:nvPr/>
          </p:nvSpPr>
          <p:spPr bwMode="auto">
            <a:xfrm>
              <a:off x="4360" y="16"/>
              <a:ext cx="360" cy="360"/>
            </a:xfrm>
            <a:prstGeom prst="triangle">
              <a:avLst>
                <a:gd name="adj" fmla="val 50000"/>
              </a:avLst>
            </a:prstGeom>
            <a:solidFill>
              <a:srgbClr val="88C12E"/>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2" name="AutoShape 25"/>
            <p:cNvSpPr>
              <a:spLocks/>
            </p:cNvSpPr>
            <p:nvPr/>
          </p:nvSpPr>
          <p:spPr bwMode="auto">
            <a:xfrm>
              <a:off x="5232" y="16"/>
              <a:ext cx="360" cy="360"/>
            </a:xfrm>
            <a:prstGeom prst="triangle">
              <a:avLst>
                <a:gd name="adj" fmla="val 50000"/>
              </a:avLst>
            </a:prstGeom>
            <a:solidFill>
              <a:srgbClr val="EFEA28"/>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3" name="AutoShape 26"/>
            <p:cNvSpPr>
              <a:spLocks/>
            </p:cNvSpPr>
            <p:nvPr/>
          </p:nvSpPr>
          <p:spPr bwMode="auto">
            <a:xfrm>
              <a:off x="6104" y="16"/>
              <a:ext cx="360" cy="360"/>
            </a:xfrm>
            <a:prstGeom prst="triangle">
              <a:avLst>
                <a:gd name="adj" fmla="val 50000"/>
              </a:avLst>
            </a:prstGeom>
            <a:solidFill>
              <a:srgbClr val="E98520"/>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42044" name="AutoShape 27"/>
            <p:cNvSpPr>
              <a:spLocks/>
            </p:cNvSpPr>
            <p:nvPr/>
          </p:nvSpPr>
          <p:spPr bwMode="auto">
            <a:xfrm>
              <a:off x="6976" y="0"/>
              <a:ext cx="360" cy="360"/>
            </a:xfrm>
            <a:prstGeom prst="triangle">
              <a:avLst>
                <a:gd name="adj" fmla="val 50000"/>
              </a:avLst>
            </a:prstGeom>
            <a:solidFill>
              <a:srgbClr val="E0211C"/>
            </a:solidFill>
            <a:ln w="12700">
              <a:solidFill>
                <a:schemeClr val="tx1"/>
              </a:solidFill>
              <a:miter lim="800000"/>
              <a:headEnd/>
              <a:tailEnd/>
            </a:ln>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grpSp>
      <p:sp>
        <p:nvSpPr>
          <p:cNvPr id="16412" name="Line 28"/>
          <p:cNvSpPr>
            <a:spLocks noChangeShapeType="1"/>
          </p:cNvSpPr>
          <p:nvPr/>
        </p:nvSpPr>
        <p:spPr bwMode="auto">
          <a:xfrm>
            <a:off x="5043488" y="1216025"/>
            <a:ext cx="4762" cy="521652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2002" name="Rectangle 29"/>
          <p:cNvSpPr>
            <a:spLocks/>
          </p:cNvSpPr>
          <p:nvPr/>
        </p:nvSpPr>
        <p:spPr bwMode="auto">
          <a:xfrm>
            <a:off x="1554163" y="3495675"/>
            <a:ext cx="919162"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Translation</a:t>
            </a:r>
          </a:p>
        </p:txBody>
      </p:sp>
      <p:sp>
        <p:nvSpPr>
          <p:cNvPr id="42003" name="Rectangle 30"/>
          <p:cNvSpPr>
            <a:spLocks/>
          </p:cNvSpPr>
          <p:nvPr/>
        </p:nvSpPr>
        <p:spPr bwMode="auto">
          <a:xfrm>
            <a:off x="1536700" y="2081213"/>
            <a:ext cx="10620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Simultaneous</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“Publication”</a:t>
            </a:r>
          </a:p>
        </p:txBody>
      </p:sp>
      <p:sp>
        <p:nvSpPr>
          <p:cNvPr id="42004" name="Rectangle 31"/>
          <p:cNvSpPr>
            <a:spLocks/>
          </p:cNvSpPr>
          <p:nvPr/>
        </p:nvSpPr>
        <p:spPr bwMode="auto">
          <a:xfrm>
            <a:off x="2527300" y="1674813"/>
            <a:ext cx="10620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5" name="Rectangle 32"/>
          <p:cNvSpPr>
            <a:spLocks/>
          </p:cNvSpPr>
          <p:nvPr/>
        </p:nvSpPr>
        <p:spPr bwMode="auto">
          <a:xfrm>
            <a:off x="2251075" y="29067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Revision</a:t>
            </a:r>
          </a:p>
        </p:txBody>
      </p:sp>
      <p:sp>
        <p:nvSpPr>
          <p:cNvPr id="42006" name="Rectangle 33"/>
          <p:cNvSpPr>
            <a:spLocks/>
          </p:cNvSpPr>
          <p:nvPr/>
        </p:nvSpPr>
        <p:spPr bwMode="auto">
          <a:xfrm>
            <a:off x="3554413" y="4554538"/>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Slight</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Modification</a:t>
            </a:r>
          </a:p>
        </p:txBody>
      </p:sp>
      <p:sp>
        <p:nvSpPr>
          <p:cNvPr id="42007" name="Rectangle 34"/>
          <p:cNvSpPr>
            <a:spLocks/>
          </p:cNvSpPr>
          <p:nvPr/>
        </p:nvSpPr>
        <p:spPr bwMode="auto">
          <a:xfrm>
            <a:off x="3527425" y="3517900"/>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Expurgated</a:t>
            </a:r>
          </a:p>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8" name="Rectangle 35"/>
          <p:cNvSpPr>
            <a:spLocks/>
          </p:cNvSpPr>
          <p:nvPr/>
        </p:nvSpPr>
        <p:spPr bwMode="auto">
          <a:xfrm>
            <a:off x="3295650" y="2822575"/>
            <a:ext cx="10350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Illustrated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09" name="Rectangle 36"/>
          <p:cNvSpPr>
            <a:spLocks/>
          </p:cNvSpPr>
          <p:nvPr/>
        </p:nvSpPr>
        <p:spPr bwMode="auto">
          <a:xfrm>
            <a:off x="3786188" y="2081213"/>
            <a:ext cx="10366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Abridged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10" name="Rectangle 37"/>
          <p:cNvSpPr>
            <a:spLocks/>
          </p:cNvSpPr>
          <p:nvPr/>
        </p:nvSpPr>
        <p:spPr bwMode="auto">
          <a:xfrm>
            <a:off x="3652838" y="4202113"/>
            <a:ext cx="10350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Arrangement</a:t>
            </a:r>
          </a:p>
        </p:txBody>
      </p:sp>
      <p:sp>
        <p:nvSpPr>
          <p:cNvPr id="42011" name="Rectangle 38"/>
          <p:cNvSpPr>
            <a:spLocks/>
          </p:cNvSpPr>
          <p:nvPr/>
        </p:nvSpPr>
        <p:spPr bwMode="auto">
          <a:xfrm>
            <a:off x="5018088" y="1773238"/>
            <a:ext cx="106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Summary</a:t>
            </a:r>
          </a:p>
        </p:txBody>
      </p:sp>
      <p:sp>
        <p:nvSpPr>
          <p:cNvPr id="42012" name="Rectangle 39"/>
          <p:cNvSpPr>
            <a:spLocks/>
          </p:cNvSpPr>
          <p:nvPr/>
        </p:nvSpPr>
        <p:spPr bwMode="auto">
          <a:xfrm>
            <a:off x="5045075" y="1960563"/>
            <a:ext cx="10636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Abstract</a:t>
            </a:r>
          </a:p>
        </p:txBody>
      </p:sp>
      <p:sp>
        <p:nvSpPr>
          <p:cNvPr id="42013" name="Rectangle 40"/>
          <p:cNvSpPr>
            <a:spLocks/>
          </p:cNvSpPr>
          <p:nvPr/>
        </p:nvSpPr>
        <p:spPr bwMode="auto">
          <a:xfrm>
            <a:off x="5010150" y="2155825"/>
            <a:ext cx="10620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Digest</a:t>
            </a:r>
          </a:p>
        </p:txBody>
      </p:sp>
      <p:sp>
        <p:nvSpPr>
          <p:cNvPr id="42014" name="Rectangle 41"/>
          <p:cNvSpPr>
            <a:spLocks/>
          </p:cNvSpPr>
          <p:nvPr/>
        </p:nvSpPr>
        <p:spPr bwMode="auto">
          <a:xfrm>
            <a:off x="5527675" y="3022600"/>
            <a:ext cx="13033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Change of Genre</a:t>
            </a:r>
          </a:p>
        </p:txBody>
      </p:sp>
      <p:sp>
        <p:nvSpPr>
          <p:cNvPr id="42015" name="Rectangle 42"/>
          <p:cNvSpPr>
            <a:spLocks/>
          </p:cNvSpPr>
          <p:nvPr/>
        </p:nvSpPr>
        <p:spPr bwMode="auto">
          <a:xfrm>
            <a:off x="5367338" y="4656138"/>
            <a:ext cx="10620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Adaptation</a:t>
            </a:r>
          </a:p>
        </p:txBody>
      </p:sp>
      <p:sp>
        <p:nvSpPr>
          <p:cNvPr id="42016" name="Rectangle 43"/>
          <p:cNvSpPr>
            <a:spLocks/>
          </p:cNvSpPr>
          <p:nvPr/>
        </p:nvSpPr>
        <p:spPr bwMode="auto">
          <a:xfrm>
            <a:off x="6027738" y="2012950"/>
            <a:ext cx="110648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Dramatization</a:t>
            </a:r>
          </a:p>
        </p:txBody>
      </p:sp>
      <p:sp>
        <p:nvSpPr>
          <p:cNvPr id="42017" name="Rectangle 44"/>
          <p:cNvSpPr>
            <a:spLocks/>
          </p:cNvSpPr>
          <p:nvPr/>
        </p:nvSpPr>
        <p:spPr bwMode="auto">
          <a:xfrm>
            <a:off x="6027738" y="2219325"/>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Novelization</a:t>
            </a:r>
          </a:p>
        </p:txBody>
      </p:sp>
      <p:sp>
        <p:nvSpPr>
          <p:cNvPr id="42018" name="Rectangle 45"/>
          <p:cNvSpPr>
            <a:spLocks/>
          </p:cNvSpPr>
          <p:nvPr/>
        </p:nvSpPr>
        <p:spPr bwMode="auto">
          <a:xfrm>
            <a:off x="6027738" y="240665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Screenplay</a:t>
            </a:r>
          </a:p>
        </p:txBody>
      </p:sp>
      <p:sp>
        <p:nvSpPr>
          <p:cNvPr id="42019" name="Rectangle 46"/>
          <p:cNvSpPr>
            <a:spLocks/>
          </p:cNvSpPr>
          <p:nvPr/>
        </p:nvSpPr>
        <p:spPr bwMode="auto">
          <a:xfrm>
            <a:off x="6027738" y="2674938"/>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Libretto</a:t>
            </a:r>
          </a:p>
        </p:txBody>
      </p:sp>
      <p:sp>
        <p:nvSpPr>
          <p:cNvPr id="42020" name="Rectangle 47"/>
          <p:cNvSpPr>
            <a:spLocks/>
          </p:cNvSpPr>
          <p:nvPr/>
        </p:nvSpPr>
        <p:spPr bwMode="auto">
          <a:xfrm>
            <a:off x="6027738" y="1231900"/>
            <a:ext cx="110648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Free</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Translation</a:t>
            </a:r>
          </a:p>
        </p:txBody>
      </p:sp>
      <p:sp>
        <p:nvSpPr>
          <p:cNvPr id="42021" name="Rectangle 48"/>
          <p:cNvSpPr>
            <a:spLocks/>
          </p:cNvSpPr>
          <p:nvPr/>
        </p:nvSpPr>
        <p:spPr bwMode="auto">
          <a:xfrm>
            <a:off x="5875338" y="4010025"/>
            <a:ext cx="14382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Same Style or</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Thematic Content</a:t>
            </a:r>
          </a:p>
        </p:txBody>
      </p:sp>
      <p:sp>
        <p:nvSpPr>
          <p:cNvPr id="42022" name="Rectangle 49"/>
          <p:cNvSpPr>
            <a:spLocks/>
          </p:cNvSpPr>
          <p:nvPr/>
        </p:nvSpPr>
        <p:spPr bwMode="auto">
          <a:xfrm>
            <a:off x="6769100" y="3236913"/>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         </a:t>
            </a:r>
          </a:p>
        </p:txBody>
      </p:sp>
      <p:sp>
        <p:nvSpPr>
          <p:cNvPr id="42023" name="Rectangle 50"/>
          <p:cNvSpPr>
            <a:spLocks/>
          </p:cNvSpPr>
          <p:nvPr/>
        </p:nvSpPr>
        <p:spPr bwMode="auto">
          <a:xfrm>
            <a:off x="6330950" y="3406775"/>
            <a:ext cx="10636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Parody</a:t>
            </a:r>
          </a:p>
        </p:txBody>
      </p:sp>
      <p:sp>
        <p:nvSpPr>
          <p:cNvPr id="42024" name="Rectangle 51"/>
          <p:cNvSpPr>
            <a:spLocks/>
          </p:cNvSpPr>
          <p:nvPr/>
        </p:nvSpPr>
        <p:spPr bwMode="auto">
          <a:xfrm>
            <a:off x="6323013" y="3621088"/>
            <a:ext cx="1062037"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Imitation</a:t>
            </a:r>
          </a:p>
        </p:txBody>
      </p:sp>
      <p:sp>
        <p:nvSpPr>
          <p:cNvPr id="42025" name="Rectangle 52"/>
          <p:cNvSpPr>
            <a:spLocks/>
          </p:cNvSpPr>
          <p:nvPr/>
        </p:nvSpPr>
        <p:spPr bwMode="auto">
          <a:xfrm>
            <a:off x="7242175" y="1335088"/>
            <a:ext cx="10620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Review</a:t>
            </a:r>
          </a:p>
        </p:txBody>
      </p:sp>
      <p:sp>
        <p:nvSpPr>
          <p:cNvPr id="42026" name="Rectangle 53"/>
          <p:cNvSpPr>
            <a:spLocks/>
          </p:cNvSpPr>
          <p:nvPr/>
        </p:nvSpPr>
        <p:spPr bwMode="auto">
          <a:xfrm>
            <a:off x="7170738" y="212090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Criticism</a:t>
            </a:r>
          </a:p>
        </p:txBody>
      </p:sp>
      <p:sp>
        <p:nvSpPr>
          <p:cNvPr id="42027" name="Rectangle 54"/>
          <p:cNvSpPr>
            <a:spLocks/>
          </p:cNvSpPr>
          <p:nvPr/>
        </p:nvSpPr>
        <p:spPr bwMode="auto">
          <a:xfrm>
            <a:off x="7358063" y="3438525"/>
            <a:ext cx="10620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Annotated</a:t>
            </a:r>
          </a:p>
          <a:p>
            <a:pP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Edition</a:t>
            </a:r>
          </a:p>
        </p:txBody>
      </p:sp>
      <p:sp>
        <p:nvSpPr>
          <p:cNvPr id="42028" name="Rectangle 55"/>
          <p:cNvSpPr>
            <a:spLocks/>
          </p:cNvSpPr>
          <p:nvPr/>
        </p:nvSpPr>
        <p:spPr bwMode="auto">
          <a:xfrm>
            <a:off x="7786688" y="1692275"/>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Casebook</a:t>
            </a:r>
          </a:p>
        </p:txBody>
      </p:sp>
      <p:sp>
        <p:nvSpPr>
          <p:cNvPr id="42029" name="Rectangle 56"/>
          <p:cNvSpPr>
            <a:spLocks/>
          </p:cNvSpPr>
          <p:nvPr/>
        </p:nvSpPr>
        <p:spPr bwMode="auto">
          <a:xfrm>
            <a:off x="7697788" y="2781300"/>
            <a:ext cx="1062037"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Evaluation</a:t>
            </a:r>
          </a:p>
        </p:txBody>
      </p:sp>
      <p:sp>
        <p:nvSpPr>
          <p:cNvPr id="42030" name="Rectangle 57"/>
          <p:cNvSpPr>
            <a:spLocks/>
          </p:cNvSpPr>
          <p:nvPr/>
        </p:nvSpPr>
        <p:spPr bwMode="auto">
          <a:xfrm>
            <a:off x="7697788" y="4389438"/>
            <a:ext cx="10620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1400">
                <a:latin typeface="Times New Roman" panose="02020603050405020304" pitchFamily="18" charset="0"/>
                <a:ea typeface="ヒラギノ角ゴ ProN W3" pitchFamily="-109" charset="-128"/>
                <a:sym typeface="Times New Roman" panose="02020603050405020304" pitchFamily="18" charset="0"/>
              </a:rPr>
              <a:t>Commentary</a:t>
            </a:r>
          </a:p>
        </p:txBody>
      </p:sp>
      <p:sp>
        <p:nvSpPr>
          <p:cNvPr id="147515" name="Line 58"/>
          <p:cNvSpPr>
            <a:spLocks noChangeShapeType="1"/>
          </p:cNvSpPr>
          <p:nvPr/>
        </p:nvSpPr>
        <p:spPr bwMode="auto">
          <a:xfrm rot="10800000">
            <a:off x="814388" y="5149850"/>
            <a:ext cx="7545387" cy="0"/>
          </a:xfrm>
          <a:prstGeom prst="line">
            <a:avLst/>
          </a:prstGeom>
          <a:noFill/>
          <a:ln w="50800">
            <a:solidFill>
              <a:srgbClr val="FF0000"/>
            </a:solidFill>
            <a:round/>
            <a:headEnd type="arrow" w="lg" len="med"/>
            <a:tailEnd/>
          </a:ln>
          <a:extLst>
            <a:ext uri="{909E8E84-426E-40DD-AFC4-6F175D3DCCD1}">
              <a14:hiddenFill xmlns:a14="http://schemas.microsoft.com/office/drawing/2010/main">
                <a:noFill/>
              </a14:hiddenFill>
            </a:ext>
          </a:extLst>
        </p:spPr>
        <p:txBody>
          <a:bodyPr/>
          <a:lstStyle/>
          <a:p>
            <a:endParaRPr lang="en-US"/>
          </a:p>
        </p:txBody>
      </p:sp>
      <p:sp>
        <p:nvSpPr>
          <p:cNvPr id="42032" name="Rectangle 59"/>
          <p:cNvSpPr>
            <a:spLocks/>
          </p:cNvSpPr>
          <p:nvPr/>
        </p:nvSpPr>
        <p:spPr bwMode="auto">
          <a:xfrm>
            <a:off x="36513" y="312738"/>
            <a:ext cx="90805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sz="4400">
                <a:latin typeface="Verdana" panose="020B0604030504040204" pitchFamily="34" charset="0"/>
                <a:ea typeface="ヒラギノ角ゴ ProN W3" pitchFamily="-109" charset="-128"/>
                <a:sym typeface="Helvetica" panose="020B0604020202020204" pitchFamily="34" charset="0"/>
              </a:rPr>
              <a:t>Family of Works</a:t>
            </a:r>
          </a:p>
        </p:txBody>
      </p:sp>
      <p:sp>
        <p:nvSpPr>
          <p:cNvPr id="16444" name="Rectangle 60"/>
          <p:cNvSpPr>
            <a:spLocks/>
          </p:cNvSpPr>
          <p:nvPr/>
        </p:nvSpPr>
        <p:spPr bwMode="auto">
          <a:xfrm>
            <a:off x="241300" y="928688"/>
            <a:ext cx="1160463"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16445" name="Rectangle 61"/>
          <p:cNvSpPr>
            <a:spLocks/>
          </p:cNvSpPr>
          <p:nvPr/>
        </p:nvSpPr>
        <p:spPr bwMode="auto">
          <a:xfrm>
            <a:off x="1411288" y="928688"/>
            <a:ext cx="5840412"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16446" name="Rectangle 62"/>
          <p:cNvSpPr>
            <a:spLocks/>
          </p:cNvSpPr>
          <p:nvPr/>
        </p:nvSpPr>
        <p:spPr bwMode="auto">
          <a:xfrm>
            <a:off x="7242175" y="928688"/>
            <a:ext cx="1670050" cy="4884737"/>
          </a:xfrm>
          <a:prstGeom prst="rect">
            <a:avLst/>
          </a:prstGeom>
          <a:noFill/>
          <a:ln w="50800">
            <a:solidFill>
              <a:srgbClr val="00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642938">
              <a:defRPr sz="2400">
                <a:solidFill>
                  <a:schemeClr val="tx1"/>
                </a:solidFill>
                <a:latin typeface="Arial" panose="020B0604020202020204" pitchFamily="34" charset="0"/>
                <a:ea typeface="ＭＳ Ｐゴシック" panose="020B0600070205080204" pitchFamily="34" charset="-128"/>
              </a:defRPr>
            </a:lvl1pPr>
            <a:lvl2pPr marL="37931725" indent="-37474525"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sz="3000">
              <a:solidFill>
                <a:srgbClr val="000000"/>
              </a:solidFill>
              <a:latin typeface="Gill Sans" pitchFamily="-109" charset="0"/>
              <a:ea typeface="ヒラギノ角ゴ ProN W3" pitchFamily="-109" charset="-128"/>
              <a:sym typeface="Gill Sans" pitchFamily="-109" charset="0"/>
            </a:endParaRPr>
          </a:p>
        </p:txBody>
      </p:sp>
      <p:sp>
        <p:nvSpPr>
          <p:cNvPr id="64" name="Date Placeholder 3"/>
          <p:cNvSpPr txBox="1">
            <a:spLocks/>
          </p:cNvSpPr>
          <p:nvPr/>
        </p:nvSpPr>
        <p:spPr>
          <a:xfrm>
            <a:off x="7553142" y="6580188"/>
            <a:ext cx="1733915" cy="286994"/>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200" dirty="0" smtClean="0"/>
              <a:t>RDA for Georgia, 2011</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515"/>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2000" fill="hold"/>
                                        <p:tgtEl>
                                          <p:spTgt spid="3"/>
                                        </p:tgtEl>
                                        <p:attrNameLst>
                                          <p:attrName>ppt_x</p:attrName>
                                        </p:attrNameLst>
                                      </p:cBhvr>
                                      <p:tavLst>
                                        <p:tav tm="0">
                                          <p:val>
                                            <p:strVal val="0-#ppt_w/2"/>
                                          </p:val>
                                        </p:tav>
                                        <p:tav tm="100000">
                                          <p:val>
                                            <p:strVal val="#ppt_x"/>
                                          </p:val>
                                        </p:tav>
                                      </p:tavLst>
                                    </p:anim>
                                    <p:anim calcmode="lin" valueType="num">
                                      <p:cBhvr additive="base">
                                        <p:cTn id="11"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6444"/>
                                        </p:tgtEl>
                                        <p:attrNameLst>
                                          <p:attrName>style.visibility</p:attrName>
                                        </p:attrNameLst>
                                      </p:cBhvr>
                                      <p:to>
                                        <p:strVal val="visible"/>
                                      </p:to>
                                    </p:set>
                                  </p:childTnLst>
                                </p:cTn>
                              </p:par>
                            </p:childTnLst>
                          </p:cTn>
                        </p:par>
                        <p:par>
                          <p:cTn id="16" fill="hold" nodeType="afterGroup">
                            <p:stCondLst>
                              <p:cond delay="500"/>
                            </p:stCondLst>
                            <p:childTnLst>
                              <p:par>
                                <p:cTn id="17" presetID="1" presetClass="entr" presetSubtype="0" fill="hold" grpId="0" nodeType="afterEffect">
                                  <p:stCondLst>
                                    <p:cond delay="0"/>
                                  </p:stCondLst>
                                  <p:childTnLst>
                                    <p:set>
                                      <p:cBhvr>
                                        <p:cTn id="18" dur="1" fill="hold">
                                          <p:stCondLst>
                                            <p:cond delay="499"/>
                                          </p:stCondLst>
                                        </p:cTn>
                                        <p:tgtEl>
                                          <p:spTgt spid="147467"/>
                                        </p:tgtEl>
                                        <p:attrNameLst>
                                          <p:attrName>style.visibility</p:attrName>
                                        </p:attrNameLst>
                                      </p:cBhvr>
                                      <p:to>
                                        <p:strVal val="visible"/>
                                      </p:to>
                                    </p:set>
                                  </p:childTnLst>
                                </p:cTn>
                              </p:par>
                            </p:childTnLst>
                          </p:cTn>
                        </p:par>
                        <p:par>
                          <p:cTn id="19" fill="hold" nodeType="afterGroup">
                            <p:stCondLst>
                              <p:cond delay="1000"/>
                            </p:stCondLst>
                            <p:childTnLst>
                              <p:par>
                                <p:cTn id="20" presetID="1" presetClass="entr" presetSubtype="0" fill="hold" grpId="0" nodeType="afterEffect">
                                  <p:stCondLst>
                                    <p:cond delay="0"/>
                                  </p:stCondLst>
                                  <p:childTnLst>
                                    <p:set>
                                      <p:cBhvr>
                                        <p:cTn id="21" dur="1" fill="hold">
                                          <p:stCondLst>
                                            <p:cond delay="499"/>
                                          </p:stCondLst>
                                        </p:cTn>
                                        <p:tgtEl>
                                          <p:spTgt spid="14746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6444"/>
                                        </p:tgtEl>
                                        <p:attrNameLst>
                                          <p:attrName>style.visibility</p:attrName>
                                        </p:attrNameLst>
                                      </p:cBhvr>
                                      <p:to>
                                        <p:strVal val="hidden"/>
                                      </p:to>
                                    </p:set>
                                  </p:childTnLst>
                                </p:cTn>
                              </p:par>
                              <p:par>
                                <p:cTn id="26" presetID="2" presetClass="entr" presetSubtype="4" fill="hold" grpId="0" nodeType="withEffect">
                                  <p:stCondLst>
                                    <p:cond delay="0"/>
                                  </p:stCondLst>
                                  <p:childTnLst>
                                    <p:set>
                                      <p:cBhvr>
                                        <p:cTn id="27" dur="1" fill="hold">
                                          <p:stCondLst>
                                            <p:cond delay="0"/>
                                          </p:stCondLst>
                                        </p:cTn>
                                        <p:tgtEl>
                                          <p:spTgt spid="147463"/>
                                        </p:tgtEl>
                                        <p:attrNameLst>
                                          <p:attrName>style.visibility</p:attrName>
                                        </p:attrNameLst>
                                      </p:cBhvr>
                                      <p:to>
                                        <p:strVal val="visible"/>
                                      </p:to>
                                    </p:set>
                                    <p:anim calcmode="lin" valueType="num">
                                      <p:cBhvr additive="base">
                                        <p:cTn id="28" dur="500" fill="hold"/>
                                        <p:tgtEl>
                                          <p:spTgt spid="147463"/>
                                        </p:tgtEl>
                                        <p:attrNameLst>
                                          <p:attrName>ppt_x</p:attrName>
                                        </p:attrNameLst>
                                      </p:cBhvr>
                                      <p:tavLst>
                                        <p:tav tm="0">
                                          <p:val>
                                            <p:strVal val="#ppt_x"/>
                                          </p:val>
                                        </p:tav>
                                        <p:tav tm="100000">
                                          <p:val>
                                            <p:strVal val="#ppt_x"/>
                                          </p:val>
                                        </p:tav>
                                      </p:tavLst>
                                    </p:anim>
                                    <p:anim calcmode="lin" valueType="num">
                                      <p:cBhvr additive="base">
                                        <p:cTn id="29" dur="500" fill="hold"/>
                                        <p:tgtEl>
                                          <p:spTgt spid="147463"/>
                                        </p:tgtEl>
                                        <p:attrNameLst>
                                          <p:attrName>ppt_y</p:attrName>
                                        </p:attrNameLst>
                                      </p:cBhvr>
                                      <p:tavLst>
                                        <p:tav tm="0">
                                          <p:val>
                                            <p:strVal val="1+#ppt_h/2"/>
                                          </p:val>
                                        </p:tav>
                                        <p:tav tm="100000">
                                          <p:val>
                                            <p:strVal val="#ppt_y"/>
                                          </p:val>
                                        </p:tav>
                                      </p:tavLst>
                                    </p:anim>
                                  </p:childTnLst>
                                </p:cTn>
                              </p:par>
                            </p:childTnLst>
                          </p:cTn>
                        </p:par>
                        <p:par>
                          <p:cTn id="30" fill="hold" nodeType="afterGroup">
                            <p:stCondLst>
                              <p:cond delay="500"/>
                            </p:stCondLst>
                            <p:childTnLst>
                              <p:par>
                                <p:cTn id="31" presetID="1" presetClass="entr" presetSubtype="0" fill="hold" grpId="0" nodeType="afterEffect">
                                  <p:stCondLst>
                                    <p:cond delay="0"/>
                                  </p:stCondLst>
                                  <p:childTnLst>
                                    <p:set>
                                      <p:cBhvr>
                                        <p:cTn id="32" dur="1" fill="hold">
                                          <p:stCondLst>
                                            <p:cond delay="499"/>
                                          </p:stCondLst>
                                        </p:cTn>
                                        <p:tgtEl>
                                          <p:spTgt spid="16445"/>
                                        </p:tgtEl>
                                        <p:attrNameLst>
                                          <p:attrName>style.visibility</p:attrName>
                                        </p:attrNameLst>
                                      </p:cBhvr>
                                      <p:to>
                                        <p:strVal val="visible"/>
                                      </p:to>
                                    </p:set>
                                  </p:childTnLst>
                                </p:cTn>
                              </p:par>
                            </p:childTnLst>
                          </p:cTn>
                        </p:par>
                        <p:par>
                          <p:cTn id="33" fill="hold" nodeType="afterGroup">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47466"/>
                                        </p:tgtEl>
                                        <p:attrNameLst>
                                          <p:attrName>style.visibility</p:attrName>
                                        </p:attrNameLst>
                                      </p:cBhvr>
                                      <p:to>
                                        <p:strVal val="visible"/>
                                      </p:to>
                                    </p:set>
                                    <p:animEffect transition="in" filter="dissolve">
                                      <p:cBhvr>
                                        <p:cTn id="36" dur="500"/>
                                        <p:tgtEl>
                                          <p:spTgt spid="1474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412"/>
                                        </p:tgtEl>
                                        <p:attrNameLst>
                                          <p:attrName>style.visibility</p:attrName>
                                        </p:attrNameLst>
                                      </p:cBhvr>
                                      <p:to>
                                        <p:strVal val="visible"/>
                                      </p:to>
                                    </p:set>
                                    <p:anim calcmode="lin" valueType="num">
                                      <p:cBhvr>
                                        <p:cTn id="41" dur="500" fill="hold"/>
                                        <p:tgtEl>
                                          <p:spTgt spid="16412"/>
                                        </p:tgtEl>
                                        <p:attrNameLst>
                                          <p:attrName>ppt_w</p:attrName>
                                        </p:attrNameLst>
                                      </p:cBhvr>
                                      <p:tavLst>
                                        <p:tav tm="0">
                                          <p:val>
                                            <p:fltVal val="0"/>
                                          </p:val>
                                        </p:tav>
                                        <p:tav tm="100000">
                                          <p:val>
                                            <p:strVal val="#ppt_w"/>
                                          </p:val>
                                        </p:tav>
                                      </p:tavLst>
                                    </p:anim>
                                    <p:anim calcmode="lin" valueType="num">
                                      <p:cBhvr>
                                        <p:cTn id="42" dur="500" fill="hold"/>
                                        <p:tgtEl>
                                          <p:spTgt spid="16412"/>
                                        </p:tgtEl>
                                        <p:attrNameLst>
                                          <p:attrName>ppt_h</p:attrName>
                                        </p:attrNameLst>
                                      </p:cBhvr>
                                      <p:tavLst>
                                        <p:tav tm="0">
                                          <p:val>
                                            <p:fltVal val="0"/>
                                          </p:val>
                                        </p:tav>
                                        <p:tav tm="100000">
                                          <p:val>
                                            <p:strVal val="#ppt_h"/>
                                          </p:val>
                                        </p:tav>
                                      </p:tavLst>
                                    </p:anim>
                                  </p:childTnLst>
                                </p:cTn>
                              </p:par>
                            </p:childTnLst>
                          </p:cTn>
                        </p:par>
                        <p:par>
                          <p:cTn id="43" fill="hold" nodeType="afterGroup">
                            <p:stCondLst>
                              <p:cond delay="500"/>
                            </p:stCondLst>
                            <p:childTnLst>
                              <p:par>
                                <p:cTn id="44" presetID="23" presetClass="entr" presetSubtype="16" fill="hold" grpId="0" nodeType="afterEffect">
                                  <p:stCondLst>
                                    <p:cond delay="0"/>
                                  </p:stCondLst>
                                  <p:childTnLst>
                                    <p:set>
                                      <p:cBhvr>
                                        <p:cTn id="45" dur="1" fill="hold">
                                          <p:stCondLst>
                                            <p:cond delay="0"/>
                                          </p:stCondLst>
                                        </p:cTn>
                                        <p:tgtEl>
                                          <p:spTgt spid="16392"/>
                                        </p:tgtEl>
                                        <p:attrNameLst>
                                          <p:attrName>style.visibility</p:attrName>
                                        </p:attrNameLst>
                                      </p:cBhvr>
                                      <p:to>
                                        <p:strVal val="visible"/>
                                      </p:to>
                                    </p:set>
                                    <p:anim calcmode="lin" valueType="num">
                                      <p:cBhvr>
                                        <p:cTn id="46" dur="500" fill="hold"/>
                                        <p:tgtEl>
                                          <p:spTgt spid="16392"/>
                                        </p:tgtEl>
                                        <p:attrNameLst>
                                          <p:attrName>ppt_w</p:attrName>
                                        </p:attrNameLst>
                                      </p:cBhvr>
                                      <p:tavLst>
                                        <p:tav tm="0">
                                          <p:val>
                                            <p:fltVal val="0"/>
                                          </p:val>
                                        </p:tav>
                                        <p:tav tm="100000">
                                          <p:val>
                                            <p:strVal val="#ppt_w"/>
                                          </p:val>
                                        </p:tav>
                                      </p:tavLst>
                                    </p:anim>
                                    <p:anim calcmode="lin" valueType="num">
                                      <p:cBhvr>
                                        <p:cTn id="47" dur="500" fill="hold"/>
                                        <p:tgtEl>
                                          <p:spTgt spid="16392"/>
                                        </p:tgtEl>
                                        <p:attrNameLst>
                                          <p:attrName>ppt_h</p:attrName>
                                        </p:attrNameLst>
                                      </p:cBhvr>
                                      <p:tavLst>
                                        <p:tav tm="0">
                                          <p:val>
                                            <p:fltVal val="0"/>
                                          </p:val>
                                        </p:tav>
                                        <p:tav tm="100000">
                                          <p:val>
                                            <p:strVal val="#ppt_h"/>
                                          </p:val>
                                        </p:tav>
                                      </p:tavLst>
                                    </p:anim>
                                  </p:childTnLst>
                                </p:cTn>
                              </p:par>
                            </p:childTnLst>
                          </p:cTn>
                        </p:par>
                        <p:par>
                          <p:cTn id="48" fill="hold" nodeType="afterGroup">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147464"/>
                                        </p:tgtEl>
                                        <p:attrNameLst>
                                          <p:attrName>style.visibility</p:attrName>
                                        </p:attrNameLst>
                                      </p:cBhvr>
                                      <p:to>
                                        <p:strVal val="visible"/>
                                      </p:to>
                                    </p:set>
                                    <p:anim calcmode="lin" valueType="num">
                                      <p:cBhvr additive="base">
                                        <p:cTn id="51" dur="500" fill="hold"/>
                                        <p:tgtEl>
                                          <p:spTgt spid="147464"/>
                                        </p:tgtEl>
                                        <p:attrNameLst>
                                          <p:attrName>ppt_x</p:attrName>
                                        </p:attrNameLst>
                                      </p:cBhvr>
                                      <p:tavLst>
                                        <p:tav tm="0">
                                          <p:val>
                                            <p:strVal val="#ppt_x"/>
                                          </p:val>
                                        </p:tav>
                                        <p:tav tm="100000">
                                          <p:val>
                                            <p:strVal val="#ppt_x"/>
                                          </p:val>
                                        </p:tav>
                                      </p:tavLst>
                                    </p:anim>
                                    <p:anim calcmode="lin" valueType="num">
                                      <p:cBhvr additive="base">
                                        <p:cTn id="52"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16445"/>
                                        </p:tgtEl>
                                        <p:attrNameLst>
                                          <p:attrName>style.visibility</p:attrName>
                                        </p:attrNameLst>
                                      </p:cBhvr>
                                      <p:to>
                                        <p:strVal val="hidden"/>
                                      </p:to>
                                    </p:set>
                                  </p:childTnLst>
                                </p:cTn>
                              </p:par>
                              <p:par>
                                <p:cTn id="57" presetID="23" presetClass="entr" presetSubtype="16" fill="hold" grpId="0" nodeType="withEffect">
                                  <p:stCondLst>
                                    <p:cond delay="0"/>
                                  </p:stCondLst>
                                  <p:childTnLst>
                                    <p:set>
                                      <p:cBhvr>
                                        <p:cTn id="58" dur="1" fill="hold">
                                          <p:stCondLst>
                                            <p:cond delay="0"/>
                                          </p:stCondLst>
                                        </p:cTn>
                                        <p:tgtEl>
                                          <p:spTgt spid="16446"/>
                                        </p:tgtEl>
                                        <p:attrNameLst>
                                          <p:attrName>style.visibility</p:attrName>
                                        </p:attrNameLst>
                                      </p:cBhvr>
                                      <p:to>
                                        <p:strVal val="visible"/>
                                      </p:to>
                                    </p:set>
                                    <p:anim calcmode="lin" valueType="num">
                                      <p:cBhvr>
                                        <p:cTn id="59" dur="500" fill="hold"/>
                                        <p:tgtEl>
                                          <p:spTgt spid="16446"/>
                                        </p:tgtEl>
                                        <p:attrNameLst>
                                          <p:attrName>ppt_w</p:attrName>
                                        </p:attrNameLst>
                                      </p:cBhvr>
                                      <p:tavLst>
                                        <p:tav tm="0">
                                          <p:val>
                                            <p:fltVal val="0"/>
                                          </p:val>
                                        </p:tav>
                                        <p:tav tm="100000">
                                          <p:val>
                                            <p:strVal val="#ppt_w"/>
                                          </p:val>
                                        </p:tav>
                                      </p:tavLst>
                                    </p:anim>
                                    <p:anim calcmode="lin" valueType="num">
                                      <p:cBhvr>
                                        <p:cTn id="60" dur="500" fill="hold"/>
                                        <p:tgtEl>
                                          <p:spTgt spid="16446"/>
                                        </p:tgtEl>
                                        <p:attrNameLst>
                                          <p:attrName>ppt_h</p:attrName>
                                        </p:attrNameLst>
                                      </p:cBhvr>
                                      <p:tavLst>
                                        <p:tav tm="0">
                                          <p:val>
                                            <p:fltVal val="0"/>
                                          </p:val>
                                        </p:tav>
                                        <p:tav tm="100000">
                                          <p:val>
                                            <p:strVal val="#ppt_h"/>
                                          </p:val>
                                        </p:tav>
                                      </p:tavLst>
                                    </p:anim>
                                  </p:childTnLst>
                                </p:cTn>
                              </p:par>
                            </p:childTnLst>
                          </p:cTn>
                        </p:par>
                        <p:par>
                          <p:cTn id="61" fill="hold" nodeType="afterGroup">
                            <p:stCondLst>
                              <p:cond delay="500"/>
                            </p:stCondLst>
                            <p:childTnLst>
                              <p:par>
                                <p:cTn id="62" presetID="9" presetClass="entr" presetSubtype="0" fill="hold" grpId="0" nodeType="afterEffect">
                                  <p:stCondLst>
                                    <p:cond delay="0"/>
                                  </p:stCondLst>
                                  <p:childTnLst>
                                    <p:set>
                                      <p:cBhvr>
                                        <p:cTn id="63" dur="1" fill="hold">
                                          <p:stCondLst>
                                            <p:cond delay="0"/>
                                          </p:stCondLst>
                                        </p:cTn>
                                        <p:tgtEl>
                                          <p:spTgt spid="147468"/>
                                        </p:tgtEl>
                                        <p:attrNameLst>
                                          <p:attrName>style.visibility</p:attrName>
                                        </p:attrNameLst>
                                      </p:cBhvr>
                                      <p:to>
                                        <p:strVal val="visible"/>
                                      </p:to>
                                    </p:set>
                                    <p:animEffect transition="in" filter="dissolve">
                                      <p:cBhvr>
                                        <p:cTn id="64" dur="500"/>
                                        <p:tgtEl>
                                          <p:spTgt spid="147468"/>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64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utoUpdateAnimBg="0"/>
      <p:bldP spid="147463" grpId="0" autoUpdateAnimBg="0"/>
      <p:bldP spid="147464" grpId="0" autoUpdateAnimBg="0"/>
      <p:bldP spid="16392" grpId="0" autoUpdateAnimBg="0"/>
      <p:bldP spid="147466" grpId="0" autoUpdateAnimBg="0"/>
      <p:bldP spid="147467" grpId="0" autoUpdateAnimBg="0"/>
      <p:bldP spid="147468" grpId="0" autoUpdateAnimBg="0"/>
      <p:bldP spid="16412" grpId="0" animBg="1"/>
      <p:bldP spid="147515" grpId="0" animBg="1"/>
      <p:bldP spid="16444" grpId="0" animBg="1" autoUpdateAnimBg="0"/>
      <p:bldP spid="16444" grpId="1" animBg="1"/>
      <p:bldP spid="16445" grpId="0" animBg="1" autoUpdateAnimBg="0"/>
      <p:bldP spid="16445" grpId="1" animBg="1"/>
      <p:bldP spid="16446" grpId="0" animBg="1" autoUpdateAnimBg="0"/>
      <p:bldP spid="1644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FRBR </a:t>
            </a:r>
            <a:r>
              <a:rPr lang="en-US" u="sng" dirty="0" smtClean="0"/>
              <a:t>Bibliographic</a:t>
            </a:r>
            <a:r>
              <a:rPr lang="en-US" dirty="0" smtClean="0"/>
              <a:t> User Tasks</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Find it</a:t>
            </a:r>
          </a:p>
          <a:p>
            <a:pPr lvl="1"/>
            <a:r>
              <a:rPr lang="en-US" dirty="0" smtClean="0"/>
              <a:t>Search (“to find”)</a:t>
            </a:r>
          </a:p>
          <a:p>
            <a:pPr lvl="1"/>
            <a:r>
              <a:rPr lang="en-US" dirty="0" smtClean="0"/>
              <a:t>Recognize (“to identify”)</a:t>
            </a:r>
          </a:p>
          <a:p>
            <a:pPr lvl="1"/>
            <a:r>
              <a:rPr lang="en-US" dirty="0" smtClean="0"/>
              <a:t>Choose (“to select”)</a:t>
            </a:r>
          </a:p>
          <a:p>
            <a:pPr lvl="3"/>
            <a:endParaRPr lang="en-US" dirty="0" smtClean="0"/>
          </a:p>
          <a:p>
            <a:r>
              <a:rPr lang="en-US" dirty="0" smtClean="0"/>
              <a:t>Serve it</a:t>
            </a:r>
          </a:p>
          <a:p>
            <a:pPr lvl="1"/>
            <a:r>
              <a:rPr lang="en-US" dirty="0" smtClean="0"/>
              <a:t>Location (“to obtain”)</a:t>
            </a:r>
          </a:p>
        </p:txBody>
      </p:sp>
    </p:spTree>
    <p:extLst>
      <p:ext uri="{BB962C8B-B14F-4D97-AF65-F5344CB8AC3E}">
        <p14:creationId xmlns:p14="http://schemas.microsoft.com/office/powerpoint/2010/main" val="331439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0" y="0"/>
            <a:ext cx="9106930" cy="1143000"/>
          </a:xfrm>
        </p:spPr>
        <p:txBody>
          <a:bodyPr/>
          <a:lstStyle/>
          <a:p>
            <a:r>
              <a:rPr lang="en-US" dirty="0"/>
              <a:t>Resource Description &amp; Access (RDA)</a:t>
            </a:r>
          </a:p>
        </p:txBody>
      </p:sp>
      <p:sp>
        <p:nvSpPr>
          <p:cNvPr id="3" name="Content Placeholder 2"/>
          <p:cNvSpPr>
            <a:spLocks noGrp="1"/>
          </p:cNvSpPr>
          <p:nvPr>
            <p:ph idx="1"/>
          </p:nvPr>
        </p:nvSpPr>
        <p:spPr>
          <a:xfrm>
            <a:off x="209035" y="1143000"/>
            <a:ext cx="8763000" cy="5486400"/>
          </a:xfrm>
        </p:spPr>
        <p:txBody>
          <a:bodyPr>
            <a:normAutofit fontScale="85000" lnSpcReduction="20000"/>
          </a:bodyPr>
          <a:lstStyle/>
          <a:p>
            <a:r>
              <a:rPr lang="en-US" dirty="0" smtClean="0"/>
              <a:t>RDA metadata describes entities </a:t>
            </a:r>
            <a:r>
              <a:rPr lang="en-US" i="1" dirty="0"/>
              <a:t>associated with </a:t>
            </a:r>
            <a:r>
              <a:rPr lang="en-US" dirty="0"/>
              <a:t>a resource </a:t>
            </a:r>
            <a:r>
              <a:rPr lang="en-US" dirty="0" smtClean="0"/>
              <a:t>to help </a:t>
            </a:r>
            <a:r>
              <a:rPr lang="en-US" dirty="0"/>
              <a:t>users </a:t>
            </a:r>
            <a:r>
              <a:rPr lang="en-US" dirty="0" smtClean="0"/>
              <a:t>perform </a:t>
            </a:r>
            <a:r>
              <a:rPr lang="en-US" dirty="0"/>
              <a:t>the following tasks: </a:t>
            </a:r>
            <a:endParaRPr lang="en-US" dirty="0" smtClean="0"/>
          </a:p>
          <a:p>
            <a:pPr lvl="4"/>
            <a:endParaRPr lang="en-US" b="1" dirty="0" smtClean="0"/>
          </a:p>
          <a:p>
            <a:pPr lvl="1"/>
            <a:r>
              <a:rPr lang="en-US" b="1" dirty="0" smtClean="0"/>
              <a:t>Find</a:t>
            </a:r>
            <a:r>
              <a:rPr lang="en-US" dirty="0" smtClean="0"/>
              <a:t> information </a:t>
            </a:r>
            <a:r>
              <a:rPr lang="en-US" dirty="0"/>
              <a:t>on that entity and on resources associated with the entity</a:t>
            </a:r>
          </a:p>
          <a:p>
            <a:pPr lvl="4"/>
            <a:endParaRPr lang="en-US" b="1" dirty="0" smtClean="0"/>
          </a:p>
          <a:p>
            <a:pPr lvl="1"/>
            <a:r>
              <a:rPr lang="en-US" b="1" dirty="0" smtClean="0"/>
              <a:t>Identify</a:t>
            </a:r>
            <a:r>
              <a:rPr lang="en-US" dirty="0" smtClean="0"/>
              <a:t>: confirm </a:t>
            </a:r>
            <a:r>
              <a:rPr lang="en-US" dirty="0"/>
              <a:t>that the entity described corresponds to the entity sought, or to distinguish between two or more entities with similar names, etc.</a:t>
            </a:r>
          </a:p>
          <a:p>
            <a:pPr lvl="4"/>
            <a:endParaRPr lang="en-US" b="1" dirty="0" smtClean="0"/>
          </a:p>
          <a:p>
            <a:pPr lvl="1"/>
            <a:r>
              <a:rPr lang="en-US" b="1" dirty="0" smtClean="0"/>
              <a:t>Clarify</a:t>
            </a:r>
            <a:r>
              <a:rPr lang="en-US" dirty="0" smtClean="0"/>
              <a:t> the </a:t>
            </a:r>
            <a:r>
              <a:rPr lang="en-US" dirty="0"/>
              <a:t>relationship between two or more such entities, or to clarify the relationship between the entity described and a name by which that entity is known</a:t>
            </a:r>
          </a:p>
          <a:p>
            <a:pPr lvl="4"/>
            <a:endParaRPr lang="en-US" b="1" dirty="0" smtClean="0"/>
          </a:p>
          <a:p>
            <a:pPr lvl="1"/>
            <a:r>
              <a:rPr lang="en-US" b="1" dirty="0" smtClean="0"/>
              <a:t>Understand</a:t>
            </a:r>
            <a:r>
              <a:rPr lang="en-US" dirty="0" smtClean="0"/>
              <a:t> why </a:t>
            </a:r>
            <a:r>
              <a:rPr lang="en-US" dirty="0"/>
              <a:t>a particular name or title, or form of name or title, has been chosen as the preferred name or title for the </a:t>
            </a:r>
            <a:r>
              <a:rPr lang="en-US" dirty="0" smtClean="0"/>
              <a:t>entity</a:t>
            </a:r>
          </a:p>
          <a:p>
            <a:endParaRPr lang="en-US" dirty="0"/>
          </a:p>
        </p:txBody>
      </p:sp>
    </p:spTree>
    <p:extLst>
      <p:ext uri="{BB962C8B-B14F-4D97-AF65-F5344CB8AC3E}">
        <p14:creationId xmlns:p14="http://schemas.microsoft.com/office/powerpoint/2010/main" val="206263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96400" cy="762000"/>
          </a:xfrm>
        </p:spPr>
        <p:txBody>
          <a:bodyPr/>
          <a:lstStyle/>
          <a:p>
            <a:r>
              <a:rPr lang="en-US" dirty="0" smtClean="0"/>
              <a:t>Components of RDA</a:t>
            </a:r>
            <a:endParaRPr lang="en-US" dirty="0"/>
          </a:p>
        </p:txBody>
      </p:sp>
      <p:sp>
        <p:nvSpPr>
          <p:cNvPr id="6" name="Content Placeholder 5"/>
          <p:cNvSpPr>
            <a:spLocks noGrp="1"/>
          </p:cNvSpPr>
          <p:nvPr>
            <p:ph idx="1"/>
          </p:nvPr>
        </p:nvSpPr>
        <p:spPr>
          <a:xfrm>
            <a:off x="533400" y="762000"/>
            <a:ext cx="8077200" cy="4114800"/>
          </a:xfrm>
        </p:spPr>
        <p:txBody>
          <a:bodyPr/>
          <a:lstStyle/>
          <a:p>
            <a:r>
              <a:rPr lang="en-US" dirty="0" smtClean="0"/>
              <a:t>“Elements” (Attributes)</a:t>
            </a:r>
          </a:p>
          <a:p>
            <a:pPr marL="971550" lvl="1" indent="-514350">
              <a:buFont typeface="+mj-lt"/>
              <a:buAutoNum type="arabicPeriod"/>
            </a:pPr>
            <a:r>
              <a:rPr lang="en-US" dirty="0"/>
              <a:t>O</a:t>
            </a:r>
            <a:r>
              <a:rPr lang="en-US" dirty="0" smtClean="0"/>
              <a:t>f manifestations and items</a:t>
            </a:r>
          </a:p>
          <a:p>
            <a:pPr marL="971550" lvl="1" indent="-514350">
              <a:buFont typeface="+mj-lt"/>
              <a:buAutoNum type="arabicPeriod"/>
            </a:pPr>
            <a:r>
              <a:rPr lang="en-US" dirty="0"/>
              <a:t>O</a:t>
            </a:r>
            <a:r>
              <a:rPr lang="en-US" dirty="0" smtClean="0"/>
              <a:t>f works and expressions</a:t>
            </a:r>
          </a:p>
          <a:p>
            <a:pPr marL="971550" lvl="1" indent="-514350">
              <a:buFont typeface="+mj-lt"/>
              <a:buAutoNum type="arabicPeriod"/>
            </a:pPr>
            <a:r>
              <a:rPr lang="en-US" dirty="0"/>
              <a:t>O</a:t>
            </a:r>
            <a:r>
              <a:rPr lang="en-US" dirty="0" smtClean="0"/>
              <a:t>f persons and corporate bodies</a:t>
            </a:r>
          </a:p>
          <a:p>
            <a:pPr marL="971550" lvl="1" indent="-514350">
              <a:buFont typeface="+mj-lt"/>
              <a:buAutoNum type="arabicPeriod"/>
            </a:pPr>
            <a:r>
              <a:rPr lang="en-US" dirty="0"/>
              <a:t>O</a:t>
            </a:r>
            <a:r>
              <a:rPr lang="en-US" dirty="0" smtClean="0"/>
              <a:t>f concepts</a:t>
            </a:r>
          </a:p>
          <a:p>
            <a:r>
              <a:rPr lang="en-US" dirty="0" smtClean="0"/>
              <a:t>Relationships</a:t>
            </a:r>
          </a:p>
          <a:p>
            <a:pPr marL="971550" lvl="1" indent="-514350">
              <a:buFont typeface="+mj-lt"/>
              <a:buAutoNum type="arabicPeriod" startAt="5"/>
            </a:pPr>
            <a:r>
              <a:rPr lang="en-US" dirty="0" smtClean="0"/>
              <a:t>Among product entities</a:t>
            </a:r>
          </a:p>
          <a:p>
            <a:pPr lvl="2"/>
            <a:r>
              <a:rPr lang="en-US" dirty="0" smtClean="0"/>
              <a:t>Content entities: work</a:t>
            </a:r>
            <a:r>
              <a:rPr lang="en-US" dirty="0"/>
              <a:t>, expression, manifestation, </a:t>
            </a:r>
            <a:r>
              <a:rPr lang="en-US" dirty="0" smtClean="0"/>
              <a:t>item</a:t>
            </a:r>
            <a:endParaRPr lang="en-US" dirty="0"/>
          </a:p>
          <a:p>
            <a:pPr marL="971550" lvl="1" indent="-514350">
              <a:buFont typeface="+mj-lt"/>
              <a:buAutoNum type="arabicPeriod" startAt="6"/>
            </a:pPr>
            <a:r>
              <a:rPr lang="en-US" dirty="0"/>
              <a:t>B</a:t>
            </a:r>
            <a:r>
              <a:rPr lang="en-US" dirty="0" smtClean="0"/>
              <a:t>etween product and responsibility entities</a:t>
            </a:r>
            <a:endParaRPr lang="en-US" dirty="0"/>
          </a:p>
          <a:p>
            <a:pPr lvl="2"/>
            <a:r>
              <a:rPr lang="en-US" dirty="0" smtClean="0"/>
              <a:t>Responsibility entities: person</a:t>
            </a:r>
            <a:r>
              <a:rPr lang="en-US" dirty="0"/>
              <a:t>, family, corporate </a:t>
            </a:r>
            <a:r>
              <a:rPr lang="en-US" dirty="0" smtClean="0"/>
              <a:t>body</a:t>
            </a:r>
            <a:endParaRPr lang="en-US" dirty="0"/>
          </a:p>
          <a:p>
            <a:pPr marL="971550" lvl="1" indent="-514350">
              <a:buFont typeface="+mj-lt"/>
              <a:buAutoNum type="arabicPeriod" startAt="7"/>
            </a:pPr>
            <a:r>
              <a:rPr lang="en-US" dirty="0"/>
              <a:t>B</a:t>
            </a:r>
            <a:r>
              <a:rPr lang="en-US" dirty="0" smtClean="0"/>
              <a:t>etween </a:t>
            </a:r>
            <a:r>
              <a:rPr lang="en-US" dirty="0"/>
              <a:t>works and </a:t>
            </a:r>
            <a:r>
              <a:rPr lang="en-US" dirty="0" smtClean="0"/>
              <a:t>subject entities</a:t>
            </a:r>
          </a:p>
          <a:p>
            <a:pPr marL="1371600" lvl="2" indent="-514350">
              <a:buFont typeface="Arial" panose="020B0604020202020204" pitchFamily="34" charset="0"/>
              <a:buChar char="•"/>
            </a:pPr>
            <a:r>
              <a:rPr lang="en-US" dirty="0" smtClean="0"/>
              <a:t>Subject entities: concepts, objects, places, events</a:t>
            </a:r>
            <a:endParaRPr lang="en-US" dirty="0"/>
          </a:p>
          <a:p>
            <a:pPr lvl="1"/>
            <a:endParaRPr lang="en-US" dirty="0" smtClean="0"/>
          </a:p>
        </p:txBody>
      </p:sp>
    </p:spTree>
    <p:extLst>
      <p:ext uri="{BB962C8B-B14F-4D97-AF65-F5344CB8AC3E}">
        <p14:creationId xmlns:p14="http://schemas.microsoft.com/office/powerpoint/2010/main" val="3363442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dirty="0" smtClean="0"/>
              <a:t>Bibliographic Relationships</a:t>
            </a:r>
            <a:endParaRPr lang="en-US" dirty="0"/>
          </a:p>
        </p:txBody>
      </p:sp>
      <p:sp>
        <p:nvSpPr>
          <p:cNvPr id="3" name="Content Placeholder 2"/>
          <p:cNvSpPr>
            <a:spLocks noGrp="1"/>
          </p:cNvSpPr>
          <p:nvPr>
            <p:ph idx="1"/>
          </p:nvPr>
        </p:nvSpPr>
        <p:spPr>
          <a:xfrm>
            <a:off x="228600" y="1600200"/>
            <a:ext cx="8458200" cy="5029200"/>
          </a:xfrm>
        </p:spPr>
        <p:txBody>
          <a:bodyPr>
            <a:normAutofit lnSpcReduction="10000"/>
          </a:bodyPr>
          <a:lstStyle/>
          <a:p>
            <a:r>
              <a:rPr lang="en-US" dirty="0" smtClean="0"/>
              <a:t>Equivalence: exact (or nearly exact) copies</a:t>
            </a:r>
          </a:p>
          <a:p>
            <a:pPr lvl="1"/>
            <a:r>
              <a:rPr lang="en-US" sz="2400" dirty="0" smtClean="0"/>
              <a:t>mp3 recording burned from a CD, …</a:t>
            </a:r>
          </a:p>
          <a:p>
            <a:pPr lvl="3"/>
            <a:endParaRPr lang="en-US" dirty="0" smtClean="0"/>
          </a:p>
          <a:p>
            <a:r>
              <a:rPr lang="en-US" dirty="0" smtClean="0"/>
              <a:t>Derivative: work based on/derived from another</a:t>
            </a:r>
          </a:p>
          <a:p>
            <a:pPr lvl="1"/>
            <a:r>
              <a:rPr lang="en-US" sz="2400" dirty="0" smtClean="0"/>
              <a:t>Updated edition, adaptation, …</a:t>
            </a:r>
          </a:p>
          <a:p>
            <a:pPr lvl="3"/>
            <a:endParaRPr lang="en-US" dirty="0" smtClean="0"/>
          </a:p>
          <a:p>
            <a:r>
              <a:rPr lang="en-US" dirty="0" smtClean="0"/>
              <a:t>Descriptive: work that describes another work</a:t>
            </a:r>
          </a:p>
          <a:p>
            <a:pPr lvl="1"/>
            <a:r>
              <a:rPr lang="en-US" sz="2400" dirty="0" smtClean="0"/>
              <a:t>Criticism, commentary, summary (e.g., Cliffs Notes), …</a:t>
            </a:r>
            <a:endParaRPr lang="en-US" sz="2400" dirty="0"/>
          </a:p>
        </p:txBody>
      </p:sp>
    </p:spTree>
    <p:extLst>
      <p:ext uri="{BB962C8B-B14F-4D97-AF65-F5344CB8AC3E}">
        <p14:creationId xmlns:p14="http://schemas.microsoft.com/office/powerpoint/2010/main" val="2007575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229600" cy="1143000"/>
          </a:xfrm>
        </p:spPr>
        <p:txBody>
          <a:bodyPr/>
          <a:lstStyle/>
          <a:p>
            <a:r>
              <a:rPr lang="en-US" dirty="0" smtClean="0"/>
              <a:t>More Bibliographic Relationships</a:t>
            </a:r>
            <a:endParaRPr lang="en-US" dirty="0"/>
          </a:p>
        </p:txBody>
      </p:sp>
      <p:sp>
        <p:nvSpPr>
          <p:cNvPr id="3" name="Content Placeholder 2"/>
          <p:cNvSpPr>
            <a:spLocks noGrp="1"/>
          </p:cNvSpPr>
          <p:nvPr>
            <p:ph idx="1"/>
          </p:nvPr>
        </p:nvSpPr>
        <p:spPr>
          <a:xfrm>
            <a:off x="152400" y="1447800"/>
            <a:ext cx="8915400" cy="5105400"/>
          </a:xfrm>
        </p:spPr>
        <p:txBody>
          <a:bodyPr>
            <a:noAutofit/>
          </a:bodyPr>
          <a:lstStyle/>
          <a:p>
            <a:pPr lvl="1"/>
            <a:r>
              <a:rPr lang="en-US" dirty="0" smtClean="0"/>
              <a:t>Whole-part: </a:t>
            </a:r>
            <a:r>
              <a:rPr lang="en-US" dirty="0"/>
              <a:t>O</a:t>
            </a:r>
            <a:r>
              <a:rPr lang="en-US" dirty="0" smtClean="0"/>
              <a:t>ne work is part of another work</a:t>
            </a:r>
          </a:p>
          <a:p>
            <a:pPr lvl="2"/>
            <a:r>
              <a:rPr lang="en-US" dirty="0" smtClean="0"/>
              <a:t>Volume in an encyclopedia, chapter</a:t>
            </a:r>
            <a:r>
              <a:rPr lang="en-US" dirty="0"/>
              <a:t> </a:t>
            </a:r>
            <a:r>
              <a:rPr lang="en-US" dirty="0" smtClean="0"/>
              <a:t>in a book, …</a:t>
            </a:r>
          </a:p>
          <a:p>
            <a:pPr lvl="5"/>
            <a:endParaRPr lang="en-US" dirty="0" smtClean="0"/>
          </a:p>
          <a:p>
            <a:pPr lvl="1"/>
            <a:r>
              <a:rPr lang="en-US" dirty="0" smtClean="0"/>
              <a:t>Accompanying: A work meant to go with another work</a:t>
            </a:r>
          </a:p>
          <a:p>
            <a:pPr lvl="2"/>
            <a:r>
              <a:rPr lang="en-US" dirty="0" smtClean="0"/>
              <a:t>Math workbook w/ textbook, index, documentation, …</a:t>
            </a:r>
          </a:p>
          <a:p>
            <a:pPr lvl="4"/>
            <a:endParaRPr lang="en-US" dirty="0" smtClean="0"/>
          </a:p>
          <a:p>
            <a:pPr lvl="1"/>
            <a:r>
              <a:rPr lang="en-US" dirty="0" smtClean="0"/>
              <a:t>Sequential: </a:t>
            </a:r>
            <a:r>
              <a:rPr lang="en-US" dirty="0"/>
              <a:t>W</a:t>
            </a:r>
            <a:r>
              <a:rPr lang="en-US" dirty="0" smtClean="0"/>
              <a:t>ork precedes/continues an existing work</a:t>
            </a:r>
          </a:p>
          <a:p>
            <a:pPr lvl="2"/>
            <a:r>
              <a:rPr lang="en-US" dirty="0" smtClean="0"/>
              <a:t>Issues of a publication, sequels/prequels, …</a:t>
            </a:r>
          </a:p>
          <a:p>
            <a:pPr lvl="5"/>
            <a:endParaRPr lang="en-US" dirty="0" smtClean="0"/>
          </a:p>
          <a:p>
            <a:pPr lvl="1"/>
            <a:r>
              <a:rPr lang="en-US" dirty="0" smtClean="0"/>
              <a:t>Shared characteristic: </a:t>
            </a:r>
            <a:r>
              <a:rPr lang="en-US" dirty="0"/>
              <a:t>S</a:t>
            </a:r>
            <a:r>
              <a:rPr lang="en-US" dirty="0" smtClean="0"/>
              <a:t>omething in common</a:t>
            </a:r>
          </a:p>
          <a:p>
            <a:pPr lvl="2"/>
            <a:r>
              <a:rPr lang="en-US" dirty="0" smtClean="0"/>
              <a:t>Author, title, language, subject, …</a:t>
            </a:r>
            <a:endParaRPr lang="en-US" dirty="0"/>
          </a:p>
        </p:txBody>
      </p:sp>
    </p:spTree>
    <p:extLst>
      <p:ext uri="{BB962C8B-B14F-4D97-AF65-F5344CB8AC3E}">
        <p14:creationId xmlns:p14="http://schemas.microsoft.com/office/powerpoint/2010/main" val="296000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0" y="228600"/>
            <a:ext cx="9144000" cy="685800"/>
          </a:xfrm>
        </p:spPr>
        <p:txBody>
          <a:bodyPr anchor="b"/>
          <a:lstStyle/>
          <a:p>
            <a:pPr eaLnBrk="1" hangingPunct="1"/>
            <a:r>
              <a:rPr lang="en-US" sz="4500" dirty="0" smtClean="0"/>
              <a:t>Some RDA Elements for Products</a:t>
            </a:r>
          </a:p>
        </p:txBody>
      </p:sp>
      <p:sp>
        <p:nvSpPr>
          <p:cNvPr id="46083" name="Rectangle 3"/>
          <p:cNvSpPr>
            <a:spLocks noGrp="1" noChangeArrowheads="1"/>
          </p:cNvSpPr>
          <p:nvPr>
            <p:ph type="body" sz="half" idx="4294967295"/>
          </p:nvPr>
        </p:nvSpPr>
        <p:spPr>
          <a:xfrm>
            <a:off x="685800" y="1143000"/>
            <a:ext cx="3810000" cy="5181600"/>
          </a:xfrm>
        </p:spPr>
        <p:txBody>
          <a:bodyPr/>
          <a:lstStyle/>
          <a:p>
            <a:pPr marL="469900" indent="-469900" eaLnBrk="1" hangingPunct="1"/>
            <a:r>
              <a:rPr lang="en-US" sz="3000" dirty="0" smtClean="0"/>
              <a:t>Work</a:t>
            </a:r>
          </a:p>
          <a:p>
            <a:pPr marL="908050" lvl="1" indent="-436563" eaLnBrk="1" hangingPunct="1">
              <a:lnSpc>
                <a:spcPct val="80000"/>
              </a:lnSpc>
              <a:spcBef>
                <a:spcPct val="10000"/>
              </a:spcBef>
            </a:pPr>
            <a:r>
              <a:rPr lang="en-US" dirty="0" smtClean="0"/>
              <a:t>ID</a:t>
            </a:r>
          </a:p>
          <a:p>
            <a:pPr marL="908050" lvl="1" indent="-436563" eaLnBrk="1" hangingPunct="1">
              <a:lnSpc>
                <a:spcPct val="80000"/>
              </a:lnSpc>
              <a:spcBef>
                <a:spcPct val="10000"/>
              </a:spcBef>
            </a:pPr>
            <a:r>
              <a:rPr lang="en-US" dirty="0" smtClean="0"/>
              <a:t>Title</a:t>
            </a:r>
          </a:p>
          <a:p>
            <a:pPr marL="908050" lvl="1" indent="-436563" eaLnBrk="1" hangingPunct="1">
              <a:lnSpc>
                <a:spcPct val="80000"/>
              </a:lnSpc>
              <a:spcBef>
                <a:spcPct val="10000"/>
              </a:spcBef>
            </a:pPr>
            <a:r>
              <a:rPr lang="en-US" dirty="0" smtClean="0"/>
              <a:t>Date</a:t>
            </a:r>
          </a:p>
          <a:p>
            <a:pPr marL="908050" lvl="1" indent="-436563" eaLnBrk="1" hangingPunct="1">
              <a:lnSpc>
                <a:spcPct val="80000"/>
              </a:lnSpc>
              <a:spcBef>
                <a:spcPct val="10000"/>
              </a:spcBef>
            </a:pPr>
            <a:r>
              <a:rPr lang="en-US" dirty="0" smtClean="0"/>
              <a:t>etc.</a:t>
            </a:r>
          </a:p>
          <a:p>
            <a:pPr marL="908050" lvl="1" indent="-436563" eaLnBrk="1" hangingPunct="1">
              <a:spcBef>
                <a:spcPct val="10000"/>
              </a:spcBef>
            </a:pPr>
            <a:endParaRPr lang="en-US" sz="2500" dirty="0" smtClean="0"/>
          </a:p>
          <a:p>
            <a:pPr marL="908050" lvl="1" indent="-436563" eaLnBrk="1" hangingPunct="1">
              <a:lnSpc>
                <a:spcPct val="0"/>
              </a:lnSpc>
              <a:spcBef>
                <a:spcPct val="0"/>
              </a:spcBef>
            </a:pPr>
            <a:endParaRPr lang="en-US" sz="2200" dirty="0" smtClean="0"/>
          </a:p>
          <a:p>
            <a:pPr marL="469900" indent="-469900" eaLnBrk="1" hangingPunct="1"/>
            <a:r>
              <a:rPr lang="en-US" sz="3000" dirty="0" smtClean="0"/>
              <a:t>Expression</a:t>
            </a:r>
          </a:p>
          <a:p>
            <a:pPr marL="908050" lvl="1" indent="-436563" eaLnBrk="1" hangingPunct="1">
              <a:lnSpc>
                <a:spcPct val="80000"/>
              </a:lnSpc>
              <a:spcBef>
                <a:spcPct val="10000"/>
              </a:spcBef>
            </a:pPr>
            <a:r>
              <a:rPr lang="en-US" dirty="0" smtClean="0"/>
              <a:t>ID</a:t>
            </a:r>
          </a:p>
          <a:p>
            <a:pPr marL="908050" lvl="1" indent="-436563" eaLnBrk="1" hangingPunct="1">
              <a:lnSpc>
                <a:spcPct val="80000"/>
              </a:lnSpc>
              <a:spcBef>
                <a:spcPct val="10000"/>
              </a:spcBef>
            </a:pPr>
            <a:r>
              <a:rPr lang="en-US" dirty="0" smtClean="0"/>
              <a:t>Form</a:t>
            </a:r>
          </a:p>
          <a:p>
            <a:pPr marL="908050" lvl="1" indent="-436563" eaLnBrk="1" hangingPunct="1">
              <a:lnSpc>
                <a:spcPct val="80000"/>
              </a:lnSpc>
              <a:spcBef>
                <a:spcPct val="10000"/>
              </a:spcBef>
            </a:pPr>
            <a:r>
              <a:rPr lang="en-US" dirty="0" smtClean="0"/>
              <a:t>Date</a:t>
            </a:r>
          </a:p>
          <a:p>
            <a:pPr marL="908050" lvl="1" indent="-436563" eaLnBrk="1" hangingPunct="1">
              <a:lnSpc>
                <a:spcPct val="80000"/>
              </a:lnSpc>
              <a:spcBef>
                <a:spcPct val="10000"/>
              </a:spcBef>
            </a:pPr>
            <a:r>
              <a:rPr lang="en-US" dirty="0" smtClean="0"/>
              <a:t>Language</a:t>
            </a:r>
          </a:p>
          <a:p>
            <a:pPr marL="908050" lvl="1" indent="-436563" eaLnBrk="1" hangingPunct="1">
              <a:lnSpc>
                <a:spcPct val="80000"/>
              </a:lnSpc>
              <a:spcBef>
                <a:spcPct val="10000"/>
              </a:spcBef>
            </a:pPr>
            <a:r>
              <a:rPr lang="en-US" dirty="0" smtClean="0"/>
              <a:t>etc.</a:t>
            </a:r>
            <a:endParaRPr lang="en-US" sz="2400" dirty="0" smtClean="0"/>
          </a:p>
        </p:txBody>
      </p:sp>
      <p:sp>
        <p:nvSpPr>
          <p:cNvPr id="46084" name="Rectangle 4"/>
          <p:cNvSpPr>
            <a:spLocks noGrp="1" noChangeArrowheads="1"/>
          </p:cNvSpPr>
          <p:nvPr>
            <p:ph type="body" sz="half" idx="4294967295"/>
          </p:nvPr>
        </p:nvSpPr>
        <p:spPr>
          <a:xfrm>
            <a:off x="3962400" y="1066800"/>
            <a:ext cx="5181600" cy="5638800"/>
          </a:xfrm>
        </p:spPr>
        <p:txBody>
          <a:bodyPr/>
          <a:lstStyle/>
          <a:p>
            <a:pPr marL="469900" indent="-469900" eaLnBrk="1" hangingPunct="1">
              <a:lnSpc>
                <a:spcPct val="60000"/>
              </a:lnSpc>
              <a:buFontTx/>
              <a:buNone/>
            </a:pPr>
            <a:endParaRPr lang="en-US" sz="1600" b="1" dirty="0" smtClean="0"/>
          </a:p>
          <a:p>
            <a:pPr marL="469900" indent="-469900" eaLnBrk="1" hangingPunct="1">
              <a:lnSpc>
                <a:spcPct val="70000"/>
              </a:lnSpc>
            </a:pPr>
            <a:r>
              <a:rPr lang="en-US" sz="3000" dirty="0" smtClean="0"/>
              <a:t>Manifestation</a:t>
            </a:r>
          </a:p>
          <a:p>
            <a:pPr marL="908050" lvl="1" indent="-436563" eaLnBrk="1" hangingPunct="1">
              <a:lnSpc>
                <a:spcPct val="70000"/>
              </a:lnSpc>
              <a:spcBef>
                <a:spcPct val="10000"/>
              </a:spcBef>
            </a:pPr>
            <a:r>
              <a:rPr lang="en-US" sz="2500" dirty="0" smtClean="0"/>
              <a:t>ID</a:t>
            </a:r>
          </a:p>
          <a:p>
            <a:pPr marL="908050" lvl="1" indent="-436563" eaLnBrk="1" hangingPunct="1">
              <a:lnSpc>
                <a:spcPct val="70000"/>
              </a:lnSpc>
              <a:spcBef>
                <a:spcPct val="10000"/>
              </a:spcBef>
            </a:pPr>
            <a:r>
              <a:rPr lang="en-US" sz="2500" dirty="0" smtClean="0"/>
              <a:t>Title</a:t>
            </a:r>
          </a:p>
          <a:p>
            <a:pPr marL="908050" lvl="1" indent="-436563" eaLnBrk="1" hangingPunct="1">
              <a:lnSpc>
                <a:spcPct val="70000"/>
              </a:lnSpc>
              <a:spcBef>
                <a:spcPct val="10000"/>
              </a:spcBef>
            </a:pPr>
            <a:r>
              <a:rPr lang="en-US" sz="2500" dirty="0" smtClean="0"/>
              <a:t>Statement of responsibility</a:t>
            </a:r>
          </a:p>
          <a:p>
            <a:pPr marL="908050" lvl="1" indent="-436563" eaLnBrk="1" hangingPunct="1">
              <a:lnSpc>
                <a:spcPct val="70000"/>
              </a:lnSpc>
              <a:spcBef>
                <a:spcPct val="10000"/>
              </a:spcBef>
            </a:pPr>
            <a:r>
              <a:rPr lang="en-US" sz="2500" dirty="0" smtClean="0"/>
              <a:t>Edition</a:t>
            </a:r>
          </a:p>
          <a:p>
            <a:pPr marL="908050" lvl="1" indent="-436563" eaLnBrk="1" hangingPunct="1">
              <a:lnSpc>
                <a:spcPct val="70000"/>
              </a:lnSpc>
              <a:spcBef>
                <a:spcPct val="10000"/>
              </a:spcBef>
            </a:pPr>
            <a:r>
              <a:rPr lang="en-US" sz="2500" dirty="0" smtClean="0"/>
              <a:t>Imprint (place, publisher, date)</a:t>
            </a:r>
          </a:p>
          <a:p>
            <a:pPr marL="908050" lvl="1" indent="-436563" eaLnBrk="1" hangingPunct="1">
              <a:lnSpc>
                <a:spcPct val="70000"/>
              </a:lnSpc>
              <a:spcBef>
                <a:spcPct val="10000"/>
              </a:spcBef>
            </a:pPr>
            <a:r>
              <a:rPr lang="en-US" sz="2500" dirty="0" smtClean="0"/>
              <a:t>Form/extent of carrier</a:t>
            </a:r>
          </a:p>
          <a:p>
            <a:pPr marL="908050" lvl="1" indent="-436563" eaLnBrk="1" hangingPunct="1">
              <a:lnSpc>
                <a:spcPct val="70000"/>
              </a:lnSpc>
              <a:spcBef>
                <a:spcPct val="10000"/>
              </a:spcBef>
            </a:pPr>
            <a:r>
              <a:rPr lang="en-US" sz="2500" dirty="0" smtClean="0"/>
              <a:t>Terms of availability</a:t>
            </a:r>
          </a:p>
          <a:p>
            <a:pPr marL="908050" lvl="1" indent="-436563" eaLnBrk="1" hangingPunct="1">
              <a:lnSpc>
                <a:spcPct val="70000"/>
              </a:lnSpc>
              <a:spcBef>
                <a:spcPct val="10000"/>
              </a:spcBef>
            </a:pPr>
            <a:r>
              <a:rPr lang="en-US" sz="2500" dirty="0" smtClean="0"/>
              <a:t>Mode of access</a:t>
            </a:r>
          </a:p>
          <a:p>
            <a:pPr marL="908050" lvl="1" indent="-436563" eaLnBrk="1" hangingPunct="1">
              <a:lnSpc>
                <a:spcPct val="70000"/>
              </a:lnSpc>
              <a:spcBef>
                <a:spcPct val="10000"/>
              </a:spcBef>
            </a:pPr>
            <a:r>
              <a:rPr lang="en-US" sz="2500" dirty="0" smtClean="0"/>
              <a:t>etc.</a:t>
            </a:r>
          </a:p>
          <a:p>
            <a:pPr marL="908050" lvl="1" indent="-436563" eaLnBrk="1" hangingPunct="1">
              <a:lnSpc>
                <a:spcPct val="70000"/>
              </a:lnSpc>
            </a:pPr>
            <a:endParaRPr lang="en-US" sz="2500" dirty="0" smtClean="0"/>
          </a:p>
          <a:p>
            <a:pPr marL="469900" indent="-469900" eaLnBrk="1" hangingPunct="1">
              <a:lnSpc>
                <a:spcPct val="70000"/>
              </a:lnSpc>
            </a:pPr>
            <a:r>
              <a:rPr lang="en-US" sz="3000" dirty="0" smtClean="0"/>
              <a:t>Item</a:t>
            </a:r>
          </a:p>
          <a:p>
            <a:pPr marL="908050" lvl="1" indent="-436563" eaLnBrk="1" hangingPunct="1">
              <a:lnSpc>
                <a:spcPct val="70000"/>
              </a:lnSpc>
              <a:spcBef>
                <a:spcPct val="10000"/>
              </a:spcBef>
            </a:pPr>
            <a:r>
              <a:rPr lang="en-US" sz="2500" dirty="0" smtClean="0"/>
              <a:t>ID</a:t>
            </a:r>
          </a:p>
          <a:p>
            <a:pPr marL="908050" lvl="1" indent="-436563" eaLnBrk="1" hangingPunct="1">
              <a:lnSpc>
                <a:spcPct val="70000"/>
              </a:lnSpc>
              <a:spcBef>
                <a:spcPct val="10000"/>
              </a:spcBef>
            </a:pPr>
            <a:r>
              <a:rPr lang="en-US" sz="2500" dirty="0" smtClean="0"/>
              <a:t>Provenance</a:t>
            </a:r>
          </a:p>
          <a:p>
            <a:pPr marL="908050" lvl="1" indent="-436563" eaLnBrk="1" hangingPunct="1">
              <a:lnSpc>
                <a:spcPct val="70000"/>
              </a:lnSpc>
              <a:spcBef>
                <a:spcPct val="10000"/>
              </a:spcBef>
            </a:pPr>
            <a:r>
              <a:rPr lang="en-US" sz="2500" dirty="0" smtClean="0"/>
              <a:t>Location</a:t>
            </a:r>
          </a:p>
          <a:p>
            <a:pPr marL="908050" lvl="1" indent="-436563" eaLnBrk="1" hangingPunct="1">
              <a:lnSpc>
                <a:spcPct val="70000"/>
              </a:lnSpc>
              <a:spcBef>
                <a:spcPct val="10000"/>
              </a:spcBef>
            </a:pPr>
            <a:r>
              <a:rPr lang="en-US" sz="2500" dirty="0" smtClean="0"/>
              <a:t>etc.</a:t>
            </a:r>
          </a:p>
        </p:txBody>
      </p:sp>
      <p:sp>
        <p:nvSpPr>
          <p:cNvPr id="5"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85800" y="485775"/>
            <a:ext cx="7772400" cy="595313"/>
          </a:xfrm>
        </p:spPr>
        <p:txBody>
          <a:bodyPr/>
          <a:lstStyle/>
          <a:p>
            <a:pPr eaLnBrk="1" hangingPunct="1"/>
            <a:r>
              <a:rPr lang="en-US" dirty="0" smtClean="0"/>
              <a:t>RDA: Person</a:t>
            </a:r>
          </a:p>
        </p:txBody>
      </p:sp>
      <p:sp>
        <p:nvSpPr>
          <p:cNvPr id="25605" name="Rectangle 3"/>
          <p:cNvSpPr>
            <a:spLocks noGrp="1" noChangeArrowheads="1"/>
          </p:cNvSpPr>
          <p:nvPr>
            <p:ph type="body" idx="1"/>
          </p:nvPr>
        </p:nvSpPr>
        <p:spPr>
          <a:xfrm>
            <a:off x="298450" y="1600200"/>
            <a:ext cx="8612188" cy="4648200"/>
          </a:xfrm>
        </p:spPr>
        <p:txBody>
          <a:bodyPr/>
          <a:lstStyle/>
          <a:p>
            <a:pPr eaLnBrk="1" hangingPunct="1">
              <a:lnSpc>
                <a:spcPct val="90000"/>
              </a:lnSpc>
            </a:pPr>
            <a:r>
              <a:rPr lang="en-US" dirty="0" smtClean="0"/>
              <a:t>“An individual or an identity established by an individual (either alone or in collaboration with one or more other individuals)”</a:t>
            </a:r>
          </a:p>
          <a:p>
            <a:pPr lvl="4" eaLnBrk="1" hangingPunct="1">
              <a:lnSpc>
                <a:spcPct val="90000"/>
              </a:lnSpc>
            </a:pPr>
            <a:endParaRPr lang="en-US" dirty="0" smtClean="0"/>
          </a:p>
          <a:p>
            <a:pPr eaLnBrk="1" hangingPunct="1">
              <a:lnSpc>
                <a:spcPct val="90000"/>
              </a:lnSpc>
            </a:pPr>
            <a:r>
              <a:rPr lang="en-US" dirty="0" smtClean="0"/>
              <a:t>Includes fictitious entities </a:t>
            </a:r>
          </a:p>
          <a:p>
            <a:pPr lvl="1" eaLnBrk="1" hangingPunct="1">
              <a:lnSpc>
                <a:spcPct val="90000"/>
              </a:lnSpc>
            </a:pPr>
            <a:r>
              <a:rPr lang="en-US" dirty="0" smtClean="0"/>
              <a:t>Miss Piggy, Snoopy, etc. in scope if presented as having responsibility in some way for a work, expression, manifestation, or item</a:t>
            </a:r>
          </a:p>
          <a:p>
            <a:pPr lvl="4" eaLnBrk="1" hangingPunct="1">
              <a:lnSpc>
                <a:spcPct val="90000"/>
              </a:lnSpc>
            </a:pPr>
            <a:endParaRPr lang="en-US" dirty="0" smtClean="0"/>
          </a:p>
          <a:p>
            <a:pPr eaLnBrk="1" hangingPunct="1">
              <a:lnSpc>
                <a:spcPct val="90000"/>
              </a:lnSpc>
            </a:pPr>
            <a:r>
              <a:rPr lang="en-US" dirty="0" smtClean="0"/>
              <a:t>Also includes real non-humans</a:t>
            </a:r>
          </a:p>
          <a:p>
            <a:pPr lvl="1" eaLnBrk="1" hangingPunct="1">
              <a:lnSpc>
                <a:spcPct val="90000"/>
              </a:lnSpc>
            </a:pPr>
            <a:r>
              <a:rPr lang="en-US" dirty="0" smtClean="0"/>
              <a:t>Only in US RDA test</a:t>
            </a:r>
          </a:p>
        </p:txBody>
      </p:sp>
      <p:sp>
        <p:nvSpPr>
          <p:cNvPr id="8"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Exploiting Behavioral Metadata</a:t>
            </a:r>
          </a:p>
        </p:txBody>
      </p:sp>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l="24583" t="31909" r="39622" b="21368"/>
          <a:stretch>
            <a:fillRect/>
          </a:stretch>
        </p:blipFill>
        <p:spPr bwMode="auto">
          <a:xfrm>
            <a:off x="33338" y="2867025"/>
            <a:ext cx="3141662"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2" name="Picture 3"/>
          <p:cNvPicPr>
            <a:picLocks noChangeAspect="1" noChangeArrowheads="1"/>
          </p:cNvPicPr>
          <p:nvPr/>
        </p:nvPicPr>
        <p:blipFill>
          <a:blip r:embed="rId3">
            <a:extLst>
              <a:ext uri="{28A0092B-C50C-407E-A947-70E740481C1C}">
                <a14:useLocalDpi xmlns:a14="http://schemas.microsoft.com/office/drawing/2010/main" val="0"/>
              </a:ext>
            </a:extLst>
          </a:blip>
          <a:srcRect l="33957" t="30000" r="25000" b="23334"/>
          <a:stretch>
            <a:fillRect/>
          </a:stretch>
        </p:blipFill>
        <p:spPr bwMode="auto">
          <a:xfrm>
            <a:off x="5548313" y="2809875"/>
            <a:ext cx="35956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7893" name="Picture 4"/>
          <p:cNvPicPr>
            <a:picLocks noChangeAspect="1" noChangeArrowheads="1"/>
          </p:cNvPicPr>
          <p:nvPr/>
        </p:nvPicPr>
        <p:blipFill>
          <a:blip r:embed="rId4">
            <a:extLst>
              <a:ext uri="{28A0092B-C50C-407E-A947-70E740481C1C}">
                <a14:useLocalDpi xmlns:a14="http://schemas.microsoft.com/office/drawing/2010/main" val="0"/>
              </a:ext>
            </a:extLst>
          </a:blip>
          <a:srcRect l="32191" t="30965" r="40074" b="23694"/>
          <a:stretch>
            <a:fillRect/>
          </a:stretch>
        </p:blipFill>
        <p:spPr bwMode="auto">
          <a:xfrm>
            <a:off x="3171825" y="2857500"/>
            <a:ext cx="24384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7894" name="TextBox 5"/>
          <p:cNvSpPr txBox="1">
            <a:spLocks noChangeArrowheads="1"/>
          </p:cNvSpPr>
          <p:nvPr/>
        </p:nvSpPr>
        <p:spPr bwMode="auto">
          <a:xfrm>
            <a:off x="7797800" y="6581775"/>
            <a:ext cx="134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n-US" sz="1200"/>
              <a:t>http://wsj.com/wtk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dirty="0" smtClean="0"/>
              <a:t>RDA Person Examples</a:t>
            </a:r>
          </a:p>
        </p:txBody>
      </p:sp>
      <p:sp>
        <p:nvSpPr>
          <p:cNvPr id="27653" name="Text Box 3"/>
          <p:cNvSpPr txBox="1">
            <a:spLocks noChangeArrowheads="1"/>
          </p:cNvSpPr>
          <p:nvPr/>
        </p:nvSpPr>
        <p:spPr bwMode="auto">
          <a:xfrm>
            <a:off x="434975" y="2447925"/>
            <a:ext cx="83867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r>
              <a:rPr lang="en-US" sz="2400" b="1">
                <a:latin typeface="Courier New" panose="02070309020205020404" pitchFamily="49" charset="0"/>
              </a:rPr>
              <a:t>100 0# $a </a:t>
            </a:r>
            <a:r>
              <a:rPr lang="en-US" sz="2400" b="1">
                <a:solidFill>
                  <a:srgbClr val="FF0000"/>
                </a:solidFill>
                <a:latin typeface="Courier New" panose="02070309020205020404" pitchFamily="49" charset="0"/>
              </a:rPr>
              <a:t>Miss Piggy.</a:t>
            </a:r>
          </a:p>
          <a:p>
            <a:pPr eaLnBrk="1" hangingPunct="1"/>
            <a:r>
              <a:rPr lang="en-US" sz="2400" b="1">
                <a:latin typeface="Courier New" panose="02070309020205020404" pitchFamily="49" charset="0"/>
              </a:rPr>
              <a:t>245 10 $a Miss Piggy’s guide to life / $c</a:t>
            </a:r>
          </a:p>
          <a:p>
            <a:pPr eaLnBrk="1" hangingPunct="1"/>
            <a:r>
              <a:rPr lang="en-US" sz="2400" b="1">
                <a:latin typeface="Courier New" panose="02070309020205020404" pitchFamily="49" charset="0"/>
              </a:rPr>
              <a:t>	  by Miss Piggy as told to Henry Beard.</a:t>
            </a:r>
          </a:p>
          <a:p>
            <a:pPr eaLnBrk="1" hangingPunct="1"/>
            <a:r>
              <a:rPr lang="en-US" sz="2400" b="1">
                <a:latin typeface="Courier New" panose="02070309020205020404" pitchFamily="49" charset="0"/>
              </a:rPr>
              <a:t>700 1# $a Beard, Henry.</a:t>
            </a:r>
          </a:p>
        </p:txBody>
      </p:sp>
      <p:sp>
        <p:nvSpPr>
          <p:cNvPr id="27654" name="Text Box 4"/>
          <p:cNvSpPr txBox="1">
            <a:spLocks noChangeArrowheads="1"/>
          </p:cNvSpPr>
          <p:nvPr/>
        </p:nvSpPr>
        <p:spPr bwMode="auto">
          <a:xfrm>
            <a:off x="920750" y="4587875"/>
            <a:ext cx="75009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r>
              <a:rPr lang="en-US" sz="2400" b="1">
                <a:latin typeface="Courier New" panose="02070309020205020404" pitchFamily="49" charset="0"/>
              </a:rPr>
              <a:t>100 0# $a </a:t>
            </a:r>
            <a:r>
              <a:rPr lang="en-US" sz="2400" b="1">
                <a:solidFill>
                  <a:srgbClr val="FF0000"/>
                </a:solidFill>
                <a:latin typeface="Courier New" panose="02070309020205020404" pitchFamily="49" charset="0"/>
              </a:rPr>
              <a:t>Lassie.</a:t>
            </a:r>
          </a:p>
          <a:p>
            <a:pPr eaLnBrk="1" hangingPunct="1"/>
            <a:r>
              <a:rPr lang="en-US" sz="2400" b="1">
                <a:latin typeface="Courier New" panose="02070309020205020404" pitchFamily="49" charset="0"/>
              </a:rPr>
              <a:t>245 1# $a Stories of Hollywood / $c told</a:t>
            </a:r>
          </a:p>
          <a:p>
            <a:pPr eaLnBrk="1" hangingPunct="1"/>
            <a:r>
              <a:rPr lang="en-US" sz="2400" b="1">
                <a:latin typeface="Courier New" panose="02070309020205020404" pitchFamily="49" charset="0"/>
              </a:rPr>
              <a:t>	  by Lassie.</a:t>
            </a:r>
            <a:endParaRPr lang="en-US" sz="2000" b="1">
              <a:latin typeface="Courier New" panose="02070309020205020404" pitchFamily="49" charset="0"/>
            </a:endParaRPr>
          </a:p>
        </p:txBody>
      </p:sp>
      <p:sp>
        <p:nvSpPr>
          <p:cNvPr id="27655" name="Rectangle 5"/>
          <p:cNvSpPr>
            <a:spLocks noChangeArrowheads="1"/>
          </p:cNvSpPr>
          <p:nvPr/>
        </p:nvSpPr>
        <p:spPr bwMode="auto">
          <a:xfrm>
            <a:off x="379413" y="2436813"/>
            <a:ext cx="8462962" cy="1571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27656" name="Rectangle 6"/>
          <p:cNvSpPr>
            <a:spLocks noChangeArrowheads="1"/>
          </p:cNvSpPr>
          <p:nvPr/>
        </p:nvSpPr>
        <p:spPr bwMode="auto">
          <a:xfrm>
            <a:off x="809625" y="4516438"/>
            <a:ext cx="7767638" cy="1254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algn="ctr" eaLnBrk="1" hangingPunct="1"/>
            <a:endParaRPr lang="en-US"/>
          </a:p>
        </p:txBody>
      </p:sp>
      <p:sp>
        <p:nvSpPr>
          <p:cNvPr id="11"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6787978" y="6477000"/>
            <a:ext cx="2356022" cy="317157"/>
          </a:xfrm>
          <a:prstGeom prst="rect">
            <a:avLst/>
          </a:prstGeom>
        </p:spPr>
        <p:txBody>
          <a:bodyPr/>
          <a:lstStyle/>
          <a:p>
            <a:pPr>
              <a:defRPr/>
            </a:pPr>
            <a:r>
              <a:rPr lang="en-US" sz="1800" dirty="0"/>
              <a:t>RDA for </a:t>
            </a:r>
            <a:r>
              <a:rPr lang="en-US" sz="1800" dirty="0" smtClean="0"/>
              <a:t>Georgia, 2011</a:t>
            </a:r>
            <a:endParaRPr lang="en-US" sz="1800" dirty="0"/>
          </a:p>
        </p:txBody>
      </p:sp>
      <p:sp>
        <p:nvSpPr>
          <p:cNvPr id="17412" name="Rectangle 2"/>
          <p:cNvSpPr>
            <a:spLocks noGrp="1" noChangeArrowheads="1"/>
          </p:cNvSpPr>
          <p:nvPr>
            <p:ph type="title"/>
          </p:nvPr>
        </p:nvSpPr>
        <p:spPr>
          <a:xfrm>
            <a:off x="685800" y="398463"/>
            <a:ext cx="7772400" cy="649287"/>
          </a:xfrm>
        </p:spPr>
        <p:txBody>
          <a:bodyPr/>
          <a:lstStyle/>
          <a:p>
            <a:pPr eaLnBrk="1" hangingPunct="1"/>
            <a:r>
              <a:rPr lang="en-US" dirty="0" smtClean="0"/>
              <a:t>RDA: Language and Script</a:t>
            </a:r>
          </a:p>
        </p:txBody>
      </p:sp>
      <p:sp>
        <p:nvSpPr>
          <p:cNvPr id="17413" name="Rectangle 3"/>
          <p:cNvSpPr>
            <a:spLocks noGrp="1" noChangeArrowheads="1"/>
          </p:cNvSpPr>
          <p:nvPr>
            <p:ph type="body" idx="1"/>
          </p:nvPr>
        </p:nvSpPr>
        <p:spPr>
          <a:xfrm>
            <a:off x="428625" y="1485901"/>
            <a:ext cx="8462963" cy="4229100"/>
          </a:xfrm>
        </p:spPr>
        <p:txBody>
          <a:bodyPr/>
          <a:lstStyle/>
          <a:p>
            <a:pPr eaLnBrk="1" hangingPunct="1">
              <a:lnSpc>
                <a:spcPct val="90000"/>
              </a:lnSpc>
              <a:spcBef>
                <a:spcPct val="5000"/>
              </a:spcBef>
            </a:pPr>
            <a:r>
              <a:rPr lang="en-US" dirty="0" smtClean="0"/>
              <a:t>Names:</a:t>
            </a:r>
            <a:endParaRPr lang="en-US" sz="2400" dirty="0" smtClean="0"/>
          </a:p>
          <a:p>
            <a:pPr lvl="1" eaLnBrk="1" hangingPunct="1">
              <a:lnSpc>
                <a:spcPct val="90000"/>
              </a:lnSpc>
              <a:spcBef>
                <a:spcPct val="5000"/>
              </a:spcBef>
            </a:pPr>
            <a:r>
              <a:rPr lang="en-US" dirty="0" smtClean="0"/>
              <a:t>USA:  In authorized and variant access points, apply the alternative to give a </a:t>
            </a:r>
            <a:r>
              <a:rPr lang="en-US" dirty="0" err="1" smtClean="0"/>
              <a:t>romanized</a:t>
            </a:r>
            <a:r>
              <a:rPr lang="en-US" dirty="0" smtClean="0"/>
              <a:t> form.</a:t>
            </a:r>
          </a:p>
          <a:p>
            <a:pPr lvl="1" eaLnBrk="1" hangingPunct="1">
              <a:lnSpc>
                <a:spcPct val="90000"/>
              </a:lnSpc>
              <a:spcBef>
                <a:spcPct val="5000"/>
              </a:spcBef>
            </a:pPr>
            <a:r>
              <a:rPr lang="en-US" dirty="0" smtClean="0"/>
              <a:t>For some languages, can also give variant access points in original language/script</a:t>
            </a:r>
            <a:endParaRPr lang="en-US" sz="2000" dirty="0" smtClean="0"/>
          </a:p>
          <a:p>
            <a:pPr eaLnBrk="1" hangingPunct="1">
              <a:lnSpc>
                <a:spcPct val="90000"/>
              </a:lnSpc>
              <a:spcBef>
                <a:spcPct val="5000"/>
              </a:spcBef>
            </a:pPr>
            <a:endParaRPr lang="en-US" sz="2400" dirty="0" smtClean="0"/>
          </a:p>
          <a:p>
            <a:pPr eaLnBrk="1" hangingPunct="1">
              <a:lnSpc>
                <a:spcPct val="90000"/>
              </a:lnSpc>
              <a:spcBef>
                <a:spcPct val="5000"/>
              </a:spcBef>
            </a:pPr>
            <a:r>
              <a:rPr lang="en-US" dirty="0" smtClean="0"/>
              <a:t>Other elements:  </a:t>
            </a:r>
          </a:p>
          <a:p>
            <a:pPr lvl="1" eaLnBrk="1" hangingPunct="1">
              <a:lnSpc>
                <a:spcPct val="90000"/>
              </a:lnSpc>
              <a:spcBef>
                <a:spcPct val="5000"/>
              </a:spcBef>
            </a:pPr>
            <a:r>
              <a:rPr lang="en-US" dirty="0"/>
              <a:t>I</a:t>
            </a:r>
            <a:r>
              <a:rPr lang="en-US" dirty="0" smtClean="0"/>
              <a:t>f RDA instructions don’t specify language, give element in English</a:t>
            </a:r>
            <a:endParaRPr lang="en-US" sz="2400" dirty="0" smtClean="0"/>
          </a:p>
          <a:p>
            <a:pPr marL="0" indent="0" eaLnBrk="1" hangingPunct="1">
              <a:lnSpc>
                <a:spcPct val="90000"/>
              </a:lnSpc>
              <a:spcBef>
                <a:spcPct val="5000"/>
              </a:spcBef>
              <a:buNone/>
            </a:pPr>
            <a:endParaRPr lang="en-US"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657225" y="265113"/>
            <a:ext cx="7772400" cy="617537"/>
          </a:xfrm>
        </p:spPr>
        <p:txBody>
          <a:bodyPr/>
          <a:lstStyle/>
          <a:p>
            <a:pPr eaLnBrk="1" hangingPunct="1"/>
            <a:r>
              <a:rPr lang="en-US" sz="4000" dirty="0" smtClean="0">
                <a:solidFill>
                  <a:schemeClr val="tx1"/>
                </a:solidFill>
              </a:rPr>
              <a:t>RDA: Preferred </a:t>
            </a:r>
            <a:r>
              <a:rPr lang="en-US" sz="4000" dirty="0">
                <a:solidFill>
                  <a:schemeClr val="tx1"/>
                </a:solidFill>
              </a:rPr>
              <a:t>N</a:t>
            </a:r>
            <a:r>
              <a:rPr lang="en-US" sz="4000" dirty="0" smtClean="0">
                <a:solidFill>
                  <a:schemeClr val="tx1"/>
                </a:solidFill>
              </a:rPr>
              <a:t>ame</a:t>
            </a:r>
            <a:endParaRPr lang="en-US" sz="4000" dirty="0" smtClean="0"/>
          </a:p>
        </p:txBody>
      </p:sp>
      <p:sp>
        <p:nvSpPr>
          <p:cNvPr id="33797" name="Rectangle 3"/>
          <p:cNvSpPr>
            <a:spLocks noGrp="1" noChangeArrowheads="1"/>
          </p:cNvSpPr>
          <p:nvPr>
            <p:ph type="body" idx="1"/>
          </p:nvPr>
        </p:nvSpPr>
        <p:spPr>
          <a:xfrm>
            <a:off x="638174" y="1243013"/>
            <a:ext cx="8353425" cy="4821237"/>
          </a:xfrm>
        </p:spPr>
        <p:txBody>
          <a:bodyPr/>
          <a:lstStyle/>
          <a:p>
            <a:pPr eaLnBrk="1" hangingPunct="1">
              <a:lnSpc>
                <a:spcPct val="85000"/>
              </a:lnSpc>
              <a:spcBef>
                <a:spcPct val="10000"/>
              </a:spcBef>
            </a:pPr>
            <a:r>
              <a:rPr lang="en-US" sz="2800" dirty="0"/>
              <a:t>U</a:t>
            </a:r>
            <a:r>
              <a:rPr lang="en-US" sz="2800" dirty="0" smtClean="0"/>
              <a:t>sed as the “authorized” (i.e., canonical) access point</a:t>
            </a:r>
          </a:p>
          <a:p>
            <a:pPr lvl="3" eaLnBrk="1" hangingPunct="1">
              <a:lnSpc>
                <a:spcPct val="85000"/>
              </a:lnSpc>
              <a:spcBef>
                <a:spcPct val="10000"/>
              </a:spcBef>
            </a:pPr>
            <a:endParaRPr lang="en-US" sz="1600" dirty="0" smtClean="0"/>
          </a:p>
          <a:p>
            <a:pPr eaLnBrk="1" hangingPunct="1">
              <a:lnSpc>
                <a:spcPct val="80000"/>
              </a:lnSpc>
              <a:spcBef>
                <a:spcPct val="10000"/>
              </a:spcBef>
            </a:pPr>
            <a:r>
              <a:rPr lang="en-US" sz="2800" dirty="0" smtClean="0"/>
              <a:t>Choose the form most commonly known</a:t>
            </a:r>
          </a:p>
          <a:p>
            <a:pPr lvl="3" eaLnBrk="1" hangingPunct="1">
              <a:lnSpc>
                <a:spcPct val="80000"/>
              </a:lnSpc>
              <a:spcBef>
                <a:spcPct val="10000"/>
              </a:spcBef>
            </a:pPr>
            <a:endParaRPr lang="en-US" sz="1600" dirty="0" smtClean="0"/>
          </a:p>
          <a:p>
            <a:pPr eaLnBrk="1" hangingPunct="1">
              <a:lnSpc>
                <a:spcPct val="80000"/>
              </a:lnSpc>
              <a:spcBef>
                <a:spcPct val="10000"/>
              </a:spcBef>
            </a:pPr>
            <a:r>
              <a:rPr lang="en-US" sz="2800" dirty="0" smtClean="0"/>
              <a:t>Variant spellings: </a:t>
            </a:r>
          </a:p>
          <a:p>
            <a:pPr lvl="1" eaLnBrk="1" hangingPunct="1">
              <a:lnSpc>
                <a:spcPct val="80000"/>
              </a:lnSpc>
              <a:spcBef>
                <a:spcPct val="10000"/>
              </a:spcBef>
            </a:pPr>
            <a:r>
              <a:rPr lang="en-US" sz="2400" dirty="0" smtClean="0"/>
              <a:t>Choose the form found on the first resource received</a:t>
            </a:r>
          </a:p>
          <a:p>
            <a:pPr lvl="3" eaLnBrk="1" hangingPunct="1">
              <a:lnSpc>
                <a:spcPct val="80000"/>
              </a:lnSpc>
              <a:spcBef>
                <a:spcPct val="10000"/>
              </a:spcBef>
            </a:pPr>
            <a:endParaRPr lang="en-US" sz="1600" dirty="0" smtClean="0"/>
          </a:p>
          <a:p>
            <a:pPr eaLnBrk="1" hangingPunct="1">
              <a:lnSpc>
                <a:spcPct val="80000"/>
              </a:lnSpc>
              <a:spcBef>
                <a:spcPct val="10000"/>
              </a:spcBef>
            </a:pPr>
            <a:r>
              <a:rPr lang="en-US" sz="2800" dirty="0" smtClean="0"/>
              <a:t>If </a:t>
            </a:r>
            <a:r>
              <a:rPr lang="en-US" sz="2800" dirty="0"/>
              <a:t>individual has more than one identity</a:t>
            </a:r>
          </a:p>
          <a:p>
            <a:pPr lvl="1" eaLnBrk="1" hangingPunct="1">
              <a:lnSpc>
                <a:spcPct val="80000"/>
              </a:lnSpc>
              <a:spcBef>
                <a:spcPct val="10000"/>
              </a:spcBef>
            </a:pPr>
            <a:r>
              <a:rPr lang="en-US" sz="2400" dirty="0"/>
              <a:t>Construct a preferred name for each </a:t>
            </a:r>
            <a:r>
              <a:rPr lang="en-US" sz="2400" dirty="0" smtClean="0"/>
              <a:t>identity</a:t>
            </a:r>
            <a:endParaRPr lang="en-US" sz="2400" dirty="0"/>
          </a:p>
        </p:txBody>
      </p:sp>
      <p:sp>
        <p:nvSpPr>
          <p:cNvPr id="8"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368300" y="350838"/>
            <a:ext cx="8367713" cy="746125"/>
          </a:xfrm>
        </p:spPr>
        <p:txBody>
          <a:bodyPr/>
          <a:lstStyle/>
          <a:p>
            <a:pPr eaLnBrk="1" hangingPunct="1"/>
            <a:r>
              <a:rPr lang="en-US" dirty="0" smtClean="0"/>
              <a:t>RDA: Additions to Preferred </a:t>
            </a:r>
            <a:r>
              <a:rPr lang="en-US" dirty="0"/>
              <a:t>N</a:t>
            </a:r>
            <a:r>
              <a:rPr lang="en-US" dirty="0" smtClean="0"/>
              <a:t>ame</a:t>
            </a:r>
          </a:p>
        </p:txBody>
      </p:sp>
      <p:sp>
        <p:nvSpPr>
          <p:cNvPr id="31749" name="Rectangle 3"/>
          <p:cNvSpPr>
            <a:spLocks noGrp="1" noChangeArrowheads="1"/>
          </p:cNvSpPr>
          <p:nvPr>
            <p:ph type="body" idx="1"/>
          </p:nvPr>
        </p:nvSpPr>
        <p:spPr>
          <a:xfrm>
            <a:off x="304800" y="1427163"/>
            <a:ext cx="8534399" cy="4133850"/>
          </a:xfrm>
        </p:spPr>
        <p:txBody>
          <a:bodyPr/>
          <a:lstStyle/>
          <a:p>
            <a:pPr eaLnBrk="1" hangingPunct="1">
              <a:spcBef>
                <a:spcPct val="15000"/>
              </a:spcBef>
            </a:pPr>
            <a:r>
              <a:rPr lang="en-US" dirty="0" smtClean="0"/>
              <a:t>title or other designation associated with person</a:t>
            </a:r>
          </a:p>
          <a:p>
            <a:pPr eaLnBrk="1" hangingPunct="1">
              <a:spcBef>
                <a:spcPct val="15000"/>
              </a:spcBef>
            </a:pPr>
            <a:r>
              <a:rPr lang="en-US" dirty="0" smtClean="0"/>
              <a:t>date of birth and/or death * ^</a:t>
            </a:r>
          </a:p>
          <a:p>
            <a:pPr eaLnBrk="1" hangingPunct="1">
              <a:spcBef>
                <a:spcPct val="15000"/>
              </a:spcBef>
            </a:pPr>
            <a:r>
              <a:rPr lang="en-US" dirty="0" smtClean="0"/>
              <a:t>fuller form of name * ^</a:t>
            </a:r>
          </a:p>
          <a:p>
            <a:pPr eaLnBrk="1" hangingPunct="1">
              <a:spcBef>
                <a:spcPct val="15000"/>
              </a:spcBef>
            </a:pPr>
            <a:r>
              <a:rPr lang="en-US" dirty="0" smtClean="0"/>
              <a:t>period of activity of person * ^</a:t>
            </a:r>
          </a:p>
          <a:p>
            <a:pPr eaLnBrk="1" hangingPunct="1">
              <a:spcBef>
                <a:spcPct val="15000"/>
              </a:spcBef>
            </a:pPr>
            <a:r>
              <a:rPr lang="en-US" dirty="0" smtClean="0"/>
              <a:t>profession or occupation *</a:t>
            </a:r>
          </a:p>
          <a:p>
            <a:pPr eaLnBrk="1" hangingPunct="1">
              <a:spcBef>
                <a:spcPct val="15000"/>
              </a:spcBef>
            </a:pPr>
            <a:r>
              <a:rPr lang="en-US" dirty="0" smtClean="0"/>
              <a:t>field of activity of person *</a:t>
            </a:r>
          </a:p>
        </p:txBody>
      </p:sp>
      <p:sp>
        <p:nvSpPr>
          <p:cNvPr id="31750" name="Text Box 4"/>
          <p:cNvSpPr txBox="1">
            <a:spLocks noChangeArrowheads="1"/>
          </p:cNvSpPr>
          <p:nvPr/>
        </p:nvSpPr>
        <p:spPr bwMode="auto">
          <a:xfrm>
            <a:off x="781050" y="5635625"/>
            <a:ext cx="775652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r>
              <a:rPr lang="en-US" sz="2200"/>
              <a:t>* = if need to distinguish; ^ = option to add even if not needed</a:t>
            </a:r>
          </a:p>
        </p:txBody>
      </p:sp>
      <p:sp>
        <p:nvSpPr>
          <p:cNvPr id="31751" name="Rectangle 5"/>
          <p:cNvSpPr>
            <a:spLocks noChangeArrowheads="1"/>
          </p:cNvSpPr>
          <p:nvPr/>
        </p:nvSpPr>
        <p:spPr bwMode="auto">
          <a:xfrm>
            <a:off x="735013" y="5595938"/>
            <a:ext cx="7900987" cy="517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10"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304800" y="396875"/>
            <a:ext cx="8686799" cy="825500"/>
          </a:xfrm>
        </p:spPr>
        <p:txBody>
          <a:bodyPr/>
          <a:lstStyle/>
          <a:p>
            <a:pPr eaLnBrk="1" hangingPunct="1"/>
            <a:r>
              <a:rPr lang="en-US" sz="4000" dirty="0" smtClean="0">
                <a:solidFill>
                  <a:schemeClr val="tx1"/>
                </a:solidFill>
              </a:rPr>
              <a:t>RDA: Surnames Indicating </a:t>
            </a:r>
            <a:r>
              <a:rPr lang="en-US" sz="4000" dirty="0">
                <a:solidFill>
                  <a:schemeClr val="tx1"/>
                </a:solidFill>
              </a:rPr>
              <a:t>R</a:t>
            </a:r>
            <a:r>
              <a:rPr lang="en-US" sz="4000" dirty="0" smtClean="0">
                <a:solidFill>
                  <a:schemeClr val="tx1"/>
                </a:solidFill>
              </a:rPr>
              <a:t>elationships</a:t>
            </a:r>
          </a:p>
        </p:txBody>
      </p:sp>
      <p:sp>
        <p:nvSpPr>
          <p:cNvPr id="35845" name="Rectangle 3"/>
          <p:cNvSpPr>
            <a:spLocks noGrp="1" noChangeArrowheads="1"/>
          </p:cNvSpPr>
          <p:nvPr>
            <p:ph type="body" idx="1"/>
          </p:nvPr>
        </p:nvSpPr>
        <p:spPr>
          <a:xfrm>
            <a:off x="685800" y="2011363"/>
            <a:ext cx="7772400" cy="4084637"/>
          </a:xfrm>
        </p:spPr>
        <p:txBody>
          <a:bodyPr/>
          <a:lstStyle/>
          <a:p>
            <a:pPr eaLnBrk="1" hangingPunct="1"/>
            <a:r>
              <a:rPr lang="en-US" sz="2800" dirty="0" smtClean="0"/>
              <a:t>Include words, etc., (e.g., Jr., Sr., IV) in preferred name – not just to break conflict</a:t>
            </a:r>
          </a:p>
        </p:txBody>
      </p:sp>
      <p:sp>
        <p:nvSpPr>
          <p:cNvPr id="35846" name="Text Box 4"/>
          <p:cNvSpPr txBox="1">
            <a:spLocks noChangeArrowheads="1"/>
          </p:cNvSpPr>
          <p:nvPr/>
        </p:nvSpPr>
        <p:spPr bwMode="auto">
          <a:xfrm>
            <a:off x="984250" y="42322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35847" name="Rectangle 5"/>
          <p:cNvSpPr>
            <a:spLocks noChangeArrowheads="1"/>
          </p:cNvSpPr>
          <p:nvPr/>
        </p:nvSpPr>
        <p:spPr bwMode="auto">
          <a:xfrm>
            <a:off x="490538" y="4414838"/>
            <a:ext cx="85979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anose="020B0604020202020204" pitchFamily="34" charset="0"/>
                <a:ea typeface="Osaka"/>
                <a:cs typeface="Osaka"/>
              </a:defRPr>
            </a:lvl1pPr>
            <a:lvl2pPr marL="914400" indent="-457200">
              <a:defRPr>
                <a:solidFill>
                  <a:schemeClr val="tx1"/>
                </a:solidFill>
                <a:latin typeface="Arial" panose="020B0604020202020204" pitchFamily="34" charset="0"/>
                <a:ea typeface="Osaka"/>
                <a:cs typeface="Osaka"/>
              </a:defRPr>
            </a:lvl2pPr>
            <a:lvl3pPr marL="1371600" indent="-457200">
              <a:defRPr>
                <a:solidFill>
                  <a:schemeClr val="tx1"/>
                </a:solidFill>
                <a:latin typeface="Arial" panose="020B0604020202020204" pitchFamily="34" charset="0"/>
                <a:ea typeface="Osaka"/>
                <a:cs typeface="Osaka"/>
              </a:defRPr>
            </a:lvl3pPr>
            <a:lvl4pPr marL="1828800" indent="-457200">
              <a:defRPr>
                <a:solidFill>
                  <a:schemeClr val="tx1"/>
                </a:solidFill>
                <a:latin typeface="Arial" panose="020B0604020202020204" pitchFamily="34" charset="0"/>
                <a:ea typeface="Osaka"/>
                <a:cs typeface="Osaka"/>
              </a:defRPr>
            </a:lvl4pPr>
            <a:lvl5pPr marL="2286000" indent="-457200">
              <a:defRPr>
                <a:solidFill>
                  <a:schemeClr val="tx1"/>
                </a:solidFill>
                <a:latin typeface="Arial" panose="020B0604020202020204" pitchFamily="34" charset="0"/>
                <a:ea typeface="Osaka"/>
                <a:cs typeface="Osaka"/>
              </a:defRPr>
            </a:lvl5pPr>
            <a:lvl6pPr marL="2743200" indent="-4572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3200400" indent="-4572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657600" indent="-4572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4114800" indent="-4572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a:buFont typeface="Arial" panose="020B0604020202020204" pitchFamily="34" charset="0"/>
              <a:buNone/>
            </a:pPr>
            <a:r>
              <a:rPr lang="en-US" sz="2400" b="1">
                <a:latin typeface="Courier New" panose="02070309020205020404" pitchFamily="49" charset="0"/>
                <a:ea typeface="ＭＳ Ｐゴシック" panose="020B0600070205080204" pitchFamily="34" charset="-128"/>
              </a:rPr>
              <a:t>100 1# $a Rogers, Roy, </a:t>
            </a:r>
            <a:r>
              <a:rPr lang="en-US" sz="2400" b="1">
                <a:solidFill>
                  <a:srgbClr val="FF0000"/>
                </a:solidFill>
                <a:latin typeface="Courier New" panose="02070309020205020404" pitchFamily="49" charset="0"/>
                <a:ea typeface="ＭＳ Ｐゴシック" panose="020B0600070205080204" pitchFamily="34" charset="-128"/>
              </a:rPr>
              <a:t>$c Jr.</a:t>
            </a:r>
            <a:r>
              <a:rPr lang="en-US" sz="2400" b="1">
                <a:latin typeface="Courier New" panose="02070309020205020404" pitchFamily="49" charset="0"/>
                <a:ea typeface="ＭＳ Ｐゴシック" panose="020B0600070205080204" pitchFamily="34" charset="-128"/>
              </a:rPr>
              <a:t>, $d 1946-</a:t>
            </a:r>
          </a:p>
          <a:p>
            <a:pPr>
              <a:buFont typeface="Arial" panose="020B0604020202020204" pitchFamily="34" charset="0"/>
              <a:buAutoNum type="arabicPlain" startAt="670"/>
            </a:pPr>
            <a:r>
              <a:rPr lang="en-US" sz="2400" b="1">
                <a:latin typeface="Courier New" panose="02070309020205020404" pitchFamily="49" charset="0"/>
                <a:ea typeface="ＭＳ Ｐゴシック" panose="020B0600070205080204" pitchFamily="34" charset="-128"/>
              </a:rPr>
              <a:t> ## $a Growing up with Roy and Dale, 1986: </a:t>
            </a:r>
          </a:p>
          <a:p>
            <a:pPr>
              <a:buFont typeface="Arial" panose="020B0604020202020204" pitchFamily="34" charset="0"/>
              <a:buNone/>
            </a:pPr>
            <a:r>
              <a:rPr lang="en-US" sz="2400" b="1">
                <a:latin typeface="Courier New" panose="02070309020205020404" pitchFamily="49" charset="0"/>
                <a:ea typeface="ＭＳ Ｐゴシック" panose="020B0600070205080204" pitchFamily="34" charset="-128"/>
              </a:rPr>
              <a:t>	    $b t.p.(Roy Rogers, Jr.) p. 16 (born</a:t>
            </a:r>
          </a:p>
          <a:p>
            <a:pPr>
              <a:buFont typeface="Arial" panose="020B0604020202020204" pitchFamily="34" charset="0"/>
              <a:buNone/>
            </a:pPr>
            <a:r>
              <a:rPr lang="en-US" sz="2400" b="1">
                <a:latin typeface="Courier New" panose="02070309020205020404" pitchFamily="49" charset="0"/>
                <a:ea typeface="ＭＳ Ｐゴシック" panose="020B0600070205080204" pitchFamily="34" charset="-128"/>
              </a:rPr>
              <a:t>		  1946)</a:t>
            </a:r>
          </a:p>
        </p:txBody>
      </p:sp>
      <p:sp>
        <p:nvSpPr>
          <p:cNvPr id="35848" name="Rectangle 6"/>
          <p:cNvSpPr>
            <a:spLocks noChangeArrowheads="1"/>
          </p:cNvSpPr>
          <p:nvPr/>
        </p:nvSpPr>
        <p:spPr bwMode="auto">
          <a:xfrm>
            <a:off x="422275" y="4349750"/>
            <a:ext cx="8416925" cy="1628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11"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a:xfrm>
            <a:off x="279400" y="396875"/>
            <a:ext cx="8602663" cy="823913"/>
          </a:xfrm>
        </p:spPr>
        <p:txBody>
          <a:bodyPr/>
          <a:lstStyle/>
          <a:p>
            <a:pPr eaLnBrk="1" hangingPunct="1"/>
            <a:r>
              <a:rPr lang="en-US" sz="4200" dirty="0" smtClean="0"/>
              <a:t>RDA: Terms of Address </a:t>
            </a:r>
            <a:r>
              <a:rPr lang="en-US" sz="4200" u="sng" dirty="0" smtClean="0"/>
              <a:t>When Needed</a:t>
            </a:r>
            <a:endParaRPr lang="en-US" dirty="0" smtClean="0"/>
          </a:p>
        </p:txBody>
      </p:sp>
      <p:sp>
        <p:nvSpPr>
          <p:cNvPr id="37893" name="Rectangle 3"/>
          <p:cNvSpPr>
            <a:spLocks noGrp="1" noChangeArrowheads="1"/>
          </p:cNvSpPr>
          <p:nvPr>
            <p:ph type="body" idx="1"/>
          </p:nvPr>
        </p:nvSpPr>
        <p:spPr>
          <a:xfrm>
            <a:off x="685800" y="1633538"/>
            <a:ext cx="8091488" cy="4651375"/>
          </a:xfrm>
        </p:spPr>
        <p:txBody>
          <a:bodyPr/>
          <a:lstStyle/>
          <a:p>
            <a:pPr eaLnBrk="1" hangingPunct="1">
              <a:lnSpc>
                <a:spcPct val="90000"/>
              </a:lnSpc>
            </a:pPr>
            <a:r>
              <a:rPr lang="en-US" dirty="0" smtClean="0"/>
              <a:t>When the name consists only of the surname</a:t>
            </a:r>
          </a:p>
          <a:p>
            <a:pPr lvl="1" eaLnBrk="1" hangingPunct="1">
              <a:lnSpc>
                <a:spcPct val="90000"/>
              </a:lnSpc>
            </a:pPr>
            <a:r>
              <a:rPr lang="en-US" dirty="0" smtClean="0"/>
              <a:t>(Seuss, </a:t>
            </a:r>
            <a:r>
              <a:rPr lang="en-US" dirty="0" smtClean="0">
                <a:solidFill>
                  <a:srgbClr val="FF0000"/>
                </a:solidFill>
              </a:rPr>
              <a:t>Dr.</a:t>
            </a:r>
            <a:r>
              <a:rPr lang="en-US" dirty="0" smtClean="0"/>
              <a:t>)</a:t>
            </a:r>
          </a:p>
          <a:p>
            <a:pPr lvl="3" eaLnBrk="1" hangingPunct="1">
              <a:lnSpc>
                <a:spcPct val="90000"/>
              </a:lnSpc>
            </a:pPr>
            <a:endParaRPr lang="en-US" dirty="0" smtClean="0"/>
          </a:p>
          <a:p>
            <a:pPr eaLnBrk="1" hangingPunct="1">
              <a:lnSpc>
                <a:spcPct val="90000"/>
              </a:lnSpc>
            </a:pPr>
            <a:r>
              <a:rPr lang="en-US" dirty="0" smtClean="0"/>
              <a:t>For a married person identified only by a partner’s name and a term of address </a:t>
            </a:r>
          </a:p>
          <a:p>
            <a:pPr lvl="1" eaLnBrk="1" hangingPunct="1">
              <a:lnSpc>
                <a:spcPct val="90000"/>
              </a:lnSpc>
            </a:pPr>
            <a:r>
              <a:rPr lang="en-US" dirty="0" smtClean="0"/>
              <a:t>(Davis, Maxwell, </a:t>
            </a:r>
            <a:r>
              <a:rPr lang="en-US" dirty="0" smtClean="0">
                <a:solidFill>
                  <a:srgbClr val="FF0000"/>
                </a:solidFill>
              </a:rPr>
              <a:t>Mrs.</a:t>
            </a:r>
            <a:r>
              <a:rPr lang="en-US" dirty="0" smtClean="0"/>
              <a:t>)</a:t>
            </a:r>
          </a:p>
          <a:p>
            <a:pPr lvl="3" eaLnBrk="1" hangingPunct="1">
              <a:lnSpc>
                <a:spcPct val="90000"/>
              </a:lnSpc>
            </a:pPr>
            <a:endParaRPr lang="en-US" dirty="0" smtClean="0"/>
          </a:p>
          <a:p>
            <a:pPr eaLnBrk="1" hangingPunct="1">
              <a:lnSpc>
                <a:spcPct val="90000"/>
              </a:lnSpc>
            </a:pPr>
            <a:r>
              <a:rPr lang="en-US" dirty="0" smtClean="0"/>
              <a:t>If part of a phrase consisting of a forename(s) preceded by a term of address </a:t>
            </a:r>
          </a:p>
          <a:p>
            <a:pPr lvl="1" eaLnBrk="1" hangingPunct="1">
              <a:lnSpc>
                <a:spcPct val="90000"/>
              </a:lnSpc>
            </a:pPr>
            <a:r>
              <a:rPr lang="en-US" dirty="0" smtClean="0"/>
              <a:t>(Sam, </a:t>
            </a:r>
            <a:r>
              <a:rPr lang="en-US" dirty="0" smtClean="0">
                <a:solidFill>
                  <a:srgbClr val="FF0000"/>
                </a:solidFill>
              </a:rPr>
              <a:t>Cousin</a:t>
            </a:r>
            <a:r>
              <a:rPr lang="en-US" dirty="0" smtClean="0"/>
              <a:t>)</a:t>
            </a:r>
          </a:p>
        </p:txBody>
      </p:sp>
      <p:sp>
        <p:nvSpPr>
          <p:cNvPr id="8"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311150" y="277813"/>
            <a:ext cx="8832850" cy="1139825"/>
          </a:xfrm>
        </p:spPr>
        <p:txBody>
          <a:bodyPr/>
          <a:lstStyle/>
          <a:p>
            <a:pPr eaLnBrk="1" hangingPunct="1"/>
            <a:r>
              <a:rPr lang="en-US" sz="4100" dirty="0" smtClean="0"/>
              <a:t>RDA: Profession or </a:t>
            </a:r>
            <a:r>
              <a:rPr lang="en-US" sz="4100" dirty="0"/>
              <a:t>O</a:t>
            </a:r>
            <a:r>
              <a:rPr lang="en-US" sz="4100" dirty="0" smtClean="0"/>
              <a:t>ccupation</a:t>
            </a:r>
            <a:endParaRPr lang="en-US" dirty="0" smtClean="0"/>
          </a:p>
        </p:txBody>
      </p:sp>
      <p:sp>
        <p:nvSpPr>
          <p:cNvPr id="50181" name="Rectangle 3"/>
          <p:cNvSpPr>
            <a:spLocks noGrp="1" noChangeArrowheads="1"/>
          </p:cNvSpPr>
          <p:nvPr>
            <p:ph type="body" idx="1"/>
          </p:nvPr>
        </p:nvSpPr>
        <p:spPr>
          <a:xfrm>
            <a:off x="304800" y="1620838"/>
            <a:ext cx="8605838" cy="4081462"/>
          </a:xfrm>
        </p:spPr>
        <p:txBody>
          <a:bodyPr/>
          <a:lstStyle/>
          <a:p>
            <a:pPr eaLnBrk="1" hangingPunct="1">
              <a:lnSpc>
                <a:spcPct val="90000"/>
              </a:lnSpc>
            </a:pPr>
            <a:r>
              <a:rPr lang="en-US" sz="3000" dirty="0" smtClean="0"/>
              <a:t>Core:</a:t>
            </a:r>
            <a:endParaRPr lang="en-US" sz="2800" dirty="0" smtClean="0"/>
          </a:p>
          <a:p>
            <a:pPr lvl="1" eaLnBrk="1" hangingPunct="1">
              <a:lnSpc>
                <a:spcPct val="90000"/>
              </a:lnSpc>
            </a:pPr>
            <a:r>
              <a:rPr lang="en-US" sz="2600" dirty="0" smtClean="0"/>
              <a:t>for a person whose name consists of a phrase or appellation not conveying the idea of a person</a:t>
            </a:r>
            <a:r>
              <a:rPr lang="en-US" sz="2600" b="1" dirty="0" smtClean="0"/>
              <a:t>, or</a:t>
            </a:r>
          </a:p>
          <a:p>
            <a:pPr lvl="1" eaLnBrk="1" hangingPunct="1">
              <a:lnSpc>
                <a:spcPct val="90000"/>
              </a:lnSpc>
            </a:pPr>
            <a:r>
              <a:rPr lang="en-US" sz="2600" dirty="0" smtClean="0"/>
              <a:t>if needed to distinguish one person from another with the same name</a:t>
            </a:r>
          </a:p>
          <a:p>
            <a:pPr eaLnBrk="1" hangingPunct="1">
              <a:lnSpc>
                <a:spcPct val="90000"/>
              </a:lnSpc>
            </a:pPr>
            <a:endParaRPr lang="en-US" sz="2800" dirty="0" smtClean="0"/>
          </a:p>
          <a:p>
            <a:pPr eaLnBrk="1" hangingPunct="1">
              <a:lnSpc>
                <a:spcPct val="90000"/>
              </a:lnSpc>
            </a:pPr>
            <a:r>
              <a:rPr lang="en-US" sz="2800" dirty="0" smtClean="0"/>
              <a:t>Overlap with “field of activity”</a:t>
            </a:r>
          </a:p>
          <a:p>
            <a:pPr eaLnBrk="1" hangingPunct="1">
              <a:lnSpc>
                <a:spcPct val="90000"/>
              </a:lnSpc>
            </a:pPr>
            <a:endParaRPr lang="en-US" sz="2800" dirty="0" smtClean="0"/>
          </a:p>
          <a:p>
            <a:pPr marL="0" indent="0" eaLnBrk="1" hangingPunct="1">
              <a:lnSpc>
                <a:spcPct val="90000"/>
              </a:lnSpc>
              <a:buNone/>
            </a:pPr>
            <a:endParaRPr lang="en-US" sz="2800" dirty="0" smtClean="0"/>
          </a:p>
        </p:txBody>
      </p:sp>
      <p:sp>
        <p:nvSpPr>
          <p:cNvPr id="50182" name="Text Box 4"/>
          <p:cNvSpPr txBox="1">
            <a:spLocks noChangeArrowheads="1"/>
          </p:cNvSpPr>
          <p:nvPr/>
        </p:nvSpPr>
        <p:spPr bwMode="auto">
          <a:xfrm>
            <a:off x="1790700" y="5295900"/>
            <a:ext cx="672465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r>
              <a:rPr lang="en-US" sz="2400" b="1">
                <a:solidFill>
                  <a:srgbClr val="000000"/>
                </a:solidFill>
                <a:latin typeface="Courier New" panose="02070309020205020404" pitchFamily="49" charset="0"/>
                <a:ea typeface="ＭＳ Ｐゴシック" panose="020B0600070205080204" pitchFamily="34" charset="-128"/>
              </a:rPr>
              <a:t>100 1# $a Watt, James </a:t>
            </a:r>
            <a:r>
              <a:rPr lang="en-US" sz="2400" b="1">
                <a:solidFill>
                  <a:srgbClr val="FF0000"/>
                </a:solidFill>
                <a:latin typeface="Courier New" panose="02070309020205020404" pitchFamily="49" charset="0"/>
                <a:ea typeface="ＭＳ Ｐゴシック" panose="020B0600070205080204" pitchFamily="34" charset="-128"/>
              </a:rPr>
              <a:t>$c (Gardener)</a:t>
            </a:r>
          </a:p>
          <a:p>
            <a:pPr eaLnBrk="1" hangingPunct="1"/>
            <a:endParaRPr lang="en-US">
              <a:solidFill>
                <a:srgbClr val="FF0000"/>
              </a:solidFill>
            </a:endParaRPr>
          </a:p>
        </p:txBody>
      </p:sp>
      <p:sp>
        <p:nvSpPr>
          <p:cNvPr id="50183" name="Rectangle 5"/>
          <p:cNvSpPr>
            <a:spLocks noChangeArrowheads="1"/>
          </p:cNvSpPr>
          <p:nvPr/>
        </p:nvSpPr>
        <p:spPr bwMode="auto">
          <a:xfrm>
            <a:off x="1722438" y="5251450"/>
            <a:ext cx="6651625" cy="55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10"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207963" y="249238"/>
            <a:ext cx="8936037" cy="1139825"/>
          </a:xfrm>
        </p:spPr>
        <p:txBody>
          <a:bodyPr/>
          <a:lstStyle/>
          <a:p>
            <a:pPr eaLnBrk="1" hangingPunct="1"/>
            <a:r>
              <a:rPr lang="en-US" sz="4000" dirty="0" smtClean="0"/>
              <a:t>RDA: Field of Activity of </a:t>
            </a:r>
            <a:r>
              <a:rPr lang="en-US" sz="4000" dirty="0"/>
              <a:t>P</a:t>
            </a:r>
            <a:r>
              <a:rPr lang="en-US" sz="4000" dirty="0" smtClean="0"/>
              <a:t>erson</a:t>
            </a:r>
          </a:p>
        </p:txBody>
      </p:sp>
      <p:sp>
        <p:nvSpPr>
          <p:cNvPr id="52229" name="Rectangle 3"/>
          <p:cNvSpPr>
            <a:spLocks noGrp="1" noChangeArrowheads="1"/>
          </p:cNvSpPr>
          <p:nvPr>
            <p:ph type="body" idx="1"/>
          </p:nvPr>
        </p:nvSpPr>
        <p:spPr>
          <a:xfrm>
            <a:off x="304800" y="1352550"/>
            <a:ext cx="8605838" cy="4743450"/>
          </a:xfrm>
        </p:spPr>
        <p:txBody>
          <a:bodyPr/>
          <a:lstStyle/>
          <a:p>
            <a:pPr eaLnBrk="1" hangingPunct="1">
              <a:lnSpc>
                <a:spcPct val="90000"/>
              </a:lnSpc>
            </a:pPr>
            <a:r>
              <a:rPr lang="en-US" sz="2800" dirty="0"/>
              <a:t>F</a:t>
            </a:r>
            <a:r>
              <a:rPr lang="en-US" sz="2800" dirty="0" smtClean="0"/>
              <a:t>ield of </a:t>
            </a:r>
            <a:r>
              <a:rPr lang="en-US" sz="2800" dirty="0" err="1" smtClean="0"/>
              <a:t>endevor</a:t>
            </a:r>
            <a:r>
              <a:rPr lang="en-US" sz="2800" dirty="0" smtClean="0"/>
              <a:t>, area of expertise, etc., in which a person is or was engaged</a:t>
            </a:r>
          </a:p>
          <a:p>
            <a:pPr eaLnBrk="1" hangingPunct="1">
              <a:lnSpc>
                <a:spcPct val="90000"/>
              </a:lnSpc>
            </a:pPr>
            <a:endParaRPr lang="en-US" sz="2800" dirty="0" smtClean="0"/>
          </a:p>
          <a:p>
            <a:pPr eaLnBrk="1" hangingPunct="1">
              <a:lnSpc>
                <a:spcPct val="90000"/>
              </a:lnSpc>
            </a:pPr>
            <a:r>
              <a:rPr lang="en-US" sz="2800" dirty="0" smtClean="0"/>
              <a:t>Core:</a:t>
            </a:r>
          </a:p>
          <a:p>
            <a:pPr lvl="1" eaLnBrk="1" hangingPunct="1">
              <a:lnSpc>
                <a:spcPct val="90000"/>
              </a:lnSpc>
            </a:pPr>
            <a:r>
              <a:rPr lang="en-US" sz="2400" dirty="0"/>
              <a:t>F</a:t>
            </a:r>
            <a:r>
              <a:rPr lang="en-US" sz="2400" dirty="0" smtClean="0"/>
              <a:t>or a person whose name consists of a phrase or appellation not conveying the idea of a person, or</a:t>
            </a:r>
          </a:p>
          <a:p>
            <a:pPr lvl="1" eaLnBrk="1" hangingPunct="1">
              <a:lnSpc>
                <a:spcPct val="90000"/>
              </a:lnSpc>
            </a:pPr>
            <a:r>
              <a:rPr lang="en-US" sz="2400" dirty="0"/>
              <a:t>I</a:t>
            </a:r>
            <a:r>
              <a:rPr lang="en-US" sz="2400" dirty="0" smtClean="0"/>
              <a:t>f needed to distinguish one person from another with the same name</a:t>
            </a:r>
          </a:p>
          <a:p>
            <a:pPr marL="0" indent="0" eaLnBrk="1" hangingPunct="1">
              <a:lnSpc>
                <a:spcPct val="90000"/>
              </a:lnSpc>
              <a:buNone/>
            </a:pPr>
            <a:endParaRPr lang="en-US" sz="2800" dirty="0" smtClean="0"/>
          </a:p>
          <a:p>
            <a:pPr eaLnBrk="1" hangingPunct="1">
              <a:lnSpc>
                <a:spcPct val="90000"/>
              </a:lnSpc>
            </a:pPr>
            <a:endParaRPr lang="en-US" sz="2800" dirty="0" smtClean="0"/>
          </a:p>
        </p:txBody>
      </p:sp>
      <p:sp>
        <p:nvSpPr>
          <p:cNvPr id="52230" name="Text Box 4"/>
          <p:cNvSpPr txBox="1">
            <a:spLocks noChangeArrowheads="1"/>
          </p:cNvSpPr>
          <p:nvPr/>
        </p:nvSpPr>
        <p:spPr bwMode="auto">
          <a:xfrm>
            <a:off x="303213" y="4800600"/>
            <a:ext cx="8840787"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r>
              <a:rPr lang="en-US" sz="2400" b="1">
                <a:solidFill>
                  <a:srgbClr val="000000"/>
                </a:solidFill>
                <a:latin typeface="Courier New" panose="02070309020205020404" pitchFamily="49" charset="0"/>
                <a:ea typeface="ＭＳ Ｐゴシック" panose="020B0600070205080204" pitchFamily="34" charset="-128"/>
              </a:rPr>
              <a:t>100 0# $a Spotted Horse </a:t>
            </a:r>
            <a:r>
              <a:rPr lang="en-US" sz="2400" b="1">
                <a:solidFill>
                  <a:srgbClr val="FF0000"/>
                </a:solidFill>
                <a:latin typeface="Courier New" panose="02070309020205020404" pitchFamily="49" charset="0"/>
                <a:ea typeface="ＭＳ Ｐゴシック" panose="020B0600070205080204" pitchFamily="34" charset="-128"/>
              </a:rPr>
              <a:t>$c (Crow Indian chief)</a:t>
            </a:r>
          </a:p>
          <a:p>
            <a:pPr eaLnBrk="1" hangingPunct="1"/>
            <a:endParaRPr lang="en-US"/>
          </a:p>
        </p:txBody>
      </p:sp>
      <p:sp>
        <p:nvSpPr>
          <p:cNvPr id="52231" name="Rectangle 5"/>
          <p:cNvSpPr>
            <a:spLocks noChangeArrowheads="1"/>
          </p:cNvSpPr>
          <p:nvPr/>
        </p:nvSpPr>
        <p:spPr bwMode="auto">
          <a:xfrm>
            <a:off x="269875" y="4759325"/>
            <a:ext cx="8551863" cy="555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ea typeface="Osaka"/>
                <a:cs typeface="Osaka"/>
              </a:defRPr>
            </a:lvl1pPr>
            <a:lvl2pPr marL="742950" indent="-285750">
              <a:defRPr>
                <a:solidFill>
                  <a:schemeClr val="tx1"/>
                </a:solidFill>
                <a:latin typeface="Arial" panose="020B0604020202020204" pitchFamily="34" charset="0"/>
                <a:ea typeface="Osaka"/>
                <a:cs typeface="Osaka"/>
              </a:defRPr>
            </a:lvl2pPr>
            <a:lvl3pPr marL="1143000" indent="-228600">
              <a:defRPr>
                <a:solidFill>
                  <a:schemeClr val="tx1"/>
                </a:solidFill>
                <a:latin typeface="Arial" panose="020B0604020202020204" pitchFamily="34" charset="0"/>
                <a:ea typeface="Osaka"/>
                <a:cs typeface="Osaka"/>
              </a:defRPr>
            </a:lvl3pPr>
            <a:lvl4pPr marL="1600200" indent="-228600">
              <a:defRPr>
                <a:solidFill>
                  <a:schemeClr val="tx1"/>
                </a:solidFill>
                <a:latin typeface="Arial" panose="020B0604020202020204" pitchFamily="34" charset="0"/>
                <a:ea typeface="Osaka"/>
                <a:cs typeface="Osaka"/>
              </a:defRPr>
            </a:lvl4pPr>
            <a:lvl5pPr marL="2057400" indent="-228600">
              <a:defRPr>
                <a:solidFill>
                  <a:schemeClr val="tx1"/>
                </a:solidFill>
                <a:latin typeface="Arial" panose="020B0604020202020204" pitchFamily="34" charset="0"/>
                <a:ea typeface="Osaka"/>
                <a:cs typeface="Osaka"/>
              </a:defRPr>
            </a:lvl5pPr>
            <a:lvl6pPr marL="2514600" indent="-228600" eaLnBrk="0" fontAlgn="base" hangingPunct="0">
              <a:spcBef>
                <a:spcPct val="0"/>
              </a:spcBef>
              <a:spcAft>
                <a:spcPct val="0"/>
              </a:spcAft>
              <a:defRPr>
                <a:solidFill>
                  <a:schemeClr val="tx1"/>
                </a:solidFill>
                <a:latin typeface="Arial" panose="020B0604020202020204" pitchFamily="34" charset="0"/>
                <a:ea typeface="Osaka"/>
                <a:cs typeface="Osaka"/>
              </a:defRPr>
            </a:lvl6pPr>
            <a:lvl7pPr marL="2971800" indent="-228600" eaLnBrk="0" fontAlgn="base" hangingPunct="0">
              <a:spcBef>
                <a:spcPct val="0"/>
              </a:spcBef>
              <a:spcAft>
                <a:spcPct val="0"/>
              </a:spcAft>
              <a:defRPr>
                <a:solidFill>
                  <a:schemeClr val="tx1"/>
                </a:solidFill>
                <a:latin typeface="Arial" panose="020B0604020202020204" pitchFamily="34" charset="0"/>
                <a:ea typeface="Osaka"/>
                <a:cs typeface="Osaka"/>
              </a:defRPr>
            </a:lvl7pPr>
            <a:lvl8pPr marL="3429000" indent="-228600" eaLnBrk="0" fontAlgn="base" hangingPunct="0">
              <a:spcBef>
                <a:spcPct val="0"/>
              </a:spcBef>
              <a:spcAft>
                <a:spcPct val="0"/>
              </a:spcAft>
              <a:defRPr>
                <a:solidFill>
                  <a:schemeClr val="tx1"/>
                </a:solidFill>
                <a:latin typeface="Arial" panose="020B0604020202020204" pitchFamily="34" charset="0"/>
                <a:ea typeface="Osaka"/>
                <a:cs typeface="Osaka"/>
              </a:defRPr>
            </a:lvl8pPr>
            <a:lvl9pPr marL="3886200" indent="-228600" eaLnBrk="0" fontAlgn="base" hangingPunct="0">
              <a:spcBef>
                <a:spcPct val="0"/>
              </a:spcBef>
              <a:spcAft>
                <a:spcPct val="0"/>
              </a:spcAft>
              <a:defRPr>
                <a:solidFill>
                  <a:schemeClr val="tx1"/>
                </a:solidFill>
                <a:latin typeface="Arial" panose="020B0604020202020204" pitchFamily="34" charset="0"/>
                <a:ea typeface="Osaka"/>
                <a:cs typeface="Osaka"/>
              </a:defRPr>
            </a:lvl9pPr>
          </a:lstStyle>
          <a:p>
            <a:pPr eaLnBrk="1" hangingPunct="1"/>
            <a:endParaRPr lang="en-US"/>
          </a:p>
        </p:txBody>
      </p:sp>
      <p:sp>
        <p:nvSpPr>
          <p:cNvPr id="10"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668338" y="346075"/>
            <a:ext cx="7772400" cy="719138"/>
          </a:xfrm>
        </p:spPr>
        <p:txBody>
          <a:bodyPr/>
          <a:lstStyle/>
          <a:p>
            <a:pPr eaLnBrk="1" hangingPunct="1"/>
            <a:r>
              <a:rPr lang="en-US" sz="4000" dirty="0" smtClean="0"/>
              <a:t>RDA: Associated Date for Person</a:t>
            </a:r>
          </a:p>
        </p:txBody>
      </p:sp>
      <p:sp>
        <p:nvSpPr>
          <p:cNvPr id="44037" name="Rectangle 3"/>
          <p:cNvSpPr>
            <a:spLocks noGrp="1" noChangeArrowheads="1"/>
          </p:cNvSpPr>
          <p:nvPr>
            <p:ph type="body" idx="1"/>
          </p:nvPr>
        </p:nvSpPr>
        <p:spPr>
          <a:xfrm>
            <a:off x="327025" y="1589089"/>
            <a:ext cx="8816975" cy="4354512"/>
          </a:xfrm>
        </p:spPr>
        <p:txBody>
          <a:bodyPr/>
          <a:lstStyle/>
          <a:p>
            <a:pPr eaLnBrk="1" hangingPunct="1">
              <a:lnSpc>
                <a:spcPct val="90000"/>
              </a:lnSpc>
            </a:pPr>
            <a:r>
              <a:rPr lang="en-US" sz="3000" dirty="0" smtClean="0"/>
              <a:t>Three dates:</a:t>
            </a:r>
          </a:p>
          <a:p>
            <a:pPr lvl="1" eaLnBrk="1" hangingPunct="1">
              <a:lnSpc>
                <a:spcPct val="90000"/>
              </a:lnSpc>
            </a:pPr>
            <a:r>
              <a:rPr lang="en-US" dirty="0" smtClean="0"/>
              <a:t>Date of birth</a:t>
            </a:r>
          </a:p>
          <a:p>
            <a:pPr lvl="1" eaLnBrk="1" hangingPunct="1">
              <a:lnSpc>
                <a:spcPct val="90000"/>
              </a:lnSpc>
            </a:pPr>
            <a:r>
              <a:rPr lang="en-US" dirty="0" smtClean="0"/>
              <a:t>Date of death</a:t>
            </a:r>
          </a:p>
          <a:p>
            <a:pPr lvl="1" eaLnBrk="1" hangingPunct="1">
              <a:lnSpc>
                <a:spcPct val="90000"/>
              </a:lnSpc>
            </a:pPr>
            <a:r>
              <a:rPr lang="en-US" dirty="0" smtClean="0"/>
              <a:t>Period of activity of the person</a:t>
            </a:r>
          </a:p>
          <a:p>
            <a:pPr lvl="1" eaLnBrk="1" hangingPunct="1">
              <a:lnSpc>
                <a:spcPct val="90000"/>
              </a:lnSpc>
            </a:pPr>
            <a:endParaRPr lang="en-US" sz="2400" dirty="0" smtClean="0"/>
          </a:p>
          <a:p>
            <a:pPr eaLnBrk="1" hangingPunct="1">
              <a:lnSpc>
                <a:spcPct val="90000"/>
              </a:lnSpc>
            </a:pPr>
            <a:r>
              <a:rPr lang="en-US" sz="3000" dirty="0" smtClean="0"/>
              <a:t>Guidelines for </a:t>
            </a:r>
            <a:r>
              <a:rPr lang="en-US" sz="3000" u="sng" dirty="0" smtClean="0"/>
              <a:t>probable</a:t>
            </a:r>
            <a:r>
              <a:rPr lang="en-US" sz="3000" dirty="0" smtClean="0"/>
              <a:t> dates are in RDA 9.3.1</a:t>
            </a:r>
          </a:p>
          <a:p>
            <a:pPr eaLnBrk="1" hangingPunct="1">
              <a:lnSpc>
                <a:spcPct val="90000"/>
              </a:lnSpc>
            </a:pPr>
            <a:endParaRPr lang="en-US" sz="3000" dirty="0" smtClean="0"/>
          </a:p>
        </p:txBody>
      </p:sp>
      <p:sp>
        <p:nvSpPr>
          <p:cNvPr id="8"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a:xfrm>
            <a:off x="255588" y="366713"/>
            <a:ext cx="8520112" cy="936625"/>
          </a:xfrm>
        </p:spPr>
        <p:txBody>
          <a:bodyPr/>
          <a:lstStyle/>
          <a:p>
            <a:pPr eaLnBrk="1" hangingPunct="1"/>
            <a:r>
              <a:rPr lang="en-US" sz="4200" dirty="0" smtClean="0"/>
              <a:t>RDA: Associated Place for Person</a:t>
            </a:r>
            <a:endParaRPr lang="en-US" dirty="0" smtClean="0"/>
          </a:p>
        </p:txBody>
      </p:sp>
      <p:sp>
        <p:nvSpPr>
          <p:cNvPr id="58373" name="Rectangle 3"/>
          <p:cNvSpPr>
            <a:spLocks noGrp="1" noChangeArrowheads="1"/>
          </p:cNvSpPr>
          <p:nvPr>
            <p:ph type="body" idx="1"/>
          </p:nvPr>
        </p:nvSpPr>
        <p:spPr>
          <a:xfrm>
            <a:off x="685800" y="1849438"/>
            <a:ext cx="7772400" cy="4114800"/>
          </a:xfrm>
        </p:spPr>
        <p:txBody>
          <a:bodyPr/>
          <a:lstStyle/>
          <a:p>
            <a:pPr eaLnBrk="1" hangingPunct="1"/>
            <a:r>
              <a:rPr lang="en-US" dirty="0" smtClean="0"/>
              <a:t>Place of birth</a:t>
            </a:r>
          </a:p>
          <a:p>
            <a:pPr eaLnBrk="1" hangingPunct="1"/>
            <a:r>
              <a:rPr lang="en-US" dirty="0" smtClean="0"/>
              <a:t>Place of death</a:t>
            </a:r>
          </a:p>
          <a:p>
            <a:pPr eaLnBrk="1" hangingPunct="1"/>
            <a:r>
              <a:rPr lang="en-US" dirty="0" smtClean="0"/>
              <a:t>Country associated with the person</a:t>
            </a:r>
          </a:p>
          <a:p>
            <a:pPr eaLnBrk="1" hangingPunct="1"/>
            <a:r>
              <a:rPr lang="en-US" dirty="0" smtClean="0"/>
              <a:t>Place of residence</a:t>
            </a:r>
          </a:p>
        </p:txBody>
      </p:sp>
      <p:sp>
        <p:nvSpPr>
          <p:cNvPr id="8" name="Date Placeholder 3"/>
          <p:cNvSpPr txBox="1">
            <a:spLocks/>
          </p:cNvSpPr>
          <p:nvPr/>
        </p:nvSpPr>
        <p:spPr>
          <a:xfrm>
            <a:off x="6787978" y="6477000"/>
            <a:ext cx="2356022" cy="317157"/>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a:lstStyle>
          <a:p>
            <a:pPr>
              <a:defRPr/>
            </a:pPr>
            <a:r>
              <a:rPr lang="en-US" sz="1800" smtClean="0"/>
              <a:t>RDA for Georgia, 2011</a:t>
            </a:r>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1143000"/>
          </a:xfrm>
        </p:spPr>
        <p:txBody>
          <a:bodyPr/>
          <a:lstStyle/>
          <a:p>
            <a:r>
              <a:rPr lang="en-US" dirty="0" smtClean="0"/>
              <a:t>Metadata Extraction:</a:t>
            </a:r>
            <a:br>
              <a:rPr lang="en-US" dirty="0" smtClean="0"/>
            </a:br>
            <a:r>
              <a:rPr lang="en-US" dirty="0" smtClean="0"/>
              <a:t>Named Entity “Tagging”</a:t>
            </a:r>
          </a:p>
        </p:txBody>
      </p:sp>
      <p:sp>
        <p:nvSpPr>
          <p:cNvPr id="41987" name="Rectangle 3"/>
          <p:cNvSpPr>
            <a:spLocks noGrp="1" noChangeArrowheads="1"/>
          </p:cNvSpPr>
          <p:nvPr>
            <p:ph type="body" idx="1"/>
          </p:nvPr>
        </p:nvSpPr>
        <p:spPr>
          <a:xfrm>
            <a:off x="671384" y="1600200"/>
            <a:ext cx="7772400" cy="4114800"/>
          </a:xfrm>
        </p:spPr>
        <p:txBody>
          <a:bodyPr/>
          <a:lstStyle/>
          <a:p>
            <a:r>
              <a:rPr lang="en-US" dirty="0" smtClean="0"/>
              <a:t>Machine learning techniques can find:</a:t>
            </a:r>
          </a:p>
          <a:p>
            <a:pPr lvl="1"/>
            <a:r>
              <a:rPr lang="en-US" dirty="0" smtClean="0"/>
              <a:t>Location</a:t>
            </a:r>
          </a:p>
          <a:p>
            <a:pPr lvl="1"/>
            <a:r>
              <a:rPr lang="en-US" dirty="0" smtClean="0"/>
              <a:t>Extent</a:t>
            </a:r>
          </a:p>
          <a:p>
            <a:pPr lvl="1"/>
            <a:r>
              <a:rPr lang="en-US" dirty="0" smtClean="0"/>
              <a:t>Type</a:t>
            </a:r>
          </a:p>
          <a:p>
            <a:pPr lvl="3"/>
            <a:endParaRPr lang="en-US" dirty="0" smtClean="0"/>
          </a:p>
          <a:p>
            <a:r>
              <a:rPr lang="en-US" dirty="0" smtClean="0"/>
              <a:t>Two types of features are useful</a:t>
            </a:r>
          </a:p>
          <a:p>
            <a:pPr lvl="1"/>
            <a:r>
              <a:rPr lang="en-US" dirty="0" smtClean="0"/>
              <a:t>Orthography</a:t>
            </a:r>
          </a:p>
          <a:p>
            <a:pPr lvl="2"/>
            <a:r>
              <a:rPr lang="en-US" dirty="0" smtClean="0"/>
              <a:t>e.g., Paired or non-initial capitalization</a:t>
            </a:r>
          </a:p>
          <a:p>
            <a:pPr lvl="1"/>
            <a:r>
              <a:rPr lang="en-US" dirty="0" smtClean="0"/>
              <a:t>Trigger words</a:t>
            </a:r>
          </a:p>
          <a:p>
            <a:pPr lvl="2"/>
            <a:r>
              <a:rPr lang="en-US" dirty="0" smtClean="0"/>
              <a:t>e.g., Mr., Professor, said,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DACS Principles</a:t>
            </a:r>
            <a:endParaRPr lang="en-US" dirty="0"/>
          </a:p>
        </p:txBody>
      </p:sp>
      <p:sp>
        <p:nvSpPr>
          <p:cNvPr id="3" name="Content Placeholder 2"/>
          <p:cNvSpPr>
            <a:spLocks noGrp="1"/>
          </p:cNvSpPr>
          <p:nvPr>
            <p:ph idx="1"/>
          </p:nvPr>
        </p:nvSpPr>
        <p:spPr>
          <a:xfrm>
            <a:off x="0" y="1295400"/>
            <a:ext cx="9144000" cy="4114800"/>
          </a:xfrm>
        </p:spPr>
        <p:txBody>
          <a:bodyPr/>
          <a:lstStyle/>
          <a:p>
            <a:pPr marL="457200" indent="-457200">
              <a:buFont typeface="+mj-lt"/>
              <a:buAutoNum type="arabicPeriod"/>
            </a:pPr>
            <a:r>
              <a:rPr lang="en-US" sz="2400" dirty="0" smtClean="0"/>
              <a:t>Records in archives possess unique characteristics.</a:t>
            </a:r>
          </a:p>
          <a:p>
            <a:pPr marL="457200" indent="-457200">
              <a:buFont typeface="+mj-lt"/>
              <a:buAutoNum type="arabicPeriod"/>
            </a:pPr>
            <a:r>
              <a:rPr lang="en-US" sz="2400" dirty="0" smtClean="0"/>
              <a:t>The principle of respect des finds is the basis of archival arrangement and description.</a:t>
            </a:r>
          </a:p>
          <a:p>
            <a:pPr marL="457200" indent="-457200">
              <a:buFont typeface="+mj-lt"/>
              <a:buAutoNum type="arabicPeriod"/>
            </a:pPr>
            <a:r>
              <a:rPr lang="en-US" sz="2400" dirty="0" smtClean="0"/>
              <a:t>Arrangement involves identification of groupings within material.</a:t>
            </a:r>
          </a:p>
          <a:p>
            <a:pPr marL="457200" indent="-457200">
              <a:buFont typeface="+mj-lt"/>
              <a:buAutoNum type="arabicPeriod"/>
            </a:pPr>
            <a:r>
              <a:rPr lang="en-US" sz="2400" dirty="0" smtClean="0"/>
              <a:t>Description reflects arrangement.</a:t>
            </a:r>
          </a:p>
          <a:p>
            <a:pPr marL="457200" indent="-457200">
              <a:buFont typeface="+mj-lt"/>
              <a:buAutoNum type="arabicPeriod"/>
            </a:pPr>
            <a:r>
              <a:rPr lang="en-US" sz="2400" dirty="0" smtClean="0"/>
              <a:t>The rules of description apply to all archival materials regardless of form or medium.</a:t>
            </a:r>
          </a:p>
          <a:p>
            <a:pPr marL="457200" indent="-457200">
              <a:buFont typeface="+mj-lt"/>
              <a:buAutoNum type="arabicPeriod"/>
            </a:pPr>
            <a:r>
              <a:rPr lang="en-US" sz="2400" dirty="0" smtClean="0"/>
              <a:t>The principles of archival description apply equally to records created by corporate bodies, individuals, or families.</a:t>
            </a:r>
          </a:p>
          <a:p>
            <a:pPr marL="457200" indent="-457200">
              <a:buFont typeface="+mj-lt"/>
              <a:buAutoNum type="arabicPeriod"/>
            </a:pPr>
            <a:r>
              <a:rPr lang="en-US" sz="2400" dirty="0" smtClean="0"/>
              <a:t>Archival descriptions may be presented at varying levels of detail to produce a variety of outputs.</a:t>
            </a:r>
          </a:p>
          <a:p>
            <a:pPr marL="457200" indent="-457200">
              <a:buFont typeface="+mj-lt"/>
              <a:buAutoNum type="arabicPeriod"/>
            </a:pPr>
            <a:r>
              <a:rPr lang="en-US" sz="2400" dirty="0" smtClean="0"/>
              <a:t>The creators of archival materials, as well as the materials themselves, must be described.</a:t>
            </a:r>
            <a:endParaRPr lang="en-US" sz="2400" dirty="0"/>
          </a:p>
        </p:txBody>
      </p:sp>
    </p:spTree>
    <p:extLst>
      <p:ext uri="{BB962C8B-B14F-4D97-AF65-F5344CB8AC3E}">
        <p14:creationId xmlns:p14="http://schemas.microsoft.com/office/powerpoint/2010/main" val="234450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(Single-Level) DACS Elements</a:t>
            </a:r>
            <a:endParaRPr lang="en-US" dirty="0"/>
          </a:p>
        </p:txBody>
      </p:sp>
      <p:sp>
        <p:nvSpPr>
          <p:cNvPr id="4" name="Text Placeholder 3"/>
          <p:cNvSpPr>
            <a:spLocks noGrp="1"/>
          </p:cNvSpPr>
          <p:nvPr>
            <p:ph type="body" idx="1"/>
          </p:nvPr>
        </p:nvSpPr>
        <p:spPr>
          <a:xfrm>
            <a:off x="99858" y="609600"/>
            <a:ext cx="4040188" cy="639762"/>
          </a:xfrm>
        </p:spPr>
        <p:txBody>
          <a:bodyPr/>
          <a:lstStyle/>
          <a:p>
            <a:r>
              <a:rPr lang="en-US" dirty="0" smtClean="0"/>
              <a:t>Required</a:t>
            </a:r>
            <a:endParaRPr lang="en-US" dirty="0"/>
          </a:p>
        </p:txBody>
      </p:sp>
      <p:sp>
        <p:nvSpPr>
          <p:cNvPr id="3" name="Content Placeholder 2"/>
          <p:cNvSpPr>
            <a:spLocks noGrp="1"/>
          </p:cNvSpPr>
          <p:nvPr>
            <p:ph sz="half" idx="2"/>
          </p:nvPr>
        </p:nvSpPr>
        <p:spPr>
          <a:xfrm>
            <a:off x="35256" y="1249362"/>
            <a:ext cx="4612944" cy="3951288"/>
          </a:xfrm>
        </p:spPr>
        <p:txBody>
          <a:bodyPr/>
          <a:lstStyle/>
          <a:p>
            <a:r>
              <a:rPr lang="en-US" dirty="0" smtClean="0"/>
              <a:t>Reference code</a:t>
            </a:r>
            <a:endParaRPr lang="en-US" dirty="0"/>
          </a:p>
          <a:p>
            <a:r>
              <a:rPr lang="en-US" dirty="0" err="1" smtClean="0"/>
              <a:t>Name+location</a:t>
            </a:r>
            <a:r>
              <a:rPr lang="en-US" dirty="0" smtClean="0"/>
              <a:t> </a:t>
            </a:r>
            <a:r>
              <a:rPr lang="en-US" dirty="0"/>
              <a:t>of r</a:t>
            </a:r>
            <a:r>
              <a:rPr lang="en-US" dirty="0" smtClean="0"/>
              <a:t>epository</a:t>
            </a:r>
            <a:endParaRPr lang="en-US" dirty="0"/>
          </a:p>
          <a:p>
            <a:r>
              <a:rPr lang="en-US" dirty="0" smtClean="0"/>
              <a:t>Title</a:t>
            </a:r>
            <a:endParaRPr lang="en-US" dirty="0"/>
          </a:p>
          <a:p>
            <a:r>
              <a:rPr lang="en-US" dirty="0" smtClean="0"/>
              <a:t>Date</a:t>
            </a:r>
            <a:endParaRPr lang="en-US" dirty="0"/>
          </a:p>
          <a:p>
            <a:r>
              <a:rPr lang="en-US" dirty="0" smtClean="0"/>
              <a:t>Extent</a:t>
            </a:r>
            <a:endParaRPr lang="en-US" dirty="0"/>
          </a:p>
          <a:p>
            <a:r>
              <a:rPr lang="en-US" dirty="0" smtClean="0"/>
              <a:t>Name </a:t>
            </a:r>
            <a:r>
              <a:rPr lang="en-US" dirty="0"/>
              <a:t>of </a:t>
            </a:r>
            <a:r>
              <a:rPr lang="en-US" dirty="0" smtClean="0"/>
              <a:t>creator(s)</a:t>
            </a:r>
            <a:endParaRPr lang="en-US" i="1" dirty="0"/>
          </a:p>
          <a:p>
            <a:r>
              <a:rPr lang="en-US" dirty="0" smtClean="0"/>
              <a:t>Scope </a:t>
            </a:r>
            <a:r>
              <a:rPr lang="en-US" dirty="0"/>
              <a:t>and c</a:t>
            </a:r>
            <a:r>
              <a:rPr lang="en-US" dirty="0" smtClean="0"/>
              <a:t>ontent</a:t>
            </a:r>
            <a:endParaRPr lang="en-US" dirty="0"/>
          </a:p>
          <a:p>
            <a:r>
              <a:rPr lang="en-US" dirty="0" smtClean="0"/>
              <a:t>Conditions governing </a:t>
            </a:r>
            <a:r>
              <a:rPr lang="en-US" dirty="0"/>
              <a:t>a</a:t>
            </a:r>
            <a:r>
              <a:rPr lang="en-US" dirty="0" smtClean="0"/>
              <a:t>ccess</a:t>
            </a:r>
            <a:endParaRPr lang="en-US" dirty="0"/>
          </a:p>
          <a:p>
            <a:r>
              <a:rPr lang="en-US" dirty="0" smtClean="0"/>
              <a:t>Languages </a:t>
            </a:r>
            <a:r>
              <a:rPr lang="en-US" dirty="0"/>
              <a:t>and s</a:t>
            </a:r>
            <a:r>
              <a:rPr lang="en-US" dirty="0" smtClean="0"/>
              <a:t>cripts</a:t>
            </a:r>
          </a:p>
          <a:p>
            <a:r>
              <a:rPr lang="en-US" dirty="0" smtClean="0"/>
              <a:t>Plus, for “Optimal”</a:t>
            </a:r>
          </a:p>
          <a:p>
            <a:pPr lvl="1"/>
            <a:r>
              <a:rPr lang="en-US" dirty="0" smtClean="0"/>
              <a:t>Administrative/biographical </a:t>
            </a:r>
            <a:r>
              <a:rPr lang="en-US" dirty="0"/>
              <a:t>history</a:t>
            </a:r>
          </a:p>
          <a:p>
            <a:pPr lvl="1"/>
            <a:r>
              <a:rPr lang="en-US" dirty="0"/>
              <a:t>Access </a:t>
            </a:r>
            <a:r>
              <a:rPr lang="en-US" dirty="0" smtClean="0"/>
              <a:t>points</a:t>
            </a:r>
            <a:endParaRPr lang="en-US" dirty="0"/>
          </a:p>
        </p:txBody>
      </p:sp>
      <p:sp>
        <p:nvSpPr>
          <p:cNvPr id="5" name="Text Placeholder 4"/>
          <p:cNvSpPr>
            <a:spLocks noGrp="1"/>
          </p:cNvSpPr>
          <p:nvPr>
            <p:ph type="body" sz="quarter" idx="3"/>
          </p:nvPr>
        </p:nvSpPr>
        <p:spPr>
          <a:xfrm>
            <a:off x="4712802" y="583038"/>
            <a:ext cx="4041775" cy="639762"/>
          </a:xfrm>
        </p:spPr>
        <p:txBody>
          <a:bodyPr/>
          <a:lstStyle/>
          <a:p>
            <a:r>
              <a:rPr lang="en-US" dirty="0" smtClean="0"/>
              <a:t>Optional</a:t>
            </a:r>
            <a:endParaRPr lang="en-US" dirty="0"/>
          </a:p>
        </p:txBody>
      </p:sp>
      <p:sp>
        <p:nvSpPr>
          <p:cNvPr id="6" name="Content Placeholder 5"/>
          <p:cNvSpPr>
            <a:spLocks noGrp="1"/>
          </p:cNvSpPr>
          <p:nvPr>
            <p:ph sz="quarter" idx="4"/>
          </p:nvPr>
        </p:nvSpPr>
        <p:spPr>
          <a:xfrm>
            <a:off x="4712802" y="1249362"/>
            <a:ext cx="4953000" cy="3951288"/>
          </a:xfrm>
        </p:spPr>
        <p:txBody>
          <a:bodyPr/>
          <a:lstStyle/>
          <a:p>
            <a:r>
              <a:rPr lang="en-US" sz="2000" dirty="0" smtClean="0"/>
              <a:t>System of arrangement</a:t>
            </a:r>
          </a:p>
          <a:p>
            <a:r>
              <a:rPr lang="en-US" sz="2000" dirty="0" smtClean="0"/>
              <a:t>Physical access</a:t>
            </a:r>
          </a:p>
          <a:p>
            <a:r>
              <a:rPr lang="en-US" sz="2000" dirty="0"/>
              <a:t>T</a:t>
            </a:r>
            <a:r>
              <a:rPr lang="en-US" sz="2000" dirty="0" smtClean="0"/>
              <a:t>echnical access</a:t>
            </a:r>
          </a:p>
          <a:p>
            <a:r>
              <a:rPr lang="en-US" sz="2000" dirty="0" smtClean="0"/>
              <a:t>Conditions for reproduction and use</a:t>
            </a:r>
          </a:p>
          <a:p>
            <a:r>
              <a:rPr lang="en-US" sz="2000" dirty="0" smtClean="0"/>
              <a:t>(other) Finding aids</a:t>
            </a:r>
          </a:p>
          <a:p>
            <a:r>
              <a:rPr lang="en-US" sz="2000" dirty="0" smtClean="0"/>
              <a:t>Custodial history</a:t>
            </a:r>
          </a:p>
          <a:p>
            <a:r>
              <a:rPr lang="en-US" sz="2000" dirty="0" smtClean="0"/>
              <a:t>Immediate source of acquisition</a:t>
            </a:r>
          </a:p>
          <a:p>
            <a:r>
              <a:rPr lang="en-US" sz="2000" dirty="0" smtClean="0"/>
              <a:t>Appraisal, destruction, scheduling</a:t>
            </a:r>
          </a:p>
          <a:p>
            <a:r>
              <a:rPr lang="en-US" sz="2000" dirty="0" smtClean="0"/>
              <a:t>Accruals (anticipated additions)</a:t>
            </a:r>
          </a:p>
          <a:p>
            <a:r>
              <a:rPr lang="en-US" sz="2000" dirty="0" err="1" smtClean="0"/>
              <a:t>Existence+location</a:t>
            </a:r>
            <a:r>
              <a:rPr lang="en-US" sz="2000" dirty="0" smtClean="0"/>
              <a:t> of originals</a:t>
            </a:r>
          </a:p>
          <a:p>
            <a:r>
              <a:rPr lang="en-US" sz="2000" dirty="0" err="1" smtClean="0"/>
              <a:t>Existence+location</a:t>
            </a:r>
            <a:r>
              <a:rPr lang="en-US" sz="2000" dirty="0" smtClean="0"/>
              <a:t> of copies</a:t>
            </a:r>
          </a:p>
          <a:p>
            <a:r>
              <a:rPr lang="en-US" sz="2000" dirty="0" smtClean="0"/>
              <a:t>Related archival materials</a:t>
            </a:r>
          </a:p>
          <a:p>
            <a:r>
              <a:rPr lang="en-US" sz="2000" dirty="0" smtClean="0"/>
              <a:t>Publication note</a:t>
            </a:r>
          </a:p>
          <a:p>
            <a:r>
              <a:rPr lang="en-US" sz="2000" dirty="0" smtClean="0"/>
              <a:t>Notes</a:t>
            </a:r>
          </a:p>
          <a:p>
            <a:r>
              <a:rPr lang="en-US" sz="2000" dirty="0" smtClean="0"/>
              <a:t>Description control</a:t>
            </a:r>
            <a:endParaRPr lang="en-US" sz="2000" dirty="0"/>
          </a:p>
        </p:txBody>
      </p:sp>
    </p:spTree>
    <p:extLst>
      <p:ext uri="{BB962C8B-B14F-4D97-AF65-F5344CB8AC3E}">
        <p14:creationId xmlns:p14="http://schemas.microsoft.com/office/powerpoint/2010/main" val="3365045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Control</a:t>
            </a:r>
            <a:endParaRPr lang="en-US" dirty="0"/>
          </a:p>
        </p:txBody>
      </p:sp>
      <p:sp>
        <p:nvSpPr>
          <p:cNvPr id="3" name="Content Placeholder 2"/>
          <p:cNvSpPr>
            <a:spLocks noGrp="1"/>
          </p:cNvSpPr>
          <p:nvPr>
            <p:ph idx="1"/>
          </p:nvPr>
        </p:nvSpPr>
        <p:spPr>
          <a:xfrm>
            <a:off x="381000" y="1981200"/>
            <a:ext cx="8534400" cy="4114800"/>
          </a:xfrm>
        </p:spPr>
        <p:txBody>
          <a:bodyPr/>
          <a:lstStyle/>
          <a:p>
            <a:r>
              <a:rPr lang="en-US" sz="2800" dirty="0" smtClean="0"/>
              <a:t>Unify references to the same entity (synonyms)</a:t>
            </a:r>
          </a:p>
          <a:p>
            <a:pPr lvl="1"/>
            <a:r>
              <a:rPr lang="en-US" sz="2400" dirty="0" smtClean="0"/>
              <a:t>Samuel Clemens, Mark Twain</a:t>
            </a:r>
          </a:p>
          <a:p>
            <a:pPr lvl="5"/>
            <a:endParaRPr lang="en-US" dirty="0"/>
          </a:p>
          <a:p>
            <a:r>
              <a:rPr lang="en-US" sz="2800" dirty="0" smtClean="0"/>
              <a:t>Distinguish references to different entities (homonyms)</a:t>
            </a:r>
          </a:p>
          <a:p>
            <a:pPr lvl="1"/>
            <a:r>
              <a:rPr lang="en-US" sz="2400" dirty="0" smtClean="0"/>
              <a:t>Michael Jordan (basketball), Michael Jordan (computers)</a:t>
            </a:r>
          </a:p>
          <a:p>
            <a:pPr lvl="4"/>
            <a:endParaRPr lang="en-US" dirty="0"/>
          </a:p>
          <a:p>
            <a:r>
              <a:rPr lang="en-US" sz="2800" dirty="0" smtClean="0"/>
              <a:t>Establish “access points”</a:t>
            </a:r>
          </a:p>
          <a:p>
            <a:pPr lvl="1"/>
            <a:r>
              <a:rPr lang="en-US" sz="2400" dirty="0" smtClean="0"/>
              <a:t>Canonical and variant forms, to better support “find it” tasks</a:t>
            </a:r>
            <a:endParaRPr lang="en-US" sz="2400" dirty="0"/>
          </a:p>
        </p:txBody>
      </p:sp>
    </p:spTree>
    <p:extLst>
      <p:ext uri="{BB962C8B-B14F-4D97-AF65-F5344CB8AC3E}">
        <p14:creationId xmlns:p14="http://schemas.microsoft.com/office/powerpoint/2010/main" val="8338983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Access Points</a:t>
            </a:r>
            <a:endParaRPr lang="en-US" dirty="0"/>
          </a:p>
        </p:txBody>
      </p:sp>
      <p:sp>
        <p:nvSpPr>
          <p:cNvPr id="3" name="Content Placeholder 2"/>
          <p:cNvSpPr>
            <a:spLocks noGrp="1"/>
          </p:cNvSpPr>
          <p:nvPr>
            <p:ph idx="1"/>
          </p:nvPr>
        </p:nvSpPr>
        <p:spPr>
          <a:xfrm>
            <a:off x="685800" y="1143000"/>
            <a:ext cx="8153400" cy="4114800"/>
          </a:xfrm>
        </p:spPr>
        <p:txBody>
          <a:bodyPr/>
          <a:lstStyle/>
          <a:p>
            <a:r>
              <a:rPr lang="en-US" dirty="0" smtClean="0"/>
              <a:t>Originally designed for card catalogs</a:t>
            </a:r>
          </a:p>
          <a:p>
            <a:pPr lvl="1"/>
            <a:r>
              <a:rPr lang="en-US" dirty="0" smtClean="0"/>
              <a:t>One card for every “</a:t>
            </a:r>
            <a:r>
              <a:rPr lang="en-US" dirty="0"/>
              <a:t>a</a:t>
            </a:r>
            <a:r>
              <a:rPr lang="en-US" dirty="0" smtClean="0"/>
              <a:t>uthorized” access point</a:t>
            </a:r>
          </a:p>
          <a:p>
            <a:r>
              <a:rPr lang="en-US" dirty="0" smtClean="0"/>
              <a:t>Fou</a:t>
            </a:r>
            <a:r>
              <a:rPr lang="en-US" dirty="0"/>
              <a:t>r</a:t>
            </a:r>
            <a:r>
              <a:rPr lang="en-US" dirty="0" smtClean="0"/>
              <a:t> types “dictionary” catalog access points</a:t>
            </a:r>
          </a:p>
          <a:p>
            <a:pPr lvl="1"/>
            <a:r>
              <a:rPr lang="en-US" dirty="0" smtClean="0"/>
              <a:t>Title (uniform titles)</a:t>
            </a:r>
          </a:p>
          <a:p>
            <a:pPr lvl="1"/>
            <a:r>
              <a:rPr lang="en-US" dirty="0" smtClean="0"/>
              <a:t>Author (name authority)</a:t>
            </a:r>
          </a:p>
          <a:p>
            <a:pPr lvl="1"/>
            <a:r>
              <a:rPr lang="en-US" dirty="0" smtClean="0"/>
              <a:t>Subject (controlled vocabulary)</a:t>
            </a:r>
          </a:p>
          <a:p>
            <a:pPr lvl="1"/>
            <a:r>
              <a:rPr lang="en-US" dirty="0" smtClean="0"/>
              <a:t>Series</a:t>
            </a:r>
          </a:p>
          <a:p>
            <a:r>
              <a:rPr lang="en-US" dirty="0"/>
              <a:t>O</a:t>
            </a:r>
            <a:r>
              <a:rPr lang="en-US" dirty="0" smtClean="0"/>
              <a:t>ther things can serve a similar purpose</a:t>
            </a:r>
          </a:p>
          <a:p>
            <a:pPr lvl="1"/>
            <a:r>
              <a:rPr lang="en-US" dirty="0"/>
              <a:t>C</a:t>
            </a:r>
            <a:r>
              <a:rPr lang="en-US" dirty="0" smtClean="0"/>
              <a:t>all number (shelf order)</a:t>
            </a:r>
          </a:p>
          <a:p>
            <a:pPr lvl="1"/>
            <a:r>
              <a:rPr lang="en-US" dirty="0" smtClean="0"/>
              <a:t>“Keywords” (full-text search)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895600"/>
            <a:ext cx="2667000" cy="2000250"/>
          </a:xfrm>
          <a:prstGeom prst="rect">
            <a:avLst/>
          </a:prstGeom>
        </p:spPr>
      </p:pic>
    </p:spTree>
    <p:extLst>
      <p:ext uri="{BB962C8B-B14F-4D97-AF65-F5344CB8AC3E}">
        <p14:creationId xmlns:p14="http://schemas.microsoft.com/office/powerpoint/2010/main" val="2584304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832"/>
            <a:ext cx="7772400" cy="1143000"/>
          </a:xfrm>
        </p:spPr>
        <p:txBody>
          <a:bodyPr/>
          <a:lstStyle/>
          <a:p>
            <a:r>
              <a:rPr lang="en-US" dirty="0" smtClean="0"/>
              <a:t>Functional Requirements for Authority Data (FRAD)</a:t>
            </a:r>
            <a:endParaRPr lang="en-US" dirty="0"/>
          </a:p>
        </p:txBody>
      </p:sp>
      <p:sp>
        <p:nvSpPr>
          <p:cNvPr id="3" name="Content Placeholder 2"/>
          <p:cNvSpPr>
            <a:spLocks noGrp="1"/>
          </p:cNvSpPr>
          <p:nvPr>
            <p:ph idx="1"/>
          </p:nvPr>
        </p:nvSpPr>
        <p:spPr>
          <a:xfrm>
            <a:off x="656968" y="1305697"/>
            <a:ext cx="8386119" cy="4114800"/>
          </a:xfrm>
        </p:spPr>
        <p:txBody>
          <a:bodyPr/>
          <a:lstStyle/>
          <a:p>
            <a:r>
              <a:rPr lang="en-US" dirty="0" smtClean="0"/>
              <a:t>Name</a:t>
            </a:r>
          </a:p>
          <a:p>
            <a:pPr lvl="1"/>
            <a:r>
              <a:rPr lang="en-US" dirty="0" smtClean="0"/>
              <a:t>Canonical form for display to users</a:t>
            </a:r>
          </a:p>
          <a:p>
            <a:r>
              <a:rPr lang="en-US" dirty="0" smtClean="0"/>
              <a:t>Identifier</a:t>
            </a:r>
          </a:p>
          <a:p>
            <a:pPr lvl="1"/>
            <a:r>
              <a:rPr lang="en-US" dirty="0" smtClean="0"/>
              <a:t>Canonical form for use by systems</a:t>
            </a:r>
          </a:p>
          <a:p>
            <a:r>
              <a:rPr lang="en-US" dirty="0" smtClean="0"/>
              <a:t>Controlled access points</a:t>
            </a:r>
          </a:p>
          <a:p>
            <a:pPr lvl="1"/>
            <a:r>
              <a:rPr lang="en-US" dirty="0" smtClean="0"/>
              <a:t>Forms that can be used as a basis for access</a:t>
            </a:r>
          </a:p>
          <a:p>
            <a:r>
              <a:rPr lang="en-US" dirty="0" smtClean="0"/>
              <a:t>Rules</a:t>
            </a:r>
          </a:p>
          <a:p>
            <a:pPr lvl="1"/>
            <a:r>
              <a:rPr lang="en-US" dirty="0" smtClean="0"/>
              <a:t>For creating access points</a:t>
            </a:r>
          </a:p>
          <a:p>
            <a:r>
              <a:rPr lang="en-US" dirty="0" smtClean="0"/>
              <a:t>Agency</a:t>
            </a:r>
          </a:p>
          <a:p>
            <a:pPr lvl="1"/>
            <a:r>
              <a:rPr lang="en-US" dirty="0" smtClean="0"/>
              <a:t>Organization responsible for creating access points</a:t>
            </a:r>
            <a:endParaRPr lang="en-US" dirty="0"/>
          </a:p>
        </p:txBody>
      </p:sp>
    </p:spTree>
    <p:extLst>
      <p:ext uri="{BB962C8B-B14F-4D97-AF65-F5344CB8AC3E}">
        <p14:creationId xmlns:p14="http://schemas.microsoft.com/office/powerpoint/2010/main" val="49771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67" t="13704" r="61250" b="45673"/>
          <a:stretch/>
        </p:blipFill>
        <p:spPr>
          <a:xfrm>
            <a:off x="1371600" y="717177"/>
            <a:ext cx="5486400" cy="3625050"/>
          </a:xfrm>
          <a:prstGeom prst="rect">
            <a:avLst/>
          </a:prstGeom>
        </p:spPr>
      </p:pic>
      <p:pic>
        <p:nvPicPr>
          <p:cNvPr id="5" name="Picture 4"/>
          <p:cNvPicPr>
            <a:picLocks noChangeAspect="1"/>
          </p:cNvPicPr>
          <p:nvPr/>
        </p:nvPicPr>
        <p:blipFill rotWithShape="1">
          <a:blip r:embed="rId2"/>
          <a:srcRect l="7482" t="54221" r="63608" b="10740"/>
          <a:stretch/>
        </p:blipFill>
        <p:spPr>
          <a:xfrm>
            <a:off x="1828800" y="4333990"/>
            <a:ext cx="3578157" cy="2439287"/>
          </a:xfrm>
          <a:prstGeom prst="rect">
            <a:avLst/>
          </a:prstGeom>
        </p:spPr>
      </p:pic>
      <p:sp>
        <p:nvSpPr>
          <p:cNvPr id="6" name="Title 5"/>
          <p:cNvSpPr>
            <a:spLocks noGrp="1"/>
          </p:cNvSpPr>
          <p:nvPr>
            <p:ph type="title"/>
          </p:nvPr>
        </p:nvSpPr>
        <p:spPr>
          <a:xfrm>
            <a:off x="-76200" y="-2059"/>
            <a:ext cx="9296400" cy="710999"/>
          </a:xfrm>
        </p:spPr>
        <p:txBody>
          <a:bodyPr/>
          <a:lstStyle/>
          <a:p>
            <a:r>
              <a:rPr lang="en-US" sz="4000" u="sng" dirty="0" smtClean="0"/>
              <a:t>Functional Requirements for Authority Data</a:t>
            </a:r>
            <a:endParaRPr lang="en-US" sz="4000" u="sng" dirty="0"/>
          </a:p>
        </p:txBody>
      </p:sp>
      <p:sp>
        <p:nvSpPr>
          <p:cNvPr id="7" name="TextBox 6"/>
          <p:cNvSpPr txBox="1"/>
          <p:nvPr/>
        </p:nvSpPr>
        <p:spPr>
          <a:xfrm flipH="1">
            <a:off x="7838714" y="6488668"/>
            <a:ext cx="1325881" cy="369332"/>
          </a:xfrm>
          <a:prstGeom prst="rect">
            <a:avLst/>
          </a:prstGeom>
          <a:noFill/>
        </p:spPr>
        <p:txBody>
          <a:bodyPr wrap="square" rtlCol="0">
            <a:spAutoFit/>
          </a:bodyPr>
          <a:lstStyle/>
          <a:p>
            <a:r>
              <a:rPr lang="en-US" sz="1800" dirty="0" smtClean="0"/>
              <a:t>IFLA, 2013</a:t>
            </a:r>
            <a:endParaRPr lang="en-US" sz="1800" dirty="0"/>
          </a:p>
        </p:txBody>
      </p:sp>
    </p:spTree>
    <p:extLst>
      <p:ext uri="{BB962C8B-B14F-4D97-AF65-F5344CB8AC3E}">
        <p14:creationId xmlns:p14="http://schemas.microsoft.com/office/powerpoint/2010/main" val="2174508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FRBR </a:t>
            </a:r>
            <a:r>
              <a:rPr lang="en-US" u="sng" dirty="0" smtClean="0"/>
              <a:t>Bibliographic</a:t>
            </a:r>
            <a:r>
              <a:rPr lang="en-US" dirty="0" smtClean="0"/>
              <a:t> User Tasks</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Find it</a:t>
            </a:r>
          </a:p>
          <a:p>
            <a:pPr lvl="1"/>
            <a:r>
              <a:rPr lang="en-US" dirty="0" smtClean="0"/>
              <a:t>Search (“to find”)</a:t>
            </a:r>
          </a:p>
          <a:p>
            <a:pPr lvl="1"/>
            <a:r>
              <a:rPr lang="en-US" dirty="0" smtClean="0"/>
              <a:t>Recognize (“to identify”)</a:t>
            </a:r>
          </a:p>
          <a:p>
            <a:pPr lvl="1"/>
            <a:r>
              <a:rPr lang="en-US" dirty="0" smtClean="0"/>
              <a:t>Choose (“to select”)</a:t>
            </a:r>
          </a:p>
          <a:p>
            <a:pPr lvl="3"/>
            <a:endParaRPr lang="en-US" dirty="0" smtClean="0"/>
          </a:p>
          <a:p>
            <a:r>
              <a:rPr lang="en-US" dirty="0" smtClean="0"/>
              <a:t>Serve it</a:t>
            </a:r>
          </a:p>
          <a:p>
            <a:pPr lvl="1"/>
            <a:r>
              <a:rPr lang="en-US" dirty="0" smtClean="0"/>
              <a:t>Location (“to obtain”)</a:t>
            </a:r>
          </a:p>
        </p:txBody>
      </p:sp>
    </p:spTree>
    <p:extLst>
      <p:ext uri="{BB962C8B-B14F-4D97-AF65-F5344CB8AC3E}">
        <p14:creationId xmlns:p14="http://schemas.microsoft.com/office/powerpoint/2010/main" val="3314392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1143000"/>
          </a:xfrm>
        </p:spPr>
        <p:txBody>
          <a:bodyPr/>
          <a:lstStyle/>
          <a:p>
            <a:r>
              <a:rPr lang="en-US" dirty="0" smtClean="0"/>
              <a:t>FRAD </a:t>
            </a:r>
            <a:r>
              <a:rPr lang="en-US" u="sng" dirty="0" smtClean="0"/>
              <a:t>Authority Control </a:t>
            </a:r>
            <a:r>
              <a:rPr lang="en-US" dirty="0" smtClean="0"/>
              <a:t>User Tasks</a:t>
            </a:r>
            <a:endParaRPr lang="en-US" dirty="0"/>
          </a:p>
        </p:txBody>
      </p:sp>
      <p:sp>
        <p:nvSpPr>
          <p:cNvPr id="3" name="Content Placeholder 2"/>
          <p:cNvSpPr>
            <a:spLocks noGrp="1"/>
          </p:cNvSpPr>
          <p:nvPr>
            <p:ph idx="1"/>
          </p:nvPr>
        </p:nvSpPr>
        <p:spPr/>
        <p:txBody>
          <a:bodyPr/>
          <a:lstStyle/>
          <a:p>
            <a:r>
              <a:rPr lang="en-US" dirty="0" smtClean="0"/>
              <a:t>Searcher tasks</a:t>
            </a:r>
          </a:p>
          <a:p>
            <a:pPr lvl="1"/>
            <a:r>
              <a:rPr lang="en-US" dirty="0" smtClean="0"/>
              <a:t>Find</a:t>
            </a:r>
            <a:endParaRPr lang="en-US" dirty="0"/>
          </a:p>
          <a:p>
            <a:pPr lvl="1"/>
            <a:r>
              <a:rPr lang="en-US" dirty="0" smtClean="0"/>
              <a:t>Identify</a:t>
            </a:r>
          </a:p>
          <a:p>
            <a:pPr lvl="1"/>
            <a:endParaRPr lang="en-US" dirty="0"/>
          </a:p>
          <a:p>
            <a:r>
              <a:rPr lang="en-US" dirty="0" smtClean="0"/>
              <a:t>Authority </a:t>
            </a:r>
            <a:r>
              <a:rPr lang="en-US" dirty="0"/>
              <a:t>c</a:t>
            </a:r>
            <a:r>
              <a:rPr lang="en-US" dirty="0" smtClean="0"/>
              <a:t>ontrol tasks</a:t>
            </a:r>
          </a:p>
          <a:p>
            <a:pPr lvl="1"/>
            <a:r>
              <a:rPr lang="en-US" dirty="0" smtClean="0"/>
              <a:t>Contextualize</a:t>
            </a:r>
          </a:p>
          <a:p>
            <a:pPr lvl="1"/>
            <a:r>
              <a:rPr lang="en-US" dirty="0" smtClean="0"/>
              <a:t>Justify</a:t>
            </a:r>
            <a:endParaRPr lang="en-US" dirty="0"/>
          </a:p>
        </p:txBody>
      </p:sp>
    </p:spTree>
    <p:extLst>
      <p:ext uri="{BB962C8B-B14F-4D97-AF65-F5344CB8AC3E}">
        <p14:creationId xmlns:p14="http://schemas.microsoft.com/office/powerpoint/2010/main" val="1093493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44735" y="6550223"/>
            <a:ext cx="1999265" cy="307777"/>
          </a:xfrm>
          <a:prstGeom prst="rect">
            <a:avLst/>
          </a:prstGeom>
        </p:spPr>
        <p:txBody>
          <a:bodyPr wrap="none">
            <a:spAutoFit/>
          </a:bodyPr>
          <a:lstStyle/>
          <a:p>
            <a:r>
              <a:rPr lang="en-US" sz="1400" dirty="0"/>
              <a:t>http://authorities.loc.gov/</a:t>
            </a:r>
          </a:p>
        </p:txBody>
      </p:sp>
      <p:pic>
        <p:nvPicPr>
          <p:cNvPr id="7" name="Picture 6"/>
          <p:cNvPicPr>
            <a:picLocks noChangeAspect="1"/>
          </p:cNvPicPr>
          <p:nvPr/>
        </p:nvPicPr>
        <p:blipFill rotWithShape="1">
          <a:blip r:embed="rId2"/>
          <a:srcRect l="833" t="9259" r="62500" b="65556"/>
          <a:stretch/>
        </p:blipFill>
        <p:spPr>
          <a:xfrm>
            <a:off x="1362567" y="381000"/>
            <a:ext cx="6705600" cy="2590800"/>
          </a:xfrm>
          <a:prstGeom prst="rect">
            <a:avLst/>
          </a:prstGeom>
        </p:spPr>
      </p:pic>
      <p:pic>
        <p:nvPicPr>
          <p:cNvPr id="9" name="Picture 8"/>
          <p:cNvPicPr>
            <a:picLocks noChangeAspect="1"/>
          </p:cNvPicPr>
          <p:nvPr/>
        </p:nvPicPr>
        <p:blipFill rotWithShape="1">
          <a:blip r:embed="rId3"/>
          <a:srcRect l="834" t="21852" r="62083" b="60370"/>
          <a:stretch/>
        </p:blipFill>
        <p:spPr>
          <a:xfrm>
            <a:off x="1362567" y="3770411"/>
            <a:ext cx="6781800" cy="1828800"/>
          </a:xfrm>
          <a:prstGeom prst="rect">
            <a:avLst/>
          </a:prstGeom>
        </p:spPr>
      </p:pic>
    </p:spTree>
    <p:extLst>
      <p:ext uri="{BB962C8B-B14F-4D97-AF65-F5344CB8AC3E}">
        <p14:creationId xmlns:p14="http://schemas.microsoft.com/office/powerpoint/2010/main" val="41636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On</a:t>
            </a:r>
            <a:endParaRPr lang="en-US" dirty="0"/>
          </a:p>
        </p:txBody>
      </p:sp>
      <p:sp>
        <p:nvSpPr>
          <p:cNvPr id="3" name="Content Placeholder 2"/>
          <p:cNvSpPr>
            <a:spLocks noGrp="1"/>
          </p:cNvSpPr>
          <p:nvPr>
            <p:ph idx="1"/>
          </p:nvPr>
        </p:nvSpPr>
        <p:spPr>
          <a:xfrm>
            <a:off x="228600" y="1981200"/>
            <a:ext cx="8763000" cy="4114800"/>
          </a:xfrm>
        </p:spPr>
        <p:txBody>
          <a:bodyPr/>
          <a:lstStyle/>
          <a:p>
            <a:r>
              <a:rPr lang="en-US" dirty="0"/>
              <a:t>Find the authoritative </a:t>
            </a:r>
            <a:r>
              <a:rPr lang="en-US" dirty="0" smtClean="0"/>
              <a:t>LC name </a:t>
            </a:r>
            <a:r>
              <a:rPr lang="en-US" dirty="0"/>
              <a:t>for </a:t>
            </a:r>
            <a:r>
              <a:rPr lang="en-US" dirty="0" smtClean="0"/>
              <a:t>one of ...</a:t>
            </a:r>
            <a:endParaRPr lang="en-US" dirty="0" smtClean="0">
              <a:hlinkClick r:id="rId2"/>
            </a:endParaRPr>
          </a:p>
          <a:p>
            <a:pPr lvl="1"/>
            <a:r>
              <a:rPr lang="en-US" dirty="0" smtClean="0">
                <a:hlinkClick r:id="rId2"/>
              </a:rPr>
              <a:t>http</a:t>
            </a:r>
            <a:r>
              <a:rPr lang="en-US" dirty="0">
                <a:hlinkClick r:id="rId2"/>
              </a:rPr>
              <a:t>://</a:t>
            </a:r>
            <a:r>
              <a:rPr lang="en-US" dirty="0" smtClean="0">
                <a:hlinkClick r:id="rId2"/>
              </a:rPr>
              <a:t>ischool.umd.edu/faculty-staff/jennifer-j-preece</a:t>
            </a:r>
            <a:endParaRPr lang="en-US" dirty="0" smtClean="0"/>
          </a:p>
          <a:p>
            <a:pPr lvl="1"/>
            <a:r>
              <a:rPr lang="en-US" dirty="0">
                <a:hlinkClick r:id="rId3"/>
              </a:rPr>
              <a:t>http://www.umiacs.umd.edu/~jimmylin</a:t>
            </a:r>
            <a:r>
              <a:rPr lang="en-US" dirty="0" smtClean="0">
                <a:hlinkClick r:id="rId3"/>
              </a:rPr>
              <a:t>/</a:t>
            </a:r>
            <a:endParaRPr lang="en-US" dirty="0" smtClean="0"/>
          </a:p>
          <a:p>
            <a:pPr lvl="1"/>
            <a:r>
              <a:rPr lang="en-US" dirty="0">
                <a:hlinkClick r:id="rId4"/>
              </a:rPr>
              <a:t>http://terpconnect.umd.edu/~pwang</a:t>
            </a:r>
            <a:r>
              <a:rPr lang="en-US" dirty="0" smtClean="0">
                <a:hlinkClick r:id="rId4"/>
              </a:rPr>
              <a:t>/</a:t>
            </a:r>
            <a:endParaRPr lang="en-US" dirty="0" smtClean="0"/>
          </a:p>
          <a:p>
            <a:pPr lvl="1"/>
            <a:r>
              <a:rPr lang="en-US" dirty="0">
                <a:hlinkClick r:id="rId5"/>
              </a:rPr>
              <a:t>http://en.wikipedia.org/wiki/Robert_S._</a:t>
            </a:r>
            <a:r>
              <a:rPr lang="en-US" dirty="0" smtClean="0">
                <a:hlinkClick r:id="rId5"/>
              </a:rPr>
              <a:t>Taylor</a:t>
            </a:r>
            <a:endParaRPr lang="en-US" dirty="0" smtClean="0"/>
          </a:p>
          <a:p>
            <a:pPr lvl="1"/>
            <a:r>
              <a:rPr lang="en-US" dirty="0">
                <a:hlinkClick r:id="rId6"/>
              </a:rPr>
              <a:t>http://</a:t>
            </a:r>
            <a:r>
              <a:rPr lang="en-US" dirty="0" smtClean="0">
                <a:hlinkClick r:id="rId6"/>
              </a:rPr>
              <a:t>en.wikipedia.org/wiki/Hans_Peter_Luhn</a:t>
            </a:r>
            <a:endParaRPr lang="en-US" dirty="0"/>
          </a:p>
          <a:p>
            <a:pPr lvl="1"/>
            <a:endParaRPr lang="en-US" dirty="0" smtClean="0"/>
          </a:p>
          <a:p>
            <a:pPr lvl="1"/>
            <a:endParaRPr lang="en-US" dirty="0"/>
          </a:p>
        </p:txBody>
      </p:sp>
    </p:spTree>
    <p:extLst>
      <p:ext uri="{BB962C8B-B14F-4D97-AF65-F5344CB8AC3E}">
        <p14:creationId xmlns:p14="http://schemas.microsoft.com/office/powerpoint/2010/main" val="4016796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ough4"/>
          <p:cNvPicPr>
            <a:picLocks noChangeAspect="1" noChangeArrowheads="1"/>
          </p:cNvPicPr>
          <p:nvPr/>
        </p:nvPicPr>
        <p:blipFill>
          <a:blip r:embed="rId2">
            <a:extLst>
              <a:ext uri="{28A0092B-C50C-407E-A947-70E740481C1C}">
                <a14:useLocalDpi xmlns:a14="http://schemas.microsoft.com/office/drawing/2010/main" val="0"/>
              </a:ext>
            </a:extLst>
          </a:blip>
          <a:srcRect t="1744" r="1961" b="22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a:xfrm>
            <a:off x="685800" y="1981200"/>
            <a:ext cx="8153400" cy="4114800"/>
          </a:xfrm>
        </p:spPr>
        <p:txBody>
          <a:bodyPr/>
          <a:lstStyle/>
          <a:p>
            <a:r>
              <a:rPr lang="en-US" dirty="0" smtClean="0"/>
              <a:t>Classification</a:t>
            </a:r>
          </a:p>
          <a:p>
            <a:pPr lvl="1"/>
            <a:r>
              <a:rPr lang="en-US" dirty="0" smtClean="0"/>
              <a:t>A system for organizing knowledge</a:t>
            </a:r>
          </a:p>
          <a:p>
            <a:endParaRPr lang="en-US" dirty="0" smtClean="0"/>
          </a:p>
          <a:p>
            <a:r>
              <a:rPr lang="en-US" dirty="0" smtClean="0"/>
              <a:t>Notation</a:t>
            </a:r>
          </a:p>
          <a:p>
            <a:pPr lvl="1"/>
            <a:r>
              <a:rPr lang="en-US" dirty="0" smtClean="0"/>
              <a:t>Expressing the classification in a systematic way</a:t>
            </a:r>
          </a:p>
        </p:txBody>
      </p:sp>
    </p:spTree>
    <p:extLst>
      <p:ext uri="{BB962C8B-B14F-4D97-AF65-F5344CB8AC3E}">
        <p14:creationId xmlns:p14="http://schemas.microsoft.com/office/powerpoint/2010/main" val="22960306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lstStyle/>
          <a:p>
            <a:r>
              <a:rPr lang="en-US" dirty="0" smtClean="0"/>
              <a:t>Library of Congress Subject </a:t>
            </a:r>
            <a:r>
              <a:rPr lang="en-US" u="sng" dirty="0" smtClean="0"/>
              <a:t>Headings</a:t>
            </a:r>
            <a:endParaRPr lang="en-US" u="sng" dirty="0"/>
          </a:p>
        </p:txBody>
      </p:sp>
      <p:sp>
        <p:nvSpPr>
          <p:cNvPr id="3" name="Content Placeholder 2"/>
          <p:cNvSpPr>
            <a:spLocks noGrp="1"/>
          </p:cNvSpPr>
          <p:nvPr>
            <p:ph idx="1"/>
          </p:nvPr>
        </p:nvSpPr>
        <p:spPr>
          <a:xfrm>
            <a:off x="199768" y="1524000"/>
            <a:ext cx="8944232" cy="5151437"/>
          </a:xfrm>
        </p:spPr>
        <p:txBody>
          <a:bodyPr>
            <a:normAutofit/>
          </a:bodyPr>
          <a:lstStyle/>
          <a:p>
            <a:r>
              <a:rPr lang="en-US" dirty="0" smtClean="0"/>
              <a:t>Controlled vocabulary for subject access points</a:t>
            </a:r>
          </a:p>
          <a:p>
            <a:pPr lvl="1"/>
            <a:r>
              <a:rPr lang="en-US" dirty="0"/>
              <a:t>M</a:t>
            </a:r>
            <a:r>
              <a:rPr lang="en-US" dirty="0" smtClean="0"/>
              <a:t>ost commonly applied to books and serials</a:t>
            </a:r>
          </a:p>
          <a:p>
            <a:pPr lvl="4"/>
            <a:endParaRPr lang="en-US" dirty="0" smtClean="0"/>
          </a:p>
          <a:p>
            <a:r>
              <a:rPr lang="en-US" dirty="0" smtClean="0"/>
              <a:t>Used when a subject describes </a:t>
            </a:r>
            <a:r>
              <a:rPr lang="en-US" i="1" dirty="0" smtClean="0"/>
              <a:t>≥</a:t>
            </a:r>
            <a:r>
              <a:rPr lang="en-US" dirty="0" smtClean="0"/>
              <a:t>20</a:t>
            </a:r>
            <a:r>
              <a:rPr lang="en-US" dirty="0"/>
              <a:t>% of the </a:t>
            </a:r>
            <a:r>
              <a:rPr lang="en-US" dirty="0" smtClean="0"/>
              <a:t>work</a:t>
            </a:r>
            <a:endParaRPr lang="en-US" dirty="0"/>
          </a:p>
          <a:p>
            <a:pPr lvl="3"/>
            <a:endParaRPr lang="en-US" dirty="0" smtClean="0"/>
          </a:p>
          <a:p>
            <a:r>
              <a:rPr lang="en-US" dirty="0" smtClean="0"/>
              <a:t>Choose </a:t>
            </a:r>
            <a:r>
              <a:rPr lang="en-US" dirty="0"/>
              <a:t>the most specific </a:t>
            </a:r>
            <a:r>
              <a:rPr lang="en-US" dirty="0" smtClean="0"/>
              <a:t>appropriate headings </a:t>
            </a:r>
          </a:p>
          <a:p>
            <a:pPr lvl="1"/>
            <a:r>
              <a:rPr lang="en-US" dirty="0" smtClean="0"/>
              <a:t>But if more than 3 subtopics, choose </a:t>
            </a:r>
            <a:r>
              <a:rPr lang="en-US" dirty="0"/>
              <a:t>a</a:t>
            </a:r>
            <a:r>
              <a:rPr lang="en-US" dirty="0" smtClean="0"/>
              <a:t> broader heading</a:t>
            </a:r>
          </a:p>
        </p:txBody>
      </p:sp>
    </p:spTree>
    <p:extLst>
      <p:ext uri="{BB962C8B-B14F-4D97-AF65-F5344CB8AC3E}">
        <p14:creationId xmlns:p14="http://schemas.microsoft.com/office/powerpoint/2010/main" val="11858490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0"/>
            <a:ext cx="7772400" cy="1143000"/>
          </a:xfrm>
        </p:spPr>
        <p:txBody>
          <a:bodyPr/>
          <a:lstStyle/>
          <a:p>
            <a:r>
              <a:rPr lang="en-US" dirty="0" smtClean="0"/>
              <a:t>LCSH Subdivisions</a:t>
            </a:r>
            <a:endParaRPr lang="en-US" dirty="0"/>
          </a:p>
        </p:txBody>
      </p:sp>
      <p:sp>
        <p:nvSpPr>
          <p:cNvPr id="3" name="Content Placeholder 2"/>
          <p:cNvSpPr>
            <a:spLocks noGrp="1"/>
          </p:cNvSpPr>
          <p:nvPr>
            <p:ph idx="1"/>
          </p:nvPr>
        </p:nvSpPr>
        <p:spPr>
          <a:xfrm>
            <a:off x="304800" y="1600200"/>
            <a:ext cx="8458200" cy="5029200"/>
          </a:xfrm>
        </p:spPr>
        <p:txBody>
          <a:bodyPr>
            <a:normAutofit/>
          </a:bodyPr>
          <a:lstStyle/>
          <a:p>
            <a:r>
              <a:rPr lang="en-US" dirty="0" smtClean="0"/>
              <a:t>Topical</a:t>
            </a:r>
          </a:p>
          <a:p>
            <a:pPr marL="457200" lvl="1" indent="0">
              <a:buNone/>
            </a:pPr>
            <a:r>
              <a:rPr lang="en-US" dirty="0"/>
              <a:t>	</a:t>
            </a:r>
            <a:r>
              <a:rPr lang="en-US" sz="2400" dirty="0" smtClean="0"/>
              <a:t>Archaeology – Methodology</a:t>
            </a:r>
          </a:p>
          <a:p>
            <a:r>
              <a:rPr lang="en-US" dirty="0" smtClean="0"/>
              <a:t>Form</a:t>
            </a:r>
          </a:p>
          <a:p>
            <a:pPr marL="914400" lvl="2" indent="0">
              <a:buNone/>
            </a:pPr>
            <a:r>
              <a:rPr lang="en-US" dirty="0" smtClean="0"/>
              <a:t>Archaeology – Fiction</a:t>
            </a:r>
          </a:p>
          <a:p>
            <a:pPr marL="571500" indent="-457200"/>
            <a:r>
              <a:rPr lang="en-US" dirty="0" smtClean="0"/>
              <a:t>Chronological</a:t>
            </a:r>
          </a:p>
          <a:p>
            <a:pPr marL="914400" lvl="2" indent="0">
              <a:buNone/>
            </a:pPr>
            <a:r>
              <a:rPr lang="en-US" dirty="0" smtClean="0"/>
              <a:t>Archaeology – History – 18</a:t>
            </a:r>
            <a:r>
              <a:rPr lang="en-US" baseline="30000" dirty="0" smtClean="0"/>
              <a:t>th</a:t>
            </a:r>
            <a:r>
              <a:rPr lang="en-US" dirty="0" smtClean="0"/>
              <a:t> century</a:t>
            </a:r>
          </a:p>
          <a:p>
            <a:pPr marL="571500" indent="-457200"/>
            <a:r>
              <a:rPr lang="en-US" dirty="0" smtClean="0"/>
              <a:t>Geographic</a:t>
            </a:r>
          </a:p>
          <a:p>
            <a:pPr marL="914400" lvl="2" indent="0">
              <a:buNone/>
            </a:pPr>
            <a:r>
              <a:rPr lang="en-US" dirty="0" smtClean="0"/>
              <a:t>Archaeology – Egypt</a:t>
            </a:r>
          </a:p>
        </p:txBody>
      </p:sp>
    </p:spTree>
    <p:extLst>
      <p:ext uri="{BB962C8B-B14F-4D97-AF65-F5344CB8AC3E}">
        <p14:creationId xmlns:p14="http://schemas.microsoft.com/office/powerpoint/2010/main" val="27883774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 On</a:t>
            </a:r>
            <a:endParaRPr lang="en-US" dirty="0"/>
          </a:p>
        </p:txBody>
      </p:sp>
      <p:sp>
        <p:nvSpPr>
          <p:cNvPr id="3" name="Content Placeholder 2"/>
          <p:cNvSpPr>
            <a:spLocks noGrp="1"/>
          </p:cNvSpPr>
          <p:nvPr>
            <p:ph idx="1"/>
          </p:nvPr>
        </p:nvSpPr>
        <p:spPr>
          <a:xfrm>
            <a:off x="457200" y="1981200"/>
            <a:ext cx="8610600" cy="4114800"/>
          </a:xfrm>
        </p:spPr>
        <p:txBody>
          <a:bodyPr/>
          <a:lstStyle/>
          <a:p>
            <a:r>
              <a:rPr lang="en-US" dirty="0" smtClean="0"/>
              <a:t>Find the LCSH for one of:</a:t>
            </a:r>
          </a:p>
          <a:p>
            <a:pPr lvl="1"/>
            <a:r>
              <a:rPr lang="en-US" sz="2400" dirty="0">
                <a:hlinkClick r:id="rId2"/>
              </a:rPr>
              <a:t>http://</a:t>
            </a:r>
            <a:r>
              <a:rPr lang="en-US" sz="2400" dirty="0" smtClean="0">
                <a:hlinkClick r:id="rId2"/>
              </a:rPr>
              <a:t>www.mayoclinic.com/health/heart-attack/DS00094</a:t>
            </a:r>
            <a:endParaRPr lang="en-US" sz="2400" dirty="0" smtClean="0"/>
          </a:p>
          <a:p>
            <a:pPr lvl="1"/>
            <a:r>
              <a:rPr lang="en-US" sz="2400" dirty="0">
                <a:hlinkClick r:id="rId3"/>
              </a:rPr>
              <a:t>http://</a:t>
            </a:r>
            <a:r>
              <a:rPr lang="en-US" sz="2400" dirty="0" smtClean="0">
                <a:hlinkClick r:id="rId3"/>
              </a:rPr>
              <a:t>en.wikipedia.org/wiki/AS-204</a:t>
            </a:r>
            <a:endParaRPr lang="en-US" sz="2400" dirty="0" smtClean="0"/>
          </a:p>
          <a:p>
            <a:pPr lvl="1"/>
            <a:r>
              <a:rPr lang="en-US" sz="2400" dirty="0">
                <a:hlinkClick r:id="rId4"/>
              </a:rPr>
              <a:t>http://www.apollotheater.org</a:t>
            </a:r>
            <a:r>
              <a:rPr lang="en-US" sz="2400" dirty="0" smtClean="0">
                <a:hlinkClick r:id="rId4"/>
              </a:rPr>
              <a:t>/</a:t>
            </a:r>
            <a:endParaRPr lang="en-US" sz="2400" dirty="0" smtClean="0"/>
          </a:p>
          <a:p>
            <a:pPr lvl="1"/>
            <a:r>
              <a:rPr lang="en-US" sz="2400" dirty="0">
                <a:hlinkClick r:id="rId5"/>
              </a:rPr>
              <a:t>http://www.flickr.com/photos/usnationalarchives/4153755504</a:t>
            </a:r>
            <a:r>
              <a:rPr lang="en-US" sz="2400" dirty="0" smtClean="0">
                <a:hlinkClick r:id="rId5"/>
              </a:rPr>
              <a:t>/</a:t>
            </a:r>
            <a:endParaRPr lang="en-US" sz="2400" dirty="0" smtClean="0"/>
          </a:p>
          <a:p>
            <a:pPr lvl="1"/>
            <a:r>
              <a:rPr lang="en-US" sz="2400" dirty="0">
                <a:hlinkClick r:id="rId6"/>
              </a:rPr>
              <a:t>http://</a:t>
            </a:r>
            <a:r>
              <a:rPr lang="en-US" sz="2400" dirty="0" smtClean="0">
                <a:hlinkClick r:id="rId6"/>
              </a:rPr>
              <a:t>en.wikipedia.org/wiki/Operation_Entebbe</a:t>
            </a:r>
            <a:endParaRPr lang="en-US" sz="2400" dirty="0" smtClean="0"/>
          </a:p>
        </p:txBody>
      </p:sp>
    </p:spTree>
    <p:extLst>
      <p:ext uri="{BB962C8B-B14F-4D97-AF65-F5344CB8AC3E}">
        <p14:creationId xmlns:p14="http://schemas.microsoft.com/office/powerpoint/2010/main" val="9758564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t>Before You Go!</a:t>
            </a:r>
          </a:p>
        </p:txBody>
      </p:sp>
      <p:sp>
        <p:nvSpPr>
          <p:cNvPr id="59395" name="Rectangle 3"/>
          <p:cNvSpPr>
            <a:spLocks noGrp="1" noChangeArrowheads="1"/>
          </p:cNvSpPr>
          <p:nvPr>
            <p:ph type="body" idx="1"/>
          </p:nvPr>
        </p:nvSpPr>
        <p:spPr/>
        <p:txBody>
          <a:bodyPr/>
          <a:lstStyle/>
          <a:p>
            <a:r>
              <a:rPr lang="en-US" smtClean="0"/>
              <a:t>On a sheet of paper (no names), answer the following question:</a:t>
            </a:r>
          </a:p>
          <a:p>
            <a:endParaRPr lang="en-US" smtClean="0"/>
          </a:p>
          <a:p>
            <a:pPr>
              <a:buFontTx/>
              <a:buNone/>
            </a:pPr>
            <a:r>
              <a:rPr lang="en-US" smtClean="0"/>
              <a:t>	What was the muddiest point in today’s class?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Sources</a:t>
            </a:r>
            <a:endParaRPr lang="en-US" dirty="0"/>
          </a:p>
        </p:txBody>
      </p:sp>
      <p:sp>
        <p:nvSpPr>
          <p:cNvPr id="3" name="Content Placeholder 2"/>
          <p:cNvSpPr>
            <a:spLocks noGrp="1"/>
          </p:cNvSpPr>
          <p:nvPr>
            <p:ph idx="1"/>
          </p:nvPr>
        </p:nvSpPr>
        <p:spPr/>
        <p:txBody>
          <a:bodyPr/>
          <a:lstStyle/>
          <a:p>
            <a:r>
              <a:rPr lang="en-US" dirty="0" smtClean="0"/>
              <a:t>Automated</a:t>
            </a:r>
          </a:p>
          <a:p>
            <a:pPr lvl="1"/>
            <a:r>
              <a:rPr lang="en-US" dirty="0"/>
              <a:t>C</a:t>
            </a:r>
            <a:r>
              <a:rPr lang="en-US" dirty="0" smtClean="0"/>
              <a:t>apture</a:t>
            </a:r>
          </a:p>
          <a:p>
            <a:pPr lvl="1"/>
            <a:r>
              <a:rPr lang="en-US" dirty="0" smtClean="0"/>
              <a:t>Extraction</a:t>
            </a:r>
          </a:p>
          <a:p>
            <a:pPr lvl="1"/>
            <a:r>
              <a:rPr lang="en-US" dirty="0" smtClean="0"/>
              <a:t>Classification</a:t>
            </a:r>
          </a:p>
          <a:p>
            <a:r>
              <a:rPr lang="en-US" dirty="0" smtClean="0"/>
              <a:t>Manual</a:t>
            </a:r>
          </a:p>
          <a:p>
            <a:pPr lvl="1"/>
            <a:r>
              <a:rPr lang="en-US" dirty="0" smtClean="0"/>
              <a:t>Professional</a:t>
            </a:r>
          </a:p>
          <a:p>
            <a:pPr lvl="1"/>
            <a:r>
              <a:rPr lang="en-US" dirty="0" smtClean="0"/>
              <a:t>Community</a:t>
            </a:r>
          </a:p>
          <a:p>
            <a:pPr lvl="1"/>
            <a:r>
              <a:rPr lang="en-US" dirty="0" smtClean="0"/>
              <a:t>Personal</a:t>
            </a:r>
          </a:p>
          <a:p>
            <a:endParaRPr lang="en-US" dirty="0"/>
          </a:p>
        </p:txBody>
      </p:sp>
    </p:spTree>
    <p:extLst>
      <p:ext uri="{BB962C8B-B14F-4D97-AF65-F5344CB8AC3E}">
        <p14:creationId xmlns:p14="http://schemas.microsoft.com/office/powerpoint/2010/main" val="3990301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p:cNvPicPr>
            <a:picLocks noChangeAspect="1" noChangeArrowheads="1"/>
          </p:cNvPicPr>
          <p:nvPr/>
        </p:nvPicPr>
        <p:blipFill>
          <a:blip r:embed="rId2">
            <a:extLst>
              <a:ext uri="{28A0092B-C50C-407E-A947-70E740481C1C}">
                <a14:useLocalDpi xmlns:a14="http://schemas.microsoft.com/office/drawing/2010/main" val="0"/>
              </a:ext>
            </a:extLst>
          </a:blip>
          <a:srcRect l="1305" t="11174" r="3291" b="33821"/>
          <a:stretch>
            <a:fillRect/>
          </a:stretch>
        </p:blipFill>
        <p:spPr bwMode="auto">
          <a:xfrm>
            <a:off x="647700" y="1352550"/>
            <a:ext cx="77724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title"/>
          </p:nvPr>
        </p:nvSpPr>
        <p:spPr>
          <a:xfrm>
            <a:off x="647700" y="16476"/>
            <a:ext cx="7772400" cy="1143000"/>
          </a:xfrm>
        </p:spPr>
        <p:txBody>
          <a:bodyPr/>
          <a:lstStyle/>
          <a:p>
            <a:r>
              <a:rPr lang="en-US" dirty="0" smtClean="0"/>
              <a:t>Community Metadata:</a:t>
            </a:r>
            <a:br>
              <a:rPr lang="en-US" dirty="0" smtClean="0"/>
            </a:br>
            <a:r>
              <a:rPr lang="en-US" dirty="0" smtClean="0"/>
              <a:t>“Folksonomies”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21171" y="1380867"/>
            <a:ext cx="6301658" cy="4930137"/>
          </a:xfrm>
          <a:prstGeom prst="rect">
            <a:avLst/>
          </a:prstGeom>
        </p:spPr>
      </p:pic>
      <p:sp>
        <p:nvSpPr>
          <p:cNvPr id="6" name="TextBox 5"/>
          <p:cNvSpPr txBox="1"/>
          <p:nvPr/>
        </p:nvSpPr>
        <p:spPr>
          <a:xfrm>
            <a:off x="5932800" y="6488668"/>
            <a:ext cx="3211200" cy="369332"/>
          </a:xfrm>
          <a:prstGeom prst="rect">
            <a:avLst/>
          </a:prstGeom>
          <a:noFill/>
        </p:spPr>
        <p:txBody>
          <a:bodyPr wrap="none" rtlCol="0">
            <a:spAutoFit/>
          </a:bodyPr>
          <a:lstStyle/>
          <a:p>
            <a:r>
              <a:rPr lang="en-US" sz="1800" dirty="0" smtClean="0"/>
              <a:t>van </a:t>
            </a:r>
            <a:r>
              <a:rPr lang="en-US" sz="1800" dirty="0" err="1" smtClean="0"/>
              <a:t>Ahn</a:t>
            </a:r>
            <a:r>
              <a:rPr lang="en-US" sz="1800" dirty="0" smtClean="0"/>
              <a:t> and </a:t>
            </a:r>
            <a:r>
              <a:rPr lang="en-US" sz="1800" dirty="0" err="1" smtClean="0"/>
              <a:t>Dabbish</a:t>
            </a:r>
            <a:r>
              <a:rPr lang="en-US" sz="1800" dirty="0" smtClean="0"/>
              <a:t>, CHI 2004</a:t>
            </a:r>
            <a:endParaRPr lang="en-US" sz="1800" dirty="0"/>
          </a:p>
        </p:txBody>
      </p:sp>
      <p:sp>
        <p:nvSpPr>
          <p:cNvPr id="7" name="Title 6"/>
          <p:cNvSpPr>
            <a:spLocks noGrp="1"/>
          </p:cNvSpPr>
          <p:nvPr>
            <p:ph type="title"/>
          </p:nvPr>
        </p:nvSpPr>
        <p:spPr>
          <a:xfrm>
            <a:off x="685800" y="60204"/>
            <a:ext cx="7772400" cy="1143000"/>
          </a:xfrm>
        </p:spPr>
        <p:txBody>
          <a:bodyPr/>
          <a:lstStyle/>
          <a:p>
            <a:r>
              <a:rPr lang="en-US" dirty="0" smtClean="0"/>
              <a:t>Community Metadata:</a:t>
            </a:r>
            <a:br>
              <a:rPr lang="en-US" dirty="0" smtClean="0"/>
            </a:br>
            <a:r>
              <a:rPr lang="en-US" dirty="0" smtClean="0"/>
              <a:t>Games With a Purpose</a:t>
            </a:r>
            <a:endParaRPr lang="en-US" dirty="0"/>
          </a:p>
        </p:txBody>
      </p:sp>
    </p:spTree>
    <p:extLst>
      <p:ext uri="{BB962C8B-B14F-4D97-AF65-F5344CB8AC3E}">
        <p14:creationId xmlns:p14="http://schemas.microsoft.com/office/powerpoint/2010/main" val="2593782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890" y="304800"/>
            <a:ext cx="7772400" cy="1143000"/>
          </a:xfrm>
        </p:spPr>
        <p:txBody>
          <a:bodyPr/>
          <a:lstStyle/>
          <a:p>
            <a:r>
              <a:rPr lang="en-US" dirty="0" smtClean="0"/>
              <a:t>Community Metadata:</a:t>
            </a:r>
            <a:br>
              <a:rPr lang="en-US" dirty="0" smtClean="0"/>
            </a:br>
            <a:r>
              <a:rPr lang="en-US" dirty="0" smtClean="0"/>
              <a:t>Crowdsourcing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9" y="1937634"/>
            <a:ext cx="9137822" cy="4920365"/>
          </a:xfrm>
          <a:prstGeom prst="rect">
            <a:avLst/>
          </a:prstGeom>
        </p:spPr>
      </p:pic>
    </p:spTree>
    <p:extLst>
      <p:ext uri="{BB962C8B-B14F-4D97-AF65-F5344CB8AC3E}">
        <p14:creationId xmlns:p14="http://schemas.microsoft.com/office/powerpoint/2010/main" val="1670031414"/>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spDef>
    <a:lnDef>
      <a:spPr bwMode="auto">
        <a:xfrm>
          <a:off x="0" y="0"/>
          <a:ext cx="1" cy="1"/>
        </a:xfrm>
        <a:custGeom>
          <a:avLst/>
          <a:gdLst/>
          <a:ahLst/>
          <a:cxnLst/>
          <a:rect l="0" t="0" r="0" b="0"/>
          <a:pathLst/>
        </a:custGeom>
        <a:solidFill>
          <a:srgbClr val="FFFFFF"/>
        </a:solidFill>
        <a:ln w="1270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4735</TotalTime>
  <Pages>22</Pages>
  <Words>3344</Words>
  <Application>Microsoft Office PowerPoint</Application>
  <PresentationFormat>On-screen Show (4:3)</PresentationFormat>
  <Paragraphs>646</Paragraphs>
  <Slides>54</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ＭＳ Ｐゴシック</vt:lpstr>
      <vt:lpstr>Arial</vt:lpstr>
      <vt:lpstr>Courier New</vt:lpstr>
      <vt:lpstr>Gill Sans</vt:lpstr>
      <vt:lpstr>Helvetica</vt:lpstr>
      <vt:lpstr>Osaka</vt:lpstr>
      <vt:lpstr>Times New Roman</vt:lpstr>
      <vt:lpstr>Verdana</vt:lpstr>
      <vt:lpstr>ヒラギノ角ゴ ProN W3</vt:lpstr>
      <vt:lpstr>Default Design</vt:lpstr>
      <vt:lpstr>Description</vt:lpstr>
      <vt:lpstr>Metadata Capture: User Behavior</vt:lpstr>
      <vt:lpstr>Exploiting Behavioral Metadata</vt:lpstr>
      <vt:lpstr>Metadata Extraction: Named Entity “Tagging”</vt:lpstr>
      <vt:lpstr>PowerPoint Presentation</vt:lpstr>
      <vt:lpstr>Metadata Sources</vt:lpstr>
      <vt:lpstr>Community Metadata: “Folksonomies”</vt:lpstr>
      <vt:lpstr>Community Metadata: Games With a Purpose</vt:lpstr>
      <vt:lpstr>Community Metadata: Crowdsourcing</vt:lpstr>
      <vt:lpstr>Sources of File Type Metadata</vt:lpstr>
      <vt:lpstr>Metadata Challenges</vt:lpstr>
      <vt:lpstr>Putting It All Together</vt:lpstr>
      <vt:lpstr>Some Types of “Metadata”</vt:lpstr>
      <vt:lpstr>Aspects of Metadata</vt:lpstr>
      <vt:lpstr>Fostering Consistency</vt:lpstr>
      <vt:lpstr>FRBR Entity Types</vt:lpstr>
      <vt:lpstr>PowerPoint Presentation</vt:lpstr>
      <vt:lpstr>Work</vt:lpstr>
      <vt:lpstr>Expression (Realization)</vt:lpstr>
      <vt:lpstr>Manifestation</vt:lpstr>
      <vt:lpstr>Item</vt:lpstr>
      <vt:lpstr>PowerPoint Presentation</vt:lpstr>
      <vt:lpstr>FRBR Bibliographic User Tasks</vt:lpstr>
      <vt:lpstr>Resource Description &amp; Access (RDA)</vt:lpstr>
      <vt:lpstr>Components of RDA</vt:lpstr>
      <vt:lpstr>Bibliographic Relationships</vt:lpstr>
      <vt:lpstr>More Bibliographic Relationships</vt:lpstr>
      <vt:lpstr>Some RDA Elements for Products</vt:lpstr>
      <vt:lpstr>RDA: Person</vt:lpstr>
      <vt:lpstr>RDA Person Examples</vt:lpstr>
      <vt:lpstr>RDA: Language and Script</vt:lpstr>
      <vt:lpstr>RDA: Preferred Name</vt:lpstr>
      <vt:lpstr>RDA: Additions to Preferred Name</vt:lpstr>
      <vt:lpstr>RDA: Surnames Indicating Relationships</vt:lpstr>
      <vt:lpstr>RDA: Terms of Address When Needed</vt:lpstr>
      <vt:lpstr>RDA: Profession or Occupation</vt:lpstr>
      <vt:lpstr>RDA: Field of Activity of Person</vt:lpstr>
      <vt:lpstr>RDA: Associated Date for Person</vt:lpstr>
      <vt:lpstr>RDA: Associated Place for Person</vt:lpstr>
      <vt:lpstr>DACS Principles</vt:lpstr>
      <vt:lpstr>(Single-Level) DACS Elements</vt:lpstr>
      <vt:lpstr>Authority Control</vt:lpstr>
      <vt:lpstr>Access Points</vt:lpstr>
      <vt:lpstr>Functional Requirements for Authority Data (FRAD)</vt:lpstr>
      <vt:lpstr>Functional Requirements for Authority Data</vt:lpstr>
      <vt:lpstr>FRBR Bibliographic User Tasks</vt:lpstr>
      <vt:lpstr>FRAD Authority Control User Tasks</vt:lpstr>
      <vt:lpstr>PowerPoint Presentation</vt:lpstr>
      <vt:lpstr>Hands On</vt:lpstr>
      <vt:lpstr>Classification</vt:lpstr>
      <vt:lpstr>Library of Congress Subject Headings</vt:lpstr>
      <vt:lpstr>LCSH Subdivisions</vt:lpstr>
      <vt:lpstr>Hands On</vt:lpstr>
      <vt:lpstr>Before You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dc:title>
  <dc:subject>Week 2 LBSC 690</dc:subject>
  <dc:creator>Doug Oard</dc:creator>
  <cp:lastModifiedBy>jj</cp:lastModifiedBy>
  <cp:revision>227</cp:revision>
  <cp:lastPrinted>1997-09-10T16:39:34Z</cp:lastPrinted>
  <dcterms:created xsi:type="dcterms:W3CDTF">1997-09-10T16:39:54Z</dcterms:created>
  <dcterms:modified xsi:type="dcterms:W3CDTF">2014-02-24T06:38:16Z</dcterms:modified>
</cp:coreProperties>
</file>