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24" r:id="rId3"/>
    <p:sldId id="512" r:id="rId4"/>
    <p:sldId id="430" r:id="rId5"/>
    <p:sldId id="468" r:id="rId6"/>
    <p:sldId id="464" r:id="rId7"/>
    <p:sldId id="467" r:id="rId8"/>
    <p:sldId id="523" r:id="rId9"/>
    <p:sldId id="483" r:id="rId10"/>
    <p:sldId id="471" r:id="rId11"/>
    <p:sldId id="481" r:id="rId12"/>
    <p:sldId id="480" r:id="rId13"/>
    <p:sldId id="519" r:id="rId14"/>
    <p:sldId id="486" r:id="rId15"/>
    <p:sldId id="487" r:id="rId16"/>
    <p:sldId id="488" r:id="rId17"/>
    <p:sldId id="489" r:id="rId18"/>
    <p:sldId id="490" r:id="rId19"/>
    <p:sldId id="521" r:id="rId20"/>
    <p:sldId id="522" r:id="rId21"/>
    <p:sldId id="492" r:id="rId22"/>
    <p:sldId id="484" r:id="rId23"/>
    <p:sldId id="516" r:id="rId24"/>
    <p:sldId id="515" r:id="rId25"/>
    <p:sldId id="509" r:id="rId26"/>
    <p:sldId id="477" r:id="rId27"/>
    <p:sldId id="510" r:id="rId28"/>
    <p:sldId id="478" r:id="rId29"/>
    <p:sldId id="475" r:id="rId30"/>
    <p:sldId id="476" r:id="rId31"/>
    <p:sldId id="518" r:id="rId32"/>
    <p:sldId id="517" r:id="rId33"/>
    <p:sldId id="501" r:id="rId34"/>
    <p:sldId id="502" r:id="rId35"/>
    <p:sldId id="513" r:id="rId36"/>
    <p:sldId id="500" r:id="rId37"/>
    <p:sldId id="511" r:id="rId38"/>
    <p:sldId id="514" r:id="rId39"/>
    <p:sldId id="479" r:id="rId40"/>
    <p:sldId id="482" r:id="rId41"/>
    <p:sldId id="491" r:id="rId42"/>
    <p:sldId id="507" r:id="rId43"/>
    <p:sldId id="506" r:id="rId44"/>
    <p:sldId id="508" r:id="rId45"/>
    <p:sldId id="520" r:id="rId46"/>
    <p:sldId id="46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202" autoAdjust="0"/>
    <p:restoredTop sz="94683" autoAdjust="0"/>
  </p:normalViewPr>
  <p:slideViewPr>
    <p:cSldViewPr>
      <p:cViewPr varScale="1">
        <p:scale>
          <a:sx n="116" d="100"/>
          <a:sy n="116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29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4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9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de.wikipedia.org/w/index.php?title=Datei:Lod-datasets_2010-09-22_colored.png&amp;filetimestamp=20101022110116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Metadata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Week 4</a:t>
            </a:r>
          </a:p>
          <a:p>
            <a:pPr marL="342900" indent="-342900"/>
            <a:r>
              <a:rPr lang="en-US" dirty="0" smtClean="0"/>
              <a:t>LBSC 671</a:t>
            </a:r>
          </a:p>
          <a:p>
            <a:pPr marL="342900" indent="-342900"/>
            <a:r>
              <a:rPr lang="en-US" dirty="0" smtClean="0"/>
              <a:t>Creating Information Infrastructures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74" y="-30576"/>
            <a:ext cx="7772400" cy="1143000"/>
          </a:xfrm>
        </p:spPr>
        <p:txBody>
          <a:bodyPr/>
          <a:lstStyle/>
          <a:p>
            <a:r>
              <a:rPr lang="en-US" dirty="0" smtClean="0"/>
              <a:t>Functional Requirements for </a:t>
            </a:r>
            <a:r>
              <a:rPr lang="en-US" i="1" u="sng" dirty="0" smtClean="0"/>
              <a:t>Bibliographic</a:t>
            </a:r>
            <a:r>
              <a:rPr lang="en-US" dirty="0" smtClean="0"/>
              <a:t> Records (FRBR)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819437"/>
            <a:ext cx="6781800" cy="6028266"/>
          </a:xfrm>
        </p:spPr>
      </p:pic>
      <p:sp>
        <p:nvSpPr>
          <p:cNvPr id="5" name="TextBox 4"/>
          <p:cNvSpPr txBox="1"/>
          <p:nvPr/>
        </p:nvSpPr>
        <p:spPr>
          <a:xfrm>
            <a:off x="6497692" y="2117960"/>
            <a:ext cx="2671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Midsummer Night’s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Dream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8834" y="458258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August 23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Performance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656" y="3373964"/>
            <a:ext cx="231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2005 Free for All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656" y="579120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Seat 23G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FRBR </a:t>
            </a:r>
            <a:r>
              <a:rPr lang="en-US" u="sng" dirty="0" smtClean="0"/>
              <a:t>Bibliographic</a:t>
            </a:r>
            <a:r>
              <a:rPr lang="en-US" dirty="0" smtClean="0"/>
              <a:t> User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Find it</a:t>
            </a:r>
          </a:p>
          <a:p>
            <a:pPr lvl="1"/>
            <a:r>
              <a:rPr lang="en-US" dirty="0" smtClean="0"/>
              <a:t>Search (“to find”)</a:t>
            </a:r>
          </a:p>
          <a:p>
            <a:pPr lvl="1"/>
            <a:r>
              <a:rPr lang="en-US" dirty="0" smtClean="0"/>
              <a:t>Recognize (“to identify”)</a:t>
            </a:r>
          </a:p>
          <a:p>
            <a:pPr lvl="1"/>
            <a:r>
              <a:rPr lang="en-US" dirty="0" smtClean="0"/>
              <a:t>Choose (“to select”)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Serve it</a:t>
            </a:r>
          </a:p>
          <a:p>
            <a:pPr lvl="1"/>
            <a:r>
              <a:rPr lang="en-US" dirty="0" smtClean="0"/>
              <a:t>Location (“to obtain”)</a:t>
            </a:r>
          </a:p>
        </p:txBody>
      </p:sp>
    </p:spTree>
    <p:extLst>
      <p:ext uri="{BB962C8B-B14F-4D97-AF65-F5344CB8AC3E}">
        <p14:creationId xmlns:p14="http://schemas.microsoft.com/office/powerpoint/2010/main" val="22215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-24714"/>
            <a:ext cx="7772400" cy="1143000"/>
          </a:xfrm>
        </p:spPr>
        <p:txBody>
          <a:bodyPr/>
          <a:lstStyle/>
          <a:p>
            <a:r>
              <a:rPr lang="en-US" dirty="0" smtClean="0"/>
              <a:t>FRBR Entity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35" y="914400"/>
            <a:ext cx="7772400" cy="4114800"/>
          </a:xfrm>
        </p:spPr>
        <p:txBody>
          <a:bodyPr/>
          <a:lstStyle/>
          <a:p>
            <a:r>
              <a:rPr lang="en-US" dirty="0" smtClean="0"/>
              <a:t>Subject-Only Entities</a:t>
            </a:r>
          </a:p>
          <a:p>
            <a:pPr lvl="1"/>
            <a:r>
              <a:rPr lang="en-US" dirty="0" smtClean="0"/>
              <a:t>(abstract) Concepts</a:t>
            </a:r>
          </a:p>
          <a:p>
            <a:pPr lvl="1"/>
            <a:r>
              <a:rPr lang="en-US" dirty="0" smtClean="0"/>
              <a:t>(tangible) Objects</a:t>
            </a:r>
          </a:p>
          <a:p>
            <a:pPr lvl="1"/>
            <a:r>
              <a:rPr lang="en-US" dirty="0" smtClean="0"/>
              <a:t>(any kind of) Places</a:t>
            </a:r>
          </a:p>
          <a:p>
            <a:pPr lvl="1"/>
            <a:r>
              <a:rPr lang="en-US" dirty="0" smtClean="0"/>
              <a:t>Events</a:t>
            </a:r>
          </a:p>
          <a:p>
            <a:r>
              <a:rPr lang="en-US" dirty="0" smtClean="0"/>
              <a:t>Subject or Responsibility Entities</a:t>
            </a:r>
          </a:p>
          <a:p>
            <a:pPr lvl="1"/>
            <a:r>
              <a:rPr lang="en-US" dirty="0" smtClean="0"/>
              <a:t>Persons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Corporate” </a:t>
            </a:r>
            <a:r>
              <a:rPr lang="en-US" dirty="0"/>
              <a:t>Bodies </a:t>
            </a:r>
            <a:r>
              <a:rPr lang="en-US" dirty="0" smtClean="0"/>
              <a:t>(~any </a:t>
            </a:r>
            <a:r>
              <a:rPr lang="en-US" dirty="0"/>
              <a:t>kind </a:t>
            </a:r>
            <a:r>
              <a:rPr lang="en-US" dirty="0" smtClean="0"/>
              <a:t>of organization) </a:t>
            </a:r>
            <a:endParaRPr lang="en-US" dirty="0" smtClean="0"/>
          </a:p>
          <a:p>
            <a:pPr lvl="1"/>
            <a:r>
              <a:rPr lang="en-US" dirty="0" smtClean="0"/>
              <a:t>Families (technically, only in FRAD)</a:t>
            </a:r>
          </a:p>
          <a:p>
            <a:r>
              <a:rPr lang="en-US" dirty="0" smtClean="0"/>
              <a:t>Product Entities</a:t>
            </a:r>
          </a:p>
          <a:p>
            <a:pPr lvl="1"/>
            <a:r>
              <a:rPr lang="en-US" dirty="0" smtClean="0"/>
              <a:t>Works, Expressions, Manifestations, Items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7" t="13704" r="61250" b="45673"/>
          <a:stretch/>
        </p:blipFill>
        <p:spPr>
          <a:xfrm>
            <a:off x="1371600" y="717177"/>
            <a:ext cx="5486400" cy="362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82" t="54221" r="63608" b="10740"/>
          <a:stretch/>
        </p:blipFill>
        <p:spPr>
          <a:xfrm>
            <a:off x="1828800" y="4333990"/>
            <a:ext cx="3578157" cy="243928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6200" y="-2059"/>
            <a:ext cx="9296400" cy="710999"/>
          </a:xfrm>
        </p:spPr>
        <p:txBody>
          <a:bodyPr/>
          <a:lstStyle/>
          <a:p>
            <a:r>
              <a:rPr lang="en-US" sz="4000" u="sng" dirty="0" smtClean="0"/>
              <a:t>Functional Requirements for Authority Data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838714" y="6488668"/>
            <a:ext cx="132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IFLA, 2013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450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FRBR in OCLC’s FictionFinder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 r="2473" b="17644"/>
          <a:stretch>
            <a:fillRect/>
          </a:stretch>
        </p:blipFill>
        <p:spPr bwMode="auto">
          <a:xfrm>
            <a:off x="0" y="914400"/>
            <a:ext cx="52578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 r="2423" b="33823"/>
          <a:stretch>
            <a:fillRect/>
          </a:stretch>
        </p:blipFill>
        <p:spPr bwMode="auto">
          <a:xfrm>
            <a:off x="3657600" y="3390900"/>
            <a:ext cx="5486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5732916" y="762000"/>
            <a:ext cx="2725284" cy="242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Dublin Core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114800"/>
          </a:xfrm>
        </p:spPr>
        <p:txBody>
          <a:bodyPr/>
          <a:lstStyle/>
          <a:p>
            <a:r>
              <a:rPr lang="en-US" smtClean="0"/>
              <a:t>Goals: </a:t>
            </a:r>
          </a:p>
          <a:p>
            <a:pPr lvl="1"/>
            <a:r>
              <a:rPr lang="en-US" smtClean="0"/>
              <a:t>Easily understood, implemented and used</a:t>
            </a:r>
          </a:p>
          <a:p>
            <a:pPr lvl="1"/>
            <a:r>
              <a:rPr lang="en-US" smtClean="0"/>
              <a:t>Broadly applicable to many applications</a:t>
            </a:r>
          </a:p>
          <a:p>
            <a:r>
              <a:rPr lang="en-US" smtClean="0"/>
              <a:t>Approach:</a:t>
            </a:r>
          </a:p>
          <a:p>
            <a:pPr lvl="1"/>
            <a:r>
              <a:rPr lang="en-US" smtClean="0"/>
              <a:t>Intersect several  standards (e.g., MARC)</a:t>
            </a:r>
          </a:p>
          <a:p>
            <a:pPr lvl="1"/>
            <a:r>
              <a:rPr lang="en-US" smtClean="0"/>
              <a:t>Suggest only “best practices” for element content</a:t>
            </a:r>
          </a:p>
          <a:p>
            <a:r>
              <a:rPr lang="en-US" smtClean="0"/>
              <a:t>Implementation:</a:t>
            </a:r>
          </a:p>
          <a:p>
            <a:pPr lvl="1"/>
            <a:r>
              <a:rPr lang="en-US" smtClean="0"/>
              <a:t>Initially 15 optional and repeatable “elements”</a:t>
            </a:r>
          </a:p>
          <a:p>
            <a:pPr lvl="2"/>
            <a:r>
              <a:rPr lang="en-US" smtClean="0"/>
              <a:t>Refined using a growing set of “qualifiers”</a:t>
            </a:r>
          </a:p>
          <a:p>
            <a:pPr lvl="1"/>
            <a:r>
              <a:rPr lang="en-US" smtClean="0"/>
              <a:t>Now extended to 22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smtClean="0"/>
              <a:t>Dublin Core Elements (version 1.1)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34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smtClean="0"/>
              <a:t>Content</a:t>
            </a:r>
          </a:p>
          <a:p>
            <a:r>
              <a:rPr lang="en-US" smtClean="0"/>
              <a:t>Title</a:t>
            </a:r>
          </a:p>
          <a:p>
            <a:r>
              <a:rPr lang="en-US" smtClean="0"/>
              <a:t>Subject </a:t>
            </a:r>
            <a:r>
              <a:rPr lang="en-US" sz="2000" smtClean="0"/>
              <a:t>[LCSH, MeSH, …]</a:t>
            </a:r>
          </a:p>
          <a:p>
            <a:r>
              <a:rPr lang="en-US" smtClean="0"/>
              <a:t>Description</a:t>
            </a:r>
          </a:p>
          <a:p>
            <a:r>
              <a:rPr lang="en-US" smtClean="0"/>
              <a:t>Type</a:t>
            </a:r>
          </a:p>
          <a:p>
            <a:r>
              <a:rPr lang="en-US" smtClean="0"/>
              <a:t>Coverage </a:t>
            </a:r>
            <a:r>
              <a:rPr lang="en-US" sz="2000" smtClean="0"/>
              <a:t>[spatial, temporal, …]</a:t>
            </a:r>
          </a:p>
          <a:p>
            <a:r>
              <a:rPr lang="en-US" smtClean="0"/>
              <a:t>Related resource</a:t>
            </a:r>
          </a:p>
          <a:p>
            <a:r>
              <a:rPr lang="en-US" smtClean="0"/>
              <a:t>Rights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95400"/>
            <a:ext cx="5029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smtClean="0"/>
              <a:t>Instantiation</a:t>
            </a:r>
          </a:p>
          <a:p>
            <a:r>
              <a:rPr lang="en-US" smtClean="0"/>
              <a:t>Date </a:t>
            </a:r>
            <a:r>
              <a:rPr lang="en-US" sz="2000" smtClean="0"/>
              <a:t>[Created, Modified, Copyright, …]</a:t>
            </a:r>
          </a:p>
          <a:p>
            <a:r>
              <a:rPr lang="en-US" smtClean="0"/>
              <a:t>Format</a:t>
            </a:r>
          </a:p>
          <a:p>
            <a:r>
              <a:rPr lang="en-US" smtClean="0"/>
              <a:t>Language</a:t>
            </a:r>
          </a:p>
          <a:p>
            <a:r>
              <a:rPr lang="en-US" smtClean="0"/>
              <a:t>Identifier </a:t>
            </a:r>
            <a:r>
              <a:rPr lang="en-US" sz="2000" smtClean="0"/>
              <a:t>[URI, Citation, …]</a:t>
            </a:r>
          </a:p>
          <a:p>
            <a:pPr lvl="4"/>
            <a:endParaRPr lang="en-US" smtClean="0"/>
          </a:p>
          <a:p>
            <a:pPr>
              <a:buFontTx/>
              <a:buNone/>
            </a:pPr>
            <a:r>
              <a:rPr lang="en-US" b="1" u="sng" smtClean="0"/>
              <a:t>Responsibility</a:t>
            </a:r>
          </a:p>
          <a:p>
            <a:r>
              <a:rPr lang="en-US" smtClean="0"/>
              <a:t>Creator</a:t>
            </a:r>
          </a:p>
          <a:p>
            <a:r>
              <a:rPr lang="en-US" smtClean="0"/>
              <a:t>Contributor</a:t>
            </a:r>
          </a:p>
          <a:p>
            <a:r>
              <a:rPr lang="en-US" smtClean="0"/>
              <a:t>Source</a:t>
            </a:r>
          </a:p>
          <a:p>
            <a:r>
              <a:rPr lang="en-US" smtClean="0"/>
              <a:t>Publisher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Description Framework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mtClean="0"/>
              <a:t>XML schema for describing resources</a:t>
            </a:r>
          </a:p>
          <a:p>
            <a:pPr lvl="4"/>
            <a:endParaRPr lang="en-US" smtClean="0"/>
          </a:p>
          <a:p>
            <a:r>
              <a:rPr lang="en-US" smtClean="0"/>
              <a:t>Can integrate multiple metadata standards </a:t>
            </a:r>
          </a:p>
          <a:p>
            <a:pPr lvl="1"/>
            <a:r>
              <a:rPr lang="en-US" smtClean="0"/>
              <a:t>Dublin Core, P3P, PICS, vCARD, …</a:t>
            </a:r>
          </a:p>
          <a:p>
            <a:pPr lvl="4"/>
            <a:endParaRPr lang="en-US" smtClean="0"/>
          </a:p>
          <a:p>
            <a:r>
              <a:rPr lang="en-US" smtClean="0"/>
              <a:t>Dublin Core provides a XML “namespace”</a:t>
            </a:r>
          </a:p>
          <a:p>
            <a:pPr lvl="1"/>
            <a:r>
              <a:rPr lang="en-US" smtClean="0"/>
              <a:t>DC Elements are XML “properties</a:t>
            </a:r>
          </a:p>
          <a:p>
            <a:pPr lvl="2"/>
            <a:r>
              <a:rPr lang="en-US" smtClean="0"/>
              <a:t>DC Refinements are RDF “subproperties”</a:t>
            </a:r>
          </a:p>
          <a:p>
            <a:pPr lvl="1"/>
            <a:r>
              <a:rPr lang="en-US" smtClean="0"/>
              <a:t>Values are XML “content”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Dublin Core in RDF XML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6074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&lt;rdf:RDF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xmlns:rdf="http://www.w3.org/1999/02/22-rdf-syntax-ns#"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xmlns:dc="http://purl.org/dc/elements/1.1/"&gt;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&lt;rdf:Description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rdf:about="http://media.example.com/audio/guide.ra"&gt;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&lt;dc:creator&gt;Rose Bush&lt;/dc:creator&gt;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&lt;dc:title&gt;A Guide to Growing Roses&lt;/dc:title&gt;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&lt;dc:description&gt;Describes process for planting and nurturing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                           different kinds of rose bushes.&lt;/dc:description&gt;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   &lt;dc:date&gt;2001-01-20&lt;/dc:date&gt;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   &lt;/rdf:Description&gt;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&lt;/rdf:RDF&gt;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508560"/>
          </a:xfrm>
        </p:spPr>
        <p:txBody>
          <a:bodyPr/>
          <a:lstStyle/>
          <a:p>
            <a:r>
              <a:rPr lang="en-US" u="sng" dirty="0" smtClean="0"/>
              <a:t>Aspects of Metadata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2747"/>
            <a:ext cx="8991600" cy="4114800"/>
          </a:xfrm>
        </p:spPr>
        <p:txBody>
          <a:bodyPr/>
          <a:lstStyle/>
          <a:p>
            <a:r>
              <a:rPr lang="en-US" dirty="0" smtClean="0"/>
              <a:t>Framework</a:t>
            </a:r>
          </a:p>
          <a:p>
            <a:pPr lvl="1"/>
            <a:r>
              <a:rPr lang="en-US" sz="2600" dirty="0" smtClean="0"/>
              <a:t>Functional Requirements for Bibliographic Records (FRBR)</a:t>
            </a:r>
          </a:p>
          <a:p>
            <a:r>
              <a:rPr lang="en-US" dirty="0" smtClean="0"/>
              <a:t>Schema (“Data Fields and Structure”) </a:t>
            </a:r>
          </a:p>
          <a:p>
            <a:pPr lvl="1"/>
            <a:r>
              <a:rPr lang="en-US" sz="2600" dirty="0" smtClean="0"/>
              <a:t>Dublin Core</a:t>
            </a:r>
          </a:p>
          <a:p>
            <a:r>
              <a:rPr lang="en-US" dirty="0" smtClean="0"/>
              <a:t>Guidelines (“Data Content and Values”) </a:t>
            </a:r>
          </a:p>
          <a:p>
            <a:pPr lvl="1"/>
            <a:r>
              <a:rPr lang="en-US" sz="2600" dirty="0" smtClean="0"/>
              <a:t>Resource Description and Access (RDA)</a:t>
            </a:r>
          </a:p>
          <a:p>
            <a:pPr lvl="1"/>
            <a:r>
              <a:rPr lang="en-US" sz="2600" dirty="0" smtClean="0"/>
              <a:t>Library of Congress Subject Headings (LCSH)</a:t>
            </a:r>
          </a:p>
          <a:p>
            <a:r>
              <a:rPr lang="en-US" dirty="0" smtClean="0"/>
              <a:t>Representation (abstract “Data Format”) </a:t>
            </a:r>
          </a:p>
          <a:p>
            <a:pPr lvl="1"/>
            <a:r>
              <a:rPr lang="en-US" sz="2600" dirty="0" smtClean="0"/>
              <a:t>Resource Description Framework (RDF)</a:t>
            </a:r>
          </a:p>
          <a:p>
            <a:r>
              <a:rPr lang="en-US" dirty="0" smtClean="0"/>
              <a:t>Serialization (“Data Format”)</a:t>
            </a:r>
          </a:p>
          <a:p>
            <a:pPr lvl="1"/>
            <a:r>
              <a:rPr lang="en-US" sz="2600" dirty="0" smtClean="0"/>
              <a:t>RDF in </a:t>
            </a:r>
            <a:r>
              <a:rPr lang="en-US" sz="2600" dirty="0" err="1" smtClean="0"/>
              <a:t>eXtensible</a:t>
            </a:r>
            <a:r>
              <a:rPr lang="en-US" sz="2600" dirty="0" smtClean="0"/>
              <a:t> Markup Language (RDF/XML)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2600"/>
            <a:ext cx="343877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20147"/>
            <a:ext cx="279400" cy="77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99736"/>
            <a:ext cx="755052" cy="63788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 bwMode="auto">
          <a:xfrm>
            <a:off x="2895600" y="762000"/>
            <a:ext cx="609600" cy="307848"/>
          </a:xfrm>
          <a:prstGeom prst="cloudCallout">
            <a:avLst>
              <a:gd name="adj1" fmla="val -62725"/>
              <a:gd name="adj2" fmla="val 785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13" y="4337194"/>
            <a:ext cx="712573" cy="5945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9533" y="6503084"/>
            <a:ext cx="582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Adapted from </a:t>
            </a:r>
            <a:r>
              <a:rPr lang="en-US" sz="1800" dirty="0" err="1" smtClean="0"/>
              <a:t>Elings</a:t>
            </a:r>
            <a:r>
              <a:rPr lang="en-US" sz="1800" dirty="0" smtClean="0"/>
              <a:t> and </a:t>
            </a:r>
            <a:r>
              <a:rPr lang="en-US" sz="1800" dirty="0" err="1" smtClean="0"/>
              <a:t>Waibel</a:t>
            </a:r>
            <a:r>
              <a:rPr lang="en-US" sz="1800" i="1" dirty="0" smtClean="0"/>
              <a:t>, First Monday</a:t>
            </a:r>
            <a:r>
              <a:rPr lang="en-US" sz="1800" dirty="0" smtClean="0"/>
              <a:t>, (12)3, 2007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74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Muddiest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114800"/>
          </a:xfrm>
        </p:spPr>
        <p:txBody>
          <a:bodyPr/>
          <a:lstStyle/>
          <a:p>
            <a:r>
              <a:rPr lang="en-US" dirty="0" smtClean="0"/>
              <a:t>Memory madness</a:t>
            </a:r>
          </a:p>
          <a:p>
            <a:pPr lvl="1"/>
            <a:r>
              <a:rPr lang="en-US" dirty="0" smtClean="0"/>
              <a:t>Hard drives, DVD’s, solid state “disks,” tape, …</a:t>
            </a:r>
          </a:p>
          <a:p>
            <a:pPr lvl="1"/>
            <a:endParaRPr lang="en-US" dirty="0"/>
          </a:p>
          <a:p>
            <a:r>
              <a:rPr lang="en-US" dirty="0" smtClean="0"/>
              <a:t>Digitization</a:t>
            </a:r>
          </a:p>
          <a:p>
            <a:pPr lvl="1"/>
            <a:r>
              <a:rPr lang="en-US" dirty="0" smtClean="0"/>
              <a:t>Images, audio, video, compression, file names, …</a:t>
            </a:r>
          </a:p>
          <a:p>
            <a:pPr lvl="1"/>
            <a:endParaRPr lang="en-US" dirty="0"/>
          </a:p>
          <a:p>
            <a:r>
              <a:rPr lang="en-US" dirty="0" smtClean="0"/>
              <a:t>Where LOCKSS fits in all this</a:t>
            </a:r>
          </a:p>
          <a:p>
            <a:endParaRPr lang="en-US" dirty="0"/>
          </a:p>
          <a:p>
            <a:r>
              <a:rPr lang="en-US" dirty="0" smtClean="0"/>
              <a:t>Digital </a:t>
            </a:r>
            <a:r>
              <a:rPr lang="en-US" dirty="0"/>
              <a:t>p</a:t>
            </a:r>
            <a:r>
              <a:rPr lang="en-US" dirty="0" smtClean="0"/>
              <a:t>reservation vs. digitization for preservation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7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Some Types of “Metadata”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066800"/>
            <a:ext cx="7772400" cy="4114800"/>
          </a:xfrm>
        </p:spPr>
        <p:txBody>
          <a:bodyPr/>
          <a:lstStyle/>
          <a:p>
            <a:r>
              <a:rPr lang="en-US" dirty="0" smtClean="0"/>
              <a:t>Descriptive</a:t>
            </a:r>
          </a:p>
          <a:p>
            <a:pPr lvl="1"/>
            <a:r>
              <a:rPr lang="en-US" dirty="0" smtClean="0"/>
              <a:t>Content, creation process, relationships</a:t>
            </a:r>
          </a:p>
          <a:p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Format, system requirements</a:t>
            </a:r>
          </a:p>
          <a:p>
            <a:r>
              <a:rPr lang="en-US" dirty="0"/>
              <a:t>Administrative</a:t>
            </a:r>
          </a:p>
          <a:p>
            <a:pPr lvl="1"/>
            <a:r>
              <a:rPr lang="en-US" dirty="0"/>
              <a:t>Acquisition, authentication, access rights</a:t>
            </a:r>
          </a:p>
          <a:p>
            <a:r>
              <a:rPr lang="en-US" dirty="0"/>
              <a:t>Preservation</a:t>
            </a:r>
          </a:p>
          <a:p>
            <a:pPr lvl="1"/>
            <a:r>
              <a:rPr lang="en-US" dirty="0"/>
              <a:t>Media </a:t>
            </a:r>
            <a:r>
              <a:rPr lang="en-US" dirty="0" smtClean="0"/>
              <a:t>migration</a:t>
            </a:r>
          </a:p>
          <a:p>
            <a:r>
              <a:rPr lang="en-US" dirty="0"/>
              <a:t>Usage</a:t>
            </a:r>
          </a:p>
          <a:p>
            <a:pPr lvl="1"/>
            <a:r>
              <a:rPr lang="en-US" dirty="0"/>
              <a:t>Display, derivative 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5867400"/>
            <a:ext cx="33457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Adapted from </a:t>
            </a:r>
          </a:p>
          <a:p>
            <a:pPr algn="ctr"/>
            <a:r>
              <a:rPr lang="en-US" sz="1800" u="sng" dirty="0" smtClean="0"/>
              <a:t>Introduction to Metadata,</a:t>
            </a:r>
          </a:p>
          <a:p>
            <a:pPr algn="ctr"/>
            <a:r>
              <a:rPr lang="en-US" sz="1800" dirty="0" smtClean="0"/>
              <a:t>Getty Information Institute (2000)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309" y="5562600"/>
            <a:ext cx="1158791" cy="914400"/>
            <a:chOff x="22309" y="5562600"/>
            <a:chExt cx="1158791" cy="914400"/>
          </a:xfrm>
        </p:grpSpPr>
        <p:sp>
          <p:nvSpPr>
            <p:cNvPr id="2" name="Left Brace 1"/>
            <p:cNvSpPr/>
            <p:nvPr/>
          </p:nvSpPr>
          <p:spPr bwMode="auto">
            <a:xfrm>
              <a:off x="952500" y="5562600"/>
              <a:ext cx="228600" cy="914400"/>
            </a:xfrm>
            <a:prstGeom prst="lef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09" y="5604301"/>
              <a:ext cx="9301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Not in</a:t>
              </a:r>
            </a:p>
            <a:p>
              <a:pPr algn="ctr"/>
              <a:r>
                <a:rPr lang="en-US" sz="1600" dirty="0" smtClean="0"/>
                <a:t>Taylor &amp;</a:t>
              </a:r>
            </a:p>
            <a:p>
              <a:pPr algn="ctr"/>
              <a:r>
                <a:rPr lang="en-US" sz="1600" dirty="0" err="1" smtClean="0"/>
                <a:t>Joudrey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98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Metadata Encoding and Transmission Standard (METS)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 smtClean="0"/>
              <a:t>Descriptive metadata (e.g., subject, author)</a:t>
            </a:r>
          </a:p>
          <a:p>
            <a:r>
              <a:rPr lang="en-US" dirty="0" smtClean="0"/>
              <a:t>Administrative metadata (e.g., rights, provenance)</a:t>
            </a:r>
          </a:p>
          <a:p>
            <a:r>
              <a:rPr lang="en-US" dirty="0" smtClean="0"/>
              <a:t>Technical metadata (e.g., resolution, color space)</a:t>
            </a:r>
          </a:p>
          <a:p>
            <a:r>
              <a:rPr lang="en-US" dirty="0" smtClean="0"/>
              <a:t>Behavior (which program can render this?)</a:t>
            </a:r>
          </a:p>
          <a:p>
            <a:r>
              <a:rPr lang="en-US" dirty="0" smtClean="0"/>
              <a:t>Structural map (e.g., page order)</a:t>
            </a:r>
          </a:p>
          <a:p>
            <a:pPr lvl="1"/>
            <a:r>
              <a:rPr lang="en-US" dirty="0" smtClean="0"/>
              <a:t>Structural links (e.g., Web site navigation links)</a:t>
            </a:r>
          </a:p>
          <a:p>
            <a:r>
              <a:rPr lang="en-US" dirty="0" smtClean="0"/>
              <a:t>Files (the raw data)</a:t>
            </a:r>
          </a:p>
          <a:p>
            <a:r>
              <a:rPr lang="en-US" dirty="0" smtClean="0"/>
              <a:t>Root (meta-metadata)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Aspects of Metadata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smtClean="0"/>
              <a:t>What kinds of objects can we describe?</a:t>
            </a:r>
          </a:p>
          <a:p>
            <a:pPr lvl="1"/>
            <a:r>
              <a:rPr lang="en-US" smtClean="0"/>
              <a:t>MARC, Dublin Core, FRBR, …</a:t>
            </a:r>
          </a:p>
          <a:p>
            <a:pPr lvl="4"/>
            <a:endParaRPr lang="en-US" smtClean="0"/>
          </a:p>
          <a:p>
            <a:r>
              <a:rPr lang="en-US" smtClean="0"/>
              <a:t>How can we convey it?</a:t>
            </a:r>
          </a:p>
          <a:p>
            <a:pPr lvl="1"/>
            <a:r>
              <a:rPr lang="en-US" smtClean="0"/>
              <a:t>MODS, RDF, OAI-PMH, METS</a:t>
            </a:r>
          </a:p>
          <a:p>
            <a:pPr lvl="4"/>
            <a:endParaRPr lang="en-US" smtClean="0"/>
          </a:p>
          <a:p>
            <a:r>
              <a:rPr lang="en-US" smtClean="0"/>
              <a:t>What can we say?</a:t>
            </a:r>
          </a:p>
          <a:p>
            <a:pPr lvl="1"/>
            <a:r>
              <a:rPr lang="en-US" smtClean="0"/>
              <a:t>LCSH, MeSH, PREMIS, …</a:t>
            </a:r>
          </a:p>
          <a:p>
            <a:pPr lvl="4"/>
            <a:endParaRPr lang="en-US" smtClean="0"/>
          </a:p>
          <a:p>
            <a:r>
              <a:rPr lang="en-US" smtClean="0"/>
              <a:t>What can we do with it?</a:t>
            </a:r>
          </a:p>
          <a:p>
            <a:pPr lvl="1"/>
            <a:r>
              <a:rPr lang="en-US" smtClean="0"/>
              <a:t>Discovery, description, reasoning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FRBR </a:t>
            </a:r>
            <a:r>
              <a:rPr lang="en-US" u="sng" dirty="0" smtClean="0"/>
              <a:t>Bibliographic</a:t>
            </a:r>
            <a:r>
              <a:rPr lang="en-US" dirty="0" smtClean="0"/>
              <a:t> User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Find it</a:t>
            </a:r>
          </a:p>
          <a:p>
            <a:pPr lvl="1"/>
            <a:r>
              <a:rPr lang="en-US" dirty="0" smtClean="0"/>
              <a:t>Search (“to find”)</a:t>
            </a:r>
          </a:p>
          <a:p>
            <a:pPr lvl="1"/>
            <a:r>
              <a:rPr lang="en-US" dirty="0" smtClean="0"/>
              <a:t>Recognize (“to identify”)</a:t>
            </a:r>
          </a:p>
          <a:p>
            <a:pPr lvl="1"/>
            <a:r>
              <a:rPr lang="en-US" dirty="0" smtClean="0"/>
              <a:t>Choose (“to select”)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Serve it</a:t>
            </a:r>
          </a:p>
          <a:p>
            <a:pPr lvl="1"/>
            <a:r>
              <a:rPr lang="en-US" dirty="0" smtClean="0"/>
              <a:t>Location (“to obtain”)</a:t>
            </a:r>
          </a:p>
        </p:txBody>
      </p:sp>
    </p:spTree>
    <p:extLst>
      <p:ext uri="{BB962C8B-B14F-4D97-AF65-F5344CB8AC3E}">
        <p14:creationId xmlns:p14="http://schemas.microsoft.com/office/powerpoint/2010/main" val="331439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View of Metadata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572000" cy="4114800"/>
          </a:xfrm>
        </p:spPr>
        <p:txBody>
          <a:bodyPr/>
          <a:lstStyle/>
          <a:p>
            <a:r>
              <a:rPr lang="en-US" dirty="0" smtClean="0"/>
              <a:t>Have it</a:t>
            </a:r>
          </a:p>
          <a:p>
            <a:pPr lvl="1"/>
            <a:r>
              <a:rPr lang="en-US" dirty="0" smtClean="0"/>
              <a:t>Preservation (e.g., PREMIS)</a:t>
            </a:r>
          </a:p>
          <a:p>
            <a:pPr lvl="1"/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Disposition</a:t>
            </a:r>
          </a:p>
          <a:p>
            <a:r>
              <a:rPr lang="en-US" dirty="0" smtClean="0"/>
              <a:t>Find it</a:t>
            </a:r>
          </a:p>
          <a:p>
            <a:pPr lvl="1"/>
            <a:r>
              <a:rPr lang="en-US" dirty="0" smtClean="0"/>
              <a:t>Search/Recognize/Choose</a:t>
            </a:r>
          </a:p>
          <a:p>
            <a:pPr lvl="1"/>
            <a:r>
              <a:rPr lang="en-US" dirty="0" smtClean="0"/>
              <a:t>Browse (“Navigation”)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572000" cy="4114800"/>
          </a:xfrm>
        </p:spPr>
        <p:txBody>
          <a:bodyPr/>
          <a:lstStyle/>
          <a:p>
            <a:r>
              <a:rPr lang="en-US" dirty="0"/>
              <a:t>Serve it</a:t>
            </a:r>
          </a:p>
          <a:p>
            <a:pPr lvl="1"/>
            <a:r>
              <a:rPr lang="en-US" u="sng" dirty="0"/>
              <a:t>Persistent</a:t>
            </a:r>
            <a:r>
              <a:rPr lang="en-US" dirty="0"/>
              <a:t> location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Surrogates</a:t>
            </a:r>
          </a:p>
          <a:p>
            <a:r>
              <a:rPr lang="en-US" dirty="0" smtClean="0"/>
              <a:t>Use </a:t>
            </a:r>
            <a:r>
              <a:rPr lang="en-US" dirty="0"/>
              <a:t>it</a:t>
            </a:r>
          </a:p>
          <a:p>
            <a:pPr lvl="1"/>
            <a:r>
              <a:rPr lang="en-US" dirty="0"/>
              <a:t>Context</a:t>
            </a:r>
          </a:p>
          <a:p>
            <a:pPr lvl="1"/>
            <a:r>
              <a:rPr lang="en-US" dirty="0"/>
              <a:t>Rights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User behavior capture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easoning </a:t>
            </a:r>
            <a:r>
              <a:rPr lang="en-US" dirty="0"/>
              <a:t>(“Semantic Web”)</a:t>
            </a:r>
          </a:p>
        </p:txBody>
      </p:sp>
    </p:spTree>
    <p:extLst>
      <p:ext uri="{BB962C8B-B14F-4D97-AF65-F5344CB8AC3E}">
        <p14:creationId xmlns:p14="http://schemas.microsoft.com/office/powerpoint/2010/main" val="831536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apture</a:t>
            </a:r>
          </a:p>
          <a:p>
            <a:pPr lvl="1"/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Classification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Personal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6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Metadata Capture:</a:t>
            </a:r>
            <a:br>
              <a:rPr lang="en-US" dirty="0" smtClean="0"/>
            </a:br>
            <a:r>
              <a:rPr lang="en-US" dirty="0" smtClean="0"/>
              <a:t>Exchangeable Image Format (EXIF)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Camera manufacturer and model</a:t>
            </a:r>
          </a:p>
          <a:p>
            <a:r>
              <a:rPr lang="en-US" dirty="0" smtClean="0"/>
              <a:t>Camera orientation</a:t>
            </a:r>
          </a:p>
          <a:p>
            <a:r>
              <a:rPr lang="en-US" dirty="0" smtClean="0"/>
              <a:t>Exposure information (shutter speed, f stop)</a:t>
            </a:r>
          </a:p>
          <a:p>
            <a:r>
              <a:rPr lang="en-US" dirty="0" smtClean="0"/>
              <a:t>Thumbnail versions</a:t>
            </a:r>
          </a:p>
          <a:p>
            <a:pPr lvl="1"/>
            <a:r>
              <a:rPr lang="en-US" dirty="0" smtClean="0"/>
              <a:t>Altering the image may not change the thumbnail!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17" t="12222" r="1250" b="21853"/>
          <a:stretch/>
        </p:blipFill>
        <p:spPr>
          <a:xfrm>
            <a:off x="0" y="1752599"/>
            <a:ext cx="9117458" cy="46105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2529" y="228600"/>
            <a:ext cx="7772400" cy="1143000"/>
          </a:xfrm>
        </p:spPr>
        <p:txBody>
          <a:bodyPr/>
          <a:lstStyle/>
          <a:p>
            <a:r>
              <a:rPr lang="en-US" dirty="0" smtClean="0"/>
              <a:t>Inconsistent Metadata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80916" y="6444734"/>
            <a:ext cx="3836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http://www.umiacs.umd.edu/~oard/rtw/</a:t>
            </a:r>
          </a:p>
        </p:txBody>
      </p:sp>
    </p:spTree>
    <p:extLst>
      <p:ext uri="{BB962C8B-B14F-4D97-AF65-F5344CB8AC3E}">
        <p14:creationId xmlns:p14="http://schemas.microsoft.com/office/powerpoint/2010/main" val="9624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Capture: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Message metadata</a:t>
            </a:r>
          </a:p>
          <a:p>
            <a:pPr lvl="1"/>
            <a:r>
              <a:rPr lang="en-US" dirty="0" smtClean="0"/>
              <a:t>Times</a:t>
            </a:r>
          </a:p>
          <a:p>
            <a:pPr lvl="2"/>
            <a:r>
              <a:rPr lang="en-US" dirty="0" smtClean="0"/>
              <a:t>Sent</a:t>
            </a:r>
          </a:p>
          <a:p>
            <a:pPr lvl="2"/>
            <a:r>
              <a:rPr lang="en-US" dirty="0" smtClean="0"/>
              <a:t>Resent</a:t>
            </a:r>
          </a:p>
          <a:p>
            <a:pPr lvl="2"/>
            <a:r>
              <a:rPr lang="en-US" dirty="0" smtClean="0"/>
              <a:t>Received</a:t>
            </a:r>
          </a:p>
          <a:p>
            <a:pPr lvl="1"/>
            <a:r>
              <a:rPr lang="en-US" dirty="0" smtClean="0"/>
              <a:t>Route</a:t>
            </a:r>
          </a:p>
          <a:p>
            <a:pPr lvl="1"/>
            <a:r>
              <a:rPr lang="en-US" dirty="0" smtClean="0"/>
              <a:t>In-reply-to</a:t>
            </a:r>
          </a:p>
          <a:p>
            <a:pPr lvl="1"/>
            <a:r>
              <a:rPr lang="en-US" dirty="0" smtClean="0"/>
              <a:t>Attachment file type</a:t>
            </a:r>
          </a:p>
          <a:p>
            <a:r>
              <a:rPr lang="en-US" dirty="0" smtClean="0"/>
              <a:t>System metadata</a:t>
            </a:r>
          </a:p>
          <a:p>
            <a:pPr lvl="1"/>
            <a:r>
              <a:rPr lang="en-US" dirty="0" smtClean="0"/>
              <a:t>Folder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Metadata Capture: </a:t>
            </a:r>
            <a:br>
              <a:rPr lang="en-US" dirty="0" smtClean="0"/>
            </a:br>
            <a:r>
              <a:rPr lang="en-US" u="sng" dirty="0" smtClean="0"/>
              <a:t>Windows File System (NTFS)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Time file created (or copied)</a:t>
            </a:r>
          </a:p>
          <a:p>
            <a:pPr lvl="1"/>
            <a:r>
              <a:rPr lang="en-US" dirty="0" smtClean="0"/>
              <a:t>Most recent one; optionally “</a:t>
            </a:r>
            <a:r>
              <a:rPr lang="en-US" dirty="0" err="1" smtClean="0"/>
              <a:t>journaled</a:t>
            </a:r>
            <a:r>
              <a:rPr lang="en-US" dirty="0" smtClean="0"/>
              <a:t>” 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Time file content changed (or made changeable)</a:t>
            </a:r>
          </a:p>
          <a:p>
            <a:pPr lvl="1"/>
            <a:r>
              <a:rPr lang="en-US" dirty="0" smtClean="0"/>
              <a:t>Most recent one; optionally “</a:t>
            </a:r>
            <a:r>
              <a:rPr lang="en-US" dirty="0" err="1" smtClean="0"/>
              <a:t>journaled</a:t>
            </a:r>
            <a:r>
              <a:rPr lang="en-US" dirty="0" smtClean="0"/>
              <a:t>”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Time file renamed (or moved)</a:t>
            </a:r>
          </a:p>
          <a:p>
            <a:pPr lvl="1"/>
            <a:r>
              <a:rPr lang="en-US" dirty="0" smtClean="0"/>
              <a:t>Most recent one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Time file metadata created or changed</a:t>
            </a:r>
          </a:p>
          <a:p>
            <a:pPr lvl="1"/>
            <a:r>
              <a:rPr lang="en-US" dirty="0" smtClean="0"/>
              <a:t>Most recent one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Time file accessed (content or metadata)</a:t>
            </a:r>
          </a:p>
          <a:p>
            <a:pPr lvl="1"/>
            <a:r>
              <a:rPr lang="en-US" dirty="0" smtClean="0"/>
              <a:t>Most recent one; optionally disabled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Finishing Preservation</a:t>
            </a:r>
          </a:p>
          <a:p>
            <a:endParaRPr lang="en-US" dirty="0"/>
          </a:p>
          <a:p>
            <a:r>
              <a:rPr lang="en-US" dirty="0" smtClean="0"/>
              <a:t>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68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Metadata Capture:</a:t>
            </a:r>
            <a:br>
              <a:rPr lang="en-US" dirty="0" smtClean="0"/>
            </a:br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Dates (may not agree with file system)</a:t>
            </a:r>
          </a:p>
          <a:p>
            <a:pPr lvl="1"/>
            <a:r>
              <a:rPr lang="en-US" dirty="0" smtClean="0"/>
              <a:t>Created</a:t>
            </a:r>
          </a:p>
          <a:p>
            <a:pPr lvl="1"/>
            <a:r>
              <a:rPr lang="en-US" dirty="0" smtClean="0"/>
              <a:t>Modified</a:t>
            </a:r>
          </a:p>
          <a:p>
            <a:pPr lvl="1"/>
            <a:r>
              <a:rPr lang="en-US" dirty="0" smtClean="0"/>
              <a:t>Accessed</a:t>
            </a:r>
          </a:p>
          <a:p>
            <a:pPr lvl="1"/>
            <a:r>
              <a:rPr lang="en-US" dirty="0" smtClean="0"/>
              <a:t>Printed</a:t>
            </a:r>
          </a:p>
          <a:p>
            <a:pPr lvl="1"/>
            <a:r>
              <a:rPr lang="en-US" dirty="0" smtClean="0"/>
              <a:t>Each tracked change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05325" y="16002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851525" y="16002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815" name="Line 5"/>
          <p:cNvSpPr>
            <a:spLocks noChangeShapeType="1"/>
          </p:cNvSpPr>
          <p:nvPr/>
        </p:nvSpPr>
        <p:spPr bwMode="auto">
          <a:xfrm>
            <a:off x="3124200" y="2057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Line 6"/>
          <p:cNvSpPr>
            <a:spLocks noChangeShapeType="1"/>
          </p:cNvSpPr>
          <p:nvPr/>
        </p:nvSpPr>
        <p:spPr bwMode="auto">
          <a:xfrm>
            <a:off x="7467600" y="2057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7" name="Line 7"/>
          <p:cNvSpPr>
            <a:spLocks noChangeShapeType="1"/>
          </p:cNvSpPr>
          <p:nvPr/>
        </p:nvSpPr>
        <p:spPr bwMode="auto">
          <a:xfrm flipH="1">
            <a:off x="4724400" y="2057400"/>
            <a:ext cx="2540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Line 8"/>
          <p:cNvSpPr>
            <a:spLocks noChangeShapeType="1"/>
          </p:cNvSpPr>
          <p:nvPr/>
        </p:nvSpPr>
        <p:spPr bwMode="auto">
          <a:xfrm>
            <a:off x="6096000" y="2057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9" name="Text Box 9"/>
          <p:cNvSpPr txBox="1">
            <a:spLocks noChangeArrowheads="1"/>
          </p:cNvSpPr>
          <p:nvPr/>
        </p:nvSpPr>
        <p:spPr bwMode="auto">
          <a:xfrm>
            <a:off x="3825081" y="1059443"/>
            <a:ext cx="3038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b="1" dirty="0"/>
              <a:t>Minimum Scope</a:t>
            </a:r>
          </a:p>
        </p:txBody>
      </p:sp>
      <p:sp>
        <p:nvSpPr>
          <p:cNvPr id="31820" name="Rectangle 10"/>
          <p:cNvSpPr>
            <a:spLocks noChangeArrowheads="1"/>
          </p:cNvSpPr>
          <p:nvPr/>
        </p:nvSpPr>
        <p:spPr bwMode="auto">
          <a:xfrm>
            <a:off x="3449638" y="1600200"/>
            <a:ext cx="10699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Segment</a:t>
            </a:r>
            <a:endParaRPr lang="en-US" sz="2400"/>
          </a:p>
        </p:txBody>
      </p:sp>
      <p:sp>
        <p:nvSpPr>
          <p:cNvPr id="31821" name="Rectangle 11"/>
          <p:cNvSpPr>
            <a:spLocks noChangeArrowheads="1"/>
          </p:cNvSpPr>
          <p:nvPr/>
        </p:nvSpPr>
        <p:spPr bwMode="auto">
          <a:xfrm>
            <a:off x="5019675" y="1600200"/>
            <a:ext cx="8429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Object</a:t>
            </a:r>
            <a:endParaRPr lang="en-US" sz="2400"/>
          </a:p>
        </p:txBody>
      </p:sp>
      <p:sp>
        <p:nvSpPr>
          <p:cNvPr id="31822" name="Rectangle 12"/>
          <p:cNvSpPr>
            <a:spLocks noChangeArrowheads="1"/>
          </p:cNvSpPr>
          <p:nvPr/>
        </p:nvSpPr>
        <p:spPr bwMode="auto">
          <a:xfrm>
            <a:off x="6423025" y="1600200"/>
            <a:ext cx="6667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Class</a:t>
            </a:r>
            <a:endParaRPr lang="en-US" sz="2400"/>
          </a:p>
        </p:txBody>
      </p:sp>
      <p:sp>
        <p:nvSpPr>
          <p:cNvPr id="31749" name="Rectangle 13"/>
          <p:cNvSpPr>
            <a:spLocks noChangeArrowheads="1"/>
          </p:cNvSpPr>
          <p:nvPr/>
        </p:nvSpPr>
        <p:spPr bwMode="auto">
          <a:xfrm>
            <a:off x="7080250" y="16002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2963863" y="21336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3236913" y="2139950"/>
            <a:ext cx="6334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View</a:t>
            </a:r>
            <a:endParaRPr lang="en-US" sz="2400"/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3862388" y="21399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3" name="Rectangle 17"/>
          <p:cNvSpPr>
            <a:spLocks noChangeArrowheads="1"/>
          </p:cNvSpPr>
          <p:nvPr/>
        </p:nvSpPr>
        <p:spPr bwMode="auto">
          <a:xfrm>
            <a:off x="3236913" y="2470150"/>
            <a:ext cx="7302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Listen</a:t>
            </a:r>
            <a:endParaRPr lang="en-US" sz="2400"/>
          </a:p>
        </p:txBody>
      </p:sp>
      <p:sp>
        <p:nvSpPr>
          <p:cNvPr id="31754" name="Rectangle 18"/>
          <p:cNvSpPr>
            <a:spLocks noChangeArrowheads="1"/>
          </p:cNvSpPr>
          <p:nvPr/>
        </p:nvSpPr>
        <p:spPr bwMode="auto">
          <a:xfrm>
            <a:off x="3957638" y="24701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5" name="Rectangle 19"/>
          <p:cNvSpPr>
            <a:spLocks noChangeArrowheads="1"/>
          </p:cNvSpPr>
          <p:nvPr/>
        </p:nvSpPr>
        <p:spPr bwMode="auto">
          <a:xfrm>
            <a:off x="4816475" y="2139950"/>
            <a:ext cx="714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Select</a:t>
            </a:r>
            <a:endParaRPr lang="en-US" sz="2400"/>
          </a:p>
        </p:txBody>
      </p:sp>
      <p:sp>
        <p:nvSpPr>
          <p:cNvPr id="31756" name="Rectangle 20"/>
          <p:cNvSpPr>
            <a:spLocks noChangeArrowheads="1"/>
          </p:cNvSpPr>
          <p:nvPr/>
        </p:nvSpPr>
        <p:spPr bwMode="auto">
          <a:xfrm>
            <a:off x="5521325" y="21399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7" name="Rectangle 21"/>
          <p:cNvSpPr>
            <a:spLocks noChangeArrowheads="1"/>
          </p:cNvSpPr>
          <p:nvPr/>
        </p:nvSpPr>
        <p:spPr bwMode="auto">
          <a:xfrm>
            <a:off x="6151563" y="21399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8" name="Rectangle 22"/>
          <p:cNvSpPr>
            <a:spLocks noChangeArrowheads="1"/>
          </p:cNvSpPr>
          <p:nvPr/>
        </p:nvSpPr>
        <p:spPr bwMode="auto">
          <a:xfrm>
            <a:off x="2692400" y="279558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59" name="Rectangle 23"/>
          <p:cNvSpPr>
            <a:spLocks noChangeArrowheads="1"/>
          </p:cNvSpPr>
          <p:nvPr/>
        </p:nvSpPr>
        <p:spPr bwMode="auto">
          <a:xfrm>
            <a:off x="3236913" y="2801938"/>
            <a:ext cx="5667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Print</a:t>
            </a:r>
            <a:endParaRPr lang="en-US" sz="2400"/>
          </a:p>
        </p:txBody>
      </p:sp>
      <p:sp>
        <p:nvSpPr>
          <p:cNvPr id="31760" name="Rectangle 24"/>
          <p:cNvSpPr>
            <a:spLocks noChangeArrowheads="1"/>
          </p:cNvSpPr>
          <p:nvPr/>
        </p:nvSpPr>
        <p:spPr bwMode="auto">
          <a:xfrm>
            <a:off x="3797300" y="280193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1" name="Rectangle 25"/>
          <p:cNvSpPr>
            <a:spLocks noChangeArrowheads="1"/>
          </p:cNvSpPr>
          <p:nvPr/>
        </p:nvSpPr>
        <p:spPr bwMode="auto">
          <a:xfrm>
            <a:off x="4816475" y="2801938"/>
            <a:ext cx="12334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Bookmark</a:t>
            </a:r>
            <a:endParaRPr lang="en-US" sz="2400"/>
          </a:p>
        </p:txBody>
      </p:sp>
      <p:sp>
        <p:nvSpPr>
          <p:cNvPr id="31762" name="Rectangle 26"/>
          <p:cNvSpPr>
            <a:spLocks noChangeArrowheads="1"/>
          </p:cNvSpPr>
          <p:nvPr/>
        </p:nvSpPr>
        <p:spPr bwMode="auto">
          <a:xfrm>
            <a:off x="6034088" y="280193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3" name="Rectangle 27"/>
          <p:cNvSpPr>
            <a:spLocks noChangeArrowheads="1"/>
          </p:cNvSpPr>
          <p:nvPr/>
        </p:nvSpPr>
        <p:spPr bwMode="auto">
          <a:xfrm>
            <a:off x="4816475" y="3133725"/>
            <a:ext cx="568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Save</a:t>
            </a:r>
            <a:endParaRPr lang="en-US" sz="2400"/>
          </a:p>
        </p:txBody>
      </p:sp>
      <p:sp>
        <p:nvSpPr>
          <p:cNvPr id="31764" name="Rectangle 28"/>
          <p:cNvSpPr>
            <a:spLocks noChangeArrowheads="1"/>
          </p:cNvSpPr>
          <p:nvPr/>
        </p:nvSpPr>
        <p:spPr bwMode="auto">
          <a:xfrm>
            <a:off x="5376863" y="31337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5" name="Rectangle 29"/>
          <p:cNvSpPr>
            <a:spLocks noChangeArrowheads="1"/>
          </p:cNvSpPr>
          <p:nvPr/>
        </p:nvSpPr>
        <p:spPr bwMode="auto">
          <a:xfrm>
            <a:off x="4816475" y="3463925"/>
            <a:ext cx="10556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Purchase</a:t>
            </a:r>
            <a:endParaRPr lang="en-US" sz="2400"/>
          </a:p>
        </p:txBody>
      </p:sp>
      <p:sp>
        <p:nvSpPr>
          <p:cNvPr id="31766" name="Rectangle 30"/>
          <p:cNvSpPr>
            <a:spLocks noChangeArrowheads="1"/>
          </p:cNvSpPr>
          <p:nvPr/>
        </p:nvSpPr>
        <p:spPr bwMode="auto">
          <a:xfrm>
            <a:off x="5856288" y="34639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7" name="Rectangle 31"/>
          <p:cNvSpPr>
            <a:spLocks noChangeArrowheads="1"/>
          </p:cNvSpPr>
          <p:nvPr/>
        </p:nvSpPr>
        <p:spPr bwMode="auto">
          <a:xfrm>
            <a:off x="4816475" y="3795713"/>
            <a:ext cx="7635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Delete</a:t>
            </a:r>
            <a:endParaRPr lang="en-US" sz="2400"/>
          </a:p>
        </p:txBody>
      </p:sp>
      <p:sp>
        <p:nvSpPr>
          <p:cNvPr id="31768" name="Rectangle 32"/>
          <p:cNvSpPr>
            <a:spLocks noChangeArrowheads="1"/>
          </p:cNvSpPr>
          <p:nvPr/>
        </p:nvSpPr>
        <p:spPr bwMode="auto">
          <a:xfrm>
            <a:off x="5568950" y="379571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69" name="Rectangle 33"/>
          <p:cNvSpPr>
            <a:spLocks noChangeArrowheads="1"/>
          </p:cNvSpPr>
          <p:nvPr/>
        </p:nvSpPr>
        <p:spPr bwMode="auto">
          <a:xfrm>
            <a:off x="6151563" y="280193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0" name="Rectangle 34"/>
          <p:cNvSpPr>
            <a:spLocks noChangeArrowheads="1"/>
          </p:cNvSpPr>
          <p:nvPr/>
        </p:nvSpPr>
        <p:spPr bwMode="auto">
          <a:xfrm>
            <a:off x="6151563" y="31337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1" name="Rectangle 35"/>
          <p:cNvSpPr>
            <a:spLocks noChangeArrowheads="1"/>
          </p:cNvSpPr>
          <p:nvPr/>
        </p:nvSpPr>
        <p:spPr bwMode="auto">
          <a:xfrm>
            <a:off x="6151563" y="3463925"/>
            <a:ext cx="1152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Subscribe</a:t>
            </a:r>
            <a:endParaRPr lang="en-US" sz="2400"/>
          </a:p>
        </p:txBody>
      </p:sp>
      <p:sp>
        <p:nvSpPr>
          <p:cNvPr id="31772" name="Rectangle 36"/>
          <p:cNvSpPr>
            <a:spLocks noChangeArrowheads="1"/>
          </p:cNvSpPr>
          <p:nvPr/>
        </p:nvSpPr>
        <p:spPr bwMode="auto">
          <a:xfrm>
            <a:off x="7288213" y="34639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3" name="Rectangle 37"/>
          <p:cNvSpPr>
            <a:spLocks noChangeArrowheads="1"/>
          </p:cNvSpPr>
          <p:nvPr/>
        </p:nvSpPr>
        <p:spPr bwMode="auto">
          <a:xfrm>
            <a:off x="3108325" y="41195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4" name="Rectangle 38"/>
          <p:cNvSpPr>
            <a:spLocks noChangeArrowheads="1"/>
          </p:cNvSpPr>
          <p:nvPr/>
        </p:nvSpPr>
        <p:spPr bwMode="auto">
          <a:xfrm>
            <a:off x="3236913" y="4125913"/>
            <a:ext cx="14620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Copy / paste</a:t>
            </a:r>
            <a:endParaRPr lang="en-US" sz="2400"/>
          </a:p>
        </p:txBody>
      </p:sp>
      <p:sp>
        <p:nvSpPr>
          <p:cNvPr id="31775" name="Rectangle 39"/>
          <p:cNvSpPr>
            <a:spLocks noChangeArrowheads="1"/>
          </p:cNvSpPr>
          <p:nvPr/>
        </p:nvSpPr>
        <p:spPr bwMode="auto">
          <a:xfrm>
            <a:off x="4678363" y="412591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6" name="Rectangle 40"/>
          <p:cNvSpPr>
            <a:spLocks noChangeArrowheads="1"/>
          </p:cNvSpPr>
          <p:nvPr/>
        </p:nvSpPr>
        <p:spPr bwMode="auto">
          <a:xfrm>
            <a:off x="3236913" y="4457700"/>
            <a:ext cx="714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Quote</a:t>
            </a:r>
            <a:endParaRPr lang="en-US" sz="2400"/>
          </a:p>
        </p:txBody>
      </p:sp>
      <p:sp>
        <p:nvSpPr>
          <p:cNvPr id="31777" name="Rectangle 41"/>
          <p:cNvSpPr>
            <a:spLocks noChangeArrowheads="1"/>
          </p:cNvSpPr>
          <p:nvPr/>
        </p:nvSpPr>
        <p:spPr bwMode="auto">
          <a:xfrm>
            <a:off x="3941763" y="44577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78" name="Rectangle 42"/>
          <p:cNvSpPr>
            <a:spLocks noChangeArrowheads="1"/>
          </p:cNvSpPr>
          <p:nvPr/>
        </p:nvSpPr>
        <p:spPr bwMode="auto">
          <a:xfrm>
            <a:off x="4816475" y="4125913"/>
            <a:ext cx="989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Forward</a:t>
            </a:r>
            <a:endParaRPr lang="en-US" sz="2400"/>
          </a:p>
        </p:txBody>
      </p:sp>
      <p:sp>
        <p:nvSpPr>
          <p:cNvPr id="31779" name="Rectangle 43"/>
          <p:cNvSpPr>
            <a:spLocks noChangeArrowheads="1"/>
          </p:cNvSpPr>
          <p:nvPr/>
        </p:nvSpPr>
        <p:spPr bwMode="auto">
          <a:xfrm>
            <a:off x="5792788" y="412591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0" name="Rectangle 44"/>
          <p:cNvSpPr>
            <a:spLocks noChangeArrowheads="1"/>
          </p:cNvSpPr>
          <p:nvPr/>
        </p:nvSpPr>
        <p:spPr bwMode="auto">
          <a:xfrm>
            <a:off x="4816475" y="4457700"/>
            <a:ext cx="6985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Reply</a:t>
            </a:r>
            <a:endParaRPr lang="en-US" sz="2400"/>
          </a:p>
        </p:txBody>
      </p:sp>
      <p:sp>
        <p:nvSpPr>
          <p:cNvPr id="31781" name="Rectangle 45"/>
          <p:cNvSpPr>
            <a:spLocks noChangeArrowheads="1"/>
          </p:cNvSpPr>
          <p:nvPr/>
        </p:nvSpPr>
        <p:spPr bwMode="auto">
          <a:xfrm>
            <a:off x="5505450" y="445770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2" name="Rectangle 46"/>
          <p:cNvSpPr>
            <a:spLocks noChangeArrowheads="1"/>
          </p:cNvSpPr>
          <p:nvPr/>
        </p:nvSpPr>
        <p:spPr bwMode="auto">
          <a:xfrm>
            <a:off x="4816475" y="4789488"/>
            <a:ext cx="5508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Link</a:t>
            </a:r>
            <a:endParaRPr lang="en-US" sz="2400"/>
          </a:p>
        </p:txBody>
      </p:sp>
      <p:sp>
        <p:nvSpPr>
          <p:cNvPr id="31783" name="Rectangle 47"/>
          <p:cNvSpPr>
            <a:spLocks noChangeArrowheads="1"/>
          </p:cNvSpPr>
          <p:nvPr/>
        </p:nvSpPr>
        <p:spPr bwMode="auto">
          <a:xfrm>
            <a:off x="5360988" y="478948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4" name="Rectangle 48"/>
          <p:cNvSpPr>
            <a:spLocks noChangeArrowheads="1"/>
          </p:cNvSpPr>
          <p:nvPr/>
        </p:nvSpPr>
        <p:spPr bwMode="auto">
          <a:xfrm>
            <a:off x="4816475" y="5119688"/>
            <a:ext cx="4873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Cite</a:t>
            </a:r>
            <a:endParaRPr lang="en-US" sz="2400"/>
          </a:p>
        </p:txBody>
      </p:sp>
      <p:sp>
        <p:nvSpPr>
          <p:cNvPr id="31785" name="Rectangle 49"/>
          <p:cNvSpPr>
            <a:spLocks noChangeArrowheads="1"/>
          </p:cNvSpPr>
          <p:nvPr/>
        </p:nvSpPr>
        <p:spPr bwMode="auto">
          <a:xfrm>
            <a:off x="5297488" y="5119688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6" name="Rectangle 50"/>
          <p:cNvSpPr>
            <a:spLocks noChangeArrowheads="1"/>
          </p:cNvSpPr>
          <p:nvPr/>
        </p:nvSpPr>
        <p:spPr bwMode="auto">
          <a:xfrm>
            <a:off x="6151563" y="412591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7" name="Rectangle 51"/>
          <p:cNvSpPr>
            <a:spLocks noChangeArrowheads="1"/>
          </p:cNvSpPr>
          <p:nvPr/>
        </p:nvSpPr>
        <p:spPr bwMode="auto">
          <a:xfrm>
            <a:off x="3013075" y="544512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 b="1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88" name="Rectangle 52"/>
          <p:cNvSpPr>
            <a:spLocks noChangeArrowheads="1"/>
          </p:cNvSpPr>
          <p:nvPr/>
        </p:nvSpPr>
        <p:spPr bwMode="auto">
          <a:xfrm>
            <a:off x="3236913" y="5451475"/>
            <a:ext cx="9985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Mark up</a:t>
            </a:r>
            <a:endParaRPr lang="en-US" sz="2400"/>
          </a:p>
        </p:txBody>
      </p:sp>
      <p:sp>
        <p:nvSpPr>
          <p:cNvPr id="31789" name="Rectangle 53"/>
          <p:cNvSpPr>
            <a:spLocks noChangeArrowheads="1"/>
          </p:cNvSpPr>
          <p:nvPr/>
        </p:nvSpPr>
        <p:spPr bwMode="auto">
          <a:xfrm>
            <a:off x="4219575" y="54514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90" name="Rectangle 54"/>
          <p:cNvSpPr>
            <a:spLocks noChangeArrowheads="1"/>
          </p:cNvSpPr>
          <p:nvPr/>
        </p:nvSpPr>
        <p:spPr bwMode="auto">
          <a:xfrm>
            <a:off x="4816475" y="5451475"/>
            <a:ext cx="454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Tag</a:t>
            </a:r>
            <a:endParaRPr lang="en-US" sz="2400"/>
          </a:p>
        </p:txBody>
      </p:sp>
      <p:sp>
        <p:nvSpPr>
          <p:cNvPr id="31791" name="Rectangle 55"/>
          <p:cNvSpPr>
            <a:spLocks noChangeArrowheads="1"/>
          </p:cNvSpPr>
          <p:nvPr/>
        </p:nvSpPr>
        <p:spPr bwMode="auto">
          <a:xfrm>
            <a:off x="5265738" y="54514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92" name="Rectangle 56"/>
          <p:cNvSpPr>
            <a:spLocks noChangeArrowheads="1"/>
          </p:cNvSpPr>
          <p:nvPr/>
        </p:nvSpPr>
        <p:spPr bwMode="auto">
          <a:xfrm>
            <a:off x="4816475" y="5781675"/>
            <a:ext cx="876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Publish</a:t>
            </a:r>
            <a:endParaRPr lang="en-US" sz="2400"/>
          </a:p>
        </p:txBody>
      </p:sp>
      <p:sp>
        <p:nvSpPr>
          <p:cNvPr id="31793" name="Rectangle 57"/>
          <p:cNvSpPr>
            <a:spLocks noChangeArrowheads="1"/>
          </p:cNvSpPr>
          <p:nvPr/>
        </p:nvSpPr>
        <p:spPr bwMode="auto">
          <a:xfrm>
            <a:off x="5681663" y="57816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94" name="Rectangle 58"/>
          <p:cNvSpPr>
            <a:spLocks noChangeArrowheads="1"/>
          </p:cNvSpPr>
          <p:nvPr/>
        </p:nvSpPr>
        <p:spPr bwMode="auto">
          <a:xfrm>
            <a:off x="6151563" y="5451475"/>
            <a:ext cx="10715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Organize</a:t>
            </a:r>
            <a:endParaRPr lang="en-US" sz="2400"/>
          </a:p>
        </p:txBody>
      </p:sp>
      <p:sp>
        <p:nvSpPr>
          <p:cNvPr id="31795" name="Rectangle 59"/>
          <p:cNvSpPr>
            <a:spLocks noChangeArrowheads="1"/>
          </p:cNvSpPr>
          <p:nvPr/>
        </p:nvSpPr>
        <p:spPr bwMode="auto">
          <a:xfrm>
            <a:off x="7207250" y="5451475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grpSp>
        <p:nvGrpSpPr>
          <p:cNvPr id="31796" name="Group 60"/>
          <p:cNvGrpSpPr>
            <a:grpSpLocks/>
          </p:cNvGrpSpPr>
          <p:nvPr/>
        </p:nvGrpSpPr>
        <p:grpSpPr bwMode="auto">
          <a:xfrm>
            <a:off x="763588" y="2057400"/>
            <a:ext cx="6704012" cy="4724400"/>
            <a:chOff x="385" y="1056"/>
            <a:chExt cx="4223" cy="2976"/>
          </a:xfrm>
        </p:grpSpPr>
        <p:sp>
          <p:nvSpPr>
            <p:cNvPr id="31803" name="Line 61"/>
            <p:cNvSpPr>
              <a:spLocks noChangeShapeType="1"/>
            </p:cNvSpPr>
            <p:nvPr/>
          </p:nvSpPr>
          <p:spPr bwMode="auto">
            <a:xfrm>
              <a:off x="1872" y="105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Line 62"/>
            <p:cNvSpPr>
              <a:spLocks noChangeShapeType="1"/>
            </p:cNvSpPr>
            <p:nvPr/>
          </p:nvSpPr>
          <p:spPr bwMode="auto">
            <a:xfrm>
              <a:off x="1872" y="3600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Line 63"/>
            <p:cNvSpPr>
              <a:spLocks noChangeShapeType="1"/>
            </p:cNvSpPr>
            <p:nvPr/>
          </p:nvSpPr>
          <p:spPr bwMode="auto">
            <a:xfrm>
              <a:off x="1872" y="3168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Line 64"/>
            <p:cNvSpPr>
              <a:spLocks noChangeShapeType="1"/>
            </p:cNvSpPr>
            <p:nvPr/>
          </p:nvSpPr>
          <p:spPr bwMode="auto">
            <a:xfrm>
              <a:off x="1872" y="2352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Line 65"/>
            <p:cNvSpPr>
              <a:spLocks noChangeShapeType="1"/>
            </p:cNvSpPr>
            <p:nvPr/>
          </p:nvSpPr>
          <p:spPr bwMode="auto">
            <a:xfrm>
              <a:off x="1872" y="153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Text Box 66"/>
            <p:cNvSpPr txBox="1">
              <a:spLocks noChangeArrowheads="1"/>
            </p:cNvSpPr>
            <p:nvPr/>
          </p:nvSpPr>
          <p:spPr bwMode="auto">
            <a:xfrm rot="-5400000">
              <a:off x="-525" y="2301"/>
              <a:ext cx="218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b="1" dirty="0"/>
                <a:t>Behavior Category</a:t>
              </a:r>
              <a:endParaRPr lang="en-US" sz="2400" dirty="0"/>
            </a:p>
          </p:txBody>
        </p:sp>
        <p:sp>
          <p:nvSpPr>
            <p:cNvPr id="31809" name="Line 67"/>
            <p:cNvSpPr>
              <a:spLocks noChangeShapeType="1"/>
            </p:cNvSpPr>
            <p:nvPr/>
          </p:nvSpPr>
          <p:spPr bwMode="auto">
            <a:xfrm>
              <a:off x="1872" y="4032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Rectangle 68"/>
            <p:cNvSpPr>
              <a:spLocks noChangeArrowheads="1"/>
            </p:cNvSpPr>
            <p:nvPr/>
          </p:nvSpPr>
          <p:spPr bwMode="auto">
            <a:xfrm>
              <a:off x="1086" y="1104"/>
              <a:ext cx="6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Examine</a:t>
              </a:r>
              <a:endParaRPr lang="en-US" sz="2400"/>
            </a:p>
          </p:txBody>
        </p:sp>
        <p:sp>
          <p:nvSpPr>
            <p:cNvPr id="31811" name="Rectangle 69"/>
            <p:cNvSpPr>
              <a:spLocks noChangeArrowheads="1"/>
            </p:cNvSpPr>
            <p:nvPr/>
          </p:nvSpPr>
          <p:spPr bwMode="auto">
            <a:xfrm>
              <a:off x="1086" y="1521"/>
              <a:ext cx="52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Retain</a:t>
              </a:r>
              <a:endParaRPr lang="en-US" sz="2400"/>
            </a:p>
          </p:txBody>
        </p:sp>
        <p:sp>
          <p:nvSpPr>
            <p:cNvPr id="31812" name="Rectangle 70"/>
            <p:cNvSpPr>
              <a:spLocks noChangeArrowheads="1"/>
            </p:cNvSpPr>
            <p:nvPr/>
          </p:nvSpPr>
          <p:spPr bwMode="auto">
            <a:xfrm>
              <a:off x="1086" y="2355"/>
              <a:ext cx="7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Reference</a:t>
              </a:r>
              <a:endParaRPr lang="en-US" sz="2400"/>
            </a:p>
          </p:txBody>
        </p:sp>
        <p:sp>
          <p:nvSpPr>
            <p:cNvPr id="31813" name="Rectangle 71"/>
            <p:cNvSpPr>
              <a:spLocks noChangeArrowheads="1"/>
            </p:cNvSpPr>
            <p:nvPr/>
          </p:nvSpPr>
          <p:spPr bwMode="auto">
            <a:xfrm>
              <a:off x="1086" y="3190"/>
              <a:ext cx="7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Annotate</a:t>
              </a:r>
              <a:endParaRPr lang="en-US" sz="2400"/>
            </a:p>
          </p:txBody>
        </p:sp>
        <p:sp>
          <p:nvSpPr>
            <p:cNvPr id="31814" name="Rectangle 72"/>
            <p:cNvSpPr>
              <a:spLocks noChangeArrowheads="1"/>
            </p:cNvSpPr>
            <p:nvPr/>
          </p:nvSpPr>
          <p:spPr bwMode="auto">
            <a:xfrm>
              <a:off x="1086" y="3607"/>
              <a:ext cx="53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Create</a:t>
              </a:r>
              <a:endParaRPr lang="en-US" sz="2400"/>
            </a:p>
          </p:txBody>
        </p:sp>
      </p:grpSp>
      <p:sp>
        <p:nvSpPr>
          <p:cNvPr id="31797" name="Rectangle 73"/>
          <p:cNvSpPr>
            <a:spLocks noChangeArrowheads="1"/>
          </p:cNvSpPr>
          <p:nvPr/>
        </p:nvSpPr>
        <p:spPr bwMode="auto">
          <a:xfrm>
            <a:off x="3236913" y="6113463"/>
            <a:ext cx="600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Type</a:t>
            </a:r>
            <a:endParaRPr lang="en-US" sz="2400"/>
          </a:p>
        </p:txBody>
      </p:sp>
      <p:sp>
        <p:nvSpPr>
          <p:cNvPr id="31798" name="Rectangle 74"/>
          <p:cNvSpPr>
            <a:spLocks noChangeArrowheads="1"/>
          </p:cNvSpPr>
          <p:nvPr/>
        </p:nvSpPr>
        <p:spPr bwMode="auto">
          <a:xfrm>
            <a:off x="3829050" y="61134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799" name="Rectangle 75"/>
          <p:cNvSpPr>
            <a:spLocks noChangeArrowheads="1"/>
          </p:cNvSpPr>
          <p:nvPr/>
        </p:nvSpPr>
        <p:spPr bwMode="auto">
          <a:xfrm>
            <a:off x="3236913" y="6443663"/>
            <a:ext cx="4857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Edit</a:t>
            </a:r>
            <a:endParaRPr lang="en-US" sz="2400"/>
          </a:p>
        </p:txBody>
      </p:sp>
      <p:sp>
        <p:nvSpPr>
          <p:cNvPr id="31800" name="Rectangle 76"/>
          <p:cNvSpPr>
            <a:spLocks noChangeArrowheads="1"/>
          </p:cNvSpPr>
          <p:nvPr/>
        </p:nvSpPr>
        <p:spPr bwMode="auto">
          <a:xfrm>
            <a:off x="3716338" y="64436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801" name="Rectangle 77"/>
          <p:cNvSpPr>
            <a:spLocks noChangeArrowheads="1"/>
          </p:cNvSpPr>
          <p:nvPr/>
        </p:nvSpPr>
        <p:spPr bwMode="auto">
          <a:xfrm>
            <a:off x="4816475" y="61134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31802" name="Rectangle 78"/>
          <p:cNvSpPr>
            <a:spLocks noChangeArrowheads="1"/>
          </p:cNvSpPr>
          <p:nvPr/>
        </p:nvSpPr>
        <p:spPr bwMode="auto">
          <a:xfrm>
            <a:off x="6151563" y="6113463"/>
            <a:ext cx="73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3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16777"/>
            <a:ext cx="7772400" cy="1143000"/>
          </a:xfrm>
        </p:spPr>
        <p:txBody>
          <a:bodyPr/>
          <a:lstStyle/>
          <a:p>
            <a:r>
              <a:rPr lang="en-US" dirty="0" smtClean="0"/>
              <a:t>Metadata Capture: User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Behavioral Metadata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31909" r="39622" b="21368"/>
          <a:stretch>
            <a:fillRect/>
          </a:stretch>
        </p:blipFill>
        <p:spPr bwMode="auto">
          <a:xfrm>
            <a:off x="33338" y="2867025"/>
            <a:ext cx="31416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7" t="30000" r="25000" b="23334"/>
          <a:stretch>
            <a:fillRect/>
          </a:stretch>
        </p:blipFill>
        <p:spPr bwMode="auto">
          <a:xfrm>
            <a:off x="5548313" y="2809875"/>
            <a:ext cx="35956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30965" r="40074" b="23694"/>
          <a:stretch>
            <a:fillRect/>
          </a:stretch>
        </p:blipFill>
        <p:spPr bwMode="auto">
          <a:xfrm>
            <a:off x="3171825" y="2857500"/>
            <a:ext cx="2438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7797800" y="6581775"/>
            <a:ext cx="134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200"/>
              <a:t>http://wsj.com/wtk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Metadata Extraction:</a:t>
            </a:r>
            <a:br>
              <a:rPr lang="en-US" dirty="0" smtClean="0"/>
            </a:br>
            <a:r>
              <a:rPr lang="en-US" dirty="0" smtClean="0"/>
              <a:t>Named Entity “Tagging”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384" y="1600200"/>
            <a:ext cx="7772400" cy="4114800"/>
          </a:xfrm>
        </p:spPr>
        <p:txBody>
          <a:bodyPr/>
          <a:lstStyle/>
          <a:p>
            <a:r>
              <a:rPr lang="en-US" dirty="0" smtClean="0"/>
              <a:t>Machine learning techniques can find: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Extent</a:t>
            </a:r>
          </a:p>
          <a:p>
            <a:pPr lvl="1"/>
            <a:r>
              <a:rPr lang="en-US" dirty="0" smtClean="0"/>
              <a:t>Type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Two types of features are useful</a:t>
            </a:r>
          </a:p>
          <a:p>
            <a:pPr lvl="1"/>
            <a:r>
              <a:rPr lang="en-US" dirty="0" smtClean="0"/>
              <a:t>Orthography</a:t>
            </a:r>
          </a:p>
          <a:p>
            <a:pPr lvl="2"/>
            <a:r>
              <a:rPr lang="en-US" dirty="0" smtClean="0"/>
              <a:t>e.g., Paired or non-initial capitalization</a:t>
            </a:r>
          </a:p>
          <a:p>
            <a:pPr lvl="1"/>
            <a:r>
              <a:rPr lang="en-US" dirty="0" smtClean="0"/>
              <a:t>Trigger words</a:t>
            </a:r>
          </a:p>
          <a:p>
            <a:pPr lvl="2"/>
            <a:r>
              <a:rPr lang="en-US" dirty="0" smtClean="0"/>
              <a:t>e.g., Mr., Professor, said, 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oug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r="1961" b="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apture</a:t>
            </a:r>
          </a:p>
          <a:p>
            <a:pPr lvl="1"/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Classification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Personal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01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11174" r="3291" b="33821"/>
          <a:stretch>
            <a:fillRect/>
          </a:stretch>
        </p:blipFill>
        <p:spPr bwMode="auto">
          <a:xfrm>
            <a:off x="647700" y="1352550"/>
            <a:ext cx="77724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476"/>
            <a:ext cx="7772400" cy="1143000"/>
          </a:xfrm>
        </p:spPr>
        <p:txBody>
          <a:bodyPr/>
          <a:lstStyle/>
          <a:p>
            <a:r>
              <a:rPr lang="en-US" dirty="0" smtClean="0"/>
              <a:t>Community Metadata:</a:t>
            </a:r>
            <a:br>
              <a:rPr lang="en-US" dirty="0" smtClean="0"/>
            </a:br>
            <a:r>
              <a:rPr lang="en-US" dirty="0" smtClean="0"/>
              <a:t>“Folksonomies”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71" y="1380867"/>
            <a:ext cx="6301658" cy="4930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2800" y="6488668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van </a:t>
            </a:r>
            <a:r>
              <a:rPr lang="en-US" sz="1800" dirty="0" err="1" smtClean="0"/>
              <a:t>Ahn</a:t>
            </a:r>
            <a:r>
              <a:rPr lang="en-US" sz="1800" dirty="0" smtClean="0"/>
              <a:t> and </a:t>
            </a:r>
            <a:r>
              <a:rPr lang="en-US" sz="1800" dirty="0" err="1" smtClean="0"/>
              <a:t>Dabbish</a:t>
            </a:r>
            <a:r>
              <a:rPr lang="en-US" sz="1800" dirty="0" smtClean="0"/>
              <a:t>, CHI 2004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204"/>
            <a:ext cx="7772400" cy="1143000"/>
          </a:xfrm>
        </p:spPr>
        <p:txBody>
          <a:bodyPr/>
          <a:lstStyle/>
          <a:p>
            <a:r>
              <a:rPr lang="en-US" dirty="0" smtClean="0"/>
              <a:t>Community Metadata:</a:t>
            </a:r>
            <a:br>
              <a:rPr lang="en-US" dirty="0" smtClean="0"/>
            </a:br>
            <a:r>
              <a:rPr lang="en-US" dirty="0" smtClean="0"/>
              <a:t>Games With a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8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90" y="304800"/>
            <a:ext cx="7772400" cy="1143000"/>
          </a:xfrm>
        </p:spPr>
        <p:txBody>
          <a:bodyPr/>
          <a:lstStyle/>
          <a:p>
            <a:r>
              <a:rPr lang="en-US" dirty="0" smtClean="0"/>
              <a:t>Community Metadata:</a:t>
            </a:r>
            <a:br>
              <a:rPr lang="en-US" dirty="0" smtClean="0"/>
            </a:br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" y="1937634"/>
            <a:ext cx="9137822" cy="4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3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File Type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Capture:</a:t>
            </a:r>
          </a:p>
          <a:p>
            <a:pPr lvl="1"/>
            <a:r>
              <a:rPr lang="en-US" dirty="0" smtClean="0"/>
              <a:t>MyDocument.xls</a:t>
            </a:r>
          </a:p>
          <a:p>
            <a:pPr lvl="1"/>
            <a:r>
              <a:rPr lang="en-US" dirty="0" smtClean="0"/>
              <a:t>Attachment MIME type</a:t>
            </a:r>
          </a:p>
          <a:p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“Magic bytes”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Machine learning on byte sequences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Mechanical Turk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57" y="0"/>
            <a:ext cx="7772400" cy="1143000"/>
          </a:xfrm>
        </p:spPr>
        <p:txBody>
          <a:bodyPr/>
          <a:lstStyle/>
          <a:p>
            <a:r>
              <a:rPr lang="en-US" dirty="0" smtClean="0"/>
              <a:t>Preserving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57" y="1143000"/>
            <a:ext cx="8001000" cy="4114800"/>
          </a:xfrm>
        </p:spPr>
        <p:txBody>
          <a:bodyPr/>
          <a:lstStyle/>
          <a:p>
            <a:r>
              <a:rPr lang="en-US" dirty="0" smtClean="0"/>
              <a:t>Word processors</a:t>
            </a:r>
          </a:p>
          <a:p>
            <a:pPr lvl="1"/>
            <a:r>
              <a:rPr lang="en-US" dirty="0" smtClean="0"/>
              <a:t>Formatting, track changes, undo deleted text</a:t>
            </a:r>
          </a:p>
          <a:p>
            <a:r>
              <a:rPr lang="en-US" dirty="0" smtClean="0"/>
              <a:t>Spreadsheets</a:t>
            </a:r>
          </a:p>
          <a:p>
            <a:pPr lvl="1"/>
            <a:r>
              <a:rPr lang="en-US" dirty="0" smtClean="0"/>
              <a:t>Formulas, visualizations</a:t>
            </a:r>
          </a:p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Queries, forms, derived values</a:t>
            </a:r>
          </a:p>
          <a:p>
            <a:r>
              <a:rPr lang="en-US" dirty="0" smtClean="0"/>
              <a:t>Computer-Assisted Design (CAD)</a:t>
            </a:r>
          </a:p>
          <a:p>
            <a:pPr lvl="1"/>
            <a:r>
              <a:rPr lang="en-US" dirty="0" smtClean="0"/>
              <a:t>Display, modification, manufacturing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Simulation, games, embedded systems,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58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Balancing cost and benefit</a:t>
            </a:r>
          </a:p>
          <a:p>
            <a:r>
              <a:rPr lang="en-US" dirty="0" smtClean="0"/>
              <a:t>Accommodating dynamic factors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Location</a:t>
            </a:r>
          </a:p>
          <a:p>
            <a:r>
              <a:rPr lang="en-US" dirty="0" smtClean="0"/>
              <a:t>Reuse for unanticipated purposes</a:t>
            </a:r>
          </a:p>
          <a:p>
            <a:r>
              <a:rPr lang="en-US" dirty="0" smtClean="0"/>
              <a:t>Remaining interpretable in the far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48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/>
          <a:lstStyle/>
          <a:p>
            <a:r>
              <a:rPr lang="en-US" smtClean="0"/>
              <a:t>Open Archives Initiative-</a:t>
            </a:r>
            <a:br>
              <a:rPr lang="en-US" smtClean="0"/>
            </a:br>
            <a:r>
              <a:rPr lang="en-US" smtClean="0"/>
              <a:t>Protocol for Metadata Harvesting</a:t>
            </a:r>
            <a:br>
              <a:rPr lang="en-US" smtClean="0"/>
            </a:br>
            <a:r>
              <a:rPr lang="en-US" smtClean="0"/>
              <a:t>(OAI-PMH)</a:t>
            </a:r>
          </a:p>
        </p:txBody>
      </p:sp>
      <p:pic>
        <p:nvPicPr>
          <p:cNvPr id="25603" name="Picture 6" descr="mix-sear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943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Linked Open Data</a:t>
            </a:r>
          </a:p>
        </p:txBody>
      </p:sp>
      <p:pic>
        <p:nvPicPr>
          <p:cNvPr id="50179" name="Picture 2" descr="http://datavisualization.ch/wp-content/uploads/2011/01/lod-wikipedi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Ontology Language (OWL)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81000" y="22860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&lt;owl:Class rdf:about="http://dbpedia.org/ontology/Astronaut"&gt;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&lt;rdfs:label xml:lang="en"&gt;astronaut&lt;/rdfs:label&gt;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&lt;rdfs:label xml:lang="de"&gt;Astronaut&lt;/rdfs:label&gt;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&lt;rdfs:label xml:lang="fr"&gt;astronaute&lt;/rdfs:label&gt;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&lt;rdfs:subClassOf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	rdf:resource="http://dbpedia.org/ontology/Person"&gt;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	&lt;/rdfs:subClassOf&gt;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/>
              <a:t>&lt;/owl:Class&gt;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“Semantic Web” Search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r="44762" b="39047"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25827"/>
            <a:ext cx="5715000" cy="4400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9533" y="6503084"/>
            <a:ext cx="582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Adapted from </a:t>
            </a:r>
            <a:r>
              <a:rPr lang="en-US" sz="1800" dirty="0" err="1" smtClean="0"/>
              <a:t>Elings</a:t>
            </a:r>
            <a:r>
              <a:rPr lang="en-US" sz="1800" dirty="0" smtClean="0"/>
              <a:t> and </a:t>
            </a:r>
            <a:r>
              <a:rPr lang="en-US" sz="1800" dirty="0" err="1" smtClean="0"/>
              <a:t>Waibel</a:t>
            </a:r>
            <a:r>
              <a:rPr lang="en-US" sz="1800" i="1" dirty="0" smtClean="0"/>
              <a:t>, First Monday</a:t>
            </a:r>
            <a:r>
              <a:rPr lang="en-US" sz="1800" dirty="0" smtClean="0"/>
              <a:t>, (12)3, 2007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9175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 a sheet of paper (no names), answer the following question: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Preservation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migration</a:t>
            </a:r>
          </a:p>
          <a:p>
            <a:pPr lvl="1"/>
            <a:r>
              <a:rPr lang="en-US" dirty="0" smtClean="0"/>
              <a:t>For example, convert Word Perfect to PDF</a:t>
            </a:r>
          </a:p>
          <a:p>
            <a:endParaRPr lang="en-US" dirty="0"/>
          </a:p>
          <a:p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Allows running old software on newer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944"/>
            <a:ext cx="9144000" cy="5955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5692" y="6488668"/>
            <a:ext cx="29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http://www.ibiblio.org/apollo/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Apollo Guidance Computer Emulation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7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decay of organic materials</a:t>
            </a:r>
          </a:p>
          <a:p>
            <a:pPr lvl="1"/>
            <a:r>
              <a:rPr lang="en-US" dirty="0" smtClean="0"/>
              <a:t>But balance costs and benefits</a:t>
            </a:r>
          </a:p>
          <a:p>
            <a:r>
              <a:rPr lang="en-US" dirty="0" smtClean="0"/>
              <a:t>Balance quality and scale</a:t>
            </a:r>
          </a:p>
          <a:p>
            <a:pPr lvl="1"/>
            <a:r>
              <a:rPr lang="en-US" dirty="0" smtClean="0"/>
              <a:t>Preservation: rescue at-risk collections</a:t>
            </a:r>
          </a:p>
          <a:p>
            <a:pPr lvl="1"/>
            <a:r>
              <a:rPr lang="en-US" dirty="0" smtClean="0"/>
              <a:t>Access: Quantity has a quality all its own</a:t>
            </a:r>
          </a:p>
          <a:p>
            <a:r>
              <a:rPr lang="en-US" dirty="0" smtClean="0"/>
              <a:t>Design in diversity</a:t>
            </a:r>
          </a:p>
          <a:p>
            <a:pPr lvl="1"/>
            <a:r>
              <a:rPr lang="en-US" dirty="0" smtClean="0"/>
              <a:t>Technologies, risk exposure, institutions</a:t>
            </a:r>
          </a:p>
          <a:p>
            <a:r>
              <a:rPr lang="en-US" dirty="0" smtClean="0"/>
              <a:t>Adequately resource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4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Finishing Preservation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2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Two Ways of Searching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14600" y="1981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Write the document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using terms to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600">
                <a:cs typeface="Arial" panose="020B0604020202020204" pitchFamily="34" charset="0"/>
              </a:rPr>
              <a:t>convey meaning</a:t>
            </a:r>
          </a:p>
        </p:txBody>
      </p:sp>
      <p:sp>
        <p:nvSpPr>
          <p:cNvPr id="11268" name="Line 11"/>
          <p:cNvSpPr>
            <a:spLocks noChangeShapeType="1"/>
          </p:cNvSpPr>
          <p:nvPr/>
        </p:nvSpPr>
        <p:spPr bwMode="auto">
          <a:xfrm>
            <a:off x="228600" y="2971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2819400" y="1524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2000">
                <a:cs typeface="Arial" panose="020B0604020202020204" pitchFamily="34" charset="0"/>
              </a:rPr>
              <a:t>Author</a:t>
            </a:r>
          </a:p>
        </p:txBody>
      </p:sp>
      <p:pic>
        <p:nvPicPr>
          <p:cNvPr id="11270" name="Picture 31" descr="bd071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5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600" y="1371600"/>
            <a:ext cx="5518150" cy="5243513"/>
            <a:chOff x="144" y="864"/>
            <a:chExt cx="3476" cy="3303"/>
          </a:xfrm>
        </p:grpSpPr>
        <p:sp>
          <p:nvSpPr>
            <p:cNvPr id="11289" name="Rectangle 4"/>
            <p:cNvSpPr>
              <a:spLocks noChangeArrowheads="1"/>
            </p:cNvSpPr>
            <p:nvPr/>
          </p:nvSpPr>
          <p:spPr bwMode="auto">
            <a:xfrm>
              <a:off x="864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Content-Based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11290" name="Text Box 12"/>
            <p:cNvSpPr txBox="1">
              <a:spLocks noChangeArrowheads="1"/>
            </p:cNvSpPr>
            <p:nvPr/>
          </p:nvSpPr>
          <p:spPr bwMode="auto">
            <a:xfrm>
              <a:off x="2016" y="3360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Document Terms</a:t>
              </a:r>
            </a:p>
          </p:txBody>
        </p:sp>
        <p:pic>
          <p:nvPicPr>
            <p:cNvPr id="11291" name="Picture 13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Line 16"/>
            <p:cNvSpPr>
              <a:spLocks noChangeShapeType="1"/>
            </p:cNvSpPr>
            <p:nvPr/>
          </p:nvSpPr>
          <p:spPr bwMode="auto">
            <a:xfrm>
              <a:off x="1440" y="864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8"/>
            <p:cNvSpPr txBox="1">
              <a:spLocks noChangeArrowheads="1"/>
            </p:cNvSpPr>
            <p:nvPr/>
          </p:nvSpPr>
          <p:spPr bwMode="auto">
            <a:xfrm>
              <a:off x="336" y="3360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Query Terms</a:t>
              </a:r>
            </a:p>
          </p:txBody>
        </p:sp>
        <p:sp>
          <p:nvSpPr>
            <p:cNvPr id="11294" name="Rectangle 19"/>
            <p:cNvSpPr>
              <a:spLocks noChangeArrowheads="1"/>
            </p:cNvSpPr>
            <p:nvPr/>
          </p:nvSpPr>
          <p:spPr bwMode="auto">
            <a:xfrm>
              <a:off x="144" y="125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terms that </a:t>
              </a:r>
              <a:r>
                <a:rPr lang="en-US" sz="1600" b="1" u="sng">
                  <a:cs typeface="Arial" panose="020B0604020202020204" pitchFamily="34" charset="0"/>
                </a:rPr>
                <a:t>may</a:t>
              </a:r>
              <a:r>
                <a:rPr lang="en-US" sz="1600">
                  <a:cs typeface="Arial" panose="020B0604020202020204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appear in documents</a:t>
              </a:r>
            </a:p>
          </p:txBody>
        </p:sp>
        <p:sp>
          <p:nvSpPr>
            <p:cNvPr id="11295" name="Text Box 20"/>
            <p:cNvSpPr txBox="1">
              <a:spLocks noChangeArrowheads="1"/>
            </p:cNvSpPr>
            <p:nvPr/>
          </p:nvSpPr>
          <p:spPr bwMode="auto">
            <a:xfrm>
              <a:off x="240" y="864"/>
              <a:ext cx="96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Free-Text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Searcher</a:t>
              </a:r>
            </a:p>
          </p:txBody>
        </p:sp>
        <p:cxnSp>
          <p:nvCxnSpPr>
            <p:cNvPr id="11296" name="AutoShape 21"/>
            <p:cNvCxnSpPr>
              <a:cxnSpLocks noChangeShapeType="1"/>
              <a:stCxn id="11294" idx="2"/>
              <a:endCxn id="11289" idx="1"/>
            </p:cNvCxnSpPr>
            <p:nvPr/>
          </p:nvCxnSpPr>
          <p:spPr bwMode="auto">
            <a:xfrm rot="16200000" flipH="1">
              <a:off x="17" y="2489"/>
              <a:ext cx="155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AutoShape 29"/>
            <p:cNvCxnSpPr>
              <a:cxnSpLocks noChangeShapeType="1"/>
              <a:stCxn id="11267" idx="2"/>
              <a:endCxn id="11289" idx="3"/>
            </p:cNvCxnSpPr>
            <p:nvPr/>
          </p:nvCxnSpPr>
          <p:spPr bwMode="auto">
            <a:xfrm rot="5400000">
              <a:off x="1308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98" name="Picture 42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9" name="Text Box 45"/>
            <p:cNvSpPr txBox="1">
              <a:spLocks noChangeArrowheads="1"/>
            </p:cNvSpPr>
            <p:nvPr/>
          </p:nvSpPr>
          <p:spPr bwMode="auto">
            <a:xfrm>
              <a:off x="2208" y="3936"/>
              <a:ext cx="1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800"/>
                <a:t>Retrieval Status Value</a:t>
              </a:r>
            </a:p>
          </p:txBody>
        </p:sp>
        <p:cxnSp>
          <p:nvCxnSpPr>
            <p:cNvPr id="11300" name="AutoShape 46"/>
            <p:cNvCxnSpPr>
              <a:cxnSpLocks noChangeShapeType="1"/>
              <a:stCxn id="11289" idx="2"/>
              <a:endCxn id="11299" idx="1"/>
            </p:cNvCxnSpPr>
            <p:nvPr/>
          </p:nvCxnSpPr>
          <p:spPr bwMode="auto">
            <a:xfrm rot="16200000" flipH="1">
              <a:off x="1598" y="3442"/>
              <a:ext cx="452" cy="76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343400" y="1066800"/>
            <a:ext cx="4800600" cy="5365750"/>
            <a:chOff x="2736" y="672"/>
            <a:chExt cx="3024" cy="3380"/>
          </a:xfrm>
        </p:grpSpPr>
        <p:cxnSp>
          <p:nvCxnSpPr>
            <p:cNvPr id="11273" name="AutoShape 9"/>
            <p:cNvCxnSpPr>
              <a:cxnSpLocks noChangeShapeType="1"/>
              <a:stCxn id="11267" idx="3"/>
              <a:endCxn id="11276" idx="1"/>
            </p:cNvCxnSpPr>
            <p:nvPr/>
          </p:nvCxnSpPr>
          <p:spPr bwMode="auto">
            <a:xfrm>
              <a:off x="2736" y="151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4" name="Rectangle 24"/>
            <p:cNvSpPr>
              <a:spLocks noChangeArrowheads="1"/>
            </p:cNvSpPr>
            <p:nvPr/>
          </p:nvSpPr>
          <p:spPr bwMode="auto">
            <a:xfrm>
              <a:off x="451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 b="1" u="sng">
                  <a:cs typeface="Arial" panose="020B0604020202020204" pitchFamily="34" charset="0"/>
                </a:rPr>
                <a:t>available</a:t>
              </a:r>
              <a:r>
                <a:rPr lang="en-US" sz="1600">
                  <a:cs typeface="Arial" panose="020B0604020202020204" pitchFamily="34" charset="0"/>
                </a:rPr>
                <a:t> concept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descriptors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512" y="672"/>
              <a:ext cx="115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Controlled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Vocabulary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Searcher</a:t>
              </a:r>
            </a:p>
          </p:txBody>
        </p:sp>
        <p:sp>
          <p:nvSpPr>
            <p:cNvPr id="11276" name="Rectangle 28"/>
            <p:cNvSpPr>
              <a:spLocks noChangeArrowheads="1"/>
            </p:cNvSpPr>
            <p:nvPr/>
          </p:nvSpPr>
          <p:spPr bwMode="auto">
            <a:xfrm>
              <a:off x="307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Choose appropriate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concept descriptors</a:t>
              </a:r>
            </a:p>
          </p:txBody>
        </p:sp>
        <p:sp>
          <p:nvSpPr>
            <p:cNvPr id="11277" name="Text Box 30"/>
            <p:cNvSpPr txBox="1">
              <a:spLocks noChangeArrowheads="1"/>
            </p:cNvSpPr>
            <p:nvPr/>
          </p:nvSpPr>
          <p:spPr bwMode="auto">
            <a:xfrm>
              <a:off x="3312" y="960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2000">
                  <a:cs typeface="Arial" panose="020B0604020202020204" pitchFamily="34" charset="0"/>
                </a:rPr>
                <a:t>Indexer</a:t>
              </a:r>
            </a:p>
          </p:txBody>
        </p:sp>
        <p:pic>
          <p:nvPicPr>
            <p:cNvPr id="11278" name="Picture 32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33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Rectangle 34"/>
            <p:cNvSpPr>
              <a:spLocks noChangeArrowheads="1"/>
            </p:cNvSpPr>
            <p:nvPr/>
          </p:nvSpPr>
          <p:spPr bwMode="auto">
            <a:xfrm>
              <a:off x="3792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Metadata-Based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4944" y="33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Query Descriptors</a:t>
              </a:r>
            </a:p>
          </p:txBody>
        </p:sp>
        <p:sp>
          <p:nvSpPr>
            <p:cNvPr id="11282" name="Text Box 38"/>
            <p:cNvSpPr txBox="1">
              <a:spLocks noChangeArrowheads="1"/>
            </p:cNvSpPr>
            <p:nvPr/>
          </p:nvSpPr>
          <p:spPr bwMode="auto">
            <a:xfrm>
              <a:off x="2976" y="3360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sz="1800">
                  <a:cs typeface="Arial" panose="020B0604020202020204" pitchFamily="34" charset="0"/>
                </a:rPr>
                <a:t>Document Descriptors</a:t>
              </a:r>
            </a:p>
          </p:txBody>
        </p:sp>
        <p:cxnSp>
          <p:nvCxnSpPr>
            <p:cNvPr id="11283" name="AutoShape 39"/>
            <p:cNvCxnSpPr>
              <a:cxnSpLocks noChangeShapeType="1"/>
              <a:stCxn id="11276" idx="2"/>
              <a:endCxn id="11280" idx="1"/>
            </p:cNvCxnSpPr>
            <p:nvPr/>
          </p:nvCxnSpPr>
          <p:spPr bwMode="auto">
            <a:xfrm rot="16200000" flipH="1">
              <a:off x="2940" y="2484"/>
              <a:ext cx="156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40"/>
            <p:cNvCxnSpPr>
              <a:cxnSpLocks noChangeShapeType="1"/>
              <a:stCxn id="11274" idx="2"/>
              <a:endCxn id="11280" idx="3"/>
            </p:cNvCxnSpPr>
            <p:nvPr/>
          </p:nvCxnSpPr>
          <p:spPr bwMode="auto">
            <a:xfrm rot="5400000">
              <a:off x="4236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85" name="Picture 41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Line 43"/>
            <p:cNvSpPr>
              <a:spLocks noChangeShapeType="1"/>
            </p:cNvSpPr>
            <p:nvPr/>
          </p:nvSpPr>
          <p:spPr bwMode="auto">
            <a:xfrm>
              <a:off x="4368" y="816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87" name="Picture 44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88" name="AutoShape 47"/>
            <p:cNvCxnSpPr>
              <a:cxnSpLocks noChangeShapeType="1"/>
              <a:stCxn id="11280" idx="2"/>
              <a:endCxn id="11299" idx="3"/>
            </p:cNvCxnSpPr>
            <p:nvPr/>
          </p:nvCxnSpPr>
          <p:spPr bwMode="auto">
            <a:xfrm rot="5400000">
              <a:off x="3768" y="3452"/>
              <a:ext cx="452" cy="74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4318</TotalTime>
  <Pages>22</Pages>
  <Words>1313</Words>
  <Application>Microsoft Office PowerPoint</Application>
  <PresentationFormat>On-screen Show (4:3)</PresentationFormat>
  <Paragraphs>422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Times New Roman</vt:lpstr>
      <vt:lpstr>Wingdings</vt:lpstr>
      <vt:lpstr>Default Design</vt:lpstr>
      <vt:lpstr>Metadata</vt:lpstr>
      <vt:lpstr>Muddiest Points</vt:lpstr>
      <vt:lpstr>Tonight</vt:lpstr>
      <vt:lpstr>Preserving Behavior</vt:lpstr>
      <vt:lpstr>Behavior Preservation Strategies</vt:lpstr>
      <vt:lpstr>Apollo Guidance Computer Emulation</vt:lpstr>
      <vt:lpstr>An Integrated Strategy</vt:lpstr>
      <vt:lpstr>Tonight</vt:lpstr>
      <vt:lpstr>Two Ways of Searching</vt:lpstr>
      <vt:lpstr>Functional Requirements for Bibliographic Records (FRBR)</vt:lpstr>
      <vt:lpstr>FRBR Bibliographic User Tasks</vt:lpstr>
      <vt:lpstr>FRBR Entity Types</vt:lpstr>
      <vt:lpstr>Functional Requirements for Authority Data</vt:lpstr>
      <vt:lpstr>FRBR in OCLC’s FictionFinder</vt:lpstr>
      <vt:lpstr>Dublin Core</vt:lpstr>
      <vt:lpstr>Dublin Core Elements (version 1.1)</vt:lpstr>
      <vt:lpstr>Resource Description Framework</vt:lpstr>
      <vt:lpstr>Dublin Core in RDF XML</vt:lpstr>
      <vt:lpstr>Aspects of Metadata</vt:lpstr>
      <vt:lpstr>Some Types of “Metadata”</vt:lpstr>
      <vt:lpstr>Metadata Encoding and Transmission Standard (METS)</vt:lpstr>
      <vt:lpstr>Aspects of Metadata</vt:lpstr>
      <vt:lpstr>FRBR Bibliographic User Tasks</vt:lpstr>
      <vt:lpstr>Broader View of Metadata Uses</vt:lpstr>
      <vt:lpstr>Metadata Sources</vt:lpstr>
      <vt:lpstr>Metadata Capture: Exchangeable Image Format (EXIF)</vt:lpstr>
      <vt:lpstr>Inconsistent Metadata</vt:lpstr>
      <vt:lpstr>Metadata Capture: Email</vt:lpstr>
      <vt:lpstr>Metadata Capture:  Windows File System (NTFS)</vt:lpstr>
      <vt:lpstr>Metadata Capture: Microsoft Word</vt:lpstr>
      <vt:lpstr>Metadata Capture: User Behavior</vt:lpstr>
      <vt:lpstr>Exploiting Behavioral Metadata</vt:lpstr>
      <vt:lpstr>Metadata Extraction: Named Entity “Tagging”</vt:lpstr>
      <vt:lpstr>PowerPoint Presentation</vt:lpstr>
      <vt:lpstr>Metadata Sources</vt:lpstr>
      <vt:lpstr>Community Metadata: “Folksonomies”</vt:lpstr>
      <vt:lpstr>Community Metadata: Games With a Purpose</vt:lpstr>
      <vt:lpstr>Community Metadata: Crowdsourcing</vt:lpstr>
      <vt:lpstr>Sources of File Type Metadata</vt:lpstr>
      <vt:lpstr>Metadata Challenges</vt:lpstr>
      <vt:lpstr>Open Archives Initiative- Protocol for Metadata Harvesting (OAI-PMH)</vt:lpstr>
      <vt:lpstr>Linked Open Data</vt:lpstr>
      <vt:lpstr>Web Ontology Language (OWL)</vt:lpstr>
      <vt:lpstr>“Semantic Web” Search</vt:lpstr>
      <vt:lpstr>Putting It All Together</vt:lpstr>
      <vt:lpstr>Before You Go!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jj</cp:lastModifiedBy>
  <cp:revision>188</cp:revision>
  <cp:lastPrinted>1997-09-10T16:39:34Z</cp:lastPrinted>
  <dcterms:created xsi:type="dcterms:W3CDTF">1997-09-10T16:39:54Z</dcterms:created>
  <dcterms:modified xsi:type="dcterms:W3CDTF">2014-02-16T17:09:59Z</dcterms:modified>
</cp:coreProperties>
</file>