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39" r:id="rId3"/>
    <p:sldId id="438" r:id="rId4"/>
    <p:sldId id="440" r:id="rId5"/>
    <p:sldId id="441" r:id="rId6"/>
    <p:sldId id="437" r:id="rId7"/>
    <p:sldId id="455" r:id="rId8"/>
    <p:sldId id="454" r:id="rId9"/>
    <p:sldId id="435" r:id="rId10"/>
    <p:sldId id="456" r:id="rId11"/>
    <p:sldId id="429" r:id="rId12"/>
    <p:sldId id="332" r:id="rId13"/>
    <p:sldId id="457" r:id="rId14"/>
    <p:sldId id="458" r:id="rId15"/>
    <p:sldId id="459" r:id="rId16"/>
    <p:sldId id="460" r:id="rId17"/>
    <p:sldId id="462" r:id="rId18"/>
    <p:sldId id="463" r:id="rId19"/>
    <p:sldId id="269" r:id="rId20"/>
    <p:sldId id="321" r:id="rId21"/>
    <p:sldId id="444" r:id="rId22"/>
    <p:sldId id="443" r:id="rId23"/>
    <p:sldId id="275" r:id="rId24"/>
    <p:sldId id="268" r:id="rId25"/>
    <p:sldId id="442" r:id="rId26"/>
    <p:sldId id="431" r:id="rId27"/>
    <p:sldId id="433" r:id="rId28"/>
    <p:sldId id="308" r:id="rId29"/>
    <p:sldId id="434" r:id="rId30"/>
    <p:sldId id="469" r:id="rId31"/>
    <p:sldId id="445" r:id="rId32"/>
    <p:sldId id="446" r:id="rId33"/>
    <p:sldId id="436" r:id="rId34"/>
    <p:sldId id="448" r:id="rId35"/>
    <p:sldId id="447" r:id="rId36"/>
    <p:sldId id="449" r:id="rId37"/>
    <p:sldId id="450" r:id="rId38"/>
    <p:sldId id="453" r:id="rId39"/>
    <p:sldId id="465" r:id="rId40"/>
    <p:sldId id="430" r:id="rId41"/>
    <p:sldId id="468" r:id="rId42"/>
    <p:sldId id="464" r:id="rId43"/>
    <p:sldId id="467" r:id="rId44"/>
    <p:sldId id="46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9" autoAdjust="0"/>
    <p:restoredTop sz="94711" autoAdjust="0"/>
  </p:normalViewPr>
  <p:slideViewPr>
    <p:cSldViewPr>
      <p:cViewPr varScale="1">
        <p:scale>
          <a:sx n="116" d="100"/>
          <a:sy n="116" d="100"/>
        </p:scale>
        <p:origin x="21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2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29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334" tIns="44866" rIns="91334" bIns="44866"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1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4" tIns="44448" rIns="90484" bIns="4444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659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7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4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9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FB300B-1773-450E-8494-AC8E94A8B36A}" type="slidenum">
              <a:rPr lang="en-US"/>
              <a:pPr>
                <a:spcBef>
                  <a:spcPct val="0"/>
                </a:spcBef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Storage and Preservation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Week 3</a:t>
            </a:r>
          </a:p>
          <a:p>
            <a:pPr marL="342900" indent="-342900"/>
            <a:r>
              <a:rPr lang="en-US" dirty="0" smtClean="0"/>
              <a:t>LBSC 671</a:t>
            </a:r>
          </a:p>
          <a:p>
            <a:pPr marL="342900" indent="-342900"/>
            <a:r>
              <a:rPr lang="en-US" dirty="0" smtClean="0"/>
              <a:t>Creating Information Infrastructures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Digital Preservation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3900" y="1466850"/>
            <a:ext cx="7772400" cy="4114800"/>
          </a:xfrm>
        </p:spPr>
        <p:txBody>
          <a:bodyPr/>
          <a:lstStyle/>
          <a:p>
            <a:r>
              <a:rPr lang="en-US" dirty="0" smtClean="0"/>
              <a:t>Preservation of born-digital materials</a:t>
            </a:r>
          </a:p>
          <a:p>
            <a:pPr lvl="1"/>
            <a:r>
              <a:rPr lang="en-US" dirty="0" smtClean="0"/>
              <a:t>Preserving appearance and interpretability</a:t>
            </a:r>
            <a:endParaRPr lang="en-US" dirty="0" smtClean="0"/>
          </a:p>
          <a:p>
            <a:pPr lvl="1"/>
            <a:r>
              <a:rPr lang="en-US" dirty="0" smtClean="0"/>
              <a:t>Preserving b</a:t>
            </a:r>
            <a:r>
              <a:rPr lang="en-US" dirty="0" smtClean="0"/>
              <a:t>ehavior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Digitization </a:t>
            </a:r>
            <a:r>
              <a:rPr lang="en-US" dirty="0" smtClean="0"/>
              <a:t>for </a:t>
            </a:r>
            <a:r>
              <a:rPr lang="en-US" dirty="0" smtClean="0"/>
              <a:t>preservation</a:t>
            </a:r>
          </a:p>
          <a:p>
            <a:pPr lvl="1"/>
            <a:r>
              <a:rPr lang="en-US" dirty="0" smtClean="0"/>
              <a:t>Scanning </a:t>
            </a:r>
            <a:r>
              <a:rPr lang="en-US" dirty="0" smtClean="0"/>
              <a:t>(of paper</a:t>
            </a:r>
            <a:r>
              <a:rPr lang="en-US" dirty="0" smtClean="0"/>
              <a:t>, </a:t>
            </a:r>
            <a:r>
              <a:rPr lang="en-US" dirty="0" smtClean="0"/>
              <a:t>of microfilm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Audio digitization</a:t>
            </a:r>
          </a:p>
          <a:p>
            <a:pPr lvl="1"/>
            <a:r>
              <a:rPr lang="en-US" dirty="0" smtClean="0"/>
              <a:t>Video digitization</a:t>
            </a:r>
          </a:p>
          <a:p>
            <a:pPr lvl="1"/>
            <a:r>
              <a:rPr lang="en-US" dirty="0" smtClean="0"/>
              <a:t>Volumetric imaging</a:t>
            </a:r>
          </a:p>
          <a:p>
            <a:pPr lvl="2"/>
            <a:r>
              <a:rPr lang="en-US" dirty="0" smtClean="0"/>
              <a:t>Digital holography, computational tomography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4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305800" cy="1143000"/>
          </a:xfrm>
        </p:spPr>
        <p:txBody>
          <a:bodyPr lIns="91440" tIns="45720" rIns="91440" bIns="45720"/>
          <a:lstStyle/>
          <a:p>
            <a:r>
              <a:rPr lang="en-US" smtClean="0"/>
              <a:t>Binary Data </a:t>
            </a:r>
            <a:r>
              <a:rPr lang="en-US" u="sng" smtClean="0"/>
              <a:t>Representation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62000" y="1219200"/>
            <a:ext cx="786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Example: American Standard Code for Information Interchange (ASCII)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514600" y="1981200"/>
            <a:ext cx="15636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01000001	= A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01000010 	= B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01000011 	= C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01000100 	= D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01000101 	= E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01000110 	= F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01000111 	= G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01001000 	= H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01001001 	= I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01001010 	= J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01001011 	= K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01001100 	= L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01001101 	= M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01001110 	= N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01001111 	= O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01010000 	= P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01010001 	= Q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…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397375" y="1981200"/>
            <a:ext cx="15748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01100001 	= a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01100010 	= b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01100011 	= c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01100100 	= d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01100101 	= e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01100110 	= f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01100111 	= g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01101000 	= h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01101001 	= i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01101010 	= j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01101011 	= k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01101100 	= l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01101101 	= m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01101110 	= n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01101111 	= o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01110000 	= p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01110001 	= q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Units of Size</a:t>
            </a:r>
          </a:p>
        </p:txBody>
      </p:sp>
      <p:graphicFrame>
        <p:nvGraphicFramePr>
          <p:cNvPr id="162858" name="Group 42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8382000" cy="3657600"/>
        </p:xfrm>
        <a:graphic>
          <a:graphicData uri="http://schemas.openxmlformats.org/drawingml/2006/table">
            <a:tbl>
              <a:tblPr/>
              <a:tblGrid>
                <a:gridCol w="2205038"/>
                <a:gridCol w="1941512"/>
                <a:gridCol w="42354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Size (bytes)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kilobyte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megabyte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1,048,576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gigabyte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30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1,073,741,824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terabyte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40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1,099,511,627,776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petabyte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50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1,125,899,906,842,624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tbet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"/>
            <a:ext cx="91440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6250" r="10938" b="16667"/>
          <a:stretch>
            <a:fillRect/>
          </a:stretch>
        </p:blipFill>
        <p:spPr bwMode="auto">
          <a:xfrm>
            <a:off x="0" y="152400"/>
            <a:ext cx="9144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a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8825"/>
            <a:ext cx="838200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43000" y="6400800"/>
            <a:ext cx="735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Georges Seurat, A Sunday Afternoon on the Island of La Grande Jatte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Nothing new…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Basic Audio Coding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Sample at twice the highest frequency</a:t>
            </a:r>
          </a:p>
          <a:p>
            <a:pPr lvl="1"/>
            <a:r>
              <a:rPr lang="en-US" smtClean="0"/>
              <a:t>8 bits or 16 bits per sample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Speech (0-4 kHz) requires 8 kB/s</a:t>
            </a:r>
          </a:p>
          <a:p>
            <a:pPr lvl="1"/>
            <a:r>
              <a:rPr lang="en-US" smtClean="0"/>
              <a:t>Standard telephone channel (1-byte samples)</a:t>
            </a:r>
          </a:p>
          <a:p>
            <a:r>
              <a:rPr lang="en-US" smtClean="0"/>
              <a:t>Music (0-22 kHz) requires 172 kB/s</a:t>
            </a:r>
          </a:p>
          <a:p>
            <a:pPr lvl="1"/>
            <a:r>
              <a:rPr lang="en-US" smtClean="0"/>
              <a:t>Standard for CD-quality audio (2-byte samples)</a:t>
            </a: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1011238" y="3484563"/>
            <a:ext cx="1914525" cy="542925"/>
          </a:xfrm>
          <a:custGeom>
            <a:avLst/>
            <a:gdLst>
              <a:gd name="T0" fmla="*/ 0 w 1206"/>
              <a:gd name="T1" fmla="*/ 806450000 h 342"/>
              <a:gd name="T2" fmla="*/ 80645000 w 1206"/>
              <a:gd name="T3" fmla="*/ 509071563 h 342"/>
              <a:gd name="T4" fmla="*/ 133569075 w 1206"/>
              <a:gd name="T5" fmla="*/ 322580000 h 342"/>
              <a:gd name="T6" fmla="*/ 161290000 w 1206"/>
              <a:gd name="T7" fmla="*/ 186491563 h 342"/>
              <a:gd name="T8" fmla="*/ 186491563 w 1206"/>
              <a:gd name="T9" fmla="*/ 80645000 h 342"/>
              <a:gd name="T10" fmla="*/ 267136563 w 1206"/>
              <a:gd name="T11" fmla="*/ 0 h 342"/>
              <a:gd name="T12" fmla="*/ 403225000 w 1206"/>
              <a:gd name="T13" fmla="*/ 0 h 342"/>
              <a:gd name="T14" fmla="*/ 509071563 w 1206"/>
              <a:gd name="T15" fmla="*/ 52924075 h 342"/>
              <a:gd name="T16" fmla="*/ 589716563 w 1206"/>
              <a:gd name="T17" fmla="*/ 133569075 h 342"/>
              <a:gd name="T18" fmla="*/ 670361563 w 1206"/>
              <a:gd name="T19" fmla="*/ 214214075 h 342"/>
              <a:gd name="T20" fmla="*/ 725805000 w 1206"/>
              <a:gd name="T21" fmla="*/ 294859075 h 342"/>
              <a:gd name="T22" fmla="*/ 859374075 w 1206"/>
              <a:gd name="T23" fmla="*/ 428426563 h 342"/>
              <a:gd name="T24" fmla="*/ 940019075 w 1206"/>
              <a:gd name="T25" fmla="*/ 509071563 h 342"/>
              <a:gd name="T26" fmla="*/ 1073586563 w 1206"/>
              <a:gd name="T27" fmla="*/ 536794075 h 342"/>
              <a:gd name="T28" fmla="*/ 1181954075 w 1206"/>
              <a:gd name="T29" fmla="*/ 564515000 h 342"/>
              <a:gd name="T30" fmla="*/ 1343244075 w 1206"/>
              <a:gd name="T31" fmla="*/ 564515000 h 342"/>
              <a:gd name="T32" fmla="*/ 1451610000 w 1206"/>
              <a:gd name="T33" fmla="*/ 564515000 h 342"/>
              <a:gd name="T34" fmla="*/ 1557456563 w 1206"/>
              <a:gd name="T35" fmla="*/ 509071563 h 342"/>
              <a:gd name="T36" fmla="*/ 1638101563 w 1206"/>
              <a:gd name="T37" fmla="*/ 403225000 h 342"/>
              <a:gd name="T38" fmla="*/ 1718746563 w 1206"/>
              <a:gd name="T39" fmla="*/ 322580000 h 342"/>
              <a:gd name="T40" fmla="*/ 1799391563 w 1206"/>
              <a:gd name="T41" fmla="*/ 241935000 h 342"/>
              <a:gd name="T42" fmla="*/ 1880036563 w 1206"/>
              <a:gd name="T43" fmla="*/ 161290000 h 342"/>
              <a:gd name="T44" fmla="*/ 2016125000 w 1206"/>
              <a:gd name="T45" fmla="*/ 105846563 h 342"/>
              <a:gd name="T46" fmla="*/ 2121971563 w 1206"/>
              <a:gd name="T47" fmla="*/ 80645000 h 342"/>
              <a:gd name="T48" fmla="*/ 2147483646 w 1206"/>
              <a:gd name="T49" fmla="*/ 186491563 h 342"/>
              <a:gd name="T50" fmla="*/ 2147483646 w 1206"/>
              <a:gd name="T51" fmla="*/ 267136563 h 342"/>
              <a:gd name="T52" fmla="*/ 2147483646 w 1206"/>
              <a:gd name="T53" fmla="*/ 428426563 h 342"/>
              <a:gd name="T54" fmla="*/ 2147483646 w 1206"/>
              <a:gd name="T55" fmla="*/ 509071563 h 342"/>
              <a:gd name="T56" fmla="*/ 2147483646 w 1206"/>
              <a:gd name="T57" fmla="*/ 536794075 h 342"/>
              <a:gd name="T58" fmla="*/ 2147483646 w 1206"/>
              <a:gd name="T59" fmla="*/ 509071563 h 342"/>
              <a:gd name="T60" fmla="*/ 2147483646 w 1206"/>
              <a:gd name="T61" fmla="*/ 483870000 h 342"/>
              <a:gd name="T62" fmla="*/ 2147483646 w 1206"/>
              <a:gd name="T63" fmla="*/ 428426563 h 3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06" h="342">
                <a:moveTo>
                  <a:pt x="5" y="341"/>
                </a:moveTo>
                <a:lnTo>
                  <a:pt x="0" y="320"/>
                </a:lnTo>
                <a:lnTo>
                  <a:pt x="10" y="298"/>
                </a:lnTo>
                <a:lnTo>
                  <a:pt x="32" y="202"/>
                </a:lnTo>
                <a:lnTo>
                  <a:pt x="42" y="149"/>
                </a:lnTo>
                <a:lnTo>
                  <a:pt x="53" y="128"/>
                </a:lnTo>
                <a:lnTo>
                  <a:pt x="53" y="106"/>
                </a:lnTo>
                <a:lnTo>
                  <a:pt x="64" y="74"/>
                </a:lnTo>
                <a:lnTo>
                  <a:pt x="64" y="53"/>
                </a:lnTo>
                <a:lnTo>
                  <a:pt x="74" y="32"/>
                </a:lnTo>
                <a:lnTo>
                  <a:pt x="96" y="21"/>
                </a:lnTo>
                <a:lnTo>
                  <a:pt x="106" y="0"/>
                </a:lnTo>
                <a:lnTo>
                  <a:pt x="138" y="0"/>
                </a:lnTo>
                <a:lnTo>
                  <a:pt x="160" y="0"/>
                </a:lnTo>
                <a:lnTo>
                  <a:pt x="181" y="10"/>
                </a:lnTo>
                <a:lnTo>
                  <a:pt x="202" y="21"/>
                </a:lnTo>
                <a:lnTo>
                  <a:pt x="224" y="32"/>
                </a:lnTo>
                <a:lnTo>
                  <a:pt x="234" y="53"/>
                </a:lnTo>
                <a:lnTo>
                  <a:pt x="245" y="74"/>
                </a:lnTo>
                <a:lnTo>
                  <a:pt x="266" y="85"/>
                </a:lnTo>
                <a:lnTo>
                  <a:pt x="266" y="106"/>
                </a:lnTo>
                <a:lnTo>
                  <a:pt x="288" y="117"/>
                </a:lnTo>
                <a:lnTo>
                  <a:pt x="298" y="149"/>
                </a:lnTo>
                <a:lnTo>
                  <a:pt x="341" y="170"/>
                </a:lnTo>
                <a:lnTo>
                  <a:pt x="352" y="192"/>
                </a:lnTo>
                <a:lnTo>
                  <a:pt x="373" y="202"/>
                </a:lnTo>
                <a:lnTo>
                  <a:pt x="405" y="213"/>
                </a:lnTo>
                <a:lnTo>
                  <a:pt x="426" y="213"/>
                </a:lnTo>
                <a:lnTo>
                  <a:pt x="448" y="224"/>
                </a:lnTo>
                <a:lnTo>
                  <a:pt x="469" y="224"/>
                </a:lnTo>
                <a:lnTo>
                  <a:pt x="501" y="224"/>
                </a:lnTo>
                <a:lnTo>
                  <a:pt x="533" y="224"/>
                </a:lnTo>
                <a:lnTo>
                  <a:pt x="554" y="224"/>
                </a:lnTo>
                <a:lnTo>
                  <a:pt x="576" y="224"/>
                </a:lnTo>
                <a:lnTo>
                  <a:pt x="608" y="224"/>
                </a:lnTo>
                <a:lnTo>
                  <a:pt x="618" y="202"/>
                </a:lnTo>
                <a:lnTo>
                  <a:pt x="650" y="181"/>
                </a:lnTo>
                <a:lnTo>
                  <a:pt x="650" y="160"/>
                </a:lnTo>
                <a:lnTo>
                  <a:pt x="672" y="149"/>
                </a:lnTo>
                <a:lnTo>
                  <a:pt x="682" y="128"/>
                </a:lnTo>
                <a:lnTo>
                  <a:pt x="704" y="117"/>
                </a:lnTo>
                <a:lnTo>
                  <a:pt x="714" y="96"/>
                </a:lnTo>
                <a:lnTo>
                  <a:pt x="736" y="85"/>
                </a:lnTo>
                <a:lnTo>
                  <a:pt x="746" y="64"/>
                </a:lnTo>
                <a:lnTo>
                  <a:pt x="778" y="53"/>
                </a:lnTo>
                <a:lnTo>
                  <a:pt x="800" y="42"/>
                </a:lnTo>
                <a:lnTo>
                  <a:pt x="821" y="42"/>
                </a:lnTo>
                <a:lnTo>
                  <a:pt x="842" y="32"/>
                </a:lnTo>
                <a:lnTo>
                  <a:pt x="864" y="53"/>
                </a:lnTo>
                <a:lnTo>
                  <a:pt x="885" y="74"/>
                </a:lnTo>
                <a:lnTo>
                  <a:pt x="896" y="96"/>
                </a:lnTo>
                <a:lnTo>
                  <a:pt x="917" y="106"/>
                </a:lnTo>
                <a:lnTo>
                  <a:pt x="949" y="149"/>
                </a:lnTo>
                <a:lnTo>
                  <a:pt x="970" y="170"/>
                </a:lnTo>
                <a:lnTo>
                  <a:pt x="992" y="192"/>
                </a:lnTo>
                <a:lnTo>
                  <a:pt x="1013" y="202"/>
                </a:lnTo>
                <a:lnTo>
                  <a:pt x="1034" y="202"/>
                </a:lnTo>
                <a:lnTo>
                  <a:pt x="1056" y="213"/>
                </a:lnTo>
                <a:lnTo>
                  <a:pt x="1077" y="213"/>
                </a:lnTo>
                <a:lnTo>
                  <a:pt x="1098" y="202"/>
                </a:lnTo>
                <a:lnTo>
                  <a:pt x="1130" y="202"/>
                </a:lnTo>
                <a:lnTo>
                  <a:pt x="1152" y="192"/>
                </a:lnTo>
                <a:lnTo>
                  <a:pt x="1184" y="181"/>
                </a:lnTo>
                <a:lnTo>
                  <a:pt x="1205" y="17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5659438" y="3409950"/>
            <a:ext cx="1914525" cy="542925"/>
            <a:chOff x="3765" y="956"/>
            <a:chExt cx="1206" cy="342"/>
          </a:xfrm>
        </p:grpSpPr>
        <p:sp>
          <p:nvSpPr>
            <p:cNvPr id="40970" name="Freeform 6"/>
            <p:cNvSpPr>
              <a:spLocks/>
            </p:cNvSpPr>
            <p:nvPr/>
          </p:nvSpPr>
          <p:spPr bwMode="auto">
            <a:xfrm>
              <a:off x="3765" y="956"/>
              <a:ext cx="1206" cy="342"/>
            </a:xfrm>
            <a:custGeom>
              <a:avLst/>
              <a:gdLst>
                <a:gd name="T0" fmla="*/ 0 w 1206"/>
                <a:gd name="T1" fmla="*/ 320 h 342"/>
                <a:gd name="T2" fmla="*/ 32 w 1206"/>
                <a:gd name="T3" fmla="*/ 202 h 342"/>
                <a:gd name="T4" fmla="*/ 53 w 1206"/>
                <a:gd name="T5" fmla="*/ 128 h 342"/>
                <a:gd name="T6" fmla="*/ 64 w 1206"/>
                <a:gd name="T7" fmla="*/ 74 h 342"/>
                <a:gd name="T8" fmla="*/ 74 w 1206"/>
                <a:gd name="T9" fmla="*/ 32 h 342"/>
                <a:gd name="T10" fmla="*/ 106 w 1206"/>
                <a:gd name="T11" fmla="*/ 0 h 342"/>
                <a:gd name="T12" fmla="*/ 160 w 1206"/>
                <a:gd name="T13" fmla="*/ 0 h 342"/>
                <a:gd name="T14" fmla="*/ 202 w 1206"/>
                <a:gd name="T15" fmla="*/ 21 h 342"/>
                <a:gd name="T16" fmla="*/ 234 w 1206"/>
                <a:gd name="T17" fmla="*/ 53 h 342"/>
                <a:gd name="T18" fmla="*/ 266 w 1206"/>
                <a:gd name="T19" fmla="*/ 85 h 342"/>
                <a:gd name="T20" fmla="*/ 288 w 1206"/>
                <a:gd name="T21" fmla="*/ 117 h 342"/>
                <a:gd name="T22" fmla="*/ 341 w 1206"/>
                <a:gd name="T23" fmla="*/ 170 h 342"/>
                <a:gd name="T24" fmla="*/ 373 w 1206"/>
                <a:gd name="T25" fmla="*/ 202 h 342"/>
                <a:gd name="T26" fmla="*/ 426 w 1206"/>
                <a:gd name="T27" fmla="*/ 213 h 342"/>
                <a:gd name="T28" fmla="*/ 469 w 1206"/>
                <a:gd name="T29" fmla="*/ 224 h 342"/>
                <a:gd name="T30" fmla="*/ 533 w 1206"/>
                <a:gd name="T31" fmla="*/ 224 h 342"/>
                <a:gd name="T32" fmla="*/ 576 w 1206"/>
                <a:gd name="T33" fmla="*/ 224 h 342"/>
                <a:gd name="T34" fmla="*/ 618 w 1206"/>
                <a:gd name="T35" fmla="*/ 202 h 342"/>
                <a:gd name="T36" fmla="*/ 650 w 1206"/>
                <a:gd name="T37" fmla="*/ 160 h 342"/>
                <a:gd name="T38" fmla="*/ 682 w 1206"/>
                <a:gd name="T39" fmla="*/ 128 h 342"/>
                <a:gd name="T40" fmla="*/ 714 w 1206"/>
                <a:gd name="T41" fmla="*/ 96 h 342"/>
                <a:gd name="T42" fmla="*/ 746 w 1206"/>
                <a:gd name="T43" fmla="*/ 64 h 342"/>
                <a:gd name="T44" fmla="*/ 800 w 1206"/>
                <a:gd name="T45" fmla="*/ 42 h 342"/>
                <a:gd name="T46" fmla="*/ 842 w 1206"/>
                <a:gd name="T47" fmla="*/ 32 h 342"/>
                <a:gd name="T48" fmla="*/ 885 w 1206"/>
                <a:gd name="T49" fmla="*/ 74 h 342"/>
                <a:gd name="T50" fmla="*/ 917 w 1206"/>
                <a:gd name="T51" fmla="*/ 106 h 342"/>
                <a:gd name="T52" fmla="*/ 970 w 1206"/>
                <a:gd name="T53" fmla="*/ 170 h 342"/>
                <a:gd name="T54" fmla="*/ 1013 w 1206"/>
                <a:gd name="T55" fmla="*/ 202 h 342"/>
                <a:gd name="T56" fmla="*/ 1056 w 1206"/>
                <a:gd name="T57" fmla="*/ 213 h 342"/>
                <a:gd name="T58" fmla="*/ 1098 w 1206"/>
                <a:gd name="T59" fmla="*/ 202 h 342"/>
                <a:gd name="T60" fmla="*/ 1152 w 1206"/>
                <a:gd name="T61" fmla="*/ 192 h 342"/>
                <a:gd name="T62" fmla="*/ 1205 w 1206"/>
                <a:gd name="T63" fmla="*/ 170 h 3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06" h="342">
                  <a:moveTo>
                    <a:pt x="5" y="341"/>
                  </a:moveTo>
                  <a:lnTo>
                    <a:pt x="0" y="320"/>
                  </a:lnTo>
                  <a:lnTo>
                    <a:pt x="10" y="298"/>
                  </a:lnTo>
                  <a:lnTo>
                    <a:pt x="32" y="202"/>
                  </a:lnTo>
                  <a:lnTo>
                    <a:pt x="42" y="149"/>
                  </a:lnTo>
                  <a:lnTo>
                    <a:pt x="53" y="128"/>
                  </a:lnTo>
                  <a:lnTo>
                    <a:pt x="53" y="106"/>
                  </a:lnTo>
                  <a:lnTo>
                    <a:pt x="64" y="74"/>
                  </a:lnTo>
                  <a:lnTo>
                    <a:pt x="64" y="53"/>
                  </a:lnTo>
                  <a:lnTo>
                    <a:pt x="74" y="32"/>
                  </a:lnTo>
                  <a:lnTo>
                    <a:pt x="96" y="21"/>
                  </a:lnTo>
                  <a:lnTo>
                    <a:pt x="106" y="0"/>
                  </a:lnTo>
                  <a:lnTo>
                    <a:pt x="138" y="0"/>
                  </a:lnTo>
                  <a:lnTo>
                    <a:pt x="160" y="0"/>
                  </a:lnTo>
                  <a:lnTo>
                    <a:pt x="181" y="10"/>
                  </a:lnTo>
                  <a:lnTo>
                    <a:pt x="202" y="21"/>
                  </a:lnTo>
                  <a:lnTo>
                    <a:pt x="224" y="32"/>
                  </a:lnTo>
                  <a:lnTo>
                    <a:pt x="234" y="53"/>
                  </a:lnTo>
                  <a:lnTo>
                    <a:pt x="245" y="74"/>
                  </a:lnTo>
                  <a:lnTo>
                    <a:pt x="266" y="85"/>
                  </a:lnTo>
                  <a:lnTo>
                    <a:pt x="266" y="106"/>
                  </a:lnTo>
                  <a:lnTo>
                    <a:pt x="288" y="117"/>
                  </a:lnTo>
                  <a:lnTo>
                    <a:pt x="298" y="149"/>
                  </a:lnTo>
                  <a:lnTo>
                    <a:pt x="341" y="170"/>
                  </a:lnTo>
                  <a:lnTo>
                    <a:pt x="352" y="192"/>
                  </a:lnTo>
                  <a:lnTo>
                    <a:pt x="373" y="202"/>
                  </a:lnTo>
                  <a:lnTo>
                    <a:pt x="405" y="213"/>
                  </a:lnTo>
                  <a:lnTo>
                    <a:pt x="426" y="213"/>
                  </a:lnTo>
                  <a:lnTo>
                    <a:pt x="448" y="224"/>
                  </a:lnTo>
                  <a:lnTo>
                    <a:pt x="469" y="224"/>
                  </a:lnTo>
                  <a:lnTo>
                    <a:pt x="501" y="224"/>
                  </a:lnTo>
                  <a:lnTo>
                    <a:pt x="533" y="224"/>
                  </a:lnTo>
                  <a:lnTo>
                    <a:pt x="554" y="224"/>
                  </a:lnTo>
                  <a:lnTo>
                    <a:pt x="576" y="224"/>
                  </a:lnTo>
                  <a:lnTo>
                    <a:pt x="608" y="224"/>
                  </a:lnTo>
                  <a:lnTo>
                    <a:pt x="618" y="202"/>
                  </a:lnTo>
                  <a:lnTo>
                    <a:pt x="650" y="181"/>
                  </a:lnTo>
                  <a:lnTo>
                    <a:pt x="650" y="160"/>
                  </a:lnTo>
                  <a:lnTo>
                    <a:pt x="672" y="149"/>
                  </a:lnTo>
                  <a:lnTo>
                    <a:pt x="682" y="128"/>
                  </a:lnTo>
                  <a:lnTo>
                    <a:pt x="704" y="117"/>
                  </a:lnTo>
                  <a:lnTo>
                    <a:pt x="714" y="96"/>
                  </a:lnTo>
                  <a:lnTo>
                    <a:pt x="736" y="85"/>
                  </a:lnTo>
                  <a:lnTo>
                    <a:pt x="746" y="64"/>
                  </a:lnTo>
                  <a:lnTo>
                    <a:pt x="778" y="53"/>
                  </a:lnTo>
                  <a:lnTo>
                    <a:pt x="800" y="42"/>
                  </a:lnTo>
                  <a:lnTo>
                    <a:pt x="821" y="42"/>
                  </a:lnTo>
                  <a:lnTo>
                    <a:pt x="842" y="32"/>
                  </a:lnTo>
                  <a:lnTo>
                    <a:pt x="864" y="53"/>
                  </a:lnTo>
                  <a:lnTo>
                    <a:pt x="885" y="74"/>
                  </a:lnTo>
                  <a:lnTo>
                    <a:pt x="896" y="96"/>
                  </a:lnTo>
                  <a:lnTo>
                    <a:pt x="917" y="106"/>
                  </a:lnTo>
                  <a:lnTo>
                    <a:pt x="949" y="149"/>
                  </a:lnTo>
                  <a:lnTo>
                    <a:pt x="970" y="170"/>
                  </a:lnTo>
                  <a:lnTo>
                    <a:pt x="992" y="192"/>
                  </a:lnTo>
                  <a:lnTo>
                    <a:pt x="1013" y="202"/>
                  </a:lnTo>
                  <a:lnTo>
                    <a:pt x="1034" y="202"/>
                  </a:lnTo>
                  <a:lnTo>
                    <a:pt x="1056" y="213"/>
                  </a:lnTo>
                  <a:lnTo>
                    <a:pt x="1077" y="213"/>
                  </a:lnTo>
                  <a:lnTo>
                    <a:pt x="1098" y="202"/>
                  </a:lnTo>
                  <a:lnTo>
                    <a:pt x="1130" y="202"/>
                  </a:lnTo>
                  <a:lnTo>
                    <a:pt x="1152" y="192"/>
                  </a:lnTo>
                  <a:lnTo>
                    <a:pt x="1184" y="181"/>
                  </a:lnTo>
                  <a:lnTo>
                    <a:pt x="1205" y="17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7"/>
            <p:cNvSpPr>
              <a:spLocks noChangeShapeType="1"/>
            </p:cNvSpPr>
            <p:nvPr/>
          </p:nvSpPr>
          <p:spPr bwMode="auto">
            <a:xfrm>
              <a:off x="3774" y="1297"/>
              <a:ext cx="1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Line 8"/>
            <p:cNvSpPr>
              <a:spLocks noChangeShapeType="1"/>
            </p:cNvSpPr>
            <p:nvPr/>
          </p:nvSpPr>
          <p:spPr bwMode="auto">
            <a:xfrm flipV="1">
              <a:off x="3770" y="1249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Line 9"/>
            <p:cNvSpPr>
              <a:spLocks noChangeShapeType="1"/>
            </p:cNvSpPr>
            <p:nvPr/>
          </p:nvSpPr>
          <p:spPr bwMode="auto">
            <a:xfrm flipV="1">
              <a:off x="3866" y="961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Line 10"/>
            <p:cNvSpPr>
              <a:spLocks noChangeShapeType="1"/>
            </p:cNvSpPr>
            <p:nvPr/>
          </p:nvSpPr>
          <p:spPr bwMode="auto">
            <a:xfrm flipV="1">
              <a:off x="3962" y="977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Line 11"/>
            <p:cNvSpPr>
              <a:spLocks noChangeShapeType="1"/>
            </p:cNvSpPr>
            <p:nvPr/>
          </p:nvSpPr>
          <p:spPr bwMode="auto">
            <a:xfrm flipV="1">
              <a:off x="4058" y="1084"/>
              <a:ext cx="0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Line 12"/>
            <p:cNvSpPr>
              <a:spLocks noChangeShapeType="1"/>
            </p:cNvSpPr>
            <p:nvPr/>
          </p:nvSpPr>
          <p:spPr bwMode="auto">
            <a:xfrm flipV="1">
              <a:off x="4154" y="1158"/>
              <a:ext cx="0" cy="1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13"/>
            <p:cNvSpPr>
              <a:spLocks noChangeShapeType="1"/>
            </p:cNvSpPr>
            <p:nvPr/>
          </p:nvSpPr>
          <p:spPr bwMode="auto">
            <a:xfrm flipV="1">
              <a:off x="4250" y="1174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14"/>
            <p:cNvSpPr>
              <a:spLocks noChangeShapeType="1"/>
            </p:cNvSpPr>
            <p:nvPr/>
          </p:nvSpPr>
          <p:spPr bwMode="auto">
            <a:xfrm flipV="1">
              <a:off x="4346" y="1174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15"/>
            <p:cNvSpPr>
              <a:spLocks noChangeShapeType="1"/>
            </p:cNvSpPr>
            <p:nvPr/>
          </p:nvSpPr>
          <p:spPr bwMode="auto">
            <a:xfrm flipV="1">
              <a:off x="4442" y="1100"/>
              <a:ext cx="0" cy="1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16"/>
            <p:cNvSpPr>
              <a:spLocks noChangeShapeType="1"/>
            </p:cNvSpPr>
            <p:nvPr/>
          </p:nvSpPr>
          <p:spPr bwMode="auto">
            <a:xfrm flipV="1">
              <a:off x="4538" y="1014"/>
              <a:ext cx="0" cy="2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17"/>
            <p:cNvSpPr>
              <a:spLocks noChangeShapeType="1"/>
            </p:cNvSpPr>
            <p:nvPr/>
          </p:nvSpPr>
          <p:spPr bwMode="auto">
            <a:xfrm flipV="1">
              <a:off x="4634" y="1009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Line 18"/>
            <p:cNvSpPr>
              <a:spLocks noChangeShapeType="1"/>
            </p:cNvSpPr>
            <p:nvPr/>
          </p:nvSpPr>
          <p:spPr bwMode="auto">
            <a:xfrm flipV="1">
              <a:off x="4730" y="111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Line 19"/>
            <p:cNvSpPr>
              <a:spLocks noChangeShapeType="1"/>
            </p:cNvSpPr>
            <p:nvPr/>
          </p:nvSpPr>
          <p:spPr bwMode="auto">
            <a:xfrm flipV="1">
              <a:off x="4826" y="1164"/>
              <a:ext cx="0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20"/>
            <p:cNvSpPr>
              <a:spLocks noChangeShapeType="1"/>
            </p:cNvSpPr>
            <p:nvPr/>
          </p:nvSpPr>
          <p:spPr bwMode="auto">
            <a:xfrm flipV="1">
              <a:off x="4922" y="115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6" name="Group 21"/>
          <p:cNvGrpSpPr>
            <a:grpSpLocks/>
          </p:cNvGrpSpPr>
          <p:nvPr/>
        </p:nvGrpSpPr>
        <p:grpSpPr bwMode="auto">
          <a:xfrm>
            <a:off x="3048000" y="3352800"/>
            <a:ext cx="2489200" cy="736600"/>
            <a:chOff x="1928" y="920"/>
            <a:chExt cx="1568" cy="464"/>
          </a:xfrm>
        </p:grpSpPr>
        <p:sp>
          <p:nvSpPr>
            <p:cNvPr id="40967" name="Rectangle 22"/>
            <p:cNvSpPr>
              <a:spLocks noChangeArrowheads="1"/>
            </p:cNvSpPr>
            <p:nvPr/>
          </p:nvSpPr>
          <p:spPr bwMode="auto">
            <a:xfrm>
              <a:off x="2343" y="920"/>
              <a:ext cx="721" cy="4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800" b="1">
                  <a:latin typeface="Helvetica" panose="020B0604020202020204" pitchFamily="34" charset="0"/>
                </a:rPr>
                <a:t>Sampler</a:t>
              </a:r>
            </a:p>
          </p:txBody>
        </p:sp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1928" y="1152"/>
              <a:ext cx="4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24"/>
            <p:cNvSpPr>
              <a:spLocks noChangeShapeType="1"/>
            </p:cNvSpPr>
            <p:nvPr/>
          </p:nvSpPr>
          <p:spPr bwMode="auto">
            <a:xfrm>
              <a:off x="3080" y="1152"/>
              <a:ext cx="4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MPEG Encoding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76738"/>
            <a:ext cx="2127250" cy="368300"/>
          </a:xfrm>
          <a:noFill/>
        </p:spPr>
        <p:txBody>
          <a:bodyPr lIns="90487" rIns="90487"/>
          <a:lstStyle/>
          <a:p>
            <a:pPr marL="223838" indent="-223838" defTabSz="895350">
              <a:buFontTx/>
              <a:buNone/>
            </a:pPr>
            <a:r>
              <a:rPr lang="en-US" smtClean="0"/>
              <a:t>Frame Types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16200000" flipH="1">
            <a:off x="22621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 rot="16200000" flipH="1">
            <a:off x="25669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 rot="16200000" flipH="1">
            <a:off x="28717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16200000" flipH="1">
            <a:off x="31765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 rot="16200000" flipH="1">
            <a:off x="34813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 rot="16200000" flipH="1">
            <a:off x="37861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 rot="16200000" flipH="1">
            <a:off x="40909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 rot="16200000" flipH="1">
            <a:off x="43957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rot="16200000" flipH="1">
            <a:off x="47005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 rot="16200000" flipH="1">
            <a:off x="50053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 rot="16200000" flipH="1">
            <a:off x="53101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 rot="16200000" flipH="1">
            <a:off x="56149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 rot="16200000" flipH="1">
            <a:off x="59197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2273300" y="2416175"/>
            <a:ext cx="5461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• • •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7302500" y="2416175"/>
            <a:ext cx="5461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• • •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882900" y="3559175"/>
            <a:ext cx="328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I</a:t>
            </a:r>
            <a:r>
              <a:rPr lang="en-US" sz="1800" baseline="-25000">
                <a:latin typeface="Helvetica" panose="020B0604020202020204" pitchFamily="34" charset="0"/>
              </a:rPr>
              <a:t>1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1877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1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4925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7973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3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41783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P</a:t>
            </a:r>
            <a:r>
              <a:rPr lang="en-US" sz="1800" baseline="-25000">
                <a:latin typeface="Helvetica" panose="020B0604020202020204" pitchFamily="34" charset="0"/>
              </a:rPr>
              <a:t>1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44831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4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47879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5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50927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6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4737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P</a:t>
            </a:r>
            <a:r>
              <a:rPr lang="en-US" sz="1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57785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7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60833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8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3881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9</a:t>
            </a: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769100" y="3559175"/>
            <a:ext cx="328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I</a:t>
            </a:r>
            <a:r>
              <a:rPr lang="en-US" sz="1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2017713" y="4724400"/>
            <a:ext cx="6516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tabLst>
                <a:tab pos="404813" algn="l"/>
                <a:tab pos="24003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228600">
              <a:spcBef>
                <a:spcPct val="20000"/>
              </a:spcBef>
              <a:buSzPct val="100000"/>
              <a:buChar char="–"/>
              <a:tabLst>
                <a:tab pos="404813" algn="l"/>
                <a:tab pos="24003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404813" algn="l"/>
                <a:tab pos="2400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</a:rPr>
              <a:t>	Intra	Encode complete image, similar to JPEG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</a:rPr>
              <a:t>	Forward Predicted	Motion relative to previous I and P’s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</a:rPr>
              <a:t>	Backward Predicted	Motion relative to previous &amp; future I’s &amp; P’s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4572000" cy="6469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olumetric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9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Rotating Storage Media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  <a:noFill/>
        </p:spPr>
        <p:txBody>
          <a:bodyPr/>
          <a:lstStyle/>
          <a:p>
            <a:r>
              <a:rPr lang="en-US" dirty="0" smtClean="0"/>
              <a:t>Fixed magnetic disk</a:t>
            </a:r>
          </a:p>
          <a:p>
            <a:pPr lvl="1"/>
            <a:r>
              <a:rPr lang="en-US" dirty="0" smtClean="0"/>
              <a:t>Hard drives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Removable </a:t>
            </a:r>
            <a:r>
              <a:rPr lang="en-US" dirty="0"/>
              <a:t>magnetic disk</a:t>
            </a:r>
          </a:p>
          <a:p>
            <a:pPr lvl="1"/>
            <a:r>
              <a:rPr lang="en-US" dirty="0"/>
              <a:t>Floppy disk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Removable optical disc</a:t>
            </a:r>
          </a:p>
          <a:p>
            <a:pPr lvl="1"/>
            <a:r>
              <a:rPr lang="en-US" dirty="0" smtClean="0"/>
              <a:t>CD, DVD, Blu-ray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16" y="76200"/>
            <a:ext cx="7772400" cy="1143000"/>
          </a:xfrm>
        </p:spPr>
        <p:txBody>
          <a:bodyPr/>
          <a:lstStyle/>
          <a:p>
            <a:r>
              <a:rPr lang="en-US" dirty="0" smtClean="0"/>
              <a:t>Physical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16" y="1143000"/>
            <a:ext cx="8153400" cy="4114800"/>
          </a:xfrm>
        </p:spPr>
        <p:txBody>
          <a:bodyPr/>
          <a:lstStyle/>
          <a:p>
            <a:r>
              <a:rPr lang="en-US" dirty="0" smtClean="0"/>
              <a:t>Segregate by:</a:t>
            </a:r>
          </a:p>
          <a:p>
            <a:pPr lvl="1"/>
            <a:r>
              <a:rPr lang="en-US" dirty="0"/>
              <a:t>Users (e.g., Chemistry library)</a:t>
            </a:r>
          </a:p>
          <a:p>
            <a:pPr lvl="1"/>
            <a:r>
              <a:rPr lang="en-US" dirty="0"/>
              <a:t>Type (e.g., audiovisual materials)</a:t>
            </a:r>
          </a:p>
          <a:p>
            <a:pPr lvl="1"/>
            <a:r>
              <a:rPr lang="en-US" dirty="0"/>
              <a:t>Usage frequency (e.g., offsite storage)</a:t>
            </a:r>
          </a:p>
          <a:p>
            <a:pPr lvl="1"/>
            <a:r>
              <a:rPr lang="en-US" dirty="0" smtClean="0"/>
              <a:t>Size (e.g., folios)</a:t>
            </a:r>
          </a:p>
          <a:p>
            <a:r>
              <a:rPr lang="en-US" dirty="0" smtClean="0"/>
              <a:t>Arrange in a way that facilitates access</a:t>
            </a:r>
          </a:p>
          <a:p>
            <a:pPr lvl="1"/>
            <a:r>
              <a:rPr lang="en-US" dirty="0" smtClean="0"/>
              <a:t>Topical shelf order (e.g., Dewey Decimal System)</a:t>
            </a:r>
          </a:p>
          <a:p>
            <a:r>
              <a:rPr lang="en-US" dirty="0" smtClean="0"/>
              <a:t>Foster preservation</a:t>
            </a:r>
          </a:p>
          <a:p>
            <a:pPr lvl="1"/>
            <a:r>
              <a:rPr lang="en-US" dirty="0" smtClean="0"/>
              <a:t>Environment (temperature, humidity, light)</a:t>
            </a:r>
          </a:p>
          <a:p>
            <a:pPr lvl="1"/>
            <a:r>
              <a:rPr lang="en-US" dirty="0" smtClean="0"/>
              <a:t>Access controls (closed stacks, gloves, …)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38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Magnetic Disk (Hard Drive)</a:t>
            </a:r>
          </a:p>
        </p:txBody>
      </p:sp>
      <p:pic>
        <p:nvPicPr>
          <p:cNvPr id="33795" name="Picture 3" descr="Fig07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62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Fig07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29000" y="6488668"/>
            <a:ext cx="58017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Shelly, Cashman and </a:t>
            </a:r>
            <a:r>
              <a:rPr lang="en-US" sz="1800" dirty="0" err="1" smtClean="0"/>
              <a:t>Vermatt</a:t>
            </a:r>
            <a:r>
              <a:rPr lang="en-US" sz="1800" dirty="0" smtClean="0"/>
              <a:t>, </a:t>
            </a:r>
            <a:r>
              <a:rPr lang="en-US" sz="1800" i="1" dirty="0"/>
              <a:t>Discovering </a:t>
            </a:r>
            <a:r>
              <a:rPr lang="en-US" sz="1800" i="1" dirty="0" smtClean="0"/>
              <a:t>Computers, </a:t>
            </a:r>
            <a:r>
              <a:rPr lang="en-US" sz="1800" dirty="0" smtClean="0"/>
              <a:t>2004</a:t>
            </a:r>
            <a:endParaRPr 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297" r="4074" b="9630"/>
          <a:stretch/>
        </p:blipFill>
        <p:spPr>
          <a:xfrm>
            <a:off x="5048250" y="1143000"/>
            <a:ext cx="4095750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467100"/>
            <a:ext cx="4572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/>
          <a:stretch/>
        </p:blipFill>
        <p:spPr>
          <a:xfrm>
            <a:off x="2819400" y="5448300"/>
            <a:ext cx="49149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000" r="4000" b="2000"/>
          <a:stretch/>
        </p:blipFill>
        <p:spPr>
          <a:xfrm>
            <a:off x="3175" y="132523"/>
            <a:ext cx="3349625" cy="3495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7150"/>
            <a:ext cx="3429000" cy="1143000"/>
          </a:xfrm>
        </p:spPr>
        <p:txBody>
          <a:bodyPr/>
          <a:lstStyle/>
          <a:p>
            <a:r>
              <a:rPr lang="en-US" dirty="0" smtClean="0"/>
              <a:t>Optical Disc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2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357"/>
            <a:ext cx="7772400" cy="1143000"/>
          </a:xfrm>
        </p:spPr>
        <p:txBody>
          <a:bodyPr/>
          <a:lstStyle/>
          <a:p>
            <a:r>
              <a:rPr lang="en-US" dirty="0" smtClean="0"/>
              <a:t>Optical Disk Technologies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6800" y="1524000"/>
            <a:ext cx="6932141" cy="4572000"/>
            <a:chOff x="0" y="1752600"/>
            <a:chExt cx="6932141" cy="457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0"/>
            <a:stretch/>
          </p:blipFill>
          <p:spPr>
            <a:xfrm>
              <a:off x="0" y="1752600"/>
              <a:ext cx="4800600" cy="4572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7"/>
            <a:stretch/>
          </p:blipFill>
          <p:spPr>
            <a:xfrm>
              <a:off x="4798541" y="1752600"/>
              <a:ext cx="2133600" cy="4572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76538" y="60960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</a:t>
            </a:r>
            <a:r>
              <a:rPr lang="en-US" dirty="0" err="1" smtClean="0"/>
              <a:t>infared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4170" y="60960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9271" y="609600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5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Magnetic Tape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Tapes store data sequentially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 transfer, but no practical “random access”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Used only for low-use storage</a:t>
            </a:r>
          </a:p>
          <a:p>
            <a:pPr lvl="1"/>
            <a:r>
              <a:rPr lang="en-US" dirty="0" smtClean="0"/>
              <a:t>Disaster recovery, offline storage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noFill/>
        </p:spPr>
        <p:txBody>
          <a:bodyPr/>
          <a:lstStyle/>
          <a:p>
            <a:r>
              <a:rPr lang="en-US" dirty="0" smtClean="0"/>
              <a:t>Solid-State Memory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4114800"/>
          </a:xfrm>
          <a:noFill/>
        </p:spPr>
        <p:txBody>
          <a:bodyPr/>
          <a:lstStyle/>
          <a:p>
            <a:r>
              <a:rPr lang="en-US" dirty="0" smtClean="0"/>
              <a:t>ROM</a:t>
            </a:r>
          </a:p>
          <a:p>
            <a:pPr lvl="1"/>
            <a:r>
              <a:rPr lang="en-US" dirty="0" smtClean="0"/>
              <a:t>Does not require power to retain content</a:t>
            </a:r>
          </a:p>
          <a:p>
            <a:pPr lvl="1"/>
            <a:r>
              <a:rPr lang="en-US" dirty="0" smtClean="0"/>
              <a:t>Used for “Basic </a:t>
            </a:r>
            <a:r>
              <a:rPr lang="en-US" dirty="0" err="1" smtClean="0"/>
              <a:t>Input/Output</a:t>
            </a:r>
            <a:r>
              <a:rPr lang="en-US" dirty="0" smtClean="0"/>
              <a:t> System” (BIOS)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RAM</a:t>
            </a:r>
            <a:endParaRPr lang="en-US" dirty="0" smtClean="0"/>
          </a:p>
          <a:p>
            <a:pPr lvl="1"/>
            <a:r>
              <a:rPr lang="en-US" dirty="0" smtClean="0"/>
              <a:t>Cheap and fast, but works only while power is on 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Flash </a:t>
            </a:r>
            <a:r>
              <a:rPr lang="en-US" dirty="0" smtClean="0"/>
              <a:t>memory (</a:t>
            </a:r>
            <a:r>
              <a:rPr lang="en-US" dirty="0"/>
              <a:t>S</a:t>
            </a:r>
            <a:r>
              <a:rPr lang="en-US" dirty="0" smtClean="0"/>
              <a:t>olid </a:t>
            </a:r>
            <a:r>
              <a:rPr lang="en-US" dirty="0"/>
              <a:t>S</a:t>
            </a:r>
            <a:r>
              <a:rPr lang="en-US" dirty="0" smtClean="0"/>
              <a:t>tate Disk, memory sticks)</a:t>
            </a:r>
          </a:p>
          <a:p>
            <a:pPr lvl="1"/>
            <a:r>
              <a:rPr lang="en-US" u="sng" dirty="0" smtClean="0"/>
              <a:t>Much</a:t>
            </a:r>
            <a:r>
              <a:rPr lang="en-US" dirty="0" smtClean="0"/>
              <a:t> faster “random access” than rotating disk</a:t>
            </a:r>
          </a:p>
          <a:p>
            <a:pPr lvl="2"/>
            <a:r>
              <a:rPr lang="en-US" dirty="0"/>
              <a:t>~</a:t>
            </a:r>
            <a:r>
              <a:rPr lang="en-US" dirty="0" smtClean="0"/>
              <a:t>10,000 </a:t>
            </a:r>
            <a:r>
              <a:rPr lang="en-US" dirty="0" smtClean="0"/>
              <a:t>times </a:t>
            </a:r>
            <a:r>
              <a:rPr lang="en-US" dirty="0" smtClean="0"/>
              <a:t>faster, but ~10 </a:t>
            </a:r>
            <a:r>
              <a:rPr lang="en-US" dirty="0" smtClean="0"/>
              <a:t>times </a:t>
            </a:r>
            <a:r>
              <a:rPr lang="en-US" dirty="0" smtClean="0"/>
              <a:t>more expensive</a:t>
            </a:r>
            <a:r>
              <a:rPr lang="en-US" dirty="0" smtClean="0"/>
              <a:t> </a:t>
            </a:r>
            <a:r>
              <a:rPr lang="en-US" dirty="0" smtClean="0"/>
              <a:t>per bit</a:t>
            </a:r>
          </a:p>
          <a:p>
            <a:pPr lvl="1"/>
            <a:r>
              <a:rPr lang="en-US" dirty="0" smtClean="0"/>
              <a:t>Limited number of lifetime write operations (~</a:t>
            </a:r>
            <a:r>
              <a:rPr lang="en-US" dirty="0" smtClean="0"/>
              <a:t>5,000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But </a:t>
            </a:r>
            <a:r>
              <a:rPr lang="en-US" dirty="0" err="1" smtClean="0"/>
              <a:t>Zipf’s</a:t>
            </a:r>
            <a:r>
              <a:rPr lang="en-US" dirty="0" smtClean="0"/>
              <a:t> law permits “wear leveling”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157" y="0"/>
            <a:ext cx="7772400" cy="1143000"/>
          </a:xfrm>
        </p:spPr>
        <p:txBody>
          <a:bodyPr/>
          <a:lstStyle/>
          <a:p>
            <a:r>
              <a:rPr lang="en-US" dirty="0" smtClean="0"/>
              <a:t>Threats to Digital Collections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400"/>
            <a:ext cx="8305799" cy="4114800"/>
          </a:xfrm>
        </p:spPr>
        <p:txBody>
          <a:bodyPr/>
          <a:lstStyle/>
          <a:p>
            <a:r>
              <a:rPr lang="en-US" dirty="0" smtClean="0"/>
              <a:t>Business decisions</a:t>
            </a:r>
          </a:p>
          <a:p>
            <a:pPr lvl="1"/>
            <a:r>
              <a:rPr lang="en-US" dirty="0" smtClean="0"/>
              <a:t>Termination of service</a:t>
            </a:r>
          </a:p>
          <a:p>
            <a:pPr lvl="1"/>
            <a:r>
              <a:rPr lang="en-US" dirty="0" smtClean="0"/>
              <a:t>Termination of infrastructure support</a:t>
            </a:r>
          </a:p>
          <a:p>
            <a:pPr lvl="2"/>
            <a:r>
              <a:rPr lang="en-US" dirty="0" smtClean="0"/>
              <a:t>e.g., reading Amiga files, displaying Word Perfect</a:t>
            </a:r>
            <a:endParaRPr lang="en-US" dirty="0"/>
          </a:p>
          <a:p>
            <a:r>
              <a:rPr lang="en-US" dirty="0" smtClean="0"/>
              <a:t>Malfunctions</a:t>
            </a:r>
          </a:p>
          <a:p>
            <a:pPr lvl="1"/>
            <a:r>
              <a:rPr lang="en-US" dirty="0" smtClean="0"/>
              <a:t>Hardware failure, operator error, software bugs, …</a:t>
            </a:r>
          </a:p>
          <a:p>
            <a:r>
              <a:rPr lang="en-US" dirty="0" smtClean="0"/>
              <a:t>Vandalism (hackers)</a:t>
            </a:r>
          </a:p>
          <a:p>
            <a:r>
              <a:rPr lang="en-US" dirty="0" smtClean="0"/>
              <a:t>Disasters</a:t>
            </a:r>
          </a:p>
          <a:p>
            <a:pPr lvl="1"/>
            <a:r>
              <a:rPr lang="en-US" dirty="0" smtClean="0"/>
              <a:t>Physical risks to servers</a:t>
            </a:r>
            <a:endParaRPr lang="en-US" dirty="0"/>
          </a:p>
          <a:p>
            <a:pPr lvl="1"/>
            <a:r>
              <a:rPr lang="en-US" dirty="0"/>
              <a:t>Electromagnetic pulse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2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6" b="56666"/>
          <a:stretch/>
        </p:blipFill>
        <p:spPr>
          <a:xfrm>
            <a:off x="0" y="18535"/>
            <a:ext cx="9170464" cy="5868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71" b="19425"/>
          <a:stretch/>
        </p:blipFill>
        <p:spPr>
          <a:xfrm>
            <a:off x="8237" y="5662236"/>
            <a:ext cx="9144001" cy="11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1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1" b="34244"/>
          <a:stretch/>
        </p:blipFill>
        <p:spPr>
          <a:xfrm>
            <a:off x="0" y="-18535"/>
            <a:ext cx="9193509" cy="65717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6532605"/>
            <a:ext cx="4011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http://www.crashplan.com/medialifespan/</a:t>
            </a:r>
          </a:p>
        </p:txBody>
      </p:sp>
    </p:spTree>
    <p:extLst>
      <p:ext uri="{BB962C8B-B14F-4D97-AF65-F5344CB8AC3E}">
        <p14:creationId xmlns:p14="http://schemas.microsoft.com/office/powerpoint/2010/main" val="27466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Migration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What format should old tapes be converted to?</a:t>
            </a:r>
          </a:p>
          <a:p>
            <a:pPr lvl="1"/>
            <a:r>
              <a:rPr lang="en-US" dirty="0" smtClean="0"/>
              <a:t>Newer tape</a:t>
            </a:r>
          </a:p>
          <a:p>
            <a:pPr lvl="1"/>
            <a:r>
              <a:rPr lang="en-US" dirty="0" smtClean="0"/>
              <a:t>Rotating media</a:t>
            </a:r>
          </a:p>
          <a:p>
            <a:pPr lvl="1"/>
            <a:r>
              <a:rPr lang="en-US" dirty="0" smtClean="0"/>
              <a:t>Solid state disks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How often must we “refresh” these media?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Redundancy drives down </a:t>
            </a:r>
            <a:r>
              <a:rPr lang="en-US" u="sng" dirty="0" smtClean="0"/>
              <a:t>uncorrelated</a:t>
            </a:r>
            <a:r>
              <a:rPr lang="en-US" dirty="0" smtClean="0"/>
              <a:t> risk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the probability of loss of one copy</a:t>
            </a:r>
          </a:p>
          <a:p>
            <a:pPr lvl="1"/>
            <a:r>
              <a:rPr lang="en-US" dirty="0" smtClean="0"/>
              <a:t>Then </a:t>
            </a:r>
            <a:r>
              <a:rPr lang="en-US" i="1" dirty="0" smtClean="0"/>
              <a:t>p*p*p</a:t>
            </a:r>
            <a:r>
              <a:rPr lang="en-US" dirty="0" smtClean="0"/>
              <a:t> is the chance of loss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3 sites</a:t>
            </a:r>
          </a:p>
          <a:p>
            <a:pPr lvl="1"/>
            <a:r>
              <a:rPr lang="en-US" dirty="0" smtClean="0"/>
              <a:t>Example: if </a:t>
            </a:r>
            <a:r>
              <a:rPr lang="en-US" i="1" dirty="0" smtClean="0"/>
              <a:t>p=0.01</a:t>
            </a:r>
            <a:r>
              <a:rPr lang="en-US" dirty="0" smtClean="0"/>
              <a:t> then </a:t>
            </a:r>
            <a:r>
              <a:rPr lang="en-US" i="1" dirty="0" smtClean="0"/>
              <a:t>p*p*p=0.000001</a:t>
            </a:r>
            <a:r>
              <a:rPr lang="en-US" dirty="0" smtClean="0"/>
              <a:t> 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 smtClean="0"/>
              <a:t>fundamental problems:</a:t>
            </a:r>
          </a:p>
          <a:p>
            <a:pPr lvl="1"/>
            <a:r>
              <a:rPr lang="en-US" dirty="0" smtClean="0"/>
              <a:t>Unanticipated correlation</a:t>
            </a:r>
          </a:p>
          <a:p>
            <a:pPr lvl="2"/>
            <a:r>
              <a:rPr lang="en-US" dirty="0" smtClean="0"/>
              <a:t>For example, an operating system bug</a:t>
            </a:r>
          </a:p>
          <a:p>
            <a:pPr lvl="1"/>
            <a:r>
              <a:rPr lang="en-US" dirty="0" smtClean="0"/>
              <a:t>Underestimated “black swan” 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High-Density Shelving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990600"/>
            <a:ext cx="7086601" cy="5373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24416" y="6453657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http://www.kmhsystems.com/high-density-storage.html</a:t>
            </a:r>
          </a:p>
        </p:txBody>
      </p:sp>
    </p:spTree>
    <p:extLst>
      <p:ext uri="{BB962C8B-B14F-4D97-AF65-F5344CB8AC3E}">
        <p14:creationId xmlns:p14="http://schemas.microsoft.com/office/powerpoint/2010/main" val="2073018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Defense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storage practices</a:t>
            </a:r>
          </a:p>
          <a:p>
            <a:pPr lvl="1"/>
            <a:r>
              <a:rPr lang="en-US" dirty="0" smtClean="0"/>
              <a:t>Offline: Media migration</a:t>
            </a:r>
          </a:p>
          <a:p>
            <a:pPr lvl="1"/>
            <a:r>
              <a:rPr lang="en-US" dirty="0" smtClean="0"/>
              <a:t>Online: uninterruptable power, RAID, backups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Distributed </a:t>
            </a:r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Storage Resource Broker (SRB), LOCKSS, …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Air </a:t>
            </a:r>
            <a:r>
              <a:rPr lang="en-US" dirty="0" smtClean="0"/>
              <a:t>gaps</a:t>
            </a:r>
          </a:p>
          <a:p>
            <a:pPr lvl="1"/>
            <a:r>
              <a:rPr lang="en-US" dirty="0" smtClean="0"/>
              <a:t>Interrupt unexpected correlation</a:t>
            </a:r>
          </a:p>
        </p:txBody>
      </p:sp>
    </p:spTree>
    <p:extLst>
      <p:ext uri="{BB962C8B-B14F-4D97-AF65-F5344CB8AC3E}">
        <p14:creationId xmlns:p14="http://schemas.microsoft.com/office/powerpoint/2010/main" val="85259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Roadrunner_supercomputer_H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000543" y="6611937"/>
            <a:ext cx="1214438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000" b="0" dirty="0"/>
              <a:t>Source: Wikipedia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51"/>
            <a:ext cx="7772400" cy="753649"/>
          </a:xfrm>
        </p:spPr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029"/>
            <a:ext cx="7772400" cy="961571"/>
          </a:xfrm>
        </p:spPr>
        <p:txBody>
          <a:bodyPr/>
          <a:lstStyle/>
          <a:p>
            <a:r>
              <a:rPr lang="en-US" dirty="0" smtClean="0"/>
              <a:t>Shared Data Center Locations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417" t="35185" r="37917" b="26296"/>
          <a:stretch/>
        </p:blipFill>
        <p:spPr>
          <a:xfrm>
            <a:off x="-9489" y="990600"/>
            <a:ext cx="9155721" cy="5410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7032" y="643061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http://www.datacentermap.com/usa/datacenters.html</a:t>
            </a:r>
          </a:p>
        </p:txBody>
      </p:sp>
    </p:spTree>
    <p:extLst>
      <p:ext uri="{BB962C8B-B14F-4D97-AF65-F5344CB8AC3E}">
        <p14:creationId xmlns:p14="http://schemas.microsoft.com/office/powerpoint/2010/main" val="4118422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 dirty="0" smtClean="0"/>
              <a:t>Data Center Electricity Use (USA)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00225" y="1524000"/>
            <a:ext cx="5543550" cy="5562600"/>
            <a:chOff x="0" y="1295400"/>
            <a:chExt cx="5543550" cy="5562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4166" t="24526" r="61878" b="4815"/>
            <a:stretch/>
          </p:blipFill>
          <p:spPr>
            <a:xfrm>
              <a:off x="0" y="1295400"/>
              <a:ext cx="3352800" cy="5562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5732" t="24526" r="38751" b="8687"/>
            <a:stretch/>
          </p:blipFill>
          <p:spPr>
            <a:xfrm>
              <a:off x="3371850" y="1295400"/>
              <a:ext cx="2171700" cy="52578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618006" y="122354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2010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2374" y="6211669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Jonathan </a:t>
            </a:r>
            <a:r>
              <a:rPr lang="en-US" sz="1800" dirty="0" err="1" smtClean="0"/>
              <a:t>Koomey</a:t>
            </a:r>
            <a:r>
              <a:rPr lang="en-US" sz="1800" dirty="0" smtClean="0"/>
              <a:t>,</a:t>
            </a:r>
          </a:p>
          <a:p>
            <a:r>
              <a:rPr lang="en-US" sz="1800" dirty="0" smtClean="0"/>
              <a:t>Analytics Press, 2010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33" t="18148" r="7500" b="6296"/>
          <a:stretch/>
        </p:blipFill>
        <p:spPr>
          <a:xfrm>
            <a:off x="-19050" y="1371600"/>
            <a:ext cx="9144000" cy="4758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50" y="209550"/>
            <a:ext cx="8229600" cy="1143000"/>
          </a:xfrm>
        </p:spPr>
        <p:txBody>
          <a:bodyPr/>
          <a:lstStyle/>
          <a:p>
            <a:r>
              <a:rPr lang="en-US" dirty="0" smtClean="0"/>
              <a:t>Digital Federal Depository Library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20041" y="6465731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http://lockss-usdocs.stanford.edu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0545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LOCKSS Distributed Repair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48" y="2438400"/>
            <a:ext cx="6695303" cy="33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61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ITHAKA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JSTOR digitization</a:t>
            </a:r>
          </a:p>
          <a:p>
            <a:pPr lvl="1"/>
            <a:r>
              <a:rPr lang="en-US" dirty="0" smtClean="0"/>
              <a:t>Back runs of journals</a:t>
            </a:r>
          </a:p>
          <a:p>
            <a:pPr lvl="1"/>
            <a:r>
              <a:rPr lang="en-US" dirty="0" smtClean="0"/>
              <a:t>Recently expanded to books</a:t>
            </a:r>
          </a:p>
          <a:p>
            <a:endParaRPr lang="en-US" dirty="0" smtClean="0"/>
          </a:p>
          <a:p>
            <a:r>
              <a:rPr lang="en-US" dirty="0" smtClean="0"/>
              <a:t>Portico preservation</a:t>
            </a:r>
          </a:p>
          <a:p>
            <a:pPr lvl="1"/>
            <a:r>
              <a:rPr lang="en-US" dirty="0" smtClean="0"/>
              <a:t>Centralized management, originally for journals</a:t>
            </a:r>
          </a:p>
          <a:p>
            <a:pPr lvl="2"/>
            <a:r>
              <a:rPr lang="en-US" dirty="0" smtClean="0"/>
              <a:t>Release triggers: discontinuation, loss of access</a:t>
            </a:r>
          </a:p>
          <a:p>
            <a:pPr lvl="1"/>
            <a:r>
              <a:rPr lang="en-US" dirty="0" smtClean="0"/>
              <a:t>Also service for books and datasets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390932"/>
              </p:ext>
            </p:extLst>
          </p:nvPr>
        </p:nvGraphicFramePr>
        <p:xfrm>
          <a:off x="-406400" y="3581400"/>
          <a:ext cx="60960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3" imgW="7338977" imgH="4218083" progId="Excel.Chart.8">
                  <p:embed/>
                </p:oleObj>
              </mc:Choice>
              <mc:Fallback>
                <p:oleObj r:id="rId3" imgW="7338977" imgH="42180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6400" y="3581400"/>
                        <a:ext cx="60960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1"/>
            <a:ext cx="7772400" cy="1143000"/>
          </a:xfrm>
        </p:spPr>
        <p:txBody>
          <a:bodyPr/>
          <a:lstStyle/>
          <a:p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70895"/>
            <a:ext cx="8458200" cy="4114800"/>
          </a:xfrm>
        </p:spPr>
        <p:txBody>
          <a:bodyPr/>
          <a:lstStyle/>
          <a:p>
            <a:r>
              <a:rPr lang="en-US" dirty="0" smtClean="0"/>
              <a:t>Centralized repository for digitized books</a:t>
            </a:r>
          </a:p>
          <a:p>
            <a:pPr lvl="1"/>
            <a:r>
              <a:rPr lang="en-US" dirty="0" smtClean="0"/>
              <a:t>Google Books digitization (via owning libraries)</a:t>
            </a:r>
          </a:p>
          <a:p>
            <a:pPr lvl="1"/>
            <a:r>
              <a:rPr lang="en-US" dirty="0" smtClean="0"/>
              <a:t>Microsoft book search (ran from 2006-2008)</a:t>
            </a:r>
          </a:p>
          <a:p>
            <a:pPr lvl="1"/>
            <a:r>
              <a:rPr lang="en-US" dirty="0" smtClean="0"/>
              <a:t>Internet Archive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illion book project, project Gutenberg, contributions, …</a:t>
            </a:r>
          </a:p>
          <a:p>
            <a:pPr lvl="1"/>
            <a:r>
              <a:rPr lang="en-US" dirty="0" smtClean="0"/>
              <a:t>Cooperative digitization</a:t>
            </a:r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689600" y="5287962"/>
            <a:ext cx="381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/>
              <a:t>6,549,680 Total </a:t>
            </a:r>
            <a:r>
              <a:rPr lang="en-US" sz="2400" dirty="0"/>
              <a:t>volumes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3,798,116 Book titles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 </a:t>
            </a:r>
            <a:r>
              <a:rPr lang="en-US" sz="2400" dirty="0" smtClean="0"/>
              <a:t>  153,311 </a:t>
            </a:r>
            <a:r>
              <a:rPr lang="en-US" sz="2400" dirty="0"/>
              <a:t>Serial </a:t>
            </a:r>
            <a:r>
              <a:rPr lang="en-US" sz="2400" dirty="0" smtClean="0"/>
              <a:t>titles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/>
              <a:t>1,300,896 </a:t>
            </a:r>
            <a:r>
              <a:rPr lang="en-US" sz="2400" dirty="0"/>
              <a:t>Public Domain</a:t>
            </a:r>
            <a:endParaRPr lang="en-US" sz="24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689600" y="4997535"/>
            <a:ext cx="255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u="sng" dirty="0" smtClean="0"/>
              <a:t>As </a:t>
            </a:r>
            <a:r>
              <a:rPr lang="en-US" sz="1800" b="1" u="sng" dirty="0"/>
              <a:t>of August 13, 2010</a:t>
            </a:r>
          </a:p>
        </p:txBody>
      </p:sp>
    </p:spTree>
    <p:extLst>
      <p:ext uri="{BB962C8B-B14F-4D97-AF65-F5344CB8AC3E}">
        <p14:creationId xmlns:p14="http://schemas.microsoft.com/office/powerpoint/2010/main" val="42028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6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9673" y="6488668"/>
            <a:ext cx="248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Jeremy York, IFLA 2010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83" t="27037" r="15834" b="7778"/>
          <a:stretch/>
        </p:blipFill>
        <p:spPr>
          <a:xfrm>
            <a:off x="4873336" y="4114800"/>
            <a:ext cx="4270664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167" t="30000" r="11250" b="18148"/>
          <a:stretch/>
        </p:blipFill>
        <p:spPr>
          <a:xfrm>
            <a:off x="1295400" y="1066800"/>
            <a:ext cx="6324600" cy="285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0000" t="11481" r="11250" b="5556"/>
          <a:stretch/>
        </p:blipFill>
        <p:spPr>
          <a:xfrm>
            <a:off x="0" y="3961476"/>
            <a:ext cx="4267200" cy="28965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9050"/>
            <a:ext cx="7772400" cy="1143000"/>
          </a:xfrm>
        </p:spPr>
        <p:txBody>
          <a:bodyPr/>
          <a:lstStyle/>
          <a:p>
            <a:r>
              <a:rPr lang="en-US" dirty="0" smtClean="0"/>
              <a:t>Indiana University Digitization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1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7772400" cy="838200"/>
          </a:xfrm>
        </p:spPr>
        <p:txBody>
          <a:bodyPr/>
          <a:lstStyle/>
          <a:p>
            <a:r>
              <a:rPr lang="en-US" dirty="0" smtClean="0"/>
              <a:t>Compact Storage Robot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876300"/>
            <a:ext cx="6324599" cy="5411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7144" y="6408692"/>
            <a:ext cx="335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yushu University,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57" y="0"/>
            <a:ext cx="7772400" cy="1143000"/>
          </a:xfrm>
        </p:spPr>
        <p:txBody>
          <a:bodyPr/>
          <a:lstStyle/>
          <a:p>
            <a:r>
              <a:rPr lang="en-US" dirty="0" smtClean="0"/>
              <a:t>Preserving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57" y="1143000"/>
            <a:ext cx="8001000" cy="4114800"/>
          </a:xfrm>
        </p:spPr>
        <p:txBody>
          <a:bodyPr/>
          <a:lstStyle/>
          <a:p>
            <a:r>
              <a:rPr lang="en-US" dirty="0" smtClean="0"/>
              <a:t>Word processors</a:t>
            </a:r>
          </a:p>
          <a:p>
            <a:pPr lvl="1"/>
            <a:r>
              <a:rPr lang="en-US" dirty="0" smtClean="0"/>
              <a:t>Formatting, track changes, undo deleted text</a:t>
            </a:r>
          </a:p>
          <a:p>
            <a:r>
              <a:rPr lang="en-US" dirty="0" smtClean="0"/>
              <a:t>Spreadsheets</a:t>
            </a:r>
          </a:p>
          <a:p>
            <a:pPr lvl="1"/>
            <a:r>
              <a:rPr lang="en-US" dirty="0" smtClean="0"/>
              <a:t>Formulas, visualizations</a:t>
            </a:r>
          </a:p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Queries, forms, derived values</a:t>
            </a:r>
          </a:p>
          <a:p>
            <a:r>
              <a:rPr lang="en-US" dirty="0" smtClean="0"/>
              <a:t>Computer-Assisted Design (CAD)</a:t>
            </a:r>
          </a:p>
          <a:p>
            <a:pPr lvl="1"/>
            <a:r>
              <a:rPr lang="en-US" dirty="0" smtClean="0"/>
              <a:t>Display, modification, manufacturing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Simulation, games, embedded systems,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58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Preservation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migration</a:t>
            </a:r>
          </a:p>
          <a:p>
            <a:pPr lvl="1"/>
            <a:r>
              <a:rPr lang="en-US" dirty="0" smtClean="0"/>
              <a:t>For example, convert Word Perfect to PDF</a:t>
            </a:r>
          </a:p>
          <a:p>
            <a:endParaRPr lang="en-US" dirty="0"/>
          </a:p>
          <a:p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Allows running old software on newer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43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944"/>
            <a:ext cx="9144000" cy="5955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5692" y="6488668"/>
            <a:ext cx="294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http://www.ibiblio.org/apollo/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Apollo Guidance Computer Emulation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78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22" y="152400"/>
            <a:ext cx="7772400" cy="609600"/>
          </a:xfrm>
        </p:spPr>
        <p:txBody>
          <a:bodyPr/>
          <a:lstStyle/>
          <a:p>
            <a:r>
              <a:rPr lang="en-US" dirty="0" smtClean="0"/>
              <a:t>An Integrated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22" y="990600"/>
            <a:ext cx="8229600" cy="4114800"/>
          </a:xfrm>
        </p:spPr>
        <p:txBody>
          <a:bodyPr/>
          <a:lstStyle/>
          <a:p>
            <a:r>
              <a:rPr lang="en-US" dirty="0" smtClean="0"/>
              <a:t>Delay decay of organic </a:t>
            </a:r>
            <a:r>
              <a:rPr lang="en-US" dirty="0" smtClean="0"/>
              <a:t>materials to buy time</a:t>
            </a:r>
            <a:endParaRPr lang="en-US" dirty="0" smtClean="0"/>
          </a:p>
          <a:p>
            <a:pPr lvl="7"/>
            <a:endParaRPr lang="en-US" dirty="0" smtClean="0"/>
          </a:p>
          <a:p>
            <a:r>
              <a:rPr lang="en-US" dirty="0" smtClean="0"/>
              <a:t>Balance quality and scale</a:t>
            </a:r>
          </a:p>
          <a:p>
            <a:pPr lvl="1"/>
            <a:r>
              <a:rPr lang="en-US" dirty="0" smtClean="0"/>
              <a:t>For future access, quantity </a:t>
            </a:r>
            <a:r>
              <a:rPr lang="en-US" dirty="0" smtClean="0"/>
              <a:t>has a quality all its </a:t>
            </a:r>
            <a:r>
              <a:rPr lang="en-US" dirty="0" smtClean="0"/>
              <a:t>own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Rescue high-value at-risk </a:t>
            </a:r>
            <a:r>
              <a:rPr lang="en-US" dirty="0"/>
              <a:t>collections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Design diversity into the process</a:t>
            </a:r>
            <a:endParaRPr lang="en-US" dirty="0" smtClean="0"/>
          </a:p>
          <a:p>
            <a:pPr lvl="1"/>
            <a:r>
              <a:rPr lang="en-US" dirty="0" smtClean="0"/>
              <a:t>Technologies, risk exposure, </a:t>
            </a:r>
            <a:r>
              <a:rPr lang="en-US" dirty="0" smtClean="0"/>
              <a:t>institutions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Adequately resource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49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Go!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 a sheet of paper (no names), answer the following question: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"/>
            <a:ext cx="7772400" cy="1004784"/>
          </a:xfrm>
        </p:spPr>
        <p:txBody>
          <a:bodyPr/>
          <a:lstStyle/>
          <a:p>
            <a:r>
              <a:rPr lang="en-US" dirty="0" smtClean="0"/>
              <a:t>Closed Stacks</a:t>
            </a:r>
            <a:endParaRPr lang="en-US" dirty="0"/>
          </a:p>
        </p:txBody>
      </p:sp>
      <p:pic>
        <p:nvPicPr>
          <p:cNvPr id="3074" name="Picture 2" descr="newarriv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42884"/>
            <a:ext cx="7239000" cy="541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2633" y="6458923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University of Education, Ghana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44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Preservation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143000"/>
            <a:ext cx="6705600" cy="541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3112" y="645056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c. 3000 BCE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55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72"/>
            <a:ext cx="8305800" cy="1143000"/>
          </a:xfrm>
        </p:spPr>
        <p:txBody>
          <a:bodyPr/>
          <a:lstStyle/>
          <a:p>
            <a:r>
              <a:rPr lang="en-US" dirty="0" smtClean="0"/>
              <a:t>Organic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Rag paper: 300-2,000 years</a:t>
            </a:r>
          </a:p>
          <a:p>
            <a:r>
              <a:rPr lang="en-US" dirty="0" smtClean="0"/>
              <a:t>Acidic paper: 25-50 years</a:t>
            </a:r>
          </a:p>
          <a:p>
            <a:r>
              <a:rPr lang="en-US" dirty="0" smtClean="0"/>
              <a:t>Acetate film: </a:t>
            </a:r>
            <a:r>
              <a:rPr lang="en-US" dirty="0" smtClean="0"/>
              <a:t>40 years</a:t>
            </a:r>
          </a:p>
          <a:p>
            <a:r>
              <a:rPr lang="en-US" dirty="0" smtClean="0"/>
              <a:t>Nitrate film: </a:t>
            </a:r>
            <a:r>
              <a:rPr lang="en-US" dirty="0" smtClean="0"/>
              <a:t>40-1-00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166" t="32963" r="30000" b="12222"/>
          <a:stretch/>
        </p:blipFill>
        <p:spPr>
          <a:xfrm>
            <a:off x="609600" y="3558231"/>
            <a:ext cx="4364509" cy="3295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4624" y="6488668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Image </a:t>
            </a:r>
            <a:r>
              <a:rPr lang="en-US" sz="1800" dirty="0"/>
              <a:t>P</a:t>
            </a:r>
            <a:r>
              <a:rPr lang="en-US" sz="1800" dirty="0" smtClean="0"/>
              <a:t>ermanence Institute, 2012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963812" y="4975223"/>
            <a:ext cx="221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 11799:2003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8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4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Threats to Physical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40" y="1295400"/>
            <a:ext cx="7772400" cy="4114800"/>
          </a:xfrm>
        </p:spPr>
        <p:txBody>
          <a:bodyPr/>
          <a:lstStyle/>
          <a:p>
            <a:r>
              <a:rPr lang="en-US" dirty="0" smtClean="0"/>
              <a:t>Organic decay</a:t>
            </a:r>
          </a:p>
          <a:p>
            <a:r>
              <a:rPr lang="en-US" dirty="0" smtClean="0"/>
              <a:t>Intentional actions</a:t>
            </a:r>
          </a:p>
          <a:p>
            <a:pPr lvl="1"/>
            <a:r>
              <a:rPr lang="en-US" dirty="0" smtClean="0"/>
              <a:t>Pilferage and vandalism</a:t>
            </a:r>
          </a:p>
          <a:p>
            <a:pPr lvl="1"/>
            <a:r>
              <a:rPr lang="en-US" dirty="0" smtClean="0"/>
              <a:t>Official </a:t>
            </a:r>
            <a:r>
              <a:rPr lang="en-US" dirty="0" smtClean="0"/>
              <a:t>acts</a:t>
            </a:r>
            <a:endParaRPr lang="en-US" dirty="0" smtClean="0"/>
          </a:p>
          <a:p>
            <a:r>
              <a:rPr lang="en-US" dirty="0" smtClean="0"/>
              <a:t>Disasters</a:t>
            </a:r>
          </a:p>
          <a:p>
            <a:pPr lvl="1"/>
            <a:r>
              <a:rPr lang="en-US" dirty="0" smtClean="0"/>
              <a:t>Natural </a:t>
            </a:r>
            <a:r>
              <a:rPr lang="en-US" dirty="0" smtClean="0"/>
              <a:t>disasters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lood, tornado, earthquake, …</a:t>
            </a:r>
          </a:p>
          <a:p>
            <a:pPr lvl="1"/>
            <a:r>
              <a:rPr lang="en-US" dirty="0"/>
              <a:t>Accidents</a:t>
            </a:r>
          </a:p>
          <a:p>
            <a:pPr lvl="2"/>
            <a:r>
              <a:rPr lang="en-US" dirty="0"/>
              <a:t>Fire, sprinkler malfunction, … </a:t>
            </a:r>
            <a:endParaRPr lang="en-US" dirty="0" smtClean="0"/>
          </a:p>
          <a:p>
            <a:pPr lvl="1"/>
            <a:r>
              <a:rPr lang="en-US" dirty="0" smtClean="0"/>
              <a:t>Armed </a:t>
            </a:r>
            <a:r>
              <a:rPr lang="en-US" dirty="0" smtClean="0"/>
              <a:t>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6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Disaster Mitigation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Flood: </a:t>
            </a:r>
          </a:p>
          <a:p>
            <a:pPr lvl="1"/>
            <a:r>
              <a:rPr lang="en-US" dirty="0"/>
              <a:t>Know where you can vacuum freeze dry</a:t>
            </a:r>
          </a:p>
          <a:p>
            <a:pPr lvl="2"/>
            <a:r>
              <a:rPr lang="en-US" dirty="0" smtClean="0"/>
              <a:t>Decide </a:t>
            </a:r>
            <a:r>
              <a:rPr lang="en-US" dirty="0" smtClean="0"/>
              <a:t>quickly what to freeze</a:t>
            </a:r>
          </a:p>
          <a:p>
            <a:pPr lvl="2"/>
            <a:r>
              <a:rPr lang="en-US" dirty="0" smtClean="0"/>
              <a:t>Air </a:t>
            </a:r>
            <a:r>
              <a:rPr lang="en-US" dirty="0"/>
              <a:t>dry or dehumidify the </a:t>
            </a:r>
            <a:r>
              <a:rPr lang="en-US" dirty="0" smtClean="0"/>
              <a:t>rest</a:t>
            </a:r>
          </a:p>
          <a:p>
            <a:pPr lvl="1"/>
            <a:r>
              <a:rPr lang="en-US" dirty="0" smtClean="0"/>
              <a:t>Immerse </a:t>
            </a:r>
            <a:r>
              <a:rPr lang="en-US" dirty="0" smtClean="0"/>
              <a:t>wet </a:t>
            </a:r>
            <a:r>
              <a:rPr lang="en-US" dirty="0" smtClean="0"/>
              <a:t>or </a:t>
            </a:r>
            <a:r>
              <a:rPr lang="en-US" dirty="0" smtClean="0"/>
              <a:t>muddy </a:t>
            </a:r>
            <a:r>
              <a:rPr lang="en-US" dirty="0" smtClean="0"/>
              <a:t>tape or film in water</a:t>
            </a:r>
          </a:p>
          <a:p>
            <a:pPr lvl="2"/>
            <a:r>
              <a:rPr lang="en-US" dirty="0" smtClean="0"/>
              <a:t>Then air dry or dehumidify</a:t>
            </a:r>
          </a:p>
          <a:p>
            <a:pPr lvl="1"/>
            <a:r>
              <a:rPr lang="en-US" dirty="0" smtClean="0"/>
              <a:t>Replace </a:t>
            </a:r>
            <a:r>
              <a:rPr lang="en-US" dirty="0"/>
              <a:t>wet archival boxes </a:t>
            </a:r>
            <a:r>
              <a:rPr lang="en-US" dirty="0" smtClean="0"/>
              <a:t>immediately</a:t>
            </a:r>
          </a:p>
          <a:p>
            <a:r>
              <a:rPr lang="en-US" dirty="0" smtClean="0"/>
              <a:t>Fire:</a:t>
            </a:r>
          </a:p>
          <a:p>
            <a:pPr lvl="1"/>
            <a:r>
              <a:rPr lang="en-US" dirty="0" smtClean="0"/>
              <a:t>Handle as fragile, wrap in clean paper</a:t>
            </a:r>
          </a:p>
          <a:p>
            <a:pPr lvl="1"/>
            <a:r>
              <a:rPr lang="en-US" dirty="0" smtClean="0"/>
              <a:t>Pack between cardboard to stiffen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6368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http://matrix.msu.edu/~disaster/balcplan.php</a:t>
            </a:r>
          </a:p>
        </p:txBody>
      </p:sp>
    </p:spTree>
    <p:extLst>
      <p:ext uri="{BB962C8B-B14F-4D97-AF65-F5344CB8AC3E}">
        <p14:creationId xmlns:p14="http://schemas.microsoft.com/office/powerpoint/2010/main" val="14748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4047</TotalTime>
  <Pages>22</Pages>
  <Words>984</Words>
  <Application>Microsoft Office PowerPoint</Application>
  <PresentationFormat>On-screen Show (4:3)</PresentationFormat>
  <Paragraphs>305</Paragraphs>
  <Slides>44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Calibri</vt:lpstr>
      <vt:lpstr>Helvetica</vt:lpstr>
      <vt:lpstr>Times New Roman</vt:lpstr>
      <vt:lpstr>Default Design</vt:lpstr>
      <vt:lpstr>Microsoft Excel Chart</vt:lpstr>
      <vt:lpstr>Storage and Preservation</vt:lpstr>
      <vt:lpstr>Physical Storage</vt:lpstr>
      <vt:lpstr>High-Density Shelving</vt:lpstr>
      <vt:lpstr>Compact Storage Robot</vt:lpstr>
      <vt:lpstr>Closed Stacks</vt:lpstr>
      <vt:lpstr>Preservation</vt:lpstr>
      <vt:lpstr>Organic Decay</vt:lpstr>
      <vt:lpstr>Threats to Physical Collections</vt:lpstr>
      <vt:lpstr>Disaster Mitigation Examples</vt:lpstr>
      <vt:lpstr>Digital Preservation</vt:lpstr>
      <vt:lpstr>Binary Data Representation</vt:lpstr>
      <vt:lpstr>Units of Size</vt:lpstr>
      <vt:lpstr>PowerPoint Presentation</vt:lpstr>
      <vt:lpstr>PowerPoint Presentation</vt:lpstr>
      <vt:lpstr>Nothing new…</vt:lpstr>
      <vt:lpstr>Basic Audio Coding</vt:lpstr>
      <vt:lpstr>MPEG Encoding</vt:lpstr>
      <vt:lpstr>Volumetric Imaging</vt:lpstr>
      <vt:lpstr>Rotating Storage Media</vt:lpstr>
      <vt:lpstr>Magnetic Disk (Hard Drive)</vt:lpstr>
      <vt:lpstr>Optical Disc</vt:lpstr>
      <vt:lpstr>Optical Disk Technologies</vt:lpstr>
      <vt:lpstr>Magnetic Tape</vt:lpstr>
      <vt:lpstr>Solid-State Memory</vt:lpstr>
      <vt:lpstr>Threats to Digital Collections</vt:lpstr>
      <vt:lpstr>PowerPoint Presentation</vt:lpstr>
      <vt:lpstr>PowerPoint Presentation</vt:lpstr>
      <vt:lpstr>Media Migration</vt:lpstr>
      <vt:lpstr>Risk Management</vt:lpstr>
      <vt:lpstr>Layered Defense</vt:lpstr>
      <vt:lpstr>Data Centers</vt:lpstr>
      <vt:lpstr>Shared Data Center Locations</vt:lpstr>
      <vt:lpstr>Data Center Electricity Use (USA)</vt:lpstr>
      <vt:lpstr>Digital Federal Depository Library</vt:lpstr>
      <vt:lpstr>LOCKSS Distributed Repair</vt:lpstr>
      <vt:lpstr>ITHAKA</vt:lpstr>
      <vt:lpstr>HathiTrust</vt:lpstr>
      <vt:lpstr>PowerPoint Presentation</vt:lpstr>
      <vt:lpstr>Indiana University Digitization</vt:lpstr>
      <vt:lpstr>Preserving Behavior</vt:lpstr>
      <vt:lpstr>Behavior Preservation Strategies</vt:lpstr>
      <vt:lpstr>Apollo Guidance Computer Emulation</vt:lpstr>
      <vt:lpstr>An Integrated Strategy</vt:lpstr>
      <vt:lpstr>Before You Go!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jj</cp:lastModifiedBy>
  <cp:revision>151</cp:revision>
  <cp:lastPrinted>1997-09-10T16:39:34Z</cp:lastPrinted>
  <dcterms:created xsi:type="dcterms:W3CDTF">1997-09-10T16:39:54Z</dcterms:created>
  <dcterms:modified xsi:type="dcterms:W3CDTF">2014-02-08T18:20:45Z</dcterms:modified>
</cp:coreProperties>
</file>