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558" r:id="rId3"/>
    <p:sldId id="587" r:id="rId4"/>
    <p:sldId id="560" r:id="rId5"/>
    <p:sldId id="556" r:id="rId6"/>
    <p:sldId id="561" r:id="rId7"/>
    <p:sldId id="563" r:id="rId8"/>
    <p:sldId id="564" r:id="rId9"/>
    <p:sldId id="583" r:id="rId10"/>
    <p:sldId id="566" r:id="rId11"/>
    <p:sldId id="567" r:id="rId12"/>
    <p:sldId id="568" r:id="rId13"/>
    <p:sldId id="569" r:id="rId14"/>
    <p:sldId id="565" r:id="rId15"/>
    <p:sldId id="570" r:id="rId16"/>
    <p:sldId id="572" r:id="rId17"/>
    <p:sldId id="562" r:id="rId18"/>
    <p:sldId id="573" r:id="rId19"/>
    <p:sldId id="578" r:id="rId20"/>
    <p:sldId id="575" r:id="rId21"/>
    <p:sldId id="577" r:id="rId22"/>
    <p:sldId id="579" r:id="rId23"/>
    <p:sldId id="580" r:id="rId24"/>
    <p:sldId id="576" r:id="rId25"/>
    <p:sldId id="584" r:id="rId26"/>
    <p:sldId id="581" r:id="rId27"/>
    <p:sldId id="571" r:id="rId28"/>
    <p:sldId id="557" r:id="rId29"/>
    <p:sldId id="520" r:id="rId30"/>
    <p:sldId id="430" r:id="rId31"/>
    <p:sldId id="434" r:id="rId32"/>
    <p:sldId id="431" r:id="rId33"/>
    <p:sldId id="432" r:id="rId34"/>
    <p:sldId id="555" r:id="rId35"/>
    <p:sldId id="437" r:id="rId36"/>
    <p:sldId id="526" r:id="rId37"/>
    <p:sldId id="552" r:id="rId38"/>
    <p:sldId id="554" r:id="rId39"/>
    <p:sldId id="553" r:id="rId40"/>
    <p:sldId id="574" r:id="rId41"/>
    <p:sldId id="585" r:id="rId42"/>
    <p:sldId id="588" r:id="rId43"/>
    <p:sldId id="582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4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pollo\My%20Documents\language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101600"/>
          </c:spPr>
          <c:marker>
            <c:symbol val="none"/>
          </c:marker>
          <c:cat>
            <c:numRef>
              <c:f>Sheet1!$A$1:$A$400</c:f>
              <c:numCache>
                <c:formatCode>General</c:formatCode>
                <c:ptCount val="4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</c:numCache>
            </c:numRef>
          </c:cat>
          <c:val>
            <c:numRef>
              <c:f>Sheet1!$C$1:$C$400</c:f>
              <c:numCache>
                <c:formatCode>General</c:formatCode>
                <c:ptCount val="400"/>
                <c:pt idx="0">
                  <c:v>152.20863038199818</c:v>
                </c:pt>
                <c:pt idx="1">
                  <c:v>76.104315190999088</c:v>
                </c:pt>
                <c:pt idx="2">
                  <c:v>50.736210127332718</c:v>
                </c:pt>
                <c:pt idx="3">
                  <c:v>38.052157595499544</c:v>
                </c:pt>
                <c:pt idx="4">
                  <c:v>30.441726076399632</c:v>
                </c:pt>
                <c:pt idx="5">
                  <c:v>25.368105063666359</c:v>
                </c:pt>
                <c:pt idx="6">
                  <c:v>21.744090054571164</c:v>
                </c:pt>
                <c:pt idx="7">
                  <c:v>19.026078797749772</c:v>
                </c:pt>
                <c:pt idx="8">
                  <c:v>16.912070042444238</c:v>
                </c:pt>
                <c:pt idx="9">
                  <c:v>15.220863038199816</c:v>
                </c:pt>
                <c:pt idx="10">
                  <c:v>13.837148216545287</c:v>
                </c:pt>
                <c:pt idx="11">
                  <c:v>12.68405253183318</c:v>
                </c:pt>
                <c:pt idx="12">
                  <c:v>11.708356183230627</c:v>
                </c:pt>
                <c:pt idx="13">
                  <c:v>10.872045027285582</c:v>
                </c:pt>
                <c:pt idx="14">
                  <c:v>10.147242025466543</c:v>
                </c:pt>
                <c:pt idx="15">
                  <c:v>9.513039398874886</c:v>
                </c:pt>
                <c:pt idx="16">
                  <c:v>8.9534488459998904</c:v>
                </c:pt>
                <c:pt idx="17">
                  <c:v>8.4560350212221191</c:v>
                </c:pt>
                <c:pt idx="18">
                  <c:v>8.0109805464209547</c:v>
                </c:pt>
                <c:pt idx="19">
                  <c:v>7.6104315190999081</c:v>
                </c:pt>
                <c:pt idx="20">
                  <c:v>7.2480300181903878</c:v>
                </c:pt>
                <c:pt idx="21">
                  <c:v>6.9185741082726437</c:v>
                </c:pt>
                <c:pt idx="22">
                  <c:v>6.6177665383477455</c:v>
                </c:pt>
                <c:pt idx="23">
                  <c:v>6.3420262659165898</c:v>
                </c:pt>
                <c:pt idx="24">
                  <c:v>6.0883452152799258</c:v>
                </c:pt>
                <c:pt idx="25">
                  <c:v>5.8541780916153137</c:v>
                </c:pt>
                <c:pt idx="26">
                  <c:v>5.6373566808147464</c:v>
                </c:pt>
                <c:pt idx="27">
                  <c:v>5.4360225136427909</c:v>
                </c:pt>
                <c:pt idx="28">
                  <c:v>5.2485734614482125</c:v>
                </c:pt>
                <c:pt idx="29">
                  <c:v>5.0736210127332715</c:v>
                </c:pt>
                <c:pt idx="30">
                  <c:v>4.9099558187741339</c:v>
                </c:pt>
                <c:pt idx="31">
                  <c:v>4.756519699437443</c:v>
                </c:pt>
                <c:pt idx="32">
                  <c:v>4.6123827388484298</c:v>
                </c:pt>
                <c:pt idx="33">
                  <c:v>4.4767244229999452</c:v>
                </c:pt>
                <c:pt idx="34">
                  <c:v>4.3488180109142327</c:v>
                </c:pt>
                <c:pt idx="35">
                  <c:v>4.2280175106110596</c:v>
                </c:pt>
                <c:pt idx="36">
                  <c:v>4.1137467670810315</c:v>
                </c:pt>
                <c:pt idx="37">
                  <c:v>4.0054902732104773</c:v>
                </c:pt>
                <c:pt idx="38">
                  <c:v>3.9027853944102091</c:v>
                </c:pt>
                <c:pt idx="39">
                  <c:v>3.8052157595499541</c:v>
                </c:pt>
                <c:pt idx="40">
                  <c:v>3.7124056190731261</c:v>
                </c:pt>
                <c:pt idx="41">
                  <c:v>3.6240150090951939</c:v>
                </c:pt>
                <c:pt idx="42">
                  <c:v>3.5397355902790268</c:v>
                </c:pt>
                <c:pt idx="43">
                  <c:v>3.4592870541363219</c:v>
                </c:pt>
                <c:pt idx="44">
                  <c:v>3.3824140084888481</c:v>
                </c:pt>
                <c:pt idx="45">
                  <c:v>3.3088832691738728</c:v>
                </c:pt>
                <c:pt idx="46">
                  <c:v>3.2384814974893223</c:v>
                </c:pt>
                <c:pt idx="47">
                  <c:v>3.1710131329582949</c:v>
                </c:pt>
                <c:pt idx="48">
                  <c:v>3.1062985792244517</c:v>
                </c:pt>
                <c:pt idx="49">
                  <c:v>3.0441726076399629</c:v>
                </c:pt>
                <c:pt idx="50">
                  <c:v>2.9844829486666304</c:v>
                </c:pt>
                <c:pt idx="51">
                  <c:v>2.9270890458076568</c:v>
                </c:pt>
                <c:pt idx="52">
                  <c:v>2.8718609506037387</c:v>
                </c:pt>
                <c:pt idx="53">
                  <c:v>2.8186783404073732</c:v>
                </c:pt>
                <c:pt idx="54">
                  <c:v>2.7674296433090571</c:v>
                </c:pt>
                <c:pt idx="55">
                  <c:v>2.7180112568213954</c:v>
                </c:pt>
                <c:pt idx="56">
                  <c:v>2.6703268488069849</c:v>
                </c:pt>
                <c:pt idx="57">
                  <c:v>2.6242867307241062</c:v>
                </c:pt>
                <c:pt idx="58">
                  <c:v>2.5798072946101382</c:v>
                </c:pt>
                <c:pt idx="59">
                  <c:v>2.5368105063666357</c:v>
                </c:pt>
                <c:pt idx="60">
                  <c:v>2.4952234488852159</c:v>
                </c:pt>
                <c:pt idx="61">
                  <c:v>2.4549779093870669</c:v>
                </c:pt>
                <c:pt idx="62">
                  <c:v>2.4160100060634626</c:v>
                </c:pt>
                <c:pt idx="63">
                  <c:v>2.3782598497187215</c:v>
                </c:pt>
                <c:pt idx="64">
                  <c:v>2.3416712366461256</c:v>
                </c:pt>
                <c:pt idx="65">
                  <c:v>2.3061913694242149</c:v>
                </c:pt>
                <c:pt idx="66">
                  <c:v>2.2717706027163906</c:v>
                </c:pt>
                <c:pt idx="67">
                  <c:v>2.2383622114999726</c:v>
                </c:pt>
                <c:pt idx="68">
                  <c:v>2.205922179449249</c:v>
                </c:pt>
                <c:pt idx="69">
                  <c:v>2.1744090054571164</c:v>
                </c:pt>
                <c:pt idx="70">
                  <c:v>2.1437835265070162</c:v>
                </c:pt>
                <c:pt idx="71">
                  <c:v>2.1140087553055298</c:v>
                </c:pt>
                <c:pt idx="72">
                  <c:v>2.0850497312602485</c:v>
                </c:pt>
                <c:pt idx="73">
                  <c:v>2.0568733835405157</c:v>
                </c:pt>
                <c:pt idx="74">
                  <c:v>2.029448405093309</c:v>
                </c:pt>
                <c:pt idx="75">
                  <c:v>2.0027451366052387</c:v>
                </c:pt>
                <c:pt idx="76">
                  <c:v>1.9767354595064697</c:v>
                </c:pt>
                <c:pt idx="77">
                  <c:v>1.9513926972051046</c:v>
                </c:pt>
                <c:pt idx="78">
                  <c:v>1.9266915238227613</c:v>
                </c:pt>
                <c:pt idx="79">
                  <c:v>1.902607879774977</c:v>
                </c:pt>
                <c:pt idx="80">
                  <c:v>1.8791188936049155</c:v>
                </c:pt>
                <c:pt idx="81">
                  <c:v>1.856202809536563</c:v>
                </c:pt>
                <c:pt idx="82">
                  <c:v>1.8338389202650383</c:v>
                </c:pt>
                <c:pt idx="83">
                  <c:v>1.812007504547597</c:v>
                </c:pt>
                <c:pt idx="84">
                  <c:v>1.7906897691999784</c:v>
                </c:pt>
                <c:pt idx="85">
                  <c:v>1.7698677951395134</c:v>
                </c:pt>
                <c:pt idx="86">
                  <c:v>1.749524487149404</c:v>
                </c:pt>
                <c:pt idx="87">
                  <c:v>1.7296435270681609</c:v>
                </c:pt>
                <c:pt idx="88">
                  <c:v>1.7102093301348107</c:v>
                </c:pt>
                <c:pt idx="89">
                  <c:v>1.6912070042444241</c:v>
                </c:pt>
                <c:pt idx="90">
                  <c:v>1.6726223118900898</c:v>
                </c:pt>
                <c:pt idx="91">
                  <c:v>1.6544416345869364</c:v>
                </c:pt>
                <c:pt idx="92">
                  <c:v>1.6366519395913781</c:v>
                </c:pt>
                <c:pt idx="93">
                  <c:v>1.6192407487446612</c:v>
                </c:pt>
                <c:pt idx="94">
                  <c:v>1.602196109284191</c:v>
                </c:pt>
                <c:pt idx="95">
                  <c:v>1.5855065664791475</c:v>
                </c:pt>
                <c:pt idx="96">
                  <c:v>1.5691611379587438</c:v>
                </c:pt>
                <c:pt idx="97">
                  <c:v>1.5531492896122259</c:v>
                </c:pt>
                <c:pt idx="98">
                  <c:v>1.5374609129494765</c:v>
                </c:pt>
                <c:pt idx="99">
                  <c:v>1.5220863038199814</c:v>
                </c:pt>
                <c:pt idx="100">
                  <c:v>1.5070161423960213</c:v>
                </c:pt>
                <c:pt idx="101">
                  <c:v>1.4922414743333152</c:v>
                </c:pt>
                <c:pt idx="102">
                  <c:v>1.4777536930291082</c:v>
                </c:pt>
                <c:pt idx="103">
                  <c:v>1.4635445229038284</c:v>
                </c:pt>
                <c:pt idx="104">
                  <c:v>1.4496060036380778</c:v>
                </c:pt>
                <c:pt idx="105">
                  <c:v>1.4359304753018693</c:v>
                </c:pt>
                <c:pt idx="106">
                  <c:v>1.4225105643177396</c:v>
                </c:pt>
                <c:pt idx="107">
                  <c:v>1.4093391702036866</c:v>
                </c:pt>
                <c:pt idx="108">
                  <c:v>1.3964094530458546</c:v>
                </c:pt>
                <c:pt idx="109">
                  <c:v>1.3837148216545285</c:v>
                </c:pt>
                <c:pt idx="110">
                  <c:v>1.3712489223603437</c:v>
                </c:pt>
                <c:pt idx="111">
                  <c:v>1.3590056284106977</c:v>
                </c:pt>
                <c:pt idx="112">
                  <c:v>1.3469790299291873</c:v>
                </c:pt>
                <c:pt idx="113">
                  <c:v>1.3351634244034924</c:v>
                </c:pt>
                <c:pt idx="114">
                  <c:v>1.3235533076695492</c:v>
                </c:pt>
                <c:pt idx="115">
                  <c:v>1.3121433653620531</c:v>
                </c:pt>
                <c:pt idx="116">
                  <c:v>1.3009284648034032</c:v>
                </c:pt>
                <c:pt idx="117">
                  <c:v>1.2899036473050691</c:v>
                </c:pt>
                <c:pt idx="118">
                  <c:v>1.2790641208571274</c:v>
                </c:pt>
                <c:pt idx="119">
                  <c:v>1.2684052531833179</c:v>
                </c:pt>
                <c:pt idx="120">
                  <c:v>1.2579225651404806</c:v>
                </c:pt>
                <c:pt idx="121">
                  <c:v>1.2476117244426079</c:v>
                </c:pt>
                <c:pt idx="122">
                  <c:v>1.2374685396910421</c:v>
                </c:pt>
                <c:pt idx="123">
                  <c:v>1.2274889546935335</c:v>
                </c:pt>
                <c:pt idx="124">
                  <c:v>1.2176690430559851</c:v>
                </c:pt>
                <c:pt idx="125">
                  <c:v>1.2080050030317313</c:v>
                </c:pt>
                <c:pt idx="126">
                  <c:v>1.1984931526141587</c:v>
                </c:pt>
                <c:pt idx="127">
                  <c:v>1.1891299248593608</c:v>
                </c:pt>
                <c:pt idx="128">
                  <c:v>1.1799118634263421</c:v>
                </c:pt>
                <c:pt idx="129">
                  <c:v>1.1708356183230628</c:v>
                </c:pt>
                <c:pt idx="130">
                  <c:v>1.1618979418473141</c:v>
                </c:pt>
                <c:pt idx="131">
                  <c:v>1.1530956847121074</c:v>
                </c:pt>
                <c:pt idx="132">
                  <c:v>1.1444257923458507</c:v>
                </c:pt>
                <c:pt idx="133">
                  <c:v>1.1358853013581953</c:v>
                </c:pt>
                <c:pt idx="134">
                  <c:v>1.1274713361629494</c:v>
                </c:pt>
                <c:pt idx="135">
                  <c:v>1.1191811057499863</c:v>
                </c:pt>
                <c:pt idx="136">
                  <c:v>1.1110119005985266</c:v>
                </c:pt>
                <c:pt idx="137">
                  <c:v>1.1029610897246245</c:v>
                </c:pt>
                <c:pt idx="138">
                  <c:v>1.0950261178561018</c:v>
                </c:pt>
                <c:pt idx="139">
                  <c:v>1.0872045027285582</c:v>
                </c:pt>
                <c:pt idx="140">
                  <c:v>1.0794938324964409</c:v>
                </c:pt>
                <c:pt idx="141">
                  <c:v>1.0718917632535081</c:v>
                </c:pt>
                <c:pt idx="142">
                  <c:v>1.0643960166573299</c:v>
                </c:pt>
                <c:pt idx="143">
                  <c:v>1.0570043776527649</c:v>
                </c:pt>
                <c:pt idx="144">
                  <c:v>1.0497146922896425</c:v>
                </c:pt>
                <c:pt idx="145">
                  <c:v>1.0425248656301243</c:v>
                </c:pt>
                <c:pt idx="146">
                  <c:v>1.0354328597414839</c:v>
                </c:pt>
                <c:pt idx="147">
                  <c:v>1.0284366917702579</c:v>
                </c:pt>
                <c:pt idx="148">
                  <c:v>1.0215344320939475</c:v>
                </c:pt>
                <c:pt idx="149">
                  <c:v>1.0147242025466545</c:v>
                </c:pt>
                <c:pt idx="150">
                  <c:v>1.0080041747152195</c:v>
                </c:pt>
                <c:pt idx="151">
                  <c:v>1.0013725683026193</c:v>
                </c:pt>
                <c:pt idx="152">
                  <c:v>0.99482764955554348</c:v>
                </c:pt>
                <c:pt idx="153">
                  <c:v>0.98836772975323484</c:v>
                </c:pt>
                <c:pt idx="154">
                  <c:v>0.98199116375482676</c:v>
                </c:pt>
                <c:pt idx="155">
                  <c:v>0.97569634860255228</c:v>
                </c:pt>
                <c:pt idx="156">
                  <c:v>0.96948172217833228</c:v>
                </c:pt>
                <c:pt idx="157">
                  <c:v>0.96334576191138066</c:v>
                </c:pt>
                <c:pt idx="158">
                  <c:v>0.95728698353457964</c:v>
                </c:pt>
                <c:pt idx="159">
                  <c:v>0.95130393988748851</c:v>
                </c:pt>
                <c:pt idx="160">
                  <c:v>0.94539521976396368</c:v>
                </c:pt>
                <c:pt idx="161">
                  <c:v>0.93955944680245773</c:v>
                </c:pt>
                <c:pt idx="162">
                  <c:v>0.93379527841716659</c:v>
                </c:pt>
                <c:pt idx="163">
                  <c:v>0.92810140476828151</c:v>
                </c:pt>
                <c:pt idx="164">
                  <c:v>0.9224765477696858</c:v>
                </c:pt>
                <c:pt idx="165">
                  <c:v>0.91691946013251913</c:v>
                </c:pt>
                <c:pt idx="166">
                  <c:v>0.91142892444310275</c:v>
                </c:pt>
                <c:pt idx="167">
                  <c:v>0.90600375227379848</c:v>
                </c:pt>
                <c:pt idx="168">
                  <c:v>0.90064278332543279</c:v>
                </c:pt>
                <c:pt idx="169">
                  <c:v>0.89534488459998918</c:v>
                </c:pt>
                <c:pt idx="170">
                  <c:v>0.89010894960232834</c:v>
                </c:pt>
                <c:pt idx="171">
                  <c:v>0.88493389756975671</c:v>
                </c:pt>
                <c:pt idx="172">
                  <c:v>0.87981867272831304</c:v>
                </c:pt>
                <c:pt idx="173">
                  <c:v>0.874762243574702</c:v>
                </c:pt>
                <c:pt idx="174">
                  <c:v>0.86976360218284665</c:v>
                </c:pt>
                <c:pt idx="175">
                  <c:v>0.86482176353408047</c:v>
                </c:pt>
                <c:pt idx="176">
                  <c:v>0.85993576487004608</c:v>
                </c:pt>
                <c:pt idx="177">
                  <c:v>0.85510466506740535</c:v>
                </c:pt>
                <c:pt idx="178">
                  <c:v>0.85032754403350919</c:v>
                </c:pt>
                <c:pt idx="179">
                  <c:v>0.84560350212221203</c:v>
                </c:pt>
                <c:pt idx="180">
                  <c:v>0.84093165956905058</c:v>
                </c:pt>
                <c:pt idx="181">
                  <c:v>0.8363111559450449</c:v>
                </c:pt>
                <c:pt idx="182">
                  <c:v>0.83174114962840529</c:v>
                </c:pt>
                <c:pt idx="183">
                  <c:v>0.82722081729346819</c:v>
                </c:pt>
                <c:pt idx="184">
                  <c:v>0.82274935341620625</c:v>
                </c:pt>
                <c:pt idx="185">
                  <c:v>0.81832596979568906</c:v>
                </c:pt>
                <c:pt idx="186">
                  <c:v>0.81394989509089921</c:v>
                </c:pt>
                <c:pt idx="187">
                  <c:v>0.80962037437233059</c:v>
                </c:pt>
                <c:pt idx="188">
                  <c:v>0.80533666868782083</c:v>
                </c:pt>
                <c:pt idx="189">
                  <c:v>0.80109805464209549</c:v>
                </c:pt>
                <c:pt idx="190">
                  <c:v>0.7969038239895192</c:v>
                </c:pt>
                <c:pt idx="191">
                  <c:v>0.79275328323957373</c:v>
                </c:pt>
                <c:pt idx="192">
                  <c:v>0.78864575327460196</c:v>
                </c:pt>
                <c:pt idx="193">
                  <c:v>0.7845805689793719</c:v>
                </c:pt>
                <c:pt idx="194">
                  <c:v>0.78055707888204184</c:v>
                </c:pt>
                <c:pt idx="195">
                  <c:v>0.77657464480611293</c:v>
                </c:pt>
                <c:pt idx="196">
                  <c:v>0.7726326415329855</c:v>
                </c:pt>
                <c:pt idx="197">
                  <c:v>0.76873045647473826</c:v>
                </c:pt>
                <c:pt idx="198">
                  <c:v>0.76486748935677462</c:v>
                </c:pt>
                <c:pt idx="199">
                  <c:v>0.76104315190999072</c:v>
                </c:pt>
                <c:pt idx="200">
                  <c:v>0.75725686757213007</c:v>
                </c:pt>
                <c:pt idx="201">
                  <c:v>0.75350807119801066</c:v>
                </c:pt>
                <c:pt idx="202">
                  <c:v>0.7497962087783161</c:v>
                </c:pt>
                <c:pt idx="203">
                  <c:v>0.74612073716665761</c:v>
                </c:pt>
                <c:pt idx="204">
                  <c:v>0.74248112381462517</c:v>
                </c:pt>
                <c:pt idx="205">
                  <c:v>0.7388768465145541</c:v>
                </c:pt>
                <c:pt idx="206">
                  <c:v>0.73530739314974947</c:v>
                </c:pt>
                <c:pt idx="207">
                  <c:v>0.73177226145191421</c:v>
                </c:pt>
                <c:pt idx="208">
                  <c:v>0.72827095876554138</c:v>
                </c:pt>
                <c:pt idx="209">
                  <c:v>0.72480300181903889</c:v>
                </c:pt>
                <c:pt idx="210">
                  <c:v>0.72136791650236098</c:v>
                </c:pt>
                <c:pt idx="211">
                  <c:v>0.71796523765093467</c:v>
                </c:pt>
                <c:pt idx="212">
                  <c:v>0.7145945088356721</c:v>
                </c:pt>
                <c:pt idx="213">
                  <c:v>0.71125528215886979</c:v>
                </c:pt>
                <c:pt idx="214">
                  <c:v>0.70794711805580535</c:v>
                </c:pt>
                <c:pt idx="215">
                  <c:v>0.7046695851018433</c:v>
                </c:pt>
                <c:pt idx="216">
                  <c:v>0.70142225982487627</c:v>
                </c:pt>
                <c:pt idx="217">
                  <c:v>0.69820472652292731</c:v>
                </c:pt>
                <c:pt idx="218">
                  <c:v>0.69501657708674947</c:v>
                </c:pt>
                <c:pt idx="219">
                  <c:v>0.69185741082726426</c:v>
                </c:pt>
                <c:pt idx="220">
                  <c:v>0.688726834307684</c:v>
                </c:pt>
                <c:pt idx="221">
                  <c:v>0.68562446118017184</c:v>
                </c:pt>
                <c:pt idx="222">
                  <c:v>0.68254991202689752</c:v>
                </c:pt>
                <c:pt idx="223">
                  <c:v>0.67950281420534886</c:v>
                </c:pt>
                <c:pt idx="224">
                  <c:v>0.67648280169776953</c:v>
                </c:pt>
                <c:pt idx="225">
                  <c:v>0.67348951496459364</c:v>
                </c:pt>
                <c:pt idx="226">
                  <c:v>0.67052260080175408</c:v>
                </c:pt>
                <c:pt idx="227">
                  <c:v>0.66758171220174622</c:v>
                </c:pt>
                <c:pt idx="228">
                  <c:v>0.66466650821833251</c:v>
                </c:pt>
                <c:pt idx="229">
                  <c:v>0.66177665383477458</c:v>
                </c:pt>
                <c:pt idx="230">
                  <c:v>0.65891181983548985</c:v>
                </c:pt>
                <c:pt idx="231">
                  <c:v>0.65607168268102656</c:v>
                </c:pt>
                <c:pt idx="232">
                  <c:v>0.65325592438625812</c:v>
                </c:pt>
                <c:pt idx="233">
                  <c:v>0.65046423240170159</c:v>
                </c:pt>
                <c:pt idx="234">
                  <c:v>0.64769629949786445</c:v>
                </c:pt>
                <c:pt idx="235">
                  <c:v>0.64495182365253456</c:v>
                </c:pt>
                <c:pt idx="236">
                  <c:v>0.6422305079409204</c:v>
                </c:pt>
                <c:pt idx="237">
                  <c:v>0.6395320604285637</c:v>
                </c:pt>
                <c:pt idx="238">
                  <c:v>0.63685619406693783</c:v>
                </c:pt>
                <c:pt idx="239">
                  <c:v>0.63420262659165894</c:v>
                </c:pt>
                <c:pt idx="240">
                  <c:v>0.63157108042322885</c:v>
                </c:pt>
                <c:pt idx="241">
                  <c:v>0.62896128257024031</c:v>
                </c:pt>
                <c:pt idx="242">
                  <c:v>0.62637296453497193</c:v>
                </c:pt>
                <c:pt idx="243">
                  <c:v>0.62380586222130396</c:v>
                </c:pt>
                <c:pt idx="244">
                  <c:v>0.62125971584489048</c:v>
                </c:pt>
                <c:pt idx="245">
                  <c:v>0.61873426984552105</c:v>
                </c:pt>
                <c:pt idx="246">
                  <c:v>0.61622927280161199</c:v>
                </c:pt>
                <c:pt idx="247">
                  <c:v>0.61374447734676674</c:v>
                </c:pt>
                <c:pt idx="248">
                  <c:v>0.61127964008834601</c:v>
                </c:pt>
                <c:pt idx="249">
                  <c:v>0.60883452152799256</c:v>
                </c:pt>
                <c:pt idx="250">
                  <c:v>0.6064088859840564</c:v>
                </c:pt>
                <c:pt idx="251">
                  <c:v>0.60400250151586565</c:v>
                </c:pt>
                <c:pt idx="252">
                  <c:v>0.60161513984979509</c:v>
                </c:pt>
                <c:pt idx="253">
                  <c:v>0.59924657630707934</c:v>
                </c:pt>
                <c:pt idx="254">
                  <c:v>0.59689658973332604</c:v>
                </c:pt>
                <c:pt idx="255">
                  <c:v>0.59456496242968038</c:v>
                </c:pt>
                <c:pt idx="256">
                  <c:v>0.59225148008559592</c:v>
                </c:pt>
                <c:pt idx="257">
                  <c:v>0.58995593171317107</c:v>
                </c:pt>
                <c:pt idx="258">
                  <c:v>0.58767810958300448</c:v>
                </c:pt>
                <c:pt idx="259">
                  <c:v>0.58541780916153141</c:v>
                </c:pt>
                <c:pt idx="260">
                  <c:v>0.58317482904980134</c:v>
                </c:pt>
                <c:pt idx="261">
                  <c:v>0.58094897092365705</c:v>
                </c:pt>
                <c:pt idx="262">
                  <c:v>0.57874003947527819</c:v>
                </c:pt>
                <c:pt idx="263">
                  <c:v>0.57654784235605372</c:v>
                </c:pt>
                <c:pt idx="264">
                  <c:v>0.57437219012074781</c:v>
                </c:pt>
                <c:pt idx="265">
                  <c:v>0.57221289617292537</c:v>
                </c:pt>
                <c:pt idx="266">
                  <c:v>0.57006977671160353</c:v>
                </c:pt>
                <c:pt idx="267">
                  <c:v>0.56794265067909766</c:v>
                </c:pt>
                <c:pt idx="268">
                  <c:v>0.5658313397100303</c:v>
                </c:pt>
                <c:pt idx="269">
                  <c:v>0.56373566808147468</c:v>
                </c:pt>
                <c:pt idx="270">
                  <c:v>0.56165546266419986</c:v>
                </c:pt>
                <c:pt idx="271">
                  <c:v>0.55959055287499315</c:v>
                </c:pt>
                <c:pt idx="272">
                  <c:v>0.55754077063002982</c:v>
                </c:pt>
                <c:pt idx="273">
                  <c:v>0.55550595029926331</c:v>
                </c:pt>
                <c:pt idx="274">
                  <c:v>0.55348592866181145</c:v>
                </c:pt>
                <c:pt idx="275">
                  <c:v>0.55148054486231224</c:v>
                </c:pt>
                <c:pt idx="276">
                  <c:v>0.54948964036822434</c:v>
                </c:pt>
                <c:pt idx="277">
                  <c:v>0.54751305892805091</c:v>
                </c:pt>
                <c:pt idx="278">
                  <c:v>0.54555064653045937</c:v>
                </c:pt>
                <c:pt idx="279">
                  <c:v>0.54360225136427909</c:v>
                </c:pt>
                <c:pt idx="280">
                  <c:v>0.54166772377935291</c:v>
                </c:pt>
                <c:pt idx="281">
                  <c:v>0.53974691624822047</c:v>
                </c:pt>
                <c:pt idx="282">
                  <c:v>0.53783968332861543</c:v>
                </c:pt>
                <c:pt idx="283">
                  <c:v>0.53594588162675405</c:v>
                </c:pt>
                <c:pt idx="284">
                  <c:v>0.53406536976139707</c:v>
                </c:pt>
                <c:pt idx="285">
                  <c:v>0.53219800832866493</c:v>
                </c:pt>
                <c:pt idx="286">
                  <c:v>0.53034365986758936</c:v>
                </c:pt>
                <c:pt idx="287">
                  <c:v>0.52850218882638245</c:v>
                </c:pt>
                <c:pt idx="288">
                  <c:v>0.52667346152940542</c:v>
                </c:pt>
                <c:pt idx="289">
                  <c:v>0.52485734614482127</c:v>
                </c:pt>
                <c:pt idx="290">
                  <c:v>0.52305371265291467</c:v>
                </c:pt>
                <c:pt idx="291">
                  <c:v>0.52126243281506213</c:v>
                </c:pt>
                <c:pt idx="292">
                  <c:v>0.51948338014333839</c:v>
                </c:pt>
                <c:pt idx="293">
                  <c:v>0.51771642987074196</c:v>
                </c:pt>
                <c:pt idx="294">
                  <c:v>0.5159614589220276</c:v>
                </c:pt>
                <c:pt idx="295">
                  <c:v>0.51421834588512894</c:v>
                </c:pt>
                <c:pt idx="296">
                  <c:v>0.51248697098315876</c:v>
                </c:pt>
                <c:pt idx="297">
                  <c:v>0.51076721604697373</c:v>
                </c:pt>
                <c:pt idx="298">
                  <c:v>0.50905896448828813</c:v>
                </c:pt>
                <c:pt idx="299">
                  <c:v>0.50736210127332726</c:v>
                </c:pt>
                <c:pt idx="300">
                  <c:v>0.50567651289700388</c:v>
                </c:pt>
                <c:pt idx="301">
                  <c:v>0.50400208735760976</c:v>
                </c:pt>
                <c:pt idx="302">
                  <c:v>0.50233871413200704</c:v>
                </c:pt>
                <c:pt idx="303">
                  <c:v>0.50068628415130967</c:v>
                </c:pt>
                <c:pt idx="304">
                  <c:v>0.49904468977704314</c:v>
                </c:pt>
                <c:pt idx="305">
                  <c:v>0.49741382477777174</c:v>
                </c:pt>
                <c:pt idx="306">
                  <c:v>0.49579358430618287</c:v>
                </c:pt>
                <c:pt idx="307">
                  <c:v>0.49418386487661742</c:v>
                </c:pt>
                <c:pt idx="308">
                  <c:v>0.49258456434303605</c:v>
                </c:pt>
                <c:pt idx="309">
                  <c:v>0.49099558187741338</c:v>
                </c:pt>
                <c:pt idx="310">
                  <c:v>0.48941681794854713</c:v>
                </c:pt>
                <c:pt idx="311">
                  <c:v>0.48784817430127614</c:v>
                </c:pt>
                <c:pt idx="312">
                  <c:v>0.4862895539360963</c:v>
                </c:pt>
                <c:pt idx="313">
                  <c:v>0.48474086108916614</c:v>
                </c:pt>
                <c:pt idx="314">
                  <c:v>0.48320200121269258</c:v>
                </c:pt>
                <c:pt idx="315">
                  <c:v>0.48167288095569033</c:v>
                </c:pt>
                <c:pt idx="316">
                  <c:v>0.48015340814510454</c:v>
                </c:pt>
                <c:pt idx="317">
                  <c:v>0.47864349176728982</c:v>
                </c:pt>
                <c:pt idx="318">
                  <c:v>0.47714304194983748</c:v>
                </c:pt>
                <c:pt idx="319">
                  <c:v>0.47565196994374426</c:v>
                </c:pt>
                <c:pt idx="320">
                  <c:v>0.47417018810591322</c:v>
                </c:pt>
                <c:pt idx="321">
                  <c:v>0.47269760988198184</c:v>
                </c:pt>
                <c:pt idx="322">
                  <c:v>0.47123414978946798</c:v>
                </c:pt>
                <c:pt idx="323">
                  <c:v>0.46977972340122887</c:v>
                </c:pt>
                <c:pt idx="324">
                  <c:v>0.46833424732922507</c:v>
                </c:pt>
                <c:pt idx="325">
                  <c:v>0.46689763920858329</c:v>
                </c:pt>
                <c:pt idx="326">
                  <c:v>0.46546981768195156</c:v>
                </c:pt>
                <c:pt idx="327">
                  <c:v>0.46405070238414076</c:v>
                </c:pt>
                <c:pt idx="328">
                  <c:v>0.46264021392704607</c:v>
                </c:pt>
                <c:pt idx="329">
                  <c:v>0.4612382738848429</c:v>
                </c:pt>
                <c:pt idx="330">
                  <c:v>0.45984480477945061</c:v>
                </c:pt>
                <c:pt idx="331">
                  <c:v>0.45845973006625956</c:v>
                </c:pt>
                <c:pt idx="332">
                  <c:v>0.45708297412011456</c:v>
                </c:pt>
                <c:pt idx="333">
                  <c:v>0.45571446222155138</c:v>
                </c:pt>
                <c:pt idx="334">
                  <c:v>0.45435412054327806</c:v>
                </c:pt>
                <c:pt idx="335">
                  <c:v>0.45300187613689924</c:v>
                </c:pt>
                <c:pt idx="336">
                  <c:v>0.45165765691987586</c:v>
                </c:pt>
                <c:pt idx="337">
                  <c:v>0.4503213916627164</c:v>
                </c:pt>
                <c:pt idx="338">
                  <c:v>0.44899300997639569</c:v>
                </c:pt>
                <c:pt idx="339">
                  <c:v>0.44767244229999459</c:v>
                </c:pt>
                <c:pt idx="340">
                  <c:v>0.44635961988855766</c:v>
                </c:pt>
                <c:pt idx="341">
                  <c:v>0.44505447480116417</c:v>
                </c:pt>
                <c:pt idx="342">
                  <c:v>0.44375693988920745</c:v>
                </c:pt>
                <c:pt idx="343">
                  <c:v>0.44246694878487836</c:v>
                </c:pt>
                <c:pt idx="344">
                  <c:v>0.44118443588984974</c:v>
                </c:pt>
                <c:pt idx="345">
                  <c:v>0.43990933636415652</c:v>
                </c:pt>
                <c:pt idx="346">
                  <c:v>0.43864158611526843</c:v>
                </c:pt>
                <c:pt idx="347">
                  <c:v>0.437381121787351</c:v>
                </c:pt>
                <c:pt idx="348">
                  <c:v>0.43612788075071107</c:v>
                </c:pt>
                <c:pt idx="349">
                  <c:v>0.43488180109142333</c:v>
                </c:pt>
                <c:pt idx="350">
                  <c:v>0.43364282160113438</c:v>
                </c:pt>
                <c:pt idx="351">
                  <c:v>0.43241088176704023</c:v>
                </c:pt>
                <c:pt idx="352">
                  <c:v>0.43118592176203441</c:v>
                </c:pt>
                <c:pt idx="353">
                  <c:v>0.42996788243502304</c:v>
                </c:pt>
                <c:pt idx="354">
                  <c:v>0.42875670530140331</c:v>
                </c:pt>
                <c:pt idx="355">
                  <c:v>0.42755233253370267</c:v>
                </c:pt>
                <c:pt idx="356">
                  <c:v>0.42635470695237582</c:v>
                </c:pt>
                <c:pt idx="357">
                  <c:v>0.42516377201675459</c:v>
                </c:pt>
                <c:pt idx="358">
                  <c:v>0.42397947181615081</c:v>
                </c:pt>
                <c:pt idx="359">
                  <c:v>0.42280175106110601</c:v>
                </c:pt>
                <c:pt idx="360">
                  <c:v>0.42163055507478714</c:v>
                </c:pt>
                <c:pt idx="361">
                  <c:v>0.42046582978452529</c:v>
                </c:pt>
                <c:pt idx="362">
                  <c:v>0.41930752171349356</c:v>
                </c:pt>
                <c:pt idx="363">
                  <c:v>0.41815557797252245</c:v>
                </c:pt>
                <c:pt idx="364">
                  <c:v>0.41700994625204973</c:v>
                </c:pt>
                <c:pt idx="365">
                  <c:v>0.41587057481420264</c:v>
                </c:pt>
                <c:pt idx="366">
                  <c:v>0.41473741248500862</c:v>
                </c:pt>
                <c:pt idx="367">
                  <c:v>0.4136104086467341</c:v>
                </c:pt>
                <c:pt idx="368">
                  <c:v>0.41248951323034733</c:v>
                </c:pt>
                <c:pt idx="369">
                  <c:v>0.41137467670810313</c:v>
                </c:pt>
                <c:pt idx="370">
                  <c:v>0.41026585008624838</c:v>
                </c:pt>
                <c:pt idx="371">
                  <c:v>0.40916298489784453</c:v>
                </c:pt>
                <c:pt idx="372">
                  <c:v>0.4080660331957055</c:v>
                </c:pt>
                <c:pt idx="373">
                  <c:v>0.40697494754544961</c:v>
                </c:pt>
                <c:pt idx="374">
                  <c:v>0.40588968101866174</c:v>
                </c:pt>
                <c:pt idx="375">
                  <c:v>0.40481018718616529</c:v>
                </c:pt>
                <c:pt idx="376">
                  <c:v>0.40373642011140093</c:v>
                </c:pt>
                <c:pt idx="377">
                  <c:v>0.40266833434391042</c:v>
                </c:pt>
                <c:pt idx="378">
                  <c:v>0.40160588491292387</c:v>
                </c:pt>
                <c:pt idx="379">
                  <c:v>0.40054902732104775</c:v>
                </c:pt>
                <c:pt idx="380">
                  <c:v>0.39949771753805291</c:v>
                </c:pt>
                <c:pt idx="381">
                  <c:v>0.3984519119947596</c:v>
                </c:pt>
                <c:pt idx="382">
                  <c:v>0.39741156757701868</c:v>
                </c:pt>
                <c:pt idx="383">
                  <c:v>0.39637664161978686</c:v>
                </c:pt>
                <c:pt idx="384">
                  <c:v>0.39534709190129391</c:v>
                </c:pt>
                <c:pt idx="385">
                  <c:v>0.39432287663730098</c:v>
                </c:pt>
                <c:pt idx="386">
                  <c:v>0.39330395447544741</c:v>
                </c:pt>
                <c:pt idx="387">
                  <c:v>0.39229028448968595</c:v>
                </c:pt>
                <c:pt idx="388">
                  <c:v>0.39128182617480245</c:v>
                </c:pt>
                <c:pt idx="389">
                  <c:v>0.39027853944102092</c:v>
                </c:pt>
                <c:pt idx="390">
                  <c:v>0.38928038460869097</c:v>
                </c:pt>
                <c:pt idx="391">
                  <c:v>0.38828732240305647</c:v>
                </c:pt>
                <c:pt idx="392">
                  <c:v>0.38729931394910472</c:v>
                </c:pt>
                <c:pt idx="393">
                  <c:v>0.38631632076649275</c:v>
                </c:pt>
                <c:pt idx="394">
                  <c:v>0.38533830476455228</c:v>
                </c:pt>
                <c:pt idx="395">
                  <c:v>0.38436522823736913</c:v>
                </c:pt>
                <c:pt idx="396">
                  <c:v>0.38339705385893741</c:v>
                </c:pt>
                <c:pt idx="397">
                  <c:v>0.38243374467838731</c:v>
                </c:pt>
                <c:pt idx="398">
                  <c:v>0.38147526411528354</c:v>
                </c:pt>
                <c:pt idx="399">
                  <c:v>0.38052157595499536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713536"/>
        <c:axId val="108714096"/>
      </c:lineChart>
      <c:catAx>
        <c:axId val="108713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Rank Order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8714096"/>
        <c:crosses val="autoZero"/>
        <c:auto val="1"/>
        <c:lblAlgn val="ctr"/>
        <c:lblOffset val="100"/>
        <c:tickLblSkip val="50"/>
        <c:noMultiLvlLbl val="0"/>
      </c:catAx>
      <c:valAx>
        <c:axId val="108714096"/>
        <c:scaling>
          <c:orientation val="minMax"/>
          <c:max val="1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Accesses Per Thousand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8713536"/>
        <c:crosses val="autoZero"/>
        <c:crossBetween val="between"/>
        <c:majorUnit val="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1"/>
          <c:order val="0"/>
          <c:spPr>
            <a:ln>
              <a:solidFill>
                <a:schemeClr val="accent1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Sheet1!$A$1:$A$10</c:f>
              <c:strCache>
                <c:ptCount val="10"/>
                <c:pt idx="0">
                  <c:v>English</c:v>
                </c:pt>
                <c:pt idx="1">
                  <c:v>Chinese</c:v>
                </c:pt>
                <c:pt idx="2">
                  <c:v>Spanish</c:v>
                </c:pt>
                <c:pt idx="3">
                  <c:v>Japanese</c:v>
                </c:pt>
                <c:pt idx="4">
                  <c:v>Portuguese </c:v>
                </c:pt>
                <c:pt idx="5">
                  <c:v>German</c:v>
                </c:pt>
                <c:pt idx="6">
                  <c:v>Arabic</c:v>
                </c:pt>
                <c:pt idx="7">
                  <c:v>French</c:v>
                </c:pt>
                <c:pt idx="8">
                  <c:v>Russian</c:v>
                </c:pt>
                <c:pt idx="9">
                  <c:v>Korean</c:v>
                </c:pt>
              </c:strCache>
            </c:strRef>
          </c:cat>
          <c:val>
            <c:numRef>
              <c:f>Sheet1!$C$1:$C$10</c:f>
              <c:numCache>
                <c:formatCode>0.00%</c:formatCode>
                <c:ptCount val="10"/>
                <c:pt idx="0">
                  <c:v>0.57600000000000062</c:v>
                </c:pt>
                <c:pt idx="1">
                  <c:v>4.5000000000000033E-2</c:v>
                </c:pt>
                <c:pt idx="2">
                  <c:v>4.0000000000000077E-2</c:v>
                </c:pt>
                <c:pt idx="3">
                  <c:v>4.9000000000000106E-2</c:v>
                </c:pt>
                <c:pt idx="4">
                  <c:v>1.6000000000000035E-2</c:v>
                </c:pt>
                <c:pt idx="5">
                  <c:v>7.5000000000000094E-2</c:v>
                </c:pt>
                <c:pt idx="6">
                  <c:v>1.6000000000000035E-2</c:v>
                </c:pt>
                <c:pt idx="7">
                  <c:v>3.4000000000000002E-2</c:v>
                </c:pt>
                <c:pt idx="8">
                  <c:v>4.3000000000000003E-2</c:v>
                </c:pt>
                <c:pt idx="9">
                  <c:v>3.0000000000000061E-3</c:v>
                </c:pt>
              </c:numCache>
            </c:numRef>
          </c:val>
        </c:ser>
        <c:ser>
          <c:idx val="0"/>
          <c:order val="1"/>
          <c:spPr>
            <a:ln>
              <a:solidFill>
                <a:srgbClr val="4F81BD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Sheet1!$A$1:$A$10</c:f>
              <c:strCache>
                <c:ptCount val="10"/>
                <c:pt idx="0">
                  <c:v>English</c:v>
                </c:pt>
                <c:pt idx="1">
                  <c:v>Chinese</c:v>
                </c:pt>
                <c:pt idx="2">
                  <c:v>Spanish</c:v>
                </c:pt>
                <c:pt idx="3">
                  <c:v>Japanese</c:v>
                </c:pt>
                <c:pt idx="4">
                  <c:v>Portuguese </c:v>
                </c:pt>
                <c:pt idx="5">
                  <c:v>German</c:v>
                </c:pt>
                <c:pt idx="6">
                  <c:v>Arabic</c:v>
                </c:pt>
                <c:pt idx="7">
                  <c:v>French</c:v>
                </c:pt>
                <c:pt idx="8">
                  <c:v>Russian</c:v>
                </c:pt>
                <c:pt idx="9">
                  <c:v>Korean</c:v>
                </c:pt>
              </c:strCache>
            </c:strRef>
          </c:cat>
          <c:val>
            <c:numRef>
              <c:f>Sheet1!$B$1:$B$10</c:f>
              <c:numCache>
                <c:formatCode>#,##0</c:formatCode>
                <c:ptCount val="10"/>
                <c:pt idx="0">
                  <c:v>536564837</c:v>
                </c:pt>
                <c:pt idx="1">
                  <c:v>444948013</c:v>
                </c:pt>
                <c:pt idx="2">
                  <c:v>153309074</c:v>
                </c:pt>
                <c:pt idx="3">
                  <c:v>99143700</c:v>
                </c:pt>
                <c:pt idx="4">
                  <c:v>82548200</c:v>
                </c:pt>
                <c:pt idx="5">
                  <c:v>75158584</c:v>
                </c:pt>
                <c:pt idx="6">
                  <c:v>65365400</c:v>
                </c:pt>
                <c:pt idx="7">
                  <c:v>59779525</c:v>
                </c:pt>
                <c:pt idx="8">
                  <c:v>59700000</c:v>
                </c:pt>
                <c:pt idx="9">
                  <c:v>39440000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60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456168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01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7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65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5459" y="8687596"/>
            <a:ext cx="2972542" cy="4564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95" tIns="45798" rIns="91595" bIns="45798"/>
          <a:lstStyle>
            <a:lvl1pPr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4213" indent="-286236"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4943" indent="-228989"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2920" indent="-228989"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60898" indent="-228989"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8875" indent="-228989" defTabSz="91436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6852" indent="-228989" defTabSz="91436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34829" indent="-228989" defTabSz="91436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92807" indent="-228989" defTabSz="91436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36A664-5297-4A15-A2BB-AF30C073CC56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989" indent="-228989"/>
            <a:r>
              <a:rPr lang="en-US" smtClean="0"/>
              <a:t>This chart shows the 15 nations with at least 100 billion dollars in annual imports and exports.</a:t>
            </a:r>
          </a:p>
          <a:p>
            <a:pPr marL="228989" indent="-228989"/>
            <a:r>
              <a:rPr lang="en-US" smtClean="0"/>
              <a:t>Together, these nations account for 73% of the world’s exports</a:t>
            </a:r>
          </a:p>
          <a:p>
            <a:pPr marL="228989" indent="-228989"/>
            <a:r>
              <a:rPr lang="en-US" smtClean="0"/>
              <a:t>World trade thus defines nine major languages:</a:t>
            </a:r>
          </a:p>
          <a:p>
            <a:pPr marL="228989" indent="-228989"/>
            <a:r>
              <a:rPr lang="en-US" smtClean="0"/>
              <a:t>English, German, Japanese, Chinese, French, Italian, Dutch, Korean, Spanish</a:t>
            </a:r>
          </a:p>
          <a:p>
            <a:pPr marL="228989" indent="-228989"/>
            <a:endParaRPr lang="en-US" smtClean="0"/>
          </a:p>
          <a:p>
            <a:pPr marL="228989" indent="-228989"/>
            <a:r>
              <a:rPr lang="en-US" smtClean="0"/>
              <a:t>There are three key drivers that decide which languages get attention.</a:t>
            </a:r>
          </a:p>
          <a:p>
            <a:pPr marL="228989" indent="-228989"/>
            <a:endParaRPr lang="en-US" smtClean="0"/>
          </a:p>
          <a:p>
            <a:pPr marL="228989" indent="-228989">
              <a:buFontTx/>
              <a:buAutoNum type="arabicParenR"/>
            </a:pPr>
            <a:r>
              <a:rPr lang="en-US" smtClean="0"/>
              <a:t>Where is the money.  The G7 languages are well covered</a:t>
            </a:r>
          </a:p>
          <a:p>
            <a:pPr marL="228989" indent="-228989">
              <a:buFontTx/>
              <a:buAutoNum type="arabicParenR"/>
            </a:pPr>
            <a:r>
              <a:rPr lang="en-US" smtClean="0"/>
              <a:t>Where are the people.  This seems to have a much smaller effect.</a:t>
            </a:r>
          </a:p>
          <a:p>
            <a:pPr marL="228989" indent="-228989">
              <a:buFontTx/>
              <a:buAutoNum type="arabicParenR"/>
            </a:pPr>
            <a:r>
              <a:rPr lang="en-US" smtClean="0"/>
              <a:t>Where are the problems:  This explains the interest in Farsi, Korean, etc.</a:t>
            </a:r>
          </a:p>
        </p:txBody>
      </p:sp>
    </p:spTree>
    <p:extLst>
      <p:ext uri="{BB962C8B-B14F-4D97-AF65-F5344CB8AC3E}">
        <p14:creationId xmlns:p14="http://schemas.microsoft.com/office/powerpoint/2010/main" val="1579059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81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82CD1-4471-495D-B8B8-0E57E605F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s.umd.edu/" TargetMode="External"/><Relationship Id="rId2" Type="http://schemas.openxmlformats.org/officeDocument/2006/relationships/hyperlink" Target="http://archive.org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 dirty="0"/>
              <a:t>Week </a:t>
            </a:r>
            <a:r>
              <a:rPr lang="en-US" dirty="0" smtClean="0"/>
              <a:t>2</a:t>
            </a:r>
            <a:endParaRPr lang="en-US" dirty="0"/>
          </a:p>
          <a:p>
            <a:pPr marL="342900" indent="-342900"/>
            <a:r>
              <a:rPr lang="en-US" dirty="0"/>
              <a:t>LBSC </a:t>
            </a:r>
            <a:r>
              <a:rPr lang="en-US" dirty="0" smtClean="0"/>
              <a:t>671</a:t>
            </a:r>
            <a:endParaRPr lang="en-US" dirty="0"/>
          </a:p>
          <a:p>
            <a:pPr marL="342900" indent="-342900"/>
            <a:r>
              <a:rPr lang="en-US" dirty="0" smtClean="0"/>
              <a:t>Creating Information Infrastructures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/>
              <a:t>Acquisition</a:t>
            </a:r>
            <a:endParaRPr lang="en-US" dirty="0"/>
          </a:p>
        </p:txBody>
      </p:sp>
      <p:pic>
        <p:nvPicPr>
          <p:cNvPr id="3077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Collection Development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399"/>
            <a:ext cx="7772400" cy="5371449"/>
          </a:xfrm>
        </p:spPr>
        <p:txBody>
          <a:bodyPr/>
          <a:lstStyle/>
          <a:p>
            <a:r>
              <a:rPr lang="en-US" b="1" dirty="0" smtClean="0"/>
              <a:t>Mission</a:t>
            </a:r>
          </a:p>
          <a:p>
            <a:pPr lvl="1"/>
            <a:r>
              <a:rPr lang="en-US" dirty="0" smtClean="0"/>
              <a:t>Intended (“statement of purpose”):   92%</a:t>
            </a:r>
          </a:p>
          <a:p>
            <a:pPr lvl="1"/>
            <a:r>
              <a:rPr lang="en-US" dirty="0" smtClean="0"/>
              <a:t>Emergent (“strengths of holdings”): 53%</a:t>
            </a:r>
          </a:p>
          <a:p>
            <a:r>
              <a:rPr lang="en-US" b="1" dirty="0" smtClean="0"/>
              <a:t>Scope</a:t>
            </a:r>
          </a:p>
          <a:p>
            <a:pPr lvl="1"/>
            <a:r>
              <a:rPr lang="en-US" dirty="0" smtClean="0"/>
              <a:t>Subject:	84%</a:t>
            </a:r>
          </a:p>
          <a:p>
            <a:pPr lvl="1"/>
            <a:r>
              <a:rPr lang="en-US" dirty="0" smtClean="0"/>
              <a:t>Geographic:	84%</a:t>
            </a:r>
          </a:p>
          <a:p>
            <a:pPr lvl="1"/>
            <a:r>
              <a:rPr lang="en-US" dirty="0" smtClean="0"/>
              <a:t>Time frame:	57%</a:t>
            </a:r>
          </a:p>
          <a:p>
            <a:r>
              <a:rPr lang="en-US" b="1" dirty="0" smtClean="0"/>
              <a:t>Anticipated use</a:t>
            </a:r>
          </a:p>
          <a:p>
            <a:pPr lvl="1"/>
            <a:r>
              <a:rPr lang="en-US" dirty="0" smtClean="0"/>
              <a:t>Users:		59%</a:t>
            </a:r>
          </a:p>
          <a:p>
            <a:pPr lvl="1"/>
            <a:r>
              <a:rPr lang="en-US" dirty="0" smtClean="0"/>
              <a:t>Activities:	53%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6482183"/>
            <a:ext cx="4506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Cynthia Sauer, </a:t>
            </a:r>
            <a:r>
              <a:rPr lang="en-US" sz="1800" dirty="0" smtClean="0"/>
              <a:t>Doing </a:t>
            </a:r>
            <a:r>
              <a:rPr lang="en-US" sz="1800" dirty="0" smtClean="0"/>
              <a:t>the Best We Can, (2001)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2665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Basis for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Donor relationship:		70%</a:t>
            </a:r>
          </a:p>
          <a:p>
            <a:r>
              <a:rPr lang="en-US" dirty="0" smtClean="0"/>
              <a:t>Implicit broadening of scope</a:t>
            </a:r>
          </a:p>
          <a:p>
            <a:pPr lvl="1"/>
            <a:r>
              <a:rPr lang="en-US" dirty="0" smtClean="0"/>
              <a:t>Risk of destruction:`	49%</a:t>
            </a:r>
          </a:p>
          <a:p>
            <a:pPr lvl="1"/>
            <a:r>
              <a:rPr lang="en-US" dirty="0" smtClean="0"/>
              <a:t>Exceptional opportunity:	30%</a:t>
            </a:r>
          </a:p>
          <a:p>
            <a:r>
              <a:rPr lang="en-US" dirty="0" smtClean="0"/>
              <a:t>Prestige</a:t>
            </a:r>
          </a:p>
          <a:p>
            <a:pPr lvl="1"/>
            <a:r>
              <a:rPr lang="en-US" dirty="0" smtClean="0"/>
              <a:t>Publicity value:		15%</a:t>
            </a:r>
          </a:p>
          <a:p>
            <a:pPr lvl="1"/>
            <a:r>
              <a:rPr lang="en-US" dirty="0" smtClean="0"/>
              <a:t>Attract future resources:	12%</a:t>
            </a:r>
          </a:p>
          <a:p>
            <a:pPr lvl="1"/>
            <a:r>
              <a:rPr lang="en-US" dirty="0" smtClean="0"/>
              <a:t>Institutional competition:	  6%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6482183"/>
            <a:ext cx="4506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Cynthia Sauer, </a:t>
            </a:r>
            <a:r>
              <a:rPr lang="en-US" sz="1800" dirty="0" smtClean="0"/>
              <a:t>Doing </a:t>
            </a:r>
            <a:r>
              <a:rPr lang="en-US" sz="1800" dirty="0" smtClean="0"/>
              <a:t>the Best We Can, (2001)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4975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Evolutionary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763000" cy="4114800"/>
          </a:xfrm>
        </p:spPr>
        <p:txBody>
          <a:bodyPr/>
          <a:lstStyle/>
          <a:p>
            <a:r>
              <a:rPr lang="en-US" dirty="0" smtClean="0"/>
              <a:t>Envision</a:t>
            </a:r>
          </a:p>
          <a:p>
            <a:pPr lvl="1"/>
            <a:r>
              <a:rPr lang="en-US" dirty="0" smtClean="0"/>
              <a:t>Available materials, future use, existing alternatives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React</a:t>
            </a:r>
          </a:p>
          <a:p>
            <a:pPr lvl="1"/>
            <a:r>
              <a:rPr lang="en-US" dirty="0" smtClean="0"/>
              <a:t>Establish decision basis for individual cases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Evolve</a:t>
            </a:r>
          </a:p>
          <a:p>
            <a:pPr lvl="1"/>
            <a:r>
              <a:rPr lang="en-US" dirty="0" smtClean="0"/>
              <a:t>Changing mission, resources, opportunities, pressures</a:t>
            </a:r>
          </a:p>
          <a:p>
            <a:pPr lvl="6"/>
            <a:endParaRPr lang="en-US" dirty="0"/>
          </a:p>
          <a:p>
            <a:pPr marL="0" indent="0">
              <a:buNone/>
            </a:pPr>
            <a:r>
              <a:rPr lang="en-US" dirty="0" smtClean="0"/>
              <a:t>Codify</a:t>
            </a:r>
            <a:endParaRPr lang="en-US" dirty="0"/>
          </a:p>
          <a:p>
            <a:pPr lvl="1"/>
            <a:r>
              <a:rPr lang="en-US" dirty="0" smtClean="0"/>
              <a:t>Decide which parts to put in writing (and why!)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37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Why Codify?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924800" cy="4114800"/>
          </a:xfrm>
        </p:spPr>
        <p:txBody>
          <a:bodyPr/>
          <a:lstStyle/>
          <a:p>
            <a:r>
              <a:rPr lang="en-US" dirty="0" smtClean="0"/>
              <a:t>Develop shared vision with stakeholders</a:t>
            </a:r>
          </a:p>
          <a:p>
            <a:pPr lvl="1"/>
            <a:r>
              <a:rPr lang="en-US" dirty="0" smtClean="0"/>
              <a:t>Keep resources in line with requirements</a:t>
            </a:r>
          </a:p>
          <a:p>
            <a:pPr lvl="1"/>
            <a:r>
              <a:rPr lang="en-US" dirty="0" smtClean="0"/>
              <a:t>Minimize unintended policy drift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Facilitate appropriate donations</a:t>
            </a:r>
          </a:p>
          <a:p>
            <a:pPr lvl="1"/>
            <a:r>
              <a:rPr lang="en-US" dirty="0" smtClean="0"/>
              <a:t>Solicit in-scope donations</a:t>
            </a:r>
          </a:p>
          <a:p>
            <a:pPr lvl="1"/>
            <a:r>
              <a:rPr lang="en-US" dirty="0" smtClean="0"/>
              <a:t>Communicate limitations to donors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Facilitate referrals</a:t>
            </a:r>
          </a:p>
          <a:p>
            <a:pPr lvl="4"/>
            <a:endParaRPr lang="en-US" dirty="0"/>
          </a:p>
          <a:p>
            <a:r>
              <a:rPr lang="en-US" dirty="0" smtClean="0"/>
              <a:t>Foster continuity in the decision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20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Appraisal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114800"/>
          </a:xfrm>
        </p:spPr>
        <p:txBody>
          <a:bodyPr/>
          <a:lstStyle/>
          <a:p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Evidential</a:t>
            </a:r>
          </a:p>
          <a:p>
            <a:pPr lvl="1"/>
            <a:r>
              <a:rPr lang="en-US" dirty="0" smtClean="0"/>
              <a:t>Informational</a:t>
            </a:r>
          </a:p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Storage, arrangement, description, preservation, …</a:t>
            </a:r>
          </a:p>
          <a:p>
            <a:r>
              <a:rPr lang="en-US" dirty="0" smtClean="0"/>
              <a:t>Stakeholder interests</a:t>
            </a:r>
          </a:p>
          <a:p>
            <a:pPr lvl="1"/>
            <a:r>
              <a:rPr lang="en-US" dirty="0" smtClean="0"/>
              <a:t>Primary: Institutional needs</a:t>
            </a:r>
          </a:p>
          <a:p>
            <a:pPr lvl="1"/>
            <a:r>
              <a:rPr lang="en-US" dirty="0" smtClean="0"/>
              <a:t>Primary: Accountability</a:t>
            </a:r>
          </a:p>
          <a:p>
            <a:pPr lvl="1"/>
            <a:r>
              <a:rPr lang="en-US" dirty="0" smtClean="0"/>
              <a:t>Secondary: Other future record users</a:t>
            </a:r>
          </a:p>
        </p:txBody>
      </p:sp>
    </p:spTree>
    <p:extLst>
      <p:ext uri="{BB962C8B-B14F-4D97-AF65-F5344CB8AC3E}">
        <p14:creationId xmlns:p14="http://schemas.microsoft.com/office/powerpoint/2010/main" val="856693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Deaccessioning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limits</a:t>
            </a:r>
          </a:p>
          <a:p>
            <a:endParaRPr lang="en-US" dirty="0" smtClean="0"/>
          </a:p>
          <a:p>
            <a:r>
              <a:rPr lang="en-US" dirty="0" smtClean="0"/>
              <a:t>Policy changes</a:t>
            </a:r>
          </a:p>
          <a:p>
            <a:endParaRPr lang="en-US" dirty="0" smtClean="0"/>
          </a:p>
          <a:p>
            <a:r>
              <a:rPr lang="en-US" dirty="0" smtClean="0"/>
              <a:t>Technology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84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Accessioning, appraisal and </a:t>
            </a:r>
            <a:r>
              <a:rPr lang="en-US" dirty="0" err="1" smtClean="0"/>
              <a:t>deaccessioning</a:t>
            </a:r>
            <a:r>
              <a:rPr lang="en-US" dirty="0" smtClean="0"/>
              <a:t> in archives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Selection, acquisition and weeding in libraries</a:t>
            </a:r>
          </a:p>
          <a:p>
            <a:endParaRPr lang="en-US" dirty="0"/>
          </a:p>
          <a:p>
            <a:r>
              <a:rPr lang="en-US" dirty="0" smtClean="0"/>
              <a:t>Crawling by Web search engines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4665"/>
            <a:ext cx="7772400" cy="1143000"/>
          </a:xfrm>
        </p:spPr>
        <p:txBody>
          <a:bodyPr/>
          <a:lstStyle/>
          <a:p>
            <a:r>
              <a:rPr lang="en-US" dirty="0" smtClean="0"/>
              <a:t>A Collection Development Policy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1430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Customer </a:t>
            </a:r>
            <a:r>
              <a:rPr lang="en-US" sz="2800" dirty="0"/>
              <a:t>use is the most powerful influence on the Library’s collection. </a:t>
            </a:r>
            <a:r>
              <a:rPr lang="en-US" sz="2800" dirty="0" smtClean="0"/>
              <a:t>…The </a:t>
            </a:r>
            <a:r>
              <a:rPr lang="en-US" sz="2800" dirty="0"/>
              <a:t>other driving force is the Library’s strategic plan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… selections </a:t>
            </a:r>
            <a:r>
              <a:rPr lang="en-US" sz="2800" dirty="0"/>
              <a:t>are made to provide depth and diversity of viewpoints to the existing collection and to build the world-class Western History/Genealogy and African American Research Library collections. </a:t>
            </a:r>
            <a:r>
              <a:rPr lang="en-US" sz="2800" dirty="0" smtClean="0"/>
              <a:t>…</a:t>
            </a:r>
          </a:p>
          <a:p>
            <a:r>
              <a:rPr lang="en-US" sz="2800" dirty="0" smtClean="0"/>
              <a:t>… The </a:t>
            </a:r>
            <a:r>
              <a:rPr lang="en-US" sz="2800" dirty="0"/>
              <a:t>Library provides materials to support each individual’s journey, and does not place a value on one customer’s needs or preferences over another’s. </a:t>
            </a:r>
            <a:r>
              <a:rPr lang="en-US" sz="2800" dirty="0" smtClean="0"/>
              <a:t>…</a:t>
            </a:r>
          </a:p>
          <a:p>
            <a:r>
              <a:rPr lang="en-US" sz="2800" dirty="0" smtClean="0"/>
              <a:t>Materials </a:t>
            </a:r>
            <a:r>
              <a:rPr lang="en-US" sz="2800" dirty="0"/>
              <a:t>for children and teenagers are intended to broaden their vision, support recreational </a:t>
            </a:r>
            <a:r>
              <a:rPr lang="en-US" sz="2800" dirty="0" smtClean="0"/>
              <a:t>reading</a:t>
            </a:r>
            <a:r>
              <a:rPr lang="en-US" sz="2800" dirty="0"/>
              <a:t> 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13545" y="6488668"/>
            <a:ext cx="2824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Denver Public Library, 2012</a:t>
            </a:r>
            <a:endParaRPr lang="en-US" sz="18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-17417" y="2498116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0" y="5486400"/>
            <a:ext cx="91611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0" y="4191000"/>
            <a:ext cx="91611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70867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Libraries Collect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Current users</a:t>
            </a:r>
          </a:p>
          <a:p>
            <a:pPr lvl="1"/>
            <a:r>
              <a:rPr lang="en-US" dirty="0" smtClean="0"/>
              <a:t>Future users</a:t>
            </a:r>
          </a:p>
          <a:p>
            <a:pPr lvl="1"/>
            <a:r>
              <a:rPr lang="en-US" dirty="0" smtClean="0"/>
              <a:t>Social responsibility</a:t>
            </a:r>
          </a:p>
          <a:p>
            <a:endParaRPr lang="en-US" dirty="0" smtClean="0"/>
          </a:p>
          <a:p>
            <a:r>
              <a:rPr lang="en-US" dirty="0" smtClean="0"/>
              <a:t>Prestige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67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Demographics, research focus, … </a:t>
            </a:r>
          </a:p>
          <a:p>
            <a:r>
              <a:rPr lang="en-US" dirty="0" smtClean="0"/>
              <a:t>Quality metrics </a:t>
            </a:r>
          </a:p>
          <a:p>
            <a:pPr lvl="1"/>
            <a:r>
              <a:rPr lang="en-US" dirty="0" smtClean="0"/>
              <a:t>Publisher, author, impact factor, …</a:t>
            </a:r>
          </a:p>
          <a:p>
            <a:r>
              <a:rPr lang="en-US" dirty="0" smtClean="0"/>
              <a:t>Practical factors</a:t>
            </a:r>
          </a:p>
          <a:p>
            <a:pPr lvl="1"/>
            <a:r>
              <a:rPr lang="en-US" dirty="0" smtClean="0"/>
              <a:t>Cost, language, availability elsewhere, …</a:t>
            </a:r>
          </a:p>
          <a:p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Circulation, inter-library loan, requests,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1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etadata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65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Publishers</a:t>
            </a:r>
          </a:p>
          <a:p>
            <a:pPr lvl="1"/>
            <a:r>
              <a:rPr lang="en-US" dirty="0" smtClean="0"/>
              <a:t>Intermediation on behalf authors</a:t>
            </a:r>
          </a:p>
          <a:p>
            <a:r>
              <a:rPr lang="en-US" dirty="0" smtClean="0"/>
              <a:t>Vendors</a:t>
            </a:r>
          </a:p>
          <a:p>
            <a:pPr lvl="1"/>
            <a:r>
              <a:rPr lang="en-US" dirty="0" smtClean="0"/>
              <a:t>Intermediation on behalf of libraries</a:t>
            </a:r>
          </a:p>
          <a:p>
            <a:pPr lvl="1"/>
            <a:r>
              <a:rPr lang="en-US" dirty="0" smtClean="0"/>
              <a:t>Value added services</a:t>
            </a:r>
          </a:p>
          <a:p>
            <a:pPr lvl="2"/>
            <a:r>
              <a:rPr lang="en-US" dirty="0" smtClean="0"/>
              <a:t>Electronic Data Interchange (EDI)</a:t>
            </a:r>
          </a:p>
          <a:p>
            <a:pPr lvl="2"/>
            <a:r>
              <a:rPr lang="en-US" dirty="0" smtClean="0"/>
              <a:t>Stock profiles (on approval)</a:t>
            </a:r>
          </a:p>
          <a:p>
            <a:pPr lvl="2"/>
            <a:r>
              <a:rPr lang="en-US" dirty="0" smtClean="0"/>
              <a:t>Shelf-ready 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3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Access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Ownership (“just in case”)</a:t>
            </a:r>
          </a:p>
          <a:p>
            <a:pPr lvl="1"/>
            <a:r>
              <a:rPr lang="en-US" dirty="0" smtClean="0"/>
              <a:t>Unlimited use for an unlimited period</a:t>
            </a:r>
          </a:p>
          <a:p>
            <a:pPr lvl="1"/>
            <a:r>
              <a:rPr lang="en-US" dirty="0" smtClean="0"/>
              <a:t>Right of first sale vs. </a:t>
            </a:r>
            <a:r>
              <a:rPr lang="en-US" dirty="0"/>
              <a:t>l</a:t>
            </a:r>
            <a:r>
              <a:rPr lang="en-US" dirty="0" smtClean="0"/>
              <a:t>icense restrictions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Subscription</a:t>
            </a:r>
          </a:p>
          <a:p>
            <a:pPr lvl="1"/>
            <a:r>
              <a:rPr lang="en-US" dirty="0" smtClean="0"/>
              <a:t>Unlimited (or limited) use for a defined period</a:t>
            </a:r>
          </a:p>
          <a:p>
            <a:pPr lvl="1"/>
            <a:r>
              <a:rPr lang="en-US" dirty="0" smtClean="0"/>
              <a:t>Single vs. multiple users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Pay-per-view (“just in time”)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864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Use-Driven Acquisition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r>
              <a:rPr lang="en-US" dirty="0" smtClean="0"/>
              <a:t>Online catalog includes </a:t>
            </a:r>
            <a:r>
              <a:rPr lang="en-US" dirty="0" err="1" smtClean="0"/>
              <a:t>unpurchased</a:t>
            </a:r>
            <a:r>
              <a:rPr lang="en-US" dirty="0" smtClean="0"/>
              <a:t> items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First few access requests cause rental each time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Next request results in unlimited-use subscription (or ownership)</a:t>
            </a:r>
          </a:p>
          <a:p>
            <a:pPr lvl="4"/>
            <a:endParaRPr lang="en-US" dirty="0"/>
          </a:p>
          <a:p>
            <a:r>
              <a:rPr lang="en-US" dirty="0" smtClean="0"/>
              <a:t>Transfers some risk to vendor</a:t>
            </a:r>
          </a:p>
          <a:p>
            <a:pPr lvl="1"/>
            <a:r>
              <a:rPr lang="en-US" dirty="0" smtClean="0"/>
              <a:t>Lowers cost of low-use items</a:t>
            </a:r>
          </a:p>
          <a:p>
            <a:pPr lvl="1"/>
            <a:r>
              <a:rPr lang="en-US" dirty="0" smtClean="0"/>
              <a:t>Somewhat raise cost of high use items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76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102"/>
            <a:ext cx="7772400" cy="1143000"/>
          </a:xfrm>
        </p:spPr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288455"/>
              </p:ext>
            </p:extLst>
          </p:nvPr>
        </p:nvGraphicFramePr>
        <p:xfrm>
          <a:off x="0" y="1219200"/>
          <a:ext cx="8991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8258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“Big Deal”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Bundled access (usually to serials)</a:t>
            </a:r>
          </a:p>
          <a:p>
            <a:pPr lvl="1"/>
            <a:r>
              <a:rPr lang="en-US" dirty="0" smtClean="0"/>
              <a:t>Vendor goal: cross-sell lower-demand items</a:t>
            </a:r>
          </a:p>
          <a:p>
            <a:pPr lvl="1"/>
            <a:r>
              <a:rPr lang="en-US" dirty="0" smtClean="0"/>
              <a:t>Incentive: Access to much more content</a:t>
            </a:r>
          </a:p>
          <a:p>
            <a:pPr lvl="2"/>
            <a:r>
              <a:rPr lang="en-US" dirty="0" smtClean="0"/>
              <a:t>Sometimes with some delay (e.g., 1 year)</a:t>
            </a:r>
          </a:p>
          <a:p>
            <a:r>
              <a:rPr lang="en-US" dirty="0" smtClean="0"/>
              <a:t>Risks:</a:t>
            </a:r>
          </a:p>
          <a:p>
            <a:pPr lvl="1"/>
            <a:r>
              <a:rPr lang="en-US" dirty="0" smtClean="0"/>
              <a:t>Future access to subscription content</a:t>
            </a:r>
          </a:p>
          <a:p>
            <a:pPr lvl="1"/>
            <a:r>
              <a:rPr lang="en-US" dirty="0" smtClean="0"/>
              <a:t>Future price increases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43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Self-archiving</a:t>
            </a:r>
          </a:p>
          <a:p>
            <a:pPr lvl="1"/>
            <a:r>
              <a:rPr lang="en-US" dirty="0" smtClean="0"/>
              <a:t>Personal Web sites</a:t>
            </a:r>
          </a:p>
          <a:p>
            <a:pPr lvl="1"/>
            <a:r>
              <a:rPr lang="en-US" dirty="0" smtClean="0"/>
              <a:t>Institutional repositories</a:t>
            </a:r>
          </a:p>
          <a:p>
            <a:pPr lvl="1"/>
            <a:endParaRPr lang="en-US" dirty="0"/>
          </a:p>
          <a:p>
            <a:r>
              <a:rPr lang="en-US" dirty="0" smtClean="0"/>
              <a:t>Publishing</a:t>
            </a:r>
          </a:p>
          <a:p>
            <a:pPr lvl="1"/>
            <a:r>
              <a:rPr lang="en-US" dirty="0" smtClean="0"/>
              <a:t>Author pays</a:t>
            </a:r>
          </a:p>
          <a:p>
            <a:pPr lvl="1"/>
            <a:r>
              <a:rPr lang="en-US" dirty="0" smtClean="0"/>
              <a:t>Volunteer labor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825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Weeding (“Library Hygiene</a:t>
            </a:r>
            <a:r>
              <a:rPr lang="en-US" dirty="0" smtClean="0">
                <a:sym typeface="Wingdings" panose="05000000000000000000" pitchFamily="2" charset="2"/>
              </a:rPr>
              <a:t>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Presumes some limited asset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shelf space, browsing time, …</a:t>
            </a:r>
          </a:p>
          <a:p>
            <a:r>
              <a:rPr lang="en-US" dirty="0" smtClean="0"/>
              <a:t>Anticipated future use</a:t>
            </a:r>
          </a:p>
          <a:p>
            <a:pPr lvl="1"/>
            <a:r>
              <a:rPr lang="en-US" dirty="0" err="1" smtClean="0"/>
              <a:t>Reshelving</a:t>
            </a:r>
            <a:r>
              <a:rPr lang="en-US" dirty="0" smtClean="0"/>
              <a:t> and circulation statistics</a:t>
            </a:r>
          </a:p>
          <a:p>
            <a:pPr lvl="1"/>
            <a:r>
              <a:rPr lang="en-US" dirty="0" smtClean="0"/>
              <a:t>Historical value</a:t>
            </a:r>
          </a:p>
          <a:p>
            <a:pPr lvl="1"/>
            <a:r>
              <a:rPr lang="en-US" dirty="0" smtClean="0"/>
              <a:t>Sufficiency of single copies</a:t>
            </a:r>
          </a:p>
          <a:p>
            <a:pPr lvl="1"/>
            <a:r>
              <a:rPr lang="en-US" dirty="0" smtClean="0"/>
              <a:t>Last copy doctrine</a:t>
            </a:r>
          </a:p>
          <a:p>
            <a:r>
              <a:rPr lang="en-US" dirty="0" smtClean="0"/>
              <a:t>Condition</a:t>
            </a:r>
          </a:p>
          <a:p>
            <a:pPr lvl="1"/>
            <a:r>
              <a:rPr lang="en-US" dirty="0" smtClean="0"/>
              <a:t>Preservation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98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Accessioning, appraisal and </a:t>
            </a:r>
            <a:r>
              <a:rPr lang="en-US" dirty="0" err="1" smtClean="0"/>
              <a:t>deaccessioning</a:t>
            </a:r>
            <a:r>
              <a:rPr lang="en-US" dirty="0" smtClean="0"/>
              <a:t> in archives</a:t>
            </a:r>
          </a:p>
          <a:p>
            <a:endParaRPr lang="en-US" dirty="0"/>
          </a:p>
          <a:p>
            <a:r>
              <a:rPr lang="en-US" dirty="0" smtClean="0"/>
              <a:t>Selection, acquisition and weeding in libraries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Crawling by Web search engines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69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441"/>
            <a:ext cx="7772400" cy="1143000"/>
          </a:xfrm>
        </p:spPr>
        <p:txBody>
          <a:bodyPr/>
          <a:lstStyle/>
          <a:p>
            <a:r>
              <a:rPr lang="en-US" dirty="0" smtClean="0"/>
              <a:t>The Internet</a:t>
            </a:r>
            <a:endParaRPr lang="en-US" dirty="0"/>
          </a:p>
        </p:txBody>
      </p:sp>
      <p:pic>
        <p:nvPicPr>
          <p:cNvPr id="5" name="Picture 2" descr="att_backbone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84" y="1195679"/>
            <a:ext cx="8382000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716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Web</a:t>
            </a:r>
            <a:endParaRPr lang="en-US" dirty="0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Protocols</a:t>
            </a:r>
          </a:p>
          <a:p>
            <a:pPr lvl="1"/>
            <a:r>
              <a:rPr lang="en-US" dirty="0"/>
              <a:t>Uniform Resource Locator (URL)</a:t>
            </a:r>
          </a:p>
          <a:p>
            <a:pPr lvl="1"/>
            <a:r>
              <a:rPr lang="en-US" dirty="0" smtClean="0"/>
              <a:t>Hypertext Markup Language (HTML)</a:t>
            </a:r>
          </a:p>
          <a:p>
            <a:pPr lvl="1"/>
            <a:r>
              <a:rPr lang="en-US" dirty="0" smtClean="0"/>
              <a:t>Hypertext Transport Protocol (HTTP)</a:t>
            </a:r>
            <a:endParaRPr lang="en-US" dirty="0"/>
          </a:p>
          <a:p>
            <a:r>
              <a:rPr lang="en-US" dirty="0" smtClean="0"/>
              <a:t>Content types</a:t>
            </a:r>
          </a:p>
          <a:p>
            <a:pPr lvl="1"/>
            <a:r>
              <a:rPr lang="en-US" dirty="0" smtClean="0"/>
              <a:t>Static, dynamic, streaming, transactional</a:t>
            </a:r>
            <a:endParaRPr lang="en-US" dirty="0"/>
          </a:p>
          <a:p>
            <a:r>
              <a:rPr lang="en-US" dirty="0" smtClean="0"/>
              <a:t>Access</a:t>
            </a:r>
            <a:endParaRPr lang="en-US" dirty="0"/>
          </a:p>
          <a:p>
            <a:pPr lvl="1"/>
            <a:r>
              <a:rPr lang="en-US" dirty="0"/>
              <a:t>Public, protected, or </a:t>
            </a:r>
            <a:r>
              <a:rPr lang="en-US" dirty="0" smtClean="0"/>
              <a:t>intranet?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508560"/>
          </a:xfrm>
        </p:spPr>
        <p:txBody>
          <a:bodyPr/>
          <a:lstStyle/>
          <a:p>
            <a:r>
              <a:rPr lang="en-US" u="sng" dirty="0" smtClean="0"/>
              <a:t>Aspects of Metadata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62747"/>
            <a:ext cx="8991600" cy="4114800"/>
          </a:xfrm>
        </p:spPr>
        <p:txBody>
          <a:bodyPr/>
          <a:lstStyle/>
          <a:p>
            <a:r>
              <a:rPr lang="en-US" dirty="0" smtClean="0"/>
              <a:t>Framework</a:t>
            </a:r>
          </a:p>
          <a:p>
            <a:pPr lvl="1"/>
            <a:r>
              <a:rPr lang="en-US" sz="2600" dirty="0" smtClean="0"/>
              <a:t>Functional Requirements for Bibliographic Records (FRBR)</a:t>
            </a:r>
          </a:p>
          <a:p>
            <a:r>
              <a:rPr lang="en-US" dirty="0" smtClean="0"/>
              <a:t>Schema (“Data Fields and Structure”) </a:t>
            </a:r>
          </a:p>
          <a:p>
            <a:pPr lvl="1"/>
            <a:r>
              <a:rPr lang="en-US" sz="2600" dirty="0" smtClean="0"/>
              <a:t>Dublin Core</a:t>
            </a:r>
          </a:p>
          <a:p>
            <a:r>
              <a:rPr lang="en-US" dirty="0" smtClean="0"/>
              <a:t>Guidelines (“Data Content and Values”) </a:t>
            </a:r>
          </a:p>
          <a:p>
            <a:pPr lvl="1"/>
            <a:r>
              <a:rPr lang="en-US" sz="2600" dirty="0" smtClean="0"/>
              <a:t>Resource Description and Access (RDA)</a:t>
            </a:r>
          </a:p>
          <a:p>
            <a:pPr lvl="1"/>
            <a:r>
              <a:rPr lang="en-US" sz="2600" dirty="0" smtClean="0"/>
              <a:t>Library of Congress Subject Headings (LCSH)</a:t>
            </a:r>
          </a:p>
          <a:p>
            <a:r>
              <a:rPr lang="en-US" dirty="0" smtClean="0"/>
              <a:t>Representation (abstract “Data Format”) </a:t>
            </a:r>
          </a:p>
          <a:p>
            <a:pPr lvl="1"/>
            <a:r>
              <a:rPr lang="en-US" sz="2600" dirty="0" smtClean="0"/>
              <a:t>Resource Description Framework (RDF)</a:t>
            </a:r>
          </a:p>
          <a:p>
            <a:r>
              <a:rPr lang="en-US" dirty="0" smtClean="0"/>
              <a:t>Serialization (“Data Format”)</a:t>
            </a:r>
          </a:p>
          <a:p>
            <a:pPr lvl="1"/>
            <a:r>
              <a:rPr lang="en-US" sz="2600" dirty="0" smtClean="0"/>
              <a:t>RDF in </a:t>
            </a:r>
            <a:r>
              <a:rPr lang="en-US" sz="2600" dirty="0" err="1" smtClean="0"/>
              <a:t>eXtensible</a:t>
            </a:r>
            <a:r>
              <a:rPr lang="en-US" sz="2600" dirty="0" smtClean="0"/>
              <a:t> Markup Language (RDF/XML)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752600"/>
            <a:ext cx="343877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720147"/>
            <a:ext cx="279400" cy="774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399736"/>
            <a:ext cx="755052" cy="637889"/>
          </a:xfrm>
          <a:prstGeom prst="rect">
            <a:avLst/>
          </a:prstGeom>
        </p:spPr>
      </p:pic>
      <p:sp>
        <p:nvSpPr>
          <p:cNvPr id="8" name="Cloud Callout 7"/>
          <p:cNvSpPr/>
          <p:nvPr/>
        </p:nvSpPr>
        <p:spPr bwMode="auto">
          <a:xfrm>
            <a:off x="2895600" y="762000"/>
            <a:ext cx="609600" cy="307848"/>
          </a:xfrm>
          <a:prstGeom prst="cloudCallout">
            <a:avLst>
              <a:gd name="adj1" fmla="val -62725"/>
              <a:gd name="adj2" fmla="val 785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513" y="4337194"/>
            <a:ext cx="712573" cy="5945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342621" y="6459836"/>
            <a:ext cx="480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Adapted from Dante Alighieri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Comedia</a:t>
            </a:r>
            <a:r>
              <a:rPr lang="en-US" sz="1800" i="1" dirty="0" smtClean="0"/>
              <a:t> </a:t>
            </a:r>
            <a:r>
              <a:rPr lang="en-US" sz="1800" dirty="0" smtClean="0"/>
              <a:t>(c. 1321)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744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Crawling the Web</a:t>
            </a:r>
          </a:p>
        </p:txBody>
      </p:sp>
      <p:grpSp>
        <p:nvGrpSpPr>
          <p:cNvPr id="274435" name="Group 3"/>
          <p:cNvGrpSpPr>
            <a:grpSpLocks/>
          </p:cNvGrpSpPr>
          <p:nvPr/>
        </p:nvGrpSpPr>
        <p:grpSpPr bwMode="auto">
          <a:xfrm>
            <a:off x="914400" y="4191000"/>
            <a:ext cx="381000" cy="533400"/>
            <a:chOff x="1200" y="1536"/>
            <a:chExt cx="240" cy="336"/>
          </a:xfrm>
        </p:grpSpPr>
        <p:sp>
          <p:nvSpPr>
            <p:cNvPr id="274436" name="Rectangle 4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7" name="Line 5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8" name="Line 6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9" name="Line 7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0" name="Line 8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1" name="Line 9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2" name="Line 10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443" name="Group 11"/>
          <p:cNvGrpSpPr>
            <a:grpSpLocks/>
          </p:cNvGrpSpPr>
          <p:nvPr/>
        </p:nvGrpSpPr>
        <p:grpSpPr bwMode="auto">
          <a:xfrm>
            <a:off x="2362200" y="5486400"/>
            <a:ext cx="381000" cy="533400"/>
            <a:chOff x="1200" y="1536"/>
            <a:chExt cx="240" cy="336"/>
          </a:xfrm>
        </p:grpSpPr>
        <p:sp>
          <p:nvSpPr>
            <p:cNvPr id="274444" name="Rectangle 12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5" name="Line 13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6" name="Line 14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7" name="Line 15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8" name="Line 16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9" name="Line 17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0" name="Line 18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451" name="Group 19"/>
          <p:cNvGrpSpPr>
            <a:grpSpLocks/>
          </p:cNvGrpSpPr>
          <p:nvPr/>
        </p:nvGrpSpPr>
        <p:grpSpPr bwMode="auto">
          <a:xfrm>
            <a:off x="5486400" y="5562600"/>
            <a:ext cx="381000" cy="533400"/>
            <a:chOff x="1200" y="1536"/>
            <a:chExt cx="240" cy="336"/>
          </a:xfrm>
        </p:grpSpPr>
        <p:sp>
          <p:nvSpPr>
            <p:cNvPr id="274452" name="Rectangle 20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3" name="Line 21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4" name="Line 22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5" name="Line 23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6" name="Line 24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7" name="Line 25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8" name="Line 26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459" name="Group 27"/>
          <p:cNvGrpSpPr>
            <a:grpSpLocks/>
          </p:cNvGrpSpPr>
          <p:nvPr/>
        </p:nvGrpSpPr>
        <p:grpSpPr bwMode="auto">
          <a:xfrm>
            <a:off x="3124200" y="2438400"/>
            <a:ext cx="3657600" cy="1981200"/>
            <a:chOff x="1968" y="1536"/>
            <a:chExt cx="2304" cy="1248"/>
          </a:xfrm>
        </p:grpSpPr>
        <p:sp>
          <p:nvSpPr>
            <p:cNvPr id="274460" name="Line 28"/>
            <p:cNvSpPr>
              <a:spLocks noChangeShapeType="1"/>
            </p:cNvSpPr>
            <p:nvPr/>
          </p:nvSpPr>
          <p:spPr bwMode="auto">
            <a:xfrm flipH="1">
              <a:off x="1968" y="1632"/>
              <a:ext cx="96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4461" name="Group 29"/>
            <p:cNvGrpSpPr>
              <a:grpSpLocks/>
            </p:cNvGrpSpPr>
            <p:nvPr/>
          </p:nvGrpSpPr>
          <p:grpSpPr bwMode="auto">
            <a:xfrm>
              <a:off x="2928" y="1536"/>
              <a:ext cx="1344" cy="1248"/>
              <a:chOff x="2928" y="1536"/>
              <a:chExt cx="1344" cy="1248"/>
            </a:xfrm>
          </p:grpSpPr>
          <p:grpSp>
            <p:nvGrpSpPr>
              <p:cNvPr id="274462" name="Group 30"/>
              <p:cNvGrpSpPr>
                <a:grpSpLocks/>
              </p:cNvGrpSpPr>
              <p:nvPr/>
            </p:nvGrpSpPr>
            <p:grpSpPr bwMode="auto">
              <a:xfrm>
                <a:off x="4032" y="1824"/>
                <a:ext cx="240" cy="336"/>
                <a:chOff x="1200" y="1536"/>
                <a:chExt cx="240" cy="336"/>
              </a:xfrm>
            </p:grpSpPr>
            <p:sp>
              <p:nvSpPr>
                <p:cNvPr id="274463" name="Rectangle 31"/>
                <p:cNvSpPr>
                  <a:spLocks noChangeArrowheads="1"/>
                </p:cNvSpPr>
                <p:nvPr/>
              </p:nvSpPr>
              <p:spPr bwMode="auto">
                <a:xfrm>
                  <a:off x="1200" y="1536"/>
                  <a:ext cx="240" cy="336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4" name="Line 32"/>
                <p:cNvSpPr>
                  <a:spLocks noChangeShapeType="1"/>
                </p:cNvSpPr>
                <p:nvPr/>
              </p:nvSpPr>
              <p:spPr bwMode="auto">
                <a:xfrm>
                  <a:off x="1248" y="158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5" name="Line 33"/>
                <p:cNvSpPr>
                  <a:spLocks noChangeShapeType="1"/>
                </p:cNvSpPr>
                <p:nvPr/>
              </p:nvSpPr>
              <p:spPr bwMode="auto">
                <a:xfrm>
                  <a:off x="1248" y="163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6" name="Line 34"/>
                <p:cNvSpPr>
                  <a:spLocks noChangeShapeType="1"/>
                </p:cNvSpPr>
                <p:nvPr/>
              </p:nvSpPr>
              <p:spPr bwMode="auto">
                <a:xfrm>
                  <a:off x="1248" y="1680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7" name="Line 35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8" name="Line 36"/>
                <p:cNvSpPr>
                  <a:spLocks noChangeShapeType="1"/>
                </p:cNvSpPr>
                <p:nvPr/>
              </p:nvSpPr>
              <p:spPr bwMode="auto">
                <a:xfrm>
                  <a:off x="1248" y="177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9" name="Line 37"/>
                <p:cNvSpPr>
                  <a:spLocks noChangeShapeType="1"/>
                </p:cNvSpPr>
                <p:nvPr/>
              </p:nvSpPr>
              <p:spPr bwMode="auto">
                <a:xfrm>
                  <a:off x="1248" y="18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74470" name="Line 38"/>
              <p:cNvSpPr>
                <a:spLocks noChangeShapeType="1"/>
              </p:cNvSpPr>
              <p:nvPr/>
            </p:nvSpPr>
            <p:spPr bwMode="auto">
              <a:xfrm>
                <a:off x="2928" y="1728"/>
                <a:ext cx="912" cy="10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1" name="Line 39"/>
              <p:cNvSpPr>
                <a:spLocks noChangeShapeType="1"/>
              </p:cNvSpPr>
              <p:nvPr/>
            </p:nvSpPr>
            <p:spPr bwMode="auto">
              <a:xfrm>
                <a:off x="2928" y="1536"/>
                <a:ext cx="1104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74472" name="Group 40"/>
          <p:cNvGrpSpPr>
            <a:grpSpLocks/>
          </p:cNvGrpSpPr>
          <p:nvPr/>
        </p:nvGrpSpPr>
        <p:grpSpPr bwMode="auto">
          <a:xfrm>
            <a:off x="2057400" y="2286000"/>
            <a:ext cx="5029200" cy="3048000"/>
            <a:chOff x="1296" y="1440"/>
            <a:chExt cx="3168" cy="1920"/>
          </a:xfrm>
        </p:grpSpPr>
        <p:grpSp>
          <p:nvGrpSpPr>
            <p:cNvPr id="274473" name="Group 41"/>
            <p:cNvGrpSpPr>
              <a:grpSpLocks/>
            </p:cNvGrpSpPr>
            <p:nvPr/>
          </p:nvGrpSpPr>
          <p:grpSpPr bwMode="auto">
            <a:xfrm>
              <a:off x="2784" y="2256"/>
              <a:ext cx="240" cy="336"/>
              <a:chOff x="1200" y="1536"/>
              <a:chExt cx="240" cy="336"/>
            </a:xfrm>
          </p:grpSpPr>
          <p:sp>
            <p:nvSpPr>
              <p:cNvPr id="274474" name="Rectangle 42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5" name="Line 43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6" name="Line 44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7" name="Line 45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8" name="Line 4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9" name="Line 47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0" name="Line 48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4481" name="Group 49"/>
            <p:cNvGrpSpPr>
              <a:grpSpLocks/>
            </p:cNvGrpSpPr>
            <p:nvPr/>
          </p:nvGrpSpPr>
          <p:grpSpPr bwMode="auto">
            <a:xfrm>
              <a:off x="2832" y="1440"/>
              <a:ext cx="240" cy="336"/>
              <a:chOff x="1200" y="1536"/>
              <a:chExt cx="240" cy="336"/>
            </a:xfrm>
          </p:grpSpPr>
          <p:sp>
            <p:nvSpPr>
              <p:cNvPr id="274482" name="Rectangle 50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3" name="Line 51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4" name="Line 52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5" name="Line 53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6" name="Line 54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7" name="Line 55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8" name="Line 56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4489" name="Group 57"/>
            <p:cNvGrpSpPr>
              <a:grpSpLocks/>
            </p:cNvGrpSpPr>
            <p:nvPr/>
          </p:nvGrpSpPr>
          <p:grpSpPr bwMode="auto">
            <a:xfrm>
              <a:off x="3840" y="2688"/>
              <a:ext cx="240" cy="336"/>
              <a:chOff x="1200" y="1536"/>
              <a:chExt cx="240" cy="336"/>
            </a:xfrm>
          </p:grpSpPr>
          <p:sp>
            <p:nvSpPr>
              <p:cNvPr id="274490" name="Rectangle 58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1" name="Line 59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2" name="Line 60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3" name="Line 61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4" name="Line 62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5" name="Line 63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6" name="Line 64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4497" name="Line 65"/>
            <p:cNvSpPr>
              <a:spLocks noChangeShapeType="1"/>
            </p:cNvSpPr>
            <p:nvPr/>
          </p:nvSpPr>
          <p:spPr bwMode="auto">
            <a:xfrm flipV="1">
              <a:off x="1296" y="1584"/>
              <a:ext cx="1536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98" name="Line 66"/>
            <p:cNvSpPr>
              <a:spLocks noChangeShapeType="1"/>
            </p:cNvSpPr>
            <p:nvPr/>
          </p:nvSpPr>
          <p:spPr bwMode="auto">
            <a:xfrm>
              <a:off x="1920" y="2640"/>
              <a:ext cx="57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99" name="Line 67"/>
            <p:cNvSpPr>
              <a:spLocks noChangeShapeType="1"/>
            </p:cNvSpPr>
            <p:nvPr/>
          </p:nvSpPr>
          <p:spPr bwMode="auto">
            <a:xfrm flipV="1">
              <a:off x="1920" y="2400"/>
              <a:ext cx="86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00" name="Line 68"/>
            <p:cNvSpPr>
              <a:spLocks noChangeShapeType="1"/>
            </p:cNvSpPr>
            <p:nvPr/>
          </p:nvSpPr>
          <p:spPr bwMode="auto">
            <a:xfrm>
              <a:off x="1968" y="2592"/>
              <a:ext cx="1872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01" name="Line 69"/>
            <p:cNvSpPr>
              <a:spLocks noChangeShapeType="1"/>
            </p:cNvSpPr>
            <p:nvPr/>
          </p:nvSpPr>
          <p:spPr bwMode="auto">
            <a:xfrm flipV="1">
              <a:off x="2496" y="2928"/>
              <a:ext cx="134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02" name="Line 70"/>
            <p:cNvSpPr>
              <a:spLocks noChangeShapeType="1"/>
            </p:cNvSpPr>
            <p:nvPr/>
          </p:nvSpPr>
          <p:spPr bwMode="auto">
            <a:xfrm flipV="1">
              <a:off x="2448" y="3264"/>
              <a:ext cx="201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503" name="Group 71"/>
          <p:cNvGrpSpPr>
            <a:grpSpLocks/>
          </p:cNvGrpSpPr>
          <p:nvPr/>
        </p:nvGrpSpPr>
        <p:grpSpPr bwMode="auto">
          <a:xfrm>
            <a:off x="1066800" y="2590800"/>
            <a:ext cx="2209800" cy="1981200"/>
            <a:chOff x="672" y="1632"/>
            <a:chExt cx="1392" cy="1248"/>
          </a:xfrm>
        </p:grpSpPr>
        <p:grpSp>
          <p:nvGrpSpPr>
            <p:cNvPr id="274504" name="Group 72"/>
            <p:cNvGrpSpPr>
              <a:grpSpLocks/>
            </p:cNvGrpSpPr>
            <p:nvPr/>
          </p:nvGrpSpPr>
          <p:grpSpPr bwMode="auto">
            <a:xfrm>
              <a:off x="1200" y="1632"/>
              <a:ext cx="240" cy="336"/>
              <a:chOff x="1200" y="1536"/>
              <a:chExt cx="240" cy="336"/>
            </a:xfrm>
          </p:grpSpPr>
          <p:sp>
            <p:nvSpPr>
              <p:cNvPr id="274505" name="Rectangle 73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06" name="Line 74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07" name="Line 75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08" name="Line 76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09" name="Line 7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0" name="Line 78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1" name="Line 79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4512" name="Group 80"/>
            <p:cNvGrpSpPr>
              <a:grpSpLocks/>
            </p:cNvGrpSpPr>
            <p:nvPr/>
          </p:nvGrpSpPr>
          <p:grpSpPr bwMode="auto">
            <a:xfrm>
              <a:off x="1824" y="2400"/>
              <a:ext cx="240" cy="336"/>
              <a:chOff x="1200" y="1536"/>
              <a:chExt cx="240" cy="336"/>
            </a:xfrm>
          </p:grpSpPr>
          <p:sp>
            <p:nvSpPr>
              <p:cNvPr id="274513" name="Rectangle 81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4" name="Line 82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5" name="Line 83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6" name="Line 84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7" name="Line 85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8" name="Line 86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9" name="Line 87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4520" name="Line 88"/>
            <p:cNvSpPr>
              <a:spLocks noChangeShapeType="1"/>
            </p:cNvSpPr>
            <p:nvPr/>
          </p:nvSpPr>
          <p:spPr bwMode="auto">
            <a:xfrm flipV="1">
              <a:off x="672" y="1776"/>
              <a:ext cx="528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21" name="Line 89"/>
            <p:cNvSpPr>
              <a:spLocks noChangeShapeType="1"/>
            </p:cNvSpPr>
            <p:nvPr/>
          </p:nvSpPr>
          <p:spPr bwMode="auto">
            <a:xfrm flipV="1">
              <a:off x="720" y="2544"/>
              <a:ext cx="110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522" name="Group 90"/>
          <p:cNvGrpSpPr>
            <a:grpSpLocks/>
          </p:cNvGrpSpPr>
          <p:nvPr/>
        </p:nvGrpSpPr>
        <p:grpSpPr bwMode="auto">
          <a:xfrm>
            <a:off x="2514600" y="4343400"/>
            <a:ext cx="1600200" cy="1600200"/>
            <a:chOff x="1584" y="2736"/>
            <a:chExt cx="1008" cy="1008"/>
          </a:xfrm>
        </p:grpSpPr>
        <p:grpSp>
          <p:nvGrpSpPr>
            <p:cNvPr id="274523" name="Group 91"/>
            <p:cNvGrpSpPr>
              <a:grpSpLocks/>
            </p:cNvGrpSpPr>
            <p:nvPr/>
          </p:nvGrpSpPr>
          <p:grpSpPr bwMode="auto">
            <a:xfrm>
              <a:off x="2352" y="3120"/>
              <a:ext cx="240" cy="336"/>
              <a:chOff x="1200" y="1536"/>
              <a:chExt cx="240" cy="336"/>
            </a:xfrm>
          </p:grpSpPr>
          <p:sp>
            <p:nvSpPr>
              <p:cNvPr id="274524" name="Rectangle 92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5" name="Line 93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6" name="Line 94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7" name="Line 95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8" name="Line 9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9" name="Line 97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0" name="Line 98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4531" name="Line 99"/>
            <p:cNvSpPr>
              <a:spLocks noChangeShapeType="1"/>
            </p:cNvSpPr>
            <p:nvPr/>
          </p:nvSpPr>
          <p:spPr bwMode="auto">
            <a:xfrm flipV="1">
              <a:off x="1632" y="3360"/>
              <a:ext cx="72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32" name="Line 100"/>
            <p:cNvSpPr>
              <a:spLocks noChangeShapeType="1"/>
            </p:cNvSpPr>
            <p:nvPr/>
          </p:nvSpPr>
          <p:spPr bwMode="auto">
            <a:xfrm flipV="1">
              <a:off x="1584" y="2736"/>
              <a:ext cx="288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533" name="Group 101"/>
          <p:cNvGrpSpPr>
            <a:grpSpLocks/>
          </p:cNvGrpSpPr>
          <p:nvPr/>
        </p:nvGrpSpPr>
        <p:grpSpPr bwMode="auto">
          <a:xfrm>
            <a:off x="5715000" y="4953000"/>
            <a:ext cx="1752600" cy="914400"/>
            <a:chOff x="3600" y="3120"/>
            <a:chExt cx="1104" cy="576"/>
          </a:xfrm>
        </p:grpSpPr>
        <p:grpSp>
          <p:nvGrpSpPr>
            <p:cNvPr id="274534" name="Group 102"/>
            <p:cNvGrpSpPr>
              <a:grpSpLocks/>
            </p:cNvGrpSpPr>
            <p:nvPr/>
          </p:nvGrpSpPr>
          <p:grpSpPr bwMode="auto">
            <a:xfrm>
              <a:off x="4464" y="3120"/>
              <a:ext cx="240" cy="336"/>
              <a:chOff x="1200" y="1536"/>
              <a:chExt cx="240" cy="336"/>
            </a:xfrm>
          </p:grpSpPr>
          <p:sp>
            <p:nvSpPr>
              <p:cNvPr id="274535" name="Rectangle 103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6" name="Line 104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7" name="Line 105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8" name="Line 106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9" name="Line 10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40" name="Line 108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41" name="Line 109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4542" name="Line 110"/>
            <p:cNvSpPr>
              <a:spLocks noChangeShapeType="1"/>
            </p:cNvSpPr>
            <p:nvPr/>
          </p:nvSpPr>
          <p:spPr bwMode="auto">
            <a:xfrm flipV="1">
              <a:off x="3600" y="3360"/>
              <a:ext cx="86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Robots Exclusion Protocol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Requires voluntary compliance by crawlers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Exclusion by site</a:t>
            </a:r>
          </a:p>
          <a:p>
            <a:pPr lvl="1">
              <a:lnSpc>
                <a:spcPct val="90000"/>
              </a:lnSpc>
            </a:pPr>
            <a:r>
              <a:rPr lang="en-US"/>
              <a:t>Create a robots.txt file at the </a:t>
            </a:r>
            <a:r>
              <a:rPr lang="en-US" u="sng"/>
              <a:t>server’s</a:t>
            </a:r>
            <a:r>
              <a:rPr lang="en-US"/>
              <a:t> top level</a:t>
            </a:r>
          </a:p>
          <a:p>
            <a:pPr lvl="1">
              <a:lnSpc>
                <a:spcPct val="90000"/>
              </a:lnSpc>
            </a:pPr>
            <a:r>
              <a:rPr lang="en-US"/>
              <a:t>Indicate which directories not to crawl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Exclusion by document (in HTML head)</a:t>
            </a:r>
          </a:p>
          <a:p>
            <a:pPr lvl="1">
              <a:lnSpc>
                <a:spcPct val="90000"/>
              </a:lnSpc>
            </a:pPr>
            <a:r>
              <a:rPr lang="en-US"/>
              <a:t>Not implemented by all crawlers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</a:t>
            </a:r>
            <a:r>
              <a:rPr lang="en-US" sz="2400"/>
              <a:t>&lt;meta name="robots“ content="noindex,nofollow"&gt;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/>
              <a:t>Link Structure of the Web</a:t>
            </a:r>
          </a:p>
        </p:txBody>
      </p:sp>
      <p:pic>
        <p:nvPicPr>
          <p:cNvPr id="275461" name="Picture 5" descr="http://www.nature.com/nature/journal/v405/n6783/images/405113aa.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78659"/>
            <a:ext cx="7848600" cy="6079341"/>
          </a:xfrm>
          <a:prstGeom prst="rect">
            <a:avLst/>
          </a:prstGeom>
          <a:noFill/>
        </p:spPr>
      </p:pic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3048000" y="533400"/>
            <a:ext cx="2784737" cy="23337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Nature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405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113 (11 May 2000) |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doi:10.1038/35012155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/>
              <a:t>Web Crawl Challenges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Discovering “islands” and “peninsulas”</a:t>
            </a:r>
          </a:p>
          <a:p>
            <a:pPr lvl="4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dirty="0"/>
              <a:t>Duplicate and near-duplicate content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30-40% of total content</a:t>
            </a:r>
          </a:p>
          <a:p>
            <a:pPr marL="1828800" lvl="4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Link rot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Changes at </a:t>
            </a:r>
            <a:r>
              <a:rPr lang="en-US" dirty="0" smtClean="0"/>
              <a:t>~1</a:t>
            </a:r>
            <a:r>
              <a:rPr lang="en-US" dirty="0"/>
              <a:t>% per week</a:t>
            </a:r>
          </a:p>
          <a:p>
            <a:pPr marL="1828800" lvl="4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Network instability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Temporary server interruptions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Server and network loads </a:t>
            </a:r>
          </a:p>
          <a:p>
            <a:pPr lvl="3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Dynamic </a:t>
            </a:r>
            <a:r>
              <a:rPr lang="en-US" dirty="0"/>
              <a:t>content </a:t>
            </a:r>
            <a:r>
              <a:rPr lang="en-US" dirty="0" smtClean="0"/>
              <a:t>generation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012" name="Picture 4" descr="http://resumedetective.files.wordpress.com/2011/11/the-deep-we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9" t="8254" r="6390" b="6272"/>
          <a:stretch/>
        </p:blipFill>
        <p:spPr bwMode="auto">
          <a:xfrm>
            <a:off x="22986" y="457200"/>
            <a:ext cx="8999035" cy="603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4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“Deep Web”</a:t>
            </a:r>
            <a:endParaRPr lang="en-US" dirty="0"/>
          </a:p>
        </p:txBody>
      </p:sp>
      <p:sp>
        <p:nvSpPr>
          <p:cNvPr id="281604" name="AutoShape 4" descr="Search Engines: Dragging a Net Across the Web's Surface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5" name="AutoShape 5" descr="Search Engines: Dragging a Net Across the Web's Surface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6" name="AutoShape 6" descr="Search Engines: Dragging a Net Across the Web's Surface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7" name="AutoShape 7" descr="boat with a shallow net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8" name="AutoShape 8" descr="boat with a shallow net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9" name="AutoShape 9" descr="PIE CHART"/>
          <p:cNvSpPr>
            <a:spLocks noChangeAspect="1" noChangeArrowheads="1"/>
          </p:cNvSpPr>
          <p:nvPr/>
        </p:nvSpPr>
        <p:spPr bwMode="auto">
          <a:xfrm>
            <a:off x="1954213" y="1497013"/>
            <a:ext cx="5235575" cy="38639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graphicFrame>
        <p:nvGraphicFramePr>
          <p:cNvPr id="281610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4925955"/>
              </p:ext>
            </p:extLst>
          </p:nvPr>
        </p:nvGraphicFramePr>
        <p:xfrm>
          <a:off x="304800" y="1941513"/>
          <a:ext cx="81534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9" name="Worksheet" r:id="rId3" imgW="8058203" imgH="3752760" progId="Excel.Sheet.8">
                  <p:embed/>
                </p:oleObj>
              </mc:Choice>
              <mc:Fallback>
                <p:oleObj name="Worksheet" r:id="rId3" imgW="8058203" imgH="375276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41513"/>
                        <a:ext cx="8153400" cy="379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47256" y="6476584"/>
            <a:ext cx="1739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Estimates for 2008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/>
              <a:t>Hands on:</a:t>
            </a:r>
            <a:br>
              <a:rPr lang="en-US"/>
            </a:br>
            <a:r>
              <a:rPr lang="en-US"/>
              <a:t>The Internet Archive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r>
              <a:rPr lang="en-US" dirty="0"/>
              <a:t>alexa.com Web crawls since 1997</a:t>
            </a:r>
          </a:p>
          <a:p>
            <a:pPr lvl="1"/>
            <a:r>
              <a:rPr lang="en-US" dirty="0">
                <a:hlinkClick r:id="rId2"/>
              </a:rPr>
              <a:t>http://archive.org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Check out the </a:t>
            </a:r>
            <a:r>
              <a:rPr lang="en-US" dirty="0" err="1" smtClean="0"/>
              <a:t>iSchool’s</a:t>
            </a:r>
            <a:r>
              <a:rPr lang="en-US" dirty="0" smtClean="0"/>
              <a:t> </a:t>
            </a:r>
            <a:r>
              <a:rPr lang="en-US" dirty="0"/>
              <a:t>Web site from 1998!</a:t>
            </a:r>
          </a:p>
          <a:p>
            <a:pPr lvl="1"/>
            <a:r>
              <a:rPr lang="en-US" dirty="0">
                <a:hlinkClick r:id="rId3"/>
              </a:rPr>
              <a:t>http://www.clis.umd.edu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533400" y="533400"/>
          <a:ext cx="8077199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094038" y="3390900"/>
            <a:ext cx="203835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Web Pages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81000" y="3175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Global Internet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Most Widely-Spoken Languages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005638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754813" y="6507163"/>
            <a:ext cx="23129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>
                <a:latin typeface="Arial" pitchFamily="34" charset="0"/>
              </a:rPr>
              <a:t>Source: Ethnologue (SIL), 1999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Trade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5548313" y="6583363"/>
            <a:ext cx="35956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/>
              <a:t>Source: World Trade Organization </a:t>
            </a:r>
            <a:r>
              <a:rPr lang="en-US" sz="1200" dirty="0" smtClean="0"/>
              <a:t>2010 </a:t>
            </a:r>
            <a:r>
              <a:rPr lang="en-US" sz="1200" dirty="0"/>
              <a:t>Annual Report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8" t="20518" r="3124" b="8074"/>
          <a:stretch/>
        </p:blipFill>
        <p:spPr bwMode="auto">
          <a:xfrm>
            <a:off x="0" y="1671438"/>
            <a:ext cx="9144000" cy="4262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1143000"/>
          </a:xfrm>
        </p:spPr>
        <p:txBody>
          <a:bodyPr/>
          <a:lstStyle/>
          <a:p>
            <a:r>
              <a:rPr lang="en-US" dirty="0" smtClean="0"/>
              <a:t>Thinking About Metadata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957307"/>
              </p:ext>
            </p:extLst>
          </p:nvPr>
        </p:nvGraphicFramePr>
        <p:xfrm>
          <a:off x="3352800" y="3097763"/>
          <a:ext cx="4947464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732"/>
                <a:gridCol w="2473732"/>
              </a:tblGrid>
              <a:tr h="1562100">
                <a:tc>
                  <a:txBody>
                    <a:bodyPr/>
                    <a:lstStyle/>
                    <a:p>
                      <a:pPr algn="ctr"/>
                      <a:endParaRPr lang="en-US" sz="3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3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Indexing</a:t>
                      </a:r>
                      <a:endParaRPr lang="en-US" sz="3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Machine-assisted indexing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21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HTML 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“metadata”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field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Search engine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1829701"/>
            <a:ext cx="2274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/>
              <a:t>Created By</a:t>
            </a:r>
            <a:endParaRPr lang="en-US" sz="36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920411" y="2407498"/>
            <a:ext cx="1694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Human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086266" y="5155163"/>
            <a:ext cx="1980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Machine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3631163"/>
            <a:ext cx="1694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Human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56863" y="4408701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/>
              <a:t>Used By</a:t>
            </a:r>
            <a:endParaRPr lang="en-US" sz="36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320235" y="2407498"/>
            <a:ext cx="1980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Machine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300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Thinking About the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r>
              <a:rPr lang="en-US" dirty="0" smtClean="0"/>
              <a:t>Print</a:t>
            </a:r>
          </a:p>
          <a:p>
            <a:pPr lvl="1"/>
            <a:r>
              <a:rPr lang="en-US" dirty="0" smtClean="0"/>
              <a:t>Physicality closely couples collection and access</a:t>
            </a:r>
          </a:p>
          <a:p>
            <a:pPr lvl="1"/>
            <a:r>
              <a:rPr lang="en-US" dirty="0" smtClean="0"/>
              <a:t>Cost structure shapes production and use</a:t>
            </a:r>
          </a:p>
          <a:p>
            <a:pPr lvl="1"/>
            <a:r>
              <a:rPr lang="en-US" dirty="0" smtClean="0"/>
              <a:t>Management of scarcity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Digital</a:t>
            </a:r>
          </a:p>
          <a:p>
            <a:pPr lvl="1"/>
            <a:r>
              <a:rPr lang="en-US" dirty="0" smtClean="0"/>
              <a:t>Collection and access are more easily separated</a:t>
            </a:r>
          </a:p>
          <a:p>
            <a:pPr lvl="1"/>
            <a:r>
              <a:rPr lang="en-US" dirty="0" smtClean="0"/>
              <a:t>Cost structure shapes production and use</a:t>
            </a:r>
          </a:p>
          <a:p>
            <a:pPr lvl="1"/>
            <a:r>
              <a:rPr lang="en-US" dirty="0" smtClean="0"/>
              <a:t>Management of abundance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G3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Cycle Analysis of your collection</a:t>
            </a:r>
          </a:p>
          <a:p>
            <a:pPr lvl="1"/>
            <a:r>
              <a:rPr lang="en-US" dirty="0" smtClean="0"/>
              <a:t>Choose no more than 5 content types</a:t>
            </a:r>
          </a:p>
          <a:p>
            <a:r>
              <a:rPr lang="en-US" dirty="0" smtClean="0"/>
              <a:t>Creation</a:t>
            </a:r>
          </a:p>
          <a:p>
            <a:r>
              <a:rPr lang="en-US" dirty="0" smtClean="0"/>
              <a:t>Use</a:t>
            </a:r>
          </a:p>
          <a:p>
            <a:r>
              <a:rPr lang="en-US" dirty="0" smtClean="0"/>
              <a:t>Evolution</a:t>
            </a:r>
          </a:p>
          <a:p>
            <a:r>
              <a:rPr lang="en-US" dirty="0" smtClean="0"/>
              <a:t>Disposition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21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297"/>
            <a:ext cx="7772400" cy="1143000"/>
          </a:xfrm>
        </p:spPr>
        <p:txBody>
          <a:bodyPr/>
          <a:lstStyle/>
          <a:p>
            <a:r>
              <a:rPr lang="en-US" dirty="0" smtClean="0"/>
              <a:t>DCC Digital </a:t>
            </a:r>
            <a:r>
              <a:rPr lang="en-US" dirty="0" err="1" smtClean="0"/>
              <a:t>Curation</a:t>
            </a:r>
            <a:r>
              <a:rPr lang="en-US" dirty="0" smtClean="0"/>
              <a:t> Life Cycle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14400"/>
            <a:ext cx="6096000" cy="546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6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Before You Go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	On a sheet of paper, answer the following (ungraded) question (no names, please):</a:t>
            </a:r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sz="4000" dirty="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Accessioning, appraisal and </a:t>
            </a:r>
            <a:r>
              <a:rPr lang="en-US" dirty="0" err="1" smtClean="0"/>
              <a:t>deaccessioning</a:t>
            </a:r>
            <a:r>
              <a:rPr lang="en-US" dirty="0" smtClean="0"/>
              <a:t> in archives</a:t>
            </a:r>
          </a:p>
          <a:p>
            <a:endParaRPr lang="en-US" dirty="0"/>
          </a:p>
          <a:p>
            <a:r>
              <a:rPr lang="en-US" dirty="0" smtClean="0"/>
              <a:t>Selection, acquisition and weeding in libraries</a:t>
            </a:r>
          </a:p>
          <a:p>
            <a:endParaRPr lang="en-US" dirty="0"/>
          </a:p>
          <a:p>
            <a:r>
              <a:rPr lang="en-US" dirty="0" smtClean="0"/>
              <a:t>Crawling by Web search engines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9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772886"/>
          </a:xfrm>
        </p:spPr>
        <p:txBody>
          <a:bodyPr/>
          <a:lstStyle/>
          <a:p>
            <a:r>
              <a:rPr lang="en-US" dirty="0" smtClean="0"/>
              <a:t>Selection and Acquisition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114800"/>
          </a:xfrm>
        </p:spPr>
        <p:txBody>
          <a:bodyPr/>
          <a:lstStyle/>
          <a:p>
            <a:r>
              <a:rPr lang="en-US" sz="2800" dirty="0" smtClean="0"/>
              <a:t>LAC [Libraries and Archives Canada] will </a:t>
            </a:r>
            <a:r>
              <a:rPr lang="en-US" sz="2800" dirty="0"/>
              <a:t>develop:</a:t>
            </a:r>
          </a:p>
          <a:p>
            <a:pPr lvl="1"/>
            <a:r>
              <a:rPr lang="en-US" sz="2600" dirty="0"/>
              <a:t>a comprehensive collection of published </a:t>
            </a:r>
            <a:r>
              <a:rPr lang="en-US" sz="2600" dirty="0" err="1"/>
              <a:t>Canadiana</a:t>
            </a:r>
            <a:r>
              <a:rPr lang="en-US" sz="2600" dirty="0"/>
              <a:t> that documents the published heritage of Canada and materials published elsewhere of interest to Canada, and that supports the creation of a comprehensive national bibliography to make that heritage known and accessible</a:t>
            </a:r>
            <a:r>
              <a:rPr lang="en-US" sz="2600" dirty="0" smtClean="0"/>
              <a:t>,</a:t>
            </a:r>
            <a:endParaRPr lang="en-US" sz="2600" dirty="0"/>
          </a:p>
          <a:p>
            <a:pPr lvl="1"/>
            <a:r>
              <a:rPr lang="en-US" sz="2600" dirty="0"/>
              <a:t>records holdings sufficient to document the functions and activities of the Government of Canada, </a:t>
            </a:r>
            <a:r>
              <a:rPr lang="en-US" sz="2600" dirty="0" smtClean="0"/>
              <a:t>and</a:t>
            </a:r>
            <a:endParaRPr lang="en-US" sz="2600" dirty="0"/>
          </a:p>
          <a:p>
            <a:pPr lvl="1"/>
            <a:r>
              <a:rPr lang="en-US" sz="2600" dirty="0"/>
              <a:t>a representative collection of records of heritage value that document the historical development and diversity of Canadian society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4267922" y="6451105"/>
            <a:ext cx="4876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LAC Digital Collection Development Policy, 2006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415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Types of “Archives”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</a:p>
          <a:p>
            <a:pPr lvl="1"/>
            <a:r>
              <a:rPr lang="en-US" dirty="0" smtClean="0"/>
              <a:t>Legal, cultural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Institutional</a:t>
            </a:r>
          </a:p>
          <a:p>
            <a:pPr lvl="1"/>
            <a:r>
              <a:rPr lang="en-US" dirty="0" smtClean="0"/>
              <a:t>Liability, institutional memory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Manuscript repositories</a:t>
            </a:r>
          </a:p>
          <a:p>
            <a:pPr lvl="1"/>
            <a:r>
              <a:rPr lang="en-US" dirty="0" smtClean="0"/>
              <a:t>Research, preservation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4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Sources for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components</a:t>
            </a:r>
          </a:p>
          <a:p>
            <a:pPr lvl="1"/>
            <a:r>
              <a:rPr lang="en-US" dirty="0" smtClean="0"/>
              <a:t>Transferred from records management</a:t>
            </a:r>
          </a:p>
          <a:p>
            <a:endParaRPr lang="en-US" dirty="0" smtClean="0"/>
          </a:p>
          <a:p>
            <a:r>
              <a:rPr lang="en-US" dirty="0" smtClean="0"/>
              <a:t>Donors</a:t>
            </a:r>
          </a:p>
          <a:p>
            <a:pPr lvl="1"/>
            <a:r>
              <a:rPr lang="en-US" dirty="0" smtClean="0"/>
              <a:t>Typically deed of gift specifies terms</a:t>
            </a:r>
          </a:p>
          <a:p>
            <a:endParaRPr lang="en-US" dirty="0" smtClean="0"/>
          </a:p>
          <a:p>
            <a:r>
              <a:rPr lang="en-US" dirty="0" smtClean="0"/>
              <a:t>Purchase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en-US" u="sng" dirty="0" smtClean="0"/>
              <a:t>National Archives Records Schedules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609600" y="638569"/>
            <a:ext cx="82023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1. Civilian Personnel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2. </a:t>
            </a:r>
            <a:r>
              <a:rPr lang="en-US" sz="1600" dirty="0" err="1">
                <a:latin typeface="Arial" panose="020B0604020202020204" pitchFamily="34" charset="0"/>
              </a:rPr>
              <a:t>Payrolling</a:t>
            </a:r>
            <a:r>
              <a:rPr lang="en-US" sz="1600" dirty="0">
                <a:latin typeface="Arial" panose="020B0604020202020204" pitchFamily="34" charset="0"/>
              </a:rPr>
              <a:t> and Pay Administration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3. Procurement, Supply, and Grant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4. Property Disposal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5. Budget Preparation, Presentation, and Apportionment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6. Accountable Officers' Accounts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7. Expenditure Accounting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8. Stores, Plant, and Cost Accounting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9. Travel and Transportation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10. Motor Vehicle Maintenance and Operations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11. Space and Maintenance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12. Communications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13. Printing, Binding, Duplication, and Distribution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14. Information Services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15. Housing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16. Administrative Management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17. Cartographic, Aerial Photographic, Architectural, and Engineering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18. Security and Protective Services Records</a:t>
            </a:r>
          </a:p>
          <a:p>
            <a:pPr marL="0" marR="0"/>
            <a:r>
              <a:rPr lang="en-US" sz="1600" dirty="0" smtClean="0">
                <a:latin typeface="Arial" panose="020B0604020202020204" pitchFamily="34" charset="0"/>
              </a:rPr>
              <a:t>Schedule </a:t>
            </a:r>
            <a:r>
              <a:rPr lang="en-US" sz="1600" dirty="0">
                <a:latin typeface="Arial" panose="020B0604020202020204" pitchFamily="34" charset="0"/>
              </a:rPr>
              <a:t>20. Electronic Records </a:t>
            </a:r>
          </a:p>
          <a:p>
            <a:pPr marL="0" marR="0"/>
            <a:r>
              <a:rPr lang="en-US" sz="1600" dirty="0" smtClean="0">
                <a:latin typeface="Arial" panose="020B0604020202020204" pitchFamily="34" charset="0"/>
              </a:rPr>
              <a:t>Schedule </a:t>
            </a:r>
            <a:r>
              <a:rPr lang="en-US" sz="1600" dirty="0">
                <a:latin typeface="Arial" panose="020B0604020202020204" pitchFamily="34" charset="0"/>
              </a:rPr>
              <a:t>21. Audiovisual Records </a:t>
            </a:r>
          </a:p>
          <a:p>
            <a:pPr marL="0" marR="0"/>
            <a:r>
              <a:rPr lang="en-US" sz="1600" dirty="0" smtClean="0">
                <a:latin typeface="Arial" panose="020B0604020202020204" pitchFamily="34" charset="0"/>
              </a:rPr>
              <a:t>Schedule </a:t>
            </a:r>
            <a:r>
              <a:rPr lang="en-US" sz="1600" dirty="0">
                <a:latin typeface="Arial" panose="020B0604020202020204" pitchFamily="34" charset="0"/>
              </a:rPr>
              <a:t>23. Records Common to Most Offices Within Agencies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24. Information Technology Operations and Management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25. Ethics Program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26. Temporary Commissions, Boards, Councils and Committees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27. Records of the Chief Information Officer</a:t>
            </a:r>
            <a:endParaRPr lang="en-US" sz="160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4664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3002</TotalTime>
  <Pages>15</Pages>
  <Words>1414</Words>
  <Application>Microsoft Office PowerPoint</Application>
  <PresentationFormat>On-screen Show (4:3)</PresentationFormat>
  <Paragraphs>327</Paragraphs>
  <Slides>43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Times New Roman</vt:lpstr>
      <vt:lpstr>Wingdings</vt:lpstr>
      <vt:lpstr>Default Design</vt:lpstr>
      <vt:lpstr>Worksheet</vt:lpstr>
      <vt:lpstr>Acquisition</vt:lpstr>
      <vt:lpstr>Muddiest Points</vt:lpstr>
      <vt:lpstr>Aspects of Metadata</vt:lpstr>
      <vt:lpstr>Thinking About Metadata</vt:lpstr>
      <vt:lpstr>Tonight</vt:lpstr>
      <vt:lpstr>Selection and Acquisition Criteria</vt:lpstr>
      <vt:lpstr>Some Types of “Archives”</vt:lpstr>
      <vt:lpstr>Some Sources for Collections</vt:lpstr>
      <vt:lpstr>National Archives Records Schedules</vt:lpstr>
      <vt:lpstr>Collection Development Policies</vt:lpstr>
      <vt:lpstr>Basis for Exceptions</vt:lpstr>
      <vt:lpstr>Evolutionary Policy</vt:lpstr>
      <vt:lpstr>Why Codify?</vt:lpstr>
      <vt:lpstr>Appraisal</vt:lpstr>
      <vt:lpstr>Deaccessioning</vt:lpstr>
      <vt:lpstr>Tonight</vt:lpstr>
      <vt:lpstr>A Collection Development Policy</vt:lpstr>
      <vt:lpstr>Why Libraries Collect</vt:lpstr>
      <vt:lpstr>Selection</vt:lpstr>
      <vt:lpstr>Publishing Infrastructure</vt:lpstr>
      <vt:lpstr>Access models</vt:lpstr>
      <vt:lpstr>Use-Driven Acquisition</vt:lpstr>
      <vt:lpstr>Zipf’s Law</vt:lpstr>
      <vt:lpstr>The “Big Deal”</vt:lpstr>
      <vt:lpstr>Open Access</vt:lpstr>
      <vt:lpstr>Weeding (“Library Hygiene”)</vt:lpstr>
      <vt:lpstr>Tonight</vt:lpstr>
      <vt:lpstr>The Internet</vt:lpstr>
      <vt:lpstr>The Web</vt:lpstr>
      <vt:lpstr>Crawling the Web</vt:lpstr>
      <vt:lpstr>Robots Exclusion Protocol</vt:lpstr>
      <vt:lpstr>Link Structure of the Web</vt:lpstr>
      <vt:lpstr>Web Crawl Challenges</vt:lpstr>
      <vt:lpstr>PowerPoint Presentation</vt:lpstr>
      <vt:lpstr>The “Deep Web”</vt:lpstr>
      <vt:lpstr>Hands on: The Internet Archive</vt:lpstr>
      <vt:lpstr>PowerPoint Presentation</vt:lpstr>
      <vt:lpstr>Most Widely-Spoken Languages</vt:lpstr>
      <vt:lpstr>Global Trade</vt:lpstr>
      <vt:lpstr>Thinking About the Issues</vt:lpstr>
      <vt:lpstr>Homework G3</vt:lpstr>
      <vt:lpstr>DCC Digital Curation Life Cycle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</dc:title>
  <dc:creator>Doug Oard</dc:creator>
  <cp:lastModifiedBy>jj</cp:lastModifiedBy>
  <cp:revision>114</cp:revision>
  <cp:lastPrinted>1997-10-29T16:46:58Z</cp:lastPrinted>
  <dcterms:created xsi:type="dcterms:W3CDTF">1997-10-29T17:15:40Z</dcterms:created>
  <dcterms:modified xsi:type="dcterms:W3CDTF">2014-02-02T19:24:12Z</dcterms:modified>
</cp:coreProperties>
</file>