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3"/>
  </p:notesMasterIdLst>
  <p:handoutMasterIdLst>
    <p:handoutMasterId r:id="rId94"/>
  </p:handoutMasterIdLst>
  <p:sldIdLst>
    <p:sldId id="256" r:id="rId3"/>
    <p:sldId id="482" r:id="rId4"/>
    <p:sldId id="404" r:id="rId5"/>
    <p:sldId id="405" r:id="rId6"/>
    <p:sldId id="406" r:id="rId7"/>
    <p:sldId id="407" r:id="rId8"/>
    <p:sldId id="408" r:id="rId9"/>
    <p:sldId id="409" r:id="rId10"/>
    <p:sldId id="410" r:id="rId11"/>
    <p:sldId id="415" r:id="rId12"/>
    <p:sldId id="416" r:id="rId13"/>
    <p:sldId id="418" r:id="rId14"/>
    <p:sldId id="421" r:id="rId15"/>
    <p:sldId id="422" r:id="rId16"/>
    <p:sldId id="424" r:id="rId17"/>
    <p:sldId id="365" r:id="rId18"/>
    <p:sldId id="366" r:id="rId19"/>
    <p:sldId id="368" r:id="rId20"/>
    <p:sldId id="335" r:id="rId21"/>
    <p:sldId id="336" r:id="rId22"/>
    <p:sldId id="337" r:id="rId23"/>
    <p:sldId id="265" r:id="rId24"/>
    <p:sldId id="266" r:id="rId25"/>
    <p:sldId id="264" r:id="rId26"/>
    <p:sldId id="276" r:id="rId27"/>
    <p:sldId id="349" r:id="rId28"/>
    <p:sldId id="397" r:id="rId29"/>
    <p:sldId id="330" r:id="rId30"/>
    <p:sldId id="327" r:id="rId31"/>
    <p:sldId id="328" r:id="rId32"/>
    <p:sldId id="339" r:id="rId33"/>
    <p:sldId id="338" r:id="rId34"/>
    <p:sldId id="329" r:id="rId35"/>
    <p:sldId id="351" r:id="rId36"/>
    <p:sldId id="277" r:id="rId37"/>
    <p:sldId id="278" r:id="rId38"/>
    <p:sldId id="279" r:id="rId39"/>
    <p:sldId id="369" r:id="rId40"/>
    <p:sldId id="370" r:id="rId41"/>
    <p:sldId id="344" r:id="rId42"/>
    <p:sldId id="281" r:id="rId43"/>
    <p:sldId id="287" r:id="rId44"/>
    <p:sldId id="284" r:id="rId45"/>
    <p:sldId id="374" r:id="rId46"/>
    <p:sldId id="381" r:id="rId47"/>
    <p:sldId id="387" r:id="rId48"/>
    <p:sldId id="388" r:id="rId49"/>
    <p:sldId id="389" r:id="rId50"/>
    <p:sldId id="392" r:id="rId51"/>
    <p:sldId id="394" r:id="rId52"/>
    <p:sldId id="393" r:id="rId53"/>
    <p:sldId id="352" r:id="rId54"/>
    <p:sldId id="285" r:id="rId55"/>
    <p:sldId id="286" r:id="rId56"/>
    <p:sldId id="268" r:id="rId57"/>
    <p:sldId id="357" r:id="rId58"/>
    <p:sldId id="334" r:id="rId59"/>
    <p:sldId id="354" r:id="rId60"/>
    <p:sldId id="402" r:id="rId61"/>
    <p:sldId id="271" r:id="rId62"/>
    <p:sldId id="436" r:id="rId63"/>
    <p:sldId id="438" r:id="rId64"/>
    <p:sldId id="439" r:id="rId65"/>
    <p:sldId id="437" r:id="rId66"/>
    <p:sldId id="440" r:id="rId67"/>
    <p:sldId id="442" r:id="rId68"/>
    <p:sldId id="443" r:id="rId69"/>
    <p:sldId id="444" r:id="rId70"/>
    <p:sldId id="456" r:id="rId71"/>
    <p:sldId id="457" r:id="rId72"/>
    <p:sldId id="458" r:id="rId73"/>
    <p:sldId id="460" r:id="rId74"/>
    <p:sldId id="461" r:id="rId75"/>
    <p:sldId id="464" r:id="rId76"/>
    <p:sldId id="465" r:id="rId77"/>
    <p:sldId id="466" r:id="rId78"/>
    <p:sldId id="467" r:id="rId79"/>
    <p:sldId id="468" r:id="rId80"/>
    <p:sldId id="469" r:id="rId81"/>
    <p:sldId id="470" r:id="rId82"/>
    <p:sldId id="471" r:id="rId83"/>
    <p:sldId id="473" r:id="rId84"/>
    <p:sldId id="474" r:id="rId85"/>
    <p:sldId id="475" r:id="rId86"/>
    <p:sldId id="476" r:id="rId87"/>
    <p:sldId id="478" r:id="rId88"/>
    <p:sldId id="479" r:id="rId89"/>
    <p:sldId id="481" r:id="rId90"/>
    <p:sldId id="480" r:id="rId91"/>
    <p:sldId id="361" r:id="rId9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84"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217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Ro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987607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noTextEdit="1"/>
          </p:cNvSpPr>
          <p:nvPr>
            <p:ph type="sldImg"/>
          </p:nvPr>
        </p:nvSpPr>
        <p:spPr>
          <a:xfrm>
            <a:off x="1150938" y="692150"/>
            <a:ext cx="4556125" cy="3416300"/>
          </a:xfrm>
          <a:ln cap="flat"/>
        </p:spPr>
      </p:sp>
      <p:sp>
        <p:nvSpPr>
          <p:cNvPr id="409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18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ln/>
        </p:spPr>
        <p:txBody>
          <a:bodyPr/>
          <a:lstStyle/>
          <a:p>
            <a:endParaRPr lang="en-US" altLang="en-US"/>
          </a:p>
        </p:txBody>
      </p:sp>
      <p:sp>
        <p:nvSpPr>
          <p:cNvPr id="126979"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53111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ln/>
        </p:spPr>
        <p:txBody>
          <a:bodyPr/>
          <a:lstStyle/>
          <a:p>
            <a:endParaRPr lang="en-US" altLang="en-US"/>
          </a:p>
        </p:txBody>
      </p:sp>
      <p:sp>
        <p:nvSpPr>
          <p:cNvPr id="129027"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71870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Ro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r>
              <a:rPr lang="en-US" altLang="en-US"/>
              <a:t>1878 patent image</a:t>
            </a:r>
          </a:p>
          <a:p>
            <a:endParaRPr lang="en-US" altLang="en-US"/>
          </a:p>
          <a:p>
            <a:r>
              <a:rPr lang="en-US" altLang="en-US"/>
              <a:t>The name "QWERTY" for our typewriter keyboard comes from the first six letters in the top alphabet row (the one just below the numbers). It is also called the "Universal" keyboard for rather obvious reasons. It was the work of inventor C. L. Sholes, who put together the prototypes of the first commercial typewriter in a Milwaukee machine shop back in the 1860's.</a:t>
            </a:r>
            <a:br>
              <a:rPr lang="en-US" altLang="en-US"/>
            </a:br>
            <a:endParaRPr lang="en-US" altLang="en-US"/>
          </a:p>
          <a:p>
            <a:endParaRPr lang="en-US" altLang="en-US"/>
          </a:p>
        </p:txBody>
      </p:sp>
    </p:spTree>
    <p:extLst>
      <p:ext uri="{BB962C8B-B14F-4D97-AF65-F5344CB8AC3E}">
        <p14:creationId xmlns:p14="http://schemas.microsoft.com/office/powerpoint/2010/main" val="29262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ln/>
        </p:spPr>
        <p:txBody>
          <a:bodyPr/>
          <a:lstStyle/>
          <a:p>
            <a:endParaRPr lang="en-US" altLang="en-US"/>
          </a:p>
        </p:txBody>
      </p:sp>
      <p:sp>
        <p:nvSpPr>
          <p:cNvPr id="131075"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33792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Rot="1" noChangeArrowheads="1" noTextEdit="1"/>
          </p:cNvSpPr>
          <p:nvPr>
            <p:ph type="sldImg"/>
          </p:nvPr>
        </p:nvSpPr>
        <p:spPr>
          <a:xfrm>
            <a:off x="1150938" y="692150"/>
            <a:ext cx="4556125" cy="3416300"/>
          </a:xfrm>
          <a:ln cap="flat"/>
        </p:spPr>
      </p:sp>
      <p:sp>
        <p:nvSpPr>
          <p:cNvPr id="16793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48115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p:txBody>
          <a:bodyPr/>
          <a:lstStyle/>
          <a:p>
            <a:r>
              <a:rPr lang="en-US" altLang="en-US"/>
              <a:t>Ubiquitous computing names the third wave in computing, just now beginning. First were mainframes, each shared by lots of people. Now we are in the personal computing era, person and machine staring uneasily at each other across the desktop. Next comes ubiquitous computing, or the age of </a:t>
            </a:r>
            <a:r>
              <a:rPr lang="en-US" altLang="en-US" i="1"/>
              <a:t>calm technology</a:t>
            </a:r>
            <a:r>
              <a:rPr lang="en-US" altLang="en-US"/>
              <a:t>, when technology recedes into the background of our lives. Alan Kay of Apple calls this "Third Paradigm" computing. </a:t>
            </a:r>
          </a:p>
          <a:p>
            <a:endParaRPr lang="en-US" altLang="en-US"/>
          </a:p>
        </p:txBody>
      </p:sp>
    </p:spTree>
    <p:extLst>
      <p:ext uri="{BB962C8B-B14F-4D97-AF65-F5344CB8AC3E}">
        <p14:creationId xmlns:p14="http://schemas.microsoft.com/office/powerpoint/2010/main" val="306150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ln/>
        </p:spPr>
        <p:txBody>
          <a:bodyPr/>
          <a:lstStyle/>
          <a:p>
            <a:endParaRPr lang="en-US" altLang="en-US"/>
          </a:p>
        </p:txBody>
      </p:sp>
      <p:sp>
        <p:nvSpPr>
          <p:cNvPr id="63491"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26768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1150938" y="692150"/>
            <a:ext cx="4556125" cy="3416300"/>
          </a:xfrm>
          <a:ln cap="flat"/>
        </p:spPr>
      </p:sp>
      <p:sp>
        <p:nvSpPr>
          <p:cNvPr id="5734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3432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Rot="1" noChangeArrowheads="1" noTextEdit="1"/>
          </p:cNvSpPr>
          <p:nvPr>
            <p:ph type="sldImg"/>
          </p:nvPr>
        </p:nvSpPr>
        <p:spPr>
          <a:xfrm>
            <a:off x="1154113" y="693738"/>
            <a:ext cx="4551362" cy="3413125"/>
          </a:xfrm>
          <a:ln cap="flat"/>
        </p:spPr>
      </p:sp>
      <p:sp>
        <p:nvSpPr>
          <p:cNvPr id="200707" name="Rectangle 3"/>
          <p:cNvSpPr>
            <a:spLocks noGrp="1" noChangeArrowheads="1"/>
          </p:cNvSpPr>
          <p:nvPr>
            <p:ph type="body" idx="1"/>
          </p:nvPr>
        </p:nvSpPr>
        <p:spPr>
          <a:xfrm>
            <a:off x="915988" y="4343400"/>
            <a:ext cx="5026025" cy="4114800"/>
          </a:xfrm>
          <a:ln/>
        </p:spPr>
        <p:txBody>
          <a:bodyPr lIns="92122" tIns="46842" rIns="92122" bIns="46842"/>
          <a:lstStyle/>
          <a:p>
            <a:pPr defTabSz="949325">
              <a:spcBef>
                <a:spcPct val="0"/>
              </a:spcBef>
            </a:pPr>
            <a:endParaRPr lang="en-CA" altLang="en-US" sz="2500"/>
          </a:p>
        </p:txBody>
      </p:sp>
    </p:spTree>
    <p:extLst>
      <p:ext uri="{BB962C8B-B14F-4D97-AF65-F5344CB8AC3E}">
        <p14:creationId xmlns:p14="http://schemas.microsoft.com/office/powerpoint/2010/main" val="222788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Rot="1" noChangeArrowheads="1" noTextEdit="1"/>
          </p:cNvSpPr>
          <p:nvPr>
            <p:ph type="sldImg"/>
          </p:nvPr>
        </p:nvSpPr>
        <p:spPr>
          <a:xfrm>
            <a:off x="1154113" y="693738"/>
            <a:ext cx="4551362" cy="3413125"/>
          </a:xfrm>
          <a:ln cap="flat"/>
        </p:spPr>
      </p:sp>
      <p:sp>
        <p:nvSpPr>
          <p:cNvPr id="218115" name="Rectangle 3"/>
          <p:cNvSpPr>
            <a:spLocks noGrp="1" noChangeArrowheads="1"/>
          </p:cNvSpPr>
          <p:nvPr>
            <p:ph type="body" idx="1"/>
          </p:nvPr>
        </p:nvSpPr>
        <p:spPr>
          <a:xfrm>
            <a:off x="915988" y="4343400"/>
            <a:ext cx="5026025" cy="4114800"/>
          </a:xfrm>
          <a:ln/>
        </p:spPr>
        <p:txBody>
          <a:bodyPr lIns="92122" tIns="46842" rIns="92122" bIns="46842"/>
          <a:lstStyle/>
          <a:p>
            <a:pPr defTabSz="949325">
              <a:spcBef>
                <a:spcPct val="0"/>
              </a:spcBef>
            </a:pPr>
            <a:endParaRPr lang="en-CA" altLang="en-US" sz="2500"/>
          </a:p>
        </p:txBody>
      </p:sp>
    </p:spTree>
    <p:extLst>
      <p:ext uri="{BB962C8B-B14F-4D97-AF65-F5344CB8AC3E}">
        <p14:creationId xmlns:p14="http://schemas.microsoft.com/office/powerpoint/2010/main" val="201430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Rot="1" noChangeArrowheads="1" noTextEdit="1"/>
          </p:cNvSpPr>
          <p:nvPr>
            <p:ph type="sldImg"/>
          </p:nvPr>
        </p:nvSpPr>
        <p:spPr>
          <a:xfrm>
            <a:off x="1152525" y="692150"/>
            <a:ext cx="4554538" cy="3416300"/>
          </a:xfrm>
          <a:ln/>
        </p:spPr>
      </p:sp>
      <p:sp>
        <p:nvSpPr>
          <p:cNvPr id="18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9886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Rot="1" noChangeArrowheads="1" noTextEdit="1"/>
          </p:cNvSpPr>
          <p:nvPr>
            <p:ph type="sldImg"/>
          </p:nvPr>
        </p:nvSpPr>
        <p:spPr>
          <a:xfrm>
            <a:off x="1154113" y="693738"/>
            <a:ext cx="4551362" cy="3413125"/>
          </a:xfrm>
          <a:ln cap="flat"/>
        </p:spPr>
      </p:sp>
      <p:sp>
        <p:nvSpPr>
          <p:cNvPr id="222211" name="Rectangle 3"/>
          <p:cNvSpPr>
            <a:spLocks noGrp="1" noChangeArrowheads="1"/>
          </p:cNvSpPr>
          <p:nvPr>
            <p:ph type="body" idx="1"/>
          </p:nvPr>
        </p:nvSpPr>
        <p:spPr>
          <a:xfrm>
            <a:off x="915988" y="4343400"/>
            <a:ext cx="5026025" cy="4114800"/>
          </a:xfrm>
          <a:ln/>
        </p:spPr>
        <p:txBody>
          <a:bodyPr lIns="92122" tIns="46842" rIns="92122" bIns="46842"/>
          <a:lstStyle/>
          <a:p>
            <a:pPr defTabSz="949325">
              <a:spcBef>
                <a:spcPct val="0"/>
              </a:spcBef>
            </a:pPr>
            <a:endParaRPr lang="en-CA" altLang="en-US" sz="2500"/>
          </a:p>
        </p:txBody>
      </p:sp>
    </p:spTree>
    <p:extLst>
      <p:ext uri="{BB962C8B-B14F-4D97-AF65-F5344CB8AC3E}">
        <p14:creationId xmlns:p14="http://schemas.microsoft.com/office/powerpoint/2010/main" val="1486545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Rot="1" noChangeArrowheads="1" noTextEdit="1"/>
          </p:cNvSpPr>
          <p:nvPr>
            <p:ph type="sldImg"/>
          </p:nvPr>
        </p:nvSpPr>
        <p:spPr>
          <a:xfrm>
            <a:off x="1154113" y="693738"/>
            <a:ext cx="4551362" cy="3413125"/>
          </a:xfrm>
          <a:ln cap="flat"/>
        </p:spPr>
      </p:sp>
      <p:sp>
        <p:nvSpPr>
          <p:cNvPr id="228355" name="Rectangle 3"/>
          <p:cNvSpPr>
            <a:spLocks noGrp="1" noChangeArrowheads="1"/>
          </p:cNvSpPr>
          <p:nvPr>
            <p:ph type="body" idx="1"/>
          </p:nvPr>
        </p:nvSpPr>
        <p:spPr>
          <a:xfrm>
            <a:off x="915988" y="4343400"/>
            <a:ext cx="5026025" cy="4114800"/>
          </a:xfrm>
          <a:ln/>
        </p:spPr>
        <p:txBody>
          <a:bodyPr lIns="92122" tIns="46842" rIns="92122" bIns="46842"/>
          <a:lstStyle/>
          <a:p>
            <a:pPr defTabSz="949325">
              <a:spcBef>
                <a:spcPct val="0"/>
              </a:spcBef>
            </a:pPr>
            <a:endParaRPr lang="en-CA" altLang="en-US" sz="2500"/>
          </a:p>
        </p:txBody>
      </p:sp>
    </p:spTree>
    <p:extLst>
      <p:ext uri="{BB962C8B-B14F-4D97-AF65-F5344CB8AC3E}">
        <p14:creationId xmlns:p14="http://schemas.microsoft.com/office/powerpoint/2010/main" val="229355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1150938" y="692150"/>
            <a:ext cx="4556125" cy="3416300"/>
          </a:xfrm>
          <a:ln cap="flat"/>
        </p:spPr>
      </p:sp>
      <p:sp>
        <p:nvSpPr>
          <p:cNvPr id="59395" name="Rectangle 3"/>
          <p:cNvSpPr>
            <a:spLocks noGrp="1" noChangeArrowheads="1"/>
          </p:cNvSpPr>
          <p:nvPr>
            <p:ph type="body" idx="1"/>
          </p:nvPr>
        </p:nvSpPr>
        <p:spPr>
          <a:noFill/>
          <a:ln/>
        </p:spPr>
        <p:txBody>
          <a:bodyPr/>
          <a:lstStyle/>
          <a:p>
            <a:r>
              <a:rPr lang="en-US" altLang="en-US"/>
              <a:t>A set of options displayed on the screen where the selection and execution of one or more of the options results in a change of the state of the interface.</a:t>
            </a:r>
          </a:p>
        </p:txBody>
      </p:sp>
    </p:spTree>
    <p:extLst>
      <p:ext uri="{BB962C8B-B14F-4D97-AF65-F5344CB8AC3E}">
        <p14:creationId xmlns:p14="http://schemas.microsoft.com/office/powerpoint/2010/main" val="278620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4177597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873969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Rot="1" noChangeArrowheads="1" noTextEdit="1"/>
          </p:cNvSpPr>
          <p:nvPr>
            <p:ph type="sldImg"/>
          </p:nvPr>
        </p:nvSpPr>
        <p:spPr>
          <a:xfrm>
            <a:off x="1152525" y="692150"/>
            <a:ext cx="4554538" cy="3416300"/>
          </a:xfrm>
          <a:ln/>
        </p:spPr>
      </p:sp>
      <p:sp>
        <p:nvSpPr>
          <p:cNvPr id="243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012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xfrm>
            <a:off x="1150938" y="692150"/>
            <a:ext cx="4556125" cy="3416300"/>
          </a:xfrm>
          <a:ln cap="flat"/>
        </p:spPr>
      </p:sp>
      <p:sp>
        <p:nvSpPr>
          <p:cNvPr id="348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51544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6107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xfrm>
            <a:off x="1152525" y="692150"/>
            <a:ext cx="4554538" cy="3416300"/>
          </a:xfrm>
          <a:ln cap="flat"/>
        </p:spPr>
      </p:sp>
      <p:sp>
        <p:nvSpPr>
          <p:cNvPr id="27651" name="Rectangle 3"/>
          <p:cNvSpPr>
            <a:spLocks noGrp="1" noChangeArrowheads="1"/>
          </p:cNvSpPr>
          <p:nvPr>
            <p:ph type="body" idx="1"/>
          </p:nvPr>
        </p:nvSpPr>
        <p:spPr>
          <a:noFill/>
        </p:spPr>
        <p:txBody>
          <a:bodyPr lIns="90484" tIns="44448" rIns="90484" bIns="44448"/>
          <a:lstStyle/>
          <a:p>
            <a:endParaRPr lang="en-US" altLang="en-US" smtClean="0"/>
          </a:p>
        </p:txBody>
      </p:sp>
    </p:spTree>
    <p:extLst>
      <p:ext uri="{BB962C8B-B14F-4D97-AF65-F5344CB8AC3E}">
        <p14:creationId xmlns:p14="http://schemas.microsoft.com/office/powerpoint/2010/main" val="885379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xfrm>
            <a:off x="1150938" y="692150"/>
            <a:ext cx="4556125" cy="3416300"/>
          </a:xfrm>
          <a:ln cap="flat"/>
        </p:spPr>
      </p:sp>
      <p:sp>
        <p:nvSpPr>
          <p:cNvPr id="317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857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Rot="1" noChangeArrowheads="1" noTextEdit="1"/>
          </p:cNvSpPr>
          <p:nvPr>
            <p:ph type="sldImg"/>
          </p:nvPr>
        </p:nvSpPr>
        <p:spPr>
          <a:xfrm>
            <a:off x="1152525" y="692150"/>
            <a:ext cx="4554538" cy="3416300"/>
          </a:xfrm>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7331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94182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33477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nchor="b"/>
          <a:lstStyle>
            <a:lvl1pPr defTabSz="911225">
              <a:defRPr sz="2400">
                <a:solidFill>
                  <a:schemeClr val="tx1"/>
                </a:solidFill>
                <a:latin typeface="Times New Roman" panose="02020603050405020304" pitchFamily="18" charset="0"/>
                <a:cs typeface="Arial" panose="020B0604020202020204" pitchFamily="34" charset="0"/>
              </a:defRPr>
            </a:lvl1pPr>
            <a:lvl2pPr marL="742950" indent="-285750" defTabSz="911225">
              <a:defRPr sz="2400">
                <a:solidFill>
                  <a:schemeClr val="tx1"/>
                </a:solidFill>
                <a:latin typeface="Times New Roman" panose="02020603050405020304" pitchFamily="18" charset="0"/>
                <a:cs typeface="Arial" panose="020B0604020202020204" pitchFamily="34" charset="0"/>
              </a:defRPr>
            </a:lvl2pPr>
            <a:lvl3pPr marL="1143000" indent="-228600" defTabSz="911225">
              <a:defRPr sz="2400">
                <a:solidFill>
                  <a:schemeClr val="tx1"/>
                </a:solidFill>
                <a:latin typeface="Times New Roman" panose="02020603050405020304" pitchFamily="18" charset="0"/>
                <a:cs typeface="Arial" panose="020B0604020202020204" pitchFamily="34" charset="0"/>
              </a:defRPr>
            </a:lvl3pPr>
            <a:lvl4pPr marL="1600200" indent="-228600" defTabSz="911225">
              <a:defRPr sz="2400">
                <a:solidFill>
                  <a:schemeClr val="tx1"/>
                </a:solidFill>
                <a:latin typeface="Times New Roman" panose="02020603050405020304" pitchFamily="18" charset="0"/>
                <a:cs typeface="Arial" panose="020B0604020202020204" pitchFamily="34" charset="0"/>
              </a:defRPr>
            </a:lvl4pPr>
            <a:lvl5pPr marL="2057400" indent="-228600" defTabSz="911225">
              <a:defRPr sz="2400">
                <a:solidFill>
                  <a:schemeClr val="tx1"/>
                </a:solidFill>
                <a:latin typeface="Times New Roman" panose="02020603050405020304" pitchFamily="18" charset="0"/>
                <a:cs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2175031E-61C0-467A-A7ED-D71A394A05BA}" type="slidenum">
              <a:rPr lang="en-US" altLang="en-US" sz="1100">
                <a:solidFill>
                  <a:srgbClr val="000000"/>
                </a:solidFill>
                <a:latin typeface="Arial" panose="020B0604020202020204" pitchFamily="34" charset="0"/>
              </a:rPr>
              <a:pPr algn="r" eaLnBrk="1" hangingPunct="1"/>
              <a:t>83</a:t>
            </a:fld>
            <a:endParaRPr lang="en-US" altLang="en-US" sz="1100">
              <a:solidFill>
                <a:srgbClr val="000000"/>
              </a:solidFill>
              <a:latin typeface="Arial" panose="020B0604020202020204" pitchFamily="34" charset="0"/>
            </a:endParaRPr>
          </a:p>
        </p:txBody>
      </p:sp>
      <p:sp>
        <p:nvSpPr>
          <p:cNvPr id="73731" name="Rectangle 2"/>
          <p:cNvSpPr>
            <a:spLocks noChangeArrowheads="1"/>
          </p:cNvSpPr>
          <p:nvPr/>
        </p:nvSpPr>
        <p:spPr bwMode="auto">
          <a:xfrm>
            <a:off x="3887788" y="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529" tIns="44765" rIns="89529" bIns="44765" anchor="ctr"/>
          <a:lstStyle>
            <a:lvl1pPr defTabSz="865188">
              <a:defRPr sz="2400">
                <a:solidFill>
                  <a:schemeClr val="tx1"/>
                </a:solidFill>
                <a:latin typeface="Times New Roman" panose="02020603050405020304" pitchFamily="18" charset="0"/>
                <a:cs typeface="Arial" panose="020B0604020202020204" pitchFamily="34" charset="0"/>
              </a:defRPr>
            </a:lvl1pPr>
            <a:lvl2pPr marL="742950" indent="-285750" defTabSz="865188">
              <a:defRPr sz="2400">
                <a:solidFill>
                  <a:schemeClr val="tx1"/>
                </a:solidFill>
                <a:latin typeface="Times New Roman" panose="02020603050405020304" pitchFamily="18" charset="0"/>
                <a:cs typeface="Arial" panose="020B0604020202020204" pitchFamily="34" charset="0"/>
              </a:defRPr>
            </a:lvl2pPr>
            <a:lvl3pPr marL="1143000" indent="-228600" defTabSz="865188">
              <a:defRPr sz="2400">
                <a:solidFill>
                  <a:schemeClr val="tx1"/>
                </a:solidFill>
                <a:latin typeface="Times New Roman" panose="02020603050405020304" pitchFamily="18" charset="0"/>
                <a:cs typeface="Arial" panose="020B0604020202020204" pitchFamily="34" charset="0"/>
              </a:defRPr>
            </a:lvl3pPr>
            <a:lvl4pPr marL="1600200" indent="-228600" defTabSz="865188">
              <a:defRPr sz="2400">
                <a:solidFill>
                  <a:schemeClr val="tx1"/>
                </a:solidFill>
                <a:latin typeface="Times New Roman" panose="02020603050405020304" pitchFamily="18" charset="0"/>
                <a:cs typeface="Arial" panose="020B0604020202020204" pitchFamily="34" charset="0"/>
              </a:defRPr>
            </a:lvl4pPr>
            <a:lvl5pPr marL="2057400" indent="-228600" defTabSz="865188">
              <a:defRPr sz="2400">
                <a:solidFill>
                  <a:schemeClr val="tx1"/>
                </a:solidFill>
                <a:latin typeface="Times New Roman" panose="02020603050405020304" pitchFamily="18" charset="0"/>
                <a:cs typeface="Arial" panose="020B0604020202020204" pitchFamily="34"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500" b="1">
              <a:solidFill>
                <a:srgbClr val="000000"/>
              </a:solidFill>
              <a:latin typeface="Arial" panose="020B0604020202020204" pitchFamily="34" charset="0"/>
            </a:endParaRPr>
          </a:p>
        </p:txBody>
      </p:sp>
      <p:sp>
        <p:nvSpPr>
          <p:cNvPr id="73732" name="Rectangle 3"/>
          <p:cNvSpPr>
            <a:spLocks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4" tIns="44443" rIns="90474" bIns="44443" anchor="b"/>
          <a:lstStyle>
            <a:lvl1pPr defTabSz="912813">
              <a:defRPr sz="2400">
                <a:solidFill>
                  <a:schemeClr val="tx1"/>
                </a:solidFill>
                <a:latin typeface="Times New Roman" panose="02020603050405020304" pitchFamily="18" charset="0"/>
                <a:cs typeface="Arial" panose="020B0604020202020204" pitchFamily="34" charset="0"/>
              </a:defRPr>
            </a:lvl1pPr>
            <a:lvl2pPr marL="742950" indent="-285750" defTabSz="912813">
              <a:defRPr sz="2400">
                <a:solidFill>
                  <a:schemeClr val="tx1"/>
                </a:solidFill>
                <a:latin typeface="Times New Roman" panose="02020603050405020304" pitchFamily="18" charset="0"/>
                <a:cs typeface="Arial" panose="020B0604020202020204" pitchFamily="34" charset="0"/>
              </a:defRPr>
            </a:lvl2pPr>
            <a:lvl3pPr marL="1143000" indent="-228600" defTabSz="912813">
              <a:defRPr sz="2400">
                <a:solidFill>
                  <a:schemeClr val="tx1"/>
                </a:solidFill>
                <a:latin typeface="Times New Roman" panose="02020603050405020304" pitchFamily="18" charset="0"/>
                <a:cs typeface="Arial" panose="020B0604020202020204" pitchFamily="34" charset="0"/>
              </a:defRPr>
            </a:lvl3pPr>
            <a:lvl4pPr marL="1600200" indent="-228600" defTabSz="912813">
              <a:defRPr sz="2400">
                <a:solidFill>
                  <a:schemeClr val="tx1"/>
                </a:solidFill>
                <a:latin typeface="Times New Roman" panose="02020603050405020304" pitchFamily="18" charset="0"/>
                <a:cs typeface="Arial" panose="020B0604020202020204" pitchFamily="34" charset="0"/>
              </a:defRPr>
            </a:lvl4pPr>
            <a:lvl5pPr marL="2057400" indent="-228600" defTabSz="912813">
              <a:defRPr sz="24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r>
              <a:rPr lang="en-US" altLang="en-US" sz="1100">
                <a:solidFill>
                  <a:srgbClr val="000000"/>
                </a:solidFill>
              </a:rPr>
              <a:t>13</a:t>
            </a:r>
          </a:p>
        </p:txBody>
      </p:sp>
      <p:sp>
        <p:nvSpPr>
          <p:cNvPr id="73733"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529" tIns="44765" rIns="89529" bIns="44765" anchor="ctr"/>
          <a:lstStyle>
            <a:lvl1pPr defTabSz="865188">
              <a:defRPr sz="2400">
                <a:solidFill>
                  <a:schemeClr val="tx1"/>
                </a:solidFill>
                <a:latin typeface="Times New Roman" panose="02020603050405020304" pitchFamily="18" charset="0"/>
                <a:cs typeface="Arial" panose="020B0604020202020204" pitchFamily="34" charset="0"/>
              </a:defRPr>
            </a:lvl1pPr>
            <a:lvl2pPr marL="742950" indent="-285750" defTabSz="865188">
              <a:defRPr sz="2400">
                <a:solidFill>
                  <a:schemeClr val="tx1"/>
                </a:solidFill>
                <a:latin typeface="Times New Roman" panose="02020603050405020304" pitchFamily="18" charset="0"/>
                <a:cs typeface="Arial" panose="020B0604020202020204" pitchFamily="34" charset="0"/>
              </a:defRPr>
            </a:lvl2pPr>
            <a:lvl3pPr marL="1143000" indent="-228600" defTabSz="865188">
              <a:defRPr sz="2400">
                <a:solidFill>
                  <a:schemeClr val="tx1"/>
                </a:solidFill>
                <a:latin typeface="Times New Roman" panose="02020603050405020304" pitchFamily="18" charset="0"/>
                <a:cs typeface="Arial" panose="020B0604020202020204" pitchFamily="34" charset="0"/>
              </a:defRPr>
            </a:lvl3pPr>
            <a:lvl4pPr marL="1600200" indent="-228600" defTabSz="865188">
              <a:defRPr sz="2400">
                <a:solidFill>
                  <a:schemeClr val="tx1"/>
                </a:solidFill>
                <a:latin typeface="Times New Roman" panose="02020603050405020304" pitchFamily="18" charset="0"/>
                <a:cs typeface="Arial" panose="020B0604020202020204" pitchFamily="34" charset="0"/>
              </a:defRPr>
            </a:lvl4pPr>
            <a:lvl5pPr marL="2057400" indent="-228600" defTabSz="865188">
              <a:defRPr sz="2400">
                <a:solidFill>
                  <a:schemeClr val="tx1"/>
                </a:solidFill>
                <a:latin typeface="Times New Roman" panose="02020603050405020304" pitchFamily="18" charset="0"/>
                <a:cs typeface="Arial" panose="020B0604020202020204" pitchFamily="34"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500" b="1">
              <a:solidFill>
                <a:srgbClr val="000000"/>
              </a:solidFill>
              <a:latin typeface="Arial" panose="020B0604020202020204" pitchFamily="34" charset="0"/>
            </a:endParaRPr>
          </a:p>
        </p:txBody>
      </p:sp>
      <p:sp>
        <p:nvSpPr>
          <p:cNvPr id="73734" name="Rectangle 5"/>
          <p:cNvSpPr>
            <a:spLocks noChangeArrowheads="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529" tIns="44765" rIns="89529" bIns="44765" anchor="ctr"/>
          <a:lstStyle>
            <a:lvl1pPr defTabSz="865188">
              <a:defRPr sz="2400">
                <a:solidFill>
                  <a:schemeClr val="tx1"/>
                </a:solidFill>
                <a:latin typeface="Times New Roman" panose="02020603050405020304" pitchFamily="18" charset="0"/>
                <a:cs typeface="Arial" panose="020B0604020202020204" pitchFamily="34" charset="0"/>
              </a:defRPr>
            </a:lvl1pPr>
            <a:lvl2pPr marL="742950" indent="-285750" defTabSz="865188">
              <a:defRPr sz="2400">
                <a:solidFill>
                  <a:schemeClr val="tx1"/>
                </a:solidFill>
                <a:latin typeface="Times New Roman" panose="02020603050405020304" pitchFamily="18" charset="0"/>
                <a:cs typeface="Arial" panose="020B0604020202020204" pitchFamily="34" charset="0"/>
              </a:defRPr>
            </a:lvl2pPr>
            <a:lvl3pPr marL="1143000" indent="-228600" defTabSz="865188">
              <a:defRPr sz="2400">
                <a:solidFill>
                  <a:schemeClr val="tx1"/>
                </a:solidFill>
                <a:latin typeface="Times New Roman" panose="02020603050405020304" pitchFamily="18" charset="0"/>
                <a:cs typeface="Arial" panose="020B0604020202020204" pitchFamily="34" charset="0"/>
              </a:defRPr>
            </a:lvl3pPr>
            <a:lvl4pPr marL="1600200" indent="-228600" defTabSz="865188">
              <a:defRPr sz="2400">
                <a:solidFill>
                  <a:schemeClr val="tx1"/>
                </a:solidFill>
                <a:latin typeface="Times New Roman" panose="02020603050405020304" pitchFamily="18" charset="0"/>
                <a:cs typeface="Arial" panose="020B0604020202020204" pitchFamily="34" charset="0"/>
              </a:defRPr>
            </a:lvl4pPr>
            <a:lvl5pPr marL="2057400" indent="-228600" defTabSz="865188">
              <a:defRPr sz="2400">
                <a:solidFill>
                  <a:schemeClr val="tx1"/>
                </a:solidFill>
                <a:latin typeface="Times New Roman" panose="02020603050405020304" pitchFamily="18" charset="0"/>
                <a:cs typeface="Arial" panose="020B0604020202020204" pitchFamily="34"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500" b="1">
              <a:solidFill>
                <a:srgbClr val="000000"/>
              </a:solidFill>
              <a:latin typeface="Arial" panose="020B0604020202020204" pitchFamily="34" charset="0"/>
            </a:endParaRPr>
          </a:p>
        </p:txBody>
      </p:sp>
      <p:sp>
        <p:nvSpPr>
          <p:cNvPr id="73735" name="Rectangle 6"/>
          <p:cNvSpPr>
            <a:spLocks noRot="1" noChangeArrowheads="1" noTextEdit="1"/>
          </p:cNvSpPr>
          <p:nvPr>
            <p:ph type="sldImg"/>
          </p:nvPr>
        </p:nvSpPr>
        <p:spPr>
          <a:xfrm>
            <a:off x="1152525" y="692150"/>
            <a:ext cx="4554538" cy="3416300"/>
          </a:xfrm>
          <a:ln cap="flat"/>
        </p:spPr>
      </p:sp>
      <p:sp>
        <p:nvSpPr>
          <p:cNvPr id="7373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4" tIns="44443" rIns="90474" bIns="44443"/>
          <a:lstStyle/>
          <a:p>
            <a:endParaRPr lang="en-US" altLang="en-US" smtClean="0"/>
          </a:p>
        </p:txBody>
      </p:sp>
    </p:spTree>
    <p:extLst>
      <p:ext uri="{BB962C8B-B14F-4D97-AF65-F5344CB8AC3E}">
        <p14:creationId xmlns:p14="http://schemas.microsoft.com/office/powerpoint/2010/main" val="3088723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1160463" y="844550"/>
            <a:ext cx="3857625" cy="2894013"/>
          </a:xfrm>
          <a:solidFill>
            <a:srgbClr val="FFFFFF"/>
          </a:solidFill>
          <a:ln/>
        </p:spPr>
      </p:sp>
      <p:sp>
        <p:nvSpPr>
          <p:cNvPr id="75779" name="Rectangle 3"/>
          <p:cNvSpPr>
            <a:spLocks noChangeArrowheads="1"/>
          </p:cNvSpPr>
          <p:nvPr>
            <p:ph type="body" idx="1"/>
          </p:nvPr>
        </p:nvSpPr>
        <p:spPr>
          <a:xfrm>
            <a:off x="941388" y="4016375"/>
            <a:ext cx="4297362" cy="321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1342650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nchor="b"/>
          <a:lstStyle>
            <a:lvl1pPr defTabSz="911225">
              <a:defRPr sz="2400">
                <a:solidFill>
                  <a:schemeClr val="tx1"/>
                </a:solidFill>
                <a:latin typeface="Times New Roman" panose="02020603050405020304" pitchFamily="18" charset="0"/>
                <a:cs typeface="Arial" panose="020B0604020202020204" pitchFamily="34" charset="0"/>
              </a:defRPr>
            </a:lvl1pPr>
            <a:lvl2pPr marL="742950" indent="-285750" defTabSz="911225">
              <a:defRPr sz="2400">
                <a:solidFill>
                  <a:schemeClr val="tx1"/>
                </a:solidFill>
                <a:latin typeface="Times New Roman" panose="02020603050405020304" pitchFamily="18" charset="0"/>
                <a:cs typeface="Arial" panose="020B0604020202020204" pitchFamily="34" charset="0"/>
              </a:defRPr>
            </a:lvl2pPr>
            <a:lvl3pPr marL="1143000" indent="-228600" defTabSz="911225">
              <a:defRPr sz="2400">
                <a:solidFill>
                  <a:schemeClr val="tx1"/>
                </a:solidFill>
                <a:latin typeface="Times New Roman" panose="02020603050405020304" pitchFamily="18" charset="0"/>
                <a:cs typeface="Arial" panose="020B0604020202020204" pitchFamily="34" charset="0"/>
              </a:defRPr>
            </a:lvl3pPr>
            <a:lvl4pPr marL="1600200" indent="-228600" defTabSz="911225">
              <a:defRPr sz="2400">
                <a:solidFill>
                  <a:schemeClr val="tx1"/>
                </a:solidFill>
                <a:latin typeface="Times New Roman" panose="02020603050405020304" pitchFamily="18" charset="0"/>
                <a:cs typeface="Arial" panose="020B0604020202020204" pitchFamily="34" charset="0"/>
              </a:defRPr>
            </a:lvl4pPr>
            <a:lvl5pPr marL="2057400" indent="-228600" defTabSz="911225">
              <a:defRPr sz="2400">
                <a:solidFill>
                  <a:schemeClr val="tx1"/>
                </a:solidFill>
                <a:latin typeface="Times New Roman" panose="02020603050405020304" pitchFamily="18" charset="0"/>
                <a:cs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12AA50E-4C90-4D18-B388-BCF1E00AF87D}" type="slidenum">
              <a:rPr lang="en-US" altLang="en-US" sz="1100">
                <a:solidFill>
                  <a:srgbClr val="000000"/>
                </a:solidFill>
                <a:latin typeface="Arial" panose="020B0604020202020204" pitchFamily="34" charset="0"/>
              </a:rPr>
              <a:pPr algn="r" eaLnBrk="1" hangingPunct="1"/>
              <a:t>85</a:t>
            </a:fld>
            <a:endParaRPr lang="en-US" altLang="en-US" sz="1100">
              <a:solidFill>
                <a:srgbClr val="000000"/>
              </a:solidFill>
              <a:latin typeface="Arial" panose="020B0604020202020204" pitchFamily="34" charset="0"/>
            </a:endParaRPr>
          </a:p>
        </p:txBody>
      </p:sp>
      <p:sp>
        <p:nvSpPr>
          <p:cNvPr id="77827" name="Rectangle 2"/>
          <p:cNvSpPr>
            <a:spLocks noChangeArrowheads="1" noTextEdit="1"/>
          </p:cNvSpPr>
          <p:nvPr>
            <p:ph type="sldImg"/>
          </p:nvPr>
        </p:nvSpPr>
        <p:spPr>
          <a:xfrm>
            <a:off x="1160463" y="844550"/>
            <a:ext cx="3859212" cy="2894013"/>
          </a:xfrm>
          <a:ln/>
        </p:spPr>
      </p:sp>
      <p:sp>
        <p:nvSpPr>
          <p:cNvPr id="77828" name="Rectangle 3"/>
          <p:cNvSpPr>
            <a:spLocks noChangeArrowheads="1"/>
          </p:cNvSpPr>
          <p:nvPr>
            <p:ph type="body" idx="1"/>
          </p:nvPr>
        </p:nvSpPr>
        <p:spPr>
          <a:xfrm>
            <a:off x="941388" y="4016375"/>
            <a:ext cx="4297362" cy="321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82" tIns="45691" rIns="91382" bIns="45691" anchor="ctr"/>
          <a:lstStyle/>
          <a:p>
            <a:endParaRPr lang="en-US" altLang="en-US" smtClean="0"/>
          </a:p>
        </p:txBody>
      </p:sp>
    </p:spTree>
    <p:extLst>
      <p:ext uri="{BB962C8B-B14F-4D97-AF65-F5344CB8AC3E}">
        <p14:creationId xmlns:p14="http://schemas.microsoft.com/office/powerpoint/2010/main" val="2951683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endParaRPr lang="en-US" altLang="en-US" smtClean="0"/>
          </a:p>
        </p:txBody>
      </p:sp>
    </p:spTree>
    <p:extLst>
      <p:ext uri="{BB962C8B-B14F-4D97-AF65-F5344CB8AC3E}">
        <p14:creationId xmlns:p14="http://schemas.microsoft.com/office/powerpoint/2010/main" val="1215411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Rot="1" noChangeArrowheads="1" noTextEdit="1"/>
          </p:cNvSpPr>
          <p:nvPr>
            <p:ph type="sldImg"/>
          </p:nvPr>
        </p:nvSpPr>
        <p:spPr>
          <a:xfrm>
            <a:off x="1150938" y="692150"/>
            <a:ext cx="4556125" cy="3416300"/>
          </a:xfrm>
          <a:ln cap="flat"/>
        </p:spPr>
      </p:sp>
      <p:sp>
        <p:nvSpPr>
          <p:cNvPr id="18125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23005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Rot="1" noChangeArrowheads="1" noTextEdit="1"/>
          </p:cNvSpPr>
          <p:nvPr>
            <p:ph type="sldImg"/>
          </p:nvPr>
        </p:nvSpPr>
        <p:spPr>
          <a:xfrm>
            <a:off x="1152525" y="692150"/>
            <a:ext cx="4554538" cy="3416300"/>
          </a:xfrm>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2804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Ro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p:txBody>
          <a:bodyPr/>
          <a:lstStyle/>
          <a:p>
            <a:r>
              <a:rPr lang="en-US" altLang="en-US"/>
              <a:t>Fuzzy and hard things</a:t>
            </a:r>
          </a:p>
        </p:txBody>
      </p:sp>
    </p:spTree>
    <p:extLst>
      <p:ext uri="{BB962C8B-B14F-4D97-AF65-F5344CB8AC3E}">
        <p14:creationId xmlns:p14="http://schemas.microsoft.com/office/powerpoint/2010/main" val="390548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Ro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p:txBody>
          <a:bodyPr/>
          <a:lstStyle/>
          <a:p>
            <a:r>
              <a:rPr lang="en-US" altLang="en-US"/>
              <a:t>“Simple and sharply defined things” again paraphrasing George Miller</a:t>
            </a:r>
          </a:p>
        </p:txBody>
      </p:sp>
    </p:spTree>
    <p:extLst>
      <p:ext uri="{BB962C8B-B14F-4D97-AF65-F5344CB8AC3E}">
        <p14:creationId xmlns:p14="http://schemas.microsoft.com/office/powerpoint/2010/main" val="200654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82456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xfrm>
            <a:off x="1150938" y="692150"/>
            <a:ext cx="4556125" cy="3416300"/>
          </a:xfrm>
          <a:ln cap="flat"/>
        </p:spPr>
      </p:sp>
      <p:sp>
        <p:nvSpPr>
          <p:cNvPr id="2457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04019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xfrm>
            <a:off x="1150938" y="692150"/>
            <a:ext cx="4556125" cy="3416300"/>
          </a:xfrm>
          <a:ln cap="flat"/>
        </p:spPr>
      </p:sp>
      <p:sp>
        <p:nvSpPr>
          <p:cNvPr id="2048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081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6623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85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75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302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344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03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23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5755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98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10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013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6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6621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978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043411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371600" y="3886200"/>
            <a:ext cx="6400800" cy="1752600"/>
          </a:xfrm>
          <a:noFill/>
          <a:ln/>
        </p:spPr>
        <p:txBody>
          <a:bodyPr/>
          <a:lstStyle/>
          <a:p>
            <a:pPr marL="342900" indent="-342900"/>
            <a:r>
              <a:rPr lang="en-US" altLang="en-US" sz="3200" dirty="0"/>
              <a:t>Week </a:t>
            </a:r>
            <a:r>
              <a:rPr lang="en-US" altLang="en-US" sz="3200" dirty="0" smtClean="0"/>
              <a:t>15</a:t>
            </a:r>
            <a:endParaRPr lang="en-US" altLang="en-US" sz="3200" dirty="0"/>
          </a:p>
          <a:p>
            <a:pPr marL="342900" indent="-342900"/>
            <a:r>
              <a:rPr lang="en-US" altLang="en-US" sz="3200" dirty="0"/>
              <a:t>LBSC </a:t>
            </a:r>
            <a:r>
              <a:rPr lang="en-US" altLang="en-US" sz="3200" dirty="0" smtClean="0"/>
              <a:t>671</a:t>
            </a:r>
            <a:endParaRPr lang="en-US" altLang="en-US" sz="3200" dirty="0"/>
          </a:p>
          <a:p>
            <a:pPr marL="342900" indent="-342900"/>
            <a:r>
              <a:rPr lang="en-US" altLang="en-US" sz="3200" dirty="0" smtClean="0"/>
              <a:t>Creating Information Infrastructures</a:t>
            </a:r>
            <a:endParaRPr lang="en-US" altLang="en-US" sz="3200" dirty="0"/>
          </a:p>
        </p:txBody>
      </p:sp>
      <p:sp>
        <p:nvSpPr>
          <p:cNvPr id="3076" name="Rectangle 4"/>
          <p:cNvSpPr>
            <a:spLocks noGrp="1" noChangeArrowheads="1"/>
          </p:cNvSpPr>
          <p:nvPr>
            <p:ph type="ctrTitle"/>
          </p:nvPr>
        </p:nvSpPr>
        <p:spPr>
          <a:xfrm>
            <a:off x="685800" y="2286000"/>
            <a:ext cx="7772400" cy="1143000"/>
          </a:xfrm>
          <a:noFill/>
          <a:ln/>
        </p:spPr>
        <p:txBody>
          <a:bodyPr anchor="ctr"/>
          <a:lstStyle/>
          <a:p>
            <a:r>
              <a:rPr lang="en-US" altLang="en-US" sz="4400" dirty="0" smtClean="0"/>
              <a:t>The User Experience</a:t>
            </a:r>
            <a:endParaRPr lang="en-US" altLang="en-US" sz="4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152400"/>
            <a:ext cx="7772400" cy="1143000"/>
          </a:xfrm>
        </p:spPr>
        <p:txBody>
          <a:bodyPr/>
          <a:lstStyle/>
          <a:p>
            <a:r>
              <a:rPr lang="en-US" altLang="en-US"/>
              <a:t>Interaction Design</a:t>
            </a:r>
          </a:p>
        </p:txBody>
      </p:sp>
      <p:pic>
        <p:nvPicPr>
          <p:cNvPr id="258051" name="Picture 3" descr="MCj02326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029200"/>
            <a:ext cx="1011238" cy="1676400"/>
          </a:xfrm>
          <a:prstGeom prst="rect">
            <a:avLst/>
          </a:prstGeom>
          <a:noFill/>
          <a:extLst>
            <a:ext uri="{909E8E84-426E-40DD-AFC4-6F175D3DCCD1}">
              <a14:hiddenFill xmlns:a14="http://schemas.microsoft.com/office/drawing/2010/main">
                <a:solidFill>
                  <a:srgbClr val="FFFFFF"/>
                </a:solidFill>
              </a14:hiddenFill>
            </a:ext>
          </a:extLst>
        </p:spPr>
      </p:pic>
      <p:sp>
        <p:nvSpPr>
          <p:cNvPr id="258052" name="Rectangle 4"/>
          <p:cNvSpPr>
            <a:spLocks noGrp="1" noChangeArrowheads="1"/>
          </p:cNvSpPr>
          <p:nvPr>
            <p:ph type="body" idx="1"/>
          </p:nvPr>
        </p:nvSpPr>
        <p:spPr>
          <a:xfrm>
            <a:off x="609600" y="1295400"/>
            <a:ext cx="8229600" cy="4114800"/>
          </a:xfrm>
        </p:spPr>
        <p:txBody>
          <a:bodyPr/>
          <a:lstStyle/>
          <a:p>
            <a:r>
              <a:rPr lang="en-US" altLang="en-US"/>
              <a:t>Chess analogy: a few simple rules that disguise an infinitely complex game</a:t>
            </a:r>
          </a:p>
          <a:p>
            <a:r>
              <a:rPr lang="en-US" altLang="en-US"/>
              <a:t>The three-part structure</a:t>
            </a:r>
          </a:p>
          <a:p>
            <a:pPr lvl="1"/>
            <a:r>
              <a:rPr lang="en-US" altLang="en-US"/>
              <a:t>Openings: many strategies, lots of books about this</a:t>
            </a:r>
          </a:p>
          <a:p>
            <a:pPr lvl="1"/>
            <a:r>
              <a:rPr lang="en-US" altLang="en-US"/>
              <a:t>End game: well-defined, well-understood</a:t>
            </a:r>
          </a:p>
          <a:p>
            <a:pPr lvl="1"/>
            <a:r>
              <a:rPr lang="en-US" altLang="en-US"/>
              <a:t>Middle game: nebulous, hard to describe</a:t>
            </a:r>
          </a:p>
          <a:p>
            <a:r>
              <a:rPr lang="en-US" altLang="en-US"/>
              <a:t>Information navigation has a similar structure!</a:t>
            </a:r>
          </a:p>
          <a:p>
            <a:pPr lvl="1"/>
            <a:r>
              <a:rPr lang="en-US" altLang="en-US"/>
              <a:t>Middle game is underserved</a:t>
            </a:r>
          </a:p>
        </p:txBody>
      </p:sp>
      <p:sp>
        <p:nvSpPr>
          <p:cNvPr id="258053" name="Text Box 5"/>
          <p:cNvSpPr txBox="1">
            <a:spLocks noChangeArrowheads="1"/>
          </p:cNvSpPr>
          <p:nvPr/>
        </p:nvSpPr>
        <p:spPr bwMode="auto">
          <a:xfrm>
            <a:off x="1447800" y="6096000"/>
            <a:ext cx="3800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From Hearst, Smalley, &amp; Chandler (CHI 2006)</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152400"/>
            <a:ext cx="7772400" cy="1143000"/>
          </a:xfrm>
        </p:spPr>
        <p:txBody>
          <a:bodyPr/>
          <a:lstStyle/>
          <a:p>
            <a:r>
              <a:rPr lang="en-US" altLang="en-US"/>
              <a:t>Opening Moves</a:t>
            </a:r>
          </a:p>
        </p:txBody>
      </p:sp>
      <p:pic>
        <p:nvPicPr>
          <p:cNvPr id="259075" name="Picture 3" descr="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892925"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762000" y="152400"/>
            <a:ext cx="7772400" cy="1143000"/>
          </a:xfrm>
        </p:spPr>
        <p:txBody>
          <a:bodyPr/>
          <a:lstStyle/>
          <a:p>
            <a:r>
              <a:rPr lang="en-US" altLang="en-US"/>
              <a:t>Opening Moves</a:t>
            </a:r>
          </a:p>
        </p:txBody>
      </p:sp>
      <p:pic>
        <p:nvPicPr>
          <p:cNvPr id="261123" name="Picture 3" descr="yah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892925"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533400" y="228600"/>
            <a:ext cx="7772400" cy="1143000"/>
          </a:xfrm>
        </p:spPr>
        <p:txBody>
          <a:bodyPr/>
          <a:lstStyle/>
          <a:p>
            <a:r>
              <a:rPr lang="en-US" altLang="en-US"/>
              <a:t>Middle Game</a:t>
            </a:r>
          </a:p>
        </p:txBody>
      </p:sp>
      <p:pic>
        <p:nvPicPr>
          <p:cNvPr id="264195" name="Picture 3" descr="amaz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3503613" cy="2555875"/>
          </a:xfrm>
          <a:prstGeom prst="rect">
            <a:avLst/>
          </a:prstGeom>
          <a:noFill/>
          <a:extLst>
            <a:ext uri="{909E8E84-426E-40DD-AFC4-6F175D3DCCD1}">
              <a14:hiddenFill xmlns:a14="http://schemas.microsoft.com/office/drawing/2010/main">
                <a:solidFill>
                  <a:srgbClr val="FFFFFF"/>
                </a:solidFill>
              </a14:hiddenFill>
            </a:ext>
          </a:extLst>
        </p:spPr>
      </p:pic>
      <p:pic>
        <p:nvPicPr>
          <p:cNvPr id="264196" name="Picture 4" descr="middle-amazon-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200400"/>
            <a:ext cx="6691312" cy="31115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152400"/>
            <a:ext cx="7772400" cy="1143000"/>
          </a:xfrm>
        </p:spPr>
        <p:txBody>
          <a:bodyPr/>
          <a:lstStyle/>
          <a:p>
            <a:r>
              <a:rPr lang="en-US" altLang="en-US"/>
              <a:t>Middle Game</a:t>
            </a:r>
          </a:p>
        </p:txBody>
      </p:sp>
      <p:pic>
        <p:nvPicPr>
          <p:cNvPr id="265219" name="Picture 3" descr="e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1141413"/>
            <a:ext cx="3509962" cy="2560637"/>
          </a:xfrm>
          <a:prstGeom prst="rect">
            <a:avLst/>
          </a:prstGeom>
          <a:noFill/>
          <a:extLst>
            <a:ext uri="{909E8E84-426E-40DD-AFC4-6F175D3DCCD1}">
              <a14:hiddenFill xmlns:a14="http://schemas.microsoft.com/office/drawing/2010/main">
                <a:solidFill>
                  <a:srgbClr val="FFFFFF"/>
                </a:solidFill>
              </a14:hiddenFill>
            </a:ext>
          </a:extLst>
        </p:spPr>
      </p:pic>
      <p:pic>
        <p:nvPicPr>
          <p:cNvPr id="265220" name="Picture 4" descr="middle-ebay-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7180263" cy="444817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5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n-US"/>
              <a:t>Navigation Patterns</a:t>
            </a:r>
          </a:p>
        </p:txBody>
      </p:sp>
      <p:sp>
        <p:nvSpPr>
          <p:cNvPr id="267267" name="Rectangle 3"/>
          <p:cNvSpPr>
            <a:spLocks noGrp="1" noChangeArrowheads="1"/>
          </p:cNvSpPr>
          <p:nvPr>
            <p:ph type="body" idx="1"/>
          </p:nvPr>
        </p:nvSpPr>
        <p:spPr/>
        <p:txBody>
          <a:bodyPr/>
          <a:lstStyle/>
          <a:p>
            <a:r>
              <a:rPr lang="en-US" altLang="en-US"/>
              <a:t>Drive to content</a:t>
            </a:r>
          </a:p>
          <a:p>
            <a:r>
              <a:rPr lang="en-US" altLang="en-US"/>
              <a:t>Drive to advertisement</a:t>
            </a:r>
          </a:p>
          <a:p>
            <a:r>
              <a:rPr lang="en-US" altLang="en-US"/>
              <a:t>Move up a level</a:t>
            </a:r>
          </a:p>
          <a:p>
            <a:r>
              <a:rPr lang="en-US" altLang="en-US"/>
              <a:t>Move to next in sequence</a:t>
            </a:r>
          </a:p>
          <a:p>
            <a:r>
              <a:rPr lang="en-US" altLang="en-US"/>
              <a:t>Jump to related</a:t>
            </a:r>
          </a:p>
          <a:p>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a:t>Moore’s Law</a:t>
            </a:r>
          </a:p>
        </p:txBody>
      </p:sp>
      <p:sp>
        <p:nvSpPr>
          <p:cNvPr id="185347" name="Text Box 3"/>
          <p:cNvSpPr txBox="1">
            <a:spLocks noChangeArrowheads="1"/>
          </p:cNvSpPr>
          <p:nvPr/>
        </p:nvSpPr>
        <p:spPr bwMode="auto">
          <a:xfrm>
            <a:off x="7239000" y="2743200"/>
            <a:ext cx="15128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r"/>
            <a:r>
              <a:rPr lang="en-US" altLang="en-US" sz="1600">
                <a:latin typeface="Verdana" panose="020B0604030504040204" pitchFamily="34" charset="0"/>
              </a:rPr>
              <a:t>transistors</a:t>
            </a:r>
          </a:p>
          <a:p>
            <a:pPr algn="r"/>
            <a:r>
              <a:rPr lang="en-US" altLang="en-US" sz="1600">
                <a:latin typeface="Verdana" panose="020B0604030504040204" pitchFamily="34" charset="0"/>
              </a:rPr>
              <a:t>speed</a:t>
            </a:r>
          </a:p>
          <a:p>
            <a:pPr algn="r"/>
            <a:r>
              <a:rPr lang="en-US" altLang="en-US" sz="1600">
                <a:latin typeface="Verdana" panose="020B0604030504040204" pitchFamily="34" charset="0"/>
              </a:rPr>
              <a:t>storage</a:t>
            </a:r>
          </a:p>
          <a:p>
            <a:pPr algn="r"/>
            <a:r>
              <a:rPr lang="en-US" altLang="en-US" sz="1600">
                <a:latin typeface="Verdana" panose="020B0604030504040204" pitchFamily="34" charset="0"/>
              </a:rPr>
              <a:t>...</a:t>
            </a:r>
            <a:endParaRPr lang="en-US" altLang="en-US" sz="1600" b="1">
              <a:latin typeface="Verdana" panose="020B0604030504040204" pitchFamily="34" charset="0"/>
            </a:endParaRPr>
          </a:p>
        </p:txBody>
      </p:sp>
      <p:sp>
        <p:nvSpPr>
          <p:cNvPr id="185348" name="Text Box 4"/>
          <p:cNvSpPr txBox="1">
            <a:spLocks noChangeArrowheads="1"/>
          </p:cNvSpPr>
          <p:nvPr/>
        </p:nvSpPr>
        <p:spPr bwMode="auto">
          <a:xfrm>
            <a:off x="20335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1950</a:t>
            </a:r>
          </a:p>
        </p:txBody>
      </p:sp>
      <p:sp>
        <p:nvSpPr>
          <p:cNvPr id="185349" name="Text Box 5"/>
          <p:cNvSpPr txBox="1">
            <a:spLocks noChangeArrowheads="1"/>
          </p:cNvSpPr>
          <p:nvPr/>
        </p:nvSpPr>
        <p:spPr bwMode="auto">
          <a:xfrm>
            <a:off x="48529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1990</a:t>
            </a:r>
          </a:p>
        </p:txBody>
      </p:sp>
      <p:sp>
        <p:nvSpPr>
          <p:cNvPr id="185350" name="Text Box 6"/>
          <p:cNvSpPr txBox="1">
            <a:spLocks noChangeArrowheads="1"/>
          </p:cNvSpPr>
          <p:nvPr/>
        </p:nvSpPr>
        <p:spPr bwMode="auto">
          <a:xfrm>
            <a:off x="78247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2030</a:t>
            </a:r>
          </a:p>
        </p:txBody>
      </p:sp>
      <p:sp>
        <p:nvSpPr>
          <p:cNvPr id="185351" name="Line 7"/>
          <p:cNvSpPr>
            <a:spLocks noChangeShapeType="1"/>
          </p:cNvSpPr>
          <p:nvPr/>
        </p:nvSpPr>
        <p:spPr bwMode="auto">
          <a:xfrm>
            <a:off x="2179638" y="1682750"/>
            <a:ext cx="0" cy="3938588"/>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185352" name="Line 8"/>
          <p:cNvSpPr>
            <a:spLocks noChangeShapeType="1"/>
          </p:cNvSpPr>
          <p:nvPr/>
        </p:nvSpPr>
        <p:spPr bwMode="auto">
          <a:xfrm>
            <a:off x="2179638" y="5621338"/>
            <a:ext cx="6048375"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185353" name="Freeform 9"/>
          <p:cNvSpPr>
            <a:spLocks/>
          </p:cNvSpPr>
          <p:nvPr/>
        </p:nvSpPr>
        <p:spPr bwMode="auto">
          <a:xfrm>
            <a:off x="2179638" y="1555750"/>
            <a:ext cx="4868862" cy="4060825"/>
          </a:xfrm>
          <a:custGeom>
            <a:avLst/>
            <a:gdLst>
              <a:gd name="T0" fmla="*/ 0 w 3168"/>
              <a:gd name="T1" fmla="*/ 2880 h 2920"/>
              <a:gd name="T2" fmla="*/ 336 w 3168"/>
              <a:gd name="T3" fmla="*/ 2832 h 2920"/>
              <a:gd name="T4" fmla="*/ 1344 w 3168"/>
              <a:gd name="T5" fmla="*/ 2352 h 2920"/>
              <a:gd name="T6" fmla="*/ 2208 w 3168"/>
              <a:gd name="T7" fmla="*/ 1680 h 2920"/>
              <a:gd name="T8" fmla="*/ 2880 w 3168"/>
              <a:gd name="T9" fmla="*/ 720 h 2920"/>
              <a:gd name="T10" fmla="*/ 3168 w 3168"/>
              <a:gd name="T11" fmla="*/ 0 h 2920"/>
            </a:gdLst>
            <a:ahLst/>
            <a:cxnLst>
              <a:cxn ang="0">
                <a:pos x="T0" y="T1"/>
              </a:cxn>
              <a:cxn ang="0">
                <a:pos x="T2" y="T3"/>
              </a:cxn>
              <a:cxn ang="0">
                <a:pos x="T4" y="T5"/>
              </a:cxn>
              <a:cxn ang="0">
                <a:pos x="T6" y="T7"/>
              </a:cxn>
              <a:cxn ang="0">
                <a:pos x="T8" y="T9"/>
              </a:cxn>
              <a:cxn ang="0">
                <a:pos x="T10" y="T11"/>
              </a:cxn>
            </a:cxnLst>
            <a:rect l="0" t="0" r="r" b="b"/>
            <a:pathLst>
              <a:path w="3168" h="2920">
                <a:moveTo>
                  <a:pt x="0" y="2880"/>
                </a:moveTo>
                <a:cubicBezTo>
                  <a:pt x="56" y="2900"/>
                  <a:pt x="112" y="2920"/>
                  <a:pt x="336" y="2832"/>
                </a:cubicBezTo>
                <a:cubicBezTo>
                  <a:pt x="560" y="2744"/>
                  <a:pt x="1032" y="2544"/>
                  <a:pt x="1344" y="2352"/>
                </a:cubicBezTo>
                <a:cubicBezTo>
                  <a:pt x="1656" y="2160"/>
                  <a:pt x="1952" y="1952"/>
                  <a:pt x="2208" y="1680"/>
                </a:cubicBezTo>
                <a:cubicBezTo>
                  <a:pt x="2464" y="1408"/>
                  <a:pt x="2720" y="1000"/>
                  <a:pt x="2880" y="720"/>
                </a:cubicBezTo>
                <a:cubicBezTo>
                  <a:pt x="3040" y="440"/>
                  <a:pt x="3144" y="136"/>
                  <a:pt x="3168" y="0"/>
                </a:cubicBezTo>
              </a:path>
            </a:pathLst>
          </a:custGeom>
          <a:noFill/>
          <a:ln w="57150" cap="flat" cmpd="sng">
            <a:solidFill>
              <a:srgbClr val="FF000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p>
        </p:txBody>
      </p:sp>
      <p:pic>
        <p:nvPicPr>
          <p:cNvPr id="185354" name="Picture 10" descr="j00822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447800"/>
            <a:ext cx="1366838" cy="979488"/>
          </a:xfrm>
          <a:prstGeom prst="rect">
            <a:avLst/>
          </a:prstGeom>
          <a:noFill/>
          <a:extLst>
            <a:ext uri="{909E8E84-426E-40DD-AFC4-6F175D3DCCD1}">
              <a14:hiddenFill xmlns:a14="http://schemas.microsoft.com/office/drawing/2010/main">
                <a:solidFill>
                  <a:srgbClr val="FFFFFF"/>
                </a:solidFill>
              </a14:hiddenFill>
            </a:ext>
          </a:extLst>
        </p:spPr>
      </p:pic>
      <p:sp>
        <p:nvSpPr>
          <p:cNvPr id="185355" name="Text Box 11"/>
          <p:cNvSpPr txBox="1">
            <a:spLocks noChangeArrowheads="1"/>
          </p:cNvSpPr>
          <p:nvPr/>
        </p:nvSpPr>
        <p:spPr bwMode="auto">
          <a:xfrm>
            <a:off x="7315200" y="2057400"/>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r>
              <a:rPr lang="en-US" altLang="en-US" sz="1800" b="1">
                <a:latin typeface="Arial" panose="020B0604020202020204" pitchFamily="34" charset="0"/>
              </a:rPr>
              <a:t>computer</a:t>
            </a:r>
          </a:p>
          <a:p>
            <a:pPr algn="r"/>
            <a:r>
              <a:rPr lang="en-US" altLang="en-US" sz="1800" b="1">
                <a:latin typeface="Arial" panose="020B0604020202020204" pitchFamily="34" charset="0"/>
              </a:rPr>
              <a:t>performance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Human Cognition</a:t>
            </a:r>
          </a:p>
        </p:txBody>
      </p:sp>
      <p:sp>
        <p:nvSpPr>
          <p:cNvPr id="187395" name="Text Box 3"/>
          <p:cNvSpPr txBox="1">
            <a:spLocks noChangeArrowheads="1"/>
          </p:cNvSpPr>
          <p:nvPr/>
        </p:nvSpPr>
        <p:spPr bwMode="auto">
          <a:xfrm>
            <a:off x="4941888" y="63023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1990</a:t>
            </a:r>
          </a:p>
        </p:txBody>
      </p:sp>
      <p:sp>
        <p:nvSpPr>
          <p:cNvPr id="187396" name="Line 4"/>
          <p:cNvSpPr>
            <a:spLocks noChangeShapeType="1"/>
          </p:cNvSpPr>
          <p:nvPr/>
        </p:nvSpPr>
        <p:spPr bwMode="auto">
          <a:xfrm flipV="1">
            <a:off x="179388" y="4652963"/>
            <a:ext cx="6624637" cy="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grpSp>
        <p:nvGrpSpPr>
          <p:cNvPr id="187397" name="Group 5"/>
          <p:cNvGrpSpPr>
            <a:grpSpLocks/>
          </p:cNvGrpSpPr>
          <p:nvPr/>
        </p:nvGrpSpPr>
        <p:grpSpPr bwMode="auto">
          <a:xfrm>
            <a:off x="250825" y="3559175"/>
            <a:ext cx="755650" cy="1454150"/>
            <a:chOff x="4787" y="2165"/>
            <a:chExt cx="476" cy="916"/>
          </a:xfrm>
        </p:grpSpPr>
        <p:sp>
          <p:nvSpPr>
            <p:cNvPr id="187398" name="Freeform 6"/>
            <p:cNvSpPr>
              <a:spLocks/>
            </p:cNvSpPr>
            <p:nvPr/>
          </p:nvSpPr>
          <p:spPr bwMode="auto">
            <a:xfrm>
              <a:off x="4787" y="2165"/>
              <a:ext cx="476" cy="916"/>
            </a:xfrm>
            <a:custGeom>
              <a:avLst/>
              <a:gdLst>
                <a:gd name="T0" fmla="*/ 105 w 1902"/>
                <a:gd name="T1" fmla="*/ 502 h 2747"/>
                <a:gd name="T2" fmla="*/ 113 w 1902"/>
                <a:gd name="T3" fmla="*/ 460 h 2747"/>
                <a:gd name="T4" fmla="*/ 0 w 1902"/>
                <a:gd name="T5" fmla="*/ 340 h 2747"/>
                <a:gd name="T6" fmla="*/ 96 w 1902"/>
                <a:gd name="T7" fmla="*/ 373 h 2747"/>
                <a:gd name="T8" fmla="*/ 64 w 1902"/>
                <a:gd name="T9" fmla="*/ 246 h 2747"/>
                <a:gd name="T10" fmla="*/ 141 w 1902"/>
                <a:gd name="T11" fmla="*/ 247 h 2747"/>
                <a:gd name="T12" fmla="*/ 281 w 1902"/>
                <a:gd name="T13" fmla="*/ 349 h 2747"/>
                <a:gd name="T14" fmla="*/ 324 w 1902"/>
                <a:gd name="T15" fmla="*/ 327 h 2747"/>
                <a:gd name="T16" fmla="*/ 350 w 1902"/>
                <a:gd name="T17" fmla="*/ 304 h 2747"/>
                <a:gd name="T18" fmla="*/ 398 w 1902"/>
                <a:gd name="T19" fmla="*/ 298 h 2747"/>
                <a:gd name="T20" fmla="*/ 431 w 1902"/>
                <a:gd name="T21" fmla="*/ 280 h 2747"/>
                <a:gd name="T22" fmla="*/ 465 w 1902"/>
                <a:gd name="T23" fmla="*/ 228 h 2747"/>
                <a:gd name="T24" fmla="*/ 464 w 1902"/>
                <a:gd name="T25" fmla="*/ 105 h 2747"/>
                <a:gd name="T26" fmla="*/ 505 w 1902"/>
                <a:gd name="T27" fmla="*/ 207 h 2747"/>
                <a:gd name="T28" fmla="*/ 519 w 1902"/>
                <a:gd name="T29" fmla="*/ 121 h 2747"/>
                <a:gd name="T30" fmla="*/ 537 w 1902"/>
                <a:gd name="T31" fmla="*/ 263 h 2747"/>
                <a:gd name="T32" fmla="*/ 612 w 1902"/>
                <a:gd name="T33" fmla="*/ 347 h 2747"/>
                <a:gd name="T34" fmla="*/ 801 w 1902"/>
                <a:gd name="T35" fmla="*/ 431 h 2747"/>
                <a:gd name="T36" fmla="*/ 967 w 1902"/>
                <a:gd name="T37" fmla="*/ 526 h 2747"/>
                <a:gd name="T38" fmla="*/ 1033 w 1902"/>
                <a:gd name="T39" fmla="*/ 610 h 2747"/>
                <a:gd name="T40" fmla="*/ 931 w 1902"/>
                <a:gd name="T41" fmla="*/ 651 h 2747"/>
                <a:gd name="T42" fmla="*/ 908 w 1902"/>
                <a:gd name="T43" fmla="*/ 891 h 2747"/>
                <a:gd name="T44" fmla="*/ 933 w 1902"/>
                <a:gd name="T45" fmla="*/ 1056 h 2747"/>
                <a:gd name="T46" fmla="*/ 897 w 1902"/>
                <a:gd name="T47" fmla="*/ 1086 h 2747"/>
                <a:gd name="T48" fmla="*/ 803 w 1902"/>
                <a:gd name="T49" fmla="*/ 1077 h 2747"/>
                <a:gd name="T50" fmla="*/ 873 w 1902"/>
                <a:gd name="T51" fmla="*/ 1254 h 2747"/>
                <a:gd name="T52" fmla="*/ 1001 w 1902"/>
                <a:gd name="T53" fmla="*/ 1489 h 2747"/>
                <a:gd name="T54" fmla="*/ 1220 w 1902"/>
                <a:gd name="T55" fmla="*/ 1767 h 2747"/>
                <a:gd name="T56" fmla="*/ 1274 w 1902"/>
                <a:gd name="T57" fmla="*/ 1968 h 2747"/>
                <a:gd name="T58" fmla="*/ 1366 w 1902"/>
                <a:gd name="T59" fmla="*/ 2281 h 2747"/>
                <a:gd name="T60" fmla="*/ 1479 w 1902"/>
                <a:gd name="T61" fmla="*/ 2466 h 2747"/>
                <a:gd name="T62" fmla="*/ 1565 w 1902"/>
                <a:gd name="T63" fmla="*/ 2502 h 2747"/>
                <a:gd name="T64" fmla="*/ 1691 w 1902"/>
                <a:gd name="T65" fmla="*/ 2539 h 2747"/>
                <a:gd name="T66" fmla="*/ 1823 w 1902"/>
                <a:gd name="T67" fmla="*/ 2612 h 2747"/>
                <a:gd name="T68" fmla="*/ 1894 w 1902"/>
                <a:gd name="T69" fmla="*/ 2669 h 2747"/>
                <a:gd name="T70" fmla="*/ 1901 w 1902"/>
                <a:gd name="T71" fmla="*/ 2725 h 2747"/>
                <a:gd name="T72" fmla="*/ 1775 w 1902"/>
                <a:gd name="T73" fmla="*/ 2747 h 2747"/>
                <a:gd name="T74" fmla="*/ 1281 w 1902"/>
                <a:gd name="T75" fmla="*/ 2746 h 2747"/>
                <a:gd name="T76" fmla="*/ 1207 w 1902"/>
                <a:gd name="T77" fmla="*/ 2734 h 2747"/>
                <a:gd name="T78" fmla="*/ 1169 w 1902"/>
                <a:gd name="T79" fmla="*/ 2312 h 2747"/>
                <a:gd name="T80" fmla="*/ 1125 w 1902"/>
                <a:gd name="T81" fmla="*/ 2060 h 2747"/>
                <a:gd name="T82" fmla="*/ 1042 w 1902"/>
                <a:gd name="T83" fmla="*/ 2020 h 2747"/>
                <a:gd name="T84" fmla="*/ 881 w 1902"/>
                <a:gd name="T85" fmla="*/ 2007 h 2747"/>
                <a:gd name="T86" fmla="*/ 599 w 1902"/>
                <a:gd name="T87" fmla="*/ 2023 h 2747"/>
                <a:gd name="T88" fmla="*/ 535 w 1902"/>
                <a:gd name="T89" fmla="*/ 2010 h 2747"/>
                <a:gd name="T90" fmla="*/ 498 w 1902"/>
                <a:gd name="T91" fmla="*/ 1975 h 2747"/>
                <a:gd name="T92" fmla="*/ 469 w 1902"/>
                <a:gd name="T93" fmla="*/ 1906 h 2747"/>
                <a:gd name="T94" fmla="*/ 400 w 1902"/>
                <a:gd name="T95" fmla="*/ 1738 h 2747"/>
                <a:gd name="T96" fmla="*/ 322 w 1902"/>
                <a:gd name="T97" fmla="*/ 1591 h 2747"/>
                <a:gd name="T98" fmla="*/ 294 w 1902"/>
                <a:gd name="T99" fmla="*/ 1515 h 2747"/>
                <a:gd name="T100" fmla="*/ 266 w 1902"/>
                <a:gd name="T101" fmla="*/ 1125 h 2747"/>
                <a:gd name="T102" fmla="*/ 228 w 1902"/>
                <a:gd name="T103" fmla="*/ 819 h 2747"/>
                <a:gd name="T104" fmla="*/ 177 w 1902"/>
                <a:gd name="T105" fmla="*/ 644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2" h="2747">
                  <a:moveTo>
                    <a:pt x="150" y="596"/>
                  </a:moveTo>
                  <a:lnTo>
                    <a:pt x="129" y="559"/>
                  </a:lnTo>
                  <a:lnTo>
                    <a:pt x="105" y="502"/>
                  </a:lnTo>
                  <a:lnTo>
                    <a:pt x="74" y="453"/>
                  </a:lnTo>
                  <a:lnTo>
                    <a:pt x="0" y="391"/>
                  </a:lnTo>
                  <a:lnTo>
                    <a:pt x="113" y="460"/>
                  </a:lnTo>
                  <a:lnTo>
                    <a:pt x="119" y="448"/>
                  </a:lnTo>
                  <a:lnTo>
                    <a:pt x="125" y="440"/>
                  </a:lnTo>
                  <a:lnTo>
                    <a:pt x="0" y="340"/>
                  </a:lnTo>
                  <a:lnTo>
                    <a:pt x="62" y="370"/>
                  </a:lnTo>
                  <a:lnTo>
                    <a:pt x="31" y="287"/>
                  </a:lnTo>
                  <a:lnTo>
                    <a:pt x="96" y="373"/>
                  </a:lnTo>
                  <a:lnTo>
                    <a:pt x="165" y="409"/>
                  </a:lnTo>
                  <a:lnTo>
                    <a:pt x="181" y="404"/>
                  </a:lnTo>
                  <a:lnTo>
                    <a:pt x="64" y="246"/>
                  </a:lnTo>
                  <a:lnTo>
                    <a:pt x="137" y="294"/>
                  </a:lnTo>
                  <a:lnTo>
                    <a:pt x="216" y="401"/>
                  </a:lnTo>
                  <a:lnTo>
                    <a:pt x="141" y="247"/>
                  </a:lnTo>
                  <a:lnTo>
                    <a:pt x="260" y="351"/>
                  </a:lnTo>
                  <a:lnTo>
                    <a:pt x="187" y="234"/>
                  </a:lnTo>
                  <a:lnTo>
                    <a:pt x="281" y="349"/>
                  </a:lnTo>
                  <a:lnTo>
                    <a:pt x="299" y="333"/>
                  </a:lnTo>
                  <a:lnTo>
                    <a:pt x="197" y="184"/>
                  </a:lnTo>
                  <a:lnTo>
                    <a:pt x="324" y="327"/>
                  </a:lnTo>
                  <a:lnTo>
                    <a:pt x="343" y="327"/>
                  </a:lnTo>
                  <a:lnTo>
                    <a:pt x="255" y="199"/>
                  </a:lnTo>
                  <a:lnTo>
                    <a:pt x="350" y="304"/>
                  </a:lnTo>
                  <a:lnTo>
                    <a:pt x="293" y="177"/>
                  </a:lnTo>
                  <a:lnTo>
                    <a:pt x="353" y="263"/>
                  </a:lnTo>
                  <a:lnTo>
                    <a:pt x="398" y="298"/>
                  </a:lnTo>
                  <a:lnTo>
                    <a:pt x="339" y="137"/>
                  </a:lnTo>
                  <a:lnTo>
                    <a:pt x="386" y="237"/>
                  </a:lnTo>
                  <a:lnTo>
                    <a:pt x="431" y="280"/>
                  </a:lnTo>
                  <a:lnTo>
                    <a:pt x="366" y="18"/>
                  </a:lnTo>
                  <a:lnTo>
                    <a:pt x="430" y="160"/>
                  </a:lnTo>
                  <a:lnTo>
                    <a:pt x="465" y="228"/>
                  </a:lnTo>
                  <a:lnTo>
                    <a:pt x="437" y="128"/>
                  </a:lnTo>
                  <a:lnTo>
                    <a:pt x="493" y="270"/>
                  </a:lnTo>
                  <a:lnTo>
                    <a:pt x="464" y="105"/>
                  </a:lnTo>
                  <a:lnTo>
                    <a:pt x="498" y="0"/>
                  </a:lnTo>
                  <a:lnTo>
                    <a:pt x="477" y="116"/>
                  </a:lnTo>
                  <a:lnTo>
                    <a:pt x="505" y="207"/>
                  </a:lnTo>
                  <a:lnTo>
                    <a:pt x="509" y="103"/>
                  </a:lnTo>
                  <a:lnTo>
                    <a:pt x="552" y="70"/>
                  </a:lnTo>
                  <a:lnTo>
                    <a:pt x="519" y="121"/>
                  </a:lnTo>
                  <a:lnTo>
                    <a:pt x="525" y="239"/>
                  </a:lnTo>
                  <a:lnTo>
                    <a:pt x="549" y="184"/>
                  </a:lnTo>
                  <a:lnTo>
                    <a:pt x="537" y="263"/>
                  </a:lnTo>
                  <a:lnTo>
                    <a:pt x="561" y="292"/>
                  </a:lnTo>
                  <a:lnTo>
                    <a:pt x="591" y="331"/>
                  </a:lnTo>
                  <a:lnTo>
                    <a:pt x="612" y="347"/>
                  </a:lnTo>
                  <a:lnTo>
                    <a:pt x="665" y="370"/>
                  </a:lnTo>
                  <a:lnTo>
                    <a:pt x="751" y="408"/>
                  </a:lnTo>
                  <a:lnTo>
                    <a:pt x="801" y="431"/>
                  </a:lnTo>
                  <a:lnTo>
                    <a:pt x="858" y="456"/>
                  </a:lnTo>
                  <a:lnTo>
                    <a:pt x="911" y="487"/>
                  </a:lnTo>
                  <a:lnTo>
                    <a:pt x="967" y="526"/>
                  </a:lnTo>
                  <a:lnTo>
                    <a:pt x="1011" y="566"/>
                  </a:lnTo>
                  <a:lnTo>
                    <a:pt x="1027" y="593"/>
                  </a:lnTo>
                  <a:lnTo>
                    <a:pt x="1033" y="610"/>
                  </a:lnTo>
                  <a:lnTo>
                    <a:pt x="1027" y="620"/>
                  </a:lnTo>
                  <a:lnTo>
                    <a:pt x="1000" y="633"/>
                  </a:lnTo>
                  <a:lnTo>
                    <a:pt x="931" y="651"/>
                  </a:lnTo>
                  <a:lnTo>
                    <a:pt x="864" y="667"/>
                  </a:lnTo>
                  <a:lnTo>
                    <a:pt x="864" y="741"/>
                  </a:lnTo>
                  <a:lnTo>
                    <a:pt x="908" y="891"/>
                  </a:lnTo>
                  <a:lnTo>
                    <a:pt x="924" y="953"/>
                  </a:lnTo>
                  <a:lnTo>
                    <a:pt x="935" y="1040"/>
                  </a:lnTo>
                  <a:lnTo>
                    <a:pt x="933" y="1056"/>
                  </a:lnTo>
                  <a:lnTo>
                    <a:pt x="926" y="1070"/>
                  </a:lnTo>
                  <a:lnTo>
                    <a:pt x="911" y="1079"/>
                  </a:lnTo>
                  <a:lnTo>
                    <a:pt x="897" y="1086"/>
                  </a:lnTo>
                  <a:lnTo>
                    <a:pt x="882" y="1087"/>
                  </a:lnTo>
                  <a:lnTo>
                    <a:pt x="837" y="1080"/>
                  </a:lnTo>
                  <a:lnTo>
                    <a:pt x="803" y="1077"/>
                  </a:lnTo>
                  <a:lnTo>
                    <a:pt x="798" y="1117"/>
                  </a:lnTo>
                  <a:lnTo>
                    <a:pt x="814" y="1154"/>
                  </a:lnTo>
                  <a:lnTo>
                    <a:pt x="873" y="1254"/>
                  </a:lnTo>
                  <a:lnTo>
                    <a:pt x="903" y="1312"/>
                  </a:lnTo>
                  <a:lnTo>
                    <a:pt x="941" y="1385"/>
                  </a:lnTo>
                  <a:lnTo>
                    <a:pt x="1001" y="1489"/>
                  </a:lnTo>
                  <a:lnTo>
                    <a:pt x="1021" y="1574"/>
                  </a:lnTo>
                  <a:lnTo>
                    <a:pt x="1130" y="1686"/>
                  </a:lnTo>
                  <a:lnTo>
                    <a:pt x="1220" y="1767"/>
                  </a:lnTo>
                  <a:lnTo>
                    <a:pt x="1232" y="1809"/>
                  </a:lnTo>
                  <a:lnTo>
                    <a:pt x="1258" y="1893"/>
                  </a:lnTo>
                  <a:lnTo>
                    <a:pt x="1274" y="1968"/>
                  </a:lnTo>
                  <a:lnTo>
                    <a:pt x="1293" y="2045"/>
                  </a:lnTo>
                  <a:lnTo>
                    <a:pt x="1331" y="2186"/>
                  </a:lnTo>
                  <a:lnTo>
                    <a:pt x="1366" y="2281"/>
                  </a:lnTo>
                  <a:lnTo>
                    <a:pt x="1432" y="2421"/>
                  </a:lnTo>
                  <a:lnTo>
                    <a:pt x="1455" y="2445"/>
                  </a:lnTo>
                  <a:lnTo>
                    <a:pt x="1479" y="2466"/>
                  </a:lnTo>
                  <a:lnTo>
                    <a:pt x="1502" y="2483"/>
                  </a:lnTo>
                  <a:lnTo>
                    <a:pt x="1520" y="2494"/>
                  </a:lnTo>
                  <a:lnTo>
                    <a:pt x="1565" y="2502"/>
                  </a:lnTo>
                  <a:lnTo>
                    <a:pt x="1589" y="2505"/>
                  </a:lnTo>
                  <a:lnTo>
                    <a:pt x="1636" y="2520"/>
                  </a:lnTo>
                  <a:lnTo>
                    <a:pt x="1691" y="2539"/>
                  </a:lnTo>
                  <a:lnTo>
                    <a:pt x="1737" y="2558"/>
                  </a:lnTo>
                  <a:lnTo>
                    <a:pt x="1778" y="2583"/>
                  </a:lnTo>
                  <a:lnTo>
                    <a:pt x="1823" y="2612"/>
                  </a:lnTo>
                  <a:lnTo>
                    <a:pt x="1852" y="2632"/>
                  </a:lnTo>
                  <a:lnTo>
                    <a:pt x="1882" y="2655"/>
                  </a:lnTo>
                  <a:lnTo>
                    <a:pt x="1894" y="2669"/>
                  </a:lnTo>
                  <a:lnTo>
                    <a:pt x="1902" y="2693"/>
                  </a:lnTo>
                  <a:lnTo>
                    <a:pt x="1901" y="2706"/>
                  </a:lnTo>
                  <a:lnTo>
                    <a:pt x="1901" y="2725"/>
                  </a:lnTo>
                  <a:lnTo>
                    <a:pt x="1886" y="2728"/>
                  </a:lnTo>
                  <a:lnTo>
                    <a:pt x="1856" y="2732"/>
                  </a:lnTo>
                  <a:lnTo>
                    <a:pt x="1775" y="2747"/>
                  </a:lnTo>
                  <a:lnTo>
                    <a:pt x="1658" y="2734"/>
                  </a:lnTo>
                  <a:lnTo>
                    <a:pt x="1460" y="2746"/>
                  </a:lnTo>
                  <a:lnTo>
                    <a:pt x="1281" y="2746"/>
                  </a:lnTo>
                  <a:lnTo>
                    <a:pt x="1236" y="2742"/>
                  </a:lnTo>
                  <a:lnTo>
                    <a:pt x="1219" y="2739"/>
                  </a:lnTo>
                  <a:lnTo>
                    <a:pt x="1207" y="2734"/>
                  </a:lnTo>
                  <a:lnTo>
                    <a:pt x="1201" y="2697"/>
                  </a:lnTo>
                  <a:lnTo>
                    <a:pt x="1191" y="2572"/>
                  </a:lnTo>
                  <a:lnTo>
                    <a:pt x="1169" y="2312"/>
                  </a:lnTo>
                  <a:lnTo>
                    <a:pt x="1161" y="2198"/>
                  </a:lnTo>
                  <a:lnTo>
                    <a:pt x="1141" y="2100"/>
                  </a:lnTo>
                  <a:lnTo>
                    <a:pt x="1125" y="2060"/>
                  </a:lnTo>
                  <a:lnTo>
                    <a:pt x="1106" y="2041"/>
                  </a:lnTo>
                  <a:lnTo>
                    <a:pt x="1080" y="2032"/>
                  </a:lnTo>
                  <a:lnTo>
                    <a:pt x="1042" y="2020"/>
                  </a:lnTo>
                  <a:lnTo>
                    <a:pt x="1005" y="2012"/>
                  </a:lnTo>
                  <a:lnTo>
                    <a:pt x="952" y="2010"/>
                  </a:lnTo>
                  <a:lnTo>
                    <a:pt x="881" y="2007"/>
                  </a:lnTo>
                  <a:lnTo>
                    <a:pt x="749" y="2015"/>
                  </a:lnTo>
                  <a:lnTo>
                    <a:pt x="631" y="2021"/>
                  </a:lnTo>
                  <a:lnTo>
                    <a:pt x="599" y="2023"/>
                  </a:lnTo>
                  <a:lnTo>
                    <a:pt x="576" y="2021"/>
                  </a:lnTo>
                  <a:lnTo>
                    <a:pt x="552" y="2016"/>
                  </a:lnTo>
                  <a:lnTo>
                    <a:pt x="535" y="2010"/>
                  </a:lnTo>
                  <a:lnTo>
                    <a:pt x="520" y="2002"/>
                  </a:lnTo>
                  <a:lnTo>
                    <a:pt x="509" y="1990"/>
                  </a:lnTo>
                  <a:lnTo>
                    <a:pt x="498" y="1975"/>
                  </a:lnTo>
                  <a:lnTo>
                    <a:pt x="490" y="1957"/>
                  </a:lnTo>
                  <a:lnTo>
                    <a:pt x="479" y="1933"/>
                  </a:lnTo>
                  <a:lnTo>
                    <a:pt x="469" y="1906"/>
                  </a:lnTo>
                  <a:lnTo>
                    <a:pt x="443" y="1849"/>
                  </a:lnTo>
                  <a:lnTo>
                    <a:pt x="423" y="1793"/>
                  </a:lnTo>
                  <a:lnTo>
                    <a:pt x="400" y="1738"/>
                  </a:lnTo>
                  <a:lnTo>
                    <a:pt x="375" y="1687"/>
                  </a:lnTo>
                  <a:lnTo>
                    <a:pt x="344" y="1627"/>
                  </a:lnTo>
                  <a:lnTo>
                    <a:pt x="322" y="1591"/>
                  </a:lnTo>
                  <a:lnTo>
                    <a:pt x="305" y="1561"/>
                  </a:lnTo>
                  <a:lnTo>
                    <a:pt x="298" y="1543"/>
                  </a:lnTo>
                  <a:lnTo>
                    <a:pt x="294" y="1515"/>
                  </a:lnTo>
                  <a:lnTo>
                    <a:pt x="288" y="1429"/>
                  </a:lnTo>
                  <a:lnTo>
                    <a:pt x="274" y="1220"/>
                  </a:lnTo>
                  <a:lnTo>
                    <a:pt x="266" y="1125"/>
                  </a:lnTo>
                  <a:lnTo>
                    <a:pt x="281" y="1038"/>
                  </a:lnTo>
                  <a:lnTo>
                    <a:pt x="288" y="952"/>
                  </a:lnTo>
                  <a:lnTo>
                    <a:pt x="228" y="819"/>
                  </a:lnTo>
                  <a:lnTo>
                    <a:pt x="209" y="753"/>
                  </a:lnTo>
                  <a:lnTo>
                    <a:pt x="192" y="694"/>
                  </a:lnTo>
                  <a:lnTo>
                    <a:pt x="177" y="644"/>
                  </a:lnTo>
                  <a:lnTo>
                    <a:pt x="150" y="596"/>
                  </a:lnTo>
                  <a:close/>
                </a:path>
              </a:pathLst>
            </a:custGeom>
            <a:solidFill>
              <a:srgbClr val="DFDFFF"/>
            </a:solidFill>
            <a:ln w="3175">
              <a:solidFill>
                <a:srgbClr val="000000"/>
              </a:solidFill>
              <a:prstDash val="solid"/>
              <a:round/>
              <a:headEnd/>
              <a:tailEnd/>
            </a:ln>
          </p:spPr>
          <p:txBody>
            <a:bodyPr/>
            <a:lstStyle/>
            <a:p>
              <a:endParaRPr lang="en-US"/>
            </a:p>
          </p:txBody>
        </p:sp>
        <p:grpSp>
          <p:nvGrpSpPr>
            <p:cNvPr id="187399" name="Group 7"/>
            <p:cNvGrpSpPr>
              <a:grpSpLocks/>
            </p:cNvGrpSpPr>
            <p:nvPr/>
          </p:nvGrpSpPr>
          <p:grpSpPr bwMode="auto">
            <a:xfrm>
              <a:off x="4887" y="2284"/>
              <a:ext cx="139" cy="438"/>
              <a:chOff x="4887" y="2284"/>
              <a:chExt cx="139" cy="438"/>
            </a:xfrm>
          </p:grpSpPr>
          <p:grpSp>
            <p:nvGrpSpPr>
              <p:cNvPr id="187400" name="Group 8"/>
              <p:cNvGrpSpPr>
                <a:grpSpLocks/>
              </p:cNvGrpSpPr>
              <p:nvPr/>
            </p:nvGrpSpPr>
            <p:grpSpPr bwMode="auto">
              <a:xfrm>
                <a:off x="4914" y="2284"/>
                <a:ext cx="33" cy="90"/>
                <a:chOff x="4914" y="2284"/>
                <a:chExt cx="33" cy="90"/>
              </a:xfrm>
            </p:grpSpPr>
            <p:sp>
              <p:nvSpPr>
                <p:cNvPr id="187401" name="Oval 9"/>
                <p:cNvSpPr>
                  <a:spLocks noChangeArrowheads="1"/>
                </p:cNvSpPr>
                <p:nvPr/>
              </p:nvSpPr>
              <p:spPr bwMode="auto">
                <a:xfrm>
                  <a:off x="4937" y="2309"/>
                  <a:ext cx="10" cy="65"/>
                </a:xfrm>
                <a:prstGeom prst="ellipse">
                  <a:avLst/>
                </a:prstGeom>
                <a:solidFill>
                  <a:srgbClr val="DFDFFF"/>
                </a:solidFill>
                <a:ln w="3175">
                  <a:solidFill>
                    <a:srgbClr val="000000"/>
                  </a:solidFill>
                  <a:round/>
                  <a:headEnd/>
                  <a:tailEnd/>
                </a:ln>
              </p:spPr>
              <p:txBody>
                <a:bodyPr/>
                <a:lstStyle/>
                <a:p>
                  <a:endParaRPr lang="en-US"/>
                </a:p>
              </p:txBody>
            </p:sp>
            <p:sp>
              <p:nvSpPr>
                <p:cNvPr id="187402" name="Freeform 10"/>
                <p:cNvSpPr>
                  <a:spLocks/>
                </p:cNvSpPr>
                <p:nvPr/>
              </p:nvSpPr>
              <p:spPr bwMode="auto">
                <a:xfrm>
                  <a:off x="4914" y="2284"/>
                  <a:ext cx="16" cy="39"/>
                </a:xfrm>
                <a:custGeom>
                  <a:avLst/>
                  <a:gdLst>
                    <a:gd name="T0" fmla="*/ 66 w 66"/>
                    <a:gd name="T1" fmla="*/ 0 h 116"/>
                    <a:gd name="T2" fmla="*/ 48 w 66"/>
                    <a:gd name="T3" fmla="*/ 3 h 116"/>
                    <a:gd name="T4" fmla="*/ 33 w 66"/>
                    <a:gd name="T5" fmla="*/ 8 h 116"/>
                    <a:gd name="T6" fmla="*/ 22 w 66"/>
                    <a:gd name="T7" fmla="*/ 17 h 116"/>
                    <a:gd name="T8" fmla="*/ 13 w 66"/>
                    <a:gd name="T9" fmla="*/ 30 h 116"/>
                    <a:gd name="T10" fmla="*/ 7 w 66"/>
                    <a:gd name="T11" fmla="*/ 51 h 116"/>
                    <a:gd name="T12" fmla="*/ 2 w 66"/>
                    <a:gd name="T13" fmla="*/ 75 h 116"/>
                    <a:gd name="T14" fmla="*/ 0 w 66"/>
                    <a:gd name="T15" fmla="*/ 94 h 116"/>
                    <a:gd name="T16" fmla="*/ 3 w 66"/>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6">
                      <a:moveTo>
                        <a:pt x="66" y="0"/>
                      </a:moveTo>
                      <a:lnTo>
                        <a:pt x="48" y="3"/>
                      </a:lnTo>
                      <a:lnTo>
                        <a:pt x="33" y="8"/>
                      </a:lnTo>
                      <a:lnTo>
                        <a:pt x="22" y="17"/>
                      </a:lnTo>
                      <a:lnTo>
                        <a:pt x="13" y="30"/>
                      </a:lnTo>
                      <a:lnTo>
                        <a:pt x="7" y="51"/>
                      </a:lnTo>
                      <a:lnTo>
                        <a:pt x="2" y="75"/>
                      </a:lnTo>
                      <a:lnTo>
                        <a:pt x="0" y="94"/>
                      </a:lnTo>
                      <a:lnTo>
                        <a:pt x="3" y="11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7403" name="Group 11"/>
              <p:cNvGrpSpPr>
                <a:grpSpLocks/>
              </p:cNvGrpSpPr>
              <p:nvPr/>
            </p:nvGrpSpPr>
            <p:grpSpPr bwMode="auto">
              <a:xfrm>
                <a:off x="4887" y="2466"/>
                <a:ext cx="139" cy="256"/>
                <a:chOff x="4887" y="2466"/>
                <a:chExt cx="139" cy="256"/>
              </a:xfrm>
            </p:grpSpPr>
            <p:sp>
              <p:nvSpPr>
                <p:cNvPr id="187404" name="Freeform 12"/>
                <p:cNvSpPr>
                  <a:spLocks/>
                </p:cNvSpPr>
                <p:nvPr/>
              </p:nvSpPr>
              <p:spPr bwMode="auto">
                <a:xfrm>
                  <a:off x="4887" y="2612"/>
                  <a:ext cx="139" cy="110"/>
                </a:xfrm>
                <a:custGeom>
                  <a:avLst/>
                  <a:gdLst>
                    <a:gd name="T0" fmla="*/ 0 w 557"/>
                    <a:gd name="T1" fmla="*/ 0 h 331"/>
                    <a:gd name="T2" fmla="*/ 27 w 557"/>
                    <a:gd name="T3" fmla="*/ 35 h 331"/>
                    <a:gd name="T4" fmla="*/ 75 w 557"/>
                    <a:gd name="T5" fmla="*/ 93 h 331"/>
                    <a:gd name="T6" fmla="*/ 127 w 557"/>
                    <a:gd name="T7" fmla="*/ 153 h 331"/>
                    <a:gd name="T8" fmla="*/ 176 w 557"/>
                    <a:gd name="T9" fmla="*/ 208 h 331"/>
                    <a:gd name="T10" fmla="*/ 217 w 557"/>
                    <a:gd name="T11" fmla="*/ 250 h 331"/>
                    <a:gd name="T12" fmla="*/ 251 w 557"/>
                    <a:gd name="T13" fmla="*/ 278 h 331"/>
                    <a:gd name="T14" fmla="*/ 272 w 557"/>
                    <a:gd name="T15" fmla="*/ 295 h 331"/>
                    <a:gd name="T16" fmla="*/ 297 w 557"/>
                    <a:gd name="T17" fmla="*/ 308 h 331"/>
                    <a:gd name="T18" fmla="*/ 330 w 557"/>
                    <a:gd name="T19" fmla="*/ 317 h 331"/>
                    <a:gd name="T20" fmla="*/ 370 w 557"/>
                    <a:gd name="T21" fmla="*/ 326 h 331"/>
                    <a:gd name="T22" fmla="*/ 405 w 557"/>
                    <a:gd name="T23" fmla="*/ 331 h 331"/>
                    <a:gd name="T24" fmla="*/ 430 w 557"/>
                    <a:gd name="T25" fmla="*/ 330 h 331"/>
                    <a:gd name="T26" fmla="*/ 456 w 557"/>
                    <a:gd name="T27" fmla="*/ 319 h 331"/>
                    <a:gd name="T28" fmla="*/ 479 w 557"/>
                    <a:gd name="T29" fmla="*/ 308 h 331"/>
                    <a:gd name="T30" fmla="*/ 503 w 557"/>
                    <a:gd name="T31" fmla="*/ 300 h 331"/>
                    <a:gd name="T32" fmla="*/ 528 w 557"/>
                    <a:gd name="T33" fmla="*/ 294 h 331"/>
                    <a:gd name="T34" fmla="*/ 557 w 557"/>
                    <a:gd name="T35" fmla="*/ 29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331">
                      <a:moveTo>
                        <a:pt x="0" y="0"/>
                      </a:moveTo>
                      <a:lnTo>
                        <a:pt x="27" y="35"/>
                      </a:lnTo>
                      <a:lnTo>
                        <a:pt x="75" y="93"/>
                      </a:lnTo>
                      <a:lnTo>
                        <a:pt x="127" y="153"/>
                      </a:lnTo>
                      <a:lnTo>
                        <a:pt x="176" y="208"/>
                      </a:lnTo>
                      <a:lnTo>
                        <a:pt x="217" y="250"/>
                      </a:lnTo>
                      <a:lnTo>
                        <a:pt x="251" y="278"/>
                      </a:lnTo>
                      <a:lnTo>
                        <a:pt x="272" y="295"/>
                      </a:lnTo>
                      <a:lnTo>
                        <a:pt x="297" y="308"/>
                      </a:lnTo>
                      <a:lnTo>
                        <a:pt x="330" y="317"/>
                      </a:lnTo>
                      <a:lnTo>
                        <a:pt x="370" y="326"/>
                      </a:lnTo>
                      <a:lnTo>
                        <a:pt x="405" y="331"/>
                      </a:lnTo>
                      <a:lnTo>
                        <a:pt x="430" y="330"/>
                      </a:lnTo>
                      <a:lnTo>
                        <a:pt x="456" y="319"/>
                      </a:lnTo>
                      <a:lnTo>
                        <a:pt x="479" y="308"/>
                      </a:lnTo>
                      <a:lnTo>
                        <a:pt x="503" y="300"/>
                      </a:lnTo>
                      <a:lnTo>
                        <a:pt x="528" y="294"/>
                      </a:lnTo>
                      <a:lnTo>
                        <a:pt x="557" y="29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05" name="Freeform 13"/>
                <p:cNvSpPr>
                  <a:spLocks/>
                </p:cNvSpPr>
                <p:nvPr/>
              </p:nvSpPr>
              <p:spPr bwMode="auto">
                <a:xfrm>
                  <a:off x="4907" y="2466"/>
                  <a:ext cx="80" cy="189"/>
                </a:xfrm>
                <a:custGeom>
                  <a:avLst/>
                  <a:gdLst>
                    <a:gd name="T0" fmla="*/ 323 w 323"/>
                    <a:gd name="T1" fmla="*/ 212 h 566"/>
                    <a:gd name="T2" fmla="*/ 312 w 323"/>
                    <a:gd name="T3" fmla="*/ 174 h 566"/>
                    <a:gd name="T4" fmla="*/ 307 w 323"/>
                    <a:gd name="T5" fmla="*/ 140 h 566"/>
                    <a:gd name="T6" fmla="*/ 304 w 323"/>
                    <a:gd name="T7" fmla="*/ 98 h 566"/>
                    <a:gd name="T8" fmla="*/ 308 w 323"/>
                    <a:gd name="T9" fmla="*/ 74 h 566"/>
                    <a:gd name="T10" fmla="*/ 313 w 323"/>
                    <a:gd name="T11" fmla="*/ 53 h 566"/>
                    <a:gd name="T12" fmla="*/ 310 w 323"/>
                    <a:gd name="T13" fmla="*/ 26 h 566"/>
                    <a:gd name="T14" fmla="*/ 304 w 323"/>
                    <a:gd name="T15" fmla="*/ 5 h 566"/>
                    <a:gd name="T16" fmla="*/ 298 w 323"/>
                    <a:gd name="T17" fmla="*/ 2 h 566"/>
                    <a:gd name="T18" fmla="*/ 292 w 323"/>
                    <a:gd name="T19" fmla="*/ 5 h 566"/>
                    <a:gd name="T20" fmla="*/ 278 w 323"/>
                    <a:gd name="T21" fmla="*/ 26 h 566"/>
                    <a:gd name="T22" fmla="*/ 259 w 323"/>
                    <a:gd name="T23" fmla="*/ 44 h 566"/>
                    <a:gd name="T24" fmla="*/ 234 w 323"/>
                    <a:gd name="T25" fmla="*/ 44 h 566"/>
                    <a:gd name="T26" fmla="*/ 223 w 323"/>
                    <a:gd name="T27" fmla="*/ 21 h 566"/>
                    <a:gd name="T28" fmla="*/ 213 w 323"/>
                    <a:gd name="T29" fmla="*/ 6 h 566"/>
                    <a:gd name="T30" fmla="*/ 193 w 323"/>
                    <a:gd name="T31" fmla="*/ 4 h 566"/>
                    <a:gd name="T32" fmla="*/ 173 w 323"/>
                    <a:gd name="T33" fmla="*/ 0 h 566"/>
                    <a:gd name="T34" fmla="*/ 162 w 323"/>
                    <a:gd name="T35" fmla="*/ 21 h 566"/>
                    <a:gd name="T36" fmla="*/ 155 w 323"/>
                    <a:gd name="T37" fmla="*/ 43 h 566"/>
                    <a:gd name="T38" fmla="*/ 123 w 323"/>
                    <a:gd name="T39" fmla="*/ 43 h 566"/>
                    <a:gd name="T40" fmla="*/ 116 w 323"/>
                    <a:gd name="T41" fmla="*/ 34 h 566"/>
                    <a:gd name="T42" fmla="*/ 105 w 323"/>
                    <a:gd name="T43" fmla="*/ 21 h 566"/>
                    <a:gd name="T44" fmla="*/ 94 w 323"/>
                    <a:gd name="T45" fmla="*/ 15 h 566"/>
                    <a:gd name="T46" fmla="*/ 84 w 323"/>
                    <a:gd name="T47" fmla="*/ 17 h 566"/>
                    <a:gd name="T48" fmla="*/ 73 w 323"/>
                    <a:gd name="T49" fmla="*/ 23 h 566"/>
                    <a:gd name="T50" fmla="*/ 67 w 323"/>
                    <a:gd name="T51" fmla="*/ 34 h 566"/>
                    <a:gd name="T52" fmla="*/ 67 w 323"/>
                    <a:gd name="T53" fmla="*/ 97 h 566"/>
                    <a:gd name="T54" fmla="*/ 50 w 323"/>
                    <a:gd name="T55" fmla="*/ 92 h 566"/>
                    <a:gd name="T56" fmla="*/ 27 w 323"/>
                    <a:gd name="T57" fmla="*/ 85 h 566"/>
                    <a:gd name="T58" fmla="*/ 9 w 323"/>
                    <a:gd name="T59" fmla="*/ 88 h 566"/>
                    <a:gd name="T60" fmla="*/ 7 w 323"/>
                    <a:gd name="T61" fmla="*/ 95 h 566"/>
                    <a:gd name="T62" fmla="*/ 7 w 323"/>
                    <a:gd name="T63" fmla="*/ 106 h 566"/>
                    <a:gd name="T64" fmla="*/ 14 w 323"/>
                    <a:gd name="T65" fmla="*/ 136 h 566"/>
                    <a:gd name="T66" fmla="*/ 24 w 323"/>
                    <a:gd name="T67" fmla="*/ 168 h 566"/>
                    <a:gd name="T68" fmla="*/ 28 w 323"/>
                    <a:gd name="T69" fmla="*/ 187 h 566"/>
                    <a:gd name="T70" fmla="*/ 0 w 323"/>
                    <a:gd name="T71" fmla="*/ 308 h 566"/>
                    <a:gd name="T72" fmla="*/ 14 w 323"/>
                    <a:gd name="T73" fmla="*/ 321 h 566"/>
                    <a:gd name="T74" fmla="*/ 41 w 323"/>
                    <a:gd name="T75" fmla="*/ 339 h 566"/>
                    <a:gd name="T76" fmla="*/ 122 w 323"/>
                    <a:gd name="T77" fmla="*/ 391 h 566"/>
                    <a:gd name="T78" fmla="*/ 152 w 323"/>
                    <a:gd name="T79" fmla="*/ 391 h 566"/>
                    <a:gd name="T80" fmla="*/ 195 w 323"/>
                    <a:gd name="T81" fmla="*/ 433 h 566"/>
                    <a:gd name="T82" fmla="*/ 306 w 323"/>
                    <a:gd name="T83"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566">
                      <a:moveTo>
                        <a:pt x="323" y="212"/>
                      </a:moveTo>
                      <a:lnTo>
                        <a:pt x="312" y="174"/>
                      </a:lnTo>
                      <a:lnTo>
                        <a:pt x="307" y="140"/>
                      </a:lnTo>
                      <a:lnTo>
                        <a:pt x="304" y="98"/>
                      </a:lnTo>
                      <a:lnTo>
                        <a:pt x="308" y="74"/>
                      </a:lnTo>
                      <a:lnTo>
                        <a:pt x="313" y="53"/>
                      </a:lnTo>
                      <a:lnTo>
                        <a:pt x="310" y="26"/>
                      </a:lnTo>
                      <a:lnTo>
                        <a:pt x="304" y="5"/>
                      </a:lnTo>
                      <a:lnTo>
                        <a:pt x="298" y="2"/>
                      </a:lnTo>
                      <a:lnTo>
                        <a:pt x="292" y="5"/>
                      </a:lnTo>
                      <a:lnTo>
                        <a:pt x="278" y="26"/>
                      </a:lnTo>
                      <a:lnTo>
                        <a:pt x="259" y="44"/>
                      </a:lnTo>
                      <a:lnTo>
                        <a:pt x="234" y="44"/>
                      </a:lnTo>
                      <a:lnTo>
                        <a:pt x="223" y="21"/>
                      </a:lnTo>
                      <a:lnTo>
                        <a:pt x="213" y="6"/>
                      </a:lnTo>
                      <a:lnTo>
                        <a:pt x="193" y="4"/>
                      </a:lnTo>
                      <a:lnTo>
                        <a:pt x="173" y="0"/>
                      </a:lnTo>
                      <a:lnTo>
                        <a:pt x="162" y="21"/>
                      </a:lnTo>
                      <a:lnTo>
                        <a:pt x="155" y="43"/>
                      </a:lnTo>
                      <a:lnTo>
                        <a:pt x="123" y="43"/>
                      </a:lnTo>
                      <a:lnTo>
                        <a:pt x="116" y="34"/>
                      </a:lnTo>
                      <a:lnTo>
                        <a:pt x="105" y="21"/>
                      </a:lnTo>
                      <a:lnTo>
                        <a:pt x="94" y="15"/>
                      </a:lnTo>
                      <a:lnTo>
                        <a:pt x="84" y="17"/>
                      </a:lnTo>
                      <a:lnTo>
                        <a:pt x="73" y="23"/>
                      </a:lnTo>
                      <a:lnTo>
                        <a:pt x="67" y="34"/>
                      </a:lnTo>
                      <a:lnTo>
                        <a:pt x="67" y="97"/>
                      </a:lnTo>
                      <a:lnTo>
                        <a:pt x="50" y="92"/>
                      </a:lnTo>
                      <a:lnTo>
                        <a:pt x="27" y="85"/>
                      </a:lnTo>
                      <a:lnTo>
                        <a:pt x="9" y="88"/>
                      </a:lnTo>
                      <a:lnTo>
                        <a:pt x="7" y="95"/>
                      </a:lnTo>
                      <a:lnTo>
                        <a:pt x="7" y="106"/>
                      </a:lnTo>
                      <a:lnTo>
                        <a:pt x="14" y="136"/>
                      </a:lnTo>
                      <a:lnTo>
                        <a:pt x="24" y="168"/>
                      </a:lnTo>
                      <a:lnTo>
                        <a:pt x="28" y="187"/>
                      </a:lnTo>
                      <a:lnTo>
                        <a:pt x="0" y="308"/>
                      </a:lnTo>
                      <a:lnTo>
                        <a:pt x="14" y="321"/>
                      </a:lnTo>
                      <a:lnTo>
                        <a:pt x="41" y="339"/>
                      </a:lnTo>
                      <a:lnTo>
                        <a:pt x="122" y="391"/>
                      </a:lnTo>
                      <a:lnTo>
                        <a:pt x="152" y="391"/>
                      </a:lnTo>
                      <a:lnTo>
                        <a:pt x="195" y="433"/>
                      </a:lnTo>
                      <a:lnTo>
                        <a:pt x="306" y="5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187406" name="Line 14"/>
          <p:cNvSpPr>
            <a:spLocks noChangeShapeType="1"/>
          </p:cNvSpPr>
          <p:nvPr/>
        </p:nvSpPr>
        <p:spPr bwMode="auto">
          <a:xfrm flipV="1">
            <a:off x="6659563" y="4652963"/>
            <a:ext cx="1800225" cy="0"/>
          </a:xfrm>
          <a:prstGeom prst="line">
            <a:avLst/>
          </a:prstGeom>
          <a:noFill/>
          <a:ln w="5715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grpSp>
        <p:nvGrpSpPr>
          <p:cNvPr id="187407" name="Group 15"/>
          <p:cNvGrpSpPr>
            <a:grpSpLocks/>
          </p:cNvGrpSpPr>
          <p:nvPr/>
        </p:nvGrpSpPr>
        <p:grpSpPr bwMode="auto">
          <a:xfrm>
            <a:off x="6588125" y="3500438"/>
            <a:ext cx="1196975" cy="1477962"/>
            <a:chOff x="4785" y="2160"/>
            <a:chExt cx="754" cy="931"/>
          </a:xfrm>
        </p:grpSpPr>
        <p:sp>
          <p:nvSpPr>
            <p:cNvPr id="187408" name="AutoShape 16"/>
            <p:cNvSpPr>
              <a:spLocks noChangeAspect="1" noChangeArrowheads="1" noTextEdit="1"/>
            </p:cNvSpPr>
            <p:nvPr/>
          </p:nvSpPr>
          <p:spPr bwMode="auto">
            <a:xfrm>
              <a:off x="4785" y="2160"/>
              <a:ext cx="754"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87409" name="Group 17"/>
            <p:cNvGrpSpPr>
              <a:grpSpLocks/>
            </p:cNvGrpSpPr>
            <p:nvPr/>
          </p:nvGrpSpPr>
          <p:grpSpPr bwMode="auto">
            <a:xfrm>
              <a:off x="4787" y="2165"/>
              <a:ext cx="476" cy="920"/>
              <a:chOff x="4787" y="2165"/>
              <a:chExt cx="476" cy="920"/>
            </a:xfrm>
          </p:grpSpPr>
          <p:sp>
            <p:nvSpPr>
              <p:cNvPr id="187410" name="Freeform 18"/>
              <p:cNvSpPr>
                <a:spLocks/>
              </p:cNvSpPr>
              <p:nvPr/>
            </p:nvSpPr>
            <p:spPr bwMode="auto">
              <a:xfrm>
                <a:off x="4820" y="2571"/>
                <a:ext cx="231" cy="514"/>
              </a:xfrm>
              <a:custGeom>
                <a:avLst/>
                <a:gdLst>
                  <a:gd name="T0" fmla="*/ 162 w 921"/>
                  <a:gd name="T1" fmla="*/ 0 h 1542"/>
                  <a:gd name="T2" fmla="*/ 133 w 921"/>
                  <a:gd name="T3" fmla="*/ 9 h 1542"/>
                  <a:gd name="T4" fmla="*/ 100 w 921"/>
                  <a:gd name="T5" fmla="*/ 39 h 1542"/>
                  <a:gd name="T6" fmla="*/ 63 w 921"/>
                  <a:gd name="T7" fmla="*/ 83 h 1542"/>
                  <a:gd name="T8" fmla="*/ 32 w 921"/>
                  <a:gd name="T9" fmla="*/ 140 h 1542"/>
                  <a:gd name="T10" fmla="*/ 7 w 921"/>
                  <a:gd name="T11" fmla="*/ 198 h 1542"/>
                  <a:gd name="T12" fmla="*/ 1 w 921"/>
                  <a:gd name="T13" fmla="*/ 267 h 1542"/>
                  <a:gd name="T14" fmla="*/ 1 w 921"/>
                  <a:gd name="T15" fmla="*/ 325 h 1542"/>
                  <a:gd name="T16" fmla="*/ 12 w 921"/>
                  <a:gd name="T17" fmla="*/ 402 h 1542"/>
                  <a:gd name="T18" fmla="*/ 43 w 921"/>
                  <a:gd name="T19" fmla="*/ 464 h 1542"/>
                  <a:gd name="T20" fmla="*/ 97 w 921"/>
                  <a:gd name="T21" fmla="*/ 527 h 1542"/>
                  <a:gd name="T22" fmla="*/ 154 w 921"/>
                  <a:gd name="T23" fmla="*/ 606 h 1542"/>
                  <a:gd name="T24" fmla="*/ 204 w 921"/>
                  <a:gd name="T25" fmla="*/ 667 h 1542"/>
                  <a:gd name="T26" fmla="*/ 248 w 921"/>
                  <a:gd name="T27" fmla="*/ 714 h 1542"/>
                  <a:gd name="T28" fmla="*/ 287 w 921"/>
                  <a:gd name="T29" fmla="*/ 781 h 1542"/>
                  <a:gd name="T30" fmla="*/ 319 w 921"/>
                  <a:gd name="T31" fmla="*/ 875 h 1542"/>
                  <a:gd name="T32" fmla="*/ 345 w 921"/>
                  <a:gd name="T33" fmla="*/ 923 h 1542"/>
                  <a:gd name="T34" fmla="*/ 373 w 921"/>
                  <a:gd name="T35" fmla="*/ 952 h 1542"/>
                  <a:gd name="T36" fmla="*/ 415 w 921"/>
                  <a:gd name="T37" fmla="*/ 967 h 1542"/>
                  <a:gd name="T38" fmla="*/ 497 w 921"/>
                  <a:gd name="T39" fmla="*/ 963 h 1542"/>
                  <a:gd name="T40" fmla="*/ 672 w 921"/>
                  <a:gd name="T41" fmla="*/ 952 h 1542"/>
                  <a:gd name="T42" fmla="*/ 829 w 921"/>
                  <a:gd name="T43" fmla="*/ 1032 h 1542"/>
                  <a:gd name="T44" fmla="*/ 850 w 921"/>
                  <a:gd name="T45" fmla="*/ 1190 h 1542"/>
                  <a:gd name="T46" fmla="*/ 832 w 921"/>
                  <a:gd name="T47" fmla="*/ 1353 h 1542"/>
                  <a:gd name="T48" fmla="*/ 819 w 921"/>
                  <a:gd name="T49" fmla="*/ 1450 h 1542"/>
                  <a:gd name="T50" fmla="*/ 748 w 921"/>
                  <a:gd name="T51" fmla="*/ 1455 h 1542"/>
                  <a:gd name="T52" fmla="*/ 311 w 921"/>
                  <a:gd name="T53" fmla="*/ 1542 h 1542"/>
                  <a:gd name="T54" fmla="*/ 797 w 921"/>
                  <a:gd name="T55" fmla="*/ 1514 h 1542"/>
                  <a:gd name="T56" fmla="*/ 894 w 921"/>
                  <a:gd name="T57" fmla="*/ 1433 h 1542"/>
                  <a:gd name="T58" fmla="*/ 903 w 921"/>
                  <a:gd name="T59" fmla="*/ 1248 h 1542"/>
                  <a:gd name="T60" fmla="*/ 911 w 921"/>
                  <a:gd name="T61" fmla="*/ 1017 h 1542"/>
                  <a:gd name="T62" fmla="*/ 921 w 921"/>
                  <a:gd name="T63" fmla="*/ 755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1" h="1542">
                    <a:moveTo>
                      <a:pt x="332" y="172"/>
                    </a:moveTo>
                    <a:lnTo>
                      <a:pt x="162" y="0"/>
                    </a:lnTo>
                    <a:lnTo>
                      <a:pt x="146" y="2"/>
                    </a:lnTo>
                    <a:lnTo>
                      <a:pt x="133" y="9"/>
                    </a:lnTo>
                    <a:lnTo>
                      <a:pt x="119" y="21"/>
                    </a:lnTo>
                    <a:lnTo>
                      <a:pt x="100" y="39"/>
                    </a:lnTo>
                    <a:lnTo>
                      <a:pt x="81" y="61"/>
                    </a:lnTo>
                    <a:lnTo>
                      <a:pt x="63" y="83"/>
                    </a:lnTo>
                    <a:lnTo>
                      <a:pt x="49" y="107"/>
                    </a:lnTo>
                    <a:lnTo>
                      <a:pt x="32" y="140"/>
                    </a:lnTo>
                    <a:lnTo>
                      <a:pt x="18" y="170"/>
                    </a:lnTo>
                    <a:lnTo>
                      <a:pt x="7" y="198"/>
                    </a:lnTo>
                    <a:lnTo>
                      <a:pt x="4" y="233"/>
                    </a:lnTo>
                    <a:lnTo>
                      <a:pt x="1" y="267"/>
                    </a:lnTo>
                    <a:lnTo>
                      <a:pt x="0" y="295"/>
                    </a:lnTo>
                    <a:lnTo>
                      <a:pt x="1" y="325"/>
                    </a:lnTo>
                    <a:lnTo>
                      <a:pt x="5" y="364"/>
                    </a:lnTo>
                    <a:lnTo>
                      <a:pt x="12" y="402"/>
                    </a:lnTo>
                    <a:lnTo>
                      <a:pt x="24" y="433"/>
                    </a:lnTo>
                    <a:lnTo>
                      <a:pt x="43" y="464"/>
                    </a:lnTo>
                    <a:lnTo>
                      <a:pt x="71" y="496"/>
                    </a:lnTo>
                    <a:lnTo>
                      <a:pt x="97" y="527"/>
                    </a:lnTo>
                    <a:lnTo>
                      <a:pt x="123" y="562"/>
                    </a:lnTo>
                    <a:lnTo>
                      <a:pt x="154" y="606"/>
                    </a:lnTo>
                    <a:lnTo>
                      <a:pt x="179" y="640"/>
                    </a:lnTo>
                    <a:lnTo>
                      <a:pt x="204" y="667"/>
                    </a:lnTo>
                    <a:lnTo>
                      <a:pt x="225" y="693"/>
                    </a:lnTo>
                    <a:lnTo>
                      <a:pt x="248" y="714"/>
                    </a:lnTo>
                    <a:lnTo>
                      <a:pt x="272" y="737"/>
                    </a:lnTo>
                    <a:lnTo>
                      <a:pt x="287" y="781"/>
                    </a:lnTo>
                    <a:lnTo>
                      <a:pt x="300" y="825"/>
                    </a:lnTo>
                    <a:lnTo>
                      <a:pt x="319" y="875"/>
                    </a:lnTo>
                    <a:lnTo>
                      <a:pt x="333" y="901"/>
                    </a:lnTo>
                    <a:lnTo>
                      <a:pt x="345" y="923"/>
                    </a:lnTo>
                    <a:lnTo>
                      <a:pt x="360" y="941"/>
                    </a:lnTo>
                    <a:lnTo>
                      <a:pt x="373" y="952"/>
                    </a:lnTo>
                    <a:lnTo>
                      <a:pt x="393" y="962"/>
                    </a:lnTo>
                    <a:lnTo>
                      <a:pt x="415" y="967"/>
                    </a:lnTo>
                    <a:lnTo>
                      <a:pt x="436" y="968"/>
                    </a:lnTo>
                    <a:lnTo>
                      <a:pt x="497" y="963"/>
                    </a:lnTo>
                    <a:lnTo>
                      <a:pt x="581" y="955"/>
                    </a:lnTo>
                    <a:lnTo>
                      <a:pt x="672" y="952"/>
                    </a:lnTo>
                    <a:lnTo>
                      <a:pt x="822" y="976"/>
                    </a:lnTo>
                    <a:lnTo>
                      <a:pt x="829" y="1032"/>
                    </a:lnTo>
                    <a:lnTo>
                      <a:pt x="839" y="1103"/>
                    </a:lnTo>
                    <a:lnTo>
                      <a:pt x="850" y="1190"/>
                    </a:lnTo>
                    <a:lnTo>
                      <a:pt x="840" y="1283"/>
                    </a:lnTo>
                    <a:lnTo>
                      <a:pt x="832" y="1353"/>
                    </a:lnTo>
                    <a:lnTo>
                      <a:pt x="823" y="1445"/>
                    </a:lnTo>
                    <a:lnTo>
                      <a:pt x="819" y="1450"/>
                    </a:lnTo>
                    <a:lnTo>
                      <a:pt x="810" y="1454"/>
                    </a:lnTo>
                    <a:lnTo>
                      <a:pt x="748" y="1455"/>
                    </a:lnTo>
                    <a:lnTo>
                      <a:pt x="311" y="1468"/>
                    </a:lnTo>
                    <a:lnTo>
                      <a:pt x="311" y="1542"/>
                    </a:lnTo>
                    <a:lnTo>
                      <a:pt x="541" y="1528"/>
                    </a:lnTo>
                    <a:lnTo>
                      <a:pt x="797" y="1514"/>
                    </a:lnTo>
                    <a:lnTo>
                      <a:pt x="891" y="1508"/>
                    </a:lnTo>
                    <a:lnTo>
                      <a:pt x="894" y="1433"/>
                    </a:lnTo>
                    <a:lnTo>
                      <a:pt x="897" y="1349"/>
                    </a:lnTo>
                    <a:lnTo>
                      <a:pt x="903" y="1248"/>
                    </a:lnTo>
                    <a:lnTo>
                      <a:pt x="907" y="1133"/>
                    </a:lnTo>
                    <a:lnTo>
                      <a:pt x="911" y="1017"/>
                    </a:lnTo>
                    <a:lnTo>
                      <a:pt x="917" y="908"/>
                    </a:lnTo>
                    <a:lnTo>
                      <a:pt x="921" y="755"/>
                    </a:lnTo>
                    <a:lnTo>
                      <a:pt x="332" y="172"/>
                    </a:lnTo>
                    <a:close/>
                  </a:path>
                </a:pathLst>
              </a:custGeom>
              <a:solidFill>
                <a:srgbClr val="000080"/>
              </a:solidFill>
              <a:ln w="3175">
                <a:solidFill>
                  <a:srgbClr val="000000"/>
                </a:solidFill>
                <a:prstDash val="solid"/>
                <a:round/>
                <a:headEnd/>
                <a:tailEnd/>
              </a:ln>
            </p:spPr>
            <p:txBody>
              <a:bodyPr/>
              <a:lstStyle/>
              <a:p>
                <a:endParaRPr lang="en-US"/>
              </a:p>
            </p:txBody>
          </p:sp>
          <p:grpSp>
            <p:nvGrpSpPr>
              <p:cNvPr id="187411" name="Group 19"/>
              <p:cNvGrpSpPr>
                <a:grpSpLocks/>
              </p:cNvGrpSpPr>
              <p:nvPr/>
            </p:nvGrpSpPr>
            <p:grpSpPr bwMode="auto">
              <a:xfrm>
                <a:off x="4787" y="2165"/>
                <a:ext cx="476" cy="916"/>
                <a:chOff x="4787" y="2165"/>
                <a:chExt cx="476" cy="916"/>
              </a:xfrm>
            </p:grpSpPr>
            <p:sp>
              <p:nvSpPr>
                <p:cNvPr id="187412" name="Freeform 20"/>
                <p:cNvSpPr>
                  <a:spLocks/>
                </p:cNvSpPr>
                <p:nvPr/>
              </p:nvSpPr>
              <p:spPr bwMode="auto">
                <a:xfrm>
                  <a:off x="4787" y="2165"/>
                  <a:ext cx="476" cy="916"/>
                </a:xfrm>
                <a:custGeom>
                  <a:avLst/>
                  <a:gdLst>
                    <a:gd name="T0" fmla="*/ 105 w 1902"/>
                    <a:gd name="T1" fmla="*/ 502 h 2747"/>
                    <a:gd name="T2" fmla="*/ 113 w 1902"/>
                    <a:gd name="T3" fmla="*/ 460 h 2747"/>
                    <a:gd name="T4" fmla="*/ 0 w 1902"/>
                    <a:gd name="T5" fmla="*/ 340 h 2747"/>
                    <a:gd name="T6" fmla="*/ 96 w 1902"/>
                    <a:gd name="T7" fmla="*/ 373 h 2747"/>
                    <a:gd name="T8" fmla="*/ 64 w 1902"/>
                    <a:gd name="T9" fmla="*/ 246 h 2747"/>
                    <a:gd name="T10" fmla="*/ 141 w 1902"/>
                    <a:gd name="T11" fmla="*/ 247 h 2747"/>
                    <a:gd name="T12" fmla="*/ 281 w 1902"/>
                    <a:gd name="T13" fmla="*/ 349 h 2747"/>
                    <a:gd name="T14" fmla="*/ 324 w 1902"/>
                    <a:gd name="T15" fmla="*/ 327 h 2747"/>
                    <a:gd name="T16" fmla="*/ 350 w 1902"/>
                    <a:gd name="T17" fmla="*/ 304 h 2747"/>
                    <a:gd name="T18" fmla="*/ 398 w 1902"/>
                    <a:gd name="T19" fmla="*/ 298 h 2747"/>
                    <a:gd name="T20" fmla="*/ 431 w 1902"/>
                    <a:gd name="T21" fmla="*/ 280 h 2747"/>
                    <a:gd name="T22" fmla="*/ 465 w 1902"/>
                    <a:gd name="T23" fmla="*/ 228 h 2747"/>
                    <a:gd name="T24" fmla="*/ 464 w 1902"/>
                    <a:gd name="T25" fmla="*/ 105 h 2747"/>
                    <a:gd name="T26" fmla="*/ 505 w 1902"/>
                    <a:gd name="T27" fmla="*/ 207 h 2747"/>
                    <a:gd name="T28" fmla="*/ 519 w 1902"/>
                    <a:gd name="T29" fmla="*/ 121 h 2747"/>
                    <a:gd name="T30" fmla="*/ 537 w 1902"/>
                    <a:gd name="T31" fmla="*/ 263 h 2747"/>
                    <a:gd name="T32" fmla="*/ 612 w 1902"/>
                    <a:gd name="T33" fmla="*/ 347 h 2747"/>
                    <a:gd name="T34" fmla="*/ 801 w 1902"/>
                    <a:gd name="T35" fmla="*/ 431 h 2747"/>
                    <a:gd name="T36" fmla="*/ 967 w 1902"/>
                    <a:gd name="T37" fmla="*/ 526 h 2747"/>
                    <a:gd name="T38" fmla="*/ 1033 w 1902"/>
                    <a:gd name="T39" fmla="*/ 610 h 2747"/>
                    <a:gd name="T40" fmla="*/ 931 w 1902"/>
                    <a:gd name="T41" fmla="*/ 651 h 2747"/>
                    <a:gd name="T42" fmla="*/ 908 w 1902"/>
                    <a:gd name="T43" fmla="*/ 891 h 2747"/>
                    <a:gd name="T44" fmla="*/ 933 w 1902"/>
                    <a:gd name="T45" fmla="*/ 1056 h 2747"/>
                    <a:gd name="T46" fmla="*/ 897 w 1902"/>
                    <a:gd name="T47" fmla="*/ 1086 h 2747"/>
                    <a:gd name="T48" fmla="*/ 803 w 1902"/>
                    <a:gd name="T49" fmla="*/ 1077 h 2747"/>
                    <a:gd name="T50" fmla="*/ 873 w 1902"/>
                    <a:gd name="T51" fmla="*/ 1254 h 2747"/>
                    <a:gd name="T52" fmla="*/ 1001 w 1902"/>
                    <a:gd name="T53" fmla="*/ 1489 h 2747"/>
                    <a:gd name="T54" fmla="*/ 1220 w 1902"/>
                    <a:gd name="T55" fmla="*/ 1767 h 2747"/>
                    <a:gd name="T56" fmla="*/ 1274 w 1902"/>
                    <a:gd name="T57" fmla="*/ 1968 h 2747"/>
                    <a:gd name="T58" fmla="*/ 1366 w 1902"/>
                    <a:gd name="T59" fmla="*/ 2281 h 2747"/>
                    <a:gd name="T60" fmla="*/ 1479 w 1902"/>
                    <a:gd name="T61" fmla="*/ 2466 h 2747"/>
                    <a:gd name="T62" fmla="*/ 1565 w 1902"/>
                    <a:gd name="T63" fmla="*/ 2502 h 2747"/>
                    <a:gd name="T64" fmla="*/ 1691 w 1902"/>
                    <a:gd name="T65" fmla="*/ 2539 h 2747"/>
                    <a:gd name="T66" fmla="*/ 1823 w 1902"/>
                    <a:gd name="T67" fmla="*/ 2612 h 2747"/>
                    <a:gd name="T68" fmla="*/ 1894 w 1902"/>
                    <a:gd name="T69" fmla="*/ 2669 h 2747"/>
                    <a:gd name="T70" fmla="*/ 1901 w 1902"/>
                    <a:gd name="T71" fmla="*/ 2725 h 2747"/>
                    <a:gd name="T72" fmla="*/ 1775 w 1902"/>
                    <a:gd name="T73" fmla="*/ 2747 h 2747"/>
                    <a:gd name="T74" fmla="*/ 1281 w 1902"/>
                    <a:gd name="T75" fmla="*/ 2746 h 2747"/>
                    <a:gd name="T76" fmla="*/ 1207 w 1902"/>
                    <a:gd name="T77" fmla="*/ 2734 h 2747"/>
                    <a:gd name="T78" fmla="*/ 1169 w 1902"/>
                    <a:gd name="T79" fmla="*/ 2312 h 2747"/>
                    <a:gd name="T80" fmla="*/ 1125 w 1902"/>
                    <a:gd name="T81" fmla="*/ 2060 h 2747"/>
                    <a:gd name="T82" fmla="*/ 1042 w 1902"/>
                    <a:gd name="T83" fmla="*/ 2020 h 2747"/>
                    <a:gd name="T84" fmla="*/ 881 w 1902"/>
                    <a:gd name="T85" fmla="*/ 2007 h 2747"/>
                    <a:gd name="T86" fmla="*/ 599 w 1902"/>
                    <a:gd name="T87" fmla="*/ 2023 h 2747"/>
                    <a:gd name="T88" fmla="*/ 535 w 1902"/>
                    <a:gd name="T89" fmla="*/ 2010 h 2747"/>
                    <a:gd name="T90" fmla="*/ 498 w 1902"/>
                    <a:gd name="T91" fmla="*/ 1975 h 2747"/>
                    <a:gd name="T92" fmla="*/ 469 w 1902"/>
                    <a:gd name="T93" fmla="*/ 1906 h 2747"/>
                    <a:gd name="T94" fmla="*/ 400 w 1902"/>
                    <a:gd name="T95" fmla="*/ 1738 h 2747"/>
                    <a:gd name="T96" fmla="*/ 322 w 1902"/>
                    <a:gd name="T97" fmla="*/ 1591 h 2747"/>
                    <a:gd name="T98" fmla="*/ 294 w 1902"/>
                    <a:gd name="T99" fmla="*/ 1515 h 2747"/>
                    <a:gd name="T100" fmla="*/ 266 w 1902"/>
                    <a:gd name="T101" fmla="*/ 1125 h 2747"/>
                    <a:gd name="T102" fmla="*/ 228 w 1902"/>
                    <a:gd name="T103" fmla="*/ 819 h 2747"/>
                    <a:gd name="T104" fmla="*/ 177 w 1902"/>
                    <a:gd name="T105" fmla="*/ 644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2" h="2747">
                      <a:moveTo>
                        <a:pt x="150" y="596"/>
                      </a:moveTo>
                      <a:lnTo>
                        <a:pt x="129" y="559"/>
                      </a:lnTo>
                      <a:lnTo>
                        <a:pt x="105" y="502"/>
                      </a:lnTo>
                      <a:lnTo>
                        <a:pt x="74" y="453"/>
                      </a:lnTo>
                      <a:lnTo>
                        <a:pt x="0" y="391"/>
                      </a:lnTo>
                      <a:lnTo>
                        <a:pt x="113" y="460"/>
                      </a:lnTo>
                      <a:lnTo>
                        <a:pt x="119" y="448"/>
                      </a:lnTo>
                      <a:lnTo>
                        <a:pt x="125" y="440"/>
                      </a:lnTo>
                      <a:lnTo>
                        <a:pt x="0" y="340"/>
                      </a:lnTo>
                      <a:lnTo>
                        <a:pt x="62" y="370"/>
                      </a:lnTo>
                      <a:lnTo>
                        <a:pt x="31" y="287"/>
                      </a:lnTo>
                      <a:lnTo>
                        <a:pt x="96" y="373"/>
                      </a:lnTo>
                      <a:lnTo>
                        <a:pt x="165" y="409"/>
                      </a:lnTo>
                      <a:lnTo>
                        <a:pt x="181" y="404"/>
                      </a:lnTo>
                      <a:lnTo>
                        <a:pt x="64" y="246"/>
                      </a:lnTo>
                      <a:lnTo>
                        <a:pt x="137" y="294"/>
                      </a:lnTo>
                      <a:lnTo>
                        <a:pt x="216" y="401"/>
                      </a:lnTo>
                      <a:lnTo>
                        <a:pt x="141" y="247"/>
                      </a:lnTo>
                      <a:lnTo>
                        <a:pt x="260" y="351"/>
                      </a:lnTo>
                      <a:lnTo>
                        <a:pt x="187" y="234"/>
                      </a:lnTo>
                      <a:lnTo>
                        <a:pt x="281" y="349"/>
                      </a:lnTo>
                      <a:lnTo>
                        <a:pt x="299" y="333"/>
                      </a:lnTo>
                      <a:lnTo>
                        <a:pt x="197" y="184"/>
                      </a:lnTo>
                      <a:lnTo>
                        <a:pt x="324" y="327"/>
                      </a:lnTo>
                      <a:lnTo>
                        <a:pt x="343" y="327"/>
                      </a:lnTo>
                      <a:lnTo>
                        <a:pt x="255" y="199"/>
                      </a:lnTo>
                      <a:lnTo>
                        <a:pt x="350" y="304"/>
                      </a:lnTo>
                      <a:lnTo>
                        <a:pt x="293" y="177"/>
                      </a:lnTo>
                      <a:lnTo>
                        <a:pt x="353" y="263"/>
                      </a:lnTo>
                      <a:lnTo>
                        <a:pt x="398" y="298"/>
                      </a:lnTo>
                      <a:lnTo>
                        <a:pt x="339" y="137"/>
                      </a:lnTo>
                      <a:lnTo>
                        <a:pt x="386" y="237"/>
                      </a:lnTo>
                      <a:lnTo>
                        <a:pt x="431" y="280"/>
                      </a:lnTo>
                      <a:lnTo>
                        <a:pt x="366" y="18"/>
                      </a:lnTo>
                      <a:lnTo>
                        <a:pt x="430" y="160"/>
                      </a:lnTo>
                      <a:lnTo>
                        <a:pt x="465" y="228"/>
                      </a:lnTo>
                      <a:lnTo>
                        <a:pt x="437" y="128"/>
                      </a:lnTo>
                      <a:lnTo>
                        <a:pt x="493" y="270"/>
                      </a:lnTo>
                      <a:lnTo>
                        <a:pt x="464" y="105"/>
                      </a:lnTo>
                      <a:lnTo>
                        <a:pt x="498" y="0"/>
                      </a:lnTo>
                      <a:lnTo>
                        <a:pt x="477" y="116"/>
                      </a:lnTo>
                      <a:lnTo>
                        <a:pt x="505" y="207"/>
                      </a:lnTo>
                      <a:lnTo>
                        <a:pt x="509" y="103"/>
                      </a:lnTo>
                      <a:lnTo>
                        <a:pt x="552" y="70"/>
                      </a:lnTo>
                      <a:lnTo>
                        <a:pt x="519" y="121"/>
                      </a:lnTo>
                      <a:lnTo>
                        <a:pt x="525" y="239"/>
                      </a:lnTo>
                      <a:lnTo>
                        <a:pt x="549" y="184"/>
                      </a:lnTo>
                      <a:lnTo>
                        <a:pt x="537" y="263"/>
                      </a:lnTo>
                      <a:lnTo>
                        <a:pt x="561" y="292"/>
                      </a:lnTo>
                      <a:lnTo>
                        <a:pt x="591" y="331"/>
                      </a:lnTo>
                      <a:lnTo>
                        <a:pt x="612" y="347"/>
                      </a:lnTo>
                      <a:lnTo>
                        <a:pt x="665" y="370"/>
                      </a:lnTo>
                      <a:lnTo>
                        <a:pt x="751" y="408"/>
                      </a:lnTo>
                      <a:lnTo>
                        <a:pt x="801" y="431"/>
                      </a:lnTo>
                      <a:lnTo>
                        <a:pt x="858" y="456"/>
                      </a:lnTo>
                      <a:lnTo>
                        <a:pt x="911" y="487"/>
                      </a:lnTo>
                      <a:lnTo>
                        <a:pt x="967" y="526"/>
                      </a:lnTo>
                      <a:lnTo>
                        <a:pt x="1011" y="566"/>
                      </a:lnTo>
                      <a:lnTo>
                        <a:pt x="1027" y="593"/>
                      </a:lnTo>
                      <a:lnTo>
                        <a:pt x="1033" y="610"/>
                      </a:lnTo>
                      <a:lnTo>
                        <a:pt x="1027" y="620"/>
                      </a:lnTo>
                      <a:lnTo>
                        <a:pt x="1000" y="633"/>
                      </a:lnTo>
                      <a:lnTo>
                        <a:pt x="931" y="651"/>
                      </a:lnTo>
                      <a:lnTo>
                        <a:pt x="864" y="667"/>
                      </a:lnTo>
                      <a:lnTo>
                        <a:pt x="864" y="741"/>
                      </a:lnTo>
                      <a:lnTo>
                        <a:pt x="908" y="891"/>
                      </a:lnTo>
                      <a:lnTo>
                        <a:pt x="924" y="953"/>
                      </a:lnTo>
                      <a:lnTo>
                        <a:pt x="935" y="1040"/>
                      </a:lnTo>
                      <a:lnTo>
                        <a:pt x="933" y="1056"/>
                      </a:lnTo>
                      <a:lnTo>
                        <a:pt x="926" y="1070"/>
                      </a:lnTo>
                      <a:lnTo>
                        <a:pt x="911" y="1079"/>
                      </a:lnTo>
                      <a:lnTo>
                        <a:pt x="897" y="1086"/>
                      </a:lnTo>
                      <a:lnTo>
                        <a:pt x="882" y="1087"/>
                      </a:lnTo>
                      <a:lnTo>
                        <a:pt x="837" y="1080"/>
                      </a:lnTo>
                      <a:lnTo>
                        <a:pt x="803" y="1077"/>
                      </a:lnTo>
                      <a:lnTo>
                        <a:pt x="798" y="1117"/>
                      </a:lnTo>
                      <a:lnTo>
                        <a:pt x="814" y="1154"/>
                      </a:lnTo>
                      <a:lnTo>
                        <a:pt x="873" y="1254"/>
                      </a:lnTo>
                      <a:lnTo>
                        <a:pt x="903" y="1312"/>
                      </a:lnTo>
                      <a:lnTo>
                        <a:pt x="941" y="1385"/>
                      </a:lnTo>
                      <a:lnTo>
                        <a:pt x="1001" y="1489"/>
                      </a:lnTo>
                      <a:lnTo>
                        <a:pt x="1021" y="1574"/>
                      </a:lnTo>
                      <a:lnTo>
                        <a:pt x="1130" y="1686"/>
                      </a:lnTo>
                      <a:lnTo>
                        <a:pt x="1220" y="1767"/>
                      </a:lnTo>
                      <a:lnTo>
                        <a:pt x="1232" y="1809"/>
                      </a:lnTo>
                      <a:lnTo>
                        <a:pt x="1258" y="1893"/>
                      </a:lnTo>
                      <a:lnTo>
                        <a:pt x="1274" y="1968"/>
                      </a:lnTo>
                      <a:lnTo>
                        <a:pt x="1293" y="2045"/>
                      </a:lnTo>
                      <a:lnTo>
                        <a:pt x="1331" y="2186"/>
                      </a:lnTo>
                      <a:lnTo>
                        <a:pt x="1366" y="2281"/>
                      </a:lnTo>
                      <a:lnTo>
                        <a:pt x="1432" y="2421"/>
                      </a:lnTo>
                      <a:lnTo>
                        <a:pt x="1455" y="2445"/>
                      </a:lnTo>
                      <a:lnTo>
                        <a:pt x="1479" y="2466"/>
                      </a:lnTo>
                      <a:lnTo>
                        <a:pt x="1502" y="2483"/>
                      </a:lnTo>
                      <a:lnTo>
                        <a:pt x="1520" y="2494"/>
                      </a:lnTo>
                      <a:lnTo>
                        <a:pt x="1565" y="2502"/>
                      </a:lnTo>
                      <a:lnTo>
                        <a:pt x="1589" y="2505"/>
                      </a:lnTo>
                      <a:lnTo>
                        <a:pt x="1636" y="2520"/>
                      </a:lnTo>
                      <a:lnTo>
                        <a:pt x="1691" y="2539"/>
                      </a:lnTo>
                      <a:lnTo>
                        <a:pt x="1737" y="2558"/>
                      </a:lnTo>
                      <a:lnTo>
                        <a:pt x="1778" y="2583"/>
                      </a:lnTo>
                      <a:lnTo>
                        <a:pt x="1823" y="2612"/>
                      </a:lnTo>
                      <a:lnTo>
                        <a:pt x="1852" y="2632"/>
                      </a:lnTo>
                      <a:lnTo>
                        <a:pt x="1882" y="2655"/>
                      </a:lnTo>
                      <a:lnTo>
                        <a:pt x="1894" y="2669"/>
                      </a:lnTo>
                      <a:lnTo>
                        <a:pt x="1902" y="2693"/>
                      </a:lnTo>
                      <a:lnTo>
                        <a:pt x="1901" y="2706"/>
                      </a:lnTo>
                      <a:lnTo>
                        <a:pt x="1901" y="2725"/>
                      </a:lnTo>
                      <a:lnTo>
                        <a:pt x="1886" y="2728"/>
                      </a:lnTo>
                      <a:lnTo>
                        <a:pt x="1856" y="2732"/>
                      </a:lnTo>
                      <a:lnTo>
                        <a:pt x="1775" y="2747"/>
                      </a:lnTo>
                      <a:lnTo>
                        <a:pt x="1658" y="2734"/>
                      </a:lnTo>
                      <a:lnTo>
                        <a:pt x="1460" y="2746"/>
                      </a:lnTo>
                      <a:lnTo>
                        <a:pt x="1281" y="2746"/>
                      </a:lnTo>
                      <a:lnTo>
                        <a:pt x="1236" y="2742"/>
                      </a:lnTo>
                      <a:lnTo>
                        <a:pt x="1219" y="2739"/>
                      </a:lnTo>
                      <a:lnTo>
                        <a:pt x="1207" y="2734"/>
                      </a:lnTo>
                      <a:lnTo>
                        <a:pt x="1201" y="2697"/>
                      </a:lnTo>
                      <a:lnTo>
                        <a:pt x="1191" y="2572"/>
                      </a:lnTo>
                      <a:lnTo>
                        <a:pt x="1169" y="2312"/>
                      </a:lnTo>
                      <a:lnTo>
                        <a:pt x="1161" y="2198"/>
                      </a:lnTo>
                      <a:lnTo>
                        <a:pt x="1141" y="2100"/>
                      </a:lnTo>
                      <a:lnTo>
                        <a:pt x="1125" y="2060"/>
                      </a:lnTo>
                      <a:lnTo>
                        <a:pt x="1106" y="2041"/>
                      </a:lnTo>
                      <a:lnTo>
                        <a:pt x="1080" y="2032"/>
                      </a:lnTo>
                      <a:lnTo>
                        <a:pt x="1042" y="2020"/>
                      </a:lnTo>
                      <a:lnTo>
                        <a:pt x="1005" y="2012"/>
                      </a:lnTo>
                      <a:lnTo>
                        <a:pt x="952" y="2010"/>
                      </a:lnTo>
                      <a:lnTo>
                        <a:pt x="881" y="2007"/>
                      </a:lnTo>
                      <a:lnTo>
                        <a:pt x="749" y="2015"/>
                      </a:lnTo>
                      <a:lnTo>
                        <a:pt x="631" y="2021"/>
                      </a:lnTo>
                      <a:lnTo>
                        <a:pt x="599" y="2023"/>
                      </a:lnTo>
                      <a:lnTo>
                        <a:pt x="576" y="2021"/>
                      </a:lnTo>
                      <a:lnTo>
                        <a:pt x="552" y="2016"/>
                      </a:lnTo>
                      <a:lnTo>
                        <a:pt x="535" y="2010"/>
                      </a:lnTo>
                      <a:lnTo>
                        <a:pt x="520" y="2002"/>
                      </a:lnTo>
                      <a:lnTo>
                        <a:pt x="509" y="1990"/>
                      </a:lnTo>
                      <a:lnTo>
                        <a:pt x="498" y="1975"/>
                      </a:lnTo>
                      <a:lnTo>
                        <a:pt x="490" y="1957"/>
                      </a:lnTo>
                      <a:lnTo>
                        <a:pt x="479" y="1933"/>
                      </a:lnTo>
                      <a:lnTo>
                        <a:pt x="469" y="1906"/>
                      </a:lnTo>
                      <a:lnTo>
                        <a:pt x="443" y="1849"/>
                      </a:lnTo>
                      <a:lnTo>
                        <a:pt x="423" y="1793"/>
                      </a:lnTo>
                      <a:lnTo>
                        <a:pt x="400" y="1738"/>
                      </a:lnTo>
                      <a:lnTo>
                        <a:pt x="375" y="1687"/>
                      </a:lnTo>
                      <a:lnTo>
                        <a:pt x="344" y="1627"/>
                      </a:lnTo>
                      <a:lnTo>
                        <a:pt x="322" y="1591"/>
                      </a:lnTo>
                      <a:lnTo>
                        <a:pt x="305" y="1561"/>
                      </a:lnTo>
                      <a:lnTo>
                        <a:pt x="298" y="1543"/>
                      </a:lnTo>
                      <a:lnTo>
                        <a:pt x="294" y="1515"/>
                      </a:lnTo>
                      <a:lnTo>
                        <a:pt x="288" y="1429"/>
                      </a:lnTo>
                      <a:lnTo>
                        <a:pt x="274" y="1220"/>
                      </a:lnTo>
                      <a:lnTo>
                        <a:pt x="266" y="1125"/>
                      </a:lnTo>
                      <a:lnTo>
                        <a:pt x="281" y="1038"/>
                      </a:lnTo>
                      <a:lnTo>
                        <a:pt x="288" y="952"/>
                      </a:lnTo>
                      <a:lnTo>
                        <a:pt x="228" y="819"/>
                      </a:lnTo>
                      <a:lnTo>
                        <a:pt x="209" y="753"/>
                      </a:lnTo>
                      <a:lnTo>
                        <a:pt x="192" y="694"/>
                      </a:lnTo>
                      <a:lnTo>
                        <a:pt x="177" y="644"/>
                      </a:lnTo>
                      <a:lnTo>
                        <a:pt x="150" y="596"/>
                      </a:lnTo>
                      <a:close/>
                    </a:path>
                  </a:pathLst>
                </a:custGeom>
                <a:solidFill>
                  <a:srgbClr val="DFDFFF"/>
                </a:solidFill>
                <a:ln w="3175">
                  <a:solidFill>
                    <a:srgbClr val="000000"/>
                  </a:solidFill>
                  <a:prstDash val="solid"/>
                  <a:round/>
                  <a:headEnd/>
                  <a:tailEnd/>
                </a:ln>
              </p:spPr>
              <p:txBody>
                <a:bodyPr/>
                <a:lstStyle/>
                <a:p>
                  <a:endParaRPr lang="en-US"/>
                </a:p>
              </p:txBody>
            </p:sp>
            <p:grpSp>
              <p:nvGrpSpPr>
                <p:cNvPr id="187413" name="Group 21"/>
                <p:cNvGrpSpPr>
                  <a:grpSpLocks/>
                </p:cNvGrpSpPr>
                <p:nvPr/>
              </p:nvGrpSpPr>
              <p:grpSpPr bwMode="auto">
                <a:xfrm>
                  <a:off x="4887" y="2284"/>
                  <a:ext cx="139" cy="438"/>
                  <a:chOff x="4887" y="2284"/>
                  <a:chExt cx="139" cy="438"/>
                </a:xfrm>
              </p:grpSpPr>
              <p:grpSp>
                <p:nvGrpSpPr>
                  <p:cNvPr id="187414" name="Group 22"/>
                  <p:cNvGrpSpPr>
                    <a:grpSpLocks/>
                  </p:cNvGrpSpPr>
                  <p:nvPr/>
                </p:nvGrpSpPr>
                <p:grpSpPr bwMode="auto">
                  <a:xfrm>
                    <a:off x="4914" y="2284"/>
                    <a:ext cx="33" cy="90"/>
                    <a:chOff x="4914" y="2284"/>
                    <a:chExt cx="33" cy="90"/>
                  </a:xfrm>
                </p:grpSpPr>
                <p:sp>
                  <p:nvSpPr>
                    <p:cNvPr id="187415" name="Oval 23"/>
                    <p:cNvSpPr>
                      <a:spLocks noChangeArrowheads="1"/>
                    </p:cNvSpPr>
                    <p:nvPr/>
                  </p:nvSpPr>
                  <p:spPr bwMode="auto">
                    <a:xfrm>
                      <a:off x="4937" y="2309"/>
                      <a:ext cx="10" cy="65"/>
                    </a:xfrm>
                    <a:prstGeom prst="ellipse">
                      <a:avLst/>
                    </a:prstGeom>
                    <a:solidFill>
                      <a:srgbClr val="DFDFFF"/>
                    </a:solidFill>
                    <a:ln w="3175">
                      <a:solidFill>
                        <a:srgbClr val="000000"/>
                      </a:solidFill>
                      <a:round/>
                      <a:headEnd/>
                      <a:tailEnd/>
                    </a:ln>
                  </p:spPr>
                  <p:txBody>
                    <a:bodyPr/>
                    <a:lstStyle/>
                    <a:p>
                      <a:endParaRPr lang="en-US"/>
                    </a:p>
                  </p:txBody>
                </p:sp>
                <p:sp>
                  <p:nvSpPr>
                    <p:cNvPr id="187416" name="Freeform 24"/>
                    <p:cNvSpPr>
                      <a:spLocks/>
                    </p:cNvSpPr>
                    <p:nvPr/>
                  </p:nvSpPr>
                  <p:spPr bwMode="auto">
                    <a:xfrm>
                      <a:off x="4914" y="2284"/>
                      <a:ext cx="16" cy="39"/>
                    </a:xfrm>
                    <a:custGeom>
                      <a:avLst/>
                      <a:gdLst>
                        <a:gd name="T0" fmla="*/ 66 w 66"/>
                        <a:gd name="T1" fmla="*/ 0 h 116"/>
                        <a:gd name="T2" fmla="*/ 48 w 66"/>
                        <a:gd name="T3" fmla="*/ 3 h 116"/>
                        <a:gd name="T4" fmla="*/ 33 w 66"/>
                        <a:gd name="T5" fmla="*/ 8 h 116"/>
                        <a:gd name="T6" fmla="*/ 22 w 66"/>
                        <a:gd name="T7" fmla="*/ 17 h 116"/>
                        <a:gd name="T8" fmla="*/ 13 w 66"/>
                        <a:gd name="T9" fmla="*/ 30 h 116"/>
                        <a:gd name="T10" fmla="*/ 7 w 66"/>
                        <a:gd name="T11" fmla="*/ 51 h 116"/>
                        <a:gd name="T12" fmla="*/ 2 w 66"/>
                        <a:gd name="T13" fmla="*/ 75 h 116"/>
                        <a:gd name="T14" fmla="*/ 0 w 66"/>
                        <a:gd name="T15" fmla="*/ 94 h 116"/>
                        <a:gd name="T16" fmla="*/ 3 w 66"/>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6">
                          <a:moveTo>
                            <a:pt x="66" y="0"/>
                          </a:moveTo>
                          <a:lnTo>
                            <a:pt x="48" y="3"/>
                          </a:lnTo>
                          <a:lnTo>
                            <a:pt x="33" y="8"/>
                          </a:lnTo>
                          <a:lnTo>
                            <a:pt x="22" y="17"/>
                          </a:lnTo>
                          <a:lnTo>
                            <a:pt x="13" y="30"/>
                          </a:lnTo>
                          <a:lnTo>
                            <a:pt x="7" y="51"/>
                          </a:lnTo>
                          <a:lnTo>
                            <a:pt x="2" y="75"/>
                          </a:lnTo>
                          <a:lnTo>
                            <a:pt x="0" y="94"/>
                          </a:lnTo>
                          <a:lnTo>
                            <a:pt x="3" y="11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7417" name="Group 25"/>
                  <p:cNvGrpSpPr>
                    <a:grpSpLocks/>
                  </p:cNvGrpSpPr>
                  <p:nvPr/>
                </p:nvGrpSpPr>
                <p:grpSpPr bwMode="auto">
                  <a:xfrm>
                    <a:off x="4887" y="2466"/>
                    <a:ext cx="139" cy="256"/>
                    <a:chOff x="4887" y="2466"/>
                    <a:chExt cx="139" cy="256"/>
                  </a:xfrm>
                </p:grpSpPr>
                <p:sp>
                  <p:nvSpPr>
                    <p:cNvPr id="187418" name="Freeform 26"/>
                    <p:cNvSpPr>
                      <a:spLocks/>
                    </p:cNvSpPr>
                    <p:nvPr/>
                  </p:nvSpPr>
                  <p:spPr bwMode="auto">
                    <a:xfrm>
                      <a:off x="4887" y="2612"/>
                      <a:ext cx="139" cy="110"/>
                    </a:xfrm>
                    <a:custGeom>
                      <a:avLst/>
                      <a:gdLst>
                        <a:gd name="T0" fmla="*/ 0 w 557"/>
                        <a:gd name="T1" fmla="*/ 0 h 331"/>
                        <a:gd name="T2" fmla="*/ 27 w 557"/>
                        <a:gd name="T3" fmla="*/ 35 h 331"/>
                        <a:gd name="T4" fmla="*/ 75 w 557"/>
                        <a:gd name="T5" fmla="*/ 93 h 331"/>
                        <a:gd name="T6" fmla="*/ 127 w 557"/>
                        <a:gd name="T7" fmla="*/ 153 h 331"/>
                        <a:gd name="T8" fmla="*/ 176 w 557"/>
                        <a:gd name="T9" fmla="*/ 208 h 331"/>
                        <a:gd name="T10" fmla="*/ 217 w 557"/>
                        <a:gd name="T11" fmla="*/ 250 h 331"/>
                        <a:gd name="T12" fmla="*/ 251 w 557"/>
                        <a:gd name="T13" fmla="*/ 278 h 331"/>
                        <a:gd name="T14" fmla="*/ 272 w 557"/>
                        <a:gd name="T15" fmla="*/ 295 h 331"/>
                        <a:gd name="T16" fmla="*/ 297 w 557"/>
                        <a:gd name="T17" fmla="*/ 308 h 331"/>
                        <a:gd name="T18" fmla="*/ 330 w 557"/>
                        <a:gd name="T19" fmla="*/ 317 h 331"/>
                        <a:gd name="T20" fmla="*/ 370 w 557"/>
                        <a:gd name="T21" fmla="*/ 326 h 331"/>
                        <a:gd name="T22" fmla="*/ 405 w 557"/>
                        <a:gd name="T23" fmla="*/ 331 h 331"/>
                        <a:gd name="T24" fmla="*/ 430 w 557"/>
                        <a:gd name="T25" fmla="*/ 330 h 331"/>
                        <a:gd name="T26" fmla="*/ 456 w 557"/>
                        <a:gd name="T27" fmla="*/ 319 h 331"/>
                        <a:gd name="T28" fmla="*/ 479 w 557"/>
                        <a:gd name="T29" fmla="*/ 308 h 331"/>
                        <a:gd name="T30" fmla="*/ 503 w 557"/>
                        <a:gd name="T31" fmla="*/ 300 h 331"/>
                        <a:gd name="T32" fmla="*/ 528 w 557"/>
                        <a:gd name="T33" fmla="*/ 294 h 331"/>
                        <a:gd name="T34" fmla="*/ 557 w 557"/>
                        <a:gd name="T35" fmla="*/ 29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331">
                          <a:moveTo>
                            <a:pt x="0" y="0"/>
                          </a:moveTo>
                          <a:lnTo>
                            <a:pt x="27" y="35"/>
                          </a:lnTo>
                          <a:lnTo>
                            <a:pt x="75" y="93"/>
                          </a:lnTo>
                          <a:lnTo>
                            <a:pt x="127" y="153"/>
                          </a:lnTo>
                          <a:lnTo>
                            <a:pt x="176" y="208"/>
                          </a:lnTo>
                          <a:lnTo>
                            <a:pt x="217" y="250"/>
                          </a:lnTo>
                          <a:lnTo>
                            <a:pt x="251" y="278"/>
                          </a:lnTo>
                          <a:lnTo>
                            <a:pt x="272" y="295"/>
                          </a:lnTo>
                          <a:lnTo>
                            <a:pt x="297" y="308"/>
                          </a:lnTo>
                          <a:lnTo>
                            <a:pt x="330" y="317"/>
                          </a:lnTo>
                          <a:lnTo>
                            <a:pt x="370" y="326"/>
                          </a:lnTo>
                          <a:lnTo>
                            <a:pt x="405" y="331"/>
                          </a:lnTo>
                          <a:lnTo>
                            <a:pt x="430" y="330"/>
                          </a:lnTo>
                          <a:lnTo>
                            <a:pt x="456" y="319"/>
                          </a:lnTo>
                          <a:lnTo>
                            <a:pt x="479" y="308"/>
                          </a:lnTo>
                          <a:lnTo>
                            <a:pt x="503" y="300"/>
                          </a:lnTo>
                          <a:lnTo>
                            <a:pt x="528" y="294"/>
                          </a:lnTo>
                          <a:lnTo>
                            <a:pt x="557" y="29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19" name="Freeform 27"/>
                    <p:cNvSpPr>
                      <a:spLocks/>
                    </p:cNvSpPr>
                    <p:nvPr/>
                  </p:nvSpPr>
                  <p:spPr bwMode="auto">
                    <a:xfrm>
                      <a:off x="4907" y="2466"/>
                      <a:ext cx="80" cy="189"/>
                    </a:xfrm>
                    <a:custGeom>
                      <a:avLst/>
                      <a:gdLst>
                        <a:gd name="T0" fmla="*/ 323 w 323"/>
                        <a:gd name="T1" fmla="*/ 212 h 566"/>
                        <a:gd name="T2" fmla="*/ 312 w 323"/>
                        <a:gd name="T3" fmla="*/ 174 h 566"/>
                        <a:gd name="T4" fmla="*/ 307 w 323"/>
                        <a:gd name="T5" fmla="*/ 140 h 566"/>
                        <a:gd name="T6" fmla="*/ 304 w 323"/>
                        <a:gd name="T7" fmla="*/ 98 h 566"/>
                        <a:gd name="T8" fmla="*/ 308 w 323"/>
                        <a:gd name="T9" fmla="*/ 74 h 566"/>
                        <a:gd name="T10" fmla="*/ 313 w 323"/>
                        <a:gd name="T11" fmla="*/ 53 h 566"/>
                        <a:gd name="T12" fmla="*/ 310 w 323"/>
                        <a:gd name="T13" fmla="*/ 26 h 566"/>
                        <a:gd name="T14" fmla="*/ 304 w 323"/>
                        <a:gd name="T15" fmla="*/ 5 h 566"/>
                        <a:gd name="T16" fmla="*/ 298 w 323"/>
                        <a:gd name="T17" fmla="*/ 2 h 566"/>
                        <a:gd name="T18" fmla="*/ 292 w 323"/>
                        <a:gd name="T19" fmla="*/ 5 h 566"/>
                        <a:gd name="T20" fmla="*/ 278 w 323"/>
                        <a:gd name="T21" fmla="*/ 26 h 566"/>
                        <a:gd name="T22" fmla="*/ 259 w 323"/>
                        <a:gd name="T23" fmla="*/ 44 h 566"/>
                        <a:gd name="T24" fmla="*/ 234 w 323"/>
                        <a:gd name="T25" fmla="*/ 44 h 566"/>
                        <a:gd name="T26" fmla="*/ 223 w 323"/>
                        <a:gd name="T27" fmla="*/ 21 h 566"/>
                        <a:gd name="T28" fmla="*/ 213 w 323"/>
                        <a:gd name="T29" fmla="*/ 6 h 566"/>
                        <a:gd name="T30" fmla="*/ 193 w 323"/>
                        <a:gd name="T31" fmla="*/ 4 h 566"/>
                        <a:gd name="T32" fmla="*/ 173 w 323"/>
                        <a:gd name="T33" fmla="*/ 0 h 566"/>
                        <a:gd name="T34" fmla="*/ 162 w 323"/>
                        <a:gd name="T35" fmla="*/ 21 h 566"/>
                        <a:gd name="T36" fmla="*/ 155 w 323"/>
                        <a:gd name="T37" fmla="*/ 43 h 566"/>
                        <a:gd name="T38" fmla="*/ 123 w 323"/>
                        <a:gd name="T39" fmla="*/ 43 h 566"/>
                        <a:gd name="T40" fmla="*/ 116 w 323"/>
                        <a:gd name="T41" fmla="*/ 34 h 566"/>
                        <a:gd name="T42" fmla="*/ 105 w 323"/>
                        <a:gd name="T43" fmla="*/ 21 h 566"/>
                        <a:gd name="T44" fmla="*/ 94 w 323"/>
                        <a:gd name="T45" fmla="*/ 15 h 566"/>
                        <a:gd name="T46" fmla="*/ 84 w 323"/>
                        <a:gd name="T47" fmla="*/ 17 h 566"/>
                        <a:gd name="T48" fmla="*/ 73 w 323"/>
                        <a:gd name="T49" fmla="*/ 23 h 566"/>
                        <a:gd name="T50" fmla="*/ 67 w 323"/>
                        <a:gd name="T51" fmla="*/ 34 h 566"/>
                        <a:gd name="T52" fmla="*/ 67 w 323"/>
                        <a:gd name="T53" fmla="*/ 97 h 566"/>
                        <a:gd name="T54" fmla="*/ 50 w 323"/>
                        <a:gd name="T55" fmla="*/ 92 h 566"/>
                        <a:gd name="T56" fmla="*/ 27 w 323"/>
                        <a:gd name="T57" fmla="*/ 85 h 566"/>
                        <a:gd name="T58" fmla="*/ 9 w 323"/>
                        <a:gd name="T59" fmla="*/ 88 h 566"/>
                        <a:gd name="T60" fmla="*/ 7 w 323"/>
                        <a:gd name="T61" fmla="*/ 95 h 566"/>
                        <a:gd name="T62" fmla="*/ 7 w 323"/>
                        <a:gd name="T63" fmla="*/ 106 h 566"/>
                        <a:gd name="T64" fmla="*/ 14 w 323"/>
                        <a:gd name="T65" fmla="*/ 136 h 566"/>
                        <a:gd name="T66" fmla="*/ 24 w 323"/>
                        <a:gd name="T67" fmla="*/ 168 h 566"/>
                        <a:gd name="T68" fmla="*/ 28 w 323"/>
                        <a:gd name="T69" fmla="*/ 187 h 566"/>
                        <a:gd name="T70" fmla="*/ 0 w 323"/>
                        <a:gd name="T71" fmla="*/ 308 h 566"/>
                        <a:gd name="T72" fmla="*/ 14 w 323"/>
                        <a:gd name="T73" fmla="*/ 321 h 566"/>
                        <a:gd name="T74" fmla="*/ 41 w 323"/>
                        <a:gd name="T75" fmla="*/ 339 h 566"/>
                        <a:gd name="T76" fmla="*/ 122 w 323"/>
                        <a:gd name="T77" fmla="*/ 391 h 566"/>
                        <a:gd name="T78" fmla="*/ 152 w 323"/>
                        <a:gd name="T79" fmla="*/ 391 h 566"/>
                        <a:gd name="T80" fmla="*/ 195 w 323"/>
                        <a:gd name="T81" fmla="*/ 433 h 566"/>
                        <a:gd name="T82" fmla="*/ 306 w 323"/>
                        <a:gd name="T83"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566">
                          <a:moveTo>
                            <a:pt x="323" y="212"/>
                          </a:moveTo>
                          <a:lnTo>
                            <a:pt x="312" y="174"/>
                          </a:lnTo>
                          <a:lnTo>
                            <a:pt x="307" y="140"/>
                          </a:lnTo>
                          <a:lnTo>
                            <a:pt x="304" y="98"/>
                          </a:lnTo>
                          <a:lnTo>
                            <a:pt x="308" y="74"/>
                          </a:lnTo>
                          <a:lnTo>
                            <a:pt x="313" y="53"/>
                          </a:lnTo>
                          <a:lnTo>
                            <a:pt x="310" y="26"/>
                          </a:lnTo>
                          <a:lnTo>
                            <a:pt x="304" y="5"/>
                          </a:lnTo>
                          <a:lnTo>
                            <a:pt x="298" y="2"/>
                          </a:lnTo>
                          <a:lnTo>
                            <a:pt x="292" y="5"/>
                          </a:lnTo>
                          <a:lnTo>
                            <a:pt x="278" y="26"/>
                          </a:lnTo>
                          <a:lnTo>
                            <a:pt x="259" y="44"/>
                          </a:lnTo>
                          <a:lnTo>
                            <a:pt x="234" y="44"/>
                          </a:lnTo>
                          <a:lnTo>
                            <a:pt x="223" y="21"/>
                          </a:lnTo>
                          <a:lnTo>
                            <a:pt x="213" y="6"/>
                          </a:lnTo>
                          <a:lnTo>
                            <a:pt x="193" y="4"/>
                          </a:lnTo>
                          <a:lnTo>
                            <a:pt x="173" y="0"/>
                          </a:lnTo>
                          <a:lnTo>
                            <a:pt x="162" y="21"/>
                          </a:lnTo>
                          <a:lnTo>
                            <a:pt x="155" y="43"/>
                          </a:lnTo>
                          <a:lnTo>
                            <a:pt x="123" y="43"/>
                          </a:lnTo>
                          <a:lnTo>
                            <a:pt x="116" y="34"/>
                          </a:lnTo>
                          <a:lnTo>
                            <a:pt x="105" y="21"/>
                          </a:lnTo>
                          <a:lnTo>
                            <a:pt x="94" y="15"/>
                          </a:lnTo>
                          <a:lnTo>
                            <a:pt x="84" y="17"/>
                          </a:lnTo>
                          <a:lnTo>
                            <a:pt x="73" y="23"/>
                          </a:lnTo>
                          <a:lnTo>
                            <a:pt x="67" y="34"/>
                          </a:lnTo>
                          <a:lnTo>
                            <a:pt x="67" y="97"/>
                          </a:lnTo>
                          <a:lnTo>
                            <a:pt x="50" y="92"/>
                          </a:lnTo>
                          <a:lnTo>
                            <a:pt x="27" y="85"/>
                          </a:lnTo>
                          <a:lnTo>
                            <a:pt x="9" y="88"/>
                          </a:lnTo>
                          <a:lnTo>
                            <a:pt x="7" y="95"/>
                          </a:lnTo>
                          <a:lnTo>
                            <a:pt x="7" y="106"/>
                          </a:lnTo>
                          <a:lnTo>
                            <a:pt x="14" y="136"/>
                          </a:lnTo>
                          <a:lnTo>
                            <a:pt x="24" y="168"/>
                          </a:lnTo>
                          <a:lnTo>
                            <a:pt x="28" y="187"/>
                          </a:lnTo>
                          <a:lnTo>
                            <a:pt x="0" y="308"/>
                          </a:lnTo>
                          <a:lnTo>
                            <a:pt x="14" y="321"/>
                          </a:lnTo>
                          <a:lnTo>
                            <a:pt x="41" y="339"/>
                          </a:lnTo>
                          <a:lnTo>
                            <a:pt x="122" y="391"/>
                          </a:lnTo>
                          <a:lnTo>
                            <a:pt x="152" y="391"/>
                          </a:lnTo>
                          <a:lnTo>
                            <a:pt x="195" y="433"/>
                          </a:lnTo>
                          <a:lnTo>
                            <a:pt x="306" y="5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nvGrpSpPr>
            <p:cNvPr id="187420" name="Group 28"/>
            <p:cNvGrpSpPr>
              <a:grpSpLocks/>
            </p:cNvGrpSpPr>
            <p:nvPr/>
          </p:nvGrpSpPr>
          <p:grpSpPr bwMode="auto">
            <a:xfrm>
              <a:off x="5036" y="2224"/>
              <a:ext cx="500" cy="862"/>
              <a:chOff x="5036" y="2224"/>
              <a:chExt cx="500" cy="862"/>
            </a:xfrm>
          </p:grpSpPr>
          <p:sp>
            <p:nvSpPr>
              <p:cNvPr id="187421" name="Freeform 29"/>
              <p:cNvSpPr>
                <a:spLocks/>
              </p:cNvSpPr>
              <p:nvPr/>
            </p:nvSpPr>
            <p:spPr bwMode="auto">
              <a:xfrm>
                <a:off x="5036" y="2634"/>
                <a:ext cx="381" cy="452"/>
              </a:xfrm>
              <a:custGeom>
                <a:avLst/>
                <a:gdLst>
                  <a:gd name="T0" fmla="*/ 1521 w 1521"/>
                  <a:gd name="T1" fmla="*/ 1353 h 1357"/>
                  <a:gd name="T2" fmla="*/ 1521 w 1521"/>
                  <a:gd name="T3" fmla="*/ 656 h 1357"/>
                  <a:gd name="T4" fmla="*/ 1499 w 1521"/>
                  <a:gd name="T5" fmla="*/ 100 h 1357"/>
                  <a:gd name="T6" fmla="*/ 755 w 1521"/>
                  <a:gd name="T7" fmla="*/ 0 h 1357"/>
                  <a:gd name="T8" fmla="*/ 26 w 1521"/>
                  <a:gd name="T9" fmla="*/ 114 h 1357"/>
                  <a:gd name="T10" fmla="*/ 0 w 1521"/>
                  <a:gd name="T11" fmla="*/ 656 h 1357"/>
                  <a:gd name="T12" fmla="*/ 0 w 1521"/>
                  <a:gd name="T13" fmla="*/ 1342 h 1357"/>
                  <a:gd name="T14" fmla="*/ 128 w 1521"/>
                  <a:gd name="T15" fmla="*/ 1342 h 1357"/>
                  <a:gd name="T16" fmla="*/ 141 w 1521"/>
                  <a:gd name="T17" fmla="*/ 364 h 1357"/>
                  <a:gd name="T18" fmla="*/ 1380 w 1521"/>
                  <a:gd name="T19" fmla="*/ 364 h 1357"/>
                  <a:gd name="T20" fmla="*/ 1393 w 1521"/>
                  <a:gd name="T21" fmla="*/ 1357 h 1357"/>
                  <a:gd name="T22" fmla="*/ 1521 w 1521"/>
                  <a:gd name="T23" fmla="*/ 1353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1" h="1357">
                    <a:moveTo>
                      <a:pt x="1521" y="1353"/>
                    </a:moveTo>
                    <a:lnTo>
                      <a:pt x="1521" y="656"/>
                    </a:lnTo>
                    <a:lnTo>
                      <a:pt x="1499" y="100"/>
                    </a:lnTo>
                    <a:lnTo>
                      <a:pt x="755" y="0"/>
                    </a:lnTo>
                    <a:lnTo>
                      <a:pt x="26" y="114"/>
                    </a:lnTo>
                    <a:lnTo>
                      <a:pt x="0" y="656"/>
                    </a:lnTo>
                    <a:lnTo>
                      <a:pt x="0" y="1342"/>
                    </a:lnTo>
                    <a:lnTo>
                      <a:pt x="128" y="1342"/>
                    </a:lnTo>
                    <a:lnTo>
                      <a:pt x="141" y="364"/>
                    </a:lnTo>
                    <a:lnTo>
                      <a:pt x="1380" y="364"/>
                    </a:lnTo>
                    <a:lnTo>
                      <a:pt x="1393" y="1357"/>
                    </a:lnTo>
                    <a:lnTo>
                      <a:pt x="1521" y="1353"/>
                    </a:lnTo>
                    <a:close/>
                  </a:path>
                </a:pathLst>
              </a:custGeom>
              <a:solidFill>
                <a:srgbClr val="000080"/>
              </a:solidFill>
              <a:ln w="1588">
                <a:solidFill>
                  <a:srgbClr val="000000"/>
                </a:solidFill>
                <a:prstDash val="solid"/>
                <a:round/>
                <a:headEnd/>
                <a:tailEnd/>
              </a:ln>
            </p:spPr>
            <p:txBody>
              <a:bodyPr/>
              <a:lstStyle/>
              <a:p>
                <a:endParaRPr lang="en-US"/>
              </a:p>
            </p:txBody>
          </p:sp>
          <p:grpSp>
            <p:nvGrpSpPr>
              <p:cNvPr id="187422" name="Group 30"/>
              <p:cNvGrpSpPr>
                <a:grpSpLocks/>
              </p:cNvGrpSpPr>
              <p:nvPr/>
            </p:nvGrpSpPr>
            <p:grpSpPr bwMode="auto">
              <a:xfrm>
                <a:off x="5082" y="2224"/>
                <a:ext cx="454" cy="674"/>
                <a:chOff x="5082" y="2224"/>
                <a:chExt cx="454" cy="674"/>
              </a:xfrm>
            </p:grpSpPr>
            <p:grpSp>
              <p:nvGrpSpPr>
                <p:cNvPr id="187423" name="Group 31"/>
                <p:cNvGrpSpPr>
                  <a:grpSpLocks/>
                </p:cNvGrpSpPr>
                <p:nvPr/>
              </p:nvGrpSpPr>
              <p:grpSpPr bwMode="auto">
                <a:xfrm>
                  <a:off x="5082" y="2624"/>
                  <a:ext cx="160" cy="144"/>
                  <a:chOff x="5082" y="2624"/>
                  <a:chExt cx="160" cy="144"/>
                </a:xfrm>
              </p:grpSpPr>
              <p:grpSp>
                <p:nvGrpSpPr>
                  <p:cNvPr id="187424" name="Group 32"/>
                  <p:cNvGrpSpPr>
                    <a:grpSpLocks/>
                  </p:cNvGrpSpPr>
                  <p:nvPr/>
                </p:nvGrpSpPr>
                <p:grpSpPr bwMode="auto">
                  <a:xfrm>
                    <a:off x="5082" y="2624"/>
                    <a:ext cx="160" cy="144"/>
                    <a:chOff x="5082" y="2624"/>
                    <a:chExt cx="160" cy="144"/>
                  </a:xfrm>
                </p:grpSpPr>
                <p:sp>
                  <p:nvSpPr>
                    <p:cNvPr id="187425" name="Freeform 33"/>
                    <p:cNvSpPr>
                      <a:spLocks/>
                    </p:cNvSpPr>
                    <p:nvPr/>
                  </p:nvSpPr>
                  <p:spPr bwMode="auto">
                    <a:xfrm>
                      <a:off x="5084" y="2624"/>
                      <a:ext cx="158" cy="120"/>
                    </a:xfrm>
                    <a:custGeom>
                      <a:avLst/>
                      <a:gdLst>
                        <a:gd name="T0" fmla="*/ 0 w 633"/>
                        <a:gd name="T1" fmla="*/ 79 h 361"/>
                        <a:gd name="T2" fmla="*/ 291 w 633"/>
                        <a:gd name="T3" fmla="*/ 0 h 361"/>
                        <a:gd name="T4" fmla="*/ 633 w 633"/>
                        <a:gd name="T5" fmla="*/ 259 h 361"/>
                        <a:gd name="T6" fmla="*/ 335 w 633"/>
                        <a:gd name="T7" fmla="*/ 361 h 361"/>
                        <a:gd name="T8" fmla="*/ 174 w 633"/>
                        <a:gd name="T9" fmla="*/ 214 h 361"/>
                        <a:gd name="T10" fmla="*/ 124 w 633"/>
                        <a:gd name="T11" fmla="*/ 169 h 361"/>
                        <a:gd name="T12" fmla="*/ 0 w 633"/>
                        <a:gd name="T13" fmla="*/ 79 h 361"/>
                      </a:gdLst>
                      <a:ahLst/>
                      <a:cxnLst>
                        <a:cxn ang="0">
                          <a:pos x="T0" y="T1"/>
                        </a:cxn>
                        <a:cxn ang="0">
                          <a:pos x="T2" y="T3"/>
                        </a:cxn>
                        <a:cxn ang="0">
                          <a:pos x="T4" y="T5"/>
                        </a:cxn>
                        <a:cxn ang="0">
                          <a:pos x="T6" y="T7"/>
                        </a:cxn>
                        <a:cxn ang="0">
                          <a:pos x="T8" y="T9"/>
                        </a:cxn>
                        <a:cxn ang="0">
                          <a:pos x="T10" y="T11"/>
                        </a:cxn>
                        <a:cxn ang="0">
                          <a:pos x="T12" y="T13"/>
                        </a:cxn>
                      </a:cxnLst>
                      <a:rect l="0" t="0" r="r" b="b"/>
                      <a:pathLst>
                        <a:path w="633" h="361">
                          <a:moveTo>
                            <a:pt x="0" y="79"/>
                          </a:moveTo>
                          <a:lnTo>
                            <a:pt x="291" y="0"/>
                          </a:lnTo>
                          <a:lnTo>
                            <a:pt x="633" y="259"/>
                          </a:lnTo>
                          <a:lnTo>
                            <a:pt x="335" y="361"/>
                          </a:lnTo>
                          <a:lnTo>
                            <a:pt x="174" y="214"/>
                          </a:lnTo>
                          <a:lnTo>
                            <a:pt x="124" y="169"/>
                          </a:lnTo>
                          <a:lnTo>
                            <a:pt x="0" y="79"/>
                          </a:lnTo>
                          <a:close/>
                        </a:path>
                      </a:pathLst>
                    </a:custGeom>
                    <a:solidFill>
                      <a:srgbClr val="C0C0C0"/>
                    </a:solidFill>
                    <a:ln w="1588">
                      <a:solidFill>
                        <a:srgbClr val="000000"/>
                      </a:solidFill>
                      <a:prstDash val="solid"/>
                      <a:round/>
                      <a:headEnd/>
                      <a:tailEnd/>
                    </a:ln>
                  </p:spPr>
                  <p:txBody>
                    <a:bodyPr/>
                    <a:lstStyle/>
                    <a:p>
                      <a:endParaRPr lang="en-US"/>
                    </a:p>
                  </p:txBody>
                </p:sp>
                <p:sp>
                  <p:nvSpPr>
                    <p:cNvPr id="187426" name="Freeform 34"/>
                    <p:cNvSpPr>
                      <a:spLocks/>
                    </p:cNvSpPr>
                    <p:nvPr/>
                  </p:nvSpPr>
                  <p:spPr bwMode="auto">
                    <a:xfrm>
                      <a:off x="5164" y="2710"/>
                      <a:ext cx="78" cy="58"/>
                    </a:xfrm>
                    <a:custGeom>
                      <a:avLst/>
                      <a:gdLst>
                        <a:gd name="T0" fmla="*/ 14 w 312"/>
                        <a:gd name="T1" fmla="*/ 102 h 175"/>
                        <a:gd name="T2" fmla="*/ 312 w 312"/>
                        <a:gd name="T3" fmla="*/ 0 h 175"/>
                        <a:gd name="T4" fmla="*/ 312 w 312"/>
                        <a:gd name="T5" fmla="*/ 47 h 175"/>
                        <a:gd name="T6" fmla="*/ 0 w 312"/>
                        <a:gd name="T7" fmla="*/ 175 h 175"/>
                        <a:gd name="T8" fmla="*/ 14 w 312"/>
                        <a:gd name="T9" fmla="*/ 102 h 175"/>
                      </a:gdLst>
                      <a:ahLst/>
                      <a:cxnLst>
                        <a:cxn ang="0">
                          <a:pos x="T0" y="T1"/>
                        </a:cxn>
                        <a:cxn ang="0">
                          <a:pos x="T2" y="T3"/>
                        </a:cxn>
                        <a:cxn ang="0">
                          <a:pos x="T4" y="T5"/>
                        </a:cxn>
                        <a:cxn ang="0">
                          <a:pos x="T6" y="T7"/>
                        </a:cxn>
                        <a:cxn ang="0">
                          <a:pos x="T8" y="T9"/>
                        </a:cxn>
                      </a:cxnLst>
                      <a:rect l="0" t="0" r="r" b="b"/>
                      <a:pathLst>
                        <a:path w="312" h="175">
                          <a:moveTo>
                            <a:pt x="14" y="102"/>
                          </a:moveTo>
                          <a:lnTo>
                            <a:pt x="312" y="0"/>
                          </a:lnTo>
                          <a:lnTo>
                            <a:pt x="312" y="47"/>
                          </a:lnTo>
                          <a:lnTo>
                            <a:pt x="0" y="175"/>
                          </a:lnTo>
                          <a:lnTo>
                            <a:pt x="14" y="102"/>
                          </a:lnTo>
                          <a:close/>
                        </a:path>
                      </a:pathLst>
                    </a:custGeom>
                    <a:solidFill>
                      <a:srgbClr val="C0C0C0"/>
                    </a:solidFill>
                    <a:ln w="1588">
                      <a:solidFill>
                        <a:srgbClr val="000000"/>
                      </a:solidFill>
                      <a:prstDash val="solid"/>
                      <a:round/>
                      <a:headEnd/>
                      <a:tailEnd/>
                    </a:ln>
                  </p:spPr>
                  <p:txBody>
                    <a:bodyPr/>
                    <a:lstStyle/>
                    <a:p>
                      <a:endParaRPr lang="en-US"/>
                    </a:p>
                  </p:txBody>
                </p:sp>
                <p:sp>
                  <p:nvSpPr>
                    <p:cNvPr id="187427" name="Freeform 35"/>
                    <p:cNvSpPr>
                      <a:spLocks/>
                    </p:cNvSpPr>
                    <p:nvPr/>
                  </p:nvSpPr>
                  <p:spPr bwMode="auto">
                    <a:xfrm>
                      <a:off x="5082" y="2649"/>
                      <a:ext cx="86" cy="119"/>
                    </a:xfrm>
                    <a:custGeom>
                      <a:avLst/>
                      <a:gdLst>
                        <a:gd name="T0" fmla="*/ 145 w 341"/>
                        <a:gd name="T1" fmla="*/ 103 h 358"/>
                        <a:gd name="T2" fmla="*/ 255 w 341"/>
                        <a:gd name="T3" fmla="*/ 202 h 358"/>
                        <a:gd name="T4" fmla="*/ 341 w 341"/>
                        <a:gd name="T5" fmla="*/ 284 h 358"/>
                        <a:gd name="T6" fmla="*/ 327 w 341"/>
                        <a:gd name="T7" fmla="*/ 358 h 358"/>
                        <a:gd name="T8" fmla="*/ 208 w 341"/>
                        <a:gd name="T9" fmla="*/ 255 h 358"/>
                        <a:gd name="T10" fmla="*/ 101 w 341"/>
                        <a:gd name="T11" fmla="*/ 162 h 358"/>
                        <a:gd name="T12" fmla="*/ 0 w 341"/>
                        <a:gd name="T13" fmla="*/ 77 h 358"/>
                        <a:gd name="T14" fmla="*/ 8 w 341"/>
                        <a:gd name="T15" fmla="*/ 0 h 358"/>
                        <a:gd name="T16" fmla="*/ 69 w 341"/>
                        <a:gd name="T17" fmla="*/ 47 h 358"/>
                        <a:gd name="T18" fmla="*/ 145 w 341"/>
                        <a:gd name="T19" fmla="*/ 10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358">
                          <a:moveTo>
                            <a:pt x="145" y="103"/>
                          </a:moveTo>
                          <a:lnTo>
                            <a:pt x="255" y="202"/>
                          </a:lnTo>
                          <a:lnTo>
                            <a:pt x="341" y="284"/>
                          </a:lnTo>
                          <a:lnTo>
                            <a:pt x="327" y="358"/>
                          </a:lnTo>
                          <a:lnTo>
                            <a:pt x="208" y="255"/>
                          </a:lnTo>
                          <a:lnTo>
                            <a:pt x="101" y="162"/>
                          </a:lnTo>
                          <a:lnTo>
                            <a:pt x="0" y="77"/>
                          </a:lnTo>
                          <a:lnTo>
                            <a:pt x="8" y="0"/>
                          </a:lnTo>
                          <a:lnTo>
                            <a:pt x="69" y="47"/>
                          </a:lnTo>
                          <a:lnTo>
                            <a:pt x="145" y="103"/>
                          </a:lnTo>
                          <a:close/>
                        </a:path>
                      </a:pathLst>
                    </a:custGeom>
                    <a:solidFill>
                      <a:srgbClr val="C0C0C0"/>
                    </a:solidFill>
                    <a:ln w="1588">
                      <a:solidFill>
                        <a:srgbClr val="000000"/>
                      </a:solidFill>
                      <a:prstDash val="solid"/>
                      <a:round/>
                      <a:headEnd/>
                      <a:tailEnd/>
                    </a:ln>
                  </p:spPr>
                  <p:txBody>
                    <a:bodyPr/>
                    <a:lstStyle/>
                    <a:p>
                      <a:endParaRPr lang="en-US"/>
                    </a:p>
                  </p:txBody>
                </p:sp>
              </p:grpSp>
              <p:grpSp>
                <p:nvGrpSpPr>
                  <p:cNvPr id="187428" name="Group 36"/>
                  <p:cNvGrpSpPr>
                    <a:grpSpLocks/>
                  </p:cNvGrpSpPr>
                  <p:nvPr/>
                </p:nvGrpSpPr>
                <p:grpSpPr bwMode="auto">
                  <a:xfrm>
                    <a:off x="5107" y="2643"/>
                    <a:ext cx="104" cy="83"/>
                    <a:chOff x="5107" y="2643"/>
                    <a:chExt cx="104" cy="83"/>
                  </a:xfrm>
                </p:grpSpPr>
                <p:grpSp>
                  <p:nvGrpSpPr>
                    <p:cNvPr id="187429" name="Group 37"/>
                    <p:cNvGrpSpPr>
                      <a:grpSpLocks/>
                    </p:cNvGrpSpPr>
                    <p:nvPr/>
                  </p:nvGrpSpPr>
                  <p:grpSpPr bwMode="auto">
                    <a:xfrm>
                      <a:off x="5114" y="2648"/>
                      <a:ext cx="95" cy="77"/>
                      <a:chOff x="5114" y="2648"/>
                      <a:chExt cx="95" cy="77"/>
                    </a:xfrm>
                  </p:grpSpPr>
                  <p:sp>
                    <p:nvSpPr>
                      <p:cNvPr id="187430" name="Freeform 38"/>
                      <p:cNvSpPr>
                        <a:spLocks/>
                      </p:cNvSpPr>
                      <p:nvPr/>
                    </p:nvSpPr>
                    <p:spPr bwMode="auto">
                      <a:xfrm>
                        <a:off x="5153" y="2648"/>
                        <a:ext cx="56" cy="64"/>
                      </a:xfrm>
                      <a:custGeom>
                        <a:avLst/>
                        <a:gdLst>
                          <a:gd name="T0" fmla="*/ 0 w 224"/>
                          <a:gd name="T1" fmla="*/ 0 h 192"/>
                          <a:gd name="T2" fmla="*/ 86 w 224"/>
                          <a:gd name="T3" fmla="*/ 81 h 192"/>
                          <a:gd name="T4" fmla="*/ 224 w 224"/>
                          <a:gd name="T5" fmla="*/ 192 h 192"/>
                        </a:gdLst>
                        <a:ahLst/>
                        <a:cxnLst>
                          <a:cxn ang="0">
                            <a:pos x="T0" y="T1"/>
                          </a:cxn>
                          <a:cxn ang="0">
                            <a:pos x="T2" y="T3"/>
                          </a:cxn>
                          <a:cxn ang="0">
                            <a:pos x="T4" y="T5"/>
                          </a:cxn>
                        </a:cxnLst>
                        <a:rect l="0" t="0" r="r" b="b"/>
                        <a:pathLst>
                          <a:path w="224" h="192">
                            <a:moveTo>
                              <a:pt x="0" y="0"/>
                            </a:moveTo>
                            <a:lnTo>
                              <a:pt x="86" y="81"/>
                            </a:lnTo>
                            <a:lnTo>
                              <a:pt x="224" y="19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31" name="Freeform 39"/>
                      <p:cNvSpPr>
                        <a:spLocks/>
                      </p:cNvSpPr>
                      <p:nvPr/>
                    </p:nvSpPr>
                    <p:spPr bwMode="auto">
                      <a:xfrm>
                        <a:off x="5136" y="2653"/>
                        <a:ext cx="53" cy="63"/>
                      </a:xfrm>
                      <a:custGeom>
                        <a:avLst/>
                        <a:gdLst>
                          <a:gd name="T0" fmla="*/ 0 w 214"/>
                          <a:gd name="T1" fmla="*/ 0 h 190"/>
                          <a:gd name="T2" fmla="*/ 117 w 214"/>
                          <a:gd name="T3" fmla="*/ 102 h 190"/>
                          <a:gd name="T4" fmla="*/ 214 w 214"/>
                          <a:gd name="T5" fmla="*/ 190 h 190"/>
                        </a:gdLst>
                        <a:ahLst/>
                        <a:cxnLst>
                          <a:cxn ang="0">
                            <a:pos x="T0" y="T1"/>
                          </a:cxn>
                          <a:cxn ang="0">
                            <a:pos x="T2" y="T3"/>
                          </a:cxn>
                          <a:cxn ang="0">
                            <a:pos x="T4" y="T5"/>
                          </a:cxn>
                        </a:cxnLst>
                        <a:rect l="0" t="0" r="r" b="b"/>
                        <a:pathLst>
                          <a:path w="214" h="190">
                            <a:moveTo>
                              <a:pt x="0" y="0"/>
                            </a:moveTo>
                            <a:lnTo>
                              <a:pt x="117" y="102"/>
                            </a:lnTo>
                            <a:lnTo>
                              <a:pt x="214" y="1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32" name="Freeform 40"/>
                      <p:cNvSpPr>
                        <a:spLocks/>
                      </p:cNvSpPr>
                      <p:nvPr/>
                    </p:nvSpPr>
                    <p:spPr bwMode="auto">
                      <a:xfrm>
                        <a:off x="5114" y="2661"/>
                        <a:ext cx="65" cy="64"/>
                      </a:xfrm>
                      <a:custGeom>
                        <a:avLst/>
                        <a:gdLst>
                          <a:gd name="T0" fmla="*/ 0 w 259"/>
                          <a:gd name="T1" fmla="*/ 0 h 192"/>
                          <a:gd name="T2" fmla="*/ 118 w 259"/>
                          <a:gd name="T3" fmla="*/ 73 h 192"/>
                          <a:gd name="T4" fmla="*/ 191 w 259"/>
                          <a:gd name="T5" fmla="*/ 134 h 192"/>
                          <a:gd name="T6" fmla="*/ 259 w 259"/>
                          <a:gd name="T7" fmla="*/ 192 h 192"/>
                        </a:gdLst>
                        <a:ahLst/>
                        <a:cxnLst>
                          <a:cxn ang="0">
                            <a:pos x="T0" y="T1"/>
                          </a:cxn>
                          <a:cxn ang="0">
                            <a:pos x="T2" y="T3"/>
                          </a:cxn>
                          <a:cxn ang="0">
                            <a:pos x="T4" y="T5"/>
                          </a:cxn>
                          <a:cxn ang="0">
                            <a:pos x="T6" y="T7"/>
                          </a:cxn>
                        </a:cxnLst>
                        <a:rect l="0" t="0" r="r" b="b"/>
                        <a:pathLst>
                          <a:path w="259" h="192">
                            <a:moveTo>
                              <a:pt x="0" y="0"/>
                            </a:moveTo>
                            <a:lnTo>
                              <a:pt x="118" y="73"/>
                            </a:lnTo>
                            <a:lnTo>
                              <a:pt x="191" y="134"/>
                            </a:lnTo>
                            <a:lnTo>
                              <a:pt x="259" y="19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7433" name="Group 41"/>
                    <p:cNvGrpSpPr>
                      <a:grpSpLocks/>
                    </p:cNvGrpSpPr>
                    <p:nvPr/>
                  </p:nvGrpSpPr>
                  <p:grpSpPr bwMode="auto">
                    <a:xfrm>
                      <a:off x="5107" y="2643"/>
                      <a:ext cx="104" cy="83"/>
                      <a:chOff x="5107" y="2643"/>
                      <a:chExt cx="104" cy="83"/>
                    </a:xfrm>
                  </p:grpSpPr>
                  <p:sp>
                    <p:nvSpPr>
                      <p:cNvPr id="187434" name="Line 42"/>
                      <p:cNvSpPr>
                        <a:spLocks noChangeShapeType="1"/>
                      </p:cNvSpPr>
                      <p:nvPr/>
                    </p:nvSpPr>
                    <p:spPr bwMode="auto">
                      <a:xfrm flipV="1">
                        <a:off x="5107" y="2643"/>
                        <a:ext cx="48" cy="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35" name="Line 43"/>
                      <p:cNvSpPr>
                        <a:spLocks noChangeShapeType="1"/>
                      </p:cNvSpPr>
                      <p:nvPr/>
                    </p:nvSpPr>
                    <p:spPr bwMode="auto">
                      <a:xfrm flipV="1">
                        <a:off x="5125" y="2659"/>
                        <a:ext cx="44" cy="1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36" name="Line 44"/>
                      <p:cNvSpPr>
                        <a:spLocks noChangeShapeType="1"/>
                      </p:cNvSpPr>
                      <p:nvPr/>
                    </p:nvSpPr>
                    <p:spPr bwMode="auto">
                      <a:xfrm flipV="1">
                        <a:off x="5139" y="2668"/>
                        <a:ext cx="42"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37" name="Line 45"/>
                      <p:cNvSpPr>
                        <a:spLocks noChangeShapeType="1"/>
                      </p:cNvSpPr>
                      <p:nvPr/>
                    </p:nvSpPr>
                    <p:spPr bwMode="auto">
                      <a:xfrm flipV="1">
                        <a:off x="5151" y="2683"/>
                        <a:ext cx="39"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38" name="Line 46"/>
                      <p:cNvSpPr>
                        <a:spLocks noChangeShapeType="1"/>
                      </p:cNvSpPr>
                      <p:nvPr/>
                    </p:nvSpPr>
                    <p:spPr bwMode="auto">
                      <a:xfrm flipV="1">
                        <a:off x="5164" y="2690"/>
                        <a:ext cx="40"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39" name="Line 47"/>
                      <p:cNvSpPr>
                        <a:spLocks noChangeShapeType="1"/>
                      </p:cNvSpPr>
                      <p:nvPr/>
                    </p:nvSpPr>
                    <p:spPr bwMode="auto">
                      <a:xfrm flipV="1">
                        <a:off x="5169" y="2707"/>
                        <a:ext cx="42"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87440" name="Group 48"/>
                <p:cNvGrpSpPr>
                  <a:grpSpLocks/>
                </p:cNvGrpSpPr>
                <p:nvPr/>
              </p:nvGrpSpPr>
              <p:grpSpPr bwMode="auto">
                <a:xfrm>
                  <a:off x="5181" y="2224"/>
                  <a:ext cx="355" cy="674"/>
                  <a:chOff x="5181" y="2224"/>
                  <a:chExt cx="355" cy="674"/>
                </a:xfrm>
              </p:grpSpPr>
              <p:sp>
                <p:nvSpPr>
                  <p:cNvPr id="187441" name="Freeform 49"/>
                  <p:cNvSpPr>
                    <a:spLocks/>
                  </p:cNvSpPr>
                  <p:nvPr/>
                </p:nvSpPr>
                <p:spPr bwMode="auto">
                  <a:xfrm>
                    <a:off x="5207" y="2716"/>
                    <a:ext cx="82" cy="70"/>
                  </a:xfrm>
                  <a:custGeom>
                    <a:avLst/>
                    <a:gdLst>
                      <a:gd name="T0" fmla="*/ 0 w 325"/>
                      <a:gd name="T1" fmla="*/ 59 h 210"/>
                      <a:gd name="T2" fmla="*/ 4 w 325"/>
                      <a:gd name="T3" fmla="*/ 100 h 210"/>
                      <a:gd name="T4" fmla="*/ 17 w 325"/>
                      <a:gd name="T5" fmla="*/ 140 h 210"/>
                      <a:gd name="T6" fmla="*/ 35 w 325"/>
                      <a:gd name="T7" fmla="*/ 168 h 210"/>
                      <a:gd name="T8" fmla="*/ 64 w 325"/>
                      <a:gd name="T9" fmla="*/ 192 h 210"/>
                      <a:gd name="T10" fmla="*/ 102 w 325"/>
                      <a:gd name="T11" fmla="*/ 206 h 210"/>
                      <a:gd name="T12" fmla="*/ 138 w 325"/>
                      <a:gd name="T13" fmla="*/ 210 h 210"/>
                      <a:gd name="T14" fmla="*/ 181 w 325"/>
                      <a:gd name="T15" fmla="*/ 202 h 210"/>
                      <a:gd name="T16" fmla="*/ 216 w 325"/>
                      <a:gd name="T17" fmla="*/ 177 h 210"/>
                      <a:gd name="T18" fmla="*/ 243 w 325"/>
                      <a:gd name="T19" fmla="*/ 137 h 210"/>
                      <a:gd name="T20" fmla="*/ 251 w 325"/>
                      <a:gd name="T21" fmla="*/ 94 h 210"/>
                      <a:gd name="T22" fmla="*/ 269 w 325"/>
                      <a:gd name="T23" fmla="*/ 59 h 210"/>
                      <a:gd name="T24" fmla="*/ 294 w 325"/>
                      <a:gd name="T25" fmla="*/ 26 h 210"/>
                      <a:gd name="T26" fmla="*/ 325 w 325"/>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 h="210">
                        <a:moveTo>
                          <a:pt x="0" y="59"/>
                        </a:moveTo>
                        <a:lnTo>
                          <a:pt x="4" y="100"/>
                        </a:lnTo>
                        <a:lnTo>
                          <a:pt x="17" y="140"/>
                        </a:lnTo>
                        <a:lnTo>
                          <a:pt x="35" y="168"/>
                        </a:lnTo>
                        <a:lnTo>
                          <a:pt x="64" y="192"/>
                        </a:lnTo>
                        <a:lnTo>
                          <a:pt x="102" y="206"/>
                        </a:lnTo>
                        <a:lnTo>
                          <a:pt x="138" y="210"/>
                        </a:lnTo>
                        <a:lnTo>
                          <a:pt x="181" y="202"/>
                        </a:lnTo>
                        <a:lnTo>
                          <a:pt x="216" y="177"/>
                        </a:lnTo>
                        <a:lnTo>
                          <a:pt x="243" y="137"/>
                        </a:lnTo>
                        <a:lnTo>
                          <a:pt x="251" y="94"/>
                        </a:lnTo>
                        <a:lnTo>
                          <a:pt x="269" y="59"/>
                        </a:lnTo>
                        <a:lnTo>
                          <a:pt x="294" y="26"/>
                        </a:lnTo>
                        <a:lnTo>
                          <a:pt x="32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7442" name="Group 50"/>
                  <p:cNvGrpSpPr>
                    <a:grpSpLocks/>
                  </p:cNvGrpSpPr>
                  <p:nvPr/>
                </p:nvGrpSpPr>
                <p:grpSpPr bwMode="auto">
                  <a:xfrm>
                    <a:off x="5181" y="2224"/>
                    <a:ext cx="355" cy="674"/>
                    <a:chOff x="5181" y="2224"/>
                    <a:chExt cx="355" cy="674"/>
                  </a:xfrm>
                </p:grpSpPr>
                <p:grpSp>
                  <p:nvGrpSpPr>
                    <p:cNvPr id="187443" name="Group 51"/>
                    <p:cNvGrpSpPr>
                      <a:grpSpLocks/>
                    </p:cNvGrpSpPr>
                    <p:nvPr/>
                  </p:nvGrpSpPr>
                  <p:grpSpPr bwMode="auto">
                    <a:xfrm>
                      <a:off x="5181" y="2224"/>
                      <a:ext cx="355" cy="514"/>
                      <a:chOff x="5181" y="2224"/>
                      <a:chExt cx="355" cy="514"/>
                    </a:xfrm>
                  </p:grpSpPr>
                  <p:sp>
                    <p:nvSpPr>
                      <p:cNvPr id="187444" name="Freeform 52"/>
                      <p:cNvSpPr>
                        <a:spLocks/>
                      </p:cNvSpPr>
                      <p:nvPr/>
                    </p:nvSpPr>
                    <p:spPr bwMode="auto">
                      <a:xfrm>
                        <a:off x="5181" y="2224"/>
                        <a:ext cx="355" cy="514"/>
                      </a:xfrm>
                      <a:custGeom>
                        <a:avLst/>
                        <a:gdLst>
                          <a:gd name="T0" fmla="*/ 266 w 1422"/>
                          <a:gd name="T1" fmla="*/ 312 h 1543"/>
                          <a:gd name="T2" fmla="*/ 300 w 1422"/>
                          <a:gd name="T3" fmla="*/ 206 h 1543"/>
                          <a:gd name="T4" fmla="*/ 322 w 1422"/>
                          <a:gd name="T5" fmla="*/ 138 h 1543"/>
                          <a:gd name="T6" fmla="*/ 330 w 1422"/>
                          <a:gd name="T7" fmla="*/ 118 h 1543"/>
                          <a:gd name="T8" fmla="*/ 343 w 1422"/>
                          <a:gd name="T9" fmla="*/ 101 h 1543"/>
                          <a:gd name="T10" fmla="*/ 351 w 1422"/>
                          <a:gd name="T11" fmla="*/ 93 h 1543"/>
                          <a:gd name="T12" fmla="*/ 366 w 1422"/>
                          <a:gd name="T13" fmla="*/ 88 h 1543"/>
                          <a:gd name="T14" fmla="*/ 546 w 1422"/>
                          <a:gd name="T15" fmla="*/ 50 h 1543"/>
                          <a:gd name="T16" fmla="*/ 739 w 1422"/>
                          <a:gd name="T17" fmla="*/ 14 h 1543"/>
                          <a:gd name="T18" fmla="*/ 914 w 1422"/>
                          <a:gd name="T19" fmla="*/ 0 h 1543"/>
                          <a:gd name="T20" fmla="*/ 1014 w 1422"/>
                          <a:gd name="T21" fmla="*/ 0 h 1543"/>
                          <a:gd name="T22" fmla="*/ 1220 w 1422"/>
                          <a:gd name="T23" fmla="*/ 11 h 1543"/>
                          <a:gd name="T24" fmla="*/ 1371 w 1422"/>
                          <a:gd name="T25" fmla="*/ 19 h 1543"/>
                          <a:gd name="T26" fmla="*/ 1393 w 1422"/>
                          <a:gd name="T27" fmla="*/ 22 h 1543"/>
                          <a:gd name="T28" fmla="*/ 1406 w 1422"/>
                          <a:gd name="T29" fmla="*/ 28 h 1543"/>
                          <a:gd name="T30" fmla="*/ 1415 w 1422"/>
                          <a:gd name="T31" fmla="*/ 36 h 1543"/>
                          <a:gd name="T32" fmla="*/ 1421 w 1422"/>
                          <a:gd name="T33" fmla="*/ 46 h 1543"/>
                          <a:gd name="T34" fmla="*/ 1422 w 1422"/>
                          <a:gd name="T35" fmla="*/ 61 h 1543"/>
                          <a:gd name="T36" fmla="*/ 1414 w 1422"/>
                          <a:gd name="T37" fmla="*/ 104 h 1543"/>
                          <a:gd name="T38" fmla="*/ 1386 w 1422"/>
                          <a:gd name="T39" fmla="*/ 242 h 1543"/>
                          <a:gd name="T40" fmla="*/ 1365 w 1422"/>
                          <a:gd name="T41" fmla="*/ 346 h 1543"/>
                          <a:gd name="T42" fmla="*/ 1316 w 1422"/>
                          <a:gd name="T43" fmla="*/ 579 h 1543"/>
                          <a:gd name="T44" fmla="*/ 1285 w 1422"/>
                          <a:gd name="T45" fmla="*/ 723 h 1543"/>
                          <a:gd name="T46" fmla="*/ 1200 w 1422"/>
                          <a:gd name="T47" fmla="*/ 1060 h 1543"/>
                          <a:gd name="T48" fmla="*/ 1118 w 1422"/>
                          <a:gd name="T49" fmla="*/ 1330 h 1543"/>
                          <a:gd name="T50" fmla="*/ 1102 w 1422"/>
                          <a:gd name="T51" fmla="*/ 1381 h 1543"/>
                          <a:gd name="T52" fmla="*/ 1094 w 1422"/>
                          <a:gd name="T53" fmla="*/ 1411 h 1543"/>
                          <a:gd name="T54" fmla="*/ 1085 w 1422"/>
                          <a:gd name="T55" fmla="*/ 1440 h 1543"/>
                          <a:gd name="T56" fmla="*/ 1076 w 1422"/>
                          <a:gd name="T57" fmla="*/ 1455 h 1543"/>
                          <a:gd name="T58" fmla="*/ 1062 w 1422"/>
                          <a:gd name="T59" fmla="*/ 1473 h 1543"/>
                          <a:gd name="T60" fmla="*/ 1048 w 1422"/>
                          <a:gd name="T61" fmla="*/ 1481 h 1543"/>
                          <a:gd name="T62" fmla="*/ 1021 w 1422"/>
                          <a:gd name="T63" fmla="*/ 1488 h 1543"/>
                          <a:gd name="T64" fmla="*/ 972 w 1422"/>
                          <a:gd name="T65" fmla="*/ 1493 h 1543"/>
                          <a:gd name="T66" fmla="*/ 891 w 1422"/>
                          <a:gd name="T67" fmla="*/ 1493 h 1543"/>
                          <a:gd name="T68" fmla="*/ 823 w 1422"/>
                          <a:gd name="T69" fmla="*/ 1501 h 1543"/>
                          <a:gd name="T70" fmla="*/ 733 w 1422"/>
                          <a:gd name="T71" fmla="*/ 1516 h 1543"/>
                          <a:gd name="T72" fmla="*/ 639 w 1422"/>
                          <a:gd name="T73" fmla="*/ 1533 h 1543"/>
                          <a:gd name="T74" fmla="*/ 576 w 1422"/>
                          <a:gd name="T75" fmla="*/ 1543 h 1543"/>
                          <a:gd name="T76" fmla="*/ 498 w 1422"/>
                          <a:gd name="T77" fmla="*/ 1543 h 1543"/>
                          <a:gd name="T78" fmla="*/ 482 w 1422"/>
                          <a:gd name="T79" fmla="*/ 1533 h 1543"/>
                          <a:gd name="T80" fmla="*/ 42 w 1422"/>
                          <a:gd name="T81" fmla="*/ 1226 h 1543"/>
                          <a:gd name="T82" fmla="*/ 22 w 1422"/>
                          <a:gd name="T83" fmla="*/ 1205 h 1543"/>
                          <a:gd name="T84" fmla="*/ 6 w 1422"/>
                          <a:gd name="T85" fmla="*/ 1184 h 1543"/>
                          <a:gd name="T86" fmla="*/ 0 w 1422"/>
                          <a:gd name="T87" fmla="*/ 1161 h 1543"/>
                          <a:gd name="T88" fmla="*/ 0 w 1422"/>
                          <a:gd name="T89" fmla="*/ 1133 h 1543"/>
                          <a:gd name="T90" fmla="*/ 6 w 1422"/>
                          <a:gd name="T91" fmla="*/ 1108 h 1543"/>
                          <a:gd name="T92" fmla="*/ 131 w 1422"/>
                          <a:gd name="T93" fmla="*/ 728 h 1543"/>
                          <a:gd name="T94" fmla="*/ 210 w 1422"/>
                          <a:gd name="T95" fmla="*/ 486 h 1543"/>
                          <a:gd name="T96" fmla="*/ 266 w 1422"/>
                          <a:gd name="T97" fmla="*/ 312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2" h="1543">
                            <a:moveTo>
                              <a:pt x="266" y="312"/>
                            </a:moveTo>
                            <a:lnTo>
                              <a:pt x="300" y="206"/>
                            </a:lnTo>
                            <a:lnTo>
                              <a:pt x="322" y="138"/>
                            </a:lnTo>
                            <a:lnTo>
                              <a:pt x="330" y="118"/>
                            </a:lnTo>
                            <a:lnTo>
                              <a:pt x="343" y="101"/>
                            </a:lnTo>
                            <a:lnTo>
                              <a:pt x="351" y="93"/>
                            </a:lnTo>
                            <a:lnTo>
                              <a:pt x="366" y="88"/>
                            </a:lnTo>
                            <a:lnTo>
                              <a:pt x="546" y="50"/>
                            </a:lnTo>
                            <a:lnTo>
                              <a:pt x="739" y="14"/>
                            </a:lnTo>
                            <a:lnTo>
                              <a:pt x="914" y="0"/>
                            </a:lnTo>
                            <a:lnTo>
                              <a:pt x="1014" y="0"/>
                            </a:lnTo>
                            <a:lnTo>
                              <a:pt x="1220" y="11"/>
                            </a:lnTo>
                            <a:lnTo>
                              <a:pt x="1371" y="19"/>
                            </a:lnTo>
                            <a:lnTo>
                              <a:pt x="1393" y="22"/>
                            </a:lnTo>
                            <a:lnTo>
                              <a:pt x="1406" y="28"/>
                            </a:lnTo>
                            <a:lnTo>
                              <a:pt x="1415" y="36"/>
                            </a:lnTo>
                            <a:lnTo>
                              <a:pt x="1421" y="46"/>
                            </a:lnTo>
                            <a:lnTo>
                              <a:pt x="1422" y="61"/>
                            </a:lnTo>
                            <a:lnTo>
                              <a:pt x="1414" y="104"/>
                            </a:lnTo>
                            <a:lnTo>
                              <a:pt x="1386" y="242"/>
                            </a:lnTo>
                            <a:lnTo>
                              <a:pt x="1365" y="346"/>
                            </a:lnTo>
                            <a:lnTo>
                              <a:pt x="1316" y="579"/>
                            </a:lnTo>
                            <a:lnTo>
                              <a:pt x="1285" y="723"/>
                            </a:lnTo>
                            <a:lnTo>
                              <a:pt x="1200" y="1060"/>
                            </a:lnTo>
                            <a:lnTo>
                              <a:pt x="1118" y="1330"/>
                            </a:lnTo>
                            <a:lnTo>
                              <a:pt x="1102" y="1381"/>
                            </a:lnTo>
                            <a:lnTo>
                              <a:pt x="1094" y="1411"/>
                            </a:lnTo>
                            <a:lnTo>
                              <a:pt x="1085" y="1440"/>
                            </a:lnTo>
                            <a:lnTo>
                              <a:pt x="1076" y="1455"/>
                            </a:lnTo>
                            <a:lnTo>
                              <a:pt x="1062" y="1473"/>
                            </a:lnTo>
                            <a:lnTo>
                              <a:pt x="1048" y="1481"/>
                            </a:lnTo>
                            <a:lnTo>
                              <a:pt x="1021" y="1488"/>
                            </a:lnTo>
                            <a:lnTo>
                              <a:pt x="972" y="1493"/>
                            </a:lnTo>
                            <a:lnTo>
                              <a:pt x="891" y="1493"/>
                            </a:lnTo>
                            <a:lnTo>
                              <a:pt x="823" y="1501"/>
                            </a:lnTo>
                            <a:lnTo>
                              <a:pt x="733" y="1516"/>
                            </a:lnTo>
                            <a:lnTo>
                              <a:pt x="639" y="1533"/>
                            </a:lnTo>
                            <a:lnTo>
                              <a:pt x="576" y="1543"/>
                            </a:lnTo>
                            <a:lnTo>
                              <a:pt x="498" y="1543"/>
                            </a:lnTo>
                            <a:lnTo>
                              <a:pt x="482" y="1533"/>
                            </a:lnTo>
                            <a:lnTo>
                              <a:pt x="42" y="1226"/>
                            </a:lnTo>
                            <a:lnTo>
                              <a:pt x="22" y="1205"/>
                            </a:lnTo>
                            <a:lnTo>
                              <a:pt x="6" y="1184"/>
                            </a:lnTo>
                            <a:lnTo>
                              <a:pt x="0" y="1161"/>
                            </a:lnTo>
                            <a:lnTo>
                              <a:pt x="0" y="1133"/>
                            </a:lnTo>
                            <a:lnTo>
                              <a:pt x="6" y="1108"/>
                            </a:lnTo>
                            <a:lnTo>
                              <a:pt x="131" y="728"/>
                            </a:lnTo>
                            <a:lnTo>
                              <a:pt x="210" y="486"/>
                            </a:lnTo>
                            <a:lnTo>
                              <a:pt x="266" y="312"/>
                            </a:lnTo>
                            <a:close/>
                          </a:path>
                        </a:pathLst>
                      </a:custGeom>
                      <a:solidFill>
                        <a:srgbClr val="C0C0C0"/>
                      </a:solidFill>
                      <a:ln w="1588">
                        <a:solidFill>
                          <a:srgbClr val="000000"/>
                        </a:solidFill>
                        <a:prstDash val="solid"/>
                        <a:round/>
                        <a:headEnd/>
                        <a:tailEnd/>
                      </a:ln>
                    </p:spPr>
                    <p:txBody>
                      <a:bodyPr/>
                      <a:lstStyle/>
                      <a:p>
                        <a:endParaRPr lang="en-US"/>
                      </a:p>
                    </p:txBody>
                  </p:sp>
                  <p:sp>
                    <p:nvSpPr>
                      <p:cNvPr id="187445" name="Freeform 53"/>
                      <p:cNvSpPr>
                        <a:spLocks/>
                      </p:cNvSpPr>
                      <p:nvPr/>
                    </p:nvSpPr>
                    <p:spPr bwMode="auto">
                      <a:xfrm>
                        <a:off x="5199" y="2275"/>
                        <a:ext cx="212" cy="391"/>
                      </a:xfrm>
                      <a:custGeom>
                        <a:avLst/>
                        <a:gdLst>
                          <a:gd name="T0" fmla="*/ 193 w 846"/>
                          <a:gd name="T1" fmla="*/ 350 h 1173"/>
                          <a:gd name="T2" fmla="*/ 254 w 846"/>
                          <a:gd name="T3" fmla="*/ 181 h 1173"/>
                          <a:gd name="T4" fmla="*/ 309 w 846"/>
                          <a:gd name="T5" fmla="*/ 31 h 1173"/>
                          <a:gd name="T6" fmla="*/ 316 w 846"/>
                          <a:gd name="T7" fmla="*/ 24 h 1173"/>
                          <a:gd name="T8" fmla="*/ 326 w 846"/>
                          <a:gd name="T9" fmla="*/ 22 h 1173"/>
                          <a:gd name="T10" fmla="*/ 344 w 846"/>
                          <a:gd name="T11" fmla="*/ 19 h 1173"/>
                          <a:gd name="T12" fmla="*/ 586 w 846"/>
                          <a:gd name="T13" fmla="*/ 1 h 1173"/>
                          <a:gd name="T14" fmla="*/ 822 w 846"/>
                          <a:gd name="T15" fmla="*/ 0 h 1173"/>
                          <a:gd name="T16" fmla="*/ 835 w 846"/>
                          <a:gd name="T17" fmla="*/ 2 h 1173"/>
                          <a:gd name="T18" fmla="*/ 841 w 846"/>
                          <a:gd name="T19" fmla="*/ 8 h 1173"/>
                          <a:gd name="T20" fmla="*/ 846 w 846"/>
                          <a:gd name="T21" fmla="*/ 22 h 1173"/>
                          <a:gd name="T22" fmla="*/ 828 w 846"/>
                          <a:gd name="T23" fmla="*/ 128 h 1173"/>
                          <a:gd name="T24" fmla="*/ 791 w 846"/>
                          <a:gd name="T25" fmla="*/ 219 h 1173"/>
                          <a:gd name="T26" fmla="*/ 728 w 846"/>
                          <a:gd name="T27" fmla="*/ 389 h 1173"/>
                          <a:gd name="T28" fmla="*/ 609 w 846"/>
                          <a:gd name="T29" fmla="*/ 678 h 1173"/>
                          <a:gd name="T30" fmla="*/ 503 w 846"/>
                          <a:gd name="T31" fmla="*/ 930 h 1173"/>
                          <a:gd name="T32" fmla="*/ 476 w 846"/>
                          <a:gd name="T33" fmla="*/ 1025 h 1173"/>
                          <a:gd name="T34" fmla="*/ 461 w 846"/>
                          <a:gd name="T35" fmla="*/ 1088 h 1173"/>
                          <a:gd name="T36" fmla="*/ 444 w 846"/>
                          <a:gd name="T37" fmla="*/ 1126 h 1173"/>
                          <a:gd name="T38" fmla="*/ 428 w 846"/>
                          <a:gd name="T39" fmla="*/ 1152 h 1173"/>
                          <a:gd name="T40" fmla="*/ 417 w 846"/>
                          <a:gd name="T41" fmla="*/ 1165 h 1173"/>
                          <a:gd name="T42" fmla="*/ 408 w 846"/>
                          <a:gd name="T43" fmla="*/ 1171 h 1173"/>
                          <a:gd name="T44" fmla="*/ 394 w 846"/>
                          <a:gd name="T45" fmla="*/ 1173 h 1173"/>
                          <a:gd name="T46" fmla="*/ 379 w 846"/>
                          <a:gd name="T47" fmla="*/ 1169 h 1173"/>
                          <a:gd name="T48" fmla="*/ 356 w 846"/>
                          <a:gd name="T49" fmla="*/ 1155 h 1173"/>
                          <a:gd name="T50" fmla="*/ 329 w 846"/>
                          <a:gd name="T51" fmla="*/ 1135 h 1173"/>
                          <a:gd name="T52" fmla="*/ 305 w 846"/>
                          <a:gd name="T53" fmla="*/ 1112 h 1173"/>
                          <a:gd name="T54" fmla="*/ 277 w 846"/>
                          <a:gd name="T55" fmla="*/ 1088 h 1173"/>
                          <a:gd name="T56" fmla="*/ 250 w 846"/>
                          <a:gd name="T57" fmla="*/ 1068 h 1173"/>
                          <a:gd name="T58" fmla="*/ 12 w 846"/>
                          <a:gd name="T59" fmla="*/ 964 h 1173"/>
                          <a:gd name="T60" fmla="*/ 4 w 846"/>
                          <a:gd name="T61" fmla="*/ 958 h 1173"/>
                          <a:gd name="T62" fmla="*/ 0 w 846"/>
                          <a:gd name="T63" fmla="*/ 947 h 1173"/>
                          <a:gd name="T64" fmla="*/ 2 w 846"/>
                          <a:gd name="T65" fmla="*/ 934 h 1173"/>
                          <a:gd name="T66" fmla="*/ 6 w 846"/>
                          <a:gd name="T67" fmla="*/ 921 h 1173"/>
                          <a:gd name="T68" fmla="*/ 193 w 846"/>
                          <a:gd name="T69" fmla="*/ 35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6" h="1173">
                            <a:moveTo>
                              <a:pt x="193" y="350"/>
                            </a:moveTo>
                            <a:lnTo>
                              <a:pt x="254" y="181"/>
                            </a:lnTo>
                            <a:lnTo>
                              <a:pt x="309" y="31"/>
                            </a:lnTo>
                            <a:lnTo>
                              <a:pt x="316" y="24"/>
                            </a:lnTo>
                            <a:lnTo>
                              <a:pt x="326" y="22"/>
                            </a:lnTo>
                            <a:lnTo>
                              <a:pt x="344" y="19"/>
                            </a:lnTo>
                            <a:lnTo>
                              <a:pt x="586" y="1"/>
                            </a:lnTo>
                            <a:lnTo>
                              <a:pt x="822" y="0"/>
                            </a:lnTo>
                            <a:lnTo>
                              <a:pt x="835" y="2"/>
                            </a:lnTo>
                            <a:lnTo>
                              <a:pt x="841" y="8"/>
                            </a:lnTo>
                            <a:lnTo>
                              <a:pt x="846" y="22"/>
                            </a:lnTo>
                            <a:lnTo>
                              <a:pt x="828" y="128"/>
                            </a:lnTo>
                            <a:lnTo>
                              <a:pt x="791" y="219"/>
                            </a:lnTo>
                            <a:lnTo>
                              <a:pt x="728" y="389"/>
                            </a:lnTo>
                            <a:lnTo>
                              <a:pt x="609" y="678"/>
                            </a:lnTo>
                            <a:lnTo>
                              <a:pt x="503" y="930"/>
                            </a:lnTo>
                            <a:lnTo>
                              <a:pt x="476" y="1025"/>
                            </a:lnTo>
                            <a:lnTo>
                              <a:pt x="461" y="1088"/>
                            </a:lnTo>
                            <a:lnTo>
                              <a:pt x="444" y="1126"/>
                            </a:lnTo>
                            <a:lnTo>
                              <a:pt x="428" y="1152"/>
                            </a:lnTo>
                            <a:lnTo>
                              <a:pt x="417" y="1165"/>
                            </a:lnTo>
                            <a:lnTo>
                              <a:pt x="408" y="1171"/>
                            </a:lnTo>
                            <a:lnTo>
                              <a:pt x="394" y="1173"/>
                            </a:lnTo>
                            <a:lnTo>
                              <a:pt x="379" y="1169"/>
                            </a:lnTo>
                            <a:lnTo>
                              <a:pt x="356" y="1155"/>
                            </a:lnTo>
                            <a:lnTo>
                              <a:pt x="329" y="1135"/>
                            </a:lnTo>
                            <a:lnTo>
                              <a:pt x="305" y="1112"/>
                            </a:lnTo>
                            <a:lnTo>
                              <a:pt x="277" y="1088"/>
                            </a:lnTo>
                            <a:lnTo>
                              <a:pt x="250" y="1068"/>
                            </a:lnTo>
                            <a:lnTo>
                              <a:pt x="12" y="964"/>
                            </a:lnTo>
                            <a:lnTo>
                              <a:pt x="4" y="958"/>
                            </a:lnTo>
                            <a:lnTo>
                              <a:pt x="0" y="947"/>
                            </a:lnTo>
                            <a:lnTo>
                              <a:pt x="2" y="934"/>
                            </a:lnTo>
                            <a:lnTo>
                              <a:pt x="6" y="921"/>
                            </a:lnTo>
                            <a:lnTo>
                              <a:pt x="193" y="350"/>
                            </a:lnTo>
                            <a:close/>
                          </a:path>
                        </a:pathLst>
                      </a:custGeom>
                      <a:solidFill>
                        <a:srgbClr val="005F5F"/>
                      </a:solidFill>
                      <a:ln w="1588">
                        <a:solidFill>
                          <a:srgbClr val="000000"/>
                        </a:solidFill>
                        <a:prstDash val="solid"/>
                        <a:round/>
                        <a:headEnd/>
                        <a:tailEnd/>
                      </a:ln>
                    </p:spPr>
                    <p:txBody>
                      <a:bodyPr/>
                      <a:lstStyle/>
                      <a:p>
                        <a:endParaRPr lang="en-US"/>
                      </a:p>
                    </p:txBody>
                  </p:sp>
                </p:grpSp>
                <p:grpSp>
                  <p:nvGrpSpPr>
                    <p:cNvPr id="187446" name="Group 54"/>
                    <p:cNvGrpSpPr>
                      <a:grpSpLocks/>
                    </p:cNvGrpSpPr>
                    <p:nvPr/>
                  </p:nvGrpSpPr>
                  <p:grpSpPr bwMode="auto">
                    <a:xfrm>
                      <a:off x="5436" y="2676"/>
                      <a:ext cx="57" cy="222"/>
                      <a:chOff x="5436" y="2676"/>
                      <a:chExt cx="57" cy="222"/>
                    </a:xfrm>
                  </p:grpSpPr>
                  <p:sp>
                    <p:nvSpPr>
                      <p:cNvPr id="187447" name="Freeform 55"/>
                      <p:cNvSpPr>
                        <a:spLocks/>
                      </p:cNvSpPr>
                      <p:nvPr/>
                    </p:nvSpPr>
                    <p:spPr bwMode="auto">
                      <a:xfrm>
                        <a:off x="5441" y="2685"/>
                        <a:ext cx="52" cy="213"/>
                      </a:xfrm>
                      <a:custGeom>
                        <a:avLst/>
                        <a:gdLst>
                          <a:gd name="T0" fmla="*/ 0 w 208"/>
                          <a:gd name="T1" fmla="*/ 0 h 640"/>
                          <a:gd name="T2" fmla="*/ 8 w 208"/>
                          <a:gd name="T3" fmla="*/ 42 h 640"/>
                          <a:gd name="T4" fmla="*/ 17 w 208"/>
                          <a:gd name="T5" fmla="*/ 75 h 640"/>
                          <a:gd name="T6" fmla="*/ 34 w 208"/>
                          <a:gd name="T7" fmla="*/ 103 h 640"/>
                          <a:gd name="T8" fmla="*/ 62 w 208"/>
                          <a:gd name="T9" fmla="*/ 122 h 640"/>
                          <a:gd name="T10" fmla="*/ 96 w 208"/>
                          <a:gd name="T11" fmla="*/ 136 h 640"/>
                          <a:gd name="T12" fmla="*/ 123 w 208"/>
                          <a:gd name="T13" fmla="*/ 160 h 640"/>
                          <a:gd name="T14" fmla="*/ 145 w 208"/>
                          <a:gd name="T15" fmla="*/ 192 h 640"/>
                          <a:gd name="T16" fmla="*/ 167 w 208"/>
                          <a:gd name="T17" fmla="*/ 243 h 640"/>
                          <a:gd name="T18" fmla="*/ 175 w 208"/>
                          <a:gd name="T19" fmla="*/ 286 h 640"/>
                          <a:gd name="T20" fmla="*/ 168 w 208"/>
                          <a:gd name="T21" fmla="*/ 320 h 640"/>
                          <a:gd name="T22" fmla="*/ 145 w 208"/>
                          <a:gd name="T23" fmla="*/ 351 h 640"/>
                          <a:gd name="T24" fmla="*/ 124 w 208"/>
                          <a:gd name="T25" fmla="*/ 379 h 640"/>
                          <a:gd name="T26" fmla="*/ 110 w 208"/>
                          <a:gd name="T27" fmla="*/ 408 h 640"/>
                          <a:gd name="T28" fmla="*/ 99 w 208"/>
                          <a:gd name="T29" fmla="*/ 446 h 640"/>
                          <a:gd name="T30" fmla="*/ 94 w 208"/>
                          <a:gd name="T31" fmla="*/ 488 h 640"/>
                          <a:gd name="T32" fmla="*/ 105 w 208"/>
                          <a:gd name="T33" fmla="*/ 528 h 640"/>
                          <a:gd name="T34" fmla="*/ 119 w 208"/>
                          <a:gd name="T35" fmla="*/ 556 h 640"/>
                          <a:gd name="T36" fmla="*/ 150 w 208"/>
                          <a:gd name="T37" fmla="*/ 591 h 640"/>
                          <a:gd name="T38" fmla="*/ 175 w 208"/>
                          <a:gd name="T39" fmla="*/ 614 h 640"/>
                          <a:gd name="T40" fmla="*/ 208 w 208"/>
                          <a:gd name="T4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640">
                            <a:moveTo>
                              <a:pt x="0" y="0"/>
                            </a:moveTo>
                            <a:lnTo>
                              <a:pt x="8" y="42"/>
                            </a:lnTo>
                            <a:lnTo>
                              <a:pt x="17" y="75"/>
                            </a:lnTo>
                            <a:lnTo>
                              <a:pt x="34" y="103"/>
                            </a:lnTo>
                            <a:lnTo>
                              <a:pt x="62" y="122"/>
                            </a:lnTo>
                            <a:lnTo>
                              <a:pt x="96" y="136"/>
                            </a:lnTo>
                            <a:lnTo>
                              <a:pt x="123" y="160"/>
                            </a:lnTo>
                            <a:lnTo>
                              <a:pt x="145" y="192"/>
                            </a:lnTo>
                            <a:lnTo>
                              <a:pt x="167" y="243"/>
                            </a:lnTo>
                            <a:lnTo>
                              <a:pt x="175" y="286"/>
                            </a:lnTo>
                            <a:lnTo>
                              <a:pt x="168" y="320"/>
                            </a:lnTo>
                            <a:lnTo>
                              <a:pt x="145" y="351"/>
                            </a:lnTo>
                            <a:lnTo>
                              <a:pt x="124" y="379"/>
                            </a:lnTo>
                            <a:lnTo>
                              <a:pt x="110" y="408"/>
                            </a:lnTo>
                            <a:lnTo>
                              <a:pt x="99" y="446"/>
                            </a:lnTo>
                            <a:lnTo>
                              <a:pt x="94" y="488"/>
                            </a:lnTo>
                            <a:lnTo>
                              <a:pt x="105" y="528"/>
                            </a:lnTo>
                            <a:lnTo>
                              <a:pt x="119" y="556"/>
                            </a:lnTo>
                            <a:lnTo>
                              <a:pt x="150" y="591"/>
                            </a:lnTo>
                            <a:lnTo>
                              <a:pt x="175" y="614"/>
                            </a:lnTo>
                            <a:lnTo>
                              <a:pt x="208" y="6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448" name="Oval 56"/>
                      <p:cNvSpPr>
                        <a:spLocks noChangeArrowheads="1"/>
                      </p:cNvSpPr>
                      <p:nvPr/>
                    </p:nvSpPr>
                    <p:spPr bwMode="auto">
                      <a:xfrm>
                        <a:off x="5436" y="2676"/>
                        <a:ext cx="10" cy="15"/>
                      </a:xfrm>
                      <a:prstGeom prst="ellipse">
                        <a:avLst/>
                      </a:prstGeom>
                      <a:solidFill>
                        <a:srgbClr val="000000"/>
                      </a:solidFill>
                      <a:ln w="1588">
                        <a:solidFill>
                          <a:srgbClr val="000000"/>
                        </a:solidFill>
                        <a:round/>
                        <a:headEnd/>
                        <a:tailEnd/>
                      </a:ln>
                    </p:spPr>
                    <p:txBody>
                      <a:bodyPr/>
                      <a:lstStyle/>
                      <a:p>
                        <a:endParaRPr lang="en-US"/>
                      </a:p>
                    </p:txBody>
                  </p:sp>
                </p:grpSp>
              </p:grpSp>
            </p:grpSp>
          </p:grpSp>
        </p:grpSp>
      </p:grpSp>
      <p:sp>
        <p:nvSpPr>
          <p:cNvPr id="187449" name="Text Box 57"/>
          <p:cNvSpPr txBox="1">
            <a:spLocks noChangeArrowheads="1"/>
          </p:cNvSpPr>
          <p:nvPr/>
        </p:nvSpPr>
        <p:spPr bwMode="auto">
          <a:xfrm>
            <a:off x="20335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1950</a:t>
            </a:r>
          </a:p>
        </p:txBody>
      </p:sp>
      <p:sp>
        <p:nvSpPr>
          <p:cNvPr id="187450" name="Text Box 58"/>
          <p:cNvSpPr txBox="1">
            <a:spLocks noChangeArrowheads="1"/>
          </p:cNvSpPr>
          <p:nvPr/>
        </p:nvSpPr>
        <p:spPr bwMode="auto">
          <a:xfrm>
            <a:off x="48529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1990</a:t>
            </a:r>
          </a:p>
        </p:txBody>
      </p:sp>
      <p:sp>
        <p:nvSpPr>
          <p:cNvPr id="187451" name="Text Box 59"/>
          <p:cNvSpPr txBox="1">
            <a:spLocks noChangeArrowheads="1"/>
          </p:cNvSpPr>
          <p:nvPr/>
        </p:nvSpPr>
        <p:spPr bwMode="auto">
          <a:xfrm>
            <a:off x="7824788" y="56530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altLang="en-US" sz="1800" b="1">
                <a:latin typeface="Verdana" panose="020B0604030504040204" pitchFamily="34" charset="0"/>
              </a:rPr>
              <a:t>2030</a:t>
            </a:r>
          </a:p>
        </p:txBody>
      </p:sp>
      <p:sp>
        <p:nvSpPr>
          <p:cNvPr id="187452" name="Line 60"/>
          <p:cNvSpPr>
            <a:spLocks noChangeShapeType="1"/>
          </p:cNvSpPr>
          <p:nvPr/>
        </p:nvSpPr>
        <p:spPr bwMode="auto">
          <a:xfrm>
            <a:off x="2179638" y="1682750"/>
            <a:ext cx="0" cy="3938588"/>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187453" name="Line 61"/>
          <p:cNvSpPr>
            <a:spLocks noChangeShapeType="1"/>
          </p:cNvSpPr>
          <p:nvPr/>
        </p:nvSpPr>
        <p:spPr bwMode="auto">
          <a:xfrm>
            <a:off x="2179638" y="5621338"/>
            <a:ext cx="6048375"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187454" name="Text Box 62"/>
          <p:cNvSpPr txBox="1">
            <a:spLocks noChangeArrowheads="1"/>
          </p:cNvSpPr>
          <p:nvPr/>
        </p:nvSpPr>
        <p:spPr bwMode="auto">
          <a:xfrm>
            <a:off x="6965950" y="2895600"/>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r>
              <a:rPr lang="en-US" altLang="en-US" sz="1800" b="1">
                <a:latin typeface="Arial" panose="020B0604020202020204" pitchFamily="34" charset="0"/>
              </a:rPr>
              <a:t>human</a:t>
            </a:r>
          </a:p>
          <a:p>
            <a:r>
              <a:rPr lang="en-US" altLang="en-US" sz="1800" b="1">
                <a:latin typeface="Arial" panose="020B0604020202020204" pitchFamily="34" charset="0"/>
              </a:rPr>
              <a:t>performance</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38911" y="238919"/>
            <a:ext cx="7772400" cy="1143000"/>
          </a:xfrm>
        </p:spPr>
        <p:txBody>
          <a:bodyPr/>
          <a:lstStyle/>
          <a:p>
            <a:r>
              <a:rPr lang="en-US" altLang="en-US" dirty="0"/>
              <a:t>Human Computer Interaction</a:t>
            </a:r>
          </a:p>
        </p:txBody>
      </p:sp>
      <p:sp>
        <p:nvSpPr>
          <p:cNvPr id="191491" name="Rectangle 3"/>
          <p:cNvSpPr>
            <a:spLocks noGrp="1" noChangeArrowheads="1"/>
          </p:cNvSpPr>
          <p:nvPr>
            <p:ph type="body" idx="1"/>
          </p:nvPr>
        </p:nvSpPr>
        <p:spPr>
          <a:xfrm>
            <a:off x="428626" y="1536700"/>
            <a:ext cx="8458200" cy="4114800"/>
          </a:xfrm>
        </p:spPr>
        <p:txBody>
          <a:bodyPr/>
          <a:lstStyle/>
          <a:p>
            <a:r>
              <a:rPr lang="en-US" altLang="en-US" dirty="0"/>
              <a:t>A discipline concerned with the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smtClean="0"/>
              <a:t>of </a:t>
            </a:r>
            <a:r>
              <a:rPr lang="en-US" altLang="en-US" dirty="0"/>
              <a:t>interactive computing systems for human use</a:t>
            </a:r>
          </a:p>
        </p:txBody>
      </p:sp>
      <p:grpSp>
        <p:nvGrpSpPr>
          <p:cNvPr id="191492" name="Group 4"/>
          <p:cNvGrpSpPr>
            <a:grpSpLocks/>
          </p:cNvGrpSpPr>
          <p:nvPr/>
        </p:nvGrpSpPr>
        <p:grpSpPr bwMode="auto">
          <a:xfrm>
            <a:off x="1371600" y="2209800"/>
            <a:ext cx="7300913" cy="3279775"/>
            <a:chOff x="430" y="1351"/>
            <a:chExt cx="4599" cy="2066"/>
          </a:xfrm>
        </p:grpSpPr>
        <p:sp>
          <p:nvSpPr>
            <p:cNvPr id="191493" name="Oval 5"/>
            <p:cNvSpPr>
              <a:spLocks noChangeArrowheads="1"/>
            </p:cNvSpPr>
            <p:nvPr/>
          </p:nvSpPr>
          <p:spPr bwMode="auto">
            <a:xfrm>
              <a:off x="1069" y="1351"/>
              <a:ext cx="2593" cy="1669"/>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4" name="Rectangle 6"/>
            <p:cNvSpPr>
              <a:spLocks noChangeArrowheads="1"/>
            </p:cNvSpPr>
            <p:nvPr/>
          </p:nvSpPr>
          <p:spPr bwMode="auto">
            <a:xfrm>
              <a:off x="430" y="1614"/>
              <a:ext cx="670"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en-US" sz="1800" b="1">
                  <a:latin typeface="Verdana" panose="020B0604030504040204" pitchFamily="34" charset="0"/>
                </a:rPr>
                <a:t>Design</a:t>
              </a:r>
            </a:p>
          </p:txBody>
        </p:sp>
        <p:sp>
          <p:nvSpPr>
            <p:cNvPr id="191495" name="Rectangle 7"/>
            <p:cNvSpPr>
              <a:spLocks noChangeArrowheads="1"/>
            </p:cNvSpPr>
            <p:nvPr/>
          </p:nvSpPr>
          <p:spPr bwMode="auto">
            <a:xfrm>
              <a:off x="3606" y="1569"/>
              <a:ext cx="1423"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en-US" sz="1800" b="1">
                  <a:latin typeface="Verdana" panose="020B0604030504040204" pitchFamily="34" charset="0"/>
                </a:rPr>
                <a:t>Implementation</a:t>
              </a:r>
            </a:p>
          </p:txBody>
        </p:sp>
        <p:sp>
          <p:nvSpPr>
            <p:cNvPr id="191496" name="Rectangle 8"/>
            <p:cNvSpPr>
              <a:spLocks noChangeArrowheads="1"/>
            </p:cNvSpPr>
            <p:nvPr/>
          </p:nvSpPr>
          <p:spPr bwMode="auto">
            <a:xfrm>
              <a:off x="1882" y="3203"/>
              <a:ext cx="969"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en-US" sz="1800" b="1">
                  <a:latin typeface="Verdana" panose="020B0604030504040204" pitchFamily="34" charset="0"/>
                </a:rPr>
                <a:t>Evaluation</a:t>
              </a:r>
            </a:p>
          </p:txBody>
        </p:sp>
        <p:sp>
          <p:nvSpPr>
            <p:cNvPr id="191497" name="AutoShape 9"/>
            <p:cNvSpPr>
              <a:spLocks noChangeArrowheads="1"/>
            </p:cNvSpPr>
            <p:nvPr/>
          </p:nvSpPr>
          <p:spPr bwMode="auto">
            <a:xfrm>
              <a:off x="2192" y="2869"/>
              <a:ext cx="314" cy="336"/>
            </a:xfrm>
            <a:prstGeom prst="leftArrow">
              <a:avLst>
                <a:gd name="adj1" fmla="val 75009"/>
                <a:gd name="adj2" fmla="val 49995"/>
              </a:avLst>
            </a:prstGeom>
            <a:solidFill>
              <a:schemeClr val="bg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8" name="AutoShape 10"/>
            <p:cNvSpPr>
              <a:spLocks noChangeArrowheads="1"/>
            </p:cNvSpPr>
            <p:nvPr/>
          </p:nvSpPr>
          <p:spPr bwMode="auto">
            <a:xfrm rot="17520000">
              <a:off x="1023" y="1656"/>
              <a:ext cx="318" cy="438"/>
            </a:xfrm>
            <a:prstGeom prst="rightArrow">
              <a:avLst>
                <a:gd name="adj1" fmla="val 50000"/>
                <a:gd name="adj2" fmla="val 50005"/>
              </a:avLst>
            </a:prstGeom>
            <a:solidFill>
              <a:schemeClr val="bg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9" name="AutoShape 11"/>
            <p:cNvSpPr>
              <a:spLocks noChangeArrowheads="1"/>
            </p:cNvSpPr>
            <p:nvPr/>
          </p:nvSpPr>
          <p:spPr bwMode="auto">
            <a:xfrm rot="3540000">
              <a:off x="3358" y="1656"/>
              <a:ext cx="318" cy="437"/>
            </a:xfrm>
            <a:prstGeom prst="rightArrow">
              <a:avLst>
                <a:gd name="adj1" fmla="val 50000"/>
                <a:gd name="adj2" fmla="val 50005"/>
              </a:avLst>
            </a:prstGeom>
            <a:solidFill>
              <a:schemeClr val="bg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1500" name="Group 12"/>
            <p:cNvGrpSpPr>
              <a:grpSpLocks noChangeAspect="1"/>
            </p:cNvGrpSpPr>
            <p:nvPr/>
          </p:nvGrpSpPr>
          <p:grpSpPr bwMode="auto">
            <a:xfrm>
              <a:off x="1837" y="1706"/>
              <a:ext cx="998" cy="1068"/>
              <a:chOff x="1565" y="1934"/>
              <a:chExt cx="998" cy="1068"/>
            </a:xfrm>
          </p:grpSpPr>
          <p:sp>
            <p:nvSpPr>
              <p:cNvPr id="191501" name="AutoShape 13"/>
              <p:cNvSpPr>
                <a:spLocks noChangeAspect="1" noChangeArrowheads="1" noTextEdit="1"/>
              </p:cNvSpPr>
              <p:nvPr/>
            </p:nvSpPr>
            <p:spPr bwMode="auto">
              <a:xfrm>
                <a:off x="1565" y="1934"/>
                <a:ext cx="998"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91502" name="Group 14"/>
              <p:cNvGrpSpPr>
                <a:grpSpLocks/>
              </p:cNvGrpSpPr>
              <p:nvPr/>
            </p:nvGrpSpPr>
            <p:grpSpPr bwMode="auto">
              <a:xfrm>
                <a:off x="1568" y="1940"/>
                <a:ext cx="630" cy="1056"/>
                <a:chOff x="1568" y="1940"/>
                <a:chExt cx="630" cy="1056"/>
              </a:xfrm>
            </p:grpSpPr>
            <p:sp>
              <p:nvSpPr>
                <p:cNvPr id="191503" name="Freeform 15"/>
                <p:cNvSpPr>
                  <a:spLocks/>
                </p:cNvSpPr>
                <p:nvPr/>
              </p:nvSpPr>
              <p:spPr bwMode="auto">
                <a:xfrm>
                  <a:off x="1612" y="2406"/>
                  <a:ext cx="305" cy="590"/>
                </a:xfrm>
                <a:custGeom>
                  <a:avLst/>
                  <a:gdLst>
                    <a:gd name="T0" fmla="*/ 160 w 915"/>
                    <a:gd name="T1" fmla="*/ 0 h 1770"/>
                    <a:gd name="T2" fmla="*/ 132 w 915"/>
                    <a:gd name="T3" fmla="*/ 11 h 1770"/>
                    <a:gd name="T4" fmla="*/ 99 w 915"/>
                    <a:gd name="T5" fmla="*/ 45 h 1770"/>
                    <a:gd name="T6" fmla="*/ 63 w 915"/>
                    <a:gd name="T7" fmla="*/ 96 h 1770"/>
                    <a:gd name="T8" fmla="*/ 31 w 915"/>
                    <a:gd name="T9" fmla="*/ 161 h 1770"/>
                    <a:gd name="T10" fmla="*/ 7 w 915"/>
                    <a:gd name="T11" fmla="*/ 228 h 1770"/>
                    <a:gd name="T12" fmla="*/ 1 w 915"/>
                    <a:gd name="T13" fmla="*/ 307 h 1770"/>
                    <a:gd name="T14" fmla="*/ 1 w 915"/>
                    <a:gd name="T15" fmla="*/ 374 h 1770"/>
                    <a:gd name="T16" fmla="*/ 12 w 915"/>
                    <a:gd name="T17" fmla="*/ 461 h 1770"/>
                    <a:gd name="T18" fmla="*/ 42 w 915"/>
                    <a:gd name="T19" fmla="*/ 533 h 1770"/>
                    <a:gd name="T20" fmla="*/ 97 w 915"/>
                    <a:gd name="T21" fmla="*/ 606 h 1770"/>
                    <a:gd name="T22" fmla="*/ 153 w 915"/>
                    <a:gd name="T23" fmla="*/ 696 h 1770"/>
                    <a:gd name="T24" fmla="*/ 203 w 915"/>
                    <a:gd name="T25" fmla="*/ 766 h 1770"/>
                    <a:gd name="T26" fmla="*/ 246 w 915"/>
                    <a:gd name="T27" fmla="*/ 820 h 1770"/>
                    <a:gd name="T28" fmla="*/ 285 w 915"/>
                    <a:gd name="T29" fmla="*/ 897 h 1770"/>
                    <a:gd name="T30" fmla="*/ 316 w 915"/>
                    <a:gd name="T31" fmla="*/ 1004 h 1770"/>
                    <a:gd name="T32" fmla="*/ 343 w 915"/>
                    <a:gd name="T33" fmla="*/ 1059 h 1770"/>
                    <a:gd name="T34" fmla="*/ 370 w 915"/>
                    <a:gd name="T35" fmla="*/ 1093 h 1770"/>
                    <a:gd name="T36" fmla="*/ 411 w 915"/>
                    <a:gd name="T37" fmla="*/ 1110 h 1770"/>
                    <a:gd name="T38" fmla="*/ 494 w 915"/>
                    <a:gd name="T39" fmla="*/ 1105 h 1770"/>
                    <a:gd name="T40" fmla="*/ 667 w 915"/>
                    <a:gd name="T41" fmla="*/ 1093 h 1770"/>
                    <a:gd name="T42" fmla="*/ 823 w 915"/>
                    <a:gd name="T43" fmla="*/ 1184 h 1770"/>
                    <a:gd name="T44" fmla="*/ 844 w 915"/>
                    <a:gd name="T45" fmla="*/ 1365 h 1770"/>
                    <a:gd name="T46" fmla="*/ 825 w 915"/>
                    <a:gd name="T47" fmla="*/ 1553 h 1770"/>
                    <a:gd name="T48" fmla="*/ 813 w 915"/>
                    <a:gd name="T49" fmla="*/ 1664 h 1770"/>
                    <a:gd name="T50" fmla="*/ 742 w 915"/>
                    <a:gd name="T51" fmla="*/ 1670 h 1770"/>
                    <a:gd name="T52" fmla="*/ 309 w 915"/>
                    <a:gd name="T53" fmla="*/ 1770 h 1770"/>
                    <a:gd name="T54" fmla="*/ 792 w 915"/>
                    <a:gd name="T55" fmla="*/ 1737 h 1770"/>
                    <a:gd name="T56" fmla="*/ 887 w 915"/>
                    <a:gd name="T57" fmla="*/ 1645 h 1770"/>
                    <a:gd name="T58" fmla="*/ 897 w 915"/>
                    <a:gd name="T59" fmla="*/ 1432 h 1770"/>
                    <a:gd name="T60" fmla="*/ 904 w 915"/>
                    <a:gd name="T61" fmla="*/ 1168 h 1770"/>
                    <a:gd name="T62" fmla="*/ 915 w 915"/>
                    <a:gd name="T63" fmla="*/ 86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5" h="1770">
                      <a:moveTo>
                        <a:pt x="329" y="198"/>
                      </a:moveTo>
                      <a:lnTo>
                        <a:pt x="160" y="0"/>
                      </a:lnTo>
                      <a:lnTo>
                        <a:pt x="145" y="3"/>
                      </a:lnTo>
                      <a:lnTo>
                        <a:pt x="132" y="11"/>
                      </a:lnTo>
                      <a:lnTo>
                        <a:pt x="118" y="24"/>
                      </a:lnTo>
                      <a:lnTo>
                        <a:pt x="99" y="45"/>
                      </a:lnTo>
                      <a:lnTo>
                        <a:pt x="81" y="70"/>
                      </a:lnTo>
                      <a:lnTo>
                        <a:pt x="63" y="96"/>
                      </a:lnTo>
                      <a:lnTo>
                        <a:pt x="48" y="124"/>
                      </a:lnTo>
                      <a:lnTo>
                        <a:pt x="31" y="161"/>
                      </a:lnTo>
                      <a:lnTo>
                        <a:pt x="18" y="195"/>
                      </a:lnTo>
                      <a:lnTo>
                        <a:pt x="7" y="228"/>
                      </a:lnTo>
                      <a:lnTo>
                        <a:pt x="4" y="268"/>
                      </a:lnTo>
                      <a:lnTo>
                        <a:pt x="1" y="307"/>
                      </a:lnTo>
                      <a:lnTo>
                        <a:pt x="0" y="339"/>
                      </a:lnTo>
                      <a:lnTo>
                        <a:pt x="1" y="374"/>
                      </a:lnTo>
                      <a:lnTo>
                        <a:pt x="5" y="418"/>
                      </a:lnTo>
                      <a:lnTo>
                        <a:pt x="12" y="461"/>
                      </a:lnTo>
                      <a:lnTo>
                        <a:pt x="24" y="497"/>
                      </a:lnTo>
                      <a:lnTo>
                        <a:pt x="42" y="533"/>
                      </a:lnTo>
                      <a:lnTo>
                        <a:pt x="70" y="570"/>
                      </a:lnTo>
                      <a:lnTo>
                        <a:pt x="97" y="606"/>
                      </a:lnTo>
                      <a:lnTo>
                        <a:pt x="122" y="646"/>
                      </a:lnTo>
                      <a:lnTo>
                        <a:pt x="153" y="696"/>
                      </a:lnTo>
                      <a:lnTo>
                        <a:pt x="177" y="735"/>
                      </a:lnTo>
                      <a:lnTo>
                        <a:pt x="203" y="766"/>
                      </a:lnTo>
                      <a:lnTo>
                        <a:pt x="223" y="796"/>
                      </a:lnTo>
                      <a:lnTo>
                        <a:pt x="246" y="820"/>
                      </a:lnTo>
                      <a:lnTo>
                        <a:pt x="270" y="846"/>
                      </a:lnTo>
                      <a:lnTo>
                        <a:pt x="285" y="897"/>
                      </a:lnTo>
                      <a:lnTo>
                        <a:pt x="298" y="947"/>
                      </a:lnTo>
                      <a:lnTo>
                        <a:pt x="316" y="1004"/>
                      </a:lnTo>
                      <a:lnTo>
                        <a:pt x="331" y="1034"/>
                      </a:lnTo>
                      <a:lnTo>
                        <a:pt x="343" y="1059"/>
                      </a:lnTo>
                      <a:lnTo>
                        <a:pt x="357" y="1080"/>
                      </a:lnTo>
                      <a:lnTo>
                        <a:pt x="370" y="1093"/>
                      </a:lnTo>
                      <a:lnTo>
                        <a:pt x="390" y="1104"/>
                      </a:lnTo>
                      <a:lnTo>
                        <a:pt x="411" y="1110"/>
                      </a:lnTo>
                      <a:lnTo>
                        <a:pt x="433" y="1111"/>
                      </a:lnTo>
                      <a:lnTo>
                        <a:pt x="494" y="1105"/>
                      </a:lnTo>
                      <a:lnTo>
                        <a:pt x="577" y="1096"/>
                      </a:lnTo>
                      <a:lnTo>
                        <a:pt x="667" y="1093"/>
                      </a:lnTo>
                      <a:lnTo>
                        <a:pt x="816" y="1120"/>
                      </a:lnTo>
                      <a:lnTo>
                        <a:pt x="823" y="1184"/>
                      </a:lnTo>
                      <a:lnTo>
                        <a:pt x="833" y="1266"/>
                      </a:lnTo>
                      <a:lnTo>
                        <a:pt x="844" y="1365"/>
                      </a:lnTo>
                      <a:lnTo>
                        <a:pt x="834" y="1472"/>
                      </a:lnTo>
                      <a:lnTo>
                        <a:pt x="825" y="1553"/>
                      </a:lnTo>
                      <a:lnTo>
                        <a:pt x="817" y="1658"/>
                      </a:lnTo>
                      <a:lnTo>
                        <a:pt x="813" y="1664"/>
                      </a:lnTo>
                      <a:lnTo>
                        <a:pt x="804" y="1669"/>
                      </a:lnTo>
                      <a:lnTo>
                        <a:pt x="742" y="1670"/>
                      </a:lnTo>
                      <a:lnTo>
                        <a:pt x="309" y="1685"/>
                      </a:lnTo>
                      <a:lnTo>
                        <a:pt x="309" y="1770"/>
                      </a:lnTo>
                      <a:lnTo>
                        <a:pt x="537" y="1753"/>
                      </a:lnTo>
                      <a:lnTo>
                        <a:pt x="792" y="1737"/>
                      </a:lnTo>
                      <a:lnTo>
                        <a:pt x="885" y="1731"/>
                      </a:lnTo>
                      <a:lnTo>
                        <a:pt x="887" y="1645"/>
                      </a:lnTo>
                      <a:lnTo>
                        <a:pt x="891" y="1548"/>
                      </a:lnTo>
                      <a:lnTo>
                        <a:pt x="897" y="1432"/>
                      </a:lnTo>
                      <a:lnTo>
                        <a:pt x="900" y="1300"/>
                      </a:lnTo>
                      <a:lnTo>
                        <a:pt x="904" y="1168"/>
                      </a:lnTo>
                      <a:lnTo>
                        <a:pt x="910" y="1043"/>
                      </a:lnTo>
                      <a:lnTo>
                        <a:pt x="915" y="867"/>
                      </a:lnTo>
                      <a:lnTo>
                        <a:pt x="329" y="198"/>
                      </a:lnTo>
                      <a:close/>
                    </a:path>
                  </a:pathLst>
                </a:custGeom>
                <a:solidFill>
                  <a:srgbClr val="000080"/>
                </a:solidFill>
                <a:ln w="3175">
                  <a:solidFill>
                    <a:srgbClr val="000000"/>
                  </a:solidFill>
                  <a:prstDash val="solid"/>
                  <a:round/>
                  <a:headEnd/>
                  <a:tailEnd/>
                </a:ln>
              </p:spPr>
              <p:txBody>
                <a:bodyPr/>
                <a:lstStyle/>
                <a:p>
                  <a:endParaRPr lang="en-US"/>
                </a:p>
              </p:txBody>
            </p:sp>
            <p:grpSp>
              <p:nvGrpSpPr>
                <p:cNvPr id="191504" name="Group 16"/>
                <p:cNvGrpSpPr>
                  <a:grpSpLocks/>
                </p:cNvGrpSpPr>
                <p:nvPr/>
              </p:nvGrpSpPr>
              <p:grpSpPr bwMode="auto">
                <a:xfrm>
                  <a:off x="1568" y="1940"/>
                  <a:ext cx="630" cy="1051"/>
                  <a:chOff x="1568" y="1940"/>
                  <a:chExt cx="630" cy="1051"/>
                </a:xfrm>
              </p:grpSpPr>
              <p:sp>
                <p:nvSpPr>
                  <p:cNvPr id="191505" name="Freeform 17"/>
                  <p:cNvSpPr>
                    <a:spLocks/>
                  </p:cNvSpPr>
                  <p:nvPr/>
                </p:nvSpPr>
                <p:spPr bwMode="auto">
                  <a:xfrm>
                    <a:off x="1568" y="1940"/>
                    <a:ext cx="630" cy="1051"/>
                  </a:xfrm>
                  <a:custGeom>
                    <a:avLst/>
                    <a:gdLst>
                      <a:gd name="T0" fmla="*/ 105 w 1888"/>
                      <a:gd name="T1" fmla="*/ 577 h 3152"/>
                      <a:gd name="T2" fmla="*/ 112 w 1888"/>
                      <a:gd name="T3" fmla="*/ 528 h 3152"/>
                      <a:gd name="T4" fmla="*/ 0 w 1888"/>
                      <a:gd name="T5" fmla="*/ 391 h 3152"/>
                      <a:gd name="T6" fmla="*/ 95 w 1888"/>
                      <a:gd name="T7" fmla="*/ 428 h 3152"/>
                      <a:gd name="T8" fmla="*/ 64 w 1888"/>
                      <a:gd name="T9" fmla="*/ 282 h 3152"/>
                      <a:gd name="T10" fmla="*/ 140 w 1888"/>
                      <a:gd name="T11" fmla="*/ 284 h 3152"/>
                      <a:gd name="T12" fmla="*/ 278 w 1888"/>
                      <a:gd name="T13" fmla="*/ 401 h 3152"/>
                      <a:gd name="T14" fmla="*/ 322 w 1888"/>
                      <a:gd name="T15" fmla="*/ 376 h 3152"/>
                      <a:gd name="T16" fmla="*/ 347 w 1888"/>
                      <a:gd name="T17" fmla="*/ 349 h 3152"/>
                      <a:gd name="T18" fmla="*/ 395 w 1888"/>
                      <a:gd name="T19" fmla="*/ 342 h 3152"/>
                      <a:gd name="T20" fmla="*/ 428 w 1888"/>
                      <a:gd name="T21" fmla="*/ 321 h 3152"/>
                      <a:gd name="T22" fmla="*/ 462 w 1888"/>
                      <a:gd name="T23" fmla="*/ 262 h 3152"/>
                      <a:gd name="T24" fmla="*/ 461 w 1888"/>
                      <a:gd name="T25" fmla="*/ 120 h 3152"/>
                      <a:gd name="T26" fmla="*/ 502 w 1888"/>
                      <a:gd name="T27" fmla="*/ 238 h 3152"/>
                      <a:gd name="T28" fmla="*/ 515 w 1888"/>
                      <a:gd name="T29" fmla="*/ 140 h 3152"/>
                      <a:gd name="T30" fmla="*/ 533 w 1888"/>
                      <a:gd name="T31" fmla="*/ 302 h 3152"/>
                      <a:gd name="T32" fmla="*/ 608 w 1888"/>
                      <a:gd name="T33" fmla="*/ 398 h 3152"/>
                      <a:gd name="T34" fmla="*/ 795 w 1888"/>
                      <a:gd name="T35" fmla="*/ 495 h 3152"/>
                      <a:gd name="T36" fmla="*/ 960 w 1888"/>
                      <a:gd name="T37" fmla="*/ 603 h 3152"/>
                      <a:gd name="T38" fmla="*/ 1025 w 1888"/>
                      <a:gd name="T39" fmla="*/ 700 h 3152"/>
                      <a:gd name="T40" fmla="*/ 924 w 1888"/>
                      <a:gd name="T41" fmla="*/ 748 h 3152"/>
                      <a:gd name="T42" fmla="*/ 901 w 1888"/>
                      <a:gd name="T43" fmla="*/ 1023 h 3152"/>
                      <a:gd name="T44" fmla="*/ 926 w 1888"/>
                      <a:gd name="T45" fmla="*/ 1212 h 3152"/>
                      <a:gd name="T46" fmla="*/ 890 w 1888"/>
                      <a:gd name="T47" fmla="*/ 1246 h 3152"/>
                      <a:gd name="T48" fmla="*/ 797 w 1888"/>
                      <a:gd name="T49" fmla="*/ 1235 h 3152"/>
                      <a:gd name="T50" fmla="*/ 866 w 1888"/>
                      <a:gd name="T51" fmla="*/ 1439 h 3152"/>
                      <a:gd name="T52" fmla="*/ 994 w 1888"/>
                      <a:gd name="T53" fmla="*/ 1708 h 3152"/>
                      <a:gd name="T54" fmla="*/ 1211 w 1888"/>
                      <a:gd name="T55" fmla="*/ 2028 h 3152"/>
                      <a:gd name="T56" fmla="*/ 1264 w 1888"/>
                      <a:gd name="T57" fmla="*/ 2258 h 3152"/>
                      <a:gd name="T58" fmla="*/ 1356 w 1888"/>
                      <a:gd name="T59" fmla="*/ 2617 h 3152"/>
                      <a:gd name="T60" fmla="*/ 1468 w 1888"/>
                      <a:gd name="T61" fmla="*/ 2829 h 3152"/>
                      <a:gd name="T62" fmla="*/ 1554 w 1888"/>
                      <a:gd name="T63" fmla="*/ 2871 h 3152"/>
                      <a:gd name="T64" fmla="*/ 1678 w 1888"/>
                      <a:gd name="T65" fmla="*/ 2912 h 3152"/>
                      <a:gd name="T66" fmla="*/ 1810 w 1888"/>
                      <a:gd name="T67" fmla="*/ 2997 h 3152"/>
                      <a:gd name="T68" fmla="*/ 1880 w 1888"/>
                      <a:gd name="T69" fmla="*/ 3063 h 3152"/>
                      <a:gd name="T70" fmla="*/ 1887 w 1888"/>
                      <a:gd name="T71" fmla="*/ 3127 h 3152"/>
                      <a:gd name="T72" fmla="*/ 1762 w 1888"/>
                      <a:gd name="T73" fmla="*/ 3152 h 3152"/>
                      <a:gd name="T74" fmla="*/ 1272 w 1888"/>
                      <a:gd name="T75" fmla="*/ 3150 h 3152"/>
                      <a:gd name="T76" fmla="*/ 1198 w 1888"/>
                      <a:gd name="T77" fmla="*/ 3137 h 3152"/>
                      <a:gd name="T78" fmla="*/ 1161 w 1888"/>
                      <a:gd name="T79" fmla="*/ 2652 h 3152"/>
                      <a:gd name="T80" fmla="*/ 1117 w 1888"/>
                      <a:gd name="T81" fmla="*/ 2364 h 3152"/>
                      <a:gd name="T82" fmla="*/ 1034 w 1888"/>
                      <a:gd name="T83" fmla="*/ 2318 h 3152"/>
                      <a:gd name="T84" fmla="*/ 875 w 1888"/>
                      <a:gd name="T85" fmla="*/ 2303 h 3152"/>
                      <a:gd name="T86" fmla="*/ 595 w 1888"/>
                      <a:gd name="T87" fmla="*/ 2321 h 3152"/>
                      <a:gd name="T88" fmla="*/ 531 w 1888"/>
                      <a:gd name="T89" fmla="*/ 2306 h 3152"/>
                      <a:gd name="T90" fmla="*/ 494 w 1888"/>
                      <a:gd name="T91" fmla="*/ 2266 h 3152"/>
                      <a:gd name="T92" fmla="*/ 465 w 1888"/>
                      <a:gd name="T93" fmla="*/ 2187 h 3152"/>
                      <a:gd name="T94" fmla="*/ 397 w 1888"/>
                      <a:gd name="T95" fmla="*/ 1994 h 3152"/>
                      <a:gd name="T96" fmla="*/ 319 w 1888"/>
                      <a:gd name="T97" fmla="*/ 1826 h 3152"/>
                      <a:gd name="T98" fmla="*/ 292 w 1888"/>
                      <a:gd name="T99" fmla="*/ 1738 h 3152"/>
                      <a:gd name="T100" fmla="*/ 264 w 1888"/>
                      <a:gd name="T101" fmla="*/ 1290 h 3152"/>
                      <a:gd name="T102" fmla="*/ 227 w 1888"/>
                      <a:gd name="T103" fmla="*/ 939 h 3152"/>
                      <a:gd name="T104" fmla="*/ 176 w 1888"/>
                      <a:gd name="T105" fmla="*/ 739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8" h="3152">
                        <a:moveTo>
                          <a:pt x="149" y="684"/>
                        </a:moveTo>
                        <a:lnTo>
                          <a:pt x="128" y="642"/>
                        </a:lnTo>
                        <a:lnTo>
                          <a:pt x="105" y="577"/>
                        </a:lnTo>
                        <a:lnTo>
                          <a:pt x="73" y="520"/>
                        </a:lnTo>
                        <a:lnTo>
                          <a:pt x="0" y="449"/>
                        </a:lnTo>
                        <a:lnTo>
                          <a:pt x="112" y="528"/>
                        </a:lnTo>
                        <a:lnTo>
                          <a:pt x="118" y="514"/>
                        </a:lnTo>
                        <a:lnTo>
                          <a:pt x="124" y="505"/>
                        </a:lnTo>
                        <a:lnTo>
                          <a:pt x="0" y="391"/>
                        </a:lnTo>
                        <a:lnTo>
                          <a:pt x="61" y="425"/>
                        </a:lnTo>
                        <a:lnTo>
                          <a:pt x="31" y="330"/>
                        </a:lnTo>
                        <a:lnTo>
                          <a:pt x="95" y="428"/>
                        </a:lnTo>
                        <a:lnTo>
                          <a:pt x="164" y="470"/>
                        </a:lnTo>
                        <a:lnTo>
                          <a:pt x="179" y="464"/>
                        </a:lnTo>
                        <a:lnTo>
                          <a:pt x="64" y="282"/>
                        </a:lnTo>
                        <a:lnTo>
                          <a:pt x="136" y="337"/>
                        </a:lnTo>
                        <a:lnTo>
                          <a:pt x="214" y="461"/>
                        </a:lnTo>
                        <a:lnTo>
                          <a:pt x="140" y="284"/>
                        </a:lnTo>
                        <a:lnTo>
                          <a:pt x="258" y="403"/>
                        </a:lnTo>
                        <a:lnTo>
                          <a:pt x="185" y="269"/>
                        </a:lnTo>
                        <a:lnTo>
                          <a:pt x="278" y="401"/>
                        </a:lnTo>
                        <a:lnTo>
                          <a:pt x="297" y="382"/>
                        </a:lnTo>
                        <a:lnTo>
                          <a:pt x="195" y="211"/>
                        </a:lnTo>
                        <a:lnTo>
                          <a:pt x="322" y="376"/>
                        </a:lnTo>
                        <a:lnTo>
                          <a:pt x="340" y="376"/>
                        </a:lnTo>
                        <a:lnTo>
                          <a:pt x="253" y="229"/>
                        </a:lnTo>
                        <a:lnTo>
                          <a:pt x="347" y="349"/>
                        </a:lnTo>
                        <a:lnTo>
                          <a:pt x="290" y="204"/>
                        </a:lnTo>
                        <a:lnTo>
                          <a:pt x="351" y="302"/>
                        </a:lnTo>
                        <a:lnTo>
                          <a:pt x="395" y="342"/>
                        </a:lnTo>
                        <a:lnTo>
                          <a:pt x="336" y="157"/>
                        </a:lnTo>
                        <a:lnTo>
                          <a:pt x="383" y="272"/>
                        </a:lnTo>
                        <a:lnTo>
                          <a:pt x="428" y="321"/>
                        </a:lnTo>
                        <a:lnTo>
                          <a:pt x="363" y="21"/>
                        </a:lnTo>
                        <a:lnTo>
                          <a:pt x="427" y="184"/>
                        </a:lnTo>
                        <a:lnTo>
                          <a:pt x="462" y="262"/>
                        </a:lnTo>
                        <a:lnTo>
                          <a:pt x="434" y="147"/>
                        </a:lnTo>
                        <a:lnTo>
                          <a:pt x="490" y="311"/>
                        </a:lnTo>
                        <a:lnTo>
                          <a:pt x="461" y="120"/>
                        </a:lnTo>
                        <a:lnTo>
                          <a:pt x="494" y="0"/>
                        </a:lnTo>
                        <a:lnTo>
                          <a:pt x="474" y="134"/>
                        </a:lnTo>
                        <a:lnTo>
                          <a:pt x="502" y="238"/>
                        </a:lnTo>
                        <a:lnTo>
                          <a:pt x="505" y="119"/>
                        </a:lnTo>
                        <a:lnTo>
                          <a:pt x="548" y="80"/>
                        </a:lnTo>
                        <a:lnTo>
                          <a:pt x="515" y="140"/>
                        </a:lnTo>
                        <a:lnTo>
                          <a:pt x="521" y="275"/>
                        </a:lnTo>
                        <a:lnTo>
                          <a:pt x="545" y="211"/>
                        </a:lnTo>
                        <a:lnTo>
                          <a:pt x="533" y="302"/>
                        </a:lnTo>
                        <a:lnTo>
                          <a:pt x="557" y="336"/>
                        </a:lnTo>
                        <a:lnTo>
                          <a:pt x="586" y="380"/>
                        </a:lnTo>
                        <a:lnTo>
                          <a:pt x="608" y="398"/>
                        </a:lnTo>
                        <a:lnTo>
                          <a:pt x="660" y="425"/>
                        </a:lnTo>
                        <a:lnTo>
                          <a:pt x="745" y="468"/>
                        </a:lnTo>
                        <a:lnTo>
                          <a:pt x="795" y="495"/>
                        </a:lnTo>
                        <a:lnTo>
                          <a:pt x="852" y="523"/>
                        </a:lnTo>
                        <a:lnTo>
                          <a:pt x="905" y="559"/>
                        </a:lnTo>
                        <a:lnTo>
                          <a:pt x="960" y="603"/>
                        </a:lnTo>
                        <a:lnTo>
                          <a:pt x="1004" y="650"/>
                        </a:lnTo>
                        <a:lnTo>
                          <a:pt x="1019" y="681"/>
                        </a:lnTo>
                        <a:lnTo>
                          <a:pt x="1025" y="700"/>
                        </a:lnTo>
                        <a:lnTo>
                          <a:pt x="1019" y="712"/>
                        </a:lnTo>
                        <a:lnTo>
                          <a:pt x="993" y="727"/>
                        </a:lnTo>
                        <a:lnTo>
                          <a:pt x="924" y="748"/>
                        </a:lnTo>
                        <a:lnTo>
                          <a:pt x="858" y="766"/>
                        </a:lnTo>
                        <a:lnTo>
                          <a:pt x="858" y="850"/>
                        </a:lnTo>
                        <a:lnTo>
                          <a:pt x="901" y="1023"/>
                        </a:lnTo>
                        <a:lnTo>
                          <a:pt x="917" y="1094"/>
                        </a:lnTo>
                        <a:lnTo>
                          <a:pt x="928" y="1194"/>
                        </a:lnTo>
                        <a:lnTo>
                          <a:pt x="926" y="1212"/>
                        </a:lnTo>
                        <a:lnTo>
                          <a:pt x="919" y="1228"/>
                        </a:lnTo>
                        <a:lnTo>
                          <a:pt x="905" y="1238"/>
                        </a:lnTo>
                        <a:lnTo>
                          <a:pt x="890" y="1246"/>
                        </a:lnTo>
                        <a:lnTo>
                          <a:pt x="876" y="1247"/>
                        </a:lnTo>
                        <a:lnTo>
                          <a:pt x="831" y="1240"/>
                        </a:lnTo>
                        <a:lnTo>
                          <a:pt x="797" y="1235"/>
                        </a:lnTo>
                        <a:lnTo>
                          <a:pt x="793" y="1281"/>
                        </a:lnTo>
                        <a:lnTo>
                          <a:pt x="808" y="1325"/>
                        </a:lnTo>
                        <a:lnTo>
                          <a:pt x="866" y="1439"/>
                        </a:lnTo>
                        <a:lnTo>
                          <a:pt x="896" y="1506"/>
                        </a:lnTo>
                        <a:lnTo>
                          <a:pt x="934" y="1589"/>
                        </a:lnTo>
                        <a:lnTo>
                          <a:pt x="994" y="1708"/>
                        </a:lnTo>
                        <a:lnTo>
                          <a:pt x="1013" y="1806"/>
                        </a:lnTo>
                        <a:lnTo>
                          <a:pt x="1122" y="1934"/>
                        </a:lnTo>
                        <a:lnTo>
                          <a:pt x="1211" y="2028"/>
                        </a:lnTo>
                        <a:lnTo>
                          <a:pt x="1223" y="2075"/>
                        </a:lnTo>
                        <a:lnTo>
                          <a:pt x="1249" y="2172"/>
                        </a:lnTo>
                        <a:lnTo>
                          <a:pt x="1264" y="2258"/>
                        </a:lnTo>
                        <a:lnTo>
                          <a:pt x="1284" y="2346"/>
                        </a:lnTo>
                        <a:lnTo>
                          <a:pt x="1321" y="2508"/>
                        </a:lnTo>
                        <a:lnTo>
                          <a:pt x="1356" y="2617"/>
                        </a:lnTo>
                        <a:lnTo>
                          <a:pt x="1421" y="2777"/>
                        </a:lnTo>
                        <a:lnTo>
                          <a:pt x="1444" y="2805"/>
                        </a:lnTo>
                        <a:lnTo>
                          <a:pt x="1468" y="2829"/>
                        </a:lnTo>
                        <a:lnTo>
                          <a:pt x="1491" y="2849"/>
                        </a:lnTo>
                        <a:lnTo>
                          <a:pt x="1509" y="2862"/>
                        </a:lnTo>
                        <a:lnTo>
                          <a:pt x="1554" y="2871"/>
                        </a:lnTo>
                        <a:lnTo>
                          <a:pt x="1577" y="2874"/>
                        </a:lnTo>
                        <a:lnTo>
                          <a:pt x="1624" y="2892"/>
                        </a:lnTo>
                        <a:lnTo>
                          <a:pt x="1678" y="2912"/>
                        </a:lnTo>
                        <a:lnTo>
                          <a:pt x="1724" y="2935"/>
                        </a:lnTo>
                        <a:lnTo>
                          <a:pt x="1765" y="2963"/>
                        </a:lnTo>
                        <a:lnTo>
                          <a:pt x="1810" y="2997"/>
                        </a:lnTo>
                        <a:lnTo>
                          <a:pt x="1839" y="3019"/>
                        </a:lnTo>
                        <a:lnTo>
                          <a:pt x="1868" y="3046"/>
                        </a:lnTo>
                        <a:lnTo>
                          <a:pt x="1880" y="3063"/>
                        </a:lnTo>
                        <a:lnTo>
                          <a:pt x="1888" y="3089"/>
                        </a:lnTo>
                        <a:lnTo>
                          <a:pt x="1887" y="3104"/>
                        </a:lnTo>
                        <a:lnTo>
                          <a:pt x="1887" y="3127"/>
                        </a:lnTo>
                        <a:lnTo>
                          <a:pt x="1873" y="3130"/>
                        </a:lnTo>
                        <a:lnTo>
                          <a:pt x="1842" y="3134"/>
                        </a:lnTo>
                        <a:lnTo>
                          <a:pt x="1762" y="3152"/>
                        </a:lnTo>
                        <a:lnTo>
                          <a:pt x="1646" y="3137"/>
                        </a:lnTo>
                        <a:lnTo>
                          <a:pt x="1449" y="3150"/>
                        </a:lnTo>
                        <a:lnTo>
                          <a:pt x="1272" y="3150"/>
                        </a:lnTo>
                        <a:lnTo>
                          <a:pt x="1227" y="3146"/>
                        </a:lnTo>
                        <a:lnTo>
                          <a:pt x="1210" y="3143"/>
                        </a:lnTo>
                        <a:lnTo>
                          <a:pt x="1198" y="3137"/>
                        </a:lnTo>
                        <a:lnTo>
                          <a:pt x="1192" y="3094"/>
                        </a:lnTo>
                        <a:lnTo>
                          <a:pt x="1182" y="2951"/>
                        </a:lnTo>
                        <a:lnTo>
                          <a:pt x="1161" y="2652"/>
                        </a:lnTo>
                        <a:lnTo>
                          <a:pt x="1152" y="2521"/>
                        </a:lnTo>
                        <a:lnTo>
                          <a:pt x="1133" y="2410"/>
                        </a:lnTo>
                        <a:lnTo>
                          <a:pt x="1117" y="2364"/>
                        </a:lnTo>
                        <a:lnTo>
                          <a:pt x="1098" y="2342"/>
                        </a:lnTo>
                        <a:lnTo>
                          <a:pt x="1072" y="2331"/>
                        </a:lnTo>
                        <a:lnTo>
                          <a:pt x="1034" y="2318"/>
                        </a:lnTo>
                        <a:lnTo>
                          <a:pt x="998" y="2309"/>
                        </a:lnTo>
                        <a:lnTo>
                          <a:pt x="945" y="2306"/>
                        </a:lnTo>
                        <a:lnTo>
                          <a:pt x="875" y="2303"/>
                        </a:lnTo>
                        <a:lnTo>
                          <a:pt x="743" y="2312"/>
                        </a:lnTo>
                        <a:lnTo>
                          <a:pt x="626" y="2319"/>
                        </a:lnTo>
                        <a:lnTo>
                          <a:pt x="595" y="2321"/>
                        </a:lnTo>
                        <a:lnTo>
                          <a:pt x="572" y="2319"/>
                        </a:lnTo>
                        <a:lnTo>
                          <a:pt x="548" y="2313"/>
                        </a:lnTo>
                        <a:lnTo>
                          <a:pt x="531" y="2306"/>
                        </a:lnTo>
                        <a:lnTo>
                          <a:pt x="516" y="2297"/>
                        </a:lnTo>
                        <a:lnTo>
                          <a:pt x="505" y="2284"/>
                        </a:lnTo>
                        <a:lnTo>
                          <a:pt x="494" y="2266"/>
                        </a:lnTo>
                        <a:lnTo>
                          <a:pt x="486" y="2245"/>
                        </a:lnTo>
                        <a:lnTo>
                          <a:pt x="475" y="2218"/>
                        </a:lnTo>
                        <a:lnTo>
                          <a:pt x="465" y="2187"/>
                        </a:lnTo>
                        <a:lnTo>
                          <a:pt x="440" y="2121"/>
                        </a:lnTo>
                        <a:lnTo>
                          <a:pt x="420" y="2058"/>
                        </a:lnTo>
                        <a:lnTo>
                          <a:pt x="397" y="1994"/>
                        </a:lnTo>
                        <a:lnTo>
                          <a:pt x="373" y="1936"/>
                        </a:lnTo>
                        <a:lnTo>
                          <a:pt x="341" y="1867"/>
                        </a:lnTo>
                        <a:lnTo>
                          <a:pt x="319" y="1826"/>
                        </a:lnTo>
                        <a:lnTo>
                          <a:pt x="303" y="1791"/>
                        </a:lnTo>
                        <a:lnTo>
                          <a:pt x="295" y="1771"/>
                        </a:lnTo>
                        <a:lnTo>
                          <a:pt x="292" y="1738"/>
                        </a:lnTo>
                        <a:lnTo>
                          <a:pt x="286" y="1640"/>
                        </a:lnTo>
                        <a:lnTo>
                          <a:pt x="272" y="1400"/>
                        </a:lnTo>
                        <a:lnTo>
                          <a:pt x="264" y="1290"/>
                        </a:lnTo>
                        <a:lnTo>
                          <a:pt x="278" y="1191"/>
                        </a:lnTo>
                        <a:lnTo>
                          <a:pt x="286" y="1093"/>
                        </a:lnTo>
                        <a:lnTo>
                          <a:pt x="227" y="939"/>
                        </a:lnTo>
                        <a:lnTo>
                          <a:pt x="207" y="864"/>
                        </a:lnTo>
                        <a:lnTo>
                          <a:pt x="190" y="797"/>
                        </a:lnTo>
                        <a:lnTo>
                          <a:pt x="176" y="739"/>
                        </a:lnTo>
                        <a:lnTo>
                          <a:pt x="149" y="684"/>
                        </a:lnTo>
                        <a:close/>
                      </a:path>
                    </a:pathLst>
                  </a:custGeom>
                  <a:solidFill>
                    <a:srgbClr val="DFDFFF"/>
                  </a:solidFill>
                  <a:ln w="3175">
                    <a:solidFill>
                      <a:srgbClr val="000000"/>
                    </a:solidFill>
                    <a:prstDash val="solid"/>
                    <a:round/>
                    <a:headEnd/>
                    <a:tailEnd/>
                  </a:ln>
                </p:spPr>
                <p:txBody>
                  <a:bodyPr/>
                  <a:lstStyle/>
                  <a:p>
                    <a:endParaRPr lang="en-US"/>
                  </a:p>
                </p:txBody>
              </p:sp>
              <p:grpSp>
                <p:nvGrpSpPr>
                  <p:cNvPr id="191506" name="Group 18"/>
                  <p:cNvGrpSpPr>
                    <a:grpSpLocks/>
                  </p:cNvGrpSpPr>
                  <p:nvPr/>
                </p:nvGrpSpPr>
                <p:grpSpPr bwMode="auto">
                  <a:xfrm>
                    <a:off x="1700" y="2077"/>
                    <a:ext cx="184" cy="502"/>
                    <a:chOff x="1700" y="2077"/>
                    <a:chExt cx="184" cy="502"/>
                  </a:xfrm>
                </p:grpSpPr>
                <p:grpSp>
                  <p:nvGrpSpPr>
                    <p:cNvPr id="191507" name="Group 19"/>
                    <p:cNvGrpSpPr>
                      <a:grpSpLocks/>
                    </p:cNvGrpSpPr>
                    <p:nvPr/>
                  </p:nvGrpSpPr>
                  <p:grpSpPr bwMode="auto">
                    <a:xfrm>
                      <a:off x="1736" y="2077"/>
                      <a:ext cx="44" cy="102"/>
                      <a:chOff x="1736" y="2077"/>
                      <a:chExt cx="44" cy="102"/>
                    </a:xfrm>
                  </p:grpSpPr>
                  <p:sp>
                    <p:nvSpPr>
                      <p:cNvPr id="191508" name="Oval 20"/>
                      <p:cNvSpPr>
                        <a:spLocks noChangeArrowheads="1"/>
                      </p:cNvSpPr>
                      <p:nvPr/>
                    </p:nvSpPr>
                    <p:spPr bwMode="auto">
                      <a:xfrm>
                        <a:off x="1766" y="2104"/>
                        <a:ext cx="14" cy="75"/>
                      </a:xfrm>
                      <a:prstGeom prst="ellipse">
                        <a:avLst/>
                      </a:prstGeom>
                      <a:solidFill>
                        <a:srgbClr val="DFDFFF"/>
                      </a:solidFill>
                      <a:ln w="3175">
                        <a:solidFill>
                          <a:srgbClr val="000000"/>
                        </a:solidFill>
                        <a:round/>
                        <a:headEnd/>
                        <a:tailEnd/>
                      </a:ln>
                    </p:spPr>
                    <p:txBody>
                      <a:bodyPr/>
                      <a:lstStyle/>
                      <a:p>
                        <a:endParaRPr lang="en-US"/>
                      </a:p>
                    </p:txBody>
                  </p:sp>
                  <p:sp>
                    <p:nvSpPr>
                      <p:cNvPr id="191509" name="Freeform 21"/>
                      <p:cNvSpPr>
                        <a:spLocks/>
                      </p:cNvSpPr>
                      <p:nvPr/>
                    </p:nvSpPr>
                    <p:spPr bwMode="auto">
                      <a:xfrm>
                        <a:off x="1736" y="2077"/>
                        <a:ext cx="21" cy="44"/>
                      </a:xfrm>
                      <a:custGeom>
                        <a:avLst/>
                        <a:gdLst>
                          <a:gd name="T0" fmla="*/ 65 w 65"/>
                          <a:gd name="T1" fmla="*/ 0 h 133"/>
                          <a:gd name="T2" fmla="*/ 47 w 65"/>
                          <a:gd name="T3" fmla="*/ 3 h 133"/>
                          <a:gd name="T4" fmla="*/ 32 w 65"/>
                          <a:gd name="T5" fmla="*/ 9 h 133"/>
                          <a:gd name="T6" fmla="*/ 21 w 65"/>
                          <a:gd name="T7" fmla="*/ 20 h 133"/>
                          <a:gd name="T8" fmla="*/ 12 w 65"/>
                          <a:gd name="T9" fmla="*/ 34 h 133"/>
                          <a:gd name="T10" fmla="*/ 6 w 65"/>
                          <a:gd name="T11" fmla="*/ 58 h 133"/>
                          <a:gd name="T12" fmla="*/ 1 w 65"/>
                          <a:gd name="T13" fmla="*/ 86 h 133"/>
                          <a:gd name="T14" fmla="*/ 0 w 65"/>
                          <a:gd name="T15" fmla="*/ 107 h 133"/>
                          <a:gd name="T16" fmla="*/ 2 w 65"/>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33">
                            <a:moveTo>
                              <a:pt x="65" y="0"/>
                            </a:moveTo>
                            <a:lnTo>
                              <a:pt x="47" y="3"/>
                            </a:lnTo>
                            <a:lnTo>
                              <a:pt x="32" y="9"/>
                            </a:lnTo>
                            <a:lnTo>
                              <a:pt x="21" y="20"/>
                            </a:lnTo>
                            <a:lnTo>
                              <a:pt x="12" y="34"/>
                            </a:lnTo>
                            <a:lnTo>
                              <a:pt x="6" y="58"/>
                            </a:lnTo>
                            <a:lnTo>
                              <a:pt x="1" y="86"/>
                            </a:lnTo>
                            <a:lnTo>
                              <a:pt x="0" y="107"/>
                            </a:lnTo>
                            <a:lnTo>
                              <a:pt x="2"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1510" name="Group 22"/>
                    <p:cNvGrpSpPr>
                      <a:grpSpLocks/>
                    </p:cNvGrpSpPr>
                    <p:nvPr/>
                  </p:nvGrpSpPr>
                  <p:grpSpPr bwMode="auto">
                    <a:xfrm>
                      <a:off x="1700" y="2285"/>
                      <a:ext cx="184" cy="294"/>
                      <a:chOff x="1700" y="2285"/>
                      <a:chExt cx="184" cy="294"/>
                    </a:xfrm>
                  </p:grpSpPr>
                  <p:sp>
                    <p:nvSpPr>
                      <p:cNvPr id="191511" name="Freeform 23"/>
                      <p:cNvSpPr>
                        <a:spLocks/>
                      </p:cNvSpPr>
                      <p:nvPr/>
                    </p:nvSpPr>
                    <p:spPr bwMode="auto">
                      <a:xfrm>
                        <a:off x="1700" y="2452"/>
                        <a:ext cx="184" cy="127"/>
                      </a:xfrm>
                      <a:custGeom>
                        <a:avLst/>
                        <a:gdLst>
                          <a:gd name="T0" fmla="*/ 0 w 553"/>
                          <a:gd name="T1" fmla="*/ 0 h 381"/>
                          <a:gd name="T2" fmla="*/ 27 w 553"/>
                          <a:gd name="T3" fmla="*/ 40 h 381"/>
                          <a:gd name="T4" fmla="*/ 74 w 553"/>
                          <a:gd name="T5" fmla="*/ 107 h 381"/>
                          <a:gd name="T6" fmla="*/ 126 w 553"/>
                          <a:gd name="T7" fmla="*/ 176 h 381"/>
                          <a:gd name="T8" fmla="*/ 174 w 553"/>
                          <a:gd name="T9" fmla="*/ 240 h 381"/>
                          <a:gd name="T10" fmla="*/ 215 w 553"/>
                          <a:gd name="T11" fmla="*/ 287 h 381"/>
                          <a:gd name="T12" fmla="*/ 249 w 553"/>
                          <a:gd name="T13" fmla="*/ 320 h 381"/>
                          <a:gd name="T14" fmla="*/ 270 w 553"/>
                          <a:gd name="T15" fmla="*/ 339 h 381"/>
                          <a:gd name="T16" fmla="*/ 295 w 553"/>
                          <a:gd name="T17" fmla="*/ 354 h 381"/>
                          <a:gd name="T18" fmla="*/ 328 w 553"/>
                          <a:gd name="T19" fmla="*/ 364 h 381"/>
                          <a:gd name="T20" fmla="*/ 367 w 553"/>
                          <a:gd name="T21" fmla="*/ 375 h 381"/>
                          <a:gd name="T22" fmla="*/ 402 w 553"/>
                          <a:gd name="T23" fmla="*/ 381 h 381"/>
                          <a:gd name="T24" fmla="*/ 426 w 553"/>
                          <a:gd name="T25" fmla="*/ 379 h 381"/>
                          <a:gd name="T26" fmla="*/ 453 w 553"/>
                          <a:gd name="T27" fmla="*/ 366 h 381"/>
                          <a:gd name="T28" fmla="*/ 476 w 553"/>
                          <a:gd name="T29" fmla="*/ 354 h 381"/>
                          <a:gd name="T30" fmla="*/ 499 w 553"/>
                          <a:gd name="T31" fmla="*/ 345 h 381"/>
                          <a:gd name="T32" fmla="*/ 524 w 553"/>
                          <a:gd name="T33" fmla="*/ 338 h 381"/>
                          <a:gd name="T34" fmla="*/ 553 w 553"/>
                          <a:gd name="T35" fmla="*/ 33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3" h="381">
                            <a:moveTo>
                              <a:pt x="0" y="0"/>
                            </a:moveTo>
                            <a:lnTo>
                              <a:pt x="27" y="40"/>
                            </a:lnTo>
                            <a:lnTo>
                              <a:pt x="74" y="107"/>
                            </a:lnTo>
                            <a:lnTo>
                              <a:pt x="126" y="176"/>
                            </a:lnTo>
                            <a:lnTo>
                              <a:pt x="174" y="240"/>
                            </a:lnTo>
                            <a:lnTo>
                              <a:pt x="215" y="287"/>
                            </a:lnTo>
                            <a:lnTo>
                              <a:pt x="249" y="320"/>
                            </a:lnTo>
                            <a:lnTo>
                              <a:pt x="270" y="339"/>
                            </a:lnTo>
                            <a:lnTo>
                              <a:pt x="295" y="354"/>
                            </a:lnTo>
                            <a:lnTo>
                              <a:pt x="328" y="364"/>
                            </a:lnTo>
                            <a:lnTo>
                              <a:pt x="367" y="375"/>
                            </a:lnTo>
                            <a:lnTo>
                              <a:pt x="402" y="381"/>
                            </a:lnTo>
                            <a:lnTo>
                              <a:pt x="426" y="379"/>
                            </a:lnTo>
                            <a:lnTo>
                              <a:pt x="453" y="366"/>
                            </a:lnTo>
                            <a:lnTo>
                              <a:pt x="476" y="354"/>
                            </a:lnTo>
                            <a:lnTo>
                              <a:pt x="499" y="345"/>
                            </a:lnTo>
                            <a:lnTo>
                              <a:pt x="524" y="338"/>
                            </a:lnTo>
                            <a:lnTo>
                              <a:pt x="553" y="3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2" name="Freeform 24"/>
                      <p:cNvSpPr>
                        <a:spLocks/>
                      </p:cNvSpPr>
                      <p:nvPr/>
                    </p:nvSpPr>
                    <p:spPr bwMode="auto">
                      <a:xfrm>
                        <a:off x="1726" y="2285"/>
                        <a:ext cx="107" cy="217"/>
                      </a:xfrm>
                      <a:custGeom>
                        <a:avLst/>
                        <a:gdLst>
                          <a:gd name="T0" fmla="*/ 320 w 320"/>
                          <a:gd name="T1" fmla="*/ 244 h 650"/>
                          <a:gd name="T2" fmla="*/ 309 w 320"/>
                          <a:gd name="T3" fmla="*/ 199 h 650"/>
                          <a:gd name="T4" fmla="*/ 304 w 320"/>
                          <a:gd name="T5" fmla="*/ 161 h 650"/>
                          <a:gd name="T6" fmla="*/ 302 w 320"/>
                          <a:gd name="T7" fmla="*/ 113 h 650"/>
                          <a:gd name="T8" fmla="*/ 305 w 320"/>
                          <a:gd name="T9" fmla="*/ 85 h 650"/>
                          <a:gd name="T10" fmla="*/ 310 w 320"/>
                          <a:gd name="T11" fmla="*/ 61 h 650"/>
                          <a:gd name="T12" fmla="*/ 308 w 320"/>
                          <a:gd name="T13" fmla="*/ 30 h 650"/>
                          <a:gd name="T14" fmla="*/ 302 w 320"/>
                          <a:gd name="T15" fmla="*/ 6 h 650"/>
                          <a:gd name="T16" fmla="*/ 296 w 320"/>
                          <a:gd name="T17" fmla="*/ 3 h 650"/>
                          <a:gd name="T18" fmla="*/ 290 w 320"/>
                          <a:gd name="T19" fmla="*/ 6 h 650"/>
                          <a:gd name="T20" fmla="*/ 275 w 320"/>
                          <a:gd name="T21" fmla="*/ 30 h 650"/>
                          <a:gd name="T22" fmla="*/ 257 w 320"/>
                          <a:gd name="T23" fmla="*/ 51 h 650"/>
                          <a:gd name="T24" fmla="*/ 232 w 320"/>
                          <a:gd name="T25" fmla="*/ 51 h 650"/>
                          <a:gd name="T26" fmla="*/ 221 w 320"/>
                          <a:gd name="T27" fmla="*/ 24 h 650"/>
                          <a:gd name="T28" fmla="*/ 211 w 320"/>
                          <a:gd name="T29" fmla="*/ 8 h 650"/>
                          <a:gd name="T30" fmla="*/ 191 w 320"/>
                          <a:gd name="T31" fmla="*/ 5 h 650"/>
                          <a:gd name="T32" fmla="*/ 171 w 320"/>
                          <a:gd name="T33" fmla="*/ 0 h 650"/>
                          <a:gd name="T34" fmla="*/ 160 w 320"/>
                          <a:gd name="T35" fmla="*/ 24 h 650"/>
                          <a:gd name="T36" fmla="*/ 153 w 320"/>
                          <a:gd name="T37" fmla="*/ 49 h 650"/>
                          <a:gd name="T38" fmla="*/ 122 w 320"/>
                          <a:gd name="T39" fmla="*/ 49 h 650"/>
                          <a:gd name="T40" fmla="*/ 115 w 320"/>
                          <a:gd name="T41" fmla="*/ 39 h 650"/>
                          <a:gd name="T42" fmla="*/ 104 w 320"/>
                          <a:gd name="T43" fmla="*/ 24 h 650"/>
                          <a:gd name="T44" fmla="*/ 93 w 320"/>
                          <a:gd name="T45" fmla="*/ 18 h 650"/>
                          <a:gd name="T46" fmla="*/ 83 w 320"/>
                          <a:gd name="T47" fmla="*/ 19 h 650"/>
                          <a:gd name="T48" fmla="*/ 72 w 320"/>
                          <a:gd name="T49" fmla="*/ 27 h 650"/>
                          <a:gd name="T50" fmla="*/ 66 w 320"/>
                          <a:gd name="T51" fmla="*/ 39 h 650"/>
                          <a:gd name="T52" fmla="*/ 66 w 320"/>
                          <a:gd name="T53" fmla="*/ 112 h 650"/>
                          <a:gd name="T54" fmla="*/ 49 w 320"/>
                          <a:gd name="T55" fmla="*/ 106 h 650"/>
                          <a:gd name="T56" fmla="*/ 26 w 320"/>
                          <a:gd name="T57" fmla="*/ 98 h 650"/>
                          <a:gd name="T58" fmla="*/ 8 w 320"/>
                          <a:gd name="T59" fmla="*/ 101 h 650"/>
                          <a:gd name="T60" fmla="*/ 6 w 320"/>
                          <a:gd name="T61" fmla="*/ 109 h 650"/>
                          <a:gd name="T62" fmla="*/ 6 w 320"/>
                          <a:gd name="T63" fmla="*/ 122 h 650"/>
                          <a:gd name="T64" fmla="*/ 13 w 320"/>
                          <a:gd name="T65" fmla="*/ 156 h 650"/>
                          <a:gd name="T66" fmla="*/ 23 w 320"/>
                          <a:gd name="T67" fmla="*/ 193 h 650"/>
                          <a:gd name="T68" fmla="*/ 28 w 320"/>
                          <a:gd name="T69" fmla="*/ 214 h 650"/>
                          <a:gd name="T70" fmla="*/ 0 w 320"/>
                          <a:gd name="T71" fmla="*/ 354 h 650"/>
                          <a:gd name="T72" fmla="*/ 13 w 320"/>
                          <a:gd name="T73" fmla="*/ 369 h 650"/>
                          <a:gd name="T74" fmla="*/ 40 w 320"/>
                          <a:gd name="T75" fmla="*/ 390 h 650"/>
                          <a:gd name="T76" fmla="*/ 121 w 320"/>
                          <a:gd name="T77" fmla="*/ 449 h 650"/>
                          <a:gd name="T78" fmla="*/ 151 w 320"/>
                          <a:gd name="T79" fmla="*/ 449 h 650"/>
                          <a:gd name="T80" fmla="*/ 193 w 320"/>
                          <a:gd name="T81" fmla="*/ 497 h 650"/>
                          <a:gd name="T82" fmla="*/ 303 w 320"/>
                          <a:gd name="T8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0" h="650">
                            <a:moveTo>
                              <a:pt x="320" y="244"/>
                            </a:moveTo>
                            <a:lnTo>
                              <a:pt x="309" y="199"/>
                            </a:lnTo>
                            <a:lnTo>
                              <a:pt x="304" y="161"/>
                            </a:lnTo>
                            <a:lnTo>
                              <a:pt x="302" y="113"/>
                            </a:lnTo>
                            <a:lnTo>
                              <a:pt x="305" y="85"/>
                            </a:lnTo>
                            <a:lnTo>
                              <a:pt x="310" y="61"/>
                            </a:lnTo>
                            <a:lnTo>
                              <a:pt x="308" y="30"/>
                            </a:lnTo>
                            <a:lnTo>
                              <a:pt x="302" y="6"/>
                            </a:lnTo>
                            <a:lnTo>
                              <a:pt x="296" y="3"/>
                            </a:lnTo>
                            <a:lnTo>
                              <a:pt x="290" y="6"/>
                            </a:lnTo>
                            <a:lnTo>
                              <a:pt x="275" y="30"/>
                            </a:lnTo>
                            <a:lnTo>
                              <a:pt x="257" y="51"/>
                            </a:lnTo>
                            <a:lnTo>
                              <a:pt x="232" y="51"/>
                            </a:lnTo>
                            <a:lnTo>
                              <a:pt x="221" y="24"/>
                            </a:lnTo>
                            <a:lnTo>
                              <a:pt x="211" y="8"/>
                            </a:lnTo>
                            <a:lnTo>
                              <a:pt x="191" y="5"/>
                            </a:lnTo>
                            <a:lnTo>
                              <a:pt x="171" y="0"/>
                            </a:lnTo>
                            <a:lnTo>
                              <a:pt x="160" y="24"/>
                            </a:lnTo>
                            <a:lnTo>
                              <a:pt x="153" y="49"/>
                            </a:lnTo>
                            <a:lnTo>
                              <a:pt x="122" y="49"/>
                            </a:lnTo>
                            <a:lnTo>
                              <a:pt x="115" y="39"/>
                            </a:lnTo>
                            <a:lnTo>
                              <a:pt x="104" y="24"/>
                            </a:lnTo>
                            <a:lnTo>
                              <a:pt x="93" y="18"/>
                            </a:lnTo>
                            <a:lnTo>
                              <a:pt x="83" y="19"/>
                            </a:lnTo>
                            <a:lnTo>
                              <a:pt x="72" y="27"/>
                            </a:lnTo>
                            <a:lnTo>
                              <a:pt x="66" y="39"/>
                            </a:lnTo>
                            <a:lnTo>
                              <a:pt x="66" y="112"/>
                            </a:lnTo>
                            <a:lnTo>
                              <a:pt x="49" y="106"/>
                            </a:lnTo>
                            <a:lnTo>
                              <a:pt x="26" y="98"/>
                            </a:lnTo>
                            <a:lnTo>
                              <a:pt x="8" y="101"/>
                            </a:lnTo>
                            <a:lnTo>
                              <a:pt x="6" y="109"/>
                            </a:lnTo>
                            <a:lnTo>
                              <a:pt x="6" y="122"/>
                            </a:lnTo>
                            <a:lnTo>
                              <a:pt x="13" y="156"/>
                            </a:lnTo>
                            <a:lnTo>
                              <a:pt x="23" y="193"/>
                            </a:lnTo>
                            <a:lnTo>
                              <a:pt x="28" y="214"/>
                            </a:lnTo>
                            <a:lnTo>
                              <a:pt x="0" y="354"/>
                            </a:lnTo>
                            <a:lnTo>
                              <a:pt x="13" y="369"/>
                            </a:lnTo>
                            <a:lnTo>
                              <a:pt x="40" y="390"/>
                            </a:lnTo>
                            <a:lnTo>
                              <a:pt x="121" y="449"/>
                            </a:lnTo>
                            <a:lnTo>
                              <a:pt x="151" y="449"/>
                            </a:lnTo>
                            <a:lnTo>
                              <a:pt x="193" y="497"/>
                            </a:lnTo>
                            <a:lnTo>
                              <a:pt x="303" y="65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nvGrpSpPr>
              <p:cNvPr id="191513" name="Group 25"/>
              <p:cNvGrpSpPr>
                <a:grpSpLocks/>
              </p:cNvGrpSpPr>
              <p:nvPr/>
            </p:nvGrpSpPr>
            <p:grpSpPr bwMode="auto">
              <a:xfrm>
                <a:off x="1898" y="2007"/>
                <a:ext cx="661" cy="990"/>
                <a:chOff x="1898" y="2007"/>
                <a:chExt cx="661" cy="990"/>
              </a:xfrm>
            </p:grpSpPr>
            <p:sp>
              <p:nvSpPr>
                <p:cNvPr id="191514" name="Freeform 26"/>
                <p:cNvSpPr>
                  <a:spLocks/>
                </p:cNvSpPr>
                <p:nvPr/>
              </p:nvSpPr>
              <p:spPr bwMode="auto">
                <a:xfrm>
                  <a:off x="1898" y="2478"/>
                  <a:ext cx="503" cy="519"/>
                </a:xfrm>
                <a:custGeom>
                  <a:avLst/>
                  <a:gdLst>
                    <a:gd name="T0" fmla="*/ 1510 w 1510"/>
                    <a:gd name="T1" fmla="*/ 1552 h 1557"/>
                    <a:gd name="T2" fmla="*/ 1510 w 1510"/>
                    <a:gd name="T3" fmla="*/ 752 h 1557"/>
                    <a:gd name="T4" fmla="*/ 1488 w 1510"/>
                    <a:gd name="T5" fmla="*/ 114 h 1557"/>
                    <a:gd name="T6" fmla="*/ 749 w 1510"/>
                    <a:gd name="T7" fmla="*/ 0 h 1557"/>
                    <a:gd name="T8" fmla="*/ 25 w 1510"/>
                    <a:gd name="T9" fmla="*/ 131 h 1557"/>
                    <a:gd name="T10" fmla="*/ 0 w 1510"/>
                    <a:gd name="T11" fmla="*/ 752 h 1557"/>
                    <a:gd name="T12" fmla="*/ 0 w 1510"/>
                    <a:gd name="T13" fmla="*/ 1540 h 1557"/>
                    <a:gd name="T14" fmla="*/ 127 w 1510"/>
                    <a:gd name="T15" fmla="*/ 1540 h 1557"/>
                    <a:gd name="T16" fmla="*/ 140 w 1510"/>
                    <a:gd name="T17" fmla="*/ 418 h 1557"/>
                    <a:gd name="T18" fmla="*/ 1370 w 1510"/>
                    <a:gd name="T19" fmla="*/ 418 h 1557"/>
                    <a:gd name="T20" fmla="*/ 1383 w 1510"/>
                    <a:gd name="T21" fmla="*/ 1557 h 1557"/>
                    <a:gd name="T22" fmla="*/ 1510 w 1510"/>
                    <a:gd name="T23" fmla="*/ 1552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0" h="1557">
                      <a:moveTo>
                        <a:pt x="1510" y="1552"/>
                      </a:moveTo>
                      <a:lnTo>
                        <a:pt x="1510" y="752"/>
                      </a:lnTo>
                      <a:lnTo>
                        <a:pt x="1488" y="114"/>
                      </a:lnTo>
                      <a:lnTo>
                        <a:pt x="749" y="0"/>
                      </a:lnTo>
                      <a:lnTo>
                        <a:pt x="25" y="131"/>
                      </a:lnTo>
                      <a:lnTo>
                        <a:pt x="0" y="752"/>
                      </a:lnTo>
                      <a:lnTo>
                        <a:pt x="0" y="1540"/>
                      </a:lnTo>
                      <a:lnTo>
                        <a:pt x="127" y="1540"/>
                      </a:lnTo>
                      <a:lnTo>
                        <a:pt x="140" y="418"/>
                      </a:lnTo>
                      <a:lnTo>
                        <a:pt x="1370" y="418"/>
                      </a:lnTo>
                      <a:lnTo>
                        <a:pt x="1383" y="1557"/>
                      </a:lnTo>
                      <a:lnTo>
                        <a:pt x="1510" y="1552"/>
                      </a:lnTo>
                      <a:close/>
                    </a:path>
                  </a:pathLst>
                </a:custGeom>
                <a:solidFill>
                  <a:srgbClr val="000080"/>
                </a:solidFill>
                <a:ln w="3175">
                  <a:solidFill>
                    <a:srgbClr val="000000"/>
                  </a:solidFill>
                  <a:prstDash val="solid"/>
                  <a:round/>
                  <a:headEnd/>
                  <a:tailEnd/>
                </a:ln>
              </p:spPr>
              <p:txBody>
                <a:bodyPr/>
                <a:lstStyle/>
                <a:p>
                  <a:endParaRPr lang="en-US"/>
                </a:p>
              </p:txBody>
            </p:sp>
            <p:grpSp>
              <p:nvGrpSpPr>
                <p:cNvPr id="191515" name="Group 27"/>
                <p:cNvGrpSpPr>
                  <a:grpSpLocks/>
                </p:cNvGrpSpPr>
                <p:nvPr/>
              </p:nvGrpSpPr>
              <p:grpSpPr bwMode="auto">
                <a:xfrm>
                  <a:off x="1958" y="2007"/>
                  <a:ext cx="601" cy="774"/>
                  <a:chOff x="1958" y="2007"/>
                  <a:chExt cx="601" cy="774"/>
                </a:xfrm>
              </p:grpSpPr>
              <p:grpSp>
                <p:nvGrpSpPr>
                  <p:cNvPr id="191516" name="Group 28"/>
                  <p:cNvGrpSpPr>
                    <a:grpSpLocks/>
                  </p:cNvGrpSpPr>
                  <p:nvPr/>
                </p:nvGrpSpPr>
                <p:grpSpPr bwMode="auto">
                  <a:xfrm>
                    <a:off x="1958" y="2466"/>
                    <a:ext cx="212" cy="166"/>
                    <a:chOff x="1958" y="2466"/>
                    <a:chExt cx="212" cy="166"/>
                  </a:xfrm>
                </p:grpSpPr>
                <p:grpSp>
                  <p:nvGrpSpPr>
                    <p:cNvPr id="191517" name="Group 29"/>
                    <p:cNvGrpSpPr>
                      <a:grpSpLocks/>
                    </p:cNvGrpSpPr>
                    <p:nvPr/>
                  </p:nvGrpSpPr>
                  <p:grpSpPr bwMode="auto">
                    <a:xfrm>
                      <a:off x="1958" y="2466"/>
                      <a:ext cx="212" cy="166"/>
                      <a:chOff x="1958" y="2466"/>
                      <a:chExt cx="212" cy="166"/>
                    </a:xfrm>
                  </p:grpSpPr>
                  <p:sp>
                    <p:nvSpPr>
                      <p:cNvPr id="191518" name="Freeform 30"/>
                      <p:cNvSpPr>
                        <a:spLocks/>
                      </p:cNvSpPr>
                      <p:nvPr/>
                    </p:nvSpPr>
                    <p:spPr bwMode="auto">
                      <a:xfrm>
                        <a:off x="1961" y="2466"/>
                        <a:ext cx="209" cy="138"/>
                      </a:xfrm>
                      <a:custGeom>
                        <a:avLst/>
                        <a:gdLst>
                          <a:gd name="T0" fmla="*/ 0 w 627"/>
                          <a:gd name="T1" fmla="*/ 91 h 415"/>
                          <a:gd name="T2" fmla="*/ 288 w 627"/>
                          <a:gd name="T3" fmla="*/ 0 h 415"/>
                          <a:gd name="T4" fmla="*/ 627 w 627"/>
                          <a:gd name="T5" fmla="*/ 298 h 415"/>
                          <a:gd name="T6" fmla="*/ 332 w 627"/>
                          <a:gd name="T7" fmla="*/ 415 h 415"/>
                          <a:gd name="T8" fmla="*/ 172 w 627"/>
                          <a:gd name="T9" fmla="*/ 246 h 415"/>
                          <a:gd name="T10" fmla="*/ 123 w 627"/>
                          <a:gd name="T11" fmla="*/ 195 h 415"/>
                          <a:gd name="T12" fmla="*/ 0 w 627"/>
                          <a:gd name="T13" fmla="*/ 91 h 415"/>
                        </a:gdLst>
                        <a:ahLst/>
                        <a:cxnLst>
                          <a:cxn ang="0">
                            <a:pos x="T0" y="T1"/>
                          </a:cxn>
                          <a:cxn ang="0">
                            <a:pos x="T2" y="T3"/>
                          </a:cxn>
                          <a:cxn ang="0">
                            <a:pos x="T4" y="T5"/>
                          </a:cxn>
                          <a:cxn ang="0">
                            <a:pos x="T6" y="T7"/>
                          </a:cxn>
                          <a:cxn ang="0">
                            <a:pos x="T8" y="T9"/>
                          </a:cxn>
                          <a:cxn ang="0">
                            <a:pos x="T10" y="T11"/>
                          </a:cxn>
                          <a:cxn ang="0">
                            <a:pos x="T12" y="T13"/>
                          </a:cxn>
                        </a:cxnLst>
                        <a:rect l="0" t="0" r="r" b="b"/>
                        <a:pathLst>
                          <a:path w="627" h="415">
                            <a:moveTo>
                              <a:pt x="0" y="91"/>
                            </a:moveTo>
                            <a:lnTo>
                              <a:pt x="288" y="0"/>
                            </a:lnTo>
                            <a:lnTo>
                              <a:pt x="627" y="298"/>
                            </a:lnTo>
                            <a:lnTo>
                              <a:pt x="332" y="415"/>
                            </a:lnTo>
                            <a:lnTo>
                              <a:pt x="172" y="246"/>
                            </a:lnTo>
                            <a:lnTo>
                              <a:pt x="123" y="195"/>
                            </a:lnTo>
                            <a:lnTo>
                              <a:pt x="0" y="91"/>
                            </a:lnTo>
                            <a:close/>
                          </a:path>
                        </a:pathLst>
                      </a:custGeom>
                      <a:solidFill>
                        <a:srgbClr val="C0C0C0"/>
                      </a:solidFill>
                      <a:ln w="3175">
                        <a:solidFill>
                          <a:srgbClr val="000000"/>
                        </a:solidFill>
                        <a:prstDash val="solid"/>
                        <a:round/>
                        <a:headEnd/>
                        <a:tailEnd/>
                      </a:ln>
                    </p:spPr>
                    <p:txBody>
                      <a:bodyPr/>
                      <a:lstStyle/>
                      <a:p>
                        <a:endParaRPr lang="en-US"/>
                      </a:p>
                    </p:txBody>
                  </p:sp>
                  <p:sp>
                    <p:nvSpPr>
                      <p:cNvPr id="191519" name="Freeform 31"/>
                      <p:cNvSpPr>
                        <a:spLocks/>
                      </p:cNvSpPr>
                      <p:nvPr/>
                    </p:nvSpPr>
                    <p:spPr bwMode="auto">
                      <a:xfrm>
                        <a:off x="2067" y="2565"/>
                        <a:ext cx="103" cy="67"/>
                      </a:xfrm>
                      <a:custGeom>
                        <a:avLst/>
                        <a:gdLst>
                          <a:gd name="T0" fmla="*/ 14 w 310"/>
                          <a:gd name="T1" fmla="*/ 117 h 200"/>
                          <a:gd name="T2" fmla="*/ 310 w 310"/>
                          <a:gd name="T3" fmla="*/ 0 h 200"/>
                          <a:gd name="T4" fmla="*/ 310 w 310"/>
                          <a:gd name="T5" fmla="*/ 53 h 200"/>
                          <a:gd name="T6" fmla="*/ 0 w 310"/>
                          <a:gd name="T7" fmla="*/ 200 h 200"/>
                          <a:gd name="T8" fmla="*/ 14 w 310"/>
                          <a:gd name="T9" fmla="*/ 117 h 200"/>
                        </a:gdLst>
                        <a:ahLst/>
                        <a:cxnLst>
                          <a:cxn ang="0">
                            <a:pos x="T0" y="T1"/>
                          </a:cxn>
                          <a:cxn ang="0">
                            <a:pos x="T2" y="T3"/>
                          </a:cxn>
                          <a:cxn ang="0">
                            <a:pos x="T4" y="T5"/>
                          </a:cxn>
                          <a:cxn ang="0">
                            <a:pos x="T6" y="T7"/>
                          </a:cxn>
                          <a:cxn ang="0">
                            <a:pos x="T8" y="T9"/>
                          </a:cxn>
                        </a:cxnLst>
                        <a:rect l="0" t="0" r="r" b="b"/>
                        <a:pathLst>
                          <a:path w="310" h="200">
                            <a:moveTo>
                              <a:pt x="14" y="117"/>
                            </a:moveTo>
                            <a:lnTo>
                              <a:pt x="310" y="0"/>
                            </a:lnTo>
                            <a:lnTo>
                              <a:pt x="310" y="53"/>
                            </a:lnTo>
                            <a:lnTo>
                              <a:pt x="0" y="200"/>
                            </a:lnTo>
                            <a:lnTo>
                              <a:pt x="14" y="117"/>
                            </a:lnTo>
                            <a:close/>
                          </a:path>
                        </a:pathLst>
                      </a:custGeom>
                      <a:solidFill>
                        <a:srgbClr val="C0C0C0"/>
                      </a:solidFill>
                      <a:ln w="3175">
                        <a:solidFill>
                          <a:srgbClr val="000000"/>
                        </a:solidFill>
                        <a:prstDash val="solid"/>
                        <a:round/>
                        <a:headEnd/>
                        <a:tailEnd/>
                      </a:ln>
                    </p:spPr>
                    <p:txBody>
                      <a:bodyPr/>
                      <a:lstStyle/>
                      <a:p>
                        <a:endParaRPr lang="en-US"/>
                      </a:p>
                    </p:txBody>
                  </p:sp>
                  <p:sp>
                    <p:nvSpPr>
                      <p:cNvPr id="191520" name="Freeform 32"/>
                      <p:cNvSpPr>
                        <a:spLocks/>
                      </p:cNvSpPr>
                      <p:nvPr/>
                    </p:nvSpPr>
                    <p:spPr bwMode="auto">
                      <a:xfrm>
                        <a:off x="1958" y="2495"/>
                        <a:ext cx="113" cy="137"/>
                      </a:xfrm>
                      <a:custGeom>
                        <a:avLst/>
                        <a:gdLst>
                          <a:gd name="T0" fmla="*/ 144 w 339"/>
                          <a:gd name="T1" fmla="*/ 117 h 410"/>
                          <a:gd name="T2" fmla="*/ 254 w 339"/>
                          <a:gd name="T3" fmla="*/ 232 h 410"/>
                          <a:gd name="T4" fmla="*/ 339 w 339"/>
                          <a:gd name="T5" fmla="*/ 326 h 410"/>
                          <a:gd name="T6" fmla="*/ 325 w 339"/>
                          <a:gd name="T7" fmla="*/ 410 h 410"/>
                          <a:gd name="T8" fmla="*/ 207 w 339"/>
                          <a:gd name="T9" fmla="*/ 293 h 410"/>
                          <a:gd name="T10" fmla="*/ 100 w 339"/>
                          <a:gd name="T11" fmla="*/ 186 h 410"/>
                          <a:gd name="T12" fmla="*/ 0 w 339"/>
                          <a:gd name="T13" fmla="*/ 88 h 410"/>
                          <a:gd name="T14" fmla="*/ 9 w 339"/>
                          <a:gd name="T15" fmla="*/ 0 h 410"/>
                          <a:gd name="T16" fmla="*/ 69 w 339"/>
                          <a:gd name="T17" fmla="*/ 54 h 410"/>
                          <a:gd name="T18" fmla="*/ 144 w 339"/>
                          <a:gd name="T19" fmla="*/ 11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410">
                            <a:moveTo>
                              <a:pt x="144" y="117"/>
                            </a:moveTo>
                            <a:lnTo>
                              <a:pt x="254" y="232"/>
                            </a:lnTo>
                            <a:lnTo>
                              <a:pt x="339" y="326"/>
                            </a:lnTo>
                            <a:lnTo>
                              <a:pt x="325" y="410"/>
                            </a:lnTo>
                            <a:lnTo>
                              <a:pt x="207" y="293"/>
                            </a:lnTo>
                            <a:lnTo>
                              <a:pt x="100" y="186"/>
                            </a:lnTo>
                            <a:lnTo>
                              <a:pt x="0" y="88"/>
                            </a:lnTo>
                            <a:lnTo>
                              <a:pt x="9" y="0"/>
                            </a:lnTo>
                            <a:lnTo>
                              <a:pt x="69" y="54"/>
                            </a:lnTo>
                            <a:lnTo>
                              <a:pt x="144" y="117"/>
                            </a:lnTo>
                            <a:close/>
                          </a:path>
                        </a:pathLst>
                      </a:custGeom>
                      <a:solidFill>
                        <a:srgbClr val="C0C0C0"/>
                      </a:solidFill>
                      <a:ln w="3175">
                        <a:solidFill>
                          <a:srgbClr val="000000"/>
                        </a:solidFill>
                        <a:prstDash val="solid"/>
                        <a:round/>
                        <a:headEnd/>
                        <a:tailEnd/>
                      </a:ln>
                    </p:spPr>
                    <p:txBody>
                      <a:bodyPr/>
                      <a:lstStyle/>
                      <a:p>
                        <a:endParaRPr lang="en-US"/>
                      </a:p>
                    </p:txBody>
                  </p:sp>
                </p:grpSp>
                <p:grpSp>
                  <p:nvGrpSpPr>
                    <p:cNvPr id="191521" name="Group 33"/>
                    <p:cNvGrpSpPr>
                      <a:grpSpLocks/>
                    </p:cNvGrpSpPr>
                    <p:nvPr/>
                  </p:nvGrpSpPr>
                  <p:grpSpPr bwMode="auto">
                    <a:xfrm>
                      <a:off x="1991" y="2488"/>
                      <a:ext cx="138" cy="95"/>
                      <a:chOff x="1991" y="2488"/>
                      <a:chExt cx="138" cy="95"/>
                    </a:xfrm>
                  </p:grpSpPr>
                  <p:grpSp>
                    <p:nvGrpSpPr>
                      <p:cNvPr id="191522" name="Group 34"/>
                      <p:cNvGrpSpPr>
                        <a:grpSpLocks/>
                      </p:cNvGrpSpPr>
                      <p:nvPr/>
                    </p:nvGrpSpPr>
                    <p:grpSpPr bwMode="auto">
                      <a:xfrm>
                        <a:off x="2001" y="2494"/>
                        <a:ext cx="125" cy="88"/>
                        <a:chOff x="2001" y="2494"/>
                        <a:chExt cx="125" cy="88"/>
                      </a:xfrm>
                    </p:grpSpPr>
                    <p:sp>
                      <p:nvSpPr>
                        <p:cNvPr id="191523" name="Freeform 35"/>
                        <p:cNvSpPr>
                          <a:spLocks/>
                        </p:cNvSpPr>
                        <p:nvPr/>
                      </p:nvSpPr>
                      <p:spPr bwMode="auto">
                        <a:xfrm>
                          <a:off x="2052" y="2494"/>
                          <a:ext cx="74" cy="73"/>
                        </a:xfrm>
                        <a:custGeom>
                          <a:avLst/>
                          <a:gdLst>
                            <a:gd name="T0" fmla="*/ 0 w 222"/>
                            <a:gd name="T1" fmla="*/ 0 h 220"/>
                            <a:gd name="T2" fmla="*/ 86 w 222"/>
                            <a:gd name="T3" fmla="*/ 92 h 220"/>
                            <a:gd name="T4" fmla="*/ 222 w 222"/>
                            <a:gd name="T5" fmla="*/ 220 h 220"/>
                          </a:gdLst>
                          <a:ahLst/>
                          <a:cxnLst>
                            <a:cxn ang="0">
                              <a:pos x="T0" y="T1"/>
                            </a:cxn>
                            <a:cxn ang="0">
                              <a:pos x="T2" y="T3"/>
                            </a:cxn>
                            <a:cxn ang="0">
                              <a:pos x="T4" y="T5"/>
                            </a:cxn>
                          </a:cxnLst>
                          <a:rect l="0" t="0" r="r" b="b"/>
                          <a:pathLst>
                            <a:path w="222" h="220">
                              <a:moveTo>
                                <a:pt x="0" y="0"/>
                              </a:moveTo>
                              <a:lnTo>
                                <a:pt x="86" y="92"/>
                              </a:lnTo>
                              <a:lnTo>
                                <a:pt x="222"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24" name="Freeform 36"/>
                        <p:cNvSpPr>
                          <a:spLocks/>
                        </p:cNvSpPr>
                        <p:nvPr/>
                      </p:nvSpPr>
                      <p:spPr bwMode="auto">
                        <a:xfrm>
                          <a:off x="2029" y="2499"/>
                          <a:ext cx="71" cy="73"/>
                        </a:xfrm>
                        <a:custGeom>
                          <a:avLst/>
                          <a:gdLst>
                            <a:gd name="T0" fmla="*/ 0 w 212"/>
                            <a:gd name="T1" fmla="*/ 0 h 219"/>
                            <a:gd name="T2" fmla="*/ 115 w 212"/>
                            <a:gd name="T3" fmla="*/ 118 h 219"/>
                            <a:gd name="T4" fmla="*/ 212 w 212"/>
                            <a:gd name="T5" fmla="*/ 219 h 219"/>
                          </a:gdLst>
                          <a:ahLst/>
                          <a:cxnLst>
                            <a:cxn ang="0">
                              <a:pos x="T0" y="T1"/>
                            </a:cxn>
                            <a:cxn ang="0">
                              <a:pos x="T2" y="T3"/>
                            </a:cxn>
                            <a:cxn ang="0">
                              <a:pos x="T4" y="T5"/>
                            </a:cxn>
                          </a:cxnLst>
                          <a:rect l="0" t="0" r="r" b="b"/>
                          <a:pathLst>
                            <a:path w="212" h="219">
                              <a:moveTo>
                                <a:pt x="0" y="0"/>
                              </a:moveTo>
                              <a:lnTo>
                                <a:pt x="115" y="118"/>
                              </a:lnTo>
                              <a:lnTo>
                                <a:pt x="212" y="2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25" name="Freeform 37"/>
                        <p:cNvSpPr>
                          <a:spLocks/>
                        </p:cNvSpPr>
                        <p:nvPr/>
                      </p:nvSpPr>
                      <p:spPr bwMode="auto">
                        <a:xfrm>
                          <a:off x="2001" y="2509"/>
                          <a:ext cx="86" cy="73"/>
                        </a:xfrm>
                        <a:custGeom>
                          <a:avLst/>
                          <a:gdLst>
                            <a:gd name="T0" fmla="*/ 0 w 257"/>
                            <a:gd name="T1" fmla="*/ 0 h 220"/>
                            <a:gd name="T2" fmla="*/ 117 w 257"/>
                            <a:gd name="T3" fmla="*/ 83 h 220"/>
                            <a:gd name="T4" fmla="*/ 190 w 257"/>
                            <a:gd name="T5" fmla="*/ 153 h 220"/>
                            <a:gd name="T6" fmla="*/ 257 w 257"/>
                            <a:gd name="T7" fmla="*/ 220 h 220"/>
                          </a:gdLst>
                          <a:ahLst/>
                          <a:cxnLst>
                            <a:cxn ang="0">
                              <a:pos x="T0" y="T1"/>
                            </a:cxn>
                            <a:cxn ang="0">
                              <a:pos x="T2" y="T3"/>
                            </a:cxn>
                            <a:cxn ang="0">
                              <a:pos x="T4" y="T5"/>
                            </a:cxn>
                            <a:cxn ang="0">
                              <a:pos x="T6" y="T7"/>
                            </a:cxn>
                          </a:cxnLst>
                          <a:rect l="0" t="0" r="r" b="b"/>
                          <a:pathLst>
                            <a:path w="257" h="220">
                              <a:moveTo>
                                <a:pt x="0" y="0"/>
                              </a:moveTo>
                              <a:lnTo>
                                <a:pt x="117" y="83"/>
                              </a:lnTo>
                              <a:lnTo>
                                <a:pt x="190" y="153"/>
                              </a:lnTo>
                              <a:lnTo>
                                <a:pt x="257"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1526" name="Group 38"/>
                      <p:cNvGrpSpPr>
                        <a:grpSpLocks/>
                      </p:cNvGrpSpPr>
                      <p:nvPr/>
                    </p:nvGrpSpPr>
                    <p:grpSpPr bwMode="auto">
                      <a:xfrm>
                        <a:off x="1991" y="2488"/>
                        <a:ext cx="138" cy="95"/>
                        <a:chOff x="1991" y="2488"/>
                        <a:chExt cx="138" cy="95"/>
                      </a:xfrm>
                    </p:grpSpPr>
                    <p:sp>
                      <p:nvSpPr>
                        <p:cNvPr id="191527" name="Line 39"/>
                        <p:cNvSpPr>
                          <a:spLocks noChangeShapeType="1"/>
                        </p:cNvSpPr>
                        <p:nvPr/>
                      </p:nvSpPr>
                      <p:spPr bwMode="auto">
                        <a:xfrm flipV="1">
                          <a:off x="1991" y="2488"/>
                          <a:ext cx="64"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8" name="Line 40"/>
                        <p:cNvSpPr>
                          <a:spLocks noChangeShapeType="1"/>
                        </p:cNvSpPr>
                        <p:nvPr/>
                      </p:nvSpPr>
                      <p:spPr bwMode="auto">
                        <a:xfrm flipV="1">
                          <a:off x="2015" y="2506"/>
                          <a:ext cx="58"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9" name="Line 41"/>
                        <p:cNvSpPr>
                          <a:spLocks noChangeShapeType="1"/>
                        </p:cNvSpPr>
                        <p:nvPr/>
                      </p:nvSpPr>
                      <p:spPr bwMode="auto">
                        <a:xfrm flipV="1">
                          <a:off x="2034" y="2517"/>
                          <a:ext cx="56"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30" name="Line 42"/>
                        <p:cNvSpPr>
                          <a:spLocks noChangeShapeType="1"/>
                        </p:cNvSpPr>
                        <p:nvPr/>
                      </p:nvSpPr>
                      <p:spPr bwMode="auto">
                        <a:xfrm flipV="1">
                          <a:off x="2049" y="2534"/>
                          <a:ext cx="53"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31" name="Line 43"/>
                        <p:cNvSpPr>
                          <a:spLocks noChangeShapeType="1"/>
                        </p:cNvSpPr>
                        <p:nvPr/>
                      </p:nvSpPr>
                      <p:spPr bwMode="auto">
                        <a:xfrm flipV="1">
                          <a:off x="2067" y="2542"/>
                          <a:ext cx="53"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32" name="Line 44"/>
                        <p:cNvSpPr>
                          <a:spLocks noChangeShapeType="1"/>
                        </p:cNvSpPr>
                        <p:nvPr/>
                      </p:nvSpPr>
                      <p:spPr bwMode="auto">
                        <a:xfrm flipV="1">
                          <a:off x="2074" y="2561"/>
                          <a:ext cx="55"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1533" name="Group 45"/>
                  <p:cNvGrpSpPr>
                    <a:grpSpLocks/>
                  </p:cNvGrpSpPr>
                  <p:nvPr/>
                </p:nvGrpSpPr>
                <p:grpSpPr bwMode="auto">
                  <a:xfrm>
                    <a:off x="2089" y="2007"/>
                    <a:ext cx="470" cy="774"/>
                    <a:chOff x="2089" y="2007"/>
                    <a:chExt cx="470" cy="774"/>
                  </a:xfrm>
                </p:grpSpPr>
                <p:sp>
                  <p:nvSpPr>
                    <p:cNvPr id="191534" name="Freeform 46"/>
                    <p:cNvSpPr>
                      <a:spLocks/>
                    </p:cNvSpPr>
                    <p:nvPr/>
                  </p:nvSpPr>
                  <p:spPr bwMode="auto">
                    <a:xfrm>
                      <a:off x="2124" y="2571"/>
                      <a:ext cx="108" cy="81"/>
                    </a:xfrm>
                    <a:custGeom>
                      <a:avLst/>
                      <a:gdLst>
                        <a:gd name="T0" fmla="*/ 0 w 324"/>
                        <a:gd name="T1" fmla="*/ 68 h 241"/>
                        <a:gd name="T2" fmla="*/ 5 w 324"/>
                        <a:gd name="T3" fmla="*/ 114 h 241"/>
                        <a:gd name="T4" fmla="*/ 17 w 324"/>
                        <a:gd name="T5" fmla="*/ 161 h 241"/>
                        <a:gd name="T6" fmla="*/ 35 w 324"/>
                        <a:gd name="T7" fmla="*/ 193 h 241"/>
                        <a:gd name="T8" fmla="*/ 64 w 324"/>
                        <a:gd name="T9" fmla="*/ 220 h 241"/>
                        <a:gd name="T10" fmla="*/ 102 w 324"/>
                        <a:gd name="T11" fmla="*/ 236 h 241"/>
                        <a:gd name="T12" fmla="*/ 138 w 324"/>
                        <a:gd name="T13" fmla="*/ 241 h 241"/>
                        <a:gd name="T14" fmla="*/ 180 w 324"/>
                        <a:gd name="T15" fmla="*/ 232 h 241"/>
                        <a:gd name="T16" fmla="*/ 215 w 324"/>
                        <a:gd name="T17" fmla="*/ 204 h 241"/>
                        <a:gd name="T18" fmla="*/ 242 w 324"/>
                        <a:gd name="T19" fmla="*/ 158 h 241"/>
                        <a:gd name="T20" fmla="*/ 250 w 324"/>
                        <a:gd name="T21" fmla="*/ 109 h 241"/>
                        <a:gd name="T22" fmla="*/ 268 w 324"/>
                        <a:gd name="T23" fmla="*/ 68 h 241"/>
                        <a:gd name="T24" fmla="*/ 292 w 324"/>
                        <a:gd name="T25" fmla="*/ 30 h 241"/>
                        <a:gd name="T26" fmla="*/ 324 w 324"/>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241">
                          <a:moveTo>
                            <a:pt x="0" y="68"/>
                          </a:moveTo>
                          <a:lnTo>
                            <a:pt x="5" y="114"/>
                          </a:lnTo>
                          <a:lnTo>
                            <a:pt x="17" y="161"/>
                          </a:lnTo>
                          <a:lnTo>
                            <a:pt x="35" y="193"/>
                          </a:lnTo>
                          <a:lnTo>
                            <a:pt x="64" y="220"/>
                          </a:lnTo>
                          <a:lnTo>
                            <a:pt x="102" y="236"/>
                          </a:lnTo>
                          <a:lnTo>
                            <a:pt x="138" y="241"/>
                          </a:lnTo>
                          <a:lnTo>
                            <a:pt x="180" y="232"/>
                          </a:lnTo>
                          <a:lnTo>
                            <a:pt x="215" y="204"/>
                          </a:lnTo>
                          <a:lnTo>
                            <a:pt x="242" y="158"/>
                          </a:lnTo>
                          <a:lnTo>
                            <a:pt x="250" y="109"/>
                          </a:lnTo>
                          <a:lnTo>
                            <a:pt x="268" y="68"/>
                          </a:lnTo>
                          <a:lnTo>
                            <a:pt x="292" y="30"/>
                          </a:lnTo>
                          <a:lnTo>
                            <a:pt x="32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1535" name="Group 47"/>
                    <p:cNvGrpSpPr>
                      <a:grpSpLocks/>
                    </p:cNvGrpSpPr>
                    <p:nvPr/>
                  </p:nvGrpSpPr>
                  <p:grpSpPr bwMode="auto">
                    <a:xfrm>
                      <a:off x="2089" y="2007"/>
                      <a:ext cx="470" cy="774"/>
                      <a:chOff x="2089" y="2007"/>
                      <a:chExt cx="470" cy="774"/>
                    </a:xfrm>
                  </p:grpSpPr>
                  <p:grpSp>
                    <p:nvGrpSpPr>
                      <p:cNvPr id="191536" name="Group 48"/>
                      <p:cNvGrpSpPr>
                        <a:grpSpLocks/>
                      </p:cNvGrpSpPr>
                      <p:nvPr/>
                    </p:nvGrpSpPr>
                    <p:grpSpPr bwMode="auto">
                      <a:xfrm>
                        <a:off x="2089" y="2007"/>
                        <a:ext cx="470" cy="591"/>
                        <a:chOff x="2089" y="2007"/>
                        <a:chExt cx="470" cy="591"/>
                      </a:xfrm>
                    </p:grpSpPr>
                    <p:sp>
                      <p:nvSpPr>
                        <p:cNvPr id="191537" name="Freeform 49"/>
                        <p:cNvSpPr>
                          <a:spLocks/>
                        </p:cNvSpPr>
                        <p:nvPr/>
                      </p:nvSpPr>
                      <p:spPr bwMode="auto">
                        <a:xfrm>
                          <a:off x="2089" y="2007"/>
                          <a:ext cx="470" cy="591"/>
                        </a:xfrm>
                        <a:custGeom>
                          <a:avLst/>
                          <a:gdLst>
                            <a:gd name="T0" fmla="*/ 264 w 1412"/>
                            <a:gd name="T1" fmla="*/ 358 h 1771"/>
                            <a:gd name="T2" fmla="*/ 298 w 1412"/>
                            <a:gd name="T3" fmla="*/ 236 h 1771"/>
                            <a:gd name="T4" fmla="*/ 320 w 1412"/>
                            <a:gd name="T5" fmla="*/ 159 h 1771"/>
                            <a:gd name="T6" fmla="*/ 328 w 1412"/>
                            <a:gd name="T7" fmla="*/ 135 h 1771"/>
                            <a:gd name="T8" fmla="*/ 341 w 1412"/>
                            <a:gd name="T9" fmla="*/ 116 h 1771"/>
                            <a:gd name="T10" fmla="*/ 349 w 1412"/>
                            <a:gd name="T11" fmla="*/ 107 h 1771"/>
                            <a:gd name="T12" fmla="*/ 363 w 1412"/>
                            <a:gd name="T13" fmla="*/ 101 h 1771"/>
                            <a:gd name="T14" fmla="*/ 542 w 1412"/>
                            <a:gd name="T15" fmla="*/ 58 h 1771"/>
                            <a:gd name="T16" fmla="*/ 734 w 1412"/>
                            <a:gd name="T17" fmla="*/ 16 h 1771"/>
                            <a:gd name="T18" fmla="*/ 908 w 1412"/>
                            <a:gd name="T19" fmla="*/ 0 h 1771"/>
                            <a:gd name="T20" fmla="*/ 1007 w 1412"/>
                            <a:gd name="T21" fmla="*/ 0 h 1771"/>
                            <a:gd name="T22" fmla="*/ 1212 w 1412"/>
                            <a:gd name="T23" fmla="*/ 13 h 1771"/>
                            <a:gd name="T24" fmla="*/ 1361 w 1412"/>
                            <a:gd name="T25" fmla="*/ 22 h 1771"/>
                            <a:gd name="T26" fmla="*/ 1383 w 1412"/>
                            <a:gd name="T27" fmla="*/ 25 h 1771"/>
                            <a:gd name="T28" fmla="*/ 1396 w 1412"/>
                            <a:gd name="T29" fmla="*/ 33 h 1771"/>
                            <a:gd name="T30" fmla="*/ 1405 w 1412"/>
                            <a:gd name="T31" fmla="*/ 42 h 1771"/>
                            <a:gd name="T32" fmla="*/ 1411 w 1412"/>
                            <a:gd name="T33" fmla="*/ 54 h 1771"/>
                            <a:gd name="T34" fmla="*/ 1412 w 1412"/>
                            <a:gd name="T35" fmla="*/ 70 h 1771"/>
                            <a:gd name="T36" fmla="*/ 1404 w 1412"/>
                            <a:gd name="T37" fmla="*/ 119 h 1771"/>
                            <a:gd name="T38" fmla="*/ 1376 w 1412"/>
                            <a:gd name="T39" fmla="*/ 278 h 1771"/>
                            <a:gd name="T40" fmla="*/ 1355 w 1412"/>
                            <a:gd name="T41" fmla="*/ 397 h 1771"/>
                            <a:gd name="T42" fmla="*/ 1307 w 1412"/>
                            <a:gd name="T43" fmla="*/ 665 h 1771"/>
                            <a:gd name="T44" fmla="*/ 1276 w 1412"/>
                            <a:gd name="T45" fmla="*/ 830 h 1771"/>
                            <a:gd name="T46" fmla="*/ 1191 w 1412"/>
                            <a:gd name="T47" fmla="*/ 1216 h 1771"/>
                            <a:gd name="T48" fmla="*/ 1110 w 1412"/>
                            <a:gd name="T49" fmla="*/ 1525 h 1771"/>
                            <a:gd name="T50" fmla="*/ 1095 w 1412"/>
                            <a:gd name="T51" fmla="*/ 1585 h 1771"/>
                            <a:gd name="T52" fmla="*/ 1086 w 1412"/>
                            <a:gd name="T53" fmla="*/ 1619 h 1771"/>
                            <a:gd name="T54" fmla="*/ 1078 w 1412"/>
                            <a:gd name="T55" fmla="*/ 1652 h 1771"/>
                            <a:gd name="T56" fmla="*/ 1068 w 1412"/>
                            <a:gd name="T57" fmla="*/ 1670 h 1771"/>
                            <a:gd name="T58" fmla="*/ 1055 w 1412"/>
                            <a:gd name="T59" fmla="*/ 1691 h 1771"/>
                            <a:gd name="T60" fmla="*/ 1040 w 1412"/>
                            <a:gd name="T61" fmla="*/ 1699 h 1771"/>
                            <a:gd name="T62" fmla="*/ 1014 w 1412"/>
                            <a:gd name="T63" fmla="*/ 1707 h 1771"/>
                            <a:gd name="T64" fmla="*/ 966 w 1412"/>
                            <a:gd name="T65" fmla="*/ 1713 h 1771"/>
                            <a:gd name="T66" fmla="*/ 885 w 1412"/>
                            <a:gd name="T67" fmla="*/ 1713 h 1771"/>
                            <a:gd name="T68" fmla="*/ 817 w 1412"/>
                            <a:gd name="T69" fmla="*/ 1722 h 1771"/>
                            <a:gd name="T70" fmla="*/ 728 w 1412"/>
                            <a:gd name="T71" fmla="*/ 1740 h 1771"/>
                            <a:gd name="T72" fmla="*/ 635 w 1412"/>
                            <a:gd name="T73" fmla="*/ 1759 h 1771"/>
                            <a:gd name="T74" fmla="*/ 572 w 1412"/>
                            <a:gd name="T75" fmla="*/ 1771 h 1771"/>
                            <a:gd name="T76" fmla="*/ 495 w 1412"/>
                            <a:gd name="T77" fmla="*/ 1771 h 1771"/>
                            <a:gd name="T78" fmla="*/ 479 w 1412"/>
                            <a:gd name="T79" fmla="*/ 1759 h 1771"/>
                            <a:gd name="T80" fmla="*/ 42 w 1412"/>
                            <a:gd name="T81" fmla="*/ 1407 h 1771"/>
                            <a:gd name="T82" fmla="*/ 22 w 1412"/>
                            <a:gd name="T83" fmla="*/ 1383 h 1771"/>
                            <a:gd name="T84" fmla="*/ 6 w 1412"/>
                            <a:gd name="T85" fmla="*/ 1359 h 1771"/>
                            <a:gd name="T86" fmla="*/ 0 w 1412"/>
                            <a:gd name="T87" fmla="*/ 1332 h 1771"/>
                            <a:gd name="T88" fmla="*/ 0 w 1412"/>
                            <a:gd name="T89" fmla="*/ 1299 h 1771"/>
                            <a:gd name="T90" fmla="*/ 6 w 1412"/>
                            <a:gd name="T91" fmla="*/ 1271 h 1771"/>
                            <a:gd name="T92" fmla="*/ 131 w 1412"/>
                            <a:gd name="T93" fmla="*/ 836 h 1771"/>
                            <a:gd name="T94" fmla="*/ 209 w 1412"/>
                            <a:gd name="T95" fmla="*/ 558 h 1771"/>
                            <a:gd name="T96" fmla="*/ 264 w 1412"/>
                            <a:gd name="T97" fmla="*/ 358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2" h="1771">
                              <a:moveTo>
                                <a:pt x="264" y="358"/>
                              </a:moveTo>
                              <a:lnTo>
                                <a:pt x="298" y="236"/>
                              </a:lnTo>
                              <a:lnTo>
                                <a:pt x="320" y="159"/>
                              </a:lnTo>
                              <a:lnTo>
                                <a:pt x="328" y="135"/>
                              </a:lnTo>
                              <a:lnTo>
                                <a:pt x="341" y="116"/>
                              </a:lnTo>
                              <a:lnTo>
                                <a:pt x="349" y="107"/>
                              </a:lnTo>
                              <a:lnTo>
                                <a:pt x="363" y="101"/>
                              </a:lnTo>
                              <a:lnTo>
                                <a:pt x="542" y="58"/>
                              </a:lnTo>
                              <a:lnTo>
                                <a:pt x="734" y="16"/>
                              </a:lnTo>
                              <a:lnTo>
                                <a:pt x="908" y="0"/>
                              </a:lnTo>
                              <a:lnTo>
                                <a:pt x="1007" y="0"/>
                              </a:lnTo>
                              <a:lnTo>
                                <a:pt x="1212" y="13"/>
                              </a:lnTo>
                              <a:lnTo>
                                <a:pt x="1361" y="22"/>
                              </a:lnTo>
                              <a:lnTo>
                                <a:pt x="1383" y="25"/>
                              </a:lnTo>
                              <a:lnTo>
                                <a:pt x="1396" y="33"/>
                              </a:lnTo>
                              <a:lnTo>
                                <a:pt x="1405" y="42"/>
                              </a:lnTo>
                              <a:lnTo>
                                <a:pt x="1411" y="54"/>
                              </a:lnTo>
                              <a:lnTo>
                                <a:pt x="1412" y="70"/>
                              </a:lnTo>
                              <a:lnTo>
                                <a:pt x="1404" y="119"/>
                              </a:lnTo>
                              <a:lnTo>
                                <a:pt x="1376" y="278"/>
                              </a:lnTo>
                              <a:lnTo>
                                <a:pt x="1355" y="397"/>
                              </a:lnTo>
                              <a:lnTo>
                                <a:pt x="1307" y="665"/>
                              </a:lnTo>
                              <a:lnTo>
                                <a:pt x="1276" y="830"/>
                              </a:lnTo>
                              <a:lnTo>
                                <a:pt x="1191" y="1216"/>
                              </a:lnTo>
                              <a:lnTo>
                                <a:pt x="1110" y="1525"/>
                              </a:lnTo>
                              <a:lnTo>
                                <a:pt x="1095" y="1585"/>
                              </a:lnTo>
                              <a:lnTo>
                                <a:pt x="1086" y="1619"/>
                              </a:lnTo>
                              <a:lnTo>
                                <a:pt x="1078" y="1652"/>
                              </a:lnTo>
                              <a:lnTo>
                                <a:pt x="1068" y="1670"/>
                              </a:lnTo>
                              <a:lnTo>
                                <a:pt x="1055" y="1691"/>
                              </a:lnTo>
                              <a:lnTo>
                                <a:pt x="1040" y="1699"/>
                              </a:lnTo>
                              <a:lnTo>
                                <a:pt x="1014" y="1707"/>
                              </a:lnTo>
                              <a:lnTo>
                                <a:pt x="966" y="1713"/>
                              </a:lnTo>
                              <a:lnTo>
                                <a:pt x="885" y="1713"/>
                              </a:lnTo>
                              <a:lnTo>
                                <a:pt x="817" y="1722"/>
                              </a:lnTo>
                              <a:lnTo>
                                <a:pt x="728" y="1740"/>
                              </a:lnTo>
                              <a:lnTo>
                                <a:pt x="635" y="1759"/>
                              </a:lnTo>
                              <a:lnTo>
                                <a:pt x="572" y="1771"/>
                              </a:lnTo>
                              <a:lnTo>
                                <a:pt x="495" y="1771"/>
                              </a:lnTo>
                              <a:lnTo>
                                <a:pt x="479" y="1759"/>
                              </a:lnTo>
                              <a:lnTo>
                                <a:pt x="42" y="1407"/>
                              </a:lnTo>
                              <a:lnTo>
                                <a:pt x="22" y="1383"/>
                              </a:lnTo>
                              <a:lnTo>
                                <a:pt x="6" y="1359"/>
                              </a:lnTo>
                              <a:lnTo>
                                <a:pt x="0" y="1332"/>
                              </a:lnTo>
                              <a:lnTo>
                                <a:pt x="0" y="1299"/>
                              </a:lnTo>
                              <a:lnTo>
                                <a:pt x="6" y="1271"/>
                              </a:lnTo>
                              <a:lnTo>
                                <a:pt x="131" y="836"/>
                              </a:lnTo>
                              <a:lnTo>
                                <a:pt x="209" y="558"/>
                              </a:lnTo>
                              <a:lnTo>
                                <a:pt x="264" y="358"/>
                              </a:lnTo>
                              <a:close/>
                            </a:path>
                          </a:pathLst>
                        </a:custGeom>
                        <a:solidFill>
                          <a:srgbClr val="C0C0C0"/>
                        </a:solidFill>
                        <a:ln w="3175">
                          <a:solidFill>
                            <a:srgbClr val="000000"/>
                          </a:solidFill>
                          <a:prstDash val="solid"/>
                          <a:round/>
                          <a:headEnd/>
                          <a:tailEnd/>
                        </a:ln>
                      </p:spPr>
                      <p:txBody>
                        <a:bodyPr/>
                        <a:lstStyle/>
                        <a:p>
                          <a:endParaRPr lang="en-US"/>
                        </a:p>
                      </p:txBody>
                    </p:sp>
                    <p:sp>
                      <p:nvSpPr>
                        <p:cNvPr id="191538" name="Freeform 50"/>
                        <p:cNvSpPr>
                          <a:spLocks/>
                        </p:cNvSpPr>
                        <p:nvPr/>
                      </p:nvSpPr>
                      <p:spPr bwMode="auto">
                        <a:xfrm>
                          <a:off x="2113" y="2066"/>
                          <a:ext cx="280" cy="448"/>
                        </a:xfrm>
                        <a:custGeom>
                          <a:avLst/>
                          <a:gdLst>
                            <a:gd name="T0" fmla="*/ 192 w 840"/>
                            <a:gd name="T1" fmla="*/ 402 h 1346"/>
                            <a:gd name="T2" fmla="*/ 252 w 840"/>
                            <a:gd name="T3" fmla="*/ 209 h 1346"/>
                            <a:gd name="T4" fmla="*/ 306 w 840"/>
                            <a:gd name="T5" fmla="*/ 36 h 1346"/>
                            <a:gd name="T6" fmla="*/ 314 w 840"/>
                            <a:gd name="T7" fmla="*/ 29 h 1346"/>
                            <a:gd name="T8" fmla="*/ 323 w 840"/>
                            <a:gd name="T9" fmla="*/ 26 h 1346"/>
                            <a:gd name="T10" fmla="*/ 341 w 840"/>
                            <a:gd name="T11" fmla="*/ 23 h 1346"/>
                            <a:gd name="T12" fmla="*/ 581 w 840"/>
                            <a:gd name="T13" fmla="*/ 2 h 1346"/>
                            <a:gd name="T14" fmla="*/ 816 w 840"/>
                            <a:gd name="T15" fmla="*/ 0 h 1346"/>
                            <a:gd name="T16" fmla="*/ 829 w 840"/>
                            <a:gd name="T17" fmla="*/ 3 h 1346"/>
                            <a:gd name="T18" fmla="*/ 835 w 840"/>
                            <a:gd name="T19" fmla="*/ 9 h 1346"/>
                            <a:gd name="T20" fmla="*/ 840 w 840"/>
                            <a:gd name="T21" fmla="*/ 26 h 1346"/>
                            <a:gd name="T22" fmla="*/ 822 w 840"/>
                            <a:gd name="T23" fmla="*/ 148 h 1346"/>
                            <a:gd name="T24" fmla="*/ 785 w 840"/>
                            <a:gd name="T25" fmla="*/ 252 h 1346"/>
                            <a:gd name="T26" fmla="*/ 723 w 840"/>
                            <a:gd name="T27" fmla="*/ 447 h 1346"/>
                            <a:gd name="T28" fmla="*/ 604 w 840"/>
                            <a:gd name="T29" fmla="*/ 778 h 1346"/>
                            <a:gd name="T30" fmla="*/ 499 w 840"/>
                            <a:gd name="T31" fmla="*/ 1068 h 1346"/>
                            <a:gd name="T32" fmla="*/ 473 w 840"/>
                            <a:gd name="T33" fmla="*/ 1177 h 1346"/>
                            <a:gd name="T34" fmla="*/ 457 w 840"/>
                            <a:gd name="T35" fmla="*/ 1249 h 1346"/>
                            <a:gd name="T36" fmla="*/ 440 w 840"/>
                            <a:gd name="T37" fmla="*/ 1292 h 1346"/>
                            <a:gd name="T38" fmla="*/ 425 w 840"/>
                            <a:gd name="T39" fmla="*/ 1322 h 1346"/>
                            <a:gd name="T40" fmla="*/ 414 w 840"/>
                            <a:gd name="T41" fmla="*/ 1337 h 1346"/>
                            <a:gd name="T42" fmla="*/ 405 w 840"/>
                            <a:gd name="T43" fmla="*/ 1345 h 1346"/>
                            <a:gd name="T44" fmla="*/ 391 w 840"/>
                            <a:gd name="T45" fmla="*/ 1346 h 1346"/>
                            <a:gd name="T46" fmla="*/ 376 w 840"/>
                            <a:gd name="T47" fmla="*/ 1342 h 1346"/>
                            <a:gd name="T48" fmla="*/ 353 w 840"/>
                            <a:gd name="T49" fmla="*/ 1325 h 1346"/>
                            <a:gd name="T50" fmla="*/ 327 w 840"/>
                            <a:gd name="T51" fmla="*/ 1303 h 1346"/>
                            <a:gd name="T52" fmla="*/ 303 w 840"/>
                            <a:gd name="T53" fmla="*/ 1276 h 1346"/>
                            <a:gd name="T54" fmla="*/ 275 w 840"/>
                            <a:gd name="T55" fmla="*/ 1249 h 1346"/>
                            <a:gd name="T56" fmla="*/ 248 w 840"/>
                            <a:gd name="T57" fmla="*/ 1226 h 1346"/>
                            <a:gd name="T58" fmla="*/ 12 w 840"/>
                            <a:gd name="T59" fmla="*/ 1107 h 1346"/>
                            <a:gd name="T60" fmla="*/ 3 w 840"/>
                            <a:gd name="T61" fmla="*/ 1099 h 1346"/>
                            <a:gd name="T62" fmla="*/ 0 w 840"/>
                            <a:gd name="T63" fmla="*/ 1087 h 1346"/>
                            <a:gd name="T64" fmla="*/ 2 w 840"/>
                            <a:gd name="T65" fmla="*/ 1072 h 1346"/>
                            <a:gd name="T66" fmla="*/ 6 w 840"/>
                            <a:gd name="T67" fmla="*/ 1058 h 1346"/>
                            <a:gd name="T68" fmla="*/ 192 w 840"/>
                            <a:gd name="T69" fmla="*/ 40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0" h="1346">
                              <a:moveTo>
                                <a:pt x="192" y="402"/>
                              </a:moveTo>
                              <a:lnTo>
                                <a:pt x="252" y="209"/>
                              </a:lnTo>
                              <a:lnTo>
                                <a:pt x="306" y="36"/>
                              </a:lnTo>
                              <a:lnTo>
                                <a:pt x="314" y="29"/>
                              </a:lnTo>
                              <a:lnTo>
                                <a:pt x="323" y="26"/>
                              </a:lnTo>
                              <a:lnTo>
                                <a:pt x="341" y="23"/>
                              </a:lnTo>
                              <a:lnTo>
                                <a:pt x="581" y="2"/>
                              </a:lnTo>
                              <a:lnTo>
                                <a:pt x="816" y="0"/>
                              </a:lnTo>
                              <a:lnTo>
                                <a:pt x="829" y="3"/>
                              </a:lnTo>
                              <a:lnTo>
                                <a:pt x="835" y="9"/>
                              </a:lnTo>
                              <a:lnTo>
                                <a:pt x="840" y="26"/>
                              </a:lnTo>
                              <a:lnTo>
                                <a:pt x="822" y="148"/>
                              </a:lnTo>
                              <a:lnTo>
                                <a:pt x="785" y="252"/>
                              </a:lnTo>
                              <a:lnTo>
                                <a:pt x="723" y="447"/>
                              </a:lnTo>
                              <a:lnTo>
                                <a:pt x="604" y="778"/>
                              </a:lnTo>
                              <a:lnTo>
                                <a:pt x="499" y="1068"/>
                              </a:lnTo>
                              <a:lnTo>
                                <a:pt x="473" y="1177"/>
                              </a:lnTo>
                              <a:lnTo>
                                <a:pt x="457" y="1249"/>
                              </a:lnTo>
                              <a:lnTo>
                                <a:pt x="440" y="1292"/>
                              </a:lnTo>
                              <a:lnTo>
                                <a:pt x="425" y="1322"/>
                              </a:lnTo>
                              <a:lnTo>
                                <a:pt x="414" y="1337"/>
                              </a:lnTo>
                              <a:lnTo>
                                <a:pt x="405" y="1345"/>
                              </a:lnTo>
                              <a:lnTo>
                                <a:pt x="391" y="1346"/>
                              </a:lnTo>
                              <a:lnTo>
                                <a:pt x="376" y="1342"/>
                              </a:lnTo>
                              <a:lnTo>
                                <a:pt x="353" y="1325"/>
                              </a:lnTo>
                              <a:lnTo>
                                <a:pt x="327" y="1303"/>
                              </a:lnTo>
                              <a:lnTo>
                                <a:pt x="303" y="1276"/>
                              </a:lnTo>
                              <a:lnTo>
                                <a:pt x="275" y="1249"/>
                              </a:lnTo>
                              <a:lnTo>
                                <a:pt x="248" y="1226"/>
                              </a:lnTo>
                              <a:lnTo>
                                <a:pt x="12" y="1107"/>
                              </a:lnTo>
                              <a:lnTo>
                                <a:pt x="3" y="1099"/>
                              </a:lnTo>
                              <a:lnTo>
                                <a:pt x="0" y="1087"/>
                              </a:lnTo>
                              <a:lnTo>
                                <a:pt x="2" y="1072"/>
                              </a:lnTo>
                              <a:lnTo>
                                <a:pt x="6" y="1058"/>
                              </a:lnTo>
                              <a:lnTo>
                                <a:pt x="192" y="402"/>
                              </a:lnTo>
                              <a:close/>
                            </a:path>
                          </a:pathLst>
                        </a:custGeom>
                        <a:solidFill>
                          <a:srgbClr val="005F5F"/>
                        </a:solidFill>
                        <a:ln w="3175">
                          <a:solidFill>
                            <a:srgbClr val="000000"/>
                          </a:solidFill>
                          <a:prstDash val="solid"/>
                          <a:round/>
                          <a:headEnd/>
                          <a:tailEnd/>
                        </a:ln>
                      </p:spPr>
                      <p:txBody>
                        <a:bodyPr/>
                        <a:lstStyle/>
                        <a:p>
                          <a:endParaRPr lang="en-US"/>
                        </a:p>
                      </p:txBody>
                    </p:sp>
                  </p:grpSp>
                  <p:grpSp>
                    <p:nvGrpSpPr>
                      <p:cNvPr id="191539" name="Group 51"/>
                      <p:cNvGrpSpPr>
                        <a:grpSpLocks/>
                      </p:cNvGrpSpPr>
                      <p:nvPr/>
                    </p:nvGrpSpPr>
                    <p:grpSpPr bwMode="auto">
                      <a:xfrm>
                        <a:off x="2427" y="2527"/>
                        <a:ext cx="75" cy="254"/>
                        <a:chOff x="2427" y="2527"/>
                        <a:chExt cx="75" cy="254"/>
                      </a:xfrm>
                    </p:grpSpPr>
                    <p:sp>
                      <p:nvSpPr>
                        <p:cNvPr id="191540" name="Freeform 52"/>
                        <p:cNvSpPr>
                          <a:spLocks/>
                        </p:cNvSpPr>
                        <p:nvPr/>
                      </p:nvSpPr>
                      <p:spPr bwMode="auto">
                        <a:xfrm>
                          <a:off x="2433" y="2536"/>
                          <a:ext cx="69" cy="245"/>
                        </a:xfrm>
                        <a:custGeom>
                          <a:avLst/>
                          <a:gdLst>
                            <a:gd name="T0" fmla="*/ 0 w 207"/>
                            <a:gd name="T1" fmla="*/ 0 h 735"/>
                            <a:gd name="T2" fmla="*/ 7 w 207"/>
                            <a:gd name="T3" fmla="*/ 49 h 735"/>
                            <a:gd name="T4" fmla="*/ 17 w 207"/>
                            <a:gd name="T5" fmla="*/ 87 h 735"/>
                            <a:gd name="T6" fmla="*/ 34 w 207"/>
                            <a:gd name="T7" fmla="*/ 119 h 735"/>
                            <a:gd name="T8" fmla="*/ 62 w 207"/>
                            <a:gd name="T9" fmla="*/ 140 h 735"/>
                            <a:gd name="T10" fmla="*/ 96 w 207"/>
                            <a:gd name="T11" fmla="*/ 157 h 735"/>
                            <a:gd name="T12" fmla="*/ 122 w 207"/>
                            <a:gd name="T13" fmla="*/ 185 h 735"/>
                            <a:gd name="T14" fmla="*/ 144 w 207"/>
                            <a:gd name="T15" fmla="*/ 220 h 735"/>
                            <a:gd name="T16" fmla="*/ 166 w 207"/>
                            <a:gd name="T17" fmla="*/ 280 h 735"/>
                            <a:gd name="T18" fmla="*/ 174 w 207"/>
                            <a:gd name="T19" fmla="*/ 329 h 735"/>
                            <a:gd name="T20" fmla="*/ 167 w 207"/>
                            <a:gd name="T21" fmla="*/ 368 h 735"/>
                            <a:gd name="T22" fmla="*/ 144 w 207"/>
                            <a:gd name="T23" fmla="*/ 403 h 735"/>
                            <a:gd name="T24" fmla="*/ 123 w 207"/>
                            <a:gd name="T25" fmla="*/ 436 h 735"/>
                            <a:gd name="T26" fmla="*/ 109 w 207"/>
                            <a:gd name="T27" fmla="*/ 469 h 735"/>
                            <a:gd name="T28" fmla="*/ 98 w 207"/>
                            <a:gd name="T29" fmla="*/ 512 h 735"/>
                            <a:gd name="T30" fmla="*/ 93 w 207"/>
                            <a:gd name="T31" fmla="*/ 561 h 735"/>
                            <a:gd name="T32" fmla="*/ 104 w 207"/>
                            <a:gd name="T33" fmla="*/ 607 h 735"/>
                            <a:gd name="T34" fmla="*/ 118 w 207"/>
                            <a:gd name="T35" fmla="*/ 638 h 735"/>
                            <a:gd name="T36" fmla="*/ 149 w 207"/>
                            <a:gd name="T37" fmla="*/ 678 h 735"/>
                            <a:gd name="T38" fmla="*/ 174 w 207"/>
                            <a:gd name="T39" fmla="*/ 705 h 735"/>
                            <a:gd name="T40" fmla="*/ 207 w 207"/>
                            <a:gd name="T41"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735">
                              <a:moveTo>
                                <a:pt x="0" y="0"/>
                              </a:moveTo>
                              <a:lnTo>
                                <a:pt x="7" y="49"/>
                              </a:lnTo>
                              <a:lnTo>
                                <a:pt x="17" y="87"/>
                              </a:lnTo>
                              <a:lnTo>
                                <a:pt x="34" y="119"/>
                              </a:lnTo>
                              <a:lnTo>
                                <a:pt x="62" y="140"/>
                              </a:lnTo>
                              <a:lnTo>
                                <a:pt x="96" y="157"/>
                              </a:lnTo>
                              <a:lnTo>
                                <a:pt x="122" y="185"/>
                              </a:lnTo>
                              <a:lnTo>
                                <a:pt x="144" y="220"/>
                              </a:lnTo>
                              <a:lnTo>
                                <a:pt x="166" y="280"/>
                              </a:lnTo>
                              <a:lnTo>
                                <a:pt x="174" y="329"/>
                              </a:lnTo>
                              <a:lnTo>
                                <a:pt x="167" y="368"/>
                              </a:lnTo>
                              <a:lnTo>
                                <a:pt x="144" y="403"/>
                              </a:lnTo>
                              <a:lnTo>
                                <a:pt x="123" y="436"/>
                              </a:lnTo>
                              <a:lnTo>
                                <a:pt x="109" y="469"/>
                              </a:lnTo>
                              <a:lnTo>
                                <a:pt x="98" y="512"/>
                              </a:lnTo>
                              <a:lnTo>
                                <a:pt x="93" y="561"/>
                              </a:lnTo>
                              <a:lnTo>
                                <a:pt x="104" y="607"/>
                              </a:lnTo>
                              <a:lnTo>
                                <a:pt x="118" y="638"/>
                              </a:lnTo>
                              <a:lnTo>
                                <a:pt x="149" y="678"/>
                              </a:lnTo>
                              <a:lnTo>
                                <a:pt x="174" y="705"/>
                              </a:lnTo>
                              <a:lnTo>
                                <a:pt x="207" y="7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41" name="Oval 53"/>
                        <p:cNvSpPr>
                          <a:spLocks noChangeArrowheads="1"/>
                        </p:cNvSpPr>
                        <p:nvPr/>
                      </p:nvSpPr>
                      <p:spPr bwMode="auto">
                        <a:xfrm>
                          <a:off x="2427" y="2527"/>
                          <a:ext cx="12" cy="15"/>
                        </a:xfrm>
                        <a:prstGeom prst="ellipse">
                          <a:avLst/>
                        </a:prstGeom>
                        <a:solidFill>
                          <a:srgbClr val="000000"/>
                        </a:solidFill>
                        <a:ln w="3175">
                          <a:solidFill>
                            <a:srgbClr val="000000"/>
                          </a:solidFill>
                          <a:round/>
                          <a:headEnd/>
                          <a:tailEnd/>
                        </a:ln>
                      </p:spPr>
                      <p:txBody>
                        <a:bodyPr/>
                        <a:lstStyle/>
                        <a:p>
                          <a:endParaRPr lang="en-US"/>
                        </a:p>
                      </p:txBody>
                    </p:sp>
                  </p:grpSp>
                </p:grpSp>
              </p:grpSp>
            </p:grpSp>
          </p:grpSp>
        </p:grpSp>
      </p:gr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t>What are Humans Good At?</a:t>
            </a:r>
          </a:p>
        </p:txBody>
      </p:sp>
      <p:sp>
        <p:nvSpPr>
          <p:cNvPr id="138243" name="Rectangle 3"/>
          <p:cNvSpPr>
            <a:spLocks noGrp="1" noChangeArrowheads="1"/>
          </p:cNvSpPr>
          <p:nvPr>
            <p:ph type="body" idx="1"/>
          </p:nvPr>
        </p:nvSpPr>
        <p:spPr>
          <a:xfrm>
            <a:off x="685800" y="2057400"/>
            <a:ext cx="7772400" cy="4114800"/>
          </a:xfrm>
        </p:spPr>
        <p:txBody>
          <a:bodyPr/>
          <a:lstStyle/>
          <a:p>
            <a:r>
              <a:rPr lang="en-US" altLang="en-US"/>
              <a:t>Sense low level stimuli</a:t>
            </a:r>
          </a:p>
          <a:p>
            <a:r>
              <a:rPr lang="en-US" altLang="en-US"/>
              <a:t>Recognize patterns</a:t>
            </a:r>
          </a:p>
          <a:p>
            <a:r>
              <a:rPr lang="en-US" altLang="en-US"/>
              <a:t>Reason inductively</a:t>
            </a:r>
          </a:p>
          <a:p>
            <a:r>
              <a:rPr lang="en-US" altLang="en-US"/>
              <a:t>Communicate with multiple channels</a:t>
            </a:r>
          </a:p>
          <a:p>
            <a:r>
              <a:rPr lang="en-US" altLang="en-US"/>
              <a:t>Apply multiple strategies</a:t>
            </a:r>
          </a:p>
          <a:p>
            <a:r>
              <a:rPr lang="en-US" altLang="en-US"/>
              <a:t>Adapt to changes or unexpected events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a:t>
            </a:r>
            <a:endParaRPr lang="en-US" dirty="0"/>
          </a:p>
        </p:txBody>
      </p:sp>
      <p:sp>
        <p:nvSpPr>
          <p:cNvPr id="3" name="Content Placeholder 2"/>
          <p:cNvSpPr>
            <a:spLocks noGrp="1"/>
          </p:cNvSpPr>
          <p:nvPr>
            <p:ph idx="1"/>
          </p:nvPr>
        </p:nvSpPr>
        <p:spPr/>
        <p:txBody>
          <a:bodyPr/>
          <a:lstStyle/>
          <a:p>
            <a:r>
              <a:rPr lang="en-US" dirty="0" smtClean="0"/>
              <a:t>Information architecture</a:t>
            </a:r>
          </a:p>
          <a:p>
            <a:endParaRPr lang="en-US" dirty="0"/>
          </a:p>
          <a:p>
            <a:r>
              <a:rPr lang="en-US" dirty="0" smtClean="0"/>
              <a:t>Human-Computer Interaction (HCI)</a:t>
            </a:r>
          </a:p>
          <a:p>
            <a:endParaRPr lang="en-US" dirty="0"/>
          </a:p>
          <a:p>
            <a:r>
              <a:rPr lang="en-US" dirty="0" smtClean="0"/>
              <a:t>Viruses and other nasty things</a:t>
            </a:r>
          </a:p>
          <a:p>
            <a:endParaRPr lang="en-US" dirty="0"/>
          </a:p>
          <a:p>
            <a:r>
              <a:rPr lang="en-US" dirty="0" smtClean="0"/>
              <a:t>Open-source </a:t>
            </a:r>
            <a:r>
              <a:rPr lang="en-US" dirty="0"/>
              <a:t>s</a:t>
            </a:r>
            <a:r>
              <a:rPr lang="en-US" dirty="0" smtClean="0"/>
              <a:t>oftware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7990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a:t>What are Computers Good At?</a:t>
            </a:r>
          </a:p>
        </p:txBody>
      </p:sp>
      <p:sp>
        <p:nvSpPr>
          <p:cNvPr id="139267" name="Rectangle 3"/>
          <p:cNvSpPr>
            <a:spLocks noGrp="1" noChangeArrowheads="1"/>
          </p:cNvSpPr>
          <p:nvPr>
            <p:ph type="body" idx="1"/>
          </p:nvPr>
        </p:nvSpPr>
        <p:spPr>
          <a:xfrm>
            <a:off x="457200" y="1981200"/>
            <a:ext cx="8229600" cy="4114800"/>
          </a:xfrm>
        </p:spPr>
        <p:txBody>
          <a:bodyPr/>
          <a:lstStyle/>
          <a:p>
            <a:r>
              <a:rPr lang="en-US" altLang="en-US"/>
              <a:t>Sense stimuli outside human’s range</a:t>
            </a:r>
          </a:p>
          <a:p>
            <a:r>
              <a:rPr lang="en-US" altLang="en-US"/>
              <a:t>Calculate quickly and accurately</a:t>
            </a:r>
          </a:p>
          <a:p>
            <a:r>
              <a:rPr lang="en-US" altLang="en-US"/>
              <a:t>Store large quantities and recall accurately </a:t>
            </a:r>
          </a:p>
          <a:p>
            <a:r>
              <a:rPr lang="en-US" altLang="en-US"/>
              <a:t>Respond rapidly and consistently</a:t>
            </a:r>
          </a:p>
          <a:p>
            <a:r>
              <a:rPr lang="en-US" altLang="en-US"/>
              <a:t>Perform repetitive actions reliably</a:t>
            </a:r>
          </a:p>
          <a:p>
            <a:r>
              <a:rPr lang="en-US" altLang="en-US"/>
              <a:t>Work under heavy load for an extended period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914400"/>
            <a:ext cx="7772400" cy="1143000"/>
          </a:xfrm>
        </p:spPr>
        <p:txBody>
          <a:bodyPr anchor="ctr"/>
          <a:lstStyle/>
          <a:p>
            <a:r>
              <a:rPr lang="en-US" altLang="en-US" sz="4400"/>
              <a:t>Synergy</a:t>
            </a:r>
          </a:p>
        </p:txBody>
      </p:sp>
      <p:sp>
        <p:nvSpPr>
          <p:cNvPr id="140291" name="Rectangle 3"/>
          <p:cNvSpPr>
            <a:spLocks noGrp="1" noChangeArrowheads="1"/>
          </p:cNvSpPr>
          <p:nvPr>
            <p:ph type="subTitle" idx="1"/>
          </p:nvPr>
        </p:nvSpPr>
        <p:spPr>
          <a:xfrm>
            <a:off x="762000" y="2286000"/>
            <a:ext cx="7924800" cy="4343400"/>
          </a:xfrm>
        </p:spPr>
        <p:txBody>
          <a:bodyPr/>
          <a:lstStyle/>
          <a:p>
            <a:pPr algn="l">
              <a:buFontTx/>
              <a:buChar char="•"/>
            </a:pPr>
            <a:r>
              <a:rPr lang="en-US" altLang="en-US" sz="3200"/>
              <a:t> Humans do what they are good at</a:t>
            </a:r>
          </a:p>
          <a:p>
            <a:pPr algn="l">
              <a:buFontTx/>
              <a:buChar char="•"/>
            </a:pPr>
            <a:endParaRPr lang="en-US" altLang="en-US" sz="3200"/>
          </a:p>
          <a:p>
            <a:pPr algn="l">
              <a:buFontTx/>
              <a:buChar char="•"/>
            </a:pPr>
            <a:r>
              <a:rPr lang="en-US" altLang="en-US" sz="3200"/>
              <a:t> Computers do what they are good at</a:t>
            </a:r>
          </a:p>
          <a:p>
            <a:pPr algn="l">
              <a:buFontTx/>
              <a:buChar char="•"/>
            </a:pPr>
            <a:endParaRPr lang="en-US" altLang="en-US" sz="3200"/>
          </a:p>
          <a:p>
            <a:pPr algn="l">
              <a:buFontTx/>
              <a:buChar char="•"/>
            </a:pPr>
            <a:r>
              <a:rPr lang="en-US" altLang="en-US" sz="3200"/>
              <a:t> Strengths of one cover weakness of the other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altLang="en-US"/>
              <a:t>Types of Applications</a:t>
            </a:r>
          </a:p>
        </p:txBody>
      </p:sp>
      <p:sp>
        <p:nvSpPr>
          <p:cNvPr id="21507" name="Rectangle 3"/>
          <p:cNvSpPr>
            <a:spLocks noGrp="1" noChangeArrowheads="1"/>
          </p:cNvSpPr>
          <p:nvPr>
            <p:ph type="body" idx="1"/>
          </p:nvPr>
        </p:nvSpPr>
        <p:spPr>
          <a:xfrm>
            <a:off x="685800" y="1752600"/>
            <a:ext cx="7772400" cy="4114800"/>
          </a:xfrm>
          <a:noFill/>
          <a:ln/>
        </p:spPr>
        <p:txBody>
          <a:bodyPr/>
          <a:lstStyle/>
          <a:p>
            <a:r>
              <a:rPr lang="en-US" altLang="en-US"/>
              <a:t>Life critical</a:t>
            </a:r>
          </a:p>
          <a:p>
            <a:pPr lvl="1"/>
            <a:r>
              <a:rPr lang="en-US" altLang="en-US"/>
              <a:t>Low error rate first and foremost</a:t>
            </a:r>
          </a:p>
          <a:p>
            <a:pPr lvl="1"/>
            <a:r>
              <a:rPr lang="en-US" altLang="en-US"/>
              <a:t>Justifies an enormous design and testing effort</a:t>
            </a:r>
          </a:p>
          <a:p>
            <a:r>
              <a:rPr lang="en-US" altLang="en-US"/>
              <a:t>Custom Commercial</a:t>
            </a:r>
          </a:p>
          <a:p>
            <a:pPr lvl="1"/>
            <a:r>
              <a:rPr lang="en-US" altLang="en-US"/>
              <a:t>Speed and error rate</a:t>
            </a:r>
          </a:p>
          <a:p>
            <a:r>
              <a:rPr lang="en-US" altLang="en-US"/>
              <a:t>Office and Home</a:t>
            </a:r>
          </a:p>
          <a:p>
            <a:pPr lvl="1"/>
            <a:r>
              <a:rPr lang="en-US" altLang="en-US"/>
              <a:t>Easy learning, high user satisfaction, low cost</a:t>
            </a:r>
          </a:p>
          <a:p>
            <a:r>
              <a:rPr lang="en-US" altLang="en-US"/>
              <a:t>Creative</a:t>
            </a:r>
          </a:p>
          <a:p>
            <a:pPr lvl="1"/>
            <a:r>
              <a:rPr lang="en-US" altLang="en-US"/>
              <a:t>User needs assessment is very challenging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ltLang="en-US"/>
              <a:t>User Characteristics</a:t>
            </a:r>
          </a:p>
        </p:txBody>
      </p:sp>
      <p:sp>
        <p:nvSpPr>
          <p:cNvPr id="23555" name="Rectangle 3"/>
          <p:cNvSpPr>
            <a:spLocks noGrp="1" noChangeArrowheads="1"/>
          </p:cNvSpPr>
          <p:nvPr>
            <p:ph type="body" idx="1"/>
          </p:nvPr>
        </p:nvSpPr>
        <p:spPr>
          <a:noFill/>
          <a:ln/>
        </p:spPr>
        <p:txBody>
          <a:bodyPr/>
          <a:lstStyle/>
          <a:p>
            <a:r>
              <a:rPr lang="en-US" altLang="en-US"/>
              <a:t>Physical</a:t>
            </a:r>
          </a:p>
          <a:p>
            <a:pPr lvl="1"/>
            <a:r>
              <a:rPr lang="en-US" altLang="en-US"/>
              <a:t>Anthropomorphic (height, left handed, etc.)</a:t>
            </a:r>
          </a:p>
          <a:p>
            <a:pPr lvl="1"/>
            <a:r>
              <a:rPr lang="en-US" altLang="en-US"/>
              <a:t>Age (mobility, dexterity, etc.)</a:t>
            </a:r>
          </a:p>
          <a:p>
            <a:r>
              <a:rPr lang="en-US" altLang="en-US"/>
              <a:t>Cognitive</a:t>
            </a:r>
          </a:p>
          <a:p>
            <a:r>
              <a:rPr lang="en-US" altLang="en-US"/>
              <a:t>Perceptual</a:t>
            </a:r>
          </a:p>
          <a:p>
            <a:pPr lvl="1"/>
            <a:r>
              <a:rPr lang="en-US" altLang="en-US"/>
              <a:t>Sight, hearing, etc.</a:t>
            </a:r>
          </a:p>
          <a:p>
            <a:r>
              <a:rPr lang="en-US" altLang="en-US"/>
              <a:t>Personality</a:t>
            </a:r>
          </a:p>
          <a:p>
            <a:pPr lvl="1"/>
            <a:r>
              <a:rPr lang="en-US" altLang="en-US"/>
              <a:t>Including cultural factors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a:noFill/>
          <a:ln/>
        </p:spPr>
        <p:txBody>
          <a:bodyPr/>
          <a:lstStyle/>
          <a:p>
            <a:r>
              <a:rPr lang="en-US" altLang="en-US"/>
              <a:t>Modeling Interaction</a:t>
            </a:r>
          </a:p>
        </p:txBody>
      </p:sp>
      <p:sp>
        <p:nvSpPr>
          <p:cNvPr id="19459" name="Rectangle 3"/>
          <p:cNvSpPr>
            <a:spLocks noChangeArrowheads="1"/>
          </p:cNvSpPr>
          <p:nvPr/>
        </p:nvSpPr>
        <p:spPr bwMode="auto">
          <a:xfrm>
            <a:off x="1295400" y="2895600"/>
            <a:ext cx="773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Task</a:t>
            </a:r>
          </a:p>
        </p:txBody>
      </p:sp>
      <p:sp>
        <p:nvSpPr>
          <p:cNvPr id="19460" name="Rectangle 4"/>
          <p:cNvSpPr>
            <a:spLocks noChangeArrowheads="1"/>
          </p:cNvSpPr>
          <p:nvPr/>
        </p:nvSpPr>
        <p:spPr bwMode="auto">
          <a:xfrm>
            <a:off x="2971800" y="2819400"/>
            <a:ext cx="1077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System</a:t>
            </a:r>
          </a:p>
        </p:txBody>
      </p:sp>
      <p:sp>
        <p:nvSpPr>
          <p:cNvPr id="19461" name="Rectangle 5"/>
          <p:cNvSpPr>
            <a:spLocks noChangeArrowheads="1"/>
          </p:cNvSpPr>
          <p:nvPr/>
        </p:nvSpPr>
        <p:spPr bwMode="auto">
          <a:xfrm>
            <a:off x="1169988" y="2846388"/>
            <a:ext cx="10541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Rectangle 6"/>
          <p:cNvSpPr>
            <a:spLocks noChangeArrowheads="1"/>
          </p:cNvSpPr>
          <p:nvPr/>
        </p:nvSpPr>
        <p:spPr bwMode="auto">
          <a:xfrm>
            <a:off x="2922588" y="2846388"/>
            <a:ext cx="11303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p:cNvSpPr>
            <a:spLocks noChangeShapeType="1"/>
          </p:cNvSpPr>
          <p:nvPr/>
        </p:nvSpPr>
        <p:spPr bwMode="auto">
          <a:xfrm flipV="1">
            <a:off x="1704975" y="2301875"/>
            <a:ext cx="9001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8"/>
          <p:cNvSpPr>
            <a:spLocks noChangeShapeType="1"/>
          </p:cNvSpPr>
          <p:nvPr/>
        </p:nvSpPr>
        <p:spPr bwMode="auto">
          <a:xfrm flipH="1" flipV="1">
            <a:off x="2835275" y="2301875"/>
            <a:ext cx="6969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Rectangle 9"/>
          <p:cNvSpPr>
            <a:spLocks noChangeArrowheads="1"/>
          </p:cNvSpPr>
          <p:nvPr/>
        </p:nvSpPr>
        <p:spPr bwMode="auto">
          <a:xfrm>
            <a:off x="1828800" y="1828800"/>
            <a:ext cx="2035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Mental Models</a:t>
            </a:r>
          </a:p>
        </p:txBody>
      </p:sp>
      <p:sp>
        <p:nvSpPr>
          <p:cNvPr id="19466" name="Rectangle 10"/>
          <p:cNvSpPr>
            <a:spLocks noChangeArrowheads="1"/>
          </p:cNvSpPr>
          <p:nvPr/>
        </p:nvSpPr>
        <p:spPr bwMode="auto">
          <a:xfrm>
            <a:off x="941388" y="1779588"/>
            <a:ext cx="3416300" cy="1892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Rectangle 11"/>
          <p:cNvSpPr>
            <a:spLocks noChangeArrowheads="1"/>
          </p:cNvSpPr>
          <p:nvPr/>
        </p:nvSpPr>
        <p:spPr bwMode="auto">
          <a:xfrm>
            <a:off x="5360988" y="17795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Rectangle 12"/>
          <p:cNvSpPr>
            <a:spLocks noChangeArrowheads="1"/>
          </p:cNvSpPr>
          <p:nvPr/>
        </p:nvSpPr>
        <p:spPr bwMode="auto">
          <a:xfrm>
            <a:off x="5360988" y="29225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3"/>
          <p:cNvSpPr>
            <a:spLocks noChangeShapeType="1"/>
          </p:cNvSpPr>
          <p:nvPr/>
        </p:nvSpPr>
        <p:spPr bwMode="auto">
          <a:xfrm flipH="1">
            <a:off x="4359275" y="3297238"/>
            <a:ext cx="10017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a:off x="4371975" y="2154238"/>
            <a:ext cx="9763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Rectangle 15"/>
          <p:cNvSpPr>
            <a:spLocks noChangeArrowheads="1"/>
          </p:cNvSpPr>
          <p:nvPr/>
        </p:nvSpPr>
        <p:spPr bwMode="auto">
          <a:xfrm>
            <a:off x="5334000" y="1828800"/>
            <a:ext cx="9604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Sight</a:t>
            </a:r>
          </a:p>
          <a:p>
            <a:r>
              <a:rPr lang="en-US" altLang="en-US"/>
              <a:t>Sound</a:t>
            </a:r>
          </a:p>
        </p:txBody>
      </p:sp>
      <p:sp>
        <p:nvSpPr>
          <p:cNvPr id="19472" name="Rectangle 16"/>
          <p:cNvSpPr>
            <a:spLocks noChangeArrowheads="1"/>
          </p:cNvSpPr>
          <p:nvPr/>
        </p:nvSpPr>
        <p:spPr bwMode="auto">
          <a:xfrm>
            <a:off x="5334000" y="2971800"/>
            <a:ext cx="9604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Hands</a:t>
            </a:r>
          </a:p>
          <a:p>
            <a:r>
              <a:rPr lang="en-US" altLang="en-US"/>
              <a:t>Voice</a:t>
            </a:r>
          </a:p>
        </p:txBody>
      </p:sp>
      <p:sp>
        <p:nvSpPr>
          <p:cNvPr id="19473" name="Rectangle 17"/>
          <p:cNvSpPr>
            <a:spLocks noChangeArrowheads="1"/>
          </p:cNvSpPr>
          <p:nvPr/>
        </p:nvSpPr>
        <p:spPr bwMode="auto">
          <a:xfrm>
            <a:off x="1295400" y="5334000"/>
            <a:ext cx="773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Task</a:t>
            </a:r>
          </a:p>
        </p:txBody>
      </p:sp>
      <p:sp>
        <p:nvSpPr>
          <p:cNvPr id="19474" name="Rectangle 18"/>
          <p:cNvSpPr>
            <a:spLocks noChangeArrowheads="1"/>
          </p:cNvSpPr>
          <p:nvPr/>
        </p:nvSpPr>
        <p:spPr bwMode="auto">
          <a:xfrm>
            <a:off x="3124200" y="5334000"/>
            <a:ext cx="7572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User</a:t>
            </a:r>
          </a:p>
        </p:txBody>
      </p:sp>
      <p:sp>
        <p:nvSpPr>
          <p:cNvPr id="19475" name="Rectangle 19"/>
          <p:cNvSpPr>
            <a:spLocks noChangeArrowheads="1"/>
          </p:cNvSpPr>
          <p:nvPr/>
        </p:nvSpPr>
        <p:spPr bwMode="auto">
          <a:xfrm>
            <a:off x="1169988" y="5284788"/>
            <a:ext cx="10541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Rectangle 20"/>
          <p:cNvSpPr>
            <a:spLocks noChangeArrowheads="1"/>
          </p:cNvSpPr>
          <p:nvPr/>
        </p:nvSpPr>
        <p:spPr bwMode="auto">
          <a:xfrm>
            <a:off x="2922588" y="5284788"/>
            <a:ext cx="11303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Line 21"/>
          <p:cNvSpPr>
            <a:spLocks noChangeShapeType="1"/>
          </p:cNvSpPr>
          <p:nvPr/>
        </p:nvSpPr>
        <p:spPr bwMode="auto">
          <a:xfrm flipV="1">
            <a:off x="1704975" y="4740275"/>
            <a:ext cx="9001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8" name="Line 22"/>
          <p:cNvSpPr>
            <a:spLocks noChangeShapeType="1"/>
          </p:cNvSpPr>
          <p:nvPr/>
        </p:nvSpPr>
        <p:spPr bwMode="auto">
          <a:xfrm flipH="1" flipV="1">
            <a:off x="2835275" y="4740275"/>
            <a:ext cx="6969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9" name="Rectangle 23"/>
          <p:cNvSpPr>
            <a:spLocks noChangeArrowheads="1"/>
          </p:cNvSpPr>
          <p:nvPr/>
        </p:nvSpPr>
        <p:spPr bwMode="auto">
          <a:xfrm>
            <a:off x="1676400" y="4267200"/>
            <a:ext cx="22717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Software Models</a:t>
            </a:r>
          </a:p>
        </p:txBody>
      </p:sp>
      <p:sp>
        <p:nvSpPr>
          <p:cNvPr id="19480" name="Rectangle 24"/>
          <p:cNvSpPr>
            <a:spLocks noChangeArrowheads="1"/>
          </p:cNvSpPr>
          <p:nvPr/>
        </p:nvSpPr>
        <p:spPr bwMode="auto">
          <a:xfrm>
            <a:off x="941388" y="4217988"/>
            <a:ext cx="3416300" cy="1892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Rectangle 25"/>
          <p:cNvSpPr>
            <a:spLocks noChangeArrowheads="1"/>
          </p:cNvSpPr>
          <p:nvPr/>
        </p:nvSpPr>
        <p:spPr bwMode="auto">
          <a:xfrm>
            <a:off x="5360988" y="42179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Rectangle 26"/>
          <p:cNvSpPr>
            <a:spLocks noChangeArrowheads="1"/>
          </p:cNvSpPr>
          <p:nvPr/>
        </p:nvSpPr>
        <p:spPr bwMode="auto">
          <a:xfrm>
            <a:off x="5360988" y="53609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27"/>
          <p:cNvSpPr>
            <a:spLocks noChangeShapeType="1"/>
          </p:cNvSpPr>
          <p:nvPr/>
        </p:nvSpPr>
        <p:spPr bwMode="auto">
          <a:xfrm flipH="1">
            <a:off x="4359275" y="5735638"/>
            <a:ext cx="10017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Line 28"/>
          <p:cNvSpPr>
            <a:spLocks noChangeShapeType="1"/>
          </p:cNvSpPr>
          <p:nvPr/>
        </p:nvSpPr>
        <p:spPr bwMode="auto">
          <a:xfrm>
            <a:off x="4371975" y="4668838"/>
            <a:ext cx="9763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5" name="Rectangle 29"/>
          <p:cNvSpPr>
            <a:spLocks noChangeArrowheads="1"/>
          </p:cNvSpPr>
          <p:nvPr/>
        </p:nvSpPr>
        <p:spPr bwMode="auto">
          <a:xfrm>
            <a:off x="5334000" y="4267200"/>
            <a:ext cx="138271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Keyboard</a:t>
            </a:r>
          </a:p>
          <a:p>
            <a:r>
              <a:rPr lang="en-US" altLang="en-US"/>
              <a:t>Mouse</a:t>
            </a:r>
          </a:p>
        </p:txBody>
      </p:sp>
      <p:sp>
        <p:nvSpPr>
          <p:cNvPr id="19486" name="Rectangle 30"/>
          <p:cNvSpPr>
            <a:spLocks noChangeArrowheads="1"/>
          </p:cNvSpPr>
          <p:nvPr/>
        </p:nvSpPr>
        <p:spPr bwMode="auto">
          <a:xfrm>
            <a:off x="5410200" y="5334000"/>
            <a:ext cx="11620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Display</a:t>
            </a:r>
          </a:p>
          <a:p>
            <a:r>
              <a:rPr lang="en-US" altLang="en-US"/>
              <a:t>Speaker</a:t>
            </a:r>
          </a:p>
        </p:txBody>
      </p:sp>
      <p:sp>
        <p:nvSpPr>
          <p:cNvPr id="19487" name="Line 31"/>
          <p:cNvSpPr>
            <a:spLocks noChangeShapeType="1"/>
          </p:cNvSpPr>
          <p:nvPr/>
        </p:nvSpPr>
        <p:spPr bwMode="auto">
          <a:xfrm>
            <a:off x="6734175" y="3297238"/>
            <a:ext cx="6715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Line 32"/>
          <p:cNvSpPr>
            <a:spLocks noChangeShapeType="1"/>
          </p:cNvSpPr>
          <p:nvPr/>
        </p:nvSpPr>
        <p:spPr bwMode="auto">
          <a:xfrm>
            <a:off x="7412038" y="3305175"/>
            <a:ext cx="0" cy="13573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Line 33"/>
          <p:cNvSpPr>
            <a:spLocks noChangeShapeType="1"/>
          </p:cNvSpPr>
          <p:nvPr/>
        </p:nvSpPr>
        <p:spPr bwMode="auto">
          <a:xfrm flipH="1">
            <a:off x="6721475" y="4668838"/>
            <a:ext cx="6969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34"/>
          <p:cNvSpPr>
            <a:spLocks noChangeShapeType="1"/>
          </p:cNvSpPr>
          <p:nvPr/>
        </p:nvSpPr>
        <p:spPr bwMode="auto">
          <a:xfrm>
            <a:off x="6734175" y="5735638"/>
            <a:ext cx="1357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1" name="Line 35"/>
          <p:cNvSpPr>
            <a:spLocks noChangeShapeType="1"/>
          </p:cNvSpPr>
          <p:nvPr/>
        </p:nvSpPr>
        <p:spPr bwMode="auto">
          <a:xfrm flipV="1">
            <a:off x="8097838" y="2149475"/>
            <a:ext cx="0" cy="3592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2" name="Line 36"/>
          <p:cNvSpPr>
            <a:spLocks noChangeShapeType="1"/>
          </p:cNvSpPr>
          <p:nvPr/>
        </p:nvSpPr>
        <p:spPr bwMode="auto">
          <a:xfrm flipH="1">
            <a:off x="6721475" y="2154238"/>
            <a:ext cx="13827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37"/>
          <p:cNvSpPr>
            <a:spLocks noChangeShapeType="1"/>
          </p:cNvSpPr>
          <p:nvPr/>
        </p:nvSpPr>
        <p:spPr bwMode="auto">
          <a:xfrm>
            <a:off x="160338" y="3962400"/>
            <a:ext cx="8672512"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Rectangle 38"/>
          <p:cNvSpPr>
            <a:spLocks noChangeArrowheads="1"/>
          </p:cNvSpPr>
          <p:nvPr/>
        </p:nvSpPr>
        <p:spPr bwMode="auto">
          <a:xfrm>
            <a:off x="914400" y="1219200"/>
            <a:ext cx="1077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Human</a:t>
            </a:r>
          </a:p>
        </p:txBody>
      </p:sp>
      <p:sp>
        <p:nvSpPr>
          <p:cNvPr id="19495" name="Rectangle 39"/>
          <p:cNvSpPr>
            <a:spLocks noChangeArrowheads="1"/>
          </p:cNvSpPr>
          <p:nvPr/>
        </p:nvSpPr>
        <p:spPr bwMode="auto">
          <a:xfrm>
            <a:off x="914400" y="6248400"/>
            <a:ext cx="1400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Computer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Discussion Point: Mental Models</a:t>
            </a:r>
          </a:p>
        </p:txBody>
      </p:sp>
      <p:sp>
        <p:nvSpPr>
          <p:cNvPr id="46083" name="Rectangle 3"/>
          <p:cNvSpPr>
            <a:spLocks noGrp="1" noChangeArrowheads="1"/>
          </p:cNvSpPr>
          <p:nvPr>
            <p:ph type="body" idx="1"/>
          </p:nvPr>
        </p:nvSpPr>
        <p:spPr/>
        <p:txBody>
          <a:bodyPr/>
          <a:lstStyle/>
          <a:p>
            <a:r>
              <a:rPr lang="en-US" altLang="en-US"/>
              <a:t>As a user, what do you need to know about a machine in order to interact with it effectively? </a:t>
            </a:r>
          </a:p>
          <a:p>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a:t>Mental Models</a:t>
            </a:r>
          </a:p>
        </p:txBody>
      </p:sp>
      <p:sp>
        <p:nvSpPr>
          <p:cNvPr id="164867" name="Rectangle 3"/>
          <p:cNvSpPr>
            <a:spLocks noGrp="1" noChangeArrowheads="1"/>
          </p:cNvSpPr>
          <p:nvPr>
            <p:ph type="body" idx="1"/>
          </p:nvPr>
        </p:nvSpPr>
        <p:spPr/>
        <p:txBody>
          <a:bodyPr/>
          <a:lstStyle/>
          <a:p>
            <a:r>
              <a:rPr lang="en-US" altLang="en-US"/>
              <a:t>How the user </a:t>
            </a:r>
            <a:r>
              <a:rPr lang="en-US" altLang="en-US" u="sng"/>
              <a:t>thinks</a:t>
            </a:r>
            <a:r>
              <a:rPr lang="en-US" altLang="en-US"/>
              <a:t> the machine works</a:t>
            </a:r>
          </a:p>
          <a:p>
            <a:pPr lvl="1"/>
            <a:r>
              <a:rPr lang="en-US" altLang="en-US"/>
              <a:t>What actions can be taken?</a:t>
            </a:r>
          </a:p>
          <a:p>
            <a:pPr lvl="1"/>
            <a:r>
              <a:rPr lang="en-US" altLang="en-US"/>
              <a:t>What results are expected from an action?</a:t>
            </a:r>
          </a:p>
          <a:p>
            <a:pPr lvl="1"/>
            <a:r>
              <a:rPr lang="en-US" altLang="en-US"/>
              <a:t>How should system output be interpreted?</a:t>
            </a:r>
          </a:p>
          <a:p>
            <a:r>
              <a:rPr lang="en-US" altLang="en-US"/>
              <a:t>Mental models exist at many levels</a:t>
            </a:r>
          </a:p>
          <a:p>
            <a:pPr lvl="1"/>
            <a:r>
              <a:rPr lang="en-US" altLang="en-US"/>
              <a:t>Hardware, operating system, and network</a:t>
            </a:r>
          </a:p>
          <a:p>
            <a:pPr lvl="1"/>
            <a:r>
              <a:rPr lang="en-US" altLang="en-US"/>
              <a:t>Application programs</a:t>
            </a:r>
          </a:p>
          <a:p>
            <a:pPr lvl="1"/>
            <a:r>
              <a:rPr lang="en-US" altLang="en-US"/>
              <a:t>Information resources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228600"/>
            <a:ext cx="7772400" cy="1143000"/>
          </a:xfrm>
          <a:noFill/>
          <a:ln/>
        </p:spPr>
        <p:txBody>
          <a:bodyPr lIns="92075" tIns="46038" rIns="92075" bIns="46038"/>
          <a:lstStyle/>
          <a:p>
            <a:r>
              <a:rPr lang="en-US" altLang="en-US"/>
              <a:t>Stages of Interaction</a:t>
            </a:r>
          </a:p>
        </p:txBody>
      </p:sp>
      <p:sp>
        <p:nvSpPr>
          <p:cNvPr id="233475" name="Text Box 3"/>
          <p:cNvSpPr txBox="1">
            <a:spLocks noChangeArrowheads="1"/>
          </p:cNvSpPr>
          <p:nvPr/>
        </p:nvSpPr>
        <p:spPr bwMode="auto">
          <a:xfrm>
            <a:off x="3986213" y="1600200"/>
            <a:ext cx="74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Goals</a:t>
            </a:r>
          </a:p>
        </p:txBody>
      </p:sp>
      <p:sp>
        <p:nvSpPr>
          <p:cNvPr id="233476" name="Text Box 4"/>
          <p:cNvSpPr txBox="1">
            <a:spLocks noChangeArrowheads="1"/>
          </p:cNvSpPr>
          <p:nvPr/>
        </p:nvSpPr>
        <p:spPr bwMode="auto">
          <a:xfrm>
            <a:off x="1611313" y="2590800"/>
            <a:ext cx="1042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Intention</a:t>
            </a:r>
          </a:p>
        </p:txBody>
      </p:sp>
      <p:sp>
        <p:nvSpPr>
          <p:cNvPr id="233477" name="Text Box 5"/>
          <p:cNvSpPr txBox="1">
            <a:spLocks noChangeArrowheads="1"/>
          </p:cNvSpPr>
          <p:nvPr/>
        </p:nvSpPr>
        <p:spPr bwMode="auto">
          <a:xfrm>
            <a:off x="1611313" y="3886200"/>
            <a:ext cx="1087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Selection</a:t>
            </a:r>
          </a:p>
        </p:txBody>
      </p:sp>
      <p:sp>
        <p:nvSpPr>
          <p:cNvPr id="233478" name="Text Box 6"/>
          <p:cNvSpPr txBox="1">
            <a:spLocks noChangeArrowheads="1"/>
          </p:cNvSpPr>
          <p:nvPr/>
        </p:nvSpPr>
        <p:spPr bwMode="auto">
          <a:xfrm>
            <a:off x="2449513" y="5334000"/>
            <a:ext cx="1154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b="1">
                <a:latin typeface="Arial" panose="020B0604020202020204" pitchFamily="34" charset="0"/>
              </a:rPr>
              <a:t>Execution</a:t>
            </a:r>
          </a:p>
        </p:txBody>
      </p:sp>
      <p:sp>
        <p:nvSpPr>
          <p:cNvPr id="233480" name="Text Box 8"/>
          <p:cNvSpPr txBox="1">
            <a:spLocks noChangeArrowheads="1"/>
          </p:cNvSpPr>
          <p:nvPr/>
        </p:nvSpPr>
        <p:spPr bwMode="auto">
          <a:xfrm>
            <a:off x="5181600" y="5334000"/>
            <a:ext cx="1306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Perception</a:t>
            </a:r>
          </a:p>
        </p:txBody>
      </p:sp>
      <p:sp>
        <p:nvSpPr>
          <p:cNvPr id="233481" name="Text Box 9"/>
          <p:cNvSpPr txBox="1">
            <a:spLocks noChangeArrowheads="1"/>
          </p:cNvSpPr>
          <p:nvPr/>
        </p:nvSpPr>
        <p:spPr bwMode="auto">
          <a:xfrm>
            <a:off x="5878513" y="3886200"/>
            <a:ext cx="1495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Interpretation</a:t>
            </a:r>
          </a:p>
        </p:txBody>
      </p:sp>
      <p:sp>
        <p:nvSpPr>
          <p:cNvPr id="233482" name="Text Box 10"/>
          <p:cNvSpPr txBox="1">
            <a:spLocks noChangeArrowheads="1"/>
          </p:cNvSpPr>
          <p:nvPr/>
        </p:nvSpPr>
        <p:spPr bwMode="auto">
          <a:xfrm>
            <a:off x="6030913" y="2590800"/>
            <a:ext cx="1211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Evaluation</a:t>
            </a:r>
          </a:p>
        </p:txBody>
      </p:sp>
      <p:sp>
        <p:nvSpPr>
          <p:cNvPr id="233483" name="Line 11"/>
          <p:cNvSpPr>
            <a:spLocks noChangeShapeType="1"/>
          </p:cNvSpPr>
          <p:nvPr/>
        </p:nvSpPr>
        <p:spPr bwMode="auto">
          <a:xfrm flipH="1">
            <a:off x="2449513" y="1828800"/>
            <a:ext cx="1524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4" name="Line 12"/>
          <p:cNvSpPr>
            <a:spLocks noChangeShapeType="1"/>
          </p:cNvSpPr>
          <p:nvPr/>
        </p:nvSpPr>
        <p:spPr bwMode="auto">
          <a:xfrm flipH="1" flipV="1">
            <a:off x="4735513" y="1828800"/>
            <a:ext cx="1524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5" name="Line 13"/>
          <p:cNvSpPr>
            <a:spLocks noChangeShapeType="1"/>
          </p:cNvSpPr>
          <p:nvPr/>
        </p:nvSpPr>
        <p:spPr bwMode="auto">
          <a:xfrm>
            <a:off x="2144713" y="29718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6" name="Line 14"/>
          <p:cNvSpPr>
            <a:spLocks noChangeShapeType="1"/>
          </p:cNvSpPr>
          <p:nvPr/>
        </p:nvSpPr>
        <p:spPr bwMode="auto">
          <a:xfrm flipV="1">
            <a:off x="6640513" y="29718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7" name="Line 15"/>
          <p:cNvSpPr>
            <a:spLocks noChangeShapeType="1"/>
          </p:cNvSpPr>
          <p:nvPr/>
        </p:nvSpPr>
        <p:spPr bwMode="auto">
          <a:xfrm>
            <a:off x="2220913" y="4267200"/>
            <a:ext cx="381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8" name="Line 16"/>
          <p:cNvSpPr>
            <a:spLocks noChangeShapeType="1"/>
          </p:cNvSpPr>
          <p:nvPr/>
        </p:nvSpPr>
        <p:spPr bwMode="auto">
          <a:xfrm flipV="1">
            <a:off x="6183313" y="4267200"/>
            <a:ext cx="381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9" name="Text Box 17"/>
          <p:cNvSpPr txBox="1">
            <a:spLocks noChangeArrowheads="1"/>
          </p:cNvSpPr>
          <p:nvPr/>
        </p:nvSpPr>
        <p:spPr bwMode="auto">
          <a:xfrm>
            <a:off x="3668713" y="2590800"/>
            <a:ext cx="1335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Expectation</a:t>
            </a:r>
          </a:p>
        </p:txBody>
      </p:sp>
      <p:sp>
        <p:nvSpPr>
          <p:cNvPr id="233490" name="Line 18"/>
          <p:cNvSpPr>
            <a:spLocks noChangeShapeType="1"/>
          </p:cNvSpPr>
          <p:nvPr/>
        </p:nvSpPr>
        <p:spPr bwMode="auto">
          <a:xfrm>
            <a:off x="2678113" y="2743200"/>
            <a:ext cx="9144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91" name="Line 19"/>
          <p:cNvSpPr>
            <a:spLocks noChangeShapeType="1"/>
          </p:cNvSpPr>
          <p:nvPr/>
        </p:nvSpPr>
        <p:spPr bwMode="auto">
          <a:xfrm flipH="1">
            <a:off x="5040313" y="2743200"/>
            <a:ext cx="9144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92" name="AutoShape 20"/>
          <p:cNvSpPr>
            <a:spLocks noChangeArrowheads="1"/>
          </p:cNvSpPr>
          <p:nvPr/>
        </p:nvSpPr>
        <p:spPr bwMode="auto">
          <a:xfrm>
            <a:off x="3440113" y="3276600"/>
            <a:ext cx="1873250" cy="865188"/>
          </a:xfrm>
          <a:prstGeom prst="roundRect">
            <a:avLst>
              <a:gd name="adj" fmla="val 1666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233493" name="Text Box 21"/>
          <p:cNvSpPr txBox="1">
            <a:spLocks noChangeArrowheads="1"/>
          </p:cNvSpPr>
          <p:nvPr/>
        </p:nvSpPr>
        <p:spPr bwMode="auto">
          <a:xfrm>
            <a:off x="3363913" y="3044825"/>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1" hangingPunct="1"/>
            <a:r>
              <a:rPr lang="en-US" altLang="en-US" sz="2000">
                <a:latin typeface="Verdana" panose="020B0604030504040204" pitchFamily="34" charset="0"/>
              </a:rPr>
              <a:t>Conceptual</a:t>
            </a:r>
          </a:p>
          <a:p>
            <a:pPr algn="ctr" eaLnBrk="1" hangingPunct="1"/>
            <a:r>
              <a:rPr lang="en-US" altLang="en-US" sz="2000">
                <a:latin typeface="Verdana" panose="020B0604030504040204" pitchFamily="34" charset="0"/>
              </a:rPr>
              <a:t>Model</a:t>
            </a:r>
          </a:p>
        </p:txBody>
      </p:sp>
      <p:sp>
        <p:nvSpPr>
          <p:cNvPr id="233495" name="Line 23"/>
          <p:cNvSpPr>
            <a:spLocks noChangeShapeType="1"/>
          </p:cNvSpPr>
          <p:nvPr/>
        </p:nvSpPr>
        <p:spPr bwMode="auto">
          <a:xfrm>
            <a:off x="1306513" y="4572000"/>
            <a:ext cx="6248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The GOMS Perspective</a:t>
            </a:r>
          </a:p>
        </p:txBody>
      </p:sp>
      <p:sp>
        <p:nvSpPr>
          <p:cNvPr id="132099" name="Rectangle 3"/>
          <p:cNvSpPr>
            <a:spLocks noGrp="1" noChangeArrowheads="1"/>
          </p:cNvSpPr>
          <p:nvPr>
            <p:ph type="body" idx="1"/>
          </p:nvPr>
        </p:nvSpPr>
        <p:spPr/>
        <p:txBody>
          <a:bodyPr/>
          <a:lstStyle/>
          <a:p>
            <a:r>
              <a:rPr lang="en-US" altLang="en-US" b="1" u="sng">
                <a:solidFill>
                  <a:schemeClr val="accent2"/>
                </a:solidFill>
              </a:rPr>
              <a:t>G</a:t>
            </a:r>
            <a:r>
              <a:rPr lang="en-US" altLang="en-US"/>
              <a:t>oals</a:t>
            </a:r>
          </a:p>
          <a:p>
            <a:pPr lvl="1"/>
            <a:r>
              <a:rPr lang="en-US" altLang="en-US"/>
              <a:t>What the user is trying to achieve</a:t>
            </a:r>
          </a:p>
          <a:p>
            <a:r>
              <a:rPr lang="en-US" altLang="en-US" b="1" u="sng">
                <a:solidFill>
                  <a:schemeClr val="accent2"/>
                </a:solidFill>
              </a:rPr>
              <a:t>O</a:t>
            </a:r>
            <a:r>
              <a:rPr lang="en-US" altLang="en-US"/>
              <a:t>perators</a:t>
            </a:r>
          </a:p>
          <a:p>
            <a:pPr lvl="1"/>
            <a:r>
              <a:rPr lang="en-US" altLang="en-US"/>
              <a:t>What capabilities the system provides</a:t>
            </a:r>
          </a:p>
          <a:p>
            <a:r>
              <a:rPr lang="en-US" altLang="en-US" b="1" u="sng">
                <a:solidFill>
                  <a:schemeClr val="accent2"/>
                </a:solidFill>
              </a:rPr>
              <a:t>M</a:t>
            </a:r>
            <a:r>
              <a:rPr lang="en-US" altLang="en-US"/>
              <a:t>ethods</a:t>
            </a:r>
          </a:p>
          <a:p>
            <a:pPr lvl="1"/>
            <a:r>
              <a:rPr lang="en-US" altLang="en-US"/>
              <a:t>How those capabilities can be used</a:t>
            </a:r>
          </a:p>
          <a:p>
            <a:r>
              <a:rPr lang="en-US" altLang="en-US" b="1" u="sng">
                <a:solidFill>
                  <a:schemeClr val="accent2"/>
                </a:solidFill>
              </a:rPr>
              <a:t>S</a:t>
            </a:r>
            <a:r>
              <a:rPr lang="en-US" altLang="en-US"/>
              <a:t>election strategies</a:t>
            </a:r>
          </a:p>
          <a:p>
            <a:pPr lvl="1"/>
            <a:r>
              <a:rPr lang="en-US" altLang="en-US"/>
              <a:t>Which method to choose in a specific case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6" name="Rectangle 4"/>
          <p:cNvSpPr>
            <a:spLocks noGrp="1" noChangeArrowheads="1"/>
          </p:cNvSpPr>
          <p:nvPr>
            <p:ph type="title"/>
          </p:nvPr>
        </p:nvSpPr>
        <p:spPr>
          <a:noFill/>
          <a:ln/>
        </p:spPr>
        <p:txBody>
          <a:bodyPr/>
          <a:lstStyle/>
          <a:p>
            <a:r>
              <a:rPr lang="en-US" altLang="en-US"/>
              <a:t>Input Devices</a:t>
            </a:r>
          </a:p>
        </p:txBody>
      </p:sp>
      <p:sp>
        <p:nvSpPr>
          <p:cNvPr id="125957" name="Rectangle 5"/>
          <p:cNvSpPr>
            <a:spLocks noGrp="1" noChangeArrowheads="1"/>
          </p:cNvSpPr>
          <p:nvPr>
            <p:ph type="body" idx="1"/>
          </p:nvPr>
        </p:nvSpPr>
        <p:spPr>
          <a:noFill/>
          <a:ln/>
        </p:spPr>
        <p:txBody>
          <a:bodyPr/>
          <a:lstStyle/>
          <a:p>
            <a:r>
              <a:rPr lang="en-US" altLang="en-US"/>
              <a:t>Text</a:t>
            </a:r>
          </a:p>
          <a:p>
            <a:pPr lvl="1"/>
            <a:r>
              <a:rPr lang="en-US" altLang="en-US"/>
              <a:t>Keyboard, optical character recognition</a:t>
            </a:r>
          </a:p>
          <a:p>
            <a:pPr lvl="1"/>
            <a:r>
              <a:rPr lang="en-US" altLang="en-US"/>
              <a:t>Speech recognition, handwriting recognition</a:t>
            </a:r>
          </a:p>
          <a:p>
            <a:r>
              <a:rPr lang="en-US" altLang="en-US"/>
              <a:t>Direct manipulation</a:t>
            </a:r>
          </a:p>
          <a:p>
            <a:pPr lvl="1"/>
            <a:r>
              <a:rPr lang="en-US" altLang="en-US"/>
              <a:t>2-D: mouse, trackball, touch pad, touch panel</a:t>
            </a:r>
          </a:p>
          <a:p>
            <a:pPr lvl="1"/>
            <a:r>
              <a:rPr lang="en-US" altLang="en-US"/>
              <a:t>3-D: wand, data glove</a:t>
            </a:r>
          </a:p>
          <a:p>
            <a:r>
              <a:rPr lang="en-US" altLang="en-US"/>
              <a:t>Remote sensing</a:t>
            </a:r>
          </a:p>
          <a:p>
            <a:pPr lvl="1"/>
            <a:r>
              <a:rPr lang="en-US" altLang="en-US"/>
              <a:t>Camera, speaker ID, head tracker, eye tracker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ltLang="en-US"/>
              <a:t>Information Architecture</a:t>
            </a:r>
          </a:p>
        </p:txBody>
      </p:sp>
      <p:sp>
        <p:nvSpPr>
          <p:cNvPr id="246787" name="Rectangle 3"/>
          <p:cNvSpPr>
            <a:spLocks noGrp="1" noChangeArrowheads="1"/>
          </p:cNvSpPr>
          <p:nvPr>
            <p:ph type="body" idx="1"/>
          </p:nvPr>
        </p:nvSpPr>
        <p:spPr/>
        <p:txBody>
          <a:bodyPr/>
          <a:lstStyle/>
          <a:p>
            <a:r>
              <a:rPr lang="en-US" altLang="en-US"/>
              <a:t>The structural design of an “information space” to facilitate access to content</a:t>
            </a:r>
          </a:p>
          <a:p>
            <a:endParaRPr lang="en-US" altLang="en-US"/>
          </a:p>
          <a:p>
            <a:r>
              <a:rPr lang="en-US" altLang="en-US"/>
              <a:t>Consists of at least two components:</a:t>
            </a:r>
          </a:p>
          <a:p>
            <a:pPr lvl="1"/>
            <a:r>
              <a:rPr lang="en-US" altLang="en-US"/>
              <a:t>Static design</a:t>
            </a:r>
          </a:p>
          <a:p>
            <a:pPr lvl="1"/>
            <a:r>
              <a:rPr lang="en-US" altLang="en-US"/>
              <a:t>Interaction design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p:cNvSpPr>
            <a:spLocks noGrp="1" noChangeArrowheads="1"/>
          </p:cNvSpPr>
          <p:nvPr>
            <p:ph type="title"/>
          </p:nvPr>
        </p:nvSpPr>
        <p:spPr>
          <a:xfrm>
            <a:off x="685800" y="228600"/>
            <a:ext cx="7772400" cy="1143000"/>
          </a:xfrm>
          <a:noFill/>
          <a:ln/>
        </p:spPr>
        <p:txBody>
          <a:bodyPr/>
          <a:lstStyle/>
          <a:p>
            <a:r>
              <a:rPr lang="en-US" altLang="en-US"/>
              <a:t>Keyboard</a:t>
            </a:r>
          </a:p>
        </p:txBody>
      </p:sp>
      <p:sp>
        <p:nvSpPr>
          <p:cNvPr id="128005" name="Rectangle 5"/>
          <p:cNvSpPr>
            <a:spLocks noGrp="1" noChangeArrowheads="1"/>
          </p:cNvSpPr>
          <p:nvPr>
            <p:ph type="body" idx="1"/>
          </p:nvPr>
        </p:nvSpPr>
        <p:spPr>
          <a:xfrm>
            <a:off x="533400" y="1600200"/>
            <a:ext cx="8305800" cy="4114800"/>
          </a:xfrm>
          <a:noFill/>
          <a:ln/>
        </p:spPr>
        <p:txBody>
          <a:bodyPr/>
          <a:lstStyle/>
          <a:p>
            <a:r>
              <a:rPr lang="en-US" altLang="en-US"/>
              <a:t>Produces character codes</a:t>
            </a:r>
          </a:p>
          <a:p>
            <a:pPr lvl="1"/>
            <a:r>
              <a:rPr lang="en-US" altLang="en-US"/>
              <a:t>ASCII:  American English</a:t>
            </a:r>
          </a:p>
          <a:p>
            <a:pPr lvl="1"/>
            <a:r>
              <a:rPr lang="en-US" altLang="en-US"/>
              <a:t>Latin-1: European languages</a:t>
            </a:r>
          </a:p>
          <a:p>
            <a:pPr lvl="1"/>
            <a:r>
              <a:rPr lang="en-US" altLang="en-US"/>
              <a:t>UNICODE: (nearly) Any language</a:t>
            </a:r>
          </a:p>
          <a:p>
            <a:pPr lvl="2"/>
            <a:r>
              <a:rPr lang="en-US" altLang="en-US"/>
              <a:t>Pictographic languages need “entry methods”</a:t>
            </a:r>
          </a:p>
          <a:p>
            <a:r>
              <a:rPr lang="en-US" altLang="en-US"/>
              <a:t>Keyboard shortcuts help with data entry</a:t>
            </a:r>
          </a:p>
          <a:p>
            <a:pPr lvl="1"/>
            <a:r>
              <a:rPr lang="en-US" altLang="en-US"/>
              <a:t>Different conventions for standard tasks abound</a:t>
            </a:r>
          </a:p>
          <a:p>
            <a:r>
              <a:rPr lang="en-US" altLang="en-US"/>
              <a:t>VT-100 standard” functions are common</a:t>
            </a:r>
          </a:p>
          <a:p>
            <a:pPr lvl="1"/>
            <a:r>
              <a:rPr lang="en-US" altLang="en-US"/>
              <a:t>Differing layouts can inhibit usability</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609600"/>
            <a:ext cx="8458200" cy="1143000"/>
          </a:xfrm>
        </p:spPr>
        <p:txBody>
          <a:bodyPr/>
          <a:lstStyle/>
          <a:p>
            <a:r>
              <a:rPr lang="en-US" altLang="en-US" sz="4000"/>
              <a:t>Design Example: QWERTY Keyboard</a:t>
            </a:r>
          </a:p>
        </p:txBody>
      </p:sp>
      <p:pic>
        <p:nvPicPr>
          <p:cNvPr id="146436" name="Picture 4" desc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543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46437" name="Text Box 5"/>
          <p:cNvSpPr txBox="1">
            <a:spLocks noChangeArrowheads="1"/>
          </p:cNvSpPr>
          <p:nvPr/>
        </p:nvSpPr>
        <p:spPr bwMode="auto">
          <a:xfrm>
            <a:off x="1905000" y="6172200"/>
            <a:ext cx="689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From http://home.earthlink.net/~dcrehr/whyqwert.html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Dvorak Keyboard </a:t>
            </a:r>
          </a:p>
        </p:txBody>
      </p:sp>
      <p:pic>
        <p:nvPicPr>
          <p:cNvPr id="145412" name="Picture 4" descr="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7620000" cy="2882900"/>
          </a:xfrm>
          <a:prstGeom prst="rect">
            <a:avLst/>
          </a:prstGeom>
          <a:noFill/>
          <a:extLst>
            <a:ext uri="{909E8E84-426E-40DD-AFC4-6F175D3DCCD1}">
              <a14:hiddenFill xmlns:a14="http://schemas.microsoft.com/office/drawing/2010/main">
                <a:solidFill>
                  <a:srgbClr val="FFFFFF"/>
                </a:solidFill>
              </a14:hiddenFill>
            </a:ext>
          </a:extLst>
        </p:spPr>
      </p:pic>
      <p:sp>
        <p:nvSpPr>
          <p:cNvPr id="145413" name="Text Box 5"/>
          <p:cNvSpPr txBox="1">
            <a:spLocks noChangeArrowheads="1"/>
          </p:cNvSpPr>
          <p:nvPr/>
        </p:nvSpPr>
        <p:spPr bwMode="auto">
          <a:xfrm>
            <a:off x="3581400" y="6172200"/>
            <a:ext cx="528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From http://www.mwbrooks.com/dvorak/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2" name="Rectangle 4"/>
          <p:cNvSpPr>
            <a:spLocks noGrp="1" noChangeArrowheads="1"/>
          </p:cNvSpPr>
          <p:nvPr>
            <p:ph type="title"/>
          </p:nvPr>
        </p:nvSpPr>
        <p:spPr>
          <a:noFill/>
          <a:ln/>
        </p:spPr>
        <p:txBody>
          <a:bodyPr/>
          <a:lstStyle/>
          <a:p>
            <a:r>
              <a:rPr lang="en-US" altLang="en-US"/>
              <a:t>2-D Direct Manipulation</a:t>
            </a:r>
          </a:p>
        </p:txBody>
      </p:sp>
      <p:sp>
        <p:nvSpPr>
          <p:cNvPr id="130053" name="Rectangle 5"/>
          <p:cNvSpPr>
            <a:spLocks noGrp="1" noChangeArrowheads="1"/>
          </p:cNvSpPr>
          <p:nvPr>
            <p:ph type="body" idx="1"/>
          </p:nvPr>
        </p:nvSpPr>
        <p:spPr>
          <a:xfrm>
            <a:off x="457200" y="1905000"/>
            <a:ext cx="8229600" cy="4114800"/>
          </a:xfrm>
          <a:noFill/>
          <a:ln/>
        </p:spPr>
        <p:txBody>
          <a:bodyPr/>
          <a:lstStyle/>
          <a:p>
            <a:r>
              <a:rPr lang="en-US" altLang="en-US"/>
              <a:t>Match control actions with on-screen behavior</a:t>
            </a:r>
          </a:p>
          <a:p>
            <a:pPr lvl="1"/>
            <a:r>
              <a:rPr lang="en-US" altLang="en-US"/>
              <a:t>Use a cursor for visual feedback if needed</a:t>
            </a:r>
          </a:p>
          <a:p>
            <a:r>
              <a:rPr lang="en-US" altLang="en-US"/>
              <a:t>Rotary devices</a:t>
            </a:r>
          </a:p>
          <a:p>
            <a:pPr lvl="1"/>
            <a:r>
              <a:rPr lang="en-US" altLang="en-US"/>
              <a:t>Mouse, trackball</a:t>
            </a:r>
          </a:p>
          <a:p>
            <a:r>
              <a:rPr lang="en-US" altLang="en-US"/>
              <a:t>Linear devices</a:t>
            </a:r>
          </a:p>
          <a:p>
            <a:pPr lvl="1"/>
            <a:r>
              <a:rPr lang="en-US" altLang="en-US"/>
              <a:t>Touch pad, touch screen, iPod shuttle, joystick</a:t>
            </a:r>
          </a:p>
          <a:p>
            <a:r>
              <a:rPr lang="en-US" altLang="en-US"/>
              <a:t>Rate devices </a:t>
            </a:r>
          </a:p>
          <a:p>
            <a:pPr lvl="1"/>
            <a:r>
              <a:rPr lang="en-US" altLang="en-US"/>
              <a:t>Laptop eraserhead</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152400"/>
            <a:ext cx="7772400" cy="1143000"/>
          </a:xfrm>
          <a:noFill/>
          <a:ln/>
        </p:spPr>
        <p:txBody>
          <a:bodyPr/>
          <a:lstStyle/>
          <a:p>
            <a:r>
              <a:rPr lang="en-US" altLang="en-US"/>
              <a:t>Modeling Interaction</a:t>
            </a:r>
          </a:p>
        </p:txBody>
      </p:sp>
      <p:sp>
        <p:nvSpPr>
          <p:cNvPr id="166915" name="Rectangle 3"/>
          <p:cNvSpPr>
            <a:spLocks noChangeArrowheads="1"/>
          </p:cNvSpPr>
          <p:nvPr/>
        </p:nvSpPr>
        <p:spPr bwMode="auto">
          <a:xfrm>
            <a:off x="1295400" y="2895600"/>
            <a:ext cx="773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Task</a:t>
            </a:r>
          </a:p>
        </p:txBody>
      </p:sp>
      <p:sp>
        <p:nvSpPr>
          <p:cNvPr id="166916" name="Rectangle 4"/>
          <p:cNvSpPr>
            <a:spLocks noChangeArrowheads="1"/>
          </p:cNvSpPr>
          <p:nvPr/>
        </p:nvSpPr>
        <p:spPr bwMode="auto">
          <a:xfrm>
            <a:off x="2971800" y="2819400"/>
            <a:ext cx="1077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System</a:t>
            </a:r>
          </a:p>
        </p:txBody>
      </p:sp>
      <p:sp>
        <p:nvSpPr>
          <p:cNvPr id="166917" name="Rectangle 5"/>
          <p:cNvSpPr>
            <a:spLocks noChangeArrowheads="1"/>
          </p:cNvSpPr>
          <p:nvPr/>
        </p:nvSpPr>
        <p:spPr bwMode="auto">
          <a:xfrm>
            <a:off x="1169988" y="2846388"/>
            <a:ext cx="10541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8" name="Rectangle 6"/>
          <p:cNvSpPr>
            <a:spLocks noChangeArrowheads="1"/>
          </p:cNvSpPr>
          <p:nvPr/>
        </p:nvSpPr>
        <p:spPr bwMode="auto">
          <a:xfrm>
            <a:off x="2922588" y="2846388"/>
            <a:ext cx="11303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Line 7"/>
          <p:cNvSpPr>
            <a:spLocks noChangeShapeType="1"/>
          </p:cNvSpPr>
          <p:nvPr/>
        </p:nvSpPr>
        <p:spPr bwMode="auto">
          <a:xfrm flipV="1">
            <a:off x="1704975" y="2301875"/>
            <a:ext cx="9001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0" name="Line 8"/>
          <p:cNvSpPr>
            <a:spLocks noChangeShapeType="1"/>
          </p:cNvSpPr>
          <p:nvPr/>
        </p:nvSpPr>
        <p:spPr bwMode="auto">
          <a:xfrm flipH="1" flipV="1">
            <a:off x="2835275" y="2301875"/>
            <a:ext cx="6969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1" name="Rectangle 9"/>
          <p:cNvSpPr>
            <a:spLocks noChangeArrowheads="1"/>
          </p:cNvSpPr>
          <p:nvPr/>
        </p:nvSpPr>
        <p:spPr bwMode="auto">
          <a:xfrm>
            <a:off x="1828800" y="1828800"/>
            <a:ext cx="2035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Mental Models</a:t>
            </a:r>
          </a:p>
        </p:txBody>
      </p:sp>
      <p:sp>
        <p:nvSpPr>
          <p:cNvPr id="166922" name="Rectangle 10"/>
          <p:cNvSpPr>
            <a:spLocks noChangeArrowheads="1"/>
          </p:cNvSpPr>
          <p:nvPr/>
        </p:nvSpPr>
        <p:spPr bwMode="auto">
          <a:xfrm>
            <a:off x="941388" y="1779588"/>
            <a:ext cx="3416300" cy="1892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3" name="Rectangle 11"/>
          <p:cNvSpPr>
            <a:spLocks noChangeArrowheads="1"/>
          </p:cNvSpPr>
          <p:nvPr/>
        </p:nvSpPr>
        <p:spPr bwMode="auto">
          <a:xfrm>
            <a:off x="5360988" y="1779588"/>
            <a:ext cx="1358900" cy="825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4" name="Rectangle 12"/>
          <p:cNvSpPr>
            <a:spLocks noChangeArrowheads="1"/>
          </p:cNvSpPr>
          <p:nvPr/>
        </p:nvSpPr>
        <p:spPr bwMode="auto">
          <a:xfrm>
            <a:off x="5360988" y="29225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5" name="Line 13"/>
          <p:cNvSpPr>
            <a:spLocks noChangeShapeType="1"/>
          </p:cNvSpPr>
          <p:nvPr/>
        </p:nvSpPr>
        <p:spPr bwMode="auto">
          <a:xfrm flipH="1">
            <a:off x="4359275" y="3297238"/>
            <a:ext cx="10017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6" name="Line 14"/>
          <p:cNvSpPr>
            <a:spLocks noChangeShapeType="1"/>
          </p:cNvSpPr>
          <p:nvPr/>
        </p:nvSpPr>
        <p:spPr bwMode="auto">
          <a:xfrm>
            <a:off x="4371975" y="2154238"/>
            <a:ext cx="976313"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7" name="Rectangle 15"/>
          <p:cNvSpPr>
            <a:spLocks noChangeArrowheads="1"/>
          </p:cNvSpPr>
          <p:nvPr/>
        </p:nvSpPr>
        <p:spPr bwMode="auto">
          <a:xfrm>
            <a:off x="5334000" y="1828800"/>
            <a:ext cx="9604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Sight</a:t>
            </a:r>
          </a:p>
          <a:p>
            <a:r>
              <a:rPr lang="en-US" altLang="en-US"/>
              <a:t>Sound</a:t>
            </a:r>
          </a:p>
        </p:txBody>
      </p:sp>
      <p:sp>
        <p:nvSpPr>
          <p:cNvPr id="166928" name="Rectangle 16"/>
          <p:cNvSpPr>
            <a:spLocks noChangeArrowheads="1"/>
          </p:cNvSpPr>
          <p:nvPr/>
        </p:nvSpPr>
        <p:spPr bwMode="auto">
          <a:xfrm>
            <a:off x="5334000" y="2971800"/>
            <a:ext cx="9604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Hands</a:t>
            </a:r>
          </a:p>
          <a:p>
            <a:r>
              <a:rPr lang="en-US" altLang="en-US"/>
              <a:t>Voice</a:t>
            </a:r>
          </a:p>
        </p:txBody>
      </p:sp>
      <p:sp>
        <p:nvSpPr>
          <p:cNvPr id="166929" name="Rectangle 17"/>
          <p:cNvSpPr>
            <a:spLocks noChangeArrowheads="1"/>
          </p:cNvSpPr>
          <p:nvPr/>
        </p:nvSpPr>
        <p:spPr bwMode="auto">
          <a:xfrm>
            <a:off x="1295400" y="5334000"/>
            <a:ext cx="773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Task</a:t>
            </a:r>
          </a:p>
        </p:txBody>
      </p:sp>
      <p:sp>
        <p:nvSpPr>
          <p:cNvPr id="166930" name="Rectangle 18"/>
          <p:cNvSpPr>
            <a:spLocks noChangeArrowheads="1"/>
          </p:cNvSpPr>
          <p:nvPr/>
        </p:nvSpPr>
        <p:spPr bwMode="auto">
          <a:xfrm>
            <a:off x="3124200" y="5334000"/>
            <a:ext cx="7572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User</a:t>
            </a:r>
          </a:p>
        </p:txBody>
      </p:sp>
      <p:sp>
        <p:nvSpPr>
          <p:cNvPr id="166931" name="Rectangle 19"/>
          <p:cNvSpPr>
            <a:spLocks noChangeArrowheads="1"/>
          </p:cNvSpPr>
          <p:nvPr/>
        </p:nvSpPr>
        <p:spPr bwMode="auto">
          <a:xfrm>
            <a:off x="1169988" y="5284788"/>
            <a:ext cx="10541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2" name="Rectangle 20"/>
          <p:cNvSpPr>
            <a:spLocks noChangeArrowheads="1"/>
          </p:cNvSpPr>
          <p:nvPr/>
        </p:nvSpPr>
        <p:spPr bwMode="auto">
          <a:xfrm>
            <a:off x="2922588" y="5284788"/>
            <a:ext cx="11303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3" name="Line 21"/>
          <p:cNvSpPr>
            <a:spLocks noChangeShapeType="1"/>
          </p:cNvSpPr>
          <p:nvPr/>
        </p:nvSpPr>
        <p:spPr bwMode="auto">
          <a:xfrm flipV="1">
            <a:off x="1704975" y="4740275"/>
            <a:ext cx="9001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34" name="Line 22"/>
          <p:cNvSpPr>
            <a:spLocks noChangeShapeType="1"/>
          </p:cNvSpPr>
          <p:nvPr/>
        </p:nvSpPr>
        <p:spPr bwMode="auto">
          <a:xfrm flipH="1" flipV="1">
            <a:off x="2835275" y="4740275"/>
            <a:ext cx="696913" cy="544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35" name="Rectangle 23"/>
          <p:cNvSpPr>
            <a:spLocks noChangeArrowheads="1"/>
          </p:cNvSpPr>
          <p:nvPr/>
        </p:nvSpPr>
        <p:spPr bwMode="auto">
          <a:xfrm>
            <a:off x="1676400" y="4267200"/>
            <a:ext cx="22717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Software Models</a:t>
            </a:r>
          </a:p>
        </p:txBody>
      </p:sp>
      <p:sp>
        <p:nvSpPr>
          <p:cNvPr id="166936" name="Rectangle 24"/>
          <p:cNvSpPr>
            <a:spLocks noChangeArrowheads="1"/>
          </p:cNvSpPr>
          <p:nvPr/>
        </p:nvSpPr>
        <p:spPr bwMode="auto">
          <a:xfrm>
            <a:off x="941388" y="4217988"/>
            <a:ext cx="3416300" cy="1892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7" name="Rectangle 25"/>
          <p:cNvSpPr>
            <a:spLocks noChangeArrowheads="1"/>
          </p:cNvSpPr>
          <p:nvPr/>
        </p:nvSpPr>
        <p:spPr bwMode="auto">
          <a:xfrm>
            <a:off x="5360988" y="4217988"/>
            <a:ext cx="1358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8" name="Rectangle 26"/>
          <p:cNvSpPr>
            <a:spLocks noChangeArrowheads="1"/>
          </p:cNvSpPr>
          <p:nvPr/>
        </p:nvSpPr>
        <p:spPr bwMode="auto">
          <a:xfrm>
            <a:off x="5360988" y="5360988"/>
            <a:ext cx="1358900" cy="825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9" name="Line 27"/>
          <p:cNvSpPr>
            <a:spLocks noChangeShapeType="1"/>
          </p:cNvSpPr>
          <p:nvPr/>
        </p:nvSpPr>
        <p:spPr bwMode="auto">
          <a:xfrm flipH="1">
            <a:off x="4359275" y="5735638"/>
            <a:ext cx="1001713"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0" name="Line 28"/>
          <p:cNvSpPr>
            <a:spLocks noChangeShapeType="1"/>
          </p:cNvSpPr>
          <p:nvPr/>
        </p:nvSpPr>
        <p:spPr bwMode="auto">
          <a:xfrm>
            <a:off x="4371975" y="4668838"/>
            <a:ext cx="976313"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1" name="Rectangle 29"/>
          <p:cNvSpPr>
            <a:spLocks noChangeArrowheads="1"/>
          </p:cNvSpPr>
          <p:nvPr/>
        </p:nvSpPr>
        <p:spPr bwMode="auto">
          <a:xfrm>
            <a:off x="5334000" y="4267200"/>
            <a:ext cx="138271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Keyboard</a:t>
            </a:r>
          </a:p>
          <a:p>
            <a:r>
              <a:rPr lang="en-US" altLang="en-US"/>
              <a:t>Mouse</a:t>
            </a:r>
          </a:p>
        </p:txBody>
      </p:sp>
      <p:sp>
        <p:nvSpPr>
          <p:cNvPr id="166942" name="Rectangle 30"/>
          <p:cNvSpPr>
            <a:spLocks noChangeArrowheads="1"/>
          </p:cNvSpPr>
          <p:nvPr/>
        </p:nvSpPr>
        <p:spPr bwMode="auto">
          <a:xfrm>
            <a:off x="5410200" y="5334000"/>
            <a:ext cx="11620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Display</a:t>
            </a:r>
          </a:p>
          <a:p>
            <a:r>
              <a:rPr lang="en-US" altLang="en-US"/>
              <a:t>Speaker</a:t>
            </a:r>
          </a:p>
        </p:txBody>
      </p:sp>
      <p:sp>
        <p:nvSpPr>
          <p:cNvPr id="166943" name="Line 31"/>
          <p:cNvSpPr>
            <a:spLocks noChangeShapeType="1"/>
          </p:cNvSpPr>
          <p:nvPr/>
        </p:nvSpPr>
        <p:spPr bwMode="auto">
          <a:xfrm>
            <a:off x="6734175" y="3297238"/>
            <a:ext cx="6715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4" name="Line 32"/>
          <p:cNvSpPr>
            <a:spLocks noChangeShapeType="1"/>
          </p:cNvSpPr>
          <p:nvPr/>
        </p:nvSpPr>
        <p:spPr bwMode="auto">
          <a:xfrm>
            <a:off x="7412038" y="3305175"/>
            <a:ext cx="0" cy="13573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5" name="Line 33"/>
          <p:cNvSpPr>
            <a:spLocks noChangeShapeType="1"/>
          </p:cNvSpPr>
          <p:nvPr/>
        </p:nvSpPr>
        <p:spPr bwMode="auto">
          <a:xfrm flipH="1">
            <a:off x="6721475" y="4668838"/>
            <a:ext cx="6969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6" name="Line 34"/>
          <p:cNvSpPr>
            <a:spLocks noChangeShapeType="1"/>
          </p:cNvSpPr>
          <p:nvPr/>
        </p:nvSpPr>
        <p:spPr bwMode="auto">
          <a:xfrm>
            <a:off x="6734175" y="5735638"/>
            <a:ext cx="13573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7" name="Line 35"/>
          <p:cNvSpPr>
            <a:spLocks noChangeShapeType="1"/>
          </p:cNvSpPr>
          <p:nvPr/>
        </p:nvSpPr>
        <p:spPr bwMode="auto">
          <a:xfrm flipV="1">
            <a:off x="8097838" y="2149475"/>
            <a:ext cx="0" cy="35925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8" name="Line 36"/>
          <p:cNvSpPr>
            <a:spLocks noChangeShapeType="1"/>
          </p:cNvSpPr>
          <p:nvPr/>
        </p:nvSpPr>
        <p:spPr bwMode="auto">
          <a:xfrm flipH="1">
            <a:off x="6721475" y="2154238"/>
            <a:ext cx="13827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49" name="Line 37"/>
          <p:cNvSpPr>
            <a:spLocks noChangeShapeType="1"/>
          </p:cNvSpPr>
          <p:nvPr/>
        </p:nvSpPr>
        <p:spPr bwMode="auto">
          <a:xfrm>
            <a:off x="160338" y="3962400"/>
            <a:ext cx="8672512"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50" name="Rectangle 38"/>
          <p:cNvSpPr>
            <a:spLocks noChangeArrowheads="1"/>
          </p:cNvSpPr>
          <p:nvPr/>
        </p:nvSpPr>
        <p:spPr bwMode="auto">
          <a:xfrm>
            <a:off x="914400" y="1219200"/>
            <a:ext cx="1077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Human</a:t>
            </a:r>
          </a:p>
        </p:txBody>
      </p:sp>
      <p:sp>
        <p:nvSpPr>
          <p:cNvPr id="166951" name="Rectangle 39"/>
          <p:cNvSpPr>
            <a:spLocks noChangeArrowheads="1"/>
          </p:cNvSpPr>
          <p:nvPr/>
        </p:nvSpPr>
        <p:spPr bwMode="auto">
          <a:xfrm>
            <a:off x="914400" y="6248400"/>
            <a:ext cx="1400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t>Computer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1143000"/>
          </a:xfrm>
          <a:noFill/>
          <a:ln/>
        </p:spPr>
        <p:txBody>
          <a:bodyPr/>
          <a:lstStyle/>
          <a:p>
            <a:r>
              <a:rPr lang="en-US" altLang="en-US"/>
              <a:t>Human Senses</a:t>
            </a:r>
          </a:p>
        </p:txBody>
      </p:sp>
      <p:sp>
        <p:nvSpPr>
          <p:cNvPr id="47107" name="Rectangle 3"/>
          <p:cNvSpPr>
            <a:spLocks noGrp="1" noChangeArrowheads="1"/>
          </p:cNvSpPr>
          <p:nvPr>
            <p:ph type="body" idx="1"/>
          </p:nvPr>
        </p:nvSpPr>
        <p:spPr>
          <a:xfrm>
            <a:off x="685800" y="1524000"/>
            <a:ext cx="7772400" cy="4114800"/>
          </a:xfrm>
          <a:noFill/>
          <a:ln/>
        </p:spPr>
        <p:txBody>
          <a:bodyPr/>
          <a:lstStyle/>
          <a:p>
            <a:r>
              <a:rPr lang="en-US" altLang="en-US"/>
              <a:t>Visual</a:t>
            </a:r>
          </a:p>
          <a:p>
            <a:pPr lvl="1"/>
            <a:r>
              <a:rPr lang="en-US" altLang="en-US"/>
              <a:t>Position/motion, color/contrast, symbols</a:t>
            </a:r>
          </a:p>
          <a:p>
            <a:r>
              <a:rPr lang="en-US" altLang="en-US"/>
              <a:t>Auditory</a:t>
            </a:r>
          </a:p>
          <a:p>
            <a:pPr lvl="1"/>
            <a:r>
              <a:rPr lang="en-US" altLang="en-US"/>
              <a:t>Position/motion, tones/volume, speech</a:t>
            </a:r>
          </a:p>
          <a:p>
            <a:r>
              <a:rPr lang="en-US" altLang="en-US"/>
              <a:t>Haptic</a:t>
            </a:r>
          </a:p>
          <a:p>
            <a:pPr lvl="1"/>
            <a:r>
              <a:rPr lang="en-US" altLang="en-US"/>
              <a:t>Mechanical, thermal, electrical, kinesthethic</a:t>
            </a:r>
          </a:p>
          <a:p>
            <a:r>
              <a:rPr lang="en-US" altLang="en-US"/>
              <a:t>Olfactory</a:t>
            </a:r>
          </a:p>
          <a:p>
            <a:pPr lvl="1"/>
            <a:r>
              <a:rPr lang="en-US" altLang="en-US"/>
              <a:t>Smell, taste</a:t>
            </a:r>
          </a:p>
          <a:p>
            <a:r>
              <a:rPr lang="en-US" altLang="en-US"/>
              <a:t>Vestibular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p:spPr>
        <p:txBody>
          <a:bodyPr/>
          <a:lstStyle/>
          <a:p>
            <a:r>
              <a:rPr lang="en-US" altLang="en-US"/>
              <a:t>Computer Output</a:t>
            </a:r>
          </a:p>
        </p:txBody>
      </p:sp>
      <p:sp>
        <p:nvSpPr>
          <p:cNvPr id="48131" name="Rectangle 3"/>
          <p:cNvSpPr>
            <a:spLocks noGrp="1" noChangeArrowheads="1"/>
          </p:cNvSpPr>
          <p:nvPr>
            <p:ph type="body" idx="1"/>
          </p:nvPr>
        </p:nvSpPr>
        <p:spPr>
          <a:xfrm>
            <a:off x="685800" y="1981200"/>
            <a:ext cx="8001000" cy="4114800"/>
          </a:xfrm>
          <a:noFill/>
          <a:ln/>
        </p:spPr>
        <p:txBody>
          <a:bodyPr/>
          <a:lstStyle/>
          <a:p>
            <a:r>
              <a:rPr lang="en-US" altLang="en-US"/>
              <a:t>Image display</a:t>
            </a:r>
          </a:p>
          <a:p>
            <a:pPr lvl="1"/>
            <a:r>
              <a:rPr lang="en-US" altLang="en-US"/>
              <a:t>Fixed view, movable view, projection</a:t>
            </a:r>
          </a:p>
          <a:p>
            <a:r>
              <a:rPr lang="en-US" altLang="en-US"/>
              <a:t>Acoustic display</a:t>
            </a:r>
          </a:p>
          <a:p>
            <a:pPr lvl="1"/>
            <a:r>
              <a:rPr lang="en-US" altLang="en-US"/>
              <a:t>Headphones, speakers, within-ear monitors</a:t>
            </a:r>
          </a:p>
          <a:p>
            <a:r>
              <a:rPr lang="en-US" altLang="en-US"/>
              <a:t> Tactile display</a:t>
            </a:r>
          </a:p>
          <a:p>
            <a:pPr lvl="1"/>
            <a:r>
              <a:rPr lang="en-US" altLang="en-US"/>
              <a:t>vibrotactile, pneumatic, piezoelectric</a:t>
            </a:r>
          </a:p>
          <a:p>
            <a:r>
              <a:rPr lang="en-US" altLang="en-US"/>
              <a:t>Force feedback</a:t>
            </a:r>
          </a:p>
          <a:p>
            <a:pPr lvl="1"/>
            <a:r>
              <a:rPr lang="en-US" altLang="en-US"/>
              <a:t>dexterous handmaster, joystick, pen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p:spPr>
        <p:txBody>
          <a:bodyPr/>
          <a:lstStyle/>
          <a:p>
            <a:r>
              <a:rPr lang="en-US" altLang="en-US"/>
              <a:t>Computer Output</a:t>
            </a:r>
          </a:p>
        </p:txBody>
      </p:sp>
      <p:sp>
        <p:nvSpPr>
          <p:cNvPr id="49155" name="Rectangle 3"/>
          <p:cNvSpPr>
            <a:spLocks noGrp="1" noChangeArrowheads="1"/>
          </p:cNvSpPr>
          <p:nvPr>
            <p:ph type="body" idx="1"/>
          </p:nvPr>
        </p:nvSpPr>
        <p:spPr>
          <a:noFill/>
          <a:ln/>
        </p:spPr>
        <p:txBody>
          <a:bodyPr/>
          <a:lstStyle/>
          <a:p>
            <a:r>
              <a:rPr lang="en-US" altLang="en-US"/>
              <a:t>Inertial Display</a:t>
            </a:r>
          </a:p>
          <a:p>
            <a:pPr lvl="1"/>
            <a:r>
              <a:rPr lang="en-US" altLang="en-US"/>
              <a:t>Motion-based simulators</a:t>
            </a:r>
          </a:p>
          <a:p>
            <a:r>
              <a:rPr lang="en-US" altLang="en-US"/>
              <a:t>Olfactory Display</a:t>
            </a:r>
          </a:p>
          <a:p>
            <a:pPr lvl="1"/>
            <a:r>
              <a:rPr lang="en-US" altLang="en-US"/>
              <a:t>Chemical (requires resupply)</a:t>
            </a:r>
          </a:p>
          <a:p>
            <a:r>
              <a:rPr lang="en-US" altLang="en-US"/>
              <a:t>Locomotive display</a:t>
            </a:r>
          </a:p>
          <a:p>
            <a:pPr lvl="1"/>
            <a:r>
              <a:rPr lang="en-US" altLang="en-US"/>
              <a:t>Stationary bicycle, treadmill, ... (trip hazards)</a:t>
            </a:r>
          </a:p>
          <a:p>
            <a:r>
              <a:rPr lang="en-US" altLang="en-US"/>
              <a:t>Temperature Display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76200"/>
            <a:ext cx="7772400" cy="1143000"/>
          </a:xfrm>
        </p:spPr>
        <p:txBody>
          <a:bodyPr/>
          <a:lstStyle/>
          <a:p>
            <a:r>
              <a:rPr lang="en-US" altLang="en-US"/>
              <a:t>Four Stages of Interaction</a:t>
            </a:r>
          </a:p>
        </p:txBody>
      </p:sp>
      <p:sp>
        <p:nvSpPr>
          <p:cNvPr id="193539" name="Rectangle 3"/>
          <p:cNvSpPr>
            <a:spLocks noGrp="1" noChangeArrowheads="1"/>
          </p:cNvSpPr>
          <p:nvPr>
            <p:ph type="body" idx="1"/>
          </p:nvPr>
        </p:nvSpPr>
        <p:spPr>
          <a:xfrm>
            <a:off x="457200" y="1371600"/>
            <a:ext cx="8382000" cy="4114800"/>
          </a:xfrm>
        </p:spPr>
        <p:txBody>
          <a:bodyPr/>
          <a:lstStyle/>
          <a:p>
            <a:r>
              <a:rPr lang="en-US" altLang="en-US"/>
              <a:t>Forming an </a:t>
            </a:r>
            <a:r>
              <a:rPr lang="en-US" altLang="en-US" b="1"/>
              <a:t>intention</a:t>
            </a:r>
          </a:p>
          <a:p>
            <a:pPr lvl="1"/>
            <a:r>
              <a:rPr lang="en-US" altLang="en-US"/>
              <a:t>“What we want to happen”</a:t>
            </a:r>
          </a:p>
          <a:p>
            <a:pPr lvl="1"/>
            <a:r>
              <a:rPr lang="en-US" altLang="en-US"/>
              <a:t>Internal mental characterization of a goal</a:t>
            </a:r>
          </a:p>
          <a:p>
            <a:pPr lvl="1"/>
            <a:r>
              <a:rPr lang="en-US" altLang="en-US"/>
              <a:t>May comprise sub-goals (but rarely well planned)</a:t>
            </a:r>
          </a:p>
          <a:p>
            <a:pPr lvl="1"/>
            <a:r>
              <a:rPr lang="en-US" altLang="en-US"/>
              <a:t>For example, “write e-mail to grandma”</a:t>
            </a:r>
          </a:p>
          <a:p>
            <a:pPr lvl="4"/>
            <a:endParaRPr lang="en-US" altLang="en-US" b="1"/>
          </a:p>
          <a:p>
            <a:r>
              <a:rPr lang="en-US" altLang="en-US" b="1"/>
              <a:t>Selection</a:t>
            </a:r>
            <a:r>
              <a:rPr lang="en-US" altLang="en-US"/>
              <a:t> of an action</a:t>
            </a:r>
          </a:p>
          <a:p>
            <a:pPr lvl="1"/>
            <a:r>
              <a:rPr lang="en-US" altLang="en-US"/>
              <a:t>Review possible actions and select most appropriate</a:t>
            </a:r>
          </a:p>
          <a:p>
            <a:pPr lvl="1"/>
            <a:r>
              <a:rPr lang="en-US" altLang="en-US"/>
              <a:t>For example, “use Outlook to compose e-mail”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381000"/>
            <a:ext cx="7772400" cy="1143000"/>
          </a:xfrm>
        </p:spPr>
        <p:txBody>
          <a:bodyPr/>
          <a:lstStyle/>
          <a:p>
            <a:r>
              <a:rPr lang="en-US" altLang="en-US"/>
              <a:t>Four Stages of Interaction</a:t>
            </a:r>
          </a:p>
        </p:txBody>
      </p:sp>
      <p:sp>
        <p:nvSpPr>
          <p:cNvPr id="194563" name="Rectangle 3"/>
          <p:cNvSpPr>
            <a:spLocks noGrp="1" noChangeArrowheads="1"/>
          </p:cNvSpPr>
          <p:nvPr>
            <p:ph type="body" idx="1"/>
          </p:nvPr>
        </p:nvSpPr>
        <p:spPr>
          <a:xfrm>
            <a:off x="685800" y="1752600"/>
            <a:ext cx="7772400" cy="4114800"/>
          </a:xfrm>
        </p:spPr>
        <p:txBody>
          <a:bodyPr/>
          <a:lstStyle/>
          <a:p>
            <a:r>
              <a:rPr lang="en-US" altLang="en-US" b="1"/>
              <a:t>Execution</a:t>
            </a:r>
            <a:r>
              <a:rPr lang="en-US" altLang="en-US"/>
              <a:t> of the action</a:t>
            </a:r>
          </a:p>
          <a:p>
            <a:pPr lvl="1"/>
            <a:r>
              <a:rPr lang="en-US" altLang="en-US"/>
              <a:t>Carry out the action using the computer</a:t>
            </a:r>
          </a:p>
          <a:p>
            <a:pPr lvl="1"/>
            <a:r>
              <a:rPr lang="en-US" altLang="en-US"/>
              <a:t>For example, “double-click Outlook icon”</a:t>
            </a:r>
          </a:p>
          <a:p>
            <a:pPr lvl="4"/>
            <a:endParaRPr lang="en-US" altLang="en-US" b="1"/>
          </a:p>
          <a:p>
            <a:r>
              <a:rPr lang="en-US" altLang="en-US" b="1"/>
              <a:t>Evaluation</a:t>
            </a:r>
            <a:r>
              <a:rPr lang="en-US" altLang="en-US"/>
              <a:t> of the outcome</a:t>
            </a:r>
          </a:p>
          <a:p>
            <a:pPr lvl="1"/>
            <a:r>
              <a:rPr lang="en-US" altLang="en-US"/>
              <a:t>Compare results with expectations</a:t>
            </a:r>
          </a:p>
          <a:p>
            <a:pPr lvl="1"/>
            <a:r>
              <a:rPr lang="en-US" altLang="en-US"/>
              <a:t>Requires perception, interpretation, and incremental evaluation</a:t>
            </a:r>
          </a:p>
          <a:p>
            <a:pPr lvl="1"/>
            <a:r>
              <a:rPr lang="en-US" altLang="en-US"/>
              <a:t>For example, “did Outlook open?”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76200"/>
            <a:ext cx="7772400" cy="1143000"/>
          </a:xfrm>
        </p:spPr>
        <p:txBody>
          <a:bodyPr/>
          <a:lstStyle/>
          <a:p>
            <a:r>
              <a:rPr lang="en-US" altLang="en-US"/>
              <a:t>Static Design</a:t>
            </a:r>
          </a:p>
        </p:txBody>
      </p:sp>
      <p:sp>
        <p:nvSpPr>
          <p:cNvPr id="247811" name="Rectangle 3"/>
          <p:cNvSpPr>
            <a:spLocks noGrp="1" noChangeArrowheads="1"/>
          </p:cNvSpPr>
          <p:nvPr>
            <p:ph type="body" idx="1"/>
          </p:nvPr>
        </p:nvSpPr>
        <p:spPr>
          <a:xfrm>
            <a:off x="685800" y="1295400"/>
            <a:ext cx="7772400" cy="4114800"/>
          </a:xfrm>
        </p:spPr>
        <p:txBody>
          <a:bodyPr/>
          <a:lstStyle/>
          <a:p>
            <a:r>
              <a:rPr lang="en-US" altLang="en-US"/>
              <a:t>Organizing Principles</a:t>
            </a:r>
          </a:p>
          <a:p>
            <a:pPr lvl="1"/>
            <a:r>
              <a:rPr lang="en-US" altLang="en-US"/>
              <a:t>Logical: inherent structure</a:t>
            </a:r>
          </a:p>
          <a:p>
            <a:pPr lvl="1"/>
            <a:r>
              <a:rPr lang="en-US" altLang="en-US"/>
              <a:t>Functional: by task</a:t>
            </a:r>
          </a:p>
          <a:p>
            <a:pPr lvl="1"/>
            <a:r>
              <a:rPr lang="en-US" altLang="en-US"/>
              <a:t>Demographic: by user</a:t>
            </a:r>
          </a:p>
          <a:p>
            <a:pPr lvl="4"/>
            <a:endParaRPr lang="en-US" altLang="en-US"/>
          </a:p>
          <a:p>
            <a:r>
              <a:rPr lang="en-US" altLang="en-US"/>
              <a:t>Take advantage of metaphors</a:t>
            </a:r>
          </a:p>
          <a:p>
            <a:pPr lvl="1"/>
            <a:r>
              <a:rPr lang="en-US" altLang="en-US"/>
              <a:t>Organizational: e.g., e-government</a:t>
            </a:r>
          </a:p>
          <a:p>
            <a:pPr lvl="1"/>
            <a:r>
              <a:rPr lang="en-US" altLang="en-US"/>
              <a:t>Physical: e.g., online grocery store</a:t>
            </a:r>
          </a:p>
          <a:p>
            <a:pPr lvl="1"/>
            <a:r>
              <a:rPr lang="en-US" altLang="en-US"/>
              <a:t>Functional: e.g., cut, paste, etc.</a:t>
            </a:r>
          </a:p>
          <a:p>
            <a:pPr lvl="1"/>
            <a:r>
              <a:rPr lang="en-US" altLang="en-US"/>
              <a:t>Visual: e.g., octagon for stop</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3400" y="304800"/>
            <a:ext cx="8153400" cy="1143000"/>
          </a:xfrm>
        </p:spPr>
        <p:txBody>
          <a:bodyPr/>
          <a:lstStyle/>
          <a:p>
            <a:r>
              <a:rPr lang="en-US" altLang="en-US"/>
              <a:t>Interaction Styles</a:t>
            </a:r>
          </a:p>
        </p:txBody>
      </p:sp>
      <p:sp>
        <p:nvSpPr>
          <p:cNvPr id="154627" name="Rectangle 3"/>
          <p:cNvSpPr>
            <a:spLocks noGrp="1" noChangeArrowheads="1"/>
          </p:cNvSpPr>
          <p:nvPr>
            <p:ph type="body" idx="1"/>
          </p:nvPr>
        </p:nvSpPr>
        <p:spPr>
          <a:xfrm>
            <a:off x="685800" y="1524000"/>
            <a:ext cx="7772400" cy="4114800"/>
          </a:xfrm>
        </p:spPr>
        <p:txBody>
          <a:bodyPr/>
          <a:lstStyle/>
          <a:p>
            <a:r>
              <a:rPr lang="en-US" altLang="en-US"/>
              <a:t>Graphical User Interfaces (GUI)</a:t>
            </a:r>
          </a:p>
          <a:p>
            <a:pPr lvl="1"/>
            <a:r>
              <a:rPr lang="en-US" altLang="en-US"/>
              <a:t>Direct manipulation (2D, 3D)</a:t>
            </a:r>
          </a:p>
          <a:p>
            <a:pPr lvl="1"/>
            <a:r>
              <a:rPr lang="en-US" altLang="en-US"/>
              <a:t>Menus</a:t>
            </a:r>
          </a:p>
          <a:p>
            <a:r>
              <a:rPr lang="en-US" altLang="en-US"/>
              <a:t>Language-based interfaces</a:t>
            </a:r>
          </a:p>
          <a:p>
            <a:pPr lvl="1"/>
            <a:r>
              <a:rPr lang="en-US" altLang="en-US"/>
              <a:t>Command line interfaces</a:t>
            </a:r>
          </a:p>
          <a:p>
            <a:pPr lvl="1"/>
            <a:r>
              <a:rPr lang="en-US" altLang="en-US"/>
              <a:t>Interactive voice response systems</a:t>
            </a:r>
          </a:p>
          <a:p>
            <a:r>
              <a:rPr lang="en-US" altLang="en-US"/>
              <a:t>Virtual Reality (VR)</a:t>
            </a:r>
          </a:p>
          <a:p>
            <a:pPr lvl="1"/>
            <a:r>
              <a:rPr lang="en-US" altLang="en-US"/>
              <a:t>Direct manipulation</a:t>
            </a:r>
          </a:p>
          <a:p>
            <a:r>
              <a:rPr lang="en-US" altLang="en-US"/>
              <a:t>Ubiquitous computing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WIMP Interfaces</a:t>
            </a:r>
          </a:p>
        </p:txBody>
      </p:sp>
      <p:sp>
        <p:nvSpPr>
          <p:cNvPr id="51203" name="Rectangle 3"/>
          <p:cNvSpPr>
            <a:spLocks noGrp="1" noChangeArrowheads="1"/>
          </p:cNvSpPr>
          <p:nvPr>
            <p:ph type="body" idx="1"/>
          </p:nvPr>
        </p:nvSpPr>
        <p:spPr/>
        <p:txBody>
          <a:bodyPr/>
          <a:lstStyle/>
          <a:p>
            <a:r>
              <a:rPr lang="en-US" altLang="en-US" b="1" u="sng">
                <a:solidFill>
                  <a:schemeClr val="accent2"/>
                </a:solidFill>
              </a:rPr>
              <a:t>W</a:t>
            </a:r>
            <a:r>
              <a:rPr lang="en-US" altLang="en-US"/>
              <a:t>indows</a:t>
            </a:r>
          </a:p>
          <a:p>
            <a:pPr lvl="1"/>
            <a:r>
              <a:rPr lang="en-US" altLang="en-US"/>
              <a:t>Spatial context</a:t>
            </a:r>
          </a:p>
          <a:p>
            <a:r>
              <a:rPr lang="en-US" altLang="en-US" b="1" u="sng">
                <a:solidFill>
                  <a:schemeClr val="accent2"/>
                </a:solidFill>
              </a:rPr>
              <a:t>I</a:t>
            </a:r>
            <a:r>
              <a:rPr lang="en-US" altLang="en-US"/>
              <a:t>cons</a:t>
            </a:r>
          </a:p>
          <a:p>
            <a:pPr lvl="1"/>
            <a:r>
              <a:rPr lang="en-US" altLang="en-US"/>
              <a:t>Direct manipulation</a:t>
            </a:r>
          </a:p>
          <a:p>
            <a:r>
              <a:rPr lang="en-US" altLang="en-US" b="1" u="sng">
                <a:solidFill>
                  <a:schemeClr val="accent2"/>
                </a:solidFill>
              </a:rPr>
              <a:t>M</a:t>
            </a:r>
            <a:r>
              <a:rPr lang="en-US" altLang="en-US"/>
              <a:t>enus</a:t>
            </a:r>
          </a:p>
          <a:p>
            <a:pPr lvl="1"/>
            <a:r>
              <a:rPr lang="en-US" altLang="en-US"/>
              <a:t>Hierarchy</a:t>
            </a:r>
          </a:p>
          <a:p>
            <a:r>
              <a:rPr lang="en-US" altLang="en-US" b="1" u="sng">
                <a:solidFill>
                  <a:schemeClr val="accent2"/>
                </a:solidFill>
              </a:rPr>
              <a:t>P</a:t>
            </a:r>
            <a:r>
              <a:rPr lang="en-US" altLang="en-US"/>
              <a:t>ointing devices</a:t>
            </a:r>
          </a:p>
          <a:p>
            <a:pPr lvl="1"/>
            <a:r>
              <a:rPr lang="en-US" altLang="en-US"/>
              <a:t>Spatial interaction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Rectangle 4"/>
          <p:cNvSpPr>
            <a:spLocks noGrp="1" noChangeArrowheads="1"/>
          </p:cNvSpPr>
          <p:nvPr>
            <p:ph type="title"/>
          </p:nvPr>
        </p:nvSpPr>
        <p:spPr>
          <a:xfrm>
            <a:off x="685800" y="304800"/>
            <a:ext cx="7772400" cy="1143000"/>
          </a:xfrm>
          <a:noFill/>
          <a:ln/>
        </p:spPr>
        <p:txBody>
          <a:bodyPr/>
          <a:lstStyle/>
          <a:p>
            <a:r>
              <a:rPr lang="en-US" altLang="en-US"/>
              <a:t>GUI Components</a:t>
            </a:r>
          </a:p>
        </p:txBody>
      </p:sp>
      <p:sp>
        <p:nvSpPr>
          <p:cNvPr id="62469" name="Rectangle 5"/>
          <p:cNvSpPr>
            <a:spLocks noGrp="1" noChangeArrowheads="1"/>
          </p:cNvSpPr>
          <p:nvPr>
            <p:ph type="body" idx="1"/>
          </p:nvPr>
        </p:nvSpPr>
        <p:spPr>
          <a:xfrm>
            <a:off x="762000" y="1752600"/>
            <a:ext cx="7772400" cy="4114800"/>
          </a:xfrm>
          <a:noFill/>
          <a:ln/>
        </p:spPr>
        <p:txBody>
          <a:bodyPr/>
          <a:lstStyle/>
          <a:p>
            <a:r>
              <a:rPr lang="en-US" altLang="en-US"/>
              <a:t>Windows (and panels)</a:t>
            </a:r>
          </a:p>
          <a:p>
            <a:pPr lvl="1"/>
            <a:r>
              <a:rPr lang="en-US" altLang="en-US"/>
              <a:t>Resize, drag, iconify, scroll, destroy</a:t>
            </a:r>
          </a:p>
          <a:p>
            <a:r>
              <a:rPr lang="en-US" altLang="en-US"/>
              <a:t>Selectors </a:t>
            </a:r>
          </a:p>
          <a:p>
            <a:pPr lvl="1"/>
            <a:r>
              <a:rPr lang="en-US" altLang="en-US"/>
              <a:t>Menu bars, pulldown lists</a:t>
            </a:r>
          </a:p>
          <a:p>
            <a:r>
              <a:rPr lang="en-US" altLang="en-US"/>
              <a:t>Buttons</a:t>
            </a:r>
          </a:p>
          <a:p>
            <a:pPr lvl="1"/>
            <a:r>
              <a:rPr lang="en-US" altLang="en-US"/>
              <a:t>Labeled buttons, radio buttons, checkboxes</a:t>
            </a:r>
          </a:p>
          <a:p>
            <a:r>
              <a:rPr lang="en-US" altLang="en-US"/>
              <a:t>Icons (images)</a:t>
            </a:r>
          </a:p>
          <a:p>
            <a:pPr lvl="1"/>
            <a:r>
              <a:rPr lang="en-US" altLang="en-US"/>
              <a:t>Select, open, drag, group</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p:spPr>
        <p:txBody>
          <a:bodyPr/>
          <a:lstStyle/>
          <a:p>
            <a:r>
              <a:rPr lang="en-US" altLang="en-US"/>
              <a:t>Direct Manipulation</a:t>
            </a:r>
          </a:p>
        </p:txBody>
      </p:sp>
      <p:sp>
        <p:nvSpPr>
          <p:cNvPr id="56323" name="Rectangle 3"/>
          <p:cNvSpPr>
            <a:spLocks noGrp="1" noChangeArrowheads="1"/>
          </p:cNvSpPr>
          <p:nvPr>
            <p:ph type="body" idx="1"/>
          </p:nvPr>
        </p:nvSpPr>
        <p:spPr>
          <a:xfrm>
            <a:off x="685800" y="1981200"/>
            <a:ext cx="8077200" cy="4114800"/>
          </a:xfrm>
          <a:noFill/>
          <a:ln/>
        </p:spPr>
        <p:txBody>
          <a:bodyPr/>
          <a:lstStyle/>
          <a:p>
            <a:r>
              <a:rPr lang="en-US" altLang="en-US"/>
              <a:t>Select a metaphor</a:t>
            </a:r>
          </a:p>
          <a:p>
            <a:pPr lvl="1"/>
            <a:r>
              <a:rPr lang="en-US" altLang="en-US"/>
              <a:t>Desktop, CD player, map, …</a:t>
            </a:r>
          </a:p>
          <a:p>
            <a:pPr lvl="4"/>
            <a:endParaRPr lang="en-US" altLang="en-US"/>
          </a:p>
          <a:p>
            <a:r>
              <a:rPr lang="en-US" altLang="en-US"/>
              <a:t>Use icons to represent conceptual objects</a:t>
            </a:r>
          </a:p>
          <a:p>
            <a:pPr lvl="1"/>
            <a:r>
              <a:rPr lang="en-US" altLang="en-US"/>
              <a:t>Watch out for cultural differences</a:t>
            </a:r>
          </a:p>
          <a:p>
            <a:pPr lvl="4"/>
            <a:endParaRPr lang="en-US" altLang="en-US"/>
          </a:p>
          <a:p>
            <a:r>
              <a:rPr lang="en-US" altLang="en-US"/>
              <a:t>Manipulate those objects with feedback</a:t>
            </a:r>
          </a:p>
          <a:p>
            <a:pPr lvl="1"/>
            <a:r>
              <a:rPr lang="en-US" altLang="en-US"/>
              <a:t>Select (left/right/double click), move (drag/drop)</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0"/>
            <a:ext cx="7772400" cy="1143000"/>
          </a:xfrm>
          <a:noFill/>
          <a:ln/>
        </p:spPr>
        <p:txBody>
          <a:bodyPr lIns="92075" tIns="46038" rIns="92075" bIns="46038"/>
          <a:lstStyle/>
          <a:p>
            <a:r>
              <a:rPr lang="en-US" altLang="en-US"/>
              <a:t>Visual Affordance</a:t>
            </a:r>
          </a:p>
        </p:txBody>
      </p:sp>
      <p:sp>
        <p:nvSpPr>
          <p:cNvPr id="199683" name="Rectangle 3"/>
          <p:cNvSpPr>
            <a:spLocks noGrp="1" noChangeArrowheads="1"/>
          </p:cNvSpPr>
          <p:nvPr>
            <p:ph type="body" idx="1"/>
          </p:nvPr>
        </p:nvSpPr>
        <p:spPr>
          <a:xfrm>
            <a:off x="152400" y="1066800"/>
            <a:ext cx="8991600" cy="4114800"/>
          </a:xfrm>
          <a:noFill/>
          <a:ln/>
        </p:spPr>
        <p:txBody>
          <a:bodyPr lIns="92075" tIns="46038" rIns="92075" bIns="46038"/>
          <a:lstStyle/>
          <a:p>
            <a:r>
              <a:rPr lang="en-US" altLang="en-US"/>
              <a:t>The perceived and actual fundamental properties </a:t>
            </a:r>
            <a:br>
              <a:rPr lang="en-US" altLang="en-US"/>
            </a:br>
            <a:r>
              <a:rPr lang="en-US" altLang="en-US"/>
              <a:t>of the object that determine how it could be used</a:t>
            </a:r>
          </a:p>
          <a:p>
            <a:pPr lvl="1"/>
            <a:r>
              <a:rPr lang="en-US" altLang="en-US"/>
              <a:t>Appearance indicates how the object should be used</a:t>
            </a:r>
          </a:p>
          <a:p>
            <a:pPr lvl="2"/>
            <a:r>
              <a:rPr lang="en-US" altLang="en-US"/>
              <a:t>Chair for sitting</a:t>
            </a:r>
          </a:p>
          <a:p>
            <a:pPr lvl="2"/>
            <a:r>
              <a:rPr lang="en-US" altLang="en-US"/>
              <a:t>Table for placing things on</a:t>
            </a:r>
          </a:p>
          <a:p>
            <a:pPr lvl="2"/>
            <a:r>
              <a:rPr lang="en-US" altLang="en-US"/>
              <a:t>Knobs for turning</a:t>
            </a:r>
          </a:p>
          <a:p>
            <a:pPr lvl="2"/>
            <a:r>
              <a:rPr lang="en-US" altLang="en-US"/>
              <a:t>Slots for inserting things into</a:t>
            </a:r>
          </a:p>
          <a:p>
            <a:pPr lvl="2"/>
            <a:r>
              <a:rPr lang="en-US" altLang="en-US"/>
              <a:t>Buttons for pushing</a:t>
            </a:r>
          </a:p>
          <a:p>
            <a:r>
              <a:rPr lang="en-US" altLang="en-US"/>
              <a:t>Complex things may need explaining but </a:t>
            </a:r>
            <a:br>
              <a:rPr lang="en-US" altLang="en-US"/>
            </a:br>
            <a:r>
              <a:rPr lang="en-US" altLang="en-US"/>
              <a:t>simple things should not</a:t>
            </a:r>
          </a:p>
          <a:p>
            <a:pPr lvl="1"/>
            <a:r>
              <a:rPr lang="en-US" altLang="en-US"/>
              <a:t>When simple things need instructions, design has failed</a:t>
            </a:r>
          </a:p>
        </p:txBody>
      </p:sp>
      <p:sp>
        <p:nvSpPr>
          <p:cNvPr id="199684" name="Freeform 4"/>
          <p:cNvSpPr>
            <a:spLocks noEditPoints="1"/>
          </p:cNvSpPr>
          <p:nvPr/>
        </p:nvSpPr>
        <p:spPr bwMode="auto">
          <a:xfrm>
            <a:off x="7640638" y="2665413"/>
            <a:ext cx="893762" cy="1449387"/>
          </a:xfrm>
          <a:custGeom>
            <a:avLst/>
            <a:gdLst>
              <a:gd name="T0" fmla="*/ 6526 w 6928"/>
              <a:gd name="T1" fmla="*/ 434 h 11234"/>
              <a:gd name="T2" fmla="*/ 6928 w 6928"/>
              <a:gd name="T3" fmla="*/ 0 h 11234"/>
              <a:gd name="T4" fmla="*/ 2059 w 6928"/>
              <a:gd name="T5" fmla="*/ 1095 h 11234"/>
              <a:gd name="T6" fmla="*/ 1818 w 6928"/>
              <a:gd name="T7" fmla="*/ 949 h 11234"/>
              <a:gd name="T8" fmla="*/ 2059 w 6928"/>
              <a:gd name="T9" fmla="*/ 1095 h 11234"/>
              <a:gd name="T10" fmla="*/ 538 w 6928"/>
              <a:gd name="T11" fmla="*/ 3106 h 11234"/>
              <a:gd name="T12" fmla="*/ 1633 w 6928"/>
              <a:gd name="T13" fmla="*/ 2495 h 11234"/>
              <a:gd name="T14" fmla="*/ 4763 w 6928"/>
              <a:gd name="T15" fmla="*/ 5062 h 11234"/>
              <a:gd name="T16" fmla="*/ 491 w 6928"/>
              <a:gd name="T17" fmla="*/ 7837 h 11234"/>
              <a:gd name="T18" fmla="*/ 595 w 6928"/>
              <a:gd name="T19" fmla="*/ 3355 h 11234"/>
              <a:gd name="T20" fmla="*/ 1987 w 6928"/>
              <a:gd name="T21" fmla="*/ 2696 h 11234"/>
              <a:gd name="T22" fmla="*/ 6292 w 6928"/>
              <a:gd name="T23" fmla="*/ 692 h 11234"/>
              <a:gd name="T24" fmla="*/ 4119 w 6928"/>
              <a:gd name="T25" fmla="*/ 11234 h 11234"/>
              <a:gd name="T26" fmla="*/ 3991 w 6928"/>
              <a:gd name="T27" fmla="*/ 10711 h 11234"/>
              <a:gd name="T28" fmla="*/ 4119 w 6928"/>
              <a:gd name="T29" fmla="*/ 11234 h 11234"/>
              <a:gd name="T30" fmla="*/ 354 w 6928"/>
              <a:gd name="T31" fmla="*/ 6969 h 11234"/>
              <a:gd name="T32" fmla="*/ 1069 w 6928"/>
              <a:gd name="T33" fmla="*/ 8675 h 11234"/>
              <a:gd name="T34" fmla="*/ 3065 w 6928"/>
              <a:gd name="T35" fmla="*/ 3903 h 11234"/>
              <a:gd name="T36" fmla="*/ 1552 w 6928"/>
              <a:gd name="T37" fmla="*/ 3468 h 11234"/>
              <a:gd name="T38" fmla="*/ 2913 w 6928"/>
              <a:gd name="T39" fmla="*/ 5930 h 11234"/>
              <a:gd name="T40" fmla="*/ 3065 w 6928"/>
              <a:gd name="T41" fmla="*/ 3903 h 11234"/>
              <a:gd name="T42" fmla="*/ 2236 w 6928"/>
              <a:gd name="T43" fmla="*/ 2776 h 11234"/>
              <a:gd name="T44" fmla="*/ 3798 w 6928"/>
              <a:gd name="T45" fmla="*/ 3187 h 11234"/>
              <a:gd name="T46" fmla="*/ 1923 w 6928"/>
              <a:gd name="T47" fmla="*/ 5971 h 11234"/>
              <a:gd name="T48" fmla="*/ 1778 w 6928"/>
              <a:gd name="T49" fmla="*/ 5005 h 11234"/>
              <a:gd name="T50" fmla="*/ 3596 w 6928"/>
              <a:gd name="T51" fmla="*/ 9681 h 11234"/>
              <a:gd name="T52" fmla="*/ 5817 w 6928"/>
              <a:gd name="T53" fmla="*/ 1062 h 11234"/>
              <a:gd name="T54" fmla="*/ 3266 w 6928"/>
              <a:gd name="T55" fmla="*/ 2414 h 11234"/>
              <a:gd name="T56" fmla="*/ 3516 w 6928"/>
              <a:gd name="T57" fmla="*/ 2012 h 11234"/>
              <a:gd name="T58" fmla="*/ 3878 w 6928"/>
              <a:gd name="T59" fmla="*/ 2213 h 11234"/>
              <a:gd name="T60" fmla="*/ 3741 w 6928"/>
              <a:gd name="T61" fmla="*/ 2728 h 11234"/>
              <a:gd name="T62" fmla="*/ 3283 w 6928"/>
              <a:gd name="T63" fmla="*/ 2519 h 11234"/>
              <a:gd name="T64" fmla="*/ 3910 w 6928"/>
              <a:gd name="T65" fmla="*/ 2583 h 11234"/>
              <a:gd name="T66" fmla="*/ 2679 w 6928"/>
              <a:gd name="T67" fmla="*/ 7797 h 11234"/>
              <a:gd name="T68" fmla="*/ 2462 w 6928"/>
              <a:gd name="T69" fmla="*/ 7259 h 11234"/>
              <a:gd name="T70" fmla="*/ 2768 w 6928"/>
              <a:gd name="T71" fmla="*/ 7637 h 11234"/>
              <a:gd name="T72" fmla="*/ 2414 w 6928"/>
              <a:gd name="T73" fmla="*/ 7910 h 11234"/>
              <a:gd name="T74" fmla="*/ 2107 w 6928"/>
              <a:gd name="T75" fmla="*/ 7653 h 11234"/>
              <a:gd name="T76" fmla="*/ 2614 w 6928"/>
              <a:gd name="T77" fmla="*/ 7870 h 1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28" h="11234">
                <a:moveTo>
                  <a:pt x="6316" y="2004"/>
                </a:moveTo>
                <a:lnTo>
                  <a:pt x="6526" y="434"/>
                </a:lnTo>
                <a:lnTo>
                  <a:pt x="5423" y="604"/>
                </a:lnTo>
                <a:lnTo>
                  <a:pt x="6928" y="0"/>
                </a:lnTo>
                <a:lnTo>
                  <a:pt x="6316" y="2004"/>
                </a:lnTo>
                <a:close/>
                <a:moveTo>
                  <a:pt x="2059" y="1095"/>
                </a:moveTo>
                <a:lnTo>
                  <a:pt x="1867" y="1723"/>
                </a:lnTo>
                <a:lnTo>
                  <a:pt x="1818" y="949"/>
                </a:lnTo>
                <a:lnTo>
                  <a:pt x="3018" y="820"/>
                </a:lnTo>
                <a:lnTo>
                  <a:pt x="2059" y="1095"/>
                </a:lnTo>
                <a:close/>
                <a:moveTo>
                  <a:pt x="982" y="2535"/>
                </a:moveTo>
                <a:lnTo>
                  <a:pt x="538" y="3106"/>
                </a:lnTo>
                <a:lnTo>
                  <a:pt x="853" y="2325"/>
                </a:lnTo>
                <a:lnTo>
                  <a:pt x="1633" y="2495"/>
                </a:lnTo>
                <a:lnTo>
                  <a:pt x="982" y="2535"/>
                </a:lnTo>
                <a:close/>
                <a:moveTo>
                  <a:pt x="4763" y="5062"/>
                </a:moveTo>
                <a:lnTo>
                  <a:pt x="3798" y="10244"/>
                </a:lnTo>
                <a:lnTo>
                  <a:pt x="491" y="7837"/>
                </a:lnTo>
                <a:lnTo>
                  <a:pt x="1633" y="4787"/>
                </a:lnTo>
                <a:lnTo>
                  <a:pt x="595" y="3355"/>
                </a:lnTo>
                <a:lnTo>
                  <a:pt x="1150" y="2728"/>
                </a:lnTo>
                <a:lnTo>
                  <a:pt x="1987" y="2696"/>
                </a:lnTo>
                <a:lnTo>
                  <a:pt x="2269" y="1271"/>
                </a:lnTo>
                <a:lnTo>
                  <a:pt x="6292" y="692"/>
                </a:lnTo>
                <a:lnTo>
                  <a:pt x="4763" y="5062"/>
                </a:lnTo>
                <a:close/>
                <a:moveTo>
                  <a:pt x="4119" y="11234"/>
                </a:moveTo>
                <a:lnTo>
                  <a:pt x="2494" y="9849"/>
                </a:lnTo>
                <a:lnTo>
                  <a:pt x="3991" y="10711"/>
                </a:lnTo>
                <a:lnTo>
                  <a:pt x="4546" y="8916"/>
                </a:lnTo>
                <a:lnTo>
                  <a:pt x="4119" y="11234"/>
                </a:lnTo>
                <a:close/>
                <a:moveTo>
                  <a:pt x="0" y="8095"/>
                </a:moveTo>
                <a:lnTo>
                  <a:pt x="354" y="6969"/>
                </a:lnTo>
                <a:lnTo>
                  <a:pt x="265" y="7974"/>
                </a:lnTo>
                <a:lnTo>
                  <a:pt x="1069" y="8675"/>
                </a:lnTo>
                <a:lnTo>
                  <a:pt x="0" y="8095"/>
                </a:lnTo>
                <a:close/>
                <a:moveTo>
                  <a:pt x="3065" y="3903"/>
                </a:moveTo>
                <a:lnTo>
                  <a:pt x="2012" y="2897"/>
                </a:lnTo>
                <a:lnTo>
                  <a:pt x="1552" y="3468"/>
                </a:lnTo>
                <a:lnTo>
                  <a:pt x="2671" y="5078"/>
                </a:lnTo>
                <a:lnTo>
                  <a:pt x="2913" y="5930"/>
                </a:lnTo>
                <a:lnTo>
                  <a:pt x="3420" y="3678"/>
                </a:lnTo>
                <a:lnTo>
                  <a:pt x="3065" y="3903"/>
                </a:lnTo>
                <a:close/>
                <a:moveTo>
                  <a:pt x="2438" y="1489"/>
                </a:moveTo>
                <a:lnTo>
                  <a:pt x="2236" y="2776"/>
                </a:lnTo>
                <a:lnTo>
                  <a:pt x="2663" y="3163"/>
                </a:lnTo>
                <a:lnTo>
                  <a:pt x="3798" y="3187"/>
                </a:lnTo>
                <a:lnTo>
                  <a:pt x="2937" y="6712"/>
                </a:lnTo>
                <a:lnTo>
                  <a:pt x="1923" y="5971"/>
                </a:lnTo>
                <a:lnTo>
                  <a:pt x="2004" y="5391"/>
                </a:lnTo>
                <a:lnTo>
                  <a:pt x="1778" y="5005"/>
                </a:lnTo>
                <a:lnTo>
                  <a:pt x="812" y="7742"/>
                </a:lnTo>
                <a:lnTo>
                  <a:pt x="3596" y="9681"/>
                </a:lnTo>
                <a:lnTo>
                  <a:pt x="4594" y="4684"/>
                </a:lnTo>
                <a:lnTo>
                  <a:pt x="5817" y="1062"/>
                </a:lnTo>
                <a:lnTo>
                  <a:pt x="2438" y="1489"/>
                </a:lnTo>
                <a:close/>
                <a:moveTo>
                  <a:pt x="3266" y="2414"/>
                </a:moveTo>
                <a:lnTo>
                  <a:pt x="3266" y="2269"/>
                </a:lnTo>
                <a:lnTo>
                  <a:pt x="3516" y="2012"/>
                </a:lnTo>
                <a:lnTo>
                  <a:pt x="3798" y="2060"/>
                </a:lnTo>
                <a:lnTo>
                  <a:pt x="3878" y="2213"/>
                </a:lnTo>
                <a:lnTo>
                  <a:pt x="3266" y="2414"/>
                </a:lnTo>
                <a:close/>
                <a:moveTo>
                  <a:pt x="3741" y="2728"/>
                </a:moveTo>
                <a:lnTo>
                  <a:pt x="3428" y="2696"/>
                </a:lnTo>
                <a:lnTo>
                  <a:pt x="3283" y="2519"/>
                </a:lnTo>
                <a:lnTo>
                  <a:pt x="3910" y="2325"/>
                </a:lnTo>
                <a:lnTo>
                  <a:pt x="3910" y="2583"/>
                </a:lnTo>
                <a:lnTo>
                  <a:pt x="3741" y="2728"/>
                </a:lnTo>
                <a:close/>
                <a:moveTo>
                  <a:pt x="2679" y="7797"/>
                </a:moveTo>
                <a:lnTo>
                  <a:pt x="2180" y="7379"/>
                </a:lnTo>
                <a:lnTo>
                  <a:pt x="2462" y="7259"/>
                </a:lnTo>
                <a:lnTo>
                  <a:pt x="2768" y="7427"/>
                </a:lnTo>
                <a:lnTo>
                  <a:pt x="2768" y="7637"/>
                </a:lnTo>
                <a:lnTo>
                  <a:pt x="2679" y="7797"/>
                </a:lnTo>
                <a:close/>
                <a:moveTo>
                  <a:pt x="2414" y="7910"/>
                </a:moveTo>
                <a:lnTo>
                  <a:pt x="2180" y="7861"/>
                </a:lnTo>
                <a:lnTo>
                  <a:pt x="2107" y="7653"/>
                </a:lnTo>
                <a:lnTo>
                  <a:pt x="2148" y="7508"/>
                </a:lnTo>
                <a:lnTo>
                  <a:pt x="2614" y="7870"/>
                </a:lnTo>
                <a:lnTo>
                  <a:pt x="2414" y="79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9685" name="Group 5"/>
          <p:cNvGrpSpPr>
            <a:grpSpLocks/>
          </p:cNvGrpSpPr>
          <p:nvPr/>
        </p:nvGrpSpPr>
        <p:grpSpPr bwMode="auto">
          <a:xfrm flipH="1">
            <a:off x="6324600" y="2971800"/>
            <a:ext cx="1066800" cy="1689100"/>
            <a:chOff x="4298" y="1632"/>
            <a:chExt cx="672" cy="1064"/>
          </a:xfrm>
        </p:grpSpPr>
        <p:sp>
          <p:nvSpPr>
            <p:cNvPr id="199686" name="Freeform 6"/>
            <p:cNvSpPr>
              <a:spLocks/>
            </p:cNvSpPr>
            <p:nvPr/>
          </p:nvSpPr>
          <p:spPr bwMode="auto">
            <a:xfrm>
              <a:off x="4917" y="2462"/>
              <a:ext cx="53" cy="157"/>
            </a:xfrm>
            <a:custGeom>
              <a:avLst/>
              <a:gdLst>
                <a:gd name="T0" fmla="*/ 530 w 536"/>
                <a:gd name="T1" fmla="*/ 1483 h 1569"/>
                <a:gd name="T2" fmla="*/ 516 w 536"/>
                <a:gd name="T3" fmla="*/ 1440 h 1569"/>
                <a:gd name="T4" fmla="*/ 498 w 536"/>
                <a:gd name="T5" fmla="*/ 1373 h 1569"/>
                <a:gd name="T6" fmla="*/ 474 w 536"/>
                <a:gd name="T7" fmla="*/ 1287 h 1569"/>
                <a:gd name="T8" fmla="*/ 445 w 536"/>
                <a:gd name="T9" fmla="*/ 1187 h 1569"/>
                <a:gd name="T10" fmla="*/ 410 w 536"/>
                <a:gd name="T11" fmla="*/ 1066 h 1569"/>
                <a:gd name="T12" fmla="*/ 367 w 536"/>
                <a:gd name="T13" fmla="*/ 920 h 1569"/>
                <a:gd name="T14" fmla="*/ 326 w 536"/>
                <a:gd name="T15" fmla="*/ 778 h 1569"/>
                <a:gd name="T16" fmla="*/ 288 w 536"/>
                <a:gd name="T17" fmla="*/ 642 h 1569"/>
                <a:gd name="T18" fmla="*/ 251 w 536"/>
                <a:gd name="T19" fmla="*/ 516 h 1569"/>
                <a:gd name="T20" fmla="*/ 218 w 536"/>
                <a:gd name="T21" fmla="*/ 400 h 1569"/>
                <a:gd name="T22" fmla="*/ 187 w 536"/>
                <a:gd name="T23" fmla="*/ 296 h 1569"/>
                <a:gd name="T24" fmla="*/ 161 w 536"/>
                <a:gd name="T25" fmla="*/ 207 h 1569"/>
                <a:gd name="T26" fmla="*/ 139 w 536"/>
                <a:gd name="T27" fmla="*/ 133 h 1569"/>
                <a:gd name="T28" fmla="*/ 123 w 536"/>
                <a:gd name="T29" fmla="*/ 78 h 1569"/>
                <a:gd name="T30" fmla="*/ 110 w 536"/>
                <a:gd name="T31" fmla="*/ 43 h 1569"/>
                <a:gd name="T32" fmla="*/ 95 w 536"/>
                <a:gd name="T33" fmla="*/ 16 h 1569"/>
                <a:gd name="T34" fmla="*/ 68 w 536"/>
                <a:gd name="T35" fmla="*/ 1 h 1569"/>
                <a:gd name="T36" fmla="*/ 36 w 536"/>
                <a:gd name="T37" fmla="*/ 4 h 1569"/>
                <a:gd name="T38" fmla="*/ 10 w 536"/>
                <a:gd name="T39" fmla="*/ 24 h 1569"/>
                <a:gd name="T40" fmla="*/ 0 w 536"/>
                <a:gd name="T41" fmla="*/ 54 h 1569"/>
                <a:gd name="T42" fmla="*/ 4 w 536"/>
                <a:gd name="T43" fmla="*/ 76 h 1569"/>
                <a:gd name="T44" fmla="*/ 15 w 536"/>
                <a:gd name="T45" fmla="*/ 109 h 1569"/>
                <a:gd name="T46" fmla="*/ 33 w 536"/>
                <a:gd name="T47" fmla="*/ 166 h 1569"/>
                <a:gd name="T48" fmla="*/ 57 w 536"/>
                <a:gd name="T49" fmla="*/ 246 h 1569"/>
                <a:gd name="T50" fmla="*/ 86 w 536"/>
                <a:gd name="T51" fmla="*/ 344 h 1569"/>
                <a:gd name="T52" fmla="*/ 118 w 536"/>
                <a:gd name="T53" fmla="*/ 455 h 1569"/>
                <a:gd name="T54" fmla="*/ 153 w 536"/>
                <a:gd name="T55" fmla="*/ 576 h 1569"/>
                <a:gd name="T56" fmla="*/ 190 w 536"/>
                <a:gd name="T57" fmla="*/ 703 h 1569"/>
                <a:gd name="T58" fmla="*/ 226 w 536"/>
                <a:gd name="T59" fmla="*/ 831 h 1569"/>
                <a:gd name="T60" fmla="*/ 262 w 536"/>
                <a:gd name="T61" fmla="*/ 956 h 1569"/>
                <a:gd name="T62" fmla="*/ 295 w 536"/>
                <a:gd name="T63" fmla="*/ 1074 h 1569"/>
                <a:gd name="T64" fmla="*/ 328 w 536"/>
                <a:gd name="T65" fmla="*/ 1189 h 1569"/>
                <a:gd name="T66" fmla="*/ 361 w 536"/>
                <a:gd name="T67" fmla="*/ 1301 h 1569"/>
                <a:gd name="T68" fmla="*/ 388 w 536"/>
                <a:gd name="T69" fmla="*/ 1393 h 1569"/>
                <a:gd name="T70" fmla="*/ 408 w 536"/>
                <a:gd name="T71" fmla="*/ 1462 h 1569"/>
                <a:gd name="T72" fmla="*/ 422 w 536"/>
                <a:gd name="T73" fmla="*/ 1508 h 1569"/>
                <a:gd name="T74" fmla="*/ 428 w 536"/>
                <a:gd name="T75" fmla="*/ 1532 h 1569"/>
                <a:gd name="T76" fmla="*/ 447 w 536"/>
                <a:gd name="T77" fmla="*/ 1558 h 1569"/>
                <a:gd name="T78" fmla="*/ 477 w 536"/>
                <a:gd name="T79" fmla="*/ 1569 h 1569"/>
                <a:gd name="T80" fmla="*/ 509 w 536"/>
                <a:gd name="T81" fmla="*/ 1561 h 1569"/>
                <a:gd name="T82" fmla="*/ 531 w 536"/>
                <a:gd name="T83" fmla="*/ 1538 h 1569"/>
                <a:gd name="T84" fmla="*/ 536 w 536"/>
                <a:gd name="T85" fmla="*/ 150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6" h="1569">
                  <a:moveTo>
                    <a:pt x="534" y="1496"/>
                  </a:moveTo>
                  <a:lnTo>
                    <a:pt x="532" y="1491"/>
                  </a:lnTo>
                  <a:lnTo>
                    <a:pt x="530" y="1483"/>
                  </a:lnTo>
                  <a:lnTo>
                    <a:pt x="526" y="1471"/>
                  </a:lnTo>
                  <a:lnTo>
                    <a:pt x="522" y="1457"/>
                  </a:lnTo>
                  <a:lnTo>
                    <a:pt x="516" y="1440"/>
                  </a:lnTo>
                  <a:lnTo>
                    <a:pt x="511" y="1419"/>
                  </a:lnTo>
                  <a:lnTo>
                    <a:pt x="504" y="1397"/>
                  </a:lnTo>
                  <a:lnTo>
                    <a:pt x="498" y="1373"/>
                  </a:lnTo>
                  <a:lnTo>
                    <a:pt x="490" y="1345"/>
                  </a:lnTo>
                  <a:lnTo>
                    <a:pt x="481" y="1317"/>
                  </a:lnTo>
                  <a:lnTo>
                    <a:pt x="474" y="1287"/>
                  </a:lnTo>
                  <a:lnTo>
                    <a:pt x="464" y="1255"/>
                  </a:lnTo>
                  <a:lnTo>
                    <a:pt x="455" y="1222"/>
                  </a:lnTo>
                  <a:lnTo>
                    <a:pt x="445" y="1187"/>
                  </a:lnTo>
                  <a:lnTo>
                    <a:pt x="434" y="1152"/>
                  </a:lnTo>
                  <a:lnTo>
                    <a:pt x="424" y="1115"/>
                  </a:lnTo>
                  <a:lnTo>
                    <a:pt x="410" y="1066"/>
                  </a:lnTo>
                  <a:lnTo>
                    <a:pt x="395" y="1016"/>
                  </a:lnTo>
                  <a:lnTo>
                    <a:pt x="381" y="968"/>
                  </a:lnTo>
                  <a:lnTo>
                    <a:pt x="367" y="920"/>
                  </a:lnTo>
                  <a:lnTo>
                    <a:pt x="354" y="871"/>
                  </a:lnTo>
                  <a:lnTo>
                    <a:pt x="339" y="824"/>
                  </a:lnTo>
                  <a:lnTo>
                    <a:pt x="326" y="778"/>
                  </a:lnTo>
                  <a:lnTo>
                    <a:pt x="313" y="731"/>
                  </a:lnTo>
                  <a:lnTo>
                    <a:pt x="301" y="686"/>
                  </a:lnTo>
                  <a:lnTo>
                    <a:pt x="288" y="642"/>
                  </a:lnTo>
                  <a:lnTo>
                    <a:pt x="276" y="599"/>
                  </a:lnTo>
                  <a:lnTo>
                    <a:pt x="263" y="557"/>
                  </a:lnTo>
                  <a:lnTo>
                    <a:pt x="251" y="516"/>
                  </a:lnTo>
                  <a:lnTo>
                    <a:pt x="239" y="476"/>
                  </a:lnTo>
                  <a:lnTo>
                    <a:pt x="228" y="438"/>
                  </a:lnTo>
                  <a:lnTo>
                    <a:pt x="218" y="400"/>
                  </a:lnTo>
                  <a:lnTo>
                    <a:pt x="207" y="364"/>
                  </a:lnTo>
                  <a:lnTo>
                    <a:pt x="197" y="329"/>
                  </a:lnTo>
                  <a:lnTo>
                    <a:pt x="187" y="296"/>
                  </a:lnTo>
                  <a:lnTo>
                    <a:pt x="179" y="265"/>
                  </a:lnTo>
                  <a:lnTo>
                    <a:pt x="170" y="235"/>
                  </a:lnTo>
                  <a:lnTo>
                    <a:pt x="161" y="207"/>
                  </a:lnTo>
                  <a:lnTo>
                    <a:pt x="153" y="180"/>
                  </a:lnTo>
                  <a:lnTo>
                    <a:pt x="146" y="156"/>
                  </a:lnTo>
                  <a:lnTo>
                    <a:pt x="139" y="133"/>
                  </a:lnTo>
                  <a:lnTo>
                    <a:pt x="132" y="113"/>
                  </a:lnTo>
                  <a:lnTo>
                    <a:pt x="127" y="94"/>
                  </a:lnTo>
                  <a:lnTo>
                    <a:pt x="123" y="78"/>
                  </a:lnTo>
                  <a:lnTo>
                    <a:pt x="117" y="64"/>
                  </a:lnTo>
                  <a:lnTo>
                    <a:pt x="114" y="52"/>
                  </a:lnTo>
                  <a:lnTo>
                    <a:pt x="110" y="43"/>
                  </a:lnTo>
                  <a:lnTo>
                    <a:pt x="107" y="35"/>
                  </a:lnTo>
                  <a:lnTo>
                    <a:pt x="102" y="25"/>
                  </a:lnTo>
                  <a:lnTo>
                    <a:pt x="95" y="16"/>
                  </a:lnTo>
                  <a:lnTo>
                    <a:pt x="86" y="9"/>
                  </a:lnTo>
                  <a:lnTo>
                    <a:pt x="77" y="4"/>
                  </a:lnTo>
                  <a:lnTo>
                    <a:pt x="68" y="1"/>
                  </a:lnTo>
                  <a:lnTo>
                    <a:pt x="57" y="0"/>
                  </a:lnTo>
                  <a:lnTo>
                    <a:pt x="47" y="1"/>
                  </a:lnTo>
                  <a:lnTo>
                    <a:pt x="36" y="4"/>
                  </a:lnTo>
                  <a:lnTo>
                    <a:pt x="26" y="10"/>
                  </a:lnTo>
                  <a:lnTo>
                    <a:pt x="17" y="16"/>
                  </a:lnTo>
                  <a:lnTo>
                    <a:pt x="10" y="24"/>
                  </a:lnTo>
                  <a:lnTo>
                    <a:pt x="5" y="33"/>
                  </a:lnTo>
                  <a:lnTo>
                    <a:pt x="1" y="44"/>
                  </a:lnTo>
                  <a:lnTo>
                    <a:pt x="0" y="54"/>
                  </a:lnTo>
                  <a:lnTo>
                    <a:pt x="1" y="65"/>
                  </a:lnTo>
                  <a:lnTo>
                    <a:pt x="4" y="76"/>
                  </a:lnTo>
                  <a:lnTo>
                    <a:pt x="4" y="76"/>
                  </a:lnTo>
                  <a:lnTo>
                    <a:pt x="7" y="83"/>
                  </a:lnTo>
                  <a:lnTo>
                    <a:pt x="10" y="94"/>
                  </a:lnTo>
                  <a:lnTo>
                    <a:pt x="15" y="109"/>
                  </a:lnTo>
                  <a:lnTo>
                    <a:pt x="20" y="125"/>
                  </a:lnTo>
                  <a:lnTo>
                    <a:pt x="26" y="144"/>
                  </a:lnTo>
                  <a:lnTo>
                    <a:pt x="33" y="166"/>
                  </a:lnTo>
                  <a:lnTo>
                    <a:pt x="40" y="191"/>
                  </a:lnTo>
                  <a:lnTo>
                    <a:pt x="49" y="218"/>
                  </a:lnTo>
                  <a:lnTo>
                    <a:pt x="57" y="246"/>
                  </a:lnTo>
                  <a:lnTo>
                    <a:pt x="66" y="277"/>
                  </a:lnTo>
                  <a:lnTo>
                    <a:pt x="75" y="310"/>
                  </a:lnTo>
                  <a:lnTo>
                    <a:pt x="86" y="344"/>
                  </a:lnTo>
                  <a:lnTo>
                    <a:pt x="96" y="379"/>
                  </a:lnTo>
                  <a:lnTo>
                    <a:pt x="107" y="417"/>
                  </a:lnTo>
                  <a:lnTo>
                    <a:pt x="118" y="455"/>
                  </a:lnTo>
                  <a:lnTo>
                    <a:pt x="130" y="495"/>
                  </a:lnTo>
                  <a:lnTo>
                    <a:pt x="141" y="536"/>
                  </a:lnTo>
                  <a:lnTo>
                    <a:pt x="153" y="576"/>
                  </a:lnTo>
                  <a:lnTo>
                    <a:pt x="165" y="618"/>
                  </a:lnTo>
                  <a:lnTo>
                    <a:pt x="178" y="660"/>
                  </a:lnTo>
                  <a:lnTo>
                    <a:pt x="190" y="703"/>
                  </a:lnTo>
                  <a:lnTo>
                    <a:pt x="202" y="745"/>
                  </a:lnTo>
                  <a:lnTo>
                    <a:pt x="214" y="788"/>
                  </a:lnTo>
                  <a:lnTo>
                    <a:pt x="226" y="831"/>
                  </a:lnTo>
                  <a:lnTo>
                    <a:pt x="238" y="872"/>
                  </a:lnTo>
                  <a:lnTo>
                    <a:pt x="250" y="914"/>
                  </a:lnTo>
                  <a:lnTo>
                    <a:pt x="262" y="956"/>
                  </a:lnTo>
                  <a:lnTo>
                    <a:pt x="273" y="996"/>
                  </a:lnTo>
                  <a:lnTo>
                    <a:pt x="284" y="1035"/>
                  </a:lnTo>
                  <a:lnTo>
                    <a:pt x="295" y="1074"/>
                  </a:lnTo>
                  <a:lnTo>
                    <a:pt x="306" y="1111"/>
                  </a:lnTo>
                  <a:lnTo>
                    <a:pt x="316" y="1147"/>
                  </a:lnTo>
                  <a:lnTo>
                    <a:pt x="328" y="1189"/>
                  </a:lnTo>
                  <a:lnTo>
                    <a:pt x="340" y="1230"/>
                  </a:lnTo>
                  <a:lnTo>
                    <a:pt x="351" y="1267"/>
                  </a:lnTo>
                  <a:lnTo>
                    <a:pt x="361" y="1301"/>
                  </a:lnTo>
                  <a:lnTo>
                    <a:pt x="371" y="1334"/>
                  </a:lnTo>
                  <a:lnTo>
                    <a:pt x="380" y="1365"/>
                  </a:lnTo>
                  <a:lnTo>
                    <a:pt x="388" y="1393"/>
                  </a:lnTo>
                  <a:lnTo>
                    <a:pt x="395" y="1418"/>
                  </a:lnTo>
                  <a:lnTo>
                    <a:pt x="402" y="1441"/>
                  </a:lnTo>
                  <a:lnTo>
                    <a:pt x="408" y="1462"/>
                  </a:lnTo>
                  <a:lnTo>
                    <a:pt x="413" y="1480"/>
                  </a:lnTo>
                  <a:lnTo>
                    <a:pt x="417" y="1495"/>
                  </a:lnTo>
                  <a:lnTo>
                    <a:pt x="422" y="1508"/>
                  </a:lnTo>
                  <a:lnTo>
                    <a:pt x="424" y="1519"/>
                  </a:lnTo>
                  <a:lnTo>
                    <a:pt x="427" y="1527"/>
                  </a:lnTo>
                  <a:lnTo>
                    <a:pt x="428" y="1532"/>
                  </a:lnTo>
                  <a:lnTo>
                    <a:pt x="433" y="1542"/>
                  </a:lnTo>
                  <a:lnTo>
                    <a:pt x="439" y="1550"/>
                  </a:lnTo>
                  <a:lnTo>
                    <a:pt x="447" y="1558"/>
                  </a:lnTo>
                  <a:lnTo>
                    <a:pt x="457" y="1563"/>
                  </a:lnTo>
                  <a:lnTo>
                    <a:pt x="466" y="1567"/>
                  </a:lnTo>
                  <a:lnTo>
                    <a:pt x="477" y="1569"/>
                  </a:lnTo>
                  <a:lnTo>
                    <a:pt x="487" y="1568"/>
                  </a:lnTo>
                  <a:lnTo>
                    <a:pt x="498" y="1565"/>
                  </a:lnTo>
                  <a:lnTo>
                    <a:pt x="509" y="1561"/>
                  </a:lnTo>
                  <a:lnTo>
                    <a:pt x="518" y="1554"/>
                  </a:lnTo>
                  <a:lnTo>
                    <a:pt x="525" y="1547"/>
                  </a:lnTo>
                  <a:lnTo>
                    <a:pt x="531" y="1538"/>
                  </a:lnTo>
                  <a:lnTo>
                    <a:pt x="535" y="1528"/>
                  </a:lnTo>
                  <a:lnTo>
                    <a:pt x="536" y="1518"/>
                  </a:lnTo>
                  <a:lnTo>
                    <a:pt x="536" y="1507"/>
                  </a:lnTo>
                  <a:lnTo>
                    <a:pt x="534" y="1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87" name="Freeform 7"/>
            <p:cNvSpPr>
              <a:spLocks/>
            </p:cNvSpPr>
            <p:nvPr/>
          </p:nvSpPr>
          <p:spPr bwMode="auto">
            <a:xfrm>
              <a:off x="4885" y="2375"/>
              <a:ext cx="32" cy="66"/>
            </a:xfrm>
            <a:custGeom>
              <a:avLst/>
              <a:gdLst>
                <a:gd name="T0" fmla="*/ 241 w 313"/>
                <a:gd name="T1" fmla="*/ 536 h 657"/>
                <a:gd name="T2" fmla="*/ 187 w 313"/>
                <a:gd name="T3" fmla="*/ 499 h 657"/>
                <a:gd name="T4" fmla="*/ 150 w 313"/>
                <a:gd name="T5" fmla="*/ 451 h 657"/>
                <a:gd name="T6" fmla="*/ 126 w 313"/>
                <a:gd name="T7" fmla="*/ 392 h 657"/>
                <a:gd name="T8" fmla="*/ 113 w 313"/>
                <a:gd name="T9" fmla="*/ 326 h 657"/>
                <a:gd name="T10" fmla="*/ 110 w 313"/>
                <a:gd name="T11" fmla="*/ 254 h 657"/>
                <a:gd name="T12" fmla="*/ 114 w 313"/>
                <a:gd name="T13" fmla="*/ 179 h 657"/>
                <a:gd name="T14" fmla="*/ 123 w 313"/>
                <a:gd name="T15" fmla="*/ 105 h 657"/>
                <a:gd name="T16" fmla="*/ 130 w 313"/>
                <a:gd name="T17" fmla="*/ 65 h 657"/>
                <a:gd name="T18" fmla="*/ 129 w 313"/>
                <a:gd name="T19" fmla="*/ 43 h 657"/>
                <a:gd name="T20" fmla="*/ 120 w 313"/>
                <a:gd name="T21" fmla="*/ 24 h 657"/>
                <a:gd name="T22" fmla="*/ 104 w 313"/>
                <a:gd name="T23" fmla="*/ 9 h 657"/>
                <a:gd name="T24" fmla="*/ 85 w 313"/>
                <a:gd name="T25" fmla="*/ 1 h 657"/>
                <a:gd name="T26" fmla="*/ 63 w 313"/>
                <a:gd name="T27" fmla="*/ 1 h 657"/>
                <a:gd name="T28" fmla="*/ 44 w 313"/>
                <a:gd name="T29" fmla="*/ 10 h 657"/>
                <a:gd name="T30" fmla="*/ 28 w 313"/>
                <a:gd name="T31" fmla="*/ 26 h 657"/>
                <a:gd name="T32" fmla="*/ 21 w 313"/>
                <a:gd name="T33" fmla="*/ 47 h 657"/>
                <a:gd name="T34" fmla="*/ 16 w 313"/>
                <a:gd name="T35" fmla="*/ 77 h 657"/>
                <a:gd name="T36" fmla="*/ 6 w 313"/>
                <a:gd name="T37" fmla="*/ 145 h 657"/>
                <a:gd name="T38" fmla="*/ 1 w 313"/>
                <a:gd name="T39" fmla="*/ 228 h 657"/>
                <a:gd name="T40" fmla="*/ 2 w 313"/>
                <a:gd name="T41" fmla="*/ 318 h 657"/>
                <a:gd name="T42" fmla="*/ 17 w 313"/>
                <a:gd name="T43" fmla="*/ 410 h 657"/>
                <a:gd name="T44" fmla="*/ 51 w 313"/>
                <a:gd name="T45" fmla="*/ 498 h 657"/>
                <a:gd name="T46" fmla="*/ 106 w 313"/>
                <a:gd name="T47" fmla="*/ 575 h 657"/>
                <a:gd name="T48" fmla="*/ 189 w 313"/>
                <a:gd name="T49" fmla="*/ 634 h 657"/>
                <a:gd name="T50" fmla="*/ 253 w 313"/>
                <a:gd name="T51" fmla="*/ 657 h 657"/>
                <a:gd name="T52" fmla="*/ 274 w 313"/>
                <a:gd name="T53" fmla="*/ 656 h 657"/>
                <a:gd name="T54" fmla="*/ 293 w 313"/>
                <a:gd name="T55" fmla="*/ 646 h 657"/>
                <a:gd name="T56" fmla="*/ 307 w 313"/>
                <a:gd name="T57" fmla="*/ 629 h 657"/>
                <a:gd name="T58" fmla="*/ 313 w 313"/>
                <a:gd name="T59" fmla="*/ 607 h 657"/>
                <a:gd name="T60" fmla="*/ 310 w 313"/>
                <a:gd name="T61" fmla="*/ 586 h 657"/>
                <a:gd name="T62" fmla="*/ 300 w 313"/>
                <a:gd name="T63" fmla="*/ 568 h 657"/>
                <a:gd name="T64" fmla="*/ 285 w 313"/>
                <a:gd name="T65" fmla="*/ 55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657">
                  <a:moveTo>
                    <a:pt x="274" y="549"/>
                  </a:moveTo>
                  <a:lnTo>
                    <a:pt x="241" y="536"/>
                  </a:lnTo>
                  <a:lnTo>
                    <a:pt x="212" y="519"/>
                  </a:lnTo>
                  <a:lnTo>
                    <a:pt x="187" y="499"/>
                  </a:lnTo>
                  <a:lnTo>
                    <a:pt x="167" y="476"/>
                  </a:lnTo>
                  <a:lnTo>
                    <a:pt x="150" y="451"/>
                  </a:lnTo>
                  <a:lnTo>
                    <a:pt x="136" y="422"/>
                  </a:lnTo>
                  <a:lnTo>
                    <a:pt x="126" y="392"/>
                  </a:lnTo>
                  <a:lnTo>
                    <a:pt x="119" y="360"/>
                  </a:lnTo>
                  <a:lnTo>
                    <a:pt x="113" y="326"/>
                  </a:lnTo>
                  <a:lnTo>
                    <a:pt x="111" y="290"/>
                  </a:lnTo>
                  <a:lnTo>
                    <a:pt x="110" y="254"/>
                  </a:lnTo>
                  <a:lnTo>
                    <a:pt x="111" y="217"/>
                  </a:lnTo>
                  <a:lnTo>
                    <a:pt x="114" y="179"/>
                  </a:lnTo>
                  <a:lnTo>
                    <a:pt x="118" y="142"/>
                  </a:lnTo>
                  <a:lnTo>
                    <a:pt x="123" y="105"/>
                  </a:lnTo>
                  <a:lnTo>
                    <a:pt x="129" y="68"/>
                  </a:lnTo>
                  <a:lnTo>
                    <a:pt x="130" y="65"/>
                  </a:lnTo>
                  <a:lnTo>
                    <a:pt x="130" y="54"/>
                  </a:lnTo>
                  <a:lnTo>
                    <a:pt x="129" y="43"/>
                  </a:lnTo>
                  <a:lnTo>
                    <a:pt x="125" y="33"/>
                  </a:lnTo>
                  <a:lnTo>
                    <a:pt x="120" y="24"/>
                  </a:lnTo>
                  <a:lnTo>
                    <a:pt x="113" y="15"/>
                  </a:lnTo>
                  <a:lnTo>
                    <a:pt x="104" y="9"/>
                  </a:lnTo>
                  <a:lnTo>
                    <a:pt x="96" y="4"/>
                  </a:lnTo>
                  <a:lnTo>
                    <a:pt x="85" y="1"/>
                  </a:lnTo>
                  <a:lnTo>
                    <a:pt x="74" y="0"/>
                  </a:lnTo>
                  <a:lnTo>
                    <a:pt x="63" y="1"/>
                  </a:lnTo>
                  <a:lnTo>
                    <a:pt x="53" y="4"/>
                  </a:lnTo>
                  <a:lnTo>
                    <a:pt x="44" y="10"/>
                  </a:lnTo>
                  <a:lnTo>
                    <a:pt x="35" y="18"/>
                  </a:lnTo>
                  <a:lnTo>
                    <a:pt x="28" y="26"/>
                  </a:lnTo>
                  <a:lnTo>
                    <a:pt x="24" y="36"/>
                  </a:lnTo>
                  <a:lnTo>
                    <a:pt x="21" y="47"/>
                  </a:lnTo>
                  <a:lnTo>
                    <a:pt x="21" y="51"/>
                  </a:lnTo>
                  <a:lnTo>
                    <a:pt x="16" y="77"/>
                  </a:lnTo>
                  <a:lnTo>
                    <a:pt x="11" y="109"/>
                  </a:lnTo>
                  <a:lnTo>
                    <a:pt x="6" y="145"/>
                  </a:lnTo>
                  <a:lnTo>
                    <a:pt x="3" y="185"/>
                  </a:lnTo>
                  <a:lnTo>
                    <a:pt x="1" y="228"/>
                  </a:lnTo>
                  <a:lnTo>
                    <a:pt x="0" y="272"/>
                  </a:lnTo>
                  <a:lnTo>
                    <a:pt x="2" y="318"/>
                  </a:lnTo>
                  <a:lnTo>
                    <a:pt x="8" y="364"/>
                  </a:lnTo>
                  <a:lnTo>
                    <a:pt x="17" y="410"/>
                  </a:lnTo>
                  <a:lnTo>
                    <a:pt x="32" y="455"/>
                  </a:lnTo>
                  <a:lnTo>
                    <a:pt x="51" y="498"/>
                  </a:lnTo>
                  <a:lnTo>
                    <a:pt x="75" y="538"/>
                  </a:lnTo>
                  <a:lnTo>
                    <a:pt x="106" y="575"/>
                  </a:lnTo>
                  <a:lnTo>
                    <a:pt x="143" y="607"/>
                  </a:lnTo>
                  <a:lnTo>
                    <a:pt x="189" y="634"/>
                  </a:lnTo>
                  <a:lnTo>
                    <a:pt x="242" y="655"/>
                  </a:lnTo>
                  <a:lnTo>
                    <a:pt x="253" y="657"/>
                  </a:lnTo>
                  <a:lnTo>
                    <a:pt x="263" y="657"/>
                  </a:lnTo>
                  <a:lnTo>
                    <a:pt x="274" y="656"/>
                  </a:lnTo>
                  <a:lnTo>
                    <a:pt x="284" y="651"/>
                  </a:lnTo>
                  <a:lnTo>
                    <a:pt x="293" y="646"/>
                  </a:lnTo>
                  <a:lnTo>
                    <a:pt x="300" y="638"/>
                  </a:lnTo>
                  <a:lnTo>
                    <a:pt x="307" y="629"/>
                  </a:lnTo>
                  <a:lnTo>
                    <a:pt x="311" y="618"/>
                  </a:lnTo>
                  <a:lnTo>
                    <a:pt x="313" y="607"/>
                  </a:lnTo>
                  <a:lnTo>
                    <a:pt x="312" y="596"/>
                  </a:lnTo>
                  <a:lnTo>
                    <a:pt x="310" y="586"/>
                  </a:lnTo>
                  <a:lnTo>
                    <a:pt x="307" y="577"/>
                  </a:lnTo>
                  <a:lnTo>
                    <a:pt x="300" y="568"/>
                  </a:lnTo>
                  <a:lnTo>
                    <a:pt x="294" y="560"/>
                  </a:lnTo>
                  <a:lnTo>
                    <a:pt x="285" y="553"/>
                  </a:lnTo>
                  <a:lnTo>
                    <a:pt x="274" y="5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88" name="Freeform 8"/>
            <p:cNvSpPr>
              <a:spLocks/>
            </p:cNvSpPr>
            <p:nvPr/>
          </p:nvSpPr>
          <p:spPr bwMode="auto">
            <a:xfrm>
              <a:off x="4776" y="2428"/>
              <a:ext cx="131" cy="54"/>
            </a:xfrm>
            <a:custGeom>
              <a:avLst/>
              <a:gdLst>
                <a:gd name="T0" fmla="*/ 1275 w 1311"/>
                <a:gd name="T1" fmla="*/ 437 h 545"/>
                <a:gd name="T2" fmla="*/ 75 w 1311"/>
                <a:gd name="T3" fmla="*/ 4 h 545"/>
                <a:gd name="T4" fmla="*/ 64 w 1311"/>
                <a:gd name="T5" fmla="*/ 1 h 545"/>
                <a:gd name="T6" fmla="*/ 53 w 1311"/>
                <a:gd name="T7" fmla="*/ 0 h 545"/>
                <a:gd name="T8" fmla="*/ 42 w 1311"/>
                <a:gd name="T9" fmla="*/ 1 h 545"/>
                <a:gd name="T10" fmla="*/ 32 w 1311"/>
                <a:gd name="T11" fmla="*/ 5 h 545"/>
                <a:gd name="T12" fmla="*/ 22 w 1311"/>
                <a:gd name="T13" fmla="*/ 10 h 545"/>
                <a:gd name="T14" fmla="*/ 14 w 1311"/>
                <a:gd name="T15" fmla="*/ 18 h 545"/>
                <a:gd name="T16" fmla="*/ 8 w 1311"/>
                <a:gd name="T17" fmla="*/ 26 h 545"/>
                <a:gd name="T18" fmla="*/ 3 w 1311"/>
                <a:gd name="T19" fmla="*/ 36 h 545"/>
                <a:gd name="T20" fmla="*/ 1 w 1311"/>
                <a:gd name="T21" fmla="*/ 47 h 545"/>
                <a:gd name="T22" fmla="*/ 0 w 1311"/>
                <a:gd name="T23" fmla="*/ 58 h 545"/>
                <a:gd name="T24" fmla="*/ 2 w 1311"/>
                <a:gd name="T25" fmla="*/ 69 h 545"/>
                <a:gd name="T26" fmla="*/ 5 w 1311"/>
                <a:gd name="T27" fmla="*/ 79 h 545"/>
                <a:gd name="T28" fmla="*/ 11 w 1311"/>
                <a:gd name="T29" fmla="*/ 89 h 545"/>
                <a:gd name="T30" fmla="*/ 19 w 1311"/>
                <a:gd name="T31" fmla="*/ 97 h 545"/>
                <a:gd name="T32" fmla="*/ 27 w 1311"/>
                <a:gd name="T33" fmla="*/ 103 h 545"/>
                <a:gd name="T34" fmla="*/ 37 w 1311"/>
                <a:gd name="T35" fmla="*/ 108 h 545"/>
                <a:gd name="T36" fmla="*/ 37 w 1311"/>
                <a:gd name="T37" fmla="*/ 108 h 545"/>
                <a:gd name="T38" fmla="*/ 1237 w 1311"/>
                <a:gd name="T39" fmla="*/ 542 h 545"/>
                <a:gd name="T40" fmla="*/ 1248 w 1311"/>
                <a:gd name="T41" fmla="*/ 545 h 545"/>
                <a:gd name="T42" fmla="*/ 1259 w 1311"/>
                <a:gd name="T43" fmla="*/ 545 h 545"/>
                <a:gd name="T44" fmla="*/ 1269 w 1311"/>
                <a:gd name="T45" fmla="*/ 543 h 545"/>
                <a:gd name="T46" fmla="*/ 1279 w 1311"/>
                <a:gd name="T47" fmla="*/ 539 h 545"/>
                <a:gd name="T48" fmla="*/ 1289 w 1311"/>
                <a:gd name="T49" fmla="*/ 534 h 545"/>
                <a:gd name="T50" fmla="*/ 1296 w 1311"/>
                <a:gd name="T51" fmla="*/ 527 h 545"/>
                <a:gd name="T52" fmla="*/ 1303 w 1311"/>
                <a:gd name="T53" fmla="*/ 518 h 545"/>
                <a:gd name="T54" fmla="*/ 1307 w 1311"/>
                <a:gd name="T55" fmla="*/ 508 h 545"/>
                <a:gd name="T56" fmla="*/ 1309 w 1311"/>
                <a:gd name="T57" fmla="*/ 497 h 545"/>
                <a:gd name="T58" fmla="*/ 1311 w 1311"/>
                <a:gd name="T59" fmla="*/ 486 h 545"/>
                <a:gd name="T60" fmla="*/ 1308 w 1311"/>
                <a:gd name="T61" fmla="*/ 476 h 545"/>
                <a:gd name="T62" fmla="*/ 1305 w 1311"/>
                <a:gd name="T63" fmla="*/ 465 h 545"/>
                <a:gd name="T64" fmla="*/ 1301 w 1311"/>
                <a:gd name="T65" fmla="*/ 457 h 545"/>
                <a:gd name="T66" fmla="*/ 1293 w 1311"/>
                <a:gd name="T67" fmla="*/ 449 h 545"/>
                <a:gd name="T68" fmla="*/ 1285 w 1311"/>
                <a:gd name="T69" fmla="*/ 442 h 545"/>
                <a:gd name="T70" fmla="*/ 1275 w 1311"/>
                <a:gd name="T71" fmla="*/ 43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545">
                  <a:moveTo>
                    <a:pt x="1275" y="437"/>
                  </a:moveTo>
                  <a:lnTo>
                    <a:pt x="75" y="4"/>
                  </a:lnTo>
                  <a:lnTo>
                    <a:pt x="64" y="1"/>
                  </a:lnTo>
                  <a:lnTo>
                    <a:pt x="53" y="0"/>
                  </a:lnTo>
                  <a:lnTo>
                    <a:pt x="42" y="1"/>
                  </a:lnTo>
                  <a:lnTo>
                    <a:pt x="32" y="5"/>
                  </a:lnTo>
                  <a:lnTo>
                    <a:pt x="22" y="10"/>
                  </a:lnTo>
                  <a:lnTo>
                    <a:pt x="14" y="18"/>
                  </a:lnTo>
                  <a:lnTo>
                    <a:pt x="8" y="26"/>
                  </a:lnTo>
                  <a:lnTo>
                    <a:pt x="3" y="36"/>
                  </a:lnTo>
                  <a:lnTo>
                    <a:pt x="1" y="47"/>
                  </a:lnTo>
                  <a:lnTo>
                    <a:pt x="0" y="58"/>
                  </a:lnTo>
                  <a:lnTo>
                    <a:pt x="2" y="69"/>
                  </a:lnTo>
                  <a:lnTo>
                    <a:pt x="5" y="79"/>
                  </a:lnTo>
                  <a:lnTo>
                    <a:pt x="11" y="89"/>
                  </a:lnTo>
                  <a:lnTo>
                    <a:pt x="19" y="97"/>
                  </a:lnTo>
                  <a:lnTo>
                    <a:pt x="27" y="103"/>
                  </a:lnTo>
                  <a:lnTo>
                    <a:pt x="37" y="108"/>
                  </a:lnTo>
                  <a:lnTo>
                    <a:pt x="37" y="108"/>
                  </a:lnTo>
                  <a:lnTo>
                    <a:pt x="1237" y="542"/>
                  </a:lnTo>
                  <a:lnTo>
                    <a:pt x="1248" y="545"/>
                  </a:lnTo>
                  <a:lnTo>
                    <a:pt x="1259" y="545"/>
                  </a:lnTo>
                  <a:lnTo>
                    <a:pt x="1269" y="543"/>
                  </a:lnTo>
                  <a:lnTo>
                    <a:pt x="1279" y="539"/>
                  </a:lnTo>
                  <a:lnTo>
                    <a:pt x="1289" y="534"/>
                  </a:lnTo>
                  <a:lnTo>
                    <a:pt x="1296" y="527"/>
                  </a:lnTo>
                  <a:lnTo>
                    <a:pt x="1303" y="518"/>
                  </a:lnTo>
                  <a:lnTo>
                    <a:pt x="1307" y="508"/>
                  </a:lnTo>
                  <a:lnTo>
                    <a:pt x="1309" y="497"/>
                  </a:lnTo>
                  <a:lnTo>
                    <a:pt x="1311" y="486"/>
                  </a:lnTo>
                  <a:lnTo>
                    <a:pt x="1308" y="476"/>
                  </a:lnTo>
                  <a:lnTo>
                    <a:pt x="1305" y="465"/>
                  </a:lnTo>
                  <a:lnTo>
                    <a:pt x="1301" y="457"/>
                  </a:lnTo>
                  <a:lnTo>
                    <a:pt x="1293" y="449"/>
                  </a:lnTo>
                  <a:lnTo>
                    <a:pt x="1285" y="442"/>
                  </a:lnTo>
                  <a:lnTo>
                    <a:pt x="1275" y="4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89" name="Freeform 9"/>
            <p:cNvSpPr>
              <a:spLocks/>
            </p:cNvSpPr>
            <p:nvPr/>
          </p:nvSpPr>
          <p:spPr bwMode="auto">
            <a:xfrm>
              <a:off x="4602" y="2416"/>
              <a:ext cx="155" cy="51"/>
            </a:xfrm>
            <a:custGeom>
              <a:avLst/>
              <a:gdLst>
                <a:gd name="T0" fmla="*/ 1471 w 1551"/>
                <a:gd name="T1" fmla="*/ 4 h 517"/>
                <a:gd name="T2" fmla="*/ 1435 w 1551"/>
                <a:gd name="T3" fmla="*/ 14 h 517"/>
                <a:gd name="T4" fmla="*/ 1376 w 1551"/>
                <a:gd name="T5" fmla="*/ 30 h 517"/>
                <a:gd name="T6" fmla="*/ 1297 w 1551"/>
                <a:gd name="T7" fmla="*/ 50 h 517"/>
                <a:gd name="T8" fmla="*/ 1202 w 1551"/>
                <a:gd name="T9" fmla="*/ 77 h 517"/>
                <a:gd name="T10" fmla="*/ 1094 w 1551"/>
                <a:gd name="T11" fmla="*/ 105 h 517"/>
                <a:gd name="T12" fmla="*/ 977 w 1551"/>
                <a:gd name="T13" fmla="*/ 137 h 517"/>
                <a:gd name="T14" fmla="*/ 854 w 1551"/>
                <a:gd name="T15" fmla="*/ 172 h 517"/>
                <a:gd name="T16" fmla="*/ 727 w 1551"/>
                <a:gd name="T17" fmla="*/ 206 h 517"/>
                <a:gd name="T18" fmla="*/ 602 w 1551"/>
                <a:gd name="T19" fmla="*/ 241 h 517"/>
                <a:gd name="T20" fmla="*/ 480 w 1551"/>
                <a:gd name="T21" fmla="*/ 275 h 517"/>
                <a:gd name="T22" fmla="*/ 366 w 1551"/>
                <a:gd name="T23" fmla="*/ 308 h 517"/>
                <a:gd name="T24" fmla="*/ 263 w 1551"/>
                <a:gd name="T25" fmla="*/ 338 h 517"/>
                <a:gd name="T26" fmla="*/ 174 w 1551"/>
                <a:gd name="T27" fmla="*/ 364 h 517"/>
                <a:gd name="T28" fmla="*/ 101 w 1551"/>
                <a:gd name="T29" fmla="*/ 387 h 517"/>
                <a:gd name="T30" fmla="*/ 51 w 1551"/>
                <a:gd name="T31" fmla="*/ 405 h 517"/>
                <a:gd name="T32" fmla="*/ 24 w 1551"/>
                <a:gd name="T33" fmla="*/ 417 h 517"/>
                <a:gd name="T34" fmla="*/ 9 w 1551"/>
                <a:gd name="T35" fmla="*/ 431 h 517"/>
                <a:gd name="T36" fmla="*/ 1 w 1551"/>
                <a:gd name="T37" fmla="*/ 451 h 517"/>
                <a:gd name="T38" fmla="*/ 0 w 1551"/>
                <a:gd name="T39" fmla="*/ 472 h 517"/>
                <a:gd name="T40" fmla="*/ 9 w 1551"/>
                <a:gd name="T41" fmla="*/ 493 h 517"/>
                <a:gd name="T42" fmla="*/ 24 w 1551"/>
                <a:gd name="T43" fmla="*/ 507 h 517"/>
                <a:gd name="T44" fmla="*/ 45 w 1551"/>
                <a:gd name="T45" fmla="*/ 516 h 517"/>
                <a:gd name="T46" fmla="*/ 66 w 1551"/>
                <a:gd name="T47" fmla="*/ 516 h 517"/>
                <a:gd name="T48" fmla="*/ 89 w 1551"/>
                <a:gd name="T49" fmla="*/ 507 h 517"/>
                <a:gd name="T50" fmla="*/ 128 w 1551"/>
                <a:gd name="T51" fmla="*/ 495 h 517"/>
                <a:gd name="T52" fmla="*/ 180 w 1551"/>
                <a:gd name="T53" fmla="*/ 477 h 517"/>
                <a:gd name="T54" fmla="*/ 247 w 1551"/>
                <a:gd name="T55" fmla="*/ 458 h 517"/>
                <a:gd name="T56" fmla="*/ 325 w 1551"/>
                <a:gd name="T57" fmla="*/ 434 h 517"/>
                <a:gd name="T58" fmla="*/ 413 w 1551"/>
                <a:gd name="T59" fmla="*/ 409 h 517"/>
                <a:gd name="T60" fmla="*/ 510 w 1551"/>
                <a:gd name="T61" fmla="*/ 382 h 517"/>
                <a:gd name="T62" fmla="*/ 612 w 1551"/>
                <a:gd name="T63" fmla="*/ 353 h 517"/>
                <a:gd name="T64" fmla="*/ 720 w 1551"/>
                <a:gd name="T65" fmla="*/ 322 h 517"/>
                <a:gd name="T66" fmla="*/ 831 w 1551"/>
                <a:gd name="T67" fmla="*/ 291 h 517"/>
                <a:gd name="T68" fmla="*/ 944 w 1551"/>
                <a:gd name="T69" fmla="*/ 262 h 517"/>
                <a:gd name="T70" fmla="*/ 1055 w 1551"/>
                <a:gd name="T71" fmla="*/ 231 h 517"/>
                <a:gd name="T72" fmla="*/ 1165 w 1551"/>
                <a:gd name="T73" fmla="*/ 201 h 517"/>
                <a:gd name="T74" fmla="*/ 1272 w 1551"/>
                <a:gd name="T75" fmla="*/ 173 h 517"/>
                <a:gd name="T76" fmla="*/ 1372 w 1551"/>
                <a:gd name="T77" fmla="*/ 146 h 517"/>
                <a:gd name="T78" fmla="*/ 1466 w 1551"/>
                <a:gd name="T79" fmla="*/ 121 h 517"/>
                <a:gd name="T80" fmla="*/ 1520 w 1551"/>
                <a:gd name="T81" fmla="*/ 105 h 517"/>
                <a:gd name="T82" fmla="*/ 1536 w 1551"/>
                <a:gd name="T83" fmla="*/ 92 h 517"/>
                <a:gd name="T84" fmla="*/ 1547 w 1551"/>
                <a:gd name="T85" fmla="*/ 74 h 517"/>
                <a:gd name="T86" fmla="*/ 1551 w 1551"/>
                <a:gd name="T87" fmla="*/ 54 h 517"/>
                <a:gd name="T88" fmla="*/ 1544 w 1551"/>
                <a:gd name="T89" fmla="*/ 32 h 517"/>
                <a:gd name="T90" fmla="*/ 1531 w 1551"/>
                <a:gd name="T91" fmla="*/ 14 h 517"/>
                <a:gd name="T92" fmla="*/ 1512 w 1551"/>
                <a:gd name="T93" fmla="*/ 3 h 517"/>
                <a:gd name="T94" fmla="*/ 1491 w 1551"/>
                <a:gd name="T95"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1" h="517">
                  <a:moveTo>
                    <a:pt x="1480" y="2"/>
                  </a:moveTo>
                  <a:lnTo>
                    <a:pt x="1471" y="4"/>
                  </a:lnTo>
                  <a:lnTo>
                    <a:pt x="1457" y="9"/>
                  </a:lnTo>
                  <a:lnTo>
                    <a:pt x="1435" y="14"/>
                  </a:lnTo>
                  <a:lnTo>
                    <a:pt x="1409" y="21"/>
                  </a:lnTo>
                  <a:lnTo>
                    <a:pt x="1376" y="30"/>
                  </a:lnTo>
                  <a:lnTo>
                    <a:pt x="1339" y="39"/>
                  </a:lnTo>
                  <a:lnTo>
                    <a:pt x="1297" y="50"/>
                  </a:lnTo>
                  <a:lnTo>
                    <a:pt x="1251" y="64"/>
                  </a:lnTo>
                  <a:lnTo>
                    <a:pt x="1202" y="77"/>
                  </a:lnTo>
                  <a:lnTo>
                    <a:pt x="1150" y="91"/>
                  </a:lnTo>
                  <a:lnTo>
                    <a:pt x="1094" y="105"/>
                  </a:lnTo>
                  <a:lnTo>
                    <a:pt x="1037" y="121"/>
                  </a:lnTo>
                  <a:lnTo>
                    <a:pt x="977" y="137"/>
                  </a:lnTo>
                  <a:lnTo>
                    <a:pt x="916" y="154"/>
                  </a:lnTo>
                  <a:lnTo>
                    <a:pt x="854" y="172"/>
                  </a:lnTo>
                  <a:lnTo>
                    <a:pt x="790" y="188"/>
                  </a:lnTo>
                  <a:lnTo>
                    <a:pt x="727" y="206"/>
                  </a:lnTo>
                  <a:lnTo>
                    <a:pt x="665" y="223"/>
                  </a:lnTo>
                  <a:lnTo>
                    <a:pt x="602" y="241"/>
                  </a:lnTo>
                  <a:lnTo>
                    <a:pt x="540" y="258"/>
                  </a:lnTo>
                  <a:lnTo>
                    <a:pt x="480" y="275"/>
                  </a:lnTo>
                  <a:lnTo>
                    <a:pt x="421" y="291"/>
                  </a:lnTo>
                  <a:lnTo>
                    <a:pt x="366" y="308"/>
                  </a:lnTo>
                  <a:lnTo>
                    <a:pt x="313" y="323"/>
                  </a:lnTo>
                  <a:lnTo>
                    <a:pt x="263" y="338"/>
                  </a:lnTo>
                  <a:lnTo>
                    <a:pt x="216" y="352"/>
                  </a:lnTo>
                  <a:lnTo>
                    <a:pt x="174" y="364"/>
                  </a:lnTo>
                  <a:lnTo>
                    <a:pt x="135" y="376"/>
                  </a:lnTo>
                  <a:lnTo>
                    <a:pt x="101" y="387"/>
                  </a:lnTo>
                  <a:lnTo>
                    <a:pt x="74" y="397"/>
                  </a:lnTo>
                  <a:lnTo>
                    <a:pt x="51" y="405"/>
                  </a:lnTo>
                  <a:lnTo>
                    <a:pt x="34" y="411"/>
                  </a:lnTo>
                  <a:lnTo>
                    <a:pt x="24" y="417"/>
                  </a:lnTo>
                  <a:lnTo>
                    <a:pt x="15" y="423"/>
                  </a:lnTo>
                  <a:lnTo>
                    <a:pt x="9" y="431"/>
                  </a:lnTo>
                  <a:lnTo>
                    <a:pt x="4" y="440"/>
                  </a:lnTo>
                  <a:lnTo>
                    <a:pt x="1" y="451"/>
                  </a:lnTo>
                  <a:lnTo>
                    <a:pt x="0" y="461"/>
                  </a:lnTo>
                  <a:lnTo>
                    <a:pt x="0" y="472"/>
                  </a:lnTo>
                  <a:lnTo>
                    <a:pt x="3" y="483"/>
                  </a:lnTo>
                  <a:lnTo>
                    <a:pt x="9" y="493"/>
                  </a:lnTo>
                  <a:lnTo>
                    <a:pt x="17" y="500"/>
                  </a:lnTo>
                  <a:lnTo>
                    <a:pt x="24" y="507"/>
                  </a:lnTo>
                  <a:lnTo>
                    <a:pt x="34" y="513"/>
                  </a:lnTo>
                  <a:lnTo>
                    <a:pt x="45" y="516"/>
                  </a:lnTo>
                  <a:lnTo>
                    <a:pt x="56" y="517"/>
                  </a:lnTo>
                  <a:lnTo>
                    <a:pt x="66" y="516"/>
                  </a:lnTo>
                  <a:lnTo>
                    <a:pt x="77" y="513"/>
                  </a:lnTo>
                  <a:lnTo>
                    <a:pt x="89" y="507"/>
                  </a:lnTo>
                  <a:lnTo>
                    <a:pt x="107" y="502"/>
                  </a:lnTo>
                  <a:lnTo>
                    <a:pt x="128" y="495"/>
                  </a:lnTo>
                  <a:lnTo>
                    <a:pt x="152" y="486"/>
                  </a:lnTo>
                  <a:lnTo>
                    <a:pt x="180" y="477"/>
                  </a:lnTo>
                  <a:lnTo>
                    <a:pt x="211" y="467"/>
                  </a:lnTo>
                  <a:lnTo>
                    <a:pt x="247" y="458"/>
                  </a:lnTo>
                  <a:lnTo>
                    <a:pt x="284" y="447"/>
                  </a:lnTo>
                  <a:lnTo>
                    <a:pt x="325" y="434"/>
                  </a:lnTo>
                  <a:lnTo>
                    <a:pt x="368" y="422"/>
                  </a:lnTo>
                  <a:lnTo>
                    <a:pt x="413" y="409"/>
                  </a:lnTo>
                  <a:lnTo>
                    <a:pt x="460" y="396"/>
                  </a:lnTo>
                  <a:lnTo>
                    <a:pt x="510" y="382"/>
                  </a:lnTo>
                  <a:lnTo>
                    <a:pt x="560" y="367"/>
                  </a:lnTo>
                  <a:lnTo>
                    <a:pt x="612" y="353"/>
                  </a:lnTo>
                  <a:lnTo>
                    <a:pt x="666" y="338"/>
                  </a:lnTo>
                  <a:lnTo>
                    <a:pt x="720" y="322"/>
                  </a:lnTo>
                  <a:lnTo>
                    <a:pt x="776" y="307"/>
                  </a:lnTo>
                  <a:lnTo>
                    <a:pt x="831" y="291"/>
                  </a:lnTo>
                  <a:lnTo>
                    <a:pt x="887" y="276"/>
                  </a:lnTo>
                  <a:lnTo>
                    <a:pt x="944" y="262"/>
                  </a:lnTo>
                  <a:lnTo>
                    <a:pt x="1000" y="246"/>
                  </a:lnTo>
                  <a:lnTo>
                    <a:pt x="1055" y="231"/>
                  </a:lnTo>
                  <a:lnTo>
                    <a:pt x="1111" y="216"/>
                  </a:lnTo>
                  <a:lnTo>
                    <a:pt x="1165" y="201"/>
                  </a:lnTo>
                  <a:lnTo>
                    <a:pt x="1219" y="187"/>
                  </a:lnTo>
                  <a:lnTo>
                    <a:pt x="1272" y="173"/>
                  </a:lnTo>
                  <a:lnTo>
                    <a:pt x="1323" y="159"/>
                  </a:lnTo>
                  <a:lnTo>
                    <a:pt x="1372" y="146"/>
                  </a:lnTo>
                  <a:lnTo>
                    <a:pt x="1420" y="133"/>
                  </a:lnTo>
                  <a:lnTo>
                    <a:pt x="1466" y="121"/>
                  </a:lnTo>
                  <a:lnTo>
                    <a:pt x="1509" y="110"/>
                  </a:lnTo>
                  <a:lnTo>
                    <a:pt x="1520" y="105"/>
                  </a:lnTo>
                  <a:lnTo>
                    <a:pt x="1528" y="100"/>
                  </a:lnTo>
                  <a:lnTo>
                    <a:pt x="1536" y="92"/>
                  </a:lnTo>
                  <a:lnTo>
                    <a:pt x="1543" y="83"/>
                  </a:lnTo>
                  <a:lnTo>
                    <a:pt x="1547" y="74"/>
                  </a:lnTo>
                  <a:lnTo>
                    <a:pt x="1549" y="64"/>
                  </a:lnTo>
                  <a:lnTo>
                    <a:pt x="1551" y="54"/>
                  </a:lnTo>
                  <a:lnTo>
                    <a:pt x="1548" y="43"/>
                  </a:lnTo>
                  <a:lnTo>
                    <a:pt x="1544" y="32"/>
                  </a:lnTo>
                  <a:lnTo>
                    <a:pt x="1538" y="22"/>
                  </a:lnTo>
                  <a:lnTo>
                    <a:pt x="1531" y="14"/>
                  </a:lnTo>
                  <a:lnTo>
                    <a:pt x="1522" y="8"/>
                  </a:lnTo>
                  <a:lnTo>
                    <a:pt x="1512" y="3"/>
                  </a:lnTo>
                  <a:lnTo>
                    <a:pt x="1502" y="1"/>
                  </a:lnTo>
                  <a:lnTo>
                    <a:pt x="1491" y="0"/>
                  </a:lnTo>
                  <a:lnTo>
                    <a:pt x="148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0" name="Freeform 10"/>
            <p:cNvSpPr>
              <a:spLocks/>
            </p:cNvSpPr>
            <p:nvPr/>
          </p:nvSpPr>
          <p:spPr bwMode="auto">
            <a:xfrm>
              <a:off x="4644" y="2464"/>
              <a:ext cx="13" cy="85"/>
            </a:xfrm>
            <a:custGeom>
              <a:avLst/>
              <a:gdLst>
                <a:gd name="T0" fmla="*/ 54 w 130"/>
                <a:gd name="T1" fmla="*/ 0 h 842"/>
                <a:gd name="T2" fmla="*/ 43 w 130"/>
                <a:gd name="T3" fmla="*/ 1 h 842"/>
                <a:gd name="T4" fmla="*/ 32 w 130"/>
                <a:gd name="T5" fmla="*/ 5 h 842"/>
                <a:gd name="T6" fmla="*/ 22 w 130"/>
                <a:gd name="T7" fmla="*/ 10 h 842"/>
                <a:gd name="T8" fmla="*/ 14 w 130"/>
                <a:gd name="T9" fmla="*/ 18 h 842"/>
                <a:gd name="T10" fmla="*/ 8 w 130"/>
                <a:gd name="T11" fmla="*/ 25 h 842"/>
                <a:gd name="T12" fmla="*/ 3 w 130"/>
                <a:gd name="T13" fmla="*/ 35 h 842"/>
                <a:gd name="T14" fmla="*/ 1 w 130"/>
                <a:gd name="T15" fmla="*/ 46 h 842"/>
                <a:gd name="T16" fmla="*/ 0 w 130"/>
                <a:gd name="T17" fmla="*/ 58 h 842"/>
                <a:gd name="T18" fmla="*/ 20 w 130"/>
                <a:gd name="T19" fmla="*/ 788 h 842"/>
                <a:gd name="T20" fmla="*/ 20 w 130"/>
                <a:gd name="T21" fmla="*/ 788 h 842"/>
                <a:gd name="T22" fmla="*/ 21 w 130"/>
                <a:gd name="T23" fmla="*/ 799 h 842"/>
                <a:gd name="T24" fmla="*/ 24 w 130"/>
                <a:gd name="T25" fmla="*/ 809 h 842"/>
                <a:gd name="T26" fmla="*/ 30 w 130"/>
                <a:gd name="T27" fmla="*/ 818 h 842"/>
                <a:gd name="T28" fmla="*/ 36 w 130"/>
                <a:gd name="T29" fmla="*/ 826 h 842"/>
                <a:gd name="T30" fmla="*/ 45 w 130"/>
                <a:gd name="T31" fmla="*/ 833 h 842"/>
                <a:gd name="T32" fmla="*/ 55 w 130"/>
                <a:gd name="T33" fmla="*/ 837 h 842"/>
                <a:gd name="T34" fmla="*/ 65 w 130"/>
                <a:gd name="T35" fmla="*/ 841 h 842"/>
                <a:gd name="T36" fmla="*/ 76 w 130"/>
                <a:gd name="T37" fmla="*/ 842 h 842"/>
                <a:gd name="T38" fmla="*/ 88 w 130"/>
                <a:gd name="T39" fmla="*/ 840 h 842"/>
                <a:gd name="T40" fmla="*/ 98 w 130"/>
                <a:gd name="T41" fmla="*/ 836 h 842"/>
                <a:gd name="T42" fmla="*/ 108 w 130"/>
                <a:gd name="T43" fmla="*/ 830 h 842"/>
                <a:gd name="T44" fmla="*/ 115 w 130"/>
                <a:gd name="T45" fmla="*/ 823 h 842"/>
                <a:gd name="T46" fmla="*/ 122 w 130"/>
                <a:gd name="T47" fmla="*/ 814 h 842"/>
                <a:gd name="T48" fmla="*/ 126 w 130"/>
                <a:gd name="T49" fmla="*/ 804 h 842"/>
                <a:gd name="T50" fmla="*/ 130 w 130"/>
                <a:gd name="T51" fmla="*/ 795 h 842"/>
                <a:gd name="T52" fmla="*/ 130 w 130"/>
                <a:gd name="T53" fmla="*/ 784 h 842"/>
                <a:gd name="T54" fmla="*/ 110 w 130"/>
                <a:gd name="T55" fmla="*/ 54 h 842"/>
                <a:gd name="T56" fmla="*/ 109 w 130"/>
                <a:gd name="T57" fmla="*/ 43 h 842"/>
                <a:gd name="T58" fmla="*/ 106 w 130"/>
                <a:gd name="T59" fmla="*/ 33 h 842"/>
                <a:gd name="T60" fmla="*/ 100 w 130"/>
                <a:gd name="T61" fmla="*/ 24 h 842"/>
                <a:gd name="T62" fmla="*/ 93 w 130"/>
                <a:gd name="T63" fmla="*/ 16 h 842"/>
                <a:gd name="T64" fmla="*/ 85 w 130"/>
                <a:gd name="T65" fmla="*/ 9 h 842"/>
                <a:gd name="T66" fmla="*/ 75 w 130"/>
                <a:gd name="T67" fmla="*/ 5 h 842"/>
                <a:gd name="T68" fmla="*/ 65 w 130"/>
                <a:gd name="T69" fmla="*/ 1 h 842"/>
                <a:gd name="T70" fmla="*/ 54 w 130"/>
                <a:gd name="T71"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842">
                  <a:moveTo>
                    <a:pt x="54" y="0"/>
                  </a:moveTo>
                  <a:lnTo>
                    <a:pt x="43" y="1"/>
                  </a:lnTo>
                  <a:lnTo>
                    <a:pt x="32" y="5"/>
                  </a:lnTo>
                  <a:lnTo>
                    <a:pt x="22" y="10"/>
                  </a:lnTo>
                  <a:lnTo>
                    <a:pt x="14" y="18"/>
                  </a:lnTo>
                  <a:lnTo>
                    <a:pt x="8" y="25"/>
                  </a:lnTo>
                  <a:lnTo>
                    <a:pt x="3" y="35"/>
                  </a:lnTo>
                  <a:lnTo>
                    <a:pt x="1" y="46"/>
                  </a:lnTo>
                  <a:lnTo>
                    <a:pt x="0" y="58"/>
                  </a:lnTo>
                  <a:lnTo>
                    <a:pt x="20" y="788"/>
                  </a:lnTo>
                  <a:lnTo>
                    <a:pt x="20" y="788"/>
                  </a:lnTo>
                  <a:lnTo>
                    <a:pt x="21" y="799"/>
                  </a:lnTo>
                  <a:lnTo>
                    <a:pt x="24" y="809"/>
                  </a:lnTo>
                  <a:lnTo>
                    <a:pt x="30" y="818"/>
                  </a:lnTo>
                  <a:lnTo>
                    <a:pt x="36" y="826"/>
                  </a:lnTo>
                  <a:lnTo>
                    <a:pt x="45" y="833"/>
                  </a:lnTo>
                  <a:lnTo>
                    <a:pt x="55" y="837"/>
                  </a:lnTo>
                  <a:lnTo>
                    <a:pt x="65" y="841"/>
                  </a:lnTo>
                  <a:lnTo>
                    <a:pt x="76" y="842"/>
                  </a:lnTo>
                  <a:lnTo>
                    <a:pt x="88" y="840"/>
                  </a:lnTo>
                  <a:lnTo>
                    <a:pt x="98" y="836"/>
                  </a:lnTo>
                  <a:lnTo>
                    <a:pt x="108" y="830"/>
                  </a:lnTo>
                  <a:lnTo>
                    <a:pt x="115" y="823"/>
                  </a:lnTo>
                  <a:lnTo>
                    <a:pt x="122" y="814"/>
                  </a:lnTo>
                  <a:lnTo>
                    <a:pt x="126" y="804"/>
                  </a:lnTo>
                  <a:lnTo>
                    <a:pt x="130" y="795"/>
                  </a:lnTo>
                  <a:lnTo>
                    <a:pt x="130" y="784"/>
                  </a:lnTo>
                  <a:lnTo>
                    <a:pt x="110" y="54"/>
                  </a:lnTo>
                  <a:lnTo>
                    <a:pt x="109" y="43"/>
                  </a:lnTo>
                  <a:lnTo>
                    <a:pt x="106" y="33"/>
                  </a:lnTo>
                  <a:lnTo>
                    <a:pt x="100" y="24"/>
                  </a:lnTo>
                  <a:lnTo>
                    <a:pt x="93" y="16"/>
                  </a:lnTo>
                  <a:lnTo>
                    <a:pt x="85" y="9"/>
                  </a:lnTo>
                  <a:lnTo>
                    <a:pt x="75" y="5"/>
                  </a:lnTo>
                  <a:lnTo>
                    <a:pt x="65"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1" name="Freeform 11"/>
            <p:cNvSpPr>
              <a:spLocks/>
            </p:cNvSpPr>
            <p:nvPr/>
          </p:nvSpPr>
          <p:spPr bwMode="auto">
            <a:xfrm>
              <a:off x="4589" y="2341"/>
              <a:ext cx="24" cy="47"/>
            </a:xfrm>
            <a:custGeom>
              <a:avLst/>
              <a:gdLst>
                <a:gd name="T0" fmla="*/ 187 w 233"/>
                <a:gd name="T1" fmla="*/ 1 h 475"/>
                <a:gd name="T2" fmla="*/ 166 w 233"/>
                <a:gd name="T3" fmla="*/ 1 h 475"/>
                <a:gd name="T4" fmla="*/ 146 w 233"/>
                <a:gd name="T5" fmla="*/ 10 h 475"/>
                <a:gd name="T6" fmla="*/ 131 w 233"/>
                <a:gd name="T7" fmla="*/ 24 h 475"/>
                <a:gd name="T8" fmla="*/ 118 w 233"/>
                <a:gd name="T9" fmla="*/ 55 h 475"/>
                <a:gd name="T10" fmla="*/ 100 w 233"/>
                <a:gd name="T11" fmla="*/ 105 h 475"/>
                <a:gd name="T12" fmla="*/ 80 w 233"/>
                <a:gd name="T13" fmla="*/ 164 h 475"/>
                <a:gd name="T14" fmla="*/ 60 w 233"/>
                <a:gd name="T15" fmla="*/ 224 h 475"/>
                <a:gd name="T16" fmla="*/ 42 w 233"/>
                <a:gd name="T17" fmla="*/ 282 h 475"/>
                <a:gd name="T18" fmla="*/ 24 w 233"/>
                <a:gd name="T19" fmla="*/ 333 h 475"/>
                <a:gd name="T20" fmla="*/ 12 w 233"/>
                <a:gd name="T21" fmla="*/ 374 h 475"/>
                <a:gd name="T22" fmla="*/ 4 w 233"/>
                <a:gd name="T23" fmla="*/ 398 h 475"/>
                <a:gd name="T24" fmla="*/ 2 w 233"/>
                <a:gd name="T25" fmla="*/ 402 h 475"/>
                <a:gd name="T26" fmla="*/ 1 w 233"/>
                <a:gd name="T27" fmla="*/ 425 h 475"/>
                <a:gd name="T28" fmla="*/ 6 w 233"/>
                <a:gd name="T29" fmla="*/ 446 h 475"/>
                <a:gd name="T30" fmla="*/ 21 w 233"/>
                <a:gd name="T31" fmla="*/ 463 h 475"/>
                <a:gd name="T32" fmla="*/ 41 w 233"/>
                <a:gd name="T33" fmla="*/ 473 h 475"/>
                <a:gd name="T34" fmla="*/ 62 w 233"/>
                <a:gd name="T35" fmla="*/ 475 h 475"/>
                <a:gd name="T36" fmla="*/ 81 w 233"/>
                <a:gd name="T37" fmla="*/ 469 h 475"/>
                <a:gd name="T38" fmla="*/ 98 w 233"/>
                <a:gd name="T39" fmla="*/ 455 h 475"/>
                <a:gd name="T40" fmla="*/ 108 w 233"/>
                <a:gd name="T41" fmla="*/ 436 h 475"/>
                <a:gd name="T42" fmla="*/ 112 w 233"/>
                <a:gd name="T43" fmla="*/ 424 h 475"/>
                <a:gd name="T44" fmla="*/ 122 w 233"/>
                <a:gd name="T45" fmla="*/ 392 h 475"/>
                <a:gd name="T46" fmla="*/ 136 w 233"/>
                <a:gd name="T47" fmla="*/ 346 h 475"/>
                <a:gd name="T48" fmla="*/ 154 w 233"/>
                <a:gd name="T49" fmla="*/ 291 h 475"/>
                <a:gd name="T50" fmla="*/ 174 w 233"/>
                <a:gd name="T51" fmla="*/ 232 h 475"/>
                <a:gd name="T52" fmla="*/ 194 w 233"/>
                <a:gd name="T53" fmla="*/ 172 h 475"/>
                <a:gd name="T54" fmla="*/ 213 w 233"/>
                <a:gd name="T55" fmla="*/ 120 h 475"/>
                <a:gd name="T56" fmla="*/ 230 w 233"/>
                <a:gd name="T57" fmla="*/ 76 h 475"/>
                <a:gd name="T58" fmla="*/ 233 w 233"/>
                <a:gd name="T59" fmla="*/ 55 h 475"/>
                <a:gd name="T60" fmla="*/ 228 w 233"/>
                <a:gd name="T61" fmla="*/ 33 h 475"/>
                <a:gd name="T62" fmla="*/ 216 w 233"/>
                <a:gd name="T63" fmla="*/ 15 h 475"/>
                <a:gd name="T64" fmla="*/ 198 w 233"/>
                <a:gd name="T65" fmla="*/ 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75">
                  <a:moveTo>
                    <a:pt x="198" y="4"/>
                  </a:moveTo>
                  <a:lnTo>
                    <a:pt x="187" y="1"/>
                  </a:lnTo>
                  <a:lnTo>
                    <a:pt x="176" y="0"/>
                  </a:lnTo>
                  <a:lnTo>
                    <a:pt x="166" y="1"/>
                  </a:lnTo>
                  <a:lnTo>
                    <a:pt x="155" y="4"/>
                  </a:lnTo>
                  <a:lnTo>
                    <a:pt x="146" y="10"/>
                  </a:lnTo>
                  <a:lnTo>
                    <a:pt x="137" y="16"/>
                  </a:lnTo>
                  <a:lnTo>
                    <a:pt x="131" y="24"/>
                  </a:lnTo>
                  <a:lnTo>
                    <a:pt x="125" y="34"/>
                  </a:lnTo>
                  <a:lnTo>
                    <a:pt x="118" y="55"/>
                  </a:lnTo>
                  <a:lnTo>
                    <a:pt x="109" y="79"/>
                  </a:lnTo>
                  <a:lnTo>
                    <a:pt x="100" y="105"/>
                  </a:lnTo>
                  <a:lnTo>
                    <a:pt x="90" y="134"/>
                  </a:lnTo>
                  <a:lnTo>
                    <a:pt x="80" y="164"/>
                  </a:lnTo>
                  <a:lnTo>
                    <a:pt x="70" y="193"/>
                  </a:lnTo>
                  <a:lnTo>
                    <a:pt x="60" y="224"/>
                  </a:lnTo>
                  <a:lnTo>
                    <a:pt x="51" y="254"/>
                  </a:lnTo>
                  <a:lnTo>
                    <a:pt x="42" y="282"/>
                  </a:lnTo>
                  <a:lnTo>
                    <a:pt x="33" y="309"/>
                  </a:lnTo>
                  <a:lnTo>
                    <a:pt x="24" y="333"/>
                  </a:lnTo>
                  <a:lnTo>
                    <a:pt x="17" y="355"/>
                  </a:lnTo>
                  <a:lnTo>
                    <a:pt x="12" y="374"/>
                  </a:lnTo>
                  <a:lnTo>
                    <a:pt x="6" y="388"/>
                  </a:lnTo>
                  <a:lnTo>
                    <a:pt x="4" y="398"/>
                  </a:lnTo>
                  <a:lnTo>
                    <a:pt x="2" y="402"/>
                  </a:lnTo>
                  <a:lnTo>
                    <a:pt x="2" y="402"/>
                  </a:lnTo>
                  <a:lnTo>
                    <a:pt x="0" y="414"/>
                  </a:lnTo>
                  <a:lnTo>
                    <a:pt x="1" y="425"/>
                  </a:lnTo>
                  <a:lnTo>
                    <a:pt x="3" y="436"/>
                  </a:lnTo>
                  <a:lnTo>
                    <a:pt x="6" y="446"/>
                  </a:lnTo>
                  <a:lnTo>
                    <a:pt x="13" y="455"/>
                  </a:lnTo>
                  <a:lnTo>
                    <a:pt x="21" y="463"/>
                  </a:lnTo>
                  <a:lnTo>
                    <a:pt x="30" y="468"/>
                  </a:lnTo>
                  <a:lnTo>
                    <a:pt x="41" y="473"/>
                  </a:lnTo>
                  <a:lnTo>
                    <a:pt x="52" y="475"/>
                  </a:lnTo>
                  <a:lnTo>
                    <a:pt x="62" y="475"/>
                  </a:lnTo>
                  <a:lnTo>
                    <a:pt x="71" y="473"/>
                  </a:lnTo>
                  <a:lnTo>
                    <a:pt x="81" y="469"/>
                  </a:lnTo>
                  <a:lnTo>
                    <a:pt x="90" y="463"/>
                  </a:lnTo>
                  <a:lnTo>
                    <a:pt x="98" y="455"/>
                  </a:lnTo>
                  <a:lnTo>
                    <a:pt x="103" y="446"/>
                  </a:lnTo>
                  <a:lnTo>
                    <a:pt x="108" y="436"/>
                  </a:lnTo>
                  <a:lnTo>
                    <a:pt x="109" y="433"/>
                  </a:lnTo>
                  <a:lnTo>
                    <a:pt x="112" y="424"/>
                  </a:lnTo>
                  <a:lnTo>
                    <a:pt x="117" y="410"/>
                  </a:lnTo>
                  <a:lnTo>
                    <a:pt x="122" y="392"/>
                  </a:lnTo>
                  <a:lnTo>
                    <a:pt x="129" y="372"/>
                  </a:lnTo>
                  <a:lnTo>
                    <a:pt x="136" y="346"/>
                  </a:lnTo>
                  <a:lnTo>
                    <a:pt x="145" y="320"/>
                  </a:lnTo>
                  <a:lnTo>
                    <a:pt x="154" y="291"/>
                  </a:lnTo>
                  <a:lnTo>
                    <a:pt x="164" y="261"/>
                  </a:lnTo>
                  <a:lnTo>
                    <a:pt x="174" y="232"/>
                  </a:lnTo>
                  <a:lnTo>
                    <a:pt x="184" y="202"/>
                  </a:lnTo>
                  <a:lnTo>
                    <a:pt x="194" y="172"/>
                  </a:lnTo>
                  <a:lnTo>
                    <a:pt x="203" y="145"/>
                  </a:lnTo>
                  <a:lnTo>
                    <a:pt x="213" y="120"/>
                  </a:lnTo>
                  <a:lnTo>
                    <a:pt x="222" y="95"/>
                  </a:lnTo>
                  <a:lnTo>
                    <a:pt x="230" y="76"/>
                  </a:lnTo>
                  <a:lnTo>
                    <a:pt x="232" y="65"/>
                  </a:lnTo>
                  <a:lnTo>
                    <a:pt x="233" y="55"/>
                  </a:lnTo>
                  <a:lnTo>
                    <a:pt x="231" y="44"/>
                  </a:lnTo>
                  <a:lnTo>
                    <a:pt x="228" y="33"/>
                  </a:lnTo>
                  <a:lnTo>
                    <a:pt x="223" y="24"/>
                  </a:lnTo>
                  <a:lnTo>
                    <a:pt x="216" y="15"/>
                  </a:lnTo>
                  <a:lnTo>
                    <a:pt x="208" y="8"/>
                  </a:lnTo>
                  <a:lnTo>
                    <a:pt x="1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2" name="Freeform 12"/>
            <p:cNvSpPr>
              <a:spLocks/>
            </p:cNvSpPr>
            <p:nvPr/>
          </p:nvSpPr>
          <p:spPr bwMode="auto">
            <a:xfrm>
              <a:off x="4561" y="2401"/>
              <a:ext cx="29" cy="61"/>
            </a:xfrm>
            <a:custGeom>
              <a:avLst/>
              <a:gdLst>
                <a:gd name="T0" fmla="*/ 199 w 298"/>
                <a:gd name="T1" fmla="*/ 17 h 606"/>
                <a:gd name="T2" fmla="*/ 168 w 298"/>
                <a:gd name="T3" fmla="*/ 45 h 606"/>
                <a:gd name="T4" fmla="*/ 135 w 298"/>
                <a:gd name="T5" fmla="*/ 80 h 606"/>
                <a:gd name="T6" fmla="*/ 104 w 298"/>
                <a:gd name="T7" fmla="*/ 123 h 606"/>
                <a:gd name="T8" fmla="*/ 74 w 298"/>
                <a:gd name="T9" fmla="*/ 170 h 606"/>
                <a:gd name="T10" fmla="*/ 48 w 298"/>
                <a:gd name="T11" fmla="*/ 222 h 606"/>
                <a:gd name="T12" fmla="*/ 27 w 298"/>
                <a:gd name="T13" fmla="*/ 276 h 606"/>
                <a:gd name="T14" fmla="*/ 11 w 298"/>
                <a:gd name="T15" fmla="*/ 332 h 606"/>
                <a:gd name="T16" fmla="*/ 3 w 298"/>
                <a:gd name="T17" fmla="*/ 377 h 606"/>
                <a:gd name="T18" fmla="*/ 0 w 298"/>
                <a:gd name="T19" fmla="*/ 410 h 606"/>
                <a:gd name="T20" fmla="*/ 1 w 298"/>
                <a:gd name="T21" fmla="*/ 442 h 606"/>
                <a:gd name="T22" fmla="*/ 4 w 298"/>
                <a:gd name="T23" fmla="*/ 473 h 606"/>
                <a:gd name="T24" fmla="*/ 9 w 298"/>
                <a:gd name="T25" fmla="*/ 501 h 606"/>
                <a:gd name="T26" fmla="*/ 19 w 298"/>
                <a:gd name="T27" fmla="*/ 529 h 606"/>
                <a:gd name="T28" fmla="*/ 31 w 298"/>
                <a:gd name="T29" fmla="*/ 553 h 606"/>
                <a:gd name="T30" fmla="*/ 46 w 298"/>
                <a:gd name="T31" fmla="*/ 576 h 606"/>
                <a:gd name="T32" fmla="*/ 63 w 298"/>
                <a:gd name="T33" fmla="*/ 595 h 606"/>
                <a:gd name="T34" fmla="*/ 83 w 298"/>
                <a:gd name="T35" fmla="*/ 605 h 606"/>
                <a:gd name="T36" fmla="*/ 104 w 298"/>
                <a:gd name="T37" fmla="*/ 606 h 606"/>
                <a:gd name="T38" fmla="*/ 124 w 298"/>
                <a:gd name="T39" fmla="*/ 599 h 606"/>
                <a:gd name="T40" fmla="*/ 140 w 298"/>
                <a:gd name="T41" fmla="*/ 585 h 606"/>
                <a:gd name="T42" fmla="*/ 150 w 298"/>
                <a:gd name="T43" fmla="*/ 565 h 606"/>
                <a:gd name="T44" fmla="*/ 153 w 298"/>
                <a:gd name="T45" fmla="*/ 545 h 606"/>
                <a:gd name="T46" fmla="*/ 146 w 298"/>
                <a:gd name="T47" fmla="*/ 524 h 606"/>
                <a:gd name="T48" fmla="*/ 131 w 298"/>
                <a:gd name="T49" fmla="*/ 503 h 606"/>
                <a:gd name="T50" fmla="*/ 117 w 298"/>
                <a:gd name="T51" fmla="*/ 474 h 606"/>
                <a:gd name="T52" fmla="*/ 111 w 298"/>
                <a:gd name="T53" fmla="*/ 440 h 606"/>
                <a:gd name="T54" fmla="*/ 111 w 298"/>
                <a:gd name="T55" fmla="*/ 400 h 606"/>
                <a:gd name="T56" fmla="*/ 117 w 298"/>
                <a:gd name="T57" fmla="*/ 355 h 606"/>
                <a:gd name="T58" fmla="*/ 131 w 298"/>
                <a:gd name="T59" fmla="*/ 310 h 606"/>
                <a:gd name="T60" fmla="*/ 148 w 298"/>
                <a:gd name="T61" fmla="*/ 266 h 606"/>
                <a:gd name="T62" fmla="*/ 169 w 298"/>
                <a:gd name="T63" fmla="*/ 225 h 606"/>
                <a:gd name="T64" fmla="*/ 192 w 298"/>
                <a:gd name="T65" fmla="*/ 188 h 606"/>
                <a:gd name="T66" fmla="*/ 216 w 298"/>
                <a:gd name="T67" fmla="*/ 156 h 606"/>
                <a:gd name="T68" fmla="*/ 239 w 298"/>
                <a:gd name="T69" fmla="*/ 129 h 606"/>
                <a:gd name="T70" fmla="*/ 260 w 298"/>
                <a:gd name="T71" fmla="*/ 110 h 606"/>
                <a:gd name="T72" fmla="*/ 279 w 298"/>
                <a:gd name="T73" fmla="*/ 96 h 606"/>
                <a:gd name="T74" fmla="*/ 292 w 298"/>
                <a:gd name="T75" fmla="*/ 79 h 606"/>
                <a:gd name="T76" fmla="*/ 298 w 298"/>
                <a:gd name="T77" fmla="*/ 58 h 606"/>
                <a:gd name="T78" fmla="*/ 296 w 298"/>
                <a:gd name="T79" fmla="*/ 37 h 606"/>
                <a:gd name="T80" fmla="*/ 283 w 298"/>
                <a:gd name="T81" fmla="*/ 17 h 606"/>
                <a:gd name="T82" fmla="*/ 266 w 298"/>
                <a:gd name="T83" fmla="*/ 4 h 606"/>
                <a:gd name="T84" fmla="*/ 246 w 298"/>
                <a:gd name="T85" fmla="*/ 0 h 606"/>
                <a:gd name="T86" fmla="*/ 224 w 298"/>
                <a:gd name="T87" fmla="*/ 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606">
                  <a:moveTo>
                    <a:pt x="214" y="7"/>
                  </a:moveTo>
                  <a:lnTo>
                    <a:pt x="199" y="17"/>
                  </a:lnTo>
                  <a:lnTo>
                    <a:pt x="183" y="30"/>
                  </a:lnTo>
                  <a:lnTo>
                    <a:pt x="168" y="45"/>
                  </a:lnTo>
                  <a:lnTo>
                    <a:pt x="151" y="61"/>
                  </a:lnTo>
                  <a:lnTo>
                    <a:pt x="135" y="80"/>
                  </a:lnTo>
                  <a:lnTo>
                    <a:pt x="120" y="101"/>
                  </a:lnTo>
                  <a:lnTo>
                    <a:pt x="104" y="123"/>
                  </a:lnTo>
                  <a:lnTo>
                    <a:pt x="89" y="146"/>
                  </a:lnTo>
                  <a:lnTo>
                    <a:pt x="74" y="170"/>
                  </a:lnTo>
                  <a:lnTo>
                    <a:pt x="61" y="195"/>
                  </a:lnTo>
                  <a:lnTo>
                    <a:pt x="48" y="222"/>
                  </a:lnTo>
                  <a:lnTo>
                    <a:pt x="37" y="249"/>
                  </a:lnTo>
                  <a:lnTo>
                    <a:pt x="27" y="276"/>
                  </a:lnTo>
                  <a:lnTo>
                    <a:pt x="18" y="304"/>
                  </a:lnTo>
                  <a:lnTo>
                    <a:pt x="11" y="332"/>
                  </a:lnTo>
                  <a:lnTo>
                    <a:pt x="5" y="359"/>
                  </a:lnTo>
                  <a:lnTo>
                    <a:pt x="3" y="377"/>
                  </a:lnTo>
                  <a:lnTo>
                    <a:pt x="1" y="393"/>
                  </a:lnTo>
                  <a:lnTo>
                    <a:pt x="0" y="410"/>
                  </a:lnTo>
                  <a:lnTo>
                    <a:pt x="0" y="426"/>
                  </a:lnTo>
                  <a:lnTo>
                    <a:pt x="1" y="442"/>
                  </a:lnTo>
                  <a:lnTo>
                    <a:pt x="2" y="457"/>
                  </a:lnTo>
                  <a:lnTo>
                    <a:pt x="4" y="473"/>
                  </a:lnTo>
                  <a:lnTo>
                    <a:pt x="6" y="487"/>
                  </a:lnTo>
                  <a:lnTo>
                    <a:pt x="9" y="501"/>
                  </a:lnTo>
                  <a:lnTo>
                    <a:pt x="14" y="516"/>
                  </a:lnTo>
                  <a:lnTo>
                    <a:pt x="19" y="529"/>
                  </a:lnTo>
                  <a:lnTo>
                    <a:pt x="25" y="541"/>
                  </a:lnTo>
                  <a:lnTo>
                    <a:pt x="31" y="553"/>
                  </a:lnTo>
                  <a:lnTo>
                    <a:pt x="38" y="565"/>
                  </a:lnTo>
                  <a:lnTo>
                    <a:pt x="46" y="576"/>
                  </a:lnTo>
                  <a:lnTo>
                    <a:pt x="55" y="587"/>
                  </a:lnTo>
                  <a:lnTo>
                    <a:pt x="63" y="595"/>
                  </a:lnTo>
                  <a:lnTo>
                    <a:pt x="72" y="601"/>
                  </a:lnTo>
                  <a:lnTo>
                    <a:pt x="83" y="605"/>
                  </a:lnTo>
                  <a:lnTo>
                    <a:pt x="93" y="606"/>
                  </a:lnTo>
                  <a:lnTo>
                    <a:pt x="104" y="606"/>
                  </a:lnTo>
                  <a:lnTo>
                    <a:pt x="114" y="604"/>
                  </a:lnTo>
                  <a:lnTo>
                    <a:pt x="124" y="599"/>
                  </a:lnTo>
                  <a:lnTo>
                    <a:pt x="133" y="593"/>
                  </a:lnTo>
                  <a:lnTo>
                    <a:pt x="140" y="585"/>
                  </a:lnTo>
                  <a:lnTo>
                    <a:pt x="147" y="575"/>
                  </a:lnTo>
                  <a:lnTo>
                    <a:pt x="150" y="565"/>
                  </a:lnTo>
                  <a:lnTo>
                    <a:pt x="153" y="555"/>
                  </a:lnTo>
                  <a:lnTo>
                    <a:pt x="153" y="545"/>
                  </a:lnTo>
                  <a:lnTo>
                    <a:pt x="150" y="534"/>
                  </a:lnTo>
                  <a:lnTo>
                    <a:pt x="146" y="524"/>
                  </a:lnTo>
                  <a:lnTo>
                    <a:pt x="139" y="516"/>
                  </a:lnTo>
                  <a:lnTo>
                    <a:pt x="131" y="503"/>
                  </a:lnTo>
                  <a:lnTo>
                    <a:pt x="123" y="489"/>
                  </a:lnTo>
                  <a:lnTo>
                    <a:pt x="117" y="474"/>
                  </a:lnTo>
                  <a:lnTo>
                    <a:pt x="113" y="457"/>
                  </a:lnTo>
                  <a:lnTo>
                    <a:pt x="111" y="440"/>
                  </a:lnTo>
                  <a:lnTo>
                    <a:pt x="110" y="420"/>
                  </a:lnTo>
                  <a:lnTo>
                    <a:pt x="111" y="400"/>
                  </a:lnTo>
                  <a:lnTo>
                    <a:pt x="113" y="378"/>
                  </a:lnTo>
                  <a:lnTo>
                    <a:pt x="117" y="355"/>
                  </a:lnTo>
                  <a:lnTo>
                    <a:pt x="123" y="332"/>
                  </a:lnTo>
                  <a:lnTo>
                    <a:pt x="131" y="310"/>
                  </a:lnTo>
                  <a:lnTo>
                    <a:pt x="139" y="288"/>
                  </a:lnTo>
                  <a:lnTo>
                    <a:pt x="148" y="266"/>
                  </a:lnTo>
                  <a:lnTo>
                    <a:pt x="158" y="245"/>
                  </a:lnTo>
                  <a:lnTo>
                    <a:pt x="169" y="225"/>
                  </a:lnTo>
                  <a:lnTo>
                    <a:pt x="180" y="205"/>
                  </a:lnTo>
                  <a:lnTo>
                    <a:pt x="192" y="188"/>
                  </a:lnTo>
                  <a:lnTo>
                    <a:pt x="204" y="171"/>
                  </a:lnTo>
                  <a:lnTo>
                    <a:pt x="216" y="156"/>
                  </a:lnTo>
                  <a:lnTo>
                    <a:pt x="227" y="141"/>
                  </a:lnTo>
                  <a:lnTo>
                    <a:pt x="239" y="129"/>
                  </a:lnTo>
                  <a:lnTo>
                    <a:pt x="250" y="118"/>
                  </a:lnTo>
                  <a:lnTo>
                    <a:pt x="260" y="110"/>
                  </a:lnTo>
                  <a:lnTo>
                    <a:pt x="270" y="103"/>
                  </a:lnTo>
                  <a:lnTo>
                    <a:pt x="279" y="96"/>
                  </a:lnTo>
                  <a:lnTo>
                    <a:pt x="287" y="88"/>
                  </a:lnTo>
                  <a:lnTo>
                    <a:pt x="292" y="79"/>
                  </a:lnTo>
                  <a:lnTo>
                    <a:pt x="297" y="68"/>
                  </a:lnTo>
                  <a:lnTo>
                    <a:pt x="298" y="58"/>
                  </a:lnTo>
                  <a:lnTo>
                    <a:pt x="298" y="47"/>
                  </a:lnTo>
                  <a:lnTo>
                    <a:pt x="296" y="37"/>
                  </a:lnTo>
                  <a:lnTo>
                    <a:pt x="290" y="27"/>
                  </a:lnTo>
                  <a:lnTo>
                    <a:pt x="283" y="17"/>
                  </a:lnTo>
                  <a:lnTo>
                    <a:pt x="276" y="11"/>
                  </a:lnTo>
                  <a:lnTo>
                    <a:pt x="266" y="4"/>
                  </a:lnTo>
                  <a:lnTo>
                    <a:pt x="256" y="1"/>
                  </a:lnTo>
                  <a:lnTo>
                    <a:pt x="246" y="0"/>
                  </a:lnTo>
                  <a:lnTo>
                    <a:pt x="235" y="0"/>
                  </a:lnTo>
                  <a:lnTo>
                    <a:pt x="224" y="2"/>
                  </a:lnTo>
                  <a:lnTo>
                    <a:pt x="2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3" name="Freeform 13"/>
            <p:cNvSpPr>
              <a:spLocks/>
            </p:cNvSpPr>
            <p:nvPr/>
          </p:nvSpPr>
          <p:spPr bwMode="auto">
            <a:xfrm>
              <a:off x="4486" y="2474"/>
              <a:ext cx="84" cy="222"/>
            </a:xfrm>
            <a:custGeom>
              <a:avLst/>
              <a:gdLst>
                <a:gd name="T0" fmla="*/ 801 w 838"/>
                <a:gd name="T1" fmla="*/ 2 h 2225"/>
                <a:gd name="T2" fmla="*/ 790 w 838"/>
                <a:gd name="T3" fmla="*/ 0 h 2225"/>
                <a:gd name="T4" fmla="*/ 779 w 838"/>
                <a:gd name="T5" fmla="*/ 0 h 2225"/>
                <a:gd name="T6" fmla="*/ 769 w 838"/>
                <a:gd name="T7" fmla="*/ 1 h 2225"/>
                <a:gd name="T8" fmla="*/ 759 w 838"/>
                <a:gd name="T9" fmla="*/ 5 h 2225"/>
                <a:gd name="T10" fmla="*/ 750 w 838"/>
                <a:gd name="T11" fmla="*/ 11 h 2225"/>
                <a:gd name="T12" fmla="*/ 742 w 838"/>
                <a:gd name="T13" fmla="*/ 17 h 2225"/>
                <a:gd name="T14" fmla="*/ 736 w 838"/>
                <a:gd name="T15" fmla="*/ 26 h 2225"/>
                <a:gd name="T16" fmla="*/ 731 w 838"/>
                <a:gd name="T17" fmla="*/ 36 h 2225"/>
                <a:gd name="T18" fmla="*/ 2 w 838"/>
                <a:gd name="T19" fmla="*/ 2152 h 2225"/>
                <a:gd name="T20" fmla="*/ 0 w 838"/>
                <a:gd name="T21" fmla="*/ 2163 h 2225"/>
                <a:gd name="T22" fmla="*/ 0 w 838"/>
                <a:gd name="T23" fmla="*/ 2174 h 2225"/>
                <a:gd name="T24" fmla="*/ 1 w 838"/>
                <a:gd name="T25" fmla="*/ 2184 h 2225"/>
                <a:gd name="T26" fmla="*/ 5 w 838"/>
                <a:gd name="T27" fmla="*/ 2193 h 2225"/>
                <a:gd name="T28" fmla="*/ 11 w 838"/>
                <a:gd name="T29" fmla="*/ 2203 h 2225"/>
                <a:gd name="T30" fmla="*/ 17 w 838"/>
                <a:gd name="T31" fmla="*/ 2211 h 2225"/>
                <a:gd name="T32" fmla="*/ 26 w 838"/>
                <a:gd name="T33" fmla="*/ 2218 h 2225"/>
                <a:gd name="T34" fmla="*/ 36 w 838"/>
                <a:gd name="T35" fmla="*/ 2222 h 2225"/>
                <a:gd name="T36" fmla="*/ 47 w 838"/>
                <a:gd name="T37" fmla="*/ 2224 h 2225"/>
                <a:gd name="T38" fmla="*/ 58 w 838"/>
                <a:gd name="T39" fmla="*/ 2225 h 2225"/>
                <a:gd name="T40" fmla="*/ 69 w 838"/>
                <a:gd name="T41" fmla="*/ 2223 h 2225"/>
                <a:gd name="T42" fmla="*/ 79 w 838"/>
                <a:gd name="T43" fmla="*/ 2220 h 2225"/>
                <a:gd name="T44" fmla="*/ 89 w 838"/>
                <a:gd name="T45" fmla="*/ 2214 h 2225"/>
                <a:gd name="T46" fmla="*/ 97 w 838"/>
                <a:gd name="T47" fmla="*/ 2207 h 2225"/>
                <a:gd name="T48" fmla="*/ 103 w 838"/>
                <a:gd name="T49" fmla="*/ 2198 h 2225"/>
                <a:gd name="T50" fmla="*/ 108 w 838"/>
                <a:gd name="T51" fmla="*/ 2188 h 2225"/>
                <a:gd name="T52" fmla="*/ 108 w 838"/>
                <a:gd name="T53" fmla="*/ 2188 h 2225"/>
                <a:gd name="T54" fmla="*/ 835 w 838"/>
                <a:gd name="T55" fmla="*/ 72 h 2225"/>
                <a:gd name="T56" fmla="*/ 837 w 838"/>
                <a:gd name="T57" fmla="*/ 61 h 2225"/>
                <a:gd name="T58" fmla="*/ 838 w 838"/>
                <a:gd name="T59" fmla="*/ 50 h 2225"/>
                <a:gd name="T60" fmla="*/ 836 w 838"/>
                <a:gd name="T61" fmla="*/ 40 h 2225"/>
                <a:gd name="T62" fmla="*/ 833 w 838"/>
                <a:gd name="T63" fmla="*/ 30 h 2225"/>
                <a:gd name="T64" fmla="*/ 827 w 838"/>
                <a:gd name="T65" fmla="*/ 21 h 2225"/>
                <a:gd name="T66" fmla="*/ 820 w 838"/>
                <a:gd name="T67" fmla="*/ 13 h 2225"/>
                <a:gd name="T68" fmla="*/ 811 w 838"/>
                <a:gd name="T69" fmla="*/ 6 h 2225"/>
                <a:gd name="T70" fmla="*/ 801 w 838"/>
                <a:gd name="T71" fmla="*/ 2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8" h="2225">
                  <a:moveTo>
                    <a:pt x="801" y="2"/>
                  </a:moveTo>
                  <a:lnTo>
                    <a:pt x="790" y="0"/>
                  </a:lnTo>
                  <a:lnTo>
                    <a:pt x="779" y="0"/>
                  </a:lnTo>
                  <a:lnTo>
                    <a:pt x="769" y="1"/>
                  </a:lnTo>
                  <a:lnTo>
                    <a:pt x="759" y="5"/>
                  </a:lnTo>
                  <a:lnTo>
                    <a:pt x="750" y="11"/>
                  </a:lnTo>
                  <a:lnTo>
                    <a:pt x="742" y="17"/>
                  </a:lnTo>
                  <a:lnTo>
                    <a:pt x="736" y="26"/>
                  </a:lnTo>
                  <a:lnTo>
                    <a:pt x="731" y="36"/>
                  </a:lnTo>
                  <a:lnTo>
                    <a:pt x="2" y="2152"/>
                  </a:lnTo>
                  <a:lnTo>
                    <a:pt x="0" y="2163"/>
                  </a:lnTo>
                  <a:lnTo>
                    <a:pt x="0" y="2174"/>
                  </a:lnTo>
                  <a:lnTo>
                    <a:pt x="1" y="2184"/>
                  </a:lnTo>
                  <a:lnTo>
                    <a:pt x="5" y="2193"/>
                  </a:lnTo>
                  <a:lnTo>
                    <a:pt x="11" y="2203"/>
                  </a:lnTo>
                  <a:lnTo>
                    <a:pt x="17" y="2211"/>
                  </a:lnTo>
                  <a:lnTo>
                    <a:pt x="26" y="2218"/>
                  </a:lnTo>
                  <a:lnTo>
                    <a:pt x="36" y="2222"/>
                  </a:lnTo>
                  <a:lnTo>
                    <a:pt x="47" y="2224"/>
                  </a:lnTo>
                  <a:lnTo>
                    <a:pt x="58" y="2225"/>
                  </a:lnTo>
                  <a:lnTo>
                    <a:pt x="69" y="2223"/>
                  </a:lnTo>
                  <a:lnTo>
                    <a:pt x="79" y="2220"/>
                  </a:lnTo>
                  <a:lnTo>
                    <a:pt x="89" y="2214"/>
                  </a:lnTo>
                  <a:lnTo>
                    <a:pt x="97" y="2207"/>
                  </a:lnTo>
                  <a:lnTo>
                    <a:pt x="103" y="2198"/>
                  </a:lnTo>
                  <a:lnTo>
                    <a:pt x="108" y="2188"/>
                  </a:lnTo>
                  <a:lnTo>
                    <a:pt x="108" y="2188"/>
                  </a:lnTo>
                  <a:lnTo>
                    <a:pt x="835" y="72"/>
                  </a:lnTo>
                  <a:lnTo>
                    <a:pt x="837" y="61"/>
                  </a:lnTo>
                  <a:lnTo>
                    <a:pt x="838" y="50"/>
                  </a:lnTo>
                  <a:lnTo>
                    <a:pt x="836" y="40"/>
                  </a:lnTo>
                  <a:lnTo>
                    <a:pt x="833" y="30"/>
                  </a:lnTo>
                  <a:lnTo>
                    <a:pt x="827" y="21"/>
                  </a:lnTo>
                  <a:lnTo>
                    <a:pt x="820" y="13"/>
                  </a:lnTo>
                  <a:lnTo>
                    <a:pt x="811" y="6"/>
                  </a:lnTo>
                  <a:lnTo>
                    <a:pt x="8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4" name="Freeform 14"/>
            <p:cNvSpPr>
              <a:spLocks/>
            </p:cNvSpPr>
            <p:nvPr/>
          </p:nvSpPr>
          <p:spPr bwMode="auto">
            <a:xfrm>
              <a:off x="4360" y="2481"/>
              <a:ext cx="135" cy="74"/>
            </a:xfrm>
            <a:custGeom>
              <a:avLst/>
              <a:gdLst>
                <a:gd name="T0" fmla="*/ 1346 w 1347"/>
                <a:gd name="T1" fmla="*/ 691 h 738"/>
                <a:gd name="T2" fmla="*/ 1346 w 1347"/>
                <a:gd name="T3" fmla="*/ 670 h 738"/>
                <a:gd name="T4" fmla="*/ 1337 w 1347"/>
                <a:gd name="T5" fmla="*/ 651 h 738"/>
                <a:gd name="T6" fmla="*/ 1322 w 1347"/>
                <a:gd name="T7" fmla="*/ 636 h 738"/>
                <a:gd name="T8" fmla="*/ 1294 w 1347"/>
                <a:gd name="T9" fmla="*/ 624 h 738"/>
                <a:gd name="T10" fmla="*/ 1247 w 1347"/>
                <a:gd name="T11" fmla="*/ 604 h 738"/>
                <a:gd name="T12" fmla="*/ 1187 w 1347"/>
                <a:gd name="T13" fmla="*/ 578 h 738"/>
                <a:gd name="T14" fmla="*/ 1116 w 1347"/>
                <a:gd name="T15" fmla="*/ 545 h 738"/>
                <a:gd name="T16" fmla="*/ 1035 w 1347"/>
                <a:gd name="T17" fmla="*/ 507 h 738"/>
                <a:gd name="T18" fmla="*/ 947 w 1347"/>
                <a:gd name="T19" fmla="*/ 465 h 738"/>
                <a:gd name="T20" fmla="*/ 855 w 1347"/>
                <a:gd name="T21" fmla="*/ 420 h 738"/>
                <a:gd name="T22" fmla="*/ 758 w 1347"/>
                <a:gd name="T23" fmla="*/ 372 h 738"/>
                <a:gd name="T24" fmla="*/ 661 w 1347"/>
                <a:gd name="T25" fmla="*/ 323 h 738"/>
                <a:gd name="T26" fmla="*/ 564 w 1347"/>
                <a:gd name="T27" fmla="*/ 274 h 738"/>
                <a:gd name="T28" fmla="*/ 470 w 1347"/>
                <a:gd name="T29" fmla="*/ 226 h 738"/>
                <a:gd name="T30" fmla="*/ 381 w 1347"/>
                <a:gd name="T31" fmla="*/ 178 h 738"/>
                <a:gd name="T32" fmla="*/ 297 w 1347"/>
                <a:gd name="T33" fmla="*/ 133 h 738"/>
                <a:gd name="T34" fmla="*/ 223 w 1347"/>
                <a:gd name="T35" fmla="*/ 91 h 738"/>
                <a:gd name="T36" fmla="*/ 159 w 1347"/>
                <a:gd name="T37" fmla="*/ 55 h 738"/>
                <a:gd name="T38" fmla="*/ 108 w 1347"/>
                <a:gd name="T39" fmla="*/ 22 h 738"/>
                <a:gd name="T40" fmla="*/ 88 w 1347"/>
                <a:gd name="T41" fmla="*/ 9 h 738"/>
                <a:gd name="T42" fmla="*/ 68 w 1347"/>
                <a:gd name="T43" fmla="*/ 1 h 738"/>
                <a:gd name="T44" fmla="*/ 46 w 1347"/>
                <a:gd name="T45" fmla="*/ 1 h 738"/>
                <a:gd name="T46" fmla="*/ 26 w 1347"/>
                <a:gd name="T47" fmla="*/ 9 h 738"/>
                <a:gd name="T48" fmla="*/ 11 w 1347"/>
                <a:gd name="T49" fmla="*/ 23 h 738"/>
                <a:gd name="T50" fmla="*/ 1 w 1347"/>
                <a:gd name="T51" fmla="*/ 43 h 738"/>
                <a:gd name="T52" fmla="*/ 1 w 1347"/>
                <a:gd name="T53" fmla="*/ 65 h 738"/>
                <a:gd name="T54" fmla="*/ 9 w 1347"/>
                <a:gd name="T55" fmla="*/ 85 h 738"/>
                <a:gd name="T56" fmla="*/ 24 w 1347"/>
                <a:gd name="T57" fmla="*/ 100 h 738"/>
                <a:gd name="T58" fmla="*/ 69 w 1347"/>
                <a:gd name="T59" fmla="*/ 130 h 738"/>
                <a:gd name="T60" fmla="*/ 129 w 1347"/>
                <a:gd name="T61" fmla="*/ 165 h 738"/>
                <a:gd name="T62" fmla="*/ 199 w 1347"/>
                <a:gd name="T63" fmla="*/ 205 h 738"/>
                <a:gd name="T64" fmla="*/ 279 w 1347"/>
                <a:gd name="T65" fmla="*/ 249 h 738"/>
                <a:gd name="T66" fmla="*/ 369 w 1347"/>
                <a:gd name="T67" fmla="*/ 296 h 738"/>
                <a:gd name="T68" fmla="*/ 462 w 1347"/>
                <a:gd name="T69" fmla="*/ 345 h 738"/>
                <a:gd name="T70" fmla="*/ 560 w 1347"/>
                <a:gd name="T71" fmla="*/ 395 h 738"/>
                <a:gd name="T72" fmla="*/ 659 w 1347"/>
                <a:gd name="T73" fmla="*/ 446 h 738"/>
                <a:gd name="T74" fmla="*/ 758 w 1347"/>
                <a:gd name="T75" fmla="*/ 495 h 738"/>
                <a:gd name="T76" fmla="*/ 855 w 1347"/>
                <a:gd name="T77" fmla="*/ 542 h 738"/>
                <a:gd name="T78" fmla="*/ 947 w 1347"/>
                <a:gd name="T79" fmla="*/ 586 h 738"/>
                <a:gd name="T80" fmla="*/ 1033 w 1347"/>
                <a:gd name="T81" fmla="*/ 627 h 738"/>
                <a:gd name="T82" fmla="*/ 1110 w 1347"/>
                <a:gd name="T83" fmla="*/ 663 h 738"/>
                <a:gd name="T84" fmla="*/ 1177 w 1347"/>
                <a:gd name="T85" fmla="*/ 694 h 738"/>
                <a:gd name="T86" fmla="*/ 1232 w 1347"/>
                <a:gd name="T87" fmla="*/ 717 h 738"/>
                <a:gd name="T88" fmla="*/ 1272 w 1347"/>
                <a:gd name="T89" fmla="*/ 734 h 738"/>
                <a:gd name="T90" fmla="*/ 1294 w 1347"/>
                <a:gd name="T91" fmla="*/ 738 h 738"/>
                <a:gd name="T92" fmla="*/ 1315 w 1347"/>
                <a:gd name="T93" fmla="*/ 733 h 738"/>
                <a:gd name="T94" fmla="*/ 1333 w 1347"/>
                <a:gd name="T95" fmla="*/ 721 h 738"/>
                <a:gd name="T96" fmla="*/ 1344 w 1347"/>
                <a:gd name="T97" fmla="*/ 7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7" h="738">
                  <a:moveTo>
                    <a:pt x="1344" y="702"/>
                  </a:moveTo>
                  <a:lnTo>
                    <a:pt x="1346" y="691"/>
                  </a:lnTo>
                  <a:lnTo>
                    <a:pt x="1347" y="681"/>
                  </a:lnTo>
                  <a:lnTo>
                    <a:pt x="1346" y="670"/>
                  </a:lnTo>
                  <a:lnTo>
                    <a:pt x="1342" y="660"/>
                  </a:lnTo>
                  <a:lnTo>
                    <a:pt x="1337" y="651"/>
                  </a:lnTo>
                  <a:lnTo>
                    <a:pt x="1330" y="643"/>
                  </a:lnTo>
                  <a:lnTo>
                    <a:pt x="1322" y="636"/>
                  </a:lnTo>
                  <a:lnTo>
                    <a:pt x="1312" y="630"/>
                  </a:lnTo>
                  <a:lnTo>
                    <a:pt x="1294" y="624"/>
                  </a:lnTo>
                  <a:lnTo>
                    <a:pt x="1272" y="615"/>
                  </a:lnTo>
                  <a:lnTo>
                    <a:pt x="1247" y="604"/>
                  </a:lnTo>
                  <a:lnTo>
                    <a:pt x="1218" y="592"/>
                  </a:lnTo>
                  <a:lnTo>
                    <a:pt x="1187" y="578"/>
                  </a:lnTo>
                  <a:lnTo>
                    <a:pt x="1152" y="562"/>
                  </a:lnTo>
                  <a:lnTo>
                    <a:pt x="1116" y="545"/>
                  </a:lnTo>
                  <a:lnTo>
                    <a:pt x="1076" y="527"/>
                  </a:lnTo>
                  <a:lnTo>
                    <a:pt x="1035" y="507"/>
                  </a:lnTo>
                  <a:lnTo>
                    <a:pt x="993" y="486"/>
                  </a:lnTo>
                  <a:lnTo>
                    <a:pt x="947" y="465"/>
                  </a:lnTo>
                  <a:lnTo>
                    <a:pt x="901" y="443"/>
                  </a:lnTo>
                  <a:lnTo>
                    <a:pt x="855" y="420"/>
                  </a:lnTo>
                  <a:lnTo>
                    <a:pt x="807" y="396"/>
                  </a:lnTo>
                  <a:lnTo>
                    <a:pt x="758" y="372"/>
                  </a:lnTo>
                  <a:lnTo>
                    <a:pt x="710" y="348"/>
                  </a:lnTo>
                  <a:lnTo>
                    <a:pt x="661" y="323"/>
                  </a:lnTo>
                  <a:lnTo>
                    <a:pt x="612" y="299"/>
                  </a:lnTo>
                  <a:lnTo>
                    <a:pt x="564" y="274"/>
                  </a:lnTo>
                  <a:lnTo>
                    <a:pt x="516" y="250"/>
                  </a:lnTo>
                  <a:lnTo>
                    <a:pt x="470" y="226"/>
                  </a:lnTo>
                  <a:lnTo>
                    <a:pt x="425" y="201"/>
                  </a:lnTo>
                  <a:lnTo>
                    <a:pt x="381" y="178"/>
                  </a:lnTo>
                  <a:lnTo>
                    <a:pt x="338" y="155"/>
                  </a:lnTo>
                  <a:lnTo>
                    <a:pt x="297" y="133"/>
                  </a:lnTo>
                  <a:lnTo>
                    <a:pt x="260" y="112"/>
                  </a:lnTo>
                  <a:lnTo>
                    <a:pt x="223" y="91"/>
                  </a:lnTo>
                  <a:lnTo>
                    <a:pt x="190" y="73"/>
                  </a:lnTo>
                  <a:lnTo>
                    <a:pt x="159" y="55"/>
                  </a:lnTo>
                  <a:lnTo>
                    <a:pt x="132" y="37"/>
                  </a:lnTo>
                  <a:lnTo>
                    <a:pt x="108" y="22"/>
                  </a:lnTo>
                  <a:lnTo>
                    <a:pt x="88" y="9"/>
                  </a:lnTo>
                  <a:lnTo>
                    <a:pt x="88" y="9"/>
                  </a:lnTo>
                  <a:lnTo>
                    <a:pt x="78" y="4"/>
                  </a:lnTo>
                  <a:lnTo>
                    <a:pt x="68" y="1"/>
                  </a:lnTo>
                  <a:lnTo>
                    <a:pt x="57" y="0"/>
                  </a:lnTo>
                  <a:lnTo>
                    <a:pt x="46" y="1"/>
                  </a:lnTo>
                  <a:lnTo>
                    <a:pt x="36" y="4"/>
                  </a:lnTo>
                  <a:lnTo>
                    <a:pt x="26" y="9"/>
                  </a:lnTo>
                  <a:lnTo>
                    <a:pt x="19" y="15"/>
                  </a:lnTo>
                  <a:lnTo>
                    <a:pt x="11" y="23"/>
                  </a:lnTo>
                  <a:lnTo>
                    <a:pt x="5" y="33"/>
                  </a:lnTo>
                  <a:lnTo>
                    <a:pt x="1" y="43"/>
                  </a:lnTo>
                  <a:lnTo>
                    <a:pt x="0" y="54"/>
                  </a:lnTo>
                  <a:lnTo>
                    <a:pt x="1" y="65"/>
                  </a:lnTo>
                  <a:lnTo>
                    <a:pt x="4" y="75"/>
                  </a:lnTo>
                  <a:lnTo>
                    <a:pt x="9" y="85"/>
                  </a:lnTo>
                  <a:lnTo>
                    <a:pt x="15" y="92"/>
                  </a:lnTo>
                  <a:lnTo>
                    <a:pt x="24" y="100"/>
                  </a:lnTo>
                  <a:lnTo>
                    <a:pt x="45" y="114"/>
                  </a:lnTo>
                  <a:lnTo>
                    <a:pt x="69" y="130"/>
                  </a:lnTo>
                  <a:lnTo>
                    <a:pt x="98" y="146"/>
                  </a:lnTo>
                  <a:lnTo>
                    <a:pt x="129" y="165"/>
                  </a:lnTo>
                  <a:lnTo>
                    <a:pt x="163" y="185"/>
                  </a:lnTo>
                  <a:lnTo>
                    <a:pt x="199" y="205"/>
                  </a:lnTo>
                  <a:lnTo>
                    <a:pt x="239" y="227"/>
                  </a:lnTo>
                  <a:lnTo>
                    <a:pt x="279" y="249"/>
                  </a:lnTo>
                  <a:lnTo>
                    <a:pt x="323" y="273"/>
                  </a:lnTo>
                  <a:lnTo>
                    <a:pt x="369" y="296"/>
                  </a:lnTo>
                  <a:lnTo>
                    <a:pt x="415" y="320"/>
                  </a:lnTo>
                  <a:lnTo>
                    <a:pt x="462" y="345"/>
                  </a:lnTo>
                  <a:lnTo>
                    <a:pt x="511" y="370"/>
                  </a:lnTo>
                  <a:lnTo>
                    <a:pt x="560" y="395"/>
                  </a:lnTo>
                  <a:lnTo>
                    <a:pt x="610" y="420"/>
                  </a:lnTo>
                  <a:lnTo>
                    <a:pt x="659" y="446"/>
                  </a:lnTo>
                  <a:lnTo>
                    <a:pt x="709" y="470"/>
                  </a:lnTo>
                  <a:lnTo>
                    <a:pt x="758" y="495"/>
                  </a:lnTo>
                  <a:lnTo>
                    <a:pt x="807" y="518"/>
                  </a:lnTo>
                  <a:lnTo>
                    <a:pt x="855" y="542"/>
                  </a:lnTo>
                  <a:lnTo>
                    <a:pt x="901" y="564"/>
                  </a:lnTo>
                  <a:lnTo>
                    <a:pt x="947" y="586"/>
                  </a:lnTo>
                  <a:lnTo>
                    <a:pt x="991" y="607"/>
                  </a:lnTo>
                  <a:lnTo>
                    <a:pt x="1033" y="627"/>
                  </a:lnTo>
                  <a:lnTo>
                    <a:pt x="1073" y="646"/>
                  </a:lnTo>
                  <a:lnTo>
                    <a:pt x="1110" y="663"/>
                  </a:lnTo>
                  <a:lnTo>
                    <a:pt x="1145" y="680"/>
                  </a:lnTo>
                  <a:lnTo>
                    <a:pt x="1177" y="694"/>
                  </a:lnTo>
                  <a:lnTo>
                    <a:pt x="1206" y="706"/>
                  </a:lnTo>
                  <a:lnTo>
                    <a:pt x="1232" y="717"/>
                  </a:lnTo>
                  <a:lnTo>
                    <a:pt x="1254" y="727"/>
                  </a:lnTo>
                  <a:lnTo>
                    <a:pt x="1272" y="734"/>
                  </a:lnTo>
                  <a:lnTo>
                    <a:pt x="1283" y="737"/>
                  </a:lnTo>
                  <a:lnTo>
                    <a:pt x="1294" y="738"/>
                  </a:lnTo>
                  <a:lnTo>
                    <a:pt x="1305" y="737"/>
                  </a:lnTo>
                  <a:lnTo>
                    <a:pt x="1315" y="733"/>
                  </a:lnTo>
                  <a:lnTo>
                    <a:pt x="1325" y="728"/>
                  </a:lnTo>
                  <a:lnTo>
                    <a:pt x="1333" y="721"/>
                  </a:lnTo>
                  <a:lnTo>
                    <a:pt x="1339" y="712"/>
                  </a:lnTo>
                  <a:lnTo>
                    <a:pt x="134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5" name="Freeform 15"/>
            <p:cNvSpPr>
              <a:spLocks/>
            </p:cNvSpPr>
            <p:nvPr/>
          </p:nvSpPr>
          <p:spPr bwMode="auto">
            <a:xfrm>
              <a:off x="4298" y="2388"/>
              <a:ext cx="82" cy="175"/>
            </a:xfrm>
            <a:custGeom>
              <a:avLst/>
              <a:gdLst>
                <a:gd name="T0" fmla="*/ 815 w 820"/>
                <a:gd name="T1" fmla="*/ 76 h 1752"/>
                <a:gd name="T2" fmla="*/ 818 w 820"/>
                <a:gd name="T3" fmla="*/ 65 h 1752"/>
                <a:gd name="T4" fmla="*/ 820 w 820"/>
                <a:gd name="T5" fmla="*/ 55 h 1752"/>
                <a:gd name="T6" fmla="*/ 818 w 820"/>
                <a:gd name="T7" fmla="*/ 44 h 1752"/>
                <a:gd name="T8" fmla="*/ 816 w 820"/>
                <a:gd name="T9" fmla="*/ 34 h 1752"/>
                <a:gd name="T10" fmla="*/ 812 w 820"/>
                <a:gd name="T11" fmla="*/ 25 h 1752"/>
                <a:gd name="T12" fmla="*/ 805 w 820"/>
                <a:gd name="T13" fmla="*/ 17 h 1752"/>
                <a:gd name="T14" fmla="*/ 796 w 820"/>
                <a:gd name="T15" fmla="*/ 10 h 1752"/>
                <a:gd name="T16" fmla="*/ 786 w 820"/>
                <a:gd name="T17" fmla="*/ 5 h 1752"/>
                <a:gd name="T18" fmla="*/ 775 w 820"/>
                <a:gd name="T19" fmla="*/ 1 h 1752"/>
                <a:gd name="T20" fmla="*/ 764 w 820"/>
                <a:gd name="T21" fmla="*/ 0 h 1752"/>
                <a:gd name="T22" fmla="*/ 753 w 820"/>
                <a:gd name="T23" fmla="*/ 0 h 1752"/>
                <a:gd name="T24" fmla="*/ 744 w 820"/>
                <a:gd name="T25" fmla="*/ 3 h 1752"/>
                <a:gd name="T26" fmla="*/ 734 w 820"/>
                <a:gd name="T27" fmla="*/ 8 h 1752"/>
                <a:gd name="T28" fmla="*/ 725 w 820"/>
                <a:gd name="T29" fmla="*/ 14 h 1752"/>
                <a:gd name="T30" fmla="*/ 718 w 820"/>
                <a:gd name="T31" fmla="*/ 22 h 1752"/>
                <a:gd name="T32" fmla="*/ 713 w 820"/>
                <a:gd name="T33" fmla="*/ 32 h 1752"/>
                <a:gd name="T34" fmla="*/ 713 w 820"/>
                <a:gd name="T35" fmla="*/ 32 h 1752"/>
                <a:gd name="T36" fmla="*/ 4 w 820"/>
                <a:gd name="T37" fmla="*/ 1675 h 1752"/>
                <a:gd name="T38" fmla="*/ 1 w 820"/>
                <a:gd name="T39" fmla="*/ 1686 h 1752"/>
                <a:gd name="T40" fmla="*/ 0 w 820"/>
                <a:gd name="T41" fmla="*/ 1696 h 1752"/>
                <a:gd name="T42" fmla="*/ 1 w 820"/>
                <a:gd name="T43" fmla="*/ 1707 h 1752"/>
                <a:gd name="T44" fmla="*/ 4 w 820"/>
                <a:gd name="T45" fmla="*/ 1716 h 1752"/>
                <a:gd name="T46" fmla="*/ 10 w 820"/>
                <a:gd name="T47" fmla="*/ 1725 h 1752"/>
                <a:gd name="T48" fmla="*/ 16 w 820"/>
                <a:gd name="T49" fmla="*/ 1734 h 1752"/>
                <a:gd name="T50" fmla="*/ 24 w 820"/>
                <a:gd name="T51" fmla="*/ 1741 h 1752"/>
                <a:gd name="T52" fmla="*/ 34 w 820"/>
                <a:gd name="T53" fmla="*/ 1746 h 1752"/>
                <a:gd name="T54" fmla="*/ 45 w 820"/>
                <a:gd name="T55" fmla="*/ 1749 h 1752"/>
                <a:gd name="T56" fmla="*/ 55 w 820"/>
                <a:gd name="T57" fmla="*/ 1752 h 1752"/>
                <a:gd name="T58" fmla="*/ 66 w 820"/>
                <a:gd name="T59" fmla="*/ 1751 h 1752"/>
                <a:gd name="T60" fmla="*/ 76 w 820"/>
                <a:gd name="T61" fmla="*/ 1747 h 1752"/>
                <a:gd name="T62" fmla="*/ 84 w 820"/>
                <a:gd name="T63" fmla="*/ 1743 h 1752"/>
                <a:gd name="T64" fmla="*/ 93 w 820"/>
                <a:gd name="T65" fmla="*/ 1736 h 1752"/>
                <a:gd name="T66" fmla="*/ 100 w 820"/>
                <a:gd name="T67" fmla="*/ 1727 h 1752"/>
                <a:gd name="T68" fmla="*/ 105 w 820"/>
                <a:gd name="T69" fmla="*/ 1718 h 1752"/>
                <a:gd name="T70" fmla="*/ 105 w 820"/>
                <a:gd name="T71" fmla="*/ 1718 h 1752"/>
                <a:gd name="T72" fmla="*/ 815 w 820"/>
                <a:gd name="T73" fmla="*/ 7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0" h="1752">
                  <a:moveTo>
                    <a:pt x="815" y="76"/>
                  </a:moveTo>
                  <a:lnTo>
                    <a:pt x="818" y="65"/>
                  </a:lnTo>
                  <a:lnTo>
                    <a:pt x="820" y="55"/>
                  </a:lnTo>
                  <a:lnTo>
                    <a:pt x="818" y="44"/>
                  </a:lnTo>
                  <a:lnTo>
                    <a:pt x="816" y="34"/>
                  </a:lnTo>
                  <a:lnTo>
                    <a:pt x="812" y="25"/>
                  </a:lnTo>
                  <a:lnTo>
                    <a:pt x="805" y="17"/>
                  </a:lnTo>
                  <a:lnTo>
                    <a:pt x="796" y="10"/>
                  </a:lnTo>
                  <a:lnTo>
                    <a:pt x="786" y="5"/>
                  </a:lnTo>
                  <a:lnTo>
                    <a:pt x="775" y="1"/>
                  </a:lnTo>
                  <a:lnTo>
                    <a:pt x="764" y="0"/>
                  </a:lnTo>
                  <a:lnTo>
                    <a:pt x="753" y="0"/>
                  </a:lnTo>
                  <a:lnTo>
                    <a:pt x="744" y="3"/>
                  </a:lnTo>
                  <a:lnTo>
                    <a:pt x="734" y="8"/>
                  </a:lnTo>
                  <a:lnTo>
                    <a:pt x="725" y="14"/>
                  </a:lnTo>
                  <a:lnTo>
                    <a:pt x="718" y="22"/>
                  </a:lnTo>
                  <a:lnTo>
                    <a:pt x="713" y="32"/>
                  </a:lnTo>
                  <a:lnTo>
                    <a:pt x="713" y="32"/>
                  </a:lnTo>
                  <a:lnTo>
                    <a:pt x="4" y="1675"/>
                  </a:lnTo>
                  <a:lnTo>
                    <a:pt x="1" y="1686"/>
                  </a:lnTo>
                  <a:lnTo>
                    <a:pt x="0" y="1696"/>
                  </a:lnTo>
                  <a:lnTo>
                    <a:pt x="1" y="1707"/>
                  </a:lnTo>
                  <a:lnTo>
                    <a:pt x="4" y="1716"/>
                  </a:lnTo>
                  <a:lnTo>
                    <a:pt x="10" y="1725"/>
                  </a:lnTo>
                  <a:lnTo>
                    <a:pt x="16" y="1734"/>
                  </a:lnTo>
                  <a:lnTo>
                    <a:pt x="24" y="1741"/>
                  </a:lnTo>
                  <a:lnTo>
                    <a:pt x="34" y="1746"/>
                  </a:lnTo>
                  <a:lnTo>
                    <a:pt x="45" y="1749"/>
                  </a:lnTo>
                  <a:lnTo>
                    <a:pt x="55" y="1752"/>
                  </a:lnTo>
                  <a:lnTo>
                    <a:pt x="66" y="1751"/>
                  </a:lnTo>
                  <a:lnTo>
                    <a:pt x="76" y="1747"/>
                  </a:lnTo>
                  <a:lnTo>
                    <a:pt x="84" y="1743"/>
                  </a:lnTo>
                  <a:lnTo>
                    <a:pt x="93" y="1736"/>
                  </a:lnTo>
                  <a:lnTo>
                    <a:pt x="100" y="1727"/>
                  </a:lnTo>
                  <a:lnTo>
                    <a:pt x="105" y="1718"/>
                  </a:lnTo>
                  <a:lnTo>
                    <a:pt x="105" y="1718"/>
                  </a:lnTo>
                  <a:lnTo>
                    <a:pt x="815"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6" name="Freeform 16"/>
            <p:cNvSpPr>
              <a:spLocks/>
            </p:cNvSpPr>
            <p:nvPr/>
          </p:nvSpPr>
          <p:spPr bwMode="auto">
            <a:xfrm>
              <a:off x="4377" y="2341"/>
              <a:ext cx="19" cy="41"/>
            </a:xfrm>
            <a:custGeom>
              <a:avLst/>
              <a:gdLst>
                <a:gd name="T0" fmla="*/ 129 w 187"/>
                <a:gd name="T1" fmla="*/ 400 h 414"/>
                <a:gd name="T2" fmla="*/ 142 w 187"/>
                <a:gd name="T3" fmla="*/ 383 h 414"/>
                <a:gd name="T4" fmla="*/ 147 w 187"/>
                <a:gd name="T5" fmla="*/ 363 h 414"/>
                <a:gd name="T6" fmla="*/ 143 w 187"/>
                <a:gd name="T7" fmla="*/ 341 h 414"/>
                <a:gd name="T8" fmla="*/ 139 w 187"/>
                <a:gd name="T9" fmla="*/ 331 h 414"/>
                <a:gd name="T10" fmla="*/ 125 w 187"/>
                <a:gd name="T11" fmla="*/ 301 h 414"/>
                <a:gd name="T12" fmla="*/ 116 w 187"/>
                <a:gd name="T13" fmla="*/ 270 h 414"/>
                <a:gd name="T14" fmla="*/ 111 w 187"/>
                <a:gd name="T15" fmla="*/ 239 h 414"/>
                <a:gd name="T16" fmla="*/ 114 w 187"/>
                <a:gd name="T17" fmla="*/ 208 h 414"/>
                <a:gd name="T18" fmla="*/ 121 w 187"/>
                <a:gd name="T19" fmla="*/ 177 h 414"/>
                <a:gd name="T20" fmla="*/ 133 w 187"/>
                <a:gd name="T21" fmla="*/ 148 h 414"/>
                <a:gd name="T22" fmla="*/ 150 w 187"/>
                <a:gd name="T23" fmla="*/ 120 h 414"/>
                <a:gd name="T24" fmla="*/ 172 w 187"/>
                <a:gd name="T25" fmla="*/ 94 h 414"/>
                <a:gd name="T26" fmla="*/ 184 w 187"/>
                <a:gd name="T27" fmla="*/ 76 h 414"/>
                <a:gd name="T28" fmla="*/ 187 w 187"/>
                <a:gd name="T29" fmla="*/ 55 h 414"/>
                <a:gd name="T30" fmla="*/ 184 w 187"/>
                <a:gd name="T31" fmla="*/ 35 h 414"/>
                <a:gd name="T32" fmla="*/ 172 w 187"/>
                <a:gd name="T33" fmla="*/ 16 h 414"/>
                <a:gd name="T34" fmla="*/ 153 w 187"/>
                <a:gd name="T35" fmla="*/ 4 h 414"/>
                <a:gd name="T36" fmla="*/ 132 w 187"/>
                <a:gd name="T37" fmla="*/ 0 h 414"/>
                <a:gd name="T38" fmla="*/ 111 w 187"/>
                <a:gd name="T39" fmla="*/ 4 h 414"/>
                <a:gd name="T40" fmla="*/ 93 w 187"/>
                <a:gd name="T41" fmla="*/ 16 h 414"/>
                <a:gd name="T42" fmla="*/ 75 w 187"/>
                <a:gd name="T43" fmla="*/ 36 h 414"/>
                <a:gd name="T44" fmla="*/ 44 w 187"/>
                <a:gd name="T45" fmla="*/ 78 h 414"/>
                <a:gd name="T46" fmla="*/ 22 w 187"/>
                <a:gd name="T47" fmla="*/ 123 h 414"/>
                <a:gd name="T48" fmla="*/ 7 w 187"/>
                <a:gd name="T49" fmla="*/ 170 h 414"/>
                <a:gd name="T50" fmla="*/ 0 w 187"/>
                <a:gd name="T51" fmla="*/ 219 h 414"/>
                <a:gd name="T52" fmla="*/ 2 w 187"/>
                <a:gd name="T53" fmla="*/ 268 h 414"/>
                <a:gd name="T54" fmla="*/ 12 w 187"/>
                <a:gd name="T55" fmla="*/ 316 h 414"/>
                <a:gd name="T56" fmla="*/ 31 w 187"/>
                <a:gd name="T57" fmla="*/ 364 h 414"/>
                <a:gd name="T58" fmla="*/ 51 w 187"/>
                <a:gd name="T59" fmla="*/ 396 h 414"/>
                <a:gd name="T60" fmla="*/ 68 w 187"/>
                <a:gd name="T61" fmla="*/ 409 h 414"/>
                <a:gd name="T62" fmla="*/ 89 w 187"/>
                <a:gd name="T63" fmla="*/ 414 h 414"/>
                <a:gd name="T64" fmla="*/ 110 w 187"/>
                <a:gd name="T65" fmla="*/ 41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414">
                  <a:moveTo>
                    <a:pt x="120" y="407"/>
                  </a:moveTo>
                  <a:lnTo>
                    <a:pt x="129" y="400"/>
                  </a:lnTo>
                  <a:lnTo>
                    <a:pt x="137" y="392"/>
                  </a:lnTo>
                  <a:lnTo>
                    <a:pt x="142" y="383"/>
                  </a:lnTo>
                  <a:lnTo>
                    <a:pt x="145" y="373"/>
                  </a:lnTo>
                  <a:lnTo>
                    <a:pt x="147" y="363"/>
                  </a:lnTo>
                  <a:lnTo>
                    <a:pt x="147" y="352"/>
                  </a:lnTo>
                  <a:lnTo>
                    <a:pt x="143" y="341"/>
                  </a:lnTo>
                  <a:lnTo>
                    <a:pt x="139" y="331"/>
                  </a:lnTo>
                  <a:lnTo>
                    <a:pt x="139" y="331"/>
                  </a:lnTo>
                  <a:lnTo>
                    <a:pt x="131" y="316"/>
                  </a:lnTo>
                  <a:lnTo>
                    <a:pt x="125" y="301"/>
                  </a:lnTo>
                  <a:lnTo>
                    <a:pt x="119" y="286"/>
                  </a:lnTo>
                  <a:lnTo>
                    <a:pt x="116" y="270"/>
                  </a:lnTo>
                  <a:lnTo>
                    <a:pt x="112" y="255"/>
                  </a:lnTo>
                  <a:lnTo>
                    <a:pt x="111" y="239"/>
                  </a:lnTo>
                  <a:lnTo>
                    <a:pt x="112" y="224"/>
                  </a:lnTo>
                  <a:lnTo>
                    <a:pt x="114" y="208"/>
                  </a:lnTo>
                  <a:lnTo>
                    <a:pt x="117" y="192"/>
                  </a:lnTo>
                  <a:lnTo>
                    <a:pt x="121" y="177"/>
                  </a:lnTo>
                  <a:lnTo>
                    <a:pt x="126" y="162"/>
                  </a:lnTo>
                  <a:lnTo>
                    <a:pt x="133" y="148"/>
                  </a:lnTo>
                  <a:lnTo>
                    <a:pt x="141" y="134"/>
                  </a:lnTo>
                  <a:lnTo>
                    <a:pt x="150" y="120"/>
                  </a:lnTo>
                  <a:lnTo>
                    <a:pt x="160" y="106"/>
                  </a:lnTo>
                  <a:lnTo>
                    <a:pt x="172" y="94"/>
                  </a:lnTo>
                  <a:lnTo>
                    <a:pt x="178" y="85"/>
                  </a:lnTo>
                  <a:lnTo>
                    <a:pt x="184" y="76"/>
                  </a:lnTo>
                  <a:lnTo>
                    <a:pt x="186" y="66"/>
                  </a:lnTo>
                  <a:lnTo>
                    <a:pt x="187" y="55"/>
                  </a:lnTo>
                  <a:lnTo>
                    <a:pt x="186" y="45"/>
                  </a:lnTo>
                  <a:lnTo>
                    <a:pt x="184" y="35"/>
                  </a:lnTo>
                  <a:lnTo>
                    <a:pt x="178" y="25"/>
                  </a:lnTo>
                  <a:lnTo>
                    <a:pt x="172" y="16"/>
                  </a:lnTo>
                  <a:lnTo>
                    <a:pt x="163" y="8"/>
                  </a:lnTo>
                  <a:lnTo>
                    <a:pt x="153" y="4"/>
                  </a:lnTo>
                  <a:lnTo>
                    <a:pt x="143" y="1"/>
                  </a:lnTo>
                  <a:lnTo>
                    <a:pt x="132" y="0"/>
                  </a:lnTo>
                  <a:lnTo>
                    <a:pt x="121" y="1"/>
                  </a:lnTo>
                  <a:lnTo>
                    <a:pt x="111" y="4"/>
                  </a:lnTo>
                  <a:lnTo>
                    <a:pt x="101" y="8"/>
                  </a:lnTo>
                  <a:lnTo>
                    <a:pt x="93" y="16"/>
                  </a:lnTo>
                  <a:lnTo>
                    <a:pt x="93" y="16"/>
                  </a:lnTo>
                  <a:lnTo>
                    <a:pt x="75" y="36"/>
                  </a:lnTo>
                  <a:lnTo>
                    <a:pt x="59" y="56"/>
                  </a:lnTo>
                  <a:lnTo>
                    <a:pt x="44" y="78"/>
                  </a:lnTo>
                  <a:lnTo>
                    <a:pt x="32" y="100"/>
                  </a:lnTo>
                  <a:lnTo>
                    <a:pt x="22" y="123"/>
                  </a:lnTo>
                  <a:lnTo>
                    <a:pt x="13" y="146"/>
                  </a:lnTo>
                  <a:lnTo>
                    <a:pt x="7" y="170"/>
                  </a:lnTo>
                  <a:lnTo>
                    <a:pt x="2" y="194"/>
                  </a:lnTo>
                  <a:lnTo>
                    <a:pt x="0" y="219"/>
                  </a:lnTo>
                  <a:lnTo>
                    <a:pt x="0" y="244"/>
                  </a:lnTo>
                  <a:lnTo>
                    <a:pt x="2" y="268"/>
                  </a:lnTo>
                  <a:lnTo>
                    <a:pt x="7" y="292"/>
                  </a:lnTo>
                  <a:lnTo>
                    <a:pt x="12" y="316"/>
                  </a:lnTo>
                  <a:lnTo>
                    <a:pt x="21" y="341"/>
                  </a:lnTo>
                  <a:lnTo>
                    <a:pt x="31" y="364"/>
                  </a:lnTo>
                  <a:lnTo>
                    <a:pt x="44" y="387"/>
                  </a:lnTo>
                  <a:lnTo>
                    <a:pt x="51" y="396"/>
                  </a:lnTo>
                  <a:lnTo>
                    <a:pt x="60" y="403"/>
                  </a:lnTo>
                  <a:lnTo>
                    <a:pt x="68" y="409"/>
                  </a:lnTo>
                  <a:lnTo>
                    <a:pt x="79" y="412"/>
                  </a:lnTo>
                  <a:lnTo>
                    <a:pt x="89" y="414"/>
                  </a:lnTo>
                  <a:lnTo>
                    <a:pt x="100" y="414"/>
                  </a:lnTo>
                  <a:lnTo>
                    <a:pt x="110" y="411"/>
                  </a:lnTo>
                  <a:lnTo>
                    <a:pt x="120"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7" name="Freeform 17"/>
            <p:cNvSpPr>
              <a:spLocks/>
            </p:cNvSpPr>
            <p:nvPr/>
          </p:nvSpPr>
          <p:spPr bwMode="auto">
            <a:xfrm>
              <a:off x="4390" y="1632"/>
              <a:ext cx="343" cy="483"/>
            </a:xfrm>
            <a:custGeom>
              <a:avLst/>
              <a:gdLst>
                <a:gd name="T0" fmla="*/ 513 w 3432"/>
                <a:gd name="T1" fmla="*/ 4808 h 4829"/>
                <a:gd name="T2" fmla="*/ 524 w 3432"/>
                <a:gd name="T3" fmla="*/ 4767 h 4829"/>
                <a:gd name="T4" fmla="*/ 423 w 3432"/>
                <a:gd name="T5" fmla="*/ 4433 h 4829"/>
                <a:gd name="T6" fmla="*/ 266 w 3432"/>
                <a:gd name="T7" fmla="*/ 3818 h 4829"/>
                <a:gd name="T8" fmla="*/ 163 w 3432"/>
                <a:gd name="T9" fmla="*/ 3246 h 4829"/>
                <a:gd name="T10" fmla="*/ 114 w 3432"/>
                <a:gd name="T11" fmla="*/ 2718 h 4829"/>
                <a:gd name="T12" fmla="*/ 120 w 3432"/>
                <a:gd name="T13" fmla="*/ 2233 h 4829"/>
                <a:gd name="T14" fmla="*/ 179 w 3432"/>
                <a:gd name="T15" fmla="*/ 1794 h 4829"/>
                <a:gd name="T16" fmla="*/ 294 w 3432"/>
                <a:gd name="T17" fmla="*/ 1399 h 4829"/>
                <a:gd name="T18" fmla="*/ 461 w 3432"/>
                <a:gd name="T19" fmla="*/ 1050 h 4829"/>
                <a:gd name="T20" fmla="*/ 652 w 3432"/>
                <a:gd name="T21" fmla="*/ 782 h 4829"/>
                <a:gd name="T22" fmla="*/ 841 w 3432"/>
                <a:gd name="T23" fmla="*/ 591 h 4829"/>
                <a:gd name="T24" fmla="*/ 1041 w 3432"/>
                <a:gd name="T25" fmla="*/ 438 h 4829"/>
                <a:gd name="T26" fmla="*/ 1247 w 3432"/>
                <a:gd name="T27" fmla="*/ 319 h 4829"/>
                <a:gd name="T28" fmla="*/ 1451 w 3432"/>
                <a:gd name="T29" fmla="*/ 230 h 4829"/>
                <a:gd name="T30" fmla="*/ 1646 w 3432"/>
                <a:gd name="T31" fmla="*/ 168 h 4829"/>
                <a:gd name="T32" fmla="*/ 1826 w 3432"/>
                <a:gd name="T33" fmla="*/ 131 h 4829"/>
                <a:gd name="T34" fmla="*/ 1983 w 3432"/>
                <a:gd name="T35" fmla="*/ 114 h 4829"/>
                <a:gd name="T36" fmla="*/ 2096 w 3432"/>
                <a:gd name="T37" fmla="*/ 112 h 4829"/>
                <a:gd name="T38" fmla="*/ 2212 w 3432"/>
                <a:gd name="T39" fmla="*/ 116 h 4829"/>
                <a:gd name="T40" fmla="*/ 2354 w 3432"/>
                <a:gd name="T41" fmla="*/ 127 h 4829"/>
                <a:gd name="T42" fmla="*/ 2515 w 3432"/>
                <a:gd name="T43" fmla="*/ 151 h 4829"/>
                <a:gd name="T44" fmla="*/ 2693 w 3432"/>
                <a:gd name="T45" fmla="*/ 194 h 4829"/>
                <a:gd name="T46" fmla="*/ 2878 w 3432"/>
                <a:gd name="T47" fmla="*/ 261 h 4829"/>
                <a:gd name="T48" fmla="*/ 3065 w 3432"/>
                <a:gd name="T49" fmla="*/ 358 h 4829"/>
                <a:gd name="T50" fmla="*/ 3248 w 3432"/>
                <a:gd name="T51" fmla="*/ 490 h 4829"/>
                <a:gd name="T52" fmla="*/ 3346 w 3432"/>
                <a:gd name="T53" fmla="*/ 577 h 4829"/>
                <a:gd name="T54" fmla="*/ 3387 w 3432"/>
                <a:gd name="T55" fmla="*/ 584 h 4829"/>
                <a:gd name="T56" fmla="*/ 3423 w 3432"/>
                <a:gd name="T57" fmla="*/ 561 h 4829"/>
                <a:gd name="T58" fmla="*/ 3431 w 3432"/>
                <a:gd name="T59" fmla="*/ 519 h 4829"/>
                <a:gd name="T60" fmla="*/ 3368 w 3432"/>
                <a:gd name="T61" fmla="*/ 446 h 4829"/>
                <a:gd name="T62" fmla="*/ 3174 w 3432"/>
                <a:gd name="T63" fmla="*/ 295 h 4829"/>
                <a:gd name="T64" fmla="*/ 2974 w 3432"/>
                <a:gd name="T65" fmla="*/ 183 h 4829"/>
                <a:gd name="T66" fmla="*/ 2777 w 3432"/>
                <a:gd name="T67" fmla="*/ 102 h 4829"/>
                <a:gd name="T68" fmla="*/ 2588 w 3432"/>
                <a:gd name="T69" fmla="*/ 51 h 4829"/>
                <a:gd name="T70" fmla="*/ 2412 w 3432"/>
                <a:gd name="T71" fmla="*/ 20 h 4829"/>
                <a:gd name="T72" fmla="*/ 2257 w 3432"/>
                <a:gd name="T73" fmla="*/ 6 h 4829"/>
                <a:gd name="T74" fmla="*/ 2127 w 3432"/>
                <a:gd name="T75" fmla="*/ 0 h 4829"/>
                <a:gd name="T76" fmla="*/ 2015 w 3432"/>
                <a:gd name="T77" fmla="*/ 0 h 4829"/>
                <a:gd name="T78" fmla="*/ 1855 w 3432"/>
                <a:gd name="T79" fmla="*/ 14 h 4829"/>
                <a:gd name="T80" fmla="*/ 1670 w 3432"/>
                <a:gd name="T81" fmla="*/ 48 h 4829"/>
                <a:gd name="T82" fmla="*/ 1467 w 3432"/>
                <a:gd name="T83" fmla="*/ 107 h 4829"/>
                <a:gd name="T84" fmla="*/ 1251 w 3432"/>
                <a:gd name="T85" fmla="*/ 194 h 4829"/>
                <a:gd name="T86" fmla="*/ 1033 w 3432"/>
                <a:gd name="T87" fmla="*/ 311 h 4829"/>
                <a:gd name="T88" fmla="*/ 819 w 3432"/>
                <a:gd name="T89" fmla="*/ 465 h 4829"/>
                <a:gd name="T90" fmla="*/ 616 w 3432"/>
                <a:gd name="T91" fmla="*/ 657 h 4829"/>
                <a:gd name="T92" fmla="*/ 419 w 3432"/>
                <a:gd name="T93" fmla="*/ 909 h 4829"/>
                <a:gd name="T94" fmla="*/ 231 w 3432"/>
                <a:gd name="T95" fmla="*/ 1258 h 4829"/>
                <a:gd name="T96" fmla="*/ 99 w 3432"/>
                <a:gd name="T97" fmla="*/ 1653 h 4829"/>
                <a:gd name="T98" fmla="*/ 22 w 3432"/>
                <a:gd name="T99" fmla="*/ 2094 h 4829"/>
                <a:gd name="T100" fmla="*/ 0 w 3432"/>
                <a:gd name="T101" fmla="*/ 2579 h 4829"/>
                <a:gd name="T102" fmla="*/ 34 w 3432"/>
                <a:gd name="T103" fmla="*/ 3108 h 4829"/>
                <a:gd name="T104" fmla="*/ 124 w 3432"/>
                <a:gd name="T105" fmla="*/ 3681 h 4829"/>
                <a:gd name="T106" fmla="*/ 270 w 3432"/>
                <a:gd name="T107" fmla="*/ 4299 h 4829"/>
                <a:gd name="T108" fmla="*/ 420 w 3432"/>
                <a:gd name="T109" fmla="*/ 4800 h 4829"/>
                <a:gd name="T110" fmla="*/ 453 w 3432"/>
                <a:gd name="T111" fmla="*/ 4827 h 4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32" h="4829">
                  <a:moveTo>
                    <a:pt x="485" y="4826"/>
                  </a:moveTo>
                  <a:lnTo>
                    <a:pt x="496" y="4821"/>
                  </a:lnTo>
                  <a:lnTo>
                    <a:pt x="505" y="4816"/>
                  </a:lnTo>
                  <a:lnTo>
                    <a:pt x="513" y="4808"/>
                  </a:lnTo>
                  <a:lnTo>
                    <a:pt x="518" y="4799"/>
                  </a:lnTo>
                  <a:lnTo>
                    <a:pt x="523" y="4789"/>
                  </a:lnTo>
                  <a:lnTo>
                    <a:pt x="525" y="4778"/>
                  </a:lnTo>
                  <a:lnTo>
                    <a:pt x="524" y="4767"/>
                  </a:lnTo>
                  <a:lnTo>
                    <a:pt x="522" y="4756"/>
                  </a:lnTo>
                  <a:lnTo>
                    <a:pt x="522" y="4756"/>
                  </a:lnTo>
                  <a:lnTo>
                    <a:pt x="471" y="4593"/>
                  </a:lnTo>
                  <a:lnTo>
                    <a:pt x="423" y="4433"/>
                  </a:lnTo>
                  <a:lnTo>
                    <a:pt x="378" y="4275"/>
                  </a:lnTo>
                  <a:lnTo>
                    <a:pt x="338" y="4120"/>
                  </a:lnTo>
                  <a:lnTo>
                    <a:pt x="300" y="3967"/>
                  </a:lnTo>
                  <a:lnTo>
                    <a:pt x="266" y="3818"/>
                  </a:lnTo>
                  <a:lnTo>
                    <a:pt x="235" y="3670"/>
                  </a:lnTo>
                  <a:lnTo>
                    <a:pt x="208" y="3526"/>
                  </a:lnTo>
                  <a:lnTo>
                    <a:pt x="184" y="3385"/>
                  </a:lnTo>
                  <a:lnTo>
                    <a:pt x="163" y="3246"/>
                  </a:lnTo>
                  <a:lnTo>
                    <a:pt x="146" y="3110"/>
                  </a:lnTo>
                  <a:lnTo>
                    <a:pt x="132" y="2976"/>
                  </a:lnTo>
                  <a:lnTo>
                    <a:pt x="122" y="2846"/>
                  </a:lnTo>
                  <a:lnTo>
                    <a:pt x="114" y="2718"/>
                  </a:lnTo>
                  <a:lnTo>
                    <a:pt x="111" y="2593"/>
                  </a:lnTo>
                  <a:lnTo>
                    <a:pt x="111" y="2470"/>
                  </a:lnTo>
                  <a:lnTo>
                    <a:pt x="113" y="2350"/>
                  </a:lnTo>
                  <a:lnTo>
                    <a:pt x="120" y="2233"/>
                  </a:lnTo>
                  <a:lnTo>
                    <a:pt x="130" y="2120"/>
                  </a:lnTo>
                  <a:lnTo>
                    <a:pt x="143" y="2008"/>
                  </a:lnTo>
                  <a:lnTo>
                    <a:pt x="160" y="1900"/>
                  </a:lnTo>
                  <a:lnTo>
                    <a:pt x="179" y="1794"/>
                  </a:lnTo>
                  <a:lnTo>
                    <a:pt x="204" y="1691"/>
                  </a:lnTo>
                  <a:lnTo>
                    <a:pt x="230" y="1591"/>
                  </a:lnTo>
                  <a:lnTo>
                    <a:pt x="260" y="1494"/>
                  </a:lnTo>
                  <a:lnTo>
                    <a:pt x="294" y="1399"/>
                  </a:lnTo>
                  <a:lnTo>
                    <a:pt x="330" y="1308"/>
                  </a:lnTo>
                  <a:lnTo>
                    <a:pt x="371" y="1219"/>
                  </a:lnTo>
                  <a:lnTo>
                    <a:pt x="415" y="1133"/>
                  </a:lnTo>
                  <a:lnTo>
                    <a:pt x="461" y="1050"/>
                  </a:lnTo>
                  <a:lnTo>
                    <a:pt x="512" y="969"/>
                  </a:lnTo>
                  <a:lnTo>
                    <a:pt x="566" y="892"/>
                  </a:lnTo>
                  <a:lnTo>
                    <a:pt x="608" y="836"/>
                  </a:lnTo>
                  <a:lnTo>
                    <a:pt x="652" y="782"/>
                  </a:lnTo>
                  <a:lnTo>
                    <a:pt x="698" y="731"/>
                  </a:lnTo>
                  <a:lnTo>
                    <a:pt x="745" y="681"/>
                  </a:lnTo>
                  <a:lnTo>
                    <a:pt x="792" y="635"/>
                  </a:lnTo>
                  <a:lnTo>
                    <a:pt x="841" y="591"/>
                  </a:lnTo>
                  <a:lnTo>
                    <a:pt x="890" y="549"/>
                  </a:lnTo>
                  <a:lnTo>
                    <a:pt x="940" y="510"/>
                  </a:lnTo>
                  <a:lnTo>
                    <a:pt x="990" y="473"/>
                  </a:lnTo>
                  <a:lnTo>
                    <a:pt x="1041" y="438"/>
                  </a:lnTo>
                  <a:lnTo>
                    <a:pt x="1093" y="405"/>
                  </a:lnTo>
                  <a:lnTo>
                    <a:pt x="1143" y="374"/>
                  </a:lnTo>
                  <a:lnTo>
                    <a:pt x="1195" y="345"/>
                  </a:lnTo>
                  <a:lnTo>
                    <a:pt x="1247" y="319"/>
                  </a:lnTo>
                  <a:lnTo>
                    <a:pt x="1298" y="294"/>
                  </a:lnTo>
                  <a:lnTo>
                    <a:pt x="1349" y="271"/>
                  </a:lnTo>
                  <a:lnTo>
                    <a:pt x="1401" y="250"/>
                  </a:lnTo>
                  <a:lnTo>
                    <a:pt x="1451" y="230"/>
                  </a:lnTo>
                  <a:lnTo>
                    <a:pt x="1501" y="212"/>
                  </a:lnTo>
                  <a:lnTo>
                    <a:pt x="1550" y="196"/>
                  </a:lnTo>
                  <a:lnTo>
                    <a:pt x="1599" y="182"/>
                  </a:lnTo>
                  <a:lnTo>
                    <a:pt x="1646" y="168"/>
                  </a:lnTo>
                  <a:lnTo>
                    <a:pt x="1692" y="157"/>
                  </a:lnTo>
                  <a:lnTo>
                    <a:pt x="1739" y="147"/>
                  </a:lnTo>
                  <a:lnTo>
                    <a:pt x="1783" y="139"/>
                  </a:lnTo>
                  <a:lnTo>
                    <a:pt x="1826" y="131"/>
                  </a:lnTo>
                  <a:lnTo>
                    <a:pt x="1867" y="125"/>
                  </a:lnTo>
                  <a:lnTo>
                    <a:pt x="1907" y="120"/>
                  </a:lnTo>
                  <a:lnTo>
                    <a:pt x="1945" y="117"/>
                  </a:lnTo>
                  <a:lnTo>
                    <a:pt x="1983" y="114"/>
                  </a:lnTo>
                  <a:lnTo>
                    <a:pt x="2017" y="112"/>
                  </a:lnTo>
                  <a:lnTo>
                    <a:pt x="2050" y="112"/>
                  </a:lnTo>
                  <a:lnTo>
                    <a:pt x="2072" y="112"/>
                  </a:lnTo>
                  <a:lnTo>
                    <a:pt x="2096" y="112"/>
                  </a:lnTo>
                  <a:lnTo>
                    <a:pt x="2123" y="112"/>
                  </a:lnTo>
                  <a:lnTo>
                    <a:pt x="2150" y="113"/>
                  </a:lnTo>
                  <a:lnTo>
                    <a:pt x="2180" y="114"/>
                  </a:lnTo>
                  <a:lnTo>
                    <a:pt x="2212" y="116"/>
                  </a:lnTo>
                  <a:lnTo>
                    <a:pt x="2245" y="117"/>
                  </a:lnTo>
                  <a:lnTo>
                    <a:pt x="2280" y="119"/>
                  </a:lnTo>
                  <a:lnTo>
                    <a:pt x="2316" y="122"/>
                  </a:lnTo>
                  <a:lnTo>
                    <a:pt x="2354" y="127"/>
                  </a:lnTo>
                  <a:lnTo>
                    <a:pt x="2392" y="131"/>
                  </a:lnTo>
                  <a:lnTo>
                    <a:pt x="2433" y="136"/>
                  </a:lnTo>
                  <a:lnTo>
                    <a:pt x="2474" y="143"/>
                  </a:lnTo>
                  <a:lnTo>
                    <a:pt x="2515" y="151"/>
                  </a:lnTo>
                  <a:lnTo>
                    <a:pt x="2558" y="160"/>
                  </a:lnTo>
                  <a:lnTo>
                    <a:pt x="2602" y="169"/>
                  </a:lnTo>
                  <a:lnTo>
                    <a:pt x="2648" y="180"/>
                  </a:lnTo>
                  <a:lnTo>
                    <a:pt x="2693" y="194"/>
                  </a:lnTo>
                  <a:lnTo>
                    <a:pt x="2738" y="208"/>
                  </a:lnTo>
                  <a:lnTo>
                    <a:pt x="2784" y="224"/>
                  </a:lnTo>
                  <a:lnTo>
                    <a:pt x="2830" y="242"/>
                  </a:lnTo>
                  <a:lnTo>
                    <a:pt x="2878" y="261"/>
                  </a:lnTo>
                  <a:lnTo>
                    <a:pt x="2924" y="282"/>
                  </a:lnTo>
                  <a:lnTo>
                    <a:pt x="2971" y="305"/>
                  </a:lnTo>
                  <a:lnTo>
                    <a:pt x="3017" y="330"/>
                  </a:lnTo>
                  <a:lnTo>
                    <a:pt x="3065" y="358"/>
                  </a:lnTo>
                  <a:lnTo>
                    <a:pt x="3111" y="387"/>
                  </a:lnTo>
                  <a:lnTo>
                    <a:pt x="3157" y="419"/>
                  </a:lnTo>
                  <a:lnTo>
                    <a:pt x="3203" y="453"/>
                  </a:lnTo>
                  <a:lnTo>
                    <a:pt x="3248" y="490"/>
                  </a:lnTo>
                  <a:lnTo>
                    <a:pt x="3293" y="528"/>
                  </a:lnTo>
                  <a:lnTo>
                    <a:pt x="3337" y="570"/>
                  </a:lnTo>
                  <a:lnTo>
                    <a:pt x="3337" y="570"/>
                  </a:lnTo>
                  <a:lnTo>
                    <a:pt x="3346" y="577"/>
                  </a:lnTo>
                  <a:lnTo>
                    <a:pt x="3356" y="582"/>
                  </a:lnTo>
                  <a:lnTo>
                    <a:pt x="3366" y="585"/>
                  </a:lnTo>
                  <a:lnTo>
                    <a:pt x="3377" y="585"/>
                  </a:lnTo>
                  <a:lnTo>
                    <a:pt x="3387" y="584"/>
                  </a:lnTo>
                  <a:lnTo>
                    <a:pt x="3397" y="581"/>
                  </a:lnTo>
                  <a:lnTo>
                    <a:pt x="3407" y="577"/>
                  </a:lnTo>
                  <a:lnTo>
                    <a:pt x="3416" y="570"/>
                  </a:lnTo>
                  <a:lnTo>
                    <a:pt x="3423" y="561"/>
                  </a:lnTo>
                  <a:lnTo>
                    <a:pt x="3428" y="551"/>
                  </a:lnTo>
                  <a:lnTo>
                    <a:pt x="3431" y="541"/>
                  </a:lnTo>
                  <a:lnTo>
                    <a:pt x="3432" y="530"/>
                  </a:lnTo>
                  <a:lnTo>
                    <a:pt x="3431" y="519"/>
                  </a:lnTo>
                  <a:lnTo>
                    <a:pt x="3428" y="509"/>
                  </a:lnTo>
                  <a:lnTo>
                    <a:pt x="3423" y="499"/>
                  </a:lnTo>
                  <a:lnTo>
                    <a:pt x="3416" y="491"/>
                  </a:lnTo>
                  <a:lnTo>
                    <a:pt x="3368" y="446"/>
                  </a:lnTo>
                  <a:lnTo>
                    <a:pt x="3320" y="404"/>
                  </a:lnTo>
                  <a:lnTo>
                    <a:pt x="3271" y="365"/>
                  </a:lnTo>
                  <a:lnTo>
                    <a:pt x="3223" y="329"/>
                  </a:lnTo>
                  <a:lnTo>
                    <a:pt x="3174" y="295"/>
                  </a:lnTo>
                  <a:lnTo>
                    <a:pt x="3124" y="263"/>
                  </a:lnTo>
                  <a:lnTo>
                    <a:pt x="3074" y="234"/>
                  </a:lnTo>
                  <a:lnTo>
                    <a:pt x="3025" y="207"/>
                  </a:lnTo>
                  <a:lnTo>
                    <a:pt x="2974" y="183"/>
                  </a:lnTo>
                  <a:lnTo>
                    <a:pt x="2925" y="160"/>
                  </a:lnTo>
                  <a:lnTo>
                    <a:pt x="2875" y="139"/>
                  </a:lnTo>
                  <a:lnTo>
                    <a:pt x="2826" y="120"/>
                  </a:lnTo>
                  <a:lnTo>
                    <a:pt x="2777" y="102"/>
                  </a:lnTo>
                  <a:lnTo>
                    <a:pt x="2729" y="87"/>
                  </a:lnTo>
                  <a:lnTo>
                    <a:pt x="2682" y="74"/>
                  </a:lnTo>
                  <a:lnTo>
                    <a:pt x="2634" y="62"/>
                  </a:lnTo>
                  <a:lnTo>
                    <a:pt x="2588" y="51"/>
                  </a:lnTo>
                  <a:lnTo>
                    <a:pt x="2542" y="41"/>
                  </a:lnTo>
                  <a:lnTo>
                    <a:pt x="2498" y="33"/>
                  </a:lnTo>
                  <a:lnTo>
                    <a:pt x="2455" y="26"/>
                  </a:lnTo>
                  <a:lnTo>
                    <a:pt x="2412" y="20"/>
                  </a:lnTo>
                  <a:lnTo>
                    <a:pt x="2371" y="15"/>
                  </a:lnTo>
                  <a:lnTo>
                    <a:pt x="2332" y="11"/>
                  </a:lnTo>
                  <a:lnTo>
                    <a:pt x="2293" y="8"/>
                  </a:lnTo>
                  <a:lnTo>
                    <a:pt x="2257" y="6"/>
                  </a:lnTo>
                  <a:lnTo>
                    <a:pt x="2222" y="3"/>
                  </a:lnTo>
                  <a:lnTo>
                    <a:pt x="2188" y="2"/>
                  </a:lnTo>
                  <a:lnTo>
                    <a:pt x="2157" y="1"/>
                  </a:lnTo>
                  <a:lnTo>
                    <a:pt x="2127" y="0"/>
                  </a:lnTo>
                  <a:lnTo>
                    <a:pt x="2100" y="0"/>
                  </a:lnTo>
                  <a:lnTo>
                    <a:pt x="2073" y="0"/>
                  </a:lnTo>
                  <a:lnTo>
                    <a:pt x="2050" y="0"/>
                  </a:lnTo>
                  <a:lnTo>
                    <a:pt x="2015" y="0"/>
                  </a:lnTo>
                  <a:lnTo>
                    <a:pt x="1978" y="2"/>
                  </a:lnTo>
                  <a:lnTo>
                    <a:pt x="1939" y="4"/>
                  </a:lnTo>
                  <a:lnTo>
                    <a:pt x="1898" y="9"/>
                  </a:lnTo>
                  <a:lnTo>
                    <a:pt x="1855" y="14"/>
                  </a:lnTo>
                  <a:lnTo>
                    <a:pt x="1811" y="21"/>
                  </a:lnTo>
                  <a:lnTo>
                    <a:pt x="1766" y="29"/>
                  </a:lnTo>
                  <a:lnTo>
                    <a:pt x="1719" y="37"/>
                  </a:lnTo>
                  <a:lnTo>
                    <a:pt x="1670" y="48"/>
                  </a:lnTo>
                  <a:lnTo>
                    <a:pt x="1621" y="61"/>
                  </a:lnTo>
                  <a:lnTo>
                    <a:pt x="1570" y="75"/>
                  </a:lnTo>
                  <a:lnTo>
                    <a:pt x="1519" y="90"/>
                  </a:lnTo>
                  <a:lnTo>
                    <a:pt x="1467" y="107"/>
                  </a:lnTo>
                  <a:lnTo>
                    <a:pt x="1414" y="125"/>
                  </a:lnTo>
                  <a:lnTo>
                    <a:pt x="1360" y="146"/>
                  </a:lnTo>
                  <a:lnTo>
                    <a:pt x="1306" y="169"/>
                  </a:lnTo>
                  <a:lnTo>
                    <a:pt x="1251" y="194"/>
                  </a:lnTo>
                  <a:lnTo>
                    <a:pt x="1197" y="220"/>
                  </a:lnTo>
                  <a:lnTo>
                    <a:pt x="1142" y="249"/>
                  </a:lnTo>
                  <a:lnTo>
                    <a:pt x="1088" y="279"/>
                  </a:lnTo>
                  <a:lnTo>
                    <a:pt x="1033" y="311"/>
                  </a:lnTo>
                  <a:lnTo>
                    <a:pt x="979" y="347"/>
                  </a:lnTo>
                  <a:lnTo>
                    <a:pt x="925" y="384"/>
                  </a:lnTo>
                  <a:lnTo>
                    <a:pt x="871" y="424"/>
                  </a:lnTo>
                  <a:lnTo>
                    <a:pt x="819" y="465"/>
                  </a:lnTo>
                  <a:lnTo>
                    <a:pt x="767" y="509"/>
                  </a:lnTo>
                  <a:lnTo>
                    <a:pt x="715" y="556"/>
                  </a:lnTo>
                  <a:lnTo>
                    <a:pt x="665" y="605"/>
                  </a:lnTo>
                  <a:lnTo>
                    <a:pt x="616" y="657"/>
                  </a:lnTo>
                  <a:lnTo>
                    <a:pt x="568" y="712"/>
                  </a:lnTo>
                  <a:lnTo>
                    <a:pt x="520" y="769"/>
                  </a:lnTo>
                  <a:lnTo>
                    <a:pt x="475" y="828"/>
                  </a:lnTo>
                  <a:lnTo>
                    <a:pt x="419" y="909"/>
                  </a:lnTo>
                  <a:lnTo>
                    <a:pt x="367" y="991"/>
                  </a:lnTo>
                  <a:lnTo>
                    <a:pt x="319" y="1077"/>
                  </a:lnTo>
                  <a:lnTo>
                    <a:pt x="273" y="1166"/>
                  </a:lnTo>
                  <a:lnTo>
                    <a:pt x="231" y="1258"/>
                  </a:lnTo>
                  <a:lnTo>
                    <a:pt x="193" y="1352"/>
                  </a:lnTo>
                  <a:lnTo>
                    <a:pt x="158" y="1450"/>
                  </a:lnTo>
                  <a:lnTo>
                    <a:pt x="126" y="1550"/>
                  </a:lnTo>
                  <a:lnTo>
                    <a:pt x="99" y="1653"/>
                  </a:lnTo>
                  <a:lnTo>
                    <a:pt x="75" y="1759"/>
                  </a:lnTo>
                  <a:lnTo>
                    <a:pt x="53" y="1867"/>
                  </a:lnTo>
                  <a:lnTo>
                    <a:pt x="36" y="1979"/>
                  </a:lnTo>
                  <a:lnTo>
                    <a:pt x="22" y="2094"/>
                  </a:lnTo>
                  <a:lnTo>
                    <a:pt x="11" y="2210"/>
                  </a:lnTo>
                  <a:lnTo>
                    <a:pt x="4" y="2330"/>
                  </a:lnTo>
                  <a:lnTo>
                    <a:pt x="0" y="2452"/>
                  </a:lnTo>
                  <a:lnTo>
                    <a:pt x="0" y="2579"/>
                  </a:lnTo>
                  <a:lnTo>
                    <a:pt x="3" y="2707"/>
                  </a:lnTo>
                  <a:lnTo>
                    <a:pt x="10" y="2837"/>
                  </a:lnTo>
                  <a:lnTo>
                    <a:pt x="21" y="2972"/>
                  </a:lnTo>
                  <a:lnTo>
                    <a:pt x="34" y="3108"/>
                  </a:lnTo>
                  <a:lnTo>
                    <a:pt x="52" y="3248"/>
                  </a:lnTo>
                  <a:lnTo>
                    <a:pt x="73" y="3390"/>
                  </a:lnTo>
                  <a:lnTo>
                    <a:pt x="97" y="3534"/>
                  </a:lnTo>
                  <a:lnTo>
                    <a:pt x="124" y="3681"/>
                  </a:lnTo>
                  <a:lnTo>
                    <a:pt x="155" y="3832"/>
                  </a:lnTo>
                  <a:lnTo>
                    <a:pt x="190" y="3985"/>
                  </a:lnTo>
                  <a:lnTo>
                    <a:pt x="229" y="4140"/>
                  </a:lnTo>
                  <a:lnTo>
                    <a:pt x="270" y="4299"/>
                  </a:lnTo>
                  <a:lnTo>
                    <a:pt x="315" y="4460"/>
                  </a:lnTo>
                  <a:lnTo>
                    <a:pt x="364" y="4624"/>
                  </a:lnTo>
                  <a:lnTo>
                    <a:pt x="416" y="4790"/>
                  </a:lnTo>
                  <a:lnTo>
                    <a:pt x="420" y="4800"/>
                  </a:lnTo>
                  <a:lnTo>
                    <a:pt x="427" y="4810"/>
                  </a:lnTo>
                  <a:lnTo>
                    <a:pt x="435" y="4817"/>
                  </a:lnTo>
                  <a:lnTo>
                    <a:pt x="445" y="4822"/>
                  </a:lnTo>
                  <a:lnTo>
                    <a:pt x="453" y="4827"/>
                  </a:lnTo>
                  <a:lnTo>
                    <a:pt x="464" y="4829"/>
                  </a:lnTo>
                  <a:lnTo>
                    <a:pt x="474" y="4828"/>
                  </a:lnTo>
                  <a:lnTo>
                    <a:pt x="485" y="48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8" name="Freeform 18"/>
            <p:cNvSpPr>
              <a:spLocks/>
            </p:cNvSpPr>
            <p:nvPr/>
          </p:nvSpPr>
          <p:spPr bwMode="auto">
            <a:xfrm>
              <a:off x="4689" y="1756"/>
              <a:ext cx="49" cy="296"/>
            </a:xfrm>
            <a:custGeom>
              <a:avLst/>
              <a:gdLst>
                <a:gd name="T0" fmla="*/ 388 w 497"/>
                <a:gd name="T1" fmla="*/ 46 h 2965"/>
                <a:gd name="T2" fmla="*/ 0 w 497"/>
                <a:gd name="T3" fmla="*/ 2903 h 2965"/>
                <a:gd name="T4" fmla="*/ 0 w 497"/>
                <a:gd name="T5" fmla="*/ 2914 h 2965"/>
                <a:gd name="T6" fmla="*/ 3 w 497"/>
                <a:gd name="T7" fmla="*/ 2925 h 2965"/>
                <a:gd name="T8" fmla="*/ 6 w 497"/>
                <a:gd name="T9" fmla="*/ 2935 h 2965"/>
                <a:gd name="T10" fmla="*/ 13 w 497"/>
                <a:gd name="T11" fmla="*/ 2944 h 2965"/>
                <a:gd name="T12" fmla="*/ 19 w 497"/>
                <a:gd name="T13" fmla="*/ 2951 h 2965"/>
                <a:gd name="T14" fmla="*/ 28 w 497"/>
                <a:gd name="T15" fmla="*/ 2957 h 2965"/>
                <a:gd name="T16" fmla="*/ 38 w 497"/>
                <a:gd name="T17" fmla="*/ 2962 h 2965"/>
                <a:gd name="T18" fmla="*/ 49 w 497"/>
                <a:gd name="T19" fmla="*/ 2965 h 2965"/>
                <a:gd name="T20" fmla="*/ 61 w 497"/>
                <a:gd name="T21" fmla="*/ 2965 h 2965"/>
                <a:gd name="T22" fmla="*/ 72 w 497"/>
                <a:gd name="T23" fmla="*/ 2962 h 2965"/>
                <a:gd name="T24" fmla="*/ 82 w 497"/>
                <a:gd name="T25" fmla="*/ 2959 h 2965"/>
                <a:gd name="T26" fmla="*/ 91 w 497"/>
                <a:gd name="T27" fmla="*/ 2954 h 2965"/>
                <a:gd name="T28" fmla="*/ 99 w 497"/>
                <a:gd name="T29" fmla="*/ 2946 h 2965"/>
                <a:gd name="T30" fmla="*/ 105 w 497"/>
                <a:gd name="T31" fmla="*/ 2938 h 2965"/>
                <a:gd name="T32" fmla="*/ 110 w 497"/>
                <a:gd name="T33" fmla="*/ 2927 h 2965"/>
                <a:gd name="T34" fmla="*/ 113 w 497"/>
                <a:gd name="T35" fmla="*/ 2916 h 2965"/>
                <a:gd name="T36" fmla="*/ 497 w 497"/>
                <a:gd name="T37" fmla="*/ 61 h 2965"/>
                <a:gd name="T38" fmla="*/ 497 w 497"/>
                <a:gd name="T39" fmla="*/ 50 h 2965"/>
                <a:gd name="T40" fmla="*/ 496 w 497"/>
                <a:gd name="T41" fmla="*/ 39 h 2965"/>
                <a:gd name="T42" fmla="*/ 491 w 497"/>
                <a:gd name="T43" fmla="*/ 29 h 2965"/>
                <a:gd name="T44" fmla="*/ 486 w 497"/>
                <a:gd name="T45" fmla="*/ 20 h 2965"/>
                <a:gd name="T46" fmla="*/ 479 w 497"/>
                <a:gd name="T47" fmla="*/ 13 h 2965"/>
                <a:gd name="T48" fmla="*/ 470 w 497"/>
                <a:gd name="T49" fmla="*/ 7 h 2965"/>
                <a:gd name="T50" fmla="*/ 460 w 497"/>
                <a:gd name="T51" fmla="*/ 2 h 2965"/>
                <a:gd name="T52" fmla="*/ 449 w 497"/>
                <a:gd name="T53" fmla="*/ 0 h 2965"/>
                <a:gd name="T54" fmla="*/ 438 w 497"/>
                <a:gd name="T55" fmla="*/ 0 h 2965"/>
                <a:gd name="T56" fmla="*/ 427 w 497"/>
                <a:gd name="T57" fmla="*/ 1 h 2965"/>
                <a:gd name="T58" fmla="*/ 418 w 497"/>
                <a:gd name="T59" fmla="*/ 4 h 2965"/>
                <a:gd name="T60" fmla="*/ 409 w 497"/>
                <a:gd name="T61" fmla="*/ 9 h 2965"/>
                <a:gd name="T62" fmla="*/ 401 w 497"/>
                <a:gd name="T63" fmla="*/ 16 h 2965"/>
                <a:gd name="T64" fmla="*/ 394 w 497"/>
                <a:gd name="T65" fmla="*/ 25 h 2965"/>
                <a:gd name="T66" fmla="*/ 390 w 497"/>
                <a:gd name="T67" fmla="*/ 35 h 2965"/>
                <a:gd name="T68" fmla="*/ 388 w 497"/>
                <a:gd name="T69" fmla="*/ 46 h 2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2965">
                  <a:moveTo>
                    <a:pt x="388" y="46"/>
                  </a:moveTo>
                  <a:lnTo>
                    <a:pt x="0" y="2903"/>
                  </a:lnTo>
                  <a:lnTo>
                    <a:pt x="0" y="2914"/>
                  </a:lnTo>
                  <a:lnTo>
                    <a:pt x="3" y="2925"/>
                  </a:lnTo>
                  <a:lnTo>
                    <a:pt x="6" y="2935"/>
                  </a:lnTo>
                  <a:lnTo>
                    <a:pt x="13" y="2944"/>
                  </a:lnTo>
                  <a:lnTo>
                    <a:pt x="19" y="2951"/>
                  </a:lnTo>
                  <a:lnTo>
                    <a:pt x="28" y="2957"/>
                  </a:lnTo>
                  <a:lnTo>
                    <a:pt x="38" y="2962"/>
                  </a:lnTo>
                  <a:lnTo>
                    <a:pt x="49" y="2965"/>
                  </a:lnTo>
                  <a:lnTo>
                    <a:pt x="61" y="2965"/>
                  </a:lnTo>
                  <a:lnTo>
                    <a:pt x="72" y="2962"/>
                  </a:lnTo>
                  <a:lnTo>
                    <a:pt x="82" y="2959"/>
                  </a:lnTo>
                  <a:lnTo>
                    <a:pt x="91" y="2954"/>
                  </a:lnTo>
                  <a:lnTo>
                    <a:pt x="99" y="2946"/>
                  </a:lnTo>
                  <a:lnTo>
                    <a:pt x="105" y="2938"/>
                  </a:lnTo>
                  <a:lnTo>
                    <a:pt x="110" y="2927"/>
                  </a:lnTo>
                  <a:lnTo>
                    <a:pt x="113" y="2916"/>
                  </a:lnTo>
                  <a:lnTo>
                    <a:pt x="497" y="61"/>
                  </a:lnTo>
                  <a:lnTo>
                    <a:pt x="497" y="50"/>
                  </a:lnTo>
                  <a:lnTo>
                    <a:pt x="496" y="39"/>
                  </a:lnTo>
                  <a:lnTo>
                    <a:pt x="491" y="29"/>
                  </a:lnTo>
                  <a:lnTo>
                    <a:pt x="486" y="20"/>
                  </a:lnTo>
                  <a:lnTo>
                    <a:pt x="479" y="13"/>
                  </a:lnTo>
                  <a:lnTo>
                    <a:pt x="470" y="7"/>
                  </a:lnTo>
                  <a:lnTo>
                    <a:pt x="460" y="2"/>
                  </a:lnTo>
                  <a:lnTo>
                    <a:pt x="449" y="0"/>
                  </a:lnTo>
                  <a:lnTo>
                    <a:pt x="438" y="0"/>
                  </a:lnTo>
                  <a:lnTo>
                    <a:pt x="427" y="1"/>
                  </a:lnTo>
                  <a:lnTo>
                    <a:pt x="418" y="4"/>
                  </a:lnTo>
                  <a:lnTo>
                    <a:pt x="409" y="9"/>
                  </a:lnTo>
                  <a:lnTo>
                    <a:pt x="401" y="16"/>
                  </a:lnTo>
                  <a:lnTo>
                    <a:pt x="394" y="25"/>
                  </a:lnTo>
                  <a:lnTo>
                    <a:pt x="390" y="35"/>
                  </a:lnTo>
                  <a:lnTo>
                    <a:pt x="38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9" name="Freeform 19"/>
            <p:cNvSpPr>
              <a:spLocks/>
            </p:cNvSpPr>
            <p:nvPr/>
          </p:nvSpPr>
          <p:spPr bwMode="auto">
            <a:xfrm>
              <a:off x="4748" y="1867"/>
              <a:ext cx="23" cy="114"/>
            </a:xfrm>
            <a:custGeom>
              <a:avLst/>
              <a:gdLst>
                <a:gd name="T0" fmla="*/ 51 w 232"/>
                <a:gd name="T1" fmla="*/ 1142 h 1142"/>
                <a:gd name="T2" fmla="*/ 62 w 232"/>
                <a:gd name="T3" fmla="*/ 1142 h 1142"/>
                <a:gd name="T4" fmla="*/ 73 w 232"/>
                <a:gd name="T5" fmla="*/ 1141 h 1142"/>
                <a:gd name="T6" fmla="*/ 82 w 232"/>
                <a:gd name="T7" fmla="*/ 1136 h 1142"/>
                <a:gd name="T8" fmla="*/ 90 w 232"/>
                <a:gd name="T9" fmla="*/ 1131 h 1142"/>
                <a:gd name="T10" fmla="*/ 98 w 232"/>
                <a:gd name="T11" fmla="*/ 1124 h 1142"/>
                <a:gd name="T12" fmla="*/ 105 w 232"/>
                <a:gd name="T13" fmla="*/ 1116 h 1142"/>
                <a:gd name="T14" fmla="*/ 108 w 232"/>
                <a:gd name="T15" fmla="*/ 1106 h 1142"/>
                <a:gd name="T16" fmla="*/ 110 w 232"/>
                <a:gd name="T17" fmla="*/ 1095 h 1142"/>
                <a:gd name="T18" fmla="*/ 232 w 232"/>
                <a:gd name="T19" fmla="*/ 62 h 1142"/>
                <a:gd name="T20" fmla="*/ 232 w 232"/>
                <a:gd name="T21" fmla="*/ 49 h 1142"/>
                <a:gd name="T22" fmla="*/ 230 w 232"/>
                <a:gd name="T23" fmla="*/ 40 h 1142"/>
                <a:gd name="T24" fmla="*/ 227 w 232"/>
                <a:gd name="T25" fmla="*/ 30 h 1142"/>
                <a:gd name="T26" fmla="*/ 220 w 232"/>
                <a:gd name="T27" fmla="*/ 21 h 1142"/>
                <a:gd name="T28" fmla="*/ 214 w 232"/>
                <a:gd name="T29" fmla="*/ 13 h 1142"/>
                <a:gd name="T30" fmla="*/ 205 w 232"/>
                <a:gd name="T31" fmla="*/ 7 h 1142"/>
                <a:gd name="T32" fmla="*/ 195 w 232"/>
                <a:gd name="T33" fmla="*/ 2 h 1142"/>
                <a:gd name="T34" fmla="*/ 184 w 232"/>
                <a:gd name="T35" fmla="*/ 0 h 1142"/>
                <a:gd name="T36" fmla="*/ 173 w 232"/>
                <a:gd name="T37" fmla="*/ 0 h 1142"/>
                <a:gd name="T38" fmla="*/ 162 w 232"/>
                <a:gd name="T39" fmla="*/ 2 h 1142"/>
                <a:gd name="T40" fmla="*/ 152 w 232"/>
                <a:gd name="T41" fmla="*/ 5 h 1142"/>
                <a:gd name="T42" fmla="*/ 143 w 232"/>
                <a:gd name="T43" fmla="*/ 12 h 1142"/>
                <a:gd name="T44" fmla="*/ 135 w 232"/>
                <a:gd name="T45" fmla="*/ 19 h 1142"/>
                <a:gd name="T46" fmla="*/ 130 w 232"/>
                <a:gd name="T47" fmla="*/ 27 h 1142"/>
                <a:gd name="T48" fmla="*/ 124 w 232"/>
                <a:gd name="T49" fmla="*/ 37 h 1142"/>
                <a:gd name="T50" fmla="*/ 122 w 232"/>
                <a:gd name="T51" fmla="*/ 48 h 1142"/>
                <a:gd name="T52" fmla="*/ 0 w 232"/>
                <a:gd name="T53" fmla="*/ 1083 h 1142"/>
                <a:gd name="T54" fmla="*/ 1 w 232"/>
                <a:gd name="T55" fmla="*/ 1094 h 1142"/>
                <a:gd name="T56" fmla="*/ 3 w 232"/>
                <a:gd name="T57" fmla="*/ 1105 h 1142"/>
                <a:gd name="T58" fmla="*/ 7 w 232"/>
                <a:gd name="T59" fmla="*/ 1113 h 1142"/>
                <a:gd name="T60" fmla="*/ 13 w 232"/>
                <a:gd name="T61" fmla="*/ 1122 h 1142"/>
                <a:gd name="T62" fmla="*/ 20 w 232"/>
                <a:gd name="T63" fmla="*/ 1130 h 1142"/>
                <a:gd name="T64" fmla="*/ 29 w 232"/>
                <a:gd name="T65" fmla="*/ 1136 h 1142"/>
                <a:gd name="T66" fmla="*/ 40 w 232"/>
                <a:gd name="T67" fmla="*/ 1140 h 1142"/>
                <a:gd name="T68" fmla="*/ 51 w 232"/>
                <a:gd name="T6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142">
                  <a:moveTo>
                    <a:pt x="51" y="1142"/>
                  </a:moveTo>
                  <a:lnTo>
                    <a:pt x="62" y="1142"/>
                  </a:lnTo>
                  <a:lnTo>
                    <a:pt x="73" y="1141"/>
                  </a:lnTo>
                  <a:lnTo>
                    <a:pt x="82" y="1136"/>
                  </a:lnTo>
                  <a:lnTo>
                    <a:pt x="90" y="1131"/>
                  </a:lnTo>
                  <a:lnTo>
                    <a:pt x="98" y="1124"/>
                  </a:lnTo>
                  <a:lnTo>
                    <a:pt x="105" y="1116"/>
                  </a:lnTo>
                  <a:lnTo>
                    <a:pt x="108" y="1106"/>
                  </a:lnTo>
                  <a:lnTo>
                    <a:pt x="110" y="1095"/>
                  </a:lnTo>
                  <a:lnTo>
                    <a:pt x="232" y="62"/>
                  </a:lnTo>
                  <a:lnTo>
                    <a:pt x="232" y="49"/>
                  </a:lnTo>
                  <a:lnTo>
                    <a:pt x="230" y="40"/>
                  </a:lnTo>
                  <a:lnTo>
                    <a:pt x="227" y="30"/>
                  </a:lnTo>
                  <a:lnTo>
                    <a:pt x="220" y="21"/>
                  </a:lnTo>
                  <a:lnTo>
                    <a:pt x="214" y="13"/>
                  </a:lnTo>
                  <a:lnTo>
                    <a:pt x="205" y="7"/>
                  </a:lnTo>
                  <a:lnTo>
                    <a:pt x="195" y="2"/>
                  </a:lnTo>
                  <a:lnTo>
                    <a:pt x="184" y="0"/>
                  </a:lnTo>
                  <a:lnTo>
                    <a:pt x="173" y="0"/>
                  </a:lnTo>
                  <a:lnTo>
                    <a:pt x="162" y="2"/>
                  </a:lnTo>
                  <a:lnTo>
                    <a:pt x="152" y="5"/>
                  </a:lnTo>
                  <a:lnTo>
                    <a:pt x="143" y="12"/>
                  </a:lnTo>
                  <a:lnTo>
                    <a:pt x="135" y="19"/>
                  </a:lnTo>
                  <a:lnTo>
                    <a:pt x="130" y="27"/>
                  </a:lnTo>
                  <a:lnTo>
                    <a:pt x="124" y="37"/>
                  </a:lnTo>
                  <a:lnTo>
                    <a:pt x="122" y="48"/>
                  </a:lnTo>
                  <a:lnTo>
                    <a:pt x="0" y="1083"/>
                  </a:lnTo>
                  <a:lnTo>
                    <a:pt x="1" y="1094"/>
                  </a:lnTo>
                  <a:lnTo>
                    <a:pt x="3" y="1105"/>
                  </a:lnTo>
                  <a:lnTo>
                    <a:pt x="7" y="1113"/>
                  </a:lnTo>
                  <a:lnTo>
                    <a:pt x="13" y="1122"/>
                  </a:lnTo>
                  <a:lnTo>
                    <a:pt x="20" y="1130"/>
                  </a:lnTo>
                  <a:lnTo>
                    <a:pt x="29" y="1136"/>
                  </a:lnTo>
                  <a:lnTo>
                    <a:pt x="40" y="1140"/>
                  </a:lnTo>
                  <a:lnTo>
                    <a:pt x="5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0" name="Freeform 20"/>
            <p:cNvSpPr>
              <a:spLocks/>
            </p:cNvSpPr>
            <p:nvPr/>
          </p:nvSpPr>
          <p:spPr bwMode="auto">
            <a:xfrm>
              <a:off x="4776" y="1795"/>
              <a:ext cx="25" cy="273"/>
            </a:xfrm>
            <a:custGeom>
              <a:avLst/>
              <a:gdLst>
                <a:gd name="T0" fmla="*/ 58 w 253"/>
                <a:gd name="T1" fmla="*/ 2731 h 2731"/>
                <a:gd name="T2" fmla="*/ 79 w 253"/>
                <a:gd name="T3" fmla="*/ 2727 h 2731"/>
                <a:gd name="T4" fmla="*/ 97 w 253"/>
                <a:gd name="T5" fmla="*/ 2716 h 2731"/>
                <a:gd name="T6" fmla="*/ 108 w 253"/>
                <a:gd name="T7" fmla="*/ 2698 h 2731"/>
                <a:gd name="T8" fmla="*/ 127 w 253"/>
                <a:gd name="T9" fmla="*/ 2587 h 2731"/>
                <a:gd name="T10" fmla="*/ 156 w 253"/>
                <a:gd name="T11" fmla="*/ 2390 h 2731"/>
                <a:gd name="T12" fmla="*/ 182 w 253"/>
                <a:gd name="T13" fmla="*/ 2198 h 2731"/>
                <a:gd name="T14" fmla="*/ 202 w 253"/>
                <a:gd name="T15" fmla="*/ 2010 h 2731"/>
                <a:gd name="T16" fmla="*/ 220 w 253"/>
                <a:gd name="T17" fmla="*/ 1826 h 2731"/>
                <a:gd name="T18" fmla="*/ 234 w 253"/>
                <a:gd name="T19" fmla="*/ 1647 h 2731"/>
                <a:gd name="T20" fmla="*/ 244 w 253"/>
                <a:gd name="T21" fmla="*/ 1472 h 2731"/>
                <a:gd name="T22" fmla="*/ 251 w 253"/>
                <a:gd name="T23" fmla="*/ 1302 h 2731"/>
                <a:gd name="T24" fmla="*/ 253 w 253"/>
                <a:gd name="T25" fmla="*/ 1136 h 2731"/>
                <a:gd name="T26" fmla="*/ 252 w 253"/>
                <a:gd name="T27" fmla="*/ 975 h 2731"/>
                <a:gd name="T28" fmla="*/ 248 w 253"/>
                <a:gd name="T29" fmla="*/ 818 h 2731"/>
                <a:gd name="T30" fmla="*/ 238 w 253"/>
                <a:gd name="T31" fmla="*/ 666 h 2731"/>
                <a:gd name="T32" fmla="*/ 226 w 253"/>
                <a:gd name="T33" fmla="*/ 520 h 2731"/>
                <a:gd name="T34" fmla="*/ 209 w 253"/>
                <a:gd name="T35" fmla="*/ 377 h 2731"/>
                <a:gd name="T36" fmla="*/ 188 w 253"/>
                <a:gd name="T37" fmla="*/ 239 h 2731"/>
                <a:gd name="T38" fmla="*/ 164 w 253"/>
                <a:gd name="T39" fmla="*/ 107 h 2731"/>
                <a:gd name="T40" fmla="*/ 147 w 253"/>
                <a:gd name="T41" fmla="*/ 31 h 2731"/>
                <a:gd name="T42" fmla="*/ 135 w 253"/>
                <a:gd name="T43" fmla="*/ 15 h 2731"/>
                <a:gd name="T44" fmla="*/ 118 w 253"/>
                <a:gd name="T45" fmla="*/ 4 h 2731"/>
                <a:gd name="T46" fmla="*/ 97 w 253"/>
                <a:gd name="T47" fmla="*/ 0 h 2731"/>
                <a:gd name="T48" fmla="*/ 75 w 253"/>
                <a:gd name="T49" fmla="*/ 4 h 2731"/>
                <a:gd name="T50" fmla="*/ 57 w 253"/>
                <a:gd name="T51" fmla="*/ 17 h 2731"/>
                <a:gd name="T52" fmla="*/ 46 w 253"/>
                <a:gd name="T53" fmla="*/ 35 h 2731"/>
                <a:gd name="T54" fmla="*/ 42 w 253"/>
                <a:gd name="T55" fmla="*/ 56 h 2731"/>
                <a:gd name="T56" fmla="*/ 56 w 253"/>
                <a:gd name="T57" fmla="*/ 129 h 2731"/>
                <a:gd name="T58" fmla="*/ 80 w 253"/>
                <a:gd name="T59" fmla="*/ 260 h 2731"/>
                <a:gd name="T60" fmla="*/ 100 w 253"/>
                <a:gd name="T61" fmla="*/ 394 h 2731"/>
                <a:gd name="T62" fmla="*/ 116 w 253"/>
                <a:gd name="T63" fmla="*/ 534 h 2731"/>
                <a:gd name="T64" fmla="*/ 129 w 253"/>
                <a:gd name="T65" fmla="*/ 679 h 2731"/>
                <a:gd name="T66" fmla="*/ 136 w 253"/>
                <a:gd name="T67" fmla="*/ 828 h 2731"/>
                <a:gd name="T68" fmla="*/ 142 w 253"/>
                <a:gd name="T69" fmla="*/ 982 h 2731"/>
                <a:gd name="T70" fmla="*/ 143 w 253"/>
                <a:gd name="T71" fmla="*/ 1140 h 2731"/>
                <a:gd name="T72" fmla="*/ 141 w 253"/>
                <a:gd name="T73" fmla="*/ 1303 h 2731"/>
                <a:gd name="T74" fmla="*/ 134 w 253"/>
                <a:gd name="T75" fmla="*/ 1472 h 2731"/>
                <a:gd name="T76" fmla="*/ 123 w 253"/>
                <a:gd name="T77" fmla="*/ 1643 h 2731"/>
                <a:gd name="T78" fmla="*/ 110 w 253"/>
                <a:gd name="T79" fmla="*/ 1820 h 2731"/>
                <a:gd name="T80" fmla="*/ 92 w 253"/>
                <a:gd name="T81" fmla="*/ 2001 h 2731"/>
                <a:gd name="T82" fmla="*/ 70 w 253"/>
                <a:gd name="T83" fmla="*/ 2187 h 2731"/>
                <a:gd name="T84" fmla="*/ 46 w 253"/>
                <a:gd name="T85" fmla="*/ 2376 h 2731"/>
                <a:gd name="T86" fmla="*/ 16 w 253"/>
                <a:gd name="T87" fmla="*/ 2570 h 2731"/>
                <a:gd name="T88" fmla="*/ 0 w 253"/>
                <a:gd name="T89" fmla="*/ 2680 h 2731"/>
                <a:gd name="T90" fmla="*/ 5 w 253"/>
                <a:gd name="T91" fmla="*/ 2701 h 2731"/>
                <a:gd name="T92" fmla="*/ 19 w 253"/>
                <a:gd name="T93" fmla="*/ 2717 h 2731"/>
                <a:gd name="T94" fmla="*/ 36 w 253"/>
                <a:gd name="T95" fmla="*/ 2728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731">
                  <a:moveTo>
                    <a:pt x="47" y="2730"/>
                  </a:moveTo>
                  <a:lnTo>
                    <a:pt x="58" y="2731"/>
                  </a:lnTo>
                  <a:lnTo>
                    <a:pt x="69" y="2730"/>
                  </a:lnTo>
                  <a:lnTo>
                    <a:pt x="79" y="2727"/>
                  </a:lnTo>
                  <a:lnTo>
                    <a:pt x="88" y="2723"/>
                  </a:lnTo>
                  <a:lnTo>
                    <a:pt x="97" y="2716"/>
                  </a:lnTo>
                  <a:lnTo>
                    <a:pt x="103" y="2707"/>
                  </a:lnTo>
                  <a:lnTo>
                    <a:pt x="108" y="2698"/>
                  </a:lnTo>
                  <a:lnTo>
                    <a:pt x="111" y="2687"/>
                  </a:lnTo>
                  <a:lnTo>
                    <a:pt x="127" y="2587"/>
                  </a:lnTo>
                  <a:lnTo>
                    <a:pt x="142" y="2488"/>
                  </a:lnTo>
                  <a:lnTo>
                    <a:pt x="156" y="2390"/>
                  </a:lnTo>
                  <a:lnTo>
                    <a:pt x="169" y="2293"/>
                  </a:lnTo>
                  <a:lnTo>
                    <a:pt x="182" y="2198"/>
                  </a:lnTo>
                  <a:lnTo>
                    <a:pt x="193" y="2103"/>
                  </a:lnTo>
                  <a:lnTo>
                    <a:pt x="202" y="2010"/>
                  </a:lnTo>
                  <a:lnTo>
                    <a:pt x="212" y="1917"/>
                  </a:lnTo>
                  <a:lnTo>
                    <a:pt x="220" y="1826"/>
                  </a:lnTo>
                  <a:lnTo>
                    <a:pt x="228" y="1736"/>
                  </a:lnTo>
                  <a:lnTo>
                    <a:pt x="234" y="1647"/>
                  </a:lnTo>
                  <a:lnTo>
                    <a:pt x="240" y="1558"/>
                  </a:lnTo>
                  <a:lnTo>
                    <a:pt x="244" y="1472"/>
                  </a:lnTo>
                  <a:lnTo>
                    <a:pt x="249" y="1387"/>
                  </a:lnTo>
                  <a:lnTo>
                    <a:pt x="251" y="1302"/>
                  </a:lnTo>
                  <a:lnTo>
                    <a:pt x="253" y="1219"/>
                  </a:lnTo>
                  <a:lnTo>
                    <a:pt x="253" y="1136"/>
                  </a:lnTo>
                  <a:lnTo>
                    <a:pt x="253" y="1055"/>
                  </a:lnTo>
                  <a:lnTo>
                    <a:pt x="252" y="975"/>
                  </a:lnTo>
                  <a:lnTo>
                    <a:pt x="250" y="896"/>
                  </a:lnTo>
                  <a:lnTo>
                    <a:pt x="248" y="818"/>
                  </a:lnTo>
                  <a:lnTo>
                    <a:pt x="243" y="742"/>
                  </a:lnTo>
                  <a:lnTo>
                    <a:pt x="238" y="666"/>
                  </a:lnTo>
                  <a:lnTo>
                    <a:pt x="232" y="593"/>
                  </a:lnTo>
                  <a:lnTo>
                    <a:pt x="226" y="520"/>
                  </a:lnTo>
                  <a:lnTo>
                    <a:pt x="218" y="448"/>
                  </a:lnTo>
                  <a:lnTo>
                    <a:pt x="209" y="377"/>
                  </a:lnTo>
                  <a:lnTo>
                    <a:pt x="199" y="308"/>
                  </a:lnTo>
                  <a:lnTo>
                    <a:pt x="188" y="239"/>
                  </a:lnTo>
                  <a:lnTo>
                    <a:pt x="177" y="172"/>
                  </a:lnTo>
                  <a:lnTo>
                    <a:pt x="164" y="107"/>
                  </a:lnTo>
                  <a:lnTo>
                    <a:pt x="151" y="42"/>
                  </a:lnTo>
                  <a:lnTo>
                    <a:pt x="147" y="31"/>
                  </a:lnTo>
                  <a:lnTo>
                    <a:pt x="142" y="23"/>
                  </a:lnTo>
                  <a:lnTo>
                    <a:pt x="135" y="15"/>
                  </a:lnTo>
                  <a:lnTo>
                    <a:pt x="128" y="8"/>
                  </a:lnTo>
                  <a:lnTo>
                    <a:pt x="118" y="4"/>
                  </a:lnTo>
                  <a:lnTo>
                    <a:pt x="108" y="1"/>
                  </a:lnTo>
                  <a:lnTo>
                    <a:pt x="97" y="0"/>
                  </a:lnTo>
                  <a:lnTo>
                    <a:pt x="86" y="1"/>
                  </a:lnTo>
                  <a:lnTo>
                    <a:pt x="75" y="4"/>
                  </a:lnTo>
                  <a:lnTo>
                    <a:pt x="65" y="9"/>
                  </a:lnTo>
                  <a:lnTo>
                    <a:pt x="57" y="17"/>
                  </a:lnTo>
                  <a:lnTo>
                    <a:pt x="51" y="25"/>
                  </a:lnTo>
                  <a:lnTo>
                    <a:pt x="46" y="35"/>
                  </a:lnTo>
                  <a:lnTo>
                    <a:pt x="43" y="45"/>
                  </a:lnTo>
                  <a:lnTo>
                    <a:pt x="42" y="56"/>
                  </a:lnTo>
                  <a:lnTo>
                    <a:pt x="43" y="67"/>
                  </a:lnTo>
                  <a:lnTo>
                    <a:pt x="56" y="129"/>
                  </a:lnTo>
                  <a:lnTo>
                    <a:pt x="68" y="194"/>
                  </a:lnTo>
                  <a:lnTo>
                    <a:pt x="80" y="260"/>
                  </a:lnTo>
                  <a:lnTo>
                    <a:pt x="90" y="326"/>
                  </a:lnTo>
                  <a:lnTo>
                    <a:pt x="100" y="394"/>
                  </a:lnTo>
                  <a:lnTo>
                    <a:pt x="108" y="464"/>
                  </a:lnTo>
                  <a:lnTo>
                    <a:pt x="116" y="534"/>
                  </a:lnTo>
                  <a:lnTo>
                    <a:pt x="122" y="606"/>
                  </a:lnTo>
                  <a:lnTo>
                    <a:pt x="129" y="679"/>
                  </a:lnTo>
                  <a:lnTo>
                    <a:pt x="133" y="753"/>
                  </a:lnTo>
                  <a:lnTo>
                    <a:pt x="136" y="828"/>
                  </a:lnTo>
                  <a:lnTo>
                    <a:pt x="140" y="905"/>
                  </a:lnTo>
                  <a:lnTo>
                    <a:pt x="142" y="982"/>
                  </a:lnTo>
                  <a:lnTo>
                    <a:pt x="143" y="1061"/>
                  </a:lnTo>
                  <a:lnTo>
                    <a:pt x="143" y="1140"/>
                  </a:lnTo>
                  <a:lnTo>
                    <a:pt x="142" y="1222"/>
                  </a:lnTo>
                  <a:lnTo>
                    <a:pt x="141" y="1303"/>
                  </a:lnTo>
                  <a:lnTo>
                    <a:pt x="138" y="1387"/>
                  </a:lnTo>
                  <a:lnTo>
                    <a:pt x="134" y="1472"/>
                  </a:lnTo>
                  <a:lnTo>
                    <a:pt x="130" y="1556"/>
                  </a:lnTo>
                  <a:lnTo>
                    <a:pt x="123" y="1643"/>
                  </a:lnTo>
                  <a:lnTo>
                    <a:pt x="118" y="1731"/>
                  </a:lnTo>
                  <a:lnTo>
                    <a:pt x="110" y="1820"/>
                  </a:lnTo>
                  <a:lnTo>
                    <a:pt x="101" y="1909"/>
                  </a:lnTo>
                  <a:lnTo>
                    <a:pt x="92" y="2001"/>
                  </a:lnTo>
                  <a:lnTo>
                    <a:pt x="83" y="2093"/>
                  </a:lnTo>
                  <a:lnTo>
                    <a:pt x="70" y="2187"/>
                  </a:lnTo>
                  <a:lnTo>
                    <a:pt x="58" y="2280"/>
                  </a:lnTo>
                  <a:lnTo>
                    <a:pt x="46" y="2376"/>
                  </a:lnTo>
                  <a:lnTo>
                    <a:pt x="32" y="2473"/>
                  </a:lnTo>
                  <a:lnTo>
                    <a:pt x="16" y="2570"/>
                  </a:lnTo>
                  <a:lnTo>
                    <a:pt x="1" y="2669"/>
                  </a:lnTo>
                  <a:lnTo>
                    <a:pt x="0" y="2680"/>
                  </a:lnTo>
                  <a:lnTo>
                    <a:pt x="2" y="2691"/>
                  </a:lnTo>
                  <a:lnTo>
                    <a:pt x="5" y="2701"/>
                  </a:lnTo>
                  <a:lnTo>
                    <a:pt x="11" y="2709"/>
                  </a:lnTo>
                  <a:lnTo>
                    <a:pt x="19" y="2717"/>
                  </a:lnTo>
                  <a:lnTo>
                    <a:pt x="26" y="2724"/>
                  </a:lnTo>
                  <a:lnTo>
                    <a:pt x="36" y="2728"/>
                  </a:lnTo>
                  <a:lnTo>
                    <a:pt x="47" y="27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1" name="Freeform 21"/>
            <p:cNvSpPr>
              <a:spLocks/>
            </p:cNvSpPr>
            <p:nvPr/>
          </p:nvSpPr>
          <p:spPr bwMode="auto">
            <a:xfrm>
              <a:off x="4648" y="1703"/>
              <a:ext cx="38" cy="319"/>
            </a:xfrm>
            <a:custGeom>
              <a:avLst/>
              <a:gdLst>
                <a:gd name="T0" fmla="*/ 109 w 374"/>
                <a:gd name="T1" fmla="*/ 3137 h 3187"/>
                <a:gd name="T2" fmla="*/ 374 w 374"/>
                <a:gd name="T3" fmla="*/ 59 h 3187"/>
                <a:gd name="T4" fmla="*/ 374 w 374"/>
                <a:gd name="T5" fmla="*/ 48 h 3187"/>
                <a:gd name="T6" fmla="*/ 372 w 374"/>
                <a:gd name="T7" fmla="*/ 37 h 3187"/>
                <a:gd name="T8" fmla="*/ 367 w 374"/>
                <a:gd name="T9" fmla="*/ 28 h 3187"/>
                <a:gd name="T10" fmla="*/ 361 w 374"/>
                <a:gd name="T11" fmla="*/ 19 h 3187"/>
                <a:gd name="T12" fmla="*/ 353 w 374"/>
                <a:gd name="T13" fmla="*/ 12 h 3187"/>
                <a:gd name="T14" fmla="*/ 344 w 374"/>
                <a:gd name="T15" fmla="*/ 5 h 3187"/>
                <a:gd name="T16" fmla="*/ 333 w 374"/>
                <a:gd name="T17" fmla="*/ 2 h 3187"/>
                <a:gd name="T18" fmla="*/ 322 w 374"/>
                <a:gd name="T19" fmla="*/ 0 h 3187"/>
                <a:gd name="T20" fmla="*/ 311 w 374"/>
                <a:gd name="T21" fmla="*/ 0 h 3187"/>
                <a:gd name="T22" fmla="*/ 300 w 374"/>
                <a:gd name="T23" fmla="*/ 2 h 3187"/>
                <a:gd name="T24" fmla="*/ 290 w 374"/>
                <a:gd name="T25" fmla="*/ 6 h 3187"/>
                <a:gd name="T26" fmla="*/ 281 w 374"/>
                <a:gd name="T27" fmla="*/ 13 h 3187"/>
                <a:gd name="T28" fmla="*/ 274 w 374"/>
                <a:gd name="T29" fmla="*/ 19 h 3187"/>
                <a:gd name="T30" fmla="*/ 268 w 374"/>
                <a:gd name="T31" fmla="*/ 28 h 3187"/>
                <a:gd name="T32" fmla="*/ 265 w 374"/>
                <a:gd name="T33" fmla="*/ 38 h 3187"/>
                <a:gd name="T34" fmla="*/ 263 w 374"/>
                <a:gd name="T35" fmla="*/ 49 h 3187"/>
                <a:gd name="T36" fmla="*/ 0 w 374"/>
                <a:gd name="T37" fmla="*/ 3128 h 3187"/>
                <a:gd name="T38" fmla="*/ 0 w 374"/>
                <a:gd name="T39" fmla="*/ 3139 h 3187"/>
                <a:gd name="T40" fmla="*/ 2 w 374"/>
                <a:gd name="T41" fmla="*/ 3150 h 3187"/>
                <a:gd name="T42" fmla="*/ 6 w 374"/>
                <a:gd name="T43" fmla="*/ 3159 h 3187"/>
                <a:gd name="T44" fmla="*/ 13 w 374"/>
                <a:gd name="T45" fmla="*/ 3168 h 3187"/>
                <a:gd name="T46" fmla="*/ 19 w 374"/>
                <a:gd name="T47" fmla="*/ 3176 h 3187"/>
                <a:gd name="T48" fmla="*/ 28 w 374"/>
                <a:gd name="T49" fmla="*/ 3181 h 3187"/>
                <a:gd name="T50" fmla="*/ 38 w 374"/>
                <a:gd name="T51" fmla="*/ 3185 h 3187"/>
                <a:gd name="T52" fmla="*/ 49 w 374"/>
                <a:gd name="T53" fmla="*/ 3187 h 3187"/>
                <a:gd name="T54" fmla="*/ 61 w 374"/>
                <a:gd name="T55" fmla="*/ 3187 h 3187"/>
                <a:gd name="T56" fmla="*/ 71 w 374"/>
                <a:gd name="T57" fmla="*/ 3185 h 3187"/>
                <a:gd name="T58" fmla="*/ 81 w 374"/>
                <a:gd name="T59" fmla="*/ 3180 h 3187"/>
                <a:gd name="T60" fmla="*/ 90 w 374"/>
                <a:gd name="T61" fmla="*/ 3174 h 3187"/>
                <a:gd name="T62" fmla="*/ 98 w 374"/>
                <a:gd name="T63" fmla="*/ 3167 h 3187"/>
                <a:gd name="T64" fmla="*/ 103 w 374"/>
                <a:gd name="T65" fmla="*/ 3158 h 3187"/>
                <a:gd name="T66" fmla="*/ 106 w 374"/>
                <a:gd name="T67" fmla="*/ 3148 h 3187"/>
                <a:gd name="T68" fmla="*/ 109 w 374"/>
                <a:gd name="T69" fmla="*/ 3137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 h="3187">
                  <a:moveTo>
                    <a:pt x="109" y="3137"/>
                  </a:moveTo>
                  <a:lnTo>
                    <a:pt x="374" y="59"/>
                  </a:lnTo>
                  <a:lnTo>
                    <a:pt x="374" y="48"/>
                  </a:lnTo>
                  <a:lnTo>
                    <a:pt x="372" y="37"/>
                  </a:lnTo>
                  <a:lnTo>
                    <a:pt x="367" y="28"/>
                  </a:lnTo>
                  <a:lnTo>
                    <a:pt x="361" y="19"/>
                  </a:lnTo>
                  <a:lnTo>
                    <a:pt x="353" y="12"/>
                  </a:lnTo>
                  <a:lnTo>
                    <a:pt x="344" y="5"/>
                  </a:lnTo>
                  <a:lnTo>
                    <a:pt x="333" y="2"/>
                  </a:lnTo>
                  <a:lnTo>
                    <a:pt x="322" y="0"/>
                  </a:lnTo>
                  <a:lnTo>
                    <a:pt x="311" y="0"/>
                  </a:lnTo>
                  <a:lnTo>
                    <a:pt x="300" y="2"/>
                  </a:lnTo>
                  <a:lnTo>
                    <a:pt x="290" y="6"/>
                  </a:lnTo>
                  <a:lnTo>
                    <a:pt x="281" y="13"/>
                  </a:lnTo>
                  <a:lnTo>
                    <a:pt x="274" y="19"/>
                  </a:lnTo>
                  <a:lnTo>
                    <a:pt x="268" y="28"/>
                  </a:lnTo>
                  <a:lnTo>
                    <a:pt x="265" y="38"/>
                  </a:lnTo>
                  <a:lnTo>
                    <a:pt x="263" y="49"/>
                  </a:lnTo>
                  <a:lnTo>
                    <a:pt x="0" y="3128"/>
                  </a:lnTo>
                  <a:lnTo>
                    <a:pt x="0" y="3139"/>
                  </a:lnTo>
                  <a:lnTo>
                    <a:pt x="2" y="3150"/>
                  </a:lnTo>
                  <a:lnTo>
                    <a:pt x="6" y="3159"/>
                  </a:lnTo>
                  <a:lnTo>
                    <a:pt x="13" y="3168"/>
                  </a:lnTo>
                  <a:lnTo>
                    <a:pt x="19" y="3176"/>
                  </a:lnTo>
                  <a:lnTo>
                    <a:pt x="28" y="3181"/>
                  </a:lnTo>
                  <a:lnTo>
                    <a:pt x="38" y="3185"/>
                  </a:lnTo>
                  <a:lnTo>
                    <a:pt x="49" y="3187"/>
                  </a:lnTo>
                  <a:lnTo>
                    <a:pt x="61" y="3187"/>
                  </a:lnTo>
                  <a:lnTo>
                    <a:pt x="71" y="3185"/>
                  </a:lnTo>
                  <a:lnTo>
                    <a:pt x="81" y="3180"/>
                  </a:lnTo>
                  <a:lnTo>
                    <a:pt x="90" y="3174"/>
                  </a:lnTo>
                  <a:lnTo>
                    <a:pt x="98" y="3167"/>
                  </a:lnTo>
                  <a:lnTo>
                    <a:pt x="103" y="3158"/>
                  </a:lnTo>
                  <a:lnTo>
                    <a:pt x="106" y="3148"/>
                  </a:lnTo>
                  <a:lnTo>
                    <a:pt x="109" y="3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2" name="Freeform 22"/>
            <p:cNvSpPr>
              <a:spLocks/>
            </p:cNvSpPr>
            <p:nvPr/>
          </p:nvSpPr>
          <p:spPr bwMode="auto">
            <a:xfrm>
              <a:off x="4620" y="2092"/>
              <a:ext cx="208" cy="41"/>
            </a:xfrm>
            <a:custGeom>
              <a:avLst/>
              <a:gdLst>
                <a:gd name="T0" fmla="*/ 25 w 2076"/>
                <a:gd name="T1" fmla="*/ 152 h 415"/>
                <a:gd name="T2" fmla="*/ 4 w 2076"/>
                <a:gd name="T3" fmla="*/ 176 h 415"/>
                <a:gd name="T4" fmla="*/ 1 w 2076"/>
                <a:gd name="T5" fmla="*/ 208 h 415"/>
                <a:gd name="T6" fmla="*/ 16 w 2076"/>
                <a:gd name="T7" fmla="*/ 237 h 415"/>
                <a:gd name="T8" fmla="*/ 43 w 2076"/>
                <a:gd name="T9" fmla="*/ 252 h 415"/>
                <a:gd name="T10" fmla="*/ 112 w 2076"/>
                <a:gd name="T11" fmla="*/ 243 h 415"/>
                <a:gd name="T12" fmla="*/ 255 w 2076"/>
                <a:gd name="T13" fmla="*/ 217 h 415"/>
                <a:gd name="T14" fmla="*/ 395 w 2076"/>
                <a:gd name="T15" fmla="*/ 193 h 415"/>
                <a:gd name="T16" fmla="*/ 532 w 2076"/>
                <a:gd name="T17" fmla="*/ 170 h 415"/>
                <a:gd name="T18" fmla="*/ 664 w 2076"/>
                <a:gd name="T19" fmla="*/ 150 h 415"/>
                <a:gd name="T20" fmla="*/ 789 w 2076"/>
                <a:gd name="T21" fmla="*/ 134 h 415"/>
                <a:gd name="T22" fmla="*/ 905 w 2076"/>
                <a:gd name="T23" fmla="*/ 122 h 415"/>
                <a:gd name="T24" fmla="*/ 1012 w 2076"/>
                <a:gd name="T25" fmla="*/ 114 h 415"/>
                <a:gd name="T26" fmla="*/ 1108 w 2076"/>
                <a:gd name="T27" fmla="*/ 112 h 415"/>
                <a:gd name="T28" fmla="*/ 1189 w 2076"/>
                <a:gd name="T29" fmla="*/ 115 h 415"/>
                <a:gd name="T30" fmla="*/ 1257 w 2076"/>
                <a:gd name="T31" fmla="*/ 125 h 415"/>
                <a:gd name="T32" fmla="*/ 1317 w 2076"/>
                <a:gd name="T33" fmla="*/ 143 h 415"/>
                <a:gd name="T34" fmla="*/ 1389 w 2076"/>
                <a:gd name="T35" fmla="*/ 168 h 415"/>
                <a:gd name="T36" fmla="*/ 1472 w 2076"/>
                <a:gd name="T37" fmla="*/ 198 h 415"/>
                <a:gd name="T38" fmla="*/ 1560 w 2076"/>
                <a:gd name="T39" fmla="*/ 232 h 415"/>
                <a:gd name="T40" fmla="*/ 1650 w 2076"/>
                <a:gd name="T41" fmla="*/ 268 h 415"/>
                <a:gd name="T42" fmla="*/ 1738 w 2076"/>
                <a:gd name="T43" fmla="*/ 303 h 415"/>
                <a:gd name="T44" fmla="*/ 1821 w 2076"/>
                <a:gd name="T45" fmla="*/ 336 h 415"/>
                <a:gd name="T46" fmla="*/ 1891 w 2076"/>
                <a:gd name="T47" fmla="*/ 366 h 415"/>
                <a:gd name="T48" fmla="*/ 1947 w 2076"/>
                <a:gd name="T49" fmla="*/ 389 h 415"/>
                <a:gd name="T50" fmla="*/ 1986 w 2076"/>
                <a:gd name="T51" fmla="*/ 404 h 415"/>
                <a:gd name="T52" fmla="*/ 2000 w 2076"/>
                <a:gd name="T53" fmla="*/ 411 h 415"/>
                <a:gd name="T54" fmla="*/ 2032 w 2076"/>
                <a:gd name="T55" fmla="*/ 414 h 415"/>
                <a:gd name="T56" fmla="*/ 2060 w 2076"/>
                <a:gd name="T57" fmla="*/ 399 h 415"/>
                <a:gd name="T58" fmla="*/ 2075 w 2076"/>
                <a:gd name="T59" fmla="*/ 370 h 415"/>
                <a:gd name="T60" fmla="*/ 2073 w 2076"/>
                <a:gd name="T61" fmla="*/ 340 h 415"/>
                <a:gd name="T62" fmla="*/ 2052 w 2076"/>
                <a:gd name="T63" fmla="*/ 315 h 415"/>
                <a:gd name="T64" fmla="*/ 2033 w 2076"/>
                <a:gd name="T65" fmla="*/ 305 h 415"/>
                <a:gd name="T66" fmla="*/ 2000 w 2076"/>
                <a:gd name="T67" fmla="*/ 291 h 415"/>
                <a:gd name="T68" fmla="*/ 1947 w 2076"/>
                <a:gd name="T69" fmla="*/ 269 h 415"/>
                <a:gd name="T70" fmla="*/ 1879 w 2076"/>
                <a:gd name="T71" fmla="*/ 242 h 415"/>
                <a:gd name="T72" fmla="*/ 1800 w 2076"/>
                <a:gd name="T73" fmla="*/ 209 h 415"/>
                <a:gd name="T74" fmla="*/ 1714 w 2076"/>
                <a:gd name="T75" fmla="*/ 173 h 415"/>
                <a:gd name="T76" fmla="*/ 1624 w 2076"/>
                <a:gd name="T77" fmla="*/ 138 h 415"/>
                <a:gd name="T78" fmla="*/ 1534 w 2076"/>
                <a:gd name="T79" fmla="*/ 103 h 415"/>
                <a:gd name="T80" fmla="*/ 1449 w 2076"/>
                <a:gd name="T81" fmla="*/ 71 h 415"/>
                <a:gd name="T82" fmla="*/ 1372 w 2076"/>
                <a:gd name="T83" fmla="*/ 44 h 415"/>
                <a:gd name="T84" fmla="*/ 1308 w 2076"/>
                <a:gd name="T85" fmla="*/ 23 h 415"/>
                <a:gd name="T86" fmla="*/ 1240 w 2076"/>
                <a:gd name="T87" fmla="*/ 8 h 415"/>
                <a:gd name="T88" fmla="*/ 1159 w 2076"/>
                <a:gd name="T89" fmla="*/ 2 h 415"/>
                <a:gd name="T90" fmla="*/ 1066 w 2076"/>
                <a:gd name="T91" fmla="*/ 1 h 415"/>
                <a:gd name="T92" fmla="*/ 961 w 2076"/>
                <a:gd name="T93" fmla="*/ 6 h 415"/>
                <a:gd name="T94" fmla="*/ 847 w 2076"/>
                <a:gd name="T95" fmla="*/ 16 h 415"/>
                <a:gd name="T96" fmla="*/ 723 w 2076"/>
                <a:gd name="T97" fmla="*/ 30 h 415"/>
                <a:gd name="T98" fmla="*/ 589 w 2076"/>
                <a:gd name="T99" fmla="*/ 50 h 415"/>
                <a:gd name="T100" fmla="*/ 449 w 2076"/>
                <a:gd name="T101" fmla="*/ 72 h 415"/>
                <a:gd name="T102" fmla="*/ 302 w 2076"/>
                <a:gd name="T103" fmla="*/ 97 h 415"/>
                <a:gd name="T104" fmla="*/ 149 w 2076"/>
                <a:gd name="T105" fmla="*/ 12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6" h="415">
                  <a:moveTo>
                    <a:pt x="45" y="144"/>
                  </a:moveTo>
                  <a:lnTo>
                    <a:pt x="34" y="147"/>
                  </a:lnTo>
                  <a:lnTo>
                    <a:pt x="25" y="152"/>
                  </a:lnTo>
                  <a:lnTo>
                    <a:pt x="16" y="159"/>
                  </a:lnTo>
                  <a:lnTo>
                    <a:pt x="10" y="167"/>
                  </a:lnTo>
                  <a:lnTo>
                    <a:pt x="4" y="176"/>
                  </a:lnTo>
                  <a:lnTo>
                    <a:pt x="1" y="185"/>
                  </a:lnTo>
                  <a:lnTo>
                    <a:pt x="0" y="197"/>
                  </a:lnTo>
                  <a:lnTo>
                    <a:pt x="1" y="208"/>
                  </a:lnTo>
                  <a:lnTo>
                    <a:pt x="4" y="219"/>
                  </a:lnTo>
                  <a:lnTo>
                    <a:pt x="10" y="228"/>
                  </a:lnTo>
                  <a:lnTo>
                    <a:pt x="16" y="237"/>
                  </a:lnTo>
                  <a:lnTo>
                    <a:pt x="24" y="244"/>
                  </a:lnTo>
                  <a:lnTo>
                    <a:pt x="33" y="248"/>
                  </a:lnTo>
                  <a:lnTo>
                    <a:pt x="43" y="252"/>
                  </a:lnTo>
                  <a:lnTo>
                    <a:pt x="54" y="253"/>
                  </a:lnTo>
                  <a:lnTo>
                    <a:pt x="65" y="252"/>
                  </a:lnTo>
                  <a:lnTo>
                    <a:pt x="112" y="243"/>
                  </a:lnTo>
                  <a:lnTo>
                    <a:pt x="160" y="234"/>
                  </a:lnTo>
                  <a:lnTo>
                    <a:pt x="208" y="225"/>
                  </a:lnTo>
                  <a:lnTo>
                    <a:pt x="255" y="217"/>
                  </a:lnTo>
                  <a:lnTo>
                    <a:pt x="302" y="209"/>
                  </a:lnTo>
                  <a:lnTo>
                    <a:pt x="348" y="201"/>
                  </a:lnTo>
                  <a:lnTo>
                    <a:pt x="395" y="193"/>
                  </a:lnTo>
                  <a:lnTo>
                    <a:pt x="441" y="184"/>
                  </a:lnTo>
                  <a:lnTo>
                    <a:pt x="487" y="178"/>
                  </a:lnTo>
                  <a:lnTo>
                    <a:pt x="532" y="170"/>
                  </a:lnTo>
                  <a:lnTo>
                    <a:pt x="576" y="163"/>
                  </a:lnTo>
                  <a:lnTo>
                    <a:pt x="620" y="157"/>
                  </a:lnTo>
                  <a:lnTo>
                    <a:pt x="664" y="150"/>
                  </a:lnTo>
                  <a:lnTo>
                    <a:pt x="706" y="145"/>
                  </a:lnTo>
                  <a:lnTo>
                    <a:pt x="748" y="139"/>
                  </a:lnTo>
                  <a:lnTo>
                    <a:pt x="789" y="134"/>
                  </a:lnTo>
                  <a:lnTo>
                    <a:pt x="828" y="129"/>
                  </a:lnTo>
                  <a:lnTo>
                    <a:pt x="868" y="125"/>
                  </a:lnTo>
                  <a:lnTo>
                    <a:pt x="905" y="122"/>
                  </a:lnTo>
                  <a:lnTo>
                    <a:pt x="943" y="118"/>
                  </a:lnTo>
                  <a:lnTo>
                    <a:pt x="978" y="116"/>
                  </a:lnTo>
                  <a:lnTo>
                    <a:pt x="1012" y="114"/>
                  </a:lnTo>
                  <a:lnTo>
                    <a:pt x="1045" y="113"/>
                  </a:lnTo>
                  <a:lnTo>
                    <a:pt x="1077" y="112"/>
                  </a:lnTo>
                  <a:lnTo>
                    <a:pt x="1108" y="112"/>
                  </a:lnTo>
                  <a:lnTo>
                    <a:pt x="1136" y="112"/>
                  </a:lnTo>
                  <a:lnTo>
                    <a:pt x="1164" y="113"/>
                  </a:lnTo>
                  <a:lnTo>
                    <a:pt x="1189" y="115"/>
                  </a:lnTo>
                  <a:lnTo>
                    <a:pt x="1213" y="117"/>
                  </a:lnTo>
                  <a:lnTo>
                    <a:pt x="1236" y="122"/>
                  </a:lnTo>
                  <a:lnTo>
                    <a:pt x="1257" y="125"/>
                  </a:lnTo>
                  <a:lnTo>
                    <a:pt x="1276" y="130"/>
                  </a:lnTo>
                  <a:lnTo>
                    <a:pt x="1296" y="136"/>
                  </a:lnTo>
                  <a:lnTo>
                    <a:pt x="1317" y="143"/>
                  </a:lnTo>
                  <a:lnTo>
                    <a:pt x="1340" y="150"/>
                  </a:lnTo>
                  <a:lnTo>
                    <a:pt x="1364" y="159"/>
                  </a:lnTo>
                  <a:lnTo>
                    <a:pt x="1389" y="168"/>
                  </a:lnTo>
                  <a:lnTo>
                    <a:pt x="1416" y="178"/>
                  </a:lnTo>
                  <a:lnTo>
                    <a:pt x="1443" y="188"/>
                  </a:lnTo>
                  <a:lnTo>
                    <a:pt x="1472" y="198"/>
                  </a:lnTo>
                  <a:lnTo>
                    <a:pt x="1501" y="209"/>
                  </a:lnTo>
                  <a:lnTo>
                    <a:pt x="1530" y="221"/>
                  </a:lnTo>
                  <a:lnTo>
                    <a:pt x="1560" y="232"/>
                  </a:lnTo>
                  <a:lnTo>
                    <a:pt x="1591" y="244"/>
                  </a:lnTo>
                  <a:lnTo>
                    <a:pt x="1620" y="256"/>
                  </a:lnTo>
                  <a:lnTo>
                    <a:pt x="1650" y="268"/>
                  </a:lnTo>
                  <a:lnTo>
                    <a:pt x="1681" y="279"/>
                  </a:lnTo>
                  <a:lnTo>
                    <a:pt x="1710" y="291"/>
                  </a:lnTo>
                  <a:lnTo>
                    <a:pt x="1738" y="303"/>
                  </a:lnTo>
                  <a:lnTo>
                    <a:pt x="1767" y="314"/>
                  </a:lnTo>
                  <a:lnTo>
                    <a:pt x="1794" y="325"/>
                  </a:lnTo>
                  <a:lnTo>
                    <a:pt x="1821" y="336"/>
                  </a:lnTo>
                  <a:lnTo>
                    <a:pt x="1845" y="347"/>
                  </a:lnTo>
                  <a:lnTo>
                    <a:pt x="1869" y="356"/>
                  </a:lnTo>
                  <a:lnTo>
                    <a:pt x="1891" y="366"/>
                  </a:lnTo>
                  <a:lnTo>
                    <a:pt x="1912" y="375"/>
                  </a:lnTo>
                  <a:lnTo>
                    <a:pt x="1931" y="382"/>
                  </a:lnTo>
                  <a:lnTo>
                    <a:pt x="1947" y="389"/>
                  </a:lnTo>
                  <a:lnTo>
                    <a:pt x="1963" y="396"/>
                  </a:lnTo>
                  <a:lnTo>
                    <a:pt x="1975" y="401"/>
                  </a:lnTo>
                  <a:lnTo>
                    <a:pt x="1986" y="404"/>
                  </a:lnTo>
                  <a:lnTo>
                    <a:pt x="1994" y="408"/>
                  </a:lnTo>
                  <a:lnTo>
                    <a:pt x="1998" y="410"/>
                  </a:lnTo>
                  <a:lnTo>
                    <a:pt x="2000" y="411"/>
                  </a:lnTo>
                  <a:lnTo>
                    <a:pt x="2011" y="414"/>
                  </a:lnTo>
                  <a:lnTo>
                    <a:pt x="2021" y="415"/>
                  </a:lnTo>
                  <a:lnTo>
                    <a:pt x="2032" y="414"/>
                  </a:lnTo>
                  <a:lnTo>
                    <a:pt x="2042" y="411"/>
                  </a:lnTo>
                  <a:lnTo>
                    <a:pt x="2051" y="406"/>
                  </a:lnTo>
                  <a:lnTo>
                    <a:pt x="2060" y="399"/>
                  </a:lnTo>
                  <a:lnTo>
                    <a:pt x="2066" y="391"/>
                  </a:lnTo>
                  <a:lnTo>
                    <a:pt x="2072" y="381"/>
                  </a:lnTo>
                  <a:lnTo>
                    <a:pt x="2075" y="370"/>
                  </a:lnTo>
                  <a:lnTo>
                    <a:pt x="2076" y="360"/>
                  </a:lnTo>
                  <a:lnTo>
                    <a:pt x="2075" y="349"/>
                  </a:lnTo>
                  <a:lnTo>
                    <a:pt x="2073" y="340"/>
                  </a:lnTo>
                  <a:lnTo>
                    <a:pt x="2067" y="331"/>
                  </a:lnTo>
                  <a:lnTo>
                    <a:pt x="2061" y="322"/>
                  </a:lnTo>
                  <a:lnTo>
                    <a:pt x="2052" y="315"/>
                  </a:lnTo>
                  <a:lnTo>
                    <a:pt x="2042" y="310"/>
                  </a:lnTo>
                  <a:lnTo>
                    <a:pt x="2039" y="309"/>
                  </a:lnTo>
                  <a:lnTo>
                    <a:pt x="2033" y="305"/>
                  </a:lnTo>
                  <a:lnTo>
                    <a:pt x="2024" y="302"/>
                  </a:lnTo>
                  <a:lnTo>
                    <a:pt x="2013" y="297"/>
                  </a:lnTo>
                  <a:lnTo>
                    <a:pt x="2000" y="291"/>
                  </a:lnTo>
                  <a:lnTo>
                    <a:pt x="1984" y="285"/>
                  </a:lnTo>
                  <a:lnTo>
                    <a:pt x="1967" y="278"/>
                  </a:lnTo>
                  <a:lnTo>
                    <a:pt x="1947" y="269"/>
                  </a:lnTo>
                  <a:lnTo>
                    <a:pt x="1926" y="260"/>
                  </a:lnTo>
                  <a:lnTo>
                    <a:pt x="1903" y="252"/>
                  </a:lnTo>
                  <a:lnTo>
                    <a:pt x="1879" y="242"/>
                  </a:lnTo>
                  <a:lnTo>
                    <a:pt x="1854" y="231"/>
                  </a:lnTo>
                  <a:lnTo>
                    <a:pt x="1827" y="220"/>
                  </a:lnTo>
                  <a:lnTo>
                    <a:pt x="1800" y="209"/>
                  </a:lnTo>
                  <a:lnTo>
                    <a:pt x="1772" y="198"/>
                  </a:lnTo>
                  <a:lnTo>
                    <a:pt x="1743" y="185"/>
                  </a:lnTo>
                  <a:lnTo>
                    <a:pt x="1714" y="173"/>
                  </a:lnTo>
                  <a:lnTo>
                    <a:pt x="1683" y="162"/>
                  </a:lnTo>
                  <a:lnTo>
                    <a:pt x="1654" y="150"/>
                  </a:lnTo>
                  <a:lnTo>
                    <a:pt x="1624" y="138"/>
                  </a:lnTo>
                  <a:lnTo>
                    <a:pt x="1593" y="126"/>
                  </a:lnTo>
                  <a:lnTo>
                    <a:pt x="1563" y="115"/>
                  </a:lnTo>
                  <a:lnTo>
                    <a:pt x="1534" y="103"/>
                  </a:lnTo>
                  <a:lnTo>
                    <a:pt x="1505" y="92"/>
                  </a:lnTo>
                  <a:lnTo>
                    <a:pt x="1476" y="81"/>
                  </a:lnTo>
                  <a:lnTo>
                    <a:pt x="1449" y="71"/>
                  </a:lnTo>
                  <a:lnTo>
                    <a:pt x="1422" y="61"/>
                  </a:lnTo>
                  <a:lnTo>
                    <a:pt x="1396" y="52"/>
                  </a:lnTo>
                  <a:lnTo>
                    <a:pt x="1372" y="44"/>
                  </a:lnTo>
                  <a:lnTo>
                    <a:pt x="1349" y="36"/>
                  </a:lnTo>
                  <a:lnTo>
                    <a:pt x="1328" y="29"/>
                  </a:lnTo>
                  <a:lnTo>
                    <a:pt x="1308" y="23"/>
                  </a:lnTo>
                  <a:lnTo>
                    <a:pt x="1287" y="17"/>
                  </a:lnTo>
                  <a:lnTo>
                    <a:pt x="1264" y="13"/>
                  </a:lnTo>
                  <a:lnTo>
                    <a:pt x="1240" y="8"/>
                  </a:lnTo>
                  <a:lnTo>
                    <a:pt x="1214" y="5"/>
                  </a:lnTo>
                  <a:lnTo>
                    <a:pt x="1188" y="3"/>
                  </a:lnTo>
                  <a:lnTo>
                    <a:pt x="1159" y="2"/>
                  </a:lnTo>
                  <a:lnTo>
                    <a:pt x="1130" y="1"/>
                  </a:lnTo>
                  <a:lnTo>
                    <a:pt x="1098" y="0"/>
                  </a:lnTo>
                  <a:lnTo>
                    <a:pt x="1066" y="1"/>
                  </a:lnTo>
                  <a:lnTo>
                    <a:pt x="1032" y="2"/>
                  </a:lnTo>
                  <a:lnTo>
                    <a:pt x="998" y="3"/>
                  </a:lnTo>
                  <a:lnTo>
                    <a:pt x="961" y="6"/>
                  </a:lnTo>
                  <a:lnTo>
                    <a:pt x="924" y="8"/>
                  </a:lnTo>
                  <a:lnTo>
                    <a:pt x="885" y="12"/>
                  </a:lnTo>
                  <a:lnTo>
                    <a:pt x="847" y="16"/>
                  </a:lnTo>
                  <a:lnTo>
                    <a:pt x="806" y="20"/>
                  </a:lnTo>
                  <a:lnTo>
                    <a:pt x="764" y="26"/>
                  </a:lnTo>
                  <a:lnTo>
                    <a:pt x="723" y="30"/>
                  </a:lnTo>
                  <a:lnTo>
                    <a:pt x="679" y="37"/>
                  </a:lnTo>
                  <a:lnTo>
                    <a:pt x="635" y="44"/>
                  </a:lnTo>
                  <a:lnTo>
                    <a:pt x="589" y="50"/>
                  </a:lnTo>
                  <a:lnTo>
                    <a:pt x="543" y="57"/>
                  </a:lnTo>
                  <a:lnTo>
                    <a:pt x="496" y="64"/>
                  </a:lnTo>
                  <a:lnTo>
                    <a:pt x="449" y="72"/>
                  </a:lnTo>
                  <a:lnTo>
                    <a:pt x="400" y="80"/>
                  </a:lnTo>
                  <a:lnTo>
                    <a:pt x="352" y="89"/>
                  </a:lnTo>
                  <a:lnTo>
                    <a:pt x="302" y="97"/>
                  </a:lnTo>
                  <a:lnTo>
                    <a:pt x="252" y="106"/>
                  </a:lnTo>
                  <a:lnTo>
                    <a:pt x="201" y="115"/>
                  </a:lnTo>
                  <a:lnTo>
                    <a:pt x="149" y="125"/>
                  </a:lnTo>
                  <a:lnTo>
                    <a:pt x="98" y="134"/>
                  </a:lnTo>
                  <a:lnTo>
                    <a:pt x="45"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3" name="Freeform 23"/>
            <p:cNvSpPr>
              <a:spLocks/>
            </p:cNvSpPr>
            <p:nvPr/>
          </p:nvSpPr>
          <p:spPr bwMode="auto">
            <a:xfrm>
              <a:off x="4641" y="2336"/>
              <a:ext cx="12" cy="35"/>
            </a:xfrm>
            <a:custGeom>
              <a:avLst/>
              <a:gdLst>
                <a:gd name="T0" fmla="*/ 0 w 125"/>
                <a:gd name="T1" fmla="*/ 57 h 356"/>
                <a:gd name="T2" fmla="*/ 0 w 125"/>
                <a:gd name="T3" fmla="*/ 57 h 356"/>
                <a:gd name="T4" fmla="*/ 13 w 125"/>
                <a:gd name="T5" fmla="*/ 305 h 356"/>
                <a:gd name="T6" fmla="*/ 13 w 125"/>
                <a:gd name="T7" fmla="*/ 305 h 356"/>
                <a:gd name="T8" fmla="*/ 15 w 125"/>
                <a:gd name="T9" fmla="*/ 316 h 356"/>
                <a:gd name="T10" fmla="*/ 18 w 125"/>
                <a:gd name="T11" fmla="*/ 326 h 356"/>
                <a:gd name="T12" fmla="*/ 25 w 125"/>
                <a:gd name="T13" fmla="*/ 334 h 356"/>
                <a:gd name="T14" fmla="*/ 32 w 125"/>
                <a:gd name="T15" fmla="*/ 342 h 356"/>
                <a:gd name="T16" fmla="*/ 40 w 125"/>
                <a:gd name="T17" fmla="*/ 349 h 356"/>
                <a:gd name="T18" fmla="*/ 50 w 125"/>
                <a:gd name="T19" fmla="*/ 353 h 356"/>
                <a:gd name="T20" fmla="*/ 61 w 125"/>
                <a:gd name="T21" fmla="*/ 356 h 356"/>
                <a:gd name="T22" fmla="*/ 73 w 125"/>
                <a:gd name="T23" fmla="*/ 356 h 356"/>
                <a:gd name="T24" fmla="*/ 84 w 125"/>
                <a:gd name="T25" fmla="*/ 354 h 356"/>
                <a:gd name="T26" fmla="*/ 94 w 125"/>
                <a:gd name="T27" fmla="*/ 351 h 356"/>
                <a:gd name="T28" fmla="*/ 103 w 125"/>
                <a:gd name="T29" fmla="*/ 344 h 356"/>
                <a:gd name="T30" fmla="*/ 111 w 125"/>
                <a:gd name="T31" fmla="*/ 338 h 356"/>
                <a:gd name="T32" fmla="*/ 117 w 125"/>
                <a:gd name="T33" fmla="*/ 329 h 356"/>
                <a:gd name="T34" fmla="*/ 122 w 125"/>
                <a:gd name="T35" fmla="*/ 319 h 356"/>
                <a:gd name="T36" fmla="*/ 125 w 125"/>
                <a:gd name="T37" fmla="*/ 308 h 356"/>
                <a:gd name="T38" fmla="*/ 125 w 125"/>
                <a:gd name="T39" fmla="*/ 296 h 356"/>
                <a:gd name="T40" fmla="*/ 111 w 125"/>
                <a:gd name="T41" fmla="*/ 52 h 356"/>
                <a:gd name="T42" fmla="*/ 109 w 125"/>
                <a:gd name="T43" fmla="*/ 41 h 356"/>
                <a:gd name="T44" fmla="*/ 105 w 125"/>
                <a:gd name="T45" fmla="*/ 30 h 356"/>
                <a:gd name="T46" fmla="*/ 100 w 125"/>
                <a:gd name="T47" fmla="*/ 21 h 356"/>
                <a:gd name="T48" fmla="*/ 92 w 125"/>
                <a:gd name="T49" fmla="*/ 13 h 356"/>
                <a:gd name="T50" fmla="*/ 84 w 125"/>
                <a:gd name="T51" fmla="*/ 7 h 356"/>
                <a:gd name="T52" fmla="*/ 75 w 125"/>
                <a:gd name="T53" fmla="*/ 2 h 356"/>
                <a:gd name="T54" fmla="*/ 65 w 125"/>
                <a:gd name="T55" fmla="*/ 0 h 356"/>
                <a:gd name="T56" fmla="*/ 54 w 125"/>
                <a:gd name="T57" fmla="*/ 0 h 356"/>
                <a:gd name="T58" fmla="*/ 43 w 125"/>
                <a:gd name="T59" fmla="*/ 1 h 356"/>
                <a:gd name="T60" fmla="*/ 32 w 125"/>
                <a:gd name="T61" fmla="*/ 4 h 356"/>
                <a:gd name="T62" fmla="*/ 23 w 125"/>
                <a:gd name="T63" fmla="*/ 10 h 356"/>
                <a:gd name="T64" fmla="*/ 15 w 125"/>
                <a:gd name="T65" fmla="*/ 17 h 356"/>
                <a:gd name="T66" fmla="*/ 8 w 125"/>
                <a:gd name="T67" fmla="*/ 25 h 356"/>
                <a:gd name="T68" fmla="*/ 4 w 125"/>
                <a:gd name="T69" fmla="*/ 35 h 356"/>
                <a:gd name="T70" fmla="*/ 1 w 125"/>
                <a:gd name="T71" fmla="*/ 45 h 356"/>
                <a:gd name="T72" fmla="*/ 0 w 125"/>
                <a:gd name="T73" fmla="*/ 5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356">
                  <a:moveTo>
                    <a:pt x="0" y="57"/>
                  </a:moveTo>
                  <a:lnTo>
                    <a:pt x="0" y="57"/>
                  </a:lnTo>
                  <a:lnTo>
                    <a:pt x="13" y="305"/>
                  </a:lnTo>
                  <a:lnTo>
                    <a:pt x="13" y="305"/>
                  </a:lnTo>
                  <a:lnTo>
                    <a:pt x="15" y="316"/>
                  </a:lnTo>
                  <a:lnTo>
                    <a:pt x="18" y="326"/>
                  </a:lnTo>
                  <a:lnTo>
                    <a:pt x="25" y="334"/>
                  </a:lnTo>
                  <a:lnTo>
                    <a:pt x="32" y="342"/>
                  </a:lnTo>
                  <a:lnTo>
                    <a:pt x="40" y="349"/>
                  </a:lnTo>
                  <a:lnTo>
                    <a:pt x="50" y="353"/>
                  </a:lnTo>
                  <a:lnTo>
                    <a:pt x="61" y="356"/>
                  </a:lnTo>
                  <a:lnTo>
                    <a:pt x="73" y="356"/>
                  </a:lnTo>
                  <a:lnTo>
                    <a:pt x="84" y="354"/>
                  </a:lnTo>
                  <a:lnTo>
                    <a:pt x="94" y="351"/>
                  </a:lnTo>
                  <a:lnTo>
                    <a:pt x="103" y="344"/>
                  </a:lnTo>
                  <a:lnTo>
                    <a:pt x="111" y="338"/>
                  </a:lnTo>
                  <a:lnTo>
                    <a:pt x="117" y="329"/>
                  </a:lnTo>
                  <a:lnTo>
                    <a:pt x="122" y="319"/>
                  </a:lnTo>
                  <a:lnTo>
                    <a:pt x="125" y="308"/>
                  </a:lnTo>
                  <a:lnTo>
                    <a:pt x="125" y="296"/>
                  </a:lnTo>
                  <a:lnTo>
                    <a:pt x="111" y="52"/>
                  </a:lnTo>
                  <a:lnTo>
                    <a:pt x="109" y="41"/>
                  </a:lnTo>
                  <a:lnTo>
                    <a:pt x="105" y="30"/>
                  </a:lnTo>
                  <a:lnTo>
                    <a:pt x="100" y="21"/>
                  </a:lnTo>
                  <a:lnTo>
                    <a:pt x="92" y="13"/>
                  </a:lnTo>
                  <a:lnTo>
                    <a:pt x="84" y="7"/>
                  </a:lnTo>
                  <a:lnTo>
                    <a:pt x="75" y="2"/>
                  </a:lnTo>
                  <a:lnTo>
                    <a:pt x="65" y="0"/>
                  </a:lnTo>
                  <a:lnTo>
                    <a:pt x="54" y="0"/>
                  </a:lnTo>
                  <a:lnTo>
                    <a:pt x="43" y="1"/>
                  </a:lnTo>
                  <a:lnTo>
                    <a:pt x="32" y="4"/>
                  </a:lnTo>
                  <a:lnTo>
                    <a:pt x="23" y="10"/>
                  </a:lnTo>
                  <a:lnTo>
                    <a:pt x="15" y="17"/>
                  </a:lnTo>
                  <a:lnTo>
                    <a:pt x="8" y="25"/>
                  </a:lnTo>
                  <a:lnTo>
                    <a:pt x="4" y="35"/>
                  </a:lnTo>
                  <a:lnTo>
                    <a:pt x="1" y="45"/>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4" name="Freeform 24"/>
            <p:cNvSpPr>
              <a:spLocks/>
            </p:cNvSpPr>
            <p:nvPr/>
          </p:nvSpPr>
          <p:spPr bwMode="auto">
            <a:xfrm>
              <a:off x="4600" y="1683"/>
              <a:ext cx="23" cy="385"/>
            </a:xfrm>
            <a:custGeom>
              <a:avLst/>
              <a:gdLst>
                <a:gd name="T0" fmla="*/ 54 w 231"/>
                <a:gd name="T1" fmla="*/ 3857 h 3857"/>
                <a:gd name="T2" fmla="*/ 65 w 231"/>
                <a:gd name="T3" fmla="*/ 3856 h 3857"/>
                <a:gd name="T4" fmla="*/ 75 w 231"/>
                <a:gd name="T5" fmla="*/ 3853 h 3857"/>
                <a:gd name="T6" fmla="*/ 85 w 231"/>
                <a:gd name="T7" fmla="*/ 3849 h 3857"/>
                <a:gd name="T8" fmla="*/ 93 w 231"/>
                <a:gd name="T9" fmla="*/ 3842 h 3857"/>
                <a:gd name="T10" fmla="*/ 99 w 231"/>
                <a:gd name="T11" fmla="*/ 3833 h 3857"/>
                <a:gd name="T12" fmla="*/ 105 w 231"/>
                <a:gd name="T13" fmla="*/ 3824 h 3857"/>
                <a:gd name="T14" fmla="*/ 108 w 231"/>
                <a:gd name="T15" fmla="*/ 3815 h 3857"/>
                <a:gd name="T16" fmla="*/ 109 w 231"/>
                <a:gd name="T17" fmla="*/ 3804 h 3857"/>
                <a:gd name="T18" fmla="*/ 231 w 231"/>
                <a:gd name="T19" fmla="*/ 58 h 3857"/>
                <a:gd name="T20" fmla="*/ 231 w 231"/>
                <a:gd name="T21" fmla="*/ 47 h 3857"/>
                <a:gd name="T22" fmla="*/ 228 w 231"/>
                <a:gd name="T23" fmla="*/ 36 h 3857"/>
                <a:gd name="T24" fmla="*/ 224 w 231"/>
                <a:gd name="T25" fmla="*/ 27 h 3857"/>
                <a:gd name="T26" fmla="*/ 217 w 231"/>
                <a:gd name="T27" fmla="*/ 19 h 3857"/>
                <a:gd name="T28" fmla="*/ 209 w 231"/>
                <a:gd name="T29" fmla="*/ 11 h 3857"/>
                <a:gd name="T30" fmla="*/ 200 w 231"/>
                <a:gd name="T31" fmla="*/ 6 h 3857"/>
                <a:gd name="T32" fmla="*/ 191 w 231"/>
                <a:gd name="T33" fmla="*/ 2 h 3857"/>
                <a:gd name="T34" fmla="*/ 180 w 231"/>
                <a:gd name="T35" fmla="*/ 0 h 3857"/>
                <a:gd name="T36" fmla="*/ 167 w 231"/>
                <a:gd name="T37" fmla="*/ 1 h 3857"/>
                <a:gd name="T38" fmla="*/ 156 w 231"/>
                <a:gd name="T39" fmla="*/ 4 h 3857"/>
                <a:gd name="T40" fmla="*/ 147 w 231"/>
                <a:gd name="T41" fmla="*/ 9 h 3857"/>
                <a:gd name="T42" fmla="*/ 139 w 231"/>
                <a:gd name="T43" fmla="*/ 15 h 3857"/>
                <a:gd name="T44" fmla="*/ 131 w 231"/>
                <a:gd name="T45" fmla="*/ 24 h 3857"/>
                <a:gd name="T46" fmla="*/ 126 w 231"/>
                <a:gd name="T47" fmla="*/ 33 h 3857"/>
                <a:gd name="T48" fmla="*/ 122 w 231"/>
                <a:gd name="T49" fmla="*/ 43 h 3857"/>
                <a:gd name="T50" fmla="*/ 121 w 231"/>
                <a:gd name="T51" fmla="*/ 54 h 3857"/>
                <a:gd name="T52" fmla="*/ 121 w 231"/>
                <a:gd name="T53" fmla="*/ 54 h 3857"/>
                <a:gd name="T54" fmla="*/ 0 w 231"/>
                <a:gd name="T55" fmla="*/ 3800 h 3857"/>
                <a:gd name="T56" fmla="*/ 0 w 231"/>
                <a:gd name="T57" fmla="*/ 3800 h 3857"/>
                <a:gd name="T58" fmla="*/ 0 w 231"/>
                <a:gd name="T59" fmla="*/ 3811 h 3857"/>
                <a:gd name="T60" fmla="*/ 4 w 231"/>
                <a:gd name="T61" fmla="*/ 3822 h 3857"/>
                <a:gd name="T62" fmla="*/ 8 w 231"/>
                <a:gd name="T63" fmla="*/ 3832 h 3857"/>
                <a:gd name="T64" fmla="*/ 15 w 231"/>
                <a:gd name="T65" fmla="*/ 3840 h 3857"/>
                <a:gd name="T66" fmla="*/ 22 w 231"/>
                <a:gd name="T67" fmla="*/ 3846 h 3857"/>
                <a:gd name="T68" fmla="*/ 32 w 231"/>
                <a:gd name="T69" fmla="*/ 3852 h 3857"/>
                <a:gd name="T70" fmla="*/ 42 w 231"/>
                <a:gd name="T71" fmla="*/ 3855 h 3857"/>
                <a:gd name="T72" fmla="*/ 54 w 231"/>
                <a:gd name="T73" fmla="*/ 3857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1" h="3857">
                  <a:moveTo>
                    <a:pt x="54" y="3857"/>
                  </a:moveTo>
                  <a:lnTo>
                    <a:pt x="65" y="3856"/>
                  </a:lnTo>
                  <a:lnTo>
                    <a:pt x="75" y="3853"/>
                  </a:lnTo>
                  <a:lnTo>
                    <a:pt x="85" y="3849"/>
                  </a:lnTo>
                  <a:lnTo>
                    <a:pt x="93" y="3842"/>
                  </a:lnTo>
                  <a:lnTo>
                    <a:pt x="99" y="3833"/>
                  </a:lnTo>
                  <a:lnTo>
                    <a:pt x="105" y="3824"/>
                  </a:lnTo>
                  <a:lnTo>
                    <a:pt x="108" y="3815"/>
                  </a:lnTo>
                  <a:lnTo>
                    <a:pt x="109" y="3804"/>
                  </a:lnTo>
                  <a:lnTo>
                    <a:pt x="231" y="58"/>
                  </a:lnTo>
                  <a:lnTo>
                    <a:pt x="231" y="47"/>
                  </a:lnTo>
                  <a:lnTo>
                    <a:pt x="228" y="36"/>
                  </a:lnTo>
                  <a:lnTo>
                    <a:pt x="224" y="27"/>
                  </a:lnTo>
                  <a:lnTo>
                    <a:pt x="217" y="19"/>
                  </a:lnTo>
                  <a:lnTo>
                    <a:pt x="209" y="11"/>
                  </a:lnTo>
                  <a:lnTo>
                    <a:pt x="200" y="6"/>
                  </a:lnTo>
                  <a:lnTo>
                    <a:pt x="191" y="2"/>
                  </a:lnTo>
                  <a:lnTo>
                    <a:pt x="180" y="0"/>
                  </a:lnTo>
                  <a:lnTo>
                    <a:pt x="167" y="1"/>
                  </a:lnTo>
                  <a:lnTo>
                    <a:pt x="156" y="4"/>
                  </a:lnTo>
                  <a:lnTo>
                    <a:pt x="147" y="9"/>
                  </a:lnTo>
                  <a:lnTo>
                    <a:pt x="139" y="15"/>
                  </a:lnTo>
                  <a:lnTo>
                    <a:pt x="131" y="24"/>
                  </a:lnTo>
                  <a:lnTo>
                    <a:pt x="126" y="33"/>
                  </a:lnTo>
                  <a:lnTo>
                    <a:pt x="122" y="43"/>
                  </a:lnTo>
                  <a:lnTo>
                    <a:pt x="121" y="54"/>
                  </a:lnTo>
                  <a:lnTo>
                    <a:pt x="121" y="54"/>
                  </a:lnTo>
                  <a:lnTo>
                    <a:pt x="0" y="3800"/>
                  </a:lnTo>
                  <a:lnTo>
                    <a:pt x="0" y="3800"/>
                  </a:lnTo>
                  <a:lnTo>
                    <a:pt x="0" y="3811"/>
                  </a:lnTo>
                  <a:lnTo>
                    <a:pt x="4" y="3822"/>
                  </a:lnTo>
                  <a:lnTo>
                    <a:pt x="8" y="3832"/>
                  </a:lnTo>
                  <a:lnTo>
                    <a:pt x="15" y="3840"/>
                  </a:lnTo>
                  <a:lnTo>
                    <a:pt x="22" y="3846"/>
                  </a:lnTo>
                  <a:lnTo>
                    <a:pt x="32" y="3852"/>
                  </a:lnTo>
                  <a:lnTo>
                    <a:pt x="42" y="3855"/>
                  </a:lnTo>
                  <a:lnTo>
                    <a:pt x="54" y="38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5" name="Freeform 25"/>
            <p:cNvSpPr>
              <a:spLocks/>
            </p:cNvSpPr>
            <p:nvPr/>
          </p:nvSpPr>
          <p:spPr bwMode="auto">
            <a:xfrm>
              <a:off x="4553" y="1679"/>
              <a:ext cx="13" cy="377"/>
            </a:xfrm>
            <a:custGeom>
              <a:avLst/>
              <a:gdLst>
                <a:gd name="T0" fmla="*/ 76 w 131"/>
                <a:gd name="T1" fmla="*/ 3776 h 3776"/>
                <a:gd name="T2" fmla="*/ 87 w 131"/>
                <a:gd name="T3" fmla="*/ 3775 h 3776"/>
                <a:gd name="T4" fmla="*/ 96 w 131"/>
                <a:gd name="T5" fmla="*/ 3772 h 3776"/>
                <a:gd name="T6" fmla="*/ 106 w 131"/>
                <a:gd name="T7" fmla="*/ 3766 h 3776"/>
                <a:gd name="T8" fmla="*/ 114 w 131"/>
                <a:gd name="T9" fmla="*/ 3760 h 3776"/>
                <a:gd name="T10" fmla="*/ 121 w 131"/>
                <a:gd name="T11" fmla="*/ 3751 h 3776"/>
                <a:gd name="T12" fmla="*/ 126 w 131"/>
                <a:gd name="T13" fmla="*/ 3741 h 3776"/>
                <a:gd name="T14" fmla="*/ 129 w 131"/>
                <a:gd name="T15" fmla="*/ 3731 h 3776"/>
                <a:gd name="T16" fmla="*/ 131 w 131"/>
                <a:gd name="T17" fmla="*/ 3720 h 3776"/>
                <a:gd name="T18" fmla="*/ 111 w 131"/>
                <a:gd name="T19" fmla="*/ 57 h 3776"/>
                <a:gd name="T20" fmla="*/ 110 w 131"/>
                <a:gd name="T21" fmla="*/ 44 h 3776"/>
                <a:gd name="T22" fmla="*/ 106 w 131"/>
                <a:gd name="T23" fmla="*/ 35 h 3776"/>
                <a:gd name="T24" fmla="*/ 101 w 131"/>
                <a:gd name="T25" fmla="*/ 25 h 3776"/>
                <a:gd name="T26" fmla="*/ 94 w 131"/>
                <a:gd name="T27" fmla="*/ 17 h 3776"/>
                <a:gd name="T28" fmla="*/ 85 w 131"/>
                <a:gd name="T29" fmla="*/ 9 h 3776"/>
                <a:gd name="T30" fmla="*/ 77 w 131"/>
                <a:gd name="T31" fmla="*/ 5 h 3776"/>
                <a:gd name="T32" fmla="*/ 67 w 131"/>
                <a:gd name="T33" fmla="*/ 2 h 3776"/>
                <a:gd name="T34" fmla="*/ 56 w 131"/>
                <a:gd name="T35" fmla="*/ 0 h 3776"/>
                <a:gd name="T36" fmla="*/ 44 w 131"/>
                <a:gd name="T37" fmla="*/ 2 h 3776"/>
                <a:gd name="T38" fmla="*/ 34 w 131"/>
                <a:gd name="T39" fmla="*/ 5 h 3776"/>
                <a:gd name="T40" fmla="*/ 24 w 131"/>
                <a:gd name="T41" fmla="*/ 10 h 3776"/>
                <a:gd name="T42" fmla="*/ 16 w 131"/>
                <a:gd name="T43" fmla="*/ 17 h 3776"/>
                <a:gd name="T44" fmla="*/ 8 w 131"/>
                <a:gd name="T45" fmla="*/ 26 h 3776"/>
                <a:gd name="T46" fmla="*/ 4 w 131"/>
                <a:gd name="T47" fmla="*/ 35 h 3776"/>
                <a:gd name="T48" fmla="*/ 1 w 131"/>
                <a:gd name="T49" fmla="*/ 46 h 3776"/>
                <a:gd name="T50" fmla="*/ 0 w 131"/>
                <a:gd name="T51" fmla="*/ 57 h 3776"/>
                <a:gd name="T52" fmla="*/ 0 w 131"/>
                <a:gd name="T53" fmla="*/ 57 h 3776"/>
                <a:gd name="T54" fmla="*/ 19 w 131"/>
                <a:gd name="T55" fmla="*/ 3720 h 3776"/>
                <a:gd name="T56" fmla="*/ 21 w 131"/>
                <a:gd name="T57" fmla="*/ 3732 h 3776"/>
                <a:gd name="T58" fmla="*/ 24 w 131"/>
                <a:gd name="T59" fmla="*/ 3742 h 3776"/>
                <a:gd name="T60" fmla="*/ 29 w 131"/>
                <a:gd name="T61" fmla="*/ 3752 h 3776"/>
                <a:gd name="T62" fmla="*/ 36 w 131"/>
                <a:gd name="T63" fmla="*/ 3760 h 3776"/>
                <a:gd name="T64" fmla="*/ 45 w 131"/>
                <a:gd name="T65" fmla="*/ 3768 h 3776"/>
                <a:gd name="T66" fmla="*/ 55 w 131"/>
                <a:gd name="T67" fmla="*/ 3772 h 3776"/>
                <a:gd name="T68" fmla="*/ 65 w 131"/>
                <a:gd name="T69" fmla="*/ 3775 h 3776"/>
                <a:gd name="T70" fmla="*/ 76 w 131"/>
                <a:gd name="T71" fmla="*/ 3776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3776">
                  <a:moveTo>
                    <a:pt x="76" y="3776"/>
                  </a:moveTo>
                  <a:lnTo>
                    <a:pt x="87" y="3775"/>
                  </a:lnTo>
                  <a:lnTo>
                    <a:pt x="96" y="3772"/>
                  </a:lnTo>
                  <a:lnTo>
                    <a:pt x="106" y="3766"/>
                  </a:lnTo>
                  <a:lnTo>
                    <a:pt x="114" y="3760"/>
                  </a:lnTo>
                  <a:lnTo>
                    <a:pt x="121" y="3751"/>
                  </a:lnTo>
                  <a:lnTo>
                    <a:pt x="126" y="3741"/>
                  </a:lnTo>
                  <a:lnTo>
                    <a:pt x="129" y="3731"/>
                  </a:lnTo>
                  <a:lnTo>
                    <a:pt x="131" y="3720"/>
                  </a:lnTo>
                  <a:lnTo>
                    <a:pt x="111" y="57"/>
                  </a:lnTo>
                  <a:lnTo>
                    <a:pt x="110" y="44"/>
                  </a:lnTo>
                  <a:lnTo>
                    <a:pt x="106" y="35"/>
                  </a:lnTo>
                  <a:lnTo>
                    <a:pt x="101" y="25"/>
                  </a:lnTo>
                  <a:lnTo>
                    <a:pt x="94" y="17"/>
                  </a:lnTo>
                  <a:lnTo>
                    <a:pt x="85" y="9"/>
                  </a:lnTo>
                  <a:lnTo>
                    <a:pt x="77" y="5"/>
                  </a:lnTo>
                  <a:lnTo>
                    <a:pt x="67" y="2"/>
                  </a:lnTo>
                  <a:lnTo>
                    <a:pt x="56" y="0"/>
                  </a:lnTo>
                  <a:lnTo>
                    <a:pt x="44" y="2"/>
                  </a:lnTo>
                  <a:lnTo>
                    <a:pt x="34" y="5"/>
                  </a:lnTo>
                  <a:lnTo>
                    <a:pt x="24" y="10"/>
                  </a:lnTo>
                  <a:lnTo>
                    <a:pt x="16" y="17"/>
                  </a:lnTo>
                  <a:lnTo>
                    <a:pt x="8" y="26"/>
                  </a:lnTo>
                  <a:lnTo>
                    <a:pt x="4" y="35"/>
                  </a:lnTo>
                  <a:lnTo>
                    <a:pt x="1" y="46"/>
                  </a:lnTo>
                  <a:lnTo>
                    <a:pt x="0" y="57"/>
                  </a:lnTo>
                  <a:lnTo>
                    <a:pt x="0" y="57"/>
                  </a:lnTo>
                  <a:lnTo>
                    <a:pt x="19" y="3720"/>
                  </a:lnTo>
                  <a:lnTo>
                    <a:pt x="21" y="3732"/>
                  </a:lnTo>
                  <a:lnTo>
                    <a:pt x="24" y="3742"/>
                  </a:lnTo>
                  <a:lnTo>
                    <a:pt x="29" y="3752"/>
                  </a:lnTo>
                  <a:lnTo>
                    <a:pt x="36" y="3760"/>
                  </a:lnTo>
                  <a:lnTo>
                    <a:pt x="45" y="3768"/>
                  </a:lnTo>
                  <a:lnTo>
                    <a:pt x="55" y="3772"/>
                  </a:lnTo>
                  <a:lnTo>
                    <a:pt x="65" y="3775"/>
                  </a:lnTo>
                  <a:lnTo>
                    <a:pt x="76" y="37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6" name="Freeform 26"/>
            <p:cNvSpPr>
              <a:spLocks/>
            </p:cNvSpPr>
            <p:nvPr/>
          </p:nvSpPr>
          <p:spPr bwMode="auto">
            <a:xfrm>
              <a:off x="4494" y="1727"/>
              <a:ext cx="28" cy="368"/>
            </a:xfrm>
            <a:custGeom>
              <a:avLst/>
              <a:gdLst>
                <a:gd name="T0" fmla="*/ 221 w 273"/>
                <a:gd name="T1" fmla="*/ 3675 h 3675"/>
                <a:gd name="T2" fmla="*/ 232 w 273"/>
                <a:gd name="T3" fmla="*/ 3673 h 3675"/>
                <a:gd name="T4" fmla="*/ 242 w 273"/>
                <a:gd name="T5" fmla="*/ 3670 h 3675"/>
                <a:gd name="T6" fmla="*/ 251 w 273"/>
                <a:gd name="T7" fmla="*/ 3664 h 3675"/>
                <a:gd name="T8" fmla="*/ 259 w 273"/>
                <a:gd name="T9" fmla="*/ 3657 h 3675"/>
                <a:gd name="T10" fmla="*/ 265 w 273"/>
                <a:gd name="T11" fmla="*/ 3649 h 3675"/>
                <a:gd name="T12" fmla="*/ 270 w 273"/>
                <a:gd name="T13" fmla="*/ 3639 h 3675"/>
                <a:gd name="T14" fmla="*/ 273 w 273"/>
                <a:gd name="T15" fmla="*/ 3629 h 3675"/>
                <a:gd name="T16" fmla="*/ 273 w 273"/>
                <a:gd name="T17" fmla="*/ 3618 h 3675"/>
                <a:gd name="T18" fmla="*/ 111 w 273"/>
                <a:gd name="T19" fmla="*/ 51 h 3675"/>
                <a:gd name="T20" fmla="*/ 109 w 273"/>
                <a:gd name="T21" fmla="*/ 40 h 3675"/>
                <a:gd name="T22" fmla="*/ 106 w 273"/>
                <a:gd name="T23" fmla="*/ 30 h 3675"/>
                <a:gd name="T24" fmla="*/ 100 w 273"/>
                <a:gd name="T25" fmla="*/ 22 h 3675"/>
                <a:gd name="T26" fmla="*/ 92 w 273"/>
                <a:gd name="T27" fmla="*/ 14 h 3675"/>
                <a:gd name="T28" fmla="*/ 85 w 273"/>
                <a:gd name="T29" fmla="*/ 7 h 3675"/>
                <a:gd name="T30" fmla="*/ 75 w 273"/>
                <a:gd name="T31" fmla="*/ 3 h 3675"/>
                <a:gd name="T32" fmla="*/ 65 w 273"/>
                <a:gd name="T33" fmla="*/ 0 h 3675"/>
                <a:gd name="T34" fmla="*/ 54 w 273"/>
                <a:gd name="T35" fmla="*/ 0 h 3675"/>
                <a:gd name="T36" fmla="*/ 42 w 273"/>
                <a:gd name="T37" fmla="*/ 2 h 3675"/>
                <a:gd name="T38" fmla="*/ 32 w 273"/>
                <a:gd name="T39" fmla="*/ 5 h 3675"/>
                <a:gd name="T40" fmla="*/ 22 w 273"/>
                <a:gd name="T41" fmla="*/ 11 h 3675"/>
                <a:gd name="T42" fmla="*/ 14 w 273"/>
                <a:gd name="T43" fmla="*/ 18 h 3675"/>
                <a:gd name="T44" fmla="*/ 8 w 273"/>
                <a:gd name="T45" fmla="*/ 26 h 3675"/>
                <a:gd name="T46" fmla="*/ 3 w 273"/>
                <a:gd name="T47" fmla="*/ 36 h 3675"/>
                <a:gd name="T48" fmla="*/ 0 w 273"/>
                <a:gd name="T49" fmla="*/ 46 h 3675"/>
                <a:gd name="T50" fmla="*/ 0 w 273"/>
                <a:gd name="T51" fmla="*/ 57 h 3675"/>
                <a:gd name="T52" fmla="*/ 163 w 273"/>
                <a:gd name="T53" fmla="*/ 3624 h 3675"/>
                <a:gd name="T54" fmla="*/ 164 w 273"/>
                <a:gd name="T55" fmla="*/ 3635 h 3675"/>
                <a:gd name="T56" fmla="*/ 167 w 273"/>
                <a:gd name="T57" fmla="*/ 3645 h 3675"/>
                <a:gd name="T58" fmla="*/ 173 w 273"/>
                <a:gd name="T59" fmla="*/ 3653 h 3675"/>
                <a:gd name="T60" fmla="*/ 180 w 273"/>
                <a:gd name="T61" fmla="*/ 3661 h 3675"/>
                <a:gd name="T62" fmla="*/ 188 w 273"/>
                <a:gd name="T63" fmla="*/ 3668 h 3675"/>
                <a:gd name="T64" fmla="*/ 198 w 273"/>
                <a:gd name="T65" fmla="*/ 3672 h 3675"/>
                <a:gd name="T66" fmla="*/ 209 w 273"/>
                <a:gd name="T67" fmla="*/ 3675 h 3675"/>
                <a:gd name="T68" fmla="*/ 221 w 273"/>
                <a:gd name="T69" fmla="*/ 3675 h 3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675">
                  <a:moveTo>
                    <a:pt x="221" y="3675"/>
                  </a:moveTo>
                  <a:lnTo>
                    <a:pt x="232" y="3673"/>
                  </a:lnTo>
                  <a:lnTo>
                    <a:pt x="242" y="3670"/>
                  </a:lnTo>
                  <a:lnTo>
                    <a:pt x="251" y="3664"/>
                  </a:lnTo>
                  <a:lnTo>
                    <a:pt x="259" y="3657"/>
                  </a:lnTo>
                  <a:lnTo>
                    <a:pt x="265" y="3649"/>
                  </a:lnTo>
                  <a:lnTo>
                    <a:pt x="270" y="3639"/>
                  </a:lnTo>
                  <a:lnTo>
                    <a:pt x="273" y="3629"/>
                  </a:lnTo>
                  <a:lnTo>
                    <a:pt x="273" y="3618"/>
                  </a:lnTo>
                  <a:lnTo>
                    <a:pt x="111" y="51"/>
                  </a:lnTo>
                  <a:lnTo>
                    <a:pt x="109" y="40"/>
                  </a:lnTo>
                  <a:lnTo>
                    <a:pt x="106" y="30"/>
                  </a:lnTo>
                  <a:lnTo>
                    <a:pt x="100" y="22"/>
                  </a:lnTo>
                  <a:lnTo>
                    <a:pt x="92" y="14"/>
                  </a:lnTo>
                  <a:lnTo>
                    <a:pt x="85" y="7"/>
                  </a:lnTo>
                  <a:lnTo>
                    <a:pt x="75" y="3"/>
                  </a:lnTo>
                  <a:lnTo>
                    <a:pt x="65" y="0"/>
                  </a:lnTo>
                  <a:lnTo>
                    <a:pt x="54" y="0"/>
                  </a:lnTo>
                  <a:lnTo>
                    <a:pt x="42" y="2"/>
                  </a:lnTo>
                  <a:lnTo>
                    <a:pt x="32" y="5"/>
                  </a:lnTo>
                  <a:lnTo>
                    <a:pt x="22" y="11"/>
                  </a:lnTo>
                  <a:lnTo>
                    <a:pt x="14" y="18"/>
                  </a:lnTo>
                  <a:lnTo>
                    <a:pt x="8" y="26"/>
                  </a:lnTo>
                  <a:lnTo>
                    <a:pt x="3" y="36"/>
                  </a:lnTo>
                  <a:lnTo>
                    <a:pt x="0" y="46"/>
                  </a:lnTo>
                  <a:lnTo>
                    <a:pt x="0" y="57"/>
                  </a:lnTo>
                  <a:lnTo>
                    <a:pt x="163" y="3624"/>
                  </a:lnTo>
                  <a:lnTo>
                    <a:pt x="164" y="3635"/>
                  </a:lnTo>
                  <a:lnTo>
                    <a:pt x="167" y="3645"/>
                  </a:lnTo>
                  <a:lnTo>
                    <a:pt x="173" y="3653"/>
                  </a:lnTo>
                  <a:lnTo>
                    <a:pt x="180" y="3661"/>
                  </a:lnTo>
                  <a:lnTo>
                    <a:pt x="188" y="3668"/>
                  </a:lnTo>
                  <a:lnTo>
                    <a:pt x="198" y="3672"/>
                  </a:lnTo>
                  <a:lnTo>
                    <a:pt x="209" y="3675"/>
                  </a:lnTo>
                  <a:lnTo>
                    <a:pt x="221" y="36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7" name="Freeform 27"/>
            <p:cNvSpPr>
              <a:spLocks/>
            </p:cNvSpPr>
            <p:nvPr/>
          </p:nvSpPr>
          <p:spPr bwMode="auto">
            <a:xfrm>
              <a:off x="4444" y="1792"/>
              <a:ext cx="31" cy="207"/>
            </a:xfrm>
            <a:custGeom>
              <a:avLst/>
              <a:gdLst>
                <a:gd name="T0" fmla="*/ 263 w 312"/>
                <a:gd name="T1" fmla="*/ 2076 h 2076"/>
                <a:gd name="T2" fmla="*/ 274 w 312"/>
                <a:gd name="T3" fmla="*/ 2073 h 2076"/>
                <a:gd name="T4" fmla="*/ 285 w 312"/>
                <a:gd name="T5" fmla="*/ 2069 h 2076"/>
                <a:gd name="T6" fmla="*/ 294 w 312"/>
                <a:gd name="T7" fmla="*/ 2062 h 2076"/>
                <a:gd name="T8" fmla="*/ 301 w 312"/>
                <a:gd name="T9" fmla="*/ 2055 h 2076"/>
                <a:gd name="T10" fmla="*/ 307 w 312"/>
                <a:gd name="T11" fmla="*/ 2046 h 2076"/>
                <a:gd name="T12" fmla="*/ 311 w 312"/>
                <a:gd name="T13" fmla="*/ 2036 h 2076"/>
                <a:gd name="T14" fmla="*/ 312 w 312"/>
                <a:gd name="T15" fmla="*/ 2026 h 2076"/>
                <a:gd name="T16" fmla="*/ 312 w 312"/>
                <a:gd name="T17" fmla="*/ 2015 h 2076"/>
                <a:gd name="T18" fmla="*/ 312 w 312"/>
                <a:gd name="T19" fmla="*/ 2015 h 2076"/>
                <a:gd name="T20" fmla="*/ 109 w 312"/>
                <a:gd name="T21" fmla="*/ 49 h 2076"/>
                <a:gd name="T22" fmla="*/ 108 w 312"/>
                <a:gd name="T23" fmla="*/ 38 h 2076"/>
                <a:gd name="T24" fmla="*/ 103 w 312"/>
                <a:gd name="T25" fmla="*/ 28 h 2076"/>
                <a:gd name="T26" fmla="*/ 98 w 312"/>
                <a:gd name="T27" fmla="*/ 19 h 2076"/>
                <a:gd name="T28" fmla="*/ 90 w 312"/>
                <a:gd name="T29" fmla="*/ 13 h 2076"/>
                <a:gd name="T30" fmla="*/ 81 w 312"/>
                <a:gd name="T31" fmla="*/ 6 h 2076"/>
                <a:gd name="T32" fmla="*/ 71 w 312"/>
                <a:gd name="T33" fmla="*/ 2 h 2076"/>
                <a:gd name="T34" fmla="*/ 60 w 312"/>
                <a:gd name="T35" fmla="*/ 0 h 2076"/>
                <a:gd name="T36" fmla="*/ 49 w 312"/>
                <a:gd name="T37" fmla="*/ 0 h 2076"/>
                <a:gd name="T38" fmla="*/ 38 w 312"/>
                <a:gd name="T39" fmla="*/ 2 h 2076"/>
                <a:gd name="T40" fmla="*/ 28 w 312"/>
                <a:gd name="T41" fmla="*/ 6 h 2076"/>
                <a:gd name="T42" fmla="*/ 20 w 312"/>
                <a:gd name="T43" fmla="*/ 13 h 2076"/>
                <a:gd name="T44" fmla="*/ 13 w 312"/>
                <a:gd name="T45" fmla="*/ 21 h 2076"/>
                <a:gd name="T46" fmla="*/ 6 w 312"/>
                <a:gd name="T47" fmla="*/ 29 h 2076"/>
                <a:gd name="T48" fmla="*/ 2 w 312"/>
                <a:gd name="T49" fmla="*/ 39 h 2076"/>
                <a:gd name="T50" fmla="*/ 0 w 312"/>
                <a:gd name="T51" fmla="*/ 50 h 2076"/>
                <a:gd name="T52" fmla="*/ 0 w 312"/>
                <a:gd name="T53" fmla="*/ 61 h 2076"/>
                <a:gd name="T54" fmla="*/ 0 w 312"/>
                <a:gd name="T55" fmla="*/ 61 h 2076"/>
                <a:gd name="T56" fmla="*/ 202 w 312"/>
                <a:gd name="T57" fmla="*/ 2025 h 2076"/>
                <a:gd name="T58" fmla="*/ 202 w 312"/>
                <a:gd name="T59" fmla="*/ 2025 h 2076"/>
                <a:gd name="T60" fmla="*/ 205 w 312"/>
                <a:gd name="T61" fmla="*/ 2036 h 2076"/>
                <a:gd name="T62" fmla="*/ 209 w 312"/>
                <a:gd name="T63" fmla="*/ 2046 h 2076"/>
                <a:gd name="T64" fmla="*/ 214 w 312"/>
                <a:gd name="T65" fmla="*/ 2055 h 2076"/>
                <a:gd name="T66" fmla="*/ 222 w 312"/>
                <a:gd name="T67" fmla="*/ 2062 h 2076"/>
                <a:gd name="T68" fmla="*/ 231 w 312"/>
                <a:gd name="T69" fmla="*/ 2069 h 2076"/>
                <a:gd name="T70" fmla="*/ 241 w 312"/>
                <a:gd name="T71" fmla="*/ 2073 h 2076"/>
                <a:gd name="T72" fmla="*/ 252 w 312"/>
                <a:gd name="T73" fmla="*/ 2076 h 2076"/>
                <a:gd name="T74" fmla="*/ 263 w 312"/>
                <a:gd name="T75" fmla="*/ 2076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2076">
                  <a:moveTo>
                    <a:pt x="263" y="2076"/>
                  </a:moveTo>
                  <a:lnTo>
                    <a:pt x="274" y="2073"/>
                  </a:lnTo>
                  <a:lnTo>
                    <a:pt x="285" y="2069"/>
                  </a:lnTo>
                  <a:lnTo>
                    <a:pt x="294" y="2062"/>
                  </a:lnTo>
                  <a:lnTo>
                    <a:pt x="301" y="2055"/>
                  </a:lnTo>
                  <a:lnTo>
                    <a:pt x="307" y="2046"/>
                  </a:lnTo>
                  <a:lnTo>
                    <a:pt x="311" y="2036"/>
                  </a:lnTo>
                  <a:lnTo>
                    <a:pt x="312" y="2026"/>
                  </a:lnTo>
                  <a:lnTo>
                    <a:pt x="312" y="2015"/>
                  </a:lnTo>
                  <a:lnTo>
                    <a:pt x="312" y="2015"/>
                  </a:lnTo>
                  <a:lnTo>
                    <a:pt x="109" y="49"/>
                  </a:lnTo>
                  <a:lnTo>
                    <a:pt x="108" y="38"/>
                  </a:lnTo>
                  <a:lnTo>
                    <a:pt x="103" y="28"/>
                  </a:lnTo>
                  <a:lnTo>
                    <a:pt x="98" y="19"/>
                  </a:lnTo>
                  <a:lnTo>
                    <a:pt x="90" y="13"/>
                  </a:lnTo>
                  <a:lnTo>
                    <a:pt x="81" y="6"/>
                  </a:lnTo>
                  <a:lnTo>
                    <a:pt x="71" y="2"/>
                  </a:lnTo>
                  <a:lnTo>
                    <a:pt x="60" y="0"/>
                  </a:lnTo>
                  <a:lnTo>
                    <a:pt x="49" y="0"/>
                  </a:lnTo>
                  <a:lnTo>
                    <a:pt x="38" y="2"/>
                  </a:lnTo>
                  <a:lnTo>
                    <a:pt x="28" y="6"/>
                  </a:lnTo>
                  <a:lnTo>
                    <a:pt x="20" y="13"/>
                  </a:lnTo>
                  <a:lnTo>
                    <a:pt x="13" y="21"/>
                  </a:lnTo>
                  <a:lnTo>
                    <a:pt x="6" y="29"/>
                  </a:lnTo>
                  <a:lnTo>
                    <a:pt x="2" y="39"/>
                  </a:lnTo>
                  <a:lnTo>
                    <a:pt x="0" y="50"/>
                  </a:lnTo>
                  <a:lnTo>
                    <a:pt x="0" y="61"/>
                  </a:lnTo>
                  <a:lnTo>
                    <a:pt x="0" y="61"/>
                  </a:lnTo>
                  <a:lnTo>
                    <a:pt x="202" y="2025"/>
                  </a:lnTo>
                  <a:lnTo>
                    <a:pt x="202" y="2025"/>
                  </a:lnTo>
                  <a:lnTo>
                    <a:pt x="205" y="2036"/>
                  </a:lnTo>
                  <a:lnTo>
                    <a:pt x="209" y="2046"/>
                  </a:lnTo>
                  <a:lnTo>
                    <a:pt x="214" y="2055"/>
                  </a:lnTo>
                  <a:lnTo>
                    <a:pt x="222" y="2062"/>
                  </a:lnTo>
                  <a:lnTo>
                    <a:pt x="231" y="2069"/>
                  </a:lnTo>
                  <a:lnTo>
                    <a:pt x="241" y="2073"/>
                  </a:lnTo>
                  <a:lnTo>
                    <a:pt x="252" y="2076"/>
                  </a:lnTo>
                  <a:lnTo>
                    <a:pt x="263" y="20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8" name="Freeform 28"/>
            <p:cNvSpPr>
              <a:spLocks/>
            </p:cNvSpPr>
            <p:nvPr/>
          </p:nvSpPr>
          <p:spPr bwMode="auto">
            <a:xfrm>
              <a:off x="4399" y="2246"/>
              <a:ext cx="52" cy="90"/>
            </a:xfrm>
            <a:custGeom>
              <a:avLst/>
              <a:gdLst>
                <a:gd name="T0" fmla="*/ 408 w 517"/>
                <a:gd name="T1" fmla="*/ 30 h 901"/>
                <a:gd name="T2" fmla="*/ 378 w 517"/>
                <a:gd name="T3" fmla="*/ 64 h 901"/>
                <a:gd name="T4" fmla="*/ 346 w 517"/>
                <a:gd name="T5" fmla="*/ 100 h 901"/>
                <a:gd name="T6" fmla="*/ 313 w 517"/>
                <a:gd name="T7" fmla="*/ 142 h 901"/>
                <a:gd name="T8" fmla="*/ 280 w 517"/>
                <a:gd name="T9" fmla="*/ 187 h 901"/>
                <a:gd name="T10" fmla="*/ 245 w 517"/>
                <a:gd name="T11" fmla="*/ 234 h 901"/>
                <a:gd name="T12" fmla="*/ 212 w 517"/>
                <a:gd name="T13" fmla="*/ 285 h 901"/>
                <a:gd name="T14" fmla="*/ 179 w 517"/>
                <a:gd name="T15" fmla="*/ 339 h 901"/>
                <a:gd name="T16" fmla="*/ 148 w 517"/>
                <a:gd name="T17" fmla="*/ 394 h 901"/>
                <a:gd name="T18" fmla="*/ 119 w 517"/>
                <a:gd name="T19" fmla="*/ 451 h 901"/>
                <a:gd name="T20" fmla="*/ 91 w 517"/>
                <a:gd name="T21" fmla="*/ 509 h 901"/>
                <a:gd name="T22" fmla="*/ 66 w 517"/>
                <a:gd name="T23" fmla="*/ 569 h 901"/>
                <a:gd name="T24" fmla="*/ 44 w 517"/>
                <a:gd name="T25" fmla="*/ 629 h 901"/>
                <a:gd name="T26" fmla="*/ 26 w 517"/>
                <a:gd name="T27" fmla="*/ 690 h 901"/>
                <a:gd name="T28" fmla="*/ 12 w 517"/>
                <a:gd name="T29" fmla="*/ 750 h 901"/>
                <a:gd name="T30" fmla="*/ 3 w 517"/>
                <a:gd name="T31" fmla="*/ 811 h 901"/>
                <a:gd name="T32" fmla="*/ 0 w 517"/>
                <a:gd name="T33" fmla="*/ 853 h 901"/>
                <a:gd name="T34" fmla="*/ 8 w 517"/>
                <a:gd name="T35" fmla="*/ 874 h 901"/>
                <a:gd name="T36" fmla="*/ 22 w 517"/>
                <a:gd name="T37" fmla="*/ 889 h 901"/>
                <a:gd name="T38" fmla="*/ 41 w 517"/>
                <a:gd name="T39" fmla="*/ 899 h 901"/>
                <a:gd name="T40" fmla="*/ 63 w 517"/>
                <a:gd name="T41" fmla="*/ 900 h 901"/>
                <a:gd name="T42" fmla="*/ 84 w 517"/>
                <a:gd name="T43" fmla="*/ 893 h 901"/>
                <a:gd name="T44" fmla="*/ 100 w 517"/>
                <a:gd name="T45" fmla="*/ 879 h 901"/>
                <a:gd name="T46" fmla="*/ 110 w 517"/>
                <a:gd name="T47" fmla="*/ 859 h 901"/>
                <a:gd name="T48" fmla="*/ 113 w 517"/>
                <a:gd name="T49" fmla="*/ 823 h 901"/>
                <a:gd name="T50" fmla="*/ 122 w 517"/>
                <a:gd name="T51" fmla="*/ 771 h 901"/>
                <a:gd name="T52" fmla="*/ 134 w 517"/>
                <a:gd name="T53" fmla="*/ 717 h 901"/>
                <a:gd name="T54" fmla="*/ 151 w 517"/>
                <a:gd name="T55" fmla="*/ 664 h 901"/>
                <a:gd name="T56" fmla="*/ 170 w 517"/>
                <a:gd name="T57" fmla="*/ 611 h 901"/>
                <a:gd name="T58" fmla="*/ 193 w 517"/>
                <a:gd name="T59" fmla="*/ 557 h 901"/>
                <a:gd name="T60" fmla="*/ 217 w 517"/>
                <a:gd name="T61" fmla="*/ 504 h 901"/>
                <a:gd name="T62" fmla="*/ 243 w 517"/>
                <a:gd name="T63" fmla="*/ 452 h 901"/>
                <a:gd name="T64" fmla="*/ 272 w 517"/>
                <a:gd name="T65" fmla="*/ 402 h 901"/>
                <a:gd name="T66" fmla="*/ 302 w 517"/>
                <a:gd name="T67" fmla="*/ 352 h 901"/>
                <a:gd name="T68" fmla="*/ 332 w 517"/>
                <a:gd name="T69" fmla="*/ 305 h 901"/>
                <a:gd name="T70" fmla="*/ 364 w 517"/>
                <a:gd name="T71" fmla="*/ 259 h 901"/>
                <a:gd name="T72" fmla="*/ 395 w 517"/>
                <a:gd name="T73" fmla="*/ 217 h 901"/>
                <a:gd name="T74" fmla="*/ 427 w 517"/>
                <a:gd name="T75" fmla="*/ 177 h 901"/>
                <a:gd name="T76" fmla="*/ 457 w 517"/>
                <a:gd name="T77" fmla="*/ 141 h 901"/>
                <a:gd name="T78" fmla="*/ 486 w 517"/>
                <a:gd name="T79" fmla="*/ 108 h 901"/>
                <a:gd name="T80" fmla="*/ 508 w 517"/>
                <a:gd name="T81" fmla="*/ 85 h 901"/>
                <a:gd name="T82" fmla="*/ 516 w 517"/>
                <a:gd name="T83" fmla="*/ 65 h 901"/>
                <a:gd name="T84" fmla="*/ 516 w 517"/>
                <a:gd name="T85" fmla="*/ 44 h 901"/>
                <a:gd name="T86" fmla="*/ 508 w 517"/>
                <a:gd name="T87" fmla="*/ 24 h 901"/>
                <a:gd name="T88" fmla="*/ 492 w 517"/>
                <a:gd name="T89" fmla="*/ 9 h 901"/>
                <a:gd name="T90" fmla="*/ 472 w 517"/>
                <a:gd name="T91" fmla="*/ 1 h 901"/>
                <a:gd name="T92" fmla="*/ 451 w 517"/>
                <a:gd name="T93" fmla="*/ 1 h 901"/>
                <a:gd name="T94" fmla="*/ 431 w 517"/>
                <a:gd name="T95" fmla="*/ 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01">
                  <a:moveTo>
                    <a:pt x="423" y="15"/>
                  </a:moveTo>
                  <a:lnTo>
                    <a:pt x="408" y="30"/>
                  </a:lnTo>
                  <a:lnTo>
                    <a:pt x="393" y="46"/>
                  </a:lnTo>
                  <a:lnTo>
                    <a:pt x="378" y="64"/>
                  </a:lnTo>
                  <a:lnTo>
                    <a:pt x="362" y="81"/>
                  </a:lnTo>
                  <a:lnTo>
                    <a:pt x="346" y="100"/>
                  </a:lnTo>
                  <a:lnTo>
                    <a:pt x="329" y="121"/>
                  </a:lnTo>
                  <a:lnTo>
                    <a:pt x="313" y="142"/>
                  </a:lnTo>
                  <a:lnTo>
                    <a:pt x="296" y="164"/>
                  </a:lnTo>
                  <a:lnTo>
                    <a:pt x="280" y="187"/>
                  </a:lnTo>
                  <a:lnTo>
                    <a:pt x="262" y="210"/>
                  </a:lnTo>
                  <a:lnTo>
                    <a:pt x="245" y="234"/>
                  </a:lnTo>
                  <a:lnTo>
                    <a:pt x="229" y="260"/>
                  </a:lnTo>
                  <a:lnTo>
                    <a:pt x="212" y="285"/>
                  </a:lnTo>
                  <a:lnTo>
                    <a:pt x="196" y="311"/>
                  </a:lnTo>
                  <a:lnTo>
                    <a:pt x="179" y="339"/>
                  </a:lnTo>
                  <a:lnTo>
                    <a:pt x="164" y="366"/>
                  </a:lnTo>
                  <a:lnTo>
                    <a:pt x="148" y="394"/>
                  </a:lnTo>
                  <a:lnTo>
                    <a:pt x="133" y="422"/>
                  </a:lnTo>
                  <a:lnTo>
                    <a:pt x="119" y="451"/>
                  </a:lnTo>
                  <a:lnTo>
                    <a:pt x="105" y="481"/>
                  </a:lnTo>
                  <a:lnTo>
                    <a:pt x="91" y="509"/>
                  </a:lnTo>
                  <a:lnTo>
                    <a:pt x="78" y="539"/>
                  </a:lnTo>
                  <a:lnTo>
                    <a:pt x="66" y="569"/>
                  </a:lnTo>
                  <a:lnTo>
                    <a:pt x="55" y="600"/>
                  </a:lnTo>
                  <a:lnTo>
                    <a:pt x="44" y="629"/>
                  </a:lnTo>
                  <a:lnTo>
                    <a:pt x="35" y="660"/>
                  </a:lnTo>
                  <a:lnTo>
                    <a:pt x="26" y="690"/>
                  </a:lnTo>
                  <a:lnTo>
                    <a:pt x="19" y="721"/>
                  </a:lnTo>
                  <a:lnTo>
                    <a:pt x="12" y="750"/>
                  </a:lnTo>
                  <a:lnTo>
                    <a:pt x="7" y="781"/>
                  </a:lnTo>
                  <a:lnTo>
                    <a:pt x="3" y="811"/>
                  </a:lnTo>
                  <a:lnTo>
                    <a:pt x="0" y="841"/>
                  </a:lnTo>
                  <a:lnTo>
                    <a:pt x="0" y="853"/>
                  </a:lnTo>
                  <a:lnTo>
                    <a:pt x="3" y="864"/>
                  </a:lnTo>
                  <a:lnTo>
                    <a:pt x="8" y="874"/>
                  </a:lnTo>
                  <a:lnTo>
                    <a:pt x="14" y="882"/>
                  </a:lnTo>
                  <a:lnTo>
                    <a:pt x="22" y="889"/>
                  </a:lnTo>
                  <a:lnTo>
                    <a:pt x="31" y="896"/>
                  </a:lnTo>
                  <a:lnTo>
                    <a:pt x="41" y="899"/>
                  </a:lnTo>
                  <a:lnTo>
                    <a:pt x="52" y="901"/>
                  </a:lnTo>
                  <a:lnTo>
                    <a:pt x="63" y="900"/>
                  </a:lnTo>
                  <a:lnTo>
                    <a:pt x="74" y="898"/>
                  </a:lnTo>
                  <a:lnTo>
                    <a:pt x="84" y="893"/>
                  </a:lnTo>
                  <a:lnTo>
                    <a:pt x="93" y="887"/>
                  </a:lnTo>
                  <a:lnTo>
                    <a:pt x="100" y="879"/>
                  </a:lnTo>
                  <a:lnTo>
                    <a:pt x="106" y="869"/>
                  </a:lnTo>
                  <a:lnTo>
                    <a:pt x="110" y="859"/>
                  </a:lnTo>
                  <a:lnTo>
                    <a:pt x="111" y="848"/>
                  </a:lnTo>
                  <a:lnTo>
                    <a:pt x="113" y="823"/>
                  </a:lnTo>
                  <a:lnTo>
                    <a:pt x="118" y="797"/>
                  </a:lnTo>
                  <a:lnTo>
                    <a:pt x="122" y="771"/>
                  </a:lnTo>
                  <a:lnTo>
                    <a:pt x="128" y="745"/>
                  </a:lnTo>
                  <a:lnTo>
                    <a:pt x="134" y="717"/>
                  </a:lnTo>
                  <a:lnTo>
                    <a:pt x="142" y="691"/>
                  </a:lnTo>
                  <a:lnTo>
                    <a:pt x="151" y="664"/>
                  </a:lnTo>
                  <a:lnTo>
                    <a:pt x="160" y="637"/>
                  </a:lnTo>
                  <a:lnTo>
                    <a:pt x="170" y="611"/>
                  </a:lnTo>
                  <a:lnTo>
                    <a:pt x="181" y="584"/>
                  </a:lnTo>
                  <a:lnTo>
                    <a:pt x="193" y="557"/>
                  </a:lnTo>
                  <a:lnTo>
                    <a:pt x="204" y="530"/>
                  </a:lnTo>
                  <a:lnTo>
                    <a:pt x="217" y="504"/>
                  </a:lnTo>
                  <a:lnTo>
                    <a:pt x="230" y="477"/>
                  </a:lnTo>
                  <a:lnTo>
                    <a:pt x="243" y="452"/>
                  </a:lnTo>
                  <a:lnTo>
                    <a:pt x="258" y="426"/>
                  </a:lnTo>
                  <a:lnTo>
                    <a:pt x="272" y="402"/>
                  </a:lnTo>
                  <a:lnTo>
                    <a:pt x="287" y="376"/>
                  </a:lnTo>
                  <a:lnTo>
                    <a:pt x="302" y="352"/>
                  </a:lnTo>
                  <a:lnTo>
                    <a:pt x="317" y="328"/>
                  </a:lnTo>
                  <a:lnTo>
                    <a:pt x="332" y="305"/>
                  </a:lnTo>
                  <a:lnTo>
                    <a:pt x="348" y="282"/>
                  </a:lnTo>
                  <a:lnTo>
                    <a:pt x="364" y="259"/>
                  </a:lnTo>
                  <a:lnTo>
                    <a:pt x="380" y="238"/>
                  </a:lnTo>
                  <a:lnTo>
                    <a:pt x="395" y="217"/>
                  </a:lnTo>
                  <a:lnTo>
                    <a:pt x="411" y="196"/>
                  </a:lnTo>
                  <a:lnTo>
                    <a:pt x="427" y="177"/>
                  </a:lnTo>
                  <a:lnTo>
                    <a:pt x="442" y="158"/>
                  </a:lnTo>
                  <a:lnTo>
                    <a:pt x="457" y="141"/>
                  </a:lnTo>
                  <a:lnTo>
                    <a:pt x="472" y="124"/>
                  </a:lnTo>
                  <a:lnTo>
                    <a:pt x="486" y="108"/>
                  </a:lnTo>
                  <a:lnTo>
                    <a:pt x="501" y="93"/>
                  </a:lnTo>
                  <a:lnTo>
                    <a:pt x="508" y="85"/>
                  </a:lnTo>
                  <a:lnTo>
                    <a:pt x="513" y="75"/>
                  </a:lnTo>
                  <a:lnTo>
                    <a:pt x="516" y="65"/>
                  </a:lnTo>
                  <a:lnTo>
                    <a:pt x="517" y="54"/>
                  </a:lnTo>
                  <a:lnTo>
                    <a:pt x="516" y="44"/>
                  </a:lnTo>
                  <a:lnTo>
                    <a:pt x="513" y="34"/>
                  </a:lnTo>
                  <a:lnTo>
                    <a:pt x="508" y="24"/>
                  </a:lnTo>
                  <a:lnTo>
                    <a:pt x="501" y="15"/>
                  </a:lnTo>
                  <a:lnTo>
                    <a:pt x="492" y="9"/>
                  </a:lnTo>
                  <a:lnTo>
                    <a:pt x="482" y="3"/>
                  </a:lnTo>
                  <a:lnTo>
                    <a:pt x="472" y="1"/>
                  </a:lnTo>
                  <a:lnTo>
                    <a:pt x="462" y="0"/>
                  </a:lnTo>
                  <a:lnTo>
                    <a:pt x="451" y="1"/>
                  </a:lnTo>
                  <a:lnTo>
                    <a:pt x="441" y="3"/>
                  </a:lnTo>
                  <a:lnTo>
                    <a:pt x="431" y="9"/>
                  </a:lnTo>
                  <a:lnTo>
                    <a:pt x="42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09" name="Freeform 29"/>
            <p:cNvSpPr>
              <a:spLocks/>
            </p:cNvSpPr>
            <p:nvPr/>
          </p:nvSpPr>
          <p:spPr bwMode="auto">
            <a:xfrm>
              <a:off x="4466" y="2466"/>
              <a:ext cx="80" cy="32"/>
            </a:xfrm>
            <a:custGeom>
              <a:avLst/>
              <a:gdLst>
                <a:gd name="T0" fmla="*/ 730 w 800"/>
                <a:gd name="T1" fmla="*/ 2 h 315"/>
                <a:gd name="T2" fmla="*/ 704 w 800"/>
                <a:gd name="T3" fmla="*/ 10 h 315"/>
                <a:gd name="T4" fmla="*/ 645 w 800"/>
                <a:gd name="T5" fmla="*/ 25 h 315"/>
                <a:gd name="T6" fmla="*/ 561 w 800"/>
                <a:gd name="T7" fmla="*/ 48 h 315"/>
                <a:gd name="T8" fmla="*/ 460 w 800"/>
                <a:gd name="T9" fmla="*/ 77 h 315"/>
                <a:gd name="T10" fmla="*/ 349 w 800"/>
                <a:gd name="T11" fmla="*/ 108 h 315"/>
                <a:gd name="T12" fmla="*/ 237 w 800"/>
                <a:gd name="T13" fmla="*/ 142 h 315"/>
                <a:gd name="T14" fmla="*/ 130 w 800"/>
                <a:gd name="T15" fmla="*/ 175 h 315"/>
                <a:gd name="T16" fmla="*/ 36 w 800"/>
                <a:gd name="T17" fmla="*/ 206 h 315"/>
                <a:gd name="T18" fmla="*/ 18 w 800"/>
                <a:gd name="T19" fmla="*/ 218 h 315"/>
                <a:gd name="T20" fmla="*/ 6 w 800"/>
                <a:gd name="T21" fmla="*/ 235 h 315"/>
                <a:gd name="T22" fmla="*/ 0 w 800"/>
                <a:gd name="T23" fmla="*/ 256 h 315"/>
                <a:gd name="T24" fmla="*/ 2 w 800"/>
                <a:gd name="T25" fmla="*/ 277 h 315"/>
                <a:gd name="T26" fmla="*/ 14 w 800"/>
                <a:gd name="T27" fmla="*/ 296 h 315"/>
                <a:gd name="T28" fmla="*/ 32 w 800"/>
                <a:gd name="T29" fmla="*/ 309 h 315"/>
                <a:gd name="T30" fmla="*/ 53 w 800"/>
                <a:gd name="T31" fmla="*/ 315 h 315"/>
                <a:gd name="T32" fmla="*/ 75 w 800"/>
                <a:gd name="T33" fmla="*/ 311 h 315"/>
                <a:gd name="T34" fmla="*/ 166 w 800"/>
                <a:gd name="T35" fmla="*/ 279 h 315"/>
                <a:gd name="T36" fmla="*/ 273 w 800"/>
                <a:gd name="T37" fmla="*/ 246 h 315"/>
                <a:gd name="T38" fmla="*/ 385 w 800"/>
                <a:gd name="T39" fmla="*/ 212 h 315"/>
                <a:gd name="T40" fmla="*/ 496 w 800"/>
                <a:gd name="T41" fmla="*/ 180 h 315"/>
                <a:gd name="T42" fmla="*/ 598 w 800"/>
                <a:gd name="T43" fmla="*/ 153 h 315"/>
                <a:gd name="T44" fmla="*/ 680 w 800"/>
                <a:gd name="T45" fmla="*/ 130 h 315"/>
                <a:gd name="T46" fmla="*/ 736 w 800"/>
                <a:gd name="T47" fmla="*/ 115 h 315"/>
                <a:gd name="T48" fmla="*/ 758 w 800"/>
                <a:gd name="T49" fmla="*/ 110 h 315"/>
                <a:gd name="T50" fmla="*/ 778 w 800"/>
                <a:gd name="T51" fmla="*/ 100 h 315"/>
                <a:gd name="T52" fmla="*/ 792 w 800"/>
                <a:gd name="T53" fmla="*/ 85 h 315"/>
                <a:gd name="T54" fmla="*/ 799 w 800"/>
                <a:gd name="T55" fmla="*/ 65 h 315"/>
                <a:gd name="T56" fmla="*/ 798 w 800"/>
                <a:gd name="T57" fmla="*/ 43 h 315"/>
                <a:gd name="T58" fmla="*/ 788 w 800"/>
                <a:gd name="T59" fmla="*/ 22 h 315"/>
                <a:gd name="T60" fmla="*/ 773 w 800"/>
                <a:gd name="T61" fmla="*/ 8 h 315"/>
                <a:gd name="T62" fmla="*/ 753 w 800"/>
                <a:gd name="T63" fmla="*/ 1 h 315"/>
                <a:gd name="T64" fmla="*/ 730 w 800"/>
                <a:gd name="T65"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0" h="315">
                  <a:moveTo>
                    <a:pt x="730" y="2"/>
                  </a:moveTo>
                  <a:lnTo>
                    <a:pt x="730" y="2"/>
                  </a:lnTo>
                  <a:lnTo>
                    <a:pt x="722" y="4"/>
                  </a:lnTo>
                  <a:lnTo>
                    <a:pt x="704" y="10"/>
                  </a:lnTo>
                  <a:lnTo>
                    <a:pt x="678" y="16"/>
                  </a:lnTo>
                  <a:lnTo>
                    <a:pt x="645" y="25"/>
                  </a:lnTo>
                  <a:lnTo>
                    <a:pt x="606" y="36"/>
                  </a:lnTo>
                  <a:lnTo>
                    <a:pt x="561" y="48"/>
                  </a:lnTo>
                  <a:lnTo>
                    <a:pt x="513" y="62"/>
                  </a:lnTo>
                  <a:lnTo>
                    <a:pt x="460" y="77"/>
                  </a:lnTo>
                  <a:lnTo>
                    <a:pt x="405" y="92"/>
                  </a:lnTo>
                  <a:lnTo>
                    <a:pt x="349" y="108"/>
                  </a:lnTo>
                  <a:lnTo>
                    <a:pt x="293" y="124"/>
                  </a:lnTo>
                  <a:lnTo>
                    <a:pt x="237" y="142"/>
                  </a:lnTo>
                  <a:lnTo>
                    <a:pt x="182" y="158"/>
                  </a:lnTo>
                  <a:lnTo>
                    <a:pt x="130" y="175"/>
                  </a:lnTo>
                  <a:lnTo>
                    <a:pt x="80" y="190"/>
                  </a:lnTo>
                  <a:lnTo>
                    <a:pt x="36" y="206"/>
                  </a:lnTo>
                  <a:lnTo>
                    <a:pt x="27" y="211"/>
                  </a:lnTo>
                  <a:lnTo>
                    <a:pt x="18" y="218"/>
                  </a:lnTo>
                  <a:lnTo>
                    <a:pt x="11" y="227"/>
                  </a:lnTo>
                  <a:lnTo>
                    <a:pt x="6" y="235"/>
                  </a:lnTo>
                  <a:lnTo>
                    <a:pt x="1" y="245"/>
                  </a:lnTo>
                  <a:lnTo>
                    <a:pt x="0" y="256"/>
                  </a:lnTo>
                  <a:lnTo>
                    <a:pt x="0" y="266"/>
                  </a:lnTo>
                  <a:lnTo>
                    <a:pt x="2" y="277"/>
                  </a:lnTo>
                  <a:lnTo>
                    <a:pt x="8" y="287"/>
                  </a:lnTo>
                  <a:lnTo>
                    <a:pt x="14" y="296"/>
                  </a:lnTo>
                  <a:lnTo>
                    <a:pt x="23" y="304"/>
                  </a:lnTo>
                  <a:lnTo>
                    <a:pt x="32" y="309"/>
                  </a:lnTo>
                  <a:lnTo>
                    <a:pt x="43" y="312"/>
                  </a:lnTo>
                  <a:lnTo>
                    <a:pt x="53" y="315"/>
                  </a:lnTo>
                  <a:lnTo>
                    <a:pt x="64" y="314"/>
                  </a:lnTo>
                  <a:lnTo>
                    <a:pt x="75" y="311"/>
                  </a:lnTo>
                  <a:lnTo>
                    <a:pt x="118" y="296"/>
                  </a:lnTo>
                  <a:lnTo>
                    <a:pt x="166" y="279"/>
                  </a:lnTo>
                  <a:lnTo>
                    <a:pt x="218" y="263"/>
                  </a:lnTo>
                  <a:lnTo>
                    <a:pt x="273" y="246"/>
                  </a:lnTo>
                  <a:lnTo>
                    <a:pt x="329" y="230"/>
                  </a:lnTo>
                  <a:lnTo>
                    <a:pt x="385" y="212"/>
                  </a:lnTo>
                  <a:lnTo>
                    <a:pt x="441" y="197"/>
                  </a:lnTo>
                  <a:lnTo>
                    <a:pt x="496" y="180"/>
                  </a:lnTo>
                  <a:lnTo>
                    <a:pt x="548" y="166"/>
                  </a:lnTo>
                  <a:lnTo>
                    <a:pt x="598" y="153"/>
                  </a:lnTo>
                  <a:lnTo>
                    <a:pt x="642" y="141"/>
                  </a:lnTo>
                  <a:lnTo>
                    <a:pt x="680" y="130"/>
                  </a:lnTo>
                  <a:lnTo>
                    <a:pt x="712" y="122"/>
                  </a:lnTo>
                  <a:lnTo>
                    <a:pt x="736" y="115"/>
                  </a:lnTo>
                  <a:lnTo>
                    <a:pt x="753" y="111"/>
                  </a:lnTo>
                  <a:lnTo>
                    <a:pt x="758" y="110"/>
                  </a:lnTo>
                  <a:lnTo>
                    <a:pt x="769" y="106"/>
                  </a:lnTo>
                  <a:lnTo>
                    <a:pt x="778" y="100"/>
                  </a:lnTo>
                  <a:lnTo>
                    <a:pt x="786" y="93"/>
                  </a:lnTo>
                  <a:lnTo>
                    <a:pt x="792" y="85"/>
                  </a:lnTo>
                  <a:lnTo>
                    <a:pt x="797" y="75"/>
                  </a:lnTo>
                  <a:lnTo>
                    <a:pt x="799" y="65"/>
                  </a:lnTo>
                  <a:lnTo>
                    <a:pt x="800" y="54"/>
                  </a:lnTo>
                  <a:lnTo>
                    <a:pt x="798" y="43"/>
                  </a:lnTo>
                  <a:lnTo>
                    <a:pt x="794" y="32"/>
                  </a:lnTo>
                  <a:lnTo>
                    <a:pt x="788" y="22"/>
                  </a:lnTo>
                  <a:lnTo>
                    <a:pt x="781" y="14"/>
                  </a:lnTo>
                  <a:lnTo>
                    <a:pt x="773" y="8"/>
                  </a:lnTo>
                  <a:lnTo>
                    <a:pt x="763" y="3"/>
                  </a:lnTo>
                  <a:lnTo>
                    <a:pt x="753" y="1"/>
                  </a:lnTo>
                  <a:lnTo>
                    <a:pt x="741" y="0"/>
                  </a:lnTo>
                  <a:lnTo>
                    <a:pt x="7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0" name="Freeform 30"/>
            <p:cNvSpPr>
              <a:spLocks/>
            </p:cNvSpPr>
            <p:nvPr/>
          </p:nvSpPr>
          <p:spPr bwMode="auto">
            <a:xfrm>
              <a:off x="4425" y="2122"/>
              <a:ext cx="224" cy="205"/>
            </a:xfrm>
            <a:custGeom>
              <a:avLst/>
              <a:gdLst>
                <a:gd name="T0" fmla="*/ 2137 w 2241"/>
                <a:gd name="T1" fmla="*/ 2039 h 2054"/>
                <a:gd name="T2" fmla="*/ 2176 w 2241"/>
                <a:gd name="T3" fmla="*/ 2036 h 2054"/>
                <a:gd name="T4" fmla="*/ 2215 w 2241"/>
                <a:gd name="T5" fmla="*/ 2027 h 2054"/>
                <a:gd name="T6" fmla="*/ 2239 w 2241"/>
                <a:gd name="T7" fmla="*/ 1992 h 2054"/>
                <a:gd name="T8" fmla="*/ 2231 w 2241"/>
                <a:gd name="T9" fmla="*/ 1950 h 2054"/>
                <a:gd name="T10" fmla="*/ 2195 w 2241"/>
                <a:gd name="T11" fmla="*/ 1928 h 2054"/>
                <a:gd name="T12" fmla="*/ 2151 w 2241"/>
                <a:gd name="T13" fmla="*/ 1928 h 2054"/>
                <a:gd name="T14" fmla="*/ 2104 w 2241"/>
                <a:gd name="T15" fmla="*/ 1933 h 2054"/>
                <a:gd name="T16" fmla="*/ 2049 w 2241"/>
                <a:gd name="T17" fmla="*/ 1939 h 2054"/>
                <a:gd name="T18" fmla="*/ 1990 w 2241"/>
                <a:gd name="T19" fmla="*/ 1943 h 2054"/>
                <a:gd name="T20" fmla="*/ 1930 w 2241"/>
                <a:gd name="T21" fmla="*/ 1942 h 2054"/>
                <a:gd name="T22" fmla="*/ 1872 w 2241"/>
                <a:gd name="T23" fmla="*/ 1932 h 2054"/>
                <a:gd name="T24" fmla="*/ 1807 w 2241"/>
                <a:gd name="T25" fmla="*/ 1906 h 2054"/>
                <a:gd name="T26" fmla="*/ 1666 w 2241"/>
                <a:gd name="T27" fmla="*/ 1837 h 2054"/>
                <a:gd name="T28" fmla="*/ 1464 w 2241"/>
                <a:gd name="T29" fmla="*/ 1725 h 2054"/>
                <a:gd name="T30" fmla="*/ 1217 w 2241"/>
                <a:gd name="T31" fmla="*/ 1578 h 2054"/>
                <a:gd name="T32" fmla="*/ 949 w 2241"/>
                <a:gd name="T33" fmla="*/ 1399 h 2054"/>
                <a:gd name="T34" fmla="*/ 677 w 2241"/>
                <a:gd name="T35" fmla="*/ 1192 h 2054"/>
                <a:gd name="T36" fmla="*/ 424 w 2241"/>
                <a:gd name="T37" fmla="*/ 963 h 2054"/>
                <a:gd name="T38" fmla="*/ 209 w 2241"/>
                <a:gd name="T39" fmla="*/ 717 h 2054"/>
                <a:gd name="T40" fmla="*/ 139 w 2241"/>
                <a:gd name="T41" fmla="*/ 612 h 2054"/>
                <a:gd name="T42" fmla="*/ 118 w 2241"/>
                <a:gd name="T43" fmla="*/ 559 h 2054"/>
                <a:gd name="T44" fmla="*/ 111 w 2241"/>
                <a:gd name="T45" fmla="*/ 511 h 2054"/>
                <a:gd name="T46" fmla="*/ 118 w 2241"/>
                <a:gd name="T47" fmla="*/ 465 h 2054"/>
                <a:gd name="T48" fmla="*/ 195 w 2241"/>
                <a:gd name="T49" fmla="*/ 357 h 2054"/>
                <a:gd name="T50" fmla="*/ 367 w 2241"/>
                <a:gd name="T51" fmla="*/ 254 h 2054"/>
                <a:gd name="T52" fmla="*/ 572 w 2241"/>
                <a:gd name="T53" fmla="*/ 181 h 2054"/>
                <a:gd name="T54" fmla="*/ 757 w 2241"/>
                <a:gd name="T55" fmla="*/ 130 h 2054"/>
                <a:gd name="T56" fmla="*/ 859 w 2241"/>
                <a:gd name="T57" fmla="*/ 100 h 2054"/>
                <a:gd name="T58" fmla="*/ 882 w 2241"/>
                <a:gd name="T59" fmla="*/ 65 h 2054"/>
                <a:gd name="T60" fmla="*/ 872 w 2241"/>
                <a:gd name="T61" fmla="*/ 23 h 2054"/>
                <a:gd name="T62" fmla="*/ 835 w 2241"/>
                <a:gd name="T63" fmla="*/ 1 h 2054"/>
                <a:gd name="T64" fmla="*/ 745 w 2241"/>
                <a:gd name="T65" fmla="*/ 19 h 2054"/>
                <a:gd name="T66" fmla="*/ 647 w 2241"/>
                <a:gd name="T67" fmla="*/ 43 h 2054"/>
                <a:gd name="T68" fmla="*/ 538 w 2241"/>
                <a:gd name="T69" fmla="*/ 74 h 2054"/>
                <a:gd name="T70" fmla="*/ 425 w 2241"/>
                <a:gd name="T71" fmla="*/ 111 h 2054"/>
                <a:gd name="T72" fmla="*/ 314 w 2241"/>
                <a:gd name="T73" fmla="*/ 157 h 2054"/>
                <a:gd name="T74" fmla="*/ 210 w 2241"/>
                <a:gd name="T75" fmla="*/ 210 h 2054"/>
                <a:gd name="T76" fmla="*/ 121 w 2241"/>
                <a:gd name="T77" fmla="*/ 274 h 2054"/>
                <a:gd name="T78" fmla="*/ 52 w 2241"/>
                <a:gd name="T79" fmla="*/ 350 h 2054"/>
                <a:gd name="T80" fmla="*/ 12 w 2241"/>
                <a:gd name="T81" fmla="*/ 432 h 2054"/>
                <a:gd name="T82" fmla="*/ 0 w 2241"/>
                <a:gd name="T83" fmla="*/ 504 h 2054"/>
                <a:gd name="T84" fmla="*/ 9 w 2241"/>
                <a:gd name="T85" fmla="*/ 579 h 2054"/>
                <a:gd name="T86" fmla="*/ 37 w 2241"/>
                <a:gd name="T87" fmla="*/ 656 h 2054"/>
                <a:gd name="T88" fmla="*/ 119 w 2241"/>
                <a:gd name="T89" fmla="*/ 781 h 2054"/>
                <a:gd name="T90" fmla="*/ 343 w 2241"/>
                <a:gd name="T91" fmla="*/ 1040 h 2054"/>
                <a:gd name="T92" fmla="*/ 606 w 2241"/>
                <a:gd name="T93" fmla="*/ 1278 h 2054"/>
                <a:gd name="T94" fmla="*/ 886 w 2241"/>
                <a:gd name="T95" fmla="*/ 1491 h 2054"/>
                <a:gd name="T96" fmla="*/ 1162 w 2241"/>
                <a:gd name="T97" fmla="*/ 1676 h 2054"/>
                <a:gd name="T98" fmla="*/ 1415 w 2241"/>
                <a:gd name="T99" fmla="*/ 1827 h 2054"/>
                <a:gd name="T100" fmla="*/ 1624 w 2241"/>
                <a:gd name="T101" fmla="*/ 1940 h 2054"/>
                <a:gd name="T102" fmla="*/ 1768 w 2241"/>
                <a:gd name="T103" fmla="*/ 2010 h 2054"/>
                <a:gd name="T104" fmla="*/ 1840 w 2241"/>
                <a:gd name="T105" fmla="*/ 2039 h 2054"/>
                <a:gd name="T106" fmla="*/ 1914 w 2241"/>
                <a:gd name="T107" fmla="*/ 2052 h 2054"/>
                <a:gd name="T108" fmla="*/ 1987 w 2241"/>
                <a:gd name="T109" fmla="*/ 2053 h 2054"/>
                <a:gd name="T110" fmla="*/ 2057 w 2241"/>
                <a:gd name="T111" fmla="*/ 2049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1" h="2054">
                  <a:moveTo>
                    <a:pt x="2105" y="2043"/>
                  </a:moveTo>
                  <a:lnTo>
                    <a:pt x="2116" y="2042"/>
                  </a:lnTo>
                  <a:lnTo>
                    <a:pt x="2127" y="2041"/>
                  </a:lnTo>
                  <a:lnTo>
                    <a:pt x="2137" y="2039"/>
                  </a:lnTo>
                  <a:lnTo>
                    <a:pt x="2148" y="2038"/>
                  </a:lnTo>
                  <a:lnTo>
                    <a:pt x="2158" y="2037"/>
                  </a:lnTo>
                  <a:lnTo>
                    <a:pt x="2167" y="2037"/>
                  </a:lnTo>
                  <a:lnTo>
                    <a:pt x="2176" y="2036"/>
                  </a:lnTo>
                  <a:lnTo>
                    <a:pt x="2184" y="2036"/>
                  </a:lnTo>
                  <a:lnTo>
                    <a:pt x="2195" y="2035"/>
                  </a:lnTo>
                  <a:lnTo>
                    <a:pt x="2205" y="2031"/>
                  </a:lnTo>
                  <a:lnTo>
                    <a:pt x="2215" y="2027"/>
                  </a:lnTo>
                  <a:lnTo>
                    <a:pt x="2224" y="2019"/>
                  </a:lnTo>
                  <a:lnTo>
                    <a:pt x="2231" y="2011"/>
                  </a:lnTo>
                  <a:lnTo>
                    <a:pt x="2236" y="2002"/>
                  </a:lnTo>
                  <a:lnTo>
                    <a:pt x="2239" y="1992"/>
                  </a:lnTo>
                  <a:lnTo>
                    <a:pt x="2241" y="1980"/>
                  </a:lnTo>
                  <a:lnTo>
                    <a:pt x="2239" y="1969"/>
                  </a:lnTo>
                  <a:lnTo>
                    <a:pt x="2236" y="1959"/>
                  </a:lnTo>
                  <a:lnTo>
                    <a:pt x="2231" y="1950"/>
                  </a:lnTo>
                  <a:lnTo>
                    <a:pt x="2224" y="1942"/>
                  </a:lnTo>
                  <a:lnTo>
                    <a:pt x="2215" y="1936"/>
                  </a:lnTo>
                  <a:lnTo>
                    <a:pt x="2205" y="1931"/>
                  </a:lnTo>
                  <a:lnTo>
                    <a:pt x="2195" y="1928"/>
                  </a:lnTo>
                  <a:lnTo>
                    <a:pt x="2184" y="1927"/>
                  </a:lnTo>
                  <a:lnTo>
                    <a:pt x="2173" y="1927"/>
                  </a:lnTo>
                  <a:lnTo>
                    <a:pt x="2163" y="1928"/>
                  </a:lnTo>
                  <a:lnTo>
                    <a:pt x="2151" y="1928"/>
                  </a:lnTo>
                  <a:lnTo>
                    <a:pt x="2140" y="1929"/>
                  </a:lnTo>
                  <a:lnTo>
                    <a:pt x="2128" y="1930"/>
                  </a:lnTo>
                  <a:lnTo>
                    <a:pt x="2116" y="1931"/>
                  </a:lnTo>
                  <a:lnTo>
                    <a:pt x="2104" y="1933"/>
                  </a:lnTo>
                  <a:lnTo>
                    <a:pt x="2091" y="1934"/>
                  </a:lnTo>
                  <a:lnTo>
                    <a:pt x="2078" y="1936"/>
                  </a:lnTo>
                  <a:lnTo>
                    <a:pt x="2063" y="1938"/>
                  </a:lnTo>
                  <a:lnTo>
                    <a:pt x="2049" y="1939"/>
                  </a:lnTo>
                  <a:lnTo>
                    <a:pt x="2035" y="1940"/>
                  </a:lnTo>
                  <a:lnTo>
                    <a:pt x="2020" y="1941"/>
                  </a:lnTo>
                  <a:lnTo>
                    <a:pt x="2005" y="1942"/>
                  </a:lnTo>
                  <a:lnTo>
                    <a:pt x="1990" y="1943"/>
                  </a:lnTo>
                  <a:lnTo>
                    <a:pt x="1975" y="1943"/>
                  </a:lnTo>
                  <a:lnTo>
                    <a:pt x="1960" y="1943"/>
                  </a:lnTo>
                  <a:lnTo>
                    <a:pt x="1944" y="1942"/>
                  </a:lnTo>
                  <a:lnTo>
                    <a:pt x="1930" y="1942"/>
                  </a:lnTo>
                  <a:lnTo>
                    <a:pt x="1915" y="1940"/>
                  </a:lnTo>
                  <a:lnTo>
                    <a:pt x="1900" y="1938"/>
                  </a:lnTo>
                  <a:lnTo>
                    <a:pt x="1886" y="1936"/>
                  </a:lnTo>
                  <a:lnTo>
                    <a:pt x="1872" y="1932"/>
                  </a:lnTo>
                  <a:lnTo>
                    <a:pt x="1858" y="1928"/>
                  </a:lnTo>
                  <a:lnTo>
                    <a:pt x="1847" y="1923"/>
                  </a:lnTo>
                  <a:lnTo>
                    <a:pt x="1829" y="1916"/>
                  </a:lnTo>
                  <a:lnTo>
                    <a:pt x="1807" y="1906"/>
                  </a:lnTo>
                  <a:lnTo>
                    <a:pt x="1778" y="1893"/>
                  </a:lnTo>
                  <a:lnTo>
                    <a:pt x="1745" y="1876"/>
                  </a:lnTo>
                  <a:lnTo>
                    <a:pt x="1708" y="1857"/>
                  </a:lnTo>
                  <a:lnTo>
                    <a:pt x="1666" y="1837"/>
                  </a:lnTo>
                  <a:lnTo>
                    <a:pt x="1621" y="1812"/>
                  </a:lnTo>
                  <a:lnTo>
                    <a:pt x="1571" y="1786"/>
                  </a:lnTo>
                  <a:lnTo>
                    <a:pt x="1519" y="1757"/>
                  </a:lnTo>
                  <a:lnTo>
                    <a:pt x="1464" y="1725"/>
                  </a:lnTo>
                  <a:lnTo>
                    <a:pt x="1405" y="1692"/>
                  </a:lnTo>
                  <a:lnTo>
                    <a:pt x="1344" y="1656"/>
                  </a:lnTo>
                  <a:lnTo>
                    <a:pt x="1281" y="1619"/>
                  </a:lnTo>
                  <a:lnTo>
                    <a:pt x="1217" y="1578"/>
                  </a:lnTo>
                  <a:lnTo>
                    <a:pt x="1151" y="1536"/>
                  </a:lnTo>
                  <a:lnTo>
                    <a:pt x="1084" y="1492"/>
                  </a:lnTo>
                  <a:lnTo>
                    <a:pt x="1017" y="1446"/>
                  </a:lnTo>
                  <a:lnTo>
                    <a:pt x="949" y="1399"/>
                  </a:lnTo>
                  <a:lnTo>
                    <a:pt x="879" y="1349"/>
                  </a:lnTo>
                  <a:lnTo>
                    <a:pt x="811" y="1299"/>
                  </a:lnTo>
                  <a:lnTo>
                    <a:pt x="744" y="1246"/>
                  </a:lnTo>
                  <a:lnTo>
                    <a:pt x="677" y="1192"/>
                  </a:lnTo>
                  <a:lnTo>
                    <a:pt x="611" y="1137"/>
                  </a:lnTo>
                  <a:lnTo>
                    <a:pt x="547" y="1081"/>
                  </a:lnTo>
                  <a:lnTo>
                    <a:pt x="484" y="1022"/>
                  </a:lnTo>
                  <a:lnTo>
                    <a:pt x="424" y="963"/>
                  </a:lnTo>
                  <a:lnTo>
                    <a:pt x="365" y="904"/>
                  </a:lnTo>
                  <a:lnTo>
                    <a:pt x="310" y="842"/>
                  </a:lnTo>
                  <a:lnTo>
                    <a:pt x="259" y="779"/>
                  </a:lnTo>
                  <a:lnTo>
                    <a:pt x="209" y="717"/>
                  </a:lnTo>
                  <a:lnTo>
                    <a:pt x="164" y="653"/>
                  </a:lnTo>
                  <a:lnTo>
                    <a:pt x="155" y="638"/>
                  </a:lnTo>
                  <a:lnTo>
                    <a:pt x="146" y="625"/>
                  </a:lnTo>
                  <a:lnTo>
                    <a:pt x="139" y="612"/>
                  </a:lnTo>
                  <a:lnTo>
                    <a:pt x="132" y="598"/>
                  </a:lnTo>
                  <a:lnTo>
                    <a:pt x="127" y="586"/>
                  </a:lnTo>
                  <a:lnTo>
                    <a:pt x="122" y="572"/>
                  </a:lnTo>
                  <a:lnTo>
                    <a:pt x="118" y="559"/>
                  </a:lnTo>
                  <a:lnTo>
                    <a:pt x="115" y="547"/>
                  </a:lnTo>
                  <a:lnTo>
                    <a:pt x="112" y="535"/>
                  </a:lnTo>
                  <a:lnTo>
                    <a:pt x="111" y="523"/>
                  </a:lnTo>
                  <a:lnTo>
                    <a:pt x="111" y="511"/>
                  </a:lnTo>
                  <a:lnTo>
                    <a:pt x="111" y="499"/>
                  </a:lnTo>
                  <a:lnTo>
                    <a:pt x="112" y="488"/>
                  </a:lnTo>
                  <a:lnTo>
                    <a:pt x="115" y="476"/>
                  </a:lnTo>
                  <a:lnTo>
                    <a:pt x="118" y="465"/>
                  </a:lnTo>
                  <a:lnTo>
                    <a:pt x="122" y="454"/>
                  </a:lnTo>
                  <a:lnTo>
                    <a:pt x="140" y="419"/>
                  </a:lnTo>
                  <a:lnTo>
                    <a:pt x="164" y="388"/>
                  </a:lnTo>
                  <a:lnTo>
                    <a:pt x="195" y="357"/>
                  </a:lnTo>
                  <a:lnTo>
                    <a:pt x="232" y="329"/>
                  </a:lnTo>
                  <a:lnTo>
                    <a:pt x="273" y="303"/>
                  </a:lnTo>
                  <a:lnTo>
                    <a:pt x="319" y="278"/>
                  </a:lnTo>
                  <a:lnTo>
                    <a:pt x="367" y="254"/>
                  </a:lnTo>
                  <a:lnTo>
                    <a:pt x="417" y="234"/>
                  </a:lnTo>
                  <a:lnTo>
                    <a:pt x="469" y="215"/>
                  </a:lnTo>
                  <a:lnTo>
                    <a:pt x="522" y="196"/>
                  </a:lnTo>
                  <a:lnTo>
                    <a:pt x="572" y="181"/>
                  </a:lnTo>
                  <a:lnTo>
                    <a:pt x="623" y="165"/>
                  </a:lnTo>
                  <a:lnTo>
                    <a:pt x="671" y="152"/>
                  </a:lnTo>
                  <a:lnTo>
                    <a:pt x="716" y="140"/>
                  </a:lnTo>
                  <a:lnTo>
                    <a:pt x="757" y="130"/>
                  </a:lnTo>
                  <a:lnTo>
                    <a:pt x="793" y="121"/>
                  </a:lnTo>
                  <a:lnTo>
                    <a:pt x="840" y="109"/>
                  </a:lnTo>
                  <a:lnTo>
                    <a:pt x="851" y="106"/>
                  </a:lnTo>
                  <a:lnTo>
                    <a:pt x="859" y="100"/>
                  </a:lnTo>
                  <a:lnTo>
                    <a:pt x="867" y="94"/>
                  </a:lnTo>
                  <a:lnTo>
                    <a:pt x="874" y="85"/>
                  </a:lnTo>
                  <a:lnTo>
                    <a:pt x="878" y="76"/>
                  </a:lnTo>
                  <a:lnTo>
                    <a:pt x="882" y="65"/>
                  </a:lnTo>
                  <a:lnTo>
                    <a:pt x="883" y="54"/>
                  </a:lnTo>
                  <a:lnTo>
                    <a:pt x="882" y="43"/>
                  </a:lnTo>
                  <a:lnTo>
                    <a:pt x="877" y="32"/>
                  </a:lnTo>
                  <a:lnTo>
                    <a:pt x="872" y="23"/>
                  </a:lnTo>
                  <a:lnTo>
                    <a:pt x="864" y="16"/>
                  </a:lnTo>
                  <a:lnTo>
                    <a:pt x="855" y="9"/>
                  </a:lnTo>
                  <a:lnTo>
                    <a:pt x="845" y="5"/>
                  </a:lnTo>
                  <a:lnTo>
                    <a:pt x="835" y="1"/>
                  </a:lnTo>
                  <a:lnTo>
                    <a:pt x="824" y="0"/>
                  </a:lnTo>
                  <a:lnTo>
                    <a:pt x="813" y="1"/>
                  </a:lnTo>
                  <a:lnTo>
                    <a:pt x="767" y="14"/>
                  </a:lnTo>
                  <a:lnTo>
                    <a:pt x="745" y="19"/>
                  </a:lnTo>
                  <a:lnTo>
                    <a:pt x="722" y="25"/>
                  </a:lnTo>
                  <a:lnTo>
                    <a:pt x="698" y="31"/>
                  </a:lnTo>
                  <a:lnTo>
                    <a:pt x="672" y="37"/>
                  </a:lnTo>
                  <a:lnTo>
                    <a:pt x="647" y="43"/>
                  </a:lnTo>
                  <a:lnTo>
                    <a:pt x="621" y="51"/>
                  </a:lnTo>
                  <a:lnTo>
                    <a:pt x="594" y="58"/>
                  </a:lnTo>
                  <a:lnTo>
                    <a:pt x="567" y="66"/>
                  </a:lnTo>
                  <a:lnTo>
                    <a:pt x="538" y="74"/>
                  </a:lnTo>
                  <a:lnTo>
                    <a:pt x="511" y="83"/>
                  </a:lnTo>
                  <a:lnTo>
                    <a:pt x="482" y="92"/>
                  </a:lnTo>
                  <a:lnTo>
                    <a:pt x="453" y="102"/>
                  </a:lnTo>
                  <a:lnTo>
                    <a:pt x="425" y="111"/>
                  </a:lnTo>
                  <a:lnTo>
                    <a:pt x="397" y="121"/>
                  </a:lnTo>
                  <a:lnTo>
                    <a:pt x="369" y="133"/>
                  </a:lnTo>
                  <a:lnTo>
                    <a:pt x="341" y="144"/>
                  </a:lnTo>
                  <a:lnTo>
                    <a:pt x="314" y="157"/>
                  </a:lnTo>
                  <a:lnTo>
                    <a:pt x="287" y="169"/>
                  </a:lnTo>
                  <a:lnTo>
                    <a:pt x="261" y="182"/>
                  </a:lnTo>
                  <a:lnTo>
                    <a:pt x="236" y="196"/>
                  </a:lnTo>
                  <a:lnTo>
                    <a:pt x="210" y="210"/>
                  </a:lnTo>
                  <a:lnTo>
                    <a:pt x="186" y="226"/>
                  </a:lnTo>
                  <a:lnTo>
                    <a:pt x="163" y="241"/>
                  </a:lnTo>
                  <a:lnTo>
                    <a:pt x="142" y="258"/>
                  </a:lnTo>
                  <a:lnTo>
                    <a:pt x="121" y="274"/>
                  </a:lnTo>
                  <a:lnTo>
                    <a:pt x="101" y="292"/>
                  </a:lnTo>
                  <a:lnTo>
                    <a:pt x="84" y="311"/>
                  </a:lnTo>
                  <a:lnTo>
                    <a:pt x="67" y="330"/>
                  </a:lnTo>
                  <a:lnTo>
                    <a:pt x="52" y="350"/>
                  </a:lnTo>
                  <a:lnTo>
                    <a:pt x="39" y="370"/>
                  </a:lnTo>
                  <a:lnTo>
                    <a:pt x="28" y="392"/>
                  </a:lnTo>
                  <a:lnTo>
                    <a:pt x="18" y="414"/>
                  </a:lnTo>
                  <a:lnTo>
                    <a:pt x="12" y="432"/>
                  </a:lnTo>
                  <a:lnTo>
                    <a:pt x="7" y="449"/>
                  </a:lnTo>
                  <a:lnTo>
                    <a:pt x="3" y="468"/>
                  </a:lnTo>
                  <a:lnTo>
                    <a:pt x="1" y="486"/>
                  </a:lnTo>
                  <a:lnTo>
                    <a:pt x="0" y="504"/>
                  </a:lnTo>
                  <a:lnTo>
                    <a:pt x="0" y="523"/>
                  </a:lnTo>
                  <a:lnTo>
                    <a:pt x="2" y="542"/>
                  </a:lnTo>
                  <a:lnTo>
                    <a:pt x="4" y="560"/>
                  </a:lnTo>
                  <a:lnTo>
                    <a:pt x="9" y="579"/>
                  </a:lnTo>
                  <a:lnTo>
                    <a:pt x="13" y="598"/>
                  </a:lnTo>
                  <a:lnTo>
                    <a:pt x="20" y="618"/>
                  </a:lnTo>
                  <a:lnTo>
                    <a:pt x="28" y="636"/>
                  </a:lnTo>
                  <a:lnTo>
                    <a:pt x="37" y="656"/>
                  </a:lnTo>
                  <a:lnTo>
                    <a:pt x="47" y="675"/>
                  </a:lnTo>
                  <a:lnTo>
                    <a:pt x="58" y="695"/>
                  </a:lnTo>
                  <a:lnTo>
                    <a:pt x="72" y="714"/>
                  </a:lnTo>
                  <a:lnTo>
                    <a:pt x="119" y="781"/>
                  </a:lnTo>
                  <a:lnTo>
                    <a:pt x="171" y="847"/>
                  </a:lnTo>
                  <a:lnTo>
                    <a:pt x="226" y="912"/>
                  </a:lnTo>
                  <a:lnTo>
                    <a:pt x="283" y="977"/>
                  </a:lnTo>
                  <a:lnTo>
                    <a:pt x="343" y="1040"/>
                  </a:lnTo>
                  <a:lnTo>
                    <a:pt x="406" y="1102"/>
                  </a:lnTo>
                  <a:lnTo>
                    <a:pt x="471" y="1162"/>
                  </a:lnTo>
                  <a:lnTo>
                    <a:pt x="538" y="1220"/>
                  </a:lnTo>
                  <a:lnTo>
                    <a:pt x="606" y="1278"/>
                  </a:lnTo>
                  <a:lnTo>
                    <a:pt x="675" y="1334"/>
                  </a:lnTo>
                  <a:lnTo>
                    <a:pt x="745" y="1388"/>
                  </a:lnTo>
                  <a:lnTo>
                    <a:pt x="815" y="1440"/>
                  </a:lnTo>
                  <a:lnTo>
                    <a:pt x="886" y="1491"/>
                  </a:lnTo>
                  <a:lnTo>
                    <a:pt x="956" y="1541"/>
                  </a:lnTo>
                  <a:lnTo>
                    <a:pt x="1026" y="1588"/>
                  </a:lnTo>
                  <a:lnTo>
                    <a:pt x="1095" y="1633"/>
                  </a:lnTo>
                  <a:lnTo>
                    <a:pt x="1162" y="1676"/>
                  </a:lnTo>
                  <a:lnTo>
                    <a:pt x="1228" y="1717"/>
                  </a:lnTo>
                  <a:lnTo>
                    <a:pt x="1293" y="1756"/>
                  </a:lnTo>
                  <a:lnTo>
                    <a:pt x="1356" y="1793"/>
                  </a:lnTo>
                  <a:lnTo>
                    <a:pt x="1415" y="1827"/>
                  </a:lnTo>
                  <a:lnTo>
                    <a:pt x="1472" y="1859"/>
                  </a:lnTo>
                  <a:lnTo>
                    <a:pt x="1526" y="1888"/>
                  </a:lnTo>
                  <a:lnTo>
                    <a:pt x="1577" y="1916"/>
                  </a:lnTo>
                  <a:lnTo>
                    <a:pt x="1624" y="1940"/>
                  </a:lnTo>
                  <a:lnTo>
                    <a:pt x="1667" y="1962"/>
                  </a:lnTo>
                  <a:lnTo>
                    <a:pt x="1706" y="1981"/>
                  </a:lnTo>
                  <a:lnTo>
                    <a:pt x="1739" y="1997"/>
                  </a:lnTo>
                  <a:lnTo>
                    <a:pt x="1768" y="2010"/>
                  </a:lnTo>
                  <a:lnTo>
                    <a:pt x="1792" y="2021"/>
                  </a:lnTo>
                  <a:lnTo>
                    <a:pt x="1809" y="2029"/>
                  </a:lnTo>
                  <a:lnTo>
                    <a:pt x="1821" y="2034"/>
                  </a:lnTo>
                  <a:lnTo>
                    <a:pt x="1840" y="2039"/>
                  </a:lnTo>
                  <a:lnTo>
                    <a:pt x="1859" y="2043"/>
                  </a:lnTo>
                  <a:lnTo>
                    <a:pt x="1876" y="2047"/>
                  </a:lnTo>
                  <a:lnTo>
                    <a:pt x="1895" y="2050"/>
                  </a:lnTo>
                  <a:lnTo>
                    <a:pt x="1914" y="2052"/>
                  </a:lnTo>
                  <a:lnTo>
                    <a:pt x="1932" y="2053"/>
                  </a:lnTo>
                  <a:lnTo>
                    <a:pt x="1951" y="2054"/>
                  </a:lnTo>
                  <a:lnTo>
                    <a:pt x="1969" y="2054"/>
                  </a:lnTo>
                  <a:lnTo>
                    <a:pt x="1987" y="2053"/>
                  </a:lnTo>
                  <a:lnTo>
                    <a:pt x="2005" y="2053"/>
                  </a:lnTo>
                  <a:lnTo>
                    <a:pt x="2023" y="2052"/>
                  </a:lnTo>
                  <a:lnTo>
                    <a:pt x="2040" y="2050"/>
                  </a:lnTo>
                  <a:lnTo>
                    <a:pt x="2057" y="2049"/>
                  </a:lnTo>
                  <a:lnTo>
                    <a:pt x="2073" y="2047"/>
                  </a:lnTo>
                  <a:lnTo>
                    <a:pt x="2090" y="2046"/>
                  </a:lnTo>
                  <a:lnTo>
                    <a:pt x="2105" y="20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1" name="Freeform 31"/>
            <p:cNvSpPr>
              <a:spLocks/>
            </p:cNvSpPr>
            <p:nvPr/>
          </p:nvSpPr>
          <p:spPr bwMode="auto">
            <a:xfrm>
              <a:off x="4644" y="2404"/>
              <a:ext cx="11" cy="31"/>
            </a:xfrm>
            <a:custGeom>
              <a:avLst/>
              <a:gdLst>
                <a:gd name="T0" fmla="*/ 0 w 110"/>
                <a:gd name="T1" fmla="*/ 56 h 312"/>
                <a:gd name="T2" fmla="*/ 0 w 110"/>
                <a:gd name="T3" fmla="*/ 257 h 312"/>
                <a:gd name="T4" fmla="*/ 1 w 110"/>
                <a:gd name="T5" fmla="*/ 268 h 312"/>
                <a:gd name="T6" fmla="*/ 4 w 110"/>
                <a:gd name="T7" fmla="*/ 279 h 312"/>
                <a:gd name="T8" fmla="*/ 9 w 110"/>
                <a:gd name="T9" fmla="*/ 289 h 312"/>
                <a:gd name="T10" fmla="*/ 15 w 110"/>
                <a:gd name="T11" fmla="*/ 297 h 312"/>
                <a:gd name="T12" fmla="*/ 24 w 110"/>
                <a:gd name="T13" fmla="*/ 304 h 312"/>
                <a:gd name="T14" fmla="*/ 33 w 110"/>
                <a:gd name="T15" fmla="*/ 308 h 312"/>
                <a:gd name="T16" fmla="*/ 43 w 110"/>
                <a:gd name="T17" fmla="*/ 311 h 312"/>
                <a:gd name="T18" fmla="*/ 54 w 110"/>
                <a:gd name="T19" fmla="*/ 312 h 312"/>
                <a:gd name="T20" fmla="*/ 66 w 110"/>
                <a:gd name="T21" fmla="*/ 311 h 312"/>
                <a:gd name="T22" fmla="*/ 76 w 110"/>
                <a:gd name="T23" fmla="*/ 308 h 312"/>
                <a:gd name="T24" fmla="*/ 86 w 110"/>
                <a:gd name="T25" fmla="*/ 304 h 312"/>
                <a:gd name="T26" fmla="*/ 93 w 110"/>
                <a:gd name="T27" fmla="*/ 297 h 312"/>
                <a:gd name="T28" fmla="*/ 101 w 110"/>
                <a:gd name="T29" fmla="*/ 289 h 312"/>
                <a:gd name="T30" fmla="*/ 106 w 110"/>
                <a:gd name="T31" fmla="*/ 279 h 312"/>
                <a:gd name="T32" fmla="*/ 109 w 110"/>
                <a:gd name="T33" fmla="*/ 268 h 312"/>
                <a:gd name="T34" fmla="*/ 110 w 110"/>
                <a:gd name="T35" fmla="*/ 257 h 312"/>
                <a:gd name="T36" fmla="*/ 110 w 110"/>
                <a:gd name="T37" fmla="*/ 56 h 312"/>
                <a:gd name="T38" fmla="*/ 109 w 110"/>
                <a:gd name="T39" fmla="*/ 44 h 312"/>
                <a:gd name="T40" fmla="*/ 106 w 110"/>
                <a:gd name="T41" fmla="*/ 34 h 312"/>
                <a:gd name="T42" fmla="*/ 101 w 110"/>
                <a:gd name="T43" fmla="*/ 24 h 312"/>
                <a:gd name="T44" fmla="*/ 93 w 110"/>
                <a:gd name="T45" fmla="*/ 16 h 312"/>
                <a:gd name="T46" fmla="*/ 86 w 110"/>
                <a:gd name="T47" fmla="*/ 9 h 312"/>
                <a:gd name="T48" fmla="*/ 76 w 110"/>
                <a:gd name="T49" fmla="*/ 4 h 312"/>
                <a:gd name="T50" fmla="*/ 66 w 110"/>
                <a:gd name="T51" fmla="*/ 1 h 312"/>
                <a:gd name="T52" fmla="*/ 54 w 110"/>
                <a:gd name="T53" fmla="*/ 0 h 312"/>
                <a:gd name="T54" fmla="*/ 43 w 110"/>
                <a:gd name="T55" fmla="*/ 1 h 312"/>
                <a:gd name="T56" fmla="*/ 33 w 110"/>
                <a:gd name="T57" fmla="*/ 4 h 312"/>
                <a:gd name="T58" fmla="*/ 24 w 110"/>
                <a:gd name="T59" fmla="*/ 9 h 312"/>
                <a:gd name="T60" fmla="*/ 15 w 110"/>
                <a:gd name="T61" fmla="*/ 16 h 312"/>
                <a:gd name="T62" fmla="*/ 9 w 110"/>
                <a:gd name="T63" fmla="*/ 24 h 312"/>
                <a:gd name="T64" fmla="*/ 4 w 110"/>
                <a:gd name="T65" fmla="*/ 34 h 312"/>
                <a:gd name="T66" fmla="*/ 1 w 110"/>
                <a:gd name="T67" fmla="*/ 44 h 312"/>
                <a:gd name="T68" fmla="*/ 0 w 110"/>
                <a:gd name="T6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312">
                  <a:moveTo>
                    <a:pt x="0" y="56"/>
                  </a:moveTo>
                  <a:lnTo>
                    <a:pt x="0" y="257"/>
                  </a:lnTo>
                  <a:lnTo>
                    <a:pt x="1" y="268"/>
                  </a:lnTo>
                  <a:lnTo>
                    <a:pt x="4" y="279"/>
                  </a:lnTo>
                  <a:lnTo>
                    <a:pt x="9" y="289"/>
                  </a:lnTo>
                  <a:lnTo>
                    <a:pt x="15" y="297"/>
                  </a:lnTo>
                  <a:lnTo>
                    <a:pt x="24" y="304"/>
                  </a:lnTo>
                  <a:lnTo>
                    <a:pt x="33" y="308"/>
                  </a:lnTo>
                  <a:lnTo>
                    <a:pt x="43" y="311"/>
                  </a:lnTo>
                  <a:lnTo>
                    <a:pt x="54" y="312"/>
                  </a:lnTo>
                  <a:lnTo>
                    <a:pt x="66" y="311"/>
                  </a:lnTo>
                  <a:lnTo>
                    <a:pt x="76" y="308"/>
                  </a:lnTo>
                  <a:lnTo>
                    <a:pt x="86" y="304"/>
                  </a:lnTo>
                  <a:lnTo>
                    <a:pt x="93" y="297"/>
                  </a:lnTo>
                  <a:lnTo>
                    <a:pt x="101" y="289"/>
                  </a:lnTo>
                  <a:lnTo>
                    <a:pt x="106" y="279"/>
                  </a:lnTo>
                  <a:lnTo>
                    <a:pt x="109" y="268"/>
                  </a:lnTo>
                  <a:lnTo>
                    <a:pt x="110" y="257"/>
                  </a:lnTo>
                  <a:lnTo>
                    <a:pt x="110" y="56"/>
                  </a:lnTo>
                  <a:lnTo>
                    <a:pt x="109" y="44"/>
                  </a:lnTo>
                  <a:lnTo>
                    <a:pt x="106" y="34"/>
                  </a:lnTo>
                  <a:lnTo>
                    <a:pt x="101" y="24"/>
                  </a:lnTo>
                  <a:lnTo>
                    <a:pt x="93" y="16"/>
                  </a:lnTo>
                  <a:lnTo>
                    <a:pt x="86" y="9"/>
                  </a:lnTo>
                  <a:lnTo>
                    <a:pt x="76" y="4"/>
                  </a:lnTo>
                  <a:lnTo>
                    <a:pt x="66" y="1"/>
                  </a:lnTo>
                  <a:lnTo>
                    <a:pt x="54" y="0"/>
                  </a:lnTo>
                  <a:lnTo>
                    <a:pt x="43" y="1"/>
                  </a:lnTo>
                  <a:lnTo>
                    <a:pt x="33" y="4"/>
                  </a:lnTo>
                  <a:lnTo>
                    <a:pt x="24" y="9"/>
                  </a:lnTo>
                  <a:lnTo>
                    <a:pt x="15" y="16"/>
                  </a:lnTo>
                  <a:lnTo>
                    <a:pt x="9" y="24"/>
                  </a:lnTo>
                  <a:lnTo>
                    <a:pt x="4" y="34"/>
                  </a:lnTo>
                  <a:lnTo>
                    <a:pt x="1" y="44"/>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2" name="Freeform 32"/>
            <p:cNvSpPr>
              <a:spLocks/>
            </p:cNvSpPr>
            <p:nvPr/>
          </p:nvSpPr>
          <p:spPr bwMode="auto">
            <a:xfrm>
              <a:off x="4638" y="2381"/>
              <a:ext cx="78" cy="33"/>
            </a:xfrm>
            <a:custGeom>
              <a:avLst/>
              <a:gdLst>
                <a:gd name="T0" fmla="*/ 774 w 776"/>
                <a:gd name="T1" fmla="*/ 288 h 324"/>
                <a:gd name="T2" fmla="*/ 776 w 776"/>
                <a:gd name="T3" fmla="*/ 277 h 324"/>
                <a:gd name="T4" fmla="*/ 776 w 776"/>
                <a:gd name="T5" fmla="*/ 266 h 324"/>
                <a:gd name="T6" fmla="*/ 775 w 776"/>
                <a:gd name="T7" fmla="*/ 255 h 324"/>
                <a:gd name="T8" fmla="*/ 771 w 776"/>
                <a:gd name="T9" fmla="*/ 245 h 324"/>
                <a:gd name="T10" fmla="*/ 765 w 776"/>
                <a:gd name="T11" fmla="*/ 236 h 324"/>
                <a:gd name="T12" fmla="*/ 757 w 776"/>
                <a:gd name="T13" fmla="*/ 228 h 324"/>
                <a:gd name="T14" fmla="*/ 749 w 776"/>
                <a:gd name="T15" fmla="*/ 222 h 324"/>
                <a:gd name="T16" fmla="*/ 738 w 776"/>
                <a:gd name="T17" fmla="*/ 217 h 324"/>
                <a:gd name="T18" fmla="*/ 74 w 776"/>
                <a:gd name="T19" fmla="*/ 3 h 324"/>
                <a:gd name="T20" fmla="*/ 63 w 776"/>
                <a:gd name="T21" fmla="*/ 1 h 324"/>
                <a:gd name="T22" fmla="*/ 52 w 776"/>
                <a:gd name="T23" fmla="*/ 0 h 324"/>
                <a:gd name="T24" fmla="*/ 41 w 776"/>
                <a:gd name="T25" fmla="*/ 2 h 324"/>
                <a:gd name="T26" fmla="*/ 31 w 776"/>
                <a:gd name="T27" fmla="*/ 5 h 324"/>
                <a:gd name="T28" fmla="*/ 21 w 776"/>
                <a:gd name="T29" fmla="*/ 11 h 324"/>
                <a:gd name="T30" fmla="*/ 13 w 776"/>
                <a:gd name="T31" fmla="*/ 18 h 324"/>
                <a:gd name="T32" fmla="*/ 7 w 776"/>
                <a:gd name="T33" fmla="*/ 27 h 324"/>
                <a:gd name="T34" fmla="*/ 2 w 776"/>
                <a:gd name="T35" fmla="*/ 37 h 324"/>
                <a:gd name="T36" fmla="*/ 0 w 776"/>
                <a:gd name="T37" fmla="*/ 48 h 324"/>
                <a:gd name="T38" fmla="*/ 0 w 776"/>
                <a:gd name="T39" fmla="*/ 59 h 324"/>
                <a:gd name="T40" fmla="*/ 2 w 776"/>
                <a:gd name="T41" fmla="*/ 69 h 324"/>
                <a:gd name="T42" fmla="*/ 6 w 776"/>
                <a:gd name="T43" fmla="*/ 79 h 324"/>
                <a:gd name="T44" fmla="*/ 11 w 776"/>
                <a:gd name="T45" fmla="*/ 88 h 324"/>
                <a:gd name="T46" fmla="*/ 19 w 776"/>
                <a:gd name="T47" fmla="*/ 95 h 324"/>
                <a:gd name="T48" fmla="*/ 28 w 776"/>
                <a:gd name="T49" fmla="*/ 102 h 324"/>
                <a:gd name="T50" fmla="*/ 39 w 776"/>
                <a:gd name="T51" fmla="*/ 106 h 324"/>
                <a:gd name="T52" fmla="*/ 705 w 776"/>
                <a:gd name="T53" fmla="*/ 322 h 324"/>
                <a:gd name="T54" fmla="*/ 716 w 776"/>
                <a:gd name="T55" fmla="*/ 324 h 324"/>
                <a:gd name="T56" fmla="*/ 727 w 776"/>
                <a:gd name="T57" fmla="*/ 324 h 324"/>
                <a:gd name="T58" fmla="*/ 738 w 776"/>
                <a:gd name="T59" fmla="*/ 323 h 324"/>
                <a:gd name="T60" fmla="*/ 747 w 776"/>
                <a:gd name="T61" fmla="*/ 319 h 324"/>
                <a:gd name="T62" fmla="*/ 756 w 776"/>
                <a:gd name="T63" fmla="*/ 313 h 324"/>
                <a:gd name="T64" fmla="*/ 764 w 776"/>
                <a:gd name="T65" fmla="*/ 307 h 324"/>
                <a:gd name="T66" fmla="*/ 769 w 776"/>
                <a:gd name="T67" fmla="*/ 298 h 324"/>
                <a:gd name="T68" fmla="*/ 774 w 776"/>
                <a:gd name="T69" fmla="*/ 28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6" h="324">
                  <a:moveTo>
                    <a:pt x="774" y="288"/>
                  </a:moveTo>
                  <a:lnTo>
                    <a:pt x="776" y="277"/>
                  </a:lnTo>
                  <a:lnTo>
                    <a:pt x="776" y="266"/>
                  </a:lnTo>
                  <a:lnTo>
                    <a:pt x="775" y="255"/>
                  </a:lnTo>
                  <a:lnTo>
                    <a:pt x="771" y="245"/>
                  </a:lnTo>
                  <a:lnTo>
                    <a:pt x="765" y="236"/>
                  </a:lnTo>
                  <a:lnTo>
                    <a:pt x="757" y="228"/>
                  </a:lnTo>
                  <a:lnTo>
                    <a:pt x="749" y="222"/>
                  </a:lnTo>
                  <a:lnTo>
                    <a:pt x="738" y="217"/>
                  </a:lnTo>
                  <a:lnTo>
                    <a:pt x="74" y="3"/>
                  </a:lnTo>
                  <a:lnTo>
                    <a:pt x="63" y="1"/>
                  </a:lnTo>
                  <a:lnTo>
                    <a:pt x="52" y="0"/>
                  </a:lnTo>
                  <a:lnTo>
                    <a:pt x="41" y="2"/>
                  </a:lnTo>
                  <a:lnTo>
                    <a:pt x="31" y="5"/>
                  </a:lnTo>
                  <a:lnTo>
                    <a:pt x="21" y="11"/>
                  </a:lnTo>
                  <a:lnTo>
                    <a:pt x="13" y="18"/>
                  </a:lnTo>
                  <a:lnTo>
                    <a:pt x="7" y="27"/>
                  </a:lnTo>
                  <a:lnTo>
                    <a:pt x="2" y="37"/>
                  </a:lnTo>
                  <a:lnTo>
                    <a:pt x="0" y="48"/>
                  </a:lnTo>
                  <a:lnTo>
                    <a:pt x="0" y="59"/>
                  </a:lnTo>
                  <a:lnTo>
                    <a:pt x="2" y="69"/>
                  </a:lnTo>
                  <a:lnTo>
                    <a:pt x="6" y="79"/>
                  </a:lnTo>
                  <a:lnTo>
                    <a:pt x="11" y="88"/>
                  </a:lnTo>
                  <a:lnTo>
                    <a:pt x="19" y="95"/>
                  </a:lnTo>
                  <a:lnTo>
                    <a:pt x="28" y="102"/>
                  </a:lnTo>
                  <a:lnTo>
                    <a:pt x="39" y="106"/>
                  </a:lnTo>
                  <a:lnTo>
                    <a:pt x="705" y="322"/>
                  </a:lnTo>
                  <a:lnTo>
                    <a:pt x="716" y="324"/>
                  </a:lnTo>
                  <a:lnTo>
                    <a:pt x="727" y="324"/>
                  </a:lnTo>
                  <a:lnTo>
                    <a:pt x="738" y="323"/>
                  </a:lnTo>
                  <a:lnTo>
                    <a:pt x="747" y="319"/>
                  </a:lnTo>
                  <a:lnTo>
                    <a:pt x="756" y="313"/>
                  </a:lnTo>
                  <a:lnTo>
                    <a:pt x="764" y="307"/>
                  </a:lnTo>
                  <a:lnTo>
                    <a:pt x="769" y="298"/>
                  </a:lnTo>
                  <a:lnTo>
                    <a:pt x="774"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3" name="Freeform 33"/>
            <p:cNvSpPr>
              <a:spLocks/>
            </p:cNvSpPr>
            <p:nvPr/>
          </p:nvSpPr>
          <p:spPr bwMode="auto">
            <a:xfrm>
              <a:off x="4881" y="2298"/>
              <a:ext cx="26" cy="66"/>
            </a:xfrm>
            <a:custGeom>
              <a:avLst/>
              <a:gdLst>
                <a:gd name="T0" fmla="*/ 144 w 254"/>
                <a:gd name="T1" fmla="*/ 616 h 658"/>
                <a:gd name="T2" fmla="*/ 144 w 254"/>
                <a:gd name="T3" fmla="*/ 616 h 658"/>
                <a:gd name="T4" fmla="*/ 149 w 254"/>
                <a:gd name="T5" fmla="*/ 627 h 658"/>
                <a:gd name="T6" fmla="*/ 154 w 254"/>
                <a:gd name="T7" fmla="*/ 636 h 658"/>
                <a:gd name="T8" fmla="*/ 161 w 254"/>
                <a:gd name="T9" fmla="*/ 643 h 658"/>
                <a:gd name="T10" fmla="*/ 170 w 254"/>
                <a:gd name="T11" fmla="*/ 650 h 658"/>
                <a:gd name="T12" fmla="*/ 179 w 254"/>
                <a:gd name="T13" fmla="*/ 654 h 658"/>
                <a:gd name="T14" fmla="*/ 189 w 254"/>
                <a:gd name="T15" fmla="*/ 657 h 658"/>
                <a:gd name="T16" fmla="*/ 201 w 254"/>
                <a:gd name="T17" fmla="*/ 658 h 658"/>
                <a:gd name="T18" fmla="*/ 212 w 254"/>
                <a:gd name="T19" fmla="*/ 656 h 658"/>
                <a:gd name="T20" fmla="*/ 223 w 254"/>
                <a:gd name="T21" fmla="*/ 652 h 658"/>
                <a:gd name="T22" fmla="*/ 232 w 254"/>
                <a:gd name="T23" fmla="*/ 647 h 658"/>
                <a:gd name="T24" fmla="*/ 240 w 254"/>
                <a:gd name="T25" fmla="*/ 639 h 658"/>
                <a:gd name="T26" fmla="*/ 247 w 254"/>
                <a:gd name="T27" fmla="*/ 631 h 658"/>
                <a:gd name="T28" fmla="*/ 251 w 254"/>
                <a:gd name="T29" fmla="*/ 621 h 658"/>
                <a:gd name="T30" fmla="*/ 253 w 254"/>
                <a:gd name="T31" fmla="*/ 612 h 658"/>
                <a:gd name="T32" fmla="*/ 254 w 254"/>
                <a:gd name="T33" fmla="*/ 601 h 658"/>
                <a:gd name="T34" fmla="*/ 252 w 254"/>
                <a:gd name="T35" fmla="*/ 590 h 658"/>
                <a:gd name="T36" fmla="*/ 110 w 254"/>
                <a:gd name="T37" fmla="*/ 42 h 658"/>
                <a:gd name="T38" fmla="*/ 106 w 254"/>
                <a:gd name="T39" fmla="*/ 31 h 658"/>
                <a:gd name="T40" fmla="*/ 100 w 254"/>
                <a:gd name="T41" fmla="*/ 22 h 658"/>
                <a:gd name="T42" fmla="*/ 94 w 254"/>
                <a:gd name="T43" fmla="*/ 14 h 658"/>
                <a:gd name="T44" fmla="*/ 85 w 254"/>
                <a:gd name="T45" fmla="*/ 8 h 658"/>
                <a:gd name="T46" fmla="*/ 75 w 254"/>
                <a:gd name="T47" fmla="*/ 3 h 658"/>
                <a:gd name="T48" fmla="*/ 65 w 254"/>
                <a:gd name="T49" fmla="*/ 1 h 658"/>
                <a:gd name="T50" fmla="*/ 54 w 254"/>
                <a:gd name="T51" fmla="*/ 0 h 658"/>
                <a:gd name="T52" fmla="*/ 43 w 254"/>
                <a:gd name="T53" fmla="*/ 2 h 658"/>
                <a:gd name="T54" fmla="*/ 32 w 254"/>
                <a:gd name="T55" fmla="*/ 6 h 658"/>
                <a:gd name="T56" fmla="*/ 23 w 254"/>
                <a:gd name="T57" fmla="*/ 12 h 658"/>
                <a:gd name="T58" fmla="*/ 15 w 254"/>
                <a:gd name="T59" fmla="*/ 19 h 658"/>
                <a:gd name="T60" fmla="*/ 9 w 254"/>
                <a:gd name="T61" fmla="*/ 27 h 658"/>
                <a:gd name="T62" fmla="*/ 4 w 254"/>
                <a:gd name="T63" fmla="*/ 37 h 658"/>
                <a:gd name="T64" fmla="*/ 1 w 254"/>
                <a:gd name="T65" fmla="*/ 47 h 658"/>
                <a:gd name="T66" fmla="*/ 0 w 254"/>
                <a:gd name="T67" fmla="*/ 58 h 658"/>
                <a:gd name="T68" fmla="*/ 2 w 254"/>
                <a:gd name="T69" fmla="*/ 69 h 658"/>
                <a:gd name="T70" fmla="*/ 2 w 254"/>
                <a:gd name="T71" fmla="*/ 69 h 658"/>
                <a:gd name="T72" fmla="*/ 144 w 254"/>
                <a:gd name="T73" fmla="*/ 61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658">
                  <a:moveTo>
                    <a:pt x="144" y="616"/>
                  </a:moveTo>
                  <a:lnTo>
                    <a:pt x="144" y="616"/>
                  </a:lnTo>
                  <a:lnTo>
                    <a:pt x="149" y="627"/>
                  </a:lnTo>
                  <a:lnTo>
                    <a:pt x="154" y="636"/>
                  </a:lnTo>
                  <a:lnTo>
                    <a:pt x="161" y="643"/>
                  </a:lnTo>
                  <a:lnTo>
                    <a:pt x="170" y="650"/>
                  </a:lnTo>
                  <a:lnTo>
                    <a:pt x="179" y="654"/>
                  </a:lnTo>
                  <a:lnTo>
                    <a:pt x="189" y="657"/>
                  </a:lnTo>
                  <a:lnTo>
                    <a:pt x="201" y="658"/>
                  </a:lnTo>
                  <a:lnTo>
                    <a:pt x="212" y="656"/>
                  </a:lnTo>
                  <a:lnTo>
                    <a:pt x="223" y="652"/>
                  </a:lnTo>
                  <a:lnTo>
                    <a:pt x="232" y="647"/>
                  </a:lnTo>
                  <a:lnTo>
                    <a:pt x="240" y="639"/>
                  </a:lnTo>
                  <a:lnTo>
                    <a:pt x="247" y="631"/>
                  </a:lnTo>
                  <a:lnTo>
                    <a:pt x="251" y="621"/>
                  </a:lnTo>
                  <a:lnTo>
                    <a:pt x="253" y="612"/>
                  </a:lnTo>
                  <a:lnTo>
                    <a:pt x="254" y="601"/>
                  </a:lnTo>
                  <a:lnTo>
                    <a:pt x="252" y="590"/>
                  </a:lnTo>
                  <a:lnTo>
                    <a:pt x="110" y="42"/>
                  </a:lnTo>
                  <a:lnTo>
                    <a:pt x="106" y="31"/>
                  </a:lnTo>
                  <a:lnTo>
                    <a:pt x="100" y="22"/>
                  </a:lnTo>
                  <a:lnTo>
                    <a:pt x="94" y="14"/>
                  </a:lnTo>
                  <a:lnTo>
                    <a:pt x="85" y="8"/>
                  </a:lnTo>
                  <a:lnTo>
                    <a:pt x="75" y="3"/>
                  </a:lnTo>
                  <a:lnTo>
                    <a:pt x="65" y="1"/>
                  </a:lnTo>
                  <a:lnTo>
                    <a:pt x="54" y="0"/>
                  </a:lnTo>
                  <a:lnTo>
                    <a:pt x="43" y="2"/>
                  </a:lnTo>
                  <a:lnTo>
                    <a:pt x="32" y="6"/>
                  </a:lnTo>
                  <a:lnTo>
                    <a:pt x="23" y="12"/>
                  </a:lnTo>
                  <a:lnTo>
                    <a:pt x="15" y="19"/>
                  </a:lnTo>
                  <a:lnTo>
                    <a:pt x="9" y="27"/>
                  </a:lnTo>
                  <a:lnTo>
                    <a:pt x="4" y="37"/>
                  </a:lnTo>
                  <a:lnTo>
                    <a:pt x="1" y="47"/>
                  </a:lnTo>
                  <a:lnTo>
                    <a:pt x="0" y="58"/>
                  </a:lnTo>
                  <a:lnTo>
                    <a:pt x="2" y="69"/>
                  </a:lnTo>
                  <a:lnTo>
                    <a:pt x="2" y="69"/>
                  </a:lnTo>
                  <a:lnTo>
                    <a:pt x="144" y="6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4" name="Freeform 34"/>
            <p:cNvSpPr>
              <a:spLocks/>
            </p:cNvSpPr>
            <p:nvPr/>
          </p:nvSpPr>
          <p:spPr bwMode="auto">
            <a:xfrm>
              <a:off x="4693" y="2215"/>
              <a:ext cx="268" cy="106"/>
            </a:xfrm>
            <a:custGeom>
              <a:avLst/>
              <a:gdLst>
                <a:gd name="T0" fmla="*/ 215 w 2680"/>
                <a:gd name="T1" fmla="*/ 931 h 1062"/>
                <a:gd name="T2" fmla="*/ 171 w 2680"/>
                <a:gd name="T3" fmla="*/ 937 h 1062"/>
                <a:gd name="T4" fmla="*/ 131 w 2680"/>
                <a:gd name="T5" fmla="*/ 941 h 1062"/>
                <a:gd name="T6" fmla="*/ 96 w 2680"/>
                <a:gd name="T7" fmla="*/ 945 h 1062"/>
                <a:gd name="T8" fmla="*/ 65 w 2680"/>
                <a:gd name="T9" fmla="*/ 950 h 1062"/>
                <a:gd name="T10" fmla="*/ 35 w 2680"/>
                <a:gd name="T11" fmla="*/ 955 h 1062"/>
                <a:gd name="T12" fmla="*/ 11 w 2680"/>
                <a:gd name="T13" fmla="*/ 974 h 1062"/>
                <a:gd name="T14" fmla="*/ 0 w 2680"/>
                <a:gd name="T15" fmla="*/ 1004 h 1062"/>
                <a:gd name="T16" fmla="*/ 8 w 2680"/>
                <a:gd name="T17" fmla="*/ 1036 h 1062"/>
                <a:gd name="T18" fmla="*/ 30 w 2680"/>
                <a:gd name="T19" fmla="*/ 1058 h 1062"/>
                <a:gd name="T20" fmla="*/ 62 w 2680"/>
                <a:gd name="T21" fmla="*/ 1061 h 1062"/>
                <a:gd name="T22" fmla="*/ 89 w 2680"/>
                <a:gd name="T23" fmla="*/ 1058 h 1062"/>
                <a:gd name="T24" fmla="*/ 121 w 2680"/>
                <a:gd name="T25" fmla="*/ 1053 h 1062"/>
                <a:gd name="T26" fmla="*/ 158 w 2680"/>
                <a:gd name="T27" fmla="*/ 1049 h 1062"/>
                <a:gd name="T28" fmla="*/ 199 w 2680"/>
                <a:gd name="T29" fmla="*/ 1044 h 1062"/>
                <a:gd name="T30" fmla="*/ 245 w 2680"/>
                <a:gd name="T31" fmla="*/ 1039 h 1062"/>
                <a:gd name="T32" fmla="*/ 450 w 2680"/>
                <a:gd name="T33" fmla="*/ 1012 h 1062"/>
                <a:gd name="T34" fmla="*/ 739 w 2680"/>
                <a:gd name="T35" fmla="*/ 973 h 1062"/>
                <a:gd name="T36" fmla="*/ 1028 w 2680"/>
                <a:gd name="T37" fmla="*/ 928 h 1062"/>
                <a:gd name="T38" fmla="*/ 1310 w 2680"/>
                <a:gd name="T39" fmla="*/ 878 h 1062"/>
                <a:gd name="T40" fmla="*/ 1582 w 2680"/>
                <a:gd name="T41" fmla="*/ 821 h 1062"/>
                <a:gd name="T42" fmla="*/ 1836 w 2680"/>
                <a:gd name="T43" fmla="*/ 758 h 1062"/>
                <a:gd name="T44" fmla="*/ 2066 w 2680"/>
                <a:gd name="T45" fmla="*/ 688 h 1062"/>
                <a:gd name="T46" fmla="*/ 2268 w 2680"/>
                <a:gd name="T47" fmla="*/ 609 h 1062"/>
                <a:gd name="T48" fmla="*/ 2437 w 2680"/>
                <a:gd name="T49" fmla="*/ 522 h 1062"/>
                <a:gd name="T50" fmla="*/ 2564 w 2680"/>
                <a:gd name="T51" fmla="*/ 424 h 1062"/>
                <a:gd name="T52" fmla="*/ 2647 w 2680"/>
                <a:gd name="T53" fmla="*/ 316 h 1062"/>
                <a:gd name="T54" fmla="*/ 2669 w 2680"/>
                <a:gd name="T55" fmla="*/ 264 h 1062"/>
                <a:gd name="T56" fmla="*/ 2679 w 2680"/>
                <a:gd name="T57" fmla="*/ 212 h 1062"/>
                <a:gd name="T58" fmla="*/ 2679 w 2680"/>
                <a:gd name="T59" fmla="*/ 158 h 1062"/>
                <a:gd name="T60" fmla="*/ 2668 w 2680"/>
                <a:gd name="T61" fmla="*/ 103 h 1062"/>
                <a:gd name="T62" fmla="*/ 2647 w 2680"/>
                <a:gd name="T63" fmla="*/ 48 h 1062"/>
                <a:gd name="T64" fmla="*/ 2623 w 2680"/>
                <a:gd name="T65" fmla="*/ 11 h 1062"/>
                <a:gd name="T66" fmla="*/ 2593 w 2680"/>
                <a:gd name="T67" fmla="*/ 0 h 1062"/>
                <a:gd name="T68" fmla="*/ 2561 w 2680"/>
                <a:gd name="T69" fmla="*/ 7 h 1062"/>
                <a:gd name="T70" fmla="*/ 2539 w 2680"/>
                <a:gd name="T71" fmla="*/ 30 h 1062"/>
                <a:gd name="T72" fmla="*/ 2533 w 2680"/>
                <a:gd name="T73" fmla="*/ 61 h 1062"/>
                <a:gd name="T74" fmla="*/ 2546 w 2680"/>
                <a:gd name="T75" fmla="*/ 93 h 1062"/>
                <a:gd name="T76" fmla="*/ 2560 w 2680"/>
                <a:gd name="T77" fmla="*/ 129 h 1062"/>
                <a:gd name="T78" fmla="*/ 2568 w 2680"/>
                <a:gd name="T79" fmla="*/ 165 h 1062"/>
                <a:gd name="T80" fmla="*/ 2569 w 2680"/>
                <a:gd name="T81" fmla="*/ 199 h 1062"/>
                <a:gd name="T82" fmla="*/ 2562 w 2680"/>
                <a:gd name="T83" fmla="*/ 234 h 1062"/>
                <a:gd name="T84" fmla="*/ 2550 w 2680"/>
                <a:gd name="T85" fmla="*/ 267 h 1062"/>
                <a:gd name="T86" fmla="*/ 2459 w 2680"/>
                <a:gd name="T87" fmla="*/ 373 h 1062"/>
                <a:gd name="T88" fmla="*/ 2309 w 2680"/>
                <a:gd name="T89" fmla="*/ 470 h 1062"/>
                <a:gd name="T90" fmla="*/ 2113 w 2680"/>
                <a:gd name="T91" fmla="*/ 556 h 1062"/>
                <a:gd name="T92" fmla="*/ 1881 w 2680"/>
                <a:gd name="T93" fmla="*/ 633 h 1062"/>
                <a:gd name="T94" fmla="*/ 1624 w 2680"/>
                <a:gd name="T95" fmla="*/ 700 h 1062"/>
                <a:gd name="T96" fmla="*/ 1354 w 2680"/>
                <a:gd name="T97" fmla="*/ 758 h 1062"/>
                <a:gd name="T98" fmla="*/ 1082 w 2680"/>
                <a:gd name="T99" fmla="*/ 809 h 1062"/>
                <a:gd name="T100" fmla="*/ 819 w 2680"/>
                <a:gd name="T101" fmla="*/ 851 h 1062"/>
                <a:gd name="T102" fmla="*/ 576 w 2680"/>
                <a:gd name="T103" fmla="*/ 885 h 1062"/>
                <a:gd name="T104" fmla="*/ 363 w 2680"/>
                <a:gd name="T105" fmla="*/ 913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80" h="1062">
                  <a:moveTo>
                    <a:pt x="246" y="928"/>
                  </a:moveTo>
                  <a:lnTo>
                    <a:pt x="230" y="930"/>
                  </a:lnTo>
                  <a:lnTo>
                    <a:pt x="215" y="931"/>
                  </a:lnTo>
                  <a:lnTo>
                    <a:pt x="199" y="933"/>
                  </a:lnTo>
                  <a:lnTo>
                    <a:pt x="185" y="934"/>
                  </a:lnTo>
                  <a:lnTo>
                    <a:pt x="171" y="937"/>
                  </a:lnTo>
                  <a:lnTo>
                    <a:pt x="158" y="938"/>
                  </a:lnTo>
                  <a:lnTo>
                    <a:pt x="144" y="940"/>
                  </a:lnTo>
                  <a:lnTo>
                    <a:pt x="131" y="941"/>
                  </a:lnTo>
                  <a:lnTo>
                    <a:pt x="119" y="943"/>
                  </a:lnTo>
                  <a:lnTo>
                    <a:pt x="107" y="944"/>
                  </a:lnTo>
                  <a:lnTo>
                    <a:pt x="96" y="945"/>
                  </a:lnTo>
                  <a:lnTo>
                    <a:pt x="85" y="948"/>
                  </a:lnTo>
                  <a:lnTo>
                    <a:pt x="75" y="949"/>
                  </a:lnTo>
                  <a:lnTo>
                    <a:pt x="65" y="950"/>
                  </a:lnTo>
                  <a:lnTo>
                    <a:pt x="55" y="952"/>
                  </a:lnTo>
                  <a:lnTo>
                    <a:pt x="46" y="953"/>
                  </a:lnTo>
                  <a:lnTo>
                    <a:pt x="35" y="955"/>
                  </a:lnTo>
                  <a:lnTo>
                    <a:pt x="27" y="961"/>
                  </a:lnTo>
                  <a:lnTo>
                    <a:pt x="18" y="966"/>
                  </a:lnTo>
                  <a:lnTo>
                    <a:pt x="11" y="974"/>
                  </a:lnTo>
                  <a:lnTo>
                    <a:pt x="6" y="983"/>
                  </a:lnTo>
                  <a:lnTo>
                    <a:pt x="2" y="993"/>
                  </a:lnTo>
                  <a:lnTo>
                    <a:pt x="0" y="1004"/>
                  </a:lnTo>
                  <a:lnTo>
                    <a:pt x="0" y="1015"/>
                  </a:lnTo>
                  <a:lnTo>
                    <a:pt x="2" y="1026"/>
                  </a:lnTo>
                  <a:lnTo>
                    <a:pt x="8" y="1036"/>
                  </a:lnTo>
                  <a:lnTo>
                    <a:pt x="13" y="1044"/>
                  </a:lnTo>
                  <a:lnTo>
                    <a:pt x="21" y="1052"/>
                  </a:lnTo>
                  <a:lnTo>
                    <a:pt x="30" y="1058"/>
                  </a:lnTo>
                  <a:lnTo>
                    <a:pt x="40" y="1061"/>
                  </a:lnTo>
                  <a:lnTo>
                    <a:pt x="51" y="1062"/>
                  </a:lnTo>
                  <a:lnTo>
                    <a:pt x="62" y="1061"/>
                  </a:lnTo>
                  <a:lnTo>
                    <a:pt x="71" y="1060"/>
                  </a:lnTo>
                  <a:lnTo>
                    <a:pt x="79" y="1059"/>
                  </a:lnTo>
                  <a:lnTo>
                    <a:pt x="89" y="1058"/>
                  </a:lnTo>
                  <a:lnTo>
                    <a:pt x="99" y="1056"/>
                  </a:lnTo>
                  <a:lnTo>
                    <a:pt x="110" y="1054"/>
                  </a:lnTo>
                  <a:lnTo>
                    <a:pt x="121" y="1053"/>
                  </a:lnTo>
                  <a:lnTo>
                    <a:pt x="133" y="1052"/>
                  </a:lnTo>
                  <a:lnTo>
                    <a:pt x="146" y="1050"/>
                  </a:lnTo>
                  <a:lnTo>
                    <a:pt x="158" y="1049"/>
                  </a:lnTo>
                  <a:lnTo>
                    <a:pt x="171" y="1048"/>
                  </a:lnTo>
                  <a:lnTo>
                    <a:pt x="185" y="1045"/>
                  </a:lnTo>
                  <a:lnTo>
                    <a:pt x="199" y="1044"/>
                  </a:lnTo>
                  <a:lnTo>
                    <a:pt x="214" y="1042"/>
                  </a:lnTo>
                  <a:lnTo>
                    <a:pt x="229" y="1040"/>
                  </a:lnTo>
                  <a:lnTo>
                    <a:pt x="245" y="1039"/>
                  </a:lnTo>
                  <a:lnTo>
                    <a:pt x="260" y="1037"/>
                  </a:lnTo>
                  <a:lnTo>
                    <a:pt x="355" y="1025"/>
                  </a:lnTo>
                  <a:lnTo>
                    <a:pt x="450" y="1012"/>
                  </a:lnTo>
                  <a:lnTo>
                    <a:pt x="546" y="999"/>
                  </a:lnTo>
                  <a:lnTo>
                    <a:pt x="642" y="986"/>
                  </a:lnTo>
                  <a:lnTo>
                    <a:pt x="739" y="973"/>
                  </a:lnTo>
                  <a:lnTo>
                    <a:pt x="835" y="959"/>
                  </a:lnTo>
                  <a:lnTo>
                    <a:pt x="931" y="943"/>
                  </a:lnTo>
                  <a:lnTo>
                    <a:pt x="1028" y="928"/>
                  </a:lnTo>
                  <a:lnTo>
                    <a:pt x="1123" y="911"/>
                  </a:lnTo>
                  <a:lnTo>
                    <a:pt x="1217" y="895"/>
                  </a:lnTo>
                  <a:lnTo>
                    <a:pt x="1310" y="878"/>
                  </a:lnTo>
                  <a:lnTo>
                    <a:pt x="1402" y="860"/>
                  </a:lnTo>
                  <a:lnTo>
                    <a:pt x="1492" y="841"/>
                  </a:lnTo>
                  <a:lnTo>
                    <a:pt x="1582" y="821"/>
                  </a:lnTo>
                  <a:lnTo>
                    <a:pt x="1668" y="801"/>
                  </a:lnTo>
                  <a:lnTo>
                    <a:pt x="1753" y="780"/>
                  </a:lnTo>
                  <a:lnTo>
                    <a:pt x="1836" y="758"/>
                  </a:lnTo>
                  <a:lnTo>
                    <a:pt x="1915" y="736"/>
                  </a:lnTo>
                  <a:lnTo>
                    <a:pt x="1992" y="712"/>
                  </a:lnTo>
                  <a:lnTo>
                    <a:pt x="2066" y="688"/>
                  </a:lnTo>
                  <a:lnTo>
                    <a:pt x="2137" y="663"/>
                  </a:lnTo>
                  <a:lnTo>
                    <a:pt x="2204" y="636"/>
                  </a:lnTo>
                  <a:lnTo>
                    <a:pt x="2268" y="609"/>
                  </a:lnTo>
                  <a:lnTo>
                    <a:pt x="2329" y="581"/>
                  </a:lnTo>
                  <a:lnTo>
                    <a:pt x="2385" y="551"/>
                  </a:lnTo>
                  <a:lnTo>
                    <a:pt x="2437" y="522"/>
                  </a:lnTo>
                  <a:lnTo>
                    <a:pt x="2484" y="490"/>
                  </a:lnTo>
                  <a:lnTo>
                    <a:pt x="2527" y="458"/>
                  </a:lnTo>
                  <a:lnTo>
                    <a:pt x="2564" y="424"/>
                  </a:lnTo>
                  <a:lnTo>
                    <a:pt x="2597" y="389"/>
                  </a:lnTo>
                  <a:lnTo>
                    <a:pt x="2625" y="353"/>
                  </a:lnTo>
                  <a:lnTo>
                    <a:pt x="2647" y="316"/>
                  </a:lnTo>
                  <a:lnTo>
                    <a:pt x="2656" y="298"/>
                  </a:lnTo>
                  <a:lnTo>
                    <a:pt x="2662" y="282"/>
                  </a:lnTo>
                  <a:lnTo>
                    <a:pt x="2669" y="264"/>
                  </a:lnTo>
                  <a:lnTo>
                    <a:pt x="2673" y="247"/>
                  </a:lnTo>
                  <a:lnTo>
                    <a:pt x="2676" y="229"/>
                  </a:lnTo>
                  <a:lnTo>
                    <a:pt x="2679" y="212"/>
                  </a:lnTo>
                  <a:lnTo>
                    <a:pt x="2680" y="194"/>
                  </a:lnTo>
                  <a:lnTo>
                    <a:pt x="2680" y="175"/>
                  </a:lnTo>
                  <a:lnTo>
                    <a:pt x="2679" y="158"/>
                  </a:lnTo>
                  <a:lnTo>
                    <a:pt x="2676" y="140"/>
                  </a:lnTo>
                  <a:lnTo>
                    <a:pt x="2673" y="121"/>
                  </a:lnTo>
                  <a:lnTo>
                    <a:pt x="2668" y="103"/>
                  </a:lnTo>
                  <a:lnTo>
                    <a:pt x="2662" y="85"/>
                  </a:lnTo>
                  <a:lnTo>
                    <a:pt x="2654" y="66"/>
                  </a:lnTo>
                  <a:lnTo>
                    <a:pt x="2647" y="48"/>
                  </a:lnTo>
                  <a:lnTo>
                    <a:pt x="2637" y="29"/>
                  </a:lnTo>
                  <a:lnTo>
                    <a:pt x="2630" y="19"/>
                  </a:lnTo>
                  <a:lnTo>
                    <a:pt x="2623" y="11"/>
                  </a:lnTo>
                  <a:lnTo>
                    <a:pt x="2613" y="6"/>
                  </a:lnTo>
                  <a:lnTo>
                    <a:pt x="2603" y="1"/>
                  </a:lnTo>
                  <a:lnTo>
                    <a:pt x="2593" y="0"/>
                  </a:lnTo>
                  <a:lnTo>
                    <a:pt x="2582" y="0"/>
                  </a:lnTo>
                  <a:lnTo>
                    <a:pt x="2571" y="2"/>
                  </a:lnTo>
                  <a:lnTo>
                    <a:pt x="2561" y="7"/>
                  </a:lnTo>
                  <a:lnTo>
                    <a:pt x="2552" y="13"/>
                  </a:lnTo>
                  <a:lnTo>
                    <a:pt x="2544" y="21"/>
                  </a:lnTo>
                  <a:lnTo>
                    <a:pt x="2539" y="30"/>
                  </a:lnTo>
                  <a:lnTo>
                    <a:pt x="2536" y="40"/>
                  </a:lnTo>
                  <a:lnTo>
                    <a:pt x="2533" y="50"/>
                  </a:lnTo>
                  <a:lnTo>
                    <a:pt x="2533" y="61"/>
                  </a:lnTo>
                  <a:lnTo>
                    <a:pt x="2535" y="71"/>
                  </a:lnTo>
                  <a:lnTo>
                    <a:pt x="2539" y="81"/>
                  </a:lnTo>
                  <a:lnTo>
                    <a:pt x="2546" y="93"/>
                  </a:lnTo>
                  <a:lnTo>
                    <a:pt x="2551" y="105"/>
                  </a:lnTo>
                  <a:lnTo>
                    <a:pt x="2555" y="117"/>
                  </a:lnTo>
                  <a:lnTo>
                    <a:pt x="2560" y="129"/>
                  </a:lnTo>
                  <a:lnTo>
                    <a:pt x="2563" y="141"/>
                  </a:lnTo>
                  <a:lnTo>
                    <a:pt x="2565" y="153"/>
                  </a:lnTo>
                  <a:lnTo>
                    <a:pt x="2568" y="165"/>
                  </a:lnTo>
                  <a:lnTo>
                    <a:pt x="2569" y="176"/>
                  </a:lnTo>
                  <a:lnTo>
                    <a:pt x="2569" y="188"/>
                  </a:lnTo>
                  <a:lnTo>
                    <a:pt x="2569" y="199"/>
                  </a:lnTo>
                  <a:lnTo>
                    <a:pt x="2566" y="210"/>
                  </a:lnTo>
                  <a:lnTo>
                    <a:pt x="2565" y="223"/>
                  </a:lnTo>
                  <a:lnTo>
                    <a:pt x="2562" y="234"/>
                  </a:lnTo>
                  <a:lnTo>
                    <a:pt x="2559" y="245"/>
                  </a:lnTo>
                  <a:lnTo>
                    <a:pt x="2554" y="256"/>
                  </a:lnTo>
                  <a:lnTo>
                    <a:pt x="2550" y="267"/>
                  </a:lnTo>
                  <a:lnTo>
                    <a:pt x="2527" y="304"/>
                  </a:lnTo>
                  <a:lnTo>
                    <a:pt x="2496" y="339"/>
                  </a:lnTo>
                  <a:lnTo>
                    <a:pt x="2459" y="373"/>
                  </a:lnTo>
                  <a:lnTo>
                    <a:pt x="2415" y="407"/>
                  </a:lnTo>
                  <a:lnTo>
                    <a:pt x="2365" y="439"/>
                  </a:lnTo>
                  <a:lnTo>
                    <a:pt x="2309" y="470"/>
                  </a:lnTo>
                  <a:lnTo>
                    <a:pt x="2248" y="500"/>
                  </a:lnTo>
                  <a:lnTo>
                    <a:pt x="2182" y="528"/>
                  </a:lnTo>
                  <a:lnTo>
                    <a:pt x="2113" y="556"/>
                  </a:lnTo>
                  <a:lnTo>
                    <a:pt x="2039" y="583"/>
                  </a:lnTo>
                  <a:lnTo>
                    <a:pt x="1961" y="609"/>
                  </a:lnTo>
                  <a:lnTo>
                    <a:pt x="1881" y="633"/>
                  </a:lnTo>
                  <a:lnTo>
                    <a:pt x="1797" y="656"/>
                  </a:lnTo>
                  <a:lnTo>
                    <a:pt x="1711" y="679"/>
                  </a:lnTo>
                  <a:lnTo>
                    <a:pt x="1624" y="700"/>
                  </a:lnTo>
                  <a:lnTo>
                    <a:pt x="1535" y="721"/>
                  </a:lnTo>
                  <a:lnTo>
                    <a:pt x="1445" y="740"/>
                  </a:lnTo>
                  <a:lnTo>
                    <a:pt x="1354" y="758"/>
                  </a:lnTo>
                  <a:lnTo>
                    <a:pt x="1264" y="776"/>
                  </a:lnTo>
                  <a:lnTo>
                    <a:pt x="1172" y="792"/>
                  </a:lnTo>
                  <a:lnTo>
                    <a:pt x="1082" y="809"/>
                  </a:lnTo>
                  <a:lnTo>
                    <a:pt x="993" y="823"/>
                  </a:lnTo>
                  <a:lnTo>
                    <a:pt x="905" y="838"/>
                  </a:lnTo>
                  <a:lnTo>
                    <a:pt x="819" y="851"/>
                  </a:lnTo>
                  <a:lnTo>
                    <a:pt x="735" y="863"/>
                  </a:lnTo>
                  <a:lnTo>
                    <a:pt x="654" y="875"/>
                  </a:lnTo>
                  <a:lnTo>
                    <a:pt x="576" y="885"/>
                  </a:lnTo>
                  <a:lnTo>
                    <a:pt x="501" y="895"/>
                  </a:lnTo>
                  <a:lnTo>
                    <a:pt x="431" y="905"/>
                  </a:lnTo>
                  <a:lnTo>
                    <a:pt x="363" y="913"/>
                  </a:lnTo>
                  <a:lnTo>
                    <a:pt x="302" y="921"/>
                  </a:lnTo>
                  <a:lnTo>
                    <a:pt x="246" y="9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99715" name="Picture 35" descr="SHAR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267200"/>
            <a:ext cx="1143000" cy="111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76200"/>
            <a:ext cx="7772400" cy="1143000"/>
          </a:xfrm>
        </p:spPr>
        <p:txBody>
          <a:bodyPr/>
          <a:lstStyle/>
          <a:p>
            <a:r>
              <a:rPr lang="en-US" altLang="en-US"/>
              <a:t>Visible Constraints: Date Entry</a:t>
            </a:r>
            <a:endParaRPr lang="en-CA" altLang="en-US"/>
          </a:p>
        </p:txBody>
      </p:sp>
      <p:pic>
        <p:nvPicPr>
          <p:cNvPr id="208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39624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24125"/>
            <a:ext cx="5029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800" y="0"/>
            <a:ext cx="7772400" cy="1143000"/>
          </a:xfrm>
          <a:noFill/>
          <a:ln/>
        </p:spPr>
        <p:txBody>
          <a:bodyPr lIns="92075" tIns="46038" rIns="92075" bIns="46038"/>
          <a:lstStyle/>
          <a:p>
            <a:r>
              <a:rPr lang="en-US" altLang="en-US"/>
              <a:t>Causality</a:t>
            </a:r>
          </a:p>
        </p:txBody>
      </p:sp>
      <p:sp>
        <p:nvSpPr>
          <p:cNvPr id="217091" name="Rectangle 3"/>
          <p:cNvSpPr>
            <a:spLocks noGrp="1" noChangeArrowheads="1"/>
          </p:cNvSpPr>
          <p:nvPr>
            <p:ph type="body" idx="1"/>
          </p:nvPr>
        </p:nvSpPr>
        <p:spPr>
          <a:xfrm>
            <a:off x="228600" y="1143000"/>
            <a:ext cx="8839200" cy="4114800"/>
          </a:xfrm>
          <a:noFill/>
          <a:ln/>
        </p:spPr>
        <p:txBody>
          <a:bodyPr lIns="92075" tIns="46038" rIns="92075" bIns="46038"/>
          <a:lstStyle/>
          <a:p>
            <a:r>
              <a:rPr lang="en-US" altLang="en-US"/>
              <a:t>The thing that happens right after an action is assumed by people to be caused by that action</a:t>
            </a:r>
          </a:p>
          <a:p>
            <a:pPr lvl="1"/>
            <a:r>
              <a:rPr lang="en-US" altLang="en-US"/>
              <a:t>“Feedback”</a:t>
            </a:r>
          </a:p>
          <a:p>
            <a:r>
              <a:rPr lang="en-US" altLang="en-US"/>
              <a:t>False causality</a:t>
            </a:r>
          </a:p>
          <a:p>
            <a:pPr lvl="1"/>
            <a:r>
              <a:rPr lang="en-US" altLang="en-US"/>
              <a:t>Incorrect effect</a:t>
            </a:r>
          </a:p>
          <a:p>
            <a:pPr lvl="2"/>
            <a:r>
              <a:rPr lang="en-US" altLang="en-US"/>
              <a:t>Invoking unfamiliar function just as computer hangs</a:t>
            </a:r>
          </a:p>
          <a:p>
            <a:pPr lvl="2"/>
            <a:r>
              <a:rPr lang="en-US" altLang="en-US"/>
              <a:t>Causes “superstitious” behaviors</a:t>
            </a:r>
          </a:p>
          <a:p>
            <a:pPr lvl="1"/>
            <a:r>
              <a:rPr lang="en-US" altLang="en-US"/>
              <a:t>Invisible effect</a:t>
            </a:r>
          </a:p>
          <a:p>
            <a:pPr lvl="2"/>
            <a:r>
              <a:rPr lang="en-US" altLang="en-US"/>
              <a:t>Command with no apparent result often re-entered repeatedly</a:t>
            </a:r>
          </a:p>
          <a:p>
            <a:pPr lvl="3"/>
            <a:r>
              <a:rPr lang="en-US" altLang="en-US"/>
              <a:t>For example, mouse click to raise menu on unresponsive system</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76550"/>
            <a:ext cx="28479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39" name="Text Box 3"/>
          <p:cNvSpPr txBox="1">
            <a:spLocks noChangeArrowheads="1"/>
          </p:cNvSpPr>
          <p:nvPr/>
        </p:nvSpPr>
        <p:spPr bwMode="auto">
          <a:xfrm>
            <a:off x="2133600" y="1524000"/>
            <a:ext cx="59404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1800">
                <a:latin typeface="Verdana" panose="020B0604030504040204" pitchFamily="34" charset="0"/>
              </a:rPr>
              <a:t>Effects visible only after Exec button is pressed</a:t>
            </a:r>
          </a:p>
          <a:p>
            <a:pPr lvl="1">
              <a:buFontTx/>
              <a:buChar char="•"/>
            </a:pPr>
            <a:r>
              <a:rPr lang="en-US" altLang="en-US" sz="1800">
                <a:latin typeface="Verdana" panose="020B0604030504040204" pitchFamily="34" charset="0"/>
              </a:rPr>
              <a:t> Ok does nothing!</a:t>
            </a:r>
          </a:p>
          <a:p>
            <a:pPr lvl="1">
              <a:buFontTx/>
              <a:buChar char="•"/>
            </a:pPr>
            <a:r>
              <a:rPr lang="en-US" altLang="en-US" sz="1800">
                <a:latin typeface="Verdana" panose="020B0604030504040204" pitchFamily="34" charset="0"/>
              </a:rPr>
              <a:t> Awkward to find appropriate color level</a:t>
            </a:r>
            <a:r>
              <a:rPr lang="en-US" altLang="en-US" sz="1400" i="1">
                <a:latin typeface="Arial" panose="020B0604020202020204" pitchFamily="34" charset="0"/>
              </a:rPr>
              <a:t> </a:t>
            </a:r>
            <a:endParaRPr lang="en-CA" altLang="en-US" sz="1400" i="1">
              <a:latin typeface="Arial" panose="020B0604020202020204" pitchFamily="34" charset="0"/>
            </a:endParaRPr>
          </a:p>
        </p:txBody>
      </p:sp>
      <p:pic>
        <p:nvPicPr>
          <p:cNvPr id="219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76550"/>
            <a:ext cx="2705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1" name="Line 5"/>
          <p:cNvSpPr>
            <a:spLocks noChangeShapeType="1"/>
          </p:cNvSpPr>
          <p:nvPr/>
        </p:nvSpPr>
        <p:spPr bwMode="auto">
          <a:xfrm flipV="1">
            <a:off x="7505700" y="5410200"/>
            <a:ext cx="152400" cy="152400"/>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p>
        </p:txBody>
      </p:sp>
      <p:sp>
        <p:nvSpPr>
          <p:cNvPr id="219142" name="Text Box 6"/>
          <p:cNvSpPr txBox="1">
            <a:spLocks noChangeArrowheads="1"/>
          </p:cNvSpPr>
          <p:nvPr/>
        </p:nvSpPr>
        <p:spPr bwMode="auto">
          <a:xfrm>
            <a:off x="0" y="6613525"/>
            <a:ext cx="2843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1000">
                <a:solidFill>
                  <a:schemeClr val="bg2"/>
                </a:solidFill>
                <a:latin typeface="Verdana" panose="020B0604030504040204" pitchFamily="34" charset="0"/>
              </a:rPr>
              <a:t>LViewPro</a:t>
            </a:r>
          </a:p>
        </p:txBody>
      </p:sp>
      <p:sp>
        <p:nvSpPr>
          <p:cNvPr id="219143" name="Rectangle 7"/>
          <p:cNvSpPr>
            <a:spLocks noGrp="1" noChangeArrowheads="1"/>
          </p:cNvSpPr>
          <p:nvPr>
            <p:ph type="title"/>
          </p:nvPr>
        </p:nvSpPr>
        <p:spPr>
          <a:xfrm>
            <a:off x="685800" y="304800"/>
            <a:ext cx="7772400" cy="1143000"/>
          </a:xfrm>
        </p:spPr>
        <p:txBody>
          <a:bodyPr/>
          <a:lstStyle/>
          <a:p>
            <a:r>
              <a:rPr lang="en-US" altLang="en-US"/>
              <a:t>Causality: An Example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228600"/>
            <a:ext cx="7772400" cy="1143000"/>
          </a:xfrm>
          <a:noFill/>
          <a:ln/>
        </p:spPr>
        <p:txBody>
          <a:bodyPr lIns="92075" tIns="46038" rIns="92075" bIns="46038"/>
          <a:lstStyle/>
          <a:p>
            <a:r>
              <a:rPr lang="en-US" altLang="en-US"/>
              <a:t>Transfer Effects</a:t>
            </a:r>
          </a:p>
        </p:txBody>
      </p:sp>
      <p:sp>
        <p:nvSpPr>
          <p:cNvPr id="220163" name="Rectangle 3"/>
          <p:cNvSpPr>
            <a:spLocks noGrp="1" noChangeArrowheads="1"/>
          </p:cNvSpPr>
          <p:nvPr>
            <p:ph type="body" idx="1"/>
          </p:nvPr>
        </p:nvSpPr>
        <p:spPr>
          <a:xfrm>
            <a:off x="152400" y="1600200"/>
            <a:ext cx="8763000" cy="4114800"/>
          </a:xfrm>
          <a:noFill/>
          <a:ln/>
        </p:spPr>
        <p:txBody>
          <a:bodyPr lIns="92075" tIns="46038" rIns="92075" bIns="46038"/>
          <a:lstStyle/>
          <a:p>
            <a:r>
              <a:rPr lang="en-US" altLang="en-US"/>
              <a:t>People transfer expectations from similar objects</a:t>
            </a:r>
          </a:p>
          <a:p>
            <a:pPr lvl="1"/>
            <a:r>
              <a:rPr lang="en-US" altLang="en-US"/>
              <a:t>Positive: prior learning applies to new situation</a:t>
            </a:r>
          </a:p>
          <a:p>
            <a:pPr lvl="1"/>
            <a:r>
              <a:rPr lang="en-US" altLang="en-US"/>
              <a:t>Negative: prior learning conflicts with new situation</a:t>
            </a:r>
          </a:p>
        </p:txBody>
      </p:sp>
      <p:pic>
        <p:nvPicPr>
          <p:cNvPr id="221710" name="Picture 1550"/>
          <p:cNvPicPr>
            <a:picLocks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544" t="26797" r="3432" b="5418"/>
          <a:stretch>
            <a:fillRect/>
          </a:stretch>
        </p:blipFill>
        <p:spPr bwMode="auto">
          <a:xfrm>
            <a:off x="1524000" y="3200400"/>
            <a:ext cx="5715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Text Box 4"/>
          <p:cNvSpPr txBox="1">
            <a:spLocks noChangeArrowheads="1"/>
          </p:cNvSpPr>
          <p:nvPr/>
        </p:nvSpPr>
        <p:spPr bwMode="auto">
          <a:xfrm>
            <a:off x="1219200" y="2971800"/>
            <a:ext cx="70104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defRPr>
                <a:solidFill>
                  <a:schemeClr val="tx1"/>
                </a:solidFill>
                <a:latin typeface="Arial" panose="020B0604020202020204" pitchFamily="34" charset="0"/>
                <a:cs typeface="Arial" panose="020B0604020202020204" pitchFamily="34" charset="0"/>
              </a:defRPr>
            </a:lvl1pPr>
            <a:lvl2pPr marL="1312863">
              <a:defRPr>
                <a:solidFill>
                  <a:schemeClr val="tx1"/>
                </a:solidFill>
                <a:latin typeface="Arial" panose="020B0604020202020204" pitchFamily="34" charset="0"/>
                <a:cs typeface="Arial" panose="020B0604020202020204" pitchFamily="34" charset="0"/>
              </a:defRPr>
            </a:lvl2pPr>
            <a:lvl3pPr marL="1427163">
              <a:defRPr>
                <a:solidFill>
                  <a:schemeClr val="tx1"/>
                </a:solidFill>
                <a:latin typeface="Arial" panose="020B0604020202020204" pitchFamily="34" charset="0"/>
                <a:cs typeface="Arial" panose="020B0604020202020204" pitchFamily="34" charset="0"/>
              </a:defRPr>
            </a:lvl3pPr>
            <a:lvl4pPr marL="1541463">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Caller:	Hello, is this Tech Support?"</a:t>
            </a:r>
          </a:p>
          <a:p>
            <a:r>
              <a:rPr lang="en-US" altLang="en-US" sz="1600">
                <a:solidFill>
                  <a:srgbClr val="FF0000"/>
                </a:solidFill>
              </a:rPr>
              <a:t>Tech:</a:t>
            </a:r>
            <a:r>
              <a:rPr lang="en-US" altLang="en-US" sz="1600"/>
              <a:t>	Yes, it is. How may I help you? </a:t>
            </a:r>
          </a:p>
          <a:p>
            <a:r>
              <a:rPr lang="en-US" altLang="en-US" sz="1600"/>
              <a:t>Caller: 	The cup holder on my PC is broken and I am within my warranty period. How do I go about getting that fixed?</a:t>
            </a:r>
          </a:p>
          <a:p>
            <a:r>
              <a:rPr lang="en-US" altLang="en-US" sz="1600">
                <a:solidFill>
                  <a:srgbClr val="FF0000"/>
                </a:solidFill>
              </a:rPr>
              <a:t>Tech:</a:t>
            </a:r>
            <a:r>
              <a:rPr lang="en-US" altLang="en-US" sz="1600"/>
              <a:t>	I'm sorry, but did you say a cup holder?</a:t>
            </a:r>
          </a:p>
          <a:p>
            <a:r>
              <a:rPr lang="en-US" altLang="en-US" sz="1600"/>
              <a:t>Caller:	Yes, it's attached to the front of my computer. </a:t>
            </a:r>
          </a:p>
          <a:p>
            <a:r>
              <a:rPr lang="en-US" altLang="en-US" sz="1600">
                <a:solidFill>
                  <a:srgbClr val="FF0000"/>
                </a:solidFill>
              </a:rPr>
              <a:t>Tech:</a:t>
            </a:r>
            <a:r>
              <a:rPr lang="en-US" altLang="en-US" sz="1600"/>
              <a:t>	Please excuse me if I seem a bit stumped, it’s because I am. Did you receive this as part of a promotional, at a trade show? How did you get this cup holder? Does it have any trademark on it?</a:t>
            </a:r>
          </a:p>
          <a:p>
            <a:r>
              <a:rPr lang="en-US" altLang="en-US" sz="1600"/>
              <a:t>Caller:	It came with my computer, I don't know anything about a promotional. It just has '4X' on it. </a:t>
            </a:r>
          </a:p>
          <a:p>
            <a:endParaRPr lang="en-US" altLang="en-US" sz="1600"/>
          </a:p>
        </p:txBody>
      </p:sp>
      <p:sp>
        <p:nvSpPr>
          <p:cNvPr id="226309" name="Text Box 5"/>
          <p:cNvSpPr txBox="1">
            <a:spLocks noChangeArrowheads="1"/>
          </p:cNvSpPr>
          <p:nvPr/>
        </p:nvSpPr>
        <p:spPr bwMode="auto">
          <a:xfrm>
            <a:off x="1219200" y="5791200"/>
            <a:ext cx="6705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000000"/>
                </a:solidFill>
                <a:latin typeface="Arial" panose="020B0604020202020204" pitchFamily="34" charset="0"/>
              </a:rPr>
              <a:t>At this point the Tech Rep had to mute the call, because he couldn't stand it. The caller had been using the load drawer of the CD-ROM drive as a cup holder, and snapped it off the drive. </a:t>
            </a:r>
            <a:endParaRPr lang="en-US" altLang="en-US" sz="1600" b="1">
              <a:latin typeface="Arial" panose="020B0604020202020204" pitchFamily="34" charset="0"/>
            </a:endParaRPr>
          </a:p>
        </p:txBody>
      </p:sp>
      <p:sp>
        <p:nvSpPr>
          <p:cNvPr id="226311" name="Rectangle 7"/>
          <p:cNvSpPr>
            <a:spLocks noGrp="1" noChangeArrowheads="1"/>
          </p:cNvSpPr>
          <p:nvPr>
            <p:ph type="title"/>
          </p:nvPr>
        </p:nvSpPr>
        <p:spPr>
          <a:xfrm>
            <a:off x="685800" y="0"/>
            <a:ext cx="7772400" cy="1143000"/>
          </a:xfrm>
        </p:spPr>
        <p:txBody>
          <a:bodyPr/>
          <a:lstStyle/>
          <a:p>
            <a:r>
              <a:rPr lang="en-US" altLang="en-US"/>
              <a:t>Positive and Negative Transfer</a:t>
            </a:r>
          </a:p>
        </p:txBody>
      </p:sp>
      <p:sp>
        <p:nvSpPr>
          <p:cNvPr id="226312" name="Text Box 8"/>
          <p:cNvSpPr txBox="1">
            <a:spLocks noChangeArrowheads="1"/>
          </p:cNvSpPr>
          <p:nvPr/>
        </p:nvSpPr>
        <p:spPr bwMode="auto">
          <a:xfrm>
            <a:off x="1219200" y="1371600"/>
            <a:ext cx="678180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panose="020B0604020202020204" pitchFamily="34" charset="0"/>
              </a:rPr>
              <a:t>“First we thought the PC was a calculator. Then we found out how to turn numbers into letters with ASCII — and we thought it was a typewriter. Then we discovered graphics, and we thought it was a television. With the World Wide Web, we've realized it's a brochure.” ― Douglas Adams</a:t>
            </a:r>
          </a:p>
        </p:txBody>
      </p:sp>
      <p:sp>
        <p:nvSpPr>
          <p:cNvPr id="226313" name="Rectangle 9"/>
          <p:cNvSpPr>
            <a:spLocks noChangeArrowheads="1"/>
          </p:cNvSpPr>
          <p:nvPr/>
        </p:nvSpPr>
        <p:spPr bwMode="auto">
          <a:xfrm>
            <a:off x="1143000" y="2971800"/>
            <a:ext cx="7162800" cy="3733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85800" y="228600"/>
            <a:ext cx="7772400" cy="1143000"/>
          </a:xfrm>
        </p:spPr>
        <p:txBody>
          <a:bodyPr/>
          <a:lstStyle/>
          <a:p>
            <a:r>
              <a:rPr lang="en-US" altLang="en-US"/>
              <a:t>“Site Blueprint”</a:t>
            </a:r>
          </a:p>
        </p:txBody>
      </p:sp>
      <p:sp>
        <p:nvSpPr>
          <p:cNvPr id="248835" name="Rectangle 3"/>
          <p:cNvSpPr>
            <a:spLocks noChangeArrowheads="1"/>
          </p:cNvSpPr>
          <p:nvPr/>
        </p:nvSpPr>
        <p:spPr bwMode="auto">
          <a:xfrm>
            <a:off x="4191000" y="1295400"/>
            <a:ext cx="13716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panose="020B0604020202020204" pitchFamily="34" charset="0"/>
              </a:rPr>
              <a:t>Main</a:t>
            </a:r>
          </a:p>
          <a:p>
            <a:pPr algn="ctr"/>
            <a:r>
              <a:rPr lang="en-US" altLang="en-US" sz="1600" b="1">
                <a:latin typeface="Arial" panose="020B0604020202020204" pitchFamily="34" charset="0"/>
              </a:rPr>
              <a:t>Homepage</a:t>
            </a:r>
          </a:p>
        </p:txBody>
      </p:sp>
      <p:sp>
        <p:nvSpPr>
          <p:cNvPr id="248836" name="Rectangle 4"/>
          <p:cNvSpPr>
            <a:spLocks noChangeArrowheads="1"/>
          </p:cNvSpPr>
          <p:nvPr/>
        </p:nvSpPr>
        <p:spPr bwMode="auto">
          <a:xfrm>
            <a:off x="2057400" y="2667000"/>
            <a:ext cx="13716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panose="020B0604020202020204" pitchFamily="34" charset="0"/>
              </a:rPr>
              <a:t>Teaching</a:t>
            </a:r>
          </a:p>
        </p:txBody>
      </p:sp>
      <p:sp>
        <p:nvSpPr>
          <p:cNvPr id="248837" name="Rectangle 5"/>
          <p:cNvSpPr>
            <a:spLocks noChangeArrowheads="1"/>
          </p:cNvSpPr>
          <p:nvPr/>
        </p:nvSpPr>
        <p:spPr bwMode="auto">
          <a:xfrm>
            <a:off x="4191000" y="2667000"/>
            <a:ext cx="13716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panose="020B0604020202020204" pitchFamily="34" charset="0"/>
              </a:rPr>
              <a:t>Research</a:t>
            </a:r>
          </a:p>
        </p:txBody>
      </p:sp>
      <p:sp>
        <p:nvSpPr>
          <p:cNvPr id="248838" name="Rectangle 6"/>
          <p:cNvSpPr>
            <a:spLocks noChangeArrowheads="1"/>
          </p:cNvSpPr>
          <p:nvPr/>
        </p:nvSpPr>
        <p:spPr bwMode="auto">
          <a:xfrm>
            <a:off x="6324600" y="2667000"/>
            <a:ext cx="13716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panose="020B0604020202020204" pitchFamily="34" charset="0"/>
              </a:rPr>
              <a:t>Other</a:t>
            </a:r>
            <a:br>
              <a:rPr lang="en-US" altLang="en-US" sz="1600" b="1">
                <a:latin typeface="Arial" panose="020B0604020202020204" pitchFamily="34" charset="0"/>
              </a:rPr>
            </a:br>
            <a:r>
              <a:rPr lang="en-US" altLang="en-US" sz="1600" b="1">
                <a:latin typeface="Arial" panose="020B0604020202020204" pitchFamily="34" charset="0"/>
              </a:rPr>
              <a:t>Activities</a:t>
            </a:r>
          </a:p>
        </p:txBody>
      </p:sp>
      <p:sp>
        <p:nvSpPr>
          <p:cNvPr id="248839" name="Rectangle 7"/>
          <p:cNvSpPr>
            <a:spLocks noChangeArrowheads="1"/>
          </p:cNvSpPr>
          <p:nvPr/>
        </p:nvSpPr>
        <p:spPr bwMode="auto">
          <a:xfrm>
            <a:off x="2438400" y="3810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LBSC 690</a:t>
            </a:r>
          </a:p>
        </p:txBody>
      </p:sp>
      <p:sp>
        <p:nvSpPr>
          <p:cNvPr id="248840" name="Rectangle 8"/>
          <p:cNvSpPr>
            <a:spLocks noChangeArrowheads="1"/>
          </p:cNvSpPr>
          <p:nvPr/>
        </p:nvSpPr>
        <p:spPr bwMode="auto">
          <a:xfrm>
            <a:off x="2438400" y="4572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INFM 718R</a:t>
            </a:r>
          </a:p>
        </p:txBody>
      </p:sp>
      <p:sp>
        <p:nvSpPr>
          <p:cNvPr id="248841" name="Rectangle 9"/>
          <p:cNvSpPr>
            <a:spLocks noChangeArrowheads="1"/>
          </p:cNvSpPr>
          <p:nvPr/>
        </p:nvSpPr>
        <p:spPr bwMode="auto">
          <a:xfrm>
            <a:off x="2438400" y="5334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Doctoral</a:t>
            </a:r>
            <a:br>
              <a:rPr lang="en-US" altLang="en-US" sz="1400" b="1">
                <a:latin typeface="Arial" panose="020B0604020202020204" pitchFamily="34" charset="0"/>
              </a:rPr>
            </a:br>
            <a:r>
              <a:rPr lang="en-US" altLang="en-US" sz="1400" b="1">
                <a:latin typeface="Arial" panose="020B0604020202020204" pitchFamily="34" charset="0"/>
              </a:rPr>
              <a:t>Seminar</a:t>
            </a:r>
          </a:p>
        </p:txBody>
      </p:sp>
      <p:sp>
        <p:nvSpPr>
          <p:cNvPr id="248842" name="Rectangle 10"/>
          <p:cNvSpPr>
            <a:spLocks noChangeArrowheads="1"/>
          </p:cNvSpPr>
          <p:nvPr/>
        </p:nvSpPr>
        <p:spPr bwMode="auto">
          <a:xfrm>
            <a:off x="4572000" y="3810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Ph.D. </a:t>
            </a:r>
          </a:p>
          <a:p>
            <a:pPr algn="ctr"/>
            <a:r>
              <a:rPr lang="en-US" altLang="en-US" sz="1400" b="1">
                <a:latin typeface="Arial" panose="020B0604020202020204" pitchFamily="34" charset="0"/>
              </a:rPr>
              <a:t>Students</a:t>
            </a:r>
          </a:p>
        </p:txBody>
      </p:sp>
      <p:sp>
        <p:nvSpPr>
          <p:cNvPr id="248843" name="Rectangle 11"/>
          <p:cNvSpPr>
            <a:spLocks noChangeArrowheads="1"/>
          </p:cNvSpPr>
          <p:nvPr/>
        </p:nvSpPr>
        <p:spPr bwMode="auto">
          <a:xfrm>
            <a:off x="4572000" y="4572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Publications</a:t>
            </a:r>
          </a:p>
        </p:txBody>
      </p:sp>
      <p:sp>
        <p:nvSpPr>
          <p:cNvPr id="248844" name="Rectangle 12"/>
          <p:cNvSpPr>
            <a:spLocks noChangeArrowheads="1"/>
          </p:cNvSpPr>
          <p:nvPr/>
        </p:nvSpPr>
        <p:spPr bwMode="auto">
          <a:xfrm>
            <a:off x="4572000" y="5334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Projects</a:t>
            </a:r>
          </a:p>
        </p:txBody>
      </p:sp>
      <p:sp>
        <p:nvSpPr>
          <p:cNvPr id="248845" name="Rectangle 13"/>
          <p:cNvSpPr>
            <a:spLocks noChangeArrowheads="1"/>
          </p:cNvSpPr>
          <p:nvPr/>
        </p:nvSpPr>
        <p:spPr bwMode="auto">
          <a:xfrm>
            <a:off x="6705600" y="3810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IR</a:t>
            </a:r>
          </a:p>
          <a:p>
            <a:pPr algn="ctr"/>
            <a:r>
              <a:rPr lang="en-US" altLang="en-US" sz="1400" b="1">
                <a:latin typeface="Arial" panose="020B0604020202020204" pitchFamily="34" charset="0"/>
              </a:rPr>
              <a:t>Colloquium</a:t>
            </a:r>
          </a:p>
        </p:txBody>
      </p:sp>
      <p:sp>
        <p:nvSpPr>
          <p:cNvPr id="248846" name="Rectangle 14"/>
          <p:cNvSpPr>
            <a:spLocks noChangeArrowheads="1"/>
          </p:cNvSpPr>
          <p:nvPr/>
        </p:nvSpPr>
        <p:spPr bwMode="auto">
          <a:xfrm>
            <a:off x="6705600" y="4572000"/>
            <a:ext cx="1295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Arial" panose="020B0604020202020204" pitchFamily="34" charset="0"/>
              </a:rPr>
              <a:t>TREC</a:t>
            </a:r>
          </a:p>
        </p:txBody>
      </p:sp>
      <p:sp>
        <p:nvSpPr>
          <p:cNvPr id="248847" name="Line 15"/>
          <p:cNvSpPr>
            <a:spLocks noChangeShapeType="1"/>
          </p:cNvSpPr>
          <p:nvPr/>
        </p:nvSpPr>
        <p:spPr bwMode="auto">
          <a:xfrm>
            <a:off x="2743200" y="2362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48" name="Line 16"/>
          <p:cNvSpPr>
            <a:spLocks noChangeShapeType="1"/>
          </p:cNvSpPr>
          <p:nvPr/>
        </p:nvSpPr>
        <p:spPr bwMode="auto">
          <a:xfrm>
            <a:off x="48768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49" name="Line 17"/>
          <p:cNvSpPr>
            <a:spLocks noChangeShapeType="1"/>
          </p:cNvSpPr>
          <p:nvPr/>
        </p:nvSpPr>
        <p:spPr bwMode="auto">
          <a:xfrm>
            <a:off x="6934200" y="2362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0" name="Line 18"/>
          <p:cNvSpPr>
            <a:spLocks noChangeShapeType="1"/>
          </p:cNvSpPr>
          <p:nvPr/>
        </p:nvSpPr>
        <p:spPr bwMode="auto">
          <a:xfrm>
            <a:off x="2743200" y="23622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1" name="Line 19"/>
          <p:cNvSpPr>
            <a:spLocks noChangeShapeType="1"/>
          </p:cNvSpPr>
          <p:nvPr/>
        </p:nvSpPr>
        <p:spPr bwMode="auto">
          <a:xfrm>
            <a:off x="4343400" y="4114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2" name="Line 20"/>
          <p:cNvSpPr>
            <a:spLocks noChangeShapeType="1"/>
          </p:cNvSpPr>
          <p:nvPr/>
        </p:nvSpPr>
        <p:spPr bwMode="auto">
          <a:xfrm>
            <a:off x="4343400" y="4876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3" name="Line 21"/>
          <p:cNvSpPr>
            <a:spLocks noChangeShapeType="1"/>
          </p:cNvSpPr>
          <p:nvPr/>
        </p:nvSpPr>
        <p:spPr bwMode="auto">
          <a:xfrm>
            <a:off x="4343400" y="5638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4" name="Line 22"/>
          <p:cNvSpPr>
            <a:spLocks noChangeShapeType="1"/>
          </p:cNvSpPr>
          <p:nvPr/>
        </p:nvSpPr>
        <p:spPr bwMode="auto">
          <a:xfrm flipV="1">
            <a:off x="4343400" y="3505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5" name="Line 23"/>
          <p:cNvSpPr>
            <a:spLocks noChangeShapeType="1"/>
          </p:cNvSpPr>
          <p:nvPr/>
        </p:nvSpPr>
        <p:spPr bwMode="auto">
          <a:xfrm>
            <a:off x="6477000" y="4114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6" name="Line 24"/>
          <p:cNvSpPr>
            <a:spLocks noChangeShapeType="1"/>
          </p:cNvSpPr>
          <p:nvPr/>
        </p:nvSpPr>
        <p:spPr bwMode="auto">
          <a:xfrm>
            <a:off x="6477000" y="4876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7" name="Line 25"/>
          <p:cNvSpPr>
            <a:spLocks noChangeShapeType="1"/>
          </p:cNvSpPr>
          <p:nvPr/>
        </p:nvSpPr>
        <p:spPr bwMode="auto">
          <a:xfrm flipV="1">
            <a:off x="6477000" y="3505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8" name="Line 26"/>
          <p:cNvSpPr>
            <a:spLocks noChangeShapeType="1"/>
          </p:cNvSpPr>
          <p:nvPr/>
        </p:nvSpPr>
        <p:spPr bwMode="auto">
          <a:xfrm>
            <a:off x="2209800" y="4114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59" name="Line 27"/>
          <p:cNvSpPr>
            <a:spLocks noChangeShapeType="1"/>
          </p:cNvSpPr>
          <p:nvPr/>
        </p:nvSpPr>
        <p:spPr bwMode="auto">
          <a:xfrm>
            <a:off x="2209800" y="4876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60" name="Line 28"/>
          <p:cNvSpPr>
            <a:spLocks noChangeShapeType="1"/>
          </p:cNvSpPr>
          <p:nvPr/>
        </p:nvSpPr>
        <p:spPr bwMode="auto">
          <a:xfrm>
            <a:off x="2209800" y="5638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61" name="Line 29"/>
          <p:cNvSpPr>
            <a:spLocks noChangeShapeType="1"/>
          </p:cNvSpPr>
          <p:nvPr/>
        </p:nvSpPr>
        <p:spPr bwMode="auto">
          <a:xfrm flipV="1">
            <a:off x="2209800" y="3505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762000" y="152400"/>
            <a:ext cx="7772400" cy="1143000"/>
          </a:xfrm>
        </p:spPr>
        <p:txBody>
          <a:bodyPr/>
          <a:lstStyle/>
          <a:p>
            <a:r>
              <a:rPr lang="en-US" altLang="en-US"/>
              <a:t>Cultural Associations</a:t>
            </a:r>
          </a:p>
        </p:txBody>
      </p:sp>
      <p:sp>
        <p:nvSpPr>
          <p:cNvPr id="229379" name="Rectangle 3"/>
          <p:cNvSpPr>
            <a:spLocks noGrp="1" noChangeArrowheads="1"/>
          </p:cNvSpPr>
          <p:nvPr>
            <p:ph type="body" idx="1"/>
          </p:nvPr>
        </p:nvSpPr>
        <p:spPr>
          <a:xfrm>
            <a:off x="228600" y="1219200"/>
            <a:ext cx="7239000" cy="4114800"/>
          </a:xfrm>
        </p:spPr>
        <p:txBody>
          <a:bodyPr/>
          <a:lstStyle/>
          <a:p>
            <a:r>
              <a:rPr lang="en-US" altLang="en-US"/>
              <a:t>Because a trashcan in Thailand may look like this:</a:t>
            </a:r>
          </a:p>
          <a:p>
            <a:endParaRPr lang="en-US" altLang="en-US"/>
          </a:p>
          <a:p>
            <a:r>
              <a:rPr lang="en-US" altLang="en-US"/>
              <a:t>A Thai user is likely to be confused by this image popular in Apple interfaces:</a:t>
            </a:r>
          </a:p>
          <a:p>
            <a:endParaRPr lang="en-US" altLang="en-US"/>
          </a:p>
          <a:p>
            <a:r>
              <a:rPr lang="en-US" altLang="en-US"/>
              <a:t>Sun found their email icon problematic for some American urban dwellers who are unfamiliar with rural mail boxes.</a:t>
            </a:r>
          </a:p>
        </p:txBody>
      </p:sp>
      <p:pic>
        <p:nvPicPr>
          <p:cNvPr id="229380" name="Picture 4"/>
          <p:cNvPicPr>
            <a:picLocks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43800" y="1066800"/>
            <a:ext cx="1285875" cy="12858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1" name="Picture 5"/>
          <p:cNvPicPr>
            <a:picLocks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96200" y="2743200"/>
            <a:ext cx="1076325" cy="12858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2" name="Picture 6"/>
          <p:cNvPicPr>
            <a:picLocks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43800" y="4572000"/>
            <a:ext cx="1385888" cy="13319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381000" y="1371600"/>
            <a:ext cx="8534400" cy="4114800"/>
          </a:xfrm>
          <a:noFill/>
          <a:ln/>
        </p:spPr>
        <p:txBody>
          <a:bodyPr lIns="92075" tIns="46038" rIns="92075" bIns="46038"/>
          <a:lstStyle/>
          <a:p>
            <a:r>
              <a:rPr lang="en-US" altLang="en-US"/>
              <a:t>People learn “idioms” that work in a certain way</a:t>
            </a:r>
          </a:p>
          <a:p>
            <a:pPr lvl="1"/>
            <a:r>
              <a:rPr lang="en-US" altLang="en-US">
                <a:solidFill>
                  <a:srgbClr val="FF0000"/>
                </a:solidFill>
              </a:rPr>
              <a:t>Red</a:t>
            </a:r>
            <a:r>
              <a:rPr lang="en-US" altLang="en-US"/>
              <a:t> means danger</a:t>
            </a:r>
          </a:p>
          <a:p>
            <a:pPr lvl="1"/>
            <a:r>
              <a:rPr lang="en-US" altLang="en-US">
                <a:solidFill>
                  <a:srgbClr val="00CC00"/>
                </a:solidFill>
              </a:rPr>
              <a:t>Green</a:t>
            </a:r>
            <a:r>
              <a:rPr lang="en-US" altLang="en-US"/>
              <a:t> means safe</a:t>
            </a:r>
          </a:p>
          <a:p>
            <a:r>
              <a:rPr lang="en-US" altLang="en-US"/>
              <a:t>Idioms vary in different cultures</a:t>
            </a:r>
          </a:p>
          <a:p>
            <a:pPr lvl="1"/>
            <a:r>
              <a:rPr lang="en-US" altLang="en-US"/>
              <a:t>Light switches</a:t>
            </a:r>
          </a:p>
          <a:p>
            <a:pPr lvl="2"/>
            <a:r>
              <a:rPr lang="en-US" altLang="en-US"/>
              <a:t>America: down is off</a:t>
            </a:r>
          </a:p>
          <a:p>
            <a:pPr lvl="2"/>
            <a:r>
              <a:rPr lang="en-US" altLang="en-US"/>
              <a:t>Britain:   down is on</a:t>
            </a:r>
          </a:p>
          <a:p>
            <a:pPr lvl="1"/>
            <a:r>
              <a:rPr lang="en-US" altLang="en-US"/>
              <a:t>Faucets</a:t>
            </a:r>
          </a:p>
          <a:p>
            <a:pPr lvl="2"/>
            <a:r>
              <a:rPr lang="en-US" altLang="en-US"/>
              <a:t>America: counter-clockwise on</a:t>
            </a:r>
          </a:p>
          <a:p>
            <a:pPr lvl="2"/>
            <a:r>
              <a:rPr lang="en-US" altLang="en-US"/>
              <a:t>Britain: counter-clockwise off</a:t>
            </a:r>
          </a:p>
        </p:txBody>
      </p:sp>
      <p:sp>
        <p:nvSpPr>
          <p:cNvPr id="227331" name="Rectangle 3"/>
          <p:cNvSpPr>
            <a:spLocks noGrp="1" noChangeArrowheads="1"/>
          </p:cNvSpPr>
          <p:nvPr>
            <p:ph type="title"/>
          </p:nvPr>
        </p:nvSpPr>
        <p:spPr>
          <a:xfrm>
            <a:off x="685800" y="152400"/>
            <a:ext cx="7772400" cy="1143000"/>
          </a:xfrm>
          <a:noFill/>
          <a:ln/>
        </p:spPr>
        <p:txBody>
          <a:bodyPr lIns="92075" tIns="46038" rIns="92075" bIns="46038"/>
          <a:lstStyle/>
          <a:p>
            <a:r>
              <a:rPr lang="en-US" altLang="en-US"/>
              <a:t>Population Stereotypes/Idioms</a:t>
            </a:r>
          </a:p>
        </p:txBody>
      </p:sp>
      <p:sp>
        <p:nvSpPr>
          <p:cNvPr id="227332" name="Freeform 4"/>
          <p:cNvSpPr>
            <a:spLocks noEditPoints="1"/>
          </p:cNvSpPr>
          <p:nvPr/>
        </p:nvSpPr>
        <p:spPr bwMode="auto">
          <a:xfrm>
            <a:off x="6421438" y="2895600"/>
            <a:ext cx="893762" cy="1449388"/>
          </a:xfrm>
          <a:custGeom>
            <a:avLst/>
            <a:gdLst>
              <a:gd name="T0" fmla="*/ 6526 w 6928"/>
              <a:gd name="T1" fmla="*/ 434 h 11234"/>
              <a:gd name="T2" fmla="*/ 6928 w 6928"/>
              <a:gd name="T3" fmla="*/ 0 h 11234"/>
              <a:gd name="T4" fmla="*/ 2059 w 6928"/>
              <a:gd name="T5" fmla="*/ 1095 h 11234"/>
              <a:gd name="T6" fmla="*/ 1818 w 6928"/>
              <a:gd name="T7" fmla="*/ 949 h 11234"/>
              <a:gd name="T8" fmla="*/ 2059 w 6928"/>
              <a:gd name="T9" fmla="*/ 1095 h 11234"/>
              <a:gd name="T10" fmla="*/ 538 w 6928"/>
              <a:gd name="T11" fmla="*/ 3106 h 11234"/>
              <a:gd name="T12" fmla="*/ 1633 w 6928"/>
              <a:gd name="T13" fmla="*/ 2495 h 11234"/>
              <a:gd name="T14" fmla="*/ 4763 w 6928"/>
              <a:gd name="T15" fmla="*/ 5062 h 11234"/>
              <a:gd name="T16" fmla="*/ 491 w 6928"/>
              <a:gd name="T17" fmla="*/ 7837 h 11234"/>
              <a:gd name="T18" fmla="*/ 595 w 6928"/>
              <a:gd name="T19" fmla="*/ 3355 h 11234"/>
              <a:gd name="T20" fmla="*/ 1987 w 6928"/>
              <a:gd name="T21" fmla="*/ 2696 h 11234"/>
              <a:gd name="T22" fmla="*/ 6292 w 6928"/>
              <a:gd name="T23" fmla="*/ 692 h 11234"/>
              <a:gd name="T24" fmla="*/ 4119 w 6928"/>
              <a:gd name="T25" fmla="*/ 11234 h 11234"/>
              <a:gd name="T26" fmla="*/ 3991 w 6928"/>
              <a:gd name="T27" fmla="*/ 10711 h 11234"/>
              <a:gd name="T28" fmla="*/ 4119 w 6928"/>
              <a:gd name="T29" fmla="*/ 11234 h 11234"/>
              <a:gd name="T30" fmla="*/ 354 w 6928"/>
              <a:gd name="T31" fmla="*/ 6969 h 11234"/>
              <a:gd name="T32" fmla="*/ 1069 w 6928"/>
              <a:gd name="T33" fmla="*/ 8675 h 11234"/>
              <a:gd name="T34" fmla="*/ 3065 w 6928"/>
              <a:gd name="T35" fmla="*/ 3903 h 11234"/>
              <a:gd name="T36" fmla="*/ 1552 w 6928"/>
              <a:gd name="T37" fmla="*/ 3468 h 11234"/>
              <a:gd name="T38" fmla="*/ 2913 w 6928"/>
              <a:gd name="T39" fmla="*/ 5930 h 11234"/>
              <a:gd name="T40" fmla="*/ 3065 w 6928"/>
              <a:gd name="T41" fmla="*/ 3903 h 11234"/>
              <a:gd name="T42" fmla="*/ 2236 w 6928"/>
              <a:gd name="T43" fmla="*/ 2776 h 11234"/>
              <a:gd name="T44" fmla="*/ 3798 w 6928"/>
              <a:gd name="T45" fmla="*/ 3187 h 11234"/>
              <a:gd name="T46" fmla="*/ 1923 w 6928"/>
              <a:gd name="T47" fmla="*/ 5971 h 11234"/>
              <a:gd name="T48" fmla="*/ 1778 w 6928"/>
              <a:gd name="T49" fmla="*/ 5005 h 11234"/>
              <a:gd name="T50" fmla="*/ 3596 w 6928"/>
              <a:gd name="T51" fmla="*/ 9681 h 11234"/>
              <a:gd name="T52" fmla="*/ 5817 w 6928"/>
              <a:gd name="T53" fmla="*/ 1062 h 11234"/>
              <a:gd name="T54" fmla="*/ 3266 w 6928"/>
              <a:gd name="T55" fmla="*/ 2414 h 11234"/>
              <a:gd name="T56" fmla="*/ 3516 w 6928"/>
              <a:gd name="T57" fmla="*/ 2012 h 11234"/>
              <a:gd name="T58" fmla="*/ 3878 w 6928"/>
              <a:gd name="T59" fmla="*/ 2213 h 11234"/>
              <a:gd name="T60" fmla="*/ 3741 w 6928"/>
              <a:gd name="T61" fmla="*/ 2728 h 11234"/>
              <a:gd name="T62" fmla="*/ 3283 w 6928"/>
              <a:gd name="T63" fmla="*/ 2519 h 11234"/>
              <a:gd name="T64" fmla="*/ 3910 w 6928"/>
              <a:gd name="T65" fmla="*/ 2583 h 11234"/>
              <a:gd name="T66" fmla="*/ 2679 w 6928"/>
              <a:gd name="T67" fmla="*/ 7797 h 11234"/>
              <a:gd name="T68" fmla="*/ 2462 w 6928"/>
              <a:gd name="T69" fmla="*/ 7259 h 11234"/>
              <a:gd name="T70" fmla="*/ 2768 w 6928"/>
              <a:gd name="T71" fmla="*/ 7637 h 11234"/>
              <a:gd name="T72" fmla="*/ 2414 w 6928"/>
              <a:gd name="T73" fmla="*/ 7910 h 11234"/>
              <a:gd name="T74" fmla="*/ 2107 w 6928"/>
              <a:gd name="T75" fmla="*/ 7653 h 11234"/>
              <a:gd name="T76" fmla="*/ 2614 w 6928"/>
              <a:gd name="T77" fmla="*/ 7870 h 1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28" h="11234">
                <a:moveTo>
                  <a:pt x="6316" y="2004"/>
                </a:moveTo>
                <a:lnTo>
                  <a:pt x="6526" y="434"/>
                </a:lnTo>
                <a:lnTo>
                  <a:pt x="5423" y="604"/>
                </a:lnTo>
                <a:lnTo>
                  <a:pt x="6928" y="0"/>
                </a:lnTo>
                <a:lnTo>
                  <a:pt x="6316" y="2004"/>
                </a:lnTo>
                <a:close/>
                <a:moveTo>
                  <a:pt x="2059" y="1095"/>
                </a:moveTo>
                <a:lnTo>
                  <a:pt x="1867" y="1723"/>
                </a:lnTo>
                <a:lnTo>
                  <a:pt x="1818" y="949"/>
                </a:lnTo>
                <a:lnTo>
                  <a:pt x="3018" y="820"/>
                </a:lnTo>
                <a:lnTo>
                  <a:pt x="2059" y="1095"/>
                </a:lnTo>
                <a:close/>
                <a:moveTo>
                  <a:pt x="982" y="2535"/>
                </a:moveTo>
                <a:lnTo>
                  <a:pt x="538" y="3106"/>
                </a:lnTo>
                <a:lnTo>
                  <a:pt x="853" y="2325"/>
                </a:lnTo>
                <a:lnTo>
                  <a:pt x="1633" y="2495"/>
                </a:lnTo>
                <a:lnTo>
                  <a:pt x="982" y="2535"/>
                </a:lnTo>
                <a:close/>
                <a:moveTo>
                  <a:pt x="4763" y="5062"/>
                </a:moveTo>
                <a:lnTo>
                  <a:pt x="3798" y="10244"/>
                </a:lnTo>
                <a:lnTo>
                  <a:pt x="491" y="7837"/>
                </a:lnTo>
                <a:lnTo>
                  <a:pt x="1633" y="4787"/>
                </a:lnTo>
                <a:lnTo>
                  <a:pt x="595" y="3355"/>
                </a:lnTo>
                <a:lnTo>
                  <a:pt x="1150" y="2728"/>
                </a:lnTo>
                <a:lnTo>
                  <a:pt x="1987" y="2696"/>
                </a:lnTo>
                <a:lnTo>
                  <a:pt x="2269" y="1271"/>
                </a:lnTo>
                <a:lnTo>
                  <a:pt x="6292" y="692"/>
                </a:lnTo>
                <a:lnTo>
                  <a:pt x="4763" y="5062"/>
                </a:lnTo>
                <a:close/>
                <a:moveTo>
                  <a:pt x="4119" y="11234"/>
                </a:moveTo>
                <a:lnTo>
                  <a:pt x="2494" y="9849"/>
                </a:lnTo>
                <a:lnTo>
                  <a:pt x="3991" y="10711"/>
                </a:lnTo>
                <a:lnTo>
                  <a:pt x="4546" y="8916"/>
                </a:lnTo>
                <a:lnTo>
                  <a:pt x="4119" y="11234"/>
                </a:lnTo>
                <a:close/>
                <a:moveTo>
                  <a:pt x="0" y="8095"/>
                </a:moveTo>
                <a:lnTo>
                  <a:pt x="354" y="6969"/>
                </a:lnTo>
                <a:lnTo>
                  <a:pt x="265" y="7974"/>
                </a:lnTo>
                <a:lnTo>
                  <a:pt x="1069" y="8675"/>
                </a:lnTo>
                <a:lnTo>
                  <a:pt x="0" y="8095"/>
                </a:lnTo>
                <a:close/>
                <a:moveTo>
                  <a:pt x="3065" y="3903"/>
                </a:moveTo>
                <a:lnTo>
                  <a:pt x="2012" y="2897"/>
                </a:lnTo>
                <a:lnTo>
                  <a:pt x="1552" y="3468"/>
                </a:lnTo>
                <a:lnTo>
                  <a:pt x="2671" y="5078"/>
                </a:lnTo>
                <a:lnTo>
                  <a:pt x="2913" y="5930"/>
                </a:lnTo>
                <a:lnTo>
                  <a:pt x="3420" y="3678"/>
                </a:lnTo>
                <a:lnTo>
                  <a:pt x="3065" y="3903"/>
                </a:lnTo>
                <a:close/>
                <a:moveTo>
                  <a:pt x="2438" y="1489"/>
                </a:moveTo>
                <a:lnTo>
                  <a:pt x="2236" y="2776"/>
                </a:lnTo>
                <a:lnTo>
                  <a:pt x="2663" y="3163"/>
                </a:lnTo>
                <a:lnTo>
                  <a:pt x="3798" y="3187"/>
                </a:lnTo>
                <a:lnTo>
                  <a:pt x="2937" y="6712"/>
                </a:lnTo>
                <a:lnTo>
                  <a:pt x="1923" y="5971"/>
                </a:lnTo>
                <a:lnTo>
                  <a:pt x="2004" y="5391"/>
                </a:lnTo>
                <a:lnTo>
                  <a:pt x="1778" y="5005"/>
                </a:lnTo>
                <a:lnTo>
                  <a:pt x="812" y="7742"/>
                </a:lnTo>
                <a:lnTo>
                  <a:pt x="3596" y="9681"/>
                </a:lnTo>
                <a:lnTo>
                  <a:pt x="4594" y="4684"/>
                </a:lnTo>
                <a:lnTo>
                  <a:pt x="5817" y="1062"/>
                </a:lnTo>
                <a:lnTo>
                  <a:pt x="2438" y="1489"/>
                </a:lnTo>
                <a:close/>
                <a:moveTo>
                  <a:pt x="3266" y="2414"/>
                </a:moveTo>
                <a:lnTo>
                  <a:pt x="3266" y="2269"/>
                </a:lnTo>
                <a:lnTo>
                  <a:pt x="3516" y="2012"/>
                </a:lnTo>
                <a:lnTo>
                  <a:pt x="3798" y="2060"/>
                </a:lnTo>
                <a:lnTo>
                  <a:pt x="3878" y="2213"/>
                </a:lnTo>
                <a:lnTo>
                  <a:pt x="3266" y="2414"/>
                </a:lnTo>
                <a:close/>
                <a:moveTo>
                  <a:pt x="3741" y="2728"/>
                </a:moveTo>
                <a:lnTo>
                  <a:pt x="3428" y="2696"/>
                </a:lnTo>
                <a:lnTo>
                  <a:pt x="3283" y="2519"/>
                </a:lnTo>
                <a:lnTo>
                  <a:pt x="3910" y="2325"/>
                </a:lnTo>
                <a:lnTo>
                  <a:pt x="3910" y="2583"/>
                </a:lnTo>
                <a:lnTo>
                  <a:pt x="3741" y="2728"/>
                </a:lnTo>
                <a:close/>
                <a:moveTo>
                  <a:pt x="2679" y="7797"/>
                </a:moveTo>
                <a:lnTo>
                  <a:pt x="2180" y="7379"/>
                </a:lnTo>
                <a:lnTo>
                  <a:pt x="2462" y="7259"/>
                </a:lnTo>
                <a:lnTo>
                  <a:pt x="2768" y="7427"/>
                </a:lnTo>
                <a:lnTo>
                  <a:pt x="2768" y="7637"/>
                </a:lnTo>
                <a:lnTo>
                  <a:pt x="2679" y="7797"/>
                </a:lnTo>
                <a:close/>
                <a:moveTo>
                  <a:pt x="2414" y="7910"/>
                </a:moveTo>
                <a:lnTo>
                  <a:pt x="2180" y="7861"/>
                </a:lnTo>
                <a:lnTo>
                  <a:pt x="2107" y="7653"/>
                </a:lnTo>
                <a:lnTo>
                  <a:pt x="2148" y="7508"/>
                </a:lnTo>
                <a:lnTo>
                  <a:pt x="2614" y="7870"/>
                </a:lnTo>
                <a:lnTo>
                  <a:pt x="2414" y="79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27333" name="Picture 5" descr="IN0035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13" y="3962400"/>
            <a:ext cx="1296987" cy="116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a:xfrm>
            <a:off x="457200" y="304800"/>
            <a:ext cx="8229600" cy="1143000"/>
          </a:xfrm>
        </p:spPr>
        <p:txBody>
          <a:bodyPr/>
          <a:lstStyle/>
          <a:p>
            <a:r>
              <a:rPr lang="en-US" altLang="en-US"/>
              <a:t>Spreadsheets: Direct Manipulation</a:t>
            </a:r>
          </a:p>
        </p:txBody>
      </p:sp>
      <p:pic>
        <p:nvPicPr>
          <p:cNvPr id="168965" name="Picture 5"/>
          <p:cNvPicPr>
            <a:picLocks noChangeAspect="1" noChangeArrowheads="1"/>
          </p:cNvPicPr>
          <p:nvPr/>
        </p:nvPicPr>
        <p:blipFill>
          <a:blip r:embed="rId2">
            <a:extLst>
              <a:ext uri="{28A0092B-C50C-407E-A947-70E740481C1C}">
                <a14:useLocalDpi xmlns:a14="http://schemas.microsoft.com/office/drawing/2010/main" val="0"/>
              </a:ext>
            </a:extLst>
          </a:blip>
          <a:srcRect t="18750" r="1563" b="9375"/>
          <a:stretch>
            <a:fillRect/>
          </a:stretch>
        </p:blipFill>
        <p:spPr bwMode="auto">
          <a:xfrm>
            <a:off x="0" y="1676400"/>
            <a:ext cx="91440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1143000"/>
          </a:xfrm>
          <a:noFill/>
          <a:ln/>
        </p:spPr>
        <p:txBody>
          <a:bodyPr/>
          <a:lstStyle/>
          <a:p>
            <a:r>
              <a:rPr lang="en-US" altLang="en-US"/>
              <a:t>Menus</a:t>
            </a:r>
          </a:p>
        </p:txBody>
      </p:sp>
      <p:sp>
        <p:nvSpPr>
          <p:cNvPr id="58371" name="Rectangle 3"/>
          <p:cNvSpPr>
            <a:spLocks noGrp="1" noChangeArrowheads="1"/>
          </p:cNvSpPr>
          <p:nvPr>
            <p:ph type="body" idx="1"/>
          </p:nvPr>
        </p:nvSpPr>
        <p:spPr>
          <a:xfrm>
            <a:off x="685800" y="1600200"/>
            <a:ext cx="8077200" cy="4114800"/>
          </a:xfrm>
          <a:noFill/>
          <a:ln/>
        </p:spPr>
        <p:txBody>
          <a:bodyPr/>
          <a:lstStyle/>
          <a:p>
            <a:r>
              <a:rPr lang="en-US" altLang="en-US"/>
              <a:t>Conserve screen space by hiding functions</a:t>
            </a:r>
          </a:p>
          <a:p>
            <a:pPr lvl="1"/>
            <a:r>
              <a:rPr lang="en-US" altLang="en-US"/>
              <a:t>Menu bar, pop-up</a:t>
            </a:r>
          </a:p>
          <a:p>
            <a:pPr lvl="3"/>
            <a:endParaRPr lang="en-US" altLang="en-US"/>
          </a:p>
          <a:p>
            <a:r>
              <a:rPr lang="en-US" altLang="en-US"/>
              <a:t>Can hierarchically structured</a:t>
            </a:r>
          </a:p>
          <a:p>
            <a:pPr lvl="1"/>
            <a:r>
              <a:rPr lang="en-US" altLang="en-US"/>
              <a:t>By application’s logic</a:t>
            </a:r>
          </a:p>
          <a:p>
            <a:pPr lvl="1"/>
            <a:r>
              <a:rPr lang="en-US" altLang="en-US"/>
              <a:t>By convention (e.g., where is the print function?)</a:t>
            </a:r>
          </a:p>
          <a:p>
            <a:pPr lvl="4"/>
            <a:endParaRPr lang="en-US" altLang="en-US"/>
          </a:p>
          <a:p>
            <a:r>
              <a:rPr lang="en-US" altLang="en-US"/>
              <a:t>Tradeoff between breadth and depth</a:t>
            </a:r>
          </a:p>
          <a:p>
            <a:pPr lvl="1"/>
            <a:r>
              <a:rPr lang="en-US" altLang="en-US"/>
              <a:t>Too deep </a:t>
            </a:r>
            <a:r>
              <a:rPr lang="en-US" altLang="en-US">
                <a:sym typeface="Symbol" panose="05050102010706020507" pitchFamily="18" charset="2"/>
              </a:rPr>
              <a:t></a:t>
            </a:r>
            <a:r>
              <a:rPr lang="en-US" altLang="en-US"/>
              <a:t> can become hard to find things</a:t>
            </a:r>
          </a:p>
          <a:p>
            <a:pPr lvl="1"/>
            <a:r>
              <a:rPr lang="en-US" altLang="en-US"/>
              <a:t>Too broad </a:t>
            </a:r>
            <a:r>
              <a:rPr lang="en-US" altLang="en-US">
                <a:sym typeface="Symbol" panose="05050102010706020507" pitchFamily="18" charset="2"/>
              </a:rPr>
              <a:t></a:t>
            </a:r>
            <a:r>
              <a:rPr lang="en-US" altLang="en-US"/>
              <a:t> becomes direct manipulation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a:lstStyle/>
          <a:p>
            <a:r>
              <a:rPr lang="en-US" altLang="en-US"/>
              <a:t>Dynamic Queries</a:t>
            </a:r>
          </a:p>
        </p:txBody>
      </p:sp>
      <p:sp>
        <p:nvSpPr>
          <p:cNvPr id="60419" name="Rectangle 3"/>
          <p:cNvSpPr>
            <a:spLocks noGrp="1" noChangeArrowheads="1"/>
          </p:cNvSpPr>
          <p:nvPr>
            <p:ph type="body" idx="1"/>
          </p:nvPr>
        </p:nvSpPr>
        <p:spPr>
          <a:noFill/>
          <a:ln/>
        </p:spPr>
        <p:txBody>
          <a:bodyPr/>
          <a:lstStyle/>
          <a:p>
            <a:r>
              <a:rPr lang="en-US" altLang="en-US"/>
              <a:t>What to do when menus become too deep</a:t>
            </a:r>
          </a:p>
          <a:p>
            <a:pPr lvl="1"/>
            <a:r>
              <a:rPr lang="en-US" altLang="en-US"/>
              <a:t>Merges keyboard and direct manipulation</a:t>
            </a:r>
          </a:p>
          <a:p>
            <a:pPr lvl="3"/>
            <a:endParaRPr lang="en-US" altLang="en-US"/>
          </a:p>
          <a:p>
            <a:r>
              <a:rPr lang="en-US" altLang="en-US"/>
              <a:t>Select menu items by typing part of a word</a:t>
            </a:r>
          </a:p>
          <a:p>
            <a:pPr lvl="1"/>
            <a:r>
              <a:rPr lang="en-US" altLang="en-US"/>
              <a:t>After each letter, update the menu</a:t>
            </a:r>
          </a:p>
          <a:p>
            <a:pPr lvl="1"/>
            <a:r>
              <a:rPr lang="en-US" altLang="en-US"/>
              <a:t>Once the word is displayed, user can click on it</a:t>
            </a:r>
          </a:p>
          <a:p>
            <a:pPr lvl="3"/>
            <a:endParaRPr lang="en-US" altLang="en-US"/>
          </a:p>
          <a:p>
            <a:r>
              <a:rPr lang="en-US" altLang="en-US"/>
              <a:t>Example:  Windows help index</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ltLang="en-US"/>
              <a:t>Language-Based Interfaces</a:t>
            </a:r>
          </a:p>
        </p:txBody>
      </p:sp>
      <p:sp>
        <p:nvSpPr>
          <p:cNvPr id="27651" name="Rectangle 3"/>
          <p:cNvSpPr>
            <a:spLocks noGrp="1" noChangeArrowheads="1"/>
          </p:cNvSpPr>
          <p:nvPr>
            <p:ph type="body" idx="1"/>
          </p:nvPr>
        </p:nvSpPr>
        <p:spPr>
          <a:xfrm>
            <a:off x="685800" y="1981200"/>
            <a:ext cx="8001000" cy="4114800"/>
          </a:xfrm>
          <a:noFill/>
          <a:ln/>
        </p:spPr>
        <p:txBody>
          <a:bodyPr/>
          <a:lstStyle/>
          <a:p>
            <a:r>
              <a:rPr lang="en-US" altLang="en-US"/>
              <a:t>Command Entry</a:t>
            </a:r>
          </a:p>
          <a:p>
            <a:pPr lvl="1"/>
            <a:r>
              <a:rPr lang="en-US" altLang="en-US"/>
              <a:t>Compact and flexible</a:t>
            </a:r>
          </a:p>
          <a:p>
            <a:pPr lvl="1"/>
            <a:r>
              <a:rPr lang="en-US" altLang="en-US"/>
              <a:t>Powerful in the hands of expert users</a:t>
            </a:r>
          </a:p>
          <a:p>
            <a:pPr lvl="1"/>
            <a:r>
              <a:rPr lang="en-US" altLang="en-US"/>
              <a:t>Difficult for novices to learn</a:t>
            </a:r>
          </a:p>
          <a:p>
            <a:pPr lvl="4"/>
            <a:endParaRPr lang="en-US" altLang="en-US"/>
          </a:p>
          <a:p>
            <a:r>
              <a:rPr lang="en-US" altLang="en-US"/>
              <a:t>Natural Language </a:t>
            </a:r>
          </a:p>
          <a:p>
            <a:pPr lvl="1"/>
            <a:r>
              <a:rPr lang="en-US" altLang="en-US"/>
              <a:t>Intuitive and expressive</a:t>
            </a:r>
          </a:p>
          <a:p>
            <a:pPr lvl="1"/>
            <a:r>
              <a:rPr lang="en-US" altLang="en-US"/>
              <a:t>Ambiguity makes reliable interpretation difficult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762000"/>
          </a:xfrm>
        </p:spPr>
        <p:txBody>
          <a:bodyPr/>
          <a:lstStyle/>
          <a:p>
            <a:r>
              <a:rPr lang="en-US" altLang="en-US"/>
              <a:t>“Seamless Interfaces”</a:t>
            </a:r>
          </a:p>
        </p:txBody>
      </p:sp>
      <p:sp>
        <p:nvSpPr>
          <p:cNvPr id="175107" name="Rectangle 3"/>
          <p:cNvSpPr>
            <a:spLocks noGrp="1" noChangeArrowheads="1"/>
          </p:cNvSpPr>
          <p:nvPr>
            <p:ph type="body" idx="1"/>
          </p:nvPr>
        </p:nvSpPr>
        <p:spPr>
          <a:xfrm>
            <a:off x="685800" y="838200"/>
            <a:ext cx="7772400" cy="4114800"/>
          </a:xfrm>
        </p:spPr>
        <p:txBody>
          <a:bodyPr/>
          <a:lstStyle/>
          <a:p>
            <a:r>
              <a:rPr lang="en-US" altLang="en-US"/>
              <a:t>Informative feedback</a:t>
            </a:r>
          </a:p>
          <a:p>
            <a:r>
              <a:rPr lang="en-US" altLang="en-US"/>
              <a:t>Easy reversal</a:t>
            </a:r>
          </a:p>
          <a:p>
            <a:r>
              <a:rPr lang="en-US" altLang="en-US"/>
              <a:t>User in control</a:t>
            </a:r>
          </a:p>
          <a:p>
            <a:pPr lvl="1"/>
            <a:r>
              <a:rPr lang="en-US" altLang="en-US"/>
              <a:t>Anticipatable outcomes</a:t>
            </a:r>
          </a:p>
          <a:p>
            <a:pPr lvl="1"/>
            <a:r>
              <a:rPr lang="en-US" altLang="en-US"/>
              <a:t>Explainable results</a:t>
            </a:r>
          </a:p>
          <a:p>
            <a:pPr lvl="1"/>
            <a:r>
              <a:rPr lang="en-US" altLang="en-US"/>
              <a:t>Browsable content</a:t>
            </a:r>
          </a:p>
          <a:p>
            <a:r>
              <a:rPr lang="en-US" altLang="en-US"/>
              <a:t>Limited working memory load</a:t>
            </a:r>
          </a:p>
          <a:p>
            <a:pPr lvl="1"/>
            <a:r>
              <a:rPr lang="en-US" altLang="en-US"/>
              <a:t>Query context</a:t>
            </a:r>
          </a:p>
          <a:p>
            <a:pPr lvl="1"/>
            <a:r>
              <a:rPr lang="en-US" altLang="en-US"/>
              <a:t>Path suspension</a:t>
            </a:r>
          </a:p>
          <a:p>
            <a:r>
              <a:rPr lang="en-US" altLang="en-US"/>
              <a:t>Alternatives for novices and experts</a:t>
            </a:r>
          </a:p>
          <a:p>
            <a:pPr lvl="1"/>
            <a:r>
              <a:rPr lang="en-US" altLang="en-US"/>
              <a:t>Scaffolding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a:t>Evaluation Measures</a:t>
            </a:r>
          </a:p>
        </p:txBody>
      </p:sp>
      <p:sp>
        <p:nvSpPr>
          <p:cNvPr id="137219" name="Rectangle 3"/>
          <p:cNvSpPr>
            <a:spLocks noGrp="1" noChangeArrowheads="1"/>
          </p:cNvSpPr>
          <p:nvPr>
            <p:ph type="body" idx="1"/>
          </p:nvPr>
        </p:nvSpPr>
        <p:spPr/>
        <p:txBody>
          <a:bodyPr/>
          <a:lstStyle/>
          <a:p>
            <a:r>
              <a:rPr lang="en-US" altLang="en-US"/>
              <a:t>Time to learn</a:t>
            </a:r>
          </a:p>
          <a:p>
            <a:pPr lvl="3"/>
            <a:endParaRPr lang="en-US" altLang="en-US"/>
          </a:p>
          <a:p>
            <a:r>
              <a:rPr lang="en-US" altLang="en-US"/>
              <a:t>Speed of performance</a:t>
            </a:r>
          </a:p>
          <a:p>
            <a:pPr lvl="3"/>
            <a:endParaRPr lang="en-US" altLang="en-US"/>
          </a:p>
          <a:p>
            <a:r>
              <a:rPr lang="en-US" altLang="en-US"/>
              <a:t>Error rate</a:t>
            </a:r>
          </a:p>
          <a:p>
            <a:pPr lvl="3"/>
            <a:endParaRPr lang="en-US" altLang="en-US"/>
          </a:p>
          <a:p>
            <a:r>
              <a:rPr lang="en-US" altLang="en-US"/>
              <a:t>Retention over time</a:t>
            </a:r>
          </a:p>
          <a:p>
            <a:pPr lvl="3"/>
            <a:endParaRPr lang="en-US" altLang="en-US"/>
          </a:p>
          <a:p>
            <a:r>
              <a:rPr lang="en-US" altLang="en-US"/>
              <a:t>Subjective satisfaction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a:t>Evaluation Approaches</a:t>
            </a:r>
          </a:p>
        </p:txBody>
      </p:sp>
      <p:sp>
        <p:nvSpPr>
          <p:cNvPr id="172035" name="Rectangle 3"/>
          <p:cNvSpPr>
            <a:spLocks noGrp="1" noChangeArrowheads="1"/>
          </p:cNvSpPr>
          <p:nvPr>
            <p:ph type="body" idx="1"/>
          </p:nvPr>
        </p:nvSpPr>
        <p:spPr/>
        <p:txBody>
          <a:bodyPr/>
          <a:lstStyle/>
          <a:p>
            <a:r>
              <a:rPr lang="en-US" altLang="en-US"/>
              <a:t>Extrinsic vs. intrinsic</a:t>
            </a:r>
          </a:p>
          <a:p>
            <a:endParaRPr lang="en-US" altLang="en-US"/>
          </a:p>
          <a:p>
            <a:r>
              <a:rPr lang="en-US" altLang="en-US"/>
              <a:t>Formative vs. summative</a:t>
            </a:r>
          </a:p>
          <a:p>
            <a:endParaRPr lang="en-US" altLang="en-US"/>
          </a:p>
          <a:p>
            <a:r>
              <a:rPr lang="en-US" altLang="en-US"/>
              <a:t>Human subjects vs. simulated users</a:t>
            </a:r>
          </a:p>
          <a:p>
            <a:endParaRPr lang="en-US" altLang="en-US"/>
          </a:p>
          <a:p>
            <a:r>
              <a:rPr lang="en-US" altLang="en-US"/>
              <a:t>Deductive vs. abductive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762000" y="0"/>
            <a:ext cx="7772400" cy="685800"/>
          </a:xfrm>
        </p:spPr>
        <p:txBody>
          <a:bodyPr/>
          <a:lstStyle/>
          <a:p>
            <a:r>
              <a:rPr lang="en-US" altLang="en-US"/>
              <a:t>Evaluation Examples</a:t>
            </a:r>
          </a:p>
        </p:txBody>
      </p:sp>
      <p:sp>
        <p:nvSpPr>
          <p:cNvPr id="242691" name="Rectangle 3"/>
          <p:cNvSpPr>
            <a:spLocks noGrp="1" noChangeArrowheads="1"/>
          </p:cNvSpPr>
          <p:nvPr>
            <p:ph type="body" idx="1"/>
          </p:nvPr>
        </p:nvSpPr>
        <p:spPr>
          <a:xfrm>
            <a:off x="381000" y="609600"/>
            <a:ext cx="8229600" cy="4114800"/>
          </a:xfrm>
        </p:spPr>
        <p:txBody>
          <a:bodyPr/>
          <a:lstStyle/>
          <a:p>
            <a:r>
              <a:rPr lang="en-US" altLang="en-US"/>
              <a:t>Direct observation</a:t>
            </a:r>
          </a:p>
          <a:p>
            <a:pPr lvl="1"/>
            <a:r>
              <a:rPr lang="en-US" altLang="en-US"/>
              <a:t>Evaluator observes users interacting with system</a:t>
            </a:r>
          </a:p>
          <a:p>
            <a:pPr lvl="2"/>
            <a:r>
              <a:rPr lang="en-US" altLang="en-US"/>
              <a:t>in lab: user asked to complete pre-determined tasks</a:t>
            </a:r>
          </a:p>
          <a:p>
            <a:pPr lvl="2"/>
            <a:r>
              <a:rPr lang="en-US" altLang="en-US"/>
              <a:t>in field: user goes through normal duties</a:t>
            </a:r>
          </a:p>
          <a:p>
            <a:pPr lvl="1"/>
            <a:r>
              <a:rPr lang="en-US" altLang="en-US"/>
              <a:t>Validity depends on how contrived the situation is</a:t>
            </a:r>
          </a:p>
          <a:p>
            <a:r>
              <a:rPr lang="en-US" altLang="en-US"/>
              <a:t>Think-aloud</a:t>
            </a:r>
          </a:p>
          <a:p>
            <a:pPr lvl="1"/>
            <a:r>
              <a:rPr lang="en-US" altLang="en-US"/>
              <a:t>Users speak their thoughts while doing the task</a:t>
            </a:r>
          </a:p>
          <a:p>
            <a:pPr lvl="1"/>
            <a:r>
              <a:rPr lang="en-US" altLang="en-US"/>
              <a:t>May alter the way users do the task</a:t>
            </a:r>
          </a:p>
          <a:p>
            <a:r>
              <a:rPr lang="en-US" altLang="en-US"/>
              <a:t>Controlled user studies</a:t>
            </a:r>
          </a:p>
          <a:p>
            <a:pPr lvl="1"/>
            <a:r>
              <a:rPr lang="en-US" altLang="en-US"/>
              <a:t>Users interact with system variants</a:t>
            </a:r>
          </a:p>
          <a:p>
            <a:pPr lvl="1"/>
            <a:r>
              <a:rPr lang="en-US" altLang="en-US"/>
              <a:t>Correlate performance with system characteristics</a:t>
            </a:r>
          </a:p>
          <a:p>
            <a:pPr lvl="1"/>
            <a:r>
              <a:rPr lang="en-US" altLang="en-US"/>
              <a:t>Control for confounding variables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152400"/>
            <a:ext cx="7772400" cy="1143000"/>
          </a:xfrm>
        </p:spPr>
        <p:txBody>
          <a:bodyPr/>
          <a:lstStyle/>
          <a:p>
            <a:r>
              <a:rPr lang="en-US" altLang="en-US"/>
              <a:t>Some Layout Guidelines</a:t>
            </a:r>
          </a:p>
        </p:txBody>
      </p:sp>
      <p:sp>
        <p:nvSpPr>
          <p:cNvPr id="249859" name="Rectangle 3"/>
          <p:cNvSpPr>
            <a:spLocks noGrp="1" noChangeArrowheads="1"/>
          </p:cNvSpPr>
          <p:nvPr>
            <p:ph type="body" idx="1"/>
          </p:nvPr>
        </p:nvSpPr>
        <p:spPr>
          <a:xfrm>
            <a:off x="152400" y="1295400"/>
            <a:ext cx="8763000" cy="4114800"/>
          </a:xfrm>
        </p:spPr>
        <p:txBody>
          <a:bodyPr/>
          <a:lstStyle/>
          <a:p>
            <a:r>
              <a:rPr lang="en-US" altLang="en-US" b="1" u="sng">
                <a:solidFill>
                  <a:schemeClr val="accent2"/>
                </a:solidFill>
              </a:rPr>
              <a:t>C</a:t>
            </a:r>
            <a:r>
              <a:rPr lang="en-US" altLang="en-US"/>
              <a:t>ontrast: make different things different</a:t>
            </a:r>
          </a:p>
          <a:p>
            <a:pPr lvl="1"/>
            <a:r>
              <a:rPr lang="en-US" altLang="en-US"/>
              <a:t>to bring out dominant elements</a:t>
            </a:r>
          </a:p>
          <a:p>
            <a:pPr lvl="1"/>
            <a:r>
              <a:rPr lang="en-US" altLang="en-US"/>
              <a:t>to create dynamism</a:t>
            </a:r>
          </a:p>
          <a:p>
            <a:r>
              <a:rPr lang="en-US" altLang="en-US" b="1" u="sng">
                <a:solidFill>
                  <a:schemeClr val="accent2"/>
                </a:solidFill>
              </a:rPr>
              <a:t>R</a:t>
            </a:r>
            <a:r>
              <a:rPr lang="en-US" altLang="en-US"/>
              <a:t>epetition: reuse design throughout the interface</a:t>
            </a:r>
          </a:p>
          <a:p>
            <a:pPr lvl="1"/>
            <a:r>
              <a:rPr lang="en-US" altLang="en-US"/>
              <a:t>to create consistency</a:t>
            </a:r>
          </a:p>
          <a:p>
            <a:r>
              <a:rPr lang="en-US" altLang="en-US" b="1" u="sng">
                <a:solidFill>
                  <a:schemeClr val="accent2"/>
                </a:solidFill>
              </a:rPr>
              <a:t>A</a:t>
            </a:r>
            <a:r>
              <a:rPr lang="en-US" altLang="en-US"/>
              <a:t>lignment: visually connect elements</a:t>
            </a:r>
          </a:p>
          <a:p>
            <a:pPr lvl="1"/>
            <a:r>
              <a:rPr lang="en-US" altLang="en-US"/>
              <a:t>to create flow</a:t>
            </a:r>
          </a:p>
          <a:p>
            <a:r>
              <a:rPr lang="en-US" altLang="en-US" b="1" u="sng">
                <a:solidFill>
                  <a:schemeClr val="accent2"/>
                </a:solidFill>
              </a:rPr>
              <a:t>P</a:t>
            </a:r>
            <a:r>
              <a:rPr lang="en-US" altLang="en-US"/>
              <a:t>roximity: make effective use of spacing</a:t>
            </a:r>
          </a:p>
          <a:p>
            <a:pPr lvl="1"/>
            <a:r>
              <a:rPr lang="en-US" altLang="en-US"/>
              <a:t>to group related and separate unrelated elements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p:spPr>
        <p:txBody>
          <a:bodyPr/>
          <a:lstStyle/>
          <a:p>
            <a:r>
              <a:rPr lang="en-US" altLang="en-US"/>
              <a:t>Summary</a:t>
            </a:r>
          </a:p>
        </p:txBody>
      </p:sp>
      <p:sp>
        <p:nvSpPr>
          <p:cNvPr id="33795" name="Rectangle 3"/>
          <p:cNvSpPr>
            <a:spLocks noGrp="1" noChangeArrowheads="1"/>
          </p:cNvSpPr>
          <p:nvPr>
            <p:ph type="body" idx="1"/>
          </p:nvPr>
        </p:nvSpPr>
        <p:spPr>
          <a:noFill/>
          <a:ln/>
        </p:spPr>
        <p:txBody>
          <a:bodyPr/>
          <a:lstStyle/>
          <a:p>
            <a:r>
              <a:rPr lang="en-US" altLang="en-US" dirty="0"/>
              <a:t>HCI design starts with user needs + abilities</a:t>
            </a:r>
          </a:p>
          <a:p>
            <a:pPr lvl="1"/>
            <a:r>
              <a:rPr lang="en-US" altLang="en-US" dirty="0"/>
              <a:t>Users have a wide range of  both</a:t>
            </a:r>
          </a:p>
          <a:p>
            <a:r>
              <a:rPr lang="en-US" altLang="en-US" dirty="0"/>
              <a:t>Users must understand their tools</a:t>
            </a:r>
          </a:p>
          <a:p>
            <a:pPr lvl="1"/>
            <a:r>
              <a:rPr lang="en-US" altLang="en-US" dirty="0"/>
              <a:t>And these tools can learn about their user!</a:t>
            </a:r>
          </a:p>
          <a:p>
            <a:r>
              <a:rPr lang="en-US" altLang="en-US" dirty="0"/>
              <a:t>Many techniques are available</a:t>
            </a:r>
          </a:p>
          <a:p>
            <a:pPr lvl="1"/>
            <a:r>
              <a:rPr lang="en-US" altLang="en-US" dirty="0"/>
              <a:t>Direct manipulation, languages, menus, etc.</a:t>
            </a:r>
          </a:p>
          <a:p>
            <a:pPr lvl="1"/>
            <a:r>
              <a:rPr lang="en-US" altLang="en-US" dirty="0"/>
              <a:t>Choosing the right technique is </a:t>
            </a:r>
            <a:r>
              <a:rPr lang="en-US" altLang="en-US" dirty="0" smtClean="0"/>
              <a:t>important</a:t>
            </a:r>
            <a:endParaRPr lang="en-US" alt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a:noFill/>
        </p:spPr>
        <p:txBody>
          <a:bodyPr/>
          <a:lstStyle/>
          <a:p>
            <a:r>
              <a:rPr lang="en-US" altLang="en-US" smtClean="0"/>
              <a:t>Denial of Service Attacks</a:t>
            </a:r>
          </a:p>
        </p:txBody>
      </p:sp>
      <p:sp>
        <p:nvSpPr>
          <p:cNvPr id="21507" name="Rectangle 3"/>
          <p:cNvSpPr>
            <a:spLocks noGrp="1" noChangeArrowheads="1"/>
          </p:cNvSpPr>
          <p:nvPr>
            <p:ph type="body" idx="1"/>
          </p:nvPr>
        </p:nvSpPr>
        <p:spPr>
          <a:xfrm>
            <a:off x="381000" y="1524000"/>
            <a:ext cx="8305800" cy="4114800"/>
          </a:xfrm>
          <a:noFill/>
        </p:spPr>
        <p:txBody>
          <a:bodyPr/>
          <a:lstStyle/>
          <a:p>
            <a:r>
              <a:rPr lang="en-US" altLang="en-US" smtClean="0"/>
              <a:t>Viruses</a:t>
            </a:r>
          </a:p>
          <a:p>
            <a:pPr lvl="1"/>
            <a:r>
              <a:rPr lang="en-US" altLang="en-US" smtClean="0"/>
              <a:t>Platform dependent</a:t>
            </a:r>
          </a:p>
          <a:p>
            <a:pPr lvl="1"/>
            <a:r>
              <a:rPr lang="en-US" altLang="en-US" smtClean="0"/>
              <a:t>Typically binary</a:t>
            </a:r>
          </a:p>
          <a:p>
            <a:endParaRPr lang="en-US" altLang="en-US" smtClean="0"/>
          </a:p>
          <a:p>
            <a:r>
              <a:rPr lang="en-US" altLang="en-US" smtClean="0"/>
              <a:t>Flooding</a:t>
            </a:r>
          </a:p>
          <a:p>
            <a:pPr lvl="1"/>
            <a:r>
              <a:rPr lang="en-US" altLang="en-US" smtClean="0"/>
              <a:t>Worms</a:t>
            </a:r>
          </a:p>
          <a:p>
            <a:pPr lvl="1"/>
            <a:r>
              <a:rPr lang="en-US" altLang="en-US" smtClean="0"/>
              <a:t>Zombies</a:t>
            </a:r>
          </a:p>
          <a:p>
            <a:pPr lvl="1"/>
            <a:r>
              <a:rPr lang="en-US" altLang="en-US" smtClean="0"/>
              <a:t>Chain letters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Viruses</a:t>
            </a:r>
          </a:p>
        </p:txBody>
      </p:sp>
      <p:sp>
        <p:nvSpPr>
          <p:cNvPr id="24579" name="Rectangle 3"/>
          <p:cNvSpPr>
            <a:spLocks noGrp="1" noChangeArrowheads="1"/>
          </p:cNvSpPr>
          <p:nvPr>
            <p:ph type="body" idx="1"/>
          </p:nvPr>
        </p:nvSpPr>
        <p:spPr/>
        <p:txBody>
          <a:bodyPr/>
          <a:lstStyle/>
          <a:p>
            <a:r>
              <a:rPr lang="en-US" altLang="en-US" smtClean="0"/>
              <a:t>1988:  Less than 10 known viruses</a:t>
            </a:r>
          </a:p>
          <a:p>
            <a:pPr lvl="3"/>
            <a:endParaRPr lang="en-US" altLang="en-US" smtClean="0"/>
          </a:p>
          <a:p>
            <a:r>
              <a:rPr lang="en-US" altLang="en-US" smtClean="0"/>
              <a:t>1990:  New virus found every day</a:t>
            </a:r>
          </a:p>
          <a:p>
            <a:pPr lvl="3"/>
            <a:endParaRPr lang="en-US" altLang="en-US" smtClean="0"/>
          </a:p>
          <a:p>
            <a:r>
              <a:rPr lang="en-US" altLang="en-US" smtClean="0"/>
              <a:t>1993:  10-30 new viruses per week</a:t>
            </a:r>
          </a:p>
          <a:p>
            <a:pPr lvl="4"/>
            <a:endParaRPr lang="en-US" altLang="en-US" smtClean="0"/>
          </a:p>
          <a:p>
            <a:r>
              <a:rPr lang="en-US" altLang="en-US" smtClean="0"/>
              <a:t>1999:  45,000 viruses and variants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r>
              <a:rPr lang="en-US" altLang="en-US" smtClean="0"/>
              <a:t>Worms</a:t>
            </a:r>
          </a:p>
        </p:txBody>
      </p:sp>
      <p:sp>
        <p:nvSpPr>
          <p:cNvPr id="25603" name="Rectangle 3"/>
          <p:cNvSpPr>
            <a:spLocks noGrp="1" noChangeArrowheads="1"/>
          </p:cNvSpPr>
          <p:nvPr>
            <p:ph type="body" idx="1"/>
          </p:nvPr>
        </p:nvSpPr>
        <p:spPr>
          <a:xfrm>
            <a:off x="533400" y="1219200"/>
            <a:ext cx="7772400" cy="4114800"/>
          </a:xfrm>
        </p:spPr>
        <p:txBody>
          <a:bodyPr/>
          <a:lstStyle/>
          <a:p>
            <a:r>
              <a:rPr lang="en-US" altLang="en-US" smtClean="0"/>
              <a:t>Self-reproducing program that sends itself across  a network</a:t>
            </a:r>
          </a:p>
          <a:p>
            <a:pPr lvl="1"/>
            <a:r>
              <a:rPr lang="en-US" altLang="en-US" smtClean="0"/>
              <a:t>Virus is dependent upon the transfer of files </a:t>
            </a:r>
          </a:p>
          <a:p>
            <a:pPr lvl="1"/>
            <a:r>
              <a:rPr lang="en-US" altLang="en-US" smtClean="0"/>
              <a:t>Worm spreads itself</a:t>
            </a:r>
          </a:p>
          <a:p>
            <a:endParaRPr lang="en-US" altLang="en-US" smtClean="0"/>
          </a:p>
          <a:p>
            <a:r>
              <a:rPr lang="en-US" altLang="en-US" smtClean="0"/>
              <a:t>SQL slammer worm (January 25, 2003) claimed 75,000 victims within 10 minutes</a:t>
            </a:r>
          </a:p>
        </p:txBody>
      </p:sp>
      <p:grpSp>
        <p:nvGrpSpPr>
          <p:cNvPr id="25604" name="Group 4"/>
          <p:cNvGrpSpPr>
            <a:grpSpLocks/>
          </p:cNvGrpSpPr>
          <p:nvPr/>
        </p:nvGrpSpPr>
        <p:grpSpPr bwMode="auto">
          <a:xfrm rot="-309825">
            <a:off x="3200400" y="5486400"/>
            <a:ext cx="2706688" cy="914400"/>
            <a:chOff x="4186" y="1504"/>
            <a:chExt cx="1271" cy="489"/>
          </a:xfrm>
        </p:grpSpPr>
        <p:sp>
          <p:nvSpPr>
            <p:cNvPr id="25605" name="Freeform 5"/>
            <p:cNvSpPr>
              <a:spLocks/>
            </p:cNvSpPr>
            <p:nvPr/>
          </p:nvSpPr>
          <p:spPr bwMode="auto">
            <a:xfrm>
              <a:off x="4186" y="1504"/>
              <a:ext cx="1271" cy="489"/>
            </a:xfrm>
            <a:custGeom>
              <a:avLst/>
              <a:gdLst>
                <a:gd name="T0" fmla="*/ 81 w 2541"/>
                <a:gd name="T1" fmla="*/ 2 h 978"/>
                <a:gd name="T2" fmla="*/ 58 w 2541"/>
                <a:gd name="T3" fmla="*/ 8 h 978"/>
                <a:gd name="T4" fmla="*/ 36 w 2541"/>
                <a:gd name="T5" fmla="*/ 19 h 978"/>
                <a:gd name="T6" fmla="*/ 14 w 2541"/>
                <a:gd name="T7" fmla="*/ 36 h 978"/>
                <a:gd name="T8" fmla="*/ 3 w 2541"/>
                <a:gd name="T9" fmla="*/ 61 h 978"/>
                <a:gd name="T10" fmla="*/ 1 w 2541"/>
                <a:gd name="T11" fmla="*/ 89 h 978"/>
                <a:gd name="T12" fmla="*/ 8 w 2541"/>
                <a:gd name="T13" fmla="*/ 114 h 978"/>
                <a:gd name="T14" fmla="*/ 24 w 2541"/>
                <a:gd name="T15" fmla="*/ 133 h 978"/>
                <a:gd name="T16" fmla="*/ 48 w 2541"/>
                <a:gd name="T17" fmla="*/ 145 h 978"/>
                <a:gd name="T18" fmla="*/ 77 w 2541"/>
                <a:gd name="T19" fmla="*/ 152 h 978"/>
                <a:gd name="T20" fmla="*/ 105 w 2541"/>
                <a:gd name="T21" fmla="*/ 158 h 978"/>
                <a:gd name="T22" fmla="*/ 129 w 2541"/>
                <a:gd name="T23" fmla="*/ 166 h 978"/>
                <a:gd name="T24" fmla="*/ 151 w 2541"/>
                <a:gd name="T25" fmla="*/ 182 h 978"/>
                <a:gd name="T26" fmla="*/ 167 w 2541"/>
                <a:gd name="T27" fmla="*/ 207 h 978"/>
                <a:gd name="T28" fmla="*/ 195 w 2541"/>
                <a:gd name="T29" fmla="*/ 233 h 978"/>
                <a:gd name="T30" fmla="*/ 214 w 2541"/>
                <a:gd name="T31" fmla="*/ 242 h 978"/>
                <a:gd name="T32" fmla="*/ 234 w 2541"/>
                <a:gd name="T33" fmla="*/ 244 h 978"/>
                <a:gd name="T34" fmla="*/ 253 w 2541"/>
                <a:gd name="T35" fmla="*/ 239 h 978"/>
                <a:gd name="T36" fmla="*/ 275 w 2541"/>
                <a:gd name="T37" fmla="*/ 223 h 978"/>
                <a:gd name="T38" fmla="*/ 301 w 2541"/>
                <a:gd name="T39" fmla="*/ 199 h 978"/>
                <a:gd name="T40" fmla="*/ 326 w 2541"/>
                <a:gd name="T41" fmla="*/ 182 h 978"/>
                <a:gd name="T42" fmla="*/ 355 w 2541"/>
                <a:gd name="T43" fmla="*/ 183 h 978"/>
                <a:gd name="T44" fmla="*/ 386 w 2541"/>
                <a:gd name="T45" fmla="*/ 198 h 978"/>
                <a:gd name="T46" fmla="*/ 405 w 2541"/>
                <a:gd name="T47" fmla="*/ 206 h 978"/>
                <a:gd name="T48" fmla="*/ 425 w 2541"/>
                <a:gd name="T49" fmla="*/ 212 h 978"/>
                <a:gd name="T50" fmla="*/ 444 w 2541"/>
                <a:gd name="T51" fmla="*/ 213 h 978"/>
                <a:gd name="T52" fmla="*/ 467 w 2541"/>
                <a:gd name="T53" fmla="*/ 208 h 978"/>
                <a:gd name="T54" fmla="*/ 486 w 2541"/>
                <a:gd name="T55" fmla="*/ 184 h 978"/>
                <a:gd name="T56" fmla="*/ 503 w 2541"/>
                <a:gd name="T57" fmla="*/ 159 h 978"/>
                <a:gd name="T58" fmla="*/ 526 w 2541"/>
                <a:gd name="T59" fmla="*/ 156 h 978"/>
                <a:gd name="T60" fmla="*/ 555 w 2541"/>
                <a:gd name="T61" fmla="*/ 166 h 978"/>
                <a:gd name="T62" fmla="*/ 584 w 2541"/>
                <a:gd name="T63" fmla="*/ 165 h 978"/>
                <a:gd name="T64" fmla="*/ 609 w 2541"/>
                <a:gd name="T65" fmla="*/ 145 h 978"/>
                <a:gd name="T66" fmla="*/ 626 w 2541"/>
                <a:gd name="T67" fmla="*/ 117 h 978"/>
                <a:gd name="T68" fmla="*/ 634 w 2541"/>
                <a:gd name="T69" fmla="*/ 86 h 978"/>
                <a:gd name="T70" fmla="*/ 635 w 2541"/>
                <a:gd name="T71" fmla="*/ 56 h 978"/>
                <a:gd name="T72" fmla="*/ 626 w 2541"/>
                <a:gd name="T73" fmla="*/ 32 h 978"/>
                <a:gd name="T74" fmla="*/ 606 w 2541"/>
                <a:gd name="T75" fmla="*/ 17 h 978"/>
                <a:gd name="T76" fmla="*/ 581 w 2541"/>
                <a:gd name="T77" fmla="*/ 17 h 978"/>
                <a:gd name="T78" fmla="*/ 558 w 2541"/>
                <a:gd name="T79" fmla="*/ 36 h 978"/>
                <a:gd name="T80" fmla="*/ 539 w 2541"/>
                <a:gd name="T81" fmla="*/ 48 h 978"/>
                <a:gd name="T82" fmla="*/ 514 w 2541"/>
                <a:gd name="T83" fmla="*/ 38 h 978"/>
                <a:gd name="T84" fmla="*/ 494 w 2541"/>
                <a:gd name="T85" fmla="*/ 36 h 978"/>
                <a:gd name="T86" fmla="*/ 471 w 2541"/>
                <a:gd name="T87" fmla="*/ 39 h 978"/>
                <a:gd name="T88" fmla="*/ 447 w 2541"/>
                <a:gd name="T89" fmla="*/ 54 h 978"/>
                <a:gd name="T90" fmla="*/ 426 w 2541"/>
                <a:gd name="T91" fmla="*/ 76 h 978"/>
                <a:gd name="T92" fmla="*/ 401 w 2541"/>
                <a:gd name="T93" fmla="*/ 77 h 978"/>
                <a:gd name="T94" fmla="*/ 381 w 2541"/>
                <a:gd name="T95" fmla="*/ 69 h 978"/>
                <a:gd name="T96" fmla="*/ 360 w 2541"/>
                <a:gd name="T97" fmla="*/ 58 h 978"/>
                <a:gd name="T98" fmla="*/ 338 w 2541"/>
                <a:gd name="T99" fmla="*/ 48 h 978"/>
                <a:gd name="T100" fmla="*/ 316 w 2541"/>
                <a:gd name="T101" fmla="*/ 48 h 978"/>
                <a:gd name="T102" fmla="*/ 295 w 2541"/>
                <a:gd name="T103" fmla="*/ 54 h 978"/>
                <a:gd name="T104" fmla="*/ 277 w 2541"/>
                <a:gd name="T105" fmla="*/ 67 h 978"/>
                <a:gd name="T106" fmla="*/ 250 w 2541"/>
                <a:gd name="T107" fmla="*/ 87 h 978"/>
                <a:gd name="T108" fmla="*/ 223 w 2541"/>
                <a:gd name="T109" fmla="*/ 97 h 978"/>
                <a:gd name="T110" fmla="*/ 206 w 2541"/>
                <a:gd name="T111" fmla="*/ 82 h 978"/>
                <a:gd name="T112" fmla="*/ 194 w 2541"/>
                <a:gd name="T113" fmla="*/ 55 h 978"/>
                <a:gd name="T114" fmla="*/ 180 w 2541"/>
                <a:gd name="T115" fmla="*/ 28 h 978"/>
                <a:gd name="T116" fmla="*/ 156 w 2541"/>
                <a:gd name="T117" fmla="*/ 12 h 978"/>
                <a:gd name="T118" fmla="*/ 134 w 2541"/>
                <a:gd name="T119" fmla="*/ 5 h 978"/>
                <a:gd name="T120" fmla="*/ 108 w 2541"/>
                <a:gd name="T121" fmla="*/ 0 h 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41" h="978">
                  <a:moveTo>
                    <a:pt x="418" y="0"/>
                  </a:moveTo>
                  <a:lnTo>
                    <a:pt x="410" y="0"/>
                  </a:lnTo>
                  <a:lnTo>
                    <a:pt x="405" y="0"/>
                  </a:lnTo>
                  <a:lnTo>
                    <a:pt x="399" y="0"/>
                  </a:lnTo>
                  <a:lnTo>
                    <a:pt x="393" y="0"/>
                  </a:lnTo>
                  <a:lnTo>
                    <a:pt x="386" y="0"/>
                  </a:lnTo>
                  <a:lnTo>
                    <a:pt x="378" y="0"/>
                  </a:lnTo>
                  <a:lnTo>
                    <a:pt x="372" y="2"/>
                  </a:lnTo>
                  <a:lnTo>
                    <a:pt x="367" y="2"/>
                  </a:lnTo>
                  <a:lnTo>
                    <a:pt x="357" y="2"/>
                  </a:lnTo>
                  <a:lnTo>
                    <a:pt x="352" y="2"/>
                  </a:lnTo>
                  <a:lnTo>
                    <a:pt x="344" y="4"/>
                  </a:lnTo>
                  <a:lnTo>
                    <a:pt x="336" y="4"/>
                  </a:lnTo>
                  <a:lnTo>
                    <a:pt x="329" y="4"/>
                  </a:lnTo>
                  <a:lnTo>
                    <a:pt x="321" y="6"/>
                  </a:lnTo>
                  <a:lnTo>
                    <a:pt x="312" y="8"/>
                  </a:lnTo>
                  <a:lnTo>
                    <a:pt x="304" y="12"/>
                  </a:lnTo>
                  <a:lnTo>
                    <a:pt x="298" y="12"/>
                  </a:lnTo>
                  <a:lnTo>
                    <a:pt x="294" y="12"/>
                  </a:lnTo>
                  <a:lnTo>
                    <a:pt x="289" y="14"/>
                  </a:lnTo>
                  <a:lnTo>
                    <a:pt x="285" y="14"/>
                  </a:lnTo>
                  <a:lnTo>
                    <a:pt x="275" y="17"/>
                  </a:lnTo>
                  <a:lnTo>
                    <a:pt x="268" y="19"/>
                  </a:lnTo>
                  <a:lnTo>
                    <a:pt x="262" y="21"/>
                  </a:lnTo>
                  <a:lnTo>
                    <a:pt x="256" y="21"/>
                  </a:lnTo>
                  <a:lnTo>
                    <a:pt x="253" y="23"/>
                  </a:lnTo>
                  <a:lnTo>
                    <a:pt x="247" y="25"/>
                  </a:lnTo>
                  <a:lnTo>
                    <a:pt x="241" y="27"/>
                  </a:lnTo>
                  <a:lnTo>
                    <a:pt x="236" y="29"/>
                  </a:lnTo>
                  <a:lnTo>
                    <a:pt x="232" y="31"/>
                  </a:lnTo>
                  <a:lnTo>
                    <a:pt x="226" y="33"/>
                  </a:lnTo>
                  <a:lnTo>
                    <a:pt x="220" y="35"/>
                  </a:lnTo>
                  <a:lnTo>
                    <a:pt x="215" y="36"/>
                  </a:lnTo>
                  <a:lnTo>
                    <a:pt x="207" y="40"/>
                  </a:lnTo>
                  <a:lnTo>
                    <a:pt x="203" y="42"/>
                  </a:lnTo>
                  <a:lnTo>
                    <a:pt x="198" y="44"/>
                  </a:lnTo>
                  <a:lnTo>
                    <a:pt x="190" y="48"/>
                  </a:lnTo>
                  <a:lnTo>
                    <a:pt x="184" y="50"/>
                  </a:lnTo>
                  <a:lnTo>
                    <a:pt x="180" y="54"/>
                  </a:lnTo>
                  <a:lnTo>
                    <a:pt x="173" y="55"/>
                  </a:lnTo>
                  <a:lnTo>
                    <a:pt x="167" y="57"/>
                  </a:lnTo>
                  <a:lnTo>
                    <a:pt x="161" y="61"/>
                  </a:lnTo>
                  <a:lnTo>
                    <a:pt x="154" y="65"/>
                  </a:lnTo>
                  <a:lnTo>
                    <a:pt x="148" y="67"/>
                  </a:lnTo>
                  <a:lnTo>
                    <a:pt x="142" y="73"/>
                  </a:lnTo>
                  <a:lnTo>
                    <a:pt x="135" y="76"/>
                  </a:lnTo>
                  <a:lnTo>
                    <a:pt x="129" y="80"/>
                  </a:lnTo>
                  <a:lnTo>
                    <a:pt x="122" y="82"/>
                  </a:lnTo>
                  <a:lnTo>
                    <a:pt x="114" y="86"/>
                  </a:lnTo>
                  <a:lnTo>
                    <a:pt x="108" y="90"/>
                  </a:lnTo>
                  <a:lnTo>
                    <a:pt x="103" y="95"/>
                  </a:lnTo>
                  <a:lnTo>
                    <a:pt x="95" y="99"/>
                  </a:lnTo>
                  <a:lnTo>
                    <a:pt x="89" y="105"/>
                  </a:lnTo>
                  <a:lnTo>
                    <a:pt x="84" y="111"/>
                  </a:lnTo>
                  <a:lnTo>
                    <a:pt x="80" y="114"/>
                  </a:lnTo>
                  <a:lnTo>
                    <a:pt x="74" y="120"/>
                  </a:lnTo>
                  <a:lnTo>
                    <a:pt x="68" y="126"/>
                  </a:lnTo>
                  <a:lnTo>
                    <a:pt x="63" y="130"/>
                  </a:lnTo>
                  <a:lnTo>
                    <a:pt x="59" y="137"/>
                  </a:lnTo>
                  <a:lnTo>
                    <a:pt x="53" y="141"/>
                  </a:lnTo>
                  <a:lnTo>
                    <a:pt x="49" y="149"/>
                  </a:lnTo>
                  <a:lnTo>
                    <a:pt x="46" y="154"/>
                  </a:lnTo>
                  <a:lnTo>
                    <a:pt x="42" y="162"/>
                  </a:lnTo>
                  <a:lnTo>
                    <a:pt x="38" y="168"/>
                  </a:lnTo>
                  <a:lnTo>
                    <a:pt x="34" y="173"/>
                  </a:lnTo>
                  <a:lnTo>
                    <a:pt x="30" y="181"/>
                  </a:lnTo>
                  <a:lnTo>
                    <a:pt x="28" y="187"/>
                  </a:lnTo>
                  <a:lnTo>
                    <a:pt x="25" y="194"/>
                  </a:lnTo>
                  <a:lnTo>
                    <a:pt x="21" y="200"/>
                  </a:lnTo>
                  <a:lnTo>
                    <a:pt x="19" y="208"/>
                  </a:lnTo>
                  <a:lnTo>
                    <a:pt x="17" y="215"/>
                  </a:lnTo>
                  <a:lnTo>
                    <a:pt x="13" y="223"/>
                  </a:lnTo>
                  <a:lnTo>
                    <a:pt x="11" y="229"/>
                  </a:lnTo>
                  <a:lnTo>
                    <a:pt x="9" y="236"/>
                  </a:lnTo>
                  <a:lnTo>
                    <a:pt x="9" y="244"/>
                  </a:lnTo>
                  <a:lnTo>
                    <a:pt x="6" y="251"/>
                  </a:lnTo>
                  <a:lnTo>
                    <a:pt x="6" y="259"/>
                  </a:lnTo>
                  <a:lnTo>
                    <a:pt x="4" y="267"/>
                  </a:lnTo>
                  <a:lnTo>
                    <a:pt x="4" y="274"/>
                  </a:lnTo>
                  <a:lnTo>
                    <a:pt x="2" y="282"/>
                  </a:lnTo>
                  <a:lnTo>
                    <a:pt x="2" y="289"/>
                  </a:lnTo>
                  <a:lnTo>
                    <a:pt x="0" y="295"/>
                  </a:lnTo>
                  <a:lnTo>
                    <a:pt x="0" y="303"/>
                  </a:lnTo>
                  <a:lnTo>
                    <a:pt x="0" y="310"/>
                  </a:lnTo>
                  <a:lnTo>
                    <a:pt x="0" y="318"/>
                  </a:lnTo>
                  <a:lnTo>
                    <a:pt x="0" y="326"/>
                  </a:lnTo>
                  <a:lnTo>
                    <a:pt x="0" y="333"/>
                  </a:lnTo>
                  <a:lnTo>
                    <a:pt x="0" y="341"/>
                  </a:lnTo>
                  <a:lnTo>
                    <a:pt x="0" y="348"/>
                  </a:lnTo>
                  <a:lnTo>
                    <a:pt x="2" y="354"/>
                  </a:lnTo>
                  <a:lnTo>
                    <a:pt x="4" y="364"/>
                  </a:lnTo>
                  <a:lnTo>
                    <a:pt x="4" y="369"/>
                  </a:lnTo>
                  <a:lnTo>
                    <a:pt x="4" y="377"/>
                  </a:lnTo>
                  <a:lnTo>
                    <a:pt x="6" y="385"/>
                  </a:lnTo>
                  <a:lnTo>
                    <a:pt x="8" y="392"/>
                  </a:lnTo>
                  <a:lnTo>
                    <a:pt x="9" y="398"/>
                  </a:lnTo>
                  <a:lnTo>
                    <a:pt x="11" y="405"/>
                  </a:lnTo>
                  <a:lnTo>
                    <a:pt x="13" y="411"/>
                  </a:lnTo>
                  <a:lnTo>
                    <a:pt x="15" y="419"/>
                  </a:lnTo>
                  <a:lnTo>
                    <a:pt x="17" y="424"/>
                  </a:lnTo>
                  <a:lnTo>
                    <a:pt x="19" y="432"/>
                  </a:lnTo>
                  <a:lnTo>
                    <a:pt x="21" y="438"/>
                  </a:lnTo>
                  <a:lnTo>
                    <a:pt x="25" y="443"/>
                  </a:lnTo>
                  <a:lnTo>
                    <a:pt x="28" y="449"/>
                  </a:lnTo>
                  <a:lnTo>
                    <a:pt x="30" y="455"/>
                  </a:lnTo>
                  <a:lnTo>
                    <a:pt x="34" y="463"/>
                  </a:lnTo>
                  <a:lnTo>
                    <a:pt x="38" y="468"/>
                  </a:lnTo>
                  <a:lnTo>
                    <a:pt x="40" y="472"/>
                  </a:lnTo>
                  <a:lnTo>
                    <a:pt x="44" y="480"/>
                  </a:lnTo>
                  <a:lnTo>
                    <a:pt x="47" y="483"/>
                  </a:lnTo>
                  <a:lnTo>
                    <a:pt x="53" y="489"/>
                  </a:lnTo>
                  <a:lnTo>
                    <a:pt x="57" y="495"/>
                  </a:lnTo>
                  <a:lnTo>
                    <a:pt x="61" y="499"/>
                  </a:lnTo>
                  <a:lnTo>
                    <a:pt x="65" y="504"/>
                  </a:lnTo>
                  <a:lnTo>
                    <a:pt x="68" y="508"/>
                  </a:lnTo>
                  <a:lnTo>
                    <a:pt x="74" y="514"/>
                  </a:lnTo>
                  <a:lnTo>
                    <a:pt x="78" y="518"/>
                  </a:lnTo>
                  <a:lnTo>
                    <a:pt x="84" y="521"/>
                  </a:lnTo>
                  <a:lnTo>
                    <a:pt x="89" y="525"/>
                  </a:lnTo>
                  <a:lnTo>
                    <a:pt x="93" y="529"/>
                  </a:lnTo>
                  <a:lnTo>
                    <a:pt x="99" y="533"/>
                  </a:lnTo>
                  <a:lnTo>
                    <a:pt x="104" y="537"/>
                  </a:lnTo>
                  <a:lnTo>
                    <a:pt x="110" y="541"/>
                  </a:lnTo>
                  <a:lnTo>
                    <a:pt x="116" y="542"/>
                  </a:lnTo>
                  <a:lnTo>
                    <a:pt x="123" y="548"/>
                  </a:lnTo>
                  <a:lnTo>
                    <a:pt x="129" y="550"/>
                  </a:lnTo>
                  <a:lnTo>
                    <a:pt x="137" y="554"/>
                  </a:lnTo>
                  <a:lnTo>
                    <a:pt x="142" y="558"/>
                  </a:lnTo>
                  <a:lnTo>
                    <a:pt x="148" y="560"/>
                  </a:lnTo>
                  <a:lnTo>
                    <a:pt x="154" y="561"/>
                  </a:lnTo>
                  <a:lnTo>
                    <a:pt x="161" y="565"/>
                  </a:lnTo>
                  <a:lnTo>
                    <a:pt x="169" y="569"/>
                  </a:lnTo>
                  <a:lnTo>
                    <a:pt x="175" y="571"/>
                  </a:lnTo>
                  <a:lnTo>
                    <a:pt x="182" y="573"/>
                  </a:lnTo>
                  <a:lnTo>
                    <a:pt x="190" y="577"/>
                  </a:lnTo>
                  <a:lnTo>
                    <a:pt x="198" y="579"/>
                  </a:lnTo>
                  <a:lnTo>
                    <a:pt x="205" y="580"/>
                  </a:lnTo>
                  <a:lnTo>
                    <a:pt x="213" y="582"/>
                  </a:lnTo>
                  <a:lnTo>
                    <a:pt x="220" y="586"/>
                  </a:lnTo>
                  <a:lnTo>
                    <a:pt x="228" y="586"/>
                  </a:lnTo>
                  <a:lnTo>
                    <a:pt x="236" y="590"/>
                  </a:lnTo>
                  <a:lnTo>
                    <a:pt x="243" y="592"/>
                  </a:lnTo>
                  <a:lnTo>
                    <a:pt x="251" y="594"/>
                  </a:lnTo>
                  <a:lnTo>
                    <a:pt x="258" y="596"/>
                  </a:lnTo>
                  <a:lnTo>
                    <a:pt x="266" y="598"/>
                  </a:lnTo>
                  <a:lnTo>
                    <a:pt x="274" y="598"/>
                  </a:lnTo>
                  <a:lnTo>
                    <a:pt x="281" y="601"/>
                  </a:lnTo>
                  <a:lnTo>
                    <a:pt x="289" y="601"/>
                  </a:lnTo>
                  <a:lnTo>
                    <a:pt x="296" y="605"/>
                  </a:lnTo>
                  <a:lnTo>
                    <a:pt x="306" y="605"/>
                  </a:lnTo>
                  <a:lnTo>
                    <a:pt x="314" y="607"/>
                  </a:lnTo>
                  <a:lnTo>
                    <a:pt x="321" y="609"/>
                  </a:lnTo>
                  <a:lnTo>
                    <a:pt x="329" y="611"/>
                  </a:lnTo>
                  <a:lnTo>
                    <a:pt x="336" y="613"/>
                  </a:lnTo>
                  <a:lnTo>
                    <a:pt x="344" y="615"/>
                  </a:lnTo>
                  <a:lnTo>
                    <a:pt x="352" y="615"/>
                  </a:lnTo>
                  <a:lnTo>
                    <a:pt x="359" y="618"/>
                  </a:lnTo>
                  <a:lnTo>
                    <a:pt x="367" y="618"/>
                  </a:lnTo>
                  <a:lnTo>
                    <a:pt x="374" y="622"/>
                  </a:lnTo>
                  <a:lnTo>
                    <a:pt x="382" y="622"/>
                  </a:lnTo>
                  <a:lnTo>
                    <a:pt x="390" y="624"/>
                  </a:lnTo>
                  <a:lnTo>
                    <a:pt x="395" y="626"/>
                  </a:lnTo>
                  <a:lnTo>
                    <a:pt x="403" y="628"/>
                  </a:lnTo>
                  <a:lnTo>
                    <a:pt x="410" y="630"/>
                  </a:lnTo>
                  <a:lnTo>
                    <a:pt x="418" y="632"/>
                  </a:lnTo>
                  <a:lnTo>
                    <a:pt x="426" y="632"/>
                  </a:lnTo>
                  <a:lnTo>
                    <a:pt x="433" y="636"/>
                  </a:lnTo>
                  <a:lnTo>
                    <a:pt x="439" y="638"/>
                  </a:lnTo>
                  <a:lnTo>
                    <a:pt x="447" y="639"/>
                  </a:lnTo>
                  <a:lnTo>
                    <a:pt x="452" y="641"/>
                  </a:lnTo>
                  <a:lnTo>
                    <a:pt x="460" y="643"/>
                  </a:lnTo>
                  <a:lnTo>
                    <a:pt x="466" y="645"/>
                  </a:lnTo>
                  <a:lnTo>
                    <a:pt x="473" y="647"/>
                  </a:lnTo>
                  <a:lnTo>
                    <a:pt x="481" y="649"/>
                  </a:lnTo>
                  <a:lnTo>
                    <a:pt x="486" y="651"/>
                  </a:lnTo>
                  <a:lnTo>
                    <a:pt x="492" y="653"/>
                  </a:lnTo>
                  <a:lnTo>
                    <a:pt x="498" y="655"/>
                  </a:lnTo>
                  <a:lnTo>
                    <a:pt x="504" y="658"/>
                  </a:lnTo>
                  <a:lnTo>
                    <a:pt x="509" y="660"/>
                  </a:lnTo>
                  <a:lnTo>
                    <a:pt x="515" y="662"/>
                  </a:lnTo>
                  <a:lnTo>
                    <a:pt x="519" y="664"/>
                  </a:lnTo>
                  <a:lnTo>
                    <a:pt x="524" y="666"/>
                  </a:lnTo>
                  <a:lnTo>
                    <a:pt x="530" y="668"/>
                  </a:lnTo>
                  <a:lnTo>
                    <a:pt x="538" y="674"/>
                  </a:lnTo>
                  <a:lnTo>
                    <a:pt x="547" y="677"/>
                  </a:lnTo>
                  <a:lnTo>
                    <a:pt x="555" y="681"/>
                  </a:lnTo>
                  <a:lnTo>
                    <a:pt x="562" y="687"/>
                  </a:lnTo>
                  <a:lnTo>
                    <a:pt x="568" y="691"/>
                  </a:lnTo>
                  <a:lnTo>
                    <a:pt x="574" y="696"/>
                  </a:lnTo>
                  <a:lnTo>
                    <a:pt x="580" y="700"/>
                  </a:lnTo>
                  <a:lnTo>
                    <a:pt x="585" y="704"/>
                  </a:lnTo>
                  <a:lnTo>
                    <a:pt x="589" y="710"/>
                  </a:lnTo>
                  <a:lnTo>
                    <a:pt x="595" y="715"/>
                  </a:lnTo>
                  <a:lnTo>
                    <a:pt x="599" y="721"/>
                  </a:lnTo>
                  <a:lnTo>
                    <a:pt x="604" y="727"/>
                  </a:lnTo>
                  <a:lnTo>
                    <a:pt x="608" y="731"/>
                  </a:lnTo>
                  <a:lnTo>
                    <a:pt x="612" y="736"/>
                  </a:lnTo>
                  <a:lnTo>
                    <a:pt x="616" y="742"/>
                  </a:lnTo>
                  <a:lnTo>
                    <a:pt x="619" y="748"/>
                  </a:lnTo>
                  <a:lnTo>
                    <a:pt x="621" y="754"/>
                  </a:lnTo>
                  <a:lnTo>
                    <a:pt x="625" y="759"/>
                  </a:lnTo>
                  <a:lnTo>
                    <a:pt x="629" y="767"/>
                  </a:lnTo>
                  <a:lnTo>
                    <a:pt x="635" y="774"/>
                  </a:lnTo>
                  <a:lnTo>
                    <a:pt x="639" y="780"/>
                  </a:lnTo>
                  <a:lnTo>
                    <a:pt x="642" y="788"/>
                  </a:lnTo>
                  <a:lnTo>
                    <a:pt x="646" y="795"/>
                  </a:lnTo>
                  <a:lnTo>
                    <a:pt x="652" y="803"/>
                  </a:lnTo>
                  <a:lnTo>
                    <a:pt x="656" y="811"/>
                  </a:lnTo>
                  <a:lnTo>
                    <a:pt x="661" y="820"/>
                  </a:lnTo>
                  <a:lnTo>
                    <a:pt x="667" y="828"/>
                  </a:lnTo>
                  <a:lnTo>
                    <a:pt x="675" y="837"/>
                  </a:lnTo>
                  <a:lnTo>
                    <a:pt x="680" y="845"/>
                  </a:lnTo>
                  <a:lnTo>
                    <a:pt x="688" y="854"/>
                  </a:lnTo>
                  <a:lnTo>
                    <a:pt x="696" y="862"/>
                  </a:lnTo>
                  <a:lnTo>
                    <a:pt x="703" y="871"/>
                  </a:lnTo>
                  <a:lnTo>
                    <a:pt x="713" y="879"/>
                  </a:lnTo>
                  <a:lnTo>
                    <a:pt x="720" y="887"/>
                  </a:lnTo>
                  <a:lnTo>
                    <a:pt x="730" y="894"/>
                  </a:lnTo>
                  <a:lnTo>
                    <a:pt x="739" y="902"/>
                  </a:lnTo>
                  <a:lnTo>
                    <a:pt x="747" y="909"/>
                  </a:lnTo>
                  <a:lnTo>
                    <a:pt x="756" y="917"/>
                  </a:lnTo>
                  <a:lnTo>
                    <a:pt x="762" y="919"/>
                  </a:lnTo>
                  <a:lnTo>
                    <a:pt x="768" y="923"/>
                  </a:lnTo>
                  <a:lnTo>
                    <a:pt x="773" y="927"/>
                  </a:lnTo>
                  <a:lnTo>
                    <a:pt x="777" y="930"/>
                  </a:lnTo>
                  <a:lnTo>
                    <a:pt x="783" y="932"/>
                  </a:lnTo>
                  <a:lnTo>
                    <a:pt x="787" y="936"/>
                  </a:lnTo>
                  <a:lnTo>
                    <a:pt x="792" y="938"/>
                  </a:lnTo>
                  <a:lnTo>
                    <a:pt x="798" y="942"/>
                  </a:lnTo>
                  <a:lnTo>
                    <a:pt x="802" y="946"/>
                  </a:lnTo>
                  <a:lnTo>
                    <a:pt x="808" y="948"/>
                  </a:lnTo>
                  <a:lnTo>
                    <a:pt x="813" y="949"/>
                  </a:lnTo>
                  <a:lnTo>
                    <a:pt x="819" y="953"/>
                  </a:lnTo>
                  <a:lnTo>
                    <a:pt x="825" y="955"/>
                  </a:lnTo>
                  <a:lnTo>
                    <a:pt x="829" y="957"/>
                  </a:lnTo>
                  <a:lnTo>
                    <a:pt x="834" y="959"/>
                  </a:lnTo>
                  <a:lnTo>
                    <a:pt x="840" y="961"/>
                  </a:lnTo>
                  <a:lnTo>
                    <a:pt x="844" y="963"/>
                  </a:lnTo>
                  <a:lnTo>
                    <a:pt x="849" y="965"/>
                  </a:lnTo>
                  <a:lnTo>
                    <a:pt x="855" y="967"/>
                  </a:lnTo>
                  <a:lnTo>
                    <a:pt x="861" y="968"/>
                  </a:lnTo>
                  <a:lnTo>
                    <a:pt x="867" y="970"/>
                  </a:lnTo>
                  <a:lnTo>
                    <a:pt x="870" y="972"/>
                  </a:lnTo>
                  <a:lnTo>
                    <a:pt x="876" y="972"/>
                  </a:lnTo>
                  <a:lnTo>
                    <a:pt x="882" y="974"/>
                  </a:lnTo>
                  <a:lnTo>
                    <a:pt x="887" y="974"/>
                  </a:lnTo>
                  <a:lnTo>
                    <a:pt x="893" y="976"/>
                  </a:lnTo>
                  <a:lnTo>
                    <a:pt x="899" y="976"/>
                  </a:lnTo>
                  <a:lnTo>
                    <a:pt x="905" y="978"/>
                  </a:lnTo>
                  <a:lnTo>
                    <a:pt x="908" y="978"/>
                  </a:lnTo>
                  <a:lnTo>
                    <a:pt x="914" y="978"/>
                  </a:lnTo>
                  <a:lnTo>
                    <a:pt x="920" y="978"/>
                  </a:lnTo>
                  <a:lnTo>
                    <a:pt x="925" y="978"/>
                  </a:lnTo>
                  <a:lnTo>
                    <a:pt x="929" y="976"/>
                  </a:lnTo>
                  <a:lnTo>
                    <a:pt x="935" y="976"/>
                  </a:lnTo>
                  <a:lnTo>
                    <a:pt x="941" y="976"/>
                  </a:lnTo>
                  <a:lnTo>
                    <a:pt x="944" y="976"/>
                  </a:lnTo>
                  <a:lnTo>
                    <a:pt x="950" y="974"/>
                  </a:lnTo>
                  <a:lnTo>
                    <a:pt x="956" y="974"/>
                  </a:lnTo>
                  <a:lnTo>
                    <a:pt x="960" y="972"/>
                  </a:lnTo>
                  <a:lnTo>
                    <a:pt x="965" y="972"/>
                  </a:lnTo>
                  <a:lnTo>
                    <a:pt x="971" y="970"/>
                  </a:lnTo>
                  <a:lnTo>
                    <a:pt x="977" y="968"/>
                  </a:lnTo>
                  <a:lnTo>
                    <a:pt x="981" y="967"/>
                  </a:lnTo>
                  <a:lnTo>
                    <a:pt x="986" y="967"/>
                  </a:lnTo>
                  <a:lnTo>
                    <a:pt x="990" y="965"/>
                  </a:lnTo>
                  <a:lnTo>
                    <a:pt x="996" y="961"/>
                  </a:lnTo>
                  <a:lnTo>
                    <a:pt x="1000" y="959"/>
                  </a:lnTo>
                  <a:lnTo>
                    <a:pt x="1005" y="957"/>
                  </a:lnTo>
                  <a:lnTo>
                    <a:pt x="1009" y="955"/>
                  </a:lnTo>
                  <a:lnTo>
                    <a:pt x="1015" y="951"/>
                  </a:lnTo>
                  <a:lnTo>
                    <a:pt x="1021" y="949"/>
                  </a:lnTo>
                  <a:lnTo>
                    <a:pt x="1024" y="946"/>
                  </a:lnTo>
                  <a:lnTo>
                    <a:pt x="1030" y="944"/>
                  </a:lnTo>
                  <a:lnTo>
                    <a:pt x="1034" y="940"/>
                  </a:lnTo>
                  <a:lnTo>
                    <a:pt x="1040" y="936"/>
                  </a:lnTo>
                  <a:lnTo>
                    <a:pt x="1043" y="934"/>
                  </a:lnTo>
                  <a:lnTo>
                    <a:pt x="1049" y="929"/>
                  </a:lnTo>
                  <a:lnTo>
                    <a:pt x="1053" y="927"/>
                  </a:lnTo>
                  <a:lnTo>
                    <a:pt x="1057" y="923"/>
                  </a:lnTo>
                  <a:lnTo>
                    <a:pt x="1062" y="919"/>
                  </a:lnTo>
                  <a:lnTo>
                    <a:pt x="1072" y="911"/>
                  </a:lnTo>
                  <a:lnTo>
                    <a:pt x="1081" y="904"/>
                  </a:lnTo>
                  <a:lnTo>
                    <a:pt x="1089" y="896"/>
                  </a:lnTo>
                  <a:lnTo>
                    <a:pt x="1098" y="889"/>
                  </a:lnTo>
                  <a:lnTo>
                    <a:pt x="1108" y="881"/>
                  </a:lnTo>
                  <a:lnTo>
                    <a:pt x="1117" y="873"/>
                  </a:lnTo>
                  <a:lnTo>
                    <a:pt x="1121" y="868"/>
                  </a:lnTo>
                  <a:lnTo>
                    <a:pt x="1127" y="864"/>
                  </a:lnTo>
                  <a:lnTo>
                    <a:pt x="1131" y="860"/>
                  </a:lnTo>
                  <a:lnTo>
                    <a:pt x="1136" y="856"/>
                  </a:lnTo>
                  <a:lnTo>
                    <a:pt x="1144" y="847"/>
                  </a:lnTo>
                  <a:lnTo>
                    <a:pt x="1154" y="839"/>
                  </a:lnTo>
                  <a:lnTo>
                    <a:pt x="1161" y="830"/>
                  </a:lnTo>
                  <a:lnTo>
                    <a:pt x="1171" y="820"/>
                  </a:lnTo>
                  <a:lnTo>
                    <a:pt x="1180" y="812"/>
                  </a:lnTo>
                  <a:lnTo>
                    <a:pt x="1190" y="805"/>
                  </a:lnTo>
                  <a:lnTo>
                    <a:pt x="1193" y="801"/>
                  </a:lnTo>
                  <a:lnTo>
                    <a:pt x="1197" y="797"/>
                  </a:lnTo>
                  <a:lnTo>
                    <a:pt x="1203" y="793"/>
                  </a:lnTo>
                  <a:lnTo>
                    <a:pt x="1207" y="790"/>
                  </a:lnTo>
                  <a:lnTo>
                    <a:pt x="1216" y="782"/>
                  </a:lnTo>
                  <a:lnTo>
                    <a:pt x="1226" y="774"/>
                  </a:lnTo>
                  <a:lnTo>
                    <a:pt x="1235" y="767"/>
                  </a:lnTo>
                  <a:lnTo>
                    <a:pt x="1243" y="759"/>
                  </a:lnTo>
                  <a:lnTo>
                    <a:pt x="1249" y="755"/>
                  </a:lnTo>
                  <a:lnTo>
                    <a:pt x="1252" y="752"/>
                  </a:lnTo>
                  <a:lnTo>
                    <a:pt x="1258" y="750"/>
                  </a:lnTo>
                  <a:lnTo>
                    <a:pt x="1262" y="748"/>
                  </a:lnTo>
                  <a:lnTo>
                    <a:pt x="1268" y="744"/>
                  </a:lnTo>
                  <a:lnTo>
                    <a:pt x="1273" y="740"/>
                  </a:lnTo>
                  <a:lnTo>
                    <a:pt x="1279" y="738"/>
                  </a:lnTo>
                  <a:lnTo>
                    <a:pt x="1283" y="736"/>
                  </a:lnTo>
                  <a:lnTo>
                    <a:pt x="1292" y="731"/>
                  </a:lnTo>
                  <a:lnTo>
                    <a:pt x="1302" y="727"/>
                  </a:lnTo>
                  <a:lnTo>
                    <a:pt x="1306" y="725"/>
                  </a:lnTo>
                  <a:lnTo>
                    <a:pt x="1311" y="723"/>
                  </a:lnTo>
                  <a:lnTo>
                    <a:pt x="1315" y="723"/>
                  </a:lnTo>
                  <a:lnTo>
                    <a:pt x="1321" y="721"/>
                  </a:lnTo>
                  <a:lnTo>
                    <a:pt x="1328" y="719"/>
                  </a:lnTo>
                  <a:lnTo>
                    <a:pt x="1338" y="717"/>
                  </a:lnTo>
                  <a:lnTo>
                    <a:pt x="1347" y="717"/>
                  </a:lnTo>
                  <a:lnTo>
                    <a:pt x="1357" y="717"/>
                  </a:lnTo>
                  <a:lnTo>
                    <a:pt x="1365" y="717"/>
                  </a:lnTo>
                  <a:lnTo>
                    <a:pt x="1374" y="717"/>
                  </a:lnTo>
                  <a:lnTo>
                    <a:pt x="1382" y="717"/>
                  </a:lnTo>
                  <a:lnTo>
                    <a:pt x="1391" y="721"/>
                  </a:lnTo>
                  <a:lnTo>
                    <a:pt x="1401" y="723"/>
                  </a:lnTo>
                  <a:lnTo>
                    <a:pt x="1408" y="725"/>
                  </a:lnTo>
                  <a:lnTo>
                    <a:pt x="1418" y="729"/>
                  </a:lnTo>
                  <a:lnTo>
                    <a:pt x="1427" y="733"/>
                  </a:lnTo>
                  <a:lnTo>
                    <a:pt x="1435" y="735"/>
                  </a:lnTo>
                  <a:lnTo>
                    <a:pt x="1444" y="740"/>
                  </a:lnTo>
                  <a:lnTo>
                    <a:pt x="1452" y="742"/>
                  </a:lnTo>
                  <a:lnTo>
                    <a:pt x="1461" y="748"/>
                  </a:lnTo>
                  <a:lnTo>
                    <a:pt x="1469" y="752"/>
                  </a:lnTo>
                  <a:lnTo>
                    <a:pt x="1479" y="757"/>
                  </a:lnTo>
                  <a:lnTo>
                    <a:pt x="1488" y="761"/>
                  </a:lnTo>
                  <a:lnTo>
                    <a:pt x="1498" y="767"/>
                  </a:lnTo>
                  <a:lnTo>
                    <a:pt x="1505" y="771"/>
                  </a:lnTo>
                  <a:lnTo>
                    <a:pt x="1515" y="776"/>
                  </a:lnTo>
                  <a:lnTo>
                    <a:pt x="1524" y="782"/>
                  </a:lnTo>
                  <a:lnTo>
                    <a:pt x="1534" y="786"/>
                  </a:lnTo>
                  <a:lnTo>
                    <a:pt x="1537" y="790"/>
                  </a:lnTo>
                  <a:lnTo>
                    <a:pt x="1543" y="792"/>
                  </a:lnTo>
                  <a:lnTo>
                    <a:pt x="1547" y="793"/>
                  </a:lnTo>
                  <a:lnTo>
                    <a:pt x="1553" y="797"/>
                  </a:lnTo>
                  <a:lnTo>
                    <a:pt x="1556" y="799"/>
                  </a:lnTo>
                  <a:lnTo>
                    <a:pt x="1562" y="803"/>
                  </a:lnTo>
                  <a:lnTo>
                    <a:pt x="1568" y="805"/>
                  </a:lnTo>
                  <a:lnTo>
                    <a:pt x="1572" y="807"/>
                  </a:lnTo>
                  <a:lnTo>
                    <a:pt x="1577" y="809"/>
                  </a:lnTo>
                  <a:lnTo>
                    <a:pt x="1581" y="811"/>
                  </a:lnTo>
                  <a:lnTo>
                    <a:pt x="1587" y="812"/>
                  </a:lnTo>
                  <a:lnTo>
                    <a:pt x="1593" y="814"/>
                  </a:lnTo>
                  <a:lnTo>
                    <a:pt x="1598" y="816"/>
                  </a:lnTo>
                  <a:lnTo>
                    <a:pt x="1602" y="820"/>
                  </a:lnTo>
                  <a:lnTo>
                    <a:pt x="1608" y="820"/>
                  </a:lnTo>
                  <a:lnTo>
                    <a:pt x="1614" y="824"/>
                  </a:lnTo>
                  <a:lnTo>
                    <a:pt x="1617" y="824"/>
                  </a:lnTo>
                  <a:lnTo>
                    <a:pt x="1623" y="828"/>
                  </a:lnTo>
                  <a:lnTo>
                    <a:pt x="1629" y="828"/>
                  </a:lnTo>
                  <a:lnTo>
                    <a:pt x="1634" y="830"/>
                  </a:lnTo>
                  <a:lnTo>
                    <a:pt x="1640" y="832"/>
                  </a:lnTo>
                  <a:lnTo>
                    <a:pt x="1644" y="833"/>
                  </a:lnTo>
                  <a:lnTo>
                    <a:pt x="1650" y="835"/>
                  </a:lnTo>
                  <a:lnTo>
                    <a:pt x="1655" y="837"/>
                  </a:lnTo>
                  <a:lnTo>
                    <a:pt x="1661" y="839"/>
                  </a:lnTo>
                  <a:lnTo>
                    <a:pt x="1667" y="839"/>
                  </a:lnTo>
                  <a:lnTo>
                    <a:pt x="1671" y="839"/>
                  </a:lnTo>
                  <a:lnTo>
                    <a:pt x="1676" y="841"/>
                  </a:lnTo>
                  <a:lnTo>
                    <a:pt x="1682" y="843"/>
                  </a:lnTo>
                  <a:lnTo>
                    <a:pt x="1688" y="845"/>
                  </a:lnTo>
                  <a:lnTo>
                    <a:pt x="1691" y="845"/>
                  </a:lnTo>
                  <a:lnTo>
                    <a:pt x="1697" y="847"/>
                  </a:lnTo>
                  <a:lnTo>
                    <a:pt x="1703" y="847"/>
                  </a:lnTo>
                  <a:lnTo>
                    <a:pt x="1709" y="847"/>
                  </a:lnTo>
                  <a:lnTo>
                    <a:pt x="1712" y="849"/>
                  </a:lnTo>
                  <a:lnTo>
                    <a:pt x="1720" y="849"/>
                  </a:lnTo>
                  <a:lnTo>
                    <a:pt x="1724" y="851"/>
                  </a:lnTo>
                  <a:lnTo>
                    <a:pt x="1729" y="851"/>
                  </a:lnTo>
                  <a:lnTo>
                    <a:pt x="1735" y="852"/>
                  </a:lnTo>
                  <a:lnTo>
                    <a:pt x="1741" y="852"/>
                  </a:lnTo>
                  <a:lnTo>
                    <a:pt x="1745" y="852"/>
                  </a:lnTo>
                  <a:lnTo>
                    <a:pt x="1750" y="852"/>
                  </a:lnTo>
                  <a:lnTo>
                    <a:pt x="1756" y="852"/>
                  </a:lnTo>
                  <a:lnTo>
                    <a:pt x="1760" y="852"/>
                  </a:lnTo>
                  <a:lnTo>
                    <a:pt x="1766" y="852"/>
                  </a:lnTo>
                  <a:lnTo>
                    <a:pt x="1771" y="852"/>
                  </a:lnTo>
                  <a:lnTo>
                    <a:pt x="1775" y="852"/>
                  </a:lnTo>
                  <a:lnTo>
                    <a:pt x="1781" y="852"/>
                  </a:lnTo>
                  <a:lnTo>
                    <a:pt x="1785" y="852"/>
                  </a:lnTo>
                  <a:lnTo>
                    <a:pt x="1790" y="852"/>
                  </a:lnTo>
                  <a:lnTo>
                    <a:pt x="1794" y="851"/>
                  </a:lnTo>
                  <a:lnTo>
                    <a:pt x="1800" y="851"/>
                  </a:lnTo>
                  <a:lnTo>
                    <a:pt x="1804" y="851"/>
                  </a:lnTo>
                  <a:lnTo>
                    <a:pt x="1809" y="849"/>
                  </a:lnTo>
                  <a:lnTo>
                    <a:pt x="1813" y="849"/>
                  </a:lnTo>
                  <a:lnTo>
                    <a:pt x="1819" y="849"/>
                  </a:lnTo>
                  <a:lnTo>
                    <a:pt x="1828" y="847"/>
                  </a:lnTo>
                  <a:lnTo>
                    <a:pt x="1836" y="843"/>
                  </a:lnTo>
                  <a:lnTo>
                    <a:pt x="1843" y="839"/>
                  </a:lnTo>
                  <a:lnTo>
                    <a:pt x="1853" y="837"/>
                  </a:lnTo>
                  <a:lnTo>
                    <a:pt x="1859" y="833"/>
                  </a:lnTo>
                  <a:lnTo>
                    <a:pt x="1866" y="830"/>
                  </a:lnTo>
                  <a:lnTo>
                    <a:pt x="1874" y="826"/>
                  </a:lnTo>
                  <a:lnTo>
                    <a:pt x="1881" y="820"/>
                  </a:lnTo>
                  <a:lnTo>
                    <a:pt x="1887" y="814"/>
                  </a:lnTo>
                  <a:lnTo>
                    <a:pt x="1893" y="811"/>
                  </a:lnTo>
                  <a:lnTo>
                    <a:pt x="1899" y="803"/>
                  </a:lnTo>
                  <a:lnTo>
                    <a:pt x="1904" y="797"/>
                  </a:lnTo>
                  <a:lnTo>
                    <a:pt x="1908" y="792"/>
                  </a:lnTo>
                  <a:lnTo>
                    <a:pt x="1914" y="784"/>
                  </a:lnTo>
                  <a:lnTo>
                    <a:pt x="1918" y="776"/>
                  </a:lnTo>
                  <a:lnTo>
                    <a:pt x="1923" y="771"/>
                  </a:lnTo>
                  <a:lnTo>
                    <a:pt x="1927" y="763"/>
                  </a:lnTo>
                  <a:lnTo>
                    <a:pt x="1933" y="755"/>
                  </a:lnTo>
                  <a:lnTo>
                    <a:pt x="1937" y="748"/>
                  </a:lnTo>
                  <a:lnTo>
                    <a:pt x="1942" y="740"/>
                  </a:lnTo>
                  <a:lnTo>
                    <a:pt x="1944" y="733"/>
                  </a:lnTo>
                  <a:lnTo>
                    <a:pt x="1950" y="725"/>
                  </a:lnTo>
                  <a:lnTo>
                    <a:pt x="1954" y="717"/>
                  </a:lnTo>
                  <a:lnTo>
                    <a:pt x="1959" y="712"/>
                  </a:lnTo>
                  <a:lnTo>
                    <a:pt x="1961" y="702"/>
                  </a:lnTo>
                  <a:lnTo>
                    <a:pt x="1967" y="696"/>
                  </a:lnTo>
                  <a:lnTo>
                    <a:pt x="1969" y="689"/>
                  </a:lnTo>
                  <a:lnTo>
                    <a:pt x="1975" y="681"/>
                  </a:lnTo>
                  <a:lnTo>
                    <a:pt x="1978" y="676"/>
                  </a:lnTo>
                  <a:lnTo>
                    <a:pt x="1982" y="668"/>
                  </a:lnTo>
                  <a:lnTo>
                    <a:pt x="1988" y="662"/>
                  </a:lnTo>
                  <a:lnTo>
                    <a:pt x="1992" y="657"/>
                  </a:lnTo>
                  <a:lnTo>
                    <a:pt x="1997" y="651"/>
                  </a:lnTo>
                  <a:lnTo>
                    <a:pt x="2001" y="645"/>
                  </a:lnTo>
                  <a:lnTo>
                    <a:pt x="2005" y="641"/>
                  </a:lnTo>
                  <a:lnTo>
                    <a:pt x="2011" y="636"/>
                  </a:lnTo>
                  <a:lnTo>
                    <a:pt x="2015" y="632"/>
                  </a:lnTo>
                  <a:lnTo>
                    <a:pt x="2020" y="628"/>
                  </a:lnTo>
                  <a:lnTo>
                    <a:pt x="2026" y="626"/>
                  </a:lnTo>
                  <a:lnTo>
                    <a:pt x="2032" y="624"/>
                  </a:lnTo>
                  <a:lnTo>
                    <a:pt x="2037" y="622"/>
                  </a:lnTo>
                  <a:lnTo>
                    <a:pt x="2041" y="620"/>
                  </a:lnTo>
                  <a:lnTo>
                    <a:pt x="2049" y="618"/>
                  </a:lnTo>
                  <a:lnTo>
                    <a:pt x="2054" y="618"/>
                  </a:lnTo>
                  <a:lnTo>
                    <a:pt x="2060" y="618"/>
                  </a:lnTo>
                  <a:lnTo>
                    <a:pt x="2066" y="618"/>
                  </a:lnTo>
                  <a:lnTo>
                    <a:pt x="2073" y="618"/>
                  </a:lnTo>
                  <a:lnTo>
                    <a:pt x="2081" y="620"/>
                  </a:lnTo>
                  <a:lnTo>
                    <a:pt x="2087" y="622"/>
                  </a:lnTo>
                  <a:lnTo>
                    <a:pt x="2094" y="622"/>
                  </a:lnTo>
                  <a:lnTo>
                    <a:pt x="2102" y="624"/>
                  </a:lnTo>
                  <a:lnTo>
                    <a:pt x="2110" y="628"/>
                  </a:lnTo>
                  <a:lnTo>
                    <a:pt x="2117" y="630"/>
                  </a:lnTo>
                  <a:lnTo>
                    <a:pt x="2125" y="632"/>
                  </a:lnTo>
                  <a:lnTo>
                    <a:pt x="2132" y="634"/>
                  </a:lnTo>
                  <a:lnTo>
                    <a:pt x="2140" y="638"/>
                  </a:lnTo>
                  <a:lnTo>
                    <a:pt x="2148" y="641"/>
                  </a:lnTo>
                  <a:lnTo>
                    <a:pt x="2155" y="643"/>
                  </a:lnTo>
                  <a:lnTo>
                    <a:pt x="2163" y="645"/>
                  </a:lnTo>
                  <a:lnTo>
                    <a:pt x="2170" y="649"/>
                  </a:lnTo>
                  <a:lnTo>
                    <a:pt x="2178" y="651"/>
                  </a:lnTo>
                  <a:lnTo>
                    <a:pt x="2186" y="655"/>
                  </a:lnTo>
                  <a:lnTo>
                    <a:pt x="2193" y="657"/>
                  </a:lnTo>
                  <a:lnTo>
                    <a:pt x="2203" y="660"/>
                  </a:lnTo>
                  <a:lnTo>
                    <a:pt x="2210" y="662"/>
                  </a:lnTo>
                  <a:lnTo>
                    <a:pt x="2218" y="664"/>
                  </a:lnTo>
                  <a:lnTo>
                    <a:pt x="2225" y="666"/>
                  </a:lnTo>
                  <a:lnTo>
                    <a:pt x="2235" y="668"/>
                  </a:lnTo>
                  <a:lnTo>
                    <a:pt x="2243" y="670"/>
                  </a:lnTo>
                  <a:lnTo>
                    <a:pt x="2250" y="670"/>
                  </a:lnTo>
                  <a:lnTo>
                    <a:pt x="2258" y="672"/>
                  </a:lnTo>
                  <a:lnTo>
                    <a:pt x="2265" y="674"/>
                  </a:lnTo>
                  <a:lnTo>
                    <a:pt x="2273" y="672"/>
                  </a:lnTo>
                  <a:lnTo>
                    <a:pt x="2281" y="672"/>
                  </a:lnTo>
                  <a:lnTo>
                    <a:pt x="2288" y="670"/>
                  </a:lnTo>
                  <a:lnTo>
                    <a:pt x="2296" y="670"/>
                  </a:lnTo>
                  <a:lnTo>
                    <a:pt x="2303" y="668"/>
                  </a:lnTo>
                  <a:lnTo>
                    <a:pt x="2311" y="666"/>
                  </a:lnTo>
                  <a:lnTo>
                    <a:pt x="2319" y="662"/>
                  </a:lnTo>
                  <a:lnTo>
                    <a:pt x="2326" y="660"/>
                  </a:lnTo>
                  <a:lnTo>
                    <a:pt x="2334" y="658"/>
                  </a:lnTo>
                  <a:lnTo>
                    <a:pt x="2341" y="655"/>
                  </a:lnTo>
                  <a:lnTo>
                    <a:pt x="2347" y="649"/>
                  </a:lnTo>
                  <a:lnTo>
                    <a:pt x="2355" y="647"/>
                  </a:lnTo>
                  <a:lnTo>
                    <a:pt x="2362" y="641"/>
                  </a:lnTo>
                  <a:lnTo>
                    <a:pt x="2368" y="638"/>
                  </a:lnTo>
                  <a:lnTo>
                    <a:pt x="2376" y="632"/>
                  </a:lnTo>
                  <a:lnTo>
                    <a:pt x="2383" y="628"/>
                  </a:lnTo>
                  <a:lnTo>
                    <a:pt x="2389" y="622"/>
                  </a:lnTo>
                  <a:lnTo>
                    <a:pt x="2397" y="617"/>
                  </a:lnTo>
                  <a:lnTo>
                    <a:pt x="2402" y="611"/>
                  </a:lnTo>
                  <a:lnTo>
                    <a:pt x="2410" y="605"/>
                  </a:lnTo>
                  <a:lnTo>
                    <a:pt x="2414" y="599"/>
                  </a:lnTo>
                  <a:lnTo>
                    <a:pt x="2421" y="594"/>
                  </a:lnTo>
                  <a:lnTo>
                    <a:pt x="2427" y="586"/>
                  </a:lnTo>
                  <a:lnTo>
                    <a:pt x="2433" y="580"/>
                  </a:lnTo>
                  <a:lnTo>
                    <a:pt x="2438" y="573"/>
                  </a:lnTo>
                  <a:lnTo>
                    <a:pt x="2444" y="567"/>
                  </a:lnTo>
                  <a:lnTo>
                    <a:pt x="2448" y="560"/>
                  </a:lnTo>
                  <a:lnTo>
                    <a:pt x="2454" y="552"/>
                  </a:lnTo>
                  <a:lnTo>
                    <a:pt x="2457" y="544"/>
                  </a:lnTo>
                  <a:lnTo>
                    <a:pt x="2463" y="539"/>
                  </a:lnTo>
                  <a:lnTo>
                    <a:pt x="2469" y="531"/>
                  </a:lnTo>
                  <a:lnTo>
                    <a:pt x="2474" y="523"/>
                  </a:lnTo>
                  <a:lnTo>
                    <a:pt x="2476" y="516"/>
                  </a:lnTo>
                  <a:lnTo>
                    <a:pt x="2482" y="506"/>
                  </a:lnTo>
                  <a:lnTo>
                    <a:pt x="2486" y="499"/>
                  </a:lnTo>
                  <a:lnTo>
                    <a:pt x="2490" y="491"/>
                  </a:lnTo>
                  <a:lnTo>
                    <a:pt x="2493" y="483"/>
                  </a:lnTo>
                  <a:lnTo>
                    <a:pt x="2497" y="476"/>
                  </a:lnTo>
                  <a:lnTo>
                    <a:pt x="2501" y="466"/>
                  </a:lnTo>
                  <a:lnTo>
                    <a:pt x="2505" y="459"/>
                  </a:lnTo>
                  <a:lnTo>
                    <a:pt x="2507" y="451"/>
                  </a:lnTo>
                  <a:lnTo>
                    <a:pt x="2511" y="442"/>
                  </a:lnTo>
                  <a:lnTo>
                    <a:pt x="2512" y="434"/>
                  </a:lnTo>
                  <a:lnTo>
                    <a:pt x="2516" y="426"/>
                  </a:lnTo>
                  <a:lnTo>
                    <a:pt x="2518" y="417"/>
                  </a:lnTo>
                  <a:lnTo>
                    <a:pt x="2522" y="409"/>
                  </a:lnTo>
                  <a:lnTo>
                    <a:pt x="2524" y="400"/>
                  </a:lnTo>
                  <a:lnTo>
                    <a:pt x="2528" y="392"/>
                  </a:lnTo>
                  <a:lnTo>
                    <a:pt x="2528" y="385"/>
                  </a:lnTo>
                  <a:lnTo>
                    <a:pt x="2530" y="375"/>
                  </a:lnTo>
                  <a:lnTo>
                    <a:pt x="2531" y="367"/>
                  </a:lnTo>
                  <a:lnTo>
                    <a:pt x="2533" y="360"/>
                  </a:lnTo>
                  <a:lnTo>
                    <a:pt x="2535" y="350"/>
                  </a:lnTo>
                  <a:lnTo>
                    <a:pt x="2535" y="343"/>
                  </a:lnTo>
                  <a:lnTo>
                    <a:pt x="2537" y="335"/>
                  </a:lnTo>
                  <a:lnTo>
                    <a:pt x="2537" y="326"/>
                  </a:lnTo>
                  <a:lnTo>
                    <a:pt x="2537" y="318"/>
                  </a:lnTo>
                  <a:lnTo>
                    <a:pt x="2539" y="310"/>
                  </a:lnTo>
                  <a:lnTo>
                    <a:pt x="2539" y="301"/>
                  </a:lnTo>
                  <a:lnTo>
                    <a:pt x="2541" y="293"/>
                  </a:lnTo>
                  <a:lnTo>
                    <a:pt x="2541" y="286"/>
                  </a:lnTo>
                  <a:lnTo>
                    <a:pt x="2541" y="278"/>
                  </a:lnTo>
                  <a:lnTo>
                    <a:pt x="2541" y="270"/>
                  </a:lnTo>
                  <a:lnTo>
                    <a:pt x="2541" y="263"/>
                  </a:lnTo>
                  <a:lnTo>
                    <a:pt x="2541" y="255"/>
                  </a:lnTo>
                  <a:lnTo>
                    <a:pt x="2539" y="246"/>
                  </a:lnTo>
                  <a:lnTo>
                    <a:pt x="2539" y="238"/>
                  </a:lnTo>
                  <a:lnTo>
                    <a:pt x="2539" y="230"/>
                  </a:lnTo>
                  <a:lnTo>
                    <a:pt x="2537" y="223"/>
                  </a:lnTo>
                  <a:lnTo>
                    <a:pt x="2537" y="215"/>
                  </a:lnTo>
                  <a:lnTo>
                    <a:pt x="2535" y="210"/>
                  </a:lnTo>
                  <a:lnTo>
                    <a:pt x="2533" y="202"/>
                  </a:lnTo>
                  <a:lnTo>
                    <a:pt x="2531" y="194"/>
                  </a:lnTo>
                  <a:lnTo>
                    <a:pt x="2530" y="187"/>
                  </a:lnTo>
                  <a:lnTo>
                    <a:pt x="2528" y="181"/>
                  </a:lnTo>
                  <a:lnTo>
                    <a:pt x="2526" y="173"/>
                  </a:lnTo>
                  <a:lnTo>
                    <a:pt x="2524" y="166"/>
                  </a:lnTo>
                  <a:lnTo>
                    <a:pt x="2520" y="160"/>
                  </a:lnTo>
                  <a:lnTo>
                    <a:pt x="2518" y="154"/>
                  </a:lnTo>
                  <a:lnTo>
                    <a:pt x="2516" y="149"/>
                  </a:lnTo>
                  <a:lnTo>
                    <a:pt x="2512" y="143"/>
                  </a:lnTo>
                  <a:lnTo>
                    <a:pt x="2511" y="137"/>
                  </a:lnTo>
                  <a:lnTo>
                    <a:pt x="2507" y="132"/>
                  </a:lnTo>
                  <a:lnTo>
                    <a:pt x="2503" y="126"/>
                  </a:lnTo>
                  <a:lnTo>
                    <a:pt x="2499" y="120"/>
                  </a:lnTo>
                  <a:lnTo>
                    <a:pt x="2495" y="114"/>
                  </a:lnTo>
                  <a:lnTo>
                    <a:pt x="2492" y="111"/>
                  </a:lnTo>
                  <a:lnTo>
                    <a:pt x="2490" y="107"/>
                  </a:lnTo>
                  <a:lnTo>
                    <a:pt x="2480" y="97"/>
                  </a:lnTo>
                  <a:lnTo>
                    <a:pt x="2471" y="90"/>
                  </a:lnTo>
                  <a:lnTo>
                    <a:pt x="2465" y="86"/>
                  </a:lnTo>
                  <a:lnTo>
                    <a:pt x="2461" y="82"/>
                  </a:lnTo>
                  <a:lnTo>
                    <a:pt x="2455" y="80"/>
                  </a:lnTo>
                  <a:lnTo>
                    <a:pt x="2452" y="76"/>
                  </a:lnTo>
                  <a:lnTo>
                    <a:pt x="2446" y="75"/>
                  </a:lnTo>
                  <a:lnTo>
                    <a:pt x="2438" y="71"/>
                  </a:lnTo>
                  <a:lnTo>
                    <a:pt x="2433" y="69"/>
                  </a:lnTo>
                  <a:lnTo>
                    <a:pt x="2427" y="67"/>
                  </a:lnTo>
                  <a:lnTo>
                    <a:pt x="2421" y="65"/>
                  </a:lnTo>
                  <a:lnTo>
                    <a:pt x="2414" y="63"/>
                  </a:lnTo>
                  <a:lnTo>
                    <a:pt x="2408" y="61"/>
                  </a:lnTo>
                  <a:lnTo>
                    <a:pt x="2402" y="61"/>
                  </a:lnTo>
                  <a:lnTo>
                    <a:pt x="2395" y="59"/>
                  </a:lnTo>
                  <a:lnTo>
                    <a:pt x="2389" y="59"/>
                  </a:lnTo>
                  <a:lnTo>
                    <a:pt x="2381" y="59"/>
                  </a:lnTo>
                  <a:lnTo>
                    <a:pt x="2376" y="59"/>
                  </a:lnTo>
                  <a:lnTo>
                    <a:pt x="2368" y="59"/>
                  </a:lnTo>
                  <a:lnTo>
                    <a:pt x="2362" y="59"/>
                  </a:lnTo>
                  <a:lnTo>
                    <a:pt x="2357" y="61"/>
                  </a:lnTo>
                  <a:lnTo>
                    <a:pt x="2351" y="63"/>
                  </a:lnTo>
                  <a:lnTo>
                    <a:pt x="2341" y="63"/>
                  </a:lnTo>
                  <a:lnTo>
                    <a:pt x="2336" y="63"/>
                  </a:lnTo>
                  <a:lnTo>
                    <a:pt x="2330" y="65"/>
                  </a:lnTo>
                  <a:lnTo>
                    <a:pt x="2324" y="67"/>
                  </a:lnTo>
                  <a:lnTo>
                    <a:pt x="2317" y="67"/>
                  </a:lnTo>
                  <a:lnTo>
                    <a:pt x="2311" y="69"/>
                  </a:lnTo>
                  <a:lnTo>
                    <a:pt x="2305" y="73"/>
                  </a:lnTo>
                  <a:lnTo>
                    <a:pt x="2300" y="75"/>
                  </a:lnTo>
                  <a:lnTo>
                    <a:pt x="2294" y="76"/>
                  </a:lnTo>
                  <a:lnTo>
                    <a:pt x="2288" y="80"/>
                  </a:lnTo>
                  <a:lnTo>
                    <a:pt x="2283" y="82"/>
                  </a:lnTo>
                  <a:lnTo>
                    <a:pt x="2279" y="86"/>
                  </a:lnTo>
                  <a:lnTo>
                    <a:pt x="2269" y="92"/>
                  </a:lnTo>
                  <a:lnTo>
                    <a:pt x="2262" y="99"/>
                  </a:lnTo>
                  <a:lnTo>
                    <a:pt x="2252" y="107"/>
                  </a:lnTo>
                  <a:lnTo>
                    <a:pt x="2244" y="114"/>
                  </a:lnTo>
                  <a:lnTo>
                    <a:pt x="2239" y="122"/>
                  </a:lnTo>
                  <a:lnTo>
                    <a:pt x="2235" y="132"/>
                  </a:lnTo>
                  <a:lnTo>
                    <a:pt x="2229" y="141"/>
                  </a:lnTo>
                  <a:lnTo>
                    <a:pt x="2225" y="149"/>
                  </a:lnTo>
                  <a:lnTo>
                    <a:pt x="2220" y="158"/>
                  </a:lnTo>
                  <a:lnTo>
                    <a:pt x="2216" y="166"/>
                  </a:lnTo>
                  <a:lnTo>
                    <a:pt x="2212" y="173"/>
                  </a:lnTo>
                  <a:lnTo>
                    <a:pt x="2208" y="181"/>
                  </a:lnTo>
                  <a:lnTo>
                    <a:pt x="2203" y="185"/>
                  </a:lnTo>
                  <a:lnTo>
                    <a:pt x="2199" y="191"/>
                  </a:lnTo>
                  <a:lnTo>
                    <a:pt x="2193" y="194"/>
                  </a:lnTo>
                  <a:lnTo>
                    <a:pt x="2187" y="196"/>
                  </a:lnTo>
                  <a:lnTo>
                    <a:pt x="2180" y="198"/>
                  </a:lnTo>
                  <a:lnTo>
                    <a:pt x="2174" y="198"/>
                  </a:lnTo>
                  <a:lnTo>
                    <a:pt x="2168" y="196"/>
                  </a:lnTo>
                  <a:lnTo>
                    <a:pt x="2165" y="194"/>
                  </a:lnTo>
                  <a:lnTo>
                    <a:pt x="2159" y="192"/>
                  </a:lnTo>
                  <a:lnTo>
                    <a:pt x="2153" y="191"/>
                  </a:lnTo>
                  <a:lnTo>
                    <a:pt x="2148" y="187"/>
                  </a:lnTo>
                  <a:lnTo>
                    <a:pt x="2140" y="185"/>
                  </a:lnTo>
                  <a:lnTo>
                    <a:pt x="2134" y="183"/>
                  </a:lnTo>
                  <a:lnTo>
                    <a:pt x="2127" y="179"/>
                  </a:lnTo>
                  <a:lnTo>
                    <a:pt x="2119" y="175"/>
                  </a:lnTo>
                  <a:lnTo>
                    <a:pt x="2111" y="173"/>
                  </a:lnTo>
                  <a:lnTo>
                    <a:pt x="2102" y="170"/>
                  </a:lnTo>
                  <a:lnTo>
                    <a:pt x="2094" y="166"/>
                  </a:lnTo>
                  <a:lnTo>
                    <a:pt x="2091" y="164"/>
                  </a:lnTo>
                  <a:lnTo>
                    <a:pt x="2085" y="164"/>
                  </a:lnTo>
                  <a:lnTo>
                    <a:pt x="2081" y="160"/>
                  </a:lnTo>
                  <a:lnTo>
                    <a:pt x="2075" y="160"/>
                  </a:lnTo>
                  <a:lnTo>
                    <a:pt x="2066" y="156"/>
                  </a:lnTo>
                  <a:lnTo>
                    <a:pt x="2058" y="154"/>
                  </a:lnTo>
                  <a:lnTo>
                    <a:pt x="2053" y="152"/>
                  </a:lnTo>
                  <a:lnTo>
                    <a:pt x="2047" y="151"/>
                  </a:lnTo>
                  <a:lnTo>
                    <a:pt x="2041" y="149"/>
                  </a:lnTo>
                  <a:lnTo>
                    <a:pt x="2037" y="149"/>
                  </a:lnTo>
                  <a:lnTo>
                    <a:pt x="2032" y="147"/>
                  </a:lnTo>
                  <a:lnTo>
                    <a:pt x="2026" y="147"/>
                  </a:lnTo>
                  <a:lnTo>
                    <a:pt x="2022" y="145"/>
                  </a:lnTo>
                  <a:lnTo>
                    <a:pt x="2016" y="145"/>
                  </a:lnTo>
                  <a:lnTo>
                    <a:pt x="2011" y="143"/>
                  </a:lnTo>
                  <a:lnTo>
                    <a:pt x="2005" y="143"/>
                  </a:lnTo>
                  <a:lnTo>
                    <a:pt x="1999" y="141"/>
                  </a:lnTo>
                  <a:lnTo>
                    <a:pt x="1994" y="141"/>
                  </a:lnTo>
                  <a:lnTo>
                    <a:pt x="1988" y="141"/>
                  </a:lnTo>
                  <a:lnTo>
                    <a:pt x="1982" y="141"/>
                  </a:lnTo>
                  <a:lnTo>
                    <a:pt x="1978" y="141"/>
                  </a:lnTo>
                  <a:lnTo>
                    <a:pt x="1973" y="141"/>
                  </a:lnTo>
                  <a:lnTo>
                    <a:pt x="1965" y="139"/>
                  </a:lnTo>
                  <a:lnTo>
                    <a:pt x="1961" y="139"/>
                  </a:lnTo>
                  <a:lnTo>
                    <a:pt x="1954" y="139"/>
                  </a:lnTo>
                  <a:lnTo>
                    <a:pt x="1948" y="141"/>
                  </a:lnTo>
                  <a:lnTo>
                    <a:pt x="1942" y="141"/>
                  </a:lnTo>
                  <a:lnTo>
                    <a:pt x="1937" y="141"/>
                  </a:lnTo>
                  <a:lnTo>
                    <a:pt x="1931" y="141"/>
                  </a:lnTo>
                  <a:lnTo>
                    <a:pt x="1925" y="143"/>
                  </a:lnTo>
                  <a:lnTo>
                    <a:pt x="1918" y="143"/>
                  </a:lnTo>
                  <a:lnTo>
                    <a:pt x="1914" y="145"/>
                  </a:lnTo>
                  <a:lnTo>
                    <a:pt x="1906" y="147"/>
                  </a:lnTo>
                  <a:lnTo>
                    <a:pt x="1900" y="149"/>
                  </a:lnTo>
                  <a:lnTo>
                    <a:pt x="1895" y="149"/>
                  </a:lnTo>
                  <a:lnTo>
                    <a:pt x="1889" y="151"/>
                  </a:lnTo>
                  <a:lnTo>
                    <a:pt x="1883" y="154"/>
                  </a:lnTo>
                  <a:lnTo>
                    <a:pt x="1878" y="156"/>
                  </a:lnTo>
                  <a:lnTo>
                    <a:pt x="1872" y="158"/>
                  </a:lnTo>
                  <a:lnTo>
                    <a:pt x="1864" y="160"/>
                  </a:lnTo>
                  <a:lnTo>
                    <a:pt x="1861" y="162"/>
                  </a:lnTo>
                  <a:lnTo>
                    <a:pt x="1855" y="166"/>
                  </a:lnTo>
                  <a:lnTo>
                    <a:pt x="1849" y="168"/>
                  </a:lnTo>
                  <a:lnTo>
                    <a:pt x="1843" y="170"/>
                  </a:lnTo>
                  <a:lnTo>
                    <a:pt x="1838" y="173"/>
                  </a:lnTo>
                  <a:lnTo>
                    <a:pt x="1834" y="175"/>
                  </a:lnTo>
                  <a:lnTo>
                    <a:pt x="1824" y="181"/>
                  </a:lnTo>
                  <a:lnTo>
                    <a:pt x="1817" y="189"/>
                  </a:lnTo>
                  <a:lnTo>
                    <a:pt x="1809" y="194"/>
                  </a:lnTo>
                  <a:lnTo>
                    <a:pt x="1802" y="200"/>
                  </a:lnTo>
                  <a:lnTo>
                    <a:pt x="1794" y="208"/>
                  </a:lnTo>
                  <a:lnTo>
                    <a:pt x="1786" y="213"/>
                  </a:lnTo>
                  <a:lnTo>
                    <a:pt x="1781" y="219"/>
                  </a:lnTo>
                  <a:lnTo>
                    <a:pt x="1775" y="229"/>
                  </a:lnTo>
                  <a:lnTo>
                    <a:pt x="1769" y="234"/>
                  </a:lnTo>
                  <a:lnTo>
                    <a:pt x="1764" y="240"/>
                  </a:lnTo>
                  <a:lnTo>
                    <a:pt x="1758" y="248"/>
                  </a:lnTo>
                  <a:lnTo>
                    <a:pt x="1754" y="255"/>
                  </a:lnTo>
                  <a:lnTo>
                    <a:pt x="1748" y="261"/>
                  </a:lnTo>
                  <a:lnTo>
                    <a:pt x="1743" y="267"/>
                  </a:lnTo>
                  <a:lnTo>
                    <a:pt x="1737" y="272"/>
                  </a:lnTo>
                  <a:lnTo>
                    <a:pt x="1731" y="278"/>
                  </a:lnTo>
                  <a:lnTo>
                    <a:pt x="1726" y="282"/>
                  </a:lnTo>
                  <a:lnTo>
                    <a:pt x="1722" y="288"/>
                  </a:lnTo>
                  <a:lnTo>
                    <a:pt x="1714" y="291"/>
                  </a:lnTo>
                  <a:lnTo>
                    <a:pt x="1710" y="297"/>
                  </a:lnTo>
                  <a:lnTo>
                    <a:pt x="1703" y="301"/>
                  </a:lnTo>
                  <a:lnTo>
                    <a:pt x="1695" y="305"/>
                  </a:lnTo>
                  <a:lnTo>
                    <a:pt x="1688" y="307"/>
                  </a:lnTo>
                  <a:lnTo>
                    <a:pt x="1682" y="310"/>
                  </a:lnTo>
                  <a:lnTo>
                    <a:pt x="1672" y="312"/>
                  </a:lnTo>
                  <a:lnTo>
                    <a:pt x="1665" y="314"/>
                  </a:lnTo>
                  <a:lnTo>
                    <a:pt x="1655" y="314"/>
                  </a:lnTo>
                  <a:lnTo>
                    <a:pt x="1646" y="316"/>
                  </a:lnTo>
                  <a:lnTo>
                    <a:pt x="1640" y="314"/>
                  </a:lnTo>
                  <a:lnTo>
                    <a:pt x="1634" y="314"/>
                  </a:lnTo>
                  <a:lnTo>
                    <a:pt x="1631" y="312"/>
                  </a:lnTo>
                  <a:lnTo>
                    <a:pt x="1625" y="312"/>
                  </a:lnTo>
                  <a:lnTo>
                    <a:pt x="1619" y="310"/>
                  </a:lnTo>
                  <a:lnTo>
                    <a:pt x="1615" y="310"/>
                  </a:lnTo>
                  <a:lnTo>
                    <a:pt x="1610" y="308"/>
                  </a:lnTo>
                  <a:lnTo>
                    <a:pt x="1604" y="308"/>
                  </a:lnTo>
                  <a:lnTo>
                    <a:pt x="1598" y="307"/>
                  </a:lnTo>
                  <a:lnTo>
                    <a:pt x="1593" y="305"/>
                  </a:lnTo>
                  <a:lnTo>
                    <a:pt x="1589" y="303"/>
                  </a:lnTo>
                  <a:lnTo>
                    <a:pt x="1583" y="301"/>
                  </a:lnTo>
                  <a:lnTo>
                    <a:pt x="1577" y="299"/>
                  </a:lnTo>
                  <a:lnTo>
                    <a:pt x="1572" y="297"/>
                  </a:lnTo>
                  <a:lnTo>
                    <a:pt x="1566" y="295"/>
                  </a:lnTo>
                  <a:lnTo>
                    <a:pt x="1562" y="293"/>
                  </a:lnTo>
                  <a:lnTo>
                    <a:pt x="1555" y="289"/>
                  </a:lnTo>
                  <a:lnTo>
                    <a:pt x="1549" y="288"/>
                  </a:lnTo>
                  <a:lnTo>
                    <a:pt x="1543" y="284"/>
                  </a:lnTo>
                  <a:lnTo>
                    <a:pt x="1539" y="282"/>
                  </a:lnTo>
                  <a:lnTo>
                    <a:pt x="1534" y="280"/>
                  </a:lnTo>
                  <a:lnTo>
                    <a:pt x="1526" y="276"/>
                  </a:lnTo>
                  <a:lnTo>
                    <a:pt x="1522" y="274"/>
                  </a:lnTo>
                  <a:lnTo>
                    <a:pt x="1517" y="272"/>
                  </a:lnTo>
                  <a:lnTo>
                    <a:pt x="1511" y="269"/>
                  </a:lnTo>
                  <a:lnTo>
                    <a:pt x="1505" y="265"/>
                  </a:lnTo>
                  <a:lnTo>
                    <a:pt x="1499" y="263"/>
                  </a:lnTo>
                  <a:lnTo>
                    <a:pt x="1494" y="259"/>
                  </a:lnTo>
                  <a:lnTo>
                    <a:pt x="1488" y="255"/>
                  </a:lnTo>
                  <a:lnTo>
                    <a:pt x="1482" y="253"/>
                  </a:lnTo>
                  <a:lnTo>
                    <a:pt x="1477" y="249"/>
                  </a:lnTo>
                  <a:lnTo>
                    <a:pt x="1473" y="248"/>
                  </a:lnTo>
                  <a:lnTo>
                    <a:pt x="1465" y="244"/>
                  </a:lnTo>
                  <a:lnTo>
                    <a:pt x="1460" y="240"/>
                  </a:lnTo>
                  <a:lnTo>
                    <a:pt x="1454" y="236"/>
                  </a:lnTo>
                  <a:lnTo>
                    <a:pt x="1448" y="234"/>
                  </a:lnTo>
                  <a:lnTo>
                    <a:pt x="1442" y="230"/>
                  </a:lnTo>
                  <a:lnTo>
                    <a:pt x="1437" y="229"/>
                  </a:lnTo>
                  <a:lnTo>
                    <a:pt x="1431" y="227"/>
                  </a:lnTo>
                  <a:lnTo>
                    <a:pt x="1425" y="223"/>
                  </a:lnTo>
                  <a:lnTo>
                    <a:pt x="1420" y="219"/>
                  </a:lnTo>
                  <a:lnTo>
                    <a:pt x="1414" y="217"/>
                  </a:lnTo>
                  <a:lnTo>
                    <a:pt x="1408" y="215"/>
                  </a:lnTo>
                  <a:lnTo>
                    <a:pt x="1403" y="211"/>
                  </a:lnTo>
                  <a:lnTo>
                    <a:pt x="1397" y="210"/>
                  </a:lnTo>
                  <a:lnTo>
                    <a:pt x="1391" y="208"/>
                  </a:lnTo>
                  <a:lnTo>
                    <a:pt x="1385" y="206"/>
                  </a:lnTo>
                  <a:lnTo>
                    <a:pt x="1380" y="204"/>
                  </a:lnTo>
                  <a:lnTo>
                    <a:pt x="1372" y="200"/>
                  </a:lnTo>
                  <a:lnTo>
                    <a:pt x="1366" y="198"/>
                  </a:lnTo>
                  <a:lnTo>
                    <a:pt x="1361" y="196"/>
                  </a:lnTo>
                  <a:lnTo>
                    <a:pt x="1355" y="194"/>
                  </a:lnTo>
                  <a:lnTo>
                    <a:pt x="1349" y="192"/>
                  </a:lnTo>
                  <a:lnTo>
                    <a:pt x="1344" y="192"/>
                  </a:lnTo>
                  <a:lnTo>
                    <a:pt x="1338" y="191"/>
                  </a:lnTo>
                  <a:lnTo>
                    <a:pt x="1332" y="191"/>
                  </a:lnTo>
                  <a:lnTo>
                    <a:pt x="1327" y="189"/>
                  </a:lnTo>
                  <a:lnTo>
                    <a:pt x="1321" y="187"/>
                  </a:lnTo>
                  <a:lnTo>
                    <a:pt x="1315" y="187"/>
                  </a:lnTo>
                  <a:lnTo>
                    <a:pt x="1309" y="187"/>
                  </a:lnTo>
                  <a:lnTo>
                    <a:pt x="1304" y="185"/>
                  </a:lnTo>
                  <a:lnTo>
                    <a:pt x="1296" y="185"/>
                  </a:lnTo>
                  <a:lnTo>
                    <a:pt x="1290" y="185"/>
                  </a:lnTo>
                  <a:lnTo>
                    <a:pt x="1287" y="187"/>
                  </a:lnTo>
                  <a:lnTo>
                    <a:pt x="1279" y="187"/>
                  </a:lnTo>
                  <a:lnTo>
                    <a:pt x="1273" y="187"/>
                  </a:lnTo>
                  <a:lnTo>
                    <a:pt x="1268" y="187"/>
                  </a:lnTo>
                  <a:lnTo>
                    <a:pt x="1262" y="189"/>
                  </a:lnTo>
                  <a:lnTo>
                    <a:pt x="1256" y="189"/>
                  </a:lnTo>
                  <a:lnTo>
                    <a:pt x="1250" y="191"/>
                  </a:lnTo>
                  <a:lnTo>
                    <a:pt x="1245" y="191"/>
                  </a:lnTo>
                  <a:lnTo>
                    <a:pt x="1241" y="192"/>
                  </a:lnTo>
                  <a:lnTo>
                    <a:pt x="1235" y="192"/>
                  </a:lnTo>
                  <a:lnTo>
                    <a:pt x="1228" y="194"/>
                  </a:lnTo>
                  <a:lnTo>
                    <a:pt x="1224" y="196"/>
                  </a:lnTo>
                  <a:lnTo>
                    <a:pt x="1218" y="200"/>
                  </a:lnTo>
                  <a:lnTo>
                    <a:pt x="1212" y="200"/>
                  </a:lnTo>
                  <a:lnTo>
                    <a:pt x="1207" y="204"/>
                  </a:lnTo>
                  <a:lnTo>
                    <a:pt x="1203" y="206"/>
                  </a:lnTo>
                  <a:lnTo>
                    <a:pt x="1197" y="210"/>
                  </a:lnTo>
                  <a:lnTo>
                    <a:pt x="1192" y="210"/>
                  </a:lnTo>
                  <a:lnTo>
                    <a:pt x="1186" y="213"/>
                  </a:lnTo>
                  <a:lnTo>
                    <a:pt x="1180" y="215"/>
                  </a:lnTo>
                  <a:lnTo>
                    <a:pt x="1176" y="219"/>
                  </a:lnTo>
                  <a:lnTo>
                    <a:pt x="1171" y="221"/>
                  </a:lnTo>
                  <a:lnTo>
                    <a:pt x="1165" y="225"/>
                  </a:lnTo>
                  <a:lnTo>
                    <a:pt x="1161" y="227"/>
                  </a:lnTo>
                  <a:lnTo>
                    <a:pt x="1155" y="230"/>
                  </a:lnTo>
                  <a:lnTo>
                    <a:pt x="1150" y="232"/>
                  </a:lnTo>
                  <a:lnTo>
                    <a:pt x="1146" y="236"/>
                  </a:lnTo>
                  <a:lnTo>
                    <a:pt x="1140" y="240"/>
                  </a:lnTo>
                  <a:lnTo>
                    <a:pt x="1136" y="244"/>
                  </a:lnTo>
                  <a:lnTo>
                    <a:pt x="1131" y="246"/>
                  </a:lnTo>
                  <a:lnTo>
                    <a:pt x="1127" y="249"/>
                  </a:lnTo>
                  <a:lnTo>
                    <a:pt x="1121" y="253"/>
                  </a:lnTo>
                  <a:lnTo>
                    <a:pt x="1117" y="257"/>
                  </a:lnTo>
                  <a:lnTo>
                    <a:pt x="1112" y="261"/>
                  </a:lnTo>
                  <a:lnTo>
                    <a:pt x="1106" y="265"/>
                  </a:lnTo>
                  <a:lnTo>
                    <a:pt x="1102" y="267"/>
                  </a:lnTo>
                  <a:lnTo>
                    <a:pt x="1097" y="272"/>
                  </a:lnTo>
                  <a:lnTo>
                    <a:pt x="1093" y="274"/>
                  </a:lnTo>
                  <a:lnTo>
                    <a:pt x="1087" y="278"/>
                  </a:lnTo>
                  <a:lnTo>
                    <a:pt x="1083" y="282"/>
                  </a:lnTo>
                  <a:lnTo>
                    <a:pt x="1078" y="286"/>
                  </a:lnTo>
                  <a:lnTo>
                    <a:pt x="1068" y="293"/>
                  </a:lnTo>
                  <a:lnTo>
                    <a:pt x="1060" y="301"/>
                  </a:lnTo>
                  <a:lnTo>
                    <a:pt x="1051" y="308"/>
                  </a:lnTo>
                  <a:lnTo>
                    <a:pt x="1043" y="316"/>
                  </a:lnTo>
                  <a:lnTo>
                    <a:pt x="1034" y="322"/>
                  </a:lnTo>
                  <a:lnTo>
                    <a:pt x="1024" y="327"/>
                  </a:lnTo>
                  <a:lnTo>
                    <a:pt x="1015" y="335"/>
                  </a:lnTo>
                  <a:lnTo>
                    <a:pt x="1007" y="343"/>
                  </a:lnTo>
                  <a:lnTo>
                    <a:pt x="1000" y="346"/>
                  </a:lnTo>
                  <a:lnTo>
                    <a:pt x="990" y="354"/>
                  </a:lnTo>
                  <a:lnTo>
                    <a:pt x="983" y="358"/>
                  </a:lnTo>
                  <a:lnTo>
                    <a:pt x="975" y="364"/>
                  </a:lnTo>
                  <a:lnTo>
                    <a:pt x="967" y="369"/>
                  </a:lnTo>
                  <a:lnTo>
                    <a:pt x="960" y="373"/>
                  </a:lnTo>
                  <a:lnTo>
                    <a:pt x="952" y="377"/>
                  </a:lnTo>
                  <a:lnTo>
                    <a:pt x="944" y="381"/>
                  </a:lnTo>
                  <a:lnTo>
                    <a:pt x="937" y="381"/>
                  </a:lnTo>
                  <a:lnTo>
                    <a:pt x="929" y="383"/>
                  </a:lnTo>
                  <a:lnTo>
                    <a:pt x="924" y="385"/>
                  </a:lnTo>
                  <a:lnTo>
                    <a:pt x="916" y="386"/>
                  </a:lnTo>
                  <a:lnTo>
                    <a:pt x="910" y="386"/>
                  </a:lnTo>
                  <a:lnTo>
                    <a:pt x="905" y="386"/>
                  </a:lnTo>
                  <a:lnTo>
                    <a:pt x="897" y="385"/>
                  </a:lnTo>
                  <a:lnTo>
                    <a:pt x="891" y="385"/>
                  </a:lnTo>
                  <a:lnTo>
                    <a:pt x="886" y="383"/>
                  </a:lnTo>
                  <a:lnTo>
                    <a:pt x="880" y="381"/>
                  </a:lnTo>
                  <a:lnTo>
                    <a:pt x="876" y="379"/>
                  </a:lnTo>
                  <a:lnTo>
                    <a:pt x="870" y="377"/>
                  </a:lnTo>
                  <a:lnTo>
                    <a:pt x="865" y="373"/>
                  </a:lnTo>
                  <a:lnTo>
                    <a:pt x="861" y="369"/>
                  </a:lnTo>
                  <a:lnTo>
                    <a:pt x="855" y="366"/>
                  </a:lnTo>
                  <a:lnTo>
                    <a:pt x="851" y="362"/>
                  </a:lnTo>
                  <a:lnTo>
                    <a:pt x="846" y="356"/>
                  </a:lnTo>
                  <a:lnTo>
                    <a:pt x="842" y="352"/>
                  </a:lnTo>
                  <a:lnTo>
                    <a:pt x="836" y="346"/>
                  </a:lnTo>
                  <a:lnTo>
                    <a:pt x="834" y="343"/>
                  </a:lnTo>
                  <a:lnTo>
                    <a:pt x="829" y="337"/>
                  </a:lnTo>
                  <a:lnTo>
                    <a:pt x="827" y="331"/>
                  </a:lnTo>
                  <a:lnTo>
                    <a:pt x="821" y="326"/>
                  </a:lnTo>
                  <a:lnTo>
                    <a:pt x="819" y="318"/>
                  </a:lnTo>
                  <a:lnTo>
                    <a:pt x="815" y="312"/>
                  </a:lnTo>
                  <a:lnTo>
                    <a:pt x="811" y="307"/>
                  </a:lnTo>
                  <a:lnTo>
                    <a:pt x="810" y="299"/>
                  </a:lnTo>
                  <a:lnTo>
                    <a:pt x="806" y="293"/>
                  </a:lnTo>
                  <a:lnTo>
                    <a:pt x="802" y="286"/>
                  </a:lnTo>
                  <a:lnTo>
                    <a:pt x="798" y="278"/>
                  </a:lnTo>
                  <a:lnTo>
                    <a:pt x="794" y="270"/>
                  </a:lnTo>
                  <a:lnTo>
                    <a:pt x="792" y="263"/>
                  </a:lnTo>
                  <a:lnTo>
                    <a:pt x="789" y="255"/>
                  </a:lnTo>
                  <a:lnTo>
                    <a:pt x="787" y="248"/>
                  </a:lnTo>
                  <a:lnTo>
                    <a:pt x="783" y="240"/>
                  </a:lnTo>
                  <a:lnTo>
                    <a:pt x="781" y="232"/>
                  </a:lnTo>
                  <a:lnTo>
                    <a:pt x="777" y="225"/>
                  </a:lnTo>
                  <a:lnTo>
                    <a:pt x="773" y="217"/>
                  </a:lnTo>
                  <a:lnTo>
                    <a:pt x="770" y="210"/>
                  </a:lnTo>
                  <a:lnTo>
                    <a:pt x="768" y="202"/>
                  </a:lnTo>
                  <a:lnTo>
                    <a:pt x="764" y="194"/>
                  </a:lnTo>
                  <a:lnTo>
                    <a:pt x="762" y="187"/>
                  </a:lnTo>
                  <a:lnTo>
                    <a:pt x="758" y="179"/>
                  </a:lnTo>
                  <a:lnTo>
                    <a:pt x="756" y="173"/>
                  </a:lnTo>
                  <a:lnTo>
                    <a:pt x="751" y="166"/>
                  </a:lnTo>
                  <a:lnTo>
                    <a:pt x="747" y="156"/>
                  </a:lnTo>
                  <a:lnTo>
                    <a:pt x="745" y="151"/>
                  </a:lnTo>
                  <a:lnTo>
                    <a:pt x="741" y="145"/>
                  </a:lnTo>
                  <a:lnTo>
                    <a:pt x="737" y="137"/>
                  </a:lnTo>
                  <a:lnTo>
                    <a:pt x="732" y="130"/>
                  </a:lnTo>
                  <a:lnTo>
                    <a:pt x="728" y="124"/>
                  </a:lnTo>
                  <a:lnTo>
                    <a:pt x="724" y="118"/>
                  </a:lnTo>
                  <a:lnTo>
                    <a:pt x="720" y="111"/>
                  </a:lnTo>
                  <a:lnTo>
                    <a:pt x="715" y="105"/>
                  </a:lnTo>
                  <a:lnTo>
                    <a:pt x="709" y="101"/>
                  </a:lnTo>
                  <a:lnTo>
                    <a:pt x="705" y="95"/>
                  </a:lnTo>
                  <a:lnTo>
                    <a:pt x="699" y="90"/>
                  </a:lnTo>
                  <a:lnTo>
                    <a:pt x="694" y="84"/>
                  </a:lnTo>
                  <a:lnTo>
                    <a:pt x="688" y="80"/>
                  </a:lnTo>
                  <a:lnTo>
                    <a:pt x="684" y="76"/>
                  </a:lnTo>
                  <a:lnTo>
                    <a:pt x="677" y="73"/>
                  </a:lnTo>
                  <a:lnTo>
                    <a:pt x="669" y="69"/>
                  </a:lnTo>
                  <a:lnTo>
                    <a:pt x="661" y="63"/>
                  </a:lnTo>
                  <a:lnTo>
                    <a:pt x="654" y="59"/>
                  </a:lnTo>
                  <a:lnTo>
                    <a:pt x="646" y="55"/>
                  </a:lnTo>
                  <a:lnTo>
                    <a:pt x="639" y="52"/>
                  </a:lnTo>
                  <a:lnTo>
                    <a:pt x="629" y="48"/>
                  </a:lnTo>
                  <a:lnTo>
                    <a:pt x="621" y="46"/>
                  </a:lnTo>
                  <a:lnTo>
                    <a:pt x="616" y="42"/>
                  </a:lnTo>
                  <a:lnTo>
                    <a:pt x="612" y="40"/>
                  </a:lnTo>
                  <a:lnTo>
                    <a:pt x="606" y="40"/>
                  </a:lnTo>
                  <a:lnTo>
                    <a:pt x="602" y="38"/>
                  </a:lnTo>
                  <a:lnTo>
                    <a:pt x="593" y="35"/>
                  </a:lnTo>
                  <a:lnTo>
                    <a:pt x="585" y="31"/>
                  </a:lnTo>
                  <a:lnTo>
                    <a:pt x="580" y="31"/>
                  </a:lnTo>
                  <a:lnTo>
                    <a:pt x="576" y="29"/>
                  </a:lnTo>
                  <a:lnTo>
                    <a:pt x="570" y="27"/>
                  </a:lnTo>
                  <a:lnTo>
                    <a:pt x="566" y="27"/>
                  </a:lnTo>
                  <a:lnTo>
                    <a:pt x="557" y="23"/>
                  </a:lnTo>
                  <a:lnTo>
                    <a:pt x="547" y="21"/>
                  </a:lnTo>
                  <a:lnTo>
                    <a:pt x="543" y="19"/>
                  </a:lnTo>
                  <a:lnTo>
                    <a:pt x="538" y="19"/>
                  </a:lnTo>
                  <a:lnTo>
                    <a:pt x="534" y="17"/>
                  </a:lnTo>
                  <a:lnTo>
                    <a:pt x="528" y="16"/>
                  </a:lnTo>
                  <a:lnTo>
                    <a:pt x="524" y="14"/>
                  </a:lnTo>
                  <a:lnTo>
                    <a:pt x="519" y="14"/>
                  </a:lnTo>
                  <a:lnTo>
                    <a:pt x="515" y="12"/>
                  </a:lnTo>
                  <a:lnTo>
                    <a:pt x="509" y="12"/>
                  </a:lnTo>
                  <a:lnTo>
                    <a:pt x="500" y="10"/>
                  </a:lnTo>
                  <a:lnTo>
                    <a:pt x="492" y="8"/>
                  </a:lnTo>
                  <a:lnTo>
                    <a:pt x="483" y="6"/>
                  </a:lnTo>
                  <a:lnTo>
                    <a:pt x="475" y="4"/>
                  </a:lnTo>
                  <a:lnTo>
                    <a:pt x="467" y="4"/>
                  </a:lnTo>
                  <a:lnTo>
                    <a:pt x="458" y="2"/>
                  </a:lnTo>
                  <a:lnTo>
                    <a:pt x="450" y="0"/>
                  </a:lnTo>
                  <a:lnTo>
                    <a:pt x="445" y="0"/>
                  </a:lnTo>
                  <a:lnTo>
                    <a:pt x="437" y="0"/>
                  </a:lnTo>
                  <a:lnTo>
                    <a:pt x="429" y="0"/>
                  </a:lnTo>
                  <a:lnTo>
                    <a:pt x="424" y="0"/>
                  </a:lnTo>
                  <a:lnTo>
                    <a:pt x="4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06" name="Freeform 6"/>
            <p:cNvSpPr>
              <a:spLocks/>
            </p:cNvSpPr>
            <p:nvPr/>
          </p:nvSpPr>
          <p:spPr bwMode="auto">
            <a:xfrm>
              <a:off x="4275" y="1569"/>
              <a:ext cx="1123" cy="336"/>
            </a:xfrm>
            <a:custGeom>
              <a:avLst/>
              <a:gdLst>
                <a:gd name="T0" fmla="*/ 110 w 2246"/>
                <a:gd name="T1" fmla="*/ 16 h 671"/>
                <a:gd name="T2" fmla="*/ 91 w 2246"/>
                <a:gd name="T3" fmla="*/ 4 h 671"/>
                <a:gd name="T4" fmla="*/ 70 w 2246"/>
                <a:gd name="T5" fmla="*/ 0 h 671"/>
                <a:gd name="T6" fmla="*/ 49 w 2246"/>
                <a:gd name="T7" fmla="*/ 3 h 671"/>
                <a:gd name="T8" fmla="*/ 30 w 2246"/>
                <a:gd name="T9" fmla="*/ 9 h 671"/>
                <a:gd name="T10" fmla="*/ 14 w 2246"/>
                <a:gd name="T11" fmla="*/ 19 h 671"/>
                <a:gd name="T12" fmla="*/ 1 w 2246"/>
                <a:gd name="T13" fmla="*/ 41 h 671"/>
                <a:gd name="T14" fmla="*/ 1 w 2246"/>
                <a:gd name="T15" fmla="*/ 59 h 671"/>
                <a:gd name="T16" fmla="*/ 12 w 2246"/>
                <a:gd name="T17" fmla="*/ 79 h 671"/>
                <a:gd name="T18" fmla="*/ 31 w 2246"/>
                <a:gd name="T19" fmla="*/ 92 h 671"/>
                <a:gd name="T20" fmla="*/ 52 w 2246"/>
                <a:gd name="T21" fmla="*/ 95 h 671"/>
                <a:gd name="T22" fmla="*/ 76 w 2246"/>
                <a:gd name="T23" fmla="*/ 95 h 671"/>
                <a:gd name="T24" fmla="*/ 100 w 2246"/>
                <a:gd name="T25" fmla="*/ 100 h 671"/>
                <a:gd name="T26" fmla="*/ 119 w 2246"/>
                <a:gd name="T27" fmla="*/ 114 h 671"/>
                <a:gd name="T28" fmla="*/ 134 w 2246"/>
                <a:gd name="T29" fmla="*/ 132 h 671"/>
                <a:gd name="T30" fmla="*/ 149 w 2246"/>
                <a:gd name="T31" fmla="*/ 151 h 671"/>
                <a:gd name="T32" fmla="*/ 171 w 2246"/>
                <a:gd name="T33" fmla="*/ 166 h 671"/>
                <a:gd name="T34" fmla="*/ 189 w 2246"/>
                <a:gd name="T35" fmla="*/ 168 h 671"/>
                <a:gd name="T36" fmla="*/ 209 w 2246"/>
                <a:gd name="T37" fmla="*/ 166 h 671"/>
                <a:gd name="T38" fmla="*/ 227 w 2246"/>
                <a:gd name="T39" fmla="*/ 157 h 671"/>
                <a:gd name="T40" fmla="*/ 245 w 2246"/>
                <a:gd name="T41" fmla="*/ 142 h 671"/>
                <a:gd name="T42" fmla="*/ 267 w 2246"/>
                <a:gd name="T43" fmla="*/ 124 h 671"/>
                <a:gd name="T44" fmla="*/ 285 w 2246"/>
                <a:gd name="T45" fmla="*/ 117 h 671"/>
                <a:gd name="T46" fmla="*/ 305 w 2246"/>
                <a:gd name="T47" fmla="*/ 117 h 671"/>
                <a:gd name="T48" fmla="*/ 329 w 2246"/>
                <a:gd name="T49" fmla="*/ 122 h 671"/>
                <a:gd name="T50" fmla="*/ 349 w 2246"/>
                <a:gd name="T51" fmla="*/ 131 h 671"/>
                <a:gd name="T52" fmla="*/ 373 w 2246"/>
                <a:gd name="T53" fmla="*/ 145 h 671"/>
                <a:gd name="T54" fmla="*/ 390 w 2246"/>
                <a:gd name="T55" fmla="*/ 146 h 671"/>
                <a:gd name="T56" fmla="*/ 407 w 2246"/>
                <a:gd name="T57" fmla="*/ 139 h 671"/>
                <a:gd name="T58" fmla="*/ 423 w 2246"/>
                <a:gd name="T59" fmla="*/ 127 h 671"/>
                <a:gd name="T60" fmla="*/ 435 w 2246"/>
                <a:gd name="T61" fmla="*/ 110 h 671"/>
                <a:gd name="T62" fmla="*/ 445 w 2246"/>
                <a:gd name="T63" fmla="*/ 92 h 671"/>
                <a:gd name="T64" fmla="*/ 466 w 2246"/>
                <a:gd name="T65" fmla="*/ 79 h 671"/>
                <a:gd name="T66" fmla="*/ 487 w 2246"/>
                <a:gd name="T67" fmla="*/ 90 h 671"/>
                <a:gd name="T68" fmla="*/ 506 w 2246"/>
                <a:gd name="T69" fmla="*/ 96 h 671"/>
                <a:gd name="T70" fmla="*/ 524 w 2246"/>
                <a:gd name="T71" fmla="*/ 94 h 671"/>
                <a:gd name="T72" fmla="*/ 541 w 2246"/>
                <a:gd name="T73" fmla="*/ 87 h 671"/>
                <a:gd name="T74" fmla="*/ 556 w 2246"/>
                <a:gd name="T75" fmla="*/ 68 h 671"/>
                <a:gd name="T76" fmla="*/ 561 w 2246"/>
                <a:gd name="T77" fmla="*/ 49 h 671"/>
                <a:gd name="T78" fmla="*/ 562 w 2246"/>
                <a:gd name="T79" fmla="*/ 31 h 671"/>
                <a:gd name="T80" fmla="*/ 551 w 2246"/>
                <a:gd name="T81" fmla="*/ 17 h 671"/>
                <a:gd name="T82" fmla="*/ 532 w 2246"/>
                <a:gd name="T83" fmla="*/ 27 h 671"/>
                <a:gd name="T84" fmla="*/ 514 w 2246"/>
                <a:gd name="T85" fmla="*/ 43 h 671"/>
                <a:gd name="T86" fmla="*/ 499 w 2246"/>
                <a:gd name="T87" fmla="*/ 49 h 671"/>
                <a:gd name="T88" fmla="*/ 479 w 2246"/>
                <a:gd name="T89" fmla="*/ 38 h 671"/>
                <a:gd name="T90" fmla="*/ 460 w 2246"/>
                <a:gd name="T91" fmla="*/ 32 h 671"/>
                <a:gd name="T92" fmla="*/ 439 w 2246"/>
                <a:gd name="T93" fmla="*/ 35 h 671"/>
                <a:gd name="T94" fmla="*/ 420 w 2246"/>
                <a:gd name="T95" fmla="*/ 43 h 671"/>
                <a:gd name="T96" fmla="*/ 403 w 2246"/>
                <a:gd name="T97" fmla="*/ 57 h 671"/>
                <a:gd name="T98" fmla="*/ 385 w 2246"/>
                <a:gd name="T99" fmla="*/ 77 h 671"/>
                <a:gd name="T100" fmla="*/ 365 w 2246"/>
                <a:gd name="T101" fmla="*/ 85 h 671"/>
                <a:gd name="T102" fmla="*/ 340 w 2246"/>
                <a:gd name="T103" fmla="*/ 68 h 671"/>
                <a:gd name="T104" fmla="*/ 313 w 2246"/>
                <a:gd name="T105" fmla="*/ 49 h 671"/>
                <a:gd name="T106" fmla="*/ 297 w 2246"/>
                <a:gd name="T107" fmla="*/ 44 h 671"/>
                <a:gd name="T108" fmla="*/ 277 w 2246"/>
                <a:gd name="T109" fmla="*/ 44 h 671"/>
                <a:gd name="T110" fmla="*/ 256 w 2246"/>
                <a:gd name="T111" fmla="*/ 51 h 671"/>
                <a:gd name="T112" fmla="*/ 238 w 2246"/>
                <a:gd name="T113" fmla="*/ 65 h 671"/>
                <a:gd name="T114" fmla="*/ 221 w 2246"/>
                <a:gd name="T115" fmla="*/ 82 h 671"/>
                <a:gd name="T116" fmla="*/ 201 w 2246"/>
                <a:gd name="T117" fmla="*/ 99 h 671"/>
                <a:gd name="T118" fmla="*/ 175 w 2246"/>
                <a:gd name="T119" fmla="*/ 99 h 671"/>
                <a:gd name="T120" fmla="*/ 153 w 2246"/>
                <a:gd name="T121" fmla="*/ 81 h 671"/>
                <a:gd name="T122" fmla="*/ 141 w 2246"/>
                <a:gd name="T123" fmla="*/ 62 h 671"/>
                <a:gd name="T124" fmla="*/ 130 w 2246"/>
                <a:gd name="T125" fmla="*/ 41 h 6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46" h="671">
                  <a:moveTo>
                    <a:pt x="496" y="119"/>
                  </a:moveTo>
                  <a:lnTo>
                    <a:pt x="494" y="118"/>
                  </a:lnTo>
                  <a:lnTo>
                    <a:pt x="492" y="116"/>
                  </a:lnTo>
                  <a:lnTo>
                    <a:pt x="488" y="112"/>
                  </a:lnTo>
                  <a:lnTo>
                    <a:pt x="484" y="108"/>
                  </a:lnTo>
                  <a:lnTo>
                    <a:pt x="479" y="102"/>
                  </a:lnTo>
                  <a:lnTo>
                    <a:pt x="471" y="95"/>
                  </a:lnTo>
                  <a:lnTo>
                    <a:pt x="463" y="87"/>
                  </a:lnTo>
                  <a:lnTo>
                    <a:pt x="456" y="80"/>
                  </a:lnTo>
                  <a:lnTo>
                    <a:pt x="452" y="76"/>
                  </a:lnTo>
                  <a:lnTo>
                    <a:pt x="446" y="70"/>
                  </a:lnTo>
                  <a:lnTo>
                    <a:pt x="441" y="66"/>
                  </a:lnTo>
                  <a:lnTo>
                    <a:pt x="437" y="62"/>
                  </a:lnTo>
                  <a:lnTo>
                    <a:pt x="431" y="59"/>
                  </a:lnTo>
                  <a:lnTo>
                    <a:pt x="425" y="55"/>
                  </a:lnTo>
                  <a:lnTo>
                    <a:pt x="420" y="51"/>
                  </a:lnTo>
                  <a:lnTo>
                    <a:pt x="416" y="47"/>
                  </a:lnTo>
                  <a:lnTo>
                    <a:pt x="408" y="42"/>
                  </a:lnTo>
                  <a:lnTo>
                    <a:pt x="403" y="38"/>
                  </a:lnTo>
                  <a:lnTo>
                    <a:pt x="397" y="34"/>
                  </a:lnTo>
                  <a:lnTo>
                    <a:pt x="391" y="30"/>
                  </a:lnTo>
                  <a:lnTo>
                    <a:pt x="385" y="26"/>
                  </a:lnTo>
                  <a:lnTo>
                    <a:pt x="380" y="24"/>
                  </a:lnTo>
                  <a:lnTo>
                    <a:pt x="372" y="21"/>
                  </a:lnTo>
                  <a:lnTo>
                    <a:pt x="366" y="19"/>
                  </a:lnTo>
                  <a:lnTo>
                    <a:pt x="361" y="15"/>
                  </a:lnTo>
                  <a:lnTo>
                    <a:pt x="355" y="13"/>
                  </a:lnTo>
                  <a:lnTo>
                    <a:pt x="347" y="9"/>
                  </a:lnTo>
                  <a:lnTo>
                    <a:pt x="342" y="9"/>
                  </a:lnTo>
                  <a:lnTo>
                    <a:pt x="334" y="5"/>
                  </a:lnTo>
                  <a:lnTo>
                    <a:pt x="328" y="5"/>
                  </a:lnTo>
                  <a:lnTo>
                    <a:pt x="323" y="3"/>
                  </a:lnTo>
                  <a:lnTo>
                    <a:pt x="315" y="2"/>
                  </a:lnTo>
                  <a:lnTo>
                    <a:pt x="309" y="0"/>
                  </a:lnTo>
                  <a:lnTo>
                    <a:pt x="304" y="0"/>
                  </a:lnTo>
                  <a:lnTo>
                    <a:pt x="296" y="0"/>
                  </a:lnTo>
                  <a:lnTo>
                    <a:pt x="290" y="0"/>
                  </a:lnTo>
                  <a:lnTo>
                    <a:pt x="283" y="0"/>
                  </a:lnTo>
                  <a:lnTo>
                    <a:pt x="277" y="0"/>
                  </a:lnTo>
                  <a:lnTo>
                    <a:pt x="270" y="0"/>
                  </a:lnTo>
                  <a:lnTo>
                    <a:pt x="264" y="0"/>
                  </a:lnTo>
                  <a:lnTo>
                    <a:pt x="258" y="0"/>
                  </a:lnTo>
                  <a:lnTo>
                    <a:pt x="252" y="0"/>
                  </a:lnTo>
                  <a:lnTo>
                    <a:pt x="245" y="0"/>
                  </a:lnTo>
                  <a:lnTo>
                    <a:pt x="239" y="2"/>
                  </a:lnTo>
                  <a:lnTo>
                    <a:pt x="232" y="2"/>
                  </a:lnTo>
                  <a:lnTo>
                    <a:pt x="226" y="3"/>
                  </a:lnTo>
                  <a:lnTo>
                    <a:pt x="220" y="3"/>
                  </a:lnTo>
                  <a:lnTo>
                    <a:pt x="214" y="5"/>
                  </a:lnTo>
                  <a:lnTo>
                    <a:pt x="207" y="7"/>
                  </a:lnTo>
                  <a:lnTo>
                    <a:pt x="201" y="9"/>
                  </a:lnTo>
                  <a:lnTo>
                    <a:pt x="195" y="9"/>
                  </a:lnTo>
                  <a:lnTo>
                    <a:pt x="190" y="11"/>
                  </a:lnTo>
                  <a:lnTo>
                    <a:pt x="182" y="13"/>
                  </a:lnTo>
                  <a:lnTo>
                    <a:pt x="176" y="15"/>
                  </a:lnTo>
                  <a:lnTo>
                    <a:pt x="171" y="17"/>
                  </a:lnTo>
                  <a:lnTo>
                    <a:pt x="165" y="19"/>
                  </a:lnTo>
                  <a:lnTo>
                    <a:pt x="157" y="19"/>
                  </a:lnTo>
                  <a:lnTo>
                    <a:pt x="152" y="21"/>
                  </a:lnTo>
                  <a:lnTo>
                    <a:pt x="146" y="22"/>
                  </a:lnTo>
                  <a:lnTo>
                    <a:pt x="140" y="26"/>
                  </a:lnTo>
                  <a:lnTo>
                    <a:pt x="135" y="26"/>
                  </a:lnTo>
                  <a:lnTo>
                    <a:pt x="129" y="28"/>
                  </a:lnTo>
                  <a:lnTo>
                    <a:pt x="125" y="32"/>
                  </a:lnTo>
                  <a:lnTo>
                    <a:pt x="119" y="34"/>
                  </a:lnTo>
                  <a:lnTo>
                    <a:pt x="114" y="36"/>
                  </a:lnTo>
                  <a:lnTo>
                    <a:pt x="108" y="40"/>
                  </a:lnTo>
                  <a:lnTo>
                    <a:pt x="102" y="42"/>
                  </a:lnTo>
                  <a:lnTo>
                    <a:pt x="98" y="43"/>
                  </a:lnTo>
                  <a:lnTo>
                    <a:pt x="93" y="47"/>
                  </a:lnTo>
                  <a:lnTo>
                    <a:pt x="87" y="49"/>
                  </a:lnTo>
                  <a:lnTo>
                    <a:pt x="83" y="53"/>
                  </a:lnTo>
                  <a:lnTo>
                    <a:pt x="79" y="55"/>
                  </a:lnTo>
                  <a:lnTo>
                    <a:pt x="74" y="59"/>
                  </a:lnTo>
                  <a:lnTo>
                    <a:pt x="68" y="61"/>
                  </a:lnTo>
                  <a:lnTo>
                    <a:pt x="64" y="64"/>
                  </a:lnTo>
                  <a:lnTo>
                    <a:pt x="60" y="68"/>
                  </a:lnTo>
                  <a:lnTo>
                    <a:pt x="53" y="74"/>
                  </a:lnTo>
                  <a:lnTo>
                    <a:pt x="45" y="81"/>
                  </a:lnTo>
                  <a:lnTo>
                    <a:pt x="38" y="89"/>
                  </a:lnTo>
                  <a:lnTo>
                    <a:pt x="32" y="97"/>
                  </a:lnTo>
                  <a:lnTo>
                    <a:pt x="26" y="104"/>
                  </a:lnTo>
                  <a:lnTo>
                    <a:pt x="21" y="114"/>
                  </a:lnTo>
                  <a:lnTo>
                    <a:pt x="15" y="121"/>
                  </a:lnTo>
                  <a:lnTo>
                    <a:pt x="11" y="131"/>
                  </a:lnTo>
                  <a:lnTo>
                    <a:pt x="9" y="137"/>
                  </a:lnTo>
                  <a:lnTo>
                    <a:pt x="7" y="142"/>
                  </a:lnTo>
                  <a:lnTo>
                    <a:pt x="5" y="146"/>
                  </a:lnTo>
                  <a:lnTo>
                    <a:pt x="5" y="152"/>
                  </a:lnTo>
                  <a:lnTo>
                    <a:pt x="3" y="158"/>
                  </a:lnTo>
                  <a:lnTo>
                    <a:pt x="3" y="161"/>
                  </a:lnTo>
                  <a:lnTo>
                    <a:pt x="2" y="167"/>
                  </a:lnTo>
                  <a:lnTo>
                    <a:pt x="2" y="173"/>
                  </a:lnTo>
                  <a:lnTo>
                    <a:pt x="0" y="178"/>
                  </a:lnTo>
                  <a:lnTo>
                    <a:pt x="0" y="184"/>
                  </a:lnTo>
                  <a:lnTo>
                    <a:pt x="0" y="188"/>
                  </a:lnTo>
                  <a:lnTo>
                    <a:pt x="0" y="196"/>
                  </a:lnTo>
                  <a:lnTo>
                    <a:pt x="0" y="199"/>
                  </a:lnTo>
                  <a:lnTo>
                    <a:pt x="0" y="205"/>
                  </a:lnTo>
                  <a:lnTo>
                    <a:pt x="0" y="211"/>
                  </a:lnTo>
                  <a:lnTo>
                    <a:pt x="2" y="216"/>
                  </a:lnTo>
                  <a:lnTo>
                    <a:pt x="2" y="222"/>
                  </a:lnTo>
                  <a:lnTo>
                    <a:pt x="3" y="228"/>
                  </a:lnTo>
                  <a:lnTo>
                    <a:pt x="3" y="234"/>
                  </a:lnTo>
                  <a:lnTo>
                    <a:pt x="5" y="239"/>
                  </a:lnTo>
                  <a:lnTo>
                    <a:pt x="5" y="243"/>
                  </a:lnTo>
                  <a:lnTo>
                    <a:pt x="7" y="249"/>
                  </a:lnTo>
                  <a:lnTo>
                    <a:pt x="9" y="255"/>
                  </a:lnTo>
                  <a:lnTo>
                    <a:pt x="11" y="260"/>
                  </a:lnTo>
                  <a:lnTo>
                    <a:pt x="13" y="266"/>
                  </a:lnTo>
                  <a:lnTo>
                    <a:pt x="15" y="270"/>
                  </a:lnTo>
                  <a:lnTo>
                    <a:pt x="19" y="275"/>
                  </a:lnTo>
                  <a:lnTo>
                    <a:pt x="21" y="281"/>
                  </a:lnTo>
                  <a:lnTo>
                    <a:pt x="26" y="289"/>
                  </a:lnTo>
                  <a:lnTo>
                    <a:pt x="32" y="298"/>
                  </a:lnTo>
                  <a:lnTo>
                    <a:pt x="38" y="306"/>
                  </a:lnTo>
                  <a:lnTo>
                    <a:pt x="45" y="315"/>
                  </a:lnTo>
                  <a:lnTo>
                    <a:pt x="53" y="323"/>
                  </a:lnTo>
                  <a:lnTo>
                    <a:pt x="60" y="331"/>
                  </a:lnTo>
                  <a:lnTo>
                    <a:pt x="68" y="336"/>
                  </a:lnTo>
                  <a:lnTo>
                    <a:pt x="78" y="344"/>
                  </a:lnTo>
                  <a:lnTo>
                    <a:pt x="83" y="348"/>
                  </a:lnTo>
                  <a:lnTo>
                    <a:pt x="87" y="350"/>
                  </a:lnTo>
                  <a:lnTo>
                    <a:pt x="93" y="352"/>
                  </a:lnTo>
                  <a:lnTo>
                    <a:pt x="97" y="355"/>
                  </a:lnTo>
                  <a:lnTo>
                    <a:pt x="102" y="359"/>
                  </a:lnTo>
                  <a:lnTo>
                    <a:pt x="108" y="361"/>
                  </a:lnTo>
                  <a:lnTo>
                    <a:pt x="112" y="363"/>
                  </a:lnTo>
                  <a:lnTo>
                    <a:pt x="119" y="367"/>
                  </a:lnTo>
                  <a:lnTo>
                    <a:pt x="123" y="367"/>
                  </a:lnTo>
                  <a:lnTo>
                    <a:pt x="129" y="369"/>
                  </a:lnTo>
                  <a:lnTo>
                    <a:pt x="137" y="371"/>
                  </a:lnTo>
                  <a:lnTo>
                    <a:pt x="142" y="374"/>
                  </a:lnTo>
                  <a:lnTo>
                    <a:pt x="148" y="374"/>
                  </a:lnTo>
                  <a:lnTo>
                    <a:pt x="154" y="376"/>
                  </a:lnTo>
                  <a:lnTo>
                    <a:pt x="161" y="378"/>
                  </a:lnTo>
                  <a:lnTo>
                    <a:pt x="167" y="380"/>
                  </a:lnTo>
                  <a:lnTo>
                    <a:pt x="173" y="380"/>
                  </a:lnTo>
                  <a:lnTo>
                    <a:pt x="180" y="380"/>
                  </a:lnTo>
                  <a:lnTo>
                    <a:pt x="186" y="380"/>
                  </a:lnTo>
                  <a:lnTo>
                    <a:pt x="194" y="380"/>
                  </a:lnTo>
                  <a:lnTo>
                    <a:pt x="201" y="380"/>
                  </a:lnTo>
                  <a:lnTo>
                    <a:pt x="207" y="380"/>
                  </a:lnTo>
                  <a:lnTo>
                    <a:pt x="214" y="380"/>
                  </a:lnTo>
                  <a:lnTo>
                    <a:pt x="222" y="382"/>
                  </a:lnTo>
                  <a:lnTo>
                    <a:pt x="230" y="380"/>
                  </a:lnTo>
                  <a:lnTo>
                    <a:pt x="237" y="380"/>
                  </a:lnTo>
                  <a:lnTo>
                    <a:pt x="243" y="380"/>
                  </a:lnTo>
                  <a:lnTo>
                    <a:pt x="252" y="380"/>
                  </a:lnTo>
                  <a:lnTo>
                    <a:pt x="260" y="380"/>
                  </a:lnTo>
                  <a:lnTo>
                    <a:pt x="268" y="380"/>
                  </a:lnTo>
                  <a:lnTo>
                    <a:pt x="275" y="380"/>
                  </a:lnTo>
                  <a:lnTo>
                    <a:pt x="283" y="380"/>
                  </a:lnTo>
                  <a:lnTo>
                    <a:pt x="289" y="380"/>
                  </a:lnTo>
                  <a:lnTo>
                    <a:pt x="296" y="380"/>
                  </a:lnTo>
                  <a:lnTo>
                    <a:pt x="304" y="380"/>
                  </a:lnTo>
                  <a:lnTo>
                    <a:pt x="311" y="380"/>
                  </a:lnTo>
                  <a:lnTo>
                    <a:pt x="319" y="380"/>
                  </a:lnTo>
                  <a:lnTo>
                    <a:pt x="327" y="380"/>
                  </a:lnTo>
                  <a:lnTo>
                    <a:pt x="332" y="382"/>
                  </a:lnTo>
                  <a:lnTo>
                    <a:pt x="340" y="384"/>
                  </a:lnTo>
                  <a:lnTo>
                    <a:pt x="347" y="384"/>
                  </a:lnTo>
                  <a:lnTo>
                    <a:pt x="355" y="386"/>
                  </a:lnTo>
                  <a:lnTo>
                    <a:pt x="361" y="386"/>
                  </a:lnTo>
                  <a:lnTo>
                    <a:pt x="368" y="388"/>
                  </a:lnTo>
                  <a:lnTo>
                    <a:pt x="376" y="390"/>
                  </a:lnTo>
                  <a:lnTo>
                    <a:pt x="384" y="393"/>
                  </a:lnTo>
                  <a:lnTo>
                    <a:pt x="389" y="395"/>
                  </a:lnTo>
                  <a:lnTo>
                    <a:pt x="397" y="399"/>
                  </a:lnTo>
                  <a:lnTo>
                    <a:pt x="403" y="401"/>
                  </a:lnTo>
                  <a:lnTo>
                    <a:pt x="410" y="403"/>
                  </a:lnTo>
                  <a:lnTo>
                    <a:pt x="416" y="407"/>
                  </a:lnTo>
                  <a:lnTo>
                    <a:pt x="422" y="411"/>
                  </a:lnTo>
                  <a:lnTo>
                    <a:pt x="427" y="414"/>
                  </a:lnTo>
                  <a:lnTo>
                    <a:pt x="435" y="418"/>
                  </a:lnTo>
                  <a:lnTo>
                    <a:pt x="439" y="424"/>
                  </a:lnTo>
                  <a:lnTo>
                    <a:pt x="446" y="430"/>
                  </a:lnTo>
                  <a:lnTo>
                    <a:pt x="452" y="433"/>
                  </a:lnTo>
                  <a:lnTo>
                    <a:pt x="458" y="437"/>
                  </a:lnTo>
                  <a:lnTo>
                    <a:pt x="463" y="443"/>
                  </a:lnTo>
                  <a:lnTo>
                    <a:pt x="469" y="449"/>
                  </a:lnTo>
                  <a:lnTo>
                    <a:pt x="475" y="454"/>
                  </a:lnTo>
                  <a:lnTo>
                    <a:pt x="479" y="458"/>
                  </a:lnTo>
                  <a:lnTo>
                    <a:pt x="484" y="466"/>
                  </a:lnTo>
                  <a:lnTo>
                    <a:pt x="490" y="471"/>
                  </a:lnTo>
                  <a:lnTo>
                    <a:pt x="494" y="475"/>
                  </a:lnTo>
                  <a:lnTo>
                    <a:pt x="500" y="481"/>
                  </a:lnTo>
                  <a:lnTo>
                    <a:pt x="503" y="487"/>
                  </a:lnTo>
                  <a:lnTo>
                    <a:pt x="509" y="492"/>
                  </a:lnTo>
                  <a:lnTo>
                    <a:pt x="513" y="498"/>
                  </a:lnTo>
                  <a:lnTo>
                    <a:pt x="517" y="504"/>
                  </a:lnTo>
                  <a:lnTo>
                    <a:pt x="522" y="511"/>
                  </a:lnTo>
                  <a:lnTo>
                    <a:pt x="526" y="517"/>
                  </a:lnTo>
                  <a:lnTo>
                    <a:pt x="530" y="521"/>
                  </a:lnTo>
                  <a:lnTo>
                    <a:pt x="536" y="528"/>
                  </a:lnTo>
                  <a:lnTo>
                    <a:pt x="539" y="532"/>
                  </a:lnTo>
                  <a:lnTo>
                    <a:pt x="543" y="538"/>
                  </a:lnTo>
                  <a:lnTo>
                    <a:pt x="547" y="544"/>
                  </a:lnTo>
                  <a:lnTo>
                    <a:pt x="553" y="549"/>
                  </a:lnTo>
                  <a:lnTo>
                    <a:pt x="557" y="555"/>
                  </a:lnTo>
                  <a:lnTo>
                    <a:pt x="560" y="559"/>
                  </a:lnTo>
                  <a:lnTo>
                    <a:pt x="564" y="565"/>
                  </a:lnTo>
                  <a:lnTo>
                    <a:pt x="568" y="568"/>
                  </a:lnTo>
                  <a:lnTo>
                    <a:pt x="570" y="572"/>
                  </a:lnTo>
                  <a:lnTo>
                    <a:pt x="576" y="578"/>
                  </a:lnTo>
                  <a:lnTo>
                    <a:pt x="581" y="587"/>
                  </a:lnTo>
                  <a:lnTo>
                    <a:pt x="589" y="595"/>
                  </a:lnTo>
                  <a:lnTo>
                    <a:pt x="596" y="603"/>
                  </a:lnTo>
                  <a:lnTo>
                    <a:pt x="602" y="610"/>
                  </a:lnTo>
                  <a:lnTo>
                    <a:pt x="610" y="618"/>
                  </a:lnTo>
                  <a:lnTo>
                    <a:pt x="617" y="624"/>
                  </a:lnTo>
                  <a:lnTo>
                    <a:pt x="625" y="629"/>
                  </a:lnTo>
                  <a:lnTo>
                    <a:pt x="633" y="635"/>
                  </a:lnTo>
                  <a:lnTo>
                    <a:pt x="640" y="641"/>
                  </a:lnTo>
                  <a:lnTo>
                    <a:pt x="648" y="646"/>
                  </a:lnTo>
                  <a:lnTo>
                    <a:pt x="655" y="648"/>
                  </a:lnTo>
                  <a:lnTo>
                    <a:pt x="665" y="654"/>
                  </a:lnTo>
                  <a:lnTo>
                    <a:pt x="669" y="656"/>
                  </a:lnTo>
                  <a:lnTo>
                    <a:pt x="672" y="656"/>
                  </a:lnTo>
                  <a:lnTo>
                    <a:pt x="678" y="658"/>
                  </a:lnTo>
                  <a:lnTo>
                    <a:pt x="684" y="662"/>
                  </a:lnTo>
                  <a:lnTo>
                    <a:pt x="688" y="662"/>
                  </a:lnTo>
                  <a:lnTo>
                    <a:pt x="693" y="663"/>
                  </a:lnTo>
                  <a:lnTo>
                    <a:pt x="697" y="663"/>
                  </a:lnTo>
                  <a:lnTo>
                    <a:pt x="703" y="665"/>
                  </a:lnTo>
                  <a:lnTo>
                    <a:pt x="709" y="665"/>
                  </a:lnTo>
                  <a:lnTo>
                    <a:pt x="712" y="665"/>
                  </a:lnTo>
                  <a:lnTo>
                    <a:pt x="720" y="667"/>
                  </a:lnTo>
                  <a:lnTo>
                    <a:pt x="726" y="667"/>
                  </a:lnTo>
                  <a:lnTo>
                    <a:pt x="729" y="667"/>
                  </a:lnTo>
                  <a:lnTo>
                    <a:pt x="737" y="669"/>
                  </a:lnTo>
                  <a:lnTo>
                    <a:pt x="743" y="669"/>
                  </a:lnTo>
                  <a:lnTo>
                    <a:pt x="748" y="669"/>
                  </a:lnTo>
                  <a:lnTo>
                    <a:pt x="754" y="669"/>
                  </a:lnTo>
                  <a:lnTo>
                    <a:pt x="760" y="669"/>
                  </a:lnTo>
                  <a:lnTo>
                    <a:pt x="766" y="669"/>
                  </a:lnTo>
                  <a:lnTo>
                    <a:pt x="773" y="671"/>
                  </a:lnTo>
                  <a:lnTo>
                    <a:pt x="779" y="669"/>
                  </a:lnTo>
                  <a:lnTo>
                    <a:pt x="785" y="669"/>
                  </a:lnTo>
                  <a:lnTo>
                    <a:pt x="790" y="667"/>
                  </a:lnTo>
                  <a:lnTo>
                    <a:pt x="798" y="667"/>
                  </a:lnTo>
                  <a:lnTo>
                    <a:pt x="804" y="667"/>
                  </a:lnTo>
                  <a:lnTo>
                    <a:pt x="809" y="665"/>
                  </a:lnTo>
                  <a:lnTo>
                    <a:pt x="815" y="665"/>
                  </a:lnTo>
                  <a:lnTo>
                    <a:pt x="823" y="663"/>
                  </a:lnTo>
                  <a:lnTo>
                    <a:pt x="826" y="663"/>
                  </a:lnTo>
                  <a:lnTo>
                    <a:pt x="834" y="662"/>
                  </a:lnTo>
                  <a:lnTo>
                    <a:pt x="840" y="660"/>
                  </a:lnTo>
                  <a:lnTo>
                    <a:pt x="845" y="658"/>
                  </a:lnTo>
                  <a:lnTo>
                    <a:pt x="851" y="656"/>
                  </a:lnTo>
                  <a:lnTo>
                    <a:pt x="857" y="654"/>
                  </a:lnTo>
                  <a:lnTo>
                    <a:pt x="863" y="652"/>
                  </a:lnTo>
                  <a:lnTo>
                    <a:pt x="870" y="650"/>
                  </a:lnTo>
                  <a:lnTo>
                    <a:pt x="874" y="646"/>
                  </a:lnTo>
                  <a:lnTo>
                    <a:pt x="880" y="644"/>
                  </a:lnTo>
                  <a:lnTo>
                    <a:pt x="885" y="641"/>
                  </a:lnTo>
                  <a:lnTo>
                    <a:pt x="891" y="637"/>
                  </a:lnTo>
                  <a:lnTo>
                    <a:pt x="897" y="635"/>
                  </a:lnTo>
                  <a:lnTo>
                    <a:pt x="901" y="631"/>
                  </a:lnTo>
                  <a:lnTo>
                    <a:pt x="906" y="627"/>
                  </a:lnTo>
                  <a:lnTo>
                    <a:pt x="912" y="624"/>
                  </a:lnTo>
                  <a:lnTo>
                    <a:pt x="916" y="620"/>
                  </a:lnTo>
                  <a:lnTo>
                    <a:pt x="921" y="616"/>
                  </a:lnTo>
                  <a:lnTo>
                    <a:pt x="925" y="612"/>
                  </a:lnTo>
                  <a:lnTo>
                    <a:pt x="931" y="608"/>
                  </a:lnTo>
                  <a:lnTo>
                    <a:pt x="935" y="605"/>
                  </a:lnTo>
                  <a:lnTo>
                    <a:pt x="940" y="601"/>
                  </a:lnTo>
                  <a:lnTo>
                    <a:pt x="946" y="597"/>
                  </a:lnTo>
                  <a:lnTo>
                    <a:pt x="952" y="593"/>
                  </a:lnTo>
                  <a:lnTo>
                    <a:pt x="959" y="584"/>
                  </a:lnTo>
                  <a:lnTo>
                    <a:pt x="969" y="576"/>
                  </a:lnTo>
                  <a:lnTo>
                    <a:pt x="973" y="572"/>
                  </a:lnTo>
                  <a:lnTo>
                    <a:pt x="978" y="566"/>
                  </a:lnTo>
                  <a:lnTo>
                    <a:pt x="982" y="563"/>
                  </a:lnTo>
                  <a:lnTo>
                    <a:pt x="988" y="559"/>
                  </a:lnTo>
                  <a:lnTo>
                    <a:pt x="996" y="551"/>
                  </a:lnTo>
                  <a:lnTo>
                    <a:pt x="1005" y="542"/>
                  </a:lnTo>
                  <a:lnTo>
                    <a:pt x="1011" y="538"/>
                  </a:lnTo>
                  <a:lnTo>
                    <a:pt x="1015" y="534"/>
                  </a:lnTo>
                  <a:lnTo>
                    <a:pt x="1020" y="530"/>
                  </a:lnTo>
                  <a:lnTo>
                    <a:pt x="1024" y="527"/>
                  </a:lnTo>
                  <a:lnTo>
                    <a:pt x="1032" y="519"/>
                  </a:lnTo>
                  <a:lnTo>
                    <a:pt x="1041" y="511"/>
                  </a:lnTo>
                  <a:lnTo>
                    <a:pt x="1051" y="506"/>
                  </a:lnTo>
                  <a:lnTo>
                    <a:pt x="1060" y="500"/>
                  </a:lnTo>
                  <a:lnTo>
                    <a:pt x="1068" y="494"/>
                  </a:lnTo>
                  <a:lnTo>
                    <a:pt x="1077" y="488"/>
                  </a:lnTo>
                  <a:lnTo>
                    <a:pt x="1083" y="487"/>
                  </a:lnTo>
                  <a:lnTo>
                    <a:pt x="1087" y="483"/>
                  </a:lnTo>
                  <a:lnTo>
                    <a:pt x="1092" y="481"/>
                  </a:lnTo>
                  <a:lnTo>
                    <a:pt x="1098" y="479"/>
                  </a:lnTo>
                  <a:lnTo>
                    <a:pt x="1102" y="477"/>
                  </a:lnTo>
                  <a:lnTo>
                    <a:pt x="1108" y="475"/>
                  </a:lnTo>
                  <a:lnTo>
                    <a:pt x="1112" y="473"/>
                  </a:lnTo>
                  <a:lnTo>
                    <a:pt x="1117" y="471"/>
                  </a:lnTo>
                  <a:lnTo>
                    <a:pt x="1123" y="469"/>
                  </a:lnTo>
                  <a:lnTo>
                    <a:pt x="1129" y="468"/>
                  </a:lnTo>
                  <a:lnTo>
                    <a:pt x="1134" y="466"/>
                  </a:lnTo>
                  <a:lnTo>
                    <a:pt x="1140" y="466"/>
                  </a:lnTo>
                  <a:lnTo>
                    <a:pt x="1146" y="466"/>
                  </a:lnTo>
                  <a:lnTo>
                    <a:pt x="1151" y="464"/>
                  </a:lnTo>
                  <a:lnTo>
                    <a:pt x="1157" y="464"/>
                  </a:lnTo>
                  <a:lnTo>
                    <a:pt x="1163" y="464"/>
                  </a:lnTo>
                  <a:lnTo>
                    <a:pt x="1169" y="464"/>
                  </a:lnTo>
                  <a:lnTo>
                    <a:pt x="1176" y="464"/>
                  </a:lnTo>
                  <a:lnTo>
                    <a:pt x="1182" y="464"/>
                  </a:lnTo>
                  <a:lnTo>
                    <a:pt x="1189" y="464"/>
                  </a:lnTo>
                  <a:lnTo>
                    <a:pt x="1193" y="464"/>
                  </a:lnTo>
                  <a:lnTo>
                    <a:pt x="1201" y="464"/>
                  </a:lnTo>
                  <a:lnTo>
                    <a:pt x="1207" y="464"/>
                  </a:lnTo>
                  <a:lnTo>
                    <a:pt x="1214" y="466"/>
                  </a:lnTo>
                  <a:lnTo>
                    <a:pt x="1220" y="466"/>
                  </a:lnTo>
                  <a:lnTo>
                    <a:pt x="1227" y="468"/>
                  </a:lnTo>
                  <a:lnTo>
                    <a:pt x="1235" y="468"/>
                  </a:lnTo>
                  <a:lnTo>
                    <a:pt x="1243" y="469"/>
                  </a:lnTo>
                  <a:lnTo>
                    <a:pt x="1248" y="471"/>
                  </a:lnTo>
                  <a:lnTo>
                    <a:pt x="1256" y="473"/>
                  </a:lnTo>
                  <a:lnTo>
                    <a:pt x="1262" y="473"/>
                  </a:lnTo>
                  <a:lnTo>
                    <a:pt x="1271" y="475"/>
                  </a:lnTo>
                  <a:lnTo>
                    <a:pt x="1277" y="477"/>
                  </a:lnTo>
                  <a:lnTo>
                    <a:pt x="1284" y="479"/>
                  </a:lnTo>
                  <a:lnTo>
                    <a:pt x="1292" y="481"/>
                  </a:lnTo>
                  <a:lnTo>
                    <a:pt x="1300" y="483"/>
                  </a:lnTo>
                  <a:lnTo>
                    <a:pt x="1305" y="485"/>
                  </a:lnTo>
                  <a:lnTo>
                    <a:pt x="1313" y="487"/>
                  </a:lnTo>
                  <a:lnTo>
                    <a:pt x="1319" y="488"/>
                  </a:lnTo>
                  <a:lnTo>
                    <a:pt x="1326" y="492"/>
                  </a:lnTo>
                  <a:lnTo>
                    <a:pt x="1332" y="494"/>
                  </a:lnTo>
                  <a:lnTo>
                    <a:pt x="1340" y="496"/>
                  </a:lnTo>
                  <a:lnTo>
                    <a:pt x="1347" y="500"/>
                  </a:lnTo>
                  <a:lnTo>
                    <a:pt x="1355" y="502"/>
                  </a:lnTo>
                  <a:lnTo>
                    <a:pt x="1360" y="504"/>
                  </a:lnTo>
                  <a:lnTo>
                    <a:pt x="1366" y="508"/>
                  </a:lnTo>
                  <a:lnTo>
                    <a:pt x="1372" y="509"/>
                  </a:lnTo>
                  <a:lnTo>
                    <a:pt x="1379" y="511"/>
                  </a:lnTo>
                  <a:lnTo>
                    <a:pt x="1385" y="515"/>
                  </a:lnTo>
                  <a:lnTo>
                    <a:pt x="1391" y="519"/>
                  </a:lnTo>
                  <a:lnTo>
                    <a:pt x="1395" y="521"/>
                  </a:lnTo>
                  <a:lnTo>
                    <a:pt x="1402" y="525"/>
                  </a:lnTo>
                  <a:lnTo>
                    <a:pt x="1410" y="528"/>
                  </a:lnTo>
                  <a:lnTo>
                    <a:pt x="1419" y="534"/>
                  </a:lnTo>
                  <a:lnTo>
                    <a:pt x="1427" y="540"/>
                  </a:lnTo>
                  <a:lnTo>
                    <a:pt x="1435" y="546"/>
                  </a:lnTo>
                  <a:lnTo>
                    <a:pt x="1442" y="549"/>
                  </a:lnTo>
                  <a:lnTo>
                    <a:pt x="1448" y="555"/>
                  </a:lnTo>
                  <a:lnTo>
                    <a:pt x="1456" y="561"/>
                  </a:lnTo>
                  <a:lnTo>
                    <a:pt x="1463" y="566"/>
                  </a:lnTo>
                  <a:lnTo>
                    <a:pt x="1469" y="568"/>
                  </a:lnTo>
                  <a:lnTo>
                    <a:pt x="1475" y="572"/>
                  </a:lnTo>
                  <a:lnTo>
                    <a:pt x="1482" y="576"/>
                  </a:lnTo>
                  <a:lnTo>
                    <a:pt x="1490" y="580"/>
                  </a:lnTo>
                  <a:lnTo>
                    <a:pt x="1495" y="582"/>
                  </a:lnTo>
                  <a:lnTo>
                    <a:pt x="1501" y="584"/>
                  </a:lnTo>
                  <a:lnTo>
                    <a:pt x="1511" y="585"/>
                  </a:lnTo>
                  <a:lnTo>
                    <a:pt x="1518" y="587"/>
                  </a:lnTo>
                  <a:lnTo>
                    <a:pt x="1522" y="585"/>
                  </a:lnTo>
                  <a:lnTo>
                    <a:pt x="1526" y="585"/>
                  </a:lnTo>
                  <a:lnTo>
                    <a:pt x="1530" y="585"/>
                  </a:lnTo>
                  <a:lnTo>
                    <a:pt x="1535" y="585"/>
                  </a:lnTo>
                  <a:lnTo>
                    <a:pt x="1539" y="585"/>
                  </a:lnTo>
                  <a:lnTo>
                    <a:pt x="1545" y="584"/>
                  </a:lnTo>
                  <a:lnTo>
                    <a:pt x="1551" y="584"/>
                  </a:lnTo>
                  <a:lnTo>
                    <a:pt x="1554" y="584"/>
                  </a:lnTo>
                  <a:lnTo>
                    <a:pt x="1560" y="582"/>
                  </a:lnTo>
                  <a:lnTo>
                    <a:pt x="1564" y="582"/>
                  </a:lnTo>
                  <a:lnTo>
                    <a:pt x="1570" y="580"/>
                  </a:lnTo>
                  <a:lnTo>
                    <a:pt x="1575" y="580"/>
                  </a:lnTo>
                  <a:lnTo>
                    <a:pt x="1579" y="576"/>
                  </a:lnTo>
                  <a:lnTo>
                    <a:pt x="1587" y="576"/>
                  </a:lnTo>
                  <a:lnTo>
                    <a:pt x="1590" y="572"/>
                  </a:lnTo>
                  <a:lnTo>
                    <a:pt x="1598" y="572"/>
                  </a:lnTo>
                  <a:lnTo>
                    <a:pt x="1602" y="570"/>
                  </a:lnTo>
                  <a:lnTo>
                    <a:pt x="1608" y="566"/>
                  </a:lnTo>
                  <a:lnTo>
                    <a:pt x="1613" y="565"/>
                  </a:lnTo>
                  <a:lnTo>
                    <a:pt x="1619" y="563"/>
                  </a:lnTo>
                  <a:lnTo>
                    <a:pt x="1625" y="559"/>
                  </a:lnTo>
                  <a:lnTo>
                    <a:pt x="1628" y="555"/>
                  </a:lnTo>
                  <a:lnTo>
                    <a:pt x="1634" y="553"/>
                  </a:lnTo>
                  <a:lnTo>
                    <a:pt x="1640" y="551"/>
                  </a:lnTo>
                  <a:lnTo>
                    <a:pt x="1646" y="547"/>
                  </a:lnTo>
                  <a:lnTo>
                    <a:pt x="1651" y="544"/>
                  </a:lnTo>
                  <a:lnTo>
                    <a:pt x="1655" y="540"/>
                  </a:lnTo>
                  <a:lnTo>
                    <a:pt x="1661" y="538"/>
                  </a:lnTo>
                  <a:lnTo>
                    <a:pt x="1665" y="532"/>
                  </a:lnTo>
                  <a:lnTo>
                    <a:pt x="1670" y="528"/>
                  </a:lnTo>
                  <a:lnTo>
                    <a:pt x="1674" y="525"/>
                  </a:lnTo>
                  <a:lnTo>
                    <a:pt x="1680" y="521"/>
                  </a:lnTo>
                  <a:lnTo>
                    <a:pt x="1684" y="517"/>
                  </a:lnTo>
                  <a:lnTo>
                    <a:pt x="1687" y="511"/>
                  </a:lnTo>
                  <a:lnTo>
                    <a:pt x="1691" y="506"/>
                  </a:lnTo>
                  <a:lnTo>
                    <a:pt x="1695" y="502"/>
                  </a:lnTo>
                  <a:lnTo>
                    <a:pt x="1699" y="496"/>
                  </a:lnTo>
                  <a:lnTo>
                    <a:pt x="1703" y="490"/>
                  </a:lnTo>
                  <a:lnTo>
                    <a:pt x="1706" y="485"/>
                  </a:lnTo>
                  <a:lnTo>
                    <a:pt x="1710" y="481"/>
                  </a:lnTo>
                  <a:lnTo>
                    <a:pt x="1712" y="475"/>
                  </a:lnTo>
                  <a:lnTo>
                    <a:pt x="1716" y="469"/>
                  </a:lnTo>
                  <a:lnTo>
                    <a:pt x="1720" y="464"/>
                  </a:lnTo>
                  <a:lnTo>
                    <a:pt x="1723" y="458"/>
                  </a:lnTo>
                  <a:lnTo>
                    <a:pt x="1725" y="452"/>
                  </a:lnTo>
                  <a:lnTo>
                    <a:pt x="1729" y="447"/>
                  </a:lnTo>
                  <a:lnTo>
                    <a:pt x="1733" y="441"/>
                  </a:lnTo>
                  <a:lnTo>
                    <a:pt x="1737" y="437"/>
                  </a:lnTo>
                  <a:lnTo>
                    <a:pt x="1739" y="430"/>
                  </a:lnTo>
                  <a:lnTo>
                    <a:pt x="1741" y="426"/>
                  </a:lnTo>
                  <a:lnTo>
                    <a:pt x="1744" y="420"/>
                  </a:lnTo>
                  <a:lnTo>
                    <a:pt x="1748" y="414"/>
                  </a:lnTo>
                  <a:lnTo>
                    <a:pt x="1750" y="409"/>
                  </a:lnTo>
                  <a:lnTo>
                    <a:pt x="1754" y="403"/>
                  </a:lnTo>
                  <a:lnTo>
                    <a:pt x="1756" y="399"/>
                  </a:lnTo>
                  <a:lnTo>
                    <a:pt x="1760" y="393"/>
                  </a:lnTo>
                  <a:lnTo>
                    <a:pt x="1762" y="390"/>
                  </a:lnTo>
                  <a:lnTo>
                    <a:pt x="1765" y="384"/>
                  </a:lnTo>
                  <a:lnTo>
                    <a:pt x="1767" y="378"/>
                  </a:lnTo>
                  <a:lnTo>
                    <a:pt x="1771" y="376"/>
                  </a:lnTo>
                  <a:lnTo>
                    <a:pt x="1777" y="367"/>
                  </a:lnTo>
                  <a:lnTo>
                    <a:pt x="1784" y="359"/>
                  </a:lnTo>
                  <a:lnTo>
                    <a:pt x="1788" y="352"/>
                  </a:lnTo>
                  <a:lnTo>
                    <a:pt x="1796" y="346"/>
                  </a:lnTo>
                  <a:lnTo>
                    <a:pt x="1801" y="340"/>
                  </a:lnTo>
                  <a:lnTo>
                    <a:pt x="1809" y="334"/>
                  </a:lnTo>
                  <a:lnTo>
                    <a:pt x="1815" y="329"/>
                  </a:lnTo>
                  <a:lnTo>
                    <a:pt x="1822" y="325"/>
                  </a:lnTo>
                  <a:lnTo>
                    <a:pt x="1828" y="323"/>
                  </a:lnTo>
                  <a:lnTo>
                    <a:pt x="1838" y="321"/>
                  </a:lnTo>
                  <a:lnTo>
                    <a:pt x="1843" y="317"/>
                  </a:lnTo>
                  <a:lnTo>
                    <a:pt x="1851" y="317"/>
                  </a:lnTo>
                  <a:lnTo>
                    <a:pt x="1857" y="315"/>
                  </a:lnTo>
                  <a:lnTo>
                    <a:pt x="1864" y="315"/>
                  </a:lnTo>
                  <a:lnTo>
                    <a:pt x="1872" y="315"/>
                  </a:lnTo>
                  <a:lnTo>
                    <a:pt x="1877" y="317"/>
                  </a:lnTo>
                  <a:lnTo>
                    <a:pt x="1885" y="319"/>
                  </a:lnTo>
                  <a:lnTo>
                    <a:pt x="1893" y="323"/>
                  </a:lnTo>
                  <a:lnTo>
                    <a:pt x="1898" y="325"/>
                  </a:lnTo>
                  <a:lnTo>
                    <a:pt x="1904" y="327"/>
                  </a:lnTo>
                  <a:lnTo>
                    <a:pt x="1910" y="331"/>
                  </a:lnTo>
                  <a:lnTo>
                    <a:pt x="1915" y="336"/>
                  </a:lnTo>
                  <a:lnTo>
                    <a:pt x="1921" y="340"/>
                  </a:lnTo>
                  <a:lnTo>
                    <a:pt x="1927" y="344"/>
                  </a:lnTo>
                  <a:lnTo>
                    <a:pt x="1934" y="350"/>
                  </a:lnTo>
                  <a:lnTo>
                    <a:pt x="1940" y="353"/>
                  </a:lnTo>
                  <a:lnTo>
                    <a:pt x="1946" y="359"/>
                  </a:lnTo>
                  <a:lnTo>
                    <a:pt x="1953" y="363"/>
                  </a:lnTo>
                  <a:lnTo>
                    <a:pt x="1961" y="367"/>
                  </a:lnTo>
                  <a:lnTo>
                    <a:pt x="1969" y="371"/>
                  </a:lnTo>
                  <a:lnTo>
                    <a:pt x="1976" y="374"/>
                  </a:lnTo>
                  <a:lnTo>
                    <a:pt x="1986" y="376"/>
                  </a:lnTo>
                  <a:lnTo>
                    <a:pt x="1990" y="378"/>
                  </a:lnTo>
                  <a:lnTo>
                    <a:pt x="1993" y="380"/>
                  </a:lnTo>
                  <a:lnTo>
                    <a:pt x="1999" y="380"/>
                  </a:lnTo>
                  <a:lnTo>
                    <a:pt x="2005" y="382"/>
                  </a:lnTo>
                  <a:lnTo>
                    <a:pt x="2009" y="382"/>
                  </a:lnTo>
                  <a:lnTo>
                    <a:pt x="2012" y="382"/>
                  </a:lnTo>
                  <a:lnTo>
                    <a:pt x="2018" y="382"/>
                  </a:lnTo>
                  <a:lnTo>
                    <a:pt x="2024" y="384"/>
                  </a:lnTo>
                  <a:lnTo>
                    <a:pt x="2028" y="384"/>
                  </a:lnTo>
                  <a:lnTo>
                    <a:pt x="2033" y="384"/>
                  </a:lnTo>
                  <a:lnTo>
                    <a:pt x="2039" y="384"/>
                  </a:lnTo>
                  <a:lnTo>
                    <a:pt x="2045" y="384"/>
                  </a:lnTo>
                  <a:lnTo>
                    <a:pt x="2048" y="382"/>
                  </a:lnTo>
                  <a:lnTo>
                    <a:pt x="2054" y="382"/>
                  </a:lnTo>
                  <a:lnTo>
                    <a:pt x="2060" y="380"/>
                  </a:lnTo>
                  <a:lnTo>
                    <a:pt x="2067" y="380"/>
                  </a:lnTo>
                  <a:lnTo>
                    <a:pt x="2071" y="380"/>
                  </a:lnTo>
                  <a:lnTo>
                    <a:pt x="2077" y="378"/>
                  </a:lnTo>
                  <a:lnTo>
                    <a:pt x="2085" y="378"/>
                  </a:lnTo>
                  <a:lnTo>
                    <a:pt x="2090" y="376"/>
                  </a:lnTo>
                  <a:lnTo>
                    <a:pt x="2094" y="376"/>
                  </a:lnTo>
                  <a:lnTo>
                    <a:pt x="2100" y="374"/>
                  </a:lnTo>
                  <a:lnTo>
                    <a:pt x="2106" y="372"/>
                  </a:lnTo>
                  <a:lnTo>
                    <a:pt x="2111" y="371"/>
                  </a:lnTo>
                  <a:lnTo>
                    <a:pt x="2117" y="367"/>
                  </a:lnTo>
                  <a:lnTo>
                    <a:pt x="2123" y="367"/>
                  </a:lnTo>
                  <a:lnTo>
                    <a:pt x="2128" y="365"/>
                  </a:lnTo>
                  <a:lnTo>
                    <a:pt x="2134" y="363"/>
                  </a:lnTo>
                  <a:lnTo>
                    <a:pt x="2138" y="359"/>
                  </a:lnTo>
                  <a:lnTo>
                    <a:pt x="2144" y="357"/>
                  </a:lnTo>
                  <a:lnTo>
                    <a:pt x="2149" y="355"/>
                  </a:lnTo>
                  <a:lnTo>
                    <a:pt x="2155" y="353"/>
                  </a:lnTo>
                  <a:lnTo>
                    <a:pt x="2159" y="350"/>
                  </a:lnTo>
                  <a:lnTo>
                    <a:pt x="2164" y="348"/>
                  </a:lnTo>
                  <a:lnTo>
                    <a:pt x="2168" y="346"/>
                  </a:lnTo>
                  <a:lnTo>
                    <a:pt x="2174" y="344"/>
                  </a:lnTo>
                  <a:lnTo>
                    <a:pt x="2182" y="336"/>
                  </a:lnTo>
                  <a:lnTo>
                    <a:pt x="2187" y="331"/>
                  </a:lnTo>
                  <a:lnTo>
                    <a:pt x="2193" y="323"/>
                  </a:lnTo>
                  <a:lnTo>
                    <a:pt x="2201" y="315"/>
                  </a:lnTo>
                  <a:lnTo>
                    <a:pt x="2206" y="308"/>
                  </a:lnTo>
                  <a:lnTo>
                    <a:pt x="2210" y="300"/>
                  </a:lnTo>
                  <a:lnTo>
                    <a:pt x="2216" y="293"/>
                  </a:lnTo>
                  <a:lnTo>
                    <a:pt x="2220" y="285"/>
                  </a:lnTo>
                  <a:lnTo>
                    <a:pt x="2220" y="279"/>
                  </a:lnTo>
                  <a:lnTo>
                    <a:pt x="2221" y="275"/>
                  </a:lnTo>
                  <a:lnTo>
                    <a:pt x="2223" y="270"/>
                  </a:lnTo>
                  <a:lnTo>
                    <a:pt x="2225" y="266"/>
                  </a:lnTo>
                  <a:lnTo>
                    <a:pt x="2227" y="256"/>
                  </a:lnTo>
                  <a:lnTo>
                    <a:pt x="2231" y="247"/>
                  </a:lnTo>
                  <a:lnTo>
                    <a:pt x="2233" y="243"/>
                  </a:lnTo>
                  <a:lnTo>
                    <a:pt x="2235" y="237"/>
                  </a:lnTo>
                  <a:lnTo>
                    <a:pt x="2235" y="232"/>
                  </a:lnTo>
                  <a:lnTo>
                    <a:pt x="2237" y="226"/>
                  </a:lnTo>
                  <a:lnTo>
                    <a:pt x="2237" y="222"/>
                  </a:lnTo>
                  <a:lnTo>
                    <a:pt x="2239" y="216"/>
                  </a:lnTo>
                  <a:lnTo>
                    <a:pt x="2240" y="211"/>
                  </a:lnTo>
                  <a:lnTo>
                    <a:pt x="2242" y="207"/>
                  </a:lnTo>
                  <a:lnTo>
                    <a:pt x="2242" y="201"/>
                  </a:lnTo>
                  <a:lnTo>
                    <a:pt x="2242" y="196"/>
                  </a:lnTo>
                  <a:lnTo>
                    <a:pt x="2242" y="188"/>
                  </a:lnTo>
                  <a:lnTo>
                    <a:pt x="2244" y="184"/>
                  </a:lnTo>
                  <a:lnTo>
                    <a:pt x="2244" y="178"/>
                  </a:lnTo>
                  <a:lnTo>
                    <a:pt x="2244" y="171"/>
                  </a:lnTo>
                  <a:lnTo>
                    <a:pt x="2244" y="165"/>
                  </a:lnTo>
                  <a:lnTo>
                    <a:pt x="2246" y="159"/>
                  </a:lnTo>
                  <a:lnTo>
                    <a:pt x="2246" y="154"/>
                  </a:lnTo>
                  <a:lnTo>
                    <a:pt x="2246" y="148"/>
                  </a:lnTo>
                  <a:lnTo>
                    <a:pt x="2246" y="142"/>
                  </a:lnTo>
                  <a:lnTo>
                    <a:pt x="2246" y="137"/>
                  </a:lnTo>
                  <a:lnTo>
                    <a:pt x="2246" y="133"/>
                  </a:lnTo>
                  <a:lnTo>
                    <a:pt x="2246" y="127"/>
                  </a:lnTo>
                  <a:lnTo>
                    <a:pt x="2246" y="121"/>
                  </a:lnTo>
                  <a:lnTo>
                    <a:pt x="2246" y="118"/>
                  </a:lnTo>
                  <a:lnTo>
                    <a:pt x="2244" y="112"/>
                  </a:lnTo>
                  <a:lnTo>
                    <a:pt x="2244" y="106"/>
                  </a:lnTo>
                  <a:lnTo>
                    <a:pt x="2242" y="102"/>
                  </a:lnTo>
                  <a:lnTo>
                    <a:pt x="2242" y="99"/>
                  </a:lnTo>
                  <a:lnTo>
                    <a:pt x="2239" y="91"/>
                  </a:lnTo>
                  <a:lnTo>
                    <a:pt x="2237" y="83"/>
                  </a:lnTo>
                  <a:lnTo>
                    <a:pt x="2233" y="78"/>
                  </a:lnTo>
                  <a:lnTo>
                    <a:pt x="2227" y="72"/>
                  </a:lnTo>
                  <a:lnTo>
                    <a:pt x="2221" y="70"/>
                  </a:lnTo>
                  <a:lnTo>
                    <a:pt x="2218" y="68"/>
                  </a:lnTo>
                  <a:lnTo>
                    <a:pt x="2208" y="66"/>
                  </a:lnTo>
                  <a:lnTo>
                    <a:pt x="2201" y="66"/>
                  </a:lnTo>
                  <a:lnTo>
                    <a:pt x="2191" y="68"/>
                  </a:lnTo>
                  <a:lnTo>
                    <a:pt x="2183" y="72"/>
                  </a:lnTo>
                  <a:lnTo>
                    <a:pt x="2178" y="74"/>
                  </a:lnTo>
                  <a:lnTo>
                    <a:pt x="2174" y="76"/>
                  </a:lnTo>
                  <a:lnTo>
                    <a:pt x="2168" y="80"/>
                  </a:lnTo>
                  <a:lnTo>
                    <a:pt x="2164" y="81"/>
                  </a:lnTo>
                  <a:lnTo>
                    <a:pt x="2159" y="83"/>
                  </a:lnTo>
                  <a:lnTo>
                    <a:pt x="2153" y="87"/>
                  </a:lnTo>
                  <a:lnTo>
                    <a:pt x="2147" y="91"/>
                  </a:lnTo>
                  <a:lnTo>
                    <a:pt x="2144" y="95"/>
                  </a:lnTo>
                  <a:lnTo>
                    <a:pt x="2138" y="99"/>
                  </a:lnTo>
                  <a:lnTo>
                    <a:pt x="2134" y="102"/>
                  </a:lnTo>
                  <a:lnTo>
                    <a:pt x="2128" y="106"/>
                  </a:lnTo>
                  <a:lnTo>
                    <a:pt x="2123" y="110"/>
                  </a:lnTo>
                  <a:lnTo>
                    <a:pt x="2119" y="114"/>
                  </a:lnTo>
                  <a:lnTo>
                    <a:pt x="2113" y="118"/>
                  </a:lnTo>
                  <a:lnTo>
                    <a:pt x="2107" y="121"/>
                  </a:lnTo>
                  <a:lnTo>
                    <a:pt x="2104" y="125"/>
                  </a:lnTo>
                  <a:lnTo>
                    <a:pt x="2098" y="129"/>
                  </a:lnTo>
                  <a:lnTo>
                    <a:pt x="2094" y="133"/>
                  </a:lnTo>
                  <a:lnTo>
                    <a:pt x="2088" y="139"/>
                  </a:lnTo>
                  <a:lnTo>
                    <a:pt x="2085" y="142"/>
                  </a:lnTo>
                  <a:lnTo>
                    <a:pt x="2077" y="150"/>
                  </a:lnTo>
                  <a:lnTo>
                    <a:pt x="2069" y="158"/>
                  </a:lnTo>
                  <a:lnTo>
                    <a:pt x="2062" y="163"/>
                  </a:lnTo>
                  <a:lnTo>
                    <a:pt x="2056" y="171"/>
                  </a:lnTo>
                  <a:lnTo>
                    <a:pt x="2050" y="177"/>
                  </a:lnTo>
                  <a:lnTo>
                    <a:pt x="2047" y="182"/>
                  </a:lnTo>
                  <a:lnTo>
                    <a:pt x="2041" y="186"/>
                  </a:lnTo>
                  <a:lnTo>
                    <a:pt x="2039" y="190"/>
                  </a:lnTo>
                  <a:lnTo>
                    <a:pt x="2035" y="194"/>
                  </a:lnTo>
                  <a:lnTo>
                    <a:pt x="2033" y="197"/>
                  </a:lnTo>
                  <a:lnTo>
                    <a:pt x="2026" y="201"/>
                  </a:lnTo>
                  <a:lnTo>
                    <a:pt x="2018" y="201"/>
                  </a:lnTo>
                  <a:lnTo>
                    <a:pt x="2014" y="201"/>
                  </a:lnTo>
                  <a:lnTo>
                    <a:pt x="2010" y="199"/>
                  </a:lnTo>
                  <a:lnTo>
                    <a:pt x="2005" y="197"/>
                  </a:lnTo>
                  <a:lnTo>
                    <a:pt x="2001" y="196"/>
                  </a:lnTo>
                  <a:lnTo>
                    <a:pt x="1995" y="194"/>
                  </a:lnTo>
                  <a:lnTo>
                    <a:pt x="1988" y="190"/>
                  </a:lnTo>
                  <a:lnTo>
                    <a:pt x="1978" y="184"/>
                  </a:lnTo>
                  <a:lnTo>
                    <a:pt x="1971" y="180"/>
                  </a:lnTo>
                  <a:lnTo>
                    <a:pt x="1961" y="175"/>
                  </a:lnTo>
                  <a:lnTo>
                    <a:pt x="1953" y="169"/>
                  </a:lnTo>
                  <a:lnTo>
                    <a:pt x="1948" y="167"/>
                  </a:lnTo>
                  <a:lnTo>
                    <a:pt x="1944" y="165"/>
                  </a:lnTo>
                  <a:lnTo>
                    <a:pt x="1938" y="161"/>
                  </a:lnTo>
                  <a:lnTo>
                    <a:pt x="1934" y="159"/>
                  </a:lnTo>
                  <a:lnTo>
                    <a:pt x="1929" y="158"/>
                  </a:lnTo>
                  <a:lnTo>
                    <a:pt x="1923" y="154"/>
                  </a:lnTo>
                  <a:lnTo>
                    <a:pt x="1917" y="152"/>
                  </a:lnTo>
                  <a:lnTo>
                    <a:pt x="1914" y="150"/>
                  </a:lnTo>
                  <a:lnTo>
                    <a:pt x="1908" y="146"/>
                  </a:lnTo>
                  <a:lnTo>
                    <a:pt x="1902" y="144"/>
                  </a:lnTo>
                  <a:lnTo>
                    <a:pt x="1896" y="142"/>
                  </a:lnTo>
                  <a:lnTo>
                    <a:pt x="1891" y="140"/>
                  </a:lnTo>
                  <a:lnTo>
                    <a:pt x="1885" y="137"/>
                  </a:lnTo>
                  <a:lnTo>
                    <a:pt x="1879" y="135"/>
                  </a:lnTo>
                  <a:lnTo>
                    <a:pt x="1872" y="133"/>
                  </a:lnTo>
                  <a:lnTo>
                    <a:pt x="1866" y="133"/>
                  </a:lnTo>
                  <a:lnTo>
                    <a:pt x="1860" y="129"/>
                  </a:lnTo>
                  <a:lnTo>
                    <a:pt x="1855" y="129"/>
                  </a:lnTo>
                  <a:lnTo>
                    <a:pt x="1849" y="127"/>
                  </a:lnTo>
                  <a:lnTo>
                    <a:pt x="1843" y="127"/>
                  </a:lnTo>
                  <a:lnTo>
                    <a:pt x="1838" y="125"/>
                  </a:lnTo>
                  <a:lnTo>
                    <a:pt x="1830" y="125"/>
                  </a:lnTo>
                  <a:lnTo>
                    <a:pt x="1824" y="125"/>
                  </a:lnTo>
                  <a:lnTo>
                    <a:pt x="1819" y="125"/>
                  </a:lnTo>
                  <a:lnTo>
                    <a:pt x="1811" y="125"/>
                  </a:lnTo>
                  <a:lnTo>
                    <a:pt x="1805" y="125"/>
                  </a:lnTo>
                  <a:lnTo>
                    <a:pt x="1798" y="127"/>
                  </a:lnTo>
                  <a:lnTo>
                    <a:pt x="1792" y="127"/>
                  </a:lnTo>
                  <a:lnTo>
                    <a:pt x="1786" y="127"/>
                  </a:lnTo>
                  <a:lnTo>
                    <a:pt x="1781" y="129"/>
                  </a:lnTo>
                  <a:lnTo>
                    <a:pt x="1773" y="131"/>
                  </a:lnTo>
                  <a:lnTo>
                    <a:pt x="1767" y="133"/>
                  </a:lnTo>
                  <a:lnTo>
                    <a:pt x="1760" y="135"/>
                  </a:lnTo>
                  <a:lnTo>
                    <a:pt x="1756" y="137"/>
                  </a:lnTo>
                  <a:lnTo>
                    <a:pt x="1748" y="139"/>
                  </a:lnTo>
                  <a:lnTo>
                    <a:pt x="1742" y="142"/>
                  </a:lnTo>
                  <a:lnTo>
                    <a:pt x="1737" y="142"/>
                  </a:lnTo>
                  <a:lnTo>
                    <a:pt x="1731" y="144"/>
                  </a:lnTo>
                  <a:lnTo>
                    <a:pt x="1723" y="148"/>
                  </a:lnTo>
                  <a:lnTo>
                    <a:pt x="1720" y="150"/>
                  </a:lnTo>
                  <a:lnTo>
                    <a:pt x="1712" y="152"/>
                  </a:lnTo>
                  <a:lnTo>
                    <a:pt x="1706" y="156"/>
                  </a:lnTo>
                  <a:lnTo>
                    <a:pt x="1703" y="159"/>
                  </a:lnTo>
                  <a:lnTo>
                    <a:pt x="1697" y="161"/>
                  </a:lnTo>
                  <a:lnTo>
                    <a:pt x="1691" y="165"/>
                  </a:lnTo>
                  <a:lnTo>
                    <a:pt x="1685" y="167"/>
                  </a:lnTo>
                  <a:lnTo>
                    <a:pt x="1680" y="171"/>
                  </a:lnTo>
                  <a:lnTo>
                    <a:pt x="1676" y="175"/>
                  </a:lnTo>
                  <a:lnTo>
                    <a:pt x="1670" y="177"/>
                  </a:lnTo>
                  <a:lnTo>
                    <a:pt x="1666" y="180"/>
                  </a:lnTo>
                  <a:lnTo>
                    <a:pt x="1661" y="184"/>
                  </a:lnTo>
                  <a:lnTo>
                    <a:pt x="1659" y="188"/>
                  </a:lnTo>
                  <a:lnTo>
                    <a:pt x="1653" y="190"/>
                  </a:lnTo>
                  <a:lnTo>
                    <a:pt x="1647" y="194"/>
                  </a:lnTo>
                  <a:lnTo>
                    <a:pt x="1644" y="196"/>
                  </a:lnTo>
                  <a:lnTo>
                    <a:pt x="1640" y="199"/>
                  </a:lnTo>
                  <a:lnTo>
                    <a:pt x="1632" y="207"/>
                  </a:lnTo>
                  <a:lnTo>
                    <a:pt x="1625" y="213"/>
                  </a:lnTo>
                  <a:lnTo>
                    <a:pt x="1617" y="218"/>
                  </a:lnTo>
                  <a:lnTo>
                    <a:pt x="1609" y="226"/>
                  </a:lnTo>
                  <a:lnTo>
                    <a:pt x="1604" y="232"/>
                  </a:lnTo>
                  <a:lnTo>
                    <a:pt x="1598" y="239"/>
                  </a:lnTo>
                  <a:lnTo>
                    <a:pt x="1592" y="245"/>
                  </a:lnTo>
                  <a:lnTo>
                    <a:pt x="1587" y="251"/>
                  </a:lnTo>
                  <a:lnTo>
                    <a:pt x="1581" y="258"/>
                  </a:lnTo>
                  <a:lnTo>
                    <a:pt x="1575" y="264"/>
                  </a:lnTo>
                  <a:lnTo>
                    <a:pt x="1570" y="270"/>
                  </a:lnTo>
                  <a:lnTo>
                    <a:pt x="1564" y="277"/>
                  </a:lnTo>
                  <a:lnTo>
                    <a:pt x="1560" y="283"/>
                  </a:lnTo>
                  <a:lnTo>
                    <a:pt x="1554" y="289"/>
                  </a:lnTo>
                  <a:lnTo>
                    <a:pt x="1549" y="294"/>
                  </a:lnTo>
                  <a:lnTo>
                    <a:pt x="1543" y="300"/>
                  </a:lnTo>
                  <a:lnTo>
                    <a:pt x="1537" y="306"/>
                  </a:lnTo>
                  <a:lnTo>
                    <a:pt x="1533" y="312"/>
                  </a:lnTo>
                  <a:lnTo>
                    <a:pt x="1526" y="315"/>
                  </a:lnTo>
                  <a:lnTo>
                    <a:pt x="1520" y="321"/>
                  </a:lnTo>
                  <a:lnTo>
                    <a:pt x="1514" y="325"/>
                  </a:lnTo>
                  <a:lnTo>
                    <a:pt x="1511" y="329"/>
                  </a:lnTo>
                  <a:lnTo>
                    <a:pt x="1503" y="333"/>
                  </a:lnTo>
                  <a:lnTo>
                    <a:pt x="1497" y="334"/>
                  </a:lnTo>
                  <a:lnTo>
                    <a:pt x="1492" y="336"/>
                  </a:lnTo>
                  <a:lnTo>
                    <a:pt x="1484" y="338"/>
                  </a:lnTo>
                  <a:lnTo>
                    <a:pt x="1478" y="338"/>
                  </a:lnTo>
                  <a:lnTo>
                    <a:pt x="1471" y="340"/>
                  </a:lnTo>
                  <a:lnTo>
                    <a:pt x="1465" y="338"/>
                  </a:lnTo>
                  <a:lnTo>
                    <a:pt x="1457" y="338"/>
                  </a:lnTo>
                  <a:lnTo>
                    <a:pt x="1450" y="336"/>
                  </a:lnTo>
                  <a:lnTo>
                    <a:pt x="1444" y="333"/>
                  </a:lnTo>
                  <a:lnTo>
                    <a:pt x="1437" y="329"/>
                  </a:lnTo>
                  <a:lnTo>
                    <a:pt x="1429" y="325"/>
                  </a:lnTo>
                  <a:lnTo>
                    <a:pt x="1421" y="321"/>
                  </a:lnTo>
                  <a:lnTo>
                    <a:pt x="1414" y="315"/>
                  </a:lnTo>
                  <a:lnTo>
                    <a:pt x="1406" y="310"/>
                  </a:lnTo>
                  <a:lnTo>
                    <a:pt x="1398" y="304"/>
                  </a:lnTo>
                  <a:lnTo>
                    <a:pt x="1391" y="298"/>
                  </a:lnTo>
                  <a:lnTo>
                    <a:pt x="1383" y="291"/>
                  </a:lnTo>
                  <a:lnTo>
                    <a:pt x="1374" y="285"/>
                  </a:lnTo>
                  <a:lnTo>
                    <a:pt x="1366" y="277"/>
                  </a:lnTo>
                  <a:lnTo>
                    <a:pt x="1359" y="270"/>
                  </a:lnTo>
                  <a:lnTo>
                    <a:pt x="1349" y="264"/>
                  </a:lnTo>
                  <a:lnTo>
                    <a:pt x="1340" y="256"/>
                  </a:lnTo>
                  <a:lnTo>
                    <a:pt x="1332" y="251"/>
                  </a:lnTo>
                  <a:lnTo>
                    <a:pt x="1324" y="243"/>
                  </a:lnTo>
                  <a:lnTo>
                    <a:pt x="1315" y="236"/>
                  </a:lnTo>
                  <a:lnTo>
                    <a:pt x="1305" y="230"/>
                  </a:lnTo>
                  <a:lnTo>
                    <a:pt x="1298" y="224"/>
                  </a:lnTo>
                  <a:lnTo>
                    <a:pt x="1288" y="216"/>
                  </a:lnTo>
                  <a:lnTo>
                    <a:pt x="1281" y="211"/>
                  </a:lnTo>
                  <a:lnTo>
                    <a:pt x="1271" y="205"/>
                  </a:lnTo>
                  <a:lnTo>
                    <a:pt x="1262" y="199"/>
                  </a:lnTo>
                  <a:lnTo>
                    <a:pt x="1258" y="197"/>
                  </a:lnTo>
                  <a:lnTo>
                    <a:pt x="1252" y="196"/>
                  </a:lnTo>
                  <a:lnTo>
                    <a:pt x="1246" y="192"/>
                  </a:lnTo>
                  <a:lnTo>
                    <a:pt x="1243" y="190"/>
                  </a:lnTo>
                  <a:lnTo>
                    <a:pt x="1237" y="188"/>
                  </a:lnTo>
                  <a:lnTo>
                    <a:pt x="1231" y="186"/>
                  </a:lnTo>
                  <a:lnTo>
                    <a:pt x="1226" y="184"/>
                  </a:lnTo>
                  <a:lnTo>
                    <a:pt x="1222" y="182"/>
                  </a:lnTo>
                  <a:lnTo>
                    <a:pt x="1216" y="180"/>
                  </a:lnTo>
                  <a:lnTo>
                    <a:pt x="1212" y="180"/>
                  </a:lnTo>
                  <a:lnTo>
                    <a:pt x="1207" y="178"/>
                  </a:lnTo>
                  <a:lnTo>
                    <a:pt x="1201" y="177"/>
                  </a:lnTo>
                  <a:lnTo>
                    <a:pt x="1195" y="175"/>
                  </a:lnTo>
                  <a:lnTo>
                    <a:pt x="1189" y="175"/>
                  </a:lnTo>
                  <a:lnTo>
                    <a:pt x="1186" y="175"/>
                  </a:lnTo>
                  <a:lnTo>
                    <a:pt x="1180" y="175"/>
                  </a:lnTo>
                  <a:lnTo>
                    <a:pt x="1174" y="173"/>
                  </a:lnTo>
                  <a:lnTo>
                    <a:pt x="1167" y="171"/>
                  </a:lnTo>
                  <a:lnTo>
                    <a:pt x="1161" y="171"/>
                  </a:lnTo>
                  <a:lnTo>
                    <a:pt x="1155" y="171"/>
                  </a:lnTo>
                  <a:lnTo>
                    <a:pt x="1148" y="171"/>
                  </a:lnTo>
                  <a:lnTo>
                    <a:pt x="1144" y="171"/>
                  </a:lnTo>
                  <a:lnTo>
                    <a:pt x="1136" y="171"/>
                  </a:lnTo>
                  <a:lnTo>
                    <a:pt x="1131" y="173"/>
                  </a:lnTo>
                  <a:lnTo>
                    <a:pt x="1125" y="173"/>
                  </a:lnTo>
                  <a:lnTo>
                    <a:pt x="1119" y="173"/>
                  </a:lnTo>
                  <a:lnTo>
                    <a:pt x="1112" y="173"/>
                  </a:lnTo>
                  <a:lnTo>
                    <a:pt x="1106" y="175"/>
                  </a:lnTo>
                  <a:lnTo>
                    <a:pt x="1100" y="177"/>
                  </a:lnTo>
                  <a:lnTo>
                    <a:pt x="1092" y="178"/>
                  </a:lnTo>
                  <a:lnTo>
                    <a:pt x="1087" y="178"/>
                  </a:lnTo>
                  <a:lnTo>
                    <a:pt x="1081" y="180"/>
                  </a:lnTo>
                  <a:lnTo>
                    <a:pt x="1075" y="182"/>
                  </a:lnTo>
                  <a:lnTo>
                    <a:pt x="1068" y="184"/>
                  </a:lnTo>
                  <a:lnTo>
                    <a:pt x="1062" y="186"/>
                  </a:lnTo>
                  <a:lnTo>
                    <a:pt x="1056" y="188"/>
                  </a:lnTo>
                  <a:lnTo>
                    <a:pt x="1049" y="190"/>
                  </a:lnTo>
                  <a:lnTo>
                    <a:pt x="1043" y="194"/>
                  </a:lnTo>
                  <a:lnTo>
                    <a:pt x="1037" y="196"/>
                  </a:lnTo>
                  <a:lnTo>
                    <a:pt x="1030" y="199"/>
                  </a:lnTo>
                  <a:lnTo>
                    <a:pt x="1024" y="201"/>
                  </a:lnTo>
                  <a:lnTo>
                    <a:pt x="1018" y="205"/>
                  </a:lnTo>
                  <a:lnTo>
                    <a:pt x="1013" y="209"/>
                  </a:lnTo>
                  <a:lnTo>
                    <a:pt x="1007" y="213"/>
                  </a:lnTo>
                  <a:lnTo>
                    <a:pt x="1001" y="215"/>
                  </a:lnTo>
                  <a:lnTo>
                    <a:pt x="996" y="220"/>
                  </a:lnTo>
                  <a:lnTo>
                    <a:pt x="988" y="224"/>
                  </a:lnTo>
                  <a:lnTo>
                    <a:pt x="984" y="230"/>
                  </a:lnTo>
                  <a:lnTo>
                    <a:pt x="978" y="234"/>
                  </a:lnTo>
                  <a:lnTo>
                    <a:pt x="971" y="237"/>
                  </a:lnTo>
                  <a:lnTo>
                    <a:pt x="965" y="243"/>
                  </a:lnTo>
                  <a:lnTo>
                    <a:pt x="961" y="247"/>
                  </a:lnTo>
                  <a:lnTo>
                    <a:pt x="956" y="253"/>
                  </a:lnTo>
                  <a:lnTo>
                    <a:pt x="950" y="258"/>
                  </a:lnTo>
                  <a:lnTo>
                    <a:pt x="944" y="262"/>
                  </a:lnTo>
                  <a:lnTo>
                    <a:pt x="940" y="268"/>
                  </a:lnTo>
                  <a:lnTo>
                    <a:pt x="935" y="274"/>
                  </a:lnTo>
                  <a:lnTo>
                    <a:pt x="929" y="277"/>
                  </a:lnTo>
                  <a:lnTo>
                    <a:pt x="923" y="283"/>
                  </a:lnTo>
                  <a:lnTo>
                    <a:pt x="918" y="289"/>
                  </a:lnTo>
                  <a:lnTo>
                    <a:pt x="914" y="294"/>
                  </a:lnTo>
                  <a:lnTo>
                    <a:pt x="908" y="300"/>
                  </a:lnTo>
                  <a:lnTo>
                    <a:pt x="902" y="306"/>
                  </a:lnTo>
                  <a:lnTo>
                    <a:pt x="899" y="312"/>
                  </a:lnTo>
                  <a:lnTo>
                    <a:pt x="893" y="317"/>
                  </a:lnTo>
                  <a:lnTo>
                    <a:pt x="889" y="323"/>
                  </a:lnTo>
                  <a:lnTo>
                    <a:pt x="883" y="327"/>
                  </a:lnTo>
                  <a:lnTo>
                    <a:pt x="878" y="333"/>
                  </a:lnTo>
                  <a:lnTo>
                    <a:pt x="872" y="338"/>
                  </a:lnTo>
                  <a:lnTo>
                    <a:pt x="868" y="342"/>
                  </a:lnTo>
                  <a:lnTo>
                    <a:pt x="863" y="348"/>
                  </a:lnTo>
                  <a:lnTo>
                    <a:pt x="859" y="353"/>
                  </a:lnTo>
                  <a:lnTo>
                    <a:pt x="849" y="361"/>
                  </a:lnTo>
                  <a:lnTo>
                    <a:pt x="842" y="371"/>
                  </a:lnTo>
                  <a:lnTo>
                    <a:pt x="832" y="376"/>
                  </a:lnTo>
                  <a:lnTo>
                    <a:pt x="823" y="386"/>
                  </a:lnTo>
                  <a:lnTo>
                    <a:pt x="817" y="388"/>
                  </a:lnTo>
                  <a:lnTo>
                    <a:pt x="813" y="390"/>
                  </a:lnTo>
                  <a:lnTo>
                    <a:pt x="809" y="393"/>
                  </a:lnTo>
                  <a:lnTo>
                    <a:pt x="804" y="395"/>
                  </a:lnTo>
                  <a:lnTo>
                    <a:pt x="794" y="399"/>
                  </a:lnTo>
                  <a:lnTo>
                    <a:pt x="787" y="403"/>
                  </a:lnTo>
                  <a:lnTo>
                    <a:pt x="777" y="405"/>
                  </a:lnTo>
                  <a:lnTo>
                    <a:pt x="767" y="407"/>
                  </a:lnTo>
                  <a:lnTo>
                    <a:pt x="760" y="409"/>
                  </a:lnTo>
                  <a:lnTo>
                    <a:pt x="752" y="409"/>
                  </a:lnTo>
                  <a:lnTo>
                    <a:pt x="743" y="409"/>
                  </a:lnTo>
                  <a:lnTo>
                    <a:pt x="735" y="407"/>
                  </a:lnTo>
                  <a:lnTo>
                    <a:pt x="728" y="405"/>
                  </a:lnTo>
                  <a:lnTo>
                    <a:pt x="720" y="405"/>
                  </a:lnTo>
                  <a:lnTo>
                    <a:pt x="712" y="403"/>
                  </a:lnTo>
                  <a:lnTo>
                    <a:pt x="705" y="399"/>
                  </a:lnTo>
                  <a:lnTo>
                    <a:pt x="697" y="395"/>
                  </a:lnTo>
                  <a:lnTo>
                    <a:pt x="691" y="393"/>
                  </a:lnTo>
                  <a:lnTo>
                    <a:pt x="684" y="390"/>
                  </a:lnTo>
                  <a:lnTo>
                    <a:pt x="676" y="386"/>
                  </a:lnTo>
                  <a:lnTo>
                    <a:pt x="669" y="380"/>
                  </a:lnTo>
                  <a:lnTo>
                    <a:pt x="663" y="376"/>
                  </a:lnTo>
                  <a:lnTo>
                    <a:pt x="657" y="371"/>
                  </a:lnTo>
                  <a:lnTo>
                    <a:pt x="652" y="365"/>
                  </a:lnTo>
                  <a:lnTo>
                    <a:pt x="644" y="359"/>
                  </a:lnTo>
                  <a:lnTo>
                    <a:pt x="638" y="353"/>
                  </a:lnTo>
                  <a:lnTo>
                    <a:pt x="631" y="346"/>
                  </a:lnTo>
                  <a:lnTo>
                    <a:pt x="625" y="338"/>
                  </a:lnTo>
                  <a:lnTo>
                    <a:pt x="617" y="329"/>
                  </a:lnTo>
                  <a:lnTo>
                    <a:pt x="612" y="321"/>
                  </a:lnTo>
                  <a:lnTo>
                    <a:pt x="608" y="315"/>
                  </a:lnTo>
                  <a:lnTo>
                    <a:pt x="606" y="312"/>
                  </a:lnTo>
                  <a:lnTo>
                    <a:pt x="602" y="306"/>
                  </a:lnTo>
                  <a:lnTo>
                    <a:pt x="598" y="302"/>
                  </a:lnTo>
                  <a:lnTo>
                    <a:pt x="595" y="296"/>
                  </a:lnTo>
                  <a:lnTo>
                    <a:pt x="591" y="291"/>
                  </a:lnTo>
                  <a:lnTo>
                    <a:pt x="589" y="287"/>
                  </a:lnTo>
                  <a:lnTo>
                    <a:pt x="585" y="281"/>
                  </a:lnTo>
                  <a:lnTo>
                    <a:pt x="581" y="274"/>
                  </a:lnTo>
                  <a:lnTo>
                    <a:pt x="577" y="268"/>
                  </a:lnTo>
                  <a:lnTo>
                    <a:pt x="572" y="260"/>
                  </a:lnTo>
                  <a:lnTo>
                    <a:pt x="570" y="255"/>
                  </a:lnTo>
                  <a:lnTo>
                    <a:pt x="564" y="247"/>
                  </a:lnTo>
                  <a:lnTo>
                    <a:pt x="562" y="241"/>
                  </a:lnTo>
                  <a:lnTo>
                    <a:pt x="557" y="234"/>
                  </a:lnTo>
                  <a:lnTo>
                    <a:pt x="553" y="228"/>
                  </a:lnTo>
                  <a:lnTo>
                    <a:pt x="549" y="220"/>
                  </a:lnTo>
                  <a:lnTo>
                    <a:pt x="545" y="215"/>
                  </a:lnTo>
                  <a:lnTo>
                    <a:pt x="541" y="207"/>
                  </a:lnTo>
                  <a:lnTo>
                    <a:pt x="538" y="199"/>
                  </a:lnTo>
                  <a:lnTo>
                    <a:pt x="534" y="194"/>
                  </a:lnTo>
                  <a:lnTo>
                    <a:pt x="530" y="188"/>
                  </a:lnTo>
                  <a:lnTo>
                    <a:pt x="526" y="180"/>
                  </a:lnTo>
                  <a:lnTo>
                    <a:pt x="524" y="177"/>
                  </a:lnTo>
                  <a:lnTo>
                    <a:pt x="520" y="169"/>
                  </a:lnTo>
                  <a:lnTo>
                    <a:pt x="517" y="163"/>
                  </a:lnTo>
                  <a:lnTo>
                    <a:pt x="515" y="158"/>
                  </a:lnTo>
                  <a:lnTo>
                    <a:pt x="513" y="152"/>
                  </a:lnTo>
                  <a:lnTo>
                    <a:pt x="509" y="148"/>
                  </a:lnTo>
                  <a:lnTo>
                    <a:pt x="507" y="142"/>
                  </a:lnTo>
                  <a:lnTo>
                    <a:pt x="505" y="139"/>
                  </a:lnTo>
                  <a:lnTo>
                    <a:pt x="503" y="135"/>
                  </a:lnTo>
                  <a:lnTo>
                    <a:pt x="500" y="127"/>
                  </a:lnTo>
                  <a:lnTo>
                    <a:pt x="498" y="123"/>
                  </a:lnTo>
                  <a:lnTo>
                    <a:pt x="496" y="119"/>
                  </a:lnTo>
                  <a:close/>
                </a:path>
              </a:pathLst>
            </a:custGeom>
            <a:solidFill>
              <a:srgbClr val="6E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07" name="Freeform 7"/>
            <p:cNvSpPr>
              <a:spLocks/>
            </p:cNvSpPr>
            <p:nvPr/>
          </p:nvSpPr>
          <p:spPr bwMode="auto">
            <a:xfrm>
              <a:off x="4316" y="1619"/>
              <a:ext cx="124" cy="133"/>
            </a:xfrm>
            <a:custGeom>
              <a:avLst/>
              <a:gdLst>
                <a:gd name="T0" fmla="*/ 57 w 249"/>
                <a:gd name="T1" fmla="*/ 9 h 267"/>
                <a:gd name="T2" fmla="*/ 57 w 249"/>
                <a:gd name="T3" fmla="*/ 10 h 267"/>
                <a:gd name="T4" fmla="*/ 57 w 249"/>
                <a:gd name="T5" fmla="*/ 13 h 267"/>
                <a:gd name="T6" fmla="*/ 56 w 249"/>
                <a:gd name="T7" fmla="*/ 16 h 267"/>
                <a:gd name="T8" fmla="*/ 56 w 249"/>
                <a:gd name="T9" fmla="*/ 20 h 267"/>
                <a:gd name="T10" fmla="*/ 55 w 249"/>
                <a:gd name="T11" fmla="*/ 23 h 267"/>
                <a:gd name="T12" fmla="*/ 55 w 249"/>
                <a:gd name="T13" fmla="*/ 25 h 267"/>
                <a:gd name="T14" fmla="*/ 54 w 249"/>
                <a:gd name="T15" fmla="*/ 29 h 267"/>
                <a:gd name="T16" fmla="*/ 54 w 249"/>
                <a:gd name="T17" fmla="*/ 33 h 267"/>
                <a:gd name="T18" fmla="*/ 53 w 249"/>
                <a:gd name="T19" fmla="*/ 35 h 267"/>
                <a:gd name="T20" fmla="*/ 52 w 249"/>
                <a:gd name="T21" fmla="*/ 38 h 267"/>
                <a:gd name="T22" fmla="*/ 51 w 249"/>
                <a:gd name="T23" fmla="*/ 42 h 267"/>
                <a:gd name="T24" fmla="*/ 48 w 249"/>
                <a:gd name="T25" fmla="*/ 45 h 267"/>
                <a:gd name="T26" fmla="*/ 45 w 249"/>
                <a:gd name="T27" fmla="*/ 48 h 267"/>
                <a:gd name="T28" fmla="*/ 42 w 249"/>
                <a:gd name="T29" fmla="*/ 50 h 267"/>
                <a:gd name="T30" fmla="*/ 37 w 249"/>
                <a:gd name="T31" fmla="*/ 52 h 267"/>
                <a:gd name="T32" fmla="*/ 34 w 249"/>
                <a:gd name="T33" fmla="*/ 53 h 267"/>
                <a:gd name="T34" fmla="*/ 32 w 249"/>
                <a:gd name="T35" fmla="*/ 54 h 267"/>
                <a:gd name="T36" fmla="*/ 28 w 249"/>
                <a:gd name="T37" fmla="*/ 55 h 267"/>
                <a:gd name="T38" fmla="*/ 25 w 249"/>
                <a:gd name="T39" fmla="*/ 57 h 267"/>
                <a:gd name="T40" fmla="*/ 23 w 249"/>
                <a:gd name="T41" fmla="*/ 57 h 267"/>
                <a:gd name="T42" fmla="*/ 20 w 249"/>
                <a:gd name="T43" fmla="*/ 58 h 267"/>
                <a:gd name="T44" fmla="*/ 17 w 249"/>
                <a:gd name="T45" fmla="*/ 58 h 267"/>
                <a:gd name="T46" fmla="*/ 14 w 249"/>
                <a:gd name="T47" fmla="*/ 59 h 267"/>
                <a:gd name="T48" fmla="*/ 10 w 249"/>
                <a:gd name="T49" fmla="*/ 60 h 267"/>
                <a:gd name="T50" fmla="*/ 6 w 249"/>
                <a:gd name="T51" fmla="*/ 60 h 267"/>
                <a:gd name="T52" fmla="*/ 3 w 249"/>
                <a:gd name="T53" fmla="*/ 61 h 267"/>
                <a:gd name="T54" fmla="*/ 0 w 249"/>
                <a:gd name="T55" fmla="*/ 61 h 267"/>
                <a:gd name="T56" fmla="*/ 8 w 249"/>
                <a:gd name="T57" fmla="*/ 66 h 267"/>
                <a:gd name="T58" fmla="*/ 11 w 249"/>
                <a:gd name="T59" fmla="*/ 66 h 267"/>
                <a:gd name="T60" fmla="*/ 13 w 249"/>
                <a:gd name="T61" fmla="*/ 65 h 267"/>
                <a:gd name="T62" fmla="*/ 17 w 249"/>
                <a:gd name="T63" fmla="*/ 65 h 267"/>
                <a:gd name="T64" fmla="*/ 20 w 249"/>
                <a:gd name="T65" fmla="*/ 64 h 267"/>
                <a:gd name="T66" fmla="*/ 24 w 249"/>
                <a:gd name="T67" fmla="*/ 63 h 267"/>
                <a:gd name="T68" fmla="*/ 28 w 249"/>
                <a:gd name="T69" fmla="*/ 63 h 267"/>
                <a:gd name="T70" fmla="*/ 32 w 249"/>
                <a:gd name="T71" fmla="*/ 61 h 267"/>
                <a:gd name="T72" fmla="*/ 36 w 249"/>
                <a:gd name="T73" fmla="*/ 60 h 267"/>
                <a:gd name="T74" fmla="*/ 39 w 249"/>
                <a:gd name="T75" fmla="*/ 58 h 267"/>
                <a:gd name="T76" fmla="*/ 42 w 249"/>
                <a:gd name="T77" fmla="*/ 56 h 267"/>
                <a:gd name="T78" fmla="*/ 46 w 249"/>
                <a:gd name="T79" fmla="*/ 55 h 267"/>
                <a:gd name="T80" fmla="*/ 49 w 249"/>
                <a:gd name="T81" fmla="*/ 53 h 267"/>
                <a:gd name="T82" fmla="*/ 52 w 249"/>
                <a:gd name="T83" fmla="*/ 51 h 267"/>
                <a:gd name="T84" fmla="*/ 54 w 249"/>
                <a:gd name="T85" fmla="*/ 48 h 267"/>
                <a:gd name="T86" fmla="*/ 56 w 249"/>
                <a:gd name="T87" fmla="*/ 45 h 267"/>
                <a:gd name="T88" fmla="*/ 58 w 249"/>
                <a:gd name="T89" fmla="*/ 41 h 267"/>
                <a:gd name="T90" fmla="*/ 59 w 249"/>
                <a:gd name="T91" fmla="*/ 37 h 267"/>
                <a:gd name="T92" fmla="*/ 60 w 249"/>
                <a:gd name="T93" fmla="*/ 33 h 267"/>
                <a:gd name="T94" fmla="*/ 61 w 249"/>
                <a:gd name="T95" fmla="*/ 28 h 267"/>
                <a:gd name="T96" fmla="*/ 61 w 249"/>
                <a:gd name="T97" fmla="*/ 25 h 267"/>
                <a:gd name="T98" fmla="*/ 61 w 249"/>
                <a:gd name="T99" fmla="*/ 23 h 267"/>
                <a:gd name="T100" fmla="*/ 62 w 249"/>
                <a:gd name="T101" fmla="*/ 19 h 267"/>
                <a:gd name="T102" fmla="*/ 62 w 249"/>
                <a:gd name="T103" fmla="*/ 14 h 267"/>
                <a:gd name="T104" fmla="*/ 62 w 249"/>
                <a:gd name="T105" fmla="*/ 11 h 267"/>
                <a:gd name="T106" fmla="*/ 62 w 249"/>
                <a:gd name="T107" fmla="*/ 8 h 267"/>
                <a:gd name="T108" fmla="*/ 62 w 249"/>
                <a:gd name="T109" fmla="*/ 6 h 267"/>
                <a:gd name="T110" fmla="*/ 62 w 249"/>
                <a:gd name="T111" fmla="*/ 2 h 267"/>
                <a:gd name="T112" fmla="*/ 61 w 249"/>
                <a:gd name="T113" fmla="*/ 0 h 267"/>
                <a:gd name="T114" fmla="*/ 60 w 249"/>
                <a:gd name="T115" fmla="*/ 0 h 267"/>
                <a:gd name="T116" fmla="*/ 58 w 249"/>
                <a:gd name="T117" fmla="*/ 1 h 267"/>
                <a:gd name="T118" fmla="*/ 57 w 249"/>
                <a:gd name="T119" fmla="*/ 4 h 267"/>
                <a:gd name="T120" fmla="*/ 57 w 249"/>
                <a:gd name="T121" fmla="*/ 7 h 267"/>
                <a:gd name="T122" fmla="*/ 58 w 249"/>
                <a:gd name="T123" fmla="*/ 9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9" h="267">
                  <a:moveTo>
                    <a:pt x="232" y="37"/>
                  </a:moveTo>
                  <a:lnTo>
                    <a:pt x="230" y="37"/>
                  </a:lnTo>
                  <a:lnTo>
                    <a:pt x="230" y="39"/>
                  </a:lnTo>
                  <a:lnTo>
                    <a:pt x="230" y="42"/>
                  </a:lnTo>
                  <a:lnTo>
                    <a:pt x="230" y="46"/>
                  </a:lnTo>
                  <a:lnTo>
                    <a:pt x="228" y="52"/>
                  </a:lnTo>
                  <a:lnTo>
                    <a:pt x="228" y="58"/>
                  </a:lnTo>
                  <a:lnTo>
                    <a:pt x="227" y="65"/>
                  </a:lnTo>
                  <a:lnTo>
                    <a:pt x="227" y="73"/>
                  </a:lnTo>
                  <a:lnTo>
                    <a:pt x="225" y="80"/>
                  </a:lnTo>
                  <a:lnTo>
                    <a:pt x="225" y="90"/>
                  </a:lnTo>
                  <a:lnTo>
                    <a:pt x="223" y="94"/>
                  </a:lnTo>
                  <a:lnTo>
                    <a:pt x="223" y="97"/>
                  </a:lnTo>
                  <a:lnTo>
                    <a:pt x="223" y="103"/>
                  </a:lnTo>
                  <a:lnTo>
                    <a:pt x="223" y="109"/>
                  </a:lnTo>
                  <a:lnTo>
                    <a:pt x="219" y="116"/>
                  </a:lnTo>
                  <a:lnTo>
                    <a:pt x="219" y="126"/>
                  </a:lnTo>
                  <a:lnTo>
                    <a:pt x="217" y="132"/>
                  </a:lnTo>
                  <a:lnTo>
                    <a:pt x="215" y="136"/>
                  </a:lnTo>
                  <a:lnTo>
                    <a:pt x="215" y="141"/>
                  </a:lnTo>
                  <a:lnTo>
                    <a:pt x="215" y="145"/>
                  </a:lnTo>
                  <a:lnTo>
                    <a:pt x="211" y="153"/>
                  </a:lnTo>
                  <a:lnTo>
                    <a:pt x="208" y="160"/>
                  </a:lnTo>
                  <a:lnTo>
                    <a:pt x="204" y="168"/>
                  </a:lnTo>
                  <a:lnTo>
                    <a:pt x="200" y="175"/>
                  </a:lnTo>
                  <a:lnTo>
                    <a:pt x="194" y="181"/>
                  </a:lnTo>
                  <a:lnTo>
                    <a:pt x="189" y="187"/>
                  </a:lnTo>
                  <a:lnTo>
                    <a:pt x="181" y="193"/>
                  </a:lnTo>
                  <a:lnTo>
                    <a:pt x="175" y="198"/>
                  </a:lnTo>
                  <a:lnTo>
                    <a:pt x="168" y="202"/>
                  </a:lnTo>
                  <a:lnTo>
                    <a:pt x="160" y="206"/>
                  </a:lnTo>
                  <a:lnTo>
                    <a:pt x="151" y="210"/>
                  </a:lnTo>
                  <a:lnTo>
                    <a:pt x="143" y="213"/>
                  </a:lnTo>
                  <a:lnTo>
                    <a:pt x="137" y="215"/>
                  </a:lnTo>
                  <a:lnTo>
                    <a:pt x="133" y="217"/>
                  </a:lnTo>
                  <a:lnTo>
                    <a:pt x="128" y="219"/>
                  </a:lnTo>
                  <a:lnTo>
                    <a:pt x="124" y="221"/>
                  </a:lnTo>
                  <a:lnTo>
                    <a:pt x="114" y="223"/>
                  </a:lnTo>
                  <a:lnTo>
                    <a:pt x="107" y="227"/>
                  </a:lnTo>
                  <a:lnTo>
                    <a:pt x="101" y="229"/>
                  </a:lnTo>
                  <a:lnTo>
                    <a:pt x="95" y="229"/>
                  </a:lnTo>
                  <a:lnTo>
                    <a:pt x="92" y="231"/>
                  </a:lnTo>
                  <a:lnTo>
                    <a:pt x="86" y="233"/>
                  </a:lnTo>
                  <a:lnTo>
                    <a:pt x="80" y="233"/>
                  </a:lnTo>
                  <a:lnTo>
                    <a:pt x="76" y="233"/>
                  </a:lnTo>
                  <a:lnTo>
                    <a:pt x="71" y="234"/>
                  </a:lnTo>
                  <a:lnTo>
                    <a:pt x="67" y="236"/>
                  </a:lnTo>
                  <a:lnTo>
                    <a:pt x="57" y="236"/>
                  </a:lnTo>
                  <a:lnTo>
                    <a:pt x="48" y="238"/>
                  </a:lnTo>
                  <a:lnTo>
                    <a:pt x="40" y="240"/>
                  </a:lnTo>
                  <a:lnTo>
                    <a:pt x="33" y="242"/>
                  </a:lnTo>
                  <a:lnTo>
                    <a:pt x="25" y="242"/>
                  </a:lnTo>
                  <a:lnTo>
                    <a:pt x="19" y="242"/>
                  </a:lnTo>
                  <a:lnTo>
                    <a:pt x="12" y="244"/>
                  </a:lnTo>
                  <a:lnTo>
                    <a:pt x="8" y="244"/>
                  </a:lnTo>
                  <a:lnTo>
                    <a:pt x="2" y="246"/>
                  </a:lnTo>
                  <a:lnTo>
                    <a:pt x="0" y="246"/>
                  </a:lnTo>
                  <a:lnTo>
                    <a:pt x="35" y="267"/>
                  </a:lnTo>
                  <a:lnTo>
                    <a:pt x="36" y="265"/>
                  </a:lnTo>
                  <a:lnTo>
                    <a:pt x="44" y="265"/>
                  </a:lnTo>
                  <a:lnTo>
                    <a:pt x="48" y="265"/>
                  </a:lnTo>
                  <a:lnTo>
                    <a:pt x="54" y="263"/>
                  </a:lnTo>
                  <a:lnTo>
                    <a:pt x="61" y="263"/>
                  </a:lnTo>
                  <a:lnTo>
                    <a:pt x="69" y="263"/>
                  </a:lnTo>
                  <a:lnTo>
                    <a:pt x="75" y="261"/>
                  </a:lnTo>
                  <a:lnTo>
                    <a:pt x="82" y="259"/>
                  </a:lnTo>
                  <a:lnTo>
                    <a:pt x="92" y="257"/>
                  </a:lnTo>
                  <a:lnTo>
                    <a:pt x="99" y="255"/>
                  </a:lnTo>
                  <a:lnTo>
                    <a:pt x="107" y="253"/>
                  </a:lnTo>
                  <a:lnTo>
                    <a:pt x="114" y="252"/>
                  </a:lnTo>
                  <a:lnTo>
                    <a:pt x="122" y="250"/>
                  </a:lnTo>
                  <a:lnTo>
                    <a:pt x="130" y="246"/>
                  </a:lnTo>
                  <a:lnTo>
                    <a:pt x="137" y="242"/>
                  </a:lnTo>
                  <a:lnTo>
                    <a:pt x="145" y="240"/>
                  </a:lnTo>
                  <a:lnTo>
                    <a:pt x="151" y="236"/>
                  </a:lnTo>
                  <a:lnTo>
                    <a:pt x="158" y="233"/>
                  </a:lnTo>
                  <a:lnTo>
                    <a:pt x="164" y="231"/>
                  </a:lnTo>
                  <a:lnTo>
                    <a:pt x="171" y="227"/>
                  </a:lnTo>
                  <a:lnTo>
                    <a:pt x="179" y="223"/>
                  </a:lnTo>
                  <a:lnTo>
                    <a:pt x="185" y="221"/>
                  </a:lnTo>
                  <a:lnTo>
                    <a:pt x="190" y="217"/>
                  </a:lnTo>
                  <a:lnTo>
                    <a:pt x="196" y="213"/>
                  </a:lnTo>
                  <a:lnTo>
                    <a:pt x="202" y="208"/>
                  </a:lnTo>
                  <a:lnTo>
                    <a:pt x="208" y="204"/>
                  </a:lnTo>
                  <a:lnTo>
                    <a:pt x="211" y="198"/>
                  </a:lnTo>
                  <a:lnTo>
                    <a:pt x="217" y="194"/>
                  </a:lnTo>
                  <a:lnTo>
                    <a:pt x="221" y="187"/>
                  </a:lnTo>
                  <a:lnTo>
                    <a:pt x="227" y="181"/>
                  </a:lnTo>
                  <a:lnTo>
                    <a:pt x="228" y="174"/>
                  </a:lnTo>
                  <a:lnTo>
                    <a:pt x="232" y="166"/>
                  </a:lnTo>
                  <a:lnTo>
                    <a:pt x="234" y="156"/>
                  </a:lnTo>
                  <a:lnTo>
                    <a:pt x="238" y="149"/>
                  </a:lnTo>
                  <a:lnTo>
                    <a:pt x="240" y="139"/>
                  </a:lnTo>
                  <a:lnTo>
                    <a:pt x="242" y="132"/>
                  </a:lnTo>
                  <a:lnTo>
                    <a:pt x="244" y="122"/>
                  </a:lnTo>
                  <a:lnTo>
                    <a:pt x="246" y="113"/>
                  </a:lnTo>
                  <a:lnTo>
                    <a:pt x="246" y="107"/>
                  </a:lnTo>
                  <a:lnTo>
                    <a:pt x="247" y="103"/>
                  </a:lnTo>
                  <a:lnTo>
                    <a:pt x="247" y="97"/>
                  </a:lnTo>
                  <a:lnTo>
                    <a:pt x="247" y="94"/>
                  </a:lnTo>
                  <a:lnTo>
                    <a:pt x="249" y="84"/>
                  </a:lnTo>
                  <a:lnTo>
                    <a:pt x="249" y="77"/>
                  </a:lnTo>
                  <a:lnTo>
                    <a:pt x="249" y="67"/>
                  </a:lnTo>
                  <a:lnTo>
                    <a:pt x="249" y="59"/>
                  </a:lnTo>
                  <a:lnTo>
                    <a:pt x="249" y="52"/>
                  </a:lnTo>
                  <a:lnTo>
                    <a:pt x="249" y="46"/>
                  </a:lnTo>
                  <a:lnTo>
                    <a:pt x="249" y="39"/>
                  </a:lnTo>
                  <a:lnTo>
                    <a:pt x="249" y="33"/>
                  </a:lnTo>
                  <a:lnTo>
                    <a:pt x="249" y="29"/>
                  </a:lnTo>
                  <a:lnTo>
                    <a:pt x="249" y="25"/>
                  </a:lnTo>
                  <a:lnTo>
                    <a:pt x="249" y="16"/>
                  </a:lnTo>
                  <a:lnTo>
                    <a:pt x="249" y="10"/>
                  </a:lnTo>
                  <a:lnTo>
                    <a:pt x="247" y="4"/>
                  </a:lnTo>
                  <a:lnTo>
                    <a:pt x="246" y="2"/>
                  </a:lnTo>
                  <a:lnTo>
                    <a:pt x="242" y="0"/>
                  </a:lnTo>
                  <a:lnTo>
                    <a:pt x="240" y="0"/>
                  </a:lnTo>
                  <a:lnTo>
                    <a:pt x="234" y="0"/>
                  </a:lnTo>
                  <a:lnTo>
                    <a:pt x="232" y="6"/>
                  </a:lnTo>
                  <a:lnTo>
                    <a:pt x="230" y="10"/>
                  </a:lnTo>
                  <a:lnTo>
                    <a:pt x="230" y="18"/>
                  </a:lnTo>
                  <a:lnTo>
                    <a:pt x="230" y="25"/>
                  </a:lnTo>
                  <a:lnTo>
                    <a:pt x="230" y="31"/>
                  </a:lnTo>
                  <a:lnTo>
                    <a:pt x="230" y="35"/>
                  </a:lnTo>
                  <a:lnTo>
                    <a:pt x="232" y="37"/>
                  </a:lnTo>
                  <a:close/>
                </a:path>
              </a:pathLst>
            </a:custGeom>
            <a:solidFill>
              <a:srgbClr val="F7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08" name="Freeform 8"/>
            <p:cNvSpPr>
              <a:spLocks/>
            </p:cNvSpPr>
            <p:nvPr/>
          </p:nvSpPr>
          <p:spPr bwMode="auto">
            <a:xfrm>
              <a:off x="4473" y="1694"/>
              <a:ext cx="135" cy="140"/>
            </a:xfrm>
            <a:custGeom>
              <a:avLst/>
              <a:gdLst>
                <a:gd name="T0" fmla="*/ 0 w 270"/>
                <a:gd name="T1" fmla="*/ 37 h 279"/>
                <a:gd name="T2" fmla="*/ 0 w 270"/>
                <a:gd name="T3" fmla="*/ 35 h 279"/>
                <a:gd name="T4" fmla="*/ 1 w 270"/>
                <a:gd name="T5" fmla="*/ 33 h 279"/>
                <a:gd name="T6" fmla="*/ 2 w 270"/>
                <a:gd name="T7" fmla="*/ 30 h 279"/>
                <a:gd name="T8" fmla="*/ 4 w 270"/>
                <a:gd name="T9" fmla="*/ 26 h 279"/>
                <a:gd name="T10" fmla="*/ 6 w 270"/>
                <a:gd name="T11" fmla="*/ 21 h 279"/>
                <a:gd name="T12" fmla="*/ 8 w 270"/>
                <a:gd name="T13" fmla="*/ 17 h 279"/>
                <a:gd name="T14" fmla="*/ 11 w 270"/>
                <a:gd name="T15" fmla="*/ 13 h 279"/>
                <a:gd name="T16" fmla="*/ 15 w 270"/>
                <a:gd name="T17" fmla="*/ 9 h 279"/>
                <a:gd name="T18" fmla="*/ 18 w 270"/>
                <a:gd name="T19" fmla="*/ 6 h 279"/>
                <a:gd name="T20" fmla="*/ 21 w 270"/>
                <a:gd name="T21" fmla="*/ 5 h 279"/>
                <a:gd name="T22" fmla="*/ 23 w 270"/>
                <a:gd name="T23" fmla="*/ 4 h 279"/>
                <a:gd name="T24" fmla="*/ 26 w 270"/>
                <a:gd name="T25" fmla="*/ 3 h 279"/>
                <a:gd name="T26" fmla="*/ 28 w 270"/>
                <a:gd name="T27" fmla="*/ 2 h 279"/>
                <a:gd name="T28" fmla="*/ 30 w 270"/>
                <a:gd name="T29" fmla="*/ 2 h 279"/>
                <a:gd name="T30" fmla="*/ 34 w 270"/>
                <a:gd name="T31" fmla="*/ 1 h 279"/>
                <a:gd name="T32" fmla="*/ 38 w 270"/>
                <a:gd name="T33" fmla="*/ 0 h 279"/>
                <a:gd name="T34" fmla="*/ 41 w 270"/>
                <a:gd name="T35" fmla="*/ 0 h 279"/>
                <a:gd name="T36" fmla="*/ 43 w 270"/>
                <a:gd name="T37" fmla="*/ 0 h 279"/>
                <a:gd name="T38" fmla="*/ 44 w 270"/>
                <a:gd name="T39" fmla="*/ 0 h 279"/>
                <a:gd name="T40" fmla="*/ 44 w 270"/>
                <a:gd name="T41" fmla="*/ 2 h 279"/>
                <a:gd name="T42" fmla="*/ 45 w 270"/>
                <a:gd name="T43" fmla="*/ 5 h 279"/>
                <a:gd name="T44" fmla="*/ 46 w 270"/>
                <a:gd name="T45" fmla="*/ 7 h 279"/>
                <a:gd name="T46" fmla="*/ 47 w 270"/>
                <a:gd name="T47" fmla="*/ 10 h 279"/>
                <a:gd name="T48" fmla="*/ 49 w 270"/>
                <a:gd name="T49" fmla="*/ 13 h 279"/>
                <a:gd name="T50" fmla="*/ 51 w 270"/>
                <a:gd name="T51" fmla="*/ 16 h 279"/>
                <a:gd name="T52" fmla="*/ 53 w 270"/>
                <a:gd name="T53" fmla="*/ 19 h 279"/>
                <a:gd name="T54" fmla="*/ 55 w 270"/>
                <a:gd name="T55" fmla="*/ 22 h 279"/>
                <a:gd name="T56" fmla="*/ 58 w 270"/>
                <a:gd name="T57" fmla="*/ 24 h 279"/>
                <a:gd name="T58" fmla="*/ 61 w 270"/>
                <a:gd name="T59" fmla="*/ 26 h 279"/>
                <a:gd name="T60" fmla="*/ 64 w 270"/>
                <a:gd name="T61" fmla="*/ 29 h 279"/>
                <a:gd name="T62" fmla="*/ 67 w 270"/>
                <a:gd name="T63" fmla="*/ 31 h 279"/>
                <a:gd name="T64" fmla="*/ 67 w 270"/>
                <a:gd name="T65" fmla="*/ 31 h 279"/>
                <a:gd name="T66" fmla="*/ 66 w 270"/>
                <a:gd name="T67" fmla="*/ 31 h 279"/>
                <a:gd name="T68" fmla="*/ 63 w 270"/>
                <a:gd name="T69" fmla="*/ 32 h 279"/>
                <a:gd name="T70" fmla="*/ 59 w 270"/>
                <a:gd name="T71" fmla="*/ 33 h 279"/>
                <a:gd name="T72" fmla="*/ 55 w 270"/>
                <a:gd name="T73" fmla="*/ 35 h 279"/>
                <a:gd name="T74" fmla="*/ 50 w 270"/>
                <a:gd name="T75" fmla="*/ 36 h 279"/>
                <a:gd name="T76" fmla="*/ 46 w 270"/>
                <a:gd name="T77" fmla="*/ 39 h 279"/>
                <a:gd name="T78" fmla="*/ 43 w 270"/>
                <a:gd name="T79" fmla="*/ 42 h 279"/>
                <a:gd name="T80" fmla="*/ 40 w 270"/>
                <a:gd name="T81" fmla="*/ 45 h 279"/>
                <a:gd name="T82" fmla="*/ 38 w 270"/>
                <a:gd name="T83" fmla="*/ 50 h 279"/>
                <a:gd name="T84" fmla="*/ 37 w 270"/>
                <a:gd name="T85" fmla="*/ 54 h 279"/>
                <a:gd name="T86" fmla="*/ 36 w 270"/>
                <a:gd name="T87" fmla="*/ 58 h 279"/>
                <a:gd name="T88" fmla="*/ 36 w 270"/>
                <a:gd name="T89" fmla="*/ 62 h 279"/>
                <a:gd name="T90" fmla="*/ 35 w 270"/>
                <a:gd name="T91" fmla="*/ 65 h 279"/>
                <a:gd name="T92" fmla="*/ 35 w 270"/>
                <a:gd name="T93" fmla="*/ 68 h 279"/>
                <a:gd name="T94" fmla="*/ 35 w 270"/>
                <a:gd name="T95" fmla="*/ 70 h 279"/>
                <a:gd name="T96" fmla="*/ 35 w 270"/>
                <a:gd name="T97" fmla="*/ 70 h 279"/>
                <a:gd name="T98" fmla="*/ 33 w 270"/>
                <a:gd name="T99" fmla="*/ 67 h 279"/>
                <a:gd name="T100" fmla="*/ 31 w 270"/>
                <a:gd name="T101" fmla="*/ 65 h 279"/>
                <a:gd name="T102" fmla="*/ 29 w 270"/>
                <a:gd name="T103" fmla="*/ 62 h 279"/>
                <a:gd name="T104" fmla="*/ 26 w 270"/>
                <a:gd name="T105" fmla="*/ 58 h 279"/>
                <a:gd name="T106" fmla="*/ 24 w 270"/>
                <a:gd name="T107" fmla="*/ 55 h 279"/>
                <a:gd name="T108" fmla="*/ 21 w 270"/>
                <a:gd name="T109" fmla="*/ 53 h 279"/>
                <a:gd name="T110" fmla="*/ 18 w 270"/>
                <a:gd name="T111" fmla="*/ 50 h 279"/>
                <a:gd name="T112" fmla="*/ 15 w 270"/>
                <a:gd name="T113" fmla="*/ 47 h 279"/>
                <a:gd name="T114" fmla="*/ 11 w 270"/>
                <a:gd name="T115" fmla="*/ 45 h 279"/>
                <a:gd name="T116" fmla="*/ 8 w 270"/>
                <a:gd name="T117" fmla="*/ 43 h 279"/>
                <a:gd name="T118" fmla="*/ 5 w 270"/>
                <a:gd name="T119" fmla="*/ 41 h 279"/>
                <a:gd name="T120" fmla="*/ 3 w 270"/>
                <a:gd name="T121" fmla="*/ 39 h 279"/>
                <a:gd name="T122" fmla="*/ 1 w 270"/>
                <a:gd name="T123" fmla="*/ 37 h 279"/>
                <a:gd name="T124" fmla="*/ 0 w 270"/>
                <a:gd name="T125" fmla="*/ 37 h 2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0" h="279">
                  <a:moveTo>
                    <a:pt x="0" y="148"/>
                  </a:moveTo>
                  <a:lnTo>
                    <a:pt x="0" y="146"/>
                  </a:lnTo>
                  <a:lnTo>
                    <a:pt x="0" y="144"/>
                  </a:lnTo>
                  <a:lnTo>
                    <a:pt x="0" y="140"/>
                  </a:lnTo>
                  <a:lnTo>
                    <a:pt x="2" y="137"/>
                  </a:lnTo>
                  <a:lnTo>
                    <a:pt x="4" y="131"/>
                  </a:lnTo>
                  <a:lnTo>
                    <a:pt x="6" y="125"/>
                  </a:lnTo>
                  <a:lnTo>
                    <a:pt x="7" y="118"/>
                  </a:lnTo>
                  <a:lnTo>
                    <a:pt x="11" y="110"/>
                  </a:lnTo>
                  <a:lnTo>
                    <a:pt x="15" y="101"/>
                  </a:lnTo>
                  <a:lnTo>
                    <a:pt x="17" y="93"/>
                  </a:lnTo>
                  <a:lnTo>
                    <a:pt x="23" y="83"/>
                  </a:lnTo>
                  <a:lnTo>
                    <a:pt x="26" y="76"/>
                  </a:lnTo>
                  <a:lnTo>
                    <a:pt x="32" y="66"/>
                  </a:lnTo>
                  <a:lnTo>
                    <a:pt x="38" y="57"/>
                  </a:lnTo>
                  <a:lnTo>
                    <a:pt x="44" y="49"/>
                  </a:lnTo>
                  <a:lnTo>
                    <a:pt x="51" y="42"/>
                  </a:lnTo>
                  <a:lnTo>
                    <a:pt x="59" y="34"/>
                  </a:lnTo>
                  <a:lnTo>
                    <a:pt x="68" y="26"/>
                  </a:lnTo>
                  <a:lnTo>
                    <a:pt x="72" y="24"/>
                  </a:lnTo>
                  <a:lnTo>
                    <a:pt x="76" y="21"/>
                  </a:lnTo>
                  <a:lnTo>
                    <a:pt x="82" y="19"/>
                  </a:lnTo>
                  <a:lnTo>
                    <a:pt x="85" y="17"/>
                  </a:lnTo>
                  <a:lnTo>
                    <a:pt x="91" y="15"/>
                  </a:lnTo>
                  <a:lnTo>
                    <a:pt x="95" y="11"/>
                  </a:lnTo>
                  <a:lnTo>
                    <a:pt x="101" y="9"/>
                  </a:lnTo>
                  <a:lnTo>
                    <a:pt x="106" y="9"/>
                  </a:lnTo>
                  <a:lnTo>
                    <a:pt x="110" y="7"/>
                  </a:lnTo>
                  <a:lnTo>
                    <a:pt x="116" y="7"/>
                  </a:lnTo>
                  <a:lnTo>
                    <a:pt x="120" y="5"/>
                  </a:lnTo>
                  <a:lnTo>
                    <a:pt x="125" y="5"/>
                  </a:lnTo>
                  <a:lnTo>
                    <a:pt x="135" y="2"/>
                  </a:lnTo>
                  <a:lnTo>
                    <a:pt x="142" y="2"/>
                  </a:lnTo>
                  <a:lnTo>
                    <a:pt x="150" y="0"/>
                  </a:lnTo>
                  <a:lnTo>
                    <a:pt x="158" y="0"/>
                  </a:lnTo>
                  <a:lnTo>
                    <a:pt x="163" y="0"/>
                  </a:lnTo>
                  <a:lnTo>
                    <a:pt x="167" y="0"/>
                  </a:lnTo>
                  <a:lnTo>
                    <a:pt x="171" y="0"/>
                  </a:lnTo>
                  <a:lnTo>
                    <a:pt x="173" y="0"/>
                  </a:lnTo>
                  <a:lnTo>
                    <a:pt x="173" y="5"/>
                  </a:lnTo>
                  <a:lnTo>
                    <a:pt x="175" y="7"/>
                  </a:lnTo>
                  <a:lnTo>
                    <a:pt x="177" y="11"/>
                  </a:lnTo>
                  <a:lnTo>
                    <a:pt x="179" y="17"/>
                  </a:lnTo>
                  <a:lnTo>
                    <a:pt x="182" y="21"/>
                  </a:lnTo>
                  <a:lnTo>
                    <a:pt x="182" y="26"/>
                  </a:lnTo>
                  <a:lnTo>
                    <a:pt x="186" y="32"/>
                  </a:lnTo>
                  <a:lnTo>
                    <a:pt x="188" y="38"/>
                  </a:lnTo>
                  <a:lnTo>
                    <a:pt x="192" y="43"/>
                  </a:lnTo>
                  <a:lnTo>
                    <a:pt x="194" y="49"/>
                  </a:lnTo>
                  <a:lnTo>
                    <a:pt x="199" y="55"/>
                  </a:lnTo>
                  <a:lnTo>
                    <a:pt x="201" y="62"/>
                  </a:lnTo>
                  <a:lnTo>
                    <a:pt x="207" y="68"/>
                  </a:lnTo>
                  <a:lnTo>
                    <a:pt x="211" y="74"/>
                  </a:lnTo>
                  <a:lnTo>
                    <a:pt x="217" y="80"/>
                  </a:lnTo>
                  <a:lnTo>
                    <a:pt x="220" y="85"/>
                  </a:lnTo>
                  <a:lnTo>
                    <a:pt x="226" y="89"/>
                  </a:lnTo>
                  <a:lnTo>
                    <a:pt x="232" y="95"/>
                  </a:lnTo>
                  <a:lnTo>
                    <a:pt x="236" y="99"/>
                  </a:lnTo>
                  <a:lnTo>
                    <a:pt x="241" y="102"/>
                  </a:lnTo>
                  <a:lnTo>
                    <a:pt x="247" y="108"/>
                  </a:lnTo>
                  <a:lnTo>
                    <a:pt x="255" y="114"/>
                  </a:lnTo>
                  <a:lnTo>
                    <a:pt x="262" y="118"/>
                  </a:lnTo>
                  <a:lnTo>
                    <a:pt x="268" y="121"/>
                  </a:lnTo>
                  <a:lnTo>
                    <a:pt x="270" y="123"/>
                  </a:lnTo>
                  <a:lnTo>
                    <a:pt x="268" y="123"/>
                  </a:lnTo>
                  <a:lnTo>
                    <a:pt x="266" y="123"/>
                  </a:lnTo>
                  <a:lnTo>
                    <a:pt x="262" y="123"/>
                  </a:lnTo>
                  <a:lnTo>
                    <a:pt x="256" y="125"/>
                  </a:lnTo>
                  <a:lnTo>
                    <a:pt x="251" y="125"/>
                  </a:lnTo>
                  <a:lnTo>
                    <a:pt x="243" y="127"/>
                  </a:lnTo>
                  <a:lnTo>
                    <a:pt x="236" y="131"/>
                  </a:lnTo>
                  <a:lnTo>
                    <a:pt x="228" y="135"/>
                  </a:lnTo>
                  <a:lnTo>
                    <a:pt x="218" y="137"/>
                  </a:lnTo>
                  <a:lnTo>
                    <a:pt x="209" y="140"/>
                  </a:lnTo>
                  <a:lnTo>
                    <a:pt x="199" y="144"/>
                  </a:lnTo>
                  <a:lnTo>
                    <a:pt x="192" y="150"/>
                  </a:lnTo>
                  <a:lnTo>
                    <a:pt x="182" y="156"/>
                  </a:lnTo>
                  <a:lnTo>
                    <a:pt x="175" y="161"/>
                  </a:lnTo>
                  <a:lnTo>
                    <a:pt x="169" y="167"/>
                  </a:lnTo>
                  <a:lnTo>
                    <a:pt x="163" y="175"/>
                  </a:lnTo>
                  <a:lnTo>
                    <a:pt x="158" y="180"/>
                  </a:lnTo>
                  <a:lnTo>
                    <a:pt x="156" y="188"/>
                  </a:lnTo>
                  <a:lnTo>
                    <a:pt x="152" y="198"/>
                  </a:lnTo>
                  <a:lnTo>
                    <a:pt x="148" y="205"/>
                  </a:lnTo>
                  <a:lnTo>
                    <a:pt x="146" y="213"/>
                  </a:lnTo>
                  <a:lnTo>
                    <a:pt x="144" y="222"/>
                  </a:lnTo>
                  <a:lnTo>
                    <a:pt x="142" y="230"/>
                  </a:lnTo>
                  <a:lnTo>
                    <a:pt x="142" y="239"/>
                  </a:lnTo>
                  <a:lnTo>
                    <a:pt x="141" y="247"/>
                  </a:lnTo>
                  <a:lnTo>
                    <a:pt x="139" y="255"/>
                  </a:lnTo>
                  <a:lnTo>
                    <a:pt x="139" y="260"/>
                  </a:lnTo>
                  <a:lnTo>
                    <a:pt x="139" y="268"/>
                  </a:lnTo>
                  <a:lnTo>
                    <a:pt x="139" y="272"/>
                  </a:lnTo>
                  <a:lnTo>
                    <a:pt x="139" y="276"/>
                  </a:lnTo>
                  <a:lnTo>
                    <a:pt x="139" y="277"/>
                  </a:lnTo>
                  <a:lnTo>
                    <a:pt x="139" y="279"/>
                  </a:lnTo>
                  <a:lnTo>
                    <a:pt x="139" y="277"/>
                  </a:lnTo>
                  <a:lnTo>
                    <a:pt x="135" y="270"/>
                  </a:lnTo>
                  <a:lnTo>
                    <a:pt x="131" y="266"/>
                  </a:lnTo>
                  <a:lnTo>
                    <a:pt x="129" y="262"/>
                  </a:lnTo>
                  <a:lnTo>
                    <a:pt x="123" y="257"/>
                  </a:lnTo>
                  <a:lnTo>
                    <a:pt x="120" y="251"/>
                  </a:lnTo>
                  <a:lnTo>
                    <a:pt x="116" y="245"/>
                  </a:lnTo>
                  <a:lnTo>
                    <a:pt x="110" y="239"/>
                  </a:lnTo>
                  <a:lnTo>
                    <a:pt x="104" y="232"/>
                  </a:lnTo>
                  <a:lnTo>
                    <a:pt x="101" y="228"/>
                  </a:lnTo>
                  <a:lnTo>
                    <a:pt x="95" y="220"/>
                  </a:lnTo>
                  <a:lnTo>
                    <a:pt x="89" y="215"/>
                  </a:lnTo>
                  <a:lnTo>
                    <a:pt x="84" y="209"/>
                  </a:lnTo>
                  <a:lnTo>
                    <a:pt x="78" y="205"/>
                  </a:lnTo>
                  <a:lnTo>
                    <a:pt x="70" y="199"/>
                  </a:lnTo>
                  <a:lnTo>
                    <a:pt x="63" y="194"/>
                  </a:lnTo>
                  <a:lnTo>
                    <a:pt x="57" y="188"/>
                  </a:lnTo>
                  <a:lnTo>
                    <a:pt x="49" y="184"/>
                  </a:lnTo>
                  <a:lnTo>
                    <a:pt x="44" y="179"/>
                  </a:lnTo>
                  <a:lnTo>
                    <a:pt x="38" y="175"/>
                  </a:lnTo>
                  <a:lnTo>
                    <a:pt x="30" y="169"/>
                  </a:lnTo>
                  <a:lnTo>
                    <a:pt x="25" y="165"/>
                  </a:lnTo>
                  <a:lnTo>
                    <a:pt x="19" y="161"/>
                  </a:lnTo>
                  <a:lnTo>
                    <a:pt x="15" y="158"/>
                  </a:lnTo>
                  <a:lnTo>
                    <a:pt x="9" y="154"/>
                  </a:lnTo>
                  <a:lnTo>
                    <a:pt x="7" y="152"/>
                  </a:lnTo>
                  <a:lnTo>
                    <a:pt x="2" y="148"/>
                  </a:lnTo>
                  <a:lnTo>
                    <a:pt x="0" y="148"/>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09" name="Freeform 9"/>
            <p:cNvSpPr>
              <a:spLocks/>
            </p:cNvSpPr>
            <p:nvPr/>
          </p:nvSpPr>
          <p:spPr bwMode="auto">
            <a:xfrm>
              <a:off x="4663" y="1688"/>
              <a:ext cx="124" cy="213"/>
            </a:xfrm>
            <a:custGeom>
              <a:avLst/>
              <a:gdLst>
                <a:gd name="T0" fmla="*/ 2 w 249"/>
                <a:gd name="T1" fmla="*/ 41 h 426"/>
                <a:gd name="T2" fmla="*/ 1 w 249"/>
                <a:gd name="T3" fmla="*/ 45 h 426"/>
                <a:gd name="T4" fmla="*/ 1 w 249"/>
                <a:gd name="T5" fmla="*/ 49 h 426"/>
                <a:gd name="T6" fmla="*/ 0 w 249"/>
                <a:gd name="T7" fmla="*/ 53 h 426"/>
                <a:gd name="T8" fmla="*/ 0 w 249"/>
                <a:gd name="T9" fmla="*/ 58 h 426"/>
                <a:gd name="T10" fmla="*/ 0 w 249"/>
                <a:gd name="T11" fmla="*/ 62 h 426"/>
                <a:gd name="T12" fmla="*/ 0 w 249"/>
                <a:gd name="T13" fmla="*/ 67 h 426"/>
                <a:gd name="T14" fmla="*/ 0 w 249"/>
                <a:gd name="T15" fmla="*/ 71 h 426"/>
                <a:gd name="T16" fmla="*/ 1 w 249"/>
                <a:gd name="T17" fmla="*/ 76 h 426"/>
                <a:gd name="T18" fmla="*/ 2 w 249"/>
                <a:gd name="T19" fmla="*/ 80 h 426"/>
                <a:gd name="T20" fmla="*/ 3 w 249"/>
                <a:gd name="T21" fmla="*/ 85 h 426"/>
                <a:gd name="T22" fmla="*/ 5 w 249"/>
                <a:gd name="T23" fmla="*/ 89 h 426"/>
                <a:gd name="T24" fmla="*/ 7 w 249"/>
                <a:gd name="T25" fmla="*/ 93 h 426"/>
                <a:gd name="T26" fmla="*/ 10 w 249"/>
                <a:gd name="T27" fmla="*/ 96 h 426"/>
                <a:gd name="T28" fmla="*/ 13 w 249"/>
                <a:gd name="T29" fmla="*/ 101 h 426"/>
                <a:gd name="T30" fmla="*/ 16 w 249"/>
                <a:gd name="T31" fmla="*/ 105 h 426"/>
                <a:gd name="T32" fmla="*/ 18 w 249"/>
                <a:gd name="T33" fmla="*/ 107 h 426"/>
                <a:gd name="T34" fmla="*/ 21 w 249"/>
                <a:gd name="T35" fmla="*/ 105 h 426"/>
                <a:gd name="T36" fmla="*/ 26 w 249"/>
                <a:gd name="T37" fmla="*/ 102 h 426"/>
                <a:gd name="T38" fmla="*/ 32 w 249"/>
                <a:gd name="T39" fmla="*/ 98 h 426"/>
                <a:gd name="T40" fmla="*/ 39 w 249"/>
                <a:gd name="T41" fmla="*/ 93 h 426"/>
                <a:gd name="T42" fmla="*/ 45 w 249"/>
                <a:gd name="T43" fmla="*/ 88 h 426"/>
                <a:gd name="T44" fmla="*/ 51 w 249"/>
                <a:gd name="T45" fmla="*/ 83 h 426"/>
                <a:gd name="T46" fmla="*/ 55 w 249"/>
                <a:gd name="T47" fmla="*/ 79 h 426"/>
                <a:gd name="T48" fmla="*/ 59 w 249"/>
                <a:gd name="T49" fmla="*/ 76 h 426"/>
                <a:gd name="T50" fmla="*/ 61 w 249"/>
                <a:gd name="T51" fmla="*/ 73 h 426"/>
                <a:gd name="T52" fmla="*/ 60 w 249"/>
                <a:gd name="T53" fmla="*/ 71 h 426"/>
                <a:gd name="T54" fmla="*/ 57 w 249"/>
                <a:gd name="T55" fmla="*/ 67 h 426"/>
                <a:gd name="T56" fmla="*/ 54 w 249"/>
                <a:gd name="T57" fmla="*/ 61 h 426"/>
                <a:gd name="T58" fmla="*/ 52 w 249"/>
                <a:gd name="T59" fmla="*/ 56 h 426"/>
                <a:gd name="T60" fmla="*/ 50 w 249"/>
                <a:gd name="T61" fmla="*/ 52 h 426"/>
                <a:gd name="T62" fmla="*/ 50 w 249"/>
                <a:gd name="T63" fmla="*/ 49 h 426"/>
                <a:gd name="T64" fmla="*/ 49 w 249"/>
                <a:gd name="T65" fmla="*/ 44 h 426"/>
                <a:gd name="T66" fmla="*/ 49 w 249"/>
                <a:gd name="T67" fmla="*/ 39 h 426"/>
                <a:gd name="T68" fmla="*/ 48 w 249"/>
                <a:gd name="T69" fmla="*/ 34 h 426"/>
                <a:gd name="T70" fmla="*/ 48 w 249"/>
                <a:gd name="T71" fmla="*/ 28 h 426"/>
                <a:gd name="T72" fmla="*/ 48 w 249"/>
                <a:gd name="T73" fmla="*/ 22 h 426"/>
                <a:gd name="T74" fmla="*/ 48 w 249"/>
                <a:gd name="T75" fmla="*/ 17 h 426"/>
                <a:gd name="T76" fmla="*/ 48 w 249"/>
                <a:gd name="T77" fmla="*/ 11 h 426"/>
                <a:gd name="T78" fmla="*/ 48 w 249"/>
                <a:gd name="T79" fmla="*/ 7 h 426"/>
                <a:gd name="T80" fmla="*/ 48 w 249"/>
                <a:gd name="T81" fmla="*/ 3 h 426"/>
                <a:gd name="T82" fmla="*/ 48 w 249"/>
                <a:gd name="T83" fmla="*/ 0 h 426"/>
                <a:gd name="T84" fmla="*/ 47 w 249"/>
                <a:gd name="T85" fmla="*/ 1 h 426"/>
                <a:gd name="T86" fmla="*/ 44 w 249"/>
                <a:gd name="T87" fmla="*/ 4 h 426"/>
                <a:gd name="T88" fmla="*/ 40 w 249"/>
                <a:gd name="T89" fmla="*/ 10 h 426"/>
                <a:gd name="T90" fmla="*/ 34 w 249"/>
                <a:gd name="T91" fmla="*/ 15 h 426"/>
                <a:gd name="T92" fmla="*/ 28 w 249"/>
                <a:gd name="T93" fmla="*/ 21 h 426"/>
                <a:gd name="T94" fmla="*/ 22 w 249"/>
                <a:gd name="T95" fmla="*/ 25 h 426"/>
                <a:gd name="T96" fmla="*/ 19 w 249"/>
                <a:gd name="T97" fmla="*/ 27 h 426"/>
                <a:gd name="T98" fmla="*/ 12 w 249"/>
                <a:gd name="T99" fmla="*/ 31 h 426"/>
                <a:gd name="T100" fmla="*/ 8 w 249"/>
                <a:gd name="T101" fmla="*/ 35 h 426"/>
                <a:gd name="T102" fmla="*/ 4 w 249"/>
                <a:gd name="T103" fmla="*/ 38 h 426"/>
                <a:gd name="T104" fmla="*/ 3 w 249"/>
                <a:gd name="T105" fmla="*/ 40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9" h="426">
                  <a:moveTo>
                    <a:pt x="12" y="158"/>
                  </a:moveTo>
                  <a:lnTo>
                    <a:pt x="12" y="158"/>
                  </a:lnTo>
                  <a:lnTo>
                    <a:pt x="10" y="162"/>
                  </a:lnTo>
                  <a:lnTo>
                    <a:pt x="10" y="166"/>
                  </a:lnTo>
                  <a:lnTo>
                    <a:pt x="8" y="172"/>
                  </a:lnTo>
                  <a:lnTo>
                    <a:pt x="6" y="179"/>
                  </a:lnTo>
                  <a:lnTo>
                    <a:pt x="6" y="187"/>
                  </a:lnTo>
                  <a:lnTo>
                    <a:pt x="4" y="191"/>
                  </a:lnTo>
                  <a:lnTo>
                    <a:pt x="4" y="196"/>
                  </a:lnTo>
                  <a:lnTo>
                    <a:pt x="2" y="202"/>
                  </a:lnTo>
                  <a:lnTo>
                    <a:pt x="2" y="208"/>
                  </a:lnTo>
                  <a:lnTo>
                    <a:pt x="2" y="212"/>
                  </a:lnTo>
                  <a:lnTo>
                    <a:pt x="0" y="217"/>
                  </a:lnTo>
                  <a:lnTo>
                    <a:pt x="0" y="223"/>
                  </a:lnTo>
                  <a:lnTo>
                    <a:pt x="0" y="229"/>
                  </a:lnTo>
                  <a:lnTo>
                    <a:pt x="0" y="234"/>
                  </a:lnTo>
                  <a:lnTo>
                    <a:pt x="0" y="240"/>
                  </a:lnTo>
                  <a:lnTo>
                    <a:pt x="0" y="246"/>
                  </a:lnTo>
                  <a:lnTo>
                    <a:pt x="0" y="253"/>
                  </a:lnTo>
                  <a:lnTo>
                    <a:pt x="0" y="259"/>
                  </a:lnTo>
                  <a:lnTo>
                    <a:pt x="0" y="265"/>
                  </a:lnTo>
                  <a:lnTo>
                    <a:pt x="0" y="272"/>
                  </a:lnTo>
                  <a:lnTo>
                    <a:pt x="0" y="278"/>
                  </a:lnTo>
                  <a:lnTo>
                    <a:pt x="0" y="284"/>
                  </a:lnTo>
                  <a:lnTo>
                    <a:pt x="2" y="291"/>
                  </a:lnTo>
                  <a:lnTo>
                    <a:pt x="2" y="297"/>
                  </a:lnTo>
                  <a:lnTo>
                    <a:pt x="4" y="303"/>
                  </a:lnTo>
                  <a:lnTo>
                    <a:pt x="6" y="309"/>
                  </a:lnTo>
                  <a:lnTo>
                    <a:pt x="8" y="314"/>
                  </a:lnTo>
                  <a:lnTo>
                    <a:pt x="8" y="320"/>
                  </a:lnTo>
                  <a:lnTo>
                    <a:pt x="10" y="326"/>
                  </a:lnTo>
                  <a:lnTo>
                    <a:pt x="12" y="331"/>
                  </a:lnTo>
                  <a:lnTo>
                    <a:pt x="15" y="337"/>
                  </a:lnTo>
                  <a:lnTo>
                    <a:pt x="17" y="343"/>
                  </a:lnTo>
                  <a:lnTo>
                    <a:pt x="19" y="348"/>
                  </a:lnTo>
                  <a:lnTo>
                    <a:pt x="23" y="354"/>
                  </a:lnTo>
                  <a:lnTo>
                    <a:pt x="25" y="358"/>
                  </a:lnTo>
                  <a:lnTo>
                    <a:pt x="27" y="364"/>
                  </a:lnTo>
                  <a:lnTo>
                    <a:pt x="31" y="369"/>
                  </a:lnTo>
                  <a:lnTo>
                    <a:pt x="34" y="373"/>
                  </a:lnTo>
                  <a:lnTo>
                    <a:pt x="36" y="379"/>
                  </a:lnTo>
                  <a:lnTo>
                    <a:pt x="40" y="383"/>
                  </a:lnTo>
                  <a:lnTo>
                    <a:pt x="42" y="388"/>
                  </a:lnTo>
                  <a:lnTo>
                    <a:pt x="48" y="394"/>
                  </a:lnTo>
                  <a:lnTo>
                    <a:pt x="53" y="402"/>
                  </a:lnTo>
                  <a:lnTo>
                    <a:pt x="57" y="409"/>
                  </a:lnTo>
                  <a:lnTo>
                    <a:pt x="63" y="415"/>
                  </a:lnTo>
                  <a:lnTo>
                    <a:pt x="67" y="419"/>
                  </a:lnTo>
                  <a:lnTo>
                    <a:pt x="70" y="423"/>
                  </a:lnTo>
                  <a:lnTo>
                    <a:pt x="70" y="425"/>
                  </a:lnTo>
                  <a:lnTo>
                    <a:pt x="72" y="426"/>
                  </a:lnTo>
                  <a:lnTo>
                    <a:pt x="74" y="425"/>
                  </a:lnTo>
                  <a:lnTo>
                    <a:pt x="82" y="421"/>
                  </a:lnTo>
                  <a:lnTo>
                    <a:pt x="86" y="417"/>
                  </a:lnTo>
                  <a:lnTo>
                    <a:pt x="93" y="415"/>
                  </a:lnTo>
                  <a:lnTo>
                    <a:pt x="99" y="409"/>
                  </a:lnTo>
                  <a:lnTo>
                    <a:pt x="107" y="407"/>
                  </a:lnTo>
                  <a:lnTo>
                    <a:pt x="114" y="400"/>
                  </a:lnTo>
                  <a:lnTo>
                    <a:pt x="124" y="396"/>
                  </a:lnTo>
                  <a:lnTo>
                    <a:pt x="131" y="390"/>
                  </a:lnTo>
                  <a:lnTo>
                    <a:pt x="141" y="385"/>
                  </a:lnTo>
                  <a:lnTo>
                    <a:pt x="150" y="377"/>
                  </a:lnTo>
                  <a:lnTo>
                    <a:pt x="158" y="371"/>
                  </a:lnTo>
                  <a:lnTo>
                    <a:pt x="167" y="364"/>
                  </a:lnTo>
                  <a:lnTo>
                    <a:pt x="177" y="358"/>
                  </a:lnTo>
                  <a:lnTo>
                    <a:pt x="183" y="350"/>
                  </a:lnTo>
                  <a:lnTo>
                    <a:pt x="190" y="343"/>
                  </a:lnTo>
                  <a:lnTo>
                    <a:pt x="198" y="335"/>
                  </a:lnTo>
                  <a:lnTo>
                    <a:pt x="205" y="331"/>
                  </a:lnTo>
                  <a:lnTo>
                    <a:pt x="211" y="324"/>
                  </a:lnTo>
                  <a:lnTo>
                    <a:pt x="219" y="318"/>
                  </a:lnTo>
                  <a:lnTo>
                    <a:pt x="222" y="314"/>
                  </a:lnTo>
                  <a:lnTo>
                    <a:pt x="228" y="309"/>
                  </a:lnTo>
                  <a:lnTo>
                    <a:pt x="232" y="305"/>
                  </a:lnTo>
                  <a:lnTo>
                    <a:pt x="238" y="301"/>
                  </a:lnTo>
                  <a:lnTo>
                    <a:pt x="240" y="297"/>
                  </a:lnTo>
                  <a:lnTo>
                    <a:pt x="243" y="293"/>
                  </a:lnTo>
                  <a:lnTo>
                    <a:pt x="247" y="291"/>
                  </a:lnTo>
                  <a:lnTo>
                    <a:pt x="249" y="290"/>
                  </a:lnTo>
                  <a:lnTo>
                    <a:pt x="247" y="288"/>
                  </a:lnTo>
                  <a:lnTo>
                    <a:pt x="243" y="282"/>
                  </a:lnTo>
                  <a:lnTo>
                    <a:pt x="238" y="276"/>
                  </a:lnTo>
                  <a:lnTo>
                    <a:pt x="236" y="272"/>
                  </a:lnTo>
                  <a:lnTo>
                    <a:pt x="230" y="265"/>
                  </a:lnTo>
                  <a:lnTo>
                    <a:pt x="228" y="259"/>
                  </a:lnTo>
                  <a:lnTo>
                    <a:pt x="222" y="251"/>
                  </a:lnTo>
                  <a:lnTo>
                    <a:pt x="219" y="244"/>
                  </a:lnTo>
                  <a:lnTo>
                    <a:pt x="213" y="236"/>
                  </a:lnTo>
                  <a:lnTo>
                    <a:pt x="211" y="227"/>
                  </a:lnTo>
                  <a:lnTo>
                    <a:pt x="209" y="221"/>
                  </a:lnTo>
                  <a:lnTo>
                    <a:pt x="207" y="217"/>
                  </a:lnTo>
                  <a:lnTo>
                    <a:pt x="205" y="212"/>
                  </a:lnTo>
                  <a:lnTo>
                    <a:pt x="203" y="208"/>
                  </a:lnTo>
                  <a:lnTo>
                    <a:pt x="203" y="202"/>
                  </a:lnTo>
                  <a:lnTo>
                    <a:pt x="202" y="198"/>
                  </a:lnTo>
                  <a:lnTo>
                    <a:pt x="202" y="193"/>
                  </a:lnTo>
                  <a:lnTo>
                    <a:pt x="202" y="189"/>
                  </a:lnTo>
                  <a:lnTo>
                    <a:pt x="200" y="183"/>
                  </a:lnTo>
                  <a:lnTo>
                    <a:pt x="198" y="175"/>
                  </a:lnTo>
                  <a:lnTo>
                    <a:pt x="196" y="170"/>
                  </a:lnTo>
                  <a:lnTo>
                    <a:pt x="196" y="164"/>
                  </a:lnTo>
                  <a:lnTo>
                    <a:pt x="196" y="156"/>
                  </a:lnTo>
                  <a:lnTo>
                    <a:pt x="194" y="149"/>
                  </a:lnTo>
                  <a:lnTo>
                    <a:pt x="194" y="141"/>
                  </a:lnTo>
                  <a:lnTo>
                    <a:pt x="194" y="134"/>
                  </a:lnTo>
                  <a:lnTo>
                    <a:pt x="194" y="126"/>
                  </a:lnTo>
                  <a:lnTo>
                    <a:pt x="194" y="118"/>
                  </a:lnTo>
                  <a:lnTo>
                    <a:pt x="192" y="111"/>
                  </a:lnTo>
                  <a:lnTo>
                    <a:pt x="192" y="103"/>
                  </a:lnTo>
                  <a:lnTo>
                    <a:pt x="192" y="96"/>
                  </a:lnTo>
                  <a:lnTo>
                    <a:pt x="192" y="86"/>
                  </a:lnTo>
                  <a:lnTo>
                    <a:pt x="192" y="78"/>
                  </a:lnTo>
                  <a:lnTo>
                    <a:pt x="192" y="73"/>
                  </a:lnTo>
                  <a:lnTo>
                    <a:pt x="192" y="65"/>
                  </a:lnTo>
                  <a:lnTo>
                    <a:pt x="192" y="57"/>
                  </a:lnTo>
                  <a:lnTo>
                    <a:pt x="192" y="50"/>
                  </a:lnTo>
                  <a:lnTo>
                    <a:pt x="192" y="44"/>
                  </a:lnTo>
                  <a:lnTo>
                    <a:pt x="192" y="37"/>
                  </a:lnTo>
                  <a:lnTo>
                    <a:pt x="192" y="31"/>
                  </a:lnTo>
                  <a:lnTo>
                    <a:pt x="192" y="25"/>
                  </a:lnTo>
                  <a:lnTo>
                    <a:pt x="192" y="21"/>
                  </a:lnTo>
                  <a:lnTo>
                    <a:pt x="192" y="16"/>
                  </a:lnTo>
                  <a:lnTo>
                    <a:pt x="192" y="12"/>
                  </a:lnTo>
                  <a:lnTo>
                    <a:pt x="192" y="8"/>
                  </a:lnTo>
                  <a:lnTo>
                    <a:pt x="192" y="6"/>
                  </a:lnTo>
                  <a:lnTo>
                    <a:pt x="192" y="0"/>
                  </a:lnTo>
                  <a:lnTo>
                    <a:pt x="190" y="2"/>
                  </a:lnTo>
                  <a:lnTo>
                    <a:pt x="186" y="6"/>
                  </a:lnTo>
                  <a:lnTo>
                    <a:pt x="183" y="10"/>
                  </a:lnTo>
                  <a:lnTo>
                    <a:pt x="177" y="16"/>
                  </a:lnTo>
                  <a:lnTo>
                    <a:pt x="173" y="21"/>
                  </a:lnTo>
                  <a:lnTo>
                    <a:pt x="167" y="29"/>
                  </a:lnTo>
                  <a:lnTo>
                    <a:pt x="160" y="37"/>
                  </a:lnTo>
                  <a:lnTo>
                    <a:pt x="152" y="44"/>
                  </a:lnTo>
                  <a:lnTo>
                    <a:pt x="145" y="52"/>
                  </a:lnTo>
                  <a:lnTo>
                    <a:pt x="137" y="59"/>
                  </a:lnTo>
                  <a:lnTo>
                    <a:pt x="129" y="67"/>
                  </a:lnTo>
                  <a:lnTo>
                    <a:pt x="120" y="75"/>
                  </a:lnTo>
                  <a:lnTo>
                    <a:pt x="112" y="82"/>
                  </a:lnTo>
                  <a:lnTo>
                    <a:pt x="103" y="90"/>
                  </a:lnTo>
                  <a:lnTo>
                    <a:pt x="95" y="96"/>
                  </a:lnTo>
                  <a:lnTo>
                    <a:pt x="89" y="99"/>
                  </a:lnTo>
                  <a:lnTo>
                    <a:pt x="84" y="101"/>
                  </a:lnTo>
                  <a:lnTo>
                    <a:pt x="80" y="103"/>
                  </a:lnTo>
                  <a:lnTo>
                    <a:pt x="76" y="107"/>
                  </a:lnTo>
                  <a:lnTo>
                    <a:pt x="69" y="113"/>
                  </a:lnTo>
                  <a:lnTo>
                    <a:pt x="61" y="118"/>
                  </a:lnTo>
                  <a:lnTo>
                    <a:pt x="51" y="122"/>
                  </a:lnTo>
                  <a:lnTo>
                    <a:pt x="46" y="128"/>
                  </a:lnTo>
                  <a:lnTo>
                    <a:pt x="40" y="134"/>
                  </a:lnTo>
                  <a:lnTo>
                    <a:pt x="34" y="139"/>
                  </a:lnTo>
                  <a:lnTo>
                    <a:pt x="29" y="141"/>
                  </a:lnTo>
                  <a:lnTo>
                    <a:pt x="25" y="147"/>
                  </a:lnTo>
                  <a:lnTo>
                    <a:pt x="19" y="149"/>
                  </a:lnTo>
                  <a:lnTo>
                    <a:pt x="17" y="153"/>
                  </a:lnTo>
                  <a:lnTo>
                    <a:pt x="13" y="156"/>
                  </a:lnTo>
                  <a:lnTo>
                    <a:pt x="12" y="158"/>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0" name="Freeform 10"/>
            <p:cNvSpPr>
              <a:spLocks/>
            </p:cNvSpPr>
            <p:nvPr/>
          </p:nvSpPr>
          <p:spPr bwMode="auto">
            <a:xfrm>
              <a:off x="4849" y="1663"/>
              <a:ext cx="116" cy="157"/>
            </a:xfrm>
            <a:custGeom>
              <a:avLst/>
              <a:gdLst>
                <a:gd name="T0" fmla="*/ 23 w 231"/>
                <a:gd name="T1" fmla="*/ 1 h 314"/>
                <a:gd name="T2" fmla="*/ 19 w 231"/>
                <a:gd name="T3" fmla="*/ 4 h 314"/>
                <a:gd name="T4" fmla="*/ 13 w 231"/>
                <a:gd name="T5" fmla="*/ 10 h 314"/>
                <a:gd name="T6" fmla="*/ 9 w 231"/>
                <a:gd name="T7" fmla="*/ 14 h 314"/>
                <a:gd name="T8" fmla="*/ 7 w 231"/>
                <a:gd name="T9" fmla="*/ 17 h 314"/>
                <a:gd name="T10" fmla="*/ 4 w 231"/>
                <a:gd name="T11" fmla="*/ 21 h 314"/>
                <a:gd name="T12" fmla="*/ 2 w 231"/>
                <a:gd name="T13" fmla="*/ 26 h 314"/>
                <a:gd name="T14" fmla="*/ 1 w 231"/>
                <a:gd name="T15" fmla="*/ 30 h 314"/>
                <a:gd name="T16" fmla="*/ 0 w 231"/>
                <a:gd name="T17" fmla="*/ 34 h 314"/>
                <a:gd name="T18" fmla="*/ 0 w 231"/>
                <a:gd name="T19" fmla="*/ 39 h 314"/>
                <a:gd name="T20" fmla="*/ 1 w 231"/>
                <a:gd name="T21" fmla="*/ 44 h 314"/>
                <a:gd name="T22" fmla="*/ 2 w 231"/>
                <a:gd name="T23" fmla="*/ 48 h 314"/>
                <a:gd name="T24" fmla="*/ 4 w 231"/>
                <a:gd name="T25" fmla="*/ 53 h 314"/>
                <a:gd name="T26" fmla="*/ 6 w 231"/>
                <a:gd name="T27" fmla="*/ 57 h 314"/>
                <a:gd name="T28" fmla="*/ 7 w 231"/>
                <a:gd name="T29" fmla="*/ 61 h 314"/>
                <a:gd name="T30" fmla="*/ 9 w 231"/>
                <a:gd name="T31" fmla="*/ 67 h 314"/>
                <a:gd name="T32" fmla="*/ 11 w 231"/>
                <a:gd name="T33" fmla="*/ 69 h 314"/>
                <a:gd name="T34" fmla="*/ 13 w 231"/>
                <a:gd name="T35" fmla="*/ 69 h 314"/>
                <a:gd name="T36" fmla="*/ 17 w 231"/>
                <a:gd name="T37" fmla="*/ 70 h 314"/>
                <a:gd name="T38" fmla="*/ 21 w 231"/>
                <a:gd name="T39" fmla="*/ 70 h 314"/>
                <a:gd name="T40" fmla="*/ 26 w 231"/>
                <a:gd name="T41" fmla="*/ 72 h 314"/>
                <a:gd name="T42" fmla="*/ 32 w 231"/>
                <a:gd name="T43" fmla="*/ 73 h 314"/>
                <a:gd name="T44" fmla="*/ 38 w 231"/>
                <a:gd name="T45" fmla="*/ 75 h 314"/>
                <a:gd name="T46" fmla="*/ 43 w 231"/>
                <a:gd name="T47" fmla="*/ 76 h 314"/>
                <a:gd name="T48" fmla="*/ 48 w 231"/>
                <a:gd name="T49" fmla="*/ 78 h 314"/>
                <a:gd name="T50" fmla="*/ 52 w 231"/>
                <a:gd name="T51" fmla="*/ 79 h 314"/>
                <a:gd name="T52" fmla="*/ 52 w 231"/>
                <a:gd name="T53" fmla="*/ 78 h 314"/>
                <a:gd name="T54" fmla="*/ 51 w 231"/>
                <a:gd name="T55" fmla="*/ 75 h 314"/>
                <a:gd name="T56" fmla="*/ 49 w 231"/>
                <a:gd name="T57" fmla="*/ 70 h 314"/>
                <a:gd name="T58" fmla="*/ 47 w 231"/>
                <a:gd name="T59" fmla="*/ 63 h 314"/>
                <a:gd name="T60" fmla="*/ 46 w 231"/>
                <a:gd name="T61" fmla="*/ 59 h 314"/>
                <a:gd name="T62" fmla="*/ 46 w 231"/>
                <a:gd name="T63" fmla="*/ 54 h 314"/>
                <a:gd name="T64" fmla="*/ 46 w 231"/>
                <a:gd name="T65" fmla="*/ 49 h 314"/>
                <a:gd name="T66" fmla="*/ 46 w 231"/>
                <a:gd name="T67" fmla="*/ 45 h 314"/>
                <a:gd name="T68" fmla="*/ 48 w 231"/>
                <a:gd name="T69" fmla="*/ 42 h 314"/>
                <a:gd name="T70" fmla="*/ 51 w 231"/>
                <a:gd name="T71" fmla="*/ 35 h 314"/>
                <a:gd name="T72" fmla="*/ 54 w 231"/>
                <a:gd name="T73" fmla="*/ 30 h 314"/>
                <a:gd name="T74" fmla="*/ 57 w 231"/>
                <a:gd name="T75" fmla="*/ 26 h 314"/>
                <a:gd name="T76" fmla="*/ 57 w 231"/>
                <a:gd name="T77" fmla="*/ 24 h 314"/>
                <a:gd name="T78" fmla="*/ 52 w 231"/>
                <a:gd name="T79" fmla="*/ 19 h 314"/>
                <a:gd name="T80" fmla="*/ 48 w 231"/>
                <a:gd name="T81" fmla="*/ 16 h 314"/>
                <a:gd name="T82" fmla="*/ 44 w 231"/>
                <a:gd name="T83" fmla="*/ 13 h 314"/>
                <a:gd name="T84" fmla="*/ 39 w 231"/>
                <a:gd name="T85" fmla="*/ 9 h 314"/>
                <a:gd name="T86" fmla="*/ 34 w 231"/>
                <a:gd name="T87" fmla="*/ 6 h 314"/>
                <a:gd name="T88" fmla="*/ 30 w 231"/>
                <a:gd name="T89" fmla="*/ 4 h 314"/>
                <a:gd name="T90" fmla="*/ 26 w 231"/>
                <a:gd name="T91" fmla="*/ 2 h 314"/>
                <a:gd name="T92" fmla="*/ 24 w 231"/>
                <a:gd name="T93" fmla="*/ 0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1" h="314">
                  <a:moveTo>
                    <a:pt x="95" y="0"/>
                  </a:moveTo>
                  <a:lnTo>
                    <a:pt x="93" y="0"/>
                  </a:lnTo>
                  <a:lnTo>
                    <a:pt x="91" y="2"/>
                  </a:lnTo>
                  <a:lnTo>
                    <a:pt x="85" y="6"/>
                  </a:lnTo>
                  <a:lnTo>
                    <a:pt x="79" y="9"/>
                  </a:lnTo>
                  <a:lnTo>
                    <a:pt x="74" y="15"/>
                  </a:lnTo>
                  <a:lnTo>
                    <a:pt x="66" y="23"/>
                  </a:lnTo>
                  <a:lnTo>
                    <a:pt x="59" y="28"/>
                  </a:lnTo>
                  <a:lnTo>
                    <a:pt x="51" y="38"/>
                  </a:lnTo>
                  <a:lnTo>
                    <a:pt x="45" y="44"/>
                  </a:lnTo>
                  <a:lnTo>
                    <a:pt x="41" y="48"/>
                  </a:lnTo>
                  <a:lnTo>
                    <a:pt x="36" y="53"/>
                  </a:lnTo>
                  <a:lnTo>
                    <a:pt x="34" y="57"/>
                  </a:lnTo>
                  <a:lnTo>
                    <a:pt x="28" y="63"/>
                  </a:lnTo>
                  <a:lnTo>
                    <a:pt x="26" y="68"/>
                  </a:lnTo>
                  <a:lnTo>
                    <a:pt x="21" y="72"/>
                  </a:lnTo>
                  <a:lnTo>
                    <a:pt x="19" y="80"/>
                  </a:lnTo>
                  <a:lnTo>
                    <a:pt x="15" y="84"/>
                  </a:lnTo>
                  <a:lnTo>
                    <a:pt x="11" y="89"/>
                  </a:lnTo>
                  <a:lnTo>
                    <a:pt x="9" y="95"/>
                  </a:lnTo>
                  <a:lnTo>
                    <a:pt x="7" y="101"/>
                  </a:lnTo>
                  <a:lnTo>
                    <a:pt x="5" y="106"/>
                  </a:lnTo>
                  <a:lnTo>
                    <a:pt x="3" y="112"/>
                  </a:lnTo>
                  <a:lnTo>
                    <a:pt x="2" y="118"/>
                  </a:lnTo>
                  <a:lnTo>
                    <a:pt x="2" y="125"/>
                  </a:lnTo>
                  <a:lnTo>
                    <a:pt x="0" y="131"/>
                  </a:lnTo>
                  <a:lnTo>
                    <a:pt x="0" y="135"/>
                  </a:lnTo>
                  <a:lnTo>
                    <a:pt x="0" y="143"/>
                  </a:lnTo>
                  <a:lnTo>
                    <a:pt x="0" y="148"/>
                  </a:lnTo>
                  <a:lnTo>
                    <a:pt x="0" y="154"/>
                  </a:lnTo>
                  <a:lnTo>
                    <a:pt x="2" y="162"/>
                  </a:lnTo>
                  <a:lnTo>
                    <a:pt x="2" y="167"/>
                  </a:lnTo>
                  <a:lnTo>
                    <a:pt x="3" y="173"/>
                  </a:lnTo>
                  <a:lnTo>
                    <a:pt x="5" y="179"/>
                  </a:lnTo>
                  <a:lnTo>
                    <a:pt x="5" y="186"/>
                  </a:lnTo>
                  <a:lnTo>
                    <a:pt x="7" y="192"/>
                  </a:lnTo>
                  <a:lnTo>
                    <a:pt x="9" y="198"/>
                  </a:lnTo>
                  <a:lnTo>
                    <a:pt x="11" y="203"/>
                  </a:lnTo>
                  <a:lnTo>
                    <a:pt x="13" y="211"/>
                  </a:lnTo>
                  <a:lnTo>
                    <a:pt x="15" y="215"/>
                  </a:lnTo>
                  <a:lnTo>
                    <a:pt x="19" y="223"/>
                  </a:lnTo>
                  <a:lnTo>
                    <a:pt x="21" y="228"/>
                  </a:lnTo>
                  <a:lnTo>
                    <a:pt x="22" y="234"/>
                  </a:lnTo>
                  <a:lnTo>
                    <a:pt x="24" y="238"/>
                  </a:lnTo>
                  <a:lnTo>
                    <a:pt x="26" y="243"/>
                  </a:lnTo>
                  <a:lnTo>
                    <a:pt x="28" y="251"/>
                  </a:lnTo>
                  <a:lnTo>
                    <a:pt x="34" y="261"/>
                  </a:lnTo>
                  <a:lnTo>
                    <a:pt x="36" y="266"/>
                  </a:lnTo>
                  <a:lnTo>
                    <a:pt x="38" y="272"/>
                  </a:lnTo>
                  <a:lnTo>
                    <a:pt x="40" y="274"/>
                  </a:lnTo>
                  <a:lnTo>
                    <a:pt x="41" y="276"/>
                  </a:lnTo>
                  <a:lnTo>
                    <a:pt x="47" y="276"/>
                  </a:lnTo>
                  <a:lnTo>
                    <a:pt x="49" y="276"/>
                  </a:lnTo>
                  <a:lnTo>
                    <a:pt x="55" y="276"/>
                  </a:lnTo>
                  <a:lnTo>
                    <a:pt x="60" y="278"/>
                  </a:lnTo>
                  <a:lnTo>
                    <a:pt x="66" y="278"/>
                  </a:lnTo>
                  <a:lnTo>
                    <a:pt x="70" y="278"/>
                  </a:lnTo>
                  <a:lnTo>
                    <a:pt x="78" y="278"/>
                  </a:lnTo>
                  <a:lnTo>
                    <a:pt x="83" y="280"/>
                  </a:lnTo>
                  <a:lnTo>
                    <a:pt x="91" y="281"/>
                  </a:lnTo>
                  <a:lnTo>
                    <a:pt x="97" y="283"/>
                  </a:lnTo>
                  <a:lnTo>
                    <a:pt x="104" y="285"/>
                  </a:lnTo>
                  <a:lnTo>
                    <a:pt x="112" y="287"/>
                  </a:lnTo>
                  <a:lnTo>
                    <a:pt x="119" y="289"/>
                  </a:lnTo>
                  <a:lnTo>
                    <a:pt x="127" y="291"/>
                  </a:lnTo>
                  <a:lnTo>
                    <a:pt x="135" y="295"/>
                  </a:lnTo>
                  <a:lnTo>
                    <a:pt x="142" y="297"/>
                  </a:lnTo>
                  <a:lnTo>
                    <a:pt x="150" y="299"/>
                  </a:lnTo>
                  <a:lnTo>
                    <a:pt x="157" y="300"/>
                  </a:lnTo>
                  <a:lnTo>
                    <a:pt x="165" y="302"/>
                  </a:lnTo>
                  <a:lnTo>
                    <a:pt x="171" y="304"/>
                  </a:lnTo>
                  <a:lnTo>
                    <a:pt x="178" y="306"/>
                  </a:lnTo>
                  <a:lnTo>
                    <a:pt x="184" y="308"/>
                  </a:lnTo>
                  <a:lnTo>
                    <a:pt x="190" y="310"/>
                  </a:lnTo>
                  <a:lnTo>
                    <a:pt x="193" y="310"/>
                  </a:lnTo>
                  <a:lnTo>
                    <a:pt x="199" y="312"/>
                  </a:lnTo>
                  <a:lnTo>
                    <a:pt x="205" y="314"/>
                  </a:lnTo>
                  <a:lnTo>
                    <a:pt x="207" y="314"/>
                  </a:lnTo>
                  <a:lnTo>
                    <a:pt x="205" y="312"/>
                  </a:lnTo>
                  <a:lnTo>
                    <a:pt x="203" y="308"/>
                  </a:lnTo>
                  <a:lnTo>
                    <a:pt x="203" y="304"/>
                  </a:lnTo>
                  <a:lnTo>
                    <a:pt x="201" y="297"/>
                  </a:lnTo>
                  <a:lnTo>
                    <a:pt x="197" y="291"/>
                  </a:lnTo>
                  <a:lnTo>
                    <a:pt x="195" y="285"/>
                  </a:lnTo>
                  <a:lnTo>
                    <a:pt x="193" y="278"/>
                  </a:lnTo>
                  <a:lnTo>
                    <a:pt x="192" y="268"/>
                  </a:lnTo>
                  <a:lnTo>
                    <a:pt x="188" y="261"/>
                  </a:lnTo>
                  <a:lnTo>
                    <a:pt x="186" y="251"/>
                  </a:lnTo>
                  <a:lnTo>
                    <a:pt x="184" y="242"/>
                  </a:lnTo>
                  <a:lnTo>
                    <a:pt x="184" y="238"/>
                  </a:lnTo>
                  <a:lnTo>
                    <a:pt x="182" y="234"/>
                  </a:lnTo>
                  <a:lnTo>
                    <a:pt x="182" y="228"/>
                  </a:lnTo>
                  <a:lnTo>
                    <a:pt x="182" y="224"/>
                  </a:lnTo>
                  <a:lnTo>
                    <a:pt x="182" y="215"/>
                  </a:lnTo>
                  <a:lnTo>
                    <a:pt x="182" y="205"/>
                  </a:lnTo>
                  <a:lnTo>
                    <a:pt x="182" y="200"/>
                  </a:lnTo>
                  <a:lnTo>
                    <a:pt x="182" y="196"/>
                  </a:lnTo>
                  <a:lnTo>
                    <a:pt x="184" y="190"/>
                  </a:lnTo>
                  <a:lnTo>
                    <a:pt x="184" y="184"/>
                  </a:lnTo>
                  <a:lnTo>
                    <a:pt x="184" y="179"/>
                  </a:lnTo>
                  <a:lnTo>
                    <a:pt x="186" y="175"/>
                  </a:lnTo>
                  <a:lnTo>
                    <a:pt x="188" y="171"/>
                  </a:lnTo>
                  <a:lnTo>
                    <a:pt x="190" y="165"/>
                  </a:lnTo>
                  <a:lnTo>
                    <a:pt x="193" y="156"/>
                  </a:lnTo>
                  <a:lnTo>
                    <a:pt x="197" y="148"/>
                  </a:lnTo>
                  <a:lnTo>
                    <a:pt x="201" y="139"/>
                  </a:lnTo>
                  <a:lnTo>
                    <a:pt x="207" y="133"/>
                  </a:lnTo>
                  <a:lnTo>
                    <a:pt x="211" y="125"/>
                  </a:lnTo>
                  <a:lnTo>
                    <a:pt x="216" y="118"/>
                  </a:lnTo>
                  <a:lnTo>
                    <a:pt x="218" y="112"/>
                  </a:lnTo>
                  <a:lnTo>
                    <a:pt x="224" y="108"/>
                  </a:lnTo>
                  <a:lnTo>
                    <a:pt x="228" y="101"/>
                  </a:lnTo>
                  <a:lnTo>
                    <a:pt x="231" y="99"/>
                  </a:lnTo>
                  <a:lnTo>
                    <a:pt x="230" y="97"/>
                  </a:lnTo>
                  <a:lnTo>
                    <a:pt x="226" y="93"/>
                  </a:lnTo>
                  <a:lnTo>
                    <a:pt x="220" y="87"/>
                  </a:lnTo>
                  <a:lnTo>
                    <a:pt x="212" y="82"/>
                  </a:lnTo>
                  <a:lnTo>
                    <a:pt x="207" y="76"/>
                  </a:lnTo>
                  <a:lnTo>
                    <a:pt x="201" y="72"/>
                  </a:lnTo>
                  <a:lnTo>
                    <a:pt x="197" y="68"/>
                  </a:lnTo>
                  <a:lnTo>
                    <a:pt x="192" y="63"/>
                  </a:lnTo>
                  <a:lnTo>
                    <a:pt x="186" y="59"/>
                  </a:lnTo>
                  <a:lnTo>
                    <a:pt x="180" y="55"/>
                  </a:lnTo>
                  <a:lnTo>
                    <a:pt x="174" y="49"/>
                  </a:lnTo>
                  <a:lnTo>
                    <a:pt x="169" y="46"/>
                  </a:lnTo>
                  <a:lnTo>
                    <a:pt x="161" y="42"/>
                  </a:lnTo>
                  <a:lnTo>
                    <a:pt x="154" y="36"/>
                  </a:lnTo>
                  <a:lnTo>
                    <a:pt x="148" y="32"/>
                  </a:lnTo>
                  <a:lnTo>
                    <a:pt x="140" y="28"/>
                  </a:lnTo>
                  <a:lnTo>
                    <a:pt x="133" y="23"/>
                  </a:lnTo>
                  <a:lnTo>
                    <a:pt x="127" y="19"/>
                  </a:lnTo>
                  <a:lnTo>
                    <a:pt x="123" y="17"/>
                  </a:lnTo>
                  <a:lnTo>
                    <a:pt x="117" y="13"/>
                  </a:lnTo>
                  <a:lnTo>
                    <a:pt x="112" y="9"/>
                  </a:lnTo>
                  <a:lnTo>
                    <a:pt x="108" y="8"/>
                  </a:lnTo>
                  <a:lnTo>
                    <a:pt x="104" y="6"/>
                  </a:lnTo>
                  <a:lnTo>
                    <a:pt x="100" y="4"/>
                  </a:lnTo>
                  <a:lnTo>
                    <a:pt x="95" y="0"/>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1" name="Freeform 11"/>
            <p:cNvSpPr>
              <a:spLocks/>
            </p:cNvSpPr>
            <p:nvPr/>
          </p:nvSpPr>
          <p:spPr bwMode="auto">
            <a:xfrm>
              <a:off x="5033" y="1656"/>
              <a:ext cx="141" cy="186"/>
            </a:xfrm>
            <a:custGeom>
              <a:avLst/>
              <a:gdLst>
                <a:gd name="T0" fmla="*/ 3 w 282"/>
                <a:gd name="T1" fmla="*/ 36 h 371"/>
                <a:gd name="T2" fmla="*/ 1 w 282"/>
                <a:gd name="T3" fmla="*/ 41 h 371"/>
                <a:gd name="T4" fmla="*/ 1 w 282"/>
                <a:gd name="T5" fmla="*/ 45 h 371"/>
                <a:gd name="T6" fmla="*/ 0 w 282"/>
                <a:gd name="T7" fmla="*/ 49 h 371"/>
                <a:gd name="T8" fmla="*/ 0 w 282"/>
                <a:gd name="T9" fmla="*/ 53 h 371"/>
                <a:gd name="T10" fmla="*/ 0 w 282"/>
                <a:gd name="T11" fmla="*/ 57 h 371"/>
                <a:gd name="T12" fmla="*/ 1 w 282"/>
                <a:gd name="T13" fmla="*/ 62 h 371"/>
                <a:gd name="T14" fmla="*/ 3 w 282"/>
                <a:gd name="T15" fmla="*/ 66 h 371"/>
                <a:gd name="T16" fmla="*/ 5 w 282"/>
                <a:gd name="T17" fmla="*/ 71 h 371"/>
                <a:gd name="T18" fmla="*/ 8 w 282"/>
                <a:gd name="T19" fmla="*/ 74 h 371"/>
                <a:gd name="T20" fmla="*/ 13 w 282"/>
                <a:gd name="T21" fmla="*/ 80 h 371"/>
                <a:gd name="T22" fmla="*/ 16 w 282"/>
                <a:gd name="T23" fmla="*/ 83 h 371"/>
                <a:gd name="T24" fmla="*/ 20 w 282"/>
                <a:gd name="T25" fmla="*/ 85 h 371"/>
                <a:gd name="T26" fmla="*/ 24 w 282"/>
                <a:gd name="T27" fmla="*/ 88 h 371"/>
                <a:gd name="T28" fmla="*/ 30 w 282"/>
                <a:gd name="T29" fmla="*/ 92 h 371"/>
                <a:gd name="T30" fmla="*/ 33 w 282"/>
                <a:gd name="T31" fmla="*/ 93 h 371"/>
                <a:gd name="T32" fmla="*/ 35 w 282"/>
                <a:gd name="T33" fmla="*/ 92 h 371"/>
                <a:gd name="T34" fmla="*/ 38 w 282"/>
                <a:gd name="T35" fmla="*/ 89 h 371"/>
                <a:gd name="T36" fmla="*/ 43 w 282"/>
                <a:gd name="T37" fmla="*/ 85 h 371"/>
                <a:gd name="T38" fmla="*/ 48 w 282"/>
                <a:gd name="T39" fmla="*/ 80 h 371"/>
                <a:gd name="T40" fmla="*/ 52 w 282"/>
                <a:gd name="T41" fmla="*/ 75 h 371"/>
                <a:gd name="T42" fmla="*/ 54 w 282"/>
                <a:gd name="T43" fmla="*/ 71 h 371"/>
                <a:gd name="T44" fmla="*/ 57 w 282"/>
                <a:gd name="T45" fmla="*/ 67 h 371"/>
                <a:gd name="T46" fmla="*/ 58 w 282"/>
                <a:gd name="T47" fmla="*/ 64 h 371"/>
                <a:gd name="T48" fmla="*/ 61 w 282"/>
                <a:gd name="T49" fmla="*/ 60 h 371"/>
                <a:gd name="T50" fmla="*/ 64 w 282"/>
                <a:gd name="T51" fmla="*/ 55 h 371"/>
                <a:gd name="T52" fmla="*/ 67 w 282"/>
                <a:gd name="T53" fmla="*/ 48 h 371"/>
                <a:gd name="T54" fmla="*/ 69 w 282"/>
                <a:gd name="T55" fmla="*/ 44 h 371"/>
                <a:gd name="T56" fmla="*/ 71 w 282"/>
                <a:gd name="T57" fmla="*/ 43 h 371"/>
                <a:gd name="T58" fmla="*/ 68 w 282"/>
                <a:gd name="T59" fmla="*/ 41 h 371"/>
                <a:gd name="T60" fmla="*/ 63 w 282"/>
                <a:gd name="T61" fmla="*/ 39 h 371"/>
                <a:gd name="T62" fmla="*/ 58 w 282"/>
                <a:gd name="T63" fmla="*/ 35 h 371"/>
                <a:gd name="T64" fmla="*/ 54 w 282"/>
                <a:gd name="T65" fmla="*/ 33 h 371"/>
                <a:gd name="T66" fmla="*/ 47 w 282"/>
                <a:gd name="T67" fmla="*/ 28 h 371"/>
                <a:gd name="T68" fmla="*/ 43 w 282"/>
                <a:gd name="T69" fmla="*/ 22 h 371"/>
                <a:gd name="T70" fmla="*/ 39 w 282"/>
                <a:gd name="T71" fmla="*/ 15 h 371"/>
                <a:gd name="T72" fmla="*/ 38 w 282"/>
                <a:gd name="T73" fmla="*/ 9 h 371"/>
                <a:gd name="T74" fmla="*/ 38 w 282"/>
                <a:gd name="T75" fmla="*/ 5 h 371"/>
                <a:gd name="T76" fmla="*/ 39 w 282"/>
                <a:gd name="T77" fmla="*/ 0 h 371"/>
                <a:gd name="T78" fmla="*/ 35 w 282"/>
                <a:gd name="T79" fmla="*/ 4 h 371"/>
                <a:gd name="T80" fmla="*/ 30 w 282"/>
                <a:gd name="T81" fmla="*/ 8 h 371"/>
                <a:gd name="T82" fmla="*/ 25 w 282"/>
                <a:gd name="T83" fmla="*/ 14 h 371"/>
                <a:gd name="T84" fmla="*/ 19 w 282"/>
                <a:gd name="T85" fmla="*/ 19 h 371"/>
                <a:gd name="T86" fmla="*/ 14 w 282"/>
                <a:gd name="T87" fmla="*/ 25 h 371"/>
                <a:gd name="T88" fmla="*/ 9 w 282"/>
                <a:gd name="T89" fmla="*/ 29 h 371"/>
                <a:gd name="T90" fmla="*/ 7 w 282"/>
                <a:gd name="T91" fmla="*/ 33 h 371"/>
                <a:gd name="T92" fmla="*/ 3 w 282"/>
                <a:gd name="T93" fmla="*/ 35 h 3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2" h="371">
                  <a:moveTo>
                    <a:pt x="10" y="142"/>
                  </a:moveTo>
                  <a:lnTo>
                    <a:pt x="10" y="142"/>
                  </a:lnTo>
                  <a:lnTo>
                    <a:pt x="10" y="144"/>
                  </a:lnTo>
                  <a:lnTo>
                    <a:pt x="8" y="148"/>
                  </a:lnTo>
                  <a:lnTo>
                    <a:pt x="6" y="156"/>
                  </a:lnTo>
                  <a:lnTo>
                    <a:pt x="4" y="161"/>
                  </a:lnTo>
                  <a:lnTo>
                    <a:pt x="2" y="169"/>
                  </a:lnTo>
                  <a:lnTo>
                    <a:pt x="2" y="173"/>
                  </a:lnTo>
                  <a:lnTo>
                    <a:pt x="2" y="178"/>
                  </a:lnTo>
                  <a:lnTo>
                    <a:pt x="2" y="184"/>
                  </a:lnTo>
                  <a:lnTo>
                    <a:pt x="2" y="188"/>
                  </a:lnTo>
                  <a:lnTo>
                    <a:pt x="0" y="194"/>
                  </a:lnTo>
                  <a:lnTo>
                    <a:pt x="0" y="199"/>
                  </a:lnTo>
                  <a:lnTo>
                    <a:pt x="0" y="203"/>
                  </a:lnTo>
                  <a:lnTo>
                    <a:pt x="0" y="211"/>
                  </a:lnTo>
                  <a:lnTo>
                    <a:pt x="0" y="215"/>
                  </a:lnTo>
                  <a:lnTo>
                    <a:pt x="0" y="220"/>
                  </a:lnTo>
                  <a:lnTo>
                    <a:pt x="0" y="228"/>
                  </a:lnTo>
                  <a:lnTo>
                    <a:pt x="2" y="234"/>
                  </a:lnTo>
                  <a:lnTo>
                    <a:pt x="2" y="237"/>
                  </a:lnTo>
                  <a:lnTo>
                    <a:pt x="4" y="245"/>
                  </a:lnTo>
                  <a:lnTo>
                    <a:pt x="4" y="251"/>
                  </a:lnTo>
                  <a:lnTo>
                    <a:pt x="8" y="256"/>
                  </a:lnTo>
                  <a:lnTo>
                    <a:pt x="10" y="262"/>
                  </a:lnTo>
                  <a:lnTo>
                    <a:pt x="12" y="270"/>
                  </a:lnTo>
                  <a:lnTo>
                    <a:pt x="14" y="274"/>
                  </a:lnTo>
                  <a:lnTo>
                    <a:pt x="19" y="281"/>
                  </a:lnTo>
                  <a:lnTo>
                    <a:pt x="21" y="285"/>
                  </a:lnTo>
                  <a:lnTo>
                    <a:pt x="25" y="291"/>
                  </a:lnTo>
                  <a:lnTo>
                    <a:pt x="29" y="296"/>
                  </a:lnTo>
                  <a:lnTo>
                    <a:pt x="33" y="300"/>
                  </a:lnTo>
                  <a:lnTo>
                    <a:pt x="40" y="310"/>
                  </a:lnTo>
                  <a:lnTo>
                    <a:pt x="50" y="319"/>
                  </a:lnTo>
                  <a:lnTo>
                    <a:pt x="55" y="323"/>
                  </a:lnTo>
                  <a:lnTo>
                    <a:pt x="59" y="327"/>
                  </a:lnTo>
                  <a:lnTo>
                    <a:pt x="63" y="331"/>
                  </a:lnTo>
                  <a:lnTo>
                    <a:pt x="69" y="334"/>
                  </a:lnTo>
                  <a:lnTo>
                    <a:pt x="73" y="336"/>
                  </a:lnTo>
                  <a:lnTo>
                    <a:pt x="78" y="340"/>
                  </a:lnTo>
                  <a:lnTo>
                    <a:pt x="82" y="344"/>
                  </a:lnTo>
                  <a:lnTo>
                    <a:pt x="88" y="348"/>
                  </a:lnTo>
                  <a:lnTo>
                    <a:pt x="95" y="352"/>
                  </a:lnTo>
                  <a:lnTo>
                    <a:pt x="105" y="357"/>
                  </a:lnTo>
                  <a:lnTo>
                    <a:pt x="111" y="361"/>
                  </a:lnTo>
                  <a:lnTo>
                    <a:pt x="118" y="365"/>
                  </a:lnTo>
                  <a:lnTo>
                    <a:pt x="122" y="367"/>
                  </a:lnTo>
                  <a:lnTo>
                    <a:pt x="126" y="369"/>
                  </a:lnTo>
                  <a:lnTo>
                    <a:pt x="130" y="371"/>
                  </a:lnTo>
                  <a:lnTo>
                    <a:pt x="131" y="371"/>
                  </a:lnTo>
                  <a:lnTo>
                    <a:pt x="133" y="371"/>
                  </a:lnTo>
                  <a:lnTo>
                    <a:pt x="139" y="367"/>
                  </a:lnTo>
                  <a:lnTo>
                    <a:pt x="143" y="363"/>
                  </a:lnTo>
                  <a:lnTo>
                    <a:pt x="147" y="359"/>
                  </a:lnTo>
                  <a:lnTo>
                    <a:pt x="152" y="355"/>
                  </a:lnTo>
                  <a:lnTo>
                    <a:pt x="160" y="352"/>
                  </a:lnTo>
                  <a:lnTo>
                    <a:pt x="164" y="344"/>
                  </a:lnTo>
                  <a:lnTo>
                    <a:pt x="171" y="338"/>
                  </a:lnTo>
                  <a:lnTo>
                    <a:pt x="179" y="333"/>
                  </a:lnTo>
                  <a:lnTo>
                    <a:pt x="187" y="325"/>
                  </a:lnTo>
                  <a:lnTo>
                    <a:pt x="192" y="317"/>
                  </a:lnTo>
                  <a:lnTo>
                    <a:pt x="198" y="308"/>
                  </a:lnTo>
                  <a:lnTo>
                    <a:pt x="202" y="302"/>
                  </a:lnTo>
                  <a:lnTo>
                    <a:pt x="206" y="298"/>
                  </a:lnTo>
                  <a:lnTo>
                    <a:pt x="207" y="293"/>
                  </a:lnTo>
                  <a:lnTo>
                    <a:pt x="213" y="289"/>
                  </a:lnTo>
                  <a:lnTo>
                    <a:pt x="215" y="283"/>
                  </a:lnTo>
                  <a:lnTo>
                    <a:pt x="217" y="279"/>
                  </a:lnTo>
                  <a:lnTo>
                    <a:pt x="221" y="274"/>
                  </a:lnTo>
                  <a:lnTo>
                    <a:pt x="225" y="268"/>
                  </a:lnTo>
                  <a:lnTo>
                    <a:pt x="226" y="264"/>
                  </a:lnTo>
                  <a:lnTo>
                    <a:pt x="230" y="258"/>
                  </a:lnTo>
                  <a:lnTo>
                    <a:pt x="232" y="253"/>
                  </a:lnTo>
                  <a:lnTo>
                    <a:pt x="236" y="247"/>
                  </a:lnTo>
                  <a:lnTo>
                    <a:pt x="240" y="243"/>
                  </a:lnTo>
                  <a:lnTo>
                    <a:pt x="242" y="237"/>
                  </a:lnTo>
                  <a:lnTo>
                    <a:pt x="244" y="232"/>
                  </a:lnTo>
                  <a:lnTo>
                    <a:pt x="247" y="228"/>
                  </a:lnTo>
                  <a:lnTo>
                    <a:pt x="253" y="218"/>
                  </a:lnTo>
                  <a:lnTo>
                    <a:pt x="259" y="209"/>
                  </a:lnTo>
                  <a:lnTo>
                    <a:pt x="263" y="199"/>
                  </a:lnTo>
                  <a:lnTo>
                    <a:pt x="268" y="192"/>
                  </a:lnTo>
                  <a:lnTo>
                    <a:pt x="270" y="184"/>
                  </a:lnTo>
                  <a:lnTo>
                    <a:pt x="274" y="180"/>
                  </a:lnTo>
                  <a:lnTo>
                    <a:pt x="276" y="175"/>
                  </a:lnTo>
                  <a:lnTo>
                    <a:pt x="278" y="171"/>
                  </a:lnTo>
                  <a:lnTo>
                    <a:pt x="280" y="169"/>
                  </a:lnTo>
                  <a:lnTo>
                    <a:pt x="282" y="169"/>
                  </a:lnTo>
                  <a:lnTo>
                    <a:pt x="280" y="167"/>
                  </a:lnTo>
                  <a:lnTo>
                    <a:pt x="276" y="165"/>
                  </a:lnTo>
                  <a:lnTo>
                    <a:pt x="272" y="163"/>
                  </a:lnTo>
                  <a:lnTo>
                    <a:pt x="266" y="161"/>
                  </a:lnTo>
                  <a:lnTo>
                    <a:pt x="259" y="158"/>
                  </a:lnTo>
                  <a:lnTo>
                    <a:pt x="251" y="154"/>
                  </a:lnTo>
                  <a:lnTo>
                    <a:pt x="244" y="148"/>
                  </a:lnTo>
                  <a:lnTo>
                    <a:pt x="234" y="144"/>
                  </a:lnTo>
                  <a:lnTo>
                    <a:pt x="230" y="140"/>
                  </a:lnTo>
                  <a:lnTo>
                    <a:pt x="225" y="138"/>
                  </a:lnTo>
                  <a:lnTo>
                    <a:pt x="219" y="135"/>
                  </a:lnTo>
                  <a:lnTo>
                    <a:pt x="215" y="131"/>
                  </a:lnTo>
                  <a:lnTo>
                    <a:pt x="206" y="125"/>
                  </a:lnTo>
                  <a:lnTo>
                    <a:pt x="196" y="118"/>
                  </a:lnTo>
                  <a:lnTo>
                    <a:pt x="188" y="110"/>
                  </a:lnTo>
                  <a:lnTo>
                    <a:pt x="181" y="102"/>
                  </a:lnTo>
                  <a:lnTo>
                    <a:pt x="173" y="93"/>
                  </a:lnTo>
                  <a:lnTo>
                    <a:pt x="169" y="85"/>
                  </a:lnTo>
                  <a:lnTo>
                    <a:pt x="162" y="76"/>
                  </a:lnTo>
                  <a:lnTo>
                    <a:pt x="158" y="66"/>
                  </a:lnTo>
                  <a:lnTo>
                    <a:pt x="154" y="59"/>
                  </a:lnTo>
                  <a:lnTo>
                    <a:pt x="152" y="51"/>
                  </a:lnTo>
                  <a:lnTo>
                    <a:pt x="150" y="43"/>
                  </a:lnTo>
                  <a:lnTo>
                    <a:pt x="150" y="36"/>
                  </a:lnTo>
                  <a:lnTo>
                    <a:pt x="150" y="30"/>
                  </a:lnTo>
                  <a:lnTo>
                    <a:pt x="150" y="24"/>
                  </a:lnTo>
                  <a:lnTo>
                    <a:pt x="150" y="19"/>
                  </a:lnTo>
                  <a:lnTo>
                    <a:pt x="150" y="13"/>
                  </a:lnTo>
                  <a:lnTo>
                    <a:pt x="152" y="5"/>
                  </a:lnTo>
                  <a:lnTo>
                    <a:pt x="154" y="0"/>
                  </a:lnTo>
                  <a:lnTo>
                    <a:pt x="152" y="2"/>
                  </a:lnTo>
                  <a:lnTo>
                    <a:pt x="141" y="9"/>
                  </a:lnTo>
                  <a:lnTo>
                    <a:pt x="137" y="13"/>
                  </a:lnTo>
                  <a:lnTo>
                    <a:pt x="131" y="19"/>
                  </a:lnTo>
                  <a:lnTo>
                    <a:pt x="126" y="26"/>
                  </a:lnTo>
                  <a:lnTo>
                    <a:pt x="118" y="32"/>
                  </a:lnTo>
                  <a:lnTo>
                    <a:pt x="111" y="38"/>
                  </a:lnTo>
                  <a:lnTo>
                    <a:pt x="105" y="45"/>
                  </a:lnTo>
                  <a:lnTo>
                    <a:pt x="97" y="53"/>
                  </a:lnTo>
                  <a:lnTo>
                    <a:pt x="90" y="61"/>
                  </a:lnTo>
                  <a:lnTo>
                    <a:pt x="82" y="68"/>
                  </a:lnTo>
                  <a:lnTo>
                    <a:pt x="74" y="76"/>
                  </a:lnTo>
                  <a:lnTo>
                    <a:pt x="69" y="85"/>
                  </a:lnTo>
                  <a:lnTo>
                    <a:pt x="61" y="91"/>
                  </a:lnTo>
                  <a:lnTo>
                    <a:pt x="54" y="97"/>
                  </a:lnTo>
                  <a:lnTo>
                    <a:pt x="48" y="102"/>
                  </a:lnTo>
                  <a:lnTo>
                    <a:pt x="42" y="110"/>
                  </a:lnTo>
                  <a:lnTo>
                    <a:pt x="36" y="114"/>
                  </a:lnTo>
                  <a:lnTo>
                    <a:pt x="33" y="119"/>
                  </a:lnTo>
                  <a:lnTo>
                    <a:pt x="27" y="123"/>
                  </a:lnTo>
                  <a:lnTo>
                    <a:pt x="25" y="129"/>
                  </a:lnTo>
                  <a:lnTo>
                    <a:pt x="17" y="133"/>
                  </a:lnTo>
                  <a:lnTo>
                    <a:pt x="14" y="138"/>
                  </a:lnTo>
                  <a:lnTo>
                    <a:pt x="10" y="140"/>
                  </a:lnTo>
                  <a:lnTo>
                    <a:pt x="10" y="142"/>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2" name="Freeform 12"/>
            <p:cNvSpPr>
              <a:spLocks/>
            </p:cNvSpPr>
            <p:nvPr/>
          </p:nvSpPr>
          <p:spPr bwMode="auto">
            <a:xfrm>
              <a:off x="5220" y="1635"/>
              <a:ext cx="162" cy="129"/>
            </a:xfrm>
            <a:custGeom>
              <a:avLst/>
              <a:gdLst>
                <a:gd name="T0" fmla="*/ 12 w 323"/>
                <a:gd name="T1" fmla="*/ 10 h 257"/>
                <a:gd name="T2" fmla="*/ 9 w 323"/>
                <a:gd name="T3" fmla="*/ 13 h 257"/>
                <a:gd name="T4" fmla="*/ 6 w 323"/>
                <a:gd name="T5" fmla="*/ 17 h 257"/>
                <a:gd name="T6" fmla="*/ 2 w 323"/>
                <a:gd name="T7" fmla="*/ 22 h 257"/>
                <a:gd name="T8" fmla="*/ 1 w 323"/>
                <a:gd name="T9" fmla="*/ 28 h 257"/>
                <a:gd name="T10" fmla="*/ 0 w 323"/>
                <a:gd name="T11" fmla="*/ 35 h 257"/>
                <a:gd name="T12" fmla="*/ 2 w 323"/>
                <a:gd name="T13" fmla="*/ 41 h 257"/>
                <a:gd name="T14" fmla="*/ 4 w 323"/>
                <a:gd name="T15" fmla="*/ 46 h 257"/>
                <a:gd name="T16" fmla="*/ 6 w 323"/>
                <a:gd name="T17" fmla="*/ 51 h 257"/>
                <a:gd name="T18" fmla="*/ 9 w 323"/>
                <a:gd name="T19" fmla="*/ 54 h 257"/>
                <a:gd name="T20" fmla="*/ 14 w 323"/>
                <a:gd name="T21" fmla="*/ 56 h 257"/>
                <a:gd name="T22" fmla="*/ 18 w 323"/>
                <a:gd name="T23" fmla="*/ 58 h 257"/>
                <a:gd name="T24" fmla="*/ 22 w 323"/>
                <a:gd name="T25" fmla="*/ 60 h 257"/>
                <a:gd name="T26" fmla="*/ 27 w 323"/>
                <a:gd name="T27" fmla="*/ 62 h 257"/>
                <a:gd name="T28" fmla="*/ 32 w 323"/>
                <a:gd name="T29" fmla="*/ 63 h 257"/>
                <a:gd name="T30" fmla="*/ 36 w 323"/>
                <a:gd name="T31" fmla="*/ 64 h 257"/>
                <a:gd name="T32" fmla="*/ 42 w 323"/>
                <a:gd name="T33" fmla="*/ 64 h 257"/>
                <a:gd name="T34" fmla="*/ 46 w 323"/>
                <a:gd name="T35" fmla="*/ 64 h 257"/>
                <a:gd name="T36" fmla="*/ 51 w 323"/>
                <a:gd name="T37" fmla="*/ 63 h 257"/>
                <a:gd name="T38" fmla="*/ 55 w 323"/>
                <a:gd name="T39" fmla="*/ 61 h 257"/>
                <a:gd name="T40" fmla="*/ 60 w 323"/>
                <a:gd name="T41" fmla="*/ 58 h 257"/>
                <a:gd name="T42" fmla="*/ 64 w 323"/>
                <a:gd name="T43" fmla="*/ 56 h 257"/>
                <a:gd name="T44" fmla="*/ 69 w 323"/>
                <a:gd name="T45" fmla="*/ 53 h 257"/>
                <a:gd name="T46" fmla="*/ 74 w 323"/>
                <a:gd name="T47" fmla="*/ 49 h 257"/>
                <a:gd name="T48" fmla="*/ 79 w 323"/>
                <a:gd name="T49" fmla="*/ 45 h 257"/>
                <a:gd name="T50" fmla="*/ 81 w 323"/>
                <a:gd name="T51" fmla="*/ 43 h 257"/>
                <a:gd name="T52" fmla="*/ 79 w 323"/>
                <a:gd name="T53" fmla="*/ 43 h 257"/>
                <a:gd name="T54" fmla="*/ 74 w 323"/>
                <a:gd name="T55" fmla="*/ 41 h 257"/>
                <a:gd name="T56" fmla="*/ 68 w 323"/>
                <a:gd name="T57" fmla="*/ 39 h 257"/>
                <a:gd name="T58" fmla="*/ 62 w 323"/>
                <a:gd name="T59" fmla="*/ 36 h 257"/>
                <a:gd name="T60" fmla="*/ 56 w 323"/>
                <a:gd name="T61" fmla="*/ 33 h 257"/>
                <a:gd name="T62" fmla="*/ 53 w 323"/>
                <a:gd name="T63" fmla="*/ 27 h 257"/>
                <a:gd name="T64" fmla="*/ 52 w 323"/>
                <a:gd name="T65" fmla="*/ 24 h 257"/>
                <a:gd name="T66" fmla="*/ 51 w 323"/>
                <a:gd name="T67" fmla="*/ 20 h 257"/>
                <a:gd name="T68" fmla="*/ 49 w 323"/>
                <a:gd name="T69" fmla="*/ 16 h 257"/>
                <a:gd name="T70" fmla="*/ 49 w 323"/>
                <a:gd name="T71" fmla="*/ 12 h 257"/>
                <a:gd name="T72" fmla="*/ 48 w 323"/>
                <a:gd name="T73" fmla="*/ 8 h 257"/>
                <a:gd name="T74" fmla="*/ 47 w 323"/>
                <a:gd name="T75" fmla="*/ 4 h 257"/>
                <a:gd name="T76" fmla="*/ 47 w 323"/>
                <a:gd name="T77" fmla="*/ 0 h 257"/>
                <a:gd name="T78" fmla="*/ 45 w 323"/>
                <a:gd name="T79" fmla="*/ 4 h 257"/>
                <a:gd name="T80" fmla="*/ 43 w 323"/>
                <a:gd name="T81" fmla="*/ 8 h 257"/>
                <a:gd name="T82" fmla="*/ 40 w 323"/>
                <a:gd name="T83" fmla="*/ 12 h 257"/>
                <a:gd name="T84" fmla="*/ 35 w 323"/>
                <a:gd name="T85" fmla="*/ 16 h 257"/>
                <a:gd name="T86" fmla="*/ 30 w 323"/>
                <a:gd name="T87" fmla="*/ 16 h 257"/>
                <a:gd name="T88" fmla="*/ 25 w 323"/>
                <a:gd name="T89" fmla="*/ 15 h 257"/>
                <a:gd name="T90" fmla="*/ 21 w 323"/>
                <a:gd name="T91" fmla="*/ 13 h 257"/>
                <a:gd name="T92" fmla="*/ 17 w 323"/>
                <a:gd name="T93" fmla="*/ 11 h 257"/>
                <a:gd name="T94" fmla="*/ 14 w 323"/>
                <a:gd name="T95" fmla="*/ 9 h 2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3" h="257">
                  <a:moveTo>
                    <a:pt x="53" y="34"/>
                  </a:moveTo>
                  <a:lnTo>
                    <a:pt x="51" y="34"/>
                  </a:lnTo>
                  <a:lnTo>
                    <a:pt x="45" y="40"/>
                  </a:lnTo>
                  <a:lnTo>
                    <a:pt x="42" y="42"/>
                  </a:lnTo>
                  <a:lnTo>
                    <a:pt x="38" y="47"/>
                  </a:lnTo>
                  <a:lnTo>
                    <a:pt x="34" y="51"/>
                  </a:lnTo>
                  <a:lnTo>
                    <a:pt x="30" y="55"/>
                  </a:lnTo>
                  <a:lnTo>
                    <a:pt x="24" y="61"/>
                  </a:lnTo>
                  <a:lnTo>
                    <a:pt x="21" y="66"/>
                  </a:lnTo>
                  <a:lnTo>
                    <a:pt x="17" y="74"/>
                  </a:lnTo>
                  <a:lnTo>
                    <a:pt x="13" y="82"/>
                  </a:lnTo>
                  <a:lnTo>
                    <a:pt x="7" y="87"/>
                  </a:lnTo>
                  <a:lnTo>
                    <a:pt x="5" y="95"/>
                  </a:lnTo>
                  <a:lnTo>
                    <a:pt x="2" y="104"/>
                  </a:lnTo>
                  <a:lnTo>
                    <a:pt x="2" y="112"/>
                  </a:lnTo>
                  <a:lnTo>
                    <a:pt x="0" y="120"/>
                  </a:lnTo>
                  <a:lnTo>
                    <a:pt x="0" y="129"/>
                  </a:lnTo>
                  <a:lnTo>
                    <a:pt x="0" y="137"/>
                  </a:lnTo>
                  <a:lnTo>
                    <a:pt x="2" y="146"/>
                  </a:lnTo>
                  <a:lnTo>
                    <a:pt x="4" y="154"/>
                  </a:lnTo>
                  <a:lnTo>
                    <a:pt x="5" y="163"/>
                  </a:lnTo>
                  <a:lnTo>
                    <a:pt x="9" y="171"/>
                  </a:lnTo>
                  <a:lnTo>
                    <a:pt x="13" y="179"/>
                  </a:lnTo>
                  <a:lnTo>
                    <a:pt x="15" y="184"/>
                  </a:lnTo>
                  <a:lnTo>
                    <a:pt x="19" y="190"/>
                  </a:lnTo>
                  <a:lnTo>
                    <a:pt x="21" y="196"/>
                  </a:lnTo>
                  <a:lnTo>
                    <a:pt x="24" y="201"/>
                  </a:lnTo>
                  <a:lnTo>
                    <a:pt x="28" y="207"/>
                  </a:lnTo>
                  <a:lnTo>
                    <a:pt x="32" y="211"/>
                  </a:lnTo>
                  <a:lnTo>
                    <a:pt x="34" y="213"/>
                  </a:lnTo>
                  <a:lnTo>
                    <a:pt x="40" y="215"/>
                  </a:lnTo>
                  <a:lnTo>
                    <a:pt x="45" y="219"/>
                  </a:lnTo>
                  <a:lnTo>
                    <a:pt x="53" y="222"/>
                  </a:lnTo>
                  <a:lnTo>
                    <a:pt x="61" y="226"/>
                  </a:lnTo>
                  <a:lnTo>
                    <a:pt x="66" y="230"/>
                  </a:lnTo>
                  <a:lnTo>
                    <a:pt x="70" y="232"/>
                  </a:lnTo>
                  <a:lnTo>
                    <a:pt x="78" y="234"/>
                  </a:lnTo>
                  <a:lnTo>
                    <a:pt x="83" y="238"/>
                  </a:lnTo>
                  <a:lnTo>
                    <a:pt x="87" y="239"/>
                  </a:lnTo>
                  <a:lnTo>
                    <a:pt x="93" y="241"/>
                  </a:lnTo>
                  <a:lnTo>
                    <a:pt x="99" y="243"/>
                  </a:lnTo>
                  <a:lnTo>
                    <a:pt x="106" y="245"/>
                  </a:lnTo>
                  <a:lnTo>
                    <a:pt x="112" y="247"/>
                  </a:lnTo>
                  <a:lnTo>
                    <a:pt x="119" y="249"/>
                  </a:lnTo>
                  <a:lnTo>
                    <a:pt x="125" y="251"/>
                  </a:lnTo>
                  <a:lnTo>
                    <a:pt x="133" y="253"/>
                  </a:lnTo>
                  <a:lnTo>
                    <a:pt x="138" y="253"/>
                  </a:lnTo>
                  <a:lnTo>
                    <a:pt x="144" y="255"/>
                  </a:lnTo>
                  <a:lnTo>
                    <a:pt x="152" y="255"/>
                  </a:lnTo>
                  <a:lnTo>
                    <a:pt x="157" y="257"/>
                  </a:lnTo>
                  <a:lnTo>
                    <a:pt x="165" y="255"/>
                  </a:lnTo>
                  <a:lnTo>
                    <a:pt x="171" y="255"/>
                  </a:lnTo>
                  <a:lnTo>
                    <a:pt x="176" y="255"/>
                  </a:lnTo>
                  <a:lnTo>
                    <a:pt x="184" y="255"/>
                  </a:lnTo>
                  <a:lnTo>
                    <a:pt x="190" y="253"/>
                  </a:lnTo>
                  <a:lnTo>
                    <a:pt x="196" y="251"/>
                  </a:lnTo>
                  <a:lnTo>
                    <a:pt x="203" y="249"/>
                  </a:lnTo>
                  <a:lnTo>
                    <a:pt x="209" y="247"/>
                  </a:lnTo>
                  <a:lnTo>
                    <a:pt x="215" y="243"/>
                  </a:lnTo>
                  <a:lnTo>
                    <a:pt x="220" y="241"/>
                  </a:lnTo>
                  <a:lnTo>
                    <a:pt x="228" y="239"/>
                  </a:lnTo>
                  <a:lnTo>
                    <a:pt x="234" y="236"/>
                  </a:lnTo>
                  <a:lnTo>
                    <a:pt x="239" y="232"/>
                  </a:lnTo>
                  <a:lnTo>
                    <a:pt x="245" y="228"/>
                  </a:lnTo>
                  <a:lnTo>
                    <a:pt x="251" y="226"/>
                  </a:lnTo>
                  <a:lnTo>
                    <a:pt x="256" y="222"/>
                  </a:lnTo>
                  <a:lnTo>
                    <a:pt x="262" y="217"/>
                  </a:lnTo>
                  <a:lnTo>
                    <a:pt x="268" y="215"/>
                  </a:lnTo>
                  <a:lnTo>
                    <a:pt x="273" y="211"/>
                  </a:lnTo>
                  <a:lnTo>
                    <a:pt x="279" y="207"/>
                  </a:lnTo>
                  <a:lnTo>
                    <a:pt x="289" y="200"/>
                  </a:lnTo>
                  <a:lnTo>
                    <a:pt x="296" y="194"/>
                  </a:lnTo>
                  <a:lnTo>
                    <a:pt x="304" y="186"/>
                  </a:lnTo>
                  <a:lnTo>
                    <a:pt x="310" y="180"/>
                  </a:lnTo>
                  <a:lnTo>
                    <a:pt x="315" y="177"/>
                  </a:lnTo>
                  <a:lnTo>
                    <a:pt x="319" y="173"/>
                  </a:lnTo>
                  <a:lnTo>
                    <a:pt x="321" y="171"/>
                  </a:lnTo>
                  <a:lnTo>
                    <a:pt x="323" y="171"/>
                  </a:lnTo>
                  <a:lnTo>
                    <a:pt x="321" y="169"/>
                  </a:lnTo>
                  <a:lnTo>
                    <a:pt x="319" y="169"/>
                  </a:lnTo>
                  <a:lnTo>
                    <a:pt x="315" y="169"/>
                  </a:lnTo>
                  <a:lnTo>
                    <a:pt x="310" y="167"/>
                  </a:lnTo>
                  <a:lnTo>
                    <a:pt x="302" y="165"/>
                  </a:lnTo>
                  <a:lnTo>
                    <a:pt x="296" y="163"/>
                  </a:lnTo>
                  <a:lnTo>
                    <a:pt x="287" y="161"/>
                  </a:lnTo>
                  <a:lnTo>
                    <a:pt x="279" y="160"/>
                  </a:lnTo>
                  <a:lnTo>
                    <a:pt x="270" y="156"/>
                  </a:lnTo>
                  <a:lnTo>
                    <a:pt x="262" y="154"/>
                  </a:lnTo>
                  <a:lnTo>
                    <a:pt x="253" y="148"/>
                  </a:lnTo>
                  <a:lnTo>
                    <a:pt x="245" y="144"/>
                  </a:lnTo>
                  <a:lnTo>
                    <a:pt x="237" y="141"/>
                  </a:lnTo>
                  <a:lnTo>
                    <a:pt x="230" y="135"/>
                  </a:lnTo>
                  <a:lnTo>
                    <a:pt x="224" y="129"/>
                  </a:lnTo>
                  <a:lnTo>
                    <a:pt x="220" y="123"/>
                  </a:lnTo>
                  <a:lnTo>
                    <a:pt x="215" y="116"/>
                  </a:lnTo>
                  <a:lnTo>
                    <a:pt x="211" y="108"/>
                  </a:lnTo>
                  <a:lnTo>
                    <a:pt x="209" y="103"/>
                  </a:lnTo>
                  <a:lnTo>
                    <a:pt x="207" y="99"/>
                  </a:lnTo>
                  <a:lnTo>
                    <a:pt x="205" y="93"/>
                  </a:lnTo>
                  <a:lnTo>
                    <a:pt x="203" y="89"/>
                  </a:lnTo>
                  <a:lnTo>
                    <a:pt x="201" y="83"/>
                  </a:lnTo>
                  <a:lnTo>
                    <a:pt x="201" y="78"/>
                  </a:lnTo>
                  <a:lnTo>
                    <a:pt x="199" y="74"/>
                  </a:lnTo>
                  <a:lnTo>
                    <a:pt x="197" y="68"/>
                  </a:lnTo>
                  <a:lnTo>
                    <a:pt x="196" y="63"/>
                  </a:lnTo>
                  <a:lnTo>
                    <a:pt x="196" y="57"/>
                  </a:lnTo>
                  <a:lnTo>
                    <a:pt x="194" y="53"/>
                  </a:lnTo>
                  <a:lnTo>
                    <a:pt x="194" y="47"/>
                  </a:lnTo>
                  <a:lnTo>
                    <a:pt x="192" y="44"/>
                  </a:lnTo>
                  <a:lnTo>
                    <a:pt x="192" y="38"/>
                  </a:lnTo>
                  <a:lnTo>
                    <a:pt x="190" y="32"/>
                  </a:lnTo>
                  <a:lnTo>
                    <a:pt x="190" y="28"/>
                  </a:lnTo>
                  <a:lnTo>
                    <a:pt x="188" y="21"/>
                  </a:lnTo>
                  <a:lnTo>
                    <a:pt x="188" y="13"/>
                  </a:lnTo>
                  <a:lnTo>
                    <a:pt x="186" y="7"/>
                  </a:lnTo>
                  <a:lnTo>
                    <a:pt x="186" y="4"/>
                  </a:lnTo>
                  <a:lnTo>
                    <a:pt x="186" y="0"/>
                  </a:lnTo>
                  <a:lnTo>
                    <a:pt x="184" y="2"/>
                  </a:lnTo>
                  <a:lnTo>
                    <a:pt x="182" y="9"/>
                  </a:lnTo>
                  <a:lnTo>
                    <a:pt x="178" y="13"/>
                  </a:lnTo>
                  <a:lnTo>
                    <a:pt x="176" y="19"/>
                  </a:lnTo>
                  <a:lnTo>
                    <a:pt x="173" y="25"/>
                  </a:lnTo>
                  <a:lnTo>
                    <a:pt x="171" y="32"/>
                  </a:lnTo>
                  <a:lnTo>
                    <a:pt x="167" y="36"/>
                  </a:lnTo>
                  <a:lnTo>
                    <a:pt x="161" y="44"/>
                  </a:lnTo>
                  <a:lnTo>
                    <a:pt x="157" y="47"/>
                  </a:lnTo>
                  <a:lnTo>
                    <a:pt x="152" y="53"/>
                  </a:lnTo>
                  <a:lnTo>
                    <a:pt x="146" y="57"/>
                  </a:lnTo>
                  <a:lnTo>
                    <a:pt x="140" y="61"/>
                  </a:lnTo>
                  <a:lnTo>
                    <a:pt x="133" y="63"/>
                  </a:lnTo>
                  <a:lnTo>
                    <a:pt x="127" y="63"/>
                  </a:lnTo>
                  <a:lnTo>
                    <a:pt x="119" y="63"/>
                  </a:lnTo>
                  <a:lnTo>
                    <a:pt x="114" y="63"/>
                  </a:lnTo>
                  <a:lnTo>
                    <a:pt x="106" y="61"/>
                  </a:lnTo>
                  <a:lnTo>
                    <a:pt x="100" y="59"/>
                  </a:lnTo>
                  <a:lnTo>
                    <a:pt x="93" y="57"/>
                  </a:lnTo>
                  <a:lnTo>
                    <a:pt x="87" y="55"/>
                  </a:lnTo>
                  <a:lnTo>
                    <a:pt x="81" y="51"/>
                  </a:lnTo>
                  <a:lnTo>
                    <a:pt x="76" y="49"/>
                  </a:lnTo>
                  <a:lnTo>
                    <a:pt x="70" y="45"/>
                  </a:lnTo>
                  <a:lnTo>
                    <a:pt x="66" y="44"/>
                  </a:lnTo>
                  <a:lnTo>
                    <a:pt x="61" y="40"/>
                  </a:lnTo>
                  <a:lnTo>
                    <a:pt x="59" y="38"/>
                  </a:lnTo>
                  <a:lnTo>
                    <a:pt x="53" y="34"/>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3" name="Freeform 13"/>
            <p:cNvSpPr>
              <a:spLocks/>
            </p:cNvSpPr>
            <p:nvPr/>
          </p:nvSpPr>
          <p:spPr bwMode="auto">
            <a:xfrm>
              <a:off x="4520" y="1704"/>
              <a:ext cx="67" cy="48"/>
            </a:xfrm>
            <a:custGeom>
              <a:avLst/>
              <a:gdLst>
                <a:gd name="T0" fmla="*/ 0 w 133"/>
                <a:gd name="T1" fmla="*/ 8 h 97"/>
                <a:gd name="T2" fmla="*/ 16 w 133"/>
                <a:gd name="T3" fmla="*/ 0 h 97"/>
                <a:gd name="T4" fmla="*/ 34 w 133"/>
                <a:gd name="T5" fmla="*/ 23 h 97"/>
                <a:gd name="T6" fmla="*/ 26 w 133"/>
                <a:gd name="T7" fmla="*/ 24 h 97"/>
                <a:gd name="T8" fmla="*/ 0 w 133"/>
                <a:gd name="T9" fmla="*/ 8 h 97"/>
                <a:gd name="T10" fmla="*/ 0 w 133"/>
                <a:gd name="T11" fmla="*/ 8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 h="97">
                  <a:moveTo>
                    <a:pt x="0" y="34"/>
                  </a:moveTo>
                  <a:lnTo>
                    <a:pt x="61" y="0"/>
                  </a:lnTo>
                  <a:lnTo>
                    <a:pt x="133" y="93"/>
                  </a:lnTo>
                  <a:lnTo>
                    <a:pt x="101" y="97"/>
                  </a:lnTo>
                  <a:lnTo>
                    <a:pt x="0" y="34"/>
                  </a:lnTo>
                  <a:close/>
                </a:path>
              </a:pathLst>
            </a:custGeom>
            <a:solidFill>
              <a:srgbClr val="BFE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4" name="Freeform 14"/>
            <p:cNvSpPr>
              <a:spLocks/>
            </p:cNvSpPr>
            <p:nvPr/>
          </p:nvSpPr>
          <p:spPr bwMode="auto">
            <a:xfrm>
              <a:off x="4670" y="1707"/>
              <a:ext cx="83" cy="112"/>
            </a:xfrm>
            <a:custGeom>
              <a:avLst/>
              <a:gdLst>
                <a:gd name="T0" fmla="*/ 5 w 166"/>
                <a:gd name="T1" fmla="*/ 33 h 225"/>
                <a:gd name="T2" fmla="*/ 5 w 166"/>
                <a:gd name="T3" fmla="*/ 32 h 225"/>
                <a:gd name="T4" fmla="*/ 6 w 166"/>
                <a:gd name="T5" fmla="*/ 32 h 225"/>
                <a:gd name="T6" fmla="*/ 7 w 166"/>
                <a:gd name="T7" fmla="*/ 30 h 225"/>
                <a:gd name="T8" fmla="*/ 9 w 166"/>
                <a:gd name="T9" fmla="*/ 29 h 225"/>
                <a:gd name="T10" fmla="*/ 10 w 166"/>
                <a:gd name="T11" fmla="*/ 27 h 225"/>
                <a:gd name="T12" fmla="*/ 11 w 166"/>
                <a:gd name="T13" fmla="*/ 26 h 225"/>
                <a:gd name="T14" fmla="*/ 12 w 166"/>
                <a:gd name="T15" fmla="*/ 25 h 225"/>
                <a:gd name="T16" fmla="*/ 14 w 166"/>
                <a:gd name="T17" fmla="*/ 24 h 225"/>
                <a:gd name="T18" fmla="*/ 16 w 166"/>
                <a:gd name="T19" fmla="*/ 23 h 225"/>
                <a:gd name="T20" fmla="*/ 17 w 166"/>
                <a:gd name="T21" fmla="*/ 22 h 225"/>
                <a:gd name="T22" fmla="*/ 19 w 166"/>
                <a:gd name="T23" fmla="*/ 20 h 225"/>
                <a:gd name="T24" fmla="*/ 21 w 166"/>
                <a:gd name="T25" fmla="*/ 19 h 225"/>
                <a:gd name="T26" fmla="*/ 23 w 166"/>
                <a:gd name="T27" fmla="*/ 17 h 225"/>
                <a:gd name="T28" fmla="*/ 24 w 166"/>
                <a:gd name="T29" fmla="*/ 15 h 225"/>
                <a:gd name="T30" fmla="*/ 26 w 166"/>
                <a:gd name="T31" fmla="*/ 14 h 225"/>
                <a:gd name="T32" fmla="*/ 28 w 166"/>
                <a:gd name="T33" fmla="*/ 12 h 225"/>
                <a:gd name="T34" fmla="*/ 29 w 166"/>
                <a:gd name="T35" fmla="*/ 11 h 225"/>
                <a:gd name="T36" fmla="*/ 31 w 166"/>
                <a:gd name="T37" fmla="*/ 9 h 225"/>
                <a:gd name="T38" fmla="*/ 33 w 166"/>
                <a:gd name="T39" fmla="*/ 7 h 225"/>
                <a:gd name="T40" fmla="*/ 35 w 166"/>
                <a:gd name="T41" fmla="*/ 6 h 225"/>
                <a:gd name="T42" fmla="*/ 36 w 166"/>
                <a:gd name="T43" fmla="*/ 5 h 225"/>
                <a:gd name="T44" fmla="*/ 38 w 166"/>
                <a:gd name="T45" fmla="*/ 4 h 225"/>
                <a:gd name="T46" fmla="*/ 38 w 166"/>
                <a:gd name="T47" fmla="*/ 2 h 225"/>
                <a:gd name="T48" fmla="*/ 40 w 166"/>
                <a:gd name="T49" fmla="*/ 2 h 225"/>
                <a:gd name="T50" fmla="*/ 41 w 166"/>
                <a:gd name="T51" fmla="*/ 0 h 225"/>
                <a:gd name="T52" fmla="*/ 42 w 166"/>
                <a:gd name="T53" fmla="*/ 0 h 225"/>
                <a:gd name="T54" fmla="*/ 40 w 166"/>
                <a:gd name="T55" fmla="*/ 9 h 225"/>
                <a:gd name="T56" fmla="*/ 0 w 166"/>
                <a:gd name="T57" fmla="*/ 56 h 225"/>
                <a:gd name="T58" fmla="*/ 5 w 166"/>
                <a:gd name="T59" fmla="*/ 33 h 225"/>
                <a:gd name="T60" fmla="*/ 5 w 166"/>
                <a:gd name="T61" fmla="*/ 33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6" h="225">
                  <a:moveTo>
                    <a:pt x="17" y="132"/>
                  </a:moveTo>
                  <a:lnTo>
                    <a:pt x="17" y="130"/>
                  </a:lnTo>
                  <a:lnTo>
                    <a:pt x="21" y="128"/>
                  </a:lnTo>
                  <a:lnTo>
                    <a:pt x="27" y="122"/>
                  </a:lnTo>
                  <a:lnTo>
                    <a:pt x="35" y="116"/>
                  </a:lnTo>
                  <a:lnTo>
                    <a:pt x="38" y="111"/>
                  </a:lnTo>
                  <a:lnTo>
                    <a:pt x="44" y="107"/>
                  </a:lnTo>
                  <a:lnTo>
                    <a:pt x="48" y="103"/>
                  </a:lnTo>
                  <a:lnTo>
                    <a:pt x="55" y="99"/>
                  </a:lnTo>
                  <a:lnTo>
                    <a:pt x="61" y="94"/>
                  </a:lnTo>
                  <a:lnTo>
                    <a:pt x="67" y="88"/>
                  </a:lnTo>
                  <a:lnTo>
                    <a:pt x="74" y="82"/>
                  </a:lnTo>
                  <a:lnTo>
                    <a:pt x="82" y="77"/>
                  </a:lnTo>
                  <a:lnTo>
                    <a:pt x="90" y="71"/>
                  </a:lnTo>
                  <a:lnTo>
                    <a:pt x="95" y="63"/>
                  </a:lnTo>
                  <a:lnTo>
                    <a:pt x="103" y="58"/>
                  </a:lnTo>
                  <a:lnTo>
                    <a:pt x="111" y="50"/>
                  </a:lnTo>
                  <a:lnTo>
                    <a:pt x="116" y="44"/>
                  </a:lnTo>
                  <a:lnTo>
                    <a:pt x="124" y="38"/>
                  </a:lnTo>
                  <a:lnTo>
                    <a:pt x="131" y="31"/>
                  </a:lnTo>
                  <a:lnTo>
                    <a:pt x="137" y="27"/>
                  </a:lnTo>
                  <a:lnTo>
                    <a:pt x="143" y="21"/>
                  </a:lnTo>
                  <a:lnTo>
                    <a:pt x="149" y="16"/>
                  </a:lnTo>
                  <a:lnTo>
                    <a:pt x="152" y="10"/>
                  </a:lnTo>
                  <a:lnTo>
                    <a:pt x="158" y="8"/>
                  </a:lnTo>
                  <a:lnTo>
                    <a:pt x="164" y="2"/>
                  </a:lnTo>
                  <a:lnTo>
                    <a:pt x="166" y="0"/>
                  </a:lnTo>
                  <a:lnTo>
                    <a:pt x="158" y="38"/>
                  </a:lnTo>
                  <a:lnTo>
                    <a:pt x="0" y="225"/>
                  </a:lnTo>
                  <a:lnTo>
                    <a:pt x="17" y="132"/>
                  </a:lnTo>
                  <a:close/>
                </a:path>
              </a:pathLst>
            </a:custGeom>
            <a:solidFill>
              <a:srgbClr val="BFE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5" name="Freeform 15"/>
            <p:cNvSpPr>
              <a:spLocks/>
            </p:cNvSpPr>
            <p:nvPr/>
          </p:nvSpPr>
          <p:spPr bwMode="auto">
            <a:xfrm>
              <a:off x="4868" y="1672"/>
              <a:ext cx="81" cy="60"/>
            </a:xfrm>
            <a:custGeom>
              <a:avLst/>
              <a:gdLst>
                <a:gd name="T0" fmla="*/ 17 w 161"/>
                <a:gd name="T1" fmla="*/ 0 h 120"/>
                <a:gd name="T2" fmla="*/ 16 w 161"/>
                <a:gd name="T3" fmla="*/ 0 h 120"/>
                <a:gd name="T4" fmla="*/ 15 w 161"/>
                <a:gd name="T5" fmla="*/ 1 h 120"/>
                <a:gd name="T6" fmla="*/ 14 w 161"/>
                <a:gd name="T7" fmla="*/ 2 h 120"/>
                <a:gd name="T8" fmla="*/ 13 w 161"/>
                <a:gd name="T9" fmla="*/ 3 h 120"/>
                <a:gd name="T10" fmla="*/ 11 w 161"/>
                <a:gd name="T11" fmla="*/ 4 h 120"/>
                <a:gd name="T12" fmla="*/ 9 w 161"/>
                <a:gd name="T13" fmla="*/ 6 h 120"/>
                <a:gd name="T14" fmla="*/ 7 w 161"/>
                <a:gd name="T15" fmla="*/ 8 h 120"/>
                <a:gd name="T16" fmla="*/ 6 w 161"/>
                <a:gd name="T17" fmla="*/ 10 h 120"/>
                <a:gd name="T18" fmla="*/ 4 w 161"/>
                <a:gd name="T19" fmla="*/ 12 h 120"/>
                <a:gd name="T20" fmla="*/ 3 w 161"/>
                <a:gd name="T21" fmla="*/ 14 h 120"/>
                <a:gd name="T22" fmla="*/ 2 w 161"/>
                <a:gd name="T23" fmla="*/ 16 h 120"/>
                <a:gd name="T24" fmla="*/ 1 w 161"/>
                <a:gd name="T25" fmla="*/ 18 h 120"/>
                <a:gd name="T26" fmla="*/ 1 w 161"/>
                <a:gd name="T27" fmla="*/ 20 h 120"/>
                <a:gd name="T28" fmla="*/ 0 w 161"/>
                <a:gd name="T29" fmla="*/ 21 h 120"/>
                <a:gd name="T30" fmla="*/ 0 w 161"/>
                <a:gd name="T31" fmla="*/ 22 h 120"/>
                <a:gd name="T32" fmla="*/ 0 w 161"/>
                <a:gd name="T33" fmla="*/ 22 h 120"/>
                <a:gd name="T34" fmla="*/ 1 w 161"/>
                <a:gd name="T35" fmla="*/ 22 h 120"/>
                <a:gd name="T36" fmla="*/ 2 w 161"/>
                <a:gd name="T37" fmla="*/ 22 h 120"/>
                <a:gd name="T38" fmla="*/ 3 w 161"/>
                <a:gd name="T39" fmla="*/ 22 h 120"/>
                <a:gd name="T40" fmla="*/ 5 w 161"/>
                <a:gd name="T41" fmla="*/ 22 h 120"/>
                <a:gd name="T42" fmla="*/ 6 w 161"/>
                <a:gd name="T43" fmla="*/ 22 h 120"/>
                <a:gd name="T44" fmla="*/ 7 w 161"/>
                <a:gd name="T45" fmla="*/ 23 h 120"/>
                <a:gd name="T46" fmla="*/ 9 w 161"/>
                <a:gd name="T47" fmla="*/ 23 h 120"/>
                <a:gd name="T48" fmla="*/ 10 w 161"/>
                <a:gd name="T49" fmla="*/ 23 h 120"/>
                <a:gd name="T50" fmla="*/ 12 w 161"/>
                <a:gd name="T51" fmla="*/ 23 h 120"/>
                <a:gd name="T52" fmla="*/ 14 w 161"/>
                <a:gd name="T53" fmla="*/ 23 h 120"/>
                <a:gd name="T54" fmla="*/ 16 w 161"/>
                <a:gd name="T55" fmla="*/ 23 h 120"/>
                <a:gd name="T56" fmla="*/ 18 w 161"/>
                <a:gd name="T57" fmla="*/ 24 h 120"/>
                <a:gd name="T58" fmla="*/ 19 w 161"/>
                <a:gd name="T59" fmla="*/ 24 h 120"/>
                <a:gd name="T60" fmla="*/ 22 w 161"/>
                <a:gd name="T61" fmla="*/ 25 h 120"/>
                <a:gd name="T62" fmla="*/ 23 w 161"/>
                <a:gd name="T63" fmla="*/ 25 h 120"/>
                <a:gd name="T64" fmla="*/ 25 w 161"/>
                <a:gd name="T65" fmla="*/ 25 h 120"/>
                <a:gd name="T66" fmla="*/ 26 w 161"/>
                <a:gd name="T67" fmla="*/ 26 h 120"/>
                <a:gd name="T68" fmla="*/ 27 w 161"/>
                <a:gd name="T69" fmla="*/ 27 h 120"/>
                <a:gd name="T70" fmla="*/ 28 w 161"/>
                <a:gd name="T71" fmla="*/ 27 h 120"/>
                <a:gd name="T72" fmla="*/ 30 w 161"/>
                <a:gd name="T73" fmla="*/ 27 h 120"/>
                <a:gd name="T74" fmla="*/ 31 w 161"/>
                <a:gd name="T75" fmla="*/ 27 h 120"/>
                <a:gd name="T76" fmla="*/ 32 w 161"/>
                <a:gd name="T77" fmla="*/ 28 h 120"/>
                <a:gd name="T78" fmla="*/ 33 w 161"/>
                <a:gd name="T79" fmla="*/ 29 h 120"/>
                <a:gd name="T80" fmla="*/ 35 w 161"/>
                <a:gd name="T81" fmla="*/ 30 h 120"/>
                <a:gd name="T82" fmla="*/ 35 w 161"/>
                <a:gd name="T83" fmla="*/ 30 h 120"/>
                <a:gd name="T84" fmla="*/ 36 w 161"/>
                <a:gd name="T85" fmla="*/ 30 h 120"/>
                <a:gd name="T86" fmla="*/ 41 w 161"/>
                <a:gd name="T87" fmla="*/ 19 h 120"/>
                <a:gd name="T88" fmla="*/ 17 w 161"/>
                <a:gd name="T89" fmla="*/ 0 h 120"/>
                <a:gd name="T90" fmla="*/ 17 w 161"/>
                <a:gd name="T91" fmla="*/ 0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20">
                  <a:moveTo>
                    <a:pt x="66" y="0"/>
                  </a:moveTo>
                  <a:lnTo>
                    <a:pt x="64" y="0"/>
                  </a:lnTo>
                  <a:lnTo>
                    <a:pt x="60" y="2"/>
                  </a:lnTo>
                  <a:lnTo>
                    <a:pt x="55" y="6"/>
                  </a:lnTo>
                  <a:lnTo>
                    <a:pt x="49" y="9"/>
                  </a:lnTo>
                  <a:lnTo>
                    <a:pt x="41" y="15"/>
                  </a:lnTo>
                  <a:lnTo>
                    <a:pt x="34" y="23"/>
                  </a:lnTo>
                  <a:lnTo>
                    <a:pt x="28" y="30"/>
                  </a:lnTo>
                  <a:lnTo>
                    <a:pt x="22" y="38"/>
                  </a:lnTo>
                  <a:lnTo>
                    <a:pt x="15" y="46"/>
                  </a:lnTo>
                  <a:lnTo>
                    <a:pt x="11" y="53"/>
                  </a:lnTo>
                  <a:lnTo>
                    <a:pt x="5" y="63"/>
                  </a:lnTo>
                  <a:lnTo>
                    <a:pt x="3" y="70"/>
                  </a:lnTo>
                  <a:lnTo>
                    <a:pt x="2" y="78"/>
                  </a:lnTo>
                  <a:lnTo>
                    <a:pt x="0" y="82"/>
                  </a:lnTo>
                  <a:lnTo>
                    <a:pt x="0" y="86"/>
                  </a:lnTo>
                  <a:lnTo>
                    <a:pt x="0" y="87"/>
                  </a:lnTo>
                  <a:lnTo>
                    <a:pt x="2" y="87"/>
                  </a:lnTo>
                  <a:lnTo>
                    <a:pt x="7" y="87"/>
                  </a:lnTo>
                  <a:lnTo>
                    <a:pt x="11" y="87"/>
                  </a:lnTo>
                  <a:lnTo>
                    <a:pt x="17" y="87"/>
                  </a:lnTo>
                  <a:lnTo>
                    <a:pt x="22" y="87"/>
                  </a:lnTo>
                  <a:lnTo>
                    <a:pt x="28" y="89"/>
                  </a:lnTo>
                  <a:lnTo>
                    <a:pt x="34" y="89"/>
                  </a:lnTo>
                  <a:lnTo>
                    <a:pt x="40" y="89"/>
                  </a:lnTo>
                  <a:lnTo>
                    <a:pt x="47" y="89"/>
                  </a:lnTo>
                  <a:lnTo>
                    <a:pt x="55" y="91"/>
                  </a:lnTo>
                  <a:lnTo>
                    <a:pt x="62" y="91"/>
                  </a:lnTo>
                  <a:lnTo>
                    <a:pt x="70" y="93"/>
                  </a:lnTo>
                  <a:lnTo>
                    <a:pt x="76" y="93"/>
                  </a:lnTo>
                  <a:lnTo>
                    <a:pt x="85" y="97"/>
                  </a:lnTo>
                  <a:lnTo>
                    <a:pt x="91" y="97"/>
                  </a:lnTo>
                  <a:lnTo>
                    <a:pt x="97" y="99"/>
                  </a:lnTo>
                  <a:lnTo>
                    <a:pt x="102" y="101"/>
                  </a:lnTo>
                  <a:lnTo>
                    <a:pt x="108" y="105"/>
                  </a:lnTo>
                  <a:lnTo>
                    <a:pt x="112" y="106"/>
                  </a:lnTo>
                  <a:lnTo>
                    <a:pt x="117" y="106"/>
                  </a:lnTo>
                  <a:lnTo>
                    <a:pt x="121" y="108"/>
                  </a:lnTo>
                  <a:lnTo>
                    <a:pt x="125" y="112"/>
                  </a:lnTo>
                  <a:lnTo>
                    <a:pt x="131" y="114"/>
                  </a:lnTo>
                  <a:lnTo>
                    <a:pt x="138" y="118"/>
                  </a:lnTo>
                  <a:lnTo>
                    <a:pt x="140" y="120"/>
                  </a:lnTo>
                  <a:lnTo>
                    <a:pt x="142" y="120"/>
                  </a:lnTo>
                  <a:lnTo>
                    <a:pt x="161" y="76"/>
                  </a:lnTo>
                  <a:lnTo>
                    <a:pt x="66" y="0"/>
                  </a:lnTo>
                  <a:close/>
                </a:path>
              </a:pathLst>
            </a:custGeom>
            <a:solidFill>
              <a:srgbClr val="BFE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6" name="Freeform 16"/>
            <p:cNvSpPr>
              <a:spLocks/>
            </p:cNvSpPr>
            <p:nvPr/>
          </p:nvSpPr>
          <p:spPr bwMode="auto">
            <a:xfrm>
              <a:off x="5041" y="1679"/>
              <a:ext cx="81" cy="78"/>
            </a:xfrm>
            <a:custGeom>
              <a:avLst/>
              <a:gdLst>
                <a:gd name="T0" fmla="*/ 1 w 161"/>
                <a:gd name="T1" fmla="*/ 29 h 156"/>
                <a:gd name="T2" fmla="*/ 4 w 161"/>
                <a:gd name="T3" fmla="*/ 26 h 156"/>
                <a:gd name="T4" fmla="*/ 6 w 161"/>
                <a:gd name="T5" fmla="*/ 23 h 156"/>
                <a:gd name="T6" fmla="*/ 9 w 161"/>
                <a:gd name="T7" fmla="*/ 21 h 156"/>
                <a:gd name="T8" fmla="*/ 11 w 161"/>
                <a:gd name="T9" fmla="*/ 19 h 156"/>
                <a:gd name="T10" fmla="*/ 14 w 161"/>
                <a:gd name="T11" fmla="*/ 16 h 156"/>
                <a:gd name="T12" fmla="*/ 16 w 161"/>
                <a:gd name="T13" fmla="*/ 13 h 156"/>
                <a:gd name="T14" fmla="*/ 19 w 161"/>
                <a:gd name="T15" fmla="*/ 11 h 156"/>
                <a:gd name="T16" fmla="*/ 21 w 161"/>
                <a:gd name="T17" fmla="*/ 8 h 156"/>
                <a:gd name="T18" fmla="*/ 24 w 161"/>
                <a:gd name="T19" fmla="*/ 6 h 156"/>
                <a:gd name="T20" fmla="*/ 26 w 161"/>
                <a:gd name="T21" fmla="*/ 3 h 156"/>
                <a:gd name="T22" fmla="*/ 28 w 161"/>
                <a:gd name="T23" fmla="*/ 0 h 156"/>
                <a:gd name="T24" fmla="*/ 28 w 161"/>
                <a:gd name="T25" fmla="*/ 2 h 156"/>
                <a:gd name="T26" fmla="*/ 27 w 161"/>
                <a:gd name="T27" fmla="*/ 6 h 156"/>
                <a:gd name="T28" fmla="*/ 28 w 161"/>
                <a:gd name="T29" fmla="*/ 10 h 156"/>
                <a:gd name="T30" fmla="*/ 30 w 161"/>
                <a:gd name="T31" fmla="*/ 14 h 156"/>
                <a:gd name="T32" fmla="*/ 34 w 161"/>
                <a:gd name="T33" fmla="*/ 18 h 156"/>
                <a:gd name="T34" fmla="*/ 38 w 161"/>
                <a:gd name="T35" fmla="*/ 20 h 156"/>
                <a:gd name="T36" fmla="*/ 40 w 161"/>
                <a:gd name="T37" fmla="*/ 22 h 156"/>
                <a:gd name="T38" fmla="*/ 40 w 161"/>
                <a:gd name="T39" fmla="*/ 22 h 156"/>
                <a:gd name="T40" fmla="*/ 37 w 161"/>
                <a:gd name="T41" fmla="*/ 23 h 156"/>
                <a:gd name="T42" fmla="*/ 35 w 161"/>
                <a:gd name="T43" fmla="*/ 23 h 156"/>
                <a:gd name="T44" fmla="*/ 32 w 161"/>
                <a:gd name="T45" fmla="*/ 24 h 156"/>
                <a:gd name="T46" fmla="*/ 29 w 161"/>
                <a:gd name="T47" fmla="*/ 25 h 156"/>
                <a:gd name="T48" fmla="*/ 25 w 161"/>
                <a:gd name="T49" fmla="*/ 26 h 156"/>
                <a:gd name="T50" fmla="*/ 21 w 161"/>
                <a:gd name="T51" fmla="*/ 28 h 156"/>
                <a:gd name="T52" fmla="*/ 17 w 161"/>
                <a:gd name="T53" fmla="*/ 29 h 156"/>
                <a:gd name="T54" fmla="*/ 14 w 161"/>
                <a:gd name="T55" fmla="*/ 31 h 156"/>
                <a:gd name="T56" fmla="*/ 10 w 161"/>
                <a:gd name="T57" fmla="*/ 33 h 156"/>
                <a:gd name="T58" fmla="*/ 7 w 161"/>
                <a:gd name="T59" fmla="*/ 35 h 156"/>
                <a:gd name="T60" fmla="*/ 5 w 161"/>
                <a:gd name="T61" fmla="*/ 37 h 156"/>
                <a:gd name="T62" fmla="*/ 3 w 161"/>
                <a:gd name="T63" fmla="*/ 38 h 156"/>
                <a:gd name="T64" fmla="*/ 1 w 161"/>
                <a:gd name="T65" fmla="*/ 39 h 156"/>
                <a:gd name="T66" fmla="*/ 1 w 161"/>
                <a:gd name="T67" fmla="*/ 29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156">
                  <a:moveTo>
                    <a:pt x="3" y="113"/>
                  </a:moveTo>
                  <a:lnTo>
                    <a:pt x="3" y="113"/>
                  </a:lnTo>
                  <a:lnTo>
                    <a:pt x="7" y="109"/>
                  </a:lnTo>
                  <a:lnTo>
                    <a:pt x="13" y="103"/>
                  </a:lnTo>
                  <a:lnTo>
                    <a:pt x="20" y="95"/>
                  </a:lnTo>
                  <a:lnTo>
                    <a:pt x="24" y="92"/>
                  </a:lnTo>
                  <a:lnTo>
                    <a:pt x="30" y="88"/>
                  </a:lnTo>
                  <a:lnTo>
                    <a:pt x="34" y="82"/>
                  </a:lnTo>
                  <a:lnTo>
                    <a:pt x="39" y="78"/>
                  </a:lnTo>
                  <a:lnTo>
                    <a:pt x="43" y="73"/>
                  </a:lnTo>
                  <a:lnTo>
                    <a:pt x="49" y="67"/>
                  </a:lnTo>
                  <a:lnTo>
                    <a:pt x="55" y="63"/>
                  </a:lnTo>
                  <a:lnTo>
                    <a:pt x="60" y="57"/>
                  </a:lnTo>
                  <a:lnTo>
                    <a:pt x="64" y="52"/>
                  </a:lnTo>
                  <a:lnTo>
                    <a:pt x="70" y="48"/>
                  </a:lnTo>
                  <a:lnTo>
                    <a:pt x="74" y="42"/>
                  </a:lnTo>
                  <a:lnTo>
                    <a:pt x="79" y="36"/>
                  </a:lnTo>
                  <a:lnTo>
                    <a:pt x="83" y="31"/>
                  </a:lnTo>
                  <a:lnTo>
                    <a:pt x="87" y="27"/>
                  </a:lnTo>
                  <a:lnTo>
                    <a:pt x="93" y="23"/>
                  </a:lnTo>
                  <a:lnTo>
                    <a:pt x="96" y="19"/>
                  </a:lnTo>
                  <a:lnTo>
                    <a:pt x="102" y="10"/>
                  </a:lnTo>
                  <a:lnTo>
                    <a:pt x="108" y="4"/>
                  </a:lnTo>
                  <a:lnTo>
                    <a:pt x="112" y="0"/>
                  </a:lnTo>
                  <a:lnTo>
                    <a:pt x="110" y="4"/>
                  </a:lnTo>
                  <a:lnTo>
                    <a:pt x="110" y="8"/>
                  </a:lnTo>
                  <a:lnTo>
                    <a:pt x="110" y="16"/>
                  </a:lnTo>
                  <a:lnTo>
                    <a:pt x="108" y="23"/>
                  </a:lnTo>
                  <a:lnTo>
                    <a:pt x="110" y="31"/>
                  </a:lnTo>
                  <a:lnTo>
                    <a:pt x="110" y="38"/>
                  </a:lnTo>
                  <a:lnTo>
                    <a:pt x="115" y="48"/>
                  </a:lnTo>
                  <a:lnTo>
                    <a:pt x="119" y="55"/>
                  </a:lnTo>
                  <a:lnTo>
                    <a:pt x="129" y="63"/>
                  </a:lnTo>
                  <a:lnTo>
                    <a:pt x="134" y="69"/>
                  </a:lnTo>
                  <a:lnTo>
                    <a:pt x="144" y="76"/>
                  </a:lnTo>
                  <a:lnTo>
                    <a:pt x="150" y="80"/>
                  </a:lnTo>
                  <a:lnTo>
                    <a:pt x="155" y="84"/>
                  </a:lnTo>
                  <a:lnTo>
                    <a:pt x="159" y="86"/>
                  </a:lnTo>
                  <a:lnTo>
                    <a:pt x="161" y="88"/>
                  </a:lnTo>
                  <a:lnTo>
                    <a:pt x="159" y="88"/>
                  </a:lnTo>
                  <a:lnTo>
                    <a:pt x="153" y="90"/>
                  </a:lnTo>
                  <a:lnTo>
                    <a:pt x="148" y="90"/>
                  </a:lnTo>
                  <a:lnTo>
                    <a:pt x="144" y="92"/>
                  </a:lnTo>
                  <a:lnTo>
                    <a:pt x="138" y="92"/>
                  </a:lnTo>
                  <a:lnTo>
                    <a:pt x="134" y="93"/>
                  </a:lnTo>
                  <a:lnTo>
                    <a:pt x="127" y="95"/>
                  </a:lnTo>
                  <a:lnTo>
                    <a:pt x="119" y="97"/>
                  </a:lnTo>
                  <a:lnTo>
                    <a:pt x="114" y="99"/>
                  </a:lnTo>
                  <a:lnTo>
                    <a:pt x="106" y="103"/>
                  </a:lnTo>
                  <a:lnTo>
                    <a:pt x="98" y="103"/>
                  </a:lnTo>
                  <a:lnTo>
                    <a:pt x="91" y="107"/>
                  </a:lnTo>
                  <a:lnTo>
                    <a:pt x="83" y="111"/>
                  </a:lnTo>
                  <a:lnTo>
                    <a:pt x="76" y="113"/>
                  </a:lnTo>
                  <a:lnTo>
                    <a:pt x="68" y="116"/>
                  </a:lnTo>
                  <a:lnTo>
                    <a:pt x="60" y="120"/>
                  </a:lnTo>
                  <a:lnTo>
                    <a:pt x="53" y="122"/>
                  </a:lnTo>
                  <a:lnTo>
                    <a:pt x="47" y="128"/>
                  </a:lnTo>
                  <a:lnTo>
                    <a:pt x="39" y="130"/>
                  </a:lnTo>
                  <a:lnTo>
                    <a:pt x="34" y="133"/>
                  </a:lnTo>
                  <a:lnTo>
                    <a:pt x="28" y="137"/>
                  </a:lnTo>
                  <a:lnTo>
                    <a:pt x="22" y="141"/>
                  </a:lnTo>
                  <a:lnTo>
                    <a:pt x="17" y="145"/>
                  </a:lnTo>
                  <a:lnTo>
                    <a:pt x="13" y="147"/>
                  </a:lnTo>
                  <a:lnTo>
                    <a:pt x="9" y="149"/>
                  </a:lnTo>
                  <a:lnTo>
                    <a:pt x="5" y="152"/>
                  </a:lnTo>
                  <a:lnTo>
                    <a:pt x="1" y="154"/>
                  </a:lnTo>
                  <a:lnTo>
                    <a:pt x="0" y="156"/>
                  </a:lnTo>
                  <a:lnTo>
                    <a:pt x="3" y="113"/>
                  </a:lnTo>
                  <a:close/>
                </a:path>
              </a:pathLst>
            </a:custGeom>
            <a:solidFill>
              <a:srgbClr val="BFE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7" name="Freeform 17"/>
            <p:cNvSpPr>
              <a:spLocks/>
            </p:cNvSpPr>
            <p:nvPr/>
          </p:nvSpPr>
          <p:spPr bwMode="auto">
            <a:xfrm>
              <a:off x="5237" y="1663"/>
              <a:ext cx="72" cy="47"/>
            </a:xfrm>
            <a:custGeom>
              <a:avLst/>
              <a:gdLst>
                <a:gd name="T0" fmla="*/ 7 w 144"/>
                <a:gd name="T1" fmla="*/ 0 h 93"/>
                <a:gd name="T2" fmla="*/ 8 w 144"/>
                <a:gd name="T3" fmla="*/ 0 h 93"/>
                <a:gd name="T4" fmla="*/ 8 w 144"/>
                <a:gd name="T5" fmla="*/ 2 h 93"/>
                <a:gd name="T6" fmla="*/ 9 w 144"/>
                <a:gd name="T7" fmla="*/ 2 h 93"/>
                <a:gd name="T8" fmla="*/ 10 w 144"/>
                <a:gd name="T9" fmla="*/ 3 h 93"/>
                <a:gd name="T10" fmla="*/ 12 w 144"/>
                <a:gd name="T11" fmla="*/ 4 h 93"/>
                <a:gd name="T12" fmla="*/ 13 w 144"/>
                <a:gd name="T13" fmla="*/ 5 h 93"/>
                <a:gd name="T14" fmla="*/ 14 w 144"/>
                <a:gd name="T15" fmla="*/ 6 h 93"/>
                <a:gd name="T16" fmla="*/ 16 w 144"/>
                <a:gd name="T17" fmla="*/ 7 h 93"/>
                <a:gd name="T18" fmla="*/ 17 w 144"/>
                <a:gd name="T19" fmla="*/ 7 h 93"/>
                <a:gd name="T20" fmla="*/ 18 w 144"/>
                <a:gd name="T21" fmla="*/ 8 h 93"/>
                <a:gd name="T22" fmla="*/ 20 w 144"/>
                <a:gd name="T23" fmla="*/ 9 h 93"/>
                <a:gd name="T24" fmla="*/ 21 w 144"/>
                <a:gd name="T25" fmla="*/ 10 h 93"/>
                <a:gd name="T26" fmla="*/ 23 w 144"/>
                <a:gd name="T27" fmla="*/ 10 h 93"/>
                <a:gd name="T28" fmla="*/ 24 w 144"/>
                <a:gd name="T29" fmla="*/ 11 h 93"/>
                <a:gd name="T30" fmla="*/ 26 w 144"/>
                <a:gd name="T31" fmla="*/ 10 h 93"/>
                <a:gd name="T32" fmla="*/ 28 w 144"/>
                <a:gd name="T33" fmla="*/ 9 h 93"/>
                <a:gd name="T34" fmla="*/ 29 w 144"/>
                <a:gd name="T35" fmla="*/ 8 h 93"/>
                <a:gd name="T36" fmla="*/ 31 w 144"/>
                <a:gd name="T37" fmla="*/ 7 h 93"/>
                <a:gd name="T38" fmla="*/ 32 w 144"/>
                <a:gd name="T39" fmla="*/ 5 h 93"/>
                <a:gd name="T40" fmla="*/ 33 w 144"/>
                <a:gd name="T41" fmla="*/ 4 h 93"/>
                <a:gd name="T42" fmla="*/ 34 w 144"/>
                <a:gd name="T43" fmla="*/ 3 h 93"/>
                <a:gd name="T44" fmla="*/ 34 w 144"/>
                <a:gd name="T45" fmla="*/ 2 h 93"/>
                <a:gd name="T46" fmla="*/ 36 w 144"/>
                <a:gd name="T47" fmla="*/ 14 h 93"/>
                <a:gd name="T48" fmla="*/ 36 w 144"/>
                <a:gd name="T49" fmla="*/ 14 h 93"/>
                <a:gd name="T50" fmla="*/ 36 w 144"/>
                <a:gd name="T51" fmla="*/ 16 h 93"/>
                <a:gd name="T52" fmla="*/ 35 w 144"/>
                <a:gd name="T53" fmla="*/ 17 h 93"/>
                <a:gd name="T54" fmla="*/ 34 w 144"/>
                <a:gd name="T55" fmla="*/ 18 h 93"/>
                <a:gd name="T56" fmla="*/ 32 w 144"/>
                <a:gd name="T57" fmla="*/ 20 h 93"/>
                <a:gd name="T58" fmla="*/ 29 w 144"/>
                <a:gd name="T59" fmla="*/ 22 h 93"/>
                <a:gd name="T60" fmla="*/ 28 w 144"/>
                <a:gd name="T61" fmla="*/ 22 h 93"/>
                <a:gd name="T62" fmla="*/ 27 w 144"/>
                <a:gd name="T63" fmla="*/ 23 h 93"/>
                <a:gd name="T64" fmla="*/ 26 w 144"/>
                <a:gd name="T65" fmla="*/ 23 h 93"/>
                <a:gd name="T66" fmla="*/ 24 w 144"/>
                <a:gd name="T67" fmla="*/ 24 h 93"/>
                <a:gd name="T68" fmla="*/ 22 w 144"/>
                <a:gd name="T69" fmla="*/ 23 h 93"/>
                <a:gd name="T70" fmla="*/ 20 w 144"/>
                <a:gd name="T71" fmla="*/ 23 h 93"/>
                <a:gd name="T72" fmla="*/ 18 w 144"/>
                <a:gd name="T73" fmla="*/ 23 h 93"/>
                <a:gd name="T74" fmla="*/ 17 w 144"/>
                <a:gd name="T75" fmla="*/ 23 h 93"/>
                <a:gd name="T76" fmla="*/ 14 w 144"/>
                <a:gd name="T77" fmla="*/ 22 h 93"/>
                <a:gd name="T78" fmla="*/ 12 w 144"/>
                <a:gd name="T79" fmla="*/ 21 h 93"/>
                <a:gd name="T80" fmla="*/ 10 w 144"/>
                <a:gd name="T81" fmla="*/ 20 h 93"/>
                <a:gd name="T82" fmla="*/ 8 w 144"/>
                <a:gd name="T83" fmla="*/ 20 h 93"/>
                <a:gd name="T84" fmla="*/ 7 w 144"/>
                <a:gd name="T85" fmla="*/ 19 h 93"/>
                <a:gd name="T86" fmla="*/ 5 w 144"/>
                <a:gd name="T87" fmla="*/ 18 h 93"/>
                <a:gd name="T88" fmla="*/ 3 w 144"/>
                <a:gd name="T89" fmla="*/ 17 h 93"/>
                <a:gd name="T90" fmla="*/ 2 w 144"/>
                <a:gd name="T91" fmla="*/ 17 h 93"/>
                <a:gd name="T92" fmla="*/ 1 w 144"/>
                <a:gd name="T93" fmla="*/ 16 h 93"/>
                <a:gd name="T94" fmla="*/ 0 w 144"/>
                <a:gd name="T95" fmla="*/ 16 h 93"/>
                <a:gd name="T96" fmla="*/ 7 w 144"/>
                <a:gd name="T97" fmla="*/ 0 h 93"/>
                <a:gd name="T98" fmla="*/ 7 w 144"/>
                <a:gd name="T99" fmla="*/ 0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93">
                  <a:moveTo>
                    <a:pt x="27" y="0"/>
                  </a:moveTo>
                  <a:lnTo>
                    <a:pt x="29" y="0"/>
                  </a:lnTo>
                  <a:lnTo>
                    <a:pt x="32" y="6"/>
                  </a:lnTo>
                  <a:lnTo>
                    <a:pt x="36" y="8"/>
                  </a:lnTo>
                  <a:lnTo>
                    <a:pt x="40" y="11"/>
                  </a:lnTo>
                  <a:lnTo>
                    <a:pt x="46" y="15"/>
                  </a:lnTo>
                  <a:lnTo>
                    <a:pt x="49" y="19"/>
                  </a:lnTo>
                  <a:lnTo>
                    <a:pt x="55" y="23"/>
                  </a:lnTo>
                  <a:lnTo>
                    <a:pt x="61" y="27"/>
                  </a:lnTo>
                  <a:lnTo>
                    <a:pt x="67" y="28"/>
                  </a:lnTo>
                  <a:lnTo>
                    <a:pt x="72" y="32"/>
                  </a:lnTo>
                  <a:lnTo>
                    <a:pt x="78" y="36"/>
                  </a:lnTo>
                  <a:lnTo>
                    <a:pt x="84" y="38"/>
                  </a:lnTo>
                  <a:lnTo>
                    <a:pt x="89" y="40"/>
                  </a:lnTo>
                  <a:lnTo>
                    <a:pt x="95" y="42"/>
                  </a:lnTo>
                  <a:lnTo>
                    <a:pt x="103" y="40"/>
                  </a:lnTo>
                  <a:lnTo>
                    <a:pt x="110" y="36"/>
                  </a:lnTo>
                  <a:lnTo>
                    <a:pt x="116" y="30"/>
                  </a:lnTo>
                  <a:lnTo>
                    <a:pt x="124" y="25"/>
                  </a:lnTo>
                  <a:lnTo>
                    <a:pt x="127" y="19"/>
                  </a:lnTo>
                  <a:lnTo>
                    <a:pt x="131" y="13"/>
                  </a:lnTo>
                  <a:lnTo>
                    <a:pt x="133" y="9"/>
                  </a:lnTo>
                  <a:lnTo>
                    <a:pt x="133" y="8"/>
                  </a:lnTo>
                  <a:lnTo>
                    <a:pt x="144" y="55"/>
                  </a:lnTo>
                  <a:lnTo>
                    <a:pt x="141" y="61"/>
                  </a:lnTo>
                  <a:lnTo>
                    <a:pt x="137" y="65"/>
                  </a:lnTo>
                  <a:lnTo>
                    <a:pt x="133" y="72"/>
                  </a:lnTo>
                  <a:lnTo>
                    <a:pt x="125" y="78"/>
                  </a:lnTo>
                  <a:lnTo>
                    <a:pt x="116" y="86"/>
                  </a:lnTo>
                  <a:lnTo>
                    <a:pt x="112" y="87"/>
                  </a:lnTo>
                  <a:lnTo>
                    <a:pt x="106" y="89"/>
                  </a:lnTo>
                  <a:lnTo>
                    <a:pt x="101" y="91"/>
                  </a:lnTo>
                  <a:lnTo>
                    <a:pt x="95" y="93"/>
                  </a:lnTo>
                  <a:lnTo>
                    <a:pt x="87" y="91"/>
                  </a:lnTo>
                  <a:lnTo>
                    <a:pt x="80" y="91"/>
                  </a:lnTo>
                  <a:lnTo>
                    <a:pt x="72" y="89"/>
                  </a:lnTo>
                  <a:lnTo>
                    <a:pt x="65" y="89"/>
                  </a:lnTo>
                  <a:lnTo>
                    <a:pt x="55" y="86"/>
                  </a:lnTo>
                  <a:lnTo>
                    <a:pt x="48" y="82"/>
                  </a:lnTo>
                  <a:lnTo>
                    <a:pt x="40" y="80"/>
                  </a:lnTo>
                  <a:lnTo>
                    <a:pt x="32" y="78"/>
                  </a:lnTo>
                  <a:lnTo>
                    <a:pt x="25" y="74"/>
                  </a:lnTo>
                  <a:lnTo>
                    <a:pt x="19" y="70"/>
                  </a:lnTo>
                  <a:lnTo>
                    <a:pt x="11" y="68"/>
                  </a:lnTo>
                  <a:lnTo>
                    <a:pt x="8" y="65"/>
                  </a:lnTo>
                  <a:lnTo>
                    <a:pt x="2" y="61"/>
                  </a:lnTo>
                  <a:lnTo>
                    <a:pt x="0" y="61"/>
                  </a:lnTo>
                  <a:lnTo>
                    <a:pt x="27" y="0"/>
                  </a:lnTo>
                  <a:close/>
                </a:path>
              </a:pathLst>
            </a:custGeom>
            <a:solidFill>
              <a:srgbClr val="BFE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8" name="Freeform 18"/>
            <p:cNvSpPr>
              <a:spLocks/>
            </p:cNvSpPr>
            <p:nvPr/>
          </p:nvSpPr>
          <p:spPr bwMode="auto">
            <a:xfrm>
              <a:off x="4584" y="1766"/>
              <a:ext cx="71" cy="39"/>
            </a:xfrm>
            <a:custGeom>
              <a:avLst/>
              <a:gdLst>
                <a:gd name="T0" fmla="*/ 10 w 143"/>
                <a:gd name="T1" fmla="*/ 0 h 78"/>
                <a:gd name="T2" fmla="*/ 0 w 143"/>
                <a:gd name="T3" fmla="*/ 5 h 78"/>
                <a:gd name="T4" fmla="*/ 0 w 143"/>
                <a:gd name="T5" fmla="*/ 5 h 78"/>
                <a:gd name="T6" fmla="*/ 1 w 143"/>
                <a:gd name="T7" fmla="*/ 7 h 78"/>
                <a:gd name="T8" fmla="*/ 2 w 143"/>
                <a:gd name="T9" fmla="*/ 8 h 78"/>
                <a:gd name="T10" fmla="*/ 3 w 143"/>
                <a:gd name="T11" fmla="*/ 10 h 78"/>
                <a:gd name="T12" fmla="*/ 4 w 143"/>
                <a:gd name="T13" fmla="*/ 12 h 78"/>
                <a:gd name="T14" fmla="*/ 6 w 143"/>
                <a:gd name="T15" fmla="*/ 14 h 78"/>
                <a:gd name="T16" fmla="*/ 8 w 143"/>
                <a:gd name="T17" fmla="*/ 15 h 78"/>
                <a:gd name="T18" fmla="*/ 9 w 143"/>
                <a:gd name="T19" fmla="*/ 16 h 78"/>
                <a:gd name="T20" fmla="*/ 10 w 143"/>
                <a:gd name="T21" fmla="*/ 17 h 78"/>
                <a:gd name="T22" fmla="*/ 12 w 143"/>
                <a:gd name="T23" fmla="*/ 18 h 78"/>
                <a:gd name="T24" fmla="*/ 13 w 143"/>
                <a:gd name="T25" fmla="*/ 19 h 78"/>
                <a:gd name="T26" fmla="*/ 15 w 143"/>
                <a:gd name="T27" fmla="*/ 19 h 78"/>
                <a:gd name="T28" fmla="*/ 17 w 143"/>
                <a:gd name="T29" fmla="*/ 19 h 78"/>
                <a:gd name="T30" fmla="*/ 19 w 143"/>
                <a:gd name="T31" fmla="*/ 19 h 78"/>
                <a:gd name="T32" fmla="*/ 20 w 143"/>
                <a:gd name="T33" fmla="*/ 19 h 78"/>
                <a:gd name="T34" fmla="*/ 22 w 143"/>
                <a:gd name="T35" fmla="*/ 20 h 78"/>
                <a:gd name="T36" fmla="*/ 23 w 143"/>
                <a:gd name="T37" fmla="*/ 20 h 78"/>
                <a:gd name="T38" fmla="*/ 25 w 143"/>
                <a:gd name="T39" fmla="*/ 20 h 78"/>
                <a:gd name="T40" fmla="*/ 27 w 143"/>
                <a:gd name="T41" fmla="*/ 20 h 78"/>
                <a:gd name="T42" fmla="*/ 28 w 143"/>
                <a:gd name="T43" fmla="*/ 20 h 78"/>
                <a:gd name="T44" fmla="*/ 29 w 143"/>
                <a:gd name="T45" fmla="*/ 20 h 78"/>
                <a:gd name="T46" fmla="*/ 31 w 143"/>
                <a:gd name="T47" fmla="*/ 20 h 78"/>
                <a:gd name="T48" fmla="*/ 32 w 143"/>
                <a:gd name="T49" fmla="*/ 19 h 78"/>
                <a:gd name="T50" fmla="*/ 32 w 143"/>
                <a:gd name="T51" fmla="*/ 19 h 78"/>
                <a:gd name="T52" fmla="*/ 35 w 143"/>
                <a:gd name="T53" fmla="*/ 10 h 78"/>
                <a:gd name="T54" fmla="*/ 34 w 143"/>
                <a:gd name="T55" fmla="*/ 10 h 78"/>
                <a:gd name="T56" fmla="*/ 33 w 143"/>
                <a:gd name="T57" fmla="*/ 10 h 78"/>
                <a:gd name="T58" fmla="*/ 32 w 143"/>
                <a:gd name="T59" fmla="*/ 10 h 78"/>
                <a:gd name="T60" fmla="*/ 32 w 143"/>
                <a:gd name="T61" fmla="*/ 10 h 78"/>
                <a:gd name="T62" fmla="*/ 30 w 143"/>
                <a:gd name="T63" fmla="*/ 10 h 78"/>
                <a:gd name="T64" fmla="*/ 29 w 143"/>
                <a:gd name="T65" fmla="*/ 10 h 78"/>
                <a:gd name="T66" fmla="*/ 28 w 143"/>
                <a:gd name="T67" fmla="*/ 10 h 78"/>
                <a:gd name="T68" fmla="*/ 26 w 143"/>
                <a:gd name="T69" fmla="*/ 10 h 78"/>
                <a:gd name="T70" fmla="*/ 25 w 143"/>
                <a:gd name="T71" fmla="*/ 10 h 78"/>
                <a:gd name="T72" fmla="*/ 24 w 143"/>
                <a:gd name="T73" fmla="*/ 10 h 78"/>
                <a:gd name="T74" fmla="*/ 23 w 143"/>
                <a:gd name="T75" fmla="*/ 10 h 78"/>
                <a:gd name="T76" fmla="*/ 21 w 143"/>
                <a:gd name="T77" fmla="*/ 10 h 78"/>
                <a:gd name="T78" fmla="*/ 20 w 143"/>
                <a:gd name="T79" fmla="*/ 9 h 78"/>
                <a:gd name="T80" fmla="*/ 19 w 143"/>
                <a:gd name="T81" fmla="*/ 9 h 78"/>
                <a:gd name="T82" fmla="*/ 18 w 143"/>
                <a:gd name="T83" fmla="*/ 8 h 78"/>
                <a:gd name="T84" fmla="*/ 16 w 143"/>
                <a:gd name="T85" fmla="*/ 8 h 78"/>
                <a:gd name="T86" fmla="*/ 15 w 143"/>
                <a:gd name="T87" fmla="*/ 7 h 78"/>
                <a:gd name="T88" fmla="*/ 14 w 143"/>
                <a:gd name="T89" fmla="*/ 6 h 78"/>
                <a:gd name="T90" fmla="*/ 13 w 143"/>
                <a:gd name="T91" fmla="*/ 5 h 78"/>
                <a:gd name="T92" fmla="*/ 12 w 143"/>
                <a:gd name="T93" fmla="*/ 4 h 78"/>
                <a:gd name="T94" fmla="*/ 11 w 143"/>
                <a:gd name="T95" fmla="*/ 2 h 78"/>
                <a:gd name="T96" fmla="*/ 10 w 143"/>
                <a:gd name="T97" fmla="*/ 1 h 78"/>
                <a:gd name="T98" fmla="*/ 10 w 143"/>
                <a:gd name="T99" fmla="*/ 0 h 78"/>
                <a:gd name="T100" fmla="*/ 10 w 143"/>
                <a:gd name="T101" fmla="*/ 0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 h="78">
                  <a:moveTo>
                    <a:pt x="40" y="0"/>
                  </a:moveTo>
                  <a:lnTo>
                    <a:pt x="0" y="19"/>
                  </a:lnTo>
                  <a:lnTo>
                    <a:pt x="4" y="25"/>
                  </a:lnTo>
                  <a:lnTo>
                    <a:pt x="8" y="31"/>
                  </a:lnTo>
                  <a:lnTo>
                    <a:pt x="14" y="38"/>
                  </a:lnTo>
                  <a:lnTo>
                    <a:pt x="19" y="46"/>
                  </a:lnTo>
                  <a:lnTo>
                    <a:pt x="27" y="56"/>
                  </a:lnTo>
                  <a:lnTo>
                    <a:pt x="33" y="59"/>
                  </a:lnTo>
                  <a:lnTo>
                    <a:pt x="38" y="63"/>
                  </a:lnTo>
                  <a:lnTo>
                    <a:pt x="42" y="67"/>
                  </a:lnTo>
                  <a:lnTo>
                    <a:pt x="50" y="71"/>
                  </a:lnTo>
                  <a:lnTo>
                    <a:pt x="55" y="73"/>
                  </a:lnTo>
                  <a:lnTo>
                    <a:pt x="61" y="75"/>
                  </a:lnTo>
                  <a:lnTo>
                    <a:pt x="69" y="75"/>
                  </a:lnTo>
                  <a:lnTo>
                    <a:pt x="76" y="76"/>
                  </a:lnTo>
                  <a:lnTo>
                    <a:pt x="82" y="76"/>
                  </a:lnTo>
                  <a:lnTo>
                    <a:pt x="90" y="78"/>
                  </a:lnTo>
                  <a:lnTo>
                    <a:pt x="95" y="78"/>
                  </a:lnTo>
                  <a:lnTo>
                    <a:pt x="103" y="78"/>
                  </a:lnTo>
                  <a:lnTo>
                    <a:pt x="109" y="78"/>
                  </a:lnTo>
                  <a:lnTo>
                    <a:pt x="114" y="78"/>
                  </a:lnTo>
                  <a:lnTo>
                    <a:pt x="118" y="78"/>
                  </a:lnTo>
                  <a:lnTo>
                    <a:pt x="124" y="78"/>
                  </a:lnTo>
                  <a:lnTo>
                    <a:pt x="130" y="76"/>
                  </a:lnTo>
                  <a:lnTo>
                    <a:pt x="131" y="76"/>
                  </a:lnTo>
                  <a:lnTo>
                    <a:pt x="143" y="37"/>
                  </a:lnTo>
                  <a:lnTo>
                    <a:pt x="139" y="37"/>
                  </a:lnTo>
                  <a:lnTo>
                    <a:pt x="135" y="37"/>
                  </a:lnTo>
                  <a:lnTo>
                    <a:pt x="131" y="37"/>
                  </a:lnTo>
                  <a:lnTo>
                    <a:pt x="128" y="37"/>
                  </a:lnTo>
                  <a:lnTo>
                    <a:pt x="122" y="37"/>
                  </a:lnTo>
                  <a:lnTo>
                    <a:pt x="118" y="38"/>
                  </a:lnTo>
                  <a:lnTo>
                    <a:pt x="112" y="37"/>
                  </a:lnTo>
                  <a:lnTo>
                    <a:pt x="107" y="37"/>
                  </a:lnTo>
                  <a:lnTo>
                    <a:pt x="103" y="37"/>
                  </a:lnTo>
                  <a:lnTo>
                    <a:pt x="97" y="37"/>
                  </a:lnTo>
                  <a:lnTo>
                    <a:pt x="92" y="37"/>
                  </a:lnTo>
                  <a:lnTo>
                    <a:pt x="86" y="37"/>
                  </a:lnTo>
                  <a:lnTo>
                    <a:pt x="82" y="35"/>
                  </a:lnTo>
                  <a:lnTo>
                    <a:pt x="76" y="33"/>
                  </a:lnTo>
                  <a:lnTo>
                    <a:pt x="73" y="31"/>
                  </a:lnTo>
                  <a:lnTo>
                    <a:pt x="67" y="29"/>
                  </a:lnTo>
                  <a:lnTo>
                    <a:pt x="63" y="25"/>
                  </a:lnTo>
                  <a:lnTo>
                    <a:pt x="59" y="23"/>
                  </a:lnTo>
                  <a:lnTo>
                    <a:pt x="52" y="19"/>
                  </a:lnTo>
                  <a:lnTo>
                    <a:pt x="48" y="14"/>
                  </a:lnTo>
                  <a:lnTo>
                    <a:pt x="44" y="8"/>
                  </a:lnTo>
                  <a:lnTo>
                    <a:pt x="42" y="4"/>
                  </a:lnTo>
                  <a:lnTo>
                    <a:pt x="40" y="0"/>
                  </a:lnTo>
                  <a:close/>
                </a:path>
              </a:pathLst>
            </a:custGeom>
            <a:solidFill>
              <a:srgbClr val="D1E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19" name="Freeform 19"/>
            <p:cNvSpPr>
              <a:spLocks/>
            </p:cNvSpPr>
            <p:nvPr/>
          </p:nvSpPr>
          <p:spPr bwMode="auto">
            <a:xfrm>
              <a:off x="4767" y="1664"/>
              <a:ext cx="109" cy="74"/>
            </a:xfrm>
            <a:custGeom>
              <a:avLst/>
              <a:gdLst>
                <a:gd name="T0" fmla="*/ 0 w 219"/>
                <a:gd name="T1" fmla="*/ 17 h 148"/>
                <a:gd name="T2" fmla="*/ 2 w 219"/>
                <a:gd name="T3" fmla="*/ 14 h 148"/>
                <a:gd name="T4" fmla="*/ 5 w 219"/>
                <a:gd name="T5" fmla="*/ 11 h 148"/>
                <a:gd name="T6" fmla="*/ 8 w 219"/>
                <a:gd name="T7" fmla="*/ 9 h 148"/>
                <a:gd name="T8" fmla="*/ 12 w 219"/>
                <a:gd name="T9" fmla="*/ 7 h 148"/>
                <a:gd name="T10" fmla="*/ 15 w 219"/>
                <a:gd name="T11" fmla="*/ 6 h 148"/>
                <a:gd name="T12" fmla="*/ 17 w 219"/>
                <a:gd name="T13" fmla="*/ 5 h 148"/>
                <a:gd name="T14" fmla="*/ 20 w 219"/>
                <a:gd name="T15" fmla="*/ 4 h 148"/>
                <a:gd name="T16" fmla="*/ 22 w 219"/>
                <a:gd name="T17" fmla="*/ 3 h 148"/>
                <a:gd name="T18" fmla="*/ 25 w 219"/>
                <a:gd name="T19" fmla="*/ 3 h 148"/>
                <a:gd name="T20" fmla="*/ 28 w 219"/>
                <a:gd name="T21" fmla="*/ 2 h 148"/>
                <a:gd name="T22" fmla="*/ 31 w 219"/>
                <a:gd name="T23" fmla="*/ 2 h 148"/>
                <a:gd name="T24" fmla="*/ 34 w 219"/>
                <a:gd name="T25" fmla="*/ 1 h 148"/>
                <a:gd name="T26" fmla="*/ 37 w 219"/>
                <a:gd name="T27" fmla="*/ 1 h 148"/>
                <a:gd name="T28" fmla="*/ 40 w 219"/>
                <a:gd name="T29" fmla="*/ 1 h 148"/>
                <a:gd name="T30" fmla="*/ 42 w 219"/>
                <a:gd name="T31" fmla="*/ 1 h 148"/>
                <a:gd name="T32" fmla="*/ 45 w 219"/>
                <a:gd name="T33" fmla="*/ 0 h 148"/>
                <a:gd name="T34" fmla="*/ 49 w 219"/>
                <a:gd name="T35" fmla="*/ 0 h 148"/>
                <a:gd name="T36" fmla="*/ 52 w 219"/>
                <a:gd name="T37" fmla="*/ 0 h 148"/>
                <a:gd name="T38" fmla="*/ 54 w 219"/>
                <a:gd name="T39" fmla="*/ 0 h 148"/>
                <a:gd name="T40" fmla="*/ 53 w 219"/>
                <a:gd name="T41" fmla="*/ 1 h 148"/>
                <a:gd name="T42" fmla="*/ 51 w 219"/>
                <a:gd name="T43" fmla="*/ 4 h 148"/>
                <a:gd name="T44" fmla="*/ 48 w 219"/>
                <a:gd name="T45" fmla="*/ 7 h 148"/>
                <a:gd name="T46" fmla="*/ 45 w 219"/>
                <a:gd name="T47" fmla="*/ 10 h 148"/>
                <a:gd name="T48" fmla="*/ 42 w 219"/>
                <a:gd name="T49" fmla="*/ 13 h 148"/>
                <a:gd name="T50" fmla="*/ 40 w 219"/>
                <a:gd name="T51" fmla="*/ 17 h 148"/>
                <a:gd name="T52" fmla="*/ 38 w 219"/>
                <a:gd name="T53" fmla="*/ 18 h 148"/>
                <a:gd name="T54" fmla="*/ 38 w 219"/>
                <a:gd name="T55" fmla="*/ 19 h 148"/>
                <a:gd name="T56" fmla="*/ 35 w 219"/>
                <a:gd name="T57" fmla="*/ 18 h 148"/>
                <a:gd name="T58" fmla="*/ 32 w 219"/>
                <a:gd name="T59" fmla="*/ 18 h 148"/>
                <a:gd name="T60" fmla="*/ 29 w 219"/>
                <a:gd name="T61" fmla="*/ 17 h 148"/>
                <a:gd name="T62" fmla="*/ 25 w 219"/>
                <a:gd name="T63" fmla="*/ 17 h 148"/>
                <a:gd name="T64" fmla="*/ 22 w 219"/>
                <a:gd name="T65" fmla="*/ 18 h 148"/>
                <a:gd name="T66" fmla="*/ 18 w 219"/>
                <a:gd name="T67" fmla="*/ 19 h 148"/>
                <a:gd name="T68" fmla="*/ 14 w 219"/>
                <a:gd name="T69" fmla="*/ 20 h 148"/>
                <a:gd name="T70" fmla="*/ 11 w 219"/>
                <a:gd name="T71" fmla="*/ 23 h 148"/>
                <a:gd name="T72" fmla="*/ 8 w 219"/>
                <a:gd name="T73" fmla="*/ 26 h 148"/>
                <a:gd name="T74" fmla="*/ 5 w 219"/>
                <a:gd name="T75" fmla="*/ 29 h 148"/>
                <a:gd name="T76" fmla="*/ 3 w 219"/>
                <a:gd name="T77" fmla="*/ 32 h 148"/>
                <a:gd name="T78" fmla="*/ 1 w 219"/>
                <a:gd name="T79" fmla="*/ 34 h 148"/>
                <a:gd name="T80" fmla="*/ 0 w 219"/>
                <a:gd name="T81" fmla="*/ 37 h 148"/>
                <a:gd name="T82" fmla="*/ 0 w 219"/>
                <a:gd name="T83" fmla="*/ 18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9" h="148">
                  <a:moveTo>
                    <a:pt x="0" y="70"/>
                  </a:moveTo>
                  <a:lnTo>
                    <a:pt x="0" y="66"/>
                  </a:lnTo>
                  <a:lnTo>
                    <a:pt x="4" y="63"/>
                  </a:lnTo>
                  <a:lnTo>
                    <a:pt x="8" y="55"/>
                  </a:lnTo>
                  <a:lnTo>
                    <a:pt x="17" y="49"/>
                  </a:lnTo>
                  <a:lnTo>
                    <a:pt x="21" y="44"/>
                  </a:lnTo>
                  <a:lnTo>
                    <a:pt x="27" y="40"/>
                  </a:lnTo>
                  <a:lnTo>
                    <a:pt x="32" y="34"/>
                  </a:lnTo>
                  <a:lnTo>
                    <a:pt x="40" y="32"/>
                  </a:lnTo>
                  <a:lnTo>
                    <a:pt x="48" y="26"/>
                  </a:lnTo>
                  <a:lnTo>
                    <a:pt x="55" y="23"/>
                  </a:lnTo>
                  <a:lnTo>
                    <a:pt x="61" y="21"/>
                  </a:lnTo>
                  <a:lnTo>
                    <a:pt x="65" y="19"/>
                  </a:lnTo>
                  <a:lnTo>
                    <a:pt x="70" y="17"/>
                  </a:lnTo>
                  <a:lnTo>
                    <a:pt x="76" y="17"/>
                  </a:lnTo>
                  <a:lnTo>
                    <a:pt x="82" y="15"/>
                  </a:lnTo>
                  <a:lnTo>
                    <a:pt x="86" y="13"/>
                  </a:lnTo>
                  <a:lnTo>
                    <a:pt x="91" y="11"/>
                  </a:lnTo>
                  <a:lnTo>
                    <a:pt x="97" y="11"/>
                  </a:lnTo>
                  <a:lnTo>
                    <a:pt x="103" y="9"/>
                  </a:lnTo>
                  <a:lnTo>
                    <a:pt x="108" y="7"/>
                  </a:lnTo>
                  <a:lnTo>
                    <a:pt x="114" y="6"/>
                  </a:lnTo>
                  <a:lnTo>
                    <a:pt x="120" y="6"/>
                  </a:lnTo>
                  <a:lnTo>
                    <a:pt x="126" y="6"/>
                  </a:lnTo>
                  <a:lnTo>
                    <a:pt x="133" y="4"/>
                  </a:lnTo>
                  <a:lnTo>
                    <a:pt x="137" y="4"/>
                  </a:lnTo>
                  <a:lnTo>
                    <a:pt x="145" y="4"/>
                  </a:lnTo>
                  <a:lnTo>
                    <a:pt x="150" y="2"/>
                  </a:lnTo>
                  <a:lnTo>
                    <a:pt x="156" y="2"/>
                  </a:lnTo>
                  <a:lnTo>
                    <a:pt x="162" y="2"/>
                  </a:lnTo>
                  <a:lnTo>
                    <a:pt x="167" y="2"/>
                  </a:lnTo>
                  <a:lnTo>
                    <a:pt x="171" y="2"/>
                  </a:lnTo>
                  <a:lnTo>
                    <a:pt x="177" y="2"/>
                  </a:lnTo>
                  <a:lnTo>
                    <a:pt x="181" y="0"/>
                  </a:lnTo>
                  <a:lnTo>
                    <a:pt x="186" y="0"/>
                  </a:lnTo>
                  <a:lnTo>
                    <a:pt x="196" y="0"/>
                  </a:lnTo>
                  <a:lnTo>
                    <a:pt x="204" y="0"/>
                  </a:lnTo>
                  <a:lnTo>
                    <a:pt x="209" y="0"/>
                  </a:lnTo>
                  <a:lnTo>
                    <a:pt x="215" y="0"/>
                  </a:lnTo>
                  <a:lnTo>
                    <a:pt x="217" y="0"/>
                  </a:lnTo>
                  <a:lnTo>
                    <a:pt x="219" y="0"/>
                  </a:lnTo>
                  <a:lnTo>
                    <a:pt x="215" y="2"/>
                  </a:lnTo>
                  <a:lnTo>
                    <a:pt x="209" y="9"/>
                  </a:lnTo>
                  <a:lnTo>
                    <a:pt x="204" y="13"/>
                  </a:lnTo>
                  <a:lnTo>
                    <a:pt x="200" y="19"/>
                  </a:lnTo>
                  <a:lnTo>
                    <a:pt x="194" y="25"/>
                  </a:lnTo>
                  <a:lnTo>
                    <a:pt x="188" y="30"/>
                  </a:lnTo>
                  <a:lnTo>
                    <a:pt x="181" y="38"/>
                  </a:lnTo>
                  <a:lnTo>
                    <a:pt x="175" y="44"/>
                  </a:lnTo>
                  <a:lnTo>
                    <a:pt x="169" y="51"/>
                  </a:lnTo>
                  <a:lnTo>
                    <a:pt x="166" y="59"/>
                  </a:lnTo>
                  <a:lnTo>
                    <a:pt x="160" y="65"/>
                  </a:lnTo>
                  <a:lnTo>
                    <a:pt x="158" y="70"/>
                  </a:lnTo>
                  <a:lnTo>
                    <a:pt x="154" y="72"/>
                  </a:lnTo>
                  <a:lnTo>
                    <a:pt x="154" y="74"/>
                  </a:lnTo>
                  <a:lnTo>
                    <a:pt x="152" y="74"/>
                  </a:lnTo>
                  <a:lnTo>
                    <a:pt x="147" y="72"/>
                  </a:lnTo>
                  <a:lnTo>
                    <a:pt x="141" y="70"/>
                  </a:lnTo>
                  <a:lnTo>
                    <a:pt x="135" y="70"/>
                  </a:lnTo>
                  <a:lnTo>
                    <a:pt x="129" y="70"/>
                  </a:lnTo>
                  <a:lnTo>
                    <a:pt x="126" y="70"/>
                  </a:lnTo>
                  <a:lnTo>
                    <a:pt x="118" y="68"/>
                  </a:lnTo>
                  <a:lnTo>
                    <a:pt x="110" y="68"/>
                  </a:lnTo>
                  <a:lnTo>
                    <a:pt x="103" y="68"/>
                  </a:lnTo>
                  <a:lnTo>
                    <a:pt x="95" y="70"/>
                  </a:lnTo>
                  <a:lnTo>
                    <a:pt x="88" y="70"/>
                  </a:lnTo>
                  <a:lnTo>
                    <a:pt x="80" y="72"/>
                  </a:lnTo>
                  <a:lnTo>
                    <a:pt x="72" y="74"/>
                  </a:lnTo>
                  <a:lnTo>
                    <a:pt x="65" y="78"/>
                  </a:lnTo>
                  <a:lnTo>
                    <a:pt x="57" y="80"/>
                  </a:lnTo>
                  <a:lnTo>
                    <a:pt x="51" y="85"/>
                  </a:lnTo>
                  <a:lnTo>
                    <a:pt x="44" y="89"/>
                  </a:lnTo>
                  <a:lnTo>
                    <a:pt x="38" y="97"/>
                  </a:lnTo>
                  <a:lnTo>
                    <a:pt x="32" y="101"/>
                  </a:lnTo>
                  <a:lnTo>
                    <a:pt x="27" y="108"/>
                  </a:lnTo>
                  <a:lnTo>
                    <a:pt x="21" y="114"/>
                  </a:lnTo>
                  <a:lnTo>
                    <a:pt x="17" y="120"/>
                  </a:lnTo>
                  <a:lnTo>
                    <a:pt x="12" y="125"/>
                  </a:lnTo>
                  <a:lnTo>
                    <a:pt x="10" y="131"/>
                  </a:lnTo>
                  <a:lnTo>
                    <a:pt x="6" y="135"/>
                  </a:lnTo>
                  <a:lnTo>
                    <a:pt x="4" y="141"/>
                  </a:lnTo>
                  <a:lnTo>
                    <a:pt x="0" y="146"/>
                  </a:lnTo>
                  <a:lnTo>
                    <a:pt x="0" y="148"/>
                  </a:lnTo>
                  <a:lnTo>
                    <a:pt x="0" y="70"/>
                  </a:lnTo>
                  <a:close/>
                </a:path>
              </a:pathLst>
            </a:custGeom>
            <a:solidFill>
              <a:srgbClr val="D1E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20" name="Freeform 20"/>
            <p:cNvSpPr>
              <a:spLocks/>
            </p:cNvSpPr>
            <p:nvPr/>
          </p:nvSpPr>
          <p:spPr bwMode="auto">
            <a:xfrm>
              <a:off x="5119" y="1644"/>
              <a:ext cx="110" cy="59"/>
            </a:xfrm>
            <a:custGeom>
              <a:avLst/>
              <a:gdLst>
                <a:gd name="T0" fmla="*/ 0 w 221"/>
                <a:gd name="T1" fmla="*/ 12 h 118"/>
                <a:gd name="T2" fmla="*/ 2 w 221"/>
                <a:gd name="T3" fmla="*/ 10 h 118"/>
                <a:gd name="T4" fmla="*/ 4 w 221"/>
                <a:gd name="T5" fmla="*/ 8 h 118"/>
                <a:gd name="T6" fmla="*/ 7 w 221"/>
                <a:gd name="T7" fmla="*/ 7 h 118"/>
                <a:gd name="T8" fmla="*/ 11 w 221"/>
                <a:gd name="T9" fmla="*/ 4 h 118"/>
                <a:gd name="T10" fmla="*/ 14 w 221"/>
                <a:gd name="T11" fmla="*/ 3 h 118"/>
                <a:gd name="T12" fmla="*/ 16 w 221"/>
                <a:gd name="T13" fmla="*/ 2 h 118"/>
                <a:gd name="T14" fmla="*/ 19 w 221"/>
                <a:gd name="T15" fmla="*/ 1 h 118"/>
                <a:gd name="T16" fmla="*/ 22 w 221"/>
                <a:gd name="T17" fmla="*/ 1 h 118"/>
                <a:gd name="T18" fmla="*/ 24 w 221"/>
                <a:gd name="T19" fmla="*/ 1 h 118"/>
                <a:gd name="T20" fmla="*/ 27 w 221"/>
                <a:gd name="T21" fmla="*/ 0 h 118"/>
                <a:gd name="T22" fmla="*/ 29 w 221"/>
                <a:gd name="T23" fmla="*/ 0 h 118"/>
                <a:gd name="T24" fmla="*/ 32 w 221"/>
                <a:gd name="T25" fmla="*/ 0 h 118"/>
                <a:gd name="T26" fmla="*/ 35 w 221"/>
                <a:gd name="T27" fmla="*/ 1 h 118"/>
                <a:gd name="T28" fmla="*/ 37 w 221"/>
                <a:gd name="T29" fmla="*/ 1 h 118"/>
                <a:gd name="T30" fmla="*/ 40 w 221"/>
                <a:gd name="T31" fmla="*/ 1 h 118"/>
                <a:gd name="T32" fmla="*/ 43 w 221"/>
                <a:gd name="T33" fmla="*/ 1 h 118"/>
                <a:gd name="T34" fmla="*/ 46 w 221"/>
                <a:gd name="T35" fmla="*/ 2 h 118"/>
                <a:gd name="T36" fmla="*/ 50 w 221"/>
                <a:gd name="T37" fmla="*/ 3 h 118"/>
                <a:gd name="T38" fmla="*/ 53 w 221"/>
                <a:gd name="T39" fmla="*/ 4 h 118"/>
                <a:gd name="T40" fmla="*/ 55 w 221"/>
                <a:gd name="T41" fmla="*/ 4 h 118"/>
                <a:gd name="T42" fmla="*/ 48 w 221"/>
                <a:gd name="T43" fmla="*/ 10 h 118"/>
                <a:gd name="T44" fmla="*/ 46 w 221"/>
                <a:gd name="T45" fmla="*/ 10 h 118"/>
                <a:gd name="T46" fmla="*/ 42 w 221"/>
                <a:gd name="T47" fmla="*/ 11 h 118"/>
                <a:gd name="T48" fmla="*/ 40 w 221"/>
                <a:gd name="T49" fmla="*/ 11 h 118"/>
                <a:gd name="T50" fmla="*/ 35 w 221"/>
                <a:gd name="T51" fmla="*/ 12 h 118"/>
                <a:gd name="T52" fmla="*/ 31 w 221"/>
                <a:gd name="T53" fmla="*/ 13 h 118"/>
                <a:gd name="T54" fmla="*/ 27 w 221"/>
                <a:gd name="T55" fmla="*/ 14 h 118"/>
                <a:gd name="T56" fmla="*/ 23 w 221"/>
                <a:gd name="T57" fmla="*/ 16 h 118"/>
                <a:gd name="T58" fmla="*/ 19 w 221"/>
                <a:gd name="T59" fmla="*/ 18 h 118"/>
                <a:gd name="T60" fmla="*/ 15 w 221"/>
                <a:gd name="T61" fmla="*/ 20 h 118"/>
                <a:gd name="T62" fmla="*/ 13 w 221"/>
                <a:gd name="T63" fmla="*/ 22 h 118"/>
                <a:gd name="T64" fmla="*/ 10 w 221"/>
                <a:gd name="T65" fmla="*/ 25 h 118"/>
                <a:gd name="T66" fmla="*/ 7 w 221"/>
                <a:gd name="T67" fmla="*/ 28 h 118"/>
                <a:gd name="T68" fmla="*/ 6 w 221"/>
                <a:gd name="T69" fmla="*/ 30 h 118"/>
                <a:gd name="T70" fmla="*/ 5 w 221"/>
                <a:gd name="T71" fmla="*/ 28 h 118"/>
                <a:gd name="T72" fmla="*/ 4 w 221"/>
                <a:gd name="T73" fmla="*/ 27 h 118"/>
                <a:gd name="T74" fmla="*/ 3 w 221"/>
                <a:gd name="T75" fmla="*/ 23 h 118"/>
                <a:gd name="T76" fmla="*/ 2 w 221"/>
                <a:gd name="T77" fmla="*/ 20 h 118"/>
                <a:gd name="T78" fmla="*/ 1 w 221"/>
                <a:gd name="T79" fmla="*/ 17 h 118"/>
                <a:gd name="T80" fmla="*/ 0 w 221"/>
                <a:gd name="T81" fmla="*/ 15 h 118"/>
                <a:gd name="T82" fmla="*/ 0 w 221"/>
                <a:gd name="T83" fmla="*/ 13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118">
                  <a:moveTo>
                    <a:pt x="0" y="49"/>
                  </a:moveTo>
                  <a:lnTo>
                    <a:pt x="2" y="46"/>
                  </a:lnTo>
                  <a:lnTo>
                    <a:pt x="8" y="42"/>
                  </a:lnTo>
                  <a:lnTo>
                    <a:pt x="10" y="38"/>
                  </a:lnTo>
                  <a:lnTo>
                    <a:pt x="16" y="36"/>
                  </a:lnTo>
                  <a:lnTo>
                    <a:pt x="19" y="32"/>
                  </a:lnTo>
                  <a:lnTo>
                    <a:pt x="25" y="28"/>
                  </a:lnTo>
                  <a:lnTo>
                    <a:pt x="31" y="25"/>
                  </a:lnTo>
                  <a:lnTo>
                    <a:pt x="38" y="19"/>
                  </a:lnTo>
                  <a:lnTo>
                    <a:pt x="46" y="15"/>
                  </a:lnTo>
                  <a:lnTo>
                    <a:pt x="54" y="13"/>
                  </a:lnTo>
                  <a:lnTo>
                    <a:pt x="57" y="9"/>
                  </a:lnTo>
                  <a:lnTo>
                    <a:pt x="61" y="9"/>
                  </a:lnTo>
                  <a:lnTo>
                    <a:pt x="67" y="8"/>
                  </a:lnTo>
                  <a:lnTo>
                    <a:pt x="73" y="6"/>
                  </a:lnTo>
                  <a:lnTo>
                    <a:pt x="78" y="4"/>
                  </a:lnTo>
                  <a:lnTo>
                    <a:pt x="82" y="4"/>
                  </a:lnTo>
                  <a:lnTo>
                    <a:pt x="88" y="2"/>
                  </a:lnTo>
                  <a:lnTo>
                    <a:pt x="94" y="2"/>
                  </a:lnTo>
                  <a:lnTo>
                    <a:pt x="97" y="2"/>
                  </a:lnTo>
                  <a:lnTo>
                    <a:pt x="103" y="0"/>
                  </a:lnTo>
                  <a:lnTo>
                    <a:pt x="109" y="0"/>
                  </a:lnTo>
                  <a:lnTo>
                    <a:pt x="114" y="0"/>
                  </a:lnTo>
                  <a:lnTo>
                    <a:pt x="118" y="0"/>
                  </a:lnTo>
                  <a:lnTo>
                    <a:pt x="124" y="0"/>
                  </a:lnTo>
                  <a:lnTo>
                    <a:pt x="130" y="0"/>
                  </a:lnTo>
                  <a:lnTo>
                    <a:pt x="135" y="2"/>
                  </a:lnTo>
                  <a:lnTo>
                    <a:pt x="141" y="2"/>
                  </a:lnTo>
                  <a:lnTo>
                    <a:pt x="147" y="2"/>
                  </a:lnTo>
                  <a:lnTo>
                    <a:pt x="151" y="2"/>
                  </a:lnTo>
                  <a:lnTo>
                    <a:pt x="158" y="2"/>
                  </a:lnTo>
                  <a:lnTo>
                    <a:pt x="162" y="2"/>
                  </a:lnTo>
                  <a:lnTo>
                    <a:pt x="168" y="4"/>
                  </a:lnTo>
                  <a:lnTo>
                    <a:pt x="173" y="4"/>
                  </a:lnTo>
                  <a:lnTo>
                    <a:pt x="177" y="6"/>
                  </a:lnTo>
                  <a:lnTo>
                    <a:pt x="185" y="8"/>
                  </a:lnTo>
                  <a:lnTo>
                    <a:pt x="194" y="9"/>
                  </a:lnTo>
                  <a:lnTo>
                    <a:pt x="202" y="9"/>
                  </a:lnTo>
                  <a:lnTo>
                    <a:pt x="209" y="11"/>
                  </a:lnTo>
                  <a:lnTo>
                    <a:pt x="213" y="13"/>
                  </a:lnTo>
                  <a:lnTo>
                    <a:pt x="217" y="15"/>
                  </a:lnTo>
                  <a:lnTo>
                    <a:pt x="221" y="15"/>
                  </a:lnTo>
                  <a:lnTo>
                    <a:pt x="221" y="17"/>
                  </a:lnTo>
                  <a:lnTo>
                    <a:pt x="194" y="40"/>
                  </a:lnTo>
                  <a:lnTo>
                    <a:pt x="190" y="40"/>
                  </a:lnTo>
                  <a:lnTo>
                    <a:pt x="185" y="40"/>
                  </a:lnTo>
                  <a:lnTo>
                    <a:pt x="177" y="40"/>
                  </a:lnTo>
                  <a:lnTo>
                    <a:pt x="171" y="42"/>
                  </a:lnTo>
                  <a:lnTo>
                    <a:pt x="166" y="42"/>
                  </a:lnTo>
                  <a:lnTo>
                    <a:pt x="160" y="44"/>
                  </a:lnTo>
                  <a:lnTo>
                    <a:pt x="151" y="46"/>
                  </a:lnTo>
                  <a:lnTo>
                    <a:pt x="141" y="46"/>
                  </a:lnTo>
                  <a:lnTo>
                    <a:pt x="133" y="47"/>
                  </a:lnTo>
                  <a:lnTo>
                    <a:pt x="126" y="51"/>
                  </a:lnTo>
                  <a:lnTo>
                    <a:pt x="116" y="53"/>
                  </a:lnTo>
                  <a:lnTo>
                    <a:pt x="109" y="55"/>
                  </a:lnTo>
                  <a:lnTo>
                    <a:pt x="101" y="59"/>
                  </a:lnTo>
                  <a:lnTo>
                    <a:pt x="94" y="63"/>
                  </a:lnTo>
                  <a:lnTo>
                    <a:pt x="86" y="65"/>
                  </a:lnTo>
                  <a:lnTo>
                    <a:pt x="78" y="70"/>
                  </a:lnTo>
                  <a:lnTo>
                    <a:pt x="71" y="74"/>
                  </a:lnTo>
                  <a:lnTo>
                    <a:pt x="63" y="78"/>
                  </a:lnTo>
                  <a:lnTo>
                    <a:pt x="57" y="84"/>
                  </a:lnTo>
                  <a:lnTo>
                    <a:pt x="52" y="87"/>
                  </a:lnTo>
                  <a:lnTo>
                    <a:pt x="46" y="91"/>
                  </a:lnTo>
                  <a:lnTo>
                    <a:pt x="42" y="97"/>
                  </a:lnTo>
                  <a:lnTo>
                    <a:pt x="35" y="103"/>
                  </a:lnTo>
                  <a:lnTo>
                    <a:pt x="29" y="110"/>
                  </a:lnTo>
                  <a:lnTo>
                    <a:pt x="25" y="114"/>
                  </a:lnTo>
                  <a:lnTo>
                    <a:pt x="25" y="118"/>
                  </a:lnTo>
                  <a:lnTo>
                    <a:pt x="25" y="116"/>
                  </a:lnTo>
                  <a:lnTo>
                    <a:pt x="23" y="112"/>
                  </a:lnTo>
                  <a:lnTo>
                    <a:pt x="21" y="108"/>
                  </a:lnTo>
                  <a:lnTo>
                    <a:pt x="19" y="105"/>
                  </a:lnTo>
                  <a:lnTo>
                    <a:pt x="16" y="97"/>
                  </a:lnTo>
                  <a:lnTo>
                    <a:pt x="14" y="91"/>
                  </a:lnTo>
                  <a:lnTo>
                    <a:pt x="12" y="84"/>
                  </a:lnTo>
                  <a:lnTo>
                    <a:pt x="10" y="80"/>
                  </a:lnTo>
                  <a:lnTo>
                    <a:pt x="6" y="72"/>
                  </a:lnTo>
                  <a:lnTo>
                    <a:pt x="4" y="65"/>
                  </a:lnTo>
                  <a:lnTo>
                    <a:pt x="2" y="59"/>
                  </a:lnTo>
                  <a:lnTo>
                    <a:pt x="2" y="57"/>
                  </a:lnTo>
                  <a:lnTo>
                    <a:pt x="0" y="51"/>
                  </a:lnTo>
                  <a:lnTo>
                    <a:pt x="0" y="49"/>
                  </a:lnTo>
                  <a:close/>
                </a:path>
              </a:pathLst>
            </a:custGeom>
            <a:solidFill>
              <a:srgbClr val="D1E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21" name="Freeform 21"/>
            <p:cNvSpPr>
              <a:spLocks/>
            </p:cNvSpPr>
            <p:nvPr/>
          </p:nvSpPr>
          <p:spPr bwMode="auto">
            <a:xfrm>
              <a:off x="5325" y="1614"/>
              <a:ext cx="67" cy="42"/>
            </a:xfrm>
            <a:custGeom>
              <a:avLst/>
              <a:gdLst>
                <a:gd name="T0" fmla="*/ 0 w 135"/>
                <a:gd name="T1" fmla="*/ 16 h 86"/>
                <a:gd name="T2" fmla="*/ 0 w 135"/>
                <a:gd name="T3" fmla="*/ 16 h 86"/>
                <a:gd name="T4" fmla="*/ 0 w 135"/>
                <a:gd name="T5" fmla="*/ 15 h 86"/>
                <a:gd name="T6" fmla="*/ 1 w 135"/>
                <a:gd name="T7" fmla="*/ 14 h 86"/>
                <a:gd name="T8" fmla="*/ 2 w 135"/>
                <a:gd name="T9" fmla="*/ 13 h 86"/>
                <a:gd name="T10" fmla="*/ 4 w 135"/>
                <a:gd name="T11" fmla="*/ 12 h 86"/>
                <a:gd name="T12" fmla="*/ 6 w 135"/>
                <a:gd name="T13" fmla="*/ 10 h 86"/>
                <a:gd name="T14" fmla="*/ 8 w 135"/>
                <a:gd name="T15" fmla="*/ 9 h 86"/>
                <a:gd name="T16" fmla="*/ 11 w 135"/>
                <a:gd name="T17" fmla="*/ 7 h 86"/>
                <a:gd name="T18" fmla="*/ 12 w 135"/>
                <a:gd name="T19" fmla="*/ 6 h 86"/>
                <a:gd name="T20" fmla="*/ 15 w 135"/>
                <a:gd name="T21" fmla="*/ 4 h 86"/>
                <a:gd name="T22" fmla="*/ 16 w 135"/>
                <a:gd name="T23" fmla="*/ 3 h 86"/>
                <a:gd name="T24" fmla="*/ 17 w 135"/>
                <a:gd name="T25" fmla="*/ 2 h 86"/>
                <a:gd name="T26" fmla="*/ 18 w 135"/>
                <a:gd name="T27" fmla="*/ 2 h 86"/>
                <a:gd name="T28" fmla="*/ 20 w 135"/>
                <a:gd name="T29" fmla="*/ 2 h 86"/>
                <a:gd name="T30" fmla="*/ 22 w 135"/>
                <a:gd name="T31" fmla="*/ 1 h 86"/>
                <a:gd name="T32" fmla="*/ 24 w 135"/>
                <a:gd name="T33" fmla="*/ 0 h 86"/>
                <a:gd name="T34" fmla="*/ 26 w 135"/>
                <a:gd name="T35" fmla="*/ 0 h 86"/>
                <a:gd name="T36" fmla="*/ 28 w 135"/>
                <a:gd name="T37" fmla="*/ 0 h 86"/>
                <a:gd name="T38" fmla="*/ 29 w 135"/>
                <a:gd name="T39" fmla="*/ 0 h 86"/>
                <a:gd name="T40" fmla="*/ 30 w 135"/>
                <a:gd name="T41" fmla="*/ 1 h 86"/>
                <a:gd name="T42" fmla="*/ 31 w 135"/>
                <a:gd name="T43" fmla="*/ 2 h 86"/>
                <a:gd name="T44" fmla="*/ 31 w 135"/>
                <a:gd name="T45" fmla="*/ 3 h 86"/>
                <a:gd name="T46" fmla="*/ 32 w 135"/>
                <a:gd name="T47" fmla="*/ 5 h 86"/>
                <a:gd name="T48" fmla="*/ 32 w 135"/>
                <a:gd name="T49" fmla="*/ 7 h 86"/>
                <a:gd name="T50" fmla="*/ 33 w 135"/>
                <a:gd name="T51" fmla="*/ 9 h 86"/>
                <a:gd name="T52" fmla="*/ 33 w 135"/>
                <a:gd name="T53" fmla="*/ 10 h 86"/>
                <a:gd name="T54" fmla="*/ 33 w 135"/>
                <a:gd name="T55" fmla="*/ 12 h 86"/>
                <a:gd name="T56" fmla="*/ 33 w 135"/>
                <a:gd name="T57" fmla="*/ 14 h 86"/>
                <a:gd name="T58" fmla="*/ 33 w 135"/>
                <a:gd name="T59" fmla="*/ 16 h 86"/>
                <a:gd name="T60" fmla="*/ 33 w 135"/>
                <a:gd name="T61" fmla="*/ 17 h 86"/>
                <a:gd name="T62" fmla="*/ 33 w 135"/>
                <a:gd name="T63" fmla="*/ 18 h 86"/>
                <a:gd name="T64" fmla="*/ 33 w 135"/>
                <a:gd name="T65" fmla="*/ 19 h 86"/>
                <a:gd name="T66" fmla="*/ 33 w 135"/>
                <a:gd name="T67" fmla="*/ 20 h 86"/>
                <a:gd name="T68" fmla="*/ 33 w 135"/>
                <a:gd name="T69" fmla="*/ 21 h 86"/>
                <a:gd name="T70" fmla="*/ 33 w 135"/>
                <a:gd name="T71" fmla="*/ 20 h 86"/>
                <a:gd name="T72" fmla="*/ 32 w 135"/>
                <a:gd name="T73" fmla="*/ 19 h 86"/>
                <a:gd name="T74" fmla="*/ 31 w 135"/>
                <a:gd name="T75" fmla="*/ 19 h 86"/>
                <a:gd name="T76" fmla="*/ 30 w 135"/>
                <a:gd name="T77" fmla="*/ 18 h 86"/>
                <a:gd name="T78" fmla="*/ 29 w 135"/>
                <a:gd name="T79" fmla="*/ 17 h 86"/>
                <a:gd name="T80" fmla="*/ 27 w 135"/>
                <a:gd name="T81" fmla="*/ 16 h 86"/>
                <a:gd name="T82" fmla="*/ 26 w 135"/>
                <a:gd name="T83" fmla="*/ 15 h 86"/>
                <a:gd name="T84" fmla="*/ 25 w 135"/>
                <a:gd name="T85" fmla="*/ 15 h 86"/>
                <a:gd name="T86" fmla="*/ 23 w 135"/>
                <a:gd name="T87" fmla="*/ 15 h 86"/>
                <a:gd name="T88" fmla="*/ 22 w 135"/>
                <a:gd name="T89" fmla="*/ 15 h 86"/>
                <a:gd name="T90" fmla="*/ 20 w 135"/>
                <a:gd name="T91" fmla="*/ 14 h 86"/>
                <a:gd name="T92" fmla="*/ 18 w 135"/>
                <a:gd name="T93" fmla="*/ 14 h 86"/>
                <a:gd name="T94" fmla="*/ 16 w 135"/>
                <a:gd name="T95" fmla="*/ 14 h 86"/>
                <a:gd name="T96" fmla="*/ 15 w 135"/>
                <a:gd name="T97" fmla="*/ 14 h 86"/>
                <a:gd name="T98" fmla="*/ 13 w 135"/>
                <a:gd name="T99" fmla="*/ 14 h 86"/>
                <a:gd name="T100" fmla="*/ 11 w 135"/>
                <a:gd name="T101" fmla="*/ 14 h 86"/>
                <a:gd name="T102" fmla="*/ 9 w 135"/>
                <a:gd name="T103" fmla="*/ 15 h 86"/>
                <a:gd name="T104" fmla="*/ 7 w 135"/>
                <a:gd name="T105" fmla="*/ 15 h 86"/>
                <a:gd name="T106" fmla="*/ 5 w 135"/>
                <a:gd name="T107" fmla="*/ 15 h 86"/>
                <a:gd name="T108" fmla="*/ 4 w 135"/>
                <a:gd name="T109" fmla="*/ 15 h 86"/>
                <a:gd name="T110" fmla="*/ 2 w 135"/>
                <a:gd name="T111" fmla="*/ 15 h 86"/>
                <a:gd name="T112" fmla="*/ 2 w 135"/>
                <a:gd name="T113" fmla="*/ 15 h 86"/>
                <a:gd name="T114" fmla="*/ 0 w 135"/>
                <a:gd name="T115" fmla="*/ 16 h 86"/>
                <a:gd name="T116" fmla="*/ 0 w 135"/>
                <a:gd name="T117" fmla="*/ 16 h 86"/>
                <a:gd name="T118" fmla="*/ 0 w 135"/>
                <a:gd name="T119" fmla="*/ 16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5" h="86">
                  <a:moveTo>
                    <a:pt x="0" y="67"/>
                  </a:moveTo>
                  <a:lnTo>
                    <a:pt x="0" y="65"/>
                  </a:lnTo>
                  <a:lnTo>
                    <a:pt x="2" y="63"/>
                  </a:lnTo>
                  <a:lnTo>
                    <a:pt x="6" y="59"/>
                  </a:lnTo>
                  <a:lnTo>
                    <a:pt x="11" y="55"/>
                  </a:lnTo>
                  <a:lnTo>
                    <a:pt x="19" y="50"/>
                  </a:lnTo>
                  <a:lnTo>
                    <a:pt x="26" y="44"/>
                  </a:lnTo>
                  <a:lnTo>
                    <a:pt x="34" y="36"/>
                  </a:lnTo>
                  <a:lnTo>
                    <a:pt x="44" y="30"/>
                  </a:lnTo>
                  <a:lnTo>
                    <a:pt x="51" y="25"/>
                  </a:lnTo>
                  <a:lnTo>
                    <a:pt x="61" y="17"/>
                  </a:lnTo>
                  <a:lnTo>
                    <a:pt x="64" y="15"/>
                  </a:lnTo>
                  <a:lnTo>
                    <a:pt x="70" y="11"/>
                  </a:lnTo>
                  <a:lnTo>
                    <a:pt x="74" y="10"/>
                  </a:lnTo>
                  <a:lnTo>
                    <a:pt x="80" y="8"/>
                  </a:lnTo>
                  <a:lnTo>
                    <a:pt x="89" y="4"/>
                  </a:lnTo>
                  <a:lnTo>
                    <a:pt x="97" y="0"/>
                  </a:lnTo>
                  <a:lnTo>
                    <a:pt x="104" y="0"/>
                  </a:lnTo>
                  <a:lnTo>
                    <a:pt x="112" y="0"/>
                  </a:lnTo>
                  <a:lnTo>
                    <a:pt x="116" y="2"/>
                  </a:lnTo>
                  <a:lnTo>
                    <a:pt x="121" y="6"/>
                  </a:lnTo>
                  <a:lnTo>
                    <a:pt x="125" y="10"/>
                  </a:lnTo>
                  <a:lnTo>
                    <a:pt x="127" y="15"/>
                  </a:lnTo>
                  <a:lnTo>
                    <a:pt x="129" y="21"/>
                  </a:lnTo>
                  <a:lnTo>
                    <a:pt x="131" y="29"/>
                  </a:lnTo>
                  <a:lnTo>
                    <a:pt x="133" y="36"/>
                  </a:lnTo>
                  <a:lnTo>
                    <a:pt x="135" y="44"/>
                  </a:lnTo>
                  <a:lnTo>
                    <a:pt x="135" y="51"/>
                  </a:lnTo>
                  <a:lnTo>
                    <a:pt x="135" y="59"/>
                  </a:lnTo>
                  <a:lnTo>
                    <a:pt x="135" y="65"/>
                  </a:lnTo>
                  <a:lnTo>
                    <a:pt x="135" y="72"/>
                  </a:lnTo>
                  <a:lnTo>
                    <a:pt x="133" y="76"/>
                  </a:lnTo>
                  <a:lnTo>
                    <a:pt x="133" y="80"/>
                  </a:lnTo>
                  <a:lnTo>
                    <a:pt x="133" y="84"/>
                  </a:lnTo>
                  <a:lnTo>
                    <a:pt x="133" y="86"/>
                  </a:lnTo>
                  <a:lnTo>
                    <a:pt x="133" y="84"/>
                  </a:lnTo>
                  <a:lnTo>
                    <a:pt x="131" y="80"/>
                  </a:lnTo>
                  <a:lnTo>
                    <a:pt x="127" y="78"/>
                  </a:lnTo>
                  <a:lnTo>
                    <a:pt x="123" y="74"/>
                  </a:lnTo>
                  <a:lnTo>
                    <a:pt x="118" y="69"/>
                  </a:lnTo>
                  <a:lnTo>
                    <a:pt x="110" y="65"/>
                  </a:lnTo>
                  <a:lnTo>
                    <a:pt x="104" y="63"/>
                  </a:lnTo>
                  <a:lnTo>
                    <a:pt x="101" y="63"/>
                  </a:lnTo>
                  <a:lnTo>
                    <a:pt x="95" y="61"/>
                  </a:lnTo>
                  <a:lnTo>
                    <a:pt x="91" y="61"/>
                  </a:lnTo>
                  <a:lnTo>
                    <a:pt x="83" y="59"/>
                  </a:lnTo>
                  <a:lnTo>
                    <a:pt x="74" y="59"/>
                  </a:lnTo>
                  <a:lnTo>
                    <a:pt x="66" y="59"/>
                  </a:lnTo>
                  <a:lnTo>
                    <a:pt x="61" y="59"/>
                  </a:lnTo>
                  <a:lnTo>
                    <a:pt x="53" y="59"/>
                  </a:lnTo>
                  <a:lnTo>
                    <a:pt x="45" y="59"/>
                  </a:lnTo>
                  <a:lnTo>
                    <a:pt x="38" y="61"/>
                  </a:lnTo>
                  <a:lnTo>
                    <a:pt x="30" y="61"/>
                  </a:lnTo>
                  <a:lnTo>
                    <a:pt x="23" y="61"/>
                  </a:lnTo>
                  <a:lnTo>
                    <a:pt x="19" y="63"/>
                  </a:lnTo>
                  <a:lnTo>
                    <a:pt x="11" y="63"/>
                  </a:lnTo>
                  <a:lnTo>
                    <a:pt x="9" y="63"/>
                  </a:lnTo>
                  <a:lnTo>
                    <a:pt x="2" y="65"/>
                  </a:lnTo>
                  <a:lnTo>
                    <a:pt x="0" y="67"/>
                  </a:lnTo>
                  <a:close/>
                </a:path>
              </a:pathLst>
            </a:custGeom>
            <a:solidFill>
              <a:srgbClr val="D1E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22" name="Freeform 22"/>
            <p:cNvSpPr>
              <a:spLocks/>
            </p:cNvSpPr>
            <p:nvPr/>
          </p:nvSpPr>
          <p:spPr bwMode="auto">
            <a:xfrm>
              <a:off x="4308" y="1576"/>
              <a:ext cx="228" cy="108"/>
            </a:xfrm>
            <a:custGeom>
              <a:avLst/>
              <a:gdLst>
                <a:gd name="T0" fmla="*/ 114 w 456"/>
                <a:gd name="T1" fmla="*/ 53 h 215"/>
                <a:gd name="T2" fmla="*/ 112 w 456"/>
                <a:gd name="T3" fmla="*/ 48 h 215"/>
                <a:gd name="T4" fmla="*/ 110 w 456"/>
                <a:gd name="T5" fmla="*/ 44 h 215"/>
                <a:gd name="T6" fmla="*/ 108 w 456"/>
                <a:gd name="T7" fmla="*/ 40 h 215"/>
                <a:gd name="T8" fmla="*/ 106 w 456"/>
                <a:gd name="T9" fmla="*/ 36 h 215"/>
                <a:gd name="T10" fmla="*/ 103 w 456"/>
                <a:gd name="T11" fmla="*/ 31 h 215"/>
                <a:gd name="T12" fmla="*/ 100 w 456"/>
                <a:gd name="T13" fmla="*/ 27 h 215"/>
                <a:gd name="T14" fmla="*/ 97 w 456"/>
                <a:gd name="T15" fmla="*/ 23 h 215"/>
                <a:gd name="T16" fmla="*/ 94 w 456"/>
                <a:gd name="T17" fmla="*/ 19 h 215"/>
                <a:gd name="T18" fmla="*/ 90 w 456"/>
                <a:gd name="T19" fmla="*/ 15 h 215"/>
                <a:gd name="T20" fmla="*/ 86 w 456"/>
                <a:gd name="T21" fmla="*/ 12 h 215"/>
                <a:gd name="T22" fmla="*/ 82 w 456"/>
                <a:gd name="T23" fmla="*/ 8 h 215"/>
                <a:gd name="T24" fmla="*/ 78 w 456"/>
                <a:gd name="T25" fmla="*/ 6 h 215"/>
                <a:gd name="T26" fmla="*/ 73 w 456"/>
                <a:gd name="T27" fmla="*/ 4 h 215"/>
                <a:gd name="T28" fmla="*/ 69 w 456"/>
                <a:gd name="T29" fmla="*/ 2 h 215"/>
                <a:gd name="T30" fmla="*/ 64 w 456"/>
                <a:gd name="T31" fmla="*/ 1 h 215"/>
                <a:gd name="T32" fmla="*/ 59 w 456"/>
                <a:gd name="T33" fmla="*/ 0 h 215"/>
                <a:gd name="T34" fmla="*/ 53 w 456"/>
                <a:gd name="T35" fmla="*/ 0 h 215"/>
                <a:gd name="T36" fmla="*/ 48 w 456"/>
                <a:gd name="T37" fmla="*/ 1 h 215"/>
                <a:gd name="T38" fmla="*/ 42 w 456"/>
                <a:gd name="T39" fmla="*/ 1 h 215"/>
                <a:gd name="T40" fmla="*/ 36 w 456"/>
                <a:gd name="T41" fmla="*/ 3 h 215"/>
                <a:gd name="T42" fmla="*/ 30 w 456"/>
                <a:gd name="T43" fmla="*/ 5 h 215"/>
                <a:gd name="T44" fmla="*/ 25 w 456"/>
                <a:gd name="T45" fmla="*/ 7 h 215"/>
                <a:gd name="T46" fmla="*/ 19 w 456"/>
                <a:gd name="T47" fmla="*/ 9 h 215"/>
                <a:gd name="T48" fmla="*/ 15 w 456"/>
                <a:gd name="T49" fmla="*/ 12 h 215"/>
                <a:gd name="T50" fmla="*/ 10 w 456"/>
                <a:gd name="T51" fmla="*/ 14 h 215"/>
                <a:gd name="T52" fmla="*/ 6 w 456"/>
                <a:gd name="T53" fmla="*/ 16 h 215"/>
                <a:gd name="T54" fmla="*/ 3 w 456"/>
                <a:gd name="T55" fmla="*/ 17 h 215"/>
                <a:gd name="T56" fmla="*/ 0 w 456"/>
                <a:gd name="T57" fmla="*/ 19 h 215"/>
                <a:gd name="T58" fmla="*/ 3 w 456"/>
                <a:gd name="T59" fmla="*/ 18 h 215"/>
                <a:gd name="T60" fmla="*/ 7 w 456"/>
                <a:gd name="T61" fmla="*/ 17 h 215"/>
                <a:gd name="T62" fmla="*/ 11 w 456"/>
                <a:gd name="T63" fmla="*/ 17 h 215"/>
                <a:gd name="T64" fmla="*/ 16 w 456"/>
                <a:gd name="T65" fmla="*/ 16 h 215"/>
                <a:gd name="T66" fmla="*/ 21 w 456"/>
                <a:gd name="T67" fmla="*/ 15 h 215"/>
                <a:gd name="T68" fmla="*/ 27 w 456"/>
                <a:gd name="T69" fmla="*/ 14 h 215"/>
                <a:gd name="T70" fmla="*/ 33 w 456"/>
                <a:gd name="T71" fmla="*/ 14 h 215"/>
                <a:gd name="T72" fmla="*/ 38 w 456"/>
                <a:gd name="T73" fmla="*/ 13 h 215"/>
                <a:gd name="T74" fmla="*/ 44 w 456"/>
                <a:gd name="T75" fmla="*/ 13 h 215"/>
                <a:gd name="T76" fmla="*/ 49 w 456"/>
                <a:gd name="T77" fmla="*/ 13 h 215"/>
                <a:gd name="T78" fmla="*/ 53 w 456"/>
                <a:gd name="T79" fmla="*/ 13 h 215"/>
                <a:gd name="T80" fmla="*/ 57 w 456"/>
                <a:gd name="T81" fmla="*/ 14 h 215"/>
                <a:gd name="T82" fmla="*/ 60 w 456"/>
                <a:gd name="T83" fmla="*/ 14 h 215"/>
                <a:gd name="T84" fmla="*/ 66 w 456"/>
                <a:gd name="T85" fmla="*/ 17 h 215"/>
                <a:gd name="T86" fmla="*/ 73 w 456"/>
                <a:gd name="T87" fmla="*/ 19 h 215"/>
                <a:gd name="T88" fmla="*/ 79 w 456"/>
                <a:gd name="T89" fmla="*/ 24 h 215"/>
                <a:gd name="T90" fmla="*/ 83 w 456"/>
                <a:gd name="T91" fmla="*/ 27 h 215"/>
                <a:gd name="T92" fmla="*/ 86 w 456"/>
                <a:gd name="T93" fmla="*/ 30 h 215"/>
                <a:gd name="T94" fmla="*/ 90 w 456"/>
                <a:gd name="T95" fmla="*/ 33 h 215"/>
                <a:gd name="T96" fmla="*/ 94 w 456"/>
                <a:gd name="T97" fmla="*/ 36 h 215"/>
                <a:gd name="T98" fmla="*/ 98 w 456"/>
                <a:gd name="T99" fmla="*/ 39 h 215"/>
                <a:gd name="T100" fmla="*/ 102 w 456"/>
                <a:gd name="T101" fmla="*/ 43 h 215"/>
                <a:gd name="T102" fmla="*/ 106 w 456"/>
                <a:gd name="T103" fmla="*/ 46 h 215"/>
                <a:gd name="T104" fmla="*/ 112 w 456"/>
                <a:gd name="T105" fmla="*/ 51 h 215"/>
                <a:gd name="T106" fmla="*/ 114 w 456"/>
                <a:gd name="T107" fmla="*/ 54 h 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6" h="215">
                  <a:moveTo>
                    <a:pt x="456" y="215"/>
                  </a:moveTo>
                  <a:lnTo>
                    <a:pt x="456" y="213"/>
                  </a:lnTo>
                  <a:lnTo>
                    <a:pt x="454" y="209"/>
                  </a:lnTo>
                  <a:lnTo>
                    <a:pt x="451" y="205"/>
                  </a:lnTo>
                  <a:lnTo>
                    <a:pt x="451" y="200"/>
                  </a:lnTo>
                  <a:lnTo>
                    <a:pt x="447" y="192"/>
                  </a:lnTo>
                  <a:lnTo>
                    <a:pt x="443" y="182"/>
                  </a:lnTo>
                  <a:lnTo>
                    <a:pt x="441" y="179"/>
                  </a:lnTo>
                  <a:lnTo>
                    <a:pt x="437" y="173"/>
                  </a:lnTo>
                  <a:lnTo>
                    <a:pt x="435" y="169"/>
                  </a:lnTo>
                  <a:lnTo>
                    <a:pt x="434" y="165"/>
                  </a:lnTo>
                  <a:lnTo>
                    <a:pt x="430" y="158"/>
                  </a:lnTo>
                  <a:lnTo>
                    <a:pt x="428" y="154"/>
                  </a:lnTo>
                  <a:lnTo>
                    <a:pt x="424" y="146"/>
                  </a:lnTo>
                  <a:lnTo>
                    <a:pt x="422" y="143"/>
                  </a:lnTo>
                  <a:lnTo>
                    <a:pt x="418" y="137"/>
                  </a:lnTo>
                  <a:lnTo>
                    <a:pt x="415" y="129"/>
                  </a:lnTo>
                  <a:lnTo>
                    <a:pt x="411" y="124"/>
                  </a:lnTo>
                  <a:lnTo>
                    <a:pt x="409" y="118"/>
                  </a:lnTo>
                  <a:lnTo>
                    <a:pt x="403" y="112"/>
                  </a:lnTo>
                  <a:lnTo>
                    <a:pt x="399" y="106"/>
                  </a:lnTo>
                  <a:lnTo>
                    <a:pt x="396" y="101"/>
                  </a:lnTo>
                  <a:lnTo>
                    <a:pt x="392" y="95"/>
                  </a:lnTo>
                  <a:lnTo>
                    <a:pt x="386" y="89"/>
                  </a:lnTo>
                  <a:lnTo>
                    <a:pt x="382" y="84"/>
                  </a:lnTo>
                  <a:lnTo>
                    <a:pt x="378" y="80"/>
                  </a:lnTo>
                  <a:lnTo>
                    <a:pt x="375" y="74"/>
                  </a:lnTo>
                  <a:lnTo>
                    <a:pt x="369" y="68"/>
                  </a:lnTo>
                  <a:lnTo>
                    <a:pt x="363" y="65"/>
                  </a:lnTo>
                  <a:lnTo>
                    <a:pt x="359" y="59"/>
                  </a:lnTo>
                  <a:lnTo>
                    <a:pt x="354" y="55"/>
                  </a:lnTo>
                  <a:lnTo>
                    <a:pt x="348" y="49"/>
                  </a:lnTo>
                  <a:lnTo>
                    <a:pt x="342" y="46"/>
                  </a:lnTo>
                  <a:lnTo>
                    <a:pt x="337" y="40"/>
                  </a:lnTo>
                  <a:lnTo>
                    <a:pt x="333" y="38"/>
                  </a:lnTo>
                  <a:lnTo>
                    <a:pt x="327" y="32"/>
                  </a:lnTo>
                  <a:lnTo>
                    <a:pt x="319" y="28"/>
                  </a:lnTo>
                  <a:lnTo>
                    <a:pt x="314" y="25"/>
                  </a:lnTo>
                  <a:lnTo>
                    <a:pt x="310" y="23"/>
                  </a:lnTo>
                  <a:lnTo>
                    <a:pt x="302" y="19"/>
                  </a:lnTo>
                  <a:lnTo>
                    <a:pt x="297" y="17"/>
                  </a:lnTo>
                  <a:lnTo>
                    <a:pt x="291" y="13"/>
                  </a:lnTo>
                  <a:lnTo>
                    <a:pt x="285" y="11"/>
                  </a:lnTo>
                  <a:lnTo>
                    <a:pt x="280" y="9"/>
                  </a:lnTo>
                  <a:lnTo>
                    <a:pt x="274" y="7"/>
                  </a:lnTo>
                  <a:lnTo>
                    <a:pt x="266" y="6"/>
                  </a:lnTo>
                  <a:lnTo>
                    <a:pt x="261" y="4"/>
                  </a:lnTo>
                  <a:lnTo>
                    <a:pt x="253" y="2"/>
                  </a:lnTo>
                  <a:lnTo>
                    <a:pt x="247" y="2"/>
                  </a:lnTo>
                  <a:lnTo>
                    <a:pt x="240" y="0"/>
                  </a:lnTo>
                  <a:lnTo>
                    <a:pt x="234" y="0"/>
                  </a:lnTo>
                  <a:lnTo>
                    <a:pt x="226" y="0"/>
                  </a:lnTo>
                  <a:lnTo>
                    <a:pt x="219" y="0"/>
                  </a:lnTo>
                  <a:lnTo>
                    <a:pt x="211" y="0"/>
                  </a:lnTo>
                  <a:lnTo>
                    <a:pt x="204" y="0"/>
                  </a:lnTo>
                  <a:lnTo>
                    <a:pt x="196" y="0"/>
                  </a:lnTo>
                  <a:lnTo>
                    <a:pt x="190" y="2"/>
                  </a:lnTo>
                  <a:lnTo>
                    <a:pt x="183" y="2"/>
                  </a:lnTo>
                  <a:lnTo>
                    <a:pt x="175" y="4"/>
                  </a:lnTo>
                  <a:lnTo>
                    <a:pt x="167" y="4"/>
                  </a:lnTo>
                  <a:lnTo>
                    <a:pt x="160" y="6"/>
                  </a:lnTo>
                  <a:lnTo>
                    <a:pt x="150" y="7"/>
                  </a:lnTo>
                  <a:lnTo>
                    <a:pt x="143" y="11"/>
                  </a:lnTo>
                  <a:lnTo>
                    <a:pt x="135" y="13"/>
                  </a:lnTo>
                  <a:lnTo>
                    <a:pt x="128" y="15"/>
                  </a:lnTo>
                  <a:lnTo>
                    <a:pt x="120" y="19"/>
                  </a:lnTo>
                  <a:lnTo>
                    <a:pt x="112" y="21"/>
                  </a:lnTo>
                  <a:lnTo>
                    <a:pt x="105" y="23"/>
                  </a:lnTo>
                  <a:lnTo>
                    <a:pt x="97" y="27"/>
                  </a:lnTo>
                  <a:lnTo>
                    <a:pt x="90" y="28"/>
                  </a:lnTo>
                  <a:lnTo>
                    <a:pt x="84" y="32"/>
                  </a:lnTo>
                  <a:lnTo>
                    <a:pt x="76" y="36"/>
                  </a:lnTo>
                  <a:lnTo>
                    <a:pt x="69" y="38"/>
                  </a:lnTo>
                  <a:lnTo>
                    <a:pt x="63" y="42"/>
                  </a:lnTo>
                  <a:lnTo>
                    <a:pt x="57" y="46"/>
                  </a:lnTo>
                  <a:lnTo>
                    <a:pt x="50" y="47"/>
                  </a:lnTo>
                  <a:lnTo>
                    <a:pt x="44" y="49"/>
                  </a:lnTo>
                  <a:lnTo>
                    <a:pt x="38" y="53"/>
                  </a:lnTo>
                  <a:lnTo>
                    <a:pt x="34" y="55"/>
                  </a:lnTo>
                  <a:lnTo>
                    <a:pt x="29" y="57"/>
                  </a:lnTo>
                  <a:lnTo>
                    <a:pt x="23" y="61"/>
                  </a:lnTo>
                  <a:lnTo>
                    <a:pt x="19" y="63"/>
                  </a:lnTo>
                  <a:lnTo>
                    <a:pt x="17" y="65"/>
                  </a:lnTo>
                  <a:lnTo>
                    <a:pt x="10" y="68"/>
                  </a:lnTo>
                  <a:lnTo>
                    <a:pt x="4" y="72"/>
                  </a:lnTo>
                  <a:lnTo>
                    <a:pt x="0" y="74"/>
                  </a:lnTo>
                  <a:lnTo>
                    <a:pt x="2" y="74"/>
                  </a:lnTo>
                  <a:lnTo>
                    <a:pt x="6" y="74"/>
                  </a:lnTo>
                  <a:lnTo>
                    <a:pt x="10" y="72"/>
                  </a:lnTo>
                  <a:lnTo>
                    <a:pt x="17" y="70"/>
                  </a:lnTo>
                  <a:lnTo>
                    <a:pt x="21" y="68"/>
                  </a:lnTo>
                  <a:lnTo>
                    <a:pt x="27" y="68"/>
                  </a:lnTo>
                  <a:lnTo>
                    <a:pt x="32" y="66"/>
                  </a:lnTo>
                  <a:lnTo>
                    <a:pt x="38" y="66"/>
                  </a:lnTo>
                  <a:lnTo>
                    <a:pt x="44" y="65"/>
                  </a:lnTo>
                  <a:lnTo>
                    <a:pt x="50" y="65"/>
                  </a:lnTo>
                  <a:lnTo>
                    <a:pt x="55" y="63"/>
                  </a:lnTo>
                  <a:lnTo>
                    <a:pt x="63" y="63"/>
                  </a:lnTo>
                  <a:lnTo>
                    <a:pt x="71" y="61"/>
                  </a:lnTo>
                  <a:lnTo>
                    <a:pt x="76" y="61"/>
                  </a:lnTo>
                  <a:lnTo>
                    <a:pt x="84" y="59"/>
                  </a:lnTo>
                  <a:lnTo>
                    <a:pt x="91" y="57"/>
                  </a:lnTo>
                  <a:lnTo>
                    <a:pt x="99" y="55"/>
                  </a:lnTo>
                  <a:lnTo>
                    <a:pt x="107" y="55"/>
                  </a:lnTo>
                  <a:lnTo>
                    <a:pt x="114" y="55"/>
                  </a:lnTo>
                  <a:lnTo>
                    <a:pt x="122" y="55"/>
                  </a:lnTo>
                  <a:lnTo>
                    <a:pt x="129" y="53"/>
                  </a:lnTo>
                  <a:lnTo>
                    <a:pt x="137" y="51"/>
                  </a:lnTo>
                  <a:lnTo>
                    <a:pt x="145" y="51"/>
                  </a:lnTo>
                  <a:lnTo>
                    <a:pt x="152" y="51"/>
                  </a:lnTo>
                  <a:lnTo>
                    <a:pt x="160" y="49"/>
                  </a:lnTo>
                  <a:lnTo>
                    <a:pt x="167" y="49"/>
                  </a:lnTo>
                  <a:lnTo>
                    <a:pt x="173" y="49"/>
                  </a:lnTo>
                  <a:lnTo>
                    <a:pt x="181" y="49"/>
                  </a:lnTo>
                  <a:lnTo>
                    <a:pt x="186" y="49"/>
                  </a:lnTo>
                  <a:lnTo>
                    <a:pt x="194" y="49"/>
                  </a:lnTo>
                  <a:lnTo>
                    <a:pt x="200" y="49"/>
                  </a:lnTo>
                  <a:lnTo>
                    <a:pt x="205" y="49"/>
                  </a:lnTo>
                  <a:lnTo>
                    <a:pt x="211" y="49"/>
                  </a:lnTo>
                  <a:lnTo>
                    <a:pt x="215" y="51"/>
                  </a:lnTo>
                  <a:lnTo>
                    <a:pt x="221" y="51"/>
                  </a:lnTo>
                  <a:lnTo>
                    <a:pt x="226" y="53"/>
                  </a:lnTo>
                  <a:lnTo>
                    <a:pt x="230" y="53"/>
                  </a:lnTo>
                  <a:lnTo>
                    <a:pt x="236" y="55"/>
                  </a:lnTo>
                  <a:lnTo>
                    <a:pt x="240" y="55"/>
                  </a:lnTo>
                  <a:lnTo>
                    <a:pt x="245" y="57"/>
                  </a:lnTo>
                  <a:lnTo>
                    <a:pt x="255" y="61"/>
                  </a:lnTo>
                  <a:lnTo>
                    <a:pt x="264" y="65"/>
                  </a:lnTo>
                  <a:lnTo>
                    <a:pt x="272" y="66"/>
                  </a:lnTo>
                  <a:lnTo>
                    <a:pt x="280" y="72"/>
                  </a:lnTo>
                  <a:lnTo>
                    <a:pt x="289" y="76"/>
                  </a:lnTo>
                  <a:lnTo>
                    <a:pt x="297" y="84"/>
                  </a:lnTo>
                  <a:lnTo>
                    <a:pt x="304" y="87"/>
                  </a:lnTo>
                  <a:lnTo>
                    <a:pt x="314" y="95"/>
                  </a:lnTo>
                  <a:lnTo>
                    <a:pt x="319" y="99"/>
                  </a:lnTo>
                  <a:lnTo>
                    <a:pt x="323" y="103"/>
                  </a:lnTo>
                  <a:lnTo>
                    <a:pt x="329" y="106"/>
                  </a:lnTo>
                  <a:lnTo>
                    <a:pt x="335" y="110"/>
                  </a:lnTo>
                  <a:lnTo>
                    <a:pt x="338" y="114"/>
                  </a:lnTo>
                  <a:lnTo>
                    <a:pt x="344" y="118"/>
                  </a:lnTo>
                  <a:lnTo>
                    <a:pt x="348" y="122"/>
                  </a:lnTo>
                  <a:lnTo>
                    <a:pt x="354" y="125"/>
                  </a:lnTo>
                  <a:lnTo>
                    <a:pt x="359" y="129"/>
                  </a:lnTo>
                  <a:lnTo>
                    <a:pt x="363" y="135"/>
                  </a:lnTo>
                  <a:lnTo>
                    <a:pt x="369" y="139"/>
                  </a:lnTo>
                  <a:lnTo>
                    <a:pt x="375" y="144"/>
                  </a:lnTo>
                  <a:lnTo>
                    <a:pt x="378" y="146"/>
                  </a:lnTo>
                  <a:lnTo>
                    <a:pt x="384" y="152"/>
                  </a:lnTo>
                  <a:lnTo>
                    <a:pt x="390" y="156"/>
                  </a:lnTo>
                  <a:lnTo>
                    <a:pt x="394" y="160"/>
                  </a:lnTo>
                  <a:lnTo>
                    <a:pt x="399" y="165"/>
                  </a:lnTo>
                  <a:lnTo>
                    <a:pt x="405" y="169"/>
                  </a:lnTo>
                  <a:lnTo>
                    <a:pt x="409" y="173"/>
                  </a:lnTo>
                  <a:lnTo>
                    <a:pt x="415" y="177"/>
                  </a:lnTo>
                  <a:lnTo>
                    <a:pt x="422" y="184"/>
                  </a:lnTo>
                  <a:lnTo>
                    <a:pt x="432" y="192"/>
                  </a:lnTo>
                  <a:lnTo>
                    <a:pt x="437" y="198"/>
                  </a:lnTo>
                  <a:lnTo>
                    <a:pt x="445" y="203"/>
                  </a:lnTo>
                  <a:lnTo>
                    <a:pt x="449" y="207"/>
                  </a:lnTo>
                  <a:lnTo>
                    <a:pt x="453" y="211"/>
                  </a:lnTo>
                  <a:lnTo>
                    <a:pt x="454" y="213"/>
                  </a:lnTo>
                  <a:lnTo>
                    <a:pt x="456" y="215"/>
                  </a:lnTo>
                  <a:close/>
                </a:path>
              </a:pathLst>
            </a:custGeom>
            <a:solidFill>
              <a:srgbClr val="D1E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23" name="Freeform 23"/>
            <p:cNvSpPr>
              <a:spLocks/>
            </p:cNvSpPr>
            <p:nvPr/>
          </p:nvSpPr>
          <p:spPr bwMode="auto">
            <a:xfrm>
              <a:off x="4316" y="1625"/>
              <a:ext cx="43" cy="38"/>
            </a:xfrm>
            <a:custGeom>
              <a:avLst/>
              <a:gdLst>
                <a:gd name="T0" fmla="*/ 5 w 88"/>
                <a:gd name="T1" fmla="*/ 1 h 76"/>
                <a:gd name="T2" fmla="*/ 5 w 88"/>
                <a:gd name="T3" fmla="*/ 1 h 76"/>
                <a:gd name="T4" fmla="*/ 4 w 88"/>
                <a:gd name="T5" fmla="*/ 2 h 76"/>
                <a:gd name="T6" fmla="*/ 4 w 88"/>
                <a:gd name="T7" fmla="*/ 3 h 76"/>
                <a:gd name="T8" fmla="*/ 3 w 88"/>
                <a:gd name="T9" fmla="*/ 4 h 76"/>
                <a:gd name="T10" fmla="*/ 1 w 88"/>
                <a:gd name="T11" fmla="*/ 5 h 76"/>
                <a:gd name="T12" fmla="*/ 0 w 88"/>
                <a:gd name="T13" fmla="*/ 7 h 76"/>
                <a:gd name="T14" fmla="*/ 0 w 88"/>
                <a:gd name="T15" fmla="*/ 8 h 76"/>
                <a:gd name="T16" fmla="*/ 0 w 88"/>
                <a:gd name="T17" fmla="*/ 10 h 76"/>
                <a:gd name="T18" fmla="*/ 0 w 88"/>
                <a:gd name="T19" fmla="*/ 11 h 76"/>
                <a:gd name="T20" fmla="*/ 0 w 88"/>
                <a:gd name="T21" fmla="*/ 13 h 76"/>
                <a:gd name="T22" fmla="*/ 2 w 88"/>
                <a:gd name="T23" fmla="*/ 15 h 76"/>
                <a:gd name="T24" fmla="*/ 3 w 88"/>
                <a:gd name="T25" fmla="*/ 16 h 76"/>
                <a:gd name="T26" fmla="*/ 4 w 88"/>
                <a:gd name="T27" fmla="*/ 17 h 76"/>
                <a:gd name="T28" fmla="*/ 6 w 88"/>
                <a:gd name="T29" fmla="*/ 18 h 76"/>
                <a:gd name="T30" fmla="*/ 8 w 88"/>
                <a:gd name="T31" fmla="*/ 19 h 76"/>
                <a:gd name="T32" fmla="*/ 11 w 88"/>
                <a:gd name="T33" fmla="*/ 19 h 76"/>
                <a:gd name="T34" fmla="*/ 11 w 88"/>
                <a:gd name="T35" fmla="*/ 19 h 76"/>
                <a:gd name="T36" fmla="*/ 13 w 88"/>
                <a:gd name="T37" fmla="*/ 19 h 76"/>
                <a:gd name="T38" fmla="*/ 15 w 88"/>
                <a:gd name="T39" fmla="*/ 19 h 76"/>
                <a:gd name="T40" fmla="*/ 16 w 88"/>
                <a:gd name="T41" fmla="*/ 18 h 76"/>
                <a:gd name="T42" fmla="*/ 17 w 88"/>
                <a:gd name="T43" fmla="*/ 17 h 76"/>
                <a:gd name="T44" fmla="*/ 18 w 88"/>
                <a:gd name="T45" fmla="*/ 17 h 76"/>
                <a:gd name="T46" fmla="*/ 19 w 88"/>
                <a:gd name="T47" fmla="*/ 15 h 76"/>
                <a:gd name="T48" fmla="*/ 20 w 88"/>
                <a:gd name="T49" fmla="*/ 14 h 76"/>
                <a:gd name="T50" fmla="*/ 20 w 88"/>
                <a:gd name="T51" fmla="*/ 12 h 76"/>
                <a:gd name="T52" fmla="*/ 21 w 88"/>
                <a:gd name="T53" fmla="*/ 11 h 76"/>
                <a:gd name="T54" fmla="*/ 21 w 88"/>
                <a:gd name="T55" fmla="*/ 9 h 76"/>
                <a:gd name="T56" fmla="*/ 21 w 88"/>
                <a:gd name="T57" fmla="*/ 8 h 76"/>
                <a:gd name="T58" fmla="*/ 21 w 88"/>
                <a:gd name="T59" fmla="*/ 7 h 76"/>
                <a:gd name="T60" fmla="*/ 21 w 88"/>
                <a:gd name="T61" fmla="*/ 5 h 76"/>
                <a:gd name="T62" fmla="*/ 20 w 88"/>
                <a:gd name="T63" fmla="*/ 4 h 76"/>
                <a:gd name="T64" fmla="*/ 20 w 88"/>
                <a:gd name="T65" fmla="*/ 3 h 76"/>
                <a:gd name="T66" fmla="*/ 18 w 88"/>
                <a:gd name="T67" fmla="*/ 2 h 76"/>
                <a:gd name="T68" fmla="*/ 18 w 88"/>
                <a:gd name="T69" fmla="*/ 1 h 76"/>
                <a:gd name="T70" fmla="*/ 17 w 88"/>
                <a:gd name="T71" fmla="*/ 1 h 76"/>
                <a:gd name="T72" fmla="*/ 15 w 88"/>
                <a:gd name="T73" fmla="*/ 0 h 76"/>
                <a:gd name="T74" fmla="*/ 14 w 88"/>
                <a:gd name="T75" fmla="*/ 0 h 76"/>
                <a:gd name="T76" fmla="*/ 13 w 88"/>
                <a:gd name="T77" fmla="*/ 0 h 76"/>
                <a:gd name="T78" fmla="*/ 12 w 88"/>
                <a:gd name="T79" fmla="*/ 0 h 76"/>
                <a:gd name="T80" fmla="*/ 11 w 88"/>
                <a:gd name="T81" fmla="*/ 0 h 76"/>
                <a:gd name="T82" fmla="*/ 10 w 88"/>
                <a:gd name="T83" fmla="*/ 0 h 76"/>
                <a:gd name="T84" fmla="*/ 9 w 88"/>
                <a:gd name="T85" fmla="*/ 1 h 76"/>
                <a:gd name="T86" fmla="*/ 8 w 88"/>
                <a:gd name="T87" fmla="*/ 1 h 76"/>
                <a:gd name="T88" fmla="*/ 7 w 88"/>
                <a:gd name="T89" fmla="*/ 1 h 76"/>
                <a:gd name="T90" fmla="*/ 6 w 88"/>
                <a:gd name="T91" fmla="*/ 1 h 76"/>
                <a:gd name="T92" fmla="*/ 5 w 88"/>
                <a:gd name="T93" fmla="*/ 1 h 76"/>
                <a:gd name="T94" fmla="*/ 5 w 88"/>
                <a:gd name="T95" fmla="*/ 1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76">
                  <a:moveTo>
                    <a:pt x="23" y="4"/>
                  </a:moveTo>
                  <a:lnTo>
                    <a:pt x="21" y="4"/>
                  </a:lnTo>
                  <a:lnTo>
                    <a:pt x="19" y="7"/>
                  </a:lnTo>
                  <a:lnTo>
                    <a:pt x="16" y="9"/>
                  </a:lnTo>
                  <a:lnTo>
                    <a:pt x="12" y="15"/>
                  </a:lnTo>
                  <a:lnTo>
                    <a:pt x="6" y="19"/>
                  </a:lnTo>
                  <a:lnTo>
                    <a:pt x="2" y="25"/>
                  </a:lnTo>
                  <a:lnTo>
                    <a:pt x="0" y="30"/>
                  </a:lnTo>
                  <a:lnTo>
                    <a:pt x="0" y="38"/>
                  </a:lnTo>
                  <a:lnTo>
                    <a:pt x="0" y="44"/>
                  </a:lnTo>
                  <a:lnTo>
                    <a:pt x="2" y="51"/>
                  </a:lnTo>
                  <a:lnTo>
                    <a:pt x="8" y="57"/>
                  </a:lnTo>
                  <a:lnTo>
                    <a:pt x="14" y="63"/>
                  </a:lnTo>
                  <a:lnTo>
                    <a:pt x="19" y="68"/>
                  </a:lnTo>
                  <a:lnTo>
                    <a:pt x="27" y="70"/>
                  </a:lnTo>
                  <a:lnTo>
                    <a:pt x="35" y="74"/>
                  </a:lnTo>
                  <a:lnTo>
                    <a:pt x="44" y="76"/>
                  </a:lnTo>
                  <a:lnTo>
                    <a:pt x="48" y="76"/>
                  </a:lnTo>
                  <a:lnTo>
                    <a:pt x="56" y="76"/>
                  </a:lnTo>
                  <a:lnTo>
                    <a:pt x="61" y="74"/>
                  </a:lnTo>
                  <a:lnTo>
                    <a:pt x="67" y="72"/>
                  </a:lnTo>
                  <a:lnTo>
                    <a:pt x="71" y="68"/>
                  </a:lnTo>
                  <a:lnTo>
                    <a:pt x="76" y="65"/>
                  </a:lnTo>
                  <a:lnTo>
                    <a:pt x="80" y="59"/>
                  </a:lnTo>
                  <a:lnTo>
                    <a:pt x="84" y="55"/>
                  </a:lnTo>
                  <a:lnTo>
                    <a:pt x="84" y="47"/>
                  </a:lnTo>
                  <a:lnTo>
                    <a:pt x="86" y="42"/>
                  </a:lnTo>
                  <a:lnTo>
                    <a:pt x="86" y="36"/>
                  </a:lnTo>
                  <a:lnTo>
                    <a:pt x="88" y="30"/>
                  </a:lnTo>
                  <a:lnTo>
                    <a:pt x="86" y="25"/>
                  </a:lnTo>
                  <a:lnTo>
                    <a:pt x="86" y="19"/>
                  </a:lnTo>
                  <a:lnTo>
                    <a:pt x="82" y="13"/>
                  </a:lnTo>
                  <a:lnTo>
                    <a:pt x="82" y="11"/>
                  </a:lnTo>
                  <a:lnTo>
                    <a:pt x="76" y="6"/>
                  </a:lnTo>
                  <a:lnTo>
                    <a:pt x="73" y="4"/>
                  </a:lnTo>
                  <a:lnTo>
                    <a:pt x="69" y="2"/>
                  </a:lnTo>
                  <a:lnTo>
                    <a:pt x="63" y="0"/>
                  </a:lnTo>
                  <a:lnTo>
                    <a:pt x="59" y="0"/>
                  </a:lnTo>
                  <a:lnTo>
                    <a:pt x="56" y="0"/>
                  </a:lnTo>
                  <a:lnTo>
                    <a:pt x="50" y="0"/>
                  </a:lnTo>
                  <a:lnTo>
                    <a:pt x="46" y="0"/>
                  </a:lnTo>
                  <a:lnTo>
                    <a:pt x="40" y="0"/>
                  </a:lnTo>
                  <a:lnTo>
                    <a:pt x="36" y="2"/>
                  </a:lnTo>
                  <a:lnTo>
                    <a:pt x="33" y="2"/>
                  </a:lnTo>
                  <a:lnTo>
                    <a:pt x="29" y="4"/>
                  </a:lnTo>
                  <a:lnTo>
                    <a:pt x="25" y="4"/>
                  </a:lnTo>
                  <a:lnTo>
                    <a:pt x="23" y="4"/>
                  </a:lnTo>
                  <a:close/>
                </a:path>
              </a:pathLst>
            </a:custGeom>
            <a:solidFill>
              <a:srgbClr val="63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5624" name="Freeform 24"/>
            <p:cNvSpPr>
              <a:spLocks/>
            </p:cNvSpPr>
            <p:nvPr/>
          </p:nvSpPr>
          <p:spPr bwMode="auto">
            <a:xfrm>
              <a:off x="4338" y="1627"/>
              <a:ext cx="18" cy="33"/>
            </a:xfrm>
            <a:custGeom>
              <a:avLst/>
              <a:gdLst>
                <a:gd name="T0" fmla="*/ 0 w 36"/>
                <a:gd name="T1" fmla="*/ 0 h 66"/>
                <a:gd name="T2" fmla="*/ 1 w 36"/>
                <a:gd name="T3" fmla="*/ 0 h 66"/>
                <a:gd name="T4" fmla="*/ 3 w 36"/>
                <a:gd name="T5" fmla="*/ 1 h 66"/>
                <a:gd name="T6" fmla="*/ 4 w 36"/>
                <a:gd name="T7" fmla="*/ 1 h 66"/>
                <a:gd name="T8" fmla="*/ 5 w 36"/>
                <a:gd name="T9" fmla="*/ 2 h 66"/>
                <a:gd name="T10" fmla="*/ 6 w 36"/>
                <a:gd name="T11" fmla="*/ 2 h 66"/>
                <a:gd name="T12" fmla="*/ 7 w 36"/>
                <a:gd name="T13" fmla="*/ 3 h 66"/>
                <a:gd name="T14" fmla="*/ 8 w 36"/>
                <a:gd name="T15" fmla="*/ 3 h 66"/>
                <a:gd name="T16" fmla="*/ 8 w 36"/>
                <a:gd name="T17" fmla="*/ 5 h 66"/>
                <a:gd name="T18" fmla="*/ 9 w 36"/>
                <a:gd name="T19" fmla="*/ 6 h 66"/>
                <a:gd name="T20" fmla="*/ 9 w 36"/>
                <a:gd name="T21" fmla="*/ 7 h 66"/>
                <a:gd name="T22" fmla="*/ 9 w 36"/>
                <a:gd name="T23" fmla="*/ 8 h 66"/>
                <a:gd name="T24" fmla="*/ 9 w 36"/>
                <a:gd name="T25" fmla="*/ 9 h 66"/>
                <a:gd name="T26" fmla="*/ 9 w 36"/>
                <a:gd name="T27" fmla="*/ 10 h 66"/>
                <a:gd name="T28" fmla="*/ 8 w 36"/>
                <a:gd name="T29" fmla="*/ 11 h 66"/>
                <a:gd name="T30" fmla="*/ 8 w 36"/>
                <a:gd name="T31" fmla="*/ 13 h 66"/>
                <a:gd name="T32" fmla="*/ 6 w 36"/>
                <a:gd name="T33" fmla="*/ 14 h 66"/>
                <a:gd name="T34" fmla="*/ 5 w 36"/>
                <a:gd name="T35" fmla="*/ 15 h 66"/>
                <a:gd name="T36" fmla="*/ 4 w 36"/>
                <a:gd name="T37" fmla="*/ 16 h 66"/>
                <a:gd name="T38" fmla="*/ 2 w 36"/>
                <a:gd name="T39" fmla="*/ 16 h 66"/>
                <a:gd name="T40" fmla="*/ 1 w 36"/>
                <a:gd name="T41" fmla="*/ 17 h 66"/>
                <a:gd name="T42" fmla="*/ 1 w 36"/>
                <a:gd name="T43" fmla="*/ 16 h 66"/>
                <a:gd name="T44" fmla="*/ 2 w 36"/>
                <a:gd name="T45" fmla="*/ 16 h 66"/>
                <a:gd name="T46" fmla="*/ 2 w 36"/>
                <a:gd name="T47" fmla="*/ 15 h 66"/>
                <a:gd name="T48" fmla="*/ 3 w 36"/>
                <a:gd name="T49" fmla="*/ 14 h 66"/>
                <a:gd name="T50" fmla="*/ 4 w 36"/>
                <a:gd name="T51" fmla="*/ 13 h 66"/>
                <a:gd name="T52" fmla="*/ 4 w 36"/>
                <a:gd name="T53" fmla="*/ 11 h 66"/>
                <a:gd name="T54" fmla="*/ 4 w 36"/>
                <a:gd name="T55" fmla="*/ 9 h 66"/>
                <a:gd name="T56" fmla="*/ 4 w 36"/>
                <a:gd name="T57" fmla="*/ 8 h 66"/>
                <a:gd name="T58" fmla="*/ 4 w 36"/>
                <a:gd name="T59" fmla="*/ 6 h 66"/>
                <a:gd name="T60" fmla="*/ 4 w 36"/>
                <a:gd name="T61" fmla="*/ 5 h 66"/>
                <a:gd name="T62" fmla="*/ 3 w 36"/>
                <a:gd name="T63" fmla="*/ 4 h 66"/>
                <a:gd name="T64" fmla="*/ 2 w 36"/>
                <a:gd name="T65" fmla="*/ 3 h 66"/>
                <a:gd name="T66" fmla="*/ 1 w 36"/>
                <a:gd name="T67" fmla="*/ 1 h 66"/>
                <a:gd name="T68" fmla="*/ 0 w 36"/>
                <a:gd name="T69" fmla="*/ 0 h 66"/>
                <a:gd name="T70" fmla="*/ 0 w 36"/>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66">
                  <a:moveTo>
                    <a:pt x="0" y="0"/>
                  </a:moveTo>
                  <a:lnTo>
                    <a:pt x="2" y="0"/>
                  </a:lnTo>
                  <a:lnTo>
                    <a:pt x="10" y="2"/>
                  </a:lnTo>
                  <a:lnTo>
                    <a:pt x="13" y="3"/>
                  </a:lnTo>
                  <a:lnTo>
                    <a:pt x="17" y="5"/>
                  </a:lnTo>
                  <a:lnTo>
                    <a:pt x="21" y="7"/>
                  </a:lnTo>
                  <a:lnTo>
                    <a:pt x="27" y="9"/>
                  </a:lnTo>
                  <a:lnTo>
                    <a:pt x="29" y="11"/>
                  </a:lnTo>
                  <a:lnTo>
                    <a:pt x="32" y="17"/>
                  </a:lnTo>
                  <a:lnTo>
                    <a:pt x="34" y="21"/>
                  </a:lnTo>
                  <a:lnTo>
                    <a:pt x="36" y="26"/>
                  </a:lnTo>
                  <a:lnTo>
                    <a:pt x="36" y="30"/>
                  </a:lnTo>
                  <a:lnTo>
                    <a:pt x="36" y="36"/>
                  </a:lnTo>
                  <a:lnTo>
                    <a:pt x="34" y="40"/>
                  </a:lnTo>
                  <a:lnTo>
                    <a:pt x="32" y="43"/>
                  </a:lnTo>
                  <a:lnTo>
                    <a:pt x="29" y="49"/>
                  </a:lnTo>
                  <a:lnTo>
                    <a:pt x="23" y="53"/>
                  </a:lnTo>
                  <a:lnTo>
                    <a:pt x="19" y="57"/>
                  </a:lnTo>
                  <a:lnTo>
                    <a:pt x="15" y="61"/>
                  </a:lnTo>
                  <a:lnTo>
                    <a:pt x="8" y="64"/>
                  </a:lnTo>
                  <a:lnTo>
                    <a:pt x="4" y="66"/>
                  </a:lnTo>
                  <a:lnTo>
                    <a:pt x="4" y="64"/>
                  </a:lnTo>
                  <a:lnTo>
                    <a:pt x="6" y="64"/>
                  </a:lnTo>
                  <a:lnTo>
                    <a:pt x="8" y="59"/>
                  </a:lnTo>
                  <a:lnTo>
                    <a:pt x="12" y="55"/>
                  </a:lnTo>
                  <a:lnTo>
                    <a:pt x="13" y="49"/>
                  </a:lnTo>
                  <a:lnTo>
                    <a:pt x="13" y="43"/>
                  </a:lnTo>
                  <a:lnTo>
                    <a:pt x="15" y="36"/>
                  </a:lnTo>
                  <a:lnTo>
                    <a:pt x="15" y="30"/>
                  </a:lnTo>
                  <a:lnTo>
                    <a:pt x="13" y="24"/>
                  </a:lnTo>
                  <a:lnTo>
                    <a:pt x="13" y="19"/>
                  </a:lnTo>
                  <a:lnTo>
                    <a:pt x="10" y="13"/>
                  </a:lnTo>
                  <a:lnTo>
                    <a:pt x="8" y="9"/>
                  </a:lnTo>
                  <a:lnTo>
                    <a:pt x="2" y="2"/>
                  </a:lnTo>
                  <a:lnTo>
                    <a:pt x="0" y="0"/>
                  </a:lnTo>
                  <a:close/>
                </a:path>
              </a:pathLst>
            </a:custGeom>
            <a:solidFill>
              <a:srgbClr val="DE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Viruses</a:t>
            </a:r>
          </a:p>
        </p:txBody>
      </p:sp>
      <p:sp>
        <p:nvSpPr>
          <p:cNvPr id="23555" name="Rectangle 3"/>
          <p:cNvSpPr>
            <a:spLocks noGrp="1" noChangeArrowheads="1"/>
          </p:cNvSpPr>
          <p:nvPr>
            <p:ph type="body" idx="1"/>
          </p:nvPr>
        </p:nvSpPr>
        <p:spPr>
          <a:xfrm>
            <a:off x="685800" y="1752600"/>
            <a:ext cx="7772400" cy="4114800"/>
          </a:xfrm>
        </p:spPr>
        <p:txBody>
          <a:bodyPr/>
          <a:lstStyle/>
          <a:p>
            <a:r>
              <a:rPr lang="en-US" altLang="en-US" smtClean="0"/>
              <a:t>Computer programs able to attach to files</a:t>
            </a:r>
          </a:p>
          <a:p>
            <a:r>
              <a:rPr lang="en-US" altLang="en-US" smtClean="0"/>
              <a:t>Replicates repeatedly</a:t>
            </a:r>
          </a:p>
          <a:p>
            <a:pPr lvl="1"/>
            <a:r>
              <a:rPr lang="en-US" altLang="en-US" smtClean="0"/>
              <a:t>Typically without user knowledge or permission</a:t>
            </a:r>
          </a:p>
          <a:p>
            <a:r>
              <a:rPr lang="en-US" altLang="en-US" smtClean="0"/>
              <a:t>Sometimes performs malicious acts</a:t>
            </a:r>
          </a:p>
          <a:p>
            <a:endParaRPr lang="en-US" altLang="en-US" smtClean="0"/>
          </a:p>
        </p:txBody>
      </p:sp>
      <p:pic>
        <p:nvPicPr>
          <p:cNvPr id="23556" name="Picture 4" descr="an001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19600"/>
            <a:ext cx="26654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i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76200"/>
            <a:ext cx="6005513" cy="6705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altLang="en-US" smtClean="0"/>
              <a:t>Authentication</a:t>
            </a:r>
          </a:p>
        </p:txBody>
      </p:sp>
      <p:sp>
        <p:nvSpPr>
          <p:cNvPr id="30723" name="Rectangle 3"/>
          <p:cNvSpPr>
            <a:spLocks noGrp="1" noChangeArrowheads="1"/>
          </p:cNvSpPr>
          <p:nvPr>
            <p:ph type="body" idx="1"/>
          </p:nvPr>
        </p:nvSpPr>
        <p:spPr>
          <a:noFill/>
        </p:spPr>
        <p:txBody>
          <a:bodyPr/>
          <a:lstStyle/>
          <a:p>
            <a:r>
              <a:rPr lang="en-US" altLang="en-US" smtClean="0"/>
              <a:t>Used to establish identity</a:t>
            </a:r>
          </a:p>
          <a:p>
            <a:r>
              <a:rPr lang="en-US" altLang="en-US" smtClean="0"/>
              <a:t>Two types</a:t>
            </a:r>
          </a:p>
          <a:p>
            <a:pPr lvl="1"/>
            <a:r>
              <a:rPr lang="en-US" altLang="en-US" smtClean="0"/>
              <a:t>Physical (Keys, badges, cardkeys, thumbprints)</a:t>
            </a:r>
          </a:p>
          <a:p>
            <a:pPr lvl="1"/>
            <a:r>
              <a:rPr lang="en-US" altLang="en-US" smtClean="0"/>
              <a:t>Electronic (Passwords, digital signatures)</a:t>
            </a:r>
          </a:p>
          <a:p>
            <a:r>
              <a:rPr lang="en-US" altLang="en-US" smtClean="0"/>
              <a:t>Protected with social structures</a:t>
            </a:r>
          </a:p>
          <a:p>
            <a:pPr lvl="1"/>
            <a:r>
              <a:rPr lang="en-US" altLang="en-US" smtClean="0"/>
              <a:t>Report lost keys</a:t>
            </a:r>
          </a:p>
          <a:p>
            <a:pPr lvl="1"/>
            <a:r>
              <a:rPr lang="en-US" altLang="en-US" smtClean="0"/>
              <a:t>Don’t tell anyone your password</a:t>
            </a:r>
          </a:p>
          <a:p>
            <a:r>
              <a:rPr lang="en-US" altLang="en-US" smtClean="0"/>
              <a:t>Use SSH to defeat password sniffers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1143000"/>
          </a:xfrm>
          <a:noFill/>
        </p:spPr>
        <p:txBody>
          <a:bodyPr/>
          <a:lstStyle/>
          <a:p>
            <a:r>
              <a:rPr lang="en-US" altLang="en-US" smtClean="0"/>
              <a:t>Good Passwords</a:t>
            </a:r>
          </a:p>
        </p:txBody>
      </p:sp>
      <p:sp>
        <p:nvSpPr>
          <p:cNvPr id="32771" name="Rectangle 3"/>
          <p:cNvSpPr>
            <a:spLocks noGrp="1" noChangeArrowheads="1"/>
          </p:cNvSpPr>
          <p:nvPr>
            <p:ph type="body" idx="1"/>
          </p:nvPr>
        </p:nvSpPr>
        <p:spPr>
          <a:xfrm>
            <a:off x="457200" y="1524000"/>
            <a:ext cx="8001000" cy="4114800"/>
          </a:xfrm>
          <a:noFill/>
        </p:spPr>
        <p:txBody>
          <a:bodyPr/>
          <a:lstStyle/>
          <a:p>
            <a:r>
              <a:rPr lang="en-US" altLang="en-US" smtClean="0"/>
              <a:t>Long enough not to be guessed</a:t>
            </a:r>
          </a:p>
          <a:p>
            <a:pPr lvl="1"/>
            <a:r>
              <a:rPr lang="en-US" altLang="en-US" smtClean="0"/>
              <a:t>Programs can try every combination of 5 letters</a:t>
            </a:r>
          </a:p>
          <a:p>
            <a:r>
              <a:rPr lang="en-US" altLang="en-US" smtClean="0"/>
              <a:t>Not in the dictionary</a:t>
            </a:r>
          </a:p>
          <a:p>
            <a:pPr lvl="1"/>
            <a:r>
              <a:rPr lang="en-US" altLang="en-US" smtClean="0"/>
              <a:t>Programs can try every word in a dictionary</a:t>
            </a:r>
          </a:p>
          <a:p>
            <a:pPr lvl="1"/>
            <a:r>
              <a:rPr lang="en-US" altLang="en-US" smtClean="0"/>
              <a:t>every proper name, pair of words, date, every …</a:t>
            </a:r>
          </a:p>
          <a:p>
            <a:r>
              <a:rPr lang="en-US" altLang="en-US" smtClean="0"/>
              <a:t>Mix upper case, lower case, numbers</a:t>
            </a:r>
          </a:p>
          <a:p>
            <a:r>
              <a:rPr lang="en-US" altLang="en-US" smtClean="0"/>
              <a:t>Change it often</a:t>
            </a:r>
          </a:p>
          <a:p>
            <a:r>
              <a:rPr lang="en-US" altLang="en-US" smtClean="0"/>
              <a:t>Reuse creates risks</a:t>
            </a:r>
          </a:p>
          <a:p>
            <a:pPr lvl="1"/>
            <a:r>
              <a:rPr lang="en-US" altLang="en-US" smtClean="0"/>
              <a:t>Abuse, multiple compromise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Authentication Attacks</a:t>
            </a:r>
          </a:p>
        </p:txBody>
      </p:sp>
      <p:sp>
        <p:nvSpPr>
          <p:cNvPr id="34819" name="Rectangle 3"/>
          <p:cNvSpPr>
            <a:spLocks noGrp="1" noChangeArrowheads="1"/>
          </p:cNvSpPr>
          <p:nvPr>
            <p:ph type="body" idx="1"/>
          </p:nvPr>
        </p:nvSpPr>
        <p:spPr/>
        <p:txBody>
          <a:bodyPr/>
          <a:lstStyle/>
          <a:p>
            <a:r>
              <a:rPr lang="en-US" altLang="en-US" smtClean="0"/>
              <a:t>Guessing</a:t>
            </a:r>
          </a:p>
          <a:p>
            <a:r>
              <a:rPr lang="en-US" altLang="en-US" smtClean="0"/>
              <a:t>Brute force</a:t>
            </a:r>
          </a:p>
          <a:p>
            <a:r>
              <a:rPr lang="en-US" altLang="en-US" smtClean="0"/>
              <a:t>Impersonation</a:t>
            </a:r>
          </a:p>
          <a:p>
            <a:r>
              <a:rPr lang="en-US" altLang="en-US" smtClean="0"/>
              <a:t>“Phishing”</a:t>
            </a:r>
          </a:p>
          <a:p>
            <a:r>
              <a:rPr lang="en-US" altLang="en-US" smtClean="0"/>
              <a:t>Theft</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1143000"/>
          </a:xfrm>
        </p:spPr>
        <p:txBody>
          <a:bodyPr/>
          <a:lstStyle/>
          <a:p>
            <a:r>
              <a:rPr lang="en-US" altLang="en-US" smtClean="0"/>
              <a:t>Symmetric Key Encryption</a:t>
            </a:r>
          </a:p>
        </p:txBody>
      </p:sp>
      <p:pic>
        <p:nvPicPr>
          <p:cNvPr id="52227" name="Picture 3" descr="MCj04103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1905000"/>
            <a:ext cx="10937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MCj04103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238" y="1905000"/>
            <a:ext cx="974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774700" y="3489325"/>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Alice</a:t>
            </a:r>
          </a:p>
        </p:txBody>
      </p:sp>
      <p:sp>
        <p:nvSpPr>
          <p:cNvPr id="52230" name="Text Box 6"/>
          <p:cNvSpPr txBox="1">
            <a:spLocks noChangeArrowheads="1"/>
          </p:cNvSpPr>
          <p:nvPr/>
        </p:nvSpPr>
        <p:spPr bwMode="auto">
          <a:xfrm>
            <a:off x="7081838" y="34290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a:t>
            </a:r>
          </a:p>
        </p:txBody>
      </p:sp>
      <p:sp>
        <p:nvSpPr>
          <p:cNvPr id="52231" name="Text Box 7"/>
          <p:cNvSpPr txBox="1">
            <a:spLocks noChangeArrowheads="1"/>
          </p:cNvSpPr>
          <p:nvPr/>
        </p:nvSpPr>
        <p:spPr bwMode="auto">
          <a:xfrm>
            <a:off x="550863" y="3929063"/>
            <a:ext cx="1123950" cy="366712"/>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grpSp>
        <p:nvGrpSpPr>
          <p:cNvPr id="52232" name="Group 8"/>
          <p:cNvGrpSpPr>
            <a:grpSpLocks/>
          </p:cNvGrpSpPr>
          <p:nvPr/>
        </p:nvGrpSpPr>
        <p:grpSpPr bwMode="auto">
          <a:xfrm>
            <a:off x="1674813" y="3657600"/>
            <a:ext cx="3624262" cy="838200"/>
            <a:chOff x="1644" y="2304"/>
            <a:chExt cx="2283" cy="528"/>
          </a:xfrm>
        </p:grpSpPr>
        <p:sp>
          <p:nvSpPr>
            <p:cNvPr id="52253" name="Rectangle 9"/>
            <p:cNvSpPr>
              <a:spLocks noChangeArrowheads="1"/>
            </p:cNvSpPr>
            <p:nvPr/>
          </p:nvSpPr>
          <p:spPr bwMode="auto">
            <a:xfrm>
              <a:off x="1884" y="2333"/>
              <a:ext cx="780"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Encrypt</a:t>
              </a:r>
            </a:p>
          </p:txBody>
        </p:sp>
        <p:sp>
          <p:nvSpPr>
            <p:cNvPr id="52254" name="Text Box 10"/>
            <p:cNvSpPr txBox="1">
              <a:spLocks noChangeArrowheads="1"/>
            </p:cNvSpPr>
            <p:nvPr/>
          </p:nvSpPr>
          <p:spPr bwMode="auto">
            <a:xfrm>
              <a:off x="2856" y="2304"/>
              <a:ext cx="812"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Cipher text</a:t>
              </a:r>
            </a:p>
          </p:txBody>
        </p:sp>
        <p:sp>
          <p:nvSpPr>
            <p:cNvPr id="52255" name="Line 11"/>
            <p:cNvSpPr>
              <a:spLocks noChangeShapeType="1"/>
            </p:cNvSpPr>
            <p:nvPr/>
          </p:nvSpPr>
          <p:spPr bwMode="auto">
            <a:xfrm>
              <a:off x="2664" y="2592"/>
              <a:ext cx="1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2256" name="Line 12"/>
            <p:cNvSpPr>
              <a:spLocks noChangeShapeType="1"/>
            </p:cNvSpPr>
            <p:nvPr/>
          </p:nvSpPr>
          <p:spPr bwMode="auto">
            <a:xfrm>
              <a:off x="1644"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52233" name="Group 13"/>
          <p:cNvGrpSpPr>
            <a:grpSpLocks/>
          </p:cNvGrpSpPr>
          <p:nvPr/>
        </p:nvGrpSpPr>
        <p:grpSpPr bwMode="auto">
          <a:xfrm>
            <a:off x="5281613" y="3706813"/>
            <a:ext cx="2698750" cy="788987"/>
            <a:chOff x="3916" y="2335"/>
            <a:chExt cx="1700" cy="497"/>
          </a:xfrm>
        </p:grpSpPr>
        <p:sp>
          <p:nvSpPr>
            <p:cNvPr id="52250" name="Rectangle 14"/>
            <p:cNvSpPr>
              <a:spLocks noChangeArrowheads="1"/>
            </p:cNvSpPr>
            <p:nvPr/>
          </p:nvSpPr>
          <p:spPr bwMode="auto">
            <a:xfrm>
              <a:off x="3916" y="2335"/>
              <a:ext cx="752" cy="497"/>
            </a:xfrm>
            <a:prstGeom prst="rect">
              <a:avLst/>
            </a:prstGeom>
            <a:solidFill>
              <a:srgbClr val="FFC8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Decrypt</a:t>
              </a:r>
            </a:p>
          </p:txBody>
        </p:sp>
        <p:sp>
          <p:nvSpPr>
            <p:cNvPr id="52251" name="Text Box 15"/>
            <p:cNvSpPr txBox="1">
              <a:spLocks noChangeArrowheads="1"/>
            </p:cNvSpPr>
            <p:nvPr/>
          </p:nvSpPr>
          <p:spPr bwMode="auto">
            <a:xfrm>
              <a:off x="4908" y="2477"/>
              <a:ext cx="708"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sp>
          <p:nvSpPr>
            <p:cNvPr id="52252" name="Line 16"/>
            <p:cNvSpPr>
              <a:spLocks noChangeShapeType="1"/>
            </p:cNvSpPr>
            <p:nvPr/>
          </p:nvSpPr>
          <p:spPr bwMode="auto">
            <a:xfrm>
              <a:off x="4668"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52234" name="Text Box 17"/>
          <p:cNvSpPr txBox="1">
            <a:spLocks noChangeArrowheads="1"/>
          </p:cNvSpPr>
          <p:nvPr/>
        </p:nvSpPr>
        <p:spPr bwMode="auto">
          <a:xfrm>
            <a:off x="3370263" y="4159250"/>
            <a:ext cx="1843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Insecure channel</a:t>
            </a:r>
          </a:p>
        </p:txBody>
      </p:sp>
      <p:sp>
        <p:nvSpPr>
          <p:cNvPr id="52235" name="Rectangle 18"/>
          <p:cNvSpPr>
            <a:spLocks noChangeArrowheads="1"/>
          </p:cNvSpPr>
          <p:nvPr/>
        </p:nvSpPr>
        <p:spPr bwMode="auto">
          <a:xfrm>
            <a:off x="3484563" y="4038600"/>
            <a:ext cx="1600200" cy="152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en-US" altLang="en-US" sz="2400">
              <a:solidFill>
                <a:srgbClr val="000000"/>
              </a:solidFill>
            </a:endParaRPr>
          </a:p>
        </p:txBody>
      </p:sp>
      <p:grpSp>
        <p:nvGrpSpPr>
          <p:cNvPr id="52236" name="Group 19"/>
          <p:cNvGrpSpPr>
            <a:grpSpLocks/>
          </p:cNvGrpSpPr>
          <p:nvPr/>
        </p:nvGrpSpPr>
        <p:grpSpPr bwMode="auto">
          <a:xfrm>
            <a:off x="3659188" y="4572000"/>
            <a:ext cx="1425575" cy="1555750"/>
            <a:chOff x="2894" y="2880"/>
            <a:chExt cx="898" cy="980"/>
          </a:xfrm>
        </p:grpSpPr>
        <p:sp>
          <p:nvSpPr>
            <p:cNvPr id="52248" name="Line 20"/>
            <p:cNvSpPr>
              <a:spLocks noChangeShapeType="1"/>
            </p:cNvSpPr>
            <p:nvPr/>
          </p:nvSpPr>
          <p:spPr bwMode="auto">
            <a:xfrm>
              <a:off x="3168" y="2880"/>
              <a:ext cx="192"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2249" name="Text Box 21"/>
            <p:cNvSpPr txBox="1">
              <a:spLocks noChangeArrowheads="1"/>
            </p:cNvSpPr>
            <p:nvPr/>
          </p:nvSpPr>
          <p:spPr bwMode="auto">
            <a:xfrm>
              <a:off x="2894" y="3648"/>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52237" name="Group 22"/>
          <p:cNvGrpSpPr>
            <a:grpSpLocks/>
          </p:cNvGrpSpPr>
          <p:nvPr/>
        </p:nvGrpSpPr>
        <p:grpSpPr bwMode="auto">
          <a:xfrm>
            <a:off x="4627563" y="4572000"/>
            <a:ext cx="1501775" cy="1327150"/>
            <a:chOff x="3504" y="2880"/>
            <a:chExt cx="946" cy="836"/>
          </a:xfrm>
        </p:grpSpPr>
        <p:sp>
          <p:nvSpPr>
            <p:cNvPr id="52246" name="Line 23"/>
            <p:cNvSpPr>
              <a:spLocks noChangeShapeType="1"/>
            </p:cNvSpPr>
            <p:nvPr/>
          </p:nvSpPr>
          <p:spPr bwMode="auto">
            <a:xfrm>
              <a:off x="3504" y="2880"/>
              <a:ext cx="43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2247" name="Text Box 24"/>
            <p:cNvSpPr txBox="1">
              <a:spLocks noChangeArrowheads="1"/>
            </p:cNvSpPr>
            <p:nvPr/>
          </p:nvSpPr>
          <p:spPr bwMode="auto">
            <a:xfrm>
              <a:off x="3552"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52238" name="Group 25"/>
          <p:cNvGrpSpPr>
            <a:grpSpLocks/>
          </p:cNvGrpSpPr>
          <p:nvPr/>
        </p:nvGrpSpPr>
        <p:grpSpPr bwMode="auto">
          <a:xfrm>
            <a:off x="2341563" y="4572000"/>
            <a:ext cx="1524000" cy="1327150"/>
            <a:chOff x="2064" y="2880"/>
            <a:chExt cx="960" cy="836"/>
          </a:xfrm>
        </p:grpSpPr>
        <p:sp>
          <p:nvSpPr>
            <p:cNvPr id="52244" name="Line 26"/>
            <p:cNvSpPr>
              <a:spLocks noChangeShapeType="1"/>
            </p:cNvSpPr>
            <p:nvPr/>
          </p:nvSpPr>
          <p:spPr bwMode="auto">
            <a:xfrm flipH="1">
              <a:off x="2640" y="2880"/>
              <a:ext cx="384"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2245" name="Text Box 27"/>
            <p:cNvSpPr txBox="1">
              <a:spLocks noChangeArrowheads="1"/>
            </p:cNvSpPr>
            <p:nvPr/>
          </p:nvSpPr>
          <p:spPr bwMode="auto">
            <a:xfrm>
              <a:off x="2064"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sp>
        <p:nvSpPr>
          <p:cNvPr id="71708" name="Line 28"/>
          <p:cNvSpPr>
            <a:spLocks noChangeShapeType="1"/>
          </p:cNvSpPr>
          <p:nvPr/>
        </p:nvSpPr>
        <p:spPr bwMode="auto">
          <a:xfrm>
            <a:off x="2646363" y="2895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1709" name="Line 29"/>
          <p:cNvSpPr>
            <a:spLocks noChangeShapeType="1"/>
          </p:cNvSpPr>
          <p:nvPr/>
        </p:nvSpPr>
        <p:spPr bwMode="auto">
          <a:xfrm>
            <a:off x="5846763" y="2895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1710" name="Text Box 30"/>
          <p:cNvSpPr txBox="1">
            <a:spLocks noChangeArrowheads="1"/>
          </p:cNvSpPr>
          <p:nvPr/>
        </p:nvSpPr>
        <p:spPr bwMode="auto">
          <a:xfrm>
            <a:off x="2428875" y="2559050"/>
            <a:ext cx="522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key</a:t>
            </a:r>
          </a:p>
        </p:txBody>
      </p:sp>
      <p:sp>
        <p:nvSpPr>
          <p:cNvPr id="71711" name="Text Box 31"/>
          <p:cNvSpPr txBox="1">
            <a:spLocks noChangeArrowheads="1"/>
          </p:cNvSpPr>
          <p:nvPr/>
        </p:nvSpPr>
        <p:spPr bwMode="auto">
          <a:xfrm>
            <a:off x="5629275" y="2559050"/>
            <a:ext cx="522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key</a:t>
            </a:r>
          </a:p>
        </p:txBody>
      </p:sp>
      <p:sp>
        <p:nvSpPr>
          <p:cNvPr id="71712" name="Text Box 32"/>
          <p:cNvSpPr txBox="1">
            <a:spLocks noChangeArrowheads="1"/>
          </p:cNvSpPr>
          <p:nvPr/>
        </p:nvSpPr>
        <p:spPr bwMode="auto">
          <a:xfrm>
            <a:off x="1828800" y="1371600"/>
            <a:ext cx="508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Same key used both for encryption and decryption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8" grpId="0" animBg="1"/>
      <p:bldP spid="71709" grpId="0" animBg="1"/>
      <p:bldP spid="71710" grpId="0"/>
      <p:bldP spid="71711" grpId="0"/>
      <p:bldP spid="717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152400"/>
            <a:ext cx="7772400" cy="1143000"/>
          </a:xfrm>
        </p:spPr>
        <p:txBody>
          <a:bodyPr/>
          <a:lstStyle/>
          <a:p>
            <a:r>
              <a:rPr lang="en-US" altLang="en-US"/>
              <a:t>Screen Design: Use Grids</a:t>
            </a:r>
          </a:p>
        </p:txBody>
      </p:sp>
      <p:sp>
        <p:nvSpPr>
          <p:cNvPr id="250883" name="Rectangle 3"/>
          <p:cNvSpPr>
            <a:spLocks noChangeArrowheads="1"/>
          </p:cNvSpPr>
          <p:nvPr/>
        </p:nvSpPr>
        <p:spPr bwMode="auto">
          <a:xfrm>
            <a:off x="1295400" y="1600200"/>
            <a:ext cx="3200400" cy="2057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4" name="Rectangle 4"/>
          <p:cNvSpPr>
            <a:spLocks noChangeArrowheads="1"/>
          </p:cNvSpPr>
          <p:nvPr/>
        </p:nvSpPr>
        <p:spPr bwMode="auto">
          <a:xfrm>
            <a:off x="4800600" y="1600200"/>
            <a:ext cx="3200400" cy="2057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5" name="Rectangle 5"/>
          <p:cNvSpPr>
            <a:spLocks noChangeArrowheads="1"/>
          </p:cNvSpPr>
          <p:nvPr/>
        </p:nvSpPr>
        <p:spPr bwMode="auto">
          <a:xfrm>
            <a:off x="1295400" y="3962400"/>
            <a:ext cx="3200400" cy="2057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6" name="Rectangle 6"/>
          <p:cNvSpPr>
            <a:spLocks noChangeArrowheads="1"/>
          </p:cNvSpPr>
          <p:nvPr/>
        </p:nvSpPr>
        <p:spPr bwMode="auto">
          <a:xfrm>
            <a:off x="4800600" y="3962400"/>
            <a:ext cx="3200400" cy="2057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7" name="Rectangle 7"/>
          <p:cNvSpPr>
            <a:spLocks noChangeArrowheads="1"/>
          </p:cNvSpPr>
          <p:nvPr/>
        </p:nvSpPr>
        <p:spPr bwMode="auto">
          <a:xfrm>
            <a:off x="1295400" y="1600200"/>
            <a:ext cx="6858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8" name="Text Box 8"/>
          <p:cNvSpPr txBox="1">
            <a:spLocks noChangeArrowheads="1"/>
          </p:cNvSpPr>
          <p:nvPr/>
        </p:nvSpPr>
        <p:spPr bwMode="auto">
          <a:xfrm>
            <a:off x="1447800" y="1828800"/>
            <a:ext cx="428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en-US" sz="1600" b="1">
                <a:latin typeface="Arial" panose="020B0604020202020204" pitchFamily="34" charset="0"/>
              </a:rPr>
              <a:t>Navigation Bar</a:t>
            </a:r>
          </a:p>
        </p:txBody>
      </p:sp>
      <p:sp>
        <p:nvSpPr>
          <p:cNvPr id="250889" name="Text Box 9"/>
          <p:cNvSpPr txBox="1">
            <a:spLocks noChangeArrowheads="1"/>
          </p:cNvSpPr>
          <p:nvPr/>
        </p:nvSpPr>
        <p:spPr bwMode="auto">
          <a:xfrm>
            <a:off x="2743200" y="2514600"/>
            <a:ext cx="950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Content</a:t>
            </a:r>
          </a:p>
        </p:txBody>
      </p:sp>
      <p:sp>
        <p:nvSpPr>
          <p:cNvPr id="250890" name="Text Box 10"/>
          <p:cNvSpPr txBox="1">
            <a:spLocks noChangeArrowheads="1"/>
          </p:cNvSpPr>
          <p:nvPr/>
        </p:nvSpPr>
        <p:spPr bwMode="auto">
          <a:xfrm>
            <a:off x="5972175" y="2667000"/>
            <a:ext cx="950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Content</a:t>
            </a:r>
          </a:p>
        </p:txBody>
      </p:sp>
      <p:sp>
        <p:nvSpPr>
          <p:cNvPr id="250891" name="Rectangle 11"/>
          <p:cNvSpPr>
            <a:spLocks noChangeArrowheads="1"/>
          </p:cNvSpPr>
          <p:nvPr/>
        </p:nvSpPr>
        <p:spPr bwMode="auto">
          <a:xfrm>
            <a:off x="1295400" y="3962400"/>
            <a:ext cx="6858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92" name="Rectangle 12"/>
          <p:cNvSpPr>
            <a:spLocks noChangeArrowheads="1"/>
          </p:cNvSpPr>
          <p:nvPr/>
        </p:nvSpPr>
        <p:spPr bwMode="auto">
          <a:xfrm>
            <a:off x="1295400" y="3962400"/>
            <a:ext cx="3200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93" name="Rectangle 13"/>
          <p:cNvSpPr>
            <a:spLocks noChangeArrowheads="1"/>
          </p:cNvSpPr>
          <p:nvPr/>
        </p:nvSpPr>
        <p:spPr bwMode="auto">
          <a:xfrm>
            <a:off x="1295400" y="3962400"/>
            <a:ext cx="685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94" name="Rectangle 14"/>
          <p:cNvSpPr>
            <a:spLocks noChangeArrowheads="1"/>
          </p:cNvSpPr>
          <p:nvPr/>
        </p:nvSpPr>
        <p:spPr bwMode="auto">
          <a:xfrm>
            <a:off x="4800600" y="1600200"/>
            <a:ext cx="3200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95" name="Text Box 15"/>
          <p:cNvSpPr txBox="1">
            <a:spLocks noChangeArrowheads="1"/>
          </p:cNvSpPr>
          <p:nvPr/>
        </p:nvSpPr>
        <p:spPr bwMode="auto">
          <a:xfrm>
            <a:off x="1447800" y="4419600"/>
            <a:ext cx="428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en-US" sz="1600" b="1">
                <a:latin typeface="Arial" panose="020B0604020202020204" pitchFamily="34" charset="0"/>
              </a:rPr>
              <a:t>Navigation Bar</a:t>
            </a:r>
          </a:p>
        </p:txBody>
      </p:sp>
      <p:sp>
        <p:nvSpPr>
          <p:cNvPr id="250896" name="Text Box 16"/>
          <p:cNvSpPr txBox="1">
            <a:spLocks noChangeArrowheads="1"/>
          </p:cNvSpPr>
          <p:nvPr/>
        </p:nvSpPr>
        <p:spPr bwMode="auto">
          <a:xfrm>
            <a:off x="2420938" y="3962400"/>
            <a:ext cx="1617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Navigation Bar</a:t>
            </a:r>
          </a:p>
        </p:txBody>
      </p:sp>
      <p:sp>
        <p:nvSpPr>
          <p:cNvPr id="250897" name="Text Box 17"/>
          <p:cNvSpPr txBox="1">
            <a:spLocks noChangeArrowheads="1"/>
          </p:cNvSpPr>
          <p:nvPr/>
        </p:nvSpPr>
        <p:spPr bwMode="auto">
          <a:xfrm>
            <a:off x="5638800" y="1644650"/>
            <a:ext cx="161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Navigation Bar</a:t>
            </a:r>
          </a:p>
        </p:txBody>
      </p:sp>
      <p:sp>
        <p:nvSpPr>
          <p:cNvPr id="250898" name="Text Box 18"/>
          <p:cNvSpPr txBox="1">
            <a:spLocks noChangeArrowheads="1"/>
          </p:cNvSpPr>
          <p:nvPr/>
        </p:nvSpPr>
        <p:spPr bwMode="auto">
          <a:xfrm>
            <a:off x="2743200" y="5029200"/>
            <a:ext cx="950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Content</a:t>
            </a:r>
          </a:p>
        </p:txBody>
      </p:sp>
      <p:sp>
        <p:nvSpPr>
          <p:cNvPr id="250899" name="Text Box 19"/>
          <p:cNvSpPr txBox="1">
            <a:spLocks noChangeArrowheads="1"/>
          </p:cNvSpPr>
          <p:nvPr/>
        </p:nvSpPr>
        <p:spPr bwMode="auto">
          <a:xfrm>
            <a:off x="5715000" y="4876800"/>
            <a:ext cx="950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Content</a:t>
            </a:r>
          </a:p>
        </p:txBody>
      </p:sp>
      <p:sp>
        <p:nvSpPr>
          <p:cNvPr id="250900" name="Rectangle 20"/>
          <p:cNvSpPr>
            <a:spLocks noChangeArrowheads="1"/>
          </p:cNvSpPr>
          <p:nvPr/>
        </p:nvSpPr>
        <p:spPr bwMode="auto">
          <a:xfrm>
            <a:off x="7315200" y="3962400"/>
            <a:ext cx="6858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901" name="Text Box 21"/>
          <p:cNvSpPr txBox="1">
            <a:spLocks noChangeArrowheads="1"/>
          </p:cNvSpPr>
          <p:nvPr/>
        </p:nvSpPr>
        <p:spPr bwMode="auto">
          <a:xfrm>
            <a:off x="7467600" y="4267200"/>
            <a:ext cx="428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en-US" sz="1600" b="1">
                <a:latin typeface="Arial" panose="020B0604020202020204" pitchFamily="34" charset="0"/>
              </a:rPr>
              <a:t>Related Links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1143000"/>
          </a:xfrm>
        </p:spPr>
        <p:txBody>
          <a:bodyPr/>
          <a:lstStyle/>
          <a:p>
            <a:r>
              <a:rPr lang="en-US" altLang="en-US" smtClean="0"/>
              <a:t>Asymmetric Key Encryption</a:t>
            </a:r>
          </a:p>
        </p:txBody>
      </p:sp>
      <p:pic>
        <p:nvPicPr>
          <p:cNvPr id="53251" name="Picture 3" descr="MCj04103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013" y="1905000"/>
            <a:ext cx="10937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MCj04103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275" y="1905000"/>
            <a:ext cx="974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1709738" y="3489325"/>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Alice</a:t>
            </a:r>
          </a:p>
        </p:txBody>
      </p:sp>
      <p:sp>
        <p:nvSpPr>
          <p:cNvPr id="53254" name="Text Box 6"/>
          <p:cNvSpPr txBox="1">
            <a:spLocks noChangeArrowheads="1"/>
          </p:cNvSpPr>
          <p:nvPr/>
        </p:nvSpPr>
        <p:spPr bwMode="auto">
          <a:xfrm>
            <a:off x="8016875" y="34290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a:t>
            </a:r>
          </a:p>
        </p:txBody>
      </p:sp>
      <p:sp>
        <p:nvSpPr>
          <p:cNvPr id="53255" name="Text Box 7"/>
          <p:cNvSpPr txBox="1">
            <a:spLocks noChangeArrowheads="1"/>
          </p:cNvSpPr>
          <p:nvPr/>
        </p:nvSpPr>
        <p:spPr bwMode="auto">
          <a:xfrm>
            <a:off x="1485900" y="3929063"/>
            <a:ext cx="1123950" cy="366712"/>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grpSp>
        <p:nvGrpSpPr>
          <p:cNvPr id="53256" name="Group 8"/>
          <p:cNvGrpSpPr>
            <a:grpSpLocks/>
          </p:cNvGrpSpPr>
          <p:nvPr/>
        </p:nvGrpSpPr>
        <p:grpSpPr bwMode="auto">
          <a:xfrm>
            <a:off x="2609850" y="3657600"/>
            <a:ext cx="3624263" cy="838200"/>
            <a:chOff x="1644" y="2304"/>
            <a:chExt cx="2283" cy="528"/>
          </a:xfrm>
        </p:grpSpPr>
        <p:sp>
          <p:nvSpPr>
            <p:cNvPr id="53277" name="Rectangle 9"/>
            <p:cNvSpPr>
              <a:spLocks noChangeArrowheads="1"/>
            </p:cNvSpPr>
            <p:nvPr/>
          </p:nvSpPr>
          <p:spPr bwMode="auto">
            <a:xfrm>
              <a:off x="1884" y="2333"/>
              <a:ext cx="780"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Encrypt</a:t>
              </a:r>
            </a:p>
          </p:txBody>
        </p:sp>
        <p:sp>
          <p:nvSpPr>
            <p:cNvPr id="53278" name="Text Box 10"/>
            <p:cNvSpPr txBox="1">
              <a:spLocks noChangeArrowheads="1"/>
            </p:cNvSpPr>
            <p:nvPr/>
          </p:nvSpPr>
          <p:spPr bwMode="auto">
            <a:xfrm>
              <a:off x="2856" y="2304"/>
              <a:ext cx="812"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Cipher text</a:t>
              </a:r>
            </a:p>
          </p:txBody>
        </p:sp>
        <p:sp>
          <p:nvSpPr>
            <p:cNvPr id="53279" name="Line 11"/>
            <p:cNvSpPr>
              <a:spLocks noChangeShapeType="1"/>
            </p:cNvSpPr>
            <p:nvPr/>
          </p:nvSpPr>
          <p:spPr bwMode="auto">
            <a:xfrm>
              <a:off x="2664" y="2592"/>
              <a:ext cx="1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3280" name="Line 12"/>
            <p:cNvSpPr>
              <a:spLocks noChangeShapeType="1"/>
            </p:cNvSpPr>
            <p:nvPr/>
          </p:nvSpPr>
          <p:spPr bwMode="auto">
            <a:xfrm>
              <a:off x="1644"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53257" name="Group 13"/>
          <p:cNvGrpSpPr>
            <a:grpSpLocks/>
          </p:cNvGrpSpPr>
          <p:nvPr/>
        </p:nvGrpSpPr>
        <p:grpSpPr bwMode="auto">
          <a:xfrm>
            <a:off x="6216650" y="3706813"/>
            <a:ext cx="2698750" cy="788987"/>
            <a:chOff x="3916" y="2335"/>
            <a:chExt cx="1700" cy="497"/>
          </a:xfrm>
        </p:grpSpPr>
        <p:sp>
          <p:nvSpPr>
            <p:cNvPr id="53274" name="Rectangle 14"/>
            <p:cNvSpPr>
              <a:spLocks noChangeArrowheads="1"/>
            </p:cNvSpPr>
            <p:nvPr/>
          </p:nvSpPr>
          <p:spPr bwMode="auto">
            <a:xfrm>
              <a:off x="3916" y="2335"/>
              <a:ext cx="752" cy="497"/>
            </a:xfrm>
            <a:prstGeom prst="rect">
              <a:avLst/>
            </a:prstGeom>
            <a:solidFill>
              <a:srgbClr val="FFC8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Decrypt</a:t>
              </a:r>
            </a:p>
          </p:txBody>
        </p:sp>
        <p:sp>
          <p:nvSpPr>
            <p:cNvPr id="53275" name="Text Box 15"/>
            <p:cNvSpPr txBox="1">
              <a:spLocks noChangeArrowheads="1"/>
            </p:cNvSpPr>
            <p:nvPr/>
          </p:nvSpPr>
          <p:spPr bwMode="auto">
            <a:xfrm>
              <a:off x="4908" y="2477"/>
              <a:ext cx="708"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sp>
          <p:nvSpPr>
            <p:cNvPr id="53276" name="Line 16"/>
            <p:cNvSpPr>
              <a:spLocks noChangeShapeType="1"/>
            </p:cNvSpPr>
            <p:nvPr/>
          </p:nvSpPr>
          <p:spPr bwMode="auto">
            <a:xfrm>
              <a:off x="4668"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53258" name="Text Box 17"/>
          <p:cNvSpPr txBox="1">
            <a:spLocks noChangeArrowheads="1"/>
          </p:cNvSpPr>
          <p:nvPr/>
        </p:nvSpPr>
        <p:spPr bwMode="auto">
          <a:xfrm>
            <a:off x="4305300" y="4159250"/>
            <a:ext cx="1843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Insecure channel</a:t>
            </a:r>
          </a:p>
        </p:txBody>
      </p:sp>
      <p:sp>
        <p:nvSpPr>
          <p:cNvPr id="53259" name="Rectangle 18"/>
          <p:cNvSpPr>
            <a:spLocks noChangeArrowheads="1"/>
          </p:cNvSpPr>
          <p:nvPr/>
        </p:nvSpPr>
        <p:spPr bwMode="auto">
          <a:xfrm>
            <a:off x="4419600" y="4038600"/>
            <a:ext cx="1600200" cy="152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en-US" altLang="en-US" sz="2400">
              <a:solidFill>
                <a:srgbClr val="000000"/>
              </a:solidFill>
            </a:endParaRPr>
          </a:p>
        </p:txBody>
      </p:sp>
      <p:grpSp>
        <p:nvGrpSpPr>
          <p:cNvPr id="53260" name="Group 19"/>
          <p:cNvGrpSpPr>
            <a:grpSpLocks/>
          </p:cNvGrpSpPr>
          <p:nvPr/>
        </p:nvGrpSpPr>
        <p:grpSpPr bwMode="auto">
          <a:xfrm>
            <a:off x="4594225" y="4572000"/>
            <a:ext cx="1425575" cy="1555750"/>
            <a:chOff x="2894" y="2880"/>
            <a:chExt cx="898" cy="980"/>
          </a:xfrm>
        </p:grpSpPr>
        <p:sp>
          <p:nvSpPr>
            <p:cNvPr id="53272" name="Line 20"/>
            <p:cNvSpPr>
              <a:spLocks noChangeShapeType="1"/>
            </p:cNvSpPr>
            <p:nvPr/>
          </p:nvSpPr>
          <p:spPr bwMode="auto">
            <a:xfrm>
              <a:off x="3168" y="2880"/>
              <a:ext cx="192"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3273" name="Text Box 21"/>
            <p:cNvSpPr txBox="1">
              <a:spLocks noChangeArrowheads="1"/>
            </p:cNvSpPr>
            <p:nvPr/>
          </p:nvSpPr>
          <p:spPr bwMode="auto">
            <a:xfrm>
              <a:off x="2894" y="3648"/>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53261" name="Group 22"/>
          <p:cNvGrpSpPr>
            <a:grpSpLocks/>
          </p:cNvGrpSpPr>
          <p:nvPr/>
        </p:nvGrpSpPr>
        <p:grpSpPr bwMode="auto">
          <a:xfrm>
            <a:off x="5562600" y="4572000"/>
            <a:ext cx="1501775" cy="1327150"/>
            <a:chOff x="3504" y="2880"/>
            <a:chExt cx="946" cy="836"/>
          </a:xfrm>
        </p:grpSpPr>
        <p:sp>
          <p:nvSpPr>
            <p:cNvPr id="53270" name="Line 23"/>
            <p:cNvSpPr>
              <a:spLocks noChangeShapeType="1"/>
            </p:cNvSpPr>
            <p:nvPr/>
          </p:nvSpPr>
          <p:spPr bwMode="auto">
            <a:xfrm>
              <a:off x="3504" y="2880"/>
              <a:ext cx="43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3271" name="Text Box 24"/>
            <p:cNvSpPr txBox="1">
              <a:spLocks noChangeArrowheads="1"/>
            </p:cNvSpPr>
            <p:nvPr/>
          </p:nvSpPr>
          <p:spPr bwMode="auto">
            <a:xfrm>
              <a:off x="3552"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53262" name="Group 25"/>
          <p:cNvGrpSpPr>
            <a:grpSpLocks/>
          </p:cNvGrpSpPr>
          <p:nvPr/>
        </p:nvGrpSpPr>
        <p:grpSpPr bwMode="auto">
          <a:xfrm>
            <a:off x="3276600" y="4572000"/>
            <a:ext cx="1524000" cy="1327150"/>
            <a:chOff x="2064" y="2880"/>
            <a:chExt cx="960" cy="836"/>
          </a:xfrm>
        </p:grpSpPr>
        <p:sp>
          <p:nvSpPr>
            <p:cNvPr id="53268" name="Line 26"/>
            <p:cNvSpPr>
              <a:spLocks noChangeShapeType="1"/>
            </p:cNvSpPr>
            <p:nvPr/>
          </p:nvSpPr>
          <p:spPr bwMode="auto">
            <a:xfrm flipH="1">
              <a:off x="2640" y="2880"/>
              <a:ext cx="384"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3269" name="Text Box 27"/>
            <p:cNvSpPr txBox="1">
              <a:spLocks noChangeArrowheads="1"/>
            </p:cNvSpPr>
            <p:nvPr/>
          </p:nvSpPr>
          <p:spPr bwMode="auto">
            <a:xfrm>
              <a:off x="2064"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sp>
        <p:nvSpPr>
          <p:cNvPr id="73756" name="Line 28"/>
          <p:cNvSpPr>
            <a:spLocks noChangeShapeType="1"/>
          </p:cNvSpPr>
          <p:nvPr/>
        </p:nvSpPr>
        <p:spPr bwMode="auto">
          <a:xfrm>
            <a:off x="3581400" y="2895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3757" name="Line 29"/>
          <p:cNvSpPr>
            <a:spLocks noChangeShapeType="1"/>
          </p:cNvSpPr>
          <p:nvPr/>
        </p:nvSpPr>
        <p:spPr bwMode="auto">
          <a:xfrm>
            <a:off x="6781800" y="2895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3758" name="Text Box 30"/>
          <p:cNvSpPr txBox="1">
            <a:spLocks noChangeArrowheads="1"/>
          </p:cNvSpPr>
          <p:nvPr/>
        </p:nvSpPr>
        <p:spPr bwMode="auto">
          <a:xfrm>
            <a:off x="2743200" y="2559050"/>
            <a:ext cx="1798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Bob’s public key</a:t>
            </a:r>
          </a:p>
        </p:txBody>
      </p:sp>
      <p:sp>
        <p:nvSpPr>
          <p:cNvPr id="73759" name="Text Box 31"/>
          <p:cNvSpPr txBox="1">
            <a:spLocks noChangeArrowheads="1"/>
          </p:cNvSpPr>
          <p:nvPr/>
        </p:nvSpPr>
        <p:spPr bwMode="auto">
          <a:xfrm>
            <a:off x="5867400" y="2559050"/>
            <a:ext cx="186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Bob’s private key</a:t>
            </a:r>
          </a:p>
        </p:txBody>
      </p:sp>
      <p:sp>
        <p:nvSpPr>
          <p:cNvPr id="73760" name="Text Box 32"/>
          <p:cNvSpPr txBox="1">
            <a:spLocks noChangeArrowheads="1"/>
          </p:cNvSpPr>
          <p:nvPr/>
        </p:nvSpPr>
        <p:spPr bwMode="auto">
          <a:xfrm>
            <a:off x="2763838" y="1371600"/>
            <a:ext cx="4995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Different keys used for encryption and decryption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6" grpId="0" animBg="1"/>
      <p:bldP spid="73757" grpId="0" animBg="1"/>
      <p:bldP spid="73758" grpId="0"/>
      <p:bldP spid="73759" grpId="0"/>
      <p:bldP spid="7376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152400"/>
            <a:ext cx="7772400" cy="1143000"/>
          </a:xfrm>
        </p:spPr>
        <p:txBody>
          <a:bodyPr/>
          <a:lstStyle/>
          <a:p>
            <a:r>
              <a:rPr lang="en-US" altLang="en-US" smtClean="0"/>
              <a:t>Asymmetric Key Encryption</a:t>
            </a:r>
          </a:p>
        </p:txBody>
      </p:sp>
      <p:sp>
        <p:nvSpPr>
          <p:cNvPr id="54275" name="Rectangle 3"/>
          <p:cNvSpPr>
            <a:spLocks noGrp="1" noChangeArrowheads="1"/>
          </p:cNvSpPr>
          <p:nvPr>
            <p:ph type="body" idx="1"/>
          </p:nvPr>
        </p:nvSpPr>
        <p:spPr>
          <a:xfrm>
            <a:off x="457200" y="1219200"/>
            <a:ext cx="8229600" cy="4114800"/>
          </a:xfrm>
        </p:spPr>
        <p:txBody>
          <a:bodyPr/>
          <a:lstStyle/>
          <a:p>
            <a:r>
              <a:rPr lang="en-US" altLang="en-US" smtClean="0"/>
              <a:t>Key = a large number (&gt; 1024 bits)</a:t>
            </a:r>
          </a:p>
          <a:p>
            <a:pPr lvl="1"/>
            <a:r>
              <a:rPr lang="en-US" altLang="en-US" smtClean="0"/>
              <a:t>Public key: known by all authorized encoders</a:t>
            </a:r>
          </a:p>
          <a:p>
            <a:pPr lvl="1"/>
            <a:r>
              <a:rPr lang="en-US" altLang="en-US" smtClean="0"/>
              <a:t>Private key: known only by decoder</a:t>
            </a:r>
          </a:p>
          <a:p>
            <a:r>
              <a:rPr lang="en-US" altLang="en-US" smtClean="0"/>
              <a:t>One-way mathematical functions </a:t>
            </a:r>
          </a:p>
          <a:p>
            <a:pPr lvl="1"/>
            <a:r>
              <a:rPr lang="en-US" altLang="en-US" smtClean="0"/>
              <a:t>“Trapdoor functions”</a:t>
            </a:r>
          </a:p>
          <a:p>
            <a:pPr lvl="2"/>
            <a:r>
              <a:rPr lang="en-US" altLang="en-US" smtClean="0"/>
              <a:t>Like mixing paint (easy to do, hard to undo)</a:t>
            </a:r>
          </a:p>
          <a:p>
            <a:pPr lvl="1"/>
            <a:r>
              <a:rPr lang="en-US" altLang="en-US" smtClean="0"/>
              <a:t>Large numbers are easy to multiply, hard to factor</a:t>
            </a:r>
          </a:p>
          <a:p>
            <a:r>
              <a:rPr lang="en-US" altLang="en-US" smtClean="0"/>
              <a:t>Importance of longer keys</a:t>
            </a:r>
          </a:p>
          <a:p>
            <a:pPr lvl="1"/>
            <a:r>
              <a:rPr lang="en-US" altLang="en-US" smtClean="0"/>
              <a:t>Keys &lt; 256 bits can be cracked in a few hours</a:t>
            </a:r>
          </a:p>
          <a:p>
            <a:pPr lvl="1"/>
            <a:r>
              <a:rPr lang="en-US" altLang="en-US" smtClean="0"/>
              <a:t>Keys &gt; 1024 bits </a:t>
            </a:r>
            <a:r>
              <a:rPr lang="en-US" altLang="en-US" u="sng" smtClean="0"/>
              <a:t>presently</a:t>
            </a:r>
            <a:r>
              <a:rPr lang="en-US" altLang="en-US" smtClean="0"/>
              <a:t> effectively unbreakable</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457200"/>
            <a:ext cx="7772400" cy="1143000"/>
          </a:xfrm>
        </p:spPr>
        <p:txBody>
          <a:bodyPr/>
          <a:lstStyle/>
          <a:p>
            <a:r>
              <a:rPr lang="en-US" altLang="en-US" smtClean="0"/>
              <a:t>RSA “Public Key” Encryption</a:t>
            </a:r>
          </a:p>
        </p:txBody>
      </p:sp>
      <p:sp>
        <p:nvSpPr>
          <p:cNvPr id="56323" name="Rectangle 4"/>
          <p:cNvSpPr>
            <a:spLocks noChangeArrowheads="1"/>
          </p:cNvSpPr>
          <p:nvPr/>
        </p:nvSpPr>
        <p:spPr bwMode="auto">
          <a:xfrm>
            <a:off x="533400" y="2590800"/>
            <a:ext cx="4953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buFontTx/>
              <a:buNone/>
            </a:pPr>
            <a:r>
              <a:rPr lang="en-US" altLang="en-US" sz="2400">
                <a:solidFill>
                  <a:srgbClr val="000000"/>
                </a:solidFill>
                <a:latin typeface="Courier New" panose="02070309020205020404" pitchFamily="49" charset="0"/>
              </a:rPr>
              <a:t>print pack"C*", split/\D+/,</a:t>
            </a:r>
            <a:br>
              <a:rPr lang="en-US" altLang="en-US" sz="2400">
                <a:solidFill>
                  <a:srgbClr val="000000"/>
                </a:solidFill>
                <a:latin typeface="Courier New" panose="02070309020205020404" pitchFamily="49" charset="0"/>
              </a:rPr>
            </a:br>
            <a:r>
              <a:rPr lang="en-US" altLang="en-US" sz="2400">
                <a:solidFill>
                  <a:srgbClr val="000000"/>
                </a:solidFill>
                <a:latin typeface="Courier New" panose="02070309020205020404" pitchFamily="49" charset="0"/>
              </a:rPr>
              <a:t>`echo "16iII*o\U@{$/=$z; [(pop,pop,unpack"H*",&lt;&gt;)]} \EsMsKsN0[lN*1lK[d2%Sa2/d0 &lt;X+d*lMLa^*lN%0]dsXx++lMlN /dsM0&lt;J]dsJxp"|dc`</a:t>
            </a:r>
          </a:p>
        </p:txBody>
      </p:sp>
      <p:sp>
        <p:nvSpPr>
          <p:cNvPr id="76805" name="Text Box 5"/>
          <p:cNvSpPr txBox="1">
            <a:spLocks noChangeArrowheads="1"/>
          </p:cNvSpPr>
          <p:nvPr/>
        </p:nvSpPr>
        <p:spPr bwMode="auto">
          <a:xfrm>
            <a:off x="1066800" y="2514600"/>
            <a:ext cx="3581400" cy="31400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4000">
                <a:solidFill>
                  <a:srgbClr val="FFFFFF"/>
                </a:solidFill>
                <a:latin typeface="Arial" panose="020B0604020202020204" pitchFamily="34" charset="0"/>
              </a:rPr>
              <a:t>Until 1997 – Illegal to show this slide to non-US citizens!</a:t>
            </a:r>
          </a:p>
        </p:txBody>
      </p:sp>
      <p:pic>
        <p:nvPicPr>
          <p:cNvPr id="76806" name="Picture 6" descr="uk-fro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2352675"/>
            <a:ext cx="298926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dissolve">
                                      <p:cBhvr>
                                        <p:cTn id="7" dur="5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dissolve">
                                      <p:cBhvr>
                                        <p:cTn id="12"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7772400" cy="1143000"/>
          </a:xfrm>
        </p:spPr>
        <p:txBody>
          <a:bodyPr/>
          <a:lstStyle/>
          <a:p>
            <a:r>
              <a:rPr lang="en-US" altLang="en-US" smtClean="0"/>
              <a:t>Trojan Horse</a:t>
            </a:r>
          </a:p>
        </p:txBody>
      </p:sp>
      <p:sp>
        <p:nvSpPr>
          <p:cNvPr id="57347" name="Rectangle 3"/>
          <p:cNvSpPr>
            <a:spLocks noGrp="1" noChangeArrowheads="1"/>
          </p:cNvSpPr>
          <p:nvPr>
            <p:ph type="body" idx="1"/>
          </p:nvPr>
        </p:nvSpPr>
        <p:spPr>
          <a:xfrm>
            <a:off x="381000" y="1295400"/>
            <a:ext cx="8382000" cy="4114800"/>
          </a:xfrm>
        </p:spPr>
        <p:txBody>
          <a:bodyPr/>
          <a:lstStyle/>
          <a:p>
            <a:r>
              <a:rPr lang="en-US" altLang="en-US" smtClean="0"/>
              <a:t>Malicious program with undesired capabilities</a:t>
            </a:r>
          </a:p>
          <a:p>
            <a:pPr lvl="1"/>
            <a:r>
              <a:rPr lang="en-US" altLang="en-US" smtClean="0"/>
              <a:t>Log key strokes and sends them somewhere</a:t>
            </a:r>
          </a:p>
          <a:p>
            <a:pPr lvl="1"/>
            <a:r>
              <a:rPr lang="en-US" altLang="en-US" smtClean="0"/>
              <a:t>Create a “back door” administrator logon</a:t>
            </a:r>
          </a:p>
          <a:p>
            <a:pPr lvl="4"/>
            <a:endParaRPr lang="en-US" altLang="en-US" smtClean="0"/>
          </a:p>
          <a:p>
            <a:r>
              <a:rPr lang="en-US" altLang="en-US" smtClean="0"/>
              <a:t>Spyware: reports information about your activity without your knowledge</a:t>
            </a:r>
          </a:p>
          <a:p>
            <a:pPr lvl="4"/>
            <a:endParaRPr lang="en-US" altLang="en-US" smtClean="0"/>
          </a:p>
          <a:p>
            <a:r>
              <a:rPr lang="en-US" altLang="en-US" smtClean="0"/>
              <a:t>Doesn’t (necessarily) replicate</a:t>
            </a:r>
          </a:p>
        </p:txBody>
      </p:sp>
      <p:pic>
        <p:nvPicPr>
          <p:cNvPr id="57348" name="Picture 4" descr="bd0494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288" y="3783013"/>
            <a:ext cx="3287712"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Real-Time Local Surveillance</a:t>
            </a:r>
          </a:p>
        </p:txBody>
      </p:sp>
      <p:sp>
        <p:nvSpPr>
          <p:cNvPr id="60419" name="Rectangle 3"/>
          <p:cNvSpPr>
            <a:spLocks noGrp="1" noChangeArrowheads="1"/>
          </p:cNvSpPr>
          <p:nvPr>
            <p:ph type="body" idx="1"/>
          </p:nvPr>
        </p:nvSpPr>
        <p:spPr/>
        <p:txBody>
          <a:bodyPr/>
          <a:lstStyle/>
          <a:p>
            <a:r>
              <a:rPr lang="en-US" altLang="en-US" smtClean="0"/>
              <a:t>Built-in features of standard software</a:t>
            </a:r>
          </a:p>
          <a:p>
            <a:pPr lvl="1"/>
            <a:r>
              <a:rPr lang="en-US" altLang="en-US" smtClean="0"/>
              <a:t>Browser history, outgoing email folders, etc.</a:t>
            </a:r>
          </a:p>
          <a:p>
            <a:pPr lvl="2"/>
            <a:endParaRPr lang="en-US" altLang="en-US" smtClean="0"/>
          </a:p>
          <a:p>
            <a:r>
              <a:rPr lang="en-US" altLang="en-US" smtClean="0"/>
              <a:t>“Parental control” logging software</a:t>
            </a:r>
          </a:p>
          <a:p>
            <a:pPr lvl="1"/>
            <a:r>
              <a:rPr lang="en-US" altLang="en-US" smtClean="0"/>
              <a:t>ChatNANNY, Cyber Snoop, FamilyCAM, …</a:t>
            </a:r>
          </a:p>
          <a:p>
            <a:pPr lvl="2"/>
            <a:endParaRPr lang="en-US" altLang="en-US" smtClean="0"/>
          </a:p>
          <a:p>
            <a:r>
              <a:rPr lang="en-US" altLang="en-US" smtClean="0"/>
              <a:t>Personal firewall software</a:t>
            </a:r>
          </a:p>
          <a:p>
            <a:pPr lvl="1"/>
            <a:r>
              <a:rPr lang="en-US" altLang="en-US" smtClean="0"/>
              <a:t>ZoneAlarm, BlackIce,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609600"/>
            <a:ext cx="8610600" cy="1143000"/>
          </a:xfrm>
        </p:spPr>
        <p:txBody>
          <a:bodyPr/>
          <a:lstStyle/>
          <a:p>
            <a:r>
              <a:rPr lang="en-US" altLang="en-US" smtClean="0"/>
              <a:t>Real-Time Centralized Surveillance</a:t>
            </a:r>
          </a:p>
        </p:txBody>
      </p:sp>
      <p:sp>
        <p:nvSpPr>
          <p:cNvPr id="61443" name="Rectangle 3"/>
          <p:cNvSpPr>
            <a:spLocks noGrp="1" noChangeArrowheads="1"/>
          </p:cNvSpPr>
          <p:nvPr>
            <p:ph type="body" idx="1"/>
          </p:nvPr>
        </p:nvSpPr>
        <p:spPr/>
        <p:txBody>
          <a:bodyPr/>
          <a:lstStyle/>
          <a:p>
            <a:r>
              <a:rPr lang="en-US" altLang="en-US" smtClean="0"/>
              <a:t>Proxy server</a:t>
            </a:r>
          </a:p>
          <a:p>
            <a:pPr lvl="1"/>
            <a:r>
              <a:rPr lang="en-US" altLang="en-US" smtClean="0"/>
              <a:t>Set up a Web server and enable proxy function</a:t>
            </a:r>
          </a:p>
          <a:p>
            <a:pPr lvl="1"/>
            <a:r>
              <a:rPr lang="en-US" altLang="en-US" smtClean="0"/>
              <a:t>Configure all browsers to use the proxy server</a:t>
            </a:r>
          </a:p>
          <a:p>
            <a:pPr lvl="1"/>
            <a:r>
              <a:rPr lang="en-US" altLang="en-US" smtClean="0"/>
              <a:t>Store and analyze Web server log files</a:t>
            </a:r>
          </a:p>
          <a:p>
            <a:pPr lvl="3"/>
            <a:endParaRPr lang="en-US" altLang="en-US" smtClean="0"/>
          </a:p>
          <a:p>
            <a:r>
              <a:rPr lang="en-US" altLang="en-US" smtClean="0"/>
              <a:t>Firewall</a:t>
            </a:r>
          </a:p>
          <a:p>
            <a:pPr lvl="1"/>
            <a:r>
              <a:rPr lang="en-US" altLang="en-US" smtClean="0"/>
              <a:t>Can monitor all applications, not just the Web</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Forensic Examination</a:t>
            </a:r>
          </a:p>
        </p:txBody>
      </p:sp>
      <p:sp>
        <p:nvSpPr>
          <p:cNvPr id="62467" name="Rectangle 3"/>
          <p:cNvSpPr>
            <a:spLocks noGrp="1" noChangeArrowheads="1"/>
          </p:cNvSpPr>
          <p:nvPr>
            <p:ph type="body" idx="1"/>
          </p:nvPr>
        </p:nvSpPr>
        <p:spPr>
          <a:xfrm>
            <a:off x="685800" y="1981200"/>
            <a:ext cx="8153400" cy="4114800"/>
          </a:xfrm>
        </p:spPr>
        <p:txBody>
          <a:bodyPr/>
          <a:lstStyle/>
          <a:p>
            <a:r>
              <a:rPr lang="en-US" altLang="en-US" smtClean="0"/>
              <a:t>Scan for files in obscure locations</a:t>
            </a:r>
          </a:p>
          <a:p>
            <a:pPr lvl="1"/>
            <a:r>
              <a:rPr lang="en-US" altLang="en-US" smtClean="0"/>
              <a:t>Find-by-content for text, ACDSee for pictures, …</a:t>
            </a:r>
          </a:p>
          <a:p>
            <a:pPr lvl="1"/>
            <a:endParaRPr lang="en-US" altLang="en-US" smtClean="0"/>
          </a:p>
          <a:p>
            <a:r>
              <a:rPr lang="en-US" altLang="en-US" smtClean="0"/>
              <a:t>Examine “deleted” disk files</a:t>
            </a:r>
          </a:p>
          <a:p>
            <a:pPr lvl="1"/>
            <a:r>
              <a:rPr lang="en-US" altLang="en-US" smtClean="0"/>
              <a:t>Norton DiskDoctor, …</a:t>
            </a:r>
          </a:p>
          <a:p>
            <a:pPr lvl="1"/>
            <a:endParaRPr lang="en-US" altLang="en-US" smtClean="0"/>
          </a:p>
          <a:p>
            <a:r>
              <a:rPr lang="en-US" altLang="en-US" smtClean="0"/>
              <a:t>Decode encrypted files</a:t>
            </a:r>
          </a:p>
          <a:p>
            <a:pPr lvl="1"/>
            <a:r>
              <a:rPr lang="en-US" altLang="en-US" smtClean="0"/>
              <a:t>Possible for many older schemes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lstStyle/>
          <a:p>
            <a:r>
              <a:rPr lang="en-US" altLang="en-US" smtClean="0"/>
              <a:t>Integrity</a:t>
            </a:r>
          </a:p>
        </p:txBody>
      </p:sp>
      <p:sp>
        <p:nvSpPr>
          <p:cNvPr id="63491" name="Rectangle 3"/>
          <p:cNvSpPr>
            <a:spLocks noGrp="1" noChangeArrowheads="1"/>
          </p:cNvSpPr>
          <p:nvPr>
            <p:ph type="body" idx="1"/>
          </p:nvPr>
        </p:nvSpPr>
        <p:spPr>
          <a:xfrm>
            <a:off x="685800" y="1981200"/>
            <a:ext cx="8001000" cy="4114800"/>
          </a:xfrm>
          <a:noFill/>
        </p:spPr>
        <p:txBody>
          <a:bodyPr/>
          <a:lstStyle/>
          <a:p>
            <a:r>
              <a:rPr lang="en-US" altLang="en-US" smtClean="0"/>
              <a:t>How do you know what’s there is correct?</a:t>
            </a:r>
          </a:p>
          <a:p>
            <a:pPr lvl="1"/>
            <a:r>
              <a:rPr lang="en-US" altLang="en-US" smtClean="0"/>
              <a:t>Attribution is invalid if the contents can change</a:t>
            </a:r>
          </a:p>
          <a:p>
            <a:pPr lvl="4"/>
            <a:endParaRPr lang="en-US" altLang="en-US" smtClean="0"/>
          </a:p>
          <a:p>
            <a:r>
              <a:rPr lang="en-US" altLang="en-US" smtClean="0"/>
              <a:t>Access control would be one solution</a:t>
            </a:r>
          </a:p>
          <a:p>
            <a:pPr lvl="4"/>
            <a:endParaRPr lang="en-US" altLang="en-US" smtClean="0"/>
          </a:p>
          <a:p>
            <a:r>
              <a:rPr lang="en-US" altLang="en-US" smtClean="0"/>
              <a:t>Encryption offers an alternative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1143000"/>
          </a:xfrm>
        </p:spPr>
        <p:txBody>
          <a:bodyPr/>
          <a:lstStyle/>
          <a:p>
            <a:r>
              <a:rPr lang="en-US" altLang="en-US" smtClean="0"/>
              <a:t>Digital Signatures</a:t>
            </a:r>
          </a:p>
        </p:txBody>
      </p:sp>
      <p:sp>
        <p:nvSpPr>
          <p:cNvPr id="65539" name="Rectangle 3"/>
          <p:cNvSpPr>
            <a:spLocks noGrp="1" noChangeArrowheads="1"/>
          </p:cNvSpPr>
          <p:nvPr>
            <p:ph type="body" idx="1"/>
          </p:nvPr>
        </p:nvSpPr>
        <p:spPr>
          <a:xfrm>
            <a:off x="152400" y="1143000"/>
            <a:ext cx="8915400" cy="4114800"/>
          </a:xfrm>
        </p:spPr>
        <p:txBody>
          <a:bodyPr/>
          <a:lstStyle/>
          <a:p>
            <a:r>
              <a:rPr lang="en-US" altLang="en-US" smtClean="0"/>
              <a:t>Alice “signs” (encrypts) with her private key</a:t>
            </a:r>
          </a:p>
          <a:p>
            <a:pPr lvl="1"/>
            <a:r>
              <a:rPr lang="en-US" altLang="en-US" smtClean="0"/>
              <a:t>Bob checks (decrypts) with her public key</a:t>
            </a:r>
          </a:p>
          <a:p>
            <a:pPr lvl="4"/>
            <a:endParaRPr lang="en-US" altLang="en-US" smtClean="0"/>
          </a:p>
          <a:p>
            <a:r>
              <a:rPr lang="en-US" altLang="en-US" smtClean="0"/>
              <a:t>Bob knows it was from Alice</a:t>
            </a:r>
          </a:p>
          <a:p>
            <a:pPr lvl="1"/>
            <a:r>
              <a:rPr lang="en-US" altLang="en-US" smtClean="0"/>
              <a:t>Since only Alice knows Alice’s private key</a:t>
            </a:r>
          </a:p>
          <a:p>
            <a:pPr lvl="4"/>
            <a:endParaRPr lang="en-US" altLang="en-US" smtClean="0"/>
          </a:p>
          <a:p>
            <a:r>
              <a:rPr lang="en-US" altLang="en-US" smtClean="0"/>
              <a:t>Non-repudiation: Alice can’t deny signing message</a:t>
            </a:r>
          </a:p>
          <a:p>
            <a:pPr lvl="1"/>
            <a:r>
              <a:rPr lang="en-US" altLang="en-US" smtClean="0"/>
              <a:t>Except by claiming her private key was stolen!</a:t>
            </a:r>
          </a:p>
          <a:p>
            <a:pPr lvl="4"/>
            <a:endParaRPr lang="en-US" altLang="en-US" smtClean="0"/>
          </a:p>
          <a:p>
            <a:r>
              <a:rPr lang="en-US" altLang="en-US" smtClean="0"/>
              <a:t>Integrity: Bob can’t change message</a:t>
            </a:r>
          </a:p>
          <a:p>
            <a:pPr lvl="1"/>
            <a:r>
              <a:rPr lang="en-US" altLang="en-US" smtClean="0"/>
              <a:t>Doesn’t know Alice’s Private Key</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Key Management</a:t>
            </a:r>
          </a:p>
        </p:txBody>
      </p:sp>
      <p:sp>
        <p:nvSpPr>
          <p:cNvPr id="66563" name="Rectangle 3"/>
          <p:cNvSpPr>
            <a:spLocks noGrp="1" noChangeArrowheads="1"/>
          </p:cNvSpPr>
          <p:nvPr>
            <p:ph type="body" idx="1"/>
          </p:nvPr>
        </p:nvSpPr>
        <p:spPr>
          <a:xfrm>
            <a:off x="685800" y="1981200"/>
            <a:ext cx="8001000" cy="4114800"/>
          </a:xfrm>
        </p:spPr>
        <p:txBody>
          <a:bodyPr/>
          <a:lstStyle/>
          <a:p>
            <a:r>
              <a:rPr lang="en-US" altLang="en-US" smtClean="0"/>
              <a:t>Pubic announcement of public key</a:t>
            </a:r>
          </a:p>
          <a:p>
            <a:pPr lvl="1"/>
            <a:r>
              <a:rPr lang="en-US" altLang="en-US" smtClean="0"/>
              <a:t>e.g., append public key to the end of each email</a:t>
            </a:r>
          </a:p>
          <a:p>
            <a:pPr lvl="1"/>
            <a:r>
              <a:rPr lang="en-US" altLang="en-US" smtClean="0"/>
              <a:t>But I can forge the announcement</a:t>
            </a:r>
          </a:p>
          <a:p>
            <a:endParaRPr lang="en-US" altLang="en-US" smtClean="0"/>
          </a:p>
          <a:p>
            <a:r>
              <a:rPr lang="en-US" altLang="en-US" smtClean="0"/>
              <a:t>Establish a trusted “certificate authority”</a:t>
            </a:r>
          </a:p>
          <a:p>
            <a:pPr lvl="1"/>
            <a:r>
              <a:rPr lang="en-US" altLang="en-US" smtClean="0"/>
              <a:t>Leverage “web of trust” to authenticate authority</a:t>
            </a:r>
          </a:p>
          <a:p>
            <a:pPr lvl="1"/>
            <a:r>
              <a:rPr lang="en-US" altLang="en-US" smtClean="0"/>
              <a:t>Register public key with certificate authority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228600"/>
            <a:ext cx="7772400" cy="1143000"/>
          </a:xfrm>
        </p:spPr>
        <p:txBody>
          <a:bodyPr/>
          <a:lstStyle/>
          <a:p>
            <a:r>
              <a:rPr lang="en-US" altLang="en-US"/>
              <a:t>Grid Layout: NY Times</a:t>
            </a:r>
          </a:p>
        </p:txBody>
      </p:sp>
      <p:pic>
        <p:nvPicPr>
          <p:cNvPr id="251907" name="Picture 3" descr="nytim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513715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76200"/>
            <a:ext cx="7772400" cy="1143000"/>
          </a:xfrm>
        </p:spPr>
        <p:txBody>
          <a:bodyPr/>
          <a:lstStyle/>
          <a:p>
            <a:r>
              <a:rPr lang="en-US" altLang="en-US" smtClean="0"/>
              <a:t>Certificate Authority</a:t>
            </a:r>
          </a:p>
        </p:txBody>
      </p:sp>
      <p:pic>
        <p:nvPicPr>
          <p:cNvPr id="67587" name="Picture 3" descr="MCj04103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13" y="2133600"/>
            <a:ext cx="10937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MCj04103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75" y="2133600"/>
            <a:ext cx="974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795338" y="3717925"/>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Alice</a:t>
            </a:r>
          </a:p>
        </p:txBody>
      </p:sp>
      <p:sp>
        <p:nvSpPr>
          <p:cNvPr id="67590" name="Text Box 6"/>
          <p:cNvSpPr txBox="1">
            <a:spLocks noChangeArrowheads="1"/>
          </p:cNvSpPr>
          <p:nvPr/>
        </p:nvSpPr>
        <p:spPr bwMode="auto">
          <a:xfrm>
            <a:off x="7102475" y="36576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a:t>
            </a:r>
          </a:p>
        </p:txBody>
      </p:sp>
      <p:sp>
        <p:nvSpPr>
          <p:cNvPr id="67591" name="Text Box 7"/>
          <p:cNvSpPr txBox="1">
            <a:spLocks noChangeArrowheads="1"/>
          </p:cNvSpPr>
          <p:nvPr/>
        </p:nvSpPr>
        <p:spPr bwMode="auto">
          <a:xfrm>
            <a:off x="571500" y="4157663"/>
            <a:ext cx="1123950" cy="366712"/>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grpSp>
        <p:nvGrpSpPr>
          <p:cNvPr id="67592" name="Group 8"/>
          <p:cNvGrpSpPr>
            <a:grpSpLocks/>
          </p:cNvGrpSpPr>
          <p:nvPr/>
        </p:nvGrpSpPr>
        <p:grpSpPr bwMode="auto">
          <a:xfrm>
            <a:off x="1695450" y="3886200"/>
            <a:ext cx="3624263" cy="838200"/>
            <a:chOff x="1644" y="2304"/>
            <a:chExt cx="2283" cy="528"/>
          </a:xfrm>
        </p:grpSpPr>
        <p:sp>
          <p:nvSpPr>
            <p:cNvPr id="67618" name="Rectangle 9"/>
            <p:cNvSpPr>
              <a:spLocks noChangeArrowheads="1"/>
            </p:cNvSpPr>
            <p:nvPr/>
          </p:nvSpPr>
          <p:spPr bwMode="auto">
            <a:xfrm>
              <a:off x="1884" y="2333"/>
              <a:ext cx="780" cy="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Encrypt</a:t>
              </a:r>
            </a:p>
          </p:txBody>
        </p:sp>
        <p:sp>
          <p:nvSpPr>
            <p:cNvPr id="67619" name="Text Box 10"/>
            <p:cNvSpPr txBox="1">
              <a:spLocks noChangeArrowheads="1"/>
            </p:cNvSpPr>
            <p:nvPr/>
          </p:nvSpPr>
          <p:spPr bwMode="auto">
            <a:xfrm>
              <a:off x="2856" y="2304"/>
              <a:ext cx="812"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Cipher text</a:t>
              </a:r>
            </a:p>
          </p:txBody>
        </p:sp>
        <p:sp>
          <p:nvSpPr>
            <p:cNvPr id="67620" name="Line 11"/>
            <p:cNvSpPr>
              <a:spLocks noChangeShapeType="1"/>
            </p:cNvSpPr>
            <p:nvPr/>
          </p:nvSpPr>
          <p:spPr bwMode="auto">
            <a:xfrm>
              <a:off x="2664" y="2592"/>
              <a:ext cx="1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21" name="Line 12"/>
            <p:cNvSpPr>
              <a:spLocks noChangeShapeType="1"/>
            </p:cNvSpPr>
            <p:nvPr/>
          </p:nvSpPr>
          <p:spPr bwMode="auto">
            <a:xfrm>
              <a:off x="1644"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67593" name="Group 13"/>
          <p:cNvGrpSpPr>
            <a:grpSpLocks/>
          </p:cNvGrpSpPr>
          <p:nvPr/>
        </p:nvGrpSpPr>
        <p:grpSpPr bwMode="auto">
          <a:xfrm>
            <a:off x="5302250" y="3935413"/>
            <a:ext cx="2698750" cy="788987"/>
            <a:chOff x="3916" y="2335"/>
            <a:chExt cx="1700" cy="497"/>
          </a:xfrm>
        </p:grpSpPr>
        <p:sp>
          <p:nvSpPr>
            <p:cNvPr id="67615" name="Rectangle 14"/>
            <p:cNvSpPr>
              <a:spLocks noChangeArrowheads="1"/>
            </p:cNvSpPr>
            <p:nvPr/>
          </p:nvSpPr>
          <p:spPr bwMode="auto">
            <a:xfrm>
              <a:off x="3916" y="2335"/>
              <a:ext cx="752" cy="497"/>
            </a:xfrm>
            <a:prstGeom prst="rect">
              <a:avLst/>
            </a:prstGeom>
            <a:solidFill>
              <a:srgbClr val="FFC8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Decrypt</a:t>
              </a:r>
            </a:p>
          </p:txBody>
        </p:sp>
        <p:sp>
          <p:nvSpPr>
            <p:cNvPr id="67616" name="Text Box 15"/>
            <p:cNvSpPr txBox="1">
              <a:spLocks noChangeArrowheads="1"/>
            </p:cNvSpPr>
            <p:nvPr/>
          </p:nvSpPr>
          <p:spPr bwMode="auto">
            <a:xfrm>
              <a:off x="4908" y="2477"/>
              <a:ext cx="708" cy="23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SzTx/>
                <a:buFontTx/>
                <a:buNone/>
              </a:pPr>
              <a:r>
                <a:rPr lang="en-US" altLang="en-US" sz="1800">
                  <a:solidFill>
                    <a:srgbClr val="000000"/>
                  </a:solidFill>
                  <a:latin typeface="Arial" panose="020B0604020202020204" pitchFamily="34" charset="0"/>
                </a:rPr>
                <a:t>Plain text</a:t>
              </a:r>
            </a:p>
          </p:txBody>
        </p:sp>
        <p:sp>
          <p:nvSpPr>
            <p:cNvPr id="67617" name="Line 16"/>
            <p:cNvSpPr>
              <a:spLocks noChangeShapeType="1"/>
            </p:cNvSpPr>
            <p:nvPr/>
          </p:nvSpPr>
          <p:spPr bwMode="auto">
            <a:xfrm>
              <a:off x="4668" y="25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67594" name="Text Box 17"/>
          <p:cNvSpPr txBox="1">
            <a:spLocks noChangeArrowheads="1"/>
          </p:cNvSpPr>
          <p:nvPr/>
        </p:nvSpPr>
        <p:spPr bwMode="auto">
          <a:xfrm>
            <a:off x="3390900" y="4387850"/>
            <a:ext cx="1843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Insecure channel</a:t>
            </a:r>
          </a:p>
        </p:txBody>
      </p:sp>
      <p:sp>
        <p:nvSpPr>
          <p:cNvPr id="67595" name="Rectangle 18"/>
          <p:cNvSpPr>
            <a:spLocks noChangeArrowheads="1"/>
          </p:cNvSpPr>
          <p:nvPr/>
        </p:nvSpPr>
        <p:spPr bwMode="auto">
          <a:xfrm>
            <a:off x="3505200" y="4267200"/>
            <a:ext cx="1600200" cy="152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en-US" altLang="en-US" sz="2400">
              <a:solidFill>
                <a:srgbClr val="000000"/>
              </a:solidFill>
            </a:endParaRPr>
          </a:p>
        </p:txBody>
      </p:sp>
      <p:grpSp>
        <p:nvGrpSpPr>
          <p:cNvPr id="67596" name="Group 19"/>
          <p:cNvGrpSpPr>
            <a:grpSpLocks/>
          </p:cNvGrpSpPr>
          <p:nvPr/>
        </p:nvGrpSpPr>
        <p:grpSpPr bwMode="auto">
          <a:xfrm>
            <a:off x="3679825" y="4800600"/>
            <a:ext cx="1425575" cy="1555750"/>
            <a:chOff x="2894" y="2880"/>
            <a:chExt cx="898" cy="980"/>
          </a:xfrm>
        </p:grpSpPr>
        <p:sp>
          <p:nvSpPr>
            <p:cNvPr id="67613" name="Line 20"/>
            <p:cNvSpPr>
              <a:spLocks noChangeShapeType="1"/>
            </p:cNvSpPr>
            <p:nvPr/>
          </p:nvSpPr>
          <p:spPr bwMode="auto">
            <a:xfrm>
              <a:off x="3168" y="2880"/>
              <a:ext cx="192"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14" name="Text Box 21"/>
            <p:cNvSpPr txBox="1">
              <a:spLocks noChangeArrowheads="1"/>
            </p:cNvSpPr>
            <p:nvPr/>
          </p:nvSpPr>
          <p:spPr bwMode="auto">
            <a:xfrm>
              <a:off x="2894" y="3648"/>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67597" name="Group 22"/>
          <p:cNvGrpSpPr>
            <a:grpSpLocks/>
          </p:cNvGrpSpPr>
          <p:nvPr/>
        </p:nvGrpSpPr>
        <p:grpSpPr bwMode="auto">
          <a:xfrm>
            <a:off x="4648200" y="4800600"/>
            <a:ext cx="1501775" cy="1327150"/>
            <a:chOff x="3504" y="2880"/>
            <a:chExt cx="946" cy="836"/>
          </a:xfrm>
        </p:grpSpPr>
        <p:sp>
          <p:nvSpPr>
            <p:cNvPr id="67611" name="Line 23"/>
            <p:cNvSpPr>
              <a:spLocks noChangeShapeType="1"/>
            </p:cNvSpPr>
            <p:nvPr/>
          </p:nvSpPr>
          <p:spPr bwMode="auto">
            <a:xfrm>
              <a:off x="3504" y="2880"/>
              <a:ext cx="43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12" name="Text Box 24"/>
            <p:cNvSpPr txBox="1">
              <a:spLocks noChangeArrowheads="1"/>
            </p:cNvSpPr>
            <p:nvPr/>
          </p:nvSpPr>
          <p:spPr bwMode="auto">
            <a:xfrm>
              <a:off x="3552"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grpSp>
        <p:nvGrpSpPr>
          <p:cNvPr id="67598" name="Group 25"/>
          <p:cNvGrpSpPr>
            <a:grpSpLocks/>
          </p:cNvGrpSpPr>
          <p:nvPr/>
        </p:nvGrpSpPr>
        <p:grpSpPr bwMode="auto">
          <a:xfrm>
            <a:off x="2362200" y="4800600"/>
            <a:ext cx="1524000" cy="1327150"/>
            <a:chOff x="2064" y="2880"/>
            <a:chExt cx="960" cy="836"/>
          </a:xfrm>
        </p:grpSpPr>
        <p:sp>
          <p:nvSpPr>
            <p:cNvPr id="67609" name="Line 26"/>
            <p:cNvSpPr>
              <a:spLocks noChangeShapeType="1"/>
            </p:cNvSpPr>
            <p:nvPr/>
          </p:nvSpPr>
          <p:spPr bwMode="auto">
            <a:xfrm flipH="1">
              <a:off x="2640" y="2880"/>
              <a:ext cx="384"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10" name="Text Box 27"/>
            <p:cNvSpPr txBox="1">
              <a:spLocks noChangeArrowheads="1"/>
            </p:cNvSpPr>
            <p:nvPr/>
          </p:nvSpPr>
          <p:spPr bwMode="auto">
            <a:xfrm>
              <a:off x="2064" y="3504"/>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a:solidFill>
                    <a:srgbClr val="000000"/>
                  </a:solidFill>
                  <a:latin typeface="Arial" panose="020B0604020202020204" pitchFamily="34" charset="0"/>
                </a:rPr>
                <a:t>eavesdropper</a:t>
              </a:r>
            </a:p>
          </p:txBody>
        </p:sp>
      </p:grpSp>
      <p:sp>
        <p:nvSpPr>
          <p:cNvPr id="67599" name="Line 28"/>
          <p:cNvSpPr>
            <a:spLocks noChangeShapeType="1"/>
          </p:cNvSpPr>
          <p:nvPr/>
        </p:nvSpPr>
        <p:spPr bwMode="auto">
          <a:xfrm>
            <a:off x="2667000" y="3124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00" name="Line 29"/>
          <p:cNvSpPr>
            <a:spLocks noChangeShapeType="1"/>
          </p:cNvSpPr>
          <p:nvPr/>
        </p:nvSpPr>
        <p:spPr bwMode="auto">
          <a:xfrm>
            <a:off x="5867400" y="3124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01" name="Text Box 30"/>
          <p:cNvSpPr txBox="1">
            <a:spLocks noChangeArrowheads="1"/>
          </p:cNvSpPr>
          <p:nvPr/>
        </p:nvSpPr>
        <p:spPr bwMode="auto">
          <a:xfrm>
            <a:off x="1828800" y="2787650"/>
            <a:ext cx="1798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Bob’s public key</a:t>
            </a:r>
          </a:p>
        </p:txBody>
      </p:sp>
      <p:sp>
        <p:nvSpPr>
          <p:cNvPr id="67602" name="Text Box 31"/>
          <p:cNvSpPr txBox="1">
            <a:spLocks noChangeArrowheads="1"/>
          </p:cNvSpPr>
          <p:nvPr/>
        </p:nvSpPr>
        <p:spPr bwMode="auto">
          <a:xfrm>
            <a:off x="4953000" y="2787650"/>
            <a:ext cx="186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Bob’s private key</a:t>
            </a:r>
          </a:p>
        </p:txBody>
      </p:sp>
      <p:pic>
        <p:nvPicPr>
          <p:cNvPr id="67603" name="Picture 32" descr="MCj032239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295400"/>
            <a:ext cx="13636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4" name="Line 33"/>
          <p:cNvSpPr>
            <a:spLocks noChangeShapeType="1"/>
          </p:cNvSpPr>
          <p:nvPr/>
        </p:nvSpPr>
        <p:spPr bwMode="auto">
          <a:xfrm flipV="1">
            <a:off x="1600200" y="2133600"/>
            <a:ext cx="1905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05" name="Line 34"/>
          <p:cNvSpPr>
            <a:spLocks noChangeShapeType="1"/>
          </p:cNvSpPr>
          <p:nvPr/>
        </p:nvSpPr>
        <p:spPr bwMode="auto">
          <a:xfrm flipH="1">
            <a:off x="2667000" y="2286000"/>
            <a:ext cx="83820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06" name="Text Box 35"/>
          <p:cNvSpPr txBox="1">
            <a:spLocks noChangeArrowheads="1"/>
          </p:cNvSpPr>
          <p:nvPr/>
        </p:nvSpPr>
        <p:spPr bwMode="auto">
          <a:xfrm>
            <a:off x="5135563" y="2482850"/>
            <a:ext cx="1798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Bob’s public key</a:t>
            </a:r>
          </a:p>
        </p:txBody>
      </p:sp>
      <p:sp>
        <p:nvSpPr>
          <p:cNvPr id="67607" name="Line 36"/>
          <p:cNvSpPr>
            <a:spLocks noChangeShapeType="1"/>
          </p:cNvSpPr>
          <p:nvPr/>
        </p:nvSpPr>
        <p:spPr bwMode="auto">
          <a:xfrm flipH="1" flipV="1">
            <a:off x="4876800" y="2057400"/>
            <a:ext cx="1143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608" name="Text Box 37"/>
          <p:cNvSpPr txBox="1">
            <a:spLocks noChangeArrowheads="1"/>
          </p:cNvSpPr>
          <p:nvPr/>
        </p:nvSpPr>
        <p:spPr bwMode="auto">
          <a:xfrm>
            <a:off x="4648200" y="130968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800" b="1">
                <a:solidFill>
                  <a:srgbClr val="000000"/>
                </a:solidFill>
                <a:latin typeface="Arial" panose="020B0604020202020204" pitchFamily="34" charset="0"/>
              </a:rPr>
              <a:t>Certificate Authority</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76200"/>
            <a:ext cx="7772400" cy="1143000"/>
          </a:xfrm>
        </p:spPr>
        <p:txBody>
          <a:bodyPr/>
          <a:lstStyle/>
          <a:p>
            <a:r>
              <a:rPr lang="en-US" altLang="en-US" smtClean="0"/>
              <a:t>Certificates: Example</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795713" cy="4419600"/>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3795713" cy="4419600"/>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t>Practical Tips</a:t>
            </a:r>
          </a:p>
        </p:txBody>
      </p:sp>
      <p:sp>
        <p:nvSpPr>
          <p:cNvPr id="71683" name="Rectangle 3"/>
          <p:cNvSpPr>
            <a:spLocks noGrp="1" noChangeArrowheads="1"/>
          </p:cNvSpPr>
          <p:nvPr>
            <p:ph type="body" idx="1"/>
          </p:nvPr>
        </p:nvSpPr>
        <p:spPr/>
        <p:txBody>
          <a:bodyPr/>
          <a:lstStyle/>
          <a:p>
            <a:r>
              <a:rPr lang="en-US" altLang="en-US" smtClean="0"/>
              <a:t>Keep anti-virus software current</a:t>
            </a:r>
          </a:p>
          <a:p>
            <a:pPr lvl="4"/>
            <a:endParaRPr lang="en-US" altLang="en-US" smtClean="0"/>
          </a:p>
          <a:p>
            <a:r>
              <a:rPr lang="en-US" altLang="en-US" smtClean="0"/>
              <a:t>Keep software “patches” current</a:t>
            </a:r>
          </a:p>
          <a:p>
            <a:pPr lvl="4"/>
            <a:endParaRPr lang="en-US" altLang="en-US" smtClean="0"/>
          </a:p>
          <a:p>
            <a:r>
              <a:rPr lang="en-US" altLang="en-US" smtClean="0"/>
              <a:t>Change default settings</a:t>
            </a:r>
          </a:p>
          <a:p>
            <a:pPr lvl="4"/>
            <a:endParaRPr lang="en-US" altLang="en-US" smtClean="0"/>
          </a:p>
          <a:p>
            <a:r>
              <a:rPr lang="en-US" altLang="en-US" smtClean="0"/>
              <a:t>Be wary of anything free</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en-US" altLang="en-US" sz="1600" b="1">
              <a:solidFill>
                <a:srgbClr val="000000"/>
              </a:solidFill>
              <a:latin typeface="Arial" panose="020B0604020202020204" pitchFamily="34" charset="0"/>
            </a:endParaRPr>
          </a:p>
        </p:txBody>
      </p:sp>
      <p:sp>
        <p:nvSpPr>
          <p:cNvPr id="727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endParaRPr lang="en-US" altLang="en-US" sz="1600" b="1">
              <a:solidFill>
                <a:srgbClr val="000000"/>
              </a:solidFill>
              <a:latin typeface="Arial" panose="020B0604020202020204" pitchFamily="34" charset="0"/>
            </a:endParaRPr>
          </a:p>
        </p:txBody>
      </p:sp>
      <p:sp>
        <p:nvSpPr>
          <p:cNvPr id="72708" name="Rectangle 4"/>
          <p:cNvSpPr>
            <a:spLocks noGrp="1" noChangeArrowheads="1"/>
          </p:cNvSpPr>
          <p:nvPr>
            <p:ph type="title" idx="4294967295"/>
          </p:nvPr>
        </p:nvSpPr>
        <p:spPr>
          <a:xfrm>
            <a:off x="685800" y="228600"/>
            <a:ext cx="7772400" cy="1143000"/>
          </a:xfrm>
        </p:spPr>
        <p:txBody>
          <a:bodyPr lIns="91440" tIns="45720" rIns="91440" bIns="45720"/>
          <a:lstStyle/>
          <a:p>
            <a:r>
              <a:rPr lang="en-US" altLang="en-US" smtClean="0"/>
              <a:t>Total Cost of Ownership</a:t>
            </a:r>
          </a:p>
        </p:txBody>
      </p:sp>
      <p:sp>
        <p:nvSpPr>
          <p:cNvPr id="967685" name="Rectangle 5"/>
          <p:cNvSpPr>
            <a:spLocks noGrp="1" noChangeArrowheads="1"/>
          </p:cNvSpPr>
          <p:nvPr>
            <p:ph type="body" idx="4294967295"/>
          </p:nvPr>
        </p:nvSpPr>
        <p:spPr>
          <a:xfrm>
            <a:off x="304800" y="1524000"/>
            <a:ext cx="8686800" cy="4114800"/>
          </a:xfrm>
        </p:spPr>
        <p:txBody>
          <a:bodyPr lIns="91440" tIns="45720" rIns="91440" bIns="45720"/>
          <a:lstStyle/>
          <a:p>
            <a:r>
              <a:rPr lang="en-US" altLang="en-US" smtClean="0"/>
              <a:t>Planning</a:t>
            </a:r>
          </a:p>
          <a:p>
            <a:r>
              <a:rPr lang="en-US" altLang="en-US" smtClean="0"/>
              <a:t>Installation</a:t>
            </a:r>
          </a:p>
          <a:p>
            <a:pPr lvl="1"/>
            <a:r>
              <a:rPr lang="en-US" altLang="en-US" smtClean="0"/>
              <a:t>Facilities, hardware, software, integration, migration, disruption</a:t>
            </a:r>
          </a:p>
          <a:p>
            <a:r>
              <a:rPr lang="en-US" altLang="en-US" smtClean="0"/>
              <a:t>Training</a:t>
            </a:r>
          </a:p>
          <a:p>
            <a:pPr lvl="1"/>
            <a:r>
              <a:rPr lang="en-US" altLang="en-US" smtClean="0"/>
              <a:t>System staff, operations staff, end users</a:t>
            </a:r>
          </a:p>
          <a:p>
            <a:r>
              <a:rPr lang="en-US" altLang="en-US" smtClean="0"/>
              <a:t>Operations</a:t>
            </a:r>
          </a:p>
          <a:p>
            <a:pPr lvl="1"/>
            <a:r>
              <a:rPr lang="en-US" altLang="en-US" smtClean="0"/>
              <a:t>System staff, support contracts, outages, recovery,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768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768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768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768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76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81000"/>
            <a:ext cx="7772400" cy="1143000"/>
          </a:xfrm>
        </p:spPr>
        <p:txBody>
          <a:bodyPr lIns="82954" tIns="41477" rIns="82954" bIns="41477"/>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Total Cost of Ownership</a:t>
            </a:r>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6868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90"/>
          <p:cNvSpPr>
            <a:spLocks noGrp="1" noChangeArrowheads="1"/>
          </p:cNvSpPr>
          <p:nvPr>
            <p:ph type="title" idx="4294967295"/>
          </p:nvPr>
        </p:nvSpPr>
        <p:spPr/>
        <p:txBody>
          <a:bodyPr lIns="91440" tIns="45720" rIns="91440" bIns="45720"/>
          <a:lstStyle/>
          <a:p>
            <a:r>
              <a:rPr lang="en-GB" altLang="en-US" smtClean="0"/>
              <a:t>Some Examples</a:t>
            </a:r>
          </a:p>
        </p:txBody>
      </p:sp>
      <p:graphicFrame>
        <p:nvGraphicFramePr>
          <p:cNvPr id="168998" name="Group 38"/>
          <p:cNvGraphicFramePr>
            <a:graphicFrameLocks noGrp="1"/>
          </p:cNvGraphicFramePr>
          <p:nvPr/>
        </p:nvGraphicFramePr>
        <p:xfrm>
          <a:off x="914400" y="2362200"/>
          <a:ext cx="7239000" cy="3200400"/>
        </p:xfrm>
        <a:graphic>
          <a:graphicData uri="http://schemas.openxmlformats.org/drawingml/2006/table">
            <a:tbl>
              <a:tblPr/>
              <a:tblGrid>
                <a:gridCol w="2413000"/>
                <a:gridCol w="2413000"/>
                <a:gridCol w="2413000"/>
              </a:tblGrid>
              <a:tr h="147638">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Proprietary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Open Source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Operating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Windows XP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Linux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Office suite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Microsoft Office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OpenOffice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Image editor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Photoshop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GIMP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Web browser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Internet Explorer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Mozilla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Web server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IIS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Apache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Database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Oracle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MySQL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Open Source “Pros”</a:t>
            </a:r>
          </a:p>
        </p:txBody>
      </p:sp>
      <p:sp>
        <p:nvSpPr>
          <p:cNvPr id="80899" name="Rectangle 3"/>
          <p:cNvSpPr>
            <a:spLocks noGrp="1" noChangeArrowheads="1"/>
          </p:cNvSpPr>
          <p:nvPr>
            <p:ph type="body" idx="1"/>
          </p:nvPr>
        </p:nvSpPr>
        <p:spPr>
          <a:xfrm>
            <a:off x="457200" y="1981200"/>
            <a:ext cx="8458200" cy="4114800"/>
          </a:xfrm>
        </p:spPr>
        <p:txBody>
          <a:bodyPr/>
          <a:lstStyle/>
          <a:p>
            <a:r>
              <a:rPr lang="en-US" altLang="en-US" smtClean="0"/>
              <a:t>More eyes </a:t>
            </a:r>
            <a:r>
              <a:rPr lang="en-US" altLang="en-US" smtClean="0">
                <a:sym typeface="Symbol" panose="05050102010706020507" pitchFamily="18" charset="2"/>
              </a:rPr>
              <a:t> fewer bugs</a:t>
            </a:r>
          </a:p>
          <a:p>
            <a:r>
              <a:rPr lang="en-US" altLang="en-US" smtClean="0"/>
              <a:t>Iterative releases </a:t>
            </a:r>
            <a:r>
              <a:rPr lang="en-US" altLang="en-US" smtClean="0">
                <a:sym typeface="Symbol" panose="05050102010706020507" pitchFamily="18" charset="2"/>
              </a:rPr>
              <a:t></a:t>
            </a:r>
            <a:r>
              <a:rPr lang="en-US" altLang="en-US" smtClean="0"/>
              <a:t> rapid bug fixes </a:t>
            </a:r>
          </a:p>
          <a:p>
            <a:r>
              <a:rPr lang="en-US" altLang="en-US" smtClean="0"/>
              <a:t>Rich community </a:t>
            </a:r>
            <a:r>
              <a:rPr lang="en-US" altLang="en-US" smtClean="0">
                <a:sym typeface="Symbol" panose="05050102010706020507" pitchFamily="18" charset="2"/>
              </a:rPr>
              <a:t> more ideas</a:t>
            </a:r>
          </a:p>
          <a:p>
            <a:pPr lvl="1"/>
            <a:r>
              <a:rPr lang="en-US" altLang="en-US" smtClean="0">
                <a:sym typeface="Symbol" panose="05050102010706020507" pitchFamily="18" charset="2"/>
              </a:rPr>
              <a:t>Coders, testers, debuggers, users</a:t>
            </a:r>
          </a:p>
          <a:p>
            <a:r>
              <a:rPr lang="en-US" altLang="en-US" smtClean="0"/>
              <a:t>Distributed by developers </a:t>
            </a:r>
            <a:r>
              <a:rPr lang="en-US" altLang="en-US" smtClean="0">
                <a:sym typeface="Symbol" panose="05050102010706020507" pitchFamily="18" charset="2"/>
              </a:rPr>
              <a:t> truth in advertising</a:t>
            </a:r>
          </a:p>
          <a:p>
            <a:r>
              <a:rPr lang="en-US" altLang="en-US" smtClean="0"/>
              <a:t>Open data formats </a:t>
            </a:r>
            <a:r>
              <a:rPr lang="en-US" altLang="en-US" smtClean="0">
                <a:sym typeface="Symbol" panose="05050102010706020507" pitchFamily="18" charset="2"/>
              </a:rPr>
              <a:t> Easier integration</a:t>
            </a:r>
            <a:endParaRPr lang="en-US" altLang="en-US" smtClean="0"/>
          </a:p>
          <a:p>
            <a:r>
              <a:rPr lang="en-US" altLang="en-US" smtClean="0"/>
              <a:t>Standardized licenses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0"/>
            <a:ext cx="7772400" cy="914400"/>
          </a:xfrm>
        </p:spPr>
        <p:txBody>
          <a:bodyPr/>
          <a:lstStyle/>
          <a:p>
            <a:r>
              <a:rPr lang="en-US" altLang="en-US" smtClean="0"/>
              <a:t>Open Source “Cons”</a:t>
            </a:r>
          </a:p>
        </p:txBody>
      </p:sp>
      <p:sp>
        <p:nvSpPr>
          <p:cNvPr id="82947" name="Rectangle 3"/>
          <p:cNvSpPr>
            <a:spLocks noGrp="1" noChangeArrowheads="1"/>
          </p:cNvSpPr>
          <p:nvPr>
            <p:ph type="body" idx="1"/>
          </p:nvPr>
        </p:nvSpPr>
        <p:spPr>
          <a:xfrm>
            <a:off x="685800" y="1066800"/>
            <a:ext cx="8001000" cy="4114800"/>
          </a:xfrm>
        </p:spPr>
        <p:txBody>
          <a:bodyPr/>
          <a:lstStyle/>
          <a:p>
            <a:r>
              <a:rPr lang="en-US" altLang="en-US" smtClean="0"/>
              <a:t>Communities require incentives</a:t>
            </a:r>
          </a:p>
          <a:p>
            <a:pPr lvl="1"/>
            <a:r>
              <a:rPr lang="en-US" altLang="en-US" smtClean="0"/>
              <a:t>Much open source development is underwritten</a:t>
            </a:r>
          </a:p>
          <a:p>
            <a:r>
              <a:rPr lang="en-US" altLang="en-US" smtClean="0"/>
              <a:t>Developers are calling the shots</a:t>
            </a:r>
          </a:p>
          <a:p>
            <a:pPr lvl="1"/>
            <a:r>
              <a:rPr lang="en-US" altLang="en-US" smtClean="0"/>
              <a:t>Can result in feature explosion</a:t>
            </a:r>
          </a:p>
          <a:p>
            <a:r>
              <a:rPr lang="en-US" altLang="en-US" smtClean="0"/>
              <a:t>Proliferation of “orphans”</a:t>
            </a:r>
          </a:p>
          <a:p>
            <a:r>
              <a:rPr lang="en-US" altLang="en-US" smtClean="0"/>
              <a:t>Diffused accountability</a:t>
            </a:r>
          </a:p>
          <a:p>
            <a:pPr lvl="1"/>
            <a:r>
              <a:rPr lang="en-US" altLang="en-US" smtClean="0"/>
              <a:t>Who would you sue?</a:t>
            </a:r>
          </a:p>
          <a:p>
            <a:r>
              <a:rPr lang="en-US" altLang="en-US" smtClean="0"/>
              <a:t>Fragmentation</a:t>
            </a:r>
          </a:p>
          <a:p>
            <a:pPr lvl="1"/>
            <a:r>
              <a:rPr lang="en-US" altLang="en-US" smtClean="0"/>
              <a:t>“Forking” may lead to </a:t>
            </a:r>
            <a:r>
              <a:rPr lang="en-US" altLang="en-US" u="sng" smtClean="0"/>
              <a:t>competing</a:t>
            </a:r>
            <a:r>
              <a:rPr lang="en-US" altLang="en-US" smtClean="0"/>
              <a:t> versions</a:t>
            </a:r>
          </a:p>
          <a:p>
            <a:r>
              <a:rPr lang="en-US" altLang="en-US" smtClean="0"/>
              <a:t>Little control over schedule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533400" y="381000"/>
            <a:ext cx="7772400" cy="1143000"/>
          </a:xfrm>
        </p:spPr>
        <p:txBody>
          <a:bodyPr lIns="91440" tIns="45720" rIns="91440" bIns="45720"/>
          <a:lstStyle/>
          <a:p>
            <a:r>
              <a:rPr lang="en-US" altLang="en-US" smtClean="0"/>
              <a:t>Open Source Business Models</a:t>
            </a:r>
          </a:p>
        </p:txBody>
      </p:sp>
      <p:sp>
        <p:nvSpPr>
          <p:cNvPr id="84995" name="Rectangle 3"/>
          <p:cNvSpPr>
            <a:spLocks noGrp="1" noChangeArrowheads="1"/>
          </p:cNvSpPr>
          <p:nvPr>
            <p:ph type="body" idx="4294967295"/>
          </p:nvPr>
        </p:nvSpPr>
        <p:spPr>
          <a:xfrm>
            <a:off x="457200" y="1524000"/>
            <a:ext cx="7772400" cy="4114800"/>
          </a:xfrm>
        </p:spPr>
        <p:txBody>
          <a:bodyPr lIns="91440" tIns="45720" rIns="91440" bIns="45720"/>
          <a:lstStyle/>
          <a:p>
            <a:r>
              <a:rPr lang="en-US" altLang="en-US" smtClean="0"/>
              <a:t>Support Sellers</a:t>
            </a:r>
          </a:p>
          <a:p>
            <a:endParaRPr lang="en-US" altLang="en-US" smtClean="0"/>
          </a:p>
          <a:p>
            <a:r>
              <a:rPr lang="en-US" altLang="en-US" smtClean="0"/>
              <a:t>Loss Leader</a:t>
            </a:r>
          </a:p>
          <a:p>
            <a:endParaRPr lang="en-US" altLang="en-US" smtClean="0"/>
          </a:p>
          <a:p>
            <a:r>
              <a:rPr lang="en-US" altLang="en-US" smtClean="0"/>
              <a:t>Widget Frosting</a:t>
            </a:r>
          </a:p>
          <a:p>
            <a:endParaRPr lang="en-US" altLang="en-US" smtClean="0"/>
          </a:p>
          <a:p>
            <a:r>
              <a:rPr lang="en-US" altLang="en-US" smtClean="0"/>
              <a:t>Accessorizing </a:t>
            </a:r>
          </a:p>
        </p:txBody>
      </p:sp>
      <p:sp>
        <p:nvSpPr>
          <p:cNvPr id="1027076" name="Text Box 4"/>
          <p:cNvSpPr txBox="1">
            <a:spLocks noChangeArrowheads="1"/>
          </p:cNvSpPr>
          <p:nvPr/>
        </p:nvSpPr>
        <p:spPr bwMode="auto">
          <a:xfrm>
            <a:off x="838200" y="2133600"/>
            <a:ext cx="6340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Sell distribution, branding, and after-sale services. </a:t>
            </a:r>
          </a:p>
        </p:txBody>
      </p:sp>
      <p:sp>
        <p:nvSpPr>
          <p:cNvPr id="1027077" name="Rectangle 5"/>
          <p:cNvSpPr>
            <a:spLocks noChangeArrowheads="1"/>
          </p:cNvSpPr>
          <p:nvPr/>
        </p:nvSpPr>
        <p:spPr bwMode="auto">
          <a:xfrm>
            <a:off x="762000" y="3200400"/>
            <a:ext cx="746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Give away the software to make a market for proprietary software.</a:t>
            </a:r>
          </a:p>
        </p:txBody>
      </p:sp>
      <p:sp>
        <p:nvSpPr>
          <p:cNvPr id="1027078" name="Rectangle 6"/>
          <p:cNvSpPr>
            <a:spLocks noChangeArrowheads="1"/>
          </p:cNvSpPr>
          <p:nvPr/>
        </p:nvSpPr>
        <p:spPr bwMode="auto">
          <a:xfrm>
            <a:off x="838200" y="44196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If you’re in the hardware business, giving away software doesn’t hurt.</a:t>
            </a:r>
          </a:p>
        </p:txBody>
      </p:sp>
      <p:sp>
        <p:nvSpPr>
          <p:cNvPr id="1027079" name="Text Box 7"/>
          <p:cNvSpPr txBox="1">
            <a:spLocks noChangeArrowheads="1"/>
          </p:cNvSpPr>
          <p:nvPr/>
        </p:nvSpPr>
        <p:spPr bwMode="auto">
          <a:xfrm>
            <a:off x="762000" y="5562600"/>
            <a:ext cx="8001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altLang="en-US" sz="1600" b="1">
                <a:solidFill>
                  <a:srgbClr val="000000"/>
                </a:solidFill>
                <a:latin typeface="Arial" panose="020B0604020202020204" pitchFamily="34" charset="0"/>
              </a:rPr>
              <a:t>Sell accessories: </a:t>
            </a:r>
          </a:p>
          <a:p>
            <a:pPr>
              <a:spcBef>
                <a:spcPct val="0"/>
              </a:spcBef>
              <a:buSzTx/>
              <a:buFontTx/>
              <a:buNone/>
            </a:pPr>
            <a:r>
              <a:rPr lang="en-US" altLang="en-US" sz="1600" b="1">
                <a:solidFill>
                  <a:srgbClr val="000000"/>
                </a:solidFill>
                <a:latin typeface="Arial" panose="020B0604020202020204" pitchFamily="34" charset="0"/>
              </a:rPr>
              <a:t>books, compatible hardware, complete systems with pre-installed software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0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0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6" grpId="0"/>
      <p:bldP spid="1027077" grpId="0"/>
      <p:bldP spid="1027078" grpId="0"/>
      <p:bldP spid="102707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Iron Rule of Project Management</a:t>
            </a:r>
          </a:p>
        </p:txBody>
      </p:sp>
      <p:sp>
        <p:nvSpPr>
          <p:cNvPr id="83971" name="Rectangle 3"/>
          <p:cNvSpPr>
            <a:spLocks noGrp="1" noChangeArrowheads="1"/>
          </p:cNvSpPr>
          <p:nvPr>
            <p:ph type="body" idx="1"/>
          </p:nvPr>
        </p:nvSpPr>
        <p:spPr>
          <a:xfrm>
            <a:off x="685800" y="1981200"/>
            <a:ext cx="8153400" cy="4114800"/>
          </a:xfrm>
        </p:spPr>
        <p:txBody>
          <a:bodyPr/>
          <a:lstStyle/>
          <a:p>
            <a:r>
              <a:rPr lang="en-US" altLang="en-US" smtClean="0"/>
              <a:t>You can control any </a:t>
            </a:r>
            <a:r>
              <a:rPr lang="en-US" altLang="en-US" b="1" u="sng" smtClean="0"/>
              <a:t>two</a:t>
            </a:r>
            <a:r>
              <a:rPr lang="en-US" altLang="en-US" smtClean="0"/>
              <a:t> of:</a:t>
            </a:r>
          </a:p>
          <a:p>
            <a:pPr lvl="1"/>
            <a:r>
              <a:rPr lang="en-US" altLang="en-US" smtClean="0"/>
              <a:t>Capability</a:t>
            </a:r>
          </a:p>
          <a:p>
            <a:pPr lvl="1"/>
            <a:r>
              <a:rPr lang="en-US" altLang="en-US" smtClean="0"/>
              <a:t>Cost</a:t>
            </a:r>
          </a:p>
          <a:p>
            <a:pPr lvl="1"/>
            <a:r>
              <a:rPr lang="en-US" altLang="en-US" smtClean="0"/>
              <a:t>Schedule</a:t>
            </a:r>
          </a:p>
          <a:p>
            <a:pPr lvl="1"/>
            <a:endParaRPr lang="en-US" altLang="en-US" smtClean="0"/>
          </a:p>
          <a:p>
            <a:r>
              <a:rPr lang="en-US" altLang="en-US" smtClean="0"/>
              <a:t>Open source software takes this to an extreme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85800" y="152400"/>
            <a:ext cx="7772400" cy="1143000"/>
          </a:xfrm>
        </p:spPr>
        <p:txBody>
          <a:bodyPr/>
          <a:lstStyle/>
          <a:p>
            <a:r>
              <a:rPr lang="en-US" altLang="en-US"/>
              <a:t>Grid Layout: NY Times</a:t>
            </a:r>
          </a:p>
        </p:txBody>
      </p:sp>
      <p:pic>
        <p:nvPicPr>
          <p:cNvPr id="252931" name="Picture 3" descr="nytim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5137150" cy="5181600"/>
          </a:xfrm>
          <a:prstGeom prst="rect">
            <a:avLst/>
          </a:prstGeom>
          <a:noFill/>
          <a:ln w="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2932" name="Rectangle 4"/>
          <p:cNvSpPr>
            <a:spLocks noChangeArrowheads="1"/>
          </p:cNvSpPr>
          <p:nvPr/>
        </p:nvSpPr>
        <p:spPr bwMode="auto">
          <a:xfrm>
            <a:off x="2209800" y="1295400"/>
            <a:ext cx="5105400" cy="5181600"/>
          </a:xfrm>
          <a:prstGeom prst="rect">
            <a:avLst/>
          </a:prstGeom>
          <a:solidFill>
            <a:schemeClr val="bg1">
              <a:alpha val="89999"/>
            </a:scheme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b="1">
              <a:latin typeface="Arial" panose="020B0604020202020204" pitchFamily="34" charset="0"/>
            </a:endParaRPr>
          </a:p>
        </p:txBody>
      </p:sp>
      <p:sp>
        <p:nvSpPr>
          <p:cNvPr id="252933" name="Rectangle 5"/>
          <p:cNvSpPr>
            <a:spLocks noChangeArrowheads="1"/>
          </p:cNvSpPr>
          <p:nvPr/>
        </p:nvSpPr>
        <p:spPr bwMode="auto">
          <a:xfrm>
            <a:off x="2362200" y="1676400"/>
            <a:ext cx="4724400" cy="46482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4" name="Rectangle 6"/>
          <p:cNvSpPr>
            <a:spLocks noChangeArrowheads="1"/>
          </p:cNvSpPr>
          <p:nvPr/>
        </p:nvSpPr>
        <p:spPr bwMode="auto">
          <a:xfrm>
            <a:off x="2362200" y="1676400"/>
            <a:ext cx="4724400" cy="6096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5" name="Rectangle 7"/>
          <p:cNvSpPr>
            <a:spLocks noChangeArrowheads="1"/>
          </p:cNvSpPr>
          <p:nvPr/>
        </p:nvSpPr>
        <p:spPr bwMode="auto">
          <a:xfrm>
            <a:off x="2362200" y="2286000"/>
            <a:ext cx="4724400" cy="4572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6" name="Rectangle 8"/>
          <p:cNvSpPr>
            <a:spLocks noChangeArrowheads="1"/>
          </p:cNvSpPr>
          <p:nvPr/>
        </p:nvSpPr>
        <p:spPr bwMode="auto">
          <a:xfrm>
            <a:off x="2362200" y="2743200"/>
            <a:ext cx="3048000" cy="35814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7" name="Rectangle 9"/>
          <p:cNvSpPr>
            <a:spLocks noChangeArrowheads="1"/>
          </p:cNvSpPr>
          <p:nvPr/>
        </p:nvSpPr>
        <p:spPr bwMode="auto">
          <a:xfrm>
            <a:off x="5410200" y="4953000"/>
            <a:ext cx="1676400" cy="13716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8" name="Text Box 10"/>
          <p:cNvSpPr txBox="1">
            <a:spLocks noChangeArrowheads="1"/>
          </p:cNvSpPr>
          <p:nvPr/>
        </p:nvSpPr>
        <p:spPr bwMode="auto">
          <a:xfrm>
            <a:off x="4038600" y="1804988"/>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latin typeface="Arial" panose="020B0604020202020204" pitchFamily="34" charset="0"/>
              </a:rPr>
              <a:t>Navigation</a:t>
            </a:r>
          </a:p>
        </p:txBody>
      </p:sp>
      <p:sp>
        <p:nvSpPr>
          <p:cNvPr id="252939" name="Text Box 11"/>
          <p:cNvSpPr txBox="1">
            <a:spLocks noChangeArrowheads="1"/>
          </p:cNvSpPr>
          <p:nvPr/>
        </p:nvSpPr>
        <p:spPr bwMode="auto">
          <a:xfrm>
            <a:off x="4038600" y="23622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latin typeface="Arial" panose="020B0604020202020204" pitchFamily="34" charset="0"/>
              </a:rPr>
              <a:t>Banner Ad</a:t>
            </a:r>
          </a:p>
        </p:txBody>
      </p:sp>
      <p:sp>
        <p:nvSpPr>
          <p:cNvPr id="252940" name="Text Box 12"/>
          <p:cNvSpPr txBox="1">
            <a:spLocks noChangeArrowheads="1"/>
          </p:cNvSpPr>
          <p:nvPr/>
        </p:nvSpPr>
        <p:spPr bwMode="auto">
          <a:xfrm>
            <a:off x="5505450" y="38862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latin typeface="Arial" panose="020B0604020202020204" pitchFamily="34" charset="0"/>
              </a:rPr>
              <a:t>Another Ad</a:t>
            </a:r>
          </a:p>
        </p:txBody>
      </p:sp>
      <p:sp>
        <p:nvSpPr>
          <p:cNvPr id="252941" name="Text Box 13"/>
          <p:cNvSpPr txBox="1">
            <a:spLocks noChangeArrowheads="1"/>
          </p:cNvSpPr>
          <p:nvPr/>
        </p:nvSpPr>
        <p:spPr bwMode="auto">
          <a:xfrm>
            <a:off x="3295650" y="42672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3300"/>
                </a:solidFill>
                <a:latin typeface="Arial" panose="020B0604020202020204" pitchFamily="34" charset="0"/>
              </a:rPr>
              <a:t>Content</a:t>
            </a:r>
          </a:p>
        </p:txBody>
      </p:sp>
      <p:sp>
        <p:nvSpPr>
          <p:cNvPr id="252942" name="Text Box 14"/>
          <p:cNvSpPr txBox="1">
            <a:spLocks noChangeArrowheads="1"/>
          </p:cNvSpPr>
          <p:nvPr/>
        </p:nvSpPr>
        <p:spPr bwMode="auto">
          <a:xfrm>
            <a:off x="5715000" y="5424488"/>
            <a:ext cx="103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solidFill>
                  <a:srgbClr val="FF3300"/>
                </a:solidFill>
                <a:latin typeface="Arial" panose="020B0604020202020204" pitchFamily="34" charset="0"/>
              </a:rPr>
              <a:t>Popular</a:t>
            </a:r>
          </a:p>
          <a:p>
            <a:pPr algn="ctr"/>
            <a:r>
              <a:rPr lang="en-US" altLang="en-US" sz="1800" b="1">
                <a:solidFill>
                  <a:srgbClr val="FF3300"/>
                </a:solidFill>
                <a:latin typeface="Arial" panose="020B0604020202020204" pitchFamily="34" charset="0"/>
              </a:rPr>
              <a:t>Articles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noFill/>
          <a:ln/>
        </p:spPr>
        <p:txBody>
          <a:bodyPr/>
          <a:lstStyle/>
          <a:p>
            <a:r>
              <a:rPr lang="en-US" altLang="en-US"/>
              <a:t>Estimating Completion Time</a:t>
            </a:r>
          </a:p>
        </p:txBody>
      </p:sp>
      <p:sp>
        <p:nvSpPr>
          <p:cNvPr id="180227" name="Rectangle 3"/>
          <p:cNvSpPr>
            <a:spLocks noGrp="1" noChangeArrowheads="1"/>
          </p:cNvSpPr>
          <p:nvPr>
            <p:ph type="body" idx="1"/>
          </p:nvPr>
        </p:nvSpPr>
        <p:spPr>
          <a:noFill/>
          <a:ln/>
        </p:spPr>
        <p:txBody>
          <a:bodyPr/>
          <a:lstStyle/>
          <a:p>
            <a:pPr>
              <a:lnSpc>
                <a:spcPct val="90000"/>
              </a:lnSpc>
            </a:pPr>
            <a:r>
              <a:rPr lang="en-US" altLang="en-US"/>
              <a:t>Rules of thumb</a:t>
            </a:r>
          </a:p>
          <a:p>
            <a:pPr lvl="1">
              <a:lnSpc>
                <a:spcPct val="90000"/>
              </a:lnSpc>
            </a:pPr>
            <a:r>
              <a:rPr lang="en-US" altLang="en-US"/>
              <a:t>1/3 specification</a:t>
            </a:r>
          </a:p>
          <a:p>
            <a:pPr lvl="1">
              <a:lnSpc>
                <a:spcPct val="90000"/>
              </a:lnSpc>
            </a:pPr>
            <a:r>
              <a:rPr lang="en-US" altLang="en-US"/>
              <a:t>1/6 coding</a:t>
            </a:r>
          </a:p>
          <a:p>
            <a:pPr lvl="1">
              <a:lnSpc>
                <a:spcPct val="90000"/>
              </a:lnSpc>
            </a:pPr>
            <a:r>
              <a:rPr lang="en-US" altLang="en-US"/>
              <a:t>1/2 test planning, testing, and fixing!</a:t>
            </a:r>
          </a:p>
          <a:p>
            <a:pPr>
              <a:lnSpc>
                <a:spcPct val="90000"/>
              </a:lnSpc>
            </a:pPr>
            <a:endParaRPr lang="en-US" altLang="en-US"/>
          </a:p>
          <a:p>
            <a:pPr>
              <a:lnSpc>
                <a:spcPct val="90000"/>
              </a:lnSpc>
            </a:pPr>
            <a:r>
              <a:rPr lang="en-US" altLang="en-US"/>
              <a:t>Add time for coding to learn as you go, but don’t take time away from the other parts!</a:t>
            </a:r>
          </a:p>
          <a:p>
            <a:pPr lvl="1">
              <a:lnSpc>
                <a:spcPct val="90000"/>
              </a:lnSpc>
            </a:pPr>
            <a:r>
              <a:rPr lang="en-US" altLang="en-US"/>
              <a:t>Reread the section on “gutless estimating” if you are tempted</a:t>
            </a:r>
          </a:p>
        </p:txBody>
      </p:sp>
    </p:spTree>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1802</TotalTime>
  <Pages>15</Pages>
  <Words>2967</Words>
  <Application>Microsoft Office PowerPoint</Application>
  <PresentationFormat>On-screen Show (4:3)</PresentationFormat>
  <Paragraphs>743</Paragraphs>
  <Slides>90</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Arial</vt:lpstr>
      <vt:lpstr>Times New Roman</vt:lpstr>
      <vt:lpstr>Symbol</vt:lpstr>
      <vt:lpstr>Verdana</vt:lpstr>
      <vt:lpstr>Default Design</vt:lpstr>
      <vt:lpstr>1_Default Design</vt:lpstr>
      <vt:lpstr>The User Experience</vt:lpstr>
      <vt:lpstr>Tonight</vt:lpstr>
      <vt:lpstr>Information Architecture</vt:lpstr>
      <vt:lpstr>Static Design</vt:lpstr>
      <vt:lpstr>“Site Blueprint”</vt:lpstr>
      <vt:lpstr>Some Layout Guidelines</vt:lpstr>
      <vt:lpstr>Screen Design: Use Grids</vt:lpstr>
      <vt:lpstr>Grid Layout: NY Times</vt:lpstr>
      <vt:lpstr>Grid Layout: NY Times</vt:lpstr>
      <vt:lpstr>Interaction Design</vt:lpstr>
      <vt:lpstr>Opening Moves</vt:lpstr>
      <vt:lpstr>Opening Moves</vt:lpstr>
      <vt:lpstr>Middle Game</vt:lpstr>
      <vt:lpstr>Middle Game</vt:lpstr>
      <vt:lpstr>Navigation Patterns</vt:lpstr>
      <vt:lpstr>Moore’s Law</vt:lpstr>
      <vt:lpstr>Human Cognition</vt:lpstr>
      <vt:lpstr>Human Computer Interaction</vt:lpstr>
      <vt:lpstr>What are Humans Good At?</vt:lpstr>
      <vt:lpstr>What are Computers Good At?</vt:lpstr>
      <vt:lpstr>Synergy</vt:lpstr>
      <vt:lpstr>Types of Applications</vt:lpstr>
      <vt:lpstr>User Characteristics</vt:lpstr>
      <vt:lpstr>Modeling Interaction</vt:lpstr>
      <vt:lpstr>Discussion Point: Mental Models</vt:lpstr>
      <vt:lpstr>Mental Models</vt:lpstr>
      <vt:lpstr>Stages of Interaction</vt:lpstr>
      <vt:lpstr>The GOMS Perspective</vt:lpstr>
      <vt:lpstr>Input Devices</vt:lpstr>
      <vt:lpstr>Keyboard</vt:lpstr>
      <vt:lpstr>Design Example: QWERTY Keyboard</vt:lpstr>
      <vt:lpstr>Dvorak Keyboard </vt:lpstr>
      <vt:lpstr>2-D Direct Manipulation</vt:lpstr>
      <vt:lpstr>Modeling Interaction</vt:lpstr>
      <vt:lpstr>Human Senses</vt:lpstr>
      <vt:lpstr>Computer Output</vt:lpstr>
      <vt:lpstr>Computer Output</vt:lpstr>
      <vt:lpstr>Four Stages of Interaction</vt:lpstr>
      <vt:lpstr>Four Stages of Interaction</vt:lpstr>
      <vt:lpstr>Interaction Styles</vt:lpstr>
      <vt:lpstr>WIMP Interfaces</vt:lpstr>
      <vt:lpstr>GUI Components</vt:lpstr>
      <vt:lpstr>Direct Manipulation</vt:lpstr>
      <vt:lpstr>Visual Affordance</vt:lpstr>
      <vt:lpstr>Visible Constraints: Date Entry</vt:lpstr>
      <vt:lpstr>Causality</vt:lpstr>
      <vt:lpstr>Causality: An Example</vt:lpstr>
      <vt:lpstr>Transfer Effects</vt:lpstr>
      <vt:lpstr>Positive and Negative Transfer</vt:lpstr>
      <vt:lpstr>Cultural Associations</vt:lpstr>
      <vt:lpstr>Population Stereotypes/Idioms</vt:lpstr>
      <vt:lpstr>Spreadsheets: Direct Manipulation</vt:lpstr>
      <vt:lpstr>Menus</vt:lpstr>
      <vt:lpstr>Dynamic Queries</vt:lpstr>
      <vt:lpstr>Language-Based Interfaces</vt:lpstr>
      <vt:lpstr>“Seamless Interfaces”</vt:lpstr>
      <vt:lpstr>Evaluation Measures</vt:lpstr>
      <vt:lpstr>Evaluation Approaches</vt:lpstr>
      <vt:lpstr>Evaluation Examples</vt:lpstr>
      <vt:lpstr>Summary</vt:lpstr>
      <vt:lpstr>Denial of Service Attacks</vt:lpstr>
      <vt:lpstr>Viruses</vt:lpstr>
      <vt:lpstr>Worms</vt:lpstr>
      <vt:lpstr>Viruses</vt:lpstr>
      <vt:lpstr>PowerPoint Presentation</vt:lpstr>
      <vt:lpstr>Authentication</vt:lpstr>
      <vt:lpstr>Good Passwords</vt:lpstr>
      <vt:lpstr>Authentication Attacks</vt:lpstr>
      <vt:lpstr>Symmetric Key Encryption</vt:lpstr>
      <vt:lpstr>Asymmetric Key Encryption</vt:lpstr>
      <vt:lpstr>Asymmetric Key Encryption</vt:lpstr>
      <vt:lpstr>RSA “Public Key” Encryption</vt:lpstr>
      <vt:lpstr>Trojan Horse</vt:lpstr>
      <vt:lpstr>Real-Time Local Surveillance</vt:lpstr>
      <vt:lpstr>Real-Time Centralized Surveillance</vt:lpstr>
      <vt:lpstr>Forensic Examination</vt:lpstr>
      <vt:lpstr>Integrity</vt:lpstr>
      <vt:lpstr>Digital Signatures</vt:lpstr>
      <vt:lpstr>Key Management</vt:lpstr>
      <vt:lpstr>Certificate Authority</vt:lpstr>
      <vt:lpstr>Certificates: Example</vt:lpstr>
      <vt:lpstr>Practical Tips</vt:lpstr>
      <vt:lpstr>Total Cost of Ownership</vt:lpstr>
      <vt:lpstr>Total Cost of Ownership</vt:lpstr>
      <vt:lpstr>Some Examples</vt:lpstr>
      <vt:lpstr>Open Source “Pros”</vt:lpstr>
      <vt:lpstr>Open Source “Cons”</vt:lpstr>
      <vt:lpstr>Open Source Business Models</vt:lpstr>
      <vt:lpstr>Iron Rule of Project Management</vt:lpstr>
      <vt:lpstr>Estimating Completion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dc:title>
  <dc:subject/>
  <dc:creator>Doug Oard</dc:creator>
  <cp:keywords/>
  <dc:description/>
  <cp:lastModifiedBy>gg</cp:lastModifiedBy>
  <cp:revision>45</cp:revision>
  <cp:lastPrinted>1997-10-29T16:46:58Z</cp:lastPrinted>
  <dcterms:created xsi:type="dcterms:W3CDTF">1997-10-29T17:15:40Z</dcterms:created>
  <dcterms:modified xsi:type="dcterms:W3CDTF">2014-05-12T04:32:04Z</dcterms:modified>
</cp:coreProperties>
</file>