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05" r:id="rId3"/>
    <p:sldId id="506" r:id="rId4"/>
    <p:sldId id="463" r:id="rId5"/>
    <p:sldId id="504" r:id="rId6"/>
    <p:sldId id="464" r:id="rId7"/>
    <p:sldId id="473" r:id="rId8"/>
    <p:sldId id="445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503" r:id="rId19"/>
    <p:sldId id="466" r:id="rId20"/>
    <p:sldId id="467" r:id="rId21"/>
    <p:sldId id="468" r:id="rId22"/>
    <p:sldId id="469" r:id="rId23"/>
    <p:sldId id="470" r:id="rId24"/>
    <p:sldId id="355" r:id="rId25"/>
    <p:sldId id="353" r:id="rId26"/>
    <p:sldId id="354" r:id="rId27"/>
    <p:sldId id="498" r:id="rId28"/>
    <p:sldId id="44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1" autoAdjust="0"/>
  </p:normalViewPr>
  <p:slideViewPr>
    <p:cSldViewPr>
      <p:cViewPr varScale="1">
        <p:scale>
          <a:sx n="78" d="100"/>
          <a:sy n="78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17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74802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847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04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7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12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2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9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7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35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3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4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11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80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17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3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1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72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2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7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66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/>
              <a:t>Content Management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/>
            <a:r>
              <a:rPr lang="en-US" altLang="en-US" smtClean="0"/>
              <a:t>Week </a:t>
            </a:r>
            <a:r>
              <a:rPr lang="en-US" altLang="en-US" smtClean="0"/>
              <a:t>14</a:t>
            </a: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LBSC 671</a:t>
            </a:r>
          </a:p>
          <a:p>
            <a:pPr marL="342900" indent="-342900"/>
            <a:r>
              <a:rPr lang="en-US" altLang="en-US" dirty="0" smtClean="0"/>
              <a:t>Creating Information Infrastructures</a:t>
            </a:r>
          </a:p>
        </p:txBody>
      </p:sp>
      <p:pic>
        <p:nvPicPr>
          <p:cNvPr id="2052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95400" y="16002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800600" y="16002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39624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800600" y="39624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95400" y="16002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47800" y="18288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743200" y="25146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72175" y="26670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295400" y="39624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295400" y="3962400"/>
            <a:ext cx="3200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295400" y="39624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800600" y="1600200"/>
            <a:ext cx="3200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447800" y="44196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20938" y="3962400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638800" y="164465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Navigation Bar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743200" y="50292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715000" y="48768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315200" y="39624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467600" y="42672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charset="0"/>
                <a:cs typeface="Arial" charset="0"/>
              </a:rPr>
              <a:t>Related Links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7411" name="Picture 3" descr="nytim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137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8435" name="Picture 3" descr="nytim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137150" cy="5181600"/>
          </a:xfrm>
          <a:prstGeom prst="rect">
            <a:avLst/>
          </a:prstGeom>
          <a:noFill/>
          <a:ln w="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09800" y="1295400"/>
            <a:ext cx="5105400" cy="51816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62200" y="1676400"/>
            <a:ext cx="4724400" cy="4648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62200" y="1676400"/>
            <a:ext cx="47244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62200" y="2286000"/>
            <a:ext cx="47244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362200" y="2743200"/>
            <a:ext cx="3048000" cy="3581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10200" y="4953000"/>
            <a:ext cx="1676400" cy="1371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038600" y="1804988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038600" y="23622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Banner Ad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505450" y="38862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Another Ad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95650" y="42672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Content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715000" y="5424488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Popular</a:t>
            </a:r>
          </a:p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Articles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19459" name="Picture 3" descr="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20483" name="Picture 4" descr="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143000" y="1066800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295400" y="13716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295400" y="20574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2590800" y="3657600"/>
            <a:ext cx="5410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295400" y="3657600"/>
            <a:ext cx="1219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905250" y="150018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3905250" y="22098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Banner Ad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343400" y="45720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Search Results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1371600" y="45720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Related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1295400" y="2743200"/>
            <a:ext cx="6705600" cy="838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3905250" y="29718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1507" name="Picture 4" descr="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198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2531" name="Picture 3" descr="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066800"/>
            <a:ext cx="70119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219200" y="1071563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295400" y="1376363"/>
            <a:ext cx="67818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514600" y="2595563"/>
            <a:ext cx="5562600" cy="34290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295400" y="2062163"/>
            <a:ext cx="1143000" cy="39624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981450" y="150495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19600" y="457676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Search Results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1371600" y="34337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Related</a:t>
            </a: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514600" y="2062163"/>
            <a:ext cx="5562600" cy="457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latin typeface="Arial" charset="0"/>
            </a:endParaRP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648200" y="206216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Some Layout Guidelines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114800"/>
          </a:xfrm>
        </p:spPr>
        <p:txBody>
          <a:bodyPr/>
          <a:lstStyle/>
          <a:p>
            <a:r>
              <a:rPr lang="en-US" altLang="en-US" b="1" u="sng" smtClean="0">
                <a:solidFill>
                  <a:schemeClr val="accent2"/>
                </a:solidFill>
              </a:rPr>
              <a:t>C</a:t>
            </a:r>
            <a:r>
              <a:rPr lang="en-US" altLang="en-US" smtClean="0"/>
              <a:t>ontrast: make different things different</a:t>
            </a:r>
          </a:p>
          <a:p>
            <a:pPr lvl="1"/>
            <a:r>
              <a:rPr lang="en-US" altLang="en-US" smtClean="0"/>
              <a:t>to bring out dominant elements</a:t>
            </a:r>
          </a:p>
          <a:p>
            <a:pPr lvl="1"/>
            <a:r>
              <a:rPr lang="en-US" altLang="en-US" smtClean="0"/>
              <a:t>to create dynamism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R</a:t>
            </a:r>
            <a:r>
              <a:rPr lang="en-US" altLang="en-US" smtClean="0"/>
              <a:t>epetition: reuse design throughout the interface</a:t>
            </a:r>
          </a:p>
          <a:p>
            <a:pPr lvl="1"/>
            <a:r>
              <a:rPr lang="en-US" altLang="en-US" smtClean="0"/>
              <a:t>to achieve consistency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A</a:t>
            </a:r>
            <a:r>
              <a:rPr lang="en-US" altLang="en-US" smtClean="0"/>
              <a:t>lignment: visually connect elements</a:t>
            </a:r>
          </a:p>
          <a:p>
            <a:pPr lvl="1"/>
            <a:r>
              <a:rPr lang="en-US" altLang="en-US" smtClean="0"/>
              <a:t>to create flow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P</a:t>
            </a:r>
            <a:r>
              <a:rPr lang="en-US" altLang="en-US" smtClean="0"/>
              <a:t>roximity: make effective use of spacing</a:t>
            </a:r>
          </a:p>
          <a:p>
            <a:pPr lvl="1"/>
            <a:r>
              <a:rPr lang="en-US" altLang="en-US" smtClean="0"/>
              <a:t>to group related and separate unrelated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Joomla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Front end </a:t>
            </a:r>
          </a:p>
          <a:p>
            <a:pPr lvl="1"/>
            <a:r>
              <a:rPr lang="en-US" altLang="en-US" dirty="0"/>
              <a:t>The Web site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Back end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here </a:t>
            </a:r>
            <a:r>
              <a:rPr lang="en-US" altLang="en-US" dirty="0"/>
              <a:t>the Web site is </a:t>
            </a:r>
            <a:r>
              <a:rPr lang="en-US" altLang="en-US" dirty="0" smtClean="0"/>
              <a:t>defined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Joomla Components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86700" cy="3727847"/>
          </a:xfrm>
        </p:spPr>
        <p:txBody>
          <a:bodyPr/>
          <a:lstStyle/>
          <a:p>
            <a:r>
              <a:rPr lang="en-US" altLang="en-US" dirty="0" smtClean="0"/>
              <a:t>Web sites are made up of rectangular pieces</a:t>
            </a:r>
          </a:p>
          <a:p>
            <a:pPr lvl="1"/>
            <a:r>
              <a:rPr lang="en-US" altLang="en-US" dirty="0" smtClean="0"/>
              <a:t>Called “modules”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Two basic types of modules:</a:t>
            </a:r>
          </a:p>
          <a:p>
            <a:pPr lvl="1"/>
            <a:r>
              <a:rPr lang="en-US" altLang="en-US" dirty="0" smtClean="0"/>
              <a:t>Displaying content (e.g., articles)</a:t>
            </a:r>
          </a:p>
          <a:p>
            <a:pPr lvl="1"/>
            <a:r>
              <a:rPr lang="en-US" altLang="en-US" dirty="0" smtClean="0"/>
              <a:t>Interaction (e.g., login)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Templates define where modules can be put</a:t>
            </a:r>
          </a:p>
          <a:p>
            <a:pPr lvl="1"/>
            <a:r>
              <a:rPr lang="en-US" altLang="en-US" dirty="0" smtClean="0"/>
              <a:t>Templates define abstract “positions”</a:t>
            </a:r>
          </a:p>
          <a:p>
            <a:pPr lvl="1"/>
            <a:r>
              <a:rPr lang="en-US" altLang="en-US" dirty="0" smtClean="0"/>
              <a:t>Joomla maps positions to layout in ways appropriate to the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mtClean="0"/>
              <a:t>Putting the Pieces Together</a:t>
            </a: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6629400" y="3048000"/>
            <a:ext cx="1828800" cy="1371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1600" b="1">
              <a:latin typeface="Arial" panose="020B0604020202020204" pitchFamily="34" charset="0"/>
            </a:endParaRPr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1371600" y="2971800"/>
            <a:ext cx="1143000" cy="1447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1600" b="1">
              <a:latin typeface="Arial" panose="020B0604020202020204" pitchFamily="34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886200" y="2895600"/>
            <a:ext cx="1295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1600" b="1">
              <a:latin typeface="Arial" panose="020B0604020202020204" pitchFamily="34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886200" y="2514600"/>
            <a:ext cx="1301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Web Server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14600" y="2895600"/>
            <a:ext cx="1371600" cy="304800"/>
            <a:chOff x="1776" y="1488"/>
            <a:chExt cx="864" cy="192"/>
          </a:xfrm>
        </p:grpSpPr>
        <p:sp>
          <p:nvSpPr>
            <p:cNvPr id="32790" name="Line 8"/>
            <p:cNvSpPr>
              <a:spLocks noChangeShapeType="1"/>
            </p:cNvSpPr>
            <p:nvPr/>
          </p:nvSpPr>
          <p:spPr bwMode="auto">
            <a:xfrm flipH="1">
              <a:off x="1776" y="168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Text Box 9"/>
            <p:cNvSpPr txBox="1">
              <a:spLocks noChangeArrowheads="1"/>
            </p:cNvSpPr>
            <p:nvPr/>
          </p:nvSpPr>
          <p:spPr bwMode="auto">
            <a:xfrm>
              <a:off x="1968" y="1488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400" b="1">
                  <a:latin typeface="Arial" panose="020B0604020202020204" pitchFamily="34" charset="0"/>
                </a:rPr>
                <a:t>HTML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514600" y="3810000"/>
            <a:ext cx="1371600" cy="304800"/>
            <a:chOff x="1776" y="2064"/>
            <a:chExt cx="864" cy="192"/>
          </a:xfrm>
        </p:grpSpPr>
        <p:sp>
          <p:nvSpPr>
            <p:cNvPr id="32788" name="Line 11"/>
            <p:cNvSpPr>
              <a:spLocks noChangeShapeType="1"/>
            </p:cNvSpPr>
            <p:nvPr/>
          </p:nvSpPr>
          <p:spPr bwMode="auto">
            <a:xfrm flipH="1">
              <a:off x="1776" y="22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Text Box 12"/>
            <p:cNvSpPr txBox="1">
              <a:spLocks noChangeArrowheads="1"/>
            </p:cNvSpPr>
            <p:nvPr/>
          </p:nvSpPr>
          <p:spPr bwMode="auto">
            <a:xfrm>
              <a:off x="1974" y="2064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400" b="1">
                  <a:latin typeface="Arial" panose="020B0604020202020204" pitchFamily="34" charset="0"/>
                </a:rPr>
                <a:t>HTML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514600" y="3352800"/>
            <a:ext cx="1371600" cy="336550"/>
            <a:chOff x="1776" y="1776"/>
            <a:chExt cx="864" cy="212"/>
          </a:xfrm>
        </p:grpSpPr>
        <p:sp>
          <p:nvSpPr>
            <p:cNvPr id="32786" name="Text Box 10"/>
            <p:cNvSpPr txBox="1">
              <a:spLocks noChangeArrowheads="1"/>
            </p:cNvSpPr>
            <p:nvPr/>
          </p:nvSpPr>
          <p:spPr bwMode="auto">
            <a:xfrm>
              <a:off x="2016" y="1776"/>
              <a:ext cx="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600" b="1">
                  <a:latin typeface="Arial" panose="020B0604020202020204" pitchFamily="34" charset="0"/>
                </a:rPr>
                <a:t>CGI</a:t>
              </a:r>
            </a:p>
          </p:txBody>
        </p:sp>
        <p:sp>
          <p:nvSpPr>
            <p:cNvPr id="32787" name="Line 13"/>
            <p:cNvSpPr>
              <a:spLocks noChangeShapeType="1"/>
            </p:cNvSpPr>
            <p:nvPr/>
          </p:nvSpPr>
          <p:spPr bwMode="auto">
            <a:xfrm flipV="1">
              <a:off x="1776" y="19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441450" y="259080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Browser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181600" y="3168650"/>
            <a:ext cx="1447800" cy="336550"/>
            <a:chOff x="3456" y="1660"/>
            <a:chExt cx="912" cy="212"/>
          </a:xfrm>
        </p:grpSpPr>
        <p:sp>
          <p:nvSpPr>
            <p:cNvPr id="32784" name="Text Box 15"/>
            <p:cNvSpPr txBox="1">
              <a:spLocks noChangeArrowheads="1"/>
            </p:cNvSpPr>
            <p:nvPr/>
          </p:nvSpPr>
          <p:spPr bwMode="auto">
            <a:xfrm>
              <a:off x="3504" y="1660"/>
              <a:ext cx="7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600" b="1">
                  <a:latin typeface="Arial" panose="020B0604020202020204" pitchFamily="34" charset="0"/>
                </a:rPr>
                <a:t>SQL Query</a:t>
              </a:r>
            </a:p>
          </p:txBody>
        </p:sp>
        <p:sp>
          <p:nvSpPr>
            <p:cNvPr id="32785" name="Line 16"/>
            <p:cNvSpPr>
              <a:spLocks noChangeShapeType="1"/>
            </p:cNvSpPr>
            <p:nvPr/>
          </p:nvSpPr>
          <p:spPr bwMode="auto">
            <a:xfrm flipV="1">
              <a:off x="3456" y="187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181600" y="3733800"/>
            <a:ext cx="1447800" cy="336550"/>
            <a:chOff x="3456" y="2016"/>
            <a:chExt cx="912" cy="212"/>
          </a:xfrm>
        </p:grpSpPr>
        <p:sp>
          <p:nvSpPr>
            <p:cNvPr id="32782" name="Line 17"/>
            <p:cNvSpPr>
              <a:spLocks noChangeShapeType="1"/>
            </p:cNvSpPr>
            <p:nvPr/>
          </p:nvSpPr>
          <p:spPr bwMode="auto">
            <a:xfrm flipH="1" flipV="1">
              <a:off x="3456" y="22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Text Box 18"/>
            <p:cNvSpPr txBox="1">
              <a:spLocks noChangeArrowheads="1"/>
            </p:cNvSpPr>
            <p:nvPr/>
          </p:nvSpPr>
          <p:spPr bwMode="auto">
            <a:xfrm>
              <a:off x="3598" y="2016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600" b="1">
                  <a:latin typeface="Arial" panose="020B0604020202020204" pitchFamily="34" charset="0"/>
                </a:rPr>
                <a:t>Results</a:t>
              </a:r>
            </a:p>
          </p:txBody>
        </p:sp>
      </p:grp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6991350" y="263525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Database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Joomla Features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98156" y="1371600"/>
            <a:ext cx="8217243" cy="4114800"/>
          </a:xfrm>
        </p:spPr>
        <p:txBody>
          <a:bodyPr/>
          <a:lstStyle/>
          <a:p>
            <a:r>
              <a:rPr lang="en-US" altLang="en-US" dirty="0" smtClean="0"/>
              <a:t>Menus control navigation</a:t>
            </a:r>
          </a:p>
          <a:p>
            <a:pPr lvl="1"/>
            <a:r>
              <a:rPr lang="en-US" altLang="en-US" dirty="0" smtClean="0"/>
              <a:t>Menu items control where you can go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Categories group things (i.e., </a:t>
            </a:r>
            <a:r>
              <a:rPr lang="en-US" altLang="en-US" dirty="0"/>
              <a:t>e</a:t>
            </a:r>
            <a:r>
              <a:rPr lang="en-US" altLang="en-US" dirty="0" smtClean="0"/>
              <a:t>ntities)</a:t>
            </a:r>
          </a:p>
          <a:p>
            <a:pPr lvl="1"/>
            <a:r>
              <a:rPr lang="en-US" altLang="en-US" dirty="0" smtClean="0"/>
              <a:t>University courses, Apollo missions, </a:t>
            </a:r>
            <a:r>
              <a:rPr lang="en-US" altLang="en-US" dirty="0" err="1" smtClean="0"/>
              <a:t>Meetups</a:t>
            </a:r>
            <a:r>
              <a:rPr lang="en-US" altLang="en-US" dirty="0" smtClean="0"/>
              <a:t>, …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Extensions allow you to add new capabilities</a:t>
            </a:r>
          </a:p>
          <a:p>
            <a:pPr lvl="1"/>
            <a:r>
              <a:rPr lang="en-US" altLang="en-US" dirty="0" smtClean="0"/>
              <a:t>JCE Editor, Image rotator, Google maps,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9" t="21111" r="37604" b="18704"/>
          <a:stretch>
            <a:fillRect/>
          </a:stretch>
        </p:blipFill>
        <p:spPr bwMode="auto">
          <a:xfrm>
            <a:off x="2028825" y="871538"/>
            <a:ext cx="4714875" cy="516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98157" y="304800"/>
            <a:ext cx="7772400" cy="685800"/>
          </a:xfrm>
        </p:spPr>
        <p:txBody>
          <a:bodyPr/>
          <a:lstStyle/>
          <a:p>
            <a:r>
              <a:rPr lang="en-US" altLang="en-US" dirty="0" smtClean="0"/>
              <a:t>Joomla Hosting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altLang="en-US" dirty="0"/>
              <a:t>Your own </a:t>
            </a:r>
            <a:r>
              <a:rPr lang="en-US" altLang="en-US" dirty="0" smtClean="0"/>
              <a:t>computer </a:t>
            </a:r>
          </a:p>
          <a:p>
            <a:pPr lvl="1"/>
            <a:r>
              <a:rPr lang="en-US" altLang="en-US" dirty="0" smtClean="0"/>
              <a:t>Useful </a:t>
            </a:r>
            <a:r>
              <a:rPr lang="en-US" altLang="en-US" dirty="0"/>
              <a:t>as a way to try things </a:t>
            </a:r>
            <a:r>
              <a:rPr lang="en-US" altLang="en-US" dirty="0" smtClean="0"/>
              <a:t>out</a:t>
            </a:r>
          </a:p>
          <a:p>
            <a:pPr lvl="1"/>
            <a:r>
              <a:rPr lang="en-US" altLang="en-US" dirty="0" smtClean="0"/>
              <a:t>Not easily </a:t>
            </a:r>
            <a:r>
              <a:rPr lang="en-US" altLang="en-US" dirty="0" err="1" smtClean="0"/>
              <a:t>accessable</a:t>
            </a:r>
            <a:r>
              <a:rPr lang="en-US" altLang="en-US" dirty="0" smtClean="0"/>
              <a:t> to others</a:t>
            </a:r>
            <a:endParaRPr lang="en-US" altLang="en-US" dirty="0"/>
          </a:p>
          <a:p>
            <a:pPr lvl="3"/>
            <a:endParaRPr lang="en-US" altLang="en-US" dirty="0"/>
          </a:p>
          <a:p>
            <a:r>
              <a:rPr lang="en-US" altLang="en-US" dirty="0" smtClean="0"/>
              <a:t>Demo account (for 30 days) at joomla.org</a:t>
            </a:r>
          </a:p>
          <a:p>
            <a:pPr lvl="1"/>
            <a:r>
              <a:rPr lang="en-US" altLang="en-US" dirty="0" smtClean="0"/>
              <a:t>You can pay to keep it past 30 days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Web hosting service</a:t>
            </a:r>
          </a:p>
          <a:p>
            <a:pPr lvl="1"/>
            <a:r>
              <a:rPr lang="en-US" altLang="en-US" dirty="0" smtClean="0"/>
              <a:t>Longer life, more support, or less cost</a:t>
            </a:r>
          </a:p>
          <a:p>
            <a:pPr lvl="1"/>
            <a:r>
              <a:rPr lang="en-US" altLang="en-US" dirty="0" smtClean="0"/>
              <a:t>More complex to set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98157" y="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Joomla First Steps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98157" y="1295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System-&gt;Control Panel</a:t>
            </a:r>
          </a:p>
          <a:p>
            <a:pPr lvl="1"/>
            <a:r>
              <a:rPr lang="en-US" altLang="en-US" dirty="0"/>
              <a:t>G</a:t>
            </a:r>
            <a:r>
              <a:rPr lang="en-US" altLang="en-US" dirty="0" smtClean="0"/>
              <a:t>ets to the back-end home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Install the Joomla Content Editor (JCE)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Learn how to insert content 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mages, text without formatting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Learn how to set up menu items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Learn how to control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Ajax Applications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114800"/>
          </a:xfrm>
        </p:spPr>
        <p:txBody>
          <a:bodyPr/>
          <a:lstStyle/>
          <a:p>
            <a:r>
              <a:rPr lang="en-US" altLang="en-US" smtClean="0"/>
              <a:t>Google Maps</a:t>
            </a:r>
          </a:p>
          <a:p>
            <a:pPr lvl="1"/>
            <a:r>
              <a:rPr lang="en-US" altLang="en-US" smtClean="0"/>
              <a:t>http://maps.google.com</a:t>
            </a:r>
          </a:p>
          <a:p>
            <a:r>
              <a:rPr lang="en-US" altLang="en-US" smtClean="0"/>
              <a:t>Google Suggest</a:t>
            </a:r>
          </a:p>
          <a:p>
            <a:pPr lvl="1"/>
            <a:r>
              <a:rPr lang="en-US" altLang="en-US" smtClean="0"/>
              <a:t>http://www.google.com/webhp?complete=1&amp;hl=en</a:t>
            </a:r>
          </a:p>
          <a:p>
            <a:r>
              <a:rPr lang="en-US" altLang="en-US" smtClean="0"/>
              <a:t>Sajax Tables</a:t>
            </a:r>
          </a:p>
          <a:p>
            <a:pPr lvl="1"/>
            <a:r>
              <a:rPr lang="en-US" altLang="en-US" smtClean="0"/>
              <a:t>http://labs.revision10.com/?p=5</a:t>
            </a:r>
            <a:endParaRPr lang="en-US" altLang="en-US" sz="2000" smtClean="0"/>
          </a:p>
          <a:p>
            <a:r>
              <a:rPr lang="en-US" altLang="en-US" smtClean="0"/>
              <a:t>Sajax</a:t>
            </a:r>
          </a:p>
          <a:p>
            <a:pPr lvl="1"/>
            <a:r>
              <a:rPr lang="en-US" altLang="en-US" smtClean="0"/>
              <a:t>http://www.modernmethod.com/sajax/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jax-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1"/>
          <a:stretch>
            <a:fillRect/>
          </a:stretch>
        </p:blipFill>
        <p:spPr bwMode="auto">
          <a:xfrm>
            <a:off x="533400" y="1219200"/>
            <a:ext cx="797877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jax-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1"/>
          <a:stretch>
            <a:fillRect/>
          </a:stretch>
        </p:blipFill>
        <p:spPr bwMode="auto">
          <a:xfrm>
            <a:off x="685800" y="838200"/>
            <a:ext cx="797877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Navigation Patterns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Drive to content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Drive to advertisement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Move up a level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Move to next in sequence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Jump to related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Before You Go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On a sheet of paper, answer the following (ungraded) question (no names, please):</a:t>
            </a:r>
          </a:p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4000" dirty="0" smtClean="0"/>
              <a:t>What was the muddiest point in this semester?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Why Database-Generated Pages?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Remote access to a database</a:t>
            </a:r>
            <a:r>
              <a:rPr lang="en-US" smtClean="0">
                <a:latin typeface="Verdana" panose="020B060403050404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Client does not need the database software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Serve rapidly changing information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e.g., Airline reservation systems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Provide multiple “access points”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By subject, by date, by author, …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Record user responses in the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r>
              <a:rPr lang="en-US" altLang="en-US" dirty="0" smtClean="0"/>
              <a:t>Why Content Management Systems?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383957"/>
            <a:ext cx="8077200" cy="4114800"/>
          </a:xfrm>
        </p:spPr>
        <p:txBody>
          <a:bodyPr/>
          <a:lstStyle/>
          <a:p>
            <a:r>
              <a:rPr lang="en-US" altLang="en-US" dirty="0" smtClean="0"/>
              <a:t>Separation of content and appearance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Separation of roles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Standardization of common “design patterns”</a:t>
            </a:r>
          </a:p>
          <a:p>
            <a:pPr lvl="1"/>
            <a:r>
              <a:rPr lang="en-US" altLang="en-US" dirty="0" smtClean="0"/>
              <a:t>Login and password recovery</a:t>
            </a:r>
          </a:p>
          <a:p>
            <a:pPr lvl="1"/>
            <a:r>
              <a:rPr lang="en-US" altLang="en-US" dirty="0" smtClean="0"/>
              <a:t>Headlines and drill-down</a:t>
            </a:r>
          </a:p>
          <a:p>
            <a:pPr lvl="1"/>
            <a:r>
              <a:rPr lang="en-US" altLang="en-US" dirty="0" smtClean="0"/>
              <a:t>Site map</a:t>
            </a:r>
          </a:p>
          <a:p>
            <a:pPr lvl="1"/>
            <a:r>
              <a:rPr lang="en-US" altLang="en-US" dirty="0" smtClean="0"/>
              <a:t>Search</a:t>
            </a:r>
          </a:p>
          <a:p>
            <a:pPr lvl="1"/>
            <a:r>
              <a:rPr lang="en-US" altLang="en-US" dirty="0" smtClean="0"/>
              <a:t>Shopping cart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WordPress</a:t>
            </a:r>
          </a:p>
          <a:p>
            <a:pPr lvl="1"/>
            <a:r>
              <a:rPr lang="en-US" dirty="0" smtClean="0"/>
              <a:t>http://wordpress.org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Joomla</a:t>
            </a:r>
          </a:p>
          <a:p>
            <a:pPr lvl="1"/>
            <a:r>
              <a:rPr lang="en-US" dirty="0" smtClean="0"/>
              <a:t>http://www.joomla.org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Drupal</a:t>
            </a:r>
          </a:p>
          <a:p>
            <a:pPr lvl="1"/>
            <a:r>
              <a:rPr lang="en-US" dirty="0" smtClean="0"/>
              <a:t>https://drupal.org</a:t>
            </a:r>
          </a:p>
        </p:txBody>
      </p:sp>
    </p:spTree>
    <p:extLst>
      <p:ext uri="{BB962C8B-B14F-4D97-AF65-F5344CB8AC3E}">
        <p14:creationId xmlns:p14="http://schemas.microsoft.com/office/powerpoint/2010/main" val="39084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Information architecture design</a:t>
            </a:r>
          </a:p>
          <a:p>
            <a:r>
              <a:rPr lang="en-US" altLang="en-US" smtClean="0"/>
              <a:t>Task assignment</a:t>
            </a:r>
          </a:p>
          <a:p>
            <a:r>
              <a:rPr lang="en-US" altLang="en-US" smtClean="0"/>
              <a:t>Content generation and modification</a:t>
            </a:r>
          </a:p>
          <a:p>
            <a:r>
              <a:rPr lang="en-US" altLang="en-US" smtClean="0"/>
              <a:t>Approval for “publication”</a:t>
            </a:r>
          </a:p>
          <a:p>
            <a:r>
              <a:rPr lang="en-US" altLang="en-US" smtClean="0"/>
              <a:t>Publication</a:t>
            </a:r>
          </a:p>
          <a:p>
            <a:r>
              <a:rPr lang="en-US" altLang="en-US" smtClean="0"/>
              <a:t>Error correction</a:t>
            </a:r>
          </a:p>
          <a:p>
            <a:r>
              <a:rPr lang="en-US" altLang="en-US" smtClean="0"/>
              <a:t>Tracking task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838200"/>
          </a:xfrm>
        </p:spPr>
        <p:txBody>
          <a:bodyPr/>
          <a:lstStyle/>
          <a:p>
            <a:r>
              <a:rPr lang="en-US" altLang="en-US" dirty="0" smtClean="0"/>
              <a:t>Content Management System Structure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Database stores the content</a:t>
            </a:r>
          </a:p>
          <a:p>
            <a:pPr lvl="1"/>
            <a:r>
              <a:rPr lang="en-US" altLang="en-US" dirty="0" smtClean="0"/>
              <a:t>And access control data and parameters</a:t>
            </a:r>
          </a:p>
          <a:p>
            <a:pPr lvl="7"/>
            <a:endParaRPr lang="en-US" altLang="en-US" dirty="0" smtClean="0"/>
          </a:p>
          <a:p>
            <a:r>
              <a:rPr lang="en-US" altLang="en-US" dirty="0" smtClean="0"/>
              <a:t>Server scripting controls the user experience</a:t>
            </a:r>
          </a:p>
          <a:p>
            <a:pPr lvl="1"/>
            <a:r>
              <a:rPr lang="en-US" altLang="en-US" dirty="0" smtClean="0"/>
              <a:t>PHP </a:t>
            </a:r>
            <a:r>
              <a:rPr lang="en-US" altLang="en-US" dirty="0" err="1" smtClean="0"/>
              <a:t>readss</a:t>
            </a:r>
            <a:r>
              <a:rPr lang="en-US" altLang="en-US" dirty="0" smtClean="0"/>
              <a:t> database, generates HTML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(X)HTML conveys the user experience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User-side scripting enhances interactivity</a:t>
            </a:r>
          </a:p>
          <a:p>
            <a:pPr lvl="1"/>
            <a:r>
              <a:rPr lang="en-US" altLang="en-US" dirty="0" smtClean="0"/>
              <a:t>JavaScript may be used for form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Cj041147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14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Cj021554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905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05200" y="4724400"/>
            <a:ext cx="27432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Database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2057400" y="3124200"/>
            <a:ext cx="5562600" cy="1447800"/>
            <a:chOff x="1296" y="1968"/>
            <a:chExt cx="3504" cy="912"/>
          </a:xfrm>
        </p:grpSpPr>
        <p:sp>
          <p:nvSpPr>
            <p:cNvPr id="19482" name="Rectangle 6"/>
            <p:cNvSpPr>
              <a:spLocks noChangeArrowheads="1"/>
            </p:cNvSpPr>
            <p:nvPr/>
          </p:nvSpPr>
          <p:spPr bwMode="auto">
            <a:xfrm>
              <a:off x="1728" y="2640"/>
              <a:ext cx="2496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Server-side Programming</a:t>
              </a:r>
            </a:p>
          </p:txBody>
        </p:sp>
        <p:sp>
          <p:nvSpPr>
            <p:cNvPr id="19483" name="Rectangle 7"/>
            <p:cNvSpPr>
              <a:spLocks noChangeArrowheads="1"/>
            </p:cNvSpPr>
            <p:nvPr/>
          </p:nvSpPr>
          <p:spPr bwMode="auto">
            <a:xfrm>
              <a:off x="2592" y="2304"/>
              <a:ext cx="2208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Interchange Language</a:t>
              </a:r>
            </a:p>
          </p:txBody>
        </p:sp>
        <p:sp>
          <p:nvSpPr>
            <p:cNvPr id="19484" name="Rectangle 8"/>
            <p:cNvSpPr>
              <a:spLocks noChangeArrowheads="1"/>
            </p:cNvSpPr>
            <p:nvPr/>
          </p:nvSpPr>
          <p:spPr bwMode="auto">
            <a:xfrm>
              <a:off x="1296" y="1968"/>
              <a:ext cx="2352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/>
                <a:t>Client-side Programming</a:t>
              </a:r>
            </a:p>
          </p:txBody>
        </p:sp>
      </p:grp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2057400" y="25146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 Web Browser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2057400" y="19050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Client Hardware</a:t>
            </a: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2057400" y="52578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Server Hardware</a:t>
            </a:r>
          </a:p>
        </p:txBody>
      </p:sp>
      <p:grpSp>
        <p:nvGrpSpPr>
          <p:cNvPr id="19465" name="Group 12"/>
          <p:cNvGrpSpPr>
            <a:grpSpLocks/>
          </p:cNvGrpSpPr>
          <p:nvPr/>
        </p:nvGrpSpPr>
        <p:grpSpPr bwMode="auto">
          <a:xfrm>
            <a:off x="7696200" y="1905000"/>
            <a:ext cx="1447800" cy="3689350"/>
            <a:chOff x="4848" y="1200"/>
            <a:chExt cx="912" cy="2324"/>
          </a:xfrm>
        </p:grpSpPr>
        <p:sp>
          <p:nvSpPr>
            <p:cNvPr id="19475" name="Text Box 13"/>
            <p:cNvSpPr txBox="1">
              <a:spLocks noChangeArrowheads="1"/>
            </p:cNvSpPr>
            <p:nvPr/>
          </p:nvSpPr>
          <p:spPr bwMode="auto">
            <a:xfrm>
              <a:off x="4848" y="3312"/>
              <a:ext cx="6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(PC, Unix)</a:t>
              </a:r>
            </a:p>
          </p:txBody>
        </p:sp>
        <p:sp>
          <p:nvSpPr>
            <p:cNvPr id="19476" name="Text Box 14"/>
            <p:cNvSpPr txBox="1">
              <a:spLocks noChangeArrowheads="1"/>
            </p:cNvSpPr>
            <p:nvPr/>
          </p:nvSpPr>
          <p:spPr bwMode="auto">
            <a:xfrm>
              <a:off x="4848" y="2976"/>
              <a:ext cx="6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(MySQL)</a:t>
              </a:r>
            </a:p>
          </p:txBody>
        </p:sp>
        <p:sp>
          <p:nvSpPr>
            <p:cNvPr id="19477" name="Text Box 15"/>
            <p:cNvSpPr txBox="1">
              <a:spLocks noChangeArrowheads="1"/>
            </p:cNvSpPr>
            <p:nvPr/>
          </p:nvSpPr>
          <p:spPr bwMode="auto">
            <a:xfrm>
              <a:off x="4848" y="2640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(PHP)</a:t>
              </a:r>
            </a:p>
          </p:txBody>
        </p:sp>
        <p:sp>
          <p:nvSpPr>
            <p:cNvPr id="19478" name="Text Box 16"/>
            <p:cNvSpPr txBox="1">
              <a:spLocks noChangeArrowheads="1"/>
            </p:cNvSpPr>
            <p:nvPr/>
          </p:nvSpPr>
          <p:spPr bwMode="auto">
            <a:xfrm>
              <a:off x="4848" y="2304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(HTML, XML)</a:t>
              </a:r>
            </a:p>
          </p:txBody>
        </p:sp>
        <p:sp>
          <p:nvSpPr>
            <p:cNvPr id="19479" name="Text Box 17"/>
            <p:cNvSpPr txBox="1">
              <a:spLocks noChangeArrowheads="1"/>
            </p:cNvSpPr>
            <p:nvPr/>
          </p:nvSpPr>
          <p:spPr bwMode="auto">
            <a:xfrm>
              <a:off x="4848" y="1968"/>
              <a:ext cx="7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(JavaScript)</a:t>
              </a:r>
            </a:p>
          </p:txBody>
        </p:sp>
        <p:sp>
          <p:nvSpPr>
            <p:cNvPr id="19480" name="Text Box 18"/>
            <p:cNvSpPr txBox="1">
              <a:spLocks noChangeArrowheads="1"/>
            </p:cNvSpPr>
            <p:nvPr/>
          </p:nvSpPr>
          <p:spPr bwMode="auto">
            <a:xfrm>
              <a:off x="4848" y="1584"/>
              <a:ext cx="7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(IE, Firefox)</a:t>
              </a:r>
            </a:p>
          </p:txBody>
        </p:sp>
        <p:sp>
          <p:nvSpPr>
            <p:cNvPr id="19481" name="Text Box 19"/>
            <p:cNvSpPr txBox="1">
              <a:spLocks noChangeArrowheads="1"/>
            </p:cNvSpPr>
            <p:nvPr/>
          </p:nvSpPr>
          <p:spPr bwMode="auto">
            <a:xfrm>
              <a:off x="4896" y="120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FF"/>
                  </a:solidFill>
                </a:rPr>
                <a:t>(PC)</a:t>
              </a:r>
            </a:p>
          </p:txBody>
        </p:sp>
      </p:grpSp>
      <p:grpSp>
        <p:nvGrpSpPr>
          <p:cNvPr id="19466" name="Group 20"/>
          <p:cNvGrpSpPr>
            <a:grpSpLocks/>
          </p:cNvGrpSpPr>
          <p:nvPr/>
        </p:nvGrpSpPr>
        <p:grpSpPr bwMode="auto">
          <a:xfrm>
            <a:off x="1295400" y="2209800"/>
            <a:ext cx="611188" cy="3041650"/>
            <a:chOff x="191" y="1392"/>
            <a:chExt cx="385" cy="1916"/>
          </a:xfrm>
        </p:grpSpPr>
        <p:sp>
          <p:nvSpPr>
            <p:cNvPr id="19469" name="Line 21"/>
            <p:cNvSpPr>
              <a:spLocks noChangeShapeType="1"/>
            </p:cNvSpPr>
            <p:nvPr/>
          </p:nvSpPr>
          <p:spPr bwMode="auto">
            <a:xfrm>
              <a:off x="576" y="278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22"/>
            <p:cNvSpPr>
              <a:spLocks noChangeShapeType="1"/>
            </p:cNvSpPr>
            <p:nvPr/>
          </p:nvSpPr>
          <p:spPr bwMode="auto">
            <a:xfrm>
              <a:off x="576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23"/>
            <p:cNvSpPr>
              <a:spLocks noChangeShapeType="1"/>
            </p:cNvSpPr>
            <p:nvPr/>
          </p:nvSpPr>
          <p:spPr bwMode="auto">
            <a:xfrm>
              <a:off x="576" y="139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Text Box 24"/>
            <p:cNvSpPr txBox="1">
              <a:spLocks noChangeArrowheads="1"/>
            </p:cNvSpPr>
            <p:nvPr/>
          </p:nvSpPr>
          <p:spPr bwMode="auto">
            <a:xfrm rot="-5400000">
              <a:off x="89" y="2839"/>
              <a:ext cx="5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/>
                <a:t>Business</a:t>
              </a:r>
            </a:p>
            <a:p>
              <a:pPr algn="ctr"/>
              <a:r>
                <a:rPr lang="en-US" altLang="en-US" sz="1600"/>
                <a:t>rules</a:t>
              </a:r>
            </a:p>
          </p:txBody>
        </p:sp>
        <p:sp>
          <p:nvSpPr>
            <p:cNvPr id="19473" name="Text Box 25"/>
            <p:cNvSpPr txBox="1">
              <a:spLocks noChangeArrowheads="1"/>
            </p:cNvSpPr>
            <p:nvPr/>
          </p:nvSpPr>
          <p:spPr bwMode="auto">
            <a:xfrm rot="-5400000">
              <a:off x="37" y="2214"/>
              <a:ext cx="6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/>
                <a:t>Interaction</a:t>
              </a:r>
            </a:p>
            <a:p>
              <a:pPr algn="ctr"/>
              <a:r>
                <a:rPr lang="en-US" altLang="en-US" sz="1600"/>
                <a:t>Design</a:t>
              </a:r>
            </a:p>
          </p:txBody>
        </p:sp>
        <p:sp>
          <p:nvSpPr>
            <p:cNvPr id="19474" name="Text Box 26"/>
            <p:cNvSpPr txBox="1">
              <a:spLocks noChangeArrowheads="1"/>
            </p:cNvSpPr>
            <p:nvPr/>
          </p:nvSpPr>
          <p:spPr bwMode="auto">
            <a:xfrm rot="-5400000">
              <a:off x="87" y="1541"/>
              <a:ext cx="5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/>
                <a:t>Interface</a:t>
              </a:r>
            </a:p>
            <a:p>
              <a:pPr algn="ctr"/>
              <a:r>
                <a:rPr lang="en-US" altLang="en-US" sz="1600"/>
                <a:t>Design</a:t>
              </a:r>
            </a:p>
          </p:txBody>
        </p:sp>
      </p:grpSp>
      <p:sp>
        <p:nvSpPr>
          <p:cNvPr id="595996" name="Rectangle 28"/>
          <p:cNvSpPr>
            <a:spLocks noChangeArrowheads="1"/>
          </p:cNvSpPr>
          <p:nvPr/>
        </p:nvSpPr>
        <p:spPr bwMode="auto">
          <a:xfrm>
            <a:off x="914400" y="2971800"/>
            <a:ext cx="8001000" cy="1676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“Site Blueprint”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38600" y="15240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Main</a:t>
            </a:r>
          </a:p>
          <a:p>
            <a:r>
              <a:rPr lang="en-US" altLang="en-US" sz="1600" b="1">
                <a:latin typeface="Arial" charset="0"/>
              </a:rPr>
              <a:t>Homepage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050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Teaching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386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Research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1722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Other</a:t>
            </a:r>
            <a:br>
              <a:rPr lang="en-US" altLang="en-US" sz="1600" b="1">
                <a:latin typeface="Arial" charset="0"/>
              </a:rPr>
            </a:br>
            <a:r>
              <a:rPr lang="en-US" altLang="en-US" sz="1600" b="1">
                <a:latin typeface="Arial" charset="0"/>
              </a:rPr>
              <a:t>Activities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860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LBSC 690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INFM 718R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Doctoral</a:t>
            </a:r>
            <a:br>
              <a:rPr lang="en-US" altLang="en-US" sz="1400" b="1">
                <a:latin typeface="Arial" charset="0"/>
              </a:rPr>
            </a:br>
            <a:r>
              <a:rPr lang="en-US" altLang="en-US" sz="1400" b="1">
                <a:latin typeface="Arial" charset="0"/>
              </a:rPr>
              <a:t>Seminar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196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Ph.D. </a:t>
            </a:r>
          </a:p>
          <a:p>
            <a:r>
              <a:rPr lang="en-US" altLang="en-US" sz="1400" b="1">
                <a:latin typeface="Arial" charset="0"/>
              </a:rPr>
              <a:t>Students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4196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Publications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4196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Projects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5532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IR</a:t>
            </a:r>
          </a:p>
          <a:p>
            <a:r>
              <a:rPr lang="en-US" altLang="en-US" sz="1400" b="1">
                <a:latin typeface="Arial" charset="0"/>
              </a:rPr>
              <a:t>Colloquium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5532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Arial" charset="0"/>
              </a:rPr>
              <a:t>TREC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590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4724400" y="236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781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590800" y="2590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1910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1910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1910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41910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3246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3246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6324600" y="3733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20574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2057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0574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20574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Pages>35</Pages>
  <Words>622</Words>
  <Application>Microsoft Office PowerPoint</Application>
  <PresentationFormat>On-screen Show (4:3)</PresentationFormat>
  <Paragraphs>212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Verdana</vt:lpstr>
      <vt:lpstr>Default Design</vt:lpstr>
      <vt:lpstr>Content Management Systems</vt:lpstr>
      <vt:lpstr>Putting the Pieces Together</vt:lpstr>
      <vt:lpstr>Why Database-Generated Pages?</vt:lpstr>
      <vt:lpstr>Why Content Management Systems?</vt:lpstr>
      <vt:lpstr>Content Management Systems</vt:lpstr>
      <vt:lpstr>Roles</vt:lpstr>
      <vt:lpstr>Content Management System Structure</vt:lpstr>
      <vt:lpstr>PowerPoint Presentation</vt:lpstr>
      <vt:lpstr>“Site Blueprint”</vt:lpstr>
      <vt:lpstr>Grid Layouts</vt:lpstr>
      <vt:lpstr>Grid Layout: NY Times</vt:lpstr>
      <vt:lpstr>Grid Layout: NY Times</vt:lpstr>
      <vt:lpstr>Grid Layout: ebay</vt:lpstr>
      <vt:lpstr>Grid Layout: ebay</vt:lpstr>
      <vt:lpstr>Grid Layout: Amazon</vt:lpstr>
      <vt:lpstr>Grid Layout: Amazon</vt:lpstr>
      <vt:lpstr>Some Layout Guidelines</vt:lpstr>
      <vt:lpstr>Joomla Structure</vt:lpstr>
      <vt:lpstr>Joomla Components</vt:lpstr>
      <vt:lpstr>Joomla Features</vt:lpstr>
      <vt:lpstr>PowerPoint Presentation</vt:lpstr>
      <vt:lpstr>Joomla Hosting</vt:lpstr>
      <vt:lpstr>Joomla First Steps</vt:lpstr>
      <vt:lpstr>Ajax Applications</vt:lpstr>
      <vt:lpstr>PowerPoint Presentation</vt:lpstr>
      <vt:lpstr>PowerPoint Presentation</vt:lpstr>
      <vt:lpstr>Navigation Patterns</vt:lpstr>
      <vt:lpstr>Before You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</dc:title>
  <dc:creator>Daqing He</dc:creator>
  <cp:lastModifiedBy>gg</cp:lastModifiedBy>
  <cp:revision>91</cp:revision>
  <cp:lastPrinted>1601-01-01T00:00:00Z</cp:lastPrinted>
  <dcterms:created xsi:type="dcterms:W3CDTF">1997-09-24T15:18:00Z</dcterms:created>
  <dcterms:modified xsi:type="dcterms:W3CDTF">2014-05-05T02:25:30Z</dcterms:modified>
</cp:coreProperties>
</file>