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1"/>
  </p:notesMasterIdLst>
  <p:handoutMasterIdLst>
    <p:handoutMasterId r:id="rId52"/>
  </p:handoutMasterIdLst>
  <p:sldIdLst>
    <p:sldId id="256" r:id="rId2"/>
    <p:sldId id="257" r:id="rId3"/>
    <p:sldId id="437" r:id="rId4"/>
    <p:sldId id="464" r:id="rId5"/>
    <p:sldId id="465" r:id="rId6"/>
    <p:sldId id="318" r:id="rId7"/>
    <p:sldId id="432" r:id="rId8"/>
    <p:sldId id="299" r:id="rId9"/>
    <p:sldId id="322" r:id="rId10"/>
    <p:sldId id="323" r:id="rId11"/>
    <p:sldId id="325" r:id="rId12"/>
    <p:sldId id="326" r:id="rId13"/>
    <p:sldId id="294" r:id="rId14"/>
    <p:sldId id="466" r:id="rId15"/>
    <p:sldId id="411" r:id="rId16"/>
    <p:sldId id="444" r:id="rId17"/>
    <p:sldId id="416" r:id="rId18"/>
    <p:sldId id="417" r:id="rId19"/>
    <p:sldId id="303" r:id="rId20"/>
    <p:sldId id="291" r:id="rId21"/>
    <p:sldId id="304" r:id="rId22"/>
    <p:sldId id="403" r:id="rId23"/>
    <p:sldId id="404" r:id="rId24"/>
    <p:sldId id="420" r:id="rId25"/>
    <p:sldId id="422" r:id="rId26"/>
    <p:sldId id="401" r:id="rId27"/>
    <p:sldId id="336" r:id="rId28"/>
    <p:sldId id="470" r:id="rId29"/>
    <p:sldId id="472" r:id="rId30"/>
    <p:sldId id="408" r:id="rId31"/>
    <p:sldId id="410" r:id="rId32"/>
    <p:sldId id="405" r:id="rId33"/>
    <p:sldId id="471" r:id="rId34"/>
    <p:sldId id="468" r:id="rId35"/>
    <p:sldId id="469" r:id="rId36"/>
    <p:sldId id="307" r:id="rId37"/>
    <p:sldId id="308" r:id="rId38"/>
    <p:sldId id="309" r:id="rId39"/>
    <p:sldId id="393" r:id="rId40"/>
    <p:sldId id="467" r:id="rId41"/>
    <p:sldId id="351" r:id="rId42"/>
    <p:sldId id="457" r:id="rId43"/>
    <p:sldId id="460" r:id="rId44"/>
    <p:sldId id="463" r:id="rId45"/>
    <p:sldId id="361" r:id="rId46"/>
    <p:sldId id="333" r:id="rId47"/>
    <p:sldId id="424" r:id="rId48"/>
    <p:sldId id="391" r:id="rId49"/>
    <p:sldId id="473" r:id="rId5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266" y="-21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 d="2"/>
        <a:sy n="1" d="2"/>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image" Target="../media/image6.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799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217503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50938" y="692150"/>
            <a:ext cx="4556125" cy="3416300"/>
          </a:xfrm>
          <a:ln cap="flat"/>
        </p:spPr>
      </p:sp>
      <p:sp>
        <p:nvSpPr>
          <p:cNvPr id="409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27574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5800"/>
            <a:ext cx="4572000" cy="3429000"/>
          </a:xfrm>
          <a:ln cap="flat"/>
        </p:spPr>
      </p:sp>
      <p:sp>
        <p:nvSpPr>
          <p:cNvPr id="31747" name="Rectangle 3"/>
          <p:cNvSpPr>
            <a:spLocks noGrp="1" noChangeArrowheads="1"/>
          </p:cNvSpPr>
          <p:nvPr>
            <p:ph type="body" idx="1"/>
          </p:nvPr>
        </p:nvSpPr>
        <p:spPr>
          <a:noFill/>
        </p:spPr>
        <p:txBody>
          <a:bodyPr/>
          <a:lstStyle/>
          <a:p>
            <a:pPr>
              <a:spcBef>
                <a:spcPct val="0"/>
              </a:spcBef>
            </a:pPr>
            <a:endParaRPr lang="en-US" sz="2400" smtClean="0"/>
          </a:p>
        </p:txBody>
      </p:sp>
    </p:spTree>
    <p:extLst>
      <p:ext uri="{BB962C8B-B14F-4D97-AF65-F5344CB8AC3E}">
        <p14:creationId xmlns:p14="http://schemas.microsoft.com/office/powerpoint/2010/main" val="24266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0938" y="692150"/>
            <a:ext cx="4556125" cy="3416300"/>
          </a:xfrm>
          <a:ln cap="flat"/>
        </p:spPr>
      </p:sp>
      <p:sp>
        <p:nvSpPr>
          <p:cNvPr id="33795"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8588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noFill/>
        </p:spPr>
        <p:txBody>
          <a:bodyPr/>
          <a:lstStyle/>
          <a:p>
            <a:pPr>
              <a:spcBef>
                <a:spcPct val="0"/>
              </a:spcBef>
            </a:pPr>
            <a:endParaRPr lang="en-US" sz="2400" smtClean="0"/>
          </a:p>
        </p:txBody>
      </p:sp>
      <p:sp>
        <p:nvSpPr>
          <p:cNvPr id="35843" name="Rectangle 3"/>
          <p:cNvSpPr>
            <a:spLocks noGrp="1" noRot="1" noChangeAspect="1" noChangeArrowheads="1" noTextEdit="1"/>
          </p:cNvSpPr>
          <p:nvPr>
            <p:ph type="sldImg"/>
          </p:nvPr>
        </p:nvSpPr>
        <p:spPr>
          <a:xfrm>
            <a:off x="1143000" y="685800"/>
            <a:ext cx="4572000" cy="3429000"/>
          </a:xfrm>
          <a:ln cap="flat"/>
        </p:spPr>
      </p:sp>
    </p:spTree>
    <p:extLst>
      <p:ext uri="{BB962C8B-B14F-4D97-AF65-F5344CB8AC3E}">
        <p14:creationId xmlns:p14="http://schemas.microsoft.com/office/powerpoint/2010/main" val="2927420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29000"/>
          </a:xfrm>
          <a:noFill/>
          <a:ln cap="flat"/>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pPr>
            <a:endParaRPr lang="en-US" sz="2400" smtClean="0"/>
          </a:p>
        </p:txBody>
      </p:sp>
    </p:spTree>
    <p:extLst>
      <p:ext uri="{BB962C8B-B14F-4D97-AF65-F5344CB8AC3E}">
        <p14:creationId xmlns:p14="http://schemas.microsoft.com/office/powerpoint/2010/main" val="321716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4588" y="685800"/>
            <a:ext cx="4572000" cy="3429000"/>
          </a:xfrm>
          <a:ln/>
        </p:spPr>
      </p:sp>
      <p:sp>
        <p:nvSpPr>
          <p:cNvPr id="44035" name="Rectangle 3"/>
          <p:cNvSpPr>
            <a:spLocks noGrp="1" noChangeArrowheads="1"/>
          </p:cNvSpPr>
          <p:nvPr>
            <p:ph type="body" idx="1"/>
          </p:nvPr>
        </p:nvSpPr>
        <p:spPr>
          <a:xfrm>
            <a:off x="914400" y="4341813"/>
            <a:ext cx="5029200" cy="4116387"/>
          </a:xfrm>
          <a:noFill/>
        </p:spPr>
        <p:txBody>
          <a:bodyPr/>
          <a:lstStyle/>
          <a:p>
            <a:pPr>
              <a:buFontTx/>
              <a:buChar char="•"/>
            </a:pPr>
            <a:r>
              <a:rPr lang="en-GB" smtClean="0"/>
              <a:t>Traditional Information Retrieval considered a (rather) static textual document collection as source whereas…</a:t>
            </a:r>
          </a:p>
          <a:p>
            <a:pPr>
              <a:buFontTx/>
              <a:buChar char="•"/>
            </a:pPr>
            <a:r>
              <a:rPr lang="en-GB" smtClean="0"/>
              <a:t>Modern Information Retrieval moves away from that. The data is changing more rapidly (like the web). Time is important and even part of the data (News, Chat, part of the information).</a:t>
            </a:r>
          </a:p>
          <a:p>
            <a:pPr>
              <a:buFontTx/>
              <a:buChar char="•"/>
            </a:pPr>
            <a:r>
              <a:rPr lang="en-GB" smtClean="0"/>
              <a:t>Image retrieval (still-image e.g. photos, graphs)</a:t>
            </a:r>
          </a:p>
          <a:p>
            <a:pPr>
              <a:buFontTx/>
              <a:buChar char="•"/>
            </a:pPr>
            <a:r>
              <a:rPr lang="en-GB" smtClean="0"/>
              <a:t>Video retrieval (moving image - term may or may not include sound)</a:t>
            </a:r>
          </a:p>
          <a:p>
            <a:pPr>
              <a:buFontTx/>
              <a:buChar char="•"/>
            </a:pPr>
            <a:r>
              <a:rPr lang="en-GB" smtClean="0"/>
              <a:t>Audio retrieval (e.g. music, speech)</a:t>
            </a:r>
          </a:p>
          <a:p>
            <a:pPr>
              <a:buFontTx/>
              <a:buChar char="•"/>
            </a:pPr>
            <a:r>
              <a:rPr lang="en-GB" smtClean="0"/>
              <a:t>Total (including text retrieval) should be Multimedia IR but often is not. </a:t>
            </a:r>
          </a:p>
          <a:p>
            <a:r>
              <a:rPr lang="en-GB" smtClean="0"/>
              <a:t>	(Note:MMIR usually refers to non-text retrieval).</a:t>
            </a:r>
          </a:p>
          <a:p>
            <a:pPr>
              <a:buFontTx/>
              <a:buChar char="•"/>
            </a:pPr>
            <a:endParaRPr lang="en-GB" smtClean="0"/>
          </a:p>
        </p:txBody>
      </p:sp>
    </p:spTree>
    <p:extLst>
      <p:ext uri="{BB962C8B-B14F-4D97-AF65-F5344CB8AC3E}">
        <p14:creationId xmlns:p14="http://schemas.microsoft.com/office/powerpoint/2010/main" val="202906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4588" y="685800"/>
            <a:ext cx="4572000" cy="3429000"/>
          </a:xfrm>
          <a:ln/>
        </p:spPr>
      </p:sp>
      <p:sp>
        <p:nvSpPr>
          <p:cNvPr id="47107" name="Rectangle 3"/>
          <p:cNvSpPr>
            <a:spLocks noGrp="1" noChangeArrowheads="1"/>
          </p:cNvSpPr>
          <p:nvPr>
            <p:ph type="body" idx="1"/>
          </p:nvPr>
        </p:nvSpPr>
        <p:spPr>
          <a:xfrm>
            <a:off x="912813" y="4343400"/>
            <a:ext cx="5032375" cy="4114800"/>
          </a:xfrm>
          <a:noFill/>
        </p:spPr>
        <p:txBody>
          <a:bodyPr/>
          <a:lstStyle/>
          <a:p>
            <a:endParaRPr lang="en-US" smtClean="0"/>
          </a:p>
        </p:txBody>
      </p:sp>
    </p:spTree>
    <p:extLst>
      <p:ext uri="{BB962C8B-B14F-4D97-AF65-F5344CB8AC3E}">
        <p14:creationId xmlns:p14="http://schemas.microsoft.com/office/powerpoint/2010/main" val="1189447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82688" y="720725"/>
            <a:ext cx="4492625" cy="3370263"/>
          </a:xfrm>
          <a:solidFill>
            <a:srgbClr val="FFFFFF"/>
          </a:solidFill>
          <a:ln/>
        </p:spPr>
      </p:sp>
      <p:sp>
        <p:nvSpPr>
          <p:cNvPr id="49155" name="Rectangle 3"/>
          <p:cNvSpPr>
            <a:spLocks noGrp="1" noChangeArrowheads="1"/>
          </p:cNvSpPr>
          <p:nvPr>
            <p:ph type="body" idx="1"/>
          </p:nvPr>
        </p:nvSpPr>
        <p:spPr>
          <a:xfrm>
            <a:off x="914400" y="4333875"/>
            <a:ext cx="5029200" cy="4089400"/>
          </a:xfrm>
          <a:solidFill>
            <a:srgbClr val="FFFFFF"/>
          </a:solidFill>
          <a:ln w="12700">
            <a:solidFill>
              <a:srgbClr val="000000"/>
            </a:solidFill>
            <a:miter lim="800000"/>
            <a:headEnd/>
            <a:tailEnd/>
          </a:ln>
        </p:spPr>
        <p:txBody>
          <a:bodyPr lIns="89867" tIns="44934" rIns="89867" bIns="44934"/>
          <a:lstStyle/>
          <a:p>
            <a:r>
              <a:rPr lang="en-US" smtClean="0"/>
              <a:t>The answer can be given by looking at interactions within the search process monolingual or multilingual.</a:t>
            </a:r>
          </a:p>
          <a:p>
            <a:endParaRPr lang="en-US" smtClean="0"/>
          </a:p>
          <a:p>
            <a:r>
              <a:rPr lang="en-US" smtClean="0"/>
              <a:t>Besides interested in nominate, interactive ir also interested in the three yellow boxes in predict and choose</a:t>
            </a:r>
          </a:p>
        </p:txBody>
      </p:sp>
    </p:spTree>
    <p:extLst>
      <p:ext uri="{BB962C8B-B14F-4D97-AF65-F5344CB8AC3E}">
        <p14:creationId xmlns:p14="http://schemas.microsoft.com/office/powerpoint/2010/main" val="3660043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3" name="Rectangle 3"/>
          <p:cNvSpPr>
            <a:spLocks noChangeArrowheads="1"/>
          </p:cNvSpPr>
          <p:nvPr/>
        </p:nvSpPr>
        <p:spPr bwMode="auto">
          <a:xfrm>
            <a:off x="3884613" y="868680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62" tIns="46038" rIns="93662" bIns="46038" anchor="b"/>
          <a:lstStyle>
            <a:lvl1pPr defTabSz="930275">
              <a:defRPr sz="2400">
                <a:solidFill>
                  <a:schemeClr val="tx1"/>
                </a:solidFill>
                <a:latin typeface="Times New Roman" panose="02020603050405020304" pitchFamily="18" charset="0"/>
              </a:defRPr>
            </a:lvl1pPr>
            <a:lvl2pPr marL="742950" indent="-285750" defTabSz="930275">
              <a:defRPr sz="2400">
                <a:solidFill>
                  <a:schemeClr val="tx1"/>
                </a:solidFill>
                <a:latin typeface="Times New Roman" panose="02020603050405020304" pitchFamily="18" charset="0"/>
              </a:defRPr>
            </a:lvl2pPr>
            <a:lvl3pPr marL="1143000" indent="-228600" defTabSz="930275">
              <a:defRPr sz="2400">
                <a:solidFill>
                  <a:schemeClr val="tx1"/>
                </a:solidFill>
                <a:latin typeface="Times New Roman" panose="02020603050405020304" pitchFamily="18" charset="0"/>
              </a:defRPr>
            </a:lvl3pPr>
            <a:lvl4pPr marL="1600200" indent="-228600" defTabSz="930275">
              <a:defRPr sz="2400">
                <a:solidFill>
                  <a:schemeClr val="tx1"/>
                </a:solidFill>
                <a:latin typeface="Times New Roman" panose="02020603050405020304" pitchFamily="18" charset="0"/>
              </a:defRPr>
            </a:lvl4pPr>
            <a:lvl5pPr marL="2057400" indent="-228600" defTabSz="930275">
              <a:defRPr sz="24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200"/>
              <a:t>27</a:t>
            </a:r>
          </a:p>
        </p:txBody>
      </p:sp>
      <p:sp>
        <p:nvSpPr>
          <p:cNvPr id="5632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5" name="Rectangle 5"/>
          <p:cNvSpPr>
            <a:spLocks noChangeArrowheads="1"/>
          </p:cNvSpPr>
          <p:nvPr/>
        </p:nvSpPr>
        <p:spPr bwMode="auto">
          <a:xfrm>
            <a:off x="0" y="0"/>
            <a:ext cx="297180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6326" name="Rectangle 6"/>
          <p:cNvSpPr>
            <a:spLocks noGrp="1" noRot="1" noChangeAspect="1" noChangeArrowheads="1" noTextEdit="1"/>
          </p:cNvSpPr>
          <p:nvPr>
            <p:ph type="sldImg"/>
          </p:nvPr>
        </p:nvSpPr>
        <p:spPr>
          <a:xfrm>
            <a:off x="1143000" y="685800"/>
            <a:ext cx="4572000" cy="3429000"/>
          </a:xfrm>
          <a:ln cap="flat"/>
        </p:spPr>
      </p:sp>
      <p:sp>
        <p:nvSpPr>
          <p:cNvPr id="56327" name="Rectangle 7"/>
          <p:cNvSpPr>
            <a:spLocks noGrp="1" noChangeArrowheads="1"/>
          </p:cNvSpPr>
          <p:nvPr>
            <p:ph type="body" idx="1"/>
          </p:nvPr>
        </p:nvSpPr>
        <p:spPr>
          <a:xfrm>
            <a:off x="915988" y="4343400"/>
            <a:ext cx="5027612" cy="4114800"/>
          </a:xfrm>
          <a:noFill/>
        </p:spPr>
        <p:txBody>
          <a:bodyPr lIns="93662" tIns="46038" rIns="93662" bIns="46038"/>
          <a:lstStyle/>
          <a:p>
            <a:pPr>
              <a:spcBef>
                <a:spcPct val="0"/>
              </a:spcBef>
            </a:pPr>
            <a:endParaRPr lang="en-US" sz="2400" smtClean="0"/>
          </a:p>
        </p:txBody>
      </p:sp>
    </p:spTree>
    <p:extLst>
      <p:ext uri="{BB962C8B-B14F-4D97-AF65-F5344CB8AC3E}">
        <p14:creationId xmlns:p14="http://schemas.microsoft.com/office/powerpoint/2010/main" val="4046713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44588" y="685800"/>
            <a:ext cx="4572000" cy="3429000"/>
          </a:xfrm>
          <a:ln/>
        </p:spPr>
      </p:sp>
      <p:sp>
        <p:nvSpPr>
          <p:cNvPr id="62467" name="Rectangle 3"/>
          <p:cNvSpPr>
            <a:spLocks noGrp="1" noChangeArrowheads="1"/>
          </p:cNvSpPr>
          <p:nvPr>
            <p:ph type="body" idx="1"/>
          </p:nvPr>
        </p:nvSpPr>
        <p:spPr>
          <a:xfrm>
            <a:off x="914400" y="4341813"/>
            <a:ext cx="5029200" cy="4116387"/>
          </a:xfrm>
          <a:noFill/>
        </p:spPr>
        <p:txBody>
          <a:bodyPr/>
          <a:lstStyle/>
          <a:p>
            <a:endParaRPr lang="en-GB" smtClean="0"/>
          </a:p>
        </p:txBody>
      </p:sp>
    </p:spTree>
    <p:extLst>
      <p:ext uri="{BB962C8B-B14F-4D97-AF65-F5344CB8AC3E}">
        <p14:creationId xmlns:p14="http://schemas.microsoft.com/office/powerpoint/2010/main" val="270154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body" idx="1"/>
          </p:nvPr>
        </p:nvSpPr>
        <p:spPr>
          <a:noFill/>
        </p:spPr>
        <p:txBody>
          <a:bodyPr lIns="90484" tIns="44448" rIns="90484" bIns="44448"/>
          <a:lstStyle/>
          <a:p>
            <a:endParaRPr lang="en-US" smtClean="0"/>
          </a:p>
        </p:txBody>
      </p:sp>
      <p:sp>
        <p:nvSpPr>
          <p:cNvPr id="64515" name="Rectangle 3"/>
          <p:cNvSpPr>
            <a:spLocks noGrp="1" noRot="1" noChangeAspect="1" noChangeArrowheads="1" noTextEdit="1"/>
          </p:cNvSpPr>
          <p:nvPr>
            <p:ph type="sldImg"/>
          </p:nvPr>
        </p:nvSpPr>
        <p:spPr>
          <a:xfrm>
            <a:off x="1152525" y="692150"/>
            <a:ext cx="4554538" cy="3416300"/>
          </a:xfrm>
          <a:ln cap="flat"/>
        </p:spPr>
      </p:sp>
    </p:spTree>
    <p:extLst>
      <p:ext uri="{BB962C8B-B14F-4D97-AF65-F5344CB8AC3E}">
        <p14:creationId xmlns:p14="http://schemas.microsoft.com/office/powerpoint/2010/main" val="398811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50938" y="692150"/>
            <a:ext cx="4556125" cy="3416300"/>
          </a:xfrm>
          <a:ln cap="flat"/>
        </p:spPr>
      </p:sp>
      <p:sp>
        <p:nvSpPr>
          <p:cNvPr id="614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1007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noFill/>
        </p:spPr>
        <p:txBody>
          <a:bodyPr lIns="90484" tIns="44448" rIns="90484" bIns="44448"/>
          <a:lstStyle/>
          <a:p>
            <a:endParaRPr lang="en-US" smtClean="0"/>
          </a:p>
        </p:txBody>
      </p:sp>
      <p:sp>
        <p:nvSpPr>
          <p:cNvPr id="67587" name="Rectangle 3"/>
          <p:cNvSpPr>
            <a:spLocks noGrp="1" noRot="1" noChangeAspect="1" noChangeArrowheads="1" noTextEdit="1"/>
          </p:cNvSpPr>
          <p:nvPr>
            <p:ph type="sldImg"/>
          </p:nvPr>
        </p:nvSpPr>
        <p:spPr>
          <a:xfrm>
            <a:off x="1152525" y="692150"/>
            <a:ext cx="4554538" cy="3416300"/>
          </a:xfrm>
          <a:ln cap="flat"/>
        </p:spPr>
      </p:sp>
    </p:spTree>
    <p:extLst>
      <p:ext uri="{BB962C8B-B14F-4D97-AF65-F5344CB8AC3E}">
        <p14:creationId xmlns:p14="http://schemas.microsoft.com/office/powerpoint/2010/main" val="2466618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17600" y="679450"/>
            <a:ext cx="4624388" cy="3468688"/>
          </a:xfrm>
          <a:ln/>
        </p:spPr>
      </p:sp>
      <p:sp>
        <p:nvSpPr>
          <p:cNvPr id="70659" name="Rectangle 3"/>
          <p:cNvSpPr>
            <a:spLocks noGrp="1" noChangeArrowheads="1"/>
          </p:cNvSpPr>
          <p:nvPr>
            <p:ph type="body" idx="1"/>
          </p:nvPr>
        </p:nvSpPr>
        <p:spPr>
          <a:xfrm>
            <a:off x="914400" y="4376738"/>
            <a:ext cx="5029200" cy="4071937"/>
          </a:xfrm>
          <a:noFill/>
        </p:spPr>
        <p:txBody>
          <a:bodyPr lIns="90187" tIns="45094" rIns="90187" bIns="45094"/>
          <a:lstStyle/>
          <a:p>
            <a:endParaRPr lang="en-US" smtClean="0"/>
          </a:p>
        </p:txBody>
      </p:sp>
    </p:spTree>
    <p:extLst>
      <p:ext uri="{BB962C8B-B14F-4D97-AF65-F5344CB8AC3E}">
        <p14:creationId xmlns:p14="http://schemas.microsoft.com/office/powerpoint/2010/main" val="2783259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44588" y="685800"/>
            <a:ext cx="4570412" cy="3427413"/>
          </a:xfrm>
          <a:ln/>
        </p:spPr>
      </p:sp>
      <p:sp>
        <p:nvSpPr>
          <p:cNvPr id="9219" name="Rectangle 3"/>
          <p:cNvSpPr>
            <a:spLocks noGrp="1" noChangeArrowheads="1"/>
          </p:cNvSpPr>
          <p:nvPr>
            <p:ph type="body" idx="1"/>
          </p:nvPr>
        </p:nvSpPr>
        <p:spPr>
          <a:xfrm>
            <a:off x="685800" y="4341813"/>
            <a:ext cx="5487988" cy="4116387"/>
          </a:xfrm>
          <a:noFill/>
        </p:spPr>
        <p:txBody>
          <a:bodyPr/>
          <a:lstStyle/>
          <a:p>
            <a:r>
              <a:rPr lang="en-US" smtClean="0"/>
              <a:t>“Information” actually exists as part of a hierarchy, of how refined it is</a:t>
            </a:r>
          </a:p>
        </p:txBody>
      </p:sp>
    </p:spTree>
    <p:extLst>
      <p:ext uri="{BB962C8B-B14F-4D97-AF65-F5344CB8AC3E}">
        <p14:creationId xmlns:p14="http://schemas.microsoft.com/office/powerpoint/2010/main" val="216026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291"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5</a:t>
            </a:r>
          </a:p>
        </p:txBody>
      </p:sp>
      <p:sp>
        <p:nvSpPr>
          <p:cNvPr id="12292"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293"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2294" name="Rectangle 6"/>
          <p:cNvSpPr>
            <a:spLocks noGrp="1" noRot="1" noChangeAspect="1" noChangeArrowheads="1" noTextEdit="1"/>
          </p:cNvSpPr>
          <p:nvPr>
            <p:ph type="sldImg"/>
          </p:nvPr>
        </p:nvSpPr>
        <p:spPr>
          <a:xfrm>
            <a:off x="1150938" y="692150"/>
            <a:ext cx="4556125" cy="3416300"/>
          </a:xfrm>
          <a:ln cap="flat"/>
        </p:spPr>
      </p:sp>
      <p:sp>
        <p:nvSpPr>
          <p:cNvPr id="12295" name="Rectangle 7"/>
          <p:cNvSpPr>
            <a:spLocks noGrp="1" noChangeArrowheads="1"/>
          </p:cNvSpPr>
          <p:nvPr>
            <p:ph type="body" idx="1"/>
          </p:nvPr>
        </p:nvSpPr>
        <p:spPr>
          <a:xfrm>
            <a:off x="912813" y="4341813"/>
            <a:ext cx="5029200" cy="4114800"/>
          </a:xfrm>
          <a:noFill/>
        </p:spPr>
        <p:txBody>
          <a:bodyPr/>
          <a:lstStyle/>
          <a:p>
            <a:endParaRPr lang="en-US" smtClean="0"/>
          </a:p>
        </p:txBody>
      </p:sp>
    </p:spTree>
    <p:extLst>
      <p:ext uri="{BB962C8B-B14F-4D97-AF65-F5344CB8AC3E}">
        <p14:creationId xmlns:p14="http://schemas.microsoft.com/office/powerpoint/2010/main" val="294708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5"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17</a:t>
            </a:r>
          </a:p>
        </p:txBody>
      </p:sp>
      <p:sp>
        <p:nvSpPr>
          <p:cNvPr id="18436" name="Rectangle 4"/>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7" name="Rectangle 5"/>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8438" name="Rectangle 6"/>
          <p:cNvSpPr>
            <a:spLocks noGrp="1" noRot="1" noChangeAspect="1" noChangeArrowheads="1" noTextEdit="1"/>
          </p:cNvSpPr>
          <p:nvPr>
            <p:ph type="sldImg"/>
          </p:nvPr>
        </p:nvSpPr>
        <p:spPr>
          <a:xfrm>
            <a:off x="1150938" y="692150"/>
            <a:ext cx="4556125" cy="3416300"/>
          </a:xfrm>
          <a:ln cap="flat"/>
        </p:spPr>
      </p:sp>
      <p:sp>
        <p:nvSpPr>
          <p:cNvPr id="18439" name="Rectangle 7"/>
          <p:cNvSpPr>
            <a:spLocks noGrp="1" noChangeArrowheads="1"/>
          </p:cNvSpPr>
          <p:nvPr>
            <p:ph type="body" idx="1"/>
          </p:nvPr>
        </p:nvSpPr>
        <p:spPr>
          <a:xfrm>
            <a:off x="912813" y="4341813"/>
            <a:ext cx="5029200" cy="4114800"/>
          </a:xfrm>
          <a:noFill/>
        </p:spPr>
        <p:txBody>
          <a:bodyPr/>
          <a:lstStyle/>
          <a:p>
            <a:endParaRPr lang="en-US" smtClean="0"/>
          </a:p>
        </p:txBody>
      </p:sp>
    </p:spTree>
    <p:extLst>
      <p:ext uri="{BB962C8B-B14F-4D97-AF65-F5344CB8AC3E}">
        <p14:creationId xmlns:p14="http://schemas.microsoft.com/office/powerpoint/2010/main" val="49018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6</a:t>
            </a:r>
          </a:p>
        </p:txBody>
      </p:sp>
      <p:sp>
        <p:nvSpPr>
          <p:cNvPr id="204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0486" name="Rectangle 6"/>
          <p:cNvSpPr>
            <a:spLocks noGrp="1" noRot="1" noChangeAspect="1" noChangeArrowheads="1" noTextEdit="1"/>
          </p:cNvSpPr>
          <p:nvPr>
            <p:ph type="sldImg"/>
          </p:nvPr>
        </p:nvSpPr>
        <p:spPr>
          <a:xfrm>
            <a:off x="1143000" y="685800"/>
            <a:ext cx="4572000" cy="3429000"/>
          </a:xfrm>
          <a:ln cap="flat"/>
        </p:spPr>
      </p:sp>
      <p:sp>
        <p:nvSpPr>
          <p:cNvPr id="20487" name="Rectangle 7"/>
          <p:cNvSpPr>
            <a:spLocks noGrp="1" noChangeArrowheads="1"/>
          </p:cNvSpPr>
          <p:nvPr>
            <p:ph type="body" idx="1"/>
          </p:nvPr>
        </p:nvSpPr>
        <p:spPr>
          <a:noFill/>
        </p:spPr>
        <p:txBody>
          <a:bodyPr/>
          <a:lstStyle/>
          <a:p>
            <a:r>
              <a:rPr lang="en-US" smtClean="0"/>
              <a:t>Start 1:20</a:t>
            </a:r>
          </a:p>
        </p:txBody>
      </p:sp>
    </p:spTree>
    <p:extLst>
      <p:ext uri="{BB962C8B-B14F-4D97-AF65-F5344CB8AC3E}">
        <p14:creationId xmlns:p14="http://schemas.microsoft.com/office/powerpoint/2010/main" val="2884338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1150938" y="692150"/>
            <a:ext cx="4556125" cy="3416300"/>
          </a:xfrm>
          <a:ln cap="flat"/>
        </p:spPr>
      </p:sp>
      <p:sp>
        <p:nvSpPr>
          <p:cNvPr id="225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933484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50938" y="692150"/>
            <a:ext cx="4556125" cy="3416300"/>
          </a:xfrm>
          <a:ln cap="flat"/>
        </p:spPr>
      </p:sp>
      <p:sp>
        <p:nvSpPr>
          <p:cNvPr id="25603"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470716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765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sz="1000" i="1"/>
              <a:t>14</a:t>
            </a:r>
          </a:p>
        </p:txBody>
      </p:sp>
      <p:sp>
        <p:nvSpPr>
          <p:cNvPr id="2765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765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7654" name="Rectangle 6"/>
          <p:cNvSpPr>
            <a:spLocks noGrp="1" noRot="1" noChangeAspect="1" noChangeArrowheads="1" noTextEdit="1"/>
          </p:cNvSpPr>
          <p:nvPr>
            <p:ph type="sldImg"/>
          </p:nvPr>
        </p:nvSpPr>
        <p:spPr>
          <a:xfrm>
            <a:off x="1152525" y="692150"/>
            <a:ext cx="4554538" cy="3416300"/>
          </a:xfrm>
          <a:ln cap="flat"/>
        </p:spPr>
      </p:sp>
      <p:sp>
        <p:nvSpPr>
          <p:cNvPr id="27655" name="Rectangle 7"/>
          <p:cNvSpPr>
            <a:spLocks noGrp="1" noChangeArrowheads="1"/>
          </p:cNvSpPr>
          <p:nvPr>
            <p:ph type="body" idx="1"/>
          </p:nvPr>
        </p:nvSpPr>
        <p:spPr>
          <a:noFill/>
        </p:spPr>
        <p:txBody>
          <a:bodyPr lIns="90484" tIns="44448" rIns="90484" bIns="44448"/>
          <a:lstStyle/>
          <a:p>
            <a:endParaRPr lang="en-US" smtClean="0"/>
          </a:p>
        </p:txBody>
      </p:sp>
    </p:spTree>
    <p:extLst>
      <p:ext uri="{BB962C8B-B14F-4D97-AF65-F5344CB8AC3E}">
        <p14:creationId xmlns:p14="http://schemas.microsoft.com/office/powerpoint/2010/main" val="2636354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41861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389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383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115140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9372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5203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54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Tree>
    <p:extLst>
      <p:ext uri="{BB962C8B-B14F-4D97-AF65-F5344CB8AC3E}">
        <p14:creationId xmlns:p14="http://schemas.microsoft.com/office/powerpoint/2010/main" val="167504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6697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63094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805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89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12334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06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51315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09013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SzPct val="10000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SzPct val="10000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SzPct val="10000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0.emf"/></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disney.ctr.columbia.edu/WebSEEk/"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11.bin"/><Relationship Id="rId4" Type="http://schemas.openxmlformats.org/officeDocument/2006/relationships/image" Target="../media/image27.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vmlDrawing" Target="../drawings/vmlDrawing7.vml"/><Relationship Id="rId5" Type="http://schemas.openxmlformats.org/officeDocument/2006/relationships/image" Target="../media/image29.emf"/><Relationship Id="rId4" Type="http://schemas.openxmlformats.org/officeDocument/2006/relationships/oleObject" Target="../embeddings/oleObject12.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590800"/>
            <a:ext cx="7772400" cy="1143000"/>
          </a:xfrm>
          <a:noFill/>
        </p:spPr>
        <p:txBody>
          <a:bodyPr anchor="ctr"/>
          <a:lstStyle/>
          <a:p>
            <a:r>
              <a:rPr lang="en-US" sz="4400" dirty="0" smtClean="0"/>
              <a:t>Information Retrieval</a:t>
            </a:r>
          </a:p>
        </p:txBody>
      </p:sp>
      <p:sp>
        <p:nvSpPr>
          <p:cNvPr id="3075" name="Rectangle 3"/>
          <p:cNvSpPr>
            <a:spLocks noGrp="1" noChangeArrowheads="1"/>
          </p:cNvSpPr>
          <p:nvPr>
            <p:ph type="subTitle" idx="1"/>
          </p:nvPr>
        </p:nvSpPr>
        <p:spPr>
          <a:xfrm>
            <a:off x="1371600" y="3886200"/>
            <a:ext cx="6400800" cy="1752600"/>
          </a:xfrm>
          <a:noFill/>
        </p:spPr>
        <p:txBody>
          <a:bodyPr/>
          <a:lstStyle/>
          <a:p>
            <a:pPr marL="342900" indent="-342900"/>
            <a:r>
              <a:rPr lang="en-US" sz="3200" dirty="0" smtClean="0"/>
              <a:t>Session </a:t>
            </a:r>
            <a:r>
              <a:rPr lang="en-US" sz="3200" dirty="0" smtClean="0"/>
              <a:t>11</a:t>
            </a:r>
            <a:endParaRPr lang="en-US" sz="3200" dirty="0" smtClean="0"/>
          </a:p>
          <a:p>
            <a:pPr marL="342900" indent="-342900"/>
            <a:r>
              <a:rPr lang="en-US" sz="3200" dirty="0" smtClean="0"/>
              <a:t>LBSC 671</a:t>
            </a:r>
          </a:p>
          <a:p>
            <a:pPr marL="342900" indent="-342900"/>
            <a:r>
              <a:rPr lang="en-US" sz="3200" dirty="0" smtClean="0"/>
              <a:t>Creating Information Infrastructures</a:t>
            </a:r>
          </a:p>
        </p:txBody>
      </p:sp>
      <p:pic>
        <p:nvPicPr>
          <p:cNvPr id="3076" name="Picture 6" descr="h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57200"/>
            <a:ext cx="698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16387"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Source</a:t>
            </a:r>
          </a:p>
          <a:p>
            <a:pPr algn="ctr" eaLnBrk="1" hangingPunct="1"/>
            <a:r>
              <a:rPr lang="en-US" sz="1800"/>
              <a:t>Selection</a:t>
            </a:r>
          </a:p>
        </p:txBody>
      </p:sp>
      <p:grpSp>
        <p:nvGrpSpPr>
          <p:cNvPr id="16388" name="Group 4"/>
          <p:cNvGrpSpPr>
            <a:grpSpLocks/>
          </p:cNvGrpSpPr>
          <p:nvPr/>
        </p:nvGrpSpPr>
        <p:grpSpPr bwMode="auto">
          <a:xfrm>
            <a:off x="3124200" y="2819400"/>
            <a:ext cx="1447800" cy="1295400"/>
            <a:chOff x="1968" y="1776"/>
            <a:chExt cx="912" cy="816"/>
          </a:xfrm>
        </p:grpSpPr>
        <p:sp>
          <p:nvSpPr>
            <p:cNvPr id="16413"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Search</a:t>
              </a:r>
            </a:p>
          </p:txBody>
        </p:sp>
        <p:cxnSp>
          <p:nvCxnSpPr>
            <p:cNvPr id="16414" name="AutoShape 6"/>
            <p:cNvCxnSpPr>
              <a:cxnSpLocks noChangeShapeType="1"/>
              <a:stCxn id="16401" idx="3"/>
              <a:endCxn id="16413"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5" name="Text Box 7"/>
            <p:cNvSpPr txBox="1">
              <a:spLocks noChangeArrowheads="1"/>
            </p:cNvSpPr>
            <p:nvPr/>
          </p:nvSpPr>
          <p:spPr bwMode="auto">
            <a:xfrm>
              <a:off x="2304" y="177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Query</a:t>
              </a:r>
            </a:p>
          </p:txBody>
        </p:sp>
      </p:grpSp>
      <p:grpSp>
        <p:nvGrpSpPr>
          <p:cNvPr id="16389" name="Group 8"/>
          <p:cNvGrpSpPr>
            <a:grpSpLocks/>
          </p:cNvGrpSpPr>
          <p:nvPr/>
        </p:nvGrpSpPr>
        <p:grpSpPr bwMode="auto">
          <a:xfrm>
            <a:off x="4572000" y="3657600"/>
            <a:ext cx="1706563" cy="1295400"/>
            <a:chOff x="2880" y="2304"/>
            <a:chExt cx="1075" cy="816"/>
          </a:xfrm>
        </p:grpSpPr>
        <p:sp>
          <p:nvSpPr>
            <p:cNvPr id="16410"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Selection</a:t>
              </a:r>
            </a:p>
          </p:txBody>
        </p:sp>
        <p:cxnSp>
          <p:nvCxnSpPr>
            <p:cNvPr id="16411" name="AutoShape 10"/>
            <p:cNvCxnSpPr>
              <a:cxnSpLocks noChangeShapeType="1"/>
              <a:stCxn id="16413" idx="3"/>
              <a:endCxn id="16410"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2" name="Text Box 11"/>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Ranked List</a:t>
              </a:r>
            </a:p>
          </p:txBody>
        </p:sp>
      </p:grpSp>
      <p:grpSp>
        <p:nvGrpSpPr>
          <p:cNvPr id="16390" name="Group 12"/>
          <p:cNvGrpSpPr>
            <a:grpSpLocks/>
          </p:cNvGrpSpPr>
          <p:nvPr/>
        </p:nvGrpSpPr>
        <p:grpSpPr bwMode="auto">
          <a:xfrm>
            <a:off x="6019800" y="4419600"/>
            <a:ext cx="1447800" cy="1371600"/>
            <a:chOff x="3792" y="2784"/>
            <a:chExt cx="912" cy="864"/>
          </a:xfrm>
        </p:grpSpPr>
        <p:sp>
          <p:nvSpPr>
            <p:cNvPr id="16407"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Examination</a:t>
              </a:r>
            </a:p>
          </p:txBody>
        </p:sp>
        <p:cxnSp>
          <p:nvCxnSpPr>
            <p:cNvPr id="16408" name="AutoShape 14"/>
            <p:cNvCxnSpPr>
              <a:cxnSpLocks noChangeShapeType="1"/>
              <a:stCxn id="16410" idx="3"/>
              <a:endCxn id="16407"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9" name="Text Box 15"/>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6391" name="Group 16"/>
          <p:cNvGrpSpPr>
            <a:grpSpLocks/>
          </p:cNvGrpSpPr>
          <p:nvPr/>
        </p:nvGrpSpPr>
        <p:grpSpPr bwMode="auto">
          <a:xfrm>
            <a:off x="7467600" y="5257800"/>
            <a:ext cx="1447800" cy="1371600"/>
            <a:chOff x="4704" y="3312"/>
            <a:chExt cx="912" cy="864"/>
          </a:xfrm>
        </p:grpSpPr>
        <p:sp>
          <p:nvSpPr>
            <p:cNvPr id="16404"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Delivery</a:t>
              </a:r>
            </a:p>
          </p:txBody>
        </p:sp>
        <p:cxnSp>
          <p:nvCxnSpPr>
            <p:cNvPr id="16405" name="AutoShape 18"/>
            <p:cNvCxnSpPr>
              <a:cxnSpLocks noChangeShapeType="1"/>
              <a:stCxn id="16407" idx="3"/>
              <a:endCxn id="16404" idx="0"/>
            </p:cNvCxnSpPr>
            <p:nvPr/>
          </p:nvCxnSpPr>
          <p:spPr bwMode="auto">
            <a:xfrm>
              <a:off x="4704" y="3408"/>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6" name="Text Box 19"/>
            <p:cNvSpPr txBox="1">
              <a:spLocks noChangeArrowheads="1"/>
            </p:cNvSpPr>
            <p:nvPr/>
          </p:nvSpPr>
          <p:spPr bwMode="auto">
            <a:xfrm>
              <a:off x="4944" y="3312"/>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6392" name="Group 20"/>
          <p:cNvGrpSpPr>
            <a:grpSpLocks/>
          </p:cNvGrpSpPr>
          <p:nvPr/>
        </p:nvGrpSpPr>
        <p:grpSpPr bwMode="auto">
          <a:xfrm>
            <a:off x="1676400" y="1905000"/>
            <a:ext cx="1447800" cy="1447800"/>
            <a:chOff x="1056" y="1200"/>
            <a:chExt cx="912" cy="912"/>
          </a:xfrm>
        </p:grpSpPr>
        <p:sp>
          <p:nvSpPr>
            <p:cNvPr id="16401"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Query</a:t>
              </a:r>
            </a:p>
            <a:p>
              <a:pPr algn="ctr" eaLnBrk="1" hangingPunct="1"/>
              <a:r>
                <a:rPr lang="en-US" sz="1800"/>
                <a:t>Formulation</a:t>
              </a:r>
            </a:p>
          </p:txBody>
        </p:sp>
        <p:cxnSp>
          <p:nvCxnSpPr>
            <p:cNvPr id="16402" name="AutoShape 22"/>
            <p:cNvCxnSpPr>
              <a:cxnSpLocks noChangeShapeType="1"/>
              <a:stCxn id="16387" idx="3"/>
              <a:endCxn id="16401" idx="0"/>
            </p:cNvCxnSpPr>
            <p:nvPr/>
          </p:nvCxnSpPr>
          <p:spPr bwMode="auto">
            <a:xfrm>
              <a:off x="1056" y="1344"/>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03" name="Text Box 23"/>
            <p:cNvSpPr txBox="1">
              <a:spLocks noChangeArrowheads="1"/>
            </p:cNvSpPr>
            <p:nvPr/>
          </p:nvSpPr>
          <p:spPr bwMode="auto">
            <a:xfrm>
              <a:off x="1248" y="1200"/>
              <a:ext cx="6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IR System</a:t>
              </a:r>
            </a:p>
          </p:txBody>
        </p:sp>
      </p:grpSp>
      <p:grpSp>
        <p:nvGrpSpPr>
          <p:cNvPr id="16393" name="Group 24"/>
          <p:cNvGrpSpPr>
            <a:grpSpLocks/>
          </p:cNvGrpSpPr>
          <p:nvPr/>
        </p:nvGrpSpPr>
        <p:grpSpPr bwMode="auto">
          <a:xfrm>
            <a:off x="1905000" y="4114800"/>
            <a:ext cx="2247900" cy="1143000"/>
            <a:chOff x="1200" y="2592"/>
            <a:chExt cx="1416" cy="720"/>
          </a:xfrm>
        </p:grpSpPr>
        <p:sp>
          <p:nvSpPr>
            <p:cNvPr id="16398" name="Rectangle 25"/>
            <p:cNvSpPr>
              <a:spLocks noChangeArrowheads="1"/>
            </p:cNvSpPr>
            <p:nvPr/>
          </p:nvSpPr>
          <p:spPr bwMode="auto">
            <a:xfrm>
              <a:off x="1200" y="283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Indexing</a:t>
              </a:r>
            </a:p>
          </p:txBody>
        </p:sp>
        <p:sp>
          <p:nvSpPr>
            <p:cNvPr id="16399" name="Text Box 26"/>
            <p:cNvSpPr txBox="1">
              <a:spLocks noChangeArrowheads="1"/>
            </p:cNvSpPr>
            <p:nvPr/>
          </p:nvSpPr>
          <p:spPr bwMode="auto">
            <a:xfrm>
              <a:off x="2208" y="2976"/>
              <a:ext cx="40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Index</a:t>
              </a:r>
            </a:p>
          </p:txBody>
        </p:sp>
        <p:cxnSp>
          <p:nvCxnSpPr>
            <p:cNvPr id="16400" name="AutoShape 27"/>
            <p:cNvCxnSpPr>
              <a:cxnSpLocks noChangeShapeType="1"/>
              <a:stCxn id="16398" idx="3"/>
              <a:endCxn id="16413" idx="2"/>
            </p:cNvCxnSpPr>
            <p:nvPr/>
          </p:nvCxnSpPr>
          <p:spPr bwMode="auto">
            <a:xfrm flipV="1">
              <a:off x="2016" y="2592"/>
              <a:ext cx="456" cy="480"/>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394" name="Group 28"/>
          <p:cNvGrpSpPr>
            <a:grpSpLocks/>
          </p:cNvGrpSpPr>
          <p:nvPr/>
        </p:nvGrpSpPr>
        <p:grpSpPr bwMode="auto">
          <a:xfrm>
            <a:off x="457200" y="5257800"/>
            <a:ext cx="2709863" cy="914400"/>
            <a:chOff x="288" y="3312"/>
            <a:chExt cx="1707" cy="576"/>
          </a:xfrm>
        </p:grpSpPr>
        <p:sp>
          <p:nvSpPr>
            <p:cNvPr id="16395" name="Rectangle 29"/>
            <p:cNvSpPr>
              <a:spLocks noChangeArrowheads="1"/>
            </p:cNvSpPr>
            <p:nvPr/>
          </p:nvSpPr>
          <p:spPr bwMode="auto">
            <a:xfrm>
              <a:off x="288" y="3408"/>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Acquisition</a:t>
              </a:r>
            </a:p>
          </p:txBody>
        </p:sp>
        <p:cxnSp>
          <p:nvCxnSpPr>
            <p:cNvPr id="16396" name="AutoShape 30"/>
            <p:cNvCxnSpPr>
              <a:cxnSpLocks noChangeShapeType="1"/>
              <a:stCxn id="16395" idx="3"/>
              <a:endCxn id="16398" idx="2"/>
            </p:cNvCxnSpPr>
            <p:nvPr/>
          </p:nvCxnSpPr>
          <p:spPr bwMode="auto">
            <a:xfrm flipV="1">
              <a:off x="1104" y="3312"/>
              <a:ext cx="504" cy="336"/>
            </a:xfrm>
            <a:prstGeom prst="curvedConnector2">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97" name="Text Box 31"/>
            <p:cNvSpPr txBox="1">
              <a:spLocks noChangeArrowheads="1"/>
            </p:cNvSpPr>
            <p:nvPr/>
          </p:nvSpPr>
          <p:spPr bwMode="auto">
            <a:xfrm>
              <a:off x="1344" y="3552"/>
              <a:ext cx="6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Collection</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741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7412" name="Rectangle 4"/>
          <p:cNvSpPr>
            <a:spLocks noGrp="1" noChangeArrowheads="1"/>
          </p:cNvSpPr>
          <p:nvPr>
            <p:ph type="title"/>
          </p:nvPr>
        </p:nvSpPr>
        <p:spPr>
          <a:xfrm>
            <a:off x="685800" y="304800"/>
            <a:ext cx="7772400" cy="1143000"/>
          </a:xfrm>
          <a:noFill/>
        </p:spPr>
        <p:txBody>
          <a:bodyPr/>
          <a:lstStyle/>
          <a:p>
            <a:r>
              <a:rPr lang="en-US" smtClean="0"/>
              <a:t>Human-Machine Synergy</a:t>
            </a:r>
          </a:p>
        </p:txBody>
      </p:sp>
      <p:sp>
        <p:nvSpPr>
          <p:cNvPr id="17413" name="Rectangle 5"/>
          <p:cNvSpPr>
            <a:spLocks noGrp="1" noChangeArrowheads="1"/>
          </p:cNvSpPr>
          <p:nvPr>
            <p:ph type="body" idx="1"/>
          </p:nvPr>
        </p:nvSpPr>
        <p:spPr>
          <a:xfrm>
            <a:off x="381000" y="1524000"/>
            <a:ext cx="8382000" cy="4114800"/>
          </a:xfrm>
          <a:noFill/>
        </p:spPr>
        <p:txBody>
          <a:bodyPr/>
          <a:lstStyle/>
          <a:p>
            <a:r>
              <a:rPr lang="en-US" smtClean="0"/>
              <a:t>Machines are good at:</a:t>
            </a:r>
          </a:p>
          <a:p>
            <a:pPr lvl="1"/>
            <a:r>
              <a:rPr lang="en-US" smtClean="0"/>
              <a:t>Doing simple things accurately and quickly</a:t>
            </a:r>
          </a:p>
          <a:p>
            <a:pPr lvl="1"/>
            <a:r>
              <a:rPr lang="en-US" smtClean="0"/>
              <a:t>Scaling to larger collections in sublinear time</a:t>
            </a:r>
          </a:p>
          <a:p>
            <a:pPr lvl="4"/>
            <a:endParaRPr lang="en-US" smtClean="0"/>
          </a:p>
          <a:p>
            <a:r>
              <a:rPr lang="en-US" smtClean="0"/>
              <a:t>People are better at:</a:t>
            </a:r>
          </a:p>
          <a:p>
            <a:pPr lvl="1"/>
            <a:r>
              <a:rPr lang="en-US" smtClean="0"/>
              <a:t>Accurately recognizing what they are looking for</a:t>
            </a:r>
          </a:p>
          <a:p>
            <a:pPr lvl="1"/>
            <a:r>
              <a:rPr lang="en-US" smtClean="0"/>
              <a:t>Evaluating intangibles such as “quality”</a:t>
            </a:r>
          </a:p>
          <a:p>
            <a:pPr lvl="3"/>
            <a:endParaRPr lang="en-US" smtClean="0"/>
          </a:p>
          <a:p>
            <a:r>
              <a:rPr lang="en-US" smtClean="0"/>
              <a:t>Both are pretty bad at:</a:t>
            </a:r>
          </a:p>
          <a:p>
            <a:pPr lvl="1"/>
            <a:r>
              <a:rPr lang="en-US" smtClean="0"/>
              <a:t>Mapping consistently between words and concepts</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5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60" name="Rectangle 4"/>
          <p:cNvSpPr>
            <a:spLocks noChangeArrowheads="1"/>
          </p:cNvSpPr>
          <p:nvPr/>
        </p:nvSpPr>
        <p:spPr bwMode="auto">
          <a:xfrm>
            <a:off x="4806950" y="2139950"/>
            <a:ext cx="3797300" cy="3340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61" name="Rectangle 5"/>
          <p:cNvSpPr>
            <a:spLocks noChangeArrowheads="1"/>
          </p:cNvSpPr>
          <p:nvPr/>
        </p:nvSpPr>
        <p:spPr bwMode="auto">
          <a:xfrm>
            <a:off x="539750" y="2139950"/>
            <a:ext cx="3797300" cy="33401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462" name="Rectangle 6"/>
          <p:cNvSpPr>
            <a:spLocks noGrp="1" noChangeArrowheads="1"/>
          </p:cNvSpPr>
          <p:nvPr>
            <p:ph type="title"/>
          </p:nvPr>
        </p:nvSpPr>
        <p:spPr>
          <a:xfrm>
            <a:off x="685800" y="0"/>
            <a:ext cx="7772400" cy="685800"/>
          </a:xfrm>
          <a:noFill/>
        </p:spPr>
        <p:txBody>
          <a:bodyPr/>
          <a:lstStyle/>
          <a:p>
            <a:r>
              <a:rPr lang="en-US" smtClean="0"/>
              <a:t>Search Component Model</a:t>
            </a:r>
          </a:p>
        </p:txBody>
      </p:sp>
      <p:sp>
        <p:nvSpPr>
          <p:cNvPr id="19463" name="Rectangle 7"/>
          <p:cNvSpPr>
            <a:spLocks noChangeArrowheads="1"/>
          </p:cNvSpPr>
          <p:nvPr/>
        </p:nvSpPr>
        <p:spPr bwMode="auto">
          <a:xfrm>
            <a:off x="2825750" y="57975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Comparison Function</a:t>
            </a:r>
          </a:p>
        </p:txBody>
      </p:sp>
      <p:sp>
        <p:nvSpPr>
          <p:cNvPr id="19464" name="Rectangle 8"/>
          <p:cNvSpPr>
            <a:spLocks noChangeArrowheads="1"/>
          </p:cNvSpPr>
          <p:nvPr/>
        </p:nvSpPr>
        <p:spPr bwMode="auto">
          <a:xfrm>
            <a:off x="844550" y="43497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Representation Function</a:t>
            </a:r>
          </a:p>
        </p:txBody>
      </p:sp>
      <p:sp>
        <p:nvSpPr>
          <p:cNvPr id="19465" name="Rectangle 9"/>
          <p:cNvSpPr>
            <a:spLocks noChangeArrowheads="1"/>
          </p:cNvSpPr>
          <p:nvPr/>
        </p:nvSpPr>
        <p:spPr bwMode="auto">
          <a:xfrm>
            <a:off x="844550" y="29019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Query Formulation</a:t>
            </a:r>
          </a:p>
        </p:txBody>
      </p:sp>
      <p:sp>
        <p:nvSpPr>
          <p:cNvPr id="19466" name="Rectangle 10"/>
          <p:cNvSpPr>
            <a:spLocks noChangeArrowheads="1"/>
          </p:cNvSpPr>
          <p:nvPr/>
        </p:nvSpPr>
        <p:spPr bwMode="auto">
          <a:xfrm>
            <a:off x="2825750" y="14541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Human Judgment</a:t>
            </a:r>
          </a:p>
        </p:txBody>
      </p:sp>
      <p:sp>
        <p:nvSpPr>
          <p:cNvPr id="19467" name="Rectangle 11"/>
          <p:cNvSpPr>
            <a:spLocks noChangeArrowheads="1"/>
          </p:cNvSpPr>
          <p:nvPr/>
        </p:nvSpPr>
        <p:spPr bwMode="auto">
          <a:xfrm>
            <a:off x="5035550" y="4349750"/>
            <a:ext cx="3263900" cy="368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Representation Function</a:t>
            </a:r>
          </a:p>
        </p:txBody>
      </p:sp>
      <p:sp>
        <p:nvSpPr>
          <p:cNvPr id="19468" name="Rectangle 12"/>
          <p:cNvSpPr>
            <a:spLocks noChangeArrowheads="1"/>
          </p:cNvSpPr>
          <p:nvPr/>
        </p:nvSpPr>
        <p:spPr bwMode="auto">
          <a:xfrm>
            <a:off x="3033713" y="6478588"/>
            <a:ext cx="29241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Retrieval Status Value</a:t>
            </a:r>
          </a:p>
        </p:txBody>
      </p:sp>
      <p:sp>
        <p:nvSpPr>
          <p:cNvPr id="19469" name="Rectangle 13"/>
          <p:cNvSpPr>
            <a:spLocks noChangeArrowheads="1"/>
          </p:cNvSpPr>
          <p:nvPr/>
        </p:nvSpPr>
        <p:spPr bwMode="auto">
          <a:xfrm>
            <a:off x="3871913" y="671513"/>
            <a:ext cx="9747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Utility</a:t>
            </a:r>
          </a:p>
        </p:txBody>
      </p:sp>
      <p:sp>
        <p:nvSpPr>
          <p:cNvPr id="19470" name="Rectangle 14"/>
          <p:cNvSpPr>
            <a:spLocks noChangeArrowheads="1"/>
          </p:cNvSpPr>
          <p:nvPr/>
        </p:nvSpPr>
        <p:spPr bwMode="auto">
          <a:xfrm>
            <a:off x="1966913" y="3567113"/>
            <a:ext cx="942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solidFill>
                  <a:srgbClr val="FF0066"/>
                </a:solidFill>
              </a:rPr>
              <a:t>Query</a:t>
            </a:r>
          </a:p>
        </p:txBody>
      </p:sp>
      <p:sp>
        <p:nvSpPr>
          <p:cNvPr id="19471" name="Rectangle 15"/>
          <p:cNvSpPr>
            <a:spLocks noChangeArrowheads="1"/>
          </p:cNvSpPr>
          <p:nvPr/>
        </p:nvSpPr>
        <p:spPr bwMode="auto">
          <a:xfrm>
            <a:off x="1357313" y="2119313"/>
            <a:ext cx="235426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Information Need</a:t>
            </a:r>
          </a:p>
        </p:txBody>
      </p:sp>
      <p:sp>
        <p:nvSpPr>
          <p:cNvPr id="19472" name="Rectangle 16"/>
          <p:cNvSpPr>
            <a:spLocks noChangeArrowheads="1"/>
          </p:cNvSpPr>
          <p:nvPr/>
        </p:nvSpPr>
        <p:spPr bwMode="auto">
          <a:xfrm>
            <a:off x="5929313" y="2119313"/>
            <a:ext cx="144938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solidFill>
                  <a:srgbClr val="FF0066"/>
                </a:solidFill>
              </a:rPr>
              <a:t>Document</a:t>
            </a:r>
          </a:p>
        </p:txBody>
      </p:sp>
      <p:sp>
        <p:nvSpPr>
          <p:cNvPr id="19473" name="Rectangle 17"/>
          <p:cNvSpPr>
            <a:spLocks noChangeArrowheads="1"/>
          </p:cNvSpPr>
          <p:nvPr/>
        </p:nvSpPr>
        <p:spPr bwMode="auto">
          <a:xfrm>
            <a:off x="1128713" y="5014913"/>
            <a:ext cx="2844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Query Representation</a:t>
            </a:r>
          </a:p>
        </p:txBody>
      </p:sp>
      <p:sp>
        <p:nvSpPr>
          <p:cNvPr id="19474" name="Rectangle 18"/>
          <p:cNvSpPr>
            <a:spLocks noChangeArrowheads="1"/>
          </p:cNvSpPr>
          <p:nvPr/>
        </p:nvSpPr>
        <p:spPr bwMode="auto">
          <a:xfrm>
            <a:off x="5016500" y="5014913"/>
            <a:ext cx="33512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Document Representation</a:t>
            </a:r>
          </a:p>
        </p:txBody>
      </p:sp>
      <p:sp>
        <p:nvSpPr>
          <p:cNvPr id="19475" name="Line 19"/>
          <p:cNvSpPr>
            <a:spLocks noChangeShapeType="1"/>
          </p:cNvSpPr>
          <p:nvPr/>
        </p:nvSpPr>
        <p:spPr bwMode="auto">
          <a:xfrm>
            <a:off x="2438400" y="25209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Line 20"/>
          <p:cNvSpPr>
            <a:spLocks noChangeShapeType="1"/>
          </p:cNvSpPr>
          <p:nvPr/>
        </p:nvSpPr>
        <p:spPr bwMode="auto">
          <a:xfrm>
            <a:off x="2438400" y="32829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Line 21"/>
          <p:cNvSpPr>
            <a:spLocks noChangeShapeType="1"/>
          </p:cNvSpPr>
          <p:nvPr/>
        </p:nvSpPr>
        <p:spPr bwMode="auto">
          <a:xfrm>
            <a:off x="2438400" y="39687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8" name="Line 22"/>
          <p:cNvSpPr>
            <a:spLocks noChangeShapeType="1"/>
          </p:cNvSpPr>
          <p:nvPr/>
        </p:nvSpPr>
        <p:spPr bwMode="auto">
          <a:xfrm>
            <a:off x="4495800" y="61785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9" name="Line 23"/>
          <p:cNvSpPr>
            <a:spLocks noChangeShapeType="1"/>
          </p:cNvSpPr>
          <p:nvPr/>
        </p:nvSpPr>
        <p:spPr bwMode="auto">
          <a:xfrm>
            <a:off x="6705600" y="2520950"/>
            <a:ext cx="0" cy="1816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0" name="Line 24"/>
          <p:cNvSpPr>
            <a:spLocks noChangeShapeType="1"/>
          </p:cNvSpPr>
          <p:nvPr/>
        </p:nvSpPr>
        <p:spPr bwMode="auto">
          <a:xfrm>
            <a:off x="6705600" y="47307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1" name="Line 25"/>
          <p:cNvSpPr>
            <a:spLocks noChangeShapeType="1"/>
          </p:cNvSpPr>
          <p:nvPr/>
        </p:nvSpPr>
        <p:spPr bwMode="auto">
          <a:xfrm>
            <a:off x="2438400" y="4730750"/>
            <a:ext cx="0" cy="368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Line 26"/>
          <p:cNvSpPr>
            <a:spLocks noChangeShapeType="1"/>
          </p:cNvSpPr>
          <p:nvPr/>
        </p:nvSpPr>
        <p:spPr bwMode="auto">
          <a:xfrm>
            <a:off x="2444750" y="5492750"/>
            <a:ext cx="825500" cy="292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3" name="Line 27"/>
          <p:cNvSpPr>
            <a:spLocks noChangeShapeType="1"/>
          </p:cNvSpPr>
          <p:nvPr/>
        </p:nvSpPr>
        <p:spPr bwMode="auto">
          <a:xfrm flipV="1">
            <a:off x="5797550" y="5480050"/>
            <a:ext cx="901700" cy="3175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Line 28"/>
          <p:cNvSpPr>
            <a:spLocks noChangeShapeType="1"/>
          </p:cNvSpPr>
          <p:nvPr/>
        </p:nvSpPr>
        <p:spPr bwMode="auto">
          <a:xfrm>
            <a:off x="5721350" y="1835150"/>
            <a:ext cx="977900" cy="2921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5" name="Line 29"/>
          <p:cNvSpPr>
            <a:spLocks noChangeShapeType="1"/>
          </p:cNvSpPr>
          <p:nvPr/>
        </p:nvSpPr>
        <p:spPr bwMode="auto">
          <a:xfrm flipV="1">
            <a:off x="2444750" y="1822450"/>
            <a:ext cx="825500" cy="3175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Line 30"/>
          <p:cNvSpPr>
            <a:spLocks noChangeShapeType="1"/>
          </p:cNvSpPr>
          <p:nvPr/>
        </p:nvSpPr>
        <p:spPr bwMode="auto">
          <a:xfrm>
            <a:off x="4419600" y="1073150"/>
            <a:ext cx="0" cy="3683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7" name="Rectangle 31"/>
          <p:cNvSpPr>
            <a:spLocks noChangeArrowheads="1"/>
          </p:cNvSpPr>
          <p:nvPr/>
        </p:nvSpPr>
        <p:spPr bwMode="auto">
          <a:xfrm rot="-5400000">
            <a:off x="-498475" y="3629025"/>
            <a:ext cx="16732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t>Query  Processing</a:t>
            </a:r>
          </a:p>
        </p:txBody>
      </p:sp>
      <p:sp>
        <p:nvSpPr>
          <p:cNvPr id="19488" name="Rectangle 32"/>
          <p:cNvSpPr>
            <a:spLocks noChangeArrowheads="1"/>
          </p:cNvSpPr>
          <p:nvPr/>
        </p:nvSpPr>
        <p:spPr bwMode="auto">
          <a:xfrm rot="-5400000">
            <a:off x="7788276" y="3611562"/>
            <a:ext cx="20129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t>Document  Processing</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685800" y="381000"/>
            <a:ext cx="7772400" cy="1143000"/>
          </a:xfrm>
          <a:noFill/>
        </p:spPr>
        <p:txBody>
          <a:bodyPr/>
          <a:lstStyle/>
          <a:p>
            <a:r>
              <a:rPr lang="en-US" smtClean="0"/>
              <a:t>Ways of Finding Text</a:t>
            </a:r>
          </a:p>
        </p:txBody>
      </p:sp>
      <p:sp>
        <p:nvSpPr>
          <p:cNvPr id="21507" name="Rectangle 1027"/>
          <p:cNvSpPr>
            <a:spLocks noGrp="1" noChangeArrowheads="1"/>
          </p:cNvSpPr>
          <p:nvPr>
            <p:ph type="body" idx="1"/>
          </p:nvPr>
        </p:nvSpPr>
        <p:spPr>
          <a:xfrm>
            <a:off x="533400" y="1600200"/>
            <a:ext cx="8305800" cy="4114800"/>
          </a:xfrm>
          <a:noFill/>
        </p:spPr>
        <p:txBody>
          <a:bodyPr/>
          <a:lstStyle/>
          <a:p>
            <a:r>
              <a:rPr lang="en-US" smtClean="0"/>
              <a:t>Searching metadata</a:t>
            </a:r>
          </a:p>
          <a:p>
            <a:pPr lvl="1"/>
            <a:r>
              <a:rPr lang="en-US" smtClean="0"/>
              <a:t>Using controlled or uncontrolled vocabularies</a:t>
            </a:r>
          </a:p>
          <a:p>
            <a:endParaRPr lang="en-US" smtClean="0"/>
          </a:p>
          <a:p>
            <a:r>
              <a:rPr lang="en-US" smtClean="0"/>
              <a:t>Searching content</a:t>
            </a:r>
          </a:p>
          <a:p>
            <a:pPr lvl="1"/>
            <a:r>
              <a:rPr lang="en-US" smtClean="0"/>
              <a:t>Characterize documents by the words the contain</a:t>
            </a:r>
          </a:p>
          <a:p>
            <a:endParaRPr lang="en-US" smtClean="0"/>
          </a:p>
          <a:p>
            <a:r>
              <a:rPr lang="en-US" smtClean="0"/>
              <a:t>Searching behavior</a:t>
            </a:r>
          </a:p>
          <a:p>
            <a:pPr lvl="1"/>
            <a:r>
              <a:rPr lang="en-US" smtClean="0"/>
              <a:t>User-Item: Find similar users</a:t>
            </a:r>
          </a:p>
          <a:p>
            <a:pPr lvl="1"/>
            <a:r>
              <a:rPr lang="en-US" smtClean="0"/>
              <a:t>Item-Item: Find items that cause similar reactions</a:t>
            </a:r>
            <a:endParaRPr lang="en-US" sz="24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7772400" cy="1143000"/>
          </a:xfrm>
        </p:spPr>
        <p:txBody>
          <a:bodyPr/>
          <a:lstStyle/>
          <a:p>
            <a:r>
              <a:rPr lang="en-US" smtClean="0"/>
              <a:t>Two Ways of Searching</a:t>
            </a:r>
          </a:p>
        </p:txBody>
      </p:sp>
      <p:sp>
        <p:nvSpPr>
          <p:cNvPr id="23555" name="Rectangle 3"/>
          <p:cNvSpPr>
            <a:spLocks noChangeArrowheads="1"/>
          </p:cNvSpPr>
          <p:nvPr/>
        </p:nvSpPr>
        <p:spPr bwMode="auto">
          <a:xfrm>
            <a:off x="2514600" y="1981200"/>
            <a:ext cx="18288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Write the document</a:t>
            </a:r>
          </a:p>
          <a:p>
            <a:pPr algn="ctr"/>
            <a:r>
              <a:rPr lang="en-US" sz="1600">
                <a:cs typeface="Arial" panose="020B0604020202020204" pitchFamily="34" charset="0"/>
              </a:rPr>
              <a:t>using terms to</a:t>
            </a:r>
          </a:p>
          <a:p>
            <a:pPr algn="ctr"/>
            <a:r>
              <a:rPr lang="en-US" sz="1600">
                <a:cs typeface="Arial" panose="020B0604020202020204" pitchFamily="34" charset="0"/>
              </a:rPr>
              <a:t>convey meaning</a:t>
            </a:r>
          </a:p>
        </p:txBody>
      </p:sp>
      <p:sp>
        <p:nvSpPr>
          <p:cNvPr id="23556" name="Line 4"/>
          <p:cNvSpPr>
            <a:spLocks noChangeShapeType="1"/>
          </p:cNvSpPr>
          <p:nvPr/>
        </p:nvSpPr>
        <p:spPr bwMode="auto">
          <a:xfrm>
            <a:off x="228600" y="2971800"/>
            <a:ext cx="8610600"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7" name="Text Box 5"/>
          <p:cNvSpPr txBox="1">
            <a:spLocks noChangeArrowheads="1"/>
          </p:cNvSpPr>
          <p:nvPr/>
        </p:nvSpPr>
        <p:spPr bwMode="auto">
          <a:xfrm>
            <a:off x="2819400" y="1524000"/>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a:cs typeface="Arial" panose="020B0604020202020204" pitchFamily="34" charset="0"/>
              </a:rPr>
              <a:t>Author</a:t>
            </a:r>
          </a:p>
        </p:txBody>
      </p:sp>
      <p:pic>
        <p:nvPicPr>
          <p:cNvPr id="23558" name="Picture 6"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600200"/>
            <a:ext cx="457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3767" name="Group 7"/>
          <p:cNvGrpSpPr>
            <a:grpSpLocks/>
          </p:cNvGrpSpPr>
          <p:nvPr/>
        </p:nvGrpSpPr>
        <p:grpSpPr bwMode="auto">
          <a:xfrm>
            <a:off x="228600" y="1371600"/>
            <a:ext cx="5518150" cy="5243513"/>
            <a:chOff x="144" y="864"/>
            <a:chExt cx="3476" cy="3303"/>
          </a:xfrm>
        </p:grpSpPr>
        <p:sp>
          <p:nvSpPr>
            <p:cNvPr id="23577" name="Rectangle 8"/>
            <p:cNvSpPr>
              <a:spLocks noChangeArrowheads="1"/>
            </p:cNvSpPr>
            <p:nvPr/>
          </p:nvSpPr>
          <p:spPr bwMode="auto">
            <a:xfrm>
              <a:off x="864" y="3072"/>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Content-Based</a:t>
              </a:r>
            </a:p>
            <a:p>
              <a:pPr algn="ctr"/>
              <a:r>
                <a:rPr lang="en-US" sz="1600">
                  <a:cs typeface="Arial" panose="020B0604020202020204" pitchFamily="34" charset="0"/>
                </a:rPr>
                <a:t>Query-Document</a:t>
              </a:r>
            </a:p>
            <a:p>
              <a:pPr algn="ctr"/>
              <a:r>
                <a:rPr lang="en-US" sz="1600">
                  <a:cs typeface="Arial" panose="020B0604020202020204" pitchFamily="34" charset="0"/>
                </a:rPr>
                <a:t>Matching</a:t>
              </a:r>
            </a:p>
          </p:txBody>
        </p:sp>
        <p:sp>
          <p:nvSpPr>
            <p:cNvPr id="23578" name="Text Box 9"/>
            <p:cNvSpPr txBox="1">
              <a:spLocks noChangeArrowheads="1"/>
            </p:cNvSpPr>
            <p:nvPr/>
          </p:nvSpPr>
          <p:spPr bwMode="auto">
            <a:xfrm>
              <a:off x="2016" y="3360"/>
              <a:ext cx="72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Document Terms</a:t>
              </a:r>
            </a:p>
          </p:txBody>
        </p:sp>
        <p:pic>
          <p:nvPicPr>
            <p:cNvPr id="23579" name="Picture 10"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0" name="Line 11"/>
            <p:cNvSpPr>
              <a:spLocks noChangeShapeType="1"/>
            </p:cNvSpPr>
            <p:nvPr/>
          </p:nvSpPr>
          <p:spPr bwMode="auto">
            <a:xfrm>
              <a:off x="1440" y="864"/>
              <a:ext cx="0" cy="216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1" name="Text Box 12"/>
            <p:cNvSpPr txBox="1">
              <a:spLocks noChangeArrowheads="1"/>
            </p:cNvSpPr>
            <p:nvPr/>
          </p:nvSpPr>
          <p:spPr bwMode="auto">
            <a:xfrm>
              <a:off x="336" y="3360"/>
              <a:ext cx="52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Query Terms</a:t>
              </a:r>
            </a:p>
          </p:txBody>
        </p:sp>
        <p:sp>
          <p:nvSpPr>
            <p:cNvPr id="23582" name="Rectangle 13"/>
            <p:cNvSpPr>
              <a:spLocks noChangeArrowheads="1"/>
            </p:cNvSpPr>
            <p:nvPr/>
          </p:nvSpPr>
          <p:spPr bwMode="auto">
            <a:xfrm>
              <a:off x="144" y="1258"/>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Construct query from</a:t>
              </a:r>
            </a:p>
            <a:p>
              <a:pPr algn="ctr"/>
              <a:r>
                <a:rPr lang="en-US" sz="1600">
                  <a:cs typeface="Arial" panose="020B0604020202020204" pitchFamily="34" charset="0"/>
                </a:rPr>
                <a:t>terms that </a:t>
              </a:r>
              <a:r>
                <a:rPr lang="en-US" sz="1600" b="1" u="sng">
                  <a:cs typeface="Arial" panose="020B0604020202020204" pitchFamily="34" charset="0"/>
                </a:rPr>
                <a:t>may</a:t>
              </a:r>
              <a:r>
                <a:rPr lang="en-US" sz="1600">
                  <a:cs typeface="Arial" panose="020B0604020202020204" pitchFamily="34" charset="0"/>
                </a:rPr>
                <a:t> </a:t>
              </a:r>
            </a:p>
            <a:p>
              <a:pPr algn="ctr"/>
              <a:r>
                <a:rPr lang="en-US" sz="1600">
                  <a:cs typeface="Arial" panose="020B0604020202020204" pitchFamily="34" charset="0"/>
                </a:rPr>
                <a:t>appear in documents</a:t>
              </a:r>
            </a:p>
          </p:txBody>
        </p:sp>
        <p:sp>
          <p:nvSpPr>
            <p:cNvPr id="23583" name="Text Box 14"/>
            <p:cNvSpPr txBox="1">
              <a:spLocks noChangeArrowheads="1"/>
            </p:cNvSpPr>
            <p:nvPr/>
          </p:nvSpPr>
          <p:spPr bwMode="auto">
            <a:xfrm>
              <a:off x="240" y="864"/>
              <a:ext cx="96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r>
                <a:rPr lang="en-US" sz="2000">
                  <a:cs typeface="Arial" panose="020B0604020202020204" pitchFamily="34" charset="0"/>
                </a:rPr>
                <a:t>Free-Text</a:t>
              </a:r>
            </a:p>
            <a:p>
              <a:pPr algn="ctr">
                <a:lnSpc>
                  <a:spcPct val="50000"/>
                </a:lnSpc>
                <a:spcBef>
                  <a:spcPct val="50000"/>
                </a:spcBef>
              </a:pPr>
              <a:r>
                <a:rPr lang="en-US" sz="2000">
                  <a:cs typeface="Arial" panose="020B0604020202020204" pitchFamily="34" charset="0"/>
                </a:rPr>
                <a:t>Searcher</a:t>
              </a:r>
            </a:p>
          </p:txBody>
        </p:sp>
        <p:cxnSp>
          <p:nvCxnSpPr>
            <p:cNvPr id="23584" name="AutoShape 15"/>
            <p:cNvCxnSpPr>
              <a:cxnSpLocks noChangeShapeType="1"/>
              <a:stCxn id="23582" idx="2"/>
              <a:endCxn id="23577" idx="1"/>
            </p:cNvCxnSpPr>
            <p:nvPr/>
          </p:nvCxnSpPr>
          <p:spPr bwMode="auto">
            <a:xfrm rot="16200000" flipH="1">
              <a:off x="17" y="2489"/>
              <a:ext cx="1550" cy="14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85" name="AutoShape 16"/>
            <p:cNvCxnSpPr>
              <a:cxnSpLocks noChangeShapeType="1"/>
              <a:stCxn id="23555" idx="2"/>
              <a:endCxn id="23577" idx="3"/>
            </p:cNvCxnSpPr>
            <p:nvPr/>
          </p:nvCxnSpPr>
          <p:spPr bwMode="auto">
            <a:xfrm rot="5400000">
              <a:off x="1308" y="2484"/>
              <a:ext cx="1560" cy="144"/>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86" name="Picture 17"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 y="2832"/>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87" name="Text Box 18"/>
            <p:cNvSpPr txBox="1">
              <a:spLocks noChangeArrowheads="1"/>
            </p:cNvSpPr>
            <p:nvPr/>
          </p:nvSpPr>
          <p:spPr bwMode="auto">
            <a:xfrm>
              <a:off x="2208" y="3936"/>
              <a:ext cx="14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800"/>
                <a:t>Retrieval Status Value</a:t>
              </a:r>
            </a:p>
          </p:txBody>
        </p:sp>
        <p:cxnSp>
          <p:nvCxnSpPr>
            <p:cNvPr id="23588" name="AutoShape 19"/>
            <p:cNvCxnSpPr>
              <a:cxnSpLocks noChangeShapeType="1"/>
              <a:stCxn id="23577" idx="2"/>
              <a:endCxn id="23587" idx="1"/>
            </p:cNvCxnSpPr>
            <p:nvPr/>
          </p:nvCxnSpPr>
          <p:spPr bwMode="auto">
            <a:xfrm rot="16200000" flipH="1">
              <a:off x="1598" y="3442"/>
              <a:ext cx="452" cy="768"/>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73780" name="Group 20"/>
          <p:cNvGrpSpPr>
            <a:grpSpLocks/>
          </p:cNvGrpSpPr>
          <p:nvPr/>
        </p:nvGrpSpPr>
        <p:grpSpPr bwMode="auto">
          <a:xfrm>
            <a:off x="4343400" y="1066800"/>
            <a:ext cx="4800600" cy="5365750"/>
            <a:chOff x="2736" y="672"/>
            <a:chExt cx="3024" cy="3380"/>
          </a:xfrm>
        </p:grpSpPr>
        <p:cxnSp>
          <p:nvCxnSpPr>
            <p:cNvPr id="23561" name="AutoShape 21"/>
            <p:cNvCxnSpPr>
              <a:cxnSpLocks noChangeShapeType="1"/>
              <a:stCxn id="23555" idx="3"/>
              <a:endCxn id="23564" idx="1"/>
            </p:cNvCxnSpPr>
            <p:nvPr/>
          </p:nvCxnSpPr>
          <p:spPr bwMode="auto">
            <a:xfrm>
              <a:off x="2736" y="1512"/>
              <a:ext cx="336"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562" name="Rectangle 22"/>
            <p:cNvSpPr>
              <a:spLocks noChangeArrowheads="1"/>
            </p:cNvSpPr>
            <p:nvPr/>
          </p:nvSpPr>
          <p:spPr bwMode="auto">
            <a:xfrm>
              <a:off x="4512" y="1248"/>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Construct query from</a:t>
              </a:r>
            </a:p>
            <a:p>
              <a:pPr algn="ctr"/>
              <a:r>
                <a:rPr lang="en-US" sz="1600" b="1" u="sng">
                  <a:cs typeface="Arial" panose="020B0604020202020204" pitchFamily="34" charset="0"/>
                </a:rPr>
                <a:t>available</a:t>
              </a:r>
              <a:r>
                <a:rPr lang="en-US" sz="1600">
                  <a:cs typeface="Arial" panose="020B0604020202020204" pitchFamily="34" charset="0"/>
                </a:rPr>
                <a:t> concept</a:t>
              </a:r>
            </a:p>
            <a:p>
              <a:pPr algn="ctr"/>
              <a:r>
                <a:rPr lang="en-US" sz="1600">
                  <a:cs typeface="Arial" panose="020B0604020202020204" pitchFamily="34" charset="0"/>
                </a:rPr>
                <a:t>descriptors</a:t>
              </a:r>
            </a:p>
          </p:txBody>
        </p:sp>
        <p:sp>
          <p:nvSpPr>
            <p:cNvPr id="23563" name="Text Box 23"/>
            <p:cNvSpPr txBox="1">
              <a:spLocks noChangeArrowheads="1"/>
            </p:cNvSpPr>
            <p:nvPr/>
          </p:nvSpPr>
          <p:spPr bwMode="auto">
            <a:xfrm>
              <a:off x="4512" y="672"/>
              <a:ext cx="115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lnSpc>
                  <a:spcPct val="50000"/>
                </a:lnSpc>
                <a:spcBef>
                  <a:spcPct val="50000"/>
                </a:spcBef>
              </a:pPr>
              <a:r>
                <a:rPr lang="en-US" sz="2000">
                  <a:cs typeface="Arial" panose="020B0604020202020204" pitchFamily="34" charset="0"/>
                </a:rPr>
                <a:t>Controlled</a:t>
              </a:r>
            </a:p>
            <a:p>
              <a:pPr algn="ctr">
                <a:lnSpc>
                  <a:spcPct val="50000"/>
                </a:lnSpc>
                <a:spcBef>
                  <a:spcPct val="50000"/>
                </a:spcBef>
              </a:pPr>
              <a:r>
                <a:rPr lang="en-US" sz="2000">
                  <a:cs typeface="Arial" panose="020B0604020202020204" pitchFamily="34" charset="0"/>
                </a:rPr>
                <a:t>Vocabulary</a:t>
              </a:r>
            </a:p>
            <a:p>
              <a:pPr algn="ctr">
                <a:lnSpc>
                  <a:spcPct val="50000"/>
                </a:lnSpc>
                <a:spcBef>
                  <a:spcPct val="50000"/>
                </a:spcBef>
              </a:pPr>
              <a:r>
                <a:rPr lang="en-US" sz="2000">
                  <a:cs typeface="Arial" panose="020B0604020202020204" pitchFamily="34" charset="0"/>
                </a:rPr>
                <a:t>Searcher</a:t>
              </a:r>
            </a:p>
          </p:txBody>
        </p:sp>
        <p:sp>
          <p:nvSpPr>
            <p:cNvPr id="23564" name="Rectangle 24"/>
            <p:cNvSpPr>
              <a:spLocks noChangeArrowheads="1"/>
            </p:cNvSpPr>
            <p:nvPr/>
          </p:nvSpPr>
          <p:spPr bwMode="auto">
            <a:xfrm>
              <a:off x="3072" y="1248"/>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Choose appropriate </a:t>
              </a:r>
            </a:p>
            <a:p>
              <a:pPr algn="ctr"/>
              <a:r>
                <a:rPr lang="en-US" sz="1600">
                  <a:cs typeface="Arial" panose="020B0604020202020204" pitchFamily="34" charset="0"/>
                </a:rPr>
                <a:t>concept descriptors</a:t>
              </a:r>
            </a:p>
          </p:txBody>
        </p:sp>
        <p:sp>
          <p:nvSpPr>
            <p:cNvPr id="23565" name="Text Box 25"/>
            <p:cNvSpPr txBox="1">
              <a:spLocks noChangeArrowheads="1"/>
            </p:cNvSpPr>
            <p:nvPr/>
          </p:nvSpPr>
          <p:spPr bwMode="auto">
            <a:xfrm>
              <a:off x="3312" y="960"/>
              <a:ext cx="7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a:cs typeface="Arial" panose="020B0604020202020204" pitchFamily="34" charset="0"/>
                </a:rPr>
                <a:t>Indexer</a:t>
              </a:r>
            </a:p>
          </p:txBody>
        </p:sp>
        <p:pic>
          <p:nvPicPr>
            <p:cNvPr id="23566" name="Picture 26"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832"/>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7"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2"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28"/>
            <p:cNvSpPr>
              <a:spLocks noChangeArrowheads="1"/>
            </p:cNvSpPr>
            <p:nvPr/>
          </p:nvSpPr>
          <p:spPr bwMode="auto">
            <a:xfrm>
              <a:off x="3792" y="3072"/>
              <a:ext cx="1152"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1600">
                  <a:cs typeface="Arial" panose="020B0604020202020204" pitchFamily="34" charset="0"/>
                </a:rPr>
                <a:t>Metadata-Based</a:t>
              </a:r>
            </a:p>
            <a:p>
              <a:pPr algn="ctr"/>
              <a:r>
                <a:rPr lang="en-US" sz="1600">
                  <a:cs typeface="Arial" panose="020B0604020202020204" pitchFamily="34" charset="0"/>
                </a:rPr>
                <a:t>Query-Document</a:t>
              </a:r>
            </a:p>
            <a:p>
              <a:pPr algn="ctr"/>
              <a:r>
                <a:rPr lang="en-US" sz="1600">
                  <a:cs typeface="Arial" panose="020B0604020202020204" pitchFamily="34" charset="0"/>
                </a:rPr>
                <a:t>Matching</a:t>
              </a:r>
            </a:p>
          </p:txBody>
        </p:sp>
        <p:sp>
          <p:nvSpPr>
            <p:cNvPr id="23569" name="Text Box 29"/>
            <p:cNvSpPr txBox="1">
              <a:spLocks noChangeArrowheads="1"/>
            </p:cNvSpPr>
            <p:nvPr/>
          </p:nvSpPr>
          <p:spPr bwMode="auto">
            <a:xfrm>
              <a:off x="4944" y="3360"/>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Query Descriptors</a:t>
              </a:r>
            </a:p>
          </p:txBody>
        </p:sp>
        <p:sp>
          <p:nvSpPr>
            <p:cNvPr id="23570" name="Text Box 30"/>
            <p:cNvSpPr txBox="1">
              <a:spLocks noChangeArrowheads="1"/>
            </p:cNvSpPr>
            <p:nvPr/>
          </p:nvSpPr>
          <p:spPr bwMode="auto">
            <a:xfrm>
              <a:off x="2976" y="3360"/>
              <a:ext cx="816"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800">
                  <a:cs typeface="Arial" panose="020B0604020202020204" pitchFamily="34" charset="0"/>
                </a:rPr>
                <a:t>Document Descriptors</a:t>
              </a:r>
            </a:p>
          </p:txBody>
        </p:sp>
        <p:cxnSp>
          <p:nvCxnSpPr>
            <p:cNvPr id="23571" name="AutoShape 31"/>
            <p:cNvCxnSpPr>
              <a:cxnSpLocks noChangeShapeType="1"/>
              <a:stCxn id="23564" idx="2"/>
              <a:endCxn id="23568" idx="1"/>
            </p:cNvCxnSpPr>
            <p:nvPr/>
          </p:nvCxnSpPr>
          <p:spPr bwMode="auto">
            <a:xfrm rot="16200000" flipH="1">
              <a:off x="2940" y="2484"/>
              <a:ext cx="1560" cy="144"/>
            </a:xfrm>
            <a:prstGeom prst="bentConnector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572" name="AutoShape 32"/>
            <p:cNvCxnSpPr>
              <a:cxnSpLocks noChangeShapeType="1"/>
              <a:stCxn id="23562" idx="2"/>
              <a:endCxn id="23568" idx="3"/>
            </p:cNvCxnSpPr>
            <p:nvPr/>
          </p:nvCxnSpPr>
          <p:spPr bwMode="auto">
            <a:xfrm rot="5400000">
              <a:off x="4236" y="2484"/>
              <a:ext cx="1560" cy="144"/>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3573" name="Picture 33" descr="bs00269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6" y="1008"/>
              <a:ext cx="28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4" name="Line 34"/>
            <p:cNvSpPr>
              <a:spLocks noChangeShapeType="1"/>
            </p:cNvSpPr>
            <p:nvPr/>
          </p:nvSpPr>
          <p:spPr bwMode="auto">
            <a:xfrm>
              <a:off x="4368" y="816"/>
              <a:ext cx="0" cy="216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3575" name="Picture 35" descr="bd07156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 y="1008"/>
              <a:ext cx="288"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76" name="AutoShape 36"/>
            <p:cNvCxnSpPr>
              <a:cxnSpLocks noChangeShapeType="1"/>
              <a:stCxn id="23568" idx="2"/>
              <a:endCxn id="23587" idx="3"/>
            </p:cNvCxnSpPr>
            <p:nvPr/>
          </p:nvCxnSpPr>
          <p:spPr bwMode="auto">
            <a:xfrm rot="5400000">
              <a:off x="3768" y="3452"/>
              <a:ext cx="452" cy="748"/>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37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r>
              <a:rPr lang="en-US" smtClean="0"/>
              <a:t>“Exact Match” Retrieval</a:t>
            </a:r>
          </a:p>
        </p:txBody>
      </p:sp>
      <p:sp>
        <p:nvSpPr>
          <p:cNvPr id="24579" name="Rectangle 3"/>
          <p:cNvSpPr>
            <a:spLocks noGrp="1" noChangeArrowheads="1"/>
          </p:cNvSpPr>
          <p:nvPr>
            <p:ph type="body" idx="1"/>
          </p:nvPr>
        </p:nvSpPr>
        <p:spPr>
          <a:noFill/>
        </p:spPr>
        <p:txBody>
          <a:bodyPr/>
          <a:lstStyle/>
          <a:p>
            <a:r>
              <a:rPr lang="en-US" smtClean="0"/>
              <a:t>Find all documents with some characteristic</a:t>
            </a:r>
          </a:p>
          <a:p>
            <a:pPr lvl="1"/>
            <a:r>
              <a:rPr lang="en-US" smtClean="0"/>
              <a:t>Indexed as “Presidents -- United States”</a:t>
            </a:r>
          </a:p>
          <a:p>
            <a:pPr lvl="1"/>
            <a:r>
              <a:rPr lang="en-US" smtClean="0"/>
              <a:t>Containing the words “Clinton” and “Peso”</a:t>
            </a:r>
          </a:p>
          <a:p>
            <a:pPr lvl="1"/>
            <a:r>
              <a:rPr lang="en-US" smtClean="0"/>
              <a:t>Read by my boss</a:t>
            </a:r>
          </a:p>
          <a:p>
            <a:endParaRPr lang="en-US" smtClean="0"/>
          </a:p>
          <a:p>
            <a:r>
              <a:rPr lang="en-US" smtClean="0"/>
              <a:t>A set of documents is returned</a:t>
            </a:r>
          </a:p>
          <a:p>
            <a:pPr lvl="1"/>
            <a:r>
              <a:rPr lang="en-US" smtClean="0"/>
              <a:t>Hopefully, not too many or too few</a:t>
            </a:r>
          </a:p>
          <a:p>
            <a:pPr lvl="1"/>
            <a:r>
              <a:rPr lang="en-US" smtClean="0"/>
              <a:t>Usually listed in date or alphabetical order</a:t>
            </a:r>
            <a:endParaRPr lang="en-US" sz="2400"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662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26628" name="Rectangle 4"/>
          <p:cNvSpPr>
            <a:spLocks noGrp="1" noChangeArrowheads="1"/>
          </p:cNvSpPr>
          <p:nvPr>
            <p:ph type="title"/>
          </p:nvPr>
        </p:nvSpPr>
        <p:spPr/>
        <p:txBody>
          <a:bodyPr/>
          <a:lstStyle/>
          <a:p>
            <a:r>
              <a:rPr lang="en-US" smtClean="0"/>
              <a:t>The Perfect Query Paradox</a:t>
            </a:r>
          </a:p>
        </p:txBody>
      </p:sp>
      <p:sp>
        <p:nvSpPr>
          <p:cNvPr id="26629" name="Rectangle 5"/>
          <p:cNvSpPr>
            <a:spLocks noGrp="1" noChangeArrowheads="1"/>
          </p:cNvSpPr>
          <p:nvPr>
            <p:ph type="body" idx="1"/>
          </p:nvPr>
        </p:nvSpPr>
        <p:spPr>
          <a:xfrm>
            <a:off x="228600" y="1981200"/>
            <a:ext cx="8839200" cy="4114800"/>
          </a:xfrm>
        </p:spPr>
        <p:txBody>
          <a:bodyPr/>
          <a:lstStyle/>
          <a:p>
            <a:r>
              <a:rPr lang="en-US" smtClean="0"/>
              <a:t>Every information need has a perfect document ste</a:t>
            </a:r>
          </a:p>
          <a:p>
            <a:pPr lvl="1"/>
            <a:r>
              <a:rPr lang="en-US" smtClean="0"/>
              <a:t>Finding that set is the goal of search</a:t>
            </a:r>
          </a:p>
          <a:p>
            <a:pPr lvl="4"/>
            <a:endParaRPr lang="en-US" smtClean="0"/>
          </a:p>
          <a:p>
            <a:r>
              <a:rPr lang="en-US" smtClean="0"/>
              <a:t>Every document set has a perfect query</a:t>
            </a:r>
          </a:p>
          <a:p>
            <a:pPr lvl="1"/>
            <a:r>
              <a:rPr lang="en-US" smtClean="0"/>
              <a:t>AND every word to get a query for document 1</a:t>
            </a:r>
          </a:p>
          <a:p>
            <a:pPr lvl="1"/>
            <a:r>
              <a:rPr lang="en-US" smtClean="0"/>
              <a:t>Repeat for each document in the set</a:t>
            </a:r>
          </a:p>
          <a:p>
            <a:pPr lvl="1"/>
            <a:r>
              <a:rPr lang="en-US" smtClean="0"/>
              <a:t>OR every document query to get the set query</a:t>
            </a:r>
          </a:p>
          <a:p>
            <a:pPr lvl="4"/>
            <a:endParaRPr lang="en-US" smtClean="0"/>
          </a:p>
          <a:p>
            <a:r>
              <a:rPr lang="en-US" smtClean="0"/>
              <a:t>The problem isn’t the system … it’s the query!</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Queries on the Web (1999)</a:t>
            </a:r>
          </a:p>
        </p:txBody>
      </p:sp>
      <p:sp>
        <p:nvSpPr>
          <p:cNvPr id="28675" name="Rectangle 3"/>
          <p:cNvSpPr>
            <a:spLocks noGrp="1" noChangeArrowheads="1"/>
          </p:cNvSpPr>
          <p:nvPr>
            <p:ph type="body" idx="1"/>
          </p:nvPr>
        </p:nvSpPr>
        <p:spPr>
          <a:xfrm>
            <a:off x="685800" y="1981200"/>
            <a:ext cx="8153400" cy="4114800"/>
          </a:xfrm>
        </p:spPr>
        <p:txBody>
          <a:bodyPr/>
          <a:lstStyle/>
          <a:p>
            <a:r>
              <a:rPr lang="en-US" smtClean="0"/>
              <a:t>Low query construction effort</a:t>
            </a:r>
          </a:p>
          <a:p>
            <a:pPr lvl="1"/>
            <a:r>
              <a:rPr lang="en-US" smtClean="0"/>
              <a:t>2.35 (often imprecise) terms per query</a:t>
            </a:r>
          </a:p>
          <a:p>
            <a:pPr lvl="1"/>
            <a:r>
              <a:rPr lang="en-US" smtClean="0"/>
              <a:t>20% use operators</a:t>
            </a:r>
          </a:p>
          <a:p>
            <a:pPr lvl="1"/>
            <a:r>
              <a:rPr lang="en-US" smtClean="0"/>
              <a:t>22% are subsequently modified</a:t>
            </a:r>
          </a:p>
          <a:p>
            <a:pPr lvl="4"/>
            <a:endParaRPr lang="en-US" smtClean="0"/>
          </a:p>
          <a:p>
            <a:r>
              <a:rPr lang="en-US" smtClean="0"/>
              <a:t>Low browsing effort</a:t>
            </a:r>
          </a:p>
          <a:p>
            <a:pPr lvl="1"/>
            <a:r>
              <a:rPr lang="en-US" smtClean="0"/>
              <a:t>Only 15% view more than one page</a:t>
            </a:r>
          </a:p>
          <a:p>
            <a:pPr lvl="1"/>
            <a:r>
              <a:rPr lang="en-US" smtClean="0"/>
              <a:t>Most look only “above the fold”</a:t>
            </a:r>
          </a:p>
          <a:p>
            <a:pPr lvl="2"/>
            <a:r>
              <a:rPr lang="en-US" smtClean="0"/>
              <a:t>One study showed that 10% don’t know how to scroll!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Types of User Needs</a:t>
            </a:r>
          </a:p>
        </p:txBody>
      </p:sp>
      <p:sp>
        <p:nvSpPr>
          <p:cNvPr id="29699" name="Rectangle 3"/>
          <p:cNvSpPr>
            <a:spLocks noGrp="1" noChangeArrowheads="1"/>
          </p:cNvSpPr>
          <p:nvPr>
            <p:ph type="body" idx="1"/>
          </p:nvPr>
        </p:nvSpPr>
        <p:spPr>
          <a:xfrm>
            <a:off x="685800" y="1828800"/>
            <a:ext cx="7924800" cy="4114800"/>
          </a:xfrm>
        </p:spPr>
        <p:txBody>
          <a:bodyPr/>
          <a:lstStyle/>
          <a:p>
            <a:r>
              <a:rPr lang="en-US" smtClean="0"/>
              <a:t>Informational (30-40% of queries)</a:t>
            </a:r>
          </a:p>
          <a:p>
            <a:pPr lvl="1"/>
            <a:r>
              <a:rPr lang="en-US" smtClean="0"/>
              <a:t>What is a quark?</a:t>
            </a:r>
          </a:p>
          <a:p>
            <a:r>
              <a:rPr lang="en-US" smtClean="0"/>
              <a:t>Navigational </a:t>
            </a:r>
          </a:p>
          <a:p>
            <a:pPr lvl="1"/>
            <a:r>
              <a:rPr lang="en-US" smtClean="0"/>
              <a:t>Find the home page of United Airlines</a:t>
            </a:r>
          </a:p>
          <a:p>
            <a:r>
              <a:rPr lang="en-US" smtClean="0"/>
              <a:t>Transactional	</a:t>
            </a:r>
          </a:p>
          <a:p>
            <a:pPr lvl="1"/>
            <a:r>
              <a:rPr lang="en-US" smtClean="0"/>
              <a:t>Data: 		What is the weather in Paris?</a:t>
            </a:r>
          </a:p>
          <a:p>
            <a:pPr lvl="1"/>
            <a:r>
              <a:rPr lang="en-US" smtClean="0"/>
              <a:t>Shopping:	Who sells a Viao Z505RX?</a:t>
            </a:r>
          </a:p>
          <a:p>
            <a:pPr lvl="1"/>
            <a:r>
              <a:rPr lang="en-US" smtClean="0"/>
              <a:t>Proprietary:	Obtain a journal article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r>
              <a:rPr lang="en-US" smtClean="0"/>
              <a:t>Ranked Retrieval</a:t>
            </a:r>
          </a:p>
        </p:txBody>
      </p:sp>
      <p:sp>
        <p:nvSpPr>
          <p:cNvPr id="30723" name="Rectangle 3"/>
          <p:cNvSpPr>
            <a:spLocks noGrp="1" noChangeArrowheads="1"/>
          </p:cNvSpPr>
          <p:nvPr>
            <p:ph type="body" idx="1"/>
          </p:nvPr>
        </p:nvSpPr>
        <p:spPr>
          <a:noFill/>
        </p:spPr>
        <p:txBody>
          <a:bodyPr/>
          <a:lstStyle/>
          <a:p>
            <a:pPr>
              <a:lnSpc>
                <a:spcPct val="90000"/>
              </a:lnSpc>
            </a:pPr>
            <a:r>
              <a:rPr lang="en-US" smtClean="0"/>
              <a:t>Put most useful documents near top of a list</a:t>
            </a:r>
          </a:p>
          <a:p>
            <a:pPr lvl="1">
              <a:lnSpc>
                <a:spcPct val="90000"/>
              </a:lnSpc>
            </a:pPr>
            <a:r>
              <a:rPr lang="en-US" smtClean="0"/>
              <a:t>Possibly useful documents go lower in the list</a:t>
            </a:r>
          </a:p>
          <a:p>
            <a:pPr>
              <a:lnSpc>
                <a:spcPct val="90000"/>
              </a:lnSpc>
            </a:pPr>
            <a:endParaRPr lang="en-US" smtClean="0"/>
          </a:p>
          <a:p>
            <a:pPr>
              <a:lnSpc>
                <a:spcPct val="90000"/>
              </a:lnSpc>
            </a:pPr>
            <a:r>
              <a:rPr lang="en-US" smtClean="0"/>
              <a:t>Users can read down as far as they like</a:t>
            </a:r>
          </a:p>
          <a:p>
            <a:pPr lvl="1">
              <a:lnSpc>
                <a:spcPct val="90000"/>
              </a:lnSpc>
            </a:pPr>
            <a:r>
              <a:rPr lang="en-US" smtClean="0"/>
              <a:t>Based on what they read, time available, ...</a:t>
            </a:r>
          </a:p>
          <a:p>
            <a:pPr>
              <a:lnSpc>
                <a:spcPct val="90000"/>
              </a:lnSpc>
            </a:pPr>
            <a:endParaRPr lang="en-US" smtClean="0"/>
          </a:p>
          <a:p>
            <a:pPr>
              <a:lnSpc>
                <a:spcPct val="90000"/>
              </a:lnSpc>
            </a:pPr>
            <a:r>
              <a:rPr lang="en-US" smtClean="0"/>
              <a:t>Provides useful results from weak queries</a:t>
            </a:r>
          </a:p>
          <a:p>
            <a:pPr lvl="1">
              <a:lnSpc>
                <a:spcPct val="90000"/>
              </a:lnSpc>
            </a:pPr>
            <a:r>
              <a:rPr lang="en-US" smtClean="0"/>
              <a:t>Untrained users find exact match harder to use</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381000"/>
            <a:ext cx="7772400" cy="1143000"/>
          </a:xfrm>
          <a:noFill/>
        </p:spPr>
        <p:txBody>
          <a:bodyPr/>
          <a:lstStyle/>
          <a:p>
            <a:r>
              <a:rPr lang="en-US" smtClean="0"/>
              <a:t>Agenda</a:t>
            </a:r>
          </a:p>
        </p:txBody>
      </p:sp>
      <p:sp>
        <p:nvSpPr>
          <p:cNvPr id="5123" name="Rectangle 3"/>
          <p:cNvSpPr>
            <a:spLocks noGrp="1" noChangeArrowheads="1"/>
          </p:cNvSpPr>
          <p:nvPr>
            <p:ph type="body" idx="1"/>
          </p:nvPr>
        </p:nvSpPr>
        <p:spPr>
          <a:xfrm>
            <a:off x="685800" y="1676400"/>
            <a:ext cx="7772400" cy="4114800"/>
          </a:xfrm>
          <a:noFill/>
        </p:spPr>
        <p:txBody>
          <a:bodyPr/>
          <a:lstStyle/>
          <a:p>
            <a:r>
              <a:rPr lang="en-US" smtClean="0"/>
              <a:t>The search process</a:t>
            </a:r>
          </a:p>
          <a:p>
            <a:pPr lvl="3"/>
            <a:endParaRPr lang="en-US" smtClean="0"/>
          </a:p>
          <a:p>
            <a:r>
              <a:rPr lang="en-US" smtClean="0"/>
              <a:t>Information retrieval</a:t>
            </a:r>
          </a:p>
          <a:p>
            <a:pPr lvl="3"/>
            <a:endParaRPr lang="en-US" smtClean="0"/>
          </a:p>
          <a:p>
            <a:r>
              <a:rPr lang="en-US" smtClean="0"/>
              <a:t>Recommender systems</a:t>
            </a:r>
          </a:p>
          <a:p>
            <a:pPr lvl="3"/>
            <a:endParaRPr lang="en-US" smtClean="0"/>
          </a:p>
          <a:p>
            <a:r>
              <a:rPr lang="en-US" smtClean="0"/>
              <a:t>Evaluation</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p:spPr>
        <p:txBody>
          <a:bodyPr/>
          <a:lstStyle/>
          <a:p>
            <a:r>
              <a:rPr lang="en-US" smtClean="0"/>
              <a:t>Similarity-Based Retrieval</a:t>
            </a:r>
          </a:p>
        </p:txBody>
      </p:sp>
      <p:sp>
        <p:nvSpPr>
          <p:cNvPr id="32771" name="Rectangle 3"/>
          <p:cNvSpPr>
            <a:spLocks noGrp="1" noChangeArrowheads="1"/>
          </p:cNvSpPr>
          <p:nvPr>
            <p:ph type="body" idx="1"/>
          </p:nvPr>
        </p:nvSpPr>
        <p:spPr>
          <a:xfrm>
            <a:off x="685800" y="1981200"/>
            <a:ext cx="8153400" cy="4114800"/>
          </a:xfrm>
          <a:noFill/>
        </p:spPr>
        <p:txBody>
          <a:bodyPr/>
          <a:lstStyle/>
          <a:p>
            <a:r>
              <a:rPr lang="en-US" smtClean="0"/>
              <a:t>Assume “most useful” = most similar to query</a:t>
            </a:r>
          </a:p>
          <a:p>
            <a:pPr lvl="3"/>
            <a:endParaRPr lang="en-US" smtClean="0"/>
          </a:p>
          <a:p>
            <a:r>
              <a:rPr lang="en-US" smtClean="0"/>
              <a:t>Weight terms based on two criteria:</a:t>
            </a:r>
          </a:p>
          <a:p>
            <a:pPr lvl="1"/>
            <a:r>
              <a:rPr lang="en-US" smtClean="0"/>
              <a:t>Repeated words are good cues to meaning</a:t>
            </a:r>
          </a:p>
          <a:p>
            <a:pPr lvl="1"/>
            <a:r>
              <a:rPr lang="en-US" smtClean="0"/>
              <a:t>Rarely used words make searches more selective</a:t>
            </a:r>
          </a:p>
          <a:p>
            <a:pPr lvl="3"/>
            <a:endParaRPr lang="en-US" smtClean="0"/>
          </a:p>
          <a:p>
            <a:r>
              <a:rPr lang="en-US" smtClean="0"/>
              <a:t>Compare weights with query</a:t>
            </a:r>
          </a:p>
          <a:p>
            <a:pPr lvl="1"/>
            <a:r>
              <a:rPr lang="en-US" smtClean="0"/>
              <a:t>Add up the weights for each query term</a:t>
            </a:r>
          </a:p>
          <a:p>
            <a:pPr lvl="1"/>
            <a:r>
              <a:rPr lang="en-US" smtClean="0"/>
              <a:t>Put the documents with the highest total first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0" name="Rectangle 4"/>
          <p:cNvSpPr>
            <a:spLocks noGrp="1" noChangeArrowheads="1"/>
          </p:cNvSpPr>
          <p:nvPr>
            <p:ph type="title"/>
          </p:nvPr>
        </p:nvSpPr>
        <p:spPr>
          <a:xfrm>
            <a:off x="381000" y="266700"/>
            <a:ext cx="7924800" cy="1104900"/>
          </a:xfrm>
          <a:noFill/>
        </p:spPr>
        <p:txBody>
          <a:bodyPr/>
          <a:lstStyle/>
          <a:p>
            <a:r>
              <a:rPr lang="en-US" smtClean="0"/>
              <a:t>Simple Example: Counting Words</a:t>
            </a:r>
          </a:p>
        </p:txBody>
      </p:sp>
      <p:sp>
        <p:nvSpPr>
          <p:cNvPr id="34821" name="Rectangle 5"/>
          <p:cNvSpPr>
            <a:spLocks noChangeArrowheads="1"/>
          </p:cNvSpPr>
          <p:nvPr/>
        </p:nvSpPr>
        <p:spPr bwMode="auto">
          <a:xfrm>
            <a:off x="7086600" y="3582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2" name="Rectangle 6"/>
          <p:cNvSpPr>
            <a:spLocks noChangeArrowheads="1"/>
          </p:cNvSpPr>
          <p:nvPr/>
        </p:nvSpPr>
        <p:spPr bwMode="auto">
          <a:xfrm>
            <a:off x="7086600" y="3963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23" name="Rectangle 7"/>
          <p:cNvSpPr>
            <a:spLocks noChangeArrowheads="1"/>
          </p:cNvSpPr>
          <p:nvPr/>
        </p:nvSpPr>
        <p:spPr bwMode="auto">
          <a:xfrm>
            <a:off x="7086600" y="4344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24" name="Rectangle 8"/>
          <p:cNvSpPr>
            <a:spLocks noChangeArrowheads="1"/>
          </p:cNvSpPr>
          <p:nvPr/>
        </p:nvSpPr>
        <p:spPr bwMode="auto">
          <a:xfrm>
            <a:off x="7086600" y="4725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5" name="Rectangle 9"/>
          <p:cNvSpPr>
            <a:spLocks noChangeArrowheads="1"/>
          </p:cNvSpPr>
          <p:nvPr/>
        </p:nvSpPr>
        <p:spPr bwMode="auto">
          <a:xfrm>
            <a:off x="7086600" y="5106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6" name="Rectangle 10"/>
          <p:cNvSpPr>
            <a:spLocks noChangeArrowheads="1"/>
          </p:cNvSpPr>
          <p:nvPr/>
        </p:nvSpPr>
        <p:spPr bwMode="auto">
          <a:xfrm>
            <a:off x="7086600" y="5487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27" name="Rectangle 11"/>
          <p:cNvSpPr>
            <a:spLocks noChangeArrowheads="1"/>
          </p:cNvSpPr>
          <p:nvPr/>
        </p:nvSpPr>
        <p:spPr bwMode="auto">
          <a:xfrm>
            <a:off x="7086600" y="5868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28" name="Rectangle 12"/>
          <p:cNvSpPr>
            <a:spLocks noChangeArrowheads="1"/>
          </p:cNvSpPr>
          <p:nvPr/>
        </p:nvSpPr>
        <p:spPr bwMode="auto">
          <a:xfrm>
            <a:off x="379413" y="4191000"/>
            <a:ext cx="49212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1: Nuclear fallout contaminated Texas.</a:t>
            </a:r>
          </a:p>
        </p:txBody>
      </p:sp>
      <p:sp>
        <p:nvSpPr>
          <p:cNvPr id="34829" name="Rectangle 13"/>
          <p:cNvSpPr>
            <a:spLocks noChangeArrowheads="1"/>
          </p:cNvSpPr>
          <p:nvPr/>
        </p:nvSpPr>
        <p:spPr bwMode="auto">
          <a:xfrm>
            <a:off x="379413" y="4800600"/>
            <a:ext cx="4752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2: Information retrieval is interesting.</a:t>
            </a:r>
          </a:p>
        </p:txBody>
      </p:sp>
      <p:sp>
        <p:nvSpPr>
          <p:cNvPr id="34830" name="Rectangle 14"/>
          <p:cNvSpPr>
            <a:spLocks noChangeArrowheads="1"/>
          </p:cNvSpPr>
          <p:nvPr/>
        </p:nvSpPr>
        <p:spPr bwMode="auto">
          <a:xfrm>
            <a:off x="381000" y="5410200"/>
            <a:ext cx="495458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3: Information retrieval is complicated.</a:t>
            </a:r>
          </a:p>
        </p:txBody>
      </p:sp>
      <p:sp>
        <p:nvSpPr>
          <p:cNvPr id="34831" name="Rectangle 15"/>
          <p:cNvSpPr>
            <a:spLocks noChangeArrowheads="1"/>
          </p:cNvSpPr>
          <p:nvPr/>
        </p:nvSpPr>
        <p:spPr bwMode="auto">
          <a:xfrm>
            <a:off x="7467600" y="3582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2" name="Rectangle 16"/>
          <p:cNvSpPr>
            <a:spLocks noChangeArrowheads="1"/>
          </p:cNvSpPr>
          <p:nvPr/>
        </p:nvSpPr>
        <p:spPr bwMode="auto">
          <a:xfrm>
            <a:off x="7467600" y="3963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3" name="Rectangle 17"/>
          <p:cNvSpPr>
            <a:spLocks noChangeArrowheads="1"/>
          </p:cNvSpPr>
          <p:nvPr/>
        </p:nvSpPr>
        <p:spPr bwMode="auto">
          <a:xfrm>
            <a:off x="7467600" y="4344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4" name="Rectangle 18"/>
          <p:cNvSpPr>
            <a:spLocks noChangeArrowheads="1"/>
          </p:cNvSpPr>
          <p:nvPr/>
        </p:nvSpPr>
        <p:spPr bwMode="auto">
          <a:xfrm>
            <a:off x="7467600" y="4725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5" name="Rectangle 19"/>
          <p:cNvSpPr>
            <a:spLocks noChangeArrowheads="1"/>
          </p:cNvSpPr>
          <p:nvPr/>
        </p:nvSpPr>
        <p:spPr bwMode="auto">
          <a:xfrm>
            <a:off x="7467600" y="5106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6" name="Rectangle 20"/>
          <p:cNvSpPr>
            <a:spLocks noChangeArrowheads="1"/>
          </p:cNvSpPr>
          <p:nvPr/>
        </p:nvSpPr>
        <p:spPr bwMode="auto">
          <a:xfrm>
            <a:off x="7467600" y="5487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37" name="Rectangle 21"/>
          <p:cNvSpPr>
            <a:spLocks noChangeArrowheads="1"/>
          </p:cNvSpPr>
          <p:nvPr/>
        </p:nvSpPr>
        <p:spPr bwMode="auto">
          <a:xfrm>
            <a:off x="7467600" y="5868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8" name="Rectangle 22"/>
          <p:cNvSpPr>
            <a:spLocks noChangeArrowheads="1"/>
          </p:cNvSpPr>
          <p:nvPr/>
        </p:nvSpPr>
        <p:spPr bwMode="auto">
          <a:xfrm>
            <a:off x="7848600" y="3582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39" name="Rectangle 23"/>
          <p:cNvSpPr>
            <a:spLocks noChangeArrowheads="1"/>
          </p:cNvSpPr>
          <p:nvPr/>
        </p:nvSpPr>
        <p:spPr bwMode="auto">
          <a:xfrm>
            <a:off x="7848600" y="3963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0" name="Rectangle 24"/>
          <p:cNvSpPr>
            <a:spLocks noChangeArrowheads="1"/>
          </p:cNvSpPr>
          <p:nvPr/>
        </p:nvSpPr>
        <p:spPr bwMode="auto">
          <a:xfrm>
            <a:off x="7848600" y="4344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1" name="Rectangle 25"/>
          <p:cNvSpPr>
            <a:spLocks noChangeArrowheads="1"/>
          </p:cNvSpPr>
          <p:nvPr/>
        </p:nvSpPr>
        <p:spPr bwMode="auto">
          <a:xfrm>
            <a:off x="7848600" y="4725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42" name="Rectangle 26"/>
          <p:cNvSpPr>
            <a:spLocks noChangeArrowheads="1"/>
          </p:cNvSpPr>
          <p:nvPr/>
        </p:nvSpPr>
        <p:spPr bwMode="auto">
          <a:xfrm>
            <a:off x="7848600" y="5106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3" name="Rectangle 27"/>
          <p:cNvSpPr>
            <a:spLocks noChangeArrowheads="1"/>
          </p:cNvSpPr>
          <p:nvPr/>
        </p:nvSpPr>
        <p:spPr bwMode="auto">
          <a:xfrm>
            <a:off x="7848600" y="5487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44" name="Rectangle 28"/>
          <p:cNvSpPr>
            <a:spLocks noChangeArrowheads="1"/>
          </p:cNvSpPr>
          <p:nvPr/>
        </p:nvSpPr>
        <p:spPr bwMode="auto">
          <a:xfrm>
            <a:off x="7848600" y="58689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45" name="Rectangle 29"/>
          <p:cNvSpPr>
            <a:spLocks noChangeArrowheads="1"/>
          </p:cNvSpPr>
          <p:nvPr/>
        </p:nvSpPr>
        <p:spPr bwMode="auto">
          <a:xfrm>
            <a:off x="5846763" y="5505450"/>
            <a:ext cx="70485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nuclear</a:t>
            </a:r>
          </a:p>
        </p:txBody>
      </p:sp>
      <p:sp>
        <p:nvSpPr>
          <p:cNvPr id="34846" name="Rectangle 30"/>
          <p:cNvSpPr>
            <a:spLocks noChangeArrowheads="1"/>
          </p:cNvSpPr>
          <p:nvPr/>
        </p:nvSpPr>
        <p:spPr bwMode="auto">
          <a:xfrm>
            <a:off x="5846763" y="4362450"/>
            <a:ext cx="6445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fallout</a:t>
            </a:r>
          </a:p>
        </p:txBody>
      </p:sp>
      <p:sp>
        <p:nvSpPr>
          <p:cNvPr id="34847" name="Rectangle 31"/>
          <p:cNvSpPr>
            <a:spLocks noChangeArrowheads="1"/>
          </p:cNvSpPr>
          <p:nvPr/>
        </p:nvSpPr>
        <p:spPr bwMode="auto">
          <a:xfrm>
            <a:off x="5846763" y="6267450"/>
            <a:ext cx="6064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Texas</a:t>
            </a:r>
          </a:p>
        </p:txBody>
      </p:sp>
      <p:sp>
        <p:nvSpPr>
          <p:cNvPr id="34848" name="Rectangle 32"/>
          <p:cNvSpPr>
            <a:spLocks noChangeArrowheads="1"/>
          </p:cNvSpPr>
          <p:nvPr/>
        </p:nvSpPr>
        <p:spPr bwMode="auto">
          <a:xfrm>
            <a:off x="5846763" y="3981450"/>
            <a:ext cx="11398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contaminated</a:t>
            </a:r>
          </a:p>
        </p:txBody>
      </p:sp>
      <p:sp>
        <p:nvSpPr>
          <p:cNvPr id="34849" name="Rectangle 33"/>
          <p:cNvSpPr>
            <a:spLocks noChangeArrowheads="1"/>
          </p:cNvSpPr>
          <p:nvPr/>
        </p:nvSpPr>
        <p:spPr bwMode="auto">
          <a:xfrm>
            <a:off x="5846763" y="5124450"/>
            <a:ext cx="9318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interesting</a:t>
            </a:r>
          </a:p>
        </p:txBody>
      </p:sp>
      <p:sp>
        <p:nvSpPr>
          <p:cNvPr id="34850" name="Rectangle 34"/>
          <p:cNvSpPr>
            <a:spLocks noChangeArrowheads="1"/>
          </p:cNvSpPr>
          <p:nvPr/>
        </p:nvSpPr>
        <p:spPr bwMode="auto">
          <a:xfrm>
            <a:off x="5846763" y="3600450"/>
            <a:ext cx="10509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complicated</a:t>
            </a:r>
          </a:p>
        </p:txBody>
      </p:sp>
      <p:sp>
        <p:nvSpPr>
          <p:cNvPr id="34851" name="Rectangle 35"/>
          <p:cNvSpPr>
            <a:spLocks noChangeArrowheads="1"/>
          </p:cNvSpPr>
          <p:nvPr/>
        </p:nvSpPr>
        <p:spPr bwMode="auto">
          <a:xfrm>
            <a:off x="5846763" y="4743450"/>
            <a:ext cx="10191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information</a:t>
            </a:r>
          </a:p>
        </p:txBody>
      </p:sp>
      <p:sp>
        <p:nvSpPr>
          <p:cNvPr id="34852" name="Rectangle 36"/>
          <p:cNvSpPr>
            <a:spLocks noChangeArrowheads="1"/>
          </p:cNvSpPr>
          <p:nvPr/>
        </p:nvSpPr>
        <p:spPr bwMode="auto">
          <a:xfrm>
            <a:off x="5846763" y="5886450"/>
            <a:ext cx="7731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retrieval</a:t>
            </a:r>
          </a:p>
        </p:txBody>
      </p:sp>
      <p:sp>
        <p:nvSpPr>
          <p:cNvPr id="34853" name="Rectangle 37"/>
          <p:cNvSpPr>
            <a:spLocks noChangeArrowheads="1"/>
          </p:cNvSpPr>
          <p:nvPr/>
        </p:nvSpPr>
        <p:spPr bwMode="auto">
          <a:xfrm>
            <a:off x="7086600" y="6248400"/>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54" name="Rectangle 38"/>
          <p:cNvSpPr>
            <a:spLocks noChangeArrowheads="1"/>
          </p:cNvSpPr>
          <p:nvPr/>
        </p:nvSpPr>
        <p:spPr bwMode="auto">
          <a:xfrm>
            <a:off x="7467600" y="6248400"/>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55" name="Rectangle 39"/>
          <p:cNvSpPr>
            <a:spLocks noChangeArrowheads="1"/>
          </p:cNvSpPr>
          <p:nvPr/>
        </p:nvSpPr>
        <p:spPr bwMode="auto">
          <a:xfrm>
            <a:off x="7848600" y="6248400"/>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56" name="Rectangle 40"/>
          <p:cNvSpPr>
            <a:spLocks noChangeArrowheads="1"/>
          </p:cNvSpPr>
          <p:nvPr/>
        </p:nvSpPr>
        <p:spPr bwMode="auto">
          <a:xfrm>
            <a:off x="3327400" y="3222625"/>
            <a:ext cx="20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57" name="Rectangle 41"/>
          <p:cNvSpPr>
            <a:spLocks noChangeArrowheads="1"/>
          </p:cNvSpPr>
          <p:nvPr/>
        </p:nvSpPr>
        <p:spPr bwMode="auto">
          <a:xfrm>
            <a:off x="7142163" y="32194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1</a:t>
            </a:r>
          </a:p>
        </p:txBody>
      </p:sp>
      <p:sp>
        <p:nvSpPr>
          <p:cNvPr id="34858" name="Rectangle 42"/>
          <p:cNvSpPr>
            <a:spLocks noChangeArrowheads="1"/>
          </p:cNvSpPr>
          <p:nvPr/>
        </p:nvSpPr>
        <p:spPr bwMode="auto">
          <a:xfrm>
            <a:off x="7523163" y="32194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2</a:t>
            </a:r>
          </a:p>
        </p:txBody>
      </p:sp>
      <p:sp>
        <p:nvSpPr>
          <p:cNvPr id="34859" name="Rectangle 43"/>
          <p:cNvSpPr>
            <a:spLocks noChangeArrowheads="1"/>
          </p:cNvSpPr>
          <p:nvPr/>
        </p:nvSpPr>
        <p:spPr bwMode="auto">
          <a:xfrm>
            <a:off x="7904163" y="3219450"/>
            <a:ext cx="269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3</a:t>
            </a:r>
          </a:p>
        </p:txBody>
      </p:sp>
      <p:sp>
        <p:nvSpPr>
          <p:cNvPr id="34860" name="Text Box 44"/>
          <p:cNvSpPr txBox="1">
            <a:spLocks noChangeArrowheads="1"/>
          </p:cNvSpPr>
          <p:nvPr/>
        </p:nvSpPr>
        <p:spPr bwMode="auto">
          <a:xfrm>
            <a:off x="381000" y="3581400"/>
            <a:ext cx="165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Documents:</a:t>
            </a:r>
          </a:p>
        </p:txBody>
      </p:sp>
      <p:sp>
        <p:nvSpPr>
          <p:cNvPr id="34861" name="Text Box 45"/>
          <p:cNvSpPr txBox="1">
            <a:spLocks noChangeArrowheads="1"/>
          </p:cNvSpPr>
          <p:nvPr/>
        </p:nvSpPr>
        <p:spPr bwMode="auto">
          <a:xfrm>
            <a:off x="457200" y="2438400"/>
            <a:ext cx="7410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Query: recall and fallout measures for information retrieval</a:t>
            </a:r>
          </a:p>
        </p:txBody>
      </p:sp>
      <p:sp>
        <p:nvSpPr>
          <p:cNvPr id="34862" name="Rectangle 46"/>
          <p:cNvSpPr>
            <a:spLocks noChangeArrowheads="1"/>
          </p:cNvSpPr>
          <p:nvPr/>
        </p:nvSpPr>
        <p:spPr bwMode="auto">
          <a:xfrm>
            <a:off x="8472488" y="3559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sz="2000"/>
          </a:p>
        </p:txBody>
      </p:sp>
      <p:sp>
        <p:nvSpPr>
          <p:cNvPr id="34863" name="Rectangle 47"/>
          <p:cNvSpPr>
            <a:spLocks noChangeArrowheads="1"/>
          </p:cNvSpPr>
          <p:nvPr/>
        </p:nvSpPr>
        <p:spPr bwMode="auto">
          <a:xfrm>
            <a:off x="8472488" y="3940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64" name="Rectangle 48"/>
          <p:cNvSpPr>
            <a:spLocks noChangeArrowheads="1"/>
          </p:cNvSpPr>
          <p:nvPr/>
        </p:nvSpPr>
        <p:spPr bwMode="auto">
          <a:xfrm>
            <a:off x="8472488" y="4321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endParaRPr lang="en-US"/>
          </a:p>
        </p:txBody>
      </p:sp>
      <p:sp>
        <p:nvSpPr>
          <p:cNvPr id="34865" name="Rectangle 49"/>
          <p:cNvSpPr>
            <a:spLocks noChangeArrowheads="1"/>
          </p:cNvSpPr>
          <p:nvPr/>
        </p:nvSpPr>
        <p:spPr bwMode="auto">
          <a:xfrm>
            <a:off x="8472488" y="4702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66" name="Rectangle 50"/>
          <p:cNvSpPr>
            <a:spLocks noChangeArrowheads="1"/>
          </p:cNvSpPr>
          <p:nvPr/>
        </p:nvSpPr>
        <p:spPr bwMode="auto">
          <a:xfrm>
            <a:off x="8472488" y="5083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67" name="Rectangle 51"/>
          <p:cNvSpPr>
            <a:spLocks noChangeArrowheads="1"/>
          </p:cNvSpPr>
          <p:nvPr/>
        </p:nvSpPr>
        <p:spPr bwMode="auto">
          <a:xfrm>
            <a:off x="8472488" y="5464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68" name="Rectangle 52"/>
          <p:cNvSpPr>
            <a:spLocks noChangeArrowheads="1"/>
          </p:cNvSpPr>
          <p:nvPr/>
        </p:nvSpPr>
        <p:spPr bwMode="auto">
          <a:xfrm>
            <a:off x="8472488" y="5845175"/>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a:t>1</a:t>
            </a:r>
          </a:p>
        </p:txBody>
      </p:sp>
      <p:sp>
        <p:nvSpPr>
          <p:cNvPr id="34869" name="Rectangle 53"/>
          <p:cNvSpPr>
            <a:spLocks noChangeArrowheads="1"/>
          </p:cNvSpPr>
          <p:nvPr/>
        </p:nvSpPr>
        <p:spPr bwMode="auto">
          <a:xfrm>
            <a:off x="8472488" y="6224588"/>
            <a:ext cx="368300" cy="368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4870" name="Rectangle 54"/>
          <p:cNvSpPr>
            <a:spLocks noChangeArrowheads="1"/>
          </p:cNvSpPr>
          <p:nvPr/>
        </p:nvSpPr>
        <p:spPr bwMode="auto">
          <a:xfrm>
            <a:off x="8305800" y="3200400"/>
            <a:ext cx="6254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Query</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p:spPr>
        <p:txBody>
          <a:bodyPr/>
          <a:lstStyle/>
          <a:p>
            <a:r>
              <a:rPr lang="en-US" smtClean="0"/>
              <a:t>Discussion Point: </a:t>
            </a:r>
            <a:br>
              <a:rPr lang="en-US" smtClean="0"/>
            </a:br>
            <a:r>
              <a:rPr lang="en-US" smtClean="0"/>
              <a:t>Which Terms to Emphasize?</a:t>
            </a:r>
          </a:p>
        </p:txBody>
      </p:sp>
      <p:sp>
        <p:nvSpPr>
          <p:cNvPr id="36867" name="Rectangle 3"/>
          <p:cNvSpPr>
            <a:spLocks noGrp="1" noChangeArrowheads="1"/>
          </p:cNvSpPr>
          <p:nvPr>
            <p:ph type="body" idx="1"/>
          </p:nvPr>
        </p:nvSpPr>
        <p:spPr>
          <a:xfrm>
            <a:off x="381000" y="1981200"/>
            <a:ext cx="8153400" cy="4114800"/>
          </a:xfrm>
          <a:noFill/>
        </p:spPr>
        <p:txBody>
          <a:bodyPr/>
          <a:lstStyle/>
          <a:p>
            <a:pPr>
              <a:lnSpc>
                <a:spcPct val="90000"/>
              </a:lnSpc>
            </a:pPr>
            <a:r>
              <a:rPr lang="en-US" sz="2800" smtClean="0"/>
              <a:t>Major factors</a:t>
            </a:r>
          </a:p>
          <a:p>
            <a:pPr lvl="1">
              <a:lnSpc>
                <a:spcPct val="90000"/>
              </a:lnSpc>
            </a:pPr>
            <a:r>
              <a:rPr lang="en-US" sz="2400" smtClean="0"/>
              <a:t>Uncommon terms are more selective</a:t>
            </a:r>
          </a:p>
          <a:p>
            <a:pPr lvl="1">
              <a:lnSpc>
                <a:spcPct val="90000"/>
              </a:lnSpc>
            </a:pPr>
            <a:r>
              <a:rPr lang="en-US" sz="2400" smtClean="0"/>
              <a:t>Repeated terms provide evidence of meaning</a:t>
            </a:r>
          </a:p>
          <a:p>
            <a:pPr lvl="3">
              <a:lnSpc>
                <a:spcPct val="90000"/>
              </a:lnSpc>
            </a:pPr>
            <a:endParaRPr lang="en-US" sz="1800" smtClean="0"/>
          </a:p>
          <a:p>
            <a:pPr>
              <a:lnSpc>
                <a:spcPct val="90000"/>
              </a:lnSpc>
            </a:pPr>
            <a:r>
              <a:rPr lang="en-US" sz="2800" smtClean="0"/>
              <a:t>Adjustments</a:t>
            </a:r>
          </a:p>
          <a:p>
            <a:pPr lvl="1">
              <a:lnSpc>
                <a:spcPct val="90000"/>
              </a:lnSpc>
            </a:pPr>
            <a:r>
              <a:rPr lang="en-US" sz="2400" smtClean="0"/>
              <a:t>Give more weight to terms in certain positions</a:t>
            </a:r>
          </a:p>
          <a:p>
            <a:pPr lvl="2">
              <a:lnSpc>
                <a:spcPct val="90000"/>
              </a:lnSpc>
            </a:pPr>
            <a:r>
              <a:rPr lang="en-US" sz="2000" smtClean="0"/>
              <a:t>Title, first paragraph, etc.</a:t>
            </a:r>
          </a:p>
          <a:p>
            <a:pPr lvl="1">
              <a:lnSpc>
                <a:spcPct val="90000"/>
              </a:lnSpc>
            </a:pPr>
            <a:r>
              <a:rPr lang="en-US" sz="2400" smtClean="0"/>
              <a:t>Give less weight each term in longer documents</a:t>
            </a:r>
          </a:p>
          <a:p>
            <a:pPr lvl="1">
              <a:lnSpc>
                <a:spcPct val="90000"/>
              </a:lnSpc>
            </a:pPr>
            <a:r>
              <a:rPr lang="en-US" sz="2400" smtClean="0"/>
              <a:t>Ignore documents that try to “spam” the index</a:t>
            </a:r>
          </a:p>
          <a:p>
            <a:pPr lvl="2">
              <a:lnSpc>
                <a:spcPct val="90000"/>
              </a:lnSpc>
            </a:pPr>
            <a:r>
              <a:rPr lang="en-US" sz="2000" smtClean="0"/>
              <a:t>Invisible text, excessive use of the “meta” field,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1143000"/>
          </a:xfrm>
        </p:spPr>
        <p:txBody>
          <a:bodyPr/>
          <a:lstStyle/>
          <a:p>
            <a:r>
              <a:rPr lang="en-US" smtClean="0"/>
              <a:t>“Okapi” Term Weights</a:t>
            </a:r>
          </a:p>
        </p:txBody>
      </p:sp>
      <p:graphicFrame>
        <p:nvGraphicFramePr>
          <p:cNvPr id="38915" name="Object 3"/>
          <p:cNvGraphicFramePr>
            <a:graphicFrameLocks noGrp="1" noChangeAspect="1"/>
          </p:cNvGraphicFramePr>
          <p:nvPr>
            <p:ph sz="half" idx="1"/>
          </p:nvPr>
        </p:nvGraphicFramePr>
        <p:xfrm>
          <a:off x="1371600" y="1752600"/>
          <a:ext cx="5867400" cy="1316038"/>
        </p:xfrm>
        <a:graphic>
          <a:graphicData uri="http://schemas.openxmlformats.org/presentationml/2006/ole">
            <mc:AlternateContent xmlns:mc="http://schemas.openxmlformats.org/markup-compatibility/2006">
              <mc:Choice xmlns:v="urn:schemas-microsoft-com:vml" Requires="v">
                <p:oleObj spid="_x0000_s38935" name="Equation" r:id="rId3" imgW="2832100" imgH="635000" progId="Equation.3">
                  <p:embed/>
                </p:oleObj>
              </mc:Choice>
              <mc:Fallback>
                <p:oleObj name="Equation" r:id="rId3" imgW="2832100" imgH="6350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752600"/>
                        <a:ext cx="5867400" cy="131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6" name="Object 4"/>
          <p:cNvGraphicFramePr>
            <a:graphicFrameLocks noChangeAspect="1"/>
          </p:cNvGraphicFramePr>
          <p:nvPr/>
        </p:nvGraphicFramePr>
        <p:xfrm>
          <a:off x="76200" y="3760788"/>
          <a:ext cx="4495800" cy="2957512"/>
        </p:xfrm>
        <a:graphic>
          <a:graphicData uri="http://schemas.openxmlformats.org/presentationml/2006/ole">
            <mc:AlternateContent xmlns:mc="http://schemas.openxmlformats.org/markup-compatibility/2006">
              <mc:Choice xmlns:v="urn:schemas-microsoft-com:vml" Requires="v">
                <p:oleObj spid="_x0000_s38936" name="Chart" r:id="rId5" imgW="5800701" imgH="3657600" progId="Excel.Chart.8">
                  <p:embed/>
                </p:oleObj>
              </mc:Choice>
              <mc:Fallback>
                <p:oleObj name="Chart" r:id="rId5" imgW="5800701" imgH="3657600"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3760788"/>
                        <a:ext cx="4495800" cy="295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17" name="Object 5"/>
          <p:cNvGraphicFramePr>
            <a:graphicFrameLocks noChangeAspect="1"/>
          </p:cNvGraphicFramePr>
          <p:nvPr/>
        </p:nvGraphicFramePr>
        <p:xfrm>
          <a:off x="4648200" y="3762375"/>
          <a:ext cx="4495800" cy="2954338"/>
        </p:xfrm>
        <a:graphic>
          <a:graphicData uri="http://schemas.openxmlformats.org/presentationml/2006/ole">
            <mc:AlternateContent xmlns:mc="http://schemas.openxmlformats.org/markup-compatibility/2006">
              <mc:Choice xmlns:v="urn:schemas-microsoft-com:vml" Requires="v">
                <p:oleObj spid="_x0000_s38937" name="Chart" r:id="rId7" imgW="5819775" imgH="3829050" progId="Excel.Chart.8">
                  <p:embed/>
                </p:oleObj>
              </mc:Choice>
              <mc:Fallback>
                <p:oleObj name="Chart" r:id="rId7" imgW="5819775" imgH="3829050" progId="Excel.Chart.8">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762375"/>
                        <a:ext cx="4495800" cy="295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8" name="AutoShape 6"/>
          <p:cNvSpPr>
            <a:spLocks/>
          </p:cNvSpPr>
          <p:nvPr/>
        </p:nvSpPr>
        <p:spPr bwMode="auto">
          <a:xfrm rot="-5400000">
            <a:off x="2019300" y="1181100"/>
            <a:ext cx="609600" cy="4343400"/>
          </a:xfrm>
          <a:prstGeom prst="rightBrace">
            <a:avLst>
              <a:gd name="adj1" fmla="val 59375"/>
              <a:gd name="adj2" fmla="val 7550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aphicFrame>
        <p:nvGraphicFramePr>
          <p:cNvPr id="38919" name="Object 7"/>
          <p:cNvGraphicFramePr>
            <a:graphicFrameLocks noGrp="1" noChangeAspect="1"/>
          </p:cNvGraphicFramePr>
          <p:nvPr>
            <p:ph sz="half" idx="2"/>
          </p:nvPr>
        </p:nvGraphicFramePr>
        <p:xfrm>
          <a:off x="3962400" y="4495800"/>
          <a:ext cx="533400" cy="317500"/>
        </p:xfrm>
        <a:graphic>
          <a:graphicData uri="http://schemas.openxmlformats.org/presentationml/2006/ole">
            <mc:AlternateContent xmlns:mc="http://schemas.openxmlformats.org/markup-compatibility/2006">
              <mc:Choice xmlns:v="urn:schemas-microsoft-com:vml" Requires="v">
                <p:oleObj spid="_x0000_s38938" name="Equation" r:id="rId9" imgW="342751" imgH="203112" progId="Equation.3">
                  <p:embed/>
                </p:oleObj>
              </mc:Choice>
              <mc:Fallback>
                <p:oleObj name="Equation" r:id="rId9" imgW="342751" imgH="203112"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4495800"/>
                        <a:ext cx="5334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20" name="AutoShape 8"/>
          <p:cNvSpPr>
            <a:spLocks/>
          </p:cNvSpPr>
          <p:nvPr/>
        </p:nvSpPr>
        <p:spPr bwMode="auto">
          <a:xfrm rot="5400000" flipH="1">
            <a:off x="6577013" y="1130300"/>
            <a:ext cx="609600" cy="4343400"/>
          </a:xfrm>
          <a:prstGeom prst="rightBrace">
            <a:avLst>
              <a:gd name="adj1" fmla="val 59375"/>
              <a:gd name="adj2" fmla="val 75509"/>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38921" name="Text Box 9"/>
          <p:cNvSpPr txBox="1">
            <a:spLocks noChangeArrowheads="1"/>
          </p:cNvSpPr>
          <p:nvPr/>
        </p:nvSpPr>
        <p:spPr bwMode="auto">
          <a:xfrm>
            <a:off x="1371600" y="3352800"/>
            <a:ext cx="1968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TF component</a:t>
            </a:r>
          </a:p>
        </p:txBody>
      </p:sp>
      <p:sp>
        <p:nvSpPr>
          <p:cNvPr id="38922" name="Text Box 10"/>
          <p:cNvSpPr txBox="1">
            <a:spLocks noChangeArrowheads="1"/>
          </p:cNvSpPr>
          <p:nvPr/>
        </p:nvSpPr>
        <p:spPr bwMode="auto">
          <a:xfrm>
            <a:off x="5943600" y="3352800"/>
            <a:ext cx="2105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IDF component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Index Quality</a:t>
            </a:r>
          </a:p>
        </p:txBody>
      </p:sp>
      <p:sp>
        <p:nvSpPr>
          <p:cNvPr id="39939" name="Rectangle 3"/>
          <p:cNvSpPr>
            <a:spLocks noGrp="1" noChangeArrowheads="1"/>
          </p:cNvSpPr>
          <p:nvPr>
            <p:ph type="body" idx="1"/>
          </p:nvPr>
        </p:nvSpPr>
        <p:spPr>
          <a:xfrm>
            <a:off x="304800" y="1981200"/>
            <a:ext cx="8839200" cy="4114800"/>
          </a:xfrm>
        </p:spPr>
        <p:txBody>
          <a:bodyPr/>
          <a:lstStyle/>
          <a:p>
            <a:r>
              <a:rPr lang="en-US" smtClean="0"/>
              <a:t>Crawl quality</a:t>
            </a:r>
          </a:p>
          <a:p>
            <a:pPr lvl="1"/>
            <a:r>
              <a:rPr lang="en-US" smtClean="0"/>
              <a:t>Comprehensiveness, dead links, duplicate detection</a:t>
            </a:r>
          </a:p>
          <a:p>
            <a:r>
              <a:rPr lang="en-US" smtClean="0"/>
              <a:t>Document analysis</a:t>
            </a:r>
          </a:p>
          <a:p>
            <a:pPr lvl="1"/>
            <a:r>
              <a:rPr lang="en-US" smtClean="0"/>
              <a:t>Frames, metadata, imperfect HTML, …</a:t>
            </a:r>
          </a:p>
          <a:p>
            <a:r>
              <a:rPr lang="en-US" smtClean="0"/>
              <a:t>Document extension</a:t>
            </a:r>
          </a:p>
          <a:p>
            <a:pPr lvl="1"/>
            <a:r>
              <a:rPr lang="en-US" smtClean="0"/>
              <a:t>Anchor text, source authority, category, language, …</a:t>
            </a:r>
          </a:p>
          <a:p>
            <a:r>
              <a:rPr lang="en-US" smtClean="0"/>
              <a:t>Document restriction (ephemeral text suppression)</a:t>
            </a:r>
          </a:p>
          <a:p>
            <a:pPr lvl="1"/>
            <a:r>
              <a:rPr lang="en-US" smtClean="0"/>
              <a:t>Banner ads, keyword spam,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609600"/>
            <a:ext cx="8305800" cy="1143000"/>
          </a:xfrm>
        </p:spPr>
        <p:txBody>
          <a:bodyPr/>
          <a:lstStyle/>
          <a:p>
            <a:r>
              <a:rPr lang="en-US" smtClean="0"/>
              <a:t>Other Web Search Quality Factors</a:t>
            </a:r>
          </a:p>
        </p:txBody>
      </p:sp>
      <p:sp>
        <p:nvSpPr>
          <p:cNvPr id="40963" name="Rectangle 3"/>
          <p:cNvSpPr>
            <a:spLocks noGrp="1" noChangeArrowheads="1"/>
          </p:cNvSpPr>
          <p:nvPr>
            <p:ph type="body" idx="1"/>
          </p:nvPr>
        </p:nvSpPr>
        <p:spPr/>
        <p:txBody>
          <a:bodyPr/>
          <a:lstStyle/>
          <a:p>
            <a:r>
              <a:rPr lang="en-US" dirty="0" smtClean="0"/>
              <a:t>Spam suppression</a:t>
            </a:r>
          </a:p>
          <a:p>
            <a:pPr lvl="1"/>
            <a:r>
              <a:rPr lang="en-US" dirty="0" smtClean="0"/>
              <a:t>“Adversarial information retrieval”</a:t>
            </a:r>
          </a:p>
          <a:p>
            <a:pPr lvl="1"/>
            <a:r>
              <a:rPr lang="en-US" dirty="0" smtClean="0"/>
              <a:t>Every source of evidence has been spammed</a:t>
            </a:r>
          </a:p>
          <a:p>
            <a:pPr lvl="2"/>
            <a:r>
              <a:rPr lang="en-US" dirty="0" smtClean="0"/>
              <a:t>Text, queries, links, access patterns, …</a:t>
            </a:r>
          </a:p>
          <a:p>
            <a:pPr lvl="2"/>
            <a:endParaRPr lang="en-US" dirty="0" smtClean="0"/>
          </a:p>
          <a:p>
            <a:r>
              <a:rPr lang="en-US" dirty="0" smtClean="0"/>
              <a:t>“Family filter” accuracy</a:t>
            </a:r>
          </a:p>
          <a:p>
            <a:pPr lvl="1"/>
            <a:r>
              <a:rPr lang="en-US" dirty="0" smtClean="0"/>
              <a:t>Link analysis can be helpful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t>Indexing Anchor Text</a:t>
            </a:r>
          </a:p>
        </p:txBody>
      </p:sp>
      <p:sp>
        <p:nvSpPr>
          <p:cNvPr id="41987" name="Rectangle 3"/>
          <p:cNvSpPr>
            <a:spLocks noGrp="1" noChangeArrowheads="1"/>
          </p:cNvSpPr>
          <p:nvPr>
            <p:ph type="body" sz="half" idx="1"/>
          </p:nvPr>
        </p:nvSpPr>
        <p:spPr>
          <a:xfrm>
            <a:off x="685800" y="1981200"/>
            <a:ext cx="7848600" cy="4114800"/>
          </a:xfrm>
        </p:spPr>
        <p:txBody>
          <a:bodyPr/>
          <a:lstStyle/>
          <a:p>
            <a:r>
              <a:rPr lang="en-US" sz="2800" smtClean="0"/>
              <a:t>A type of “document expansion”</a:t>
            </a:r>
          </a:p>
          <a:p>
            <a:pPr lvl="1"/>
            <a:r>
              <a:rPr lang="en-US" sz="2400" smtClean="0"/>
              <a:t>Terms near links describe content of the target</a:t>
            </a:r>
          </a:p>
          <a:p>
            <a:pPr lvl="4"/>
            <a:endParaRPr lang="en-US" sz="1800" smtClean="0"/>
          </a:p>
          <a:p>
            <a:r>
              <a:rPr lang="en-US" sz="2800" smtClean="0"/>
              <a:t>Works even when you can’t index content</a:t>
            </a:r>
          </a:p>
          <a:p>
            <a:pPr lvl="1"/>
            <a:r>
              <a:rPr lang="en-US" sz="2400" smtClean="0"/>
              <a:t>Image retrieval, uncrawled links, …</a:t>
            </a:r>
          </a:p>
        </p:txBody>
      </p:sp>
      <p:pic>
        <p:nvPicPr>
          <p:cNvPr id="41988" name="Picture 4" descr="a1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l="16000" r="16000"/>
          <a:stretch>
            <a:fillRect/>
          </a:stretch>
        </p:blipFill>
        <p:spPr>
          <a:xfrm>
            <a:off x="6172200" y="3886200"/>
            <a:ext cx="2641600"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9" name="Picture 5"/>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l="4109" t="61644" r="41096" b="7306"/>
          <a:stretch>
            <a:fillRect/>
          </a:stretch>
        </p:blipFill>
        <p:spPr>
          <a:xfrm>
            <a:off x="228600" y="4343400"/>
            <a:ext cx="5486400" cy="2332038"/>
          </a:xfrm>
          <a:noFill/>
        </p:spPr>
      </p:pic>
      <p:sp>
        <p:nvSpPr>
          <p:cNvPr id="41990" name="AutoShape 6"/>
          <p:cNvSpPr>
            <a:spLocks noChangeArrowheads="1"/>
          </p:cNvSpPr>
          <p:nvPr/>
        </p:nvSpPr>
        <p:spPr bwMode="auto">
          <a:xfrm>
            <a:off x="1600200" y="4953000"/>
            <a:ext cx="4572000" cy="304800"/>
          </a:xfrm>
          <a:custGeom>
            <a:avLst/>
            <a:gdLst>
              <a:gd name="T0" fmla="*/ 3201670 w 21600"/>
              <a:gd name="T1" fmla="*/ 0 h 21600"/>
              <a:gd name="T2" fmla="*/ 3201670 w 21600"/>
              <a:gd name="T3" fmla="*/ 171563 h 21600"/>
              <a:gd name="T4" fmla="*/ 685165 w 21600"/>
              <a:gd name="T5" fmla="*/ 304800 h 21600"/>
              <a:gd name="T6" fmla="*/ 4572000 w 21600"/>
              <a:gd name="T7" fmla="*/ 8578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GB" smtClean="0"/>
              <a:t>Information Retrieval Types</a:t>
            </a:r>
          </a:p>
        </p:txBody>
      </p:sp>
      <p:pic>
        <p:nvPicPr>
          <p:cNvPr id="43011" name="Picture 3" descr="IR_Types_simpl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2319338"/>
            <a:ext cx="7772400" cy="343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3012" name="Text Box 4"/>
          <p:cNvSpPr txBox="1">
            <a:spLocks noChangeArrowheads="1"/>
          </p:cNvSpPr>
          <p:nvPr/>
        </p:nvSpPr>
        <p:spPr bwMode="auto">
          <a:xfrm>
            <a:off x="7516813" y="6553200"/>
            <a:ext cx="16271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400"/>
              <a:t>Source: Ayse Goker</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sz="quarter"/>
          </p:nvPr>
        </p:nvSpPr>
        <p:spPr>
          <a:xfrm>
            <a:off x="457200" y="152400"/>
            <a:ext cx="8229600" cy="1143000"/>
          </a:xfrm>
        </p:spPr>
        <p:txBody>
          <a:bodyPr/>
          <a:lstStyle/>
          <a:p>
            <a:r>
              <a:rPr lang="en-US" smtClean="0"/>
              <a:t>Expanding the Search Space</a:t>
            </a:r>
          </a:p>
        </p:txBody>
      </p:sp>
      <p:pic>
        <p:nvPicPr>
          <p:cNvPr id="45059" name="Picture 3" descr="j0292020"/>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28600" y="4419600"/>
            <a:ext cx="1868488" cy="177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4" descr="j0293240"/>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2341563" y="4959350"/>
            <a:ext cx="1477962" cy="1049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5"/>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l="45329" t="22592" r="44870" b="64342"/>
          <a:stretch>
            <a:fillRect/>
          </a:stretch>
        </p:blipFill>
        <p:spPr>
          <a:xfrm>
            <a:off x="7543800" y="1524000"/>
            <a:ext cx="1371600" cy="1219200"/>
          </a:xfrm>
          <a:noFill/>
        </p:spPr>
      </p:pic>
      <p:sp>
        <p:nvSpPr>
          <p:cNvPr id="45062" name="mainfrm"/>
          <p:cNvSpPr>
            <a:spLocks noEditPoints="1" noChangeArrowheads="1"/>
          </p:cNvSpPr>
          <p:nvPr/>
        </p:nvSpPr>
        <p:spPr bwMode="auto">
          <a:xfrm>
            <a:off x="3962400" y="4648200"/>
            <a:ext cx="1524000" cy="1600200"/>
          </a:xfrm>
          <a:custGeom>
            <a:avLst/>
            <a:gdLst>
              <a:gd name="T0" fmla="*/ 0 w 21600"/>
              <a:gd name="T1" fmla="*/ 0 h 21600"/>
              <a:gd name="T2" fmla="*/ 762000 w 21600"/>
              <a:gd name="T3" fmla="*/ 0 h 21600"/>
              <a:gd name="T4" fmla="*/ 1524000 w 21600"/>
              <a:gd name="T5" fmla="*/ 0 h 21600"/>
              <a:gd name="T6" fmla="*/ 1524000 w 21600"/>
              <a:gd name="T7" fmla="*/ 800100 h 21600"/>
              <a:gd name="T8" fmla="*/ 1453656 w 21600"/>
              <a:gd name="T9" fmla="*/ 1600200 h 21600"/>
              <a:gd name="T10" fmla="*/ 762000 w 21600"/>
              <a:gd name="T11" fmla="*/ 1600200 h 21600"/>
              <a:gd name="T12" fmla="*/ 82056 w 21600"/>
              <a:gd name="T13" fmla="*/ 1600200 h 21600"/>
              <a:gd name="T14" fmla="*/ 0 w 21600"/>
              <a:gd name="T15" fmla="*/ 800100 h 21600"/>
              <a:gd name="T16" fmla="*/ 0 60000 65536"/>
              <a:gd name="T17" fmla="*/ 0 60000 65536"/>
              <a:gd name="T18" fmla="*/ 0 60000 65536"/>
              <a:gd name="T19" fmla="*/ 0 60000 65536"/>
              <a:gd name="T20" fmla="*/ 0 60000 65536"/>
              <a:gd name="T21" fmla="*/ 0 60000 65536"/>
              <a:gd name="T22" fmla="*/ 0 60000 65536"/>
              <a:gd name="T23" fmla="*/ 0 60000 65536"/>
              <a:gd name="T24" fmla="*/ 332 w 21600"/>
              <a:gd name="T25" fmla="*/ 22174 h 21600"/>
              <a:gd name="T26" fmla="*/ 21579 w 21600"/>
              <a:gd name="T27" fmla="*/ 279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10885"/>
                </a:moveTo>
                <a:lnTo>
                  <a:pt x="21600" y="0"/>
                </a:lnTo>
                <a:lnTo>
                  <a:pt x="10634" y="0"/>
                </a:lnTo>
                <a:lnTo>
                  <a:pt x="0" y="0"/>
                </a:lnTo>
                <a:lnTo>
                  <a:pt x="0" y="10885"/>
                </a:lnTo>
                <a:lnTo>
                  <a:pt x="0" y="19729"/>
                </a:lnTo>
                <a:lnTo>
                  <a:pt x="1163" y="19729"/>
                </a:lnTo>
                <a:lnTo>
                  <a:pt x="1163" y="21600"/>
                </a:lnTo>
                <a:lnTo>
                  <a:pt x="10800" y="21600"/>
                </a:lnTo>
                <a:lnTo>
                  <a:pt x="20603" y="21600"/>
                </a:lnTo>
                <a:lnTo>
                  <a:pt x="20603" y="19729"/>
                </a:lnTo>
                <a:lnTo>
                  <a:pt x="21600" y="19729"/>
                </a:lnTo>
                <a:lnTo>
                  <a:pt x="21600" y="10885"/>
                </a:lnTo>
                <a:close/>
              </a:path>
              <a:path w="21600" h="21600" extrusionOk="0">
                <a:moveTo>
                  <a:pt x="1163" y="19729"/>
                </a:moveTo>
                <a:lnTo>
                  <a:pt x="4320" y="19729"/>
                </a:lnTo>
                <a:lnTo>
                  <a:pt x="16449" y="19729"/>
                </a:lnTo>
                <a:lnTo>
                  <a:pt x="20603" y="19729"/>
                </a:lnTo>
                <a:lnTo>
                  <a:pt x="1163" y="19729"/>
                </a:lnTo>
                <a:moveTo>
                  <a:pt x="1495" y="2381"/>
                </a:moveTo>
                <a:lnTo>
                  <a:pt x="2160" y="2381"/>
                </a:lnTo>
                <a:lnTo>
                  <a:pt x="4985" y="2381"/>
                </a:lnTo>
                <a:lnTo>
                  <a:pt x="5982" y="2381"/>
                </a:lnTo>
                <a:lnTo>
                  <a:pt x="1495" y="2381"/>
                </a:lnTo>
                <a:lnTo>
                  <a:pt x="1495" y="3402"/>
                </a:lnTo>
                <a:lnTo>
                  <a:pt x="2160" y="3402"/>
                </a:lnTo>
                <a:lnTo>
                  <a:pt x="4985" y="3402"/>
                </a:lnTo>
                <a:lnTo>
                  <a:pt x="5982" y="3402"/>
                </a:lnTo>
                <a:lnTo>
                  <a:pt x="1495" y="3402"/>
                </a:lnTo>
                <a:lnTo>
                  <a:pt x="1495" y="4422"/>
                </a:lnTo>
                <a:lnTo>
                  <a:pt x="2160" y="4422"/>
                </a:lnTo>
                <a:lnTo>
                  <a:pt x="4985" y="4422"/>
                </a:lnTo>
                <a:lnTo>
                  <a:pt x="5982" y="4422"/>
                </a:lnTo>
                <a:lnTo>
                  <a:pt x="1495" y="4422"/>
                </a:lnTo>
                <a:lnTo>
                  <a:pt x="1495" y="5443"/>
                </a:lnTo>
                <a:lnTo>
                  <a:pt x="2160" y="5443"/>
                </a:lnTo>
                <a:lnTo>
                  <a:pt x="4985" y="5443"/>
                </a:lnTo>
                <a:lnTo>
                  <a:pt x="5982" y="5443"/>
                </a:lnTo>
                <a:lnTo>
                  <a:pt x="1495" y="5443"/>
                </a:lnTo>
                <a:lnTo>
                  <a:pt x="1495" y="6463"/>
                </a:lnTo>
                <a:lnTo>
                  <a:pt x="2160" y="6463"/>
                </a:lnTo>
                <a:lnTo>
                  <a:pt x="4985" y="6463"/>
                </a:lnTo>
                <a:lnTo>
                  <a:pt x="5982" y="6463"/>
                </a:lnTo>
                <a:lnTo>
                  <a:pt x="1495" y="6463"/>
                </a:lnTo>
                <a:lnTo>
                  <a:pt x="1495" y="7483"/>
                </a:lnTo>
                <a:lnTo>
                  <a:pt x="2160" y="7483"/>
                </a:lnTo>
                <a:lnTo>
                  <a:pt x="4985" y="7483"/>
                </a:lnTo>
                <a:lnTo>
                  <a:pt x="5982" y="7483"/>
                </a:lnTo>
                <a:lnTo>
                  <a:pt x="1495" y="7483"/>
                </a:lnTo>
                <a:lnTo>
                  <a:pt x="1495" y="8504"/>
                </a:lnTo>
                <a:lnTo>
                  <a:pt x="2160" y="8504"/>
                </a:lnTo>
                <a:lnTo>
                  <a:pt x="4985" y="8504"/>
                </a:lnTo>
                <a:lnTo>
                  <a:pt x="5982" y="8504"/>
                </a:lnTo>
                <a:lnTo>
                  <a:pt x="1495" y="8504"/>
                </a:lnTo>
                <a:lnTo>
                  <a:pt x="1495" y="9524"/>
                </a:lnTo>
                <a:lnTo>
                  <a:pt x="2160" y="9524"/>
                </a:lnTo>
                <a:lnTo>
                  <a:pt x="4985" y="9524"/>
                </a:lnTo>
                <a:lnTo>
                  <a:pt x="5982" y="9524"/>
                </a:lnTo>
                <a:lnTo>
                  <a:pt x="1495" y="9524"/>
                </a:lnTo>
                <a:lnTo>
                  <a:pt x="1495" y="10545"/>
                </a:lnTo>
                <a:lnTo>
                  <a:pt x="2160" y="10545"/>
                </a:lnTo>
                <a:lnTo>
                  <a:pt x="4985" y="10545"/>
                </a:lnTo>
                <a:lnTo>
                  <a:pt x="5982" y="10545"/>
                </a:lnTo>
                <a:lnTo>
                  <a:pt x="1495" y="10545"/>
                </a:lnTo>
                <a:lnTo>
                  <a:pt x="1495" y="11565"/>
                </a:lnTo>
                <a:lnTo>
                  <a:pt x="2160" y="11565"/>
                </a:lnTo>
                <a:lnTo>
                  <a:pt x="4985" y="11565"/>
                </a:lnTo>
                <a:lnTo>
                  <a:pt x="5982" y="11565"/>
                </a:lnTo>
                <a:lnTo>
                  <a:pt x="1495" y="11565"/>
                </a:lnTo>
                <a:lnTo>
                  <a:pt x="1495" y="12586"/>
                </a:lnTo>
                <a:lnTo>
                  <a:pt x="2160" y="12586"/>
                </a:lnTo>
                <a:lnTo>
                  <a:pt x="4985" y="12586"/>
                </a:lnTo>
                <a:lnTo>
                  <a:pt x="5982" y="12586"/>
                </a:lnTo>
                <a:lnTo>
                  <a:pt x="1495" y="12586"/>
                </a:lnTo>
                <a:lnTo>
                  <a:pt x="1495" y="13606"/>
                </a:lnTo>
                <a:lnTo>
                  <a:pt x="2160" y="13606"/>
                </a:lnTo>
                <a:lnTo>
                  <a:pt x="4985" y="13606"/>
                </a:lnTo>
                <a:lnTo>
                  <a:pt x="5982" y="13606"/>
                </a:lnTo>
                <a:lnTo>
                  <a:pt x="1495" y="13606"/>
                </a:lnTo>
                <a:lnTo>
                  <a:pt x="1495" y="14627"/>
                </a:lnTo>
                <a:lnTo>
                  <a:pt x="2160" y="14627"/>
                </a:lnTo>
                <a:lnTo>
                  <a:pt x="4985" y="14627"/>
                </a:lnTo>
                <a:lnTo>
                  <a:pt x="5982" y="14627"/>
                </a:lnTo>
                <a:lnTo>
                  <a:pt x="1495" y="14627"/>
                </a:lnTo>
                <a:lnTo>
                  <a:pt x="1495" y="15647"/>
                </a:lnTo>
                <a:lnTo>
                  <a:pt x="2160" y="15647"/>
                </a:lnTo>
                <a:lnTo>
                  <a:pt x="4985" y="15647"/>
                </a:lnTo>
                <a:lnTo>
                  <a:pt x="5982" y="15647"/>
                </a:lnTo>
                <a:lnTo>
                  <a:pt x="1495" y="15647"/>
                </a:lnTo>
                <a:lnTo>
                  <a:pt x="1495" y="16668"/>
                </a:lnTo>
                <a:lnTo>
                  <a:pt x="2160" y="16668"/>
                </a:lnTo>
                <a:lnTo>
                  <a:pt x="4985" y="16668"/>
                </a:lnTo>
                <a:lnTo>
                  <a:pt x="5982" y="16668"/>
                </a:lnTo>
                <a:lnTo>
                  <a:pt x="1495" y="16668"/>
                </a:lnTo>
                <a:lnTo>
                  <a:pt x="1495" y="17688"/>
                </a:lnTo>
                <a:lnTo>
                  <a:pt x="2160" y="17688"/>
                </a:lnTo>
                <a:lnTo>
                  <a:pt x="4985" y="17688"/>
                </a:lnTo>
                <a:lnTo>
                  <a:pt x="5982" y="17688"/>
                </a:lnTo>
                <a:lnTo>
                  <a:pt x="1495" y="17688"/>
                </a:lnTo>
                <a:moveTo>
                  <a:pt x="1994" y="19729"/>
                </a:moveTo>
                <a:lnTo>
                  <a:pt x="1994" y="20069"/>
                </a:lnTo>
                <a:lnTo>
                  <a:pt x="1994" y="21260"/>
                </a:lnTo>
                <a:lnTo>
                  <a:pt x="1994" y="21600"/>
                </a:lnTo>
                <a:lnTo>
                  <a:pt x="1994" y="19729"/>
                </a:lnTo>
                <a:lnTo>
                  <a:pt x="2658" y="19729"/>
                </a:lnTo>
                <a:lnTo>
                  <a:pt x="2658" y="20069"/>
                </a:lnTo>
                <a:lnTo>
                  <a:pt x="2658" y="21260"/>
                </a:lnTo>
                <a:lnTo>
                  <a:pt x="2658" y="21600"/>
                </a:lnTo>
                <a:lnTo>
                  <a:pt x="2658" y="19729"/>
                </a:lnTo>
                <a:lnTo>
                  <a:pt x="3489" y="19729"/>
                </a:lnTo>
                <a:lnTo>
                  <a:pt x="3489" y="20069"/>
                </a:lnTo>
                <a:lnTo>
                  <a:pt x="3489" y="21260"/>
                </a:lnTo>
                <a:lnTo>
                  <a:pt x="3489" y="21600"/>
                </a:lnTo>
                <a:lnTo>
                  <a:pt x="3489" y="19729"/>
                </a:lnTo>
                <a:lnTo>
                  <a:pt x="4320" y="19729"/>
                </a:lnTo>
                <a:lnTo>
                  <a:pt x="4320" y="20069"/>
                </a:lnTo>
                <a:lnTo>
                  <a:pt x="4320" y="21260"/>
                </a:lnTo>
                <a:lnTo>
                  <a:pt x="4320" y="21600"/>
                </a:lnTo>
                <a:lnTo>
                  <a:pt x="4320" y="19729"/>
                </a:lnTo>
                <a:lnTo>
                  <a:pt x="5151" y="19729"/>
                </a:lnTo>
                <a:lnTo>
                  <a:pt x="5151" y="20069"/>
                </a:lnTo>
                <a:lnTo>
                  <a:pt x="5151" y="21260"/>
                </a:lnTo>
                <a:lnTo>
                  <a:pt x="5151" y="21600"/>
                </a:lnTo>
                <a:lnTo>
                  <a:pt x="5151" y="19729"/>
                </a:lnTo>
                <a:lnTo>
                  <a:pt x="5982" y="19729"/>
                </a:lnTo>
                <a:lnTo>
                  <a:pt x="5982" y="20069"/>
                </a:lnTo>
                <a:lnTo>
                  <a:pt x="5982" y="21260"/>
                </a:lnTo>
                <a:lnTo>
                  <a:pt x="5982" y="21600"/>
                </a:lnTo>
                <a:lnTo>
                  <a:pt x="5982" y="19729"/>
                </a:lnTo>
                <a:lnTo>
                  <a:pt x="6812" y="19729"/>
                </a:lnTo>
                <a:lnTo>
                  <a:pt x="6812" y="20069"/>
                </a:lnTo>
                <a:lnTo>
                  <a:pt x="6812" y="21260"/>
                </a:lnTo>
                <a:lnTo>
                  <a:pt x="6812" y="21600"/>
                </a:lnTo>
                <a:lnTo>
                  <a:pt x="6812" y="19729"/>
                </a:lnTo>
                <a:lnTo>
                  <a:pt x="7643" y="19729"/>
                </a:lnTo>
                <a:lnTo>
                  <a:pt x="7643" y="20069"/>
                </a:lnTo>
                <a:lnTo>
                  <a:pt x="7643" y="21260"/>
                </a:lnTo>
                <a:lnTo>
                  <a:pt x="7643" y="21600"/>
                </a:lnTo>
                <a:lnTo>
                  <a:pt x="7643" y="19729"/>
                </a:lnTo>
                <a:lnTo>
                  <a:pt x="8474" y="19729"/>
                </a:lnTo>
                <a:lnTo>
                  <a:pt x="8474" y="20069"/>
                </a:lnTo>
                <a:lnTo>
                  <a:pt x="8474" y="21260"/>
                </a:lnTo>
                <a:lnTo>
                  <a:pt x="8474" y="21600"/>
                </a:lnTo>
                <a:lnTo>
                  <a:pt x="8474" y="19729"/>
                </a:lnTo>
                <a:lnTo>
                  <a:pt x="9305" y="19729"/>
                </a:lnTo>
                <a:lnTo>
                  <a:pt x="9305" y="20069"/>
                </a:lnTo>
                <a:lnTo>
                  <a:pt x="9305" y="21260"/>
                </a:lnTo>
                <a:lnTo>
                  <a:pt x="9305" y="21600"/>
                </a:lnTo>
                <a:lnTo>
                  <a:pt x="9305" y="19729"/>
                </a:lnTo>
                <a:lnTo>
                  <a:pt x="10135" y="19729"/>
                </a:lnTo>
                <a:lnTo>
                  <a:pt x="10135" y="20069"/>
                </a:lnTo>
                <a:lnTo>
                  <a:pt x="10135" y="21260"/>
                </a:lnTo>
                <a:lnTo>
                  <a:pt x="10135" y="21600"/>
                </a:lnTo>
                <a:lnTo>
                  <a:pt x="10135" y="19729"/>
                </a:lnTo>
                <a:lnTo>
                  <a:pt x="10966" y="19729"/>
                </a:lnTo>
                <a:lnTo>
                  <a:pt x="10966" y="20069"/>
                </a:lnTo>
                <a:lnTo>
                  <a:pt x="10966" y="21260"/>
                </a:lnTo>
                <a:lnTo>
                  <a:pt x="10966" y="21600"/>
                </a:lnTo>
                <a:lnTo>
                  <a:pt x="10966" y="19729"/>
                </a:lnTo>
                <a:lnTo>
                  <a:pt x="11797" y="19729"/>
                </a:lnTo>
                <a:lnTo>
                  <a:pt x="11797" y="20069"/>
                </a:lnTo>
                <a:lnTo>
                  <a:pt x="11797" y="21260"/>
                </a:lnTo>
                <a:lnTo>
                  <a:pt x="11797" y="21600"/>
                </a:lnTo>
                <a:lnTo>
                  <a:pt x="11797" y="19729"/>
                </a:lnTo>
                <a:lnTo>
                  <a:pt x="12462" y="19729"/>
                </a:lnTo>
                <a:lnTo>
                  <a:pt x="12462" y="20069"/>
                </a:lnTo>
                <a:lnTo>
                  <a:pt x="12462" y="21260"/>
                </a:lnTo>
                <a:lnTo>
                  <a:pt x="12462" y="21600"/>
                </a:lnTo>
                <a:lnTo>
                  <a:pt x="12462" y="19729"/>
                </a:lnTo>
                <a:lnTo>
                  <a:pt x="13292" y="19729"/>
                </a:lnTo>
                <a:lnTo>
                  <a:pt x="13292" y="20069"/>
                </a:lnTo>
                <a:lnTo>
                  <a:pt x="13292" y="21260"/>
                </a:lnTo>
                <a:lnTo>
                  <a:pt x="13292" y="21600"/>
                </a:lnTo>
                <a:lnTo>
                  <a:pt x="13292" y="19729"/>
                </a:lnTo>
                <a:lnTo>
                  <a:pt x="14123" y="19729"/>
                </a:lnTo>
                <a:lnTo>
                  <a:pt x="14123" y="20069"/>
                </a:lnTo>
                <a:lnTo>
                  <a:pt x="14123" y="21260"/>
                </a:lnTo>
                <a:lnTo>
                  <a:pt x="14123" y="21600"/>
                </a:lnTo>
                <a:lnTo>
                  <a:pt x="14123" y="19729"/>
                </a:lnTo>
                <a:lnTo>
                  <a:pt x="14954" y="19729"/>
                </a:lnTo>
                <a:lnTo>
                  <a:pt x="14954" y="20069"/>
                </a:lnTo>
                <a:lnTo>
                  <a:pt x="14954" y="21260"/>
                </a:lnTo>
                <a:lnTo>
                  <a:pt x="14954" y="21600"/>
                </a:lnTo>
                <a:lnTo>
                  <a:pt x="14954" y="19729"/>
                </a:lnTo>
                <a:lnTo>
                  <a:pt x="15785" y="19729"/>
                </a:lnTo>
                <a:lnTo>
                  <a:pt x="15785" y="20069"/>
                </a:lnTo>
                <a:lnTo>
                  <a:pt x="15785" y="21260"/>
                </a:lnTo>
                <a:lnTo>
                  <a:pt x="15785" y="21600"/>
                </a:lnTo>
                <a:lnTo>
                  <a:pt x="15785" y="19729"/>
                </a:lnTo>
                <a:lnTo>
                  <a:pt x="16615" y="19729"/>
                </a:lnTo>
                <a:lnTo>
                  <a:pt x="16615" y="20069"/>
                </a:lnTo>
                <a:lnTo>
                  <a:pt x="16615" y="21260"/>
                </a:lnTo>
                <a:lnTo>
                  <a:pt x="16615" y="21600"/>
                </a:lnTo>
                <a:lnTo>
                  <a:pt x="16615" y="19729"/>
                </a:lnTo>
                <a:lnTo>
                  <a:pt x="17446" y="19729"/>
                </a:lnTo>
                <a:lnTo>
                  <a:pt x="17446" y="20069"/>
                </a:lnTo>
                <a:lnTo>
                  <a:pt x="17446" y="21260"/>
                </a:lnTo>
                <a:lnTo>
                  <a:pt x="17446" y="21600"/>
                </a:lnTo>
                <a:lnTo>
                  <a:pt x="17446" y="19729"/>
                </a:lnTo>
                <a:lnTo>
                  <a:pt x="18277" y="19729"/>
                </a:lnTo>
                <a:lnTo>
                  <a:pt x="18277" y="20069"/>
                </a:lnTo>
                <a:lnTo>
                  <a:pt x="18277" y="21260"/>
                </a:lnTo>
                <a:lnTo>
                  <a:pt x="18277" y="21600"/>
                </a:lnTo>
                <a:lnTo>
                  <a:pt x="18277" y="19729"/>
                </a:lnTo>
                <a:lnTo>
                  <a:pt x="19108" y="19729"/>
                </a:lnTo>
                <a:lnTo>
                  <a:pt x="19108" y="20069"/>
                </a:lnTo>
                <a:lnTo>
                  <a:pt x="19108" y="21260"/>
                </a:lnTo>
                <a:lnTo>
                  <a:pt x="19108" y="21600"/>
                </a:lnTo>
                <a:lnTo>
                  <a:pt x="19108" y="19729"/>
                </a:lnTo>
                <a:lnTo>
                  <a:pt x="19938" y="19729"/>
                </a:lnTo>
                <a:lnTo>
                  <a:pt x="19938" y="20069"/>
                </a:lnTo>
                <a:lnTo>
                  <a:pt x="19938" y="21260"/>
                </a:lnTo>
                <a:lnTo>
                  <a:pt x="19938" y="21600"/>
                </a:lnTo>
                <a:lnTo>
                  <a:pt x="19938" y="19729"/>
                </a:lnTo>
                <a:moveTo>
                  <a:pt x="1495" y="1531"/>
                </a:moveTo>
                <a:lnTo>
                  <a:pt x="5982" y="1531"/>
                </a:lnTo>
                <a:lnTo>
                  <a:pt x="5982" y="18539"/>
                </a:lnTo>
                <a:lnTo>
                  <a:pt x="1495" y="18539"/>
                </a:lnTo>
                <a:lnTo>
                  <a:pt x="1495" y="1531"/>
                </a:lnTo>
                <a:moveTo>
                  <a:pt x="7311" y="1531"/>
                </a:moveTo>
                <a:lnTo>
                  <a:pt x="7975" y="1531"/>
                </a:lnTo>
                <a:lnTo>
                  <a:pt x="7975" y="8334"/>
                </a:lnTo>
                <a:lnTo>
                  <a:pt x="7311" y="8334"/>
                </a:lnTo>
                <a:lnTo>
                  <a:pt x="7311" y="1531"/>
                </a:lnTo>
                <a:moveTo>
                  <a:pt x="7145" y="9865"/>
                </a:moveTo>
                <a:lnTo>
                  <a:pt x="8142" y="9865"/>
                </a:lnTo>
                <a:lnTo>
                  <a:pt x="8142" y="10715"/>
                </a:lnTo>
                <a:lnTo>
                  <a:pt x="7145" y="10715"/>
                </a:lnTo>
                <a:lnTo>
                  <a:pt x="7145" y="9865"/>
                </a:lnTo>
                <a:moveTo>
                  <a:pt x="8972" y="1531"/>
                </a:moveTo>
                <a:lnTo>
                  <a:pt x="12462" y="1531"/>
                </a:lnTo>
                <a:lnTo>
                  <a:pt x="12462" y="5443"/>
                </a:lnTo>
                <a:lnTo>
                  <a:pt x="8972" y="5443"/>
                </a:lnTo>
                <a:lnTo>
                  <a:pt x="8972" y="1531"/>
                </a:lnTo>
                <a:moveTo>
                  <a:pt x="13625" y="1531"/>
                </a:moveTo>
                <a:lnTo>
                  <a:pt x="20271" y="1531"/>
                </a:lnTo>
                <a:lnTo>
                  <a:pt x="20271" y="5443"/>
                </a:lnTo>
                <a:lnTo>
                  <a:pt x="13625" y="5443"/>
                </a:lnTo>
                <a:lnTo>
                  <a:pt x="13625" y="1531"/>
                </a:lnTo>
                <a:moveTo>
                  <a:pt x="18609" y="6463"/>
                </a:moveTo>
                <a:lnTo>
                  <a:pt x="20437" y="6463"/>
                </a:lnTo>
                <a:lnTo>
                  <a:pt x="20437" y="10885"/>
                </a:lnTo>
                <a:lnTo>
                  <a:pt x="18609" y="10885"/>
                </a:lnTo>
                <a:lnTo>
                  <a:pt x="18609" y="6463"/>
                </a:lnTo>
              </a:path>
            </a:pathLst>
          </a:custGeom>
          <a:solidFill>
            <a:srgbClr val="C0C0C0"/>
          </a:solidFill>
          <a:ln w="9525">
            <a:solidFill>
              <a:srgbClr val="000000"/>
            </a:solidFill>
            <a:miter lim="800000"/>
            <a:headEnd/>
            <a:tailEnd/>
          </a:ln>
        </p:spPr>
        <p:txBody>
          <a:bodyPr/>
          <a:lstStyle/>
          <a:p>
            <a:endParaRPr lang="en-US"/>
          </a:p>
        </p:txBody>
      </p:sp>
      <p:sp>
        <p:nvSpPr>
          <p:cNvPr id="45063" name="Documents"/>
          <p:cNvSpPr>
            <a:spLocks noEditPoints="1" noChangeArrowheads="1"/>
          </p:cNvSpPr>
          <p:nvPr/>
        </p:nvSpPr>
        <p:spPr bwMode="auto">
          <a:xfrm>
            <a:off x="4800600" y="1447800"/>
            <a:ext cx="1143000" cy="1447800"/>
          </a:xfrm>
          <a:custGeom>
            <a:avLst/>
            <a:gdLst>
              <a:gd name="T0" fmla="*/ 0 w 21600"/>
              <a:gd name="T1" fmla="*/ 187678 h 21600"/>
              <a:gd name="T2" fmla="*/ 183515 w 21600"/>
              <a:gd name="T3" fmla="*/ 0 h 21600"/>
              <a:gd name="T4" fmla="*/ 1145805 w 21600"/>
              <a:gd name="T5" fmla="*/ 1261999 h 21600"/>
              <a:gd name="T6" fmla="*/ 1055899 w 21600"/>
              <a:gd name="T7" fmla="*/ 1354899 h 21600"/>
              <a:gd name="T8" fmla="*/ 966047 w 21600"/>
              <a:gd name="T9" fmla="*/ 1449677 h 21600"/>
              <a:gd name="T10" fmla="*/ 1055899 w 21600"/>
              <a:gd name="T11" fmla="*/ 95716 h 21600"/>
              <a:gd name="T12" fmla="*/ 966047 w 21600"/>
              <a:gd name="T13" fmla="*/ 187678 h 21600"/>
              <a:gd name="T14" fmla="*/ 87048 w 21600"/>
              <a:gd name="T15" fmla="*/ 95716 h 21600"/>
              <a:gd name="T16" fmla="*/ 1143000 w 21600"/>
              <a:gd name="T17" fmla="*/ 0 h 21600"/>
              <a:gd name="T18" fmla="*/ 571500 w 21600"/>
              <a:gd name="T19" fmla="*/ 0 h 21600"/>
              <a:gd name="T20" fmla="*/ 0 w 21600"/>
              <a:gd name="T21" fmla="*/ 723900 h 21600"/>
              <a:gd name="T22" fmla="*/ 1143000 w 21600"/>
              <a:gd name="T23" fmla="*/ 72390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sz="1200">
              <a:latin typeface="Arial" panose="020B0604020202020204" pitchFamily="34" charset="0"/>
              <a:cs typeface="Arial" panose="020B0604020202020204" pitchFamily="34" charset="0"/>
            </a:endParaRPr>
          </a:p>
          <a:p>
            <a:pPr algn="ctr" eaLnBrk="1" hangingPunct="1"/>
            <a:r>
              <a:rPr lang="en-US" sz="1200">
                <a:latin typeface="Arial" panose="020B0604020202020204" pitchFamily="34" charset="0"/>
                <a:cs typeface="Arial" panose="020B0604020202020204" pitchFamily="34" charset="0"/>
              </a:rPr>
              <a:t>Scanned Docs</a:t>
            </a:r>
          </a:p>
        </p:txBody>
      </p:sp>
      <p:grpSp>
        <p:nvGrpSpPr>
          <p:cNvPr id="45064" name="Group 8"/>
          <p:cNvGrpSpPr>
            <a:grpSpLocks/>
          </p:cNvGrpSpPr>
          <p:nvPr/>
        </p:nvGrpSpPr>
        <p:grpSpPr bwMode="auto">
          <a:xfrm>
            <a:off x="6019800" y="3200400"/>
            <a:ext cx="1676400" cy="1296988"/>
            <a:chOff x="4464" y="1728"/>
            <a:chExt cx="1056" cy="817"/>
          </a:xfrm>
        </p:grpSpPr>
        <p:sp>
          <p:nvSpPr>
            <p:cNvPr id="45073" name="Oval 9"/>
            <p:cNvSpPr>
              <a:spLocks noChangeArrowheads="1"/>
            </p:cNvSpPr>
            <p:nvPr/>
          </p:nvSpPr>
          <p:spPr bwMode="auto">
            <a:xfrm>
              <a:off x="4464" y="1728"/>
              <a:ext cx="1056" cy="19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45074" name="Line 10"/>
            <p:cNvSpPr>
              <a:spLocks noChangeShapeType="1"/>
            </p:cNvSpPr>
            <p:nvPr/>
          </p:nvSpPr>
          <p:spPr bwMode="auto">
            <a:xfrm>
              <a:off x="4464" y="1824"/>
              <a:ext cx="480"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11"/>
            <p:cNvSpPr>
              <a:spLocks noChangeShapeType="1"/>
            </p:cNvSpPr>
            <p:nvPr/>
          </p:nvSpPr>
          <p:spPr bwMode="auto">
            <a:xfrm flipH="1">
              <a:off x="5088" y="1824"/>
              <a:ext cx="432" cy="6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12"/>
            <p:cNvSpPr>
              <a:spLocks noChangeShapeType="1"/>
            </p:cNvSpPr>
            <p:nvPr/>
          </p:nvSpPr>
          <p:spPr bwMode="auto">
            <a:xfrm>
              <a:off x="4944" y="24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13"/>
            <p:cNvSpPr>
              <a:spLocks noChangeShapeType="1"/>
            </p:cNvSpPr>
            <p:nvPr/>
          </p:nvSpPr>
          <p:spPr bwMode="auto">
            <a:xfrm>
              <a:off x="5088" y="2448"/>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45078" name="AutoShape 14"/>
            <p:cNvCxnSpPr>
              <a:cxnSpLocks noChangeShapeType="1"/>
              <a:stCxn id="45076" idx="1"/>
            </p:cNvCxnSpPr>
            <p:nvPr/>
          </p:nvCxnSpPr>
          <p:spPr bwMode="auto">
            <a:xfrm rot="16200000" flipH="1">
              <a:off x="5015" y="2473"/>
              <a:ext cx="1" cy="144"/>
            </a:xfrm>
            <a:prstGeom prst="curvedConnector4">
              <a:avLst>
                <a:gd name="adj1" fmla="val 3100000"/>
                <a:gd name="adj2" fmla="val 9930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5065" name="Text Box 15"/>
          <p:cNvSpPr txBox="1">
            <a:spLocks noChangeArrowheads="1"/>
          </p:cNvSpPr>
          <p:nvPr/>
        </p:nvSpPr>
        <p:spPr bwMode="auto">
          <a:xfrm>
            <a:off x="5791200" y="5029200"/>
            <a:ext cx="26066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800">
                <a:latin typeface="Arial" panose="020B0604020202020204" pitchFamily="34" charset="0"/>
                <a:cs typeface="Arial" panose="020B0604020202020204" pitchFamily="34" charset="0"/>
              </a:rPr>
              <a:t>Identity: Harriet</a:t>
            </a:r>
          </a:p>
          <a:p>
            <a:pPr eaLnBrk="1" hangingPunct="1"/>
            <a:endParaRPr lang="en-US" sz="1800">
              <a:latin typeface="Arial" panose="020B0604020202020204" pitchFamily="34" charset="0"/>
              <a:cs typeface="Arial" panose="020B0604020202020204" pitchFamily="34" charset="0"/>
            </a:endParaRPr>
          </a:p>
          <a:p>
            <a:pPr eaLnBrk="1" hangingPunct="1"/>
            <a:r>
              <a:rPr lang="en-US" sz="1800">
                <a:latin typeface="Arial" panose="020B0604020202020204" pitchFamily="34" charset="0"/>
                <a:cs typeface="Arial" panose="020B0604020202020204" pitchFamily="34" charset="0"/>
              </a:rPr>
              <a:t>“… Later, I learned that </a:t>
            </a:r>
          </a:p>
          <a:p>
            <a:pPr eaLnBrk="1" hangingPunct="1"/>
            <a:r>
              <a:rPr lang="en-US" sz="1800">
                <a:latin typeface="Arial" panose="020B0604020202020204" pitchFamily="34" charset="0"/>
                <a:cs typeface="Arial" panose="020B0604020202020204" pitchFamily="34" charset="0"/>
              </a:rPr>
              <a:t>John had not heard …”</a:t>
            </a:r>
          </a:p>
        </p:txBody>
      </p:sp>
      <p:pic>
        <p:nvPicPr>
          <p:cNvPr id="45066" name="Picture 16" descr="query1"/>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l="16666" t="16779" r="75903" b="80025"/>
          <a:stretch>
            <a:fillRect/>
          </a:stretch>
        </p:blipFill>
        <p:spPr>
          <a:xfrm>
            <a:off x="5938838" y="2259013"/>
            <a:ext cx="1319212" cy="36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7" name="Line 17"/>
          <p:cNvSpPr>
            <a:spLocks noChangeShapeType="1"/>
          </p:cNvSpPr>
          <p:nvPr/>
        </p:nvSpPr>
        <p:spPr bwMode="auto">
          <a:xfrm>
            <a:off x="5867400" y="2895600"/>
            <a:ext cx="5334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8" name="Line 18"/>
          <p:cNvSpPr>
            <a:spLocks noChangeShapeType="1"/>
          </p:cNvSpPr>
          <p:nvPr/>
        </p:nvSpPr>
        <p:spPr bwMode="auto">
          <a:xfrm flipH="1">
            <a:off x="6781800" y="2362200"/>
            <a:ext cx="0" cy="990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9" name="Line 19"/>
          <p:cNvSpPr>
            <a:spLocks noChangeShapeType="1"/>
          </p:cNvSpPr>
          <p:nvPr/>
        </p:nvSpPr>
        <p:spPr bwMode="auto">
          <a:xfrm flipH="1">
            <a:off x="7315200" y="2743200"/>
            <a:ext cx="4572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0" name="Line 20"/>
          <p:cNvSpPr>
            <a:spLocks noChangeShapeType="1"/>
          </p:cNvSpPr>
          <p:nvPr/>
        </p:nvSpPr>
        <p:spPr bwMode="auto">
          <a:xfrm flipH="1">
            <a:off x="6894513" y="4559300"/>
            <a:ext cx="14287"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1" name="Line 21"/>
          <p:cNvSpPr>
            <a:spLocks noChangeShapeType="1"/>
          </p:cNvSpPr>
          <p:nvPr/>
        </p:nvSpPr>
        <p:spPr bwMode="auto">
          <a:xfrm flipH="1">
            <a:off x="5486400" y="5486400"/>
            <a:ext cx="3048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22"/>
          <p:cNvSpPr>
            <a:spLocks noChangeShapeType="1"/>
          </p:cNvSpPr>
          <p:nvPr/>
        </p:nvSpPr>
        <p:spPr bwMode="auto">
          <a:xfrm>
            <a:off x="5791200" y="5486400"/>
            <a:ext cx="2590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52400"/>
            <a:ext cx="7772400" cy="1143000"/>
          </a:xfrm>
        </p:spPr>
        <p:txBody>
          <a:bodyPr/>
          <a:lstStyle/>
          <a:p>
            <a:r>
              <a:rPr lang="en-US" sz="3600" smtClean="0"/>
              <a:t>Page Layer Segmentation</a:t>
            </a:r>
          </a:p>
        </p:txBody>
      </p:sp>
      <p:pic>
        <p:nvPicPr>
          <p:cNvPr id="46083" name="Picture 3" descr="Document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55626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Grp="1" noChangeArrowheads="1"/>
          </p:cNvSpPr>
          <p:nvPr>
            <p:ph type="body" idx="1"/>
          </p:nvPr>
        </p:nvSpPr>
        <p:spPr>
          <a:xfrm>
            <a:off x="533400" y="1219200"/>
            <a:ext cx="8229600" cy="4876800"/>
          </a:xfrm>
          <a:noFill/>
        </p:spPr>
        <p:txBody>
          <a:bodyPr/>
          <a:lstStyle/>
          <a:p>
            <a:r>
              <a:rPr lang="en-US" sz="2000" smtClean="0"/>
              <a:t>Document image generation model</a:t>
            </a:r>
          </a:p>
          <a:p>
            <a:pPr lvl="1"/>
            <a:r>
              <a:rPr lang="en-US" sz="1800" smtClean="0"/>
              <a:t>A document consists many layers, such as handwriting, machine printed text, background patterns, tables, figures, noise, etc.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609600" y="228600"/>
            <a:ext cx="7772400" cy="1143000"/>
          </a:xfrm>
        </p:spPr>
        <p:txBody>
          <a:bodyPr/>
          <a:lstStyle/>
          <a:p>
            <a:r>
              <a:rPr lang="en-US" smtClean="0"/>
              <a:t>The Memex Machine</a:t>
            </a:r>
          </a:p>
        </p:txBody>
      </p:sp>
      <p:pic>
        <p:nvPicPr>
          <p:cNvPr id="7171" name="Picture 4" descr="mem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905000"/>
            <a:ext cx="9144000" cy="4124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3400" y="304800"/>
            <a:ext cx="8153400" cy="1143000"/>
          </a:xfrm>
        </p:spPr>
        <p:txBody>
          <a:bodyPr/>
          <a:lstStyle/>
          <a:p>
            <a:r>
              <a:rPr lang="en-US" smtClean="0"/>
              <a:t>Searching Other Languages</a:t>
            </a:r>
          </a:p>
        </p:txBody>
      </p:sp>
      <p:grpSp>
        <p:nvGrpSpPr>
          <p:cNvPr id="48131" name="Group 3"/>
          <p:cNvGrpSpPr>
            <a:grpSpLocks/>
          </p:cNvGrpSpPr>
          <p:nvPr/>
        </p:nvGrpSpPr>
        <p:grpSpPr bwMode="auto">
          <a:xfrm>
            <a:off x="3124200" y="2819400"/>
            <a:ext cx="2138363" cy="1295400"/>
            <a:chOff x="1968" y="1776"/>
            <a:chExt cx="1346" cy="816"/>
          </a:xfrm>
        </p:grpSpPr>
        <p:sp>
          <p:nvSpPr>
            <p:cNvPr id="48166" name="Rectangle 4"/>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Search</a:t>
              </a:r>
            </a:p>
          </p:txBody>
        </p:sp>
        <p:cxnSp>
          <p:nvCxnSpPr>
            <p:cNvPr id="48167" name="AutoShape 5"/>
            <p:cNvCxnSpPr>
              <a:cxnSpLocks noChangeShapeType="1"/>
              <a:stCxn id="48137" idx="3"/>
              <a:endCxn id="48166"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8" name="Text Box 6"/>
            <p:cNvSpPr txBox="1">
              <a:spLocks noChangeArrowheads="1"/>
            </p:cNvSpPr>
            <p:nvPr/>
          </p:nvSpPr>
          <p:spPr bwMode="auto">
            <a:xfrm>
              <a:off x="2304" y="1776"/>
              <a:ext cx="10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Translated Query</a:t>
              </a:r>
            </a:p>
          </p:txBody>
        </p:sp>
      </p:grpSp>
      <p:grpSp>
        <p:nvGrpSpPr>
          <p:cNvPr id="48132" name="Group 7"/>
          <p:cNvGrpSpPr>
            <a:grpSpLocks/>
          </p:cNvGrpSpPr>
          <p:nvPr/>
        </p:nvGrpSpPr>
        <p:grpSpPr bwMode="auto">
          <a:xfrm>
            <a:off x="4572000" y="3657600"/>
            <a:ext cx="1706563" cy="1295400"/>
            <a:chOff x="2880" y="2304"/>
            <a:chExt cx="1075" cy="816"/>
          </a:xfrm>
        </p:grpSpPr>
        <p:sp>
          <p:nvSpPr>
            <p:cNvPr id="48163" name="Rectangle 8"/>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Selection</a:t>
              </a:r>
            </a:p>
          </p:txBody>
        </p:sp>
        <p:cxnSp>
          <p:nvCxnSpPr>
            <p:cNvPr id="48164" name="AutoShape 9"/>
            <p:cNvCxnSpPr>
              <a:cxnSpLocks noChangeShapeType="1"/>
              <a:stCxn id="48166" idx="3"/>
              <a:endCxn id="48163"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5" name="Text Box 10"/>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Ranked List</a:t>
              </a:r>
            </a:p>
          </p:txBody>
        </p:sp>
      </p:grpSp>
      <p:grpSp>
        <p:nvGrpSpPr>
          <p:cNvPr id="48133" name="Group 11"/>
          <p:cNvGrpSpPr>
            <a:grpSpLocks/>
          </p:cNvGrpSpPr>
          <p:nvPr/>
        </p:nvGrpSpPr>
        <p:grpSpPr bwMode="auto">
          <a:xfrm>
            <a:off x="6019800" y="4419600"/>
            <a:ext cx="1447800" cy="1371600"/>
            <a:chOff x="3792" y="2784"/>
            <a:chExt cx="912" cy="864"/>
          </a:xfrm>
        </p:grpSpPr>
        <p:sp>
          <p:nvSpPr>
            <p:cNvPr id="48160" name="Rectangle 12"/>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Examination</a:t>
              </a:r>
            </a:p>
          </p:txBody>
        </p:sp>
        <p:cxnSp>
          <p:nvCxnSpPr>
            <p:cNvPr id="48161" name="AutoShape 13"/>
            <p:cNvCxnSpPr>
              <a:cxnSpLocks noChangeShapeType="1"/>
              <a:stCxn id="48163" idx="3"/>
              <a:endCxn id="48160"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62" name="Text Box 14"/>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Document</a:t>
              </a:r>
            </a:p>
          </p:txBody>
        </p:sp>
      </p:grpSp>
      <p:sp>
        <p:nvSpPr>
          <p:cNvPr id="48134" name="Rectangle 15"/>
          <p:cNvSpPr>
            <a:spLocks noChangeArrowheads="1"/>
          </p:cNvSpPr>
          <p:nvPr/>
        </p:nvSpPr>
        <p:spPr bwMode="auto">
          <a:xfrm>
            <a:off x="7620000" y="5867400"/>
            <a:ext cx="1295400" cy="762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Use</a:t>
            </a:r>
          </a:p>
        </p:txBody>
      </p:sp>
      <p:cxnSp>
        <p:nvCxnSpPr>
          <p:cNvPr id="48135" name="AutoShape 16"/>
          <p:cNvCxnSpPr>
            <a:cxnSpLocks noChangeShapeType="1"/>
          </p:cNvCxnSpPr>
          <p:nvPr/>
        </p:nvCxnSpPr>
        <p:spPr bwMode="auto">
          <a:xfrm>
            <a:off x="7467600" y="5257800"/>
            <a:ext cx="600075" cy="60960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36" name="Text Box 17"/>
          <p:cNvSpPr txBox="1">
            <a:spLocks noChangeArrowheads="1"/>
          </p:cNvSpPr>
          <p:nvPr/>
        </p:nvSpPr>
        <p:spPr bwMode="auto">
          <a:xfrm>
            <a:off x="7848600" y="5257800"/>
            <a:ext cx="1033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Document</a:t>
            </a:r>
          </a:p>
        </p:txBody>
      </p:sp>
      <p:sp>
        <p:nvSpPr>
          <p:cNvPr id="48137" name="Rectangle 18"/>
          <p:cNvSpPr>
            <a:spLocks noChangeArrowheads="1"/>
          </p:cNvSpPr>
          <p:nvPr/>
        </p:nvSpPr>
        <p:spPr bwMode="auto">
          <a:xfrm>
            <a:off x="304800" y="1762125"/>
            <a:ext cx="1295400" cy="7620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Query</a:t>
            </a:r>
          </a:p>
          <a:p>
            <a:pPr algn="ctr" eaLnBrk="1" hangingPunct="1"/>
            <a:r>
              <a:rPr lang="en-US" sz="1800">
                <a:cs typeface="Arial" panose="020B0604020202020204" pitchFamily="34" charset="0"/>
              </a:rPr>
              <a:t>Formulation</a:t>
            </a:r>
          </a:p>
        </p:txBody>
      </p:sp>
      <p:grpSp>
        <p:nvGrpSpPr>
          <p:cNvPr id="48138" name="Group 19"/>
          <p:cNvGrpSpPr>
            <a:grpSpLocks/>
          </p:cNvGrpSpPr>
          <p:nvPr/>
        </p:nvGrpSpPr>
        <p:grpSpPr bwMode="auto">
          <a:xfrm>
            <a:off x="1600200" y="1838325"/>
            <a:ext cx="1485900" cy="1466850"/>
            <a:chOff x="1008" y="1158"/>
            <a:chExt cx="936" cy="924"/>
          </a:xfrm>
        </p:grpSpPr>
        <p:sp>
          <p:nvSpPr>
            <p:cNvPr id="48156" name="Rectangle 20"/>
            <p:cNvSpPr>
              <a:spLocks noChangeArrowheads="1"/>
            </p:cNvSpPr>
            <p:nvPr/>
          </p:nvSpPr>
          <p:spPr bwMode="auto">
            <a:xfrm>
              <a:off x="1128" y="160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cs typeface="Arial" panose="020B0604020202020204" pitchFamily="34" charset="0"/>
                </a:rPr>
                <a:t>Query</a:t>
              </a:r>
            </a:p>
            <a:p>
              <a:pPr algn="ctr" eaLnBrk="1" hangingPunct="1"/>
              <a:r>
                <a:rPr lang="en-US" sz="1800">
                  <a:cs typeface="Arial" panose="020B0604020202020204" pitchFamily="34" charset="0"/>
                </a:rPr>
                <a:t>Translation</a:t>
              </a:r>
            </a:p>
          </p:txBody>
        </p:sp>
        <p:grpSp>
          <p:nvGrpSpPr>
            <p:cNvPr id="48157" name="Group 21"/>
            <p:cNvGrpSpPr>
              <a:grpSpLocks/>
            </p:cNvGrpSpPr>
            <p:nvPr/>
          </p:nvGrpSpPr>
          <p:grpSpPr bwMode="auto">
            <a:xfrm>
              <a:off x="1008" y="1158"/>
              <a:ext cx="634" cy="444"/>
              <a:chOff x="1008" y="1158"/>
              <a:chExt cx="634" cy="444"/>
            </a:xfrm>
          </p:grpSpPr>
          <p:cxnSp>
            <p:nvCxnSpPr>
              <p:cNvPr id="48158" name="AutoShape 22"/>
              <p:cNvCxnSpPr>
                <a:cxnSpLocks noChangeShapeType="1"/>
                <a:stCxn id="48137" idx="3"/>
                <a:endCxn id="48156" idx="0"/>
              </p:cNvCxnSpPr>
              <p:nvPr/>
            </p:nvCxnSpPr>
            <p:spPr bwMode="auto">
              <a:xfrm>
                <a:off x="1008" y="1350"/>
                <a:ext cx="528" cy="252"/>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9" name="Text Box 23"/>
              <p:cNvSpPr txBox="1">
                <a:spLocks noChangeArrowheads="1"/>
              </p:cNvSpPr>
              <p:nvPr/>
            </p:nvSpPr>
            <p:spPr bwMode="auto">
              <a:xfrm>
                <a:off x="1206" y="1158"/>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cs typeface="Arial" panose="020B0604020202020204" pitchFamily="34" charset="0"/>
                  </a:rPr>
                  <a:t>Query</a:t>
                </a:r>
              </a:p>
            </p:txBody>
          </p:sp>
        </p:grpSp>
      </p:grpSp>
      <p:grpSp>
        <p:nvGrpSpPr>
          <p:cNvPr id="48139" name="Group 24"/>
          <p:cNvGrpSpPr>
            <a:grpSpLocks/>
          </p:cNvGrpSpPr>
          <p:nvPr/>
        </p:nvGrpSpPr>
        <p:grpSpPr bwMode="auto">
          <a:xfrm>
            <a:off x="400050" y="2524125"/>
            <a:ext cx="6419850" cy="3603625"/>
            <a:chOff x="252" y="1590"/>
            <a:chExt cx="4044" cy="2270"/>
          </a:xfrm>
        </p:grpSpPr>
        <p:cxnSp>
          <p:nvCxnSpPr>
            <p:cNvPr id="48149" name="AutoShape 25"/>
            <p:cNvCxnSpPr>
              <a:cxnSpLocks noChangeShapeType="1"/>
              <a:stCxn id="48163" idx="2"/>
              <a:endCxn id="48137" idx="2"/>
            </p:cNvCxnSpPr>
            <p:nvPr/>
          </p:nvCxnSpPr>
          <p:spPr bwMode="auto">
            <a:xfrm rot="16200000" flipV="1">
              <a:off x="1227" y="963"/>
              <a:ext cx="1530" cy="2784"/>
            </a:xfrm>
            <a:prstGeom prst="curvedConnector3">
              <a:avLst>
                <a:gd name="adj1" fmla="val -4118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8150" name="Group 26"/>
            <p:cNvGrpSpPr>
              <a:grpSpLocks/>
            </p:cNvGrpSpPr>
            <p:nvPr/>
          </p:nvGrpSpPr>
          <p:grpSpPr bwMode="auto">
            <a:xfrm>
              <a:off x="252" y="1590"/>
              <a:ext cx="4044" cy="2270"/>
              <a:chOff x="252" y="1590"/>
              <a:chExt cx="4044" cy="2270"/>
            </a:xfrm>
          </p:grpSpPr>
          <p:cxnSp>
            <p:nvCxnSpPr>
              <p:cNvPr id="48151" name="AutoShape 27"/>
              <p:cNvCxnSpPr>
                <a:cxnSpLocks noChangeShapeType="1"/>
                <a:stCxn id="48163" idx="2"/>
                <a:endCxn id="48156" idx="2"/>
              </p:cNvCxnSpPr>
              <p:nvPr/>
            </p:nvCxnSpPr>
            <p:spPr bwMode="auto">
              <a:xfrm rot="16200000" flipV="1">
                <a:off x="1941" y="1677"/>
                <a:ext cx="1038" cy="1848"/>
              </a:xfrm>
              <a:prstGeom prst="curvedConnector3">
                <a:avLst>
                  <a:gd name="adj1" fmla="val -43356"/>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152" name="Text Box 28"/>
              <p:cNvSpPr txBox="1">
                <a:spLocks noChangeArrowheads="1"/>
              </p:cNvSpPr>
              <p:nvPr/>
            </p:nvSpPr>
            <p:spPr bwMode="auto">
              <a:xfrm>
                <a:off x="252" y="3648"/>
                <a:ext cx="12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600">
                    <a:cs typeface="Arial" panose="020B0604020202020204" pitchFamily="34" charset="0"/>
                  </a:rPr>
                  <a:t>Query Reformulation </a:t>
                </a:r>
              </a:p>
            </p:txBody>
          </p:sp>
          <p:cxnSp>
            <p:nvCxnSpPr>
              <p:cNvPr id="48153" name="AutoShape 29"/>
              <p:cNvCxnSpPr>
                <a:cxnSpLocks noChangeShapeType="1"/>
                <a:stCxn id="48160" idx="2"/>
                <a:endCxn id="48156" idx="2"/>
              </p:cNvCxnSpPr>
              <p:nvPr/>
            </p:nvCxnSpPr>
            <p:spPr bwMode="auto">
              <a:xfrm rot="16200000" flipV="1">
                <a:off x="2133" y="1485"/>
                <a:ext cx="1566" cy="2760"/>
              </a:xfrm>
              <a:prstGeom prst="curvedConnector3">
                <a:avLst>
                  <a:gd name="adj1" fmla="val -1832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4" name="AutoShape 30"/>
              <p:cNvCxnSpPr>
                <a:cxnSpLocks noChangeShapeType="1"/>
                <a:stCxn id="48156" idx="2"/>
                <a:endCxn id="48137" idx="2"/>
              </p:cNvCxnSpPr>
              <p:nvPr/>
            </p:nvCxnSpPr>
            <p:spPr bwMode="auto">
              <a:xfrm rot="16200000" flipV="1">
                <a:off x="822" y="1368"/>
                <a:ext cx="492" cy="936"/>
              </a:xfrm>
              <a:prstGeom prst="curvedConnector3">
                <a:avLst>
                  <a:gd name="adj1" fmla="val -32931"/>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155" name="AutoShape 31"/>
              <p:cNvCxnSpPr>
                <a:cxnSpLocks noChangeShapeType="1"/>
                <a:stCxn id="48160" idx="2"/>
                <a:endCxn id="48137" idx="2"/>
              </p:cNvCxnSpPr>
              <p:nvPr/>
            </p:nvCxnSpPr>
            <p:spPr bwMode="auto">
              <a:xfrm rot="16200000" flipV="1">
                <a:off x="1419" y="771"/>
                <a:ext cx="2058" cy="3696"/>
              </a:xfrm>
              <a:prstGeom prst="curvedConnector3">
                <a:avLst>
                  <a:gd name="adj1" fmla="val -20069"/>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272416" name="Group 32"/>
          <p:cNvGrpSpPr>
            <a:grpSpLocks/>
          </p:cNvGrpSpPr>
          <p:nvPr/>
        </p:nvGrpSpPr>
        <p:grpSpPr bwMode="auto">
          <a:xfrm>
            <a:off x="7467600" y="3657600"/>
            <a:ext cx="1271588" cy="1371600"/>
            <a:chOff x="4704" y="2304"/>
            <a:chExt cx="801" cy="864"/>
          </a:xfrm>
        </p:grpSpPr>
        <p:sp>
          <p:nvSpPr>
            <p:cNvPr id="48147" name="Text Box 33"/>
            <p:cNvSpPr txBox="1">
              <a:spLocks noChangeArrowheads="1"/>
            </p:cNvSpPr>
            <p:nvPr/>
          </p:nvSpPr>
          <p:spPr bwMode="auto">
            <a:xfrm>
              <a:off x="5088" y="2304"/>
              <a:ext cx="417"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atin typeface="Arial" panose="020B0604020202020204" pitchFamily="34" charset="0"/>
                  <a:cs typeface="Arial" panose="020B0604020202020204" pitchFamily="34" charset="0"/>
                </a:rPr>
                <a:t>MT</a:t>
              </a:r>
            </a:p>
          </p:txBody>
        </p:sp>
        <p:sp>
          <p:nvSpPr>
            <p:cNvPr id="48148" name="Line 34"/>
            <p:cNvSpPr>
              <a:spLocks noChangeShapeType="1"/>
            </p:cNvSpPr>
            <p:nvPr/>
          </p:nvSpPr>
          <p:spPr bwMode="auto">
            <a:xfrm flipH="1">
              <a:off x="4704" y="2640"/>
              <a:ext cx="576" cy="52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2419" name="Group 35"/>
          <p:cNvGrpSpPr>
            <a:grpSpLocks/>
          </p:cNvGrpSpPr>
          <p:nvPr/>
        </p:nvGrpSpPr>
        <p:grpSpPr bwMode="auto">
          <a:xfrm>
            <a:off x="5562600" y="2743200"/>
            <a:ext cx="3309938" cy="1447800"/>
            <a:chOff x="3504" y="1728"/>
            <a:chExt cx="2085" cy="912"/>
          </a:xfrm>
        </p:grpSpPr>
        <p:sp>
          <p:nvSpPr>
            <p:cNvPr id="48145" name="Text Box 36"/>
            <p:cNvSpPr txBox="1">
              <a:spLocks noChangeArrowheads="1"/>
            </p:cNvSpPr>
            <p:nvPr/>
          </p:nvSpPr>
          <p:spPr bwMode="auto">
            <a:xfrm>
              <a:off x="3504" y="1728"/>
              <a:ext cx="2085"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atin typeface="Arial" panose="020B0604020202020204" pitchFamily="34" charset="0"/>
                  <a:cs typeface="Arial" panose="020B0604020202020204" pitchFamily="34" charset="0"/>
                </a:rPr>
                <a:t>Translated “Headlines”</a:t>
              </a:r>
            </a:p>
          </p:txBody>
        </p:sp>
        <p:sp>
          <p:nvSpPr>
            <p:cNvPr id="48146" name="Line 37"/>
            <p:cNvSpPr>
              <a:spLocks noChangeShapeType="1"/>
            </p:cNvSpPr>
            <p:nvPr/>
          </p:nvSpPr>
          <p:spPr bwMode="auto">
            <a:xfrm flipH="1">
              <a:off x="3792" y="2064"/>
              <a:ext cx="720" cy="57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2422" name="Group 38"/>
          <p:cNvGrpSpPr>
            <a:grpSpLocks/>
          </p:cNvGrpSpPr>
          <p:nvPr/>
        </p:nvGrpSpPr>
        <p:grpSpPr bwMode="auto">
          <a:xfrm>
            <a:off x="2971800" y="1295400"/>
            <a:ext cx="2735263" cy="1219200"/>
            <a:chOff x="1872" y="816"/>
            <a:chExt cx="1722" cy="768"/>
          </a:xfrm>
        </p:grpSpPr>
        <p:sp>
          <p:nvSpPr>
            <p:cNvPr id="48143" name="Text Box 39"/>
            <p:cNvSpPr txBox="1">
              <a:spLocks noChangeArrowheads="1"/>
            </p:cNvSpPr>
            <p:nvPr/>
          </p:nvSpPr>
          <p:spPr bwMode="auto">
            <a:xfrm>
              <a:off x="1872" y="816"/>
              <a:ext cx="1722" cy="31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atin typeface="Arial" panose="020B0604020202020204" pitchFamily="34" charset="0"/>
                  <a:cs typeface="Arial" panose="020B0604020202020204" pitchFamily="34" charset="0"/>
                </a:rPr>
                <a:t>English Definitions</a:t>
              </a:r>
            </a:p>
          </p:txBody>
        </p:sp>
        <p:sp>
          <p:nvSpPr>
            <p:cNvPr id="48144" name="Line 40"/>
            <p:cNvSpPr>
              <a:spLocks noChangeShapeType="1"/>
            </p:cNvSpPr>
            <p:nvPr/>
          </p:nvSpPr>
          <p:spPr bwMode="auto">
            <a:xfrm flipH="1">
              <a:off x="1920" y="1152"/>
              <a:ext cx="768" cy="43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724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724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72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miracle-resini"/>
          <p:cNvPicPr>
            <a:picLocks noChangeAspect="1" noChangeArrowheads="1"/>
          </p:cNvPicPr>
          <p:nvPr/>
        </p:nvPicPr>
        <p:blipFill>
          <a:blip r:embed="rId2">
            <a:extLst>
              <a:ext uri="{28A0092B-C50C-407E-A947-70E740481C1C}">
                <a14:useLocalDpi xmlns:a14="http://schemas.microsoft.com/office/drawing/2010/main" val="0"/>
              </a:ext>
            </a:extLst>
          </a:blip>
          <a:srcRect b="3839"/>
          <a:stretch>
            <a:fillRect/>
          </a:stretch>
        </p:blipFill>
        <p:spPr bwMode="auto">
          <a:xfrm>
            <a:off x="122238" y="-17463"/>
            <a:ext cx="8915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lstStyle/>
          <a:p>
            <a:r>
              <a:rPr lang="en-US" smtClean="0"/>
              <a:t>Speech Retrieval Architecture</a:t>
            </a:r>
          </a:p>
        </p:txBody>
      </p:sp>
      <p:sp>
        <p:nvSpPr>
          <p:cNvPr id="51203" name="Rectangle 3"/>
          <p:cNvSpPr>
            <a:spLocks noChangeArrowheads="1"/>
          </p:cNvSpPr>
          <p:nvPr/>
        </p:nvSpPr>
        <p:spPr bwMode="auto">
          <a:xfrm>
            <a:off x="5334000" y="31242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Automatic</a:t>
            </a:r>
          </a:p>
          <a:p>
            <a:pPr algn="ctr" eaLnBrk="1" hangingPunct="1"/>
            <a:r>
              <a:rPr lang="en-US" sz="2000"/>
              <a:t>Search</a:t>
            </a:r>
          </a:p>
        </p:txBody>
      </p:sp>
      <p:sp>
        <p:nvSpPr>
          <p:cNvPr id="51204" name="Rectangle 4"/>
          <p:cNvSpPr>
            <a:spLocks noChangeArrowheads="1"/>
          </p:cNvSpPr>
          <p:nvPr/>
        </p:nvSpPr>
        <p:spPr bwMode="auto">
          <a:xfrm>
            <a:off x="1295400" y="32004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Boundary</a:t>
            </a:r>
          </a:p>
          <a:p>
            <a:pPr algn="ctr" eaLnBrk="1" hangingPunct="1"/>
            <a:r>
              <a:rPr lang="en-US" sz="2000"/>
              <a:t>Tagging</a:t>
            </a:r>
          </a:p>
        </p:txBody>
      </p:sp>
      <p:sp>
        <p:nvSpPr>
          <p:cNvPr id="51205" name="Rectangle 5"/>
          <p:cNvSpPr>
            <a:spLocks noChangeArrowheads="1"/>
          </p:cNvSpPr>
          <p:nvPr/>
        </p:nvSpPr>
        <p:spPr bwMode="auto">
          <a:xfrm>
            <a:off x="5334000" y="46482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Interactive</a:t>
            </a:r>
          </a:p>
          <a:p>
            <a:pPr algn="ctr" eaLnBrk="1" hangingPunct="1"/>
            <a:r>
              <a:rPr lang="en-US" sz="2000"/>
              <a:t>Selection</a:t>
            </a:r>
          </a:p>
        </p:txBody>
      </p:sp>
      <p:sp>
        <p:nvSpPr>
          <p:cNvPr id="51206" name="Rectangle 6"/>
          <p:cNvSpPr>
            <a:spLocks noChangeArrowheads="1"/>
          </p:cNvSpPr>
          <p:nvPr/>
        </p:nvSpPr>
        <p:spPr bwMode="auto">
          <a:xfrm>
            <a:off x="2209800" y="46482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Content</a:t>
            </a:r>
          </a:p>
          <a:p>
            <a:pPr algn="ctr" eaLnBrk="1" hangingPunct="1"/>
            <a:r>
              <a:rPr lang="en-US" sz="2000"/>
              <a:t>Tagging</a:t>
            </a:r>
          </a:p>
        </p:txBody>
      </p:sp>
      <p:sp>
        <p:nvSpPr>
          <p:cNvPr id="51207" name="Rectangle 7"/>
          <p:cNvSpPr>
            <a:spLocks noChangeArrowheads="1"/>
          </p:cNvSpPr>
          <p:nvPr/>
        </p:nvSpPr>
        <p:spPr bwMode="auto">
          <a:xfrm>
            <a:off x="533400" y="19050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Speech</a:t>
            </a:r>
          </a:p>
          <a:p>
            <a:pPr algn="ctr" eaLnBrk="1" hangingPunct="1"/>
            <a:r>
              <a:rPr lang="en-US" sz="2000"/>
              <a:t>Recognition</a:t>
            </a:r>
          </a:p>
        </p:txBody>
      </p:sp>
      <p:sp>
        <p:nvSpPr>
          <p:cNvPr id="51208" name="Rectangle 8"/>
          <p:cNvSpPr>
            <a:spLocks noChangeArrowheads="1"/>
          </p:cNvSpPr>
          <p:nvPr/>
        </p:nvSpPr>
        <p:spPr bwMode="auto">
          <a:xfrm>
            <a:off x="5334000" y="1676400"/>
            <a:ext cx="15240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2000"/>
              <a:t>Query</a:t>
            </a:r>
          </a:p>
          <a:p>
            <a:pPr algn="ctr" eaLnBrk="1" hangingPunct="1"/>
            <a:r>
              <a:rPr lang="en-US" sz="2000"/>
              <a:t>Formulation</a:t>
            </a:r>
          </a:p>
        </p:txBody>
      </p:sp>
      <p:sp>
        <p:nvSpPr>
          <p:cNvPr id="51209" name="AutoShape 9"/>
          <p:cNvSpPr>
            <a:spLocks noChangeArrowheads="1"/>
          </p:cNvSpPr>
          <p:nvPr/>
        </p:nvSpPr>
        <p:spPr bwMode="auto">
          <a:xfrm>
            <a:off x="4343400" y="1524000"/>
            <a:ext cx="228600" cy="4343400"/>
          </a:xfrm>
          <a:prstGeom prst="upDownArrow">
            <a:avLst>
              <a:gd name="adj1" fmla="val 40278"/>
              <a:gd name="adj2" fmla="val 13537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0" name="Line 10"/>
          <p:cNvSpPr>
            <a:spLocks noChangeShapeType="1"/>
          </p:cNvSpPr>
          <p:nvPr/>
        </p:nvSpPr>
        <p:spPr bwMode="auto">
          <a:xfrm>
            <a:off x="2057400" y="2286000"/>
            <a:ext cx="2362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1" name="Line 11"/>
          <p:cNvSpPr>
            <a:spLocks noChangeShapeType="1"/>
          </p:cNvSpPr>
          <p:nvPr/>
        </p:nvSpPr>
        <p:spPr bwMode="auto">
          <a:xfrm>
            <a:off x="2819400" y="3581400"/>
            <a:ext cx="1600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2" name="Line 12"/>
          <p:cNvSpPr>
            <a:spLocks noChangeShapeType="1"/>
          </p:cNvSpPr>
          <p:nvPr/>
        </p:nvSpPr>
        <p:spPr bwMode="auto">
          <a:xfrm>
            <a:off x="3733800" y="50292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3" name="AutoShape 13"/>
          <p:cNvSpPr>
            <a:spLocks noChangeArrowheads="1"/>
          </p:cNvSpPr>
          <p:nvPr/>
        </p:nvSpPr>
        <p:spPr bwMode="auto">
          <a:xfrm>
            <a:off x="4495800" y="2057400"/>
            <a:ext cx="838200" cy="152400"/>
          </a:xfrm>
          <a:prstGeom prst="leftRightArrow">
            <a:avLst>
              <a:gd name="adj1" fmla="val 50000"/>
              <a:gd name="adj2" fmla="val 11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4" name="AutoShape 14"/>
          <p:cNvSpPr>
            <a:spLocks noChangeArrowheads="1"/>
          </p:cNvSpPr>
          <p:nvPr/>
        </p:nvSpPr>
        <p:spPr bwMode="auto">
          <a:xfrm>
            <a:off x="4495800" y="3505200"/>
            <a:ext cx="838200" cy="152400"/>
          </a:xfrm>
          <a:prstGeom prst="leftRightArrow">
            <a:avLst>
              <a:gd name="adj1" fmla="val 50000"/>
              <a:gd name="adj2" fmla="val 11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5" name="AutoShape 15"/>
          <p:cNvSpPr>
            <a:spLocks noChangeArrowheads="1"/>
          </p:cNvSpPr>
          <p:nvPr/>
        </p:nvSpPr>
        <p:spPr bwMode="auto">
          <a:xfrm>
            <a:off x="4495800" y="5029200"/>
            <a:ext cx="838200" cy="152400"/>
          </a:xfrm>
          <a:prstGeom prst="leftRightArrow">
            <a:avLst>
              <a:gd name="adj1" fmla="val 50000"/>
              <a:gd name="adj2" fmla="val 11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1216" name="Line 16"/>
          <p:cNvSpPr>
            <a:spLocks noChangeShapeType="1"/>
          </p:cNvSpPr>
          <p:nvPr/>
        </p:nvSpPr>
        <p:spPr bwMode="auto">
          <a:xfrm>
            <a:off x="3124200" y="3581400"/>
            <a:ext cx="0" cy="10668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7" name="Line 17"/>
          <p:cNvSpPr>
            <a:spLocks noChangeShapeType="1"/>
          </p:cNvSpPr>
          <p:nvPr/>
        </p:nvSpPr>
        <p:spPr bwMode="auto">
          <a:xfrm>
            <a:off x="3505200" y="2286000"/>
            <a:ext cx="0" cy="23622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8" name="Line 18"/>
          <p:cNvSpPr>
            <a:spLocks noChangeShapeType="1"/>
          </p:cNvSpPr>
          <p:nvPr/>
        </p:nvSpPr>
        <p:spPr bwMode="auto">
          <a:xfrm>
            <a:off x="2438400" y="2286000"/>
            <a:ext cx="0" cy="914400"/>
          </a:xfrm>
          <a:prstGeom prst="line">
            <a:avLst/>
          </a:prstGeom>
          <a:noFill/>
          <a:ln w="9525">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19" name="Line 19"/>
          <p:cNvSpPr>
            <a:spLocks noChangeShapeType="1"/>
          </p:cNvSpPr>
          <p:nvPr/>
        </p:nvSpPr>
        <p:spPr bwMode="auto">
          <a:xfrm flipH="1">
            <a:off x="6858000" y="21336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0" name="Line 20"/>
          <p:cNvSpPr>
            <a:spLocks noChangeShapeType="1"/>
          </p:cNvSpPr>
          <p:nvPr/>
        </p:nvSpPr>
        <p:spPr bwMode="auto">
          <a:xfrm>
            <a:off x="7848600" y="2133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1" name="Line 21"/>
          <p:cNvSpPr>
            <a:spLocks noChangeShapeType="1"/>
          </p:cNvSpPr>
          <p:nvPr/>
        </p:nvSpPr>
        <p:spPr bwMode="auto">
          <a:xfrm flipH="1">
            <a:off x="6858000" y="51054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2" name="Line 22"/>
          <p:cNvSpPr>
            <a:spLocks noChangeShapeType="1"/>
          </p:cNvSpPr>
          <p:nvPr/>
        </p:nvSpPr>
        <p:spPr bwMode="auto">
          <a:xfrm flipV="1">
            <a:off x="7848600" y="434340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3" name="Line 23"/>
          <p:cNvSpPr>
            <a:spLocks noChangeShapeType="1"/>
          </p:cNvSpPr>
          <p:nvPr/>
        </p:nvSpPr>
        <p:spPr bwMode="auto">
          <a:xfrm>
            <a:off x="6096000" y="2514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4" name="Line 24"/>
          <p:cNvSpPr>
            <a:spLocks noChangeShapeType="1"/>
          </p:cNvSpPr>
          <p:nvPr/>
        </p:nvSpPr>
        <p:spPr bwMode="auto">
          <a:xfrm>
            <a:off x="6096000" y="3962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51225" name="Object 25"/>
          <p:cNvGraphicFramePr>
            <a:graphicFrameLocks noChangeAspect="1"/>
          </p:cNvGraphicFramePr>
          <p:nvPr/>
        </p:nvGraphicFramePr>
        <p:xfrm>
          <a:off x="7315200" y="2667000"/>
          <a:ext cx="1220788" cy="1774825"/>
        </p:xfrm>
        <a:graphic>
          <a:graphicData uri="http://schemas.openxmlformats.org/presentationml/2006/ole">
            <mc:AlternateContent xmlns:mc="http://schemas.openxmlformats.org/markup-compatibility/2006">
              <mc:Choice xmlns:v="urn:schemas-microsoft-com:vml" Requires="v">
                <p:oleObj spid="_x0000_s51229" name="ClipArt" r:id="rId3" imgW="1221638" imgH="1775765" progId="MS_ClipArt_Gallery.2">
                  <p:embed/>
                </p:oleObj>
              </mc:Choice>
              <mc:Fallback>
                <p:oleObj name="ClipArt" r:id="rId3" imgW="1221638" imgH="1775765" progId="MS_ClipArt_Gallery.2">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667000"/>
                        <a:ext cx="1220788" cy="177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82" name="Object 2"/>
          <p:cNvGraphicFramePr>
            <a:graphicFrameLocks noGrp="1" noChangeAspect="1"/>
          </p:cNvGraphicFramePr>
          <p:nvPr>
            <p:ph idx="1"/>
          </p:nvPr>
        </p:nvGraphicFramePr>
        <p:xfrm>
          <a:off x="2057400" y="533400"/>
          <a:ext cx="4784725" cy="7315200"/>
        </p:xfrm>
        <a:graphic>
          <a:graphicData uri="http://schemas.openxmlformats.org/presentationml/2006/ole">
            <mc:AlternateContent xmlns:mc="http://schemas.openxmlformats.org/markup-compatibility/2006">
              <mc:Choice xmlns:v="urn:schemas-microsoft-com:vml" Requires="v">
                <p:oleObj spid="_x0000_s52251" name="Chart" r:id="rId3" imgW="6429587" imgH="9829800" progId="Excel.Chart.8">
                  <p:embed/>
                </p:oleObj>
              </mc:Choice>
              <mc:Fallback>
                <p:oleObj name="Chart" r:id="rId3" imgW="6429587" imgH="9829800"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533400"/>
                        <a:ext cx="4784725"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7" name="Rectangle 3"/>
          <p:cNvSpPr>
            <a:spLocks noGrp="1" noChangeArrowheads="1"/>
          </p:cNvSpPr>
          <p:nvPr>
            <p:ph type="title"/>
          </p:nvPr>
        </p:nvSpPr>
        <p:spPr/>
        <p:txBody>
          <a:bodyPr/>
          <a:lstStyle/>
          <a:p>
            <a:r>
              <a:rPr lang="en-US" smtClean="0"/>
              <a:t>High Payoff Investments</a:t>
            </a:r>
          </a:p>
        </p:txBody>
      </p:sp>
      <p:sp>
        <p:nvSpPr>
          <p:cNvPr id="52228" name="Line 4"/>
          <p:cNvSpPr>
            <a:spLocks noChangeShapeType="1"/>
          </p:cNvSpPr>
          <p:nvPr/>
        </p:nvSpPr>
        <p:spPr bwMode="auto">
          <a:xfrm>
            <a:off x="2209800" y="266700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29" name="Line 5"/>
          <p:cNvSpPr>
            <a:spLocks noChangeShapeType="1"/>
          </p:cNvSpPr>
          <p:nvPr/>
        </p:nvSpPr>
        <p:spPr bwMode="auto">
          <a:xfrm>
            <a:off x="2209800" y="5410200"/>
            <a:ext cx="44958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0" name="Text Box 6"/>
          <p:cNvSpPr txBox="1">
            <a:spLocks noChangeArrowheads="1"/>
          </p:cNvSpPr>
          <p:nvPr/>
        </p:nvSpPr>
        <p:spPr bwMode="auto">
          <a:xfrm>
            <a:off x="914400" y="3733800"/>
            <a:ext cx="12096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r" eaLnBrk="1" hangingPunct="1"/>
            <a:r>
              <a:rPr lang="en-US" sz="1600">
                <a:latin typeface="Arial" panose="020B0604020202020204" pitchFamily="34" charset="0"/>
                <a:cs typeface="Arial" panose="020B0604020202020204" pitchFamily="34" charset="0"/>
              </a:rPr>
              <a:t>Searchable</a:t>
            </a:r>
          </a:p>
          <a:p>
            <a:pPr algn="r" eaLnBrk="1" hangingPunct="1"/>
            <a:r>
              <a:rPr lang="en-US" sz="1600">
                <a:latin typeface="Arial" panose="020B0604020202020204" pitchFamily="34" charset="0"/>
                <a:cs typeface="Arial" panose="020B0604020202020204" pitchFamily="34" charset="0"/>
              </a:rPr>
              <a:t>Fraction</a:t>
            </a:r>
          </a:p>
        </p:txBody>
      </p:sp>
      <p:sp>
        <p:nvSpPr>
          <p:cNvPr id="52231" name="Text Box 7"/>
          <p:cNvSpPr txBox="1">
            <a:spLocks noChangeArrowheads="1"/>
          </p:cNvSpPr>
          <p:nvPr/>
        </p:nvSpPr>
        <p:spPr bwMode="auto">
          <a:xfrm>
            <a:off x="3260725" y="5546725"/>
            <a:ext cx="2314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latin typeface="Arial" panose="020B0604020202020204" pitchFamily="34" charset="0"/>
                <a:cs typeface="Arial" panose="020B0604020202020204" pitchFamily="34" charset="0"/>
              </a:rPr>
              <a:t>Transducer Capabilities</a:t>
            </a:r>
          </a:p>
        </p:txBody>
      </p:sp>
      <p:grpSp>
        <p:nvGrpSpPr>
          <p:cNvPr id="378888" name="Group 8"/>
          <p:cNvGrpSpPr>
            <a:grpSpLocks/>
          </p:cNvGrpSpPr>
          <p:nvPr/>
        </p:nvGrpSpPr>
        <p:grpSpPr bwMode="auto">
          <a:xfrm>
            <a:off x="6003925" y="1992313"/>
            <a:ext cx="579438" cy="979487"/>
            <a:chOff x="3782" y="1255"/>
            <a:chExt cx="365" cy="617"/>
          </a:xfrm>
        </p:grpSpPr>
        <p:sp>
          <p:nvSpPr>
            <p:cNvPr id="52243" name="Line 9"/>
            <p:cNvSpPr>
              <a:spLocks noChangeShapeType="1"/>
            </p:cNvSpPr>
            <p:nvPr/>
          </p:nvSpPr>
          <p:spPr bwMode="auto">
            <a:xfrm>
              <a:off x="3984" y="1440"/>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4" name="Text Box 10"/>
            <p:cNvSpPr txBox="1">
              <a:spLocks noChangeArrowheads="1"/>
            </p:cNvSpPr>
            <p:nvPr/>
          </p:nvSpPr>
          <p:spPr bwMode="auto">
            <a:xfrm>
              <a:off x="3782" y="1255"/>
              <a:ext cx="36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latin typeface="Arial" panose="020B0604020202020204" pitchFamily="34" charset="0"/>
                  <a:cs typeface="Arial" panose="020B0604020202020204" pitchFamily="34" charset="0"/>
                </a:rPr>
                <a:t>OCR</a:t>
              </a:r>
            </a:p>
          </p:txBody>
        </p:sp>
      </p:grpSp>
      <p:grpSp>
        <p:nvGrpSpPr>
          <p:cNvPr id="378891" name="Group 11"/>
          <p:cNvGrpSpPr>
            <a:grpSpLocks/>
          </p:cNvGrpSpPr>
          <p:nvPr/>
        </p:nvGrpSpPr>
        <p:grpSpPr bwMode="auto">
          <a:xfrm>
            <a:off x="5029200" y="2057400"/>
            <a:ext cx="439738" cy="990600"/>
            <a:chOff x="3168" y="1296"/>
            <a:chExt cx="277" cy="624"/>
          </a:xfrm>
        </p:grpSpPr>
        <p:sp>
          <p:nvSpPr>
            <p:cNvPr id="52241" name="Line 12"/>
            <p:cNvSpPr>
              <a:spLocks noChangeShapeType="1"/>
            </p:cNvSpPr>
            <p:nvPr/>
          </p:nvSpPr>
          <p:spPr bwMode="auto">
            <a:xfrm>
              <a:off x="3312" y="1488"/>
              <a:ext cx="0" cy="4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2" name="Text Box 13"/>
            <p:cNvSpPr txBox="1">
              <a:spLocks noChangeArrowheads="1"/>
            </p:cNvSpPr>
            <p:nvPr/>
          </p:nvSpPr>
          <p:spPr bwMode="auto">
            <a:xfrm>
              <a:off x="3168" y="1296"/>
              <a:ext cx="2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latin typeface="Arial" panose="020B0604020202020204" pitchFamily="34" charset="0"/>
                  <a:cs typeface="Arial" panose="020B0604020202020204" pitchFamily="34" charset="0"/>
                </a:rPr>
                <a:t>MT</a:t>
              </a:r>
            </a:p>
          </p:txBody>
        </p:sp>
      </p:grpSp>
      <p:grpSp>
        <p:nvGrpSpPr>
          <p:cNvPr id="378894" name="Group 14"/>
          <p:cNvGrpSpPr>
            <a:grpSpLocks/>
          </p:cNvGrpSpPr>
          <p:nvPr/>
        </p:nvGrpSpPr>
        <p:grpSpPr bwMode="auto">
          <a:xfrm>
            <a:off x="2362200" y="4419600"/>
            <a:ext cx="1120775" cy="914400"/>
            <a:chOff x="1488" y="2784"/>
            <a:chExt cx="706" cy="576"/>
          </a:xfrm>
        </p:grpSpPr>
        <p:sp>
          <p:nvSpPr>
            <p:cNvPr id="52239" name="Line 15"/>
            <p:cNvSpPr>
              <a:spLocks noChangeShapeType="1"/>
            </p:cNvSpPr>
            <p:nvPr/>
          </p:nvSpPr>
          <p:spPr bwMode="auto">
            <a:xfrm>
              <a:off x="1824" y="2976"/>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0" name="Text Box 16"/>
            <p:cNvSpPr txBox="1">
              <a:spLocks noChangeArrowheads="1"/>
            </p:cNvSpPr>
            <p:nvPr/>
          </p:nvSpPr>
          <p:spPr bwMode="auto">
            <a:xfrm>
              <a:off x="1488" y="2784"/>
              <a:ext cx="7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latin typeface="Arial" panose="020B0604020202020204" pitchFamily="34" charset="0"/>
                  <a:cs typeface="Arial" panose="020B0604020202020204" pitchFamily="34" charset="0"/>
                </a:rPr>
                <a:t>Handwriting</a:t>
              </a:r>
            </a:p>
          </p:txBody>
        </p:sp>
      </p:grpSp>
      <p:grpSp>
        <p:nvGrpSpPr>
          <p:cNvPr id="378897" name="Group 17"/>
          <p:cNvGrpSpPr>
            <a:grpSpLocks/>
          </p:cNvGrpSpPr>
          <p:nvPr/>
        </p:nvGrpSpPr>
        <p:grpSpPr bwMode="auto">
          <a:xfrm>
            <a:off x="4191000" y="4551363"/>
            <a:ext cx="1860550" cy="336550"/>
            <a:chOff x="2640" y="2867"/>
            <a:chExt cx="1172" cy="212"/>
          </a:xfrm>
        </p:grpSpPr>
        <p:sp>
          <p:nvSpPr>
            <p:cNvPr id="52237" name="Line 18"/>
            <p:cNvSpPr>
              <a:spLocks noChangeShapeType="1"/>
            </p:cNvSpPr>
            <p:nvPr/>
          </p:nvSpPr>
          <p:spPr bwMode="auto">
            <a:xfrm flipH="1">
              <a:off x="2640" y="2976"/>
              <a:ext cx="624"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8" name="Text Box 19"/>
            <p:cNvSpPr txBox="1">
              <a:spLocks noChangeArrowheads="1"/>
            </p:cNvSpPr>
            <p:nvPr/>
          </p:nvSpPr>
          <p:spPr bwMode="auto">
            <a:xfrm>
              <a:off x="3263" y="2867"/>
              <a:ext cx="5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latin typeface="Arial" panose="020B0604020202020204" pitchFamily="34" charset="0"/>
                  <a:cs typeface="Arial" panose="020B0604020202020204" pitchFamily="34" charset="0"/>
                </a:rPr>
                <a:t>Speech</a:t>
              </a:r>
            </a:p>
          </p:txBody>
        </p:sp>
      </p:grpSp>
      <p:graphicFrame>
        <p:nvGraphicFramePr>
          <p:cNvPr id="52236" name="Object 20"/>
          <p:cNvGraphicFramePr>
            <a:graphicFrameLocks noChangeAspect="1"/>
          </p:cNvGraphicFramePr>
          <p:nvPr/>
        </p:nvGraphicFramePr>
        <p:xfrm>
          <a:off x="3276600" y="5867400"/>
          <a:ext cx="2438400" cy="574675"/>
        </p:xfrm>
        <a:graphic>
          <a:graphicData uri="http://schemas.openxmlformats.org/presentationml/2006/ole">
            <mc:AlternateContent xmlns:mc="http://schemas.openxmlformats.org/markup-compatibility/2006">
              <mc:Choice xmlns:v="urn:schemas-microsoft-com:vml" Requires="v">
                <p:oleObj spid="_x0000_s52252" name="Equation" r:id="rId5" imgW="1841500" imgH="431800" progId="Equation.3">
                  <p:embed/>
                </p:oleObj>
              </mc:Choice>
              <mc:Fallback>
                <p:oleObj name="Equation" r:id="rId5" imgW="1841500" imgH="431800"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5867400"/>
                        <a:ext cx="2438400"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8882"/>
                                        </p:tgtEl>
                                        <p:attrNameLst>
                                          <p:attrName>style.visibility</p:attrName>
                                        </p:attrNameLst>
                                      </p:cBhvr>
                                      <p:to>
                                        <p:strVal val="visible"/>
                                      </p:to>
                                    </p:set>
                                    <p:animEffect transition="in" filter="wipe(down)">
                                      <p:cBhvr>
                                        <p:cTn id="7" dur="500"/>
                                        <p:tgtEl>
                                          <p:spTgt spid="378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7888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7889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7889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78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7888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l="1341" t="18361" r="4204" b="5933"/>
          <a:stretch>
            <a:fillRect/>
          </a:stretch>
        </p:blipFill>
        <p:spPr bwMode="auto">
          <a:xfrm>
            <a:off x="1676400" y="152400"/>
            <a:ext cx="6005513"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Text Box 3"/>
          <p:cNvSpPr txBox="1">
            <a:spLocks noChangeArrowheads="1"/>
          </p:cNvSpPr>
          <p:nvPr/>
        </p:nvSpPr>
        <p:spPr bwMode="auto">
          <a:xfrm>
            <a:off x="4233863" y="6400800"/>
            <a:ext cx="491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http://www.ctr.columbia.edu/webseek/</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l="2773" t="56491" r="7066" b="12677"/>
          <a:stretch>
            <a:fillRect/>
          </a:stretch>
        </p:blipFill>
        <p:spPr bwMode="auto">
          <a:xfrm>
            <a:off x="2286000" y="1752600"/>
            <a:ext cx="6705600"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l="18262" t="33772" r="64058" b="60223"/>
          <a:stretch>
            <a:fillRect/>
          </a:stretch>
        </p:blipFill>
        <p:spPr bwMode="auto">
          <a:xfrm>
            <a:off x="0" y="2438400"/>
            <a:ext cx="2286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l="4204" t="59737" r="7066" b="8316"/>
          <a:stretch>
            <a:fillRect/>
          </a:stretch>
        </p:blipFill>
        <p:spPr bwMode="auto">
          <a:xfrm>
            <a:off x="2286000" y="4343400"/>
            <a:ext cx="6705600" cy="212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7" name="Picture 5"/>
          <p:cNvPicPr>
            <a:picLocks noChangeAspect="1" noChangeArrowheads="1"/>
          </p:cNvPicPr>
          <p:nvPr/>
        </p:nvPicPr>
        <p:blipFill>
          <a:blip r:embed="rId3">
            <a:extLst>
              <a:ext uri="{28A0092B-C50C-407E-A947-70E740481C1C}">
                <a14:useLocalDpi xmlns:a14="http://schemas.microsoft.com/office/drawing/2010/main" val="0"/>
              </a:ext>
            </a:extLst>
          </a:blip>
          <a:srcRect l="18568" t="30588" r="66592" b="50061"/>
          <a:stretch>
            <a:fillRect/>
          </a:stretch>
        </p:blipFill>
        <p:spPr bwMode="auto">
          <a:xfrm>
            <a:off x="203200" y="4343400"/>
            <a:ext cx="1854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Rectangle 6"/>
          <p:cNvSpPr>
            <a:spLocks noGrp="1" noChangeArrowheads="1"/>
          </p:cNvSpPr>
          <p:nvPr>
            <p:ph type="title"/>
          </p:nvPr>
        </p:nvSpPr>
        <p:spPr>
          <a:xfrm>
            <a:off x="762000" y="381000"/>
            <a:ext cx="7772400" cy="914400"/>
          </a:xfrm>
          <a:noFill/>
        </p:spPr>
        <p:txBody>
          <a:bodyPr/>
          <a:lstStyle/>
          <a:p>
            <a:r>
              <a:rPr lang="en-US" smtClean="0"/>
              <a:t>Color Histogram Example</a:t>
            </a:r>
            <a:endParaRPr lang="en-US" smtClean="0">
              <a:hlinkClick r:id="rId4"/>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29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5300" name="Rectangle 4"/>
          <p:cNvSpPr>
            <a:spLocks noGrp="1" noChangeArrowheads="1"/>
          </p:cNvSpPr>
          <p:nvPr>
            <p:ph type="title"/>
          </p:nvPr>
        </p:nvSpPr>
        <p:spPr>
          <a:noFill/>
        </p:spPr>
        <p:txBody>
          <a:bodyPr/>
          <a:lstStyle/>
          <a:p>
            <a:r>
              <a:rPr lang="en-US" smtClean="0"/>
              <a:t>Rating-Based Recommendation</a:t>
            </a:r>
          </a:p>
        </p:txBody>
      </p:sp>
      <p:sp>
        <p:nvSpPr>
          <p:cNvPr id="55301" name="Rectangle 5"/>
          <p:cNvSpPr>
            <a:spLocks noGrp="1" noChangeArrowheads="1"/>
          </p:cNvSpPr>
          <p:nvPr>
            <p:ph type="body" idx="4294967295"/>
          </p:nvPr>
        </p:nvSpPr>
        <p:spPr>
          <a:xfrm>
            <a:off x="838200" y="2057400"/>
            <a:ext cx="8305800" cy="4114800"/>
          </a:xfrm>
          <a:noFill/>
        </p:spPr>
        <p:txBody>
          <a:bodyPr/>
          <a:lstStyle/>
          <a:p>
            <a:r>
              <a:rPr lang="en-US" smtClean="0"/>
              <a:t>Use </a:t>
            </a:r>
            <a:r>
              <a:rPr lang="en-US" u="sng" smtClean="0"/>
              <a:t>ratings</a:t>
            </a:r>
            <a:r>
              <a:rPr lang="en-US" smtClean="0"/>
              <a:t> as to describe objects</a:t>
            </a:r>
          </a:p>
          <a:p>
            <a:pPr lvl="1"/>
            <a:r>
              <a:rPr lang="en-US" smtClean="0"/>
              <a:t>Personal recommendations, peer review, …</a:t>
            </a:r>
          </a:p>
          <a:p>
            <a:endParaRPr lang="en-US" smtClean="0"/>
          </a:p>
          <a:p>
            <a:r>
              <a:rPr lang="en-US" smtClean="0"/>
              <a:t>Beyond topicality:</a:t>
            </a:r>
          </a:p>
          <a:p>
            <a:pPr lvl="1"/>
            <a:r>
              <a:rPr lang="en-US" smtClean="0"/>
              <a:t>Accuracy, coherence, depth, novelty, style, …</a:t>
            </a:r>
          </a:p>
          <a:p>
            <a:endParaRPr lang="en-US" smtClean="0"/>
          </a:p>
          <a:p>
            <a:r>
              <a:rPr lang="en-US" smtClean="0"/>
              <a:t>Has been applied to many modalities</a:t>
            </a:r>
          </a:p>
          <a:p>
            <a:pPr lvl="1"/>
            <a:r>
              <a:rPr lang="en-US" smtClean="0"/>
              <a:t>Books, Usenet news, movies, music, jokes, beer, …</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mtClean="0"/>
              <a:t>Using Positive Information</a:t>
            </a:r>
          </a:p>
        </p:txBody>
      </p:sp>
      <p:graphicFrame>
        <p:nvGraphicFramePr>
          <p:cNvPr id="57347" name="Object 3">
            <a:hlinkClick r:id="" action="ppaction://ole?verb=0"/>
          </p:cNvPr>
          <p:cNvGraphicFramePr>
            <a:graphicFrameLocks/>
          </p:cNvGraphicFramePr>
          <p:nvPr/>
        </p:nvGraphicFramePr>
        <p:xfrm>
          <a:off x="290513" y="1854200"/>
          <a:ext cx="8442325" cy="4943475"/>
        </p:xfrm>
        <a:graphic>
          <a:graphicData uri="http://schemas.openxmlformats.org/presentationml/2006/ole">
            <mc:AlternateContent xmlns:mc="http://schemas.openxmlformats.org/markup-compatibility/2006">
              <mc:Choice xmlns:v="urn:schemas-microsoft-com:vml" Requires="v">
                <p:oleObj spid="_x0000_s57353" name="Document" r:id="rId3" imgW="8439193" imgH="4933851" progId="Word.Document.8">
                  <p:embed/>
                </p:oleObj>
              </mc:Choice>
              <mc:Fallback>
                <p:oleObj name="Document" r:id="rId3" imgW="8439193" imgH="4933851"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854200"/>
                        <a:ext cx="84423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8" name="Oval 4"/>
          <p:cNvSpPr>
            <a:spLocks noChangeArrowheads="1"/>
          </p:cNvSpPr>
          <p:nvPr/>
        </p:nvSpPr>
        <p:spPr bwMode="auto">
          <a:xfrm>
            <a:off x="1905000" y="2438400"/>
            <a:ext cx="18288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7349" name="Oval 5"/>
          <p:cNvSpPr>
            <a:spLocks noChangeArrowheads="1"/>
          </p:cNvSpPr>
          <p:nvPr/>
        </p:nvSpPr>
        <p:spPr bwMode="auto">
          <a:xfrm>
            <a:off x="1905000" y="5181600"/>
            <a:ext cx="18288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mtClean="0"/>
              <a:t>Using Negative Information</a:t>
            </a:r>
          </a:p>
        </p:txBody>
      </p:sp>
      <p:graphicFrame>
        <p:nvGraphicFramePr>
          <p:cNvPr id="58371" name="Object 3">
            <a:hlinkClick r:id="" action="ppaction://ole?verb=0"/>
          </p:cNvPr>
          <p:cNvGraphicFramePr>
            <a:graphicFrameLocks/>
          </p:cNvGraphicFramePr>
          <p:nvPr/>
        </p:nvGraphicFramePr>
        <p:xfrm>
          <a:off x="304800" y="1854200"/>
          <a:ext cx="8442325" cy="4943475"/>
        </p:xfrm>
        <a:graphic>
          <a:graphicData uri="http://schemas.openxmlformats.org/presentationml/2006/ole">
            <mc:AlternateContent xmlns:mc="http://schemas.openxmlformats.org/markup-compatibility/2006">
              <mc:Choice xmlns:v="urn:schemas-microsoft-com:vml" Requires="v">
                <p:oleObj spid="_x0000_s58377" name="Document" r:id="rId3" imgW="8439193" imgH="4933851" progId="Word.Document.8">
                  <p:embed/>
                </p:oleObj>
              </mc:Choice>
              <mc:Fallback>
                <p:oleObj name="Document" r:id="rId3" imgW="8439193" imgH="4933851"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854200"/>
                        <a:ext cx="844232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2" name="Oval 4"/>
          <p:cNvSpPr>
            <a:spLocks noChangeArrowheads="1"/>
          </p:cNvSpPr>
          <p:nvPr/>
        </p:nvSpPr>
        <p:spPr bwMode="auto">
          <a:xfrm>
            <a:off x="1905000" y="2438400"/>
            <a:ext cx="30480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58373" name="Oval 5"/>
          <p:cNvSpPr>
            <a:spLocks noChangeArrowheads="1"/>
          </p:cNvSpPr>
          <p:nvPr/>
        </p:nvSpPr>
        <p:spPr bwMode="auto">
          <a:xfrm>
            <a:off x="1905000" y="2971800"/>
            <a:ext cx="3048000" cy="6096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mtClean="0">
                <a:solidFill>
                  <a:schemeClr val="tx1"/>
                </a:solidFill>
              </a:rPr>
              <a:t>Problems with Explicit Ratings</a:t>
            </a:r>
          </a:p>
        </p:txBody>
      </p:sp>
      <p:sp>
        <p:nvSpPr>
          <p:cNvPr id="59395" name="Text Box 3"/>
          <p:cNvSpPr txBox="1">
            <a:spLocks noChangeArrowheads="1"/>
          </p:cNvSpPr>
          <p:nvPr/>
        </p:nvSpPr>
        <p:spPr bwMode="auto">
          <a:xfrm>
            <a:off x="762000" y="2057400"/>
            <a:ext cx="7239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sz="3200"/>
          </a:p>
        </p:txBody>
      </p:sp>
      <p:sp>
        <p:nvSpPr>
          <p:cNvPr id="59396" name="Rectangle 4"/>
          <p:cNvSpPr>
            <a:spLocks noChangeArrowheads="1"/>
          </p:cNvSpPr>
          <p:nvPr/>
        </p:nvSpPr>
        <p:spPr bwMode="auto">
          <a:xfrm>
            <a:off x="533400" y="2057400"/>
            <a:ext cx="7850188"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pPr>
            <a:r>
              <a:rPr lang="en-US"/>
              <a:t>Cognitive load on users -- people don’t like to provide ratings </a:t>
            </a:r>
          </a:p>
          <a:p>
            <a:pPr>
              <a:spcBef>
                <a:spcPct val="50000"/>
              </a:spcBef>
            </a:pPr>
            <a:r>
              <a:rPr lang="en-US"/>
              <a:t>Rating sparsity -- needs a number of raters to make recommendations</a:t>
            </a:r>
          </a:p>
          <a:p>
            <a:pPr>
              <a:spcBef>
                <a:spcPct val="50000"/>
              </a:spcBef>
            </a:pPr>
            <a:r>
              <a:rPr lang="en-US"/>
              <a:t>No ways to detect new items that have not rated by any users</a:t>
            </a:r>
            <a:endParaRPr lang="en-US">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Information Hierarchy</a:t>
            </a:r>
          </a:p>
        </p:txBody>
      </p:sp>
      <p:grpSp>
        <p:nvGrpSpPr>
          <p:cNvPr id="370691" name="Group 3"/>
          <p:cNvGrpSpPr>
            <a:grpSpLocks/>
          </p:cNvGrpSpPr>
          <p:nvPr/>
        </p:nvGrpSpPr>
        <p:grpSpPr bwMode="auto">
          <a:xfrm>
            <a:off x="2209800" y="5105400"/>
            <a:ext cx="5943600" cy="609600"/>
            <a:chOff x="1392" y="3216"/>
            <a:chExt cx="3744" cy="384"/>
          </a:xfrm>
        </p:grpSpPr>
        <p:sp>
          <p:nvSpPr>
            <p:cNvPr id="8208" name="AutoShape 4"/>
            <p:cNvSpPr>
              <a:spLocks noChangeArrowheads="1"/>
            </p:cNvSpPr>
            <p:nvPr/>
          </p:nvSpPr>
          <p:spPr bwMode="auto">
            <a:xfrm flipV="1">
              <a:off x="1392" y="3216"/>
              <a:ext cx="3744" cy="384"/>
            </a:xfrm>
            <a:custGeom>
              <a:avLst/>
              <a:gdLst>
                <a:gd name="T0" fmla="*/ 3602 w 21600"/>
                <a:gd name="T1" fmla="*/ 192 h 21600"/>
                <a:gd name="T2" fmla="*/ 1872 w 21600"/>
                <a:gd name="T3" fmla="*/ 384 h 21600"/>
                <a:gd name="T4" fmla="*/ 142 w 21600"/>
                <a:gd name="T5" fmla="*/ 192 h 21600"/>
                <a:gd name="T6" fmla="*/ 1872 w 21600"/>
                <a:gd name="T7" fmla="*/ 0 h 21600"/>
                <a:gd name="T8" fmla="*/ 0 60000 65536"/>
                <a:gd name="T9" fmla="*/ 0 60000 65536"/>
                <a:gd name="T10" fmla="*/ 0 60000 65536"/>
                <a:gd name="T11" fmla="*/ 0 60000 65536"/>
                <a:gd name="T12" fmla="*/ 2619 w 21600"/>
                <a:gd name="T13" fmla="*/ 2644 h 21600"/>
                <a:gd name="T14" fmla="*/ 18981 w 21600"/>
                <a:gd name="T15" fmla="*/ 18956 h 21600"/>
              </a:gdLst>
              <a:ahLst/>
              <a:cxnLst>
                <a:cxn ang="T8">
                  <a:pos x="T0" y="T1"/>
                </a:cxn>
                <a:cxn ang="T9">
                  <a:pos x="T2" y="T3"/>
                </a:cxn>
                <a:cxn ang="T10">
                  <a:pos x="T4" y="T5"/>
                </a:cxn>
                <a:cxn ang="T11">
                  <a:pos x="T6" y="T7"/>
                </a:cxn>
              </a:cxnLst>
              <a:rect l="T12" t="T13" r="T14" b="T15"/>
              <a:pathLst>
                <a:path w="21600" h="21600">
                  <a:moveTo>
                    <a:pt x="0" y="0"/>
                  </a:moveTo>
                  <a:lnTo>
                    <a:pt x="1642" y="21600"/>
                  </a:lnTo>
                  <a:lnTo>
                    <a:pt x="19958"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Text Box 5"/>
            <p:cNvSpPr txBox="1">
              <a:spLocks noChangeArrowheads="1"/>
            </p:cNvSpPr>
            <p:nvPr/>
          </p:nvSpPr>
          <p:spPr bwMode="auto">
            <a:xfrm>
              <a:off x="2976" y="3264"/>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Data</a:t>
              </a:r>
            </a:p>
          </p:txBody>
        </p:sp>
      </p:grpSp>
      <p:grpSp>
        <p:nvGrpSpPr>
          <p:cNvPr id="370694" name="Group 6"/>
          <p:cNvGrpSpPr>
            <a:grpSpLocks/>
          </p:cNvGrpSpPr>
          <p:nvPr/>
        </p:nvGrpSpPr>
        <p:grpSpPr bwMode="auto">
          <a:xfrm>
            <a:off x="2743200" y="4343400"/>
            <a:ext cx="4876800" cy="609600"/>
            <a:chOff x="1728" y="2736"/>
            <a:chExt cx="3072" cy="384"/>
          </a:xfrm>
        </p:grpSpPr>
        <p:sp>
          <p:nvSpPr>
            <p:cNvPr id="8206" name="AutoShape 7"/>
            <p:cNvSpPr>
              <a:spLocks noChangeArrowheads="1"/>
            </p:cNvSpPr>
            <p:nvPr/>
          </p:nvSpPr>
          <p:spPr bwMode="auto">
            <a:xfrm flipV="1">
              <a:off x="1728" y="2736"/>
              <a:ext cx="3072" cy="384"/>
            </a:xfrm>
            <a:custGeom>
              <a:avLst/>
              <a:gdLst>
                <a:gd name="T0" fmla="*/ 2930 w 21600"/>
                <a:gd name="T1" fmla="*/ 192 h 21600"/>
                <a:gd name="T2" fmla="*/ 1536 w 21600"/>
                <a:gd name="T3" fmla="*/ 384 h 21600"/>
                <a:gd name="T4" fmla="*/ 142 w 21600"/>
                <a:gd name="T5" fmla="*/ 192 h 21600"/>
                <a:gd name="T6" fmla="*/ 1536 w 21600"/>
                <a:gd name="T7" fmla="*/ 0 h 21600"/>
                <a:gd name="T8" fmla="*/ 0 60000 65536"/>
                <a:gd name="T9" fmla="*/ 0 60000 65536"/>
                <a:gd name="T10" fmla="*/ 0 60000 65536"/>
                <a:gd name="T11" fmla="*/ 0 60000 65536"/>
                <a:gd name="T12" fmla="*/ 2798 w 21600"/>
                <a:gd name="T13" fmla="*/ 2813 h 21600"/>
                <a:gd name="T14" fmla="*/ 18802 w 21600"/>
                <a:gd name="T15" fmla="*/ 18788 h 21600"/>
              </a:gdLst>
              <a:ahLst/>
              <a:cxnLst>
                <a:cxn ang="T8">
                  <a:pos x="T0" y="T1"/>
                </a:cxn>
                <a:cxn ang="T9">
                  <a:pos x="T2" y="T3"/>
                </a:cxn>
                <a:cxn ang="T10">
                  <a:pos x="T4" y="T5"/>
                </a:cxn>
                <a:cxn ang="T11">
                  <a:pos x="T6" y="T7"/>
                </a:cxn>
              </a:cxnLst>
              <a:rect l="T12" t="T13" r="T14" b="T15"/>
              <a:pathLst>
                <a:path w="21600" h="21600">
                  <a:moveTo>
                    <a:pt x="0" y="0"/>
                  </a:moveTo>
                  <a:lnTo>
                    <a:pt x="1996" y="21600"/>
                  </a:lnTo>
                  <a:lnTo>
                    <a:pt x="19604"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Text Box 8"/>
            <p:cNvSpPr txBox="1">
              <a:spLocks noChangeArrowheads="1"/>
            </p:cNvSpPr>
            <p:nvPr/>
          </p:nvSpPr>
          <p:spPr bwMode="auto">
            <a:xfrm>
              <a:off x="2669" y="2814"/>
              <a:ext cx="117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Information</a:t>
              </a:r>
            </a:p>
          </p:txBody>
        </p:sp>
      </p:grpSp>
      <p:grpSp>
        <p:nvGrpSpPr>
          <p:cNvPr id="370697" name="Group 9"/>
          <p:cNvGrpSpPr>
            <a:grpSpLocks/>
          </p:cNvGrpSpPr>
          <p:nvPr/>
        </p:nvGrpSpPr>
        <p:grpSpPr bwMode="auto">
          <a:xfrm>
            <a:off x="3305175" y="3581400"/>
            <a:ext cx="3733800" cy="609600"/>
            <a:chOff x="2082" y="2256"/>
            <a:chExt cx="2352" cy="384"/>
          </a:xfrm>
        </p:grpSpPr>
        <p:sp>
          <p:nvSpPr>
            <p:cNvPr id="8204" name="AutoShape 10"/>
            <p:cNvSpPr>
              <a:spLocks noChangeArrowheads="1"/>
            </p:cNvSpPr>
            <p:nvPr/>
          </p:nvSpPr>
          <p:spPr bwMode="auto">
            <a:xfrm flipV="1">
              <a:off x="2082" y="2256"/>
              <a:ext cx="2352" cy="384"/>
            </a:xfrm>
            <a:custGeom>
              <a:avLst/>
              <a:gdLst>
                <a:gd name="T0" fmla="*/ 2215 w 21600"/>
                <a:gd name="T1" fmla="*/ 192 h 21600"/>
                <a:gd name="T2" fmla="*/ 1176 w 21600"/>
                <a:gd name="T3" fmla="*/ 384 h 21600"/>
                <a:gd name="T4" fmla="*/ 137 w 21600"/>
                <a:gd name="T5" fmla="*/ 192 h 21600"/>
                <a:gd name="T6" fmla="*/ 1176 w 21600"/>
                <a:gd name="T7" fmla="*/ 0 h 21600"/>
                <a:gd name="T8" fmla="*/ 0 60000 65536"/>
                <a:gd name="T9" fmla="*/ 0 60000 65536"/>
                <a:gd name="T10" fmla="*/ 0 60000 65536"/>
                <a:gd name="T11" fmla="*/ 0 60000 65536"/>
                <a:gd name="T12" fmla="*/ 3058 w 21600"/>
                <a:gd name="T13" fmla="*/ 3038 h 21600"/>
                <a:gd name="T14" fmla="*/ 18542 w 21600"/>
                <a:gd name="T15" fmla="*/ 18563 h 21600"/>
              </a:gdLst>
              <a:ahLst/>
              <a:cxnLst>
                <a:cxn ang="T8">
                  <a:pos x="T0" y="T1"/>
                </a:cxn>
                <a:cxn ang="T9">
                  <a:pos x="T2" y="T3"/>
                </a:cxn>
                <a:cxn ang="T10">
                  <a:pos x="T4" y="T5"/>
                </a:cxn>
                <a:cxn ang="T11">
                  <a:pos x="T6" y="T7"/>
                </a:cxn>
              </a:cxnLst>
              <a:rect l="T12" t="T13" r="T14" b="T15"/>
              <a:pathLst>
                <a:path w="21600" h="21600">
                  <a:moveTo>
                    <a:pt x="0" y="0"/>
                  </a:moveTo>
                  <a:lnTo>
                    <a:pt x="2516" y="21600"/>
                  </a:lnTo>
                  <a:lnTo>
                    <a:pt x="19084" y="21600"/>
                  </a:lnTo>
                  <a:lnTo>
                    <a:pt x="21600" y="0"/>
                  </a:lnTo>
                  <a:lnTo>
                    <a:pt x="0" y="0"/>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Text Box 11"/>
            <p:cNvSpPr txBox="1">
              <a:spLocks noChangeArrowheads="1"/>
            </p:cNvSpPr>
            <p:nvPr/>
          </p:nvSpPr>
          <p:spPr bwMode="auto">
            <a:xfrm>
              <a:off x="2688" y="2334"/>
              <a:ext cx="11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Knowledge</a:t>
              </a:r>
            </a:p>
          </p:txBody>
        </p:sp>
      </p:grpSp>
      <p:grpSp>
        <p:nvGrpSpPr>
          <p:cNvPr id="370700" name="Group 12"/>
          <p:cNvGrpSpPr>
            <a:grpSpLocks/>
          </p:cNvGrpSpPr>
          <p:nvPr/>
        </p:nvGrpSpPr>
        <p:grpSpPr bwMode="auto">
          <a:xfrm>
            <a:off x="3854450" y="1600200"/>
            <a:ext cx="2651125" cy="1828800"/>
            <a:chOff x="2428" y="1008"/>
            <a:chExt cx="1670" cy="1152"/>
          </a:xfrm>
        </p:grpSpPr>
        <p:sp>
          <p:nvSpPr>
            <p:cNvPr id="8202" name="AutoShape 13"/>
            <p:cNvSpPr>
              <a:spLocks noChangeArrowheads="1"/>
            </p:cNvSpPr>
            <p:nvPr/>
          </p:nvSpPr>
          <p:spPr bwMode="auto">
            <a:xfrm>
              <a:off x="2428" y="1008"/>
              <a:ext cx="1670" cy="1152"/>
            </a:xfrm>
            <a:prstGeom prst="triangle">
              <a:avLst>
                <a:gd name="adj" fmla="val 50000"/>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8203" name="Text Box 14"/>
            <p:cNvSpPr txBox="1">
              <a:spLocks noChangeArrowheads="1"/>
            </p:cNvSpPr>
            <p:nvPr/>
          </p:nvSpPr>
          <p:spPr bwMode="auto">
            <a:xfrm>
              <a:off x="2834" y="1806"/>
              <a:ext cx="8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2000" b="1">
                  <a:latin typeface="Arial" panose="020B0604020202020204" pitchFamily="34" charset="0"/>
                </a:rPr>
                <a:t>Wisdom</a:t>
              </a:r>
            </a:p>
          </p:txBody>
        </p:sp>
      </p:grpSp>
      <p:grpSp>
        <p:nvGrpSpPr>
          <p:cNvPr id="370703" name="Group 15"/>
          <p:cNvGrpSpPr>
            <a:grpSpLocks/>
          </p:cNvGrpSpPr>
          <p:nvPr/>
        </p:nvGrpSpPr>
        <p:grpSpPr bwMode="auto">
          <a:xfrm>
            <a:off x="1752600" y="1524000"/>
            <a:ext cx="2590800" cy="4191000"/>
            <a:chOff x="1104" y="960"/>
            <a:chExt cx="1632" cy="2640"/>
          </a:xfrm>
        </p:grpSpPr>
        <p:sp>
          <p:nvSpPr>
            <p:cNvPr id="8200" name="Line 16"/>
            <p:cNvSpPr>
              <a:spLocks noChangeShapeType="1"/>
            </p:cNvSpPr>
            <p:nvPr/>
          </p:nvSpPr>
          <p:spPr bwMode="auto">
            <a:xfrm flipV="1">
              <a:off x="1104" y="960"/>
              <a:ext cx="0" cy="264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Text Box 17"/>
            <p:cNvSpPr txBox="1">
              <a:spLocks noChangeArrowheads="1"/>
            </p:cNvSpPr>
            <p:nvPr/>
          </p:nvSpPr>
          <p:spPr bwMode="auto">
            <a:xfrm>
              <a:off x="1160" y="1036"/>
              <a:ext cx="1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latin typeface="Arial" panose="020B0604020202020204" pitchFamily="34" charset="0"/>
                </a:rPr>
                <a:t>More refined and abstract</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Putting It All Together</a:t>
            </a:r>
          </a:p>
        </p:txBody>
      </p:sp>
      <p:graphicFrame>
        <p:nvGraphicFramePr>
          <p:cNvPr id="374787" name="Group 3"/>
          <p:cNvGraphicFramePr>
            <a:graphicFrameLocks noGrp="1"/>
          </p:cNvGraphicFramePr>
          <p:nvPr>
            <p:ph type="tbl" idx="1"/>
          </p:nvPr>
        </p:nvGraphicFramePr>
        <p:xfrm>
          <a:off x="685800" y="1981200"/>
          <a:ext cx="7772400" cy="4114800"/>
        </p:xfrm>
        <a:graphic>
          <a:graphicData uri="http://schemas.openxmlformats.org/drawingml/2006/table">
            <a:tbl>
              <a:tblPr/>
              <a:tblGrid>
                <a:gridCol w="1943100"/>
                <a:gridCol w="1943100"/>
                <a:gridCol w="1943100"/>
                <a:gridCol w="1943100"/>
              </a:tblGrid>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dirty="0" smtClean="0">
                          <a:ln>
                            <a:noFill/>
                          </a:ln>
                          <a:solidFill>
                            <a:schemeClr val="tx1"/>
                          </a:solidFill>
                          <a:effectLst/>
                          <a:latin typeface="Times New Roman" panose="02020603050405020304" pitchFamily="18" charset="0"/>
                        </a:rPr>
                        <a:t>Free Text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rPr>
                        <a:t>Behavior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Tx/>
                        <a:buSzPct val="100000"/>
                        <a:buFontTx/>
                        <a:buNone/>
                        <a:tabLst/>
                      </a:pPr>
                      <a:r>
                        <a:rPr kumimoji="0" lang="en-US" sz="2800" b="1" i="0" u="none" strike="noStrike" cap="none" normalizeH="0" baseline="0" smtClean="0">
                          <a:ln>
                            <a:noFill/>
                          </a:ln>
                          <a:solidFill>
                            <a:schemeClr val="tx1"/>
                          </a:solidFill>
                          <a:effectLst/>
                          <a:latin typeface="Times New Roman" panose="02020603050405020304" pitchFamily="18" charset="0"/>
                        </a:rPr>
                        <a:t>Metadata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Topicality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Quality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accent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Reliability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Cost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r>
              <a:tr h="685800">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r>
                        <a:rPr kumimoji="0" lang="en-US" sz="2800" b="0" i="0" u="none" strike="noStrike" cap="none" normalizeH="0" baseline="0" smtClean="0">
                          <a:ln>
                            <a:noFill/>
                          </a:ln>
                          <a:solidFill>
                            <a:schemeClr val="tx1"/>
                          </a:solidFill>
                          <a:effectLst/>
                          <a:latin typeface="Times New Roman" panose="02020603050405020304" pitchFamily="18" charset="0"/>
                        </a:rPr>
                        <a:t>Flexibility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dirty="0" smtClean="0">
                        <a:ln>
                          <a:noFill/>
                        </a:ln>
                        <a:solidFill>
                          <a:schemeClr val="accent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SzPct val="100000"/>
                        <a:defRPr sz="2800">
                          <a:solidFill>
                            <a:schemeClr val="tx1"/>
                          </a:solidFill>
                          <a:latin typeface="Times New Roman" panose="02020603050405020304" pitchFamily="18" charset="0"/>
                        </a:defRPr>
                      </a:lvl1pPr>
                      <a:lvl2pPr>
                        <a:spcBef>
                          <a:spcPct val="20000"/>
                        </a:spcBef>
                        <a:buSzPct val="100000"/>
                        <a:defRPr sz="2400">
                          <a:solidFill>
                            <a:schemeClr val="tx1"/>
                          </a:solidFill>
                          <a:latin typeface="Times New Roman" panose="02020603050405020304" pitchFamily="18" charset="0"/>
                        </a:defRPr>
                      </a:lvl2pPr>
                      <a:lvl3pPr>
                        <a:spcBef>
                          <a:spcPct val="20000"/>
                        </a:spcBef>
                        <a:buSzPct val="100000"/>
                        <a:defRPr sz="2000">
                          <a:solidFill>
                            <a:schemeClr val="tx1"/>
                          </a:solidFill>
                          <a:latin typeface="Times New Roman" panose="02020603050405020304" pitchFamily="18" charset="0"/>
                        </a:defRPr>
                      </a:lvl3pPr>
                      <a:lvl4pPr>
                        <a:spcBef>
                          <a:spcPct val="20000"/>
                        </a:spcBef>
                        <a:buSzPct val="100000"/>
                        <a:defRPr>
                          <a:solidFill>
                            <a:schemeClr val="tx1"/>
                          </a:solidFill>
                          <a:latin typeface="Times New Roman" panose="02020603050405020304" pitchFamily="18" charset="0"/>
                        </a:defRPr>
                      </a:lvl4pPr>
                      <a:lvl5pPr>
                        <a:spcBef>
                          <a:spcPct val="20000"/>
                        </a:spcBef>
                        <a:buSzPct val="100000"/>
                        <a:defRPr>
                          <a:solidFill>
                            <a:schemeClr val="tx1"/>
                          </a:solidFill>
                          <a:latin typeface="Times New Roman" panose="02020603050405020304" pitchFamily="18" charset="0"/>
                        </a:defRPr>
                      </a:lvl5pPr>
                      <a:lvl6pPr eaLnBrk="0" fontAlgn="base" hangingPunct="0">
                        <a:spcBef>
                          <a:spcPct val="20000"/>
                        </a:spcBef>
                        <a:spcAft>
                          <a:spcPct val="0"/>
                        </a:spcAft>
                        <a:buSzPct val="100000"/>
                        <a:defRPr>
                          <a:solidFill>
                            <a:schemeClr val="tx1"/>
                          </a:solidFill>
                          <a:latin typeface="Times New Roman" panose="02020603050405020304" pitchFamily="18" charset="0"/>
                        </a:defRPr>
                      </a:lvl6pPr>
                      <a:lvl7pPr eaLnBrk="0" fontAlgn="base" hangingPunct="0">
                        <a:spcBef>
                          <a:spcPct val="20000"/>
                        </a:spcBef>
                        <a:spcAft>
                          <a:spcPct val="0"/>
                        </a:spcAft>
                        <a:buSzPct val="100000"/>
                        <a:defRPr>
                          <a:solidFill>
                            <a:schemeClr val="tx1"/>
                          </a:solidFill>
                          <a:latin typeface="Times New Roman" panose="02020603050405020304" pitchFamily="18" charset="0"/>
                        </a:defRPr>
                      </a:lvl7pPr>
                      <a:lvl8pPr eaLnBrk="0" fontAlgn="base" hangingPunct="0">
                        <a:spcBef>
                          <a:spcPct val="20000"/>
                        </a:spcBef>
                        <a:spcAft>
                          <a:spcPct val="0"/>
                        </a:spcAft>
                        <a:buSzPct val="100000"/>
                        <a:defRPr>
                          <a:solidFill>
                            <a:schemeClr val="tx1"/>
                          </a:solidFill>
                          <a:latin typeface="Times New Roman" panose="02020603050405020304" pitchFamily="18" charset="0"/>
                        </a:defRPr>
                      </a:lvl8pPr>
                      <a:lvl9pPr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Tx/>
                        <a:buSzPct val="100000"/>
                        <a:buFontTx/>
                        <a:buNone/>
                        <a:tabLst/>
                      </a:pPr>
                      <a:endParaRPr kumimoji="0" lang="en-US" sz="2800" b="0" i="0" u="none" strike="noStrike" cap="none" normalizeH="0" baseline="0" smtClean="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Evaluation</a:t>
            </a:r>
          </a:p>
        </p:txBody>
      </p:sp>
      <p:sp>
        <p:nvSpPr>
          <p:cNvPr id="61443" name="Rectangle 3"/>
          <p:cNvSpPr>
            <a:spLocks noGrp="1" noChangeArrowheads="1"/>
          </p:cNvSpPr>
          <p:nvPr>
            <p:ph type="body" idx="1"/>
          </p:nvPr>
        </p:nvSpPr>
        <p:spPr/>
        <p:txBody>
          <a:bodyPr/>
          <a:lstStyle/>
          <a:p>
            <a:r>
              <a:rPr lang="en-US" sz="2800" smtClean="0"/>
              <a:t>What can be measured that reflects the searcher’s ability to use a system? </a:t>
            </a:r>
            <a:r>
              <a:rPr lang="en-US" sz="2000" smtClean="0"/>
              <a:t>(Cleverdon, 1966)</a:t>
            </a:r>
            <a:endParaRPr lang="en-US" smtClean="0"/>
          </a:p>
          <a:p>
            <a:pPr lvl="1"/>
            <a:r>
              <a:rPr lang="en-US" sz="2400" smtClean="0"/>
              <a:t>Coverage of Information</a:t>
            </a:r>
          </a:p>
          <a:p>
            <a:pPr lvl="1"/>
            <a:r>
              <a:rPr lang="en-US" sz="2400" smtClean="0"/>
              <a:t>Form of Presentation</a:t>
            </a:r>
          </a:p>
          <a:p>
            <a:pPr lvl="1"/>
            <a:r>
              <a:rPr lang="en-US" sz="2400" smtClean="0"/>
              <a:t>Effort required/Ease of Use</a:t>
            </a:r>
          </a:p>
          <a:p>
            <a:pPr lvl="1"/>
            <a:r>
              <a:rPr lang="en-US" sz="2400" smtClean="0"/>
              <a:t>Time and Space Efficiency</a:t>
            </a:r>
          </a:p>
          <a:p>
            <a:pPr lvl="1"/>
            <a:r>
              <a:rPr lang="en-US" sz="2400" smtClean="0"/>
              <a:t>Recall</a:t>
            </a:r>
          </a:p>
          <a:p>
            <a:pPr lvl="1"/>
            <a:r>
              <a:rPr lang="en-US" sz="2400" smtClean="0"/>
              <a:t>Precision</a:t>
            </a:r>
          </a:p>
        </p:txBody>
      </p:sp>
      <p:sp>
        <p:nvSpPr>
          <p:cNvPr id="193540" name="Rectangle 4"/>
          <p:cNvSpPr>
            <a:spLocks noChangeArrowheads="1"/>
          </p:cNvSpPr>
          <p:nvPr/>
        </p:nvSpPr>
        <p:spPr bwMode="auto">
          <a:xfrm>
            <a:off x="971550" y="4724400"/>
            <a:ext cx="4362450" cy="838200"/>
          </a:xfrm>
          <a:prstGeom prst="rect">
            <a:avLst/>
          </a:prstGeom>
          <a:noFill/>
          <a:ln w="28575">
            <a:solidFill>
              <a:schemeClr val="accent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93541" name="Text Box 5"/>
          <p:cNvSpPr txBox="1">
            <a:spLocks noChangeArrowheads="1"/>
          </p:cNvSpPr>
          <p:nvPr/>
        </p:nvSpPr>
        <p:spPr bwMode="auto">
          <a:xfrm>
            <a:off x="5181600" y="3810000"/>
            <a:ext cx="199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atin typeface="Arial" panose="020B0604020202020204" pitchFamily="34" charset="0"/>
              </a:rPr>
              <a:t>Effectiveness</a:t>
            </a:r>
          </a:p>
        </p:txBody>
      </p:sp>
      <p:sp>
        <p:nvSpPr>
          <p:cNvPr id="193542" name="Line 6"/>
          <p:cNvSpPr>
            <a:spLocks noChangeShapeType="1"/>
          </p:cNvSpPr>
          <p:nvPr/>
        </p:nvSpPr>
        <p:spPr bwMode="auto">
          <a:xfrm flipH="1">
            <a:off x="5334000" y="4241800"/>
            <a:ext cx="855663" cy="482600"/>
          </a:xfrm>
          <a:prstGeom prst="line">
            <a:avLst/>
          </a:prstGeom>
          <a:noFill/>
          <a:ln w="28575">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3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35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3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animBg="1"/>
      <p:bldP spid="193541" grpId="0"/>
      <p:bldP spid="1935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3491" name="Rectangle 4"/>
          <p:cNvSpPr>
            <a:spLocks noGrp="1" noChangeArrowheads="1"/>
          </p:cNvSpPr>
          <p:nvPr>
            <p:ph type="title"/>
          </p:nvPr>
        </p:nvSpPr>
        <p:spPr/>
        <p:txBody>
          <a:bodyPr/>
          <a:lstStyle/>
          <a:p>
            <a:r>
              <a:rPr lang="en-US" smtClean="0"/>
              <a:t>Evaluating IR Systems</a:t>
            </a:r>
          </a:p>
        </p:txBody>
      </p:sp>
      <p:sp>
        <p:nvSpPr>
          <p:cNvPr id="63492" name="Rectangle 5"/>
          <p:cNvSpPr>
            <a:spLocks noGrp="1" noChangeArrowheads="1"/>
          </p:cNvSpPr>
          <p:nvPr>
            <p:ph type="body" idx="1"/>
          </p:nvPr>
        </p:nvSpPr>
        <p:spPr>
          <a:xfrm>
            <a:off x="304800" y="1981200"/>
            <a:ext cx="8534400" cy="4114800"/>
          </a:xfrm>
        </p:spPr>
        <p:txBody>
          <a:bodyPr/>
          <a:lstStyle/>
          <a:p>
            <a:r>
              <a:rPr lang="en-US" smtClean="0"/>
              <a:t>User-centered strategy</a:t>
            </a:r>
          </a:p>
          <a:p>
            <a:pPr lvl="1"/>
            <a:r>
              <a:rPr lang="en-US" smtClean="0"/>
              <a:t>Given several users, and at least 2 retrieval systems</a:t>
            </a:r>
          </a:p>
          <a:p>
            <a:pPr lvl="1"/>
            <a:r>
              <a:rPr lang="en-US" smtClean="0"/>
              <a:t>Have each user try the same task on both systems</a:t>
            </a:r>
          </a:p>
          <a:p>
            <a:pPr lvl="1"/>
            <a:r>
              <a:rPr lang="en-US" smtClean="0"/>
              <a:t>Measure which system works the “best”</a:t>
            </a:r>
          </a:p>
          <a:p>
            <a:r>
              <a:rPr lang="en-US" smtClean="0"/>
              <a:t>System-centered strategy</a:t>
            </a:r>
          </a:p>
          <a:p>
            <a:pPr lvl="1"/>
            <a:r>
              <a:rPr lang="en-US" smtClean="0"/>
              <a:t>Given documents, queries, and relevance judgments</a:t>
            </a:r>
          </a:p>
          <a:p>
            <a:pPr lvl="1"/>
            <a:r>
              <a:rPr lang="en-US" smtClean="0"/>
              <a:t>Try several variations on the retrieval system</a:t>
            </a:r>
          </a:p>
          <a:p>
            <a:pPr lvl="1"/>
            <a:r>
              <a:rPr lang="en-US" smtClean="0"/>
              <a:t>Measure which ranks more good docs near the top</a:t>
            </a: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228600"/>
            <a:ext cx="7772400" cy="1143000"/>
          </a:xfrm>
        </p:spPr>
        <p:txBody>
          <a:bodyPr/>
          <a:lstStyle/>
          <a:p>
            <a:r>
              <a:rPr lang="en-US" smtClean="0"/>
              <a:t>Which is the Best Rank Order?</a:t>
            </a:r>
          </a:p>
        </p:txBody>
      </p:sp>
      <p:sp>
        <p:nvSpPr>
          <p:cNvPr id="65539" name="AutoShape 3"/>
          <p:cNvSpPr>
            <a:spLocks noChangeArrowheads="1"/>
          </p:cNvSpPr>
          <p:nvPr/>
        </p:nvSpPr>
        <p:spPr bwMode="auto">
          <a:xfrm>
            <a:off x="23685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0" name="AutoShape 4"/>
          <p:cNvSpPr>
            <a:spLocks noChangeArrowheads="1"/>
          </p:cNvSpPr>
          <p:nvPr/>
        </p:nvSpPr>
        <p:spPr bwMode="auto">
          <a:xfrm>
            <a:off x="60261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1" name="AutoShape 5"/>
          <p:cNvSpPr>
            <a:spLocks noChangeArrowheads="1"/>
          </p:cNvSpPr>
          <p:nvPr/>
        </p:nvSpPr>
        <p:spPr bwMode="auto">
          <a:xfrm>
            <a:off x="32829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2" name="AutoShape 6"/>
          <p:cNvSpPr>
            <a:spLocks noChangeArrowheads="1"/>
          </p:cNvSpPr>
          <p:nvPr/>
        </p:nvSpPr>
        <p:spPr bwMode="auto">
          <a:xfrm>
            <a:off x="55689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3" name="AutoShape 7"/>
          <p:cNvSpPr>
            <a:spLocks noChangeArrowheads="1"/>
          </p:cNvSpPr>
          <p:nvPr/>
        </p:nvSpPr>
        <p:spPr bwMode="auto">
          <a:xfrm>
            <a:off x="28257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4" name="AutoShape 8"/>
          <p:cNvSpPr>
            <a:spLocks noChangeArrowheads="1"/>
          </p:cNvSpPr>
          <p:nvPr/>
        </p:nvSpPr>
        <p:spPr bwMode="auto">
          <a:xfrm>
            <a:off x="37401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5" name="AutoShape 9"/>
          <p:cNvSpPr>
            <a:spLocks noChangeArrowheads="1"/>
          </p:cNvSpPr>
          <p:nvPr/>
        </p:nvSpPr>
        <p:spPr bwMode="auto">
          <a:xfrm>
            <a:off x="46545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6" name="AutoShape 10"/>
          <p:cNvSpPr>
            <a:spLocks noChangeArrowheads="1"/>
          </p:cNvSpPr>
          <p:nvPr/>
        </p:nvSpPr>
        <p:spPr bwMode="auto">
          <a:xfrm>
            <a:off x="41973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7" name="AutoShape 11"/>
          <p:cNvSpPr>
            <a:spLocks noChangeArrowheads="1"/>
          </p:cNvSpPr>
          <p:nvPr/>
        </p:nvSpPr>
        <p:spPr bwMode="auto">
          <a:xfrm>
            <a:off x="5111750" y="144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8" name="AutoShape 12"/>
          <p:cNvSpPr>
            <a:spLocks noChangeArrowheads="1"/>
          </p:cNvSpPr>
          <p:nvPr/>
        </p:nvSpPr>
        <p:spPr bwMode="auto">
          <a:xfrm>
            <a:off x="69405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49" name="AutoShape 13"/>
          <p:cNvSpPr>
            <a:spLocks noChangeArrowheads="1"/>
          </p:cNvSpPr>
          <p:nvPr/>
        </p:nvSpPr>
        <p:spPr bwMode="auto">
          <a:xfrm>
            <a:off x="64833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0" name="AutoShape 14"/>
          <p:cNvSpPr>
            <a:spLocks noChangeArrowheads="1"/>
          </p:cNvSpPr>
          <p:nvPr/>
        </p:nvSpPr>
        <p:spPr bwMode="auto">
          <a:xfrm>
            <a:off x="78549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1" name="AutoShape 15"/>
          <p:cNvSpPr>
            <a:spLocks noChangeArrowheads="1"/>
          </p:cNvSpPr>
          <p:nvPr/>
        </p:nvSpPr>
        <p:spPr bwMode="auto">
          <a:xfrm>
            <a:off x="7397750" y="144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2" name="AutoShape 16"/>
          <p:cNvSpPr>
            <a:spLocks noChangeArrowheads="1"/>
          </p:cNvSpPr>
          <p:nvPr/>
        </p:nvSpPr>
        <p:spPr bwMode="auto">
          <a:xfrm>
            <a:off x="23685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3" name="AutoShape 17"/>
          <p:cNvSpPr>
            <a:spLocks noChangeArrowheads="1"/>
          </p:cNvSpPr>
          <p:nvPr/>
        </p:nvSpPr>
        <p:spPr bwMode="auto">
          <a:xfrm>
            <a:off x="32829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4" name="AutoShape 18"/>
          <p:cNvSpPr>
            <a:spLocks noChangeArrowheads="1"/>
          </p:cNvSpPr>
          <p:nvPr/>
        </p:nvSpPr>
        <p:spPr bwMode="auto">
          <a:xfrm>
            <a:off x="41973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5" name="AutoShape 19"/>
          <p:cNvSpPr>
            <a:spLocks noChangeArrowheads="1"/>
          </p:cNvSpPr>
          <p:nvPr/>
        </p:nvSpPr>
        <p:spPr bwMode="auto">
          <a:xfrm>
            <a:off x="5111750" y="2209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6" name="AutoShape 20"/>
          <p:cNvSpPr>
            <a:spLocks noChangeArrowheads="1"/>
          </p:cNvSpPr>
          <p:nvPr/>
        </p:nvSpPr>
        <p:spPr bwMode="auto">
          <a:xfrm>
            <a:off x="28257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7" name="AutoShape 21"/>
          <p:cNvSpPr>
            <a:spLocks noChangeArrowheads="1"/>
          </p:cNvSpPr>
          <p:nvPr/>
        </p:nvSpPr>
        <p:spPr bwMode="auto">
          <a:xfrm>
            <a:off x="37401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8" name="AutoShape 22"/>
          <p:cNvSpPr>
            <a:spLocks noChangeArrowheads="1"/>
          </p:cNvSpPr>
          <p:nvPr/>
        </p:nvSpPr>
        <p:spPr bwMode="auto">
          <a:xfrm>
            <a:off x="46545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59" name="AutoShape 23"/>
          <p:cNvSpPr>
            <a:spLocks noChangeArrowheads="1"/>
          </p:cNvSpPr>
          <p:nvPr/>
        </p:nvSpPr>
        <p:spPr bwMode="auto">
          <a:xfrm>
            <a:off x="55689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0" name="AutoShape 24"/>
          <p:cNvSpPr>
            <a:spLocks noChangeArrowheads="1"/>
          </p:cNvSpPr>
          <p:nvPr/>
        </p:nvSpPr>
        <p:spPr bwMode="auto">
          <a:xfrm>
            <a:off x="64833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1" name="AutoShape 25"/>
          <p:cNvSpPr>
            <a:spLocks noChangeArrowheads="1"/>
          </p:cNvSpPr>
          <p:nvPr/>
        </p:nvSpPr>
        <p:spPr bwMode="auto">
          <a:xfrm>
            <a:off x="73977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2" name="AutoShape 26"/>
          <p:cNvSpPr>
            <a:spLocks noChangeArrowheads="1"/>
          </p:cNvSpPr>
          <p:nvPr/>
        </p:nvSpPr>
        <p:spPr bwMode="auto">
          <a:xfrm>
            <a:off x="60261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3" name="AutoShape 27"/>
          <p:cNvSpPr>
            <a:spLocks noChangeArrowheads="1"/>
          </p:cNvSpPr>
          <p:nvPr/>
        </p:nvSpPr>
        <p:spPr bwMode="auto">
          <a:xfrm>
            <a:off x="69405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4" name="AutoShape 28"/>
          <p:cNvSpPr>
            <a:spLocks noChangeArrowheads="1"/>
          </p:cNvSpPr>
          <p:nvPr/>
        </p:nvSpPr>
        <p:spPr bwMode="auto">
          <a:xfrm>
            <a:off x="7854950" y="2209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5" name="AutoShape 29"/>
          <p:cNvSpPr>
            <a:spLocks noChangeArrowheads="1"/>
          </p:cNvSpPr>
          <p:nvPr/>
        </p:nvSpPr>
        <p:spPr bwMode="auto">
          <a:xfrm>
            <a:off x="28257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6" name="AutoShape 30"/>
          <p:cNvSpPr>
            <a:spLocks noChangeArrowheads="1"/>
          </p:cNvSpPr>
          <p:nvPr/>
        </p:nvSpPr>
        <p:spPr bwMode="auto">
          <a:xfrm>
            <a:off x="37401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7" name="AutoShape 31"/>
          <p:cNvSpPr>
            <a:spLocks noChangeArrowheads="1"/>
          </p:cNvSpPr>
          <p:nvPr/>
        </p:nvSpPr>
        <p:spPr bwMode="auto">
          <a:xfrm>
            <a:off x="46545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8" name="AutoShape 32"/>
          <p:cNvSpPr>
            <a:spLocks noChangeArrowheads="1"/>
          </p:cNvSpPr>
          <p:nvPr/>
        </p:nvSpPr>
        <p:spPr bwMode="auto">
          <a:xfrm>
            <a:off x="55689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69" name="AutoShape 33"/>
          <p:cNvSpPr>
            <a:spLocks noChangeArrowheads="1"/>
          </p:cNvSpPr>
          <p:nvPr/>
        </p:nvSpPr>
        <p:spPr bwMode="auto">
          <a:xfrm>
            <a:off x="6483350" y="2971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0" name="AutoShape 34"/>
          <p:cNvSpPr>
            <a:spLocks noChangeArrowheads="1"/>
          </p:cNvSpPr>
          <p:nvPr/>
        </p:nvSpPr>
        <p:spPr bwMode="auto">
          <a:xfrm>
            <a:off x="23685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1" name="AutoShape 35"/>
          <p:cNvSpPr>
            <a:spLocks noChangeArrowheads="1"/>
          </p:cNvSpPr>
          <p:nvPr/>
        </p:nvSpPr>
        <p:spPr bwMode="auto">
          <a:xfrm>
            <a:off x="32829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2" name="AutoShape 36"/>
          <p:cNvSpPr>
            <a:spLocks noChangeArrowheads="1"/>
          </p:cNvSpPr>
          <p:nvPr/>
        </p:nvSpPr>
        <p:spPr bwMode="auto">
          <a:xfrm>
            <a:off x="41973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3" name="AutoShape 37"/>
          <p:cNvSpPr>
            <a:spLocks noChangeArrowheads="1"/>
          </p:cNvSpPr>
          <p:nvPr/>
        </p:nvSpPr>
        <p:spPr bwMode="auto">
          <a:xfrm>
            <a:off x="51117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4" name="AutoShape 38"/>
          <p:cNvSpPr>
            <a:spLocks noChangeArrowheads="1"/>
          </p:cNvSpPr>
          <p:nvPr/>
        </p:nvSpPr>
        <p:spPr bwMode="auto">
          <a:xfrm>
            <a:off x="60261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5" name="AutoShape 39"/>
          <p:cNvSpPr>
            <a:spLocks noChangeArrowheads="1"/>
          </p:cNvSpPr>
          <p:nvPr/>
        </p:nvSpPr>
        <p:spPr bwMode="auto">
          <a:xfrm>
            <a:off x="73977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6" name="AutoShape 40"/>
          <p:cNvSpPr>
            <a:spLocks noChangeArrowheads="1"/>
          </p:cNvSpPr>
          <p:nvPr/>
        </p:nvSpPr>
        <p:spPr bwMode="auto">
          <a:xfrm>
            <a:off x="69405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7" name="AutoShape 41"/>
          <p:cNvSpPr>
            <a:spLocks noChangeArrowheads="1"/>
          </p:cNvSpPr>
          <p:nvPr/>
        </p:nvSpPr>
        <p:spPr bwMode="auto">
          <a:xfrm>
            <a:off x="7854950" y="2971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8" name="AutoShape 42"/>
          <p:cNvSpPr>
            <a:spLocks noChangeArrowheads="1"/>
          </p:cNvSpPr>
          <p:nvPr/>
        </p:nvSpPr>
        <p:spPr bwMode="auto">
          <a:xfrm>
            <a:off x="23685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79" name="AutoShape 43"/>
          <p:cNvSpPr>
            <a:spLocks noChangeArrowheads="1"/>
          </p:cNvSpPr>
          <p:nvPr/>
        </p:nvSpPr>
        <p:spPr bwMode="auto">
          <a:xfrm>
            <a:off x="32829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0" name="AutoShape 44"/>
          <p:cNvSpPr>
            <a:spLocks noChangeArrowheads="1"/>
          </p:cNvSpPr>
          <p:nvPr/>
        </p:nvSpPr>
        <p:spPr bwMode="auto">
          <a:xfrm>
            <a:off x="28257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1" name="AutoShape 45"/>
          <p:cNvSpPr>
            <a:spLocks noChangeArrowheads="1"/>
          </p:cNvSpPr>
          <p:nvPr/>
        </p:nvSpPr>
        <p:spPr bwMode="auto">
          <a:xfrm>
            <a:off x="37401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2" name="AutoShape 46"/>
          <p:cNvSpPr>
            <a:spLocks noChangeArrowheads="1"/>
          </p:cNvSpPr>
          <p:nvPr/>
        </p:nvSpPr>
        <p:spPr bwMode="auto">
          <a:xfrm>
            <a:off x="46545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3" name="AutoShape 47"/>
          <p:cNvSpPr>
            <a:spLocks noChangeArrowheads="1"/>
          </p:cNvSpPr>
          <p:nvPr/>
        </p:nvSpPr>
        <p:spPr bwMode="auto">
          <a:xfrm>
            <a:off x="41973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4" name="AutoShape 48"/>
          <p:cNvSpPr>
            <a:spLocks noChangeArrowheads="1"/>
          </p:cNvSpPr>
          <p:nvPr/>
        </p:nvSpPr>
        <p:spPr bwMode="auto">
          <a:xfrm>
            <a:off x="51117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5" name="AutoShape 49"/>
          <p:cNvSpPr>
            <a:spLocks noChangeArrowheads="1"/>
          </p:cNvSpPr>
          <p:nvPr/>
        </p:nvSpPr>
        <p:spPr bwMode="auto">
          <a:xfrm>
            <a:off x="55689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6" name="AutoShape 50"/>
          <p:cNvSpPr>
            <a:spLocks noChangeArrowheads="1"/>
          </p:cNvSpPr>
          <p:nvPr/>
        </p:nvSpPr>
        <p:spPr bwMode="auto">
          <a:xfrm>
            <a:off x="6026150" y="3733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7" name="AutoShape 51"/>
          <p:cNvSpPr>
            <a:spLocks noChangeArrowheads="1"/>
          </p:cNvSpPr>
          <p:nvPr/>
        </p:nvSpPr>
        <p:spPr bwMode="auto">
          <a:xfrm>
            <a:off x="69405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8" name="AutoShape 52"/>
          <p:cNvSpPr>
            <a:spLocks noChangeArrowheads="1"/>
          </p:cNvSpPr>
          <p:nvPr/>
        </p:nvSpPr>
        <p:spPr bwMode="auto">
          <a:xfrm>
            <a:off x="64833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89" name="AutoShape 53"/>
          <p:cNvSpPr>
            <a:spLocks noChangeArrowheads="1"/>
          </p:cNvSpPr>
          <p:nvPr/>
        </p:nvSpPr>
        <p:spPr bwMode="auto">
          <a:xfrm>
            <a:off x="73977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0" name="AutoShape 54"/>
          <p:cNvSpPr>
            <a:spLocks noChangeArrowheads="1"/>
          </p:cNvSpPr>
          <p:nvPr/>
        </p:nvSpPr>
        <p:spPr bwMode="auto">
          <a:xfrm>
            <a:off x="7854950" y="3733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1" name="AutoShape 55"/>
          <p:cNvSpPr>
            <a:spLocks noChangeArrowheads="1"/>
          </p:cNvSpPr>
          <p:nvPr/>
        </p:nvSpPr>
        <p:spPr bwMode="auto">
          <a:xfrm>
            <a:off x="23685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2" name="AutoShape 56"/>
          <p:cNvSpPr>
            <a:spLocks noChangeArrowheads="1"/>
          </p:cNvSpPr>
          <p:nvPr/>
        </p:nvSpPr>
        <p:spPr bwMode="auto">
          <a:xfrm>
            <a:off x="28257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3" name="AutoShape 57"/>
          <p:cNvSpPr>
            <a:spLocks noChangeArrowheads="1"/>
          </p:cNvSpPr>
          <p:nvPr/>
        </p:nvSpPr>
        <p:spPr bwMode="auto">
          <a:xfrm>
            <a:off x="32829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4" name="AutoShape 58"/>
          <p:cNvSpPr>
            <a:spLocks noChangeArrowheads="1"/>
          </p:cNvSpPr>
          <p:nvPr/>
        </p:nvSpPr>
        <p:spPr bwMode="auto">
          <a:xfrm>
            <a:off x="37401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5" name="AutoShape 59"/>
          <p:cNvSpPr>
            <a:spLocks noChangeArrowheads="1"/>
          </p:cNvSpPr>
          <p:nvPr/>
        </p:nvSpPr>
        <p:spPr bwMode="auto">
          <a:xfrm>
            <a:off x="41973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6" name="AutoShape 60"/>
          <p:cNvSpPr>
            <a:spLocks noChangeArrowheads="1"/>
          </p:cNvSpPr>
          <p:nvPr/>
        </p:nvSpPr>
        <p:spPr bwMode="auto">
          <a:xfrm>
            <a:off x="51117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7" name="AutoShape 61"/>
          <p:cNvSpPr>
            <a:spLocks noChangeArrowheads="1"/>
          </p:cNvSpPr>
          <p:nvPr/>
        </p:nvSpPr>
        <p:spPr bwMode="auto">
          <a:xfrm>
            <a:off x="46545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8" name="AutoShape 62"/>
          <p:cNvSpPr>
            <a:spLocks noChangeArrowheads="1"/>
          </p:cNvSpPr>
          <p:nvPr/>
        </p:nvSpPr>
        <p:spPr bwMode="auto">
          <a:xfrm>
            <a:off x="55689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599" name="AutoShape 63"/>
          <p:cNvSpPr>
            <a:spLocks noChangeArrowheads="1"/>
          </p:cNvSpPr>
          <p:nvPr/>
        </p:nvSpPr>
        <p:spPr bwMode="auto">
          <a:xfrm>
            <a:off x="6026150" y="4495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0" name="AutoShape 64"/>
          <p:cNvSpPr>
            <a:spLocks noChangeArrowheads="1"/>
          </p:cNvSpPr>
          <p:nvPr/>
        </p:nvSpPr>
        <p:spPr bwMode="auto">
          <a:xfrm>
            <a:off x="64833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1" name="AutoShape 65"/>
          <p:cNvSpPr>
            <a:spLocks noChangeArrowheads="1"/>
          </p:cNvSpPr>
          <p:nvPr/>
        </p:nvSpPr>
        <p:spPr bwMode="auto">
          <a:xfrm>
            <a:off x="69405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2" name="AutoShape 66"/>
          <p:cNvSpPr>
            <a:spLocks noChangeArrowheads="1"/>
          </p:cNvSpPr>
          <p:nvPr/>
        </p:nvSpPr>
        <p:spPr bwMode="auto">
          <a:xfrm>
            <a:off x="73977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3" name="AutoShape 67"/>
          <p:cNvSpPr>
            <a:spLocks noChangeArrowheads="1"/>
          </p:cNvSpPr>
          <p:nvPr/>
        </p:nvSpPr>
        <p:spPr bwMode="auto">
          <a:xfrm>
            <a:off x="7854950" y="4495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4" name="AutoShape 68"/>
          <p:cNvSpPr>
            <a:spLocks noChangeArrowheads="1"/>
          </p:cNvSpPr>
          <p:nvPr/>
        </p:nvSpPr>
        <p:spPr bwMode="auto">
          <a:xfrm>
            <a:off x="55689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5" name="AutoShape 69"/>
          <p:cNvSpPr>
            <a:spLocks noChangeArrowheads="1"/>
          </p:cNvSpPr>
          <p:nvPr/>
        </p:nvSpPr>
        <p:spPr bwMode="auto">
          <a:xfrm>
            <a:off x="64833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6" name="AutoShape 70"/>
          <p:cNvSpPr>
            <a:spLocks noChangeArrowheads="1"/>
          </p:cNvSpPr>
          <p:nvPr/>
        </p:nvSpPr>
        <p:spPr bwMode="auto">
          <a:xfrm>
            <a:off x="60261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7" name="AutoShape 71"/>
          <p:cNvSpPr>
            <a:spLocks noChangeArrowheads="1"/>
          </p:cNvSpPr>
          <p:nvPr/>
        </p:nvSpPr>
        <p:spPr bwMode="auto">
          <a:xfrm>
            <a:off x="69405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8" name="AutoShape 72"/>
          <p:cNvSpPr>
            <a:spLocks noChangeArrowheads="1"/>
          </p:cNvSpPr>
          <p:nvPr/>
        </p:nvSpPr>
        <p:spPr bwMode="auto">
          <a:xfrm>
            <a:off x="73977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09" name="AutoShape 73"/>
          <p:cNvSpPr>
            <a:spLocks noChangeArrowheads="1"/>
          </p:cNvSpPr>
          <p:nvPr/>
        </p:nvSpPr>
        <p:spPr bwMode="auto">
          <a:xfrm>
            <a:off x="78549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0" name="AutoShape 74"/>
          <p:cNvSpPr>
            <a:spLocks noChangeArrowheads="1"/>
          </p:cNvSpPr>
          <p:nvPr/>
        </p:nvSpPr>
        <p:spPr bwMode="auto">
          <a:xfrm>
            <a:off x="41973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1" name="AutoShape 75"/>
          <p:cNvSpPr>
            <a:spLocks noChangeArrowheads="1"/>
          </p:cNvSpPr>
          <p:nvPr/>
        </p:nvSpPr>
        <p:spPr bwMode="auto">
          <a:xfrm>
            <a:off x="46545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2" name="AutoShape 76"/>
          <p:cNvSpPr>
            <a:spLocks noChangeArrowheads="1"/>
          </p:cNvSpPr>
          <p:nvPr/>
        </p:nvSpPr>
        <p:spPr bwMode="auto">
          <a:xfrm>
            <a:off x="51117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3" name="AutoShape 77"/>
          <p:cNvSpPr>
            <a:spLocks noChangeArrowheads="1"/>
          </p:cNvSpPr>
          <p:nvPr/>
        </p:nvSpPr>
        <p:spPr bwMode="auto">
          <a:xfrm>
            <a:off x="28257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4" name="AutoShape 78"/>
          <p:cNvSpPr>
            <a:spLocks noChangeArrowheads="1"/>
          </p:cNvSpPr>
          <p:nvPr/>
        </p:nvSpPr>
        <p:spPr bwMode="auto">
          <a:xfrm>
            <a:off x="3282950" y="5257800"/>
            <a:ext cx="304800" cy="457200"/>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5" name="AutoShape 79"/>
          <p:cNvSpPr>
            <a:spLocks noChangeArrowheads="1"/>
          </p:cNvSpPr>
          <p:nvPr/>
        </p:nvSpPr>
        <p:spPr bwMode="auto">
          <a:xfrm>
            <a:off x="23685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16" name="AutoShape 80"/>
          <p:cNvSpPr>
            <a:spLocks noChangeArrowheads="1"/>
          </p:cNvSpPr>
          <p:nvPr/>
        </p:nvSpPr>
        <p:spPr bwMode="auto">
          <a:xfrm>
            <a:off x="3740150" y="5257800"/>
            <a:ext cx="304800" cy="457200"/>
          </a:xfrm>
          <a:prstGeom prst="foldedCorner">
            <a:avLst>
              <a:gd name="adj" fmla="val 12500"/>
            </a:avLst>
          </a:prstGeom>
          <a:solidFill>
            <a:schemeClr val="folHlink"/>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grpSp>
        <p:nvGrpSpPr>
          <p:cNvPr id="65617" name="Group 81"/>
          <p:cNvGrpSpPr>
            <a:grpSpLocks/>
          </p:cNvGrpSpPr>
          <p:nvPr/>
        </p:nvGrpSpPr>
        <p:grpSpPr bwMode="auto">
          <a:xfrm>
            <a:off x="6248400" y="5867400"/>
            <a:ext cx="2547938" cy="457200"/>
            <a:chOff x="1344" y="624"/>
            <a:chExt cx="1605" cy="288"/>
          </a:xfrm>
        </p:grpSpPr>
        <p:sp>
          <p:nvSpPr>
            <p:cNvPr id="65624" name="AutoShape 82"/>
            <p:cNvSpPr>
              <a:spLocks noChangeArrowheads="1"/>
            </p:cNvSpPr>
            <p:nvPr/>
          </p:nvSpPr>
          <p:spPr bwMode="auto">
            <a:xfrm>
              <a:off x="1344" y="624"/>
              <a:ext cx="192" cy="288"/>
            </a:xfrm>
            <a:prstGeom prst="foldedCorner">
              <a:avLst>
                <a:gd name="adj" fmla="val 12500"/>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5625" name="Text Box 83"/>
            <p:cNvSpPr txBox="1">
              <a:spLocks noChangeArrowheads="1"/>
            </p:cNvSpPr>
            <p:nvPr/>
          </p:nvSpPr>
          <p:spPr bwMode="auto">
            <a:xfrm>
              <a:off x="1584" y="662"/>
              <a:ext cx="136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 relevant document</a:t>
              </a:r>
            </a:p>
          </p:txBody>
        </p:sp>
      </p:grpSp>
      <p:sp>
        <p:nvSpPr>
          <p:cNvPr id="65618" name="Text Box 84"/>
          <p:cNvSpPr txBox="1">
            <a:spLocks noChangeArrowheads="1"/>
          </p:cNvSpPr>
          <p:nvPr/>
        </p:nvSpPr>
        <p:spPr bwMode="auto">
          <a:xfrm>
            <a:off x="1911350" y="1508125"/>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A.</a:t>
            </a:r>
          </a:p>
        </p:txBody>
      </p:sp>
      <p:sp>
        <p:nvSpPr>
          <p:cNvPr id="65619" name="Text Box 85"/>
          <p:cNvSpPr txBox="1">
            <a:spLocks noChangeArrowheads="1"/>
          </p:cNvSpPr>
          <p:nvPr/>
        </p:nvSpPr>
        <p:spPr bwMode="auto">
          <a:xfrm>
            <a:off x="1911350" y="22542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B.</a:t>
            </a:r>
          </a:p>
        </p:txBody>
      </p:sp>
      <p:sp>
        <p:nvSpPr>
          <p:cNvPr id="65620" name="Text Box 86"/>
          <p:cNvSpPr txBox="1">
            <a:spLocks noChangeArrowheads="1"/>
          </p:cNvSpPr>
          <p:nvPr/>
        </p:nvSpPr>
        <p:spPr bwMode="auto">
          <a:xfrm>
            <a:off x="1911350" y="30162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C.</a:t>
            </a:r>
          </a:p>
        </p:txBody>
      </p:sp>
      <p:sp>
        <p:nvSpPr>
          <p:cNvPr id="65621" name="Text Box 87"/>
          <p:cNvSpPr txBox="1">
            <a:spLocks noChangeArrowheads="1"/>
          </p:cNvSpPr>
          <p:nvPr/>
        </p:nvSpPr>
        <p:spPr bwMode="auto">
          <a:xfrm>
            <a:off x="1911350" y="377825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D.</a:t>
            </a:r>
          </a:p>
        </p:txBody>
      </p:sp>
      <p:sp>
        <p:nvSpPr>
          <p:cNvPr id="65622" name="Text Box 88"/>
          <p:cNvSpPr txBox="1">
            <a:spLocks noChangeArrowheads="1"/>
          </p:cNvSpPr>
          <p:nvPr/>
        </p:nvSpPr>
        <p:spPr bwMode="auto">
          <a:xfrm>
            <a:off x="1911350" y="4540250"/>
            <a:ext cx="3762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E.</a:t>
            </a:r>
          </a:p>
        </p:txBody>
      </p:sp>
      <p:sp>
        <p:nvSpPr>
          <p:cNvPr id="65623" name="Text Box 89"/>
          <p:cNvSpPr txBox="1">
            <a:spLocks noChangeArrowheads="1"/>
          </p:cNvSpPr>
          <p:nvPr/>
        </p:nvSpPr>
        <p:spPr bwMode="auto">
          <a:xfrm>
            <a:off x="1905000" y="5302250"/>
            <a:ext cx="365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a:latin typeface="Arial" panose="020B0604020202020204" pitchFamily="34" charset="0"/>
              </a:rPr>
              <a:t>F.</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65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6564" name="Rectangle 4"/>
          <p:cNvSpPr>
            <a:spLocks noGrp="1" noChangeArrowheads="1"/>
          </p:cNvSpPr>
          <p:nvPr>
            <p:ph type="title"/>
          </p:nvPr>
        </p:nvSpPr>
        <p:spPr/>
        <p:txBody>
          <a:bodyPr/>
          <a:lstStyle/>
          <a:p>
            <a:r>
              <a:rPr lang="en-US" smtClean="0"/>
              <a:t>Precision and Recall</a:t>
            </a:r>
          </a:p>
        </p:txBody>
      </p:sp>
      <p:sp>
        <p:nvSpPr>
          <p:cNvPr id="66565" name="Rectangle 5"/>
          <p:cNvSpPr>
            <a:spLocks noGrp="1" noChangeArrowheads="1"/>
          </p:cNvSpPr>
          <p:nvPr>
            <p:ph type="body" idx="1"/>
          </p:nvPr>
        </p:nvSpPr>
        <p:spPr/>
        <p:txBody>
          <a:bodyPr/>
          <a:lstStyle/>
          <a:p>
            <a:r>
              <a:rPr lang="en-US" smtClean="0"/>
              <a:t>Precision</a:t>
            </a:r>
          </a:p>
          <a:p>
            <a:pPr lvl="1"/>
            <a:r>
              <a:rPr lang="en-US" smtClean="0"/>
              <a:t>How much of what was found is relevant?</a:t>
            </a:r>
          </a:p>
          <a:p>
            <a:pPr lvl="1"/>
            <a:r>
              <a:rPr lang="en-US" smtClean="0"/>
              <a:t>Often of interest, particularly for interactive searching</a:t>
            </a:r>
          </a:p>
          <a:p>
            <a:r>
              <a:rPr lang="en-US" smtClean="0"/>
              <a:t>Recall</a:t>
            </a:r>
          </a:p>
          <a:p>
            <a:pPr lvl="1"/>
            <a:r>
              <a:rPr lang="en-US" smtClean="0"/>
              <a:t>How much of what is relevant was found?</a:t>
            </a:r>
          </a:p>
          <a:p>
            <a:pPr lvl="1"/>
            <a:r>
              <a:rPr lang="en-US" smtClean="0"/>
              <a:t>Particularly important for law, patents, and medicine</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15"/>
          <p:cNvGrpSpPr>
            <a:grpSpLocks/>
          </p:cNvGrpSpPr>
          <p:nvPr/>
        </p:nvGrpSpPr>
        <p:grpSpPr bwMode="auto">
          <a:xfrm>
            <a:off x="609600" y="3505200"/>
            <a:ext cx="4495800" cy="1997075"/>
            <a:chOff x="864" y="2352"/>
            <a:chExt cx="2832" cy="1258"/>
          </a:xfrm>
        </p:grpSpPr>
        <p:sp>
          <p:nvSpPr>
            <p:cNvPr id="68618" name="Oval 6"/>
            <p:cNvSpPr>
              <a:spLocks noChangeArrowheads="1"/>
            </p:cNvSpPr>
            <p:nvPr/>
          </p:nvSpPr>
          <p:spPr bwMode="auto">
            <a:xfrm rot="-1673343">
              <a:off x="864" y="2352"/>
              <a:ext cx="2832" cy="1152"/>
            </a:xfrm>
            <a:prstGeom prst="ellipse">
              <a:avLst/>
            </a:prstGeom>
            <a:noFill/>
            <a:ln w="38100">
              <a:solidFill>
                <a:schemeClr va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GB">
                <a:latin typeface="Arial" panose="020B0604020202020204" pitchFamily="34" charset="0"/>
              </a:endParaRPr>
            </a:p>
          </p:txBody>
        </p:sp>
        <p:sp>
          <p:nvSpPr>
            <p:cNvPr id="68619" name="Text Box 7"/>
            <p:cNvSpPr txBox="1">
              <a:spLocks noChangeArrowheads="1"/>
            </p:cNvSpPr>
            <p:nvPr/>
          </p:nvSpPr>
          <p:spPr bwMode="auto">
            <a:xfrm>
              <a:off x="1344" y="3360"/>
              <a:ext cx="7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solidFill>
                    <a:schemeClr val="hlink"/>
                  </a:solidFill>
                  <a:latin typeface="Arial" panose="020B0604020202020204" pitchFamily="34" charset="0"/>
                </a:rPr>
                <a:t>Relevant</a:t>
              </a:r>
              <a:endParaRPr lang="en-US">
                <a:latin typeface="Arial" panose="020B0604020202020204" pitchFamily="34" charset="0"/>
              </a:endParaRPr>
            </a:p>
          </p:txBody>
        </p:sp>
      </p:grpSp>
      <p:grpSp>
        <p:nvGrpSpPr>
          <p:cNvPr id="210960" name="Group 16"/>
          <p:cNvGrpSpPr>
            <a:grpSpLocks/>
          </p:cNvGrpSpPr>
          <p:nvPr/>
        </p:nvGrpSpPr>
        <p:grpSpPr bwMode="auto">
          <a:xfrm>
            <a:off x="1371600" y="2590800"/>
            <a:ext cx="5013325" cy="1828800"/>
            <a:chOff x="1344" y="1776"/>
            <a:chExt cx="3158" cy="1152"/>
          </a:xfrm>
        </p:grpSpPr>
        <p:sp>
          <p:nvSpPr>
            <p:cNvPr id="68616" name="Oval 4"/>
            <p:cNvSpPr>
              <a:spLocks noChangeArrowheads="1"/>
            </p:cNvSpPr>
            <p:nvPr/>
          </p:nvSpPr>
          <p:spPr bwMode="auto">
            <a:xfrm>
              <a:off x="1344" y="1776"/>
              <a:ext cx="3072" cy="1152"/>
            </a:xfrm>
            <a:prstGeom prst="ellipse">
              <a:avLst/>
            </a:prstGeom>
            <a:noFill/>
            <a:ln w="38100">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68617" name="Text Box 10"/>
            <p:cNvSpPr txBox="1">
              <a:spLocks noChangeArrowheads="1"/>
            </p:cNvSpPr>
            <p:nvPr/>
          </p:nvSpPr>
          <p:spPr bwMode="auto">
            <a:xfrm>
              <a:off x="3504" y="2064"/>
              <a:ext cx="9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000">
                  <a:solidFill>
                    <a:schemeClr val="accent1"/>
                  </a:solidFill>
                  <a:latin typeface="Arial" panose="020B0604020202020204" pitchFamily="34" charset="0"/>
                </a:rPr>
                <a:t>Retrieved</a:t>
              </a:r>
              <a:endParaRPr lang="en-US">
                <a:latin typeface="Arial" panose="020B0604020202020204" pitchFamily="34" charset="0"/>
              </a:endParaRPr>
            </a:p>
          </p:txBody>
        </p:sp>
      </p:grpSp>
      <p:grpSp>
        <p:nvGrpSpPr>
          <p:cNvPr id="210961" name="Group 17"/>
          <p:cNvGrpSpPr>
            <a:grpSpLocks/>
          </p:cNvGrpSpPr>
          <p:nvPr/>
        </p:nvGrpSpPr>
        <p:grpSpPr bwMode="auto">
          <a:xfrm>
            <a:off x="5181600" y="4343400"/>
            <a:ext cx="3810000" cy="2330450"/>
            <a:chOff x="192" y="240"/>
            <a:chExt cx="2400" cy="1468"/>
          </a:xfrm>
        </p:grpSpPr>
        <p:graphicFrame>
          <p:nvGraphicFramePr>
            <p:cNvPr id="68614" name="Object 11"/>
            <p:cNvGraphicFramePr>
              <a:graphicFrameLocks noChangeAspect="1"/>
            </p:cNvGraphicFramePr>
            <p:nvPr/>
          </p:nvGraphicFramePr>
          <p:xfrm>
            <a:off x="432" y="1008"/>
            <a:ext cx="2160" cy="700"/>
          </p:xfrm>
          <a:graphic>
            <a:graphicData uri="http://schemas.openxmlformats.org/presentationml/2006/ole">
              <mc:AlternateContent xmlns:mc="http://schemas.openxmlformats.org/markup-compatibility/2006">
                <mc:Choice xmlns:v="urn:schemas-microsoft-com:vml" Requires="v">
                  <p:oleObj spid="_x0000_s68626" name="Equation" r:id="rId3" imgW="1295400" imgH="419100" progId="Equation.3">
                    <p:embed/>
                  </p:oleObj>
                </mc:Choice>
                <mc:Fallback>
                  <p:oleObj name="Equation" r:id="rId3" imgW="1295400" imgH="419100" progId="Equation.3">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 y="1008"/>
                          <a:ext cx="2160" cy="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5" name="Object 13"/>
            <p:cNvGraphicFramePr>
              <a:graphicFrameLocks noChangeAspect="1"/>
            </p:cNvGraphicFramePr>
            <p:nvPr/>
          </p:nvGraphicFramePr>
          <p:xfrm>
            <a:off x="192" y="240"/>
            <a:ext cx="2352" cy="663"/>
          </p:xfrm>
          <a:graphic>
            <a:graphicData uri="http://schemas.openxmlformats.org/presentationml/2006/ole">
              <mc:AlternateContent xmlns:mc="http://schemas.openxmlformats.org/markup-compatibility/2006">
                <mc:Choice xmlns:v="urn:schemas-microsoft-com:vml" Requires="v">
                  <p:oleObj spid="_x0000_s68627" name="Equation" r:id="rId5" imgW="1485900" imgH="419100" progId="Equation.3">
                    <p:embed/>
                  </p:oleObj>
                </mc:Choice>
                <mc:Fallback>
                  <p:oleObj name="Equation" r:id="rId5" imgW="1485900" imgH="419100" progId="Equation.3">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 y="240"/>
                          <a:ext cx="2352" cy="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8613" name="Rectangle 19"/>
          <p:cNvSpPr>
            <a:spLocks noChangeArrowheads="1"/>
          </p:cNvSpPr>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4400">
                <a:solidFill>
                  <a:schemeClr val="tx2"/>
                </a:solidFill>
              </a:rPr>
              <a:t>Measures of Effectiveness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09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0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
            <a:ext cx="8382000" cy="1143000"/>
          </a:xfrm>
        </p:spPr>
        <p:txBody>
          <a:bodyPr/>
          <a:lstStyle/>
          <a:p>
            <a:r>
              <a:rPr lang="en-US" smtClean="0"/>
              <a:t>Precision-Recall Curves</a:t>
            </a:r>
          </a:p>
        </p:txBody>
      </p:sp>
      <p:graphicFrame>
        <p:nvGraphicFramePr>
          <p:cNvPr id="69635" name="Object 3"/>
          <p:cNvGraphicFramePr>
            <a:graphicFrameLocks noChangeAspect="1"/>
          </p:cNvGraphicFramePr>
          <p:nvPr/>
        </p:nvGraphicFramePr>
        <p:xfrm>
          <a:off x="1066800" y="1447800"/>
          <a:ext cx="7037388" cy="4973638"/>
        </p:xfrm>
        <a:graphic>
          <a:graphicData uri="http://schemas.openxmlformats.org/presentationml/2006/ole">
            <mc:AlternateContent xmlns:mc="http://schemas.openxmlformats.org/markup-compatibility/2006">
              <mc:Choice xmlns:v="urn:schemas-microsoft-com:vml" Requires="v">
                <p:oleObj spid="_x0000_s69640" name="Chart" r:id="rId4" imgW="7039072" imgH="4953055" progId="MSGraph.Chart.8">
                  <p:embed followColorScheme="full"/>
                </p:oleObj>
              </mc:Choice>
              <mc:Fallback>
                <p:oleObj name="Chart" r:id="rId4" imgW="7039072" imgH="4953055" progId="MSGraph.Chart.8">
                  <p:embed followColorScheme="full"/>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447800"/>
                        <a:ext cx="7037388" cy="497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6" name="Text Box 4"/>
          <p:cNvSpPr txBox="1">
            <a:spLocks noChangeArrowheads="1"/>
          </p:cNvSpPr>
          <p:nvPr/>
        </p:nvSpPr>
        <p:spPr bwMode="auto">
          <a:xfrm>
            <a:off x="5237163" y="6400800"/>
            <a:ext cx="3906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Source: Ellen Voorhees, NIST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Affective Evaluation</a:t>
            </a:r>
          </a:p>
        </p:txBody>
      </p:sp>
      <p:sp>
        <p:nvSpPr>
          <p:cNvPr id="71683" name="Rectangle 3"/>
          <p:cNvSpPr>
            <a:spLocks noGrp="1" noChangeArrowheads="1"/>
          </p:cNvSpPr>
          <p:nvPr>
            <p:ph type="body" idx="1"/>
          </p:nvPr>
        </p:nvSpPr>
        <p:spPr>
          <a:xfrm>
            <a:off x="685800" y="1981200"/>
            <a:ext cx="8077200" cy="4114800"/>
          </a:xfrm>
        </p:spPr>
        <p:txBody>
          <a:bodyPr/>
          <a:lstStyle/>
          <a:p>
            <a:r>
              <a:rPr lang="en-US" smtClean="0"/>
              <a:t>Measure stickiness through frequency of use</a:t>
            </a:r>
          </a:p>
          <a:p>
            <a:pPr lvl="1"/>
            <a:r>
              <a:rPr lang="en-US" smtClean="0"/>
              <a:t>Non-comparative, long-term</a:t>
            </a:r>
          </a:p>
          <a:p>
            <a:r>
              <a:rPr lang="en-US" smtClean="0"/>
              <a:t>Key factors (from cognitive psychology):</a:t>
            </a:r>
          </a:p>
          <a:p>
            <a:pPr lvl="1"/>
            <a:r>
              <a:rPr lang="en-US" smtClean="0"/>
              <a:t>Worst experience</a:t>
            </a:r>
          </a:p>
          <a:p>
            <a:pPr lvl="1"/>
            <a:r>
              <a:rPr lang="en-US" smtClean="0"/>
              <a:t>Best experience</a:t>
            </a:r>
          </a:p>
          <a:p>
            <a:pPr lvl="1"/>
            <a:r>
              <a:rPr lang="en-US" smtClean="0"/>
              <a:t>Most recent experience</a:t>
            </a:r>
          </a:p>
          <a:p>
            <a:r>
              <a:rPr lang="en-US" smtClean="0"/>
              <a:t>Highly variable effectiveness is undesirable</a:t>
            </a:r>
          </a:p>
          <a:p>
            <a:pPr lvl="1"/>
            <a:r>
              <a:rPr lang="en-US" smtClean="0"/>
              <a:t>Bad experiences are particularly memorable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mtClean="0"/>
              <a:t>Summary</a:t>
            </a:r>
          </a:p>
        </p:txBody>
      </p:sp>
      <p:sp>
        <p:nvSpPr>
          <p:cNvPr id="72707"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r>
              <a:rPr lang="en-US"/>
              <a:t>Search is a process engaged in by people</a:t>
            </a:r>
          </a:p>
          <a:p>
            <a:endParaRPr lang="en-US"/>
          </a:p>
          <a:p>
            <a:r>
              <a:rPr lang="en-US"/>
              <a:t>Human-machine synergy is the key</a:t>
            </a:r>
          </a:p>
          <a:p>
            <a:endParaRPr lang="en-US"/>
          </a:p>
          <a:p>
            <a:r>
              <a:rPr lang="en-US"/>
              <a:t>Content </a:t>
            </a:r>
            <a:r>
              <a:rPr lang="en-US" u="sng"/>
              <a:t>and</a:t>
            </a:r>
            <a:r>
              <a:rPr lang="en-US"/>
              <a:t> behavior offer useful evidence</a:t>
            </a:r>
          </a:p>
          <a:p>
            <a:endParaRPr lang="en-US"/>
          </a:p>
          <a:p>
            <a:r>
              <a:rPr lang="en-US"/>
              <a:t>Evaluation must consider many factors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Before You Go</a:t>
            </a:r>
          </a:p>
        </p:txBody>
      </p:sp>
      <p:sp>
        <p:nvSpPr>
          <p:cNvPr id="73731" name="Rectangle 3"/>
          <p:cNvSpPr>
            <a:spLocks noGrp="1" noChangeArrowheads="1"/>
          </p:cNvSpPr>
          <p:nvPr>
            <p:ph type="body" idx="1"/>
          </p:nvPr>
        </p:nvSpPr>
        <p:spPr/>
        <p:txBody>
          <a:bodyPr/>
          <a:lstStyle/>
          <a:p>
            <a:pPr>
              <a:buFontTx/>
              <a:buNone/>
            </a:pPr>
            <a:r>
              <a:rPr lang="en-US" smtClean="0"/>
              <a:t>	On a sheet of paper, answer the following (ungraded) question (no names, please):</a:t>
            </a:r>
          </a:p>
          <a:p>
            <a:endParaRPr lang="en-US" smtClean="0"/>
          </a:p>
          <a:p>
            <a:pPr>
              <a:buFontTx/>
              <a:buNone/>
            </a:pPr>
            <a:r>
              <a:rPr lang="en-US" smtClean="0"/>
              <a:t>	</a:t>
            </a:r>
            <a:r>
              <a:rPr lang="en-US" sz="4000" smtClean="0"/>
              <a:t>What was the muddiest point in today’s class?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2739" name="Group 3"/>
          <p:cNvGrpSpPr>
            <a:grpSpLocks/>
          </p:cNvGrpSpPr>
          <p:nvPr/>
        </p:nvGrpSpPr>
        <p:grpSpPr bwMode="auto">
          <a:xfrm>
            <a:off x="762000" y="685800"/>
            <a:ext cx="7239000" cy="5334000"/>
            <a:chOff x="1008" y="768"/>
            <a:chExt cx="4560" cy="3360"/>
          </a:xfrm>
        </p:grpSpPr>
        <p:sp>
          <p:nvSpPr>
            <p:cNvPr id="10258" name="Rectangle 4"/>
            <p:cNvSpPr>
              <a:spLocks noChangeArrowheads="1"/>
            </p:cNvSpPr>
            <p:nvPr/>
          </p:nvSpPr>
          <p:spPr bwMode="auto">
            <a:xfrm>
              <a:off x="1008" y="3548"/>
              <a:ext cx="120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Other issues</a:t>
              </a:r>
            </a:p>
          </p:txBody>
        </p:sp>
        <p:sp>
          <p:nvSpPr>
            <p:cNvPr id="10259" name="Rectangle 5"/>
            <p:cNvSpPr>
              <a:spLocks noChangeArrowheads="1"/>
            </p:cNvSpPr>
            <p:nvPr/>
          </p:nvSpPr>
          <p:spPr bwMode="auto">
            <a:xfrm>
              <a:off x="1008" y="2968"/>
              <a:ext cx="120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Interaction with system</a:t>
              </a:r>
            </a:p>
          </p:txBody>
        </p:sp>
        <p:sp>
          <p:nvSpPr>
            <p:cNvPr id="10260" name="Rectangle 6"/>
            <p:cNvSpPr>
              <a:spLocks noChangeArrowheads="1"/>
            </p:cNvSpPr>
            <p:nvPr/>
          </p:nvSpPr>
          <p:spPr bwMode="auto">
            <a:xfrm>
              <a:off x="1008" y="2388"/>
              <a:ext cx="120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Results we get</a:t>
              </a:r>
            </a:p>
          </p:txBody>
        </p:sp>
        <p:sp>
          <p:nvSpPr>
            <p:cNvPr id="10261" name="Rectangle 7"/>
            <p:cNvSpPr>
              <a:spLocks noChangeArrowheads="1"/>
            </p:cNvSpPr>
            <p:nvPr/>
          </p:nvSpPr>
          <p:spPr bwMode="auto">
            <a:xfrm>
              <a:off x="1008" y="1613"/>
              <a:ext cx="120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Queries we’re posing</a:t>
              </a:r>
            </a:p>
          </p:txBody>
        </p:sp>
        <p:sp>
          <p:nvSpPr>
            <p:cNvPr id="10262" name="Rectangle 8"/>
            <p:cNvSpPr>
              <a:spLocks noChangeArrowheads="1"/>
            </p:cNvSpPr>
            <p:nvPr/>
          </p:nvSpPr>
          <p:spPr bwMode="auto">
            <a:xfrm>
              <a:off x="1008" y="1017"/>
              <a:ext cx="120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What we’re retrieving</a:t>
              </a:r>
            </a:p>
          </p:txBody>
        </p:sp>
        <p:sp>
          <p:nvSpPr>
            <p:cNvPr id="10263" name="Rectangle 9"/>
            <p:cNvSpPr>
              <a:spLocks noChangeArrowheads="1"/>
            </p:cNvSpPr>
            <p:nvPr/>
          </p:nvSpPr>
          <p:spPr bwMode="auto">
            <a:xfrm>
              <a:off x="3888" y="768"/>
              <a:ext cx="16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IR</a:t>
              </a:r>
            </a:p>
          </p:txBody>
        </p:sp>
        <p:sp>
          <p:nvSpPr>
            <p:cNvPr id="10264" name="Rectangle 10"/>
            <p:cNvSpPr>
              <a:spLocks noChangeArrowheads="1"/>
            </p:cNvSpPr>
            <p:nvPr/>
          </p:nvSpPr>
          <p:spPr bwMode="auto">
            <a:xfrm>
              <a:off x="2208" y="768"/>
              <a:ext cx="168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400" b="1"/>
                <a:t>Databases</a:t>
              </a:r>
            </a:p>
          </p:txBody>
        </p:sp>
        <p:sp>
          <p:nvSpPr>
            <p:cNvPr id="10265" name="Rectangle 11"/>
            <p:cNvSpPr>
              <a:spLocks noChangeArrowheads="1"/>
            </p:cNvSpPr>
            <p:nvPr/>
          </p:nvSpPr>
          <p:spPr bwMode="auto">
            <a:xfrm>
              <a:off x="1008" y="768"/>
              <a:ext cx="120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endParaRPr lang="en-US" sz="2400" i="1"/>
            </a:p>
          </p:txBody>
        </p:sp>
        <p:sp>
          <p:nvSpPr>
            <p:cNvPr id="10266" name="Line 12"/>
            <p:cNvSpPr>
              <a:spLocks noChangeShapeType="1"/>
            </p:cNvSpPr>
            <p:nvPr/>
          </p:nvSpPr>
          <p:spPr bwMode="auto">
            <a:xfrm>
              <a:off x="1008" y="768"/>
              <a:ext cx="45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7" name="Line 13"/>
            <p:cNvSpPr>
              <a:spLocks noChangeShapeType="1"/>
            </p:cNvSpPr>
            <p:nvPr/>
          </p:nvSpPr>
          <p:spPr bwMode="auto">
            <a:xfrm>
              <a:off x="1008" y="1017"/>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8" name="Line 14"/>
            <p:cNvSpPr>
              <a:spLocks noChangeShapeType="1"/>
            </p:cNvSpPr>
            <p:nvPr/>
          </p:nvSpPr>
          <p:spPr bwMode="auto">
            <a:xfrm>
              <a:off x="1008" y="1613"/>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9" name="Line 15"/>
            <p:cNvSpPr>
              <a:spLocks noChangeShapeType="1"/>
            </p:cNvSpPr>
            <p:nvPr/>
          </p:nvSpPr>
          <p:spPr bwMode="auto">
            <a:xfrm>
              <a:off x="1008" y="2388"/>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0" name="Line 16"/>
            <p:cNvSpPr>
              <a:spLocks noChangeShapeType="1"/>
            </p:cNvSpPr>
            <p:nvPr/>
          </p:nvSpPr>
          <p:spPr bwMode="auto">
            <a:xfrm>
              <a:off x="1008" y="2968"/>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1" name="Line 17"/>
            <p:cNvSpPr>
              <a:spLocks noChangeShapeType="1"/>
            </p:cNvSpPr>
            <p:nvPr/>
          </p:nvSpPr>
          <p:spPr bwMode="auto">
            <a:xfrm>
              <a:off x="1008" y="3548"/>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2" name="Line 18"/>
            <p:cNvSpPr>
              <a:spLocks noChangeShapeType="1"/>
            </p:cNvSpPr>
            <p:nvPr/>
          </p:nvSpPr>
          <p:spPr bwMode="auto">
            <a:xfrm>
              <a:off x="1008" y="4128"/>
              <a:ext cx="4560"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3" name="Line 19"/>
            <p:cNvSpPr>
              <a:spLocks noChangeShapeType="1"/>
            </p:cNvSpPr>
            <p:nvPr/>
          </p:nvSpPr>
          <p:spPr bwMode="auto">
            <a:xfrm>
              <a:off x="1008" y="768"/>
              <a:ext cx="0" cy="33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4" name="Line 20"/>
            <p:cNvSpPr>
              <a:spLocks noChangeShapeType="1"/>
            </p:cNvSpPr>
            <p:nvPr/>
          </p:nvSpPr>
          <p:spPr bwMode="auto">
            <a:xfrm>
              <a:off x="2208" y="768"/>
              <a:ext cx="0" cy="33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5" name="Line 21"/>
            <p:cNvSpPr>
              <a:spLocks noChangeShapeType="1"/>
            </p:cNvSpPr>
            <p:nvPr/>
          </p:nvSpPr>
          <p:spPr bwMode="auto">
            <a:xfrm>
              <a:off x="3888" y="768"/>
              <a:ext cx="0" cy="336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6" name="Line 22"/>
            <p:cNvSpPr>
              <a:spLocks noChangeShapeType="1"/>
            </p:cNvSpPr>
            <p:nvPr/>
          </p:nvSpPr>
          <p:spPr bwMode="auto">
            <a:xfrm>
              <a:off x="5568" y="768"/>
              <a:ext cx="0" cy="336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2759" name="Group 23"/>
          <p:cNvGrpSpPr>
            <a:grpSpLocks/>
          </p:cNvGrpSpPr>
          <p:nvPr/>
        </p:nvGrpSpPr>
        <p:grpSpPr bwMode="auto">
          <a:xfrm>
            <a:off x="2667000" y="5105400"/>
            <a:ext cx="5334000" cy="920750"/>
            <a:chOff x="2208" y="3548"/>
            <a:chExt cx="3360" cy="580"/>
          </a:xfrm>
        </p:grpSpPr>
        <p:sp>
          <p:nvSpPr>
            <p:cNvPr id="10256" name="Rectangle 24"/>
            <p:cNvSpPr>
              <a:spLocks noChangeArrowheads="1"/>
            </p:cNvSpPr>
            <p:nvPr/>
          </p:nvSpPr>
          <p:spPr bwMode="auto">
            <a:xfrm>
              <a:off x="3888" y="354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Effectiveness and usability are critical.</a:t>
              </a:r>
            </a:p>
          </p:txBody>
        </p:sp>
        <p:sp>
          <p:nvSpPr>
            <p:cNvPr id="10257" name="Rectangle 25"/>
            <p:cNvSpPr>
              <a:spLocks noChangeArrowheads="1"/>
            </p:cNvSpPr>
            <p:nvPr/>
          </p:nvSpPr>
          <p:spPr bwMode="auto">
            <a:xfrm>
              <a:off x="2208" y="354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Concurrency, recovery, atomicity are critical.</a:t>
              </a:r>
            </a:p>
          </p:txBody>
        </p:sp>
      </p:grpSp>
      <p:grpSp>
        <p:nvGrpSpPr>
          <p:cNvPr id="372762" name="Group 26"/>
          <p:cNvGrpSpPr>
            <a:grpSpLocks/>
          </p:cNvGrpSpPr>
          <p:nvPr/>
        </p:nvGrpSpPr>
        <p:grpSpPr bwMode="auto">
          <a:xfrm>
            <a:off x="2667000" y="4178300"/>
            <a:ext cx="5334000" cy="920750"/>
            <a:chOff x="2208" y="2968"/>
            <a:chExt cx="3360" cy="580"/>
          </a:xfrm>
        </p:grpSpPr>
        <p:sp>
          <p:nvSpPr>
            <p:cNvPr id="10254" name="Rectangle 27"/>
            <p:cNvSpPr>
              <a:spLocks noChangeArrowheads="1"/>
            </p:cNvSpPr>
            <p:nvPr/>
          </p:nvSpPr>
          <p:spPr bwMode="auto">
            <a:xfrm>
              <a:off x="3888" y="296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Interaction is important.</a:t>
              </a:r>
            </a:p>
          </p:txBody>
        </p:sp>
        <p:sp>
          <p:nvSpPr>
            <p:cNvPr id="10255" name="Rectangle 28"/>
            <p:cNvSpPr>
              <a:spLocks noChangeArrowheads="1"/>
            </p:cNvSpPr>
            <p:nvPr/>
          </p:nvSpPr>
          <p:spPr bwMode="auto">
            <a:xfrm>
              <a:off x="2208" y="296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One-shot queries.</a:t>
              </a:r>
            </a:p>
          </p:txBody>
        </p:sp>
      </p:grpSp>
      <p:grpSp>
        <p:nvGrpSpPr>
          <p:cNvPr id="372765" name="Group 29"/>
          <p:cNvGrpSpPr>
            <a:grpSpLocks/>
          </p:cNvGrpSpPr>
          <p:nvPr/>
        </p:nvGrpSpPr>
        <p:grpSpPr bwMode="auto">
          <a:xfrm>
            <a:off x="2667000" y="3257550"/>
            <a:ext cx="5334000" cy="920750"/>
            <a:chOff x="2208" y="2388"/>
            <a:chExt cx="3360" cy="580"/>
          </a:xfrm>
        </p:grpSpPr>
        <p:sp>
          <p:nvSpPr>
            <p:cNvPr id="10252" name="Rectangle 30"/>
            <p:cNvSpPr>
              <a:spLocks noChangeArrowheads="1"/>
            </p:cNvSpPr>
            <p:nvPr/>
          </p:nvSpPr>
          <p:spPr bwMode="auto">
            <a:xfrm>
              <a:off x="3888" y="238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Sometimes relevant, often not.</a:t>
              </a:r>
            </a:p>
          </p:txBody>
        </p:sp>
        <p:sp>
          <p:nvSpPr>
            <p:cNvPr id="10253" name="Rectangle 31"/>
            <p:cNvSpPr>
              <a:spLocks noChangeArrowheads="1"/>
            </p:cNvSpPr>
            <p:nvPr/>
          </p:nvSpPr>
          <p:spPr bwMode="auto">
            <a:xfrm>
              <a:off x="2208" y="2388"/>
              <a:ext cx="1680" cy="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Exact.  Always correct in a formal sense.</a:t>
              </a:r>
            </a:p>
          </p:txBody>
        </p:sp>
      </p:grpSp>
      <p:grpSp>
        <p:nvGrpSpPr>
          <p:cNvPr id="372768" name="Group 32"/>
          <p:cNvGrpSpPr>
            <a:grpSpLocks/>
          </p:cNvGrpSpPr>
          <p:nvPr/>
        </p:nvGrpSpPr>
        <p:grpSpPr bwMode="auto">
          <a:xfrm>
            <a:off x="2667000" y="2027238"/>
            <a:ext cx="5334000" cy="1230312"/>
            <a:chOff x="2208" y="1613"/>
            <a:chExt cx="3360" cy="775"/>
          </a:xfrm>
        </p:grpSpPr>
        <p:sp>
          <p:nvSpPr>
            <p:cNvPr id="10250" name="Rectangle 33"/>
            <p:cNvSpPr>
              <a:spLocks noChangeArrowheads="1"/>
            </p:cNvSpPr>
            <p:nvPr/>
          </p:nvSpPr>
          <p:spPr bwMode="auto">
            <a:xfrm>
              <a:off x="3888" y="1613"/>
              <a:ext cx="168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Vague, imprecise information needs (often expressed in natural language).</a:t>
              </a:r>
            </a:p>
          </p:txBody>
        </p:sp>
        <p:sp>
          <p:nvSpPr>
            <p:cNvPr id="10251" name="Rectangle 34"/>
            <p:cNvSpPr>
              <a:spLocks noChangeArrowheads="1"/>
            </p:cNvSpPr>
            <p:nvPr/>
          </p:nvSpPr>
          <p:spPr bwMode="auto">
            <a:xfrm>
              <a:off x="2208" y="1613"/>
              <a:ext cx="1680" cy="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Formally (mathematically) defined queries.  Unambiguous.</a:t>
              </a:r>
            </a:p>
          </p:txBody>
        </p:sp>
      </p:grpSp>
      <p:grpSp>
        <p:nvGrpSpPr>
          <p:cNvPr id="372771" name="Group 35"/>
          <p:cNvGrpSpPr>
            <a:grpSpLocks/>
          </p:cNvGrpSpPr>
          <p:nvPr/>
        </p:nvGrpSpPr>
        <p:grpSpPr bwMode="auto">
          <a:xfrm>
            <a:off x="2667000" y="1081088"/>
            <a:ext cx="5334000" cy="946150"/>
            <a:chOff x="2208" y="1017"/>
            <a:chExt cx="3360" cy="596"/>
          </a:xfrm>
        </p:grpSpPr>
        <p:sp>
          <p:nvSpPr>
            <p:cNvPr id="10248" name="Rectangle 36"/>
            <p:cNvSpPr>
              <a:spLocks noChangeArrowheads="1"/>
            </p:cNvSpPr>
            <p:nvPr/>
          </p:nvSpPr>
          <p:spPr bwMode="auto">
            <a:xfrm>
              <a:off x="3888" y="1017"/>
              <a:ext cx="16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Mostly unstructured.  Free text with some metadata.</a:t>
              </a:r>
            </a:p>
          </p:txBody>
        </p:sp>
        <p:sp>
          <p:nvSpPr>
            <p:cNvPr id="10249" name="Rectangle 37"/>
            <p:cNvSpPr>
              <a:spLocks noChangeArrowheads="1"/>
            </p:cNvSpPr>
            <p:nvPr/>
          </p:nvSpPr>
          <p:spPr bwMode="auto">
            <a:xfrm>
              <a:off x="2208" y="1017"/>
              <a:ext cx="16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buFontTx/>
                <a:buNone/>
              </a:pPr>
              <a:r>
                <a:rPr lang="en-US" sz="2000"/>
                <a:t>Structured data. Clear semantics based on a formal model.</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27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27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27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276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727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72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1268" name="Rectangle 4"/>
          <p:cNvSpPr>
            <a:spLocks noGrp="1" noChangeArrowheads="1"/>
          </p:cNvSpPr>
          <p:nvPr>
            <p:ph type="title"/>
          </p:nvPr>
        </p:nvSpPr>
        <p:spPr>
          <a:xfrm>
            <a:off x="457200" y="0"/>
            <a:ext cx="8229600" cy="762000"/>
          </a:xfrm>
          <a:noFill/>
        </p:spPr>
        <p:txBody>
          <a:bodyPr/>
          <a:lstStyle/>
          <a:p>
            <a:r>
              <a:rPr lang="en-US" smtClean="0"/>
              <a:t>Information “Retrieval”</a:t>
            </a:r>
          </a:p>
        </p:txBody>
      </p:sp>
      <p:sp>
        <p:nvSpPr>
          <p:cNvPr id="123909" name="Rectangle 5"/>
          <p:cNvSpPr>
            <a:spLocks noGrp="1" noChangeArrowheads="1"/>
          </p:cNvSpPr>
          <p:nvPr>
            <p:ph type="body" idx="1"/>
          </p:nvPr>
        </p:nvSpPr>
        <p:spPr>
          <a:xfrm>
            <a:off x="342900" y="1066800"/>
            <a:ext cx="8458200" cy="4114800"/>
          </a:xfrm>
          <a:noFill/>
        </p:spPr>
        <p:txBody>
          <a:bodyPr/>
          <a:lstStyle/>
          <a:p>
            <a:r>
              <a:rPr lang="en-US" smtClean="0"/>
              <a:t>Find something that you want</a:t>
            </a:r>
          </a:p>
          <a:p>
            <a:pPr lvl="1"/>
            <a:r>
              <a:rPr lang="en-US" smtClean="0"/>
              <a:t>The information need may or may not be </a:t>
            </a:r>
            <a:r>
              <a:rPr lang="en-US" b="1" u="sng" smtClean="0"/>
              <a:t>explicit</a:t>
            </a:r>
          </a:p>
          <a:p>
            <a:pPr lvl="4"/>
            <a:endParaRPr lang="en-US" smtClean="0"/>
          </a:p>
          <a:p>
            <a:r>
              <a:rPr lang="en-US" smtClean="0"/>
              <a:t>Known item search</a:t>
            </a:r>
          </a:p>
          <a:p>
            <a:pPr lvl="1"/>
            <a:r>
              <a:rPr lang="en-US" smtClean="0"/>
              <a:t>Find the class home page</a:t>
            </a:r>
          </a:p>
          <a:p>
            <a:pPr lvl="4"/>
            <a:endParaRPr lang="en-US" smtClean="0"/>
          </a:p>
          <a:p>
            <a:r>
              <a:rPr lang="en-US" smtClean="0"/>
              <a:t>Answer seeking</a:t>
            </a:r>
          </a:p>
          <a:p>
            <a:pPr lvl="1"/>
            <a:r>
              <a:rPr lang="en-US" smtClean="0"/>
              <a:t>Is Lexington or Louisville the capital of Kentucky?</a:t>
            </a:r>
          </a:p>
          <a:p>
            <a:pPr lvl="3"/>
            <a:endParaRPr lang="en-US" smtClean="0"/>
          </a:p>
          <a:p>
            <a:r>
              <a:rPr lang="en-US" smtClean="0"/>
              <a:t>Directed exploration</a:t>
            </a:r>
          </a:p>
          <a:p>
            <a:pPr lvl="1"/>
            <a:r>
              <a:rPr lang="en-US" smtClean="0"/>
              <a:t>Who makes videoconferencing systems?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90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499"/>
                                          </p:stCondLst>
                                        </p:cTn>
                                        <p:tgtEl>
                                          <p:spTgt spid="12390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1" end="1"/>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2390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499"/>
                                          </p:stCondLst>
                                        </p:cTn>
                                        <p:tgtEl>
                                          <p:spTgt spid="12390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4" end="4"/>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90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6" end="6"/>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499"/>
                                          </p:stCondLst>
                                        </p:cTn>
                                        <p:tgtEl>
                                          <p:spTgt spid="12390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7" end="7"/>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23909">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9" end="9"/>
                                            </p:txEl>
                                          </p:spTgt>
                                        </p:tgtEl>
                                        <p:attrNameLst>
                                          <p:attrName>ppt_c</p:attrName>
                                        </p:attrNameLst>
                                      </p:cBhvr>
                                      <p:to>
                                        <a:schemeClr val="bg2"/>
                                      </p:to>
                                    </p:animClr>
                                  </p:subTnLst>
                                </p:cTn>
                              </p:par>
                              <p:par>
                                <p:cTn id="25" presetID="1" presetClass="entr" presetSubtype="0" fill="hold" grpId="0" nodeType="withEffect">
                                  <p:stCondLst>
                                    <p:cond delay="0"/>
                                  </p:stCondLst>
                                  <p:childTnLst>
                                    <p:set>
                                      <p:cBhvr>
                                        <p:cTn id="26" dur="1" fill="hold">
                                          <p:stCondLst>
                                            <p:cond delay="499"/>
                                          </p:stCondLst>
                                        </p:cTn>
                                        <p:tgtEl>
                                          <p:spTgt spid="123909">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3909">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The Big Picture</a:t>
            </a:r>
          </a:p>
        </p:txBody>
      </p:sp>
      <p:sp>
        <p:nvSpPr>
          <p:cNvPr id="13315" name="Rectangle 3"/>
          <p:cNvSpPr>
            <a:spLocks noGrp="1" noChangeArrowheads="1"/>
          </p:cNvSpPr>
          <p:nvPr>
            <p:ph type="body" idx="1"/>
          </p:nvPr>
        </p:nvSpPr>
        <p:spPr/>
        <p:txBody>
          <a:bodyPr/>
          <a:lstStyle/>
          <a:p>
            <a:r>
              <a:rPr lang="en-US" dirty="0" smtClean="0"/>
              <a:t>The four components of the information retrieval environment:</a:t>
            </a:r>
          </a:p>
          <a:p>
            <a:pPr lvl="1"/>
            <a:r>
              <a:rPr lang="en-US" dirty="0" smtClean="0"/>
              <a:t>User (user needs)</a:t>
            </a:r>
          </a:p>
          <a:p>
            <a:pPr lvl="1"/>
            <a:r>
              <a:rPr lang="en-US" dirty="0" smtClean="0"/>
              <a:t>Process</a:t>
            </a:r>
          </a:p>
          <a:p>
            <a:pPr lvl="1"/>
            <a:r>
              <a:rPr lang="en-US" dirty="0" smtClean="0"/>
              <a:t>System</a:t>
            </a:r>
          </a:p>
          <a:p>
            <a:pPr lvl="1"/>
            <a:r>
              <a:rPr lang="en-US" dirty="0" smtClean="0"/>
              <a:t>Data</a:t>
            </a:r>
          </a:p>
        </p:txBody>
      </p:sp>
      <p:grpSp>
        <p:nvGrpSpPr>
          <p:cNvPr id="311300" name="Group 4"/>
          <p:cNvGrpSpPr>
            <a:grpSpLocks/>
          </p:cNvGrpSpPr>
          <p:nvPr/>
        </p:nvGrpSpPr>
        <p:grpSpPr bwMode="auto">
          <a:xfrm>
            <a:off x="2514601" y="4267201"/>
            <a:ext cx="2487613" cy="1976438"/>
            <a:chOff x="2160" y="1824"/>
            <a:chExt cx="1567" cy="1245"/>
          </a:xfrm>
        </p:grpSpPr>
        <p:sp>
          <p:nvSpPr>
            <p:cNvPr id="13322" name="AutoShape 5"/>
            <p:cNvSpPr>
              <a:spLocks/>
            </p:cNvSpPr>
            <p:nvPr/>
          </p:nvSpPr>
          <p:spPr bwMode="auto">
            <a:xfrm>
              <a:off x="2248" y="1824"/>
              <a:ext cx="64" cy="384"/>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sp>
          <p:nvSpPr>
            <p:cNvPr id="13323" name="Text Box 6"/>
            <p:cNvSpPr txBox="1">
              <a:spLocks noChangeArrowheads="1"/>
            </p:cNvSpPr>
            <p:nvPr/>
          </p:nvSpPr>
          <p:spPr bwMode="auto">
            <a:xfrm>
              <a:off x="2160" y="2856"/>
              <a:ext cx="156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dirty="0" smtClean="0">
                  <a:latin typeface="Arial" panose="020B0604020202020204" pitchFamily="34" charset="0"/>
                </a:rPr>
                <a:t>What geeks </a:t>
              </a:r>
              <a:r>
                <a:rPr lang="en-US" sz="1600" b="1" dirty="0">
                  <a:latin typeface="Arial" panose="020B0604020202020204" pitchFamily="34" charset="0"/>
                </a:rPr>
                <a:t>care about!</a:t>
              </a:r>
            </a:p>
          </p:txBody>
        </p:sp>
        <p:cxnSp>
          <p:nvCxnSpPr>
            <p:cNvPr id="13324" name="AutoShape 7"/>
            <p:cNvCxnSpPr>
              <a:cxnSpLocks noChangeShapeType="1"/>
              <a:stCxn id="13322" idx="1"/>
            </p:cNvCxnSpPr>
            <p:nvPr/>
          </p:nvCxnSpPr>
          <p:spPr bwMode="auto">
            <a:xfrm rot="10800000" flipH="1" flipV="1">
              <a:off x="2312" y="2016"/>
              <a:ext cx="629" cy="840"/>
            </a:xfrm>
            <a:prstGeom prst="curvedConnector4">
              <a:avLst>
                <a:gd name="adj1" fmla="val 101822"/>
                <a:gd name="adj2" fmla="val 61429"/>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11304" name="Group 8"/>
          <p:cNvGrpSpPr>
            <a:grpSpLocks/>
          </p:cNvGrpSpPr>
          <p:nvPr/>
        </p:nvGrpSpPr>
        <p:grpSpPr bwMode="auto">
          <a:xfrm>
            <a:off x="4000544" y="3105694"/>
            <a:ext cx="4473577" cy="2624138"/>
            <a:chOff x="2880" y="1344"/>
            <a:chExt cx="2818" cy="1653"/>
          </a:xfrm>
        </p:grpSpPr>
        <p:sp>
          <p:nvSpPr>
            <p:cNvPr id="13318" name="Text Box 9"/>
            <p:cNvSpPr txBox="1">
              <a:spLocks noChangeArrowheads="1"/>
            </p:cNvSpPr>
            <p:nvPr/>
          </p:nvSpPr>
          <p:spPr bwMode="auto">
            <a:xfrm>
              <a:off x="4080" y="2784"/>
              <a:ext cx="161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b="1" dirty="0">
                  <a:latin typeface="Arial" panose="020B0604020202020204" pitchFamily="34" charset="0"/>
                </a:rPr>
                <a:t>What </a:t>
              </a:r>
              <a:r>
                <a:rPr lang="en-US" sz="1600" b="1" dirty="0" smtClean="0">
                  <a:latin typeface="Arial" panose="020B0604020202020204" pitchFamily="34" charset="0"/>
                </a:rPr>
                <a:t>people </a:t>
              </a:r>
              <a:r>
                <a:rPr lang="en-US" sz="1600" b="1" dirty="0">
                  <a:latin typeface="Arial" panose="020B0604020202020204" pitchFamily="34" charset="0"/>
                </a:rPr>
                <a:t>care about!</a:t>
              </a:r>
            </a:p>
          </p:txBody>
        </p:sp>
        <p:grpSp>
          <p:nvGrpSpPr>
            <p:cNvPr id="13319" name="Group 10"/>
            <p:cNvGrpSpPr>
              <a:grpSpLocks/>
            </p:cNvGrpSpPr>
            <p:nvPr/>
          </p:nvGrpSpPr>
          <p:grpSpPr bwMode="auto">
            <a:xfrm>
              <a:off x="2880" y="1344"/>
              <a:ext cx="2009" cy="1440"/>
              <a:chOff x="2880" y="1344"/>
              <a:chExt cx="2009" cy="1440"/>
            </a:xfrm>
          </p:grpSpPr>
          <p:sp>
            <p:nvSpPr>
              <p:cNvPr id="13320" name="AutoShape 11"/>
              <p:cNvSpPr>
                <a:spLocks/>
              </p:cNvSpPr>
              <p:nvPr/>
            </p:nvSpPr>
            <p:spPr bwMode="auto">
              <a:xfrm>
                <a:off x="2880" y="1344"/>
                <a:ext cx="104" cy="624"/>
              </a:xfrm>
              <a:prstGeom prst="righ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p>
            </p:txBody>
          </p:sp>
          <p:cxnSp>
            <p:nvCxnSpPr>
              <p:cNvPr id="13321" name="AutoShape 12"/>
              <p:cNvCxnSpPr>
                <a:cxnSpLocks noChangeShapeType="1"/>
                <a:stCxn id="13320" idx="1"/>
                <a:endCxn id="13318" idx="0"/>
              </p:cNvCxnSpPr>
              <p:nvPr/>
            </p:nvCxnSpPr>
            <p:spPr bwMode="auto">
              <a:xfrm rot="10800000" flipH="1" flipV="1">
                <a:off x="2984" y="1656"/>
                <a:ext cx="1905" cy="1128"/>
              </a:xfrm>
              <a:prstGeom prst="curvedConnector4">
                <a:avLst>
                  <a:gd name="adj1" fmla="val 100715"/>
                  <a:gd name="adj2" fmla="val 63830"/>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13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1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d1993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076700"/>
            <a:ext cx="2932113"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Rectangle 3"/>
          <p:cNvSpPr>
            <a:spLocks noChangeArrowheads="1"/>
          </p:cNvSpPr>
          <p:nvPr/>
        </p:nvSpPr>
        <p:spPr bwMode="auto">
          <a:xfrm>
            <a:off x="6553200" y="1851025"/>
            <a:ext cx="2362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Document</a:t>
            </a:r>
          </a:p>
          <a:p>
            <a:pPr algn="ctr"/>
            <a:r>
              <a:rPr lang="en-US"/>
              <a:t>Delivery</a:t>
            </a:r>
          </a:p>
        </p:txBody>
      </p:sp>
      <p:sp>
        <p:nvSpPr>
          <p:cNvPr id="14340" name="Rectangle 4"/>
          <p:cNvSpPr>
            <a:spLocks noChangeArrowheads="1"/>
          </p:cNvSpPr>
          <p:nvPr/>
        </p:nvSpPr>
        <p:spPr bwMode="auto">
          <a:xfrm>
            <a:off x="3352800" y="1851025"/>
            <a:ext cx="2362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Browse</a:t>
            </a:r>
          </a:p>
        </p:txBody>
      </p:sp>
      <p:sp>
        <p:nvSpPr>
          <p:cNvPr id="14341" name="Rectangle 5"/>
          <p:cNvSpPr>
            <a:spLocks noChangeArrowheads="1"/>
          </p:cNvSpPr>
          <p:nvPr/>
        </p:nvSpPr>
        <p:spPr bwMode="auto">
          <a:xfrm>
            <a:off x="152400" y="1851025"/>
            <a:ext cx="2362200" cy="114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t>Search</a:t>
            </a:r>
          </a:p>
        </p:txBody>
      </p:sp>
      <p:sp>
        <p:nvSpPr>
          <p:cNvPr id="14342" name="Line 6"/>
          <p:cNvSpPr>
            <a:spLocks noChangeShapeType="1"/>
          </p:cNvSpPr>
          <p:nvPr/>
        </p:nvSpPr>
        <p:spPr bwMode="auto">
          <a:xfrm>
            <a:off x="2514600" y="23844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5715000" y="2384425"/>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flipH="1">
            <a:off x="1371600" y="5127625"/>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9"/>
          <p:cNvSpPr>
            <a:spLocks noChangeShapeType="1"/>
          </p:cNvSpPr>
          <p:nvPr/>
        </p:nvSpPr>
        <p:spPr bwMode="auto">
          <a:xfrm flipV="1">
            <a:off x="1371600" y="2994025"/>
            <a:ext cx="0" cy="213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Text Box 10"/>
          <p:cNvSpPr txBox="1">
            <a:spLocks noChangeArrowheads="1"/>
          </p:cNvSpPr>
          <p:nvPr/>
        </p:nvSpPr>
        <p:spPr bwMode="auto">
          <a:xfrm>
            <a:off x="1531938" y="4213225"/>
            <a:ext cx="94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p>
          <a:p>
            <a:pPr algn="ctr"/>
            <a:r>
              <a:rPr lang="en-US"/>
              <a:t>Query</a:t>
            </a:r>
          </a:p>
        </p:txBody>
      </p:sp>
      <p:sp>
        <p:nvSpPr>
          <p:cNvPr id="14347" name="Line 11"/>
          <p:cNvSpPr>
            <a:spLocks noChangeShapeType="1"/>
          </p:cNvSpPr>
          <p:nvPr/>
        </p:nvSpPr>
        <p:spPr bwMode="auto">
          <a:xfrm flipH="1">
            <a:off x="6096000" y="5127625"/>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8" name="Line 12"/>
          <p:cNvSpPr>
            <a:spLocks noChangeShapeType="1"/>
          </p:cNvSpPr>
          <p:nvPr/>
        </p:nvSpPr>
        <p:spPr bwMode="auto">
          <a:xfrm flipV="1">
            <a:off x="7848600" y="2994025"/>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9" name="Text Box 13"/>
          <p:cNvSpPr txBox="1">
            <a:spLocks noChangeArrowheads="1"/>
          </p:cNvSpPr>
          <p:nvPr/>
        </p:nvSpPr>
        <p:spPr bwMode="auto">
          <a:xfrm>
            <a:off x="6400800" y="4267200"/>
            <a:ext cx="1452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p>
          <a:p>
            <a:pPr algn="ctr"/>
            <a:r>
              <a:rPr lang="en-US"/>
              <a:t>Document</a:t>
            </a:r>
          </a:p>
        </p:txBody>
      </p:sp>
      <p:sp>
        <p:nvSpPr>
          <p:cNvPr id="14350" name="Line 14"/>
          <p:cNvSpPr>
            <a:spLocks noChangeShapeType="1"/>
          </p:cNvSpPr>
          <p:nvPr/>
        </p:nvSpPr>
        <p:spPr bwMode="auto">
          <a:xfrm>
            <a:off x="4953000" y="2994025"/>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1" name="Line 15"/>
          <p:cNvSpPr>
            <a:spLocks noChangeShapeType="1"/>
          </p:cNvSpPr>
          <p:nvPr/>
        </p:nvSpPr>
        <p:spPr bwMode="auto">
          <a:xfrm>
            <a:off x="4267200" y="2994025"/>
            <a:ext cx="0" cy="1143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Text Box 16"/>
          <p:cNvSpPr txBox="1">
            <a:spLocks noChangeArrowheads="1"/>
          </p:cNvSpPr>
          <p:nvPr/>
        </p:nvSpPr>
        <p:spPr bwMode="auto">
          <a:xfrm>
            <a:off x="3352800" y="3375025"/>
            <a:ext cx="927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Select</a:t>
            </a:r>
          </a:p>
        </p:txBody>
      </p:sp>
      <p:sp>
        <p:nvSpPr>
          <p:cNvPr id="14353" name="Text Box 17"/>
          <p:cNvSpPr txBox="1">
            <a:spLocks noChangeArrowheads="1"/>
          </p:cNvSpPr>
          <p:nvPr/>
        </p:nvSpPr>
        <p:spPr bwMode="auto">
          <a:xfrm>
            <a:off x="4953000" y="3375025"/>
            <a:ext cx="1265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t>Examine</a:t>
            </a:r>
          </a:p>
        </p:txBody>
      </p:sp>
      <p:sp>
        <p:nvSpPr>
          <p:cNvPr id="14354" name="Rectangle 18"/>
          <p:cNvSpPr>
            <a:spLocks noGrp="1" noChangeArrowheads="1"/>
          </p:cNvSpPr>
          <p:nvPr>
            <p:ph type="title"/>
          </p:nvPr>
        </p:nvSpPr>
        <p:spPr/>
        <p:txBody>
          <a:bodyPr/>
          <a:lstStyle/>
          <a:p>
            <a:r>
              <a:rPr lang="en-US" smtClean="0"/>
              <a:t>Information Retrieval Paradigm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304800"/>
            <a:ext cx="8153400" cy="1143000"/>
          </a:xfrm>
        </p:spPr>
        <p:txBody>
          <a:bodyPr/>
          <a:lstStyle/>
          <a:p>
            <a:r>
              <a:rPr lang="en-US" smtClean="0"/>
              <a:t>Supporting the Search Process</a:t>
            </a:r>
          </a:p>
        </p:txBody>
      </p:sp>
      <p:sp>
        <p:nvSpPr>
          <p:cNvPr id="132099" name="Rectangle 3"/>
          <p:cNvSpPr>
            <a:spLocks noChangeArrowheads="1"/>
          </p:cNvSpPr>
          <p:nvPr/>
        </p:nvSpPr>
        <p:spPr bwMode="auto">
          <a:xfrm>
            <a:off x="381000" y="1752600"/>
            <a:ext cx="1295400" cy="76200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Source</a:t>
            </a:r>
          </a:p>
          <a:p>
            <a:pPr algn="ctr" eaLnBrk="1" hangingPunct="1"/>
            <a:r>
              <a:rPr lang="en-US" sz="1800"/>
              <a:t>Selection</a:t>
            </a:r>
          </a:p>
        </p:txBody>
      </p:sp>
      <p:grpSp>
        <p:nvGrpSpPr>
          <p:cNvPr id="132100" name="Group 4"/>
          <p:cNvGrpSpPr>
            <a:grpSpLocks/>
          </p:cNvGrpSpPr>
          <p:nvPr/>
        </p:nvGrpSpPr>
        <p:grpSpPr bwMode="auto">
          <a:xfrm>
            <a:off x="3124200" y="2819400"/>
            <a:ext cx="1447800" cy="1295400"/>
            <a:chOff x="1968" y="1776"/>
            <a:chExt cx="912" cy="816"/>
          </a:xfrm>
        </p:grpSpPr>
        <p:sp>
          <p:nvSpPr>
            <p:cNvPr id="15395" name="Rectangle 5"/>
            <p:cNvSpPr>
              <a:spLocks noChangeArrowheads="1"/>
            </p:cNvSpPr>
            <p:nvPr/>
          </p:nvSpPr>
          <p:spPr bwMode="auto">
            <a:xfrm>
              <a:off x="2064" y="2112"/>
              <a:ext cx="816" cy="480"/>
            </a:xfrm>
            <a:prstGeom prst="rect">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Search</a:t>
              </a:r>
            </a:p>
          </p:txBody>
        </p:sp>
        <p:cxnSp>
          <p:nvCxnSpPr>
            <p:cNvPr id="15396" name="AutoShape 6"/>
            <p:cNvCxnSpPr>
              <a:cxnSpLocks noChangeShapeType="1"/>
              <a:stCxn id="15383" idx="3"/>
              <a:endCxn id="15395" idx="0"/>
            </p:cNvCxnSpPr>
            <p:nvPr/>
          </p:nvCxnSpPr>
          <p:spPr bwMode="auto">
            <a:xfrm>
              <a:off x="1968" y="1872"/>
              <a:ext cx="504" cy="240"/>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7" name="Text Box 7"/>
            <p:cNvSpPr txBox="1">
              <a:spLocks noChangeArrowheads="1"/>
            </p:cNvSpPr>
            <p:nvPr/>
          </p:nvSpPr>
          <p:spPr bwMode="auto">
            <a:xfrm>
              <a:off x="2304" y="1776"/>
              <a:ext cx="4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Query</a:t>
              </a:r>
            </a:p>
          </p:txBody>
        </p:sp>
      </p:grpSp>
      <p:grpSp>
        <p:nvGrpSpPr>
          <p:cNvPr id="132104" name="Group 8"/>
          <p:cNvGrpSpPr>
            <a:grpSpLocks/>
          </p:cNvGrpSpPr>
          <p:nvPr/>
        </p:nvGrpSpPr>
        <p:grpSpPr bwMode="auto">
          <a:xfrm>
            <a:off x="4572000" y="3657600"/>
            <a:ext cx="1706563" cy="1295400"/>
            <a:chOff x="2880" y="2304"/>
            <a:chExt cx="1075" cy="816"/>
          </a:xfrm>
        </p:grpSpPr>
        <p:sp>
          <p:nvSpPr>
            <p:cNvPr id="15392" name="Rectangle 9"/>
            <p:cNvSpPr>
              <a:spLocks noChangeArrowheads="1"/>
            </p:cNvSpPr>
            <p:nvPr/>
          </p:nvSpPr>
          <p:spPr bwMode="auto">
            <a:xfrm>
              <a:off x="2976" y="2640"/>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Selection</a:t>
              </a:r>
            </a:p>
          </p:txBody>
        </p:sp>
        <p:cxnSp>
          <p:nvCxnSpPr>
            <p:cNvPr id="15393" name="AutoShape 10"/>
            <p:cNvCxnSpPr>
              <a:cxnSpLocks noChangeShapeType="1"/>
              <a:stCxn id="15395" idx="3"/>
              <a:endCxn id="15392" idx="0"/>
            </p:cNvCxnSpPr>
            <p:nvPr/>
          </p:nvCxnSpPr>
          <p:spPr bwMode="auto">
            <a:xfrm>
              <a:off x="2880" y="2352"/>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4" name="Text Box 11"/>
            <p:cNvSpPr txBox="1">
              <a:spLocks noChangeArrowheads="1"/>
            </p:cNvSpPr>
            <p:nvPr/>
          </p:nvSpPr>
          <p:spPr bwMode="auto">
            <a:xfrm>
              <a:off x="3216" y="2304"/>
              <a:ext cx="73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Ranked List</a:t>
              </a:r>
            </a:p>
          </p:txBody>
        </p:sp>
      </p:grpSp>
      <p:grpSp>
        <p:nvGrpSpPr>
          <p:cNvPr id="132108" name="Group 12"/>
          <p:cNvGrpSpPr>
            <a:grpSpLocks/>
          </p:cNvGrpSpPr>
          <p:nvPr/>
        </p:nvGrpSpPr>
        <p:grpSpPr bwMode="auto">
          <a:xfrm>
            <a:off x="6019800" y="4419600"/>
            <a:ext cx="1447800" cy="1371600"/>
            <a:chOff x="3792" y="2784"/>
            <a:chExt cx="912" cy="864"/>
          </a:xfrm>
        </p:grpSpPr>
        <p:sp>
          <p:nvSpPr>
            <p:cNvPr id="15389" name="Rectangle 13"/>
            <p:cNvSpPr>
              <a:spLocks noChangeArrowheads="1"/>
            </p:cNvSpPr>
            <p:nvPr/>
          </p:nvSpPr>
          <p:spPr bwMode="auto">
            <a:xfrm>
              <a:off x="3888" y="3168"/>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Examination</a:t>
              </a:r>
            </a:p>
          </p:txBody>
        </p:sp>
        <p:cxnSp>
          <p:nvCxnSpPr>
            <p:cNvPr id="15390" name="AutoShape 14"/>
            <p:cNvCxnSpPr>
              <a:cxnSpLocks noChangeShapeType="1"/>
              <a:stCxn id="15392" idx="3"/>
              <a:endCxn id="15389" idx="0"/>
            </p:cNvCxnSpPr>
            <p:nvPr/>
          </p:nvCxnSpPr>
          <p:spPr bwMode="auto">
            <a:xfrm>
              <a:off x="3792" y="2880"/>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91" name="Text Box 15"/>
            <p:cNvSpPr txBox="1">
              <a:spLocks noChangeArrowheads="1"/>
            </p:cNvSpPr>
            <p:nvPr/>
          </p:nvSpPr>
          <p:spPr bwMode="auto">
            <a:xfrm>
              <a:off x="4032" y="2784"/>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32112" name="Group 16"/>
          <p:cNvGrpSpPr>
            <a:grpSpLocks/>
          </p:cNvGrpSpPr>
          <p:nvPr/>
        </p:nvGrpSpPr>
        <p:grpSpPr bwMode="auto">
          <a:xfrm>
            <a:off x="7467600" y="5257800"/>
            <a:ext cx="1447800" cy="1371600"/>
            <a:chOff x="4704" y="3312"/>
            <a:chExt cx="912" cy="864"/>
          </a:xfrm>
        </p:grpSpPr>
        <p:sp>
          <p:nvSpPr>
            <p:cNvPr id="15386" name="Rectangle 17"/>
            <p:cNvSpPr>
              <a:spLocks noChangeArrowheads="1"/>
            </p:cNvSpPr>
            <p:nvPr/>
          </p:nvSpPr>
          <p:spPr bwMode="auto">
            <a:xfrm>
              <a:off x="4800" y="3696"/>
              <a:ext cx="816" cy="480"/>
            </a:xfrm>
            <a:prstGeom prst="rect">
              <a:avLst/>
            </a:prstGeom>
            <a:solidFill>
              <a:srgbClr val="66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Delivery</a:t>
              </a:r>
            </a:p>
          </p:txBody>
        </p:sp>
        <p:cxnSp>
          <p:nvCxnSpPr>
            <p:cNvPr id="15387" name="AutoShape 18"/>
            <p:cNvCxnSpPr>
              <a:cxnSpLocks noChangeShapeType="1"/>
              <a:stCxn id="15389" idx="3"/>
              <a:endCxn id="15386" idx="0"/>
            </p:cNvCxnSpPr>
            <p:nvPr/>
          </p:nvCxnSpPr>
          <p:spPr bwMode="auto">
            <a:xfrm>
              <a:off x="4704" y="3408"/>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8" name="Text Box 19"/>
            <p:cNvSpPr txBox="1">
              <a:spLocks noChangeArrowheads="1"/>
            </p:cNvSpPr>
            <p:nvPr/>
          </p:nvSpPr>
          <p:spPr bwMode="auto">
            <a:xfrm>
              <a:off x="4944" y="3312"/>
              <a:ext cx="65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Document</a:t>
              </a:r>
            </a:p>
          </p:txBody>
        </p:sp>
      </p:grpSp>
      <p:grpSp>
        <p:nvGrpSpPr>
          <p:cNvPr id="132116" name="Group 20"/>
          <p:cNvGrpSpPr>
            <a:grpSpLocks/>
          </p:cNvGrpSpPr>
          <p:nvPr/>
        </p:nvGrpSpPr>
        <p:grpSpPr bwMode="auto">
          <a:xfrm>
            <a:off x="1676400" y="1905000"/>
            <a:ext cx="1447800" cy="1447800"/>
            <a:chOff x="1056" y="1200"/>
            <a:chExt cx="912" cy="912"/>
          </a:xfrm>
        </p:grpSpPr>
        <p:sp>
          <p:nvSpPr>
            <p:cNvPr id="15383" name="Rectangle 21"/>
            <p:cNvSpPr>
              <a:spLocks noChangeArrowheads="1"/>
            </p:cNvSpPr>
            <p:nvPr/>
          </p:nvSpPr>
          <p:spPr bwMode="auto">
            <a:xfrm>
              <a:off x="1152" y="1632"/>
              <a:ext cx="816" cy="4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800"/>
                <a:t>Query</a:t>
              </a:r>
            </a:p>
            <a:p>
              <a:pPr algn="ctr" eaLnBrk="1" hangingPunct="1"/>
              <a:r>
                <a:rPr lang="en-US" sz="1800"/>
                <a:t>Formulation</a:t>
              </a:r>
            </a:p>
          </p:txBody>
        </p:sp>
        <p:cxnSp>
          <p:nvCxnSpPr>
            <p:cNvPr id="15384" name="AutoShape 22"/>
            <p:cNvCxnSpPr>
              <a:cxnSpLocks noChangeShapeType="1"/>
              <a:stCxn id="132099" idx="3"/>
              <a:endCxn id="15383" idx="0"/>
            </p:cNvCxnSpPr>
            <p:nvPr/>
          </p:nvCxnSpPr>
          <p:spPr bwMode="auto">
            <a:xfrm>
              <a:off x="1056" y="1344"/>
              <a:ext cx="504" cy="288"/>
            </a:xfrm>
            <a:prstGeom prst="curvedConnector2">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5" name="Text Box 23"/>
            <p:cNvSpPr txBox="1">
              <a:spLocks noChangeArrowheads="1"/>
            </p:cNvSpPr>
            <p:nvPr/>
          </p:nvSpPr>
          <p:spPr bwMode="auto">
            <a:xfrm>
              <a:off x="1248" y="1200"/>
              <a:ext cx="65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t>IR System</a:t>
              </a:r>
            </a:p>
          </p:txBody>
        </p:sp>
      </p:grpSp>
      <p:grpSp>
        <p:nvGrpSpPr>
          <p:cNvPr id="132120" name="Group 24"/>
          <p:cNvGrpSpPr>
            <a:grpSpLocks/>
          </p:cNvGrpSpPr>
          <p:nvPr/>
        </p:nvGrpSpPr>
        <p:grpSpPr bwMode="auto">
          <a:xfrm>
            <a:off x="2476500" y="3352800"/>
            <a:ext cx="4343400" cy="2438400"/>
            <a:chOff x="1560" y="2112"/>
            <a:chExt cx="2736" cy="1536"/>
          </a:xfrm>
        </p:grpSpPr>
        <p:cxnSp>
          <p:nvCxnSpPr>
            <p:cNvPr id="15380" name="AutoShape 25"/>
            <p:cNvCxnSpPr>
              <a:cxnSpLocks noChangeShapeType="1"/>
              <a:stCxn id="15392" idx="2"/>
              <a:endCxn id="15383" idx="2"/>
            </p:cNvCxnSpPr>
            <p:nvPr/>
          </p:nvCxnSpPr>
          <p:spPr bwMode="auto">
            <a:xfrm rot="16200000" flipV="1">
              <a:off x="1968" y="1704"/>
              <a:ext cx="1008" cy="1824"/>
            </a:xfrm>
            <a:prstGeom prst="curvedConnector3">
              <a:avLst>
                <a:gd name="adj1" fmla="val -5377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81" name="Text Box 26"/>
            <p:cNvSpPr txBox="1">
              <a:spLocks noChangeArrowheads="1"/>
            </p:cNvSpPr>
            <p:nvPr/>
          </p:nvSpPr>
          <p:spPr bwMode="auto">
            <a:xfrm>
              <a:off x="1776" y="2736"/>
              <a:ext cx="1249"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600"/>
                <a:t>Query Reformulation </a:t>
              </a:r>
            </a:p>
            <a:p>
              <a:pPr algn="ctr" eaLnBrk="1" hangingPunct="1"/>
              <a:r>
                <a:rPr lang="en-US" sz="1600"/>
                <a:t>and</a:t>
              </a:r>
            </a:p>
            <a:p>
              <a:pPr algn="ctr" eaLnBrk="1" hangingPunct="1"/>
              <a:r>
                <a:rPr lang="en-US" sz="1600"/>
                <a:t>Relevance Feedback</a:t>
              </a:r>
            </a:p>
          </p:txBody>
        </p:sp>
        <p:cxnSp>
          <p:nvCxnSpPr>
            <p:cNvPr id="15382" name="AutoShape 27"/>
            <p:cNvCxnSpPr>
              <a:cxnSpLocks noChangeShapeType="1"/>
              <a:stCxn id="15389" idx="2"/>
              <a:endCxn id="15383" idx="2"/>
            </p:cNvCxnSpPr>
            <p:nvPr/>
          </p:nvCxnSpPr>
          <p:spPr bwMode="auto">
            <a:xfrm rot="16200000" flipV="1">
              <a:off x="2160" y="1512"/>
              <a:ext cx="1536" cy="2736"/>
            </a:xfrm>
            <a:prstGeom prst="curvedConnector3">
              <a:avLst>
                <a:gd name="adj1" fmla="val -22333"/>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2124" name="Group 28"/>
          <p:cNvGrpSpPr>
            <a:grpSpLocks/>
          </p:cNvGrpSpPr>
          <p:nvPr/>
        </p:nvGrpSpPr>
        <p:grpSpPr bwMode="auto">
          <a:xfrm>
            <a:off x="1028700" y="2514600"/>
            <a:ext cx="4343400" cy="3781425"/>
            <a:chOff x="648" y="1584"/>
            <a:chExt cx="2736" cy="2382"/>
          </a:xfrm>
        </p:grpSpPr>
        <p:cxnSp>
          <p:nvCxnSpPr>
            <p:cNvPr id="15378" name="AutoShape 29"/>
            <p:cNvCxnSpPr>
              <a:cxnSpLocks noChangeShapeType="1"/>
              <a:stCxn id="15392" idx="2"/>
              <a:endCxn id="132099" idx="2"/>
            </p:cNvCxnSpPr>
            <p:nvPr/>
          </p:nvCxnSpPr>
          <p:spPr bwMode="auto">
            <a:xfrm rot="16200000" flipV="1">
              <a:off x="1248" y="984"/>
              <a:ext cx="1536" cy="2736"/>
            </a:xfrm>
            <a:prstGeom prst="curvedConnector3">
              <a:avLst>
                <a:gd name="adj1" fmla="val -63218"/>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9" name="Text Box 30"/>
            <p:cNvSpPr txBox="1">
              <a:spLocks noChangeArrowheads="1"/>
            </p:cNvSpPr>
            <p:nvPr/>
          </p:nvSpPr>
          <p:spPr bwMode="auto">
            <a:xfrm>
              <a:off x="720" y="3600"/>
              <a:ext cx="715"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1600"/>
                <a:t>Source</a:t>
              </a:r>
            </a:p>
            <a:p>
              <a:pPr algn="ctr" eaLnBrk="1" hangingPunct="1"/>
              <a:r>
                <a:rPr lang="en-US" sz="1600"/>
                <a:t>Reselection</a:t>
              </a:r>
            </a:p>
          </p:txBody>
        </p:sp>
      </p:grpSp>
      <p:grpSp>
        <p:nvGrpSpPr>
          <p:cNvPr id="132127" name="Group 31"/>
          <p:cNvGrpSpPr>
            <a:grpSpLocks/>
          </p:cNvGrpSpPr>
          <p:nvPr/>
        </p:nvGrpSpPr>
        <p:grpSpPr bwMode="auto">
          <a:xfrm>
            <a:off x="2438400" y="1828800"/>
            <a:ext cx="4495800" cy="4572000"/>
            <a:chOff x="1536" y="1152"/>
            <a:chExt cx="2832" cy="2880"/>
          </a:xfrm>
        </p:grpSpPr>
        <p:sp>
          <p:nvSpPr>
            <p:cNvPr id="15376" name="Line 32"/>
            <p:cNvSpPr>
              <a:spLocks noChangeShapeType="1"/>
            </p:cNvSpPr>
            <p:nvPr/>
          </p:nvSpPr>
          <p:spPr bwMode="auto">
            <a:xfrm flipV="1">
              <a:off x="1536" y="1152"/>
              <a:ext cx="2832" cy="28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Text Box 33"/>
            <p:cNvSpPr txBox="1">
              <a:spLocks noChangeArrowheads="1"/>
            </p:cNvSpPr>
            <p:nvPr/>
          </p:nvSpPr>
          <p:spPr bwMode="auto">
            <a:xfrm>
              <a:off x="3072" y="1152"/>
              <a:ext cx="916"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Nominate</a:t>
              </a:r>
            </a:p>
          </p:txBody>
        </p:sp>
      </p:grpSp>
      <p:sp>
        <p:nvSpPr>
          <p:cNvPr id="132130" name="Text Box 34"/>
          <p:cNvSpPr txBox="1">
            <a:spLocks noChangeArrowheads="1"/>
          </p:cNvSpPr>
          <p:nvPr/>
        </p:nvSpPr>
        <p:spPr bwMode="auto">
          <a:xfrm>
            <a:off x="6875463" y="1828800"/>
            <a:ext cx="11334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b="1"/>
              <a:t>Choose</a:t>
            </a:r>
          </a:p>
        </p:txBody>
      </p:sp>
      <p:grpSp>
        <p:nvGrpSpPr>
          <p:cNvPr id="132131" name="Group 35"/>
          <p:cNvGrpSpPr>
            <a:grpSpLocks/>
          </p:cNvGrpSpPr>
          <p:nvPr/>
        </p:nvGrpSpPr>
        <p:grpSpPr bwMode="auto">
          <a:xfrm>
            <a:off x="381000" y="1676400"/>
            <a:ext cx="4495800" cy="4419600"/>
            <a:chOff x="240" y="1056"/>
            <a:chExt cx="2832" cy="2784"/>
          </a:xfrm>
        </p:grpSpPr>
        <p:sp>
          <p:nvSpPr>
            <p:cNvPr id="15374" name="Line 36"/>
            <p:cNvSpPr>
              <a:spLocks noChangeShapeType="1"/>
            </p:cNvSpPr>
            <p:nvPr/>
          </p:nvSpPr>
          <p:spPr bwMode="auto">
            <a:xfrm flipV="1">
              <a:off x="240" y="1056"/>
              <a:ext cx="2832" cy="27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5" name="Text Box 37"/>
            <p:cNvSpPr txBox="1">
              <a:spLocks noChangeArrowheads="1"/>
            </p:cNvSpPr>
            <p:nvPr/>
          </p:nvSpPr>
          <p:spPr bwMode="auto">
            <a:xfrm>
              <a:off x="1920" y="1152"/>
              <a:ext cx="71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a:t>Predict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2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2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321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21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3210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321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nodeType="clickEffect">
                                  <p:stCondLst>
                                    <p:cond delay="0"/>
                                  </p:stCondLst>
                                  <p:childTnLst>
                                    <p:set>
                                      <p:cBhvr>
                                        <p:cTn id="30" dur="1" fill="hold">
                                          <p:stCondLst>
                                            <p:cond delay="0"/>
                                          </p:stCondLst>
                                        </p:cTn>
                                        <p:tgtEl>
                                          <p:spTgt spid="132120"/>
                                        </p:tgtEl>
                                        <p:attrNameLst>
                                          <p:attrName>style.visibility</p:attrName>
                                        </p:attrNameLst>
                                      </p:cBhvr>
                                      <p:to>
                                        <p:strVal val="visible"/>
                                      </p:to>
                                    </p:set>
                                    <p:animEffect transition="in" filter="wipe(right)">
                                      <p:cBhvr>
                                        <p:cTn id="31" dur="500"/>
                                        <p:tgtEl>
                                          <p:spTgt spid="13212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132124"/>
                                        </p:tgtEl>
                                        <p:attrNameLst>
                                          <p:attrName>style.visibility</p:attrName>
                                        </p:attrNameLst>
                                      </p:cBhvr>
                                      <p:to>
                                        <p:strVal val="visible"/>
                                      </p:to>
                                    </p:set>
                                    <p:animEffect transition="in" filter="wipe(right)">
                                      <p:cBhvr>
                                        <p:cTn id="36" dur="500"/>
                                        <p:tgtEl>
                                          <p:spTgt spid="13212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499"/>
                                          </p:stCondLst>
                                        </p:cTn>
                                        <p:tgtEl>
                                          <p:spTgt spid="13213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499"/>
                                          </p:stCondLst>
                                        </p:cTn>
                                        <p:tgtEl>
                                          <p:spTgt spid="13212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132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animBg="1" autoUpdateAnimBg="0"/>
      <p:bldP spid="132130" grpId="0" autoUpdateAnimBg="0"/>
    </p:bldLst>
  </p:timing>
</p:sld>
</file>

<file path=ppt/theme/theme1.xml><?xml version="1.0" encoding="utf-8"?>
<a:theme xmlns:a="http://schemas.openxmlformats.org/drawingml/2006/main" name="My Document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My Docume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207707</TotalTime>
  <Pages>35</Pages>
  <Words>1610</Words>
  <Application>Microsoft Office PowerPoint</Application>
  <PresentationFormat>On-screen Show (4:3)</PresentationFormat>
  <Paragraphs>451</Paragraphs>
  <Slides>49</Slides>
  <Notes>21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4</vt:i4>
      </vt:variant>
      <vt:variant>
        <vt:lpstr>Slide Titles</vt:lpstr>
      </vt:variant>
      <vt:variant>
        <vt:i4>49</vt:i4>
      </vt:variant>
    </vt:vector>
  </HeadingPairs>
  <TitlesOfParts>
    <vt:vector size="56" baseType="lpstr">
      <vt:lpstr>Arial</vt:lpstr>
      <vt:lpstr>Times New Roman</vt:lpstr>
      <vt:lpstr>My Documents</vt:lpstr>
      <vt:lpstr>Equation</vt:lpstr>
      <vt:lpstr>Chart</vt:lpstr>
      <vt:lpstr>ClipArt</vt:lpstr>
      <vt:lpstr>Document</vt:lpstr>
      <vt:lpstr>Information Retrieval</vt:lpstr>
      <vt:lpstr>Agenda</vt:lpstr>
      <vt:lpstr>The Memex Machine</vt:lpstr>
      <vt:lpstr>Information Hierarchy</vt:lpstr>
      <vt:lpstr>PowerPoint Presentation</vt:lpstr>
      <vt:lpstr>Information “Retrieval”</vt:lpstr>
      <vt:lpstr>The Big Picture</vt:lpstr>
      <vt:lpstr>Information Retrieval Paradigm</vt:lpstr>
      <vt:lpstr>Supporting the Search Process</vt:lpstr>
      <vt:lpstr>Supporting the Search Process</vt:lpstr>
      <vt:lpstr>Human-Machine Synergy</vt:lpstr>
      <vt:lpstr>Search Component Model</vt:lpstr>
      <vt:lpstr>Ways of Finding Text</vt:lpstr>
      <vt:lpstr>Two Ways of Searching</vt:lpstr>
      <vt:lpstr>“Exact Match” Retrieval</vt:lpstr>
      <vt:lpstr>The Perfect Query Paradox</vt:lpstr>
      <vt:lpstr>Queries on the Web (1999)</vt:lpstr>
      <vt:lpstr>Types of User Needs</vt:lpstr>
      <vt:lpstr>Ranked Retrieval</vt:lpstr>
      <vt:lpstr>Similarity-Based Retrieval</vt:lpstr>
      <vt:lpstr>Simple Example: Counting Words</vt:lpstr>
      <vt:lpstr>Discussion Point:  Which Terms to Emphasize?</vt:lpstr>
      <vt:lpstr>“Okapi” Term Weights</vt:lpstr>
      <vt:lpstr>Index Quality</vt:lpstr>
      <vt:lpstr>Other Web Search Quality Factors</vt:lpstr>
      <vt:lpstr>Indexing Anchor Text</vt:lpstr>
      <vt:lpstr>Information Retrieval Types</vt:lpstr>
      <vt:lpstr>Expanding the Search Space</vt:lpstr>
      <vt:lpstr>Page Layer Segmentation</vt:lpstr>
      <vt:lpstr>Searching Other Languages</vt:lpstr>
      <vt:lpstr>PowerPoint Presentation</vt:lpstr>
      <vt:lpstr>Speech Retrieval Architecture</vt:lpstr>
      <vt:lpstr>High Payoff Investments</vt:lpstr>
      <vt:lpstr>PowerPoint Presentation</vt:lpstr>
      <vt:lpstr>Color Histogram Example</vt:lpstr>
      <vt:lpstr>Rating-Based Recommendation</vt:lpstr>
      <vt:lpstr>Using Positive Information</vt:lpstr>
      <vt:lpstr>Using Negative Information</vt:lpstr>
      <vt:lpstr>Problems with Explicit Ratings</vt:lpstr>
      <vt:lpstr>Putting It All Together</vt:lpstr>
      <vt:lpstr>Evaluation</vt:lpstr>
      <vt:lpstr>Evaluating IR Systems</vt:lpstr>
      <vt:lpstr>Which is the Best Rank Order?</vt:lpstr>
      <vt:lpstr>Precision and Recall</vt:lpstr>
      <vt:lpstr>PowerPoint Presentation</vt:lpstr>
      <vt:lpstr>Precision-Recall Curves</vt:lpstr>
      <vt:lpstr>Affective Evaluation</vt:lpstr>
      <vt:lpstr>Summary</vt:lpstr>
      <vt:lpstr>Before You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dc:title>
  <dc:subject/>
  <dc:creator>Douglas W. Oard</dc:creator>
  <cp:keywords/>
  <dc:description/>
  <cp:lastModifiedBy>gg</cp:lastModifiedBy>
  <cp:revision>38</cp:revision>
  <cp:lastPrinted>1601-01-01T00:00:00Z</cp:lastPrinted>
  <dcterms:created xsi:type="dcterms:W3CDTF">1997-09-24T15:18:00Z</dcterms:created>
  <dcterms:modified xsi:type="dcterms:W3CDTF">2014-04-21T00:41:59Z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80</vt:i4>
  </property>
  <property fmtid="{D5CDD505-2E9C-101B-9397-08002B2CF9AE}" pid="5" name="ScreenSize">
    <vt:i4>2</vt:i4>
  </property>
  <property fmtid="{D5CDD505-2E9C-101B-9397-08002B2CF9AE}" pid="6" name="ScreenUsage">
    <vt:i4>2</vt:i4>
  </property>
  <property fmtid="{D5CDD505-2E9C-101B-9397-08002B2CF9AE}" pid="7" name="MailAddress">
    <vt:lpwstr>oard@glue.umd.edu</vt:lpwstr>
  </property>
  <property fmtid="{D5CDD505-2E9C-101B-9397-08002B2CF9AE}" pid="8" name="HomePage">
    <vt:lpwstr>http://www.clis.umd.edu/courses/690/</vt:lpwstr>
  </property>
  <property fmtid="{D5CDD505-2E9C-101B-9397-08002B2CF9AE}" pid="9" name="Other">
    <vt:lpwstr/>
  </property>
  <property fmtid="{D5CDD505-2E9C-101B-9397-08002B2CF9AE}" pid="10" name="DownloadOriginal">
    <vt:bool>true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C:\My Documents</vt:lpwstr>
  </property>
</Properties>
</file>