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85" r:id="rId2"/>
    <p:sldId id="444" r:id="rId3"/>
    <p:sldId id="449" r:id="rId4"/>
    <p:sldId id="478" r:id="rId5"/>
    <p:sldId id="489" r:id="rId6"/>
    <p:sldId id="490" r:id="rId7"/>
    <p:sldId id="491" r:id="rId8"/>
    <p:sldId id="493" r:id="rId9"/>
    <p:sldId id="494" r:id="rId10"/>
    <p:sldId id="496" r:id="rId11"/>
    <p:sldId id="498" r:id="rId12"/>
    <p:sldId id="499" r:id="rId13"/>
    <p:sldId id="463" r:id="rId14"/>
    <p:sldId id="597" r:id="rId15"/>
    <p:sldId id="500" r:id="rId16"/>
    <p:sldId id="501" r:id="rId17"/>
    <p:sldId id="502" r:id="rId18"/>
    <p:sldId id="503" r:id="rId19"/>
    <p:sldId id="504" r:id="rId20"/>
    <p:sldId id="505" r:id="rId21"/>
    <p:sldId id="506" r:id="rId22"/>
    <p:sldId id="507" r:id="rId23"/>
    <p:sldId id="598" r:id="rId24"/>
    <p:sldId id="599" r:id="rId25"/>
    <p:sldId id="600" r:id="rId26"/>
    <p:sldId id="601" r:id="rId27"/>
    <p:sldId id="602" r:id="rId28"/>
    <p:sldId id="603" r:id="rId29"/>
    <p:sldId id="604" r:id="rId30"/>
    <p:sldId id="606" r:id="rId31"/>
    <p:sldId id="607" r:id="rId32"/>
    <p:sldId id="605" r:id="rId33"/>
    <p:sldId id="509" r:id="rId34"/>
    <p:sldId id="508" r:id="rId35"/>
    <p:sldId id="596" r:id="rId36"/>
    <p:sldId id="518" r:id="rId37"/>
    <p:sldId id="519" r:id="rId38"/>
    <p:sldId id="566" r:id="rId39"/>
    <p:sldId id="567" r:id="rId40"/>
    <p:sldId id="568" r:id="rId41"/>
    <p:sldId id="569" r:id="rId42"/>
    <p:sldId id="570" r:id="rId43"/>
    <p:sldId id="571" r:id="rId44"/>
    <p:sldId id="572" r:id="rId45"/>
    <p:sldId id="573" r:id="rId46"/>
    <p:sldId id="574" r:id="rId47"/>
    <p:sldId id="575" r:id="rId48"/>
    <p:sldId id="576" r:id="rId49"/>
    <p:sldId id="577" r:id="rId50"/>
    <p:sldId id="578" r:id="rId51"/>
    <p:sldId id="579" r:id="rId52"/>
    <p:sldId id="580" r:id="rId53"/>
    <p:sldId id="581" r:id="rId54"/>
    <p:sldId id="582" r:id="rId55"/>
    <p:sldId id="583" r:id="rId56"/>
    <p:sldId id="584" r:id="rId57"/>
    <p:sldId id="585" r:id="rId58"/>
    <p:sldId id="586" r:id="rId59"/>
    <p:sldId id="587" r:id="rId60"/>
    <p:sldId id="588" r:id="rId61"/>
    <p:sldId id="589" r:id="rId62"/>
    <p:sldId id="595" r:id="rId63"/>
    <p:sldId id="394" r:id="rId6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4" autoAdjust="0"/>
    <p:restoredTop sz="94669" autoAdjust="0"/>
  </p:normalViewPr>
  <p:slideViewPr>
    <p:cSldViewPr>
      <p:cViewPr varScale="1">
        <p:scale>
          <a:sx n="53" d="100"/>
          <a:sy n="53" d="100"/>
        </p:scale>
        <p:origin x="-300" y="-84"/>
      </p:cViewPr>
      <p:guideLst>
        <p:guide orient="horz" pos="2160"/>
        <p:guide pos="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6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pollo\My%20Documents\language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doughnutChart>
        <c:varyColors val="1"/>
        <c:ser>
          <c:idx val="1"/>
          <c:order val="0"/>
          <c:spPr>
            <a:ln>
              <a:solidFill>
                <a:schemeClr val="accent1"/>
              </a:solidFill>
            </a:ln>
          </c:spPr>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Sheet1!$A$1:$A$10</c:f>
              <c:strCache>
                <c:ptCount val="10"/>
                <c:pt idx="0">
                  <c:v>English</c:v>
                </c:pt>
                <c:pt idx="1">
                  <c:v>Chinese</c:v>
                </c:pt>
                <c:pt idx="2">
                  <c:v>Spanish</c:v>
                </c:pt>
                <c:pt idx="3">
                  <c:v>Japanese</c:v>
                </c:pt>
                <c:pt idx="4">
                  <c:v>Portuguese </c:v>
                </c:pt>
                <c:pt idx="5">
                  <c:v>German</c:v>
                </c:pt>
                <c:pt idx="6">
                  <c:v>Arabic</c:v>
                </c:pt>
                <c:pt idx="7">
                  <c:v>French</c:v>
                </c:pt>
                <c:pt idx="8">
                  <c:v>Russian</c:v>
                </c:pt>
                <c:pt idx="9">
                  <c:v>Korean</c:v>
                </c:pt>
              </c:strCache>
            </c:strRef>
          </c:cat>
          <c:val>
            <c:numRef>
              <c:f>Sheet1!$C$1:$C$10</c:f>
              <c:numCache>
                <c:formatCode>0.00%</c:formatCode>
                <c:ptCount val="10"/>
                <c:pt idx="0">
                  <c:v>0.57600000000000062</c:v>
                </c:pt>
                <c:pt idx="1">
                  <c:v>4.5000000000000033E-2</c:v>
                </c:pt>
                <c:pt idx="2">
                  <c:v>4.0000000000000077E-2</c:v>
                </c:pt>
                <c:pt idx="3">
                  <c:v>4.9000000000000106E-2</c:v>
                </c:pt>
                <c:pt idx="4">
                  <c:v>1.6000000000000035E-2</c:v>
                </c:pt>
                <c:pt idx="5">
                  <c:v>7.5000000000000094E-2</c:v>
                </c:pt>
                <c:pt idx="6">
                  <c:v>1.6000000000000035E-2</c:v>
                </c:pt>
                <c:pt idx="7">
                  <c:v>3.4000000000000002E-2</c:v>
                </c:pt>
                <c:pt idx="8">
                  <c:v>4.3000000000000003E-2</c:v>
                </c:pt>
                <c:pt idx="9">
                  <c:v>3.0000000000000061E-3</c:v>
                </c:pt>
              </c:numCache>
            </c:numRef>
          </c:val>
        </c:ser>
        <c:ser>
          <c:idx val="0"/>
          <c:order val="1"/>
          <c:spPr>
            <a:ln>
              <a:solidFill>
                <a:srgbClr val="4F81BD"/>
              </a:solidFill>
            </a:ln>
          </c:spPr>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Sheet1!$A$1:$A$10</c:f>
              <c:strCache>
                <c:ptCount val="10"/>
                <c:pt idx="0">
                  <c:v>English</c:v>
                </c:pt>
                <c:pt idx="1">
                  <c:v>Chinese</c:v>
                </c:pt>
                <c:pt idx="2">
                  <c:v>Spanish</c:v>
                </c:pt>
                <c:pt idx="3">
                  <c:v>Japanese</c:v>
                </c:pt>
                <c:pt idx="4">
                  <c:v>Portuguese </c:v>
                </c:pt>
                <c:pt idx="5">
                  <c:v>German</c:v>
                </c:pt>
                <c:pt idx="6">
                  <c:v>Arabic</c:v>
                </c:pt>
                <c:pt idx="7">
                  <c:v>French</c:v>
                </c:pt>
                <c:pt idx="8">
                  <c:v>Russian</c:v>
                </c:pt>
                <c:pt idx="9">
                  <c:v>Korean</c:v>
                </c:pt>
              </c:strCache>
            </c:strRef>
          </c:cat>
          <c:val>
            <c:numRef>
              <c:f>Sheet1!$B$1:$B$10</c:f>
              <c:numCache>
                <c:formatCode>#,##0</c:formatCode>
                <c:ptCount val="10"/>
                <c:pt idx="0">
                  <c:v>536564837</c:v>
                </c:pt>
                <c:pt idx="1">
                  <c:v>444948013</c:v>
                </c:pt>
                <c:pt idx="2">
                  <c:v>153309074</c:v>
                </c:pt>
                <c:pt idx="3">
                  <c:v>99143700</c:v>
                </c:pt>
                <c:pt idx="4">
                  <c:v>82548200</c:v>
                </c:pt>
                <c:pt idx="5">
                  <c:v>75158584</c:v>
                </c:pt>
                <c:pt idx="6">
                  <c:v>65365400</c:v>
                </c:pt>
                <c:pt idx="7">
                  <c:v>59779525</c:v>
                </c:pt>
                <c:pt idx="8">
                  <c:v>59700000</c:v>
                </c:pt>
                <c:pt idx="9">
                  <c:v>39440000</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4"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7.emf"/><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97A2E4E-2CCB-47AC-81A9-5ABAF65C1EF0}" type="slidenum">
              <a:rPr lang="en-US"/>
              <a:pPr/>
              <a:t>‹#›</a:t>
            </a:fld>
            <a:endParaRPr lang="en-US"/>
          </a:p>
        </p:txBody>
      </p:sp>
    </p:spTree>
    <p:extLst>
      <p:ext uri="{BB962C8B-B14F-4D97-AF65-F5344CB8AC3E}">
        <p14:creationId xmlns:p14="http://schemas.microsoft.com/office/powerpoint/2010/main" val="9763846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DC4C89-6E04-41E4-B9E2-439558A5CB73}" type="slidenum">
              <a:rPr lang="en-US"/>
              <a:pPr/>
              <a:t>1</a:t>
            </a:fld>
            <a:endParaRPr lang="en-US"/>
          </a:p>
        </p:txBody>
      </p:sp>
      <p:sp>
        <p:nvSpPr>
          <p:cNvPr id="55298" name="Rectangle 2"/>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
        <p:nvSpPr>
          <p:cNvPr id="55299" name="Rectangle 3"/>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endParaRPr lang="en-US"/>
          </a:p>
        </p:txBody>
      </p:sp>
    </p:spTree>
    <p:extLst>
      <p:ext uri="{BB962C8B-B14F-4D97-AF65-F5344CB8AC3E}">
        <p14:creationId xmlns:p14="http://schemas.microsoft.com/office/powerpoint/2010/main" val="861983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xfrm>
            <a:off x="1150938" y="692150"/>
            <a:ext cx="4556125" cy="3416300"/>
          </a:xfrm>
          <a:ln/>
        </p:spPr>
      </p:sp>
      <p:sp>
        <p:nvSpPr>
          <p:cNvPr id="624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C049E-B577-496A-8FE4-1E258118A20A}" type="slidenum">
              <a:rPr lang="en-US"/>
              <a:pPr/>
              <a:t>15</a:t>
            </a:fld>
            <a:endParaRPr lang="en-US"/>
          </a:p>
        </p:txBody>
      </p:sp>
      <p:sp>
        <p:nvSpPr>
          <p:cNvPr id="360450" name="Rectangle 2"/>
          <p:cNvSpPr>
            <a:spLocks noGrp="1" noRot="1" noChangeAspect="1" noChangeArrowheads="1" noTextEdit="1"/>
          </p:cNvSpPr>
          <p:nvPr>
            <p:ph type="sldImg"/>
          </p:nvPr>
        </p:nvSpPr>
        <p:spPr>
          <a:xfrm>
            <a:off x="1150938" y="692150"/>
            <a:ext cx="4556125" cy="3416300"/>
          </a:xfrm>
          <a:ln/>
        </p:spPr>
      </p:sp>
      <p:sp>
        <p:nvSpPr>
          <p:cNvPr id="3604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21767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AB8521-71FA-4383-BF51-5833677D4566}" type="slidenum">
              <a:rPr lang="en-US"/>
              <a:pPr/>
              <a:t>16</a:t>
            </a:fld>
            <a:endParaRPr lang="en-US"/>
          </a:p>
        </p:txBody>
      </p:sp>
      <p:sp>
        <p:nvSpPr>
          <p:cNvPr id="362498" name="Rectangle 2"/>
          <p:cNvSpPr>
            <a:spLocks noGrp="1" noRot="1" noChangeAspect="1" noChangeArrowheads="1" noTextEdit="1"/>
          </p:cNvSpPr>
          <p:nvPr>
            <p:ph type="sldImg"/>
          </p:nvPr>
        </p:nvSpPr>
        <p:spPr>
          <a:xfrm>
            <a:off x="1150938" y="692150"/>
            <a:ext cx="4556125" cy="3416300"/>
          </a:xfrm>
          <a:ln/>
        </p:spPr>
      </p:sp>
      <p:sp>
        <p:nvSpPr>
          <p:cNvPr id="3624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99404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3E319-22B2-48FB-9F4B-032A49807594}" type="slidenum">
              <a:rPr lang="en-US"/>
              <a:pPr/>
              <a:t>17</a:t>
            </a:fld>
            <a:endParaRPr lang="en-US"/>
          </a:p>
        </p:txBody>
      </p:sp>
      <p:sp>
        <p:nvSpPr>
          <p:cNvPr id="364546" name="Rectangle 2"/>
          <p:cNvSpPr>
            <a:spLocks noGrp="1" noRot="1" noChangeAspect="1" noChangeArrowheads="1" noTextEdit="1"/>
          </p:cNvSpPr>
          <p:nvPr>
            <p:ph type="sldImg"/>
          </p:nvPr>
        </p:nvSpPr>
        <p:spPr>
          <a:xfrm>
            <a:off x="1150938" y="692150"/>
            <a:ext cx="4556125" cy="3416300"/>
          </a:xfrm>
          <a:ln/>
        </p:spPr>
      </p:sp>
      <p:sp>
        <p:nvSpPr>
          <p:cNvPr id="3645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089321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F8270F-440E-45AA-ABC8-8754E10C32D2}" type="slidenum">
              <a:rPr lang="en-US"/>
              <a:pPr/>
              <a:t>18</a:t>
            </a:fld>
            <a:endParaRPr lang="en-US"/>
          </a:p>
        </p:txBody>
      </p:sp>
      <p:sp>
        <p:nvSpPr>
          <p:cNvPr id="366594" name="Rectangle 2"/>
          <p:cNvSpPr>
            <a:spLocks noGrp="1" noRot="1" noChangeAspect="1" noChangeArrowheads="1" noTextEdit="1"/>
          </p:cNvSpPr>
          <p:nvPr>
            <p:ph type="sldImg"/>
          </p:nvPr>
        </p:nvSpPr>
        <p:spPr>
          <a:xfrm>
            <a:off x="1150938" y="692150"/>
            <a:ext cx="4556125" cy="3416300"/>
          </a:xfrm>
          <a:ln/>
        </p:spPr>
      </p:sp>
      <p:sp>
        <p:nvSpPr>
          <p:cNvPr id="3665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95738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74772C-B4BF-48B1-A769-A8C7B6302B4A}" type="slidenum">
              <a:rPr lang="en-US"/>
              <a:pPr/>
              <a:t>19</a:t>
            </a:fld>
            <a:endParaRPr lang="en-US"/>
          </a:p>
        </p:txBody>
      </p:sp>
      <p:sp>
        <p:nvSpPr>
          <p:cNvPr id="368642" name="Rectangle 2"/>
          <p:cNvSpPr>
            <a:spLocks noGrp="1" noRot="1" noChangeAspect="1" noChangeArrowheads="1" noTextEdit="1"/>
          </p:cNvSpPr>
          <p:nvPr>
            <p:ph type="sldImg"/>
          </p:nvPr>
        </p:nvSpPr>
        <p:spPr>
          <a:xfrm>
            <a:off x="1150938" y="692150"/>
            <a:ext cx="4556125" cy="3416300"/>
          </a:xfrm>
          <a:ln/>
        </p:spPr>
      </p:sp>
      <p:sp>
        <p:nvSpPr>
          <p:cNvPr id="368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484166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99A6B4-A939-420F-B98C-C967279BFA00}" type="slidenum">
              <a:rPr lang="en-US"/>
              <a:pPr/>
              <a:t>20</a:t>
            </a:fld>
            <a:endParaRPr lang="en-US"/>
          </a:p>
        </p:txBody>
      </p:sp>
      <p:sp>
        <p:nvSpPr>
          <p:cNvPr id="370690" name="Rectangle 2"/>
          <p:cNvSpPr>
            <a:spLocks noGrp="1" noRot="1" noChangeAspect="1" noChangeArrowheads="1" noTextEdit="1"/>
          </p:cNvSpPr>
          <p:nvPr>
            <p:ph type="sldImg"/>
          </p:nvPr>
        </p:nvSpPr>
        <p:spPr>
          <a:xfrm>
            <a:off x="1150938" y="692150"/>
            <a:ext cx="4556125" cy="3416300"/>
          </a:xfrm>
          <a:ln/>
        </p:spPr>
      </p:sp>
      <p:sp>
        <p:nvSpPr>
          <p:cNvPr id="370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5498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A7D0A0-319A-486B-AF68-E1FC2F60CE4D}" type="slidenum">
              <a:rPr lang="en-US"/>
              <a:pPr/>
              <a:t>21</a:t>
            </a:fld>
            <a:endParaRPr lang="en-US"/>
          </a:p>
        </p:txBody>
      </p:sp>
      <p:sp>
        <p:nvSpPr>
          <p:cNvPr id="372738" name="Rectangle 2"/>
          <p:cNvSpPr>
            <a:spLocks noGrp="1" noRot="1" noChangeAspect="1" noChangeArrowheads="1" noTextEdit="1"/>
          </p:cNvSpPr>
          <p:nvPr>
            <p:ph type="sldImg"/>
          </p:nvPr>
        </p:nvSpPr>
        <p:spPr>
          <a:xfrm>
            <a:off x="1150938" y="692150"/>
            <a:ext cx="4556125" cy="3416300"/>
          </a:xfrm>
          <a:ln/>
        </p:spPr>
      </p:sp>
      <p:sp>
        <p:nvSpPr>
          <p:cNvPr id="3727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4620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7079C-7978-47CF-8A13-A4DF3D6D8C48}" type="slidenum">
              <a:rPr lang="en-US"/>
              <a:pPr/>
              <a:t>22</a:t>
            </a:fld>
            <a:endParaRPr lang="en-US"/>
          </a:p>
        </p:txBody>
      </p:sp>
      <p:sp>
        <p:nvSpPr>
          <p:cNvPr id="374786" name="Rectangle 2"/>
          <p:cNvSpPr>
            <a:spLocks noGrp="1" noRot="1" noChangeAspect="1" noChangeArrowheads="1" noTextEdit="1"/>
          </p:cNvSpPr>
          <p:nvPr>
            <p:ph type="sldImg"/>
          </p:nvPr>
        </p:nvSpPr>
        <p:spPr>
          <a:xfrm>
            <a:off x="1150938" y="692150"/>
            <a:ext cx="4556125" cy="3416300"/>
          </a:xfrm>
          <a:ln/>
        </p:spPr>
      </p:sp>
      <p:sp>
        <p:nvSpPr>
          <p:cNvPr id="374787" name="Rectangle 3"/>
          <p:cNvSpPr>
            <a:spLocks noGrp="1" noChangeArrowheads="1"/>
          </p:cNvSpPr>
          <p:nvPr>
            <p:ph type="body" idx="1"/>
          </p:nvPr>
        </p:nvSpPr>
        <p:spPr/>
        <p:txBody>
          <a:bodyPr/>
          <a:lstStyle/>
          <a:p>
            <a:pPr marL="228600" indent="-228600">
              <a:buFontTx/>
              <a:buAutoNum type="arabicPeriod"/>
            </a:pPr>
            <a:r>
              <a:rPr lang="en-US"/>
              <a:t>Table can basically put all the html into it</a:t>
            </a:r>
          </a:p>
          <a:p>
            <a:pPr marL="228600" indent="-228600">
              <a:buFontTx/>
              <a:buAutoNum type="arabicPeriod"/>
            </a:pPr>
            <a:r>
              <a:rPr lang="en-US"/>
              <a:t>Better keep with basic table elements so that you have wider auidence</a:t>
            </a:r>
          </a:p>
          <a:p>
            <a:pPr marL="228600" indent="-228600">
              <a:buFontTx/>
              <a:buAutoNum type="arabicPeriod"/>
            </a:pPr>
            <a:r>
              <a:rPr lang="en-US"/>
              <a:t>Use indent to help you to read the table source data</a:t>
            </a:r>
          </a:p>
        </p:txBody>
      </p:sp>
    </p:spTree>
    <p:extLst>
      <p:ext uri="{BB962C8B-B14F-4D97-AF65-F5344CB8AC3E}">
        <p14:creationId xmlns:p14="http://schemas.microsoft.com/office/powerpoint/2010/main" val="1162316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4294967295"/>
          </p:nvPr>
        </p:nvSpPr>
        <p:spPr bwMode="auto">
          <a:xfrm>
            <a:off x="3886200" y="8685213"/>
            <a:ext cx="2970213"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3" tIns="43247" rIns="86493" bIns="43247"/>
          <a:lstStyle>
            <a:lvl1pPr defTabSz="911225" eaLnBrk="0" hangingPunct="0">
              <a:spcBef>
                <a:spcPct val="30000"/>
              </a:spcBef>
              <a:defRPr sz="1200">
                <a:solidFill>
                  <a:schemeClr val="tx1"/>
                </a:solidFill>
                <a:latin typeface="Times New Roman" pitchFamily="18" charset="0"/>
                <a:cs typeface="Arial" charset="0"/>
              </a:defRPr>
            </a:lvl1pPr>
            <a:lvl2pPr marL="742950" indent="-285750" defTabSz="911225" eaLnBrk="0" hangingPunct="0">
              <a:spcBef>
                <a:spcPct val="30000"/>
              </a:spcBef>
              <a:defRPr sz="1200">
                <a:solidFill>
                  <a:schemeClr val="tx1"/>
                </a:solidFill>
                <a:latin typeface="Times New Roman" pitchFamily="18" charset="0"/>
                <a:cs typeface="Arial" charset="0"/>
              </a:defRPr>
            </a:lvl2pPr>
            <a:lvl3pPr marL="1143000" indent="-228600" defTabSz="911225" eaLnBrk="0" hangingPunct="0">
              <a:spcBef>
                <a:spcPct val="30000"/>
              </a:spcBef>
              <a:defRPr sz="1200">
                <a:solidFill>
                  <a:schemeClr val="tx1"/>
                </a:solidFill>
                <a:latin typeface="Times New Roman" pitchFamily="18" charset="0"/>
                <a:cs typeface="Arial" charset="0"/>
              </a:defRPr>
            </a:lvl3pPr>
            <a:lvl4pPr marL="1600200" indent="-228600" defTabSz="911225" eaLnBrk="0" hangingPunct="0">
              <a:spcBef>
                <a:spcPct val="30000"/>
              </a:spcBef>
              <a:defRPr sz="1200">
                <a:solidFill>
                  <a:schemeClr val="tx1"/>
                </a:solidFill>
                <a:latin typeface="Times New Roman" pitchFamily="18" charset="0"/>
                <a:cs typeface="Arial" charset="0"/>
              </a:defRPr>
            </a:lvl4pPr>
            <a:lvl5pPr marL="2057400" indent="-228600" defTabSz="911225" eaLnBrk="0" hangingPunct="0">
              <a:spcBef>
                <a:spcPct val="30000"/>
              </a:spcBef>
              <a:defRPr sz="1200">
                <a:solidFill>
                  <a:schemeClr val="tx1"/>
                </a:solidFill>
                <a:latin typeface="Times New Roman" pitchFamily="18" charset="0"/>
                <a:cs typeface="Arial" charset="0"/>
              </a:defRPr>
            </a:lvl5pPr>
            <a:lvl6pPr marL="2514600" indent="-228600" defTabSz="911225" eaLnBrk="0" fontAlgn="base" hangingPunct="0">
              <a:spcBef>
                <a:spcPct val="30000"/>
              </a:spcBef>
              <a:spcAft>
                <a:spcPct val="0"/>
              </a:spcAft>
              <a:defRPr sz="1200">
                <a:solidFill>
                  <a:schemeClr val="tx1"/>
                </a:solidFill>
                <a:latin typeface="Times New Roman" pitchFamily="18" charset="0"/>
                <a:cs typeface="Arial" charset="0"/>
              </a:defRPr>
            </a:lvl6pPr>
            <a:lvl7pPr marL="2971800" indent="-228600" defTabSz="911225" eaLnBrk="0" fontAlgn="base" hangingPunct="0">
              <a:spcBef>
                <a:spcPct val="30000"/>
              </a:spcBef>
              <a:spcAft>
                <a:spcPct val="0"/>
              </a:spcAft>
              <a:defRPr sz="1200">
                <a:solidFill>
                  <a:schemeClr val="tx1"/>
                </a:solidFill>
                <a:latin typeface="Times New Roman" pitchFamily="18" charset="0"/>
                <a:cs typeface="Arial" charset="0"/>
              </a:defRPr>
            </a:lvl7pPr>
            <a:lvl8pPr marL="3429000" indent="-228600" defTabSz="911225" eaLnBrk="0" fontAlgn="base" hangingPunct="0">
              <a:spcBef>
                <a:spcPct val="30000"/>
              </a:spcBef>
              <a:spcAft>
                <a:spcPct val="0"/>
              </a:spcAft>
              <a:defRPr sz="1200">
                <a:solidFill>
                  <a:schemeClr val="tx1"/>
                </a:solidFill>
                <a:latin typeface="Times New Roman" pitchFamily="18" charset="0"/>
                <a:cs typeface="Arial" charset="0"/>
              </a:defRPr>
            </a:lvl8pPr>
            <a:lvl9pPr marL="3886200" indent="-228600" defTabSz="911225" eaLnBrk="0" fontAlgn="base" hangingPunct="0">
              <a:spcBef>
                <a:spcPct val="30000"/>
              </a:spcBef>
              <a:spcAft>
                <a:spcPct val="0"/>
              </a:spcAft>
              <a:defRPr sz="1200">
                <a:solidFill>
                  <a:schemeClr val="tx1"/>
                </a:solidFill>
                <a:latin typeface="Times New Roman" pitchFamily="18" charset="0"/>
                <a:cs typeface="Arial" charset="0"/>
              </a:defRPr>
            </a:lvl9pPr>
          </a:lstStyle>
          <a:p>
            <a:pPr>
              <a:spcBef>
                <a:spcPct val="0"/>
              </a:spcBef>
            </a:pPr>
            <a:fld id="{32C046BF-3E7B-42E1-97A0-5F99B7B8374B}" type="slidenum">
              <a:rPr lang="en-US" altLang="en-US" sz="2400"/>
              <a:pPr>
                <a:spcBef>
                  <a:spcPct val="0"/>
                </a:spcBef>
              </a:pPr>
              <a:t>23</a:t>
            </a:fld>
            <a:endParaRPr lang="en-US" altLang="en-US" sz="2400"/>
          </a:p>
        </p:txBody>
      </p:sp>
      <p:sp>
        <p:nvSpPr>
          <p:cNvPr id="71683" name="Rectangle 2"/>
          <p:cNvSpPr>
            <a:spLocks noRot="1" noChangeArrowheads="1" noTextEdit="1"/>
          </p:cNvSpPr>
          <p:nvPr>
            <p:ph type="sldImg"/>
          </p:nvPr>
        </p:nvSpPr>
        <p:spPr>
          <a:xfrm>
            <a:off x="1146175" y="687388"/>
            <a:ext cx="4565650" cy="3424237"/>
          </a:xfrm>
          <a:ln cap="flat"/>
        </p:spPr>
      </p:sp>
      <p:sp>
        <p:nvSpPr>
          <p:cNvPr id="716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2062" tIns="46031" rIns="92062" bIns="46031"/>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9E813F-2F9F-4287-A69A-4FC5BED078A4}" type="slidenum">
              <a:rPr lang="en-US"/>
              <a:pPr/>
              <a:t>5</a:t>
            </a:fld>
            <a:endParaRPr lang="en-US"/>
          </a:p>
        </p:txBody>
      </p:sp>
      <p:sp>
        <p:nvSpPr>
          <p:cNvPr id="337922" name="Rectangle 2"/>
          <p:cNvSpPr>
            <a:spLocks noGrp="1" noRot="1" noChangeAspect="1" noChangeArrowheads="1" noTextEdit="1"/>
          </p:cNvSpPr>
          <p:nvPr>
            <p:ph type="sldImg"/>
          </p:nvPr>
        </p:nvSpPr>
        <p:spPr>
          <a:xfrm>
            <a:off x="1150938" y="692150"/>
            <a:ext cx="4556125" cy="3416300"/>
          </a:xfrm>
          <a:ln/>
        </p:spPr>
      </p:sp>
      <p:sp>
        <p:nvSpPr>
          <p:cNvPr id="337923" name="Rectangle 3"/>
          <p:cNvSpPr>
            <a:spLocks noGrp="1" noChangeArrowheads="1"/>
          </p:cNvSpPr>
          <p:nvPr>
            <p:ph type="body" idx="1"/>
          </p:nvPr>
        </p:nvSpPr>
        <p:spPr/>
        <p:txBody>
          <a:bodyPr/>
          <a:lstStyle/>
          <a:p>
            <a:r>
              <a:rPr lang="en-US"/>
              <a:t>A server that sits between a client application, such as a Web browser, and a real server. It intercepts all requests to the real server to see if it can fulfill the requests itself. If not, it forwards the request to the real server. Proxy servers have two main purposes: </a:t>
            </a:r>
          </a:p>
          <a:p>
            <a:r>
              <a:rPr lang="en-US" b="1"/>
              <a:t>Improve Performance:</a:t>
            </a:r>
            <a:r>
              <a:rPr lang="en-US"/>
              <a:t> Proxy servers can dramatically improve performance for groups of users. This is because it saves the results of all requests for a certain amount of time. Consider the case where both user X and user Y access the World Wide Web through a proxy server. First user X requests a certain Web page, which we'll call Page 1. Sometime later, user Y requests the same page. Instead of forwarding the request to the Web server where Page 1 resides, which can be a time-consuming operation, the proxy server simply returns the Page 1 that it already fetched for user X. Since the proxy server is often on the same network as the user, this is a much faster operation. Real proxy servers support hundreds or thousands of users. The major online services such as Compuserve and America Online, for example, employ an array of proxy servers. </a:t>
            </a:r>
          </a:p>
          <a:p>
            <a:r>
              <a:rPr lang="en-US" b="1"/>
              <a:t>Filter Requests:</a:t>
            </a:r>
            <a:r>
              <a:rPr lang="en-US"/>
              <a:t> Proxy servers can also be used to filter requests. For example, a company might use a proxy server to prevent its employees from accessing a specific set of Web sites. </a:t>
            </a:r>
          </a:p>
          <a:p>
            <a:endParaRPr lang="en-US"/>
          </a:p>
        </p:txBody>
      </p:sp>
    </p:spTree>
    <p:extLst>
      <p:ext uri="{BB962C8B-B14F-4D97-AF65-F5344CB8AC3E}">
        <p14:creationId xmlns:p14="http://schemas.microsoft.com/office/powerpoint/2010/main" val="15907070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xfrm>
            <a:off x="1150938" y="692150"/>
            <a:ext cx="4556125" cy="3416300"/>
          </a:xfrm>
          <a:solidFill>
            <a:srgbClr val="FFFFFF"/>
          </a:solidFill>
          <a:ln/>
        </p:spPr>
      </p:sp>
      <p:sp>
        <p:nvSpPr>
          <p:cNvPr id="81923" name="Rectangle 3"/>
          <p:cNvSpPr>
            <a:spLocks noChangeArrowheads="1"/>
          </p:cNvSpPr>
          <p:nvPr>
            <p:ph type="body" idx="1"/>
          </p:nvPr>
        </p:nvSpPr>
        <p:spPr>
          <a:solidFill>
            <a:srgbClr val="FFFFFF"/>
          </a:solidFill>
          <a:ln>
            <a:solidFill>
              <a:srgbClr val="000000"/>
            </a:solidFill>
          </a:ln>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xfrm>
            <a:off x="1150938" y="692150"/>
            <a:ext cx="4556125" cy="3416300"/>
          </a:xfrm>
          <a:ln cap="flat"/>
        </p:spPr>
      </p:sp>
      <p:sp>
        <p:nvSpPr>
          <p:cNvPr id="727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xfrm>
            <a:off x="3885459" y="8687596"/>
            <a:ext cx="2972542" cy="4564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95" tIns="45798" rIns="91595" bIns="45798"/>
          <a:lstStyle>
            <a:lvl1pPr defTabSz="914365" eaLnBrk="0" hangingPunct="0">
              <a:defRPr sz="3200">
                <a:solidFill>
                  <a:schemeClr val="tx1"/>
                </a:solidFill>
                <a:latin typeface="Times New Roman" pitchFamily="18" charset="0"/>
              </a:defRPr>
            </a:lvl1pPr>
            <a:lvl2pPr marL="744213" indent="-286236" defTabSz="914365" eaLnBrk="0" hangingPunct="0">
              <a:defRPr sz="3200">
                <a:solidFill>
                  <a:schemeClr val="tx1"/>
                </a:solidFill>
                <a:latin typeface="Times New Roman" pitchFamily="18" charset="0"/>
              </a:defRPr>
            </a:lvl2pPr>
            <a:lvl3pPr marL="1144943" indent="-228989" defTabSz="914365" eaLnBrk="0" hangingPunct="0">
              <a:defRPr sz="3200">
                <a:solidFill>
                  <a:schemeClr val="tx1"/>
                </a:solidFill>
                <a:latin typeface="Times New Roman" pitchFamily="18" charset="0"/>
              </a:defRPr>
            </a:lvl3pPr>
            <a:lvl4pPr marL="1602920" indent="-228989" defTabSz="914365" eaLnBrk="0" hangingPunct="0">
              <a:defRPr sz="3200">
                <a:solidFill>
                  <a:schemeClr val="tx1"/>
                </a:solidFill>
                <a:latin typeface="Times New Roman" pitchFamily="18" charset="0"/>
              </a:defRPr>
            </a:lvl4pPr>
            <a:lvl5pPr marL="2060898" indent="-228989" defTabSz="914365" eaLnBrk="0" hangingPunct="0">
              <a:defRPr sz="3200">
                <a:solidFill>
                  <a:schemeClr val="tx1"/>
                </a:solidFill>
                <a:latin typeface="Times New Roman" pitchFamily="18" charset="0"/>
              </a:defRPr>
            </a:lvl5pPr>
            <a:lvl6pPr marL="2518875" indent="-228989" defTabSz="914365" eaLnBrk="0" fontAlgn="base" hangingPunct="0">
              <a:spcBef>
                <a:spcPct val="0"/>
              </a:spcBef>
              <a:spcAft>
                <a:spcPct val="0"/>
              </a:spcAft>
              <a:defRPr sz="3200">
                <a:solidFill>
                  <a:schemeClr val="tx1"/>
                </a:solidFill>
                <a:latin typeface="Times New Roman" pitchFamily="18" charset="0"/>
              </a:defRPr>
            </a:lvl6pPr>
            <a:lvl7pPr marL="2976852" indent="-228989" defTabSz="914365" eaLnBrk="0" fontAlgn="base" hangingPunct="0">
              <a:spcBef>
                <a:spcPct val="0"/>
              </a:spcBef>
              <a:spcAft>
                <a:spcPct val="0"/>
              </a:spcAft>
              <a:defRPr sz="3200">
                <a:solidFill>
                  <a:schemeClr val="tx1"/>
                </a:solidFill>
                <a:latin typeface="Times New Roman" pitchFamily="18" charset="0"/>
              </a:defRPr>
            </a:lvl7pPr>
            <a:lvl8pPr marL="3434829" indent="-228989" defTabSz="914365" eaLnBrk="0" fontAlgn="base" hangingPunct="0">
              <a:spcBef>
                <a:spcPct val="0"/>
              </a:spcBef>
              <a:spcAft>
                <a:spcPct val="0"/>
              </a:spcAft>
              <a:defRPr sz="3200">
                <a:solidFill>
                  <a:schemeClr val="tx1"/>
                </a:solidFill>
                <a:latin typeface="Times New Roman" pitchFamily="18" charset="0"/>
              </a:defRPr>
            </a:lvl8pPr>
            <a:lvl9pPr marL="3892807" indent="-228989" defTabSz="914365" eaLnBrk="0" fontAlgn="base" hangingPunct="0">
              <a:spcBef>
                <a:spcPct val="0"/>
              </a:spcBef>
              <a:spcAft>
                <a:spcPct val="0"/>
              </a:spcAft>
              <a:defRPr sz="3200">
                <a:solidFill>
                  <a:schemeClr val="tx1"/>
                </a:solidFill>
                <a:latin typeface="Times New Roman" pitchFamily="18" charset="0"/>
              </a:defRPr>
            </a:lvl9pPr>
          </a:lstStyle>
          <a:p>
            <a:fld id="{CB36A664-5297-4A15-A2BB-AF30C073CC56}" type="slidenum">
              <a:rPr lang="en-US" sz="1200"/>
              <a:pPr/>
              <a:t>37</a:t>
            </a:fld>
            <a:endParaRPr lang="en-US" sz="1200"/>
          </a:p>
        </p:txBody>
      </p:sp>
      <p:sp>
        <p:nvSpPr>
          <p:cNvPr id="96259" name="Rectangle 2"/>
          <p:cNvSpPr>
            <a:spLocks noGrp="1" noRot="1" noChangeAspect="1" noChangeArrowheads="1" noTextEdit="1"/>
          </p:cNvSpPr>
          <p:nvPr>
            <p:ph type="sldImg"/>
          </p:nvPr>
        </p:nvSpPr>
        <p:spPr>
          <a:xfrm>
            <a:off x="1150938" y="692150"/>
            <a:ext cx="4556125" cy="3416300"/>
          </a:xfrm>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989" indent="-228989"/>
            <a:r>
              <a:rPr lang="en-US" smtClean="0"/>
              <a:t>This chart shows the 15 nations with at least 100 billion dollars in annual imports and exports.</a:t>
            </a:r>
          </a:p>
          <a:p>
            <a:pPr marL="228989" indent="-228989"/>
            <a:r>
              <a:rPr lang="en-US" smtClean="0"/>
              <a:t>Together, these nations account for 73% of the world’s exports</a:t>
            </a:r>
          </a:p>
          <a:p>
            <a:pPr marL="228989" indent="-228989"/>
            <a:r>
              <a:rPr lang="en-US" smtClean="0"/>
              <a:t>World trade thus defines nine major languages:</a:t>
            </a:r>
          </a:p>
          <a:p>
            <a:pPr marL="228989" indent="-228989"/>
            <a:r>
              <a:rPr lang="en-US" smtClean="0"/>
              <a:t>English, German, Japanese, Chinese, French, Italian, Dutch, Korean, Spanish</a:t>
            </a:r>
          </a:p>
          <a:p>
            <a:pPr marL="228989" indent="-228989"/>
            <a:endParaRPr lang="en-US" smtClean="0"/>
          </a:p>
          <a:p>
            <a:pPr marL="228989" indent="-228989"/>
            <a:r>
              <a:rPr lang="en-US" smtClean="0"/>
              <a:t>There are three key drivers that decide which languages get attention.</a:t>
            </a:r>
          </a:p>
          <a:p>
            <a:pPr marL="228989" indent="-228989"/>
            <a:endParaRPr lang="en-US" smtClean="0"/>
          </a:p>
          <a:p>
            <a:pPr marL="228989" indent="-228989">
              <a:buFontTx/>
              <a:buAutoNum type="arabicParenR"/>
            </a:pPr>
            <a:r>
              <a:rPr lang="en-US" smtClean="0"/>
              <a:t>Where is the money.  The G7 languages are well covered</a:t>
            </a:r>
          </a:p>
          <a:p>
            <a:pPr marL="228989" indent="-228989">
              <a:buFontTx/>
              <a:buAutoNum type="arabicParenR"/>
            </a:pPr>
            <a:r>
              <a:rPr lang="en-US" smtClean="0"/>
              <a:t>Where are the people.  This seems to have a much smaller effect.</a:t>
            </a:r>
          </a:p>
          <a:p>
            <a:pPr marL="228989" indent="-228989">
              <a:buFontTx/>
              <a:buAutoNum type="arabicParenR"/>
            </a:pPr>
            <a:r>
              <a:rPr lang="en-US" smtClean="0"/>
              <a:t>Where are the problems:  This explains the interest in Farsi, Korean, etc.</a:t>
            </a:r>
          </a:p>
        </p:txBody>
      </p:sp>
    </p:spTree>
    <p:extLst>
      <p:ext uri="{BB962C8B-B14F-4D97-AF65-F5344CB8AC3E}">
        <p14:creationId xmlns:p14="http://schemas.microsoft.com/office/powerpoint/2010/main" val="2292383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noFill/>
        </p:spPr>
        <p:txBody>
          <a:bodyPr/>
          <a:lstStyle/>
          <a:p>
            <a:endParaRPr lang="en-US" smtClean="0"/>
          </a:p>
        </p:txBody>
      </p:sp>
      <p:sp>
        <p:nvSpPr>
          <p:cNvPr id="1536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0744518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noFill/>
        </p:spPr>
        <p:txBody>
          <a:bodyPr/>
          <a:lstStyle/>
          <a:p>
            <a:endParaRPr lang="en-US" smtClean="0"/>
          </a:p>
        </p:txBody>
      </p:sp>
      <p:sp>
        <p:nvSpPr>
          <p:cNvPr id="1843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4243990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noFill/>
        </p:spPr>
        <p:txBody>
          <a:bodyPr/>
          <a:lstStyle/>
          <a:p>
            <a:endParaRPr lang="en-US" smtClean="0"/>
          </a:p>
        </p:txBody>
      </p:sp>
      <p:sp>
        <p:nvSpPr>
          <p:cNvPr id="2048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213859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noFill/>
        </p:spPr>
        <p:txBody>
          <a:bodyPr/>
          <a:lstStyle/>
          <a:p>
            <a:endParaRPr lang="en-US" smtClean="0"/>
          </a:p>
        </p:txBody>
      </p:sp>
      <p:sp>
        <p:nvSpPr>
          <p:cNvPr id="2253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1542827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noFill/>
        </p:spPr>
        <p:txBody>
          <a:bodyPr/>
          <a:lstStyle/>
          <a:p>
            <a:endParaRPr lang="en-US" smtClean="0"/>
          </a:p>
        </p:txBody>
      </p:sp>
      <p:sp>
        <p:nvSpPr>
          <p:cNvPr id="2457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0283344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noFill/>
        </p:spPr>
        <p:txBody>
          <a:bodyPr/>
          <a:lstStyle/>
          <a:p>
            <a:endParaRPr lang="en-US" smtClean="0"/>
          </a:p>
        </p:txBody>
      </p:sp>
      <p:sp>
        <p:nvSpPr>
          <p:cNvPr id="26627"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6241857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noFill/>
        </p:spPr>
        <p:txBody>
          <a:bodyPr/>
          <a:lstStyle/>
          <a:p>
            <a:endParaRPr lang="en-US" smtClean="0"/>
          </a:p>
        </p:txBody>
      </p:sp>
      <p:sp>
        <p:nvSpPr>
          <p:cNvPr id="28675"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693169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1874EC-9650-44B8-9584-6AB66C7B975B}" type="slidenum">
              <a:rPr lang="en-US"/>
              <a:pPr/>
              <a:t>6</a:t>
            </a:fld>
            <a:endParaRPr lang="en-US"/>
          </a:p>
        </p:txBody>
      </p:sp>
      <p:sp>
        <p:nvSpPr>
          <p:cNvPr id="339970" name="Rectangle 2"/>
          <p:cNvSpPr>
            <a:spLocks noGrp="1" noRot="1" noChangeAspect="1" noChangeArrowheads="1" noTextEdit="1"/>
          </p:cNvSpPr>
          <p:nvPr>
            <p:ph type="sldImg"/>
          </p:nvPr>
        </p:nvSpPr>
        <p:spPr>
          <a:xfrm>
            <a:off x="1150938" y="692150"/>
            <a:ext cx="4556125" cy="3416300"/>
          </a:xfrm>
          <a:ln/>
        </p:spPr>
      </p:sp>
      <p:sp>
        <p:nvSpPr>
          <p:cNvPr id="3399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541784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noFill/>
        </p:spPr>
        <p:txBody>
          <a:bodyPr/>
          <a:lstStyle/>
          <a:p>
            <a:endParaRPr lang="en-US" smtClean="0"/>
          </a:p>
        </p:txBody>
      </p:sp>
      <p:sp>
        <p:nvSpPr>
          <p:cNvPr id="65539"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1140665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E340DC-645F-4E43-95D6-0B0B4A9E19FD}" type="slidenum">
              <a:rPr lang="en-US"/>
              <a:pPr/>
              <a:t>7</a:t>
            </a:fld>
            <a:endParaRPr lang="en-US"/>
          </a:p>
        </p:txBody>
      </p:sp>
      <p:sp>
        <p:nvSpPr>
          <p:cNvPr id="342018" name="Rectangle 2"/>
          <p:cNvSpPr>
            <a:spLocks noGrp="1" noRot="1" noChangeAspect="1" noChangeArrowheads="1" noTextEdit="1"/>
          </p:cNvSpPr>
          <p:nvPr>
            <p:ph type="sldImg"/>
          </p:nvPr>
        </p:nvSpPr>
        <p:spPr>
          <a:xfrm>
            <a:off x="1150938" y="692150"/>
            <a:ext cx="4556125" cy="3416300"/>
          </a:xfrm>
          <a:ln/>
        </p:spPr>
      </p:sp>
      <p:sp>
        <p:nvSpPr>
          <p:cNvPr id="342019" name="Rectangle 3"/>
          <p:cNvSpPr>
            <a:spLocks noGrp="1" noChangeArrowheads="1"/>
          </p:cNvSpPr>
          <p:nvPr>
            <p:ph type="body" idx="1"/>
          </p:nvPr>
        </p:nvSpPr>
        <p:spPr/>
        <p:txBody>
          <a:bodyPr/>
          <a:lstStyle/>
          <a:p>
            <a:r>
              <a:rPr lang="en-US"/>
              <a:t>Link this to postal service</a:t>
            </a:r>
          </a:p>
        </p:txBody>
      </p:sp>
    </p:spTree>
    <p:extLst>
      <p:ext uri="{BB962C8B-B14F-4D97-AF65-F5344CB8AC3E}">
        <p14:creationId xmlns:p14="http://schemas.microsoft.com/office/powerpoint/2010/main" val="2599465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8C4495-0240-486F-AC91-E7AB7D48B37E}" type="slidenum">
              <a:rPr lang="en-US"/>
              <a:pPr/>
              <a:t>8</a:t>
            </a:fld>
            <a:endParaRPr lang="en-US"/>
          </a:p>
        </p:txBody>
      </p:sp>
      <p:sp>
        <p:nvSpPr>
          <p:cNvPr id="346114" name="Rectangle 2"/>
          <p:cNvSpPr>
            <a:spLocks noGrp="1" noRot="1" noChangeAspect="1" noChangeArrowheads="1" noTextEdit="1"/>
          </p:cNvSpPr>
          <p:nvPr>
            <p:ph type="sldImg"/>
          </p:nvPr>
        </p:nvSpPr>
        <p:spPr>
          <a:xfrm>
            <a:off x="1150938" y="692150"/>
            <a:ext cx="4556125" cy="3416300"/>
          </a:xfrm>
          <a:ln/>
        </p:spPr>
      </p:sp>
      <p:sp>
        <p:nvSpPr>
          <p:cNvPr id="346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52609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609051-C24B-491F-BC78-AF3D73C260D5}" type="slidenum">
              <a:rPr lang="en-US"/>
              <a:pPr/>
              <a:t>9</a:t>
            </a:fld>
            <a:endParaRPr lang="en-US"/>
          </a:p>
        </p:txBody>
      </p:sp>
      <p:sp>
        <p:nvSpPr>
          <p:cNvPr id="348162" name="Rectangle 2"/>
          <p:cNvSpPr>
            <a:spLocks noGrp="1" noRot="1" noChangeAspect="1" noChangeArrowheads="1" noTextEdit="1"/>
          </p:cNvSpPr>
          <p:nvPr>
            <p:ph type="sldImg"/>
          </p:nvPr>
        </p:nvSpPr>
        <p:spPr>
          <a:xfrm>
            <a:off x="1150938" y="692150"/>
            <a:ext cx="4556125" cy="3416300"/>
          </a:xfrm>
          <a:ln/>
        </p:spPr>
      </p:sp>
      <p:sp>
        <p:nvSpPr>
          <p:cNvPr id="348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0221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528CDD-E84E-4977-BE61-C9DD9CB25FE6}" type="slidenum">
              <a:rPr lang="en-US"/>
              <a:pPr/>
              <a:t>10</a:t>
            </a:fld>
            <a:endParaRPr lang="en-US"/>
          </a:p>
        </p:txBody>
      </p:sp>
      <p:sp>
        <p:nvSpPr>
          <p:cNvPr id="352258" name="Rectangle 2"/>
          <p:cNvSpPr>
            <a:spLocks noGrp="1" noRot="1" noChangeAspect="1" noChangeArrowheads="1" noTextEdit="1"/>
          </p:cNvSpPr>
          <p:nvPr>
            <p:ph type="sldImg"/>
          </p:nvPr>
        </p:nvSpPr>
        <p:spPr>
          <a:xfrm>
            <a:off x="1150938" y="692150"/>
            <a:ext cx="4556125" cy="3416300"/>
          </a:xfrm>
          <a:ln/>
        </p:spPr>
      </p:sp>
      <p:sp>
        <p:nvSpPr>
          <p:cNvPr id="352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6030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58D318-9627-4C60-ABAA-65A492C86968}" type="slidenum">
              <a:rPr lang="en-US"/>
              <a:pPr/>
              <a:t>11</a:t>
            </a:fld>
            <a:endParaRPr lang="en-US"/>
          </a:p>
        </p:txBody>
      </p:sp>
      <p:sp>
        <p:nvSpPr>
          <p:cNvPr id="356354" name="Rectangle 2"/>
          <p:cNvSpPr>
            <a:spLocks noGrp="1" noRot="1" noChangeAspect="1" noChangeArrowheads="1" noTextEdit="1"/>
          </p:cNvSpPr>
          <p:nvPr>
            <p:ph type="sldImg"/>
          </p:nvPr>
        </p:nvSpPr>
        <p:spPr>
          <a:xfrm>
            <a:off x="1150938" y="692150"/>
            <a:ext cx="4556125" cy="3416300"/>
          </a:xfrm>
          <a:ln/>
        </p:spPr>
      </p:sp>
      <p:sp>
        <p:nvSpPr>
          <p:cNvPr id="3563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55177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54A203-F5FB-4535-8B99-FBE4B070DF8A}" type="slidenum">
              <a:rPr lang="en-US"/>
              <a:pPr/>
              <a:t>12</a:t>
            </a:fld>
            <a:endParaRPr lang="en-US"/>
          </a:p>
        </p:txBody>
      </p:sp>
      <p:sp>
        <p:nvSpPr>
          <p:cNvPr id="358402" name="Rectangle 2"/>
          <p:cNvSpPr>
            <a:spLocks noGrp="1" noRot="1" noChangeAspect="1" noChangeArrowheads="1" noTextEdit="1"/>
          </p:cNvSpPr>
          <p:nvPr>
            <p:ph type="sldImg"/>
          </p:nvPr>
        </p:nvSpPr>
        <p:spPr>
          <a:xfrm>
            <a:off x="1150938" y="692150"/>
            <a:ext cx="4556125" cy="3416300"/>
          </a:xfrm>
          <a:ln/>
        </p:spPr>
      </p:sp>
      <p:sp>
        <p:nvSpPr>
          <p:cNvPr id="3584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66192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2B82E5-93D4-4BD3-A257-16E3D4AB0AE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A997AE6-2E7D-48F9-8B7B-F7D7FB20A39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A497376-4F2C-4D5E-98D6-8D289B4D329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7D8B5478-28A3-43F0-B860-7BA2D5A0D0D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fld id="{B5A82CD1-4471-495D-B8B8-0E57E605FA82}" type="slidenum">
              <a:rPr lang="en-US"/>
              <a:pPr>
                <a:defRPr/>
              </a:pPr>
              <a:t>‹#›</a:t>
            </a:fld>
            <a:endParaRPr lang="en-US"/>
          </a:p>
        </p:txBody>
      </p:sp>
    </p:spTree>
    <p:extLst>
      <p:ext uri="{BB962C8B-B14F-4D97-AF65-F5344CB8AC3E}">
        <p14:creationId xmlns:p14="http://schemas.microsoft.com/office/powerpoint/2010/main" val="1761160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99E58A-7BDD-4FCC-A619-769A5C9F56E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D77C85-6131-45EB-98E7-43CE5F007A5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88BCB8-27AA-4929-BF26-24FFD89962B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1EB9C30-335B-42F3-9A51-62529C85F0F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6FAFAD1-9568-4EE8-AE81-D2E862FB250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4FF65E3-013F-47F8-998F-F110E5A4EA8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293D8A6-7165-4AF8-943A-F32FA24EB8B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1C29FD0-07A4-4A22-87C0-04244896B9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2EB6DFA-FD88-4884-A624-4CEE97817B9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oleObject" Target="../embeddings/oleObject3.bin"/><Relationship Id="rId10" Type="http://schemas.openxmlformats.org/officeDocument/2006/relationships/image" Target="../media/image10.emf"/><Relationship Id="rId4" Type="http://schemas.openxmlformats.org/officeDocument/2006/relationships/image" Target="../media/image7.emf"/><Relationship Id="rId9" Type="http://schemas.openxmlformats.org/officeDocument/2006/relationships/oleObject" Target="../embeddings/oleObject5.bin"/></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5.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10.emf"/><Relationship Id="rId4" Type="http://schemas.openxmlformats.org/officeDocument/2006/relationships/oleObject" Target="../embeddings/oleObject6.bin"/><Relationship Id="rId9" Type="http://schemas.openxmlformats.org/officeDocument/2006/relationships/image" Target="../media/image11.emf"/></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1.emf"/><Relationship Id="rId4" Type="http://schemas.openxmlformats.org/officeDocument/2006/relationships/oleObject" Target="../embeddings/oleObject9.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3.emf"/><Relationship Id="rId4" Type="http://schemas.openxmlformats.org/officeDocument/2006/relationships/oleObject" Target="../embeddings/oleObject11.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fairview-industries.com/standardmodule/cad-erd.htm"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85800" y="2286000"/>
            <a:ext cx="7772400" cy="1143000"/>
          </a:xfrm>
          <a:noFill/>
          <a:ln/>
        </p:spPr>
        <p:txBody>
          <a:bodyPr lIns="90488" tIns="44450" rIns="90488" bIns="44450"/>
          <a:lstStyle/>
          <a:p>
            <a:r>
              <a:rPr lang="en-US" dirty="0" smtClean="0"/>
              <a:t>The Web</a:t>
            </a:r>
            <a:endParaRPr lang="en-US" dirty="0"/>
          </a:p>
        </p:txBody>
      </p:sp>
      <p:sp>
        <p:nvSpPr>
          <p:cNvPr id="54275" name="Rectangle 3"/>
          <p:cNvSpPr>
            <a:spLocks noGrp="1" noChangeArrowheads="1"/>
          </p:cNvSpPr>
          <p:nvPr>
            <p:ph type="subTitle" idx="1"/>
          </p:nvPr>
        </p:nvSpPr>
        <p:spPr>
          <a:noFill/>
          <a:ln/>
        </p:spPr>
        <p:txBody>
          <a:bodyPr lIns="90488" tIns="44450" rIns="90488" bIns="44450"/>
          <a:lstStyle/>
          <a:p>
            <a:pPr marL="342900" indent="-342900"/>
            <a:r>
              <a:rPr lang="en-US" dirty="0"/>
              <a:t>Week </a:t>
            </a:r>
            <a:r>
              <a:rPr lang="en-US" dirty="0" smtClean="0"/>
              <a:t>10</a:t>
            </a:r>
            <a:endParaRPr lang="en-US" dirty="0"/>
          </a:p>
          <a:p>
            <a:pPr marL="342900" indent="-342900"/>
            <a:r>
              <a:rPr lang="en-US" dirty="0"/>
              <a:t>LBSC </a:t>
            </a:r>
            <a:r>
              <a:rPr lang="en-US" dirty="0" smtClean="0"/>
              <a:t>671</a:t>
            </a:r>
            <a:endParaRPr lang="en-US" dirty="0"/>
          </a:p>
          <a:p>
            <a:pPr marL="342900" indent="-342900"/>
            <a:r>
              <a:rPr lang="en-US" dirty="0" smtClean="0"/>
              <a:t>Creating Information Infrastructures</a:t>
            </a:r>
            <a:endParaRPr lang="en-US" dirty="0"/>
          </a:p>
        </p:txBody>
      </p:sp>
      <p:pic>
        <p:nvPicPr>
          <p:cNvPr id="54276" name="Picture 4" descr="head"/>
          <p:cNvPicPr>
            <a:picLocks noChangeAspect="1" noChangeArrowheads="1"/>
          </p:cNvPicPr>
          <p:nvPr/>
        </p:nvPicPr>
        <p:blipFill>
          <a:blip r:embed="rId3" cstate="print"/>
          <a:srcRect/>
          <a:stretch>
            <a:fillRect/>
          </a:stretch>
        </p:blipFill>
        <p:spPr bwMode="auto">
          <a:xfrm>
            <a:off x="1219200" y="304800"/>
            <a:ext cx="6985000" cy="158750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en-US"/>
              <a:t>“Hello World” HTML</a:t>
            </a:r>
          </a:p>
        </p:txBody>
      </p:sp>
      <p:sp>
        <p:nvSpPr>
          <p:cNvPr id="351235" name="Text Box 3"/>
          <p:cNvSpPr txBox="1">
            <a:spLocks noChangeArrowheads="1"/>
          </p:cNvSpPr>
          <p:nvPr/>
        </p:nvSpPr>
        <p:spPr bwMode="auto">
          <a:xfrm>
            <a:off x="1676400" y="1736725"/>
            <a:ext cx="5705475" cy="3444875"/>
          </a:xfrm>
          <a:prstGeom prst="rect">
            <a:avLst/>
          </a:prstGeom>
          <a:noFill/>
          <a:ln w="9525">
            <a:noFill/>
            <a:miter lim="800000"/>
            <a:headEnd/>
            <a:tailEnd/>
          </a:ln>
          <a:effectLst/>
        </p:spPr>
        <p:txBody>
          <a:bodyPr wrap="none">
            <a:spAutoFit/>
          </a:bodyPr>
          <a:lstStyle/>
          <a:p>
            <a:pPr eaLnBrk="0" hangingPunct="0"/>
            <a:r>
              <a:rPr lang="en-US" sz="2000" b="1">
                <a:latin typeface="Arial" charset="0"/>
                <a:cs typeface="Arial" charset="0"/>
              </a:rPr>
              <a:t>&lt;html&gt;</a:t>
            </a:r>
          </a:p>
          <a:p>
            <a:pPr eaLnBrk="0" hangingPunct="0"/>
            <a:r>
              <a:rPr lang="en-US" sz="2000" b="1">
                <a:latin typeface="Arial" charset="0"/>
                <a:cs typeface="Arial" charset="0"/>
              </a:rPr>
              <a:t>&lt;head&gt;</a:t>
            </a:r>
          </a:p>
          <a:p>
            <a:pPr eaLnBrk="0" hangingPunct="0"/>
            <a:r>
              <a:rPr lang="en-US" sz="2000" b="1">
                <a:latin typeface="Arial" charset="0"/>
                <a:cs typeface="Arial" charset="0"/>
              </a:rPr>
              <a:t>&lt;title&gt;Hello World!&lt;/title&gt;</a:t>
            </a:r>
          </a:p>
          <a:p>
            <a:pPr eaLnBrk="0" hangingPunct="0"/>
            <a:r>
              <a:rPr lang="en-US" sz="2000" b="1">
                <a:latin typeface="Arial" charset="0"/>
                <a:cs typeface="Arial" charset="0"/>
              </a:rPr>
              <a:t>&lt;/head&gt;</a:t>
            </a:r>
          </a:p>
          <a:p>
            <a:pPr eaLnBrk="0" hangingPunct="0"/>
            <a:endParaRPr lang="en-US" sz="2000" b="1">
              <a:latin typeface="Arial" charset="0"/>
              <a:cs typeface="Arial" charset="0"/>
            </a:endParaRPr>
          </a:p>
          <a:p>
            <a:pPr eaLnBrk="0" hangingPunct="0"/>
            <a:r>
              <a:rPr lang="en-US" sz="2000" b="1">
                <a:latin typeface="Arial" charset="0"/>
                <a:cs typeface="Arial" charset="0"/>
              </a:rPr>
              <a:t>&lt;body&gt;</a:t>
            </a:r>
          </a:p>
          <a:p>
            <a:pPr eaLnBrk="0" hangingPunct="0"/>
            <a:endParaRPr lang="en-US" sz="2000" b="1">
              <a:latin typeface="Arial" charset="0"/>
              <a:cs typeface="Arial" charset="0"/>
            </a:endParaRPr>
          </a:p>
          <a:p>
            <a:pPr eaLnBrk="0" hangingPunct="0"/>
            <a:r>
              <a:rPr lang="en-US" sz="2000" b="1">
                <a:latin typeface="Arial" charset="0"/>
                <a:cs typeface="Arial" charset="0"/>
              </a:rPr>
              <a:t>&lt;p&gt;Hello world! This is my first webpage!&lt;/p&gt;</a:t>
            </a:r>
          </a:p>
          <a:p>
            <a:pPr eaLnBrk="0" hangingPunct="0"/>
            <a:endParaRPr lang="en-US" sz="2000" b="1">
              <a:latin typeface="Arial" charset="0"/>
              <a:cs typeface="Arial" charset="0"/>
            </a:endParaRPr>
          </a:p>
          <a:p>
            <a:pPr eaLnBrk="0" hangingPunct="0"/>
            <a:r>
              <a:rPr lang="en-US" sz="2000" b="1">
                <a:latin typeface="Arial" charset="0"/>
                <a:cs typeface="Arial" charset="0"/>
              </a:rPr>
              <a:t>&lt;/body&gt;</a:t>
            </a:r>
          </a:p>
          <a:p>
            <a:pPr eaLnBrk="0" hangingPunct="0"/>
            <a:r>
              <a:rPr lang="en-US" sz="2000" b="1">
                <a:latin typeface="Arial" charset="0"/>
                <a:cs typeface="Arial" charset="0"/>
              </a:rPr>
              <a:t>&lt;/html&gt;</a:t>
            </a:r>
          </a:p>
        </p:txBody>
      </p:sp>
      <p:grpSp>
        <p:nvGrpSpPr>
          <p:cNvPr id="351236" name="Group 4"/>
          <p:cNvGrpSpPr>
            <a:grpSpLocks/>
          </p:cNvGrpSpPr>
          <p:nvPr/>
        </p:nvGrpSpPr>
        <p:grpSpPr bwMode="auto">
          <a:xfrm>
            <a:off x="1676400" y="1066800"/>
            <a:ext cx="7246938" cy="2041525"/>
            <a:chOff x="1056" y="672"/>
            <a:chExt cx="4565" cy="1286"/>
          </a:xfrm>
        </p:grpSpPr>
        <p:sp>
          <p:nvSpPr>
            <p:cNvPr id="351237" name="Rectangle 5"/>
            <p:cNvSpPr>
              <a:spLocks noChangeArrowheads="1"/>
            </p:cNvSpPr>
            <p:nvPr/>
          </p:nvSpPr>
          <p:spPr bwMode="auto">
            <a:xfrm>
              <a:off x="1056" y="1334"/>
              <a:ext cx="3840" cy="624"/>
            </a:xfrm>
            <a:prstGeom prst="rect">
              <a:avLst/>
            </a:prstGeom>
            <a:noFill/>
            <a:ln w="25400">
              <a:solidFill>
                <a:srgbClr val="FF3300"/>
              </a:solidFill>
              <a:prstDash val="dash"/>
              <a:miter lim="800000"/>
              <a:headEnd/>
              <a:tailEnd/>
            </a:ln>
            <a:effectLst/>
          </p:spPr>
          <p:txBody>
            <a:bodyPr wrap="none" anchor="ctr"/>
            <a:lstStyle/>
            <a:p>
              <a:endParaRPr lang="en-US"/>
            </a:p>
          </p:txBody>
        </p:sp>
        <p:sp>
          <p:nvSpPr>
            <p:cNvPr id="351238" name="Text Box 6"/>
            <p:cNvSpPr txBox="1">
              <a:spLocks noChangeArrowheads="1"/>
            </p:cNvSpPr>
            <p:nvPr/>
          </p:nvSpPr>
          <p:spPr bwMode="auto">
            <a:xfrm>
              <a:off x="4416" y="672"/>
              <a:ext cx="1205" cy="212"/>
            </a:xfrm>
            <a:prstGeom prst="rect">
              <a:avLst/>
            </a:prstGeom>
            <a:noFill/>
            <a:ln w="9525">
              <a:noFill/>
              <a:miter lim="800000"/>
              <a:headEnd/>
              <a:tailEnd/>
            </a:ln>
            <a:effectLst/>
          </p:spPr>
          <p:txBody>
            <a:bodyPr wrap="none">
              <a:spAutoFit/>
            </a:bodyPr>
            <a:lstStyle/>
            <a:p>
              <a:pPr eaLnBrk="0" hangingPunct="0"/>
              <a:r>
                <a:rPr lang="en-US" sz="1600" b="1">
                  <a:solidFill>
                    <a:srgbClr val="FF0000"/>
                  </a:solidFill>
                  <a:latin typeface="Arial" charset="0"/>
                  <a:cs typeface="Arial" charset="0"/>
                </a:rPr>
                <a:t>This is the header</a:t>
              </a:r>
            </a:p>
          </p:txBody>
        </p:sp>
        <p:sp>
          <p:nvSpPr>
            <p:cNvPr id="351239" name="Line 7"/>
            <p:cNvSpPr>
              <a:spLocks noChangeShapeType="1"/>
            </p:cNvSpPr>
            <p:nvPr/>
          </p:nvSpPr>
          <p:spPr bwMode="auto">
            <a:xfrm flipH="1">
              <a:off x="4224" y="864"/>
              <a:ext cx="288" cy="432"/>
            </a:xfrm>
            <a:prstGeom prst="line">
              <a:avLst/>
            </a:prstGeom>
            <a:noFill/>
            <a:ln w="25400">
              <a:solidFill>
                <a:srgbClr val="FF0000"/>
              </a:solidFill>
              <a:prstDash val="dash"/>
              <a:round/>
              <a:headEnd/>
              <a:tailEnd type="triangle" w="med" len="med"/>
            </a:ln>
            <a:effectLst/>
          </p:spPr>
          <p:txBody>
            <a:bodyPr/>
            <a:lstStyle/>
            <a:p>
              <a:endParaRPr lang="en-US"/>
            </a:p>
          </p:txBody>
        </p:sp>
      </p:grpSp>
      <p:grpSp>
        <p:nvGrpSpPr>
          <p:cNvPr id="351240" name="Group 8"/>
          <p:cNvGrpSpPr>
            <a:grpSpLocks/>
          </p:cNvGrpSpPr>
          <p:nvPr/>
        </p:nvGrpSpPr>
        <p:grpSpPr bwMode="auto">
          <a:xfrm>
            <a:off x="1676400" y="3336925"/>
            <a:ext cx="6942138" cy="2638425"/>
            <a:chOff x="1056" y="2102"/>
            <a:chExt cx="4373" cy="1662"/>
          </a:xfrm>
        </p:grpSpPr>
        <p:sp>
          <p:nvSpPr>
            <p:cNvPr id="351241" name="Rectangle 9"/>
            <p:cNvSpPr>
              <a:spLocks noChangeArrowheads="1"/>
            </p:cNvSpPr>
            <p:nvPr/>
          </p:nvSpPr>
          <p:spPr bwMode="auto">
            <a:xfrm>
              <a:off x="1056" y="2102"/>
              <a:ext cx="3840" cy="960"/>
            </a:xfrm>
            <a:prstGeom prst="rect">
              <a:avLst/>
            </a:prstGeom>
            <a:noFill/>
            <a:ln w="25400">
              <a:solidFill>
                <a:srgbClr val="FF3300"/>
              </a:solidFill>
              <a:prstDash val="dash"/>
              <a:miter lim="800000"/>
              <a:headEnd/>
              <a:tailEnd/>
            </a:ln>
            <a:effectLst/>
          </p:spPr>
          <p:txBody>
            <a:bodyPr wrap="none" anchor="ctr"/>
            <a:lstStyle/>
            <a:p>
              <a:endParaRPr lang="en-US"/>
            </a:p>
          </p:txBody>
        </p:sp>
        <p:sp>
          <p:nvSpPr>
            <p:cNvPr id="351242" name="Text Box 10"/>
            <p:cNvSpPr txBox="1">
              <a:spLocks noChangeArrowheads="1"/>
            </p:cNvSpPr>
            <p:nvPr/>
          </p:nvSpPr>
          <p:spPr bwMode="auto">
            <a:xfrm>
              <a:off x="2352" y="3552"/>
              <a:ext cx="3077" cy="212"/>
            </a:xfrm>
            <a:prstGeom prst="rect">
              <a:avLst/>
            </a:prstGeom>
            <a:noFill/>
            <a:ln w="9525">
              <a:noFill/>
              <a:miter lim="800000"/>
              <a:headEnd/>
              <a:tailEnd/>
            </a:ln>
            <a:effectLst/>
          </p:spPr>
          <p:txBody>
            <a:bodyPr wrap="none">
              <a:spAutoFit/>
            </a:bodyPr>
            <a:lstStyle/>
            <a:p>
              <a:pPr eaLnBrk="0" hangingPunct="0"/>
              <a:r>
                <a:rPr lang="en-US" sz="1600" b="1">
                  <a:solidFill>
                    <a:srgbClr val="FF0000"/>
                  </a:solidFill>
                  <a:latin typeface="Arial" charset="0"/>
                  <a:cs typeface="Arial" charset="0"/>
                </a:rPr>
                <a:t>This is the actual content of the HTML document</a:t>
              </a:r>
            </a:p>
          </p:txBody>
        </p:sp>
        <p:sp>
          <p:nvSpPr>
            <p:cNvPr id="351243" name="Line 11"/>
            <p:cNvSpPr>
              <a:spLocks noChangeShapeType="1"/>
            </p:cNvSpPr>
            <p:nvPr/>
          </p:nvSpPr>
          <p:spPr bwMode="auto">
            <a:xfrm flipH="1" flipV="1">
              <a:off x="3936" y="3120"/>
              <a:ext cx="0" cy="432"/>
            </a:xfrm>
            <a:prstGeom prst="line">
              <a:avLst/>
            </a:prstGeom>
            <a:noFill/>
            <a:ln w="25400">
              <a:solidFill>
                <a:srgbClr val="FF0000"/>
              </a:solidFill>
              <a:prstDash val="dash"/>
              <a:round/>
              <a:headEnd/>
              <a:tailEnd type="triangle" w="med" len="med"/>
            </a:ln>
            <a:effec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51236"/>
                                        </p:tgtEl>
                                        <p:attrNameLst>
                                          <p:attrName>style.visibility</p:attrName>
                                        </p:attrNameLst>
                                      </p:cBhvr>
                                      <p:to>
                                        <p:strVal val="visible"/>
                                      </p:to>
                                    </p:set>
                                    <p:animEffect transition="in" filter="dissolve">
                                      <p:cBhvr>
                                        <p:cTn id="7" dur="500"/>
                                        <p:tgtEl>
                                          <p:spTgt spid="35123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51240"/>
                                        </p:tgtEl>
                                        <p:attrNameLst>
                                          <p:attrName>style.visibility</p:attrName>
                                        </p:attrNameLst>
                                      </p:cBhvr>
                                      <p:to>
                                        <p:strVal val="visible"/>
                                      </p:to>
                                    </p:set>
                                    <p:animEffect transition="in" filter="dissolve">
                                      <p:cBhvr>
                                        <p:cTn id="12" dur="500"/>
                                        <p:tgtEl>
                                          <p:spTgt spid="3512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685800" y="304800"/>
            <a:ext cx="7772400" cy="1143000"/>
          </a:xfrm>
        </p:spPr>
        <p:txBody>
          <a:bodyPr/>
          <a:lstStyle/>
          <a:p>
            <a:r>
              <a:rPr lang="en-US"/>
              <a:t>Hands On:</a:t>
            </a:r>
            <a:br>
              <a:rPr lang="en-US"/>
            </a:br>
            <a:r>
              <a:rPr lang="en-US"/>
              <a:t>Learning HTML From Examples</a:t>
            </a:r>
          </a:p>
        </p:txBody>
      </p:sp>
      <p:sp>
        <p:nvSpPr>
          <p:cNvPr id="355331" name="Rectangle 3"/>
          <p:cNvSpPr>
            <a:spLocks noGrp="1" noChangeArrowheads="1"/>
          </p:cNvSpPr>
          <p:nvPr>
            <p:ph type="body" idx="1"/>
          </p:nvPr>
        </p:nvSpPr>
        <p:spPr>
          <a:xfrm>
            <a:off x="685800" y="1981200"/>
            <a:ext cx="8153400" cy="4114800"/>
          </a:xfrm>
        </p:spPr>
        <p:txBody>
          <a:bodyPr/>
          <a:lstStyle/>
          <a:p>
            <a:r>
              <a:rPr lang="en-US" sz="2800" dirty="0"/>
              <a:t>Use Internet Explorer to find a page you like</a:t>
            </a:r>
          </a:p>
          <a:p>
            <a:pPr lvl="1"/>
            <a:r>
              <a:rPr lang="en-US" sz="2400" dirty="0"/>
              <a:t>http</a:t>
            </a:r>
            <a:r>
              <a:rPr lang="en-US" sz="2400" dirty="0" smtClean="0"/>
              <a:t>://terpconnect.umd.edu</a:t>
            </a:r>
            <a:r>
              <a:rPr lang="en-US" sz="2400" dirty="0"/>
              <a:t>/~oard </a:t>
            </a:r>
          </a:p>
          <a:p>
            <a:pPr lvl="3"/>
            <a:endParaRPr lang="en-US" sz="1800" dirty="0"/>
          </a:p>
          <a:p>
            <a:r>
              <a:rPr lang="en-US" sz="2800" dirty="0"/>
              <a:t>On the </a:t>
            </a:r>
            <a:r>
              <a:rPr lang="en-US" sz="2800" dirty="0" smtClean="0"/>
              <a:t>“</a:t>
            </a:r>
            <a:r>
              <a:rPr lang="en-US" sz="2800" dirty="0" smtClean="0"/>
              <a:t>View</a:t>
            </a:r>
            <a:r>
              <a:rPr lang="en-US" sz="2800" dirty="0" smtClean="0"/>
              <a:t>” </a:t>
            </a:r>
            <a:r>
              <a:rPr lang="en-US" sz="2800" dirty="0"/>
              <a:t>menu select </a:t>
            </a:r>
            <a:r>
              <a:rPr lang="en-US" sz="2800" dirty="0" smtClean="0"/>
              <a:t>“Source</a:t>
            </a:r>
            <a:r>
              <a:rPr lang="en-US" sz="2800" dirty="0"/>
              <a:t>” (in </a:t>
            </a:r>
            <a:r>
              <a:rPr lang="en-US" sz="2800" dirty="0" smtClean="0"/>
              <a:t>IE)</a:t>
            </a:r>
            <a:endParaRPr lang="en-US" sz="2800" dirty="0"/>
          </a:p>
          <a:p>
            <a:pPr lvl="1"/>
            <a:r>
              <a:rPr lang="en-US" sz="2400" dirty="0"/>
              <a:t>Opens a notepad window with the source</a:t>
            </a:r>
          </a:p>
          <a:p>
            <a:pPr lvl="3"/>
            <a:endParaRPr lang="en-US" sz="1800" dirty="0"/>
          </a:p>
          <a:p>
            <a:r>
              <a:rPr lang="en-US" sz="2800" dirty="0"/>
              <a:t>Compare HTML source with the Web page</a:t>
            </a:r>
          </a:p>
          <a:p>
            <a:pPr lvl="1"/>
            <a:r>
              <a:rPr lang="en-US" sz="2400" dirty="0"/>
              <a:t> Observe how each effect is achieved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a:off x="685800" y="0"/>
            <a:ext cx="7772400" cy="838200"/>
          </a:xfrm>
        </p:spPr>
        <p:txBody>
          <a:bodyPr/>
          <a:lstStyle/>
          <a:p>
            <a:r>
              <a:rPr lang="en-US"/>
              <a:t>Hands On: “Adopt” a Web Page</a:t>
            </a:r>
          </a:p>
        </p:txBody>
      </p:sp>
      <p:sp>
        <p:nvSpPr>
          <p:cNvPr id="357379" name="Rectangle 3"/>
          <p:cNvSpPr>
            <a:spLocks noGrp="1" noChangeArrowheads="1"/>
          </p:cNvSpPr>
          <p:nvPr>
            <p:ph type="body" idx="1"/>
          </p:nvPr>
        </p:nvSpPr>
        <p:spPr>
          <a:xfrm>
            <a:off x="609600" y="990600"/>
            <a:ext cx="8077200" cy="5410200"/>
          </a:xfrm>
        </p:spPr>
        <p:txBody>
          <a:bodyPr/>
          <a:lstStyle/>
          <a:p>
            <a:pPr>
              <a:lnSpc>
                <a:spcPct val="90000"/>
              </a:lnSpc>
            </a:pPr>
            <a:r>
              <a:rPr lang="en-US" dirty="0">
                <a:solidFill>
                  <a:srgbClr val="0000CC"/>
                </a:solidFill>
              </a:rPr>
              <a:t>Modify the HTML source using notepad</a:t>
            </a:r>
          </a:p>
          <a:p>
            <a:pPr lvl="1">
              <a:lnSpc>
                <a:spcPct val="90000"/>
              </a:lnSpc>
            </a:pPr>
            <a:r>
              <a:rPr lang="en-US" dirty="0"/>
              <a:t>For example, change the page to yours</a:t>
            </a:r>
          </a:p>
          <a:p>
            <a:pPr lvl="4">
              <a:lnSpc>
                <a:spcPct val="90000"/>
              </a:lnSpc>
            </a:pPr>
            <a:endParaRPr lang="en-US" dirty="0">
              <a:solidFill>
                <a:srgbClr val="0000CC"/>
              </a:solidFill>
            </a:endParaRPr>
          </a:p>
          <a:p>
            <a:pPr>
              <a:lnSpc>
                <a:spcPct val="90000"/>
              </a:lnSpc>
            </a:pPr>
            <a:r>
              <a:rPr lang="en-US" dirty="0">
                <a:solidFill>
                  <a:srgbClr val="0000CC"/>
                </a:solidFill>
              </a:rPr>
              <a:t>Save the HTML source </a:t>
            </a:r>
            <a:r>
              <a:rPr lang="en-US" dirty="0" smtClean="0">
                <a:solidFill>
                  <a:srgbClr val="0000CC"/>
                </a:solidFill>
              </a:rPr>
              <a:t>somewhere</a:t>
            </a:r>
            <a:endParaRPr lang="en-US" dirty="0">
              <a:solidFill>
                <a:srgbClr val="0000CC"/>
              </a:solidFill>
            </a:endParaRPr>
          </a:p>
          <a:p>
            <a:pPr lvl="1">
              <a:lnSpc>
                <a:spcPct val="90000"/>
              </a:lnSpc>
            </a:pPr>
            <a:r>
              <a:rPr lang="en-US" dirty="0"/>
              <a:t>In the “File” menu, select “Save As”</a:t>
            </a:r>
          </a:p>
          <a:p>
            <a:pPr lvl="1">
              <a:lnSpc>
                <a:spcPct val="90000"/>
              </a:lnSpc>
            </a:pPr>
            <a:r>
              <a:rPr lang="en-US" b="1" u="sng" dirty="0" smtClean="0"/>
              <a:t>Put the name in quotes (e.g., </a:t>
            </a:r>
            <a:r>
              <a:rPr lang="en-US" dirty="0" smtClean="0"/>
              <a:t>“test.html”)</a:t>
            </a:r>
            <a:endParaRPr lang="en-US" dirty="0"/>
          </a:p>
          <a:p>
            <a:pPr lvl="3">
              <a:lnSpc>
                <a:spcPct val="90000"/>
              </a:lnSpc>
            </a:pPr>
            <a:endParaRPr lang="en-US" dirty="0">
              <a:solidFill>
                <a:srgbClr val="0000CC"/>
              </a:solidFill>
            </a:endParaRPr>
          </a:p>
          <a:p>
            <a:pPr>
              <a:lnSpc>
                <a:spcPct val="90000"/>
              </a:lnSpc>
            </a:pPr>
            <a:r>
              <a:rPr lang="en-US" dirty="0">
                <a:solidFill>
                  <a:srgbClr val="0000CC"/>
                </a:solidFill>
              </a:rPr>
              <a:t>FTP it to your ../pub directory on </a:t>
            </a:r>
            <a:r>
              <a:rPr lang="en-US" dirty="0" err="1">
                <a:solidFill>
                  <a:srgbClr val="0000CC"/>
                </a:solidFill>
              </a:rPr>
              <a:t>terpconnect</a:t>
            </a:r>
            <a:endParaRPr lang="en-US" dirty="0">
              <a:solidFill>
                <a:srgbClr val="0000CC"/>
              </a:solidFill>
            </a:endParaRPr>
          </a:p>
          <a:p>
            <a:pPr lvl="3">
              <a:lnSpc>
                <a:spcPct val="90000"/>
              </a:lnSpc>
            </a:pPr>
            <a:endParaRPr lang="en-US" dirty="0">
              <a:solidFill>
                <a:srgbClr val="0000CC"/>
              </a:solidFill>
            </a:endParaRPr>
          </a:p>
          <a:p>
            <a:pPr>
              <a:lnSpc>
                <a:spcPct val="90000"/>
              </a:lnSpc>
            </a:pPr>
            <a:r>
              <a:rPr lang="en-US" dirty="0">
                <a:solidFill>
                  <a:srgbClr val="0000CC"/>
                </a:solidFill>
              </a:rPr>
              <a:t>View it</a:t>
            </a:r>
          </a:p>
          <a:p>
            <a:pPr lvl="1">
              <a:lnSpc>
                <a:spcPct val="90000"/>
              </a:lnSpc>
            </a:pPr>
            <a:r>
              <a:rPr lang="en-US" dirty="0"/>
              <a:t>http</a:t>
            </a:r>
            <a:r>
              <a:rPr lang="en-US" dirty="0" smtClean="0"/>
              <a:t>://terpconnect.umd.edu</a:t>
            </a:r>
            <a:r>
              <a:rPr lang="en-US" dirty="0"/>
              <a:t>/~(yourlogin)/test.html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idx="4294967295"/>
          </p:nvPr>
        </p:nvSpPr>
        <p:spPr/>
        <p:txBody>
          <a:bodyPr/>
          <a:lstStyle/>
          <a:p>
            <a:r>
              <a:rPr lang="en-US"/>
              <a:t>Tips</a:t>
            </a:r>
          </a:p>
        </p:txBody>
      </p:sp>
      <p:sp>
        <p:nvSpPr>
          <p:cNvPr id="288771" name="Rectangle 3"/>
          <p:cNvSpPr>
            <a:spLocks noGrp="1" noChangeArrowheads="1"/>
          </p:cNvSpPr>
          <p:nvPr>
            <p:ph type="body" idx="4294967295"/>
          </p:nvPr>
        </p:nvSpPr>
        <p:spPr/>
        <p:txBody>
          <a:bodyPr/>
          <a:lstStyle/>
          <a:p>
            <a:r>
              <a:rPr lang="en-US" dirty="0"/>
              <a:t>Edit files on your own machine</a:t>
            </a:r>
          </a:p>
          <a:p>
            <a:pPr lvl="1"/>
            <a:r>
              <a:rPr lang="en-US" dirty="0"/>
              <a:t>Upload when you’re happy</a:t>
            </a:r>
          </a:p>
          <a:p>
            <a:r>
              <a:rPr lang="en-US" dirty="0"/>
              <a:t>Save early, save </a:t>
            </a:r>
            <a:r>
              <a:rPr lang="en-US" dirty="0" smtClean="0"/>
              <a:t>often!</a:t>
            </a:r>
            <a:endParaRPr lang="en-US" dirty="0"/>
          </a:p>
          <a:p>
            <a:r>
              <a:rPr lang="en-US" dirty="0"/>
              <a:t>Reload browser to see changes</a:t>
            </a:r>
          </a:p>
          <a:p>
            <a:r>
              <a:rPr lang="en-US" dirty="0"/>
              <a:t>File naming</a:t>
            </a:r>
          </a:p>
          <a:p>
            <a:pPr lvl="1"/>
            <a:r>
              <a:rPr lang="en-US" b="1" u="sng" dirty="0"/>
              <a:t>Don’t use spaces</a:t>
            </a:r>
          </a:p>
          <a:p>
            <a:pPr lvl="1"/>
            <a:r>
              <a:rPr lang="en-US" dirty="0"/>
              <a:t>Punctuation matters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What’s a Document?</a:t>
            </a:r>
          </a:p>
        </p:txBody>
      </p:sp>
      <p:sp>
        <p:nvSpPr>
          <p:cNvPr id="7171" name="Rectangle 3"/>
          <p:cNvSpPr>
            <a:spLocks noGrp="1" noChangeArrowheads="1"/>
          </p:cNvSpPr>
          <p:nvPr>
            <p:ph type="body" idx="1"/>
          </p:nvPr>
        </p:nvSpPr>
        <p:spPr/>
        <p:txBody>
          <a:bodyPr/>
          <a:lstStyle/>
          <a:p>
            <a:r>
              <a:rPr lang="en-US" altLang="en-US" dirty="0" smtClean="0"/>
              <a:t>Content</a:t>
            </a:r>
            <a:endParaRPr lang="en-US" altLang="en-US" dirty="0" smtClean="0"/>
          </a:p>
          <a:p>
            <a:r>
              <a:rPr lang="en-US" altLang="en-US" dirty="0" smtClean="0"/>
              <a:t>Structure</a:t>
            </a:r>
          </a:p>
          <a:p>
            <a:pPr lvl="1"/>
            <a:r>
              <a:rPr lang="en-US" altLang="en-US" dirty="0" smtClean="0"/>
              <a:t>Logical, Physical</a:t>
            </a:r>
            <a:endParaRPr lang="en-US" altLang="en-US" dirty="0" smtClean="0"/>
          </a:p>
          <a:p>
            <a:r>
              <a:rPr lang="en-US" altLang="en-US" dirty="0" smtClean="0"/>
              <a:t>Appearance</a:t>
            </a:r>
          </a:p>
          <a:p>
            <a:pPr lvl="1"/>
            <a:r>
              <a:rPr lang="en-US" altLang="en-US" dirty="0" smtClean="0"/>
              <a:t>Cascading Style Sheets</a:t>
            </a:r>
            <a:endParaRPr lang="en-US" altLang="en-US" dirty="0" smtClean="0"/>
          </a:p>
          <a:p>
            <a:r>
              <a:rPr lang="en-US" altLang="en-US" dirty="0" smtClean="0"/>
              <a:t>Behavior</a:t>
            </a:r>
          </a:p>
          <a:p>
            <a:pPr lvl="1"/>
            <a:r>
              <a:rPr lang="en-US" altLang="en-US" dirty="0" smtClean="0"/>
              <a:t>JavaScript</a:t>
            </a:r>
            <a:endParaRPr lang="en-US" alt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US"/>
              <a:t>HTML Document Structure</a:t>
            </a:r>
          </a:p>
        </p:txBody>
      </p:sp>
      <p:sp>
        <p:nvSpPr>
          <p:cNvPr id="359427" name="Rectangle 3"/>
          <p:cNvSpPr>
            <a:spLocks noGrp="1" noChangeArrowheads="1"/>
          </p:cNvSpPr>
          <p:nvPr>
            <p:ph type="body" idx="1"/>
          </p:nvPr>
        </p:nvSpPr>
        <p:spPr>
          <a:xfrm>
            <a:off x="685800" y="1981200"/>
            <a:ext cx="8001000" cy="4114800"/>
          </a:xfrm>
        </p:spPr>
        <p:txBody>
          <a:bodyPr/>
          <a:lstStyle/>
          <a:p>
            <a:r>
              <a:rPr lang="en-US" dirty="0"/>
              <a:t>“Tags” mark structure</a:t>
            </a:r>
          </a:p>
          <a:p>
            <a:pPr lvl="1"/>
            <a:r>
              <a:rPr lang="en-US" dirty="0"/>
              <a:t>&lt;html&gt;a document&lt;/html&gt;</a:t>
            </a:r>
          </a:p>
          <a:p>
            <a:pPr lvl="1"/>
            <a:r>
              <a:rPr lang="en-US" dirty="0"/>
              <a:t>&lt;</a:t>
            </a:r>
            <a:r>
              <a:rPr lang="en-US" dirty="0" err="1"/>
              <a:t>ol</a:t>
            </a:r>
            <a:r>
              <a:rPr lang="en-US" dirty="0"/>
              <a:t>&gt;an ordered list&lt;/</a:t>
            </a:r>
            <a:r>
              <a:rPr lang="en-US" dirty="0" err="1"/>
              <a:t>ol</a:t>
            </a:r>
            <a:r>
              <a:rPr lang="en-US" dirty="0"/>
              <a:t>&gt;</a:t>
            </a:r>
          </a:p>
          <a:p>
            <a:pPr lvl="1"/>
            <a:r>
              <a:rPr lang="en-US" dirty="0"/>
              <a:t>&lt;</a:t>
            </a:r>
            <a:r>
              <a:rPr lang="en-US" dirty="0" err="1"/>
              <a:t>i</a:t>
            </a:r>
            <a:r>
              <a:rPr lang="en-US" dirty="0"/>
              <a:t>&gt;something in italics&lt;/</a:t>
            </a:r>
            <a:r>
              <a:rPr lang="en-US" dirty="0" err="1"/>
              <a:t>i</a:t>
            </a:r>
            <a:r>
              <a:rPr lang="en-US" dirty="0"/>
              <a:t>&gt;</a:t>
            </a:r>
          </a:p>
          <a:p>
            <a:r>
              <a:rPr lang="en-US" dirty="0"/>
              <a:t>Tag name in angle brackets &lt;&gt;</a:t>
            </a:r>
          </a:p>
          <a:p>
            <a:pPr lvl="1"/>
            <a:r>
              <a:rPr lang="en-US" dirty="0"/>
              <a:t>Not case </a:t>
            </a:r>
            <a:r>
              <a:rPr lang="en-US" dirty="0" smtClean="0"/>
              <a:t>sensitive (unlike XML)</a:t>
            </a:r>
            <a:endParaRPr lang="en-US" dirty="0"/>
          </a:p>
          <a:p>
            <a:r>
              <a:rPr lang="en-US" dirty="0"/>
              <a:t>Open/Close pairs</a:t>
            </a:r>
          </a:p>
          <a:p>
            <a:pPr lvl="1"/>
            <a:r>
              <a:rPr lang="en-US" dirty="0"/>
              <a:t>Close tag is sometimes optional </a:t>
            </a:r>
            <a:r>
              <a:rPr lang="en-US" dirty="0" smtClean="0"/>
              <a:t>(unlike XML)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r>
              <a:rPr lang="en-US"/>
              <a:t>Logical Structure Tags</a:t>
            </a:r>
          </a:p>
        </p:txBody>
      </p:sp>
      <p:sp>
        <p:nvSpPr>
          <p:cNvPr id="361475" name="Rectangle 3"/>
          <p:cNvSpPr>
            <a:spLocks noGrp="1" noChangeArrowheads="1"/>
          </p:cNvSpPr>
          <p:nvPr>
            <p:ph type="body" idx="1"/>
          </p:nvPr>
        </p:nvSpPr>
        <p:spPr/>
        <p:txBody>
          <a:bodyPr/>
          <a:lstStyle/>
          <a:p>
            <a:pPr>
              <a:lnSpc>
                <a:spcPct val="90000"/>
              </a:lnSpc>
            </a:pPr>
            <a:r>
              <a:rPr lang="en-US" sz="2800"/>
              <a:t>Head </a:t>
            </a:r>
          </a:p>
          <a:p>
            <a:pPr lvl="1">
              <a:lnSpc>
                <a:spcPct val="90000"/>
              </a:lnSpc>
            </a:pPr>
            <a:r>
              <a:rPr lang="en-US" sz="2400"/>
              <a:t>Title</a:t>
            </a:r>
          </a:p>
          <a:p>
            <a:pPr lvl="3">
              <a:lnSpc>
                <a:spcPct val="90000"/>
              </a:lnSpc>
            </a:pPr>
            <a:endParaRPr lang="en-US" sz="1800"/>
          </a:p>
          <a:p>
            <a:pPr>
              <a:lnSpc>
                <a:spcPct val="90000"/>
              </a:lnSpc>
            </a:pPr>
            <a:r>
              <a:rPr lang="en-US" sz="2800"/>
              <a:t>Body</a:t>
            </a:r>
          </a:p>
          <a:p>
            <a:pPr lvl="1">
              <a:lnSpc>
                <a:spcPct val="90000"/>
              </a:lnSpc>
            </a:pPr>
            <a:r>
              <a:rPr lang="en-US" sz="2400"/>
              <a:t>Headers: &lt;h1&gt; &lt;h2&gt; &lt;h3&gt; &lt;h4&gt; &lt;h5&gt; </a:t>
            </a:r>
          </a:p>
          <a:p>
            <a:pPr lvl="1">
              <a:lnSpc>
                <a:spcPct val="90000"/>
              </a:lnSpc>
            </a:pPr>
            <a:r>
              <a:rPr lang="en-US" sz="2400"/>
              <a:t>Lists: &lt;ol&gt;, &lt;ul&gt; (can be nested)</a:t>
            </a:r>
          </a:p>
          <a:p>
            <a:pPr lvl="1">
              <a:lnSpc>
                <a:spcPct val="90000"/>
              </a:lnSpc>
            </a:pPr>
            <a:r>
              <a:rPr lang="en-US" sz="2400"/>
              <a:t>Paragraphs:&lt;p&gt;</a:t>
            </a:r>
          </a:p>
          <a:p>
            <a:pPr lvl="1">
              <a:lnSpc>
                <a:spcPct val="90000"/>
              </a:lnSpc>
            </a:pPr>
            <a:r>
              <a:rPr lang="en-US" sz="2400"/>
              <a:t>Definitions: &lt;dt&gt;&lt;dd&gt;</a:t>
            </a:r>
          </a:p>
          <a:p>
            <a:pPr lvl="1">
              <a:lnSpc>
                <a:spcPct val="90000"/>
              </a:lnSpc>
            </a:pPr>
            <a:r>
              <a:rPr lang="en-US" sz="2400"/>
              <a:t>Tables: &lt;table&gt; &lt;tr&gt; &lt;td&gt; &lt;/td&gt; &lt;/tr&gt; &lt;/table&gt;</a:t>
            </a:r>
          </a:p>
          <a:p>
            <a:pPr lvl="1">
              <a:lnSpc>
                <a:spcPct val="90000"/>
              </a:lnSpc>
            </a:pPr>
            <a:r>
              <a:rPr lang="en-US" sz="2400"/>
              <a:t>Role: &lt;cite&gt;, &lt;address&gt;, &lt;strong&gt;,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en-US"/>
              <a:t>Physical Structure Tags</a:t>
            </a:r>
          </a:p>
        </p:txBody>
      </p:sp>
      <p:sp>
        <p:nvSpPr>
          <p:cNvPr id="363523" name="Rectangle 3"/>
          <p:cNvSpPr>
            <a:spLocks noGrp="1" noChangeArrowheads="1"/>
          </p:cNvSpPr>
          <p:nvPr>
            <p:ph type="body" idx="1"/>
          </p:nvPr>
        </p:nvSpPr>
        <p:spPr/>
        <p:txBody>
          <a:bodyPr/>
          <a:lstStyle/>
          <a:p>
            <a:r>
              <a:rPr lang="en-US" dirty="0"/>
              <a:t>Bold: &lt;b&gt;&lt;/b&gt;</a:t>
            </a:r>
          </a:p>
          <a:p>
            <a:r>
              <a:rPr lang="en-US" dirty="0"/>
              <a:t>Italics: &lt;</a:t>
            </a:r>
            <a:r>
              <a:rPr lang="en-US" dirty="0" err="1"/>
              <a:t>i</a:t>
            </a:r>
            <a:r>
              <a:rPr lang="en-US" dirty="0"/>
              <a:t>&gt;&lt;/</a:t>
            </a:r>
            <a:r>
              <a:rPr lang="en-US" dirty="0" err="1"/>
              <a:t>i</a:t>
            </a:r>
            <a:r>
              <a:rPr lang="en-US" dirty="0"/>
              <a:t>&gt;</a:t>
            </a:r>
          </a:p>
          <a:p>
            <a:r>
              <a:rPr lang="en-US" dirty="0" smtClean="0"/>
              <a:t>Typeface</a:t>
            </a:r>
            <a:r>
              <a:rPr lang="en-US" dirty="0"/>
              <a:t>: &lt;font face=“Arial”&gt;&lt;/font&gt;</a:t>
            </a:r>
          </a:p>
          <a:p>
            <a:r>
              <a:rPr lang="en-US" dirty="0"/>
              <a:t>Size: &lt;font size=“+1”&gt;&lt;/font&gt;</a:t>
            </a:r>
          </a:p>
          <a:p>
            <a:r>
              <a:rPr lang="en-US" dirty="0"/>
              <a:t>Color: &lt;font color=“990000”&gt;&lt;/font</a:t>
            </a:r>
            <a:r>
              <a:rPr lang="en-US" dirty="0" smtClean="0"/>
              <a:t>&gt;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a:xfrm>
            <a:off x="685800" y="152400"/>
            <a:ext cx="7772400" cy="1143000"/>
          </a:xfrm>
        </p:spPr>
        <p:txBody>
          <a:bodyPr/>
          <a:lstStyle/>
          <a:p>
            <a:r>
              <a:rPr lang="en-US"/>
              <a:t>(Hyper)Links</a:t>
            </a:r>
          </a:p>
        </p:txBody>
      </p:sp>
      <p:sp>
        <p:nvSpPr>
          <p:cNvPr id="365571" name="Text Box 3"/>
          <p:cNvSpPr txBox="1">
            <a:spLocks noChangeArrowheads="1"/>
          </p:cNvSpPr>
          <p:nvPr/>
        </p:nvSpPr>
        <p:spPr bwMode="auto">
          <a:xfrm>
            <a:off x="1676400" y="1447800"/>
            <a:ext cx="5867400" cy="2301875"/>
          </a:xfrm>
          <a:prstGeom prst="rect">
            <a:avLst/>
          </a:prstGeom>
          <a:noFill/>
          <a:ln w="9525">
            <a:solidFill>
              <a:schemeClr val="tx1"/>
            </a:solidFill>
            <a:miter lim="800000"/>
            <a:headEnd/>
            <a:tailEnd/>
          </a:ln>
          <a:effectLst/>
        </p:spPr>
        <p:txBody>
          <a:bodyPr>
            <a:spAutoFit/>
          </a:bodyPr>
          <a:lstStyle/>
          <a:p>
            <a:pPr eaLnBrk="0" hangingPunct="0"/>
            <a:r>
              <a:rPr lang="en-US" sz="1600">
                <a:latin typeface="Arial" charset="0"/>
                <a:cs typeface="Arial" charset="0"/>
              </a:rPr>
              <a:t>&lt;html&gt;</a:t>
            </a:r>
          </a:p>
          <a:p>
            <a:pPr eaLnBrk="0" hangingPunct="0"/>
            <a:r>
              <a:rPr lang="en-US" sz="1600">
                <a:latin typeface="Arial" charset="0"/>
                <a:cs typeface="Arial" charset="0"/>
              </a:rPr>
              <a:t>&lt;head&gt;</a:t>
            </a:r>
          </a:p>
          <a:p>
            <a:pPr eaLnBrk="0" hangingPunct="0"/>
            <a:r>
              <a:rPr lang="en-US" sz="1600">
                <a:latin typeface="Arial" charset="0"/>
                <a:cs typeface="Arial" charset="0"/>
              </a:rPr>
              <a:t>&lt;title&gt;Hello World!&lt;/title&gt;</a:t>
            </a:r>
          </a:p>
          <a:p>
            <a:pPr eaLnBrk="0" hangingPunct="0"/>
            <a:r>
              <a:rPr lang="en-US" sz="1600">
                <a:latin typeface="Arial" charset="0"/>
                <a:cs typeface="Arial" charset="0"/>
              </a:rPr>
              <a:t>&lt;/head&gt;</a:t>
            </a:r>
          </a:p>
          <a:p>
            <a:pPr eaLnBrk="0" hangingPunct="0"/>
            <a:r>
              <a:rPr lang="en-US" sz="1600">
                <a:latin typeface="Arial" charset="0"/>
                <a:cs typeface="Arial" charset="0"/>
              </a:rPr>
              <a:t>&lt;body&gt;</a:t>
            </a:r>
          </a:p>
          <a:p>
            <a:pPr eaLnBrk="0" hangingPunct="0"/>
            <a:r>
              <a:rPr lang="en-US" sz="1600">
                <a:latin typeface="Arial" charset="0"/>
                <a:cs typeface="Arial" charset="0"/>
              </a:rPr>
              <a:t>&lt;p&gt;Hello world! This is my first webpage!&lt;/p&gt;</a:t>
            </a:r>
          </a:p>
          <a:p>
            <a:pPr eaLnBrk="0" hangingPunct="0"/>
            <a:r>
              <a:rPr lang="en-US" sz="1600">
                <a:latin typeface="Arial" charset="0"/>
                <a:cs typeface="Arial" charset="0"/>
              </a:rPr>
              <a:t>&lt;p&gt;Click &lt;a href="test.html"&gt;here&lt;/a&gt; for another page.&lt;/p&gt;</a:t>
            </a:r>
          </a:p>
          <a:p>
            <a:pPr eaLnBrk="0" hangingPunct="0"/>
            <a:r>
              <a:rPr lang="en-US" sz="1600">
                <a:latin typeface="Arial" charset="0"/>
                <a:cs typeface="Arial" charset="0"/>
              </a:rPr>
              <a:t>&lt;/body&gt;</a:t>
            </a:r>
          </a:p>
          <a:p>
            <a:pPr eaLnBrk="0" hangingPunct="0"/>
            <a:r>
              <a:rPr lang="en-US" sz="1600">
                <a:latin typeface="Arial" charset="0"/>
                <a:cs typeface="Arial" charset="0"/>
              </a:rPr>
              <a:t>&lt;/html&gt;</a:t>
            </a:r>
          </a:p>
        </p:txBody>
      </p:sp>
      <p:sp>
        <p:nvSpPr>
          <p:cNvPr id="365572" name="Text Box 4"/>
          <p:cNvSpPr txBox="1">
            <a:spLocks noChangeArrowheads="1"/>
          </p:cNvSpPr>
          <p:nvPr/>
        </p:nvSpPr>
        <p:spPr bwMode="auto">
          <a:xfrm>
            <a:off x="2971800" y="4191000"/>
            <a:ext cx="5867400" cy="2057400"/>
          </a:xfrm>
          <a:prstGeom prst="rect">
            <a:avLst/>
          </a:prstGeom>
          <a:noFill/>
          <a:ln w="9525">
            <a:solidFill>
              <a:schemeClr val="tx1"/>
            </a:solidFill>
            <a:miter lim="800000"/>
            <a:headEnd/>
            <a:tailEnd/>
          </a:ln>
          <a:effectLst/>
        </p:spPr>
        <p:txBody>
          <a:bodyPr>
            <a:spAutoFit/>
          </a:bodyPr>
          <a:lstStyle/>
          <a:p>
            <a:pPr eaLnBrk="0" hangingPunct="0"/>
            <a:r>
              <a:rPr lang="en-US" sz="1600">
                <a:latin typeface="Arial" charset="0"/>
                <a:cs typeface="Arial" charset="0"/>
              </a:rPr>
              <a:t>&lt;html&gt;</a:t>
            </a:r>
          </a:p>
          <a:p>
            <a:pPr eaLnBrk="0" hangingPunct="0"/>
            <a:r>
              <a:rPr lang="en-US" sz="1600">
                <a:latin typeface="Arial" charset="0"/>
                <a:cs typeface="Arial" charset="0"/>
              </a:rPr>
              <a:t>&lt;head&gt;</a:t>
            </a:r>
          </a:p>
          <a:p>
            <a:pPr eaLnBrk="0" hangingPunct="0"/>
            <a:r>
              <a:rPr lang="en-US" sz="1600">
                <a:latin typeface="Arial" charset="0"/>
                <a:cs typeface="Arial" charset="0"/>
              </a:rPr>
              <a:t>&lt;title&gt;Another page&lt;/title&gt;</a:t>
            </a:r>
          </a:p>
          <a:p>
            <a:pPr eaLnBrk="0" hangingPunct="0"/>
            <a:r>
              <a:rPr lang="en-US" sz="1600">
                <a:latin typeface="Arial" charset="0"/>
                <a:cs typeface="Arial" charset="0"/>
              </a:rPr>
              <a:t>&lt;/head&gt;</a:t>
            </a:r>
          </a:p>
          <a:p>
            <a:pPr eaLnBrk="0" hangingPunct="0"/>
            <a:r>
              <a:rPr lang="en-US" sz="1600">
                <a:latin typeface="Arial" charset="0"/>
                <a:cs typeface="Arial" charset="0"/>
              </a:rPr>
              <a:t>&lt;body&gt;</a:t>
            </a:r>
          </a:p>
          <a:p>
            <a:pPr eaLnBrk="0" hangingPunct="0"/>
            <a:r>
              <a:rPr lang="en-US" sz="1600">
                <a:latin typeface="Arial" charset="0"/>
                <a:cs typeface="Arial" charset="0"/>
              </a:rPr>
              <a:t>&lt;p&gt;This is another page.&lt;/p&gt;</a:t>
            </a:r>
          </a:p>
          <a:p>
            <a:pPr eaLnBrk="0" hangingPunct="0"/>
            <a:r>
              <a:rPr lang="en-US" sz="1600">
                <a:latin typeface="Arial" charset="0"/>
                <a:cs typeface="Arial" charset="0"/>
              </a:rPr>
              <a:t>&lt;/body&gt;</a:t>
            </a:r>
          </a:p>
          <a:p>
            <a:pPr eaLnBrk="0" hangingPunct="0"/>
            <a:r>
              <a:rPr lang="en-US" sz="1600">
                <a:latin typeface="Arial" charset="0"/>
                <a:cs typeface="Arial" charset="0"/>
              </a:rPr>
              <a:t>&lt;/html&gt;</a:t>
            </a:r>
          </a:p>
        </p:txBody>
      </p:sp>
      <p:sp>
        <p:nvSpPr>
          <p:cNvPr id="365573" name="Text Box 5"/>
          <p:cNvSpPr txBox="1">
            <a:spLocks noChangeArrowheads="1"/>
          </p:cNvSpPr>
          <p:nvPr/>
        </p:nvSpPr>
        <p:spPr bwMode="auto">
          <a:xfrm>
            <a:off x="1600200" y="1143000"/>
            <a:ext cx="1201738" cy="336550"/>
          </a:xfrm>
          <a:prstGeom prst="rect">
            <a:avLst/>
          </a:prstGeom>
          <a:noFill/>
          <a:ln w="9525">
            <a:noFill/>
            <a:miter lim="800000"/>
            <a:headEnd/>
            <a:tailEnd/>
          </a:ln>
          <a:effectLst/>
        </p:spPr>
        <p:txBody>
          <a:bodyPr wrap="none">
            <a:spAutoFit/>
          </a:bodyPr>
          <a:lstStyle/>
          <a:p>
            <a:pPr eaLnBrk="0" hangingPunct="0"/>
            <a:r>
              <a:rPr lang="en-US" sz="1600" b="1">
                <a:latin typeface="Arial" charset="0"/>
                <a:cs typeface="Arial" charset="0"/>
              </a:rPr>
              <a:t>index.html</a:t>
            </a:r>
          </a:p>
        </p:txBody>
      </p:sp>
      <p:sp>
        <p:nvSpPr>
          <p:cNvPr id="365574" name="Text Box 6"/>
          <p:cNvSpPr txBox="1">
            <a:spLocks noChangeArrowheads="1"/>
          </p:cNvSpPr>
          <p:nvPr/>
        </p:nvSpPr>
        <p:spPr bwMode="auto">
          <a:xfrm>
            <a:off x="2895600" y="3886200"/>
            <a:ext cx="1033463" cy="336550"/>
          </a:xfrm>
          <a:prstGeom prst="rect">
            <a:avLst/>
          </a:prstGeom>
          <a:noFill/>
          <a:ln w="9525">
            <a:noFill/>
            <a:miter lim="800000"/>
            <a:headEnd/>
            <a:tailEnd/>
          </a:ln>
          <a:effectLst/>
        </p:spPr>
        <p:txBody>
          <a:bodyPr wrap="none">
            <a:spAutoFit/>
          </a:bodyPr>
          <a:lstStyle/>
          <a:p>
            <a:pPr eaLnBrk="0" hangingPunct="0"/>
            <a:r>
              <a:rPr lang="en-US" sz="1600" b="1">
                <a:latin typeface="Arial" charset="0"/>
                <a:cs typeface="Arial" charset="0"/>
              </a:rPr>
              <a:t>test.html</a:t>
            </a:r>
          </a:p>
        </p:txBody>
      </p:sp>
      <p:sp>
        <p:nvSpPr>
          <p:cNvPr id="365575" name="Line 7"/>
          <p:cNvSpPr>
            <a:spLocks noChangeShapeType="1"/>
          </p:cNvSpPr>
          <p:nvPr/>
        </p:nvSpPr>
        <p:spPr bwMode="auto">
          <a:xfrm>
            <a:off x="3810000" y="3276600"/>
            <a:ext cx="304800" cy="8382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685800" y="0"/>
            <a:ext cx="7772400" cy="1143000"/>
          </a:xfrm>
        </p:spPr>
        <p:txBody>
          <a:bodyPr/>
          <a:lstStyle/>
          <a:p>
            <a:r>
              <a:rPr lang="en-US"/>
              <a:t>Hypertext “Anchors”</a:t>
            </a:r>
          </a:p>
        </p:txBody>
      </p:sp>
      <p:sp>
        <p:nvSpPr>
          <p:cNvPr id="367619" name="Rectangle 3"/>
          <p:cNvSpPr>
            <a:spLocks noGrp="1" noChangeArrowheads="1"/>
          </p:cNvSpPr>
          <p:nvPr>
            <p:ph type="body" idx="1"/>
          </p:nvPr>
        </p:nvSpPr>
        <p:spPr>
          <a:xfrm>
            <a:off x="152400" y="1066800"/>
            <a:ext cx="8991600" cy="4114800"/>
          </a:xfrm>
        </p:spPr>
        <p:txBody>
          <a:bodyPr/>
          <a:lstStyle/>
          <a:p>
            <a:r>
              <a:rPr lang="en-US" sz="2800" dirty="0"/>
              <a:t>Internal anchors: somewhere on the same page</a:t>
            </a:r>
          </a:p>
          <a:p>
            <a:pPr lvl="1"/>
            <a:r>
              <a:rPr lang="en-US" sz="2400" dirty="0"/>
              <a:t>&lt;a </a:t>
            </a:r>
            <a:r>
              <a:rPr lang="en-US" sz="2400" dirty="0" err="1"/>
              <a:t>href</a:t>
            </a:r>
            <a:r>
              <a:rPr lang="en-US" sz="2400" dirty="0"/>
              <a:t>=“#students”&gt; Students&lt;/a&gt;</a:t>
            </a:r>
          </a:p>
          <a:p>
            <a:pPr lvl="2"/>
            <a:r>
              <a:rPr lang="en-US" sz="2000" dirty="0"/>
              <a:t>Links to: &lt;a name=“students”&gt;Student Information&lt;/a&gt;</a:t>
            </a:r>
          </a:p>
          <a:p>
            <a:pPr lvl="4"/>
            <a:endParaRPr lang="en-US" sz="1800" dirty="0"/>
          </a:p>
          <a:p>
            <a:r>
              <a:rPr lang="en-US" sz="2800" dirty="0"/>
              <a:t>External anchors: to another page </a:t>
            </a:r>
          </a:p>
          <a:p>
            <a:pPr lvl="1"/>
            <a:r>
              <a:rPr lang="en-US" sz="2400" dirty="0"/>
              <a:t>&lt;a </a:t>
            </a:r>
            <a:r>
              <a:rPr lang="en-US" sz="2400" dirty="0" err="1" smtClean="0"/>
              <a:t>href</a:t>
            </a:r>
            <a:r>
              <a:rPr lang="en-US" sz="2400" dirty="0" smtClean="0"/>
              <a:t>=“http://</a:t>
            </a:r>
            <a:r>
              <a:rPr lang="en-US" sz="2400" dirty="0" smtClean="0"/>
              <a:t>ischool</a:t>
            </a:r>
            <a:r>
              <a:rPr lang="en-US" sz="2400" dirty="0" smtClean="0"/>
              <a:t>.umd.edu”&gt;iSchool&lt;/</a:t>
            </a:r>
            <a:r>
              <a:rPr lang="en-US" sz="2400" dirty="0"/>
              <a:t>a&gt;</a:t>
            </a:r>
          </a:p>
          <a:p>
            <a:pPr lvl="1"/>
            <a:r>
              <a:rPr lang="en-US" sz="1800" dirty="0"/>
              <a:t>&lt;a </a:t>
            </a:r>
            <a:r>
              <a:rPr lang="en-US" sz="1800" dirty="0" err="1"/>
              <a:t>href</a:t>
            </a:r>
            <a:r>
              <a:rPr lang="en-US" sz="1800" dirty="0"/>
              <a:t>=“http://terpconnect.umd.edu/~</a:t>
            </a:r>
            <a:r>
              <a:rPr lang="en-US" sz="1800" dirty="0" err="1"/>
              <a:t>oard</a:t>
            </a:r>
            <a:r>
              <a:rPr lang="en-US" sz="1800" dirty="0"/>
              <a:t>/</a:t>
            </a:r>
            <a:r>
              <a:rPr lang="en-US" sz="1800" dirty="0" err="1"/>
              <a:t>research.html#email</a:t>
            </a:r>
            <a:r>
              <a:rPr lang="en-US" sz="1800" dirty="0" smtClean="0"/>
              <a:t>”&gt;</a:t>
            </a:r>
            <a:r>
              <a:rPr lang="en-US" sz="1800" dirty="0" smtClean="0"/>
              <a:t>email papers&lt;/</a:t>
            </a:r>
            <a:r>
              <a:rPr lang="en-US" sz="1800" dirty="0"/>
              <a:t>a&gt;</a:t>
            </a:r>
          </a:p>
          <a:p>
            <a:pPr lvl="4"/>
            <a:endParaRPr lang="en-US" sz="1800" dirty="0"/>
          </a:p>
          <a:p>
            <a:r>
              <a:rPr lang="en-US" sz="2800" dirty="0"/>
              <a:t>URL may be complete, or relative to current page</a:t>
            </a:r>
          </a:p>
          <a:p>
            <a:pPr lvl="1"/>
            <a:r>
              <a:rPr lang="en-US" sz="2400" dirty="0"/>
              <a:t>&lt;a </a:t>
            </a:r>
            <a:r>
              <a:rPr lang="en-US" sz="2400" dirty="0" err="1"/>
              <a:t>href</a:t>
            </a:r>
            <a:r>
              <a:rPr lang="en-US" sz="2400" dirty="0"/>
              <a:t>=“video/week2.rm”&gt;2&lt;/a&gt;</a:t>
            </a:r>
          </a:p>
          <a:p>
            <a:pPr lvl="4"/>
            <a:endParaRPr lang="en-US" sz="1800" dirty="0"/>
          </a:p>
          <a:p>
            <a:r>
              <a:rPr lang="en-US" sz="2800" dirty="0"/>
              <a:t>File name </a:t>
            </a:r>
            <a:r>
              <a:rPr lang="en-US" sz="2800" dirty="0" smtClean="0"/>
              <a:t>(in URL) </a:t>
            </a:r>
            <a:r>
              <a:rPr lang="en-US" sz="2800" dirty="0"/>
              <a:t>is case sensitive (on Unix servers)</a:t>
            </a:r>
          </a:p>
          <a:p>
            <a:pPr lvl="1"/>
            <a:r>
              <a:rPr lang="en-US" sz="2400" dirty="0"/>
              <a:t>Protocol and domain name are not case sensitive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685800" y="0"/>
            <a:ext cx="7772400" cy="1143000"/>
          </a:xfrm>
        </p:spPr>
        <p:txBody>
          <a:bodyPr/>
          <a:lstStyle/>
          <a:p>
            <a:r>
              <a:rPr lang="en-US"/>
              <a:t>Virtual Private Networks</a:t>
            </a:r>
          </a:p>
        </p:txBody>
      </p:sp>
      <p:sp>
        <p:nvSpPr>
          <p:cNvPr id="258051" name="Oval 3"/>
          <p:cNvSpPr>
            <a:spLocks noChangeArrowheads="1"/>
          </p:cNvSpPr>
          <p:nvPr/>
        </p:nvSpPr>
        <p:spPr bwMode="auto">
          <a:xfrm>
            <a:off x="2895600" y="1905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2" name="Oval 4"/>
          <p:cNvSpPr>
            <a:spLocks noChangeArrowheads="1"/>
          </p:cNvSpPr>
          <p:nvPr/>
        </p:nvSpPr>
        <p:spPr bwMode="auto">
          <a:xfrm>
            <a:off x="4495800" y="2286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3" name="Oval 5"/>
          <p:cNvSpPr>
            <a:spLocks noChangeArrowheads="1"/>
          </p:cNvSpPr>
          <p:nvPr/>
        </p:nvSpPr>
        <p:spPr bwMode="auto">
          <a:xfrm>
            <a:off x="2286000" y="2286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4" name="Oval 6"/>
          <p:cNvSpPr>
            <a:spLocks noChangeArrowheads="1"/>
          </p:cNvSpPr>
          <p:nvPr/>
        </p:nvSpPr>
        <p:spPr bwMode="auto">
          <a:xfrm>
            <a:off x="2133600" y="2971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5" name="Oval 7"/>
          <p:cNvSpPr>
            <a:spLocks noChangeArrowheads="1"/>
          </p:cNvSpPr>
          <p:nvPr/>
        </p:nvSpPr>
        <p:spPr bwMode="auto">
          <a:xfrm>
            <a:off x="3048000" y="3276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6" name="Oval 8"/>
          <p:cNvSpPr>
            <a:spLocks noChangeArrowheads="1"/>
          </p:cNvSpPr>
          <p:nvPr/>
        </p:nvSpPr>
        <p:spPr bwMode="auto">
          <a:xfrm>
            <a:off x="2819400" y="2590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7" name="Oval 9"/>
          <p:cNvSpPr>
            <a:spLocks noChangeArrowheads="1"/>
          </p:cNvSpPr>
          <p:nvPr/>
        </p:nvSpPr>
        <p:spPr bwMode="auto">
          <a:xfrm>
            <a:off x="3657600" y="2514600"/>
            <a:ext cx="152400" cy="1524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58058" name="Oval 10"/>
          <p:cNvSpPr>
            <a:spLocks noChangeArrowheads="1"/>
          </p:cNvSpPr>
          <p:nvPr/>
        </p:nvSpPr>
        <p:spPr bwMode="auto">
          <a:xfrm>
            <a:off x="5029200" y="3276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59" name="Oval 11"/>
          <p:cNvSpPr>
            <a:spLocks noChangeArrowheads="1"/>
          </p:cNvSpPr>
          <p:nvPr/>
        </p:nvSpPr>
        <p:spPr bwMode="auto">
          <a:xfrm>
            <a:off x="4267200" y="3505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0" name="Oval 12"/>
          <p:cNvSpPr>
            <a:spLocks noChangeArrowheads="1"/>
          </p:cNvSpPr>
          <p:nvPr/>
        </p:nvSpPr>
        <p:spPr bwMode="auto">
          <a:xfrm>
            <a:off x="5257800" y="3886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1" name="Oval 13"/>
          <p:cNvSpPr>
            <a:spLocks noChangeArrowheads="1"/>
          </p:cNvSpPr>
          <p:nvPr/>
        </p:nvSpPr>
        <p:spPr bwMode="auto">
          <a:xfrm>
            <a:off x="6019800" y="2667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2" name="Oval 14"/>
          <p:cNvSpPr>
            <a:spLocks noChangeArrowheads="1"/>
          </p:cNvSpPr>
          <p:nvPr/>
        </p:nvSpPr>
        <p:spPr bwMode="auto">
          <a:xfrm>
            <a:off x="5105400" y="2286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3" name="Oval 15"/>
          <p:cNvSpPr>
            <a:spLocks noChangeArrowheads="1"/>
          </p:cNvSpPr>
          <p:nvPr/>
        </p:nvSpPr>
        <p:spPr bwMode="auto">
          <a:xfrm>
            <a:off x="6248400" y="1600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4" name="Oval 16"/>
          <p:cNvSpPr>
            <a:spLocks noChangeArrowheads="1"/>
          </p:cNvSpPr>
          <p:nvPr/>
        </p:nvSpPr>
        <p:spPr bwMode="auto">
          <a:xfrm>
            <a:off x="6248400" y="39624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5" name="Oval 17"/>
          <p:cNvSpPr>
            <a:spLocks noChangeArrowheads="1"/>
          </p:cNvSpPr>
          <p:nvPr/>
        </p:nvSpPr>
        <p:spPr bwMode="auto">
          <a:xfrm>
            <a:off x="6934200" y="4343400"/>
            <a:ext cx="152400" cy="1524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258066" name="Oval 18"/>
          <p:cNvSpPr>
            <a:spLocks noChangeArrowheads="1"/>
          </p:cNvSpPr>
          <p:nvPr/>
        </p:nvSpPr>
        <p:spPr bwMode="auto">
          <a:xfrm>
            <a:off x="7239000" y="3276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7" name="Oval 19"/>
          <p:cNvSpPr>
            <a:spLocks noChangeArrowheads="1"/>
          </p:cNvSpPr>
          <p:nvPr/>
        </p:nvSpPr>
        <p:spPr bwMode="auto">
          <a:xfrm>
            <a:off x="8229600" y="40386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8" name="Oval 20"/>
          <p:cNvSpPr>
            <a:spLocks noChangeArrowheads="1"/>
          </p:cNvSpPr>
          <p:nvPr/>
        </p:nvSpPr>
        <p:spPr bwMode="auto">
          <a:xfrm>
            <a:off x="7772400" y="4648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69" name="Oval 21"/>
          <p:cNvSpPr>
            <a:spLocks noChangeArrowheads="1"/>
          </p:cNvSpPr>
          <p:nvPr/>
        </p:nvSpPr>
        <p:spPr bwMode="auto">
          <a:xfrm>
            <a:off x="7315200" y="50292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70" name="Oval 22"/>
          <p:cNvSpPr>
            <a:spLocks noChangeArrowheads="1"/>
          </p:cNvSpPr>
          <p:nvPr/>
        </p:nvSpPr>
        <p:spPr bwMode="auto">
          <a:xfrm>
            <a:off x="8610600" y="47244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58071" name="Oval 23"/>
          <p:cNvSpPr>
            <a:spLocks noChangeArrowheads="1"/>
          </p:cNvSpPr>
          <p:nvPr/>
        </p:nvSpPr>
        <p:spPr bwMode="auto">
          <a:xfrm>
            <a:off x="6934200" y="25908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cxnSp>
        <p:nvCxnSpPr>
          <p:cNvPr id="258072" name="AutoShape 24"/>
          <p:cNvCxnSpPr>
            <a:cxnSpLocks noChangeShapeType="1"/>
            <a:stCxn id="258053" idx="7"/>
            <a:endCxn id="258051" idx="3"/>
          </p:cNvCxnSpPr>
          <p:nvPr/>
        </p:nvCxnSpPr>
        <p:spPr bwMode="auto">
          <a:xfrm flipV="1">
            <a:off x="2416175" y="2035175"/>
            <a:ext cx="501650" cy="273050"/>
          </a:xfrm>
          <a:prstGeom prst="straightConnector1">
            <a:avLst/>
          </a:prstGeom>
          <a:noFill/>
          <a:ln w="9525">
            <a:solidFill>
              <a:schemeClr val="tx1"/>
            </a:solidFill>
            <a:round/>
            <a:headEnd/>
            <a:tailEnd/>
          </a:ln>
          <a:effectLst/>
        </p:spPr>
      </p:cxnSp>
      <p:cxnSp>
        <p:nvCxnSpPr>
          <p:cNvPr id="258073" name="AutoShape 25"/>
          <p:cNvCxnSpPr>
            <a:cxnSpLocks noChangeShapeType="1"/>
            <a:stCxn id="258056" idx="0"/>
            <a:endCxn id="258051" idx="4"/>
          </p:cNvCxnSpPr>
          <p:nvPr/>
        </p:nvCxnSpPr>
        <p:spPr bwMode="auto">
          <a:xfrm flipV="1">
            <a:off x="2895600" y="2057400"/>
            <a:ext cx="76200" cy="533400"/>
          </a:xfrm>
          <a:prstGeom prst="straightConnector1">
            <a:avLst/>
          </a:prstGeom>
          <a:noFill/>
          <a:ln w="9525">
            <a:solidFill>
              <a:schemeClr val="tx1"/>
            </a:solidFill>
            <a:round/>
            <a:headEnd/>
            <a:tailEnd/>
          </a:ln>
          <a:effectLst/>
        </p:spPr>
      </p:cxnSp>
      <p:cxnSp>
        <p:nvCxnSpPr>
          <p:cNvPr id="258074" name="AutoShape 26"/>
          <p:cNvCxnSpPr>
            <a:cxnSpLocks noChangeShapeType="1"/>
            <a:stCxn id="258054" idx="6"/>
            <a:endCxn id="258056" idx="3"/>
          </p:cNvCxnSpPr>
          <p:nvPr/>
        </p:nvCxnSpPr>
        <p:spPr bwMode="auto">
          <a:xfrm flipV="1">
            <a:off x="2286000" y="2720975"/>
            <a:ext cx="555625" cy="327025"/>
          </a:xfrm>
          <a:prstGeom prst="straightConnector1">
            <a:avLst/>
          </a:prstGeom>
          <a:noFill/>
          <a:ln w="9525">
            <a:solidFill>
              <a:schemeClr val="tx1"/>
            </a:solidFill>
            <a:round/>
            <a:headEnd/>
            <a:tailEnd/>
          </a:ln>
          <a:effectLst/>
        </p:spPr>
      </p:cxnSp>
      <p:cxnSp>
        <p:nvCxnSpPr>
          <p:cNvPr id="258075" name="AutoShape 27"/>
          <p:cNvCxnSpPr>
            <a:cxnSpLocks noChangeShapeType="1"/>
            <a:stCxn id="258051" idx="5"/>
            <a:endCxn id="258057" idx="1"/>
          </p:cNvCxnSpPr>
          <p:nvPr/>
        </p:nvCxnSpPr>
        <p:spPr bwMode="auto">
          <a:xfrm>
            <a:off x="3025775" y="2035175"/>
            <a:ext cx="654050" cy="501650"/>
          </a:xfrm>
          <a:prstGeom prst="straightConnector1">
            <a:avLst/>
          </a:prstGeom>
          <a:noFill/>
          <a:ln w="9525">
            <a:solidFill>
              <a:schemeClr val="tx1"/>
            </a:solidFill>
            <a:round/>
            <a:headEnd/>
            <a:tailEnd/>
          </a:ln>
          <a:effectLst/>
        </p:spPr>
      </p:cxnSp>
      <p:cxnSp>
        <p:nvCxnSpPr>
          <p:cNvPr id="258076" name="AutoShape 28"/>
          <p:cNvCxnSpPr>
            <a:cxnSpLocks noChangeShapeType="1"/>
            <a:stCxn id="258056" idx="6"/>
            <a:endCxn id="258057" idx="2"/>
          </p:cNvCxnSpPr>
          <p:nvPr/>
        </p:nvCxnSpPr>
        <p:spPr bwMode="auto">
          <a:xfrm flipV="1">
            <a:off x="2971800" y="2590800"/>
            <a:ext cx="685800" cy="76200"/>
          </a:xfrm>
          <a:prstGeom prst="straightConnector1">
            <a:avLst/>
          </a:prstGeom>
          <a:noFill/>
          <a:ln w="9525">
            <a:solidFill>
              <a:schemeClr val="tx1"/>
            </a:solidFill>
            <a:round/>
            <a:headEnd/>
            <a:tailEnd/>
          </a:ln>
          <a:effectLst/>
        </p:spPr>
      </p:cxnSp>
      <p:cxnSp>
        <p:nvCxnSpPr>
          <p:cNvPr id="258077" name="AutoShape 29"/>
          <p:cNvCxnSpPr>
            <a:cxnSpLocks noChangeShapeType="1"/>
            <a:stCxn id="258055" idx="7"/>
            <a:endCxn id="258057" idx="3"/>
          </p:cNvCxnSpPr>
          <p:nvPr/>
        </p:nvCxnSpPr>
        <p:spPr bwMode="auto">
          <a:xfrm flipV="1">
            <a:off x="3178175" y="2644775"/>
            <a:ext cx="501650" cy="654050"/>
          </a:xfrm>
          <a:prstGeom prst="straightConnector1">
            <a:avLst/>
          </a:prstGeom>
          <a:noFill/>
          <a:ln w="9525">
            <a:solidFill>
              <a:schemeClr val="tx1"/>
            </a:solidFill>
            <a:round/>
            <a:headEnd/>
            <a:tailEnd/>
          </a:ln>
          <a:effectLst/>
        </p:spPr>
      </p:cxnSp>
      <p:cxnSp>
        <p:nvCxnSpPr>
          <p:cNvPr id="258078" name="AutoShape 30"/>
          <p:cNvCxnSpPr>
            <a:cxnSpLocks noChangeShapeType="1"/>
            <a:stCxn id="258054" idx="5"/>
            <a:endCxn id="258055" idx="2"/>
          </p:cNvCxnSpPr>
          <p:nvPr/>
        </p:nvCxnSpPr>
        <p:spPr bwMode="auto">
          <a:xfrm>
            <a:off x="2263775" y="3101975"/>
            <a:ext cx="784225" cy="250825"/>
          </a:xfrm>
          <a:prstGeom prst="straightConnector1">
            <a:avLst/>
          </a:prstGeom>
          <a:noFill/>
          <a:ln w="9525">
            <a:solidFill>
              <a:schemeClr val="tx1"/>
            </a:solidFill>
            <a:round/>
            <a:headEnd/>
            <a:tailEnd/>
          </a:ln>
          <a:effectLst/>
        </p:spPr>
      </p:cxnSp>
      <p:cxnSp>
        <p:nvCxnSpPr>
          <p:cNvPr id="258079" name="AutoShape 31"/>
          <p:cNvCxnSpPr>
            <a:cxnSpLocks noChangeShapeType="1"/>
            <a:stCxn id="258057" idx="6"/>
            <a:endCxn id="258052" idx="2"/>
          </p:cNvCxnSpPr>
          <p:nvPr/>
        </p:nvCxnSpPr>
        <p:spPr bwMode="auto">
          <a:xfrm flipV="1">
            <a:off x="3810000" y="2362200"/>
            <a:ext cx="685800" cy="228600"/>
          </a:xfrm>
          <a:prstGeom prst="straightConnector1">
            <a:avLst/>
          </a:prstGeom>
          <a:noFill/>
          <a:ln w="9525">
            <a:solidFill>
              <a:schemeClr val="tx1"/>
            </a:solidFill>
            <a:round/>
            <a:headEnd/>
            <a:tailEnd/>
          </a:ln>
          <a:effectLst/>
        </p:spPr>
      </p:cxnSp>
      <p:cxnSp>
        <p:nvCxnSpPr>
          <p:cNvPr id="258080" name="AutoShape 32"/>
          <p:cNvCxnSpPr>
            <a:cxnSpLocks noChangeShapeType="1"/>
            <a:stCxn id="258062" idx="7"/>
            <a:endCxn id="258063" idx="2"/>
          </p:cNvCxnSpPr>
          <p:nvPr/>
        </p:nvCxnSpPr>
        <p:spPr bwMode="auto">
          <a:xfrm flipV="1">
            <a:off x="5235575" y="1676400"/>
            <a:ext cx="1012825" cy="631825"/>
          </a:xfrm>
          <a:prstGeom prst="straightConnector1">
            <a:avLst/>
          </a:prstGeom>
          <a:noFill/>
          <a:ln w="9525">
            <a:solidFill>
              <a:schemeClr val="tx1"/>
            </a:solidFill>
            <a:round/>
            <a:headEnd/>
            <a:tailEnd/>
          </a:ln>
          <a:effectLst/>
        </p:spPr>
      </p:cxnSp>
      <p:cxnSp>
        <p:nvCxnSpPr>
          <p:cNvPr id="258081" name="AutoShape 33"/>
          <p:cNvCxnSpPr>
            <a:cxnSpLocks noChangeShapeType="1"/>
            <a:stCxn id="258052" idx="6"/>
            <a:endCxn id="258062" idx="2"/>
          </p:cNvCxnSpPr>
          <p:nvPr/>
        </p:nvCxnSpPr>
        <p:spPr bwMode="auto">
          <a:xfrm>
            <a:off x="4648200" y="2362200"/>
            <a:ext cx="457200" cy="0"/>
          </a:xfrm>
          <a:prstGeom prst="straightConnector1">
            <a:avLst/>
          </a:prstGeom>
          <a:noFill/>
          <a:ln w="9525">
            <a:solidFill>
              <a:schemeClr val="tx1"/>
            </a:solidFill>
            <a:round/>
            <a:headEnd/>
            <a:tailEnd/>
          </a:ln>
          <a:effectLst/>
        </p:spPr>
      </p:cxnSp>
      <p:cxnSp>
        <p:nvCxnSpPr>
          <p:cNvPr id="258082" name="AutoShape 34"/>
          <p:cNvCxnSpPr>
            <a:cxnSpLocks noChangeShapeType="1"/>
            <a:stCxn id="258062" idx="6"/>
            <a:endCxn id="258061" idx="1"/>
          </p:cNvCxnSpPr>
          <p:nvPr/>
        </p:nvCxnSpPr>
        <p:spPr bwMode="auto">
          <a:xfrm>
            <a:off x="5257800" y="2362200"/>
            <a:ext cx="784225" cy="327025"/>
          </a:xfrm>
          <a:prstGeom prst="straightConnector1">
            <a:avLst/>
          </a:prstGeom>
          <a:noFill/>
          <a:ln w="9525">
            <a:solidFill>
              <a:schemeClr val="tx1"/>
            </a:solidFill>
            <a:round/>
            <a:headEnd/>
            <a:tailEnd/>
          </a:ln>
          <a:effectLst/>
        </p:spPr>
      </p:cxnSp>
      <p:cxnSp>
        <p:nvCxnSpPr>
          <p:cNvPr id="258083" name="AutoShape 35"/>
          <p:cNvCxnSpPr>
            <a:cxnSpLocks noChangeShapeType="1"/>
            <a:stCxn id="258059" idx="0"/>
            <a:endCxn id="258052" idx="4"/>
          </p:cNvCxnSpPr>
          <p:nvPr/>
        </p:nvCxnSpPr>
        <p:spPr bwMode="auto">
          <a:xfrm flipV="1">
            <a:off x="4343400" y="2438400"/>
            <a:ext cx="228600" cy="1066800"/>
          </a:xfrm>
          <a:prstGeom prst="straightConnector1">
            <a:avLst/>
          </a:prstGeom>
          <a:noFill/>
          <a:ln w="9525">
            <a:solidFill>
              <a:schemeClr val="tx1"/>
            </a:solidFill>
            <a:round/>
            <a:headEnd/>
            <a:tailEnd/>
          </a:ln>
          <a:effectLst/>
        </p:spPr>
      </p:cxnSp>
      <p:cxnSp>
        <p:nvCxnSpPr>
          <p:cNvPr id="258084" name="AutoShape 36"/>
          <p:cNvCxnSpPr>
            <a:cxnSpLocks noChangeShapeType="1"/>
            <a:stCxn id="258059" idx="6"/>
            <a:endCxn id="258058" idx="3"/>
          </p:cNvCxnSpPr>
          <p:nvPr/>
        </p:nvCxnSpPr>
        <p:spPr bwMode="auto">
          <a:xfrm flipV="1">
            <a:off x="4419600" y="3406775"/>
            <a:ext cx="631825" cy="174625"/>
          </a:xfrm>
          <a:prstGeom prst="straightConnector1">
            <a:avLst/>
          </a:prstGeom>
          <a:noFill/>
          <a:ln w="9525">
            <a:solidFill>
              <a:schemeClr val="tx1"/>
            </a:solidFill>
            <a:round/>
            <a:headEnd/>
            <a:tailEnd/>
          </a:ln>
          <a:effectLst/>
        </p:spPr>
      </p:cxnSp>
      <p:cxnSp>
        <p:nvCxnSpPr>
          <p:cNvPr id="258085" name="AutoShape 37"/>
          <p:cNvCxnSpPr>
            <a:cxnSpLocks noChangeShapeType="1"/>
            <a:stCxn id="258061" idx="6"/>
            <a:endCxn id="258071" idx="2"/>
          </p:cNvCxnSpPr>
          <p:nvPr/>
        </p:nvCxnSpPr>
        <p:spPr bwMode="auto">
          <a:xfrm flipV="1">
            <a:off x="6172200" y="2667000"/>
            <a:ext cx="762000" cy="76200"/>
          </a:xfrm>
          <a:prstGeom prst="straightConnector1">
            <a:avLst/>
          </a:prstGeom>
          <a:noFill/>
          <a:ln w="9525">
            <a:solidFill>
              <a:schemeClr val="tx1"/>
            </a:solidFill>
            <a:round/>
            <a:headEnd/>
            <a:tailEnd/>
          </a:ln>
          <a:effectLst/>
        </p:spPr>
      </p:cxnSp>
      <p:cxnSp>
        <p:nvCxnSpPr>
          <p:cNvPr id="258086" name="AutoShape 38"/>
          <p:cNvCxnSpPr>
            <a:cxnSpLocks noChangeShapeType="1"/>
            <a:stCxn id="258060" idx="7"/>
            <a:endCxn id="258061" idx="3"/>
          </p:cNvCxnSpPr>
          <p:nvPr/>
        </p:nvCxnSpPr>
        <p:spPr bwMode="auto">
          <a:xfrm flipV="1">
            <a:off x="5387975" y="2797175"/>
            <a:ext cx="654050" cy="1111250"/>
          </a:xfrm>
          <a:prstGeom prst="straightConnector1">
            <a:avLst/>
          </a:prstGeom>
          <a:noFill/>
          <a:ln w="9525">
            <a:solidFill>
              <a:schemeClr val="tx1"/>
            </a:solidFill>
            <a:round/>
            <a:headEnd/>
            <a:tailEnd/>
          </a:ln>
          <a:effectLst/>
        </p:spPr>
      </p:cxnSp>
      <p:cxnSp>
        <p:nvCxnSpPr>
          <p:cNvPr id="258087" name="AutoShape 39"/>
          <p:cNvCxnSpPr>
            <a:cxnSpLocks noChangeShapeType="1"/>
            <a:stCxn id="258060" idx="1"/>
            <a:endCxn id="258058" idx="4"/>
          </p:cNvCxnSpPr>
          <p:nvPr/>
        </p:nvCxnSpPr>
        <p:spPr bwMode="auto">
          <a:xfrm flipH="1" flipV="1">
            <a:off x="5105400" y="3429000"/>
            <a:ext cx="174625" cy="479425"/>
          </a:xfrm>
          <a:prstGeom prst="straightConnector1">
            <a:avLst/>
          </a:prstGeom>
          <a:noFill/>
          <a:ln w="9525">
            <a:solidFill>
              <a:schemeClr val="tx1"/>
            </a:solidFill>
            <a:round/>
            <a:headEnd/>
            <a:tailEnd/>
          </a:ln>
          <a:effectLst/>
        </p:spPr>
      </p:cxnSp>
      <p:cxnSp>
        <p:nvCxnSpPr>
          <p:cNvPr id="258088" name="AutoShape 40"/>
          <p:cNvCxnSpPr>
            <a:cxnSpLocks noChangeShapeType="1"/>
            <a:stCxn id="258060" idx="6"/>
            <a:endCxn id="258064" idx="2"/>
          </p:cNvCxnSpPr>
          <p:nvPr/>
        </p:nvCxnSpPr>
        <p:spPr bwMode="auto">
          <a:xfrm>
            <a:off x="5410200" y="3962400"/>
            <a:ext cx="838200" cy="76200"/>
          </a:xfrm>
          <a:prstGeom prst="straightConnector1">
            <a:avLst/>
          </a:prstGeom>
          <a:noFill/>
          <a:ln w="9525">
            <a:solidFill>
              <a:schemeClr val="tx1"/>
            </a:solidFill>
            <a:round/>
            <a:headEnd/>
            <a:tailEnd/>
          </a:ln>
          <a:effectLst/>
        </p:spPr>
      </p:cxnSp>
      <p:cxnSp>
        <p:nvCxnSpPr>
          <p:cNvPr id="258089" name="AutoShape 41"/>
          <p:cNvCxnSpPr>
            <a:cxnSpLocks noChangeShapeType="1"/>
            <a:stCxn id="258071" idx="4"/>
            <a:endCxn id="258066" idx="0"/>
          </p:cNvCxnSpPr>
          <p:nvPr/>
        </p:nvCxnSpPr>
        <p:spPr bwMode="auto">
          <a:xfrm>
            <a:off x="7010400" y="2743200"/>
            <a:ext cx="304800" cy="533400"/>
          </a:xfrm>
          <a:prstGeom prst="straightConnector1">
            <a:avLst/>
          </a:prstGeom>
          <a:noFill/>
          <a:ln w="9525">
            <a:solidFill>
              <a:schemeClr val="tx1"/>
            </a:solidFill>
            <a:round/>
            <a:headEnd/>
            <a:tailEnd/>
          </a:ln>
          <a:effectLst/>
        </p:spPr>
      </p:cxnSp>
      <p:cxnSp>
        <p:nvCxnSpPr>
          <p:cNvPr id="258090" name="AutoShape 42"/>
          <p:cNvCxnSpPr>
            <a:cxnSpLocks noChangeShapeType="1"/>
            <a:stCxn id="258064" idx="6"/>
            <a:endCxn id="258066" idx="3"/>
          </p:cNvCxnSpPr>
          <p:nvPr/>
        </p:nvCxnSpPr>
        <p:spPr bwMode="auto">
          <a:xfrm flipV="1">
            <a:off x="6400800" y="3406775"/>
            <a:ext cx="860425" cy="631825"/>
          </a:xfrm>
          <a:prstGeom prst="straightConnector1">
            <a:avLst/>
          </a:prstGeom>
          <a:noFill/>
          <a:ln w="9525">
            <a:solidFill>
              <a:schemeClr val="tx1"/>
            </a:solidFill>
            <a:round/>
            <a:headEnd/>
            <a:tailEnd/>
          </a:ln>
          <a:effectLst/>
        </p:spPr>
      </p:cxnSp>
      <p:cxnSp>
        <p:nvCxnSpPr>
          <p:cNvPr id="258091" name="AutoShape 43"/>
          <p:cNvCxnSpPr>
            <a:cxnSpLocks noChangeShapeType="1"/>
            <a:stCxn id="258064" idx="5"/>
            <a:endCxn id="258065" idx="1"/>
          </p:cNvCxnSpPr>
          <p:nvPr/>
        </p:nvCxnSpPr>
        <p:spPr bwMode="auto">
          <a:xfrm>
            <a:off x="6378575" y="4092575"/>
            <a:ext cx="577850" cy="273050"/>
          </a:xfrm>
          <a:prstGeom prst="straightConnector1">
            <a:avLst/>
          </a:prstGeom>
          <a:noFill/>
          <a:ln w="9525">
            <a:solidFill>
              <a:schemeClr val="tx1"/>
            </a:solidFill>
            <a:round/>
            <a:headEnd/>
            <a:tailEnd/>
          </a:ln>
          <a:effectLst/>
        </p:spPr>
      </p:cxnSp>
      <p:cxnSp>
        <p:nvCxnSpPr>
          <p:cNvPr id="258092" name="AutoShape 44"/>
          <p:cNvCxnSpPr>
            <a:cxnSpLocks noChangeShapeType="1"/>
            <a:stCxn id="258065" idx="7"/>
            <a:endCxn id="258066" idx="4"/>
          </p:cNvCxnSpPr>
          <p:nvPr/>
        </p:nvCxnSpPr>
        <p:spPr bwMode="auto">
          <a:xfrm flipV="1">
            <a:off x="7064375" y="3429000"/>
            <a:ext cx="250825" cy="936625"/>
          </a:xfrm>
          <a:prstGeom prst="straightConnector1">
            <a:avLst/>
          </a:prstGeom>
          <a:noFill/>
          <a:ln w="9525">
            <a:solidFill>
              <a:schemeClr val="tx1"/>
            </a:solidFill>
            <a:round/>
            <a:headEnd/>
            <a:tailEnd/>
          </a:ln>
          <a:effectLst/>
        </p:spPr>
      </p:cxnSp>
      <p:cxnSp>
        <p:nvCxnSpPr>
          <p:cNvPr id="258093" name="AutoShape 45"/>
          <p:cNvCxnSpPr>
            <a:cxnSpLocks noChangeShapeType="1"/>
            <a:stCxn id="258065" idx="6"/>
            <a:endCxn id="258068" idx="1"/>
          </p:cNvCxnSpPr>
          <p:nvPr/>
        </p:nvCxnSpPr>
        <p:spPr bwMode="auto">
          <a:xfrm>
            <a:off x="7086600" y="4419600"/>
            <a:ext cx="708025" cy="250825"/>
          </a:xfrm>
          <a:prstGeom prst="straightConnector1">
            <a:avLst/>
          </a:prstGeom>
          <a:noFill/>
          <a:ln w="9525">
            <a:solidFill>
              <a:schemeClr val="tx1"/>
            </a:solidFill>
            <a:round/>
            <a:headEnd/>
            <a:tailEnd/>
          </a:ln>
          <a:effectLst/>
        </p:spPr>
      </p:cxnSp>
      <p:sp>
        <p:nvSpPr>
          <p:cNvPr id="258094" name="Oval 46"/>
          <p:cNvSpPr>
            <a:spLocks noChangeArrowheads="1"/>
          </p:cNvSpPr>
          <p:nvPr/>
        </p:nvSpPr>
        <p:spPr bwMode="auto">
          <a:xfrm>
            <a:off x="8229600" y="5334000"/>
            <a:ext cx="152400" cy="152400"/>
          </a:xfrm>
          <a:prstGeom prst="ellipse">
            <a:avLst/>
          </a:prstGeom>
          <a:solidFill>
            <a:schemeClr val="accent1"/>
          </a:solidFill>
          <a:ln w="9525">
            <a:solidFill>
              <a:schemeClr val="tx1"/>
            </a:solidFill>
            <a:round/>
            <a:headEnd/>
            <a:tailEnd/>
          </a:ln>
          <a:effectLst/>
        </p:spPr>
        <p:txBody>
          <a:bodyPr wrap="none" anchor="ctr"/>
          <a:lstStyle/>
          <a:p>
            <a:endParaRPr lang="en-US"/>
          </a:p>
        </p:txBody>
      </p:sp>
      <p:cxnSp>
        <p:nvCxnSpPr>
          <p:cNvPr id="258095" name="AutoShape 47"/>
          <p:cNvCxnSpPr>
            <a:cxnSpLocks noChangeShapeType="1"/>
            <a:stCxn id="258069" idx="7"/>
            <a:endCxn id="258068" idx="3"/>
          </p:cNvCxnSpPr>
          <p:nvPr/>
        </p:nvCxnSpPr>
        <p:spPr bwMode="auto">
          <a:xfrm flipV="1">
            <a:off x="7445375" y="4778375"/>
            <a:ext cx="349250" cy="273050"/>
          </a:xfrm>
          <a:prstGeom prst="straightConnector1">
            <a:avLst/>
          </a:prstGeom>
          <a:noFill/>
          <a:ln w="9525">
            <a:solidFill>
              <a:schemeClr val="tx1"/>
            </a:solidFill>
            <a:round/>
            <a:headEnd/>
            <a:tailEnd/>
          </a:ln>
          <a:effectLst/>
        </p:spPr>
      </p:cxnSp>
      <p:cxnSp>
        <p:nvCxnSpPr>
          <p:cNvPr id="258096" name="AutoShape 48"/>
          <p:cNvCxnSpPr>
            <a:cxnSpLocks noChangeShapeType="1"/>
            <a:stCxn id="258094" idx="1"/>
            <a:endCxn id="258068" idx="5"/>
          </p:cNvCxnSpPr>
          <p:nvPr/>
        </p:nvCxnSpPr>
        <p:spPr bwMode="auto">
          <a:xfrm flipH="1" flipV="1">
            <a:off x="7902575" y="4778375"/>
            <a:ext cx="349250" cy="577850"/>
          </a:xfrm>
          <a:prstGeom prst="straightConnector1">
            <a:avLst/>
          </a:prstGeom>
          <a:noFill/>
          <a:ln w="9525">
            <a:solidFill>
              <a:schemeClr val="tx1"/>
            </a:solidFill>
            <a:round/>
            <a:headEnd/>
            <a:tailEnd/>
          </a:ln>
          <a:effectLst/>
        </p:spPr>
      </p:cxnSp>
      <p:cxnSp>
        <p:nvCxnSpPr>
          <p:cNvPr id="258097" name="AutoShape 49"/>
          <p:cNvCxnSpPr>
            <a:cxnSpLocks noChangeShapeType="1"/>
            <a:stCxn id="258070" idx="2"/>
            <a:endCxn id="258068" idx="6"/>
          </p:cNvCxnSpPr>
          <p:nvPr/>
        </p:nvCxnSpPr>
        <p:spPr bwMode="auto">
          <a:xfrm flipH="1" flipV="1">
            <a:off x="7924800" y="4724400"/>
            <a:ext cx="685800" cy="76200"/>
          </a:xfrm>
          <a:prstGeom prst="straightConnector1">
            <a:avLst/>
          </a:prstGeom>
          <a:noFill/>
          <a:ln w="9525">
            <a:solidFill>
              <a:schemeClr val="tx1"/>
            </a:solidFill>
            <a:round/>
            <a:headEnd/>
            <a:tailEnd/>
          </a:ln>
          <a:effectLst/>
        </p:spPr>
      </p:cxnSp>
      <p:cxnSp>
        <p:nvCxnSpPr>
          <p:cNvPr id="258098" name="AutoShape 50"/>
          <p:cNvCxnSpPr>
            <a:cxnSpLocks noChangeShapeType="1"/>
            <a:stCxn id="258067" idx="4"/>
            <a:endCxn id="258068" idx="7"/>
          </p:cNvCxnSpPr>
          <p:nvPr/>
        </p:nvCxnSpPr>
        <p:spPr bwMode="auto">
          <a:xfrm flipH="1">
            <a:off x="7902575" y="4191000"/>
            <a:ext cx="403225" cy="479425"/>
          </a:xfrm>
          <a:prstGeom prst="straightConnector1">
            <a:avLst/>
          </a:prstGeom>
          <a:noFill/>
          <a:ln w="9525">
            <a:solidFill>
              <a:schemeClr val="tx1"/>
            </a:solidFill>
            <a:round/>
            <a:headEnd/>
            <a:tailEnd/>
          </a:ln>
          <a:effectLst/>
        </p:spPr>
      </p:cxnSp>
      <p:sp>
        <p:nvSpPr>
          <p:cNvPr id="258099" name="Text Box 51"/>
          <p:cNvSpPr txBox="1">
            <a:spLocks noChangeArrowheads="1"/>
          </p:cNvSpPr>
          <p:nvPr/>
        </p:nvSpPr>
        <p:spPr bwMode="auto">
          <a:xfrm>
            <a:off x="2498725" y="3473450"/>
            <a:ext cx="930275" cy="336550"/>
          </a:xfrm>
          <a:prstGeom prst="rect">
            <a:avLst/>
          </a:prstGeom>
          <a:noFill/>
          <a:ln w="9525">
            <a:noFill/>
            <a:miter lim="800000"/>
            <a:headEnd/>
            <a:tailEnd/>
          </a:ln>
          <a:effectLst/>
        </p:spPr>
        <p:txBody>
          <a:bodyPr wrap="none">
            <a:spAutoFit/>
          </a:bodyPr>
          <a:lstStyle/>
          <a:p>
            <a:pPr eaLnBrk="0" hangingPunct="0"/>
            <a:r>
              <a:rPr lang="en-US" sz="1600" b="1">
                <a:latin typeface="Arial" charset="0"/>
              </a:rPr>
              <a:t>Intranet</a:t>
            </a:r>
          </a:p>
        </p:txBody>
      </p:sp>
      <p:sp>
        <p:nvSpPr>
          <p:cNvPr id="258100" name="Text Box 52"/>
          <p:cNvSpPr txBox="1">
            <a:spLocks noChangeArrowheads="1"/>
          </p:cNvSpPr>
          <p:nvPr/>
        </p:nvSpPr>
        <p:spPr bwMode="auto">
          <a:xfrm>
            <a:off x="7375525" y="5530850"/>
            <a:ext cx="930275" cy="336550"/>
          </a:xfrm>
          <a:prstGeom prst="rect">
            <a:avLst/>
          </a:prstGeom>
          <a:noFill/>
          <a:ln w="9525">
            <a:noFill/>
            <a:miter lim="800000"/>
            <a:headEnd/>
            <a:tailEnd/>
          </a:ln>
          <a:effectLst/>
        </p:spPr>
        <p:txBody>
          <a:bodyPr wrap="none">
            <a:spAutoFit/>
          </a:bodyPr>
          <a:lstStyle/>
          <a:p>
            <a:pPr eaLnBrk="0" hangingPunct="0"/>
            <a:r>
              <a:rPr lang="en-US" sz="1600" b="1">
                <a:latin typeface="Arial" charset="0"/>
              </a:rPr>
              <a:t>Intranet</a:t>
            </a:r>
          </a:p>
        </p:txBody>
      </p:sp>
      <p:sp>
        <p:nvSpPr>
          <p:cNvPr id="258101" name="Text Box 53"/>
          <p:cNvSpPr txBox="1">
            <a:spLocks noChangeArrowheads="1"/>
          </p:cNvSpPr>
          <p:nvPr/>
        </p:nvSpPr>
        <p:spPr bwMode="auto">
          <a:xfrm>
            <a:off x="2209800" y="990600"/>
            <a:ext cx="4875213" cy="336550"/>
          </a:xfrm>
          <a:prstGeom prst="rect">
            <a:avLst/>
          </a:prstGeom>
          <a:noFill/>
          <a:ln w="9525">
            <a:noFill/>
            <a:miter lim="800000"/>
            <a:headEnd/>
            <a:tailEnd/>
          </a:ln>
          <a:effectLst/>
        </p:spPr>
        <p:txBody>
          <a:bodyPr wrap="none">
            <a:spAutoFit/>
          </a:bodyPr>
          <a:lstStyle/>
          <a:p>
            <a:pPr eaLnBrk="0" hangingPunct="0"/>
            <a:r>
              <a:rPr lang="en-US" sz="1600" b="1">
                <a:latin typeface="Arial" charset="0"/>
              </a:rPr>
              <a:t>a secure private network over the public Internet</a:t>
            </a:r>
            <a:endParaRPr lang="en-US" sz="2000" b="1">
              <a:latin typeface="Arial" charset="0"/>
            </a:endParaRPr>
          </a:p>
        </p:txBody>
      </p:sp>
      <p:sp>
        <p:nvSpPr>
          <p:cNvPr id="258102" name="Text Box 54"/>
          <p:cNvSpPr txBox="1">
            <a:spLocks noChangeArrowheads="1"/>
          </p:cNvSpPr>
          <p:nvPr/>
        </p:nvSpPr>
        <p:spPr bwMode="auto">
          <a:xfrm>
            <a:off x="5715000" y="2178050"/>
            <a:ext cx="1981200" cy="336550"/>
          </a:xfrm>
          <a:prstGeom prst="rect">
            <a:avLst/>
          </a:prstGeom>
          <a:noFill/>
          <a:ln w="9525">
            <a:noFill/>
            <a:miter lim="800000"/>
            <a:headEnd/>
            <a:tailEnd/>
          </a:ln>
          <a:effectLst/>
        </p:spPr>
        <p:txBody>
          <a:bodyPr>
            <a:spAutoFit/>
          </a:bodyPr>
          <a:lstStyle/>
          <a:p>
            <a:pPr eaLnBrk="0" hangingPunct="0"/>
            <a:r>
              <a:rPr lang="en-US" sz="1600" b="1">
                <a:latin typeface="Arial" charset="0"/>
              </a:rPr>
              <a:t>Public Internet</a:t>
            </a:r>
          </a:p>
        </p:txBody>
      </p:sp>
      <p:cxnSp>
        <p:nvCxnSpPr>
          <p:cNvPr id="258103" name="AutoShape 55"/>
          <p:cNvCxnSpPr>
            <a:cxnSpLocks noChangeShapeType="1"/>
            <a:stCxn id="258057" idx="4"/>
            <a:endCxn id="258065" idx="4"/>
          </p:cNvCxnSpPr>
          <p:nvPr/>
        </p:nvCxnSpPr>
        <p:spPr bwMode="auto">
          <a:xfrm rot="16200000" flipH="1">
            <a:off x="4457700" y="1943100"/>
            <a:ext cx="1828800" cy="3276600"/>
          </a:xfrm>
          <a:prstGeom prst="curvedConnector3">
            <a:avLst>
              <a:gd name="adj1" fmla="val 116315"/>
            </a:avLst>
          </a:prstGeom>
          <a:noFill/>
          <a:ln w="25400">
            <a:solidFill>
              <a:schemeClr val="tx1"/>
            </a:solidFill>
            <a:round/>
            <a:headEnd/>
            <a:tailEnd/>
          </a:ln>
          <a:effectLst/>
        </p:spPr>
      </p:cxnSp>
      <p:sp>
        <p:nvSpPr>
          <p:cNvPr id="258104" name="Oval 56"/>
          <p:cNvSpPr>
            <a:spLocks noChangeArrowheads="1"/>
          </p:cNvSpPr>
          <p:nvPr/>
        </p:nvSpPr>
        <p:spPr bwMode="auto">
          <a:xfrm>
            <a:off x="1828800" y="1600200"/>
            <a:ext cx="2286000" cy="2286000"/>
          </a:xfrm>
          <a:prstGeom prst="ellipse">
            <a:avLst/>
          </a:prstGeom>
          <a:noFill/>
          <a:ln w="25400">
            <a:solidFill>
              <a:schemeClr val="tx1"/>
            </a:solidFill>
            <a:prstDash val="dash"/>
            <a:round/>
            <a:headEnd/>
            <a:tailEnd/>
          </a:ln>
          <a:effectLst/>
        </p:spPr>
        <p:txBody>
          <a:bodyPr wrap="none" anchor="ctr"/>
          <a:lstStyle/>
          <a:p>
            <a:endParaRPr lang="en-US"/>
          </a:p>
        </p:txBody>
      </p:sp>
      <p:sp>
        <p:nvSpPr>
          <p:cNvPr id="258105" name="Oval 57"/>
          <p:cNvSpPr>
            <a:spLocks noChangeArrowheads="1"/>
          </p:cNvSpPr>
          <p:nvPr/>
        </p:nvSpPr>
        <p:spPr bwMode="auto">
          <a:xfrm>
            <a:off x="6705600" y="3733800"/>
            <a:ext cx="2286000" cy="2209800"/>
          </a:xfrm>
          <a:prstGeom prst="ellipse">
            <a:avLst/>
          </a:prstGeom>
          <a:noFill/>
          <a:ln w="25400">
            <a:solidFill>
              <a:schemeClr val="tx1"/>
            </a:solidFill>
            <a:prstDash val="dash"/>
            <a:round/>
            <a:headEnd/>
            <a:tailEnd/>
          </a:ln>
          <a:effectLst/>
        </p:spPr>
        <p:txBody>
          <a:bodyPr wrap="none" anchor="ctr"/>
          <a:lstStyle/>
          <a:p>
            <a:endParaRPr lang="en-US"/>
          </a:p>
        </p:txBody>
      </p:sp>
      <p:sp>
        <p:nvSpPr>
          <p:cNvPr id="258106" name="Text Box 58"/>
          <p:cNvSpPr txBox="1">
            <a:spLocks noChangeArrowheads="1"/>
          </p:cNvSpPr>
          <p:nvPr/>
        </p:nvSpPr>
        <p:spPr bwMode="auto">
          <a:xfrm>
            <a:off x="4287838" y="4768850"/>
            <a:ext cx="2095500" cy="336550"/>
          </a:xfrm>
          <a:prstGeom prst="rect">
            <a:avLst/>
          </a:prstGeom>
          <a:noFill/>
          <a:ln w="9525">
            <a:noFill/>
            <a:miter lim="800000"/>
            <a:headEnd/>
            <a:tailEnd/>
          </a:ln>
          <a:effectLst/>
        </p:spPr>
        <p:txBody>
          <a:bodyPr wrap="none">
            <a:spAutoFit/>
          </a:bodyPr>
          <a:lstStyle/>
          <a:p>
            <a:pPr eaLnBrk="0" hangingPunct="0"/>
            <a:r>
              <a:rPr lang="en-US" sz="1600" b="1">
                <a:latin typeface="Arial" charset="0"/>
              </a:rPr>
              <a:t>virtual “leased line”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810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810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8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101" grpId="0"/>
      <p:bldP spid="25810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a:xfrm>
            <a:off x="533400" y="228600"/>
            <a:ext cx="7772400" cy="1143000"/>
          </a:xfrm>
        </p:spPr>
        <p:txBody>
          <a:bodyPr/>
          <a:lstStyle/>
          <a:p>
            <a:r>
              <a:rPr lang="en-US"/>
              <a:t>Images</a:t>
            </a:r>
          </a:p>
        </p:txBody>
      </p:sp>
      <p:sp>
        <p:nvSpPr>
          <p:cNvPr id="369667" name="Rectangle 3"/>
          <p:cNvSpPr>
            <a:spLocks noGrp="1" noChangeArrowheads="1"/>
          </p:cNvSpPr>
          <p:nvPr>
            <p:ph type="body" idx="1"/>
          </p:nvPr>
        </p:nvSpPr>
        <p:spPr>
          <a:xfrm>
            <a:off x="0" y="1371600"/>
            <a:ext cx="9144000" cy="4114800"/>
          </a:xfrm>
        </p:spPr>
        <p:txBody>
          <a:bodyPr/>
          <a:lstStyle/>
          <a:p>
            <a:pPr>
              <a:lnSpc>
                <a:spcPct val="90000"/>
              </a:lnSpc>
            </a:pPr>
            <a:r>
              <a:rPr lang="en-US"/>
              <a:t>&lt;img src=“</a:t>
            </a:r>
            <a:r>
              <a:rPr lang="en-US" i="1"/>
              <a:t>URL”&gt; or </a:t>
            </a:r>
            <a:r>
              <a:rPr lang="en-US"/>
              <a:t>&lt;img src=“</a:t>
            </a:r>
            <a:r>
              <a:rPr lang="en-US" i="1"/>
              <a:t>path/file”&gt; </a:t>
            </a:r>
          </a:p>
          <a:p>
            <a:pPr lvl="1">
              <a:lnSpc>
                <a:spcPct val="90000"/>
              </a:lnSpc>
            </a:pPr>
            <a:r>
              <a:rPr lang="en-US"/>
              <a:t>&lt;img src=“http://www.clis.umd.edu/IMAGES/head.gif”&gt;</a:t>
            </a:r>
          </a:p>
          <a:p>
            <a:pPr lvl="1">
              <a:lnSpc>
                <a:spcPct val="90000"/>
              </a:lnSpc>
            </a:pPr>
            <a:r>
              <a:rPr lang="en-US"/>
              <a:t>SRC: can be url or path/file</a:t>
            </a:r>
          </a:p>
          <a:p>
            <a:pPr lvl="1">
              <a:lnSpc>
                <a:spcPct val="90000"/>
              </a:lnSpc>
            </a:pPr>
            <a:r>
              <a:rPr lang="en-US"/>
              <a:t>ALT: a text string</a:t>
            </a:r>
          </a:p>
          <a:p>
            <a:pPr lvl="1">
              <a:lnSpc>
                <a:spcPct val="90000"/>
              </a:lnSpc>
            </a:pPr>
            <a:r>
              <a:rPr lang="en-US"/>
              <a:t>ALIGN: position of the image</a:t>
            </a:r>
          </a:p>
          <a:p>
            <a:pPr lvl="1">
              <a:lnSpc>
                <a:spcPct val="90000"/>
              </a:lnSpc>
            </a:pPr>
            <a:r>
              <a:rPr lang="en-US"/>
              <a:t>WIDTH and HEIGHT: size of the image</a:t>
            </a:r>
          </a:p>
          <a:p>
            <a:pPr>
              <a:lnSpc>
                <a:spcPct val="90000"/>
              </a:lnSpc>
            </a:pPr>
            <a:r>
              <a:rPr lang="en-US"/>
              <a:t>Can use as anchor:</a:t>
            </a:r>
            <a:r>
              <a:rPr lang="en-US" sz="2800"/>
              <a:t>	</a:t>
            </a:r>
          </a:p>
          <a:p>
            <a:pPr lvl="1">
              <a:lnSpc>
                <a:spcPct val="90000"/>
              </a:lnSpc>
            </a:pPr>
            <a:r>
              <a:rPr lang="en-US" sz="2000"/>
              <a:t> </a:t>
            </a:r>
            <a:r>
              <a:rPr lang="en-US"/>
              <a:t>&lt;a href=</a:t>
            </a:r>
            <a:r>
              <a:rPr lang="en-US" i="1"/>
              <a:t>URL&gt;&lt;</a:t>
            </a:r>
            <a:r>
              <a:rPr lang="en-US"/>
              <a:t>img src=</a:t>
            </a:r>
            <a:r>
              <a:rPr lang="en-US" i="1"/>
              <a:t>URL2&gt;</a:t>
            </a:r>
            <a:r>
              <a:rPr lang="en-US"/>
              <a:t>&lt;/a&gt;</a:t>
            </a:r>
          </a:p>
          <a:p>
            <a:pPr>
              <a:lnSpc>
                <a:spcPct val="90000"/>
              </a:lnSpc>
            </a:pPr>
            <a:r>
              <a:rPr lang="en-US"/>
              <a:t>Example: </a:t>
            </a:r>
          </a:p>
          <a:p>
            <a:pPr lvl="1">
              <a:lnSpc>
                <a:spcPct val="90000"/>
              </a:lnSpc>
            </a:pPr>
            <a:r>
              <a:rPr lang="en-US" sz="2400"/>
              <a:t>http://www.umiacs.umd.edu/~daqingd/Image-Alignment.html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a:xfrm>
            <a:off x="685800" y="228600"/>
            <a:ext cx="7772400" cy="1143000"/>
          </a:xfrm>
        </p:spPr>
        <p:txBody>
          <a:bodyPr/>
          <a:lstStyle/>
          <a:p>
            <a:r>
              <a:rPr lang="en-US"/>
              <a:t>Tables</a:t>
            </a:r>
          </a:p>
        </p:txBody>
      </p:sp>
      <p:graphicFrame>
        <p:nvGraphicFramePr>
          <p:cNvPr id="371715" name="Group 3"/>
          <p:cNvGraphicFramePr>
            <a:graphicFrameLocks noGrp="1"/>
          </p:cNvGraphicFramePr>
          <p:nvPr/>
        </p:nvGraphicFramePr>
        <p:xfrm>
          <a:off x="2063750" y="1600200"/>
          <a:ext cx="6096000" cy="4064001"/>
        </p:xfrm>
        <a:graphic>
          <a:graphicData uri="http://schemas.openxmlformats.org/drawingml/2006/table">
            <a:tbl>
              <a:tblPr/>
              <a:tblGrid>
                <a:gridCol w="2032000"/>
                <a:gridCol w="2032000"/>
                <a:gridCol w="2032000"/>
              </a:tblGrid>
              <a:tr h="13541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eenie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mennie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miney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mo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catch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a tiger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41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the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charset="0"/>
                        </a:rPr>
                        <a:t>toe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1733" name="Text Box 21"/>
          <p:cNvSpPr txBox="1">
            <a:spLocks noChangeArrowheads="1"/>
          </p:cNvSpPr>
          <p:nvPr/>
        </p:nvSpPr>
        <p:spPr bwMode="auto">
          <a:xfrm>
            <a:off x="1682750" y="1195388"/>
            <a:ext cx="984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&lt;table&gt;</a:t>
            </a:r>
          </a:p>
        </p:txBody>
      </p:sp>
      <p:sp>
        <p:nvSpPr>
          <p:cNvPr id="371734" name="Text Box 22"/>
          <p:cNvSpPr txBox="1">
            <a:spLocks noChangeArrowheads="1"/>
          </p:cNvSpPr>
          <p:nvPr/>
        </p:nvSpPr>
        <p:spPr bwMode="auto">
          <a:xfrm>
            <a:off x="1682750" y="5729288"/>
            <a:ext cx="1047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&lt;/table&gt;</a:t>
            </a:r>
          </a:p>
        </p:txBody>
      </p:sp>
      <p:sp>
        <p:nvSpPr>
          <p:cNvPr id="371735" name="Text Box 23"/>
          <p:cNvSpPr txBox="1">
            <a:spLocks noChangeArrowheads="1"/>
          </p:cNvSpPr>
          <p:nvPr/>
        </p:nvSpPr>
        <p:spPr bwMode="auto">
          <a:xfrm>
            <a:off x="1524000" y="2057400"/>
            <a:ext cx="6159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&lt;tr&gt;</a:t>
            </a:r>
          </a:p>
        </p:txBody>
      </p:sp>
      <p:sp>
        <p:nvSpPr>
          <p:cNvPr id="371736" name="Text Box 24"/>
          <p:cNvSpPr txBox="1">
            <a:spLocks noChangeArrowheads="1"/>
          </p:cNvSpPr>
          <p:nvPr/>
        </p:nvSpPr>
        <p:spPr bwMode="auto">
          <a:xfrm>
            <a:off x="1530350" y="3443288"/>
            <a:ext cx="6159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&lt;tr&gt;</a:t>
            </a:r>
          </a:p>
        </p:txBody>
      </p:sp>
      <p:sp>
        <p:nvSpPr>
          <p:cNvPr id="371737" name="Text Box 25"/>
          <p:cNvSpPr txBox="1">
            <a:spLocks noChangeArrowheads="1"/>
          </p:cNvSpPr>
          <p:nvPr/>
        </p:nvSpPr>
        <p:spPr bwMode="auto">
          <a:xfrm>
            <a:off x="1530350" y="4814888"/>
            <a:ext cx="6159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&lt;tr&gt;</a:t>
            </a:r>
          </a:p>
        </p:txBody>
      </p:sp>
      <p:sp>
        <p:nvSpPr>
          <p:cNvPr id="371738" name="Text Box 26"/>
          <p:cNvSpPr txBox="1">
            <a:spLocks noChangeArrowheads="1"/>
          </p:cNvSpPr>
          <p:nvPr/>
        </p:nvSpPr>
        <p:spPr bwMode="auto">
          <a:xfrm>
            <a:off x="8153400" y="2057400"/>
            <a:ext cx="6794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&lt;/tr&gt;</a:t>
            </a:r>
          </a:p>
        </p:txBody>
      </p:sp>
      <p:sp>
        <p:nvSpPr>
          <p:cNvPr id="371739" name="Text Box 27"/>
          <p:cNvSpPr txBox="1">
            <a:spLocks noChangeArrowheads="1"/>
          </p:cNvSpPr>
          <p:nvPr/>
        </p:nvSpPr>
        <p:spPr bwMode="auto">
          <a:xfrm>
            <a:off x="8159750" y="3443288"/>
            <a:ext cx="6794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&lt;/tr&gt;</a:t>
            </a:r>
          </a:p>
        </p:txBody>
      </p:sp>
      <p:sp>
        <p:nvSpPr>
          <p:cNvPr id="371740" name="Text Box 28"/>
          <p:cNvSpPr txBox="1">
            <a:spLocks noChangeArrowheads="1"/>
          </p:cNvSpPr>
          <p:nvPr/>
        </p:nvSpPr>
        <p:spPr bwMode="auto">
          <a:xfrm>
            <a:off x="8159750" y="4814888"/>
            <a:ext cx="6794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&lt;/tr&gt;</a:t>
            </a:r>
          </a:p>
        </p:txBody>
      </p:sp>
      <p:sp>
        <p:nvSpPr>
          <p:cNvPr id="371741" name="Text Box 29"/>
          <p:cNvSpPr txBox="1">
            <a:spLocks noChangeArrowheads="1"/>
          </p:cNvSpPr>
          <p:nvPr/>
        </p:nvSpPr>
        <p:spPr bwMode="auto">
          <a:xfrm>
            <a:off x="1981200" y="2057400"/>
            <a:ext cx="6667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2" name="Text Box 30"/>
          <p:cNvSpPr txBox="1">
            <a:spLocks noChangeArrowheads="1"/>
          </p:cNvSpPr>
          <p:nvPr/>
        </p:nvSpPr>
        <p:spPr bwMode="auto">
          <a:xfrm>
            <a:off x="3460750" y="2057400"/>
            <a:ext cx="7302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3" name="Text Box 31"/>
          <p:cNvSpPr txBox="1">
            <a:spLocks noChangeArrowheads="1"/>
          </p:cNvSpPr>
          <p:nvPr/>
        </p:nvSpPr>
        <p:spPr bwMode="auto">
          <a:xfrm>
            <a:off x="4032250" y="2057400"/>
            <a:ext cx="6667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4" name="Text Box 32"/>
          <p:cNvSpPr txBox="1">
            <a:spLocks noChangeArrowheads="1"/>
          </p:cNvSpPr>
          <p:nvPr/>
        </p:nvSpPr>
        <p:spPr bwMode="auto">
          <a:xfrm>
            <a:off x="5486400" y="2057400"/>
            <a:ext cx="7302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5" name="Text Box 33"/>
          <p:cNvSpPr txBox="1">
            <a:spLocks noChangeArrowheads="1"/>
          </p:cNvSpPr>
          <p:nvPr/>
        </p:nvSpPr>
        <p:spPr bwMode="auto">
          <a:xfrm>
            <a:off x="6038850" y="2057400"/>
            <a:ext cx="6667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6" name="Text Box 34"/>
          <p:cNvSpPr txBox="1">
            <a:spLocks noChangeArrowheads="1"/>
          </p:cNvSpPr>
          <p:nvPr/>
        </p:nvSpPr>
        <p:spPr bwMode="auto">
          <a:xfrm>
            <a:off x="7499350" y="2057400"/>
            <a:ext cx="730250" cy="366713"/>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7" name="Text Box 35"/>
          <p:cNvSpPr txBox="1">
            <a:spLocks noChangeArrowheads="1"/>
          </p:cNvSpPr>
          <p:nvPr/>
        </p:nvSpPr>
        <p:spPr bwMode="auto">
          <a:xfrm>
            <a:off x="1981200" y="3443288"/>
            <a:ext cx="666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8" name="Text Box 36"/>
          <p:cNvSpPr txBox="1">
            <a:spLocks noChangeArrowheads="1"/>
          </p:cNvSpPr>
          <p:nvPr/>
        </p:nvSpPr>
        <p:spPr bwMode="auto">
          <a:xfrm>
            <a:off x="3460750" y="3443288"/>
            <a:ext cx="730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49" name="Text Box 37"/>
          <p:cNvSpPr txBox="1">
            <a:spLocks noChangeArrowheads="1"/>
          </p:cNvSpPr>
          <p:nvPr/>
        </p:nvSpPr>
        <p:spPr bwMode="auto">
          <a:xfrm>
            <a:off x="4032250" y="3443288"/>
            <a:ext cx="666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0" name="Text Box 38"/>
          <p:cNvSpPr txBox="1">
            <a:spLocks noChangeArrowheads="1"/>
          </p:cNvSpPr>
          <p:nvPr/>
        </p:nvSpPr>
        <p:spPr bwMode="auto">
          <a:xfrm>
            <a:off x="5486400" y="3443288"/>
            <a:ext cx="730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1" name="Text Box 39"/>
          <p:cNvSpPr txBox="1">
            <a:spLocks noChangeArrowheads="1"/>
          </p:cNvSpPr>
          <p:nvPr/>
        </p:nvSpPr>
        <p:spPr bwMode="auto">
          <a:xfrm>
            <a:off x="6038850" y="3443288"/>
            <a:ext cx="666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2" name="Text Box 40"/>
          <p:cNvSpPr txBox="1">
            <a:spLocks noChangeArrowheads="1"/>
          </p:cNvSpPr>
          <p:nvPr/>
        </p:nvSpPr>
        <p:spPr bwMode="auto">
          <a:xfrm>
            <a:off x="7499350" y="3443288"/>
            <a:ext cx="730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3" name="Text Box 41"/>
          <p:cNvSpPr txBox="1">
            <a:spLocks noChangeArrowheads="1"/>
          </p:cNvSpPr>
          <p:nvPr/>
        </p:nvSpPr>
        <p:spPr bwMode="auto">
          <a:xfrm>
            <a:off x="1981200" y="4814888"/>
            <a:ext cx="666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4" name="Text Box 42"/>
          <p:cNvSpPr txBox="1">
            <a:spLocks noChangeArrowheads="1"/>
          </p:cNvSpPr>
          <p:nvPr/>
        </p:nvSpPr>
        <p:spPr bwMode="auto">
          <a:xfrm>
            <a:off x="3460750" y="4814888"/>
            <a:ext cx="730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5" name="Text Box 43"/>
          <p:cNvSpPr txBox="1">
            <a:spLocks noChangeArrowheads="1"/>
          </p:cNvSpPr>
          <p:nvPr/>
        </p:nvSpPr>
        <p:spPr bwMode="auto">
          <a:xfrm>
            <a:off x="4032250" y="4814888"/>
            <a:ext cx="666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6" name="Text Box 44"/>
          <p:cNvSpPr txBox="1">
            <a:spLocks noChangeArrowheads="1"/>
          </p:cNvSpPr>
          <p:nvPr/>
        </p:nvSpPr>
        <p:spPr bwMode="auto">
          <a:xfrm>
            <a:off x="5486400" y="4814888"/>
            <a:ext cx="730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7" name="Text Box 45"/>
          <p:cNvSpPr txBox="1">
            <a:spLocks noChangeArrowheads="1"/>
          </p:cNvSpPr>
          <p:nvPr/>
        </p:nvSpPr>
        <p:spPr bwMode="auto">
          <a:xfrm>
            <a:off x="6038850" y="4814888"/>
            <a:ext cx="6667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
        <p:nvSpPr>
          <p:cNvPr id="371758" name="Text Box 46"/>
          <p:cNvSpPr txBox="1">
            <a:spLocks noChangeArrowheads="1"/>
          </p:cNvSpPr>
          <p:nvPr/>
        </p:nvSpPr>
        <p:spPr bwMode="auto">
          <a:xfrm>
            <a:off x="7499350" y="4814888"/>
            <a:ext cx="730250" cy="366712"/>
          </a:xfrm>
          <a:prstGeom prst="rect">
            <a:avLst/>
          </a:prstGeom>
          <a:noFill/>
          <a:ln w="9525">
            <a:noFill/>
            <a:miter lim="800000"/>
            <a:headEnd/>
            <a:tailEnd/>
          </a:ln>
          <a:effectLst/>
        </p:spPr>
        <p:txBody>
          <a:bodyPr wrap="none">
            <a:spAutoFit/>
          </a:bodyPr>
          <a:lstStyle/>
          <a:p>
            <a:pPr eaLnBrk="0" hangingPunct="0"/>
            <a:r>
              <a:rPr lang="en-US" sz="1800" b="1">
                <a:latin typeface="Arial" charset="0"/>
                <a:cs typeface="Arial" charset="0"/>
              </a:rPr>
              <a:t>&lt;/td&gt;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17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17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17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17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17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17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17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17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174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174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17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17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17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17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175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175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7175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17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174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17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17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7175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175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175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7175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17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733" grpId="0"/>
      <p:bldP spid="371734" grpId="0"/>
      <p:bldP spid="371735" grpId="0"/>
      <p:bldP spid="371736" grpId="0"/>
      <p:bldP spid="371737" grpId="0"/>
      <p:bldP spid="371738" grpId="0"/>
      <p:bldP spid="371739" grpId="0"/>
      <p:bldP spid="371740" grpId="0"/>
      <p:bldP spid="371741" grpId="0"/>
      <p:bldP spid="371742" grpId="0"/>
      <p:bldP spid="371743" grpId="0"/>
      <p:bldP spid="371744" grpId="0"/>
      <p:bldP spid="371745" grpId="0"/>
      <p:bldP spid="371746" grpId="0"/>
      <p:bldP spid="371747" grpId="0"/>
      <p:bldP spid="371748" grpId="0"/>
      <p:bldP spid="371749" grpId="0"/>
      <p:bldP spid="371750" grpId="0"/>
      <p:bldP spid="371751" grpId="0"/>
      <p:bldP spid="371752" grpId="0"/>
      <p:bldP spid="371753" grpId="0"/>
      <p:bldP spid="371754" grpId="0"/>
      <p:bldP spid="371755" grpId="0"/>
      <p:bldP spid="371756" grpId="0"/>
      <p:bldP spid="371757" grpId="0"/>
      <p:bldP spid="37175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685800" y="0"/>
            <a:ext cx="7772400" cy="685800"/>
          </a:xfrm>
        </p:spPr>
        <p:txBody>
          <a:bodyPr/>
          <a:lstStyle/>
          <a:p>
            <a:r>
              <a:rPr lang="en-US"/>
              <a:t>Table Example</a:t>
            </a:r>
          </a:p>
        </p:txBody>
      </p:sp>
      <p:sp>
        <p:nvSpPr>
          <p:cNvPr id="373763" name="Rectangle 3"/>
          <p:cNvSpPr>
            <a:spLocks noGrp="1" noChangeArrowheads="1"/>
          </p:cNvSpPr>
          <p:nvPr>
            <p:ph type="body" idx="1"/>
          </p:nvPr>
        </p:nvSpPr>
        <p:spPr>
          <a:xfrm>
            <a:off x="152400" y="990600"/>
            <a:ext cx="8610600" cy="5334000"/>
          </a:xfrm>
        </p:spPr>
        <p:txBody>
          <a:bodyPr/>
          <a:lstStyle/>
          <a:p>
            <a:pPr>
              <a:buFontTx/>
              <a:buNone/>
            </a:pPr>
            <a:r>
              <a:rPr lang="en-US" sz="2800" dirty="0"/>
              <a:t>&lt;table align=“center”&gt;</a:t>
            </a:r>
          </a:p>
          <a:p>
            <a:pPr>
              <a:buFontTx/>
              <a:buNone/>
            </a:pPr>
            <a:r>
              <a:rPr lang="en-US" sz="2800" dirty="0"/>
              <a:t>&lt;caption align=“right”&gt;The caption&lt;/caption&gt;    </a:t>
            </a:r>
          </a:p>
          <a:p>
            <a:pPr>
              <a:buFontTx/>
              <a:buNone/>
            </a:pPr>
            <a:r>
              <a:rPr lang="en-US" sz="2800" dirty="0"/>
              <a:t>	&lt; </a:t>
            </a:r>
            <a:r>
              <a:rPr lang="en-US" sz="2800" dirty="0" err="1"/>
              <a:t>tr</a:t>
            </a:r>
            <a:r>
              <a:rPr lang="en-US" sz="2800" dirty="0"/>
              <a:t> align=“LEFT”&gt;</a:t>
            </a:r>
          </a:p>
          <a:p>
            <a:pPr>
              <a:buFontTx/>
              <a:buNone/>
            </a:pPr>
            <a:r>
              <a:rPr lang="en-US" sz="2800" dirty="0"/>
              <a:t>		&lt;</a:t>
            </a:r>
            <a:r>
              <a:rPr lang="en-US" sz="2800" dirty="0" err="1"/>
              <a:t>th</a:t>
            </a:r>
            <a:r>
              <a:rPr lang="en-US" sz="2800" dirty="0"/>
              <a:t>&gt; Header1 &lt;/</a:t>
            </a:r>
            <a:r>
              <a:rPr lang="en-US" sz="2800" dirty="0" err="1"/>
              <a:t>th</a:t>
            </a:r>
            <a:r>
              <a:rPr lang="en-US" sz="2800" dirty="0"/>
              <a:t>&gt;</a:t>
            </a:r>
          </a:p>
          <a:p>
            <a:pPr>
              <a:buFontTx/>
              <a:buNone/>
            </a:pPr>
            <a:r>
              <a:rPr lang="en-US" sz="2800" dirty="0"/>
              <a:t>		&lt;</a:t>
            </a:r>
            <a:r>
              <a:rPr lang="en-US" sz="2800" dirty="0" err="1"/>
              <a:t>th</a:t>
            </a:r>
            <a:r>
              <a:rPr lang="en-US" sz="2800" dirty="0"/>
              <a:t>&gt; Header2&lt;/</a:t>
            </a:r>
            <a:r>
              <a:rPr lang="en-US" sz="2800" dirty="0" err="1"/>
              <a:t>th</a:t>
            </a:r>
            <a:r>
              <a:rPr lang="en-US" sz="2800" dirty="0"/>
              <a:t>&gt;</a:t>
            </a:r>
          </a:p>
          <a:p>
            <a:pPr>
              <a:buFontTx/>
              <a:buNone/>
            </a:pPr>
            <a:r>
              <a:rPr lang="en-US" sz="2800" dirty="0"/>
              <a:t>	&lt;/</a:t>
            </a:r>
            <a:r>
              <a:rPr lang="en-US" sz="2800" dirty="0" err="1"/>
              <a:t>tr</a:t>
            </a:r>
            <a:r>
              <a:rPr lang="en-US" sz="2800" dirty="0"/>
              <a:t>&gt;</a:t>
            </a:r>
          </a:p>
          <a:p>
            <a:pPr>
              <a:buFontTx/>
              <a:buNone/>
            </a:pPr>
            <a:r>
              <a:rPr lang="en-US" sz="2800" dirty="0"/>
              <a:t>	&lt;</a:t>
            </a:r>
            <a:r>
              <a:rPr lang="en-US" sz="2800" dirty="0" err="1"/>
              <a:t>tr</a:t>
            </a:r>
            <a:r>
              <a:rPr lang="en-US" sz="2800" dirty="0"/>
              <a:t>&gt;&lt;td&gt;first row, first item &lt;/td&gt;</a:t>
            </a:r>
          </a:p>
          <a:p>
            <a:pPr>
              <a:buFontTx/>
              <a:buNone/>
            </a:pPr>
            <a:r>
              <a:rPr lang="en-US" sz="2800" dirty="0"/>
              <a:t>            &lt;td&gt;first row, second item&lt;/td&gt;&lt;/</a:t>
            </a:r>
            <a:r>
              <a:rPr lang="en-US" sz="2800" dirty="0" err="1"/>
              <a:t>tr</a:t>
            </a:r>
            <a:r>
              <a:rPr lang="en-US" sz="2800" dirty="0"/>
              <a:t>&gt;</a:t>
            </a:r>
          </a:p>
          <a:p>
            <a:pPr>
              <a:buFontTx/>
              <a:buNone/>
            </a:pPr>
            <a:r>
              <a:rPr lang="en-US" sz="2800" dirty="0"/>
              <a:t>	&lt; </a:t>
            </a:r>
            <a:r>
              <a:rPr lang="en-US" sz="2800" dirty="0" err="1"/>
              <a:t>tr</a:t>
            </a:r>
            <a:r>
              <a:rPr lang="en-US" sz="2800" dirty="0"/>
              <a:t>&gt;&lt;td&gt;second row, first item&lt;/td&gt;</a:t>
            </a:r>
          </a:p>
          <a:p>
            <a:pPr>
              <a:buFontTx/>
              <a:buNone/>
            </a:pPr>
            <a:r>
              <a:rPr lang="en-US" sz="2800" dirty="0"/>
              <a:t>            &lt;td&gt;second row, second item&lt;/td&gt;&lt;/</a:t>
            </a:r>
            <a:r>
              <a:rPr lang="en-US" sz="2800" dirty="0" err="1"/>
              <a:t>tr</a:t>
            </a:r>
            <a:r>
              <a:rPr lang="en-US" sz="2800" dirty="0"/>
              <a:t>&gt;</a:t>
            </a:r>
          </a:p>
          <a:p>
            <a:pPr>
              <a:buFontTx/>
              <a:buNone/>
            </a:pPr>
            <a:r>
              <a:rPr lang="en-US" sz="2800" dirty="0"/>
              <a:t>&lt;/table</a:t>
            </a:r>
            <a:r>
              <a:rPr lang="en-US" sz="2800" dirty="0" smtClean="0"/>
              <a:t>&gt;</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title"/>
          </p:nvPr>
        </p:nvSpPr>
        <p:spPr/>
        <p:txBody>
          <a:bodyPr/>
          <a:lstStyle/>
          <a:p>
            <a:r>
              <a:rPr lang="en-US" altLang="en-US" smtClean="0">
                <a:solidFill>
                  <a:schemeClr val="tx1"/>
                </a:solidFill>
              </a:rPr>
              <a:t>XHTML: Cleaning up HTML</a:t>
            </a:r>
          </a:p>
        </p:txBody>
      </p:sp>
      <p:sp>
        <p:nvSpPr>
          <p:cNvPr id="16387" name="Rectangle 4"/>
          <p:cNvSpPr>
            <a:spLocks noChangeArrowheads="1"/>
          </p:cNvSpPr>
          <p:nvPr/>
        </p:nvSpPr>
        <p:spPr bwMode="auto">
          <a:xfrm>
            <a:off x="685800" y="1752600"/>
            <a:ext cx="8001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solidFill>
                  <a:srgbClr val="FF0000"/>
                </a:solidFill>
              </a:rPr>
              <a:t>&lt;?xml version="1.0" encoding="iso-8859-1"?&gt;</a:t>
            </a:r>
          </a:p>
          <a:p>
            <a:pPr>
              <a:spcBef>
                <a:spcPct val="0"/>
              </a:spcBef>
              <a:buSzTx/>
              <a:buFontTx/>
              <a:buNone/>
            </a:pPr>
            <a:r>
              <a:rPr lang="en-US" altLang="en-US" sz="1800"/>
              <a:t>&lt;html </a:t>
            </a:r>
            <a:r>
              <a:rPr lang="en-US" altLang="en-US" sz="1800">
                <a:solidFill>
                  <a:srgbClr val="FF0000"/>
                </a:solidFill>
              </a:rPr>
              <a:t>xmlns="http://www.w3.org/TR/xhtml1" </a:t>
            </a:r>
            <a:r>
              <a:rPr lang="en-US" altLang="en-US" sz="1800"/>
              <a:t>&gt;</a:t>
            </a:r>
          </a:p>
          <a:p>
            <a:pPr>
              <a:spcBef>
                <a:spcPct val="0"/>
              </a:spcBef>
              <a:buSzTx/>
              <a:buFontTx/>
              <a:buNone/>
            </a:pPr>
            <a:r>
              <a:rPr lang="en-US" altLang="en-US" sz="1800"/>
              <a:t>&lt;head&gt;</a:t>
            </a:r>
          </a:p>
          <a:p>
            <a:pPr>
              <a:spcBef>
                <a:spcPct val="0"/>
              </a:spcBef>
              <a:buSzTx/>
              <a:buFontTx/>
              <a:buNone/>
            </a:pPr>
            <a:r>
              <a:rPr lang="en-US" altLang="en-US" sz="1800"/>
              <a:t>   &lt;title&gt; Title of text XHTML Document &lt;/title&gt;</a:t>
            </a:r>
          </a:p>
          <a:p>
            <a:pPr>
              <a:spcBef>
                <a:spcPct val="0"/>
              </a:spcBef>
              <a:buSzTx/>
              <a:buFontTx/>
              <a:buNone/>
            </a:pPr>
            <a:r>
              <a:rPr lang="en-US" altLang="en-US" sz="1800"/>
              <a:t>&lt;/head&gt;</a:t>
            </a:r>
          </a:p>
          <a:p>
            <a:pPr>
              <a:spcBef>
                <a:spcPct val="0"/>
              </a:spcBef>
              <a:buSzTx/>
              <a:buFontTx/>
              <a:buNone/>
            </a:pPr>
            <a:r>
              <a:rPr lang="en-US" altLang="en-US" sz="1800"/>
              <a:t>&lt;body&gt;</a:t>
            </a:r>
          </a:p>
          <a:p>
            <a:pPr>
              <a:spcBef>
                <a:spcPct val="0"/>
              </a:spcBef>
              <a:buSzTx/>
              <a:buFontTx/>
              <a:buNone/>
            </a:pPr>
            <a:r>
              <a:rPr lang="en-US" altLang="en-US" sz="1800">
                <a:solidFill>
                  <a:srgbClr val="FF0000"/>
                </a:solidFill>
              </a:rPr>
              <a:t>&lt;div class="myDiv"&gt;</a:t>
            </a:r>
          </a:p>
          <a:p>
            <a:pPr>
              <a:spcBef>
                <a:spcPct val="0"/>
              </a:spcBef>
              <a:buSzTx/>
              <a:buFontTx/>
              <a:buNone/>
            </a:pPr>
            <a:r>
              <a:rPr lang="en-US" altLang="en-US" sz="1800"/>
              <a:t>    &lt;h1&gt; Heading of Page &lt;/h1&gt;</a:t>
            </a:r>
          </a:p>
          <a:p>
            <a:pPr>
              <a:spcBef>
                <a:spcPct val="0"/>
              </a:spcBef>
              <a:buSzTx/>
              <a:buFontTx/>
              <a:buNone/>
            </a:pPr>
            <a:r>
              <a:rPr lang="en-US" altLang="en-US" sz="1800"/>
              <a:t>     &lt;p&gt; here is a paragraph of text. I will include  inside this paragraph </a:t>
            </a:r>
          </a:p>
          <a:p>
            <a:pPr>
              <a:spcBef>
                <a:spcPct val="0"/>
              </a:spcBef>
              <a:buSzTx/>
              <a:buFontTx/>
              <a:buNone/>
            </a:pPr>
            <a:r>
              <a:rPr lang="en-US" altLang="en-US" sz="1800"/>
              <a:t>            a bunch of wonky text so that it looks fancy. </a:t>
            </a:r>
            <a:r>
              <a:rPr lang="en-US" altLang="en-US" sz="1800">
                <a:solidFill>
                  <a:srgbClr val="FF0000"/>
                </a:solidFill>
              </a:rPr>
              <a:t>&lt;/p&gt;</a:t>
            </a:r>
          </a:p>
          <a:p>
            <a:pPr>
              <a:spcBef>
                <a:spcPct val="0"/>
              </a:spcBef>
              <a:buSzTx/>
              <a:buFontTx/>
              <a:buNone/>
            </a:pPr>
            <a:r>
              <a:rPr lang="en-US" altLang="en-US" sz="1800"/>
              <a:t>     &lt;p&gt;Here is another paragraph with  &lt;em&gt;inline emphasized&lt;/em&gt;</a:t>
            </a:r>
          </a:p>
          <a:p>
            <a:pPr>
              <a:spcBef>
                <a:spcPct val="0"/>
              </a:spcBef>
              <a:buSzTx/>
              <a:buFontTx/>
              <a:buNone/>
            </a:pPr>
            <a:r>
              <a:rPr lang="en-US" altLang="en-US" sz="1800"/>
              <a:t>            text, and &lt;b&gt; absolutely no&lt;/b&gt; sense of humor. </a:t>
            </a:r>
            <a:r>
              <a:rPr lang="en-US" altLang="en-US" sz="1800">
                <a:solidFill>
                  <a:srgbClr val="FF0000"/>
                </a:solidFill>
              </a:rPr>
              <a:t>&lt;/p&gt;</a:t>
            </a:r>
          </a:p>
          <a:p>
            <a:pPr>
              <a:spcBef>
                <a:spcPct val="0"/>
              </a:spcBef>
              <a:buSzTx/>
              <a:buFontTx/>
              <a:buNone/>
            </a:pPr>
            <a:r>
              <a:rPr lang="en-US" altLang="en-US" sz="1800"/>
              <a:t>     &lt;p&gt;And another paragraph, this one  with an &lt;img src="image.gif" </a:t>
            </a:r>
          </a:p>
          <a:p>
            <a:pPr>
              <a:spcBef>
                <a:spcPct val="0"/>
              </a:spcBef>
              <a:buSzTx/>
              <a:buFontTx/>
              <a:buNone/>
            </a:pPr>
            <a:r>
              <a:rPr lang="en-US" altLang="en-US" sz="1800"/>
              <a:t>           alt="waste of time" </a:t>
            </a:r>
            <a:r>
              <a:rPr lang="en-US" altLang="en-US" sz="1800">
                <a:solidFill>
                  <a:srgbClr val="FF0000"/>
                </a:solidFill>
              </a:rPr>
              <a:t>/</a:t>
            </a:r>
            <a:r>
              <a:rPr lang="en-US" altLang="en-US" sz="1800"/>
              <a:t>&gt;   image, and a &lt;br </a:t>
            </a:r>
            <a:r>
              <a:rPr lang="en-US" altLang="en-US" sz="1800">
                <a:solidFill>
                  <a:srgbClr val="FF0000"/>
                </a:solidFill>
              </a:rPr>
              <a:t>/</a:t>
            </a:r>
            <a:r>
              <a:rPr lang="en-US" altLang="en-US" sz="1800"/>
              <a:t>&gt; line break. </a:t>
            </a:r>
            <a:r>
              <a:rPr lang="en-US" altLang="en-US" sz="1800">
                <a:solidFill>
                  <a:srgbClr val="FF0000"/>
                </a:solidFill>
              </a:rPr>
              <a:t>&lt;/p&gt;</a:t>
            </a:r>
          </a:p>
          <a:p>
            <a:pPr>
              <a:spcBef>
                <a:spcPct val="0"/>
              </a:spcBef>
              <a:buSzTx/>
              <a:buFontTx/>
              <a:buNone/>
            </a:pPr>
            <a:r>
              <a:rPr lang="en-US" altLang="en-US" sz="1800">
                <a:solidFill>
                  <a:srgbClr val="FF0000"/>
                </a:solidFill>
              </a:rPr>
              <a:t>&lt;/div&gt; </a:t>
            </a:r>
          </a:p>
          <a:p>
            <a:pPr>
              <a:spcBef>
                <a:spcPct val="0"/>
              </a:spcBef>
              <a:buSzTx/>
              <a:buFontTx/>
              <a:buNone/>
            </a:pPr>
            <a:r>
              <a:rPr lang="en-US" altLang="en-US" sz="1800"/>
              <a:t>&lt;/body&gt;&lt;/html&gt;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228600"/>
            <a:ext cx="7772400" cy="1143000"/>
          </a:xfrm>
        </p:spPr>
        <p:txBody>
          <a:bodyPr/>
          <a:lstStyle/>
          <a:p>
            <a:r>
              <a:rPr lang="en-US" altLang="en-US" smtClean="0"/>
              <a:t>Defining Blocks of Text</a:t>
            </a:r>
          </a:p>
        </p:txBody>
      </p:sp>
      <p:sp>
        <p:nvSpPr>
          <p:cNvPr id="17411" name="Content Placeholder 2"/>
          <p:cNvSpPr>
            <a:spLocks noGrp="1"/>
          </p:cNvSpPr>
          <p:nvPr>
            <p:ph idx="1"/>
          </p:nvPr>
        </p:nvSpPr>
        <p:spPr>
          <a:xfrm>
            <a:off x="762000" y="1447800"/>
            <a:ext cx="7772400" cy="4114800"/>
          </a:xfrm>
        </p:spPr>
        <p:txBody>
          <a:bodyPr/>
          <a:lstStyle/>
          <a:p>
            <a:r>
              <a:rPr lang="en-US" altLang="en-US" smtClean="0"/>
              <a:t>&lt;div&gt; … &lt;/div&gt;</a:t>
            </a:r>
          </a:p>
          <a:p>
            <a:pPr lvl="1"/>
            <a:r>
              <a:rPr lang="en-US" altLang="en-US" smtClean="0"/>
              <a:t>Named region</a:t>
            </a:r>
          </a:p>
          <a:p>
            <a:pPr lvl="1"/>
            <a:r>
              <a:rPr lang="en-US" altLang="en-US" smtClean="0"/>
              <a:t>Implies a paragraph break, </a:t>
            </a:r>
          </a:p>
          <a:p>
            <a:pPr lvl="1"/>
            <a:r>
              <a:rPr lang="en-US" altLang="en-US" smtClean="0"/>
              <a:t>Can include multiple paragraphs</a:t>
            </a:r>
          </a:p>
          <a:p>
            <a:r>
              <a:rPr lang="en-US" altLang="en-US" smtClean="0"/>
              <a:t>&lt;p&gt; … &lt;/p&gt;</a:t>
            </a:r>
          </a:p>
          <a:p>
            <a:pPr lvl="1"/>
            <a:r>
              <a:rPr lang="en-US" altLang="en-US" smtClean="0"/>
              <a:t>Individual paragraph</a:t>
            </a:r>
          </a:p>
          <a:p>
            <a:r>
              <a:rPr lang="en-US" altLang="en-US" smtClean="0"/>
              <a:t>&lt;span&gt; … &lt;span&gt;</a:t>
            </a:r>
          </a:p>
          <a:p>
            <a:pPr lvl="1"/>
            <a:r>
              <a:rPr lang="en-US" altLang="en-US" smtClean="0"/>
              <a:t>Any region</a:t>
            </a:r>
          </a:p>
          <a:p>
            <a:pPr lvl="1"/>
            <a:r>
              <a:rPr lang="en-US" altLang="en-US" smtClean="0"/>
              <a:t>Does not create a paragraph break</a:t>
            </a:r>
          </a:p>
          <a:p>
            <a:pPr lvl="1"/>
            <a:endParaRPr lang="en-US"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Cascading Style Sheets (CSS)</a:t>
            </a:r>
            <a:endParaRPr lang="en-US" altLang="en-US" dirty="0" smtClean="0"/>
          </a:p>
        </p:txBody>
      </p:sp>
      <p:sp>
        <p:nvSpPr>
          <p:cNvPr id="18435" name="Rectangle 3"/>
          <p:cNvSpPr>
            <a:spLocks noGrp="1" noChangeArrowheads="1"/>
          </p:cNvSpPr>
          <p:nvPr>
            <p:ph type="body" idx="1"/>
          </p:nvPr>
        </p:nvSpPr>
        <p:spPr>
          <a:xfrm>
            <a:off x="304800" y="1981200"/>
            <a:ext cx="8686800" cy="4114800"/>
          </a:xfrm>
        </p:spPr>
        <p:txBody>
          <a:bodyPr/>
          <a:lstStyle/>
          <a:p>
            <a:r>
              <a:rPr lang="en-US" altLang="en-US" dirty="0" smtClean="0"/>
              <a:t>Separate </a:t>
            </a:r>
            <a:r>
              <a:rPr lang="en-US" altLang="en-US" dirty="0" smtClean="0"/>
              <a:t>content and structure from appearance</a:t>
            </a:r>
          </a:p>
          <a:p>
            <a:endParaRPr lang="en-US" altLang="en-US" dirty="0" smtClean="0"/>
          </a:p>
          <a:p>
            <a:r>
              <a:rPr lang="en-US" altLang="en-US" dirty="0" smtClean="0"/>
              <a:t>Rules “</a:t>
            </a:r>
            <a:r>
              <a:rPr lang="en-US" altLang="en-US" dirty="0" smtClean="0"/>
              <a:t>cascade” from broad to narrow:</a:t>
            </a:r>
          </a:p>
          <a:p>
            <a:pPr lvl="1"/>
            <a:r>
              <a:rPr lang="en-US" altLang="en-US" dirty="0" smtClean="0"/>
              <a:t>Browser default</a:t>
            </a:r>
          </a:p>
          <a:p>
            <a:pPr lvl="1"/>
            <a:r>
              <a:rPr lang="en-US" altLang="en-US" dirty="0" smtClean="0"/>
              <a:t>External style sheet</a:t>
            </a:r>
          </a:p>
          <a:p>
            <a:pPr lvl="1"/>
            <a:r>
              <a:rPr lang="en-US" altLang="en-US" dirty="0" smtClean="0"/>
              <a:t>Internal style sheet</a:t>
            </a:r>
          </a:p>
          <a:p>
            <a:pPr lvl="1"/>
            <a:r>
              <a:rPr lang="en-US" altLang="en-US" dirty="0" smtClean="0"/>
              <a:t>Inline style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143000"/>
          </a:xfrm>
        </p:spPr>
        <p:txBody>
          <a:bodyPr/>
          <a:lstStyle/>
          <a:p>
            <a:r>
              <a:rPr lang="en-US" altLang="en-US" smtClean="0"/>
              <a:t>Basics of CSS</a:t>
            </a:r>
          </a:p>
        </p:txBody>
      </p:sp>
      <p:sp>
        <p:nvSpPr>
          <p:cNvPr id="19459" name="Rectangle 3"/>
          <p:cNvSpPr>
            <a:spLocks noGrp="1" noChangeArrowheads="1"/>
          </p:cNvSpPr>
          <p:nvPr>
            <p:ph type="body" idx="1"/>
          </p:nvPr>
        </p:nvSpPr>
        <p:spPr>
          <a:xfrm>
            <a:off x="609600" y="990600"/>
            <a:ext cx="7772400" cy="4114800"/>
          </a:xfrm>
        </p:spPr>
        <p:txBody>
          <a:bodyPr/>
          <a:lstStyle/>
          <a:p>
            <a:r>
              <a:rPr lang="en-US" altLang="en-US" smtClean="0"/>
              <a:t>Basic syntax:</a:t>
            </a:r>
          </a:p>
          <a:p>
            <a:endParaRPr lang="en-US" altLang="en-US" smtClean="0"/>
          </a:p>
          <a:p>
            <a:endParaRPr lang="en-US" altLang="en-US" smtClean="0"/>
          </a:p>
          <a:p>
            <a:pPr lvl="1"/>
            <a:endParaRPr lang="en-US" altLang="en-US" smtClean="0"/>
          </a:p>
          <a:p>
            <a:r>
              <a:rPr lang="en-US" altLang="en-US" smtClean="0"/>
              <a:t>Example:</a:t>
            </a:r>
          </a:p>
          <a:p>
            <a:pPr lvl="1"/>
            <a:endParaRPr lang="en-US" altLang="en-US" smtClean="0"/>
          </a:p>
          <a:p>
            <a:endParaRPr lang="en-US" altLang="en-US" smtClean="0"/>
          </a:p>
          <a:p>
            <a:pPr>
              <a:buFont typeface="Wingdings" pitchFamily="2" charset="2"/>
              <a:buNone/>
            </a:pPr>
            <a:r>
              <a:rPr lang="en-US" altLang="en-US" smtClean="0"/>
              <a:t>	Causes</a:t>
            </a:r>
          </a:p>
          <a:p>
            <a:pPr lvl="1"/>
            <a:r>
              <a:rPr lang="en-US" altLang="en-US" sz="2400" smtClean="0"/>
              <a:t>Font to be center-aligned</a:t>
            </a:r>
          </a:p>
          <a:p>
            <a:pPr lvl="1"/>
            <a:r>
              <a:rPr lang="en-US" altLang="en-US" sz="2400" smtClean="0"/>
              <a:t>Font to be Arial and black</a:t>
            </a:r>
          </a:p>
        </p:txBody>
      </p:sp>
      <p:sp>
        <p:nvSpPr>
          <p:cNvPr id="19460" name="Text Box 5"/>
          <p:cNvSpPr txBox="1">
            <a:spLocks noChangeArrowheads="1"/>
          </p:cNvSpPr>
          <p:nvPr/>
        </p:nvSpPr>
        <p:spPr bwMode="auto">
          <a:xfrm>
            <a:off x="1855788" y="1524000"/>
            <a:ext cx="3457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2400"/>
              <a:t>selector {property: value} </a:t>
            </a:r>
          </a:p>
        </p:txBody>
      </p:sp>
      <p:sp>
        <p:nvSpPr>
          <p:cNvPr id="19461" name="Line 6"/>
          <p:cNvSpPr>
            <a:spLocks noChangeShapeType="1"/>
          </p:cNvSpPr>
          <p:nvPr/>
        </p:nvSpPr>
        <p:spPr bwMode="auto">
          <a:xfrm flipV="1">
            <a:off x="2160588" y="1905000"/>
            <a:ext cx="76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2" name="Text Box 7"/>
          <p:cNvSpPr txBox="1">
            <a:spLocks noChangeArrowheads="1"/>
          </p:cNvSpPr>
          <p:nvPr/>
        </p:nvSpPr>
        <p:spPr bwMode="auto">
          <a:xfrm>
            <a:off x="1143000" y="2209800"/>
            <a:ext cx="3273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HTML tag you want to modify…</a:t>
            </a:r>
          </a:p>
        </p:txBody>
      </p:sp>
      <p:sp>
        <p:nvSpPr>
          <p:cNvPr id="19463" name="Text Box 8"/>
          <p:cNvSpPr txBox="1">
            <a:spLocks noChangeArrowheads="1"/>
          </p:cNvSpPr>
          <p:nvPr/>
        </p:nvSpPr>
        <p:spPr bwMode="auto">
          <a:xfrm>
            <a:off x="2743200" y="2514600"/>
            <a:ext cx="3473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The property you want to change…</a:t>
            </a:r>
          </a:p>
        </p:txBody>
      </p:sp>
      <p:sp>
        <p:nvSpPr>
          <p:cNvPr id="19464" name="Text Box 9"/>
          <p:cNvSpPr txBox="1">
            <a:spLocks noChangeArrowheads="1"/>
          </p:cNvSpPr>
          <p:nvPr/>
        </p:nvSpPr>
        <p:spPr bwMode="auto">
          <a:xfrm>
            <a:off x="4241800" y="2863850"/>
            <a:ext cx="3871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The value you want the property to take</a:t>
            </a:r>
          </a:p>
        </p:txBody>
      </p:sp>
      <p:sp>
        <p:nvSpPr>
          <p:cNvPr id="19465" name="Line 10"/>
          <p:cNvSpPr>
            <a:spLocks noChangeShapeType="1"/>
          </p:cNvSpPr>
          <p:nvPr/>
        </p:nvSpPr>
        <p:spPr bwMode="auto">
          <a:xfrm flipH="1" flipV="1">
            <a:off x="3760788" y="1905000"/>
            <a:ext cx="9144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6" name="Line 11"/>
          <p:cNvSpPr>
            <a:spLocks noChangeShapeType="1"/>
          </p:cNvSpPr>
          <p:nvPr/>
        </p:nvSpPr>
        <p:spPr bwMode="auto">
          <a:xfrm flipH="1" flipV="1">
            <a:off x="4751388" y="1905000"/>
            <a:ext cx="23622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7" name="Line 12"/>
          <p:cNvSpPr>
            <a:spLocks noChangeShapeType="1"/>
          </p:cNvSpPr>
          <p:nvPr/>
        </p:nvSpPr>
        <p:spPr bwMode="auto">
          <a:xfrm>
            <a:off x="4675188" y="2286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8" name="Line 13"/>
          <p:cNvSpPr>
            <a:spLocks noChangeShapeType="1"/>
          </p:cNvSpPr>
          <p:nvPr/>
        </p:nvSpPr>
        <p:spPr bwMode="auto">
          <a:xfrm>
            <a:off x="7113588" y="2514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Text Box 14"/>
          <p:cNvSpPr txBox="1">
            <a:spLocks noChangeArrowheads="1"/>
          </p:cNvSpPr>
          <p:nvPr/>
        </p:nvSpPr>
        <p:spPr bwMode="auto">
          <a:xfrm>
            <a:off x="1066800" y="3810000"/>
            <a:ext cx="25082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2000"/>
              <a:t>p { text-align: center; </a:t>
            </a:r>
          </a:p>
          <a:p>
            <a:pPr>
              <a:spcBef>
                <a:spcPct val="0"/>
              </a:spcBef>
              <a:buSzTx/>
              <a:buFontTx/>
              <a:buNone/>
            </a:pPr>
            <a:r>
              <a:rPr lang="en-US" altLang="en-US" sz="2000"/>
              <a:t>     color: black; </a:t>
            </a:r>
          </a:p>
          <a:p>
            <a:pPr>
              <a:spcBef>
                <a:spcPct val="0"/>
              </a:spcBef>
              <a:buSzTx/>
              <a:buFontTx/>
              <a:buNone/>
            </a:pPr>
            <a:r>
              <a:rPr lang="en-US" altLang="en-US" sz="2000"/>
              <a:t>     font-family: arial }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143000"/>
          </a:xfrm>
        </p:spPr>
        <p:txBody>
          <a:bodyPr/>
          <a:lstStyle/>
          <a:p>
            <a:r>
              <a:rPr lang="en-US" altLang="en-US" smtClean="0"/>
              <a:t>Different Ways of Using CSS</a:t>
            </a:r>
          </a:p>
        </p:txBody>
      </p:sp>
      <p:sp>
        <p:nvSpPr>
          <p:cNvPr id="20483" name="Rectangle 3"/>
          <p:cNvSpPr>
            <a:spLocks noGrp="1" noChangeArrowheads="1"/>
          </p:cNvSpPr>
          <p:nvPr>
            <p:ph type="body" idx="1"/>
          </p:nvPr>
        </p:nvSpPr>
        <p:spPr>
          <a:xfrm>
            <a:off x="685800" y="1143000"/>
            <a:ext cx="7772400" cy="4114800"/>
          </a:xfrm>
        </p:spPr>
        <p:txBody>
          <a:bodyPr/>
          <a:lstStyle/>
          <a:p>
            <a:r>
              <a:rPr lang="en-US" altLang="en-US" smtClean="0"/>
              <a:t>Inline style:</a:t>
            </a:r>
          </a:p>
          <a:p>
            <a:pPr lvl="1"/>
            <a:r>
              <a:rPr lang="en-US" altLang="en-US" smtClean="0"/>
              <a:t>Causes only this tag to have the desired properties</a:t>
            </a:r>
          </a:p>
          <a:p>
            <a:pPr lvl="1"/>
            <a:endParaRPr lang="en-US" altLang="en-US" smtClean="0"/>
          </a:p>
          <a:p>
            <a:r>
              <a:rPr lang="en-US" altLang="en-US" smtClean="0"/>
              <a:t>Internal stylesheet:</a:t>
            </a:r>
          </a:p>
          <a:p>
            <a:pPr lvl="1"/>
            <a:r>
              <a:rPr lang="en-US" altLang="en-US" smtClean="0"/>
              <a:t>Causes </a:t>
            </a:r>
            <a:r>
              <a:rPr lang="en-US" altLang="en-US" i="1" smtClean="0"/>
              <a:t>all</a:t>
            </a:r>
            <a:r>
              <a:rPr lang="en-US" altLang="en-US" smtClean="0"/>
              <a:t> tags to have the desired properties</a:t>
            </a:r>
          </a:p>
        </p:txBody>
      </p:sp>
      <p:sp>
        <p:nvSpPr>
          <p:cNvPr id="20484" name="Text Box 4"/>
          <p:cNvSpPr txBox="1">
            <a:spLocks noChangeArrowheads="1"/>
          </p:cNvSpPr>
          <p:nvPr/>
        </p:nvSpPr>
        <p:spPr bwMode="auto">
          <a:xfrm>
            <a:off x="1447800" y="2667000"/>
            <a:ext cx="4741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&lt;p </a:t>
            </a:r>
            <a:r>
              <a:rPr lang="en-US" altLang="en-US" sz="1800">
                <a:solidFill>
                  <a:srgbClr val="FF0000"/>
                </a:solidFill>
              </a:rPr>
              <a:t>style="font-family:arial; color:blue“</a:t>
            </a:r>
            <a:r>
              <a:rPr lang="en-US" altLang="en-US" sz="1800"/>
              <a:t>&gt;…&lt;/p&gt; </a:t>
            </a:r>
          </a:p>
        </p:txBody>
      </p:sp>
      <p:sp>
        <p:nvSpPr>
          <p:cNvPr id="20485" name="Text Box 5"/>
          <p:cNvSpPr txBox="1">
            <a:spLocks noChangeArrowheads="1"/>
          </p:cNvSpPr>
          <p:nvPr/>
        </p:nvSpPr>
        <p:spPr bwMode="auto">
          <a:xfrm>
            <a:off x="1447800" y="4114800"/>
            <a:ext cx="589280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a:t>
            </a:r>
          </a:p>
          <a:p>
            <a:pPr>
              <a:spcBef>
                <a:spcPct val="0"/>
              </a:spcBef>
              <a:buSzTx/>
              <a:buFontTx/>
              <a:buNone/>
            </a:pPr>
            <a:r>
              <a:rPr lang="en-US" altLang="en-US" sz="1800"/>
              <a:t>&lt;head&gt;…</a:t>
            </a:r>
          </a:p>
          <a:p>
            <a:pPr>
              <a:spcBef>
                <a:spcPct val="0"/>
              </a:spcBef>
              <a:buSzTx/>
              <a:buFontTx/>
              <a:buNone/>
            </a:pPr>
            <a:r>
              <a:rPr lang="en-US" altLang="en-US" sz="1800">
                <a:solidFill>
                  <a:srgbClr val="FF0000"/>
                </a:solidFill>
              </a:rPr>
              <a:t>&lt;style type="text/css" &gt; </a:t>
            </a:r>
          </a:p>
          <a:p>
            <a:pPr>
              <a:spcBef>
                <a:spcPct val="0"/>
              </a:spcBef>
              <a:buSzTx/>
              <a:buFontTx/>
              <a:buNone/>
            </a:pPr>
            <a:r>
              <a:rPr lang="en-US" altLang="en-US" sz="1800">
                <a:solidFill>
                  <a:srgbClr val="FF0000"/>
                </a:solidFill>
              </a:rPr>
              <a:t>    p { font-family:arial; color:blue} </a:t>
            </a:r>
          </a:p>
          <a:p>
            <a:pPr>
              <a:spcBef>
                <a:spcPct val="0"/>
              </a:spcBef>
              <a:buSzTx/>
              <a:buFontTx/>
              <a:buNone/>
            </a:pPr>
            <a:r>
              <a:rPr lang="en-US" altLang="en-US" sz="1800">
                <a:solidFill>
                  <a:srgbClr val="FF0000"/>
                </a:solidFill>
              </a:rPr>
              <a:t>&lt;/style&gt; </a:t>
            </a:r>
          </a:p>
          <a:p>
            <a:pPr>
              <a:spcBef>
                <a:spcPct val="0"/>
              </a:spcBef>
              <a:buSzTx/>
              <a:buFontTx/>
              <a:buNone/>
            </a:pPr>
            <a:r>
              <a:rPr lang="en-US" altLang="en-US" sz="1800"/>
              <a:t>&lt;/head&gt; </a:t>
            </a:r>
          </a:p>
          <a:p>
            <a:pPr>
              <a:spcBef>
                <a:spcPct val="0"/>
              </a:spcBef>
              <a:buSzTx/>
              <a:buFontTx/>
              <a:buNone/>
            </a:pPr>
            <a:r>
              <a:rPr lang="en-US" altLang="en-US" sz="1800"/>
              <a:t>&lt;body&gt; </a:t>
            </a:r>
          </a:p>
          <a:p>
            <a:pPr>
              <a:spcBef>
                <a:spcPct val="0"/>
              </a:spcBef>
              <a:buSzTx/>
              <a:buFontTx/>
              <a:buNone/>
            </a:pPr>
            <a:r>
              <a:rPr lang="en-US" altLang="en-US" sz="1800"/>
              <a:t>&lt;p&gt;…&lt;/p&gt;</a:t>
            </a:r>
          </a:p>
          <a:p>
            <a:pPr>
              <a:spcBef>
                <a:spcPct val="0"/>
              </a:spcBef>
              <a:buSzTx/>
              <a:buFontTx/>
              <a:buNone/>
            </a:pPr>
            <a:r>
              <a:rPr lang="en-US" altLang="en-US" sz="1800"/>
              <a:t>…</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t>Customizing Classes</a:t>
            </a:r>
          </a:p>
        </p:txBody>
      </p:sp>
      <p:sp>
        <p:nvSpPr>
          <p:cNvPr id="21507" name="Rectangle 3"/>
          <p:cNvSpPr>
            <a:spLocks noGrp="1" noChangeArrowheads="1"/>
          </p:cNvSpPr>
          <p:nvPr>
            <p:ph type="body" idx="1"/>
          </p:nvPr>
        </p:nvSpPr>
        <p:spPr/>
        <p:txBody>
          <a:bodyPr/>
          <a:lstStyle/>
          <a:p>
            <a:r>
              <a:rPr lang="en-US" altLang="en-US" smtClean="0"/>
              <a:t>Ability to define customized styles for standard HTML tags:</a:t>
            </a:r>
          </a:p>
        </p:txBody>
      </p:sp>
      <p:sp>
        <p:nvSpPr>
          <p:cNvPr id="21508" name="Text Box 4"/>
          <p:cNvSpPr txBox="1">
            <a:spLocks noChangeArrowheads="1"/>
          </p:cNvSpPr>
          <p:nvPr/>
        </p:nvSpPr>
        <p:spPr bwMode="auto">
          <a:xfrm>
            <a:off x="1219200" y="3124200"/>
            <a:ext cx="58928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a:t>
            </a:r>
          </a:p>
          <a:p>
            <a:pPr>
              <a:spcBef>
                <a:spcPct val="0"/>
              </a:spcBef>
              <a:buSzTx/>
              <a:buFontTx/>
              <a:buNone/>
            </a:pPr>
            <a:r>
              <a:rPr lang="en-US" altLang="en-US" sz="1800"/>
              <a:t>&lt;head&gt;…</a:t>
            </a:r>
          </a:p>
          <a:p>
            <a:pPr>
              <a:spcBef>
                <a:spcPct val="0"/>
              </a:spcBef>
              <a:buSzTx/>
              <a:buFontTx/>
              <a:buNone/>
            </a:pPr>
            <a:r>
              <a:rPr lang="en-US" altLang="en-US" sz="1800">
                <a:solidFill>
                  <a:srgbClr val="FF0000"/>
                </a:solidFill>
              </a:rPr>
              <a:t>&lt;style type="text/css"&gt; </a:t>
            </a:r>
          </a:p>
          <a:p>
            <a:pPr>
              <a:spcBef>
                <a:spcPct val="0"/>
              </a:spcBef>
              <a:buSzTx/>
              <a:buFontTx/>
              <a:buNone/>
            </a:pPr>
            <a:r>
              <a:rPr lang="en-US" altLang="en-US" sz="1800">
                <a:solidFill>
                  <a:srgbClr val="FF0000"/>
                </a:solidFill>
              </a:rPr>
              <a:t>    p.style1 { font-family:arial; color:blue} </a:t>
            </a:r>
          </a:p>
          <a:p>
            <a:pPr>
              <a:spcBef>
                <a:spcPct val="0"/>
              </a:spcBef>
              <a:buSzTx/>
              <a:buFontTx/>
              <a:buNone/>
            </a:pPr>
            <a:r>
              <a:rPr lang="en-US" altLang="en-US" sz="1800">
                <a:solidFill>
                  <a:srgbClr val="FF0000"/>
                </a:solidFill>
              </a:rPr>
              <a:t>    p.style2 { font-family:serif; color:red} </a:t>
            </a:r>
          </a:p>
          <a:p>
            <a:pPr>
              <a:spcBef>
                <a:spcPct val="0"/>
              </a:spcBef>
              <a:buSzTx/>
              <a:buFontTx/>
              <a:buNone/>
            </a:pPr>
            <a:r>
              <a:rPr lang="en-US" altLang="en-US" sz="1800">
                <a:solidFill>
                  <a:srgbClr val="FF0000"/>
                </a:solidFill>
              </a:rPr>
              <a:t>&lt;/style&gt; </a:t>
            </a:r>
          </a:p>
          <a:p>
            <a:pPr>
              <a:spcBef>
                <a:spcPct val="0"/>
              </a:spcBef>
              <a:buSzTx/>
              <a:buFontTx/>
              <a:buNone/>
            </a:pPr>
            <a:r>
              <a:rPr lang="en-US" altLang="en-US" sz="1800"/>
              <a:t>&lt;/head&gt; </a:t>
            </a:r>
          </a:p>
          <a:p>
            <a:pPr>
              <a:spcBef>
                <a:spcPct val="0"/>
              </a:spcBef>
              <a:buSzTx/>
              <a:buFontTx/>
              <a:buNone/>
            </a:pPr>
            <a:r>
              <a:rPr lang="en-US" altLang="en-US" sz="1800"/>
              <a:t>&lt;body&gt; </a:t>
            </a:r>
          </a:p>
          <a:p>
            <a:pPr>
              <a:spcBef>
                <a:spcPct val="0"/>
              </a:spcBef>
              <a:buSzTx/>
              <a:buFontTx/>
              <a:buNone/>
            </a:pPr>
            <a:r>
              <a:rPr lang="en-US" altLang="en-US" sz="1800"/>
              <a:t>&lt;p </a:t>
            </a:r>
            <a:r>
              <a:rPr lang="en-US" altLang="en-US" sz="1800">
                <a:solidFill>
                  <a:srgbClr val="FF0000"/>
                </a:solidFill>
              </a:rPr>
              <a:t>class=“style1“</a:t>
            </a:r>
            <a:r>
              <a:rPr lang="en-US" altLang="en-US" sz="1800"/>
              <a:t>&gt;…&lt;/p&gt;</a:t>
            </a:r>
          </a:p>
          <a:p>
            <a:pPr>
              <a:spcBef>
                <a:spcPct val="0"/>
              </a:spcBef>
              <a:buSzTx/>
              <a:buFontTx/>
              <a:buNone/>
            </a:pPr>
            <a:r>
              <a:rPr lang="en-US" altLang="en-US" sz="1800"/>
              <a:t>&lt;p </a:t>
            </a:r>
            <a:r>
              <a:rPr lang="en-US" altLang="en-US" sz="1800">
                <a:solidFill>
                  <a:srgbClr val="FF0000"/>
                </a:solidFill>
              </a:rPr>
              <a:t>class=“style2“</a:t>
            </a:r>
            <a:r>
              <a:rPr lang="en-US" altLang="en-US" sz="1800"/>
              <a:t>&gt;…&lt;/p&gt;</a:t>
            </a:r>
          </a:p>
          <a:p>
            <a:pPr>
              <a:spcBef>
                <a:spcPct val="0"/>
              </a:spcBef>
              <a:buSzTx/>
              <a:buFontTx/>
              <a:buNone/>
            </a:pPr>
            <a:r>
              <a:rPr lang="en-US" altLang="en-US" sz="1800"/>
              <a:t>…</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228600"/>
            <a:ext cx="7772400" cy="1143000"/>
          </a:xfrm>
        </p:spPr>
        <p:txBody>
          <a:bodyPr/>
          <a:lstStyle/>
          <a:p>
            <a:r>
              <a:rPr lang="en-US" altLang="en-US" smtClean="0"/>
              <a:t>External Style Sheets</a:t>
            </a:r>
          </a:p>
        </p:txBody>
      </p:sp>
      <p:sp>
        <p:nvSpPr>
          <p:cNvPr id="22531" name="Rectangle 3"/>
          <p:cNvSpPr>
            <a:spLocks noGrp="1" noChangeArrowheads="1"/>
          </p:cNvSpPr>
          <p:nvPr>
            <p:ph type="body" idx="1"/>
          </p:nvPr>
        </p:nvSpPr>
        <p:spPr>
          <a:xfrm>
            <a:off x="685800" y="1295400"/>
            <a:ext cx="7772400" cy="4114800"/>
          </a:xfrm>
        </p:spPr>
        <p:txBody>
          <a:bodyPr/>
          <a:lstStyle/>
          <a:p>
            <a:r>
              <a:rPr lang="en-US" altLang="en-US" smtClean="0"/>
              <a:t>Store formatting metadata in a separate file</a:t>
            </a:r>
          </a:p>
        </p:txBody>
      </p:sp>
      <p:sp>
        <p:nvSpPr>
          <p:cNvPr id="22532" name="Text Box 4"/>
          <p:cNvSpPr txBox="1">
            <a:spLocks noChangeArrowheads="1"/>
          </p:cNvSpPr>
          <p:nvPr/>
        </p:nvSpPr>
        <p:spPr bwMode="auto">
          <a:xfrm>
            <a:off x="1066800" y="3810000"/>
            <a:ext cx="6705600" cy="2308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1800"/>
              <a:t>…</a:t>
            </a:r>
          </a:p>
          <a:p>
            <a:pPr>
              <a:spcBef>
                <a:spcPct val="0"/>
              </a:spcBef>
              <a:buSzTx/>
              <a:buFontTx/>
              <a:buNone/>
            </a:pPr>
            <a:r>
              <a:rPr lang="en-US" altLang="en-US" sz="1800"/>
              <a:t>&lt;head&gt;…</a:t>
            </a:r>
          </a:p>
          <a:p>
            <a:pPr>
              <a:spcBef>
                <a:spcPct val="0"/>
              </a:spcBef>
              <a:buSzTx/>
              <a:buFontTx/>
              <a:buNone/>
            </a:pPr>
            <a:r>
              <a:rPr lang="en-US" altLang="en-US" sz="1800">
                <a:solidFill>
                  <a:srgbClr val="FF0000"/>
                </a:solidFill>
              </a:rPr>
              <a:t>&lt;link rel="stylesheet" href="mystyle.css" type="text/css" /&gt;</a:t>
            </a:r>
          </a:p>
          <a:p>
            <a:pPr>
              <a:spcBef>
                <a:spcPct val="0"/>
              </a:spcBef>
              <a:buSzTx/>
              <a:buFontTx/>
              <a:buNone/>
            </a:pPr>
            <a:r>
              <a:rPr lang="en-US" altLang="en-US" sz="1800"/>
              <a:t>&lt;/head&gt; </a:t>
            </a:r>
          </a:p>
          <a:p>
            <a:pPr>
              <a:spcBef>
                <a:spcPct val="0"/>
              </a:spcBef>
              <a:buSzTx/>
              <a:buFontTx/>
              <a:buNone/>
            </a:pPr>
            <a:r>
              <a:rPr lang="en-US" altLang="en-US" sz="1800"/>
              <a:t>&lt;body&gt; </a:t>
            </a:r>
          </a:p>
          <a:p>
            <a:pPr>
              <a:spcBef>
                <a:spcPct val="0"/>
              </a:spcBef>
              <a:buSzTx/>
              <a:buFontTx/>
              <a:buNone/>
            </a:pPr>
            <a:r>
              <a:rPr lang="en-US" altLang="en-US" sz="1800"/>
              <a:t>&lt;p class=“style1"&gt;…&lt;/p&gt;</a:t>
            </a:r>
          </a:p>
          <a:p>
            <a:pPr>
              <a:spcBef>
                <a:spcPct val="0"/>
              </a:spcBef>
              <a:buSzTx/>
              <a:buFontTx/>
              <a:buNone/>
            </a:pPr>
            <a:r>
              <a:rPr lang="en-US" altLang="en-US" sz="1800"/>
              <a:t>&lt;p class=“style2"&gt;…&lt;/p&gt;</a:t>
            </a:r>
          </a:p>
          <a:p>
            <a:pPr>
              <a:spcBef>
                <a:spcPct val="0"/>
              </a:spcBef>
              <a:buSzTx/>
              <a:buFontTx/>
              <a:buNone/>
            </a:pPr>
            <a:r>
              <a:rPr lang="en-US" altLang="en-US" sz="1800"/>
              <a:t>…</a:t>
            </a:r>
          </a:p>
        </p:txBody>
      </p:sp>
      <p:sp>
        <p:nvSpPr>
          <p:cNvPr id="22533" name="Text Box 6"/>
          <p:cNvSpPr txBox="1">
            <a:spLocks noChangeArrowheads="1"/>
          </p:cNvSpPr>
          <p:nvPr/>
        </p:nvSpPr>
        <p:spPr bwMode="auto">
          <a:xfrm>
            <a:off x="3276600" y="2197100"/>
            <a:ext cx="3887788" cy="1384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endParaRPr lang="en-US" altLang="en-US" sz="2400">
              <a:solidFill>
                <a:srgbClr val="FF0000"/>
              </a:solidFill>
            </a:endParaRPr>
          </a:p>
          <a:p>
            <a:pPr>
              <a:spcBef>
                <a:spcPct val="0"/>
              </a:spcBef>
              <a:buSzTx/>
              <a:buFontTx/>
              <a:buNone/>
            </a:pPr>
            <a:r>
              <a:rPr lang="en-US" altLang="en-US" sz="1800">
                <a:solidFill>
                  <a:srgbClr val="FF0000"/>
                </a:solidFill>
              </a:rPr>
              <a:t>p.style1 { font-family:arial; color:blue} </a:t>
            </a:r>
          </a:p>
          <a:p>
            <a:pPr>
              <a:spcBef>
                <a:spcPct val="0"/>
              </a:spcBef>
              <a:buSzTx/>
              <a:buFontTx/>
              <a:buNone/>
            </a:pPr>
            <a:r>
              <a:rPr lang="en-US" altLang="en-US" sz="1800">
                <a:solidFill>
                  <a:srgbClr val="FF0000"/>
                </a:solidFill>
              </a:rPr>
              <a:t>p.style2 { font-family:serif; color:red} </a:t>
            </a:r>
          </a:p>
          <a:p>
            <a:pPr>
              <a:spcBef>
                <a:spcPct val="0"/>
              </a:spcBef>
              <a:buSzTx/>
              <a:buFontTx/>
              <a:buNone/>
            </a:pPr>
            <a:endParaRPr lang="en-US" altLang="en-US" sz="2400">
              <a:solidFill>
                <a:srgbClr val="FF0000"/>
              </a:solidFill>
            </a:endParaRPr>
          </a:p>
        </p:txBody>
      </p:sp>
      <p:sp>
        <p:nvSpPr>
          <p:cNvPr id="22534" name="Text Box 7"/>
          <p:cNvSpPr txBox="1">
            <a:spLocks noChangeArrowheads="1"/>
          </p:cNvSpPr>
          <p:nvPr/>
        </p:nvSpPr>
        <p:spPr bwMode="auto">
          <a:xfrm>
            <a:off x="3200400" y="1828800"/>
            <a:ext cx="16113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spcBef>
                <a:spcPct val="0"/>
              </a:spcBef>
              <a:buSzTx/>
              <a:buFontTx/>
              <a:buNone/>
            </a:pPr>
            <a:r>
              <a:rPr lang="en-US" altLang="en-US" sz="2400">
                <a:solidFill>
                  <a:srgbClr val="FF0000"/>
                </a:solidFill>
              </a:rPr>
              <a:t>mystyle.css</a:t>
            </a:r>
          </a:p>
        </p:txBody>
      </p:sp>
      <p:sp>
        <p:nvSpPr>
          <p:cNvPr id="22535" name="Line 8"/>
          <p:cNvSpPr>
            <a:spLocks noChangeShapeType="1"/>
          </p:cNvSpPr>
          <p:nvPr/>
        </p:nvSpPr>
        <p:spPr bwMode="auto">
          <a:xfrm flipV="1">
            <a:off x="4724400" y="3352800"/>
            <a:ext cx="0" cy="1066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idx="4294967295"/>
          </p:nvPr>
        </p:nvSpPr>
        <p:spPr/>
        <p:txBody>
          <a:bodyPr/>
          <a:lstStyle/>
          <a:p>
            <a:r>
              <a:rPr lang="en-US" dirty="0" smtClean="0"/>
              <a:t>Tonight</a:t>
            </a:r>
            <a:endParaRPr lang="en-US" dirty="0"/>
          </a:p>
        </p:txBody>
      </p:sp>
      <p:sp>
        <p:nvSpPr>
          <p:cNvPr id="274435" name="Rectangle 3"/>
          <p:cNvSpPr>
            <a:spLocks noGrp="1" noChangeArrowheads="1"/>
          </p:cNvSpPr>
          <p:nvPr>
            <p:ph type="body" idx="4294967295"/>
          </p:nvPr>
        </p:nvSpPr>
        <p:spPr/>
        <p:txBody>
          <a:bodyPr/>
          <a:lstStyle/>
          <a:p>
            <a:r>
              <a:rPr lang="en-US" dirty="0" smtClean="0"/>
              <a:t>Learn </a:t>
            </a:r>
            <a:r>
              <a:rPr lang="en-US" dirty="0"/>
              <a:t>to </a:t>
            </a:r>
            <a:r>
              <a:rPr lang="en-US" dirty="0" smtClean="0"/>
              <a:t>create </a:t>
            </a:r>
            <a:r>
              <a:rPr lang="en-US" dirty="0"/>
              <a:t>a Web </a:t>
            </a:r>
            <a:r>
              <a:rPr lang="en-US" dirty="0" smtClean="0"/>
              <a:t>page</a:t>
            </a:r>
          </a:p>
          <a:p>
            <a:pPr marL="0" indent="0">
              <a:buNone/>
            </a:pPr>
            <a:endParaRPr lang="en-US" dirty="0"/>
          </a:p>
          <a:p>
            <a:r>
              <a:rPr lang="en-US" dirty="0"/>
              <a:t>Think about what the Web “is”</a:t>
            </a:r>
          </a:p>
          <a:p>
            <a:endParaRPr lang="en-US" dirty="0" smtClean="0"/>
          </a:p>
          <a:p>
            <a:r>
              <a:rPr lang="en-US" dirty="0" smtClean="0"/>
              <a:t>Talk </a:t>
            </a:r>
            <a:r>
              <a:rPr lang="en-US" dirty="0" smtClean="0"/>
              <a:t>conceptually about databases</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143000"/>
          </a:xfrm>
        </p:spPr>
        <p:txBody>
          <a:bodyPr/>
          <a:lstStyle/>
          <a:p>
            <a:r>
              <a:rPr lang="en-US" altLang="en-US" smtClean="0"/>
              <a:t>Programming for the Web</a:t>
            </a:r>
          </a:p>
        </p:txBody>
      </p:sp>
      <p:sp>
        <p:nvSpPr>
          <p:cNvPr id="28675" name="Rectangle 3"/>
          <p:cNvSpPr>
            <a:spLocks noGrp="1" noChangeArrowheads="1"/>
          </p:cNvSpPr>
          <p:nvPr>
            <p:ph type="body" idx="1"/>
          </p:nvPr>
        </p:nvSpPr>
        <p:spPr>
          <a:xfrm>
            <a:off x="685800" y="1295400"/>
            <a:ext cx="8458200" cy="4114800"/>
          </a:xfrm>
        </p:spPr>
        <p:txBody>
          <a:bodyPr/>
          <a:lstStyle/>
          <a:p>
            <a:pPr>
              <a:lnSpc>
                <a:spcPct val="90000"/>
              </a:lnSpc>
            </a:pPr>
            <a:r>
              <a:rPr lang="en-US" altLang="en-US" sz="2800" dirty="0" smtClean="0"/>
              <a:t>JavaScript [Client-side]</a:t>
            </a:r>
          </a:p>
          <a:p>
            <a:pPr lvl="1">
              <a:lnSpc>
                <a:spcPct val="90000"/>
              </a:lnSpc>
            </a:pPr>
            <a:r>
              <a:rPr lang="en-US" altLang="en-US" sz="2400" dirty="0" smtClean="0"/>
              <a:t>Server embeds a program in HTML</a:t>
            </a:r>
          </a:p>
          <a:p>
            <a:pPr lvl="1">
              <a:lnSpc>
                <a:spcPct val="90000"/>
              </a:lnSpc>
            </a:pPr>
            <a:r>
              <a:rPr lang="en-US" altLang="en-US" sz="2400" dirty="0" smtClean="0"/>
              <a:t>Browser runs the program when it gets to it</a:t>
            </a:r>
          </a:p>
          <a:p>
            <a:pPr lvl="4">
              <a:lnSpc>
                <a:spcPct val="90000"/>
              </a:lnSpc>
            </a:pPr>
            <a:endParaRPr lang="en-US" altLang="en-US" sz="1600" dirty="0" smtClean="0"/>
          </a:p>
          <a:p>
            <a:pPr>
              <a:lnSpc>
                <a:spcPct val="90000"/>
              </a:lnSpc>
            </a:pPr>
            <a:r>
              <a:rPr lang="en-US" altLang="en-US" sz="2800" dirty="0" smtClean="0"/>
              <a:t>PHP “Common Gateway Interface” [Server-side]</a:t>
            </a:r>
          </a:p>
          <a:p>
            <a:pPr lvl="1">
              <a:lnSpc>
                <a:spcPct val="90000"/>
              </a:lnSpc>
            </a:pPr>
            <a:r>
              <a:rPr lang="en-US" altLang="en-US" sz="2400" dirty="0" smtClean="0"/>
              <a:t>HTML form sends field values to the server</a:t>
            </a:r>
          </a:p>
          <a:p>
            <a:pPr lvl="1">
              <a:lnSpc>
                <a:spcPct val="90000"/>
              </a:lnSpc>
            </a:pPr>
            <a:r>
              <a:rPr lang="en-US" altLang="en-US" sz="2400" dirty="0" smtClean="0"/>
              <a:t>Server passes field values to a program</a:t>
            </a:r>
          </a:p>
          <a:p>
            <a:pPr lvl="1">
              <a:lnSpc>
                <a:spcPct val="90000"/>
              </a:lnSpc>
            </a:pPr>
            <a:r>
              <a:rPr lang="en-US" altLang="en-US" sz="2400" dirty="0" smtClean="0"/>
              <a:t>Program generates a Web page as a response</a:t>
            </a:r>
          </a:p>
          <a:p>
            <a:pPr lvl="3">
              <a:lnSpc>
                <a:spcPct val="90000"/>
              </a:lnSpc>
              <a:buFontTx/>
              <a:buNone/>
            </a:pPr>
            <a:endParaRPr lang="en-US" altLang="en-US" sz="1800" dirty="0" smtClean="0"/>
          </a:p>
          <a:p>
            <a:pPr>
              <a:lnSpc>
                <a:spcPct val="90000"/>
              </a:lnSpc>
            </a:pPr>
            <a:r>
              <a:rPr lang="en-US" altLang="en-US" sz="2800" dirty="0" smtClean="0"/>
              <a:t>Ajax</a:t>
            </a:r>
            <a:endParaRPr lang="en-US" altLang="en-US" sz="2800" dirty="0" smtClean="0"/>
          </a:p>
          <a:p>
            <a:pPr lvl="1">
              <a:lnSpc>
                <a:spcPct val="90000"/>
              </a:lnSpc>
            </a:pPr>
            <a:r>
              <a:rPr lang="en-US" altLang="en-US" sz="2400" dirty="0" smtClean="0"/>
              <a:t>Server sends browser a generic program to run</a:t>
            </a:r>
          </a:p>
          <a:p>
            <a:pPr lvl="1">
              <a:lnSpc>
                <a:spcPct val="90000"/>
              </a:lnSpc>
            </a:pPr>
            <a:r>
              <a:rPr lang="en-US" altLang="en-US" sz="2400" dirty="0" smtClean="0"/>
              <a:t>Browser and server programs exchange XML-encoded data</a:t>
            </a:r>
          </a:p>
        </p:txBody>
      </p:sp>
      <p:sp>
        <p:nvSpPr>
          <p:cNvPr id="207876" name="Rectangle 4"/>
          <p:cNvSpPr>
            <a:spLocks noChangeArrowheads="1"/>
          </p:cNvSpPr>
          <p:nvPr/>
        </p:nvSpPr>
        <p:spPr bwMode="auto">
          <a:xfrm>
            <a:off x="609600" y="1295400"/>
            <a:ext cx="6400800" cy="1371600"/>
          </a:xfrm>
          <a:prstGeom prst="rect">
            <a:avLst/>
          </a:prstGeom>
          <a:noFill/>
          <a:ln w="381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SzPct val="100000"/>
              <a:buChar char="•"/>
              <a:defRPr sz="3200">
                <a:solidFill>
                  <a:schemeClr val="tx1"/>
                </a:solidFill>
                <a:latin typeface="Times New Roman" pitchFamily="18" charset="0"/>
                <a:cs typeface="Arial" charset="0"/>
              </a:defRPr>
            </a:lvl1pPr>
            <a:lvl2pPr marL="742950" indent="-285750" eaLnBrk="0" hangingPunct="0">
              <a:spcBef>
                <a:spcPct val="20000"/>
              </a:spcBef>
              <a:buSzPct val="100000"/>
              <a:buChar char="–"/>
              <a:defRPr sz="2800">
                <a:solidFill>
                  <a:schemeClr val="tx1"/>
                </a:solidFill>
                <a:latin typeface="Times New Roman" pitchFamily="18" charset="0"/>
                <a:cs typeface="Arial" charset="0"/>
              </a:defRPr>
            </a:lvl2pPr>
            <a:lvl3pPr marL="1143000" indent="-228600" eaLnBrk="0" hangingPunct="0">
              <a:spcBef>
                <a:spcPct val="20000"/>
              </a:spcBef>
              <a:buSzPct val="100000"/>
              <a:buChar char="•"/>
              <a:defRPr sz="2400">
                <a:solidFill>
                  <a:schemeClr val="tx1"/>
                </a:solidFill>
                <a:latin typeface="Times New Roman" pitchFamily="18" charset="0"/>
                <a:cs typeface="Arial" charset="0"/>
              </a:defRPr>
            </a:lvl3pPr>
            <a:lvl4pPr marL="1600200" indent="-228600" eaLnBrk="0" hangingPunct="0">
              <a:spcBef>
                <a:spcPct val="20000"/>
              </a:spcBef>
              <a:buSzPct val="100000"/>
              <a:buChar char="–"/>
              <a:defRPr sz="2000">
                <a:solidFill>
                  <a:schemeClr val="tx1"/>
                </a:solidFill>
                <a:latin typeface="Times New Roman" pitchFamily="18" charset="0"/>
                <a:cs typeface="Arial" charset="0"/>
              </a:defRPr>
            </a:lvl4pPr>
            <a:lvl5pPr marL="2057400" indent="-228600" eaLnBrk="0" hangingPunct="0">
              <a:spcBef>
                <a:spcPct val="20000"/>
              </a:spcBef>
              <a:buSzPct val="100000"/>
              <a:buChar char="•"/>
              <a:defRPr sz="2000">
                <a:solidFill>
                  <a:schemeClr val="tx1"/>
                </a:solidFill>
                <a:latin typeface="Times New Roman" pitchFamily="18" charset="0"/>
                <a:cs typeface="Arial" charset="0"/>
              </a:defRPr>
            </a:lvl5pPr>
            <a:lvl6pPr marL="25146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6pPr>
            <a:lvl7pPr marL="29718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7pPr>
            <a:lvl8pPr marL="34290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8pPr>
            <a:lvl9pPr marL="3886200" indent="-228600" eaLnBrk="0" fontAlgn="base" hangingPunct="0">
              <a:spcBef>
                <a:spcPct val="20000"/>
              </a:spcBef>
              <a:spcAft>
                <a:spcPct val="0"/>
              </a:spcAft>
              <a:buSzPct val="100000"/>
              <a:buChar char="•"/>
              <a:defRPr sz="2000">
                <a:solidFill>
                  <a:schemeClr val="tx1"/>
                </a:solidFill>
                <a:latin typeface="Times New Roman" pitchFamily="18" charset="0"/>
                <a:cs typeface="Arial" charset="0"/>
              </a:defRPr>
            </a:lvl9pPr>
          </a:lstStyle>
          <a:p>
            <a:pPr algn="ctr">
              <a:spcBef>
                <a:spcPct val="0"/>
              </a:spcBef>
              <a:buSzTx/>
              <a:buFontTx/>
              <a:buNone/>
            </a:pPr>
            <a:endParaRPr lang="en-US" altLang="en-US" sz="240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78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6"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304800"/>
            <a:ext cx="7772400" cy="1143000"/>
          </a:xfrm>
        </p:spPr>
        <p:txBody>
          <a:bodyPr/>
          <a:lstStyle/>
          <a:p>
            <a:r>
              <a:rPr lang="en-US" altLang="en-US" smtClean="0"/>
              <a:t>JavaScript</a:t>
            </a:r>
          </a:p>
        </p:txBody>
      </p:sp>
      <p:sp>
        <p:nvSpPr>
          <p:cNvPr id="36867" name="Rectangle 3"/>
          <p:cNvSpPr>
            <a:spLocks noGrp="1" noChangeArrowheads="1"/>
          </p:cNvSpPr>
          <p:nvPr>
            <p:ph type="body" idx="1"/>
          </p:nvPr>
        </p:nvSpPr>
        <p:spPr>
          <a:xfrm>
            <a:off x="228600" y="1600200"/>
            <a:ext cx="8915400" cy="4876800"/>
          </a:xfrm>
        </p:spPr>
        <p:txBody>
          <a:bodyPr/>
          <a:lstStyle/>
          <a:p>
            <a:pPr>
              <a:buFontTx/>
              <a:buNone/>
            </a:pPr>
            <a:r>
              <a:rPr lang="en-US" altLang="en-US" sz="2000" smtClean="0"/>
              <a:t>&lt;HTML&gt;</a:t>
            </a:r>
          </a:p>
          <a:p>
            <a:pPr>
              <a:buFontTx/>
              <a:buNone/>
            </a:pPr>
            <a:r>
              <a:rPr lang="en-US" altLang="en-US" sz="2000" smtClean="0"/>
              <a:t>&lt;HEAD&gt;</a:t>
            </a:r>
          </a:p>
          <a:p>
            <a:pPr>
              <a:buFontTx/>
              <a:buNone/>
            </a:pPr>
            <a:r>
              <a:rPr lang="en-US" altLang="en-US" sz="2000" smtClean="0"/>
              <a:t>	&lt;TITLE&gt;My first script&lt;/TITLE&gt;</a:t>
            </a:r>
          </a:p>
          <a:p>
            <a:pPr>
              <a:buFontTx/>
              <a:buNone/>
            </a:pPr>
            <a:r>
              <a:rPr lang="en-US" altLang="en-US" sz="2000" smtClean="0"/>
              <a:t>&lt;/HEAD&gt;</a:t>
            </a:r>
          </a:p>
          <a:p>
            <a:pPr>
              <a:buFontTx/>
              <a:buNone/>
            </a:pPr>
            <a:r>
              <a:rPr lang="en-US" altLang="en-US" sz="2000" smtClean="0"/>
              <a:t>&lt;BODY BGCOLOR=WHITE&gt;</a:t>
            </a:r>
          </a:p>
          <a:p>
            <a:pPr>
              <a:buFontTx/>
              <a:buNone/>
            </a:pPr>
            <a:r>
              <a:rPr lang="en-US" altLang="en-US" sz="2000" smtClean="0"/>
              <a:t>&lt;H1&gt;</a:t>
            </a:r>
          </a:p>
          <a:p>
            <a:pPr>
              <a:buFontTx/>
              <a:buNone/>
            </a:pPr>
            <a:r>
              <a:rPr lang="en-US" altLang="en-US" sz="2000" smtClean="0"/>
              <a:t>	</a:t>
            </a:r>
            <a:r>
              <a:rPr lang="en-US" altLang="en-US" sz="2000" smtClean="0">
                <a:solidFill>
                  <a:srgbClr val="023CCC"/>
                </a:solidFill>
              </a:rPr>
              <a:t>&lt;SCRIPT LANGUAGE=JAVASCRIPT TYPE="TEXT/JAVASCRIPT"&gt;</a:t>
            </a:r>
          </a:p>
          <a:p>
            <a:pPr>
              <a:buFontTx/>
              <a:buNone/>
            </a:pPr>
            <a:r>
              <a:rPr lang="en-US" altLang="en-US" sz="2000" smtClean="0">
                <a:solidFill>
                  <a:srgbClr val="023CCC"/>
                </a:solidFill>
              </a:rPr>
              <a:t>		document.write("Hello, world!")</a:t>
            </a:r>
          </a:p>
          <a:p>
            <a:pPr>
              <a:buFontTx/>
              <a:buNone/>
            </a:pPr>
            <a:r>
              <a:rPr lang="en-US" altLang="en-US" sz="2000" smtClean="0">
                <a:solidFill>
                  <a:srgbClr val="023CCC"/>
                </a:solidFill>
              </a:rPr>
              <a:t>	&lt;/SCRIPT&gt;</a:t>
            </a:r>
          </a:p>
          <a:p>
            <a:pPr>
              <a:buFontTx/>
              <a:buNone/>
            </a:pPr>
            <a:r>
              <a:rPr lang="en-US" altLang="en-US" sz="2000" smtClean="0"/>
              <a:t>&lt;/H1&gt;</a:t>
            </a:r>
          </a:p>
          <a:p>
            <a:pPr>
              <a:buFontTx/>
              <a:buNone/>
            </a:pPr>
            <a:r>
              <a:rPr lang="en-US" altLang="en-US" sz="2000" smtClean="0"/>
              <a:t>&lt;/BODY&gt;&lt;/HTML&gt;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52400"/>
            <a:ext cx="7772400" cy="1143000"/>
          </a:xfrm>
          <a:noFill/>
        </p:spPr>
        <p:txBody>
          <a:bodyPr/>
          <a:lstStyle/>
          <a:p>
            <a:r>
              <a:rPr lang="en-US" altLang="en-US" smtClean="0"/>
              <a:t>HTML Editors</a:t>
            </a:r>
          </a:p>
        </p:txBody>
      </p:sp>
      <p:sp>
        <p:nvSpPr>
          <p:cNvPr id="23555" name="Rectangle 3"/>
          <p:cNvSpPr>
            <a:spLocks noGrp="1" noChangeArrowheads="1"/>
          </p:cNvSpPr>
          <p:nvPr>
            <p:ph type="body" idx="1"/>
          </p:nvPr>
        </p:nvSpPr>
        <p:spPr>
          <a:xfrm>
            <a:off x="381000" y="1371600"/>
            <a:ext cx="8534400" cy="4953000"/>
          </a:xfrm>
          <a:noFill/>
        </p:spPr>
        <p:txBody>
          <a:bodyPr/>
          <a:lstStyle/>
          <a:p>
            <a:pPr>
              <a:lnSpc>
                <a:spcPct val="90000"/>
              </a:lnSpc>
            </a:pPr>
            <a:r>
              <a:rPr lang="en-US" altLang="en-US" dirty="0" smtClean="0"/>
              <a:t>Several are available</a:t>
            </a:r>
          </a:p>
          <a:p>
            <a:pPr lvl="1">
              <a:lnSpc>
                <a:spcPct val="90000"/>
              </a:lnSpc>
            </a:pPr>
            <a:r>
              <a:rPr lang="en-US" altLang="en-US" dirty="0" smtClean="0"/>
              <a:t>Dreamweaver</a:t>
            </a:r>
            <a:endParaRPr lang="en-US" altLang="en-US" dirty="0" smtClean="0"/>
          </a:p>
          <a:p>
            <a:pPr lvl="1">
              <a:lnSpc>
                <a:spcPct val="90000"/>
              </a:lnSpc>
            </a:pPr>
            <a:r>
              <a:rPr lang="en-US" altLang="en-US" dirty="0" smtClean="0"/>
              <a:t>Microsoft Word </a:t>
            </a:r>
            <a:r>
              <a:rPr lang="en-US" altLang="en-US" dirty="0" smtClean="0"/>
              <a:t>(File-&gt;”</a:t>
            </a:r>
            <a:r>
              <a:rPr lang="en-US" altLang="en-US" dirty="0" smtClean="0"/>
              <a:t>Edit with </a:t>
            </a:r>
            <a:r>
              <a:rPr lang="en-US" altLang="en-US" dirty="0" smtClean="0"/>
              <a:t>MS Word</a:t>
            </a:r>
            <a:r>
              <a:rPr lang="en-US" altLang="en-US" dirty="0" smtClean="0"/>
              <a:t>” in IE)</a:t>
            </a:r>
          </a:p>
          <a:p>
            <a:pPr lvl="4">
              <a:lnSpc>
                <a:spcPct val="90000"/>
              </a:lnSpc>
            </a:pPr>
            <a:endParaRPr lang="en-US" altLang="en-US" dirty="0" smtClean="0"/>
          </a:p>
          <a:p>
            <a:pPr>
              <a:lnSpc>
                <a:spcPct val="90000"/>
              </a:lnSpc>
            </a:pPr>
            <a:r>
              <a:rPr lang="en-US" altLang="en-US" dirty="0" smtClean="0"/>
              <a:t>You may still need to edit the HTML file</a:t>
            </a:r>
          </a:p>
          <a:p>
            <a:pPr lvl="1">
              <a:lnSpc>
                <a:spcPct val="90000"/>
              </a:lnSpc>
            </a:pPr>
            <a:r>
              <a:rPr lang="en-US" altLang="en-US" dirty="0" smtClean="0"/>
              <a:t>Some editors use browser-specific features</a:t>
            </a:r>
          </a:p>
          <a:p>
            <a:pPr lvl="1">
              <a:lnSpc>
                <a:spcPct val="90000"/>
              </a:lnSpc>
            </a:pPr>
            <a:r>
              <a:rPr lang="en-US" altLang="en-US" dirty="0" smtClean="0"/>
              <a:t>Some HTML features may be unavailable</a:t>
            </a:r>
          </a:p>
          <a:p>
            <a:pPr lvl="1">
              <a:lnSpc>
                <a:spcPct val="90000"/>
              </a:lnSpc>
            </a:pPr>
            <a:r>
              <a:rPr lang="en-US" altLang="en-US" dirty="0" smtClean="0"/>
              <a:t>File names may be butchered when you upload</a:t>
            </a:r>
          </a:p>
          <a:p>
            <a:pPr lvl="4">
              <a:lnSpc>
                <a:spcPct val="90000"/>
              </a:lnSpc>
            </a:pPr>
            <a:endParaRPr lang="en-US" altLang="en-US" dirty="0" smtClean="0"/>
          </a:p>
          <a:p>
            <a:pPr>
              <a:lnSpc>
                <a:spcPct val="90000"/>
              </a:lnSpc>
            </a:pPr>
            <a:r>
              <a:rPr lang="en-US" altLang="en-US" dirty="0" smtClean="0"/>
              <a:t>Verbose HTML </a:t>
            </a:r>
            <a:r>
              <a:rPr lang="en-US" altLang="en-US" dirty="0" smtClean="0"/>
              <a:t>can make hand-editing difficult</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a:t>What is the Web?</a:t>
            </a:r>
          </a:p>
        </p:txBody>
      </p:sp>
      <p:sp>
        <p:nvSpPr>
          <p:cNvPr id="420867" name="Rectangle 3"/>
          <p:cNvSpPr>
            <a:spLocks noGrp="1" noChangeArrowheads="1"/>
          </p:cNvSpPr>
          <p:nvPr>
            <p:ph type="body" idx="1"/>
          </p:nvPr>
        </p:nvSpPr>
        <p:spPr/>
        <p:txBody>
          <a:bodyPr/>
          <a:lstStyle/>
          <a:p>
            <a:r>
              <a:rPr lang="en-US" dirty="0" smtClean="0"/>
              <a:t>Protocols</a:t>
            </a:r>
          </a:p>
          <a:p>
            <a:pPr lvl="1"/>
            <a:r>
              <a:rPr lang="en-US" dirty="0" smtClean="0"/>
              <a:t>HTTP</a:t>
            </a:r>
            <a:r>
              <a:rPr lang="en-US" dirty="0"/>
              <a:t>, HTML, or URL</a:t>
            </a:r>
            <a:r>
              <a:rPr lang="en-US" dirty="0" smtClean="0"/>
              <a:t>?</a:t>
            </a:r>
            <a:endParaRPr lang="en-US" dirty="0"/>
          </a:p>
          <a:p>
            <a:r>
              <a:rPr lang="en-US" dirty="0"/>
              <a:t>Perspective</a:t>
            </a:r>
          </a:p>
          <a:p>
            <a:pPr lvl="1"/>
            <a:r>
              <a:rPr lang="en-US" dirty="0"/>
              <a:t>Content or behavior?</a:t>
            </a:r>
          </a:p>
          <a:p>
            <a:r>
              <a:rPr lang="en-US" dirty="0" smtClean="0"/>
              <a:t>Content</a:t>
            </a:r>
          </a:p>
          <a:p>
            <a:pPr lvl="1"/>
            <a:r>
              <a:rPr lang="en-US" dirty="0" smtClean="0"/>
              <a:t>Static</a:t>
            </a:r>
            <a:r>
              <a:rPr lang="en-US" dirty="0"/>
              <a:t>, dynamic or streaming?</a:t>
            </a:r>
          </a:p>
          <a:p>
            <a:r>
              <a:rPr lang="en-US" dirty="0" smtClean="0"/>
              <a:t>Access</a:t>
            </a:r>
            <a:endParaRPr lang="en-US" dirty="0"/>
          </a:p>
          <a:p>
            <a:pPr lvl="1"/>
            <a:r>
              <a:rPr lang="en-US" dirty="0"/>
              <a:t>Public, protected, or internal</a:t>
            </a:r>
            <a:r>
              <a:rPr lang="en-US" dirty="0" smtClean="0"/>
              <a: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a:xfrm>
            <a:off x="914400" y="304800"/>
            <a:ext cx="7340600" cy="838200"/>
          </a:xfrm>
        </p:spPr>
        <p:txBody>
          <a:bodyPr/>
          <a:lstStyle/>
          <a:p>
            <a:r>
              <a:rPr lang="en-US"/>
              <a:t>Why is there a Web?</a:t>
            </a:r>
          </a:p>
        </p:txBody>
      </p:sp>
      <p:sp>
        <p:nvSpPr>
          <p:cNvPr id="441347" name="Rectangle 3"/>
          <p:cNvSpPr>
            <a:spLocks noGrp="1" noChangeArrowheads="1"/>
          </p:cNvSpPr>
          <p:nvPr>
            <p:ph type="body" idx="1"/>
          </p:nvPr>
        </p:nvSpPr>
        <p:spPr>
          <a:xfrm>
            <a:off x="685800" y="1447800"/>
            <a:ext cx="7772400" cy="4800600"/>
          </a:xfrm>
        </p:spPr>
        <p:txBody>
          <a:bodyPr/>
          <a:lstStyle/>
          <a:p>
            <a:r>
              <a:rPr lang="en-US" sz="2800"/>
              <a:t>Affordable storage</a:t>
            </a:r>
          </a:p>
          <a:p>
            <a:pPr lvl="1"/>
            <a:r>
              <a:rPr lang="en-US" sz="2400">
                <a:solidFill>
                  <a:schemeClr val="accent2"/>
                </a:solidFill>
              </a:rPr>
              <a:t>300,000 words/$ in 1995</a:t>
            </a:r>
          </a:p>
          <a:p>
            <a:r>
              <a:rPr lang="en-US" sz="2800"/>
              <a:t>Adequate backbone capacity</a:t>
            </a:r>
          </a:p>
          <a:p>
            <a:pPr lvl="1"/>
            <a:r>
              <a:rPr lang="en-US" sz="2400">
                <a:solidFill>
                  <a:schemeClr val="accent2"/>
                </a:solidFill>
              </a:rPr>
              <a:t>25,000 simultaneous transfers in 1995</a:t>
            </a:r>
          </a:p>
          <a:p>
            <a:r>
              <a:rPr lang="en-US" sz="2800"/>
              <a:t>Adequate “last mile” bandwidth</a:t>
            </a:r>
          </a:p>
          <a:p>
            <a:pPr lvl="1"/>
            <a:r>
              <a:rPr lang="en-US" sz="2400">
                <a:solidFill>
                  <a:schemeClr val="accent2"/>
                </a:solidFill>
              </a:rPr>
              <a:t>1 second/screen in 1995</a:t>
            </a:r>
          </a:p>
          <a:p>
            <a:r>
              <a:rPr lang="en-US" sz="2800"/>
              <a:t>Display capability</a:t>
            </a:r>
          </a:p>
          <a:p>
            <a:pPr lvl="1"/>
            <a:r>
              <a:rPr lang="en-US" sz="2400">
                <a:solidFill>
                  <a:schemeClr val="accent2"/>
                </a:solidFill>
              </a:rPr>
              <a:t>10% of US population in 1995</a:t>
            </a:r>
          </a:p>
          <a:p>
            <a:r>
              <a:rPr lang="en-US" sz="2800"/>
              <a:t>Effective search capabilities</a:t>
            </a:r>
          </a:p>
          <a:p>
            <a:pPr lvl="1"/>
            <a:r>
              <a:rPr lang="en-US" sz="2400">
                <a:solidFill>
                  <a:schemeClr val="accent2"/>
                </a:solidFill>
              </a:rPr>
              <a:t>Lycos and Yahoo were started in 1995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13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4134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41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4413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134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41347">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4134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44134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4134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4413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33400" y="533400"/>
          <a:ext cx="8077199" cy="6324600"/>
        </p:xfrm>
        <a:graphic>
          <a:graphicData uri="http://schemas.openxmlformats.org/drawingml/2006/chart">
            <c:chart xmlns:c="http://schemas.openxmlformats.org/drawingml/2006/chart" xmlns:r="http://schemas.openxmlformats.org/officeDocument/2006/relationships" r:id="rId2"/>
          </a:graphicData>
        </a:graphic>
      </p:graphicFrame>
      <p:sp>
        <p:nvSpPr>
          <p:cNvPr id="3" name="WordArt 4"/>
          <p:cNvSpPr>
            <a:spLocks noChangeArrowheads="1" noChangeShapeType="1" noTextEdit="1"/>
          </p:cNvSpPr>
          <p:nvPr/>
        </p:nvSpPr>
        <p:spPr bwMode="auto">
          <a:xfrm>
            <a:off x="3094038" y="3390900"/>
            <a:ext cx="203835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36699"/>
                </a:solidFill>
                <a:effectLst>
                  <a:outerShdw dist="45791" dir="2021404" algn="ctr" rotWithShape="0">
                    <a:srgbClr val="B2B2B2">
                      <a:alpha val="79999"/>
                    </a:srgbClr>
                  </a:outerShdw>
                </a:effectLst>
                <a:latin typeface="Times New Roman"/>
                <a:cs typeface="Times New Roman"/>
              </a:rPr>
              <a:t>Web Pages</a:t>
            </a:r>
          </a:p>
        </p:txBody>
      </p:sp>
      <p:sp>
        <p:nvSpPr>
          <p:cNvPr id="5" name="Rectangle 5"/>
          <p:cNvSpPr txBox="1">
            <a:spLocks noChangeArrowheads="1"/>
          </p:cNvSpPr>
          <p:nvPr/>
        </p:nvSpPr>
        <p:spPr>
          <a:xfrm>
            <a:off x="381000" y="317500"/>
            <a:ext cx="8229600" cy="1143000"/>
          </a:xfrm>
          <a:prstGeom prst="rect">
            <a:avLst/>
          </a:prstGeom>
        </p:spPr>
        <p:txBody>
          <a:bodyPr/>
          <a:lstStyle/>
          <a:p>
            <a:pPr algn="ctr" eaLnBrk="0" hangingPunct="0">
              <a:defRPr/>
            </a:pPr>
            <a:r>
              <a:rPr lang="en-US" sz="3600" b="1" kern="0" dirty="0">
                <a:solidFill>
                  <a:schemeClr val="accent2"/>
                </a:solidFill>
                <a:latin typeface="+mj-lt"/>
                <a:ea typeface="+mj-ea"/>
                <a:cs typeface="+mj-cs"/>
              </a:rPr>
              <a:t>Global Internet Users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1143000"/>
          </a:xfrm>
        </p:spPr>
        <p:txBody>
          <a:bodyPr/>
          <a:lstStyle/>
          <a:p>
            <a:r>
              <a:rPr lang="en-US" dirty="0" smtClean="0"/>
              <a:t>Most Widely-Spoken Languages</a:t>
            </a:r>
          </a:p>
        </p:txBody>
      </p:sp>
      <p:pic>
        <p:nvPicPr>
          <p:cNvPr id="184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524000"/>
            <a:ext cx="7005638" cy="442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4"/>
          <p:cNvSpPr txBox="1">
            <a:spLocks noChangeArrowheads="1"/>
          </p:cNvSpPr>
          <p:nvPr/>
        </p:nvSpPr>
        <p:spPr bwMode="auto">
          <a:xfrm>
            <a:off x="6754813" y="6507163"/>
            <a:ext cx="23129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a:latin typeface="Arial" pitchFamily="34" charset="0"/>
              </a:rPr>
              <a:t>Source: Ethnologue (SIL), 1999</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smtClean="0"/>
              <a:t>Global Trade</a:t>
            </a:r>
          </a:p>
        </p:txBody>
      </p:sp>
      <p:sp>
        <p:nvSpPr>
          <p:cNvPr id="1029" name="Text Box 6"/>
          <p:cNvSpPr txBox="1">
            <a:spLocks noChangeArrowheads="1"/>
          </p:cNvSpPr>
          <p:nvPr/>
        </p:nvSpPr>
        <p:spPr bwMode="auto">
          <a:xfrm>
            <a:off x="5548313" y="6583363"/>
            <a:ext cx="35956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imes New Roman" pitchFamily="18" charset="0"/>
              </a:defRPr>
            </a:lvl1pPr>
            <a:lvl2pPr marL="742950" indent="-285750" eaLnBrk="0" hangingPunct="0">
              <a:defRPr sz="3200">
                <a:solidFill>
                  <a:schemeClr val="tx1"/>
                </a:solidFill>
                <a:latin typeface="Times New Roman" pitchFamily="18" charset="0"/>
              </a:defRPr>
            </a:lvl2pPr>
            <a:lvl3pPr marL="1143000" indent="-228600" eaLnBrk="0" hangingPunct="0">
              <a:defRPr sz="3200">
                <a:solidFill>
                  <a:schemeClr val="tx1"/>
                </a:solidFill>
                <a:latin typeface="Times New Roman" pitchFamily="18" charset="0"/>
              </a:defRPr>
            </a:lvl3pPr>
            <a:lvl4pPr marL="1600200" indent="-228600" eaLnBrk="0" hangingPunct="0">
              <a:defRPr sz="3200">
                <a:solidFill>
                  <a:schemeClr val="tx1"/>
                </a:solidFill>
                <a:latin typeface="Times New Roman" pitchFamily="18" charset="0"/>
              </a:defRPr>
            </a:lvl4pPr>
            <a:lvl5pPr marL="2057400" indent="-228600" eaLnBrk="0" hangingPunct="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r>
              <a:rPr lang="en-US" sz="1200" dirty="0"/>
              <a:t>Source: World Trade Organization </a:t>
            </a:r>
            <a:r>
              <a:rPr lang="en-US" sz="1200" dirty="0" smtClean="0"/>
              <a:t>2010 </a:t>
            </a:r>
            <a:r>
              <a:rPr lang="en-US" sz="1200" dirty="0"/>
              <a:t>Annual Report</a:t>
            </a:r>
          </a:p>
        </p:txBody>
      </p:sp>
      <p:pic>
        <p:nvPicPr>
          <p:cNvPr id="1033" name="Picture 9"/>
          <p:cNvPicPr>
            <a:picLocks noChangeAspect="1" noChangeArrowheads="1"/>
          </p:cNvPicPr>
          <p:nvPr/>
        </p:nvPicPr>
        <p:blipFill rotWithShape="1">
          <a:blip r:embed="rId3">
            <a:extLst>
              <a:ext uri="{28A0092B-C50C-407E-A947-70E740481C1C}">
                <a14:useLocalDpi xmlns:a14="http://schemas.microsoft.com/office/drawing/2010/main" val="0"/>
              </a:ext>
            </a:extLst>
          </a:blip>
          <a:srcRect l="7118" t="20518" r="3124" b="8074"/>
          <a:stretch/>
        </p:blipFill>
        <p:spPr bwMode="auto">
          <a:xfrm>
            <a:off x="0" y="1671438"/>
            <a:ext cx="9144000" cy="4262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1143000"/>
          </a:xfrm>
        </p:spPr>
        <p:txBody>
          <a:bodyPr/>
          <a:lstStyle/>
          <a:p>
            <a:r>
              <a:rPr lang="en-US" smtClean="0"/>
              <a:t>Databases</a:t>
            </a:r>
          </a:p>
        </p:txBody>
      </p:sp>
      <p:sp>
        <p:nvSpPr>
          <p:cNvPr id="8195" name="Rectangle 3"/>
          <p:cNvSpPr>
            <a:spLocks noGrp="1" noChangeArrowheads="1"/>
          </p:cNvSpPr>
          <p:nvPr>
            <p:ph type="body" idx="1"/>
          </p:nvPr>
        </p:nvSpPr>
        <p:spPr>
          <a:xfrm>
            <a:off x="685800" y="1524000"/>
            <a:ext cx="7772400" cy="4114800"/>
          </a:xfrm>
        </p:spPr>
        <p:txBody>
          <a:bodyPr/>
          <a:lstStyle/>
          <a:p>
            <a:r>
              <a:rPr lang="en-US" smtClean="0"/>
              <a:t>Database</a:t>
            </a:r>
          </a:p>
          <a:p>
            <a:pPr lvl="1"/>
            <a:r>
              <a:rPr lang="en-US" smtClean="0"/>
              <a:t>Collection of data, organized to support access</a:t>
            </a:r>
          </a:p>
          <a:p>
            <a:pPr lvl="1"/>
            <a:r>
              <a:rPr lang="en-US" smtClean="0"/>
              <a:t>Models some aspects of reality</a:t>
            </a:r>
          </a:p>
          <a:p>
            <a:pPr lvl="4"/>
            <a:endParaRPr lang="en-US" smtClean="0"/>
          </a:p>
          <a:p>
            <a:r>
              <a:rPr lang="en-US" smtClean="0"/>
              <a:t>DataBase Management System (DBMS)</a:t>
            </a:r>
          </a:p>
          <a:p>
            <a:pPr lvl="1"/>
            <a:r>
              <a:rPr lang="en-US" smtClean="0"/>
              <a:t>Software to create and access databases</a:t>
            </a:r>
          </a:p>
          <a:p>
            <a:pPr lvl="4"/>
            <a:endParaRPr lang="en-US" smtClean="0"/>
          </a:p>
          <a:p>
            <a:r>
              <a:rPr lang="en-US" smtClean="0"/>
              <a:t>Relational Algebra</a:t>
            </a:r>
          </a:p>
          <a:p>
            <a:pPr lvl="1"/>
            <a:r>
              <a:rPr lang="en-US" smtClean="0"/>
              <a:t>Special-purpose programming language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1143000"/>
          </a:xfrm>
        </p:spPr>
        <p:txBody>
          <a:bodyPr/>
          <a:lstStyle/>
          <a:p>
            <a:r>
              <a:rPr lang="en-US" smtClean="0"/>
              <a:t>Structured Information</a:t>
            </a:r>
          </a:p>
        </p:txBody>
      </p:sp>
      <p:sp>
        <p:nvSpPr>
          <p:cNvPr id="9219" name="Rectangle 3"/>
          <p:cNvSpPr>
            <a:spLocks noGrp="1" noChangeArrowheads="1"/>
          </p:cNvSpPr>
          <p:nvPr>
            <p:ph type="body" idx="1"/>
          </p:nvPr>
        </p:nvSpPr>
        <p:spPr>
          <a:xfrm>
            <a:off x="685800" y="1219200"/>
            <a:ext cx="8229600" cy="4114800"/>
          </a:xfrm>
        </p:spPr>
        <p:txBody>
          <a:bodyPr/>
          <a:lstStyle/>
          <a:p>
            <a:pPr>
              <a:spcBef>
                <a:spcPct val="50000"/>
              </a:spcBef>
            </a:pPr>
            <a:r>
              <a:rPr lang="en-US" smtClean="0"/>
              <a:t>Field		</a:t>
            </a:r>
            <a:r>
              <a:rPr lang="en-US" smtClean="0">
                <a:solidFill>
                  <a:srgbClr val="000099"/>
                </a:solidFill>
              </a:rPr>
              <a:t>An “atomic” unit of data</a:t>
            </a:r>
          </a:p>
          <a:p>
            <a:pPr lvl="1">
              <a:spcBef>
                <a:spcPct val="0"/>
              </a:spcBef>
            </a:pPr>
            <a:r>
              <a:rPr lang="en-US" smtClean="0"/>
              <a:t>number, string, true/false, …</a:t>
            </a:r>
          </a:p>
          <a:p>
            <a:pPr>
              <a:spcBef>
                <a:spcPct val="50000"/>
              </a:spcBef>
            </a:pPr>
            <a:r>
              <a:rPr lang="en-US" smtClean="0"/>
              <a:t>Record		</a:t>
            </a:r>
            <a:r>
              <a:rPr lang="en-US" smtClean="0">
                <a:solidFill>
                  <a:srgbClr val="000099"/>
                </a:solidFill>
              </a:rPr>
              <a:t>A collection of related fields</a:t>
            </a:r>
          </a:p>
          <a:p>
            <a:pPr>
              <a:spcBef>
                <a:spcPct val="50000"/>
              </a:spcBef>
            </a:pPr>
            <a:r>
              <a:rPr lang="en-US" smtClean="0"/>
              <a:t>Table 		</a:t>
            </a:r>
            <a:r>
              <a:rPr lang="en-US" smtClean="0">
                <a:solidFill>
                  <a:srgbClr val="000099"/>
                </a:solidFill>
              </a:rPr>
              <a:t>A collection of related records</a:t>
            </a:r>
          </a:p>
          <a:p>
            <a:pPr lvl="1">
              <a:spcBef>
                <a:spcPct val="0"/>
              </a:spcBef>
            </a:pPr>
            <a:r>
              <a:rPr lang="en-US" smtClean="0"/>
              <a:t>Each record is one row in the table</a:t>
            </a:r>
          </a:p>
          <a:p>
            <a:pPr lvl="1">
              <a:spcBef>
                <a:spcPct val="0"/>
              </a:spcBef>
            </a:pPr>
            <a:r>
              <a:rPr lang="en-US" smtClean="0"/>
              <a:t>Each field is one column in the table</a:t>
            </a:r>
          </a:p>
          <a:p>
            <a:pPr>
              <a:spcBef>
                <a:spcPct val="50000"/>
              </a:spcBef>
            </a:pPr>
            <a:r>
              <a:rPr lang="en-US" smtClean="0"/>
              <a:t>Primary Key	</a:t>
            </a:r>
            <a:r>
              <a:rPr lang="en-US" smtClean="0">
                <a:solidFill>
                  <a:srgbClr val="000099"/>
                </a:solidFill>
              </a:rPr>
              <a:t>The field that identifies a record</a:t>
            </a:r>
          </a:p>
          <a:p>
            <a:pPr lvl="1">
              <a:spcBef>
                <a:spcPct val="0"/>
              </a:spcBef>
            </a:pPr>
            <a:r>
              <a:rPr lang="en-US" smtClean="0"/>
              <a:t>Values of a primary key must be unique</a:t>
            </a:r>
          </a:p>
          <a:p>
            <a:pPr>
              <a:spcBef>
                <a:spcPct val="50000"/>
              </a:spcBef>
            </a:pPr>
            <a:r>
              <a:rPr lang="en-US" smtClean="0"/>
              <a:t>Database	</a:t>
            </a:r>
            <a:r>
              <a:rPr lang="en-US" smtClean="0">
                <a:solidFill>
                  <a:srgbClr val="000099"/>
                </a:solidFill>
              </a:rPr>
              <a:t>A collection of tables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a:t>Internet </a:t>
            </a:r>
            <a:r>
              <a:rPr lang="en-US">
                <a:sym typeface="Symbol" pitchFamily="18" charset="2"/>
              </a:rPr>
              <a:t> Web</a:t>
            </a:r>
          </a:p>
        </p:txBody>
      </p:sp>
      <p:sp>
        <p:nvSpPr>
          <p:cNvPr id="307203" name="Rectangle 3"/>
          <p:cNvSpPr>
            <a:spLocks noGrp="1" noChangeArrowheads="1"/>
          </p:cNvSpPr>
          <p:nvPr>
            <p:ph type="body" idx="1"/>
          </p:nvPr>
        </p:nvSpPr>
        <p:spPr>
          <a:xfrm>
            <a:off x="685800" y="1981200"/>
            <a:ext cx="8001000" cy="4114800"/>
          </a:xfrm>
        </p:spPr>
        <p:txBody>
          <a:bodyPr/>
          <a:lstStyle/>
          <a:p>
            <a:r>
              <a:rPr lang="en-US"/>
              <a:t>Internet: collection of global networks</a:t>
            </a:r>
          </a:p>
          <a:p>
            <a:endParaRPr lang="en-US"/>
          </a:p>
          <a:p>
            <a:r>
              <a:rPr lang="en-US"/>
              <a:t>Web: way of managing information exchange</a:t>
            </a:r>
          </a:p>
          <a:p>
            <a:endParaRPr lang="en-US"/>
          </a:p>
          <a:p>
            <a:r>
              <a:rPr lang="en-US"/>
              <a:t>There are many other uses for the Internet</a:t>
            </a:r>
          </a:p>
          <a:p>
            <a:pPr lvl="1"/>
            <a:r>
              <a:rPr lang="en-US"/>
              <a:t>File transfer (FTP)</a:t>
            </a:r>
          </a:p>
          <a:p>
            <a:pPr lvl="1"/>
            <a:r>
              <a:rPr lang="en-US"/>
              <a:t>Email (SMTP, POP, IMAP)</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1143000"/>
          </a:xfrm>
        </p:spPr>
        <p:txBody>
          <a:bodyPr/>
          <a:lstStyle/>
          <a:p>
            <a:r>
              <a:rPr lang="en-US" smtClean="0"/>
              <a:t>A Simple Example</a:t>
            </a:r>
          </a:p>
        </p:txBody>
      </p:sp>
      <p:pic>
        <p:nvPicPr>
          <p:cNvPr id="10243" name="Picture 3" descr="Fig1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514600"/>
            <a:ext cx="7620000"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4"/>
          <p:cNvSpPr>
            <a:spLocks noChangeArrowheads="1"/>
          </p:cNvSpPr>
          <p:nvPr/>
        </p:nvSpPr>
        <p:spPr bwMode="auto">
          <a:xfrm>
            <a:off x="3200400" y="1905000"/>
            <a:ext cx="1371600" cy="304800"/>
          </a:xfrm>
          <a:prstGeom prst="rect">
            <a:avLst/>
          </a:prstGeom>
          <a:solidFill>
            <a:srgbClr val="FF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primary key</a:t>
            </a:r>
          </a:p>
        </p:txBody>
      </p:sp>
      <p:sp>
        <p:nvSpPr>
          <p:cNvPr id="10245" name="Line 7"/>
          <p:cNvSpPr>
            <a:spLocks noChangeShapeType="1"/>
          </p:cNvSpPr>
          <p:nvPr/>
        </p:nvSpPr>
        <p:spPr bwMode="auto">
          <a:xfrm>
            <a:off x="3962400" y="2209800"/>
            <a:ext cx="914400" cy="5334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4800"/>
            <a:ext cx="7772400" cy="1143000"/>
          </a:xfrm>
        </p:spPr>
        <p:txBody>
          <a:bodyPr/>
          <a:lstStyle/>
          <a:p>
            <a:r>
              <a:rPr lang="en-US" smtClean="0"/>
              <a:t>Registrar Example</a:t>
            </a:r>
          </a:p>
        </p:txBody>
      </p:sp>
      <p:sp>
        <p:nvSpPr>
          <p:cNvPr id="11267" name="Rectangle 3"/>
          <p:cNvSpPr>
            <a:spLocks noGrp="1" noChangeArrowheads="1"/>
          </p:cNvSpPr>
          <p:nvPr>
            <p:ph type="body" idx="1"/>
          </p:nvPr>
        </p:nvSpPr>
        <p:spPr>
          <a:xfrm>
            <a:off x="685800" y="1676400"/>
            <a:ext cx="8229600" cy="4114800"/>
          </a:xfrm>
        </p:spPr>
        <p:txBody>
          <a:bodyPr/>
          <a:lstStyle/>
          <a:p>
            <a:r>
              <a:rPr lang="en-US" smtClean="0"/>
              <a:t>Which students are in which courses?</a:t>
            </a:r>
          </a:p>
          <a:p>
            <a:endParaRPr lang="en-US" smtClean="0"/>
          </a:p>
          <a:p>
            <a:r>
              <a:rPr lang="en-US" smtClean="0"/>
              <a:t>What do we need to know about the students?</a:t>
            </a:r>
          </a:p>
          <a:p>
            <a:pPr lvl="1"/>
            <a:r>
              <a:rPr lang="en-US" smtClean="0"/>
              <a:t>first name, last name, email, department</a:t>
            </a:r>
          </a:p>
          <a:p>
            <a:endParaRPr lang="en-US" smtClean="0"/>
          </a:p>
          <a:p>
            <a:r>
              <a:rPr lang="en-US" smtClean="0"/>
              <a:t>What do we need to know about the courses?</a:t>
            </a:r>
          </a:p>
          <a:p>
            <a:pPr lvl="1"/>
            <a:r>
              <a:rPr lang="en-US" smtClean="0"/>
              <a:t>course ID, description, enrolled students, grades </a:t>
            </a:r>
          </a:p>
          <a:p>
            <a:pPr lvl="1"/>
            <a:endParaRPr lang="en-US"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p:txBody>
          <a:bodyPr/>
          <a:lstStyle/>
          <a:p>
            <a:r>
              <a:rPr lang="en-US" smtClean="0"/>
              <a:t>A “Flat File” Solution</a:t>
            </a:r>
          </a:p>
        </p:txBody>
      </p:sp>
      <p:sp>
        <p:nvSpPr>
          <p:cNvPr id="12291" name="Text Box 1028"/>
          <p:cNvSpPr txBox="1">
            <a:spLocks noChangeArrowheads="1"/>
          </p:cNvSpPr>
          <p:nvPr/>
        </p:nvSpPr>
        <p:spPr bwMode="auto">
          <a:xfrm>
            <a:off x="1905000" y="5029200"/>
            <a:ext cx="47815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3200">
                <a:solidFill>
                  <a:srgbClr val="000099"/>
                </a:solidFill>
                <a:latin typeface="Times New Roman" panose="02020603050405020304" pitchFamily="18" charset="0"/>
              </a:rPr>
              <a:t>Discussion Topic</a:t>
            </a:r>
          </a:p>
          <a:p>
            <a:r>
              <a:rPr lang="en-US" sz="3200">
                <a:solidFill>
                  <a:srgbClr val="000099"/>
                </a:solidFill>
                <a:latin typeface="Times New Roman" panose="02020603050405020304" pitchFamily="18" charset="0"/>
              </a:rPr>
              <a:t>Why is this a bad approach?</a:t>
            </a:r>
          </a:p>
        </p:txBody>
      </p:sp>
      <p:graphicFrame>
        <p:nvGraphicFramePr>
          <p:cNvPr id="12292" name="Object 1029"/>
          <p:cNvGraphicFramePr>
            <a:graphicFrameLocks noChangeAspect="1"/>
          </p:cNvGraphicFramePr>
          <p:nvPr/>
        </p:nvGraphicFramePr>
        <p:xfrm>
          <a:off x="228600" y="2362200"/>
          <a:ext cx="8686800" cy="1981200"/>
        </p:xfrm>
        <a:graphic>
          <a:graphicData uri="http://schemas.openxmlformats.org/presentationml/2006/ole">
            <mc:AlternateContent xmlns:mc="http://schemas.openxmlformats.org/markup-compatibility/2006">
              <mc:Choice xmlns:v="urn:schemas-microsoft-com:vml" Requires="v">
                <p:oleObj spid="_x0000_s4117" name="Worksheet" r:id="rId3" imgW="7487186" imgH="1143476" progId="Excel.Sheet.8">
                  <p:embed/>
                </p:oleObj>
              </mc:Choice>
              <mc:Fallback>
                <p:oleObj name="Worksheet" r:id="rId3" imgW="7487186" imgH="114347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362200"/>
                        <a:ext cx="86868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0"/>
            <a:ext cx="7772400" cy="1143000"/>
          </a:xfrm>
        </p:spPr>
        <p:txBody>
          <a:bodyPr/>
          <a:lstStyle/>
          <a:p>
            <a:r>
              <a:rPr lang="en-US" smtClean="0"/>
              <a:t>Goals of “Normalization”</a:t>
            </a:r>
          </a:p>
        </p:txBody>
      </p:sp>
      <p:sp>
        <p:nvSpPr>
          <p:cNvPr id="13315" name="Rectangle 3"/>
          <p:cNvSpPr>
            <a:spLocks noGrp="1" noChangeArrowheads="1"/>
          </p:cNvSpPr>
          <p:nvPr>
            <p:ph type="body" idx="1"/>
          </p:nvPr>
        </p:nvSpPr>
        <p:spPr>
          <a:xfrm>
            <a:off x="685800" y="1066800"/>
            <a:ext cx="7772400" cy="4114800"/>
          </a:xfrm>
        </p:spPr>
        <p:txBody>
          <a:bodyPr/>
          <a:lstStyle/>
          <a:p>
            <a:r>
              <a:rPr lang="en-US" smtClean="0"/>
              <a:t>Save space</a:t>
            </a:r>
          </a:p>
          <a:p>
            <a:pPr lvl="1"/>
            <a:r>
              <a:rPr lang="en-US" smtClean="0"/>
              <a:t>Save each fact only once </a:t>
            </a:r>
          </a:p>
          <a:p>
            <a:pPr lvl="3"/>
            <a:endParaRPr lang="en-US" smtClean="0"/>
          </a:p>
          <a:p>
            <a:r>
              <a:rPr lang="en-US" smtClean="0"/>
              <a:t>More rapid updates</a:t>
            </a:r>
          </a:p>
          <a:p>
            <a:pPr lvl="1"/>
            <a:r>
              <a:rPr lang="en-US" smtClean="0"/>
              <a:t>Every fact only needs to be updated once</a:t>
            </a:r>
          </a:p>
          <a:p>
            <a:pPr lvl="4"/>
            <a:endParaRPr lang="en-US" smtClean="0"/>
          </a:p>
          <a:p>
            <a:r>
              <a:rPr lang="en-US" smtClean="0"/>
              <a:t>More rapid search</a:t>
            </a:r>
          </a:p>
          <a:p>
            <a:pPr lvl="1"/>
            <a:r>
              <a:rPr lang="en-US" smtClean="0"/>
              <a:t>Finding something once is good enough</a:t>
            </a:r>
          </a:p>
          <a:p>
            <a:pPr lvl="4"/>
            <a:endParaRPr lang="en-US" smtClean="0"/>
          </a:p>
          <a:p>
            <a:r>
              <a:rPr lang="en-US" smtClean="0"/>
              <a:t>Avoid inconsistency</a:t>
            </a:r>
          </a:p>
          <a:p>
            <a:pPr lvl="1"/>
            <a:r>
              <a:rPr lang="en-US" smtClean="0"/>
              <a:t>Changing data once changes it everywhere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433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4340" name="Rectangle 4"/>
          <p:cNvSpPr>
            <a:spLocks noGrp="1" noChangeArrowheads="1"/>
          </p:cNvSpPr>
          <p:nvPr>
            <p:ph type="title"/>
          </p:nvPr>
        </p:nvSpPr>
        <p:spPr>
          <a:xfrm>
            <a:off x="685800" y="0"/>
            <a:ext cx="7772400" cy="1143000"/>
          </a:xfrm>
          <a:noFill/>
        </p:spPr>
        <p:txBody>
          <a:bodyPr/>
          <a:lstStyle/>
          <a:p>
            <a:r>
              <a:rPr lang="en-US" smtClean="0"/>
              <a:t>Relational Algebra</a:t>
            </a:r>
          </a:p>
        </p:txBody>
      </p:sp>
      <p:sp>
        <p:nvSpPr>
          <p:cNvPr id="14341" name="Rectangle 5"/>
          <p:cNvSpPr>
            <a:spLocks noGrp="1" noChangeArrowheads="1"/>
          </p:cNvSpPr>
          <p:nvPr>
            <p:ph type="body" idx="1"/>
          </p:nvPr>
        </p:nvSpPr>
        <p:spPr>
          <a:xfrm>
            <a:off x="685800" y="1219200"/>
            <a:ext cx="7772400" cy="4953000"/>
          </a:xfrm>
          <a:noFill/>
        </p:spPr>
        <p:txBody>
          <a:bodyPr/>
          <a:lstStyle/>
          <a:p>
            <a:r>
              <a:rPr lang="en-US" smtClean="0"/>
              <a:t>Tables represent “</a:t>
            </a:r>
            <a:r>
              <a:rPr lang="en-US" smtClean="0">
                <a:solidFill>
                  <a:srgbClr val="000099"/>
                </a:solidFill>
              </a:rPr>
              <a:t>relations”</a:t>
            </a:r>
          </a:p>
          <a:p>
            <a:pPr lvl="1"/>
            <a:r>
              <a:rPr lang="en-US" smtClean="0"/>
              <a:t>Course, course description</a:t>
            </a:r>
          </a:p>
          <a:p>
            <a:pPr lvl="1"/>
            <a:r>
              <a:rPr lang="en-US" smtClean="0"/>
              <a:t>Name, email address, department</a:t>
            </a:r>
          </a:p>
          <a:p>
            <a:pPr lvl="3"/>
            <a:endParaRPr lang="en-US" smtClean="0"/>
          </a:p>
          <a:p>
            <a:r>
              <a:rPr lang="en-US" smtClean="0"/>
              <a:t>Named fields represent “</a:t>
            </a:r>
            <a:r>
              <a:rPr lang="en-US" smtClean="0">
                <a:solidFill>
                  <a:srgbClr val="000099"/>
                </a:solidFill>
              </a:rPr>
              <a:t>attributes</a:t>
            </a:r>
            <a:r>
              <a:rPr lang="en-US" smtClean="0"/>
              <a:t>”</a:t>
            </a:r>
          </a:p>
          <a:p>
            <a:pPr lvl="3"/>
            <a:endParaRPr lang="en-US" smtClean="0"/>
          </a:p>
          <a:p>
            <a:r>
              <a:rPr lang="en-US" smtClean="0"/>
              <a:t>Each row in the table is called a “</a:t>
            </a:r>
            <a:r>
              <a:rPr lang="en-US" smtClean="0">
                <a:solidFill>
                  <a:srgbClr val="000099"/>
                </a:solidFill>
              </a:rPr>
              <a:t>tuple</a:t>
            </a:r>
            <a:r>
              <a:rPr lang="en-US" smtClean="0"/>
              <a:t>”</a:t>
            </a:r>
          </a:p>
          <a:p>
            <a:pPr lvl="1"/>
            <a:r>
              <a:rPr lang="en-US" smtClean="0"/>
              <a:t>The order of the rows is not important</a:t>
            </a:r>
          </a:p>
          <a:p>
            <a:pPr lvl="4"/>
            <a:endParaRPr lang="en-US" smtClean="0"/>
          </a:p>
          <a:p>
            <a:r>
              <a:rPr lang="en-US" smtClean="0"/>
              <a:t>Queries specify desired conditions</a:t>
            </a:r>
          </a:p>
          <a:p>
            <a:pPr lvl="1"/>
            <a:r>
              <a:rPr lang="en-US" smtClean="0"/>
              <a:t>The DBMS then finds data that satisfies them</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0"/>
            <a:ext cx="8458200" cy="1143000"/>
          </a:xfrm>
        </p:spPr>
        <p:txBody>
          <a:bodyPr/>
          <a:lstStyle/>
          <a:p>
            <a:r>
              <a:rPr lang="en-US" smtClean="0"/>
              <a:t>A Normalized Relational Database</a:t>
            </a:r>
          </a:p>
        </p:txBody>
      </p:sp>
      <p:graphicFrame>
        <p:nvGraphicFramePr>
          <p:cNvPr id="16387" name="Object 5"/>
          <p:cNvGraphicFramePr>
            <a:graphicFrameLocks noChangeAspect="1"/>
          </p:cNvGraphicFramePr>
          <p:nvPr/>
        </p:nvGraphicFramePr>
        <p:xfrm>
          <a:off x="701675" y="3490913"/>
          <a:ext cx="3505200" cy="987425"/>
        </p:xfrm>
        <a:graphic>
          <a:graphicData uri="http://schemas.openxmlformats.org/presentationml/2006/ole">
            <mc:AlternateContent xmlns:mc="http://schemas.openxmlformats.org/markup-compatibility/2006">
              <mc:Choice xmlns:v="urn:schemas-microsoft-com:vml" Requires="v">
                <p:oleObj spid="_x0000_s5198" name="Worksheet" r:id="rId3" imgW="2334042" imgH="657582" progId="Excel.Sheet.8">
                  <p:embed/>
                </p:oleObj>
              </mc:Choice>
              <mc:Fallback>
                <p:oleObj name="Worksheet" r:id="rId3" imgW="2334042" imgH="657582"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675" y="3490913"/>
                        <a:ext cx="35052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6"/>
          <p:cNvGraphicFramePr>
            <a:graphicFrameLocks noChangeAspect="1"/>
          </p:cNvGraphicFramePr>
          <p:nvPr/>
        </p:nvGraphicFramePr>
        <p:xfrm>
          <a:off x="4587875" y="3490913"/>
          <a:ext cx="3733800" cy="990600"/>
        </p:xfrm>
        <a:graphic>
          <a:graphicData uri="http://schemas.openxmlformats.org/presentationml/2006/ole">
            <mc:AlternateContent xmlns:mc="http://schemas.openxmlformats.org/markup-compatibility/2006">
              <mc:Choice xmlns:v="urn:schemas-microsoft-com:vml" Requires="v">
                <p:oleObj spid="_x0000_s5199" name="Worksheet" r:id="rId5" imgW="2334042" imgH="657582" progId="Excel.Sheet.8">
                  <p:embed/>
                </p:oleObj>
              </mc:Choice>
              <mc:Fallback>
                <p:oleObj name="Worksheet" r:id="rId5" imgW="2334042" imgH="657582"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7875" y="3490913"/>
                        <a:ext cx="3733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9" name="Object 7"/>
          <p:cNvGraphicFramePr>
            <a:graphicFrameLocks noChangeAspect="1"/>
          </p:cNvGraphicFramePr>
          <p:nvPr/>
        </p:nvGraphicFramePr>
        <p:xfrm>
          <a:off x="2133600" y="5105400"/>
          <a:ext cx="5181600" cy="1752600"/>
        </p:xfrm>
        <a:graphic>
          <a:graphicData uri="http://schemas.openxmlformats.org/presentationml/2006/ole">
            <mc:AlternateContent xmlns:mc="http://schemas.openxmlformats.org/markup-compatibility/2006">
              <mc:Choice xmlns:v="urn:schemas-microsoft-com:vml" Requires="v">
                <p:oleObj spid="_x0000_s5200" name="Worksheet" r:id="rId7" imgW="3114973" imgH="1143476" progId="Excel.Sheet.8">
                  <p:embed/>
                </p:oleObj>
              </mc:Choice>
              <mc:Fallback>
                <p:oleObj name="Worksheet" r:id="rId7" imgW="3114973" imgH="1143476" progId="Excel.Shee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5105400"/>
                        <a:ext cx="5181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90" name="Object 8"/>
          <p:cNvGraphicFramePr>
            <a:graphicFrameLocks noChangeAspect="1"/>
          </p:cNvGraphicFramePr>
          <p:nvPr/>
        </p:nvGraphicFramePr>
        <p:xfrm>
          <a:off x="777875" y="1738313"/>
          <a:ext cx="7620000" cy="1143000"/>
        </p:xfrm>
        <a:graphic>
          <a:graphicData uri="http://schemas.openxmlformats.org/presentationml/2006/ole">
            <mc:AlternateContent xmlns:mc="http://schemas.openxmlformats.org/markup-compatibility/2006">
              <mc:Choice xmlns:v="urn:schemas-microsoft-com:vml" Requires="v">
                <p:oleObj spid="_x0000_s5201" name="Worksheet" r:id="rId9" imgW="5667792" imgH="819686" progId="Excel.Sheet.8">
                  <p:embed/>
                </p:oleObj>
              </mc:Choice>
              <mc:Fallback>
                <p:oleObj name="Worksheet" r:id="rId9" imgW="5667792" imgH="819686" progId="Excel.Sheet.8">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7875" y="1738313"/>
                        <a:ext cx="762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1" name="Text Box 9"/>
          <p:cNvSpPr txBox="1">
            <a:spLocks noChangeArrowheads="1"/>
          </p:cNvSpPr>
          <p:nvPr/>
        </p:nvSpPr>
        <p:spPr bwMode="auto">
          <a:xfrm>
            <a:off x="762000" y="12954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Student Table</a:t>
            </a:r>
          </a:p>
        </p:txBody>
      </p:sp>
      <p:sp>
        <p:nvSpPr>
          <p:cNvPr id="16392" name="Text Box 10"/>
          <p:cNvSpPr txBox="1">
            <a:spLocks noChangeArrowheads="1"/>
          </p:cNvSpPr>
          <p:nvPr/>
        </p:nvSpPr>
        <p:spPr bwMode="auto">
          <a:xfrm>
            <a:off x="685800" y="3048000"/>
            <a:ext cx="2022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Department Table</a:t>
            </a:r>
          </a:p>
        </p:txBody>
      </p:sp>
      <p:sp>
        <p:nvSpPr>
          <p:cNvPr id="16393" name="Text Box 11"/>
          <p:cNvSpPr txBox="1">
            <a:spLocks noChangeArrowheads="1"/>
          </p:cNvSpPr>
          <p:nvPr/>
        </p:nvSpPr>
        <p:spPr bwMode="auto">
          <a:xfrm>
            <a:off x="4572000" y="3048000"/>
            <a:ext cx="15446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Course Table</a:t>
            </a:r>
          </a:p>
        </p:txBody>
      </p:sp>
      <p:sp>
        <p:nvSpPr>
          <p:cNvPr id="16394" name="Text Box 12"/>
          <p:cNvSpPr txBox="1">
            <a:spLocks noChangeArrowheads="1"/>
          </p:cNvSpPr>
          <p:nvPr/>
        </p:nvSpPr>
        <p:spPr bwMode="auto">
          <a:xfrm>
            <a:off x="2133600" y="4648200"/>
            <a:ext cx="1965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Enrollment Table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74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7412" name="Rectangle 4"/>
          <p:cNvSpPr>
            <a:spLocks noGrp="1" noChangeArrowheads="1"/>
          </p:cNvSpPr>
          <p:nvPr>
            <p:ph type="title"/>
          </p:nvPr>
        </p:nvSpPr>
        <p:spPr>
          <a:noFill/>
        </p:spPr>
        <p:txBody>
          <a:bodyPr/>
          <a:lstStyle/>
          <a:p>
            <a:r>
              <a:rPr lang="en-US" smtClean="0"/>
              <a:t>Approaches to Normalization</a:t>
            </a:r>
          </a:p>
        </p:txBody>
      </p:sp>
      <p:sp>
        <p:nvSpPr>
          <p:cNvPr id="17413" name="Rectangle 5"/>
          <p:cNvSpPr>
            <a:spLocks noGrp="1" noChangeArrowheads="1"/>
          </p:cNvSpPr>
          <p:nvPr>
            <p:ph type="body" idx="1"/>
          </p:nvPr>
        </p:nvSpPr>
        <p:spPr>
          <a:noFill/>
        </p:spPr>
        <p:txBody>
          <a:bodyPr/>
          <a:lstStyle/>
          <a:p>
            <a:r>
              <a:rPr lang="en-US" smtClean="0"/>
              <a:t>For simple problems (like the homework)</a:t>
            </a:r>
          </a:p>
          <a:p>
            <a:pPr lvl="1"/>
            <a:r>
              <a:rPr lang="en-US" smtClean="0"/>
              <a:t>Start with “binary relationships”</a:t>
            </a:r>
          </a:p>
          <a:p>
            <a:pPr lvl="2"/>
            <a:r>
              <a:rPr lang="en-US" smtClean="0"/>
              <a:t>Pairs of fields that are related</a:t>
            </a:r>
          </a:p>
          <a:p>
            <a:pPr lvl="1"/>
            <a:r>
              <a:rPr lang="en-US" smtClean="0"/>
              <a:t>Group together wherever possible</a:t>
            </a:r>
          </a:p>
          <a:p>
            <a:pPr lvl="1"/>
            <a:r>
              <a:rPr lang="en-US" smtClean="0"/>
              <a:t>Add keys where necessary</a:t>
            </a:r>
          </a:p>
          <a:p>
            <a:pPr lvl="3"/>
            <a:endParaRPr lang="en-US" smtClean="0"/>
          </a:p>
          <a:p>
            <a:r>
              <a:rPr lang="en-US" smtClean="0"/>
              <a:t>For more complicated problems</a:t>
            </a:r>
          </a:p>
          <a:p>
            <a:pPr lvl="1"/>
            <a:r>
              <a:rPr lang="en-US" smtClean="0"/>
              <a:t>Entity relationship modeling (LBSC 670)</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9459" name="Rectangle 3"/>
          <p:cNvSpPr>
            <a:spLocks noGrp="1" noChangeArrowheads="1"/>
          </p:cNvSpPr>
          <p:nvPr>
            <p:ph type="title"/>
          </p:nvPr>
        </p:nvSpPr>
        <p:spPr>
          <a:xfrm>
            <a:off x="609600" y="228600"/>
            <a:ext cx="7772400" cy="1143000"/>
          </a:xfrm>
          <a:noFill/>
        </p:spPr>
        <p:txBody>
          <a:bodyPr/>
          <a:lstStyle/>
          <a:p>
            <a:r>
              <a:rPr lang="en-US" smtClean="0"/>
              <a:t>Example of Join</a:t>
            </a:r>
          </a:p>
        </p:txBody>
      </p:sp>
      <p:graphicFrame>
        <p:nvGraphicFramePr>
          <p:cNvPr id="19460" name="Object 4"/>
          <p:cNvGraphicFramePr>
            <a:graphicFrameLocks noChangeAspect="1"/>
          </p:cNvGraphicFramePr>
          <p:nvPr/>
        </p:nvGraphicFramePr>
        <p:xfrm>
          <a:off x="152400" y="1905000"/>
          <a:ext cx="6172200" cy="1219200"/>
        </p:xfrm>
        <a:graphic>
          <a:graphicData uri="http://schemas.openxmlformats.org/presentationml/2006/ole">
            <mc:AlternateContent xmlns:mc="http://schemas.openxmlformats.org/markup-compatibility/2006">
              <mc:Choice xmlns:v="urn:schemas-microsoft-com:vml" Requires="v">
                <p:oleObj spid="_x0000_s6203" name="Worksheet" r:id="rId4" imgW="5667792" imgH="819686" progId="Excel.Sheet.8">
                  <p:embed/>
                </p:oleObj>
              </mc:Choice>
              <mc:Fallback>
                <p:oleObj name="Worksheet" r:id="rId4" imgW="5667792" imgH="819686"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905000"/>
                        <a:ext cx="61722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1" name="Text Box 5"/>
          <p:cNvSpPr txBox="1">
            <a:spLocks noChangeArrowheads="1"/>
          </p:cNvSpPr>
          <p:nvPr/>
        </p:nvSpPr>
        <p:spPr bwMode="auto">
          <a:xfrm>
            <a:off x="152400" y="14478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Student Table</a:t>
            </a:r>
          </a:p>
        </p:txBody>
      </p:sp>
      <p:graphicFrame>
        <p:nvGraphicFramePr>
          <p:cNvPr id="19462" name="Object 6"/>
          <p:cNvGraphicFramePr>
            <a:graphicFrameLocks noChangeAspect="1"/>
          </p:cNvGraphicFramePr>
          <p:nvPr/>
        </p:nvGraphicFramePr>
        <p:xfrm>
          <a:off x="6477000" y="1905000"/>
          <a:ext cx="2514600" cy="1219200"/>
        </p:xfrm>
        <a:graphic>
          <a:graphicData uri="http://schemas.openxmlformats.org/presentationml/2006/ole">
            <mc:AlternateContent xmlns:mc="http://schemas.openxmlformats.org/markup-compatibility/2006">
              <mc:Choice xmlns:v="urn:schemas-microsoft-com:vml" Requires="v">
                <p:oleObj spid="_x0000_s6204" name="Worksheet" r:id="rId6" imgW="2334042" imgH="657582" progId="Excel.Sheet.8">
                  <p:embed/>
                </p:oleObj>
              </mc:Choice>
              <mc:Fallback>
                <p:oleObj name="Worksheet" r:id="rId6" imgW="2334042" imgH="657582" progId="Excel.Shee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77000" y="1905000"/>
                        <a:ext cx="2514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3" name="Text Box 7"/>
          <p:cNvSpPr txBox="1">
            <a:spLocks noChangeArrowheads="1"/>
          </p:cNvSpPr>
          <p:nvPr/>
        </p:nvSpPr>
        <p:spPr bwMode="auto">
          <a:xfrm>
            <a:off x="6477000" y="1447800"/>
            <a:ext cx="2022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Department Table</a:t>
            </a:r>
          </a:p>
        </p:txBody>
      </p:sp>
      <p:grpSp>
        <p:nvGrpSpPr>
          <p:cNvPr id="205832" name="Group 8"/>
          <p:cNvGrpSpPr>
            <a:grpSpLocks/>
          </p:cNvGrpSpPr>
          <p:nvPr/>
        </p:nvGrpSpPr>
        <p:grpSpPr bwMode="auto">
          <a:xfrm>
            <a:off x="381000" y="3124200"/>
            <a:ext cx="8534400" cy="3276600"/>
            <a:chOff x="240" y="1968"/>
            <a:chExt cx="5376" cy="2064"/>
          </a:xfrm>
        </p:grpSpPr>
        <p:graphicFrame>
          <p:nvGraphicFramePr>
            <p:cNvPr id="19465" name="Object 9"/>
            <p:cNvGraphicFramePr>
              <a:graphicFrameLocks noChangeAspect="1"/>
            </p:cNvGraphicFramePr>
            <p:nvPr/>
          </p:nvGraphicFramePr>
          <p:xfrm>
            <a:off x="240" y="2832"/>
            <a:ext cx="5376" cy="1200"/>
          </p:xfrm>
          <a:graphic>
            <a:graphicData uri="http://schemas.openxmlformats.org/presentationml/2006/ole">
              <mc:AlternateContent xmlns:mc="http://schemas.openxmlformats.org/markup-compatibility/2006">
                <mc:Choice xmlns:v="urn:schemas-microsoft-com:vml" Requires="v">
                  <p:oleObj spid="_x0000_s6205" name="Worksheet" r:id="rId8" imgW="5572363" imgH="819686" progId="Excel.Sheet.8">
                    <p:embed/>
                  </p:oleObj>
                </mc:Choice>
                <mc:Fallback>
                  <p:oleObj name="Worksheet" r:id="rId8" imgW="5572363" imgH="819686" progId="Excel.Sheet.8">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0" y="2832"/>
                          <a:ext cx="5376" cy="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6" name="Line 10"/>
            <p:cNvSpPr>
              <a:spLocks noChangeShapeType="1"/>
            </p:cNvSpPr>
            <p:nvPr/>
          </p:nvSpPr>
          <p:spPr bwMode="auto">
            <a:xfrm>
              <a:off x="1776" y="1968"/>
              <a:ext cx="1104" cy="86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7" name="Line 11"/>
            <p:cNvSpPr>
              <a:spLocks noChangeShapeType="1"/>
            </p:cNvSpPr>
            <p:nvPr/>
          </p:nvSpPr>
          <p:spPr bwMode="auto">
            <a:xfrm flipH="1">
              <a:off x="2880" y="1968"/>
              <a:ext cx="1776" cy="86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8" name="Text Box 12"/>
            <p:cNvSpPr txBox="1">
              <a:spLocks noChangeArrowheads="1"/>
            </p:cNvSpPr>
            <p:nvPr/>
          </p:nvSpPr>
          <p:spPr bwMode="auto">
            <a:xfrm>
              <a:off x="240" y="2592"/>
              <a:ext cx="107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“Joined” Table</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5832"/>
                                        </p:tgtEl>
                                        <p:attrNameLst>
                                          <p:attrName>style.visibility</p:attrName>
                                        </p:attrNameLst>
                                      </p:cBhvr>
                                      <p:to>
                                        <p:strVal val="visible"/>
                                      </p:to>
                                    </p:set>
                                    <p:animEffect transition="in" filter="wipe(up)">
                                      <p:cBhvr>
                                        <p:cTn id="7" dur="2000"/>
                                        <p:tgtEl>
                                          <p:spTgt spid="2058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1508" name="Rectangle 4"/>
          <p:cNvSpPr>
            <a:spLocks noGrp="1" noChangeArrowheads="1"/>
          </p:cNvSpPr>
          <p:nvPr>
            <p:ph type="title"/>
          </p:nvPr>
        </p:nvSpPr>
        <p:spPr>
          <a:noFill/>
        </p:spPr>
        <p:txBody>
          <a:bodyPr/>
          <a:lstStyle/>
          <a:p>
            <a:r>
              <a:rPr lang="en-US" smtClean="0"/>
              <a:t>Problems with Join</a:t>
            </a:r>
          </a:p>
        </p:txBody>
      </p:sp>
      <p:sp>
        <p:nvSpPr>
          <p:cNvPr id="21509" name="Rectangle 5"/>
          <p:cNvSpPr>
            <a:spLocks noGrp="1" noChangeArrowheads="1"/>
          </p:cNvSpPr>
          <p:nvPr>
            <p:ph type="body" idx="1"/>
          </p:nvPr>
        </p:nvSpPr>
        <p:spPr>
          <a:noFill/>
        </p:spPr>
        <p:txBody>
          <a:bodyPr/>
          <a:lstStyle/>
          <a:p>
            <a:r>
              <a:rPr lang="en-US" smtClean="0"/>
              <a:t>Data modeling for join is complex</a:t>
            </a:r>
          </a:p>
          <a:p>
            <a:pPr lvl="1"/>
            <a:r>
              <a:rPr lang="en-US" smtClean="0"/>
              <a:t>Useful to start with E-R modeling </a:t>
            </a:r>
          </a:p>
          <a:p>
            <a:pPr lvl="3"/>
            <a:endParaRPr lang="en-US" smtClean="0"/>
          </a:p>
          <a:p>
            <a:r>
              <a:rPr lang="en-US" smtClean="0"/>
              <a:t>Join are expensive to compute</a:t>
            </a:r>
          </a:p>
          <a:p>
            <a:pPr lvl="1"/>
            <a:r>
              <a:rPr lang="en-US" smtClean="0"/>
              <a:t>Both in time and storage space</a:t>
            </a:r>
          </a:p>
          <a:p>
            <a:pPr lvl="3"/>
            <a:endParaRPr lang="en-US" smtClean="0"/>
          </a:p>
          <a:p>
            <a:r>
              <a:rPr lang="en-US" smtClean="0"/>
              <a:t>But it is joins that make databases relational</a:t>
            </a:r>
          </a:p>
          <a:p>
            <a:pPr lvl="1"/>
            <a:r>
              <a:rPr lang="en-US" smtClean="0"/>
              <a:t>Projection and restriction also used in flat files</a:t>
            </a: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3556" name="Rectangle 4"/>
          <p:cNvSpPr>
            <a:spLocks noGrp="1" noChangeArrowheads="1"/>
          </p:cNvSpPr>
          <p:nvPr>
            <p:ph type="title"/>
          </p:nvPr>
        </p:nvSpPr>
        <p:spPr>
          <a:noFill/>
        </p:spPr>
        <p:txBody>
          <a:bodyPr/>
          <a:lstStyle/>
          <a:p>
            <a:r>
              <a:rPr lang="en-US" smtClean="0"/>
              <a:t>Some Lingo</a:t>
            </a:r>
          </a:p>
        </p:txBody>
      </p:sp>
      <p:sp>
        <p:nvSpPr>
          <p:cNvPr id="23557" name="Rectangle 5"/>
          <p:cNvSpPr>
            <a:spLocks noGrp="1" noChangeArrowheads="1"/>
          </p:cNvSpPr>
          <p:nvPr>
            <p:ph type="body" idx="1"/>
          </p:nvPr>
        </p:nvSpPr>
        <p:spPr>
          <a:noFill/>
        </p:spPr>
        <p:txBody>
          <a:bodyPr/>
          <a:lstStyle/>
          <a:p>
            <a:r>
              <a:rPr lang="en-US" sz="2800" smtClean="0"/>
              <a:t>“Primary Key” uniquely identifies a record</a:t>
            </a:r>
          </a:p>
          <a:p>
            <a:pPr lvl="1"/>
            <a:r>
              <a:rPr lang="en-US" sz="2400" smtClean="0"/>
              <a:t>e.g. student ID in the student table</a:t>
            </a:r>
          </a:p>
          <a:p>
            <a:pPr lvl="3"/>
            <a:endParaRPr lang="en-US" sz="1800" smtClean="0"/>
          </a:p>
          <a:p>
            <a:r>
              <a:rPr lang="en-US" sz="2800" smtClean="0"/>
              <a:t>“Compound” primary key</a:t>
            </a:r>
          </a:p>
          <a:p>
            <a:pPr lvl="1"/>
            <a:r>
              <a:rPr lang="en-US" sz="2400" smtClean="0"/>
              <a:t>Synthesize a primary key with a combination of fields</a:t>
            </a:r>
          </a:p>
          <a:p>
            <a:pPr lvl="1"/>
            <a:r>
              <a:rPr lang="en-US" sz="2400" smtClean="0"/>
              <a:t>e.g., Student ID + Course ID in the enrollment table </a:t>
            </a:r>
          </a:p>
          <a:p>
            <a:pPr lvl="3"/>
            <a:endParaRPr lang="en-US" sz="1800" smtClean="0"/>
          </a:p>
          <a:p>
            <a:r>
              <a:rPr lang="en-US" sz="2800" smtClean="0"/>
              <a:t>“Foreign Key” is primary key in the </a:t>
            </a:r>
            <a:r>
              <a:rPr lang="en-US" sz="2800" u="sng" smtClean="0"/>
              <a:t>other</a:t>
            </a:r>
            <a:r>
              <a:rPr lang="en-US" sz="2800" smtClean="0"/>
              <a:t> table</a:t>
            </a:r>
          </a:p>
          <a:p>
            <a:pPr lvl="1"/>
            <a:r>
              <a:rPr lang="en-US" sz="2400" smtClean="0"/>
              <a:t>Note: it need not be unique in </a:t>
            </a:r>
            <a:r>
              <a:rPr lang="en-US" sz="2400" u="sng" smtClean="0"/>
              <a:t>this</a:t>
            </a:r>
            <a:r>
              <a:rPr lang="en-US" sz="2400" smtClean="0"/>
              <a:t> table</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tower"/>
          <p:cNvSpPr>
            <a:spLocks noEditPoints="1" noChangeArrowheads="1"/>
          </p:cNvSpPr>
          <p:nvPr/>
        </p:nvSpPr>
        <p:spPr bwMode="auto">
          <a:xfrm>
            <a:off x="7086600" y="3733800"/>
            <a:ext cx="1066800" cy="1809750"/>
          </a:xfrm>
          <a:custGeom>
            <a:avLst/>
            <a:gdLst>
              <a:gd name="T0" fmla="*/ 0 w 21600"/>
              <a:gd name="T1" fmla="*/ 2184 h 21600"/>
              <a:gd name="T2" fmla="*/ 6664 w 21600"/>
              <a:gd name="T3" fmla="*/ 0 h 21600"/>
              <a:gd name="T4" fmla="*/ 10800 w 21600"/>
              <a:gd name="T5" fmla="*/ 0 h 21600"/>
              <a:gd name="T6" fmla="*/ 21600 w 21600"/>
              <a:gd name="T7" fmla="*/ 0 h 21600"/>
              <a:gd name="T8" fmla="*/ 21600 w 21600"/>
              <a:gd name="T9" fmla="*/ 11649 h 21600"/>
              <a:gd name="T10" fmla="*/ 21600 w 21600"/>
              <a:gd name="T11" fmla="*/ 19416 h 21600"/>
              <a:gd name="T12" fmla="*/ 15166 w 21600"/>
              <a:gd name="T13" fmla="*/ 21600 h 21600"/>
              <a:gd name="T14" fmla="*/ 10570 w 21600"/>
              <a:gd name="T15" fmla="*/ 21600 h 21600"/>
              <a:gd name="T16" fmla="*/ 0 w 21600"/>
              <a:gd name="T17" fmla="*/ 21600 h 21600"/>
              <a:gd name="T18" fmla="*/ 0 w 21600"/>
              <a:gd name="T19" fmla="*/ 11528 h 21600"/>
              <a:gd name="T20" fmla="*/ 459 w 21600"/>
              <a:gd name="T21" fmla="*/ 22540 h 21600"/>
              <a:gd name="T22" fmla="*/ 21485 w 21600"/>
              <a:gd name="T23" fmla="*/ 2700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T20" t="T21" r="T22" b="T2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pPr algn="ctr" eaLnBrk="0" hangingPunct="0"/>
            <a:r>
              <a:rPr lang="en-US" sz="1600">
                <a:cs typeface="Arial" charset="0"/>
              </a:rPr>
              <a:t>Remote Sever</a:t>
            </a:r>
          </a:p>
        </p:txBody>
      </p:sp>
      <p:sp>
        <p:nvSpPr>
          <p:cNvPr id="336899" name="Rectangle 3"/>
          <p:cNvSpPr>
            <a:spLocks noGrp="1" noChangeArrowheads="1"/>
          </p:cNvSpPr>
          <p:nvPr>
            <p:ph type="title"/>
          </p:nvPr>
        </p:nvSpPr>
        <p:spPr>
          <a:xfrm>
            <a:off x="685800" y="304800"/>
            <a:ext cx="7772400" cy="1143000"/>
          </a:xfrm>
        </p:spPr>
        <p:txBody>
          <a:bodyPr/>
          <a:lstStyle/>
          <a:p>
            <a:r>
              <a:rPr lang="en-US"/>
              <a:t>The World-Wide Web</a:t>
            </a:r>
          </a:p>
        </p:txBody>
      </p:sp>
      <p:cxnSp>
        <p:nvCxnSpPr>
          <p:cNvPr id="336900" name="AutoShape 4"/>
          <p:cNvCxnSpPr>
            <a:cxnSpLocks noChangeShapeType="1"/>
            <a:stCxn id="336908" idx="5"/>
            <a:endCxn id="0" idx="1"/>
          </p:cNvCxnSpPr>
          <p:nvPr/>
        </p:nvCxnSpPr>
        <p:spPr bwMode="auto">
          <a:xfrm>
            <a:off x="1514475" y="3038475"/>
            <a:ext cx="2257425" cy="1879600"/>
          </a:xfrm>
          <a:prstGeom prst="straightConnector1">
            <a:avLst/>
          </a:prstGeom>
          <a:noFill/>
          <a:ln w="12700">
            <a:solidFill>
              <a:schemeClr val="tx1"/>
            </a:solidFill>
            <a:round/>
            <a:headEnd/>
            <a:tailEnd type="triangle" w="med" len="med"/>
          </a:ln>
          <a:effectLst/>
        </p:spPr>
      </p:cxnSp>
      <p:sp>
        <p:nvSpPr>
          <p:cNvPr id="336901" name="Text Box 5"/>
          <p:cNvSpPr txBox="1">
            <a:spLocks noChangeArrowheads="1"/>
          </p:cNvSpPr>
          <p:nvPr/>
        </p:nvSpPr>
        <p:spPr bwMode="auto">
          <a:xfrm>
            <a:off x="1524000" y="4114800"/>
            <a:ext cx="1296988" cy="336550"/>
          </a:xfrm>
          <a:prstGeom prst="rect">
            <a:avLst/>
          </a:prstGeom>
          <a:noFill/>
          <a:ln w="12700">
            <a:noFill/>
            <a:miter lim="800000"/>
            <a:headEnd/>
            <a:tailEnd/>
          </a:ln>
          <a:effectLst/>
        </p:spPr>
        <p:txBody>
          <a:bodyPr wrap="none">
            <a:spAutoFit/>
          </a:bodyPr>
          <a:lstStyle/>
          <a:p>
            <a:pPr algn="ctr" eaLnBrk="0" hangingPunct="0"/>
            <a:r>
              <a:rPr lang="en-US" sz="1600">
                <a:cs typeface="Arial" charset="0"/>
              </a:rPr>
              <a:t>Send Request</a:t>
            </a:r>
          </a:p>
        </p:txBody>
      </p:sp>
      <p:sp>
        <p:nvSpPr>
          <p:cNvPr id="336902" name="Oval 6"/>
          <p:cNvSpPr>
            <a:spLocks noChangeArrowheads="1"/>
          </p:cNvSpPr>
          <p:nvPr/>
        </p:nvSpPr>
        <p:spPr bwMode="auto">
          <a:xfrm>
            <a:off x="6934200" y="2171700"/>
            <a:ext cx="1447800" cy="685800"/>
          </a:xfrm>
          <a:prstGeom prst="ellipse">
            <a:avLst/>
          </a:prstGeom>
          <a:solidFill>
            <a:srgbClr val="00CCFF"/>
          </a:solidFill>
          <a:ln w="12700">
            <a:solidFill>
              <a:schemeClr val="tx1"/>
            </a:solidFill>
            <a:round/>
            <a:headEnd/>
            <a:tailEnd/>
          </a:ln>
          <a:effectLst/>
        </p:spPr>
        <p:txBody>
          <a:bodyPr wrap="none" anchor="ctr"/>
          <a:lstStyle/>
          <a:p>
            <a:pPr algn="ctr" eaLnBrk="0" hangingPunct="0"/>
            <a:r>
              <a:rPr lang="en-US" sz="1600">
                <a:cs typeface="Arial" charset="0"/>
              </a:rPr>
              <a:t>Requested Page</a:t>
            </a:r>
          </a:p>
        </p:txBody>
      </p:sp>
      <p:cxnSp>
        <p:nvCxnSpPr>
          <p:cNvPr id="336903" name="AutoShape 7"/>
          <p:cNvCxnSpPr>
            <a:cxnSpLocks noChangeShapeType="1"/>
            <a:stCxn id="336902" idx="4"/>
          </p:cNvCxnSpPr>
          <p:nvPr/>
        </p:nvCxnSpPr>
        <p:spPr bwMode="auto">
          <a:xfrm>
            <a:off x="7658100" y="2857500"/>
            <a:ext cx="0" cy="952500"/>
          </a:xfrm>
          <a:prstGeom prst="straightConnector1">
            <a:avLst/>
          </a:prstGeom>
          <a:noFill/>
          <a:ln w="12700">
            <a:solidFill>
              <a:schemeClr val="tx1"/>
            </a:solidFill>
            <a:round/>
            <a:headEnd/>
            <a:tailEnd type="triangle" w="med" len="med"/>
          </a:ln>
          <a:effectLst/>
        </p:spPr>
      </p:cxnSp>
      <p:sp>
        <p:nvSpPr>
          <p:cNvPr id="336904" name="Text Box 8"/>
          <p:cNvSpPr txBox="1">
            <a:spLocks noChangeArrowheads="1"/>
          </p:cNvSpPr>
          <p:nvPr/>
        </p:nvSpPr>
        <p:spPr bwMode="auto">
          <a:xfrm>
            <a:off x="6432550" y="3124200"/>
            <a:ext cx="1082675" cy="336550"/>
          </a:xfrm>
          <a:prstGeom prst="rect">
            <a:avLst/>
          </a:prstGeom>
          <a:noFill/>
          <a:ln w="12700">
            <a:noFill/>
            <a:miter lim="800000"/>
            <a:headEnd/>
            <a:tailEnd/>
          </a:ln>
          <a:effectLst/>
        </p:spPr>
        <p:txBody>
          <a:bodyPr wrap="none">
            <a:spAutoFit/>
          </a:bodyPr>
          <a:lstStyle/>
          <a:p>
            <a:pPr algn="ctr" eaLnBrk="0" hangingPunct="0"/>
            <a:r>
              <a:rPr lang="en-US" sz="1600">
                <a:cs typeface="Arial" charset="0"/>
              </a:rPr>
              <a:t>Fetch Page</a:t>
            </a:r>
          </a:p>
        </p:txBody>
      </p:sp>
      <p:cxnSp>
        <p:nvCxnSpPr>
          <p:cNvPr id="336905" name="AutoShape 9"/>
          <p:cNvCxnSpPr>
            <a:cxnSpLocks noChangeShapeType="1"/>
            <a:endCxn id="336902" idx="4"/>
          </p:cNvCxnSpPr>
          <p:nvPr/>
        </p:nvCxnSpPr>
        <p:spPr bwMode="auto">
          <a:xfrm flipV="1">
            <a:off x="7658100" y="2857500"/>
            <a:ext cx="0" cy="952500"/>
          </a:xfrm>
          <a:prstGeom prst="straightConnector1">
            <a:avLst/>
          </a:prstGeom>
          <a:noFill/>
          <a:ln w="12700">
            <a:solidFill>
              <a:schemeClr val="tx1"/>
            </a:solidFill>
            <a:round/>
            <a:headEnd type="triangle" w="med" len="med"/>
            <a:tailEnd type="triangle" w="med" len="med"/>
          </a:ln>
          <a:effectLst/>
        </p:spPr>
      </p:cxnSp>
      <p:sp>
        <p:nvSpPr>
          <p:cNvPr id="336906" name="Rectangle 10"/>
          <p:cNvSpPr>
            <a:spLocks noChangeArrowheads="1"/>
          </p:cNvSpPr>
          <p:nvPr/>
        </p:nvSpPr>
        <p:spPr bwMode="auto">
          <a:xfrm>
            <a:off x="3276600" y="2667000"/>
            <a:ext cx="838200" cy="304800"/>
          </a:xfrm>
          <a:prstGeom prst="rect">
            <a:avLst/>
          </a:prstGeom>
          <a:solidFill>
            <a:srgbClr val="FFFF99"/>
          </a:solidFill>
          <a:ln w="12700">
            <a:solidFill>
              <a:schemeClr val="tx1"/>
            </a:solidFill>
            <a:miter lim="800000"/>
            <a:headEnd/>
            <a:tailEnd/>
          </a:ln>
          <a:effectLst/>
        </p:spPr>
        <p:txBody>
          <a:bodyPr wrap="none" anchor="ctr"/>
          <a:lstStyle/>
          <a:p>
            <a:pPr algn="ctr" eaLnBrk="0" hangingPunct="0"/>
            <a:r>
              <a:rPr lang="en-US" sz="1200">
                <a:cs typeface="Arial" charset="0"/>
              </a:rPr>
              <a:t>Proxy Server</a:t>
            </a:r>
          </a:p>
        </p:txBody>
      </p:sp>
      <p:sp>
        <p:nvSpPr>
          <p:cNvPr id="336907" name="Oval 11"/>
          <p:cNvSpPr>
            <a:spLocks noChangeArrowheads="1"/>
          </p:cNvSpPr>
          <p:nvPr/>
        </p:nvSpPr>
        <p:spPr bwMode="auto">
          <a:xfrm>
            <a:off x="3200400" y="1752600"/>
            <a:ext cx="990600" cy="457200"/>
          </a:xfrm>
          <a:prstGeom prst="ellipse">
            <a:avLst/>
          </a:prstGeom>
          <a:solidFill>
            <a:srgbClr val="00CCFF"/>
          </a:solidFill>
          <a:ln w="12700">
            <a:solidFill>
              <a:schemeClr val="tx1"/>
            </a:solidFill>
            <a:round/>
            <a:headEnd/>
            <a:tailEnd/>
          </a:ln>
          <a:effectLst/>
        </p:spPr>
        <p:txBody>
          <a:bodyPr wrap="none" anchor="ctr"/>
          <a:lstStyle/>
          <a:p>
            <a:pPr algn="ctr" eaLnBrk="0" hangingPunct="0"/>
            <a:r>
              <a:rPr lang="en-US" sz="1000">
                <a:cs typeface="Arial" charset="0"/>
              </a:rPr>
              <a:t>Local copy of</a:t>
            </a:r>
          </a:p>
          <a:p>
            <a:pPr algn="ctr" eaLnBrk="0" hangingPunct="0"/>
            <a:r>
              <a:rPr lang="en-US" sz="1000">
                <a:cs typeface="Arial" charset="0"/>
              </a:rPr>
              <a:t>Page requested</a:t>
            </a:r>
          </a:p>
        </p:txBody>
      </p:sp>
      <p:sp>
        <p:nvSpPr>
          <p:cNvPr id="336908" name="laptop"/>
          <p:cNvSpPr>
            <a:spLocks noEditPoints="1" noChangeArrowheads="1"/>
          </p:cNvSpPr>
          <p:nvPr/>
        </p:nvSpPr>
        <p:spPr bwMode="auto">
          <a:xfrm>
            <a:off x="609600" y="1676400"/>
            <a:ext cx="1809750" cy="1362075"/>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pPr algn="ctr" eaLnBrk="0" hangingPunct="0"/>
            <a:r>
              <a:rPr lang="en-US" sz="1600">
                <a:cs typeface="Arial" charset="0"/>
              </a:rPr>
              <a:t>My Browser</a:t>
            </a:r>
          </a:p>
        </p:txBody>
      </p:sp>
      <p:pic>
        <p:nvPicPr>
          <p:cNvPr id="336909" name="Picture 13" descr="mp00640_"/>
          <p:cNvPicPr>
            <a:picLocks noChangeAspect="1" noChangeArrowheads="1"/>
          </p:cNvPicPr>
          <p:nvPr/>
        </p:nvPicPr>
        <p:blipFill>
          <a:blip r:embed="rId3" cstate="print"/>
          <a:srcRect/>
          <a:stretch>
            <a:fillRect/>
          </a:stretch>
        </p:blipFill>
        <p:spPr bwMode="auto">
          <a:xfrm>
            <a:off x="3771900" y="4121150"/>
            <a:ext cx="1600200" cy="1593850"/>
          </a:xfrm>
          <a:prstGeom prst="rect">
            <a:avLst/>
          </a:prstGeom>
          <a:noFill/>
        </p:spPr>
      </p:pic>
      <p:sp>
        <p:nvSpPr>
          <p:cNvPr id="336910" name="Text Box 14"/>
          <p:cNvSpPr txBox="1">
            <a:spLocks noChangeArrowheads="1"/>
          </p:cNvSpPr>
          <p:nvPr/>
        </p:nvSpPr>
        <p:spPr bwMode="auto">
          <a:xfrm>
            <a:off x="4162425" y="5715000"/>
            <a:ext cx="819150" cy="336550"/>
          </a:xfrm>
          <a:prstGeom prst="rect">
            <a:avLst/>
          </a:prstGeom>
          <a:noFill/>
          <a:ln w="12700">
            <a:noFill/>
            <a:miter lim="800000"/>
            <a:headEnd/>
            <a:tailEnd/>
          </a:ln>
          <a:effectLst/>
        </p:spPr>
        <p:txBody>
          <a:bodyPr wrap="none">
            <a:spAutoFit/>
          </a:bodyPr>
          <a:lstStyle/>
          <a:p>
            <a:pPr algn="ctr" eaLnBrk="0" hangingPunct="0"/>
            <a:r>
              <a:rPr lang="en-US" sz="1600">
                <a:cs typeface="Arial" charset="0"/>
              </a:rPr>
              <a:t>Internet</a:t>
            </a:r>
          </a:p>
        </p:txBody>
      </p:sp>
      <p:cxnSp>
        <p:nvCxnSpPr>
          <p:cNvPr id="336911" name="AutoShape 15"/>
          <p:cNvCxnSpPr>
            <a:cxnSpLocks noChangeShapeType="1"/>
            <a:stCxn id="0" idx="3"/>
            <a:endCxn id="336898" idx="9"/>
          </p:cNvCxnSpPr>
          <p:nvPr/>
        </p:nvCxnSpPr>
        <p:spPr bwMode="auto">
          <a:xfrm flipV="1">
            <a:off x="5372100" y="4699000"/>
            <a:ext cx="1714500" cy="219075"/>
          </a:xfrm>
          <a:prstGeom prst="straightConnector1">
            <a:avLst/>
          </a:prstGeom>
          <a:noFill/>
          <a:ln w="12700">
            <a:solidFill>
              <a:schemeClr val="tx1"/>
            </a:solidFill>
            <a:round/>
            <a:headEnd type="triangle" w="med" len="med"/>
            <a:tailEnd type="triangle" w="med" len="med"/>
          </a:ln>
          <a:effectLst/>
        </p:spPr>
      </p:cxnSp>
      <p:cxnSp>
        <p:nvCxnSpPr>
          <p:cNvPr id="336912" name="AutoShape 16"/>
          <p:cNvCxnSpPr>
            <a:cxnSpLocks noChangeShapeType="1"/>
            <a:stCxn id="336907" idx="4"/>
            <a:endCxn id="336906" idx="0"/>
          </p:cNvCxnSpPr>
          <p:nvPr/>
        </p:nvCxnSpPr>
        <p:spPr bwMode="auto">
          <a:xfrm>
            <a:off x="3695700" y="2209800"/>
            <a:ext cx="0" cy="457200"/>
          </a:xfrm>
          <a:prstGeom prst="straightConnector1">
            <a:avLst/>
          </a:prstGeom>
          <a:noFill/>
          <a:ln w="12700">
            <a:solidFill>
              <a:schemeClr val="tx1"/>
            </a:solidFill>
            <a:round/>
            <a:headEnd type="triangle" w="med" len="med"/>
            <a:tailEnd type="triangle" w="med" len="med"/>
          </a:ln>
          <a:effectLst/>
        </p:spPr>
      </p:cxnSp>
      <p:cxnSp>
        <p:nvCxnSpPr>
          <p:cNvPr id="336913" name="AutoShape 17"/>
          <p:cNvCxnSpPr>
            <a:cxnSpLocks noChangeShapeType="1"/>
            <a:stCxn id="336908" idx="3"/>
            <a:endCxn id="336906" idx="1"/>
          </p:cNvCxnSpPr>
          <p:nvPr/>
        </p:nvCxnSpPr>
        <p:spPr bwMode="auto">
          <a:xfrm>
            <a:off x="2144713" y="2128838"/>
            <a:ext cx="1131887" cy="690562"/>
          </a:xfrm>
          <a:prstGeom prst="straightConnector1">
            <a:avLst/>
          </a:prstGeom>
          <a:noFill/>
          <a:ln w="12700">
            <a:solidFill>
              <a:schemeClr val="tx1"/>
            </a:solidFill>
            <a:round/>
            <a:headEnd type="triangle" w="med" len="med"/>
            <a:tailEnd type="triangle" w="med" len="med"/>
          </a:ln>
          <a:effectLst/>
        </p:spPr>
      </p:cxnSp>
      <p:cxnSp>
        <p:nvCxnSpPr>
          <p:cNvPr id="336914" name="AutoShape 18"/>
          <p:cNvCxnSpPr>
            <a:cxnSpLocks noChangeShapeType="1"/>
            <a:stCxn id="336906" idx="2"/>
            <a:endCxn id="0" idx="0"/>
          </p:cNvCxnSpPr>
          <p:nvPr/>
        </p:nvCxnSpPr>
        <p:spPr bwMode="auto">
          <a:xfrm>
            <a:off x="3695700" y="2971800"/>
            <a:ext cx="876300" cy="1149350"/>
          </a:xfrm>
          <a:prstGeom prst="straightConnector1">
            <a:avLst/>
          </a:prstGeom>
          <a:noFill/>
          <a:ln w="12700">
            <a:solidFill>
              <a:schemeClr val="tx1"/>
            </a:solidFill>
            <a:round/>
            <a:headEnd type="triangle" w="med" len="med"/>
            <a:tailEnd type="triangle" w="med" len="med"/>
          </a:ln>
          <a:effectLst/>
        </p:spPr>
      </p:cxn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25603" name="Rectangle 3"/>
          <p:cNvSpPr>
            <a:spLocks noGrp="1" noChangeArrowheads="1"/>
          </p:cNvSpPr>
          <p:nvPr>
            <p:ph type="title"/>
          </p:nvPr>
        </p:nvSpPr>
        <p:spPr>
          <a:noFill/>
        </p:spPr>
        <p:txBody>
          <a:bodyPr/>
          <a:lstStyle/>
          <a:p>
            <a:r>
              <a:rPr lang="en-US" smtClean="0"/>
              <a:t>Project</a:t>
            </a:r>
          </a:p>
        </p:txBody>
      </p:sp>
      <p:graphicFrame>
        <p:nvGraphicFramePr>
          <p:cNvPr id="25604" name="Object 4"/>
          <p:cNvGraphicFramePr>
            <a:graphicFrameLocks noChangeAspect="1"/>
          </p:cNvGraphicFramePr>
          <p:nvPr/>
        </p:nvGraphicFramePr>
        <p:xfrm>
          <a:off x="800100" y="2362200"/>
          <a:ext cx="7543800" cy="1905000"/>
        </p:xfrm>
        <a:graphic>
          <a:graphicData uri="http://schemas.openxmlformats.org/presentationml/2006/ole">
            <mc:AlternateContent xmlns:mc="http://schemas.openxmlformats.org/markup-compatibility/2006">
              <mc:Choice xmlns:v="urn:schemas-microsoft-com:vml" Requires="v">
                <p:oleObj spid="_x0000_s7208" name="Worksheet" r:id="rId4" imgW="5572363" imgH="819686" progId="Excel.Sheet.8">
                  <p:embed/>
                </p:oleObj>
              </mc:Choice>
              <mc:Fallback>
                <p:oleObj name="Worksheet" r:id="rId4" imgW="5572363" imgH="819686"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 y="2362200"/>
                        <a:ext cx="7543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5" name="Text Box 5"/>
          <p:cNvSpPr txBox="1">
            <a:spLocks noChangeArrowheads="1"/>
          </p:cNvSpPr>
          <p:nvPr/>
        </p:nvSpPr>
        <p:spPr bwMode="auto">
          <a:xfrm>
            <a:off x="838200" y="1981200"/>
            <a:ext cx="13065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New Table</a:t>
            </a:r>
          </a:p>
        </p:txBody>
      </p:sp>
      <p:graphicFrame>
        <p:nvGraphicFramePr>
          <p:cNvPr id="25606" name="Object 6"/>
          <p:cNvGraphicFramePr>
            <a:graphicFrameLocks noChangeAspect="1"/>
          </p:cNvGraphicFramePr>
          <p:nvPr/>
        </p:nvGraphicFramePr>
        <p:xfrm>
          <a:off x="2590800" y="4953000"/>
          <a:ext cx="3962400" cy="1722438"/>
        </p:xfrm>
        <a:graphic>
          <a:graphicData uri="http://schemas.openxmlformats.org/presentationml/2006/ole">
            <mc:AlternateContent xmlns:mc="http://schemas.openxmlformats.org/markup-compatibility/2006">
              <mc:Choice xmlns:v="urn:schemas-microsoft-com:vml" Requires="v">
                <p:oleObj spid="_x0000_s7209" name="Worksheet" r:id="rId6" imgW="1971913" imgH="819686" progId="Excel.Sheet.8">
                  <p:embed/>
                </p:oleObj>
              </mc:Choice>
              <mc:Fallback>
                <p:oleObj name="Worksheet" r:id="rId6" imgW="1971913" imgH="819686" progId="Excel.Shee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4953000"/>
                        <a:ext cx="3962400" cy="172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607" name="Line 7"/>
          <p:cNvSpPr>
            <a:spLocks noChangeShapeType="1"/>
          </p:cNvSpPr>
          <p:nvPr/>
        </p:nvSpPr>
        <p:spPr bwMode="auto">
          <a:xfrm>
            <a:off x="3200400" y="4419600"/>
            <a:ext cx="0" cy="457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8" name="Text Box 8"/>
          <p:cNvSpPr txBox="1">
            <a:spLocks noChangeArrowheads="1"/>
          </p:cNvSpPr>
          <p:nvPr/>
        </p:nvSpPr>
        <p:spPr bwMode="auto">
          <a:xfrm>
            <a:off x="3565525" y="4384675"/>
            <a:ext cx="4294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400">
                <a:latin typeface="Times New Roman" panose="02020603050405020304" pitchFamily="18" charset="0"/>
              </a:rPr>
              <a:t>SELECT </a:t>
            </a:r>
            <a:r>
              <a:rPr lang="en-US" sz="2400">
                <a:solidFill>
                  <a:schemeClr val="accent1"/>
                </a:solidFill>
                <a:latin typeface="Times New Roman" panose="02020603050405020304" pitchFamily="18" charset="0"/>
              </a:rPr>
              <a:t>Student ID, Department</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81000"/>
            <a:ext cx="7772400" cy="1143000"/>
          </a:xfrm>
          <a:noFill/>
        </p:spPr>
        <p:txBody>
          <a:bodyPr/>
          <a:lstStyle/>
          <a:p>
            <a:r>
              <a:rPr lang="en-US" smtClean="0"/>
              <a:t>Restrict</a:t>
            </a:r>
          </a:p>
        </p:txBody>
      </p:sp>
      <p:graphicFrame>
        <p:nvGraphicFramePr>
          <p:cNvPr id="27651" name="Object 3"/>
          <p:cNvGraphicFramePr>
            <a:graphicFrameLocks noChangeAspect="1"/>
          </p:cNvGraphicFramePr>
          <p:nvPr/>
        </p:nvGraphicFramePr>
        <p:xfrm>
          <a:off x="762000" y="5105400"/>
          <a:ext cx="7696200" cy="1143000"/>
        </p:xfrm>
        <a:graphic>
          <a:graphicData uri="http://schemas.openxmlformats.org/presentationml/2006/ole">
            <mc:AlternateContent xmlns:mc="http://schemas.openxmlformats.org/markup-compatibility/2006">
              <mc:Choice xmlns:v="urn:schemas-microsoft-com:vml" Requires="v">
                <p:oleObj spid="_x0000_s8232" name="Worksheet" r:id="rId4" imgW="6010751" imgH="495895" progId="Excel.Sheet.8">
                  <p:embed/>
                </p:oleObj>
              </mc:Choice>
              <mc:Fallback>
                <p:oleObj name="Worksheet" r:id="rId4" imgW="6010751" imgH="495895"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5105400"/>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652" name="Object 4"/>
          <p:cNvGraphicFramePr>
            <a:graphicFrameLocks noChangeAspect="1"/>
          </p:cNvGraphicFramePr>
          <p:nvPr/>
        </p:nvGraphicFramePr>
        <p:xfrm>
          <a:off x="800100" y="2057400"/>
          <a:ext cx="7543800" cy="1905000"/>
        </p:xfrm>
        <a:graphic>
          <a:graphicData uri="http://schemas.openxmlformats.org/presentationml/2006/ole">
            <mc:AlternateContent xmlns:mc="http://schemas.openxmlformats.org/markup-compatibility/2006">
              <mc:Choice xmlns:v="urn:schemas-microsoft-com:vml" Requires="v">
                <p:oleObj spid="_x0000_s8233" name="Worksheet" r:id="rId6" imgW="5572363" imgH="819686" progId="Excel.Sheet.8">
                  <p:embed/>
                </p:oleObj>
              </mc:Choice>
              <mc:Fallback>
                <p:oleObj name="Worksheet" r:id="rId6" imgW="5572363" imgH="819686" progId="Excel.Shee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0100" y="2057400"/>
                        <a:ext cx="7543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3" name="Text Box 5"/>
          <p:cNvSpPr txBox="1">
            <a:spLocks noChangeArrowheads="1"/>
          </p:cNvSpPr>
          <p:nvPr/>
        </p:nvSpPr>
        <p:spPr bwMode="auto">
          <a:xfrm>
            <a:off x="838200" y="1676400"/>
            <a:ext cx="13065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a:solidFill>
                  <a:srgbClr val="000099"/>
                </a:solidFill>
                <a:latin typeface="Times New Roman" panose="02020603050405020304" pitchFamily="18" charset="0"/>
              </a:rPr>
              <a:t>New Table</a:t>
            </a:r>
          </a:p>
        </p:txBody>
      </p:sp>
      <p:sp>
        <p:nvSpPr>
          <p:cNvPr id="27654" name="Line 6"/>
          <p:cNvSpPr>
            <a:spLocks noChangeShapeType="1"/>
          </p:cNvSpPr>
          <p:nvPr/>
        </p:nvSpPr>
        <p:spPr bwMode="auto">
          <a:xfrm>
            <a:off x="3048000" y="4038600"/>
            <a:ext cx="0" cy="838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5" name="Text Box 7"/>
          <p:cNvSpPr txBox="1">
            <a:spLocks noChangeArrowheads="1"/>
          </p:cNvSpPr>
          <p:nvPr/>
        </p:nvSpPr>
        <p:spPr bwMode="auto">
          <a:xfrm>
            <a:off x="3429000" y="4191000"/>
            <a:ext cx="4449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400">
                <a:solidFill>
                  <a:schemeClr val="tx2"/>
                </a:solidFill>
                <a:latin typeface="Times New Roman" panose="02020603050405020304" pitchFamily="18" charset="0"/>
              </a:rPr>
              <a:t>WHERE</a:t>
            </a:r>
            <a:r>
              <a:rPr lang="en-US" sz="2400">
                <a:solidFill>
                  <a:srgbClr val="000099"/>
                </a:solidFill>
                <a:latin typeface="Times New Roman" panose="02020603050405020304" pitchFamily="18" charset="0"/>
              </a:rPr>
              <a:t> </a:t>
            </a:r>
            <a:r>
              <a:rPr lang="en-US" sz="2400">
                <a:solidFill>
                  <a:schemeClr val="accent1"/>
                </a:solidFill>
                <a:latin typeface="Times New Roman" panose="02020603050405020304" pitchFamily="18" charset="0"/>
              </a:rPr>
              <a:t>Department ID = “HIST”</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Entity-Relationship Diagrams</a:t>
            </a:r>
          </a:p>
        </p:txBody>
      </p:sp>
      <p:sp>
        <p:nvSpPr>
          <p:cNvPr id="29699" name="Rectangle 3"/>
          <p:cNvSpPr>
            <a:spLocks noGrp="1" noChangeArrowheads="1"/>
          </p:cNvSpPr>
          <p:nvPr>
            <p:ph type="body" idx="1"/>
          </p:nvPr>
        </p:nvSpPr>
        <p:spPr/>
        <p:txBody>
          <a:bodyPr/>
          <a:lstStyle/>
          <a:p>
            <a:r>
              <a:rPr lang="en-US" smtClean="0"/>
              <a:t>Graphical visualization of the data model</a:t>
            </a:r>
          </a:p>
          <a:p>
            <a:endParaRPr lang="en-US" smtClean="0"/>
          </a:p>
          <a:p>
            <a:r>
              <a:rPr lang="en-US" smtClean="0"/>
              <a:t>Entities are captured in boxes</a:t>
            </a:r>
          </a:p>
          <a:p>
            <a:endParaRPr lang="en-US" smtClean="0"/>
          </a:p>
          <a:p>
            <a:r>
              <a:rPr lang="en-US" smtClean="0"/>
              <a:t>Relationships are captured using arrows</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152400"/>
            <a:ext cx="7772400" cy="1143000"/>
          </a:xfrm>
        </p:spPr>
        <p:txBody>
          <a:bodyPr/>
          <a:lstStyle/>
          <a:p>
            <a:r>
              <a:rPr lang="en-US" smtClean="0"/>
              <a:t>Registrar ER Diagram</a:t>
            </a:r>
          </a:p>
        </p:txBody>
      </p:sp>
      <p:sp>
        <p:nvSpPr>
          <p:cNvPr id="30723" name="Text Box 3"/>
          <p:cNvSpPr txBox="1">
            <a:spLocks noChangeArrowheads="1"/>
          </p:cNvSpPr>
          <p:nvPr/>
        </p:nvSpPr>
        <p:spPr bwMode="auto">
          <a:xfrm>
            <a:off x="1709738" y="2057400"/>
            <a:ext cx="1255712" cy="1323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u="sng"/>
              <a:t>Enrollment</a:t>
            </a:r>
          </a:p>
          <a:p>
            <a:pPr algn="l"/>
            <a:r>
              <a:rPr lang="en-US" sz="1600"/>
              <a:t>Student</a:t>
            </a:r>
          </a:p>
          <a:p>
            <a:pPr algn="l"/>
            <a:r>
              <a:rPr lang="en-US" sz="1600"/>
              <a:t>Course</a:t>
            </a:r>
          </a:p>
          <a:p>
            <a:pPr algn="l"/>
            <a:r>
              <a:rPr lang="en-US" sz="1600"/>
              <a:t>Grade</a:t>
            </a:r>
          </a:p>
          <a:p>
            <a:pPr algn="l"/>
            <a:r>
              <a:rPr lang="en-US" sz="1600"/>
              <a:t>…</a:t>
            </a:r>
          </a:p>
        </p:txBody>
      </p:sp>
      <p:sp>
        <p:nvSpPr>
          <p:cNvPr id="30724" name="Text Box 4"/>
          <p:cNvSpPr txBox="1">
            <a:spLocks noChangeArrowheads="1"/>
          </p:cNvSpPr>
          <p:nvPr/>
        </p:nvSpPr>
        <p:spPr bwMode="auto">
          <a:xfrm>
            <a:off x="5330825" y="1806575"/>
            <a:ext cx="1255713" cy="1812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u="sng"/>
              <a:t>Student</a:t>
            </a:r>
          </a:p>
          <a:p>
            <a:pPr algn="l"/>
            <a:r>
              <a:rPr lang="en-US" sz="1600"/>
              <a:t>Student ID</a:t>
            </a:r>
          </a:p>
          <a:p>
            <a:pPr algn="l"/>
            <a:r>
              <a:rPr lang="en-US" sz="1600"/>
              <a:t>First name</a:t>
            </a:r>
          </a:p>
          <a:p>
            <a:pPr algn="l"/>
            <a:r>
              <a:rPr lang="en-US" sz="1600"/>
              <a:t>Last name</a:t>
            </a:r>
          </a:p>
          <a:p>
            <a:pPr algn="l"/>
            <a:r>
              <a:rPr lang="en-US" sz="1600"/>
              <a:t>Department</a:t>
            </a:r>
          </a:p>
          <a:p>
            <a:pPr algn="l"/>
            <a:r>
              <a:rPr lang="en-US" sz="1600"/>
              <a:t>E-mail</a:t>
            </a:r>
          </a:p>
          <a:p>
            <a:pPr algn="l"/>
            <a:r>
              <a:rPr lang="en-US" sz="1600"/>
              <a:t>…</a:t>
            </a:r>
          </a:p>
        </p:txBody>
      </p:sp>
      <p:sp>
        <p:nvSpPr>
          <p:cNvPr id="30725" name="Text Box 5"/>
          <p:cNvSpPr txBox="1">
            <a:spLocks noChangeArrowheads="1"/>
          </p:cNvSpPr>
          <p:nvPr/>
        </p:nvSpPr>
        <p:spPr bwMode="auto">
          <a:xfrm>
            <a:off x="2928938" y="4724400"/>
            <a:ext cx="1446212" cy="1079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u="sng"/>
              <a:t>Course</a:t>
            </a:r>
          </a:p>
          <a:p>
            <a:pPr algn="l"/>
            <a:r>
              <a:rPr lang="en-US" sz="1600"/>
              <a:t>Course ID</a:t>
            </a:r>
          </a:p>
          <a:p>
            <a:pPr algn="l"/>
            <a:r>
              <a:rPr lang="en-US" sz="1600"/>
              <a:t>Course Name</a:t>
            </a:r>
          </a:p>
          <a:p>
            <a:pPr algn="l"/>
            <a:r>
              <a:rPr lang="en-US" sz="1600"/>
              <a:t>…</a:t>
            </a:r>
          </a:p>
        </p:txBody>
      </p:sp>
      <p:sp>
        <p:nvSpPr>
          <p:cNvPr id="30726" name="Text Box 6"/>
          <p:cNvSpPr txBox="1">
            <a:spLocks noChangeArrowheads="1"/>
          </p:cNvSpPr>
          <p:nvPr/>
        </p:nvSpPr>
        <p:spPr bwMode="auto">
          <a:xfrm>
            <a:off x="5029200" y="4724400"/>
            <a:ext cx="1854200" cy="1079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u="sng"/>
              <a:t>Department</a:t>
            </a:r>
          </a:p>
          <a:p>
            <a:pPr algn="l"/>
            <a:r>
              <a:rPr lang="en-US" sz="1600"/>
              <a:t>Department ID</a:t>
            </a:r>
          </a:p>
          <a:p>
            <a:pPr algn="l"/>
            <a:r>
              <a:rPr lang="en-US" sz="1600"/>
              <a:t>Department Name</a:t>
            </a:r>
          </a:p>
          <a:p>
            <a:pPr algn="l"/>
            <a:r>
              <a:rPr lang="en-US" sz="1600"/>
              <a:t>…</a:t>
            </a:r>
          </a:p>
        </p:txBody>
      </p:sp>
      <p:cxnSp>
        <p:nvCxnSpPr>
          <p:cNvPr id="30727" name="AutoShape 7"/>
          <p:cNvCxnSpPr>
            <a:cxnSpLocks noChangeShapeType="1"/>
            <a:stCxn id="30723" idx="3"/>
            <a:endCxn id="30724" idx="1"/>
          </p:cNvCxnSpPr>
          <p:nvPr/>
        </p:nvCxnSpPr>
        <p:spPr bwMode="auto">
          <a:xfrm flipV="1">
            <a:off x="2965450" y="2713038"/>
            <a:ext cx="2365375" cy="6350"/>
          </a:xfrm>
          <a:prstGeom prst="bentConnector3">
            <a:avLst>
              <a:gd name="adj1" fmla="val 49935"/>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28" name="AutoShape 8"/>
          <p:cNvCxnSpPr>
            <a:cxnSpLocks noChangeShapeType="1"/>
            <a:stCxn id="30723" idx="2"/>
            <a:endCxn id="30725" idx="1"/>
          </p:cNvCxnSpPr>
          <p:nvPr/>
        </p:nvCxnSpPr>
        <p:spPr bwMode="auto">
          <a:xfrm rot="16200000" flipH="1">
            <a:off x="1692275" y="4027488"/>
            <a:ext cx="1882775" cy="590550"/>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29" name="AutoShape 9"/>
          <p:cNvCxnSpPr>
            <a:cxnSpLocks noChangeShapeType="1"/>
            <a:stCxn id="30724" idx="2"/>
            <a:endCxn id="30726" idx="0"/>
          </p:cNvCxnSpPr>
          <p:nvPr/>
        </p:nvCxnSpPr>
        <p:spPr bwMode="auto">
          <a:xfrm rot="5400000">
            <a:off x="5405438" y="4170362"/>
            <a:ext cx="1104900" cy="3175"/>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0" name="Text Box 10"/>
          <p:cNvSpPr txBox="1">
            <a:spLocks noChangeArrowheads="1"/>
          </p:cNvSpPr>
          <p:nvPr/>
        </p:nvSpPr>
        <p:spPr bwMode="auto">
          <a:xfrm>
            <a:off x="3767138" y="2422525"/>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a:t>has</a:t>
            </a:r>
          </a:p>
        </p:txBody>
      </p:sp>
      <p:sp>
        <p:nvSpPr>
          <p:cNvPr id="30731" name="Text Box 11"/>
          <p:cNvSpPr txBox="1">
            <a:spLocks noChangeArrowheads="1"/>
          </p:cNvSpPr>
          <p:nvPr/>
        </p:nvSpPr>
        <p:spPr bwMode="auto">
          <a:xfrm>
            <a:off x="2319338" y="40386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a:t>has</a:t>
            </a:r>
          </a:p>
        </p:txBody>
      </p:sp>
      <p:sp>
        <p:nvSpPr>
          <p:cNvPr id="30732" name="Text Box 12"/>
          <p:cNvSpPr txBox="1">
            <a:spLocks noChangeArrowheads="1"/>
          </p:cNvSpPr>
          <p:nvPr/>
        </p:nvSpPr>
        <p:spPr bwMode="auto">
          <a:xfrm>
            <a:off x="5954713" y="3962400"/>
            <a:ext cx="1698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a:t>associated with</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0"/>
            <a:ext cx="8534400" cy="1143000"/>
          </a:xfrm>
        </p:spPr>
        <p:txBody>
          <a:bodyPr/>
          <a:lstStyle/>
          <a:p>
            <a:r>
              <a:rPr lang="en-US" smtClean="0"/>
              <a:t>Getting Started with E-R Modeling</a:t>
            </a:r>
          </a:p>
        </p:txBody>
      </p:sp>
      <p:sp>
        <p:nvSpPr>
          <p:cNvPr id="31747" name="Rectangle 3"/>
          <p:cNvSpPr>
            <a:spLocks noGrp="1" noChangeArrowheads="1"/>
          </p:cNvSpPr>
          <p:nvPr>
            <p:ph type="body" idx="1"/>
          </p:nvPr>
        </p:nvSpPr>
        <p:spPr>
          <a:xfrm>
            <a:off x="533400" y="1143000"/>
            <a:ext cx="8001000" cy="4114800"/>
          </a:xfrm>
        </p:spPr>
        <p:txBody>
          <a:bodyPr/>
          <a:lstStyle/>
          <a:p>
            <a:r>
              <a:rPr lang="en-US" smtClean="0"/>
              <a:t>What </a:t>
            </a:r>
            <a:r>
              <a:rPr lang="en-US" b="1" u="sng" smtClean="0"/>
              <a:t>questions</a:t>
            </a:r>
            <a:r>
              <a:rPr lang="en-US" smtClean="0"/>
              <a:t> must you answer?</a:t>
            </a:r>
          </a:p>
          <a:p>
            <a:pPr lvl="4"/>
            <a:endParaRPr lang="en-US" smtClean="0"/>
          </a:p>
          <a:p>
            <a:r>
              <a:rPr lang="en-US" smtClean="0"/>
              <a:t>What </a:t>
            </a:r>
            <a:r>
              <a:rPr lang="en-US" b="1" u="sng" smtClean="0"/>
              <a:t>data</a:t>
            </a:r>
            <a:r>
              <a:rPr lang="en-US" smtClean="0"/>
              <a:t> is needed to generate the answers?</a:t>
            </a:r>
          </a:p>
          <a:p>
            <a:pPr lvl="1"/>
            <a:r>
              <a:rPr lang="en-US" smtClean="0"/>
              <a:t>Entities</a:t>
            </a:r>
          </a:p>
          <a:p>
            <a:pPr lvl="2"/>
            <a:r>
              <a:rPr lang="en-US" smtClean="0"/>
              <a:t>Attributes of those entities</a:t>
            </a:r>
          </a:p>
          <a:p>
            <a:pPr lvl="1"/>
            <a:r>
              <a:rPr lang="en-US" smtClean="0"/>
              <a:t>Relationships</a:t>
            </a:r>
          </a:p>
          <a:p>
            <a:pPr lvl="2"/>
            <a:r>
              <a:rPr lang="en-US" smtClean="0"/>
              <a:t>Nature of those relationships</a:t>
            </a:r>
          </a:p>
          <a:p>
            <a:pPr lvl="4"/>
            <a:endParaRPr lang="en-US" smtClean="0"/>
          </a:p>
          <a:p>
            <a:r>
              <a:rPr lang="en-US" smtClean="0"/>
              <a:t>How will the user interact with the system?</a:t>
            </a:r>
          </a:p>
          <a:p>
            <a:pPr lvl="1"/>
            <a:r>
              <a:rPr lang="en-US" smtClean="0"/>
              <a:t>Relating the question to the available data</a:t>
            </a:r>
          </a:p>
          <a:p>
            <a:pPr lvl="1"/>
            <a:r>
              <a:rPr lang="en-US" smtClean="0"/>
              <a:t>Expressing the answer in a useful form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609600"/>
          </a:xfrm>
        </p:spPr>
        <p:txBody>
          <a:bodyPr/>
          <a:lstStyle/>
          <a:p>
            <a:r>
              <a:rPr lang="en-US" smtClean="0"/>
              <a:t>“Project Team” E-R Example</a:t>
            </a:r>
          </a:p>
        </p:txBody>
      </p:sp>
      <p:sp>
        <p:nvSpPr>
          <p:cNvPr id="32771" name="Rectangle 3"/>
          <p:cNvSpPr>
            <a:spLocks noChangeArrowheads="1"/>
          </p:cNvSpPr>
          <p:nvPr/>
        </p:nvSpPr>
        <p:spPr bwMode="auto">
          <a:xfrm>
            <a:off x="2209800" y="2438400"/>
            <a:ext cx="10668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student</a:t>
            </a:r>
          </a:p>
        </p:txBody>
      </p:sp>
      <p:sp>
        <p:nvSpPr>
          <p:cNvPr id="32772" name="Rectangle 4"/>
          <p:cNvSpPr>
            <a:spLocks noChangeArrowheads="1"/>
          </p:cNvSpPr>
          <p:nvPr/>
        </p:nvSpPr>
        <p:spPr bwMode="auto">
          <a:xfrm>
            <a:off x="6096000" y="2438400"/>
            <a:ext cx="10668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team</a:t>
            </a:r>
          </a:p>
        </p:txBody>
      </p:sp>
      <p:sp>
        <p:nvSpPr>
          <p:cNvPr id="32773" name="Rectangle 5"/>
          <p:cNvSpPr>
            <a:spLocks noChangeArrowheads="1"/>
          </p:cNvSpPr>
          <p:nvPr/>
        </p:nvSpPr>
        <p:spPr bwMode="auto">
          <a:xfrm>
            <a:off x="3692525" y="3649663"/>
            <a:ext cx="19812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implement-role</a:t>
            </a:r>
          </a:p>
        </p:txBody>
      </p:sp>
      <p:sp>
        <p:nvSpPr>
          <p:cNvPr id="32774" name="AutoShape 6"/>
          <p:cNvSpPr>
            <a:spLocks noChangeArrowheads="1"/>
          </p:cNvSpPr>
          <p:nvPr/>
        </p:nvSpPr>
        <p:spPr bwMode="auto">
          <a:xfrm>
            <a:off x="3962400" y="2286000"/>
            <a:ext cx="1447800" cy="685800"/>
          </a:xfrm>
          <a:prstGeom prst="diamond">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000" dirty="0">
                <a:latin typeface="Times New Roman" panose="02020603050405020304" pitchFamily="18" charset="0"/>
              </a:rPr>
              <a:t>member-of</a:t>
            </a:r>
          </a:p>
        </p:txBody>
      </p:sp>
      <p:sp>
        <p:nvSpPr>
          <p:cNvPr id="32775" name="Rectangle 7"/>
          <p:cNvSpPr>
            <a:spLocks noChangeArrowheads="1"/>
          </p:cNvSpPr>
          <p:nvPr/>
        </p:nvSpPr>
        <p:spPr bwMode="auto">
          <a:xfrm>
            <a:off x="6096000" y="4648200"/>
            <a:ext cx="10668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project</a:t>
            </a:r>
          </a:p>
        </p:txBody>
      </p:sp>
      <p:sp>
        <p:nvSpPr>
          <p:cNvPr id="32776" name="AutoShape 8"/>
          <p:cNvSpPr>
            <a:spLocks noChangeArrowheads="1"/>
          </p:cNvSpPr>
          <p:nvPr/>
        </p:nvSpPr>
        <p:spPr bwMode="auto">
          <a:xfrm>
            <a:off x="5902325" y="3435350"/>
            <a:ext cx="1447800" cy="685800"/>
          </a:xfrm>
          <a:prstGeom prst="diamond">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creates</a:t>
            </a:r>
          </a:p>
        </p:txBody>
      </p:sp>
      <p:cxnSp>
        <p:nvCxnSpPr>
          <p:cNvPr id="32777" name="AutoShape 9"/>
          <p:cNvCxnSpPr>
            <a:cxnSpLocks noChangeShapeType="1"/>
            <a:stCxn id="32774" idx="1"/>
            <a:endCxn id="32771" idx="3"/>
          </p:cNvCxnSpPr>
          <p:nvPr/>
        </p:nvCxnSpPr>
        <p:spPr bwMode="auto">
          <a:xfrm flipH="1">
            <a:off x="3276600" y="2628900"/>
            <a:ext cx="685800" cy="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78" name="AutoShape 10"/>
          <p:cNvCxnSpPr>
            <a:cxnSpLocks noChangeShapeType="1"/>
            <a:stCxn id="32774" idx="3"/>
            <a:endCxn id="32772" idx="1"/>
          </p:cNvCxnSpPr>
          <p:nvPr/>
        </p:nvCxnSpPr>
        <p:spPr bwMode="auto">
          <a:xfrm>
            <a:off x="5410200" y="2628900"/>
            <a:ext cx="685800" cy="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79" name="AutoShape 11"/>
          <p:cNvCxnSpPr>
            <a:cxnSpLocks noChangeShapeType="1"/>
            <a:stCxn id="32774" idx="2"/>
            <a:endCxn id="32773" idx="0"/>
          </p:cNvCxnSpPr>
          <p:nvPr/>
        </p:nvCxnSpPr>
        <p:spPr bwMode="auto">
          <a:xfrm flipH="1">
            <a:off x="4683125" y="2971800"/>
            <a:ext cx="3175" cy="677863"/>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80" name="AutoShape 12"/>
          <p:cNvCxnSpPr>
            <a:cxnSpLocks noChangeShapeType="1"/>
            <a:stCxn id="32772" idx="2"/>
            <a:endCxn id="32776" idx="0"/>
          </p:cNvCxnSpPr>
          <p:nvPr/>
        </p:nvCxnSpPr>
        <p:spPr bwMode="auto">
          <a:xfrm flipH="1">
            <a:off x="6626225" y="2819400"/>
            <a:ext cx="3175" cy="61595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81" name="AutoShape 13"/>
          <p:cNvCxnSpPr>
            <a:cxnSpLocks noChangeShapeType="1"/>
            <a:stCxn id="32776" idx="2"/>
            <a:endCxn id="32775" idx="0"/>
          </p:cNvCxnSpPr>
          <p:nvPr/>
        </p:nvCxnSpPr>
        <p:spPr bwMode="auto">
          <a:xfrm>
            <a:off x="6626225" y="4121150"/>
            <a:ext cx="3175" cy="52705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82" name="Rectangle 14"/>
          <p:cNvSpPr>
            <a:spLocks noChangeArrowheads="1"/>
          </p:cNvSpPr>
          <p:nvPr/>
        </p:nvSpPr>
        <p:spPr bwMode="auto">
          <a:xfrm>
            <a:off x="3787775" y="1322388"/>
            <a:ext cx="1779588" cy="3746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manage-role</a:t>
            </a:r>
          </a:p>
        </p:txBody>
      </p:sp>
      <p:cxnSp>
        <p:nvCxnSpPr>
          <p:cNvPr id="32783" name="AutoShape 15"/>
          <p:cNvCxnSpPr>
            <a:cxnSpLocks noChangeShapeType="1"/>
            <a:stCxn id="32774" idx="0"/>
            <a:endCxn id="32782" idx="2"/>
          </p:cNvCxnSpPr>
          <p:nvPr/>
        </p:nvCxnSpPr>
        <p:spPr bwMode="auto">
          <a:xfrm flipH="1" flipV="1">
            <a:off x="4678363" y="1697038"/>
            <a:ext cx="7937" cy="588962"/>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84" name="Rectangle 16"/>
          <p:cNvSpPr>
            <a:spLocks noChangeArrowheads="1"/>
          </p:cNvSpPr>
          <p:nvPr/>
        </p:nvSpPr>
        <p:spPr bwMode="auto">
          <a:xfrm>
            <a:off x="4724400" y="6096000"/>
            <a:ext cx="16002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php-project</a:t>
            </a:r>
          </a:p>
        </p:txBody>
      </p:sp>
      <p:sp>
        <p:nvSpPr>
          <p:cNvPr id="32785" name="Rectangle 17"/>
          <p:cNvSpPr>
            <a:spLocks noChangeArrowheads="1"/>
          </p:cNvSpPr>
          <p:nvPr/>
        </p:nvSpPr>
        <p:spPr bwMode="auto">
          <a:xfrm>
            <a:off x="7162800" y="6096000"/>
            <a:ext cx="16002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ajax-project</a:t>
            </a:r>
          </a:p>
        </p:txBody>
      </p:sp>
      <p:sp>
        <p:nvSpPr>
          <p:cNvPr id="32786" name="Oval 18"/>
          <p:cNvSpPr>
            <a:spLocks noChangeArrowheads="1"/>
          </p:cNvSpPr>
          <p:nvPr/>
        </p:nvSpPr>
        <p:spPr bwMode="auto">
          <a:xfrm>
            <a:off x="6477000" y="541020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d</a:t>
            </a:r>
          </a:p>
        </p:txBody>
      </p:sp>
      <p:cxnSp>
        <p:nvCxnSpPr>
          <p:cNvPr id="32787" name="AutoShape 19"/>
          <p:cNvCxnSpPr>
            <a:cxnSpLocks noChangeShapeType="1"/>
            <a:stCxn id="32775" idx="2"/>
            <a:endCxn id="32786" idx="0"/>
          </p:cNvCxnSpPr>
          <p:nvPr/>
        </p:nvCxnSpPr>
        <p:spPr bwMode="auto">
          <a:xfrm>
            <a:off x="6629400" y="5029200"/>
            <a:ext cx="0" cy="38100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88" name="AutoShape 20"/>
          <p:cNvCxnSpPr>
            <a:cxnSpLocks noChangeShapeType="1"/>
            <a:stCxn id="32786" idx="3"/>
            <a:endCxn id="32784" idx="0"/>
          </p:cNvCxnSpPr>
          <p:nvPr/>
        </p:nvCxnSpPr>
        <p:spPr bwMode="auto">
          <a:xfrm flipH="1">
            <a:off x="5524500" y="5670550"/>
            <a:ext cx="996950" cy="42545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89" name="AutoShape 21"/>
          <p:cNvCxnSpPr>
            <a:cxnSpLocks noChangeShapeType="1"/>
            <a:stCxn id="32786" idx="5"/>
            <a:endCxn id="32785" idx="0"/>
          </p:cNvCxnSpPr>
          <p:nvPr/>
        </p:nvCxnSpPr>
        <p:spPr bwMode="auto">
          <a:xfrm>
            <a:off x="6737350" y="5670550"/>
            <a:ext cx="1225550" cy="42545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90" name="Text Box 22"/>
          <p:cNvSpPr txBox="1">
            <a:spLocks noChangeArrowheads="1"/>
          </p:cNvSpPr>
          <p:nvPr/>
        </p:nvSpPr>
        <p:spPr bwMode="auto">
          <a:xfrm>
            <a:off x="4411663" y="1654175"/>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1</a:t>
            </a:r>
          </a:p>
        </p:txBody>
      </p:sp>
      <p:sp>
        <p:nvSpPr>
          <p:cNvPr id="32791" name="Text Box 23"/>
          <p:cNvSpPr txBox="1">
            <a:spLocks noChangeArrowheads="1"/>
          </p:cNvSpPr>
          <p:nvPr/>
        </p:nvSpPr>
        <p:spPr bwMode="auto">
          <a:xfrm>
            <a:off x="5794375" y="22479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1</a:t>
            </a:r>
          </a:p>
        </p:txBody>
      </p:sp>
      <p:sp>
        <p:nvSpPr>
          <p:cNvPr id="32792" name="Text Box 24"/>
          <p:cNvSpPr txBox="1">
            <a:spLocks noChangeArrowheads="1"/>
          </p:cNvSpPr>
          <p:nvPr/>
        </p:nvSpPr>
        <p:spPr bwMode="auto">
          <a:xfrm>
            <a:off x="4300538" y="3300413"/>
            <a:ext cx="38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M</a:t>
            </a:r>
          </a:p>
        </p:txBody>
      </p:sp>
      <p:sp>
        <p:nvSpPr>
          <p:cNvPr id="32793" name="Text Box 25"/>
          <p:cNvSpPr txBox="1">
            <a:spLocks noChangeArrowheads="1"/>
          </p:cNvSpPr>
          <p:nvPr/>
        </p:nvSpPr>
        <p:spPr bwMode="auto">
          <a:xfrm>
            <a:off x="3276600" y="228600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M</a:t>
            </a:r>
          </a:p>
        </p:txBody>
      </p:sp>
      <p:sp>
        <p:nvSpPr>
          <p:cNvPr id="32794" name="Text Box 26"/>
          <p:cNvSpPr txBox="1">
            <a:spLocks noChangeArrowheads="1"/>
          </p:cNvSpPr>
          <p:nvPr/>
        </p:nvSpPr>
        <p:spPr bwMode="auto">
          <a:xfrm>
            <a:off x="6324600" y="28194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1</a:t>
            </a:r>
          </a:p>
        </p:txBody>
      </p:sp>
      <p:sp>
        <p:nvSpPr>
          <p:cNvPr id="32795" name="Text Box 27"/>
          <p:cNvSpPr txBox="1">
            <a:spLocks noChangeArrowheads="1"/>
          </p:cNvSpPr>
          <p:nvPr/>
        </p:nvSpPr>
        <p:spPr bwMode="auto">
          <a:xfrm>
            <a:off x="6324600" y="42672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1</a:t>
            </a:r>
          </a:p>
        </p:txBody>
      </p:sp>
      <p:sp>
        <p:nvSpPr>
          <p:cNvPr id="32796" name="Oval 28"/>
          <p:cNvSpPr>
            <a:spLocks noChangeArrowheads="1"/>
          </p:cNvSpPr>
          <p:nvPr/>
        </p:nvSpPr>
        <p:spPr bwMode="auto">
          <a:xfrm>
            <a:off x="2057400" y="3581400"/>
            <a:ext cx="304800" cy="3048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sz="2400">
              <a:latin typeface="Times New Roman" panose="02020603050405020304" pitchFamily="18" charset="0"/>
            </a:endParaRPr>
          </a:p>
        </p:txBody>
      </p:sp>
      <p:cxnSp>
        <p:nvCxnSpPr>
          <p:cNvPr id="32797" name="AutoShape 29"/>
          <p:cNvCxnSpPr>
            <a:cxnSpLocks noChangeShapeType="1"/>
            <a:stCxn id="32796" idx="7"/>
            <a:endCxn id="32771" idx="2"/>
          </p:cNvCxnSpPr>
          <p:nvPr/>
        </p:nvCxnSpPr>
        <p:spPr bwMode="auto">
          <a:xfrm flipV="1">
            <a:off x="2317750" y="2819400"/>
            <a:ext cx="425450" cy="80645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98" name="Rectangle 30"/>
          <p:cNvSpPr>
            <a:spLocks noChangeArrowheads="1"/>
          </p:cNvSpPr>
          <p:nvPr/>
        </p:nvSpPr>
        <p:spPr bwMode="auto">
          <a:xfrm>
            <a:off x="527050" y="3541713"/>
            <a:ext cx="10668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human</a:t>
            </a:r>
          </a:p>
        </p:txBody>
      </p:sp>
      <p:sp>
        <p:nvSpPr>
          <p:cNvPr id="32799" name="Rectangle 31"/>
          <p:cNvSpPr>
            <a:spLocks noChangeArrowheads="1"/>
          </p:cNvSpPr>
          <p:nvPr/>
        </p:nvSpPr>
        <p:spPr bwMode="auto">
          <a:xfrm>
            <a:off x="2286000" y="4648200"/>
            <a:ext cx="1066800" cy="3810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a:latin typeface="Times New Roman" panose="02020603050405020304" pitchFamily="18" charset="0"/>
              </a:rPr>
              <a:t>client</a:t>
            </a:r>
          </a:p>
        </p:txBody>
      </p:sp>
      <p:cxnSp>
        <p:nvCxnSpPr>
          <p:cNvPr id="32800" name="AutoShape 32"/>
          <p:cNvCxnSpPr>
            <a:cxnSpLocks noChangeShapeType="1"/>
            <a:stCxn id="32796" idx="5"/>
            <a:endCxn id="32799" idx="0"/>
          </p:cNvCxnSpPr>
          <p:nvPr/>
        </p:nvCxnSpPr>
        <p:spPr bwMode="auto">
          <a:xfrm>
            <a:off x="2317750" y="3841750"/>
            <a:ext cx="501650" cy="80645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801" name="AutoShape 33"/>
          <p:cNvSpPr>
            <a:spLocks noChangeArrowheads="1"/>
          </p:cNvSpPr>
          <p:nvPr/>
        </p:nvSpPr>
        <p:spPr bwMode="auto">
          <a:xfrm>
            <a:off x="3962400" y="4495800"/>
            <a:ext cx="1447800" cy="685800"/>
          </a:xfrm>
          <a:prstGeom prst="diamond">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needs</a:t>
            </a:r>
          </a:p>
        </p:txBody>
      </p:sp>
      <p:cxnSp>
        <p:nvCxnSpPr>
          <p:cNvPr id="32802" name="AutoShape 34"/>
          <p:cNvCxnSpPr>
            <a:cxnSpLocks noChangeShapeType="1"/>
            <a:stCxn id="32801" idx="3"/>
            <a:endCxn id="32775" idx="1"/>
          </p:cNvCxnSpPr>
          <p:nvPr/>
        </p:nvCxnSpPr>
        <p:spPr bwMode="auto">
          <a:xfrm>
            <a:off x="5410200" y="4838700"/>
            <a:ext cx="685800" cy="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3" name="AutoShape 35"/>
          <p:cNvCxnSpPr>
            <a:cxnSpLocks noChangeShapeType="1"/>
            <a:stCxn id="32799" idx="3"/>
            <a:endCxn id="32801" idx="1"/>
          </p:cNvCxnSpPr>
          <p:nvPr/>
        </p:nvCxnSpPr>
        <p:spPr bwMode="auto">
          <a:xfrm>
            <a:off x="3352800" y="4838700"/>
            <a:ext cx="609600" cy="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04" name="AutoShape 36"/>
          <p:cNvCxnSpPr>
            <a:cxnSpLocks noChangeShapeType="1"/>
            <a:stCxn id="32798" idx="3"/>
            <a:endCxn id="32796" idx="2"/>
          </p:cNvCxnSpPr>
          <p:nvPr/>
        </p:nvCxnSpPr>
        <p:spPr bwMode="auto">
          <a:xfrm>
            <a:off x="1593850" y="3732213"/>
            <a:ext cx="463550" cy="1587"/>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805" name="Text Box 37"/>
          <p:cNvSpPr txBox="1">
            <a:spLocks noChangeArrowheads="1"/>
          </p:cNvSpPr>
          <p:nvPr/>
        </p:nvSpPr>
        <p:spPr bwMode="auto">
          <a:xfrm>
            <a:off x="3352800" y="4495800"/>
            <a:ext cx="29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1</a:t>
            </a:r>
          </a:p>
        </p:txBody>
      </p:sp>
      <p:sp>
        <p:nvSpPr>
          <p:cNvPr id="32806" name="Text Box 38"/>
          <p:cNvSpPr txBox="1">
            <a:spLocks noChangeArrowheads="1"/>
          </p:cNvSpPr>
          <p:nvPr/>
        </p:nvSpPr>
        <p:spPr bwMode="auto">
          <a:xfrm>
            <a:off x="5715000" y="4495800"/>
            <a:ext cx="38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atin typeface="Times New Roman" panose="02020603050405020304" pitchFamily="18" charset="0"/>
              </a:rPr>
              <a:t>M</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228600"/>
            <a:ext cx="7772400" cy="1143000"/>
          </a:xfrm>
        </p:spPr>
        <p:txBody>
          <a:bodyPr/>
          <a:lstStyle/>
          <a:p>
            <a:r>
              <a:rPr lang="en-US" smtClean="0"/>
              <a:t>Components of E-R Diagrams</a:t>
            </a:r>
          </a:p>
        </p:txBody>
      </p:sp>
      <p:sp>
        <p:nvSpPr>
          <p:cNvPr id="33795" name="Rectangle 3"/>
          <p:cNvSpPr>
            <a:spLocks noGrp="1" noChangeArrowheads="1"/>
          </p:cNvSpPr>
          <p:nvPr>
            <p:ph type="body" idx="1"/>
          </p:nvPr>
        </p:nvSpPr>
        <p:spPr>
          <a:xfrm>
            <a:off x="762000" y="1295400"/>
            <a:ext cx="7772400" cy="4114800"/>
          </a:xfrm>
        </p:spPr>
        <p:txBody>
          <a:bodyPr/>
          <a:lstStyle/>
          <a:p>
            <a:r>
              <a:rPr lang="en-US" smtClean="0"/>
              <a:t>Entities</a:t>
            </a:r>
          </a:p>
          <a:p>
            <a:pPr lvl="1"/>
            <a:r>
              <a:rPr lang="en-US" smtClean="0"/>
              <a:t>Types </a:t>
            </a:r>
          </a:p>
          <a:p>
            <a:pPr lvl="2"/>
            <a:r>
              <a:rPr lang="en-US" smtClean="0"/>
              <a:t>Subtypes (disjoint / overlapping)</a:t>
            </a:r>
          </a:p>
          <a:p>
            <a:pPr lvl="1"/>
            <a:r>
              <a:rPr lang="en-US" smtClean="0"/>
              <a:t>Attributes</a:t>
            </a:r>
          </a:p>
          <a:p>
            <a:pPr lvl="2"/>
            <a:r>
              <a:rPr lang="en-US" smtClean="0"/>
              <a:t>Mandatory / optional</a:t>
            </a:r>
          </a:p>
          <a:p>
            <a:pPr lvl="1"/>
            <a:r>
              <a:rPr lang="en-US" smtClean="0"/>
              <a:t>Identifier</a:t>
            </a:r>
          </a:p>
          <a:p>
            <a:r>
              <a:rPr lang="en-US" smtClean="0"/>
              <a:t>Relationships</a:t>
            </a:r>
          </a:p>
          <a:p>
            <a:pPr lvl="1"/>
            <a:r>
              <a:rPr lang="en-US" smtClean="0"/>
              <a:t>Cardinality</a:t>
            </a:r>
          </a:p>
          <a:p>
            <a:pPr lvl="1"/>
            <a:r>
              <a:rPr lang="en-US" smtClean="0"/>
              <a:t>Existence</a:t>
            </a:r>
          </a:p>
          <a:p>
            <a:pPr lvl="1"/>
            <a:r>
              <a:rPr lang="en-US" smtClean="0"/>
              <a:t>Degree</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Types of Relationships</a:t>
            </a:r>
          </a:p>
        </p:txBody>
      </p:sp>
      <p:sp>
        <p:nvSpPr>
          <p:cNvPr id="34819" name="Freeform 3"/>
          <p:cNvSpPr>
            <a:spLocks/>
          </p:cNvSpPr>
          <p:nvPr/>
        </p:nvSpPr>
        <p:spPr bwMode="auto">
          <a:xfrm>
            <a:off x="6662738" y="2514600"/>
            <a:ext cx="338137" cy="2149475"/>
          </a:xfrm>
          <a:custGeom>
            <a:avLst/>
            <a:gdLst>
              <a:gd name="T0" fmla="*/ 334962 w 213"/>
              <a:gd name="T1" fmla="*/ 979488 h 1354"/>
              <a:gd name="T2" fmla="*/ 330200 w 213"/>
              <a:gd name="T3" fmla="*/ 795338 h 1354"/>
              <a:gd name="T4" fmla="*/ 320675 w 213"/>
              <a:gd name="T5" fmla="*/ 619125 h 1354"/>
              <a:gd name="T6" fmla="*/ 306387 w 213"/>
              <a:gd name="T7" fmla="*/ 457200 h 1354"/>
              <a:gd name="T8" fmla="*/ 287337 w 213"/>
              <a:gd name="T9" fmla="*/ 314325 h 1354"/>
              <a:gd name="T10" fmla="*/ 265112 w 213"/>
              <a:gd name="T11" fmla="*/ 193675 h 1354"/>
              <a:gd name="T12" fmla="*/ 239712 w 213"/>
              <a:gd name="T13" fmla="*/ 100013 h 1354"/>
              <a:gd name="T14" fmla="*/ 211137 w 213"/>
              <a:gd name="T15" fmla="*/ 34925 h 1354"/>
              <a:gd name="T16" fmla="*/ 182562 w 213"/>
              <a:gd name="T17" fmla="*/ 3175 h 1354"/>
              <a:gd name="T18" fmla="*/ 153987 w 213"/>
              <a:gd name="T19" fmla="*/ 3175 h 1354"/>
              <a:gd name="T20" fmla="*/ 125412 w 213"/>
              <a:gd name="T21" fmla="*/ 34925 h 1354"/>
              <a:gd name="T22" fmla="*/ 96837 w 213"/>
              <a:gd name="T23" fmla="*/ 100013 h 1354"/>
              <a:gd name="T24" fmla="*/ 71437 w 213"/>
              <a:gd name="T25" fmla="*/ 193675 h 1354"/>
              <a:gd name="T26" fmla="*/ 49212 w 213"/>
              <a:gd name="T27" fmla="*/ 314325 h 1354"/>
              <a:gd name="T28" fmla="*/ 30162 w 213"/>
              <a:gd name="T29" fmla="*/ 457200 h 1354"/>
              <a:gd name="T30" fmla="*/ 15875 w 213"/>
              <a:gd name="T31" fmla="*/ 619125 h 1354"/>
              <a:gd name="T32" fmla="*/ 6350 w 213"/>
              <a:gd name="T33" fmla="*/ 795338 h 1354"/>
              <a:gd name="T34" fmla="*/ 1587 w 213"/>
              <a:gd name="T35" fmla="*/ 979488 h 1354"/>
              <a:gd name="T36" fmla="*/ 1587 w 213"/>
              <a:gd name="T37" fmla="*/ 1166813 h 1354"/>
              <a:gd name="T38" fmla="*/ 6350 w 213"/>
              <a:gd name="T39" fmla="*/ 1350963 h 1354"/>
              <a:gd name="T40" fmla="*/ 15875 w 213"/>
              <a:gd name="T41" fmla="*/ 1527175 h 1354"/>
              <a:gd name="T42" fmla="*/ 30162 w 213"/>
              <a:gd name="T43" fmla="*/ 1689100 h 1354"/>
              <a:gd name="T44" fmla="*/ 49212 w 213"/>
              <a:gd name="T45" fmla="*/ 1833563 h 1354"/>
              <a:gd name="T46" fmla="*/ 71437 w 213"/>
              <a:gd name="T47" fmla="*/ 1954213 h 1354"/>
              <a:gd name="T48" fmla="*/ 96837 w 213"/>
              <a:gd name="T49" fmla="*/ 2046288 h 1354"/>
              <a:gd name="T50" fmla="*/ 125412 w 213"/>
              <a:gd name="T51" fmla="*/ 2111375 h 1354"/>
              <a:gd name="T52" fmla="*/ 153987 w 213"/>
              <a:gd name="T53" fmla="*/ 2144713 h 1354"/>
              <a:gd name="T54" fmla="*/ 182562 w 213"/>
              <a:gd name="T55" fmla="*/ 2144713 h 1354"/>
              <a:gd name="T56" fmla="*/ 211137 w 213"/>
              <a:gd name="T57" fmla="*/ 2111375 h 1354"/>
              <a:gd name="T58" fmla="*/ 239712 w 213"/>
              <a:gd name="T59" fmla="*/ 2046288 h 1354"/>
              <a:gd name="T60" fmla="*/ 265112 w 213"/>
              <a:gd name="T61" fmla="*/ 1954213 h 1354"/>
              <a:gd name="T62" fmla="*/ 287337 w 213"/>
              <a:gd name="T63" fmla="*/ 1833563 h 1354"/>
              <a:gd name="T64" fmla="*/ 306387 w 213"/>
              <a:gd name="T65" fmla="*/ 1689100 h 1354"/>
              <a:gd name="T66" fmla="*/ 320675 w 213"/>
              <a:gd name="T67" fmla="*/ 1527175 h 1354"/>
              <a:gd name="T68" fmla="*/ 330200 w 213"/>
              <a:gd name="T69" fmla="*/ 1350963 h 1354"/>
              <a:gd name="T70" fmla="*/ 334962 w 213"/>
              <a:gd name="T71" fmla="*/ 1166813 h 13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3" h="1354">
                <a:moveTo>
                  <a:pt x="212" y="677"/>
                </a:moveTo>
                <a:lnTo>
                  <a:pt x="211" y="617"/>
                </a:lnTo>
                <a:lnTo>
                  <a:pt x="210" y="559"/>
                </a:lnTo>
                <a:lnTo>
                  <a:pt x="208" y="501"/>
                </a:lnTo>
                <a:lnTo>
                  <a:pt x="206"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7" y="10"/>
                </a:lnTo>
                <a:lnTo>
                  <a:pt x="79" y="22"/>
                </a:lnTo>
                <a:lnTo>
                  <a:pt x="70" y="40"/>
                </a:lnTo>
                <a:lnTo>
                  <a:pt x="61" y="63"/>
                </a:lnTo>
                <a:lnTo>
                  <a:pt x="53" y="90"/>
                </a:lnTo>
                <a:lnTo>
                  <a:pt x="45" y="122"/>
                </a:lnTo>
                <a:lnTo>
                  <a:pt x="38" y="158"/>
                </a:lnTo>
                <a:lnTo>
                  <a:pt x="31" y="198"/>
                </a:lnTo>
                <a:lnTo>
                  <a:pt x="25" y="241"/>
                </a:lnTo>
                <a:lnTo>
                  <a:pt x="19" y="288"/>
                </a:lnTo>
                <a:lnTo>
                  <a:pt x="14" y="338"/>
                </a:lnTo>
                <a:lnTo>
                  <a:pt x="10" y="390"/>
                </a:lnTo>
                <a:lnTo>
                  <a:pt x="6" y="445"/>
                </a:lnTo>
                <a:lnTo>
                  <a:pt x="4" y="501"/>
                </a:lnTo>
                <a:lnTo>
                  <a:pt x="2" y="559"/>
                </a:lnTo>
                <a:lnTo>
                  <a:pt x="1" y="617"/>
                </a:lnTo>
                <a:lnTo>
                  <a:pt x="0" y="677"/>
                </a:lnTo>
                <a:lnTo>
                  <a:pt x="1" y="735"/>
                </a:lnTo>
                <a:lnTo>
                  <a:pt x="2" y="794"/>
                </a:lnTo>
                <a:lnTo>
                  <a:pt x="4" y="851"/>
                </a:lnTo>
                <a:lnTo>
                  <a:pt x="6"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9" y="1330"/>
                </a:lnTo>
                <a:lnTo>
                  <a:pt x="87"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6"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0" name="Freeform 4"/>
          <p:cNvSpPr>
            <a:spLocks/>
          </p:cNvSpPr>
          <p:nvPr/>
        </p:nvSpPr>
        <p:spPr bwMode="auto">
          <a:xfrm>
            <a:off x="6019800" y="2522538"/>
            <a:ext cx="338138" cy="2149475"/>
          </a:xfrm>
          <a:custGeom>
            <a:avLst/>
            <a:gdLst>
              <a:gd name="T0" fmla="*/ 334963 w 213"/>
              <a:gd name="T1" fmla="*/ 979488 h 1354"/>
              <a:gd name="T2" fmla="*/ 331788 w 213"/>
              <a:gd name="T3" fmla="*/ 795338 h 1354"/>
              <a:gd name="T4" fmla="*/ 320675 w 213"/>
              <a:gd name="T5" fmla="*/ 619125 h 1354"/>
              <a:gd name="T6" fmla="*/ 306388 w 213"/>
              <a:gd name="T7" fmla="*/ 457200 h 1354"/>
              <a:gd name="T8" fmla="*/ 287338 w 213"/>
              <a:gd name="T9" fmla="*/ 314325 h 1354"/>
              <a:gd name="T10" fmla="*/ 265113 w 213"/>
              <a:gd name="T11" fmla="*/ 193675 h 1354"/>
              <a:gd name="T12" fmla="*/ 239713 w 213"/>
              <a:gd name="T13" fmla="*/ 100013 h 1354"/>
              <a:gd name="T14" fmla="*/ 212725 w 213"/>
              <a:gd name="T15" fmla="*/ 34925 h 1354"/>
              <a:gd name="T16" fmla="*/ 182563 w 213"/>
              <a:gd name="T17" fmla="*/ 3175 h 1354"/>
              <a:gd name="T18" fmla="*/ 153988 w 213"/>
              <a:gd name="T19" fmla="*/ 3175 h 1354"/>
              <a:gd name="T20" fmla="*/ 125413 w 213"/>
              <a:gd name="T21" fmla="*/ 34925 h 1354"/>
              <a:gd name="T22" fmla="*/ 96838 w 213"/>
              <a:gd name="T23" fmla="*/ 100013 h 1354"/>
              <a:gd name="T24" fmla="*/ 73025 w 213"/>
              <a:gd name="T25" fmla="*/ 193675 h 1354"/>
              <a:gd name="T26" fmla="*/ 50800 w 213"/>
              <a:gd name="T27" fmla="*/ 314325 h 1354"/>
              <a:gd name="T28" fmla="*/ 31750 w 213"/>
              <a:gd name="T29" fmla="*/ 457200 h 1354"/>
              <a:gd name="T30" fmla="*/ 15875 w 213"/>
              <a:gd name="T31" fmla="*/ 619125 h 1354"/>
              <a:gd name="T32" fmla="*/ 6350 w 213"/>
              <a:gd name="T33" fmla="*/ 795338 h 1354"/>
              <a:gd name="T34" fmla="*/ 1588 w 213"/>
              <a:gd name="T35" fmla="*/ 979488 h 1354"/>
              <a:gd name="T36" fmla="*/ 1588 w 213"/>
              <a:gd name="T37" fmla="*/ 1166813 h 1354"/>
              <a:gd name="T38" fmla="*/ 6350 w 213"/>
              <a:gd name="T39" fmla="*/ 1350963 h 1354"/>
              <a:gd name="T40" fmla="*/ 15875 w 213"/>
              <a:gd name="T41" fmla="*/ 1527175 h 1354"/>
              <a:gd name="T42" fmla="*/ 31750 w 213"/>
              <a:gd name="T43" fmla="*/ 1689100 h 1354"/>
              <a:gd name="T44" fmla="*/ 50800 w 213"/>
              <a:gd name="T45" fmla="*/ 1833563 h 1354"/>
              <a:gd name="T46" fmla="*/ 73025 w 213"/>
              <a:gd name="T47" fmla="*/ 1954213 h 1354"/>
              <a:gd name="T48" fmla="*/ 96838 w 213"/>
              <a:gd name="T49" fmla="*/ 2046288 h 1354"/>
              <a:gd name="T50" fmla="*/ 125413 w 213"/>
              <a:gd name="T51" fmla="*/ 2111375 h 1354"/>
              <a:gd name="T52" fmla="*/ 153988 w 213"/>
              <a:gd name="T53" fmla="*/ 2144713 h 1354"/>
              <a:gd name="T54" fmla="*/ 182563 w 213"/>
              <a:gd name="T55" fmla="*/ 2144713 h 1354"/>
              <a:gd name="T56" fmla="*/ 212725 w 213"/>
              <a:gd name="T57" fmla="*/ 2111375 h 1354"/>
              <a:gd name="T58" fmla="*/ 239713 w 213"/>
              <a:gd name="T59" fmla="*/ 2046288 h 1354"/>
              <a:gd name="T60" fmla="*/ 265113 w 213"/>
              <a:gd name="T61" fmla="*/ 1954213 h 1354"/>
              <a:gd name="T62" fmla="*/ 287338 w 213"/>
              <a:gd name="T63" fmla="*/ 1833563 h 1354"/>
              <a:gd name="T64" fmla="*/ 306388 w 213"/>
              <a:gd name="T65" fmla="*/ 1689100 h 1354"/>
              <a:gd name="T66" fmla="*/ 320675 w 213"/>
              <a:gd name="T67" fmla="*/ 1527175 h 1354"/>
              <a:gd name="T68" fmla="*/ 331788 w 213"/>
              <a:gd name="T69" fmla="*/ 1350963 h 1354"/>
              <a:gd name="T70" fmla="*/ 334963 w 213"/>
              <a:gd name="T71" fmla="*/ 1166813 h 13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3" h="1354">
                <a:moveTo>
                  <a:pt x="212" y="677"/>
                </a:moveTo>
                <a:lnTo>
                  <a:pt x="211" y="617"/>
                </a:lnTo>
                <a:lnTo>
                  <a:pt x="210" y="559"/>
                </a:lnTo>
                <a:lnTo>
                  <a:pt x="209" y="501"/>
                </a:lnTo>
                <a:lnTo>
                  <a:pt x="206"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4" y="22"/>
                </a:lnTo>
                <a:lnTo>
                  <a:pt x="125" y="10"/>
                </a:lnTo>
                <a:lnTo>
                  <a:pt x="115" y="2"/>
                </a:lnTo>
                <a:lnTo>
                  <a:pt x="106" y="0"/>
                </a:lnTo>
                <a:lnTo>
                  <a:pt x="97" y="2"/>
                </a:lnTo>
                <a:lnTo>
                  <a:pt x="88" y="10"/>
                </a:lnTo>
                <a:lnTo>
                  <a:pt x="79" y="22"/>
                </a:lnTo>
                <a:lnTo>
                  <a:pt x="70" y="40"/>
                </a:lnTo>
                <a:lnTo>
                  <a:pt x="61" y="63"/>
                </a:lnTo>
                <a:lnTo>
                  <a:pt x="53" y="90"/>
                </a:lnTo>
                <a:lnTo>
                  <a:pt x="46" y="122"/>
                </a:lnTo>
                <a:lnTo>
                  <a:pt x="38" y="158"/>
                </a:lnTo>
                <a:lnTo>
                  <a:pt x="32" y="198"/>
                </a:lnTo>
                <a:lnTo>
                  <a:pt x="25" y="241"/>
                </a:lnTo>
                <a:lnTo>
                  <a:pt x="20" y="288"/>
                </a:lnTo>
                <a:lnTo>
                  <a:pt x="14" y="338"/>
                </a:lnTo>
                <a:lnTo>
                  <a:pt x="10" y="390"/>
                </a:lnTo>
                <a:lnTo>
                  <a:pt x="7" y="445"/>
                </a:lnTo>
                <a:lnTo>
                  <a:pt x="4" y="501"/>
                </a:lnTo>
                <a:lnTo>
                  <a:pt x="2" y="559"/>
                </a:lnTo>
                <a:lnTo>
                  <a:pt x="1" y="617"/>
                </a:lnTo>
                <a:lnTo>
                  <a:pt x="0" y="677"/>
                </a:lnTo>
                <a:lnTo>
                  <a:pt x="1" y="735"/>
                </a:lnTo>
                <a:lnTo>
                  <a:pt x="2" y="794"/>
                </a:lnTo>
                <a:lnTo>
                  <a:pt x="4" y="851"/>
                </a:lnTo>
                <a:lnTo>
                  <a:pt x="7" y="908"/>
                </a:lnTo>
                <a:lnTo>
                  <a:pt x="10" y="962"/>
                </a:lnTo>
                <a:lnTo>
                  <a:pt x="14" y="1015"/>
                </a:lnTo>
                <a:lnTo>
                  <a:pt x="20" y="1064"/>
                </a:lnTo>
                <a:lnTo>
                  <a:pt x="25" y="1112"/>
                </a:lnTo>
                <a:lnTo>
                  <a:pt x="32"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5" y="1343"/>
                </a:lnTo>
                <a:lnTo>
                  <a:pt x="134"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6" y="908"/>
                </a:lnTo>
                <a:lnTo>
                  <a:pt x="209"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1" name="Rectangle 5"/>
          <p:cNvSpPr>
            <a:spLocks noChangeArrowheads="1"/>
          </p:cNvSpPr>
          <p:nvPr/>
        </p:nvSpPr>
        <p:spPr bwMode="auto">
          <a:xfrm>
            <a:off x="6096000" y="4724400"/>
            <a:ext cx="87153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b="1">
                <a:solidFill>
                  <a:schemeClr val="tx2"/>
                </a:solidFill>
              </a:rPr>
              <a:t>1-to-1</a:t>
            </a:r>
          </a:p>
        </p:txBody>
      </p:sp>
      <p:sp>
        <p:nvSpPr>
          <p:cNvPr id="34822" name="Line 6"/>
          <p:cNvSpPr>
            <a:spLocks noChangeShapeType="1"/>
          </p:cNvSpPr>
          <p:nvPr/>
        </p:nvSpPr>
        <p:spPr bwMode="auto">
          <a:xfrm>
            <a:off x="6203950" y="2867025"/>
            <a:ext cx="609600" cy="873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3" name="Line 7"/>
          <p:cNvSpPr>
            <a:spLocks noChangeShapeType="1"/>
          </p:cNvSpPr>
          <p:nvPr/>
        </p:nvSpPr>
        <p:spPr bwMode="auto">
          <a:xfrm>
            <a:off x="6184900" y="3227388"/>
            <a:ext cx="649288" cy="127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Line 8"/>
          <p:cNvSpPr>
            <a:spLocks noChangeShapeType="1"/>
          </p:cNvSpPr>
          <p:nvPr/>
        </p:nvSpPr>
        <p:spPr bwMode="auto">
          <a:xfrm flipV="1">
            <a:off x="6162675" y="3735388"/>
            <a:ext cx="649288"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5" name="Oval 9"/>
          <p:cNvSpPr>
            <a:spLocks noChangeArrowheads="1"/>
          </p:cNvSpPr>
          <p:nvPr/>
        </p:nvSpPr>
        <p:spPr bwMode="auto">
          <a:xfrm>
            <a:off x="6118225" y="2825750"/>
            <a:ext cx="87313" cy="104775"/>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26" name="Oval 10"/>
          <p:cNvSpPr>
            <a:spLocks noChangeArrowheads="1"/>
          </p:cNvSpPr>
          <p:nvPr/>
        </p:nvSpPr>
        <p:spPr bwMode="auto">
          <a:xfrm>
            <a:off x="6118225" y="3201988"/>
            <a:ext cx="87313" cy="104775"/>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27" name="Oval 11"/>
          <p:cNvSpPr>
            <a:spLocks noChangeArrowheads="1"/>
          </p:cNvSpPr>
          <p:nvPr/>
        </p:nvSpPr>
        <p:spPr bwMode="auto">
          <a:xfrm>
            <a:off x="6118225" y="3568700"/>
            <a:ext cx="87313" cy="104775"/>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28" name="Oval 12"/>
          <p:cNvSpPr>
            <a:spLocks noChangeArrowheads="1"/>
          </p:cNvSpPr>
          <p:nvPr/>
        </p:nvSpPr>
        <p:spPr bwMode="auto">
          <a:xfrm>
            <a:off x="6118225" y="3938588"/>
            <a:ext cx="87313" cy="104775"/>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29" name="Oval 13"/>
          <p:cNvSpPr>
            <a:spLocks noChangeArrowheads="1"/>
          </p:cNvSpPr>
          <p:nvPr/>
        </p:nvSpPr>
        <p:spPr bwMode="auto">
          <a:xfrm>
            <a:off x="6118225" y="4306888"/>
            <a:ext cx="87313" cy="104775"/>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pSp>
        <p:nvGrpSpPr>
          <p:cNvPr id="34830" name="Group 14"/>
          <p:cNvGrpSpPr>
            <a:grpSpLocks/>
          </p:cNvGrpSpPr>
          <p:nvPr/>
        </p:nvGrpSpPr>
        <p:grpSpPr bwMode="auto">
          <a:xfrm>
            <a:off x="6772275" y="2905125"/>
            <a:ext cx="87313" cy="1295400"/>
            <a:chOff x="2433" y="2302"/>
            <a:chExt cx="55" cy="816"/>
          </a:xfrm>
        </p:grpSpPr>
        <p:sp>
          <p:nvSpPr>
            <p:cNvPr id="34870" name="Oval 15"/>
            <p:cNvSpPr>
              <a:spLocks noChangeArrowheads="1"/>
            </p:cNvSpPr>
            <p:nvPr/>
          </p:nvSpPr>
          <p:spPr bwMode="auto">
            <a:xfrm>
              <a:off x="2433" y="2302"/>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71" name="Oval 16"/>
            <p:cNvSpPr>
              <a:spLocks noChangeArrowheads="1"/>
            </p:cNvSpPr>
            <p:nvPr/>
          </p:nvSpPr>
          <p:spPr bwMode="auto">
            <a:xfrm>
              <a:off x="2433" y="2549"/>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72" name="Oval 17"/>
            <p:cNvSpPr>
              <a:spLocks noChangeArrowheads="1"/>
            </p:cNvSpPr>
            <p:nvPr/>
          </p:nvSpPr>
          <p:spPr bwMode="auto">
            <a:xfrm>
              <a:off x="2433" y="2802"/>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73" name="Oval 18"/>
            <p:cNvSpPr>
              <a:spLocks noChangeArrowheads="1"/>
            </p:cNvSpPr>
            <p:nvPr/>
          </p:nvSpPr>
          <p:spPr bwMode="auto">
            <a:xfrm>
              <a:off x="2433" y="3052"/>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pSp>
      <p:grpSp>
        <p:nvGrpSpPr>
          <p:cNvPr id="34831" name="Group 19"/>
          <p:cNvGrpSpPr>
            <a:grpSpLocks/>
          </p:cNvGrpSpPr>
          <p:nvPr/>
        </p:nvGrpSpPr>
        <p:grpSpPr bwMode="auto">
          <a:xfrm>
            <a:off x="3954463" y="2514600"/>
            <a:ext cx="1379537" cy="2603500"/>
            <a:chOff x="3504" y="2208"/>
            <a:chExt cx="869" cy="1640"/>
          </a:xfrm>
        </p:grpSpPr>
        <p:sp>
          <p:nvSpPr>
            <p:cNvPr id="34851" name="Rectangle 20"/>
            <p:cNvSpPr>
              <a:spLocks noChangeArrowheads="1"/>
            </p:cNvSpPr>
            <p:nvPr/>
          </p:nvSpPr>
          <p:spPr bwMode="auto">
            <a:xfrm>
              <a:off x="3504" y="3600"/>
              <a:ext cx="86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2000" b="1">
                  <a:solidFill>
                    <a:schemeClr val="tx2"/>
                  </a:solidFill>
                </a:rPr>
                <a:t>1-to-Many</a:t>
              </a:r>
            </a:p>
          </p:txBody>
        </p:sp>
        <p:grpSp>
          <p:nvGrpSpPr>
            <p:cNvPr id="34852" name="Group 21"/>
            <p:cNvGrpSpPr>
              <a:grpSpLocks/>
            </p:cNvGrpSpPr>
            <p:nvPr/>
          </p:nvGrpSpPr>
          <p:grpSpPr bwMode="auto">
            <a:xfrm>
              <a:off x="3648" y="2208"/>
              <a:ext cx="628" cy="1359"/>
              <a:chOff x="2883" y="2056"/>
              <a:chExt cx="628" cy="1359"/>
            </a:xfrm>
          </p:grpSpPr>
          <p:sp>
            <p:nvSpPr>
              <p:cNvPr id="34853" name="Freeform 22"/>
              <p:cNvSpPr>
                <a:spLocks/>
              </p:cNvSpPr>
              <p:nvPr/>
            </p:nvSpPr>
            <p:spPr bwMode="auto">
              <a:xfrm>
                <a:off x="2883" y="2061"/>
                <a:ext cx="213" cy="1354"/>
              </a:xfrm>
              <a:custGeom>
                <a:avLst/>
                <a:gdLst>
                  <a:gd name="T0" fmla="*/ 211 w 213"/>
                  <a:gd name="T1" fmla="*/ 617 h 1354"/>
                  <a:gd name="T2" fmla="*/ 208 w 213"/>
                  <a:gd name="T3" fmla="*/ 501 h 1354"/>
                  <a:gd name="T4" fmla="*/ 202 w 213"/>
                  <a:gd name="T5" fmla="*/ 390 h 1354"/>
                  <a:gd name="T6" fmla="*/ 193 w 213"/>
                  <a:gd name="T7" fmla="*/ 288 h 1354"/>
                  <a:gd name="T8" fmla="*/ 181 w 213"/>
                  <a:gd name="T9" fmla="*/ 198 h 1354"/>
                  <a:gd name="T10" fmla="*/ 167 w 213"/>
                  <a:gd name="T11" fmla="*/ 122 h 1354"/>
                  <a:gd name="T12" fmla="*/ 151 w 213"/>
                  <a:gd name="T13" fmla="*/ 63 h 1354"/>
                  <a:gd name="T14" fmla="*/ 133 w 213"/>
                  <a:gd name="T15" fmla="*/ 22 h 1354"/>
                  <a:gd name="T16" fmla="*/ 115 w 213"/>
                  <a:gd name="T17" fmla="*/ 2 h 1354"/>
                  <a:gd name="T18" fmla="*/ 97 w 213"/>
                  <a:gd name="T19" fmla="*/ 2 h 1354"/>
                  <a:gd name="T20" fmla="*/ 79 w 213"/>
                  <a:gd name="T21" fmla="*/ 22 h 1354"/>
                  <a:gd name="T22" fmla="*/ 61 w 213"/>
                  <a:gd name="T23" fmla="*/ 63 h 1354"/>
                  <a:gd name="T24" fmla="*/ 46 w 213"/>
                  <a:gd name="T25" fmla="*/ 122 h 1354"/>
                  <a:gd name="T26" fmla="*/ 31 w 213"/>
                  <a:gd name="T27" fmla="*/ 198 h 1354"/>
                  <a:gd name="T28" fmla="*/ 20 w 213"/>
                  <a:gd name="T29" fmla="*/ 288 h 1354"/>
                  <a:gd name="T30" fmla="*/ 10 w 213"/>
                  <a:gd name="T31" fmla="*/ 390 h 1354"/>
                  <a:gd name="T32" fmla="*/ 4 w 213"/>
                  <a:gd name="T33" fmla="*/ 501 h 1354"/>
                  <a:gd name="T34" fmla="*/ 1 w 213"/>
                  <a:gd name="T35" fmla="*/ 617 h 1354"/>
                  <a:gd name="T36" fmla="*/ 1 w 213"/>
                  <a:gd name="T37" fmla="*/ 735 h 1354"/>
                  <a:gd name="T38" fmla="*/ 4 w 213"/>
                  <a:gd name="T39" fmla="*/ 851 h 1354"/>
                  <a:gd name="T40" fmla="*/ 10 w 213"/>
                  <a:gd name="T41" fmla="*/ 962 h 1354"/>
                  <a:gd name="T42" fmla="*/ 20 w 213"/>
                  <a:gd name="T43" fmla="*/ 1064 h 1354"/>
                  <a:gd name="T44" fmla="*/ 31 w 213"/>
                  <a:gd name="T45" fmla="*/ 1155 h 1354"/>
                  <a:gd name="T46" fmla="*/ 46 w 213"/>
                  <a:gd name="T47" fmla="*/ 1231 h 1354"/>
                  <a:gd name="T48" fmla="*/ 61 w 213"/>
                  <a:gd name="T49" fmla="*/ 1289 h 1354"/>
                  <a:gd name="T50" fmla="*/ 79 w 213"/>
                  <a:gd name="T51" fmla="*/ 1330 h 1354"/>
                  <a:gd name="T52" fmla="*/ 97 w 213"/>
                  <a:gd name="T53" fmla="*/ 1351 h 1354"/>
                  <a:gd name="T54" fmla="*/ 115 w 213"/>
                  <a:gd name="T55" fmla="*/ 1351 h 1354"/>
                  <a:gd name="T56" fmla="*/ 133 w 213"/>
                  <a:gd name="T57" fmla="*/ 1330 h 1354"/>
                  <a:gd name="T58" fmla="*/ 151 w 213"/>
                  <a:gd name="T59" fmla="*/ 1289 h 1354"/>
                  <a:gd name="T60" fmla="*/ 167 w 213"/>
                  <a:gd name="T61" fmla="*/ 1231 h 1354"/>
                  <a:gd name="T62" fmla="*/ 181 w 213"/>
                  <a:gd name="T63" fmla="*/ 1155 h 1354"/>
                  <a:gd name="T64" fmla="*/ 193 w 213"/>
                  <a:gd name="T65" fmla="*/ 1064 h 1354"/>
                  <a:gd name="T66" fmla="*/ 202 w 213"/>
                  <a:gd name="T67" fmla="*/ 962 h 1354"/>
                  <a:gd name="T68" fmla="*/ 208 w 213"/>
                  <a:gd name="T69" fmla="*/ 851 h 1354"/>
                  <a:gd name="T70" fmla="*/ 211 w 213"/>
                  <a:gd name="T71" fmla="*/ 735 h 13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5" y="10"/>
                    </a:lnTo>
                    <a:lnTo>
                      <a:pt x="115" y="2"/>
                    </a:lnTo>
                    <a:lnTo>
                      <a:pt x="106" y="0"/>
                    </a:lnTo>
                    <a:lnTo>
                      <a:pt x="97" y="2"/>
                    </a:lnTo>
                    <a:lnTo>
                      <a:pt x="88" y="10"/>
                    </a:lnTo>
                    <a:lnTo>
                      <a:pt x="79" y="22"/>
                    </a:lnTo>
                    <a:lnTo>
                      <a:pt x="70" y="40"/>
                    </a:lnTo>
                    <a:lnTo>
                      <a:pt x="61" y="63"/>
                    </a:lnTo>
                    <a:lnTo>
                      <a:pt x="53" y="90"/>
                    </a:lnTo>
                    <a:lnTo>
                      <a:pt x="46" y="122"/>
                    </a:lnTo>
                    <a:lnTo>
                      <a:pt x="38" y="158"/>
                    </a:lnTo>
                    <a:lnTo>
                      <a:pt x="31" y="198"/>
                    </a:lnTo>
                    <a:lnTo>
                      <a:pt x="25" y="241"/>
                    </a:lnTo>
                    <a:lnTo>
                      <a:pt x="20" y="288"/>
                    </a:lnTo>
                    <a:lnTo>
                      <a:pt x="14" y="338"/>
                    </a:lnTo>
                    <a:lnTo>
                      <a:pt x="10" y="390"/>
                    </a:lnTo>
                    <a:lnTo>
                      <a:pt x="7" y="445"/>
                    </a:lnTo>
                    <a:lnTo>
                      <a:pt x="4" y="501"/>
                    </a:lnTo>
                    <a:lnTo>
                      <a:pt x="2" y="559"/>
                    </a:lnTo>
                    <a:lnTo>
                      <a:pt x="1" y="617"/>
                    </a:lnTo>
                    <a:lnTo>
                      <a:pt x="0" y="677"/>
                    </a:lnTo>
                    <a:lnTo>
                      <a:pt x="1" y="735"/>
                    </a:lnTo>
                    <a:lnTo>
                      <a:pt x="2" y="794"/>
                    </a:lnTo>
                    <a:lnTo>
                      <a:pt x="4" y="851"/>
                    </a:lnTo>
                    <a:lnTo>
                      <a:pt x="7" y="908"/>
                    </a:lnTo>
                    <a:lnTo>
                      <a:pt x="10" y="962"/>
                    </a:lnTo>
                    <a:lnTo>
                      <a:pt x="14" y="1015"/>
                    </a:lnTo>
                    <a:lnTo>
                      <a:pt x="20" y="1064"/>
                    </a:lnTo>
                    <a:lnTo>
                      <a:pt x="25" y="1112"/>
                    </a:lnTo>
                    <a:lnTo>
                      <a:pt x="31"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5"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54" name="Freeform 23"/>
              <p:cNvSpPr>
                <a:spLocks/>
              </p:cNvSpPr>
              <p:nvPr/>
            </p:nvSpPr>
            <p:spPr bwMode="auto">
              <a:xfrm>
                <a:off x="3298" y="2056"/>
                <a:ext cx="213" cy="1354"/>
              </a:xfrm>
              <a:custGeom>
                <a:avLst/>
                <a:gdLst>
                  <a:gd name="T0" fmla="*/ 211 w 213"/>
                  <a:gd name="T1" fmla="*/ 617 h 1354"/>
                  <a:gd name="T2" fmla="*/ 208 w 213"/>
                  <a:gd name="T3" fmla="*/ 501 h 1354"/>
                  <a:gd name="T4" fmla="*/ 202 w 213"/>
                  <a:gd name="T5" fmla="*/ 390 h 1354"/>
                  <a:gd name="T6" fmla="*/ 193 w 213"/>
                  <a:gd name="T7" fmla="*/ 288 h 1354"/>
                  <a:gd name="T8" fmla="*/ 181 w 213"/>
                  <a:gd name="T9" fmla="*/ 198 h 1354"/>
                  <a:gd name="T10" fmla="*/ 167 w 213"/>
                  <a:gd name="T11" fmla="*/ 122 h 1354"/>
                  <a:gd name="T12" fmla="*/ 150 w 213"/>
                  <a:gd name="T13" fmla="*/ 63 h 1354"/>
                  <a:gd name="T14" fmla="*/ 133 w 213"/>
                  <a:gd name="T15" fmla="*/ 22 h 1354"/>
                  <a:gd name="T16" fmla="*/ 115 w 213"/>
                  <a:gd name="T17" fmla="*/ 2 h 1354"/>
                  <a:gd name="T18" fmla="*/ 97 w 213"/>
                  <a:gd name="T19" fmla="*/ 2 h 1354"/>
                  <a:gd name="T20" fmla="*/ 78 w 213"/>
                  <a:gd name="T21" fmla="*/ 22 h 1354"/>
                  <a:gd name="T22" fmla="*/ 61 w 213"/>
                  <a:gd name="T23" fmla="*/ 63 h 1354"/>
                  <a:gd name="T24" fmla="*/ 45 w 213"/>
                  <a:gd name="T25" fmla="*/ 122 h 1354"/>
                  <a:gd name="T26" fmla="*/ 31 w 213"/>
                  <a:gd name="T27" fmla="*/ 198 h 1354"/>
                  <a:gd name="T28" fmla="*/ 19 w 213"/>
                  <a:gd name="T29" fmla="*/ 288 h 1354"/>
                  <a:gd name="T30" fmla="*/ 10 w 213"/>
                  <a:gd name="T31" fmla="*/ 390 h 1354"/>
                  <a:gd name="T32" fmla="*/ 3 w 213"/>
                  <a:gd name="T33" fmla="*/ 501 h 1354"/>
                  <a:gd name="T34" fmla="*/ 0 w 213"/>
                  <a:gd name="T35" fmla="*/ 617 h 1354"/>
                  <a:gd name="T36" fmla="*/ 0 w 213"/>
                  <a:gd name="T37" fmla="*/ 735 h 1354"/>
                  <a:gd name="T38" fmla="*/ 3 w 213"/>
                  <a:gd name="T39" fmla="*/ 851 h 1354"/>
                  <a:gd name="T40" fmla="*/ 10 w 213"/>
                  <a:gd name="T41" fmla="*/ 962 h 1354"/>
                  <a:gd name="T42" fmla="*/ 19 w 213"/>
                  <a:gd name="T43" fmla="*/ 1064 h 1354"/>
                  <a:gd name="T44" fmla="*/ 31 w 213"/>
                  <a:gd name="T45" fmla="*/ 1155 h 1354"/>
                  <a:gd name="T46" fmla="*/ 45 w 213"/>
                  <a:gd name="T47" fmla="*/ 1231 h 1354"/>
                  <a:gd name="T48" fmla="*/ 61 w 213"/>
                  <a:gd name="T49" fmla="*/ 1289 h 1354"/>
                  <a:gd name="T50" fmla="*/ 78 w 213"/>
                  <a:gd name="T51" fmla="*/ 1330 h 1354"/>
                  <a:gd name="T52" fmla="*/ 97 w 213"/>
                  <a:gd name="T53" fmla="*/ 1351 h 1354"/>
                  <a:gd name="T54" fmla="*/ 115 w 213"/>
                  <a:gd name="T55" fmla="*/ 1351 h 1354"/>
                  <a:gd name="T56" fmla="*/ 133 w 213"/>
                  <a:gd name="T57" fmla="*/ 1330 h 1354"/>
                  <a:gd name="T58" fmla="*/ 150 w 213"/>
                  <a:gd name="T59" fmla="*/ 1289 h 1354"/>
                  <a:gd name="T60" fmla="*/ 167 w 213"/>
                  <a:gd name="T61" fmla="*/ 1231 h 1354"/>
                  <a:gd name="T62" fmla="*/ 181 w 213"/>
                  <a:gd name="T63" fmla="*/ 1155 h 1354"/>
                  <a:gd name="T64" fmla="*/ 193 w 213"/>
                  <a:gd name="T65" fmla="*/ 1064 h 1354"/>
                  <a:gd name="T66" fmla="*/ 202 w 213"/>
                  <a:gd name="T67" fmla="*/ 962 h 1354"/>
                  <a:gd name="T68" fmla="*/ 208 w 213"/>
                  <a:gd name="T69" fmla="*/ 851 h 1354"/>
                  <a:gd name="T70" fmla="*/ 211 w 213"/>
                  <a:gd name="T71" fmla="*/ 735 h 13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0" y="63"/>
                    </a:lnTo>
                    <a:lnTo>
                      <a:pt x="142" y="40"/>
                    </a:lnTo>
                    <a:lnTo>
                      <a:pt x="133" y="22"/>
                    </a:lnTo>
                    <a:lnTo>
                      <a:pt x="124" y="10"/>
                    </a:lnTo>
                    <a:lnTo>
                      <a:pt x="115" y="2"/>
                    </a:lnTo>
                    <a:lnTo>
                      <a:pt x="106" y="0"/>
                    </a:lnTo>
                    <a:lnTo>
                      <a:pt x="97" y="2"/>
                    </a:lnTo>
                    <a:lnTo>
                      <a:pt x="87" y="10"/>
                    </a:lnTo>
                    <a:lnTo>
                      <a:pt x="78" y="22"/>
                    </a:lnTo>
                    <a:lnTo>
                      <a:pt x="70" y="40"/>
                    </a:lnTo>
                    <a:lnTo>
                      <a:pt x="61" y="63"/>
                    </a:lnTo>
                    <a:lnTo>
                      <a:pt x="53" y="90"/>
                    </a:lnTo>
                    <a:lnTo>
                      <a:pt x="45" y="122"/>
                    </a:lnTo>
                    <a:lnTo>
                      <a:pt x="38" y="158"/>
                    </a:lnTo>
                    <a:lnTo>
                      <a:pt x="31" y="198"/>
                    </a:lnTo>
                    <a:lnTo>
                      <a:pt x="25"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8" y="1330"/>
                    </a:lnTo>
                    <a:lnTo>
                      <a:pt x="87" y="1343"/>
                    </a:lnTo>
                    <a:lnTo>
                      <a:pt x="97" y="1351"/>
                    </a:lnTo>
                    <a:lnTo>
                      <a:pt x="106" y="1353"/>
                    </a:lnTo>
                    <a:lnTo>
                      <a:pt x="115" y="1351"/>
                    </a:lnTo>
                    <a:lnTo>
                      <a:pt x="124" y="1343"/>
                    </a:lnTo>
                    <a:lnTo>
                      <a:pt x="133" y="1330"/>
                    </a:lnTo>
                    <a:lnTo>
                      <a:pt x="142" y="1312"/>
                    </a:lnTo>
                    <a:lnTo>
                      <a:pt x="150"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55" name="Line 24"/>
              <p:cNvSpPr>
                <a:spLocks noChangeShapeType="1"/>
              </p:cNvSpPr>
              <p:nvPr/>
            </p:nvSpPr>
            <p:spPr bwMode="auto">
              <a:xfrm>
                <a:off x="3010" y="2265"/>
                <a:ext cx="397" cy="6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6" name="Line 25"/>
              <p:cNvSpPr>
                <a:spLocks noChangeShapeType="1"/>
              </p:cNvSpPr>
              <p:nvPr/>
            </p:nvSpPr>
            <p:spPr bwMode="auto">
              <a:xfrm>
                <a:off x="2998" y="2505"/>
                <a:ext cx="396" cy="9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7" name="Line 26"/>
              <p:cNvSpPr>
                <a:spLocks noChangeShapeType="1"/>
              </p:cNvSpPr>
              <p:nvPr/>
            </p:nvSpPr>
            <p:spPr bwMode="auto">
              <a:xfrm>
                <a:off x="3010" y="2518"/>
                <a:ext cx="384" cy="58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8" name="Line 27"/>
              <p:cNvSpPr>
                <a:spLocks noChangeShapeType="1"/>
              </p:cNvSpPr>
              <p:nvPr/>
            </p:nvSpPr>
            <p:spPr bwMode="auto">
              <a:xfrm flipH="1">
                <a:off x="2977" y="2846"/>
                <a:ext cx="425" cy="371"/>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59" name="Group 28"/>
              <p:cNvGrpSpPr>
                <a:grpSpLocks/>
              </p:cNvGrpSpPr>
              <p:nvPr/>
            </p:nvGrpSpPr>
            <p:grpSpPr bwMode="auto">
              <a:xfrm>
                <a:off x="2968" y="2238"/>
                <a:ext cx="55" cy="999"/>
                <a:chOff x="2968" y="2238"/>
                <a:chExt cx="55" cy="999"/>
              </a:xfrm>
            </p:grpSpPr>
            <p:sp>
              <p:nvSpPr>
                <p:cNvPr id="34865" name="Oval 29"/>
                <p:cNvSpPr>
                  <a:spLocks noChangeArrowheads="1"/>
                </p:cNvSpPr>
                <p:nvPr/>
              </p:nvSpPr>
              <p:spPr bwMode="auto">
                <a:xfrm>
                  <a:off x="2968" y="2238"/>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6" name="Oval 30"/>
                <p:cNvSpPr>
                  <a:spLocks noChangeArrowheads="1"/>
                </p:cNvSpPr>
                <p:nvPr/>
              </p:nvSpPr>
              <p:spPr bwMode="auto">
                <a:xfrm>
                  <a:off x="2968" y="2475"/>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7" name="Oval 31"/>
                <p:cNvSpPr>
                  <a:spLocks noChangeArrowheads="1"/>
                </p:cNvSpPr>
                <p:nvPr/>
              </p:nvSpPr>
              <p:spPr bwMode="auto">
                <a:xfrm>
                  <a:off x="2968" y="2706"/>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8" name="Oval 32"/>
                <p:cNvSpPr>
                  <a:spLocks noChangeArrowheads="1"/>
                </p:cNvSpPr>
                <p:nvPr/>
              </p:nvSpPr>
              <p:spPr bwMode="auto">
                <a:xfrm>
                  <a:off x="2968" y="2939"/>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9" name="Oval 33"/>
                <p:cNvSpPr>
                  <a:spLocks noChangeArrowheads="1"/>
                </p:cNvSpPr>
                <p:nvPr/>
              </p:nvSpPr>
              <p:spPr bwMode="auto">
                <a:xfrm>
                  <a:off x="2968" y="3171"/>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pSp>
          <p:grpSp>
            <p:nvGrpSpPr>
              <p:cNvPr id="34860" name="Group 34"/>
              <p:cNvGrpSpPr>
                <a:grpSpLocks/>
              </p:cNvGrpSpPr>
              <p:nvPr/>
            </p:nvGrpSpPr>
            <p:grpSpPr bwMode="auto">
              <a:xfrm>
                <a:off x="3374" y="2309"/>
                <a:ext cx="55" cy="816"/>
                <a:chOff x="3374" y="2309"/>
                <a:chExt cx="55" cy="816"/>
              </a:xfrm>
            </p:grpSpPr>
            <p:sp>
              <p:nvSpPr>
                <p:cNvPr id="34861" name="Oval 35"/>
                <p:cNvSpPr>
                  <a:spLocks noChangeArrowheads="1"/>
                </p:cNvSpPr>
                <p:nvPr/>
              </p:nvSpPr>
              <p:spPr bwMode="auto">
                <a:xfrm>
                  <a:off x="3374" y="2309"/>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2" name="Oval 36"/>
                <p:cNvSpPr>
                  <a:spLocks noChangeArrowheads="1"/>
                </p:cNvSpPr>
                <p:nvPr/>
              </p:nvSpPr>
              <p:spPr bwMode="auto">
                <a:xfrm>
                  <a:off x="3374" y="2556"/>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3" name="Oval 37"/>
                <p:cNvSpPr>
                  <a:spLocks noChangeArrowheads="1"/>
                </p:cNvSpPr>
                <p:nvPr/>
              </p:nvSpPr>
              <p:spPr bwMode="auto">
                <a:xfrm>
                  <a:off x="3374" y="2809"/>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64" name="Oval 38"/>
                <p:cNvSpPr>
                  <a:spLocks noChangeArrowheads="1"/>
                </p:cNvSpPr>
                <p:nvPr/>
              </p:nvSpPr>
              <p:spPr bwMode="auto">
                <a:xfrm>
                  <a:off x="3374" y="3059"/>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pSp>
        </p:grpSp>
      </p:grpSp>
      <p:grpSp>
        <p:nvGrpSpPr>
          <p:cNvPr id="34832" name="Group 39"/>
          <p:cNvGrpSpPr>
            <a:grpSpLocks/>
          </p:cNvGrpSpPr>
          <p:nvPr/>
        </p:nvGrpSpPr>
        <p:grpSpPr bwMode="auto">
          <a:xfrm>
            <a:off x="1752600" y="2514600"/>
            <a:ext cx="1905000" cy="2616200"/>
            <a:chOff x="2160" y="2208"/>
            <a:chExt cx="1200" cy="1648"/>
          </a:xfrm>
        </p:grpSpPr>
        <p:sp>
          <p:nvSpPr>
            <p:cNvPr id="34833" name="Rectangle 40"/>
            <p:cNvSpPr>
              <a:spLocks noChangeArrowheads="1"/>
            </p:cNvSpPr>
            <p:nvPr/>
          </p:nvSpPr>
          <p:spPr bwMode="auto">
            <a:xfrm>
              <a:off x="2160" y="3608"/>
              <a:ext cx="120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000" b="1">
                  <a:solidFill>
                    <a:schemeClr val="tx2"/>
                  </a:solidFill>
                </a:rPr>
                <a:t>Many-to-Many</a:t>
              </a:r>
            </a:p>
          </p:txBody>
        </p:sp>
        <p:sp>
          <p:nvSpPr>
            <p:cNvPr id="34834" name="Freeform 41"/>
            <p:cNvSpPr>
              <a:spLocks/>
            </p:cNvSpPr>
            <p:nvPr/>
          </p:nvSpPr>
          <p:spPr bwMode="auto">
            <a:xfrm>
              <a:off x="2448" y="2208"/>
              <a:ext cx="213" cy="1354"/>
            </a:xfrm>
            <a:custGeom>
              <a:avLst/>
              <a:gdLst>
                <a:gd name="T0" fmla="*/ 211 w 213"/>
                <a:gd name="T1" fmla="*/ 617 h 1354"/>
                <a:gd name="T2" fmla="*/ 208 w 213"/>
                <a:gd name="T3" fmla="*/ 501 h 1354"/>
                <a:gd name="T4" fmla="*/ 202 w 213"/>
                <a:gd name="T5" fmla="*/ 390 h 1354"/>
                <a:gd name="T6" fmla="*/ 193 w 213"/>
                <a:gd name="T7" fmla="*/ 288 h 1354"/>
                <a:gd name="T8" fmla="*/ 181 w 213"/>
                <a:gd name="T9" fmla="*/ 198 h 1354"/>
                <a:gd name="T10" fmla="*/ 167 w 213"/>
                <a:gd name="T11" fmla="*/ 122 h 1354"/>
                <a:gd name="T12" fmla="*/ 151 w 213"/>
                <a:gd name="T13" fmla="*/ 63 h 1354"/>
                <a:gd name="T14" fmla="*/ 133 w 213"/>
                <a:gd name="T15" fmla="*/ 22 h 1354"/>
                <a:gd name="T16" fmla="*/ 115 w 213"/>
                <a:gd name="T17" fmla="*/ 2 h 1354"/>
                <a:gd name="T18" fmla="*/ 97 w 213"/>
                <a:gd name="T19" fmla="*/ 2 h 1354"/>
                <a:gd name="T20" fmla="*/ 79 w 213"/>
                <a:gd name="T21" fmla="*/ 22 h 1354"/>
                <a:gd name="T22" fmla="*/ 61 w 213"/>
                <a:gd name="T23" fmla="*/ 63 h 1354"/>
                <a:gd name="T24" fmla="*/ 45 w 213"/>
                <a:gd name="T25" fmla="*/ 122 h 1354"/>
                <a:gd name="T26" fmla="*/ 31 w 213"/>
                <a:gd name="T27" fmla="*/ 198 h 1354"/>
                <a:gd name="T28" fmla="*/ 19 w 213"/>
                <a:gd name="T29" fmla="*/ 288 h 1354"/>
                <a:gd name="T30" fmla="*/ 10 w 213"/>
                <a:gd name="T31" fmla="*/ 390 h 1354"/>
                <a:gd name="T32" fmla="*/ 4 w 213"/>
                <a:gd name="T33" fmla="*/ 501 h 1354"/>
                <a:gd name="T34" fmla="*/ 0 w 213"/>
                <a:gd name="T35" fmla="*/ 617 h 1354"/>
                <a:gd name="T36" fmla="*/ 0 w 213"/>
                <a:gd name="T37" fmla="*/ 735 h 1354"/>
                <a:gd name="T38" fmla="*/ 4 w 213"/>
                <a:gd name="T39" fmla="*/ 851 h 1354"/>
                <a:gd name="T40" fmla="*/ 10 w 213"/>
                <a:gd name="T41" fmla="*/ 962 h 1354"/>
                <a:gd name="T42" fmla="*/ 19 w 213"/>
                <a:gd name="T43" fmla="*/ 1064 h 1354"/>
                <a:gd name="T44" fmla="*/ 31 w 213"/>
                <a:gd name="T45" fmla="*/ 1155 h 1354"/>
                <a:gd name="T46" fmla="*/ 45 w 213"/>
                <a:gd name="T47" fmla="*/ 1231 h 1354"/>
                <a:gd name="T48" fmla="*/ 61 w 213"/>
                <a:gd name="T49" fmla="*/ 1289 h 1354"/>
                <a:gd name="T50" fmla="*/ 79 w 213"/>
                <a:gd name="T51" fmla="*/ 1330 h 1354"/>
                <a:gd name="T52" fmla="*/ 97 w 213"/>
                <a:gd name="T53" fmla="*/ 1351 h 1354"/>
                <a:gd name="T54" fmla="*/ 115 w 213"/>
                <a:gd name="T55" fmla="*/ 1351 h 1354"/>
                <a:gd name="T56" fmla="*/ 133 w 213"/>
                <a:gd name="T57" fmla="*/ 1330 h 1354"/>
                <a:gd name="T58" fmla="*/ 151 w 213"/>
                <a:gd name="T59" fmla="*/ 1289 h 1354"/>
                <a:gd name="T60" fmla="*/ 167 w 213"/>
                <a:gd name="T61" fmla="*/ 1231 h 1354"/>
                <a:gd name="T62" fmla="*/ 181 w 213"/>
                <a:gd name="T63" fmla="*/ 1155 h 1354"/>
                <a:gd name="T64" fmla="*/ 193 w 213"/>
                <a:gd name="T65" fmla="*/ 1064 h 1354"/>
                <a:gd name="T66" fmla="*/ 202 w 213"/>
                <a:gd name="T67" fmla="*/ 962 h 1354"/>
                <a:gd name="T68" fmla="*/ 208 w 213"/>
                <a:gd name="T69" fmla="*/ 851 h 1354"/>
                <a:gd name="T70" fmla="*/ 211 w 213"/>
                <a:gd name="T71" fmla="*/ 735 h 13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3" h="1354">
                  <a:moveTo>
                    <a:pt x="212" y="677"/>
                  </a:moveTo>
                  <a:lnTo>
                    <a:pt x="211" y="617"/>
                  </a:lnTo>
                  <a:lnTo>
                    <a:pt x="210" y="559"/>
                  </a:lnTo>
                  <a:lnTo>
                    <a:pt x="208" y="501"/>
                  </a:lnTo>
                  <a:lnTo>
                    <a:pt x="205" y="445"/>
                  </a:lnTo>
                  <a:lnTo>
                    <a:pt x="202" y="390"/>
                  </a:lnTo>
                  <a:lnTo>
                    <a:pt x="197"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8" y="10"/>
                  </a:lnTo>
                  <a:lnTo>
                    <a:pt x="79" y="22"/>
                  </a:lnTo>
                  <a:lnTo>
                    <a:pt x="70" y="40"/>
                  </a:lnTo>
                  <a:lnTo>
                    <a:pt x="61" y="63"/>
                  </a:lnTo>
                  <a:lnTo>
                    <a:pt x="53" y="90"/>
                  </a:lnTo>
                  <a:lnTo>
                    <a:pt x="45" y="122"/>
                  </a:lnTo>
                  <a:lnTo>
                    <a:pt x="38" y="158"/>
                  </a:lnTo>
                  <a:lnTo>
                    <a:pt x="31" y="198"/>
                  </a:lnTo>
                  <a:lnTo>
                    <a:pt x="25" y="241"/>
                  </a:lnTo>
                  <a:lnTo>
                    <a:pt x="19" y="288"/>
                  </a:lnTo>
                  <a:lnTo>
                    <a:pt x="14" y="338"/>
                  </a:lnTo>
                  <a:lnTo>
                    <a:pt x="10" y="390"/>
                  </a:lnTo>
                  <a:lnTo>
                    <a:pt x="7" y="445"/>
                  </a:lnTo>
                  <a:lnTo>
                    <a:pt x="4" y="501"/>
                  </a:lnTo>
                  <a:lnTo>
                    <a:pt x="2" y="559"/>
                  </a:lnTo>
                  <a:lnTo>
                    <a:pt x="0" y="617"/>
                  </a:lnTo>
                  <a:lnTo>
                    <a:pt x="0" y="677"/>
                  </a:lnTo>
                  <a:lnTo>
                    <a:pt x="0" y="735"/>
                  </a:lnTo>
                  <a:lnTo>
                    <a:pt x="2" y="794"/>
                  </a:lnTo>
                  <a:lnTo>
                    <a:pt x="4" y="851"/>
                  </a:lnTo>
                  <a:lnTo>
                    <a:pt x="7"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9" y="1330"/>
                  </a:lnTo>
                  <a:lnTo>
                    <a:pt x="88"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5" name="Freeform 42"/>
            <p:cNvSpPr>
              <a:spLocks/>
            </p:cNvSpPr>
            <p:nvPr/>
          </p:nvSpPr>
          <p:spPr bwMode="auto">
            <a:xfrm>
              <a:off x="2853" y="2208"/>
              <a:ext cx="213" cy="1354"/>
            </a:xfrm>
            <a:custGeom>
              <a:avLst/>
              <a:gdLst>
                <a:gd name="T0" fmla="*/ 211 w 213"/>
                <a:gd name="T1" fmla="*/ 617 h 1354"/>
                <a:gd name="T2" fmla="*/ 208 w 213"/>
                <a:gd name="T3" fmla="*/ 501 h 1354"/>
                <a:gd name="T4" fmla="*/ 202 w 213"/>
                <a:gd name="T5" fmla="*/ 390 h 1354"/>
                <a:gd name="T6" fmla="*/ 192 w 213"/>
                <a:gd name="T7" fmla="*/ 288 h 1354"/>
                <a:gd name="T8" fmla="*/ 181 w 213"/>
                <a:gd name="T9" fmla="*/ 198 h 1354"/>
                <a:gd name="T10" fmla="*/ 166 w 213"/>
                <a:gd name="T11" fmla="*/ 122 h 1354"/>
                <a:gd name="T12" fmla="*/ 150 w 213"/>
                <a:gd name="T13" fmla="*/ 63 h 1354"/>
                <a:gd name="T14" fmla="*/ 133 w 213"/>
                <a:gd name="T15" fmla="*/ 22 h 1354"/>
                <a:gd name="T16" fmla="*/ 115 w 213"/>
                <a:gd name="T17" fmla="*/ 2 h 1354"/>
                <a:gd name="T18" fmla="*/ 96 w 213"/>
                <a:gd name="T19" fmla="*/ 2 h 1354"/>
                <a:gd name="T20" fmla="*/ 78 w 213"/>
                <a:gd name="T21" fmla="*/ 22 h 1354"/>
                <a:gd name="T22" fmla="*/ 61 w 213"/>
                <a:gd name="T23" fmla="*/ 63 h 1354"/>
                <a:gd name="T24" fmla="*/ 45 w 213"/>
                <a:gd name="T25" fmla="*/ 122 h 1354"/>
                <a:gd name="T26" fmla="*/ 31 w 213"/>
                <a:gd name="T27" fmla="*/ 198 h 1354"/>
                <a:gd name="T28" fmla="*/ 19 w 213"/>
                <a:gd name="T29" fmla="*/ 288 h 1354"/>
                <a:gd name="T30" fmla="*/ 10 w 213"/>
                <a:gd name="T31" fmla="*/ 390 h 1354"/>
                <a:gd name="T32" fmla="*/ 3 w 213"/>
                <a:gd name="T33" fmla="*/ 501 h 1354"/>
                <a:gd name="T34" fmla="*/ 0 w 213"/>
                <a:gd name="T35" fmla="*/ 617 h 1354"/>
                <a:gd name="T36" fmla="*/ 0 w 213"/>
                <a:gd name="T37" fmla="*/ 735 h 1354"/>
                <a:gd name="T38" fmla="*/ 3 w 213"/>
                <a:gd name="T39" fmla="*/ 851 h 1354"/>
                <a:gd name="T40" fmla="*/ 10 w 213"/>
                <a:gd name="T41" fmla="*/ 962 h 1354"/>
                <a:gd name="T42" fmla="*/ 19 w 213"/>
                <a:gd name="T43" fmla="*/ 1064 h 1354"/>
                <a:gd name="T44" fmla="*/ 31 w 213"/>
                <a:gd name="T45" fmla="*/ 1155 h 1354"/>
                <a:gd name="T46" fmla="*/ 45 w 213"/>
                <a:gd name="T47" fmla="*/ 1231 h 1354"/>
                <a:gd name="T48" fmla="*/ 61 w 213"/>
                <a:gd name="T49" fmla="*/ 1289 h 1354"/>
                <a:gd name="T50" fmla="*/ 78 w 213"/>
                <a:gd name="T51" fmla="*/ 1330 h 1354"/>
                <a:gd name="T52" fmla="*/ 96 w 213"/>
                <a:gd name="T53" fmla="*/ 1351 h 1354"/>
                <a:gd name="T54" fmla="*/ 115 w 213"/>
                <a:gd name="T55" fmla="*/ 1351 h 1354"/>
                <a:gd name="T56" fmla="*/ 133 w 213"/>
                <a:gd name="T57" fmla="*/ 1330 h 1354"/>
                <a:gd name="T58" fmla="*/ 150 w 213"/>
                <a:gd name="T59" fmla="*/ 1289 h 1354"/>
                <a:gd name="T60" fmla="*/ 166 w 213"/>
                <a:gd name="T61" fmla="*/ 1231 h 1354"/>
                <a:gd name="T62" fmla="*/ 181 w 213"/>
                <a:gd name="T63" fmla="*/ 1155 h 1354"/>
                <a:gd name="T64" fmla="*/ 192 w 213"/>
                <a:gd name="T65" fmla="*/ 1064 h 1354"/>
                <a:gd name="T66" fmla="*/ 202 w 213"/>
                <a:gd name="T67" fmla="*/ 962 h 1354"/>
                <a:gd name="T68" fmla="*/ 208 w 213"/>
                <a:gd name="T69" fmla="*/ 851 h 1354"/>
                <a:gd name="T70" fmla="*/ 211 w 213"/>
                <a:gd name="T71" fmla="*/ 735 h 135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13" h="1354">
                  <a:moveTo>
                    <a:pt x="212" y="677"/>
                  </a:moveTo>
                  <a:lnTo>
                    <a:pt x="211" y="617"/>
                  </a:lnTo>
                  <a:lnTo>
                    <a:pt x="210" y="559"/>
                  </a:lnTo>
                  <a:lnTo>
                    <a:pt x="208" y="501"/>
                  </a:lnTo>
                  <a:lnTo>
                    <a:pt x="205" y="445"/>
                  </a:lnTo>
                  <a:lnTo>
                    <a:pt x="202" y="390"/>
                  </a:lnTo>
                  <a:lnTo>
                    <a:pt x="197" y="338"/>
                  </a:lnTo>
                  <a:lnTo>
                    <a:pt x="192" y="288"/>
                  </a:lnTo>
                  <a:lnTo>
                    <a:pt x="187" y="241"/>
                  </a:lnTo>
                  <a:lnTo>
                    <a:pt x="181" y="198"/>
                  </a:lnTo>
                  <a:lnTo>
                    <a:pt x="174" y="158"/>
                  </a:lnTo>
                  <a:lnTo>
                    <a:pt x="166" y="122"/>
                  </a:lnTo>
                  <a:lnTo>
                    <a:pt x="159" y="90"/>
                  </a:lnTo>
                  <a:lnTo>
                    <a:pt x="150" y="63"/>
                  </a:lnTo>
                  <a:lnTo>
                    <a:pt x="142" y="40"/>
                  </a:lnTo>
                  <a:lnTo>
                    <a:pt x="133" y="22"/>
                  </a:lnTo>
                  <a:lnTo>
                    <a:pt x="124" y="10"/>
                  </a:lnTo>
                  <a:lnTo>
                    <a:pt x="115" y="2"/>
                  </a:lnTo>
                  <a:lnTo>
                    <a:pt x="106" y="0"/>
                  </a:lnTo>
                  <a:lnTo>
                    <a:pt x="96" y="2"/>
                  </a:lnTo>
                  <a:lnTo>
                    <a:pt x="87" y="10"/>
                  </a:lnTo>
                  <a:lnTo>
                    <a:pt x="78" y="22"/>
                  </a:lnTo>
                  <a:lnTo>
                    <a:pt x="69" y="40"/>
                  </a:lnTo>
                  <a:lnTo>
                    <a:pt x="61" y="63"/>
                  </a:lnTo>
                  <a:lnTo>
                    <a:pt x="53" y="90"/>
                  </a:lnTo>
                  <a:lnTo>
                    <a:pt x="45" y="122"/>
                  </a:lnTo>
                  <a:lnTo>
                    <a:pt x="38" y="158"/>
                  </a:lnTo>
                  <a:lnTo>
                    <a:pt x="31" y="198"/>
                  </a:lnTo>
                  <a:lnTo>
                    <a:pt x="24"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4" y="1112"/>
                  </a:lnTo>
                  <a:lnTo>
                    <a:pt x="31" y="1155"/>
                  </a:lnTo>
                  <a:lnTo>
                    <a:pt x="38" y="1195"/>
                  </a:lnTo>
                  <a:lnTo>
                    <a:pt x="45" y="1231"/>
                  </a:lnTo>
                  <a:lnTo>
                    <a:pt x="53" y="1262"/>
                  </a:lnTo>
                  <a:lnTo>
                    <a:pt x="61" y="1289"/>
                  </a:lnTo>
                  <a:lnTo>
                    <a:pt x="69" y="1312"/>
                  </a:lnTo>
                  <a:lnTo>
                    <a:pt x="78" y="1330"/>
                  </a:lnTo>
                  <a:lnTo>
                    <a:pt x="87" y="1343"/>
                  </a:lnTo>
                  <a:lnTo>
                    <a:pt x="96" y="1351"/>
                  </a:lnTo>
                  <a:lnTo>
                    <a:pt x="106" y="1353"/>
                  </a:lnTo>
                  <a:lnTo>
                    <a:pt x="115" y="1351"/>
                  </a:lnTo>
                  <a:lnTo>
                    <a:pt x="124" y="1343"/>
                  </a:lnTo>
                  <a:lnTo>
                    <a:pt x="133" y="1330"/>
                  </a:lnTo>
                  <a:lnTo>
                    <a:pt x="142" y="1312"/>
                  </a:lnTo>
                  <a:lnTo>
                    <a:pt x="150" y="1289"/>
                  </a:lnTo>
                  <a:lnTo>
                    <a:pt x="159" y="1262"/>
                  </a:lnTo>
                  <a:lnTo>
                    <a:pt x="166" y="1231"/>
                  </a:lnTo>
                  <a:lnTo>
                    <a:pt x="174" y="1195"/>
                  </a:lnTo>
                  <a:lnTo>
                    <a:pt x="181" y="1155"/>
                  </a:lnTo>
                  <a:lnTo>
                    <a:pt x="187" y="1112"/>
                  </a:lnTo>
                  <a:lnTo>
                    <a:pt x="192"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6" name="Line 43"/>
            <p:cNvSpPr>
              <a:spLocks noChangeShapeType="1"/>
            </p:cNvSpPr>
            <p:nvPr/>
          </p:nvSpPr>
          <p:spPr bwMode="auto">
            <a:xfrm>
              <a:off x="2542" y="2430"/>
              <a:ext cx="397" cy="5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Line 44"/>
            <p:cNvSpPr>
              <a:spLocks noChangeShapeType="1"/>
            </p:cNvSpPr>
            <p:nvPr/>
          </p:nvSpPr>
          <p:spPr bwMode="auto">
            <a:xfrm>
              <a:off x="2568" y="2670"/>
              <a:ext cx="409" cy="5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8" name="Line 45"/>
            <p:cNvSpPr>
              <a:spLocks noChangeShapeType="1"/>
            </p:cNvSpPr>
            <p:nvPr/>
          </p:nvSpPr>
          <p:spPr bwMode="auto">
            <a:xfrm flipV="1">
              <a:off x="2555" y="2460"/>
              <a:ext cx="384" cy="664"/>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9" name="Line 46"/>
            <p:cNvSpPr>
              <a:spLocks noChangeShapeType="1"/>
            </p:cNvSpPr>
            <p:nvPr/>
          </p:nvSpPr>
          <p:spPr bwMode="auto">
            <a:xfrm>
              <a:off x="2542" y="2657"/>
              <a:ext cx="422" cy="586"/>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40" name="Group 47"/>
            <p:cNvGrpSpPr>
              <a:grpSpLocks/>
            </p:cNvGrpSpPr>
            <p:nvPr/>
          </p:nvGrpSpPr>
          <p:grpSpPr bwMode="auto">
            <a:xfrm>
              <a:off x="2516" y="2395"/>
              <a:ext cx="55" cy="999"/>
              <a:chOff x="4829" y="2243"/>
              <a:chExt cx="55" cy="999"/>
            </a:xfrm>
          </p:grpSpPr>
          <p:sp>
            <p:nvSpPr>
              <p:cNvPr id="34846" name="Oval 48"/>
              <p:cNvSpPr>
                <a:spLocks noChangeArrowheads="1"/>
              </p:cNvSpPr>
              <p:nvPr/>
            </p:nvSpPr>
            <p:spPr bwMode="auto">
              <a:xfrm>
                <a:off x="4829" y="2243"/>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47" name="Oval 49"/>
              <p:cNvSpPr>
                <a:spLocks noChangeArrowheads="1"/>
              </p:cNvSpPr>
              <p:nvPr/>
            </p:nvSpPr>
            <p:spPr bwMode="auto">
              <a:xfrm>
                <a:off x="4829" y="2480"/>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48" name="Oval 50"/>
              <p:cNvSpPr>
                <a:spLocks noChangeArrowheads="1"/>
              </p:cNvSpPr>
              <p:nvPr/>
            </p:nvSpPr>
            <p:spPr bwMode="auto">
              <a:xfrm>
                <a:off x="4829" y="2711"/>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49" name="Oval 51"/>
              <p:cNvSpPr>
                <a:spLocks noChangeArrowheads="1"/>
              </p:cNvSpPr>
              <p:nvPr/>
            </p:nvSpPr>
            <p:spPr bwMode="auto">
              <a:xfrm>
                <a:off x="4829" y="2944"/>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50" name="Oval 52"/>
              <p:cNvSpPr>
                <a:spLocks noChangeArrowheads="1"/>
              </p:cNvSpPr>
              <p:nvPr/>
            </p:nvSpPr>
            <p:spPr bwMode="auto">
              <a:xfrm>
                <a:off x="4829" y="3176"/>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pSp>
        <p:grpSp>
          <p:nvGrpSpPr>
            <p:cNvPr id="34841" name="Group 53"/>
            <p:cNvGrpSpPr>
              <a:grpSpLocks/>
            </p:cNvGrpSpPr>
            <p:nvPr/>
          </p:nvGrpSpPr>
          <p:grpSpPr bwMode="auto">
            <a:xfrm>
              <a:off x="2938" y="2448"/>
              <a:ext cx="55" cy="816"/>
              <a:chOff x="5251" y="2296"/>
              <a:chExt cx="55" cy="816"/>
            </a:xfrm>
          </p:grpSpPr>
          <p:sp>
            <p:nvSpPr>
              <p:cNvPr id="34842" name="Oval 54"/>
              <p:cNvSpPr>
                <a:spLocks noChangeArrowheads="1"/>
              </p:cNvSpPr>
              <p:nvPr/>
            </p:nvSpPr>
            <p:spPr bwMode="auto">
              <a:xfrm>
                <a:off x="5251" y="2296"/>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43" name="Oval 55"/>
              <p:cNvSpPr>
                <a:spLocks noChangeArrowheads="1"/>
              </p:cNvSpPr>
              <p:nvPr/>
            </p:nvSpPr>
            <p:spPr bwMode="auto">
              <a:xfrm>
                <a:off x="5251" y="2543"/>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44" name="Oval 56"/>
              <p:cNvSpPr>
                <a:spLocks noChangeArrowheads="1"/>
              </p:cNvSpPr>
              <p:nvPr/>
            </p:nvSpPr>
            <p:spPr bwMode="auto">
              <a:xfrm>
                <a:off x="5251" y="2796"/>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4845" name="Oval 57"/>
              <p:cNvSpPr>
                <a:spLocks noChangeArrowheads="1"/>
              </p:cNvSpPr>
              <p:nvPr/>
            </p:nvSpPr>
            <p:spPr bwMode="auto">
              <a:xfrm>
                <a:off x="5251" y="3046"/>
                <a:ext cx="55" cy="66"/>
              </a:xfrm>
              <a:prstGeom prst="ellipse">
                <a:avLst/>
              </a:prstGeom>
              <a:solidFill>
                <a:schemeClr val="tx2"/>
              </a:solidFill>
              <a:ln w="12700">
                <a:solidFill>
                  <a:schemeClr val="tx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grpSp>
      </p:gr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228600"/>
            <a:ext cx="8458200" cy="1143000"/>
          </a:xfrm>
        </p:spPr>
        <p:txBody>
          <a:bodyPr/>
          <a:lstStyle/>
          <a:p>
            <a:r>
              <a:rPr lang="en-US" smtClean="0"/>
              <a:t>Making Tables from E-R Diagrams</a:t>
            </a:r>
          </a:p>
        </p:txBody>
      </p:sp>
      <p:sp>
        <p:nvSpPr>
          <p:cNvPr id="35843" name="Rectangle 3"/>
          <p:cNvSpPr>
            <a:spLocks noGrp="1" noChangeArrowheads="1"/>
          </p:cNvSpPr>
          <p:nvPr>
            <p:ph type="body" idx="1"/>
          </p:nvPr>
        </p:nvSpPr>
        <p:spPr>
          <a:xfrm>
            <a:off x="457200" y="1600200"/>
            <a:ext cx="8153400" cy="4114800"/>
          </a:xfrm>
        </p:spPr>
        <p:txBody>
          <a:bodyPr/>
          <a:lstStyle/>
          <a:p>
            <a:r>
              <a:rPr lang="en-US" smtClean="0"/>
              <a:t>Pick a primary key for each entity</a:t>
            </a:r>
          </a:p>
          <a:p>
            <a:r>
              <a:rPr lang="en-US" smtClean="0"/>
              <a:t>Build the tables</a:t>
            </a:r>
          </a:p>
          <a:p>
            <a:pPr lvl="1"/>
            <a:r>
              <a:rPr lang="en-US" smtClean="0"/>
              <a:t>One per entity</a:t>
            </a:r>
          </a:p>
          <a:p>
            <a:pPr lvl="1"/>
            <a:r>
              <a:rPr lang="en-US" smtClean="0"/>
              <a:t>Plus one per M:M relationship</a:t>
            </a:r>
          </a:p>
          <a:p>
            <a:pPr lvl="1"/>
            <a:r>
              <a:rPr lang="en-US" smtClean="0"/>
              <a:t>Choose terse but memorable table and field names</a:t>
            </a:r>
          </a:p>
          <a:p>
            <a:r>
              <a:rPr lang="en-US" smtClean="0"/>
              <a:t>Check for parsimonious representation</a:t>
            </a:r>
          </a:p>
          <a:p>
            <a:pPr lvl="1"/>
            <a:r>
              <a:rPr lang="en-US" smtClean="0"/>
              <a:t>Relational “normalization”</a:t>
            </a:r>
          </a:p>
          <a:p>
            <a:pPr lvl="1"/>
            <a:r>
              <a:rPr lang="en-US" smtClean="0"/>
              <a:t>Redundant storage of computable values</a:t>
            </a:r>
          </a:p>
          <a:p>
            <a:r>
              <a:rPr lang="en-US" smtClean="0"/>
              <a:t>Implement using a DBMS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7417"/>
            <a:ext cx="7772400" cy="668383"/>
          </a:xfrm>
        </p:spPr>
        <p:txBody>
          <a:bodyPr/>
          <a:lstStyle/>
          <a:p>
            <a:r>
              <a:rPr lang="en-US" dirty="0" smtClean="0"/>
              <a:t>Normalization</a:t>
            </a:r>
            <a:endParaRPr lang="en-US" dirty="0"/>
          </a:p>
        </p:txBody>
      </p:sp>
      <p:sp>
        <p:nvSpPr>
          <p:cNvPr id="36866" name="Rectangle 2"/>
          <p:cNvSpPr>
            <a:spLocks noGrp="1" noChangeArrowheads="1"/>
          </p:cNvSpPr>
          <p:nvPr>
            <p:ph type="body" idx="4294967295"/>
          </p:nvPr>
        </p:nvSpPr>
        <p:spPr>
          <a:xfrm>
            <a:off x="685800" y="762000"/>
            <a:ext cx="8229600" cy="6096000"/>
          </a:xfrm>
        </p:spPr>
        <p:txBody>
          <a:bodyPr/>
          <a:lstStyle/>
          <a:p>
            <a:r>
              <a:rPr lang="en-US" sz="2800" dirty="0" smtClean="0"/>
              <a:t>1NF: </a:t>
            </a:r>
            <a:r>
              <a:rPr lang="en-US" sz="2800" u="sng" dirty="0" smtClean="0"/>
              <a:t>Single-valued</a:t>
            </a:r>
            <a:r>
              <a:rPr lang="en-US" sz="2800" dirty="0" smtClean="0"/>
              <a:t> </a:t>
            </a:r>
            <a:r>
              <a:rPr lang="en-US" sz="2800" u="sng" dirty="0" smtClean="0"/>
              <a:t>indivisible</a:t>
            </a:r>
            <a:r>
              <a:rPr lang="en-US" sz="2800" dirty="0" smtClean="0"/>
              <a:t> (atomic) attributes</a:t>
            </a:r>
          </a:p>
          <a:p>
            <a:pPr lvl="1"/>
            <a:r>
              <a:rPr lang="en-US" sz="2400" dirty="0" smtClean="0"/>
              <a:t>Split “Doug </a:t>
            </a:r>
            <a:r>
              <a:rPr lang="en-US" sz="2400" dirty="0" err="1" smtClean="0"/>
              <a:t>Oard</a:t>
            </a:r>
            <a:r>
              <a:rPr lang="en-US" sz="2400" dirty="0" smtClean="0"/>
              <a:t>” to two attributes as (“Doug”, “</a:t>
            </a:r>
            <a:r>
              <a:rPr lang="en-US" sz="2400" dirty="0" err="1" smtClean="0"/>
              <a:t>Oard</a:t>
            </a:r>
            <a:r>
              <a:rPr lang="en-US" sz="2400" dirty="0" smtClean="0"/>
              <a:t>”)</a:t>
            </a:r>
          </a:p>
          <a:p>
            <a:pPr lvl="1"/>
            <a:r>
              <a:rPr lang="en-US" sz="2400" dirty="0" smtClean="0"/>
              <a:t>Model M:M implement-role relationship with a table</a:t>
            </a:r>
          </a:p>
          <a:p>
            <a:pPr lvl="6"/>
            <a:endParaRPr lang="en-US" sz="1600" dirty="0" smtClean="0"/>
          </a:p>
          <a:p>
            <a:r>
              <a:rPr lang="en-US" sz="2800" dirty="0" smtClean="0"/>
              <a:t>2NF: Attributes depend on </a:t>
            </a:r>
            <a:r>
              <a:rPr lang="en-US" sz="2800" u="sng" dirty="0" smtClean="0"/>
              <a:t>complete</a:t>
            </a:r>
            <a:r>
              <a:rPr lang="en-US" sz="2800" dirty="0" smtClean="0"/>
              <a:t> primary key</a:t>
            </a:r>
          </a:p>
          <a:p>
            <a:pPr lvl="1"/>
            <a:r>
              <a:rPr lang="en-US" sz="2400" dirty="0" smtClean="0"/>
              <a:t>(</a:t>
            </a:r>
            <a:r>
              <a:rPr lang="en-US" sz="2400" u="sng" dirty="0" smtClean="0"/>
              <a:t>id, </a:t>
            </a:r>
            <a:r>
              <a:rPr lang="en-US" sz="2400" u="sng" dirty="0" err="1" smtClean="0"/>
              <a:t>impl</a:t>
            </a:r>
            <a:r>
              <a:rPr lang="en-US" sz="2400" u="sng" dirty="0" smtClean="0"/>
              <a:t>-role</a:t>
            </a:r>
            <a:r>
              <a:rPr lang="en-US" sz="2400" dirty="0" smtClean="0"/>
              <a:t>, name)-&gt;(</a:t>
            </a:r>
            <a:r>
              <a:rPr lang="en-US" sz="2400" u="sng" dirty="0" smtClean="0"/>
              <a:t>id</a:t>
            </a:r>
            <a:r>
              <a:rPr lang="en-US" sz="2400" dirty="0" smtClean="0"/>
              <a:t>, name)+(</a:t>
            </a:r>
            <a:r>
              <a:rPr lang="en-US" sz="2400" u="sng" dirty="0" smtClean="0"/>
              <a:t>id, </a:t>
            </a:r>
            <a:r>
              <a:rPr lang="en-US" sz="2400" u="sng" dirty="0" err="1" smtClean="0"/>
              <a:t>impl</a:t>
            </a:r>
            <a:r>
              <a:rPr lang="en-US" sz="2400" u="sng" dirty="0" smtClean="0"/>
              <a:t>-role</a:t>
            </a:r>
            <a:r>
              <a:rPr lang="en-US" sz="2400" dirty="0" smtClean="0"/>
              <a:t>)</a:t>
            </a:r>
          </a:p>
          <a:p>
            <a:pPr lvl="6"/>
            <a:endParaRPr lang="en-US" sz="1600" dirty="0" smtClean="0"/>
          </a:p>
          <a:p>
            <a:r>
              <a:rPr lang="en-US" sz="2800" dirty="0" smtClean="0"/>
              <a:t>3NF: Attributes depend </a:t>
            </a:r>
            <a:r>
              <a:rPr lang="en-US" sz="2800" u="sng" dirty="0" smtClean="0"/>
              <a:t>directly</a:t>
            </a:r>
            <a:r>
              <a:rPr lang="en-US" sz="2800" dirty="0" smtClean="0"/>
              <a:t> on primary key</a:t>
            </a:r>
          </a:p>
          <a:p>
            <a:pPr lvl="1"/>
            <a:r>
              <a:rPr lang="en-US" sz="2400" dirty="0" smtClean="0"/>
              <a:t>(</a:t>
            </a:r>
            <a:r>
              <a:rPr lang="en-US" sz="2400" u="sng" dirty="0" smtClean="0"/>
              <a:t>id</a:t>
            </a:r>
            <a:r>
              <a:rPr lang="en-US" sz="2400" dirty="0" smtClean="0"/>
              <a:t>, </a:t>
            </a:r>
            <a:r>
              <a:rPr lang="en-US" sz="2400" dirty="0" err="1" smtClean="0"/>
              <a:t>addr</a:t>
            </a:r>
            <a:r>
              <a:rPr lang="en-US" sz="2400" dirty="0" smtClean="0"/>
              <a:t>, city, state, zip)-&gt;(</a:t>
            </a:r>
            <a:r>
              <a:rPr lang="en-US" sz="2400" u="sng" dirty="0" smtClean="0"/>
              <a:t>id</a:t>
            </a:r>
            <a:r>
              <a:rPr lang="en-US" sz="2400" dirty="0" smtClean="0"/>
              <a:t>, </a:t>
            </a:r>
            <a:r>
              <a:rPr lang="en-US" sz="2400" dirty="0" err="1" smtClean="0"/>
              <a:t>addr</a:t>
            </a:r>
            <a:r>
              <a:rPr lang="en-US" sz="2400" dirty="0" smtClean="0"/>
              <a:t>, zip)+(</a:t>
            </a:r>
            <a:r>
              <a:rPr lang="en-US" sz="2400" u="sng" dirty="0" smtClean="0"/>
              <a:t>zip</a:t>
            </a:r>
            <a:r>
              <a:rPr lang="en-US" sz="2400" dirty="0" smtClean="0"/>
              <a:t>, city, state)</a:t>
            </a:r>
          </a:p>
          <a:p>
            <a:pPr lvl="6"/>
            <a:endParaRPr lang="en-US" sz="1600" dirty="0" smtClean="0"/>
          </a:p>
          <a:p>
            <a:r>
              <a:rPr lang="en-US" sz="2800" dirty="0" smtClean="0"/>
              <a:t>4NF: Divide independent M:M tables</a:t>
            </a:r>
          </a:p>
          <a:p>
            <a:pPr lvl="1"/>
            <a:r>
              <a:rPr lang="en-US" sz="2400" dirty="0" smtClean="0"/>
              <a:t>(</a:t>
            </a:r>
            <a:r>
              <a:rPr lang="en-US" sz="2400" u="sng" dirty="0" smtClean="0"/>
              <a:t>id</a:t>
            </a:r>
            <a:r>
              <a:rPr lang="en-US" sz="2400" dirty="0" smtClean="0"/>
              <a:t>, role, courses) -&gt; (</a:t>
            </a:r>
            <a:r>
              <a:rPr lang="en-US" sz="2400" u="sng" dirty="0" smtClean="0"/>
              <a:t>id</a:t>
            </a:r>
            <a:r>
              <a:rPr lang="en-US" sz="2400" dirty="0" smtClean="0"/>
              <a:t>, role) + (</a:t>
            </a:r>
            <a:r>
              <a:rPr lang="en-US" sz="2400" u="sng" dirty="0" smtClean="0"/>
              <a:t>id</a:t>
            </a:r>
            <a:r>
              <a:rPr lang="en-US" sz="2400" dirty="0" smtClean="0"/>
              <a:t>, courses)</a:t>
            </a:r>
          </a:p>
          <a:p>
            <a:pPr lvl="6"/>
            <a:endParaRPr lang="en-US" sz="1600" dirty="0" smtClean="0"/>
          </a:p>
          <a:p>
            <a:r>
              <a:rPr lang="en-US" sz="2800" dirty="0" smtClean="0"/>
              <a:t>5NF: Don’t enumerate derivable combinations</a:t>
            </a:r>
          </a:p>
        </p:txBody>
      </p:sp>
      <p:cxnSp>
        <p:nvCxnSpPr>
          <p:cNvPr id="4" name="Straight Connector 3"/>
          <p:cNvCxnSpPr/>
          <p:nvPr/>
        </p:nvCxnSpPr>
        <p:spPr>
          <a:xfrm>
            <a:off x="0" y="48006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Text Box 2"/>
          <p:cNvSpPr txBox="1">
            <a:spLocks noChangeArrowheads="1"/>
          </p:cNvSpPr>
          <p:nvPr/>
        </p:nvSpPr>
        <p:spPr bwMode="auto">
          <a:xfrm>
            <a:off x="1447800" y="4343400"/>
            <a:ext cx="1495425" cy="762000"/>
          </a:xfrm>
          <a:prstGeom prst="rect">
            <a:avLst/>
          </a:prstGeom>
          <a:noFill/>
          <a:ln w="9525">
            <a:noFill/>
            <a:miter lim="800000"/>
            <a:headEnd/>
            <a:tailEnd/>
          </a:ln>
          <a:effectLst/>
        </p:spPr>
        <p:txBody>
          <a:bodyPr wrap="none" anchor="ctr">
            <a:spAutoFit/>
          </a:bodyPr>
          <a:lstStyle/>
          <a:p>
            <a:pPr algn="ctr" eaLnBrk="0" hangingPunct="0">
              <a:lnSpc>
                <a:spcPct val="110000"/>
              </a:lnSpc>
            </a:pPr>
            <a:r>
              <a:rPr lang="en-US" b="1">
                <a:solidFill>
                  <a:srgbClr val="FF0000"/>
                </a:solidFill>
                <a:latin typeface="Arial" charset="0"/>
                <a:cs typeface="Arial" charset="0"/>
              </a:rPr>
              <a:t>HTML</a:t>
            </a:r>
          </a:p>
          <a:p>
            <a:pPr algn="ctr" eaLnBrk="0" hangingPunct="0">
              <a:lnSpc>
                <a:spcPct val="110000"/>
              </a:lnSpc>
            </a:pPr>
            <a:r>
              <a:rPr lang="en-US" sz="1600" b="1">
                <a:latin typeface="Arial" charset="0"/>
                <a:cs typeface="Arial" charset="0"/>
              </a:rPr>
              <a:t>(data/display)</a:t>
            </a:r>
            <a:endParaRPr lang="en-US">
              <a:cs typeface="Arial" charset="0"/>
            </a:endParaRPr>
          </a:p>
        </p:txBody>
      </p:sp>
      <p:grpSp>
        <p:nvGrpSpPr>
          <p:cNvPr id="338947" name="Group 3"/>
          <p:cNvGrpSpPr>
            <a:grpSpLocks/>
          </p:cNvGrpSpPr>
          <p:nvPr/>
        </p:nvGrpSpPr>
        <p:grpSpPr bwMode="auto">
          <a:xfrm>
            <a:off x="1981200" y="1600200"/>
            <a:ext cx="6781800" cy="4443413"/>
            <a:chOff x="288" y="296"/>
            <a:chExt cx="5472" cy="3585"/>
          </a:xfrm>
        </p:grpSpPr>
        <p:grpSp>
          <p:nvGrpSpPr>
            <p:cNvPr id="338948" name="Group 4"/>
            <p:cNvGrpSpPr>
              <a:grpSpLocks/>
            </p:cNvGrpSpPr>
            <p:nvPr/>
          </p:nvGrpSpPr>
          <p:grpSpPr bwMode="auto">
            <a:xfrm>
              <a:off x="1150" y="296"/>
              <a:ext cx="4610" cy="3585"/>
              <a:chOff x="1150" y="296"/>
              <a:chExt cx="4610" cy="3585"/>
            </a:xfrm>
          </p:grpSpPr>
          <p:grpSp>
            <p:nvGrpSpPr>
              <p:cNvPr id="338949" name="Group 5"/>
              <p:cNvGrpSpPr>
                <a:grpSpLocks/>
              </p:cNvGrpSpPr>
              <p:nvPr/>
            </p:nvGrpSpPr>
            <p:grpSpPr bwMode="auto">
              <a:xfrm>
                <a:off x="1150" y="296"/>
                <a:ext cx="4610" cy="3585"/>
                <a:chOff x="1150" y="296"/>
                <a:chExt cx="4610" cy="3585"/>
              </a:xfrm>
            </p:grpSpPr>
            <p:grpSp>
              <p:nvGrpSpPr>
                <p:cNvPr id="338950" name="Group 6"/>
                <p:cNvGrpSpPr>
                  <a:grpSpLocks/>
                </p:cNvGrpSpPr>
                <p:nvPr/>
              </p:nvGrpSpPr>
              <p:grpSpPr bwMode="auto">
                <a:xfrm>
                  <a:off x="1150" y="296"/>
                  <a:ext cx="4610" cy="3585"/>
                  <a:chOff x="1150" y="296"/>
                  <a:chExt cx="4610" cy="3585"/>
                </a:xfrm>
              </p:grpSpPr>
              <p:sp>
                <p:nvSpPr>
                  <p:cNvPr id="338951" name="Oval 7"/>
                  <p:cNvSpPr>
                    <a:spLocks noChangeArrowheads="1"/>
                  </p:cNvSpPr>
                  <p:nvPr/>
                </p:nvSpPr>
                <p:spPr bwMode="auto">
                  <a:xfrm>
                    <a:off x="3304" y="296"/>
                    <a:ext cx="2456" cy="728"/>
                  </a:xfrm>
                  <a:prstGeom prst="ellipse">
                    <a:avLst/>
                  </a:prstGeom>
                  <a:solidFill>
                    <a:srgbClr val="99CCFF">
                      <a:alpha val="50000"/>
                    </a:srgbClr>
                  </a:solidFill>
                  <a:ln w="9525">
                    <a:noFill/>
                    <a:round/>
                    <a:headEnd/>
                    <a:tailEnd/>
                  </a:ln>
                  <a:effectLst/>
                </p:spPr>
                <p:txBody>
                  <a:bodyPr wrap="none" lIns="90488" tIns="44450" rIns="90488" bIns="44450" anchor="ctr"/>
                  <a:lstStyle/>
                  <a:p>
                    <a:endParaRPr lang="en-US"/>
                  </a:p>
                </p:txBody>
              </p:sp>
              <p:grpSp>
                <p:nvGrpSpPr>
                  <p:cNvPr id="338952" name="Group 8"/>
                  <p:cNvGrpSpPr>
                    <a:grpSpLocks/>
                  </p:cNvGrpSpPr>
                  <p:nvPr/>
                </p:nvGrpSpPr>
                <p:grpSpPr bwMode="auto">
                  <a:xfrm>
                    <a:off x="1150" y="672"/>
                    <a:ext cx="4558" cy="3209"/>
                    <a:chOff x="1150" y="672"/>
                    <a:chExt cx="4558" cy="3209"/>
                  </a:xfrm>
                </p:grpSpPr>
                <p:grpSp>
                  <p:nvGrpSpPr>
                    <p:cNvPr id="338953" name="Group 9"/>
                    <p:cNvGrpSpPr>
                      <a:grpSpLocks/>
                    </p:cNvGrpSpPr>
                    <p:nvPr/>
                  </p:nvGrpSpPr>
                  <p:grpSpPr bwMode="auto">
                    <a:xfrm>
                      <a:off x="2867" y="672"/>
                      <a:ext cx="2841" cy="3209"/>
                      <a:chOff x="2867" y="672"/>
                      <a:chExt cx="2841" cy="3209"/>
                    </a:xfrm>
                  </p:grpSpPr>
                  <p:sp>
                    <p:nvSpPr>
                      <p:cNvPr id="338954" name="Freeform 10"/>
                      <p:cNvSpPr>
                        <a:spLocks/>
                      </p:cNvSpPr>
                      <p:nvPr/>
                    </p:nvSpPr>
                    <p:spPr bwMode="auto">
                      <a:xfrm>
                        <a:off x="2867" y="1588"/>
                        <a:ext cx="2841" cy="2293"/>
                      </a:xfrm>
                      <a:custGeom>
                        <a:avLst/>
                        <a:gdLst/>
                        <a:ahLst/>
                        <a:cxnLst>
                          <a:cxn ang="0">
                            <a:pos x="157" y="1396"/>
                          </a:cxn>
                          <a:cxn ang="0">
                            <a:pos x="37" y="1748"/>
                          </a:cxn>
                          <a:cxn ang="0">
                            <a:pos x="381" y="2228"/>
                          </a:cxn>
                          <a:cxn ang="0">
                            <a:pos x="805" y="2044"/>
                          </a:cxn>
                          <a:cxn ang="0">
                            <a:pos x="1381" y="2292"/>
                          </a:cxn>
                          <a:cxn ang="0">
                            <a:pos x="1893" y="2036"/>
                          </a:cxn>
                          <a:cxn ang="0">
                            <a:pos x="2557" y="1956"/>
                          </a:cxn>
                          <a:cxn ang="0">
                            <a:pos x="2653" y="1620"/>
                          </a:cxn>
                          <a:cxn ang="0">
                            <a:pos x="2821" y="1188"/>
                          </a:cxn>
                          <a:cxn ang="0">
                            <a:pos x="2773" y="644"/>
                          </a:cxn>
                          <a:cxn ang="0">
                            <a:pos x="2533" y="468"/>
                          </a:cxn>
                          <a:cxn ang="0">
                            <a:pos x="2389" y="52"/>
                          </a:cxn>
                          <a:cxn ang="0">
                            <a:pos x="2013" y="156"/>
                          </a:cxn>
                          <a:cxn ang="0">
                            <a:pos x="1621" y="28"/>
                          </a:cxn>
                          <a:cxn ang="0">
                            <a:pos x="1117" y="164"/>
                          </a:cxn>
                          <a:cxn ang="0">
                            <a:pos x="525" y="236"/>
                          </a:cxn>
                          <a:cxn ang="0">
                            <a:pos x="445" y="668"/>
                          </a:cxn>
                          <a:cxn ang="0">
                            <a:pos x="117" y="916"/>
                          </a:cxn>
                          <a:cxn ang="0">
                            <a:pos x="173" y="1324"/>
                          </a:cxn>
                        </a:cxnLst>
                        <a:rect l="0" t="0" r="r" b="b"/>
                        <a:pathLst>
                          <a:path w="2841" h="2293">
                            <a:moveTo>
                              <a:pt x="157" y="1396"/>
                            </a:moveTo>
                            <a:cubicBezTo>
                              <a:pt x="137" y="1456"/>
                              <a:pt x="0" y="1609"/>
                              <a:pt x="37" y="1748"/>
                            </a:cubicBezTo>
                            <a:cubicBezTo>
                              <a:pt x="74" y="1887"/>
                              <a:pt x="253" y="2179"/>
                              <a:pt x="381" y="2228"/>
                            </a:cubicBezTo>
                            <a:cubicBezTo>
                              <a:pt x="509" y="2277"/>
                              <a:pt x="638" y="2033"/>
                              <a:pt x="805" y="2044"/>
                            </a:cubicBezTo>
                            <a:cubicBezTo>
                              <a:pt x="972" y="2055"/>
                              <a:pt x="1200" y="2293"/>
                              <a:pt x="1381" y="2292"/>
                            </a:cubicBezTo>
                            <a:cubicBezTo>
                              <a:pt x="1562" y="2291"/>
                              <a:pt x="1697" y="2092"/>
                              <a:pt x="1893" y="2036"/>
                            </a:cubicBezTo>
                            <a:cubicBezTo>
                              <a:pt x="2089" y="1980"/>
                              <a:pt x="2430" y="2025"/>
                              <a:pt x="2557" y="1956"/>
                            </a:cubicBezTo>
                            <a:cubicBezTo>
                              <a:pt x="2684" y="1887"/>
                              <a:pt x="2609" y="1748"/>
                              <a:pt x="2653" y="1620"/>
                            </a:cubicBezTo>
                            <a:cubicBezTo>
                              <a:pt x="2697" y="1492"/>
                              <a:pt x="2801" y="1351"/>
                              <a:pt x="2821" y="1188"/>
                            </a:cubicBezTo>
                            <a:cubicBezTo>
                              <a:pt x="2841" y="1025"/>
                              <a:pt x="2821" y="764"/>
                              <a:pt x="2773" y="644"/>
                            </a:cubicBezTo>
                            <a:cubicBezTo>
                              <a:pt x="2725" y="524"/>
                              <a:pt x="2597" y="567"/>
                              <a:pt x="2533" y="468"/>
                            </a:cubicBezTo>
                            <a:cubicBezTo>
                              <a:pt x="2469" y="369"/>
                              <a:pt x="2476" y="104"/>
                              <a:pt x="2389" y="52"/>
                            </a:cubicBezTo>
                            <a:cubicBezTo>
                              <a:pt x="2302" y="0"/>
                              <a:pt x="2141" y="160"/>
                              <a:pt x="2013" y="156"/>
                            </a:cubicBezTo>
                            <a:cubicBezTo>
                              <a:pt x="1885" y="152"/>
                              <a:pt x="1770" y="27"/>
                              <a:pt x="1621" y="28"/>
                            </a:cubicBezTo>
                            <a:cubicBezTo>
                              <a:pt x="1472" y="29"/>
                              <a:pt x="1299" y="129"/>
                              <a:pt x="1117" y="164"/>
                            </a:cubicBezTo>
                            <a:cubicBezTo>
                              <a:pt x="935" y="199"/>
                              <a:pt x="637" y="152"/>
                              <a:pt x="525" y="236"/>
                            </a:cubicBezTo>
                            <a:cubicBezTo>
                              <a:pt x="413" y="320"/>
                              <a:pt x="513" y="555"/>
                              <a:pt x="445" y="668"/>
                            </a:cubicBezTo>
                            <a:cubicBezTo>
                              <a:pt x="377" y="781"/>
                              <a:pt x="162" y="807"/>
                              <a:pt x="117" y="916"/>
                            </a:cubicBezTo>
                            <a:cubicBezTo>
                              <a:pt x="72" y="1025"/>
                              <a:pt x="161" y="1239"/>
                              <a:pt x="173" y="1324"/>
                            </a:cubicBezTo>
                          </a:path>
                        </a:pathLst>
                      </a:custGeom>
                      <a:solidFill>
                        <a:srgbClr val="33CCFF">
                          <a:alpha val="50000"/>
                        </a:srgbClr>
                      </a:solidFill>
                      <a:ln w="3175" cap="flat" cmpd="sng">
                        <a:solidFill>
                          <a:schemeClr val="tx1"/>
                        </a:solidFill>
                        <a:prstDash val="solid"/>
                        <a:round/>
                        <a:headEnd/>
                        <a:tailEnd/>
                      </a:ln>
                      <a:effectLst/>
                    </p:spPr>
                    <p:txBody>
                      <a:bodyPr wrap="none" lIns="90488" tIns="44450" rIns="90488" bIns="44450" anchor="ctr"/>
                      <a:lstStyle/>
                      <a:p>
                        <a:endParaRPr lang="en-US"/>
                      </a:p>
                    </p:txBody>
                  </p:sp>
                  <p:sp>
                    <p:nvSpPr>
                      <p:cNvPr id="338955" name="Rectangle 11"/>
                      <p:cNvSpPr>
                        <a:spLocks noChangeArrowheads="1"/>
                      </p:cNvSpPr>
                      <p:nvPr/>
                    </p:nvSpPr>
                    <p:spPr bwMode="auto">
                      <a:xfrm>
                        <a:off x="3655" y="672"/>
                        <a:ext cx="336" cy="816"/>
                      </a:xfrm>
                      <a:prstGeom prst="rect">
                        <a:avLst/>
                      </a:prstGeom>
                      <a:solidFill>
                        <a:srgbClr val="CFCBC5">
                          <a:alpha val="50000"/>
                        </a:srgbClr>
                      </a:solidFill>
                      <a:ln w="9525">
                        <a:solidFill>
                          <a:schemeClr val="bg2"/>
                        </a:solidFill>
                        <a:miter lim="800000"/>
                        <a:headEnd/>
                        <a:tailEnd/>
                      </a:ln>
                      <a:effectLst/>
                    </p:spPr>
                    <p:txBody>
                      <a:bodyPr wrap="none" anchor="ctr"/>
                      <a:lstStyle/>
                      <a:p>
                        <a:endParaRPr lang="en-US"/>
                      </a:p>
                    </p:txBody>
                  </p:sp>
                  <p:sp>
                    <p:nvSpPr>
                      <p:cNvPr id="338956" name="Rectangle 12"/>
                      <p:cNvSpPr>
                        <a:spLocks noChangeArrowheads="1"/>
                      </p:cNvSpPr>
                      <p:nvPr/>
                    </p:nvSpPr>
                    <p:spPr bwMode="auto">
                      <a:xfrm>
                        <a:off x="4269" y="672"/>
                        <a:ext cx="336" cy="816"/>
                      </a:xfrm>
                      <a:prstGeom prst="rect">
                        <a:avLst/>
                      </a:prstGeom>
                      <a:solidFill>
                        <a:srgbClr val="CFCBC5">
                          <a:alpha val="50000"/>
                        </a:srgbClr>
                      </a:solidFill>
                      <a:ln w="9525">
                        <a:solidFill>
                          <a:schemeClr val="bg2"/>
                        </a:solidFill>
                        <a:miter lim="800000"/>
                        <a:headEnd/>
                        <a:tailEnd/>
                      </a:ln>
                      <a:effectLst/>
                    </p:spPr>
                    <p:txBody>
                      <a:bodyPr wrap="none" anchor="ctr"/>
                      <a:lstStyle/>
                      <a:p>
                        <a:endParaRPr lang="en-US"/>
                      </a:p>
                    </p:txBody>
                  </p:sp>
                  <p:sp>
                    <p:nvSpPr>
                      <p:cNvPr id="338957" name="Rectangle 13"/>
                      <p:cNvSpPr>
                        <a:spLocks noChangeArrowheads="1"/>
                      </p:cNvSpPr>
                      <p:nvPr/>
                    </p:nvSpPr>
                    <p:spPr bwMode="auto">
                      <a:xfrm>
                        <a:off x="4919" y="672"/>
                        <a:ext cx="336" cy="816"/>
                      </a:xfrm>
                      <a:prstGeom prst="rect">
                        <a:avLst/>
                      </a:prstGeom>
                      <a:solidFill>
                        <a:srgbClr val="CFCBC5">
                          <a:alpha val="50000"/>
                        </a:srgbClr>
                      </a:solidFill>
                      <a:ln w="9525">
                        <a:solidFill>
                          <a:schemeClr val="bg2"/>
                        </a:solidFill>
                        <a:miter lim="800000"/>
                        <a:headEnd/>
                        <a:tailEnd/>
                      </a:ln>
                      <a:effectLst/>
                    </p:spPr>
                    <p:txBody>
                      <a:bodyPr wrap="none" anchor="ctr"/>
                      <a:lstStyle/>
                      <a:p>
                        <a:endParaRPr lang="en-US"/>
                      </a:p>
                    </p:txBody>
                  </p:sp>
                </p:grpSp>
                <p:sp>
                  <p:nvSpPr>
                    <p:cNvPr id="338958" name="Text Box 14"/>
                    <p:cNvSpPr txBox="1">
                      <a:spLocks noChangeArrowheads="1"/>
                    </p:cNvSpPr>
                    <p:nvPr/>
                  </p:nvSpPr>
                  <p:spPr bwMode="auto">
                    <a:xfrm>
                      <a:off x="1150" y="2336"/>
                      <a:ext cx="1524" cy="810"/>
                    </a:xfrm>
                    <a:prstGeom prst="rect">
                      <a:avLst/>
                    </a:prstGeom>
                    <a:noFill/>
                    <a:ln w="12700">
                      <a:noFill/>
                      <a:miter lim="800000"/>
                      <a:headEnd/>
                      <a:tailEnd/>
                    </a:ln>
                    <a:effectLst/>
                  </p:spPr>
                  <p:txBody>
                    <a:bodyPr wrap="none" lIns="90488" tIns="44450" rIns="90488" bIns="44450">
                      <a:spAutoFit/>
                    </a:bodyPr>
                    <a:lstStyle/>
                    <a:p>
                      <a:pPr algn="r" eaLnBrk="0" hangingPunct="0"/>
                      <a:r>
                        <a:rPr lang="en-US" sz="2000">
                          <a:latin typeface="Arial" charset="0"/>
                          <a:cs typeface="Arial" charset="0"/>
                        </a:rPr>
                        <a:t>Internet</a:t>
                      </a:r>
                    </a:p>
                    <a:p>
                      <a:pPr algn="r" eaLnBrk="0" hangingPunct="0"/>
                      <a:r>
                        <a:rPr lang="en-US" sz="2000">
                          <a:latin typeface="Arial" charset="0"/>
                          <a:cs typeface="Arial" charset="0"/>
                        </a:rPr>
                        <a:t>communication</a:t>
                      </a:r>
                    </a:p>
                    <a:p>
                      <a:pPr algn="r" eaLnBrk="0" hangingPunct="0"/>
                      <a:r>
                        <a:rPr lang="en-US" sz="2000">
                          <a:latin typeface="Arial" charset="0"/>
                          <a:cs typeface="Arial" charset="0"/>
                        </a:rPr>
                        <a:t>protocols</a:t>
                      </a:r>
                      <a:endParaRPr lang="en-US">
                        <a:cs typeface="Arial" charset="0"/>
                      </a:endParaRPr>
                    </a:p>
                  </p:txBody>
                </p:sp>
                <p:sp>
                  <p:nvSpPr>
                    <p:cNvPr id="338959" name="Line 15"/>
                    <p:cNvSpPr>
                      <a:spLocks noChangeShapeType="1"/>
                    </p:cNvSpPr>
                    <p:nvPr/>
                  </p:nvSpPr>
                  <p:spPr bwMode="auto">
                    <a:xfrm>
                      <a:off x="2665" y="2870"/>
                      <a:ext cx="862" cy="169"/>
                    </a:xfrm>
                    <a:prstGeom prst="line">
                      <a:avLst/>
                    </a:prstGeom>
                    <a:noFill/>
                    <a:ln w="38100">
                      <a:solidFill>
                        <a:schemeClr val="tx1"/>
                      </a:solidFill>
                      <a:round/>
                      <a:headEnd/>
                      <a:tailEnd/>
                    </a:ln>
                    <a:effectLst/>
                  </p:spPr>
                  <p:txBody>
                    <a:bodyPr wrap="none" lIns="90488" tIns="44450" rIns="90488" bIns="44450" anchor="ctr"/>
                    <a:lstStyle/>
                    <a:p>
                      <a:endParaRPr lang="en-US"/>
                    </a:p>
                  </p:txBody>
                </p:sp>
              </p:grpSp>
            </p:grpSp>
            <p:sp>
              <p:nvSpPr>
                <p:cNvPr id="338960" name="Text Box 16"/>
                <p:cNvSpPr txBox="1">
                  <a:spLocks noChangeArrowheads="1"/>
                </p:cNvSpPr>
                <p:nvPr/>
              </p:nvSpPr>
              <p:spPr bwMode="auto">
                <a:xfrm>
                  <a:off x="4747" y="345"/>
                  <a:ext cx="697" cy="320"/>
                </a:xfrm>
                <a:prstGeom prst="rect">
                  <a:avLst/>
                </a:prstGeom>
                <a:noFill/>
                <a:ln w="9525">
                  <a:noFill/>
                  <a:miter lim="800000"/>
                  <a:headEnd/>
                  <a:tailEnd/>
                </a:ln>
                <a:effectLst/>
              </p:spPr>
              <p:txBody>
                <a:bodyPr wrap="none" anchor="ctr">
                  <a:spAutoFit/>
                </a:bodyPr>
                <a:lstStyle/>
                <a:p>
                  <a:pPr algn="ctr" eaLnBrk="0" hangingPunct="0"/>
                  <a:r>
                    <a:rPr lang="en-US" sz="2000" i="1">
                      <a:solidFill>
                        <a:srgbClr val="81786B"/>
                      </a:solidFill>
                      <a:latin typeface="Arial" charset="0"/>
                      <a:cs typeface="Arial" charset="0"/>
                    </a:rPr>
                    <a:t>RTSP</a:t>
                  </a:r>
                </a:p>
              </p:txBody>
            </p:sp>
            <p:sp>
              <p:nvSpPr>
                <p:cNvPr id="338961" name="Text Box 17"/>
                <p:cNvSpPr txBox="1">
                  <a:spLocks noChangeArrowheads="1"/>
                </p:cNvSpPr>
                <p:nvPr/>
              </p:nvSpPr>
              <p:spPr bwMode="auto">
                <a:xfrm>
                  <a:off x="4178" y="345"/>
                  <a:ext cx="537" cy="320"/>
                </a:xfrm>
                <a:prstGeom prst="rect">
                  <a:avLst/>
                </a:prstGeom>
                <a:noFill/>
                <a:ln w="9525">
                  <a:noFill/>
                  <a:miter lim="800000"/>
                  <a:headEnd/>
                  <a:tailEnd/>
                </a:ln>
                <a:effectLst/>
              </p:spPr>
              <p:txBody>
                <a:bodyPr wrap="none" anchor="ctr">
                  <a:spAutoFit/>
                </a:bodyPr>
                <a:lstStyle/>
                <a:p>
                  <a:pPr algn="ctr" eaLnBrk="0" hangingPunct="0"/>
                  <a:r>
                    <a:rPr lang="en-US" sz="2000" i="1">
                      <a:solidFill>
                        <a:srgbClr val="81786B"/>
                      </a:solidFill>
                      <a:latin typeface="Arial" charset="0"/>
                      <a:cs typeface="Arial" charset="0"/>
                    </a:rPr>
                    <a:t>FTP</a:t>
                  </a:r>
                </a:p>
              </p:txBody>
            </p:sp>
            <p:sp>
              <p:nvSpPr>
                <p:cNvPr id="338962" name="Text Box 18"/>
                <p:cNvSpPr txBox="1">
                  <a:spLocks noChangeArrowheads="1"/>
                </p:cNvSpPr>
                <p:nvPr/>
              </p:nvSpPr>
              <p:spPr bwMode="auto">
                <a:xfrm>
                  <a:off x="3503" y="345"/>
                  <a:ext cx="662" cy="320"/>
                </a:xfrm>
                <a:prstGeom prst="rect">
                  <a:avLst/>
                </a:prstGeom>
                <a:noFill/>
                <a:ln w="9525">
                  <a:noFill/>
                  <a:miter lim="800000"/>
                  <a:headEnd/>
                  <a:tailEnd/>
                </a:ln>
                <a:effectLst/>
              </p:spPr>
              <p:txBody>
                <a:bodyPr wrap="none" anchor="ctr">
                  <a:spAutoFit/>
                </a:bodyPr>
                <a:lstStyle/>
                <a:p>
                  <a:pPr algn="ctr" eaLnBrk="0" hangingPunct="0"/>
                  <a:r>
                    <a:rPr lang="en-US" sz="2000" i="1">
                      <a:solidFill>
                        <a:srgbClr val="81786B"/>
                      </a:solidFill>
                      <a:latin typeface="Arial" charset="0"/>
                      <a:cs typeface="Arial" charset="0"/>
                    </a:rPr>
                    <a:t>Email</a:t>
                  </a:r>
                </a:p>
              </p:txBody>
            </p:sp>
          </p:grpSp>
          <p:sp>
            <p:nvSpPr>
              <p:cNvPr id="338963" name="Oval 19"/>
              <p:cNvSpPr>
                <a:spLocks noChangeArrowheads="1"/>
              </p:cNvSpPr>
              <p:nvPr/>
            </p:nvSpPr>
            <p:spPr bwMode="auto">
              <a:xfrm>
                <a:off x="3474" y="3008"/>
                <a:ext cx="77" cy="77"/>
              </a:xfrm>
              <a:prstGeom prst="ellipse">
                <a:avLst/>
              </a:prstGeom>
              <a:solidFill>
                <a:schemeClr val="tx1">
                  <a:alpha val="50000"/>
                </a:schemeClr>
              </a:solidFill>
              <a:ln w="6350">
                <a:solidFill>
                  <a:schemeClr val="tx1"/>
                </a:solidFill>
                <a:round/>
                <a:headEnd/>
                <a:tailEnd/>
              </a:ln>
              <a:effectLst/>
            </p:spPr>
            <p:txBody>
              <a:bodyPr wrap="none" lIns="90488" tIns="44450" rIns="90488" bIns="44450" anchor="ctr"/>
              <a:lstStyle/>
              <a:p>
                <a:endParaRPr lang="en-US"/>
              </a:p>
            </p:txBody>
          </p:sp>
        </p:grpSp>
        <p:grpSp>
          <p:nvGrpSpPr>
            <p:cNvPr id="338964" name="Group 20"/>
            <p:cNvGrpSpPr>
              <a:grpSpLocks/>
            </p:cNvGrpSpPr>
            <p:nvPr/>
          </p:nvGrpSpPr>
          <p:grpSpPr bwMode="auto">
            <a:xfrm>
              <a:off x="288" y="3120"/>
              <a:ext cx="816" cy="576"/>
              <a:chOff x="288" y="3120"/>
              <a:chExt cx="816" cy="576"/>
            </a:xfrm>
          </p:grpSpPr>
          <p:sp>
            <p:nvSpPr>
              <p:cNvPr id="338965" name="Rectangle 21"/>
              <p:cNvSpPr>
                <a:spLocks noChangeArrowheads="1"/>
              </p:cNvSpPr>
              <p:nvPr/>
            </p:nvSpPr>
            <p:spPr bwMode="auto">
              <a:xfrm>
                <a:off x="288" y="3504"/>
                <a:ext cx="816" cy="192"/>
              </a:xfrm>
              <a:prstGeom prst="rect">
                <a:avLst/>
              </a:prstGeom>
              <a:solidFill>
                <a:srgbClr val="FF9966">
                  <a:alpha val="50000"/>
                </a:srgbClr>
              </a:solidFill>
              <a:ln w="9525">
                <a:solidFill>
                  <a:schemeClr val="tx1"/>
                </a:solidFill>
                <a:miter lim="800000"/>
                <a:headEnd/>
                <a:tailEnd/>
              </a:ln>
              <a:effectLst/>
            </p:spPr>
            <p:txBody>
              <a:bodyPr wrap="none" anchor="ctr"/>
              <a:lstStyle/>
              <a:p>
                <a:endParaRPr lang="en-US"/>
              </a:p>
            </p:txBody>
          </p:sp>
          <p:sp>
            <p:nvSpPr>
              <p:cNvPr id="338966" name="Rectangle 22"/>
              <p:cNvSpPr>
                <a:spLocks noChangeArrowheads="1"/>
              </p:cNvSpPr>
              <p:nvPr/>
            </p:nvSpPr>
            <p:spPr bwMode="auto">
              <a:xfrm>
                <a:off x="432" y="3120"/>
                <a:ext cx="528" cy="384"/>
              </a:xfrm>
              <a:prstGeom prst="rect">
                <a:avLst/>
              </a:prstGeom>
              <a:solidFill>
                <a:srgbClr val="FF9966">
                  <a:alpha val="50000"/>
                </a:srgbClr>
              </a:solidFill>
              <a:ln w="9525">
                <a:solidFill>
                  <a:schemeClr val="tx1"/>
                </a:solidFill>
                <a:miter lim="800000"/>
                <a:headEnd/>
                <a:tailEnd/>
              </a:ln>
              <a:effectLst/>
            </p:spPr>
            <p:txBody>
              <a:bodyPr wrap="none" anchor="ctr"/>
              <a:lstStyle/>
              <a:p>
                <a:endParaRPr lang="en-US"/>
              </a:p>
            </p:txBody>
          </p:sp>
          <p:sp>
            <p:nvSpPr>
              <p:cNvPr id="338967" name="Rectangle 23"/>
              <p:cNvSpPr>
                <a:spLocks noChangeArrowheads="1"/>
              </p:cNvSpPr>
              <p:nvPr/>
            </p:nvSpPr>
            <p:spPr bwMode="auto">
              <a:xfrm>
                <a:off x="480" y="3168"/>
                <a:ext cx="432" cy="288"/>
              </a:xfrm>
              <a:prstGeom prst="rect">
                <a:avLst/>
              </a:prstGeom>
              <a:solidFill>
                <a:schemeClr val="bg1">
                  <a:alpha val="50000"/>
                </a:schemeClr>
              </a:solidFill>
              <a:ln w="9525">
                <a:solidFill>
                  <a:schemeClr val="tx1"/>
                </a:solidFill>
                <a:miter lim="800000"/>
                <a:headEnd/>
                <a:tailEnd/>
              </a:ln>
              <a:effectLst/>
            </p:spPr>
            <p:txBody>
              <a:bodyPr wrap="none" anchor="ctr"/>
              <a:lstStyle/>
              <a:p>
                <a:pPr algn="ctr" eaLnBrk="0" hangingPunct="0"/>
                <a:endParaRPr lang="en-US">
                  <a:cs typeface="Arial" charset="0"/>
                </a:endParaRPr>
              </a:p>
            </p:txBody>
          </p:sp>
        </p:grpSp>
        <p:sp>
          <p:nvSpPr>
            <p:cNvPr id="338968" name="Line 24"/>
            <p:cNvSpPr>
              <a:spLocks noChangeShapeType="1"/>
            </p:cNvSpPr>
            <p:nvPr/>
          </p:nvSpPr>
          <p:spPr bwMode="auto">
            <a:xfrm flipH="1" flipV="1">
              <a:off x="1103" y="3612"/>
              <a:ext cx="1946" cy="7"/>
            </a:xfrm>
            <a:prstGeom prst="line">
              <a:avLst/>
            </a:prstGeom>
            <a:noFill/>
            <a:ln w="38100">
              <a:solidFill>
                <a:schemeClr val="bg2"/>
              </a:solidFill>
              <a:round/>
              <a:headEnd type="arrow" w="med" len="med"/>
              <a:tailEnd type="arrow" w="med" len="med"/>
            </a:ln>
            <a:effectLst/>
          </p:spPr>
          <p:txBody>
            <a:bodyPr wrap="none" lIns="90488" tIns="44450" rIns="90488" bIns="44450" anchor="ctr"/>
            <a:lstStyle/>
            <a:p>
              <a:endParaRPr lang="en-US"/>
            </a:p>
          </p:txBody>
        </p:sp>
      </p:grpSp>
      <p:grpSp>
        <p:nvGrpSpPr>
          <p:cNvPr id="338969" name="Group 25"/>
          <p:cNvGrpSpPr>
            <a:grpSpLocks/>
          </p:cNvGrpSpPr>
          <p:nvPr/>
        </p:nvGrpSpPr>
        <p:grpSpPr bwMode="auto">
          <a:xfrm>
            <a:off x="6324600" y="3124200"/>
            <a:ext cx="1895475" cy="733425"/>
            <a:chOff x="3807" y="1496"/>
            <a:chExt cx="1529" cy="592"/>
          </a:xfrm>
        </p:grpSpPr>
        <p:sp>
          <p:nvSpPr>
            <p:cNvPr id="338970" name="Freeform 26"/>
            <p:cNvSpPr>
              <a:spLocks/>
            </p:cNvSpPr>
            <p:nvPr/>
          </p:nvSpPr>
          <p:spPr bwMode="auto">
            <a:xfrm>
              <a:off x="4424" y="1496"/>
              <a:ext cx="440" cy="384"/>
            </a:xfrm>
            <a:custGeom>
              <a:avLst/>
              <a:gdLst/>
              <a:ahLst/>
              <a:cxnLst>
                <a:cxn ang="0">
                  <a:pos x="440" y="384"/>
                </a:cxn>
                <a:cxn ang="0">
                  <a:pos x="88" y="283"/>
                </a:cxn>
                <a:cxn ang="0">
                  <a:pos x="0" y="0"/>
                </a:cxn>
              </a:cxnLst>
              <a:rect l="0" t="0" r="r" b="b"/>
              <a:pathLst>
                <a:path w="440" h="384">
                  <a:moveTo>
                    <a:pt x="440" y="384"/>
                  </a:moveTo>
                  <a:cubicBezTo>
                    <a:pt x="381" y="368"/>
                    <a:pt x="161" y="347"/>
                    <a:pt x="88" y="283"/>
                  </a:cubicBezTo>
                  <a:cubicBezTo>
                    <a:pt x="15" y="219"/>
                    <a:pt x="18" y="59"/>
                    <a:pt x="0" y="0"/>
                  </a:cubicBezTo>
                </a:path>
              </a:pathLst>
            </a:custGeom>
            <a:noFill/>
            <a:ln w="38100" cap="flat" cmpd="sng">
              <a:solidFill>
                <a:srgbClr val="969696"/>
              </a:solidFill>
              <a:prstDash val="solid"/>
              <a:round/>
              <a:headEnd type="arrow" w="med" len="med"/>
              <a:tailEnd type="arrow" w="med" len="med"/>
            </a:ln>
            <a:effectLst/>
          </p:spPr>
          <p:txBody>
            <a:bodyPr wrap="none" anchor="ctr"/>
            <a:lstStyle/>
            <a:p>
              <a:endParaRPr lang="en-US"/>
            </a:p>
          </p:txBody>
        </p:sp>
        <p:sp>
          <p:nvSpPr>
            <p:cNvPr id="338971" name="Freeform 27"/>
            <p:cNvSpPr>
              <a:spLocks/>
            </p:cNvSpPr>
            <p:nvPr/>
          </p:nvSpPr>
          <p:spPr bwMode="auto">
            <a:xfrm>
              <a:off x="3807" y="1504"/>
              <a:ext cx="401" cy="328"/>
            </a:xfrm>
            <a:custGeom>
              <a:avLst/>
              <a:gdLst/>
              <a:ahLst/>
              <a:cxnLst>
                <a:cxn ang="0">
                  <a:pos x="401" y="328"/>
                </a:cxn>
                <a:cxn ang="0">
                  <a:pos x="65" y="232"/>
                </a:cxn>
                <a:cxn ang="0">
                  <a:pos x="9" y="0"/>
                </a:cxn>
              </a:cxnLst>
              <a:rect l="0" t="0" r="r" b="b"/>
              <a:pathLst>
                <a:path w="401" h="328">
                  <a:moveTo>
                    <a:pt x="401" y="328"/>
                  </a:moveTo>
                  <a:cubicBezTo>
                    <a:pt x="344" y="312"/>
                    <a:pt x="130" y="287"/>
                    <a:pt x="65" y="232"/>
                  </a:cubicBezTo>
                  <a:cubicBezTo>
                    <a:pt x="0" y="177"/>
                    <a:pt x="21" y="48"/>
                    <a:pt x="9" y="0"/>
                  </a:cubicBezTo>
                </a:path>
              </a:pathLst>
            </a:custGeom>
            <a:noFill/>
            <a:ln w="38100" cap="flat" cmpd="sng">
              <a:solidFill>
                <a:srgbClr val="969696"/>
              </a:solidFill>
              <a:prstDash val="solid"/>
              <a:round/>
              <a:headEnd type="arrow" w="med" len="med"/>
              <a:tailEnd type="arrow" w="med" len="med"/>
            </a:ln>
            <a:effectLst/>
          </p:spPr>
          <p:txBody>
            <a:bodyPr wrap="none" anchor="ctr"/>
            <a:lstStyle/>
            <a:p>
              <a:endParaRPr lang="en-US"/>
            </a:p>
          </p:txBody>
        </p:sp>
        <p:sp>
          <p:nvSpPr>
            <p:cNvPr id="338972" name="Freeform 28"/>
            <p:cNvSpPr>
              <a:spLocks/>
            </p:cNvSpPr>
            <p:nvPr/>
          </p:nvSpPr>
          <p:spPr bwMode="auto">
            <a:xfrm>
              <a:off x="5032" y="1504"/>
              <a:ext cx="304" cy="584"/>
            </a:xfrm>
            <a:custGeom>
              <a:avLst/>
              <a:gdLst/>
              <a:ahLst/>
              <a:cxnLst>
                <a:cxn ang="0">
                  <a:pos x="304" y="584"/>
                </a:cxn>
                <a:cxn ang="0">
                  <a:pos x="48" y="312"/>
                </a:cxn>
                <a:cxn ang="0">
                  <a:pos x="16" y="0"/>
                </a:cxn>
              </a:cxnLst>
              <a:rect l="0" t="0" r="r" b="b"/>
              <a:pathLst>
                <a:path w="304" h="584">
                  <a:moveTo>
                    <a:pt x="304" y="584"/>
                  </a:moveTo>
                  <a:cubicBezTo>
                    <a:pt x="261" y="539"/>
                    <a:pt x="96" y="409"/>
                    <a:pt x="48" y="312"/>
                  </a:cubicBezTo>
                  <a:cubicBezTo>
                    <a:pt x="0" y="215"/>
                    <a:pt x="23" y="65"/>
                    <a:pt x="16" y="0"/>
                  </a:cubicBezTo>
                </a:path>
              </a:pathLst>
            </a:custGeom>
            <a:noFill/>
            <a:ln w="38100" cap="flat" cmpd="sng">
              <a:solidFill>
                <a:srgbClr val="969696"/>
              </a:solidFill>
              <a:prstDash val="solid"/>
              <a:round/>
              <a:headEnd type="arrow" w="med" len="med"/>
              <a:tailEnd type="none" w="med" len="med"/>
            </a:ln>
            <a:effectLst/>
          </p:spPr>
          <p:txBody>
            <a:bodyPr wrap="none" anchor="ctr"/>
            <a:lstStyle/>
            <a:p>
              <a:endParaRPr lang="en-US"/>
            </a:p>
          </p:txBody>
        </p:sp>
      </p:grpSp>
      <p:grpSp>
        <p:nvGrpSpPr>
          <p:cNvPr id="338973" name="Group 29"/>
          <p:cNvGrpSpPr>
            <a:grpSpLocks/>
          </p:cNvGrpSpPr>
          <p:nvPr/>
        </p:nvGrpSpPr>
        <p:grpSpPr bwMode="auto">
          <a:xfrm>
            <a:off x="1379538" y="2390775"/>
            <a:ext cx="7019925" cy="3913188"/>
            <a:chOff x="-228" y="870"/>
            <a:chExt cx="5808" cy="3235"/>
          </a:xfrm>
        </p:grpSpPr>
        <p:sp>
          <p:nvSpPr>
            <p:cNvPr id="338974" name="Text Box 30"/>
            <p:cNvSpPr txBox="1">
              <a:spLocks noChangeArrowheads="1"/>
            </p:cNvSpPr>
            <p:nvPr/>
          </p:nvSpPr>
          <p:spPr bwMode="auto">
            <a:xfrm>
              <a:off x="2410" y="870"/>
              <a:ext cx="771" cy="580"/>
            </a:xfrm>
            <a:prstGeom prst="rect">
              <a:avLst/>
            </a:prstGeom>
            <a:noFill/>
            <a:ln w="9525">
              <a:noFill/>
              <a:miter lim="800000"/>
              <a:headEnd/>
              <a:tailEnd/>
            </a:ln>
            <a:effectLst/>
          </p:spPr>
          <p:txBody>
            <a:bodyPr wrap="none" anchor="ctr">
              <a:spAutoFit/>
            </a:bodyPr>
            <a:lstStyle/>
            <a:p>
              <a:pPr algn="ctr" eaLnBrk="0" hangingPunct="0"/>
              <a:r>
                <a:rPr lang="en-US" sz="2000">
                  <a:latin typeface="Arial" charset="0"/>
                  <a:cs typeface="Arial" charset="0"/>
                </a:rPr>
                <a:t>Web</a:t>
              </a:r>
            </a:p>
            <a:p>
              <a:pPr algn="ctr" eaLnBrk="0" hangingPunct="0"/>
              <a:r>
                <a:rPr lang="en-US" sz="2000">
                  <a:latin typeface="Arial" charset="0"/>
                  <a:cs typeface="Arial" charset="0"/>
                </a:rPr>
                <a:t>Server</a:t>
              </a:r>
              <a:endParaRPr lang="en-US">
                <a:cs typeface="Arial" charset="0"/>
              </a:endParaRPr>
            </a:p>
          </p:txBody>
        </p:sp>
        <p:grpSp>
          <p:nvGrpSpPr>
            <p:cNvPr id="338975" name="Group 31"/>
            <p:cNvGrpSpPr>
              <a:grpSpLocks/>
            </p:cNvGrpSpPr>
            <p:nvPr/>
          </p:nvGrpSpPr>
          <p:grpSpPr bwMode="auto">
            <a:xfrm>
              <a:off x="-228" y="1416"/>
              <a:ext cx="5808" cy="2689"/>
              <a:chOff x="-228" y="1416"/>
              <a:chExt cx="5808" cy="2689"/>
            </a:xfrm>
          </p:grpSpPr>
          <p:sp>
            <p:nvSpPr>
              <p:cNvPr id="338976" name="Text Box 32"/>
              <p:cNvSpPr txBox="1">
                <a:spLocks noChangeArrowheads="1"/>
              </p:cNvSpPr>
              <p:nvPr/>
            </p:nvSpPr>
            <p:spPr bwMode="auto">
              <a:xfrm>
                <a:off x="4638" y="3525"/>
                <a:ext cx="892" cy="580"/>
              </a:xfrm>
              <a:prstGeom prst="rect">
                <a:avLst/>
              </a:prstGeom>
              <a:noFill/>
              <a:ln w="9525">
                <a:noFill/>
                <a:miter lim="800000"/>
                <a:headEnd/>
                <a:tailEnd/>
              </a:ln>
              <a:effectLst/>
            </p:spPr>
            <p:txBody>
              <a:bodyPr wrap="none" anchor="ctr">
                <a:spAutoFit/>
              </a:bodyPr>
              <a:lstStyle/>
              <a:p>
                <a:pPr algn="ctr" eaLnBrk="0" hangingPunct="0"/>
                <a:r>
                  <a:rPr lang="en-US" b="1">
                    <a:solidFill>
                      <a:srgbClr val="FF0000"/>
                    </a:solidFill>
                    <a:latin typeface="Arial" charset="0"/>
                    <a:cs typeface="Arial" charset="0"/>
                  </a:rPr>
                  <a:t>HTTP</a:t>
                </a:r>
                <a:endParaRPr lang="en-US" b="1">
                  <a:latin typeface="Arial" charset="0"/>
                  <a:cs typeface="Arial" charset="0"/>
                </a:endParaRPr>
              </a:p>
              <a:p>
                <a:pPr algn="ctr" eaLnBrk="0" hangingPunct="0"/>
                <a:r>
                  <a:rPr lang="en-US" sz="1600" b="1">
                    <a:latin typeface="Arial" charset="0"/>
                    <a:cs typeface="Arial" charset="0"/>
                  </a:rPr>
                  <a:t>(transfer)</a:t>
                </a:r>
                <a:endParaRPr lang="en-US">
                  <a:cs typeface="Arial" charset="0"/>
                </a:endParaRPr>
              </a:p>
            </p:txBody>
          </p:sp>
          <p:sp>
            <p:nvSpPr>
              <p:cNvPr id="338977" name="AutoShape 33"/>
              <p:cNvSpPr>
                <a:spLocks noChangeArrowheads="1"/>
              </p:cNvSpPr>
              <p:nvPr/>
            </p:nvSpPr>
            <p:spPr bwMode="auto">
              <a:xfrm>
                <a:off x="1776" y="1680"/>
                <a:ext cx="288" cy="288"/>
              </a:xfrm>
              <a:prstGeom prst="triangle">
                <a:avLst>
                  <a:gd name="adj" fmla="val 50000"/>
                </a:avLst>
              </a:prstGeom>
              <a:solidFill>
                <a:schemeClr val="tx1"/>
              </a:solidFill>
              <a:ln w="19050">
                <a:solidFill>
                  <a:schemeClr val="tx1"/>
                </a:solidFill>
                <a:miter lim="800000"/>
                <a:headEnd/>
                <a:tailEnd/>
              </a:ln>
              <a:effectLst/>
            </p:spPr>
            <p:txBody>
              <a:bodyPr wrap="none" anchor="ctr"/>
              <a:lstStyle/>
              <a:p>
                <a:endParaRPr lang="en-US"/>
              </a:p>
            </p:txBody>
          </p:sp>
          <p:sp>
            <p:nvSpPr>
              <p:cNvPr id="338978" name="Line 34"/>
              <p:cNvSpPr>
                <a:spLocks noChangeShapeType="1"/>
              </p:cNvSpPr>
              <p:nvPr/>
            </p:nvSpPr>
            <p:spPr bwMode="auto">
              <a:xfrm flipH="1" flipV="1">
                <a:off x="1056" y="1584"/>
                <a:ext cx="672" cy="144"/>
              </a:xfrm>
              <a:prstGeom prst="line">
                <a:avLst/>
              </a:prstGeom>
              <a:noFill/>
              <a:ln w="19050">
                <a:solidFill>
                  <a:schemeClr val="tx1"/>
                </a:solidFill>
                <a:round/>
                <a:headEnd type="arrow" w="med" len="med"/>
                <a:tailEnd/>
              </a:ln>
              <a:effectLst/>
            </p:spPr>
            <p:txBody>
              <a:bodyPr wrap="none" anchor="ctr"/>
              <a:lstStyle/>
              <a:p>
                <a:endParaRPr lang="en-US"/>
              </a:p>
            </p:txBody>
          </p:sp>
          <p:sp>
            <p:nvSpPr>
              <p:cNvPr id="338979" name="Line 35"/>
              <p:cNvSpPr>
                <a:spLocks noChangeShapeType="1"/>
              </p:cNvSpPr>
              <p:nvPr/>
            </p:nvSpPr>
            <p:spPr bwMode="auto">
              <a:xfrm flipH="1" flipV="1">
                <a:off x="1056" y="1824"/>
                <a:ext cx="672" cy="0"/>
              </a:xfrm>
              <a:prstGeom prst="line">
                <a:avLst/>
              </a:prstGeom>
              <a:noFill/>
              <a:ln w="19050">
                <a:solidFill>
                  <a:schemeClr val="tx1"/>
                </a:solidFill>
                <a:round/>
                <a:headEnd type="arrow" w="med" len="med"/>
                <a:tailEnd/>
              </a:ln>
              <a:effectLst/>
            </p:spPr>
            <p:txBody>
              <a:bodyPr wrap="none" anchor="ctr"/>
              <a:lstStyle/>
              <a:p>
                <a:endParaRPr lang="en-US"/>
              </a:p>
            </p:txBody>
          </p:sp>
          <p:sp>
            <p:nvSpPr>
              <p:cNvPr id="338980" name="Line 36"/>
              <p:cNvSpPr>
                <a:spLocks noChangeShapeType="1"/>
              </p:cNvSpPr>
              <p:nvPr/>
            </p:nvSpPr>
            <p:spPr bwMode="auto">
              <a:xfrm flipH="1">
                <a:off x="1056" y="1920"/>
                <a:ext cx="672" cy="144"/>
              </a:xfrm>
              <a:prstGeom prst="line">
                <a:avLst/>
              </a:prstGeom>
              <a:noFill/>
              <a:ln w="19050">
                <a:solidFill>
                  <a:schemeClr val="tx1"/>
                </a:solidFill>
                <a:round/>
                <a:headEnd type="arrow" w="med" len="med"/>
                <a:tailEnd/>
              </a:ln>
              <a:effectLst/>
            </p:spPr>
            <p:txBody>
              <a:bodyPr wrap="none" anchor="ctr"/>
              <a:lstStyle/>
              <a:p>
                <a:endParaRPr lang="en-US"/>
              </a:p>
            </p:txBody>
          </p:sp>
          <p:sp>
            <p:nvSpPr>
              <p:cNvPr id="338981" name="Line 37"/>
              <p:cNvSpPr>
                <a:spLocks noChangeShapeType="1"/>
              </p:cNvSpPr>
              <p:nvPr/>
            </p:nvSpPr>
            <p:spPr bwMode="auto">
              <a:xfrm>
                <a:off x="2016" y="1824"/>
                <a:ext cx="608" cy="0"/>
              </a:xfrm>
              <a:prstGeom prst="line">
                <a:avLst/>
              </a:prstGeom>
              <a:noFill/>
              <a:ln w="19050">
                <a:solidFill>
                  <a:schemeClr val="tx1"/>
                </a:solidFill>
                <a:round/>
                <a:headEnd type="arrow" w="med" len="med"/>
                <a:tailEnd type="arrow" w="med" len="med"/>
              </a:ln>
              <a:effectLst/>
            </p:spPr>
            <p:txBody>
              <a:bodyPr wrap="none" anchor="ctr"/>
              <a:lstStyle/>
              <a:p>
                <a:endParaRPr lang="en-US"/>
              </a:p>
            </p:txBody>
          </p:sp>
          <p:sp>
            <p:nvSpPr>
              <p:cNvPr id="338982" name="Text Box 38"/>
              <p:cNvSpPr txBox="1">
                <a:spLocks noChangeArrowheads="1"/>
              </p:cNvSpPr>
              <p:nvPr/>
            </p:nvSpPr>
            <p:spPr bwMode="auto">
              <a:xfrm>
                <a:off x="-228" y="1651"/>
                <a:ext cx="1250" cy="328"/>
              </a:xfrm>
              <a:prstGeom prst="rect">
                <a:avLst/>
              </a:prstGeom>
              <a:noFill/>
              <a:ln w="9525">
                <a:noFill/>
                <a:miter lim="800000"/>
                <a:headEnd/>
                <a:tailEnd/>
              </a:ln>
              <a:effectLst/>
            </p:spPr>
            <p:txBody>
              <a:bodyPr wrap="none" anchor="ctr">
                <a:spAutoFit/>
              </a:bodyPr>
              <a:lstStyle/>
              <a:p>
                <a:pPr algn="r" eaLnBrk="0" hangingPunct="0">
                  <a:spcBef>
                    <a:spcPct val="30000"/>
                  </a:spcBef>
                </a:pPr>
                <a:r>
                  <a:rPr lang="en-US" sz="2000" i="1">
                    <a:latin typeface="Arial" charset="0"/>
                    <a:cs typeface="Arial" charset="0"/>
                  </a:rPr>
                  <a:t>File System</a:t>
                </a:r>
                <a:endParaRPr lang="en-US">
                  <a:cs typeface="Arial" charset="0"/>
                </a:endParaRPr>
              </a:p>
            </p:txBody>
          </p:sp>
          <p:sp>
            <p:nvSpPr>
              <p:cNvPr id="338983" name="Rectangle 39"/>
              <p:cNvSpPr>
                <a:spLocks noChangeArrowheads="1"/>
              </p:cNvSpPr>
              <p:nvPr/>
            </p:nvSpPr>
            <p:spPr bwMode="auto">
              <a:xfrm>
                <a:off x="2627" y="1416"/>
                <a:ext cx="336" cy="816"/>
              </a:xfrm>
              <a:prstGeom prst="rect">
                <a:avLst/>
              </a:prstGeom>
              <a:solidFill>
                <a:srgbClr val="336699"/>
              </a:solidFill>
              <a:ln w="9525">
                <a:solidFill>
                  <a:schemeClr val="tx1"/>
                </a:solidFill>
                <a:miter lim="800000"/>
                <a:headEnd/>
                <a:tailEnd/>
              </a:ln>
              <a:effectLst/>
            </p:spPr>
            <p:txBody>
              <a:bodyPr wrap="none" anchor="ctr"/>
              <a:lstStyle/>
              <a:p>
                <a:pPr algn="ctr" eaLnBrk="0" hangingPunct="0"/>
                <a:endParaRPr lang="en-US">
                  <a:cs typeface="Arial" charset="0"/>
                </a:endParaRPr>
              </a:p>
            </p:txBody>
          </p:sp>
          <p:sp>
            <p:nvSpPr>
              <p:cNvPr id="338984" name="Freeform 40"/>
              <p:cNvSpPr>
                <a:spLocks/>
              </p:cNvSpPr>
              <p:nvPr/>
            </p:nvSpPr>
            <p:spPr bwMode="auto">
              <a:xfrm>
                <a:off x="1104" y="1779"/>
                <a:ext cx="4476" cy="1847"/>
              </a:xfrm>
              <a:custGeom>
                <a:avLst/>
                <a:gdLst/>
                <a:ahLst/>
                <a:cxnLst>
                  <a:cxn ang="0">
                    <a:pos x="0" y="1833"/>
                  </a:cxn>
                  <a:cxn ang="0">
                    <a:pos x="2624" y="1817"/>
                  </a:cxn>
                  <a:cxn ang="0">
                    <a:pos x="4064" y="1673"/>
                  </a:cxn>
                  <a:cxn ang="0">
                    <a:pos x="4464" y="969"/>
                  </a:cxn>
                  <a:cxn ang="0">
                    <a:pos x="3992" y="153"/>
                  </a:cxn>
                  <a:cxn ang="0">
                    <a:pos x="1856" y="49"/>
                  </a:cxn>
                </a:cxnLst>
                <a:rect l="0" t="0" r="r" b="b"/>
                <a:pathLst>
                  <a:path w="4476" h="1844">
                    <a:moveTo>
                      <a:pt x="0" y="1833"/>
                    </a:moveTo>
                    <a:cubicBezTo>
                      <a:pt x="437" y="1830"/>
                      <a:pt x="1947" y="1844"/>
                      <a:pt x="2624" y="1817"/>
                    </a:cubicBezTo>
                    <a:cubicBezTo>
                      <a:pt x="3301" y="1790"/>
                      <a:pt x="3757" y="1814"/>
                      <a:pt x="4064" y="1673"/>
                    </a:cubicBezTo>
                    <a:cubicBezTo>
                      <a:pt x="4371" y="1532"/>
                      <a:pt x="4476" y="1222"/>
                      <a:pt x="4464" y="969"/>
                    </a:cubicBezTo>
                    <a:cubicBezTo>
                      <a:pt x="4452" y="716"/>
                      <a:pt x="4427" y="306"/>
                      <a:pt x="3992" y="153"/>
                    </a:cubicBezTo>
                    <a:cubicBezTo>
                      <a:pt x="3557" y="0"/>
                      <a:pt x="2301" y="71"/>
                      <a:pt x="1856" y="49"/>
                    </a:cubicBezTo>
                  </a:path>
                </a:pathLst>
              </a:custGeom>
              <a:noFill/>
              <a:ln w="38100" cap="flat" cmpd="sng">
                <a:solidFill>
                  <a:schemeClr val="tx1"/>
                </a:solidFill>
                <a:prstDash val="solid"/>
                <a:round/>
                <a:headEnd type="arrow" w="med" len="med"/>
                <a:tailEnd type="arrow" w="med" len="med"/>
              </a:ln>
              <a:effectLst/>
            </p:spPr>
            <p:txBody>
              <a:bodyPr wrap="none" lIns="90488" tIns="44450" rIns="90488" bIns="44450" anchor="ctr"/>
              <a:lstStyle/>
              <a:p>
                <a:endParaRPr lang="en-US"/>
              </a:p>
            </p:txBody>
          </p:sp>
        </p:grpSp>
      </p:grpSp>
      <p:sp>
        <p:nvSpPr>
          <p:cNvPr id="338985" name="Text Box 41"/>
          <p:cNvSpPr txBox="1">
            <a:spLocks noChangeArrowheads="1"/>
          </p:cNvSpPr>
          <p:nvPr/>
        </p:nvSpPr>
        <p:spPr bwMode="auto">
          <a:xfrm>
            <a:off x="1239838" y="2514600"/>
            <a:ext cx="3308350" cy="701675"/>
          </a:xfrm>
          <a:prstGeom prst="rect">
            <a:avLst/>
          </a:prstGeom>
          <a:noFill/>
          <a:ln w="9525">
            <a:noFill/>
            <a:miter lim="800000"/>
            <a:headEnd/>
            <a:tailEnd/>
          </a:ln>
          <a:effectLst/>
        </p:spPr>
        <p:txBody>
          <a:bodyPr wrap="none" anchor="ctr">
            <a:spAutoFit/>
          </a:bodyPr>
          <a:lstStyle/>
          <a:p>
            <a:pPr algn="r" eaLnBrk="0" hangingPunct="0"/>
            <a:r>
              <a:rPr lang="en-US" b="1">
                <a:solidFill>
                  <a:srgbClr val="FF0000"/>
                </a:solidFill>
                <a:latin typeface="Arial" charset="0"/>
                <a:cs typeface="Arial" charset="0"/>
              </a:rPr>
              <a:t>URL</a:t>
            </a:r>
            <a:endParaRPr lang="en-US" b="1">
              <a:latin typeface="Arial" charset="0"/>
              <a:cs typeface="Arial" charset="0"/>
            </a:endParaRPr>
          </a:p>
          <a:p>
            <a:pPr algn="r" eaLnBrk="0" hangingPunct="0"/>
            <a:r>
              <a:rPr lang="en-US" sz="1600" b="1">
                <a:latin typeface="Arial" charset="0"/>
                <a:cs typeface="Arial" charset="0"/>
              </a:rPr>
              <a:t>(</a:t>
            </a:r>
            <a:r>
              <a:rPr lang="en-US" sz="1600">
                <a:latin typeface="Arial" charset="0"/>
                <a:cs typeface="Arial" charset="0"/>
              </a:rPr>
              <a:t>e.g.,</a:t>
            </a:r>
            <a:r>
              <a:rPr lang="en-US" sz="1600">
                <a:solidFill>
                  <a:srgbClr val="FF0000"/>
                </a:solidFill>
                <a:latin typeface="Arial" charset="0"/>
                <a:cs typeface="Arial" charset="0"/>
              </a:rPr>
              <a:t>http://www.foo.org/snarf.html</a:t>
            </a:r>
            <a:r>
              <a:rPr lang="en-US" sz="1600" b="1">
                <a:latin typeface="Arial" charset="0"/>
                <a:cs typeface="Arial" charset="0"/>
              </a:rPr>
              <a:t>)</a:t>
            </a:r>
            <a:endParaRPr lang="en-US">
              <a:cs typeface="Arial" charset="0"/>
            </a:endParaRPr>
          </a:p>
        </p:txBody>
      </p:sp>
      <p:grpSp>
        <p:nvGrpSpPr>
          <p:cNvPr id="338992" name="Group 48"/>
          <p:cNvGrpSpPr>
            <a:grpSpLocks/>
          </p:cNvGrpSpPr>
          <p:nvPr/>
        </p:nvGrpSpPr>
        <p:grpSpPr bwMode="auto">
          <a:xfrm>
            <a:off x="652463" y="720725"/>
            <a:ext cx="1866900" cy="1565275"/>
            <a:chOff x="411" y="454"/>
            <a:chExt cx="1176" cy="986"/>
          </a:xfrm>
        </p:grpSpPr>
        <p:sp>
          <p:nvSpPr>
            <p:cNvPr id="338986" name="Text Box 42"/>
            <p:cNvSpPr txBox="1">
              <a:spLocks noChangeArrowheads="1"/>
            </p:cNvSpPr>
            <p:nvPr/>
          </p:nvSpPr>
          <p:spPr bwMode="auto">
            <a:xfrm>
              <a:off x="672" y="768"/>
              <a:ext cx="649" cy="288"/>
            </a:xfrm>
            <a:prstGeom prst="rect">
              <a:avLst/>
            </a:prstGeom>
            <a:noFill/>
            <a:ln w="9525">
              <a:noFill/>
              <a:miter lim="800000"/>
              <a:headEnd/>
              <a:tailEnd/>
            </a:ln>
            <a:effectLst/>
          </p:spPr>
          <p:txBody>
            <a:bodyPr wrap="none">
              <a:spAutoFit/>
            </a:bodyPr>
            <a:lstStyle/>
            <a:p>
              <a:pPr eaLnBrk="0" hangingPunct="0"/>
              <a:r>
                <a:rPr lang="en-US" b="1">
                  <a:solidFill>
                    <a:srgbClr val="FF0000"/>
                  </a:solidFill>
                  <a:latin typeface="Arial" charset="0"/>
                  <a:cs typeface="Arial" charset="0"/>
                </a:rPr>
                <a:t>HTML</a:t>
              </a:r>
            </a:p>
          </p:txBody>
        </p:sp>
        <p:sp>
          <p:nvSpPr>
            <p:cNvPr id="338987" name="Text Box 43"/>
            <p:cNvSpPr txBox="1">
              <a:spLocks noChangeArrowheads="1"/>
            </p:cNvSpPr>
            <p:nvPr/>
          </p:nvSpPr>
          <p:spPr bwMode="auto">
            <a:xfrm>
              <a:off x="672" y="960"/>
              <a:ext cx="617" cy="288"/>
            </a:xfrm>
            <a:prstGeom prst="rect">
              <a:avLst/>
            </a:prstGeom>
            <a:noFill/>
            <a:ln w="9525">
              <a:noFill/>
              <a:miter lim="800000"/>
              <a:headEnd/>
              <a:tailEnd/>
            </a:ln>
            <a:effectLst/>
          </p:spPr>
          <p:txBody>
            <a:bodyPr wrap="none">
              <a:spAutoFit/>
            </a:bodyPr>
            <a:lstStyle/>
            <a:p>
              <a:pPr eaLnBrk="0" hangingPunct="0"/>
              <a:r>
                <a:rPr lang="en-US" b="1">
                  <a:solidFill>
                    <a:srgbClr val="FF0000"/>
                  </a:solidFill>
                  <a:latin typeface="Arial" charset="0"/>
                  <a:cs typeface="Arial" charset="0"/>
                </a:rPr>
                <a:t>HTTP</a:t>
              </a:r>
            </a:p>
          </p:txBody>
        </p:sp>
        <p:sp>
          <p:nvSpPr>
            <p:cNvPr id="338988" name="Text Box 44"/>
            <p:cNvSpPr txBox="1">
              <a:spLocks noChangeArrowheads="1"/>
            </p:cNvSpPr>
            <p:nvPr/>
          </p:nvSpPr>
          <p:spPr bwMode="auto">
            <a:xfrm>
              <a:off x="672" y="1152"/>
              <a:ext cx="511" cy="288"/>
            </a:xfrm>
            <a:prstGeom prst="rect">
              <a:avLst/>
            </a:prstGeom>
            <a:noFill/>
            <a:ln w="9525">
              <a:noFill/>
              <a:miter lim="800000"/>
              <a:headEnd/>
              <a:tailEnd/>
            </a:ln>
            <a:effectLst/>
          </p:spPr>
          <p:txBody>
            <a:bodyPr wrap="none">
              <a:spAutoFit/>
            </a:bodyPr>
            <a:lstStyle/>
            <a:p>
              <a:pPr eaLnBrk="0" hangingPunct="0"/>
              <a:r>
                <a:rPr lang="en-US" b="1">
                  <a:solidFill>
                    <a:srgbClr val="FF0000"/>
                  </a:solidFill>
                  <a:latin typeface="Arial" charset="0"/>
                  <a:cs typeface="Arial" charset="0"/>
                </a:rPr>
                <a:t>URL</a:t>
              </a:r>
            </a:p>
          </p:txBody>
        </p:sp>
        <p:grpSp>
          <p:nvGrpSpPr>
            <p:cNvPr id="338989" name="Group 45"/>
            <p:cNvGrpSpPr>
              <a:grpSpLocks/>
            </p:cNvGrpSpPr>
            <p:nvPr/>
          </p:nvGrpSpPr>
          <p:grpSpPr bwMode="auto">
            <a:xfrm>
              <a:off x="411" y="454"/>
              <a:ext cx="1176" cy="986"/>
              <a:chOff x="411" y="454"/>
              <a:chExt cx="1176" cy="986"/>
            </a:xfrm>
          </p:grpSpPr>
          <p:sp>
            <p:nvSpPr>
              <p:cNvPr id="338990" name="Rectangle 46"/>
              <p:cNvSpPr>
                <a:spLocks noChangeArrowheads="1"/>
              </p:cNvSpPr>
              <p:nvPr/>
            </p:nvSpPr>
            <p:spPr bwMode="auto">
              <a:xfrm>
                <a:off x="624" y="768"/>
                <a:ext cx="720" cy="672"/>
              </a:xfrm>
              <a:prstGeom prst="rect">
                <a:avLst/>
              </a:prstGeom>
              <a:noFill/>
              <a:ln w="57150">
                <a:solidFill>
                  <a:schemeClr val="hlink"/>
                </a:solidFill>
                <a:miter lim="800000"/>
                <a:headEnd/>
                <a:tailEnd/>
              </a:ln>
              <a:effectLst/>
            </p:spPr>
            <p:txBody>
              <a:bodyPr wrap="none" anchor="ctr"/>
              <a:lstStyle/>
              <a:p>
                <a:endParaRPr lang="en-US"/>
              </a:p>
            </p:txBody>
          </p:sp>
          <p:sp>
            <p:nvSpPr>
              <p:cNvPr id="338991" name="Text Box 47"/>
              <p:cNvSpPr txBox="1">
                <a:spLocks noChangeArrowheads="1"/>
              </p:cNvSpPr>
              <p:nvPr/>
            </p:nvSpPr>
            <p:spPr bwMode="auto">
              <a:xfrm>
                <a:off x="411" y="454"/>
                <a:ext cx="1176" cy="327"/>
              </a:xfrm>
              <a:prstGeom prst="rect">
                <a:avLst/>
              </a:prstGeom>
              <a:noFill/>
              <a:ln w="12700">
                <a:noFill/>
                <a:miter lim="800000"/>
                <a:headEnd/>
                <a:tailEnd/>
              </a:ln>
              <a:effectLst/>
            </p:spPr>
            <p:txBody>
              <a:bodyPr wrap="none">
                <a:spAutoFit/>
              </a:bodyPr>
              <a:lstStyle/>
              <a:p>
                <a:pPr algn="ctr" eaLnBrk="0" hangingPunct="0"/>
                <a:r>
                  <a:rPr lang="en-US" sz="2800" b="1">
                    <a:solidFill>
                      <a:schemeClr val="hlink"/>
                    </a:solidFill>
                    <a:latin typeface="Arial Unicode MS" pitchFamily="34" charset="-128"/>
                    <a:cs typeface="Arial" charset="0"/>
                  </a:rPr>
                  <a:t>“The Web”</a:t>
                </a: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89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Normalized Table Structure</a:t>
            </a:r>
          </a:p>
        </p:txBody>
      </p:sp>
      <p:sp>
        <p:nvSpPr>
          <p:cNvPr id="37891" name="Rectangle 3"/>
          <p:cNvSpPr>
            <a:spLocks noGrp="1" noChangeArrowheads="1"/>
          </p:cNvSpPr>
          <p:nvPr>
            <p:ph type="body" idx="1"/>
          </p:nvPr>
        </p:nvSpPr>
        <p:spPr/>
        <p:txBody>
          <a:bodyPr/>
          <a:lstStyle/>
          <a:p>
            <a:r>
              <a:rPr lang="en-US" smtClean="0"/>
              <a:t>Persons: </a:t>
            </a:r>
            <a:r>
              <a:rPr lang="en-US" u="sng" smtClean="0"/>
              <a:t>id</a:t>
            </a:r>
            <a:r>
              <a:rPr lang="en-US" smtClean="0"/>
              <a:t>, fname, lname, userid, password</a:t>
            </a:r>
          </a:p>
          <a:p>
            <a:r>
              <a:rPr lang="en-US" smtClean="0"/>
              <a:t>Contacts: id, ctype, cstring</a:t>
            </a:r>
          </a:p>
          <a:p>
            <a:r>
              <a:rPr lang="en-US" smtClean="0"/>
              <a:t>Ctlabels: c</a:t>
            </a:r>
            <a:r>
              <a:rPr lang="en-US" u="sng" smtClean="0"/>
              <a:t>type</a:t>
            </a:r>
            <a:r>
              <a:rPr lang="en-US" smtClean="0"/>
              <a:t>, string</a:t>
            </a:r>
          </a:p>
          <a:p>
            <a:r>
              <a:rPr lang="en-US" smtClean="0"/>
              <a:t>Students: </a:t>
            </a:r>
            <a:r>
              <a:rPr lang="en-US" u="sng" smtClean="0"/>
              <a:t>id</a:t>
            </a:r>
            <a:r>
              <a:rPr lang="en-US" smtClean="0"/>
              <a:t>, team, mrole</a:t>
            </a:r>
          </a:p>
          <a:p>
            <a:r>
              <a:rPr lang="en-US" smtClean="0"/>
              <a:t>Iroles: </a:t>
            </a:r>
            <a:r>
              <a:rPr lang="en-US" u="sng" smtClean="0"/>
              <a:t>id, irole</a:t>
            </a:r>
          </a:p>
          <a:p>
            <a:r>
              <a:rPr lang="en-US" smtClean="0"/>
              <a:t>Rlabels: </a:t>
            </a:r>
            <a:r>
              <a:rPr lang="en-US" u="sng" smtClean="0"/>
              <a:t>role</a:t>
            </a:r>
            <a:r>
              <a:rPr lang="en-US" smtClean="0"/>
              <a:t>, string</a:t>
            </a:r>
          </a:p>
          <a:p>
            <a:r>
              <a:rPr lang="en-US" smtClean="0"/>
              <a:t>Projects: </a:t>
            </a:r>
            <a:r>
              <a:rPr lang="en-US" u="sng" smtClean="0"/>
              <a:t>team</a:t>
            </a:r>
            <a:r>
              <a:rPr lang="en-US" smtClean="0"/>
              <a:t>, client, pstring</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62000" y="0"/>
            <a:ext cx="7772400" cy="533400"/>
          </a:xfrm>
        </p:spPr>
        <p:txBody>
          <a:bodyPr/>
          <a:lstStyle/>
          <a:p>
            <a:r>
              <a:rPr lang="en-US" u="sng" smtClean="0"/>
              <a:t>A More Complex ER Diagram</a:t>
            </a:r>
          </a:p>
        </p:txBody>
      </p:sp>
      <p:pic>
        <p:nvPicPr>
          <p:cNvPr id="389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92138"/>
            <a:ext cx="7924800" cy="6030912"/>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
        <p:nvSpPr>
          <p:cNvPr id="38916" name="Text Box 4"/>
          <p:cNvSpPr txBox="1">
            <a:spLocks noChangeArrowheads="1"/>
          </p:cNvSpPr>
          <p:nvPr/>
        </p:nvSpPr>
        <p:spPr bwMode="auto">
          <a:xfrm>
            <a:off x="2514600" y="5289550"/>
            <a:ext cx="6629400" cy="1568450"/>
          </a:xfrm>
          <a:prstGeom prst="rect">
            <a:avLst/>
          </a:prstGeom>
          <a:solidFill>
            <a:schemeClr val="bg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r>
              <a:rPr lang="en-US" sz="1600" b="1">
                <a:solidFill>
                  <a:schemeClr val="tx2"/>
                </a:solidFill>
              </a:rPr>
              <a:t>cadastral: a public record, survey, or map of the value, extent, and ownership of land as a basis of taxation.</a:t>
            </a:r>
          </a:p>
          <a:p>
            <a:pPr algn="l"/>
            <a:r>
              <a:rPr lang="en-US" sz="1600" b="1">
                <a:solidFill>
                  <a:schemeClr val="tx2"/>
                </a:solidFill>
              </a:rPr>
              <a:t> </a:t>
            </a:r>
          </a:p>
          <a:p>
            <a:pPr algn="l"/>
            <a:r>
              <a:rPr lang="en-US" sz="1600" b="1">
                <a:solidFill>
                  <a:schemeClr val="tx2"/>
                </a:solidFill>
              </a:rPr>
              <a:t>Source: US Dept. Interior Bureau of Land Management,</a:t>
            </a:r>
            <a:br>
              <a:rPr lang="en-US" sz="1600" b="1">
                <a:solidFill>
                  <a:schemeClr val="tx2"/>
                </a:solidFill>
              </a:rPr>
            </a:br>
            <a:r>
              <a:rPr lang="en-US" sz="1600" b="1">
                <a:solidFill>
                  <a:schemeClr val="tx2"/>
                </a:solidFill>
              </a:rPr>
              <a:t>Federal Geographic Data Committee Cadastral Subcommittee </a:t>
            </a:r>
          </a:p>
          <a:p>
            <a:pPr algn="l"/>
            <a:r>
              <a:rPr lang="en-US" sz="1600" b="1">
                <a:solidFill>
                  <a:schemeClr val="tx2"/>
                </a:solidFill>
                <a:hlinkClick r:id="rId3"/>
              </a:rPr>
              <a:t>http://www.fairview-industries.com/standardmodule/cad-erd.htm</a:t>
            </a:r>
            <a:endParaRPr lang="en-US" sz="1600" b="1">
              <a:solidFill>
                <a:schemeClr val="tx2"/>
              </a:solidFill>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6451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64516" name="Rectangle 4"/>
          <p:cNvSpPr>
            <a:spLocks noGrp="1" noChangeArrowheads="1"/>
          </p:cNvSpPr>
          <p:nvPr>
            <p:ph type="title"/>
          </p:nvPr>
        </p:nvSpPr>
        <p:spPr>
          <a:xfrm>
            <a:off x="685800" y="304800"/>
            <a:ext cx="7772400" cy="609600"/>
          </a:xfrm>
          <a:noFill/>
        </p:spPr>
        <p:txBody>
          <a:bodyPr/>
          <a:lstStyle/>
          <a:p>
            <a:r>
              <a:rPr lang="en-US" smtClean="0"/>
              <a:t>Key Ideas</a:t>
            </a:r>
          </a:p>
        </p:txBody>
      </p:sp>
      <p:sp>
        <p:nvSpPr>
          <p:cNvPr id="64517" name="Rectangle 5"/>
          <p:cNvSpPr>
            <a:spLocks noGrp="1" noChangeArrowheads="1"/>
          </p:cNvSpPr>
          <p:nvPr>
            <p:ph type="body" idx="1"/>
          </p:nvPr>
        </p:nvSpPr>
        <p:spPr>
          <a:xfrm>
            <a:off x="609600" y="1295400"/>
            <a:ext cx="7772400" cy="4114800"/>
          </a:xfrm>
          <a:noFill/>
        </p:spPr>
        <p:txBody>
          <a:bodyPr/>
          <a:lstStyle/>
          <a:p>
            <a:r>
              <a:rPr lang="en-US" smtClean="0"/>
              <a:t>Databases are a good choice when you have</a:t>
            </a:r>
          </a:p>
          <a:p>
            <a:pPr lvl="1"/>
            <a:r>
              <a:rPr lang="en-US" smtClean="0"/>
              <a:t>Lots of data</a:t>
            </a:r>
          </a:p>
          <a:p>
            <a:pPr lvl="1"/>
            <a:r>
              <a:rPr lang="en-US" smtClean="0"/>
              <a:t>A problem that contains inherent </a:t>
            </a:r>
            <a:r>
              <a:rPr lang="en-US" u="sng" smtClean="0"/>
              <a:t>relationships</a:t>
            </a:r>
          </a:p>
          <a:p>
            <a:pPr lvl="3"/>
            <a:endParaRPr lang="en-US" smtClean="0"/>
          </a:p>
          <a:p>
            <a:r>
              <a:rPr lang="en-US" smtClean="0"/>
              <a:t>Design before you implement</a:t>
            </a:r>
          </a:p>
          <a:p>
            <a:pPr lvl="1"/>
            <a:r>
              <a:rPr lang="en-US" smtClean="0"/>
              <a:t>This is just another type of programming</a:t>
            </a:r>
          </a:p>
          <a:p>
            <a:pPr lvl="1"/>
            <a:r>
              <a:rPr lang="en-US" smtClean="0"/>
              <a:t>The mythical person-month applies!</a:t>
            </a:r>
          </a:p>
          <a:p>
            <a:pPr lvl="3"/>
            <a:endParaRPr lang="en-US" smtClean="0"/>
          </a:p>
          <a:p>
            <a:r>
              <a:rPr lang="en-US" smtClean="0"/>
              <a:t>Join is the most important concept</a:t>
            </a:r>
          </a:p>
          <a:p>
            <a:pPr lvl="1"/>
            <a:r>
              <a:rPr lang="en-US" smtClean="0"/>
              <a:t>Project and restrict just remove undesired stuff</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1026"/>
          <p:cNvSpPr>
            <a:spLocks noGrp="1" noChangeArrowheads="1"/>
          </p:cNvSpPr>
          <p:nvPr>
            <p:ph type="title"/>
          </p:nvPr>
        </p:nvSpPr>
        <p:spPr/>
        <p:txBody>
          <a:bodyPr/>
          <a:lstStyle/>
          <a:p>
            <a:r>
              <a:rPr lang="en-US"/>
              <a:t>Before You Go</a:t>
            </a:r>
          </a:p>
        </p:txBody>
      </p:sp>
      <p:sp>
        <p:nvSpPr>
          <p:cNvPr id="193539" name="Rectangle 1027"/>
          <p:cNvSpPr>
            <a:spLocks noGrp="1" noChangeArrowheads="1"/>
          </p:cNvSpPr>
          <p:nvPr>
            <p:ph type="body" idx="1"/>
          </p:nvPr>
        </p:nvSpPr>
        <p:spPr/>
        <p:txBody>
          <a:bodyPr/>
          <a:lstStyle/>
          <a:p>
            <a:pPr>
              <a:buFontTx/>
              <a:buNone/>
            </a:pPr>
            <a:r>
              <a:rPr lang="en-US"/>
              <a:t>	On a sheet of paper, answer the following (ungraded) question (no names, please):</a:t>
            </a:r>
          </a:p>
          <a:p>
            <a:endParaRPr lang="en-US"/>
          </a:p>
          <a:p>
            <a:pPr>
              <a:buFontTx/>
              <a:buNone/>
            </a:pPr>
            <a:r>
              <a:rPr lang="en-US"/>
              <a:t>	</a:t>
            </a:r>
            <a:r>
              <a:rPr lang="en-US" sz="4000"/>
              <a:t>What was the muddiest point in today’s class?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r>
              <a:rPr lang="en-US"/>
              <a:t>Web Standards</a:t>
            </a:r>
          </a:p>
        </p:txBody>
      </p:sp>
      <p:sp>
        <p:nvSpPr>
          <p:cNvPr id="340995" name="Rectangle 3"/>
          <p:cNvSpPr>
            <a:spLocks noGrp="1" noChangeArrowheads="1"/>
          </p:cNvSpPr>
          <p:nvPr>
            <p:ph type="body" idx="1"/>
          </p:nvPr>
        </p:nvSpPr>
        <p:spPr/>
        <p:txBody>
          <a:bodyPr/>
          <a:lstStyle/>
          <a:p>
            <a:r>
              <a:rPr lang="en-US"/>
              <a:t>HTML</a:t>
            </a:r>
          </a:p>
          <a:p>
            <a:pPr lvl="1"/>
            <a:r>
              <a:rPr lang="en-US"/>
              <a:t>How to write and interpret the information</a:t>
            </a:r>
          </a:p>
          <a:p>
            <a:pPr lvl="3"/>
            <a:endParaRPr lang="en-US"/>
          </a:p>
          <a:p>
            <a:r>
              <a:rPr lang="en-US"/>
              <a:t>URL</a:t>
            </a:r>
          </a:p>
          <a:p>
            <a:pPr lvl="1"/>
            <a:r>
              <a:rPr lang="en-US"/>
              <a:t>Where to find it</a:t>
            </a:r>
          </a:p>
          <a:p>
            <a:pPr lvl="3"/>
            <a:endParaRPr lang="en-US"/>
          </a:p>
          <a:p>
            <a:r>
              <a:rPr lang="en-US"/>
              <a:t>HTTP</a:t>
            </a:r>
          </a:p>
          <a:p>
            <a:pPr lvl="1"/>
            <a:r>
              <a:rPr lang="en-US"/>
              <a:t>How to get it</a:t>
            </a:r>
          </a:p>
          <a:p>
            <a:pPr lvl="3"/>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a:xfrm>
            <a:off x="457200" y="609600"/>
            <a:ext cx="8229600" cy="1143000"/>
          </a:xfrm>
        </p:spPr>
        <p:txBody>
          <a:bodyPr/>
          <a:lstStyle/>
          <a:p>
            <a:r>
              <a:rPr lang="en-US"/>
              <a:t>Uniform Resource Locator (URL)</a:t>
            </a:r>
          </a:p>
        </p:txBody>
      </p:sp>
      <p:sp>
        <p:nvSpPr>
          <p:cNvPr id="345091" name="Rectangle 3"/>
          <p:cNvSpPr>
            <a:spLocks noGrp="1" noChangeArrowheads="1"/>
          </p:cNvSpPr>
          <p:nvPr>
            <p:ph type="body" idx="1"/>
          </p:nvPr>
        </p:nvSpPr>
        <p:spPr>
          <a:xfrm>
            <a:off x="685800" y="1752600"/>
            <a:ext cx="7772400" cy="2133600"/>
          </a:xfrm>
        </p:spPr>
        <p:txBody>
          <a:bodyPr/>
          <a:lstStyle/>
          <a:p>
            <a:r>
              <a:rPr lang="en-US"/>
              <a:t>Uniquely identify Web pages</a:t>
            </a:r>
          </a:p>
          <a:p>
            <a:pPr lvl="1"/>
            <a:endParaRPr lang="en-US" sz="2000"/>
          </a:p>
        </p:txBody>
      </p:sp>
      <p:sp>
        <p:nvSpPr>
          <p:cNvPr id="345092" name="Rectangle 4"/>
          <p:cNvSpPr>
            <a:spLocks noChangeArrowheads="1"/>
          </p:cNvSpPr>
          <p:nvPr/>
        </p:nvSpPr>
        <p:spPr bwMode="auto">
          <a:xfrm>
            <a:off x="1752600" y="3810000"/>
            <a:ext cx="5181600" cy="319088"/>
          </a:xfrm>
          <a:prstGeom prst="rect">
            <a:avLst/>
          </a:prstGeom>
          <a:noFill/>
          <a:ln w="9525">
            <a:noFill/>
            <a:miter lim="800000"/>
            <a:headEnd/>
            <a:tailEnd/>
          </a:ln>
          <a:effectLst/>
        </p:spPr>
        <p:txBody>
          <a:bodyPr wrap="none" anchor="ctr"/>
          <a:lstStyle/>
          <a:p>
            <a:r>
              <a:rPr lang="en-US" sz="2000" dirty="0">
                <a:cs typeface="Arial" charset="0"/>
              </a:rPr>
              <a:t>http://www.glue.umd.edu:80/~oard/teaching.html</a:t>
            </a:r>
            <a:endParaRPr lang="en-US" sz="3600" dirty="0">
              <a:latin typeface="Comic Sans MS" pitchFamily="66" charset="0"/>
              <a:cs typeface="Arial" charset="0"/>
            </a:endParaRPr>
          </a:p>
        </p:txBody>
      </p:sp>
      <p:sp>
        <p:nvSpPr>
          <p:cNvPr id="345093" name="Rectangle 5"/>
          <p:cNvSpPr>
            <a:spLocks noChangeArrowheads="1"/>
          </p:cNvSpPr>
          <p:nvPr/>
        </p:nvSpPr>
        <p:spPr bwMode="auto">
          <a:xfrm>
            <a:off x="2667000" y="3200400"/>
            <a:ext cx="1524000" cy="288925"/>
          </a:xfrm>
          <a:prstGeom prst="rect">
            <a:avLst/>
          </a:prstGeom>
          <a:solidFill>
            <a:srgbClr val="FFFF99"/>
          </a:solidFill>
          <a:ln w="9525">
            <a:solidFill>
              <a:schemeClr val="tx1"/>
            </a:solidFill>
            <a:miter lim="800000"/>
            <a:headEnd/>
            <a:tailEnd/>
          </a:ln>
          <a:effectLst/>
        </p:spPr>
        <p:txBody>
          <a:bodyPr wrap="none" anchor="ctr"/>
          <a:lstStyle/>
          <a:p>
            <a:pPr algn="ctr"/>
            <a:r>
              <a:rPr lang="en-US" sz="2000">
                <a:cs typeface="Arial" charset="0"/>
              </a:rPr>
              <a:t>Domain name</a:t>
            </a:r>
          </a:p>
        </p:txBody>
      </p:sp>
      <p:sp>
        <p:nvSpPr>
          <p:cNvPr id="345094" name="AutoShape 6"/>
          <p:cNvSpPr>
            <a:spLocks/>
          </p:cNvSpPr>
          <p:nvPr/>
        </p:nvSpPr>
        <p:spPr bwMode="auto">
          <a:xfrm rot="-27019644">
            <a:off x="5028407" y="3961606"/>
            <a:ext cx="152400" cy="608013"/>
          </a:xfrm>
          <a:prstGeom prst="leftBrace">
            <a:avLst>
              <a:gd name="adj1" fmla="val 33247"/>
              <a:gd name="adj2" fmla="val 48583"/>
            </a:avLst>
          </a:prstGeom>
          <a:noFill/>
          <a:ln w="31750">
            <a:solidFill>
              <a:schemeClr val="tx1"/>
            </a:solidFill>
            <a:round/>
            <a:headEnd/>
            <a:tailEnd/>
          </a:ln>
          <a:effectLst/>
        </p:spPr>
        <p:txBody>
          <a:bodyPr wrap="none" anchor="ctr"/>
          <a:lstStyle/>
          <a:p>
            <a:endParaRPr lang="en-US"/>
          </a:p>
        </p:txBody>
      </p:sp>
      <p:sp>
        <p:nvSpPr>
          <p:cNvPr id="345095" name="AutoShape 7"/>
          <p:cNvSpPr>
            <a:spLocks/>
          </p:cNvSpPr>
          <p:nvPr/>
        </p:nvSpPr>
        <p:spPr bwMode="auto">
          <a:xfrm rot="-16219644">
            <a:off x="3331368" y="2688432"/>
            <a:ext cx="195263" cy="1981200"/>
          </a:xfrm>
          <a:prstGeom prst="leftBrace">
            <a:avLst>
              <a:gd name="adj1" fmla="val 84553"/>
              <a:gd name="adj2" fmla="val 50477"/>
            </a:avLst>
          </a:prstGeom>
          <a:noFill/>
          <a:ln w="31750">
            <a:solidFill>
              <a:schemeClr val="tx1"/>
            </a:solidFill>
            <a:round/>
            <a:headEnd/>
            <a:tailEnd/>
          </a:ln>
          <a:effectLst/>
        </p:spPr>
        <p:txBody>
          <a:bodyPr wrap="none" anchor="ctr"/>
          <a:lstStyle/>
          <a:p>
            <a:endParaRPr lang="en-US"/>
          </a:p>
        </p:txBody>
      </p:sp>
      <p:sp>
        <p:nvSpPr>
          <p:cNvPr id="345096" name="Rectangle 8"/>
          <p:cNvSpPr>
            <a:spLocks noChangeArrowheads="1"/>
          </p:cNvSpPr>
          <p:nvPr/>
        </p:nvSpPr>
        <p:spPr bwMode="auto">
          <a:xfrm>
            <a:off x="4953000" y="4419600"/>
            <a:ext cx="609600" cy="304800"/>
          </a:xfrm>
          <a:prstGeom prst="rect">
            <a:avLst/>
          </a:prstGeom>
          <a:solidFill>
            <a:srgbClr val="FFFF99"/>
          </a:solidFill>
          <a:ln w="9525">
            <a:solidFill>
              <a:schemeClr val="tx1"/>
            </a:solidFill>
            <a:miter lim="800000"/>
            <a:headEnd/>
            <a:tailEnd/>
          </a:ln>
          <a:effectLst/>
        </p:spPr>
        <p:txBody>
          <a:bodyPr wrap="none" anchor="ctr"/>
          <a:lstStyle/>
          <a:p>
            <a:pPr algn="ctr"/>
            <a:r>
              <a:rPr lang="en-US" sz="2000">
                <a:cs typeface="Arial" charset="0"/>
              </a:rPr>
              <a:t>Path</a:t>
            </a:r>
          </a:p>
        </p:txBody>
      </p:sp>
      <p:sp>
        <p:nvSpPr>
          <p:cNvPr id="345097" name="AutoShape 9"/>
          <p:cNvSpPr>
            <a:spLocks/>
          </p:cNvSpPr>
          <p:nvPr/>
        </p:nvSpPr>
        <p:spPr bwMode="auto">
          <a:xfrm rot="5419644" flipV="1">
            <a:off x="6132513" y="3009900"/>
            <a:ext cx="152400" cy="1295400"/>
          </a:xfrm>
          <a:prstGeom prst="leftBrace">
            <a:avLst>
              <a:gd name="adj1" fmla="val 70833"/>
              <a:gd name="adj2" fmla="val 50477"/>
            </a:avLst>
          </a:prstGeom>
          <a:noFill/>
          <a:ln w="31750">
            <a:solidFill>
              <a:schemeClr val="tx1"/>
            </a:solidFill>
            <a:round/>
            <a:headEnd/>
            <a:tailEnd/>
          </a:ln>
          <a:effectLst/>
        </p:spPr>
        <p:txBody>
          <a:bodyPr wrap="none" anchor="ctr"/>
          <a:lstStyle/>
          <a:p>
            <a:endParaRPr lang="en-US"/>
          </a:p>
        </p:txBody>
      </p:sp>
      <p:sp>
        <p:nvSpPr>
          <p:cNvPr id="345098" name="Rectangle 10"/>
          <p:cNvSpPr>
            <a:spLocks noChangeArrowheads="1"/>
          </p:cNvSpPr>
          <p:nvPr/>
        </p:nvSpPr>
        <p:spPr bwMode="auto">
          <a:xfrm>
            <a:off x="5486400" y="3200400"/>
            <a:ext cx="1295400" cy="288925"/>
          </a:xfrm>
          <a:prstGeom prst="rect">
            <a:avLst/>
          </a:prstGeom>
          <a:solidFill>
            <a:srgbClr val="FFFF99"/>
          </a:solidFill>
          <a:ln w="9525">
            <a:solidFill>
              <a:schemeClr val="tx1"/>
            </a:solidFill>
            <a:miter lim="800000"/>
            <a:headEnd/>
            <a:tailEnd/>
          </a:ln>
          <a:effectLst/>
        </p:spPr>
        <p:txBody>
          <a:bodyPr wrap="none" anchor="ctr"/>
          <a:lstStyle/>
          <a:p>
            <a:pPr algn="ctr"/>
            <a:r>
              <a:rPr lang="en-US" sz="2000">
                <a:cs typeface="Arial" charset="0"/>
              </a:rPr>
              <a:t>File name</a:t>
            </a:r>
          </a:p>
        </p:txBody>
      </p:sp>
      <p:sp>
        <p:nvSpPr>
          <p:cNvPr id="345099" name="AutoShape 11"/>
          <p:cNvSpPr>
            <a:spLocks/>
          </p:cNvSpPr>
          <p:nvPr/>
        </p:nvSpPr>
        <p:spPr bwMode="auto">
          <a:xfrm rot="-27019644">
            <a:off x="4531519" y="4152107"/>
            <a:ext cx="152400" cy="227012"/>
          </a:xfrm>
          <a:prstGeom prst="leftBrace">
            <a:avLst>
              <a:gd name="adj1" fmla="val 12413"/>
              <a:gd name="adj2" fmla="val 48583"/>
            </a:avLst>
          </a:prstGeom>
          <a:noFill/>
          <a:ln w="31750">
            <a:solidFill>
              <a:schemeClr val="tx1"/>
            </a:solidFill>
            <a:round/>
            <a:headEnd/>
            <a:tailEnd/>
          </a:ln>
          <a:effectLst/>
        </p:spPr>
        <p:txBody>
          <a:bodyPr wrap="none" anchor="ctr"/>
          <a:lstStyle/>
          <a:p>
            <a:endParaRPr lang="en-US"/>
          </a:p>
        </p:txBody>
      </p:sp>
      <p:sp>
        <p:nvSpPr>
          <p:cNvPr id="345100" name="Rectangle 12"/>
          <p:cNvSpPr>
            <a:spLocks noChangeArrowheads="1"/>
          </p:cNvSpPr>
          <p:nvPr/>
        </p:nvSpPr>
        <p:spPr bwMode="auto">
          <a:xfrm>
            <a:off x="4191000" y="4419600"/>
            <a:ext cx="685800" cy="304800"/>
          </a:xfrm>
          <a:prstGeom prst="rect">
            <a:avLst/>
          </a:prstGeom>
          <a:solidFill>
            <a:srgbClr val="FFFF99"/>
          </a:solidFill>
          <a:ln w="9525">
            <a:solidFill>
              <a:schemeClr val="tx1"/>
            </a:solidFill>
            <a:miter lim="800000"/>
            <a:headEnd/>
            <a:tailEnd/>
          </a:ln>
          <a:effectLst/>
        </p:spPr>
        <p:txBody>
          <a:bodyPr wrap="none" anchor="ctr"/>
          <a:lstStyle/>
          <a:p>
            <a:pPr algn="ctr"/>
            <a:r>
              <a:rPr lang="en-US" sz="2000">
                <a:cs typeface="Arial" charset="0"/>
              </a:rPr>
              <a:t>Port</a:t>
            </a:r>
          </a:p>
        </p:txBody>
      </p:sp>
      <p:sp>
        <p:nvSpPr>
          <p:cNvPr id="345101" name="Rectangle 13"/>
          <p:cNvSpPr>
            <a:spLocks noChangeArrowheads="1"/>
          </p:cNvSpPr>
          <p:nvPr/>
        </p:nvSpPr>
        <p:spPr bwMode="auto">
          <a:xfrm>
            <a:off x="1524000" y="4419600"/>
            <a:ext cx="990600" cy="288925"/>
          </a:xfrm>
          <a:prstGeom prst="rect">
            <a:avLst/>
          </a:prstGeom>
          <a:solidFill>
            <a:srgbClr val="FFFF99"/>
          </a:solidFill>
          <a:ln w="9525">
            <a:solidFill>
              <a:schemeClr val="tx1"/>
            </a:solidFill>
            <a:miter lim="800000"/>
            <a:headEnd/>
            <a:tailEnd/>
          </a:ln>
          <a:effectLst/>
        </p:spPr>
        <p:txBody>
          <a:bodyPr wrap="none" anchor="ctr"/>
          <a:lstStyle/>
          <a:p>
            <a:pPr algn="ctr"/>
            <a:r>
              <a:rPr lang="en-US" sz="2000">
                <a:cs typeface="Arial" charset="0"/>
              </a:rPr>
              <a:t>Protocol</a:t>
            </a:r>
          </a:p>
        </p:txBody>
      </p:sp>
      <p:sp>
        <p:nvSpPr>
          <p:cNvPr id="345102" name="AutoShape 14"/>
          <p:cNvSpPr>
            <a:spLocks/>
          </p:cNvSpPr>
          <p:nvPr/>
        </p:nvSpPr>
        <p:spPr bwMode="auto">
          <a:xfrm rot="-27019644">
            <a:off x="2055019" y="3958431"/>
            <a:ext cx="152400" cy="611188"/>
          </a:xfrm>
          <a:prstGeom prst="leftBrace">
            <a:avLst>
              <a:gd name="adj1" fmla="val 33420"/>
              <a:gd name="adj2" fmla="val 48583"/>
            </a:avLst>
          </a:prstGeom>
          <a:noFill/>
          <a:ln w="31750">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xfrm>
            <a:off x="0" y="609600"/>
            <a:ext cx="9144000" cy="1143000"/>
          </a:xfrm>
        </p:spPr>
        <p:txBody>
          <a:bodyPr/>
          <a:lstStyle/>
          <a:p>
            <a:r>
              <a:rPr lang="en-US"/>
              <a:t>HyperText Markup Language (HTML)</a:t>
            </a:r>
          </a:p>
        </p:txBody>
      </p:sp>
      <p:sp>
        <p:nvSpPr>
          <p:cNvPr id="347139" name="Rectangle 3"/>
          <p:cNvSpPr>
            <a:spLocks noGrp="1" noChangeArrowheads="1"/>
          </p:cNvSpPr>
          <p:nvPr>
            <p:ph type="body" idx="1"/>
          </p:nvPr>
        </p:nvSpPr>
        <p:spPr>
          <a:xfrm>
            <a:off x="685800" y="1981200"/>
            <a:ext cx="8001000" cy="4114800"/>
          </a:xfrm>
        </p:spPr>
        <p:txBody>
          <a:bodyPr/>
          <a:lstStyle/>
          <a:p>
            <a:pPr>
              <a:lnSpc>
                <a:spcPct val="90000"/>
              </a:lnSpc>
            </a:pPr>
            <a:r>
              <a:rPr lang="en-US"/>
              <a:t>Simple document structure language for Web</a:t>
            </a:r>
          </a:p>
          <a:p>
            <a:pPr>
              <a:lnSpc>
                <a:spcPct val="90000"/>
              </a:lnSpc>
            </a:pPr>
            <a:endParaRPr lang="en-US"/>
          </a:p>
          <a:p>
            <a:pPr>
              <a:lnSpc>
                <a:spcPct val="90000"/>
              </a:lnSpc>
            </a:pPr>
            <a:r>
              <a:rPr lang="en-US"/>
              <a:t>Advantages</a:t>
            </a:r>
          </a:p>
          <a:p>
            <a:pPr lvl="1">
              <a:lnSpc>
                <a:spcPct val="90000"/>
              </a:lnSpc>
            </a:pPr>
            <a:r>
              <a:rPr lang="en-US"/>
              <a:t>Adapts easily to different display capabilities</a:t>
            </a:r>
          </a:p>
          <a:p>
            <a:pPr lvl="1">
              <a:lnSpc>
                <a:spcPct val="90000"/>
              </a:lnSpc>
            </a:pPr>
            <a:r>
              <a:rPr lang="en-US"/>
              <a:t>Widely available display software (browsers)</a:t>
            </a:r>
          </a:p>
          <a:p>
            <a:pPr>
              <a:lnSpc>
                <a:spcPct val="90000"/>
              </a:lnSpc>
            </a:pPr>
            <a:endParaRPr lang="en-US" sz="2800"/>
          </a:p>
          <a:p>
            <a:pPr>
              <a:lnSpc>
                <a:spcPct val="90000"/>
              </a:lnSpc>
            </a:pPr>
            <a:r>
              <a:rPr lang="en-US"/>
              <a:t>Disadvantages</a:t>
            </a:r>
          </a:p>
          <a:p>
            <a:pPr lvl="1">
              <a:lnSpc>
                <a:spcPct val="90000"/>
              </a:lnSpc>
            </a:pPr>
            <a:r>
              <a:rPr lang="en-US"/>
              <a:t>Does not directly control layout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2256</TotalTime>
  <Words>2982</Words>
  <Application>Microsoft Office PowerPoint</Application>
  <PresentationFormat>On-screen Show (4:3)</PresentationFormat>
  <Paragraphs>684</Paragraphs>
  <Slides>63</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65" baseType="lpstr">
      <vt:lpstr>Default Design</vt:lpstr>
      <vt:lpstr>Worksheet</vt:lpstr>
      <vt:lpstr>The Web</vt:lpstr>
      <vt:lpstr>Virtual Private Networks</vt:lpstr>
      <vt:lpstr>Tonight</vt:lpstr>
      <vt:lpstr>Internet  Web</vt:lpstr>
      <vt:lpstr>The World-Wide Web</vt:lpstr>
      <vt:lpstr>PowerPoint Presentation</vt:lpstr>
      <vt:lpstr>Web Standards</vt:lpstr>
      <vt:lpstr>Uniform Resource Locator (URL)</vt:lpstr>
      <vt:lpstr>HyperText Markup Language (HTML)</vt:lpstr>
      <vt:lpstr>“Hello World” HTML</vt:lpstr>
      <vt:lpstr>Hands On: Learning HTML From Examples</vt:lpstr>
      <vt:lpstr>Hands On: “Adopt” a Web Page</vt:lpstr>
      <vt:lpstr>Tips</vt:lpstr>
      <vt:lpstr>What’s a Document?</vt:lpstr>
      <vt:lpstr>HTML Document Structure</vt:lpstr>
      <vt:lpstr>Logical Structure Tags</vt:lpstr>
      <vt:lpstr>Physical Structure Tags</vt:lpstr>
      <vt:lpstr>(Hyper)Links</vt:lpstr>
      <vt:lpstr>Hypertext “Anchors”</vt:lpstr>
      <vt:lpstr>Images</vt:lpstr>
      <vt:lpstr>Tables</vt:lpstr>
      <vt:lpstr>Table Example</vt:lpstr>
      <vt:lpstr>XHTML: Cleaning up HTML</vt:lpstr>
      <vt:lpstr>Defining Blocks of Text</vt:lpstr>
      <vt:lpstr>Cascading Style Sheets (CSS)</vt:lpstr>
      <vt:lpstr>Basics of CSS</vt:lpstr>
      <vt:lpstr>Different Ways of Using CSS</vt:lpstr>
      <vt:lpstr>Customizing Classes</vt:lpstr>
      <vt:lpstr>External Style Sheets</vt:lpstr>
      <vt:lpstr>Programming for the Web</vt:lpstr>
      <vt:lpstr>JavaScript</vt:lpstr>
      <vt:lpstr>HTML Editors</vt:lpstr>
      <vt:lpstr>What is the Web?</vt:lpstr>
      <vt:lpstr>Why is there a Web?</vt:lpstr>
      <vt:lpstr>PowerPoint Presentation</vt:lpstr>
      <vt:lpstr>Most Widely-Spoken Languages</vt:lpstr>
      <vt:lpstr>Global Trade</vt:lpstr>
      <vt:lpstr>Databases</vt:lpstr>
      <vt:lpstr>Structured Information</vt:lpstr>
      <vt:lpstr>A Simple Example</vt:lpstr>
      <vt:lpstr>Registrar Example</vt:lpstr>
      <vt:lpstr>A “Flat File” Solution</vt:lpstr>
      <vt:lpstr>Goals of “Normalization”</vt:lpstr>
      <vt:lpstr>Relational Algebra</vt:lpstr>
      <vt:lpstr>A Normalized Relational Database</vt:lpstr>
      <vt:lpstr>Approaches to Normalization</vt:lpstr>
      <vt:lpstr>Example of Join</vt:lpstr>
      <vt:lpstr>Problems with Join</vt:lpstr>
      <vt:lpstr>Some Lingo</vt:lpstr>
      <vt:lpstr>Project</vt:lpstr>
      <vt:lpstr>Restrict</vt:lpstr>
      <vt:lpstr>Entity-Relationship Diagrams</vt:lpstr>
      <vt:lpstr>Registrar ER Diagram</vt:lpstr>
      <vt:lpstr>Getting Started with E-R Modeling</vt:lpstr>
      <vt:lpstr>“Project Team” E-R Example</vt:lpstr>
      <vt:lpstr>Components of E-R Diagrams</vt:lpstr>
      <vt:lpstr>Types of Relationships</vt:lpstr>
      <vt:lpstr>Making Tables from E-R Diagrams</vt:lpstr>
      <vt:lpstr>Normalization</vt:lpstr>
      <vt:lpstr>Normalized Table Structure</vt:lpstr>
      <vt:lpstr>A More Complex ER Diagram</vt:lpstr>
      <vt:lpstr>Key Ideas</vt:lpstr>
      <vt:lpstr>Before You Go</vt:lpstr>
    </vt:vector>
  </TitlesOfParts>
  <Company>UMIACS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and Internet</dc:title>
  <dc:creator>DAQING HE</dc:creator>
  <cp:lastModifiedBy>kk</cp:lastModifiedBy>
  <cp:revision>76</cp:revision>
  <dcterms:created xsi:type="dcterms:W3CDTF">2003-09-05T02:55:05Z</dcterms:created>
  <dcterms:modified xsi:type="dcterms:W3CDTF">2014-04-07T03:43:49Z</dcterms:modified>
</cp:coreProperties>
</file>