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slideLayouts/slideLayout37.xml" ContentType="application/vnd.openxmlformats-officedocument.presentationml.slideLayout+xml"/>
  <Override PartName="/ppt/theme/theme26.xml" ContentType="application/vnd.openxmlformats-officedocument.theme+xml"/>
  <Override PartName="/ppt/slideLayouts/slideLayout38.xml" ContentType="application/vnd.openxmlformats-officedocument.presentationml.slideLayout+xml"/>
  <Override PartName="/ppt/theme/theme27.xml" ContentType="application/vnd.openxmlformats-officedocument.theme+xml"/>
  <Override PartName="/ppt/slideLayouts/slideLayout39.xml" ContentType="application/vnd.openxmlformats-officedocument.presentationml.slideLayout+xml"/>
  <Override PartName="/ppt/theme/theme28.xml" ContentType="application/vnd.openxmlformats-officedocument.theme+xml"/>
  <Override PartName="/ppt/slideLayouts/slideLayout40.xml" ContentType="application/vnd.openxmlformats-officedocument.presentationml.slideLayout+xml"/>
  <Override PartName="/ppt/theme/theme29.xml" ContentType="application/vnd.openxmlformats-officedocument.theme+xml"/>
  <Override PartName="/ppt/slideLayouts/slideLayout41.xml" ContentType="application/vnd.openxmlformats-officedocument.presentationml.slideLayout+xml"/>
  <Override PartName="/ppt/theme/theme30.xml" ContentType="application/vnd.openxmlformats-officedocument.theme+xml"/>
  <Override PartName="/ppt/slideLayouts/slideLayout42.xml" ContentType="application/vnd.openxmlformats-officedocument.presentationml.slideLayout+xml"/>
  <Override PartName="/ppt/theme/theme31.xml" ContentType="application/vnd.openxmlformats-officedocument.theme+xml"/>
  <Override PartName="/ppt/slideLayouts/slideLayout43.xml" ContentType="application/vnd.openxmlformats-officedocument.presentationml.slideLayout+xml"/>
  <Override PartName="/ppt/theme/theme32.xml" ContentType="application/vnd.openxmlformats-officedocument.theme+xml"/>
  <Override PartName="/ppt/slideLayouts/slideLayout44.xml" ContentType="application/vnd.openxmlformats-officedocument.presentationml.slideLayout+xml"/>
  <Override PartName="/ppt/theme/theme33.xml" ContentType="application/vnd.openxmlformats-officedocument.theme+xml"/>
  <Override PartName="/ppt/slideLayouts/slideLayout45.xml" ContentType="application/vnd.openxmlformats-officedocument.presentationml.slideLayout+xml"/>
  <Override PartName="/ppt/theme/theme34.xml" ContentType="application/vnd.openxmlformats-officedocument.theme+xml"/>
  <Override PartName="/ppt/slideLayouts/slideLayout46.xml" ContentType="application/vnd.openxmlformats-officedocument.presentationml.slideLayout+xml"/>
  <Override PartName="/ppt/theme/theme35.xml" ContentType="application/vnd.openxmlformats-officedocument.theme+xml"/>
  <Override PartName="/ppt/slideLayouts/slideLayout47.xml" ContentType="application/vnd.openxmlformats-officedocument.presentationml.slideLayout+xml"/>
  <Override PartName="/ppt/theme/theme36.xml" ContentType="application/vnd.openxmlformats-officedocument.theme+xml"/>
  <Override PartName="/ppt/slideLayouts/slideLayout48.xml" ContentType="application/vnd.openxmlformats-officedocument.presentationml.slideLayout+xml"/>
  <Override PartName="/ppt/theme/theme37.xml" ContentType="application/vnd.openxmlformats-officedocument.theme+xml"/>
  <Override PartName="/ppt/slideLayouts/slideLayout49.xml" ContentType="application/vnd.openxmlformats-officedocument.presentationml.slideLayout+xml"/>
  <Override PartName="/ppt/theme/theme38.xml" ContentType="application/vnd.openxmlformats-officedocument.theme+xml"/>
  <Override PartName="/ppt/slideLayouts/slideLayout50.xml" ContentType="application/vnd.openxmlformats-officedocument.presentationml.slideLayout+xml"/>
  <Override PartName="/ppt/theme/theme39.xml" ContentType="application/vnd.openxmlformats-officedocument.theme+xml"/>
  <Override PartName="/ppt/slideLayouts/slideLayout5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 id="2147483685" r:id="rId14"/>
    <p:sldMasterId id="2147483687" r:id="rId15"/>
    <p:sldMasterId id="2147483689" r:id="rId16"/>
    <p:sldMasterId id="2147483691" r:id="rId17"/>
    <p:sldMasterId id="2147483693" r:id="rId18"/>
    <p:sldMasterId id="2147483695" r:id="rId19"/>
    <p:sldMasterId id="2147483697" r:id="rId20"/>
    <p:sldMasterId id="2147483699" r:id="rId21"/>
    <p:sldMasterId id="2147483701" r:id="rId22"/>
    <p:sldMasterId id="2147483703" r:id="rId23"/>
    <p:sldMasterId id="2147483705" r:id="rId24"/>
    <p:sldMasterId id="2147483707" r:id="rId25"/>
    <p:sldMasterId id="2147483709" r:id="rId26"/>
    <p:sldMasterId id="2147483711" r:id="rId27"/>
    <p:sldMasterId id="2147483713" r:id="rId28"/>
    <p:sldMasterId id="2147483715" r:id="rId29"/>
    <p:sldMasterId id="2147483717" r:id="rId30"/>
    <p:sldMasterId id="2147483719" r:id="rId31"/>
    <p:sldMasterId id="2147483721" r:id="rId32"/>
    <p:sldMasterId id="2147483723" r:id="rId33"/>
    <p:sldMasterId id="2147483725" r:id="rId34"/>
    <p:sldMasterId id="2147483727" r:id="rId35"/>
    <p:sldMasterId id="2147483729" r:id="rId36"/>
    <p:sldMasterId id="2147483731" r:id="rId37"/>
    <p:sldMasterId id="2147483733" r:id="rId38"/>
    <p:sldMasterId id="2147483735" r:id="rId39"/>
    <p:sldMasterId id="2147483737" r:id="rId40"/>
  </p:sldMasterIdLst>
  <p:notesMasterIdLst>
    <p:notesMasterId r:id="rId103"/>
  </p:notesMasterIdLst>
  <p:handoutMasterIdLst>
    <p:handoutMasterId r:id="rId104"/>
  </p:handoutMasterIdLst>
  <p:sldIdLst>
    <p:sldId id="256" r:id="rId41"/>
    <p:sldId id="478" r:id="rId42"/>
    <p:sldId id="439" r:id="rId43"/>
    <p:sldId id="396" r:id="rId44"/>
    <p:sldId id="258" r:id="rId45"/>
    <p:sldId id="259" r:id="rId46"/>
    <p:sldId id="397" r:id="rId47"/>
    <p:sldId id="398" r:id="rId48"/>
    <p:sldId id="399" r:id="rId49"/>
    <p:sldId id="400" r:id="rId50"/>
    <p:sldId id="401" r:id="rId51"/>
    <p:sldId id="402" r:id="rId52"/>
    <p:sldId id="261" r:id="rId53"/>
    <p:sldId id="260" r:id="rId54"/>
    <p:sldId id="406" r:id="rId55"/>
    <p:sldId id="262" r:id="rId56"/>
    <p:sldId id="268" r:id="rId57"/>
    <p:sldId id="320" r:id="rId58"/>
    <p:sldId id="319" r:id="rId59"/>
    <p:sldId id="348" r:id="rId60"/>
    <p:sldId id="464" r:id="rId61"/>
    <p:sldId id="465" r:id="rId62"/>
    <p:sldId id="440" r:id="rId63"/>
    <p:sldId id="441" r:id="rId64"/>
    <p:sldId id="442" r:id="rId65"/>
    <p:sldId id="444" r:id="rId66"/>
    <p:sldId id="443" r:id="rId67"/>
    <p:sldId id="445" r:id="rId68"/>
    <p:sldId id="446" r:id="rId69"/>
    <p:sldId id="336" r:id="rId70"/>
    <p:sldId id="337" r:id="rId71"/>
    <p:sldId id="332" r:id="rId72"/>
    <p:sldId id="447" r:id="rId73"/>
    <p:sldId id="452" r:id="rId74"/>
    <p:sldId id="453" r:id="rId75"/>
    <p:sldId id="454" r:id="rId76"/>
    <p:sldId id="455" r:id="rId77"/>
    <p:sldId id="456" r:id="rId78"/>
    <p:sldId id="457" r:id="rId79"/>
    <p:sldId id="458" r:id="rId80"/>
    <p:sldId id="459" r:id="rId81"/>
    <p:sldId id="460" r:id="rId82"/>
    <p:sldId id="461" r:id="rId83"/>
    <p:sldId id="462" r:id="rId84"/>
    <p:sldId id="463" r:id="rId85"/>
    <p:sldId id="466" r:id="rId86"/>
    <p:sldId id="467" r:id="rId87"/>
    <p:sldId id="468" r:id="rId88"/>
    <p:sldId id="469" r:id="rId89"/>
    <p:sldId id="470" r:id="rId90"/>
    <p:sldId id="472" r:id="rId91"/>
    <p:sldId id="473" r:id="rId92"/>
    <p:sldId id="474" r:id="rId93"/>
    <p:sldId id="475" r:id="rId94"/>
    <p:sldId id="476" r:id="rId95"/>
    <p:sldId id="477" r:id="rId96"/>
    <p:sldId id="448" r:id="rId97"/>
    <p:sldId id="449" r:id="rId98"/>
    <p:sldId id="450" r:id="rId99"/>
    <p:sldId id="451" r:id="rId100"/>
    <p:sldId id="471" r:id="rId101"/>
    <p:sldId id="393" r:id="rId10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11" autoAdjust="0"/>
  </p:normalViewPr>
  <p:slideViewPr>
    <p:cSldViewPr>
      <p:cViewPr varScale="1">
        <p:scale>
          <a:sx n="56" d="100"/>
          <a:sy n="56" d="100"/>
        </p:scale>
        <p:origin x="-137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61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87" Type="http://schemas.openxmlformats.org/officeDocument/2006/relationships/slide" Target="slides/slide47.xml"/><Relationship Id="rId102"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slide" Target="slides/slide42.xml"/><Relationship Id="rId90" Type="http://schemas.openxmlformats.org/officeDocument/2006/relationships/slide" Target="slides/slide50.xml"/><Relationship Id="rId95"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studs!$M$3:$M$30</c:f>
              <c:numCache>
                <c:formatCode>General</c:formatCode>
                <c:ptCount val="28"/>
                <c:pt idx="0">
                  <c:v>100</c:v>
                </c:pt>
                <c:pt idx="1">
                  <c:v>100</c:v>
                </c:pt>
                <c:pt idx="2">
                  <c:v>100</c:v>
                </c:pt>
                <c:pt idx="3">
                  <c:v>100</c:v>
                </c:pt>
                <c:pt idx="4">
                  <c:v>99</c:v>
                </c:pt>
                <c:pt idx="5">
                  <c:v>98</c:v>
                </c:pt>
                <c:pt idx="6">
                  <c:v>95</c:v>
                </c:pt>
                <c:pt idx="7">
                  <c:v>95</c:v>
                </c:pt>
                <c:pt idx="8">
                  <c:v>95</c:v>
                </c:pt>
                <c:pt idx="9">
                  <c:v>95</c:v>
                </c:pt>
                <c:pt idx="10">
                  <c:v>95</c:v>
                </c:pt>
                <c:pt idx="11">
                  <c:v>94</c:v>
                </c:pt>
                <c:pt idx="12">
                  <c:v>93</c:v>
                </c:pt>
                <c:pt idx="13">
                  <c:v>89</c:v>
                </c:pt>
                <c:pt idx="14">
                  <c:v>85</c:v>
                </c:pt>
                <c:pt idx="15">
                  <c:v>85</c:v>
                </c:pt>
                <c:pt idx="16">
                  <c:v>85</c:v>
                </c:pt>
                <c:pt idx="17">
                  <c:v>85</c:v>
                </c:pt>
                <c:pt idx="18">
                  <c:v>85</c:v>
                </c:pt>
                <c:pt idx="19">
                  <c:v>83</c:v>
                </c:pt>
                <c:pt idx="20">
                  <c:v>83</c:v>
                </c:pt>
                <c:pt idx="21">
                  <c:v>80</c:v>
                </c:pt>
                <c:pt idx="22">
                  <c:v>80</c:v>
                </c:pt>
                <c:pt idx="23">
                  <c:v>76</c:v>
                </c:pt>
                <c:pt idx="24">
                  <c:v>75</c:v>
                </c:pt>
                <c:pt idx="25">
                  <c:v>75</c:v>
                </c:pt>
                <c:pt idx="26">
                  <c:v>75</c:v>
                </c:pt>
                <c:pt idx="27">
                  <c:v>65</c:v>
                </c:pt>
              </c:numCache>
            </c:numRef>
          </c:val>
        </c:ser>
        <c:dLbls>
          <c:showLegendKey val="0"/>
          <c:showVal val="0"/>
          <c:showCatName val="0"/>
          <c:showSerName val="0"/>
          <c:showPercent val="0"/>
          <c:showBubbleSize val="0"/>
        </c:dLbls>
        <c:gapWidth val="150"/>
        <c:axId val="73233152"/>
        <c:axId val="73234688"/>
      </c:barChart>
      <c:catAx>
        <c:axId val="73233152"/>
        <c:scaling>
          <c:orientation val="minMax"/>
        </c:scaling>
        <c:delete val="1"/>
        <c:axPos val="b"/>
        <c:majorTickMark val="out"/>
        <c:minorTickMark val="none"/>
        <c:tickLblPos val="nextTo"/>
        <c:crossAx val="73234688"/>
        <c:crosses val="autoZero"/>
        <c:auto val="1"/>
        <c:lblAlgn val="ctr"/>
        <c:lblOffset val="100"/>
        <c:noMultiLvlLbl val="0"/>
      </c:catAx>
      <c:valAx>
        <c:axId val="73234688"/>
        <c:scaling>
          <c:orientation val="minMax"/>
          <c:max val="100"/>
        </c:scaling>
        <c:delete val="0"/>
        <c:axPos val="l"/>
        <c:majorGridlines/>
        <c:numFmt formatCode="General" sourceLinked="1"/>
        <c:majorTickMark val="out"/>
        <c:minorTickMark val="none"/>
        <c:tickLblPos val="nextTo"/>
        <c:txPr>
          <a:bodyPr/>
          <a:lstStyle/>
          <a:p>
            <a:pPr>
              <a:defRPr sz="1800" baseline="0"/>
            </a:pPr>
            <a:endParaRPr lang="en-US"/>
          </a:p>
        </c:txPr>
        <c:crossAx val="732331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Sheet1!$A$1:$A$63</c:f>
              <c:numCache>
                <c:formatCode>mmm\-yy</c:formatCode>
                <c:ptCount val="63"/>
                <c:pt idx="0">
                  <c:v>29799</c:v>
                </c:pt>
                <c:pt idx="1">
                  <c:v>30072</c:v>
                </c:pt>
                <c:pt idx="2">
                  <c:v>30529</c:v>
                </c:pt>
                <c:pt idx="3">
                  <c:v>30956</c:v>
                </c:pt>
                <c:pt idx="4">
                  <c:v>31321</c:v>
                </c:pt>
                <c:pt idx="5">
                  <c:v>31444</c:v>
                </c:pt>
                <c:pt idx="6">
                  <c:v>31717</c:v>
                </c:pt>
                <c:pt idx="7">
                  <c:v>32112</c:v>
                </c:pt>
                <c:pt idx="8">
                  <c:v>32325</c:v>
                </c:pt>
                <c:pt idx="9">
                  <c:v>32417</c:v>
                </c:pt>
                <c:pt idx="10">
                  <c:v>32509</c:v>
                </c:pt>
                <c:pt idx="11">
                  <c:v>32690</c:v>
                </c:pt>
                <c:pt idx="12">
                  <c:v>32782</c:v>
                </c:pt>
                <c:pt idx="13">
                  <c:v>33147</c:v>
                </c:pt>
                <c:pt idx="14">
                  <c:v>33239</c:v>
                </c:pt>
                <c:pt idx="15">
                  <c:v>33420</c:v>
                </c:pt>
                <c:pt idx="16">
                  <c:v>33512</c:v>
                </c:pt>
                <c:pt idx="17">
                  <c:v>33604</c:v>
                </c:pt>
                <c:pt idx="18">
                  <c:v>33695</c:v>
                </c:pt>
                <c:pt idx="19">
                  <c:v>33786</c:v>
                </c:pt>
                <c:pt idx="20">
                  <c:v>33878</c:v>
                </c:pt>
                <c:pt idx="21">
                  <c:v>33970</c:v>
                </c:pt>
                <c:pt idx="22">
                  <c:v>34060</c:v>
                </c:pt>
                <c:pt idx="23">
                  <c:v>34151</c:v>
                </c:pt>
                <c:pt idx="24">
                  <c:v>34243</c:v>
                </c:pt>
                <c:pt idx="25">
                  <c:v>34335</c:v>
                </c:pt>
                <c:pt idx="26">
                  <c:v>34516</c:v>
                </c:pt>
                <c:pt idx="27">
                  <c:v>34608</c:v>
                </c:pt>
                <c:pt idx="28">
                  <c:v>34700</c:v>
                </c:pt>
                <c:pt idx="29">
                  <c:v>34881</c:v>
                </c:pt>
                <c:pt idx="30">
                  <c:v>35065</c:v>
                </c:pt>
                <c:pt idx="31">
                  <c:v>35247</c:v>
                </c:pt>
                <c:pt idx="32">
                  <c:v>35431</c:v>
                </c:pt>
                <c:pt idx="33">
                  <c:v>35612</c:v>
                </c:pt>
                <c:pt idx="34">
                  <c:v>35796</c:v>
                </c:pt>
                <c:pt idx="35">
                  <c:v>35977</c:v>
                </c:pt>
                <c:pt idx="36">
                  <c:v>36161</c:v>
                </c:pt>
                <c:pt idx="37">
                  <c:v>36342</c:v>
                </c:pt>
                <c:pt idx="38">
                  <c:v>36526</c:v>
                </c:pt>
                <c:pt idx="39">
                  <c:v>36708</c:v>
                </c:pt>
                <c:pt idx="40">
                  <c:v>36892</c:v>
                </c:pt>
                <c:pt idx="41">
                  <c:v>37073</c:v>
                </c:pt>
                <c:pt idx="42">
                  <c:v>37257</c:v>
                </c:pt>
                <c:pt idx="43">
                  <c:v>37438</c:v>
                </c:pt>
                <c:pt idx="44">
                  <c:v>37622</c:v>
                </c:pt>
                <c:pt idx="45">
                  <c:v>37987</c:v>
                </c:pt>
                <c:pt idx="46">
                  <c:v>38169</c:v>
                </c:pt>
                <c:pt idx="47">
                  <c:v>38353</c:v>
                </c:pt>
                <c:pt idx="48">
                  <c:v>38534</c:v>
                </c:pt>
                <c:pt idx="49">
                  <c:v>38718</c:v>
                </c:pt>
                <c:pt idx="50">
                  <c:v>38899</c:v>
                </c:pt>
                <c:pt idx="51">
                  <c:v>39083</c:v>
                </c:pt>
                <c:pt idx="52">
                  <c:v>39264</c:v>
                </c:pt>
                <c:pt idx="53">
                  <c:v>39448</c:v>
                </c:pt>
                <c:pt idx="54">
                  <c:v>39630</c:v>
                </c:pt>
                <c:pt idx="55">
                  <c:v>39814</c:v>
                </c:pt>
                <c:pt idx="56">
                  <c:v>39995</c:v>
                </c:pt>
                <c:pt idx="57">
                  <c:v>40179</c:v>
                </c:pt>
                <c:pt idx="58">
                  <c:v>40360</c:v>
                </c:pt>
                <c:pt idx="59">
                  <c:v>40544</c:v>
                </c:pt>
                <c:pt idx="60">
                  <c:v>40725</c:v>
                </c:pt>
                <c:pt idx="61">
                  <c:v>40909</c:v>
                </c:pt>
                <c:pt idx="62">
                  <c:v>41091</c:v>
                </c:pt>
              </c:numCache>
            </c:numRef>
          </c:cat>
          <c:val>
            <c:numRef>
              <c:f>Sheet1!$B$1:$B$63</c:f>
              <c:numCache>
                <c:formatCode>General</c:formatCode>
                <c:ptCount val="63"/>
                <c:pt idx="0">
                  <c:v>213</c:v>
                </c:pt>
                <c:pt idx="1">
                  <c:v>235</c:v>
                </c:pt>
                <c:pt idx="2">
                  <c:v>562</c:v>
                </c:pt>
                <c:pt idx="3" formatCode="#,##0">
                  <c:v>1024</c:v>
                </c:pt>
                <c:pt idx="4" formatCode="#,##0">
                  <c:v>1961</c:v>
                </c:pt>
                <c:pt idx="5" formatCode="#,##0">
                  <c:v>2308</c:v>
                </c:pt>
                <c:pt idx="6" formatCode="#,##0">
                  <c:v>5089</c:v>
                </c:pt>
                <c:pt idx="7" formatCode="#,##0">
                  <c:v>28174</c:v>
                </c:pt>
                <c:pt idx="8" formatCode="#,##0">
                  <c:v>33000</c:v>
                </c:pt>
                <c:pt idx="9" formatCode="#,##0">
                  <c:v>56000</c:v>
                </c:pt>
                <c:pt idx="10" formatCode="#,##0">
                  <c:v>80000</c:v>
                </c:pt>
                <c:pt idx="11" formatCode="#,##0">
                  <c:v>130000</c:v>
                </c:pt>
                <c:pt idx="12" formatCode="#,##0">
                  <c:v>159000</c:v>
                </c:pt>
                <c:pt idx="13" formatCode="#,##0">
                  <c:v>313000</c:v>
                </c:pt>
                <c:pt idx="14" formatCode="#,##0">
                  <c:v>376000</c:v>
                </c:pt>
                <c:pt idx="15" formatCode="#,##0">
                  <c:v>535000</c:v>
                </c:pt>
                <c:pt idx="16" formatCode="#,##0">
                  <c:v>617000</c:v>
                </c:pt>
                <c:pt idx="17" formatCode="#,##0">
                  <c:v>727000</c:v>
                </c:pt>
                <c:pt idx="18" formatCode="#,##0">
                  <c:v>890000</c:v>
                </c:pt>
                <c:pt idx="19" formatCode="#,##0">
                  <c:v>992000</c:v>
                </c:pt>
                <c:pt idx="20" formatCode="#,##0">
                  <c:v>1136000</c:v>
                </c:pt>
                <c:pt idx="21" formatCode="#,##0">
                  <c:v>1313000</c:v>
                </c:pt>
                <c:pt idx="22" formatCode="#,##0">
                  <c:v>1486000</c:v>
                </c:pt>
                <c:pt idx="23" formatCode="#,##0">
                  <c:v>1776000</c:v>
                </c:pt>
                <c:pt idx="24" formatCode="#,##0">
                  <c:v>2056000</c:v>
                </c:pt>
                <c:pt idx="25" formatCode="#,##0">
                  <c:v>2217000</c:v>
                </c:pt>
                <c:pt idx="26" formatCode="#,##0">
                  <c:v>3212000</c:v>
                </c:pt>
                <c:pt idx="27" formatCode="#,##0">
                  <c:v>3864000</c:v>
                </c:pt>
                <c:pt idx="28" formatCode="#,##0">
                  <c:v>4852000</c:v>
                </c:pt>
                <c:pt idx="29" formatCode="#,##0">
                  <c:v>6642000</c:v>
                </c:pt>
                <c:pt idx="30" formatCode="#,##0">
                  <c:v>9472000</c:v>
                </c:pt>
                <c:pt idx="31" formatCode="#,##0">
                  <c:v>12881000</c:v>
                </c:pt>
                <c:pt idx="32" formatCode="#,##0">
                  <c:v>16146000</c:v>
                </c:pt>
                <c:pt idx="33" formatCode="#,##0">
                  <c:v>19540000</c:v>
                </c:pt>
                <c:pt idx="34" formatCode="#,##0">
                  <c:v>29670000</c:v>
                </c:pt>
                <c:pt idx="35">
                  <c:v>36739000</c:v>
                </c:pt>
                <c:pt idx="36" formatCode="#,##0">
                  <c:v>43230000</c:v>
                </c:pt>
                <c:pt idx="37" formatCode="#,##0">
                  <c:v>56218000</c:v>
                </c:pt>
                <c:pt idx="38" formatCode="#,##0">
                  <c:v>72398092</c:v>
                </c:pt>
                <c:pt idx="39" formatCode="#,##0">
                  <c:v>93047785</c:v>
                </c:pt>
                <c:pt idx="40" formatCode="#,##0">
                  <c:v>109574429</c:v>
                </c:pt>
                <c:pt idx="41" formatCode="#,##0">
                  <c:v>125888197</c:v>
                </c:pt>
                <c:pt idx="42" formatCode="#,##0">
                  <c:v>147344723</c:v>
                </c:pt>
                <c:pt idx="43" formatCode="#,##0">
                  <c:v>162128493</c:v>
                </c:pt>
                <c:pt idx="44" formatCode="#,##0">
                  <c:v>171638297</c:v>
                </c:pt>
                <c:pt idx="45" formatCode="#,##0">
                  <c:v>233101481</c:v>
                </c:pt>
                <c:pt idx="46" formatCode="#,##0">
                  <c:v>285139107</c:v>
                </c:pt>
                <c:pt idx="47" formatCode="#,##0">
                  <c:v>317646084</c:v>
                </c:pt>
                <c:pt idx="48" formatCode="#,##0">
                  <c:v>353284187</c:v>
                </c:pt>
                <c:pt idx="49" formatCode="#,##0">
                  <c:v>394991609</c:v>
                </c:pt>
                <c:pt idx="50" formatCode="#,##0">
                  <c:v>439286364</c:v>
                </c:pt>
                <c:pt idx="51" formatCode="#,##0">
                  <c:v>433193199</c:v>
                </c:pt>
                <c:pt idx="52" formatCode="#,##0">
                  <c:v>489774269</c:v>
                </c:pt>
                <c:pt idx="53" formatCode="#,##0">
                  <c:v>541677360</c:v>
                </c:pt>
                <c:pt idx="54" formatCode="#,##0">
                  <c:v>570937778</c:v>
                </c:pt>
                <c:pt idx="55" formatCode="#,##0">
                  <c:v>625226456</c:v>
                </c:pt>
                <c:pt idx="56" formatCode="#,##0">
                  <c:v>681064561</c:v>
                </c:pt>
                <c:pt idx="57" formatCode="#,##0">
                  <c:v>732740444</c:v>
                </c:pt>
                <c:pt idx="58" formatCode="#,##0">
                  <c:v>768913036</c:v>
                </c:pt>
                <c:pt idx="59" formatCode="#,##0">
                  <c:v>818374269</c:v>
                </c:pt>
                <c:pt idx="60" formatCode="#,##0">
                  <c:v>849869781</c:v>
                </c:pt>
                <c:pt idx="61" formatCode="#,##0">
                  <c:v>888239420</c:v>
                </c:pt>
                <c:pt idx="62" formatCode="#,##0">
                  <c:v>908585739</c:v>
                </c:pt>
              </c:numCache>
            </c:numRef>
          </c:val>
          <c:smooth val="0"/>
        </c:ser>
        <c:dLbls>
          <c:showLegendKey val="0"/>
          <c:showVal val="0"/>
          <c:showCatName val="0"/>
          <c:showSerName val="0"/>
          <c:showPercent val="0"/>
          <c:showBubbleSize val="0"/>
        </c:dLbls>
        <c:marker val="1"/>
        <c:smooth val="0"/>
        <c:axId val="84853120"/>
        <c:axId val="84854656"/>
      </c:lineChart>
      <c:dateAx>
        <c:axId val="84853120"/>
        <c:scaling>
          <c:orientation val="minMax"/>
          <c:max val="41275"/>
          <c:min val="29587"/>
        </c:scaling>
        <c:delete val="0"/>
        <c:axPos val="b"/>
        <c:numFmt formatCode="[$-409]mmm\-yy;@" sourceLinked="0"/>
        <c:majorTickMark val="out"/>
        <c:minorTickMark val="none"/>
        <c:tickLblPos val="nextTo"/>
        <c:txPr>
          <a:bodyPr/>
          <a:lstStyle/>
          <a:p>
            <a:pPr>
              <a:defRPr sz="1600" baseline="0"/>
            </a:pPr>
            <a:endParaRPr lang="en-US"/>
          </a:p>
        </c:txPr>
        <c:crossAx val="84854656"/>
        <c:crosses val="autoZero"/>
        <c:auto val="1"/>
        <c:lblOffset val="100"/>
        <c:baseTimeUnit val="months"/>
        <c:majorUnit val="5"/>
        <c:majorTimeUnit val="years"/>
      </c:dateAx>
      <c:valAx>
        <c:axId val="84854656"/>
        <c:scaling>
          <c:orientation val="minMax"/>
        </c:scaling>
        <c:delete val="0"/>
        <c:axPos val="l"/>
        <c:majorGridlines/>
        <c:numFmt formatCode="#,##0" sourceLinked="0"/>
        <c:majorTickMark val="out"/>
        <c:minorTickMark val="none"/>
        <c:tickLblPos val="nextTo"/>
        <c:crossAx val="8485312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87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40471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webopedia.com/DidYouKnow/Internet/2002/download.html" TargetMode="External"/><Relationship Id="rId13" Type="http://schemas.openxmlformats.org/officeDocument/2006/relationships/hyperlink" Target="http://www.webopedia.com/DidYouKnow/Internet/2002/browser.html" TargetMode="External"/><Relationship Id="rId3" Type="http://schemas.openxmlformats.org/officeDocument/2006/relationships/hyperlink" Target="http://www.webopedia.com/DidYouKnow/Internet/2002/FTP.html" TargetMode="External"/><Relationship Id="rId7" Type="http://schemas.openxmlformats.org/officeDocument/2006/relationships/hyperlink" Target="http://www.webopedia.com/DidYouKnow/Internet/2002/server.html" TargetMode="External"/><Relationship Id="rId12" Type="http://schemas.openxmlformats.org/officeDocument/2006/relationships/hyperlink" Target="http://www.webopedia.com/DidYouKnow/Internet/2002/HTTP.html"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www.webopedia.com/DidYouKnow/Internet/2002/workstation.html" TargetMode="External"/><Relationship Id="rId11" Type="http://schemas.openxmlformats.org/officeDocument/2006/relationships/hyperlink" Target="http://www.webopedia.com/DidYouKnow/Internet/2002/log_on.html" TargetMode="External"/><Relationship Id="rId5" Type="http://schemas.openxmlformats.org/officeDocument/2006/relationships/hyperlink" Target="http://www.webopedia.com/DidYouKnow/Internet/2002/upload.html" TargetMode="External"/><Relationship Id="rId10" Type="http://schemas.openxmlformats.org/officeDocument/2006/relationships/hyperlink" Target="http://www.webopedia.com/DidYouKnow/Internet/2002/Web_server.html" TargetMode="External"/><Relationship Id="rId4" Type="http://schemas.openxmlformats.org/officeDocument/2006/relationships/hyperlink" Target="http://www.webopedia.com/DidYouKnow/Internet/2002/protocol.html" TargetMode="External"/><Relationship Id="rId9" Type="http://schemas.openxmlformats.org/officeDocument/2006/relationships/hyperlink" Target="http://www.webopedia.com/DidYouKnow/Internet/2002/URL.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2525" y="692150"/>
            <a:ext cx="4554538" cy="3416300"/>
          </a:xfrm>
          <a:ln cap="flat"/>
        </p:spPr>
      </p:sp>
      <p:sp>
        <p:nvSpPr>
          <p:cNvPr id="87043"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2525" y="692150"/>
            <a:ext cx="4554538" cy="3416300"/>
          </a:xfrm>
          <a:ln cap="flat"/>
        </p:spPr>
      </p:sp>
      <p:sp>
        <p:nvSpPr>
          <p:cNvPr id="91139"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2B71F69-F7E1-45F1-AAF2-76BEFE93D6BD}" type="slidenum">
              <a:rPr lang="en-US">
                <a:solidFill>
                  <a:srgbClr val="000000"/>
                </a:solidFill>
              </a:rPr>
              <a:pPr/>
              <a:t>33</a:t>
            </a:fld>
            <a:endParaRPr lang="en-US">
              <a:solidFill>
                <a:srgbClr val="000000"/>
              </a:solidFill>
            </a:endParaRPr>
          </a:p>
        </p:txBody>
      </p:sp>
      <p:sp>
        <p:nvSpPr>
          <p:cNvPr id="312322"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312323" name="Rectangle 3"/>
          <p:cNvSpPr>
            <a:spLocks noGrp="1" noChangeArrowheads="1"/>
          </p:cNvSpPr>
          <p:nvPr>
            <p:ph type="body" idx="1"/>
          </p:nvPr>
        </p:nvSpPr>
        <p:spPr>
          <a:ln/>
        </p:spPr>
        <p:txBody>
          <a:bodyPr lIns="91334" tIns="44866" rIns="91334" bIns="4486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B82E6DA-0679-493C-A48E-22A2372BEECD}" type="slidenum">
              <a:rPr lang="en-US">
                <a:solidFill>
                  <a:srgbClr val="000000"/>
                </a:solidFill>
              </a:rPr>
              <a:pPr/>
              <a:t>41</a:t>
            </a:fld>
            <a:endParaRPr lang="en-US">
              <a:solidFill>
                <a:srgbClr val="000000"/>
              </a:solidFill>
            </a:endParaRPr>
          </a:p>
        </p:txBody>
      </p:sp>
      <p:sp>
        <p:nvSpPr>
          <p:cNvPr id="16691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18C4495-0240-486F-AC91-E7AB7D48B37E}" type="slidenum">
              <a:rPr lang="en-US">
                <a:solidFill>
                  <a:srgbClr val="000000"/>
                </a:solidFill>
              </a:rPr>
              <a:pPr/>
              <a:t>43</a:t>
            </a:fld>
            <a:endParaRPr lang="en-US">
              <a:solidFill>
                <a:srgbClr val="000000"/>
              </a:solidFill>
            </a:endParaRPr>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69A7959-0DD4-40A5-9345-D9541B745E77}" type="slidenum">
              <a:rPr lang="en-US">
                <a:solidFill>
                  <a:srgbClr val="000000"/>
                </a:solidFill>
              </a:rPr>
              <a:pPr/>
              <a:t>47</a:t>
            </a:fld>
            <a:endParaRPr lang="en-US">
              <a:solidFill>
                <a:srgbClr val="000000"/>
              </a:solidFill>
            </a:endParaRPr>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6336108-5E26-45A5-BE3D-0E34A8465ADF}" type="slidenum">
              <a:rPr lang="en-US">
                <a:solidFill>
                  <a:srgbClr val="000000"/>
                </a:solidFill>
              </a:rPr>
              <a:pPr/>
              <a:t>49</a:t>
            </a:fld>
            <a:endParaRPr lang="en-US">
              <a:solidFill>
                <a:srgbClr val="000000"/>
              </a:solidFill>
            </a:endParaRPr>
          </a:p>
        </p:txBody>
      </p:sp>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1F22AA8-29B7-468F-B463-598E0E858E5B}" type="slidenum">
              <a:rPr lang="en-US">
                <a:solidFill>
                  <a:srgbClr val="000000"/>
                </a:solidFill>
              </a:rPr>
              <a:pPr/>
              <a:t>51</a:t>
            </a:fld>
            <a:endParaRPr lang="en-US">
              <a:solidFill>
                <a:srgbClr val="000000"/>
              </a:solidFill>
            </a:endParaRPr>
          </a:p>
        </p:txBody>
      </p:sp>
      <p:sp>
        <p:nvSpPr>
          <p:cNvPr id="124930"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24931"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E62D6D5-6F1A-45C6-BE80-FEC91229CAB7}" type="slidenum">
              <a:rPr lang="en-US">
                <a:solidFill>
                  <a:srgbClr val="000000"/>
                </a:solidFill>
              </a:rPr>
              <a:pPr/>
              <a:t>53</a:t>
            </a:fld>
            <a:endParaRPr lang="en-US">
              <a:solidFill>
                <a:srgbClr val="000000"/>
              </a:solidFill>
            </a:endParaRPr>
          </a:p>
        </p:txBody>
      </p:sp>
      <p:sp>
        <p:nvSpPr>
          <p:cNvPr id="131074" name="Rectangle 2"/>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
        <p:nvSpPr>
          <p:cNvPr id="131075" name="Rectangle 3"/>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AFFB212-5002-42ED-8438-0DAF80868972}" type="slidenum">
              <a:rPr lang="en-US">
                <a:solidFill>
                  <a:srgbClr val="000000"/>
                </a:solidFill>
              </a:rPr>
              <a:pPr/>
              <a:t>54</a:t>
            </a:fld>
            <a:endParaRPr lang="en-US">
              <a:solidFill>
                <a:srgbClr val="000000"/>
              </a:solidFill>
            </a:endParaRPr>
          </a:p>
        </p:txBody>
      </p:sp>
      <p:sp>
        <p:nvSpPr>
          <p:cNvPr id="146434"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cap="flat"/>
        </p:spPr>
      </p:sp>
      <p:sp>
        <p:nvSpPr>
          <p:cNvPr id="81923"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49E813F-2F9F-4287-A69A-4FC5BED078A4}" type="slidenum">
              <a:rPr lang="en-US">
                <a:solidFill>
                  <a:srgbClr val="000000"/>
                </a:solidFill>
              </a:rPr>
              <a:pPr/>
              <a:t>58</a:t>
            </a:fld>
            <a:endParaRPr lang="en-US">
              <a:solidFill>
                <a:srgbClr val="000000"/>
              </a:solidFill>
            </a:endParaRPr>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71874EC-9650-44B8-9584-6AB66C7B975B}" type="slidenum">
              <a:rPr lang="en-US">
                <a:solidFill>
                  <a:srgbClr val="000000"/>
                </a:solidFill>
              </a:rPr>
              <a:pPr/>
              <a:t>59</a:t>
            </a:fld>
            <a:endParaRPr lang="en-US">
              <a:solidFill>
                <a:srgbClr val="000000"/>
              </a:solidFill>
            </a:endParaRPr>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A6E340DC-645F-4E43-95D6-0B0B4A9E19FD}" type="slidenum">
              <a:rPr lang="en-US">
                <a:solidFill>
                  <a:srgbClr val="000000"/>
                </a:solidFill>
              </a:rPr>
              <a:pPr/>
              <a:t>60</a:t>
            </a:fld>
            <a:endParaRPr lang="en-US">
              <a:solidFill>
                <a:srgbClr val="000000"/>
              </a:solidFill>
            </a:endParaRPr>
          </a:p>
        </p:txBody>
      </p:sp>
      <p:sp>
        <p:nvSpPr>
          <p:cNvPr id="342018" name="Rectangle 2"/>
          <p:cNvSpPr>
            <a:spLocks noGrp="1" noRot="1" noChangeAspect="1" noChangeArrowheads="1" noTextEdit="1"/>
          </p:cNvSpPr>
          <p:nvPr>
            <p:ph type="sldImg"/>
          </p:nvPr>
        </p:nvSpPr>
        <p:spPr>
          <a:xfrm>
            <a:off x="1150938" y="692150"/>
            <a:ext cx="4556125" cy="3416300"/>
          </a:xfrm>
          <a:ln/>
        </p:spPr>
      </p:sp>
      <p:sp>
        <p:nvSpPr>
          <p:cNvPr id="342019" name="Rectangle 3"/>
          <p:cNvSpPr>
            <a:spLocks noGrp="1" noChangeArrowheads="1"/>
          </p:cNvSpPr>
          <p:nvPr>
            <p:ph type="body" idx="1"/>
          </p:nvPr>
        </p:nvSpPr>
        <p:spPr/>
        <p:txBody>
          <a:bodyPr/>
          <a:lstStyle/>
          <a:p>
            <a:r>
              <a:rPr lang="en-US"/>
              <a:t>Link this to postal service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9E7F525-4BF8-4B65-955B-90FCABEDE14C}" type="slidenum">
              <a:rPr lang="en-US">
                <a:solidFill>
                  <a:srgbClr val="000000"/>
                </a:solidFill>
              </a:rPr>
              <a:pPr/>
              <a:t>61</a:t>
            </a:fld>
            <a:endParaRPr lang="en-US">
              <a:solidFill>
                <a:srgbClr val="000000"/>
              </a:solidFill>
            </a:endParaRPr>
          </a:p>
        </p:txBody>
      </p:sp>
      <p:sp>
        <p:nvSpPr>
          <p:cNvPr id="179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r>
              <a:rPr lang="en-US"/>
              <a:t>The Difference Between FTP and HTTP </a:t>
            </a:r>
            <a:r>
              <a:rPr lang="en-US">
                <a:hlinkClick r:id="rId3"/>
              </a:rPr>
              <a:t>File Transfer Protocol</a:t>
            </a:r>
            <a:r>
              <a:rPr lang="en-US"/>
              <a:t>, or FTP, is a </a:t>
            </a:r>
            <a:r>
              <a:rPr lang="en-US">
                <a:hlinkClick r:id="rId4"/>
              </a:rPr>
              <a:t>protocol</a:t>
            </a:r>
            <a:r>
              <a:rPr lang="en-US"/>
              <a:t> used to </a:t>
            </a:r>
            <a:r>
              <a:rPr lang="en-US">
                <a:hlinkClick r:id="rId5"/>
              </a:rPr>
              <a:t>upload</a:t>
            </a:r>
            <a:r>
              <a:rPr lang="en-US"/>
              <a:t> files from a </a:t>
            </a:r>
            <a:r>
              <a:rPr lang="en-US">
                <a:hlinkClick r:id="rId6"/>
              </a:rPr>
              <a:t>workstation</a:t>
            </a:r>
            <a:r>
              <a:rPr lang="en-US"/>
              <a:t> to a FTP </a:t>
            </a:r>
            <a:r>
              <a:rPr lang="en-US">
                <a:hlinkClick r:id="rId7"/>
              </a:rPr>
              <a:t>server</a:t>
            </a:r>
            <a:r>
              <a:rPr lang="en-US"/>
              <a:t> or </a:t>
            </a:r>
            <a:r>
              <a:rPr lang="en-US">
                <a:hlinkClick r:id="rId8"/>
              </a:rPr>
              <a:t>download</a:t>
            </a:r>
            <a:r>
              <a:rPr lang="en-US"/>
              <a:t> files from a FTP server to a workstation. It is the way that files get transferred from one device to another in order for the files to be available on the Internet. When </a:t>
            </a:r>
            <a:r>
              <a:rPr lang="en-US" i="1"/>
              <a:t>ftp</a:t>
            </a:r>
            <a:r>
              <a:rPr lang="en-US"/>
              <a:t> appears in a </a:t>
            </a:r>
            <a:r>
              <a:rPr lang="en-US">
                <a:hlinkClick r:id="rId9"/>
              </a:rPr>
              <a:t>URL</a:t>
            </a:r>
            <a:r>
              <a:rPr lang="en-US"/>
              <a:t> it means that the user is connecting to a file server and not a </a:t>
            </a:r>
            <a:r>
              <a:rPr lang="en-US">
                <a:hlinkClick r:id="rId10"/>
              </a:rPr>
              <a:t>Web server</a:t>
            </a:r>
            <a:r>
              <a:rPr lang="en-US"/>
              <a:t> and that some form of file transfer is going to take place. Most FTP servers require the user to </a:t>
            </a:r>
            <a:r>
              <a:rPr lang="en-US">
                <a:hlinkClick r:id="rId11"/>
              </a:rPr>
              <a:t>log on</a:t>
            </a:r>
            <a:r>
              <a:rPr lang="en-US"/>
              <a:t> to the server in order to transfer files. In contrast, </a:t>
            </a:r>
            <a:r>
              <a:rPr lang="en-US">
                <a:hlinkClick r:id="rId12"/>
              </a:rPr>
              <a:t>Hyper Text Transfer Protocol</a:t>
            </a:r>
            <a:r>
              <a:rPr lang="en-US"/>
              <a:t>, or HTTP, is a protocol used to transfer files from a Web server onto a </a:t>
            </a:r>
            <a:r>
              <a:rPr lang="en-US">
                <a:hlinkClick r:id="rId13"/>
              </a:rPr>
              <a:t>browser</a:t>
            </a:r>
            <a:r>
              <a:rPr lang="en-US"/>
              <a:t> in order to view a Web page that is on the Internet. Unlike FTP, where entire files are transferred from one device to another and copied into memory, HTTP only transfers the contents of a web page into a browser for viewing. FTP is a two-way system as files are transferred back and forth between server and workstation. HTTP is a one-way system as files are transported only from the server onto the workstation's browser. When </a:t>
            </a:r>
            <a:r>
              <a:rPr lang="en-US" i="1"/>
              <a:t>http</a:t>
            </a:r>
            <a:r>
              <a:rPr lang="en-US"/>
              <a:t> appears in a URL it means that the user is connecting to a Web server and not a file server. The files are transferred but not downloaded, therefore not copied into the memory of the receiving device.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cap="flat"/>
        </p:spPr>
      </p:sp>
      <p:sp>
        <p:nvSpPr>
          <p:cNvPr id="82947"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cap="flat"/>
        </p:spPr>
      </p:sp>
      <p:sp>
        <p:nvSpPr>
          <p:cNvPr id="84995"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cap="flat"/>
        </p:spPr>
      </p:sp>
      <p:sp>
        <p:nvSpPr>
          <p:cNvPr id="92163"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D55C908-EF67-4398-94F9-003FD13E1CE8}" type="slidenum">
              <a:rPr lang="en-US">
                <a:solidFill>
                  <a:srgbClr val="000000"/>
                </a:solidFill>
              </a:rPr>
              <a:pPr/>
              <a:t>24</a:t>
            </a:fld>
            <a:endParaRPr lang="en-US">
              <a:solidFill>
                <a:srgbClr val="000000"/>
              </a:solidFill>
            </a:endParaRPr>
          </a:p>
        </p:txBody>
      </p:sp>
      <p:sp>
        <p:nvSpPr>
          <p:cNvPr id="30617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06179" name="Rectangle 3"/>
          <p:cNvSpPr>
            <a:spLocks noGrp="1" noChangeArrowheads="1"/>
          </p:cNvSpPr>
          <p:nvPr>
            <p:ph type="body" idx="1"/>
          </p:nvPr>
        </p:nvSpPr>
        <p:spPr>
          <a:noFill/>
          <a:ln/>
        </p:spPr>
        <p:txBody>
          <a:bodyPr lIns="90488" tIns="44450" rIns="90488" bIns="44450"/>
          <a:lstStyle/>
          <a:p>
            <a:r>
              <a:rPr lang="en-US"/>
              <a:t>Moore’s law make shift from large time sharing computer facilities to individual, small but powerful computer systems, 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2525" y="692150"/>
            <a:ext cx="4554538" cy="3416300"/>
          </a:xfrm>
          <a:ln cap="flat"/>
        </p:spPr>
      </p:sp>
      <p:sp>
        <p:nvSpPr>
          <p:cNvPr id="88067" name="Rectangle 3"/>
          <p:cNvSpPr>
            <a:spLocks noGrp="1" noChangeArrowheads="1"/>
          </p:cNvSpPr>
          <p:nvPr>
            <p:ph type="body" idx="1"/>
          </p:nvPr>
        </p:nvSpPr>
        <p:spPr>
          <a:noFill/>
          <a:ln w="9525"/>
        </p:spPr>
        <p:txBody>
          <a:bodyPr lIns="91334" tIns="44866" rIns="91334" bIns="44866"/>
          <a:lstStyle/>
          <a:p>
            <a:endParaRPr lang="en-US" smtClean="0">
              <a:latin typeface="Times New Roman" pitchFamily="18"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88BCB8-27AA-4929-BF26-24FFD89962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D8B5478-28A3-43F0-B860-7BA2D5A0D0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rPr>
              <a:pPr eaLnBrk="1" hangingPunct="1"/>
              <a:t>‹#›</a:t>
            </a:fld>
            <a:endParaRPr lang="en-US">
              <a:solidFill>
                <a:srgbClr val="000000"/>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2/28/DHCP_session_en.svg" TargetMode="Externa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3/3b/UDP_encapsulation.svg" TargetMode="Externa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Computing</a:t>
            </a:r>
          </a:p>
        </p:txBody>
      </p:sp>
      <p:sp>
        <p:nvSpPr>
          <p:cNvPr id="4099" name="Rectangle 3"/>
          <p:cNvSpPr>
            <a:spLocks noGrp="1" noChangeArrowheads="1"/>
          </p:cNvSpPr>
          <p:nvPr>
            <p:ph type="subTitle" idx="1"/>
          </p:nvPr>
        </p:nvSpPr>
        <p:spPr>
          <a:noFill/>
        </p:spPr>
        <p:txBody>
          <a:bodyPr/>
          <a:lstStyle/>
          <a:p>
            <a:pPr marL="342900" indent="-342900"/>
            <a:r>
              <a:rPr lang="en-US" dirty="0" smtClean="0"/>
              <a:t>Week </a:t>
            </a:r>
            <a:r>
              <a:rPr lang="en-US" dirty="0" smtClean="0"/>
              <a:t>9</a:t>
            </a:r>
            <a:endParaRPr lang="en-US" dirty="0"/>
          </a:p>
          <a:p>
            <a:pPr marL="342900" indent="-342900"/>
            <a:r>
              <a:rPr lang="en-US" dirty="0" smtClean="0"/>
              <a:t>LBSC 671</a:t>
            </a:r>
          </a:p>
          <a:p>
            <a:pPr marL="342900" indent="-342900"/>
            <a:r>
              <a:rPr lang="en-US" dirty="0" smtClean="0"/>
              <a:t>Creating Information Infrastructures</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BM_PC_5150.jpg"/>
          <p:cNvPicPr>
            <a:picLocks noChangeAspect="1"/>
          </p:cNvPicPr>
          <p:nvPr/>
        </p:nvPicPr>
        <p:blipFill>
          <a:blip r:embed="rId2" cstate="print"/>
          <a:srcRect/>
          <a:stretch>
            <a:fillRect/>
          </a:stretch>
        </p:blipFill>
        <p:spPr bwMode="auto">
          <a:xfrm>
            <a:off x="1630363" y="1497013"/>
            <a:ext cx="5837237" cy="4217987"/>
          </a:xfrm>
          <a:prstGeom prst="rect">
            <a:avLst/>
          </a:prstGeom>
          <a:noFill/>
          <a:ln w="9525">
            <a:noFill/>
            <a:miter lim="800000"/>
            <a:headEnd/>
            <a:tailEnd/>
          </a:ln>
        </p:spPr>
      </p:pic>
      <p:sp>
        <p:nvSpPr>
          <p:cNvPr id="12291"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pitchFamily="34" charset="0"/>
              </a:rPr>
              <a:t>Source: Wikipedia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acBook_Pro.jpg"/>
          <p:cNvPicPr>
            <a:picLocks noChangeAspect="1"/>
          </p:cNvPicPr>
          <p:nvPr/>
        </p:nvPicPr>
        <p:blipFill>
          <a:blip r:embed="rId2" cstate="print"/>
          <a:srcRect/>
          <a:stretch>
            <a:fillRect/>
          </a:stretch>
        </p:blipFill>
        <p:spPr bwMode="auto">
          <a:xfrm>
            <a:off x="1219200" y="457200"/>
            <a:ext cx="7202488" cy="5791200"/>
          </a:xfrm>
          <a:prstGeom prst="rect">
            <a:avLst/>
          </a:prstGeom>
          <a:noFill/>
          <a:ln w="9525">
            <a:noFill/>
            <a:miter lim="800000"/>
            <a:headEnd/>
            <a:tailEnd/>
          </a:ln>
        </p:spPr>
      </p:pic>
      <p:sp>
        <p:nvSpPr>
          <p:cNvPr id="13315"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pitchFamily="34" charset="0"/>
              </a:rPr>
              <a:t>Source: Wikipedia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IPhoneSeattle.jpg"/>
          <p:cNvPicPr>
            <a:picLocks noChangeAspect="1"/>
          </p:cNvPicPr>
          <p:nvPr/>
        </p:nvPicPr>
        <p:blipFill>
          <a:blip r:embed="rId2" cstate="print"/>
          <a:srcRect/>
          <a:stretch>
            <a:fillRect/>
          </a:stretch>
        </p:blipFill>
        <p:spPr bwMode="auto">
          <a:xfrm>
            <a:off x="2457450" y="254000"/>
            <a:ext cx="4229100" cy="6350000"/>
          </a:xfrm>
          <a:prstGeom prst="rect">
            <a:avLst/>
          </a:prstGeom>
          <a:noFill/>
          <a:ln w="9525">
            <a:noFill/>
            <a:miter lim="800000"/>
            <a:headEnd/>
            <a:tailEnd/>
          </a:ln>
        </p:spPr>
      </p:pic>
      <p:sp>
        <p:nvSpPr>
          <p:cNvPr id="14339" name="TextBox 3"/>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a:lstStyle/>
          <a:p>
            <a:r>
              <a:rPr lang="en-US" smtClean="0"/>
              <a:t>The Big Picture</a:t>
            </a:r>
          </a:p>
        </p:txBody>
      </p:sp>
      <p:sp>
        <p:nvSpPr>
          <p:cNvPr id="1030" name="Rectangle 3"/>
          <p:cNvSpPr>
            <a:spLocks noChangeArrowheads="1"/>
          </p:cNvSpPr>
          <p:nvPr/>
        </p:nvSpPr>
        <p:spPr bwMode="auto">
          <a:xfrm>
            <a:off x="4572000" y="3505200"/>
            <a:ext cx="1219200" cy="990600"/>
          </a:xfrm>
          <a:prstGeom prst="rect">
            <a:avLst/>
          </a:prstGeom>
          <a:noFill/>
          <a:ln w="12700">
            <a:solidFill>
              <a:schemeClr val="tx1"/>
            </a:solidFill>
            <a:miter lim="800000"/>
            <a:headEnd/>
            <a:tailEnd/>
          </a:ln>
        </p:spPr>
        <p:txBody>
          <a:bodyPr wrap="none" lIns="90488" tIns="44450" rIns="90488" bIns="44450" anchor="ctr"/>
          <a:lstStyle/>
          <a:p>
            <a:pPr algn="ctr"/>
            <a:r>
              <a:rPr lang="en-US"/>
              <a:t>Processor</a:t>
            </a:r>
          </a:p>
        </p:txBody>
      </p:sp>
      <p:sp>
        <p:nvSpPr>
          <p:cNvPr id="1031" name="Oval 4"/>
          <p:cNvSpPr>
            <a:spLocks noChangeArrowheads="1"/>
          </p:cNvSpPr>
          <p:nvPr/>
        </p:nvSpPr>
        <p:spPr bwMode="auto">
          <a:xfrm>
            <a:off x="6705600" y="3352800"/>
            <a:ext cx="1143000" cy="1219200"/>
          </a:xfrm>
          <a:prstGeom prst="ellipse">
            <a:avLst/>
          </a:prstGeom>
          <a:noFill/>
          <a:ln w="12700">
            <a:solidFill>
              <a:schemeClr val="tx1"/>
            </a:solidFill>
            <a:round/>
            <a:headEnd/>
            <a:tailEnd/>
          </a:ln>
        </p:spPr>
        <p:txBody>
          <a:bodyPr wrap="none" lIns="90488" tIns="44450" rIns="90488" bIns="44450" anchor="ctr"/>
          <a:lstStyle/>
          <a:p>
            <a:pPr algn="ctr"/>
            <a:r>
              <a:rPr lang="en-US"/>
              <a:t>Memory</a:t>
            </a:r>
          </a:p>
        </p:txBody>
      </p:sp>
      <p:graphicFrame>
        <p:nvGraphicFramePr>
          <p:cNvPr id="1026" name="Object 5"/>
          <p:cNvGraphicFramePr>
            <a:graphicFrameLocks/>
          </p:cNvGraphicFramePr>
          <p:nvPr/>
        </p:nvGraphicFramePr>
        <p:xfrm>
          <a:off x="609600" y="2971800"/>
          <a:ext cx="1384300" cy="1871663"/>
        </p:xfrm>
        <a:graphic>
          <a:graphicData uri="http://schemas.openxmlformats.org/presentationml/2006/ole">
            <mc:AlternateContent xmlns:mc="http://schemas.openxmlformats.org/markup-compatibility/2006">
              <mc:Choice xmlns:v="urn:schemas-microsoft-com:vml" Requires="v">
                <p:oleObj spid="_x0000_s1071" name="Clip" r:id="rId4" imgW="1382400" imgH="1869840" progId="MS_ClipArt_Gallery.2">
                  <p:embed/>
                </p:oleObj>
              </mc:Choice>
              <mc:Fallback>
                <p:oleObj name="Clip" r:id="rId4" imgW="1382400" imgH="186984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13843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p:cNvGraphicFramePr>
          <p:nvPr/>
        </p:nvGraphicFramePr>
        <p:xfrm>
          <a:off x="2590800" y="3505200"/>
          <a:ext cx="1271588" cy="1149350"/>
        </p:xfrm>
        <a:graphic>
          <a:graphicData uri="http://schemas.openxmlformats.org/presentationml/2006/ole">
            <mc:AlternateContent xmlns:mc="http://schemas.openxmlformats.org/markup-compatibility/2006">
              <mc:Choice xmlns:v="urn:schemas-microsoft-com:vml" Requires="v">
                <p:oleObj spid="_x0000_s1072" name="Clip" r:id="rId6" imgW="1269720" imgH="1147680" progId="MS_ClipArt_Gallery.2">
                  <p:embed/>
                </p:oleObj>
              </mc:Choice>
              <mc:Fallback>
                <p:oleObj name="Clip" r:id="rId6" imgW="1269720" imgH="114768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505200"/>
                        <a:ext cx="1271588"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Line 7"/>
          <p:cNvSpPr>
            <a:spLocks noChangeShapeType="1"/>
          </p:cNvSpPr>
          <p:nvPr/>
        </p:nvSpPr>
        <p:spPr bwMode="auto">
          <a:xfrm>
            <a:off x="5792788" y="3962400"/>
            <a:ext cx="912812" cy="0"/>
          </a:xfrm>
          <a:prstGeom prst="line">
            <a:avLst/>
          </a:prstGeom>
          <a:noFill/>
          <a:ln w="12700">
            <a:solidFill>
              <a:schemeClr val="tx1"/>
            </a:solidFill>
            <a:round/>
            <a:headEnd type="triangle" w="med" len="med"/>
            <a:tailEnd type="triangle" w="med" len="med"/>
          </a:ln>
        </p:spPr>
        <p:txBody>
          <a:bodyPr/>
          <a:lstStyle/>
          <a:p>
            <a:endParaRPr lang="en-US"/>
          </a:p>
        </p:txBody>
      </p:sp>
      <p:sp>
        <p:nvSpPr>
          <p:cNvPr id="1033" name="Line 8"/>
          <p:cNvSpPr>
            <a:spLocks noChangeShapeType="1"/>
          </p:cNvSpPr>
          <p:nvPr/>
        </p:nvSpPr>
        <p:spPr bwMode="auto">
          <a:xfrm>
            <a:off x="3659188" y="3962400"/>
            <a:ext cx="912812" cy="0"/>
          </a:xfrm>
          <a:prstGeom prst="line">
            <a:avLst/>
          </a:prstGeom>
          <a:noFill/>
          <a:ln w="12700">
            <a:solidFill>
              <a:schemeClr val="tx1"/>
            </a:solidFill>
            <a:round/>
            <a:headEnd type="triangle" w="med" len="med"/>
            <a:tailEnd type="triangle" w="med" len="med"/>
          </a:ln>
        </p:spPr>
        <p:txBody>
          <a:bodyPr/>
          <a:lstStyle/>
          <a:p>
            <a:endParaRPr lang="en-US"/>
          </a:p>
        </p:txBody>
      </p:sp>
      <p:graphicFrame>
        <p:nvGraphicFramePr>
          <p:cNvPr id="1028" name="Object 9"/>
          <p:cNvGraphicFramePr>
            <a:graphicFrameLocks/>
          </p:cNvGraphicFramePr>
          <p:nvPr/>
        </p:nvGraphicFramePr>
        <p:xfrm>
          <a:off x="1524000" y="1371600"/>
          <a:ext cx="6108700" cy="4076700"/>
        </p:xfrm>
        <a:graphic>
          <a:graphicData uri="http://schemas.openxmlformats.org/presentationml/2006/ole">
            <mc:AlternateContent xmlns:mc="http://schemas.openxmlformats.org/markup-compatibility/2006">
              <mc:Choice xmlns:v="urn:schemas-microsoft-com:vml" Requires="v">
                <p:oleObj spid="_x0000_s1073" name="Clip" r:id="rId8" imgW="6107040" imgH="4074840" progId="MS_ClipArt_Gallery.5">
                  <p:embed/>
                </p:oleObj>
              </mc:Choice>
              <mc:Fallback>
                <p:oleObj name="Clip" r:id="rId8" imgW="6107040" imgH="4074840" progId="MS_ClipArt_Gallery.5">
                  <p:embed/>
                  <p:pic>
                    <p:nvPicPr>
                      <p:cNvPr id="0" name="Objec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371600"/>
                        <a:ext cx="61087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Rectangle 10"/>
          <p:cNvSpPr>
            <a:spLocks noChangeArrowheads="1"/>
          </p:cNvSpPr>
          <p:nvPr/>
        </p:nvSpPr>
        <p:spPr bwMode="auto">
          <a:xfrm>
            <a:off x="4572000" y="5410200"/>
            <a:ext cx="1219200" cy="990600"/>
          </a:xfrm>
          <a:prstGeom prst="rect">
            <a:avLst/>
          </a:prstGeom>
          <a:noFill/>
          <a:ln w="12700">
            <a:solidFill>
              <a:schemeClr val="tx1"/>
            </a:solidFill>
            <a:miter lim="800000"/>
            <a:headEnd/>
            <a:tailEnd/>
          </a:ln>
        </p:spPr>
        <p:txBody>
          <a:bodyPr wrap="none" lIns="90488" tIns="44450" rIns="90488" bIns="44450" anchor="ctr"/>
          <a:lstStyle/>
          <a:p>
            <a:pPr algn="ctr"/>
            <a:r>
              <a:rPr lang="en-US"/>
              <a:t>Network</a:t>
            </a:r>
          </a:p>
        </p:txBody>
      </p:sp>
      <p:sp>
        <p:nvSpPr>
          <p:cNvPr id="1035" name="Line 11"/>
          <p:cNvSpPr>
            <a:spLocks noChangeShapeType="1"/>
          </p:cNvSpPr>
          <p:nvPr/>
        </p:nvSpPr>
        <p:spPr bwMode="auto">
          <a:xfrm flipV="1">
            <a:off x="5181600" y="4495800"/>
            <a:ext cx="0" cy="912813"/>
          </a:xfrm>
          <a:prstGeom prst="line">
            <a:avLst/>
          </a:prstGeom>
          <a:noFill/>
          <a:ln w="12700">
            <a:solidFill>
              <a:schemeClr val="tx1"/>
            </a:solidFill>
            <a:round/>
            <a:headEnd type="triangle" w="med" len="med"/>
            <a:tailEnd type="triangle" w="med" len="med"/>
          </a:ln>
        </p:spPr>
        <p:txBody>
          <a:bodyPr/>
          <a:lstStyle/>
          <a:p>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t>Hardware Processing Cycle</a:t>
            </a:r>
          </a:p>
        </p:txBody>
      </p:sp>
      <p:sp>
        <p:nvSpPr>
          <p:cNvPr id="16387" name="Rectangle 3"/>
          <p:cNvSpPr>
            <a:spLocks noGrp="1" noChangeArrowheads="1"/>
          </p:cNvSpPr>
          <p:nvPr>
            <p:ph type="body" idx="1"/>
          </p:nvPr>
        </p:nvSpPr>
        <p:spPr>
          <a:noFill/>
        </p:spPr>
        <p:txBody>
          <a:bodyPr/>
          <a:lstStyle/>
          <a:p>
            <a:r>
              <a:rPr lang="en-US" smtClean="0"/>
              <a:t>Input comes from somewhere</a:t>
            </a:r>
          </a:p>
          <a:p>
            <a:pPr lvl="1"/>
            <a:r>
              <a:rPr lang="en-US" smtClean="0"/>
              <a:t>Keyboard, mouse, microphone, camera, …</a:t>
            </a:r>
          </a:p>
          <a:p>
            <a:pPr lvl="3"/>
            <a:endParaRPr lang="en-US" smtClean="0"/>
          </a:p>
          <a:p>
            <a:r>
              <a:rPr lang="en-US" smtClean="0"/>
              <a:t>The system does something with it</a:t>
            </a:r>
          </a:p>
          <a:p>
            <a:pPr lvl="1"/>
            <a:r>
              <a:rPr lang="en-US" smtClean="0"/>
              <a:t>Processor, memory, software, network, …</a:t>
            </a:r>
          </a:p>
          <a:p>
            <a:pPr lvl="3"/>
            <a:endParaRPr lang="en-US" smtClean="0"/>
          </a:p>
          <a:p>
            <a:r>
              <a:rPr lang="en-US" smtClean="0"/>
              <a:t>Output goes somewhere</a:t>
            </a:r>
          </a:p>
          <a:p>
            <a:pPr lvl="1"/>
            <a:r>
              <a:rPr lang="en-US" smtClean="0"/>
              <a:t>Monitor, speaker, robot controls,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447800" y="1676400"/>
            <a:ext cx="6172200" cy="685800"/>
          </a:xfrm>
          <a:prstGeom prst="rect">
            <a:avLst/>
          </a:prstGeom>
          <a:solidFill>
            <a:srgbClr val="CCFF99"/>
          </a:solidFill>
          <a:ln w="9525" algn="ctr">
            <a:solidFill>
              <a:schemeClr val="bg2"/>
            </a:solidFill>
            <a:round/>
            <a:headEnd/>
            <a:tailEnd/>
          </a:ln>
        </p:spPr>
        <p:txBody>
          <a:bodyPr anchor="ctr" anchorCtr="1"/>
          <a:lstStyle/>
          <a:p>
            <a:r>
              <a:rPr lang="en-US" b="1">
                <a:solidFill>
                  <a:schemeClr val="bg2"/>
                </a:solidFill>
                <a:latin typeface="Arial" pitchFamily="34" charset="0"/>
              </a:rPr>
              <a:t>Memory</a:t>
            </a:r>
          </a:p>
        </p:txBody>
      </p:sp>
      <p:sp>
        <p:nvSpPr>
          <p:cNvPr id="17412" name="Rectangle 4"/>
          <p:cNvSpPr>
            <a:spLocks noChangeArrowheads="1"/>
          </p:cNvSpPr>
          <p:nvPr/>
        </p:nvSpPr>
        <p:spPr bwMode="auto">
          <a:xfrm>
            <a:off x="1447800" y="3429000"/>
            <a:ext cx="6172200" cy="685800"/>
          </a:xfrm>
          <a:prstGeom prst="rect">
            <a:avLst/>
          </a:prstGeom>
          <a:solidFill>
            <a:srgbClr val="FFCC99"/>
          </a:solidFill>
          <a:ln w="9525" algn="ctr">
            <a:solidFill>
              <a:schemeClr val="bg2"/>
            </a:solidFill>
            <a:round/>
            <a:headEnd/>
            <a:tailEnd/>
          </a:ln>
        </p:spPr>
        <p:txBody>
          <a:bodyPr anchor="ctr" anchorCtr="1"/>
          <a:lstStyle/>
          <a:p>
            <a:r>
              <a:rPr lang="en-US" b="1">
                <a:solidFill>
                  <a:schemeClr val="bg2"/>
                </a:solidFill>
                <a:latin typeface="Arial" pitchFamily="34" charset="0"/>
              </a:rPr>
              <a:t>Processor</a:t>
            </a:r>
          </a:p>
        </p:txBody>
      </p:sp>
      <p:cxnSp>
        <p:nvCxnSpPr>
          <p:cNvPr id="17413" name="Straight Arrow Connector 6"/>
          <p:cNvCxnSpPr>
            <a:cxnSpLocks noChangeShapeType="1"/>
          </p:cNvCxnSpPr>
          <p:nvPr/>
        </p:nvCxnSpPr>
        <p:spPr bwMode="auto">
          <a:xfrm rot="5400000" flipH="1" flipV="1">
            <a:off x="2820194" y="2896394"/>
            <a:ext cx="1066800" cy="1588"/>
          </a:xfrm>
          <a:prstGeom prst="straightConnector1">
            <a:avLst/>
          </a:prstGeom>
          <a:noFill/>
          <a:ln w="38100" algn="ctr">
            <a:solidFill>
              <a:schemeClr val="tx1"/>
            </a:solidFill>
            <a:round/>
            <a:headEnd/>
            <a:tailEnd type="arrow" w="med" len="med"/>
          </a:ln>
        </p:spPr>
      </p:cxnSp>
      <p:cxnSp>
        <p:nvCxnSpPr>
          <p:cNvPr id="17414" name="Straight Arrow Connector 8"/>
          <p:cNvCxnSpPr>
            <a:cxnSpLocks noChangeShapeType="1"/>
          </p:cNvCxnSpPr>
          <p:nvPr/>
        </p:nvCxnSpPr>
        <p:spPr bwMode="auto">
          <a:xfrm rot="5400000">
            <a:off x="5180807" y="2896394"/>
            <a:ext cx="1066800" cy="1587"/>
          </a:xfrm>
          <a:prstGeom prst="straightConnector1">
            <a:avLst/>
          </a:prstGeom>
          <a:noFill/>
          <a:ln w="38100" algn="ctr">
            <a:solidFill>
              <a:schemeClr val="tx1"/>
            </a:solidFill>
            <a:round/>
            <a:headEnd/>
            <a:tailEnd type="arrow" w="med" len="med"/>
          </a:ln>
        </p:spPr>
      </p:cxnSp>
      <p:cxnSp>
        <p:nvCxnSpPr>
          <p:cNvPr id="17415" name="Straight Arrow Connector 9"/>
          <p:cNvCxnSpPr>
            <a:cxnSpLocks noChangeShapeType="1"/>
          </p:cNvCxnSpPr>
          <p:nvPr/>
        </p:nvCxnSpPr>
        <p:spPr bwMode="auto">
          <a:xfrm rot="5400000" flipH="1" flipV="1">
            <a:off x="5180807" y="4647406"/>
            <a:ext cx="1066800" cy="1587"/>
          </a:xfrm>
          <a:prstGeom prst="straightConnector1">
            <a:avLst/>
          </a:prstGeom>
          <a:noFill/>
          <a:ln w="38100" algn="ctr">
            <a:solidFill>
              <a:schemeClr val="tx1"/>
            </a:solidFill>
            <a:round/>
            <a:headEnd/>
            <a:tailEnd type="arrow" w="med" len="med"/>
          </a:ln>
        </p:spPr>
      </p:cxnSp>
      <p:cxnSp>
        <p:nvCxnSpPr>
          <p:cNvPr id="17416" name="Straight Arrow Connector 10"/>
          <p:cNvCxnSpPr>
            <a:cxnSpLocks noChangeShapeType="1"/>
          </p:cNvCxnSpPr>
          <p:nvPr/>
        </p:nvCxnSpPr>
        <p:spPr bwMode="auto">
          <a:xfrm rot="5400000">
            <a:off x="2820194" y="4647406"/>
            <a:ext cx="1066800" cy="1588"/>
          </a:xfrm>
          <a:prstGeom prst="straightConnector1">
            <a:avLst/>
          </a:prstGeom>
          <a:noFill/>
          <a:ln w="38100" algn="ctr">
            <a:solidFill>
              <a:schemeClr val="tx1"/>
            </a:solidFill>
            <a:round/>
            <a:headEnd/>
            <a:tailEnd type="arrow" w="med" len="med"/>
          </a:ln>
        </p:spPr>
      </p:cxnSp>
      <p:sp>
        <p:nvSpPr>
          <p:cNvPr id="17417" name="TextBox 11"/>
          <p:cNvSpPr txBox="1">
            <a:spLocks noChangeArrowheads="1"/>
          </p:cNvSpPr>
          <p:nvPr/>
        </p:nvSpPr>
        <p:spPr bwMode="auto">
          <a:xfrm>
            <a:off x="2743200" y="5257800"/>
            <a:ext cx="1190625" cy="461963"/>
          </a:xfrm>
          <a:prstGeom prst="rect">
            <a:avLst/>
          </a:prstGeom>
          <a:noFill/>
          <a:ln w="9525">
            <a:noFill/>
            <a:miter lim="800000"/>
            <a:headEnd/>
            <a:tailEnd/>
          </a:ln>
        </p:spPr>
        <p:txBody>
          <a:bodyPr wrap="none">
            <a:spAutoFit/>
          </a:bodyPr>
          <a:lstStyle/>
          <a:p>
            <a:r>
              <a:rPr lang="en-US" b="1">
                <a:latin typeface="Arial" pitchFamily="34" charset="0"/>
              </a:rPr>
              <a:t>Output</a:t>
            </a:r>
          </a:p>
        </p:txBody>
      </p:sp>
      <p:sp>
        <p:nvSpPr>
          <p:cNvPr id="17418" name="TextBox 12"/>
          <p:cNvSpPr txBox="1">
            <a:spLocks noChangeArrowheads="1"/>
          </p:cNvSpPr>
          <p:nvPr/>
        </p:nvSpPr>
        <p:spPr bwMode="auto">
          <a:xfrm>
            <a:off x="5257800" y="5257800"/>
            <a:ext cx="935038" cy="461963"/>
          </a:xfrm>
          <a:prstGeom prst="rect">
            <a:avLst/>
          </a:prstGeom>
          <a:noFill/>
          <a:ln w="9525">
            <a:noFill/>
            <a:miter lim="800000"/>
            <a:headEnd/>
            <a:tailEnd/>
          </a:ln>
        </p:spPr>
        <p:txBody>
          <a:bodyPr wrap="none">
            <a:spAutoFit/>
          </a:bodyPr>
          <a:lstStyle/>
          <a:p>
            <a:r>
              <a:rPr lang="en-US" b="1">
                <a:latin typeface="Arial" pitchFamily="34" charset="0"/>
              </a:rPr>
              <a:t>Input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t>Computer Hardware</a:t>
            </a:r>
          </a:p>
        </p:txBody>
      </p:sp>
      <p:sp>
        <p:nvSpPr>
          <p:cNvPr id="18435" name="Rectangle 3"/>
          <p:cNvSpPr>
            <a:spLocks noGrp="1" noChangeArrowheads="1"/>
          </p:cNvSpPr>
          <p:nvPr>
            <p:ph type="body" idx="1"/>
          </p:nvPr>
        </p:nvSpPr>
        <p:spPr>
          <a:noFill/>
        </p:spPr>
        <p:txBody>
          <a:bodyPr/>
          <a:lstStyle/>
          <a:p>
            <a:r>
              <a:rPr lang="en-US" dirty="0" smtClean="0"/>
              <a:t>Central Processing Unit (CPU)</a:t>
            </a:r>
          </a:p>
          <a:p>
            <a:pPr lvl="1"/>
            <a:r>
              <a:rPr lang="en-US" dirty="0" smtClean="0"/>
              <a:t>Intel Xeon, Motorola Power PC, …</a:t>
            </a:r>
          </a:p>
          <a:p>
            <a:r>
              <a:rPr lang="en-US" dirty="0" smtClean="0"/>
              <a:t>Communications “Bus”</a:t>
            </a:r>
          </a:p>
          <a:p>
            <a:pPr lvl="1"/>
            <a:r>
              <a:rPr lang="en-US" dirty="0" smtClean="0"/>
              <a:t>FSB, PCI, ISA, USB, </a:t>
            </a:r>
            <a:r>
              <a:rPr lang="en-US" dirty="0" err="1" smtClean="0"/>
              <a:t>Firewire</a:t>
            </a:r>
            <a:r>
              <a:rPr lang="en-US" dirty="0" smtClean="0"/>
              <a:t>, …</a:t>
            </a:r>
          </a:p>
          <a:p>
            <a:r>
              <a:rPr lang="en-US" dirty="0" smtClean="0"/>
              <a:t>Storage devices</a:t>
            </a:r>
          </a:p>
          <a:p>
            <a:pPr lvl="1"/>
            <a:r>
              <a:rPr lang="en-US" dirty="0" smtClean="0"/>
              <a:t>Cache, RAM, hard drive, flash memory, …</a:t>
            </a:r>
          </a:p>
          <a:p>
            <a:r>
              <a:rPr lang="en-US" dirty="0" smtClean="0"/>
              <a:t>External communications</a:t>
            </a:r>
          </a:p>
          <a:p>
            <a:pPr lvl="1"/>
            <a:r>
              <a:rPr lang="en-US" dirty="0" smtClean="0"/>
              <a:t>Modem, Ethernet, GPRS, 802.11,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685800"/>
          </a:xfrm>
          <a:noFill/>
        </p:spPr>
        <p:txBody>
          <a:bodyPr/>
          <a:lstStyle/>
          <a:p>
            <a:r>
              <a:rPr lang="en-US" smtClean="0"/>
              <a:t>“Solid-State” Memory</a:t>
            </a:r>
          </a:p>
        </p:txBody>
      </p:sp>
      <p:sp>
        <p:nvSpPr>
          <p:cNvPr id="30723" name="Rectangle 3"/>
          <p:cNvSpPr>
            <a:spLocks noGrp="1" noChangeArrowheads="1"/>
          </p:cNvSpPr>
          <p:nvPr>
            <p:ph type="body" idx="1"/>
          </p:nvPr>
        </p:nvSpPr>
        <p:spPr>
          <a:xfrm>
            <a:off x="457200" y="762000"/>
            <a:ext cx="8458200" cy="4114800"/>
          </a:xfrm>
          <a:noFill/>
        </p:spPr>
        <p:txBody>
          <a:bodyPr/>
          <a:lstStyle/>
          <a:p>
            <a:r>
              <a:rPr lang="en-US" smtClean="0"/>
              <a:t>ROM</a:t>
            </a:r>
          </a:p>
          <a:p>
            <a:pPr lvl="1"/>
            <a:r>
              <a:rPr lang="en-US" smtClean="0"/>
              <a:t>Does not require power to retain content</a:t>
            </a:r>
          </a:p>
          <a:p>
            <a:pPr lvl="1"/>
            <a:r>
              <a:rPr lang="en-US" smtClean="0"/>
              <a:t>Used for “Basic Input/Output System” (BIOS)</a:t>
            </a:r>
          </a:p>
          <a:p>
            <a:r>
              <a:rPr lang="en-US" smtClean="0"/>
              <a:t>Cache (Fast low-power “Static” RAM)</a:t>
            </a:r>
          </a:p>
          <a:p>
            <a:pPr lvl="1"/>
            <a:r>
              <a:rPr lang="en-US" smtClean="0"/>
              <a:t>Level 1 (L1) cache: small, single-purpose</a:t>
            </a:r>
          </a:p>
          <a:p>
            <a:pPr lvl="1"/>
            <a:r>
              <a:rPr lang="en-US" smtClean="0"/>
              <a:t>Level 2 (L2) cache: larger, shared</a:t>
            </a:r>
          </a:p>
          <a:p>
            <a:r>
              <a:rPr lang="en-US" smtClean="0"/>
              <a:t>(“Dynamic”) RAM (Slower, power hungry)</a:t>
            </a:r>
          </a:p>
          <a:p>
            <a:pPr lvl="1"/>
            <a:r>
              <a:rPr lang="en-US" smtClean="0"/>
              <a:t>Reached over the “Front-Side Bus” (FSB)</a:t>
            </a:r>
          </a:p>
          <a:p>
            <a:r>
              <a:rPr lang="en-US" smtClean="0"/>
              <a:t>Flash memory (fast read, slow write EEPROM)</a:t>
            </a:r>
          </a:p>
          <a:p>
            <a:pPr lvl="1"/>
            <a:r>
              <a:rPr lang="en-US" smtClean="0"/>
              <a:t>Reached over USB bus or SD socket</a:t>
            </a:r>
          </a:p>
          <a:p>
            <a:pPr lvl="1"/>
            <a:r>
              <a:rPr lang="en-US" smtClean="0"/>
              <a:t>Used in memory sticks (“non-volatile” storage)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01-03"/>
          <p:cNvPicPr>
            <a:picLocks noChangeAspect="1" noChangeArrowheads="1"/>
          </p:cNvPicPr>
          <p:nvPr/>
        </p:nvPicPr>
        <p:blipFill>
          <a:blip r:embed="rId2" cstate="print"/>
          <a:srcRect/>
          <a:stretch>
            <a:fillRect/>
          </a:stretch>
        </p:blipFill>
        <p:spPr bwMode="auto">
          <a:xfrm>
            <a:off x="762000" y="176213"/>
            <a:ext cx="7620000" cy="6505575"/>
          </a:xfrm>
          <a:prstGeom prst="rect">
            <a:avLst/>
          </a:prstGeom>
          <a:noFill/>
          <a:ln w="9525">
            <a:noFill/>
            <a:miter lim="800000"/>
            <a:headEnd/>
            <a:tailEnd/>
          </a:ln>
        </p:spPr>
      </p:pic>
      <p:sp>
        <p:nvSpPr>
          <p:cNvPr id="19459" name="Rectangle 3"/>
          <p:cNvSpPr>
            <a:spLocks noChangeArrowheads="1"/>
          </p:cNvSpPr>
          <p:nvPr/>
        </p:nvSpPr>
        <p:spPr bwMode="auto">
          <a:xfrm>
            <a:off x="4191000" y="6477000"/>
            <a:ext cx="4659313" cy="274638"/>
          </a:xfrm>
          <a:prstGeom prst="rect">
            <a:avLst/>
          </a:prstGeom>
          <a:noFill/>
          <a:ln w="12700">
            <a:noFill/>
            <a:miter lim="800000"/>
            <a:headEnd/>
            <a:tailEnd/>
          </a:ln>
        </p:spPr>
        <p:txBody>
          <a:bodyPr wrap="none">
            <a:spAutoFit/>
          </a:bodyPr>
          <a:lstStyle/>
          <a:p>
            <a:r>
              <a:rPr lang="en-US" sz="1200"/>
              <a:t>Extracted From Shelly Cashman Vermatt’s Discovering Computers 2004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7772400" cy="1143000"/>
          </a:xfrm>
        </p:spPr>
        <p:txBody>
          <a:bodyPr/>
          <a:lstStyle/>
          <a:p>
            <a:r>
              <a:rPr lang="en-US" smtClean="0"/>
              <a:t>System Architecture</a:t>
            </a:r>
          </a:p>
        </p:txBody>
      </p:sp>
      <p:sp>
        <p:nvSpPr>
          <p:cNvPr id="26627" name="Rectangle 3"/>
          <p:cNvSpPr>
            <a:spLocks noChangeArrowheads="1"/>
          </p:cNvSpPr>
          <p:nvPr/>
        </p:nvSpPr>
        <p:spPr bwMode="auto">
          <a:xfrm>
            <a:off x="1524000" y="4724400"/>
            <a:ext cx="685800" cy="533400"/>
          </a:xfrm>
          <a:prstGeom prst="rect">
            <a:avLst/>
          </a:prstGeom>
          <a:solidFill>
            <a:schemeClr val="bg1"/>
          </a:solidFill>
          <a:ln w="9525">
            <a:solidFill>
              <a:schemeClr val="tx1"/>
            </a:solidFill>
            <a:miter lim="800000"/>
            <a:headEnd/>
            <a:tailEnd/>
          </a:ln>
        </p:spPr>
        <p:txBody>
          <a:bodyPr wrap="none" anchor="ctr"/>
          <a:lstStyle/>
          <a:p>
            <a:pPr algn="ctr"/>
            <a:r>
              <a:rPr lang="en-US"/>
              <a:t>CPU</a:t>
            </a:r>
          </a:p>
        </p:txBody>
      </p:sp>
      <p:sp>
        <p:nvSpPr>
          <p:cNvPr id="26628" name="Rectangle 4"/>
          <p:cNvSpPr>
            <a:spLocks noChangeArrowheads="1"/>
          </p:cNvSpPr>
          <p:nvPr/>
        </p:nvSpPr>
        <p:spPr bwMode="auto">
          <a:xfrm>
            <a:off x="2590800" y="4572000"/>
            <a:ext cx="3048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29" name="Rectangle 5"/>
          <p:cNvSpPr>
            <a:spLocks noChangeArrowheads="1"/>
          </p:cNvSpPr>
          <p:nvPr/>
        </p:nvSpPr>
        <p:spPr bwMode="auto">
          <a:xfrm>
            <a:off x="3276600" y="4648200"/>
            <a:ext cx="762000" cy="609600"/>
          </a:xfrm>
          <a:prstGeom prst="rect">
            <a:avLst/>
          </a:prstGeom>
          <a:solidFill>
            <a:schemeClr val="bg1"/>
          </a:solidFill>
          <a:ln w="9525">
            <a:solidFill>
              <a:schemeClr val="tx1"/>
            </a:solidFill>
            <a:miter lim="800000"/>
            <a:headEnd/>
            <a:tailEnd/>
          </a:ln>
        </p:spPr>
        <p:txBody>
          <a:bodyPr wrap="none" anchor="ctr"/>
          <a:lstStyle/>
          <a:p>
            <a:pPr algn="ctr"/>
            <a:r>
              <a:rPr lang="en-US"/>
              <a:t>RAM</a:t>
            </a:r>
          </a:p>
        </p:txBody>
      </p:sp>
      <p:sp>
        <p:nvSpPr>
          <p:cNvPr id="26630" name="Rectangle 6"/>
          <p:cNvSpPr>
            <a:spLocks noChangeArrowheads="1"/>
          </p:cNvSpPr>
          <p:nvPr/>
        </p:nvSpPr>
        <p:spPr bwMode="auto">
          <a:xfrm>
            <a:off x="4572000" y="4038600"/>
            <a:ext cx="1371600" cy="1600200"/>
          </a:xfrm>
          <a:prstGeom prst="rect">
            <a:avLst/>
          </a:prstGeom>
          <a:solidFill>
            <a:schemeClr val="bg1"/>
          </a:solidFill>
          <a:ln w="9525">
            <a:solidFill>
              <a:schemeClr val="tx1"/>
            </a:solidFill>
            <a:miter lim="800000"/>
            <a:headEnd/>
            <a:tailEnd/>
          </a:ln>
        </p:spPr>
        <p:txBody>
          <a:bodyPr wrap="none" anchor="ctr"/>
          <a:lstStyle/>
          <a:p>
            <a:pPr algn="ctr"/>
            <a:r>
              <a:rPr lang="en-US"/>
              <a:t>Hard</a:t>
            </a:r>
          </a:p>
          <a:p>
            <a:pPr algn="ctr"/>
            <a:r>
              <a:rPr lang="en-US"/>
              <a:t>Drive</a:t>
            </a:r>
          </a:p>
        </p:txBody>
      </p:sp>
      <p:sp>
        <p:nvSpPr>
          <p:cNvPr id="26631" name="Rectangle 7"/>
          <p:cNvSpPr>
            <a:spLocks noChangeArrowheads="1"/>
          </p:cNvSpPr>
          <p:nvPr/>
        </p:nvSpPr>
        <p:spPr bwMode="auto">
          <a:xfrm>
            <a:off x="6324600" y="4343400"/>
            <a:ext cx="762000" cy="1066800"/>
          </a:xfrm>
          <a:prstGeom prst="rect">
            <a:avLst/>
          </a:prstGeom>
          <a:solidFill>
            <a:schemeClr val="bg1"/>
          </a:solidFill>
          <a:ln w="9525">
            <a:solidFill>
              <a:schemeClr val="tx1"/>
            </a:solidFill>
            <a:miter lim="800000"/>
            <a:headEnd/>
            <a:tailEnd/>
          </a:ln>
        </p:spPr>
        <p:txBody>
          <a:bodyPr wrap="none" anchor="ctr"/>
          <a:lstStyle/>
          <a:p>
            <a:pPr algn="ctr"/>
            <a:r>
              <a:rPr lang="en-US"/>
              <a:t>CD/</a:t>
            </a:r>
          </a:p>
          <a:p>
            <a:pPr algn="ctr"/>
            <a:r>
              <a:rPr lang="en-US"/>
              <a:t>DVD</a:t>
            </a:r>
          </a:p>
        </p:txBody>
      </p:sp>
      <p:sp>
        <p:nvSpPr>
          <p:cNvPr id="26632" name="Line 8"/>
          <p:cNvSpPr>
            <a:spLocks noChangeShapeType="1"/>
          </p:cNvSpPr>
          <p:nvPr/>
        </p:nvSpPr>
        <p:spPr bwMode="auto">
          <a:xfrm>
            <a:off x="2590800" y="4953000"/>
            <a:ext cx="304800" cy="0"/>
          </a:xfrm>
          <a:prstGeom prst="line">
            <a:avLst/>
          </a:prstGeom>
          <a:noFill/>
          <a:ln w="9525">
            <a:solidFill>
              <a:schemeClr val="tx1"/>
            </a:solidFill>
            <a:round/>
            <a:headEnd/>
            <a:tailEnd/>
          </a:ln>
        </p:spPr>
        <p:txBody>
          <a:bodyPr wrap="none" anchor="ctr"/>
          <a:lstStyle/>
          <a:p>
            <a:endParaRPr lang="en-US"/>
          </a:p>
        </p:txBody>
      </p:sp>
      <p:sp>
        <p:nvSpPr>
          <p:cNvPr id="26633" name="Text Box 9"/>
          <p:cNvSpPr txBox="1">
            <a:spLocks noChangeArrowheads="1"/>
          </p:cNvSpPr>
          <p:nvPr/>
        </p:nvSpPr>
        <p:spPr bwMode="auto">
          <a:xfrm>
            <a:off x="2286000" y="5029200"/>
            <a:ext cx="944563" cy="457200"/>
          </a:xfrm>
          <a:prstGeom prst="rect">
            <a:avLst/>
          </a:prstGeom>
          <a:noFill/>
          <a:ln w="9525">
            <a:noFill/>
            <a:miter lim="800000"/>
            <a:headEnd/>
            <a:tailEnd/>
          </a:ln>
        </p:spPr>
        <p:txBody>
          <a:bodyPr wrap="none">
            <a:spAutoFit/>
          </a:bodyPr>
          <a:lstStyle/>
          <a:p>
            <a:r>
              <a:rPr lang="en-US"/>
              <a:t>Cache</a:t>
            </a:r>
          </a:p>
        </p:txBody>
      </p:sp>
      <p:sp>
        <p:nvSpPr>
          <p:cNvPr id="26634" name="Line 10"/>
          <p:cNvSpPr>
            <a:spLocks noChangeShapeType="1"/>
          </p:cNvSpPr>
          <p:nvPr/>
        </p:nvSpPr>
        <p:spPr bwMode="auto">
          <a:xfrm>
            <a:off x="2209800" y="5029200"/>
            <a:ext cx="3810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5" name="Line 11"/>
          <p:cNvSpPr>
            <a:spLocks noChangeShapeType="1"/>
          </p:cNvSpPr>
          <p:nvPr/>
        </p:nvSpPr>
        <p:spPr bwMode="auto">
          <a:xfrm flipV="1">
            <a:off x="3657600" y="4114800"/>
            <a:ext cx="0" cy="5334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6" name="Line 12"/>
          <p:cNvSpPr>
            <a:spLocks noChangeShapeType="1"/>
          </p:cNvSpPr>
          <p:nvPr/>
        </p:nvSpPr>
        <p:spPr bwMode="auto">
          <a:xfrm flipV="1">
            <a:off x="5257800" y="3733800"/>
            <a:ext cx="0" cy="3048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7" name="Line 13"/>
          <p:cNvSpPr>
            <a:spLocks noChangeShapeType="1"/>
          </p:cNvSpPr>
          <p:nvPr/>
        </p:nvSpPr>
        <p:spPr bwMode="auto">
          <a:xfrm flipV="1">
            <a:off x="6705600" y="3733800"/>
            <a:ext cx="0" cy="6096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38" name="Line 14"/>
          <p:cNvSpPr>
            <a:spLocks noChangeShapeType="1"/>
          </p:cNvSpPr>
          <p:nvPr/>
        </p:nvSpPr>
        <p:spPr bwMode="auto">
          <a:xfrm flipH="1">
            <a:off x="2209800" y="3733800"/>
            <a:ext cx="640080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26639" name="Line 15"/>
          <p:cNvSpPr>
            <a:spLocks noChangeShapeType="1"/>
          </p:cNvSpPr>
          <p:nvPr/>
        </p:nvSpPr>
        <p:spPr bwMode="auto">
          <a:xfrm>
            <a:off x="2743200" y="4114800"/>
            <a:ext cx="0" cy="457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0" name="Rectangle 16"/>
          <p:cNvSpPr>
            <a:spLocks noChangeArrowheads="1"/>
          </p:cNvSpPr>
          <p:nvPr/>
        </p:nvSpPr>
        <p:spPr bwMode="auto">
          <a:xfrm>
            <a:off x="1295400" y="3352800"/>
            <a:ext cx="3048000" cy="2895600"/>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6641" name="Text Box 17"/>
          <p:cNvSpPr txBox="1">
            <a:spLocks noChangeArrowheads="1"/>
          </p:cNvSpPr>
          <p:nvPr/>
        </p:nvSpPr>
        <p:spPr bwMode="auto">
          <a:xfrm>
            <a:off x="2514600" y="6248400"/>
            <a:ext cx="1774825" cy="457200"/>
          </a:xfrm>
          <a:prstGeom prst="rect">
            <a:avLst/>
          </a:prstGeom>
          <a:noFill/>
          <a:ln w="12700">
            <a:noFill/>
            <a:miter lim="800000"/>
            <a:headEnd/>
            <a:tailEnd/>
          </a:ln>
        </p:spPr>
        <p:txBody>
          <a:bodyPr wrap="none">
            <a:spAutoFit/>
          </a:bodyPr>
          <a:lstStyle/>
          <a:p>
            <a:r>
              <a:rPr lang="en-US"/>
              <a:t>Motherboard</a:t>
            </a:r>
          </a:p>
        </p:txBody>
      </p:sp>
      <p:sp>
        <p:nvSpPr>
          <p:cNvPr id="26642" name="Text Box 18"/>
          <p:cNvSpPr txBox="1">
            <a:spLocks noChangeArrowheads="1"/>
          </p:cNvSpPr>
          <p:nvPr/>
        </p:nvSpPr>
        <p:spPr bwMode="auto">
          <a:xfrm>
            <a:off x="5486400" y="3276600"/>
            <a:ext cx="1631950" cy="457200"/>
          </a:xfrm>
          <a:prstGeom prst="rect">
            <a:avLst/>
          </a:prstGeom>
          <a:noFill/>
          <a:ln w="12700">
            <a:noFill/>
            <a:miter lim="800000"/>
            <a:headEnd/>
            <a:tailEnd/>
          </a:ln>
        </p:spPr>
        <p:txBody>
          <a:bodyPr wrap="none">
            <a:spAutoFit/>
          </a:bodyPr>
          <a:lstStyle/>
          <a:p>
            <a:r>
              <a:rPr lang="en-US"/>
              <a:t>System Bus</a:t>
            </a:r>
          </a:p>
        </p:txBody>
      </p:sp>
      <p:sp>
        <p:nvSpPr>
          <p:cNvPr id="26643" name="Line 19"/>
          <p:cNvSpPr>
            <a:spLocks noChangeShapeType="1"/>
          </p:cNvSpPr>
          <p:nvPr/>
        </p:nvSpPr>
        <p:spPr bwMode="auto">
          <a:xfrm flipV="1">
            <a:off x="4953000" y="2819400"/>
            <a:ext cx="0" cy="9144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4" name="Rectangle 20"/>
          <p:cNvSpPr>
            <a:spLocks noChangeArrowheads="1"/>
          </p:cNvSpPr>
          <p:nvPr/>
        </p:nvSpPr>
        <p:spPr bwMode="auto">
          <a:xfrm>
            <a:off x="4114800" y="1752600"/>
            <a:ext cx="1600200" cy="1066800"/>
          </a:xfrm>
          <a:prstGeom prst="rect">
            <a:avLst/>
          </a:prstGeom>
          <a:solidFill>
            <a:schemeClr val="bg1"/>
          </a:solidFill>
          <a:ln w="9525">
            <a:solidFill>
              <a:schemeClr val="tx1"/>
            </a:solidFill>
            <a:miter lim="800000"/>
            <a:headEnd/>
            <a:tailEnd/>
          </a:ln>
        </p:spPr>
        <p:txBody>
          <a:bodyPr wrap="none" anchor="ctr"/>
          <a:lstStyle/>
          <a:p>
            <a:pPr algn="ctr"/>
            <a:r>
              <a:rPr lang="en-US"/>
              <a:t>Video</a:t>
            </a:r>
          </a:p>
          <a:p>
            <a:pPr algn="ctr"/>
            <a:r>
              <a:rPr lang="en-US"/>
              <a:t>Card</a:t>
            </a:r>
          </a:p>
        </p:txBody>
      </p:sp>
      <p:sp>
        <p:nvSpPr>
          <p:cNvPr id="26645" name="Rectangle 21"/>
          <p:cNvSpPr>
            <a:spLocks noChangeArrowheads="1"/>
          </p:cNvSpPr>
          <p:nvPr/>
        </p:nvSpPr>
        <p:spPr bwMode="auto">
          <a:xfrm>
            <a:off x="6553200" y="2133600"/>
            <a:ext cx="1600200" cy="838200"/>
          </a:xfrm>
          <a:prstGeom prst="rect">
            <a:avLst/>
          </a:prstGeom>
          <a:solidFill>
            <a:schemeClr val="bg1"/>
          </a:solidFill>
          <a:ln w="9525">
            <a:solidFill>
              <a:schemeClr val="tx1"/>
            </a:solidFill>
            <a:miter lim="800000"/>
            <a:headEnd/>
            <a:tailEnd/>
          </a:ln>
        </p:spPr>
        <p:txBody>
          <a:bodyPr wrap="none" anchor="ctr"/>
          <a:lstStyle/>
          <a:p>
            <a:pPr algn="ctr"/>
            <a:r>
              <a:rPr lang="en-US"/>
              <a:t>Input</a:t>
            </a:r>
          </a:p>
          <a:p>
            <a:pPr algn="ctr"/>
            <a:r>
              <a:rPr lang="en-US"/>
              <a:t>Controller</a:t>
            </a:r>
          </a:p>
        </p:txBody>
      </p:sp>
      <p:sp>
        <p:nvSpPr>
          <p:cNvPr id="26646" name="Line 22"/>
          <p:cNvSpPr>
            <a:spLocks noChangeShapeType="1"/>
          </p:cNvSpPr>
          <p:nvPr/>
        </p:nvSpPr>
        <p:spPr bwMode="auto">
          <a:xfrm flipV="1">
            <a:off x="7391400" y="2971800"/>
            <a:ext cx="0" cy="762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47" name="Rectangle 23"/>
          <p:cNvSpPr>
            <a:spLocks noChangeArrowheads="1"/>
          </p:cNvSpPr>
          <p:nvPr/>
        </p:nvSpPr>
        <p:spPr bwMode="auto">
          <a:xfrm>
            <a:off x="5943600" y="1219200"/>
            <a:ext cx="1371600" cy="533400"/>
          </a:xfrm>
          <a:prstGeom prst="rect">
            <a:avLst/>
          </a:prstGeom>
          <a:solidFill>
            <a:schemeClr val="bg1"/>
          </a:solidFill>
          <a:ln w="9525">
            <a:solidFill>
              <a:schemeClr val="tx1"/>
            </a:solidFill>
            <a:miter lim="800000"/>
            <a:headEnd/>
            <a:tailEnd/>
          </a:ln>
        </p:spPr>
        <p:txBody>
          <a:bodyPr wrap="none" anchor="ctr"/>
          <a:lstStyle/>
          <a:p>
            <a:pPr algn="ctr"/>
            <a:r>
              <a:rPr lang="en-US"/>
              <a:t>Keyboard</a:t>
            </a:r>
          </a:p>
        </p:txBody>
      </p:sp>
      <p:sp>
        <p:nvSpPr>
          <p:cNvPr id="26648" name="Rectangle 24"/>
          <p:cNvSpPr>
            <a:spLocks noChangeArrowheads="1"/>
          </p:cNvSpPr>
          <p:nvPr/>
        </p:nvSpPr>
        <p:spPr bwMode="auto">
          <a:xfrm>
            <a:off x="7467600" y="1219200"/>
            <a:ext cx="1066800" cy="533400"/>
          </a:xfrm>
          <a:prstGeom prst="rect">
            <a:avLst/>
          </a:prstGeom>
          <a:solidFill>
            <a:schemeClr val="bg1"/>
          </a:solidFill>
          <a:ln w="9525">
            <a:solidFill>
              <a:schemeClr val="tx1"/>
            </a:solidFill>
            <a:miter lim="800000"/>
            <a:headEnd/>
            <a:tailEnd/>
          </a:ln>
        </p:spPr>
        <p:txBody>
          <a:bodyPr wrap="none" anchor="ctr"/>
          <a:lstStyle/>
          <a:p>
            <a:pPr algn="ctr"/>
            <a:r>
              <a:rPr lang="en-US"/>
              <a:t>Mouse</a:t>
            </a:r>
          </a:p>
        </p:txBody>
      </p:sp>
      <p:sp>
        <p:nvSpPr>
          <p:cNvPr id="26649" name="Line 25"/>
          <p:cNvSpPr>
            <a:spLocks noChangeShapeType="1"/>
          </p:cNvSpPr>
          <p:nvPr/>
        </p:nvSpPr>
        <p:spPr bwMode="auto">
          <a:xfrm flipV="1">
            <a:off x="6781800" y="17526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0" name="Line 26"/>
          <p:cNvSpPr>
            <a:spLocks noChangeShapeType="1"/>
          </p:cNvSpPr>
          <p:nvPr/>
        </p:nvSpPr>
        <p:spPr bwMode="auto">
          <a:xfrm flipV="1">
            <a:off x="7848600" y="17526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1" name="Rectangle 27"/>
          <p:cNvSpPr>
            <a:spLocks noChangeArrowheads="1"/>
          </p:cNvSpPr>
          <p:nvPr/>
        </p:nvSpPr>
        <p:spPr bwMode="auto">
          <a:xfrm>
            <a:off x="2514600" y="1752600"/>
            <a:ext cx="1295400" cy="762000"/>
          </a:xfrm>
          <a:prstGeom prst="rect">
            <a:avLst/>
          </a:prstGeom>
          <a:solidFill>
            <a:schemeClr val="bg1"/>
          </a:solidFill>
          <a:ln w="9525">
            <a:solidFill>
              <a:schemeClr val="tx1"/>
            </a:solidFill>
            <a:miter lim="800000"/>
            <a:headEnd/>
            <a:tailEnd/>
          </a:ln>
        </p:spPr>
        <p:txBody>
          <a:bodyPr wrap="none" anchor="ctr"/>
          <a:lstStyle/>
          <a:p>
            <a:pPr algn="ctr"/>
            <a:r>
              <a:rPr lang="en-US"/>
              <a:t>Sound</a:t>
            </a:r>
          </a:p>
          <a:p>
            <a:pPr algn="ctr"/>
            <a:r>
              <a:rPr lang="en-US"/>
              <a:t>Card</a:t>
            </a:r>
          </a:p>
        </p:txBody>
      </p:sp>
      <p:sp>
        <p:nvSpPr>
          <p:cNvPr id="26652" name="Line 28"/>
          <p:cNvSpPr>
            <a:spLocks noChangeShapeType="1"/>
          </p:cNvSpPr>
          <p:nvPr/>
        </p:nvSpPr>
        <p:spPr bwMode="auto">
          <a:xfrm flipV="1">
            <a:off x="3200400" y="2514600"/>
            <a:ext cx="0" cy="1219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3" name="Line 29"/>
          <p:cNvSpPr>
            <a:spLocks noChangeShapeType="1"/>
          </p:cNvSpPr>
          <p:nvPr/>
        </p:nvSpPr>
        <p:spPr bwMode="auto">
          <a:xfrm flipV="1">
            <a:off x="8077200" y="3733800"/>
            <a:ext cx="0" cy="8382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4" name="Rectangle 30"/>
          <p:cNvSpPr>
            <a:spLocks noChangeArrowheads="1"/>
          </p:cNvSpPr>
          <p:nvPr/>
        </p:nvSpPr>
        <p:spPr bwMode="auto">
          <a:xfrm>
            <a:off x="7391400" y="4572000"/>
            <a:ext cx="1371600" cy="609600"/>
          </a:xfrm>
          <a:prstGeom prst="rect">
            <a:avLst/>
          </a:prstGeom>
          <a:solidFill>
            <a:schemeClr val="bg1"/>
          </a:solidFill>
          <a:ln w="9525">
            <a:solidFill>
              <a:schemeClr val="tx1"/>
            </a:solidFill>
            <a:miter lim="800000"/>
            <a:headEnd/>
            <a:tailEnd/>
          </a:ln>
        </p:spPr>
        <p:txBody>
          <a:bodyPr wrap="none" anchor="ctr"/>
          <a:lstStyle/>
          <a:p>
            <a:pPr algn="ctr"/>
            <a:r>
              <a:rPr lang="en-US"/>
              <a:t>USB Port</a:t>
            </a:r>
          </a:p>
        </p:txBody>
      </p:sp>
      <p:sp>
        <p:nvSpPr>
          <p:cNvPr id="26655" name="Text Box 31"/>
          <p:cNvSpPr txBox="1">
            <a:spLocks noChangeArrowheads="1"/>
          </p:cNvSpPr>
          <p:nvPr/>
        </p:nvSpPr>
        <p:spPr bwMode="auto">
          <a:xfrm>
            <a:off x="2590800" y="4916488"/>
            <a:ext cx="296863" cy="214312"/>
          </a:xfrm>
          <a:prstGeom prst="rect">
            <a:avLst/>
          </a:prstGeom>
          <a:noFill/>
          <a:ln w="12700">
            <a:noFill/>
            <a:miter lim="800000"/>
            <a:headEnd/>
            <a:tailEnd/>
          </a:ln>
        </p:spPr>
        <p:txBody>
          <a:bodyPr wrap="none">
            <a:spAutoFit/>
          </a:bodyPr>
          <a:lstStyle/>
          <a:p>
            <a:r>
              <a:rPr lang="en-US" sz="800"/>
              <a:t>L1</a:t>
            </a:r>
          </a:p>
        </p:txBody>
      </p:sp>
      <p:sp>
        <p:nvSpPr>
          <p:cNvPr id="26656" name="Text Box 32"/>
          <p:cNvSpPr txBox="1">
            <a:spLocks noChangeArrowheads="1"/>
          </p:cNvSpPr>
          <p:nvPr/>
        </p:nvSpPr>
        <p:spPr bwMode="auto">
          <a:xfrm>
            <a:off x="2590800" y="4648200"/>
            <a:ext cx="296863" cy="214313"/>
          </a:xfrm>
          <a:prstGeom prst="rect">
            <a:avLst/>
          </a:prstGeom>
          <a:noFill/>
          <a:ln w="12700">
            <a:noFill/>
            <a:miter lim="800000"/>
            <a:headEnd/>
            <a:tailEnd/>
          </a:ln>
        </p:spPr>
        <p:txBody>
          <a:bodyPr wrap="none">
            <a:spAutoFit/>
          </a:bodyPr>
          <a:lstStyle/>
          <a:p>
            <a:r>
              <a:rPr lang="en-US" sz="800"/>
              <a:t>L2</a:t>
            </a:r>
          </a:p>
        </p:txBody>
      </p:sp>
      <p:sp>
        <p:nvSpPr>
          <p:cNvPr id="26657" name="Line 33"/>
          <p:cNvSpPr>
            <a:spLocks noChangeShapeType="1"/>
          </p:cNvSpPr>
          <p:nvPr/>
        </p:nvSpPr>
        <p:spPr bwMode="auto">
          <a:xfrm flipH="1">
            <a:off x="2362200" y="4114800"/>
            <a:ext cx="190500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26658" name="Line 34"/>
          <p:cNvSpPr>
            <a:spLocks noChangeShapeType="1"/>
          </p:cNvSpPr>
          <p:nvPr/>
        </p:nvSpPr>
        <p:spPr bwMode="auto">
          <a:xfrm>
            <a:off x="2895600" y="3733800"/>
            <a:ext cx="0" cy="381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6659" name="Text Box 35"/>
          <p:cNvSpPr txBox="1">
            <a:spLocks noChangeArrowheads="1"/>
          </p:cNvSpPr>
          <p:nvPr/>
        </p:nvSpPr>
        <p:spPr bwMode="auto">
          <a:xfrm>
            <a:off x="2895600" y="3810000"/>
            <a:ext cx="1404938" cy="336550"/>
          </a:xfrm>
          <a:prstGeom prst="rect">
            <a:avLst/>
          </a:prstGeom>
          <a:noFill/>
          <a:ln w="12700">
            <a:noFill/>
            <a:miter lim="800000"/>
            <a:headEnd/>
            <a:tailEnd/>
          </a:ln>
        </p:spPr>
        <p:txBody>
          <a:bodyPr wrap="none">
            <a:spAutoFit/>
          </a:bodyPr>
          <a:lstStyle/>
          <a:p>
            <a:r>
              <a:rPr lang="en-US" sz="1600"/>
              <a:t>Front Side Bus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1143000"/>
          </a:xfrm>
        </p:spPr>
        <p:txBody>
          <a:bodyPr/>
          <a:lstStyle/>
          <a:p>
            <a:r>
              <a:rPr lang="en-US" dirty="0" smtClean="0"/>
              <a:t>Midterm Results (Tentative)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3107277"/>
              </p:ext>
            </p:extLst>
          </p:nvPr>
        </p:nvGraphicFramePr>
        <p:xfrm>
          <a:off x="228600" y="1676400"/>
          <a:ext cx="86868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25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The Storage Hierarchy</a:t>
            </a:r>
          </a:p>
        </p:txBody>
      </p:sp>
      <p:graphicFrame>
        <p:nvGraphicFramePr>
          <p:cNvPr id="184356" name="Group 36"/>
          <p:cNvGraphicFramePr>
            <a:graphicFrameLocks noGrp="1"/>
          </p:cNvGraphicFramePr>
          <p:nvPr>
            <p:ph idx="1"/>
          </p:nvPr>
        </p:nvGraphicFramePr>
        <p:xfrm>
          <a:off x="228600" y="2844800"/>
          <a:ext cx="8686800" cy="2590800"/>
        </p:xfrm>
        <a:graphic>
          <a:graphicData uri="http://schemas.openxmlformats.org/drawingml/2006/table">
            <a:tbl>
              <a:tblPr/>
              <a:tblGrid>
                <a:gridCol w="1905000"/>
                <a:gridCol w="2025650"/>
                <a:gridCol w="1920875"/>
                <a:gridCol w="2835275"/>
              </a:tblGrid>
              <a:tr h="3190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dirty="0" smtClean="0">
                          <a:ln>
                            <a:noFill/>
                          </a:ln>
                          <a:solidFill>
                            <a:schemeClr val="tx1"/>
                          </a:solidFill>
                          <a:effectLst/>
                          <a:latin typeface="Times New Roman" pitchFamily="1" charset="0"/>
                          <a:cs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itchFamily="1" charset="0"/>
                          <a:cs typeface="Arial"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Registers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~300 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256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Very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4 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~10 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Hard drive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~10 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dirty="0" smtClean="0">
                          <a:ln>
                            <a:noFill/>
                          </a:ln>
                          <a:solidFill>
                            <a:schemeClr val="tx1"/>
                          </a:solidFill>
                          <a:effectLst/>
                          <a:latin typeface="Times New Roman" pitchFamily="1" charset="0"/>
                          <a:cs typeface="Arial" charset="0"/>
                        </a:rPr>
                        <a:t>1 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itchFamily="1" charset="0"/>
                          <a:cs typeface="Arial" charset="0"/>
                        </a:rPr>
                        <a:t>Very cheap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152400"/>
            <a:ext cx="7772400" cy="1143000"/>
          </a:xfrm>
        </p:spPr>
        <p:txBody>
          <a:bodyPr/>
          <a:lstStyle/>
          <a:p>
            <a:r>
              <a:rPr lang="en-US" dirty="0" smtClean="0"/>
              <a:t>File System</a:t>
            </a:r>
            <a:endParaRPr lang="en-US" dirty="0"/>
          </a:p>
        </p:txBody>
      </p:sp>
      <p:sp>
        <p:nvSpPr>
          <p:cNvPr id="253955" name="Rectangle 3"/>
          <p:cNvSpPr>
            <a:spLocks noGrp="1" noChangeArrowheads="1"/>
          </p:cNvSpPr>
          <p:nvPr>
            <p:ph type="body" idx="1"/>
          </p:nvPr>
        </p:nvSpPr>
        <p:spPr>
          <a:xfrm>
            <a:off x="762000" y="1676400"/>
            <a:ext cx="8001000" cy="4114800"/>
          </a:xfrm>
        </p:spPr>
        <p:txBody>
          <a:bodyPr/>
          <a:lstStyle/>
          <a:p>
            <a:r>
              <a:rPr lang="en-US" dirty="0" smtClean="0"/>
              <a:t>Paths specify </a:t>
            </a:r>
            <a:r>
              <a:rPr lang="en-US" dirty="0"/>
              <a:t>location of files on a hard drive</a:t>
            </a:r>
          </a:p>
          <a:p>
            <a:r>
              <a:rPr lang="en-US" dirty="0"/>
              <a:t>Folder metaphor</a:t>
            </a:r>
          </a:p>
          <a:p>
            <a:pPr lvl="1"/>
            <a:r>
              <a:rPr lang="en-US" dirty="0"/>
              <a:t>Hierarchically nested directories</a:t>
            </a:r>
          </a:p>
          <a:p>
            <a:pPr lvl="1"/>
            <a:endParaRPr lang="en-US" dirty="0"/>
          </a:p>
          <a:p>
            <a:pPr lvl="1"/>
            <a:r>
              <a:rPr lang="en-US" dirty="0"/>
              <a:t>Absolute vs. relative paths</a:t>
            </a:r>
          </a:p>
        </p:txBody>
      </p:sp>
      <p:sp>
        <p:nvSpPr>
          <p:cNvPr id="253957" name="Text Box 5"/>
          <p:cNvSpPr txBox="1">
            <a:spLocks noChangeArrowheads="1"/>
          </p:cNvSpPr>
          <p:nvPr/>
        </p:nvSpPr>
        <p:spPr bwMode="auto">
          <a:xfrm>
            <a:off x="1676400" y="3308350"/>
            <a:ext cx="5944256" cy="400110"/>
          </a:xfrm>
          <a:prstGeom prst="rect">
            <a:avLst/>
          </a:prstGeom>
          <a:noFill/>
          <a:ln w="9525">
            <a:noFill/>
            <a:miter lim="800000"/>
            <a:headEnd/>
            <a:tailEnd/>
          </a:ln>
          <a:effectLst/>
        </p:spPr>
        <p:txBody>
          <a:bodyPr wrap="none">
            <a:spAutoFit/>
          </a:bodyPr>
          <a:lstStyle/>
          <a:p>
            <a:r>
              <a:rPr lang="en-US" sz="2000" b="1">
                <a:solidFill>
                  <a:srgbClr val="000000"/>
                </a:solidFill>
                <a:latin typeface="Arial" charset="0"/>
              </a:rPr>
              <a:t>/afs/wam.umd.edu/home/wam/j/i/jimmylin/home</a:t>
            </a:r>
          </a:p>
        </p:txBody>
      </p:sp>
      <p:sp>
        <p:nvSpPr>
          <p:cNvPr id="253958" name="Text Box 6"/>
          <p:cNvSpPr txBox="1">
            <a:spLocks noChangeArrowheads="1"/>
          </p:cNvSpPr>
          <p:nvPr/>
        </p:nvSpPr>
        <p:spPr bwMode="auto">
          <a:xfrm>
            <a:off x="1676400" y="3581400"/>
            <a:ext cx="6764993" cy="400110"/>
          </a:xfrm>
          <a:prstGeom prst="rect">
            <a:avLst/>
          </a:prstGeom>
          <a:noFill/>
          <a:ln w="9525">
            <a:noFill/>
            <a:miter lim="800000"/>
            <a:headEnd/>
            <a:tailEnd/>
          </a:ln>
          <a:effectLst/>
        </p:spPr>
        <p:txBody>
          <a:bodyPr wrap="none">
            <a:spAutoFit/>
          </a:bodyPr>
          <a:lstStyle/>
          <a:p>
            <a:r>
              <a:rPr lang="en-US" sz="2000" b="1">
                <a:solidFill>
                  <a:srgbClr val="000000"/>
                </a:solidFill>
                <a:latin typeface="Arial" charset="0"/>
              </a:rPr>
              <a:t>C:\Documents and Settings\Jimmy Lin\My Documents</a:t>
            </a:r>
          </a:p>
        </p:txBody>
      </p:sp>
      <p:sp>
        <p:nvSpPr>
          <p:cNvPr id="253959" name="Text Box 7"/>
          <p:cNvSpPr txBox="1">
            <a:spLocks noChangeArrowheads="1"/>
          </p:cNvSpPr>
          <p:nvPr/>
        </p:nvSpPr>
        <p:spPr bwMode="auto">
          <a:xfrm>
            <a:off x="1676400" y="4324290"/>
            <a:ext cx="867545" cy="400110"/>
          </a:xfrm>
          <a:prstGeom prst="rect">
            <a:avLst/>
          </a:prstGeom>
          <a:noFill/>
          <a:ln w="9525">
            <a:noFill/>
            <a:miter lim="800000"/>
            <a:headEnd/>
            <a:tailEnd/>
          </a:ln>
          <a:effectLst/>
        </p:spPr>
        <p:txBody>
          <a:bodyPr wrap="none">
            <a:spAutoFit/>
          </a:bodyPr>
          <a:lstStyle/>
          <a:p>
            <a:r>
              <a:rPr lang="en-US" sz="2000" b="1" dirty="0">
                <a:solidFill>
                  <a:srgbClr val="000000"/>
                </a:solidFill>
                <a:latin typeface="Arial" charset="0"/>
              </a:rPr>
              <a:t>../pub</a:t>
            </a:r>
          </a:p>
        </p:txBody>
      </p:sp>
      <p:sp>
        <p:nvSpPr>
          <p:cNvPr id="253960" name="Text Box 8"/>
          <p:cNvSpPr txBox="1">
            <a:spLocks noChangeArrowheads="1"/>
          </p:cNvSpPr>
          <p:nvPr/>
        </p:nvSpPr>
        <p:spPr bwMode="auto">
          <a:xfrm>
            <a:off x="1676400" y="4724400"/>
            <a:ext cx="1409360" cy="707886"/>
          </a:xfrm>
          <a:prstGeom prst="rect">
            <a:avLst/>
          </a:prstGeom>
          <a:noFill/>
          <a:ln w="9525">
            <a:noFill/>
            <a:miter lim="800000"/>
            <a:headEnd/>
            <a:tailEnd/>
          </a:ln>
          <a:effectLst/>
        </p:spPr>
        <p:txBody>
          <a:bodyPr wrap="none">
            <a:spAutoFit/>
          </a:bodyPr>
          <a:lstStyle/>
          <a:p>
            <a:r>
              <a:rPr lang="en-US" sz="2000" b="1" dirty="0">
                <a:solidFill>
                  <a:srgbClr val="000000"/>
                </a:solidFill>
                <a:latin typeface="Arial" charset="0"/>
              </a:rPr>
              <a:t>..\</a:t>
            </a:r>
            <a:r>
              <a:rPr lang="en-US" sz="2000" b="1" dirty="0" smtClean="0">
                <a:solidFill>
                  <a:srgbClr val="000000"/>
                </a:solidFill>
                <a:latin typeface="Arial" charset="0"/>
              </a:rPr>
              <a:t>Desktop</a:t>
            </a:r>
            <a:endParaRPr lang="en-US" sz="2000" b="1" dirty="0">
              <a:solidFill>
                <a:srgbClr val="000000"/>
              </a:solidFill>
              <a:latin typeface="Arial" charset="0"/>
            </a:endParaRPr>
          </a:p>
          <a:p>
            <a:r>
              <a:rPr lang="en-US" sz="2000" b="1" dirty="0">
                <a:solidFill>
                  <a:srgbClr val="000000"/>
                </a:solidFill>
                <a:latin typeface="Arial" charset="0"/>
              </a:rPr>
              <a:t>~/</a:t>
            </a:r>
            <a:r>
              <a:rPr lang="en-US" sz="2000" b="1" dirty="0" err="1">
                <a:solidFill>
                  <a:srgbClr val="000000"/>
                </a:solidFill>
                <a:latin typeface="Arial" charset="0"/>
              </a:rPr>
              <a:t>oard</a:t>
            </a:r>
            <a:endParaRPr lang="en-US" sz="2000" b="1"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685800" y="0"/>
            <a:ext cx="7772400" cy="914400"/>
          </a:xfrm>
        </p:spPr>
        <p:txBody>
          <a:bodyPr/>
          <a:lstStyle/>
          <a:p>
            <a:r>
              <a:rPr lang="en-US" dirty="0" smtClean="0"/>
              <a:t>Directory Tree Exercise</a:t>
            </a:r>
            <a:endParaRPr lang="en-US" dirty="0"/>
          </a:p>
        </p:txBody>
      </p:sp>
      <p:sp>
        <p:nvSpPr>
          <p:cNvPr id="447491" name="Rectangle 3"/>
          <p:cNvSpPr>
            <a:spLocks noGrp="1" noChangeArrowheads="1"/>
          </p:cNvSpPr>
          <p:nvPr>
            <p:ph type="body" idx="1"/>
          </p:nvPr>
        </p:nvSpPr>
        <p:spPr>
          <a:xfrm>
            <a:off x="152400" y="914400"/>
            <a:ext cx="8991600" cy="4114800"/>
          </a:xfrm>
        </p:spPr>
        <p:txBody>
          <a:bodyPr/>
          <a:lstStyle/>
          <a:p>
            <a:r>
              <a:rPr lang="en-US" dirty="0"/>
              <a:t>First, </a:t>
            </a:r>
            <a:r>
              <a:rPr lang="en-US" dirty="0" smtClean="0"/>
              <a:t>visually explore the directory tree</a:t>
            </a:r>
          </a:p>
          <a:p>
            <a:pPr lvl="1"/>
            <a:r>
              <a:rPr lang="en-US" dirty="0" smtClean="0"/>
              <a:t>PC: Windows Explorer</a:t>
            </a:r>
          </a:p>
          <a:p>
            <a:pPr lvl="1"/>
            <a:r>
              <a:rPr lang="en-US" dirty="0" smtClean="0"/>
              <a:t>Mac: Finder</a:t>
            </a:r>
            <a:endParaRPr lang="en-US" dirty="0"/>
          </a:p>
          <a:p>
            <a:r>
              <a:rPr lang="en-US" dirty="0" smtClean="0"/>
              <a:t>Then </a:t>
            </a:r>
            <a:r>
              <a:rPr lang="en-US" dirty="0"/>
              <a:t>launch a </a:t>
            </a:r>
            <a:r>
              <a:rPr lang="en-US" dirty="0" smtClean="0"/>
              <a:t>shell</a:t>
            </a:r>
          </a:p>
          <a:p>
            <a:pPr lvl="1"/>
            <a:r>
              <a:rPr lang="en-US" dirty="0" smtClean="0"/>
              <a:t>PC: type </a:t>
            </a:r>
            <a:r>
              <a:rPr lang="en-US" dirty="0" err="1" smtClean="0"/>
              <a:t>cmd</a:t>
            </a:r>
            <a:r>
              <a:rPr lang="en-US" dirty="0" smtClean="0"/>
              <a:t> in search box</a:t>
            </a:r>
          </a:p>
          <a:p>
            <a:pPr lvl="1"/>
            <a:r>
              <a:rPr lang="en-US" dirty="0" smtClean="0"/>
              <a:t>Mac: Applications-&gt;</a:t>
            </a:r>
            <a:r>
              <a:rPr lang="en-US" dirty="0" err="1" smtClean="0"/>
              <a:t>Utiities</a:t>
            </a:r>
            <a:r>
              <a:rPr lang="en-US" dirty="0" smtClean="0"/>
              <a:t>-&gt;Terminal</a:t>
            </a:r>
            <a:endParaRPr lang="en-US" dirty="0"/>
          </a:p>
          <a:p>
            <a:r>
              <a:rPr lang="en-US" dirty="0" smtClean="0"/>
              <a:t>Then navigate around</a:t>
            </a:r>
          </a:p>
          <a:p>
            <a:pPr lvl="1"/>
            <a:r>
              <a:rPr lang="en-US" dirty="0" smtClean="0"/>
              <a:t>“tree .”plots the tree from here (PC only)</a:t>
            </a:r>
            <a:endParaRPr lang="en-US" dirty="0"/>
          </a:p>
          <a:p>
            <a:pPr lvl="1"/>
            <a:r>
              <a:rPr lang="en-US" dirty="0"/>
              <a:t>“dir” </a:t>
            </a:r>
            <a:r>
              <a:rPr lang="en-US" dirty="0" smtClean="0"/>
              <a:t>(PC) or “</a:t>
            </a:r>
            <a:r>
              <a:rPr lang="en-US" dirty="0" err="1" smtClean="0"/>
              <a:t>ls</a:t>
            </a:r>
            <a:r>
              <a:rPr lang="en-US" dirty="0" smtClean="0"/>
              <a:t>” (Mac) lists </a:t>
            </a:r>
            <a:r>
              <a:rPr lang="en-US" dirty="0"/>
              <a:t>the present </a:t>
            </a:r>
            <a:r>
              <a:rPr lang="en-US" dirty="0" smtClean="0"/>
              <a:t>directory</a:t>
            </a:r>
            <a:endParaRPr lang="en-US" dirty="0"/>
          </a:p>
          <a:p>
            <a:pPr lvl="1"/>
            <a:r>
              <a:rPr lang="en-US" dirty="0"/>
              <a:t>“cd WINDOWS” takes you “down” </a:t>
            </a:r>
            <a:r>
              <a:rPr lang="en-US" dirty="0" smtClean="0"/>
              <a:t>in the tree</a:t>
            </a:r>
            <a:endParaRPr lang="en-US" dirty="0"/>
          </a:p>
          <a:p>
            <a:pPr lvl="1"/>
            <a:r>
              <a:rPr lang="en-US" dirty="0" err="1"/>
              <a:t>cd</a:t>
            </a:r>
            <a:r>
              <a:rPr lang="en-US" dirty="0"/>
              <a:t> .. takes you “up” in the tree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685800" y="152400"/>
            <a:ext cx="7772400" cy="1143000"/>
          </a:xfrm>
        </p:spPr>
        <p:txBody>
          <a:bodyPr/>
          <a:lstStyle/>
          <a:p>
            <a:r>
              <a:rPr lang="en-US"/>
              <a:t>The </a:t>
            </a:r>
            <a:r>
              <a:rPr lang="en-US" u="sng"/>
              <a:t>I</a:t>
            </a:r>
            <a:r>
              <a:rPr lang="en-US"/>
              <a:t>nternet</a:t>
            </a:r>
          </a:p>
        </p:txBody>
      </p:sp>
      <p:sp>
        <p:nvSpPr>
          <p:cNvPr id="303107" name="Rectangle 3"/>
          <p:cNvSpPr>
            <a:spLocks noGrp="1" noChangeArrowheads="1"/>
          </p:cNvSpPr>
          <p:nvPr>
            <p:ph type="body" idx="1"/>
          </p:nvPr>
        </p:nvSpPr>
        <p:spPr>
          <a:xfrm>
            <a:off x="685800" y="1600200"/>
            <a:ext cx="7772400" cy="4114800"/>
          </a:xfrm>
        </p:spPr>
        <p:txBody>
          <a:bodyPr/>
          <a:lstStyle/>
          <a:p>
            <a:pPr>
              <a:lnSpc>
                <a:spcPct val="90000"/>
              </a:lnSpc>
            </a:pPr>
            <a:r>
              <a:rPr lang="en-US"/>
              <a:t>Global collection of </a:t>
            </a:r>
            <a:r>
              <a:rPr lang="en-US" u="sng"/>
              <a:t>public</a:t>
            </a:r>
            <a:r>
              <a:rPr lang="en-US"/>
              <a:t> “IP” networks</a:t>
            </a:r>
          </a:p>
          <a:p>
            <a:pPr lvl="1">
              <a:lnSpc>
                <a:spcPct val="90000"/>
              </a:lnSpc>
            </a:pPr>
            <a:r>
              <a:rPr lang="en-US"/>
              <a:t>Private networks are often called “int</a:t>
            </a:r>
            <a:r>
              <a:rPr lang="en-US" u="sng"/>
              <a:t>ra</a:t>
            </a:r>
            <a:r>
              <a:rPr lang="en-US"/>
              <a:t>nets”</a:t>
            </a:r>
          </a:p>
          <a:p>
            <a:pPr lvl="4">
              <a:lnSpc>
                <a:spcPct val="90000"/>
              </a:lnSpc>
            </a:pPr>
            <a:endParaRPr lang="en-US"/>
          </a:p>
          <a:p>
            <a:pPr>
              <a:lnSpc>
                <a:spcPct val="90000"/>
              </a:lnSpc>
            </a:pPr>
            <a:r>
              <a:rPr lang="en-US"/>
              <a:t>Independent</a:t>
            </a:r>
          </a:p>
          <a:p>
            <a:pPr lvl="1">
              <a:lnSpc>
                <a:spcPct val="90000"/>
              </a:lnSpc>
            </a:pPr>
            <a:r>
              <a:rPr lang="en-US"/>
              <a:t>Each organization maintains its own network</a:t>
            </a:r>
          </a:p>
          <a:p>
            <a:pPr lvl="4">
              <a:lnSpc>
                <a:spcPct val="90000"/>
              </a:lnSpc>
            </a:pPr>
            <a:endParaRPr lang="en-US"/>
          </a:p>
          <a:p>
            <a:pPr>
              <a:lnSpc>
                <a:spcPct val="90000"/>
              </a:lnSpc>
            </a:pPr>
            <a:r>
              <a:rPr lang="en-US"/>
              <a:t>Cooperating</a:t>
            </a:r>
          </a:p>
          <a:p>
            <a:pPr lvl="1">
              <a:lnSpc>
                <a:spcPct val="90000"/>
              </a:lnSpc>
            </a:pPr>
            <a:r>
              <a:rPr lang="en-US"/>
              <a:t>Internet Protocol (IP) address blocks</a:t>
            </a:r>
          </a:p>
          <a:p>
            <a:pPr lvl="1">
              <a:lnSpc>
                <a:spcPct val="90000"/>
              </a:lnSpc>
            </a:pPr>
            <a:r>
              <a:rPr lang="en-US"/>
              <a:t>Domain names</a:t>
            </a:r>
          </a:p>
          <a:p>
            <a:pPr lvl="1">
              <a:lnSpc>
                <a:spcPct val="90000"/>
              </a:lnSpc>
            </a:pPr>
            <a:r>
              <a:rPr lang="en-US"/>
              <a:t>World-Wide Web Consortium (W3C)</a:t>
            </a:r>
          </a:p>
          <a:p>
            <a:pPr lvl="1">
              <a:lnSpc>
                <a:spcPct val="90000"/>
              </a:lnSpc>
            </a:pPr>
            <a:r>
              <a:rPr lang="en-US"/>
              <a:t>Computer Emergency Response Team (CERT)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685800" y="228600"/>
            <a:ext cx="7772400" cy="1143000"/>
          </a:xfrm>
          <a:noFill/>
          <a:ln/>
        </p:spPr>
        <p:txBody>
          <a:bodyPr lIns="90488" tIns="44450" rIns="90488" bIns="44450"/>
          <a:lstStyle/>
          <a:p>
            <a:r>
              <a:rPr lang="en-US"/>
              <a:t>A Short History of the Internet</a:t>
            </a:r>
          </a:p>
        </p:txBody>
      </p:sp>
      <p:sp>
        <p:nvSpPr>
          <p:cNvPr id="305155" name="Rectangle 3"/>
          <p:cNvSpPr>
            <a:spLocks noGrp="1" noChangeArrowheads="1"/>
          </p:cNvSpPr>
          <p:nvPr>
            <p:ph type="body" idx="1"/>
          </p:nvPr>
        </p:nvSpPr>
        <p:spPr>
          <a:xfrm>
            <a:off x="533400" y="1676400"/>
            <a:ext cx="8229600" cy="4419600"/>
          </a:xfrm>
          <a:noFill/>
          <a:ln/>
        </p:spPr>
        <p:txBody>
          <a:bodyPr lIns="90488" tIns="44450" rIns="90488" bIns="44450"/>
          <a:lstStyle/>
          <a:p>
            <a:r>
              <a:rPr lang="en-US" dirty="0"/>
              <a:t>1969: Origins in government research </a:t>
            </a:r>
          </a:p>
          <a:p>
            <a:pPr lvl="1"/>
            <a:r>
              <a:rPr lang="en-US" dirty="0"/>
              <a:t>Advanced Research Projects Agency (</a:t>
            </a:r>
            <a:r>
              <a:rPr lang="en-US" dirty="0" err="1"/>
              <a:t>ARPAnet</a:t>
            </a:r>
            <a:r>
              <a:rPr lang="en-US" dirty="0"/>
              <a:t>)</a:t>
            </a:r>
          </a:p>
          <a:p>
            <a:pPr lvl="1"/>
            <a:r>
              <a:rPr lang="en-US" dirty="0"/>
              <a:t>Key standards: UDP, TCP, DNS</a:t>
            </a:r>
          </a:p>
          <a:p>
            <a:r>
              <a:rPr lang="en-US" dirty="0"/>
              <a:t>1983: Design adopted by other agencies</a:t>
            </a:r>
          </a:p>
          <a:p>
            <a:pPr lvl="1"/>
            <a:r>
              <a:rPr lang="en-US" dirty="0"/>
              <a:t>Created a need for inter-network connections</a:t>
            </a:r>
          </a:p>
          <a:p>
            <a:pPr lvl="1"/>
            <a:r>
              <a:rPr lang="en-US" dirty="0"/>
              <a:t>Key standards: IP</a:t>
            </a:r>
          </a:p>
          <a:p>
            <a:r>
              <a:rPr lang="en-US" dirty="0"/>
              <a:t>1991: World-Wide Web added point-and-click</a:t>
            </a:r>
          </a:p>
          <a:p>
            <a:pPr lvl="1"/>
            <a:r>
              <a:rPr lang="en-US" dirty="0"/>
              <a:t>Now </a:t>
            </a:r>
            <a:r>
              <a:rPr lang="en-US" dirty="0" smtClean="0"/>
              <a:t>908 million </a:t>
            </a:r>
            <a:r>
              <a:rPr lang="en-US" dirty="0"/>
              <a:t>Internet “hosts” </a:t>
            </a:r>
            <a:r>
              <a:rPr lang="en-US" dirty="0" smtClean="0"/>
              <a:t>(July 2012)</a:t>
            </a:r>
            <a:endParaRPr lang="en-US" dirty="0"/>
          </a:p>
          <a:p>
            <a:pPr lvl="1"/>
            <a:r>
              <a:rPr lang="en-US" dirty="0"/>
              <a:t>Key standards: HTTP, URL, HTML, XML</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6" name="Rectangle 6"/>
          <p:cNvSpPr>
            <a:spLocks noGrp="1" noChangeArrowheads="1"/>
          </p:cNvSpPr>
          <p:nvPr>
            <p:ph type="title"/>
          </p:nvPr>
        </p:nvSpPr>
        <p:spPr>
          <a:xfrm>
            <a:off x="762000" y="0"/>
            <a:ext cx="7772400" cy="1143000"/>
          </a:xfrm>
        </p:spPr>
        <p:txBody>
          <a:bodyPr/>
          <a:lstStyle/>
          <a:p>
            <a:r>
              <a:rPr lang="en-US"/>
              <a:t>What Changed in 1994?</a:t>
            </a:r>
          </a:p>
        </p:txBody>
      </p:sp>
      <p:graphicFrame>
        <p:nvGraphicFramePr>
          <p:cNvPr id="9" name="Chart 8"/>
          <p:cNvGraphicFramePr/>
          <p:nvPr/>
        </p:nvGraphicFramePr>
        <p:xfrm>
          <a:off x="0" y="1143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Types of Digital Channels</a:t>
            </a:r>
          </a:p>
        </p:txBody>
      </p:sp>
      <p:sp>
        <p:nvSpPr>
          <p:cNvPr id="450563" name="Rectangle 3"/>
          <p:cNvSpPr>
            <a:spLocks noGrp="1" noChangeArrowheads="1"/>
          </p:cNvSpPr>
          <p:nvPr>
            <p:ph type="body" sz="half" idx="1"/>
          </p:nvPr>
        </p:nvSpPr>
        <p:spPr/>
        <p:txBody>
          <a:bodyPr/>
          <a:lstStyle/>
          <a:p>
            <a:r>
              <a:rPr lang="en-US"/>
              <a:t>“Backbone”</a:t>
            </a:r>
          </a:p>
          <a:p>
            <a:pPr lvl="1"/>
            <a:r>
              <a:rPr lang="en-US"/>
              <a:t>Microwave</a:t>
            </a:r>
          </a:p>
          <a:p>
            <a:pPr lvl="1"/>
            <a:r>
              <a:rPr lang="en-US"/>
              <a:t>Satellite</a:t>
            </a:r>
          </a:p>
          <a:p>
            <a:pPr lvl="1"/>
            <a:r>
              <a:rPr lang="en-US"/>
              <a:t>Fiber</a:t>
            </a:r>
          </a:p>
        </p:txBody>
      </p:sp>
      <p:sp>
        <p:nvSpPr>
          <p:cNvPr id="450564" name="Rectangle 4"/>
          <p:cNvSpPr>
            <a:spLocks noGrp="1" noChangeArrowheads="1"/>
          </p:cNvSpPr>
          <p:nvPr>
            <p:ph type="body" sz="half" idx="2"/>
          </p:nvPr>
        </p:nvSpPr>
        <p:spPr/>
        <p:txBody>
          <a:bodyPr/>
          <a:lstStyle/>
          <a:p>
            <a:r>
              <a:rPr lang="en-US" dirty="0"/>
              <a:t>“Last mile” wired</a:t>
            </a:r>
          </a:p>
          <a:p>
            <a:pPr lvl="1"/>
            <a:r>
              <a:rPr lang="en-US" dirty="0" smtClean="0"/>
              <a:t>ADSL</a:t>
            </a:r>
            <a:endParaRPr lang="en-US" dirty="0"/>
          </a:p>
          <a:p>
            <a:pPr lvl="1"/>
            <a:r>
              <a:rPr lang="en-US" dirty="0"/>
              <a:t>Cable modem</a:t>
            </a:r>
          </a:p>
          <a:p>
            <a:pPr lvl="1"/>
            <a:r>
              <a:rPr lang="en-US" dirty="0"/>
              <a:t>Fiber</a:t>
            </a:r>
          </a:p>
          <a:p>
            <a:pPr lvl="3"/>
            <a:endParaRPr lang="en-US" dirty="0"/>
          </a:p>
          <a:p>
            <a:r>
              <a:rPr lang="en-US" dirty="0"/>
              <a:t>“Last mile” wireless</a:t>
            </a:r>
          </a:p>
          <a:p>
            <a:pPr lvl="1"/>
            <a:r>
              <a:rPr lang="en-US" dirty="0"/>
              <a:t>Wi-Fi (IEEE 802.11)</a:t>
            </a:r>
          </a:p>
          <a:p>
            <a:pPr lvl="1"/>
            <a:r>
              <a:rPr lang="en-US" dirty="0" smtClean="0"/>
              <a:t>GSM/4G</a:t>
            </a:r>
            <a:endParaRPr lang="en-US"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304800"/>
            <a:ext cx="7772400" cy="1143000"/>
          </a:xfrm>
        </p:spPr>
        <p:txBody>
          <a:bodyPr/>
          <a:lstStyle/>
          <a:p>
            <a:r>
              <a:rPr lang="en-US" dirty="0" smtClean="0"/>
              <a:t>A Network of Networks</a:t>
            </a:r>
            <a:endParaRPr lang="en-US" dirty="0"/>
          </a:p>
        </p:txBody>
      </p:sp>
      <p:pic>
        <p:nvPicPr>
          <p:cNvPr id="304131" name="Picture 3" descr="Fig02-03"/>
          <p:cNvPicPr>
            <a:picLocks noChangeAspect="1" noChangeArrowheads="1"/>
          </p:cNvPicPr>
          <p:nvPr/>
        </p:nvPicPr>
        <p:blipFill>
          <a:blip r:embed="rId2" cstate="print"/>
          <a:srcRect/>
          <a:stretch>
            <a:fillRect/>
          </a:stretch>
        </p:blipFill>
        <p:spPr bwMode="auto">
          <a:xfrm>
            <a:off x="0" y="1647825"/>
            <a:ext cx="9144000" cy="49053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att_backbone_large"/>
          <p:cNvPicPr>
            <a:picLocks noChangeAspect="1" noChangeArrowheads="1"/>
          </p:cNvPicPr>
          <p:nvPr/>
        </p:nvPicPr>
        <p:blipFill>
          <a:blip r:embed="rId2" cstate="print"/>
          <a:srcRect/>
          <a:stretch>
            <a:fillRect/>
          </a:stretch>
        </p:blipFill>
        <p:spPr bwMode="auto">
          <a:xfrm>
            <a:off x="228600" y="381000"/>
            <a:ext cx="8382000" cy="5648325"/>
          </a:xfrm>
          <a:prstGeom prst="rect">
            <a:avLst/>
          </a:prstGeom>
          <a:noFill/>
        </p:spPr>
      </p:pic>
      <p:sp>
        <p:nvSpPr>
          <p:cNvPr id="308227" name="Text Box 3"/>
          <p:cNvSpPr txBox="1">
            <a:spLocks noChangeArrowheads="1"/>
          </p:cNvSpPr>
          <p:nvPr/>
        </p:nvSpPr>
        <p:spPr bwMode="auto">
          <a:xfrm>
            <a:off x="3530600" y="6491288"/>
            <a:ext cx="5613400" cy="366712"/>
          </a:xfrm>
          <a:prstGeom prst="rect">
            <a:avLst/>
          </a:prstGeom>
          <a:noFill/>
          <a:ln w="9525">
            <a:noFill/>
            <a:miter lim="800000"/>
            <a:headEnd/>
            <a:tailEnd/>
          </a:ln>
          <a:effectLst/>
        </p:spPr>
        <p:txBody>
          <a:bodyPr wrap="none">
            <a:spAutoFit/>
          </a:bodyPr>
          <a:lstStyle/>
          <a:p>
            <a:pPr eaLnBrk="1" hangingPunct="1"/>
            <a:r>
              <a:rPr lang="en-US" sz="1800">
                <a:solidFill>
                  <a:srgbClr val="000000"/>
                </a:solidFill>
                <a:latin typeface="Times New Roman" charset="0"/>
                <a:cs typeface="Arial" charset="0"/>
              </a:rPr>
              <a:t>http://www.geog.ucl.ac.uk/casa/martin/atlas/isp_maps.html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idx="4294967295"/>
          </p:nvPr>
        </p:nvSpPr>
        <p:spPr/>
        <p:txBody>
          <a:bodyPr/>
          <a:lstStyle/>
          <a:p>
            <a:r>
              <a:rPr lang="en-US"/>
              <a:t>Thinking About Speed</a:t>
            </a:r>
          </a:p>
        </p:txBody>
      </p:sp>
      <p:sp>
        <p:nvSpPr>
          <p:cNvPr id="313347" name="Content Placeholder 2"/>
          <p:cNvSpPr>
            <a:spLocks noGrp="1"/>
          </p:cNvSpPr>
          <p:nvPr>
            <p:ph idx="4294967295"/>
          </p:nvPr>
        </p:nvSpPr>
        <p:spPr>
          <a:xfrm>
            <a:off x="685800" y="1981200"/>
            <a:ext cx="8077200" cy="4114800"/>
          </a:xfrm>
        </p:spPr>
        <p:txBody>
          <a:bodyPr/>
          <a:lstStyle/>
          <a:p>
            <a:r>
              <a:rPr lang="en-US"/>
              <a:t>Two parts of moving data from here to there:</a:t>
            </a:r>
          </a:p>
          <a:p>
            <a:pPr lvl="1"/>
            <a:r>
              <a:rPr lang="en-US"/>
              <a:t>Getting the first bit there</a:t>
            </a:r>
          </a:p>
          <a:p>
            <a:pPr lvl="1"/>
            <a:r>
              <a:rPr lang="en-US"/>
              <a:t>Getting everything there</a:t>
            </a:r>
          </a:p>
          <a:p>
            <a:pPr lvl="4"/>
            <a:endParaRPr lang="en-US"/>
          </a:p>
          <a:p>
            <a:r>
              <a:rPr lang="en-US"/>
              <a:t>Fundamentally, there’s no difference:</a:t>
            </a:r>
          </a:p>
          <a:p>
            <a:pPr lvl="1"/>
            <a:r>
              <a:rPr lang="en-US"/>
              <a:t>Moving data from the processor to RAM</a:t>
            </a:r>
          </a:p>
          <a:p>
            <a:pPr lvl="1"/>
            <a:r>
              <a:rPr lang="en-US"/>
              <a:t>Saving a file to disk</a:t>
            </a:r>
          </a:p>
          <a:p>
            <a:pPr lvl="1"/>
            <a:r>
              <a:rPr lang="en-US"/>
              <a:t>Downloading music from a server in China</a:t>
            </a:r>
          </a:p>
          <a:p>
            <a:pPr lvl="1"/>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p:txBody>
          <a:bodyPr/>
          <a:lstStyle/>
          <a:p>
            <a:r>
              <a:rPr lang="en-US"/>
              <a:t>Goals for Today</a:t>
            </a:r>
          </a:p>
        </p:txBody>
      </p:sp>
      <p:sp>
        <p:nvSpPr>
          <p:cNvPr id="274435" name="Rectangle 3"/>
          <p:cNvSpPr>
            <a:spLocks noGrp="1" noChangeArrowheads="1"/>
          </p:cNvSpPr>
          <p:nvPr>
            <p:ph type="body" idx="4294967295"/>
          </p:nvPr>
        </p:nvSpPr>
        <p:spPr/>
        <p:txBody>
          <a:bodyPr/>
          <a:lstStyle/>
          <a:p>
            <a:r>
              <a:rPr lang="en-US" dirty="0" smtClean="0"/>
              <a:t>Understand </a:t>
            </a:r>
            <a:r>
              <a:rPr lang="en-US" dirty="0"/>
              <a:t>what makes stupid computers seem smart</a:t>
            </a:r>
          </a:p>
          <a:p>
            <a:endParaRPr lang="en-US" dirty="0" smtClean="0"/>
          </a:p>
          <a:p>
            <a:r>
              <a:rPr lang="en-US" dirty="0" smtClean="0"/>
              <a:t>Understand </a:t>
            </a:r>
            <a:r>
              <a:rPr lang="en-US" dirty="0"/>
              <a:t>how </a:t>
            </a:r>
            <a:r>
              <a:rPr lang="en-US" dirty="0" smtClean="0"/>
              <a:t>the Internet works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smtClean="0"/>
              <a:t>Units of Time</a:t>
            </a:r>
          </a:p>
        </p:txBody>
      </p:sp>
      <p:graphicFrame>
        <p:nvGraphicFramePr>
          <p:cNvPr id="170022" name="Group 38"/>
          <p:cNvGraphicFramePr>
            <a:graphicFrameLocks noGrp="1"/>
          </p:cNvGraphicFramePr>
          <p:nvPr/>
        </p:nvGraphicFramePr>
        <p:xfrm>
          <a:off x="304800" y="2209800"/>
          <a:ext cx="8382000" cy="3200400"/>
        </p:xfrm>
        <a:graphic>
          <a:graphicData uri="http://schemas.openxmlformats.org/drawingml/2006/table">
            <a:tbl>
              <a:tblPr/>
              <a:tblGrid>
                <a:gridCol w="2205038"/>
                <a:gridCol w="1943100"/>
                <a:gridCol w="4233862"/>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Duration (seconds)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sec/s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millisecond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-3</a:t>
                      </a:r>
                      <a:r>
                        <a:rPr kumimoji="0" lang="en-US" sz="2400" b="0" i="0" u="none" strike="noStrike" cap="none" normalizeH="0" baseline="0" smtClean="0">
                          <a:ln>
                            <a:noFill/>
                          </a:ln>
                          <a:solidFill>
                            <a:schemeClr val="tx1"/>
                          </a:solidFill>
                          <a:effectLst/>
                          <a:latin typeface="Times New Roman" pitchFamily="1" charset="0"/>
                          <a:cs typeface="Arial" charset="0"/>
                        </a:rPr>
                        <a:t> = 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microsecond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Symbol" pitchFamily="1" charset="2"/>
                          <a:cs typeface="Arial" charset="0"/>
                        </a:rPr>
                        <a:t>m</a:t>
                      </a:r>
                      <a:r>
                        <a:rPr kumimoji="0" lang="en-US" sz="2400" b="0" i="0" u="none" strike="noStrike" cap="none" normalizeH="0" baseline="0" smtClean="0">
                          <a:ln>
                            <a:noFill/>
                          </a:ln>
                          <a:solidFill>
                            <a:schemeClr val="tx1"/>
                          </a:solidFill>
                          <a:effectLst/>
                          <a:latin typeface="Times New Roman" pitchFamily="1"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-6</a:t>
                      </a:r>
                      <a:r>
                        <a:rPr kumimoji="0" lang="en-US" sz="2400" b="0" i="0" u="none" strike="noStrike" cap="none" normalizeH="0" baseline="0" smtClean="0">
                          <a:ln>
                            <a:noFill/>
                          </a:ln>
                          <a:solidFill>
                            <a:schemeClr val="tx1"/>
                          </a:solidFill>
                          <a:effectLst/>
                          <a:latin typeface="Times New Roman" pitchFamily="1" charset="0"/>
                          <a:cs typeface="Arial" charset="0"/>
                        </a:rPr>
                        <a:t> = 1/1,000,000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nanosecond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-9</a:t>
                      </a:r>
                      <a:r>
                        <a:rPr kumimoji="0" lang="en-US" sz="2400" b="0" i="0" u="none" strike="noStrike" cap="none" normalizeH="0" baseline="0" smtClean="0">
                          <a:ln>
                            <a:noFill/>
                          </a:ln>
                          <a:solidFill>
                            <a:schemeClr val="tx1"/>
                          </a:solidFill>
                          <a:effectLst/>
                          <a:latin typeface="Times New Roman" pitchFamily="1" charset="0"/>
                          <a:cs typeface="Arial" charset="0"/>
                        </a:rPr>
                        <a:t> = 1/1,000,000,000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picosecond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-12</a:t>
                      </a:r>
                      <a:r>
                        <a:rPr kumimoji="0" lang="en-US" sz="2400" b="0" i="0" u="none" strike="noStrike" cap="none" normalizeH="0" baseline="0" smtClean="0">
                          <a:ln>
                            <a:noFill/>
                          </a:ln>
                          <a:solidFill>
                            <a:schemeClr val="tx1"/>
                          </a:solidFill>
                          <a:effectLst/>
                          <a:latin typeface="Times New Roman" pitchFamily="1" charset="0"/>
                          <a:cs typeface="Arial" charset="0"/>
                        </a:rPr>
                        <a:t> = 1/1,000,000,000,000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femtosecond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fs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-15</a:t>
                      </a:r>
                      <a:r>
                        <a:rPr kumimoji="0" lang="en-US" sz="2400" b="0" i="0" u="none" strike="noStrike" cap="none" normalizeH="0" baseline="0" smtClean="0">
                          <a:ln>
                            <a:noFill/>
                          </a:ln>
                          <a:solidFill>
                            <a:schemeClr val="tx1"/>
                          </a:solidFill>
                          <a:effectLst/>
                          <a:latin typeface="Times New Roman" pitchFamily="1" charset="0"/>
                          <a:cs typeface="Arial" charset="0"/>
                        </a:rPr>
                        <a:t> = 1/1,000,000,000,000,000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smtClean="0"/>
              <a:t>Units of Frequency</a:t>
            </a:r>
          </a:p>
        </p:txBody>
      </p:sp>
      <p:graphicFrame>
        <p:nvGraphicFramePr>
          <p:cNvPr id="172062" name="Group 30"/>
          <p:cNvGraphicFramePr>
            <a:graphicFrameLocks noGrp="1"/>
          </p:cNvGraphicFramePr>
          <p:nvPr/>
        </p:nvGraphicFramePr>
        <p:xfrm>
          <a:off x="838200" y="2220913"/>
          <a:ext cx="7924800" cy="2286000"/>
        </p:xfrm>
        <a:graphic>
          <a:graphicData uri="http://schemas.openxmlformats.org/drawingml/2006/table">
            <a:tbl>
              <a:tblPr/>
              <a:tblGrid>
                <a:gridCol w="1981200"/>
                <a:gridCol w="2101850"/>
                <a:gridCol w="38417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dirty="0" smtClean="0">
                          <a:ln>
                            <a:noFill/>
                          </a:ln>
                          <a:solidFill>
                            <a:schemeClr val="tx1"/>
                          </a:solidFill>
                          <a:effectLst/>
                          <a:latin typeface="Times New Roman" pitchFamily="1" charset="0"/>
                          <a:cs typeface="Arial" charset="0"/>
                        </a:rPr>
                        <a:t>Operations per second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kilohertz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3</a:t>
                      </a:r>
                      <a:r>
                        <a:rPr kumimoji="0" lang="en-US" sz="2400" b="0" i="0" u="none" strike="noStrike" cap="none" normalizeH="0" baseline="0" smtClean="0">
                          <a:ln>
                            <a:noFill/>
                          </a:ln>
                          <a:solidFill>
                            <a:schemeClr val="tx1"/>
                          </a:solidFill>
                          <a:effectLst/>
                          <a:latin typeface="Times New Roman" pitchFamily="1" charset="0"/>
                          <a:cs typeface="Arial" charset="0"/>
                        </a:rPr>
                        <a:t> = 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megahertz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6</a:t>
                      </a:r>
                      <a:r>
                        <a:rPr kumimoji="0" lang="en-US" sz="2400" b="0" i="0" u="none" strike="noStrike" cap="none" normalizeH="0" baseline="0" smtClean="0">
                          <a:ln>
                            <a:noFill/>
                          </a:ln>
                          <a:solidFill>
                            <a:schemeClr val="tx1"/>
                          </a:solidFill>
                          <a:effectLst/>
                          <a:latin typeface="Times New Roman" pitchFamily="1" charset="0"/>
                          <a:cs typeface="Arial" charset="0"/>
                        </a:rPr>
                        <a:t> =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gigahertz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10</a:t>
                      </a:r>
                      <a:r>
                        <a:rPr kumimoji="0" lang="en-US" sz="2400" b="0" i="0" u="none" strike="noStrike" cap="none" normalizeH="0" baseline="30000" smtClean="0">
                          <a:ln>
                            <a:noFill/>
                          </a:ln>
                          <a:solidFill>
                            <a:schemeClr val="tx1"/>
                          </a:solidFill>
                          <a:effectLst/>
                          <a:latin typeface="Times New Roman" pitchFamily="1" charset="0"/>
                          <a:cs typeface="Arial" charset="0"/>
                        </a:rPr>
                        <a:t>9</a:t>
                      </a:r>
                      <a:r>
                        <a:rPr kumimoji="0" lang="en-US" sz="2400" b="0" i="0" u="none" strike="noStrike" cap="none" normalizeH="0" baseline="0" smtClean="0">
                          <a:ln>
                            <a:noFill/>
                          </a:ln>
                          <a:solidFill>
                            <a:schemeClr val="tx1"/>
                          </a:solidFill>
                          <a:effectLst/>
                          <a:latin typeface="Times New Roman" pitchFamily="1" charset="0"/>
                          <a:cs typeface="Arial" charset="0"/>
                        </a:rPr>
                        <a:t> = 1,000,000,000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en-US" smtClean="0"/>
              <a:t>Units of Size</a:t>
            </a:r>
          </a:p>
        </p:txBody>
      </p:sp>
      <p:graphicFrame>
        <p:nvGraphicFramePr>
          <p:cNvPr id="162858" name="Group 42"/>
          <p:cNvGraphicFramePr>
            <a:graphicFrameLocks noGrp="1"/>
          </p:cNvGraphicFramePr>
          <p:nvPr>
            <p:ph idx="1"/>
          </p:nvPr>
        </p:nvGraphicFramePr>
        <p:xfrm>
          <a:off x="381000" y="2133600"/>
          <a:ext cx="8382000" cy="3657600"/>
        </p:xfrm>
        <a:graphic>
          <a:graphicData uri="http://schemas.openxmlformats.org/drawingml/2006/table">
            <a:tbl>
              <a:tblPr/>
              <a:tblGrid>
                <a:gridCol w="2205038"/>
                <a:gridCol w="1941512"/>
                <a:gridCol w="423545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Abbreviation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chemeClr val="tx1"/>
                          </a:solidFill>
                          <a:effectLst/>
                          <a:latin typeface="Times New Roman" pitchFamily="1" charset="0"/>
                          <a:cs typeface="Arial" charset="0"/>
                        </a:rPr>
                        <a:t>Size (bytes)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kilobyte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10</a:t>
                      </a:r>
                      <a:r>
                        <a:rPr kumimoji="0" lang="en-US" sz="2400" b="0" i="0" u="none" strike="noStrike" cap="none" normalizeH="0" baseline="0" smtClean="0">
                          <a:ln>
                            <a:noFill/>
                          </a:ln>
                          <a:solidFill>
                            <a:schemeClr val="tx1"/>
                          </a:solidFill>
                          <a:effectLst/>
                          <a:latin typeface="Times New Roman" pitchFamily="1" charset="0"/>
                          <a:cs typeface="Arial" charset="0"/>
                        </a:rPr>
                        <a:t> = 1024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megabyte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MB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20</a:t>
                      </a:r>
                      <a:r>
                        <a:rPr kumimoji="0" lang="en-US" sz="2400" b="0" i="0" u="none" strike="noStrike" cap="none" normalizeH="0" baseline="0" smtClean="0">
                          <a:ln>
                            <a:noFill/>
                          </a:ln>
                          <a:solidFill>
                            <a:schemeClr val="tx1"/>
                          </a:solidFill>
                          <a:effectLst/>
                          <a:latin typeface="Times New Roman" pitchFamily="1" charset="0"/>
                          <a:cs typeface="Arial" charset="0"/>
                        </a:rPr>
                        <a:t> = 1,048,576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gigabyte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30</a:t>
                      </a:r>
                      <a:r>
                        <a:rPr kumimoji="0" lang="en-US" sz="2400" b="0" i="0" u="none" strike="noStrike" cap="none" normalizeH="0" baseline="0" smtClean="0">
                          <a:ln>
                            <a:noFill/>
                          </a:ln>
                          <a:solidFill>
                            <a:schemeClr val="tx1"/>
                          </a:solidFill>
                          <a:effectLst/>
                          <a:latin typeface="Times New Roman" pitchFamily="1" charset="0"/>
                          <a:cs typeface="Arial" charset="0"/>
                        </a:rPr>
                        <a:t> = 1,073,741,824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terabyte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40</a:t>
                      </a:r>
                      <a:r>
                        <a:rPr kumimoji="0" lang="en-US" sz="2400" b="0" i="0" u="none" strike="noStrike" cap="none" normalizeH="0" baseline="0" smtClean="0">
                          <a:ln>
                            <a:noFill/>
                          </a:ln>
                          <a:solidFill>
                            <a:schemeClr val="tx1"/>
                          </a:solidFill>
                          <a:effectLst/>
                          <a:latin typeface="Times New Roman" pitchFamily="1" charset="0"/>
                          <a:cs typeface="Arial" charset="0"/>
                        </a:rPr>
                        <a:t> = 1,099,511,627,776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petabyte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smtClean="0">
                          <a:ln>
                            <a:noFill/>
                          </a:ln>
                          <a:solidFill>
                            <a:schemeClr val="tx1"/>
                          </a:solidFill>
                          <a:effectLst/>
                          <a:latin typeface="Times New Roman" pitchFamily="1" charset="0"/>
                          <a:cs typeface="Arial" charset="0"/>
                        </a:rPr>
                        <a:t>2</a:t>
                      </a:r>
                      <a:r>
                        <a:rPr kumimoji="0" lang="en-US" sz="2400" b="0" i="0" u="none" strike="noStrike" cap="none" normalizeH="0" baseline="30000" smtClean="0">
                          <a:ln>
                            <a:noFill/>
                          </a:ln>
                          <a:solidFill>
                            <a:schemeClr val="tx1"/>
                          </a:solidFill>
                          <a:effectLst/>
                          <a:latin typeface="Times New Roman" pitchFamily="1" charset="0"/>
                          <a:cs typeface="Arial" charset="0"/>
                        </a:rPr>
                        <a:t>50</a:t>
                      </a:r>
                      <a:r>
                        <a:rPr kumimoji="0" lang="en-US" sz="2400" b="0" i="0" u="none" strike="noStrike" cap="none" normalizeH="0" baseline="0" smtClean="0">
                          <a:ln>
                            <a:noFill/>
                          </a:ln>
                          <a:solidFill>
                            <a:schemeClr val="tx1"/>
                          </a:solidFill>
                          <a:effectLst/>
                          <a:latin typeface="Times New Roman" pitchFamily="1" charset="0"/>
                          <a:cs typeface="Arial" charset="0"/>
                        </a:rPr>
                        <a:t> = 1,125,899,906,842,624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62000" y="0"/>
            <a:ext cx="7772400" cy="1143000"/>
          </a:xfrm>
        </p:spPr>
        <p:txBody>
          <a:bodyPr/>
          <a:lstStyle/>
          <a:p>
            <a:r>
              <a:rPr lang="en-US"/>
              <a:t>Some Definitions</a:t>
            </a:r>
          </a:p>
        </p:txBody>
      </p:sp>
      <p:sp>
        <p:nvSpPr>
          <p:cNvPr id="311299" name="Rectangle 3"/>
          <p:cNvSpPr>
            <a:spLocks noGrp="1" noChangeArrowheads="1"/>
          </p:cNvSpPr>
          <p:nvPr>
            <p:ph type="body" idx="1"/>
          </p:nvPr>
        </p:nvSpPr>
        <p:spPr>
          <a:xfrm>
            <a:off x="533400" y="1676400"/>
            <a:ext cx="7772400" cy="4114800"/>
          </a:xfrm>
        </p:spPr>
        <p:txBody>
          <a:bodyPr/>
          <a:lstStyle/>
          <a:p>
            <a:r>
              <a:rPr lang="en-US" b="1"/>
              <a:t>Latency</a:t>
            </a:r>
          </a:p>
          <a:p>
            <a:pPr lvl="1"/>
            <a:r>
              <a:rPr lang="en-US"/>
              <a:t>The amount of </a:t>
            </a:r>
            <a:r>
              <a:rPr lang="en-US" b="1"/>
              <a:t>time</a:t>
            </a:r>
            <a:r>
              <a:rPr lang="en-US"/>
              <a:t> it takes data to travel from source to destination</a:t>
            </a:r>
          </a:p>
          <a:p>
            <a:endParaRPr lang="en-US" b="1"/>
          </a:p>
          <a:p>
            <a:r>
              <a:rPr lang="en-US" b="1"/>
              <a:t>Bandwidth</a:t>
            </a:r>
          </a:p>
          <a:p>
            <a:pPr lvl="1"/>
            <a:r>
              <a:rPr lang="en-US"/>
              <a:t>The amount of data that can be transmitted in a fixed amount of </a:t>
            </a:r>
            <a:r>
              <a:rPr lang="en-US" b="1"/>
              <a:t>time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0"/>
            <a:ext cx="7772400" cy="1143000"/>
          </a:xfrm>
          <a:noFill/>
          <a:ln/>
        </p:spPr>
        <p:txBody>
          <a:bodyPr lIns="90488" tIns="44450" rIns="90488" bIns="44450"/>
          <a:lstStyle/>
          <a:p>
            <a:r>
              <a:rPr lang="en-US"/>
              <a:t>Types of Internet “Nodes”</a:t>
            </a:r>
          </a:p>
        </p:txBody>
      </p:sp>
      <p:sp>
        <p:nvSpPr>
          <p:cNvPr id="153603" name="Rectangle 3"/>
          <p:cNvSpPr>
            <a:spLocks noGrp="1" noChangeArrowheads="1"/>
          </p:cNvSpPr>
          <p:nvPr>
            <p:ph type="body" idx="1"/>
          </p:nvPr>
        </p:nvSpPr>
        <p:spPr>
          <a:xfrm>
            <a:off x="457200" y="1219200"/>
            <a:ext cx="8153400" cy="4876800"/>
          </a:xfrm>
          <a:noFill/>
          <a:ln/>
        </p:spPr>
        <p:txBody>
          <a:bodyPr lIns="90488" tIns="44450" rIns="90488" bIns="44450"/>
          <a:lstStyle/>
          <a:p>
            <a:r>
              <a:rPr lang="en-US"/>
              <a:t>Hosts</a:t>
            </a:r>
          </a:p>
          <a:p>
            <a:pPr lvl="1"/>
            <a:r>
              <a:rPr lang="en-US"/>
              <a:t>Computers that use the network to do something</a:t>
            </a:r>
          </a:p>
          <a:p>
            <a:pPr lvl="4"/>
            <a:endParaRPr lang="en-US"/>
          </a:p>
          <a:p>
            <a:r>
              <a:rPr lang="en-US"/>
              <a:t>Routers</a:t>
            </a:r>
          </a:p>
          <a:p>
            <a:pPr lvl="1"/>
            <a:r>
              <a:rPr lang="en-US"/>
              <a:t>Specialized computers that route packets</a:t>
            </a:r>
          </a:p>
          <a:p>
            <a:pPr lvl="4"/>
            <a:endParaRPr lang="en-US"/>
          </a:p>
          <a:p>
            <a:r>
              <a:rPr lang="en-US"/>
              <a:t>Gateway</a:t>
            </a:r>
          </a:p>
          <a:p>
            <a:pPr lvl="1"/>
            <a:r>
              <a:rPr lang="en-US"/>
              <a:t>Routers that connect two networks</a:t>
            </a:r>
          </a:p>
          <a:p>
            <a:pPr lvl="4"/>
            <a:endParaRPr lang="en-US"/>
          </a:p>
          <a:p>
            <a:r>
              <a:rPr lang="en-US"/>
              <a:t>Firewall</a:t>
            </a:r>
          </a:p>
          <a:p>
            <a:pPr lvl="1"/>
            <a:r>
              <a:rPr lang="en-US"/>
              <a:t>Gateways that pass packets selectively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IP Address</a:t>
            </a:r>
          </a:p>
        </p:txBody>
      </p:sp>
      <p:sp>
        <p:nvSpPr>
          <p:cNvPr id="260099" name="Rectangle 3"/>
          <p:cNvSpPr>
            <a:spLocks noGrp="1" noChangeArrowheads="1"/>
          </p:cNvSpPr>
          <p:nvPr>
            <p:ph type="body" idx="1"/>
          </p:nvPr>
        </p:nvSpPr>
        <p:spPr/>
        <p:txBody>
          <a:bodyPr/>
          <a:lstStyle/>
          <a:p>
            <a:r>
              <a:rPr lang="en-US"/>
              <a:t>Every host (and every router) is identified by an “Internet Protocol” (IP) address</a:t>
            </a:r>
          </a:p>
          <a:p>
            <a:pPr lvl="4"/>
            <a:endParaRPr lang="en-US"/>
          </a:p>
          <a:p>
            <a:r>
              <a:rPr lang="en-US"/>
              <a:t>32 bit number, divided into four “octets”</a:t>
            </a:r>
          </a:p>
          <a:p>
            <a:endParaRPr lang="en-US"/>
          </a:p>
          <a:p>
            <a:endParaRPr lang="en-US"/>
          </a:p>
          <a:p>
            <a:endParaRPr lang="en-US"/>
          </a:p>
        </p:txBody>
      </p:sp>
      <p:sp>
        <p:nvSpPr>
          <p:cNvPr id="260100" name="Text Box 4"/>
          <p:cNvSpPr txBox="1">
            <a:spLocks noChangeArrowheads="1"/>
          </p:cNvSpPr>
          <p:nvPr/>
        </p:nvSpPr>
        <p:spPr bwMode="auto">
          <a:xfrm>
            <a:off x="1447800" y="4191000"/>
            <a:ext cx="2089150" cy="1006475"/>
          </a:xfrm>
          <a:prstGeom prst="rect">
            <a:avLst/>
          </a:prstGeom>
          <a:noFill/>
          <a:ln w="9525">
            <a:noFill/>
            <a:miter lim="800000"/>
            <a:headEnd/>
            <a:tailEnd/>
          </a:ln>
          <a:effectLst/>
        </p:spPr>
        <p:txBody>
          <a:bodyPr wrap="none">
            <a:spAutoFit/>
          </a:bodyPr>
          <a:lstStyle/>
          <a:p>
            <a:r>
              <a:rPr lang="en-US" sz="2000">
                <a:solidFill>
                  <a:srgbClr val="000000"/>
                </a:solidFill>
                <a:latin typeface="Arial" charset="0"/>
              </a:rPr>
              <a:t>128.8.11.33 </a:t>
            </a:r>
          </a:p>
          <a:p>
            <a:r>
              <a:rPr lang="en-US" sz="2000">
                <a:solidFill>
                  <a:srgbClr val="000000"/>
                </a:solidFill>
                <a:latin typeface="Arial" charset="0"/>
              </a:rPr>
              <a:t>216.239.39.99</a:t>
            </a:r>
          </a:p>
          <a:p>
            <a:r>
              <a:rPr lang="en-US" sz="2000">
                <a:solidFill>
                  <a:srgbClr val="000000"/>
                </a:solidFill>
                <a:latin typeface="Arial" charset="0"/>
              </a:rPr>
              <a:t>199.181.132.250</a:t>
            </a:r>
          </a:p>
        </p:txBody>
      </p:sp>
      <p:sp>
        <p:nvSpPr>
          <p:cNvPr id="260102" name="Text Box 6"/>
          <p:cNvSpPr txBox="1">
            <a:spLocks noChangeArrowheads="1"/>
          </p:cNvSpPr>
          <p:nvPr/>
        </p:nvSpPr>
        <p:spPr bwMode="auto">
          <a:xfrm>
            <a:off x="381000" y="5715000"/>
            <a:ext cx="7835900" cy="457200"/>
          </a:xfrm>
          <a:prstGeom prst="rect">
            <a:avLst/>
          </a:prstGeom>
          <a:noFill/>
          <a:ln w="9525">
            <a:noFill/>
            <a:miter lim="800000"/>
            <a:headEnd/>
            <a:tailEnd/>
          </a:ln>
          <a:effectLst/>
        </p:spPr>
        <p:txBody>
          <a:bodyPr wrap="none">
            <a:spAutoFit/>
          </a:bodyPr>
          <a:lstStyle/>
          <a:p>
            <a:r>
              <a:rPr lang="en-US" b="1" dirty="0">
                <a:solidFill>
                  <a:srgbClr val="000000"/>
                </a:solidFill>
                <a:latin typeface="Arial" charset="0"/>
              </a:rPr>
              <a:t>Example: point your browser at </a:t>
            </a:r>
            <a:r>
              <a:rPr lang="en-US" b="1" dirty="0" smtClean="0">
                <a:solidFill>
                  <a:srgbClr val="000000"/>
                </a:solidFill>
                <a:latin typeface="Arial" charset="0"/>
              </a:rPr>
              <a:t>http</a:t>
            </a:r>
            <a:r>
              <a:rPr lang="en-US" b="1" dirty="0">
                <a:solidFill>
                  <a:srgbClr val="000000"/>
                </a:solidFill>
                <a:latin typeface="Arial" charset="0"/>
              </a:rPr>
              <a:t>://128.8.237.77/</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An Internet Protocol (IP) Address</a:t>
            </a:r>
          </a:p>
        </p:txBody>
      </p:sp>
      <p:sp>
        <p:nvSpPr>
          <p:cNvPr id="16793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6794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IP address:</a:t>
            </a:r>
            <a:r>
              <a:rPr lang="en-US" sz="3600">
                <a:solidFill>
                  <a:srgbClr val="000000"/>
                </a:solidFill>
                <a:latin typeface="Times New Roman" charset="0"/>
              </a:rPr>
              <a:t>        </a:t>
            </a:r>
            <a:r>
              <a:rPr lang="en-US" sz="3600">
                <a:solidFill>
                  <a:srgbClr val="000000"/>
                </a:solidFill>
                <a:latin typeface="Comic Sans MS" pitchFamily="66" charset="0"/>
              </a:rPr>
              <a:t>216.183.103.150</a:t>
            </a:r>
          </a:p>
        </p:txBody>
      </p:sp>
      <p:sp>
        <p:nvSpPr>
          <p:cNvPr id="167942" name="Rectangle 6"/>
          <p:cNvSpPr>
            <a:spLocks noChangeArrowheads="1"/>
          </p:cNvSpPr>
          <p:nvPr/>
        </p:nvSpPr>
        <p:spPr bwMode="auto">
          <a:xfrm>
            <a:off x="3657600" y="2362200"/>
            <a:ext cx="2362200" cy="4572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rPr>
              <a:t>Identifies a LAN</a:t>
            </a:r>
          </a:p>
        </p:txBody>
      </p:sp>
      <p:sp>
        <p:nvSpPr>
          <p:cNvPr id="167943" name="AutoShape 7"/>
          <p:cNvSpPr>
            <a:spLocks/>
          </p:cNvSpPr>
          <p:nvPr/>
        </p:nvSpPr>
        <p:spPr bwMode="auto">
          <a:xfrm rot="-27019644">
            <a:off x="6553200" y="3657600"/>
            <a:ext cx="228600" cy="533400"/>
          </a:xfrm>
          <a:prstGeom prst="leftBrace">
            <a:avLst>
              <a:gd name="adj1" fmla="val 19444"/>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167944" name="AutoShape 8"/>
          <p:cNvSpPr>
            <a:spLocks/>
          </p:cNvSpPr>
          <p:nvPr/>
        </p:nvSpPr>
        <p:spPr bwMode="auto">
          <a:xfrm rot="-16219644">
            <a:off x="4665663" y="1885950"/>
            <a:ext cx="419100" cy="2438400"/>
          </a:xfrm>
          <a:prstGeom prst="leftBrace">
            <a:avLst>
              <a:gd name="adj1" fmla="val 48485"/>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167945" name="Rectangle 9"/>
          <p:cNvSpPr>
            <a:spLocks noChangeArrowheads="1"/>
          </p:cNvSpPr>
          <p:nvPr/>
        </p:nvSpPr>
        <p:spPr bwMode="auto">
          <a:xfrm>
            <a:off x="5105400" y="4114800"/>
            <a:ext cx="3124200" cy="4572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rPr>
              <a:t>Identifies a specific computer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Dynamic IP Addresses</a:t>
            </a:r>
          </a:p>
        </p:txBody>
      </p:sp>
      <p:sp>
        <p:nvSpPr>
          <p:cNvPr id="443398" name="Rectangle 6"/>
          <p:cNvSpPr>
            <a:spLocks noGrp="1" noChangeArrowheads="1"/>
          </p:cNvSpPr>
          <p:nvPr>
            <p:ph type="body" idx="1"/>
          </p:nvPr>
        </p:nvSpPr>
        <p:spPr>
          <a:xfrm>
            <a:off x="457200" y="1981200"/>
            <a:ext cx="8382000" cy="4114800"/>
          </a:xfrm>
        </p:spPr>
        <p:txBody>
          <a:bodyPr/>
          <a:lstStyle/>
          <a:p>
            <a:r>
              <a:rPr lang="en-US"/>
              <a:t>Dynamic Host Configuration Protocol (DHCP)</a:t>
            </a:r>
          </a:p>
        </p:txBody>
      </p:sp>
      <p:pic>
        <p:nvPicPr>
          <p:cNvPr id="443397" name="Picture 5" descr="Image:DHCP session en.svg">
            <a:hlinkClick r:id="rId2"/>
          </p:cNvPr>
          <p:cNvPicPr>
            <a:picLocks noChangeAspect="1" noChangeArrowheads="1"/>
          </p:cNvPicPr>
          <p:nvPr/>
        </p:nvPicPr>
        <p:blipFill>
          <a:blip r:embed="rId3" cstate="print"/>
          <a:srcRect/>
          <a:stretch>
            <a:fillRect/>
          </a:stretch>
        </p:blipFill>
        <p:spPr bwMode="auto">
          <a:xfrm>
            <a:off x="3276600" y="2743200"/>
            <a:ext cx="2930525" cy="381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304800"/>
            <a:ext cx="7772400" cy="1143000"/>
          </a:xfrm>
        </p:spPr>
        <p:txBody>
          <a:bodyPr/>
          <a:lstStyle/>
          <a:p>
            <a:r>
              <a:rPr lang="en-US"/>
              <a:t>Hands-on: </a:t>
            </a:r>
            <a:br>
              <a:rPr lang="en-US"/>
            </a:br>
            <a:r>
              <a:rPr lang="en-US"/>
              <a:t>Learn About Your IP Address</a:t>
            </a:r>
          </a:p>
        </p:txBody>
      </p:sp>
      <p:sp>
        <p:nvSpPr>
          <p:cNvPr id="168963" name="Rectangle 3"/>
          <p:cNvSpPr>
            <a:spLocks noGrp="1" noChangeArrowheads="1"/>
          </p:cNvSpPr>
          <p:nvPr>
            <p:ph type="body" idx="1"/>
          </p:nvPr>
        </p:nvSpPr>
        <p:spPr>
          <a:xfrm>
            <a:off x="228600" y="1981200"/>
            <a:ext cx="8763000" cy="4114800"/>
          </a:xfrm>
        </p:spPr>
        <p:txBody>
          <a:bodyPr/>
          <a:lstStyle/>
          <a:p>
            <a:pPr>
              <a:lnSpc>
                <a:spcPct val="90000"/>
              </a:lnSpc>
            </a:pPr>
            <a:r>
              <a:rPr lang="en-US" dirty="0"/>
              <a:t>Find your IP address</a:t>
            </a:r>
          </a:p>
          <a:p>
            <a:pPr lvl="1">
              <a:lnSpc>
                <a:spcPct val="90000"/>
              </a:lnSpc>
            </a:pPr>
            <a:r>
              <a:rPr lang="en-US" dirty="0" smtClean="0"/>
              <a:t>Bring up a command window</a:t>
            </a:r>
            <a:endParaRPr lang="en-US" dirty="0"/>
          </a:p>
          <a:p>
            <a:pPr lvl="2">
              <a:lnSpc>
                <a:spcPct val="90000"/>
              </a:lnSpc>
            </a:pPr>
            <a:r>
              <a:rPr lang="en-US" dirty="0" smtClean="0"/>
              <a:t>In Windows, </a:t>
            </a:r>
            <a:r>
              <a:rPr lang="en-US" dirty="0"/>
              <a:t>t</a:t>
            </a:r>
            <a:r>
              <a:rPr lang="en-US" dirty="0" smtClean="0"/>
              <a:t>ype “</a:t>
            </a:r>
            <a:r>
              <a:rPr lang="en-US" dirty="0" err="1"/>
              <a:t>cmd</a:t>
            </a:r>
            <a:r>
              <a:rPr lang="en-US" dirty="0"/>
              <a:t>” </a:t>
            </a:r>
            <a:r>
              <a:rPr lang="en-US" dirty="0" smtClean="0"/>
              <a:t>in the search box!</a:t>
            </a:r>
            <a:endParaRPr lang="en-US" dirty="0"/>
          </a:p>
          <a:p>
            <a:pPr lvl="1">
              <a:lnSpc>
                <a:spcPct val="90000"/>
              </a:lnSpc>
            </a:pPr>
            <a:r>
              <a:rPr lang="en-US" dirty="0"/>
              <a:t>Type “</a:t>
            </a:r>
            <a:r>
              <a:rPr lang="en-US" dirty="0" err="1"/>
              <a:t>ipconfig</a:t>
            </a:r>
            <a:r>
              <a:rPr lang="en-US" dirty="0"/>
              <a:t> /all” (and press enter)</a:t>
            </a:r>
          </a:p>
          <a:p>
            <a:pPr lvl="3">
              <a:lnSpc>
                <a:spcPct val="90000"/>
              </a:lnSpc>
            </a:pPr>
            <a:endParaRPr lang="en-US" dirty="0"/>
          </a:p>
          <a:p>
            <a:pPr>
              <a:lnSpc>
                <a:spcPct val="90000"/>
              </a:lnSpc>
            </a:pPr>
            <a:r>
              <a:rPr lang="en-US" dirty="0"/>
              <a:t>See who “owns” that address</a:t>
            </a:r>
          </a:p>
          <a:p>
            <a:pPr lvl="1">
              <a:lnSpc>
                <a:spcPct val="90000"/>
              </a:lnSpc>
            </a:pPr>
            <a:r>
              <a:rPr lang="en-US" dirty="0">
                <a:solidFill>
                  <a:schemeClr val="tx2"/>
                </a:solidFill>
              </a:rPr>
              <a:t>Use </a:t>
            </a:r>
            <a:r>
              <a:rPr lang="en-US" dirty="0"/>
              <a:t>http://remote.12dt.com/</a:t>
            </a:r>
          </a:p>
          <a:p>
            <a:pPr lvl="4">
              <a:lnSpc>
                <a:spcPct val="90000"/>
              </a:lnSpc>
            </a:pPr>
            <a:endParaRPr lang="en-US" dirty="0"/>
          </a:p>
          <a:p>
            <a:pPr>
              <a:lnSpc>
                <a:spcPct val="90000"/>
              </a:lnSpc>
            </a:pPr>
            <a:r>
              <a:rPr lang="en-US" dirty="0">
                <a:solidFill>
                  <a:schemeClr val="tx2"/>
                </a:solidFill>
              </a:rPr>
              <a:t>See where in the world it (probably) is</a:t>
            </a:r>
          </a:p>
          <a:p>
            <a:pPr lvl="1">
              <a:lnSpc>
                <a:spcPct val="90000"/>
              </a:lnSpc>
            </a:pPr>
            <a:r>
              <a:rPr lang="en-US" dirty="0"/>
              <a:t>http://www.geobytes.com/ipLocator.htm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Routing Tables</a:t>
            </a:r>
          </a:p>
        </p:txBody>
      </p:sp>
      <p:graphicFrame>
        <p:nvGraphicFramePr>
          <p:cNvPr id="158766" name="Group 46"/>
          <p:cNvGraphicFramePr>
            <a:graphicFrameLocks noGrp="1"/>
          </p:cNvGraphicFramePr>
          <p:nvPr>
            <p:ph type="tbl" idx="1"/>
          </p:nvPr>
        </p:nvGraphicFramePr>
        <p:xfrm>
          <a:off x="685800" y="1981200"/>
          <a:ext cx="7772400" cy="2938463"/>
        </p:xfrm>
        <a:graphic>
          <a:graphicData uri="http://schemas.openxmlformats.org/drawingml/2006/table">
            <a:tbl>
              <a:tblPr/>
              <a:tblGrid>
                <a:gridCol w="2667000"/>
                <a:gridCol w="2362200"/>
                <a:gridCol w="27432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IP 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Next Router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charset="0"/>
                        </a:rPr>
                        <a:t>Estimated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216.141.xxx.xxx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18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216.xxx.xxx.xxx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34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101.42.224.xxx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21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xxx.xxx.xxx.xxx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250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Oval 47"/>
          <p:cNvSpPr>
            <a:spLocks noChangeArrowheads="1"/>
          </p:cNvSpPr>
          <p:nvPr/>
        </p:nvSpPr>
        <p:spPr bwMode="auto">
          <a:xfrm>
            <a:off x="4038600" y="5257800"/>
            <a:ext cx="1219200" cy="1219200"/>
          </a:xfrm>
          <a:prstGeom prst="ellipse">
            <a:avLst/>
          </a:prstGeom>
          <a:noFill/>
          <a:ln w="38100">
            <a:solidFill>
              <a:schemeClr val="tx1"/>
            </a:solidFill>
            <a:round/>
            <a:headEnd/>
            <a:tailEnd/>
          </a:ln>
          <a:effectLst/>
        </p:spPr>
        <p:txBody>
          <a:bodyPr wrap="none" anchor="ctr"/>
          <a:lstStyle/>
          <a:p>
            <a:pPr algn="ctr" eaLnBrk="1" hangingPunct="1"/>
            <a:r>
              <a:rPr lang="en-US">
                <a:solidFill>
                  <a:srgbClr val="000000"/>
                </a:solidFill>
                <a:latin typeface="Times New Roman" charset="0"/>
              </a:rPr>
              <a:t>45.0.2.10</a:t>
            </a:r>
          </a:p>
        </p:txBody>
      </p:sp>
      <p:sp>
        <p:nvSpPr>
          <p:cNvPr id="158768" name="Oval 48"/>
          <p:cNvSpPr>
            <a:spLocks noChangeArrowheads="1"/>
          </p:cNvSpPr>
          <p:nvPr/>
        </p:nvSpPr>
        <p:spPr bwMode="auto">
          <a:xfrm>
            <a:off x="1752600" y="5257800"/>
            <a:ext cx="1219200" cy="1219200"/>
          </a:xfrm>
          <a:prstGeom prst="ellipse">
            <a:avLst/>
          </a:prstGeom>
          <a:noFill/>
          <a:ln w="9525">
            <a:solidFill>
              <a:schemeClr val="tx1"/>
            </a:solidFill>
            <a:round/>
            <a:headEnd/>
            <a:tailEnd/>
          </a:ln>
          <a:effectLst/>
        </p:spPr>
        <p:txBody>
          <a:bodyPr wrap="none" anchor="ctr"/>
          <a:lstStyle/>
          <a:p>
            <a:pPr algn="ctr" eaLnBrk="1" hangingPunct="1"/>
            <a:r>
              <a:rPr lang="en-US">
                <a:solidFill>
                  <a:srgbClr val="000000"/>
                </a:solidFill>
                <a:latin typeface="Times New Roman" charset="0"/>
              </a:rPr>
              <a:t>120.0.0.0</a:t>
            </a:r>
          </a:p>
        </p:txBody>
      </p:sp>
      <p:sp>
        <p:nvSpPr>
          <p:cNvPr id="158769" name="Oval 49"/>
          <p:cNvSpPr>
            <a:spLocks noChangeArrowheads="1"/>
          </p:cNvSpPr>
          <p:nvPr/>
        </p:nvSpPr>
        <p:spPr bwMode="auto">
          <a:xfrm>
            <a:off x="6477000" y="5257800"/>
            <a:ext cx="1219200" cy="1219200"/>
          </a:xfrm>
          <a:prstGeom prst="ellipse">
            <a:avLst/>
          </a:prstGeom>
          <a:noFill/>
          <a:ln w="9525">
            <a:solidFill>
              <a:schemeClr val="tx1"/>
            </a:solidFill>
            <a:round/>
            <a:headEnd/>
            <a:tailEnd/>
          </a:ln>
          <a:effectLst/>
        </p:spPr>
        <p:txBody>
          <a:bodyPr wrap="none" anchor="ctr"/>
          <a:lstStyle/>
          <a:p>
            <a:pPr algn="ctr" eaLnBrk="1" hangingPunct="1"/>
            <a:r>
              <a:rPr lang="en-US">
                <a:solidFill>
                  <a:srgbClr val="000000"/>
                </a:solidFill>
                <a:latin typeface="Times New Roman" charset="0"/>
              </a:rPr>
              <a:t>121.0.0.0</a:t>
            </a:r>
          </a:p>
        </p:txBody>
      </p:sp>
      <p:sp>
        <p:nvSpPr>
          <p:cNvPr id="158770" name="Line 50"/>
          <p:cNvSpPr>
            <a:spLocks noChangeShapeType="1"/>
          </p:cNvSpPr>
          <p:nvPr/>
        </p:nvSpPr>
        <p:spPr bwMode="auto">
          <a:xfrm>
            <a:off x="5257800" y="5867400"/>
            <a:ext cx="1219200" cy="0"/>
          </a:xfrm>
          <a:prstGeom prst="line">
            <a:avLst/>
          </a:prstGeom>
          <a:noFill/>
          <a:ln w="9525">
            <a:solidFill>
              <a:schemeClr val="tx1"/>
            </a:solidFill>
            <a:round/>
            <a:headEnd type="triangle" w="med" len="med"/>
            <a:tailEnd type="triangle" w="med" len="med"/>
          </a:ln>
          <a:effectLst/>
        </p:spPr>
        <p:txBody>
          <a:bodyPr/>
          <a:lstStyle/>
          <a:p>
            <a:pPr eaLnBrk="1" hangingPunct="1"/>
            <a:endParaRPr lang="en-US">
              <a:solidFill>
                <a:srgbClr val="000000"/>
              </a:solidFill>
              <a:latin typeface="Times New Roman" charset="0"/>
            </a:endParaRPr>
          </a:p>
        </p:txBody>
      </p:sp>
      <p:sp>
        <p:nvSpPr>
          <p:cNvPr id="158771" name="Line 51"/>
          <p:cNvSpPr>
            <a:spLocks noChangeShapeType="1"/>
          </p:cNvSpPr>
          <p:nvPr/>
        </p:nvSpPr>
        <p:spPr bwMode="auto">
          <a:xfrm flipH="1">
            <a:off x="2971800" y="5867400"/>
            <a:ext cx="1066800" cy="0"/>
          </a:xfrm>
          <a:prstGeom prst="line">
            <a:avLst/>
          </a:prstGeom>
          <a:noFill/>
          <a:ln w="9525">
            <a:solidFill>
              <a:schemeClr val="tx1"/>
            </a:solidFill>
            <a:round/>
            <a:headEnd type="triangle" w="med" len="med"/>
            <a:tailEnd type="triangle" w="med" len="med"/>
          </a:ln>
          <a:effectLst/>
        </p:spPr>
        <p:txBody>
          <a:bodyPr/>
          <a:lstStyle/>
          <a:p>
            <a:pPr eaLnBrk="1" hangingPunct="1"/>
            <a:endParaRPr lang="en-US">
              <a:solidFill>
                <a:srgbClr val="000000"/>
              </a:solidFill>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wanted-computer.png"/>
          <p:cNvPicPr>
            <a:picLocks noChangeAspect="1"/>
          </p:cNvPicPr>
          <p:nvPr/>
        </p:nvPicPr>
        <p:blipFill>
          <a:blip r:embed="rId2" cstate="print"/>
          <a:srcRect/>
          <a:stretch>
            <a:fillRect/>
          </a:stretch>
        </p:blipFill>
        <p:spPr bwMode="auto">
          <a:xfrm>
            <a:off x="685800" y="735013"/>
            <a:ext cx="7772400" cy="538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TraceRoute</a:t>
            </a:r>
          </a:p>
        </p:txBody>
      </p:sp>
      <p:sp>
        <p:nvSpPr>
          <p:cNvPr id="446467" name="Rectangle 3"/>
          <p:cNvSpPr>
            <a:spLocks noGrp="1" noChangeArrowheads="1"/>
          </p:cNvSpPr>
          <p:nvPr>
            <p:ph type="body" idx="1"/>
          </p:nvPr>
        </p:nvSpPr>
        <p:spPr>
          <a:xfrm>
            <a:off x="533400" y="1981200"/>
            <a:ext cx="8077200" cy="4114800"/>
          </a:xfrm>
        </p:spPr>
        <p:txBody>
          <a:bodyPr/>
          <a:lstStyle/>
          <a:p>
            <a:r>
              <a:rPr lang="en-US" dirty="0"/>
              <a:t>See how packets get from South Africa to you</a:t>
            </a:r>
          </a:p>
          <a:p>
            <a:pPr lvl="1"/>
            <a:r>
              <a:rPr lang="en-US" dirty="0" smtClean="0"/>
              <a:t>http://services.truteq.com/</a:t>
            </a:r>
            <a:endParaRPr lang="en-US" dirty="0"/>
          </a:p>
          <a:p>
            <a:pPr lvl="1"/>
            <a:endParaRPr lang="en-US" dirty="0"/>
          </a:p>
          <a:p>
            <a:r>
              <a:rPr lang="en-US" dirty="0"/>
              <a:t>Look at the same data visually</a:t>
            </a:r>
          </a:p>
          <a:p>
            <a:pPr lvl="1"/>
            <a:r>
              <a:rPr lang="en-US" dirty="0"/>
              <a:t>http://visualroute.visualware.com/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457200"/>
            <a:ext cx="7772400" cy="1143000"/>
          </a:xfrm>
          <a:noFill/>
          <a:ln/>
        </p:spPr>
        <p:txBody>
          <a:bodyPr lIns="90488" tIns="44450" rIns="90488" bIns="44450"/>
          <a:lstStyle/>
          <a:p>
            <a:r>
              <a:rPr lang="en-US"/>
              <a:t>Domain Name Service (DNS)</a:t>
            </a:r>
          </a:p>
        </p:txBody>
      </p:sp>
      <p:sp>
        <p:nvSpPr>
          <p:cNvPr id="165891" name="Rectangle 3"/>
          <p:cNvSpPr>
            <a:spLocks noGrp="1" noChangeArrowheads="1"/>
          </p:cNvSpPr>
          <p:nvPr>
            <p:ph type="body" idx="1"/>
          </p:nvPr>
        </p:nvSpPr>
        <p:spPr>
          <a:xfrm>
            <a:off x="381000" y="1600200"/>
            <a:ext cx="8686800" cy="5029200"/>
          </a:xfrm>
          <a:noFill/>
          <a:ln/>
        </p:spPr>
        <p:txBody>
          <a:bodyPr lIns="90488" tIns="44450" rIns="90488" bIns="44450"/>
          <a:lstStyle/>
          <a:p>
            <a:r>
              <a:rPr lang="en-US"/>
              <a:t>“Domain names” improve usability</a:t>
            </a:r>
          </a:p>
          <a:p>
            <a:pPr lvl="1"/>
            <a:r>
              <a:rPr lang="en-US"/>
              <a:t>Easier to remember than IP addresses</a:t>
            </a:r>
          </a:p>
          <a:p>
            <a:pPr lvl="1"/>
            <a:r>
              <a:rPr lang="en-US"/>
              <a:t>Written like a postal address: specific-to-general</a:t>
            </a:r>
          </a:p>
          <a:p>
            <a:endParaRPr lang="en-US"/>
          </a:p>
          <a:p>
            <a:r>
              <a:rPr lang="en-US"/>
              <a:t>Each “name server” knows one level of names</a:t>
            </a:r>
          </a:p>
          <a:p>
            <a:pPr lvl="1"/>
            <a:r>
              <a:rPr lang="en-US"/>
              <a:t>“Top level” name servers know .edu, .com, .mil, …</a:t>
            </a:r>
          </a:p>
          <a:p>
            <a:pPr lvl="1"/>
            <a:r>
              <a:rPr lang="en-US"/>
              <a:t>.edu name server knows umd, umbc, stanford, …</a:t>
            </a:r>
          </a:p>
          <a:p>
            <a:pPr lvl="1"/>
            <a:r>
              <a:rPr lang="en-US"/>
              <a:t>.umd.edu name server knows wam, ischool, ttclass, …</a:t>
            </a:r>
          </a:p>
          <a:p>
            <a:pPr lvl="1"/>
            <a:r>
              <a:rPr lang="en-US"/>
              <a:t>.wam.umd.edu name server knows rac1, rac2, …</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IP Addresses and Domain Names</a:t>
            </a:r>
          </a:p>
        </p:txBody>
      </p:sp>
      <p:sp>
        <p:nvSpPr>
          <p:cNvPr id="183299" name="Rectangle 3"/>
          <p:cNvSpPr>
            <a:spLocks noChangeArrowheads="1"/>
          </p:cNvSpPr>
          <p:nvPr/>
        </p:nvSpPr>
        <p:spPr bwMode="auto">
          <a:xfrm>
            <a:off x="457200" y="1981200"/>
            <a:ext cx="8229600" cy="4419600"/>
          </a:xfrm>
          <a:prstGeom prst="rect">
            <a:avLst/>
          </a:prstGeom>
          <a:solidFill>
            <a:schemeClr val="accent1"/>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83300" name="Rectangle 4"/>
          <p:cNvSpPr>
            <a:spLocks noChangeArrowheads="1"/>
          </p:cNvSpPr>
          <p:nvPr/>
        </p:nvSpPr>
        <p:spPr bwMode="auto">
          <a:xfrm>
            <a:off x="1066800" y="5181600"/>
            <a:ext cx="72390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Domain Name</a:t>
            </a:r>
            <a:r>
              <a:rPr lang="en-US" sz="4000">
                <a:solidFill>
                  <a:srgbClr val="3333CC"/>
                </a:solidFill>
                <a:latin typeface="Times New Roman" charset="0"/>
              </a:rPr>
              <a:t>:</a:t>
            </a:r>
            <a:r>
              <a:rPr lang="en-US" sz="4400">
                <a:solidFill>
                  <a:srgbClr val="000000"/>
                </a:solidFill>
                <a:latin typeface="Times New Roman" charset="0"/>
              </a:rPr>
              <a:t>  </a:t>
            </a:r>
            <a:r>
              <a:rPr lang="en-US" sz="3200">
                <a:solidFill>
                  <a:srgbClr val="000000"/>
                </a:solidFill>
                <a:latin typeface="Times New Roman" charset="0"/>
              </a:rPr>
              <a:t>wam.umd.edu</a:t>
            </a:r>
          </a:p>
        </p:txBody>
      </p:sp>
      <p:sp>
        <p:nvSpPr>
          <p:cNvPr id="183301" name="Rectangle 5"/>
          <p:cNvSpPr>
            <a:spLocks noChangeArrowheads="1"/>
          </p:cNvSpPr>
          <p:nvPr/>
        </p:nvSpPr>
        <p:spPr bwMode="auto">
          <a:xfrm>
            <a:off x="1066800" y="3200400"/>
            <a:ext cx="7162800" cy="685800"/>
          </a:xfrm>
          <a:prstGeom prst="rect">
            <a:avLst/>
          </a:prstGeom>
          <a:solidFill>
            <a:schemeClr val="hlink"/>
          </a:solidFill>
          <a:ln w="9525">
            <a:noFill/>
            <a:miter lim="800000"/>
            <a:headEnd/>
            <a:tailEnd/>
          </a:ln>
          <a:effectLst/>
        </p:spPr>
        <p:txBody>
          <a:bodyPr wrap="none" anchor="ctr"/>
          <a:lstStyle/>
          <a:p>
            <a:pPr eaLnBrk="1" hangingPunct="1"/>
            <a:r>
              <a:rPr lang="en-US" sz="2800">
                <a:solidFill>
                  <a:srgbClr val="3333CC"/>
                </a:solidFill>
                <a:latin typeface="Times New Roman" charset="0"/>
              </a:rPr>
              <a:t>IP address:</a:t>
            </a:r>
            <a:r>
              <a:rPr lang="en-US" sz="3600">
                <a:solidFill>
                  <a:srgbClr val="000000"/>
                </a:solidFill>
                <a:latin typeface="Times New Roman" charset="0"/>
              </a:rPr>
              <a:t>        </a:t>
            </a:r>
            <a:r>
              <a:rPr lang="en-US" sz="3200">
                <a:solidFill>
                  <a:srgbClr val="000000"/>
                </a:solidFill>
                <a:latin typeface="Times New Roman" charset="0"/>
              </a:rPr>
              <a:t>128.8.10.142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1" name="Rectangle 3"/>
          <p:cNvSpPr>
            <a:spLocks noGrp="1" noChangeArrowheads="1"/>
          </p:cNvSpPr>
          <p:nvPr>
            <p:ph type="body" idx="1"/>
          </p:nvPr>
        </p:nvSpPr>
        <p:spPr>
          <a:xfrm>
            <a:off x="685800" y="1752600"/>
            <a:ext cx="7772400" cy="2133600"/>
          </a:xfrm>
        </p:spPr>
        <p:txBody>
          <a:bodyPr/>
          <a:lstStyle/>
          <a:p>
            <a:r>
              <a:rPr lang="en-US"/>
              <a:t>Uniquely identify Web pages</a:t>
            </a:r>
          </a:p>
          <a:p>
            <a:pPr lvl="1"/>
            <a:endParaRPr lang="en-US" sz="2000"/>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pPr eaLnBrk="1" hangingPunct="1"/>
            <a:r>
              <a:rPr lang="en-US" sz="2000" dirty="0">
                <a:solidFill>
                  <a:srgbClr val="000000"/>
                </a:solidFill>
                <a:latin typeface="Times New Roman" charset="0"/>
                <a:cs typeface="Arial" charset="0"/>
              </a:rPr>
              <a:t>http://www.glue.umd.edu:80/~oard/teaching.html</a:t>
            </a:r>
            <a:endParaRPr lang="en-US" sz="3600" dirty="0">
              <a:solidFill>
                <a:srgbClr val="000000"/>
              </a:solidFill>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Domain name</a:t>
            </a:r>
          </a:p>
        </p:txBody>
      </p:sp>
      <p:sp>
        <p:nvSpPr>
          <p:cNvPr id="345094" name="AutoShape 6"/>
          <p:cNvSpPr>
            <a:spLocks/>
          </p:cNvSpPr>
          <p:nvPr/>
        </p:nvSpPr>
        <p:spPr bwMode="auto">
          <a:xfrm rot="-27019644">
            <a:off x="5028407" y="3961606"/>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5" name="AutoShape 7"/>
          <p:cNvSpPr>
            <a:spLocks/>
          </p:cNvSpPr>
          <p:nvPr/>
        </p:nvSpPr>
        <p:spPr bwMode="auto">
          <a:xfrm rot="-16219644">
            <a:off x="3331368" y="2688432"/>
            <a:ext cx="195263" cy="1981200"/>
          </a:xfrm>
          <a:prstGeom prst="leftBrace">
            <a:avLst>
              <a:gd name="adj1" fmla="val 84553"/>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6" name="Rectangle 8"/>
          <p:cNvSpPr>
            <a:spLocks noChangeArrowheads="1"/>
          </p:cNvSpPr>
          <p:nvPr/>
        </p:nvSpPr>
        <p:spPr bwMode="auto">
          <a:xfrm>
            <a:off x="4953000" y="4419600"/>
            <a:ext cx="609600" cy="3048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File name</a:t>
            </a:r>
          </a:p>
        </p:txBody>
      </p:sp>
      <p:sp>
        <p:nvSpPr>
          <p:cNvPr id="345099" name="AutoShape 11"/>
          <p:cNvSpPr>
            <a:spLocks/>
          </p:cNvSpPr>
          <p:nvPr/>
        </p:nvSpPr>
        <p:spPr bwMode="auto">
          <a:xfrm rot="-27019644">
            <a:off x="4531519" y="4152107"/>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345100" name="Rectangle 12"/>
          <p:cNvSpPr>
            <a:spLocks noChangeArrowheads="1"/>
          </p:cNvSpPr>
          <p:nvPr/>
        </p:nvSpPr>
        <p:spPr bwMode="auto">
          <a:xfrm>
            <a:off x="4191000" y="4419600"/>
            <a:ext cx="685800" cy="304800"/>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2000">
                <a:solidFill>
                  <a:srgbClr val="000000"/>
                </a:solidFill>
                <a:latin typeface="Times New Roman" charset="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85800" y="152400"/>
            <a:ext cx="7772400" cy="609600"/>
          </a:xfrm>
        </p:spPr>
        <p:txBody>
          <a:bodyPr/>
          <a:lstStyle/>
          <a:p>
            <a:r>
              <a:rPr lang="en-US"/>
              <a:t>Ports</a:t>
            </a:r>
          </a:p>
        </p:txBody>
      </p:sp>
      <p:sp>
        <p:nvSpPr>
          <p:cNvPr id="448515" name="Rectangle 3"/>
          <p:cNvSpPr>
            <a:spLocks noGrp="1" noChangeArrowheads="1"/>
          </p:cNvSpPr>
          <p:nvPr>
            <p:ph type="body" idx="1"/>
          </p:nvPr>
        </p:nvSpPr>
        <p:spPr>
          <a:xfrm>
            <a:off x="533400" y="914400"/>
            <a:ext cx="8153400" cy="4114800"/>
          </a:xfrm>
        </p:spPr>
        <p:txBody>
          <a:bodyPr/>
          <a:lstStyle/>
          <a:p>
            <a:r>
              <a:rPr lang="en-US"/>
              <a:t>Well-known ports</a:t>
            </a:r>
          </a:p>
          <a:p>
            <a:pPr lvl="1"/>
            <a:r>
              <a:rPr lang="en-US"/>
              <a:t>22 Secure Shell (for SSH and SFTP)</a:t>
            </a:r>
          </a:p>
          <a:p>
            <a:pPr lvl="1"/>
            <a:r>
              <a:rPr lang="en-US"/>
              <a:t>25 Simple Mail Transfer Protocol (SMTP)</a:t>
            </a:r>
          </a:p>
          <a:p>
            <a:pPr lvl="1"/>
            <a:r>
              <a:rPr lang="en-US"/>
              <a:t>53 Domain Name System (DNS)</a:t>
            </a:r>
          </a:p>
          <a:p>
            <a:pPr lvl="1"/>
            <a:r>
              <a:rPr lang="en-US"/>
              <a:t>68 Dynamic Host Configuration Protocol (DHCP)</a:t>
            </a:r>
          </a:p>
          <a:p>
            <a:pPr lvl="1"/>
            <a:r>
              <a:rPr lang="en-US"/>
              <a:t>80 Hypertext Transfer Protocol (HTTP)</a:t>
            </a:r>
          </a:p>
          <a:p>
            <a:pPr lvl="1"/>
            <a:r>
              <a:rPr lang="en-US"/>
              <a:t>143 Internet Message Access Protocol (IMAP)</a:t>
            </a:r>
          </a:p>
          <a:p>
            <a:pPr lvl="1"/>
            <a:r>
              <a:rPr lang="en-US"/>
              <a:t>554 Real-Time Streaming Protolol (RTSP)</a:t>
            </a:r>
          </a:p>
          <a:p>
            <a:r>
              <a:rPr lang="en-US"/>
              <a:t>Registered Ports</a:t>
            </a:r>
          </a:p>
          <a:p>
            <a:pPr lvl="1"/>
            <a:r>
              <a:rPr lang="en-US"/>
              <a:t>8080 HTTP server run by ordinary users</a:t>
            </a:r>
          </a:p>
          <a:p>
            <a:r>
              <a:rPr lang="en-US"/>
              <a:t>Ephemeral Ports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Port Mapping</a:t>
            </a:r>
          </a:p>
        </p:txBody>
      </p:sp>
      <p:sp>
        <p:nvSpPr>
          <p:cNvPr id="449539" name="Rectangle 3"/>
          <p:cNvSpPr>
            <a:spLocks noGrp="1" noChangeArrowheads="1"/>
          </p:cNvSpPr>
          <p:nvPr>
            <p:ph type="body" idx="1"/>
          </p:nvPr>
        </p:nvSpPr>
        <p:spPr>
          <a:xfrm>
            <a:off x="685800" y="1981200"/>
            <a:ext cx="8153400" cy="4114800"/>
          </a:xfrm>
        </p:spPr>
        <p:txBody>
          <a:bodyPr/>
          <a:lstStyle/>
          <a:p>
            <a:r>
              <a:rPr lang="en-US"/>
              <a:t>Internet Service providers lease one IP address</a:t>
            </a:r>
          </a:p>
          <a:p>
            <a:pPr lvl="1"/>
            <a:r>
              <a:rPr lang="en-US"/>
              <a:t>But home networks may contain many machines</a:t>
            </a:r>
          </a:p>
          <a:p>
            <a:pPr lvl="4"/>
            <a:endParaRPr lang="en-US"/>
          </a:p>
          <a:p>
            <a:r>
              <a:rPr lang="en-US"/>
              <a:t>Network Address Translation (NAT)</a:t>
            </a:r>
          </a:p>
          <a:p>
            <a:pPr lvl="1"/>
            <a:r>
              <a:rPr lang="en-US"/>
              <a:t>Each internal machine gets a private IP address </a:t>
            </a:r>
          </a:p>
          <a:p>
            <a:pPr lvl="1"/>
            <a:r>
              <a:rPr lang="en-US"/>
              <a:t>Ports on internal machines are mapped both ways</a:t>
            </a:r>
          </a:p>
          <a:p>
            <a:pPr lvl="4"/>
            <a:endParaRPr lang="en-US"/>
          </a:p>
          <a:p>
            <a:r>
              <a:rPr lang="en-US"/>
              <a:t>Port forwarding</a:t>
            </a:r>
          </a:p>
          <a:p>
            <a:pPr lvl="1"/>
            <a:r>
              <a:rPr lang="en-US"/>
              <a:t>Permits public server to run in the local network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The TCP/IP “Protocol Stack”</a:t>
            </a:r>
          </a:p>
        </p:txBody>
      </p:sp>
      <p:sp>
        <p:nvSpPr>
          <p:cNvPr id="172035" name="Rectangle 3"/>
          <p:cNvSpPr>
            <a:spLocks noGrp="1" noChangeArrowheads="1"/>
          </p:cNvSpPr>
          <p:nvPr>
            <p:ph type="body" idx="1"/>
          </p:nvPr>
        </p:nvSpPr>
        <p:spPr>
          <a:xfrm>
            <a:off x="457200" y="1981200"/>
            <a:ext cx="8534400" cy="4114800"/>
          </a:xfrm>
        </p:spPr>
        <p:txBody>
          <a:bodyPr/>
          <a:lstStyle/>
          <a:p>
            <a:pPr>
              <a:lnSpc>
                <a:spcPct val="90000"/>
              </a:lnSpc>
            </a:pPr>
            <a:r>
              <a:rPr lang="en-US"/>
              <a:t>Link layer moves bits </a:t>
            </a:r>
          </a:p>
          <a:p>
            <a:pPr lvl="1">
              <a:lnSpc>
                <a:spcPct val="90000"/>
              </a:lnSpc>
            </a:pPr>
            <a:r>
              <a:rPr lang="en-US"/>
              <a:t>Ethernet, cable modem, DSL</a:t>
            </a:r>
          </a:p>
          <a:p>
            <a:pPr>
              <a:lnSpc>
                <a:spcPct val="90000"/>
              </a:lnSpc>
            </a:pPr>
            <a:r>
              <a:rPr lang="en-US"/>
              <a:t>Network layer moves packets</a:t>
            </a:r>
          </a:p>
          <a:p>
            <a:pPr lvl="1">
              <a:lnSpc>
                <a:spcPct val="90000"/>
              </a:lnSpc>
            </a:pPr>
            <a:r>
              <a:rPr lang="en-US" b="1" u="sng"/>
              <a:t>IP </a:t>
            </a:r>
          </a:p>
          <a:p>
            <a:pPr>
              <a:lnSpc>
                <a:spcPct val="90000"/>
              </a:lnSpc>
            </a:pPr>
            <a:r>
              <a:rPr lang="en-US"/>
              <a:t>Transport layer provides services to applications</a:t>
            </a:r>
          </a:p>
          <a:p>
            <a:pPr lvl="1">
              <a:lnSpc>
                <a:spcPct val="90000"/>
              </a:lnSpc>
            </a:pPr>
            <a:r>
              <a:rPr lang="en-US"/>
              <a:t>UDP, </a:t>
            </a:r>
            <a:r>
              <a:rPr lang="en-US" b="1" u="sng"/>
              <a:t>TCP </a:t>
            </a:r>
          </a:p>
          <a:p>
            <a:pPr>
              <a:lnSpc>
                <a:spcPct val="90000"/>
              </a:lnSpc>
            </a:pPr>
            <a:r>
              <a:rPr lang="en-US"/>
              <a:t>Application layer uses those services</a:t>
            </a:r>
          </a:p>
          <a:p>
            <a:pPr lvl="1">
              <a:lnSpc>
                <a:spcPct val="90000"/>
              </a:lnSpc>
            </a:pPr>
            <a:r>
              <a:rPr lang="en-US"/>
              <a:t>DNS, SFTP, SSH,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Link</a:t>
            </a:r>
          </a:p>
        </p:txBody>
      </p:sp>
      <p:grpSp>
        <p:nvGrpSpPr>
          <p:cNvPr id="332809"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link for packets</a:t>
              </a:r>
            </a:p>
          </p:txBody>
        </p:sp>
      </p:grpSp>
      <p:grpSp>
        <p:nvGrpSpPr>
          <p:cNvPr id="332824"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link for end to end packets</a:t>
              </a:r>
            </a:p>
          </p:txBody>
        </p:sp>
      </p:grpSp>
      <p:grpSp>
        <p:nvGrpSpPr>
          <p:cNvPr id="332831"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pPr eaLnBrk="1" hangingPunct="1"/>
              <a:endParaRPr lang="en-US">
                <a:solidFill>
                  <a:srgbClr val="000000"/>
                </a:solidFill>
                <a:latin typeface="Times New Roman" charset="0"/>
              </a:endParaRPr>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a:r>
              <a:rPr lang="en-US" sz="1200">
                <a:solidFill>
                  <a:srgbClr val="000000"/>
                </a:solidFill>
                <a:latin typeface="Times New Roman" charset="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2809"/>
                                        </p:tgtEl>
                                        <p:attrNameLst>
                                          <p:attrName>style.visibility</p:attrName>
                                        </p:attrNameLst>
                                      </p:cBhvr>
                                      <p:to>
                                        <p:strVal val="visible"/>
                                      </p:to>
                                    </p:set>
                                    <p:anim calcmode="lin" valueType="num">
                                      <p:cBhvr additive="base">
                                        <p:cTn id="7" dur="1000" fill="hold"/>
                                        <p:tgtEl>
                                          <p:spTgt spid="332809"/>
                                        </p:tgtEl>
                                        <p:attrNameLst>
                                          <p:attrName>ppt_x</p:attrName>
                                        </p:attrNameLst>
                                      </p:cBhvr>
                                      <p:tavLst>
                                        <p:tav tm="0">
                                          <p:val>
                                            <p:strVal val="#ppt_x"/>
                                          </p:val>
                                        </p:tav>
                                        <p:tav tm="100000">
                                          <p:val>
                                            <p:strVal val="#ppt_x"/>
                                          </p:val>
                                        </p:tav>
                                      </p:tavLst>
                                    </p:anim>
                                    <p:anim calcmode="lin" valueType="num">
                                      <p:cBhvr additive="base">
                                        <p:cTn id="8" dur="1000" fill="hold"/>
                                        <p:tgtEl>
                                          <p:spTgt spid="3328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32824"/>
                                        </p:tgtEl>
                                        <p:attrNameLst>
                                          <p:attrName>style.visibility</p:attrName>
                                        </p:attrNameLst>
                                      </p:cBhvr>
                                      <p:to>
                                        <p:strVal val="visible"/>
                                      </p:to>
                                    </p:set>
                                    <p:anim calcmode="lin" valueType="num">
                                      <p:cBhvr additive="base">
                                        <p:cTn id="13" dur="1000" fill="hold"/>
                                        <p:tgtEl>
                                          <p:spTgt spid="332824"/>
                                        </p:tgtEl>
                                        <p:attrNameLst>
                                          <p:attrName>ppt_x</p:attrName>
                                        </p:attrNameLst>
                                      </p:cBhvr>
                                      <p:tavLst>
                                        <p:tav tm="0">
                                          <p:val>
                                            <p:strVal val="#ppt_x"/>
                                          </p:val>
                                        </p:tav>
                                        <p:tav tm="100000">
                                          <p:val>
                                            <p:strVal val="#ppt_x"/>
                                          </p:val>
                                        </p:tav>
                                      </p:tavLst>
                                    </p:anim>
                                    <p:anim calcmode="lin" valueType="num">
                                      <p:cBhvr additive="base">
                                        <p:cTn id="14" dur="1000" fill="hold"/>
                                        <p:tgtEl>
                                          <p:spTgt spid="3328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32831"/>
                                        </p:tgtEl>
                                        <p:attrNameLst>
                                          <p:attrName>style.visibility</p:attrName>
                                        </p:attrNameLst>
                                      </p:cBhvr>
                                      <p:to>
                                        <p:strVal val="visible"/>
                                      </p:to>
                                    </p:set>
                                    <p:anim calcmode="lin" valueType="num">
                                      <p:cBhvr additive="base">
                                        <p:cTn id="19" dur="1000" fill="hold"/>
                                        <p:tgtEl>
                                          <p:spTgt spid="332831"/>
                                        </p:tgtEl>
                                        <p:attrNameLst>
                                          <p:attrName>ppt_x</p:attrName>
                                        </p:attrNameLst>
                                      </p:cBhvr>
                                      <p:tavLst>
                                        <p:tav tm="0">
                                          <p:val>
                                            <p:strVal val="#ppt_x"/>
                                          </p:val>
                                        </p:tav>
                                        <p:tav tm="100000">
                                          <p:val>
                                            <p:strVal val="#ppt_x"/>
                                          </p:val>
                                        </p:tav>
                                      </p:tavLst>
                                    </p:anim>
                                    <p:anim calcmode="lin" valueType="num">
                                      <p:cBhvr additive="base">
                                        <p:cTn id="20" dur="1000" fill="hold"/>
                                        <p:tgtEl>
                                          <p:spTgt spid="3328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a:t>Built on the network-layer version of UDP</a:t>
            </a:r>
          </a:p>
          <a:p>
            <a:pPr lvl="3"/>
            <a:endParaRPr lang="en-US"/>
          </a:p>
          <a:p>
            <a:r>
              <a:rPr lang="en-US"/>
              <a:t>Guarantees delivery all data</a:t>
            </a:r>
          </a:p>
          <a:p>
            <a:pPr lvl="1"/>
            <a:r>
              <a:rPr lang="en-US"/>
              <a:t>Retransmits missing data</a:t>
            </a:r>
          </a:p>
          <a:p>
            <a:pPr lvl="3"/>
            <a:endParaRPr lang="en-US"/>
          </a:p>
          <a:p>
            <a:r>
              <a:rPr lang="en-US"/>
              <a:t>Guarantees data will be delivered in order</a:t>
            </a:r>
          </a:p>
          <a:p>
            <a:pPr lvl="1"/>
            <a:r>
              <a:rPr lang="en-US"/>
              <a:t>“Buffers” subsequent packets if necessary</a:t>
            </a:r>
          </a:p>
          <a:p>
            <a:pPr lvl="3"/>
            <a:endParaRPr lang="en-US"/>
          </a:p>
          <a:p>
            <a:r>
              <a:rPr lang="en-US"/>
              <a:t>No guarantee of delivery time</a:t>
            </a:r>
          </a:p>
          <a:p>
            <a:pPr lvl="1"/>
            <a:r>
              <a:rPr lang="en-US"/>
              <a:t>Long delays may occur without warning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a:noFill/>
        </p:spPr>
        <p:txBody>
          <a:bodyPr/>
          <a:lstStyle/>
          <a:p>
            <a:r>
              <a:rPr lang="en-US" smtClean="0"/>
              <a:t>A </a:t>
            </a:r>
            <a:r>
              <a:rPr lang="en-US" u="sng" smtClean="0"/>
              <a:t>Very</a:t>
            </a:r>
            <a:r>
              <a:rPr lang="en-US" smtClean="0"/>
              <a:t> Brief History of Computing</a:t>
            </a:r>
          </a:p>
        </p:txBody>
      </p:sp>
      <p:sp>
        <p:nvSpPr>
          <p:cNvPr id="7171" name="Rectangle 3"/>
          <p:cNvSpPr>
            <a:spLocks noGrp="1" noChangeArrowheads="1"/>
          </p:cNvSpPr>
          <p:nvPr>
            <p:ph type="body" idx="1"/>
          </p:nvPr>
        </p:nvSpPr>
        <p:spPr>
          <a:noFill/>
        </p:spPr>
        <p:txBody>
          <a:bodyPr/>
          <a:lstStyle/>
          <a:p>
            <a:r>
              <a:rPr lang="en-US" smtClean="0"/>
              <a:t>Hardware</a:t>
            </a:r>
          </a:p>
          <a:p>
            <a:pPr lvl="1"/>
            <a:r>
              <a:rPr lang="en-US" smtClean="0"/>
              <a:t>Mechanical: essentially a big adding machine</a:t>
            </a:r>
          </a:p>
          <a:p>
            <a:pPr lvl="1"/>
            <a:r>
              <a:rPr lang="en-US" smtClean="0"/>
              <a:t>Analog: designed for calculus, limited accuracy</a:t>
            </a:r>
          </a:p>
          <a:p>
            <a:pPr lvl="1"/>
            <a:r>
              <a:rPr lang="en-US" smtClean="0"/>
              <a:t>Digital: early machines filled a room</a:t>
            </a:r>
          </a:p>
          <a:p>
            <a:pPr lvl="1"/>
            <a:r>
              <a:rPr lang="en-US" smtClean="0"/>
              <a:t>Microchips: designed for missile guidance</a:t>
            </a:r>
          </a:p>
          <a:p>
            <a:r>
              <a:rPr lang="en-US" smtClean="0"/>
              <a:t>Software</a:t>
            </a:r>
          </a:p>
          <a:p>
            <a:pPr lvl="1"/>
            <a:r>
              <a:rPr lang="en-US" smtClean="0"/>
              <a:t>Numeric: computing gun angles</a:t>
            </a:r>
          </a:p>
          <a:p>
            <a:pPr lvl="1"/>
            <a:r>
              <a:rPr lang="en-US" smtClean="0"/>
              <a:t>Symbolic: code-breaking</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Grp="1" noChangeArrowheads="1"/>
          </p:cNvSpPr>
          <p:nvPr>
            <p:ph type="title"/>
          </p:nvPr>
        </p:nvSpPr>
        <p:spPr/>
        <p:txBody>
          <a:bodyPr/>
          <a:lstStyle/>
          <a:p>
            <a:r>
              <a:rPr lang="en-US"/>
              <a:t>UDP/IP Protocol Stack</a:t>
            </a:r>
          </a:p>
        </p:txBody>
      </p:sp>
      <p:pic>
        <p:nvPicPr>
          <p:cNvPr id="316422" name="Picture 6" descr="Image:UDP encapsulation.svg">
            <a:hlinkClick r:id="rId2"/>
          </p:cNvPr>
          <p:cNvPicPr>
            <a:picLocks noChangeAspect="1" noChangeArrowheads="1"/>
          </p:cNvPicPr>
          <p:nvPr/>
        </p:nvPicPr>
        <p:blipFill>
          <a:blip r:embed="rId3" cstate="print"/>
          <a:srcRect/>
          <a:stretch>
            <a:fillRect/>
          </a:stretch>
        </p:blipFill>
        <p:spPr bwMode="auto">
          <a:xfrm>
            <a:off x="1066800" y="1828800"/>
            <a:ext cx="7620000" cy="47625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23908" name="Rectangle 4"/>
          <p:cNvSpPr>
            <a:spLocks noGrp="1" noChangeArrowheads="1"/>
          </p:cNvSpPr>
          <p:nvPr>
            <p:ph type="title"/>
          </p:nvPr>
        </p:nvSpPr>
        <p:spPr>
          <a:xfrm>
            <a:off x="381000" y="609600"/>
            <a:ext cx="8382000" cy="1143000"/>
          </a:xfrm>
          <a:noFill/>
          <a:ln/>
        </p:spPr>
        <p:txBody>
          <a:bodyPr lIns="90488" tIns="44450" rIns="90488" bIns="44450"/>
          <a:lstStyle/>
          <a:p>
            <a:r>
              <a:rPr lang="en-US"/>
              <a:t>File Transfer Program (FTP)</a:t>
            </a:r>
          </a:p>
        </p:txBody>
      </p:sp>
      <p:sp>
        <p:nvSpPr>
          <p:cNvPr id="123909" name="Rectangle 5"/>
          <p:cNvSpPr>
            <a:spLocks noGrp="1" noChangeArrowheads="1"/>
          </p:cNvSpPr>
          <p:nvPr>
            <p:ph type="body" idx="1"/>
          </p:nvPr>
        </p:nvSpPr>
        <p:spPr>
          <a:xfrm>
            <a:off x="533400" y="1905000"/>
            <a:ext cx="8305800" cy="4495800"/>
          </a:xfrm>
          <a:noFill/>
          <a:ln/>
        </p:spPr>
        <p:txBody>
          <a:bodyPr lIns="90488" tIns="44450" rIns="90488" bIns="44450"/>
          <a:lstStyle/>
          <a:p>
            <a:pPr>
              <a:lnSpc>
                <a:spcPct val="90000"/>
              </a:lnSpc>
            </a:pPr>
            <a:r>
              <a:rPr lang="en-US" sz="2800"/>
              <a:t>Used to move files between machines</a:t>
            </a:r>
          </a:p>
          <a:p>
            <a:pPr lvl="1">
              <a:lnSpc>
                <a:spcPct val="90000"/>
              </a:lnSpc>
            </a:pPr>
            <a:r>
              <a:rPr lang="en-US" sz="2400"/>
              <a:t>Upload (put) moves from client to server</a:t>
            </a:r>
          </a:p>
          <a:p>
            <a:pPr lvl="1">
              <a:lnSpc>
                <a:spcPct val="90000"/>
              </a:lnSpc>
            </a:pPr>
            <a:r>
              <a:rPr lang="en-US" sz="2400"/>
              <a:t>Download (get) moves files from server to client</a:t>
            </a:r>
          </a:p>
          <a:p>
            <a:pPr lvl="3">
              <a:lnSpc>
                <a:spcPct val="90000"/>
              </a:lnSpc>
            </a:pPr>
            <a:endParaRPr lang="en-US" sz="1800"/>
          </a:p>
          <a:p>
            <a:pPr>
              <a:lnSpc>
                <a:spcPct val="90000"/>
              </a:lnSpc>
            </a:pPr>
            <a:r>
              <a:rPr lang="en-US" sz="2800"/>
              <a:t>Both visual and command line interfaces available</a:t>
            </a:r>
          </a:p>
          <a:p>
            <a:pPr lvl="3">
              <a:lnSpc>
                <a:spcPct val="90000"/>
              </a:lnSpc>
            </a:pPr>
            <a:endParaRPr lang="en-US" sz="1800"/>
          </a:p>
          <a:p>
            <a:pPr>
              <a:lnSpc>
                <a:spcPct val="90000"/>
              </a:lnSpc>
            </a:pPr>
            <a:r>
              <a:rPr lang="en-US" sz="2800"/>
              <a:t>Normally requires an account on the server</a:t>
            </a:r>
          </a:p>
          <a:p>
            <a:pPr lvl="1">
              <a:lnSpc>
                <a:spcPct val="90000"/>
              </a:lnSpc>
            </a:pPr>
            <a:r>
              <a:rPr lang="en-US" sz="2400"/>
              <a:t>Userid “anonymous” provides public access</a:t>
            </a:r>
          </a:p>
          <a:p>
            <a:pPr lvl="4">
              <a:lnSpc>
                <a:spcPct val="90000"/>
              </a:lnSpc>
            </a:pPr>
            <a:endParaRPr lang="en-US" sz="1800"/>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p:txBody>
          <a:bodyPr/>
          <a:lstStyle/>
          <a:p>
            <a:r>
              <a:rPr lang="en-US"/>
              <a:t>Hands On:</a:t>
            </a:r>
            <a:br>
              <a:rPr lang="en-US"/>
            </a:br>
            <a:r>
              <a:rPr lang="en-US"/>
              <a:t>Graphical Secure FTP</a:t>
            </a:r>
          </a:p>
        </p:txBody>
      </p:sp>
      <p:sp>
        <p:nvSpPr>
          <p:cNvPr id="286723" name="Rectangle 3"/>
          <p:cNvSpPr>
            <a:spLocks noGrp="1" noChangeArrowheads="1"/>
          </p:cNvSpPr>
          <p:nvPr>
            <p:ph type="body" idx="4294967295"/>
          </p:nvPr>
        </p:nvSpPr>
        <p:spPr/>
        <p:txBody>
          <a:bodyPr/>
          <a:lstStyle/>
          <a:p>
            <a:r>
              <a:rPr lang="en-US" dirty="0"/>
              <a:t>SFTP to “terpconnect.umd.edu”</a:t>
            </a:r>
          </a:p>
          <a:p>
            <a:pPr lvl="3"/>
            <a:endParaRPr lang="en-US" dirty="0"/>
          </a:p>
          <a:p>
            <a:r>
              <a:rPr lang="en-US" dirty="0"/>
              <a:t>Change directory to “/pub/</a:t>
            </a:r>
            <a:r>
              <a:rPr lang="en-US" dirty="0">
                <a:solidFill>
                  <a:srgbClr val="FF0000"/>
                </a:solidFill>
              </a:rPr>
              <a:t>USERID</a:t>
            </a:r>
            <a:r>
              <a:rPr lang="en-US" dirty="0"/>
              <a:t>”</a:t>
            </a:r>
          </a:p>
          <a:p>
            <a:pPr lvl="4"/>
            <a:endParaRPr lang="en-US" dirty="0"/>
          </a:p>
          <a:p>
            <a:r>
              <a:rPr lang="en-US" dirty="0"/>
              <a:t>Upload or download files</a:t>
            </a:r>
          </a:p>
          <a:p>
            <a:pPr lvl="4"/>
            <a:endParaRPr lang="en-US" dirty="0"/>
          </a:p>
          <a:p>
            <a:r>
              <a:rPr lang="en-US" dirty="0"/>
              <a:t>You can see these files at:</a:t>
            </a:r>
            <a:br>
              <a:rPr lang="en-US" dirty="0"/>
            </a:br>
            <a:r>
              <a:rPr lang="en-US" dirty="0"/>
              <a:t>http</a:t>
            </a:r>
            <a:r>
              <a:rPr lang="en-US" dirty="0" smtClean="0"/>
              <a:t>://terpconnect.umd.edu</a:t>
            </a:r>
            <a:r>
              <a:rPr lang="en-US" dirty="0"/>
              <a:t>/~</a:t>
            </a:r>
            <a:r>
              <a:rPr lang="en-US" dirty="0">
                <a:solidFill>
                  <a:srgbClr val="FF0000"/>
                </a:solidFill>
              </a:rPr>
              <a:t>USERID</a:t>
            </a:r>
            <a:r>
              <a:rPr lang="en-US" dirty="0"/>
              <a: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3005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130052" name="Rectangle 4"/>
          <p:cNvSpPr>
            <a:spLocks noGrp="1" noChangeArrowheads="1"/>
          </p:cNvSpPr>
          <p:nvPr>
            <p:ph type="title"/>
          </p:nvPr>
        </p:nvSpPr>
        <p:spPr>
          <a:noFill/>
          <a:ln/>
        </p:spPr>
        <p:txBody>
          <a:bodyPr lIns="90488" tIns="44450" rIns="90488" bIns="44450"/>
          <a:lstStyle/>
          <a:p>
            <a:r>
              <a:rPr lang="en-US"/>
              <a:t>Network Abuse</a:t>
            </a:r>
          </a:p>
        </p:txBody>
      </p:sp>
      <p:sp>
        <p:nvSpPr>
          <p:cNvPr id="130053" name="Rectangle 5"/>
          <p:cNvSpPr>
            <a:spLocks noGrp="1" noChangeArrowheads="1"/>
          </p:cNvSpPr>
          <p:nvPr>
            <p:ph type="body" idx="1"/>
          </p:nvPr>
        </p:nvSpPr>
        <p:spPr>
          <a:xfrm>
            <a:off x="533400" y="1905000"/>
            <a:ext cx="8458200" cy="4495800"/>
          </a:xfrm>
          <a:noFill/>
          <a:ln/>
        </p:spPr>
        <p:txBody>
          <a:bodyPr lIns="90488" tIns="44450" rIns="90488" bIns="44450"/>
          <a:lstStyle/>
          <a:p>
            <a:r>
              <a:rPr lang="en-US"/>
              <a:t>Flooding</a:t>
            </a:r>
          </a:p>
          <a:p>
            <a:pPr lvl="1"/>
            <a:r>
              <a:rPr lang="en-US"/>
              <a:t>Excessive activity, intended to prevent valid activity</a:t>
            </a:r>
          </a:p>
          <a:p>
            <a:pPr lvl="4"/>
            <a:endParaRPr lang="en-US"/>
          </a:p>
          <a:p>
            <a:r>
              <a:rPr lang="en-US"/>
              <a:t>Worms</a:t>
            </a:r>
          </a:p>
          <a:p>
            <a:pPr lvl="1"/>
            <a:r>
              <a:rPr lang="en-US"/>
              <a:t>Like a virus, but self-propagating</a:t>
            </a:r>
          </a:p>
          <a:p>
            <a:pPr lvl="4"/>
            <a:endParaRPr lang="en-US"/>
          </a:p>
          <a:p>
            <a:r>
              <a:rPr lang="en-US"/>
              <a:t>Sniffing</a:t>
            </a:r>
          </a:p>
          <a:p>
            <a:pPr lvl="1"/>
            <a:r>
              <a:rPr lang="en-US"/>
              <a:t>Monitoring network traffic (e.g., for passwords)</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228600"/>
            <a:ext cx="7772400" cy="1143000"/>
          </a:xfrm>
          <a:noFill/>
          <a:ln/>
        </p:spPr>
        <p:txBody>
          <a:bodyPr lIns="90488" tIns="44450" rIns="90488" bIns="44450"/>
          <a:lstStyle/>
          <a:p>
            <a:r>
              <a:rPr lang="en-US"/>
              <a:t>Encryption</a:t>
            </a:r>
          </a:p>
        </p:txBody>
      </p:sp>
      <p:sp>
        <p:nvSpPr>
          <p:cNvPr id="145411" name="Rectangle 3"/>
          <p:cNvSpPr>
            <a:spLocks noGrp="1" noChangeArrowheads="1"/>
          </p:cNvSpPr>
          <p:nvPr>
            <p:ph type="body" idx="1"/>
          </p:nvPr>
        </p:nvSpPr>
        <p:spPr>
          <a:xfrm>
            <a:off x="685800" y="1600200"/>
            <a:ext cx="8077200" cy="4876800"/>
          </a:xfrm>
          <a:noFill/>
          <a:ln/>
        </p:spPr>
        <p:txBody>
          <a:bodyPr lIns="90488" tIns="44450" rIns="90488" bIns="44450"/>
          <a:lstStyle/>
          <a:p>
            <a:r>
              <a:rPr lang="en-US"/>
              <a:t>Secret-key systems (e.g., DES)</a:t>
            </a:r>
          </a:p>
          <a:p>
            <a:pPr lvl="1"/>
            <a:r>
              <a:rPr lang="en-US"/>
              <a:t>Use the same key to encrypt and decrypt</a:t>
            </a:r>
          </a:p>
          <a:p>
            <a:pPr lvl="4"/>
            <a:endParaRPr lang="en-US"/>
          </a:p>
          <a:p>
            <a:r>
              <a:rPr lang="en-US"/>
              <a:t>Public-key systems (e.g., PGP)</a:t>
            </a:r>
          </a:p>
          <a:p>
            <a:pPr lvl="1"/>
            <a:r>
              <a:rPr lang="en-US"/>
              <a:t>Public key: open, for encryption</a:t>
            </a:r>
          </a:p>
          <a:p>
            <a:pPr lvl="1"/>
            <a:r>
              <a:rPr lang="en-US"/>
              <a:t>Private key: secret, for decryption</a:t>
            </a:r>
          </a:p>
          <a:p>
            <a:pPr lvl="4"/>
            <a:endParaRPr lang="en-US"/>
          </a:p>
          <a:p>
            <a:r>
              <a:rPr lang="en-US"/>
              <a:t>Digital signatures</a:t>
            </a:r>
          </a:p>
          <a:p>
            <a:pPr lvl="1"/>
            <a:r>
              <a:rPr lang="en-US"/>
              <a:t>Encrypt with private key, decrypt with public key</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85800" y="228600"/>
            <a:ext cx="7772400" cy="1143000"/>
          </a:xfrm>
        </p:spPr>
        <p:txBody>
          <a:bodyPr/>
          <a:lstStyle/>
          <a:p>
            <a:r>
              <a:rPr lang="en-US"/>
              <a:t>Encrypted Standards</a:t>
            </a:r>
          </a:p>
        </p:txBody>
      </p:sp>
      <p:sp>
        <p:nvSpPr>
          <p:cNvPr id="144387" name="Rectangle 1027"/>
          <p:cNvSpPr>
            <a:spLocks noGrp="1" noChangeArrowheads="1"/>
          </p:cNvSpPr>
          <p:nvPr>
            <p:ph type="body" idx="1"/>
          </p:nvPr>
        </p:nvSpPr>
        <p:spPr>
          <a:xfrm>
            <a:off x="609600" y="1524000"/>
            <a:ext cx="8153400" cy="4114800"/>
          </a:xfrm>
        </p:spPr>
        <p:txBody>
          <a:bodyPr/>
          <a:lstStyle/>
          <a:p>
            <a:pPr>
              <a:lnSpc>
                <a:spcPct val="90000"/>
              </a:lnSpc>
            </a:pPr>
            <a:r>
              <a:rPr lang="en-US"/>
              <a:t>Secure Shell (SSH)</a:t>
            </a:r>
          </a:p>
          <a:p>
            <a:pPr lvl="1">
              <a:lnSpc>
                <a:spcPct val="90000"/>
              </a:lnSpc>
            </a:pPr>
            <a:r>
              <a:rPr lang="en-US"/>
              <a:t>Replaces Telnet</a:t>
            </a:r>
          </a:p>
          <a:p>
            <a:pPr>
              <a:lnSpc>
                <a:spcPct val="90000"/>
              </a:lnSpc>
            </a:pPr>
            <a:r>
              <a:rPr lang="en-US"/>
              <a:t>Secure FTP (SFTP)/Secure Copy (SCP)</a:t>
            </a:r>
          </a:p>
          <a:p>
            <a:pPr lvl="1">
              <a:lnSpc>
                <a:spcPct val="90000"/>
              </a:lnSpc>
            </a:pPr>
            <a:r>
              <a:rPr lang="en-US"/>
              <a:t>Replaces FTP</a:t>
            </a:r>
          </a:p>
          <a:p>
            <a:pPr>
              <a:lnSpc>
                <a:spcPct val="90000"/>
              </a:lnSpc>
            </a:pPr>
            <a:r>
              <a:rPr lang="en-US"/>
              <a:t>Secure HTTP (HTTPS)</a:t>
            </a:r>
          </a:p>
          <a:p>
            <a:pPr lvl="1">
              <a:lnSpc>
                <a:spcPct val="90000"/>
              </a:lnSpc>
            </a:pPr>
            <a:r>
              <a:rPr lang="en-US"/>
              <a:t>Used for financial and other private data</a:t>
            </a:r>
          </a:p>
          <a:p>
            <a:pPr>
              <a:lnSpc>
                <a:spcPct val="90000"/>
              </a:lnSpc>
            </a:pPr>
            <a:r>
              <a:rPr lang="en-US"/>
              <a:t>Wired Equivalent Protocol (WEP)</a:t>
            </a:r>
          </a:p>
          <a:p>
            <a:pPr lvl="1">
              <a:lnSpc>
                <a:spcPct val="90000"/>
              </a:lnSpc>
            </a:pPr>
            <a:r>
              <a:rPr lang="en-US"/>
              <a:t>Used on wireless networks</a:t>
            </a:r>
          </a:p>
          <a:p>
            <a:pPr>
              <a:lnSpc>
                <a:spcPct val="90000"/>
              </a:lnSpc>
            </a:pPr>
            <a:r>
              <a:rPr lang="en-US"/>
              <a:t>Virtual Private Network (VPN)</a:t>
            </a:r>
          </a:p>
          <a:p>
            <a:pPr lvl="1">
              <a:lnSpc>
                <a:spcPct val="90000"/>
              </a:lnSpc>
            </a:pPr>
            <a:r>
              <a:rPr lang="en-US"/>
              <a:t>Not really a “standard”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1143000"/>
          </a:xfrm>
        </p:spPr>
        <p:txBody>
          <a:bodyPr/>
          <a:lstStyle/>
          <a:p>
            <a:r>
              <a:rPr lang="en-US"/>
              <a:t>Virtual Private Networks</a:t>
            </a:r>
          </a:p>
        </p:txBody>
      </p:sp>
      <p:sp>
        <p:nvSpPr>
          <p:cNvPr id="258051" name="Oval 3"/>
          <p:cNvSpPr>
            <a:spLocks noChangeArrowheads="1"/>
          </p:cNvSpPr>
          <p:nvPr/>
        </p:nvSpPr>
        <p:spPr bwMode="auto">
          <a:xfrm>
            <a:off x="2895600" y="1905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2" name="Oval 4"/>
          <p:cNvSpPr>
            <a:spLocks noChangeArrowheads="1"/>
          </p:cNvSpPr>
          <p:nvPr/>
        </p:nvSpPr>
        <p:spPr bwMode="auto">
          <a:xfrm>
            <a:off x="44958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3" name="Oval 5"/>
          <p:cNvSpPr>
            <a:spLocks noChangeArrowheads="1"/>
          </p:cNvSpPr>
          <p:nvPr/>
        </p:nvSpPr>
        <p:spPr bwMode="auto">
          <a:xfrm>
            <a:off x="22860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4" name="Oval 6"/>
          <p:cNvSpPr>
            <a:spLocks noChangeArrowheads="1"/>
          </p:cNvSpPr>
          <p:nvPr/>
        </p:nvSpPr>
        <p:spPr bwMode="auto">
          <a:xfrm>
            <a:off x="2133600" y="2971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5" name="Oval 7"/>
          <p:cNvSpPr>
            <a:spLocks noChangeArrowheads="1"/>
          </p:cNvSpPr>
          <p:nvPr/>
        </p:nvSpPr>
        <p:spPr bwMode="auto">
          <a:xfrm>
            <a:off x="30480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6" name="Oval 8"/>
          <p:cNvSpPr>
            <a:spLocks noChangeArrowheads="1"/>
          </p:cNvSpPr>
          <p:nvPr/>
        </p:nvSpPr>
        <p:spPr bwMode="auto">
          <a:xfrm>
            <a:off x="2819400" y="2590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7" name="Oval 9"/>
          <p:cNvSpPr>
            <a:spLocks noChangeArrowheads="1"/>
          </p:cNvSpPr>
          <p:nvPr/>
        </p:nvSpPr>
        <p:spPr bwMode="auto">
          <a:xfrm>
            <a:off x="3657600" y="2514600"/>
            <a:ext cx="152400" cy="152400"/>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8" name="Oval 10"/>
          <p:cNvSpPr>
            <a:spLocks noChangeArrowheads="1"/>
          </p:cNvSpPr>
          <p:nvPr/>
        </p:nvSpPr>
        <p:spPr bwMode="auto">
          <a:xfrm>
            <a:off x="50292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59" name="Oval 11"/>
          <p:cNvSpPr>
            <a:spLocks noChangeArrowheads="1"/>
          </p:cNvSpPr>
          <p:nvPr/>
        </p:nvSpPr>
        <p:spPr bwMode="auto">
          <a:xfrm>
            <a:off x="4267200" y="3505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0" name="Oval 12"/>
          <p:cNvSpPr>
            <a:spLocks noChangeArrowheads="1"/>
          </p:cNvSpPr>
          <p:nvPr/>
        </p:nvSpPr>
        <p:spPr bwMode="auto">
          <a:xfrm>
            <a:off x="5257800" y="3886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1" name="Oval 13"/>
          <p:cNvSpPr>
            <a:spLocks noChangeArrowheads="1"/>
          </p:cNvSpPr>
          <p:nvPr/>
        </p:nvSpPr>
        <p:spPr bwMode="auto">
          <a:xfrm>
            <a:off x="6019800" y="2667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2" name="Oval 14"/>
          <p:cNvSpPr>
            <a:spLocks noChangeArrowheads="1"/>
          </p:cNvSpPr>
          <p:nvPr/>
        </p:nvSpPr>
        <p:spPr bwMode="auto">
          <a:xfrm>
            <a:off x="5105400" y="2286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3" name="Oval 15"/>
          <p:cNvSpPr>
            <a:spLocks noChangeArrowheads="1"/>
          </p:cNvSpPr>
          <p:nvPr/>
        </p:nvSpPr>
        <p:spPr bwMode="auto">
          <a:xfrm>
            <a:off x="6248400" y="1600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4" name="Oval 16"/>
          <p:cNvSpPr>
            <a:spLocks noChangeArrowheads="1"/>
          </p:cNvSpPr>
          <p:nvPr/>
        </p:nvSpPr>
        <p:spPr bwMode="auto">
          <a:xfrm>
            <a:off x="6248400" y="39624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5" name="Oval 17"/>
          <p:cNvSpPr>
            <a:spLocks noChangeArrowheads="1"/>
          </p:cNvSpPr>
          <p:nvPr/>
        </p:nvSpPr>
        <p:spPr bwMode="auto">
          <a:xfrm>
            <a:off x="6934200" y="4343400"/>
            <a:ext cx="152400" cy="152400"/>
          </a:xfrm>
          <a:prstGeom prst="ellipse">
            <a:avLst/>
          </a:prstGeom>
          <a:solidFill>
            <a:srgbClr val="FF0000"/>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6" name="Oval 18"/>
          <p:cNvSpPr>
            <a:spLocks noChangeArrowheads="1"/>
          </p:cNvSpPr>
          <p:nvPr/>
        </p:nvSpPr>
        <p:spPr bwMode="auto">
          <a:xfrm>
            <a:off x="7239000" y="3276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7" name="Oval 19"/>
          <p:cNvSpPr>
            <a:spLocks noChangeArrowheads="1"/>
          </p:cNvSpPr>
          <p:nvPr/>
        </p:nvSpPr>
        <p:spPr bwMode="auto">
          <a:xfrm>
            <a:off x="8229600" y="40386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8" name="Oval 20"/>
          <p:cNvSpPr>
            <a:spLocks noChangeArrowheads="1"/>
          </p:cNvSpPr>
          <p:nvPr/>
        </p:nvSpPr>
        <p:spPr bwMode="auto">
          <a:xfrm>
            <a:off x="7772400" y="4648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69" name="Oval 21"/>
          <p:cNvSpPr>
            <a:spLocks noChangeArrowheads="1"/>
          </p:cNvSpPr>
          <p:nvPr/>
        </p:nvSpPr>
        <p:spPr bwMode="auto">
          <a:xfrm>
            <a:off x="7315200" y="50292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70" name="Oval 22"/>
          <p:cNvSpPr>
            <a:spLocks noChangeArrowheads="1"/>
          </p:cNvSpPr>
          <p:nvPr/>
        </p:nvSpPr>
        <p:spPr bwMode="auto">
          <a:xfrm>
            <a:off x="8610600" y="47244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sp>
        <p:nvSpPr>
          <p:cNvPr id="258071" name="Oval 23"/>
          <p:cNvSpPr>
            <a:spLocks noChangeArrowheads="1"/>
          </p:cNvSpPr>
          <p:nvPr/>
        </p:nvSpPr>
        <p:spPr bwMode="auto">
          <a:xfrm>
            <a:off x="6934200" y="25908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cxnSp>
        <p:nvCxnSpPr>
          <p:cNvPr id="258072" name="AutoShape 24"/>
          <p:cNvCxnSpPr>
            <a:cxnSpLocks noChangeShapeType="1"/>
            <a:stCxn id="258053" idx="7"/>
            <a:endCxn id="258051" idx="3"/>
          </p:cNvCxnSpPr>
          <p:nvPr/>
        </p:nvCxnSpPr>
        <p:spPr bwMode="auto">
          <a:xfrm flipV="1">
            <a:off x="2416175" y="2035175"/>
            <a:ext cx="501650" cy="273050"/>
          </a:xfrm>
          <a:prstGeom prst="straightConnector1">
            <a:avLst/>
          </a:prstGeom>
          <a:noFill/>
          <a:ln w="9525">
            <a:solidFill>
              <a:schemeClr val="tx1"/>
            </a:solidFill>
            <a:round/>
            <a:headEnd/>
            <a:tailEnd/>
          </a:ln>
          <a:effectLst/>
        </p:spPr>
      </p:cxnSp>
      <p:cxnSp>
        <p:nvCxnSpPr>
          <p:cNvPr id="258073" name="AutoShape 25"/>
          <p:cNvCxnSpPr>
            <a:cxnSpLocks noChangeShapeType="1"/>
            <a:stCxn id="258056" idx="0"/>
            <a:endCxn id="258051" idx="4"/>
          </p:cNvCxnSpPr>
          <p:nvPr/>
        </p:nvCxnSpPr>
        <p:spPr bwMode="auto">
          <a:xfrm flipV="1">
            <a:off x="2895600" y="2057400"/>
            <a:ext cx="76200" cy="533400"/>
          </a:xfrm>
          <a:prstGeom prst="straightConnector1">
            <a:avLst/>
          </a:prstGeom>
          <a:noFill/>
          <a:ln w="9525">
            <a:solidFill>
              <a:schemeClr val="tx1"/>
            </a:solidFill>
            <a:round/>
            <a:headEnd/>
            <a:tailEnd/>
          </a:ln>
          <a:effectLst/>
        </p:spPr>
      </p:cxnSp>
      <p:cxnSp>
        <p:nvCxnSpPr>
          <p:cNvPr id="258074" name="AutoShape 26"/>
          <p:cNvCxnSpPr>
            <a:cxnSpLocks noChangeShapeType="1"/>
            <a:stCxn id="258054" idx="6"/>
            <a:endCxn id="258056" idx="3"/>
          </p:cNvCxnSpPr>
          <p:nvPr/>
        </p:nvCxnSpPr>
        <p:spPr bwMode="auto">
          <a:xfrm flipV="1">
            <a:off x="2286000" y="2720975"/>
            <a:ext cx="555625" cy="327025"/>
          </a:xfrm>
          <a:prstGeom prst="straightConnector1">
            <a:avLst/>
          </a:prstGeom>
          <a:noFill/>
          <a:ln w="9525">
            <a:solidFill>
              <a:schemeClr val="tx1"/>
            </a:solidFill>
            <a:round/>
            <a:headEnd/>
            <a:tailEnd/>
          </a:ln>
          <a:effectLst/>
        </p:spPr>
      </p:cxnSp>
      <p:cxnSp>
        <p:nvCxnSpPr>
          <p:cNvPr id="258075" name="AutoShape 27"/>
          <p:cNvCxnSpPr>
            <a:cxnSpLocks noChangeShapeType="1"/>
            <a:stCxn id="258051" idx="5"/>
            <a:endCxn id="258057" idx="1"/>
          </p:cNvCxnSpPr>
          <p:nvPr/>
        </p:nvCxnSpPr>
        <p:spPr bwMode="auto">
          <a:xfrm>
            <a:off x="3025775" y="2035175"/>
            <a:ext cx="654050" cy="501650"/>
          </a:xfrm>
          <a:prstGeom prst="straightConnector1">
            <a:avLst/>
          </a:prstGeom>
          <a:noFill/>
          <a:ln w="9525">
            <a:solidFill>
              <a:schemeClr val="tx1"/>
            </a:solidFill>
            <a:round/>
            <a:headEnd/>
            <a:tailEnd/>
          </a:ln>
          <a:effectLst/>
        </p:spPr>
      </p:cxnSp>
      <p:cxnSp>
        <p:nvCxnSpPr>
          <p:cNvPr id="258076" name="AutoShape 28"/>
          <p:cNvCxnSpPr>
            <a:cxnSpLocks noChangeShapeType="1"/>
            <a:stCxn id="258056" idx="6"/>
            <a:endCxn id="258057" idx="2"/>
          </p:cNvCxnSpPr>
          <p:nvPr/>
        </p:nvCxnSpPr>
        <p:spPr bwMode="auto">
          <a:xfrm flipV="1">
            <a:off x="2971800" y="2590800"/>
            <a:ext cx="685800" cy="76200"/>
          </a:xfrm>
          <a:prstGeom prst="straightConnector1">
            <a:avLst/>
          </a:prstGeom>
          <a:noFill/>
          <a:ln w="9525">
            <a:solidFill>
              <a:schemeClr val="tx1"/>
            </a:solidFill>
            <a:round/>
            <a:headEnd/>
            <a:tailEnd/>
          </a:ln>
          <a:effectLst/>
        </p:spPr>
      </p:cxnSp>
      <p:cxnSp>
        <p:nvCxnSpPr>
          <p:cNvPr id="258077" name="AutoShape 29"/>
          <p:cNvCxnSpPr>
            <a:cxnSpLocks noChangeShapeType="1"/>
            <a:stCxn id="258055" idx="7"/>
            <a:endCxn id="258057" idx="3"/>
          </p:cNvCxnSpPr>
          <p:nvPr/>
        </p:nvCxnSpPr>
        <p:spPr bwMode="auto">
          <a:xfrm flipV="1">
            <a:off x="3178175" y="2644775"/>
            <a:ext cx="501650" cy="654050"/>
          </a:xfrm>
          <a:prstGeom prst="straightConnector1">
            <a:avLst/>
          </a:prstGeom>
          <a:noFill/>
          <a:ln w="9525">
            <a:solidFill>
              <a:schemeClr val="tx1"/>
            </a:solidFill>
            <a:round/>
            <a:headEnd/>
            <a:tailEnd/>
          </a:ln>
          <a:effectLst/>
        </p:spPr>
      </p:cxnSp>
      <p:cxnSp>
        <p:nvCxnSpPr>
          <p:cNvPr id="258078" name="AutoShape 30"/>
          <p:cNvCxnSpPr>
            <a:cxnSpLocks noChangeShapeType="1"/>
            <a:stCxn id="258054" idx="5"/>
            <a:endCxn id="258055" idx="2"/>
          </p:cNvCxnSpPr>
          <p:nvPr/>
        </p:nvCxnSpPr>
        <p:spPr bwMode="auto">
          <a:xfrm>
            <a:off x="2263775" y="3101975"/>
            <a:ext cx="784225" cy="250825"/>
          </a:xfrm>
          <a:prstGeom prst="straightConnector1">
            <a:avLst/>
          </a:prstGeom>
          <a:noFill/>
          <a:ln w="9525">
            <a:solidFill>
              <a:schemeClr val="tx1"/>
            </a:solidFill>
            <a:round/>
            <a:headEnd/>
            <a:tailEnd/>
          </a:ln>
          <a:effectLst/>
        </p:spPr>
      </p:cxnSp>
      <p:cxnSp>
        <p:nvCxnSpPr>
          <p:cNvPr id="258079" name="AutoShape 31"/>
          <p:cNvCxnSpPr>
            <a:cxnSpLocks noChangeShapeType="1"/>
            <a:stCxn id="258057" idx="6"/>
            <a:endCxn id="258052" idx="2"/>
          </p:cNvCxnSpPr>
          <p:nvPr/>
        </p:nvCxnSpPr>
        <p:spPr bwMode="auto">
          <a:xfrm flipV="1">
            <a:off x="3810000" y="2362200"/>
            <a:ext cx="685800" cy="228600"/>
          </a:xfrm>
          <a:prstGeom prst="straightConnector1">
            <a:avLst/>
          </a:prstGeom>
          <a:noFill/>
          <a:ln w="9525">
            <a:solidFill>
              <a:schemeClr val="tx1"/>
            </a:solidFill>
            <a:round/>
            <a:headEnd/>
            <a:tailEnd/>
          </a:ln>
          <a:effectLst/>
        </p:spPr>
      </p:cxnSp>
      <p:cxnSp>
        <p:nvCxnSpPr>
          <p:cNvPr id="258080" name="AutoShape 32"/>
          <p:cNvCxnSpPr>
            <a:cxnSpLocks noChangeShapeType="1"/>
            <a:stCxn id="258062" idx="7"/>
            <a:endCxn id="258063" idx="2"/>
          </p:cNvCxnSpPr>
          <p:nvPr/>
        </p:nvCxnSpPr>
        <p:spPr bwMode="auto">
          <a:xfrm flipV="1">
            <a:off x="5235575" y="1676400"/>
            <a:ext cx="1012825" cy="631825"/>
          </a:xfrm>
          <a:prstGeom prst="straightConnector1">
            <a:avLst/>
          </a:prstGeom>
          <a:noFill/>
          <a:ln w="9525">
            <a:solidFill>
              <a:schemeClr val="tx1"/>
            </a:solidFill>
            <a:round/>
            <a:headEnd/>
            <a:tailEnd/>
          </a:ln>
          <a:effectLst/>
        </p:spPr>
      </p:cxnSp>
      <p:cxnSp>
        <p:nvCxnSpPr>
          <p:cNvPr id="258081" name="AutoShape 33"/>
          <p:cNvCxnSpPr>
            <a:cxnSpLocks noChangeShapeType="1"/>
            <a:stCxn id="258052" idx="6"/>
            <a:endCxn id="258062" idx="2"/>
          </p:cNvCxnSpPr>
          <p:nvPr/>
        </p:nvCxnSpPr>
        <p:spPr bwMode="auto">
          <a:xfrm>
            <a:off x="4648200" y="2362200"/>
            <a:ext cx="457200" cy="0"/>
          </a:xfrm>
          <a:prstGeom prst="straightConnector1">
            <a:avLst/>
          </a:prstGeom>
          <a:noFill/>
          <a:ln w="9525">
            <a:solidFill>
              <a:schemeClr val="tx1"/>
            </a:solidFill>
            <a:round/>
            <a:headEnd/>
            <a:tailEnd/>
          </a:ln>
          <a:effectLst/>
        </p:spPr>
      </p:cxnSp>
      <p:cxnSp>
        <p:nvCxnSpPr>
          <p:cNvPr id="258082" name="AutoShape 34"/>
          <p:cNvCxnSpPr>
            <a:cxnSpLocks noChangeShapeType="1"/>
            <a:stCxn id="258062" idx="6"/>
            <a:endCxn id="258061" idx="1"/>
          </p:cNvCxnSpPr>
          <p:nvPr/>
        </p:nvCxnSpPr>
        <p:spPr bwMode="auto">
          <a:xfrm>
            <a:off x="5257800" y="2362200"/>
            <a:ext cx="784225" cy="327025"/>
          </a:xfrm>
          <a:prstGeom prst="straightConnector1">
            <a:avLst/>
          </a:prstGeom>
          <a:noFill/>
          <a:ln w="9525">
            <a:solidFill>
              <a:schemeClr val="tx1"/>
            </a:solidFill>
            <a:round/>
            <a:headEnd/>
            <a:tailEnd/>
          </a:ln>
          <a:effectLst/>
        </p:spPr>
      </p:cxnSp>
      <p:cxnSp>
        <p:nvCxnSpPr>
          <p:cNvPr id="258083" name="AutoShape 35"/>
          <p:cNvCxnSpPr>
            <a:cxnSpLocks noChangeShapeType="1"/>
            <a:stCxn id="258059" idx="0"/>
            <a:endCxn id="258052" idx="4"/>
          </p:cNvCxnSpPr>
          <p:nvPr/>
        </p:nvCxnSpPr>
        <p:spPr bwMode="auto">
          <a:xfrm flipV="1">
            <a:off x="4343400" y="2438400"/>
            <a:ext cx="228600" cy="1066800"/>
          </a:xfrm>
          <a:prstGeom prst="straightConnector1">
            <a:avLst/>
          </a:prstGeom>
          <a:noFill/>
          <a:ln w="9525">
            <a:solidFill>
              <a:schemeClr val="tx1"/>
            </a:solidFill>
            <a:round/>
            <a:headEnd/>
            <a:tailEnd/>
          </a:ln>
          <a:effectLst/>
        </p:spPr>
      </p:cxnSp>
      <p:cxnSp>
        <p:nvCxnSpPr>
          <p:cNvPr id="258084" name="AutoShape 36"/>
          <p:cNvCxnSpPr>
            <a:cxnSpLocks noChangeShapeType="1"/>
            <a:stCxn id="258059" idx="6"/>
            <a:endCxn id="258058" idx="3"/>
          </p:cNvCxnSpPr>
          <p:nvPr/>
        </p:nvCxnSpPr>
        <p:spPr bwMode="auto">
          <a:xfrm flipV="1">
            <a:off x="4419600" y="3406775"/>
            <a:ext cx="631825" cy="174625"/>
          </a:xfrm>
          <a:prstGeom prst="straightConnector1">
            <a:avLst/>
          </a:prstGeom>
          <a:noFill/>
          <a:ln w="9525">
            <a:solidFill>
              <a:schemeClr val="tx1"/>
            </a:solidFill>
            <a:round/>
            <a:headEnd/>
            <a:tailEnd/>
          </a:ln>
          <a:effectLst/>
        </p:spPr>
      </p:cxnSp>
      <p:cxnSp>
        <p:nvCxnSpPr>
          <p:cNvPr id="258085" name="AutoShape 37"/>
          <p:cNvCxnSpPr>
            <a:cxnSpLocks noChangeShapeType="1"/>
            <a:stCxn id="258061" idx="6"/>
            <a:endCxn id="258071" idx="2"/>
          </p:cNvCxnSpPr>
          <p:nvPr/>
        </p:nvCxnSpPr>
        <p:spPr bwMode="auto">
          <a:xfrm flipV="1">
            <a:off x="6172200" y="2667000"/>
            <a:ext cx="762000" cy="76200"/>
          </a:xfrm>
          <a:prstGeom prst="straightConnector1">
            <a:avLst/>
          </a:prstGeom>
          <a:noFill/>
          <a:ln w="9525">
            <a:solidFill>
              <a:schemeClr val="tx1"/>
            </a:solidFill>
            <a:round/>
            <a:headEnd/>
            <a:tailEnd/>
          </a:ln>
          <a:effectLst/>
        </p:spPr>
      </p:cxnSp>
      <p:cxnSp>
        <p:nvCxnSpPr>
          <p:cNvPr id="258086" name="AutoShape 38"/>
          <p:cNvCxnSpPr>
            <a:cxnSpLocks noChangeShapeType="1"/>
            <a:stCxn id="258060" idx="7"/>
            <a:endCxn id="258061" idx="3"/>
          </p:cNvCxnSpPr>
          <p:nvPr/>
        </p:nvCxnSpPr>
        <p:spPr bwMode="auto">
          <a:xfrm flipV="1">
            <a:off x="5387975" y="2797175"/>
            <a:ext cx="654050" cy="1111250"/>
          </a:xfrm>
          <a:prstGeom prst="straightConnector1">
            <a:avLst/>
          </a:prstGeom>
          <a:noFill/>
          <a:ln w="9525">
            <a:solidFill>
              <a:schemeClr val="tx1"/>
            </a:solidFill>
            <a:round/>
            <a:headEnd/>
            <a:tailEnd/>
          </a:ln>
          <a:effectLst/>
        </p:spPr>
      </p:cxnSp>
      <p:cxnSp>
        <p:nvCxnSpPr>
          <p:cNvPr id="258087" name="AutoShape 39"/>
          <p:cNvCxnSpPr>
            <a:cxnSpLocks noChangeShapeType="1"/>
            <a:stCxn id="258060" idx="1"/>
            <a:endCxn id="258058" idx="4"/>
          </p:cNvCxnSpPr>
          <p:nvPr/>
        </p:nvCxnSpPr>
        <p:spPr bwMode="auto">
          <a:xfrm flipH="1" flipV="1">
            <a:off x="5105400" y="3429000"/>
            <a:ext cx="174625" cy="479425"/>
          </a:xfrm>
          <a:prstGeom prst="straightConnector1">
            <a:avLst/>
          </a:prstGeom>
          <a:noFill/>
          <a:ln w="9525">
            <a:solidFill>
              <a:schemeClr val="tx1"/>
            </a:solidFill>
            <a:round/>
            <a:headEnd/>
            <a:tailEnd/>
          </a:ln>
          <a:effectLst/>
        </p:spPr>
      </p:cxnSp>
      <p:cxnSp>
        <p:nvCxnSpPr>
          <p:cNvPr id="258088" name="AutoShape 40"/>
          <p:cNvCxnSpPr>
            <a:cxnSpLocks noChangeShapeType="1"/>
            <a:stCxn id="258060" idx="6"/>
            <a:endCxn id="258064" idx="2"/>
          </p:cNvCxnSpPr>
          <p:nvPr/>
        </p:nvCxnSpPr>
        <p:spPr bwMode="auto">
          <a:xfrm>
            <a:off x="5410200" y="3962400"/>
            <a:ext cx="838200" cy="76200"/>
          </a:xfrm>
          <a:prstGeom prst="straightConnector1">
            <a:avLst/>
          </a:prstGeom>
          <a:noFill/>
          <a:ln w="9525">
            <a:solidFill>
              <a:schemeClr val="tx1"/>
            </a:solidFill>
            <a:round/>
            <a:headEnd/>
            <a:tailEnd/>
          </a:ln>
          <a:effectLst/>
        </p:spPr>
      </p:cxnSp>
      <p:cxnSp>
        <p:nvCxnSpPr>
          <p:cNvPr id="258089" name="AutoShape 41"/>
          <p:cNvCxnSpPr>
            <a:cxnSpLocks noChangeShapeType="1"/>
            <a:stCxn id="258071" idx="4"/>
            <a:endCxn id="258066" idx="0"/>
          </p:cNvCxnSpPr>
          <p:nvPr/>
        </p:nvCxnSpPr>
        <p:spPr bwMode="auto">
          <a:xfrm>
            <a:off x="7010400" y="2743200"/>
            <a:ext cx="304800" cy="533400"/>
          </a:xfrm>
          <a:prstGeom prst="straightConnector1">
            <a:avLst/>
          </a:prstGeom>
          <a:noFill/>
          <a:ln w="9525">
            <a:solidFill>
              <a:schemeClr val="tx1"/>
            </a:solidFill>
            <a:round/>
            <a:headEnd/>
            <a:tailEnd/>
          </a:ln>
          <a:effectLst/>
        </p:spPr>
      </p:cxnSp>
      <p:cxnSp>
        <p:nvCxnSpPr>
          <p:cNvPr id="258090" name="AutoShape 42"/>
          <p:cNvCxnSpPr>
            <a:cxnSpLocks noChangeShapeType="1"/>
            <a:stCxn id="258064" idx="6"/>
            <a:endCxn id="258066" idx="3"/>
          </p:cNvCxnSpPr>
          <p:nvPr/>
        </p:nvCxnSpPr>
        <p:spPr bwMode="auto">
          <a:xfrm flipV="1">
            <a:off x="6400800" y="3406775"/>
            <a:ext cx="860425" cy="631825"/>
          </a:xfrm>
          <a:prstGeom prst="straightConnector1">
            <a:avLst/>
          </a:prstGeom>
          <a:noFill/>
          <a:ln w="9525">
            <a:solidFill>
              <a:schemeClr val="tx1"/>
            </a:solidFill>
            <a:round/>
            <a:headEnd/>
            <a:tailEnd/>
          </a:ln>
          <a:effectLst/>
        </p:spPr>
      </p:cxnSp>
      <p:cxnSp>
        <p:nvCxnSpPr>
          <p:cNvPr id="258091" name="AutoShape 43"/>
          <p:cNvCxnSpPr>
            <a:cxnSpLocks noChangeShapeType="1"/>
            <a:stCxn id="258064" idx="5"/>
            <a:endCxn id="258065" idx="1"/>
          </p:cNvCxnSpPr>
          <p:nvPr/>
        </p:nvCxnSpPr>
        <p:spPr bwMode="auto">
          <a:xfrm>
            <a:off x="6378575" y="4092575"/>
            <a:ext cx="577850" cy="273050"/>
          </a:xfrm>
          <a:prstGeom prst="straightConnector1">
            <a:avLst/>
          </a:prstGeom>
          <a:noFill/>
          <a:ln w="9525">
            <a:solidFill>
              <a:schemeClr val="tx1"/>
            </a:solidFill>
            <a:round/>
            <a:headEnd/>
            <a:tailEnd/>
          </a:ln>
          <a:effectLst/>
        </p:spPr>
      </p:cxnSp>
      <p:cxnSp>
        <p:nvCxnSpPr>
          <p:cNvPr id="258092" name="AutoShape 44"/>
          <p:cNvCxnSpPr>
            <a:cxnSpLocks noChangeShapeType="1"/>
            <a:stCxn id="258065" idx="7"/>
            <a:endCxn id="258066" idx="4"/>
          </p:cNvCxnSpPr>
          <p:nvPr/>
        </p:nvCxnSpPr>
        <p:spPr bwMode="auto">
          <a:xfrm flipV="1">
            <a:off x="7064375" y="3429000"/>
            <a:ext cx="250825" cy="936625"/>
          </a:xfrm>
          <a:prstGeom prst="straightConnector1">
            <a:avLst/>
          </a:prstGeom>
          <a:noFill/>
          <a:ln w="9525">
            <a:solidFill>
              <a:schemeClr val="tx1"/>
            </a:solidFill>
            <a:round/>
            <a:headEnd/>
            <a:tailEnd/>
          </a:ln>
          <a:effectLst/>
        </p:spPr>
      </p:cxnSp>
      <p:cxnSp>
        <p:nvCxnSpPr>
          <p:cNvPr id="258093" name="AutoShape 45"/>
          <p:cNvCxnSpPr>
            <a:cxnSpLocks noChangeShapeType="1"/>
            <a:stCxn id="258065" idx="6"/>
            <a:endCxn id="258068" idx="1"/>
          </p:cNvCxnSpPr>
          <p:nvPr/>
        </p:nvCxnSpPr>
        <p:spPr bwMode="auto">
          <a:xfrm>
            <a:off x="7086600" y="4419600"/>
            <a:ext cx="708025" cy="250825"/>
          </a:xfrm>
          <a:prstGeom prst="straightConnector1">
            <a:avLst/>
          </a:prstGeom>
          <a:noFill/>
          <a:ln w="9525">
            <a:solidFill>
              <a:schemeClr val="tx1"/>
            </a:solidFill>
            <a:round/>
            <a:headEnd/>
            <a:tailEnd/>
          </a:ln>
          <a:effectLst/>
        </p:spPr>
      </p:cxnSp>
      <p:sp>
        <p:nvSpPr>
          <p:cNvPr id="258094" name="Oval 46"/>
          <p:cNvSpPr>
            <a:spLocks noChangeArrowheads="1"/>
          </p:cNvSpPr>
          <p:nvPr/>
        </p:nvSpPr>
        <p:spPr bwMode="auto">
          <a:xfrm>
            <a:off x="8229600" y="5334000"/>
            <a:ext cx="152400" cy="152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solidFill>
                <a:srgbClr val="000000"/>
              </a:solidFill>
              <a:latin typeface="Times New Roman" charset="0"/>
            </a:endParaRPr>
          </a:p>
        </p:txBody>
      </p:sp>
      <p:cxnSp>
        <p:nvCxnSpPr>
          <p:cNvPr id="258095" name="AutoShape 47"/>
          <p:cNvCxnSpPr>
            <a:cxnSpLocks noChangeShapeType="1"/>
            <a:stCxn id="258069" idx="7"/>
            <a:endCxn id="258068" idx="3"/>
          </p:cNvCxnSpPr>
          <p:nvPr/>
        </p:nvCxnSpPr>
        <p:spPr bwMode="auto">
          <a:xfrm flipV="1">
            <a:off x="7445375" y="4778375"/>
            <a:ext cx="349250" cy="273050"/>
          </a:xfrm>
          <a:prstGeom prst="straightConnector1">
            <a:avLst/>
          </a:prstGeom>
          <a:noFill/>
          <a:ln w="9525">
            <a:solidFill>
              <a:schemeClr val="tx1"/>
            </a:solidFill>
            <a:round/>
            <a:headEnd/>
            <a:tailEnd/>
          </a:ln>
          <a:effectLst/>
        </p:spPr>
      </p:cxnSp>
      <p:cxnSp>
        <p:nvCxnSpPr>
          <p:cNvPr id="258096" name="AutoShape 48"/>
          <p:cNvCxnSpPr>
            <a:cxnSpLocks noChangeShapeType="1"/>
            <a:stCxn id="258094" idx="1"/>
            <a:endCxn id="258068" idx="5"/>
          </p:cNvCxnSpPr>
          <p:nvPr/>
        </p:nvCxnSpPr>
        <p:spPr bwMode="auto">
          <a:xfrm flipH="1" flipV="1">
            <a:off x="7902575" y="4778375"/>
            <a:ext cx="349250" cy="577850"/>
          </a:xfrm>
          <a:prstGeom prst="straightConnector1">
            <a:avLst/>
          </a:prstGeom>
          <a:noFill/>
          <a:ln w="9525">
            <a:solidFill>
              <a:schemeClr val="tx1"/>
            </a:solidFill>
            <a:round/>
            <a:headEnd/>
            <a:tailEnd/>
          </a:ln>
          <a:effectLst/>
        </p:spPr>
      </p:cxnSp>
      <p:cxnSp>
        <p:nvCxnSpPr>
          <p:cNvPr id="258097" name="AutoShape 49"/>
          <p:cNvCxnSpPr>
            <a:cxnSpLocks noChangeShapeType="1"/>
            <a:stCxn id="258070" idx="2"/>
            <a:endCxn id="258068" idx="6"/>
          </p:cNvCxnSpPr>
          <p:nvPr/>
        </p:nvCxnSpPr>
        <p:spPr bwMode="auto">
          <a:xfrm flipH="1" flipV="1">
            <a:off x="7924800" y="4724400"/>
            <a:ext cx="685800" cy="76200"/>
          </a:xfrm>
          <a:prstGeom prst="straightConnector1">
            <a:avLst/>
          </a:prstGeom>
          <a:noFill/>
          <a:ln w="9525">
            <a:solidFill>
              <a:schemeClr val="tx1"/>
            </a:solidFill>
            <a:round/>
            <a:headEnd/>
            <a:tailEnd/>
          </a:ln>
          <a:effectLst/>
        </p:spPr>
      </p:cxnSp>
      <p:cxnSp>
        <p:nvCxnSpPr>
          <p:cNvPr id="258098" name="AutoShape 50"/>
          <p:cNvCxnSpPr>
            <a:cxnSpLocks noChangeShapeType="1"/>
            <a:stCxn id="258067" idx="4"/>
            <a:endCxn id="258068" idx="7"/>
          </p:cNvCxnSpPr>
          <p:nvPr/>
        </p:nvCxnSpPr>
        <p:spPr bwMode="auto">
          <a:xfrm flipH="1">
            <a:off x="7902575" y="4191000"/>
            <a:ext cx="403225" cy="479425"/>
          </a:xfrm>
          <a:prstGeom prst="straightConnector1">
            <a:avLst/>
          </a:prstGeom>
          <a:noFill/>
          <a:ln w="9525">
            <a:solidFill>
              <a:schemeClr val="tx1"/>
            </a:solidFill>
            <a:round/>
            <a:headEnd/>
            <a:tailEnd/>
          </a:ln>
          <a:effectLst/>
        </p:spPr>
      </p:cxnSp>
      <p:sp>
        <p:nvSpPr>
          <p:cNvPr id="258099" name="Text Box 51"/>
          <p:cNvSpPr txBox="1">
            <a:spLocks noChangeArrowheads="1"/>
          </p:cNvSpPr>
          <p:nvPr/>
        </p:nvSpPr>
        <p:spPr bwMode="auto">
          <a:xfrm>
            <a:off x="2498725" y="3473450"/>
            <a:ext cx="930275"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Intranet</a:t>
            </a:r>
          </a:p>
        </p:txBody>
      </p:sp>
      <p:sp>
        <p:nvSpPr>
          <p:cNvPr id="258100" name="Text Box 52"/>
          <p:cNvSpPr txBox="1">
            <a:spLocks noChangeArrowheads="1"/>
          </p:cNvSpPr>
          <p:nvPr/>
        </p:nvSpPr>
        <p:spPr bwMode="auto">
          <a:xfrm>
            <a:off x="7375525" y="5530850"/>
            <a:ext cx="930275"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Intranet</a:t>
            </a:r>
          </a:p>
        </p:txBody>
      </p:sp>
      <p:sp>
        <p:nvSpPr>
          <p:cNvPr id="258101" name="Text Box 53"/>
          <p:cNvSpPr txBox="1">
            <a:spLocks noChangeArrowheads="1"/>
          </p:cNvSpPr>
          <p:nvPr/>
        </p:nvSpPr>
        <p:spPr bwMode="auto">
          <a:xfrm>
            <a:off x="2209800" y="990600"/>
            <a:ext cx="4875213"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a secure private network over the public Internet</a:t>
            </a:r>
            <a:endParaRPr lang="en-US" sz="2000" b="1">
              <a:solidFill>
                <a:srgbClr val="000000"/>
              </a:solidFill>
              <a:latin typeface="Arial" charset="0"/>
            </a:endParaRPr>
          </a:p>
        </p:txBody>
      </p:sp>
      <p:sp>
        <p:nvSpPr>
          <p:cNvPr id="258102" name="Text Box 54"/>
          <p:cNvSpPr txBox="1">
            <a:spLocks noChangeArrowheads="1"/>
          </p:cNvSpPr>
          <p:nvPr/>
        </p:nvSpPr>
        <p:spPr bwMode="auto">
          <a:xfrm>
            <a:off x="5715000" y="2178050"/>
            <a:ext cx="1981200" cy="336550"/>
          </a:xfrm>
          <a:prstGeom prst="rect">
            <a:avLst/>
          </a:prstGeom>
          <a:noFill/>
          <a:ln w="9525">
            <a:noFill/>
            <a:miter lim="800000"/>
            <a:headEnd/>
            <a:tailEnd/>
          </a:ln>
          <a:effectLst/>
        </p:spPr>
        <p:txBody>
          <a:bodyPr>
            <a:spAutoFit/>
          </a:bodyPr>
          <a:lstStyle/>
          <a:p>
            <a:r>
              <a:rPr lang="en-US" sz="1600" b="1">
                <a:solidFill>
                  <a:srgbClr val="000000"/>
                </a:solidFill>
                <a:latin typeface="Arial" charset="0"/>
              </a:rPr>
              <a:t>Public Internet</a:t>
            </a:r>
          </a:p>
        </p:txBody>
      </p:sp>
      <p:cxnSp>
        <p:nvCxnSpPr>
          <p:cNvPr id="258103" name="AutoShape 55"/>
          <p:cNvCxnSpPr>
            <a:cxnSpLocks noChangeShapeType="1"/>
            <a:stCxn id="258057" idx="4"/>
            <a:endCxn id="258065" idx="4"/>
          </p:cNvCxnSpPr>
          <p:nvPr/>
        </p:nvCxnSpPr>
        <p:spPr bwMode="auto">
          <a:xfrm rot="16200000" flipH="1">
            <a:off x="4457700" y="1943100"/>
            <a:ext cx="1828800" cy="3276600"/>
          </a:xfrm>
          <a:prstGeom prst="curvedConnector3">
            <a:avLst>
              <a:gd name="adj1" fmla="val 116315"/>
            </a:avLst>
          </a:prstGeom>
          <a:noFill/>
          <a:ln w="25400">
            <a:solidFill>
              <a:schemeClr val="tx1"/>
            </a:solidFill>
            <a:round/>
            <a:headEnd/>
            <a:tailEnd/>
          </a:ln>
          <a:effectLst/>
        </p:spPr>
      </p:cxnSp>
      <p:sp>
        <p:nvSpPr>
          <p:cNvPr id="258104" name="Oval 56"/>
          <p:cNvSpPr>
            <a:spLocks noChangeArrowheads="1"/>
          </p:cNvSpPr>
          <p:nvPr/>
        </p:nvSpPr>
        <p:spPr bwMode="auto">
          <a:xfrm>
            <a:off x="1828800" y="1600200"/>
            <a:ext cx="2286000" cy="2286000"/>
          </a:xfrm>
          <a:prstGeom prst="ellipse">
            <a:avLst/>
          </a:prstGeom>
          <a:noFill/>
          <a:ln w="25400">
            <a:solidFill>
              <a:schemeClr val="tx1"/>
            </a:solidFill>
            <a:prstDash val="dash"/>
            <a:round/>
            <a:headEnd/>
            <a:tailEnd/>
          </a:ln>
          <a:effectLst/>
        </p:spPr>
        <p:txBody>
          <a:bodyPr wrap="none" anchor="ctr"/>
          <a:lstStyle/>
          <a:p>
            <a:pPr eaLnBrk="1" hangingPunct="1"/>
            <a:endParaRPr lang="en-US">
              <a:solidFill>
                <a:srgbClr val="000000"/>
              </a:solidFill>
              <a:latin typeface="Times New Roman" charset="0"/>
            </a:endParaRPr>
          </a:p>
        </p:txBody>
      </p:sp>
      <p:sp>
        <p:nvSpPr>
          <p:cNvPr id="258105" name="Oval 57"/>
          <p:cNvSpPr>
            <a:spLocks noChangeArrowheads="1"/>
          </p:cNvSpPr>
          <p:nvPr/>
        </p:nvSpPr>
        <p:spPr bwMode="auto">
          <a:xfrm>
            <a:off x="6705600" y="3733800"/>
            <a:ext cx="2286000" cy="2209800"/>
          </a:xfrm>
          <a:prstGeom prst="ellipse">
            <a:avLst/>
          </a:prstGeom>
          <a:noFill/>
          <a:ln w="25400">
            <a:solidFill>
              <a:schemeClr val="tx1"/>
            </a:solidFill>
            <a:prstDash val="dash"/>
            <a:round/>
            <a:headEnd/>
            <a:tailEnd/>
          </a:ln>
          <a:effectLst/>
        </p:spPr>
        <p:txBody>
          <a:bodyPr wrap="none" anchor="ctr"/>
          <a:lstStyle/>
          <a:p>
            <a:pPr eaLnBrk="1" hangingPunct="1"/>
            <a:endParaRPr lang="en-US">
              <a:solidFill>
                <a:srgbClr val="000000"/>
              </a:solidFill>
              <a:latin typeface="Times New Roman" charset="0"/>
            </a:endParaRPr>
          </a:p>
        </p:txBody>
      </p:sp>
      <p:sp>
        <p:nvSpPr>
          <p:cNvPr id="258106" name="Text Box 58"/>
          <p:cNvSpPr txBox="1">
            <a:spLocks noChangeArrowheads="1"/>
          </p:cNvSpPr>
          <p:nvPr/>
        </p:nvSpPr>
        <p:spPr bwMode="auto">
          <a:xfrm>
            <a:off x="4287838" y="4768850"/>
            <a:ext cx="2095500" cy="336550"/>
          </a:xfrm>
          <a:prstGeom prst="rect">
            <a:avLst/>
          </a:prstGeom>
          <a:noFill/>
          <a:ln w="9525">
            <a:noFill/>
            <a:miter lim="800000"/>
            <a:headEnd/>
            <a:tailEnd/>
          </a:ln>
          <a:effectLst/>
        </p:spPr>
        <p:txBody>
          <a:bodyPr wrap="none">
            <a:spAutoFit/>
          </a:bodyPr>
          <a:lstStyle/>
          <a:p>
            <a:r>
              <a:rPr lang="en-US" sz="1600" b="1">
                <a:solidFill>
                  <a:srgbClr val="000000"/>
                </a:solidFill>
                <a:latin typeface="Arial" charset="0"/>
              </a:rPr>
              <a:t>virtual “leased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1" grpId="0"/>
      <p:bldP spid="25810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Internet </a:t>
            </a:r>
            <a:r>
              <a:rPr lang="en-US">
                <a:sym typeface="Symbol" pitchFamily="18" charset="2"/>
              </a:rPr>
              <a:t> Web</a:t>
            </a:r>
          </a:p>
        </p:txBody>
      </p:sp>
      <p:sp>
        <p:nvSpPr>
          <p:cNvPr id="307203" name="Rectangle 3"/>
          <p:cNvSpPr>
            <a:spLocks noGrp="1" noChangeArrowheads="1"/>
          </p:cNvSpPr>
          <p:nvPr>
            <p:ph type="body" idx="1"/>
          </p:nvPr>
        </p:nvSpPr>
        <p:spPr>
          <a:xfrm>
            <a:off x="685800" y="1981200"/>
            <a:ext cx="8001000" cy="4114800"/>
          </a:xfrm>
        </p:spPr>
        <p:txBody>
          <a:bodyPr/>
          <a:lstStyle/>
          <a:p>
            <a:r>
              <a:rPr lang="en-US"/>
              <a:t>Internet: collection of global networks</a:t>
            </a:r>
          </a:p>
          <a:p>
            <a:endParaRPr lang="en-US"/>
          </a:p>
          <a:p>
            <a:r>
              <a:rPr lang="en-US"/>
              <a:t>Web: way of managing information exchange</a:t>
            </a:r>
          </a:p>
          <a:p>
            <a:endParaRPr lang="en-US"/>
          </a:p>
          <a:p>
            <a:r>
              <a:rPr lang="en-US"/>
              <a:t>There are many other uses for the Internet</a:t>
            </a:r>
          </a:p>
          <a:p>
            <a:pPr lvl="1"/>
            <a:r>
              <a:rPr lang="en-US"/>
              <a:t>File transfer (FTP)</a:t>
            </a:r>
          </a:p>
          <a:p>
            <a:pPr lvl="1"/>
            <a:r>
              <a:rPr lang="en-US"/>
              <a:t>Email (SMTP, POP, IMAP)</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a:r>
              <a:rPr lang="en-US" sz="1600">
                <a:solidFill>
                  <a:srgbClr val="000000"/>
                </a:solidFill>
                <a:latin typeface="Times New Roman" charset="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a:r>
              <a:rPr lang="en-US" sz="1600">
                <a:solidFill>
                  <a:srgbClr val="000000"/>
                </a:solidFill>
                <a:latin typeface="Times New Roman" charset="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a:r>
              <a:rPr lang="en-US" sz="1200">
                <a:solidFill>
                  <a:srgbClr val="000000"/>
                </a:solidFill>
                <a:latin typeface="Times New Roman" charset="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a:r>
              <a:rPr lang="en-US" sz="1000">
                <a:solidFill>
                  <a:srgbClr val="000000"/>
                </a:solidFill>
                <a:latin typeface="Times New Roman" charset="0"/>
                <a:cs typeface="Arial" charset="0"/>
              </a:rPr>
              <a:t>Local copy of</a:t>
            </a:r>
          </a:p>
          <a:p>
            <a:pPr algn="ctr"/>
            <a:r>
              <a:rPr lang="en-US" sz="1000">
                <a:solidFill>
                  <a:srgbClr val="000000"/>
                </a:solidFill>
                <a:latin typeface="Times New Roman" charset="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a:r>
              <a:rPr lang="en-US" sz="1600">
                <a:solidFill>
                  <a:srgbClr val="000000"/>
                </a:solidFill>
                <a:latin typeface="Times New Roman" charset="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a:r>
              <a:rPr lang="en-US" sz="1600">
                <a:solidFill>
                  <a:srgbClr val="000000"/>
                </a:solidFill>
                <a:latin typeface="Times New Roman" charset="0"/>
                <a:cs typeface="Arial" charset="0"/>
              </a:rPr>
              <a:t>Internet</a:t>
            </a:r>
          </a:p>
        </p:txBody>
      </p:sp>
      <p:cxnSp>
        <p:nvCxnSpPr>
          <p:cNvPr id="336911" name="AutoShape 15"/>
          <p:cNvCxnSpPr>
            <a:cxnSpLocks noChangeShapeType="1"/>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a:lnSpc>
                <a:spcPct val="110000"/>
              </a:lnSpc>
            </a:pPr>
            <a:r>
              <a:rPr lang="en-US" b="1">
                <a:solidFill>
                  <a:srgbClr val="FF0000"/>
                </a:solidFill>
                <a:latin typeface="Arial" charset="0"/>
                <a:cs typeface="Arial" charset="0"/>
              </a:rPr>
              <a:t>HTML</a:t>
            </a:r>
          </a:p>
          <a:p>
            <a:pPr algn="ctr">
              <a:lnSpc>
                <a:spcPct val="110000"/>
              </a:lnSpc>
            </a:pPr>
            <a:r>
              <a:rPr lang="en-US" sz="1600" b="1">
                <a:solidFill>
                  <a:srgbClr val="000000"/>
                </a:solidFill>
                <a:latin typeface="Arial" charset="0"/>
                <a:cs typeface="Arial" charset="0"/>
              </a:rPr>
              <a:t>(data/display)</a:t>
            </a:r>
            <a:endParaRPr lang="en-US">
              <a:solidFill>
                <a:srgbClr val="000000"/>
              </a:solidFill>
              <a:latin typeface="Times New Roman" charset="0"/>
              <a:cs typeface="Arial" charset="0"/>
            </a:endParaRPr>
          </a:p>
        </p:txBody>
      </p:sp>
      <p:grpSp>
        <p:nvGrpSpPr>
          <p:cNvPr id="338947" name="Group 3"/>
          <p:cNvGrpSpPr>
            <a:grpSpLocks/>
          </p:cNvGrpSpPr>
          <p:nvPr/>
        </p:nvGrpSpPr>
        <p:grpSpPr bwMode="auto">
          <a:xfrm>
            <a:off x="1981200" y="1600200"/>
            <a:ext cx="6781800" cy="4443413"/>
            <a:chOff x="288" y="296"/>
            <a:chExt cx="5472" cy="3585"/>
          </a:xfrm>
        </p:grpSpPr>
        <p:grpSp>
          <p:nvGrpSpPr>
            <p:cNvPr id="338948" name="Group 4"/>
            <p:cNvGrpSpPr>
              <a:grpSpLocks/>
            </p:cNvGrpSpPr>
            <p:nvPr/>
          </p:nvGrpSpPr>
          <p:grpSpPr bwMode="auto">
            <a:xfrm>
              <a:off x="1150" y="296"/>
              <a:ext cx="4610" cy="3585"/>
              <a:chOff x="1150" y="296"/>
              <a:chExt cx="4610" cy="3585"/>
            </a:xfrm>
          </p:grpSpPr>
          <p:grpSp>
            <p:nvGrpSpPr>
              <p:cNvPr id="338949" name="Group 5"/>
              <p:cNvGrpSpPr>
                <a:grpSpLocks/>
              </p:cNvGrpSpPr>
              <p:nvPr/>
            </p:nvGrpSpPr>
            <p:grpSpPr bwMode="auto">
              <a:xfrm>
                <a:off x="1150" y="296"/>
                <a:ext cx="4610" cy="3585"/>
                <a:chOff x="1150" y="296"/>
                <a:chExt cx="4610" cy="3585"/>
              </a:xfrm>
            </p:grpSpPr>
            <p:grpSp>
              <p:nvGrpSpPr>
                <p:cNvPr id="338950"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nvGrpSpPr>
                  <p:cNvPr id="338952" name="Group 8"/>
                  <p:cNvGrpSpPr>
                    <a:grpSpLocks/>
                  </p:cNvGrpSpPr>
                  <p:nvPr/>
                </p:nvGrpSpPr>
                <p:grpSpPr bwMode="auto">
                  <a:xfrm>
                    <a:off x="1150" y="672"/>
                    <a:ext cx="4558" cy="3209"/>
                    <a:chOff x="1150" y="672"/>
                    <a:chExt cx="4558" cy="3209"/>
                  </a:xfrm>
                </p:grpSpPr>
                <p:grpSp>
                  <p:nvGrpSpPr>
                    <p:cNvPr id="338953"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pPr eaLnBrk="1" hangingPunct="1"/>
                        <a:endParaRPr lang="en-US">
                          <a:solidFill>
                            <a:srgbClr val="000000"/>
                          </a:solidFill>
                          <a:latin typeface="Times New Roman" charset="0"/>
                        </a:endParaRPr>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a:r>
                        <a:rPr lang="en-US" sz="2000">
                          <a:solidFill>
                            <a:srgbClr val="000000"/>
                          </a:solidFill>
                          <a:latin typeface="Arial" charset="0"/>
                          <a:cs typeface="Arial" charset="0"/>
                        </a:rPr>
                        <a:t>Internet</a:t>
                      </a:r>
                    </a:p>
                    <a:p>
                      <a:pPr algn="r"/>
                      <a:r>
                        <a:rPr lang="en-US" sz="2000">
                          <a:solidFill>
                            <a:srgbClr val="000000"/>
                          </a:solidFill>
                          <a:latin typeface="Arial" charset="0"/>
                          <a:cs typeface="Arial" charset="0"/>
                        </a:rPr>
                        <a:t>communication</a:t>
                      </a:r>
                    </a:p>
                    <a:p>
                      <a:pPr algn="r"/>
                      <a:r>
                        <a:rPr lang="en-US" sz="2000">
                          <a:solidFill>
                            <a:srgbClr val="000000"/>
                          </a:solidFill>
                          <a:latin typeface="Arial" charset="0"/>
                          <a:cs typeface="Arial" charset="0"/>
                        </a:rPr>
                        <a:t>protocols</a:t>
                      </a:r>
                      <a:endParaRPr lang="en-US">
                        <a:solidFill>
                          <a:srgbClr val="000000"/>
                        </a:solidFill>
                        <a:latin typeface="Times New Roman" charset="0"/>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nvGrpSpPr>
            <p:cNvPr id="338964"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a:endParaRPr lang="en-US">
                  <a:solidFill>
                    <a:srgbClr val="000000"/>
                  </a:solidFill>
                  <a:latin typeface="Times New Roman" charset="0"/>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nvGrpSpPr>
          <p:cNvPr id="33896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pPr eaLnBrk="1" hangingPunct="1"/>
              <a:endParaRPr lang="en-US">
                <a:solidFill>
                  <a:srgbClr val="000000"/>
                </a:solidFill>
                <a:latin typeface="Times New Roman" charset="0"/>
              </a:endParaRPr>
            </a:p>
          </p:txBody>
        </p:sp>
      </p:grpSp>
      <p:grpSp>
        <p:nvGrpSpPr>
          <p:cNvPr id="338973"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a:r>
                <a:rPr lang="en-US" sz="2000">
                  <a:solidFill>
                    <a:srgbClr val="000000"/>
                  </a:solidFill>
                  <a:latin typeface="Arial" charset="0"/>
                  <a:cs typeface="Arial" charset="0"/>
                </a:rPr>
                <a:t>Web</a:t>
              </a:r>
            </a:p>
            <a:p>
              <a:pPr algn="ctr"/>
              <a:r>
                <a:rPr lang="en-US" sz="2000">
                  <a:solidFill>
                    <a:srgbClr val="000000"/>
                  </a:solidFill>
                  <a:latin typeface="Arial" charset="0"/>
                  <a:cs typeface="Arial" charset="0"/>
                </a:rPr>
                <a:t>Server</a:t>
              </a:r>
              <a:endParaRPr lang="en-US">
                <a:solidFill>
                  <a:srgbClr val="000000"/>
                </a:solidFill>
                <a:latin typeface="Times New Roman" charset="0"/>
                <a:cs typeface="Arial" charset="0"/>
              </a:endParaRPr>
            </a:p>
          </p:txBody>
        </p:sp>
        <p:grpSp>
          <p:nvGrpSpPr>
            <p:cNvPr id="338975"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a:r>
                  <a:rPr lang="en-US" b="1">
                    <a:solidFill>
                      <a:srgbClr val="FF0000"/>
                    </a:solidFill>
                    <a:latin typeface="Arial" charset="0"/>
                    <a:cs typeface="Arial" charset="0"/>
                  </a:rPr>
                  <a:t>HTTP</a:t>
                </a:r>
                <a:endParaRPr lang="en-US" b="1">
                  <a:solidFill>
                    <a:srgbClr val="000000"/>
                  </a:solidFill>
                  <a:latin typeface="Arial" charset="0"/>
                  <a:cs typeface="Arial" charset="0"/>
                </a:endParaRPr>
              </a:p>
              <a:p>
                <a:pPr algn="ctr"/>
                <a:r>
                  <a:rPr lang="en-US" sz="1600" b="1">
                    <a:solidFill>
                      <a:srgbClr val="000000"/>
                    </a:solidFill>
                    <a:latin typeface="Arial" charset="0"/>
                    <a:cs typeface="Arial" charset="0"/>
                  </a:rPr>
                  <a:t>(transfer)</a:t>
                </a:r>
                <a:endParaRPr lang="en-US">
                  <a:solidFill>
                    <a:srgbClr val="000000"/>
                  </a:solidFill>
                  <a:latin typeface="Times New Roman" charset="0"/>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pPr eaLnBrk="1" hangingPunct="1"/>
                <a:endParaRPr lang="en-US">
                  <a:solidFill>
                    <a:srgbClr val="000000"/>
                  </a:solidFill>
                  <a:latin typeface="Times New Roman" charset="0"/>
                </a:endParaRPr>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pPr eaLnBrk="1" hangingPunct="1"/>
                <a:endParaRPr lang="en-US">
                  <a:solidFill>
                    <a:srgbClr val="000000"/>
                  </a:solidFill>
                  <a:latin typeface="Times New Roman" charset="0"/>
                </a:endParaRPr>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a:spcBef>
                    <a:spcPct val="30000"/>
                  </a:spcBef>
                </a:pPr>
                <a:r>
                  <a:rPr lang="en-US" sz="2000" i="1">
                    <a:solidFill>
                      <a:srgbClr val="000000"/>
                    </a:solidFill>
                    <a:latin typeface="Arial" charset="0"/>
                    <a:cs typeface="Arial" charset="0"/>
                  </a:rPr>
                  <a:t>File System</a:t>
                </a:r>
                <a:endParaRPr lang="en-US">
                  <a:solidFill>
                    <a:srgbClr val="000000"/>
                  </a:solidFill>
                  <a:latin typeface="Times New Roman" charset="0"/>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a:endParaRPr lang="en-US">
                  <a:solidFill>
                    <a:srgbClr val="000000"/>
                  </a:solidFill>
                  <a:latin typeface="Times New Roman" charset="0"/>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pPr eaLnBrk="1" hangingPunct="1"/>
                <a:endParaRPr lang="en-US">
                  <a:solidFill>
                    <a:srgbClr val="000000"/>
                  </a:solidFill>
                  <a:latin typeface="Times New Roman" charset="0"/>
                </a:endParaRPr>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a:r>
              <a:rPr lang="en-US" b="1">
                <a:solidFill>
                  <a:srgbClr val="FF0000"/>
                </a:solidFill>
                <a:latin typeface="Arial" charset="0"/>
                <a:cs typeface="Arial" charset="0"/>
              </a:rPr>
              <a:t>URL</a:t>
            </a:r>
            <a:endParaRPr lang="en-US" b="1">
              <a:solidFill>
                <a:srgbClr val="000000"/>
              </a:solidFill>
              <a:latin typeface="Arial" charset="0"/>
              <a:cs typeface="Arial" charset="0"/>
            </a:endParaRPr>
          </a:p>
          <a:p>
            <a:pPr algn="r"/>
            <a:r>
              <a:rPr lang="en-US" sz="1600" b="1">
                <a:solidFill>
                  <a:srgbClr val="000000"/>
                </a:solidFill>
                <a:latin typeface="Arial" charset="0"/>
                <a:cs typeface="Arial" charset="0"/>
              </a:rPr>
              <a:t>(</a:t>
            </a:r>
            <a:r>
              <a:rPr lang="en-US" sz="1600">
                <a:solidFill>
                  <a:srgbClr val="000000"/>
                </a:solidFill>
                <a:latin typeface="Arial" charset="0"/>
                <a:cs typeface="Arial" charset="0"/>
              </a:rPr>
              <a:t>e.g.,</a:t>
            </a:r>
            <a:r>
              <a:rPr lang="en-US" sz="1600">
                <a:solidFill>
                  <a:srgbClr val="FF0000"/>
                </a:solidFill>
                <a:latin typeface="Arial" charset="0"/>
                <a:cs typeface="Arial" charset="0"/>
              </a:rPr>
              <a:t>http://www.foo.org/snarf.html</a:t>
            </a:r>
            <a:r>
              <a:rPr lang="en-US" sz="1600" b="1">
                <a:solidFill>
                  <a:srgbClr val="000000"/>
                </a:solidFill>
                <a:latin typeface="Arial" charset="0"/>
                <a:cs typeface="Arial" charset="0"/>
              </a:rPr>
              <a:t>)</a:t>
            </a:r>
            <a:endParaRPr lang="en-US">
              <a:solidFill>
                <a:srgbClr val="000000"/>
              </a:solidFill>
              <a:latin typeface="Times New Roman" charset="0"/>
              <a:cs typeface="Arial" charset="0"/>
            </a:endParaRPr>
          </a:p>
        </p:txBody>
      </p:sp>
      <p:grpSp>
        <p:nvGrpSpPr>
          <p:cNvPr id="33899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r>
                <a:rPr lang="en-US" b="1">
                  <a:solidFill>
                    <a:srgbClr val="FF0000"/>
                  </a:solidFill>
                  <a:latin typeface="Arial" charset="0"/>
                  <a:cs typeface="Arial" charset="0"/>
                </a:rPr>
                <a:t>URL</a:t>
              </a:r>
            </a:p>
          </p:txBody>
        </p:sp>
        <p:grpSp>
          <p:nvGrpSpPr>
            <p:cNvPr id="338989"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pPr eaLnBrk="1" hangingPunct="1"/>
                <a:endParaRPr lang="en-US">
                  <a:solidFill>
                    <a:srgbClr val="000000"/>
                  </a:solidFill>
                  <a:latin typeface="Times New Roman" charset="0"/>
                </a:endParaRPr>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a:r>
                  <a:rPr lang="en-US" sz="2800" b="1">
                    <a:solidFill>
                      <a:srgbClr val="CCCCFF"/>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990600"/>
          </a:xfrm>
          <a:noFill/>
        </p:spPr>
        <p:txBody>
          <a:bodyPr/>
          <a:lstStyle/>
          <a:p>
            <a:r>
              <a:rPr lang="en-US" smtClean="0"/>
              <a:t>Commercial Developments</a:t>
            </a:r>
          </a:p>
        </p:txBody>
      </p:sp>
      <p:sp>
        <p:nvSpPr>
          <p:cNvPr id="8195" name="Rectangle 3"/>
          <p:cNvSpPr>
            <a:spLocks noGrp="1" noChangeArrowheads="1"/>
          </p:cNvSpPr>
          <p:nvPr>
            <p:ph type="body" idx="1"/>
          </p:nvPr>
        </p:nvSpPr>
        <p:spPr>
          <a:xfrm>
            <a:off x="685800" y="1066800"/>
            <a:ext cx="7772400" cy="4114800"/>
          </a:xfrm>
          <a:noFill/>
        </p:spPr>
        <p:txBody>
          <a:bodyPr/>
          <a:lstStyle/>
          <a:p>
            <a:r>
              <a:rPr lang="en-US" smtClean="0"/>
              <a:t>Mainframes (1960’s)</a:t>
            </a:r>
          </a:p>
          <a:p>
            <a:pPr lvl="1"/>
            <a:r>
              <a:rPr lang="en-US" smtClean="0"/>
              <a:t>IBM</a:t>
            </a:r>
          </a:p>
          <a:p>
            <a:r>
              <a:rPr lang="en-US" smtClean="0"/>
              <a:t>Minicomputers(1970’s)</a:t>
            </a:r>
          </a:p>
          <a:p>
            <a:pPr lvl="1"/>
            <a:r>
              <a:rPr lang="en-US" smtClean="0"/>
              <a:t>DEC</a:t>
            </a:r>
          </a:p>
          <a:p>
            <a:r>
              <a:rPr lang="en-US" smtClean="0"/>
              <a:t>Personal computers (1980’s)</a:t>
            </a:r>
          </a:p>
          <a:p>
            <a:pPr lvl="1"/>
            <a:r>
              <a:rPr lang="en-US" smtClean="0"/>
              <a:t>Apple, Microsoft</a:t>
            </a:r>
          </a:p>
          <a:p>
            <a:r>
              <a:rPr lang="en-US" smtClean="0"/>
              <a:t>Networks (1990’s)</a:t>
            </a:r>
          </a:p>
          <a:p>
            <a:pPr lvl="1"/>
            <a:r>
              <a:rPr lang="en-US" smtClean="0"/>
              <a:t>Web</a:t>
            </a:r>
          </a:p>
          <a:p>
            <a:r>
              <a:rPr lang="en-US" smtClean="0"/>
              <a:t>Convergence (2000’s)</a:t>
            </a:r>
          </a:p>
          <a:p>
            <a:pPr lvl="1"/>
            <a:r>
              <a:rPr lang="en-US" smtClean="0"/>
              <a:t>Cell phone/PDA, HDTV/Computer,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Web Standards</a:t>
            </a:r>
          </a:p>
        </p:txBody>
      </p:sp>
      <p:sp>
        <p:nvSpPr>
          <p:cNvPr id="340995" name="Rectangle 3"/>
          <p:cNvSpPr>
            <a:spLocks noGrp="1" noChangeArrowheads="1"/>
          </p:cNvSpPr>
          <p:nvPr>
            <p:ph type="body" idx="1"/>
          </p:nvPr>
        </p:nvSpPr>
        <p:spPr/>
        <p:txBody>
          <a:bodyPr/>
          <a:lstStyle/>
          <a:p>
            <a:r>
              <a:rPr lang="en-US"/>
              <a:t>HTML</a:t>
            </a:r>
          </a:p>
          <a:p>
            <a:pPr lvl="1"/>
            <a:r>
              <a:rPr lang="en-US"/>
              <a:t>How to write and interpret the information</a:t>
            </a:r>
          </a:p>
          <a:p>
            <a:pPr lvl="3"/>
            <a:endParaRPr lang="en-US"/>
          </a:p>
          <a:p>
            <a:r>
              <a:rPr lang="en-US"/>
              <a:t>URL</a:t>
            </a:r>
          </a:p>
          <a:p>
            <a:pPr lvl="1"/>
            <a:r>
              <a:rPr lang="en-US"/>
              <a:t>Where to find it</a:t>
            </a:r>
          </a:p>
          <a:p>
            <a:pPr lvl="3"/>
            <a:endParaRPr lang="en-US"/>
          </a:p>
          <a:p>
            <a:r>
              <a:rPr lang="en-US"/>
              <a:t>HTTP</a:t>
            </a:r>
          </a:p>
          <a:p>
            <a:pPr lvl="1"/>
            <a:r>
              <a:rPr lang="en-US"/>
              <a:t>How to get it</a:t>
            </a:r>
          </a:p>
          <a:p>
            <a:pPr lvl="3"/>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title"/>
          </p:nvPr>
        </p:nvSpPr>
        <p:spPr>
          <a:xfrm>
            <a:off x="0" y="609600"/>
            <a:ext cx="9144000" cy="1143000"/>
          </a:xfrm>
        </p:spPr>
        <p:txBody>
          <a:bodyPr/>
          <a:lstStyle/>
          <a:p>
            <a:r>
              <a:rPr lang="en-US"/>
              <a:t>HyperText Transfer Protocol (HTTP)</a:t>
            </a:r>
          </a:p>
        </p:txBody>
      </p:sp>
      <p:sp>
        <p:nvSpPr>
          <p:cNvPr id="178179" name="Rectangle 1027"/>
          <p:cNvSpPr>
            <a:spLocks noGrp="1" noChangeArrowheads="1"/>
          </p:cNvSpPr>
          <p:nvPr>
            <p:ph type="body" idx="1"/>
          </p:nvPr>
        </p:nvSpPr>
        <p:spPr>
          <a:xfrm>
            <a:off x="685800" y="1752600"/>
            <a:ext cx="8001000" cy="4648200"/>
          </a:xfrm>
        </p:spPr>
        <p:txBody>
          <a:bodyPr/>
          <a:lstStyle/>
          <a:p>
            <a:pPr>
              <a:lnSpc>
                <a:spcPct val="90000"/>
              </a:lnSpc>
            </a:pPr>
            <a:r>
              <a:rPr lang="en-US" sz="2800"/>
              <a:t>Send request </a:t>
            </a:r>
          </a:p>
          <a:p>
            <a:pPr lvl="1">
              <a:lnSpc>
                <a:spcPct val="90000"/>
              </a:lnSpc>
              <a:buFontTx/>
              <a:buNone/>
            </a:pPr>
            <a:r>
              <a:rPr lang="en-US" sz="1800">
                <a:latin typeface="Arial Unicode MS" pitchFamily="34" charset="-128"/>
              </a:rPr>
              <a:t>GET /path/file.html HTTP/1.0 </a:t>
            </a:r>
          </a:p>
          <a:p>
            <a:pPr lvl="1">
              <a:lnSpc>
                <a:spcPct val="90000"/>
              </a:lnSpc>
              <a:buFontTx/>
              <a:buNone/>
            </a:pPr>
            <a:r>
              <a:rPr lang="en-US" sz="1800">
                <a:latin typeface="Arial Unicode MS" pitchFamily="34" charset="-128"/>
              </a:rPr>
              <a:t>From: someuser@jmarshall.com </a:t>
            </a:r>
          </a:p>
          <a:p>
            <a:pPr lvl="1">
              <a:lnSpc>
                <a:spcPct val="90000"/>
              </a:lnSpc>
              <a:buFontTx/>
              <a:buNone/>
            </a:pPr>
            <a:r>
              <a:rPr lang="en-US" sz="1800">
                <a:latin typeface="Arial Unicode MS" pitchFamily="34" charset="-128"/>
              </a:rPr>
              <a:t>User-Agent: HTTPTool/1.0 </a:t>
            </a:r>
          </a:p>
          <a:p>
            <a:pPr>
              <a:lnSpc>
                <a:spcPct val="90000"/>
              </a:lnSpc>
            </a:pPr>
            <a:endParaRPr lang="en-US" sz="2800"/>
          </a:p>
          <a:p>
            <a:pPr>
              <a:lnSpc>
                <a:spcPct val="90000"/>
              </a:lnSpc>
            </a:pPr>
            <a:r>
              <a:rPr lang="en-US" sz="2800"/>
              <a:t>Server response</a:t>
            </a:r>
          </a:p>
          <a:p>
            <a:pPr lvl="1">
              <a:lnSpc>
                <a:spcPct val="90000"/>
              </a:lnSpc>
              <a:buFontTx/>
              <a:buNone/>
            </a:pPr>
            <a:r>
              <a:rPr lang="en-US" sz="1800">
                <a:latin typeface="Arial Unicode MS" pitchFamily="34" charset="-128"/>
              </a:rPr>
              <a:t>HTTP/1.0 200 OK </a:t>
            </a:r>
          </a:p>
          <a:p>
            <a:pPr lvl="1">
              <a:lnSpc>
                <a:spcPct val="90000"/>
              </a:lnSpc>
              <a:buFontTx/>
              <a:buNone/>
            </a:pPr>
            <a:r>
              <a:rPr lang="en-US" sz="1800">
                <a:latin typeface="Arial Unicode MS" pitchFamily="34" charset="-128"/>
              </a:rPr>
              <a:t>Date: Fri, 31 Dec 1999 23:59:59 GMT </a:t>
            </a:r>
          </a:p>
          <a:p>
            <a:pPr lvl="1">
              <a:lnSpc>
                <a:spcPct val="90000"/>
              </a:lnSpc>
              <a:buFontTx/>
              <a:buNone/>
            </a:pPr>
            <a:r>
              <a:rPr lang="en-US" sz="1800">
                <a:latin typeface="Arial Unicode MS" pitchFamily="34" charset="-128"/>
              </a:rPr>
              <a:t>Content-Type: text/html </a:t>
            </a:r>
          </a:p>
          <a:p>
            <a:pPr lvl="1">
              <a:lnSpc>
                <a:spcPct val="90000"/>
              </a:lnSpc>
              <a:buFontTx/>
              <a:buNone/>
            </a:pPr>
            <a:r>
              <a:rPr lang="en-US" sz="1800">
                <a:latin typeface="Arial Unicode MS" pitchFamily="34" charset="-128"/>
              </a:rPr>
              <a:t>Content-Length: 1354 </a:t>
            </a:r>
          </a:p>
          <a:p>
            <a:pPr lvl="1">
              <a:lnSpc>
                <a:spcPct val="90000"/>
              </a:lnSpc>
              <a:buFontTx/>
              <a:buNone/>
            </a:pPr>
            <a:r>
              <a:rPr lang="en-US" sz="1800">
                <a:latin typeface="Arial Unicode MS" pitchFamily="34" charset="-128"/>
              </a:rPr>
              <a:t>&lt;html&gt;&lt;body&gt; &lt;h1&gt;Happy New Millennium!&lt;/h1&gt; … &lt;/body&gt; &lt;/html&gt; </a:t>
            </a:r>
            <a:endParaRPr lang="en-US"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Before You Go</a:t>
            </a:r>
          </a:p>
        </p:txBody>
      </p:sp>
      <p:sp>
        <p:nvSpPr>
          <p:cNvPr id="58371" name="Rectangle 3"/>
          <p:cNvSpPr>
            <a:spLocks noGrp="1" noChangeArrowheads="1"/>
          </p:cNvSpPr>
          <p:nvPr>
            <p:ph type="body" idx="1"/>
          </p:nvPr>
        </p:nvSpPr>
        <p:spPr/>
        <p:txBody>
          <a:bodyPr/>
          <a:lstStyle/>
          <a:p>
            <a:pPr>
              <a:buFontTx/>
              <a:buNone/>
            </a:pPr>
            <a:r>
              <a:rPr lang="en-US" smtClean="0"/>
              <a:t>	On a sheet of paper, answer the following (ungraded) question (no names, please):</a:t>
            </a:r>
          </a:p>
          <a:p>
            <a:endParaRPr lang="en-US" smtClean="0"/>
          </a:p>
          <a:p>
            <a:pPr>
              <a:buFontTx/>
              <a:buNone/>
            </a:pPr>
            <a:r>
              <a:rPr lang="en-US" smtClean="0"/>
              <a:t>	</a:t>
            </a:r>
            <a:r>
              <a:rPr lang="en-US" sz="4000" smtClean="0"/>
              <a:t>What was the muddiest point in today’s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LondonScienceMuseumsReplicaDifferenceEngin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solidFill>
                  <a:schemeClr val="tx2"/>
                </a:solidFill>
                <a:latin typeface="Arial" pitchFamily="34" charset="0"/>
              </a:rPr>
              <a:t>Source: Wikipedia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Eniac.jpg"/>
          <p:cNvPicPr>
            <a:picLocks noChangeAspect="1"/>
          </p:cNvPicPr>
          <p:nvPr/>
        </p:nvPicPr>
        <p:blipFill>
          <a:blip r:embed="rId2" cstate="print"/>
          <a:srcRect/>
          <a:stretch>
            <a:fillRect/>
          </a:stretch>
        </p:blipFill>
        <p:spPr bwMode="auto">
          <a:xfrm>
            <a:off x="84138" y="0"/>
            <a:ext cx="8975725" cy="6858000"/>
          </a:xfrm>
          <a:prstGeom prst="rect">
            <a:avLst/>
          </a:prstGeom>
          <a:noFill/>
          <a:ln w="9525">
            <a:noFill/>
            <a:miter lim="800000"/>
            <a:headEnd/>
            <a:tailEnd/>
          </a:ln>
        </p:spPr>
      </p:pic>
      <p:sp>
        <p:nvSpPr>
          <p:cNvPr id="10243"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PDP-10_1090.jpg"/>
          <p:cNvPicPr>
            <a:picLocks noChangeAspect="1"/>
          </p:cNvPicPr>
          <p:nvPr/>
        </p:nvPicPr>
        <p:blipFill>
          <a:blip r:embed="rId2" cstate="print"/>
          <a:srcRect/>
          <a:stretch>
            <a:fillRect/>
          </a:stretch>
        </p:blipFill>
        <p:spPr bwMode="auto">
          <a:xfrm>
            <a:off x="0" y="366713"/>
            <a:ext cx="9144000" cy="6124575"/>
          </a:xfrm>
          <a:prstGeom prst="rect">
            <a:avLst/>
          </a:prstGeom>
          <a:noFill/>
          <a:ln w="9525">
            <a:noFill/>
            <a:miter lim="800000"/>
            <a:headEnd/>
            <a:tailEnd/>
          </a:ln>
        </p:spPr>
      </p:pic>
      <p:sp>
        <p:nvSpPr>
          <p:cNvPr id="11267" name="TextBox 2"/>
          <p:cNvSpPr txBox="1">
            <a:spLocks noChangeArrowheads="1"/>
          </p:cNvSpPr>
          <p:nvPr/>
        </p:nvSpPr>
        <p:spPr bwMode="auto">
          <a:xfrm>
            <a:off x="0" y="6629400"/>
            <a:ext cx="1214438" cy="246063"/>
          </a:xfrm>
          <a:prstGeom prst="rect">
            <a:avLst/>
          </a:prstGeom>
          <a:noFill/>
          <a:ln w="9525">
            <a:noFill/>
            <a:miter lim="800000"/>
            <a:headEnd/>
            <a:tailEnd/>
          </a:ln>
        </p:spPr>
        <p:txBody>
          <a:bodyPr wrap="none">
            <a:spAutoFit/>
          </a:bodyPr>
          <a:lstStyle/>
          <a:p>
            <a:r>
              <a:rPr lang="en-US" sz="1000">
                <a:latin typeface="Arial" pitchFamily="34" charset="0"/>
              </a:rPr>
              <a:t>Source: Wikipedia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3502</TotalTime>
  <Pages>22</Pages>
  <Words>2819</Words>
  <Application>Microsoft Office PowerPoint</Application>
  <PresentationFormat>On-screen Show (4:3)</PresentationFormat>
  <Paragraphs>551</Paragraphs>
  <Slides>62</Slides>
  <Notes>23</Notes>
  <HiddenSlides>0</HiddenSlides>
  <MMClips>0</MMClips>
  <ScaleCrop>false</ScaleCrop>
  <HeadingPairs>
    <vt:vector size="6" baseType="variant">
      <vt:variant>
        <vt:lpstr>Theme</vt:lpstr>
      </vt:variant>
      <vt:variant>
        <vt:i4>40</vt:i4>
      </vt:variant>
      <vt:variant>
        <vt:lpstr>Embedded OLE Servers</vt:lpstr>
      </vt:variant>
      <vt:variant>
        <vt:i4>1</vt:i4>
      </vt:variant>
      <vt:variant>
        <vt:lpstr>Slide Titles</vt:lpstr>
      </vt:variant>
      <vt:variant>
        <vt:i4>62</vt:i4>
      </vt:variant>
    </vt:vector>
  </HeadingPairs>
  <TitlesOfParts>
    <vt:vector size="103" baseType="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Clip</vt:lpstr>
      <vt:lpstr>Computing</vt:lpstr>
      <vt:lpstr>Midterm Results (Tentative)</vt:lpstr>
      <vt:lpstr>Goals for Today</vt:lpstr>
      <vt:lpstr>PowerPoint Presentation</vt:lpstr>
      <vt:lpstr>A Very Brief History of Computing</vt:lpstr>
      <vt:lpstr>Commercial Developments</vt:lpstr>
      <vt:lpstr>PowerPoint Presentation</vt:lpstr>
      <vt:lpstr>PowerPoint Presentation</vt:lpstr>
      <vt:lpstr>PowerPoint Presentation</vt:lpstr>
      <vt:lpstr>PowerPoint Presentation</vt:lpstr>
      <vt:lpstr>PowerPoint Presentation</vt:lpstr>
      <vt:lpstr>PowerPoint Presentation</vt:lpstr>
      <vt:lpstr>The Big Picture</vt:lpstr>
      <vt:lpstr>Hardware Processing Cycle</vt:lpstr>
      <vt:lpstr>PowerPoint Presentation</vt:lpstr>
      <vt:lpstr>Computer Hardware</vt:lpstr>
      <vt:lpstr>“Solid-State” Memory</vt:lpstr>
      <vt:lpstr>PowerPoint Presentation</vt:lpstr>
      <vt:lpstr>System Architecture</vt:lpstr>
      <vt:lpstr>The Storage Hierarchy</vt:lpstr>
      <vt:lpstr>File System</vt:lpstr>
      <vt:lpstr>Directory Tree Exercise</vt:lpstr>
      <vt:lpstr>The Internet</vt:lpstr>
      <vt:lpstr>A Short History of the Internet</vt:lpstr>
      <vt:lpstr>What Changed in 1994?</vt:lpstr>
      <vt:lpstr>Types of Digital Channels</vt:lpstr>
      <vt:lpstr>A Network of Networks</vt:lpstr>
      <vt:lpstr>PowerPoint Presentation</vt:lpstr>
      <vt:lpstr>Thinking About Speed</vt:lpstr>
      <vt:lpstr>Units of Time</vt:lpstr>
      <vt:lpstr>Units of Frequency</vt:lpstr>
      <vt:lpstr>Units of Size</vt:lpstr>
      <vt:lpstr>Some Definitions</vt:lpstr>
      <vt:lpstr>Types of Internet “Nodes”</vt:lpstr>
      <vt:lpstr>IP Address</vt:lpstr>
      <vt:lpstr>An Internet Protocol (IP) Address</vt:lpstr>
      <vt:lpstr>Dynamic IP Addresses</vt:lpstr>
      <vt:lpstr>Hands-on:  Learn About Your IP Address</vt:lpstr>
      <vt:lpstr>Routing Tables</vt:lpstr>
      <vt:lpstr>TraceRoute</vt:lpstr>
      <vt:lpstr>Domain Name Service (DNS)</vt:lpstr>
      <vt:lpstr>IP Addresses and Domain Names</vt:lpstr>
      <vt:lpstr>Uniform Resource Locator (URL)</vt:lpstr>
      <vt:lpstr>Ports</vt:lpstr>
      <vt:lpstr>Port Mapping</vt:lpstr>
      <vt:lpstr>The TCP/IP “Protocol Stack”</vt:lpstr>
      <vt:lpstr>TCP/IP layer architecture</vt:lpstr>
      <vt:lpstr>Transmission Control Protocol (TCP)</vt:lpstr>
      <vt:lpstr>User Datagram Protocol (UDP)</vt:lpstr>
      <vt:lpstr>UDP/IP Protocol Stack</vt:lpstr>
      <vt:lpstr>File Transfer Program (FTP)</vt:lpstr>
      <vt:lpstr>Hands On: Graphical Secure FTP</vt:lpstr>
      <vt:lpstr>Network Abuse</vt:lpstr>
      <vt:lpstr>Encryption</vt:lpstr>
      <vt:lpstr>Encrypted Standards</vt:lpstr>
      <vt:lpstr>Virtual Private Networks</vt:lpstr>
      <vt:lpstr>Internet  Web</vt:lpstr>
      <vt:lpstr>The World-Wide Web</vt:lpstr>
      <vt:lpstr>PowerPoint Presentation</vt:lpstr>
      <vt:lpstr>Web Standards</vt:lpstr>
      <vt:lpstr>HyperText Transfer Protocol (HTTP)</vt:lpstr>
      <vt:lpstr>Before You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kk</cp:lastModifiedBy>
  <cp:revision>98</cp:revision>
  <cp:lastPrinted>1997-09-10T16:39:34Z</cp:lastPrinted>
  <dcterms:created xsi:type="dcterms:W3CDTF">1997-09-10T16:39:54Z</dcterms:created>
  <dcterms:modified xsi:type="dcterms:W3CDTF">2013-11-04T21:38:05Z</dcterms:modified>
</cp:coreProperties>
</file>