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0" r:id="rId3"/>
    <p:sldId id="291" r:id="rId4"/>
    <p:sldId id="292" r:id="rId5"/>
    <p:sldId id="293" r:id="rId6"/>
    <p:sldId id="294" r:id="rId7"/>
    <p:sldId id="288" r:id="rId8"/>
    <p:sldId id="289" r:id="rId9"/>
    <p:sldId id="276" r:id="rId10"/>
    <p:sldId id="279" r:id="rId11"/>
    <p:sldId id="285" r:id="rId12"/>
    <p:sldId id="259" r:id="rId13"/>
    <p:sldId id="260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41" autoAdjust="0"/>
  </p:normalViewPr>
  <p:slideViewPr>
    <p:cSldViewPr>
      <p:cViewPr varScale="1">
        <p:scale>
          <a:sx n="52" d="100"/>
          <a:sy n="52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3BEF3-6B4A-4265-9430-5A93F30EA877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5F2B5-BB01-467F-B332-FA5209657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0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F2B5-BB01-467F-B332-FA5209657F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63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F2B5-BB01-467F-B332-FA5209657F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20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F2B5-BB01-467F-B332-FA5209657F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89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3FB17-39EA-40E0-A515-594C34068F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4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3FB17-39EA-40E0-A515-594C34068F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F2B5-BB01-467F-B332-FA5209657F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38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F2B5-BB01-467F-B332-FA5209657F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F2B5-BB01-467F-B332-FA5209657F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20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E6933-F96E-4C57-BFE4-EA472F5710C7}" type="slidenum">
              <a:rPr lang="en-US"/>
              <a:pPr/>
              <a:t>11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55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F2B5-BB01-467F-B332-FA5209657F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2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8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9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0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3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6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5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2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2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4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4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7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A57BF-C8B0-4745-92E5-35588FF9A92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D89CF-1275-4777-B798-DD822F844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6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mesh/MBrowser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Session </a:t>
            </a:r>
            <a:r>
              <a:rPr lang="en-US" dirty="0"/>
              <a:t>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Technical Services</a:t>
            </a:r>
          </a:p>
          <a:p>
            <a:r>
              <a:rPr lang="en-US" dirty="0" smtClean="0"/>
              <a:t>Moving from conceptual description to implementation technology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RDA’s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90678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“The </a:t>
            </a:r>
            <a:r>
              <a:rPr lang="en-US" dirty="0"/>
              <a:t>data created using RDA to describe a resource are designed to assist users performing the following tasks: </a:t>
            </a:r>
          </a:p>
          <a:p>
            <a:pPr lvl="1"/>
            <a:r>
              <a:rPr lang="en-US" b="1" dirty="0" smtClean="0"/>
              <a:t>Find </a:t>
            </a:r>
            <a:r>
              <a:rPr lang="en-US" dirty="0" smtClean="0"/>
              <a:t>—</a:t>
            </a:r>
            <a:r>
              <a:rPr lang="en-US" dirty="0"/>
              <a:t>i.e., to find resources that correspond to the user’s stated search criteria</a:t>
            </a:r>
          </a:p>
          <a:p>
            <a:pPr lvl="1"/>
            <a:r>
              <a:rPr lang="en-US" b="1" dirty="0" smtClean="0"/>
              <a:t>Identify</a:t>
            </a:r>
            <a:r>
              <a:rPr lang="en-US" dirty="0" smtClean="0"/>
              <a:t> —</a:t>
            </a:r>
            <a:r>
              <a:rPr lang="en-US" dirty="0"/>
              <a:t>i.e., to confirm that the resource described corresponds to the resource sought, or to distinguish between two or more resources with similar characteristics</a:t>
            </a:r>
          </a:p>
          <a:p>
            <a:pPr lvl="1"/>
            <a:r>
              <a:rPr lang="en-US" b="1" dirty="0" smtClean="0"/>
              <a:t>Select</a:t>
            </a:r>
            <a:r>
              <a:rPr lang="en-US" dirty="0" smtClean="0"/>
              <a:t> —</a:t>
            </a:r>
            <a:r>
              <a:rPr lang="en-US" dirty="0"/>
              <a:t>i.e., to select a resource that is appropriate to the user’s needs</a:t>
            </a:r>
          </a:p>
          <a:p>
            <a:pPr lvl="1"/>
            <a:r>
              <a:rPr lang="en-US" b="1" dirty="0" smtClean="0"/>
              <a:t>Obtain</a:t>
            </a:r>
            <a:r>
              <a:rPr lang="en-US" dirty="0" smtClean="0"/>
              <a:t> —</a:t>
            </a:r>
            <a:r>
              <a:rPr lang="en-US" dirty="0"/>
              <a:t>i.e., to acquire or access the resource described</a:t>
            </a:r>
            <a:r>
              <a:rPr lang="en-US" dirty="0" smtClean="0"/>
              <a:t>.”</a:t>
            </a:r>
          </a:p>
          <a:p>
            <a:pPr lvl="3"/>
            <a:r>
              <a:rPr lang="en-US" dirty="0" smtClean="0"/>
              <a:t>RDA Introduction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57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User Tasks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Find </a:t>
            </a:r>
          </a:p>
          <a:p>
            <a:pPr lvl="1"/>
            <a:r>
              <a:rPr lang="en-US" dirty="0" smtClean="0"/>
              <a:t>meeting user’s search criteria</a:t>
            </a:r>
            <a:endParaRPr lang="en-US" dirty="0"/>
          </a:p>
          <a:p>
            <a:r>
              <a:rPr lang="en-US" dirty="0" smtClean="0"/>
              <a:t>Identify</a:t>
            </a:r>
          </a:p>
          <a:p>
            <a:pPr lvl="1"/>
            <a:r>
              <a:rPr lang="en-US" dirty="0" smtClean="0"/>
              <a:t>User confirms finding what they sought, distinguishes similar items</a:t>
            </a:r>
            <a:endParaRPr lang="en-US" dirty="0"/>
          </a:p>
          <a:p>
            <a:r>
              <a:rPr lang="en-US" dirty="0" smtClean="0"/>
              <a:t>Select</a:t>
            </a:r>
          </a:p>
          <a:p>
            <a:pPr lvl="1"/>
            <a:r>
              <a:rPr lang="en-US" dirty="0" smtClean="0"/>
              <a:t>Meets user’s requirements </a:t>
            </a:r>
            <a:r>
              <a:rPr lang="en-US" dirty="0" err="1" smtClean="0"/>
              <a:t>wrt</a:t>
            </a:r>
            <a:r>
              <a:rPr lang="en-US" dirty="0" smtClean="0"/>
              <a:t> content, format, etc.</a:t>
            </a:r>
            <a:endParaRPr lang="en-US" dirty="0"/>
          </a:p>
          <a:p>
            <a:r>
              <a:rPr lang="en-US" dirty="0" smtClean="0"/>
              <a:t>Obtain</a:t>
            </a:r>
          </a:p>
          <a:p>
            <a:pPr lvl="1"/>
            <a:r>
              <a:rPr lang="en-US" dirty="0" smtClean="0"/>
              <a:t>User’s ability to access the actual work</a:t>
            </a:r>
            <a:endParaRPr lang="en-US" dirty="0"/>
          </a:p>
          <a:p>
            <a:r>
              <a:rPr lang="en-US" dirty="0" smtClean="0"/>
              <a:t>Navigate</a:t>
            </a:r>
          </a:p>
          <a:p>
            <a:pPr lvl="1"/>
            <a:r>
              <a:rPr lang="en-US" dirty="0" smtClean="0"/>
              <a:t>User’s ability to use the work, find information within, etc.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9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Resource Description &amp; Representation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Most (all?) tasks and technologies involved in the organization of information/bibliographic control pertain to:</a:t>
            </a:r>
          </a:p>
          <a:p>
            <a:pPr lvl="1"/>
            <a:r>
              <a:rPr lang="en-US" dirty="0" smtClean="0"/>
              <a:t>Entities</a:t>
            </a:r>
          </a:p>
          <a:p>
            <a:pPr lvl="1"/>
            <a:r>
              <a:rPr lang="en-US" dirty="0" smtClean="0"/>
              <a:t>Characteristics of those entities</a:t>
            </a:r>
          </a:p>
          <a:p>
            <a:pPr lvl="1"/>
            <a:r>
              <a:rPr lang="en-US" dirty="0" smtClean="0"/>
              <a:t>Relationships among entities 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3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965244"/>
              </p:ext>
            </p:extLst>
          </p:nvPr>
        </p:nvGraphicFramePr>
        <p:xfrm>
          <a:off x="228600" y="304800"/>
          <a:ext cx="8763000" cy="606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86000"/>
                <a:gridCol w="2590800"/>
                <a:gridCol w="2133600"/>
              </a:tblGrid>
              <a:tr h="10566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Entities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Characteristics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Relationships</a:t>
                      </a:r>
                      <a:endParaRPr lang="en-US" sz="2400" dirty="0"/>
                    </a:p>
                  </a:txBody>
                  <a:tcPr/>
                </a:tc>
              </a:tr>
              <a:tr h="105669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Databases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Entities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Attributes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Relationships</a:t>
                      </a:r>
                      <a:endParaRPr lang="en-US" sz="2400" dirty="0"/>
                    </a:p>
                  </a:txBody>
                  <a:tcPr/>
                </a:tc>
              </a:tr>
              <a:tr h="119625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XML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Elements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Sub-elements &amp;</a:t>
                      </a:r>
                      <a:r>
                        <a:rPr lang="en-US" sz="2400" baseline="0" dirty="0" smtClean="0"/>
                        <a:t> Attributes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Nesting</a:t>
                      </a:r>
                      <a:r>
                        <a:rPr lang="en-US" sz="2400" baseline="0" dirty="0" smtClean="0"/>
                        <a:t> of elements; Namespaces</a:t>
                      </a:r>
                      <a:endParaRPr lang="en-US" sz="2400" dirty="0"/>
                    </a:p>
                  </a:txBody>
                  <a:tcPr/>
                </a:tc>
              </a:tr>
              <a:tr h="119625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FRBR / RDA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Content entities, 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Agent entities,</a:t>
                      </a:r>
                    </a:p>
                    <a:p>
                      <a:r>
                        <a:rPr lang="en-US" sz="2400" dirty="0" smtClean="0"/>
                        <a:t>Concept entities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Attributes (of content entities and agent entities)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Relationships &amp; Linked Data</a:t>
                      </a:r>
                      <a:endParaRPr lang="en-US" sz="2400" dirty="0"/>
                    </a:p>
                  </a:txBody>
                  <a:tcPr/>
                </a:tc>
              </a:tr>
              <a:tr h="119625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CMS</a:t>
                      </a:r>
                    </a:p>
                    <a:p>
                      <a:r>
                        <a:rPr lang="en-US" sz="2400" b="1" dirty="0" smtClean="0"/>
                        <a:t>(databases</a:t>
                      </a:r>
                      <a:r>
                        <a:rPr lang="en-US" sz="2400" b="1" baseline="0" dirty="0" smtClean="0"/>
                        <a:t> on the backend)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Articles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Article template form fields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Categories, Tags, Links, Feed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0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Midterm’s Coming!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7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Any questions?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9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Semantic &amp; Bibliographic </a:t>
            </a:r>
            <a:br>
              <a:rPr lang="en-US" dirty="0" smtClean="0"/>
            </a:br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 &amp; resources don’t exist in isolation</a:t>
            </a:r>
          </a:p>
          <a:p>
            <a:endParaRPr lang="en-US" dirty="0"/>
          </a:p>
          <a:p>
            <a:r>
              <a:rPr lang="en-US" dirty="0" smtClean="0"/>
              <a:t>Knowing &amp; articulating relationships</a:t>
            </a:r>
          </a:p>
          <a:p>
            <a:pPr lvl="1"/>
            <a:r>
              <a:rPr lang="en-US" dirty="0" smtClean="0"/>
              <a:t>Connects</a:t>
            </a:r>
          </a:p>
          <a:p>
            <a:pPr lvl="1"/>
            <a:r>
              <a:rPr lang="en-US" dirty="0" smtClean="0"/>
              <a:t>Contextualizes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8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Semantic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2" y="1295400"/>
            <a:ext cx="8952978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Relationships among categories or concepts</a:t>
            </a:r>
          </a:p>
          <a:p>
            <a:pPr lvl="1"/>
            <a:r>
              <a:rPr lang="en-US" dirty="0" smtClean="0"/>
              <a:t>If we plan to organize information, we should know how concepts can relate to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Equivalence</a:t>
            </a:r>
          </a:p>
          <a:p>
            <a:pPr lvl="1"/>
            <a:r>
              <a:rPr lang="en-US" dirty="0" smtClean="0"/>
              <a:t>Synonyms and quasi-synonyms,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Hierarchical</a:t>
            </a:r>
          </a:p>
          <a:p>
            <a:pPr lvl="1"/>
            <a:r>
              <a:rPr lang="en-US" dirty="0" smtClean="0"/>
              <a:t>Class-subclass</a:t>
            </a:r>
          </a:p>
          <a:p>
            <a:pPr lvl="2"/>
            <a:r>
              <a:rPr lang="en-US" dirty="0" smtClean="0"/>
              <a:t>Reptiles </a:t>
            </a:r>
            <a:r>
              <a:rPr lang="en-US" dirty="0" smtClean="0">
                <a:sym typeface="Wingdings" pitchFamily="2" charset="2"/>
              </a:rPr>
              <a:t> snakes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Whole-part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Knee  Patella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Associative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‘clean-up’ relationship type,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Associations among concepts that are neither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hierarchical nor equivalent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523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br>
              <a:rPr lang="en-US" dirty="0" smtClean="0"/>
            </a:br>
            <a:r>
              <a:rPr lang="en-US" dirty="0" smtClean="0"/>
              <a:t>Associative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discipline or field of study and the objects or phenomena studied:</a:t>
            </a:r>
          </a:p>
          <a:p>
            <a:pPr lvl="1"/>
            <a:r>
              <a:rPr lang="en-US" dirty="0" smtClean="0"/>
              <a:t>Forest </a:t>
            </a:r>
            <a:r>
              <a:rPr lang="en-US" dirty="0" smtClean="0">
                <a:sym typeface="Wingdings" pitchFamily="2" charset="2"/>
              </a:rPr>
              <a:t> Forestry</a:t>
            </a:r>
          </a:p>
          <a:p>
            <a:r>
              <a:rPr lang="en-US" dirty="0" smtClean="0">
                <a:sym typeface="Wingdings" pitchFamily="2" charset="2"/>
              </a:rPr>
              <a:t>An operation or process and its agent or instrument: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Midwife  Birth</a:t>
            </a:r>
          </a:p>
          <a:p>
            <a:r>
              <a:rPr lang="en-US" dirty="0" smtClean="0">
                <a:sym typeface="Wingdings" pitchFamily="2" charset="2"/>
              </a:rPr>
              <a:t>An action and the product of the action: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Ploughing</a:t>
            </a:r>
            <a:r>
              <a:rPr lang="en-US" dirty="0" smtClean="0">
                <a:sym typeface="Wingdings" pitchFamily="2" charset="2"/>
              </a:rPr>
              <a:t>  Furrows</a:t>
            </a:r>
          </a:p>
          <a:p>
            <a:r>
              <a:rPr lang="en-US" dirty="0" smtClean="0">
                <a:sym typeface="Wingdings" pitchFamily="2" charset="2"/>
              </a:rPr>
              <a:t>An action and its patient or target:</a:t>
            </a:r>
          </a:p>
          <a:p>
            <a:pPr lvl="1"/>
            <a:r>
              <a:rPr lang="en-US" dirty="0" smtClean="0"/>
              <a:t>Harvesting </a:t>
            </a:r>
            <a:r>
              <a:rPr lang="en-US" dirty="0" smtClean="0">
                <a:sym typeface="Wingdings" pitchFamily="2" charset="2"/>
              </a:rPr>
              <a:t> Crops</a:t>
            </a:r>
          </a:p>
          <a:p>
            <a:r>
              <a:rPr lang="en-US" dirty="0" smtClean="0">
                <a:sym typeface="Wingdings" pitchFamily="2" charset="2"/>
              </a:rPr>
              <a:t>A concept and its unit of measurement: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Electrical power  Watt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74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924800" cy="1143000"/>
          </a:xfrm>
        </p:spPr>
        <p:txBody>
          <a:bodyPr/>
          <a:lstStyle/>
          <a:p>
            <a:r>
              <a:rPr lang="en-US" dirty="0" err="1" smtClean="0"/>
              <a:t>MeSH</a:t>
            </a:r>
            <a:r>
              <a:rPr lang="en-US" dirty="0" smtClean="0"/>
              <a:t>: Medical Subject Headings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26,000+ descriptors</a:t>
            </a:r>
          </a:p>
          <a:p>
            <a:pPr lvl="1"/>
            <a:r>
              <a:rPr lang="en-US" dirty="0" smtClean="0"/>
              <a:t>177,000 terms</a:t>
            </a:r>
          </a:p>
          <a:p>
            <a:pPr lvl="1"/>
            <a:r>
              <a:rPr lang="en-US" dirty="0" smtClean="0"/>
              <a:t>Roughly 6.8 synonyms per descriptor!</a:t>
            </a:r>
            <a:endParaRPr lang="en-US" dirty="0"/>
          </a:p>
          <a:p>
            <a:r>
              <a:rPr lang="en-US" dirty="0" smtClean="0"/>
              <a:t>Created by NLM for indexing medical literature</a:t>
            </a:r>
          </a:p>
          <a:p>
            <a:pPr lvl="1"/>
            <a:r>
              <a:rPr lang="en-US" dirty="0" smtClean="0"/>
              <a:t>Used worldwide</a:t>
            </a:r>
            <a:endParaRPr lang="en-US" dirty="0"/>
          </a:p>
          <a:p>
            <a:r>
              <a:rPr lang="en-US" dirty="0" smtClean="0"/>
              <a:t>Faceted</a:t>
            </a:r>
          </a:p>
          <a:p>
            <a:pPr lvl="1"/>
            <a:r>
              <a:rPr lang="en-US" dirty="0" smtClean="0"/>
              <a:t>Facets and qualifiers systematically establish rich, semantic relationships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http://www.nlm.nih.gov/mesh/MBrowser.html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31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MeSH</a:t>
            </a:r>
            <a:r>
              <a:rPr lang="en-US" dirty="0" smtClean="0"/>
              <a:t> Records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" y="1371600"/>
            <a:ext cx="9067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Descriptors </a:t>
            </a:r>
          </a:p>
          <a:p>
            <a:pPr lvl="1"/>
            <a:r>
              <a:rPr lang="en-US" dirty="0" smtClean="0"/>
              <a:t>Main headings, preferred terms</a:t>
            </a:r>
          </a:p>
          <a:p>
            <a:pPr lvl="1"/>
            <a:r>
              <a:rPr lang="en-US" dirty="0" smtClean="0"/>
              <a:t>Indicate </a:t>
            </a:r>
            <a:r>
              <a:rPr lang="en-US" i="1" dirty="0" err="1" smtClean="0"/>
              <a:t>aboutness</a:t>
            </a:r>
            <a:r>
              <a:rPr lang="en-US" i="1" dirty="0" smtClean="0"/>
              <a:t>, </a:t>
            </a:r>
            <a:r>
              <a:rPr lang="en-US" dirty="0" smtClean="0"/>
              <a:t>subject</a:t>
            </a:r>
          </a:p>
          <a:p>
            <a:r>
              <a:rPr lang="en-US" dirty="0" smtClean="0"/>
              <a:t>Qualifiers</a:t>
            </a:r>
          </a:p>
          <a:p>
            <a:pPr lvl="1"/>
            <a:r>
              <a:rPr lang="en-US" dirty="0" smtClean="0"/>
              <a:t>Subheadings</a:t>
            </a:r>
          </a:p>
          <a:p>
            <a:pPr lvl="1"/>
            <a:r>
              <a:rPr lang="en-US" dirty="0" smtClean="0"/>
              <a:t>Indicate </a:t>
            </a:r>
            <a:r>
              <a:rPr lang="en-US" i="1" dirty="0" smtClean="0"/>
              <a:t>aspects</a:t>
            </a:r>
            <a:r>
              <a:rPr lang="en-US" dirty="0" smtClean="0"/>
              <a:t> of a subject. This is where </a:t>
            </a:r>
            <a:r>
              <a:rPr lang="en-US" b="1" i="1" dirty="0" smtClean="0"/>
              <a:t>facets </a:t>
            </a:r>
            <a:r>
              <a:rPr lang="en-US" dirty="0" smtClean="0"/>
              <a:t>come into </a:t>
            </a:r>
            <a:r>
              <a:rPr lang="en-US" dirty="0" err="1" smtClean="0"/>
              <a:t>MeSH</a:t>
            </a:r>
            <a:endParaRPr lang="en-US" dirty="0" smtClean="0"/>
          </a:p>
          <a:p>
            <a:pPr lvl="1"/>
            <a:r>
              <a:rPr lang="en-US" dirty="0" smtClean="0"/>
              <a:t>E.g., Administration </a:t>
            </a:r>
            <a:r>
              <a:rPr lang="en-US" dirty="0"/>
              <a:t>&amp; dosage, Anatomy &amp; histology, Complications, Standards, Statistics &amp; numerical data, Therapy</a:t>
            </a:r>
          </a:p>
          <a:p>
            <a:pPr lvl="1"/>
            <a:r>
              <a:rPr lang="en-US" dirty="0" smtClean="0"/>
              <a:t>Very </a:t>
            </a:r>
            <a:r>
              <a:rPr lang="en-US" dirty="0"/>
              <a:t>structured approach to </a:t>
            </a:r>
            <a:r>
              <a:rPr lang="en-US" dirty="0" smtClean="0"/>
              <a:t>facets </a:t>
            </a:r>
          </a:p>
          <a:p>
            <a:pPr lvl="2"/>
            <a:r>
              <a:rPr lang="en-US" dirty="0" smtClean="0"/>
              <a:t>83 qualifiers to </a:t>
            </a:r>
            <a:r>
              <a:rPr lang="en-US" dirty="0"/>
              <a:t>be used in conjunction with descriptors for indexing a particular aspect of a subject</a:t>
            </a:r>
          </a:p>
          <a:p>
            <a:r>
              <a:rPr lang="en-US" dirty="0" smtClean="0"/>
              <a:t>Supplementary Concept Records</a:t>
            </a:r>
          </a:p>
          <a:p>
            <a:pPr lvl="1"/>
            <a:r>
              <a:rPr lang="en-US" dirty="0" smtClean="0"/>
              <a:t>Fast-changing, mostly to index substances (chemicals, drugs)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Bibliographic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These describe how different resources can relate to each other:</a:t>
            </a:r>
          </a:p>
          <a:p>
            <a:pPr lvl="2"/>
            <a:r>
              <a:rPr lang="en-US" dirty="0" smtClean="0"/>
              <a:t>Similar to Semantic Relationships from Session 2, </a:t>
            </a:r>
            <a:br>
              <a:rPr lang="en-US" dirty="0" smtClean="0"/>
            </a:br>
            <a:r>
              <a:rPr lang="en-US" dirty="0" smtClean="0"/>
              <a:t>but these pertain specifically to bibliographic resources.</a:t>
            </a:r>
          </a:p>
          <a:p>
            <a:pPr lvl="1"/>
            <a:r>
              <a:rPr lang="en-US" dirty="0" smtClean="0"/>
              <a:t>Equivalence: exact (or nearly exact) copies</a:t>
            </a:r>
          </a:p>
          <a:p>
            <a:pPr lvl="2"/>
            <a:r>
              <a:rPr lang="en-US" dirty="0" smtClean="0"/>
              <a:t>2 copies of the same edition of a book, an mp3 recording burned from a CD</a:t>
            </a:r>
          </a:p>
          <a:p>
            <a:pPr lvl="1"/>
            <a:r>
              <a:rPr lang="en-US" dirty="0" smtClean="0"/>
              <a:t>Derivative: work that is based on or derived from another work </a:t>
            </a:r>
          </a:p>
          <a:p>
            <a:pPr lvl="2"/>
            <a:r>
              <a:rPr lang="en-US" dirty="0" smtClean="0"/>
              <a:t>Updated edition, adaptation</a:t>
            </a:r>
          </a:p>
          <a:p>
            <a:pPr lvl="1"/>
            <a:r>
              <a:rPr lang="en-US" dirty="0" smtClean="0"/>
              <a:t>Descriptive: work that describes another work</a:t>
            </a:r>
          </a:p>
          <a:p>
            <a:pPr lvl="2"/>
            <a:r>
              <a:rPr lang="en-US" dirty="0" smtClean="0"/>
              <a:t>Criticism, commentary, summary (Cliff’s Notes)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27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/>
          <a:lstStyle/>
          <a:p>
            <a:r>
              <a:rPr lang="en-US" dirty="0" smtClean="0"/>
              <a:t>Bibliographic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Whole-part: A work can be part of another work</a:t>
            </a:r>
          </a:p>
          <a:p>
            <a:pPr lvl="2"/>
            <a:r>
              <a:rPr lang="en-US" dirty="0" smtClean="0"/>
              <a:t>Volume in an encyclopedia, chapter, article in a periodical, item in a series</a:t>
            </a:r>
          </a:p>
          <a:p>
            <a:pPr lvl="1"/>
            <a:r>
              <a:rPr lang="en-US" dirty="0" smtClean="0"/>
              <a:t>Accompanying: A work that is meant to go with another work</a:t>
            </a:r>
          </a:p>
          <a:p>
            <a:pPr lvl="2"/>
            <a:r>
              <a:rPr lang="en-US" dirty="0" smtClean="0"/>
              <a:t>Math workbook w/ textbook, index, documentation</a:t>
            </a:r>
          </a:p>
          <a:p>
            <a:pPr lvl="1"/>
            <a:r>
              <a:rPr lang="en-US" dirty="0" smtClean="0"/>
              <a:t>Sequential: A work that precedes or continues an existing work.</a:t>
            </a:r>
          </a:p>
          <a:p>
            <a:pPr lvl="2"/>
            <a:r>
              <a:rPr lang="en-US" dirty="0" smtClean="0"/>
              <a:t>Issues of a publication, sequels/prequels, items in a sequential series</a:t>
            </a:r>
          </a:p>
          <a:p>
            <a:pPr lvl="1"/>
            <a:r>
              <a:rPr lang="en-US" dirty="0" smtClean="0"/>
              <a:t>Shared characteristic: Works that have something in common</a:t>
            </a:r>
          </a:p>
          <a:p>
            <a:pPr lvl="2"/>
            <a:r>
              <a:rPr lang="en-US" dirty="0" smtClean="0"/>
              <a:t>Author, title, language, subject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26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Bibliographic &amp; Semantic Relationships: Why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 lnSpcReduction="10000"/>
          </a:bodyPr>
          <a:lstStyle/>
          <a:p>
            <a:r>
              <a:rPr lang="en-US" b="1" i="1" u="sng" dirty="0" smtClean="0"/>
              <a:t>Concepts</a:t>
            </a:r>
            <a:r>
              <a:rPr lang="en-US" dirty="0" smtClean="0"/>
              <a:t> that </a:t>
            </a:r>
            <a:r>
              <a:rPr lang="en-US" dirty="0"/>
              <a:t>are in </a:t>
            </a:r>
            <a:r>
              <a:rPr lang="en-US" dirty="0" smtClean="0"/>
              <a:t>semantic relationships </a:t>
            </a:r>
            <a:r>
              <a:rPr lang="en-US" dirty="0"/>
              <a:t>with each other are </a:t>
            </a:r>
            <a:r>
              <a:rPr lang="en-US" b="1" i="1" dirty="0"/>
              <a:t>linked. </a:t>
            </a:r>
            <a:endParaRPr lang="en-US" dirty="0"/>
          </a:p>
          <a:p>
            <a:pPr lvl="1"/>
            <a:r>
              <a:rPr lang="en-US" b="1" i="1" dirty="0"/>
              <a:t>If </a:t>
            </a:r>
            <a:r>
              <a:rPr lang="en-US" dirty="0"/>
              <a:t>the type of link is definable in the information system,</a:t>
            </a:r>
          </a:p>
          <a:p>
            <a:pPr lvl="1"/>
            <a:r>
              <a:rPr lang="en-US" b="1" i="1" dirty="0"/>
              <a:t>If </a:t>
            </a:r>
            <a:r>
              <a:rPr lang="en-US" dirty="0"/>
              <a:t>the link between two resources is encoded.</a:t>
            </a:r>
            <a:endParaRPr lang="en-US" b="1" i="1" dirty="0"/>
          </a:p>
          <a:p>
            <a:endParaRPr lang="en-US" dirty="0" smtClean="0"/>
          </a:p>
          <a:p>
            <a:r>
              <a:rPr lang="en-US" b="1" i="1" u="sng" dirty="0" smtClean="0"/>
              <a:t>Resources</a:t>
            </a:r>
            <a:r>
              <a:rPr lang="en-US" dirty="0" smtClean="0"/>
              <a:t> that are in bibliographic relationships with each other are </a:t>
            </a:r>
            <a:r>
              <a:rPr lang="en-US" b="1" i="1" dirty="0" smtClean="0"/>
              <a:t>linked. </a:t>
            </a:r>
            <a:endParaRPr lang="en-US" dirty="0" smtClean="0"/>
          </a:p>
          <a:p>
            <a:pPr lvl="1"/>
            <a:r>
              <a:rPr lang="en-US" b="1" i="1" dirty="0" smtClean="0"/>
              <a:t>If </a:t>
            </a:r>
            <a:r>
              <a:rPr lang="en-US" dirty="0" smtClean="0"/>
              <a:t>the type of link is definable in the information system,</a:t>
            </a:r>
          </a:p>
          <a:p>
            <a:pPr lvl="1"/>
            <a:r>
              <a:rPr lang="en-US" b="1" i="1" dirty="0" smtClean="0"/>
              <a:t>If </a:t>
            </a:r>
            <a:r>
              <a:rPr lang="en-US" dirty="0" smtClean="0"/>
              <a:t>the link between two resources is encoded.</a:t>
            </a:r>
            <a:endParaRPr lang="en-US" b="1" i="1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45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5522</TotalTime>
  <Words>696</Words>
  <Application>Microsoft Office PowerPoint</Application>
  <PresentationFormat>On-screen Show (4:3)</PresentationFormat>
  <Paragraphs>138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Session 8</vt:lpstr>
      <vt:lpstr>Semantic &amp; Bibliographic  Relationships</vt:lpstr>
      <vt:lpstr>Semantic Relationships</vt:lpstr>
      <vt:lpstr>Types of  Associative Relationships</vt:lpstr>
      <vt:lpstr>MeSH: Medical Subject Headings</vt:lpstr>
      <vt:lpstr>MeSH Records</vt:lpstr>
      <vt:lpstr>Bibliographic Relationships</vt:lpstr>
      <vt:lpstr>Bibliographic Relationships</vt:lpstr>
      <vt:lpstr>Bibliographic &amp; Semantic Relationships: Why care?</vt:lpstr>
      <vt:lpstr>RDA’s Purpose</vt:lpstr>
      <vt:lpstr>User Tasks</vt:lpstr>
      <vt:lpstr>Resource Description &amp; Representation Technology</vt:lpstr>
      <vt:lpstr>PowerPoint Presentation</vt:lpstr>
      <vt:lpstr>Midterm’s Coming!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12</dc:title>
  <dc:creator>MomMom</dc:creator>
  <cp:lastModifiedBy>kk</cp:lastModifiedBy>
  <cp:revision>78</cp:revision>
  <dcterms:created xsi:type="dcterms:W3CDTF">2012-02-15T19:51:12Z</dcterms:created>
  <dcterms:modified xsi:type="dcterms:W3CDTF">2013-10-28T18:59:08Z</dcterms:modified>
</cp:coreProperties>
</file>