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95" r:id="rId3"/>
    <p:sldId id="509" r:id="rId4"/>
    <p:sldId id="513" r:id="rId5"/>
    <p:sldId id="518" r:id="rId6"/>
    <p:sldId id="517" r:id="rId7"/>
    <p:sldId id="514" r:id="rId8"/>
    <p:sldId id="516" r:id="rId9"/>
    <p:sldId id="533" r:id="rId10"/>
    <p:sldId id="534" r:id="rId11"/>
    <p:sldId id="497" r:id="rId12"/>
    <p:sldId id="498" r:id="rId13"/>
    <p:sldId id="506" r:id="rId14"/>
    <p:sldId id="499" r:id="rId15"/>
    <p:sldId id="500" r:id="rId16"/>
    <p:sldId id="501" r:id="rId17"/>
    <p:sldId id="519" r:id="rId18"/>
    <p:sldId id="502" r:id="rId19"/>
    <p:sldId id="505" r:id="rId20"/>
    <p:sldId id="507" r:id="rId21"/>
    <p:sldId id="508" r:id="rId22"/>
    <p:sldId id="523" r:id="rId23"/>
    <p:sldId id="529" r:id="rId24"/>
    <p:sldId id="530" r:id="rId25"/>
    <p:sldId id="535" r:id="rId26"/>
    <p:sldId id="510" r:id="rId27"/>
    <p:sldId id="512" r:id="rId28"/>
    <p:sldId id="542" r:id="rId29"/>
    <p:sldId id="543" r:id="rId30"/>
    <p:sldId id="511" r:id="rId31"/>
    <p:sldId id="532" r:id="rId32"/>
    <p:sldId id="520" r:id="rId33"/>
    <p:sldId id="528" r:id="rId34"/>
    <p:sldId id="522" r:id="rId35"/>
    <p:sldId id="521" r:id="rId36"/>
    <p:sldId id="544" r:id="rId37"/>
    <p:sldId id="531" r:id="rId38"/>
    <p:sldId id="539" r:id="rId39"/>
    <p:sldId id="540" r:id="rId40"/>
    <p:sldId id="537" r:id="rId41"/>
    <p:sldId id="538" r:id="rId42"/>
    <p:sldId id="541" r:id="rId43"/>
    <p:sldId id="545" r:id="rId44"/>
    <p:sldId id="496" r:id="rId45"/>
    <p:sldId id="46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6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B9A2881-F983-4A68-B70E-3BE9BF341DC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799BF07-7357-4C14-ABF4-F03AFCB93F87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6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5DCA500-129F-47BB-9AC0-538BAC07CA2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9CA5B18-6947-49DF-BDE1-C7F4AFDD59B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200"/>
              </a:spcBef>
            </a:pPr>
            <a:endParaRPr lang="en-US" sz="26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immylin/" TargetMode="External"/><Relationship Id="rId2" Type="http://schemas.openxmlformats.org/officeDocument/2006/relationships/hyperlink" Target="http://ischool.umd.edu/faculty-staff/jennifer-j-pree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ans_Peter_Luhn" TargetMode="External"/><Relationship Id="rId5" Type="http://schemas.openxmlformats.org/officeDocument/2006/relationships/hyperlink" Target="http://en.wikipedia.org/wiki/Robert_S._Taylor" TargetMode="External"/><Relationship Id="rId4" Type="http://schemas.openxmlformats.org/officeDocument/2006/relationships/hyperlink" Target="http://terpconnect.umd.edu/~pwan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-204" TargetMode="External"/><Relationship Id="rId2" Type="http://schemas.openxmlformats.org/officeDocument/2006/relationships/hyperlink" Target="http://www.mayoclinic.com/health/heart-attack/DS000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peration_Entebbe" TargetMode="External"/><Relationship Id="rId5" Type="http://schemas.openxmlformats.org/officeDocument/2006/relationships/hyperlink" Target="http://www.flickr.com/photos/usnationalarchives/4153755504/" TargetMode="External"/><Relationship Id="rId4" Type="http://schemas.openxmlformats.org/officeDocument/2006/relationships/hyperlink" Target="http://www.apollotheater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Discovery and Delivery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</a:t>
            </a:r>
            <a:r>
              <a:rPr lang="en-US" dirty="0" smtClean="0"/>
              <a:t>7</a:t>
            </a:r>
            <a:endParaRPr lang="en-US" dirty="0" smtClean="0"/>
          </a:p>
          <a:p>
            <a:pPr marL="342900" indent="-342900"/>
            <a:r>
              <a:rPr lang="en-US" dirty="0" smtClean="0"/>
              <a:t>LBSC 671</a:t>
            </a:r>
          </a:p>
          <a:p>
            <a:pPr marL="342900" indent="-342900"/>
            <a:r>
              <a:rPr lang="en-US" dirty="0" smtClean="0"/>
              <a:t>Creating Information Infrastructures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en-US" dirty="0"/>
              <a:t>Find the authoritative </a:t>
            </a:r>
            <a:r>
              <a:rPr lang="en-US" dirty="0" smtClean="0"/>
              <a:t>LC name </a:t>
            </a:r>
            <a:r>
              <a:rPr lang="en-US" dirty="0"/>
              <a:t>for </a:t>
            </a:r>
            <a:r>
              <a:rPr lang="en-US" dirty="0" smtClean="0"/>
              <a:t>one of ...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ischool.umd.edu/faculty-staff/jennifer-j-preece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http://www.umiacs.umd.edu/~jimmylin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http://terpconnect.umd.edu/~pwang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http://en.wikipedia.org/wiki/Robert_S._</a:t>
            </a:r>
            <a:r>
              <a:rPr lang="en-US" dirty="0" smtClean="0">
                <a:hlinkClick r:id="rId5"/>
              </a:rPr>
              <a:t>Taylor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en.wikipedia.org/wiki/Hans_Peter_Luhn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Entity Linking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576" y="752326"/>
            <a:ext cx="1544836" cy="1509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33" y="2159869"/>
            <a:ext cx="1928813" cy="4181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 cstate="print"/>
          <a:srcRect b="27554"/>
          <a:stretch>
            <a:fillRect/>
          </a:stretch>
        </p:blipFill>
        <p:spPr bwMode="auto">
          <a:xfrm>
            <a:off x="1812726" y="2857500"/>
            <a:ext cx="1928813" cy="3482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 cstate="print"/>
          <a:srcRect r="200" b="40401"/>
          <a:stretch>
            <a:fillRect/>
          </a:stretch>
        </p:blipFill>
        <p:spPr bwMode="auto">
          <a:xfrm>
            <a:off x="3170039" y="3429000"/>
            <a:ext cx="1928813" cy="2911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6742" y="2571750"/>
            <a:ext cx="3518297" cy="3321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08031" y="3152180"/>
            <a:ext cx="1134070" cy="303609"/>
            <a:chOff x="0" y="0"/>
            <a:chExt cx="1016" cy="272"/>
          </a:xfrm>
        </p:grpSpPr>
        <p:sp>
          <p:nvSpPr>
            <p:cNvPr id="23559" name="AutoShape 7"/>
            <p:cNvSpPr>
              <a:spLocks/>
            </p:cNvSpPr>
            <p:nvPr/>
          </p:nvSpPr>
          <p:spPr bwMode="auto">
            <a:xfrm>
              <a:off x="40" y="40"/>
              <a:ext cx="936" cy="192"/>
            </a:xfrm>
            <a:prstGeom prst="roundRect">
              <a:avLst>
                <a:gd name="adj" fmla="val 50000"/>
              </a:avLst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421" name="Picture 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016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37742" y="2329533"/>
            <a:ext cx="5170289" cy="997893"/>
          </a:xfrm>
          <a:prstGeom prst="line">
            <a:avLst/>
          </a:prstGeom>
          <a:noFill/>
          <a:ln w="76200" cap="flat">
            <a:solidFill>
              <a:srgbClr val="BBA067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5389066" y="2120711"/>
            <a:ext cx="5782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oefler Text" charset="0"/>
                <a:cs typeface="Hoefler Text" charset="0"/>
              </a:rPr>
              <a:t>Query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2584029" y="2129641"/>
            <a:ext cx="153086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oefler Text" charset="0"/>
                <a:cs typeface="Hoefler Text" charset="0"/>
              </a:rPr>
              <a:t>Knowledge 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4369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Entity Linking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24" y="1295400"/>
            <a:ext cx="8821476" cy="4525963"/>
          </a:xfrm>
        </p:spPr>
        <p:txBody>
          <a:bodyPr>
            <a:noAutofit/>
          </a:bodyPr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sz="2800" dirty="0" smtClean="0"/>
              <a:t>Given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mention of a person’s name in a </a:t>
            </a:r>
            <a:r>
              <a:rPr lang="en-US" sz="2400" dirty="0" smtClean="0"/>
              <a:t>document</a:t>
            </a:r>
            <a:endParaRPr lang="en-US" sz="2400" dirty="0"/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400" dirty="0"/>
              <a:t>A</a:t>
            </a:r>
            <a:r>
              <a:rPr lang="en-US" sz="2400" dirty="0" smtClean="0"/>
              <a:t> “knowledge base” </a:t>
            </a:r>
            <a:r>
              <a:rPr lang="en-US" sz="2400" dirty="0"/>
              <a:t>containing information about a set of known </a:t>
            </a:r>
            <a:r>
              <a:rPr lang="en-US" sz="2400" dirty="0" smtClean="0"/>
              <a:t>entities</a:t>
            </a:r>
            <a:endParaRPr lang="en-US" sz="2400" dirty="0"/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sz="2800" dirty="0"/>
              <a:t>D</a:t>
            </a:r>
            <a:r>
              <a:rPr lang="en-US" sz="2800" dirty="0" smtClean="0"/>
              <a:t>etermine</a:t>
            </a:r>
            <a:r>
              <a:rPr lang="en-US" sz="2400" dirty="0" smtClean="0"/>
              <a:t> 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400" dirty="0"/>
              <a:t>W</a:t>
            </a:r>
            <a:r>
              <a:rPr lang="en-US" sz="2400" dirty="0" smtClean="0"/>
              <a:t>hether </a:t>
            </a:r>
            <a:r>
              <a:rPr lang="en-US" sz="2400" dirty="0"/>
              <a:t>the mentioned person is in the knowledge </a:t>
            </a:r>
            <a:r>
              <a:rPr lang="en-US" sz="2400" dirty="0" smtClean="0"/>
              <a:t>base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dirty="0"/>
              <a:t>so, </a:t>
            </a:r>
            <a:r>
              <a:rPr lang="en-US" sz="2400" dirty="0" smtClean="0"/>
              <a:t>where</a:t>
            </a:r>
            <a:endParaRPr lang="en-US" sz="2400" dirty="0"/>
          </a:p>
          <a:p>
            <a:pPr>
              <a:spcBef>
                <a:spcPts val="0"/>
              </a:spcBef>
              <a:buBlip>
                <a:blip r:embed="rId3"/>
              </a:buBlip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800" dirty="0" smtClean="0"/>
              <a:t>Match </a:t>
            </a:r>
            <a:r>
              <a:rPr lang="en-US" sz="2800" dirty="0"/>
              <a:t>unstructured text </a:t>
            </a:r>
            <a:r>
              <a:rPr lang="en-US" sz="2800" dirty="0" smtClean="0"/>
              <a:t>to structured </a:t>
            </a:r>
            <a:r>
              <a:rPr lang="en-US" sz="2800" dirty="0"/>
              <a:t>knowledge </a:t>
            </a:r>
            <a:r>
              <a:rPr lang="en-US" sz="2800" dirty="0" smtClean="0"/>
              <a:t>source</a:t>
            </a:r>
          </a:p>
          <a:p>
            <a:pPr lvl="1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400" dirty="0"/>
              <a:t>R</a:t>
            </a:r>
            <a:r>
              <a:rPr lang="en-US" sz="2400" dirty="0" smtClean="0"/>
              <a:t>elated to:</a:t>
            </a:r>
            <a:endParaRPr lang="en-US" sz="2400" dirty="0"/>
          </a:p>
          <a:p>
            <a:pPr marL="1025106" lvl="2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dirty="0" smtClean="0"/>
              <a:t>Record linkage: Structured </a:t>
            </a:r>
            <a:r>
              <a:rPr lang="en-US" sz="2000" dirty="0"/>
              <a:t>to </a:t>
            </a:r>
            <a:r>
              <a:rPr lang="en-US" sz="2000" dirty="0" smtClean="0"/>
              <a:t>structured</a:t>
            </a:r>
            <a:endParaRPr lang="en-US" sz="2000" dirty="0"/>
          </a:p>
          <a:p>
            <a:pPr marL="1025106" lvl="2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dirty="0" smtClean="0"/>
              <a:t>Co-reference resolution: Unstructured </a:t>
            </a:r>
            <a:r>
              <a:rPr lang="en-US" sz="2000" dirty="0"/>
              <a:t>to </a:t>
            </a:r>
            <a:r>
              <a:rPr lang="en-US" sz="2000" dirty="0" smtClean="0"/>
              <a:t>unstructured</a:t>
            </a:r>
            <a:endParaRPr lang="en-US" sz="2000" dirty="0"/>
          </a:p>
        </p:txBody>
      </p:sp>
      <p:pic>
        <p:nvPicPr>
          <p:cNvPr id="16388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1544836" cy="1509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724694" y="81756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Entity Linking Task</a:t>
            </a: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2"/>
          <p:cNvSpPr txBox="1">
            <a:spLocks noChangeArrowheads="1"/>
          </p:cNvSpPr>
          <p:nvPr/>
        </p:nvSpPr>
        <p:spPr bwMode="auto">
          <a:xfrm>
            <a:off x="304800" y="1066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Michael Phelps</a:t>
            </a:r>
          </a:p>
        </p:txBody>
      </p:sp>
      <p:sp>
        <p:nvSpPr>
          <p:cNvPr id="27653" name="TextBox 42"/>
          <p:cNvSpPr txBox="1">
            <a:spLocks noChangeArrowheads="1"/>
          </p:cNvSpPr>
          <p:nvPr/>
        </p:nvSpPr>
        <p:spPr bwMode="auto">
          <a:xfrm>
            <a:off x="228600" y="1447800"/>
            <a:ext cx="42672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Debbie Phelps, the mother of swimming star </a:t>
            </a:r>
            <a:r>
              <a:rPr lang="en-US" sz="2000" b="1">
                <a:solidFill>
                  <a:srgbClr val="FF0000"/>
                </a:solidFill>
              </a:rPr>
              <a:t>Michael Phelps</a:t>
            </a:r>
            <a:r>
              <a:rPr lang="en-US" sz="2000"/>
              <a:t>, who won a record eight gold medals in Beijing, is the author of a new memoir, ...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4400" y="2819400"/>
          <a:ext cx="4267200" cy="167640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762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Michael Phelps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swimmer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1985-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Michael E Phelps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biophysicist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1939-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EC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Mike Phelps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basketball player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1961-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Edmund Phelps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economist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1933-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684" name="TextBox 42"/>
          <p:cNvSpPr txBox="1">
            <a:spLocks noChangeArrowheads="1"/>
          </p:cNvSpPr>
          <p:nvPr/>
        </p:nvSpPr>
        <p:spPr bwMode="auto">
          <a:xfrm>
            <a:off x="228600" y="3798888"/>
            <a:ext cx="426720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FF0000"/>
                </a:solidFill>
              </a:rPr>
              <a:t>Michael Phelps </a:t>
            </a:r>
            <a:r>
              <a:rPr lang="en-US" sz="2000"/>
              <a:t>is the scientist most often identified as the inventor of PET, a technique that permits the imaging of biological processes in the organ systems of living individuals. </a:t>
            </a:r>
            <a:r>
              <a:rPr lang="en-US" sz="2000" b="1">
                <a:solidFill>
                  <a:srgbClr val="FF0000"/>
                </a:solidFill>
              </a:rPr>
              <a:t>Phelps </a:t>
            </a:r>
            <a:r>
              <a:rPr lang="en-US" sz="2000"/>
              <a:t>has ...</a:t>
            </a:r>
          </a:p>
        </p:txBody>
      </p:sp>
      <p:sp>
        <p:nvSpPr>
          <p:cNvPr id="27685" name="TextBox 12"/>
          <p:cNvSpPr txBox="1">
            <a:spLocks noChangeArrowheads="1"/>
          </p:cNvSpPr>
          <p:nvPr/>
        </p:nvSpPr>
        <p:spPr bwMode="auto">
          <a:xfrm>
            <a:off x="381000" y="5943600"/>
            <a:ext cx="8459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Identify matching entry, or determine that entity is missing from KB.</a:t>
            </a:r>
          </a:p>
          <a:p>
            <a:r>
              <a:rPr lang="en-US" sz="2000" b="1">
                <a:latin typeface="Arial" charset="0"/>
              </a:rPr>
              <a:t>Non-trivial due to name ambiguity, name variation, &amp; KB absence.</a:t>
            </a:r>
          </a:p>
        </p:txBody>
      </p:sp>
      <p:sp>
        <p:nvSpPr>
          <p:cNvPr id="27686" name="TextBox 42"/>
          <p:cNvSpPr txBox="1">
            <a:spLocks noChangeArrowheads="1"/>
          </p:cNvSpPr>
          <p:nvPr/>
        </p:nvSpPr>
        <p:spPr bwMode="auto">
          <a:xfrm>
            <a:off x="304800" y="3352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Michael Phelps</a:t>
            </a:r>
          </a:p>
        </p:txBody>
      </p:sp>
      <p:sp>
        <p:nvSpPr>
          <p:cNvPr id="27687" name="TextBox 15"/>
          <p:cNvSpPr txBox="1">
            <a:spLocks noChangeArrowheads="1"/>
          </p:cNvSpPr>
          <p:nvPr/>
        </p:nvSpPr>
        <p:spPr bwMode="auto">
          <a:xfrm>
            <a:off x="7086600" y="1885950"/>
            <a:ext cx="181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818k+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1304925"/>
            <a:ext cx="4191000" cy="523875"/>
          </a:xfrm>
          <a:prstGeom prst="rect">
            <a:avLst/>
          </a:prstGeom>
          <a:gradFill rotWithShape="1">
            <a:gsLst>
              <a:gs pos="0">
                <a:srgbClr val="D9D9FF"/>
              </a:gs>
              <a:gs pos="64999">
                <a:srgbClr val="A4A4FF"/>
              </a:gs>
              <a:gs pos="100000">
                <a:srgbClr val="7E7EFF"/>
              </a:gs>
            </a:gsLst>
            <a:lin ang="5400000" scaled="1"/>
          </a:gradFill>
          <a:ln w="9525">
            <a:solidFill>
              <a:srgbClr val="2D2DFE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“According to the </a:t>
            </a:r>
            <a:r>
              <a:rPr lang="en-US" sz="1400" u="sng">
                <a:solidFill>
                  <a:srgbClr val="000000"/>
                </a:solidFill>
                <a:latin typeface="Arial" charset="0"/>
              </a:rPr>
              <a:t>CDC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  the prevalence of H1N1 influenza in California prisons has increased ...”</a:t>
            </a:r>
          </a:p>
        </p:txBody>
      </p:sp>
      <p:sp>
        <p:nvSpPr>
          <p:cNvPr id="29700" name="Content Placeholder 6"/>
          <p:cNvSpPr>
            <a:spLocks noGrp="1"/>
          </p:cNvSpPr>
          <p:nvPr>
            <p:ph sz="half" idx="2"/>
          </p:nvPr>
        </p:nvSpPr>
        <p:spPr>
          <a:xfrm>
            <a:off x="4665663" y="1230313"/>
            <a:ext cx="4097337" cy="49418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400" dirty="0" smtClean="0">
                <a:ea typeface="ＭＳ Ｐゴシック" charset="-128"/>
              </a:rPr>
              <a:t>Several phases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1. Candidate identification (“triage”) based on target name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/>
        </p:nvGraphicFramePr>
        <p:xfrm>
          <a:off x="304800" y="2032000"/>
          <a:ext cx="4191000" cy="3048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Query = “CDC”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970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667000"/>
            <a:ext cx="4097338" cy="3581400"/>
          </a:xfrm>
        </p:spPr>
        <p:txBody>
          <a:bodyPr>
            <a:normAutofit lnSpcReduction="10000"/>
          </a:bodyPr>
          <a:lstStyle/>
          <a:p>
            <a:pPr eaLnBrk="1" fontAlgn="t" hangingPunct="1"/>
            <a:r>
              <a:rPr lang="en-US" sz="1800" b="0" smtClean="0">
                <a:ea typeface="ＭＳ Ｐゴシック" charset="-128"/>
              </a:rPr>
              <a:t>California Dept. of Corrections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Cedar City Regional Airport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Cheerdance Competition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Communicable Disease Centre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Congress for Democratic Change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Consumers for Dental Choice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Control Data Corporation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Cult of the Dead Cow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NIL (Absence from KB)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US Center for Disease Control</a:t>
            </a:r>
          </a:p>
          <a:p>
            <a:pPr eaLnBrk="1" fontAlgn="t" hangingPunct="1"/>
            <a:r>
              <a:rPr lang="en-US" sz="1800" b="0" smtClean="0">
                <a:ea typeface="ＭＳ Ｐゴシック" charset="-128"/>
              </a:rPr>
              <a:t>...</a:t>
            </a:r>
          </a:p>
          <a:p>
            <a:pPr>
              <a:buFont typeface="Wingdings" charset="2"/>
              <a:buNone/>
            </a:pPr>
            <a:endParaRPr lang="en-US" sz="1800" b="0" smtClean="0">
              <a:ea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4714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Technical Approach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24714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Technical Approach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1304925"/>
            <a:ext cx="4191000" cy="523875"/>
          </a:xfrm>
          <a:prstGeom prst="rect">
            <a:avLst/>
          </a:prstGeom>
          <a:gradFill rotWithShape="1">
            <a:gsLst>
              <a:gs pos="0">
                <a:srgbClr val="D9D9FF"/>
              </a:gs>
              <a:gs pos="64999">
                <a:srgbClr val="A4A4FF"/>
              </a:gs>
              <a:gs pos="100000">
                <a:srgbClr val="7E7EFF"/>
              </a:gs>
            </a:gsLst>
            <a:lin ang="5400000" scaled="1"/>
          </a:gradFill>
          <a:ln w="9525">
            <a:solidFill>
              <a:srgbClr val="2D2DFE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“According to the </a:t>
            </a:r>
            <a:r>
              <a:rPr lang="en-US" sz="1400" u="sng">
                <a:solidFill>
                  <a:srgbClr val="000000"/>
                </a:solidFill>
                <a:latin typeface="Arial" charset="0"/>
              </a:rPr>
              <a:t>CDC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  the prevalence of H1N1 influenza in California prisons has...”</a:t>
            </a:r>
          </a:p>
        </p:txBody>
      </p:sp>
      <p:sp>
        <p:nvSpPr>
          <p:cNvPr id="31748" name="Content Placeholder 6"/>
          <p:cNvSpPr>
            <a:spLocks noGrp="1"/>
          </p:cNvSpPr>
          <p:nvPr>
            <p:ph sz="half" idx="2"/>
          </p:nvPr>
        </p:nvSpPr>
        <p:spPr>
          <a:xfrm>
            <a:off x="4665663" y="1230313"/>
            <a:ext cx="4097337" cy="49418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400" smtClean="0">
                <a:ea typeface="ＭＳ Ｐゴシック" charset="-128"/>
              </a:rPr>
              <a:t>Several phases</a:t>
            </a:r>
          </a:p>
          <a:p>
            <a:pPr lvl="1"/>
            <a:r>
              <a:rPr lang="en-US" sz="2000" smtClean="0">
                <a:ea typeface="ＭＳ Ｐゴシック" charset="-128"/>
              </a:rPr>
              <a:t>1. Candidate identification (“triage”) based on target name</a:t>
            </a:r>
          </a:p>
          <a:p>
            <a:pPr lvl="1"/>
            <a:r>
              <a:rPr lang="en-US" sz="2000" smtClean="0">
                <a:ea typeface="ＭＳ Ｐゴシック" charset="-128"/>
              </a:rPr>
              <a:t>2. Candidate selection (“ranking”) exploiting document features using supervised machine learning</a:t>
            </a:r>
          </a:p>
          <a:p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/>
        </p:nvGraphicFramePr>
        <p:xfrm>
          <a:off x="304800" y="2032000"/>
          <a:ext cx="4191000" cy="431292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Query = “CDC”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California Dept. of Corrections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US Center for Disease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 Cedar City Regional Airport (IATA code)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 Communicable Disease Centre (Singapore)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 Congress for Democratic Change (Liberian political party)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 Cult of the Dead Cow (Hacker organization)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7. Control Data Corporation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 NIL  (Absence from 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 Consumers for Dental Choice (non-profit)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 Cheerdance Competition (Philippine organization)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1304925"/>
            <a:ext cx="4191000" cy="523875"/>
          </a:xfrm>
          <a:prstGeom prst="rect">
            <a:avLst/>
          </a:prstGeom>
          <a:gradFill rotWithShape="1">
            <a:gsLst>
              <a:gs pos="0">
                <a:srgbClr val="D9D9FF"/>
              </a:gs>
              <a:gs pos="64999">
                <a:srgbClr val="A4A4FF"/>
              </a:gs>
              <a:gs pos="100000">
                <a:srgbClr val="7E7EFF"/>
              </a:gs>
            </a:gsLst>
            <a:lin ang="5400000" scaled="1"/>
          </a:gradFill>
          <a:ln w="9525">
            <a:solidFill>
              <a:srgbClr val="2D2DFE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“According to the </a:t>
            </a:r>
            <a:r>
              <a:rPr lang="en-US" sz="1400" u="sng">
                <a:solidFill>
                  <a:srgbClr val="000000"/>
                </a:solidFill>
                <a:latin typeface="Arial" charset="0"/>
              </a:rPr>
              <a:t>CDC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  the prevalence of H1N1 influenza in California prisons has...”</a:t>
            </a:r>
          </a:p>
        </p:txBody>
      </p:sp>
      <p:sp>
        <p:nvSpPr>
          <p:cNvPr id="33796" name="Content Placeholder 6"/>
          <p:cNvSpPr>
            <a:spLocks noGrp="1"/>
          </p:cNvSpPr>
          <p:nvPr>
            <p:ph sz="half" idx="2"/>
          </p:nvPr>
        </p:nvSpPr>
        <p:spPr>
          <a:xfrm>
            <a:off x="4665663" y="1230313"/>
            <a:ext cx="4097337" cy="49418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400" smtClean="0">
                <a:ea typeface="ＭＳ Ｐゴシック" charset="-128"/>
              </a:rPr>
              <a:t>Several phases</a:t>
            </a:r>
          </a:p>
          <a:p>
            <a:pPr lvl="1"/>
            <a:r>
              <a:rPr lang="en-US" sz="2000" smtClean="0">
                <a:ea typeface="ＭＳ Ｐゴシック" charset="-128"/>
              </a:rPr>
              <a:t>1. Candidate identification (“triage”) based on target name</a:t>
            </a:r>
          </a:p>
          <a:p>
            <a:pPr lvl="1"/>
            <a:r>
              <a:rPr lang="en-US" sz="2000" smtClean="0">
                <a:ea typeface="ＭＳ Ｐゴシック" charset="-128"/>
              </a:rPr>
              <a:t>2. Candidate selection (“ranking”) exploiting document features using supervised machine learning</a:t>
            </a:r>
          </a:p>
          <a:p>
            <a:pPr lvl="1"/>
            <a:r>
              <a:rPr lang="en-US" sz="2000" smtClean="0">
                <a:ea typeface="ＭＳ Ｐゴシック" charset="-128"/>
              </a:rPr>
              <a:t>3. Possibly choosing absence (NIL)</a:t>
            </a:r>
          </a:p>
          <a:p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/>
        </p:nvGraphicFramePr>
        <p:xfrm>
          <a:off x="304800" y="2032000"/>
          <a:ext cx="4191000" cy="431292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Query = “CDC”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California Dept. of Corrections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US Center for Disease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 Cedar City Regional Airport (IATA code)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 Communicable Disease Centre (Singapore)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 Congress for Democratic Change (Liberian political party)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 Cult of the Dead Cow (Hacker organization)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7. Control Data Corporation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 NIL  (Absence from 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 Consumers for Dental Choice (non-profit)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 Cheerdance Competition (Philippine organization)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4714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Technical Approach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</a:t>
            </a:r>
            <a:endParaRPr lang="en-US" dirty="0"/>
          </a:p>
        </p:txBody>
      </p:sp>
      <p:pic>
        <p:nvPicPr>
          <p:cNvPr id="1026" name="Picture 2" descr="../images/supervised-classif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963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6498965"/>
            <a:ext cx="52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Steven Bird et al., </a:t>
            </a:r>
            <a:r>
              <a:rPr lang="en-US" sz="1800" i="1" dirty="0" smtClean="0"/>
              <a:t>Natural Language Processing</a:t>
            </a:r>
            <a:r>
              <a:rPr lang="en-US" sz="1800" dirty="0" smtClean="0"/>
              <a:t>, 2006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26190" r="24777" b="9048"/>
          <a:stretch/>
        </p:blipFill>
        <p:spPr bwMode="auto">
          <a:xfrm>
            <a:off x="0" y="-10549"/>
            <a:ext cx="9144000" cy="68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Cross-Language Entity Linking</a:t>
            </a:r>
          </a:p>
        </p:txBody>
      </p:sp>
      <p:pic>
        <p:nvPicPr>
          <p:cNvPr id="37891" name="Content Placeholder 3" descr="TonyBlairLink-col-e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669" b="-26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1" t="12222" r="19582" b="4815"/>
          <a:stretch/>
        </p:blipFill>
        <p:spPr>
          <a:xfrm>
            <a:off x="304800" y="0"/>
            <a:ext cx="8715958" cy="68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5428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Cross-Language </a:t>
            </a:r>
            <a:r>
              <a:rPr lang="en-US" sz="3600" dirty="0"/>
              <a:t>Entity Linking</a:t>
            </a:r>
          </a:p>
        </p:txBody>
      </p:sp>
      <p:pic>
        <p:nvPicPr>
          <p:cNvPr id="1945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044" y="948779"/>
            <a:ext cx="1544836" cy="1509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33" y="2159869"/>
            <a:ext cx="1928813" cy="4181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 b="27554"/>
          <a:stretch>
            <a:fillRect/>
          </a:stretch>
        </p:blipFill>
        <p:spPr bwMode="auto">
          <a:xfrm>
            <a:off x="1812726" y="2857500"/>
            <a:ext cx="1928813" cy="3482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print"/>
          <a:srcRect r="200" b="40401"/>
          <a:stretch>
            <a:fillRect/>
          </a:stretch>
        </p:blipFill>
        <p:spPr bwMode="auto">
          <a:xfrm>
            <a:off x="3170039" y="3429000"/>
            <a:ext cx="1928813" cy="2911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6742" y="2424410"/>
            <a:ext cx="3518297" cy="3616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02586" y="3429000"/>
            <a:ext cx="875109" cy="303609"/>
            <a:chOff x="0" y="0"/>
            <a:chExt cx="784" cy="272"/>
          </a:xfrm>
        </p:grpSpPr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40" y="40"/>
              <a:ext cx="704" cy="192"/>
            </a:xfrm>
            <a:prstGeom prst="roundRect">
              <a:avLst>
                <a:gd name="adj" fmla="val 50000"/>
              </a:avLst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469" name="Picture 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784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937742" y="2329532"/>
            <a:ext cx="4527352" cy="1268016"/>
          </a:xfrm>
          <a:prstGeom prst="line">
            <a:avLst/>
          </a:prstGeom>
          <a:noFill/>
          <a:ln w="76200" cap="flat">
            <a:solidFill>
              <a:srgbClr val="BBA067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5389066" y="2120711"/>
            <a:ext cx="5782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oefler Text" charset="0"/>
                <a:cs typeface="Hoefler Text" charset="0"/>
              </a:rPr>
              <a:t>Query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84029" y="2129641"/>
            <a:ext cx="153086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oefler Text" charset="0"/>
                <a:cs typeface="Hoefler Text" charset="0"/>
              </a:rPr>
              <a:t>Knowledge 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435" y="-12357"/>
            <a:ext cx="8418565" cy="901169"/>
          </a:xfrm>
        </p:spPr>
        <p:txBody>
          <a:bodyPr/>
          <a:lstStyle/>
          <a:p>
            <a:r>
              <a:rPr lang="en-US" dirty="0" smtClean="0"/>
              <a:t>One-Best Person Linking Accuracy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250" t="23874" r="40833" b="18148"/>
          <a:stretch/>
        </p:blipFill>
        <p:spPr>
          <a:xfrm>
            <a:off x="2133600" y="961433"/>
            <a:ext cx="4721381" cy="5515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435" y="6477000"/>
            <a:ext cx="8799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Dawn </a:t>
            </a:r>
            <a:r>
              <a:rPr lang="en-US" sz="1600" dirty="0" err="1" smtClean="0"/>
              <a:t>Lawrie</a:t>
            </a:r>
            <a:r>
              <a:rPr lang="en-US" sz="1600" dirty="0" smtClean="0"/>
              <a:t> et al, Cross-Language Person-Entity Linking from Twenty Languages, under review (2013)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23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 system for organizing knowledge</a:t>
            </a:r>
          </a:p>
          <a:p>
            <a:endParaRPr lang="en-US" dirty="0" smtClean="0"/>
          </a:p>
          <a:p>
            <a:r>
              <a:rPr lang="en-US" dirty="0" smtClean="0"/>
              <a:t>Notation</a:t>
            </a:r>
            <a:endParaRPr lang="en-US" dirty="0" smtClean="0"/>
          </a:p>
          <a:p>
            <a:pPr lvl="1"/>
            <a:r>
              <a:rPr lang="en-US" dirty="0" smtClean="0"/>
              <a:t>Expressing the classification in a systematic </a:t>
            </a:r>
            <a:r>
              <a:rPr lang="en-US" dirty="0" smtClean="0"/>
              <a:t>way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0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dirty="0" smtClean="0"/>
              <a:t>Library of Congress Subject </a:t>
            </a:r>
            <a:r>
              <a:rPr lang="en-US" u="sng" dirty="0" smtClean="0"/>
              <a:t>Headings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68" y="1524000"/>
            <a:ext cx="8944232" cy="5151437"/>
          </a:xfrm>
        </p:spPr>
        <p:txBody>
          <a:bodyPr>
            <a:normAutofit/>
          </a:bodyPr>
          <a:lstStyle/>
          <a:p>
            <a:r>
              <a:rPr lang="en-US" dirty="0" smtClean="0"/>
              <a:t>Controlled vocabulary for subject access points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commonly applied to </a:t>
            </a:r>
            <a:r>
              <a:rPr lang="en-US" dirty="0" smtClean="0"/>
              <a:t>books and </a:t>
            </a:r>
            <a:r>
              <a:rPr lang="en-US" dirty="0" smtClean="0"/>
              <a:t>serials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Used when a subject describes </a:t>
            </a:r>
            <a:r>
              <a:rPr lang="en-US" i="1" dirty="0" smtClean="0"/>
              <a:t>≥</a:t>
            </a:r>
            <a:r>
              <a:rPr lang="en-US" dirty="0" smtClean="0"/>
              <a:t>20</a:t>
            </a:r>
            <a:r>
              <a:rPr lang="en-US" dirty="0"/>
              <a:t>% of the </a:t>
            </a:r>
            <a:r>
              <a:rPr lang="en-US" dirty="0" smtClean="0"/>
              <a:t>work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the most specific </a:t>
            </a:r>
            <a:r>
              <a:rPr lang="en-US" dirty="0" smtClean="0"/>
              <a:t>appropriate headings </a:t>
            </a:r>
          </a:p>
          <a:p>
            <a:pPr lvl="1"/>
            <a:r>
              <a:rPr lang="en-US" dirty="0" smtClean="0"/>
              <a:t>But i</a:t>
            </a:r>
            <a:r>
              <a:rPr lang="en-US" dirty="0" smtClean="0"/>
              <a:t>f </a:t>
            </a:r>
            <a:r>
              <a:rPr lang="en-US" dirty="0" smtClean="0"/>
              <a:t>more than </a:t>
            </a:r>
            <a:r>
              <a:rPr lang="en-US" dirty="0" smtClean="0"/>
              <a:t>3 subtopics, choose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broader heading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8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LCSH Subdivisions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Topical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400" dirty="0" smtClean="0"/>
              <a:t>Archaeology – Methodology</a:t>
            </a:r>
          </a:p>
          <a:p>
            <a:r>
              <a:rPr lang="en-US" dirty="0" smtClean="0"/>
              <a:t>Form</a:t>
            </a:r>
          </a:p>
          <a:p>
            <a:pPr marL="914400" lvl="2" indent="0">
              <a:buNone/>
            </a:pPr>
            <a:r>
              <a:rPr lang="en-US" dirty="0" smtClean="0"/>
              <a:t>Archaeology – Fiction</a:t>
            </a:r>
          </a:p>
          <a:p>
            <a:pPr marL="571500" indent="-457200"/>
            <a:r>
              <a:rPr lang="en-US" dirty="0" smtClean="0"/>
              <a:t>Chronological</a:t>
            </a:r>
          </a:p>
          <a:p>
            <a:pPr marL="914400" lvl="2" indent="0">
              <a:buNone/>
            </a:pPr>
            <a:r>
              <a:rPr lang="en-US" dirty="0" smtClean="0"/>
              <a:t>Archaeology – History –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571500" indent="-457200"/>
            <a:r>
              <a:rPr lang="en-US" dirty="0" smtClean="0"/>
              <a:t>Geographic</a:t>
            </a:r>
          </a:p>
          <a:p>
            <a:pPr marL="914400" lvl="2" indent="0">
              <a:buNone/>
            </a:pPr>
            <a:r>
              <a:rPr lang="en-US" dirty="0" smtClean="0"/>
              <a:t>Archaeology – </a:t>
            </a:r>
            <a:r>
              <a:rPr lang="en-US" dirty="0" smtClean="0"/>
              <a:t>Egypt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3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Find the LCSH for one of: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www.mayoclinic.com/health/heart-attack/DS00094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en.wikipedia.org/wiki/AS-204</a:t>
            </a:r>
            <a:endParaRPr lang="en-US" sz="2400" dirty="0" smtClean="0"/>
          </a:p>
          <a:p>
            <a:pPr lvl="1"/>
            <a:r>
              <a:rPr lang="en-US" sz="2400" dirty="0">
                <a:hlinkClick r:id="rId4"/>
              </a:rPr>
              <a:t>http://www.apollotheater.org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>
                <a:hlinkClick r:id="rId5"/>
              </a:rPr>
              <a:t>http://www.flickr.com/photos/usnationalarchives/4153755504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en.wikipedia.org/wiki/Operation_Entebbe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5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points</a:t>
            </a:r>
          </a:p>
          <a:p>
            <a:pPr lvl="4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Delivery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/>
              <a:t>e</a:t>
            </a:r>
            <a:r>
              <a:rPr lang="en-US" dirty="0" smtClean="0"/>
              <a:t>xam review</a:t>
            </a:r>
          </a:p>
        </p:txBody>
      </p:sp>
    </p:spTree>
    <p:extLst>
      <p:ext uri="{BB962C8B-B14F-4D97-AF65-F5344CB8AC3E}">
        <p14:creationId xmlns:p14="http://schemas.microsoft.com/office/powerpoint/2010/main" val="306473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Two Ways of Searching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4600" y="198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Write the document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using terms 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convey meaning</a:t>
            </a:r>
          </a:p>
        </p:txBody>
      </p:sp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228600" y="2971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819400" y="1524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cs typeface="Arial" panose="020B0604020202020204" pitchFamily="34" charset="0"/>
              </a:rPr>
              <a:t>Author</a:t>
            </a:r>
          </a:p>
        </p:txBody>
      </p:sp>
      <p:pic>
        <p:nvPicPr>
          <p:cNvPr id="11270" name="Picture 31" descr="bd071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1371600"/>
            <a:ext cx="5518150" cy="5243513"/>
            <a:chOff x="144" y="864"/>
            <a:chExt cx="3476" cy="3303"/>
          </a:xfrm>
        </p:grpSpPr>
        <p:sp>
          <p:nvSpPr>
            <p:cNvPr id="11289" name="Rectangle 4"/>
            <p:cNvSpPr>
              <a:spLocks noChangeArrowheads="1"/>
            </p:cNvSpPr>
            <p:nvPr/>
          </p:nvSpPr>
          <p:spPr bwMode="auto">
            <a:xfrm>
              <a:off x="864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Content-Based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90" name="Text Box 12"/>
            <p:cNvSpPr txBox="1">
              <a:spLocks noChangeArrowheads="1"/>
            </p:cNvSpPr>
            <p:nvPr/>
          </p:nvSpPr>
          <p:spPr bwMode="auto">
            <a:xfrm>
              <a:off x="2016" y="3360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Terms</a:t>
              </a:r>
            </a:p>
          </p:txBody>
        </p:sp>
        <p:pic>
          <p:nvPicPr>
            <p:cNvPr id="11291" name="Picture 1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>
              <a:off x="1440" y="864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8"/>
            <p:cNvSpPr txBox="1">
              <a:spLocks noChangeArrowheads="1"/>
            </p:cNvSpPr>
            <p:nvPr/>
          </p:nvSpPr>
          <p:spPr bwMode="auto">
            <a:xfrm>
              <a:off x="336" y="3360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Terms</a:t>
              </a:r>
            </a:p>
          </p:txBody>
        </p:sp>
        <p:sp>
          <p:nvSpPr>
            <p:cNvPr id="11294" name="Rectangle 19"/>
            <p:cNvSpPr>
              <a:spLocks noChangeArrowheads="1"/>
            </p:cNvSpPr>
            <p:nvPr/>
          </p:nvSpPr>
          <p:spPr bwMode="auto">
            <a:xfrm>
              <a:off x="144" y="125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terms that </a:t>
              </a:r>
              <a:r>
                <a:rPr lang="en-US" sz="1600" b="1" u="sng">
                  <a:cs typeface="Arial" panose="020B0604020202020204" pitchFamily="34" charset="0"/>
                </a:rPr>
                <a:t>may</a:t>
              </a:r>
              <a:r>
                <a:rPr lang="en-US" sz="1600"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appear in documents</a:t>
              </a:r>
            </a:p>
          </p:txBody>
        </p:sp>
        <p:sp>
          <p:nvSpPr>
            <p:cNvPr id="11295" name="Text Box 20"/>
            <p:cNvSpPr txBox="1">
              <a:spLocks noChangeArrowheads="1"/>
            </p:cNvSpPr>
            <p:nvPr/>
          </p:nvSpPr>
          <p:spPr bwMode="auto">
            <a:xfrm>
              <a:off x="240" y="864"/>
              <a:ext cx="9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Free-Text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cxnSp>
          <p:nvCxnSpPr>
            <p:cNvPr id="11296" name="AutoShape 21"/>
            <p:cNvCxnSpPr>
              <a:cxnSpLocks noChangeShapeType="1"/>
              <a:stCxn id="11294" idx="2"/>
              <a:endCxn id="11289" idx="1"/>
            </p:cNvCxnSpPr>
            <p:nvPr/>
          </p:nvCxnSpPr>
          <p:spPr bwMode="auto">
            <a:xfrm rot="16200000" flipH="1">
              <a:off x="17" y="2489"/>
              <a:ext cx="155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29"/>
            <p:cNvCxnSpPr>
              <a:cxnSpLocks noChangeShapeType="1"/>
              <a:stCxn id="11267" idx="2"/>
              <a:endCxn id="11289" idx="3"/>
            </p:cNvCxnSpPr>
            <p:nvPr/>
          </p:nvCxnSpPr>
          <p:spPr bwMode="auto">
            <a:xfrm rot="5400000">
              <a:off x="1308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98" name="Picture 4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9" name="Text Box 45"/>
            <p:cNvSpPr txBox="1">
              <a:spLocks noChangeArrowheads="1"/>
            </p:cNvSpPr>
            <p:nvPr/>
          </p:nvSpPr>
          <p:spPr bwMode="auto">
            <a:xfrm>
              <a:off x="2208" y="3936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800"/>
                <a:t>Retrieval Status Value</a:t>
              </a:r>
            </a:p>
          </p:txBody>
        </p:sp>
        <p:cxnSp>
          <p:nvCxnSpPr>
            <p:cNvPr id="11300" name="AutoShape 46"/>
            <p:cNvCxnSpPr>
              <a:cxnSpLocks noChangeShapeType="1"/>
              <a:stCxn id="11289" idx="2"/>
              <a:endCxn id="11299" idx="1"/>
            </p:cNvCxnSpPr>
            <p:nvPr/>
          </p:nvCxnSpPr>
          <p:spPr bwMode="auto">
            <a:xfrm rot="16200000" flipH="1">
              <a:off x="1598" y="3442"/>
              <a:ext cx="452" cy="76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43400" y="1066800"/>
            <a:ext cx="4800600" cy="5365750"/>
            <a:chOff x="2736" y="672"/>
            <a:chExt cx="3024" cy="3380"/>
          </a:xfrm>
        </p:grpSpPr>
        <p:cxnSp>
          <p:nvCxnSpPr>
            <p:cNvPr id="11273" name="AutoShape 9"/>
            <p:cNvCxnSpPr>
              <a:cxnSpLocks noChangeShapeType="1"/>
              <a:stCxn id="11267" idx="3"/>
              <a:endCxn id="11276" idx="1"/>
            </p:cNvCxnSpPr>
            <p:nvPr/>
          </p:nvCxnSpPr>
          <p:spPr bwMode="auto">
            <a:xfrm>
              <a:off x="2736" y="151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Rectangle 24"/>
            <p:cNvSpPr>
              <a:spLocks noChangeArrowheads="1"/>
            </p:cNvSpPr>
            <p:nvPr/>
          </p:nvSpPr>
          <p:spPr bwMode="auto">
            <a:xfrm>
              <a:off x="451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 b="1" u="sng">
                  <a:cs typeface="Arial" panose="020B0604020202020204" pitchFamily="34" charset="0"/>
                </a:rPr>
                <a:t>available</a:t>
              </a:r>
              <a:r>
                <a:rPr lang="en-US" sz="1600">
                  <a:cs typeface="Arial" panose="020B0604020202020204" pitchFamily="34" charset="0"/>
                </a:rPr>
                <a:t> concept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descriptors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512" y="672"/>
              <a:ext cx="115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Controlled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Vocabulary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sp>
          <p:nvSpPr>
            <p:cNvPr id="11276" name="Rectangle 28"/>
            <p:cNvSpPr>
              <a:spLocks noChangeArrowheads="1"/>
            </p:cNvSpPr>
            <p:nvPr/>
          </p:nvSpPr>
          <p:spPr bwMode="auto">
            <a:xfrm>
              <a:off x="307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Choose appropriate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concept descriptors</a:t>
              </a:r>
            </a:p>
          </p:txBody>
        </p:sp>
        <p:sp>
          <p:nvSpPr>
            <p:cNvPr id="11277" name="Text Box 30"/>
            <p:cNvSpPr txBox="1">
              <a:spLocks noChangeArrowheads="1"/>
            </p:cNvSpPr>
            <p:nvPr/>
          </p:nvSpPr>
          <p:spPr bwMode="auto">
            <a:xfrm>
              <a:off x="3312" y="96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Indexer</a:t>
              </a:r>
            </a:p>
          </p:txBody>
        </p:sp>
        <p:pic>
          <p:nvPicPr>
            <p:cNvPr id="11278" name="Picture 3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3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34"/>
            <p:cNvSpPr>
              <a:spLocks noChangeArrowheads="1"/>
            </p:cNvSpPr>
            <p:nvPr/>
          </p:nvSpPr>
          <p:spPr bwMode="auto">
            <a:xfrm>
              <a:off x="3792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Metadata-Based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4944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Descriptors</a:t>
              </a:r>
            </a:p>
          </p:txBody>
        </p:sp>
        <p:sp>
          <p:nvSpPr>
            <p:cNvPr id="11282" name="Text Box 38"/>
            <p:cNvSpPr txBox="1">
              <a:spLocks noChangeArrowheads="1"/>
            </p:cNvSpPr>
            <p:nvPr/>
          </p:nvSpPr>
          <p:spPr bwMode="auto">
            <a:xfrm>
              <a:off x="2976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Descriptors</a:t>
              </a:r>
            </a:p>
          </p:txBody>
        </p:sp>
        <p:cxnSp>
          <p:nvCxnSpPr>
            <p:cNvPr id="11283" name="AutoShape 39"/>
            <p:cNvCxnSpPr>
              <a:cxnSpLocks noChangeShapeType="1"/>
              <a:stCxn id="11276" idx="2"/>
              <a:endCxn id="11280" idx="1"/>
            </p:cNvCxnSpPr>
            <p:nvPr/>
          </p:nvCxnSpPr>
          <p:spPr bwMode="auto">
            <a:xfrm rot="16200000" flipH="1">
              <a:off x="2940" y="2484"/>
              <a:ext cx="156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40"/>
            <p:cNvCxnSpPr>
              <a:cxnSpLocks noChangeShapeType="1"/>
              <a:stCxn id="11274" idx="2"/>
              <a:endCxn id="11280" idx="3"/>
            </p:cNvCxnSpPr>
            <p:nvPr/>
          </p:nvCxnSpPr>
          <p:spPr bwMode="auto">
            <a:xfrm rot="5400000">
              <a:off x="4236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5" name="Picture 41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Line 43"/>
            <p:cNvSpPr>
              <a:spLocks noChangeShapeType="1"/>
            </p:cNvSpPr>
            <p:nvPr/>
          </p:nvSpPr>
          <p:spPr bwMode="auto">
            <a:xfrm>
              <a:off x="4368" y="816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7" name="Picture 44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8" name="AutoShape 47"/>
            <p:cNvCxnSpPr>
              <a:cxnSpLocks noChangeShapeType="1"/>
              <a:stCxn id="11280" idx="2"/>
              <a:endCxn id="11299" idx="3"/>
            </p:cNvCxnSpPr>
            <p:nvPr/>
          </p:nvCxnSpPr>
          <p:spPr bwMode="auto">
            <a:xfrm rot="5400000">
              <a:off x="3768" y="3452"/>
              <a:ext cx="452" cy="74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mtClean="0"/>
              <a:t>Supporting the Search Process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/>
              <a:t>Source</a:t>
            </a:r>
          </a:p>
          <a:p>
            <a:pPr algn="ctr" eaLnBrk="1" hangingPunct="1"/>
            <a:r>
              <a:rPr lang="en-US" sz="1800"/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Delivery</a:t>
              </a:r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Query</a:t>
              </a:r>
            </a:p>
            <a:p>
              <a:pPr algn="ctr" eaLnBrk="1" hangingPunct="1"/>
              <a:r>
                <a:rPr lang="en-US" sz="1800"/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Collection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dirty="0" smtClean="0"/>
              <a:t>Online Public Access Catalog (OPAC)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Known-item search</a:t>
            </a:r>
          </a:p>
          <a:p>
            <a:pPr lvl="1"/>
            <a:r>
              <a:rPr lang="en-US" dirty="0" smtClean="0"/>
              <a:t>Author, Title</a:t>
            </a:r>
          </a:p>
          <a:p>
            <a:r>
              <a:rPr lang="en-US" dirty="0" smtClean="0"/>
              <a:t>Topic search</a:t>
            </a:r>
          </a:p>
          <a:p>
            <a:pPr lvl="1"/>
            <a:r>
              <a:rPr lang="en-US" dirty="0" smtClean="0"/>
              <a:t>Title, subject headings</a:t>
            </a:r>
          </a:p>
          <a:p>
            <a:r>
              <a:rPr lang="en-US" dirty="0" smtClean="0"/>
              <a:t>Result display</a:t>
            </a:r>
          </a:p>
          <a:p>
            <a:pPr lvl="1"/>
            <a:r>
              <a:rPr lang="en-US" dirty="0" smtClean="0"/>
              <a:t>Sort by publication date, “relevance,” …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Broader/narrower headings, other editions, …</a:t>
            </a:r>
          </a:p>
          <a:p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Call number or (digital content) direct delivery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points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Delivery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/>
              <a:t>e</a:t>
            </a:r>
            <a:r>
              <a:rPr lang="en-US" dirty="0" smtClean="0"/>
              <a:t>xam review</a:t>
            </a:r>
          </a:p>
        </p:txBody>
      </p:sp>
    </p:spTree>
    <p:extLst>
      <p:ext uri="{BB962C8B-B14F-4D97-AF65-F5344CB8AC3E}">
        <p14:creationId xmlns:p14="http://schemas.microsoft.com/office/powerpoint/2010/main" val="410010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points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Discovery</a:t>
            </a:r>
          </a:p>
          <a:p>
            <a:pPr lvl="4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Delivery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/>
              <a:t>e</a:t>
            </a:r>
            <a:r>
              <a:rPr lang="en-US" dirty="0" smtClean="0"/>
              <a:t>xam review</a:t>
            </a:r>
          </a:p>
        </p:txBody>
      </p:sp>
    </p:spTree>
    <p:extLst>
      <p:ext uri="{BB962C8B-B14F-4D97-AF65-F5344CB8AC3E}">
        <p14:creationId xmlns:p14="http://schemas.microsoft.com/office/powerpoint/2010/main" val="4235758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(“Serve It”)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a shelf order</a:t>
            </a:r>
          </a:p>
          <a:p>
            <a:endParaRPr lang="en-US" dirty="0"/>
          </a:p>
          <a:p>
            <a:r>
              <a:rPr lang="en-US" dirty="0" smtClean="0"/>
              <a:t>Moving physical materials</a:t>
            </a:r>
          </a:p>
          <a:p>
            <a:endParaRPr lang="en-US" dirty="0"/>
          </a:p>
          <a:p>
            <a:r>
              <a:rPr lang="en-US" dirty="0" smtClean="0"/>
              <a:t>Controlling access to digital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1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629"/>
            <a:ext cx="8077200" cy="1143000"/>
          </a:xfrm>
        </p:spPr>
        <p:txBody>
          <a:bodyPr/>
          <a:lstStyle/>
          <a:p>
            <a:r>
              <a:rPr lang="en-US" dirty="0" smtClean="0"/>
              <a:t>Library of Congress Classification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151" y="1787611"/>
            <a:ext cx="5484578" cy="43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35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Book title: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Uncensored War: The Media and Vietnam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Daniel C.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Hallin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Number: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DS559.46 .H35 1986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first two lines describe the subject of the book.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DS559.45 = Vietnamese Conflict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third line often represents the author's last name.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 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Hallin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last line represents the date of publication.</a:t>
            </a:r>
          </a:p>
        </p:txBody>
      </p:sp>
      <p:pic>
        <p:nvPicPr>
          <p:cNvPr id="1026" name="Picture 2" descr="Call number 'LB 2395 .C65 1991' on the spine of a book and in the online 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50781"/>
            <a:ext cx="16573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9029" y="64134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http://www.usg.edu/galileo/skills/unit03/libraries03_04.phtml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200400"/>
            <a:ext cx="2438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	History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DS1-937 	History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of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Asia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DS520-560.72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Southeast Asia </a:t>
            </a: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DS556-559.93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Vietnam.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Annam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 DS557-559.9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	Vietnamese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Conflict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7791"/>
              </p:ext>
            </p:extLst>
          </p:nvPr>
        </p:nvGraphicFramePr>
        <p:xfrm>
          <a:off x="2019301" y="4267200"/>
          <a:ext cx="4038598" cy="1078096"/>
        </p:xfrm>
        <a:graphic>
          <a:graphicData uri="http://schemas.openxmlformats.org/drawingml/2006/table">
            <a:tbl>
              <a:tblPr/>
              <a:tblGrid>
                <a:gridCol w="1638299"/>
                <a:gridCol w="76200"/>
                <a:gridCol w="381000"/>
                <a:gridCol w="381000"/>
                <a:gridCol w="304800"/>
                <a:gridCol w="304800"/>
                <a:gridCol w="304800"/>
                <a:gridCol w="304800"/>
                <a:gridCol w="342899"/>
              </a:tblGrid>
              <a:tr h="609900">
                <a:tc>
                  <a:txBody>
                    <a:bodyPr/>
                    <a:lstStyle/>
                    <a:p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After other initial 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consonants </a:t>
                      </a:r>
                      <a:b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the second letter: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use number: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y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681">
                <a:tc>
                  <a:txBody>
                    <a:bodyPr/>
                    <a:lstStyle/>
                    <a:p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expansion </a:t>
                      </a:r>
                      <a:br>
                        <a:rPr lang="en-US" sz="1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 the letter: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use number:</a:t>
                      </a: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a-d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e-h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i-l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m-o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p-s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t-v </a:t>
                      </a:r>
                      <a:b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w-z </a:t>
                      </a:r>
                      <a:b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8745" marR="18745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4666"/>
            <a:ext cx="7772400" cy="1143000"/>
          </a:xfrm>
        </p:spPr>
        <p:txBody>
          <a:bodyPr/>
          <a:lstStyle/>
          <a:p>
            <a:r>
              <a:rPr lang="en-US" dirty="0" smtClean="0"/>
              <a:t>The World Is </a:t>
            </a:r>
            <a:r>
              <a:rPr lang="en-US" dirty="0" smtClean="0"/>
              <a:t>Flat (in LCC)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963"/>
            <a:ext cx="8686800" cy="5456237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3200" dirty="0"/>
              <a:t>HM846 .</a:t>
            </a:r>
            <a:r>
              <a:rPr lang="en-US" sz="3200" dirty="0" smtClean="0"/>
              <a:t>F74 2005</a:t>
            </a:r>
            <a:endParaRPr lang="en-US" sz="3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		Social sciences</a:t>
            </a:r>
          </a:p>
          <a:p>
            <a:pPr marL="0" indent="0">
              <a:buNone/>
            </a:pPr>
            <a:r>
              <a:rPr lang="en-US" sz="2800" dirty="0" smtClean="0"/>
              <a:t>HM		Sociology</a:t>
            </a:r>
          </a:p>
          <a:p>
            <a:pPr marL="0" indent="0">
              <a:buNone/>
            </a:pPr>
            <a:r>
              <a:rPr lang="en-US" sz="2800" dirty="0" smtClean="0"/>
              <a:t>HM831	Social change – Causes</a:t>
            </a:r>
          </a:p>
          <a:p>
            <a:pPr marL="0" indent="0">
              <a:buNone/>
            </a:pPr>
            <a:r>
              <a:rPr lang="en-US" sz="2800" dirty="0" smtClean="0"/>
              <a:t>HM846	Technological Innovations. Technology.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.F74		Cutter number for Friedman, Thomas</a:t>
            </a:r>
          </a:p>
        </p:txBody>
      </p:sp>
    </p:spTree>
    <p:extLst>
      <p:ext uri="{BB962C8B-B14F-4D97-AF65-F5344CB8AC3E}">
        <p14:creationId xmlns:p14="http://schemas.microsoft.com/office/powerpoint/2010/main" val="1500179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World Is </a:t>
            </a:r>
            <a:r>
              <a:rPr lang="en-US" dirty="0" smtClean="0"/>
              <a:t>Flat </a:t>
            </a:r>
            <a:r>
              <a:rPr lang="en-US" dirty="0" smtClean="0"/>
              <a:t>(in </a:t>
            </a:r>
            <a:r>
              <a:rPr lang="en-US" dirty="0" smtClean="0"/>
              <a:t>Dewey)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303.4833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dirty="0"/>
              <a:t>	</a:t>
            </a:r>
            <a:r>
              <a:rPr lang="en-US" sz="2800" b="1" u="sng" dirty="0" smtClean="0"/>
              <a:t>300</a:t>
            </a:r>
            <a:r>
              <a:rPr lang="en-US" sz="2800" dirty="0" smtClean="0"/>
              <a:t>		Social science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dirty="0"/>
              <a:t>	</a:t>
            </a:r>
            <a:r>
              <a:rPr lang="en-US" sz="2800" b="1" u="sng" dirty="0" smtClean="0"/>
              <a:t>30</a:t>
            </a:r>
            <a:r>
              <a:rPr lang="en-US" sz="2800" dirty="0" smtClean="0"/>
              <a:t>0		Social sciences, sociology, &amp; anthropology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30</a:t>
            </a:r>
            <a:r>
              <a:rPr lang="en-US" sz="2800" b="1" u="sng" dirty="0" smtClean="0"/>
              <a:t>3</a:t>
            </a:r>
            <a:r>
              <a:rPr lang="en-US" sz="2800" dirty="0" smtClean="0"/>
              <a:t>		Social processes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		</a:t>
            </a:r>
            <a:r>
              <a:rPr lang="en-US" sz="2800" dirty="0" smtClean="0"/>
              <a:t>Social change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	</a:t>
            </a:r>
            <a:r>
              <a:rPr lang="en-US" sz="2800" dirty="0" smtClean="0"/>
              <a:t>Causes of change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303.483	</a:t>
            </a:r>
            <a:r>
              <a:rPr lang="en-US" sz="2800" dirty="0" smtClean="0"/>
              <a:t>Development of science and technology</a:t>
            </a:r>
          </a:p>
          <a:p>
            <a:pPr marL="114300" indent="0">
              <a:buNone/>
              <a:tabLst>
                <a:tab pos="568325" algn="l"/>
                <a:tab pos="1544638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303.4833 </a:t>
            </a:r>
            <a:r>
              <a:rPr lang="en-US" sz="2800" dirty="0" smtClean="0"/>
              <a:t>Communication (Information technology)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730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8" y="304800"/>
            <a:ext cx="7772400" cy="762000"/>
          </a:xfrm>
        </p:spPr>
        <p:txBody>
          <a:bodyPr/>
          <a:lstStyle/>
          <a:p>
            <a:r>
              <a:rPr lang="en-US" dirty="0" smtClean="0"/>
              <a:t>Inter-Library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8" y="1524000"/>
            <a:ext cx="7772400" cy="4114800"/>
          </a:xfrm>
        </p:spPr>
        <p:txBody>
          <a:bodyPr/>
          <a:lstStyle/>
          <a:p>
            <a:r>
              <a:rPr lang="en-US" dirty="0" smtClean="0"/>
              <a:t>Users search “union catalog” to find books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Remote library “ships” it to local library</a:t>
            </a:r>
          </a:p>
          <a:p>
            <a:pPr lvl="1"/>
            <a:r>
              <a:rPr lang="en-US" dirty="0" smtClean="0"/>
              <a:t>Often by scanning it, where practical</a:t>
            </a:r>
          </a:p>
          <a:p>
            <a:pPr lvl="1"/>
            <a:r>
              <a:rPr lang="en-US" dirty="0" smtClean="0"/>
              <a:t>Someone pays for this (local library or user)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Local library manages circulation</a:t>
            </a:r>
          </a:p>
          <a:p>
            <a:pPr lvl="1"/>
            <a:r>
              <a:rPr lang="en-US" dirty="0" smtClean="0"/>
              <a:t>Limited access period</a:t>
            </a:r>
          </a:p>
          <a:p>
            <a:pPr lvl="1"/>
            <a:r>
              <a:rPr lang="en-US" dirty="0" smtClean="0"/>
              <a:t>Some “return” mechanism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" t="9259" r="42916" b="17314"/>
          <a:stretch/>
        </p:blipFill>
        <p:spPr>
          <a:xfrm>
            <a:off x="0" y="-19050"/>
            <a:ext cx="9296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09414"/>
            <a:ext cx="8785838" cy="2840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702" y="6400800"/>
            <a:ext cx="624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OECD, E-Books: Development and Policy Considerations (2011)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6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Balances two public interests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ncentivizing production of new information</a:t>
            </a:r>
          </a:p>
          <a:p>
            <a:pPr lvl="2"/>
            <a:r>
              <a:rPr lang="en-US" dirty="0" smtClean="0"/>
              <a:t>Through owner’s interest in monetizing assets</a:t>
            </a:r>
          </a:p>
          <a:p>
            <a:pPr lvl="1"/>
            <a:r>
              <a:rPr lang="en-US" dirty="0" smtClean="0"/>
              <a:t>Fostering use of information</a:t>
            </a:r>
          </a:p>
          <a:p>
            <a:pPr lvl="2"/>
            <a:r>
              <a:rPr lang="en-US" dirty="0" smtClean="0"/>
              <a:t>First sale doctrine</a:t>
            </a:r>
          </a:p>
          <a:p>
            <a:pPr lvl="2"/>
            <a:r>
              <a:rPr lang="en-US" dirty="0" smtClean="0"/>
              <a:t>Fair use doctrine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Sale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dirty="0" smtClean="0"/>
              <a:t>Owner may transfer access of the owned copy</a:t>
            </a:r>
          </a:p>
          <a:p>
            <a:pPr lvl="1"/>
            <a:r>
              <a:rPr lang="en-US" dirty="0" smtClean="0"/>
              <a:t>But may not make a copy then transfer the copy</a:t>
            </a:r>
          </a:p>
          <a:p>
            <a:pPr lvl="1"/>
            <a:r>
              <a:rPr lang="en-US" dirty="0" smtClean="0"/>
              <a:t>This is what permits “lending libraries”</a:t>
            </a:r>
          </a:p>
          <a:p>
            <a:pPr lvl="2"/>
            <a:r>
              <a:rPr lang="en-US" dirty="0" smtClean="0"/>
              <a:t>Exception: no </a:t>
            </a:r>
            <a:r>
              <a:rPr lang="en-US" u="sng" dirty="0" smtClean="0"/>
              <a:t>commercial</a:t>
            </a:r>
            <a:r>
              <a:rPr lang="en-US" dirty="0" smtClean="0"/>
              <a:t> lending of </a:t>
            </a:r>
            <a:r>
              <a:rPr lang="en-US" u="sng" dirty="0" smtClean="0"/>
              <a:t>audio</a:t>
            </a:r>
            <a:r>
              <a:rPr lang="en-US" dirty="0" smtClean="0"/>
              <a:t> recordings</a:t>
            </a:r>
          </a:p>
          <a:p>
            <a:pPr lvl="3"/>
            <a:endParaRPr lang="en-US" dirty="0"/>
          </a:p>
          <a:p>
            <a:r>
              <a:rPr lang="en-US" dirty="0" smtClean="0"/>
              <a:t>Licensing can apply more restrictive rules</a:t>
            </a:r>
          </a:p>
          <a:p>
            <a:pPr lvl="1"/>
            <a:r>
              <a:rPr lang="en-US" dirty="0" smtClean="0"/>
              <a:t>Establishes a conditional right of access</a:t>
            </a:r>
          </a:p>
          <a:p>
            <a:pPr lvl="1"/>
            <a:r>
              <a:rPr lang="en-US" dirty="0" smtClean="0"/>
              <a:t>This is what permits limited-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 dirty="0" smtClean="0"/>
              <a:t>Unify references to the same entity (synonyms)</a:t>
            </a:r>
          </a:p>
          <a:p>
            <a:pPr lvl="1"/>
            <a:r>
              <a:rPr lang="en-US" sz="2400" dirty="0" smtClean="0"/>
              <a:t>Samuel Clemens, Mark Twain</a:t>
            </a:r>
          </a:p>
          <a:p>
            <a:pPr lvl="5"/>
            <a:endParaRPr lang="en-US" dirty="0"/>
          </a:p>
          <a:p>
            <a:r>
              <a:rPr lang="en-US" sz="2800" dirty="0" smtClean="0"/>
              <a:t>Distinguish references to different entities (homonyms)</a:t>
            </a:r>
          </a:p>
          <a:p>
            <a:pPr lvl="1"/>
            <a:r>
              <a:rPr lang="en-US" sz="2400" dirty="0" smtClean="0"/>
              <a:t>Michael Jordan (basketball), Michael Jordan (computers)</a:t>
            </a:r>
          </a:p>
          <a:p>
            <a:pPr lvl="4"/>
            <a:endParaRPr lang="en-US" dirty="0"/>
          </a:p>
          <a:p>
            <a:r>
              <a:rPr lang="en-US" sz="2800" dirty="0" smtClean="0"/>
              <a:t>Establish “access points”</a:t>
            </a:r>
          </a:p>
          <a:p>
            <a:pPr lvl="1"/>
            <a:r>
              <a:rPr lang="en-US" sz="2400" dirty="0" smtClean="0"/>
              <a:t>Canonical and variant forms, to better support “find it” 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898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Fair Use Doctrine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smtClean="0"/>
              <a:t>Balance two desirable characteristics</a:t>
            </a:r>
          </a:p>
          <a:p>
            <a:pPr lvl="1"/>
            <a:r>
              <a:rPr lang="en-US" smtClean="0"/>
              <a:t>Financial incentives to produce content</a:t>
            </a:r>
          </a:p>
          <a:p>
            <a:pPr lvl="1"/>
            <a:r>
              <a:rPr lang="en-US" smtClean="0"/>
              <a:t>Desirable uses of existing information</a:t>
            </a:r>
          </a:p>
          <a:p>
            <a:pPr lvl="3"/>
            <a:endParaRPr lang="en-US" smtClean="0"/>
          </a:p>
          <a:p>
            <a:r>
              <a:rPr lang="en-US" smtClean="0"/>
              <a:t>Safe harbor agreement</a:t>
            </a:r>
          </a:p>
          <a:p>
            <a:pPr lvl="1"/>
            <a:r>
              <a:rPr lang="en-US" smtClean="0"/>
              <a:t>Book chapter, magazine article, picture, …</a:t>
            </a:r>
          </a:p>
          <a:p>
            <a:pPr lvl="3"/>
            <a:endParaRPr lang="en-US" smtClean="0"/>
          </a:p>
          <a:p>
            <a:r>
              <a:rPr lang="en-US" smtClean="0"/>
              <a:t>Developed in an era of physical documents</a:t>
            </a:r>
          </a:p>
          <a:p>
            <a:pPr lvl="1"/>
            <a:r>
              <a:rPr lang="en-US" smtClean="0"/>
              <a:t>Perfect copies/instant delivery alter the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Copyright Laws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Copyright Term Extension Act (CTEA)</a:t>
            </a:r>
          </a:p>
          <a:p>
            <a:pPr lvl="1"/>
            <a:r>
              <a:rPr lang="en-US" smtClean="0"/>
              <a:t>Ruled constitutional (Jan 2003, Supreme Court)</a:t>
            </a:r>
          </a:p>
          <a:p>
            <a:pPr lvl="1"/>
            <a:endParaRPr lang="en-US" smtClean="0"/>
          </a:p>
          <a:p>
            <a:r>
              <a:rPr lang="en-US" smtClean="0"/>
              <a:t>Digital Millennium Copyright Act (DMCA)</a:t>
            </a:r>
          </a:p>
          <a:p>
            <a:pPr lvl="1"/>
            <a:r>
              <a:rPr lang="en-US" smtClean="0"/>
              <a:t>Prohibits circumvention of technical measures</a:t>
            </a:r>
          </a:p>
          <a:p>
            <a:pPr lvl="1"/>
            <a:r>
              <a:rPr lang="en-US" smtClean="0"/>
              <a:t>Implements WIPO treaty database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741405"/>
          </a:xfrm>
        </p:spPr>
        <p:txBody>
          <a:bodyPr/>
          <a:lstStyle/>
          <a:p>
            <a:r>
              <a:rPr lang="en-US" dirty="0" smtClean="0"/>
              <a:t>Digital Rights Management (DRM)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</p:spPr>
        <p:txBody>
          <a:bodyPr/>
          <a:lstStyle/>
          <a:p>
            <a:r>
              <a:rPr lang="en-US" dirty="0" smtClean="0"/>
              <a:t>Goal: protect intellectual property rights</a:t>
            </a:r>
          </a:p>
          <a:p>
            <a:pPr lvl="1"/>
            <a:r>
              <a:rPr lang="en-US" dirty="0" smtClean="0"/>
              <a:t>Copyright relies on cost and quality of analog copies</a:t>
            </a:r>
          </a:p>
          <a:p>
            <a:endParaRPr lang="en-US" dirty="0" smtClean="0"/>
          </a:p>
          <a:p>
            <a:r>
              <a:rPr lang="en-US" dirty="0" smtClean="0"/>
              <a:t>Three interlocking strategies</a:t>
            </a:r>
          </a:p>
          <a:p>
            <a:pPr lvl="1"/>
            <a:r>
              <a:rPr lang="en-US" dirty="0" smtClean="0"/>
              <a:t>Make it difficult to produce an exact digital copy</a:t>
            </a:r>
          </a:p>
          <a:p>
            <a:pPr lvl="1"/>
            <a:r>
              <a:rPr lang="en-US" dirty="0" smtClean="0"/>
              <a:t>Encrypt the content and then control description</a:t>
            </a:r>
          </a:p>
          <a:p>
            <a:pPr lvl="1"/>
            <a:r>
              <a:rPr lang="en-US" dirty="0" smtClean="0"/>
              <a:t>Enforce policies to rebalance costs and benefits</a:t>
            </a:r>
          </a:p>
        </p:txBody>
      </p:sp>
    </p:spTree>
    <p:extLst>
      <p:ext uri="{BB962C8B-B14F-4D97-AF65-F5344CB8AC3E}">
        <p14:creationId xmlns:p14="http://schemas.microsoft.com/office/powerpoint/2010/main" val="6170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41405"/>
          </a:xfrm>
        </p:spPr>
        <p:txBody>
          <a:bodyPr/>
          <a:lstStyle/>
          <a:p>
            <a:r>
              <a:rPr lang="en-US" dirty="0" smtClean="0"/>
              <a:t>Digital Rights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r>
              <a:rPr lang="en-US" dirty="0" smtClean="0"/>
              <a:t>No standards, so proliferation of one-off solutions</a:t>
            </a:r>
          </a:p>
          <a:p>
            <a:pPr lvl="1"/>
            <a:r>
              <a:rPr lang="en-US" dirty="0" smtClean="0"/>
              <a:t>Many of which have caused unintended problems</a:t>
            </a:r>
          </a:p>
          <a:p>
            <a:endParaRPr lang="en-US" dirty="0" smtClean="0"/>
          </a:p>
          <a:p>
            <a:r>
              <a:rPr lang="en-US" dirty="0" smtClean="0"/>
              <a:t>Unilateral implementation can result in imbalance</a:t>
            </a:r>
          </a:p>
          <a:p>
            <a:pPr lvl="1"/>
            <a:r>
              <a:rPr lang="en-US" dirty="0" smtClean="0"/>
              <a:t>Establishing balance is a political process</a:t>
            </a:r>
          </a:p>
          <a:p>
            <a:endParaRPr lang="en-US" dirty="0" smtClean="0"/>
          </a:p>
          <a:p>
            <a:r>
              <a:rPr lang="en-US" dirty="0" smtClean="0"/>
              <a:t>The “analog hole” is technically intractable</a:t>
            </a:r>
          </a:p>
          <a:p>
            <a:pPr lvl="1"/>
            <a:r>
              <a:rPr lang="en-US" dirty="0" smtClean="0"/>
              <a:t>Unless interaction is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114800"/>
          </a:xfrm>
        </p:spPr>
        <p:txBody>
          <a:bodyPr/>
          <a:lstStyle/>
          <a:p>
            <a:r>
              <a:rPr lang="en-US" dirty="0" smtClean="0"/>
              <a:t>Posted by 5 AM on Tuesday October 28</a:t>
            </a:r>
          </a:p>
          <a:p>
            <a:pPr lvl="1"/>
            <a:r>
              <a:rPr lang="en-US" sz="2400" dirty="0" smtClean="0"/>
              <a:t>Due at </a:t>
            </a:r>
            <a:r>
              <a:rPr lang="en-US" sz="2400" b="1" u="sng" dirty="0" smtClean="0"/>
              <a:t>11 PM on Saturday November 2</a:t>
            </a:r>
          </a:p>
          <a:p>
            <a:pPr lvl="1"/>
            <a:r>
              <a:rPr lang="en-US" sz="2400" dirty="0" smtClean="0"/>
              <a:t>3 Hours, same process as the quiz (email, no talking, …)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Comprehensive</a:t>
            </a:r>
          </a:p>
          <a:p>
            <a:pPr lvl="1"/>
            <a:r>
              <a:rPr lang="en-US" sz="2400" dirty="0" smtClean="0"/>
              <a:t>Nature of information institutions</a:t>
            </a:r>
          </a:p>
          <a:p>
            <a:pPr lvl="1"/>
            <a:r>
              <a:rPr lang="en-US" sz="2400" dirty="0" smtClean="0"/>
              <a:t>Have it, find it, serve it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One question will be to create + represent a bibliographic description (w/authority control)</a:t>
            </a:r>
          </a:p>
          <a:p>
            <a:pPr lvl="1"/>
            <a:r>
              <a:rPr lang="en-US" sz="2400" dirty="0" smtClean="0"/>
              <a:t>One RDA+MARC, MODS or BIBFRAME option</a:t>
            </a:r>
          </a:p>
          <a:p>
            <a:pPr lvl="1"/>
            <a:r>
              <a:rPr lang="en-US" sz="2400" dirty="0" smtClean="0"/>
              <a:t>One DACS+EAD option</a:t>
            </a:r>
          </a:p>
        </p:txBody>
      </p:sp>
    </p:spTree>
    <p:extLst>
      <p:ext uri="{BB962C8B-B14F-4D97-AF65-F5344CB8AC3E}">
        <p14:creationId xmlns:p14="http://schemas.microsoft.com/office/powerpoint/2010/main" val="5080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4114800"/>
          </a:xfrm>
        </p:spPr>
        <p:txBody>
          <a:bodyPr/>
          <a:lstStyle/>
          <a:p>
            <a:r>
              <a:rPr lang="en-US" dirty="0" smtClean="0"/>
              <a:t>Originally designed for card catalogs</a:t>
            </a:r>
          </a:p>
          <a:p>
            <a:pPr lvl="1"/>
            <a:r>
              <a:rPr lang="en-US" dirty="0" smtClean="0"/>
              <a:t>One card for every “</a:t>
            </a:r>
            <a:r>
              <a:rPr lang="en-US" dirty="0"/>
              <a:t>a</a:t>
            </a:r>
            <a:r>
              <a:rPr lang="en-US" dirty="0" smtClean="0"/>
              <a:t>uthorized” access point</a:t>
            </a:r>
          </a:p>
          <a:p>
            <a:r>
              <a:rPr lang="en-US" dirty="0" smtClean="0"/>
              <a:t>Fou</a:t>
            </a:r>
            <a:r>
              <a:rPr lang="en-US" dirty="0"/>
              <a:t>r</a:t>
            </a:r>
            <a:r>
              <a:rPr lang="en-US" dirty="0" smtClean="0"/>
              <a:t> types “dictionary” catalog access points</a:t>
            </a:r>
          </a:p>
          <a:p>
            <a:pPr lvl="1"/>
            <a:r>
              <a:rPr lang="en-US" dirty="0" smtClean="0"/>
              <a:t>Title (uniform titles)</a:t>
            </a:r>
          </a:p>
          <a:p>
            <a:pPr lvl="1"/>
            <a:r>
              <a:rPr lang="en-US" dirty="0" smtClean="0"/>
              <a:t>Author (name authority)</a:t>
            </a:r>
          </a:p>
          <a:p>
            <a:pPr lvl="1"/>
            <a:r>
              <a:rPr lang="en-US" dirty="0" smtClean="0"/>
              <a:t>Subject (controlled vocabulary)</a:t>
            </a:r>
          </a:p>
          <a:p>
            <a:pPr lvl="1"/>
            <a:r>
              <a:rPr lang="en-US" dirty="0" smtClean="0"/>
              <a:t>Series</a:t>
            </a:r>
          </a:p>
          <a:p>
            <a:r>
              <a:rPr lang="en-US" dirty="0"/>
              <a:t>O</a:t>
            </a:r>
            <a:r>
              <a:rPr lang="en-US" dirty="0" smtClean="0"/>
              <a:t>ther things can serve a similar purpose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 number (shelf order)</a:t>
            </a:r>
          </a:p>
          <a:p>
            <a:pPr lvl="1"/>
            <a:r>
              <a:rPr lang="en-US" dirty="0" smtClean="0"/>
              <a:t>“Keywords” (full-text search)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832"/>
            <a:ext cx="7772400" cy="1143000"/>
          </a:xfrm>
        </p:spPr>
        <p:txBody>
          <a:bodyPr/>
          <a:lstStyle/>
          <a:p>
            <a:r>
              <a:rPr lang="en-US" dirty="0" smtClean="0"/>
              <a:t>Functional Requirements for Authority Data (FRAD)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8" y="1305697"/>
            <a:ext cx="8386119" cy="4114800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Canonical form for display to users</a:t>
            </a:r>
          </a:p>
          <a:p>
            <a:r>
              <a:rPr lang="en-US" dirty="0" smtClean="0"/>
              <a:t>Identifier</a:t>
            </a:r>
          </a:p>
          <a:p>
            <a:pPr lvl="1"/>
            <a:r>
              <a:rPr lang="en-US" dirty="0" smtClean="0"/>
              <a:t>Canonical form for use by systems</a:t>
            </a:r>
          </a:p>
          <a:p>
            <a:r>
              <a:rPr lang="en-US" dirty="0" smtClean="0"/>
              <a:t>Controlled access points</a:t>
            </a:r>
          </a:p>
          <a:p>
            <a:pPr lvl="1"/>
            <a:r>
              <a:rPr lang="en-US" dirty="0" smtClean="0"/>
              <a:t>Forms that can be used as a basis for access</a:t>
            </a:r>
          </a:p>
          <a:p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For creating access points</a:t>
            </a:r>
          </a:p>
          <a:p>
            <a:r>
              <a:rPr lang="en-US" dirty="0" smtClean="0"/>
              <a:t>Agency</a:t>
            </a:r>
          </a:p>
          <a:p>
            <a:pPr lvl="1"/>
            <a:r>
              <a:rPr lang="en-US" dirty="0" smtClean="0"/>
              <a:t>Organization responsible for creating access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FRBR </a:t>
            </a:r>
            <a:r>
              <a:rPr lang="en-US" u="sng" dirty="0" smtClean="0"/>
              <a:t>Bibliographic</a:t>
            </a:r>
            <a:r>
              <a:rPr lang="en-US" dirty="0" smtClean="0"/>
              <a:t> 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 (“to find”)</a:t>
            </a:r>
          </a:p>
          <a:p>
            <a:pPr lvl="1"/>
            <a:r>
              <a:rPr lang="en-US" dirty="0" smtClean="0"/>
              <a:t>Recognize (“to identify”)</a:t>
            </a:r>
          </a:p>
          <a:p>
            <a:pPr lvl="1"/>
            <a:r>
              <a:rPr lang="en-US" dirty="0" smtClean="0"/>
              <a:t>Choose (“to select”)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Serve it</a:t>
            </a:r>
          </a:p>
          <a:p>
            <a:pPr lvl="1"/>
            <a:r>
              <a:rPr lang="en-US" dirty="0" smtClean="0"/>
              <a:t>Location (“to obtain”)</a:t>
            </a:r>
          </a:p>
        </p:txBody>
      </p:sp>
    </p:spTree>
    <p:extLst>
      <p:ext uri="{BB962C8B-B14F-4D97-AF65-F5344CB8AC3E}">
        <p14:creationId xmlns:p14="http://schemas.microsoft.com/office/powerpoint/2010/main" val="331439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 smtClean="0"/>
              <a:t>FRAD </a:t>
            </a:r>
            <a:r>
              <a:rPr lang="en-US" u="sng" dirty="0" smtClean="0"/>
              <a:t>Authority Control </a:t>
            </a:r>
            <a:r>
              <a:rPr lang="en-US" dirty="0" smtClean="0"/>
              <a:t>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Searcher tasks</a:t>
            </a:r>
          </a:p>
          <a:p>
            <a:pPr lvl="1"/>
            <a:r>
              <a:rPr lang="en-US" dirty="0" smtClean="0"/>
              <a:t>Find</a:t>
            </a:r>
            <a:endParaRPr lang="en-US" dirty="0"/>
          </a:p>
          <a:p>
            <a:pPr lvl="1"/>
            <a:r>
              <a:rPr lang="en-US" dirty="0" smtClean="0"/>
              <a:t>Identify</a:t>
            </a:r>
          </a:p>
          <a:p>
            <a:pPr lvl="1"/>
            <a:endParaRPr lang="en-US" dirty="0"/>
          </a:p>
          <a:p>
            <a:r>
              <a:rPr lang="en-US" dirty="0" smtClean="0"/>
              <a:t>Authority </a:t>
            </a:r>
            <a:r>
              <a:rPr lang="en-US" dirty="0"/>
              <a:t>c</a:t>
            </a:r>
            <a:r>
              <a:rPr lang="en-US" dirty="0" smtClean="0"/>
              <a:t>ontrol tasks</a:t>
            </a:r>
          </a:p>
          <a:p>
            <a:pPr lvl="1"/>
            <a:r>
              <a:rPr lang="en-US" dirty="0" smtClean="0"/>
              <a:t>Contextualize</a:t>
            </a:r>
          </a:p>
          <a:p>
            <a:pPr lvl="1"/>
            <a:r>
              <a:rPr lang="en-US" dirty="0" smtClean="0"/>
              <a:t>Justify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9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4735" y="6550223"/>
            <a:ext cx="19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http://authorities.loc.gov/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3" t="9259" r="62500" b="65556"/>
          <a:stretch/>
        </p:blipFill>
        <p:spPr>
          <a:xfrm>
            <a:off x="1362567" y="381000"/>
            <a:ext cx="67056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4" t="21852" r="62083" b="60370"/>
          <a:stretch/>
        </p:blipFill>
        <p:spPr>
          <a:xfrm>
            <a:off x="1362567" y="3770411"/>
            <a:ext cx="6781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</TotalTime>
  <Pages>22</Pages>
  <Words>1529</Words>
  <Application>Microsoft Office PowerPoint</Application>
  <PresentationFormat>On-screen Show (4:3)</PresentationFormat>
  <Paragraphs>405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MS PGothic</vt:lpstr>
      <vt:lpstr>Arial</vt:lpstr>
      <vt:lpstr>Helvetica</vt:lpstr>
      <vt:lpstr>Hoefler Text</vt:lpstr>
      <vt:lpstr>Lucida Grande</vt:lpstr>
      <vt:lpstr>Times New Roman</vt:lpstr>
      <vt:lpstr>Trebuchet MS</vt:lpstr>
      <vt:lpstr>Wingdings</vt:lpstr>
      <vt:lpstr>Default Design</vt:lpstr>
      <vt:lpstr>Discovery and Delivery</vt:lpstr>
      <vt:lpstr>PowerPoint Presentation</vt:lpstr>
      <vt:lpstr>Tonight</vt:lpstr>
      <vt:lpstr>Authority Control</vt:lpstr>
      <vt:lpstr>Access Points</vt:lpstr>
      <vt:lpstr>Functional Requirements for Authority Data (FRAD)</vt:lpstr>
      <vt:lpstr>FRBR Bibliographic User Tasks</vt:lpstr>
      <vt:lpstr>FRAD Authority Control User Tasks</vt:lpstr>
      <vt:lpstr>PowerPoint Presentation</vt:lpstr>
      <vt:lpstr>Hands On</vt:lpstr>
      <vt:lpstr>Entity Linking</vt:lpstr>
      <vt:lpstr>Entity Linking</vt:lpstr>
      <vt:lpstr>Entity Linking Task</vt:lpstr>
      <vt:lpstr>Technical Approach</vt:lpstr>
      <vt:lpstr>Technical Approach</vt:lpstr>
      <vt:lpstr>Technical Approach</vt:lpstr>
      <vt:lpstr>Supervised Machine Learning</vt:lpstr>
      <vt:lpstr>PowerPoint Presentation</vt:lpstr>
      <vt:lpstr>Cross-Language Entity Linking</vt:lpstr>
      <vt:lpstr>Cross-Language Entity Linking</vt:lpstr>
      <vt:lpstr>One-Best Person Linking Accuracy</vt:lpstr>
      <vt:lpstr>Classification</vt:lpstr>
      <vt:lpstr>Library of Congress Subject Headings</vt:lpstr>
      <vt:lpstr>LCSH Subdivisions</vt:lpstr>
      <vt:lpstr>Hands On</vt:lpstr>
      <vt:lpstr>Tonight</vt:lpstr>
      <vt:lpstr>Two Ways of Searching</vt:lpstr>
      <vt:lpstr>Supporting the Search Process</vt:lpstr>
      <vt:lpstr>Online Public Access Catalog (OPAC)</vt:lpstr>
      <vt:lpstr>Tonight</vt:lpstr>
      <vt:lpstr>Delivery (“Serve It”)</vt:lpstr>
      <vt:lpstr>Library of Congress Classification</vt:lpstr>
      <vt:lpstr>The World Is Flat (in LCC)</vt:lpstr>
      <vt:lpstr>The World Is Flat (in Dewey)</vt:lpstr>
      <vt:lpstr>Inter-Library Loan</vt:lpstr>
      <vt:lpstr>PowerPoint Presentation</vt:lpstr>
      <vt:lpstr>E-Book Distribution</vt:lpstr>
      <vt:lpstr>Copyright</vt:lpstr>
      <vt:lpstr>First Sale Doctrine</vt:lpstr>
      <vt:lpstr>Fair Use Doctrine</vt:lpstr>
      <vt:lpstr>Recent Copyright Laws</vt:lpstr>
      <vt:lpstr>Digital Rights Management (DRM)</vt:lpstr>
      <vt:lpstr>Digital Rights Management</vt:lpstr>
      <vt:lpstr>Midterm Exam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219</cp:revision>
  <cp:lastPrinted>1997-09-10T16:39:34Z</cp:lastPrinted>
  <dcterms:created xsi:type="dcterms:W3CDTF">1997-09-10T16:39:54Z</dcterms:created>
  <dcterms:modified xsi:type="dcterms:W3CDTF">2013-10-21T03:08:21Z</dcterms:modified>
</cp:coreProperties>
</file>