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467" r:id="rId3"/>
    <p:sldId id="468" r:id="rId4"/>
    <p:sldId id="470" r:id="rId5"/>
    <p:sldId id="471" r:id="rId6"/>
    <p:sldId id="472" r:id="rId7"/>
    <p:sldId id="473" r:id="rId8"/>
    <p:sldId id="474" r:id="rId9"/>
    <p:sldId id="493" r:id="rId10"/>
    <p:sldId id="497" r:id="rId11"/>
    <p:sldId id="476" r:id="rId12"/>
    <p:sldId id="477" r:id="rId13"/>
    <p:sldId id="478" r:id="rId14"/>
    <p:sldId id="487" r:id="rId15"/>
    <p:sldId id="479" r:id="rId16"/>
    <p:sldId id="480" r:id="rId17"/>
    <p:sldId id="481" r:id="rId18"/>
    <p:sldId id="482" r:id="rId19"/>
    <p:sldId id="483" r:id="rId20"/>
    <p:sldId id="484" r:id="rId21"/>
    <p:sldId id="485" r:id="rId22"/>
    <p:sldId id="491" r:id="rId23"/>
    <p:sldId id="486" r:id="rId24"/>
    <p:sldId id="492" r:id="rId25"/>
    <p:sldId id="498" r:id="rId26"/>
    <p:sldId id="499" r:id="rId27"/>
    <p:sldId id="500" r:id="rId28"/>
    <p:sldId id="489" r:id="rId29"/>
    <p:sldId id="496" r:id="rId30"/>
    <p:sldId id="488" r:id="rId31"/>
    <p:sldId id="494" r:id="rId32"/>
    <p:sldId id="495" r:id="rId33"/>
    <p:sldId id="466"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19" autoAdjust="0"/>
    <p:restoredTop sz="94711" autoAdjust="0"/>
  </p:normalViewPr>
  <p:slideViewPr>
    <p:cSldViewPr>
      <p:cViewPr varScale="1">
        <p:scale>
          <a:sx n="116" d="100"/>
          <a:sy n="116" d="100"/>
        </p:scale>
        <p:origin x="2244" y="13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2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724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422902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cap="flat"/>
        </p:spPr>
      </p:sp>
      <p:sp>
        <p:nvSpPr>
          <p:cNvPr id="80899"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120683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3001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77436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80229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82199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50938" y="692150"/>
            <a:ext cx="4556125" cy="3416300"/>
          </a:xfrm>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What is XML? What </a:t>
            </a:r>
          </a:p>
        </p:txBody>
      </p:sp>
    </p:spTree>
    <p:extLst>
      <p:ext uri="{BB962C8B-B14F-4D97-AF65-F5344CB8AC3E}">
        <p14:creationId xmlns:p14="http://schemas.microsoft.com/office/powerpoint/2010/main" val="2514734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563795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DTD defines a document type in</a:t>
            </a:r>
          </a:p>
          <a:p>
            <a:r>
              <a:rPr lang="en-US" smtClean="0"/>
              <a:t>1. Its vocabulary, what kind of elements are allowed in the document type.</a:t>
            </a:r>
          </a:p>
          <a:p>
            <a:r>
              <a:rPr lang="en-US" smtClean="0"/>
              <a:t>2. It defines a content model for each element. A content model is a pattern that tells what elements or data can go inside an element, in what order, in what number, and whether they are required or optional. Think of this as the “grammar” of the attribute.</a:t>
            </a:r>
          </a:p>
          <a:p>
            <a:endParaRPr lang="en-US" smtClean="0"/>
          </a:p>
          <a:p>
            <a:r>
              <a:rPr lang="en-US" smtClean="0"/>
              <a:t>#PCDATA =&gt; parsed character data. The characters will be checked by an XML parser for entity reference, which will then be replaced with their entity values</a:t>
            </a:r>
          </a:p>
        </p:txBody>
      </p:sp>
    </p:spTree>
    <p:extLst>
      <p:ext uri="{BB962C8B-B14F-4D97-AF65-F5344CB8AC3E}">
        <p14:creationId xmlns:p14="http://schemas.microsoft.com/office/powerpoint/2010/main" val="952668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Extensible Stylesheet language XSL</a:t>
            </a:r>
          </a:p>
          <a:p>
            <a:r>
              <a:rPr lang="en-US" smtClean="0"/>
              <a:t>http://www.w3.org/Style/CSS-vs-XSL</a:t>
            </a:r>
          </a:p>
        </p:txBody>
      </p:sp>
    </p:spTree>
    <p:extLst>
      <p:ext uri="{BB962C8B-B14F-4D97-AF65-F5344CB8AC3E}">
        <p14:creationId xmlns:p14="http://schemas.microsoft.com/office/powerpoint/2010/main" val="2423799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11933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59800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89375"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1267" name="Rectangle 3"/>
          <p:cNvSpPr>
            <a:spLocks noChangeArrowheads="1"/>
          </p:cNvSpPr>
          <p:nvPr/>
        </p:nvSpPr>
        <p:spPr bwMode="auto">
          <a:xfrm>
            <a:off x="3889375"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t>7</a:t>
            </a:r>
          </a:p>
        </p:txBody>
      </p:sp>
      <p:sp>
        <p:nvSpPr>
          <p:cNvPr id="11268" name="Rectangle 4"/>
          <p:cNvSpPr>
            <a:spLocks noChangeArrowheads="1"/>
          </p:cNvSpPr>
          <p:nvPr/>
        </p:nvSpPr>
        <p:spPr bwMode="auto">
          <a:xfrm>
            <a:off x="0"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1269" name="Rectangle 5"/>
          <p:cNvSpPr>
            <a:spLocks noChangeArrowheads="1"/>
          </p:cNvSpPr>
          <p:nvPr/>
        </p:nvSpPr>
        <p:spPr bwMode="auto">
          <a:xfrm>
            <a:off x="0"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1270" name="Rectangle 6"/>
          <p:cNvSpPr>
            <a:spLocks noGrp="1" noRot="1" noChangeAspect="1" noChangeArrowheads="1" noTextEdit="1"/>
          </p:cNvSpPr>
          <p:nvPr>
            <p:ph type="sldImg"/>
          </p:nvPr>
        </p:nvSpPr>
        <p:spPr>
          <a:xfrm>
            <a:off x="1150938" y="692150"/>
            <a:ext cx="4556125" cy="3416300"/>
          </a:xfrm>
          <a:ln cap="flat"/>
        </p:spPr>
      </p:sp>
      <p:sp>
        <p:nvSpPr>
          <p:cNvPr id="1127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416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89375"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4339" name="Rectangle 3"/>
          <p:cNvSpPr>
            <a:spLocks noChangeArrowheads="1"/>
          </p:cNvSpPr>
          <p:nvPr/>
        </p:nvSpPr>
        <p:spPr bwMode="auto">
          <a:xfrm>
            <a:off x="3889375"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t>8</a:t>
            </a:r>
          </a:p>
        </p:txBody>
      </p:sp>
      <p:sp>
        <p:nvSpPr>
          <p:cNvPr id="14340" name="Rectangle 4"/>
          <p:cNvSpPr>
            <a:spLocks noChangeArrowheads="1"/>
          </p:cNvSpPr>
          <p:nvPr/>
        </p:nvSpPr>
        <p:spPr bwMode="auto">
          <a:xfrm>
            <a:off x="0"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4341" name="Rectangle 5"/>
          <p:cNvSpPr>
            <a:spLocks noChangeArrowheads="1"/>
          </p:cNvSpPr>
          <p:nvPr/>
        </p:nvSpPr>
        <p:spPr bwMode="auto">
          <a:xfrm>
            <a:off x="0"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4342" name="Rectangle 6"/>
          <p:cNvSpPr>
            <a:spLocks noGrp="1" noRot="1" noChangeAspect="1" noChangeArrowheads="1" noTextEdit="1"/>
          </p:cNvSpPr>
          <p:nvPr>
            <p:ph type="sldImg"/>
          </p:nvPr>
        </p:nvSpPr>
        <p:spPr>
          <a:xfrm>
            <a:off x="1150938" y="692150"/>
            <a:ext cx="4556125" cy="3416300"/>
          </a:xfrm>
          <a:ln cap="flat"/>
        </p:spPr>
      </p:sp>
      <p:sp>
        <p:nvSpPr>
          <p:cNvPr id="1434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65156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889375"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6387" name="Rectangle 3"/>
          <p:cNvSpPr>
            <a:spLocks noChangeArrowheads="1"/>
          </p:cNvSpPr>
          <p:nvPr/>
        </p:nvSpPr>
        <p:spPr bwMode="auto">
          <a:xfrm>
            <a:off x="3889375"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t>9</a:t>
            </a:r>
          </a:p>
        </p:txBody>
      </p:sp>
      <p:sp>
        <p:nvSpPr>
          <p:cNvPr id="16388" name="Rectangle 4"/>
          <p:cNvSpPr>
            <a:spLocks noChangeArrowheads="1"/>
          </p:cNvSpPr>
          <p:nvPr/>
        </p:nvSpPr>
        <p:spPr bwMode="auto">
          <a:xfrm>
            <a:off x="0"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6389" name="Rectangle 5"/>
          <p:cNvSpPr>
            <a:spLocks noChangeArrowheads="1"/>
          </p:cNvSpPr>
          <p:nvPr/>
        </p:nvSpPr>
        <p:spPr bwMode="auto">
          <a:xfrm>
            <a:off x="0"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6390" name="Rectangle 6"/>
          <p:cNvSpPr>
            <a:spLocks noGrp="1" noRot="1" noChangeAspect="1" noChangeArrowheads="1" noTextEdit="1"/>
          </p:cNvSpPr>
          <p:nvPr>
            <p:ph type="sldImg"/>
          </p:nvPr>
        </p:nvSpPr>
        <p:spPr>
          <a:xfrm>
            <a:off x="1150938" y="692150"/>
            <a:ext cx="4556125" cy="3416300"/>
          </a:xfrm>
          <a:ln cap="flat"/>
        </p:spPr>
      </p:sp>
      <p:sp>
        <p:nvSpPr>
          <p:cNvPr id="1639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1252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89375"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8435" name="Rectangle 3"/>
          <p:cNvSpPr>
            <a:spLocks noChangeArrowheads="1"/>
          </p:cNvSpPr>
          <p:nvPr/>
        </p:nvSpPr>
        <p:spPr bwMode="auto">
          <a:xfrm>
            <a:off x="3889375"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t>10</a:t>
            </a:r>
          </a:p>
        </p:txBody>
      </p:sp>
      <p:sp>
        <p:nvSpPr>
          <p:cNvPr id="18436" name="Rectangle 4"/>
          <p:cNvSpPr>
            <a:spLocks noChangeArrowheads="1"/>
          </p:cNvSpPr>
          <p:nvPr/>
        </p:nvSpPr>
        <p:spPr bwMode="auto">
          <a:xfrm>
            <a:off x="0"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8437" name="Rectangle 5"/>
          <p:cNvSpPr>
            <a:spLocks noChangeArrowheads="1"/>
          </p:cNvSpPr>
          <p:nvPr/>
        </p:nvSpPr>
        <p:spPr bwMode="auto">
          <a:xfrm>
            <a:off x="0"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8438" name="Rectangle 6"/>
          <p:cNvSpPr>
            <a:spLocks noGrp="1" noRot="1" noChangeAspect="1" noChangeArrowheads="1" noTextEdit="1"/>
          </p:cNvSpPr>
          <p:nvPr>
            <p:ph type="sldImg"/>
          </p:nvPr>
        </p:nvSpPr>
        <p:spPr>
          <a:xfrm>
            <a:off x="1150938" y="692150"/>
            <a:ext cx="4556125" cy="3416300"/>
          </a:xfrm>
          <a:ln cap="flat"/>
        </p:spPr>
      </p:sp>
      <p:sp>
        <p:nvSpPr>
          <p:cNvPr id="1843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3458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89375"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0483" name="Rectangle 3"/>
          <p:cNvSpPr>
            <a:spLocks noChangeArrowheads="1"/>
          </p:cNvSpPr>
          <p:nvPr/>
        </p:nvSpPr>
        <p:spPr bwMode="auto">
          <a:xfrm>
            <a:off x="3889375"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t>11</a:t>
            </a:r>
          </a:p>
        </p:txBody>
      </p:sp>
      <p:sp>
        <p:nvSpPr>
          <p:cNvPr id="20484" name="Rectangle 4"/>
          <p:cNvSpPr>
            <a:spLocks noChangeArrowheads="1"/>
          </p:cNvSpPr>
          <p:nvPr/>
        </p:nvSpPr>
        <p:spPr bwMode="auto">
          <a:xfrm>
            <a:off x="0"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0485" name="Rectangle 5"/>
          <p:cNvSpPr>
            <a:spLocks noChangeArrowheads="1"/>
          </p:cNvSpPr>
          <p:nvPr/>
        </p:nvSpPr>
        <p:spPr bwMode="auto">
          <a:xfrm>
            <a:off x="0"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0486" name="Rectangle 6"/>
          <p:cNvSpPr>
            <a:spLocks noGrp="1" noRot="1" noChangeAspect="1" noChangeArrowheads="1" noTextEdit="1"/>
          </p:cNvSpPr>
          <p:nvPr>
            <p:ph type="sldImg"/>
          </p:nvPr>
        </p:nvSpPr>
        <p:spPr>
          <a:xfrm>
            <a:off x="1150938" y="692150"/>
            <a:ext cx="4556125" cy="3416300"/>
          </a:xfrm>
          <a:ln cap="flat"/>
        </p:spPr>
      </p:sp>
      <p:sp>
        <p:nvSpPr>
          <p:cNvPr id="2048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73362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89375"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2531" name="Rectangle 3"/>
          <p:cNvSpPr>
            <a:spLocks noChangeArrowheads="1"/>
          </p:cNvSpPr>
          <p:nvPr/>
        </p:nvSpPr>
        <p:spPr bwMode="auto">
          <a:xfrm>
            <a:off x="3889375"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t>12</a:t>
            </a:r>
          </a:p>
        </p:txBody>
      </p:sp>
      <p:sp>
        <p:nvSpPr>
          <p:cNvPr id="22532" name="Rectangle 4"/>
          <p:cNvSpPr>
            <a:spLocks noChangeArrowheads="1"/>
          </p:cNvSpPr>
          <p:nvPr/>
        </p:nvSpPr>
        <p:spPr bwMode="auto">
          <a:xfrm>
            <a:off x="0" y="8707438"/>
            <a:ext cx="29924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2533" name="Rectangle 5"/>
          <p:cNvSpPr>
            <a:spLocks noChangeArrowheads="1"/>
          </p:cNvSpPr>
          <p:nvPr/>
        </p:nvSpPr>
        <p:spPr bwMode="auto">
          <a:xfrm>
            <a:off x="0" y="0"/>
            <a:ext cx="29924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2534" name="Rectangle 6"/>
          <p:cNvSpPr>
            <a:spLocks noGrp="1" noRot="1" noChangeAspect="1" noChangeArrowheads="1" noTextEdit="1"/>
          </p:cNvSpPr>
          <p:nvPr>
            <p:ph type="sldImg"/>
          </p:nvPr>
        </p:nvSpPr>
        <p:spPr>
          <a:xfrm>
            <a:off x="1150938" y="692150"/>
            <a:ext cx="4556125" cy="3416300"/>
          </a:xfrm>
          <a:ln cap="flat"/>
        </p:spPr>
      </p:sp>
      <p:sp>
        <p:nvSpPr>
          <p:cNvPr id="2253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3623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50938" y="692150"/>
            <a:ext cx="4556125" cy="3416300"/>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93246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5640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 charset="0"/>
          <a:cs typeface="Arial" charset="0"/>
        </a:defRPr>
      </a:lvl2pPr>
      <a:lvl3pPr algn="ctr" rtl="0" eaLnBrk="0" fontAlgn="base" hangingPunct="0">
        <a:spcBef>
          <a:spcPct val="0"/>
        </a:spcBef>
        <a:spcAft>
          <a:spcPct val="0"/>
        </a:spcAft>
        <a:defRPr sz="4400">
          <a:solidFill>
            <a:schemeClr val="tx2"/>
          </a:solidFill>
          <a:latin typeface="Times New Roman" pitchFamily="1" charset="0"/>
          <a:cs typeface="Arial" charset="0"/>
        </a:defRPr>
      </a:lvl3pPr>
      <a:lvl4pPr algn="ctr" rtl="0" eaLnBrk="0" fontAlgn="base" hangingPunct="0">
        <a:spcBef>
          <a:spcPct val="0"/>
        </a:spcBef>
        <a:spcAft>
          <a:spcPct val="0"/>
        </a:spcAft>
        <a:defRPr sz="4400">
          <a:solidFill>
            <a:schemeClr val="tx2"/>
          </a:solidFill>
          <a:latin typeface="Times New Roman" pitchFamily="1" charset="0"/>
          <a:cs typeface="Arial" charset="0"/>
        </a:defRPr>
      </a:lvl4pPr>
      <a:lvl5pPr algn="ctr" rtl="0" eaLnBrk="0" fontAlgn="base" hangingPunct="0">
        <a:spcBef>
          <a:spcPct val="0"/>
        </a:spcBef>
        <a:spcAft>
          <a:spcPct val="0"/>
        </a:spcAft>
        <a:defRPr sz="4400">
          <a:solidFill>
            <a:schemeClr val="tx2"/>
          </a:solidFill>
          <a:latin typeface="Times New Roman" pitchFamily="1" charset="0"/>
          <a:cs typeface="Arial" charset="0"/>
        </a:defRPr>
      </a:lvl5pPr>
      <a:lvl6pPr marL="457200" algn="ctr" rtl="0" eaLnBrk="0" fontAlgn="base" hangingPunct="0">
        <a:spcBef>
          <a:spcPct val="0"/>
        </a:spcBef>
        <a:spcAft>
          <a:spcPct val="0"/>
        </a:spcAft>
        <a:defRPr sz="4400">
          <a:solidFill>
            <a:schemeClr val="tx2"/>
          </a:solidFill>
          <a:latin typeface="Times New Roman" pitchFamily="1" charset="0"/>
          <a:cs typeface="Arial" charset="0"/>
        </a:defRPr>
      </a:lvl6pPr>
      <a:lvl7pPr marL="914400" algn="ctr" rtl="0" eaLnBrk="0" fontAlgn="base" hangingPunct="0">
        <a:spcBef>
          <a:spcPct val="0"/>
        </a:spcBef>
        <a:spcAft>
          <a:spcPct val="0"/>
        </a:spcAft>
        <a:defRPr sz="4400">
          <a:solidFill>
            <a:schemeClr val="tx2"/>
          </a:solidFill>
          <a:latin typeface="Times New Roman" pitchFamily="1"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ei-c.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loc.gov/standards/mets/" TargetMode="External"/><Relationship Id="rId4" Type="http://schemas.openxmlformats.org/officeDocument/2006/relationships/hyperlink" Target="http://www.loc.gov/ead/"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4/43/Feed-icon.sv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miacs.umd.edu/~oard/teaching/671/fall13/slides/6/xml.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de.wikipedia.org/w/index.php?title=Datei:Lod-datasets_2010-09-22_colored.png&amp;filetimestamp=20101022110116"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a:noFill/>
        </p:spPr>
        <p:txBody>
          <a:bodyPr/>
          <a:lstStyle/>
          <a:p>
            <a:r>
              <a:rPr lang="en-US" dirty="0" smtClean="0"/>
              <a:t>Representation</a:t>
            </a:r>
          </a:p>
        </p:txBody>
      </p:sp>
      <p:sp>
        <p:nvSpPr>
          <p:cNvPr id="4099" name="Rectangle 3"/>
          <p:cNvSpPr>
            <a:spLocks noGrp="1" noChangeArrowheads="1"/>
          </p:cNvSpPr>
          <p:nvPr>
            <p:ph type="subTitle" idx="1"/>
          </p:nvPr>
        </p:nvSpPr>
        <p:spPr>
          <a:noFill/>
        </p:spPr>
        <p:txBody>
          <a:bodyPr/>
          <a:lstStyle/>
          <a:p>
            <a:pPr marL="342900" indent="-342900"/>
            <a:r>
              <a:rPr lang="en-US" dirty="0" smtClean="0"/>
              <a:t>Week 6</a:t>
            </a:r>
          </a:p>
          <a:p>
            <a:pPr marL="342900" indent="-342900"/>
            <a:r>
              <a:rPr lang="en-US" dirty="0" smtClean="0"/>
              <a:t>LBSC 671</a:t>
            </a:r>
          </a:p>
          <a:p>
            <a:pPr marL="342900" indent="-342900"/>
            <a:r>
              <a:rPr lang="en-US" dirty="0" smtClean="0"/>
              <a:t>Creating Information Infrastructures</a:t>
            </a:r>
          </a:p>
        </p:txBody>
      </p:sp>
      <p:pic>
        <p:nvPicPr>
          <p:cNvPr id="4100" name="Picture 5"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67" t="7778" r="31250" b="6297"/>
          <a:stretch/>
        </p:blipFill>
        <p:spPr>
          <a:xfrm>
            <a:off x="-25400" y="152400"/>
            <a:ext cx="9169400" cy="6606525"/>
          </a:xfrm>
          <a:prstGeom prst="rect">
            <a:avLst/>
          </a:prstGeom>
        </p:spPr>
      </p:pic>
    </p:spTree>
    <p:extLst>
      <p:ext uri="{BB962C8B-B14F-4D97-AF65-F5344CB8AC3E}">
        <p14:creationId xmlns:p14="http://schemas.microsoft.com/office/powerpoint/2010/main" val="323686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History of Structured Documents</a:t>
            </a:r>
          </a:p>
        </p:txBody>
      </p:sp>
      <p:sp>
        <p:nvSpPr>
          <p:cNvPr id="54275" name="Rectangle 3"/>
          <p:cNvSpPr>
            <a:spLocks noGrp="1" noChangeArrowheads="1"/>
          </p:cNvSpPr>
          <p:nvPr>
            <p:ph type="body" idx="1"/>
          </p:nvPr>
        </p:nvSpPr>
        <p:spPr>
          <a:xfrm>
            <a:off x="381000" y="1981200"/>
            <a:ext cx="8610600" cy="4114800"/>
          </a:xfrm>
        </p:spPr>
        <p:txBody>
          <a:bodyPr/>
          <a:lstStyle/>
          <a:p>
            <a:r>
              <a:rPr lang="en-US" smtClean="0"/>
              <a:t>Early standards were “typesetting languages”</a:t>
            </a:r>
          </a:p>
          <a:p>
            <a:pPr lvl="1"/>
            <a:r>
              <a:rPr lang="en-US" smtClean="0"/>
              <a:t>NROFF, TeX, LaTeX, SGML</a:t>
            </a:r>
          </a:p>
          <a:p>
            <a:r>
              <a:rPr lang="en-US" smtClean="0"/>
              <a:t>HTML was developed for the Web</a:t>
            </a:r>
          </a:p>
          <a:p>
            <a:pPr lvl="1"/>
            <a:r>
              <a:rPr lang="en-US" smtClean="0"/>
              <a:t>Too specialized for other uses</a:t>
            </a:r>
          </a:p>
          <a:p>
            <a:r>
              <a:rPr lang="en-US" smtClean="0"/>
              <a:t>Specialized standards met other needs</a:t>
            </a:r>
          </a:p>
          <a:p>
            <a:pPr lvl="1"/>
            <a:r>
              <a:rPr lang="en-US" smtClean="0"/>
              <a:t>Change tracking in Word, annotating manuscripts, …</a:t>
            </a:r>
          </a:p>
          <a:p>
            <a:r>
              <a:rPr lang="en-US" smtClean="0"/>
              <a:t>XML seeks to unify these threads</a:t>
            </a:r>
          </a:p>
          <a:p>
            <a:pPr lvl="1"/>
            <a:r>
              <a:rPr lang="en-US" smtClean="0"/>
              <a:t>One standard format for printing, viewing, processing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304800"/>
            <a:ext cx="8077200" cy="1143000"/>
          </a:xfrm>
        </p:spPr>
        <p:txBody>
          <a:bodyPr/>
          <a:lstStyle/>
          <a:p>
            <a:r>
              <a:rPr lang="en-US" sz="4000" smtClean="0"/>
              <a:t>eXtensible Markup Language (XML)</a:t>
            </a:r>
          </a:p>
        </p:txBody>
      </p:sp>
      <p:sp>
        <p:nvSpPr>
          <p:cNvPr id="56323" name="Rectangle 3"/>
          <p:cNvSpPr>
            <a:spLocks noGrp="1" noChangeArrowheads="1"/>
          </p:cNvSpPr>
          <p:nvPr>
            <p:ph type="body" idx="1"/>
          </p:nvPr>
        </p:nvSpPr>
        <p:spPr>
          <a:xfrm>
            <a:off x="609600" y="1676400"/>
            <a:ext cx="7772400" cy="4114800"/>
          </a:xfrm>
        </p:spPr>
        <p:txBody>
          <a:bodyPr/>
          <a:lstStyle/>
          <a:p>
            <a:pPr>
              <a:lnSpc>
                <a:spcPct val="90000"/>
              </a:lnSpc>
            </a:pPr>
            <a:r>
              <a:rPr lang="en-US" sz="2800" smtClean="0"/>
              <a:t>SGML was too complex</a:t>
            </a:r>
          </a:p>
          <a:p>
            <a:pPr>
              <a:lnSpc>
                <a:spcPct val="90000"/>
              </a:lnSpc>
            </a:pPr>
            <a:r>
              <a:rPr lang="en-US" sz="2800" smtClean="0"/>
              <a:t>HTML was too simple</a:t>
            </a:r>
          </a:p>
          <a:p>
            <a:pPr>
              <a:lnSpc>
                <a:spcPct val="90000"/>
              </a:lnSpc>
            </a:pPr>
            <a:r>
              <a:rPr lang="en-US" sz="2800" smtClean="0"/>
              <a:t>Goals for XML</a:t>
            </a:r>
          </a:p>
          <a:p>
            <a:pPr lvl="1">
              <a:lnSpc>
                <a:spcPct val="90000"/>
              </a:lnSpc>
            </a:pPr>
            <a:r>
              <a:rPr lang="en-US" sz="2400" smtClean="0"/>
              <a:t>Easily adapted to specific tasks</a:t>
            </a:r>
          </a:p>
          <a:p>
            <a:pPr lvl="2">
              <a:lnSpc>
                <a:spcPct val="90000"/>
              </a:lnSpc>
            </a:pPr>
            <a:r>
              <a:rPr lang="en-US" sz="2000" smtClean="0"/>
              <a:t>Rendering Web pages</a:t>
            </a:r>
          </a:p>
          <a:p>
            <a:pPr lvl="2">
              <a:lnSpc>
                <a:spcPct val="90000"/>
              </a:lnSpc>
            </a:pPr>
            <a:r>
              <a:rPr lang="en-US" sz="2000" smtClean="0"/>
              <a:t>Encoding metadata</a:t>
            </a:r>
          </a:p>
          <a:p>
            <a:pPr lvl="2">
              <a:lnSpc>
                <a:spcPct val="90000"/>
              </a:lnSpc>
            </a:pPr>
            <a:r>
              <a:rPr lang="en-US" sz="2000" smtClean="0"/>
              <a:t>“Semantic Web”</a:t>
            </a:r>
          </a:p>
          <a:p>
            <a:pPr lvl="1">
              <a:lnSpc>
                <a:spcPct val="90000"/>
              </a:lnSpc>
            </a:pPr>
            <a:r>
              <a:rPr lang="en-US" sz="2400" smtClean="0"/>
              <a:t>Easily created</a:t>
            </a:r>
          </a:p>
          <a:p>
            <a:pPr lvl="1">
              <a:lnSpc>
                <a:spcPct val="90000"/>
              </a:lnSpc>
            </a:pPr>
            <a:r>
              <a:rPr lang="en-US" sz="2400" smtClean="0"/>
              <a:t>Easily processed</a:t>
            </a:r>
          </a:p>
          <a:p>
            <a:pPr lvl="1">
              <a:lnSpc>
                <a:spcPct val="90000"/>
              </a:lnSpc>
            </a:pPr>
            <a:r>
              <a:rPr lang="en-US" sz="2400" smtClean="0"/>
              <a:t>Easily read</a:t>
            </a:r>
          </a:p>
          <a:p>
            <a:pPr lvl="1">
              <a:lnSpc>
                <a:spcPct val="90000"/>
              </a:lnSpc>
            </a:pPr>
            <a:r>
              <a:rPr lang="en-US" sz="2400" smtClean="0"/>
              <a:t>Concise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228600"/>
            <a:ext cx="7772400" cy="1143000"/>
          </a:xfrm>
        </p:spPr>
        <p:txBody>
          <a:bodyPr/>
          <a:lstStyle/>
          <a:p>
            <a:r>
              <a:rPr lang="en-US" smtClean="0"/>
              <a:t>Some XML Applications</a:t>
            </a:r>
          </a:p>
        </p:txBody>
      </p:sp>
      <p:sp>
        <p:nvSpPr>
          <p:cNvPr id="58371" name="Rectangle 3"/>
          <p:cNvSpPr>
            <a:spLocks noGrp="1" noChangeArrowheads="1"/>
          </p:cNvSpPr>
          <p:nvPr>
            <p:ph type="body" idx="1"/>
          </p:nvPr>
        </p:nvSpPr>
        <p:spPr>
          <a:xfrm>
            <a:off x="381000" y="1600200"/>
            <a:ext cx="8458200" cy="4572000"/>
          </a:xfrm>
        </p:spPr>
        <p:txBody>
          <a:bodyPr/>
          <a:lstStyle/>
          <a:p>
            <a:r>
              <a:rPr lang="en-US" sz="2800" dirty="0" smtClean="0"/>
              <a:t>Text Encoding Initiative</a:t>
            </a:r>
          </a:p>
          <a:p>
            <a:pPr lvl="1"/>
            <a:r>
              <a:rPr lang="en-US" sz="2400" dirty="0" smtClean="0"/>
              <a:t>For adding annotation to historical manuscripts</a:t>
            </a:r>
          </a:p>
          <a:p>
            <a:pPr lvl="1"/>
            <a:r>
              <a:rPr lang="en-US" sz="2400" dirty="0" smtClean="0">
                <a:hlinkClick r:id="rId3"/>
              </a:rPr>
              <a:t>http://www.tei-c.org/</a:t>
            </a:r>
            <a:endParaRPr lang="en-US" sz="2400" dirty="0" smtClean="0"/>
          </a:p>
          <a:p>
            <a:pPr lvl="3"/>
            <a:endParaRPr lang="en-US" sz="1800" dirty="0" smtClean="0"/>
          </a:p>
          <a:p>
            <a:r>
              <a:rPr lang="en-US" sz="2800" dirty="0" smtClean="0"/>
              <a:t>Encoded Archival Description</a:t>
            </a:r>
          </a:p>
          <a:p>
            <a:pPr lvl="1"/>
            <a:r>
              <a:rPr lang="en-US" sz="2400" dirty="0" smtClean="0"/>
              <a:t>To enhance automated processing of finding aids</a:t>
            </a:r>
          </a:p>
          <a:p>
            <a:pPr lvl="1"/>
            <a:r>
              <a:rPr lang="en-US" sz="2400" dirty="0" smtClean="0">
                <a:hlinkClick r:id="rId4"/>
              </a:rPr>
              <a:t>http://www.loc.gov/ead/</a:t>
            </a:r>
            <a:endParaRPr lang="en-US" sz="2400" dirty="0" smtClean="0"/>
          </a:p>
          <a:p>
            <a:pPr lvl="4"/>
            <a:endParaRPr lang="en-US" sz="1800" dirty="0" smtClean="0"/>
          </a:p>
          <a:p>
            <a:r>
              <a:rPr lang="en-US" sz="2800" dirty="0" smtClean="0"/>
              <a:t>Metadata Encoding and Transmission Standard</a:t>
            </a:r>
          </a:p>
          <a:p>
            <a:pPr lvl="1"/>
            <a:r>
              <a:rPr lang="en-US" sz="2400" dirty="0" smtClean="0"/>
              <a:t>Bundles </a:t>
            </a:r>
            <a:r>
              <a:rPr lang="en-US" sz="2400" dirty="0" smtClean="0"/>
              <a:t>many types of metadata</a:t>
            </a:r>
            <a:endParaRPr lang="en-US" sz="2400" dirty="0" smtClean="0"/>
          </a:p>
          <a:p>
            <a:pPr lvl="1"/>
            <a:r>
              <a:rPr lang="en-US" sz="2400" dirty="0" smtClean="0">
                <a:hlinkClick r:id="rId5"/>
              </a:rPr>
              <a:t>http://www.loc.gov/standards/mets/</a:t>
            </a: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152400"/>
            <a:ext cx="7772400" cy="1143000"/>
          </a:xfrm>
        </p:spPr>
        <p:txBody>
          <a:bodyPr/>
          <a:lstStyle/>
          <a:p>
            <a:r>
              <a:rPr lang="en-US" smtClean="0"/>
              <a:t>Even More Uses of XML …</a:t>
            </a:r>
          </a:p>
        </p:txBody>
      </p:sp>
      <p:sp>
        <p:nvSpPr>
          <p:cNvPr id="86019" name="Rectangle 3"/>
          <p:cNvSpPr>
            <a:spLocks noGrp="1" noChangeArrowheads="1"/>
          </p:cNvSpPr>
          <p:nvPr>
            <p:ph type="body" idx="1"/>
          </p:nvPr>
        </p:nvSpPr>
        <p:spPr>
          <a:xfrm>
            <a:off x="381000" y="1143000"/>
            <a:ext cx="8610600" cy="4114800"/>
          </a:xfrm>
        </p:spPr>
        <p:txBody>
          <a:bodyPr/>
          <a:lstStyle/>
          <a:p>
            <a:pPr>
              <a:spcBef>
                <a:spcPts val="500"/>
              </a:spcBef>
              <a:spcAft>
                <a:spcPts val="500"/>
              </a:spcAft>
            </a:pPr>
            <a:r>
              <a:rPr lang="en-US" b="1" dirty="0"/>
              <a:t>MARCXML</a:t>
            </a:r>
            <a:r>
              <a:rPr lang="en-US" dirty="0"/>
              <a:t> – MARC in XML</a:t>
            </a:r>
          </a:p>
          <a:p>
            <a:pPr>
              <a:spcBef>
                <a:spcPts val="500"/>
              </a:spcBef>
              <a:spcAft>
                <a:spcPts val="500"/>
              </a:spcAft>
            </a:pPr>
            <a:r>
              <a:rPr lang="en-US" b="1" dirty="0" smtClean="0"/>
              <a:t>MODS</a:t>
            </a:r>
            <a:r>
              <a:rPr lang="en-US" dirty="0" smtClean="0"/>
              <a:t> – Metadata Object Description Schema</a:t>
            </a:r>
          </a:p>
          <a:p>
            <a:pPr>
              <a:spcBef>
                <a:spcPts val="500"/>
              </a:spcBef>
              <a:spcAft>
                <a:spcPts val="500"/>
              </a:spcAft>
            </a:pPr>
            <a:r>
              <a:rPr lang="en-US" b="1" dirty="0" smtClean="0"/>
              <a:t>CML</a:t>
            </a:r>
            <a:r>
              <a:rPr lang="en-US" dirty="0" smtClean="0"/>
              <a:t> </a:t>
            </a:r>
            <a:r>
              <a:rPr lang="en-US" dirty="0" smtClean="0"/>
              <a:t>– Chemical Markup Language</a:t>
            </a:r>
          </a:p>
          <a:p>
            <a:pPr>
              <a:spcBef>
                <a:spcPts val="500"/>
              </a:spcBef>
              <a:spcAft>
                <a:spcPts val="500"/>
              </a:spcAft>
            </a:pPr>
            <a:r>
              <a:rPr lang="en-US" b="1" dirty="0" err="1" smtClean="0"/>
              <a:t>CellML</a:t>
            </a:r>
            <a:r>
              <a:rPr lang="en-US" dirty="0" smtClean="0"/>
              <a:t> – biological models</a:t>
            </a:r>
          </a:p>
          <a:p>
            <a:pPr>
              <a:spcBef>
                <a:spcPts val="500"/>
              </a:spcBef>
              <a:spcAft>
                <a:spcPts val="500"/>
              </a:spcAft>
            </a:pPr>
            <a:r>
              <a:rPr lang="en-US" b="1" dirty="0" smtClean="0"/>
              <a:t>BSML</a:t>
            </a:r>
            <a:r>
              <a:rPr lang="en-US" dirty="0" smtClean="0"/>
              <a:t> – </a:t>
            </a:r>
            <a:r>
              <a:rPr lang="en-US" dirty="0" err="1" smtClean="0"/>
              <a:t>bioinformatic</a:t>
            </a:r>
            <a:r>
              <a:rPr lang="en-US" dirty="0" smtClean="0"/>
              <a:t> sequences</a:t>
            </a:r>
          </a:p>
          <a:p>
            <a:pPr>
              <a:spcBef>
                <a:spcPts val="500"/>
              </a:spcBef>
              <a:spcAft>
                <a:spcPts val="500"/>
              </a:spcAft>
            </a:pPr>
            <a:r>
              <a:rPr lang="en-US" b="1" dirty="0" smtClean="0"/>
              <a:t>MAGE</a:t>
            </a:r>
            <a:r>
              <a:rPr lang="en-US" dirty="0" smtClean="0"/>
              <a:t>-</a:t>
            </a:r>
            <a:r>
              <a:rPr lang="en-US" b="1" dirty="0" smtClean="0"/>
              <a:t>ML</a:t>
            </a:r>
            <a:r>
              <a:rPr lang="en-US" dirty="0" smtClean="0"/>
              <a:t> – </a:t>
            </a:r>
            <a:r>
              <a:rPr lang="en-US" dirty="0" err="1" smtClean="0"/>
              <a:t>MicroArray</a:t>
            </a:r>
            <a:r>
              <a:rPr lang="en-US" dirty="0" smtClean="0"/>
              <a:t> Gene Expression</a:t>
            </a:r>
          </a:p>
          <a:p>
            <a:pPr>
              <a:spcBef>
                <a:spcPts val="500"/>
              </a:spcBef>
              <a:spcAft>
                <a:spcPts val="500"/>
              </a:spcAft>
            </a:pPr>
            <a:r>
              <a:rPr lang="en-US" b="1" dirty="0" smtClean="0"/>
              <a:t>XSTAR</a:t>
            </a:r>
            <a:r>
              <a:rPr lang="en-US" dirty="0" smtClean="0"/>
              <a:t> – for archaeological research </a:t>
            </a:r>
          </a:p>
          <a:p>
            <a:pPr>
              <a:spcBef>
                <a:spcPts val="500"/>
              </a:spcBef>
              <a:spcAft>
                <a:spcPts val="500"/>
              </a:spcAft>
            </a:pPr>
            <a:r>
              <a:rPr lang="en-US" b="1" dirty="0" smtClean="0"/>
              <a:t>AML</a:t>
            </a:r>
            <a:r>
              <a:rPr lang="en-US" dirty="0" smtClean="0"/>
              <a:t> </a:t>
            </a:r>
            <a:r>
              <a:rPr lang="en-US" dirty="0" smtClean="0"/>
              <a:t>– astronomy markup language</a:t>
            </a:r>
          </a:p>
          <a:p>
            <a:pPr>
              <a:spcBef>
                <a:spcPts val="500"/>
              </a:spcBef>
              <a:spcAft>
                <a:spcPts val="500"/>
              </a:spcAft>
            </a:pPr>
            <a:r>
              <a:rPr lang="en-US" b="1" dirty="0" err="1" smtClean="0"/>
              <a:t>SportsML</a:t>
            </a:r>
            <a:r>
              <a:rPr lang="en-US" dirty="0" smtClean="0"/>
              <a:t> – for sharing sports data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0"/>
            <a:ext cx="7772400" cy="1143000"/>
          </a:xfrm>
        </p:spPr>
        <p:txBody>
          <a:bodyPr/>
          <a:lstStyle/>
          <a:p>
            <a:r>
              <a:rPr lang="en-US" smtClean="0"/>
              <a:t>Really Simple Syndication (RSS)</a:t>
            </a:r>
          </a:p>
        </p:txBody>
      </p:sp>
      <p:sp>
        <p:nvSpPr>
          <p:cNvPr id="60419" name="Text Box 4"/>
          <p:cNvSpPr txBox="1">
            <a:spLocks noChangeArrowheads="1"/>
          </p:cNvSpPr>
          <p:nvPr/>
        </p:nvSpPr>
        <p:spPr bwMode="auto">
          <a:xfrm>
            <a:off x="1600200" y="6400800"/>
            <a:ext cx="5749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sz="1600" b="1" dirty="0">
                <a:latin typeface="Arial" panose="020B0604020202020204" pitchFamily="34" charset="0"/>
              </a:rPr>
              <a:t>See example at http://www.nytimes.com/services/xml/rss/</a:t>
            </a:r>
          </a:p>
        </p:txBody>
      </p:sp>
      <p:pic>
        <p:nvPicPr>
          <p:cNvPr id="60420" name="Picture 6" descr="Image:Feed-icon.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7"/>
          <p:cNvSpPr>
            <a:spLocks noChangeArrowheads="1"/>
          </p:cNvSpPr>
          <p:nvPr/>
        </p:nvSpPr>
        <p:spPr bwMode="auto">
          <a:xfrm>
            <a:off x="152400" y="1143000"/>
            <a:ext cx="91440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SzTx/>
              <a:buFontTx/>
              <a:buNone/>
            </a:pPr>
            <a:r>
              <a:rPr lang="en-US" sz="1400" b="1"/>
              <a:t>&lt;?xml</a:t>
            </a:r>
            <a:r>
              <a:rPr lang="en-US" sz="1400"/>
              <a:t> version="1.0"</a:t>
            </a:r>
            <a:r>
              <a:rPr lang="en-US" sz="1400" b="1"/>
              <a:t>?&gt;</a:t>
            </a:r>
            <a:r>
              <a:rPr lang="en-US" sz="1400"/>
              <a:t> </a:t>
            </a:r>
          </a:p>
          <a:p>
            <a:pPr eaLnBrk="1" hangingPunct="1">
              <a:spcBef>
                <a:spcPct val="0"/>
              </a:spcBef>
              <a:buSzTx/>
              <a:buFontTx/>
              <a:buNone/>
            </a:pPr>
            <a:r>
              <a:rPr lang="en-US" sz="1400" b="1"/>
              <a:t>&lt;rss</a:t>
            </a:r>
            <a:r>
              <a:rPr lang="en-US" sz="1400"/>
              <a:t> version="2.0"</a:t>
            </a:r>
            <a:r>
              <a:rPr lang="en-US" sz="1400" b="1"/>
              <a:t>&gt;</a:t>
            </a:r>
            <a:r>
              <a:rPr lang="en-US" sz="1400"/>
              <a:t> </a:t>
            </a:r>
          </a:p>
          <a:p>
            <a:pPr eaLnBrk="1" hangingPunct="1">
              <a:spcBef>
                <a:spcPct val="0"/>
              </a:spcBef>
              <a:buSzTx/>
              <a:buFontTx/>
              <a:buNone/>
            </a:pPr>
            <a:r>
              <a:rPr lang="en-US" sz="1400" b="1"/>
              <a:t>&lt;channel&gt;</a:t>
            </a:r>
            <a:r>
              <a:rPr lang="en-US" sz="1400"/>
              <a:t> </a:t>
            </a:r>
          </a:p>
          <a:p>
            <a:pPr eaLnBrk="1" hangingPunct="1">
              <a:spcBef>
                <a:spcPct val="0"/>
              </a:spcBef>
              <a:buSzTx/>
              <a:buFontTx/>
              <a:buNone/>
            </a:pPr>
            <a:r>
              <a:rPr lang="en-US" sz="1400" b="1"/>
              <a:t>    &lt;title&gt;</a:t>
            </a:r>
            <a:r>
              <a:rPr lang="en-US" sz="1400"/>
              <a:t>Lift Off News</a:t>
            </a:r>
            <a:r>
              <a:rPr lang="en-US" sz="1400" b="1"/>
              <a:t>&lt;/title&gt;</a:t>
            </a:r>
            <a:r>
              <a:rPr lang="en-US" sz="1400"/>
              <a:t> </a:t>
            </a:r>
          </a:p>
          <a:p>
            <a:pPr eaLnBrk="1" hangingPunct="1">
              <a:spcBef>
                <a:spcPct val="0"/>
              </a:spcBef>
              <a:buSzTx/>
              <a:buFontTx/>
              <a:buNone/>
            </a:pPr>
            <a:r>
              <a:rPr lang="en-US" sz="1400"/>
              <a:t>    </a:t>
            </a:r>
            <a:r>
              <a:rPr lang="en-US" sz="1400" b="1"/>
              <a:t>&lt;link&gt;</a:t>
            </a:r>
            <a:r>
              <a:rPr lang="en-US" sz="1400"/>
              <a:t>http://liftoff.msfc.nasa.gov/</a:t>
            </a:r>
            <a:r>
              <a:rPr lang="en-US" sz="1400" b="1"/>
              <a:t>&lt;/link&gt;</a:t>
            </a:r>
            <a:r>
              <a:rPr lang="en-US" sz="1400"/>
              <a:t> </a:t>
            </a:r>
          </a:p>
          <a:p>
            <a:pPr eaLnBrk="1" hangingPunct="1">
              <a:spcBef>
                <a:spcPct val="0"/>
              </a:spcBef>
              <a:buSzTx/>
              <a:buFontTx/>
              <a:buNone/>
            </a:pPr>
            <a:r>
              <a:rPr lang="en-US" sz="1400" b="1"/>
              <a:t>    &lt;description&gt;</a:t>
            </a:r>
            <a:r>
              <a:rPr lang="en-US" sz="1400"/>
              <a:t>Liftoff to Space Exploration.</a:t>
            </a:r>
            <a:r>
              <a:rPr lang="en-US" sz="1400" b="1"/>
              <a:t>&lt;/description&gt;</a:t>
            </a:r>
            <a:r>
              <a:rPr lang="en-US" sz="1400"/>
              <a:t> </a:t>
            </a:r>
          </a:p>
          <a:p>
            <a:pPr eaLnBrk="1" hangingPunct="1">
              <a:spcBef>
                <a:spcPct val="0"/>
              </a:spcBef>
              <a:buSzTx/>
              <a:buFontTx/>
              <a:buNone/>
            </a:pPr>
            <a:r>
              <a:rPr lang="en-US" sz="1400"/>
              <a:t>    </a:t>
            </a:r>
            <a:r>
              <a:rPr lang="en-US" sz="1400" b="1"/>
              <a:t>&lt;language&gt;</a:t>
            </a:r>
            <a:r>
              <a:rPr lang="en-US" sz="1400"/>
              <a:t>en-us</a:t>
            </a:r>
            <a:r>
              <a:rPr lang="en-US" sz="1400" b="1"/>
              <a:t>&lt;/language&gt;</a:t>
            </a:r>
            <a:r>
              <a:rPr lang="en-US" sz="1400"/>
              <a:t> </a:t>
            </a:r>
          </a:p>
          <a:p>
            <a:pPr eaLnBrk="1" hangingPunct="1">
              <a:spcBef>
                <a:spcPct val="0"/>
              </a:spcBef>
              <a:buSzTx/>
              <a:buFontTx/>
              <a:buNone/>
            </a:pPr>
            <a:r>
              <a:rPr lang="en-US" sz="1400" b="1"/>
              <a:t>    &lt;pubDate&gt;</a:t>
            </a:r>
            <a:r>
              <a:rPr lang="en-US" sz="1400"/>
              <a:t>Tue, 10 Jun 2003 04:00:00 GMT</a:t>
            </a:r>
            <a:r>
              <a:rPr lang="en-US" sz="1400" b="1"/>
              <a:t>&lt;/pubDate&gt;</a:t>
            </a:r>
            <a:r>
              <a:rPr lang="en-US" sz="1400"/>
              <a:t> </a:t>
            </a:r>
          </a:p>
          <a:p>
            <a:pPr eaLnBrk="1" hangingPunct="1">
              <a:spcBef>
                <a:spcPct val="0"/>
              </a:spcBef>
              <a:buSzTx/>
              <a:buFontTx/>
              <a:buNone/>
            </a:pPr>
            <a:r>
              <a:rPr lang="en-US" sz="1400" b="1"/>
              <a:t>    &lt;lastBuildDate&gt;</a:t>
            </a:r>
            <a:r>
              <a:rPr lang="en-US" sz="1400"/>
              <a:t>Tue, 10 Jun 2003 09:41:01 GMT</a:t>
            </a:r>
            <a:r>
              <a:rPr lang="en-US" sz="1400" b="1"/>
              <a:t>&lt;/lastBuildDate&gt;</a:t>
            </a:r>
            <a:r>
              <a:rPr lang="en-US" sz="1400"/>
              <a:t> </a:t>
            </a:r>
          </a:p>
          <a:p>
            <a:pPr eaLnBrk="1" hangingPunct="1">
              <a:spcBef>
                <a:spcPct val="0"/>
              </a:spcBef>
              <a:buSzTx/>
              <a:buFontTx/>
              <a:buNone/>
            </a:pPr>
            <a:r>
              <a:rPr lang="en-US" sz="1400"/>
              <a:t>    </a:t>
            </a:r>
            <a:r>
              <a:rPr lang="en-US" sz="1400" b="1"/>
              <a:t>&lt;docs&gt;</a:t>
            </a:r>
            <a:r>
              <a:rPr lang="en-US" sz="1400"/>
              <a:t>http://blogs.law.harvard.edu/tech/rss</a:t>
            </a:r>
            <a:r>
              <a:rPr lang="en-US" sz="1400" b="1"/>
              <a:t>&lt;/docs&gt;</a:t>
            </a:r>
            <a:r>
              <a:rPr lang="en-US" sz="1400"/>
              <a:t> </a:t>
            </a:r>
          </a:p>
          <a:p>
            <a:pPr eaLnBrk="1" hangingPunct="1">
              <a:spcBef>
                <a:spcPct val="0"/>
              </a:spcBef>
              <a:buSzTx/>
              <a:buFontTx/>
              <a:buNone/>
            </a:pPr>
            <a:r>
              <a:rPr lang="en-US" sz="1400"/>
              <a:t>    </a:t>
            </a:r>
            <a:r>
              <a:rPr lang="en-US" sz="1400" b="1"/>
              <a:t>&lt;generator&gt;</a:t>
            </a:r>
            <a:r>
              <a:rPr lang="en-US" sz="1400"/>
              <a:t>Weblog Editor 2.0</a:t>
            </a:r>
            <a:r>
              <a:rPr lang="en-US" sz="1400" b="1"/>
              <a:t>&lt;/generator&gt;</a:t>
            </a:r>
            <a:r>
              <a:rPr lang="en-US" sz="1400"/>
              <a:t> </a:t>
            </a:r>
          </a:p>
          <a:p>
            <a:pPr eaLnBrk="1" hangingPunct="1">
              <a:spcBef>
                <a:spcPct val="0"/>
              </a:spcBef>
              <a:buSzTx/>
              <a:buFontTx/>
              <a:buNone/>
            </a:pPr>
            <a:r>
              <a:rPr lang="en-US" sz="1400"/>
              <a:t>    </a:t>
            </a:r>
            <a:r>
              <a:rPr lang="en-US" sz="1400" b="1"/>
              <a:t>&lt;managingEditor&gt;</a:t>
            </a:r>
            <a:r>
              <a:rPr lang="en-US" sz="1400"/>
              <a:t>editor@example.com</a:t>
            </a:r>
            <a:r>
              <a:rPr lang="en-US" sz="1400" b="1"/>
              <a:t>&lt;/managingEditor&gt;</a:t>
            </a:r>
            <a:r>
              <a:rPr lang="en-US" sz="1400"/>
              <a:t> </a:t>
            </a:r>
          </a:p>
          <a:p>
            <a:pPr eaLnBrk="1" hangingPunct="1">
              <a:spcBef>
                <a:spcPct val="0"/>
              </a:spcBef>
              <a:buSzTx/>
              <a:buFontTx/>
              <a:buNone/>
            </a:pPr>
            <a:r>
              <a:rPr lang="en-US" sz="1400"/>
              <a:t>    </a:t>
            </a:r>
            <a:r>
              <a:rPr lang="en-US" sz="1400" b="1"/>
              <a:t>&lt;webMaster&gt;</a:t>
            </a:r>
            <a:r>
              <a:rPr lang="en-US" sz="1400"/>
              <a:t>webmaster@example.com</a:t>
            </a:r>
            <a:r>
              <a:rPr lang="en-US" sz="1400" b="1"/>
              <a:t>&lt;/webMaster&gt;</a:t>
            </a:r>
            <a:endParaRPr lang="en-US" sz="1400"/>
          </a:p>
          <a:p>
            <a:pPr eaLnBrk="1" hangingPunct="1">
              <a:spcBef>
                <a:spcPct val="0"/>
              </a:spcBef>
              <a:buSzTx/>
              <a:buFontTx/>
              <a:buNone/>
            </a:pPr>
            <a:r>
              <a:rPr lang="en-US" sz="1400"/>
              <a:t>    </a:t>
            </a:r>
            <a:r>
              <a:rPr lang="en-US" sz="1400" b="1"/>
              <a:t>&lt;ttl&gt;</a:t>
            </a:r>
            <a:r>
              <a:rPr lang="en-US" sz="1400"/>
              <a:t>5</a:t>
            </a:r>
            <a:r>
              <a:rPr lang="en-US" sz="1400" b="1"/>
              <a:t>&lt;/ttl&gt;</a:t>
            </a:r>
            <a:r>
              <a:rPr lang="en-US" sz="1400"/>
              <a:t> </a:t>
            </a:r>
          </a:p>
          <a:p>
            <a:pPr eaLnBrk="1" hangingPunct="1">
              <a:spcBef>
                <a:spcPct val="0"/>
              </a:spcBef>
              <a:buSzTx/>
              <a:buFontTx/>
              <a:buNone/>
            </a:pPr>
            <a:r>
              <a:rPr lang="en-US" sz="1400" b="1"/>
              <a:t>    &lt;item&gt;</a:t>
            </a:r>
            <a:r>
              <a:rPr lang="en-US" sz="1400"/>
              <a:t> </a:t>
            </a:r>
          </a:p>
          <a:p>
            <a:pPr eaLnBrk="1" hangingPunct="1">
              <a:spcBef>
                <a:spcPct val="0"/>
              </a:spcBef>
              <a:buSzTx/>
              <a:buFontTx/>
              <a:buNone/>
            </a:pPr>
            <a:r>
              <a:rPr lang="en-US" sz="1400"/>
              <a:t>        </a:t>
            </a:r>
            <a:r>
              <a:rPr lang="en-US" sz="1400" b="1"/>
              <a:t>&lt;title&gt;</a:t>
            </a:r>
            <a:r>
              <a:rPr lang="en-US" sz="1400"/>
              <a:t>Star City</a:t>
            </a:r>
            <a:r>
              <a:rPr lang="en-US" sz="1400" b="1"/>
              <a:t>&lt;/title&gt;</a:t>
            </a:r>
            <a:r>
              <a:rPr lang="en-US" sz="1400"/>
              <a:t> </a:t>
            </a:r>
          </a:p>
          <a:p>
            <a:pPr eaLnBrk="1" hangingPunct="1">
              <a:spcBef>
                <a:spcPct val="0"/>
              </a:spcBef>
              <a:buSzTx/>
              <a:buFontTx/>
              <a:buNone/>
            </a:pPr>
            <a:r>
              <a:rPr lang="en-US" sz="1400"/>
              <a:t>        </a:t>
            </a:r>
            <a:r>
              <a:rPr lang="en-US" sz="1400" b="1"/>
              <a:t>&lt;link&gt;</a:t>
            </a:r>
            <a:r>
              <a:rPr lang="en-US" sz="1400"/>
              <a:t>http://liftoff.msfc.nasa.gov/news/2003/news-starcity.asp</a:t>
            </a:r>
            <a:r>
              <a:rPr lang="en-US" sz="1400" b="1"/>
              <a:t>&lt;/link&gt;</a:t>
            </a:r>
            <a:r>
              <a:rPr lang="en-US" sz="1400"/>
              <a:t> </a:t>
            </a:r>
          </a:p>
          <a:p>
            <a:pPr eaLnBrk="1" hangingPunct="1">
              <a:spcBef>
                <a:spcPct val="0"/>
              </a:spcBef>
              <a:buSzTx/>
              <a:buFontTx/>
              <a:buNone/>
            </a:pPr>
            <a:r>
              <a:rPr lang="en-US" sz="1400" b="1"/>
              <a:t>        &lt;description&gt;</a:t>
            </a:r>
            <a:r>
              <a:rPr lang="en-US" sz="1400"/>
              <a:t>How do Americans get ready to work with Russians aboard the International Space Station? They take </a:t>
            </a:r>
          </a:p>
          <a:p>
            <a:pPr eaLnBrk="1" hangingPunct="1">
              <a:spcBef>
                <a:spcPct val="0"/>
              </a:spcBef>
              <a:buSzTx/>
              <a:buFontTx/>
              <a:buNone/>
            </a:pPr>
            <a:r>
              <a:rPr lang="en-US" sz="1400"/>
              <a:t>                                a crash course in culture, language and protocol at Russia's Star City.</a:t>
            </a:r>
            <a:r>
              <a:rPr lang="en-US" sz="1400" b="1"/>
              <a:t>&lt;/description&gt;</a:t>
            </a:r>
            <a:r>
              <a:rPr lang="en-US" sz="1400"/>
              <a:t> </a:t>
            </a:r>
          </a:p>
          <a:p>
            <a:pPr eaLnBrk="1" hangingPunct="1">
              <a:spcBef>
                <a:spcPct val="0"/>
              </a:spcBef>
              <a:buSzTx/>
              <a:buFontTx/>
              <a:buNone/>
            </a:pPr>
            <a:r>
              <a:rPr lang="en-US" sz="1400" b="1"/>
              <a:t>        &lt;pubDate&gt;</a:t>
            </a:r>
            <a:r>
              <a:rPr lang="en-US" sz="1400"/>
              <a:t>Tue, 03 Jun 2003 09:39:21 GMT</a:t>
            </a:r>
            <a:r>
              <a:rPr lang="en-US" sz="1400" b="1"/>
              <a:t>&lt;/pubDate&gt;</a:t>
            </a:r>
            <a:endParaRPr lang="en-US" sz="1400"/>
          </a:p>
          <a:p>
            <a:pPr eaLnBrk="1" hangingPunct="1">
              <a:spcBef>
                <a:spcPct val="0"/>
              </a:spcBef>
              <a:buSzTx/>
              <a:buFontTx/>
              <a:buNone/>
            </a:pPr>
            <a:r>
              <a:rPr lang="en-US" sz="1400"/>
              <a:t>        </a:t>
            </a:r>
            <a:r>
              <a:rPr lang="en-US" sz="1400" b="1"/>
              <a:t>&lt;guid&gt;</a:t>
            </a:r>
            <a:r>
              <a:rPr lang="en-US" sz="1400"/>
              <a:t>http://liftoff.msfc.nasa.gov/2003/06/03.html#item573</a:t>
            </a:r>
            <a:r>
              <a:rPr lang="en-US" sz="1400" b="1"/>
              <a:t>&lt;/guid&gt;</a:t>
            </a:r>
            <a:r>
              <a:rPr lang="en-US" sz="1400"/>
              <a:t> </a:t>
            </a:r>
          </a:p>
          <a:p>
            <a:pPr eaLnBrk="1" hangingPunct="1">
              <a:spcBef>
                <a:spcPct val="0"/>
              </a:spcBef>
              <a:buSzTx/>
              <a:buFontTx/>
              <a:buNone/>
            </a:pPr>
            <a:r>
              <a:rPr lang="en-US" sz="1400" b="1"/>
              <a:t>    &lt;/item&gt;</a:t>
            </a:r>
            <a:r>
              <a:rPr lang="en-US" sz="1400"/>
              <a:t> </a:t>
            </a:r>
          </a:p>
          <a:p>
            <a:pPr eaLnBrk="1" hangingPunct="1">
              <a:spcBef>
                <a:spcPct val="0"/>
              </a:spcBef>
              <a:buSzTx/>
              <a:buFontTx/>
              <a:buNone/>
            </a:pPr>
            <a:r>
              <a:rPr lang="en-US" sz="1400" b="1"/>
              <a:t>&lt;/channel&gt;</a:t>
            </a:r>
            <a:r>
              <a:rPr lang="en-US" sz="1400"/>
              <a:t> </a:t>
            </a:r>
          </a:p>
          <a:p>
            <a:pPr eaLnBrk="1" hangingPunct="1">
              <a:spcBef>
                <a:spcPct val="0"/>
              </a:spcBef>
              <a:buSzTx/>
              <a:buFontTx/>
              <a:buNone/>
            </a:pPr>
            <a:r>
              <a:rPr lang="en-US" sz="1400" b="1"/>
              <a:t>&lt;/rss&gt;</a:t>
            </a:r>
            <a:r>
              <a:rPr lang="en-US" sz="1400"/>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4800" y="152400"/>
            <a:ext cx="8610600" cy="1143000"/>
          </a:xfrm>
        </p:spPr>
        <p:txBody>
          <a:bodyPr/>
          <a:lstStyle/>
          <a:p>
            <a:r>
              <a:rPr lang="en-US" smtClean="0"/>
              <a:t>XML: A Family of Standards</a:t>
            </a:r>
          </a:p>
        </p:txBody>
      </p:sp>
      <p:sp>
        <p:nvSpPr>
          <p:cNvPr id="63491" name="Rectangle 3"/>
          <p:cNvSpPr>
            <a:spLocks noGrp="1" noChangeArrowheads="1"/>
          </p:cNvSpPr>
          <p:nvPr>
            <p:ph type="body" idx="1"/>
          </p:nvPr>
        </p:nvSpPr>
        <p:spPr>
          <a:xfrm>
            <a:off x="190500" y="1295400"/>
            <a:ext cx="8763000" cy="5105400"/>
          </a:xfrm>
        </p:spPr>
        <p:txBody>
          <a:bodyPr/>
          <a:lstStyle/>
          <a:p>
            <a:r>
              <a:rPr lang="en-US" dirty="0" smtClean="0"/>
              <a:t>Definition: DTD or Schema</a:t>
            </a:r>
          </a:p>
          <a:p>
            <a:pPr lvl="1"/>
            <a:r>
              <a:rPr lang="en-US" dirty="0" smtClean="0"/>
              <a:t>Known </a:t>
            </a:r>
            <a:r>
              <a:rPr lang="en-US" u="sng" dirty="0" smtClean="0"/>
              <a:t>types</a:t>
            </a:r>
            <a:r>
              <a:rPr lang="en-US" dirty="0" smtClean="0"/>
              <a:t> of entities with “labels”</a:t>
            </a:r>
          </a:p>
          <a:p>
            <a:pPr lvl="1"/>
            <a:r>
              <a:rPr lang="en-US" dirty="0" smtClean="0"/>
              <a:t>Defines part-whole and is-a relationships</a:t>
            </a:r>
          </a:p>
          <a:p>
            <a:pPr lvl="3"/>
            <a:endParaRPr lang="en-US" dirty="0" smtClean="0"/>
          </a:p>
          <a:p>
            <a:r>
              <a:rPr lang="en-US" dirty="0" smtClean="0"/>
              <a:t>Markup: XML</a:t>
            </a:r>
          </a:p>
          <a:p>
            <a:pPr lvl="1"/>
            <a:r>
              <a:rPr lang="en-US" dirty="0" smtClean="0"/>
              <a:t>“Tags” regions of text with labels</a:t>
            </a:r>
          </a:p>
          <a:p>
            <a:pPr lvl="4"/>
            <a:endParaRPr lang="en-US" dirty="0" smtClean="0"/>
          </a:p>
          <a:p>
            <a:r>
              <a:rPr lang="en-US" dirty="0" smtClean="0"/>
              <a:t>Presentation: XSLT</a:t>
            </a:r>
          </a:p>
          <a:p>
            <a:pPr lvl="1"/>
            <a:r>
              <a:rPr lang="en-US" dirty="0" smtClean="0"/>
              <a:t>Specifies transformations</a:t>
            </a:r>
          </a:p>
          <a:p>
            <a:pPr lvl="1"/>
            <a:r>
              <a:rPr lang="en-US" dirty="0" smtClean="0"/>
              <a:t>Commonly used to create a HTML display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XML Example</a:t>
            </a:r>
          </a:p>
        </p:txBody>
      </p:sp>
      <p:sp>
        <p:nvSpPr>
          <p:cNvPr id="65539" name="Rectangle 3"/>
          <p:cNvSpPr>
            <a:spLocks noGrp="1" noChangeArrowheads="1"/>
          </p:cNvSpPr>
          <p:nvPr>
            <p:ph type="body" idx="1"/>
          </p:nvPr>
        </p:nvSpPr>
        <p:spPr>
          <a:xfrm>
            <a:off x="15875" y="1981200"/>
            <a:ext cx="9144000" cy="4114800"/>
          </a:xfrm>
        </p:spPr>
        <p:txBody>
          <a:bodyPr/>
          <a:lstStyle/>
          <a:p>
            <a:r>
              <a:rPr lang="en-US" dirty="0" smtClean="0"/>
              <a:t>View “The Song of the Wandering </a:t>
            </a:r>
            <a:r>
              <a:rPr lang="en-US" dirty="0" err="1" smtClean="0"/>
              <a:t>Aengus</a:t>
            </a:r>
            <a:r>
              <a:rPr lang="en-US" dirty="0" smtClean="0"/>
              <a:t>”</a:t>
            </a:r>
            <a:r>
              <a:rPr lang="en-US" b="1" dirty="0" smtClean="0"/>
              <a:t> </a:t>
            </a:r>
          </a:p>
          <a:p>
            <a:pPr lvl="1"/>
            <a:r>
              <a:rPr lang="en-US" sz="2000" dirty="0">
                <a:hlinkClick r:id="rId3"/>
              </a:rPr>
              <a:t>http://www.umiacs.umd.edu/~</a:t>
            </a:r>
            <a:r>
              <a:rPr lang="en-US" sz="2000" dirty="0" smtClean="0">
                <a:hlinkClick r:id="rId3"/>
              </a:rPr>
              <a:t>oard/teaching/671/fall13/slides/6/xml.html</a:t>
            </a:r>
            <a:endParaRPr lang="en-US" sz="2000" dirty="0" smtClean="0"/>
          </a:p>
          <a:p>
            <a:endParaRPr lang="en-US" sz="2400" dirty="0" smtClean="0"/>
          </a:p>
          <a:p>
            <a:r>
              <a:rPr lang="en-US" dirty="0" smtClean="0"/>
              <a:t>Built from three files</a:t>
            </a:r>
          </a:p>
          <a:p>
            <a:pPr lvl="1"/>
            <a:r>
              <a:rPr lang="en-US" dirty="0" smtClean="0"/>
              <a:t>yeats01.xml </a:t>
            </a:r>
          </a:p>
          <a:p>
            <a:pPr lvl="1"/>
            <a:r>
              <a:rPr lang="en-US" dirty="0" smtClean="0"/>
              <a:t>poem01.dtd </a:t>
            </a:r>
          </a:p>
          <a:p>
            <a:pPr lvl="1"/>
            <a:r>
              <a:rPr lang="en-US" dirty="0" smtClean="0"/>
              <a:t>poem01.xsl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62000" y="0"/>
            <a:ext cx="7772400" cy="609600"/>
          </a:xfrm>
        </p:spPr>
        <p:txBody>
          <a:bodyPr/>
          <a:lstStyle/>
          <a:p>
            <a:r>
              <a:rPr lang="en-US" smtClean="0"/>
              <a:t>XML Example</a:t>
            </a:r>
          </a:p>
        </p:txBody>
      </p:sp>
      <p:sp>
        <p:nvSpPr>
          <p:cNvPr id="67587" name="Rectangle 3"/>
          <p:cNvSpPr>
            <a:spLocks noChangeArrowheads="1"/>
          </p:cNvSpPr>
          <p:nvPr/>
        </p:nvSpPr>
        <p:spPr bwMode="auto">
          <a:xfrm>
            <a:off x="1219200" y="685800"/>
            <a:ext cx="7010400" cy="6022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ts val="500"/>
              </a:spcBef>
              <a:spcAft>
                <a:spcPts val="500"/>
              </a:spcAft>
              <a:buSzTx/>
              <a:buFontTx/>
              <a:buNone/>
            </a:pPr>
            <a:r>
              <a:rPr lang="en-US" sz="2000" dirty="0"/>
              <a:t>&lt;?xml version="1.0"?&gt;</a:t>
            </a:r>
          </a:p>
          <a:p>
            <a:pPr>
              <a:spcBef>
                <a:spcPts val="500"/>
              </a:spcBef>
              <a:spcAft>
                <a:spcPts val="500"/>
              </a:spcAft>
              <a:buSzTx/>
              <a:buFontTx/>
              <a:buNone/>
            </a:pPr>
            <a:r>
              <a:rPr lang="en-US" sz="2000" dirty="0"/>
              <a:t>&lt;!DOCTYPE </a:t>
            </a:r>
            <a:r>
              <a:rPr lang="en-US" sz="2000" dirty="0" smtClean="0"/>
              <a:t>poem </a:t>
            </a:r>
            <a:r>
              <a:rPr lang="en-US" sz="2000" dirty="0"/>
              <a:t>SYSTEM "poem01.dtd"&gt;</a:t>
            </a:r>
          </a:p>
          <a:p>
            <a:pPr>
              <a:spcBef>
                <a:spcPts val="500"/>
              </a:spcBef>
              <a:spcAft>
                <a:spcPts val="500"/>
              </a:spcAft>
              <a:buSzTx/>
              <a:buFontTx/>
              <a:buNone/>
            </a:pPr>
            <a:r>
              <a:rPr lang="en-US" sz="2000" dirty="0"/>
              <a:t>&lt;?xml-</a:t>
            </a:r>
            <a:r>
              <a:rPr lang="en-US" sz="2000" dirty="0" err="1"/>
              <a:t>stylesheet</a:t>
            </a:r>
            <a:r>
              <a:rPr lang="en-US" sz="2000" dirty="0"/>
              <a:t> type="text/</a:t>
            </a:r>
            <a:r>
              <a:rPr lang="en-US" sz="2000" dirty="0" err="1"/>
              <a:t>xsl</a:t>
            </a:r>
            <a:r>
              <a:rPr lang="en-US" sz="2000" dirty="0"/>
              <a:t>" </a:t>
            </a:r>
            <a:r>
              <a:rPr lang="en-US" sz="2000" dirty="0" err="1"/>
              <a:t>href</a:t>
            </a:r>
            <a:r>
              <a:rPr lang="en-US" sz="2000" dirty="0"/>
              <a:t>="poem01.xsl"?&gt;</a:t>
            </a:r>
          </a:p>
          <a:p>
            <a:pPr>
              <a:spcBef>
                <a:spcPts val="500"/>
              </a:spcBef>
              <a:spcAft>
                <a:spcPts val="500"/>
              </a:spcAft>
              <a:buSzTx/>
              <a:buFontTx/>
              <a:buNone/>
            </a:pPr>
            <a:r>
              <a:rPr lang="en-US" sz="2000" dirty="0" smtClean="0"/>
              <a:t>&lt;poem&gt; </a:t>
            </a:r>
            <a:endParaRPr lang="en-US" sz="2000" dirty="0"/>
          </a:p>
          <a:p>
            <a:pPr>
              <a:spcBef>
                <a:spcPts val="500"/>
              </a:spcBef>
              <a:spcAft>
                <a:spcPts val="500"/>
              </a:spcAft>
              <a:buSzTx/>
              <a:buFontTx/>
              <a:buNone/>
            </a:pPr>
            <a:r>
              <a:rPr lang="en-US" sz="2000" dirty="0"/>
              <a:t>	</a:t>
            </a:r>
            <a:r>
              <a:rPr lang="en-US" sz="2000" dirty="0" smtClean="0"/>
              <a:t>&lt;title&gt;The </a:t>
            </a:r>
            <a:r>
              <a:rPr lang="en-US" sz="2000" dirty="0"/>
              <a:t>Song of Wandering </a:t>
            </a:r>
            <a:r>
              <a:rPr lang="en-US" sz="2000" dirty="0" err="1"/>
              <a:t>Aengus</a:t>
            </a:r>
            <a:r>
              <a:rPr lang="en-US" sz="2000" dirty="0" smtClean="0"/>
              <a:t>&lt;/title&gt; </a:t>
            </a:r>
            <a:endParaRPr lang="en-US" sz="2000" dirty="0"/>
          </a:p>
          <a:p>
            <a:pPr>
              <a:spcBef>
                <a:spcPts val="500"/>
              </a:spcBef>
              <a:spcAft>
                <a:spcPts val="500"/>
              </a:spcAft>
              <a:buSzTx/>
              <a:buFontTx/>
              <a:buNone/>
            </a:pPr>
            <a:r>
              <a:rPr lang="en-US" sz="2000" dirty="0"/>
              <a:t>	</a:t>
            </a:r>
            <a:r>
              <a:rPr lang="en-US" sz="2000" dirty="0" smtClean="0"/>
              <a:t>&lt;author&gt; &lt;</a:t>
            </a:r>
            <a:r>
              <a:rPr lang="en-US" sz="2000" dirty="0" err="1" smtClean="0"/>
              <a:t>firstname</a:t>
            </a:r>
            <a:r>
              <a:rPr lang="en-US" sz="2000" dirty="0" smtClean="0"/>
              <a:t>&gt;W.B.&lt;/</a:t>
            </a:r>
            <a:r>
              <a:rPr lang="en-US" sz="2000" dirty="0" err="1" smtClean="0"/>
              <a:t>firstname</a:t>
            </a:r>
            <a:r>
              <a:rPr lang="en-US" sz="2000" dirty="0" smtClean="0"/>
              <a:t>&gt; </a:t>
            </a:r>
            <a:endParaRPr lang="en-US" sz="2000" dirty="0"/>
          </a:p>
          <a:p>
            <a:pPr>
              <a:spcBef>
                <a:spcPts val="500"/>
              </a:spcBef>
              <a:spcAft>
                <a:spcPts val="500"/>
              </a:spcAft>
              <a:buSzTx/>
              <a:buFontTx/>
              <a:buNone/>
            </a:pPr>
            <a:r>
              <a:rPr lang="en-US" sz="2000" dirty="0"/>
              <a:t>		  </a:t>
            </a:r>
            <a:r>
              <a:rPr lang="en-US" sz="2000" dirty="0" smtClean="0"/>
              <a:t>&lt;</a:t>
            </a:r>
            <a:r>
              <a:rPr lang="en-US" sz="2000" dirty="0" err="1" smtClean="0"/>
              <a:t>lastname</a:t>
            </a:r>
            <a:r>
              <a:rPr lang="en-US" sz="2000" dirty="0" smtClean="0"/>
              <a:t>&gt;Yeats&lt;/</a:t>
            </a:r>
            <a:r>
              <a:rPr lang="en-US" sz="2000" dirty="0" err="1" smtClean="0"/>
              <a:t>lastname</a:t>
            </a:r>
            <a:r>
              <a:rPr lang="en-US" sz="2000" dirty="0" smtClean="0"/>
              <a:t>&gt; </a:t>
            </a:r>
            <a:endParaRPr lang="en-US" sz="2000" dirty="0"/>
          </a:p>
          <a:p>
            <a:pPr>
              <a:spcBef>
                <a:spcPts val="500"/>
              </a:spcBef>
              <a:spcAft>
                <a:spcPts val="500"/>
              </a:spcAft>
              <a:buSzTx/>
              <a:buFontTx/>
              <a:buNone/>
            </a:pPr>
            <a:r>
              <a:rPr lang="en-US" sz="2000" dirty="0"/>
              <a:t>	</a:t>
            </a:r>
            <a:r>
              <a:rPr lang="en-US" sz="2000" dirty="0" smtClean="0"/>
              <a:t>&lt;/author&gt; </a:t>
            </a:r>
            <a:endParaRPr lang="en-US" sz="2000" dirty="0"/>
          </a:p>
          <a:p>
            <a:pPr>
              <a:spcBef>
                <a:spcPts val="500"/>
              </a:spcBef>
              <a:spcAft>
                <a:spcPts val="500"/>
              </a:spcAft>
              <a:buSzTx/>
              <a:buFontTx/>
              <a:buNone/>
            </a:pPr>
            <a:r>
              <a:rPr lang="en-US" sz="2000" dirty="0" smtClean="0"/>
              <a:t>&lt;stanza&gt; </a:t>
            </a:r>
            <a:endParaRPr lang="en-US" sz="2000" dirty="0"/>
          </a:p>
          <a:p>
            <a:pPr>
              <a:spcBef>
                <a:spcPts val="500"/>
              </a:spcBef>
              <a:spcAft>
                <a:spcPts val="500"/>
              </a:spcAft>
              <a:buSzTx/>
              <a:buFontTx/>
              <a:buNone/>
            </a:pPr>
            <a:r>
              <a:rPr lang="en-US" sz="2000" dirty="0"/>
              <a:t>	</a:t>
            </a:r>
            <a:r>
              <a:rPr lang="en-US" sz="2000" dirty="0" smtClean="0"/>
              <a:t>&lt;line&gt;I </a:t>
            </a:r>
            <a:r>
              <a:rPr lang="en-US" sz="2000" dirty="0"/>
              <a:t>went on to the hazel wood</a:t>
            </a:r>
            <a:r>
              <a:rPr lang="en-US" sz="2000" dirty="0" smtClean="0"/>
              <a:t>,&lt;/line&gt; </a:t>
            </a:r>
            <a:endParaRPr lang="en-US" sz="2000" dirty="0"/>
          </a:p>
          <a:p>
            <a:pPr>
              <a:spcBef>
                <a:spcPts val="500"/>
              </a:spcBef>
              <a:spcAft>
                <a:spcPts val="500"/>
              </a:spcAft>
              <a:buSzTx/>
              <a:buFontTx/>
              <a:buNone/>
            </a:pPr>
            <a:r>
              <a:rPr lang="en-US" sz="2000" dirty="0"/>
              <a:t>	</a:t>
            </a:r>
            <a:r>
              <a:rPr lang="en-US" sz="2000" dirty="0" smtClean="0"/>
              <a:t>&lt;</a:t>
            </a:r>
            <a:r>
              <a:rPr lang="en-US" sz="2000" dirty="0" err="1" smtClean="0"/>
              <a:t>linein</a:t>
            </a:r>
            <a:r>
              <a:rPr lang="en-US" sz="2000" dirty="0" smtClean="0"/>
              <a:t>&gt;Because </a:t>
            </a:r>
            <a:r>
              <a:rPr lang="en-US" sz="2000" dirty="0"/>
              <a:t>a fire was in my head</a:t>
            </a:r>
            <a:r>
              <a:rPr lang="en-US" sz="2000" dirty="0" smtClean="0"/>
              <a:t>,&lt;/</a:t>
            </a:r>
            <a:r>
              <a:rPr lang="en-US" sz="2000" dirty="0" err="1" smtClean="0"/>
              <a:t>linein</a:t>
            </a:r>
            <a:r>
              <a:rPr lang="en-US" sz="2000" dirty="0" smtClean="0"/>
              <a:t>&gt;</a:t>
            </a:r>
            <a:endParaRPr lang="en-US" sz="2000" dirty="0"/>
          </a:p>
          <a:p>
            <a:pPr>
              <a:spcBef>
                <a:spcPts val="500"/>
              </a:spcBef>
              <a:spcAft>
                <a:spcPts val="500"/>
              </a:spcAft>
              <a:buSzTx/>
              <a:buFontTx/>
              <a:buNone/>
            </a:pPr>
            <a:r>
              <a:rPr lang="en-US" sz="2000" dirty="0"/>
              <a:t>	 </a:t>
            </a:r>
            <a:r>
              <a:rPr lang="en-US" sz="2000" dirty="0" smtClean="0"/>
              <a:t>&lt;line&gt;And </a:t>
            </a:r>
            <a:r>
              <a:rPr lang="en-US" sz="2000" dirty="0"/>
              <a:t>cut and peeled a hazel wand</a:t>
            </a:r>
            <a:r>
              <a:rPr lang="en-US" sz="2000" dirty="0" smtClean="0"/>
              <a:t>,&lt;/line&gt; </a:t>
            </a:r>
            <a:endParaRPr lang="en-US" sz="2000" dirty="0"/>
          </a:p>
          <a:p>
            <a:pPr>
              <a:spcBef>
                <a:spcPts val="500"/>
              </a:spcBef>
              <a:spcAft>
                <a:spcPts val="500"/>
              </a:spcAft>
              <a:buSzTx/>
              <a:buFontTx/>
              <a:buNone/>
            </a:pPr>
            <a:r>
              <a:rPr lang="en-US" sz="2000" dirty="0" smtClean="0"/>
              <a:t>&lt;/stanza&gt;</a:t>
            </a:r>
            <a:endParaRPr lang="en-US" sz="2000" dirty="0"/>
          </a:p>
          <a:p>
            <a:pPr>
              <a:spcBef>
                <a:spcPts val="500"/>
              </a:spcBef>
              <a:spcAft>
                <a:spcPts val="500"/>
              </a:spcAft>
              <a:buSzTx/>
              <a:buFontTx/>
              <a:buNone/>
            </a:pPr>
            <a:r>
              <a:rPr lang="en-US" sz="2000" dirty="0" smtClean="0"/>
              <a:t>&lt;/poem&gt;</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0"/>
            <a:ext cx="8229600" cy="914400"/>
          </a:xfrm>
        </p:spPr>
        <p:txBody>
          <a:bodyPr/>
          <a:lstStyle/>
          <a:p>
            <a:r>
              <a:rPr lang="en-US" smtClean="0"/>
              <a:t>Document Type Definition (DTD)</a:t>
            </a:r>
          </a:p>
        </p:txBody>
      </p:sp>
      <p:sp>
        <p:nvSpPr>
          <p:cNvPr id="69635" name="Rectangle 3"/>
          <p:cNvSpPr>
            <a:spLocks noChangeArrowheads="1"/>
          </p:cNvSpPr>
          <p:nvPr/>
        </p:nvSpPr>
        <p:spPr bwMode="auto">
          <a:xfrm>
            <a:off x="1752600" y="1676400"/>
            <a:ext cx="49498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ts val="500"/>
              </a:spcBef>
              <a:spcAft>
                <a:spcPts val="500"/>
              </a:spcAft>
              <a:buSzTx/>
              <a:buFontTx/>
              <a:buNone/>
            </a:pPr>
            <a:r>
              <a:rPr lang="en-US" sz="2000"/>
              <a:t>&lt;!ELEMENT poem ( (title, author, stanza)* )&gt;</a:t>
            </a:r>
          </a:p>
          <a:p>
            <a:pPr>
              <a:spcBef>
                <a:spcPts val="500"/>
              </a:spcBef>
              <a:spcAft>
                <a:spcPts val="500"/>
              </a:spcAft>
              <a:buSzTx/>
              <a:buFontTx/>
              <a:buNone/>
            </a:pPr>
            <a:r>
              <a:rPr lang="en-US" sz="2000"/>
              <a:t> &lt;!ELEMENT title (#PCDATA) &gt; </a:t>
            </a:r>
          </a:p>
          <a:p>
            <a:pPr>
              <a:spcBef>
                <a:spcPts val="500"/>
              </a:spcBef>
              <a:spcAft>
                <a:spcPts val="500"/>
              </a:spcAft>
              <a:buSzTx/>
              <a:buFontTx/>
              <a:buNone/>
            </a:pPr>
            <a:r>
              <a:rPr lang="en-US" sz="2000"/>
              <a:t>&lt;!ELEMENT author (firstname, lastname) &gt; </a:t>
            </a:r>
          </a:p>
          <a:p>
            <a:pPr>
              <a:spcBef>
                <a:spcPts val="500"/>
              </a:spcBef>
              <a:spcAft>
                <a:spcPts val="500"/>
              </a:spcAft>
              <a:buSzTx/>
              <a:buFontTx/>
              <a:buNone/>
            </a:pPr>
            <a:r>
              <a:rPr lang="en-US" sz="2000"/>
              <a:t>&lt;!ELEMENT firstname (#PCDATA) &gt;</a:t>
            </a:r>
          </a:p>
          <a:p>
            <a:pPr>
              <a:spcBef>
                <a:spcPts val="500"/>
              </a:spcBef>
              <a:spcAft>
                <a:spcPts val="500"/>
              </a:spcAft>
              <a:buSzTx/>
              <a:buFontTx/>
              <a:buNone/>
            </a:pPr>
            <a:r>
              <a:rPr lang="en-US" sz="2000"/>
              <a:t> &lt;!ELEMENT lastname (#PCDATA) &gt;</a:t>
            </a:r>
          </a:p>
          <a:p>
            <a:pPr>
              <a:spcBef>
                <a:spcPts val="500"/>
              </a:spcBef>
              <a:spcAft>
                <a:spcPts val="500"/>
              </a:spcAft>
              <a:buSzTx/>
              <a:buFontTx/>
              <a:buNone/>
            </a:pPr>
            <a:r>
              <a:rPr lang="en-US" sz="2000"/>
              <a:t> &lt;!ELEMENT stanza (line+ | linein+) &gt;</a:t>
            </a:r>
          </a:p>
          <a:p>
            <a:pPr>
              <a:spcBef>
                <a:spcPts val="500"/>
              </a:spcBef>
              <a:spcAft>
                <a:spcPts val="500"/>
              </a:spcAft>
              <a:buSzTx/>
              <a:buFontTx/>
              <a:buNone/>
            </a:pPr>
            <a:r>
              <a:rPr lang="en-US" sz="2000"/>
              <a:t> &lt;!ELEMENT line (#PCDATA) &gt; </a:t>
            </a:r>
          </a:p>
          <a:p>
            <a:pPr>
              <a:spcBef>
                <a:spcPts val="500"/>
              </a:spcBef>
              <a:spcAft>
                <a:spcPts val="500"/>
              </a:spcAft>
              <a:buSzTx/>
              <a:buFontTx/>
              <a:buNone/>
            </a:pPr>
            <a:r>
              <a:rPr lang="en-US" sz="2000"/>
              <a:t>&lt;!ELEMENT linein (#PCDATA) &gt;</a:t>
            </a:r>
            <a:endParaRPr lang="en-US" sz="2400"/>
          </a:p>
        </p:txBody>
      </p:sp>
      <p:sp>
        <p:nvSpPr>
          <p:cNvPr id="69636" name="Text Box 4"/>
          <p:cNvSpPr txBox="1">
            <a:spLocks noChangeArrowheads="1"/>
          </p:cNvSpPr>
          <p:nvPr/>
        </p:nvSpPr>
        <p:spPr bwMode="auto">
          <a:xfrm>
            <a:off x="6019800" y="4800600"/>
            <a:ext cx="3032125" cy="1930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sz="1400"/>
              <a:t>#PCDATA</a:t>
            </a:r>
            <a:r>
              <a:rPr lang="en-US" sz="2400"/>
              <a:t>	span of text </a:t>
            </a:r>
          </a:p>
          <a:p>
            <a:pPr>
              <a:spcBef>
                <a:spcPct val="0"/>
              </a:spcBef>
              <a:buSzTx/>
              <a:buFontTx/>
              <a:buNone/>
            </a:pPr>
            <a:r>
              <a:rPr lang="en-US" sz="2400" i="1"/>
              <a:t>a</a:t>
            </a:r>
            <a:r>
              <a:rPr lang="en-US" sz="2400"/>
              <a:t>,</a:t>
            </a:r>
            <a:r>
              <a:rPr lang="en-US" sz="2400" i="1"/>
              <a:t>b</a:t>
            </a:r>
            <a:r>
              <a:rPr lang="en-US" sz="2400"/>
              <a:t>	</a:t>
            </a:r>
            <a:r>
              <a:rPr lang="en-US" sz="2400" i="1"/>
              <a:t>a</a:t>
            </a:r>
            <a:r>
              <a:rPr lang="en-US" sz="2400"/>
              <a:t> followed by </a:t>
            </a:r>
            <a:r>
              <a:rPr lang="en-US" sz="2400" i="1"/>
              <a:t>b</a:t>
            </a:r>
          </a:p>
          <a:p>
            <a:pPr>
              <a:spcBef>
                <a:spcPct val="0"/>
              </a:spcBef>
              <a:buSzTx/>
              <a:buFontTx/>
              <a:buNone/>
            </a:pPr>
            <a:r>
              <a:rPr lang="en-US" sz="2400" i="1"/>
              <a:t>a</a:t>
            </a:r>
            <a:r>
              <a:rPr lang="en-US" sz="2400"/>
              <a:t>|</a:t>
            </a:r>
            <a:r>
              <a:rPr lang="en-US" sz="2400" i="1"/>
              <a:t>b</a:t>
            </a:r>
            <a:r>
              <a:rPr lang="en-US" sz="2400"/>
              <a:t>	either </a:t>
            </a:r>
            <a:r>
              <a:rPr lang="en-US" sz="2400" i="1"/>
              <a:t>a</a:t>
            </a:r>
            <a:r>
              <a:rPr lang="en-US" sz="2400"/>
              <a:t> or </a:t>
            </a:r>
            <a:r>
              <a:rPr lang="en-US" sz="2400" i="1"/>
              <a:t>b</a:t>
            </a:r>
          </a:p>
          <a:p>
            <a:pPr>
              <a:spcBef>
                <a:spcPct val="0"/>
              </a:spcBef>
              <a:buSzTx/>
              <a:buFontTx/>
              <a:buNone/>
            </a:pPr>
            <a:r>
              <a:rPr lang="en-US" sz="2400" i="1"/>
              <a:t>a</a:t>
            </a:r>
            <a:r>
              <a:rPr lang="en-US" sz="2400"/>
              <a:t>*	0 or more </a:t>
            </a:r>
            <a:r>
              <a:rPr lang="en-US" sz="2400" i="1"/>
              <a:t>a</a:t>
            </a:r>
            <a:r>
              <a:rPr lang="en-US" sz="2400"/>
              <a:t>’s</a:t>
            </a:r>
          </a:p>
          <a:p>
            <a:pPr>
              <a:spcBef>
                <a:spcPct val="0"/>
              </a:spcBef>
              <a:buSzTx/>
              <a:buFontTx/>
              <a:buNone/>
            </a:pPr>
            <a:r>
              <a:rPr lang="en-US" sz="2400" i="1"/>
              <a:t>a</a:t>
            </a:r>
            <a:r>
              <a:rPr lang="en-US" sz="2400"/>
              <a:t>+	1 or more </a:t>
            </a:r>
            <a:r>
              <a:rPr lang="en-US" sz="2400" i="1"/>
              <a:t>a</a:t>
            </a:r>
            <a:r>
              <a:rPr lang="en-US" sz="2400"/>
              <a:t>’s</a:t>
            </a:r>
            <a:endParaRPr lang="en-US"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The character ‘A’</a:t>
            </a:r>
          </a:p>
        </p:txBody>
      </p:sp>
      <p:sp>
        <p:nvSpPr>
          <p:cNvPr id="9219" name="Rectangle 3"/>
          <p:cNvSpPr>
            <a:spLocks noGrp="1" noChangeArrowheads="1"/>
          </p:cNvSpPr>
          <p:nvPr>
            <p:ph type="body" idx="1"/>
          </p:nvPr>
        </p:nvSpPr>
        <p:spPr>
          <a:xfrm>
            <a:off x="685800" y="1981200"/>
            <a:ext cx="7772400" cy="4648200"/>
          </a:xfrm>
        </p:spPr>
        <p:txBody>
          <a:bodyPr/>
          <a:lstStyle/>
          <a:p>
            <a:r>
              <a:rPr lang="en-US" sz="2800" smtClean="0"/>
              <a:t>ASCII encoding: 7 bits used per character</a:t>
            </a:r>
          </a:p>
          <a:p>
            <a:pPr lvl="1">
              <a:buFontTx/>
              <a:buNone/>
            </a:pPr>
            <a:r>
              <a:rPr lang="en-US" sz="2400" smtClean="0">
                <a:solidFill>
                  <a:srgbClr val="FF0000"/>
                </a:solidFill>
              </a:rPr>
              <a:t>0</a:t>
            </a:r>
            <a:r>
              <a:rPr lang="en-US" sz="2400" smtClean="0"/>
              <a:t> 1 0 0 0 0 0 1       = 65 (decimal)</a:t>
            </a:r>
          </a:p>
          <a:p>
            <a:pPr lvl="1">
              <a:buFontTx/>
              <a:buNone/>
            </a:pPr>
            <a:r>
              <a:rPr lang="en-US" sz="2400" smtClean="0">
                <a:solidFill>
                  <a:srgbClr val="FF0000"/>
                </a:solidFill>
              </a:rPr>
              <a:t>0</a:t>
            </a:r>
            <a:r>
              <a:rPr lang="en-US" sz="2400" smtClean="0"/>
              <a:t> 1 0 0  0 0 0 1      = 41 (hexadecimal)</a:t>
            </a:r>
          </a:p>
          <a:p>
            <a:pPr lvl="1">
              <a:buFontTx/>
              <a:buNone/>
            </a:pPr>
            <a:r>
              <a:rPr lang="en-US" sz="2400" smtClean="0">
                <a:solidFill>
                  <a:srgbClr val="FF0000"/>
                </a:solidFill>
              </a:rPr>
              <a:t>0</a:t>
            </a:r>
            <a:r>
              <a:rPr lang="en-US" sz="2400" smtClean="0"/>
              <a:t> 1  0 0 0  0 0 1     = 101 (octal)</a:t>
            </a:r>
          </a:p>
          <a:p>
            <a:pPr lvl="1">
              <a:buFontTx/>
              <a:buNone/>
            </a:pPr>
            <a:endParaRPr lang="en-US" sz="2400" smtClean="0"/>
          </a:p>
          <a:p>
            <a:r>
              <a:rPr lang="en-US" sz="2800" smtClean="0"/>
              <a:t>Number of representable character codes:</a:t>
            </a:r>
          </a:p>
          <a:p>
            <a:pPr lvl="1">
              <a:buFontTx/>
              <a:buNone/>
            </a:pPr>
            <a:r>
              <a:rPr lang="en-US" sz="2400" smtClean="0"/>
              <a:t>2</a:t>
            </a:r>
            <a:r>
              <a:rPr lang="en-US" sz="2400" b="1" baseline="30000" smtClean="0"/>
              <a:t>7</a:t>
            </a:r>
            <a:r>
              <a:rPr lang="en-US" sz="2400" smtClean="0"/>
              <a:t> = 128</a:t>
            </a:r>
          </a:p>
          <a:p>
            <a:pPr lvl="1">
              <a:buFontTx/>
              <a:buNone/>
            </a:pPr>
            <a:endParaRPr lang="en-US" sz="2400" smtClean="0"/>
          </a:p>
          <a:p>
            <a:r>
              <a:rPr lang="en-US" sz="2800" smtClean="0"/>
              <a:t>Some codes are used as “control characters”</a:t>
            </a:r>
          </a:p>
          <a:p>
            <a:pPr lvl="1">
              <a:buFontTx/>
              <a:buNone/>
            </a:pPr>
            <a:r>
              <a:rPr lang="en-US" sz="2400" smtClean="0"/>
              <a:t>e.g.  7 (decimal) rings a “bell” (these days, a beep) (“^G”)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Specifying Appearance: XSL</a:t>
            </a:r>
          </a:p>
        </p:txBody>
      </p:sp>
      <p:sp>
        <p:nvSpPr>
          <p:cNvPr id="71683" name="Rectangle 3"/>
          <p:cNvSpPr>
            <a:spLocks noChangeArrowheads="1"/>
          </p:cNvSpPr>
          <p:nvPr/>
        </p:nvSpPr>
        <p:spPr bwMode="auto">
          <a:xfrm>
            <a:off x="76200" y="2362200"/>
            <a:ext cx="4017446" cy="344709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ts val="500"/>
              </a:spcBef>
              <a:spcAft>
                <a:spcPts val="500"/>
              </a:spcAft>
              <a:buSzTx/>
              <a:buFontTx/>
              <a:buNone/>
            </a:pPr>
            <a:r>
              <a:rPr lang="en-US" sz="2400" dirty="0"/>
              <a:t>&lt;</a:t>
            </a:r>
            <a:r>
              <a:rPr lang="en-US" sz="2400" dirty="0" err="1"/>
              <a:t>xsl:template</a:t>
            </a:r>
            <a:r>
              <a:rPr lang="en-US" sz="2400" dirty="0"/>
              <a:t> match</a:t>
            </a:r>
            <a:r>
              <a:rPr lang="en-US" sz="2400" dirty="0" smtClean="0"/>
              <a:t>=“poem"&gt;</a:t>
            </a:r>
            <a:endParaRPr lang="en-US" sz="2400" dirty="0"/>
          </a:p>
          <a:p>
            <a:pPr>
              <a:spcBef>
                <a:spcPts val="500"/>
              </a:spcBef>
              <a:spcAft>
                <a:spcPts val="500"/>
              </a:spcAft>
              <a:buSzTx/>
              <a:buFontTx/>
              <a:buNone/>
            </a:pPr>
            <a:r>
              <a:rPr lang="en-US" sz="2400" dirty="0"/>
              <a:t> </a:t>
            </a:r>
            <a:r>
              <a:rPr lang="en-US" sz="2400" dirty="0" smtClean="0"/>
              <a:t>&lt;html&gt; </a:t>
            </a:r>
            <a:endParaRPr lang="en-US" sz="2400" dirty="0"/>
          </a:p>
          <a:p>
            <a:pPr>
              <a:spcBef>
                <a:spcPts val="500"/>
              </a:spcBef>
              <a:spcAft>
                <a:spcPts val="500"/>
              </a:spcAft>
              <a:buSzTx/>
              <a:buFontTx/>
              <a:buNone/>
            </a:pPr>
            <a:r>
              <a:rPr lang="en-US" sz="2400" dirty="0" smtClean="0"/>
              <a:t>&lt;body </a:t>
            </a:r>
            <a:r>
              <a:rPr lang="en-US" sz="2400" dirty="0" err="1" smtClean="0"/>
              <a:t>bgcolor</a:t>
            </a:r>
            <a:r>
              <a:rPr lang="en-US" sz="2400" dirty="0" smtClean="0"/>
              <a:t>="#</a:t>
            </a:r>
            <a:r>
              <a:rPr lang="en-US" sz="2400" dirty="0"/>
              <a:t>FFFFCC"&gt; </a:t>
            </a:r>
          </a:p>
          <a:p>
            <a:pPr>
              <a:spcBef>
                <a:spcPts val="500"/>
              </a:spcBef>
              <a:spcAft>
                <a:spcPts val="500"/>
              </a:spcAft>
              <a:buSzTx/>
              <a:buFontTx/>
              <a:buNone/>
            </a:pPr>
            <a:r>
              <a:rPr lang="en-US" sz="2400" dirty="0"/>
              <a:t>     &lt;</a:t>
            </a:r>
            <a:r>
              <a:rPr lang="en-US" sz="2400" dirty="0" err="1"/>
              <a:t>xsl:apply-templates</a:t>
            </a:r>
            <a:r>
              <a:rPr lang="en-US" sz="2400" dirty="0"/>
              <a:t>/&gt;</a:t>
            </a:r>
          </a:p>
          <a:p>
            <a:pPr>
              <a:spcBef>
                <a:spcPts val="500"/>
              </a:spcBef>
              <a:spcAft>
                <a:spcPts val="500"/>
              </a:spcAft>
              <a:buSzTx/>
              <a:buFontTx/>
              <a:buNone/>
            </a:pPr>
            <a:r>
              <a:rPr lang="en-US" sz="2400" dirty="0"/>
              <a:t> </a:t>
            </a:r>
            <a:r>
              <a:rPr lang="en-US" sz="2400" dirty="0" smtClean="0"/>
              <a:t>&lt;/html&gt; </a:t>
            </a:r>
            <a:endParaRPr lang="en-US" sz="2400" dirty="0"/>
          </a:p>
          <a:p>
            <a:pPr>
              <a:spcBef>
                <a:spcPts val="500"/>
              </a:spcBef>
              <a:spcAft>
                <a:spcPts val="500"/>
              </a:spcAft>
              <a:buSzTx/>
              <a:buFontTx/>
              <a:buNone/>
            </a:pPr>
            <a:r>
              <a:rPr lang="en-US" sz="2400" dirty="0" smtClean="0"/>
              <a:t>&lt;/html&gt;</a:t>
            </a:r>
            <a:endParaRPr lang="en-US" sz="2400" dirty="0"/>
          </a:p>
          <a:p>
            <a:pPr>
              <a:spcBef>
                <a:spcPts val="500"/>
              </a:spcBef>
              <a:spcAft>
                <a:spcPts val="500"/>
              </a:spcAft>
              <a:buSzTx/>
              <a:buFontTx/>
              <a:buNone/>
            </a:pPr>
            <a:r>
              <a:rPr lang="en-US" sz="2400" dirty="0"/>
              <a:t>&lt;/</a:t>
            </a:r>
            <a:r>
              <a:rPr lang="en-US" sz="2400" dirty="0" err="1"/>
              <a:t>xsl:template</a:t>
            </a:r>
            <a:r>
              <a:rPr lang="en-US" sz="2400" dirty="0"/>
              <a:t>&gt;</a:t>
            </a:r>
          </a:p>
        </p:txBody>
      </p:sp>
      <p:sp>
        <p:nvSpPr>
          <p:cNvPr id="71684" name="Rectangle 4"/>
          <p:cNvSpPr>
            <a:spLocks noChangeArrowheads="1"/>
          </p:cNvSpPr>
          <p:nvPr/>
        </p:nvSpPr>
        <p:spPr bwMode="auto">
          <a:xfrm>
            <a:off x="4953000" y="2362200"/>
            <a:ext cx="3833101" cy="344709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ts val="500"/>
              </a:spcBef>
              <a:spcAft>
                <a:spcPts val="500"/>
              </a:spcAft>
              <a:buSzTx/>
              <a:buFontTx/>
              <a:buNone/>
            </a:pPr>
            <a:r>
              <a:rPr lang="en-US" sz="2400" dirty="0"/>
              <a:t>&lt;</a:t>
            </a:r>
            <a:r>
              <a:rPr lang="en-US" sz="2400" dirty="0" err="1"/>
              <a:t>xsl:template</a:t>
            </a:r>
            <a:r>
              <a:rPr lang="en-US" sz="2400" dirty="0"/>
              <a:t> match</a:t>
            </a:r>
            <a:r>
              <a:rPr lang="en-US" sz="2400" dirty="0" smtClean="0"/>
              <a:t>=“title"&gt;</a:t>
            </a:r>
            <a:endParaRPr lang="en-US" sz="2400" dirty="0"/>
          </a:p>
          <a:p>
            <a:pPr>
              <a:spcBef>
                <a:spcPts val="500"/>
              </a:spcBef>
              <a:spcAft>
                <a:spcPts val="500"/>
              </a:spcAft>
              <a:buSzTx/>
              <a:buFontTx/>
              <a:buNone/>
            </a:pPr>
            <a:r>
              <a:rPr lang="en-US" sz="2400" dirty="0"/>
              <a:t> </a:t>
            </a:r>
            <a:r>
              <a:rPr lang="en-US" sz="2400" dirty="0" smtClean="0"/>
              <a:t>&lt;h1</a:t>
            </a:r>
            <a:r>
              <a:rPr lang="en-US" sz="2400" dirty="0"/>
              <a:t>&gt;</a:t>
            </a:r>
          </a:p>
          <a:p>
            <a:pPr>
              <a:spcBef>
                <a:spcPts val="500"/>
              </a:spcBef>
              <a:spcAft>
                <a:spcPts val="500"/>
              </a:spcAft>
              <a:buSzTx/>
              <a:buFontTx/>
              <a:buNone/>
            </a:pPr>
            <a:r>
              <a:rPr lang="en-US" sz="2400" dirty="0" smtClean="0"/>
              <a:t>&lt;font color="</a:t>
            </a:r>
            <a:r>
              <a:rPr lang="en-US" sz="2400" dirty="0"/>
              <a:t>Green"&gt;</a:t>
            </a:r>
          </a:p>
          <a:p>
            <a:pPr>
              <a:spcBef>
                <a:spcPts val="500"/>
              </a:spcBef>
              <a:spcAft>
                <a:spcPts val="500"/>
              </a:spcAft>
              <a:buSzTx/>
              <a:buFontTx/>
              <a:buNone/>
            </a:pPr>
            <a:r>
              <a:rPr lang="en-US" sz="2400" dirty="0"/>
              <a:t>      &lt;</a:t>
            </a:r>
            <a:r>
              <a:rPr lang="en-US" sz="2400" dirty="0" err="1"/>
              <a:t>xsl:value-of</a:t>
            </a:r>
            <a:r>
              <a:rPr lang="en-US" sz="2400" dirty="0" smtClean="0"/>
              <a:t>/ select=“.”&gt;</a:t>
            </a:r>
            <a:endParaRPr lang="en-US" sz="2400" dirty="0"/>
          </a:p>
          <a:p>
            <a:pPr>
              <a:spcBef>
                <a:spcPts val="500"/>
              </a:spcBef>
              <a:spcAft>
                <a:spcPts val="500"/>
              </a:spcAft>
              <a:buSzTx/>
              <a:buFontTx/>
              <a:buNone/>
            </a:pPr>
            <a:r>
              <a:rPr lang="en-US" sz="2400" dirty="0"/>
              <a:t> </a:t>
            </a:r>
            <a:r>
              <a:rPr lang="en-US" sz="2400" dirty="0" smtClean="0"/>
              <a:t>&lt;/font&gt;</a:t>
            </a:r>
            <a:endParaRPr lang="en-US" sz="2400" dirty="0"/>
          </a:p>
          <a:p>
            <a:pPr>
              <a:spcBef>
                <a:spcPts val="500"/>
              </a:spcBef>
              <a:spcAft>
                <a:spcPts val="500"/>
              </a:spcAft>
              <a:buSzTx/>
              <a:buFontTx/>
              <a:buNone/>
            </a:pPr>
            <a:r>
              <a:rPr lang="en-US" sz="2400" dirty="0" smtClean="0"/>
              <a:t>&lt;/h1</a:t>
            </a:r>
            <a:r>
              <a:rPr lang="en-US" sz="2400" dirty="0"/>
              <a:t>&gt;</a:t>
            </a:r>
          </a:p>
          <a:p>
            <a:pPr>
              <a:spcBef>
                <a:spcPts val="500"/>
              </a:spcBef>
              <a:spcAft>
                <a:spcPts val="500"/>
              </a:spcAft>
              <a:buSzTx/>
              <a:buFontTx/>
              <a:buNone/>
            </a:pPr>
            <a:r>
              <a:rPr lang="en-US" sz="2400" dirty="0"/>
              <a:t>&lt;/</a:t>
            </a:r>
            <a:r>
              <a:rPr lang="en-US" sz="2400" dirty="0" err="1"/>
              <a:t>xsl:template</a:t>
            </a:r>
            <a:r>
              <a:rPr lang="en-US" sz="2400" dirty="0"/>
              <a:t>&gt;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0"/>
            <a:ext cx="7772400" cy="685800"/>
          </a:xfrm>
        </p:spPr>
        <p:txBody>
          <a:bodyPr/>
          <a:lstStyle/>
          <a:p>
            <a:r>
              <a:rPr lang="en-US" u="sng" smtClean="0"/>
              <a:t>Some Basic Rules for XML</a:t>
            </a:r>
          </a:p>
        </p:txBody>
      </p:sp>
      <p:sp>
        <p:nvSpPr>
          <p:cNvPr id="77827" name="Rectangle 3"/>
          <p:cNvSpPr>
            <a:spLocks noGrp="1" noChangeArrowheads="1"/>
          </p:cNvSpPr>
          <p:nvPr>
            <p:ph type="body" idx="1"/>
          </p:nvPr>
        </p:nvSpPr>
        <p:spPr>
          <a:xfrm>
            <a:off x="609600" y="762000"/>
            <a:ext cx="8229600" cy="4114800"/>
          </a:xfrm>
        </p:spPr>
        <p:txBody>
          <a:bodyPr/>
          <a:lstStyle/>
          <a:p>
            <a:r>
              <a:rPr lang="en-US" dirty="0" smtClean="0"/>
              <a:t>XML declaration is the first statement</a:t>
            </a:r>
          </a:p>
          <a:p>
            <a:pPr lvl="1"/>
            <a:r>
              <a:rPr lang="en-US" dirty="0" smtClean="0"/>
              <a:t>&lt;?xml version="1.0"?&gt;</a:t>
            </a:r>
          </a:p>
          <a:p>
            <a:r>
              <a:rPr lang="en-US" dirty="0" smtClean="0"/>
              <a:t>An XML document is a “tree”</a:t>
            </a:r>
          </a:p>
          <a:p>
            <a:pPr lvl="1"/>
            <a:r>
              <a:rPr lang="en-US" dirty="0" smtClean="0"/>
              <a:t>Must contain one root element</a:t>
            </a:r>
          </a:p>
          <a:p>
            <a:pPr lvl="1"/>
            <a:r>
              <a:rPr lang="en-US" dirty="0" smtClean="0"/>
              <a:t>Other elements must be properly nested</a:t>
            </a:r>
          </a:p>
          <a:p>
            <a:r>
              <a:rPr lang="en-US" dirty="0" smtClean="0"/>
              <a:t>All start tags must have end tags</a:t>
            </a:r>
          </a:p>
          <a:p>
            <a:r>
              <a:rPr lang="en-US" dirty="0"/>
              <a:t>XML is case sensitive</a:t>
            </a:r>
          </a:p>
          <a:p>
            <a:r>
              <a:rPr lang="en-US" dirty="0" smtClean="0"/>
              <a:t>Attribute values must have quotation marks</a:t>
            </a:r>
          </a:p>
          <a:p>
            <a:pPr lvl="1"/>
            <a:r>
              <a:rPr lang="en-US" dirty="0" smtClean="0"/>
              <a:t>&lt;item id=“33905”&gt;</a:t>
            </a:r>
          </a:p>
          <a:p>
            <a:r>
              <a:rPr lang="en-US" dirty="0" smtClean="0"/>
              <a:t>Certain characters are “reserved”</a:t>
            </a:r>
          </a:p>
          <a:p>
            <a:pPr lvl="1"/>
            <a:r>
              <a:rPr lang="en-US" dirty="0" smtClean="0"/>
              <a:t>For example: </a:t>
            </a:r>
            <a:r>
              <a:rPr lang="en-US" u="sng" dirty="0" smtClean="0">
                <a:latin typeface="Arial Unicode MS" panose="020B0604020202020204" pitchFamily="34" charset="-128"/>
              </a:rPr>
              <a:t>&amp;</a:t>
            </a:r>
            <a:r>
              <a:rPr lang="en-US" u="sng" dirty="0" err="1" smtClean="0">
                <a:latin typeface="Arial Unicode MS" panose="020B0604020202020204" pitchFamily="34" charset="-128"/>
              </a:rPr>
              <a:t>lt</a:t>
            </a:r>
            <a:r>
              <a:rPr lang="en-US" u="sng" dirty="0" smtClean="0">
                <a:latin typeface="Arial Unicode MS" panose="020B0604020202020204" pitchFamily="34" charset="-128"/>
              </a:rPr>
              <a:t>;</a:t>
            </a:r>
            <a:r>
              <a:rPr lang="en-US" dirty="0" smtClean="0"/>
              <a:t> is used to represent </a:t>
            </a:r>
            <a:r>
              <a:rPr lang="en-US" b="1" dirty="0" smtClean="0"/>
              <a:t>&lt;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Resource Description Framework</a:t>
            </a:r>
          </a:p>
        </p:txBody>
      </p:sp>
      <p:sp>
        <p:nvSpPr>
          <p:cNvPr id="23555" name="Rectangle 3"/>
          <p:cNvSpPr>
            <a:spLocks noGrp="1" noChangeArrowheads="1"/>
          </p:cNvSpPr>
          <p:nvPr>
            <p:ph type="body" idx="1"/>
          </p:nvPr>
        </p:nvSpPr>
        <p:spPr>
          <a:xfrm>
            <a:off x="685800" y="1981200"/>
            <a:ext cx="8001000" cy="4114800"/>
          </a:xfrm>
        </p:spPr>
        <p:txBody>
          <a:bodyPr/>
          <a:lstStyle/>
          <a:p>
            <a:r>
              <a:rPr lang="en-US" smtClean="0"/>
              <a:t>XML schema for describing resources</a:t>
            </a:r>
          </a:p>
          <a:p>
            <a:pPr lvl="4"/>
            <a:endParaRPr lang="en-US" smtClean="0"/>
          </a:p>
          <a:p>
            <a:r>
              <a:rPr lang="en-US" smtClean="0"/>
              <a:t>Can integrate multiple metadata standards </a:t>
            </a:r>
          </a:p>
          <a:p>
            <a:pPr lvl="1"/>
            <a:r>
              <a:rPr lang="en-US" smtClean="0"/>
              <a:t>Dublin Core, P3P, PICS, vCARD, …</a:t>
            </a:r>
          </a:p>
          <a:p>
            <a:pPr lvl="4"/>
            <a:endParaRPr lang="en-US" smtClean="0"/>
          </a:p>
          <a:p>
            <a:r>
              <a:rPr lang="en-US" smtClean="0"/>
              <a:t>Dublin Core provides a XML “namespace”</a:t>
            </a:r>
          </a:p>
          <a:p>
            <a:pPr lvl="1"/>
            <a:r>
              <a:rPr lang="en-US" smtClean="0"/>
              <a:t>DC Elements are XML “properties</a:t>
            </a:r>
          </a:p>
          <a:p>
            <a:pPr lvl="2"/>
            <a:r>
              <a:rPr lang="en-US" smtClean="0"/>
              <a:t>DC Refinements are RDF “subproperties”</a:t>
            </a:r>
          </a:p>
          <a:p>
            <a:pPr lvl="1"/>
            <a:r>
              <a:rPr lang="en-US" smtClean="0"/>
              <a:t>Values are XML “content”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152400"/>
            <a:ext cx="7772400" cy="1143000"/>
          </a:xfrm>
        </p:spPr>
        <p:txBody>
          <a:bodyPr/>
          <a:lstStyle/>
          <a:p>
            <a:r>
              <a:rPr lang="en-US" dirty="0" smtClean="0"/>
              <a:t>XML Namespaces</a:t>
            </a:r>
          </a:p>
        </p:txBody>
      </p:sp>
      <p:sp>
        <p:nvSpPr>
          <p:cNvPr id="79875" name="Text Box 3"/>
          <p:cNvSpPr txBox="1">
            <a:spLocks noChangeArrowheads="1"/>
          </p:cNvSpPr>
          <p:nvPr/>
        </p:nvSpPr>
        <p:spPr bwMode="auto">
          <a:xfrm>
            <a:off x="1758950" y="1346200"/>
            <a:ext cx="4986338"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lang="en-US" sz="1400">
                <a:solidFill>
                  <a:srgbClr val="000000"/>
                </a:solidFill>
                <a:latin typeface="Arial" panose="020B0604020202020204" pitchFamily="34" charset="0"/>
              </a:rPr>
              <a:t>&lt;?xml version="1.0"?&gt;</a:t>
            </a:r>
          </a:p>
          <a:p>
            <a:pPr>
              <a:spcBef>
                <a:spcPct val="0"/>
              </a:spcBef>
              <a:buSzTx/>
              <a:buFontTx/>
              <a:buNone/>
            </a:pPr>
            <a:r>
              <a:rPr lang="en-US" sz="1400">
                <a:solidFill>
                  <a:srgbClr val="000000"/>
                </a:solidFill>
                <a:latin typeface="Arial" panose="020B0604020202020204" pitchFamily="34" charset="0"/>
              </a:rPr>
              <a:t>&lt;rdf:RDF</a:t>
            </a:r>
          </a:p>
          <a:p>
            <a:pPr>
              <a:spcBef>
                <a:spcPct val="0"/>
              </a:spcBef>
              <a:buSzTx/>
              <a:buFontTx/>
              <a:buNone/>
            </a:pPr>
            <a:r>
              <a:rPr lang="en-US" sz="1400">
                <a:solidFill>
                  <a:srgbClr val="000000"/>
                </a:solidFill>
                <a:latin typeface="Arial" panose="020B0604020202020204" pitchFamily="34" charset="0"/>
              </a:rPr>
              <a:t>  </a:t>
            </a:r>
            <a:r>
              <a:rPr lang="en-US" sz="1400">
                <a:solidFill>
                  <a:srgbClr val="FF0000"/>
                </a:solidFill>
                <a:latin typeface="Arial" panose="020B0604020202020204" pitchFamily="34" charset="0"/>
              </a:rPr>
              <a:t>xmlns:rdf="http://www.w3.org/1999/02/22-rdf-syntax-ns#"</a:t>
            </a:r>
          </a:p>
          <a:p>
            <a:pPr>
              <a:spcBef>
                <a:spcPct val="0"/>
              </a:spcBef>
              <a:buSzTx/>
              <a:buFontTx/>
              <a:buNone/>
            </a:pPr>
            <a:r>
              <a:rPr lang="en-US" sz="1400">
                <a:solidFill>
                  <a:srgbClr val="000000"/>
                </a:solidFill>
                <a:latin typeface="Arial" panose="020B0604020202020204" pitchFamily="34" charset="0"/>
              </a:rPr>
              <a:t>  </a:t>
            </a:r>
            <a:r>
              <a:rPr lang="en-US" sz="1400">
                <a:solidFill>
                  <a:srgbClr val="FF0000"/>
                </a:solidFill>
                <a:latin typeface="Arial" panose="020B0604020202020204" pitchFamily="34" charset="0"/>
              </a:rPr>
              <a:t>xmlns:rss="http://purl.org/rss/1.0/"</a:t>
            </a:r>
          </a:p>
          <a:p>
            <a:pPr>
              <a:spcBef>
                <a:spcPct val="0"/>
              </a:spcBef>
              <a:buSzTx/>
              <a:buFontTx/>
              <a:buNone/>
            </a:pPr>
            <a:r>
              <a:rPr lang="en-US" sz="1400">
                <a:solidFill>
                  <a:srgbClr val="000000"/>
                </a:solidFill>
                <a:latin typeface="Arial" panose="020B0604020202020204" pitchFamily="34" charset="0"/>
              </a:rPr>
              <a:t>  </a:t>
            </a:r>
            <a:r>
              <a:rPr lang="en-US" sz="1400">
                <a:solidFill>
                  <a:srgbClr val="FF0000"/>
                </a:solidFill>
                <a:latin typeface="Arial" panose="020B0604020202020204" pitchFamily="34" charset="0"/>
              </a:rPr>
              <a:t>xmlns:dc="http://purl.org/dc/elements/1.1/"</a:t>
            </a:r>
            <a:r>
              <a:rPr lang="en-US" sz="1400">
                <a:solidFill>
                  <a:srgbClr val="000000"/>
                </a:solidFill>
                <a:latin typeface="Arial" panose="020B0604020202020204" pitchFamily="34" charset="0"/>
              </a:rPr>
              <a:t>&gt;</a:t>
            </a:r>
          </a:p>
          <a:p>
            <a:pPr>
              <a:spcBef>
                <a:spcPct val="0"/>
              </a:spcBef>
              <a:buSzTx/>
              <a:buFontTx/>
              <a:buNone/>
            </a:pPr>
            <a:r>
              <a:rPr lang="en-US" sz="1400">
                <a:solidFill>
                  <a:srgbClr val="000000"/>
                </a:solidFill>
                <a:latin typeface="Arial" panose="020B0604020202020204" pitchFamily="34" charset="0"/>
              </a:rPr>
              <a:t>  &lt;rss:channel rdf:about="http://www.xml.com/xml/news.rss"&gt;</a:t>
            </a:r>
          </a:p>
          <a:p>
            <a:pPr>
              <a:spcBef>
                <a:spcPct val="0"/>
              </a:spcBef>
              <a:buSzTx/>
              <a:buFontTx/>
              <a:buNone/>
            </a:pPr>
            <a:r>
              <a:rPr lang="en-US" sz="1400">
                <a:solidFill>
                  <a:srgbClr val="000000"/>
                </a:solidFill>
                <a:latin typeface="Arial" panose="020B0604020202020204" pitchFamily="34" charset="0"/>
              </a:rPr>
              <a:t>    &lt;rss:title&gt;XML.com&lt;/rss:title&gt;</a:t>
            </a:r>
          </a:p>
          <a:p>
            <a:pPr>
              <a:spcBef>
                <a:spcPct val="0"/>
              </a:spcBef>
              <a:buSzTx/>
              <a:buFontTx/>
              <a:buNone/>
            </a:pPr>
            <a:r>
              <a:rPr lang="en-US" sz="1400">
                <a:solidFill>
                  <a:srgbClr val="000000"/>
                </a:solidFill>
                <a:latin typeface="Arial" panose="020B0604020202020204" pitchFamily="34" charset="0"/>
              </a:rPr>
              <a:t>    &lt;rss:link&gt;http://xml.com/pub&lt;/rss:link&gt;</a:t>
            </a:r>
          </a:p>
          <a:p>
            <a:pPr>
              <a:spcBef>
                <a:spcPct val="0"/>
              </a:spcBef>
              <a:buSzTx/>
              <a:buFontTx/>
              <a:buNone/>
            </a:pPr>
            <a:r>
              <a:rPr lang="en-US" sz="1400">
                <a:solidFill>
                  <a:srgbClr val="000000"/>
                </a:solidFill>
                <a:latin typeface="Arial" panose="020B0604020202020204" pitchFamily="34" charset="0"/>
              </a:rPr>
              <a:t>    &lt;dc:description&gt;</a:t>
            </a:r>
          </a:p>
          <a:p>
            <a:pPr>
              <a:spcBef>
                <a:spcPct val="0"/>
              </a:spcBef>
              <a:buSzTx/>
              <a:buFontTx/>
              <a:buNone/>
            </a:pPr>
            <a:r>
              <a:rPr lang="en-US" sz="1400">
                <a:solidFill>
                  <a:srgbClr val="000000"/>
                </a:solidFill>
                <a:latin typeface="Arial" panose="020B0604020202020204" pitchFamily="34" charset="0"/>
              </a:rPr>
              <a:t>      XML.com features a rich mix of</a:t>
            </a:r>
          </a:p>
          <a:p>
            <a:pPr>
              <a:spcBef>
                <a:spcPct val="0"/>
              </a:spcBef>
              <a:buSzTx/>
              <a:buFontTx/>
              <a:buNone/>
            </a:pPr>
            <a:r>
              <a:rPr lang="en-US" sz="1400">
                <a:solidFill>
                  <a:srgbClr val="000000"/>
                </a:solidFill>
                <a:latin typeface="Arial" panose="020B0604020202020204" pitchFamily="34" charset="0"/>
              </a:rPr>
              <a:t>      information and services for the XML community.</a:t>
            </a:r>
          </a:p>
          <a:p>
            <a:pPr>
              <a:spcBef>
                <a:spcPct val="0"/>
              </a:spcBef>
              <a:buSzTx/>
              <a:buFontTx/>
              <a:buNone/>
            </a:pPr>
            <a:r>
              <a:rPr lang="en-US" sz="1400">
                <a:solidFill>
                  <a:srgbClr val="000000"/>
                </a:solidFill>
                <a:latin typeface="Arial" panose="020B0604020202020204" pitchFamily="34" charset="0"/>
              </a:rPr>
              <a:t>    &lt;/dc:description&gt;</a:t>
            </a:r>
          </a:p>
          <a:p>
            <a:pPr>
              <a:spcBef>
                <a:spcPct val="0"/>
              </a:spcBef>
              <a:buSzTx/>
              <a:buFontTx/>
              <a:buNone/>
            </a:pPr>
            <a:r>
              <a:rPr lang="en-US" sz="1400">
                <a:solidFill>
                  <a:srgbClr val="000000"/>
                </a:solidFill>
                <a:latin typeface="Arial" panose="020B0604020202020204" pitchFamily="34" charset="0"/>
              </a:rPr>
              <a:t>    &lt;dc:subject&gt;XML, RDF, metadata, information</a:t>
            </a:r>
          </a:p>
          <a:p>
            <a:pPr>
              <a:spcBef>
                <a:spcPct val="0"/>
              </a:spcBef>
              <a:buSzTx/>
              <a:buFontTx/>
              <a:buNone/>
            </a:pPr>
            <a:r>
              <a:rPr lang="en-US" sz="1400">
                <a:solidFill>
                  <a:srgbClr val="000000"/>
                </a:solidFill>
                <a:latin typeface="Arial" panose="020B0604020202020204" pitchFamily="34" charset="0"/>
              </a:rPr>
              <a:t>      syndication services&lt;/dc:subject&gt;</a:t>
            </a:r>
          </a:p>
          <a:p>
            <a:pPr>
              <a:spcBef>
                <a:spcPct val="0"/>
              </a:spcBef>
              <a:buSzTx/>
              <a:buFontTx/>
              <a:buNone/>
            </a:pPr>
            <a:r>
              <a:rPr lang="en-US" sz="1400">
                <a:solidFill>
                  <a:srgbClr val="000000"/>
                </a:solidFill>
                <a:latin typeface="Arial" panose="020B0604020202020204" pitchFamily="34" charset="0"/>
              </a:rPr>
              <a:t>    &lt;dc:identifier&gt;http://www.xml.com&lt;/dc:identifier&gt;</a:t>
            </a:r>
          </a:p>
          <a:p>
            <a:pPr>
              <a:spcBef>
                <a:spcPct val="0"/>
              </a:spcBef>
              <a:buSzTx/>
              <a:buFontTx/>
              <a:buNone/>
            </a:pPr>
            <a:r>
              <a:rPr lang="en-US" sz="1400">
                <a:solidFill>
                  <a:srgbClr val="000000"/>
                </a:solidFill>
                <a:latin typeface="Arial" panose="020B0604020202020204" pitchFamily="34" charset="0"/>
              </a:rPr>
              <a:t>    &lt;dc:publisher&gt;O'Reilly &amp; Associates, Inc.&lt;/dc:publisher&gt;</a:t>
            </a:r>
          </a:p>
          <a:p>
            <a:pPr>
              <a:spcBef>
                <a:spcPct val="0"/>
              </a:spcBef>
              <a:buSzTx/>
              <a:buFontTx/>
              <a:buNone/>
            </a:pPr>
            <a:r>
              <a:rPr lang="en-US" sz="1400">
                <a:solidFill>
                  <a:srgbClr val="000000"/>
                </a:solidFill>
                <a:latin typeface="Arial" panose="020B0604020202020204" pitchFamily="34" charset="0"/>
              </a:rPr>
              <a:t>    &lt;dc:rights&gt;Copyright 2000, O'Reilly &amp; </a:t>
            </a:r>
          </a:p>
          <a:p>
            <a:pPr>
              <a:spcBef>
                <a:spcPct val="0"/>
              </a:spcBef>
              <a:buSzTx/>
              <a:buFontTx/>
              <a:buNone/>
            </a:pPr>
            <a:r>
              <a:rPr lang="en-US" sz="1400">
                <a:solidFill>
                  <a:srgbClr val="000000"/>
                </a:solidFill>
                <a:latin typeface="Arial" panose="020B0604020202020204" pitchFamily="34" charset="0"/>
              </a:rPr>
              <a:t>      Associates, Inc.&lt;/dc:rights&gt;</a:t>
            </a:r>
          </a:p>
          <a:p>
            <a:pPr>
              <a:spcBef>
                <a:spcPct val="0"/>
              </a:spcBef>
              <a:buSzTx/>
              <a:buFontTx/>
              <a:buNone/>
            </a:pPr>
            <a:r>
              <a:rPr lang="en-US" sz="1400">
                <a:solidFill>
                  <a:srgbClr val="000000"/>
                </a:solidFill>
                <a:latin typeface="Arial" panose="020B0604020202020204" pitchFamily="34" charset="0"/>
              </a:rPr>
              <a:t>  &lt;/rss:channel&gt;</a:t>
            </a:r>
          </a:p>
          <a:p>
            <a:pPr>
              <a:spcBef>
                <a:spcPct val="0"/>
              </a:spcBef>
              <a:buSzTx/>
              <a:buFontTx/>
              <a:buNone/>
            </a:pPr>
            <a:r>
              <a:rPr lang="en-US" sz="1400">
                <a:solidFill>
                  <a:srgbClr val="000000"/>
                </a:solidFill>
                <a:latin typeface="Arial" panose="020B0604020202020204" pitchFamily="34" charset="0"/>
              </a:rPr>
              <a:t>&lt;/rdf:RDF&gt;</a:t>
            </a:r>
          </a:p>
        </p:txBody>
      </p:sp>
      <p:sp>
        <p:nvSpPr>
          <p:cNvPr id="79876" name="Text Box 4"/>
          <p:cNvSpPr txBox="1">
            <a:spLocks noChangeArrowheads="1"/>
          </p:cNvSpPr>
          <p:nvPr/>
        </p:nvSpPr>
        <p:spPr bwMode="auto">
          <a:xfrm>
            <a:off x="1447800" y="6096000"/>
            <a:ext cx="4494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SzPct val="100000"/>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SzPct val="100000"/>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SzPct val="100000"/>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SzTx/>
              <a:buFontTx/>
              <a:buNone/>
            </a:pPr>
            <a:r>
              <a:rPr kumimoji="1" lang="en-US" sz="1200">
                <a:latin typeface="Arial" panose="020B0604020202020204" pitchFamily="34" charset="0"/>
              </a:rPr>
              <a:t>Example from http://www.xml.com/pub/a/2000/10/25/dublincore/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81000"/>
            <a:ext cx="7772400" cy="1143000"/>
          </a:xfrm>
        </p:spPr>
        <p:txBody>
          <a:bodyPr/>
          <a:lstStyle/>
          <a:p>
            <a:r>
              <a:rPr lang="en-US" dirty="0" smtClean="0"/>
              <a:t>Dublin Core in RDF XML</a:t>
            </a:r>
          </a:p>
        </p:txBody>
      </p:sp>
      <p:sp>
        <p:nvSpPr>
          <p:cNvPr id="24579" name="Text Box 4"/>
          <p:cNvSpPr txBox="1">
            <a:spLocks noChangeArrowheads="1"/>
          </p:cNvSpPr>
          <p:nvPr/>
        </p:nvSpPr>
        <p:spPr bwMode="auto">
          <a:xfrm>
            <a:off x="304800" y="1676400"/>
            <a:ext cx="86074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t>&lt;rdf:RDF </a:t>
            </a:r>
          </a:p>
          <a:p>
            <a:pPr>
              <a:spcBef>
                <a:spcPct val="0"/>
              </a:spcBef>
              <a:buSzTx/>
              <a:buFontTx/>
              <a:buNone/>
            </a:pPr>
            <a:r>
              <a:rPr lang="en-US" sz="2400"/>
              <a:t>   xmlns:rdf="http://www.w3.org/1999/02/22-rdf-syntax-ns#" </a:t>
            </a:r>
          </a:p>
          <a:p>
            <a:pPr>
              <a:spcBef>
                <a:spcPct val="0"/>
              </a:spcBef>
              <a:buSzTx/>
              <a:buFontTx/>
              <a:buNone/>
            </a:pPr>
            <a:r>
              <a:rPr lang="en-US" sz="2400"/>
              <a:t>   xmlns:dc="http://purl.org/dc/elements/1.1/"&gt; </a:t>
            </a:r>
          </a:p>
          <a:p>
            <a:pPr>
              <a:spcBef>
                <a:spcPct val="0"/>
              </a:spcBef>
              <a:buSzTx/>
              <a:buFontTx/>
              <a:buNone/>
            </a:pPr>
            <a:endParaRPr lang="en-US" sz="2400"/>
          </a:p>
          <a:p>
            <a:pPr>
              <a:spcBef>
                <a:spcPct val="0"/>
              </a:spcBef>
              <a:buSzTx/>
              <a:buFontTx/>
              <a:buNone/>
            </a:pPr>
            <a:r>
              <a:rPr lang="en-US" sz="2400"/>
              <a:t>   &lt;rdf:Description </a:t>
            </a:r>
          </a:p>
          <a:p>
            <a:pPr>
              <a:spcBef>
                <a:spcPct val="0"/>
              </a:spcBef>
              <a:buSzTx/>
              <a:buFontTx/>
              <a:buNone/>
            </a:pPr>
            <a:r>
              <a:rPr lang="en-US" sz="2400"/>
              <a:t>      rdf:about="http://media.example.com/audio/guide.ra"&gt; </a:t>
            </a:r>
          </a:p>
          <a:p>
            <a:pPr>
              <a:spcBef>
                <a:spcPct val="0"/>
              </a:spcBef>
              <a:buSzTx/>
              <a:buFontTx/>
              <a:buNone/>
            </a:pPr>
            <a:r>
              <a:rPr lang="en-US" sz="2400"/>
              <a:t>      &lt;dc:creator&gt;Rose Bush&lt;/dc:creator&gt; </a:t>
            </a:r>
          </a:p>
          <a:p>
            <a:pPr>
              <a:spcBef>
                <a:spcPct val="0"/>
              </a:spcBef>
              <a:buSzTx/>
              <a:buFontTx/>
              <a:buNone/>
            </a:pPr>
            <a:r>
              <a:rPr lang="en-US" sz="2400"/>
              <a:t>      &lt;dc:title&gt;A Guide to Growing Roses&lt;/dc:title&gt; </a:t>
            </a:r>
          </a:p>
          <a:p>
            <a:pPr>
              <a:spcBef>
                <a:spcPct val="0"/>
              </a:spcBef>
              <a:buSzTx/>
              <a:buFontTx/>
              <a:buNone/>
            </a:pPr>
            <a:r>
              <a:rPr lang="en-US" sz="2400"/>
              <a:t>      &lt;dc:description&gt;Describes process for planting and nurturing </a:t>
            </a:r>
          </a:p>
          <a:p>
            <a:pPr>
              <a:spcBef>
                <a:spcPct val="0"/>
              </a:spcBef>
              <a:buSzTx/>
              <a:buFontTx/>
              <a:buNone/>
            </a:pPr>
            <a:r>
              <a:rPr lang="en-US" sz="2400"/>
              <a:t>                                 different kinds of rose bushes.&lt;/dc:description&gt; </a:t>
            </a:r>
          </a:p>
          <a:p>
            <a:pPr>
              <a:spcBef>
                <a:spcPct val="0"/>
              </a:spcBef>
              <a:buSzTx/>
              <a:buFontTx/>
              <a:buNone/>
            </a:pPr>
            <a:r>
              <a:rPr lang="en-US" sz="2400"/>
              <a:t>      &lt;dc:date&gt;2001-01-20&lt;/dc:date&gt; </a:t>
            </a:r>
          </a:p>
          <a:p>
            <a:pPr>
              <a:spcBef>
                <a:spcPct val="0"/>
              </a:spcBef>
              <a:buSzTx/>
              <a:buFontTx/>
              <a:buNone/>
            </a:pPr>
            <a:r>
              <a:rPr lang="en-US" sz="2400"/>
              <a:t>   &lt;/rdf:Description&gt; </a:t>
            </a:r>
          </a:p>
          <a:p>
            <a:pPr>
              <a:spcBef>
                <a:spcPct val="0"/>
              </a:spcBef>
              <a:buSzTx/>
              <a:buFontTx/>
              <a:buNone/>
            </a:pPr>
            <a:r>
              <a:rPr lang="en-US" sz="2400"/>
              <a:t>&lt;/rdf:RDF&gt;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839200" cy="800100"/>
          </a:xfrm>
        </p:spPr>
        <p:txBody>
          <a:bodyPr/>
          <a:lstStyle/>
          <a:p>
            <a:r>
              <a:rPr lang="en-US" dirty="0" smtClean="0"/>
              <a:t>Encoded Archival </a:t>
            </a:r>
            <a:r>
              <a:rPr lang="en-US" dirty="0" smtClean="0"/>
              <a:t>Description (EAD)</a:t>
            </a:r>
            <a:endParaRPr lang="en-US" dirty="0"/>
          </a:p>
        </p:txBody>
      </p:sp>
      <p:pic>
        <p:nvPicPr>
          <p:cNvPr id="10" name="Picture 9"/>
          <p:cNvPicPr>
            <a:picLocks noChangeAspect="1"/>
          </p:cNvPicPr>
          <p:nvPr/>
        </p:nvPicPr>
        <p:blipFill rotWithShape="1">
          <a:blip r:embed="rId2"/>
          <a:srcRect l="833" t="10000" r="31667" b="12222"/>
          <a:stretch/>
        </p:blipFill>
        <p:spPr>
          <a:xfrm>
            <a:off x="-143691" y="838200"/>
            <a:ext cx="9287691" cy="6019800"/>
          </a:xfrm>
          <a:prstGeom prst="rect">
            <a:avLst/>
          </a:prstGeom>
        </p:spPr>
      </p:pic>
    </p:spTree>
    <p:extLst>
      <p:ext uri="{BB962C8B-B14F-4D97-AF65-F5344CB8AC3E}">
        <p14:creationId xmlns:p14="http://schemas.microsoft.com/office/powerpoint/2010/main" val="1156530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EAD Rendered for the Web</a:t>
            </a:r>
            <a:endParaRPr lang="en-US" dirty="0"/>
          </a:p>
        </p:txBody>
      </p:sp>
      <p:pic>
        <p:nvPicPr>
          <p:cNvPr id="3" name="Picture 2"/>
          <p:cNvPicPr>
            <a:picLocks noChangeAspect="1"/>
          </p:cNvPicPr>
          <p:nvPr/>
        </p:nvPicPr>
        <p:blipFill rotWithShape="1">
          <a:blip r:embed="rId2"/>
          <a:srcRect l="1667" t="7778" r="12917" b="7037"/>
          <a:stretch/>
        </p:blipFill>
        <p:spPr>
          <a:xfrm>
            <a:off x="0" y="1371600"/>
            <a:ext cx="9144000" cy="5129561"/>
          </a:xfrm>
          <a:prstGeom prst="rect">
            <a:avLst/>
          </a:prstGeom>
        </p:spPr>
      </p:pic>
    </p:spTree>
    <p:extLst>
      <p:ext uri="{BB962C8B-B14F-4D97-AF65-F5344CB8AC3E}">
        <p14:creationId xmlns:p14="http://schemas.microsoft.com/office/powerpoint/2010/main" val="2312530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33" t="7778" r="38333" b="7249"/>
          <a:stretch/>
        </p:blipFill>
        <p:spPr>
          <a:xfrm>
            <a:off x="228600" y="0"/>
            <a:ext cx="8728364" cy="6858000"/>
          </a:xfrm>
          <a:prstGeom prst="rect">
            <a:avLst/>
          </a:prstGeom>
        </p:spPr>
      </p:pic>
      <p:sp>
        <p:nvSpPr>
          <p:cNvPr id="5" name="Rectangle 4"/>
          <p:cNvSpPr/>
          <p:nvPr/>
        </p:nvSpPr>
        <p:spPr>
          <a:xfrm>
            <a:off x="3048000" y="76200"/>
            <a:ext cx="3505200" cy="369332"/>
          </a:xfrm>
          <a:prstGeom prst="rect">
            <a:avLst/>
          </a:prstGeom>
          <a:solidFill>
            <a:schemeClr val="bg1"/>
          </a:solidFill>
        </p:spPr>
        <p:txBody>
          <a:bodyPr wrap="square">
            <a:spAutoFit/>
          </a:bodyPr>
          <a:lstStyle/>
          <a:p>
            <a:r>
              <a:rPr lang="en-US" sz="1800" dirty="0"/>
              <a:t>http://beta.worldcat.org/archivegrid/</a:t>
            </a:r>
          </a:p>
        </p:txBody>
      </p:sp>
    </p:spTree>
    <p:extLst>
      <p:ext uri="{BB962C8B-B14F-4D97-AF65-F5344CB8AC3E}">
        <p14:creationId xmlns:p14="http://schemas.microsoft.com/office/powerpoint/2010/main" val="353653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762000" y="0"/>
            <a:ext cx="7772400" cy="1143000"/>
          </a:xfrm>
        </p:spPr>
        <p:txBody>
          <a:bodyPr/>
          <a:lstStyle/>
          <a:p>
            <a:r>
              <a:rPr lang="en-US" smtClean="0"/>
              <a:t>Linked Open Data</a:t>
            </a:r>
          </a:p>
        </p:txBody>
      </p:sp>
      <p:pic>
        <p:nvPicPr>
          <p:cNvPr id="50179" name="Picture 2" descr="http://datavisualization.ch/wp-content/uploads/2011/01/lod-wikipedia.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50006" y="0"/>
            <a:ext cx="9144000" cy="1139825"/>
          </a:xfrm>
        </p:spPr>
        <p:txBody>
          <a:bodyPr/>
          <a:lstStyle/>
          <a:p>
            <a:pPr eaLnBrk="1" hangingPunct="1"/>
            <a:r>
              <a:rPr lang="en-US" dirty="0" smtClean="0"/>
              <a:t>Deconstructing MARC</a:t>
            </a:r>
          </a:p>
        </p:txBody>
      </p:sp>
      <p:pic>
        <p:nvPicPr>
          <p:cNvPr id="22530" name="Picture 2"/>
          <p:cNvPicPr>
            <a:picLocks noChangeAspect="1" noChangeArrowheads="1"/>
          </p:cNvPicPr>
          <p:nvPr/>
        </p:nvPicPr>
        <p:blipFill>
          <a:blip r:embed="rId2" cstate="print"/>
          <a:srcRect/>
          <a:stretch>
            <a:fillRect/>
          </a:stretch>
        </p:blipFill>
        <p:spPr bwMode="auto">
          <a:xfrm>
            <a:off x="1600200" y="1600200"/>
            <a:ext cx="6043613" cy="3716338"/>
          </a:xfrm>
          <a:prstGeom prst="rect">
            <a:avLst/>
          </a:prstGeom>
          <a:noFill/>
          <a:ln w="12700" cap="flat">
            <a:noFill/>
            <a:miter lim="800000"/>
            <a:headEnd/>
            <a:tailEnd/>
          </a:ln>
          <a:effectLst>
            <a:outerShdw dist="50800" dir="3240024" algn="ctr" rotWithShape="0">
              <a:schemeClr val="bg2"/>
            </a:outerShdw>
          </a:effectLst>
        </p:spPr>
      </p:pic>
      <p:grpSp>
        <p:nvGrpSpPr>
          <p:cNvPr id="2" name="Group 5"/>
          <p:cNvGrpSpPr>
            <a:grpSpLocks/>
          </p:cNvGrpSpPr>
          <p:nvPr/>
        </p:nvGrpSpPr>
        <p:grpSpPr bwMode="auto">
          <a:xfrm>
            <a:off x="896938" y="3076575"/>
            <a:ext cx="2425700" cy="1012825"/>
            <a:chOff x="0" y="0"/>
            <a:chExt cx="2172" cy="907"/>
          </a:xfrm>
        </p:grpSpPr>
        <p:pic>
          <p:nvPicPr>
            <p:cNvPr id="22531" name="Picture 3"/>
            <p:cNvPicPr>
              <a:picLocks noChangeAspect="1" noChangeArrowheads="1"/>
            </p:cNvPicPr>
            <p:nvPr/>
          </p:nvPicPr>
          <p:blipFill>
            <a:blip r:embed="rId3" cstate="print"/>
            <a:srcRect/>
            <a:stretch>
              <a:fillRect/>
            </a:stretch>
          </p:blipFill>
          <p:spPr bwMode="auto">
            <a:xfrm>
              <a:off x="0" y="0"/>
              <a:ext cx="856" cy="755"/>
            </a:xfrm>
            <a:prstGeom prst="rect">
              <a:avLst/>
            </a:prstGeom>
            <a:noFill/>
            <a:ln w="12700" cap="flat">
              <a:noFill/>
              <a:miter lim="800000"/>
              <a:headEnd/>
              <a:tailEnd/>
            </a:ln>
            <a:effectLst>
              <a:outerShdw dist="50800" dir="3240024" algn="ctr" rotWithShape="0">
                <a:schemeClr val="bg2"/>
              </a:outerShdw>
            </a:effectLst>
          </p:spPr>
        </p:pic>
        <p:sp>
          <p:nvSpPr>
            <p:cNvPr id="34830" name="Oval 4"/>
            <p:cNvSpPr>
              <a:spLocks/>
            </p:cNvSpPr>
            <p:nvPr/>
          </p:nvSpPr>
          <p:spPr bwMode="auto">
            <a:xfrm>
              <a:off x="996" y="643"/>
              <a:ext cx="1176" cy="264"/>
            </a:xfrm>
            <a:prstGeom prst="ellipse">
              <a:avLst/>
            </a:prstGeom>
            <a:noFill/>
            <a:ln w="25400">
              <a:solidFill>
                <a:srgbClr val="910814"/>
              </a:solidFill>
              <a:miter lim="800000"/>
              <a:headEnd/>
              <a:tailEnd/>
            </a:ln>
          </p:spPr>
          <p:txBody>
            <a:bodyPr lIns="0" tIns="0" rIns="0" bIns="0"/>
            <a:lstStyle/>
            <a:p>
              <a:endParaRPr lang="en-US"/>
            </a:p>
          </p:txBody>
        </p:sp>
      </p:grpSp>
      <p:grpSp>
        <p:nvGrpSpPr>
          <p:cNvPr id="3" name="Group 8"/>
          <p:cNvGrpSpPr>
            <a:grpSpLocks/>
          </p:cNvGrpSpPr>
          <p:nvPr/>
        </p:nvGrpSpPr>
        <p:grpSpPr bwMode="auto">
          <a:xfrm>
            <a:off x="3384550" y="2968625"/>
            <a:ext cx="4776788" cy="1184275"/>
            <a:chOff x="0" y="0"/>
            <a:chExt cx="4280" cy="1059"/>
          </a:xfrm>
        </p:grpSpPr>
        <p:pic>
          <p:nvPicPr>
            <p:cNvPr id="22534" name="Picture 6"/>
            <p:cNvPicPr>
              <a:picLocks noChangeAspect="1" noChangeArrowheads="1"/>
            </p:cNvPicPr>
            <p:nvPr/>
          </p:nvPicPr>
          <p:blipFill>
            <a:blip r:embed="rId4" cstate="print"/>
            <a:srcRect/>
            <a:stretch>
              <a:fillRect/>
            </a:stretch>
          </p:blipFill>
          <p:spPr bwMode="auto">
            <a:xfrm>
              <a:off x="3424" y="0"/>
              <a:ext cx="856" cy="873"/>
            </a:xfrm>
            <a:prstGeom prst="rect">
              <a:avLst/>
            </a:prstGeom>
            <a:noFill/>
            <a:ln w="12700" cap="flat">
              <a:noFill/>
              <a:miter lim="800000"/>
              <a:headEnd/>
              <a:tailEnd/>
            </a:ln>
            <a:effectLst>
              <a:outerShdw dist="50800" dir="3240024" algn="ctr" rotWithShape="0">
                <a:schemeClr val="bg2"/>
              </a:outerShdw>
            </a:effectLst>
          </p:spPr>
        </p:pic>
        <p:sp>
          <p:nvSpPr>
            <p:cNvPr id="34828" name="Oval 7"/>
            <p:cNvSpPr>
              <a:spLocks/>
            </p:cNvSpPr>
            <p:nvPr/>
          </p:nvSpPr>
          <p:spPr bwMode="auto">
            <a:xfrm>
              <a:off x="0" y="747"/>
              <a:ext cx="2072" cy="312"/>
            </a:xfrm>
            <a:prstGeom prst="ellipse">
              <a:avLst/>
            </a:prstGeom>
            <a:noFill/>
            <a:ln w="25400">
              <a:solidFill>
                <a:srgbClr val="910814"/>
              </a:solidFill>
              <a:miter lim="800000"/>
              <a:headEnd/>
              <a:tailEnd/>
            </a:ln>
          </p:spPr>
          <p:txBody>
            <a:bodyPr lIns="0" tIns="0" rIns="0" bIns="0"/>
            <a:lstStyle/>
            <a:p>
              <a:endParaRPr lang="en-US"/>
            </a:p>
          </p:txBody>
        </p:sp>
      </p:grpSp>
      <p:grpSp>
        <p:nvGrpSpPr>
          <p:cNvPr id="4" name="Group 11"/>
          <p:cNvGrpSpPr>
            <a:grpSpLocks/>
          </p:cNvGrpSpPr>
          <p:nvPr/>
        </p:nvGrpSpPr>
        <p:grpSpPr bwMode="auto">
          <a:xfrm>
            <a:off x="2122488" y="1223963"/>
            <a:ext cx="3128962" cy="2160587"/>
            <a:chOff x="0" y="0"/>
            <a:chExt cx="2801" cy="1936"/>
          </a:xfrm>
        </p:grpSpPr>
        <p:sp>
          <p:nvSpPr>
            <p:cNvPr id="34825" name="Oval 9"/>
            <p:cNvSpPr>
              <a:spLocks/>
            </p:cNvSpPr>
            <p:nvPr/>
          </p:nvSpPr>
          <p:spPr bwMode="auto">
            <a:xfrm>
              <a:off x="0" y="1672"/>
              <a:ext cx="1560" cy="264"/>
            </a:xfrm>
            <a:prstGeom prst="ellipse">
              <a:avLst/>
            </a:prstGeom>
            <a:noFill/>
            <a:ln w="25400">
              <a:solidFill>
                <a:srgbClr val="910814"/>
              </a:solidFill>
              <a:miter lim="800000"/>
              <a:headEnd/>
              <a:tailEnd/>
            </a:ln>
          </p:spPr>
          <p:txBody>
            <a:bodyPr lIns="0" tIns="0" rIns="0" bIns="0"/>
            <a:lstStyle/>
            <a:p>
              <a:endParaRPr lang="en-US"/>
            </a:p>
          </p:txBody>
        </p:sp>
        <p:pic>
          <p:nvPicPr>
            <p:cNvPr id="34826" name="Picture 10"/>
            <p:cNvPicPr>
              <a:picLocks noChangeAspect="1" noChangeArrowheads="1"/>
            </p:cNvPicPr>
            <p:nvPr/>
          </p:nvPicPr>
          <p:blipFill>
            <a:blip r:embed="rId5" cstate="print"/>
            <a:srcRect/>
            <a:stretch>
              <a:fillRect/>
            </a:stretch>
          </p:blipFill>
          <p:spPr bwMode="auto">
            <a:xfrm>
              <a:off x="1737" y="0"/>
              <a:ext cx="1064" cy="1064"/>
            </a:xfrm>
            <a:prstGeom prst="rect">
              <a:avLst/>
            </a:prstGeom>
            <a:noFill/>
            <a:ln w="12700">
              <a:noFill/>
              <a:miter lim="800000"/>
              <a:headEnd/>
              <a:tailEnd/>
            </a:ln>
          </p:spPr>
        </p:pic>
      </p:grpSp>
      <p:grpSp>
        <p:nvGrpSpPr>
          <p:cNvPr id="5" name="Group 14"/>
          <p:cNvGrpSpPr>
            <a:grpSpLocks/>
          </p:cNvGrpSpPr>
          <p:nvPr/>
        </p:nvGrpSpPr>
        <p:grpSpPr bwMode="auto">
          <a:xfrm>
            <a:off x="1928813" y="4518025"/>
            <a:ext cx="4054475" cy="1500188"/>
            <a:chOff x="0" y="0"/>
            <a:chExt cx="3632" cy="1344"/>
          </a:xfrm>
        </p:grpSpPr>
        <p:sp>
          <p:nvSpPr>
            <p:cNvPr id="34823" name="Oval 12"/>
            <p:cNvSpPr>
              <a:spLocks/>
            </p:cNvSpPr>
            <p:nvPr/>
          </p:nvSpPr>
          <p:spPr bwMode="auto">
            <a:xfrm>
              <a:off x="0" y="0"/>
              <a:ext cx="3632" cy="264"/>
            </a:xfrm>
            <a:prstGeom prst="ellipse">
              <a:avLst/>
            </a:prstGeom>
            <a:noFill/>
            <a:ln w="25400">
              <a:solidFill>
                <a:srgbClr val="910814"/>
              </a:solidFill>
              <a:miter lim="800000"/>
              <a:headEnd/>
              <a:tailEnd/>
            </a:ln>
          </p:spPr>
          <p:txBody>
            <a:bodyPr lIns="0" tIns="0" rIns="0" bIns="0"/>
            <a:lstStyle/>
            <a:p>
              <a:endParaRPr lang="en-US"/>
            </a:p>
          </p:txBody>
        </p:sp>
        <p:pic>
          <p:nvPicPr>
            <p:cNvPr id="34824" name="Picture 13"/>
            <p:cNvPicPr>
              <a:picLocks noChangeAspect="1" noChangeArrowheads="1"/>
            </p:cNvPicPr>
            <p:nvPr/>
          </p:nvPicPr>
          <p:blipFill>
            <a:blip r:embed="rId6" cstate="print"/>
            <a:srcRect/>
            <a:stretch>
              <a:fillRect/>
            </a:stretch>
          </p:blipFill>
          <p:spPr bwMode="auto">
            <a:xfrm>
              <a:off x="1912" y="280"/>
              <a:ext cx="1064" cy="1064"/>
            </a:xfrm>
            <a:prstGeom prst="rect">
              <a:avLst/>
            </a:prstGeom>
            <a:noFill/>
            <a:ln w="12700">
              <a:noFill/>
              <a:miter lim="800000"/>
              <a:headEnd/>
              <a:tailEnd/>
            </a:ln>
          </p:spPr>
        </p:pic>
      </p:grpSp>
      <p:sp>
        <p:nvSpPr>
          <p:cNvPr id="6" name="TextBox 5"/>
          <p:cNvSpPr txBox="1"/>
          <p:nvPr/>
        </p:nvSpPr>
        <p:spPr>
          <a:xfrm>
            <a:off x="5781910" y="6483093"/>
            <a:ext cx="3375026" cy="369332"/>
          </a:xfrm>
          <a:prstGeom prst="rect">
            <a:avLst/>
          </a:prstGeom>
          <a:noFill/>
        </p:spPr>
        <p:txBody>
          <a:bodyPr wrap="none" rtlCol="0">
            <a:spAutoFit/>
          </a:bodyPr>
          <a:lstStyle/>
          <a:p>
            <a:r>
              <a:rPr lang="en-US" sz="1800" dirty="0" smtClean="0"/>
              <a:t>Sally McCallum, September, 2012</a:t>
            </a:r>
            <a:endParaRPr lang="en-US" sz="1800" dirty="0"/>
          </a:p>
        </p:txBody>
      </p:sp>
    </p:spTree>
    <p:extLst>
      <p:ext uri="{BB962C8B-B14F-4D97-AF65-F5344CB8AC3E}">
        <p14:creationId xmlns:p14="http://schemas.microsoft.com/office/powerpoint/2010/main" val="96332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2502784" presetClass="entr" presetSubtype="45041872"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62502784" presetClass="entr" presetSubtype="45043536"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62502784" presetClass="entr" presetSubtype="45041960" fill="hold" nodeType="after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childTnLst>
                          </p:cTn>
                        </p:par>
                        <p:par>
                          <p:cTn id="13" fill="hold">
                            <p:stCondLst>
                              <p:cond delay="1500"/>
                            </p:stCondLst>
                            <p:childTnLst>
                              <p:par>
                                <p:cTn id="14" presetID="62502784" presetClass="entr" presetSubtype="42435584" fill="hold" nodeType="afterEffect">
                                  <p:stCondLst>
                                    <p:cond delay="0"/>
                                  </p:stCondLst>
                                  <p:childTnLst>
                                    <p:set>
                                      <p:cBhvr>
                                        <p:cTn id="15"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102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10244" name="Rectangle 4"/>
          <p:cNvSpPr>
            <a:spLocks noGrp="1" noChangeArrowheads="1"/>
          </p:cNvSpPr>
          <p:nvPr>
            <p:ph type="title"/>
          </p:nvPr>
        </p:nvSpPr>
        <p:spPr>
          <a:xfrm>
            <a:off x="685800" y="228600"/>
            <a:ext cx="3352800" cy="1143000"/>
          </a:xfrm>
          <a:noFill/>
        </p:spPr>
        <p:txBody>
          <a:bodyPr/>
          <a:lstStyle/>
          <a:p>
            <a:r>
              <a:rPr lang="en-US" smtClean="0"/>
              <a:t>ASCII</a:t>
            </a:r>
          </a:p>
        </p:txBody>
      </p:sp>
      <p:sp>
        <p:nvSpPr>
          <p:cNvPr id="10245" name="Rectangle 5"/>
          <p:cNvSpPr>
            <a:spLocks noGrp="1" noChangeArrowheads="1"/>
          </p:cNvSpPr>
          <p:nvPr>
            <p:ph type="body" idx="1"/>
          </p:nvPr>
        </p:nvSpPr>
        <p:spPr>
          <a:xfrm>
            <a:off x="152400" y="1371600"/>
            <a:ext cx="4495800" cy="2819400"/>
          </a:xfrm>
          <a:noFill/>
        </p:spPr>
        <p:txBody>
          <a:bodyPr/>
          <a:lstStyle/>
          <a:p>
            <a:r>
              <a:rPr lang="en-US" smtClean="0"/>
              <a:t>Widely used in the U.S. </a:t>
            </a:r>
          </a:p>
          <a:p>
            <a:pPr lvl="1"/>
            <a:r>
              <a:rPr lang="en-US" smtClean="0"/>
              <a:t>American Standard Code for Information Interchange</a:t>
            </a:r>
          </a:p>
          <a:p>
            <a:pPr lvl="1"/>
            <a:r>
              <a:rPr lang="en-US" smtClean="0"/>
              <a:t>ANSI X3.4-1968</a:t>
            </a:r>
          </a:p>
        </p:txBody>
      </p:sp>
      <p:sp>
        <p:nvSpPr>
          <p:cNvPr id="10246" name="Rectangle 6"/>
          <p:cNvSpPr>
            <a:spLocks noChangeArrowheads="1"/>
          </p:cNvSpPr>
          <p:nvPr/>
        </p:nvSpPr>
        <p:spPr bwMode="auto">
          <a:xfrm>
            <a:off x="4649788" y="1588"/>
            <a:ext cx="422275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1400" b="1">
                <a:latin typeface="Courier New" panose="02070309020205020404" pitchFamily="49" charset="0"/>
              </a:rPr>
              <a:t>|  0 NUL | 32 SPACE | 64 @ |  96 `   |</a:t>
            </a:r>
          </a:p>
          <a:p>
            <a:pPr>
              <a:spcBef>
                <a:spcPct val="0"/>
              </a:spcBef>
              <a:buSzTx/>
              <a:buFontTx/>
              <a:buNone/>
            </a:pPr>
            <a:r>
              <a:rPr lang="en-US" sz="1400" b="1">
                <a:latin typeface="Courier New" panose="02070309020205020404" pitchFamily="49" charset="0"/>
              </a:rPr>
              <a:t>|  1 SOH | 33 !     | </a:t>
            </a:r>
            <a:r>
              <a:rPr lang="en-US" sz="1400" b="1">
                <a:solidFill>
                  <a:srgbClr val="FF0000"/>
                </a:solidFill>
                <a:latin typeface="Courier New" panose="02070309020205020404" pitchFamily="49" charset="0"/>
              </a:rPr>
              <a:t>65 A</a:t>
            </a:r>
            <a:r>
              <a:rPr lang="en-US" sz="1400" b="1">
                <a:latin typeface="Courier New" panose="02070309020205020404" pitchFamily="49" charset="0"/>
              </a:rPr>
              <a:t> |  97 a   |</a:t>
            </a:r>
          </a:p>
          <a:p>
            <a:pPr>
              <a:spcBef>
                <a:spcPct val="0"/>
              </a:spcBef>
              <a:buSzTx/>
              <a:buFontTx/>
              <a:buNone/>
            </a:pPr>
            <a:r>
              <a:rPr lang="en-US" sz="1400" b="1">
                <a:latin typeface="Courier New" panose="02070309020205020404" pitchFamily="49" charset="0"/>
              </a:rPr>
              <a:t>|  2 STX | 34 "     | 66 B |  98 b   |</a:t>
            </a:r>
          </a:p>
          <a:p>
            <a:pPr>
              <a:spcBef>
                <a:spcPct val="0"/>
              </a:spcBef>
              <a:buSzTx/>
              <a:buFontTx/>
              <a:buNone/>
            </a:pPr>
            <a:r>
              <a:rPr lang="en-US" sz="1400" b="1">
                <a:latin typeface="Courier New" panose="02070309020205020404" pitchFamily="49" charset="0"/>
              </a:rPr>
              <a:t>|  3 ETX | 35 #     | 67 C |  99 c   |</a:t>
            </a:r>
          </a:p>
          <a:p>
            <a:pPr>
              <a:spcBef>
                <a:spcPct val="0"/>
              </a:spcBef>
              <a:buSzTx/>
              <a:buFontTx/>
              <a:buNone/>
            </a:pPr>
            <a:r>
              <a:rPr lang="en-US" sz="1400" b="1">
                <a:latin typeface="Courier New" panose="02070309020205020404" pitchFamily="49" charset="0"/>
              </a:rPr>
              <a:t>|  4 EOT | 36 $     | 68 D | 100 d   |</a:t>
            </a:r>
          </a:p>
          <a:p>
            <a:pPr>
              <a:spcBef>
                <a:spcPct val="0"/>
              </a:spcBef>
              <a:buSzTx/>
              <a:buFontTx/>
              <a:buNone/>
            </a:pPr>
            <a:r>
              <a:rPr lang="en-US" sz="1400" b="1">
                <a:latin typeface="Courier New" panose="02070309020205020404" pitchFamily="49" charset="0"/>
              </a:rPr>
              <a:t>|  5 ENQ | 37 %     | 69 E | 101 e   |</a:t>
            </a:r>
          </a:p>
          <a:p>
            <a:pPr>
              <a:spcBef>
                <a:spcPct val="0"/>
              </a:spcBef>
              <a:buSzTx/>
              <a:buFontTx/>
              <a:buNone/>
            </a:pPr>
            <a:r>
              <a:rPr lang="en-US" sz="1400" b="1">
                <a:latin typeface="Courier New" panose="02070309020205020404" pitchFamily="49" charset="0"/>
              </a:rPr>
              <a:t>|  6 ACK | 38 &amp;     | 70 F | 102 f   |</a:t>
            </a:r>
          </a:p>
          <a:p>
            <a:pPr>
              <a:spcBef>
                <a:spcPct val="0"/>
              </a:spcBef>
              <a:buSzTx/>
              <a:buFontTx/>
              <a:buNone/>
            </a:pPr>
            <a:r>
              <a:rPr lang="en-US" sz="1400" b="1">
                <a:latin typeface="Courier New" panose="02070309020205020404" pitchFamily="49" charset="0"/>
              </a:rPr>
              <a:t>|  7 BEL | 39 '     | 71 G | 103 g   |</a:t>
            </a:r>
          </a:p>
          <a:p>
            <a:pPr>
              <a:spcBef>
                <a:spcPct val="0"/>
              </a:spcBef>
              <a:buSzTx/>
              <a:buFontTx/>
              <a:buNone/>
            </a:pPr>
            <a:r>
              <a:rPr lang="en-US" sz="1400" b="1">
                <a:latin typeface="Courier New" panose="02070309020205020404" pitchFamily="49" charset="0"/>
              </a:rPr>
              <a:t>|  8 BS  | 40 (     | 72 H | 104 h   |</a:t>
            </a:r>
          </a:p>
          <a:p>
            <a:pPr>
              <a:spcBef>
                <a:spcPct val="0"/>
              </a:spcBef>
              <a:buSzTx/>
              <a:buFontTx/>
              <a:buNone/>
            </a:pPr>
            <a:r>
              <a:rPr lang="en-US" sz="1400" b="1">
                <a:latin typeface="Courier New" panose="02070309020205020404" pitchFamily="49" charset="0"/>
              </a:rPr>
              <a:t>|  9 HT  | 41 )     | 73 I | 105 i   |</a:t>
            </a:r>
          </a:p>
          <a:p>
            <a:pPr>
              <a:spcBef>
                <a:spcPct val="0"/>
              </a:spcBef>
              <a:buSzTx/>
              <a:buFontTx/>
              <a:buNone/>
            </a:pPr>
            <a:r>
              <a:rPr lang="en-US" sz="1400" b="1">
                <a:latin typeface="Courier New" panose="02070309020205020404" pitchFamily="49" charset="0"/>
              </a:rPr>
              <a:t>| 10 LF  | 42 *     | 74 J | 106 j   |</a:t>
            </a:r>
          </a:p>
          <a:p>
            <a:pPr>
              <a:spcBef>
                <a:spcPct val="0"/>
              </a:spcBef>
              <a:buSzTx/>
              <a:buFontTx/>
              <a:buNone/>
            </a:pPr>
            <a:r>
              <a:rPr lang="en-US" sz="1400" b="1">
                <a:latin typeface="Courier New" panose="02070309020205020404" pitchFamily="49" charset="0"/>
              </a:rPr>
              <a:t>| 11 VT  | 43 +     | 75 K | 107 k   |</a:t>
            </a:r>
          </a:p>
          <a:p>
            <a:pPr>
              <a:spcBef>
                <a:spcPct val="0"/>
              </a:spcBef>
              <a:buSzTx/>
              <a:buFontTx/>
              <a:buNone/>
            </a:pPr>
            <a:r>
              <a:rPr lang="en-US" sz="1400" b="1">
                <a:latin typeface="Courier New" panose="02070309020205020404" pitchFamily="49" charset="0"/>
              </a:rPr>
              <a:t>| 12 FF  | 44 ,     | 76 L | 108 l   |</a:t>
            </a:r>
          </a:p>
          <a:p>
            <a:pPr>
              <a:spcBef>
                <a:spcPct val="0"/>
              </a:spcBef>
              <a:buSzTx/>
              <a:buFontTx/>
              <a:buNone/>
            </a:pPr>
            <a:r>
              <a:rPr lang="en-US" sz="1400" b="1">
                <a:latin typeface="Courier New" panose="02070309020205020404" pitchFamily="49" charset="0"/>
              </a:rPr>
              <a:t>| 13 CR  | 45 -     | 77 M | 109 m   |</a:t>
            </a:r>
          </a:p>
          <a:p>
            <a:pPr>
              <a:spcBef>
                <a:spcPct val="0"/>
              </a:spcBef>
              <a:buSzTx/>
              <a:buFontTx/>
              <a:buNone/>
            </a:pPr>
            <a:r>
              <a:rPr lang="en-US" sz="1400" b="1">
                <a:latin typeface="Courier New" panose="02070309020205020404" pitchFamily="49" charset="0"/>
              </a:rPr>
              <a:t>| 14 SO  | 46 .     | 78 N | 110 n   |</a:t>
            </a:r>
          </a:p>
          <a:p>
            <a:pPr>
              <a:spcBef>
                <a:spcPct val="0"/>
              </a:spcBef>
              <a:buSzTx/>
              <a:buFontTx/>
              <a:buNone/>
            </a:pPr>
            <a:r>
              <a:rPr lang="en-US" sz="1400" b="1">
                <a:latin typeface="Courier New" panose="02070309020205020404" pitchFamily="49" charset="0"/>
              </a:rPr>
              <a:t>| 15 SI  | 47 /     | 79 O | 111 o   |</a:t>
            </a:r>
          </a:p>
        </p:txBody>
      </p:sp>
      <p:sp>
        <p:nvSpPr>
          <p:cNvPr id="10247" name="Rectangle 7"/>
          <p:cNvSpPr>
            <a:spLocks noChangeArrowheads="1"/>
          </p:cNvSpPr>
          <p:nvPr/>
        </p:nvSpPr>
        <p:spPr bwMode="auto">
          <a:xfrm>
            <a:off x="4649788" y="3363913"/>
            <a:ext cx="429895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1400" b="1">
                <a:latin typeface="Courier New" panose="02070309020205020404" pitchFamily="49" charset="0"/>
              </a:rPr>
              <a:t>| 16 DLE | 48 0     | 80 P | 112 p   |</a:t>
            </a:r>
          </a:p>
          <a:p>
            <a:pPr>
              <a:spcBef>
                <a:spcPct val="0"/>
              </a:spcBef>
              <a:buSzTx/>
              <a:buFontTx/>
              <a:buNone/>
            </a:pPr>
            <a:r>
              <a:rPr lang="en-US" sz="1400" b="1">
                <a:latin typeface="Courier New" panose="02070309020205020404" pitchFamily="49" charset="0"/>
              </a:rPr>
              <a:t>| 17 DC1 | 49 1     | 81 Q | 113 q   |</a:t>
            </a:r>
          </a:p>
          <a:p>
            <a:pPr>
              <a:spcBef>
                <a:spcPct val="0"/>
              </a:spcBef>
              <a:buSzTx/>
              <a:buFontTx/>
              <a:buNone/>
            </a:pPr>
            <a:r>
              <a:rPr lang="en-US" sz="1400" b="1">
                <a:latin typeface="Courier New" panose="02070309020205020404" pitchFamily="49" charset="0"/>
              </a:rPr>
              <a:t>| 18 DC2 | 50 2     | 82 R | 114 r   |</a:t>
            </a:r>
          </a:p>
          <a:p>
            <a:pPr>
              <a:spcBef>
                <a:spcPct val="0"/>
              </a:spcBef>
              <a:buSzTx/>
              <a:buFontTx/>
              <a:buNone/>
            </a:pPr>
            <a:r>
              <a:rPr lang="en-US" sz="1400" b="1">
                <a:latin typeface="Courier New" panose="02070309020205020404" pitchFamily="49" charset="0"/>
              </a:rPr>
              <a:t>| 19 DC3 | 51 3     | 83 S | 115 s   |</a:t>
            </a:r>
          </a:p>
          <a:p>
            <a:pPr>
              <a:spcBef>
                <a:spcPct val="0"/>
              </a:spcBef>
              <a:buSzTx/>
              <a:buFontTx/>
              <a:buNone/>
            </a:pPr>
            <a:r>
              <a:rPr lang="en-US" sz="1400" b="1">
                <a:latin typeface="Courier New" panose="02070309020205020404" pitchFamily="49" charset="0"/>
              </a:rPr>
              <a:t>| 20 DC4 | 52 4     | 84 T | 116 t   |</a:t>
            </a:r>
          </a:p>
          <a:p>
            <a:pPr>
              <a:spcBef>
                <a:spcPct val="0"/>
              </a:spcBef>
              <a:buSzTx/>
              <a:buFontTx/>
              <a:buNone/>
            </a:pPr>
            <a:r>
              <a:rPr lang="en-US" sz="1400" b="1">
                <a:latin typeface="Courier New" panose="02070309020205020404" pitchFamily="49" charset="0"/>
              </a:rPr>
              <a:t>| 21 NAK | 53 5     | 85 U | 117 u   |</a:t>
            </a:r>
          </a:p>
          <a:p>
            <a:pPr>
              <a:spcBef>
                <a:spcPct val="0"/>
              </a:spcBef>
              <a:buSzTx/>
              <a:buFontTx/>
              <a:buNone/>
            </a:pPr>
            <a:r>
              <a:rPr lang="en-US" sz="1400" b="1">
                <a:latin typeface="Courier New" panose="02070309020205020404" pitchFamily="49" charset="0"/>
              </a:rPr>
              <a:t>| 22 SYN | 54 6     | 86 V | 118 v   |</a:t>
            </a:r>
          </a:p>
          <a:p>
            <a:pPr>
              <a:spcBef>
                <a:spcPct val="0"/>
              </a:spcBef>
              <a:buSzTx/>
              <a:buFontTx/>
              <a:buNone/>
            </a:pPr>
            <a:r>
              <a:rPr lang="en-US" sz="1400" b="1">
                <a:latin typeface="Courier New" panose="02070309020205020404" pitchFamily="49" charset="0"/>
              </a:rPr>
              <a:t>| 23 ETB | 55 7     | 87 W | 119 w   |</a:t>
            </a:r>
          </a:p>
          <a:p>
            <a:pPr>
              <a:spcBef>
                <a:spcPct val="0"/>
              </a:spcBef>
              <a:buSzTx/>
              <a:buFontTx/>
              <a:buNone/>
            </a:pPr>
            <a:r>
              <a:rPr lang="en-US" sz="1400" b="1">
                <a:latin typeface="Courier New" panose="02070309020205020404" pitchFamily="49" charset="0"/>
              </a:rPr>
              <a:t>| 24 CAN | 56 8     | 88 X | 120 x   |</a:t>
            </a:r>
          </a:p>
          <a:p>
            <a:pPr>
              <a:spcBef>
                <a:spcPct val="0"/>
              </a:spcBef>
              <a:buSzTx/>
              <a:buFontTx/>
              <a:buNone/>
            </a:pPr>
            <a:r>
              <a:rPr lang="en-US" sz="1400" b="1">
                <a:latin typeface="Courier New" panose="02070309020205020404" pitchFamily="49" charset="0"/>
              </a:rPr>
              <a:t>| 25 EM  | 57 9     | 89 Y | 121 y   |</a:t>
            </a:r>
          </a:p>
          <a:p>
            <a:pPr>
              <a:spcBef>
                <a:spcPct val="0"/>
              </a:spcBef>
              <a:buSzTx/>
              <a:buFontTx/>
              <a:buNone/>
            </a:pPr>
            <a:r>
              <a:rPr lang="en-US" sz="1400" b="1">
                <a:latin typeface="Courier New" panose="02070309020205020404" pitchFamily="49" charset="0"/>
              </a:rPr>
              <a:t>| 26 SUB | 58 :     | 90 Z | 122 z   |</a:t>
            </a:r>
          </a:p>
          <a:p>
            <a:pPr>
              <a:spcBef>
                <a:spcPct val="0"/>
              </a:spcBef>
              <a:buSzTx/>
              <a:buFontTx/>
              <a:buNone/>
            </a:pPr>
            <a:r>
              <a:rPr lang="en-US" sz="1400" b="1">
                <a:latin typeface="Courier New" panose="02070309020205020404" pitchFamily="49" charset="0"/>
              </a:rPr>
              <a:t>| 27 ESC | 59 ;     | 91 [ | 123 {   |</a:t>
            </a:r>
          </a:p>
          <a:p>
            <a:pPr>
              <a:spcBef>
                <a:spcPct val="0"/>
              </a:spcBef>
              <a:buSzTx/>
              <a:buFontTx/>
              <a:buNone/>
            </a:pPr>
            <a:r>
              <a:rPr lang="en-US" sz="1400" b="1">
                <a:latin typeface="Courier New" panose="02070309020205020404" pitchFamily="49" charset="0"/>
              </a:rPr>
              <a:t>| 28 FS  | 60 &lt;     | 92 \ | 124 |   |</a:t>
            </a:r>
          </a:p>
          <a:p>
            <a:pPr>
              <a:spcBef>
                <a:spcPct val="0"/>
              </a:spcBef>
              <a:buSzTx/>
              <a:buFontTx/>
              <a:buNone/>
            </a:pPr>
            <a:r>
              <a:rPr lang="en-US" sz="1400" b="1">
                <a:latin typeface="Courier New" panose="02070309020205020404" pitchFamily="49" charset="0"/>
              </a:rPr>
              <a:t>| 29 GS  | 61 =     | 93 ] | 125 }   |</a:t>
            </a:r>
          </a:p>
          <a:p>
            <a:pPr>
              <a:spcBef>
                <a:spcPct val="0"/>
              </a:spcBef>
              <a:buSzTx/>
              <a:buFontTx/>
              <a:buNone/>
            </a:pPr>
            <a:r>
              <a:rPr lang="en-US" sz="1400" b="1">
                <a:latin typeface="Courier New" panose="02070309020205020404" pitchFamily="49" charset="0"/>
              </a:rPr>
              <a:t>| 30 RS  | 62 &gt;     | 94 ^ | 126 ~   |</a:t>
            </a:r>
          </a:p>
          <a:p>
            <a:pPr>
              <a:spcBef>
                <a:spcPct val="0"/>
              </a:spcBef>
              <a:buSzTx/>
              <a:buFontTx/>
              <a:buNone/>
            </a:pPr>
            <a:r>
              <a:rPr lang="en-US" sz="1400" b="1">
                <a:latin typeface="Courier New" panose="02070309020205020404" pitchFamily="49" charset="0"/>
              </a:rPr>
              <a:t>| 31 US  | 64 ?     | 95 _ | 127 DEL |</a:t>
            </a:r>
            <a:r>
              <a:rPr lang="en-US" sz="1000" b="1">
                <a:latin typeface="Courier New" panose="02070309020205020404" pitchFamily="49" charset="0"/>
              </a:rPr>
              <a:t> </a:t>
            </a:r>
          </a:p>
        </p:txBody>
      </p:sp>
      <p:pic>
        <p:nvPicPr>
          <p:cNvPr id="10248"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114800"/>
            <a:ext cx="38989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0"/>
            <a:ext cx="8610600" cy="1143000"/>
          </a:xfrm>
        </p:spPr>
        <p:txBody>
          <a:bodyPr/>
          <a:lstStyle/>
          <a:p>
            <a:r>
              <a:rPr lang="en-US" dirty="0" smtClean="0"/>
              <a:t>Bibliographic Framework Initiative</a:t>
            </a:r>
            <a:br>
              <a:rPr lang="en-US" dirty="0" smtClean="0"/>
            </a:br>
            <a:r>
              <a:rPr lang="en-US" dirty="0" smtClean="0"/>
              <a:t>(BIBFRAME)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363362"/>
            <a:ext cx="3961426" cy="5486400"/>
          </a:xfrm>
          <a:prstGeom prst="rect">
            <a:avLst/>
          </a:prstGeom>
        </p:spPr>
      </p:pic>
      <p:sp>
        <p:nvSpPr>
          <p:cNvPr id="5" name="TextBox 4"/>
          <p:cNvSpPr txBox="1"/>
          <p:nvPr/>
        </p:nvSpPr>
        <p:spPr>
          <a:xfrm>
            <a:off x="7231557" y="6472192"/>
            <a:ext cx="1930978" cy="369332"/>
          </a:xfrm>
          <a:prstGeom prst="rect">
            <a:avLst/>
          </a:prstGeom>
          <a:noFill/>
        </p:spPr>
        <p:txBody>
          <a:bodyPr wrap="none" rtlCol="0">
            <a:spAutoFit/>
          </a:bodyPr>
          <a:lstStyle/>
          <a:p>
            <a:r>
              <a:rPr lang="en-US" sz="1800" dirty="0" smtClean="0"/>
              <a:t>http://bibframe.org</a:t>
            </a:r>
            <a:endParaRPr lang="en-US" sz="1800" dirty="0"/>
          </a:p>
        </p:txBody>
      </p:sp>
    </p:spTree>
    <p:extLst>
      <p:ext uri="{BB962C8B-B14F-4D97-AF65-F5344CB8AC3E}">
        <p14:creationId xmlns:p14="http://schemas.microsoft.com/office/powerpoint/2010/main" val="2020019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print"/>
          <a:srcRect/>
          <a:stretch>
            <a:fillRect/>
          </a:stretch>
        </p:blipFill>
        <p:spPr bwMode="auto">
          <a:xfrm>
            <a:off x="217488" y="523875"/>
            <a:ext cx="8751887" cy="5210175"/>
          </a:xfrm>
          <a:prstGeom prst="rect">
            <a:avLst/>
          </a:prstGeom>
          <a:noFill/>
          <a:ln w="12700" cap="flat">
            <a:noFill/>
            <a:miter lim="800000"/>
            <a:headEnd/>
            <a:tailEnd/>
          </a:ln>
          <a:effectLst>
            <a:outerShdw dist="50799" dir="3179983" algn="ctr" rotWithShape="0">
              <a:schemeClr val="bg2"/>
            </a:outerShdw>
          </a:effectLst>
        </p:spPr>
      </p:pic>
      <p:pic>
        <p:nvPicPr>
          <p:cNvPr id="23554" name="Picture 2"/>
          <p:cNvPicPr>
            <a:picLocks noChangeAspect="1" noChangeArrowheads="1"/>
          </p:cNvPicPr>
          <p:nvPr/>
        </p:nvPicPr>
        <p:blipFill>
          <a:blip r:embed="rId3" cstate="print"/>
          <a:srcRect/>
          <a:stretch>
            <a:fillRect/>
          </a:stretch>
        </p:blipFill>
        <p:spPr bwMode="auto">
          <a:xfrm>
            <a:off x="1693863" y="241300"/>
            <a:ext cx="5753100" cy="3187700"/>
          </a:xfrm>
          <a:prstGeom prst="rect">
            <a:avLst/>
          </a:prstGeom>
          <a:noFill/>
          <a:ln w="12700" cap="flat">
            <a:noFill/>
            <a:miter lim="800000"/>
            <a:headEnd/>
            <a:tailEnd/>
          </a:ln>
          <a:effectLst>
            <a:outerShdw dist="50799" dir="3179983" algn="ctr" rotWithShape="0">
              <a:schemeClr val="bg2"/>
            </a:outerShdw>
          </a:effectLst>
        </p:spPr>
      </p:pic>
      <p:pic>
        <p:nvPicPr>
          <p:cNvPr id="23555" name="Picture 3"/>
          <p:cNvPicPr>
            <a:picLocks noChangeAspect="1" noChangeArrowheads="1"/>
          </p:cNvPicPr>
          <p:nvPr/>
        </p:nvPicPr>
        <p:blipFill>
          <a:blip r:embed="rId4" cstate="print"/>
          <a:srcRect/>
          <a:stretch>
            <a:fillRect/>
          </a:stretch>
        </p:blipFill>
        <p:spPr bwMode="auto">
          <a:xfrm>
            <a:off x="115888" y="2714625"/>
            <a:ext cx="4921250" cy="3455988"/>
          </a:xfrm>
          <a:prstGeom prst="rect">
            <a:avLst/>
          </a:prstGeom>
          <a:noFill/>
          <a:ln w="12700" cap="flat">
            <a:noFill/>
            <a:miter lim="800000"/>
            <a:headEnd/>
            <a:tailEnd/>
          </a:ln>
          <a:effectLst>
            <a:outerShdw dist="50799" dir="3179983" algn="ctr" rotWithShape="0">
              <a:schemeClr val="bg2"/>
            </a:outerShdw>
          </a:effectLst>
        </p:spPr>
      </p:pic>
      <p:pic>
        <p:nvPicPr>
          <p:cNvPr id="23556" name="Picture 4"/>
          <p:cNvPicPr>
            <a:picLocks noChangeAspect="1" noChangeArrowheads="1"/>
          </p:cNvPicPr>
          <p:nvPr/>
        </p:nvPicPr>
        <p:blipFill>
          <a:blip r:embed="rId5" cstate="print"/>
          <a:srcRect/>
          <a:stretch>
            <a:fillRect/>
          </a:stretch>
        </p:blipFill>
        <p:spPr bwMode="auto">
          <a:xfrm>
            <a:off x="4010025" y="3821113"/>
            <a:ext cx="5072063" cy="2822575"/>
          </a:xfrm>
          <a:prstGeom prst="rect">
            <a:avLst/>
          </a:prstGeom>
          <a:noFill/>
          <a:ln w="12700" cap="flat">
            <a:noFill/>
            <a:miter lim="800000"/>
            <a:headEnd/>
            <a:tailEnd/>
          </a:ln>
          <a:effectLst>
            <a:outerShdw dist="50799" dir="3179983" algn="ctr" rotWithShape="0">
              <a:schemeClr val="bg2"/>
            </a:outerShdw>
          </a:effectLst>
        </p:spPr>
      </p:pic>
      <p:pic>
        <p:nvPicPr>
          <p:cNvPr id="35845" name="Picture 5"/>
          <p:cNvPicPr>
            <a:picLocks noChangeAspect="1" noChangeArrowheads="1"/>
          </p:cNvPicPr>
          <p:nvPr/>
        </p:nvPicPr>
        <p:blipFill>
          <a:blip r:embed="rId6" cstate="print"/>
          <a:srcRect/>
          <a:stretch>
            <a:fillRect/>
          </a:stretch>
        </p:blipFill>
        <p:spPr bwMode="auto">
          <a:xfrm>
            <a:off x="482600" y="1438275"/>
            <a:ext cx="790575" cy="142875"/>
          </a:xfrm>
          <a:prstGeom prst="rect">
            <a:avLst/>
          </a:prstGeom>
          <a:noFill/>
          <a:ln w="12700">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2503168" presetClass="entr" presetSubtype="64997760" fill="hold" nodeType="clickEffect">
                                  <p:stCondLst>
                                    <p:cond delay="0"/>
                                  </p:stCondLst>
                                  <p:childTnLst>
                                    <p:set>
                                      <p:cBhvr>
                                        <p:cTn id="6" dur="1" fill="hold">
                                          <p:stCondLst>
                                            <p:cond delay="499"/>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2503168" presetClass="entr" presetSubtype="98827392" fill="hold" nodeType="clickEffect">
                                  <p:stCondLst>
                                    <p:cond delay="0"/>
                                  </p:stCondLst>
                                  <p:childTnLst>
                                    <p:set>
                                      <p:cBhvr>
                                        <p:cTn id="10" dur="1" fill="hold">
                                          <p:stCondLst>
                                            <p:cond delay="499"/>
                                          </p:stCondLst>
                                        </p:cTn>
                                        <p:tgtEl>
                                          <p:spTgt spid="235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2503168" presetClass="entr" presetSubtype="64997456" fill="hold" nodeType="clickEffect">
                                  <p:stCondLst>
                                    <p:cond delay="0"/>
                                  </p:stCondLst>
                                  <p:childTnLst>
                                    <p:set>
                                      <p:cBhvr>
                                        <p:cTn id="14" dur="1" fill="hold">
                                          <p:stCondLst>
                                            <p:cond delay="499"/>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1251" t="12222" r="19582" b="4815"/>
          <a:stretch/>
        </p:blipFill>
        <p:spPr>
          <a:xfrm>
            <a:off x="304800" y="0"/>
            <a:ext cx="8715958" cy="6874558"/>
          </a:xfrm>
          <a:prstGeom prst="rect">
            <a:avLst/>
          </a:prstGeom>
        </p:spPr>
      </p:pic>
    </p:spTree>
    <p:extLst>
      <p:ext uri="{BB962C8B-B14F-4D97-AF65-F5344CB8AC3E}">
        <p14:creationId xmlns:p14="http://schemas.microsoft.com/office/powerpoint/2010/main" val="1254372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Before You Go!</a:t>
            </a:r>
          </a:p>
        </p:txBody>
      </p:sp>
      <p:sp>
        <p:nvSpPr>
          <p:cNvPr id="59395" name="Rectangle 3"/>
          <p:cNvSpPr>
            <a:spLocks noGrp="1" noChangeArrowheads="1"/>
          </p:cNvSpPr>
          <p:nvPr>
            <p:ph type="body" idx="1"/>
          </p:nvPr>
        </p:nvSpPr>
        <p:spPr/>
        <p:txBody>
          <a:bodyPr/>
          <a:lstStyle/>
          <a:p>
            <a:r>
              <a:rPr lang="en-US" smtClean="0"/>
              <a:t>On a sheet of paper (no names), answer the following question:</a:t>
            </a:r>
          </a:p>
          <a:p>
            <a:endParaRPr lang="en-US" smtClean="0"/>
          </a:p>
          <a:p>
            <a:pPr>
              <a:buFontTx/>
              <a:buNone/>
            </a:pPr>
            <a:r>
              <a:rPr lang="en-US" smtClean="0"/>
              <a:t>	What was the muddiest point in today’s class?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1331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13316" name="Rectangle 4"/>
          <p:cNvSpPr>
            <a:spLocks noGrp="1" noChangeArrowheads="1"/>
          </p:cNvSpPr>
          <p:nvPr>
            <p:ph type="title"/>
          </p:nvPr>
        </p:nvSpPr>
        <p:spPr>
          <a:noFill/>
        </p:spPr>
        <p:txBody>
          <a:bodyPr/>
          <a:lstStyle/>
          <a:p>
            <a:r>
              <a:rPr lang="en-US" smtClean="0"/>
              <a:t>The Latin-1 Character Set</a:t>
            </a:r>
          </a:p>
        </p:txBody>
      </p:sp>
      <p:sp>
        <p:nvSpPr>
          <p:cNvPr id="13317" name="Rectangle 5"/>
          <p:cNvSpPr>
            <a:spLocks noGrp="1" noChangeArrowheads="1"/>
          </p:cNvSpPr>
          <p:nvPr>
            <p:ph type="body" idx="1"/>
          </p:nvPr>
        </p:nvSpPr>
        <p:spPr>
          <a:xfrm>
            <a:off x="457200" y="1981200"/>
            <a:ext cx="8458200" cy="1905000"/>
          </a:xfrm>
          <a:noFill/>
        </p:spPr>
        <p:txBody>
          <a:bodyPr/>
          <a:lstStyle/>
          <a:p>
            <a:r>
              <a:rPr lang="en-US" smtClean="0"/>
              <a:t>ISO 8859-1 8-bit characters for Western Europe</a:t>
            </a:r>
          </a:p>
          <a:p>
            <a:pPr lvl="1">
              <a:spcBef>
                <a:spcPts val="500"/>
              </a:spcBef>
              <a:spcAft>
                <a:spcPts val="500"/>
              </a:spcAft>
            </a:pPr>
            <a:r>
              <a:rPr lang="en-US" smtClean="0"/>
              <a:t>French, Spanish, Catalan, Galician, Basque, Portuguese, Italian, Albanian, Afrikaans, Dutch, German, Danish, Swedish, Norwegian, Finnish, Faroese, Icelandic, Irish, Scottish, and English</a:t>
            </a:r>
          </a:p>
        </p:txBody>
      </p:sp>
      <p:pic>
        <p:nvPicPr>
          <p:cNvPr id="13318"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953000"/>
            <a:ext cx="43561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19"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4953000"/>
            <a:ext cx="43561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20" name="Rectangle 8"/>
          <p:cNvSpPr>
            <a:spLocks noChangeArrowheads="1"/>
          </p:cNvSpPr>
          <p:nvPr/>
        </p:nvSpPr>
        <p:spPr bwMode="auto">
          <a:xfrm>
            <a:off x="763588" y="4573588"/>
            <a:ext cx="32416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1800"/>
              <a:t>Printable Characters, 7-bit ASCII</a:t>
            </a:r>
          </a:p>
        </p:txBody>
      </p:sp>
      <p:sp>
        <p:nvSpPr>
          <p:cNvPr id="13321" name="Rectangle 9"/>
          <p:cNvSpPr>
            <a:spLocks noChangeArrowheads="1"/>
          </p:cNvSpPr>
          <p:nvPr/>
        </p:nvSpPr>
        <p:spPr bwMode="auto">
          <a:xfrm>
            <a:off x="4725988" y="4573588"/>
            <a:ext cx="4175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1800"/>
              <a:t>Additional Defined Characters, ISO 8859-1</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1536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15364" name="Rectangle 4"/>
          <p:cNvSpPr>
            <a:spLocks noGrp="1" noChangeArrowheads="1"/>
          </p:cNvSpPr>
          <p:nvPr>
            <p:ph type="title"/>
          </p:nvPr>
        </p:nvSpPr>
        <p:spPr>
          <a:xfrm>
            <a:off x="685800" y="0"/>
            <a:ext cx="7772400" cy="838200"/>
          </a:xfrm>
          <a:noFill/>
        </p:spPr>
        <p:txBody>
          <a:bodyPr/>
          <a:lstStyle/>
          <a:p>
            <a:r>
              <a:rPr lang="en-US" smtClean="0"/>
              <a:t>Other ISO-8859 Character Sets</a:t>
            </a:r>
          </a:p>
        </p:txBody>
      </p:sp>
      <p:pic>
        <p:nvPicPr>
          <p:cNvPr id="15365"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838200"/>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6"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362200"/>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7" name="Picture 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886200"/>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8" name="Pictur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5419725"/>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9" name="Picture 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0" y="838200"/>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70" name="Picture 10"/>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0" y="2362200"/>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71" name="Picture 11"/>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4000" y="3886200"/>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72" name="Picture 12"/>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4000" y="5419725"/>
            <a:ext cx="36798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73" name="Rectangle 13"/>
          <p:cNvSpPr>
            <a:spLocks noChangeArrowheads="1"/>
          </p:cNvSpPr>
          <p:nvPr/>
        </p:nvSpPr>
        <p:spPr bwMode="auto">
          <a:xfrm>
            <a:off x="153988" y="12969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t>-2</a:t>
            </a:r>
          </a:p>
        </p:txBody>
      </p:sp>
      <p:sp>
        <p:nvSpPr>
          <p:cNvPr id="15374" name="Rectangle 14"/>
          <p:cNvSpPr>
            <a:spLocks noChangeArrowheads="1"/>
          </p:cNvSpPr>
          <p:nvPr/>
        </p:nvSpPr>
        <p:spPr bwMode="auto">
          <a:xfrm>
            <a:off x="153988" y="28971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t>-3</a:t>
            </a:r>
          </a:p>
        </p:txBody>
      </p:sp>
      <p:sp>
        <p:nvSpPr>
          <p:cNvPr id="15375" name="Rectangle 15"/>
          <p:cNvSpPr>
            <a:spLocks noChangeArrowheads="1"/>
          </p:cNvSpPr>
          <p:nvPr/>
        </p:nvSpPr>
        <p:spPr bwMode="auto">
          <a:xfrm>
            <a:off x="153988" y="43449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t>-4</a:t>
            </a:r>
          </a:p>
        </p:txBody>
      </p:sp>
      <p:sp>
        <p:nvSpPr>
          <p:cNvPr id="15376" name="Rectangle 16"/>
          <p:cNvSpPr>
            <a:spLocks noChangeArrowheads="1"/>
          </p:cNvSpPr>
          <p:nvPr/>
        </p:nvSpPr>
        <p:spPr bwMode="auto">
          <a:xfrm>
            <a:off x="153988" y="59451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t>-5</a:t>
            </a:r>
          </a:p>
        </p:txBody>
      </p:sp>
      <p:sp>
        <p:nvSpPr>
          <p:cNvPr id="15377" name="Rectangle 17"/>
          <p:cNvSpPr>
            <a:spLocks noChangeArrowheads="1"/>
          </p:cNvSpPr>
          <p:nvPr/>
        </p:nvSpPr>
        <p:spPr bwMode="auto">
          <a:xfrm>
            <a:off x="4878388" y="28209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t>-7</a:t>
            </a:r>
          </a:p>
        </p:txBody>
      </p:sp>
      <p:sp>
        <p:nvSpPr>
          <p:cNvPr id="15378" name="Rectangle 18"/>
          <p:cNvSpPr>
            <a:spLocks noChangeArrowheads="1"/>
          </p:cNvSpPr>
          <p:nvPr/>
        </p:nvSpPr>
        <p:spPr bwMode="auto">
          <a:xfrm>
            <a:off x="4878388" y="13731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t>-6</a:t>
            </a:r>
          </a:p>
        </p:txBody>
      </p:sp>
      <p:sp>
        <p:nvSpPr>
          <p:cNvPr id="15379" name="Rectangle 19"/>
          <p:cNvSpPr>
            <a:spLocks noChangeArrowheads="1"/>
          </p:cNvSpPr>
          <p:nvPr/>
        </p:nvSpPr>
        <p:spPr bwMode="auto">
          <a:xfrm>
            <a:off x="4878388" y="58689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t>-9</a:t>
            </a:r>
          </a:p>
        </p:txBody>
      </p:sp>
      <p:sp>
        <p:nvSpPr>
          <p:cNvPr id="15380" name="Rectangle 20"/>
          <p:cNvSpPr>
            <a:spLocks noChangeArrowheads="1"/>
          </p:cNvSpPr>
          <p:nvPr/>
        </p:nvSpPr>
        <p:spPr bwMode="auto">
          <a:xfrm>
            <a:off x="4878388" y="4344988"/>
            <a:ext cx="434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400"/>
              <a:t>-8</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1741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17412" name="Rectangle 4"/>
          <p:cNvSpPr>
            <a:spLocks noGrp="1" noChangeArrowheads="1"/>
          </p:cNvSpPr>
          <p:nvPr>
            <p:ph type="title"/>
          </p:nvPr>
        </p:nvSpPr>
        <p:spPr>
          <a:xfrm>
            <a:off x="685800" y="685800"/>
            <a:ext cx="7772400" cy="838200"/>
          </a:xfrm>
          <a:noFill/>
        </p:spPr>
        <p:txBody>
          <a:bodyPr/>
          <a:lstStyle/>
          <a:p>
            <a:r>
              <a:rPr lang="en-US" smtClean="0"/>
              <a:t>East Asian Character Sets</a:t>
            </a:r>
          </a:p>
        </p:txBody>
      </p:sp>
      <p:sp>
        <p:nvSpPr>
          <p:cNvPr id="17413" name="Rectangle 5"/>
          <p:cNvSpPr>
            <a:spLocks noGrp="1" noChangeArrowheads="1"/>
          </p:cNvSpPr>
          <p:nvPr>
            <p:ph type="body" idx="1"/>
          </p:nvPr>
        </p:nvSpPr>
        <p:spPr>
          <a:xfrm>
            <a:off x="457200" y="1981200"/>
            <a:ext cx="8534400" cy="4114800"/>
          </a:xfrm>
          <a:noFill/>
        </p:spPr>
        <p:txBody>
          <a:bodyPr/>
          <a:lstStyle/>
          <a:p>
            <a:r>
              <a:rPr lang="en-US" smtClean="0"/>
              <a:t>More than 256 characters are needed</a:t>
            </a:r>
          </a:p>
          <a:p>
            <a:pPr lvl="1"/>
            <a:r>
              <a:rPr lang="en-US" smtClean="0"/>
              <a:t>Two-byte encoding schemes (e.g., EUC) are used </a:t>
            </a:r>
          </a:p>
          <a:p>
            <a:r>
              <a:rPr lang="en-US" smtClean="0"/>
              <a:t>Several countries have unique character sets</a:t>
            </a:r>
          </a:p>
          <a:p>
            <a:pPr lvl="1"/>
            <a:r>
              <a:rPr lang="en-US" smtClean="0"/>
              <a:t>GB in Peoples Republic of China, BIG5 in Taiwan, JIS in Japan, KS in Korea, TCVN in Vietnam</a:t>
            </a:r>
          </a:p>
          <a:p>
            <a:r>
              <a:rPr lang="en-US" smtClean="0"/>
              <a:t>Many characters appear in several languages</a:t>
            </a:r>
          </a:p>
          <a:p>
            <a:pPr lvl="1"/>
            <a:r>
              <a:rPr lang="en-US" smtClean="0"/>
              <a:t>Research Libraries Group developed EACC</a:t>
            </a:r>
          </a:p>
          <a:p>
            <a:pPr lvl="2"/>
            <a:r>
              <a:rPr lang="en-US" smtClean="0"/>
              <a:t>Unified “CJK” character set for USMARC records</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1945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19460" name="Rectangle 4"/>
          <p:cNvSpPr>
            <a:spLocks noGrp="1" noChangeArrowheads="1"/>
          </p:cNvSpPr>
          <p:nvPr>
            <p:ph type="title"/>
          </p:nvPr>
        </p:nvSpPr>
        <p:spPr>
          <a:noFill/>
        </p:spPr>
        <p:txBody>
          <a:bodyPr/>
          <a:lstStyle/>
          <a:p>
            <a:r>
              <a:rPr lang="en-US" smtClean="0"/>
              <a:t>Unicode</a:t>
            </a:r>
          </a:p>
        </p:txBody>
      </p:sp>
      <p:sp>
        <p:nvSpPr>
          <p:cNvPr id="19461" name="Rectangle 5"/>
          <p:cNvSpPr>
            <a:spLocks noGrp="1" noChangeArrowheads="1"/>
          </p:cNvSpPr>
          <p:nvPr>
            <p:ph type="body" idx="1"/>
          </p:nvPr>
        </p:nvSpPr>
        <p:spPr>
          <a:xfrm>
            <a:off x="685800" y="1981200"/>
            <a:ext cx="7924800" cy="4114800"/>
          </a:xfrm>
          <a:noFill/>
        </p:spPr>
        <p:txBody>
          <a:bodyPr/>
          <a:lstStyle/>
          <a:p>
            <a:r>
              <a:rPr lang="en-US" smtClean="0"/>
              <a:t>Single code for all the world’s characters</a:t>
            </a:r>
          </a:p>
          <a:p>
            <a:pPr lvl="1"/>
            <a:r>
              <a:rPr lang="en-US" smtClean="0"/>
              <a:t>ISO Standard 10646</a:t>
            </a:r>
          </a:p>
          <a:p>
            <a:r>
              <a:rPr lang="en-US" smtClean="0"/>
              <a:t>Separates “code space” from “encoding”</a:t>
            </a:r>
          </a:p>
          <a:p>
            <a:pPr lvl="1"/>
            <a:r>
              <a:rPr lang="en-US" smtClean="0"/>
              <a:t>Code space extends Latin-1</a:t>
            </a:r>
          </a:p>
          <a:p>
            <a:pPr lvl="2"/>
            <a:r>
              <a:rPr lang="en-US" smtClean="0"/>
              <a:t>The first 256 positions are identical</a:t>
            </a:r>
          </a:p>
          <a:p>
            <a:pPr lvl="1"/>
            <a:r>
              <a:rPr lang="en-US" smtClean="0"/>
              <a:t>UTF-7 encoding will pass through email</a:t>
            </a:r>
          </a:p>
          <a:p>
            <a:pPr lvl="2"/>
            <a:r>
              <a:rPr lang="en-US" smtClean="0"/>
              <a:t>Uses only the 64 printable ASCII characters</a:t>
            </a:r>
          </a:p>
          <a:p>
            <a:pPr lvl="1"/>
            <a:r>
              <a:rPr lang="en-US" smtClean="0"/>
              <a:t>UTF-8 encoding is designed for disk file systems</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2150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21508" name="Rectangle 4"/>
          <p:cNvSpPr>
            <a:spLocks noGrp="1" noChangeArrowheads="1"/>
          </p:cNvSpPr>
          <p:nvPr>
            <p:ph type="title"/>
          </p:nvPr>
        </p:nvSpPr>
        <p:spPr>
          <a:noFill/>
        </p:spPr>
        <p:txBody>
          <a:bodyPr/>
          <a:lstStyle/>
          <a:p>
            <a:r>
              <a:rPr lang="en-US" smtClean="0"/>
              <a:t>Limitations of Unicode</a:t>
            </a:r>
          </a:p>
        </p:txBody>
      </p:sp>
      <p:sp>
        <p:nvSpPr>
          <p:cNvPr id="21509" name="Rectangle 5"/>
          <p:cNvSpPr>
            <a:spLocks noGrp="1" noChangeArrowheads="1"/>
          </p:cNvSpPr>
          <p:nvPr>
            <p:ph type="body" idx="1"/>
          </p:nvPr>
        </p:nvSpPr>
        <p:spPr>
          <a:xfrm>
            <a:off x="457200" y="1981200"/>
            <a:ext cx="8382000" cy="4114800"/>
          </a:xfrm>
          <a:noFill/>
        </p:spPr>
        <p:txBody>
          <a:bodyPr/>
          <a:lstStyle/>
          <a:p>
            <a:r>
              <a:rPr lang="en-US" dirty="0" smtClean="0"/>
              <a:t>Produces larger files than Latin-1</a:t>
            </a:r>
          </a:p>
          <a:p>
            <a:r>
              <a:rPr lang="en-US" dirty="0" smtClean="0"/>
              <a:t>Fonts may be hard to obtain for some characters</a:t>
            </a:r>
          </a:p>
          <a:p>
            <a:r>
              <a:rPr lang="en-US" dirty="0" smtClean="0"/>
              <a:t>Some characters have multiple representations</a:t>
            </a:r>
          </a:p>
          <a:p>
            <a:pPr lvl="1"/>
            <a:r>
              <a:rPr lang="en-US" dirty="0" smtClean="0"/>
              <a:t>e.g., accents can be part of a character or separate</a:t>
            </a:r>
          </a:p>
          <a:p>
            <a:r>
              <a:rPr lang="en-US" dirty="0" smtClean="0"/>
              <a:t>Some characters look identical when printed</a:t>
            </a:r>
          </a:p>
          <a:p>
            <a:pPr lvl="1"/>
            <a:r>
              <a:rPr lang="en-US" dirty="0" smtClean="0"/>
              <a:t>But they come from unrelated languages</a:t>
            </a:r>
          </a:p>
          <a:p>
            <a:r>
              <a:rPr lang="en-US" dirty="0" smtClean="0"/>
              <a:t>Encoding does not define the “sort order”</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50006" y="0"/>
            <a:ext cx="9144000" cy="1139825"/>
          </a:xfrm>
        </p:spPr>
        <p:txBody>
          <a:bodyPr/>
          <a:lstStyle/>
          <a:p>
            <a:pPr eaLnBrk="1" hangingPunct="1"/>
            <a:r>
              <a:rPr lang="en-US" dirty="0" smtClean="0"/>
              <a:t>Machine-Readable Catalog (MARC)</a:t>
            </a:r>
          </a:p>
        </p:txBody>
      </p:sp>
      <p:pic>
        <p:nvPicPr>
          <p:cNvPr id="22530" name="Picture 2"/>
          <p:cNvPicPr>
            <a:picLocks noChangeAspect="1" noChangeArrowheads="1"/>
          </p:cNvPicPr>
          <p:nvPr/>
        </p:nvPicPr>
        <p:blipFill rotWithShape="1">
          <a:blip r:embed="rId2" cstate="print"/>
          <a:srcRect l="1" t="-1" r="-2196" b="-2355"/>
          <a:stretch/>
        </p:blipFill>
        <p:spPr bwMode="auto">
          <a:xfrm>
            <a:off x="202692" y="1295400"/>
            <a:ext cx="8838628" cy="5443464"/>
          </a:xfrm>
          <a:prstGeom prst="rect">
            <a:avLst/>
          </a:prstGeom>
          <a:noFill/>
          <a:ln w="12700" cap="flat">
            <a:noFill/>
            <a:miter lim="800000"/>
            <a:headEnd/>
            <a:tailEnd/>
          </a:ln>
          <a:effectLst>
            <a:outerShdw dist="50800" dir="3240024" algn="ctr" rotWithShape="0">
              <a:schemeClr val="bg2"/>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4284</TotalTime>
  <Pages>22</Pages>
  <Words>1943</Words>
  <Application>Microsoft Office PowerPoint</Application>
  <PresentationFormat>On-screen Show (4:3)</PresentationFormat>
  <Paragraphs>307</Paragraphs>
  <Slides>33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 Unicode MS</vt:lpstr>
      <vt:lpstr>Arial</vt:lpstr>
      <vt:lpstr>Courier New</vt:lpstr>
      <vt:lpstr>Times New Roman</vt:lpstr>
      <vt:lpstr>Default Design</vt:lpstr>
      <vt:lpstr>Representation</vt:lpstr>
      <vt:lpstr>The character ‘A’</vt:lpstr>
      <vt:lpstr>ASCII</vt:lpstr>
      <vt:lpstr>The Latin-1 Character Set</vt:lpstr>
      <vt:lpstr>Other ISO-8859 Character Sets</vt:lpstr>
      <vt:lpstr>East Asian Character Sets</vt:lpstr>
      <vt:lpstr>Unicode</vt:lpstr>
      <vt:lpstr>Limitations of Unicode</vt:lpstr>
      <vt:lpstr>Machine-Readable Catalog (MARC)</vt:lpstr>
      <vt:lpstr>PowerPoint Presentation</vt:lpstr>
      <vt:lpstr>History of Structured Documents</vt:lpstr>
      <vt:lpstr>eXtensible Markup Language (XML)</vt:lpstr>
      <vt:lpstr>Some XML Applications</vt:lpstr>
      <vt:lpstr>Even More Uses of XML …</vt:lpstr>
      <vt:lpstr>Really Simple Syndication (RSS)</vt:lpstr>
      <vt:lpstr>XML: A Family of Standards</vt:lpstr>
      <vt:lpstr>XML Example</vt:lpstr>
      <vt:lpstr>XML Example</vt:lpstr>
      <vt:lpstr>Document Type Definition (DTD)</vt:lpstr>
      <vt:lpstr>Specifying Appearance: XSL</vt:lpstr>
      <vt:lpstr>Some Basic Rules for XML</vt:lpstr>
      <vt:lpstr>Resource Description Framework</vt:lpstr>
      <vt:lpstr>XML Namespaces</vt:lpstr>
      <vt:lpstr>Dublin Core in RDF XML</vt:lpstr>
      <vt:lpstr>Encoded Archival Description (EAD)</vt:lpstr>
      <vt:lpstr>EAD Rendered for the Web</vt:lpstr>
      <vt:lpstr>PowerPoint Presentation</vt:lpstr>
      <vt:lpstr>Linked Open Data</vt:lpstr>
      <vt:lpstr>Deconstructing MARC</vt:lpstr>
      <vt:lpstr>Bibliographic Framework Initiative (BIBFRAME)</vt:lpstr>
      <vt:lpstr>PowerPoint Presentation</vt:lpstr>
      <vt:lpstr>PowerPoint Presentation</vt:lpstr>
      <vt:lpstr>Before You Go!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subject>Week 2 LBSC 690</dc:subject>
  <dc:creator>Doug Oard</dc:creator>
  <cp:lastModifiedBy>jj</cp:lastModifiedBy>
  <cp:revision>170</cp:revision>
  <cp:lastPrinted>1997-09-10T16:39:34Z</cp:lastPrinted>
  <dcterms:created xsi:type="dcterms:W3CDTF">1997-09-10T16:39:54Z</dcterms:created>
  <dcterms:modified xsi:type="dcterms:W3CDTF">2013-10-14T04:49:24Z</dcterms:modified>
</cp:coreProperties>
</file>