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5"/>
  </p:notesMasterIdLst>
  <p:handoutMasterIdLst>
    <p:handoutMasterId r:id="rId46"/>
  </p:handoutMasterIdLst>
  <p:sldIdLst>
    <p:sldId id="256" r:id="rId2"/>
    <p:sldId id="469" r:id="rId3"/>
    <p:sldId id="470" r:id="rId4"/>
    <p:sldId id="586" r:id="rId5"/>
    <p:sldId id="480" r:id="rId6"/>
    <p:sldId id="551" r:id="rId7"/>
    <p:sldId id="536" r:id="rId8"/>
    <p:sldId id="537" r:id="rId9"/>
    <p:sldId id="538" r:id="rId10"/>
    <p:sldId id="539" r:id="rId11"/>
    <p:sldId id="550" r:id="rId12"/>
    <p:sldId id="585" r:id="rId13"/>
    <p:sldId id="546" r:id="rId14"/>
    <p:sldId id="548" r:id="rId15"/>
    <p:sldId id="529" r:id="rId16"/>
    <p:sldId id="530" r:id="rId17"/>
    <p:sldId id="588" r:id="rId18"/>
    <p:sldId id="519" r:id="rId19"/>
    <p:sldId id="587" r:id="rId20"/>
    <p:sldId id="561" r:id="rId21"/>
    <p:sldId id="562" r:id="rId22"/>
    <p:sldId id="557" r:id="rId23"/>
    <p:sldId id="565" r:id="rId24"/>
    <p:sldId id="564" r:id="rId25"/>
    <p:sldId id="566" r:id="rId26"/>
    <p:sldId id="567" r:id="rId27"/>
    <p:sldId id="573" r:id="rId28"/>
    <p:sldId id="574" r:id="rId29"/>
    <p:sldId id="570" r:id="rId30"/>
    <p:sldId id="577" r:id="rId31"/>
    <p:sldId id="583" r:id="rId32"/>
    <p:sldId id="584" r:id="rId33"/>
    <p:sldId id="526" r:id="rId34"/>
    <p:sldId id="520" r:id="rId35"/>
    <p:sldId id="521" r:id="rId36"/>
    <p:sldId id="501" r:id="rId37"/>
    <p:sldId id="502" r:id="rId38"/>
    <p:sldId id="522" r:id="rId39"/>
    <p:sldId id="524" r:id="rId40"/>
    <p:sldId id="525" r:id="rId41"/>
    <p:sldId id="498" r:id="rId42"/>
    <p:sldId id="523" r:id="rId43"/>
    <p:sldId id="466" r:id="rId4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202" autoAdjust="0"/>
    <p:restoredTop sz="94683" autoAdjust="0"/>
  </p:normalViewPr>
  <p:slideViewPr>
    <p:cSldViewPr>
      <p:cViewPr varScale="1">
        <p:scale>
          <a:sx n="116" d="100"/>
          <a:sy n="116" d="100"/>
        </p:scale>
        <p:origin x="936" y="8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724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5"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422902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50938" y="692150"/>
            <a:ext cx="4556125" cy="3416300"/>
          </a:xfrm>
          <a:ln cap="flat"/>
        </p:spPr>
      </p:sp>
      <p:sp>
        <p:nvSpPr>
          <p:cNvPr id="80899" name="Rectangle 3"/>
          <p:cNvSpPr>
            <a:spLocks noGrp="1" noChangeArrowheads="1"/>
          </p:cNvSpPr>
          <p:nvPr>
            <p:ph type="body" idx="1"/>
          </p:nvPr>
        </p:nvSpPr>
        <p:spPr>
          <a:noFill/>
          <a:ln w="9525"/>
        </p:spPr>
        <p:txBody>
          <a:bodyPr/>
          <a:lstStyle/>
          <a:p>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3120683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E25F2B5-BB01-467F-B332-FA5209657FDE}" type="slidenum">
              <a:rPr lang="en-US" smtClean="0"/>
              <a:t>13</a:t>
            </a:fld>
            <a:endParaRPr lang="en-US"/>
          </a:p>
        </p:txBody>
      </p:sp>
    </p:spTree>
    <p:extLst>
      <p:ext uri="{BB962C8B-B14F-4D97-AF65-F5344CB8AC3E}">
        <p14:creationId xmlns:p14="http://schemas.microsoft.com/office/powerpoint/2010/main" val="3431420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E25F2B5-BB01-467F-B332-FA5209657FDE}" type="slidenum">
              <a:rPr lang="en-US" smtClean="0"/>
              <a:t>14</a:t>
            </a:fld>
            <a:endParaRPr lang="en-US"/>
          </a:p>
        </p:txBody>
      </p:sp>
    </p:spTree>
    <p:extLst>
      <p:ext uri="{BB962C8B-B14F-4D97-AF65-F5344CB8AC3E}">
        <p14:creationId xmlns:p14="http://schemas.microsoft.com/office/powerpoint/2010/main" val="3431420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E25F2B5-BB01-467F-B332-FA5209657FDE}" type="slidenum">
              <a:rPr lang="en-US" smtClean="0"/>
              <a:t>15</a:t>
            </a:fld>
            <a:endParaRPr lang="en-US"/>
          </a:p>
        </p:txBody>
      </p:sp>
    </p:spTree>
    <p:extLst>
      <p:ext uri="{BB962C8B-B14F-4D97-AF65-F5344CB8AC3E}">
        <p14:creationId xmlns:p14="http://schemas.microsoft.com/office/powerpoint/2010/main" val="3185948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xfrm>
            <a:off x="3886200" y="8831263"/>
            <a:ext cx="2971800" cy="465137"/>
          </a:xfrm>
          <a:prstGeom prst="rect">
            <a:avLst/>
          </a:prstGeom>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88D2A47-620A-49DA-8189-9ABB4E63649E}" type="slidenum">
              <a:rPr lang="en-US" sz="1200"/>
              <a:pPr/>
              <a:t>19</a:t>
            </a:fld>
            <a:endParaRPr lang="en-US" sz="1200"/>
          </a:p>
        </p:txBody>
      </p:sp>
      <p:sp>
        <p:nvSpPr>
          <p:cNvPr id="47107"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sz="2400">
                <a:solidFill>
                  <a:schemeClr val="tx1"/>
                </a:solidFill>
                <a:latin typeface="Arial" panose="020B0604020202020204" pitchFamily="34" charset="0"/>
                <a:ea typeface="ＭＳ Ｐゴシック" panose="020B0600070205080204" pitchFamily="34" charset="-128"/>
              </a:defRPr>
            </a:lvl1pPr>
            <a:lvl2pPr marL="37931725" indent="-37474525" defTabSz="931863">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9E3A7B33-8C2D-41D7-8FD6-976CD8820EFD}" type="slidenum">
              <a:rPr lang="en-US" sz="1200"/>
              <a:pPr algn="r" eaLnBrk="1" hangingPunct="1"/>
              <a:t>19</a:t>
            </a:fld>
            <a:endParaRPr lang="en-US" sz="1200"/>
          </a:p>
        </p:txBody>
      </p:sp>
      <p:sp>
        <p:nvSpPr>
          <p:cNvPr id="47108" name="Rectangle 2"/>
          <p:cNvSpPr>
            <a:spLocks noRot="1" noChangeArrowheads="1" noTextEdit="1"/>
          </p:cNvSpPr>
          <p:nvPr>
            <p:ph type="sldImg"/>
          </p:nvPr>
        </p:nvSpPr>
        <p:spPr>
          <a:xfrm>
            <a:off x="3265488" y="231775"/>
            <a:ext cx="2738437" cy="2054225"/>
          </a:xfrm>
          <a:ln/>
        </p:spPr>
      </p:sp>
      <p:sp>
        <p:nvSpPr>
          <p:cNvPr id="47109" name="Rectangle 3"/>
          <p:cNvSpPr>
            <a:spLocks noGrp="1" noChangeArrowheads="1"/>
          </p:cNvSpPr>
          <p:nvPr>
            <p:ph type="body" idx="1"/>
          </p:nvPr>
        </p:nvSpPr>
        <p:spPr>
          <a:xfrm>
            <a:off x="298450" y="2514600"/>
            <a:ext cx="6178550" cy="6524625"/>
          </a:xfrm>
          <a:noFill/>
        </p:spPr>
        <p:txBody>
          <a:bodyPr lIns="93177" tIns="46589" rIns="93177" bIns="46589"/>
          <a:lstStyle/>
          <a:p>
            <a:pPr eaLnBrk="1" hangingPunct="1"/>
            <a:r>
              <a:rPr lang="en-US" smtClean="0"/>
              <a:t>Remember this slide from the earlier presentation that lists the elements that identify each of the FRBR Group 1 entities.</a:t>
            </a:r>
          </a:p>
        </p:txBody>
      </p:sp>
    </p:spTree>
    <p:extLst>
      <p:ext uri="{BB962C8B-B14F-4D97-AF65-F5344CB8AC3E}">
        <p14:creationId xmlns:p14="http://schemas.microsoft.com/office/powerpoint/2010/main" val="3526574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xfrm>
            <a:off x="3884613" y="8829675"/>
            <a:ext cx="2971800" cy="465138"/>
          </a:xfrm>
          <a:prstGeom prst="rect">
            <a:avLst/>
          </a:prstGeom>
          <a:noFill/>
        </p:spPr>
        <p:txBody>
          <a:bodyPr/>
          <a:lstStyle>
            <a:lvl1pPr defTabSz="931863">
              <a:defRPr>
                <a:solidFill>
                  <a:schemeClr val="tx1"/>
                </a:solidFill>
                <a:latin typeface="Arial" panose="020B0604020202020204" pitchFamily="34" charset="0"/>
                <a:ea typeface="Osaka"/>
                <a:cs typeface="Osaka"/>
              </a:defRPr>
            </a:lvl1pPr>
            <a:lvl2pPr marL="742950" indent="-285750" defTabSz="931863">
              <a:defRPr>
                <a:solidFill>
                  <a:schemeClr val="tx1"/>
                </a:solidFill>
                <a:latin typeface="Arial" panose="020B0604020202020204" pitchFamily="34" charset="0"/>
                <a:ea typeface="Osaka"/>
                <a:cs typeface="Osaka"/>
              </a:defRPr>
            </a:lvl2pPr>
            <a:lvl3pPr marL="1143000" indent="-228600" defTabSz="931863">
              <a:defRPr>
                <a:solidFill>
                  <a:schemeClr val="tx1"/>
                </a:solidFill>
                <a:latin typeface="Arial" panose="020B0604020202020204" pitchFamily="34" charset="0"/>
                <a:ea typeface="Osaka"/>
                <a:cs typeface="Osaka"/>
              </a:defRPr>
            </a:lvl3pPr>
            <a:lvl4pPr marL="1600200" indent="-228600" defTabSz="931863">
              <a:defRPr>
                <a:solidFill>
                  <a:schemeClr val="tx1"/>
                </a:solidFill>
                <a:latin typeface="Arial" panose="020B0604020202020204" pitchFamily="34" charset="0"/>
                <a:ea typeface="Osaka"/>
                <a:cs typeface="Osaka"/>
              </a:defRPr>
            </a:lvl4pPr>
            <a:lvl5pPr marL="2057400" indent="-228600" defTabSz="931863">
              <a:defRPr>
                <a:solidFill>
                  <a:schemeClr val="tx1"/>
                </a:solidFill>
                <a:latin typeface="Arial" panose="020B0604020202020204" pitchFamily="34" charset="0"/>
                <a:ea typeface="Osaka"/>
                <a:cs typeface="Osaka"/>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fld id="{A16F8811-5CEF-4659-80B5-D2E6E40353AD}" type="slidenum">
              <a:rPr lang="en-US"/>
              <a:pPr/>
              <a:t>20</a:t>
            </a:fld>
            <a:endParaRPr lang="en-US"/>
          </a:p>
        </p:txBody>
      </p:sp>
      <p:sp>
        <p:nvSpPr>
          <p:cNvPr id="26627" name="Rectangle 2"/>
          <p:cNvSpPr>
            <a:spLocks noRo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p:spPr>
        <p:txBody>
          <a:bodyPr/>
          <a:lstStyle/>
          <a:p>
            <a:pPr eaLnBrk="1" hangingPunct="1"/>
            <a:r>
              <a:rPr lang="en-US" sz="1400" smtClean="0"/>
              <a:t>In RDA a person can be an individual or an entity established by one individual alone or an identity established in collaboration with one or more other individuals.  The scope statement at RDA  9.0 includes fictitious entities as persons.  So, they can now be represented by authorized access points as creators or whatever role they play if they are presented on the resource as being responsible in some way .</a:t>
            </a:r>
          </a:p>
        </p:txBody>
      </p:sp>
    </p:spTree>
    <p:extLst>
      <p:ext uri="{BB962C8B-B14F-4D97-AF65-F5344CB8AC3E}">
        <p14:creationId xmlns:p14="http://schemas.microsoft.com/office/powerpoint/2010/main" val="2056343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xfrm>
            <a:off x="3884613" y="8829675"/>
            <a:ext cx="2971800" cy="465138"/>
          </a:xfrm>
          <a:prstGeom prst="rect">
            <a:avLst/>
          </a:prstGeom>
          <a:noFill/>
        </p:spPr>
        <p:txBody>
          <a:bodyPr/>
          <a:lstStyle>
            <a:lvl1pPr defTabSz="931863">
              <a:defRPr>
                <a:solidFill>
                  <a:schemeClr val="tx1"/>
                </a:solidFill>
                <a:latin typeface="Arial" panose="020B0604020202020204" pitchFamily="34" charset="0"/>
                <a:ea typeface="Osaka"/>
                <a:cs typeface="Osaka"/>
              </a:defRPr>
            </a:lvl1pPr>
            <a:lvl2pPr marL="742950" indent="-285750" defTabSz="931863">
              <a:defRPr>
                <a:solidFill>
                  <a:schemeClr val="tx1"/>
                </a:solidFill>
                <a:latin typeface="Arial" panose="020B0604020202020204" pitchFamily="34" charset="0"/>
                <a:ea typeface="Osaka"/>
                <a:cs typeface="Osaka"/>
              </a:defRPr>
            </a:lvl2pPr>
            <a:lvl3pPr marL="1143000" indent="-228600" defTabSz="931863">
              <a:defRPr>
                <a:solidFill>
                  <a:schemeClr val="tx1"/>
                </a:solidFill>
                <a:latin typeface="Arial" panose="020B0604020202020204" pitchFamily="34" charset="0"/>
                <a:ea typeface="Osaka"/>
                <a:cs typeface="Osaka"/>
              </a:defRPr>
            </a:lvl3pPr>
            <a:lvl4pPr marL="1600200" indent="-228600" defTabSz="931863">
              <a:defRPr>
                <a:solidFill>
                  <a:schemeClr val="tx1"/>
                </a:solidFill>
                <a:latin typeface="Arial" panose="020B0604020202020204" pitchFamily="34" charset="0"/>
                <a:ea typeface="Osaka"/>
                <a:cs typeface="Osaka"/>
              </a:defRPr>
            </a:lvl4pPr>
            <a:lvl5pPr marL="2057400" indent="-228600" defTabSz="931863">
              <a:defRPr>
                <a:solidFill>
                  <a:schemeClr val="tx1"/>
                </a:solidFill>
                <a:latin typeface="Arial" panose="020B0604020202020204" pitchFamily="34" charset="0"/>
                <a:ea typeface="Osaka"/>
                <a:cs typeface="Osaka"/>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fld id="{E70C155F-DAFA-413B-825D-01E83EFAA053}" type="slidenum">
              <a:rPr lang="en-US"/>
              <a:pPr/>
              <a:t>21</a:t>
            </a:fld>
            <a:endParaRPr lang="en-US"/>
          </a:p>
        </p:txBody>
      </p:sp>
      <p:sp>
        <p:nvSpPr>
          <p:cNvPr id="28675" name="Rectangle 2"/>
          <p:cNvSpPr>
            <a:spLocks noRo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p:spPr>
        <p:txBody>
          <a:bodyPr/>
          <a:lstStyle/>
          <a:p>
            <a:pPr eaLnBrk="1" hangingPunct="1"/>
            <a:r>
              <a:rPr lang="en-US" sz="1400" smtClean="0"/>
              <a:t>Follow the same RDA instructions for the access points for fictitious entities and real non-human entities as you would for any other persons.  What kind of name is it?  A phrase?  A given name?  Apply the appropriate instruction. Don’t add a qualifier just to signal that the entity is not a human being; so, for example, don’t add “fictitious character” to the first example or “dog” to the second example here.</a:t>
            </a:r>
            <a:endParaRPr lang="en-US" smtClean="0"/>
          </a:p>
        </p:txBody>
      </p:sp>
    </p:spTree>
    <p:extLst>
      <p:ext uri="{BB962C8B-B14F-4D97-AF65-F5344CB8AC3E}">
        <p14:creationId xmlns:p14="http://schemas.microsoft.com/office/powerpoint/2010/main" val="3799818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xfrm>
            <a:off x="3884613" y="8829675"/>
            <a:ext cx="2971800" cy="465138"/>
          </a:xfrm>
          <a:prstGeom prst="rect">
            <a:avLst/>
          </a:prstGeom>
          <a:noFill/>
        </p:spPr>
        <p:txBody>
          <a:bodyPr/>
          <a:lstStyle>
            <a:lvl1pPr defTabSz="931863">
              <a:defRPr>
                <a:solidFill>
                  <a:schemeClr val="tx1"/>
                </a:solidFill>
                <a:latin typeface="Arial" panose="020B0604020202020204" pitchFamily="34" charset="0"/>
                <a:ea typeface="Osaka"/>
                <a:cs typeface="Osaka"/>
              </a:defRPr>
            </a:lvl1pPr>
            <a:lvl2pPr marL="742950" indent="-285750" defTabSz="931863">
              <a:defRPr>
                <a:solidFill>
                  <a:schemeClr val="tx1"/>
                </a:solidFill>
                <a:latin typeface="Arial" panose="020B0604020202020204" pitchFamily="34" charset="0"/>
                <a:ea typeface="Osaka"/>
                <a:cs typeface="Osaka"/>
              </a:defRPr>
            </a:lvl2pPr>
            <a:lvl3pPr marL="1143000" indent="-228600" defTabSz="931863">
              <a:defRPr>
                <a:solidFill>
                  <a:schemeClr val="tx1"/>
                </a:solidFill>
                <a:latin typeface="Arial" panose="020B0604020202020204" pitchFamily="34" charset="0"/>
                <a:ea typeface="Osaka"/>
                <a:cs typeface="Osaka"/>
              </a:defRPr>
            </a:lvl3pPr>
            <a:lvl4pPr marL="1600200" indent="-228600" defTabSz="931863">
              <a:defRPr>
                <a:solidFill>
                  <a:schemeClr val="tx1"/>
                </a:solidFill>
                <a:latin typeface="Arial" panose="020B0604020202020204" pitchFamily="34" charset="0"/>
                <a:ea typeface="Osaka"/>
                <a:cs typeface="Osaka"/>
              </a:defRPr>
            </a:lvl4pPr>
            <a:lvl5pPr marL="2057400" indent="-228600" defTabSz="931863">
              <a:defRPr>
                <a:solidFill>
                  <a:schemeClr val="tx1"/>
                </a:solidFill>
                <a:latin typeface="Arial" panose="020B0604020202020204" pitchFamily="34" charset="0"/>
                <a:ea typeface="Osaka"/>
                <a:cs typeface="Osaka"/>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fld id="{0A8D4BEB-74D9-4E09-AD16-79779A3E94A9}" type="slidenum">
              <a:rPr lang="en-US"/>
              <a:pPr/>
              <a:t>22</a:t>
            </a:fld>
            <a:endParaRPr lang="en-US"/>
          </a:p>
        </p:txBody>
      </p:sp>
      <p:sp>
        <p:nvSpPr>
          <p:cNvPr id="18435" name="Rectangle 2"/>
          <p:cNvSpPr>
            <a:spLocks noRot="1" noChangeArrowheads="1" noTextEdit="1"/>
          </p:cNvSpPr>
          <p:nvPr>
            <p:ph type="sldImg"/>
          </p:nvPr>
        </p:nvSpPr>
        <p:spPr>
          <a:xfrm>
            <a:off x="1150938" y="692150"/>
            <a:ext cx="4556125" cy="3416300"/>
          </a:xfrm>
          <a:ln/>
        </p:spPr>
      </p:sp>
      <p:sp>
        <p:nvSpPr>
          <p:cNvPr id="18436" name="Rectangle 3"/>
          <p:cNvSpPr>
            <a:spLocks noGrp="1" noChangeArrowheads="1"/>
          </p:cNvSpPr>
          <p:nvPr>
            <p:ph type="body" idx="1"/>
          </p:nvPr>
        </p:nvSpPr>
        <p:spPr>
          <a:noFill/>
        </p:spPr>
        <p:txBody>
          <a:bodyPr/>
          <a:lstStyle/>
          <a:p>
            <a:pPr eaLnBrk="1" hangingPunct="1"/>
            <a:r>
              <a:rPr lang="en-US" sz="1400" smtClean="0"/>
              <a:t>RDA gives you choices for language and script of the name of these entities just as it does for works.  There is an alternative agencies may choose to apply:  to give a transliterated form as a substitute if the title is given in a non-latin script in accordance with the principle of the convenience of the user.</a:t>
            </a:r>
          </a:p>
          <a:p>
            <a:pPr eaLnBrk="1" hangingPunct="1"/>
            <a:endParaRPr lang="en-US" sz="1400" smtClean="0"/>
          </a:p>
        </p:txBody>
      </p:sp>
    </p:spTree>
    <p:extLst>
      <p:ext uri="{BB962C8B-B14F-4D97-AF65-F5344CB8AC3E}">
        <p14:creationId xmlns:p14="http://schemas.microsoft.com/office/powerpoint/2010/main" val="3902948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xfrm>
            <a:off x="3884613" y="8829675"/>
            <a:ext cx="2971800" cy="465138"/>
          </a:xfrm>
          <a:prstGeom prst="rect">
            <a:avLst/>
          </a:prstGeom>
          <a:noFill/>
        </p:spPr>
        <p:txBody>
          <a:bodyPr/>
          <a:lstStyle>
            <a:lvl1pPr defTabSz="931863">
              <a:defRPr>
                <a:solidFill>
                  <a:schemeClr val="tx1"/>
                </a:solidFill>
                <a:latin typeface="Arial" panose="020B0604020202020204" pitchFamily="34" charset="0"/>
                <a:ea typeface="Osaka"/>
                <a:cs typeface="Osaka"/>
              </a:defRPr>
            </a:lvl1pPr>
            <a:lvl2pPr marL="742950" indent="-285750" defTabSz="931863">
              <a:defRPr>
                <a:solidFill>
                  <a:schemeClr val="tx1"/>
                </a:solidFill>
                <a:latin typeface="Arial" panose="020B0604020202020204" pitchFamily="34" charset="0"/>
                <a:ea typeface="Osaka"/>
                <a:cs typeface="Osaka"/>
              </a:defRPr>
            </a:lvl2pPr>
            <a:lvl3pPr marL="1143000" indent="-228600" defTabSz="931863">
              <a:defRPr>
                <a:solidFill>
                  <a:schemeClr val="tx1"/>
                </a:solidFill>
                <a:latin typeface="Arial" panose="020B0604020202020204" pitchFamily="34" charset="0"/>
                <a:ea typeface="Osaka"/>
                <a:cs typeface="Osaka"/>
              </a:defRPr>
            </a:lvl3pPr>
            <a:lvl4pPr marL="1600200" indent="-228600" defTabSz="931863">
              <a:defRPr>
                <a:solidFill>
                  <a:schemeClr val="tx1"/>
                </a:solidFill>
                <a:latin typeface="Arial" panose="020B0604020202020204" pitchFamily="34" charset="0"/>
                <a:ea typeface="Osaka"/>
                <a:cs typeface="Osaka"/>
              </a:defRPr>
            </a:lvl4pPr>
            <a:lvl5pPr marL="2057400" indent="-228600" defTabSz="931863">
              <a:defRPr>
                <a:solidFill>
                  <a:schemeClr val="tx1"/>
                </a:solidFill>
                <a:latin typeface="Arial" panose="020B0604020202020204" pitchFamily="34" charset="0"/>
                <a:ea typeface="Osaka"/>
                <a:cs typeface="Osaka"/>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fld id="{63A90764-802C-4A30-AAD6-B454013F1E2E}" type="slidenum">
              <a:rPr lang="en-US"/>
              <a:pPr/>
              <a:t>23</a:t>
            </a:fld>
            <a:endParaRPr lang="en-US"/>
          </a:p>
        </p:txBody>
      </p:sp>
      <p:sp>
        <p:nvSpPr>
          <p:cNvPr id="34819" name="Rectangle 2"/>
          <p:cNvSpPr>
            <a:spLocks noRot="1" noChangeArrowheads="1" noTextEdit="1"/>
          </p:cNvSpPr>
          <p:nvPr>
            <p:ph type="sldImg"/>
          </p:nvPr>
        </p:nvSpPr>
        <p:spPr>
          <a:xfrm>
            <a:off x="1150938" y="692150"/>
            <a:ext cx="4556125" cy="3416300"/>
          </a:xfrm>
          <a:ln/>
        </p:spPr>
      </p:sp>
      <p:sp>
        <p:nvSpPr>
          <p:cNvPr id="34820" name="Rectangle 3"/>
          <p:cNvSpPr>
            <a:spLocks noGrp="1" noChangeArrowheads="1"/>
          </p:cNvSpPr>
          <p:nvPr>
            <p:ph type="body" idx="1"/>
          </p:nvPr>
        </p:nvSpPr>
        <p:spPr>
          <a:noFill/>
        </p:spPr>
        <p:txBody>
          <a:bodyPr/>
          <a:lstStyle/>
          <a:p>
            <a:pPr eaLnBrk="1" hangingPunct="1"/>
            <a:r>
              <a:rPr lang="en-US" sz="1400" smtClean="0"/>
              <a:t>So, let’s start creating an authorized access point for a person.</a:t>
            </a:r>
          </a:p>
          <a:p>
            <a:pPr eaLnBrk="1" hangingPunct="1"/>
            <a:endParaRPr lang="en-US" sz="1400" smtClean="0"/>
          </a:p>
          <a:p>
            <a:pPr eaLnBrk="1" hangingPunct="1"/>
            <a:r>
              <a:rPr lang="en-US" sz="1400" smtClean="0"/>
              <a:t>The preferred name is the base for constructing the authorized access point when it is used in a bibliographic record or as the 100 in a name authority record.  The variant name is used in see references, known in RDA as variant access points, in name authority records.</a:t>
            </a:r>
          </a:p>
          <a:p>
            <a:pPr eaLnBrk="1" hangingPunct="1"/>
            <a:endParaRPr lang="en-US" sz="1400" smtClean="0"/>
          </a:p>
          <a:p>
            <a:pPr eaLnBrk="1" hangingPunct="1"/>
            <a:r>
              <a:rPr lang="en-US" sz="1400" smtClean="0"/>
              <a:t>If the person has more than one identity, there are no longer any time period restrictions on establishing separate access points for each identity.</a:t>
            </a:r>
          </a:p>
          <a:p>
            <a:pPr eaLnBrk="1" hangingPunct="1"/>
            <a:endParaRPr lang="en-US" sz="1400" smtClean="0"/>
          </a:p>
          <a:p>
            <a:pPr eaLnBrk="1" hangingPunct="1"/>
            <a:r>
              <a:rPr lang="en-US" sz="1400" smtClean="0"/>
              <a:t>Another change from AACR2 related to variant spellings of the person’s name is to use the form found on the first resource received.</a:t>
            </a:r>
          </a:p>
          <a:p>
            <a:pPr eaLnBrk="1" hangingPunct="1"/>
            <a:endParaRPr lang="en-US" sz="1400" smtClean="0"/>
          </a:p>
          <a:p>
            <a:pPr eaLnBrk="1" hangingPunct="1"/>
            <a:endParaRPr lang="en-US" sz="1400" smtClean="0"/>
          </a:p>
        </p:txBody>
      </p:sp>
    </p:spTree>
    <p:extLst>
      <p:ext uri="{BB962C8B-B14F-4D97-AF65-F5344CB8AC3E}">
        <p14:creationId xmlns:p14="http://schemas.microsoft.com/office/powerpoint/2010/main" val="4289618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xfrm>
            <a:off x="3884613" y="8829675"/>
            <a:ext cx="2971800" cy="465138"/>
          </a:xfrm>
          <a:prstGeom prst="rect">
            <a:avLst/>
          </a:prstGeom>
          <a:noFill/>
        </p:spPr>
        <p:txBody>
          <a:bodyPr/>
          <a:lstStyle>
            <a:lvl1pPr defTabSz="931863">
              <a:defRPr>
                <a:solidFill>
                  <a:schemeClr val="tx1"/>
                </a:solidFill>
                <a:latin typeface="Arial" panose="020B0604020202020204" pitchFamily="34" charset="0"/>
                <a:ea typeface="Osaka"/>
                <a:cs typeface="Osaka"/>
              </a:defRPr>
            </a:lvl1pPr>
            <a:lvl2pPr marL="742950" indent="-285750" defTabSz="931863">
              <a:defRPr>
                <a:solidFill>
                  <a:schemeClr val="tx1"/>
                </a:solidFill>
                <a:latin typeface="Arial" panose="020B0604020202020204" pitchFamily="34" charset="0"/>
                <a:ea typeface="Osaka"/>
                <a:cs typeface="Osaka"/>
              </a:defRPr>
            </a:lvl2pPr>
            <a:lvl3pPr marL="1143000" indent="-228600" defTabSz="931863">
              <a:defRPr>
                <a:solidFill>
                  <a:schemeClr val="tx1"/>
                </a:solidFill>
                <a:latin typeface="Arial" panose="020B0604020202020204" pitchFamily="34" charset="0"/>
                <a:ea typeface="Osaka"/>
                <a:cs typeface="Osaka"/>
              </a:defRPr>
            </a:lvl3pPr>
            <a:lvl4pPr marL="1600200" indent="-228600" defTabSz="931863">
              <a:defRPr>
                <a:solidFill>
                  <a:schemeClr val="tx1"/>
                </a:solidFill>
                <a:latin typeface="Arial" panose="020B0604020202020204" pitchFamily="34" charset="0"/>
                <a:ea typeface="Osaka"/>
                <a:cs typeface="Osaka"/>
              </a:defRPr>
            </a:lvl4pPr>
            <a:lvl5pPr marL="2057400" indent="-228600" defTabSz="931863">
              <a:defRPr>
                <a:solidFill>
                  <a:schemeClr val="tx1"/>
                </a:solidFill>
                <a:latin typeface="Arial" panose="020B0604020202020204" pitchFamily="34" charset="0"/>
                <a:ea typeface="Osaka"/>
                <a:cs typeface="Osaka"/>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fld id="{B63859F8-D705-4AF2-9CEE-DE2AEA776EC1}" type="slidenum">
              <a:rPr lang="en-US"/>
              <a:pPr/>
              <a:t>24</a:t>
            </a:fld>
            <a:endParaRPr lang="en-US"/>
          </a:p>
        </p:txBody>
      </p:sp>
      <p:sp>
        <p:nvSpPr>
          <p:cNvPr id="32771" name="Rectangle 2"/>
          <p:cNvSpPr>
            <a:spLocks noRot="1" noChangeArrowheads="1" noTextEdit="1"/>
          </p:cNvSpPr>
          <p:nvPr>
            <p:ph type="sldImg"/>
          </p:nvPr>
        </p:nvSpPr>
        <p:spPr>
          <a:xfrm>
            <a:off x="1150938" y="692150"/>
            <a:ext cx="4556125" cy="3416300"/>
          </a:xfrm>
          <a:ln/>
        </p:spPr>
      </p:sp>
      <p:sp>
        <p:nvSpPr>
          <p:cNvPr id="32772" name="Rectangle 3"/>
          <p:cNvSpPr>
            <a:spLocks noGrp="1" noChangeArrowheads="1"/>
          </p:cNvSpPr>
          <p:nvPr>
            <p:ph type="body" idx="1"/>
          </p:nvPr>
        </p:nvSpPr>
        <p:spPr>
          <a:noFill/>
        </p:spPr>
        <p:txBody>
          <a:bodyPr/>
          <a:lstStyle/>
          <a:p>
            <a:pPr eaLnBrk="1" hangingPunct="1"/>
            <a:r>
              <a:rPr lang="en-US" sz="1400" smtClean="0"/>
              <a:t>Here are those six possible additions.  The symbols are a shorthand for the information you’ll find in those instructions about each element’s “core if” status and the existence of an option to add the information even if it’s not needed to differentiate between names for different persons.</a:t>
            </a:r>
            <a:endParaRPr lang="en-US" smtClean="0"/>
          </a:p>
        </p:txBody>
      </p:sp>
    </p:spTree>
    <p:extLst>
      <p:ext uri="{BB962C8B-B14F-4D97-AF65-F5344CB8AC3E}">
        <p14:creationId xmlns:p14="http://schemas.microsoft.com/office/powerpoint/2010/main" val="2759801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xfrm>
            <a:off x="3884613" y="8829675"/>
            <a:ext cx="2971800" cy="465138"/>
          </a:xfrm>
          <a:prstGeom prst="rect">
            <a:avLst/>
          </a:prstGeom>
          <a:noFill/>
        </p:spPr>
        <p:txBody>
          <a:bodyPr/>
          <a:lstStyle>
            <a:lvl1pPr defTabSz="931863">
              <a:defRPr>
                <a:solidFill>
                  <a:schemeClr val="tx1"/>
                </a:solidFill>
                <a:latin typeface="Arial" panose="020B0604020202020204" pitchFamily="34" charset="0"/>
                <a:ea typeface="Osaka"/>
                <a:cs typeface="Osaka"/>
              </a:defRPr>
            </a:lvl1pPr>
            <a:lvl2pPr marL="742950" indent="-285750" defTabSz="931863">
              <a:defRPr>
                <a:solidFill>
                  <a:schemeClr val="tx1"/>
                </a:solidFill>
                <a:latin typeface="Arial" panose="020B0604020202020204" pitchFamily="34" charset="0"/>
                <a:ea typeface="Osaka"/>
                <a:cs typeface="Osaka"/>
              </a:defRPr>
            </a:lvl2pPr>
            <a:lvl3pPr marL="1143000" indent="-228600" defTabSz="931863">
              <a:defRPr>
                <a:solidFill>
                  <a:schemeClr val="tx1"/>
                </a:solidFill>
                <a:latin typeface="Arial" panose="020B0604020202020204" pitchFamily="34" charset="0"/>
                <a:ea typeface="Osaka"/>
                <a:cs typeface="Osaka"/>
              </a:defRPr>
            </a:lvl3pPr>
            <a:lvl4pPr marL="1600200" indent="-228600" defTabSz="931863">
              <a:defRPr>
                <a:solidFill>
                  <a:schemeClr val="tx1"/>
                </a:solidFill>
                <a:latin typeface="Arial" panose="020B0604020202020204" pitchFamily="34" charset="0"/>
                <a:ea typeface="Osaka"/>
                <a:cs typeface="Osaka"/>
              </a:defRPr>
            </a:lvl4pPr>
            <a:lvl5pPr marL="2057400" indent="-228600" defTabSz="931863">
              <a:defRPr>
                <a:solidFill>
                  <a:schemeClr val="tx1"/>
                </a:solidFill>
                <a:latin typeface="Arial" panose="020B0604020202020204" pitchFamily="34" charset="0"/>
                <a:ea typeface="Osaka"/>
                <a:cs typeface="Osaka"/>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fld id="{FB836FF3-82C2-4470-B0F4-5D95DD6A20B7}" type="slidenum">
              <a:rPr lang="en-US"/>
              <a:pPr/>
              <a:t>25</a:t>
            </a:fld>
            <a:endParaRPr lang="en-US"/>
          </a:p>
        </p:txBody>
      </p:sp>
      <p:sp>
        <p:nvSpPr>
          <p:cNvPr id="36867" name="Rectangle 2"/>
          <p:cNvSpPr>
            <a:spLocks noRot="1" noChangeArrowheads="1" noTextEdit="1"/>
          </p:cNvSpPr>
          <p:nvPr>
            <p:ph type="sldImg"/>
          </p:nvPr>
        </p:nvSpPr>
        <p:spPr>
          <a:xfrm>
            <a:off x="1150938" y="692150"/>
            <a:ext cx="4556125" cy="3416300"/>
          </a:xfrm>
          <a:ln/>
        </p:spPr>
      </p:sp>
      <p:sp>
        <p:nvSpPr>
          <p:cNvPr id="36868" name="Rectangle 3"/>
          <p:cNvSpPr>
            <a:spLocks noGrp="1" noChangeArrowheads="1"/>
          </p:cNvSpPr>
          <p:nvPr>
            <p:ph type="body" idx="1"/>
          </p:nvPr>
        </p:nvSpPr>
        <p:spPr>
          <a:noFill/>
        </p:spPr>
        <p:txBody>
          <a:bodyPr/>
          <a:lstStyle/>
          <a:p>
            <a:pPr eaLnBrk="1" hangingPunct="1"/>
            <a:r>
              <a:rPr lang="en-US" sz="1400" smtClean="0"/>
              <a:t>Another change from AACR2 is to include words or numerals indicating relationships in the preferred name; under AACR2, such words/numerals can be used only as additions to break conflicts.</a:t>
            </a:r>
          </a:p>
          <a:p>
            <a:pPr eaLnBrk="1" hangingPunct="1"/>
            <a:endParaRPr lang="en-US" sz="1400" smtClean="0"/>
          </a:p>
          <a:p>
            <a:pPr eaLnBrk="1" hangingPunct="1"/>
            <a:r>
              <a:rPr lang="en-US" sz="1400" smtClean="0"/>
              <a:t>In this example, the date already makes the access point unique; the AACR2 form would not include “Jr.”</a:t>
            </a:r>
          </a:p>
          <a:p>
            <a:pPr eaLnBrk="1" hangingPunct="1"/>
            <a:endParaRPr lang="en-US" sz="1400" smtClean="0"/>
          </a:p>
          <a:p>
            <a:pPr eaLnBrk="1" hangingPunct="1"/>
            <a:r>
              <a:rPr lang="en-US" sz="1400" smtClean="0"/>
              <a:t>However, during the Test, we didn’t change how that term is given in MARC; we continued to give it in subfield $c rather than making it be part of subfield $a.</a:t>
            </a:r>
          </a:p>
        </p:txBody>
      </p:sp>
    </p:spTree>
    <p:extLst>
      <p:ext uri="{BB962C8B-B14F-4D97-AF65-F5344CB8AC3E}">
        <p14:creationId xmlns:p14="http://schemas.microsoft.com/office/powerpoint/2010/main" val="3742509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48597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xfrm>
            <a:off x="3884613" y="8829675"/>
            <a:ext cx="2971800" cy="465138"/>
          </a:xfrm>
          <a:prstGeom prst="rect">
            <a:avLst/>
          </a:prstGeom>
          <a:noFill/>
        </p:spPr>
        <p:txBody>
          <a:bodyPr/>
          <a:lstStyle>
            <a:lvl1pPr defTabSz="931863">
              <a:defRPr>
                <a:solidFill>
                  <a:schemeClr val="tx1"/>
                </a:solidFill>
                <a:latin typeface="Arial" panose="020B0604020202020204" pitchFamily="34" charset="0"/>
                <a:ea typeface="Osaka"/>
                <a:cs typeface="Osaka"/>
              </a:defRPr>
            </a:lvl1pPr>
            <a:lvl2pPr marL="742950" indent="-285750" defTabSz="931863">
              <a:defRPr>
                <a:solidFill>
                  <a:schemeClr val="tx1"/>
                </a:solidFill>
                <a:latin typeface="Arial" panose="020B0604020202020204" pitchFamily="34" charset="0"/>
                <a:ea typeface="Osaka"/>
                <a:cs typeface="Osaka"/>
              </a:defRPr>
            </a:lvl2pPr>
            <a:lvl3pPr marL="1143000" indent="-228600" defTabSz="931863">
              <a:defRPr>
                <a:solidFill>
                  <a:schemeClr val="tx1"/>
                </a:solidFill>
                <a:latin typeface="Arial" panose="020B0604020202020204" pitchFamily="34" charset="0"/>
                <a:ea typeface="Osaka"/>
                <a:cs typeface="Osaka"/>
              </a:defRPr>
            </a:lvl3pPr>
            <a:lvl4pPr marL="1600200" indent="-228600" defTabSz="931863">
              <a:defRPr>
                <a:solidFill>
                  <a:schemeClr val="tx1"/>
                </a:solidFill>
                <a:latin typeface="Arial" panose="020B0604020202020204" pitchFamily="34" charset="0"/>
                <a:ea typeface="Osaka"/>
                <a:cs typeface="Osaka"/>
              </a:defRPr>
            </a:lvl4pPr>
            <a:lvl5pPr marL="2057400" indent="-228600" defTabSz="931863">
              <a:defRPr>
                <a:solidFill>
                  <a:schemeClr val="tx1"/>
                </a:solidFill>
                <a:latin typeface="Arial" panose="020B0604020202020204" pitchFamily="34" charset="0"/>
                <a:ea typeface="Osaka"/>
                <a:cs typeface="Osaka"/>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fld id="{440F5304-8253-47D7-B2E0-5A24FE709831}" type="slidenum">
              <a:rPr lang="en-US"/>
              <a:pPr/>
              <a:t>26</a:t>
            </a:fld>
            <a:endParaRPr lang="en-US"/>
          </a:p>
        </p:txBody>
      </p:sp>
      <p:sp>
        <p:nvSpPr>
          <p:cNvPr id="38915" name="Rectangle 2"/>
          <p:cNvSpPr>
            <a:spLocks noRot="1" noChangeArrowheads="1" noTextEdit="1"/>
          </p:cNvSpPr>
          <p:nvPr>
            <p:ph type="sldImg"/>
          </p:nvPr>
        </p:nvSpPr>
        <p:spPr>
          <a:xfrm>
            <a:off x="1150938" y="692150"/>
            <a:ext cx="4556125" cy="3416300"/>
          </a:xfrm>
          <a:ln/>
        </p:spPr>
      </p:sp>
      <p:sp>
        <p:nvSpPr>
          <p:cNvPr id="38916" name="Rectangle 3"/>
          <p:cNvSpPr>
            <a:spLocks noGrp="1" noChangeArrowheads="1"/>
          </p:cNvSpPr>
          <p:nvPr>
            <p:ph type="body" idx="1"/>
          </p:nvPr>
        </p:nvSpPr>
        <p:spPr>
          <a:noFill/>
        </p:spPr>
        <p:txBody>
          <a:bodyPr/>
          <a:lstStyle/>
          <a:p>
            <a:pPr eaLnBrk="1" hangingPunct="1"/>
            <a:r>
              <a:rPr lang="en-US" sz="1400" smtClean="0"/>
              <a:t>Terms of address (Dr., Mrs., etc.) in RDA cannot be used as additions to names.  But they will be “legal” as part of a preferred name in the three situations listed on this slide.</a:t>
            </a:r>
          </a:p>
        </p:txBody>
      </p:sp>
    </p:spTree>
    <p:extLst>
      <p:ext uri="{BB962C8B-B14F-4D97-AF65-F5344CB8AC3E}">
        <p14:creationId xmlns:p14="http://schemas.microsoft.com/office/powerpoint/2010/main" val="1714003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xfrm>
            <a:off x="3884613" y="8829675"/>
            <a:ext cx="2971800" cy="465138"/>
          </a:xfrm>
          <a:prstGeom prst="rect">
            <a:avLst/>
          </a:prstGeom>
          <a:noFill/>
        </p:spPr>
        <p:txBody>
          <a:bodyPr/>
          <a:lstStyle>
            <a:lvl1pPr defTabSz="931863">
              <a:defRPr>
                <a:solidFill>
                  <a:schemeClr val="tx1"/>
                </a:solidFill>
                <a:latin typeface="Arial" panose="020B0604020202020204" pitchFamily="34" charset="0"/>
                <a:ea typeface="Osaka"/>
                <a:cs typeface="Osaka"/>
              </a:defRPr>
            </a:lvl1pPr>
            <a:lvl2pPr marL="742950" indent="-285750" defTabSz="931863">
              <a:defRPr>
                <a:solidFill>
                  <a:schemeClr val="tx1"/>
                </a:solidFill>
                <a:latin typeface="Arial" panose="020B0604020202020204" pitchFamily="34" charset="0"/>
                <a:ea typeface="Osaka"/>
                <a:cs typeface="Osaka"/>
              </a:defRPr>
            </a:lvl2pPr>
            <a:lvl3pPr marL="1143000" indent="-228600" defTabSz="931863">
              <a:defRPr>
                <a:solidFill>
                  <a:schemeClr val="tx1"/>
                </a:solidFill>
                <a:latin typeface="Arial" panose="020B0604020202020204" pitchFamily="34" charset="0"/>
                <a:ea typeface="Osaka"/>
                <a:cs typeface="Osaka"/>
              </a:defRPr>
            </a:lvl3pPr>
            <a:lvl4pPr marL="1600200" indent="-228600" defTabSz="931863">
              <a:defRPr>
                <a:solidFill>
                  <a:schemeClr val="tx1"/>
                </a:solidFill>
                <a:latin typeface="Arial" panose="020B0604020202020204" pitchFamily="34" charset="0"/>
                <a:ea typeface="Osaka"/>
                <a:cs typeface="Osaka"/>
              </a:defRPr>
            </a:lvl4pPr>
            <a:lvl5pPr marL="2057400" indent="-228600" defTabSz="931863">
              <a:defRPr>
                <a:solidFill>
                  <a:schemeClr val="tx1"/>
                </a:solidFill>
                <a:latin typeface="Arial" panose="020B0604020202020204" pitchFamily="34" charset="0"/>
                <a:ea typeface="Osaka"/>
                <a:cs typeface="Osaka"/>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fld id="{FD5F76E8-79D2-49F5-9F03-B40C0850F3F2}" type="slidenum">
              <a:rPr lang="en-US"/>
              <a:pPr/>
              <a:t>27</a:t>
            </a:fld>
            <a:endParaRPr lang="en-US"/>
          </a:p>
        </p:txBody>
      </p:sp>
      <p:sp>
        <p:nvSpPr>
          <p:cNvPr id="51203" name="Rectangle 2"/>
          <p:cNvSpPr>
            <a:spLocks noRot="1" noChangeArrowheads="1" noTextEdit="1"/>
          </p:cNvSpPr>
          <p:nvPr>
            <p:ph type="sldImg"/>
          </p:nvPr>
        </p:nvSpPr>
        <p:spPr>
          <a:xfrm>
            <a:off x="1150938" y="692150"/>
            <a:ext cx="4556125" cy="3416300"/>
          </a:xfrm>
          <a:ln/>
        </p:spPr>
      </p:sp>
      <p:sp>
        <p:nvSpPr>
          <p:cNvPr id="51204" name="Rectangle 3"/>
          <p:cNvSpPr>
            <a:spLocks noGrp="1" noChangeArrowheads="1"/>
          </p:cNvSpPr>
          <p:nvPr>
            <p:ph type="body" idx="1"/>
          </p:nvPr>
        </p:nvSpPr>
        <p:spPr>
          <a:noFill/>
        </p:spPr>
        <p:txBody>
          <a:bodyPr/>
          <a:lstStyle/>
          <a:p>
            <a:pPr eaLnBrk="1" hangingPunct="1"/>
            <a:r>
              <a:rPr lang="en-US" sz="1400" smtClean="0"/>
              <a:t>Also from FRAD, Field of activity is a core element in two different situations:</a:t>
            </a:r>
          </a:p>
          <a:p>
            <a:pPr eaLnBrk="1" hangingPunct="1"/>
            <a:r>
              <a:rPr lang="en-US" sz="1400" smtClean="0"/>
              <a:t>	1)  when the name of the person doesn’t convey the idea of a person; or</a:t>
            </a:r>
          </a:p>
          <a:p>
            <a:pPr eaLnBrk="1" hangingPunct="1"/>
            <a:r>
              <a:rPr lang="en-US" sz="1400" smtClean="0"/>
              <a:t>	2)  when this information is needed to distinguish one name from another.</a:t>
            </a:r>
          </a:p>
          <a:p>
            <a:pPr eaLnBrk="1" hangingPunct="1"/>
            <a:endParaRPr lang="en-US" sz="1400" smtClean="0"/>
          </a:p>
          <a:p>
            <a:pPr eaLnBrk="1" hangingPunct="1"/>
            <a:r>
              <a:rPr lang="en-US" sz="1400" smtClean="0"/>
              <a:t>Sometimes it is difficult to determine what is Field of activity vs. Profession or occupation.  (In the future there may be a proposal to IFLA to merge these two attributes in FRAD.)</a:t>
            </a:r>
          </a:p>
          <a:p>
            <a:pPr eaLnBrk="1" hangingPunct="1"/>
            <a:endParaRPr lang="en-US" sz="1400" smtClean="0"/>
          </a:p>
          <a:p>
            <a:pPr eaLnBrk="1" hangingPunct="1"/>
            <a:r>
              <a:rPr lang="en-US" sz="1400" smtClean="0"/>
              <a:t>Now in MARC subfield $c, this element also will always be enclosed in parentheses; the AACR2 practice is to use different punctuation depending on the type of name (given name, etc., vs. surname, etc.).</a:t>
            </a:r>
          </a:p>
          <a:p>
            <a:pPr eaLnBrk="1" hangingPunct="1"/>
            <a:endParaRPr lang="en-US" sz="1400" smtClean="0"/>
          </a:p>
          <a:p>
            <a:pPr eaLnBrk="1" hangingPunct="1"/>
            <a:endParaRPr lang="en-US" sz="1400" smtClean="0"/>
          </a:p>
        </p:txBody>
      </p:sp>
    </p:spTree>
    <p:extLst>
      <p:ext uri="{BB962C8B-B14F-4D97-AF65-F5344CB8AC3E}">
        <p14:creationId xmlns:p14="http://schemas.microsoft.com/office/powerpoint/2010/main" val="1120199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xfrm>
            <a:off x="3884613" y="8829675"/>
            <a:ext cx="2971800" cy="465138"/>
          </a:xfrm>
          <a:prstGeom prst="rect">
            <a:avLst/>
          </a:prstGeom>
          <a:noFill/>
        </p:spPr>
        <p:txBody>
          <a:bodyPr/>
          <a:lstStyle>
            <a:lvl1pPr defTabSz="931863">
              <a:defRPr>
                <a:solidFill>
                  <a:schemeClr val="tx1"/>
                </a:solidFill>
                <a:latin typeface="Arial" panose="020B0604020202020204" pitchFamily="34" charset="0"/>
                <a:ea typeface="Osaka"/>
                <a:cs typeface="Osaka"/>
              </a:defRPr>
            </a:lvl1pPr>
            <a:lvl2pPr marL="742950" indent="-285750" defTabSz="931863">
              <a:defRPr>
                <a:solidFill>
                  <a:schemeClr val="tx1"/>
                </a:solidFill>
                <a:latin typeface="Arial" panose="020B0604020202020204" pitchFamily="34" charset="0"/>
                <a:ea typeface="Osaka"/>
                <a:cs typeface="Osaka"/>
              </a:defRPr>
            </a:lvl2pPr>
            <a:lvl3pPr marL="1143000" indent="-228600" defTabSz="931863">
              <a:defRPr>
                <a:solidFill>
                  <a:schemeClr val="tx1"/>
                </a:solidFill>
                <a:latin typeface="Arial" panose="020B0604020202020204" pitchFamily="34" charset="0"/>
                <a:ea typeface="Osaka"/>
                <a:cs typeface="Osaka"/>
              </a:defRPr>
            </a:lvl3pPr>
            <a:lvl4pPr marL="1600200" indent="-228600" defTabSz="931863">
              <a:defRPr>
                <a:solidFill>
                  <a:schemeClr val="tx1"/>
                </a:solidFill>
                <a:latin typeface="Arial" panose="020B0604020202020204" pitchFamily="34" charset="0"/>
                <a:ea typeface="Osaka"/>
                <a:cs typeface="Osaka"/>
              </a:defRPr>
            </a:lvl4pPr>
            <a:lvl5pPr marL="2057400" indent="-228600" defTabSz="931863">
              <a:defRPr>
                <a:solidFill>
                  <a:schemeClr val="tx1"/>
                </a:solidFill>
                <a:latin typeface="Arial" panose="020B0604020202020204" pitchFamily="34" charset="0"/>
                <a:ea typeface="Osaka"/>
                <a:cs typeface="Osaka"/>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fld id="{4ADCD01C-96DA-4039-97F7-863C33D6D012}" type="slidenum">
              <a:rPr lang="en-US"/>
              <a:pPr/>
              <a:t>28</a:t>
            </a:fld>
            <a:endParaRPr lang="en-US"/>
          </a:p>
        </p:txBody>
      </p:sp>
      <p:sp>
        <p:nvSpPr>
          <p:cNvPr id="53251" name="Rectangle 2"/>
          <p:cNvSpPr>
            <a:spLocks noRot="1" noChangeArrowheads="1" noTextEdit="1"/>
          </p:cNvSpPr>
          <p:nvPr>
            <p:ph type="sldImg"/>
          </p:nvPr>
        </p:nvSpPr>
        <p:spPr>
          <a:xfrm>
            <a:off x="1150938" y="692150"/>
            <a:ext cx="4556125" cy="3416300"/>
          </a:xfrm>
          <a:ln/>
        </p:spPr>
      </p:sp>
      <p:sp>
        <p:nvSpPr>
          <p:cNvPr id="53252" name="Rectangle 3"/>
          <p:cNvSpPr>
            <a:spLocks noGrp="1" noChangeArrowheads="1"/>
          </p:cNvSpPr>
          <p:nvPr>
            <p:ph type="body" idx="1"/>
          </p:nvPr>
        </p:nvSpPr>
        <p:spPr>
          <a:noFill/>
        </p:spPr>
        <p:txBody>
          <a:bodyPr/>
          <a:lstStyle/>
          <a:p>
            <a:pPr eaLnBrk="1" hangingPunct="1"/>
            <a:r>
              <a:rPr lang="en-US" sz="1400" smtClean="0"/>
              <a:t>Field of activity, from FRAD, is a core element in two different situations:</a:t>
            </a:r>
          </a:p>
          <a:p>
            <a:pPr eaLnBrk="1" hangingPunct="1"/>
            <a:r>
              <a:rPr lang="en-US" sz="1400" smtClean="0"/>
              <a:t>	1)  when the name of the person doesn’t convey the idea of a person; or</a:t>
            </a:r>
          </a:p>
          <a:p>
            <a:pPr eaLnBrk="1" hangingPunct="1"/>
            <a:r>
              <a:rPr lang="en-US" sz="1400" smtClean="0"/>
              <a:t>	2)  when this information is needed to distinguish one name from another.</a:t>
            </a:r>
          </a:p>
          <a:p>
            <a:pPr eaLnBrk="1" hangingPunct="1"/>
            <a:endParaRPr lang="en-US" sz="1400" smtClean="0"/>
          </a:p>
          <a:p>
            <a:pPr eaLnBrk="1" hangingPunct="1"/>
            <a:r>
              <a:rPr lang="en-US" sz="1400" smtClean="0"/>
              <a:t>Now in MARC subfield $c, this element will always be enclosed in parentheses; the AACR2 practice is to use different punctuation depending on the type of name (given name, etc., vs. surname, etc.).</a:t>
            </a:r>
          </a:p>
          <a:p>
            <a:pPr eaLnBrk="1" hangingPunct="1"/>
            <a:endParaRPr lang="en-US" sz="1400" smtClean="0"/>
          </a:p>
          <a:p>
            <a:pPr eaLnBrk="1" hangingPunct="1"/>
            <a:r>
              <a:rPr lang="en-US" sz="1400" smtClean="0"/>
              <a:t>Are there any questions about the elements for constructing an authorized access point for a person?</a:t>
            </a:r>
          </a:p>
          <a:p>
            <a:pPr eaLnBrk="1" hangingPunct="1"/>
            <a:endParaRPr lang="en-US" smtClean="0"/>
          </a:p>
        </p:txBody>
      </p:sp>
    </p:spTree>
    <p:extLst>
      <p:ext uri="{BB962C8B-B14F-4D97-AF65-F5344CB8AC3E}">
        <p14:creationId xmlns:p14="http://schemas.microsoft.com/office/powerpoint/2010/main" val="764465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xfrm>
            <a:off x="3884613" y="8829675"/>
            <a:ext cx="2971800" cy="465138"/>
          </a:xfrm>
          <a:prstGeom prst="rect">
            <a:avLst/>
          </a:prstGeom>
          <a:noFill/>
        </p:spPr>
        <p:txBody>
          <a:bodyPr/>
          <a:lstStyle>
            <a:lvl1pPr defTabSz="931863">
              <a:defRPr>
                <a:solidFill>
                  <a:schemeClr val="tx1"/>
                </a:solidFill>
                <a:latin typeface="Arial" panose="020B0604020202020204" pitchFamily="34" charset="0"/>
                <a:ea typeface="Osaka"/>
                <a:cs typeface="Osaka"/>
              </a:defRPr>
            </a:lvl1pPr>
            <a:lvl2pPr marL="742950" indent="-285750" defTabSz="931863">
              <a:defRPr>
                <a:solidFill>
                  <a:schemeClr val="tx1"/>
                </a:solidFill>
                <a:latin typeface="Arial" panose="020B0604020202020204" pitchFamily="34" charset="0"/>
                <a:ea typeface="Osaka"/>
                <a:cs typeface="Osaka"/>
              </a:defRPr>
            </a:lvl2pPr>
            <a:lvl3pPr marL="1143000" indent="-228600" defTabSz="931863">
              <a:defRPr>
                <a:solidFill>
                  <a:schemeClr val="tx1"/>
                </a:solidFill>
                <a:latin typeface="Arial" panose="020B0604020202020204" pitchFamily="34" charset="0"/>
                <a:ea typeface="Osaka"/>
                <a:cs typeface="Osaka"/>
              </a:defRPr>
            </a:lvl3pPr>
            <a:lvl4pPr marL="1600200" indent="-228600" defTabSz="931863">
              <a:defRPr>
                <a:solidFill>
                  <a:schemeClr val="tx1"/>
                </a:solidFill>
                <a:latin typeface="Arial" panose="020B0604020202020204" pitchFamily="34" charset="0"/>
                <a:ea typeface="Osaka"/>
                <a:cs typeface="Osaka"/>
              </a:defRPr>
            </a:lvl4pPr>
            <a:lvl5pPr marL="2057400" indent="-228600" defTabSz="931863">
              <a:defRPr>
                <a:solidFill>
                  <a:schemeClr val="tx1"/>
                </a:solidFill>
                <a:latin typeface="Arial" panose="020B0604020202020204" pitchFamily="34" charset="0"/>
                <a:ea typeface="Osaka"/>
                <a:cs typeface="Osaka"/>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fld id="{ACF59C9E-7BFE-4597-9AC0-81AE2CF656E3}" type="slidenum">
              <a:rPr lang="en-US"/>
              <a:pPr/>
              <a:t>29</a:t>
            </a:fld>
            <a:endParaRPr lang="en-US"/>
          </a:p>
        </p:txBody>
      </p:sp>
      <p:sp>
        <p:nvSpPr>
          <p:cNvPr id="45059" name="Rectangle 2"/>
          <p:cNvSpPr>
            <a:spLocks noRot="1" noChangeArrowheads="1" noTextEdit="1"/>
          </p:cNvSpPr>
          <p:nvPr>
            <p:ph type="sldImg"/>
          </p:nvPr>
        </p:nvSpPr>
        <p:spPr>
          <a:xfrm>
            <a:off x="1150938" y="692150"/>
            <a:ext cx="4556125" cy="3416300"/>
          </a:xfrm>
          <a:ln/>
        </p:spPr>
      </p:sp>
      <p:sp>
        <p:nvSpPr>
          <p:cNvPr id="45060" name="Rectangle 3"/>
          <p:cNvSpPr>
            <a:spLocks noGrp="1" noChangeArrowheads="1"/>
          </p:cNvSpPr>
          <p:nvPr>
            <p:ph type="body" idx="1"/>
          </p:nvPr>
        </p:nvSpPr>
        <p:spPr>
          <a:noFill/>
        </p:spPr>
        <p:txBody>
          <a:bodyPr/>
          <a:lstStyle/>
          <a:p>
            <a:pPr eaLnBrk="1" hangingPunct="1"/>
            <a:r>
              <a:rPr lang="en-US" sz="1400" smtClean="0"/>
              <a:t>There are three dates associated with a person.  The Period of activity information is used to break a conflict only when the fuller form of name is not available – remember the order on slide 14 as given in RDA 9.19.  </a:t>
            </a:r>
          </a:p>
          <a:p>
            <a:pPr eaLnBrk="1" hangingPunct="1"/>
            <a:endParaRPr lang="en-US" sz="1400" smtClean="0"/>
          </a:p>
          <a:p>
            <a:pPr eaLnBrk="1" hangingPunct="1"/>
            <a:r>
              <a:rPr lang="en-US" sz="1400" smtClean="0"/>
              <a:t>RDA does not have any restrictions on time period for giving “period of activity” information as AACR2 does.</a:t>
            </a:r>
          </a:p>
          <a:p>
            <a:pPr eaLnBrk="1" hangingPunct="1"/>
            <a:endParaRPr lang="en-US" sz="1400" smtClean="0"/>
          </a:p>
          <a:p>
            <a:pPr eaLnBrk="1" hangingPunct="1"/>
            <a:r>
              <a:rPr lang="en-US" sz="1400" smtClean="0"/>
              <a:t>Guidelines for giving probable dates for any of the three dates are in RDA 9.3.1.</a:t>
            </a:r>
            <a:r>
              <a:rPr lang="en-US" smtClean="0"/>
              <a:t> </a:t>
            </a:r>
          </a:p>
        </p:txBody>
      </p:sp>
    </p:spTree>
    <p:extLst>
      <p:ext uri="{BB962C8B-B14F-4D97-AF65-F5344CB8AC3E}">
        <p14:creationId xmlns:p14="http://schemas.microsoft.com/office/powerpoint/2010/main" val="1105890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xfrm>
            <a:off x="3884613" y="8829675"/>
            <a:ext cx="2971800" cy="465138"/>
          </a:xfrm>
          <a:prstGeom prst="rect">
            <a:avLst/>
          </a:prstGeom>
          <a:noFill/>
        </p:spPr>
        <p:txBody>
          <a:bodyPr/>
          <a:lstStyle>
            <a:lvl1pPr defTabSz="931863">
              <a:defRPr>
                <a:solidFill>
                  <a:schemeClr val="tx1"/>
                </a:solidFill>
                <a:latin typeface="Arial" panose="020B0604020202020204" pitchFamily="34" charset="0"/>
                <a:ea typeface="Osaka"/>
                <a:cs typeface="Osaka"/>
              </a:defRPr>
            </a:lvl1pPr>
            <a:lvl2pPr marL="742950" indent="-285750" defTabSz="931863">
              <a:defRPr>
                <a:solidFill>
                  <a:schemeClr val="tx1"/>
                </a:solidFill>
                <a:latin typeface="Arial" panose="020B0604020202020204" pitchFamily="34" charset="0"/>
                <a:ea typeface="Osaka"/>
                <a:cs typeface="Osaka"/>
              </a:defRPr>
            </a:lvl2pPr>
            <a:lvl3pPr marL="1143000" indent="-228600" defTabSz="931863">
              <a:defRPr>
                <a:solidFill>
                  <a:schemeClr val="tx1"/>
                </a:solidFill>
                <a:latin typeface="Arial" panose="020B0604020202020204" pitchFamily="34" charset="0"/>
                <a:ea typeface="Osaka"/>
                <a:cs typeface="Osaka"/>
              </a:defRPr>
            </a:lvl3pPr>
            <a:lvl4pPr marL="1600200" indent="-228600" defTabSz="931863">
              <a:defRPr>
                <a:solidFill>
                  <a:schemeClr val="tx1"/>
                </a:solidFill>
                <a:latin typeface="Arial" panose="020B0604020202020204" pitchFamily="34" charset="0"/>
                <a:ea typeface="Osaka"/>
                <a:cs typeface="Osaka"/>
              </a:defRPr>
            </a:lvl4pPr>
            <a:lvl5pPr marL="2057400" indent="-228600" defTabSz="931863">
              <a:defRPr>
                <a:solidFill>
                  <a:schemeClr val="tx1"/>
                </a:solidFill>
                <a:latin typeface="Arial" panose="020B0604020202020204" pitchFamily="34" charset="0"/>
                <a:ea typeface="Osaka"/>
                <a:cs typeface="Osaka"/>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fld id="{DEA085CA-CBE0-4052-8B4F-48109AC7E329}" type="slidenum">
              <a:rPr lang="en-US"/>
              <a:pPr/>
              <a:t>30</a:t>
            </a:fld>
            <a:endParaRPr lang="en-US"/>
          </a:p>
        </p:txBody>
      </p:sp>
      <p:sp>
        <p:nvSpPr>
          <p:cNvPr id="59395" name="Rectangle 2"/>
          <p:cNvSpPr>
            <a:spLocks noRot="1" noChangeArrowheads="1" noTextEdit="1"/>
          </p:cNvSpPr>
          <p:nvPr>
            <p:ph type="sldImg"/>
          </p:nvPr>
        </p:nvSpPr>
        <p:spPr>
          <a:xfrm>
            <a:off x="1150938" y="692150"/>
            <a:ext cx="4556125" cy="3416300"/>
          </a:xfrm>
          <a:ln/>
        </p:spPr>
      </p:sp>
      <p:sp>
        <p:nvSpPr>
          <p:cNvPr id="59396" name="Rectangle 3"/>
          <p:cNvSpPr>
            <a:spLocks noGrp="1" noChangeArrowheads="1"/>
          </p:cNvSpPr>
          <p:nvPr>
            <p:ph type="body" idx="1"/>
          </p:nvPr>
        </p:nvSpPr>
        <p:spPr>
          <a:noFill/>
        </p:spPr>
        <p:txBody>
          <a:bodyPr/>
          <a:lstStyle/>
          <a:p>
            <a:pPr eaLnBrk="1" hangingPunct="1"/>
            <a:r>
              <a:rPr lang="en-US" sz="1400" smtClean="0"/>
              <a:t>We won’t talk about these non-access point elements on this and subsequent slides but you’ll have the information here and you can read more in the RDA text.</a:t>
            </a:r>
            <a:endParaRPr lang="en-US" smtClean="0"/>
          </a:p>
        </p:txBody>
      </p:sp>
    </p:spTree>
    <p:extLst>
      <p:ext uri="{BB962C8B-B14F-4D97-AF65-F5344CB8AC3E}">
        <p14:creationId xmlns:p14="http://schemas.microsoft.com/office/powerpoint/2010/main" val="535075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0147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xfrm>
            <a:off x="3886200" y="8831263"/>
            <a:ext cx="2971800" cy="465137"/>
          </a:xfrm>
          <a:prstGeom prst="rect">
            <a:avLst/>
          </a:prstGeom>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D6208F2-05B1-498B-A5B2-A8668D25C163}" type="slidenum">
              <a:rPr lang="en-US" sz="1200"/>
              <a:pPr/>
              <a:t>6</a:t>
            </a:fld>
            <a:endParaRPr lang="en-US" sz="1200"/>
          </a:p>
        </p:txBody>
      </p:sp>
      <p:sp>
        <p:nvSpPr>
          <p:cNvPr id="51203"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sz="2400">
                <a:solidFill>
                  <a:schemeClr val="tx1"/>
                </a:solidFill>
                <a:latin typeface="Arial" panose="020B0604020202020204" pitchFamily="34" charset="0"/>
                <a:ea typeface="ＭＳ Ｐゴシック" panose="020B0600070205080204" pitchFamily="34" charset="-128"/>
              </a:defRPr>
            </a:lvl1pPr>
            <a:lvl2pPr marL="37931725" indent="-37474525" defTabSz="931863">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41943261-6A2F-4089-939B-1065EB23470E}" type="slidenum">
              <a:rPr lang="en-US" sz="1200"/>
              <a:pPr algn="r" eaLnBrk="1" hangingPunct="1"/>
              <a:t>6</a:t>
            </a:fld>
            <a:endParaRPr lang="en-US" sz="1200"/>
          </a:p>
        </p:txBody>
      </p:sp>
      <p:sp>
        <p:nvSpPr>
          <p:cNvPr id="51204"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sz="2400">
                <a:solidFill>
                  <a:schemeClr val="tx1"/>
                </a:solidFill>
                <a:latin typeface="Arial" panose="020B0604020202020204" pitchFamily="34" charset="0"/>
                <a:ea typeface="ＭＳ Ｐゴシック" panose="020B0600070205080204" pitchFamily="34" charset="-128"/>
              </a:defRPr>
            </a:lvl1pPr>
            <a:lvl2pPr marL="37931725" indent="-37474525" defTabSz="931863">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385C5406-E5D0-41BB-9054-AA692092BACD}" type="slidenum">
              <a:rPr lang="en-US" sz="1200"/>
              <a:pPr algn="r" eaLnBrk="1" hangingPunct="1"/>
              <a:t>6</a:t>
            </a:fld>
            <a:endParaRPr lang="en-US" sz="1200"/>
          </a:p>
        </p:txBody>
      </p:sp>
      <p:sp>
        <p:nvSpPr>
          <p:cNvPr id="51205" name="Rectangle 2"/>
          <p:cNvSpPr>
            <a:spLocks noGrp="1" noRot="1" noChangeAspect="1" noChangeArrowheads="1" noTextEdit="1"/>
          </p:cNvSpPr>
          <p:nvPr>
            <p:ph type="sldImg"/>
          </p:nvPr>
        </p:nvSpPr>
        <p:spPr>
          <a:xfrm>
            <a:off x="1106488" y="698500"/>
            <a:ext cx="4648200" cy="3486150"/>
          </a:xfrm>
          <a:ln/>
        </p:spPr>
      </p:sp>
      <p:sp>
        <p:nvSpPr>
          <p:cNvPr id="51206" name="Rectangle 3"/>
          <p:cNvSpPr>
            <a:spLocks noGrp="1" noChangeArrowheads="1"/>
          </p:cNvSpPr>
          <p:nvPr>
            <p:ph type="body" idx="1"/>
          </p:nvPr>
        </p:nvSpPr>
        <p:spPr>
          <a:xfrm>
            <a:off x="533400" y="4416425"/>
            <a:ext cx="5942013" cy="4181475"/>
          </a:xfrm>
          <a:noFill/>
        </p:spPr>
        <p:txBody>
          <a:bodyPr lIns="93177" tIns="46589" rIns="93177" bIns="46589"/>
          <a:lstStyle/>
          <a:p>
            <a:pPr eaLnBrk="1" hangingPunct="1"/>
            <a:r>
              <a:rPr lang="en-US" sz="1600" smtClean="0"/>
              <a:t>Let’s now move on to </a:t>
            </a:r>
            <a:r>
              <a:rPr lang="en-US" sz="1600" u="sng" smtClean="0"/>
              <a:t>relationships</a:t>
            </a:r>
            <a:r>
              <a:rPr lang="en-US" sz="1600" smtClean="0"/>
              <a:t> for the Group 2 entities: person, family, and corporate body.</a:t>
            </a:r>
          </a:p>
          <a:p>
            <a:pPr eaLnBrk="1" hangingPunct="1"/>
            <a:r>
              <a:rPr lang="en-US" sz="1600" smtClean="0"/>
              <a:t>You see the relationships with the Group 1 entities in this picture:</a:t>
            </a:r>
          </a:p>
          <a:p>
            <a:pPr eaLnBrk="1" hangingPunct="1"/>
            <a:r>
              <a:rPr lang="en-US" sz="1600" smtClean="0"/>
              <a:t>work is created by a person, family, or corporate body</a:t>
            </a:r>
          </a:p>
          <a:p>
            <a:pPr eaLnBrk="1" hangingPunct="1"/>
            <a:r>
              <a:rPr lang="en-US" sz="1600" smtClean="0"/>
              <a:t>expression is realized by a person, family, or corporate body</a:t>
            </a:r>
          </a:p>
          <a:p>
            <a:pPr eaLnBrk="1" hangingPunct="1"/>
            <a:r>
              <a:rPr lang="en-US" sz="1600" smtClean="0"/>
              <a:t>manifestation is produced by a person, family, or corporate body</a:t>
            </a:r>
          </a:p>
          <a:p>
            <a:pPr eaLnBrk="1" hangingPunct="1"/>
            <a:r>
              <a:rPr lang="en-US" sz="1600" smtClean="0"/>
              <a:t>item is owned by a person, family,  or corporate body.</a:t>
            </a:r>
          </a:p>
          <a:p>
            <a:pPr eaLnBrk="1" hangingPunct="1"/>
            <a:r>
              <a:rPr lang="en-US" sz="1600" smtClean="0"/>
              <a:t>The names of these Group 2 entities are controlled when they are used as access points in bibliographic records. </a:t>
            </a:r>
          </a:p>
          <a:p>
            <a:pPr eaLnBrk="1" hangingPunct="1"/>
            <a:r>
              <a:rPr lang="en-US" sz="1600" smtClean="0"/>
              <a:t>In the future we expect to see the names linked to descriptions of the resources and the links would indicate the specific type of relationship.</a:t>
            </a:r>
          </a:p>
        </p:txBody>
      </p:sp>
    </p:spTree>
    <p:extLst>
      <p:ext uri="{BB962C8B-B14F-4D97-AF65-F5344CB8AC3E}">
        <p14:creationId xmlns:p14="http://schemas.microsoft.com/office/powerpoint/2010/main" val="2433654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83158F71-104A-4F09-AC79-0A946A19FD11}" type="slidenum">
              <a:rPr lang="en-US"/>
              <a:pPr/>
              <a:t>7</a:t>
            </a:fld>
            <a:endParaRPr lang="en-US"/>
          </a:p>
        </p:txBody>
      </p:sp>
      <p:sp>
        <p:nvSpPr>
          <p:cNvPr id="19458" name="Rectangle 2"/>
          <p:cNvSpPr>
            <a:spLocks noGrp="1" noRot="1" noChangeAspect="1" noChangeArrowheads="1" noTextEdit="1"/>
          </p:cNvSpPr>
          <p:nvPr>
            <p:ph type="sldImg"/>
          </p:nvPr>
        </p:nvSpPr>
        <p:spPr>
          <a:xfrm>
            <a:off x="1150938" y="692150"/>
            <a:ext cx="4556125" cy="3416300"/>
          </a:xfrm>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95937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83158F71-104A-4F09-AC79-0A946A19FD11}" type="slidenum">
              <a:rPr lang="en-US"/>
              <a:pPr/>
              <a:t>8</a:t>
            </a:fld>
            <a:endParaRPr lang="en-US"/>
          </a:p>
        </p:txBody>
      </p:sp>
      <p:sp>
        <p:nvSpPr>
          <p:cNvPr id="19458" name="Rectangle 2"/>
          <p:cNvSpPr>
            <a:spLocks noGrp="1" noRot="1" noChangeAspect="1" noChangeArrowheads="1" noTextEdit="1"/>
          </p:cNvSpPr>
          <p:nvPr>
            <p:ph type="sldImg"/>
          </p:nvPr>
        </p:nvSpPr>
        <p:spPr>
          <a:xfrm>
            <a:off x="1150938" y="692150"/>
            <a:ext cx="4556125" cy="3416300"/>
          </a:xfrm>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62030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83158F71-104A-4F09-AC79-0A946A19FD11}" type="slidenum">
              <a:rPr lang="en-US"/>
              <a:pPr/>
              <a:t>9</a:t>
            </a:fld>
            <a:endParaRPr lang="en-US"/>
          </a:p>
        </p:txBody>
      </p:sp>
      <p:sp>
        <p:nvSpPr>
          <p:cNvPr id="19458" name="Rectangle 2"/>
          <p:cNvSpPr>
            <a:spLocks noGrp="1" noRot="1" noChangeAspect="1" noChangeArrowheads="1" noTextEdit="1"/>
          </p:cNvSpPr>
          <p:nvPr>
            <p:ph type="sldImg"/>
          </p:nvPr>
        </p:nvSpPr>
        <p:spPr>
          <a:xfrm>
            <a:off x="1150938" y="692150"/>
            <a:ext cx="4556125" cy="3416300"/>
          </a:xfrm>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5538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83158F71-104A-4F09-AC79-0A946A19FD11}" type="slidenum">
              <a:rPr lang="en-US"/>
              <a:pPr/>
              <a:t>10</a:t>
            </a:fld>
            <a:endParaRPr lang="en-US"/>
          </a:p>
        </p:txBody>
      </p:sp>
      <p:sp>
        <p:nvSpPr>
          <p:cNvPr id="19458" name="Rectangle 2"/>
          <p:cNvSpPr>
            <a:spLocks noGrp="1" noRot="1" noChangeAspect="1" noChangeArrowheads="1" noTextEdit="1"/>
          </p:cNvSpPr>
          <p:nvPr>
            <p:ph type="sldImg"/>
          </p:nvPr>
        </p:nvSpPr>
        <p:spPr>
          <a:xfrm>
            <a:off x="1150938" y="692150"/>
            <a:ext cx="4556125" cy="3416300"/>
          </a:xfrm>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65902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xfrm>
            <a:off x="3886200" y="8831263"/>
            <a:ext cx="2971800" cy="465137"/>
          </a:xfrm>
          <a:prstGeom prst="rect">
            <a:avLst/>
          </a:prstGeom>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FCAC073-7985-4810-93DD-B18DB91079EE}" type="slidenum">
              <a:rPr lang="en-US" sz="1200"/>
              <a:pPr/>
              <a:t>11</a:t>
            </a:fld>
            <a:endParaRPr lang="en-US" sz="1200"/>
          </a:p>
        </p:txBody>
      </p:sp>
      <p:sp>
        <p:nvSpPr>
          <p:cNvPr id="43011"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sz="2400">
                <a:solidFill>
                  <a:schemeClr val="tx1"/>
                </a:solidFill>
                <a:latin typeface="Arial" panose="020B0604020202020204" pitchFamily="34" charset="0"/>
                <a:ea typeface="ＭＳ Ｐゴシック" panose="020B0600070205080204" pitchFamily="34" charset="-128"/>
              </a:defRPr>
            </a:lvl1pPr>
            <a:lvl2pPr marL="37931725" indent="-37474525" defTabSz="931863">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F7B6ED33-F5B2-4CE0-BDC5-B75C1F7E31E7}" type="slidenum">
              <a:rPr lang="en-US" sz="1200"/>
              <a:pPr algn="r" eaLnBrk="1" hangingPunct="1"/>
              <a:t>11</a:t>
            </a:fld>
            <a:endParaRPr lang="en-US" sz="1200"/>
          </a:p>
        </p:txBody>
      </p:sp>
      <p:sp>
        <p:nvSpPr>
          <p:cNvPr id="43012" name="Rectangle 1"/>
          <p:cNvSpPr>
            <a:spLocks noChangeArrowheads="1" noTextEdit="1"/>
          </p:cNvSpPr>
          <p:nvPr>
            <p:ph type="sldImg"/>
          </p:nvPr>
        </p:nvSpPr>
        <p:spPr>
          <a:xfrm>
            <a:off x="1104900" y="304800"/>
            <a:ext cx="4648200" cy="3486150"/>
          </a:xfrm>
          <a:ln/>
        </p:spPr>
      </p:sp>
      <p:sp>
        <p:nvSpPr>
          <p:cNvPr id="43013" name="Rectangle 2"/>
          <p:cNvSpPr>
            <a:spLocks noChangeArrowheads="1"/>
          </p:cNvSpPr>
          <p:nvPr>
            <p:ph type="body" idx="1"/>
          </p:nvPr>
        </p:nvSpPr>
        <p:spPr>
          <a:xfrm>
            <a:off x="298450" y="3886200"/>
            <a:ext cx="6335713" cy="4953000"/>
          </a:xfrm>
          <a:noFill/>
        </p:spPr>
        <p:txBody>
          <a:bodyPr lIns="93177" tIns="46589" rIns="93177" bIns="46589"/>
          <a:lstStyle/>
          <a:p>
            <a:pPr eaLnBrk="1" hangingPunct="1">
              <a:lnSpc>
                <a:spcPct val="90000"/>
              </a:lnSpc>
            </a:pPr>
            <a:r>
              <a:rPr lang="en-US" sz="1600" smtClean="0">
                <a:sym typeface="Arial" panose="020B0604020202020204" pitchFamily="34" charset="0"/>
              </a:rPr>
              <a:t>This picture shows a continuum of the relationships within a family of works as represented in manifestations </a:t>
            </a:r>
            <a:r>
              <a:rPr lang="en-US" sz="1600" smtClean="0">
                <a:solidFill>
                  <a:srgbClr val="FF0000"/>
                </a:solidFill>
                <a:sym typeface="Arial" panose="020B0604020202020204" pitchFamily="34" charset="0"/>
              </a:rPr>
              <a:t>&lt;click&gt;</a:t>
            </a:r>
            <a:r>
              <a:rPr lang="en-US" sz="1600" smtClean="0">
                <a:sym typeface="Arial" panose="020B0604020202020204" pitchFamily="34" charset="0"/>
              </a:rPr>
              <a:t> moving from left to right following this red arrow On the left </a:t>
            </a:r>
            <a:r>
              <a:rPr lang="en-US" sz="1600" smtClean="0">
                <a:solidFill>
                  <a:srgbClr val="FF0000"/>
                </a:solidFill>
                <a:sym typeface="Arial" panose="020B0604020202020204" pitchFamily="34" charset="0"/>
              </a:rPr>
              <a:t>&lt;click&gt;</a:t>
            </a:r>
            <a:r>
              <a:rPr lang="en-US" sz="1600" smtClean="0">
                <a:sym typeface="Arial" panose="020B0604020202020204" pitchFamily="34" charset="0"/>
              </a:rPr>
              <a:t> are those that are </a:t>
            </a:r>
            <a:r>
              <a:rPr lang="en-US" sz="1600" b="1" smtClean="0">
                <a:sym typeface="Arial" panose="020B0604020202020204" pitchFamily="34" charset="0"/>
              </a:rPr>
              <a:t>equivalent</a:t>
            </a:r>
            <a:r>
              <a:rPr lang="en-US" sz="1600" smtClean="0">
                <a:sym typeface="Arial" panose="020B0604020202020204" pitchFamily="34" charset="0"/>
              </a:rPr>
              <a:t> content, that are from the </a:t>
            </a:r>
            <a:r>
              <a:rPr lang="en-US" sz="1600" b="1" smtClean="0">
                <a:sym typeface="Arial" panose="020B0604020202020204" pitchFamily="34" charset="0"/>
              </a:rPr>
              <a:t>same</a:t>
            </a:r>
            <a:r>
              <a:rPr lang="en-US" sz="1600" smtClean="0">
                <a:sym typeface="Arial" panose="020B0604020202020204" pitchFamily="34" charset="0"/>
              </a:rPr>
              <a:t> expression of the </a:t>
            </a:r>
            <a:r>
              <a:rPr lang="en-US" sz="1600" b="1" smtClean="0">
                <a:sym typeface="Arial" panose="020B0604020202020204" pitchFamily="34" charset="0"/>
              </a:rPr>
              <a:t>same</a:t>
            </a:r>
            <a:r>
              <a:rPr lang="en-US" sz="1600" smtClean="0">
                <a:sym typeface="Arial" panose="020B0604020202020204" pitchFamily="34" charset="0"/>
              </a:rPr>
              <a:t> work.  Once we introduce a change to the content, like a translation, </a:t>
            </a:r>
            <a:r>
              <a:rPr lang="en-US" sz="1600" smtClean="0">
                <a:solidFill>
                  <a:srgbClr val="FF0000"/>
                </a:solidFill>
                <a:sym typeface="Arial" panose="020B0604020202020204" pitchFamily="34" charset="0"/>
              </a:rPr>
              <a:t>&lt;click&gt;</a:t>
            </a:r>
            <a:r>
              <a:rPr lang="en-US" sz="1600" smtClean="0">
                <a:sym typeface="Arial" panose="020B0604020202020204" pitchFamily="34" charset="0"/>
              </a:rPr>
              <a:t> we have a new expression of the same work - and as we make further changes to the content we move further to the right, farther away from the original work. These are </a:t>
            </a:r>
            <a:r>
              <a:rPr lang="en-US" sz="1600" b="1" smtClean="0">
                <a:sym typeface="Arial" panose="020B0604020202020204" pitchFamily="34" charset="0"/>
              </a:rPr>
              <a:t>derivative</a:t>
            </a:r>
            <a:r>
              <a:rPr lang="en-US" sz="1600" smtClean="0">
                <a:sym typeface="Arial" panose="020B0604020202020204" pitchFamily="34" charset="0"/>
              </a:rPr>
              <a:t> expressions of the </a:t>
            </a:r>
            <a:r>
              <a:rPr lang="en-US" sz="1600" b="1" smtClean="0">
                <a:sym typeface="Arial" panose="020B0604020202020204" pitchFamily="34" charset="0"/>
              </a:rPr>
              <a:t>same</a:t>
            </a:r>
            <a:r>
              <a:rPr lang="en-US" sz="1600" smtClean="0">
                <a:sym typeface="Arial" panose="020B0604020202020204" pitchFamily="34" charset="0"/>
              </a:rPr>
              <a:t> work. Once that </a:t>
            </a:r>
            <a:r>
              <a:rPr lang="en-US" sz="1600" b="1" smtClean="0">
                <a:sym typeface="Arial" panose="020B0604020202020204" pitchFamily="34" charset="0"/>
              </a:rPr>
              <a:t>derivation</a:t>
            </a:r>
            <a:r>
              <a:rPr lang="en-US" sz="1600" smtClean="0">
                <a:sym typeface="Arial" panose="020B0604020202020204" pitchFamily="34" charset="0"/>
              </a:rPr>
              <a:t> crosses the </a:t>
            </a:r>
            <a:r>
              <a:rPr lang="en-US" sz="1600" smtClean="0">
                <a:solidFill>
                  <a:srgbClr val="FF0000"/>
                </a:solidFill>
                <a:sym typeface="Arial" panose="020B0604020202020204" pitchFamily="34" charset="0"/>
              </a:rPr>
              <a:t>&lt;click&gt;</a:t>
            </a:r>
            <a:r>
              <a:rPr lang="en-US" sz="1600" smtClean="0">
                <a:sym typeface="Arial" panose="020B0604020202020204" pitchFamily="34" charset="0"/>
              </a:rPr>
              <a:t> “magic line” of becoming more of the work of another person or corporate body, we consider it a new work, but it is part of the family of related works,  even when the content moves on to be only </a:t>
            </a:r>
            <a:r>
              <a:rPr lang="en-US" sz="1600" u="sng" smtClean="0">
                <a:sym typeface="Arial" panose="020B0604020202020204" pitchFamily="34" charset="0"/>
              </a:rPr>
              <a:t>describing</a:t>
            </a:r>
            <a:r>
              <a:rPr lang="en-US" sz="1600" smtClean="0">
                <a:sym typeface="Arial" panose="020B0604020202020204" pitchFamily="34" charset="0"/>
              </a:rPr>
              <a:t> </a:t>
            </a:r>
            <a:r>
              <a:rPr lang="en-US" sz="1600" smtClean="0">
                <a:solidFill>
                  <a:srgbClr val="FF0000"/>
                </a:solidFill>
                <a:sym typeface="Arial" panose="020B0604020202020204" pitchFamily="34" charset="0"/>
              </a:rPr>
              <a:t>&lt;click&gt;</a:t>
            </a:r>
            <a:r>
              <a:rPr lang="en-US" sz="1600" smtClean="0">
                <a:sym typeface="Arial" panose="020B0604020202020204" pitchFamily="34" charset="0"/>
              </a:rPr>
              <a:t> a work in the family at the right end of this continuum. Works in a descriptive relationship can also be said to be in a subject relationships, because the subject of those works is another work – as with a commentary on a work.</a:t>
            </a:r>
          </a:p>
          <a:p>
            <a:pPr eaLnBrk="1" hangingPunct="1">
              <a:lnSpc>
                <a:spcPct val="90000"/>
              </a:lnSpc>
            </a:pPr>
            <a:r>
              <a:rPr lang="en-US" sz="1600" smtClean="0">
                <a:sym typeface="Arial" panose="020B0604020202020204" pitchFamily="34" charset="0"/>
              </a:rPr>
              <a:t>The ability to inform the user of these related works ties back to the </a:t>
            </a:r>
            <a:r>
              <a:rPr lang="en-US" sz="1600" smtClean="0">
                <a:solidFill>
                  <a:srgbClr val="FF0000"/>
                </a:solidFill>
                <a:sym typeface="Arial" panose="020B0604020202020204" pitchFamily="34" charset="0"/>
              </a:rPr>
              <a:t>** </a:t>
            </a:r>
            <a:r>
              <a:rPr lang="en-US" sz="1600" smtClean="0">
                <a:sym typeface="Arial" panose="020B0604020202020204" pitchFamily="34" charset="0"/>
              </a:rPr>
              <a:t>collocating and finding functions of a catalog.  We need to show users the pathways to related materials.  The FRBR model reminds us of these important relationships that we should reflect in our catalogs and resource discovery systems for our users.</a:t>
            </a:r>
          </a:p>
        </p:txBody>
      </p:sp>
    </p:spTree>
    <p:extLst>
      <p:ext uri="{BB962C8B-B14F-4D97-AF65-F5344CB8AC3E}">
        <p14:creationId xmlns:p14="http://schemas.microsoft.com/office/powerpoint/2010/main" val="565945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 charset="0"/>
          <a:cs typeface="Arial" charset="0"/>
        </a:defRPr>
      </a:lvl2pPr>
      <a:lvl3pPr algn="ctr" rtl="0" eaLnBrk="0" fontAlgn="base" hangingPunct="0">
        <a:spcBef>
          <a:spcPct val="0"/>
        </a:spcBef>
        <a:spcAft>
          <a:spcPct val="0"/>
        </a:spcAft>
        <a:defRPr sz="4400">
          <a:solidFill>
            <a:schemeClr val="tx2"/>
          </a:solidFill>
          <a:latin typeface="Times New Roman" pitchFamily="1" charset="0"/>
          <a:cs typeface="Arial" charset="0"/>
        </a:defRPr>
      </a:lvl3pPr>
      <a:lvl4pPr algn="ctr" rtl="0" eaLnBrk="0" fontAlgn="base" hangingPunct="0">
        <a:spcBef>
          <a:spcPct val="0"/>
        </a:spcBef>
        <a:spcAft>
          <a:spcPct val="0"/>
        </a:spcAft>
        <a:defRPr sz="4400">
          <a:solidFill>
            <a:schemeClr val="tx2"/>
          </a:solidFill>
          <a:latin typeface="Times New Roman" pitchFamily="1" charset="0"/>
          <a:cs typeface="Arial" charset="0"/>
        </a:defRPr>
      </a:lvl4pPr>
      <a:lvl5pPr algn="ctr" rtl="0" eaLnBrk="0" fontAlgn="base" hangingPunct="0">
        <a:spcBef>
          <a:spcPct val="0"/>
        </a:spcBef>
        <a:spcAft>
          <a:spcPct val="0"/>
        </a:spcAft>
        <a:defRPr sz="4400">
          <a:solidFill>
            <a:schemeClr val="tx2"/>
          </a:solidFill>
          <a:latin typeface="Times New Roman" pitchFamily="1" charset="0"/>
          <a:cs typeface="Arial" charset="0"/>
        </a:defRPr>
      </a:lvl5pPr>
      <a:lvl6pPr marL="457200" algn="ctr" rtl="0" eaLnBrk="0" fontAlgn="base" hangingPunct="0">
        <a:spcBef>
          <a:spcPct val="0"/>
        </a:spcBef>
        <a:spcAft>
          <a:spcPct val="0"/>
        </a:spcAft>
        <a:defRPr sz="4400">
          <a:solidFill>
            <a:schemeClr val="tx2"/>
          </a:solidFill>
          <a:latin typeface="Times New Roman" pitchFamily="1" charset="0"/>
          <a:cs typeface="Arial" charset="0"/>
        </a:defRPr>
      </a:lvl6pPr>
      <a:lvl7pPr marL="914400" algn="ctr" rtl="0" eaLnBrk="0" fontAlgn="base" hangingPunct="0">
        <a:spcBef>
          <a:spcPct val="0"/>
        </a:spcBef>
        <a:spcAft>
          <a:spcPct val="0"/>
        </a:spcAft>
        <a:defRPr sz="4400">
          <a:solidFill>
            <a:schemeClr val="tx2"/>
          </a:solidFill>
          <a:latin typeface="Times New Roman" pitchFamily="1" charset="0"/>
          <a:cs typeface="Arial" charset="0"/>
        </a:defRPr>
      </a:lvl7pPr>
      <a:lvl8pPr marL="1371600" algn="ctr" rtl="0" eaLnBrk="0" fontAlgn="base" hangingPunct="0">
        <a:spcBef>
          <a:spcPct val="0"/>
        </a:spcBef>
        <a:spcAft>
          <a:spcPct val="0"/>
        </a:spcAft>
        <a:defRPr sz="4400">
          <a:solidFill>
            <a:schemeClr val="tx2"/>
          </a:solidFill>
          <a:latin typeface="Times New Roman" pitchFamily="1" charset="0"/>
          <a:cs typeface="Arial" charset="0"/>
        </a:defRPr>
      </a:lvl8pPr>
      <a:lvl9pPr marL="1828800" algn="ctr" rtl="0" eaLnBrk="0" fontAlgn="base" hangingPunct="0">
        <a:spcBef>
          <a:spcPct val="0"/>
        </a:spcBef>
        <a:spcAft>
          <a:spcPct val="0"/>
        </a:spcAft>
        <a:defRPr sz="4400">
          <a:solidFill>
            <a:schemeClr val="tx2"/>
          </a:solidFill>
          <a:latin typeface="Times New Roman" pitchFamily="1" charset="0"/>
          <a:cs typeface="Arial"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cs typeface="+mn-cs"/>
        </a:defRPr>
      </a:lvl2pPr>
      <a:lvl3pPr marL="1143000" indent="-228600" algn="l" rtl="0" eaLnBrk="0" fontAlgn="base" hangingPunct="0">
        <a:spcBef>
          <a:spcPct val="20000"/>
        </a:spcBef>
        <a:spcAft>
          <a:spcPct val="0"/>
        </a:spcAft>
        <a:buSzPct val="100000"/>
        <a:buChar char="•"/>
        <a:defRPr sz="2400">
          <a:solidFill>
            <a:schemeClr val="tx1"/>
          </a:solidFill>
          <a:latin typeface="+mn-lt"/>
          <a:cs typeface="+mn-cs"/>
        </a:defRPr>
      </a:lvl3pPr>
      <a:lvl4pPr marL="1600200" indent="-228600" algn="l" rtl="0" eaLnBrk="0" fontAlgn="base" hangingPunct="0">
        <a:spcBef>
          <a:spcPct val="20000"/>
        </a:spcBef>
        <a:spcAft>
          <a:spcPct val="0"/>
        </a:spcAft>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SzPct val="100000"/>
        <a:buChar char="•"/>
        <a:defRPr sz="2000">
          <a:solidFill>
            <a:schemeClr val="tx1"/>
          </a:solidFill>
          <a:latin typeface="+mn-lt"/>
          <a:cs typeface="+mn-cs"/>
        </a:defRPr>
      </a:lvl5pPr>
      <a:lvl6pPr marL="2514600" indent="-228600" algn="l" rtl="0" eaLnBrk="0" fontAlgn="base" hangingPunct="0">
        <a:spcBef>
          <a:spcPct val="20000"/>
        </a:spcBef>
        <a:spcAft>
          <a:spcPct val="0"/>
        </a:spcAft>
        <a:buSzPct val="100000"/>
        <a:buChar char="•"/>
        <a:defRPr sz="2000">
          <a:solidFill>
            <a:schemeClr val="tx1"/>
          </a:solidFill>
          <a:latin typeface="+mn-lt"/>
          <a:cs typeface="+mn-cs"/>
        </a:defRPr>
      </a:lvl6pPr>
      <a:lvl7pPr marL="2971800" indent="-228600" algn="l" rtl="0" eaLnBrk="0" fontAlgn="base" hangingPunct="0">
        <a:spcBef>
          <a:spcPct val="20000"/>
        </a:spcBef>
        <a:spcAft>
          <a:spcPct val="0"/>
        </a:spcAft>
        <a:buSzPct val="100000"/>
        <a:buChar char="•"/>
        <a:defRPr sz="2000">
          <a:solidFill>
            <a:schemeClr val="tx1"/>
          </a:solidFill>
          <a:latin typeface="+mn-lt"/>
          <a:cs typeface="+mn-cs"/>
        </a:defRPr>
      </a:lvl7pPr>
      <a:lvl8pPr marL="3429000" indent="-228600" algn="l" rtl="0" eaLnBrk="0" fontAlgn="base" hangingPunct="0">
        <a:spcBef>
          <a:spcPct val="20000"/>
        </a:spcBef>
        <a:spcAft>
          <a:spcPct val="0"/>
        </a:spcAft>
        <a:buSzPct val="100000"/>
        <a:buChar char="•"/>
        <a:defRPr sz="2000">
          <a:solidFill>
            <a:schemeClr val="tx1"/>
          </a:solidFill>
          <a:latin typeface="+mn-lt"/>
          <a:cs typeface="+mn-cs"/>
        </a:defRPr>
      </a:lvl8pPr>
      <a:lvl9pPr marL="3886200" indent="-228600" algn="l" rtl="0" eaLnBrk="0" fontAlgn="base" hangingPunct="0">
        <a:spcBef>
          <a:spcPct val="20000"/>
        </a:spcBef>
        <a:spcAft>
          <a:spcPct val="0"/>
        </a:spcAft>
        <a:buSzPct val="10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nltk.googlecode.com/svn/trunk/doc/book/ch06.html#ref-document-classify-test" TargetMode="External"/><Relationship Id="rId2" Type="http://schemas.openxmlformats.org/officeDocument/2006/relationships/hyperlink" Target="http://nltk.googlecode.com/svn/trunk/doc/book/ch06.html#ref-document-classify-smif"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0"/>
            <a:ext cx="7772400" cy="1143000"/>
          </a:xfrm>
          <a:noFill/>
        </p:spPr>
        <p:txBody>
          <a:bodyPr/>
          <a:lstStyle/>
          <a:p>
            <a:r>
              <a:rPr lang="en-US" dirty="0" smtClean="0"/>
              <a:t>Description</a:t>
            </a:r>
          </a:p>
        </p:txBody>
      </p:sp>
      <p:sp>
        <p:nvSpPr>
          <p:cNvPr id="4099" name="Rectangle 3"/>
          <p:cNvSpPr>
            <a:spLocks noGrp="1" noChangeArrowheads="1"/>
          </p:cNvSpPr>
          <p:nvPr>
            <p:ph type="subTitle" idx="1"/>
          </p:nvPr>
        </p:nvSpPr>
        <p:spPr>
          <a:noFill/>
        </p:spPr>
        <p:txBody>
          <a:bodyPr/>
          <a:lstStyle/>
          <a:p>
            <a:pPr marL="342900" indent="-342900"/>
            <a:r>
              <a:rPr lang="en-US" dirty="0" smtClean="0"/>
              <a:t>Week </a:t>
            </a:r>
            <a:r>
              <a:rPr lang="en-US" dirty="0"/>
              <a:t>5</a:t>
            </a:r>
            <a:endParaRPr lang="en-US" dirty="0" smtClean="0"/>
          </a:p>
          <a:p>
            <a:pPr marL="342900" indent="-342900"/>
            <a:r>
              <a:rPr lang="en-US" dirty="0" smtClean="0"/>
              <a:t>LBSC 671</a:t>
            </a:r>
          </a:p>
          <a:p>
            <a:pPr marL="342900" indent="-342900"/>
            <a:r>
              <a:rPr lang="en-US" dirty="0" smtClean="0"/>
              <a:t>Creating Information Infrastructures</a:t>
            </a:r>
          </a:p>
        </p:txBody>
      </p:sp>
      <p:pic>
        <p:nvPicPr>
          <p:cNvPr id="4100" name="Picture 5" descr="head"/>
          <p:cNvPicPr>
            <a:picLocks noChangeAspect="1" noChangeArrowheads="1"/>
          </p:cNvPicPr>
          <p:nvPr/>
        </p:nvPicPr>
        <p:blipFill>
          <a:blip r:embed="rId3" cstate="print"/>
          <a:srcRect/>
          <a:stretch>
            <a:fillRect/>
          </a:stretch>
        </p:blipFill>
        <p:spPr bwMode="auto">
          <a:xfrm>
            <a:off x="1219200" y="304800"/>
            <a:ext cx="6985000" cy="1587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23900" y="228600"/>
            <a:ext cx="7772400" cy="1143000"/>
          </a:xfrm>
        </p:spPr>
        <p:txBody>
          <a:bodyPr/>
          <a:lstStyle/>
          <a:p>
            <a:r>
              <a:rPr lang="en-US" dirty="0" smtClean="0"/>
              <a:t>Item</a:t>
            </a:r>
            <a:endParaRPr lang="en-US" dirty="0"/>
          </a:p>
        </p:txBody>
      </p:sp>
      <p:sp>
        <p:nvSpPr>
          <p:cNvPr id="18435" name="Rectangle 3"/>
          <p:cNvSpPr>
            <a:spLocks noGrp="1" noChangeArrowheads="1"/>
          </p:cNvSpPr>
          <p:nvPr>
            <p:ph type="body" idx="1"/>
          </p:nvPr>
        </p:nvSpPr>
        <p:spPr>
          <a:xfrm>
            <a:off x="228600" y="1600200"/>
            <a:ext cx="8763000" cy="4525963"/>
          </a:xfrm>
        </p:spPr>
        <p:txBody>
          <a:bodyPr>
            <a:normAutofit/>
          </a:bodyPr>
          <a:lstStyle/>
          <a:p>
            <a:r>
              <a:rPr lang="en-US" dirty="0" smtClean="0"/>
              <a:t>Instance of a manifestation</a:t>
            </a:r>
          </a:p>
          <a:p>
            <a:pPr lvl="1"/>
            <a:r>
              <a:rPr lang="en-US" dirty="0" smtClean="0"/>
              <a:t>A </a:t>
            </a:r>
            <a:r>
              <a:rPr lang="en-US" i="1" dirty="0" smtClean="0"/>
              <a:t>thing!</a:t>
            </a:r>
            <a:endParaRPr lang="en-US" dirty="0" smtClean="0"/>
          </a:p>
          <a:p>
            <a:endParaRPr lang="en-US" dirty="0" smtClean="0"/>
          </a:p>
          <a:p>
            <a:r>
              <a:rPr lang="en-US" dirty="0" smtClean="0"/>
              <a:t>Attributes: </a:t>
            </a:r>
          </a:p>
          <a:p>
            <a:pPr lvl="1"/>
            <a:r>
              <a:rPr lang="en-US" dirty="0" smtClean="0"/>
              <a:t>Owned by, Location, Condition </a:t>
            </a:r>
            <a:endParaRPr lang="en-US" dirty="0"/>
          </a:p>
        </p:txBody>
      </p:sp>
    </p:spTree>
    <p:extLst>
      <p:ext uri="{BB962C8B-B14F-4D97-AF65-F5344CB8AC3E}">
        <p14:creationId xmlns:p14="http://schemas.microsoft.com/office/powerpoint/2010/main" val="524062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1"/>
          <p:cNvGrpSpPr>
            <a:grpSpLocks/>
          </p:cNvGrpSpPr>
          <p:nvPr/>
        </p:nvGrpSpPr>
        <p:grpSpPr bwMode="auto">
          <a:xfrm>
            <a:off x="223838" y="919163"/>
            <a:ext cx="8715375" cy="4911725"/>
            <a:chOff x="0" y="0"/>
            <a:chExt cx="7808" cy="4400"/>
          </a:xfrm>
        </p:grpSpPr>
        <p:sp>
          <p:nvSpPr>
            <p:cNvPr id="42045" name="Rectangle 2"/>
            <p:cNvSpPr>
              <a:spLocks/>
            </p:cNvSpPr>
            <p:nvPr/>
          </p:nvSpPr>
          <p:spPr bwMode="auto">
            <a:xfrm>
              <a:off x="0" y="0"/>
              <a:ext cx="1072" cy="44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46" name="Rectangle 3"/>
            <p:cNvSpPr>
              <a:spLocks/>
            </p:cNvSpPr>
            <p:nvPr/>
          </p:nvSpPr>
          <p:spPr bwMode="auto">
            <a:xfrm>
              <a:off x="6296" y="0"/>
              <a:ext cx="1512" cy="44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47" name="Rectangle 4"/>
            <p:cNvSpPr>
              <a:spLocks/>
            </p:cNvSpPr>
            <p:nvPr/>
          </p:nvSpPr>
          <p:spPr bwMode="auto">
            <a:xfrm>
              <a:off x="1072" y="0"/>
              <a:ext cx="5232" cy="4400"/>
            </a:xfrm>
            <a:prstGeom prst="rect">
              <a:avLst/>
            </a:prstGeom>
            <a:solidFill>
              <a:srgbClr val="FBF9C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grpSp>
      <p:sp>
        <p:nvSpPr>
          <p:cNvPr id="147462" name="Rectangle 5"/>
          <p:cNvSpPr>
            <a:spLocks/>
          </p:cNvSpPr>
          <p:nvPr/>
        </p:nvSpPr>
        <p:spPr bwMode="auto">
          <a:xfrm>
            <a:off x="160338" y="5943600"/>
            <a:ext cx="159226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atin typeface="Times New Roman" panose="02020603050405020304" pitchFamily="18" charset="0"/>
                <a:ea typeface="ヒラギノ角ゴ ProN W3" pitchFamily="-109" charset="-128"/>
                <a:sym typeface="Times New Roman" panose="02020603050405020304" pitchFamily="18" charset="0"/>
              </a:rPr>
              <a:t>Original Work -</a:t>
            </a:r>
            <a:r>
              <a:rPr lang="en-US" sz="1700">
                <a:latin typeface="Times New Roman" panose="02020603050405020304" pitchFamily="18" charset="0"/>
                <a:ea typeface="ヒラギノ角ゴ ProN W3" pitchFamily="-109" charset="-128"/>
                <a:sym typeface="Times New Roman" panose="02020603050405020304" pitchFamily="18" charset="0"/>
              </a:rPr>
              <a:t> </a:t>
            </a:r>
            <a:r>
              <a:rPr lang="en-US" sz="2000">
                <a:latin typeface="Times New Roman" panose="02020603050405020304" pitchFamily="18" charset="0"/>
                <a:ea typeface="ヒラギノ角ゴ ProN W3" pitchFamily="-109" charset="-128"/>
                <a:sym typeface="Times New Roman" panose="02020603050405020304" pitchFamily="18" charset="0"/>
              </a:rPr>
              <a:t>Same Expression</a:t>
            </a:r>
          </a:p>
        </p:txBody>
      </p:sp>
      <p:sp>
        <p:nvSpPr>
          <p:cNvPr id="147463" name="Rectangle 6"/>
          <p:cNvSpPr>
            <a:spLocks/>
          </p:cNvSpPr>
          <p:nvPr/>
        </p:nvSpPr>
        <p:spPr bwMode="auto">
          <a:xfrm>
            <a:off x="1219200" y="6027738"/>
            <a:ext cx="3581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atin typeface="Times New Roman" panose="02020603050405020304" pitchFamily="18" charset="0"/>
                <a:ea typeface="ヒラギノ角ゴ ProN W3" pitchFamily="-109" charset="-128"/>
                <a:sym typeface="Times New Roman" panose="02020603050405020304" pitchFamily="18" charset="0"/>
              </a:rPr>
              <a:t>Same Work – </a:t>
            </a:r>
          </a:p>
          <a:p>
            <a:pPr algn="ctr" eaLnBrk="1" hangingPunct="1"/>
            <a:r>
              <a:rPr lang="en-US">
                <a:latin typeface="Times New Roman" panose="02020603050405020304" pitchFamily="18" charset="0"/>
                <a:ea typeface="ヒラギノ角ゴ ProN W3" pitchFamily="-109" charset="-128"/>
                <a:sym typeface="Times New Roman" panose="02020603050405020304" pitchFamily="18" charset="0"/>
              </a:rPr>
              <a:t>New Expression</a:t>
            </a:r>
          </a:p>
        </p:txBody>
      </p:sp>
      <p:sp>
        <p:nvSpPr>
          <p:cNvPr id="147464" name="Rectangle 7"/>
          <p:cNvSpPr>
            <a:spLocks/>
          </p:cNvSpPr>
          <p:nvPr/>
        </p:nvSpPr>
        <p:spPr bwMode="auto">
          <a:xfrm>
            <a:off x="5089525" y="6027738"/>
            <a:ext cx="38306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atin typeface="Times New Roman" panose="02020603050405020304" pitchFamily="18" charset="0"/>
                <a:ea typeface="ヒラギノ角ゴ ProN W3" pitchFamily="-109" charset="-128"/>
                <a:sym typeface="Times New Roman" panose="02020603050405020304" pitchFamily="18" charset="0"/>
              </a:rPr>
              <a:t>New Work</a:t>
            </a:r>
          </a:p>
        </p:txBody>
      </p:sp>
      <p:sp>
        <p:nvSpPr>
          <p:cNvPr id="16392" name="Rectangle 8"/>
          <p:cNvSpPr>
            <a:spLocks/>
          </p:cNvSpPr>
          <p:nvPr/>
        </p:nvSpPr>
        <p:spPr bwMode="auto">
          <a:xfrm>
            <a:off x="4017963" y="6248400"/>
            <a:ext cx="222408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b="1" i="1">
                <a:latin typeface="Times New Roman" panose="02020603050405020304" pitchFamily="18" charset="0"/>
                <a:ea typeface="ヒラギノ角ゴ ProN W3" pitchFamily="-109" charset="-128"/>
                <a:sym typeface="Times New Roman" panose="02020603050405020304" pitchFamily="18" charset="0"/>
              </a:rPr>
              <a:t>Cataloging Rules Cut-Off Point</a:t>
            </a:r>
          </a:p>
        </p:txBody>
      </p:sp>
      <p:sp>
        <p:nvSpPr>
          <p:cNvPr id="147466" name="Rectangle 9"/>
          <p:cNvSpPr>
            <a:spLocks/>
          </p:cNvSpPr>
          <p:nvPr/>
        </p:nvSpPr>
        <p:spPr bwMode="auto">
          <a:xfrm>
            <a:off x="1455738" y="928688"/>
            <a:ext cx="57499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b="1">
                <a:latin typeface="Times New Roman" panose="02020603050405020304" pitchFamily="18" charset="0"/>
                <a:ea typeface="ヒラギノ角ゴ ProN W3" pitchFamily="-109" charset="-128"/>
                <a:sym typeface="Times New Roman" panose="02020603050405020304" pitchFamily="18" charset="0"/>
              </a:rPr>
              <a:t>Derivative</a:t>
            </a:r>
          </a:p>
        </p:txBody>
      </p:sp>
      <p:sp>
        <p:nvSpPr>
          <p:cNvPr id="147467" name="Rectangle 10"/>
          <p:cNvSpPr>
            <a:spLocks/>
          </p:cNvSpPr>
          <p:nvPr/>
        </p:nvSpPr>
        <p:spPr bwMode="auto">
          <a:xfrm>
            <a:off x="0" y="923925"/>
            <a:ext cx="160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b="1">
                <a:latin typeface="Times New Roman" panose="02020603050405020304" pitchFamily="18" charset="0"/>
                <a:ea typeface="ヒラギノ角ゴ ProN W3" pitchFamily="-109" charset="-128"/>
                <a:sym typeface="Times New Roman" panose="02020603050405020304" pitchFamily="18" charset="0"/>
              </a:rPr>
              <a:t>Equivalent</a:t>
            </a:r>
          </a:p>
        </p:txBody>
      </p:sp>
      <p:sp>
        <p:nvSpPr>
          <p:cNvPr id="147468" name="Rectangle 11"/>
          <p:cNvSpPr>
            <a:spLocks/>
          </p:cNvSpPr>
          <p:nvPr/>
        </p:nvSpPr>
        <p:spPr bwMode="auto">
          <a:xfrm>
            <a:off x="7286625" y="923925"/>
            <a:ext cx="159861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b="1">
                <a:latin typeface="Times New Roman" panose="02020603050405020304" pitchFamily="18" charset="0"/>
                <a:ea typeface="ヒラギノ角ゴ ProN W3" pitchFamily="-109" charset="-128"/>
                <a:sym typeface="Times New Roman" panose="02020603050405020304" pitchFamily="18" charset="0"/>
              </a:rPr>
              <a:t>Descriptive</a:t>
            </a:r>
          </a:p>
        </p:txBody>
      </p:sp>
      <p:sp>
        <p:nvSpPr>
          <p:cNvPr id="41994" name="Rectangle 12"/>
          <p:cNvSpPr>
            <a:spLocks/>
          </p:cNvSpPr>
          <p:nvPr/>
        </p:nvSpPr>
        <p:spPr bwMode="auto">
          <a:xfrm>
            <a:off x="571500" y="4202113"/>
            <a:ext cx="8302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Facsimile</a:t>
            </a:r>
          </a:p>
        </p:txBody>
      </p:sp>
      <p:sp>
        <p:nvSpPr>
          <p:cNvPr id="41995" name="Rectangle 13"/>
          <p:cNvSpPr>
            <a:spLocks/>
          </p:cNvSpPr>
          <p:nvPr/>
        </p:nvSpPr>
        <p:spPr bwMode="auto">
          <a:xfrm>
            <a:off x="231775" y="4656138"/>
            <a:ext cx="83026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Reprint</a:t>
            </a:r>
          </a:p>
        </p:txBody>
      </p:sp>
      <p:sp>
        <p:nvSpPr>
          <p:cNvPr id="41996" name="Rectangle 14"/>
          <p:cNvSpPr>
            <a:spLocks/>
          </p:cNvSpPr>
          <p:nvPr/>
        </p:nvSpPr>
        <p:spPr bwMode="auto">
          <a:xfrm>
            <a:off x="268288" y="3295650"/>
            <a:ext cx="10890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Exact</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Reproduction</a:t>
            </a:r>
          </a:p>
        </p:txBody>
      </p:sp>
      <p:sp>
        <p:nvSpPr>
          <p:cNvPr id="41997" name="Rectangle 15"/>
          <p:cNvSpPr>
            <a:spLocks/>
          </p:cNvSpPr>
          <p:nvPr/>
        </p:nvSpPr>
        <p:spPr bwMode="auto">
          <a:xfrm>
            <a:off x="660400" y="2593975"/>
            <a:ext cx="8302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Copy</a:t>
            </a:r>
          </a:p>
        </p:txBody>
      </p:sp>
      <p:sp>
        <p:nvSpPr>
          <p:cNvPr id="41998" name="Rectangle 16"/>
          <p:cNvSpPr>
            <a:spLocks/>
          </p:cNvSpPr>
          <p:nvPr/>
        </p:nvSpPr>
        <p:spPr bwMode="auto">
          <a:xfrm>
            <a:off x="322263" y="1697038"/>
            <a:ext cx="105251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Microform</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Reproduction</a:t>
            </a:r>
          </a:p>
        </p:txBody>
      </p:sp>
      <p:sp>
        <p:nvSpPr>
          <p:cNvPr id="41999" name="Rectangle 17"/>
          <p:cNvSpPr>
            <a:spLocks/>
          </p:cNvSpPr>
          <p:nvPr/>
        </p:nvSpPr>
        <p:spPr bwMode="auto">
          <a:xfrm>
            <a:off x="2009775" y="4098925"/>
            <a:ext cx="8842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Variations or Versions</a:t>
            </a:r>
          </a:p>
        </p:txBody>
      </p:sp>
      <p:grpSp>
        <p:nvGrpSpPr>
          <p:cNvPr id="3" name="Group 18"/>
          <p:cNvGrpSpPr>
            <a:grpSpLocks/>
          </p:cNvGrpSpPr>
          <p:nvPr/>
        </p:nvGrpSpPr>
        <p:grpSpPr bwMode="auto">
          <a:xfrm>
            <a:off x="482600" y="5313363"/>
            <a:ext cx="8188325" cy="419100"/>
            <a:chOff x="0" y="0"/>
            <a:chExt cx="7336" cy="376"/>
          </a:xfrm>
        </p:grpSpPr>
        <p:sp>
          <p:nvSpPr>
            <p:cNvPr id="42036" name="AutoShape 19"/>
            <p:cNvSpPr>
              <a:spLocks/>
            </p:cNvSpPr>
            <p:nvPr/>
          </p:nvSpPr>
          <p:spPr bwMode="auto">
            <a:xfrm>
              <a:off x="0" y="16"/>
              <a:ext cx="360" cy="360"/>
            </a:xfrm>
            <a:prstGeom prst="triangle">
              <a:avLst>
                <a:gd name="adj" fmla="val 50000"/>
              </a:avLst>
            </a:prstGeom>
            <a:solidFill>
              <a:srgbClr val="2B3D92"/>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37" name="AutoShape 20"/>
            <p:cNvSpPr>
              <a:spLocks/>
            </p:cNvSpPr>
            <p:nvPr/>
          </p:nvSpPr>
          <p:spPr bwMode="auto">
            <a:xfrm>
              <a:off x="872" y="16"/>
              <a:ext cx="360" cy="360"/>
            </a:xfrm>
            <a:prstGeom prst="triangle">
              <a:avLst>
                <a:gd name="adj" fmla="val 50000"/>
              </a:avLst>
            </a:prstGeom>
            <a:solidFill>
              <a:srgbClr val="3752A0"/>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38" name="AutoShape 21"/>
            <p:cNvSpPr>
              <a:spLocks/>
            </p:cNvSpPr>
            <p:nvPr/>
          </p:nvSpPr>
          <p:spPr bwMode="auto">
            <a:xfrm>
              <a:off x="1744" y="16"/>
              <a:ext cx="360" cy="360"/>
            </a:xfrm>
            <a:prstGeom prst="triangle">
              <a:avLst>
                <a:gd name="adj" fmla="val 50000"/>
              </a:avLst>
            </a:prstGeom>
            <a:solidFill>
              <a:srgbClr val="4EBAF1"/>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39" name="AutoShape 22"/>
            <p:cNvSpPr>
              <a:spLocks/>
            </p:cNvSpPr>
            <p:nvPr/>
          </p:nvSpPr>
          <p:spPr bwMode="auto">
            <a:xfrm>
              <a:off x="2616" y="16"/>
              <a:ext cx="360" cy="360"/>
            </a:xfrm>
            <a:prstGeom prst="triangle">
              <a:avLst>
                <a:gd name="adj" fmla="val 50000"/>
              </a:avLst>
            </a:prstGeom>
            <a:solidFill>
              <a:srgbClr val="4DB7BA"/>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40" name="AutoShape 23"/>
            <p:cNvSpPr>
              <a:spLocks/>
            </p:cNvSpPr>
            <p:nvPr/>
          </p:nvSpPr>
          <p:spPr bwMode="auto">
            <a:xfrm>
              <a:off x="3488" y="16"/>
              <a:ext cx="360" cy="360"/>
            </a:xfrm>
            <a:prstGeom prst="triangle">
              <a:avLst>
                <a:gd name="adj" fmla="val 50000"/>
              </a:avLst>
            </a:prstGeom>
            <a:solidFill>
              <a:srgbClr val="3A8C54"/>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41" name="AutoShape 24"/>
            <p:cNvSpPr>
              <a:spLocks/>
            </p:cNvSpPr>
            <p:nvPr/>
          </p:nvSpPr>
          <p:spPr bwMode="auto">
            <a:xfrm>
              <a:off x="4360" y="16"/>
              <a:ext cx="360" cy="360"/>
            </a:xfrm>
            <a:prstGeom prst="triangle">
              <a:avLst>
                <a:gd name="adj" fmla="val 50000"/>
              </a:avLst>
            </a:prstGeom>
            <a:solidFill>
              <a:srgbClr val="88C12E"/>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42" name="AutoShape 25"/>
            <p:cNvSpPr>
              <a:spLocks/>
            </p:cNvSpPr>
            <p:nvPr/>
          </p:nvSpPr>
          <p:spPr bwMode="auto">
            <a:xfrm>
              <a:off x="5232" y="16"/>
              <a:ext cx="360" cy="360"/>
            </a:xfrm>
            <a:prstGeom prst="triangle">
              <a:avLst>
                <a:gd name="adj" fmla="val 50000"/>
              </a:avLst>
            </a:prstGeom>
            <a:solidFill>
              <a:srgbClr val="EFEA28"/>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43" name="AutoShape 26"/>
            <p:cNvSpPr>
              <a:spLocks/>
            </p:cNvSpPr>
            <p:nvPr/>
          </p:nvSpPr>
          <p:spPr bwMode="auto">
            <a:xfrm>
              <a:off x="6104" y="16"/>
              <a:ext cx="360" cy="360"/>
            </a:xfrm>
            <a:prstGeom prst="triangle">
              <a:avLst>
                <a:gd name="adj" fmla="val 50000"/>
              </a:avLst>
            </a:prstGeom>
            <a:solidFill>
              <a:srgbClr val="E98520"/>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44" name="AutoShape 27"/>
            <p:cNvSpPr>
              <a:spLocks/>
            </p:cNvSpPr>
            <p:nvPr/>
          </p:nvSpPr>
          <p:spPr bwMode="auto">
            <a:xfrm>
              <a:off x="6976" y="0"/>
              <a:ext cx="360" cy="360"/>
            </a:xfrm>
            <a:prstGeom prst="triangle">
              <a:avLst>
                <a:gd name="adj" fmla="val 50000"/>
              </a:avLst>
            </a:prstGeom>
            <a:solidFill>
              <a:srgbClr val="E0211C"/>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grpSp>
      <p:sp>
        <p:nvSpPr>
          <p:cNvPr id="16412" name="Line 28"/>
          <p:cNvSpPr>
            <a:spLocks noChangeShapeType="1"/>
          </p:cNvSpPr>
          <p:nvPr/>
        </p:nvSpPr>
        <p:spPr bwMode="auto">
          <a:xfrm>
            <a:off x="5043488" y="1216025"/>
            <a:ext cx="4762" cy="5216525"/>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2002" name="Rectangle 29"/>
          <p:cNvSpPr>
            <a:spLocks/>
          </p:cNvSpPr>
          <p:nvPr/>
        </p:nvSpPr>
        <p:spPr bwMode="auto">
          <a:xfrm>
            <a:off x="1554163" y="3495675"/>
            <a:ext cx="919162"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Translation</a:t>
            </a:r>
          </a:p>
        </p:txBody>
      </p:sp>
      <p:sp>
        <p:nvSpPr>
          <p:cNvPr id="42003" name="Rectangle 30"/>
          <p:cNvSpPr>
            <a:spLocks/>
          </p:cNvSpPr>
          <p:nvPr/>
        </p:nvSpPr>
        <p:spPr bwMode="auto">
          <a:xfrm>
            <a:off x="1536700" y="2081213"/>
            <a:ext cx="10620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Simultaneous</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“Publication”</a:t>
            </a:r>
          </a:p>
        </p:txBody>
      </p:sp>
      <p:sp>
        <p:nvSpPr>
          <p:cNvPr id="42004" name="Rectangle 31"/>
          <p:cNvSpPr>
            <a:spLocks/>
          </p:cNvSpPr>
          <p:nvPr/>
        </p:nvSpPr>
        <p:spPr bwMode="auto">
          <a:xfrm>
            <a:off x="2527300" y="1674813"/>
            <a:ext cx="106203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Edition</a:t>
            </a:r>
          </a:p>
        </p:txBody>
      </p:sp>
      <p:sp>
        <p:nvSpPr>
          <p:cNvPr id="42005" name="Rectangle 32"/>
          <p:cNvSpPr>
            <a:spLocks/>
          </p:cNvSpPr>
          <p:nvPr/>
        </p:nvSpPr>
        <p:spPr bwMode="auto">
          <a:xfrm>
            <a:off x="2251075" y="2906713"/>
            <a:ext cx="1062038"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Revision</a:t>
            </a:r>
          </a:p>
        </p:txBody>
      </p:sp>
      <p:sp>
        <p:nvSpPr>
          <p:cNvPr id="42006" name="Rectangle 33"/>
          <p:cNvSpPr>
            <a:spLocks/>
          </p:cNvSpPr>
          <p:nvPr/>
        </p:nvSpPr>
        <p:spPr bwMode="auto">
          <a:xfrm>
            <a:off x="3554413" y="4554538"/>
            <a:ext cx="10350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Slight</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Modification</a:t>
            </a:r>
          </a:p>
        </p:txBody>
      </p:sp>
      <p:sp>
        <p:nvSpPr>
          <p:cNvPr id="42007" name="Rectangle 34"/>
          <p:cNvSpPr>
            <a:spLocks/>
          </p:cNvSpPr>
          <p:nvPr/>
        </p:nvSpPr>
        <p:spPr bwMode="auto">
          <a:xfrm>
            <a:off x="3527425" y="3517900"/>
            <a:ext cx="10350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Expurgated</a:t>
            </a:r>
          </a:p>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Edition</a:t>
            </a:r>
          </a:p>
        </p:txBody>
      </p:sp>
      <p:sp>
        <p:nvSpPr>
          <p:cNvPr id="42008" name="Rectangle 35"/>
          <p:cNvSpPr>
            <a:spLocks/>
          </p:cNvSpPr>
          <p:nvPr/>
        </p:nvSpPr>
        <p:spPr bwMode="auto">
          <a:xfrm>
            <a:off x="3295650" y="2822575"/>
            <a:ext cx="10350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Illustrated</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Edition</a:t>
            </a:r>
          </a:p>
        </p:txBody>
      </p:sp>
      <p:sp>
        <p:nvSpPr>
          <p:cNvPr id="42009" name="Rectangle 36"/>
          <p:cNvSpPr>
            <a:spLocks/>
          </p:cNvSpPr>
          <p:nvPr/>
        </p:nvSpPr>
        <p:spPr bwMode="auto">
          <a:xfrm>
            <a:off x="3786188" y="2081213"/>
            <a:ext cx="10366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Abridged</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Edition</a:t>
            </a:r>
          </a:p>
        </p:txBody>
      </p:sp>
      <p:sp>
        <p:nvSpPr>
          <p:cNvPr id="42010" name="Rectangle 37"/>
          <p:cNvSpPr>
            <a:spLocks/>
          </p:cNvSpPr>
          <p:nvPr/>
        </p:nvSpPr>
        <p:spPr bwMode="auto">
          <a:xfrm>
            <a:off x="3652838" y="4202113"/>
            <a:ext cx="10350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Arrangement</a:t>
            </a:r>
          </a:p>
        </p:txBody>
      </p:sp>
      <p:sp>
        <p:nvSpPr>
          <p:cNvPr id="42011" name="Rectangle 38"/>
          <p:cNvSpPr>
            <a:spLocks/>
          </p:cNvSpPr>
          <p:nvPr/>
        </p:nvSpPr>
        <p:spPr bwMode="auto">
          <a:xfrm>
            <a:off x="5018088" y="1773238"/>
            <a:ext cx="10636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Summary</a:t>
            </a:r>
          </a:p>
        </p:txBody>
      </p:sp>
      <p:sp>
        <p:nvSpPr>
          <p:cNvPr id="42012" name="Rectangle 39"/>
          <p:cNvSpPr>
            <a:spLocks/>
          </p:cNvSpPr>
          <p:nvPr/>
        </p:nvSpPr>
        <p:spPr bwMode="auto">
          <a:xfrm>
            <a:off x="5045075" y="1960563"/>
            <a:ext cx="10636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Abstract</a:t>
            </a:r>
          </a:p>
        </p:txBody>
      </p:sp>
      <p:sp>
        <p:nvSpPr>
          <p:cNvPr id="42013" name="Rectangle 40"/>
          <p:cNvSpPr>
            <a:spLocks/>
          </p:cNvSpPr>
          <p:nvPr/>
        </p:nvSpPr>
        <p:spPr bwMode="auto">
          <a:xfrm>
            <a:off x="5010150" y="2155825"/>
            <a:ext cx="10620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Digest</a:t>
            </a:r>
          </a:p>
        </p:txBody>
      </p:sp>
      <p:sp>
        <p:nvSpPr>
          <p:cNvPr id="42014" name="Rectangle 41"/>
          <p:cNvSpPr>
            <a:spLocks/>
          </p:cNvSpPr>
          <p:nvPr/>
        </p:nvSpPr>
        <p:spPr bwMode="auto">
          <a:xfrm>
            <a:off x="5527675" y="3022600"/>
            <a:ext cx="13033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Change of Genre</a:t>
            </a:r>
          </a:p>
        </p:txBody>
      </p:sp>
      <p:sp>
        <p:nvSpPr>
          <p:cNvPr id="42015" name="Rectangle 42"/>
          <p:cNvSpPr>
            <a:spLocks/>
          </p:cNvSpPr>
          <p:nvPr/>
        </p:nvSpPr>
        <p:spPr bwMode="auto">
          <a:xfrm>
            <a:off x="5367338" y="4656138"/>
            <a:ext cx="1062037"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Adaptation</a:t>
            </a:r>
          </a:p>
        </p:txBody>
      </p:sp>
      <p:sp>
        <p:nvSpPr>
          <p:cNvPr id="42016" name="Rectangle 43"/>
          <p:cNvSpPr>
            <a:spLocks/>
          </p:cNvSpPr>
          <p:nvPr/>
        </p:nvSpPr>
        <p:spPr bwMode="auto">
          <a:xfrm>
            <a:off x="6027738" y="2012950"/>
            <a:ext cx="110648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Dramatization</a:t>
            </a:r>
          </a:p>
        </p:txBody>
      </p:sp>
      <p:sp>
        <p:nvSpPr>
          <p:cNvPr id="42017" name="Rectangle 44"/>
          <p:cNvSpPr>
            <a:spLocks/>
          </p:cNvSpPr>
          <p:nvPr/>
        </p:nvSpPr>
        <p:spPr bwMode="auto">
          <a:xfrm>
            <a:off x="6027738" y="2219325"/>
            <a:ext cx="106203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Novelization</a:t>
            </a:r>
          </a:p>
        </p:txBody>
      </p:sp>
      <p:sp>
        <p:nvSpPr>
          <p:cNvPr id="42018" name="Rectangle 45"/>
          <p:cNvSpPr>
            <a:spLocks/>
          </p:cNvSpPr>
          <p:nvPr/>
        </p:nvSpPr>
        <p:spPr bwMode="auto">
          <a:xfrm>
            <a:off x="6027738" y="2406650"/>
            <a:ext cx="106203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Screenplay</a:t>
            </a:r>
          </a:p>
        </p:txBody>
      </p:sp>
      <p:sp>
        <p:nvSpPr>
          <p:cNvPr id="42019" name="Rectangle 46"/>
          <p:cNvSpPr>
            <a:spLocks/>
          </p:cNvSpPr>
          <p:nvPr/>
        </p:nvSpPr>
        <p:spPr bwMode="auto">
          <a:xfrm>
            <a:off x="6027738" y="2674938"/>
            <a:ext cx="106203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Libretto</a:t>
            </a:r>
          </a:p>
        </p:txBody>
      </p:sp>
      <p:sp>
        <p:nvSpPr>
          <p:cNvPr id="42020" name="Rectangle 47"/>
          <p:cNvSpPr>
            <a:spLocks/>
          </p:cNvSpPr>
          <p:nvPr/>
        </p:nvSpPr>
        <p:spPr bwMode="auto">
          <a:xfrm>
            <a:off x="6027738" y="1231900"/>
            <a:ext cx="11064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Free</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Translation</a:t>
            </a:r>
          </a:p>
        </p:txBody>
      </p:sp>
      <p:sp>
        <p:nvSpPr>
          <p:cNvPr id="42021" name="Rectangle 48"/>
          <p:cNvSpPr>
            <a:spLocks/>
          </p:cNvSpPr>
          <p:nvPr/>
        </p:nvSpPr>
        <p:spPr bwMode="auto">
          <a:xfrm>
            <a:off x="5875338" y="4010025"/>
            <a:ext cx="14382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Same Style or</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Thematic Content</a:t>
            </a:r>
          </a:p>
        </p:txBody>
      </p:sp>
      <p:sp>
        <p:nvSpPr>
          <p:cNvPr id="42022" name="Rectangle 49"/>
          <p:cNvSpPr>
            <a:spLocks/>
          </p:cNvSpPr>
          <p:nvPr/>
        </p:nvSpPr>
        <p:spPr bwMode="auto">
          <a:xfrm>
            <a:off x="6769100" y="3236913"/>
            <a:ext cx="1062038"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         </a:t>
            </a:r>
          </a:p>
        </p:txBody>
      </p:sp>
      <p:sp>
        <p:nvSpPr>
          <p:cNvPr id="42023" name="Rectangle 50"/>
          <p:cNvSpPr>
            <a:spLocks/>
          </p:cNvSpPr>
          <p:nvPr/>
        </p:nvSpPr>
        <p:spPr bwMode="auto">
          <a:xfrm>
            <a:off x="6330950" y="3406775"/>
            <a:ext cx="10636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Parody</a:t>
            </a:r>
          </a:p>
        </p:txBody>
      </p:sp>
      <p:sp>
        <p:nvSpPr>
          <p:cNvPr id="42024" name="Rectangle 51"/>
          <p:cNvSpPr>
            <a:spLocks/>
          </p:cNvSpPr>
          <p:nvPr/>
        </p:nvSpPr>
        <p:spPr bwMode="auto">
          <a:xfrm>
            <a:off x="6323013" y="3621088"/>
            <a:ext cx="1062037"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Imitation</a:t>
            </a:r>
          </a:p>
        </p:txBody>
      </p:sp>
      <p:sp>
        <p:nvSpPr>
          <p:cNvPr id="42025" name="Rectangle 52"/>
          <p:cNvSpPr>
            <a:spLocks/>
          </p:cNvSpPr>
          <p:nvPr/>
        </p:nvSpPr>
        <p:spPr bwMode="auto">
          <a:xfrm>
            <a:off x="7242175" y="1335088"/>
            <a:ext cx="1062038"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Review</a:t>
            </a:r>
          </a:p>
        </p:txBody>
      </p:sp>
      <p:sp>
        <p:nvSpPr>
          <p:cNvPr id="42026" name="Rectangle 53"/>
          <p:cNvSpPr>
            <a:spLocks/>
          </p:cNvSpPr>
          <p:nvPr/>
        </p:nvSpPr>
        <p:spPr bwMode="auto">
          <a:xfrm>
            <a:off x="7170738" y="2120900"/>
            <a:ext cx="106203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Criticism</a:t>
            </a:r>
          </a:p>
        </p:txBody>
      </p:sp>
      <p:sp>
        <p:nvSpPr>
          <p:cNvPr id="42027" name="Rectangle 54"/>
          <p:cNvSpPr>
            <a:spLocks/>
          </p:cNvSpPr>
          <p:nvPr/>
        </p:nvSpPr>
        <p:spPr bwMode="auto">
          <a:xfrm>
            <a:off x="7358063" y="3438525"/>
            <a:ext cx="10620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Annotated</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Edition</a:t>
            </a:r>
          </a:p>
        </p:txBody>
      </p:sp>
      <p:sp>
        <p:nvSpPr>
          <p:cNvPr id="42028" name="Rectangle 55"/>
          <p:cNvSpPr>
            <a:spLocks/>
          </p:cNvSpPr>
          <p:nvPr/>
        </p:nvSpPr>
        <p:spPr bwMode="auto">
          <a:xfrm>
            <a:off x="7786688" y="1692275"/>
            <a:ext cx="106203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Casebook</a:t>
            </a:r>
          </a:p>
        </p:txBody>
      </p:sp>
      <p:sp>
        <p:nvSpPr>
          <p:cNvPr id="42029" name="Rectangle 56"/>
          <p:cNvSpPr>
            <a:spLocks/>
          </p:cNvSpPr>
          <p:nvPr/>
        </p:nvSpPr>
        <p:spPr bwMode="auto">
          <a:xfrm>
            <a:off x="7697788" y="2781300"/>
            <a:ext cx="106203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Evaluation</a:t>
            </a:r>
          </a:p>
        </p:txBody>
      </p:sp>
      <p:sp>
        <p:nvSpPr>
          <p:cNvPr id="42030" name="Rectangle 57"/>
          <p:cNvSpPr>
            <a:spLocks/>
          </p:cNvSpPr>
          <p:nvPr/>
        </p:nvSpPr>
        <p:spPr bwMode="auto">
          <a:xfrm>
            <a:off x="7697788" y="4389438"/>
            <a:ext cx="106203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Commentary</a:t>
            </a:r>
          </a:p>
        </p:txBody>
      </p:sp>
      <p:sp>
        <p:nvSpPr>
          <p:cNvPr id="147515" name="Line 58"/>
          <p:cNvSpPr>
            <a:spLocks noChangeShapeType="1"/>
          </p:cNvSpPr>
          <p:nvPr/>
        </p:nvSpPr>
        <p:spPr bwMode="auto">
          <a:xfrm rot="10800000">
            <a:off x="814388" y="5149850"/>
            <a:ext cx="7545387" cy="0"/>
          </a:xfrm>
          <a:prstGeom prst="line">
            <a:avLst/>
          </a:prstGeom>
          <a:noFill/>
          <a:ln w="50800">
            <a:solidFill>
              <a:srgbClr val="FF0000"/>
            </a:solidFill>
            <a:round/>
            <a:headEnd type="arrow" w="lg" len="med"/>
            <a:tailEnd/>
          </a:ln>
          <a:extLst>
            <a:ext uri="{909E8E84-426E-40DD-AFC4-6F175D3DCCD1}">
              <a14:hiddenFill xmlns:a14="http://schemas.microsoft.com/office/drawing/2010/main">
                <a:noFill/>
              </a14:hiddenFill>
            </a:ext>
          </a:extLst>
        </p:spPr>
        <p:txBody>
          <a:bodyPr/>
          <a:lstStyle/>
          <a:p>
            <a:endParaRPr lang="en-US"/>
          </a:p>
        </p:txBody>
      </p:sp>
      <p:sp>
        <p:nvSpPr>
          <p:cNvPr id="42032" name="Rectangle 59"/>
          <p:cNvSpPr>
            <a:spLocks/>
          </p:cNvSpPr>
          <p:nvPr/>
        </p:nvSpPr>
        <p:spPr bwMode="auto">
          <a:xfrm>
            <a:off x="36513" y="312738"/>
            <a:ext cx="90805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4400">
                <a:latin typeface="Verdana" panose="020B0604030504040204" pitchFamily="34" charset="0"/>
                <a:ea typeface="ヒラギノ角ゴ ProN W3" pitchFamily="-109" charset="-128"/>
                <a:sym typeface="Helvetica" panose="020B0604020202020204" pitchFamily="34" charset="0"/>
              </a:rPr>
              <a:t>Family of Works</a:t>
            </a:r>
          </a:p>
        </p:txBody>
      </p:sp>
      <p:sp>
        <p:nvSpPr>
          <p:cNvPr id="16444" name="Rectangle 60"/>
          <p:cNvSpPr>
            <a:spLocks/>
          </p:cNvSpPr>
          <p:nvPr/>
        </p:nvSpPr>
        <p:spPr bwMode="auto">
          <a:xfrm>
            <a:off x="241300" y="928688"/>
            <a:ext cx="1160463" cy="4884737"/>
          </a:xfrm>
          <a:prstGeom prst="rect">
            <a:avLst/>
          </a:prstGeom>
          <a:noFill/>
          <a:ln w="508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16445" name="Rectangle 61"/>
          <p:cNvSpPr>
            <a:spLocks/>
          </p:cNvSpPr>
          <p:nvPr/>
        </p:nvSpPr>
        <p:spPr bwMode="auto">
          <a:xfrm>
            <a:off x="1411288" y="928688"/>
            <a:ext cx="5840412" cy="4884737"/>
          </a:xfrm>
          <a:prstGeom prst="rect">
            <a:avLst/>
          </a:prstGeom>
          <a:noFill/>
          <a:ln w="508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16446" name="Rectangle 62"/>
          <p:cNvSpPr>
            <a:spLocks/>
          </p:cNvSpPr>
          <p:nvPr/>
        </p:nvSpPr>
        <p:spPr bwMode="auto">
          <a:xfrm>
            <a:off x="7242175" y="928688"/>
            <a:ext cx="1670050" cy="4884737"/>
          </a:xfrm>
          <a:prstGeom prst="rect">
            <a:avLst/>
          </a:prstGeom>
          <a:noFill/>
          <a:ln w="508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64" name="Date Placeholder 3"/>
          <p:cNvSpPr txBox="1">
            <a:spLocks/>
          </p:cNvSpPr>
          <p:nvPr/>
        </p:nvSpPr>
        <p:spPr>
          <a:xfrm>
            <a:off x="7553142" y="6580188"/>
            <a:ext cx="1733915" cy="286994"/>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1200" dirty="0" smtClean="0"/>
              <a:t>RDA for Georgia, 2011</a:t>
            </a:r>
            <a:endParaRPr lang="en-US"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7515"/>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8"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2000" fill="hold"/>
                                        <p:tgtEl>
                                          <p:spTgt spid="3"/>
                                        </p:tgtEl>
                                        <p:attrNameLst>
                                          <p:attrName>ppt_x</p:attrName>
                                        </p:attrNameLst>
                                      </p:cBhvr>
                                      <p:tavLst>
                                        <p:tav tm="0">
                                          <p:val>
                                            <p:strVal val="0-#ppt_w/2"/>
                                          </p:val>
                                        </p:tav>
                                        <p:tav tm="100000">
                                          <p:val>
                                            <p:strVal val="#ppt_x"/>
                                          </p:val>
                                        </p:tav>
                                      </p:tavLst>
                                    </p:anim>
                                    <p:anim calcmode="lin" valueType="num">
                                      <p:cBhvr additive="base">
                                        <p:cTn id="11"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6444"/>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47467"/>
                                        </p:tgtEl>
                                        <p:attrNameLst>
                                          <p:attrName>style.visibility</p:attrName>
                                        </p:attrNameLst>
                                      </p:cBhvr>
                                      <p:to>
                                        <p:strVal val="visible"/>
                                      </p:to>
                                    </p:set>
                                  </p:childTnLst>
                                </p:cTn>
                              </p:par>
                            </p:childTnLst>
                          </p:cTn>
                        </p:par>
                        <p:par>
                          <p:cTn id="19" fill="hold" nodeType="afterGroup">
                            <p:stCondLst>
                              <p:cond delay="1000"/>
                            </p:stCondLst>
                            <p:childTnLst>
                              <p:par>
                                <p:cTn id="20" presetID="1" presetClass="entr" presetSubtype="0" fill="hold" grpId="0" nodeType="afterEffect">
                                  <p:stCondLst>
                                    <p:cond delay="0"/>
                                  </p:stCondLst>
                                  <p:childTnLst>
                                    <p:set>
                                      <p:cBhvr>
                                        <p:cTn id="21" dur="1" fill="hold">
                                          <p:stCondLst>
                                            <p:cond delay="499"/>
                                          </p:stCondLst>
                                        </p:cTn>
                                        <p:tgtEl>
                                          <p:spTgt spid="147462"/>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6444"/>
                                        </p:tgtEl>
                                        <p:attrNameLst>
                                          <p:attrName>style.visibility</p:attrName>
                                        </p:attrNameLst>
                                      </p:cBhvr>
                                      <p:to>
                                        <p:strVal val="hidden"/>
                                      </p:to>
                                    </p:set>
                                  </p:childTnLst>
                                </p:cTn>
                              </p:par>
                              <p:par>
                                <p:cTn id="26" presetID="2" presetClass="entr" presetSubtype="4" fill="hold" grpId="0" nodeType="withEffect">
                                  <p:stCondLst>
                                    <p:cond delay="0"/>
                                  </p:stCondLst>
                                  <p:childTnLst>
                                    <p:set>
                                      <p:cBhvr>
                                        <p:cTn id="27" dur="1" fill="hold">
                                          <p:stCondLst>
                                            <p:cond delay="0"/>
                                          </p:stCondLst>
                                        </p:cTn>
                                        <p:tgtEl>
                                          <p:spTgt spid="147463"/>
                                        </p:tgtEl>
                                        <p:attrNameLst>
                                          <p:attrName>style.visibility</p:attrName>
                                        </p:attrNameLst>
                                      </p:cBhvr>
                                      <p:to>
                                        <p:strVal val="visible"/>
                                      </p:to>
                                    </p:set>
                                    <p:anim calcmode="lin" valueType="num">
                                      <p:cBhvr additive="base">
                                        <p:cTn id="28" dur="500" fill="hold"/>
                                        <p:tgtEl>
                                          <p:spTgt spid="147463"/>
                                        </p:tgtEl>
                                        <p:attrNameLst>
                                          <p:attrName>ppt_x</p:attrName>
                                        </p:attrNameLst>
                                      </p:cBhvr>
                                      <p:tavLst>
                                        <p:tav tm="0">
                                          <p:val>
                                            <p:strVal val="#ppt_x"/>
                                          </p:val>
                                        </p:tav>
                                        <p:tav tm="100000">
                                          <p:val>
                                            <p:strVal val="#ppt_x"/>
                                          </p:val>
                                        </p:tav>
                                      </p:tavLst>
                                    </p:anim>
                                    <p:anim calcmode="lin" valueType="num">
                                      <p:cBhvr additive="base">
                                        <p:cTn id="29" dur="500" fill="hold"/>
                                        <p:tgtEl>
                                          <p:spTgt spid="147463"/>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500"/>
                            </p:stCondLst>
                            <p:childTnLst>
                              <p:par>
                                <p:cTn id="31" presetID="1" presetClass="entr" presetSubtype="0" fill="hold" grpId="0" nodeType="afterEffect">
                                  <p:stCondLst>
                                    <p:cond delay="0"/>
                                  </p:stCondLst>
                                  <p:childTnLst>
                                    <p:set>
                                      <p:cBhvr>
                                        <p:cTn id="32" dur="1" fill="hold">
                                          <p:stCondLst>
                                            <p:cond delay="499"/>
                                          </p:stCondLst>
                                        </p:cTn>
                                        <p:tgtEl>
                                          <p:spTgt spid="16445"/>
                                        </p:tgtEl>
                                        <p:attrNameLst>
                                          <p:attrName>style.visibility</p:attrName>
                                        </p:attrNameLst>
                                      </p:cBhvr>
                                      <p:to>
                                        <p:strVal val="visible"/>
                                      </p:to>
                                    </p:set>
                                  </p:childTnLst>
                                </p:cTn>
                              </p:par>
                            </p:childTnLst>
                          </p:cTn>
                        </p:par>
                        <p:par>
                          <p:cTn id="33" fill="hold" nodeType="afterGroup">
                            <p:stCondLst>
                              <p:cond delay="1000"/>
                            </p:stCondLst>
                            <p:childTnLst>
                              <p:par>
                                <p:cTn id="34" presetID="9" presetClass="entr" presetSubtype="0" fill="hold" grpId="0" nodeType="afterEffect">
                                  <p:stCondLst>
                                    <p:cond delay="0"/>
                                  </p:stCondLst>
                                  <p:childTnLst>
                                    <p:set>
                                      <p:cBhvr>
                                        <p:cTn id="35" dur="1" fill="hold">
                                          <p:stCondLst>
                                            <p:cond delay="0"/>
                                          </p:stCondLst>
                                        </p:cTn>
                                        <p:tgtEl>
                                          <p:spTgt spid="147466"/>
                                        </p:tgtEl>
                                        <p:attrNameLst>
                                          <p:attrName>style.visibility</p:attrName>
                                        </p:attrNameLst>
                                      </p:cBhvr>
                                      <p:to>
                                        <p:strVal val="visible"/>
                                      </p:to>
                                    </p:set>
                                    <p:animEffect transition="in" filter="dissolve">
                                      <p:cBhvr>
                                        <p:cTn id="36" dur="500"/>
                                        <p:tgtEl>
                                          <p:spTgt spid="14746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6412"/>
                                        </p:tgtEl>
                                        <p:attrNameLst>
                                          <p:attrName>style.visibility</p:attrName>
                                        </p:attrNameLst>
                                      </p:cBhvr>
                                      <p:to>
                                        <p:strVal val="visible"/>
                                      </p:to>
                                    </p:set>
                                    <p:anim calcmode="lin" valueType="num">
                                      <p:cBhvr>
                                        <p:cTn id="41" dur="500" fill="hold"/>
                                        <p:tgtEl>
                                          <p:spTgt spid="16412"/>
                                        </p:tgtEl>
                                        <p:attrNameLst>
                                          <p:attrName>ppt_w</p:attrName>
                                        </p:attrNameLst>
                                      </p:cBhvr>
                                      <p:tavLst>
                                        <p:tav tm="0">
                                          <p:val>
                                            <p:fltVal val="0"/>
                                          </p:val>
                                        </p:tav>
                                        <p:tav tm="100000">
                                          <p:val>
                                            <p:strVal val="#ppt_w"/>
                                          </p:val>
                                        </p:tav>
                                      </p:tavLst>
                                    </p:anim>
                                    <p:anim calcmode="lin" valueType="num">
                                      <p:cBhvr>
                                        <p:cTn id="42" dur="500" fill="hold"/>
                                        <p:tgtEl>
                                          <p:spTgt spid="16412"/>
                                        </p:tgtEl>
                                        <p:attrNameLst>
                                          <p:attrName>ppt_h</p:attrName>
                                        </p:attrNameLst>
                                      </p:cBhvr>
                                      <p:tavLst>
                                        <p:tav tm="0">
                                          <p:val>
                                            <p:fltVal val="0"/>
                                          </p:val>
                                        </p:tav>
                                        <p:tav tm="100000">
                                          <p:val>
                                            <p:strVal val="#ppt_h"/>
                                          </p:val>
                                        </p:tav>
                                      </p:tavLst>
                                    </p:anim>
                                  </p:childTnLst>
                                </p:cTn>
                              </p:par>
                            </p:childTnLst>
                          </p:cTn>
                        </p:par>
                        <p:par>
                          <p:cTn id="43" fill="hold" nodeType="afterGroup">
                            <p:stCondLst>
                              <p:cond delay="500"/>
                            </p:stCondLst>
                            <p:childTnLst>
                              <p:par>
                                <p:cTn id="44" presetID="23" presetClass="entr" presetSubtype="16" fill="hold" grpId="0" nodeType="afterEffect">
                                  <p:stCondLst>
                                    <p:cond delay="0"/>
                                  </p:stCondLst>
                                  <p:childTnLst>
                                    <p:set>
                                      <p:cBhvr>
                                        <p:cTn id="45" dur="1" fill="hold">
                                          <p:stCondLst>
                                            <p:cond delay="0"/>
                                          </p:stCondLst>
                                        </p:cTn>
                                        <p:tgtEl>
                                          <p:spTgt spid="16392"/>
                                        </p:tgtEl>
                                        <p:attrNameLst>
                                          <p:attrName>style.visibility</p:attrName>
                                        </p:attrNameLst>
                                      </p:cBhvr>
                                      <p:to>
                                        <p:strVal val="visible"/>
                                      </p:to>
                                    </p:set>
                                    <p:anim calcmode="lin" valueType="num">
                                      <p:cBhvr>
                                        <p:cTn id="46" dur="500" fill="hold"/>
                                        <p:tgtEl>
                                          <p:spTgt spid="16392"/>
                                        </p:tgtEl>
                                        <p:attrNameLst>
                                          <p:attrName>ppt_w</p:attrName>
                                        </p:attrNameLst>
                                      </p:cBhvr>
                                      <p:tavLst>
                                        <p:tav tm="0">
                                          <p:val>
                                            <p:fltVal val="0"/>
                                          </p:val>
                                        </p:tav>
                                        <p:tav tm="100000">
                                          <p:val>
                                            <p:strVal val="#ppt_w"/>
                                          </p:val>
                                        </p:tav>
                                      </p:tavLst>
                                    </p:anim>
                                    <p:anim calcmode="lin" valueType="num">
                                      <p:cBhvr>
                                        <p:cTn id="47" dur="500" fill="hold"/>
                                        <p:tgtEl>
                                          <p:spTgt spid="16392"/>
                                        </p:tgtEl>
                                        <p:attrNameLst>
                                          <p:attrName>ppt_h</p:attrName>
                                        </p:attrNameLst>
                                      </p:cBhvr>
                                      <p:tavLst>
                                        <p:tav tm="0">
                                          <p:val>
                                            <p:fltVal val="0"/>
                                          </p:val>
                                        </p:tav>
                                        <p:tav tm="100000">
                                          <p:val>
                                            <p:strVal val="#ppt_h"/>
                                          </p:val>
                                        </p:tav>
                                      </p:tavLst>
                                    </p:anim>
                                  </p:childTnLst>
                                </p:cTn>
                              </p:par>
                            </p:childTnLst>
                          </p:cTn>
                        </p:par>
                        <p:par>
                          <p:cTn id="48" fill="hold" nodeType="afterGroup">
                            <p:stCondLst>
                              <p:cond delay="1000"/>
                            </p:stCondLst>
                            <p:childTnLst>
                              <p:par>
                                <p:cTn id="49" presetID="2" presetClass="entr" presetSubtype="4" fill="hold" grpId="0" nodeType="afterEffect">
                                  <p:stCondLst>
                                    <p:cond delay="0"/>
                                  </p:stCondLst>
                                  <p:childTnLst>
                                    <p:set>
                                      <p:cBhvr>
                                        <p:cTn id="50" dur="1" fill="hold">
                                          <p:stCondLst>
                                            <p:cond delay="0"/>
                                          </p:stCondLst>
                                        </p:cTn>
                                        <p:tgtEl>
                                          <p:spTgt spid="147464"/>
                                        </p:tgtEl>
                                        <p:attrNameLst>
                                          <p:attrName>style.visibility</p:attrName>
                                        </p:attrNameLst>
                                      </p:cBhvr>
                                      <p:to>
                                        <p:strVal val="visible"/>
                                      </p:to>
                                    </p:set>
                                    <p:anim calcmode="lin" valueType="num">
                                      <p:cBhvr additive="base">
                                        <p:cTn id="51" dur="500" fill="hold"/>
                                        <p:tgtEl>
                                          <p:spTgt spid="147464"/>
                                        </p:tgtEl>
                                        <p:attrNameLst>
                                          <p:attrName>ppt_x</p:attrName>
                                        </p:attrNameLst>
                                      </p:cBhvr>
                                      <p:tavLst>
                                        <p:tav tm="0">
                                          <p:val>
                                            <p:strVal val="#ppt_x"/>
                                          </p:val>
                                        </p:tav>
                                        <p:tav tm="100000">
                                          <p:val>
                                            <p:strVal val="#ppt_x"/>
                                          </p:val>
                                        </p:tav>
                                      </p:tavLst>
                                    </p:anim>
                                    <p:anim calcmode="lin" valueType="num">
                                      <p:cBhvr additive="base">
                                        <p:cTn id="52" dur="500" fill="hold"/>
                                        <p:tgtEl>
                                          <p:spTgt spid="147464"/>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6445"/>
                                        </p:tgtEl>
                                        <p:attrNameLst>
                                          <p:attrName>style.visibility</p:attrName>
                                        </p:attrNameLst>
                                      </p:cBhvr>
                                      <p:to>
                                        <p:strVal val="hidden"/>
                                      </p:to>
                                    </p:set>
                                  </p:childTnLst>
                                </p:cTn>
                              </p:par>
                              <p:par>
                                <p:cTn id="57" presetID="23" presetClass="entr" presetSubtype="16" fill="hold" grpId="0" nodeType="withEffect">
                                  <p:stCondLst>
                                    <p:cond delay="0"/>
                                  </p:stCondLst>
                                  <p:childTnLst>
                                    <p:set>
                                      <p:cBhvr>
                                        <p:cTn id="58" dur="1" fill="hold">
                                          <p:stCondLst>
                                            <p:cond delay="0"/>
                                          </p:stCondLst>
                                        </p:cTn>
                                        <p:tgtEl>
                                          <p:spTgt spid="16446"/>
                                        </p:tgtEl>
                                        <p:attrNameLst>
                                          <p:attrName>style.visibility</p:attrName>
                                        </p:attrNameLst>
                                      </p:cBhvr>
                                      <p:to>
                                        <p:strVal val="visible"/>
                                      </p:to>
                                    </p:set>
                                    <p:anim calcmode="lin" valueType="num">
                                      <p:cBhvr>
                                        <p:cTn id="59" dur="500" fill="hold"/>
                                        <p:tgtEl>
                                          <p:spTgt spid="16446"/>
                                        </p:tgtEl>
                                        <p:attrNameLst>
                                          <p:attrName>ppt_w</p:attrName>
                                        </p:attrNameLst>
                                      </p:cBhvr>
                                      <p:tavLst>
                                        <p:tav tm="0">
                                          <p:val>
                                            <p:fltVal val="0"/>
                                          </p:val>
                                        </p:tav>
                                        <p:tav tm="100000">
                                          <p:val>
                                            <p:strVal val="#ppt_w"/>
                                          </p:val>
                                        </p:tav>
                                      </p:tavLst>
                                    </p:anim>
                                    <p:anim calcmode="lin" valueType="num">
                                      <p:cBhvr>
                                        <p:cTn id="60" dur="500" fill="hold"/>
                                        <p:tgtEl>
                                          <p:spTgt spid="16446"/>
                                        </p:tgtEl>
                                        <p:attrNameLst>
                                          <p:attrName>ppt_h</p:attrName>
                                        </p:attrNameLst>
                                      </p:cBhvr>
                                      <p:tavLst>
                                        <p:tav tm="0">
                                          <p:val>
                                            <p:fltVal val="0"/>
                                          </p:val>
                                        </p:tav>
                                        <p:tav tm="100000">
                                          <p:val>
                                            <p:strVal val="#ppt_h"/>
                                          </p:val>
                                        </p:tav>
                                      </p:tavLst>
                                    </p:anim>
                                  </p:childTnLst>
                                </p:cTn>
                              </p:par>
                            </p:childTnLst>
                          </p:cTn>
                        </p:par>
                        <p:par>
                          <p:cTn id="61" fill="hold" nodeType="afterGroup">
                            <p:stCondLst>
                              <p:cond delay="500"/>
                            </p:stCondLst>
                            <p:childTnLst>
                              <p:par>
                                <p:cTn id="62" presetID="9" presetClass="entr" presetSubtype="0" fill="hold" grpId="0" nodeType="afterEffect">
                                  <p:stCondLst>
                                    <p:cond delay="0"/>
                                  </p:stCondLst>
                                  <p:childTnLst>
                                    <p:set>
                                      <p:cBhvr>
                                        <p:cTn id="63" dur="1" fill="hold">
                                          <p:stCondLst>
                                            <p:cond delay="0"/>
                                          </p:stCondLst>
                                        </p:cTn>
                                        <p:tgtEl>
                                          <p:spTgt spid="147468"/>
                                        </p:tgtEl>
                                        <p:attrNameLst>
                                          <p:attrName>style.visibility</p:attrName>
                                        </p:attrNameLst>
                                      </p:cBhvr>
                                      <p:to>
                                        <p:strVal val="visible"/>
                                      </p:to>
                                    </p:set>
                                    <p:animEffect transition="in" filter="dissolve">
                                      <p:cBhvr>
                                        <p:cTn id="64" dur="500"/>
                                        <p:tgtEl>
                                          <p:spTgt spid="14746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164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2" grpId="0" autoUpdateAnimBg="0"/>
      <p:bldP spid="147463" grpId="0" autoUpdateAnimBg="0"/>
      <p:bldP spid="147464" grpId="0" autoUpdateAnimBg="0"/>
      <p:bldP spid="16392" grpId="0" autoUpdateAnimBg="0"/>
      <p:bldP spid="147466" grpId="0" autoUpdateAnimBg="0"/>
      <p:bldP spid="147467" grpId="0" autoUpdateAnimBg="0"/>
      <p:bldP spid="147468" grpId="0" autoUpdateAnimBg="0"/>
      <p:bldP spid="16412" grpId="0" animBg="1"/>
      <p:bldP spid="147515" grpId="0" animBg="1"/>
      <p:bldP spid="16444" grpId="0" animBg="1" autoUpdateAnimBg="0"/>
      <p:bldP spid="16444" grpId="1" animBg="1"/>
      <p:bldP spid="16445" grpId="0" animBg="1" autoUpdateAnimBg="0"/>
      <p:bldP spid="16445" grpId="1" animBg="1"/>
      <p:bldP spid="16446" grpId="0" animBg="1" autoUpdateAnimBg="0"/>
      <p:bldP spid="1644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FRBR </a:t>
            </a:r>
            <a:r>
              <a:rPr lang="en-US" u="sng" dirty="0" smtClean="0"/>
              <a:t>Bibliographic</a:t>
            </a:r>
            <a:r>
              <a:rPr lang="en-US" dirty="0" smtClean="0"/>
              <a:t> User Tasks</a:t>
            </a:r>
            <a:endParaRPr lang="en-US" dirty="0"/>
          </a:p>
        </p:txBody>
      </p:sp>
      <p:sp>
        <p:nvSpPr>
          <p:cNvPr id="3" name="Content Placeholder 2"/>
          <p:cNvSpPr>
            <a:spLocks noGrp="1"/>
          </p:cNvSpPr>
          <p:nvPr>
            <p:ph idx="1"/>
          </p:nvPr>
        </p:nvSpPr>
        <p:spPr>
          <a:xfrm>
            <a:off x="685800" y="1600200"/>
            <a:ext cx="7772400" cy="4114800"/>
          </a:xfrm>
        </p:spPr>
        <p:txBody>
          <a:bodyPr/>
          <a:lstStyle/>
          <a:p>
            <a:r>
              <a:rPr lang="en-US" dirty="0" smtClean="0"/>
              <a:t>Find it</a:t>
            </a:r>
          </a:p>
          <a:p>
            <a:pPr lvl="1"/>
            <a:r>
              <a:rPr lang="en-US" dirty="0" smtClean="0"/>
              <a:t>Search (“to find”)</a:t>
            </a:r>
          </a:p>
          <a:p>
            <a:pPr lvl="1"/>
            <a:r>
              <a:rPr lang="en-US" dirty="0" smtClean="0"/>
              <a:t>Recognize (“to identify”)</a:t>
            </a:r>
          </a:p>
          <a:p>
            <a:pPr lvl="1"/>
            <a:r>
              <a:rPr lang="en-US" dirty="0" smtClean="0"/>
              <a:t>Choose (“to select”)</a:t>
            </a:r>
          </a:p>
          <a:p>
            <a:pPr lvl="3"/>
            <a:endParaRPr lang="en-US" dirty="0" smtClean="0"/>
          </a:p>
          <a:p>
            <a:r>
              <a:rPr lang="en-US" dirty="0" smtClean="0"/>
              <a:t>Serve it</a:t>
            </a:r>
          </a:p>
          <a:p>
            <a:pPr lvl="1"/>
            <a:r>
              <a:rPr lang="en-US" dirty="0" smtClean="0"/>
              <a:t>Location (“to obtain”)</a:t>
            </a:r>
          </a:p>
        </p:txBody>
      </p:sp>
    </p:spTree>
    <p:extLst>
      <p:ext uri="{BB962C8B-B14F-4D97-AF65-F5344CB8AC3E}">
        <p14:creationId xmlns:p14="http://schemas.microsoft.com/office/powerpoint/2010/main" val="3314392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0" y="0"/>
            <a:ext cx="9106930" cy="1143000"/>
          </a:xfrm>
        </p:spPr>
        <p:txBody>
          <a:bodyPr/>
          <a:lstStyle/>
          <a:p>
            <a:r>
              <a:rPr lang="en-US" dirty="0"/>
              <a:t>Resource Description &amp; Access (RDA)</a:t>
            </a:r>
            <a:endParaRPr lang="en-US" dirty="0"/>
          </a:p>
        </p:txBody>
      </p:sp>
      <p:sp>
        <p:nvSpPr>
          <p:cNvPr id="3" name="Content Placeholder 2"/>
          <p:cNvSpPr>
            <a:spLocks noGrp="1"/>
          </p:cNvSpPr>
          <p:nvPr>
            <p:ph idx="1"/>
          </p:nvPr>
        </p:nvSpPr>
        <p:spPr>
          <a:xfrm>
            <a:off x="209035" y="1143000"/>
            <a:ext cx="8763000" cy="5486400"/>
          </a:xfrm>
        </p:spPr>
        <p:txBody>
          <a:bodyPr>
            <a:normAutofit fontScale="85000" lnSpcReduction="20000"/>
          </a:bodyPr>
          <a:lstStyle/>
          <a:p>
            <a:r>
              <a:rPr lang="en-US" dirty="0" smtClean="0"/>
              <a:t>RDA metadata </a:t>
            </a:r>
            <a:r>
              <a:rPr lang="en-US" dirty="0" smtClean="0"/>
              <a:t>describes entities </a:t>
            </a:r>
            <a:r>
              <a:rPr lang="en-US" i="1" dirty="0"/>
              <a:t>associated with </a:t>
            </a:r>
            <a:r>
              <a:rPr lang="en-US" dirty="0"/>
              <a:t>a resource </a:t>
            </a:r>
            <a:r>
              <a:rPr lang="en-US" dirty="0" smtClean="0"/>
              <a:t>to </a:t>
            </a:r>
            <a:r>
              <a:rPr lang="en-US" dirty="0" smtClean="0"/>
              <a:t>help </a:t>
            </a:r>
            <a:r>
              <a:rPr lang="en-US" dirty="0"/>
              <a:t>users </a:t>
            </a:r>
            <a:r>
              <a:rPr lang="en-US" dirty="0" smtClean="0"/>
              <a:t>perform </a:t>
            </a:r>
            <a:r>
              <a:rPr lang="en-US" dirty="0"/>
              <a:t>the following tasks: </a:t>
            </a:r>
            <a:endParaRPr lang="en-US" dirty="0" smtClean="0"/>
          </a:p>
          <a:p>
            <a:pPr lvl="4"/>
            <a:endParaRPr lang="en-US" b="1" dirty="0" smtClean="0"/>
          </a:p>
          <a:p>
            <a:pPr lvl="1"/>
            <a:r>
              <a:rPr lang="en-US" b="1" dirty="0" smtClean="0"/>
              <a:t>Find</a:t>
            </a:r>
            <a:r>
              <a:rPr lang="en-US" dirty="0" smtClean="0"/>
              <a:t> </a:t>
            </a:r>
            <a:r>
              <a:rPr lang="en-US" dirty="0" smtClean="0"/>
              <a:t>information </a:t>
            </a:r>
            <a:r>
              <a:rPr lang="en-US" dirty="0"/>
              <a:t>on that entity and on resources associated with the entity</a:t>
            </a:r>
          </a:p>
          <a:p>
            <a:pPr lvl="4"/>
            <a:endParaRPr lang="en-US" b="1" dirty="0" smtClean="0"/>
          </a:p>
          <a:p>
            <a:pPr lvl="1"/>
            <a:r>
              <a:rPr lang="en-US" b="1" dirty="0" smtClean="0"/>
              <a:t>Identify</a:t>
            </a:r>
            <a:r>
              <a:rPr lang="en-US" dirty="0" smtClean="0"/>
              <a:t>: confirm </a:t>
            </a:r>
            <a:r>
              <a:rPr lang="en-US" dirty="0"/>
              <a:t>that the entity described corresponds to the entity sought, or to distinguish between two or more entities with similar names, etc.</a:t>
            </a:r>
          </a:p>
          <a:p>
            <a:pPr lvl="4"/>
            <a:endParaRPr lang="en-US" b="1" dirty="0" smtClean="0"/>
          </a:p>
          <a:p>
            <a:pPr lvl="1"/>
            <a:r>
              <a:rPr lang="en-US" b="1" dirty="0" smtClean="0"/>
              <a:t>Clarify</a:t>
            </a:r>
            <a:r>
              <a:rPr lang="en-US" dirty="0" smtClean="0"/>
              <a:t> </a:t>
            </a:r>
            <a:r>
              <a:rPr lang="en-US" dirty="0" smtClean="0"/>
              <a:t>the </a:t>
            </a:r>
            <a:r>
              <a:rPr lang="en-US" dirty="0"/>
              <a:t>relationship between two or more such entities, or to clarify the relationship between the entity described and a name by which that entity is known</a:t>
            </a:r>
          </a:p>
          <a:p>
            <a:pPr lvl="4"/>
            <a:endParaRPr lang="en-US" b="1" dirty="0" smtClean="0"/>
          </a:p>
          <a:p>
            <a:pPr lvl="1"/>
            <a:r>
              <a:rPr lang="en-US" b="1" dirty="0" smtClean="0"/>
              <a:t>Understand</a:t>
            </a:r>
            <a:r>
              <a:rPr lang="en-US" dirty="0" smtClean="0"/>
              <a:t> </a:t>
            </a:r>
            <a:r>
              <a:rPr lang="en-US" dirty="0" smtClean="0"/>
              <a:t>why </a:t>
            </a:r>
            <a:r>
              <a:rPr lang="en-US" dirty="0"/>
              <a:t>a particular name or title, or form of name or title, has been chosen as the preferred name or title for the </a:t>
            </a:r>
            <a:r>
              <a:rPr lang="en-US" dirty="0" smtClean="0"/>
              <a:t>entity</a:t>
            </a:r>
          </a:p>
          <a:p>
            <a:endParaRPr lang="en-US" dirty="0"/>
          </a:p>
        </p:txBody>
      </p:sp>
    </p:spTree>
    <p:extLst>
      <p:ext uri="{BB962C8B-B14F-4D97-AF65-F5344CB8AC3E}">
        <p14:creationId xmlns:p14="http://schemas.microsoft.com/office/powerpoint/2010/main" val="206263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296400" cy="762000"/>
          </a:xfrm>
        </p:spPr>
        <p:txBody>
          <a:bodyPr/>
          <a:lstStyle/>
          <a:p>
            <a:r>
              <a:rPr lang="en-US" dirty="0" smtClean="0"/>
              <a:t>Components of RDA</a:t>
            </a:r>
            <a:endParaRPr lang="en-US" dirty="0"/>
          </a:p>
        </p:txBody>
      </p:sp>
      <p:sp>
        <p:nvSpPr>
          <p:cNvPr id="6" name="Content Placeholder 5"/>
          <p:cNvSpPr>
            <a:spLocks noGrp="1"/>
          </p:cNvSpPr>
          <p:nvPr>
            <p:ph idx="1"/>
          </p:nvPr>
        </p:nvSpPr>
        <p:spPr>
          <a:xfrm>
            <a:off x="533400" y="762000"/>
            <a:ext cx="8077200" cy="4114800"/>
          </a:xfrm>
        </p:spPr>
        <p:txBody>
          <a:bodyPr/>
          <a:lstStyle/>
          <a:p>
            <a:r>
              <a:rPr lang="en-US" dirty="0" smtClean="0"/>
              <a:t>“Elements” (Attributes)</a:t>
            </a:r>
            <a:endParaRPr lang="en-US" dirty="0" smtClean="0"/>
          </a:p>
          <a:p>
            <a:pPr marL="971550" lvl="1" indent="-514350">
              <a:buFont typeface="+mj-lt"/>
              <a:buAutoNum type="arabicPeriod"/>
            </a:pPr>
            <a:r>
              <a:rPr lang="en-US" dirty="0"/>
              <a:t>O</a:t>
            </a:r>
            <a:r>
              <a:rPr lang="en-US" dirty="0" smtClean="0"/>
              <a:t>f </a:t>
            </a:r>
            <a:r>
              <a:rPr lang="en-US" dirty="0" smtClean="0"/>
              <a:t>manifestations and </a:t>
            </a:r>
            <a:r>
              <a:rPr lang="en-US" dirty="0" smtClean="0"/>
              <a:t>items</a:t>
            </a:r>
            <a:endParaRPr lang="en-US" dirty="0" smtClean="0"/>
          </a:p>
          <a:p>
            <a:pPr marL="971550" lvl="1" indent="-514350">
              <a:buFont typeface="+mj-lt"/>
              <a:buAutoNum type="arabicPeriod"/>
            </a:pPr>
            <a:r>
              <a:rPr lang="en-US" dirty="0"/>
              <a:t>O</a:t>
            </a:r>
            <a:r>
              <a:rPr lang="en-US" dirty="0" smtClean="0"/>
              <a:t>f </a:t>
            </a:r>
            <a:r>
              <a:rPr lang="en-US" dirty="0" smtClean="0"/>
              <a:t>works and </a:t>
            </a:r>
            <a:r>
              <a:rPr lang="en-US" dirty="0" smtClean="0"/>
              <a:t>expressions</a:t>
            </a:r>
            <a:endParaRPr lang="en-US" dirty="0" smtClean="0"/>
          </a:p>
          <a:p>
            <a:pPr marL="971550" lvl="1" indent="-514350">
              <a:buFont typeface="+mj-lt"/>
              <a:buAutoNum type="arabicPeriod"/>
            </a:pPr>
            <a:r>
              <a:rPr lang="en-US" dirty="0"/>
              <a:t>O</a:t>
            </a:r>
            <a:r>
              <a:rPr lang="en-US" dirty="0" smtClean="0"/>
              <a:t>f </a:t>
            </a:r>
            <a:r>
              <a:rPr lang="en-US" dirty="0" smtClean="0"/>
              <a:t>persons and corporate </a:t>
            </a:r>
            <a:r>
              <a:rPr lang="en-US" dirty="0" smtClean="0"/>
              <a:t>bodies</a:t>
            </a:r>
            <a:endParaRPr lang="en-US" dirty="0" smtClean="0"/>
          </a:p>
          <a:p>
            <a:pPr marL="971550" lvl="1" indent="-514350">
              <a:buFont typeface="+mj-lt"/>
              <a:buAutoNum type="arabicPeriod"/>
            </a:pPr>
            <a:r>
              <a:rPr lang="en-US" dirty="0"/>
              <a:t>O</a:t>
            </a:r>
            <a:r>
              <a:rPr lang="en-US" dirty="0" smtClean="0"/>
              <a:t>f concepts</a:t>
            </a:r>
          </a:p>
          <a:p>
            <a:r>
              <a:rPr lang="en-US" dirty="0" smtClean="0"/>
              <a:t>Relationships</a:t>
            </a:r>
          </a:p>
          <a:p>
            <a:pPr marL="971550" lvl="1" indent="-514350">
              <a:buFont typeface="+mj-lt"/>
              <a:buAutoNum type="arabicPeriod" startAt="5"/>
            </a:pPr>
            <a:r>
              <a:rPr lang="en-US" dirty="0" smtClean="0"/>
              <a:t>Among product entities</a:t>
            </a:r>
          </a:p>
          <a:p>
            <a:pPr lvl="2"/>
            <a:r>
              <a:rPr lang="en-US" dirty="0" smtClean="0"/>
              <a:t>Content entities: work</a:t>
            </a:r>
            <a:r>
              <a:rPr lang="en-US" dirty="0"/>
              <a:t>, expression, manifestation, </a:t>
            </a:r>
            <a:r>
              <a:rPr lang="en-US" dirty="0" smtClean="0"/>
              <a:t>item</a:t>
            </a:r>
            <a:endParaRPr lang="en-US" dirty="0"/>
          </a:p>
          <a:p>
            <a:pPr marL="971550" lvl="1" indent="-514350">
              <a:buFont typeface="+mj-lt"/>
              <a:buAutoNum type="arabicPeriod" startAt="6"/>
            </a:pPr>
            <a:r>
              <a:rPr lang="en-US" dirty="0"/>
              <a:t>B</a:t>
            </a:r>
            <a:r>
              <a:rPr lang="en-US" dirty="0" smtClean="0"/>
              <a:t>etween product and responsibility entities</a:t>
            </a:r>
            <a:endParaRPr lang="en-US" dirty="0"/>
          </a:p>
          <a:p>
            <a:pPr lvl="2"/>
            <a:r>
              <a:rPr lang="en-US" dirty="0" smtClean="0"/>
              <a:t>Responsibility entities: person</a:t>
            </a:r>
            <a:r>
              <a:rPr lang="en-US" dirty="0"/>
              <a:t>, family, corporate </a:t>
            </a:r>
            <a:r>
              <a:rPr lang="en-US" dirty="0" smtClean="0"/>
              <a:t>body</a:t>
            </a:r>
            <a:endParaRPr lang="en-US" dirty="0"/>
          </a:p>
          <a:p>
            <a:pPr marL="971550" lvl="1" indent="-514350">
              <a:buFont typeface="+mj-lt"/>
              <a:buAutoNum type="arabicPeriod" startAt="7"/>
            </a:pPr>
            <a:r>
              <a:rPr lang="en-US" dirty="0"/>
              <a:t>B</a:t>
            </a:r>
            <a:r>
              <a:rPr lang="en-US" dirty="0" smtClean="0"/>
              <a:t>etween </a:t>
            </a:r>
            <a:r>
              <a:rPr lang="en-US" dirty="0"/>
              <a:t>works and </a:t>
            </a:r>
            <a:r>
              <a:rPr lang="en-US" dirty="0" smtClean="0"/>
              <a:t>subject entities</a:t>
            </a:r>
          </a:p>
          <a:p>
            <a:pPr marL="1371600" lvl="2" indent="-514350">
              <a:buFont typeface="Arial" panose="020B0604020202020204" pitchFamily="34" charset="0"/>
              <a:buChar char="•"/>
            </a:pPr>
            <a:r>
              <a:rPr lang="en-US" dirty="0" smtClean="0"/>
              <a:t>Subject entities: concepts, objects, places, events</a:t>
            </a:r>
            <a:endParaRPr lang="en-US" dirty="0"/>
          </a:p>
          <a:p>
            <a:pPr lvl="1"/>
            <a:endParaRPr lang="en-US" dirty="0" smtClean="0"/>
          </a:p>
        </p:txBody>
      </p:sp>
    </p:spTree>
    <p:extLst>
      <p:ext uri="{BB962C8B-B14F-4D97-AF65-F5344CB8AC3E}">
        <p14:creationId xmlns:p14="http://schemas.microsoft.com/office/powerpoint/2010/main" val="3363442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lstStyle/>
          <a:p>
            <a:r>
              <a:rPr lang="en-US" dirty="0" smtClean="0"/>
              <a:t>Bibliographic Relationships</a:t>
            </a:r>
            <a:endParaRPr lang="en-US" dirty="0"/>
          </a:p>
        </p:txBody>
      </p:sp>
      <p:sp>
        <p:nvSpPr>
          <p:cNvPr id="3" name="Content Placeholder 2"/>
          <p:cNvSpPr>
            <a:spLocks noGrp="1"/>
          </p:cNvSpPr>
          <p:nvPr>
            <p:ph idx="1"/>
          </p:nvPr>
        </p:nvSpPr>
        <p:spPr>
          <a:xfrm>
            <a:off x="228600" y="1600200"/>
            <a:ext cx="8458200" cy="5029200"/>
          </a:xfrm>
        </p:spPr>
        <p:txBody>
          <a:bodyPr>
            <a:normAutofit lnSpcReduction="10000"/>
          </a:bodyPr>
          <a:lstStyle/>
          <a:p>
            <a:r>
              <a:rPr lang="en-US" dirty="0" smtClean="0"/>
              <a:t>Equivalence</a:t>
            </a:r>
            <a:r>
              <a:rPr lang="en-US" dirty="0" smtClean="0"/>
              <a:t>: exact (or nearly exact) copies</a:t>
            </a:r>
          </a:p>
          <a:p>
            <a:pPr lvl="1"/>
            <a:r>
              <a:rPr lang="en-US" sz="2400" dirty="0" smtClean="0"/>
              <a:t>mp3 </a:t>
            </a:r>
            <a:r>
              <a:rPr lang="en-US" sz="2400" dirty="0" smtClean="0"/>
              <a:t>recording burned from a </a:t>
            </a:r>
            <a:r>
              <a:rPr lang="en-US" sz="2400" dirty="0" smtClean="0"/>
              <a:t>CD, …</a:t>
            </a:r>
            <a:endParaRPr lang="en-US" sz="2400" dirty="0" smtClean="0"/>
          </a:p>
          <a:p>
            <a:pPr lvl="3"/>
            <a:endParaRPr lang="en-US" dirty="0" smtClean="0"/>
          </a:p>
          <a:p>
            <a:r>
              <a:rPr lang="en-US" dirty="0" smtClean="0"/>
              <a:t>Derivative</a:t>
            </a:r>
            <a:r>
              <a:rPr lang="en-US" dirty="0" smtClean="0"/>
              <a:t>: work </a:t>
            </a:r>
            <a:r>
              <a:rPr lang="en-US" dirty="0" smtClean="0"/>
              <a:t>based on/derived </a:t>
            </a:r>
            <a:r>
              <a:rPr lang="en-US" dirty="0" smtClean="0"/>
              <a:t>from </a:t>
            </a:r>
            <a:r>
              <a:rPr lang="en-US" dirty="0" smtClean="0"/>
              <a:t>another</a:t>
            </a:r>
            <a:endParaRPr lang="en-US" dirty="0" smtClean="0"/>
          </a:p>
          <a:p>
            <a:pPr lvl="1"/>
            <a:r>
              <a:rPr lang="en-US" sz="2400" dirty="0" smtClean="0"/>
              <a:t>Updated edition, </a:t>
            </a:r>
            <a:r>
              <a:rPr lang="en-US" sz="2400" dirty="0" smtClean="0"/>
              <a:t>adaptation, …</a:t>
            </a:r>
            <a:endParaRPr lang="en-US" sz="2400" dirty="0" smtClean="0"/>
          </a:p>
          <a:p>
            <a:pPr lvl="3"/>
            <a:endParaRPr lang="en-US" dirty="0" smtClean="0"/>
          </a:p>
          <a:p>
            <a:r>
              <a:rPr lang="en-US" dirty="0" smtClean="0"/>
              <a:t>Descriptive</a:t>
            </a:r>
            <a:r>
              <a:rPr lang="en-US" dirty="0" smtClean="0"/>
              <a:t>: work that describes another work</a:t>
            </a:r>
          </a:p>
          <a:p>
            <a:pPr lvl="1"/>
            <a:r>
              <a:rPr lang="en-US" sz="2400" dirty="0" smtClean="0"/>
              <a:t>Criticism, commentary, summary </a:t>
            </a:r>
            <a:r>
              <a:rPr lang="en-US" sz="2400" dirty="0" smtClean="0"/>
              <a:t>(e.g., Cliffs </a:t>
            </a:r>
            <a:r>
              <a:rPr lang="en-US" sz="2400" dirty="0" smtClean="0"/>
              <a:t>Notes</a:t>
            </a:r>
            <a:r>
              <a:rPr lang="en-US" sz="2400" dirty="0" smtClean="0"/>
              <a:t>), …</a:t>
            </a:r>
            <a:endParaRPr lang="en-US" sz="2400" dirty="0"/>
          </a:p>
        </p:txBody>
      </p:sp>
    </p:spTree>
    <p:extLst>
      <p:ext uri="{BB962C8B-B14F-4D97-AF65-F5344CB8AC3E}">
        <p14:creationId xmlns:p14="http://schemas.microsoft.com/office/powerpoint/2010/main" val="2007575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lstStyle/>
          <a:p>
            <a:r>
              <a:rPr lang="en-US" dirty="0" smtClean="0"/>
              <a:t>More Bibliographic </a:t>
            </a:r>
            <a:r>
              <a:rPr lang="en-US" dirty="0" smtClean="0"/>
              <a:t>Relationships</a:t>
            </a:r>
            <a:endParaRPr lang="en-US" dirty="0"/>
          </a:p>
        </p:txBody>
      </p:sp>
      <p:sp>
        <p:nvSpPr>
          <p:cNvPr id="3" name="Content Placeholder 2"/>
          <p:cNvSpPr>
            <a:spLocks noGrp="1"/>
          </p:cNvSpPr>
          <p:nvPr>
            <p:ph idx="1"/>
          </p:nvPr>
        </p:nvSpPr>
        <p:spPr>
          <a:xfrm>
            <a:off x="152400" y="1447800"/>
            <a:ext cx="8915400" cy="5105400"/>
          </a:xfrm>
        </p:spPr>
        <p:txBody>
          <a:bodyPr>
            <a:noAutofit/>
          </a:bodyPr>
          <a:lstStyle/>
          <a:p>
            <a:pPr lvl="1"/>
            <a:r>
              <a:rPr lang="en-US" dirty="0" smtClean="0"/>
              <a:t>Whole-part: </a:t>
            </a:r>
            <a:r>
              <a:rPr lang="en-US" dirty="0"/>
              <a:t>O</a:t>
            </a:r>
            <a:r>
              <a:rPr lang="en-US" dirty="0" smtClean="0"/>
              <a:t>ne work is </a:t>
            </a:r>
            <a:r>
              <a:rPr lang="en-US" dirty="0" smtClean="0"/>
              <a:t>part of another work</a:t>
            </a:r>
          </a:p>
          <a:p>
            <a:pPr lvl="2"/>
            <a:r>
              <a:rPr lang="en-US" dirty="0" smtClean="0"/>
              <a:t>Volume in an encyclopedia, </a:t>
            </a:r>
            <a:r>
              <a:rPr lang="en-US" dirty="0" smtClean="0"/>
              <a:t>chapter</a:t>
            </a:r>
            <a:r>
              <a:rPr lang="en-US" dirty="0"/>
              <a:t> </a:t>
            </a:r>
            <a:r>
              <a:rPr lang="en-US" dirty="0" smtClean="0"/>
              <a:t>in a book, …</a:t>
            </a:r>
            <a:endParaRPr lang="en-US" dirty="0" smtClean="0"/>
          </a:p>
          <a:p>
            <a:pPr lvl="5"/>
            <a:endParaRPr lang="en-US" dirty="0" smtClean="0"/>
          </a:p>
          <a:p>
            <a:pPr lvl="1"/>
            <a:r>
              <a:rPr lang="en-US" dirty="0" smtClean="0"/>
              <a:t>Accompanying</a:t>
            </a:r>
            <a:r>
              <a:rPr lang="en-US" dirty="0" smtClean="0"/>
              <a:t>: A work </a:t>
            </a:r>
            <a:r>
              <a:rPr lang="en-US" dirty="0" smtClean="0"/>
              <a:t>meant </a:t>
            </a:r>
            <a:r>
              <a:rPr lang="en-US" dirty="0" smtClean="0"/>
              <a:t>to go with another work</a:t>
            </a:r>
          </a:p>
          <a:p>
            <a:pPr lvl="2"/>
            <a:r>
              <a:rPr lang="en-US" dirty="0" smtClean="0"/>
              <a:t>Math workbook w/ textbook, index, </a:t>
            </a:r>
            <a:r>
              <a:rPr lang="en-US" dirty="0" smtClean="0"/>
              <a:t>documentation, …</a:t>
            </a:r>
            <a:endParaRPr lang="en-US" dirty="0" smtClean="0"/>
          </a:p>
          <a:p>
            <a:pPr lvl="4"/>
            <a:endParaRPr lang="en-US" dirty="0" smtClean="0"/>
          </a:p>
          <a:p>
            <a:pPr lvl="1"/>
            <a:r>
              <a:rPr lang="en-US" dirty="0" smtClean="0"/>
              <a:t>Sequential</a:t>
            </a:r>
            <a:r>
              <a:rPr lang="en-US" dirty="0" smtClean="0"/>
              <a:t>: </a:t>
            </a:r>
            <a:r>
              <a:rPr lang="en-US" dirty="0"/>
              <a:t>W</a:t>
            </a:r>
            <a:r>
              <a:rPr lang="en-US" dirty="0" smtClean="0"/>
              <a:t>ork precedes/continues an existing work</a:t>
            </a:r>
            <a:endParaRPr lang="en-US" dirty="0" smtClean="0"/>
          </a:p>
          <a:p>
            <a:pPr lvl="2"/>
            <a:r>
              <a:rPr lang="en-US" dirty="0" smtClean="0"/>
              <a:t>Issues of a publication, sequels/prequels</a:t>
            </a:r>
            <a:r>
              <a:rPr lang="en-US" dirty="0" smtClean="0"/>
              <a:t>, …</a:t>
            </a:r>
            <a:endParaRPr lang="en-US" dirty="0" smtClean="0"/>
          </a:p>
          <a:p>
            <a:pPr lvl="5"/>
            <a:endParaRPr lang="en-US" dirty="0" smtClean="0"/>
          </a:p>
          <a:p>
            <a:pPr lvl="1"/>
            <a:r>
              <a:rPr lang="en-US" dirty="0" smtClean="0"/>
              <a:t>Shared </a:t>
            </a:r>
            <a:r>
              <a:rPr lang="en-US" dirty="0" smtClean="0"/>
              <a:t>characteristic: </a:t>
            </a:r>
            <a:r>
              <a:rPr lang="en-US" dirty="0"/>
              <a:t>S</a:t>
            </a:r>
            <a:r>
              <a:rPr lang="en-US" dirty="0" smtClean="0"/>
              <a:t>omething </a:t>
            </a:r>
            <a:r>
              <a:rPr lang="en-US" dirty="0" smtClean="0"/>
              <a:t>in common</a:t>
            </a:r>
          </a:p>
          <a:p>
            <a:pPr lvl="2"/>
            <a:r>
              <a:rPr lang="en-US" dirty="0" smtClean="0"/>
              <a:t>Author, title, language, </a:t>
            </a:r>
            <a:r>
              <a:rPr lang="en-US" dirty="0" smtClean="0"/>
              <a:t>subject, …</a:t>
            </a:r>
            <a:endParaRPr lang="en-US" dirty="0"/>
          </a:p>
        </p:txBody>
      </p:sp>
    </p:spTree>
    <p:extLst>
      <p:ext uri="{BB962C8B-B14F-4D97-AF65-F5344CB8AC3E}">
        <p14:creationId xmlns:p14="http://schemas.microsoft.com/office/powerpoint/2010/main" val="296000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Authority Control</a:t>
            </a:r>
            <a:endParaRPr lang="en-US" dirty="0"/>
          </a:p>
        </p:txBody>
      </p:sp>
      <p:sp>
        <p:nvSpPr>
          <p:cNvPr id="3" name="Content Placeholder 2"/>
          <p:cNvSpPr>
            <a:spLocks noGrp="1"/>
          </p:cNvSpPr>
          <p:nvPr>
            <p:ph idx="1"/>
          </p:nvPr>
        </p:nvSpPr>
        <p:spPr>
          <a:xfrm>
            <a:off x="381000" y="1981200"/>
            <a:ext cx="8534400" cy="4114800"/>
          </a:xfrm>
        </p:spPr>
        <p:txBody>
          <a:bodyPr/>
          <a:lstStyle/>
          <a:p>
            <a:r>
              <a:rPr lang="en-US" sz="2800" dirty="0" smtClean="0"/>
              <a:t>Unify references to the same entity (synonyms)</a:t>
            </a:r>
          </a:p>
          <a:p>
            <a:pPr lvl="1"/>
            <a:r>
              <a:rPr lang="en-US" sz="2400" dirty="0" smtClean="0"/>
              <a:t>Samuel Clemens, Mark Twain</a:t>
            </a:r>
          </a:p>
          <a:p>
            <a:pPr lvl="5"/>
            <a:endParaRPr lang="en-US" dirty="0"/>
          </a:p>
          <a:p>
            <a:r>
              <a:rPr lang="en-US" sz="2800" dirty="0" smtClean="0"/>
              <a:t>Distinguish references to different entities (homonyms)</a:t>
            </a:r>
          </a:p>
          <a:p>
            <a:pPr lvl="1"/>
            <a:r>
              <a:rPr lang="en-US" sz="2400" dirty="0" smtClean="0"/>
              <a:t>Michael Jordan (basketball), Michael Jordan (computers)</a:t>
            </a:r>
          </a:p>
          <a:p>
            <a:pPr lvl="4"/>
            <a:endParaRPr lang="en-US" dirty="0"/>
          </a:p>
          <a:p>
            <a:r>
              <a:rPr lang="en-US" sz="2800" dirty="0" smtClean="0"/>
              <a:t>Establish “access points”</a:t>
            </a:r>
          </a:p>
          <a:p>
            <a:pPr lvl="1"/>
            <a:r>
              <a:rPr lang="en-US" sz="2400" dirty="0" smtClean="0"/>
              <a:t>Canonical and variant forms, to better support “find it” tasks</a:t>
            </a:r>
            <a:endParaRPr lang="en-US" sz="2400" dirty="0"/>
          </a:p>
        </p:txBody>
      </p:sp>
    </p:spTree>
    <p:extLst>
      <p:ext uri="{BB962C8B-B14F-4D97-AF65-F5344CB8AC3E}">
        <p14:creationId xmlns:p14="http://schemas.microsoft.com/office/powerpoint/2010/main" val="833898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167" t="13704" r="61250" b="45673"/>
          <a:stretch/>
        </p:blipFill>
        <p:spPr>
          <a:xfrm>
            <a:off x="1371600" y="717177"/>
            <a:ext cx="5486400" cy="3625050"/>
          </a:xfrm>
          <a:prstGeom prst="rect">
            <a:avLst/>
          </a:prstGeom>
        </p:spPr>
      </p:pic>
      <p:pic>
        <p:nvPicPr>
          <p:cNvPr id="5" name="Picture 4"/>
          <p:cNvPicPr>
            <a:picLocks noChangeAspect="1"/>
          </p:cNvPicPr>
          <p:nvPr/>
        </p:nvPicPr>
        <p:blipFill rotWithShape="1">
          <a:blip r:embed="rId2"/>
          <a:srcRect l="7482" t="54221" r="63608" b="10740"/>
          <a:stretch/>
        </p:blipFill>
        <p:spPr>
          <a:xfrm>
            <a:off x="1828800" y="4333990"/>
            <a:ext cx="3578157" cy="2439287"/>
          </a:xfrm>
          <a:prstGeom prst="rect">
            <a:avLst/>
          </a:prstGeom>
        </p:spPr>
      </p:pic>
      <p:sp>
        <p:nvSpPr>
          <p:cNvPr id="6" name="Title 5"/>
          <p:cNvSpPr>
            <a:spLocks noGrp="1"/>
          </p:cNvSpPr>
          <p:nvPr>
            <p:ph type="title"/>
          </p:nvPr>
        </p:nvSpPr>
        <p:spPr>
          <a:xfrm>
            <a:off x="-76200" y="-2059"/>
            <a:ext cx="9296400" cy="710999"/>
          </a:xfrm>
        </p:spPr>
        <p:txBody>
          <a:bodyPr/>
          <a:lstStyle/>
          <a:p>
            <a:r>
              <a:rPr lang="en-US" sz="4000" u="sng" dirty="0" smtClean="0"/>
              <a:t>Functional Requirements for Authority Data</a:t>
            </a:r>
            <a:endParaRPr lang="en-US" sz="4000" u="sng" dirty="0"/>
          </a:p>
        </p:txBody>
      </p:sp>
      <p:sp>
        <p:nvSpPr>
          <p:cNvPr id="7" name="TextBox 6"/>
          <p:cNvSpPr txBox="1"/>
          <p:nvPr/>
        </p:nvSpPr>
        <p:spPr>
          <a:xfrm flipH="1">
            <a:off x="7838714" y="6488668"/>
            <a:ext cx="1325881" cy="369332"/>
          </a:xfrm>
          <a:prstGeom prst="rect">
            <a:avLst/>
          </a:prstGeom>
          <a:noFill/>
        </p:spPr>
        <p:txBody>
          <a:bodyPr wrap="square" rtlCol="0">
            <a:spAutoFit/>
          </a:bodyPr>
          <a:lstStyle/>
          <a:p>
            <a:r>
              <a:rPr lang="en-US" sz="1800" dirty="0" smtClean="0"/>
              <a:t>IFLA, 2013</a:t>
            </a:r>
            <a:endParaRPr lang="en-US" sz="1800" dirty="0"/>
          </a:p>
        </p:txBody>
      </p:sp>
    </p:spTree>
    <p:extLst>
      <p:ext uri="{BB962C8B-B14F-4D97-AF65-F5344CB8AC3E}">
        <p14:creationId xmlns:p14="http://schemas.microsoft.com/office/powerpoint/2010/main" val="2174508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228600"/>
            <a:ext cx="9144000" cy="685800"/>
          </a:xfrm>
        </p:spPr>
        <p:txBody>
          <a:bodyPr anchor="b"/>
          <a:lstStyle/>
          <a:p>
            <a:pPr eaLnBrk="1" hangingPunct="1"/>
            <a:r>
              <a:rPr lang="en-US" sz="4500" dirty="0" smtClean="0"/>
              <a:t>Some RDA Elements for Products</a:t>
            </a:r>
            <a:endParaRPr lang="en-US" sz="4500" dirty="0" smtClean="0"/>
          </a:p>
        </p:txBody>
      </p:sp>
      <p:sp>
        <p:nvSpPr>
          <p:cNvPr id="46083" name="Rectangle 3"/>
          <p:cNvSpPr>
            <a:spLocks noGrp="1" noChangeArrowheads="1"/>
          </p:cNvSpPr>
          <p:nvPr>
            <p:ph type="body" sz="half" idx="4294967295"/>
          </p:nvPr>
        </p:nvSpPr>
        <p:spPr>
          <a:xfrm>
            <a:off x="685800" y="1143000"/>
            <a:ext cx="3810000" cy="5181600"/>
          </a:xfrm>
        </p:spPr>
        <p:txBody>
          <a:bodyPr/>
          <a:lstStyle/>
          <a:p>
            <a:pPr marL="469900" indent="-469900" eaLnBrk="1" hangingPunct="1"/>
            <a:r>
              <a:rPr lang="en-US" sz="3000" dirty="0" smtClean="0"/>
              <a:t>Work</a:t>
            </a:r>
          </a:p>
          <a:p>
            <a:pPr marL="908050" lvl="1" indent="-436563" eaLnBrk="1" hangingPunct="1">
              <a:lnSpc>
                <a:spcPct val="80000"/>
              </a:lnSpc>
              <a:spcBef>
                <a:spcPct val="10000"/>
              </a:spcBef>
            </a:pPr>
            <a:r>
              <a:rPr lang="en-US" dirty="0" smtClean="0"/>
              <a:t>ID</a:t>
            </a:r>
          </a:p>
          <a:p>
            <a:pPr marL="908050" lvl="1" indent="-436563" eaLnBrk="1" hangingPunct="1">
              <a:lnSpc>
                <a:spcPct val="80000"/>
              </a:lnSpc>
              <a:spcBef>
                <a:spcPct val="10000"/>
              </a:spcBef>
            </a:pPr>
            <a:r>
              <a:rPr lang="en-US" dirty="0" smtClean="0"/>
              <a:t>Title</a:t>
            </a:r>
          </a:p>
          <a:p>
            <a:pPr marL="908050" lvl="1" indent="-436563" eaLnBrk="1" hangingPunct="1">
              <a:lnSpc>
                <a:spcPct val="80000"/>
              </a:lnSpc>
              <a:spcBef>
                <a:spcPct val="10000"/>
              </a:spcBef>
            </a:pPr>
            <a:r>
              <a:rPr lang="en-US" dirty="0" smtClean="0"/>
              <a:t>Date</a:t>
            </a:r>
          </a:p>
          <a:p>
            <a:pPr marL="908050" lvl="1" indent="-436563" eaLnBrk="1" hangingPunct="1">
              <a:lnSpc>
                <a:spcPct val="80000"/>
              </a:lnSpc>
              <a:spcBef>
                <a:spcPct val="10000"/>
              </a:spcBef>
            </a:pPr>
            <a:r>
              <a:rPr lang="en-US" dirty="0" smtClean="0"/>
              <a:t>etc.</a:t>
            </a:r>
          </a:p>
          <a:p>
            <a:pPr marL="908050" lvl="1" indent="-436563" eaLnBrk="1" hangingPunct="1">
              <a:spcBef>
                <a:spcPct val="10000"/>
              </a:spcBef>
            </a:pPr>
            <a:endParaRPr lang="en-US" sz="2500" dirty="0" smtClean="0"/>
          </a:p>
          <a:p>
            <a:pPr marL="908050" lvl="1" indent="-436563" eaLnBrk="1" hangingPunct="1">
              <a:lnSpc>
                <a:spcPct val="0"/>
              </a:lnSpc>
              <a:spcBef>
                <a:spcPct val="0"/>
              </a:spcBef>
            </a:pPr>
            <a:endParaRPr lang="en-US" sz="2200" dirty="0" smtClean="0"/>
          </a:p>
          <a:p>
            <a:pPr marL="469900" indent="-469900" eaLnBrk="1" hangingPunct="1"/>
            <a:r>
              <a:rPr lang="en-US" sz="3000" dirty="0" smtClean="0"/>
              <a:t>Expression</a:t>
            </a:r>
          </a:p>
          <a:p>
            <a:pPr marL="908050" lvl="1" indent="-436563" eaLnBrk="1" hangingPunct="1">
              <a:lnSpc>
                <a:spcPct val="80000"/>
              </a:lnSpc>
              <a:spcBef>
                <a:spcPct val="10000"/>
              </a:spcBef>
            </a:pPr>
            <a:r>
              <a:rPr lang="en-US" dirty="0" smtClean="0"/>
              <a:t>ID</a:t>
            </a:r>
          </a:p>
          <a:p>
            <a:pPr marL="908050" lvl="1" indent="-436563" eaLnBrk="1" hangingPunct="1">
              <a:lnSpc>
                <a:spcPct val="80000"/>
              </a:lnSpc>
              <a:spcBef>
                <a:spcPct val="10000"/>
              </a:spcBef>
            </a:pPr>
            <a:r>
              <a:rPr lang="en-US" dirty="0" smtClean="0"/>
              <a:t>Form</a:t>
            </a:r>
          </a:p>
          <a:p>
            <a:pPr marL="908050" lvl="1" indent="-436563" eaLnBrk="1" hangingPunct="1">
              <a:lnSpc>
                <a:spcPct val="80000"/>
              </a:lnSpc>
              <a:spcBef>
                <a:spcPct val="10000"/>
              </a:spcBef>
            </a:pPr>
            <a:r>
              <a:rPr lang="en-US" dirty="0" smtClean="0"/>
              <a:t>Date</a:t>
            </a:r>
          </a:p>
          <a:p>
            <a:pPr marL="908050" lvl="1" indent="-436563" eaLnBrk="1" hangingPunct="1">
              <a:lnSpc>
                <a:spcPct val="80000"/>
              </a:lnSpc>
              <a:spcBef>
                <a:spcPct val="10000"/>
              </a:spcBef>
            </a:pPr>
            <a:r>
              <a:rPr lang="en-US" dirty="0" smtClean="0"/>
              <a:t>Language</a:t>
            </a:r>
          </a:p>
          <a:p>
            <a:pPr marL="908050" lvl="1" indent="-436563" eaLnBrk="1" hangingPunct="1">
              <a:lnSpc>
                <a:spcPct val="80000"/>
              </a:lnSpc>
              <a:spcBef>
                <a:spcPct val="10000"/>
              </a:spcBef>
            </a:pPr>
            <a:r>
              <a:rPr lang="en-US" dirty="0" smtClean="0"/>
              <a:t>etc.</a:t>
            </a:r>
            <a:endParaRPr lang="en-US" sz="2400" dirty="0" smtClean="0"/>
          </a:p>
        </p:txBody>
      </p:sp>
      <p:sp>
        <p:nvSpPr>
          <p:cNvPr id="46084" name="Rectangle 4"/>
          <p:cNvSpPr>
            <a:spLocks noGrp="1" noChangeArrowheads="1"/>
          </p:cNvSpPr>
          <p:nvPr>
            <p:ph type="body" sz="half" idx="4294967295"/>
          </p:nvPr>
        </p:nvSpPr>
        <p:spPr>
          <a:xfrm>
            <a:off x="3962400" y="1066800"/>
            <a:ext cx="5181600" cy="5638800"/>
          </a:xfrm>
        </p:spPr>
        <p:txBody>
          <a:bodyPr/>
          <a:lstStyle/>
          <a:p>
            <a:pPr marL="469900" indent="-469900" eaLnBrk="1" hangingPunct="1">
              <a:lnSpc>
                <a:spcPct val="60000"/>
              </a:lnSpc>
              <a:buFontTx/>
              <a:buNone/>
            </a:pPr>
            <a:endParaRPr lang="en-US" sz="1600" b="1" dirty="0" smtClean="0"/>
          </a:p>
          <a:p>
            <a:pPr marL="469900" indent="-469900" eaLnBrk="1" hangingPunct="1">
              <a:lnSpc>
                <a:spcPct val="70000"/>
              </a:lnSpc>
            </a:pPr>
            <a:r>
              <a:rPr lang="en-US" sz="3000" dirty="0" smtClean="0"/>
              <a:t>Manifestation</a:t>
            </a:r>
          </a:p>
          <a:p>
            <a:pPr marL="908050" lvl="1" indent="-436563" eaLnBrk="1" hangingPunct="1">
              <a:lnSpc>
                <a:spcPct val="70000"/>
              </a:lnSpc>
              <a:spcBef>
                <a:spcPct val="10000"/>
              </a:spcBef>
            </a:pPr>
            <a:r>
              <a:rPr lang="en-US" sz="2500" dirty="0" smtClean="0"/>
              <a:t>ID</a:t>
            </a:r>
          </a:p>
          <a:p>
            <a:pPr marL="908050" lvl="1" indent="-436563" eaLnBrk="1" hangingPunct="1">
              <a:lnSpc>
                <a:spcPct val="70000"/>
              </a:lnSpc>
              <a:spcBef>
                <a:spcPct val="10000"/>
              </a:spcBef>
            </a:pPr>
            <a:r>
              <a:rPr lang="en-US" sz="2500" dirty="0" smtClean="0"/>
              <a:t>Title</a:t>
            </a:r>
          </a:p>
          <a:p>
            <a:pPr marL="908050" lvl="1" indent="-436563" eaLnBrk="1" hangingPunct="1">
              <a:lnSpc>
                <a:spcPct val="70000"/>
              </a:lnSpc>
              <a:spcBef>
                <a:spcPct val="10000"/>
              </a:spcBef>
            </a:pPr>
            <a:r>
              <a:rPr lang="en-US" sz="2500" dirty="0" smtClean="0"/>
              <a:t>Statement of responsibility</a:t>
            </a:r>
          </a:p>
          <a:p>
            <a:pPr marL="908050" lvl="1" indent="-436563" eaLnBrk="1" hangingPunct="1">
              <a:lnSpc>
                <a:spcPct val="70000"/>
              </a:lnSpc>
              <a:spcBef>
                <a:spcPct val="10000"/>
              </a:spcBef>
            </a:pPr>
            <a:r>
              <a:rPr lang="en-US" sz="2500" dirty="0" smtClean="0"/>
              <a:t>Edition</a:t>
            </a:r>
          </a:p>
          <a:p>
            <a:pPr marL="908050" lvl="1" indent="-436563" eaLnBrk="1" hangingPunct="1">
              <a:lnSpc>
                <a:spcPct val="70000"/>
              </a:lnSpc>
              <a:spcBef>
                <a:spcPct val="10000"/>
              </a:spcBef>
            </a:pPr>
            <a:r>
              <a:rPr lang="en-US" sz="2500" dirty="0" smtClean="0"/>
              <a:t>Imprint (place, publisher, date)</a:t>
            </a:r>
          </a:p>
          <a:p>
            <a:pPr marL="908050" lvl="1" indent="-436563" eaLnBrk="1" hangingPunct="1">
              <a:lnSpc>
                <a:spcPct val="70000"/>
              </a:lnSpc>
              <a:spcBef>
                <a:spcPct val="10000"/>
              </a:spcBef>
            </a:pPr>
            <a:r>
              <a:rPr lang="en-US" sz="2500" dirty="0" smtClean="0"/>
              <a:t>Form/extent of carrier</a:t>
            </a:r>
          </a:p>
          <a:p>
            <a:pPr marL="908050" lvl="1" indent="-436563" eaLnBrk="1" hangingPunct="1">
              <a:lnSpc>
                <a:spcPct val="70000"/>
              </a:lnSpc>
              <a:spcBef>
                <a:spcPct val="10000"/>
              </a:spcBef>
            </a:pPr>
            <a:r>
              <a:rPr lang="en-US" sz="2500" dirty="0" smtClean="0"/>
              <a:t>Terms of availability</a:t>
            </a:r>
          </a:p>
          <a:p>
            <a:pPr marL="908050" lvl="1" indent="-436563" eaLnBrk="1" hangingPunct="1">
              <a:lnSpc>
                <a:spcPct val="70000"/>
              </a:lnSpc>
              <a:spcBef>
                <a:spcPct val="10000"/>
              </a:spcBef>
            </a:pPr>
            <a:r>
              <a:rPr lang="en-US" sz="2500" dirty="0" smtClean="0"/>
              <a:t>Mode of access</a:t>
            </a:r>
          </a:p>
          <a:p>
            <a:pPr marL="908050" lvl="1" indent="-436563" eaLnBrk="1" hangingPunct="1">
              <a:lnSpc>
                <a:spcPct val="70000"/>
              </a:lnSpc>
              <a:spcBef>
                <a:spcPct val="10000"/>
              </a:spcBef>
            </a:pPr>
            <a:r>
              <a:rPr lang="en-US" sz="2500" dirty="0" smtClean="0"/>
              <a:t>etc.</a:t>
            </a:r>
          </a:p>
          <a:p>
            <a:pPr marL="908050" lvl="1" indent="-436563" eaLnBrk="1" hangingPunct="1">
              <a:lnSpc>
                <a:spcPct val="70000"/>
              </a:lnSpc>
            </a:pPr>
            <a:endParaRPr lang="en-US" sz="2500" dirty="0" smtClean="0"/>
          </a:p>
          <a:p>
            <a:pPr marL="469900" indent="-469900" eaLnBrk="1" hangingPunct="1">
              <a:lnSpc>
                <a:spcPct val="70000"/>
              </a:lnSpc>
            </a:pPr>
            <a:r>
              <a:rPr lang="en-US" sz="3000" dirty="0" smtClean="0"/>
              <a:t>Item</a:t>
            </a:r>
          </a:p>
          <a:p>
            <a:pPr marL="908050" lvl="1" indent="-436563" eaLnBrk="1" hangingPunct="1">
              <a:lnSpc>
                <a:spcPct val="70000"/>
              </a:lnSpc>
              <a:spcBef>
                <a:spcPct val="10000"/>
              </a:spcBef>
            </a:pPr>
            <a:r>
              <a:rPr lang="en-US" sz="2500" dirty="0" smtClean="0"/>
              <a:t>ID</a:t>
            </a:r>
          </a:p>
          <a:p>
            <a:pPr marL="908050" lvl="1" indent="-436563" eaLnBrk="1" hangingPunct="1">
              <a:lnSpc>
                <a:spcPct val="70000"/>
              </a:lnSpc>
              <a:spcBef>
                <a:spcPct val="10000"/>
              </a:spcBef>
            </a:pPr>
            <a:r>
              <a:rPr lang="en-US" sz="2500" dirty="0" smtClean="0"/>
              <a:t>Provenance</a:t>
            </a:r>
          </a:p>
          <a:p>
            <a:pPr marL="908050" lvl="1" indent="-436563" eaLnBrk="1" hangingPunct="1">
              <a:lnSpc>
                <a:spcPct val="70000"/>
              </a:lnSpc>
              <a:spcBef>
                <a:spcPct val="10000"/>
              </a:spcBef>
            </a:pPr>
            <a:r>
              <a:rPr lang="en-US" sz="2500" dirty="0" smtClean="0"/>
              <a:t>Location</a:t>
            </a:r>
          </a:p>
          <a:p>
            <a:pPr marL="908050" lvl="1" indent="-436563" eaLnBrk="1" hangingPunct="1">
              <a:lnSpc>
                <a:spcPct val="70000"/>
              </a:lnSpc>
              <a:spcBef>
                <a:spcPct val="10000"/>
              </a:spcBef>
            </a:pPr>
            <a:r>
              <a:rPr lang="en-US" sz="2500" dirty="0" smtClean="0"/>
              <a:t>etc.</a:t>
            </a:r>
          </a:p>
        </p:txBody>
      </p:sp>
      <p:sp>
        <p:nvSpPr>
          <p:cNvPr id="5" name="Date Placeholder 3"/>
          <p:cNvSpPr txBox="1">
            <a:spLocks/>
          </p:cNvSpPr>
          <p:nvPr/>
        </p:nvSpPr>
        <p:spPr>
          <a:xfrm>
            <a:off x="6787978" y="6477000"/>
            <a:ext cx="2356022" cy="317157"/>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1800" smtClean="0"/>
              <a:t>RDA for Georgia, 2011</a:t>
            </a:r>
            <a:endParaRPr lang="en-US" sz="18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0"/>
            <a:ext cx="7772400" cy="914400"/>
          </a:xfrm>
        </p:spPr>
        <p:txBody>
          <a:bodyPr/>
          <a:lstStyle/>
          <a:p>
            <a:r>
              <a:rPr lang="en-US" dirty="0" smtClean="0"/>
              <a:t>Types of “Metadata”</a:t>
            </a:r>
            <a:endParaRPr lang="en-US" dirty="0"/>
          </a:p>
        </p:txBody>
      </p:sp>
      <p:sp>
        <p:nvSpPr>
          <p:cNvPr id="4" name="Content Placeholder 3"/>
          <p:cNvSpPr>
            <a:spLocks noGrp="1"/>
          </p:cNvSpPr>
          <p:nvPr>
            <p:ph idx="1"/>
          </p:nvPr>
        </p:nvSpPr>
        <p:spPr>
          <a:xfrm>
            <a:off x="838200" y="1066800"/>
            <a:ext cx="7772400" cy="4114800"/>
          </a:xfrm>
        </p:spPr>
        <p:txBody>
          <a:bodyPr/>
          <a:lstStyle/>
          <a:p>
            <a:r>
              <a:rPr lang="en-US" dirty="0" smtClean="0"/>
              <a:t>Descriptive</a:t>
            </a:r>
          </a:p>
          <a:p>
            <a:pPr lvl="1"/>
            <a:r>
              <a:rPr lang="en-US" dirty="0" smtClean="0"/>
              <a:t>Content, creation process, relationships</a:t>
            </a:r>
          </a:p>
          <a:p>
            <a:r>
              <a:rPr lang="en-US" dirty="0" smtClean="0"/>
              <a:t>Technical</a:t>
            </a:r>
          </a:p>
          <a:p>
            <a:pPr lvl="1"/>
            <a:r>
              <a:rPr lang="en-US" dirty="0" smtClean="0"/>
              <a:t>Format, system requirements</a:t>
            </a:r>
          </a:p>
          <a:p>
            <a:r>
              <a:rPr lang="en-US" dirty="0" smtClean="0"/>
              <a:t>Usage</a:t>
            </a:r>
          </a:p>
          <a:p>
            <a:pPr lvl="1"/>
            <a:r>
              <a:rPr lang="en-US" dirty="0" smtClean="0"/>
              <a:t>Display, derivative works</a:t>
            </a:r>
          </a:p>
          <a:p>
            <a:r>
              <a:rPr lang="en-US" dirty="0"/>
              <a:t>Administrative</a:t>
            </a:r>
          </a:p>
          <a:p>
            <a:pPr lvl="1"/>
            <a:r>
              <a:rPr lang="en-US" dirty="0"/>
              <a:t>Acquisition, authentication, access rights</a:t>
            </a:r>
          </a:p>
          <a:p>
            <a:r>
              <a:rPr lang="en-US" dirty="0"/>
              <a:t>Preservation</a:t>
            </a:r>
          </a:p>
          <a:p>
            <a:pPr lvl="1"/>
            <a:r>
              <a:rPr lang="en-US" dirty="0"/>
              <a:t>Media </a:t>
            </a:r>
            <a:r>
              <a:rPr lang="en-US" dirty="0" smtClean="0"/>
              <a:t>migration</a:t>
            </a:r>
            <a:endParaRPr lang="en-US" dirty="0"/>
          </a:p>
        </p:txBody>
      </p:sp>
      <p:sp>
        <p:nvSpPr>
          <p:cNvPr id="5" name="TextBox 4"/>
          <p:cNvSpPr txBox="1"/>
          <p:nvPr/>
        </p:nvSpPr>
        <p:spPr>
          <a:xfrm>
            <a:off x="5208803" y="6096000"/>
            <a:ext cx="3884397" cy="646331"/>
          </a:xfrm>
          <a:prstGeom prst="rect">
            <a:avLst/>
          </a:prstGeom>
          <a:noFill/>
          <a:ln>
            <a:solidFill>
              <a:schemeClr val="tx1"/>
            </a:solidFill>
          </a:ln>
        </p:spPr>
        <p:txBody>
          <a:bodyPr wrap="none" rtlCol="0">
            <a:spAutoFit/>
          </a:bodyPr>
          <a:lstStyle/>
          <a:p>
            <a:r>
              <a:rPr lang="en-US" sz="1800" dirty="0" smtClean="0"/>
              <a:t>Adapted from </a:t>
            </a:r>
            <a:r>
              <a:rPr lang="en-US" sz="1800" u="sng" dirty="0" smtClean="0"/>
              <a:t>Introduction to Metadata,</a:t>
            </a:r>
          </a:p>
          <a:p>
            <a:pPr algn="r"/>
            <a:r>
              <a:rPr lang="en-US" sz="1800" dirty="0" smtClean="0"/>
              <a:t>Getty Information Institute (2000)</a:t>
            </a:r>
            <a:endParaRPr lang="en-US" sz="1800" dirty="0"/>
          </a:p>
        </p:txBody>
      </p:sp>
    </p:spTree>
    <p:extLst>
      <p:ext uri="{BB962C8B-B14F-4D97-AF65-F5344CB8AC3E}">
        <p14:creationId xmlns:p14="http://schemas.microsoft.com/office/powerpoint/2010/main" val="3029870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685800" y="485775"/>
            <a:ext cx="7772400" cy="595313"/>
          </a:xfrm>
        </p:spPr>
        <p:txBody>
          <a:bodyPr/>
          <a:lstStyle/>
          <a:p>
            <a:pPr eaLnBrk="1" hangingPunct="1"/>
            <a:r>
              <a:rPr lang="en-US" dirty="0" smtClean="0"/>
              <a:t>RDA: Person</a:t>
            </a:r>
            <a:endParaRPr lang="en-US" dirty="0" smtClean="0"/>
          </a:p>
        </p:txBody>
      </p:sp>
      <p:sp>
        <p:nvSpPr>
          <p:cNvPr id="25605" name="Rectangle 3"/>
          <p:cNvSpPr>
            <a:spLocks noGrp="1" noChangeArrowheads="1"/>
          </p:cNvSpPr>
          <p:nvPr>
            <p:ph type="body" idx="1"/>
          </p:nvPr>
        </p:nvSpPr>
        <p:spPr>
          <a:xfrm>
            <a:off x="298450" y="1600200"/>
            <a:ext cx="8612188" cy="4648200"/>
          </a:xfrm>
        </p:spPr>
        <p:txBody>
          <a:bodyPr/>
          <a:lstStyle/>
          <a:p>
            <a:pPr eaLnBrk="1" hangingPunct="1">
              <a:lnSpc>
                <a:spcPct val="90000"/>
              </a:lnSpc>
            </a:pPr>
            <a:r>
              <a:rPr lang="en-US" dirty="0" smtClean="0"/>
              <a:t>“</a:t>
            </a:r>
            <a:r>
              <a:rPr lang="en-US" dirty="0" smtClean="0"/>
              <a:t>An individual or an identity established by an individual (either alone or in collaboration with one or more other individuals)”</a:t>
            </a:r>
          </a:p>
          <a:p>
            <a:pPr lvl="4" eaLnBrk="1" hangingPunct="1">
              <a:lnSpc>
                <a:spcPct val="90000"/>
              </a:lnSpc>
            </a:pPr>
            <a:endParaRPr lang="en-US" dirty="0" smtClean="0"/>
          </a:p>
          <a:p>
            <a:pPr eaLnBrk="1" hangingPunct="1">
              <a:lnSpc>
                <a:spcPct val="90000"/>
              </a:lnSpc>
            </a:pPr>
            <a:r>
              <a:rPr lang="en-US" dirty="0" smtClean="0"/>
              <a:t>Includes </a:t>
            </a:r>
            <a:r>
              <a:rPr lang="en-US" dirty="0" smtClean="0"/>
              <a:t>fictitious entities </a:t>
            </a:r>
          </a:p>
          <a:p>
            <a:pPr lvl="1" eaLnBrk="1" hangingPunct="1">
              <a:lnSpc>
                <a:spcPct val="90000"/>
              </a:lnSpc>
            </a:pPr>
            <a:r>
              <a:rPr lang="en-US" dirty="0" smtClean="0"/>
              <a:t>Miss Piggy, Snoopy, etc. </a:t>
            </a:r>
            <a:r>
              <a:rPr lang="en-US" dirty="0" smtClean="0"/>
              <a:t>in </a:t>
            </a:r>
            <a:r>
              <a:rPr lang="en-US" dirty="0" smtClean="0"/>
              <a:t>scope if presented as having responsibility in some way for a work, expression, manifestation, or item</a:t>
            </a:r>
          </a:p>
          <a:p>
            <a:pPr lvl="4" eaLnBrk="1" hangingPunct="1">
              <a:lnSpc>
                <a:spcPct val="90000"/>
              </a:lnSpc>
            </a:pPr>
            <a:endParaRPr lang="en-US" dirty="0" smtClean="0"/>
          </a:p>
          <a:p>
            <a:pPr eaLnBrk="1" hangingPunct="1">
              <a:lnSpc>
                <a:spcPct val="90000"/>
              </a:lnSpc>
            </a:pPr>
            <a:r>
              <a:rPr lang="en-US" dirty="0" smtClean="0"/>
              <a:t>Also includes real non-humans</a:t>
            </a:r>
          </a:p>
          <a:p>
            <a:pPr lvl="1" eaLnBrk="1" hangingPunct="1">
              <a:lnSpc>
                <a:spcPct val="90000"/>
              </a:lnSpc>
            </a:pPr>
            <a:r>
              <a:rPr lang="en-US" dirty="0" smtClean="0"/>
              <a:t>Only in US RDA test</a:t>
            </a:r>
            <a:endParaRPr lang="en-US" dirty="0" smtClean="0"/>
          </a:p>
        </p:txBody>
      </p:sp>
      <p:sp>
        <p:nvSpPr>
          <p:cNvPr id="8" name="Date Placeholder 3"/>
          <p:cNvSpPr txBox="1">
            <a:spLocks/>
          </p:cNvSpPr>
          <p:nvPr/>
        </p:nvSpPr>
        <p:spPr>
          <a:xfrm>
            <a:off x="6787978" y="6477000"/>
            <a:ext cx="2356022" cy="317157"/>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1800" smtClean="0"/>
              <a:t>RDA for Georgia, 2011</a:t>
            </a:r>
            <a:endParaRPr lang="en-US" sz="1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eaLnBrk="1" hangingPunct="1"/>
            <a:r>
              <a:rPr lang="en-US" dirty="0" smtClean="0"/>
              <a:t>RDA Person Examples</a:t>
            </a:r>
            <a:endParaRPr lang="en-US" dirty="0" smtClean="0"/>
          </a:p>
        </p:txBody>
      </p:sp>
      <p:sp>
        <p:nvSpPr>
          <p:cNvPr id="27653" name="Text Box 3"/>
          <p:cNvSpPr txBox="1">
            <a:spLocks noChangeArrowheads="1"/>
          </p:cNvSpPr>
          <p:nvPr/>
        </p:nvSpPr>
        <p:spPr bwMode="auto">
          <a:xfrm>
            <a:off x="434975" y="2447925"/>
            <a:ext cx="838676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Osaka"/>
                <a:cs typeface="Osaka"/>
              </a:defRPr>
            </a:lvl1pPr>
            <a:lvl2pPr marL="742950" indent="-285750">
              <a:defRPr>
                <a:solidFill>
                  <a:schemeClr val="tx1"/>
                </a:solidFill>
                <a:latin typeface="Arial" panose="020B0604020202020204" pitchFamily="34" charset="0"/>
                <a:ea typeface="Osaka"/>
                <a:cs typeface="Osaka"/>
              </a:defRPr>
            </a:lvl2pPr>
            <a:lvl3pPr marL="1143000" indent="-228600">
              <a:defRPr>
                <a:solidFill>
                  <a:schemeClr val="tx1"/>
                </a:solidFill>
                <a:latin typeface="Arial" panose="020B0604020202020204" pitchFamily="34" charset="0"/>
                <a:ea typeface="Osaka"/>
                <a:cs typeface="Osaka"/>
              </a:defRPr>
            </a:lvl3pPr>
            <a:lvl4pPr marL="1600200" indent="-228600">
              <a:defRPr>
                <a:solidFill>
                  <a:schemeClr val="tx1"/>
                </a:solidFill>
                <a:latin typeface="Arial" panose="020B0604020202020204" pitchFamily="34" charset="0"/>
                <a:ea typeface="Osaka"/>
                <a:cs typeface="Osaka"/>
              </a:defRPr>
            </a:lvl4pPr>
            <a:lvl5pPr marL="2057400" indent="-228600">
              <a:defRPr>
                <a:solidFill>
                  <a:schemeClr val="tx1"/>
                </a:solidFill>
                <a:latin typeface="Arial" panose="020B0604020202020204" pitchFamily="34" charset="0"/>
                <a:ea typeface="Osaka"/>
                <a:cs typeface="Osaka"/>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pPr eaLnBrk="1" hangingPunct="1"/>
            <a:r>
              <a:rPr lang="en-US" sz="2400" b="1">
                <a:latin typeface="Courier New" panose="02070309020205020404" pitchFamily="49" charset="0"/>
              </a:rPr>
              <a:t>100 0# $a </a:t>
            </a:r>
            <a:r>
              <a:rPr lang="en-US" sz="2400" b="1">
                <a:solidFill>
                  <a:srgbClr val="FF0000"/>
                </a:solidFill>
                <a:latin typeface="Courier New" panose="02070309020205020404" pitchFamily="49" charset="0"/>
              </a:rPr>
              <a:t>Miss Piggy.</a:t>
            </a:r>
          </a:p>
          <a:p>
            <a:pPr eaLnBrk="1" hangingPunct="1"/>
            <a:r>
              <a:rPr lang="en-US" sz="2400" b="1">
                <a:latin typeface="Courier New" panose="02070309020205020404" pitchFamily="49" charset="0"/>
              </a:rPr>
              <a:t>245 10 $a Miss Piggy’s guide to life / $c</a:t>
            </a:r>
          </a:p>
          <a:p>
            <a:pPr eaLnBrk="1" hangingPunct="1"/>
            <a:r>
              <a:rPr lang="en-US" sz="2400" b="1">
                <a:latin typeface="Courier New" panose="02070309020205020404" pitchFamily="49" charset="0"/>
              </a:rPr>
              <a:t>	  by Miss Piggy as told to Henry Beard.</a:t>
            </a:r>
          </a:p>
          <a:p>
            <a:pPr eaLnBrk="1" hangingPunct="1"/>
            <a:r>
              <a:rPr lang="en-US" sz="2400" b="1">
                <a:latin typeface="Courier New" panose="02070309020205020404" pitchFamily="49" charset="0"/>
              </a:rPr>
              <a:t>700 1# $a Beard, Henry.</a:t>
            </a:r>
          </a:p>
        </p:txBody>
      </p:sp>
      <p:sp>
        <p:nvSpPr>
          <p:cNvPr id="27654" name="Text Box 4"/>
          <p:cNvSpPr txBox="1">
            <a:spLocks noChangeArrowheads="1"/>
          </p:cNvSpPr>
          <p:nvPr/>
        </p:nvSpPr>
        <p:spPr bwMode="auto">
          <a:xfrm>
            <a:off x="920750" y="4587875"/>
            <a:ext cx="75009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Osaka"/>
                <a:cs typeface="Osaka"/>
              </a:defRPr>
            </a:lvl1pPr>
            <a:lvl2pPr marL="742950" indent="-285750">
              <a:defRPr>
                <a:solidFill>
                  <a:schemeClr val="tx1"/>
                </a:solidFill>
                <a:latin typeface="Arial" panose="020B0604020202020204" pitchFamily="34" charset="0"/>
                <a:ea typeface="Osaka"/>
                <a:cs typeface="Osaka"/>
              </a:defRPr>
            </a:lvl2pPr>
            <a:lvl3pPr marL="1143000" indent="-228600">
              <a:defRPr>
                <a:solidFill>
                  <a:schemeClr val="tx1"/>
                </a:solidFill>
                <a:latin typeface="Arial" panose="020B0604020202020204" pitchFamily="34" charset="0"/>
                <a:ea typeface="Osaka"/>
                <a:cs typeface="Osaka"/>
              </a:defRPr>
            </a:lvl3pPr>
            <a:lvl4pPr marL="1600200" indent="-228600">
              <a:defRPr>
                <a:solidFill>
                  <a:schemeClr val="tx1"/>
                </a:solidFill>
                <a:latin typeface="Arial" panose="020B0604020202020204" pitchFamily="34" charset="0"/>
                <a:ea typeface="Osaka"/>
                <a:cs typeface="Osaka"/>
              </a:defRPr>
            </a:lvl4pPr>
            <a:lvl5pPr marL="2057400" indent="-228600">
              <a:defRPr>
                <a:solidFill>
                  <a:schemeClr val="tx1"/>
                </a:solidFill>
                <a:latin typeface="Arial" panose="020B0604020202020204" pitchFamily="34" charset="0"/>
                <a:ea typeface="Osaka"/>
                <a:cs typeface="Osaka"/>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pPr eaLnBrk="1" hangingPunct="1"/>
            <a:r>
              <a:rPr lang="en-US" sz="2400" b="1">
                <a:latin typeface="Courier New" panose="02070309020205020404" pitchFamily="49" charset="0"/>
              </a:rPr>
              <a:t>100 0# $a </a:t>
            </a:r>
            <a:r>
              <a:rPr lang="en-US" sz="2400" b="1">
                <a:solidFill>
                  <a:srgbClr val="FF0000"/>
                </a:solidFill>
                <a:latin typeface="Courier New" panose="02070309020205020404" pitchFamily="49" charset="0"/>
              </a:rPr>
              <a:t>Lassie.</a:t>
            </a:r>
          </a:p>
          <a:p>
            <a:pPr eaLnBrk="1" hangingPunct="1"/>
            <a:r>
              <a:rPr lang="en-US" sz="2400" b="1">
                <a:latin typeface="Courier New" panose="02070309020205020404" pitchFamily="49" charset="0"/>
              </a:rPr>
              <a:t>245 1# $a Stories of Hollywood / $c told</a:t>
            </a:r>
          </a:p>
          <a:p>
            <a:pPr eaLnBrk="1" hangingPunct="1"/>
            <a:r>
              <a:rPr lang="en-US" sz="2400" b="1">
                <a:latin typeface="Courier New" panose="02070309020205020404" pitchFamily="49" charset="0"/>
              </a:rPr>
              <a:t>	  by Lassie.</a:t>
            </a:r>
            <a:endParaRPr lang="en-US" sz="2000" b="1">
              <a:latin typeface="Courier New" panose="02070309020205020404" pitchFamily="49" charset="0"/>
            </a:endParaRPr>
          </a:p>
        </p:txBody>
      </p:sp>
      <p:sp>
        <p:nvSpPr>
          <p:cNvPr id="27655" name="Rectangle 5"/>
          <p:cNvSpPr>
            <a:spLocks noChangeArrowheads="1"/>
          </p:cNvSpPr>
          <p:nvPr/>
        </p:nvSpPr>
        <p:spPr bwMode="auto">
          <a:xfrm>
            <a:off x="379413" y="2436813"/>
            <a:ext cx="8462962" cy="1571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Osaka"/>
                <a:cs typeface="Osaka"/>
              </a:defRPr>
            </a:lvl1pPr>
            <a:lvl2pPr marL="742950" indent="-285750">
              <a:defRPr>
                <a:solidFill>
                  <a:schemeClr val="tx1"/>
                </a:solidFill>
                <a:latin typeface="Arial" panose="020B0604020202020204" pitchFamily="34" charset="0"/>
                <a:ea typeface="Osaka"/>
                <a:cs typeface="Osaka"/>
              </a:defRPr>
            </a:lvl2pPr>
            <a:lvl3pPr marL="1143000" indent="-228600">
              <a:defRPr>
                <a:solidFill>
                  <a:schemeClr val="tx1"/>
                </a:solidFill>
                <a:latin typeface="Arial" panose="020B0604020202020204" pitchFamily="34" charset="0"/>
                <a:ea typeface="Osaka"/>
                <a:cs typeface="Osaka"/>
              </a:defRPr>
            </a:lvl3pPr>
            <a:lvl4pPr marL="1600200" indent="-228600">
              <a:defRPr>
                <a:solidFill>
                  <a:schemeClr val="tx1"/>
                </a:solidFill>
                <a:latin typeface="Arial" panose="020B0604020202020204" pitchFamily="34" charset="0"/>
                <a:ea typeface="Osaka"/>
                <a:cs typeface="Osaka"/>
              </a:defRPr>
            </a:lvl4pPr>
            <a:lvl5pPr marL="2057400" indent="-228600">
              <a:defRPr>
                <a:solidFill>
                  <a:schemeClr val="tx1"/>
                </a:solidFill>
                <a:latin typeface="Arial" panose="020B0604020202020204" pitchFamily="34" charset="0"/>
                <a:ea typeface="Osaka"/>
                <a:cs typeface="Osaka"/>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pPr eaLnBrk="1" hangingPunct="1"/>
            <a:endParaRPr lang="en-US"/>
          </a:p>
        </p:txBody>
      </p:sp>
      <p:sp>
        <p:nvSpPr>
          <p:cNvPr id="27656" name="Rectangle 6"/>
          <p:cNvSpPr>
            <a:spLocks noChangeArrowheads="1"/>
          </p:cNvSpPr>
          <p:nvPr/>
        </p:nvSpPr>
        <p:spPr bwMode="auto">
          <a:xfrm>
            <a:off x="809625" y="4516438"/>
            <a:ext cx="7767638" cy="1254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Osaka"/>
                <a:cs typeface="Osaka"/>
              </a:defRPr>
            </a:lvl1pPr>
            <a:lvl2pPr marL="742950" indent="-285750">
              <a:defRPr>
                <a:solidFill>
                  <a:schemeClr val="tx1"/>
                </a:solidFill>
                <a:latin typeface="Arial" panose="020B0604020202020204" pitchFamily="34" charset="0"/>
                <a:ea typeface="Osaka"/>
                <a:cs typeface="Osaka"/>
              </a:defRPr>
            </a:lvl2pPr>
            <a:lvl3pPr marL="1143000" indent="-228600">
              <a:defRPr>
                <a:solidFill>
                  <a:schemeClr val="tx1"/>
                </a:solidFill>
                <a:latin typeface="Arial" panose="020B0604020202020204" pitchFamily="34" charset="0"/>
                <a:ea typeface="Osaka"/>
                <a:cs typeface="Osaka"/>
              </a:defRPr>
            </a:lvl3pPr>
            <a:lvl4pPr marL="1600200" indent="-228600">
              <a:defRPr>
                <a:solidFill>
                  <a:schemeClr val="tx1"/>
                </a:solidFill>
                <a:latin typeface="Arial" panose="020B0604020202020204" pitchFamily="34" charset="0"/>
                <a:ea typeface="Osaka"/>
                <a:cs typeface="Osaka"/>
              </a:defRPr>
            </a:lvl4pPr>
            <a:lvl5pPr marL="2057400" indent="-228600">
              <a:defRPr>
                <a:solidFill>
                  <a:schemeClr val="tx1"/>
                </a:solidFill>
                <a:latin typeface="Arial" panose="020B0604020202020204" pitchFamily="34" charset="0"/>
                <a:ea typeface="Osaka"/>
                <a:cs typeface="Osaka"/>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pPr algn="ctr" eaLnBrk="1" hangingPunct="1"/>
            <a:endParaRPr lang="en-US"/>
          </a:p>
        </p:txBody>
      </p:sp>
      <p:sp>
        <p:nvSpPr>
          <p:cNvPr id="11" name="Date Placeholder 3"/>
          <p:cNvSpPr txBox="1">
            <a:spLocks/>
          </p:cNvSpPr>
          <p:nvPr/>
        </p:nvSpPr>
        <p:spPr>
          <a:xfrm>
            <a:off x="6787978" y="6477000"/>
            <a:ext cx="2356022" cy="317157"/>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1800" smtClean="0"/>
              <a:t>RDA for Georgia, 2011</a:t>
            </a:r>
            <a:endParaRPr lang="en-US"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4294967295"/>
          </p:nvPr>
        </p:nvSpPr>
        <p:spPr>
          <a:xfrm>
            <a:off x="6787978" y="6477000"/>
            <a:ext cx="2356022" cy="317157"/>
          </a:xfrm>
          <a:prstGeom prst="rect">
            <a:avLst/>
          </a:prstGeom>
        </p:spPr>
        <p:txBody>
          <a:bodyPr/>
          <a:lstStyle/>
          <a:p>
            <a:pPr>
              <a:defRPr/>
            </a:pPr>
            <a:r>
              <a:rPr lang="en-US" sz="1800" dirty="0"/>
              <a:t>RDA for </a:t>
            </a:r>
            <a:r>
              <a:rPr lang="en-US" sz="1800" dirty="0" smtClean="0"/>
              <a:t>Georgia, 2011</a:t>
            </a:r>
            <a:endParaRPr lang="en-US" sz="1800" dirty="0"/>
          </a:p>
        </p:txBody>
      </p:sp>
      <p:sp>
        <p:nvSpPr>
          <p:cNvPr id="17412" name="Rectangle 2"/>
          <p:cNvSpPr>
            <a:spLocks noGrp="1" noChangeArrowheads="1"/>
          </p:cNvSpPr>
          <p:nvPr>
            <p:ph type="title"/>
          </p:nvPr>
        </p:nvSpPr>
        <p:spPr>
          <a:xfrm>
            <a:off x="685800" y="398463"/>
            <a:ext cx="7772400" cy="649287"/>
          </a:xfrm>
        </p:spPr>
        <p:txBody>
          <a:bodyPr/>
          <a:lstStyle/>
          <a:p>
            <a:pPr eaLnBrk="1" hangingPunct="1"/>
            <a:r>
              <a:rPr lang="en-US" dirty="0" smtClean="0"/>
              <a:t>RDA: Language and Script</a:t>
            </a:r>
            <a:endParaRPr lang="en-US" dirty="0" smtClean="0"/>
          </a:p>
        </p:txBody>
      </p:sp>
      <p:sp>
        <p:nvSpPr>
          <p:cNvPr id="17413" name="Rectangle 3"/>
          <p:cNvSpPr>
            <a:spLocks noGrp="1" noChangeArrowheads="1"/>
          </p:cNvSpPr>
          <p:nvPr>
            <p:ph type="body" idx="1"/>
          </p:nvPr>
        </p:nvSpPr>
        <p:spPr>
          <a:xfrm>
            <a:off x="428625" y="1485901"/>
            <a:ext cx="8462963" cy="4229100"/>
          </a:xfrm>
        </p:spPr>
        <p:txBody>
          <a:bodyPr/>
          <a:lstStyle/>
          <a:p>
            <a:pPr eaLnBrk="1" hangingPunct="1">
              <a:lnSpc>
                <a:spcPct val="90000"/>
              </a:lnSpc>
              <a:spcBef>
                <a:spcPct val="5000"/>
              </a:spcBef>
            </a:pPr>
            <a:r>
              <a:rPr lang="en-US" dirty="0" smtClean="0"/>
              <a:t>Names:</a:t>
            </a:r>
            <a:endParaRPr lang="en-US" sz="2400" dirty="0" smtClean="0"/>
          </a:p>
          <a:p>
            <a:pPr lvl="1" eaLnBrk="1" hangingPunct="1">
              <a:lnSpc>
                <a:spcPct val="90000"/>
              </a:lnSpc>
              <a:spcBef>
                <a:spcPct val="5000"/>
              </a:spcBef>
            </a:pPr>
            <a:r>
              <a:rPr lang="en-US" dirty="0" smtClean="0"/>
              <a:t>USA:  </a:t>
            </a:r>
            <a:r>
              <a:rPr lang="en-US" dirty="0" smtClean="0"/>
              <a:t>In authorized and variant access points, apply the alternative to give a </a:t>
            </a:r>
            <a:r>
              <a:rPr lang="en-US" dirty="0" err="1" smtClean="0"/>
              <a:t>romanized</a:t>
            </a:r>
            <a:r>
              <a:rPr lang="en-US" dirty="0" smtClean="0"/>
              <a:t> form.</a:t>
            </a:r>
          </a:p>
          <a:p>
            <a:pPr lvl="1" eaLnBrk="1" hangingPunct="1">
              <a:lnSpc>
                <a:spcPct val="90000"/>
              </a:lnSpc>
              <a:spcBef>
                <a:spcPct val="5000"/>
              </a:spcBef>
            </a:pPr>
            <a:r>
              <a:rPr lang="en-US" dirty="0" smtClean="0"/>
              <a:t>For some </a:t>
            </a:r>
            <a:r>
              <a:rPr lang="en-US" dirty="0" smtClean="0"/>
              <a:t>languages, </a:t>
            </a:r>
            <a:r>
              <a:rPr lang="en-US" dirty="0" smtClean="0"/>
              <a:t>can also give variant access points in original language/script</a:t>
            </a:r>
            <a:endParaRPr lang="en-US" sz="2000" dirty="0" smtClean="0"/>
          </a:p>
          <a:p>
            <a:pPr eaLnBrk="1" hangingPunct="1">
              <a:lnSpc>
                <a:spcPct val="90000"/>
              </a:lnSpc>
              <a:spcBef>
                <a:spcPct val="5000"/>
              </a:spcBef>
            </a:pPr>
            <a:endParaRPr lang="en-US" sz="2400" dirty="0" smtClean="0"/>
          </a:p>
          <a:p>
            <a:pPr eaLnBrk="1" hangingPunct="1">
              <a:lnSpc>
                <a:spcPct val="90000"/>
              </a:lnSpc>
              <a:spcBef>
                <a:spcPct val="5000"/>
              </a:spcBef>
            </a:pPr>
            <a:r>
              <a:rPr lang="en-US" dirty="0" smtClean="0"/>
              <a:t>Other elements:  </a:t>
            </a:r>
            <a:endParaRPr lang="en-US" dirty="0" smtClean="0"/>
          </a:p>
          <a:p>
            <a:pPr lvl="1" eaLnBrk="1" hangingPunct="1">
              <a:lnSpc>
                <a:spcPct val="90000"/>
              </a:lnSpc>
              <a:spcBef>
                <a:spcPct val="5000"/>
              </a:spcBef>
            </a:pPr>
            <a:r>
              <a:rPr lang="en-US" dirty="0"/>
              <a:t>I</a:t>
            </a:r>
            <a:r>
              <a:rPr lang="en-US" dirty="0" smtClean="0"/>
              <a:t>f RDA instructions don’t </a:t>
            </a:r>
            <a:r>
              <a:rPr lang="en-US" dirty="0" smtClean="0"/>
              <a:t>specify language, give element in </a:t>
            </a:r>
            <a:r>
              <a:rPr lang="en-US" dirty="0" smtClean="0"/>
              <a:t>English</a:t>
            </a:r>
            <a:endParaRPr lang="en-US" sz="2400" dirty="0" smtClean="0"/>
          </a:p>
          <a:p>
            <a:pPr marL="0" indent="0" eaLnBrk="1" hangingPunct="1">
              <a:lnSpc>
                <a:spcPct val="90000"/>
              </a:lnSpc>
              <a:spcBef>
                <a:spcPct val="5000"/>
              </a:spcBef>
              <a:buNone/>
            </a:pPr>
            <a:endParaRPr lang="en-US" sz="2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a:xfrm>
            <a:off x="657225" y="265113"/>
            <a:ext cx="7772400" cy="617537"/>
          </a:xfrm>
        </p:spPr>
        <p:txBody>
          <a:bodyPr/>
          <a:lstStyle/>
          <a:p>
            <a:pPr eaLnBrk="1" hangingPunct="1"/>
            <a:r>
              <a:rPr lang="en-US" sz="4000" dirty="0" smtClean="0">
                <a:solidFill>
                  <a:schemeClr val="tx1"/>
                </a:solidFill>
              </a:rPr>
              <a:t>RDA: Preferred </a:t>
            </a:r>
            <a:r>
              <a:rPr lang="en-US" sz="4000" dirty="0">
                <a:solidFill>
                  <a:schemeClr val="tx1"/>
                </a:solidFill>
              </a:rPr>
              <a:t>N</a:t>
            </a:r>
            <a:r>
              <a:rPr lang="en-US" sz="4000" dirty="0" smtClean="0">
                <a:solidFill>
                  <a:schemeClr val="tx1"/>
                </a:solidFill>
              </a:rPr>
              <a:t>ame</a:t>
            </a:r>
            <a:endParaRPr lang="en-US" sz="4000" dirty="0" smtClean="0"/>
          </a:p>
        </p:txBody>
      </p:sp>
      <p:sp>
        <p:nvSpPr>
          <p:cNvPr id="33797" name="Rectangle 3"/>
          <p:cNvSpPr>
            <a:spLocks noGrp="1" noChangeArrowheads="1"/>
          </p:cNvSpPr>
          <p:nvPr>
            <p:ph type="body" idx="1"/>
          </p:nvPr>
        </p:nvSpPr>
        <p:spPr>
          <a:xfrm>
            <a:off x="638174" y="1243013"/>
            <a:ext cx="8353425" cy="4821237"/>
          </a:xfrm>
        </p:spPr>
        <p:txBody>
          <a:bodyPr/>
          <a:lstStyle/>
          <a:p>
            <a:pPr eaLnBrk="1" hangingPunct="1">
              <a:lnSpc>
                <a:spcPct val="85000"/>
              </a:lnSpc>
              <a:spcBef>
                <a:spcPct val="10000"/>
              </a:spcBef>
            </a:pPr>
            <a:r>
              <a:rPr lang="en-US" sz="2800" dirty="0"/>
              <a:t>U</a:t>
            </a:r>
            <a:r>
              <a:rPr lang="en-US" sz="2800" dirty="0" smtClean="0"/>
              <a:t>sed as </a:t>
            </a:r>
            <a:r>
              <a:rPr lang="en-US" sz="2800" dirty="0" smtClean="0"/>
              <a:t>the </a:t>
            </a:r>
            <a:r>
              <a:rPr lang="en-US" sz="2800" dirty="0" smtClean="0"/>
              <a:t>“authorized” (i.e., canonical) </a:t>
            </a:r>
            <a:r>
              <a:rPr lang="en-US" sz="2800" dirty="0" smtClean="0"/>
              <a:t>access </a:t>
            </a:r>
            <a:r>
              <a:rPr lang="en-US" sz="2800" dirty="0" smtClean="0"/>
              <a:t>point</a:t>
            </a:r>
          </a:p>
          <a:p>
            <a:pPr lvl="3" eaLnBrk="1" hangingPunct="1">
              <a:lnSpc>
                <a:spcPct val="85000"/>
              </a:lnSpc>
              <a:spcBef>
                <a:spcPct val="10000"/>
              </a:spcBef>
            </a:pPr>
            <a:endParaRPr lang="en-US" sz="1600" dirty="0" smtClean="0"/>
          </a:p>
          <a:p>
            <a:pPr eaLnBrk="1" hangingPunct="1">
              <a:lnSpc>
                <a:spcPct val="80000"/>
              </a:lnSpc>
              <a:spcBef>
                <a:spcPct val="10000"/>
              </a:spcBef>
            </a:pPr>
            <a:r>
              <a:rPr lang="en-US" sz="2800" dirty="0" smtClean="0"/>
              <a:t>Choose the form most commonly known</a:t>
            </a:r>
          </a:p>
          <a:p>
            <a:pPr lvl="3" eaLnBrk="1" hangingPunct="1">
              <a:lnSpc>
                <a:spcPct val="80000"/>
              </a:lnSpc>
              <a:spcBef>
                <a:spcPct val="10000"/>
              </a:spcBef>
            </a:pPr>
            <a:endParaRPr lang="en-US" sz="1600" dirty="0" smtClean="0"/>
          </a:p>
          <a:p>
            <a:pPr eaLnBrk="1" hangingPunct="1">
              <a:lnSpc>
                <a:spcPct val="80000"/>
              </a:lnSpc>
              <a:spcBef>
                <a:spcPct val="10000"/>
              </a:spcBef>
            </a:pPr>
            <a:r>
              <a:rPr lang="en-US" sz="2800" dirty="0" smtClean="0"/>
              <a:t>Variant </a:t>
            </a:r>
            <a:r>
              <a:rPr lang="en-US" sz="2800" dirty="0" smtClean="0"/>
              <a:t>spellings: </a:t>
            </a:r>
            <a:endParaRPr lang="en-US" sz="2800" dirty="0" smtClean="0"/>
          </a:p>
          <a:p>
            <a:pPr lvl="1" eaLnBrk="1" hangingPunct="1">
              <a:lnSpc>
                <a:spcPct val="80000"/>
              </a:lnSpc>
              <a:spcBef>
                <a:spcPct val="10000"/>
              </a:spcBef>
            </a:pPr>
            <a:r>
              <a:rPr lang="en-US" sz="2400" dirty="0" smtClean="0"/>
              <a:t>Choose </a:t>
            </a:r>
            <a:r>
              <a:rPr lang="en-US" sz="2400" dirty="0" smtClean="0"/>
              <a:t>the form found on the first resource </a:t>
            </a:r>
            <a:r>
              <a:rPr lang="en-US" sz="2400" dirty="0" smtClean="0"/>
              <a:t>received</a:t>
            </a:r>
            <a:endParaRPr lang="en-US" sz="2400" dirty="0" smtClean="0"/>
          </a:p>
          <a:p>
            <a:pPr lvl="3" eaLnBrk="1" hangingPunct="1">
              <a:lnSpc>
                <a:spcPct val="80000"/>
              </a:lnSpc>
              <a:spcBef>
                <a:spcPct val="10000"/>
              </a:spcBef>
            </a:pPr>
            <a:endParaRPr lang="en-US" sz="1600" dirty="0" smtClean="0"/>
          </a:p>
          <a:p>
            <a:pPr eaLnBrk="1" hangingPunct="1">
              <a:lnSpc>
                <a:spcPct val="80000"/>
              </a:lnSpc>
              <a:spcBef>
                <a:spcPct val="10000"/>
              </a:spcBef>
            </a:pPr>
            <a:r>
              <a:rPr lang="en-US" sz="2800" dirty="0" smtClean="0"/>
              <a:t>If </a:t>
            </a:r>
            <a:r>
              <a:rPr lang="en-US" sz="2800" dirty="0"/>
              <a:t>individual has more than one identity</a:t>
            </a:r>
          </a:p>
          <a:p>
            <a:pPr lvl="1" eaLnBrk="1" hangingPunct="1">
              <a:lnSpc>
                <a:spcPct val="80000"/>
              </a:lnSpc>
              <a:spcBef>
                <a:spcPct val="10000"/>
              </a:spcBef>
            </a:pPr>
            <a:r>
              <a:rPr lang="en-US" sz="2400" dirty="0"/>
              <a:t>Construct a preferred name for each </a:t>
            </a:r>
            <a:r>
              <a:rPr lang="en-US" sz="2400" dirty="0" smtClean="0"/>
              <a:t>identity</a:t>
            </a:r>
            <a:endParaRPr lang="en-US" sz="2400" dirty="0"/>
          </a:p>
        </p:txBody>
      </p:sp>
      <p:sp>
        <p:nvSpPr>
          <p:cNvPr id="8" name="Date Placeholder 3"/>
          <p:cNvSpPr txBox="1">
            <a:spLocks/>
          </p:cNvSpPr>
          <p:nvPr/>
        </p:nvSpPr>
        <p:spPr>
          <a:xfrm>
            <a:off x="6787978" y="6477000"/>
            <a:ext cx="2356022" cy="317157"/>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1800" smtClean="0"/>
              <a:t>RDA for Georgia, 2011</a:t>
            </a:r>
            <a:endParaRPr lang="en-US" sz="1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368300" y="350838"/>
            <a:ext cx="8367713" cy="746125"/>
          </a:xfrm>
        </p:spPr>
        <p:txBody>
          <a:bodyPr/>
          <a:lstStyle/>
          <a:p>
            <a:pPr eaLnBrk="1" hangingPunct="1"/>
            <a:r>
              <a:rPr lang="en-US" dirty="0" smtClean="0"/>
              <a:t>RDA: Additions </a:t>
            </a:r>
            <a:r>
              <a:rPr lang="en-US" dirty="0" smtClean="0"/>
              <a:t>to </a:t>
            </a:r>
            <a:r>
              <a:rPr lang="en-US" dirty="0" smtClean="0"/>
              <a:t>Preferred </a:t>
            </a:r>
            <a:r>
              <a:rPr lang="en-US" dirty="0"/>
              <a:t>N</a:t>
            </a:r>
            <a:r>
              <a:rPr lang="en-US" dirty="0" smtClean="0"/>
              <a:t>ame</a:t>
            </a:r>
            <a:endParaRPr lang="en-US" dirty="0" smtClean="0"/>
          </a:p>
        </p:txBody>
      </p:sp>
      <p:sp>
        <p:nvSpPr>
          <p:cNvPr id="31749" name="Rectangle 3"/>
          <p:cNvSpPr>
            <a:spLocks noGrp="1" noChangeArrowheads="1"/>
          </p:cNvSpPr>
          <p:nvPr>
            <p:ph type="body" idx="1"/>
          </p:nvPr>
        </p:nvSpPr>
        <p:spPr>
          <a:xfrm>
            <a:off x="304800" y="1427163"/>
            <a:ext cx="8534399" cy="4133850"/>
          </a:xfrm>
        </p:spPr>
        <p:txBody>
          <a:bodyPr/>
          <a:lstStyle/>
          <a:p>
            <a:pPr eaLnBrk="1" hangingPunct="1">
              <a:spcBef>
                <a:spcPct val="15000"/>
              </a:spcBef>
            </a:pPr>
            <a:r>
              <a:rPr lang="en-US" dirty="0" smtClean="0"/>
              <a:t>title </a:t>
            </a:r>
            <a:r>
              <a:rPr lang="en-US" dirty="0" smtClean="0"/>
              <a:t>or other designation </a:t>
            </a:r>
            <a:r>
              <a:rPr lang="en-US" dirty="0" smtClean="0"/>
              <a:t>associated with </a:t>
            </a:r>
            <a:r>
              <a:rPr lang="en-US" dirty="0" smtClean="0"/>
              <a:t>person</a:t>
            </a:r>
          </a:p>
          <a:p>
            <a:pPr eaLnBrk="1" hangingPunct="1">
              <a:spcBef>
                <a:spcPct val="15000"/>
              </a:spcBef>
            </a:pPr>
            <a:r>
              <a:rPr lang="en-US" dirty="0" smtClean="0"/>
              <a:t>date </a:t>
            </a:r>
            <a:r>
              <a:rPr lang="en-US" dirty="0" smtClean="0"/>
              <a:t>of birth and/or death * ^</a:t>
            </a:r>
          </a:p>
          <a:p>
            <a:pPr eaLnBrk="1" hangingPunct="1">
              <a:spcBef>
                <a:spcPct val="15000"/>
              </a:spcBef>
            </a:pPr>
            <a:r>
              <a:rPr lang="en-US" dirty="0" smtClean="0"/>
              <a:t>fuller </a:t>
            </a:r>
            <a:r>
              <a:rPr lang="en-US" dirty="0" smtClean="0"/>
              <a:t>form of name * ^</a:t>
            </a:r>
          </a:p>
          <a:p>
            <a:pPr eaLnBrk="1" hangingPunct="1">
              <a:spcBef>
                <a:spcPct val="15000"/>
              </a:spcBef>
            </a:pPr>
            <a:r>
              <a:rPr lang="en-US" dirty="0" smtClean="0"/>
              <a:t>period </a:t>
            </a:r>
            <a:r>
              <a:rPr lang="en-US" dirty="0" smtClean="0"/>
              <a:t>of activity of person * ^</a:t>
            </a:r>
          </a:p>
          <a:p>
            <a:pPr eaLnBrk="1" hangingPunct="1">
              <a:spcBef>
                <a:spcPct val="15000"/>
              </a:spcBef>
            </a:pPr>
            <a:r>
              <a:rPr lang="en-US" dirty="0" smtClean="0"/>
              <a:t>profession </a:t>
            </a:r>
            <a:r>
              <a:rPr lang="en-US" dirty="0" smtClean="0"/>
              <a:t>or occupation *</a:t>
            </a:r>
          </a:p>
          <a:p>
            <a:pPr eaLnBrk="1" hangingPunct="1">
              <a:spcBef>
                <a:spcPct val="15000"/>
              </a:spcBef>
            </a:pPr>
            <a:r>
              <a:rPr lang="en-US" dirty="0" smtClean="0"/>
              <a:t>field </a:t>
            </a:r>
            <a:r>
              <a:rPr lang="en-US" dirty="0" smtClean="0"/>
              <a:t>of activity of person *</a:t>
            </a:r>
          </a:p>
        </p:txBody>
      </p:sp>
      <p:sp>
        <p:nvSpPr>
          <p:cNvPr id="31750" name="Text Box 4"/>
          <p:cNvSpPr txBox="1">
            <a:spLocks noChangeArrowheads="1"/>
          </p:cNvSpPr>
          <p:nvPr/>
        </p:nvSpPr>
        <p:spPr bwMode="auto">
          <a:xfrm>
            <a:off x="781050" y="5635625"/>
            <a:ext cx="77565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Osaka"/>
                <a:cs typeface="Osaka"/>
              </a:defRPr>
            </a:lvl1pPr>
            <a:lvl2pPr marL="742950" indent="-285750">
              <a:defRPr>
                <a:solidFill>
                  <a:schemeClr val="tx1"/>
                </a:solidFill>
                <a:latin typeface="Arial" panose="020B0604020202020204" pitchFamily="34" charset="0"/>
                <a:ea typeface="Osaka"/>
                <a:cs typeface="Osaka"/>
              </a:defRPr>
            </a:lvl2pPr>
            <a:lvl3pPr marL="1143000" indent="-228600">
              <a:defRPr>
                <a:solidFill>
                  <a:schemeClr val="tx1"/>
                </a:solidFill>
                <a:latin typeface="Arial" panose="020B0604020202020204" pitchFamily="34" charset="0"/>
                <a:ea typeface="Osaka"/>
                <a:cs typeface="Osaka"/>
              </a:defRPr>
            </a:lvl3pPr>
            <a:lvl4pPr marL="1600200" indent="-228600">
              <a:defRPr>
                <a:solidFill>
                  <a:schemeClr val="tx1"/>
                </a:solidFill>
                <a:latin typeface="Arial" panose="020B0604020202020204" pitchFamily="34" charset="0"/>
                <a:ea typeface="Osaka"/>
                <a:cs typeface="Osaka"/>
              </a:defRPr>
            </a:lvl4pPr>
            <a:lvl5pPr marL="2057400" indent="-228600">
              <a:defRPr>
                <a:solidFill>
                  <a:schemeClr val="tx1"/>
                </a:solidFill>
                <a:latin typeface="Arial" panose="020B0604020202020204" pitchFamily="34" charset="0"/>
                <a:ea typeface="Osaka"/>
                <a:cs typeface="Osaka"/>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pPr eaLnBrk="1" hangingPunct="1"/>
            <a:r>
              <a:rPr lang="en-US" sz="2200"/>
              <a:t>* = if need to distinguish; ^ = option to add even if not needed</a:t>
            </a:r>
          </a:p>
        </p:txBody>
      </p:sp>
      <p:sp>
        <p:nvSpPr>
          <p:cNvPr id="31751" name="Rectangle 5"/>
          <p:cNvSpPr>
            <a:spLocks noChangeArrowheads="1"/>
          </p:cNvSpPr>
          <p:nvPr/>
        </p:nvSpPr>
        <p:spPr bwMode="auto">
          <a:xfrm>
            <a:off x="735013" y="5595938"/>
            <a:ext cx="7900987" cy="517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Osaka"/>
                <a:cs typeface="Osaka"/>
              </a:defRPr>
            </a:lvl1pPr>
            <a:lvl2pPr marL="742950" indent="-285750">
              <a:defRPr>
                <a:solidFill>
                  <a:schemeClr val="tx1"/>
                </a:solidFill>
                <a:latin typeface="Arial" panose="020B0604020202020204" pitchFamily="34" charset="0"/>
                <a:ea typeface="Osaka"/>
                <a:cs typeface="Osaka"/>
              </a:defRPr>
            </a:lvl2pPr>
            <a:lvl3pPr marL="1143000" indent="-228600">
              <a:defRPr>
                <a:solidFill>
                  <a:schemeClr val="tx1"/>
                </a:solidFill>
                <a:latin typeface="Arial" panose="020B0604020202020204" pitchFamily="34" charset="0"/>
                <a:ea typeface="Osaka"/>
                <a:cs typeface="Osaka"/>
              </a:defRPr>
            </a:lvl3pPr>
            <a:lvl4pPr marL="1600200" indent="-228600">
              <a:defRPr>
                <a:solidFill>
                  <a:schemeClr val="tx1"/>
                </a:solidFill>
                <a:latin typeface="Arial" panose="020B0604020202020204" pitchFamily="34" charset="0"/>
                <a:ea typeface="Osaka"/>
                <a:cs typeface="Osaka"/>
              </a:defRPr>
            </a:lvl4pPr>
            <a:lvl5pPr marL="2057400" indent="-228600">
              <a:defRPr>
                <a:solidFill>
                  <a:schemeClr val="tx1"/>
                </a:solidFill>
                <a:latin typeface="Arial" panose="020B0604020202020204" pitchFamily="34" charset="0"/>
                <a:ea typeface="Osaka"/>
                <a:cs typeface="Osaka"/>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pPr eaLnBrk="1" hangingPunct="1"/>
            <a:endParaRPr lang="en-US"/>
          </a:p>
        </p:txBody>
      </p:sp>
      <p:sp>
        <p:nvSpPr>
          <p:cNvPr id="10" name="Date Placeholder 3"/>
          <p:cNvSpPr txBox="1">
            <a:spLocks/>
          </p:cNvSpPr>
          <p:nvPr/>
        </p:nvSpPr>
        <p:spPr>
          <a:xfrm>
            <a:off x="6787978" y="6477000"/>
            <a:ext cx="2356022" cy="317157"/>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1800" smtClean="0"/>
              <a:t>RDA for Georgia, 2011</a:t>
            </a:r>
            <a:endParaRPr lang="en-US" sz="1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a:xfrm>
            <a:off x="304800" y="396875"/>
            <a:ext cx="8686799" cy="825500"/>
          </a:xfrm>
        </p:spPr>
        <p:txBody>
          <a:bodyPr/>
          <a:lstStyle/>
          <a:p>
            <a:pPr eaLnBrk="1" hangingPunct="1"/>
            <a:r>
              <a:rPr lang="en-US" sz="4000" dirty="0" smtClean="0">
                <a:solidFill>
                  <a:schemeClr val="tx1"/>
                </a:solidFill>
              </a:rPr>
              <a:t>RDA: Surnames Indicating </a:t>
            </a:r>
            <a:r>
              <a:rPr lang="en-US" sz="4000" dirty="0">
                <a:solidFill>
                  <a:schemeClr val="tx1"/>
                </a:solidFill>
              </a:rPr>
              <a:t>R</a:t>
            </a:r>
            <a:r>
              <a:rPr lang="en-US" sz="4000" dirty="0" smtClean="0">
                <a:solidFill>
                  <a:schemeClr val="tx1"/>
                </a:solidFill>
              </a:rPr>
              <a:t>elationships</a:t>
            </a:r>
            <a:endParaRPr lang="en-US" sz="4000" dirty="0" smtClean="0">
              <a:solidFill>
                <a:schemeClr val="tx1"/>
              </a:solidFill>
            </a:endParaRPr>
          </a:p>
        </p:txBody>
      </p:sp>
      <p:sp>
        <p:nvSpPr>
          <p:cNvPr id="35845" name="Rectangle 3"/>
          <p:cNvSpPr>
            <a:spLocks noGrp="1" noChangeArrowheads="1"/>
          </p:cNvSpPr>
          <p:nvPr>
            <p:ph type="body" idx="1"/>
          </p:nvPr>
        </p:nvSpPr>
        <p:spPr>
          <a:xfrm>
            <a:off x="685800" y="2011363"/>
            <a:ext cx="7772400" cy="4084637"/>
          </a:xfrm>
        </p:spPr>
        <p:txBody>
          <a:bodyPr/>
          <a:lstStyle/>
          <a:p>
            <a:pPr eaLnBrk="1" hangingPunct="1"/>
            <a:r>
              <a:rPr lang="en-US" sz="2800" dirty="0" smtClean="0"/>
              <a:t>Include words, etc., (e.g., Jr., Sr., IV) in preferred name – not just to break </a:t>
            </a:r>
            <a:r>
              <a:rPr lang="en-US" sz="2800" dirty="0" smtClean="0"/>
              <a:t>conflict</a:t>
            </a:r>
            <a:endParaRPr lang="en-US" sz="2800" dirty="0" smtClean="0"/>
          </a:p>
        </p:txBody>
      </p:sp>
      <p:sp>
        <p:nvSpPr>
          <p:cNvPr id="35846" name="Text Box 4"/>
          <p:cNvSpPr txBox="1">
            <a:spLocks noChangeArrowheads="1"/>
          </p:cNvSpPr>
          <p:nvPr/>
        </p:nvSpPr>
        <p:spPr bwMode="auto">
          <a:xfrm>
            <a:off x="984250" y="42322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Osaka"/>
                <a:cs typeface="Osaka"/>
              </a:defRPr>
            </a:lvl1pPr>
            <a:lvl2pPr marL="742950" indent="-285750">
              <a:defRPr>
                <a:solidFill>
                  <a:schemeClr val="tx1"/>
                </a:solidFill>
                <a:latin typeface="Arial" panose="020B0604020202020204" pitchFamily="34" charset="0"/>
                <a:ea typeface="Osaka"/>
                <a:cs typeface="Osaka"/>
              </a:defRPr>
            </a:lvl2pPr>
            <a:lvl3pPr marL="1143000" indent="-228600">
              <a:defRPr>
                <a:solidFill>
                  <a:schemeClr val="tx1"/>
                </a:solidFill>
                <a:latin typeface="Arial" panose="020B0604020202020204" pitchFamily="34" charset="0"/>
                <a:ea typeface="Osaka"/>
                <a:cs typeface="Osaka"/>
              </a:defRPr>
            </a:lvl3pPr>
            <a:lvl4pPr marL="1600200" indent="-228600">
              <a:defRPr>
                <a:solidFill>
                  <a:schemeClr val="tx1"/>
                </a:solidFill>
                <a:latin typeface="Arial" panose="020B0604020202020204" pitchFamily="34" charset="0"/>
                <a:ea typeface="Osaka"/>
                <a:cs typeface="Osaka"/>
              </a:defRPr>
            </a:lvl4pPr>
            <a:lvl5pPr marL="2057400" indent="-228600">
              <a:defRPr>
                <a:solidFill>
                  <a:schemeClr val="tx1"/>
                </a:solidFill>
                <a:latin typeface="Arial" panose="020B0604020202020204" pitchFamily="34" charset="0"/>
                <a:ea typeface="Osaka"/>
                <a:cs typeface="Osaka"/>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pPr eaLnBrk="1" hangingPunct="1"/>
            <a:endParaRPr lang="en-US"/>
          </a:p>
        </p:txBody>
      </p:sp>
      <p:sp>
        <p:nvSpPr>
          <p:cNvPr id="35847" name="Rectangle 5"/>
          <p:cNvSpPr>
            <a:spLocks noChangeArrowheads="1"/>
          </p:cNvSpPr>
          <p:nvPr/>
        </p:nvSpPr>
        <p:spPr bwMode="auto">
          <a:xfrm>
            <a:off x="490538" y="4414838"/>
            <a:ext cx="85979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a:solidFill>
                  <a:schemeClr val="tx1"/>
                </a:solidFill>
                <a:latin typeface="Arial" panose="020B0604020202020204" pitchFamily="34" charset="0"/>
                <a:ea typeface="Osaka"/>
                <a:cs typeface="Osaka"/>
              </a:defRPr>
            </a:lvl1pPr>
            <a:lvl2pPr marL="914400" indent="-457200">
              <a:defRPr>
                <a:solidFill>
                  <a:schemeClr val="tx1"/>
                </a:solidFill>
                <a:latin typeface="Arial" panose="020B0604020202020204" pitchFamily="34" charset="0"/>
                <a:ea typeface="Osaka"/>
                <a:cs typeface="Osaka"/>
              </a:defRPr>
            </a:lvl2pPr>
            <a:lvl3pPr marL="1371600" indent="-457200">
              <a:defRPr>
                <a:solidFill>
                  <a:schemeClr val="tx1"/>
                </a:solidFill>
                <a:latin typeface="Arial" panose="020B0604020202020204" pitchFamily="34" charset="0"/>
                <a:ea typeface="Osaka"/>
                <a:cs typeface="Osaka"/>
              </a:defRPr>
            </a:lvl3pPr>
            <a:lvl4pPr marL="1828800" indent="-457200">
              <a:defRPr>
                <a:solidFill>
                  <a:schemeClr val="tx1"/>
                </a:solidFill>
                <a:latin typeface="Arial" panose="020B0604020202020204" pitchFamily="34" charset="0"/>
                <a:ea typeface="Osaka"/>
                <a:cs typeface="Osaka"/>
              </a:defRPr>
            </a:lvl4pPr>
            <a:lvl5pPr marL="2286000" indent="-457200">
              <a:defRPr>
                <a:solidFill>
                  <a:schemeClr val="tx1"/>
                </a:solidFill>
                <a:latin typeface="Arial" panose="020B0604020202020204" pitchFamily="34" charset="0"/>
                <a:ea typeface="Osaka"/>
                <a:cs typeface="Osaka"/>
              </a:defRPr>
            </a:lvl5pPr>
            <a:lvl6pPr marL="2743200" indent="-457200"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3200400" indent="-457200"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657600" indent="-457200"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4114800" indent="-457200"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pPr>
              <a:buFont typeface="Arial" panose="020B0604020202020204" pitchFamily="34" charset="0"/>
              <a:buNone/>
            </a:pPr>
            <a:r>
              <a:rPr lang="en-US" sz="2400" b="1">
                <a:latin typeface="Courier New" panose="02070309020205020404" pitchFamily="49" charset="0"/>
                <a:ea typeface="ＭＳ Ｐゴシック" panose="020B0600070205080204" pitchFamily="34" charset="-128"/>
              </a:rPr>
              <a:t>100 1# $a Rogers, Roy, </a:t>
            </a:r>
            <a:r>
              <a:rPr lang="en-US" sz="2400" b="1">
                <a:solidFill>
                  <a:srgbClr val="FF0000"/>
                </a:solidFill>
                <a:latin typeface="Courier New" panose="02070309020205020404" pitchFamily="49" charset="0"/>
                <a:ea typeface="ＭＳ Ｐゴシック" panose="020B0600070205080204" pitchFamily="34" charset="-128"/>
              </a:rPr>
              <a:t>$c Jr.</a:t>
            </a:r>
            <a:r>
              <a:rPr lang="en-US" sz="2400" b="1">
                <a:latin typeface="Courier New" panose="02070309020205020404" pitchFamily="49" charset="0"/>
                <a:ea typeface="ＭＳ Ｐゴシック" panose="020B0600070205080204" pitchFamily="34" charset="-128"/>
              </a:rPr>
              <a:t>, $d 1946-</a:t>
            </a:r>
          </a:p>
          <a:p>
            <a:pPr>
              <a:buFont typeface="Arial" panose="020B0604020202020204" pitchFamily="34" charset="0"/>
              <a:buAutoNum type="arabicPlain" startAt="670"/>
            </a:pPr>
            <a:r>
              <a:rPr lang="en-US" sz="2400" b="1">
                <a:latin typeface="Courier New" panose="02070309020205020404" pitchFamily="49" charset="0"/>
                <a:ea typeface="ＭＳ Ｐゴシック" panose="020B0600070205080204" pitchFamily="34" charset="-128"/>
              </a:rPr>
              <a:t> ## $a Growing up with Roy and Dale, 1986: </a:t>
            </a:r>
          </a:p>
          <a:p>
            <a:pPr>
              <a:buFont typeface="Arial" panose="020B0604020202020204" pitchFamily="34" charset="0"/>
              <a:buNone/>
            </a:pPr>
            <a:r>
              <a:rPr lang="en-US" sz="2400" b="1">
                <a:latin typeface="Courier New" panose="02070309020205020404" pitchFamily="49" charset="0"/>
                <a:ea typeface="ＭＳ Ｐゴシック" panose="020B0600070205080204" pitchFamily="34" charset="-128"/>
              </a:rPr>
              <a:t>	    $b t.p.(Roy Rogers, Jr.) p. 16 (born</a:t>
            </a:r>
          </a:p>
          <a:p>
            <a:pPr>
              <a:buFont typeface="Arial" panose="020B0604020202020204" pitchFamily="34" charset="0"/>
              <a:buNone/>
            </a:pPr>
            <a:r>
              <a:rPr lang="en-US" sz="2400" b="1">
                <a:latin typeface="Courier New" panose="02070309020205020404" pitchFamily="49" charset="0"/>
                <a:ea typeface="ＭＳ Ｐゴシック" panose="020B0600070205080204" pitchFamily="34" charset="-128"/>
              </a:rPr>
              <a:t>		  1946)</a:t>
            </a:r>
          </a:p>
        </p:txBody>
      </p:sp>
      <p:sp>
        <p:nvSpPr>
          <p:cNvPr id="35848" name="Rectangle 6"/>
          <p:cNvSpPr>
            <a:spLocks noChangeArrowheads="1"/>
          </p:cNvSpPr>
          <p:nvPr/>
        </p:nvSpPr>
        <p:spPr bwMode="auto">
          <a:xfrm>
            <a:off x="422275" y="4349750"/>
            <a:ext cx="8416925" cy="1628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Osaka"/>
                <a:cs typeface="Osaka"/>
              </a:defRPr>
            </a:lvl1pPr>
            <a:lvl2pPr marL="742950" indent="-285750">
              <a:defRPr>
                <a:solidFill>
                  <a:schemeClr val="tx1"/>
                </a:solidFill>
                <a:latin typeface="Arial" panose="020B0604020202020204" pitchFamily="34" charset="0"/>
                <a:ea typeface="Osaka"/>
                <a:cs typeface="Osaka"/>
              </a:defRPr>
            </a:lvl2pPr>
            <a:lvl3pPr marL="1143000" indent="-228600">
              <a:defRPr>
                <a:solidFill>
                  <a:schemeClr val="tx1"/>
                </a:solidFill>
                <a:latin typeface="Arial" panose="020B0604020202020204" pitchFamily="34" charset="0"/>
                <a:ea typeface="Osaka"/>
                <a:cs typeface="Osaka"/>
              </a:defRPr>
            </a:lvl3pPr>
            <a:lvl4pPr marL="1600200" indent="-228600">
              <a:defRPr>
                <a:solidFill>
                  <a:schemeClr val="tx1"/>
                </a:solidFill>
                <a:latin typeface="Arial" panose="020B0604020202020204" pitchFamily="34" charset="0"/>
                <a:ea typeface="Osaka"/>
                <a:cs typeface="Osaka"/>
              </a:defRPr>
            </a:lvl4pPr>
            <a:lvl5pPr marL="2057400" indent="-228600">
              <a:defRPr>
                <a:solidFill>
                  <a:schemeClr val="tx1"/>
                </a:solidFill>
                <a:latin typeface="Arial" panose="020B0604020202020204" pitchFamily="34" charset="0"/>
                <a:ea typeface="Osaka"/>
                <a:cs typeface="Osaka"/>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pPr eaLnBrk="1" hangingPunct="1"/>
            <a:endParaRPr lang="en-US"/>
          </a:p>
        </p:txBody>
      </p:sp>
      <p:sp>
        <p:nvSpPr>
          <p:cNvPr id="11" name="Date Placeholder 3"/>
          <p:cNvSpPr txBox="1">
            <a:spLocks/>
          </p:cNvSpPr>
          <p:nvPr/>
        </p:nvSpPr>
        <p:spPr>
          <a:xfrm>
            <a:off x="6787978" y="6477000"/>
            <a:ext cx="2356022" cy="317157"/>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1800" smtClean="0"/>
              <a:t>RDA for Georgia, 2011</a:t>
            </a:r>
            <a:endParaRPr lang="en-US" sz="1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279400" y="396875"/>
            <a:ext cx="8602663" cy="823913"/>
          </a:xfrm>
        </p:spPr>
        <p:txBody>
          <a:bodyPr/>
          <a:lstStyle/>
          <a:p>
            <a:pPr eaLnBrk="1" hangingPunct="1"/>
            <a:r>
              <a:rPr lang="en-US" sz="4200" dirty="0" smtClean="0"/>
              <a:t>RDA: Terms </a:t>
            </a:r>
            <a:r>
              <a:rPr lang="en-US" sz="4200" dirty="0" smtClean="0"/>
              <a:t>of </a:t>
            </a:r>
            <a:r>
              <a:rPr lang="en-US" sz="4200" dirty="0" smtClean="0"/>
              <a:t>Address </a:t>
            </a:r>
            <a:r>
              <a:rPr lang="en-US" sz="4200" u="sng" dirty="0" smtClean="0"/>
              <a:t>When Needed</a:t>
            </a:r>
            <a:endParaRPr lang="en-US" dirty="0" smtClean="0"/>
          </a:p>
        </p:txBody>
      </p:sp>
      <p:sp>
        <p:nvSpPr>
          <p:cNvPr id="37893" name="Rectangle 3"/>
          <p:cNvSpPr>
            <a:spLocks noGrp="1" noChangeArrowheads="1"/>
          </p:cNvSpPr>
          <p:nvPr>
            <p:ph type="body" idx="1"/>
          </p:nvPr>
        </p:nvSpPr>
        <p:spPr>
          <a:xfrm>
            <a:off x="685800" y="1633538"/>
            <a:ext cx="8091488" cy="4651375"/>
          </a:xfrm>
        </p:spPr>
        <p:txBody>
          <a:bodyPr/>
          <a:lstStyle/>
          <a:p>
            <a:pPr eaLnBrk="1" hangingPunct="1">
              <a:lnSpc>
                <a:spcPct val="90000"/>
              </a:lnSpc>
            </a:pPr>
            <a:r>
              <a:rPr lang="en-US" dirty="0" smtClean="0"/>
              <a:t>When </a:t>
            </a:r>
            <a:r>
              <a:rPr lang="en-US" dirty="0" smtClean="0"/>
              <a:t>the name consists only of the </a:t>
            </a:r>
            <a:r>
              <a:rPr lang="en-US" dirty="0" smtClean="0"/>
              <a:t>surname</a:t>
            </a:r>
          </a:p>
          <a:p>
            <a:pPr lvl="1" eaLnBrk="1" hangingPunct="1">
              <a:lnSpc>
                <a:spcPct val="90000"/>
              </a:lnSpc>
            </a:pPr>
            <a:r>
              <a:rPr lang="en-US" dirty="0" smtClean="0"/>
              <a:t>(Seuss</a:t>
            </a:r>
            <a:r>
              <a:rPr lang="en-US" dirty="0" smtClean="0"/>
              <a:t>, </a:t>
            </a:r>
            <a:r>
              <a:rPr lang="en-US" dirty="0" smtClean="0">
                <a:solidFill>
                  <a:srgbClr val="FF0000"/>
                </a:solidFill>
              </a:rPr>
              <a:t>Dr.</a:t>
            </a:r>
            <a:r>
              <a:rPr lang="en-US" dirty="0" smtClean="0"/>
              <a:t>)</a:t>
            </a:r>
          </a:p>
          <a:p>
            <a:pPr lvl="3" eaLnBrk="1" hangingPunct="1">
              <a:lnSpc>
                <a:spcPct val="90000"/>
              </a:lnSpc>
            </a:pPr>
            <a:endParaRPr lang="en-US" dirty="0" smtClean="0"/>
          </a:p>
          <a:p>
            <a:pPr eaLnBrk="1" hangingPunct="1">
              <a:lnSpc>
                <a:spcPct val="90000"/>
              </a:lnSpc>
            </a:pPr>
            <a:r>
              <a:rPr lang="en-US" dirty="0" smtClean="0"/>
              <a:t>For </a:t>
            </a:r>
            <a:r>
              <a:rPr lang="en-US" dirty="0" smtClean="0"/>
              <a:t>a married person identified only by a partner’s name and a term of address </a:t>
            </a:r>
            <a:endParaRPr lang="en-US" dirty="0" smtClean="0"/>
          </a:p>
          <a:p>
            <a:pPr lvl="1" eaLnBrk="1" hangingPunct="1">
              <a:lnSpc>
                <a:spcPct val="90000"/>
              </a:lnSpc>
            </a:pPr>
            <a:r>
              <a:rPr lang="en-US" dirty="0" smtClean="0"/>
              <a:t>(Davis</a:t>
            </a:r>
            <a:r>
              <a:rPr lang="en-US" dirty="0" smtClean="0"/>
              <a:t>, Maxwell, </a:t>
            </a:r>
            <a:r>
              <a:rPr lang="en-US" dirty="0" smtClean="0">
                <a:solidFill>
                  <a:srgbClr val="FF0000"/>
                </a:solidFill>
              </a:rPr>
              <a:t>Mrs.</a:t>
            </a:r>
            <a:r>
              <a:rPr lang="en-US" dirty="0" smtClean="0"/>
              <a:t>)</a:t>
            </a:r>
          </a:p>
          <a:p>
            <a:pPr lvl="3" eaLnBrk="1" hangingPunct="1">
              <a:lnSpc>
                <a:spcPct val="90000"/>
              </a:lnSpc>
            </a:pPr>
            <a:endParaRPr lang="en-US" dirty="0" smtClean="0"/>
          </a:p>
          <a:p>
            <a:pPr eaLnBrk="1" hangingPunct="1">
              <a:lnSpc>
                <a:spcPct val="90000"/>
              </a:lnSpc>
            </a:pPr>
            <a:r>
              <a:rPr lang="en-US" dirty="0" smtClean="0"/>
              <a:t>If </a:t>
            </a:r>
            <a:r>
              <a:rPr lang="en-US" dirty="0" smtClean="0"/>
              <a:t>part of a phrase consisting of a forename(s) preceded by a term of address </a:t>
            </a:r>
            <a:endParaRPr lang="en-US" dirty="0" smtClean="0"/>
          </a:p>
          <a:p>
            <a:pPr lvl="1" eaLnBrk="1" hangingPunct="1">
              <a:lnSpc>
                <a:spcPct val="90000"/>
              </a:lnSpc>
            </a:pPr>
            <a:r>
              <a:rPr lang="en-US" dirty="0" smtClean="0"/>
              <a:t>(Sam</a:t>
            </a:r>
            <a:r>
              <a:rPr lang="en-US" dirty="0" smtClean="0"/>
              <a:t>, </a:t>
            </a:r>
            <a:r>
              <a:rPr lang="en-US" dirty="0" smtClean="0">
                <a:solidFill>
                  <a:srgbClr val="FF0000"/>
                </a:solidFill>
              </a:rPr>
              <a:t>Cousin</a:t>
            </a:r>
            <a:r>
              <a:rPr lang="en-US" dirty="0" smtClean="0"/>
              <a:t>)</a:t>
            </a:r>
          </a:p>
        </p:txBody>
      </p:sp>
      <p:sp>
        <p:nvSpPr>
          <p:cNvPr id="8" name="Date Placeholder 3"/>
          <p:cNvSpPr txBox="1">
            <a:spLocks/>
          </p:cNvSpPr>
          <p:nvPr/>
        </p:nvSpPr>
        <p:spPr>
          <a:xfrm>
            <a:off x="6787978" y="6477000"/>
            <a:ext cx="2356022" cy="317157"/>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1800" smtClean="0"/>
              <a:t>RDA for Georgia, 2011</a:t>
            </a:r>
            <a:endParaRPr lang="en-US"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a:xfrm>
            <a:off x="311150" y="277813"/>
            <a:ext cx="8832850" cy="1139825"/>
          </a:xfrm>
        </p:spPr>
        <p:txBody>
          <a:bodyPr/>
          <a:lstStyle/>
          <a:p>
            <a:pPr eaLnBrk="1" hangingPunct="1"/>
            <a:r>
              <a:rPr lang="en-US" sz="4100" dirty="0" smtClean="0"/>
              <a:t>RDA: Profession </a:t>
            </a:r>
            <a:r>
              <a:rPr lang="en-US" sz="4100" dirty="0" smtClean="0"/>
              <a:t>or </a:t>
            </a:r>
            <a:r>
              <a:rPr lang="en-US" sz="4100" dirty="0"/>
              <a:t>O</a:t>
            </a:r>
            <a:r>
              <a:rPr lang="en-US" sz="4100" dirty="0" smtClean="0"/>
              <a:t>ccupation</a:t>
            </a:r>
            <a:endParaRPr lang="en-US" dirty="0" smtClean="0"/>
          </a:p>
        </p:txBody>
      </p:sp>
      <p:sp>
        <p:nvSpPr>
          <p:cNvPr id="50181" name="Rectangle 3"/>
          <p:cNvSpPr>
            <a:spLocks noGrp="1" noChangeArrowheads="1"/>
          </p:cNvSpPr>
          <p:nvPr>
            <p:ph type="body" idx="1"/>
          </p:nvPr>
        </p:nvSpPr>
        <p:spPr>
          <a:xfrm>
            <a:off x="304800" y="1620838"/>
            <a:ext cx="8605838" cy="4081462"/>
          </a:xfrm>
        </p:spPr>
        <p:txBody>
          <a:bodyPr/>
          <a:lstStyle/>
          <a:p>
            <a:pPr eaLnBrk="1" hangingPunct="1">
              <a:lnSpc>
                <a:spcPct val="90000"/>
              </a:lnSpc>
            </a:pPr>
            <a:r>
              <a:rPr lang="en-US" sz="3000" dirty="0" smtClean="0"/>
              <a:t>Core:</a:t>
            </a:r>
            <a:endParaRPr lang="en-US" sz="2800" dirty="0" smtClean="0"/>
          </a:p>
          <a:p>
            <a:pPr lvl="1" eaLnBrk="1" hangingPunct="1">
              <a:lnSpc>
                <a:spcPct val="90000"/>
              </a:lnSpc>
            </a:pPr>
            <a:r>
              <a:rPr lang="en-US" sz="2600" dirty="0" smtClean="0"/>
              <a:t>for a person whose name consists of a phrase or appellation not conveying the idea of a person</a:t>
            </a:r>
            <a:r>
              <a:rPr lang="en-US" sz="2600" b="1" dirty="0" smtClean="0"/>
              <a:t>, or</a:t>
            </a:r>
          </a:p>
          <a:p>
            <a:pPr lvl="1" eaLnBrk="1" hangingPunct="1">
              <a:lnSpc>
                <a:spcPct val="90000"/>
              </a:lnSpc>
            </a:pPr>
            <a:r>
              <a:rPr lang="en-US" sz="2600" dirty="0" smtClean="0"/>
              <a:t>if needed to distinguish one person from another with the same name</a:t>
            </a:r>
          </a:p>
          <a:p>
            <a:pPr eaLnBrk="1" hangingPunct="1">
              <a:lnSpc>
                <a:spcPct val="90000"/>
              </a:lnSpc>
            </a:pPr>
            <a:endParaRPr lang="en-US" sz="2800" dirty="0" smtClean="0"/>
          </a:p>
          <a:p>
            <a:pPr eaLnBrk="1" hangingPunct="1">
              <a:lnSpc>
                <a:spcPct val="90000"/>
              </a:lnSpc>
            </a:pPr>
            <a:r>
              <a:rPr lang="en-US" sz="2800" dirty="0" smtClean="0"/>
              <a:t>Overlap with “field of activity”</a:t>
            </a:r>
          </a:p>
          <a:p>
            <a:pPr eaLnBrk="1" hangingPunct="1">
              <a:lnSpc>
                <a:spcPct val="90000"/>
              </a:lnSpc>
            </a:pPr>
            <a:endParaRPr lang="en-US" sz="2800" dirty="0" smtClean="0"/>
          </a:p>
          <a:p>
            <a:pPr marL="0" indent="0" eaLnBrk="1" hangingPunct="1">
              <a:lnSpc>
                <a:spcPct val="90000"/>
              </a:lnSpc>
              <a:buNone/>
            </a:pPr>
            <a:endParaRPr lang="en-US" sz="2800" dirty="0" smtClean="0"/>
          </a:p>
        </p:txBody>
      </p:sp>
      <p:sp>
        <p:nvSpPr>
          <p:cNvPr id="50182" name="Text Box 4"/>
          <p:cNvSpPr txBox="1">
            <a:spLocks noChangeArrowheads="1"/>
          </p:cNvSpPr>
          <p:nvPr/>
        </p:nvSpPr>
        <p:spPr bwMode="auto">
          <a:xfrm>
            <a:off x="1790700" y="5295900"/>
            <a:ext cx="672465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Osaka"/>
                <a:cs typeface="Osaka"/>
              </a:defRPr>
            </a:lvl1pPr>
            <a:lvl2pPr marL="742950" indent="-285750">
              <a:defRPr>
                <a:solidFill>
                  <a:schemeClr val="tx1"/>
                </a:solidFill>
                <a:latin typeface="Arial" panose="020B0604020202020204" pitchFamily="34" charset="0"/>
                <a:ea typeface="Osaka"/>
                <a:cs typeface="Osaka"/>
              </a:defRPr>
            </a:lvl2pPr>
            <a:lvl3pPr marL="1143000" indent="-228600">
              <a:defRPr>
                <a:solidFill>
                  <a:schemeClr val="tx1"/>
                </a:solidFill>
                <a:latin typeface="Arial" panose="020B0604020202020204" pitchFamily="34" charset="0"/>
                <a:ea typeface="Osaka"/>
                <a:cs typeface="Osaka"/>
              </a:defRPr>
            </a:lvl3pPr>
            <a:lvl4pPr marL="1600200" indent="-228600">
              <a:defRPr>
                <a:solidFill>
                  <a:schemeClr val="tx1"/>
                </a:solidFill>
                <a:latin typeface="Arial" panose="020B0604020202020204" pitchFamily="34" charset="0"/>
                <a:ea typeface="Osaka"/>
                <a:cs typeface="Osaka"/>
              </a:defRPr>
            </a:lvl4pPr>
            <a:lvl5pPr marL="2057400" indent="-228600">
              <a:defRPr>
                <a:solidFill>
                  <a:schemeClr val="tx1"/>
                </a:solidFill>
                <a:latin typeface="Arial" panose="020B0604020202020204" pitchFamily="34" charset="0"/>
                <a:ea typeface="Osaka"/>
                <a:cs typeface="Osaka"/>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r>
              <a:rPr lang="en-US" sz="2400" b="1">
                <a:solidFill>
                  <a:srgbClr val="000000"/>
                </a:solidFill>
                <a:latin typeface="Courier New" panose="02070309020205020404" pitchFamily="49" charset="0"/>
                <a:ea typeface="ＭＳ Ｐゴシック" panose="020B0600070205080204" pitchFamily="34" charset="-128"/>
              </a:rPr>
              <a:t>100 1# $a Watt, James </a:t>
            </a:r>
            <a:r>
              <a:rPr lang="en-US" sz="2400" b="1">
                <a:solidFill>
                  <a:srgbClr val="FF0000"/>
                </a:solidFill>
                <a:latin typeface="Courier New" panose="02070309020205020404" pitchFamily="49" charset="0"/>
                <a:ea typeface="ＭＳ Ｐゴシック" panose="020B0600070205080204" pitchFamily="34" charset="-128"/>
              </a:rPr>
              <a:t>$c (Gardener)</a:t>
            </a:r>
          </a:p>
          <a:p>
            <a:pPr eaLnBrk="1" hangingPunct="1"/>
            <a:endParaRPr lang="en-US">
              <a:solidFill>
                <a:srgbClr val="FF0000"/>
              </a:solidFill>
            </a:endParaRPr>
          </a:p>
        </p:txBody>
      </p:sp>
      <p:sp>
        <p:nvSpPr>
          <p:cNvPr id="50183" name="Rectangle 5"/>
          <p:cNvSpPr>
            <a:spLocks noChangeArrowheads="1"/>
          </p:cNvSpPr>
          <p:nvPr/>
        </p:nvSpPr>
        <p:spPr bwMode="auto">
          <a:xfrm>
            <a:off x="1722438" y="5251450"/>
            <a:ext cx="6651625" cy="555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Osaka"/>
                <a:cs typeface="Osaka"/>
              </a:defRPr>
            </a:lvl1pPr>
            <a:lvl2pPr marL="742950" indent="-285750">
              <a:defRPr>
                <a:solidFill>
                  <a:schemeClr val="tx1"/>
                </a:solidFill>
                <a:latin typeface="Arial" panose="020B0604020202020204" pitchFamily="34" charset="0"/>
                <a:ea typeface="Osaka"/>
                <a:cs typeface="Osaka"/>
              </a:defRPr>
            </a:lvl2pPr>
            <a:lvl3pPr marL="1143000" indent="-228600">
              <a:defRPr>
                <a:solidFill>
                  <a:schemeClr val="tx1"/>
                </a:solidFill>
                <a:latin typeface="Arial" panose="020B0604020202020204" pitchFamily="34" charset="0"/>
                <a:ea typeface="Osaka"/>
                <a:cs typeface="Osaka"/>
              </a:defRPr>
            </a:lvl3pPr>
            <a:lvl4pPr marL="1600200" indent="-228600">
              <a:defRPr>
                <a:solidFill>
                  <a:schemeClr val="tx1"/>
                </a:solidFill>
                <a:latin typeface="Arial" panose="020B0604020202020204" pitchFamily="34" charset="0"/>
                <a:ea typeface="Osaka"/>
                <a:cs typeface="Osaka"/>
              </a:defRPr>
            </a:lvl4pPr>
            <a:lvl5pPr marL="2057400" indent="-228600">
              <a:defRPr>
                <a:solidFill>
                  <a:schemeClr val="tx1"/>
                </a:solidFill>
                <a:latin typeface="Arial" panose="020B0604020202020204" pitchFamily="34" charset="0"/>
                <a:ea typeface="Osaka"/>
                <a:cs typeface="Osaka"/>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pPr eaLnBrk="1" hangingPunct="1"/>
            <a:endParaRPr lang="en-US"/>
          </a:p>
        </p:txBody>
      </p:sp>
      <p:sp>
        <p:nvSpPr>
          <p:cNvPr id="10" name="Date Placeholder 3"/>
          <p:cNvSpPr txBox="1">
            <a:spLocks/>
          </p:cNvSpPr>
          <p:nvPr/>
        </p:nvSpPr>
        <p:spPr>
          <a:xfrm>
            <a:off x="6787978" y="6477000"/>
            <a:ext cx="2356022" cy="317157"/>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1800" smtClean="0"/>
              <a:t>RDA for Georgia, 2011</a:t>
            </a:r>
            <a:endParaRPr lang="en-US" sz="1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a:xfrm>
            <a:off x="207963" y="249238"/>
            <a:ext cx="8936037" cy="1139825"/>
          </a:xfrm>
        </p:spPr>
        <p:txBody>
          <a:bodyPr/>
          <a:lstStyle/>
          <a:p>
            <a:pPr eaLnBrk="1" hangingPunct="1"/>
            <a:r>
              <a:rPr lang="en-US" sz="4000" dirty="0" smtClean="0"/>
              <a:t>RDA: Field </a:t>
            </a:r>
            <a:r>
              <a:rPr lang="en-US" sz="4000" dirty="0" smtClean="0"/>
              <a:t>of </a:t>
            </a:r>
            <a:r>
              <a:rPr lang="en-US" sz="4000" dirty="0" smtClean="0"/>
              <a:t>Activity </a:t>
            </a:r>
            <a:r>
              <a:rPr lang="en-US" sz="4000" dirty="0" smtClean="0"/>
              <a:t>of </a:t>
            </a:r>
            <a:r>
              <a:rPr lang="en-US" sz="4000" dirty="0"/>
              <a:t>P</a:t>
            </a:r>
            <a:r>
              <a:rPr lang="en-US" sz="4000" dirty="0" smtClean="0"/>
              <a:t>erson</a:t>
            </a:r>
            <a:endParaRPr lang="en-US" sz="4000" dirty="0" smtClean="0"/>
          </a:p>
        </p:txBody>
      </p:sp>
      <p:sp>
        <p:nvSpPr>
          <p:cNvPr id="52229" name="Rectangle 3"/>
          <p:cNvSpPr>
            <a:spLocks noGrp="1" noChangeArrowheads="1"/>
          </p:cNvSpPr>
          <p:nvPr>
            <p:ph type="body" idx="1"/>
          </p:nvPr>
        </p:nvSpPr>
        <p:spPr>
          <a:xfrm>
            <a:off x="304800" y="1352550"/>
            <a:ext cx="8605838" cy="4743450"/>
          </a:xfrm>
        </p:spPr>
        <p:txBody>
          <a:bodyPr/>
          <a:lstStyle/>
          <a:p>
            <a:pPr eaLnBrk="1" hangingPunct="1">
              <a:lnSpc>
                <a:spcPct val="90000"/>
              </a:lnSpc>
            </a:pPr>
            <a:r>
              <a:rPr lang="en-US" sz="2800" dirty="0"/>
              <a:t>F</a:t>
            </a:r>
            <a:r>
              <a:rPr lang="en-US" sz="2800" dirty="0" smtClean="0"/>
              <a:t>ield </a:t>
            </a:r>
            <a:r>
              <a:rPr lang="en-US" sz="2800" dirty="0" smtClean="0"/>
              <a:t>of </a:t>
            </a:r>
            <a:r>
              <a:rPr lang="en-US" sz="2800" dirty="0" err="1" smtClean="0"/>
              <a:t>endevor</a:t>
            </a:r>
            <a:r>
              <a:rPr lang="en-US" sz="2800" dirty="0" smtClean="0"/>
              <a:t>, area of expertise, etc., in which a person is or was </a:t>
            </a:r>
            <a:r>
              <a:rPr lang="en-US" sz="2800" dirty="0" smtClean="0"/>
              <a:t>engaged</a:t>
            </a:r>
            <a:endParaRPr lang="en-US" sz="2800" dirty="0" smtClean="0"/>
          </a:p>
          <a:p>
            <a:pPr eaLnBrk="1" hangingPunct="1">
              <a:lnSpc>
                <a:spcPct val="90000"/>
              </a:lnSpc>
            </a:pPr>
            <a:endParaRPr lang="en-US" sz="2800" dirty="0" smtClean="0"/>
          </a:p>
          <a:p>
            <a:pPr eaLnBrk="1" hangingPunct="1">
              <a:lnSpc>
                <a:spcPct val="90000"/>
              </a:lnSpc>
            </a:pPr>
            <a:r>
              <a:rPr lang="en-US" sz="2800" dirty="0" smtClean="0"/>
              <a:t>Core</a:t>
            </a:r>
            <a:r>
              <a:rPr lang="en-US" sz="2800" dirty="0" smtClean="0"/>
              <a:t>:</a:t>
            </a:r>
          </a:p>
          <a:p>
            <a:pPr lvl="1" eaLnBrk="1" hangingPunct="1">
              <a:lnSpc>
                <a:spcPct val="90000"/>
              </a:lnSpc>
            </a:pPr>
            <a:r>
              <a:rPr lang="en-US" sz="2400" dirty="0"/>
              <a:t>F</a:t>
            </a:r>
            <a:r>
              <a:rPr lang="en-US" sz="2400" dirty="0" smtClean="0"/>
              <a:t>or </a:t>
            </a:r>
            <a:r>
              <a:rPr lang="en-US" sz="2400" dirty="0" smtClean="0"/>
              <a:t>a person whose name consists of a phrase or appellation not conveying the idea of a person, or</a:t>
            </a:r>
          </a:p>
          <a:p>
            <a:pPr lvl="1" eaLnBrk="1" hangingPunct="1">
              <a:lnSpc>
                <a:spcPct val="90000"/>
              </a:lnSpc>
            </a:pPr>
            <a:r>
              <a:rPr lang="en-US" sz="2400" dirty="0"/>
              <a:t>I</a:t>
            </a:r>
            <a:r>
              <a:rPr lang="en-US" sz="2400" dirty="0" smtClean="0"/>
              <a:t>f </a:t>
            </a:r>
            <a:r>
              <a:rPr lang="en-US" sz="2400" dirty="0" smtClean="0"/>
              <a:t>needed to distinguish one person from another with the same name</a:t>
            </a:r>
          </a:p>
          <a:p>
            <a:pPr marL="0" indent="0" eaLnBrk="1" hangingPunct="1">
              <a:lnSpc>
                <a:spcPct val="90000"/>
              </a:lnSpc>
              <a:buNone/>
            </a:pPr>
            <a:endParaRPr lang="en-US" sz="2800" dirty="0" smtClean="0"/>
          </a:p>
          <a:p>
            <a:pPr eaLnBrk="1" hangingPunct="1">
              <a:lnSpc>
                <a:spcPct val="90000"/>
              </a:lnSpc>
            </a:pPr>
            <a:endParaRPr lang="en-US" sz="2800" dirty="0" smtClean="0"/>
          </a:p>
        </p:txBody>
      </p:sp>
      <p:sp>
        <p:nvSpPr>
          <p:cNvPr id="52230" name="Text Box 4"/>
          <p:cNvSpPr txBox="1">
            <a:spLocks noChangeArrowheads="1"/>
          </p:cNvSpPr>
          <p:nvPr/>
        </p:nvSpPr>
        <p:spPr bwMode="auto">
          <a:xfrm>
            <a:off x="303213" y="4800600"/>
            <a:ext cx="884078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Osaka"/>
                <a:cs typeface="Osaka"/>
              </a:defRPr>
            </a:lvl1pPr>
            <a:lvl2pPr marL="742950" indent="-285750">
              <a:defRPr>
                <a:solidFill>
                  <a:schemeClr val="tx1"/>
                </a:solidFill>
                <a:latin typeface="Arial" panose="020B0604020202020204" pitchFamily="34" charset="0"/>
                <a:ea typeface="Osaka"/>
                <a:cs typeface="Osaka"/>
              </a:defRPr>
            </a:lvl2pPr>
            <a:lvl3pPr marL="1143000" indent="-228600">
              <a:defRPr>
                <a:solidFill>
                  <a:schemeClr val="tx1"/>
                </a:solidFill>
                <a:latin typeface="Arial" panose="020B0604020202020204" pitchFamily="34" charset="0"/>
                <a:ea typeface="Osaka"/>
                <a:cs typeface="Osaka"/>
              </a:defRPr>
            </a:lvl3pPr>
            <a:lvl4pPr marL="1600200" indent="-228600">
              <a:defRPr>
                <a:solidFill>
                  <a:schemeClr val="tx1"/>
                </a:solidFill>
                <a:latin typeface="Arial" panose="020B0604020202020204" pitchFamily="34" charset="0"/>
                <a:ea typeface="Osaka"/>
                <a:cs typeface="Osaka"/>
              </a:defRPr>
            </a:lvl4pPr>
            <a:lvl5pPr marL="2057400" indent="-228600">
              <a:defRPr>
                <a:solidFill>
                  <a:schemeClr val="tx1"/>
                </a:solidFill>
                <a:latin typeface="Arial" panose="020B0604020202020204" pitchFamily="34" charset="0"/>
                <a:ea typeface="Osaka"/>
                <a:cs typeface="Osaka"/>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r>
              <a:rPr lang="en-US" sz="2400" b="1">
                <a:solidFill>
                  <a:srgbClr val="000000"/>
                </a:solidFill>
                <a:latin typeface="Courier New" panose="02070309020205020404" pitchFamily="49" charset="0"/>
                <a:ea typeface="ＭＳ Ｐゴシック" panose="020B0600070205080204" pitchFamily="34" charset="-128"/>
              </a:rPr>
              <a:t>100 0# $a Spotted Horse </a:t>
            </a:r>
            <a:r>
              <a:rPr lang="en-US" sz="2400" b="1">
                <a:solidFill>
                  <a:srgbClr val="FF0000"/>
                </a:solidFill>
                <a:latin typeface="Courier New" panose="02070309020205020404" pitchFamily="49" charset="0"/>
                <a:ea typeface="ＭＳ Ｐゴシック" panose="020B0600070205080204" pitchFamily="34" charset="-128"/>
              </a:rPr>
              <a:t>$c (Crow Indian chief)</a:t>
            </a:r>
          </a:p>
          <a:p>
            <a:pPr eaLnBrk="1" hangingPunct="1"/>
            <a:endParaRPr lang="en-US"/>
          </a:p>
        </p:txBody>
      </p:sp>
      <p:sp>
        <p:nvSpPr>
          <p:cNvPr id="52231" name="Rectangle 5"/>
          <p:cNvSpPr>
            <a:spLocks noChangeArrowheads="1"/>
          </p:cNvSpPr>
          <p:nvPr/>
        </p:nvSpPr>
        <p:spPr bwMode="auto">
          <a:xfrm>
            <a:off x="269875" y="4759325"/>
            <a:ext cx="8551863" cy="555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Osaka"/>
                <a:cs typeface="Osaka"/>
              </a:defRPr>
            </a:lvl1pPr>
            <a:lvl2pPr marL="742950" indent="-285750">
              <a:defRPr>
                <a:solidFill>
                  <a:schemeClr val="tx1"/>
                </a:solidFill>
                <a:latin typeface="Arial" panose="020B0604020202020204" pitchFamily="34" charset="0"/>
                <a:ea typeface="Osaka"/>
                <a:cs typeface="Osaka"/>
              </a:defRPr>
            </a:lvl2pPr>
            <a:lvl3pPr marL="1143000" indent="-228600">
              <a:defRPr>
                <a:solidFill>
                  <a:schemeClr val="tx1"/>
                </a:solidFill>
                <a:latin typeface="Arial" panose="020B0604020202020204" pitchFamily="34" charset="0"/>
                <a:ea typeface="Osaka"/>
                <a:cs typeface="Osaka"/>
              </a:defRPr>
            </a:lvl3pPr>
            <a:lvl4pPr marL="1600200" indent="-228600">
              <a:defRPr>
                <a:solidFill>
                  <a:schemeClr val="tx1"/>
                </a:solidFill>
                <a:latin typeface="Arial" panose="020B0604020202020204" pitchFamily="34" charset="0"/>
                <a:ea typeface="Osaka"/>
                <a:cs typeface="Osaka"/>
              </a:defRPr>
            </a:lvl4pPr>
            <a:lvl5pPr marL="2057400" indent="-228600">
              <a:defRPr>
                <a:solidFill>
                  <a:schemeClr val="tx1"/>
                </a:solidFill>
                <a:latin typeface="Arial" panose="020B0604020202020204" pitchFamily="34" charset="0"/>
                <a:ea typeface="Osaka"/>
                <a:cs typeface="Osaka"/>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pPr eaLnBrk="1" hangingPunct="1"/>
            <a:endParaRPr lang="en-US"/>
          </a:p>
        </p:txBody>
      </p:sp>
      <p:sp>
        <p:nvSpPr>
          <p:cNvPr id="10" name="Date Placeholder 3"/>
          <p:cNvSpPr txBox="1">
            <a:spLocks/>
          </p:cNvSpPr>
          <p:nvPr/>
        </p:nvSpPr>
        <p:spPr>
          <a:xfrm>
            <a:off x="6787978" y="6477000"/>
            <a:ext cx="2356022" cy="317157"/>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1800" smtClean="0"/>
              <a:t>RDA for Georgia, 2011</a:t>
            </a:r>
            <a:endParaRPr lang="en-US" sz="1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a:xfrm>
            <a:off x="668338" y="346075"/>
            <a:ext cx="7772400" cy="719138"/>
          </a:xfrm>
        </p:spPr>
        <p:txBody>
          <a:bodyPr/>
          <a:lstStyle/>
          <a:p>
            <a:pPr eaLnBrk="1" hangingPunct="1"/>
            <a:r>
              <a:rPr lang="en-US" sz="4000" dirty="0" smtClean="0"/>
              <a:t>RDA: Associated Date for Person</a:t>
            </a:r>
            <a:endParaRPr lang="en-US" sz="4000" dirty="0" smtClean="0"/>
          </a:p>
        </p:txBody>
      </p:sp>
      <p:sp>
        <p:nvSpPr>
          <p:cNvPr id="44037" name="Rectangle 3"/>
          <p:cNvSpPr>
            <a:spLocks noGrp="1" noChangeArrowheads="1"/>
          </p:cNvSpPr>
          <p:nvPr>
            <p:ph type="body" idx="1"/>
          </p:nvPr>
        </p:nvSpPr>
        <p:spPr>
          <a:xfrm>
            <a:off x="327025" y="1589089"/>
            <a:ext cx="8816975" cy="4354512"/>
          </a:xfrm>
        </p:spPr>
        <p:txBody>
          <a:bodyPr/>
          <a:lstStyle/>
          <a:p>
            <a:pPr eaLnBrk="1" hangingPunct="1">
              <a:lnSpc>
                <a:spcPct val="90000"/>
              </a:lnSpc>
            </a:pPr>
            <a:r>
              <a:rPr lang="en-US" sz="3000" dirty="0" smtClean="0"/>
              <a:t>Three dates:</a:t>
            </a:r>
          </a:p>
          <a:p>
            <a:pPr lvl="1" eaLnBrk="1" hangingPunct="1">
              <a:lnSpc>
                <a:spcPct val="90000"/>
              </a:lnSpc>
            </a:pPr>
            <a:r>
              <a:rPr lang="en-US" dirty="0" smtClean="0"/>
              <a:t>Date of </a:t>
            </a:r>
            <a:r>
              <a:rPr lang="en-US" dirty="0" smtClean="0"/>
              <a:t>birth</a:t>
            </a:r>
            <a:endParaRPr lang="en-US" dirty="0" smtClean="0"/>
          </a:p>
          <a:p>
            <a:pPr lvl="1" eaLnBrk="1" hangingPunct="1">
              <a:lnSpc>
                <a:spcPct val="90000"/>
              </a:lnSpc>
            </a:pPr>
            <a:r>
              <a:rPr lang="en-US" dirty="0" smtClean="0"/>
              <a:t>Date of </a:t>
            </a:r>
            <a:r>
              <a:rPr lang="en-US" dirty="0" smtClean="0"/>
              <a:t>death</a:t>
            </a:r>
            <a:endParaRPr lang="en-US" dirty="0" smtClean="0"/>
          </a:p>
          <a:p>
            <a:pPr lvl="1" eaLnBrk="1" hangingPunct="1">
              <a:lnSpc>
                <a:spcPct val="90000"/>
              </a:lnSpc>
            </a:pPr>
            <a:r>
              <a:rPr lang="en-US" dirty="0" smtClean="0"/>
              <a:t>Period of activity of the </a:t>
            </a:r>
            <a:r>
              <a:rPr lang="en-US" dirty="0" smtClean="0"/>
              <a:t>person</a:t>
            </a:r>
            <a:endParaRPr lang="en-US" dirty="0" smtClean="0"/>
          </a:p>
          <a:p>
            <a:pPr lvl="1" eaLnBrk="1" hangingPunct="1">
              <a:lnSpc>
                <a:spcPct val="90000"/>
              </a:lnSpc>
            </a:pPr>
            <a:endParaRPr lang="en-US" sz="2400" dirty="0" smtClean="0"/>
          </a:p>
          <a:p>
            <a:pPr eaLnBrk="1" hangingPunct="1">
              <a:lnSpc>
                <a:spcPct val="90000"/>
              </a:lnSpc>
            </a:pPr>
            <a:r>
              <a:rPr lang="en-US" sz="3000" dirty="0" smtClean="0"/>
              <a:t>Guidelines for </a:t>
            </a:r>
            <a:r>
              <a:rPr lang="en-US" sz="3000" u="sng" dirty="0" smtClean="0"/>
              <a:t>probable</a:t>
            </a:r>
            <a:r>
              <a:rPr lang="en-US" sz="3000" dirty="0" smtClean="0"/>
              <a:t> dates </a:t>
            </a:r>
            <a:r>
              <a:rPr lang="en-US" sz="3000" dirty="0" smtClean="0"/>
              <a:t>are in RDA 9.3.1</a:t>
            </a:r>
            <a:endParaRPr lang="en-US" sz="3000" dirty="0" smtClean="0"/>
          </a:p>
          <a:p>
            <a:pPr eaLnBrk="1" hangingPunct="1">
              <a:lnSpc>
                <a:spcPct val="90000"/>
              </a:lnSpc>
            </a:pPr>
            <a:endParaRPr lang="en-US" sz="3000" dirty="0" smtClean="0"/>
          </a:p>
        </p:txBody>
      </p:sp>
      <p:sp>
        <p:nvSpPr>
          <p:cNvPr id="8" name="Date Placeholder 3"/>
          <p:cNvSpPr txBox="1">
            <a:spLocks/>
          </p:cNvSpPr>
          <p:nvPr/>
        </p:nvSpPr>
        <p:spPr>
          <a:xfrm>
            <a:off x="6787978" y="6477000"/>
            <a:ext cx="2356022" cy="317157"/>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1800" smtClean="0"/>
              <a:t>RDA for Georgia, 2011</a:t>
            </a:r>
            <a:endParaRPr lang="en-US"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01000" cy="508560"/>
          </a:xfrm>
        </p:spPr>
        <p:txBody>
          <a:bodyPr/>
          <a:lstStyle/>
          <a:p>
            <a:r>
              <a:rPr lang="en-US" u="sng" dirty="0" smtClean="0"/>
              <a:t>Five “Levels” of Metadata</a:t>
            </a:r>
            <a:endParaRPr lang="en-US" u="sng" dirty="0"/>
          </a:p>
        </p:txBody>
      </p:sp>
      <p:sp>
        <p:nvSpPr>
          <p:cNvPr id="3" name="Content Placeholder 2"/>
          <p:cNvSpPr>
            <a:spLocks noGrp="1"/>
          </p:cNvSpPr>
          <p:nvPr>
            <p:ph idx="1"/>
          </p:nvPr>
        </p:nvSpPr>
        <p:spPr>
          <a:xfrm>
            <a:off x="152400" y="662747"/>
            <a:ext cx="8991600" cy="4114800"/>
          </a:xfrm>
        </p:spPr>
        <p:txBody>
          <a:bodyPr/>
          <a:lstStyle/>
          <a:p>
            <a:r>
              <a:rPr lang="en-US" dirty="0" smtClean="0"/>
              <a:t>Framework</a:t>
            </a:r>
          </a:p>
          <a:p>
            <a:pPr lvl="1"/>
            <a:r>
              <a:rPr lang="en-US" sz="2600" dirty="0" smtClean="0"/>
              <a:t>Functional Requirements for Bibliographic Records (FRBR)</a:t>
            </a:r>
          </a:p>
          <a:p>
            <a:r>
              <a:rPr lang="en-US" dirty="0" smtClean="0"/>
              <a:t>Schema (“Data Fields and Structure”) </a:t>
            </a:r>
          </a:p>
          <a:p>
            <a:pPr lvl="1"/>
            <a:r>
              <a:rPr lang="en-US" sz="2600" dirty="0" smtClean="0"/>
              <a:t>Dublin Core</a:t>
            </a:r>
          </a:p>
          <a:p>
            <a:r>
              <a:rPr lang="en-US" dirty="0" smtClean="0">
                <a:solidFill>
                  <a:srgbClr val="FF0000"/>
                </a:solidFill>
              </a:rPr>
              <a:t>Guidelines</a:t>
            </a:r>
            <a:r>
              <a:rPr lang="en-US" dirty="0" smtClean="0"/>
              <a:t> </a:t>
            </a:r>
            <a:r>
              <a:rPr lang="en-US" dirty="0" smtClean="0"/>
              <a:t>(“Data Content and Values”) </a:t>
            </a:r>
          </a:p>
          <a:p>
            <a:pPr lvl="1"/>
            <a:r>
              <a:rPr lang="en-US" sz="2600" dirty="0" smtClean="0"/>
              <a:t>Resource Description and Access (RDA)</a:t>
            </a:r>
          </a:p>
          <a:p>
            <a:pPr lvl="1"/>
            <a:r>
              <a:rPr lang="en-US" sz="2600" dirty="0" smtClean="0"/>
              <a:t>Library of Congress Subject Headings (LCSH)</a:t>
            </a:r>
          </a:p>
          <a:p>
            <a:r>
              <a:rPr lang="en-US" dirty="0" smtClean="0"/>
              <a:t>Representation (abstract “Data Format”) </a:t>
            </a:r>
          </a:p>
          <a:p>
            <a:pPr lvl="1"/>
            <a:r>
              <a:rPr lang="en-US" sz="2600" dirty="0" smtClean="0"/>
              <a:t>Resource Description Framework (RDF)</a:t>
            </a:r>
          </a:p>
          <a:p>
            <a:r>
              <a:rPr lang="en-US" dirty="0" smtClean="0"/>
              <a:t>Serialization (“Data Format”)</a:t>
            </a:r>
          </a:p>
          <a:p>
            <a:pPr lvl="1"/>
            <a:r>
              <a:rPr lang="en-US" sz="2600" dirty="0" smtClean="0"/>
              <a:t>RDF in </a:t>
            </a:r>
            <a:r>
              <a:rPr lang="en-US" sz="2600" dirty="0" err="1" smtClean="0"/>
              <a:t>eXtensible</a:t>
            </a:r>
            <a:r>
              <a:rPr lang="en-US" sz="2600" dirty="0" smtClean="0"/>
              <a:t> Markup Language (RDF/XML)</a:t>
            </a:r>
          </a:p>
        </p:txBody>
      </p:sp>
      <p:sp>
        <p:nvSpPr>
          <p:cNvPr id="4" name="TextBox 3"/>
          <p:cNvSpPr txBox="1"/>
          <p:nvPr/>
        </p:nvSpPr>
        <p:spPr>
          <a:xfrm>
            <a:off x="3329533" y="6503084"/>
            <a:ext cx="5823838" cy="369332"/>
          </a:xfrm>
          <a:prstGeom prst="rect">
            <a:avLst/>
          </a:prstGeom>
          <a:noFill/>
        </p:spPr>
        <p:txBody>
          <a:bodyPr wrap="none" rtlCol="0">
            <a:spAutoFit/>
          </a:bodyPr>
          <a:lstStyle/>
          <a:p>
            <a:r>
              <a:rPr lang="en-US" sz="1800" dirty="0" smtClean="0"/>
              <a:t>Adapted from </a:t>
            </a:r>
            <a:r>
              <a:rPr lang="en-US" sz="1800" dirty="0" err="1" smtClean="0"/>
              <a:t>Elings</a:t>
            </a:r>
            <a:r>
              <a:rPr lang="en-US" sz="1800" dirty="0" smtClean="0"/>
              <a:t> and </a:t>
            </a:r>
            <a:r>
              <a:rPr lang="en-US" sz="1800" dirty="0" err="1" smtClean="0"/>
              <a:t>Waibel</a:t>
            </a:r>
            <a:r>
              <a:rPr lang="en-US" sz="1800" i="1" dirty="0" smtClean="0"/>
              <a:t>, First Monday</a:t>
            </a:r>
            <a:r>
              <a:rPr lang="en-US" sz="1800" dirty="0" smtClean="0"/>
              <a:t>, (12)3, 2007</a:t>
            </a:r>
            <a:endParaRPr lang="en-US" sz="1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752600"/>
            <a:ext cx="343877" cy="609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2720147"/>
            <a:ext cx="279400" cy="7747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400" y="5399736"/>
            <a:ext cx="755052" cy="637889"/>
          </a:xfrm>
          <a:prstGeom prst="rect">
            <a:avLst/>
          </a:prstGeom>
        </p:spPr>
      </p:pic>
    </p:spTree>
    <p:extLst>
      <p:ext uri="{BB962C8B-B14F-4D97-AF65-F5344CB8AC3E}">
        <p14:creationId xmlns:p14="http://schemas.microsoft.com/office/powerpoint/2010/main" val="5374497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a:xfrm>
            <a:off x="255588" y="366713"/>
            <a:ext cx="8520112" cy="936625"/>
          </a:xfrm>
        </p:spPr>
        <p:txBody>
          <a:bodyPr/>
          <a:lstStyle/>
          <a:p>
            <a:pPr eaLnBrk="1" hangingPunct="1"/>
            <a:r>
              <a:rPr lang="en-US" sz="4200" dirty="0" smtClean="0"/>
              <a:t>RDA: Associated Place for Person</a:t>
            </a:r>
            <a:endParaRPr lang="en-US" dirty="0" smtClean="0"/>
          </a:p>
        </p:txBody>
      </p:sp>
      <p:sp>
        <p:nvSpPr>
          <p:cNvPr id="58373" name="Rectangle 3"/>
          <p:cNvSpPr>
            <a:spLocks noGrp="1" noChangeArrowheads="1"/>
          </p:cNvSpPr>
          <p:nvPr>
            <p:ph type="body" idx="1"/>
          </p:nvPr>
        </p:nvSpPr>
        <p:spPr>
          <a:xfrm>
            <a:off x="685800" y="1849438"/>
            <a:ext cx="7772400" cy="4114800"/>
          </a:xfrm>
        </p:spPr>
        <p:txBody>
          <a:bodyPr/>
          <a:lstStyle/>
          <a:p>
            <a:pPr eaLnBrk="1" hangingPunct="1"/>
            <a:r>
              <a:rPr lang="en-US" dirty="0" smtClean="0"/>
              <a:t>Place of birth</a:t>
            </a:r>
          </a:p>
          <a:p>
            <a:pPr eaLnBrk="1" hangingPunct="1"/>
            <a:r>
              <a:rPr lang="en-US" dirty="0" smtClean="0"/>
              <a:t>Place of death</a:t>
            </a:r>
          </a:p>
          <a:p>
            <a:pPr eaLnBrk="1" hangingPunct="1"/>
            <a:r>
              <a:rPr lang="en-US" dirty="0" smtClean="0"/>
              <a:t>Country associated with the person</a:t>
            </a:r>
          </a:p>
          <a:p>
            <a:pPr eaLnBrk="1" hangingPunct="1"/>
            <a:r>
              <a:rPr lang="en-US" dirty="0" smtClean="0"/>
              <a:t>Place of </a:t>
            </a:r>
            <a:r>
              <a:rPr lang="en-US" dirty="0" smtClean="0"/>
              <a:t>residence</a:t>
            </a:r>
            <a:endParaRPr lang="en-US" dirty="0" smtClean="0"/>
          </a:p>
        </p:txBody>
      </p:sp>
      <p:sp>
        <p:nvSpPr>
          <p:cNvPr id="8" name="Date Placeholder 3"/>
          <p:cNvSpPr txBox="1">
            <a:spLocks/>
          </p:cNvSpPr>
          <p:nvPr/>
        </p:nvSpPr>
        <p:spPr>
          <a:xfrm>
            <a:off x="6787978" y="6477000"/>
            <a:ext cx="2356022" cy="317157"/>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1800" smtClean="0"/>
              <a:t>RDA for Georgia, 2011</a:t>
            </a:r>
            <a:endParaRPr lang="en-US" sz="1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DACS Principles</a:t>
            </a:r>
            <a:endParaRPr lang="en-US" dirty="0"/>
          </a:p>
        </p:txBody>
      </p:sp>
      <p:sp>
        <p:nvSpPr>
          <p:cNvPr id="3" name="Content Placeholder 2"/>
          <p:cNvSpPr>
            <a:spLocks noGrp="1"/>
          </p:cNvSpPr>
          <p:nvPr>
            <p:ph idx="1"/>
          </p:nvPr>
        </p:nvSpPr>
        <p:spPr>
          <a:xfrm>
            <a:off x="0" y="1295400"/>
            <a:ext cx="9144000" cy="4114800"/>
          </a:xfrm>
        </p:spPr>
        <p:txBody>
          <a:bodyPr/>
          <a:lstStyle/>
          <a:p>
            <a:pPr marL="457200" indent="-457200">
              <a:buFont typeface="+mj-lt"/>
              <a:buAutoNum type="arabicPeriod"/>
            </a:pPr>
            <a:r>
              <a:rPr lang="en-US" sz="2400" dirty="0" smtClean="0"/>
              <a:t>Records in archives possess unique characteristics.</a:t>
            </a:r>
          </a:p>
          <a:p>
            <a:pPr marL="457200" indent="-457200">
              <a:buFont typeface="+mj-lt"/>
              <a:buAutoNum type="arabicPeriod"/>
            </a:pPr>
            <a:r>
              <a:rPr lang="en-US" sz="2400" dirty="0" smtClean="0"/>
              <a:t>The principle of respect des finds is the basis of archival arrangement and description.</a:t>
            </a:r>
          </a:p>
          <a:p>
            <a:pPr marL="457200" indent="-457200">
              <a:buFont typeface="+mj-lt"/>
              <a:buAutoNum type="arabicPeriod"/>
            </a:pPr>
            <a:r>
              <a:rPr lang="en-US" sz="2400" dirty="0" smtClean="0"/>
              <a:t>Arrangement involves identification of groupings within material.</a:t>
            </a:r>
          </a:p>
          <a:p>
            <a:pPr marL="457200" indent="-457200">
              <a:buFont typeface="+mj-lt"/>
              <a:buAutoNum type="arabicPeriod"/>
            </a:pPr>
            <a:r>
              <a:rPr lang="en-US" sz="2400" dirty="0" smtClean="0"/>
              <a:t>Description reflects arrangement.</a:t>
            </a:r>
          </a:p>
          <a:p>
            <a:pPr marL="457200" indent="-457200">
              <a:buFont typeface="+mj-lt"/>
              <a:buAutoNum type="arabicPeriod"/>
            </a:pPr>
            <a:r>
              <a:rPr lang="en-US" sz="2400" dirty="0" smtClean="0"/>
              <a:t>The rules of description apply to all archival materials regardless of form or medium.</a:t>
            </a:r>
          </a:p>
          <a:p>
            <a:pPr marL="457200" indent="-457200">
              <a:buFont typeface="+mj-lt"/>
              <a:buAutoNum type="arabicPeriod"/>
            </a:pPr>
            <a:r>
              <a:rPr lang="en-US" sz="2400" dirty="0" smtClean="0"/>
              <a:t>The principles of archival description apply equally to records created by corporate bodies, individuals, or families.</a:t>
            </a:r>
          </a:p>
          <a:p>
            <a:pPr marL="457200" indent="-457200">
              <a:buFont typeface="+mj-lt"/>
              <a:buAutoNum type="arabicPeriod"/>
            </a:pPr>
            <a:r>
              <a:rPr lang="en-US" sz="2400" dirty="0" smtClean="0"/>
              <a:t>Archival descriptions may be presented at varying levels of detail to produce a variety of outputs.</a:t>
            </a:r>
          </a:p>
          <a:p>
            <a:pPr marL="457200" indent="-457200">
              <a:buFont typeface="+mj-lt"/>
              <a:buAutoNum type="arabicPeriod"/>
            </a:pPr>
            <a:r>
              <a:rPr lang="en-US" sz="2400" dirty="0" smtClean="0"/>
              <a:t>The creators of archival materials, as well as the materials themselves, must be described.</a:t>
            </a:r>
            <a:endParaRPr lang="en-US" sz="2400" dirty="0"/>
          </a:p>
        </p:txBody>
      </p:sp>
    </p:spTree>
    <p:extLst>
      <p:ext uri="{BB962C8B-B14F-4D97-AF65-F5344CB8AC3E}">
        <p14:creationId xmlns:p14="http://schemas.microsoft.com/office/powerpoint/2010/main" val="234450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(Single-Level) DACS Elements</a:t>
            </a:r>
            <a:endParaRPr lang="en-US" dirty="0"/>
          </a:p>
        </p:txBody>
      </p:sp>
      <p:sp>
        <p:nvSpPr>
          <p:cNvPr id="4" name="Text Placeholder 3"/>
          <p:cNvSpPr>
            <a:spLocks noGrp="1"/>
          </p:cNvSpPr>
          <p:nvPr>
            <p:ph type="body" idx="1"/>
          </p:nvPr>
        </p:nvSpPr>
        <p:spPr>
          <a:xfrm>
            <a:off x="99858" y="609600"/>
            <a:ext cx="4040188" cy="639762"/>
          </a:xfrm>
        </p:spPr>
        <p:txBody>
          <a:bodyPr/>
          <a:lstStyle/>
          <a:p>
            <a:r>
              <a:rPr lang="en-US" dirty="0" smtClean="0"/>
              <a:t>Required</a:t>
            </a:r>
            <a:endParaRPr lang="en-US" dirty="0"/>
          </a:p>
        </p:txBody>
      </p:sp>
      <p:sp>
        <p:nvSpPr>
          <p:cNvPr id="3" name="Content Placeholder 2"/>
          <p:cNvSpPr>
            <a:spLocks noGrp="1"/>
          </p:cNvSpPr>
          <p:nvPr>
            <p:ph sz="half" idx="2"/>
          </p:nvPr>
        </p:nvSpPr>
        <p:spPr>
          <a:xfrm>
            <a:off x="35256" y="1249362"/>
            <a:ext cx="4612944" cy="3951288"/>
          </a:xfrm>
        </p:spPr>
        <p:txBody>
          <a:bodyPr/>
          <a:lstStyle/>
          <a:p>
            <a:r>
              <a:rPr lang="en-US" dirty="0" smtClean="0"/>
              <a:t>Reference code</a:t>
            </a:r>
            <a:endParaRPr lang="en-US" dirty="0"/>
          </a:p>
          <a:p>
            <a:r>
              <a:rPr lang="en-US" dirty="0" err="1" smtClean="0"/>
              <a:t>Name+location</a:t>
            </a:r>
            <a:r>
              <a:rPr lang="en-US" dirty="0" smtClean="0"/>
              <a:t> </a:t>
            </a:r>
            <a:r>
              <a:rPr lang="en-US" dirty="0"/>
              <a:t>of </a:t>
            </a:r>
            <a:r>
              <a:rPr lang="en-US" dirty="0"/>
              <a:t>r</a:t>
            </a:r>
            <a:r>
              <a:rPr lang="en-US" dirty="0" smtClean="0"/>
              <a:t>epository</a:t>
            </a:r>
            <a:endParaRPr lang="en-US" dirty="0"/>
          </a:p>
          <a:p>
            <a:r>
              <a:rPr lang="en-US" dirty="0" smtClean="0"/>
              <a:t>Title</a:t>
            </a:r>
            <a:endParaRPr lang="en-US" dirty="0"/>
          </a:p>
          <a:p>
            <a:r>
              <a:rPr lang="en-US" dirty="0" smtClean="0"/>
              <a:t>Date</a:t>
            </a:r>
            <a:endParaRPr lang="en-US" dirty="0"/>
          </a:p>
          <a:p>
            <a:r>
              <a:rPr lang="en-US" dirty="0" smtClean="0"/>
              <a:t>Extent</a:t>
            </a:r>
            <a:endParaRPr lang="en-US" dirty="0"/>
          </a:p>
          <a:p>
            <a:r>
              <a:rPr lang="en-US" dirty="0" smtClean="0"/>
              <a:t>Name </a:t>
            </a:r>
            <a:r>
              <a:rPr lang="en-US" dirty="0"/>
              <a:t>of </a:t>
            </a:r>
            <a:r>
              <a:rPr lang="en-US" dirty="0" smtClean="0"/>
              <a:t>creator(s)</a:t>
            </a:r>
            <a:endParaRPr lang="en-US" i="1" dirty="0"/>
          </a:p>
          <a:p>
            <a:r>
              <a:rPr lang="en-US" dirty="0" smtClean="0"/>
              <a:t>Scope </a:t>
            </a:r>
            <a:r>
              <a:rPr lang="en-US" dirty="0"/>
              <a:t>and </a:t>
            </a:r>
            <a:r>
              <a:rPr lang="en-US" dirty="0"/>
              <a:t>c</a:t>
            </a:r>
            <a:r>
              <a:rPr lang="en-US" dirty="0" smtClean="0"/>
              <a:t>ontent</a:t>
            </a:r>
            <a:endParaRPr lang="en-US" dirty="0"/>
          </a:p>
          <a:p>
            <a:r>
              <a:rPr lang="en-US" dirty="0" smtClean="0"/>
              <a:t>Conditions governing </a:t>
            </a:r>
            <a:r>
              <a:rPr lang="en-US" dirty="0"/>
              <a:t>a</a:t>
            </a:r>
            <a:r>
              <a:rPr lang="en-US" dirty="0" smtClean="0"/>
              <a:t>ccess</a:t>
            </a:r>
            <a:endParaRPr lang="en-US" dirty="0"/>
          </a:p>
          <a:p>
            <a:r>
              <a:rPr lang="en-US" dirty="0" smtClean="0"/>
              <a:t>Languages </a:t>
            </a:r>
            <a:r>
              <a:rPr lang="en-US" dirty="0"/>
              <a:t>and </a:t>
            </a:r>
            <a:r>
              <a:rPr lang="en-US" dirty="0"/>
              <a:t>s</a:t>
            </a:r>
            <a:r>
              <a:rPr lang="en-US" dirty="0" smtClean="0"/>
              <a:t>cripts</a:t>
            </a:r>
          </a:p>
          <a:p>
            <a:r>
              <a:rPr lang="en-US" dirty="0" smtClean="0"/>
              <a:t>Plus, for “Optimal”</a:t>
            </a:r>
          </a:p>
          <a:p>
            <a:pPr lvl="1"/>
            <a:r>
              <a:rPr lang="en-US" dirty="0" smtClean="0"/>
              <a:t>Administrative/biographical </a:t>
            </a:r>
            <a:r>
              <a:rPr lang="en-US" dirty="0"/>
              <a:t>history</a:t>
            </a:r>
          </a:p>
          <a:p>
            <a:pPr lvl="1"/>
            <a:r>
              <a:rPr lang="en-US" dirty="0"/>
              <a:t>Access </a:t>
            </a:r>
            <a:r>
              <a:rPr lang="en-US" dirty="0" smtClean="0"/>
              <a:t>points</a:t>
            </a:r>
            <a:endParaRPr lang="en-US" dirty="0"/>
          </a:p>
        </p:txBody>
      </p:sp>
      <p:sp>
        <p:nvSpPr>
          <p:cNvPr id="5" name="Text Placeholder 4"/>
          <p:cNvSpPr>
            <a:spLocks noGrp="1"/>
          </p:cNvSpPr>
          <p:nvPr>
            <p:ph type="body" sz="quarter" idx="3"/>
          </p:nvPr>
        </p:nvSpPr>
        <p:spPr>
          <a:xfrm>
            <a:off x="4712802" y="583038"/>
            <a:ext cx="4041775" cy="639762"/>
          </a:xfrm>
        </p:spPr>
        <p:txBody>
          <a:bodyPr/>
          <a:lstStyle/>
          <a:p>
            <a:r>
              <a:rPr lang="en-US" dirty="0" smtClean="0"/>
              <a:t>Optional</a:t>
            </a:r>
            <a:endParaRPr lang="en-US" dirty="0"/>
          </a:p>
        </p:txBody>
      </p:sp>
      <p:sp>
        <p:nvSpPr>
          <p:cNvPr id="6" name="Content Placeholder 5"/>
          <p:cNvSpPr>
            <a:spLocks noGrp="1"/>
          </p:cNvSpPr>
          <p:nvPr>
            <p:ph sz="quarter" idx="4"/>
          </p:nvPr>
        </p:nvSpPr>
        <p:spPr>
          <a:xfrm>
            <a:off x="4712802" y="1249362"/>
            <a:ext cx="4953000" cy="3951288"/>
          </a:xfrm>
        </p:spPr>
        <p:txBody>
          <a:bodyPr/>
          <a:lstStyle/>
          <a:p>
            <a:r>
              <a:rPr lang="en-US" sz="2000" dirty="0" smtClean="0"/>
              <a:t>System of arrangement</a:t>
            </a:r>
          </a:p>
          <a:p>
            <a:r>
              <a:rPr lang="en-US" sz="2000" dirty="0" smtClean="0"/>
              <a:t>Physical access</a:t>
            </a:r>
          </a:p>
          <a:p>
            <a:r>
              <a:rPr lang="en-US" sz="2000" dirty="0"/>
              <a:t>T</a:t>
            </a:r>
            <a:r>
              <a:rPr lang="en-US" sz="2000" dirty="0" smtClean="0"/>
              <a:t>echnical access</a:t>
            </a:r>
          </a:p>
          <a:p>
            <a:r>
              <a:rPr lang="en-US" sz="2000" dirty="0" smtClean="0"/>
              <a:t>Conditions for reproduction and use</a:t>
            </a:r>
          </a:p>
          <a:p>
            <a:r>
              <a:rPr lang="en-US" sz="2000" dirty="0" smtClean="0"/>
              <a:t>(other) Finding aids</a:t>
            </a:r>
          </a:p>
          <a:p>
            <a:r>
              <a:rPr lang="en-US" sz="2000" dirty="0" smtClean="0"/>
              <a:t>Custodial history</a:t>
            </a:r>
          </a:p>
          <a:p>
            <a:r>
              <a:rPr lang="en-US" sz="2000" dirty="0" smtClean="0"/>
              <a:t>Immediate source of acquisition</a:t>
            </a:r>
          </a:p>
          <a:p>
            <a:r>
              <a:rPr lang="en-US" sz="2000" dirty="0" smtClean="0"/>
              <a:t>Appraisal, destruction, scheduling</a:t>
            </a:r>
          </a:p>
          <a:p>
            <a:r>
              <a:rPr lang="en-US" sz="2000" dirty="0" smtClean="0"/>
              <a:t>Accruals (anticipated additions)</a:t>
            </a:r>
          </a:p>
          <a:p>
            <a:r>
              <a:rPr lang="en-US" sz="2000" dirty="0" err="1" smtClean="0"/>
              <a:t>Existence+location</a:t>
            </a:r>
            <a:r>
              <a:rPr lang="en-US" sz="2000" dirty="0" smtClean="0"/>
              <a:t> of originals</a:t>
            </a:r>
          </a:p>
          <a:p>
            <a:r>
              <a:rPr lang="en-US" sz="2000" dirty="0" err="1" smtClean="0"/>
              <a:t>Existence+location</a:t>
            </a:r>
            <a:r>
              <a:rPr lang="en-US" sz="2000" dirty="0" smtClean="0"/>
              <a:t> of copies</a:t>
            </a:r>
          </a:p>
          <a:p>
            <a:r>
              <a:rPr lang="en-US" sz="2000" dirty="0" smtClean="0"/>
              <a:t>Related archival materials</a:t>
            </a:r>
          </a:p>
          <a:p>
            <a:r>
              <a:rPr lang="en-US" sz="2000" dirty="0" smtClean="0"/>
              <a:t>Publication note</a:t>
            </a:r>
          </a:p>
          <a:p>
            <a:r>
              <a:rPr lang="en-US" sz="2000" dirty="0" smtClean="0"/>
              <a:t>Notes</a:t>
            </a:r>
          </a:p>
          <a:p>
            <a:r>
              <a:rPr lang="en-US" sz="2000" dirty="0" smtClean="0"/>
              <a:t>Description control</a:t>
            </a:r>
            <a:endParaRPr lang="en-US" sz="2000" dirty="0"/>
          </a:p>
        </p:txBody>
      </p:sp>
    </p:spTree>
    <p:extLst>
      <p:ext uri="{BB962C8B-B14F-4D97-AF65-F5344CB8AC3E}">
        <p14:creationId xmlns:p14="http://schemas.microsoft.com/office/powerpoint/2010/main" val="3365045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76200"/>
            <a:ext cx="7772400" cy="1143000"/>
          </a:xfrm>
        </p:spPr>
        <p:txBody>
          <a:bodyPr/>
          <a:lstStyle/>
          <a:p>
            <a:r>
              <a:rPr lang="en-US" dirty="0" smtClean="0"/>
              <a:t>Modeling Use of Language</a:t>
            </a:r>
            <a:endParaRPr lang="en-US" dirty="0"/>
          </a:p>
        </p:txBody>
      </p:sp>
      <p:sp>
        <p:nvSpPr>
          <p:cNvPr id="6" name="Content Placeholder 5"/>
          <p:cNvSpPr>
            <a:spLocks noGrp="1"/>
          </p:cNvSpPr>
          <p:nvPr>
            <p:ph idx="1"/>
          </p:nvPr>
        </p:nvSpPr>
        <p:spPr>
          <a:xfrm>
            <a:off x="228600" y="1219200"/>
            <a:ext cx="8839200" cy="4114800"/>
          </a:xfrm>
        </p:spPr>
        <p:txBody>
          <a:bodyPr/>
          <a:lstStyle/>
          <a:p>
            <a:r>
              <a:rPr lang="en-US" dirty="0" smtClean="0"/>
              <a:t>Normative</a:t>
            </a:r>
          </a:p>
          <a:p>
            <a:pPr lvl="1"/>
            <a:r>
              <a:rPr lang="en-US" dirty="0"/>
              <a:t>O</a:t>
            </a:r>
            <a:r>
              <a:rPr lang="en-US" dirty="0" smtClean="0"/>
              <a:t>bserve how people </a:t>
            </a:r>
            <a:r>
              <a:rPr lang="en-US" b="1" u="sng" dirty="0" smtClean="0"/>
              <a:t>do</a:t>
            </a:r>
            <a:r>
              <a:rPr lang="en-US" dirty="0" smtClean="0"/>
              <a:t> talk or write</a:t>
            </a:r>
          </a:p>
          <a:p>
            <a:pPr lvl="2"/>
            <a:r>
              <a:rPr lang="en-US" dirty="0" smtClean="0"/>
              <a:t>Somehow, come to understand what they mean each time</a:t>
            </a:r>
          </a:p>
          <a:p>
            <a:pPr lvl="1"/>
            <a:r>
              <a:rPr lang="en-US" dirty="0"/>
              <a:t>C</a:t>
            </a:r>
            <a:r>
              <a:rPr lang="en-US" dirty="0" smtClean="0"/>
              <a:t>reate a </a:t>
            </a:r>
            <a:r>
              <a:rPr lang="en-US" b="1" u="sng" dirty="0" smtClean="0"/>
              <a:t>theory</a:t>
            </a:r>
            <a:r>
              <a:rPr lang="en-US" dirty="0" smtClean="0"/>
              <a:t> that associates language and meaning </a:t>
            </a:r>
          </a:p>
          <a:p>
            <a:pPr lvl="1"/>
            <a:r>
              <a:rPr lang="en-US" dirty="0"/>
              <a:t>I</a:t>
            </a:r>
            <a:r>
              <a:rPr lang="en-US" dirty="0" smtClean="0"/>
              <a:t>nterpret language use based on that theory</a:t>
            </a:r>
          </a:p>
          <a:p>
            <a:pPr lvl="4"/>
            <a:endParaRPr lang="en-US" dirty="0" smtClean="0"/>
          </a:p>
          <a:p>
            <a:r>
              <a:rPr lang="en-US" dirty="0" smtClean="0"/>
              <a:t>Descriptive</a:t>
            </a:r>
          </a:p>
          <a:p>
            <a:pPr lvl="1"/>
            <a:r>
              <a:rPr lang="en-US" dirty="0"/>
              <a:t>O</a:t>
            </a:r>
            <a:r>
              <a:rPr lang="en-US" dirty="0" smtClean="0"/>
              <a:t>bserve how people </a:t>
            </a:r>
            <a:r>
              <a:rPr lang="en-US" b="1" u="sng" dirty="0" smtClean="0"/>
              <a:t>do</a:t>
            </a:r>
            <a:r>
              <a:rPr lang="en-US" dirty="0" smtClean="0"/>
              <a:t> talk or write</a:t>
            </a:r>
          </a:p>
          <a:p>
            <a:pPr lvl="2"/>
            <a:r>
              <a:rPr lang="en-US" dirty="0" smtClean="0"/>
              <a:t>Someone “trains” us on what they mean each time</a:t>
            </a:r>
          </a:p>
          <a:p>
            <a:pPr lvl="1"/>
            <a:r>
              <a:rPr lang="en-US" dirty="0" smtClean="0"/>
              <a:t>Use </a:t>
            </a:r>
            <a:r>
              <a:rPr lang="en-US" b="1" u="sng" dirty="0" smtClean="0"/>
              <a:t>statistics</a:t>
            </a:r>
            <a:r>
              <a:rPr lang="en-US" dirty="0" smtClean="0"/>
              <a:t> to learn how those are associated</a:t>
            </a:r>
          </a:p>
          <a:p>
            <a:pPr lvl="1"/>
            <a:r>
              <a:rPr lang="en-US" dirty="0"/>
              <a:t>R</a:t>
            </a:r>
            <a:r>
              <a:rPr lang="en-US" dirty="0" smtClean="0"/>
              <a:t>everse the model to guess meaning from what’s said </a:t>
            </a:r>
            <a:endParaRPr lang="en-US" dirty="0"/>
          </a:p>
        </p:txBody>
      </p:sp>
    </p:spTree>
    <p:extLst>
      <p:ext uri="{BB962C8B-B14F-4D97-AF65-F5344CB8AC3E}">
        <p14:creationId xmlns:p14="http://schemas.microsoft.com/office/powerpoint/2010/main" val="3053940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Machine Learning</a:t>
            </a:r>
            <a:endParaRPr lang="en-US" dirty="0"/>
          </a:p>
        </p:txBody>
      </p:sp>
      <p:pic>
        <p:nvPicPr>
          <p:cNvPr id="1026" name="Picture 2" descr="../images/supervised-classific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1200"/>
            <a:ext cx="8696325" cy="44862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62400" y="6498965"/>
            <a:ext cx="5256567" cy="369332"/>
          </a:xfrm>
          <a:prstGeom prst="rect">
            <a:avLst/>
          </a:prstGeom>
          <a:noFill/>
        </p:spPr>
        <p:txBody>
          <a:bodyPr wrap="none" rtlCol="0">
            <a:spAutoFit/>
          </a:bodyPr>
          <a:lstStyle/>
          <a:p>
            <a:r>
              <a:rPr lang="en-US" sz="1800" dirty="0" smtClean="0"/>
              <a:t>Steven Bird et al., </a:t>
            </a:r>
            <a:r>
              <a:rPr lang="en-US" sz="1800" i="1" dirty="0" smtClean="0"/>
              <a:t>Natural Language Processing</a:t>
            </a:r>
            <a:r>
              <a:rPr lang="en-US" sz="1800" dirty="0" smtClean="0"/>
              <a:t>, 2006</a:t>
            </a:r>
            <a:endParaRPr lang="en-US" sz="1800" dirty="0"/>
          </a:p>
        </p:txBody>
      </p:sp>
    </p:spTree>
    <p:extLst>
      <p:ext uri="{BB962C8B-B14F-4D97-AF65-F5344CB8AC3E}">
        <p14:creationId xmlns:p14="http://schemas.microsoft.com/office/powerpoint/2010/main" val="155346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81000"/>
            <a:ext cx="7772400" cy="1143000"/>
          </a:xfrm>
        </p:spPr>
        <p:txBody>
          <a:bodyPr/>
          <a:lstStyle/>
          <a:p>
            <a:r>
              <a:rPr lang="en-US" dirty="0" smtClean="0"/>
              <a:t>Some Examples of Features</a:t>
            </a:r>
            <a:endParaRPr lang="en-US" dirty="0"/>
          </a:p>
        </p:txBody>
      </p:sp>
      <p:sp>
        <p:nvSpPr>
          <p:cNvPr id="4" name="Content Placeholder 3"/>
          <p:cNvSpPr>
            <a:spLocks noGrp="1"/>
          </p:cNvSpPr>
          <p:nvPr>
            <p:ph sz="half" idx="1"/>
          </p:nvPr>
        </p:nvSpPr>
        <p:spPr>
          <a:xfrm>
            <a:off x="685800" y="1600200"/>
            <a:ext cx="3810000" cy="4114800"/>
          </a:xfrm>
        </p:spPr>
        <p:txBody>
          <a:bodyPr/>
          <a:lstStyle/>
          <a:p>
            <a:r>
              <a:rPr lang="en-US" dirty="0" smtClean="0"/>
              <a:t>Topic</a:t>
            </a:r>
          </a:p>
          <a:p>
            <a:pPr lvl="1"/>
            <a:r>
              <a:rPr lang="en-US" dirty="0" smtClean="0"/>
              <a:t>Counts for each word</a:t>
            </a:r>
          </a:p>
          <a:p>
            <a:r>
              <a:rPr lang="en-US" dirty="0" smtClean="0"/>
              <a:t>Sentiment</a:t>
            </a:r>
          </a:p>
          <a:p>
            <a:pPr lvl="1"/>
            <a:r>
              <a:rPr lang="en-US" dirty="0" smtClean="0"/>
              <a:t>Counts for each word</a:t>
            </a:r>
          </a:p>
          <a:p>
            <a:r>
              <a:rPr lang="en-US" dirty="0" smtClean="0"/>
              <a:t>Human values</a:t>
            </a:r>
          </a:p>
          <a:p>
            <a:pPr lvl="1"/>
            <a:r>
              <a:rPr lang="en-US" dirty="0" smtClean="0"/>
              <a:t>Counts for each word</a:t>
            </a:r>
          </a:p>
          <a:p>
            <a:endParaRPr lang="en-US" dirty="0"/>
          </a:p>
        </p:txBody>
      </p:sp>
      <p:sp>
        <p:nvSpPr>
          <p:cNvPr id="5" name="Content Placeholder 4"/>
          <p:cNvSpPr>
            <a:spLocks noGrp="1"/>
          </p:cNvSpPr>
          <p:nvPr>
            <p:ph sz="half" idx="2"/>
          </p:nvPr>
        </p:nvSpPr>
        <p:spPr>
          <a:xfrm>
            <a:off x="4648200" y="1600200"/>
            <a:ext cx="4343400" cy="4114800"/>
          </a:xfrm>
        </p:spPr>
        <p:txBody>
          <a:bodyPr/>
          <a:lstStyle/>
          <a:p>
            <a:r>
              <a:rPr lang="en-US" dirty="0"/>
              <a:t>Sentence splitting</a:t>
            </a:r>
          </a:p>
          <a:p>
            <a:pPr lvl="1"/>
            <a:r>
              <a:rPr lang="en-US" dirty="0"/>
              <a:t>Ends in one of .!?</a:t>
            </a:r>
          </a:p>
          <a:p>
            <a:pPr lvl="1"/>
            <a:r>
              <a:rPr lang="en-US" dirty="0"/>
              <a:t>Next word capitalized</a:t>
            </a:r>
          </a:p>
          <a:p>
            <a:r>
              <a:rPr lang="en-US" dirty="0" smtClean="0"/>
              <a:t>Part of speech</a:t>
            </a:r>
          </a:p>
          <a:p>
            <a:pPr lvl="1"/>
            <a:r>
              <a:rPr lang="en-US" dirty="0" smtClean="0"/>
              <a:t>Word ends in –</a:t>
            </a:r>
            <a:r>
              <a:rPr lang="en-US" dirty="0" err="1" smtClean="0"/>
              <a:t>ed</a:t>
            </a:r>
            <a:r>
              <a:rPr lang="en-US" dirty="0" smtClean="0"/>
              <a:t>, -</a:t>
            </a:r>
            <a:r>
              <a:rPr lang="en-US" dirty="0" err="1" smtClean="0"/>
              <a:t>ing</a:t>
            </a:r>
            <a:r>
              <a:rPr lang="en-US" dirty="0" smtClean="0"/>
              <a:t>, …</a:t>
            </a:r>
          </a:p>
          <a:p>
            <a:pPr lvl="1"/>
            <a:r>
              <a:rPr lang="en-US" dirty="0" smtClean="0"/>
              <a:t>Previous word is a, to, …</a:t>
            </a:r>
          </a:p>
          <a:p>
            <a:r>
              <a:rPr lang="en-US" dirty="0" smtClean="0"/>
              <a:t>Named entity</a:t>
            </a:r>
          </a:p>
          <a:p>
            <a:pPr lvl="1"/>
            <a:r>
              <a:rPr lang="en-US" dirty="0" err="1" smtClean="0"/>
              <a:t>All+only</a:t>
            </a:r>
            <a:r>
              <a:rPr lang="en-US" dirty="0" smtClean="0"/>
              <a:t> first letters caps</a:t>
            </a:r>
          </a:p>
          <a:p>
            <a:pPr lvl="1"/>
            <a:r>
              <a:rPr lang="en-US" dirty="0" smtClean="0"/>
              <a:t>Next word is said, went, …</a:t>
            </a:r>
          </a:p>
          <a:p>
            <a:r>
              <a:rPr lang="en-US" dirty="0" smtClean="0"/>
              <a:t>Gender of person name</a:t>
            </a:r>
          </a:p>
          <a:p>
            <a:pPr lvl="1"/>
            <a:r>
              <a:rPr lang="en-US" dirty="0" smtClean="0"/>
              <a:t>Last letter</a:t>
            </a:r>
            <a:endParaRPr lang="en-US" dirty="0"/>
          </a:p>
        </p:txBody>
      </p:sp>
    </p:spTree>
    <p:extLst>
      <p:ext uri="{BB962C8B-B14F-4D97-AF65-F5344CB8AC3E}">
        <p14:creationId xmlns:p14="http://schemas.microsoft.com/office/powerpoint/2010/main" val="722473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228600"/>
            <a:ext cx="7772400" cy="1143000"/>
          </a:xfrm>
        </p:spPr>
        <p:txBody>
          <a:bodyPr/>
          <a:lstStyle/>
          <a:p>
            <a:r>
              <a:rPr lang="en-US" dirty="0" smtClean="0"/>
              <a:t>Metadata Extraction:</a:t>
            </a:r>
            <a:br>
              <a:rPr lang="en-US" dirty="0" smtClean="0"/>
            </a:br>
            <a:r>
              <a:rPr lang="en-US" dirty="0" smtClean="0"/>
              <a:t>Named Entity “Tagging”</a:t>
            </a:r>
          </a:p>
        </p:txBody>
      </p:sp>
      <p:sp>
        <p:nvSpPr>
          <p:cNvPr id="41987" name="Rectangle 3"/>
          <p:cNvSpPr>
            <a:spLocks noGrp="1" noChangeArrowheads="1"/>
          </p:cNvSpPr>
          <p:nvPr>
            <p:ph type="body" idx="1"/>
          </p:nvPr>
        </p:nvSpPr>
        <p:spPr>
          <a:xfrm>
            <a:off x="671384" y="1600200"/>
            <a:ext cx="7772400" cy="4114800"/>
          </a:xfrm>
        </p:spPr>
        <p:txBody>
          <a:bodyPr/>
          <a:lstStyle/>
          <a:p>
            <a:r>
              <a:rPr lang="en-US" dirty="0" smtClean="0"/>
              <a:t>Machine learning techniques can find:</a:t>
            </a:r>
          </a:p>
          <a:p>
            <a:pPr lvl="1"/>
            <a:r>
              <a:rPr lang="en-US" dirty="0" smtClean="0"/>
              <a:t>Location</a:t>
            </a:r>
          </a:p>
          <a:p>
            <a:pPr lvl="1"/>
            <a:r>
              <a:rPr lang="en-US" dirty="0" smtClean="0"/>
              <a:t>Extent</a:t>
            </a:r>
          </a:p>
          <a:p>
            <a:pPr lvl="1"/>
            <a:r>
              <a:rPr lang="en-US" dirty="0" smtClean="0"/>
              <a:t>Type</a:t>
            </a:r>
          </a:p>
          <a:p>
            <a:pPr lvl="3"/>
            <a:endParaRPr lang="en-US" dirty="0" smtClean="0"/>
          </a:p>
          <a:p>
            <a:r>
              <a:rPr lang="en-US" dirty="0" smtClean="0"/>
              <a:t>Two types of features are useful</a:t>
            </a:r>
          </a:p>
          <a:p>
            <a:pPr lvl="1"/>
            <a:r>
              <a:rPr lang="en-US" dirty="0" smtClean="0"/>
              <a:t>Orthography</a:t>
            </a:r>
          </a:p>
          <a:p>
            <a:pPr lvl="2"/>
            <a:r>
              <a:rPr lang="en-US" dirty="0" smtClean="0"/>
              <a:t>e.g., Paired or non-initial capitalization</a:t>
            </a:r>
          </a:p>
          <a:p>
            <a:pPr lvl="1"/>
            <a:r>
              <a:rPr lang="en-US" dirty="0" smtClean="0"/>
              <a:t>Trigger words</a:t>
            </a:r>
          </a:p>
          <a:p>
            <a:pPr lvl="2"/>
            <a:r>
              <a:rPr lang="en-US" dirty="0" smtClean="0"/>
              <a:t>e.g., Mr., Professor, said,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rough4"/>
          <p:cNvPicPr>
            <a:picLocks noChangeAspect="1" noChangeArrowheads="1"/>
          </p:cNvPicPr>
          <p:nvPr/>
        </p:nvPicPr>
        <p:blipFill>
          <a:blip r:embed="rId2">
            <a:extLst>
              <a:ext uri="{28A0092B-C50C-407E-A947-70E740481C1C}">
                <a14:useLocalDpi xmlns:a14="http://schemas.microsoft.com/office/drawing/2010/main" val="0"/>
              </a:ext>
            </a:extLst>
          </a:blip>
          <a:srcRect t="1744" r="1961" b="22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0"/>
            <a:ext cx="7772400" cy="609600"/>
          </a:xfrm>
        </p:spPr>
        <p:txBody>
          <a:bodyPr/>
          <a:lstStyle/>
          <a:p>
            <a:r>
              <a:rPr lang="en-US" dirty="0" smtClean="0"/>
              <a:t>Gender Classification Example</a:t>
            </a:r>
            <a:endParaRPr lang="en-US" dirty="0"/>
          </a:p>
        </p:txBody>
      </p:sp>
      <p:sp>
        <p:nvSpPr>
          <p:cNvPr id="6" name="Rectangle 5"/>
          <p:cNvSpPr/>
          <p:nvPr/>
        </p:nvSpPr>
        <p:spPr>
          <a:xfrm>
            <a:off x="142103" y="634314"/>
            <a:ext cx="8991600" cy="2677656"/>
          </a:xfrm>
          <a:prstGeom prst="rect">
            <a:avLst/>
          </a:prstGeom>
        </p:spPr>
        <p:txBody>
          <a:bodyPr wrap="square">
            <a:spAutoFit/>
          </a:bodyPr>
          <a:lstStyle/>
          <a:p>
            <a:r>
              <a:rPr lang="en-US" dirty="0">
                <a:solidFill>
                  <a:srgbClr val="9B0000"/>
                </a:solidFill>
                <a:latin typeface="Courier New" panose="02070309020205020404" pitchFamily="49" charset="0"/>
              </a:rPr>
              <a:t>&gt;&gt;&gt; </a:t>
            </a:r>
            <a:r>
              <a:rPr lang="en-US" dirty="0" err="1">
                <a:latin typeface="Courier New" panose="02070309020205020404" pitchFamily="49" charset="0"/>
              </a:rPr>
              <a:t>classifier.show_most_informative_features</a:t>
            </a:r>
            <a:r>
              <a:rPr lang="en-US" dirty="0">
                <a:latin typeface="Courier New" panose="02070309020205020404" pitchFamily="49" charset="0"/>
              </a:rPr>
              <a:t>(5) </a:t>
            </a:r>
            <a:r>
              <a:rPr lang="en-US" dirty="0">
                <a:solidFill>
                  <a:srgbClr val="0000FF"/>
                </a:solidFill>
                <a:latin typeface="Courier New" panose="02070309020205020404" pitchFamily="49" charset="0"/>
              </a:rPr>
              <a:t>Most Informative Features</a:t>
            </a:r>
            <a:r>
              <a:rPr lang="en-US" dirty="0">
                <a:latin typeface="Courier New" panose="02070309020205020404" pitchFamily="49" charset="0"/>
              </a:rPr>
              <a:t> </a:t>
            </a:r>
            <a:endParaRPr lang="en-US" dirty="0" smtClean="0">
              <a:latin typeface="Courier New" panose="02070309020205020404" pitchFamily="49" charset="0"/>
            </a:endParaRPr>
          </a:p>
          <a:p>
            <a:r>
              <a:rPr lang="en-US" dirty="0" err="1" smtClean="0">
                <a:solidFill>
                  <a:srgbClr val="0000FF"/>
                </a:solidFill>
                <a:latin typeface="Courier New" panose="02070309020205020404" pitchFamily="49" charset="0"/>
              </a:rPr>
              <a:t>last_letter</a:t>
            </a:r>
            <a:r>
              <a:rPr lang="en-US" dirty="0" smtClean="0">
                <a:solidFill>
                  <a:srgbClr val="0000FF"/>
                </a:solidFill>
                <a:latin typeface="Courier New" panose="02070309020205020404" pitchFamily="49" charset="0"/>
              </a:rPr>
              <a:t> </a:t>
            </a:r>
            <a:r>
              <a:rPr lang="en-US" dirty="0">
                <a:solidFill>
                  <a:srgbClr val="0000FF"/>
                </a:solidFill>
                <a:latin typeface="Courier New" panose="02070309020205020404" pitchFamily="49" charset="0"/>
              </a:rPr>
              <a:t>= 'a' female : male = 38.3 : 1.0</a:t>
            </a:r>
            <a:r>
              <a:rPr lang="en-US" dirty="0">
                <a:latin typeface="Courier New" panose="02070309020205020404" pitchFamily="49" charset="0"/>
              </a:rPr>
              <a:t> </a:t>
            </a:r>
            <a:r>
              <a:rPr lang="en-US" dirty="0" err="1">
                <a:solidFill>
                  <a:srgbClr val="0000FF"/>
                </a:solidFill>
                <a:latin typeface="Courier New" panose="02070309020205020404" pitchFamily="49" charset="0"/>
              </a:rPr>
              <a:t>last_letter</a:t>
            </a:r>
            <a:r>
              <a:rPr lang="en-US" dirty="0">
                <a:solidFill>
                  <a:srgbClr val="0000FF"/>
                </a:solidFill>
                <a:latin typeface="Courier New" panose="02070309020205020404" pitchFamily="49" charset="0"/>
              </a:rPr>
              <a:t> = 'k' male : female = 31.4 : 1.0</a:t>
            </a:r>
            <a:r>
              <a:rPr lang="en-US" dirty="0">
                <a:latin typeface="Courier New" panose="02070309020205020404" pitchFamily="49" charset="0"/>
              </a:rPr>
              <a:t> </a:t>
            </a:r>
            <a:r>
              <a:rPr lang="en-US" dirty="0" err="1">
                <a:solidFill>
                  <a:srgbClr val="0000FF"/>
                </a:solidFill>
                <a:latin typeface="Courier New" panose="02070309020205020404" pitchFamily="49" charset="0"/>
              </a:rPr>
              <a:t>last_letter</a:t>
            </a:r>
            <a:r>
              <a:rPr lang="en-US" dirty="0">
                <a:solidFill>
                  <a:srgbClr val="0000FF"/>
                </a:solidFill>
                <a:latin typeface="Courier New" panose="02070309020205020404" pitchFamily="49" charset="0"/>
              </a:rPr>
              <a:t> = 'f' male : female = 15.3 : 1.0</a:t>
            </a:r>
            <a:r>
              <a:rPr lang="en-US" dirty="0">
                <a:latin typeface="Courier New" panose="02070309020205020404" pitchFamily="49" charset="0"/>
              </a:rPr>
              <a:t> </a:t>
            </a:r>
            <a:r>
              <a:rPr lang="en-US" dirty="0" err="1">
                <a:solidFill>
                  <a:srgbClr val="0000FF"/>
                </a:solidFill>
                <a:latin typeface="Courier New" panose="02070309020205020404" pitchFamily="49" charset="0"/>
              </a:rPr>
              <a:t>last_letter</a:t>
            </a:r>
            <a:r>
              <a:rPr lang="en-US" dirty="0">
                <a:solidFill>
                  <a:srgbClr val="0000FF"/>
                </a:solidFill>
                <a:latin typeface="Courier New" panose="02070309020205020404" pitchFamily="49" charset="0"/>
              </a:rPr>
              <a:t> = 'p' male : female = 10.6 : 1.0</a:t>
            </a:r>
            <a:r>
              <a:rPr lang="en-US" dirty="0">
                <a:latin typeface="Courier New" panose="02070309020205020404" pitchFamily="49" charset="0"/>
              </a:rPr>
              <a:t> </a:t>
            </a:r>
            <a:r>
              <a:rPr lang="en-US" dirty="0" err="1">
                <a:solidFill>
                  <a:srgbClr val="0000FF"/>
                </a:solidFill>
                <a:latin typeface="Courier New" panose="02070309020205020404" pitchFamily="49" charset="0"/>
              </a:rPr>
              <a:t>last_letter</a:t>
            </a:r>
            <a:r>
              <a:rPr lang="en-US" dirty="0">
                <a:solidFill>
                  <a:srgbClr val="0000FF"/>
                </a:solidFill>
                <a:latin typeface="Courier New" panose="02070309020205020404" pitchFamily="49" charset="0"/>
              </a:rPr>
              <a:t> = 'w' male : female = 10.6 : 1.0</a:t>
            </a:r>
            <a:endParaRPr lang="en-US" dirty="0"/>
          </a:p>
        </p:txBody>
      </p:sp>
      <p:sp>
        <p:nvSpPr>
          <p:cNvPr id="7" name="TextBox 6"/>
          <p:cNvSpPr txBox="1"/>
          <p:nvPr/>
        </p:nvSpPr>
        <p:spPr>
          <a:xfrm>
            <a:off x="7123537" y="6470133"/>
            <a:ext cx="2010166" cy="369332"/>
          </a:xfrm>
          <a:prstGeom prst="rect">
            <a:avLst/>
          </a:prstGeom>
          <a:noFill/>
        </p:spPr>
        <p:txBody>
          <a:bodyPr wrap="none" rtlCol="0">
            <a:spAutoFit/>
          </a:bodyPr>
          <a:lstStyle/>
          <a:p>
            <a:r>
              <a:rPr lang="en-US" sz="1800" dirty="0" smtClean="0"/>
              <a:t>NLTK Naïve Bayes</a:t>
            </a:r>
            <a:endParaRPr lang="en-US" sz="1800" dirty="0"/>
          </a:p>
        </p:txBody>
      </p:sp>
      <p:sp>
        <p:nvSpPr>
          <p:cNvPr id="8" name="Rectangle 7"/>
          <p:cNvSpPr/>
          <p:nvPr/>
        </p:nvSpPr>
        <p:spPr>
          <a:xfrm>
            <a:off x="71052" y="3404610"/>
            <a:ext cx="9133702" cy="3046988"/>
          </a:xfrm>
          <a:prstGeom prst="rect">
            <a:avLst/>
          </a:prstGeom>
        </p:spPr>
        <p:txBody>
          <a:bodyPr wrap="square">
            <a:spAutoFit/>
          </a:bodyPr>
          <a:lstStyle/>
          <a:p>
            <a:r>
              <a:rPr lang="en-US" dirty="0">
                <a:solidFill>
                  <a:srgbClr val="9B0000"/>
                </a:solidFill>
                <a:latin typeface="Courier New" panose="02070309020205020404" pitchFamily="49" charset="0"/>
              </a:rPr>
              <a:t>&gt;&gt;&gt; </a:t>
            </a:r>
            <a:r>
              <a:rPr lang="en-US" dirty="0">
                <a:solidFill>
                  <a:srgbClr val="E06000"/>
                </a:solidFill>
                <a:latin typeface="Courier New" panose="02070309020205020404" pitchFamily="49" charset="0"/>
              </a:rPr>
              <a:t>for</a:t>
            </a:r>
            <a:r>
              <a:rPr lang="en-US" dirty="0">
                <a:latin typeface="Courier New" panose="02070309020205020404" pitchFamily="49" charset="0"/>
              </a:rPr>
              <a:t> (tag, guess, name) </a:t>
            </a:r>
            <a:r>
              <a:rPr lang="en-US" dirty="0">
                <a:solidFill>
                  <a:srgbClr val="E06000"/>
                </a:solidFill>
                <a:latin typeface="Courier New" panose="02070309020205020404" pitchFamily="49" charset="0"/>
              </a:rPr>
              <a:t>in</a:t>
            </a:r>
            <a:r>
              <a:rPr lang="en-US" dirty="0">
                <a:latin typeface="Courier New" panose="02070309020205020404" pitchFamily="49" charset="0"/>
              </a:rPr>
              <a:t> sorted(errors): </a:t>
            </a:r>
            <a:r>
              <a:rPr lang="en-US" dirty="0" smtClean="0">
                <a:solidFill>
                  <a:srgbClr val="E06000"/>
                </a:solidFill>
                <a:latin typeface="Courier New" panose="02070309020205020404" pitchFamily="49" charset="0"/>
              </a:rPr>
              <a:t>print</a:t>
            </a:r>
            <a:r>
              <a:rPr lang="en-US" dirty="0" smtClean="0">
                <a:latin typeface="Courier New" panose="02070309020205020404" pitchFamily="49" charset="0"/>
              </a:rPr>
              <a:t> </a:t>
            </a:r>
            <a:r>
              <a:rPr lang="en-US" dirty="0">
                <a:solidFill>
                  <a:srgbClr val="00AA00"/>
                </a:solidFill>
                <a:latin typeface="Courier New" panose="02070309020205020404" pitchFamily="49" charset="0"/>
              </a:rPr>
              <a:t>'correct=%-8s guess=%-8s name=%-30s'</a:t>
            </a:r>
            <a:r>
              <a:rPr lang="en-US" dirty="0">
                <a:latin typeface="Courier New" panose="02070309020205020404" pitchFamily="49" charset="0"/>
              </a:rPr>
              <a:t> </a:t>
            </a:r>
            <a:endParaRPr lang="en-US" dirty="0" smtClean="0">
              <a:latin typeface="Courier New" panose="02070309020205020404" pitchFamily="49" charset="0"/>
            </a:endParaRPr>
          </a:p>
          <a:p>
            <a:r>
              <a:rPr lang="en-US" dirty="0" smtClean="0">
                <a:solidFill>
                  <a:srgbClr val="0000FF"/>
                </a:solidFill>
                <a:latin typeface="Courier New" panose="02070309020205020404" pitchFamily="49" charset="0"/>
              </a:rPr>
              <a:t>correct=female </a:t>
            </a:r>
            <a:r>
              <a:rPr lang="en-US" dirty="0">
                <a:solidFill>
                  <a:srgbClr val="0000FF"/>
                </a:solidFill>
                <a:latin typeface="Courier New" panose="02070309020205020404" pitchFamily="49" charset="0"/>
              </a:rPr>
              <a:t>guess=male name=</a:t>
            </a:r>
            <a:r>
              <a:rPr lang="en-US" dirty="0" err="1">
                <a:solidFill>
                  <a:srgbClr val="0000FF"/>
                </a:solidFill>
                <a:latin typeface="Courier New" panose="02070309020205020404" pitchFamily="49" charset="0"/>
              </a:rPr>
              <a:t>Cindelyn</a:t>
            </a:r>
            <a:r>
              <a:rPr lang="en-US" dirty="0">
                <a:latin typeface="Courier New" panose="02070309020205020404" pitchFamily="49" charset="0"/>
              </a:rPr>
              <a:t> </a:t>
            </a:r>
            <a:r>
              <a:rPr lang="en-US" dirty="0">
                <a:solidFill>
                  <a:srgbClr val="0000FF"/>
                </a:solidFill>
                <a:latin typeface="Courier New" panose="02070309020205020404" pitchFamily="49" charset="0"/>
              </a:rPr>
              <a:t>...</a:t>
            </a:r>
            <a:r>
              <a:rPr lang="en-US" dirty="0">
                <a:latin typeface="Courier New" panose="02070309020205020404" pitchFamily="49" charset="0"/>
              </a:rPr>
              <a:t> </a:t>
            </a:r>
            <a:r>
              <a:rPr lang="en-US" dirty="0">
                <a:solidFill>
                  <a:srgbClr val="0000FF"/>
                </a:solidFill>
                <a:latin typeface="Courier New" panose="02070309020205020404" pitchFamily="49" charset="0"/>
              </a:rPr>
              <a:t>correct=female guess=male name=Katheryn</a:t>
            </a:r>
            <a:r>
              <a:rPr lang="en-US" dirty="0">
                <a:latin typeface="Courier New" panose="02070309020205020404" pitchFamily="49" charset="0"/>
              </a:rPr>
              <a:t> </a:t>
            </a:r>
            <a:r>
              <a:rPr lang="en-US" dirty="0">
                <a:solidFill>
                  <a:srgbClr val="0000FF"/>
                </a:solidFill>
                <a:latin typeface="Courier New" panose="02070309020205020404" pitchFamily="49" charset="0"/>
              </a:rPr>
              <a:t>correct=female guess=male name=Kathryn</a:t>
            </a:r>
            <a:r>
              <a:rPr lang="en-US" dirty="0">
                <a:latin typeface="Courier New" panose="02070309020205020404" pitchFamily="49" charset="0"/>
              </a:rPr>
              <a:t> </a:t>
            </a:r>
            <a:r>
              <a:rPr lang="en-US" dirty="0">
                <a:solidFill>
                  <a:srgbClr val="0000FF"/>
                </a:solidFill>
                <a:latin typeface="Courier New" panose="02070309020205020404" pitchFamily="49" charset="0"/>
              </a:rPr>
              <a:t>...</a:t>
            </a:r>
            <a:r>
              <a:rPr lang="en-US" dirty="0">
                <a:latin typeface="Courier New" panose="02070309020205020404" pitchFamily="49" charset="0"/>
              </a:rPr>
              <a:t> </a:t>
            </a:r>
            <a:r>
              <a:rPr lang="en-US" dirty="0">
                <a:solidFill>
                  <a:srgbClr val="0000FF"/>
                </a:solidFill>
                <a:latin typeface="Courier New" panose="02070309020205020404" pitchFamily="49" charset="0"/>
              </a:rPr>
              <a:t>correct=male guess=female name=Aldrich</a:t>
            </a:r>
            <a:r>
              <a:rPr lang="en-US" dirty="0">
                <a:latin typeface="Courier New" panose="02070309020205020404" pitchFamily="49" charset="0"/>
              </a:rPr>
              <a:t> </a:t>
            </a:r>
            <a:r>
              <a:rPr lang="en-US" dirty="0">
                <a:solidFill>
                  <a:srgbClr val="0000FF"/>
                </a:solidFill>
                <a:latin typeface="Courier New" panose="02070309020205020404" pitchFamily="49" charset="0"/>
              </a:rPr>
              <a:t>...</a:t>
            </a:r>
            <a:r>
              <a:rPr lang="en-US" dirty="0">
                <a:latin typeface="Courier New" panose="02070309020205020404" pitchFamily="49" charset="0"/>
              </a:rPr>
              <a:t> </a:t>
            </a:r>
            <a:r>
              <a:rPr lang="en-US" dirty="0">
                <a:solidFill>
                  <a:srgbClr val="0000FF"/>
                </a:solidFill>
                <a:latin typeface="Courier New" panose="02070309020205020404" pitchFamily="49" charset="0"/>
              </a:rPr>
              <a:t>correct=male guess=female name=Mitch</a:t>
            </a:r>
            <a:r>
              <a:rPr lang="en-US" dirty="0">
                <a:latin typeface="Courier New" panose="02070309020205020404" pitchFamily="49" charset="0"/>
              </a:rPr>
              <a:t> </a:t>
            </a:r>
            <a:r>
              <a:rPr lang="en-US" dirty="0">
                <a:solidFill>
                  <a:srgbClr val="0000FF"/>
                </a:solidFill>
                <a:latin typeface="Courier New" panose="02070309020205020404" pitchFamily="49" charset="0"/>
              </a:rPr>
              <a:t>...</a:t>
            </a:r>
            <a:r>
              <a:rPr lang="en-US" dirty="0">
                <a:latin typeface="Courier New" panose="02070309020205020404" pitchFamily="49" charset="0"/>
              </a:rPr>
              <a:t> </a:t>
            </a:r>
            <a:r>
              <a:rPr lang="en-US" dirty="0">
                <a:solidFill>
                  <a:srgbClr val="0000FF"/>
                </a:solidFill>
                <a:latin typeface="Courier New" panose="02070309020205020404" pitchFamily="49" charset="0"/>
              </a:rPr>
              <a:t>correct=male guess=female name=Rich</a:t>
            </a:r>
            <a:r>
              <a:rPr lang="en-US" dirty="0">
                <a:latin typeface="Courier New" panose="02070309020205020404" pitchFamily="49" charset="0"/>
              </a:rPr>
              <a:t> </a:t>
            </a:r>
            <a:r>
              <a:rPr lang="en-US" dirty="0">
                <a:solidFill>
                  <a:srgbClr val="0000FF"/>
                </a:solidFill>
                <a:latin typeface="Courier New" panose="02070309020205020404" pitchFamily="49" charset="0"/>
              </a:rPr>
              <a:t>...</a:t>
            </a:r>
            <a:endParaRPr lang="en-US" dirty="0"/>
          </a:p>
        </p:txBody>
      </p:sp>
      <p:cxnSp>
        <p:nvCxnSpPr>
          <p:cNvPr id="10" name="Straight Connector 9"/>
          <p:cNvCxnSpPr/>
          <p:nvPr/>
        </p:nvCxnSpPr>
        <p:spPr bwMode="auto">
          <a:xfrm>
            <a:off x="0" y="3312329"/>
            <a:ext cx="9144000" cy="0"/>
          </a:xfrm>
          <a:prstGeom prst="line">
            <a:avLst/>
          </a:prstGeom>
          <a:solidFill>
            <a:srgbClr val="FFFFFF"/>
          </a:solidFill>
          <a:ln w="635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10297" y="685800"/>
            <a:ext cx="9144000" cy="0"/>
          </a:xfrm>
          <a:prstGeom prst="line">
            <a:avLst/>
          </a:prstGeom>
          <a:solidFill>
            <a:srgbClr val="FFFFFF"/>
          </a:solidFill>
          <a:ln w="635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061071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077200" cy="1143000"/>
          </a:xfrm>
        </p:spPr>
        <p:txBody>
          <a:bodyPr/>
          <a:lstStyle/>
          <a:p>
            <a:r>
              <a:rPr lang="en-US" dirty="0" smtClean="0"/>
              <a:t>Sentiment Classification Example</a:t>
            </a:r>
            <a:endParaRPr lang="en-US" dirty="0"/>
          </a:p>
        </p:txBody>
      </p:sp>
      <p:sp>
        <p:nvSpPr>
          <p:cNvPr id="5" name="Rectangle 3"/>
          <p:cNvSpPr>
            <a:spLocks noChangeArrowheads="1"/>
          </p:cNvSpPr>
          <p:nvPr/>
        </p:nvSpPr>
        <p:spPr bwMode="auto">
          <a:xfrm rot="10800000" flipV="1">
            <a:off x="609600" y="3104094"/>
            <a:ext cx="7620000" cy="204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bmk="">
                <a:ln>
                  <a:noFill/>
                </a:ln>
                <a:solidFill>
                  <a:srgbClr val="9B0000"/>
                </a:solidFill>
                <a:effectLst/>
                <a:latin typeface="Arial" panose="020B0604020202020204" pitchFamily="34" charset="0"/>
              </a:rPr>
              <a:t>&gt;&gt;&gt; </a:t>
            </a:r>
            <a:r>
              <a:rPr kumimoji="0" lang="en-US" sz="1800" b="0" i="0" u="none" strike="noStrike" cap="none" normalizeH="0" baseline="0" dirty="0" err="1" smtClean="0" bmk="">
                <a:ln>
                  <a:noFill/>
                </a:ln>
                <a:effectLst/>
                <a:latin typeface="Arial" panose="020B0604020202020204" pitchFamily="34" charset="0"/>
              </a:rPr>
              <a:t>classifier.show_most_informative_features</a:t>
            </a:r>
            <a:r>
              <a:rPr kumimoji="0" lang="en-US" sz="1800" b="0" i="0" u="none" strike="noStrike" cap="none" normalizeH="0" baseline="0" dirty="0" smtClean="0" bmk="">
                <a:ln>
                  <a:noFill/>
                </a:ln>
                <a:effectLst/>
                <a:latin typeface="Arial" panose="020B0604020202020204" pitchFamily="34" charset="0"/>
              </a:rPr>
              <a:t>(5)</a:t>
            </a:r>
            <a:r>
              <a:rPr kumimoji="0" lang="en-US" sz="1800" b="0" i="0" u="none" strike="noStrike" cap="none" normalizeH="0" baseline="0" dirty="0" smtClean="0" bmk="">
                <a:ln>
                  <a:noFill/>
                </a:ln>
                <a:effectLst/>
                <a:latin typeface="Arial" panose="020B0604020202020204" pitchFamily="34" charset="0"/>
                <a:hlinkClick r:id="rId2"/>
              </a:rPr>
              <a:t>  </a:t>
            </a:r>
            <a:r>
              <a:rPr kumimoji="0" lang="en-US" sz="1900" b="0" i="0" u="none" strike="noStrike" cap="none" normalizeH="0" baseline="0" dirty="0" smtClean="0" bmk="">
                <a:ln>
                  <a:noFill/>
                </a:ln>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bmk="">
                <a:ln>
                  <a:noFill/>
                </a:ln>
                <a:solidFill>
                  <a:srgbClr val="0000FF"/>
                </a:solidFill>
                <a:effectLst/>
                <a:latin typeface="Arial" panose="020B0604020202020204" pitchFamily="34" charset="0"/>
              </a:rPr>
              <a:t>Most Informative Features</a:t>
            </a:r>
            <a:r>
              <a:rPr kumimoji="0" lang="en-US" sz="1800" b="0" i="0" u="none" strike="noStrike" cap="none" normalizeH="0" baseline="0" dirty="0" smtClean="0" bmk="">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bmk="">
                <a:ln>
                  <a:noFill/>
                </a:ln>
                <a:solidFill>
                  <a:srgbClr val="0000FF"/>
                </a:solidFill>
                <a:effectLst/>
                <a:latin typeface="Arial" panose="020B0604020202020204" pitchFamily="34" charset="0"/>
              </a:rPr>
              <a:t>contains(outstanding) = 	True </a:t>
            </a:r>
            <a:r>
              <a:rPr kumimoji="0" lang="en-US" sz="1800" b="0" i="0" u="none" strike="noStrike" cap="none" normalizeH="0" baseline="0" dirty="0" err="1" smtClean="0" bmk="">
                <a:ln>
                  <a:noFill/>
                </a:ln>
                <a:solidFill>
                  <a:srgbClr val="0000FF"/>
                </a:solidFill>
                <a:effectLst/>
                <a:latin typeface="Arial" panose="020B0604020202020204" pitchFamily="34" charset="0"/>
              </a:rPr>
              <a:t>pos</a:t>
            </a:r>
            <a:r>
              <a:rPr kumimoji="0" lang="en-US" sz="1800" b="0" i="0" u="none" strike="noStrike" cap="none" normalizeH="0" baseline="0" dirty="0" smtClean="0" bmk="">
                <a:ln>
                  <a:noFill/>
                </a:ln>
                <a:solidFill>
                  <a:srgbClr val="0000FF"/>
                </a:solidFill>
                <a:effectLst/>
                <a:latin typeface="Arial" panose="020B0604020202020204" pitchFamily="34" charset="0"/>
              </a:rPr>
              <a:t> : </a:t>
            </a:r>
            <a:r>
              <a:rPr kumimoji="0" lang="en-US" sz="1800" b="0" i="0" u="none" strike="noStrike" cap="none" normalizeH="0" baseline="0" dirty="0" err="1" smtClean="0" bmk="">
                <a:ln>
                  <a:noFill/>
                </a:ln>
                <a:solidFill>
                  <a:srgbClr val="0000FF"/>
                </a:solidFill>
                <a:effectLst/>
                <a:latin typeface="Arial" panose="020B0604020202020204" pitchFamily="34" charset="0"/>
              </a:rPr>
              <a:t>neg</a:t>
            </a:r>
            <a:r>
              <a:rPr kumimoji="0" lang="en-US" sz="1800" b="0" i="0" u="none" strike="noStrike" cap="none" normalizeH="0" baseline="0" dirty="0" smtClean="0" bmk="">
                <a:ln>
                  <a:noFill/>
                </a:ln>
                <a:solidFill>
                  <a:srgbClr val="0000FF"/>
                </a:solidFill>
                <a:effectLst/>
                <a:latin typeface="Arial" panose="020B0604020202020204" pitchFamily="34" charset="0"/>
              </a:rPr>
              <a:t> = 11.1 : 1.0</a:t>
            </a:r>
            <a:r>
              <a:rPr kumimoji="0" lang="en-US" sz="1800" b="0" i="0" u="none" strike="noStrike" cap="none" normalizeH="0" baseline="0" dirty="0" smtClean="0" bmk="">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bmk="">
                <a:ln>
                  <a:noFill/>
                </a:ln>
                <a:solidFill>
                  <a:srgbClr val="0000FF"/>
                </a:solidFill>
                <a:effectLst/>
                <a:latin typeface="Arial" panose="020B0604020202020204" pitchFamily="34" charset="0"/>
              </a:rPr>
              <a:t>contains(</a:t>
            </a:r>
            <a:r>
              <a:rPr kumimoji="0" lang="en-US" sz="1800" b="0" i="0" u="none" strike="noStrike" cap="none" normalizeH="0" baseline="0" dirty="0" err="1" smtClean="0" bmk="">
                <a:ln>
                  <a:noFill/>
                </a:ln>
                <a:solidFill>
                  <a:srgbClr val="0000FF"/>
                </a:solidFill>
                <a:effectLst/>
                <a:latin typeface="Arial" panose="020B0604020202020204" pitchFamily="34" charset="0"/>
              </a:rPr>
              <a:t>seagal</a:t>
            </a:r>
            <a:r>
              <a:rPr kumimoji="0" lang="en-US" sz="1800" b="0" i="0" u="none" strike="noStrike" cap="none" normalizeH="0" baseline="0" dirty="0" smtClean="0" bmk="">
                <a:ln>
                  <a:noFill/>
                </a:ln>
                <a:solidFill>
                  <a:srgbClr val="0000FF"/>
                </a:solidFill>
                <a:effectLst/>
                <a:latin typeface="Arial" panose="020B0604020202020204" pitchFamily="34" charset="0"/>
              </a:rPr>
              <a:t>) = 	True </a:t>
            </a:r>
            <a:r>
              <a:rPr kumimoji="0" lang="en-US" sz="1800" b="0" i="0" u="none" strike="noStrike" cap="none" normalizeH="0" baseline="0" dirty="0" err="1" smtClean="0" bmk="">
                <a:ln>
                  <a:noFill/>
                </a:ln>
                <a:solidFill>
                  <a:srgbClr val="0000FF"/>
                </a:solidFill>
                <a:effectLst/>
                <a:latin typeface="Arial" panose="020B0604020202020204" pitchFamily="34" charset="0"/>
              </a:rPr>
              <a:t>neg</a:t>
            </a:r>
            <a:r>
              <a:rPr kumimoji="0" lang="en-US" sz="1800" b="0" i="0" u="none" strike="noStrike" cap="none" normalizeH="0" baseline="0" dirty="0" smtClean="0" bmk="">
                <a:ln>
                  <a:noFill/>
                </a:ln>
                <a:solidFill>
                  <a:srgbClr val="0000FF"/>
                </a:solidFill>
                <a:effectLst/>
                <a:latin typeface="Arial" panose="020B0604020202020204" pitchFamily="34" charset="0"/>
              </a:rPr>
              <a:t> : </a:t>
            </a:r>
            <a:r>
              <a:rPr kumimoji="0" lang="en-US" sz="1800" b="0" i="0" u="none" strike="noStrike" cap="none" normalizeH="0" baseline="0" dirty="0" err="1" smtClean="0" bmk="">
                <a:ln>
                  <a:noFill/>
                </a:ln>
                <a:solidFill>
                  <a:srgbClr val="0000FF"/>
                </a:solidFill>
                <a:effectLst/>
                <a:latin typeface="Arial" panose="020B0604020202020204" pitchFamily="34" charset="0"/>
              </a:rPr>
              <a:t>pos</a:t>
            </a:r>
            <a:r>
              <a:rPr kumimoji="0" lang="en-US" sz="1800" b="0" i="0" u="none" strike="noStrike" cap="none" normalizeH="0" baseline="0" dirty="0" smtClean="0" bmk="">
                <a:ln>
                  <a:noFill/>
                </a:ln>
                <a:solidFill>
                  <a:srgbClr val="0000FF"/>
                </a:solidFill>
                <a:effectLst/>
                <a:latin typeface="Arial" panose="020B0604020202020204" pitchFamily="34" charset="0"/>
              </a:rPr>
              <a:t> =   7.7 : 1.0</a:t>
            </a:r>
            <a:r>
              <a:rPr kumimoji="0" lang="en-US" sz="1800" b="0" i="0" u="none" strike="noStrike" cap="none" normalizeH="0" baseline="0" dirty="0" smtClean="0" bmk="">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bmk="">
                <a:ln>
                  <a:noFill/>
                </a:ln>
                <a:solidFill>
                  <a:srgbClr val="0000FF"/>
                </a:solidFill>
                <a:effectLst/>
                <a:latin typeface="Arial" panose="020B0604020202020204" pitchFamily="34" charset="0"/>
              </a:rPr>
              <a:t>contains(wonderfully) = 	True </a:t>
            </a:r>
            <a:r>
              <a:rPr kumimoji="0" lang="en-US" sz="1800" b="0" i="0" u="none" strike="noStrike" cap="none" normalizeH="0" baseline="0" dirty="0" err="1" smtClean="0" bmk="">
                <a:ln>
                  <a:noFill/>
                </a:ln>
                <a:solidFill>
                  <a:srgbClr val="0000FF"/>
                </a:solidFill>
                <a:effectLst/>
                <a:latin typeface="Arial" panose="020B0604020202020204" pitchFamily="34" charset="0"/>
              </a:rPr>
              <a:t>pos</a:t>
            </a:r>
            <a:r>
              <a:rPr kumimoji="0" lang="en-US" sz="1800" b="0" i="0" u="none" strike="noStrike" cap="none" normalizeH="0" baseline="0" dirty="0" smtClean="0" bmk="">
                <a:ln>
                  <a:noFill/>
                </a:ln>
                <a:solidFill>
                  <a:srgbClr val="0000FF"/>
                </a:solidFill>
                <a:effectLst/>
                <a:latin typeface="Arial" panose="020B0604020202020204" pitchFamily="34" charset="0"/>
              </a:rPr>
              <a:t> : </a:t>
            </a:r>
            <a:r>
              <a:rPr kumimoji="0" lang="en-US" sz="1800" b="0" i="0" u="none" strike="noStrike" cap="none" normalizeH="0" baseline="0" dirty="0" err="1" smtClean="0" bmk="">
                <a:ln>
                  <a:noFill/>
                </a:ln>
                <a:solidFill>
                  <a:srgbClr val="0000FF"/>
                </a:solidFill>
                <a:effectLst/>
                <a:latin typeface="Arial" panose="020B0604020202020204" pitchFamily="34" charset="0"/>
              </a:rPr>
              <a:t>neg</a:t>
            </a:r>
            <a:r>
              <a:rPr kumimoji="0" lang="en-US" sz="1800" b="0" i="0" u="none" strike="noStrike" cap="none" normalizeH="0" baseline="0" dirty="0" smtClean="0" bmk="">
                <a:ln>
                  <a:noFill/>
                </a:ln>
                <a:solidFill>
                  <a:srgbClr val="0000FF"/>
                </a:solidFill>
                <a:effectLst/>
                <a:latin typeface="Arial" panose="020B0604020202020204" pitchFamily="34" charset="0"/>
              </a:rPr>
              <a:t> =   6.8 : 1.0</a:t>
            </a:r>
            <a:r>
              <a:rPr kumimoji="0" lang="en-US" sz="1800" b="0" i="0" u="none" strike="noStrike" cap="none" normalizeH="0" baseline="0" dirty="0" smtClean="0" bmk="">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bmk="">
                <a:ln>
                  <a:noFill/>
                </a:ln>
                <a:solidFill>
                  <a:srgbClr val="0000FF"/>
                </a:solidFill>
                <a:effectLst/>
                <a:latin typeface="Arial" panose="020B0604020202020204" pitchFamily="34" charset="0"/>
              </a:rPr>
              <a:t>contains(</a:t>
            </a:r>
            <a:r>
              <a:rPr kumimoji="0" lang="en-US" sz="1800" b="0" i="0" u="none" strike="noStrike" cap="none" normalizeH="0" baseline="0" dirty="0" err="1" smtClean="0" bmk="">
                <a:ln>
                  <a:noFill/>
                </a:ln>
                <a:solidFill>
                  <a:srgbClr val="0000FF"/>
                </a:solidFill>
                <a:effectLst/>
                <a:latin typeface="Arial" panose="020B0604020202020204" pitchFamily="34" charset="0"/>
              </a:rPr>
              <a:t>damon</a:t>
            </a:r>
            <a:r>
              <a:rPr kumimoji="0" lang="en-US" sz="1800" b="0" i="0" u="none" strike="noStrike" cap="none" normalizeH="0" baseline="0" dirty="0" smtClean="0" bmk="">
                <a:ln>
                  <a:noFill/>
                </a:ln>
                <a:solidFill>
                  <a:srgbClr val="0000FF"/>
                </a:solidFill>
                <a:effectLst/>
                <a:latin typeface="Arial" panose="020B0604020202020204" pitchFamily="34" charset="0"/>
              </a:rPr>
              <a:t>) = 	True </a:t>
            </a:r>
            <a:r>
              <a:rPr kumimoji="0" lang="en-US" sz="1800" b="0" i="0" u="none" strike="noStrike" cap="none" normalizeH="0" baseline="0" dirty="0" err="1" smtClean="0" bmk="">
                <a:ln>
                  <a:noFill/>
                </a:ln>
                <a:solidFill>
                  <a:srgbClr val="0000FF"/>
                </a:solidFill>
                <a:effectLst/>
                <a:latin typeface="Arial" panose="020B0604020202020204" pitchFamily="34" charset="0"/>
              </a:rPr>
              <a:t>pos</a:t>
            </a:r>
            <a:r>
              <a:rPr kumimoji="0" lang="en-US" sz="1800" b="0" i="0" u="none" strike="noStrike" cap="none" normalizeH="0" baseline="0" dirty="0" smtClean="0" bmk="">
                <a:ln>
                  <a:noFill/>
                </a:ln>
                <a:solidFill>
                  <a:srgbClr val="0000FF"/>
                </a:solidFill>
                <a:effectLst/>
                <a:latin typeface="Arial" panose="020B0604020202020204" pitchFamily="34" charset="0"/>
              </a:rPr>
              <a:t> : </a:t>
            </a:r>
            <a:r>
              <a:rPr kumimoji="0" lang="en-US" sz="1800" b="0" i="0" u="none" strike="noStrike" cap="none" normalizeH="0" baseline="0" dirty="0" err="1" smtClean="0" bmk="">
                <a:ln>
                  <a:noFill/>
                </a:ln>
                <a:solidFill>
                  <a:srgbClr val="0000FF"/>
                </a:solidFill>
                <a:effectLst/>
                <a:latin typeface="Arial" panose="020B0604020202020204" pitchFamily="34" charset="0"/>
              </a:rPr>
              <a:t>neg</a:t>
            </a:r>
            <a:r>
              <a:rPr kumimoji="0" lang="en-US" sz="1800" b="0" i="0" u="none" strike="noStrike" cap="none" normalizeH="0" baseline="0" dirty="0" smtClean="0" bmk="">
                <a:ln>
                  <a:noFill/>
                </a:ln>
                <a:solidFill>
                  <a:srgbClr val="0000FF"/>
                </a:solidFill>
                <a:effectLst/>
                <a:latin typeface="Arial" panose="020B0604020202020204" pitchFamily="34" charset="0"/>
              </a:rPr>
              <a:t> =   5.9 : 1.0</a:t>
            </a:r>
            <a:r>
              <a:rPr kumimoji="0" lang="en-US" sz="1800" b="0" i="0" u="none" strike="noStrike" cap="none" normalizeH="0" baseline="0" dirty="0" smtClean="0" bmk="">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bmk="">
                <a:ln>
                  <a:noFill/>
                </a:ln>
                <a:solidFill>
                  <a:srgbClr val="0000FF"/>
                </a:solidFill>
                <a:effectLst/>
                <a:latin typeface="Arial" panose="020B0604020202020204" pitchFamily="34" charset="0"/>
              </a:rPr>
              <a:t>contains(wasted) = 	True </a:t>
            </a:r>
            <a:r>
              <a:rPr kumimoji="0" lang="en-US" sz="1800" b="0" i="0" u="none" strike="noStrike" cap="none" normalizeH="0" baseline="0" dirty="0" err="1" smtClean="0" bmk="">
                <a:ln>
                  <a:noFill/>
                </a:ln>
                <a:solidFill>
                  <a:srgbClr val="0000FF"/>
                </a:solidFill>
                <a:effectLst/>
                <a:latin typeface="Arial" panose="020B0604020202020204" pitchFamily="34" charset="0"/>
              </a:rPr>
              <a:t>neg</a:t>
            </a:r>
            <a:r>
              <a:rPr kumimoji="0" lang="en-US" sz="1800" b="0" i="0" u="none" strike="noStrike" cap="none" normalizeH="0" baseline="0" dirty="0" smtClean="0" bmk="">
                <a:ln>
                  <a:noFill/>
                </a:ln>
                <a:solidFill>
                  <a:srgbClr val="0000FF"/>
                </a:solidFill>
                <a:effectLst/>
                <a:latin typeface="Arial" panose="020B0604020202020204" pitchFamily="34" charset="0"/>
              </a:rPr>
              <a:t> : </a:t>
            </a:r>
            <a:r>
              <a:rPr kumimoji="0" lang="en-US" sz="1800" b="0" i="0" u="none" strike="noStrike" cap="none" normalizeH="0" baseline="0" dirty="0" err="1" smtClean="0" bmk="">
                <a:ln>
                  <a:noFill/>
                </a:ln>
                <a:solidFill>
                  <a:srgbClr val="0000FF"/>
                </a:solidFill>
                <a:effectLst/>
                <a:latin typeface="Arial" panose="020B0604020202020204" pitchFamily="34" charset="0"/>
              </a:rPr>
              <a:t>pos</a:t>
            </a:r>
            <a:r>
              <a:rPr kumimoji="0" lang="en-US" sz="1800" b="0" i="0" u="none" strike="noStrike" cap="none" normalizeH="0" baseline="0" dirty="0" smtClean="0" bmk="">
                <a:ln>
                  <a:noFill/>
                </a:ln>
                <a:solidFill>
                  <a:srgbClr val="0000FF"/>
                </a:solidFill>
                <a:effectLst/>
                <a:latin typeface="Arial" panose="020B0604020202020204" pitchFamily="34" charset="0"/>
              </a:rPr>
              <a:t> =   5.8 : 1.0</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AutoShape 4" descr="[1]">
            <a:hlinkClick r:id="rId3"/>
          </p:cNvPr>
          <p:cNvSpPr>
            <a:spLocks noChangeAspect="1" noChangeArrowheads="1"/>
          </p:cNvSpPr>
          <p:nvPr/>
        </p:nvSpPr>
        <p:spPr bwMode="auto">
          <a:xfrm>
            <a:off x="5305425" y="-419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5" descr="[2]">
            <a:hlinkClick r:id="rId2"/>
          </p:cNvPr>
          <p:cNvSpPr>
            <a:spLocks noChangeAspect="1" noChangeArrowheads="1"/>
          </p:cNvSpPr>
          <p:nvPr/>
        </p:nvSpPr>
        <p:spPr bwMode="auto">
          <a:xfrm>
            <a:off x="11118850" y="-419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85806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Fostering Consistency</a:t>
            </a:r>
            <a:endParaRPr lang="en-US" dirty="0"/>
          </a:p>
        </p:txBody>
      </p:sp>
      <p:sp>
        <p:nvSpPr>
          <p:cNvPr id="3" name="Content Placeholder 2"/>
          <p:cNvSpPr>
            <a:spLocks noGrp="1"/>
          </p:cNvSpPr>
          <p:nvPr>
            <p:ph idx="1"/>
          </p:nvPr>
        </p:nvSpPr>
        <p:spPr>
          <a:xfrm>
            <a:off x="685800" y="1981200"/>
            <a:ext cx="8077200" cy="4114800"/>
          </a:xfrm>
        </p:spPr>
        <p:txBody>
          <a:bodyPr/>
          <a:lstStyle/>
          <a:p>
            <a:r>
              <a:rPr lang="en-US" dirty="0" smtClean="0"/>
              <a:t>Content Standards</a:t>
            </a:r>
          </a:p>
          <a:p>
            <a:pPr lvl="1"/>
            <a:r>
              <a:rPr lang="en-US" dirty="0" smtClean="0"/>
              <a:t>Resource Description and Access (RDA)</a:t>
            </a:r>
          </a:p>
          <a:p>
            <a:pPr lvl="1"/>
            <a:r>
              <a:rPr lang="en-US" dirty="0" smtClean="0"/>
              <a:t>Describing Archives: a Content Standard (DACS)</a:t>
            </a:r>
          </a:p>
          <a:p>
            <a:pPr marL="0" indent="0">
              <a:buNone/>
            </a:pPr>
            <a:endParaRPr lang="en-US" dirty="0"/>
          </a:p>
          <a:p>
            <a:r>
              <a:rPr lang="en-US" dirty="0" smtClean="0"/>
              <a:t>Authority Control</a:t>
            </a:r>
          </a:p>
          <a:p>
            <a:pPr lvl="1"/>
            <a:r>
              <a:rPr lang="en-US" dirty="0" smtClean="0"/>
              <a:t>Subject Authority</a:t>
            </a:r>
          </a:p>
          <a:p>
            <a:pPr lvl="1"/>
            <a:r>
              <a:rPr lang="en-US" dirty="0" smtClean="0"/>
              <a:t>Name authority</a:t>
            </a:r>
            <a:endParaRPr lang="en-US" dirty="0"/>
          </a:p>
        </p:txBody>
      </p:sp>
    </p:spTree>
    <p:extLst>
      <p:ext uri="{BB962C8B-B14F-4D97-AF65-F5344CB8AC3E}">
        <p14:creationId xmlns:p14="http://schemas.microsoft.com/office/powerpoint/2010/main" val="9480774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Supervised Learning Techniques</a:t>
            </a:r>
            <a:endParaRPr lang="en-US" dirty="0"/>
          </a:p>
        </p:txBody>
      </p:sp>
      <p:sp>
        <p:nvSpPr>
          <p:cNvPr id="4" name="Content Placeholder 3"/>
          <p:cNvSpPr>
            <a:spLocks noGrp="1"/>
          </p:cNvSpPr>
          <p:nvPr>
            <p:ph idx="1"/>
          </p:nvPr>
        </p:nvSpPr>
        <p:spPr/>
        <p:txBody>
          <a:bodyPr/>
          <a:lstStyle/>
          <a:p>
            <a:r>
              <a:rPr lang="en-US" dirty="0" smtClean="0"/>
              <a:t>Decision Tree</a:t>
            </a:r>
          </a:p>
          <a:p>
            <a:pPr lvl="1"/>
            <a:r>
              <a:rPr lang="en-US" dirty="0" smtClean="0"/>
              <a:t>Explainable (near the top)</a:t>
            </a:r>
          </a:p>
          <a:p>
            <a:r>
              <a:rPr lang="en-US" dirty="0" smtClean="0"/>
              <a:t>Naïve Bayes</a:t>
            </a:r>
          </a:p>
          <a:p>
            <a:pPr lvl="1"/>
            <a:r>
              <a:rPr lang="en-US" dirty="0" smtClean="0"/>
              <a:t>Efficient training</a:t>
            </a:r>
          </a:p>
          <a:p>
            <a:r>
              <a:rPr lang="en-US" dirty="0" smtClean="0"/>
              <a:t>Maximum Entropy</a:t>
            </a:r>
          </a:p>
          <a:p>
            <a:pPr lvl="1"/>
            <a:r>
              <a:rPr lang="en-US" dirty="0" smtClean="0"/>
              <a:t>Good use of limited training data</a:t>
            </a:r>
          </a:p>
          <a:p>
            <a:r>
              <a:rPr lang="en-US" dirty="0"/>
              <a:t>k-Nearest-Neighbor</a:t>
            </a:r>
          </a:p>
          <a:p>
            <a:pPr lvl="1"/>
            <a:r>
              <a:rPr lang="en-US" dirty="0"/>
              <a:t>Easily extended to multi-class </a:t>
            </a:r>
            <a:r>
              <a:rPr lang="en-US" dirty="0" smtClean="0"/>
              <a:t>problems</a:t>
            </a:r>
          </a:p>
          <a:p>
            <a:pPr lvl="1"/>
            <a:endParaRPr lang="en-US" dirty="0" smtClean="0"/>
          </a:p>
        </p:txBody>
      </p:sp>
    </p:spTree>
    <p:extLst>
      <p:ext uri="{BB962C8B-B14F-4D97-AF65-F5344CB8AC3E}">
        <p14:creationId xmlns:p14="http://schemas.microsoft.com/office/powerpoint/2010/main" val="2481829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438665"/>
            <a:ext cx="9067800" cy="1143000"/>
          </a:xfrm>
        </p:spPr>
        <p:txBody>
          <a:bodyPr/>
          <a:lstStyle/>
          <a:p>
            <a:r>
              <a:rPr lang="en-US" dirty="0" smtClean="0"/>
              <a:t>Machine Learning for Classification:</a:t>
            </a:r>
            <a:br>
              <a:rPr lang="en-US" dirty="0" smtClean="0"/>
            </a:br>
            <a:r>
              <a:rPr lang="en-US" dirty="0" smtClean="0"/>
              <a:t>The k-Nearest-Neighbor Classifier</a:t>
            </a:r>
          </a:p>
        </p:txBody>
      </p:sp>
      <p:sp>
        <p:nvSpPr>
          <p:cNvPr id="38915" name="Oval 4"/>
          <p:cNvSpPr>
            <a:spLocks noChangeArrowheads="1"/>
          </p:cNvSpPr>
          <p:nvPr/>
        </p:nvSpPr>
        <p:spPr bwMode="auto">
          <a:xfrm>
            <a:off x="4572000" y="3352800"/>
            <a:ext cx="228600" cy="228600"/>
          </a:xfrm>
          <a:prstGeom prst="ellipse">
            <a:avLst/>
          </a:prstGeom>
          <a:solidFill>
            <a:schemeClr val="accent1"/>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16" name="Oval 5"/>
          <p:cNvSpPr>
            <a:spLocks noChangeArrowheads="1"/>
          </p:cNvSpPr>
          <p:nvPr/>
        </p:nvSpPr>
        <p:spPr bwMode="auto">
          <a:xfrm>
            <a:off x="4724400" y="3657600"/>
            <a:ext cx="228600" cy="228600"/>
          </a:xfrm>
          <a:prstGeom prst="ellipse">
            <a:avLst/>
          </a:prstGeom>
          <a:solidFill>
            <a:schemeClr val="accent1"/>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17" name="Oval 6"/>
          <p:cNvSpPr>
            <a:spLocks noChangeArrowheads="1"/>
          </p:cNvSpPr>
          <p:nvPr/>
        </p:nvSpPr>
        <p:spPr bwMode="auto">
          <a:xfrm>
            <a:off x="5486400" y="4038600"/>
            <a:ext cx="228600" cy="228600"/>
          </a:xfrm>
          <a:prstGeom prst="ellipse">
            <a:avLst/>
          </a:prstGeom>
          <a:solidFill>
            <a:schemeClr val="accent1"/>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18" name="Oval 7"/>
          <p:cNvSpPr>
            <a:spLocks noChangeArrowheads="1"/>
          </p:cNvSpPr>
          <p:nvPr/>
        </p:nvSpPr>
        <p:spPr bwMode="auto">
          <a:xfrm>
            <a:off x="5334000" y="3581400"/>
            <a:ext cx="228600" cy="228600"/>
          </a:xfrm>
          <a:prstGeom prst="ellipse">
            <a:avLst/>
          </a:prstGeom>
          <a:solidFill>
            <a:schemeClr val="accent1"/>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19" name="Oval 8"/>
          <p:cNvSpPr>
            <a:spLocks noChangeArrowheads="1"/>
          </p:cNvSpPr>
          <p:nvPr/>
        </p:nvSpPr>
        <p:spPr bwMode="auto">
          <a:xfrm>
            <a:off x="5867400" y="4191000"/>
            <a:ext cx="228600" cy="228600"/>
          </a:xfrm>
          <a:prstGeom prst="ellipse">
            <a:avLst/>
          </a:prstGeom>
          <a:solidFill>
            <a:schemeClr val="accent1"/>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20" name="Oval 9"/>
          <p:cNvSpPr>
            <a:spLocks noChangeArrowheads="1"/>
          </p:cNvSpPr>
          <p:nvPr/>
        </p:nvSpPr>
        <p:spPr bwMode="auto">
          <a:xfrm>
            <a:off x="5791200" y="3657600"/>
            <a:ext cx="228600" cy="228600"/>
          </a:xfrm>
          <a:prstGeom prst="ellipse">
            <a:avLst/>
          </a:prstGeom>
          <a:solidFill>
            <a:schemeClr val="accent1"/>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21" name="Oval 10"/>
          <p:cNvSpPr>
            <a:spLocks noChangeArrowheads="1"/>
          </p:cNvSpPr>
          <p:nvPr/>
        </p:nvSpPr>
        <p:spPr bwMode="auto">
          <a:xfrm>
            <a:off x="6172200" y="3810000"/>
            <a:ext cx="228600" cy="228600"/>
          </a:xfrm>
          <a:prstGeom prst="ellipse">
            <a:avLst/>
          </a:prstGeom>
          <a:solidFill>
            <a:schemeClr val="accent1"/>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22" name="Oval 11"/>
          <p:cNvSpPr>
            <a:spLocks noChangeArrowheads="1"/>
          </p:cNvSpPr>
          <p:nvPr/>
        </p:nvSpPr>
        <p:spPr bwMode="auto">
          <a:xfrm>
            <a:off x="6096000" y="4648200"/>
            <a:ext cx="228600" cy="228600"/>
          </a:xfrm>
          <a:prstGeom prst="ellipse">
            <a:avLst/>
          </a:prstGeom>
          <a:solidFill>
            <a:schemeClr val="accent1"/>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23" name="Oval 12"/>
          <p:cNvSpPr>
            <a:spLocks noChangeArrowheads="1"/>
          </p:cNvSpPr>
          <p:nvPr/>
        </p:nvSpPr>
        <p:spPr bwMode="auto">
          <a:xfrm>
            <a:off x="6096000" y="3352800"/>
            <a:ext cx="228600" cy="228600"/>
          </a:xfrm>
          <a:prstGeom prst="ellipse">
            <a:avLst/>
          </a:prstGeom>
          <a:solidFill>
            <a:schemeClr val="accent1"/>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24" name="Oval 13"/>
          <p:cNvSpPr>
            <a:spLocks noChangeArrowheads="1"/>
          </p:cNvSpPr>
          <p:nvPr/>
        </p:nvSpPr>
        <p:spPr bwMode="auto">
          <a:xfrm>
            <a:off x="4038600" y="3200400"/>
            <a:ext cx="228600" cy="228600"/>
          </a:xfrm>
          <a:prstGeom prst="ellipse">
            <a:avLst/>
          </a:prstGeom>
          <a:solidFill>
            <a:schemeClr val="accent1"/>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25" name="Oval 14"/>
          <p:cNvSpPr>
            <a:spLocks noChangeArrowheads="1"/>
          </p:cNvSpPr>
          <p:nvPr/>
        </p:nvSpPr>
        <p:spPr bwMode="auto">
          <a:xfrm>
            <a:off x="3810000" y="3505200"/>
            <a:ext cx="228600" cy="228600"/>
          </a:xfrm>
          <a:prstGeom prst="ellipse">
            <a:avLst/>
          </a:prstGeom>
          <a:solidFill>
            <a:schemeClr val="accent1"/>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26" name="Oval 15"/>
          <p:cNvSpPr>
            <a:spLocks noChangeArrowheads="1"/>
          </p:cNvSpPr>
          <p:nvPr/>
        </p:nvSpPr>
        <p:spPr bwMode="auto">
          <a:xfrm>
            <a:off x="4191000" y="3657600"/>
            <a:ext cx="228600" cy="228600"/>
          </a:xfrm>
          <a:prstGeom prst="ellipse">
            <a:avLst/>
          </a:prstGeom>
          <a:solidFill>
            <a:schemeClr val="accent1"/>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27" name="Oval 16"/>
          <p:cNvSpPr>
            <a:spLocks noChangeArrowheads="1"/>
          </p:cNvSpPr>
          <p:nvPr/>
        </p:nvSpPr>
        <p:spPr bwMode="auto">
          <a:xfrm>
            <a:off x="4800600" y="3200400"/>
            <a:ext cx="228600" cy="228600"/>
          </a:xfrm>
          <a:prstGeom prst="ellipse">
            <a:avLst/>
          </a:prstGeom>
          <a:solidFill>
            <a:schemeClr val="accent1"/>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28" name="Oval 17"/>
          <p:cNvSpPr>
            <a:spLocks noChangeArrowheads="1"/>
          </p:cNvSpPr>
          <p:nvPr/>
        </p:nvSpPr>
        <p:spPr bwMode="auto">
          <a:xfrm>
            <a:off x="5791200" y="3276600"/>
            <a:ext cx="228600" cy="228600"/>
          </a:xfrm>
          <a:prstGeom prst="ellipse">
            <a:avLst/>
          </a:prstGeom>
          <a:solidFill>
            <a:srgbClr val="FF0000"/>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29" name="Oval 18"/>
          <p:cNvSpPr>
            <a:spLocks noChangeArrowheads="1"/>
          </p:cNvSpPr>
          <p:nvPr/>
        </p:nvSpPr>
        <p:spPr bwMode="auto">
          <a:xfrm>
            <a:off x="6477000" y="3429000"/>
            <a:ext cx="228600" cy="228600"/>
          </a:xfrm>
          <a:prstGeom prst="ellipse">
            <a:avLst/>
          </a:prstGeom>
          <a:solidFill>
            <a:srgbClr val="FF0000"/>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30" name="Oval 19"/>
          <p:cNvSpPr>
            <a:spLocks noChangeArrowheads="1"/>
          </p:cNvSpPr>
          <p:nvPr/>
        </p:nvSpPr>
        <p:spPr bwMode="auto">
          <a:xfrm>
            <a:off x="2286000" y="2590800"/>
            <a:ext cx="228600" cy="228600"/>
          </a:xfrm>
          <a:prstGeom prst="ellipse">
            <a:avLst/>
          </a:prstGeom>
          <a:solidFill>
            <a:srgbClr val="FF0000"/>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31" name="Oval 20"/>
          <p:cNvSpPr>
            <a:spLocks noChangeArrowheads="1"/>
          </p:cNvSpPr>
          <p:nvPr/>
        </p:nvSpPr>
        <p:spPr bwMode="auto">
          <a:xfrm>
            <a:off x="2667000" y="3276600"/>
            <a:ext cx="228600" cy="228600"/>
          </a:xfrm>
          <a:prstGeom prst="ellipse">
            <a:avLst/>
          </a:prstGeom>
          <a:solidFill>
            <a:srgbClr val="FF0000"/>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32" name="Oval 21"/>
          <p:cNvSpPr>
            <a:spLocks noChangeArrowheads="1"/>
          </p:cNvSpPr>
          <p:nvPr/>
        </p:nvSpPr>
        <p:spPr bwMode="auto">
          <a:xfrm>
            <a:off x="2743200" y="2895600"/>
            <a:ext cx="228600" cy="228600"/>
          </a:xfrm>
          <a:prstGeom prst="ellipse">
            <a:avLst/>
          </a:prstGeom>
          <a:solidFill>
            <a:srgbClr val="FF0000"/>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33" name="Oval 22"/>
          <p:cNvSpPr>
            <a:spLocks noChangeArrowheads="1"/>
          </p:cNvSpPr>
          <p:nvPr/>
        </p:nvSpPr>
        <p:spPr bwMode="auto">
          <a:xfrm>
            <a:off x="2286000" y="2971800"/>
            <a:ext cx="228600" cy="228600"/>
          </a:xfrm>
          <a:prstGeom prst="ellipse">
            <a:avLst/>
          </a:prstGeom>
          <a:solidFill>
            <a:srgbClr val="FF0000"/>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34" name="Oval 23"/>
          <p:cNvSpPr>
            <a:spLocks noChangeArrowheads="1"/>
          </p:cNvSpPr>
          <p:nvPr/>
        </p:nvSpPr>
        <p:spPr bwMode="auto">
          <a:xfrm>
            <a:off x="2057400" y="2819400"/>
            <a:ext cx="228600" cy="228600"/>
          </a:xfrm>
          <a:prstGeom prst="ellipse">
            <a:avLst/>
          </a:prstGeom>
          <a:solidFill>
            <a:srgbClr val="FF0000"/>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35" name="Oval 24"/>
          <p:cNvSpPr>
            <a:spLocks noChangeArrowheads="1"/>
          </p:cNvSpPr>
          <p:nvPr/>
        </p:nvSpPr>
        <p:spPr bwMode="auto">
          <a:xfrm>
            <a:off x="2209800" y="3352800"/>
            <a:ext cx="228600" cy="228600"/>
          </a:xfrm>
          <a:prstGeom prst="ellipse">
            <a:avLst/>
          </a:prstGeom>
          <a:solidFill>
            <a:srgbClr val="FF0000"/>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36" name="Oval 25"/>
          <p:cNvSpPr>
            <a:spLocks noChangeArrowheads="1"/>
          </p:cNvSpPr>
          <p:nvPr/>
        </p:nvSpPr>
        <p:spPr bwMode="auto">
          <a:xfrm>
            <a:off x="5943600" y="2743200"/>
            <a:ext cx="228600" cy="228600"/>
          </a:xfrm>
          <a:prstGeom prst="ellipse">
            <a:avLst/>
          </a:prstGeom>
          <a:solidFill>
            <a:srgbClr val="FF0000"/>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37" name="Oval 26"/>
          <p:cNvSpPr>
            <a:spLocks noChangeArrowheads="1"/>
          </p:cNvSpPr>
          <p:nvPr/>
        </p:nvSpPr>
        <p:spPr bwMode="auto">
          <a:xfrm>
            <a:off x="6477000" y="3124200"/>
            <a:ext cx="228600" cy="228600"/>
          </a:xfrm>
          <a:prstGeom prst="ellipse">
            <a:avLst/>
          </a:prstGeom>
          <a:solidFill>
            <a:srgbClr val="FF0000"/>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38" name="Oval 27"/>
          <p:cNvSpPr>
            <a:spLocks noChangeArrowheads="1"/>
          </p:cNvSpPr>
          <p:nvPr/>
        </p:nvSpPr>
        <p:spPr bwMode="auto">
          <a:xfrm>
            <a:off x="6934200" y="2667000"/>
            <a:ext cx="228600" cy="228600"/>
          </a:xfrm>
          <a:prstGeom prst="ellipse">
            <a:avLst/>
          </a:prstGeom>
          <a:solidFill>
            <a:srgbClr val="FF0000"/>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39" name="Oval 28"/>
          <p:cNvSpPr>
            <a:spLocks noChangeArrowheads="1"/>
          </p:cNvSpPr>
          <p:nvPr/>
        </p:nvSpPr>
        <p:spPr bwMode="auto">
          <a:xfrm>
            <a:off x="4343400" y="3810000"/>
            <a:ext cx="228600" cy="228600"/>
          </a:xfrm>
          <a:prstGeom prst="ellipse">
            <a:avLst/>
          </a:prstGeom>
          <a:solidFill>
            <a:schemeClr val="accent2"/>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sz="2400">
              <a:solidFill>
                <a:schemeClr val="accent2"/>
              </a:solidFill>
            </a:endParaRPr>
          </a:p>
        </p:txBody>
      </p:sp>
      <p:sp>
        <p:nvSpPr>
          <p:cNvPr id="38940" name="Oval 29"/>
          <p:cNvSpPr>
            <a:spLocks noChangeArrowheads="1"/>
          </p:cNvSpPr>
          <p:nvPr/>
        </p:nvSpPr>
        <p:spPr bwMode="auto">
          <a:xfrm>
            <a:off x="4495800" y="3962400"/>
            <a:ext cx="228600" cy="228600"/>
          </a:xfrm>
          <a:prstGeom prst="ellipse">
            <a:avLst/>
          </a:prstGeom>
          <a:solidFill>
            <a:schemeClr val="accent1"/>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41" name="Oval 30"/>
          <p:cNvSpPr>
            <a:spLocks noChangeArrowheads="1"/>
          </p:cNvSpPr>
          <p:nvPr/>
        </p:nvSpPr>
        <p:spPr bwMode="auto">
          <a:xfrm>
            <a:off x="4343400" y="4343400"/>
            <a:ext cx="228600" cy="228600"/>
          </a:xfrm>
          <a:prstGeom prst="ellipse">
            <a:avLst/>
          </a:prstGeom>
          <a:solidFill>
            <a:schemeClr val="accent1"/>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42" name="Oval 31"/>
          <p:cNvSpPr>
            <a:spLocks noChangeArrowheads="1"/>
          </p:cNvSpPr>
          <p:nvPr/>
        </p:nvSpPr>
        <p:spPr bwMode="auto">
          <a:xfrm>
            <a:off x="5029200" y="2286000"/>
            <a:ext cx="228600" cy="228600"/>
          </a:xfrm>
          <a:prstGeom prst="ellipse">
            <a:avLst/>
          </a:prstGeom>
          <a:solidFill>
            <a:schemeClr val="accent1"/>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43" name="Oval 32"/>
          <p:cNvSpPr>
            <a:spLocks noChangeArrowheads="1"/>
          </p:cNvSpPr>
          <p:nvPr/>
        </p:nvSpPr>
        <p:spPr bwMode="auto">
          <a:xfrm>
            <a:off x="3733800" y="3886200"/>
            <a:ext cx="228600" cy="228600"/>
          </a:xfrm>
          <a:prstGeom prst="ellipse">
            <a:avLst/>
          </a:prstGeom>
          <a:solidFill>
            <a:schemeClr val="accent1"/>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44" name="Oval 33"/>
          <p:cNvSpPr>
            <a:spLocks noChangeArrowheads="1"/>
          </p:cNvSpPr>
          <p:nvPr/>
        </p:nvSpPr>
        <p:spPr bwMode="auto">
          <a:xfrm>
            <a:off x="3733800" y="4419600"/>
            <a:ext cx="228600" cy="228600"/>
          </a:xfrm>
          <a:prstGeom prst="ellipse">
            <a:avLst/>
          </a:prstGeom>
          <a:solidFill>
            <a:schemeClr val="accent2"/>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45" name="Oval 34"/>
          <p:cNvSpPr>
            <a:spLocks noChangeArrowheads="1"/>
          </p:cNvSpPr>
          <p:nvPr/>
        </p:nvSpPr>
        <p:spPr bwMode="auto">
          <a:xfrm>
            <a:off x="4191000" y="4572000"/>
            <a:ext cx="228600" cy="228600"/>
          </a:xfrm>
          <a:prstGeom prst="ellipse">
            <a:avLst/>
          </a:prstGeom>
          <a:solidFill>
            <a:schemeClr val="accent2"/>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46" name="Oval 35"/>
          <p:cNvSpPr>
            <a:spLocks noChangeArrowheads="1"/>
          </p:cNvSpPr>
          <p:nvPr/>
        </p:nvSpPr>
        <p:spPr bwMode="auto">
          <a:xfrm>
            <a:off x="3276600" y="4572000"/>
            <a:ext cx="228600" cy="228600"/>
          </a:xfrm>
          <a:prstGeom prst="ellipse">
            <a:avLst/>
          </a:prstGeom>
          <a:solidFill>
            <a:schemeClr val="accent2"/>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47" name="Oval 36"/>
          <p:cNvSpPr>
            <a:spLocks noChangeArrowheads="1"/>
          </p:cNvSpPr>
          <p:nvPr/>
        </p:nvSpPr>
        <p:spPr bwMode="auto">
          <a:xfrm>
            <a:off x="3505200" y="4876800"/>
            <a:ext cx="228600" cy="228600"/>
          </a:xfrm>
          <a:prstGeom prst="ellipse">
            <a:avLst/>
          </a:prstGeom>
          <a:solidFill>
            <a:schemeClr val="accent2"/>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48" name="Oval 37"/>
          <p:cNvSpPr>
            <a:spLocks noChangeArrowheads="1"/>
          </p:cNvSpPr>
          <p:nvPr/>
        </p:nvSpPr>
        <p:spPr bwMode="auto">
          <a:xfrm>
            <a:off x="4114800" y="4114800"/>
            <a:ext cx="228600" cy="228600"/>
          </a:xfrm>
          <a:prstGeom prst="ellipse">
            <a:avLst/>
          </a:prstGeom>
          <a:solidFill>
            <a:schemeClr val="accent2"/>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49" name="Oval 38"/>
          <p:cNvSpPr>
            <a:spLocks noChangeArrowheads="1"/>
          </p:cNvSpPr>
          <p:nvPr/>
        </p:nvSpPr>
        <p:spPr bwMode="auto">
          <a:xfrm>
            <a:off x="3429000" y="4267200"/>
            <a:ext cx="228600" cy="228600"/>
          </a:xfrm>
          <a:prstGeom prst="ellipse">
            <a:avLst/>
          </a:prstGeom>
          <a:solidFill>
            <a:schemeClr val="accent2"/>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50" name="Oval 39"/>
          <p:cNvSpPr>
            <a:spLocks noChangeArrowheads="1"/>
          </p:cNvSpPr>
          <p:nvPr/>
        </p:nvSpPr>
        <p:spPr bwMode="auto">
          <a:xfrm>
            <a:off x="3962400" y="3733800"/>
            <a:ext cx="228600" cy="228600"/>
          </a:xfrm>
          <a:prstGeom prst="ellipse">
            <a:avLst/>
          </a:prstGeom>
          <a:solidFill>
            <a:schemeClr val="accent2"/>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grpSp>
        <p:nvGrpSpPr>
          <p:cNvPr id="38951" name="Group 44"/>
          <p:cNvGrpSpPr>
            <a:grpSpLocks/>
          </p:cNvGrpSpPr>
          <p:nvPr/>
        </p:nvGrpSpPr>
        <p:grpSpPr bwMode="auto">
          <a:xfrm>
            <a:off x="5867400" y="3352800"/>
            <a:ext cx="1295400" cy="1295400"/>
            <a:chOff x="1200" y="1728"/>
            <a:chExt cx="816" cy="816"/>
          </a:xfrm>
        </p:grpSpPr>
        <p:sp>
          <p:nvSpPr>
            <p:cNvPr id="38952" name="Oval 40"/>
            <p:cNvSpPr>
              <a:spLocks noChangeArrowheads="1"/>
            </p:cNvSpPr>
            <p:nvPr/>
          </p:nvSpPr>
          <p:spPr bwMode="auto">
            <a:xfrm>
              <a:off x="1536" y="2064"/>
              <a:ext cx="144" cy="144"/>
            </a:xfrm>
            <a:prstGeom prst="ellipse">
              <a:avLst/>
            </a:prstGeom>
            <a:solidFill>
              <a:schemeClr val="tx2"/>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53" name="Oval 41"/>
            <p:cNvSpPr>
              <a:spLocks noChangeArrowheads="1"/>
            </p:cNvSpPr>
            <p:nvPr/>
          </p:nvSpPr>
          <p:spPr bwMode="auto">
            <a:xfrm>
              <a:off x="1392" y="1920"/>
              <a:ext cx="432" cy="43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sp>
          <p:nvSpPr>
            <p:cNvPr id="38954" name="Oval 42"/>
            <p:cNvSpPr>
              <a:spLocks noChangeArrowheads="1"/>
            </p:cNvSpPr>
            <p:nvPr/>
          </p:nvSpPr>
          <p:spPr bwMode="auto">
            <a:xfrm>
              <a:off x="1200" y="1728"/>
              <a:ext cx="816" cy="81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sz="2400"/>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52400"/>
            <a:ext cx="7772400" cy="1143000"/>
          </a:xfrm>
        </p:spPr>
        <p:txBody>
          <a:bodyPr/>
          <a:lstStyle/>
          <a:p>
            <a:r>
              <a:rPr lang="en-US" dirty="0" smtClean="0"/>
              <a:t>Supervised Learning Limitations</a:t>
            </a:r>
            <a:endParaRPr lang="en-US" dirty="0"/>
          </a:p>
        </p:txBody>
      </p:sp>
      <p:sp>
        <p:nvSpPr>
          <p:cNvPr id="4" name="Content Placeholder 3"/>
          <p:cNvSpPr>
            <a:spLocks noGrp="1"/>
          </p:cNvSpPr>
          <p:nvPr>
            <p:ph idx="1"/>
          </p:nvPr>
        </p:nvSpPr>
        <p:spPr>
          <a:xfrm>
            <a:off x="685800" y="1283043"/>
            <a:ext cx="8305800" cy="4114800"/>
          </a:xfrm>
        </p:spPr>
        <p:txBody>
          <a:bodyPr/>
          <a:lstStyle/>
          <a:p>
            <a:r>
              <a:rPr lang="en-US" dirty="0" smtClean="0"/>
              <a:t>Rare events</a:t>
            </a:r>
          </a:p>
          <a:p>
            <a:pPr lvl="1"/>
            <a:r>
              <a:rPr lang="en-US" dirty="0" smtClean="0"/>
              <a:t>It can’t learn what it has never seen!</a:t>
            </a:r>
          </a:p>
          <a:p>
            <a:r>
              <a:rPr lang="en-US" dirty="0" err="1" smtClean="0"/>
              <a:t>Overfitting</a:t>
            </a:r>
            <a:endParaRPr lang="en-US" dirty="0" smtClean="0"/>
          </a:p>
          <a:p>
            <a:pPr lvl="1"/>
            <a:r>
              <a:rPr lang="en-US" dirty="0" smtClean="0"/>
              <a:t>Too much memorization, not enough generalization</a:t>
            </a:r>
          </a:p>
          <a:p>
            <a:r>
              <a:rPr lang="en-US" dirty="0" smtClean="0"/>
              <a:t>Unrepresentative training data</a:t>
            </a:r>
          </a:p>
          <a:p>
            <a:pPr lvl="1"/>
            <a:r>
              <a:rPr lang="en-US" dirty="0" smtClean="0"/>
              <a:t>Reported evaluations are often very optimistic</a:t>
            </a:r>
          </a:p>
          <a:p>
            <a:r>
              <a:rPr lang="en-US" dirty="0" smtClean="0"/>
              <a:t>It doesn’t know what it doesn’t know</a:t>
            </a:r>
          </a:p>
          <a:p>
            <a:pPr lvl="1"/>
            <a:r>
              <a:rPr lang="en-US" dirty="0" smtClean="0"/>
              <a:t>So it always guesses some answer</a:t>
            </a:r>
          </a:p>
          <a:p>
            <a:r>
              <a:rPr lang="en-US" dirty="0" smtClean="0"/>
              <a:t>Unbalanced “class frequency”</a:t>
            </a:r>
          </a:p>
          <a:p>
            <a:pPr lvl="1"/>
            <a:r>
              <a:rPr lang="en-US" dirty="0"/>
              <a:t>C</a:t>
            </a:r>
            <a:r>
              <a:rPr lang="en-US" dirty="0" smtClean="0"/>
              <a:t>onsider this when deciding what’s good enough</a:t>
            </a:r>
            <a:endParaRPr lang="en-US" dirty="0"/>
          </a:p>
        </p:txBody>
      </p:sp>
    </p:spTree>
    <p:extLst>
      <p:ext uri="{BB962C8B-B14F-4D97-AF65-F5344CB8AC3E}">
        <p14:creationId xmlns:p14="http://schemas.microsoft.com/office/powerpoint/2010/main" val="24264106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Before You Go!</a:t>
            </a:r>
          </a:p>
        </p:txBody>
      </p:sp>
      <p:sp>
        <p:nvSpPr>
          <p:cNvPr id="59395" name="Rectangle 3"/>
          <p:cNvSpPr>
            <a:spLocks noGrp="1" noChangeArrowheads="1"/>
          </p:cNvSpPr>
          <p:nvPr>
            <p:ph type="body" idx="1"/>
          </p:nvPr>
        </p:nvSpPr>
        <p:spPr/>
        <p:txBody>
          <a:bodyPr/>
          <a:lstStyle/>
          <a:p>
            <a:r>
              <a:rPr lang="en-US" smtClean="0"/>
              <a:t>On a sheet of paper (no names), answer the following question:</a:t>
            </a:r>
          </a:p>
          <a:p>
            <a:endParaRPr lang="en-US" smtClean="0"/>
          </a:p>
          <a:p>
            <a:pPr>
              <a:buFontTx/>
              <a:buNone/>
            </a:pPr>
            <a:r>
              <a:rPr lang="en-US" smtClean="0"/>
              <a:t>	What was the muddiest point in today’s class?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919" y="-24714"/>
            <a:ext cx="7772400" cy="1143000"/>
          </a:xfrm>
        </p:spPr>
        <p:txBody>
          <a:bodyPr/>
          <a:lstStyle/>
          <a:p>
            <a:r>
              <a:rPr lang="en-US" dirty="0" smtClean="0"/>
              <a:t>FRBR Entity Types</a:t>
            </a:r>
            <a:endParaRPr lang="en-US" dirty="0"/>
          </a:p>
        </p:txBody>
      </p:sp>
      <p:sp>
        <p:nvSpPr>
          <p:cNvPr id="3" name="Content Placeholder 2"/>
          <p:cNvSpPr>
            <a:spLocks noGrp="1"/>
          </p:cNvSpPr>
          <p:nvPr>
            <p:ph idx="1"/>
          </p:nvPr>
        </p:nvSpPr>
        <p:spPr>
          <a:xfrm>
            <a:off x="704335" y="914400"/>
            <a:ext cx="7772400" cy="4114800"/>
          </a:xfrm>
        </p:spPr>
        <p:txBody>
          <a:bodyPr/>
          <a:lstStyle/>
          <a:p>
            <a:r>
              <a:rPr lang="en-US" dirty="0" smtClean="0"/>
              <a:t>Subject-Only Entities</a:t>
            </a:r>
          </a:p>
          <a:p>
            <a:pPr lvl="1"/>
            <a:r>
              <a:rPr lang="en-US" dirty="0" smtClean="0"/>
              <a:t>(abstract) Concepts</a:t>
            </a:r>
          </a:p>
          <a:p>
            <a:pPr lvl="1"/>
            <a:r>
              <a:rPr lang="en-US" dirty="0" smtClean="0"/>
              <a:t>(tangible) Objects</a:t>
            </a:r>
          </a:p>
          <a:p>
            <a:pPr lvl="1"/>
            <a:r>
              <a:rPr lang="en-US" dirty="0" smtClean="0"/>
              <a:t>(any kind of) Places</a:t>
            </a:r>
          </a:p>
          <a:p>
            <a:pPr lvl="1"/>
            <a:r>
              <a:rPr lang="en-US" dirty="0" smtClean="0"/>
              <a:t>Events</a:t>
            </a:r>
          </a:p>
          <a:p>
            <a:r>
              <a:rPr lang="en-US" dirty="0" smtClean="0"/>
              <a:t>Subject or Responsibility Entities</a:t>
            </a:r>
          </a:p>
          <a:p>
            <a:pPr lvl="1"/>
            <a:r>
              <a:rPr lang="en-US" dirty="0" smtClean="0"/>
              <a:t>Persons</a:t>
            </a:r>
          </a:p>
          <a:p>
            <a:pPr lvl="1"/>
            <a:r>
              <a:rPr lang="en-US" dirty="0" smtClean="0"/>
              <a:t>(any kind of) “Corporate” Bodies</a:t>
            </a:r>
          </a:p>
          <a:p>
            <a:pPr lvl="1"/>
            <a:r>
              <a:rPr lang="en-US" dirty="0" smtClean="0"/>
              <a:t>Families (technically, only in FRAD)</a:t>
            </a:r>
          </a:p>
          <a:p>
            <a:r>
              <a:rPr lang="en-US" dirty="0" smtClean="0"/>
              <a:t>Product Entities</a:t>
            </a:r>
          </a:p>
          <a:p>
            <a:pPr lvl="1"/>
            <a:r>
              <a:rPr lang="en-US" dirty="0" smtClean="0"/>
              <a:t>Works, Expressions, Manifestations, Items</a:t>
            </a:r>
          </a:p>
          <a:p>
            <a:pPr lvl="1"/>
            <a:endParaRPr lang="en-US" dirty="0"/>
          </a:p>
        </p:txBody>
      </p:sp>
    </p:spTree>
    <p:extLst>
      <p:ext uri="{BB962C8B-B14F-4D97-AF65-F5344CB8AC3E}">
        <p14:creationId xmlns:p14="http://schemas.microsoft.com/office/powerpoint/2010/main" val="398939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2"/>
          <p:cNvSpPr txBox="1">
            <a:spLocks noChangeArrowheads="1"/>
          </p:cNvSpPr>
          <p:nvPr/>
        </p:nvSpPr>
        <p:spPr bwMode="auto">
          <a:xfrm>
            <a:off x="1674813" y="609600"/>
            <a:ext cx="915987" cy="495300"/>
          </a:xfrm>
          <a:prstGeom prst="rect">
            <a:avLst/>
          </a:prstGeom>
          <a:noFill/>
          <a:ln w="38100">
            <a:solidFill>
              <a:schemeClr val="accent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solidFill>
                  <a:srgbClr val="0000FF"/>
                </a:solidFill>
                <a:latin typeface="Times New Roman" panose="02020603050405020304" pitchFamily="18" charset="0"/>
              </a:rPr>
              <a:t>Work</a:t>
            </a:r>
          </a:p>
        </p:txBody>
      </p:sp>
      <p:sp>
        <p:nvSpPr>
          <p:cNvPr id="50180" name="Text Box 3"/>
          <p:cNvSpPr txBox="1">
            <a:spLocks noChangeArrowheads="1"/>
          </p:cNvSpPr>
          <p:nvPr/>
        </p:nvSpPr>
        <p:spPr bwMode="auto">
          <a:xfrm>
            <a:off x="2133600" y="1371600"/>
            <a:ext cx="1576388" cy="495300"/>
          </a:xfrm>
          <a:prstGeom prst="rect">
            <a:avLst/>
          </a:prstGeom>
          <a:noFill/>
          <a:ln w="38100">
            <a:solidFill>
              <a:schemeClr val="accent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solidFill>
                  <a:srgbClr val="009900"/>
                </a:solidFill>
                <a:latin typeface="Times New Roman" panose="02020603050405020304" pitchFamily="18" charset="0"/>
              </a:rPr>
              <a:t>Expression</a:t>
            </a:r>
          </a:p>
        </p:txBody>
      </p:sp>
      <p:sp>
        <p:nvSpPr>
          <p:cNvPr id="50181" name="Text Box 4"/>
          <p:cNvSpPr txBox="1">
            <a:spLocks noChangeArrowheads="1"/>
          </p:cNvSpPr>
          <p:nvPr/>
        </p:nvSpPr>
        <p:spPr bwMode="auto">
          <a:xfrm>
            <a:off x="2819400" y="2133600"/>
            <a:ext cx="1912938" cy="495300"/>
          </a:xfrm>
          <a:prstGeom prst="rect">
            <a:avLst/>
          </a:prstGeom>
          <a:noFill/>
          <a:ln w="38100">
            <a:solidFill>
              <a:schemeClr val="accent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solidFill>
                  <a:srgbClr val="FF6600"/>
                </a:solidFill>
                <a:latin typeface="Times New Roman" panose="02020603050405020304" pitchFamily="18" charset="0"/>
              </a:rPr>
              <a:t>Manifestation</a:t>
            </a:r>
          </a:p>
        </p:txBody>
      </p:sp>
      <p:sp>
        <p:nvSpPr>
          <p:cNvPr id="50182" name="Text Box 5"/>
          <p:cNvSpPr txBox="1">
            <a:spLocks noChangeArrowheads="1"/>
          </p:cNvSpPr>
          <p:nvPr/>
        </p:nvSpPr>
        <p:spPr bwMode="auto">
          <a:xfrm>
            <a:off x="3733800" y="2895600"/>
            <a:ext cx="779463" cy="495300"/>
          </a:xfrm>
          <a:prstGeom prst="rect">
            <a:avLst/>
          </a:prstGeom>
          <a:noFill/>
          <a:ln w="38100">
            <a:solidFill>
              <a:schemeClr val="accent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solidFill>
                  <a:srgbClr val="FF3399"/>
                </a:solidFill>
                <a:latin typeface="Times New Roman" panose="02020603050405020304" pitchFamily="18" charset="0"/>
              </a:rPr>
              <a:t>Item</a:t>
            </a:r>
          </a:p>
        </p:txBody>
      </p:sp>
      <p:cxnSp>
        <p:nvCxnSpPr>
          <p:cNvPr id="50183" name="AutoShape 6"/>
          <p:cNvCxnSpPr>
            <a:cxnSpLocks noChangeShapeType="1"/>
            <a:stCxn id="50179" idx="1"/>
          </p:cNvCxnSpPr>
          <p:nvPr/>
        </p:nvCxnSpPr>
        <p:spPr bwMode="auto">
          <a:xfrm rot="10800000" flipH="1" flipV="1">
            <a:off x="1655763" y="857250"/>
            <a:ext cx="3751262" cy="4478338"/>
          </a:xfrm>
          <a:prstGeom prst="bentConnector4">
            <a:avLst>
              <a:gd name="adj1" fmla="val -33898"/>
              <a:gd name="adj2" fmla="val 100315"/>
            </a:avLst>
          </a:prstGeom>
          <a:noFill/>
          <a:ln w="38100">
            <a:solidFill>
              <a:schemeClr val="tx1"/>
            </a:solidFill>
            <a:miter lim="800000"/>
            <a:headEnd type="arrow" w="lg" len="lg"/>
            <a:tailEnd type="none" w="lg" len="lg"/>
          </a:ln>
          <a:extLst>
            <a:ext uri="{909E8E84-426E-40DD-AFC4-6F175D3DCCD1}">
              <a14:hiddenFill xmlns:a14="http://schemas.microsoft.com/office/drawing/2010/main">
                <a:noFill/>
              </a14:hiddenFill>
            </a:ext>
          </a:extLst>
        </p:spPr>
      </p:cxnSp>
      <p:cxnSp>
        <p:nvCxnSpPr>
          <p:cNvPr id="50184" name="AutoShape 7"/>
          <p:cNvCxnSpPr>
            <a:cxnSpLocks noChangeShapeType="1"/>
          </p:cNvCxnSpPr>
          <p:nvPr/>
        </p:nvCxnSpPr>
        <p:spPr bwMode="auto">
          <a:xfrm>
            <a:off x="3733800" y="3124200"/>
            <a:ext cx="1676400" cy="914400"/>
          </a:xfrm>
          <a:prstGeom prst="bentConnector3">
            <a:avLst>
              <a:gd name="adj1" fmla="val -77273"/>
            </a:avLst>
          </a:prstGeom>
          <a:noFill/>
          <a:ln w="38100">
            <a:solidFill>
              <a:schemeClr val="tx1"/>
            </a:solidFill>
            <a:miter lim="800000"/>
            <a:headEnd type="arrow" w="lg" len="med"/>
            <a:tailEnd type="none" w="lg" len="med"/>
          </a:ln>
          <a:extLst>
            <a:ext uri="{909E8E84-426E-40DD-AFC4-6F175D3DCCD1}">
              <a14:hiddenFill xmlns:a14="http://schemas.microsoft.com/office/drawing/2010/main">
                <a:noFill/>
              </a14:hiddenFill>
            </a:ext>
          </a:extLst>
        </p:spPr>
      </p:cxnSp>
      <p:cxnSp>
        <p:nvCxnSpPr>
          <p:cNvPr id="50185" name="AutoShape 8"/>
          <p:cNvCxnSpPr>
            <a:cxnSpLocks noChangeShapeType="1"/>
            <a:stCxn id="50181" idx="1"/>
          </p:cNvCxnSpPr>
          <p:nvPr/>
        </p:nvCxnSpPr>
        <p:spPr bwMode="auto">
          <a:xfrm rot="10800000" flipH="1" flipV="1">
            <a:off x="2800350" y="2381250"/>
            <a:ext cx="2703513" cy="2128838"/>
          </a:xfrm>
          <a:prstGeom prst="bentConnector3">
            <a:avLst>
              <a:gd name="adj1" fmla="val -40458"/>
            </a:avLst>
          </a:prstGeom>
          <a:noFill/>
          <a:ln w="38100">
            <a:solidFill>
              <a:schemeClr val="tx1"/>
            </a:solidFill>
            <a:miter lim="800000"/>
            <a:headEnd type="arrow" w="lg" len="med"/>
            <a:tailEnd type="none" w="lg" len="med"/>
          </a:ln>
          <a:extLst>
            <a:ext uri="{909E8E84-426E-40DD-AFC4-6F175D3DCCD1}">
              <a14:hiddenFill xmlns:a14="http://schemas.microsoft.com/office/drawing/2010/main">
                <a:noFill/>
              </a14:hiddenFill>
            </a:ext>
          </a:extLst>
        </p:spPr>
      </p:cxnSp>
      <p:sp>
        <p:nvSpPr>
          <p:cNvPr id="50186" name="Line 9"/>
          <p:cNvSpPr>
            <a:spLocks noChangeShapeType="1"/>
          </p:cNvSpPr>
          <p:nvPr/>
        </p:nvSpPr>
        <p:spPr bwMode="auto">
          <a:xfrm>
            <a:off x="1752600" y="4495800"/>
            <a:ext cx="3505200" cy="0"/>
          </a:xfrm>
          <a:prstGeom prst="line">
            <a:avLst/>
          </a:prstGeom>
          <a:noFill/>
          <a:ln w="38100">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50187" name="Line 10"/>
          <p:cNvSpPr>
            <a:spLocks noChangeShapeType="1"/>
          </p:cNvSpPr>
          <p:nvPr/>
        </p:nvSpPr>
        <p:spPr bwMode="auto">
          <a:xfrm>
            <a:off x="1295400" y="838200"/>
            <a:ext cx="152400" cy="0"/>
          </a:xfrm>
          <a:prstGeom prst="line">
            <a:avLst/>
          </a:prstGeom>
          <a:noFill/>
          <a:ln w="38100">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wrap="none" anchor="ctr"/>
          <a:lstStyle/>
          <a:p>
            <a:endParaRPr lang="en-US"/>
          </a:p>
        </p:txBody>
      </p:sp>
      <p:sp>
        <p:nvSpPr>
          <p:cNvPr id="50189" name="Text Box 12"/>
          <p:cNvSpPr txBox="1">
            <a:spLocks noChangeArrowheads="1"/>
          </p:cNvSpPr>
          <p:nvPr/>
        </p:nvSpPr>
        <p:spPr bwMode="auto">
          <a:xfrm>
            <a:off x="7467600" y="6019800"/>
            <a:ext cx="74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2000">
                <a:latin typeface="Times New Roman" panose="02020603050405020304" pitchFamily="18" charset="0"/>
              </a:rPr>
              <a:t>many</a:t>
            </a:r>
          </a:p>
        </p:txBody>
      </p:sp>
      <p:sp>
        <p:nvSpPr>
          <p:cNvPr id="50190" name="Line 13"/>
          <p:cNvSpPr>
            <a:spLocks noChangeShapeType="1"/>
          </p:cNvSpPr>
          <p:nvPr/>
        </p:nvSpPr>
        <p:spPr bwMode="auto">
          <a:xfrm>
            <a:off x="8229600" y="6248400"/>
            <a:ext cx="381000" cy="0"/>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91" name="Line 14"/>
          <p:cNvSpPr>
            <a:spLocks noChangeShapeType="1"/>
          </p:cNvSpPr>
          <p:nvPr/>
        </p:nvSpPr>
        <p:spPr bwMode="auto">
          <a:xfrm>
            <a:off x="8229600" y="6248400"/>
            <a:ext cx="228600" cy="0"/>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92" name="Rectangle 17"/>
          <p:cNvSpPr>
            <a:spLocks noChangeArrowheads="1"/>
          </p:cNvSpPr>
          <p:nvPr/>
        </p:nvSpPr>
        <p:spPr bwMode="auto">
          <a:xfrm>
            <a:off x="5486400" y="3429000"/>
            <a:ext cx="2819400" cy="2133600"/>
          </a:xfrm>
          <a:prstGeom prst="rect">
            <a:avLst/>
          </a:prstGeom>
          <a:noFill/>
          <a:ln w="508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p>
        </p:txBody>
      </p:sp>
      <p:sp>
        <p:nvSpPr>
          <p:cNvPr id="50193" name="Text Box 18"/>
          <p:cNvSpPr txBox="1">
            <a:spLocks noChangeArrowheads="1"/>
          </p:cNvSpPr>
          <p:nvPr/>
        </p:nvSpPr>
        <p:spPr bwMode="auto">
          <a:xfrm>
            <a:off x="2514600" y="3581400"/>
            <a:ext cx="165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atin typeface="Times New Roman" panose="02020603050405020304" pitchFamily="18" charset="0"/>
              </a:rPr>
              <a:t>is owned by</a:t>
            </a:r>
          </a:p>
        </p:txBody>
      </p:sp>
      <p:sp>
        <p:nvSpPr>
          <p:cNvPr id="50194" name="Text Box 19"/>
          <p:cNvSpPr txBox="1">
            <a:spLocks noChangeArrowheads="1"/>
          </p:cNvSpPr>
          <p:nvPr/>
        </p:nvSpPr>
        <p:spPr bwMode="auto">
          <a:xfrm>
            <a:off x="1752600" y="4038600"/>
            <a:ext cx="1978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atin typeface="Times New Roman" panose="02020603050405020304" pitchFamily="18" charset="0"/>
              </a:rPr>
              <a:t>is produced by</a:t>
            </a:r>
          </a:p>
        </p:txBody>
      </p:sp>
      <p:sp>
        <p:nvSpPr>
          <p:cNvPr id="50195" name="Line 20"/>
          <p:cNvSpPr>
            <a:spLocks noChangeShapeType="1"/>
          </p:cNvSpPr>
          <p:nvPr/>
        </p:nvSpPr>
        <p:spPr bwMode="auto">
          <a:xfrm>
            <a:off x="3733800" y="4038600"/>
            <a:ext cx="1524000" cy="0"/>
          </a:xfrm>
          <a:prstGeom prst="line">
            <a:avLst/>
          </a:prstGeom>
          <a:noFill/>
          <a:ln w="38100">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50196" name="Line 21"/>
          <p:cNvSpPr>
            <a:spLocks noChangeShapeType="1"/>
          </p:cNvSpPr>
          <p:nvPr/>
        </p:nvSpPr>
        <p:spPr bwMode="auto">
          <a:xfrm>
            <a:off x="2514600" y="3124200"/>
            <a:ext cx="990600" cy="0"/>
          </a:xfrm>
          <a:prstGeom prst="line">
            <a:avLst/>
          </a:prstGeom>
          <a:noFill/>
          <a:ln w="38100">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en-US"/>
          </a:p>
        </p:txBody>
      </p:sp>
      <p:cxnSp>
        <p:nvCxnSpPr>
          <p:cNvPr id="50197" name="AutoShape 22"/>
          <p:cNvCxnSpPr>
            <a:cxnSpLocks noChangeShapeType="1"/>
            <a:endCxn id="50180" idx="1"/>
          </p:cNvCxnSpPr>
          <p:nvPr/>
        </p:nvCxnSpPr>
        <p:spPr bwMode="auto">
          <a:xfrm rot="10800000">
            <a:off x="2114550" y="1619250"/>
            <a:ext cx="3387725" cy="3317875"/>
          </a:xfrm>
          <a:prstGeom prst="bentConnector3">
            <a:avLst>
              <a:gd name="adj1" fmla="val 132282"/>
            </a:avLst>
          </a:prstGeom>
          <a:noFill/>
          <a:ln w="38100">
            <a:solidFill>
              <a:schemeClr val="tx1"/>
            </a:solidFill>
            <a:miter lim="800000"/>
            <a:headEnd type="arrow" w="lg" len="lg"/>
            <a:tailEnd type="arrow" w="lg" len="lg"/>
          </a:ln>
          <a:extLst>
            <a:ext uri="{909E8E84-426E-40DD-AFC4-6F175D3DCCD1}">
              <a14:hiddenFill xmlns:a14="http://schemas.microsoft.com/office/drawing/2010/main">
                <a:noFill/>
              </a14:hiddenFill>
            </a:ext>
          </a:extLst>
        </p:spPr>
      </p:cxnSp>
      <p:sp>
        <p:nvSpPr>
          <p:cNvPr id="50198" name="Line 23"/>
          <p:cNvSpPr>
            <a:spLocks noChangeShapeType="1"/>
          </p:cNvSpPr>
          <p:nvPr/>
        </p:nvSpPr>
        <p:spPr bwMode="auto">
          <a:xfrm>
            <a:off x="1143000" y="4953000"/>
            <a:ext cx="4114800" cy="0"/>
          </a:xfrm>
          <a:prstGeom prst="line">
            <a:avLst/>
          </a:prstGeom>
          <a:noFill/>
          <a:ln w="38100">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50199" name="Line 24"/>
          <p:cNvSpPr>
            <a:spLocks noChangeShapeType="1"/>
          </p:cNvSpPr>
          <p:nvPr/>
        </p:nvSpPr>
        <p:spPr bwMode="auto">
          <a:xfrm>
            <a:off x="457200" y="5334000"/>
            <a:ext cx="4724400" cy="0"/>
          </a:xfrm>
          <a:prstGeom prst="line">
            <a:avLst/>
          </a:prstGeom>
          <a:noFill/>
          <a:ln w="38100">
            <a:solidFill>
              <a:schemeClr val="tx1"/>
            </a:solidFill>
            <a:round/>
            <a:headEnd type="none" w="lg" len="lg"/>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50200" name="Line 25"/>
          <p:cNvSpPr>
            <a:spLocks noChangeShapeType="1"/>
          </p:cNvSpPr>
          <p:nvPr/>
        </p:nvSpPr>
        <p:spPr bwMode="auto">
          <a:xfrm>
            <a:off x="1752600" y="2362200"/>
            <a:ext cx="838200" cy="0"/>
          </a:xfrm>
          <a:prstGeom prst="line">
            <a:avLst/>
          </a:prstGeom>
          <a:noFill/>
          <a:ln w="38100">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50201" name="Line 26"/>
          <p:cNvSpPr>
            <a:spLocks noChangeShapeType="1"/>
          </p:cNvSpPr>
          <p:nvPr/>
        </p:nvSpPr>
        <p:spPr bwMode="auto">
          <a:xfrm>
            <a:off x="1066800" y="1600200"/>
            <a:ext cx="838200" cy="0"/>
          </a:xfrm>
          <a:prstGeom prst="line">
            <a:avLst/>
          </a:prstGeom>
          <a:noFill/>
          <a:ln w="38100">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50202" name="Text Box 27"/>
          <p:cNvSpPr txBox="1">
            <a:spLocks noChangeArrowheads="1"/>
          </p:cNvSpPr>
          <p:nvPr/>
        </p:nvSpPr>
        <p:spPr bwMode="auto">
          <a:xfrm>
            <a:off x="1066800" y="4495800"/>
            <a:ext cx="1806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atin typeface="Times New Roman" panose="02020603050405020304" pitchFamily="18" charset="0"/>
              </a:rPr>
              <a:t>is realized by</a:t>
            </a:r>
          </a:p>
        </p:txBody>
      </p:sp>
      <p:sp>
        <p:nvSpPr>
          <p:cNvPr id="50203" name="Text Box 28"/>
          <p:cNvSpPr txBox="1">
            <a:spLocks noChangeArrowheads="1"/>
          </p:cNvSpPr>
          <p:nvPr/>
        </p:nvSpPr>
        <p:spPr bwMode="auto">
          <a:xfrm>
            <a:off x="457200" y="4876800"/>
            <a:ext cx="1722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atin typeface="Times New Roman" panose="02020603050405020304" pitchFamily="18" charset="0"/>
              </a:rPr>
              <a:t>is created by</a:t>
            </a:r>
          </a:p>
        </p:txBody>
      </p:sp>
      <p:grpSp>
        <p:nvGrpSpPr>
          <p:cNvPr id="50205" name="Group 38"/>
          <p:cNvGrpSpPr>
            <a:grpSpLocks/>
          </p:cNvGrpSpPr>
          <p:nvPr/>
        </p:nvGrpSpPr>
        <p:grpSpPr bwMode="auto">
          <a:xfrm>
            <a:off x="5715000" y="3581400"/>
            <a:ext cx="2327275" cy="1787525"/>
            <a:chOff x="3600" y="2256"/>
            <a:chExt cx="1466" cy="1126"/>
          </a:xfrm>
        </p:grpSpPr>
        <p:sp>
          <p:nvSpPr>
            <p:cNvPr id="50210" name="Text Box 15"/>
            <p:cNvSpPr txBox="1">
              <a:spLocks noChangeArrowheads="1"/>
            </p:cNvSpPr>
            <p:nvPr/>
          </p:nvSpPr>
          <p:spPr bwMode="auto">
            <a:xfrm>
              <a:off x="3984" y="2256"/>
              <a:ext cx="703" cy="310"/>
            </a:xfrm>
            <a:prstGeom prst="rect">
              <a:avLst/>
            </a:prstGeom>
            <a:noFill/>
            <a:ln w="34925">
              <a:solidFill>
                <a:srgbClr val="CC99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b="1">
                  <a:solidFill>
                    <a:srgbClr val="9966FF"/>
                  </a:solidFill>
                  <a:latin typeface="Times New Roman" panose="02020603050405020304" pitchFamily="18" charset="0"/>
                </a:rPr>
                <a:t>Person</a:t>
              </a:r>
            </a:p>
          </p:txBody>
        </p:sp>
        <p:sp>
          <p:nvSpPr>
            <p:cNvPr id="50211" name="Text Box 16"/>
            <p:cNvSpPr txBox="1">
              <a:spLocks noChangeArrowheads="1"/>
            </p:cNvSpPr>
            <p:nvPr/>
          </p:nvSpPr>
          <p:spPr bwMode="auto">
            <a:xfrm>
              <a:off x="3600" y="3072"/>
              <a:ext cx="1466" cy="310"/>
            </a:xfrm>
            <a:prstGeom prst="rect">
              <a:avLst/>
            </a:prstGeom>
            <a:noFill/>
            <a:ln w="34925">
              <a:solidFill>
                <a:srgbClr val="CC99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b="1">
                  <a:solidFill>
                    <a:srgbClr val="9966FF"/>
                  </a:solidFill>
                  <a:latin typeface="Times New Roman" panose="02020603050405020304" pitchFamily="18" charset="0"/>
                </a:rPr>
                <a:t>Corporate Body</a:t>
              </a:r>
            </a:p>
          </p:txBody>
        </p:sp>
        <p:sp>
          <p:nvSpPr>
            <p:cNvPr id="50212" name="Text Box 15"/>
            <p:cNvSpPr txBox="1">
              <a:spLocks noChangeArrowheads="1"/>
            </p:cNvSpPr>
            <p:nvPr/>
          </p:nvSpPr>
          <p:spPr bwMode="auto">
            <a:xfrm>
              <a:off x="3984" y="2688"/>
              <a:ext cx="713" cy="310"/>
            </a:xfrm>
            <a:prstGeom prst="rect">
              <a:avLst/>
            </a:prstGeom>
            <a:noFill/>
            <a:ln w="34925">
              <a:solidFill>
                <a:srgbClr val="CC99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b="1">
                  <a:solidFill>
                    <a:srgbClr val="9966FF"/>
                  </a:solidFill>
                  <a:latin typeface="Times New Roman" panose="02020603050405020304" pitchFamily="18" charset="0"/>
                </a:rPr>
                <a:t>Family</a:t>
              </a:r>
            </a:p>
          </p:txBody>
        </p:sp>
      </p:grpSp>
      <p:sp>
        <p:nvSpPr>
          <p:cNvPr id="50207" name="Line 24"/>
          <p:cNvSpPr>
            <a:spLocks noChangeShapeType="1"/>
          </p:cNvSpPr>
          <p:nvPr/>
        </p:nvSpPr>
        <p:spPr bwMode="auto">
          <a:xfrm>
            <a:off x="685800" y="5334000"/>
            <a:ext cx="4800600" cy="0"/>
          </a:xfrm>
          <a:prstGeom prst="line">
            <a:avLst/>
          </a:prstGeom>
          <a:noFill/>
          <a:ln w="38100">
            <a:solidFill>
              <a:schemeClr val="tx1"/>
            </a:solidFill>
            <a:round/>
            <a:headEnd type="none" w="lg" len="lg"/>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50208" name="Line 20"/>
          <p:cNvSpPr>
            <a:spLocks noChangeShapeType="1"/>
          </p:cNvSpPr>
          <p:nvPr/>
        </p:nvSpPr>
        <p:spPr bwMode="auto">
          <a:xfrm>
            <a:off x="3962400" y="4038600"/>
            <a:ext cx="1524000" cy="0"/>
          </a:xfrm>
          <a:prstGeom prst="line">
            <a:avLst/>
          </a:prstGeom>
          <a:noFill/>
          <a:ln w="38100">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50209" name="Line 9"/>
          <p:cNvSpPr>
            <a:spLocks noChangeShapeType="1"/>
          </p:cNvSpPr>
          <p:nvPr/>
        </p:nvSpPr>
        <p:spPr bwMode="auto">
          <a:xfrm>
            <a:off x="1981200" y="4495800"/>
            <a:ext cx="3505200" cy="0"/>
          </a:xfrm>
          <a:prstGeom prst="line">
            <a:avLst/>
          </a:prstGeom>
          <a:noFill/>
          <a:ln w="38100">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Work</a:t>
            </a:r>
            <a:endParaRPr lang="en-US" dirty="0"/>
          </a:p>
        </p:txBody>
      </p:sp>
      <p:sp>
        <p:nvSpPr>
          <p:cNvPr id="18435" name="Rectangle 3"/>
          <p:cNvSpPr>
            <a:spLocks noGrp="1" noChangeArrowheads="1"/>
          </p:cNvSpPr>
          <p:nvPr>
            <p:ph type="body" idx="1"/>
          </p:nvPr>
        </p:nvSpPr>
        <p:spPr>
          <a:xfrm>
            <a:off x="228600" y="1600200"/>
            <a:ext cx="8763000" cy="4525963"/>
          </a:xfrm>
        </p:spPr>
        <p:txBody>
          <a:bodyPr>
            <a:normAutofit/>
          </a:bodyPr>
          <a:lstStyle/>
          <a:p>
            <a:r>
              <a:rPr lang="en-US" dirty="0" smtClean="0"/>
              <a:t>The idea or impression in the mind of its creator</a:t>
            </a:r>
          </a:p>
          <a:p>
            <a:pPr lvl="1"/>
            <a:r>
              <a:rPr lang="en-US" dirty="0" smtClean="0"/>
              <a:t>Completely abstract, no physical form</a:t>
            </a:r>
          </a:p>
          <a:p>
            <a:endParaRPr lang="en-US" dirty="0"/>
          </a:p>
          <a:p>
            <a:r>
              <a:rPr lang="en-US" dirty="0" smtClean="0"/>
              <a:t>What all forms, presentations, publications, or performances of a work have in common</a:t>
            </a:r>
          </a:p>
          <a:p>
            <a:pPr lvl="1"/>
            <a:r>
              <a:rPr lang="en-US" i="1" dirty="0" smtClean="0"/>
              <a:t>Romeo &amp; </a:t>
            </a:r>
            <a:r>
              <a:rPr lang="en-US" i="1" dirty="0" smtClean="0"/>
              <a:t>Juliet</a:t>
            </a:r>
            <a:endParaRPr lang="en-US" i="1" dirty="0" smtClean="0"/>
          </a:p>
          <a:p>
            <a:pPr lvl="1"/>
            <a:r>
              <a:rPr lang="en-US" dirty="0" smtClean="0"/>
              <a:t>Homer’s </a:t>
            </a:r>
            <a:r>
              <a:rPr lang="en-US" i="1" dirty="0" smtClean="0"/>
              <a:t>Odyssey</a:t>
            </a:r>
          </a:p>
          <a:p>
            <a:pPr lvl="1"/>
            <a:r>
              <a:rPr lang="en-US" dirty="0" smtClean="0"/>
              <a:t>Debussy’s </a:t>
            </a:r>
            <a:r>
              <a:rPr lang="en-US" i="1" dirty="0" smtClean="0"/>
              <a:t>Syrinx</a:t>
            </a:r>
          </a:p>
          <a:p>
            <a:endParaRPr lang="en-US" dirty="0"/>
          </a:p>
        </p:txBody>
      </p:sp>
    </p:spTree>
    <p:extLst>
      <p:ext uri="{BB962C8B-B14F-4D97-AF65-F5344CB8AC3E}">
        <p14:creationId xmlns:p14="http://schemas.microsoft.com/office/powerpoint/2010/main" val="3049250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23900" y="304800"/>
            <a:ext cx="7772400" cy="1143000"/>
          </a:xfrm>
        </p:spPr>
        <p:txBody>
          <a:bodyPr/>
          <a:lstStyle/>
          <a:p>
            <a:r>
              <a:rPr lang="en-US" dirty="0" smtClean="0"/>
              <a:t>Expression (Realization)</a:t>
            </a:r>
            <a:endParaRPr lang="en-US" dirty="0"/>
          </a:p>
        </p:txBody>
      </p:sp>
      <p:sp>
        <p:nvSpPr>
          <p:cNvPr id="18435" name="Rectangle 3"/>
          <p:cNvSpPr>
            <a:spLocks noGrp="1" noChangeArrowheads="1"/>
          </p:cNvSpPr>
          <p:nvPr>
            <p:ph type="body" idx="1"/>
          </p:nvPr>
        </p:nvSpPr>
        <p:spPr>
          <a:xfrm>
            <a:off x="228600" y="1600200"/>
            <a:ext cx="8763000" cy="5029200"/>
          </a:xfrm>
        </p:spPr>
        <p:txBody>
          <a:bodyPr>
            <a:normAutofit/>
          </a:bodyPr>
          <a:lstStyle/>
          <a:p>
            <a:r>
              <a:rPr lang="en-US" dirty="0" smtClean="0"/>
              <a:t>A work formulated into an ordered presentation</a:t>
            </a:r>
          </a:p>
          <a:p>
            <a:pPr lvl="4"/>
            <a:endParaRPr lang="en-US" dirty="0" smtClean="0"/>
          </a:p>
          <a:p>
            <a:r>
              <a:rPr lang="en-US" dirty="0" smtClean="0"/>
              <a:t>When a work takes a </a:t>
            </a:r>
            <a:r>
              <a:rPr lang="en-US" i="1" dirty="0" smtClean="0"/>
              <a:t>form</a:t>
            </a:r>
          </a:p>
          <a:p>
            <a:pPr lvl="1"/>
            <a:r>
              <a:rPr lang="en-US" dirty="0" smtClean="0"/>
              <a:t>Can be notational, aural, kinetic, etc.</a:t>
            </a:r>
          </a:p>
          <a:p>
            <a:pPr lvl="6"/>
            <a:endParaRPr lang="en-US" dirty="0" smtClean="0"/>
          </a:p>
          <a:p>
            <a:r>
              <a:rPr lang="en-US" dirty="0" smtClean="0"/>
              <a:t>Excludes aspects of form not integral to the work</a:t>
            </a:r>
          </a:p>
          <a:p>
            <a:pPr lvl="1"/>
            <a:r>
              <a:rPr lang="en-US" dirty="0"/>
              <a:t>F</a:t>
            </a:r>
            <a:r>
              <a:rPr lang="en-US" dirty="0" smtClean="0"/>
              <a:t>ont, layout, etc. (with some exceptions)</a:t>
            </a:r>
          </a:p>
          <a:p>
            <a:pPr lvl="4"/>
            <a:endParaRPr lang="en-US" dirty="0" smtClean="0"/>
          </a:p>
          <a:p>
            <a:r>
              <a:rPr lang="en-US" dirty="0" smtClean="0"/>
              <a:t>Attributes: Form, Language</a:t>
            </a:r>
          </a:p>
          <a:p>
            <a:endParaRPr lang="en-US" dirty="0"/>
          </a:p>
        </p:txBody>
      </p:sp>
    </p:spTree>
    <p:extLst>
      <p:ext uri="{BB962C8B-B14F-4D97-AF65-F5344CB8AC3E}">
        <p14:creationId xmlns:p14="http://schemas.microsoft.com/office/powerpoint/2010/main" val="3010763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76200"/>
            <a:ext cx="7772400" cy="1143000"/>
          </a:xfrm>
        </p:spPr>
        <p:txBody>
          <a:bodyPr/>
          <a:lstStyle/>
          <a:p>
            <a:r>
              <a:rPr lang="en-US" dirty="0" smtClean="0"/>
              <a:t>Manifestation</a:t>
            </a:r>
            <a:endParaRPr lang="en-US" dirty="0"/>
          </a:p>
        </p:txBody>
      </p:sp>
      <p:sp>
        <p:nvSpPr>
          <p:cNvPr id="18435" name="Rectangle 3"/>
          <p:cNvSpPr>
            <a:spLocks noGrp="1" noChangeArrowheads="1"/>
          </p:cNvSpPr>
          <p:nvPr>
            <p:ph type="body" idx="1"/>
          </p:nvPr>
        </p:nvSpPr>
        <p:spPr>
          <a:xfrm>
            <a:off x="228600" y="1219200"/>
            <a:ext cx="8763000" cy="5029200"/>
          </a:xfrm>
        </p:spPr>
        <p:txBody>
          <a:bodyPr>
            <a:normAutofit lnSpcReduction="10000"/>
          </a:bodyPr>
          <a:lstStyle/>
          <a:p>
            <a:r>
              <a:rPr lang="en-US" dirty="0" smtClean="0"/>
              <a:t>Physical embodiment of an expression</a:t>
            </a:r>
          </a:p>
          <a:p>
            <a:pPr lvl="1"/>
            <a:r>
              <a:rPr lang="en-US" dirty="0" smtClean="0"/>
              <a:t>The </a:t>
            </a:r>
            <a:r>
              <a:rPr lang="en-US" dirty="0"/>
              <a:t>level usually described via cataloging</a:t>
            </a:r>
          </a:p>
          <a:p>
            <a:pPr lvl="5"/>
            <a:endParaRPr lang="en-US" dirty="0" smtClean="0"/>
          </a:p>
          <a:p>
            <a:r>
              <a:rPr lang="en-US" b="1" u="sng" dirty="0" smtClean="0"/>
              <a:t>Set</a:t>
            </a:r>
            <a:r>
              <a:rPr lang="en-US" dirty="0" smtClean="0"/>
              <a:t> of physical objects that bear the same: </a:t>
            </a:r>
          </a:p>
          <a:p>
            <a:pPr lvl="1"/>
            <a:r>
              <a:rPr lang="en-US" i="1" dirty="0" smtClean="0"/>
              <a:t>intellectual content </a:t>
            </a:r>
            <a:r>
              <a:rPr lang="en-US" dirty="0" smtClean="0"/>
              <a:t>(expression), and </a:t>
            </a:r>
          </a:p>
          <a:p>
            <a:pPr lvl="1"/>
            <a:r>
              <a:rPr lang="en-US" i="1" dirty="0" smtClean="0"/>
              <a:t>physical form </a:t>
            </a:r>
            <a:r>
              <a:rPr lang="en-US" dirty="0" smtClean="0"/>
              <a:t>(item)</a:t>
            </a:r>
          </a:p>
          <a:p>
            <a:pPr lvl="5"/>
            <a:endParaRPr lang="en-US" dirty="0" smtClean="0"/>
          </a:p>
          <a:p>
            <a:r>
              <a:rPr lang="en-US" dirty="0" smtClean="0"/>
              <a:t>May have one or many items</a:t>
            </a:r>
          </a:p>
          <a:p>
            <a:pPr lvl="1"/>
            <a:r>
              <a:rPr lang="en-US" dirty="0" smtClean="0"/>
              <a:t>Mona Lisa, Gone with the Wind, …</a:t>
            </a:r>
          </a:p>
          <a:p>
            <a:pPr lvl="5"/>
            <a:endParaRPr lang="en-US" dirty="0" smtClean="0"/>
          </a:p>
          <a:p>
            <a:r>
              <a:rPr lang="en-US" dirty="0" smtClean="0"/>
              <a:t>Attributes</a:t>
            </a:r>
          </a:p>
          <a:p>
            <a:pPr lvl="1"/>
            <a:r>
              <a:rPr lang="en-US" dirty="0"/>
              <a:t>F</a:t>
            </a:r>
            <a:r>
              <a:rPr lang="en-US" dirty="0" smtClean="0"/>
              <a:t>ormat, Physical medium, Manufacturer</a:t>
            </a:r>
          </a:p>
          <a:p>
            <a:endParaRPr lang="en-US" dirty="0"/>
          </a:p>
        </p:txBody>
      </p:sp>
    </p:spTree>
    <p:extLst>
      <p:ext uri="{BB962C8B-B14F-4D97-AF65-F5344CB8AC3E}">
        <p14:creationId xmlns:p14="http://schemas.microsoft.com/office/powerpoint/2010/main" val="2220296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cs typeface="Arial" charset="0"/>
          </a:defRPr>
        </a:defPPr>
      </a:lstStyle>
    </a:spDef>
    <a:lnDef>
      <a:spPr bwMode="auto">
        <a:xfrm>
          <a:off x="0" y="0"/>
          <a:ext cx="1" cy="1"/>
        </a:xfrm>
        <a:custGeom>
          <a:avLst/>
          <a:gdLst/>
          <a:ahLst/>
          <a:cxnLst/>
          <a:rect l="0" t="0" r="0" b="0"/>
          <a:pathLst/>
        </a:custGeom>
        <a:solidFill>
          <a:srgbClr val="FFFFFF"/>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4721</TotalTime>
  <Pages>22</Pages>
  <Words>3271</Words>
  <Application>Microsoft Office PowerPoint</Application>
  <PresentationFormat>On-screen Show (4:3)</PresentationFormat>
  <Paragraphs>536</Paragraphs>
  <Slides>43</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ＭＳ Ｐゴシック</vt:lpstr>
      <vt:lpstr>ヒラギノ角ゴ ProN W3</vt:lpstr>
      <vt:lpstr>Arial</vt:lpstr>
      <vt:lpstr>Courier New</vt:lpstr>
      <vt:lpstr>Gill Sans</vt:lpstr>
      <vt:lpstr>Helvetica</vt:lpstr>
      <vt:lpstr>Osaka</vt:lpstr>
      <vt:lpstr>Times New Roman</vt:lpstr>
      <vt:lpstr>Verdana</vt:lpstr>
      <vt:lpstr>Default Design</vt:lpstr>
      <vt:lpstr>Description</vt:lpstr>
      <vt:lpstr>Types of “Metadata”</vt:lpstr>
      <vt:lpstr>Five “Levels” of Metadata</vt:lpstr>
      <vt:lpstr>Fostering Consistency</vt:lpstr>
      <vt:lpstr>FRBR Entity Types</vt:lpstr>
      <vt:lpstr>PowerPoint Presentation</vt:lpstr>
      <vt:lpstr>Work</vt:lpstr>
      <vt:lpstr>Expression (Realization)</vt:lpstr>
      <vt:lpstr>Manifestation</vt:lpstr>
      <vt:lpstr>Item</vt:lpstr>
      <vt:lpstr>PowerPoint Presentation</vt:lpstr>
      <vt:lpstr>FRBR Bibliographic User Tasks</vt:lpstr>
      <vt:lpstr>Resource Description &amp; Access (RDA)</vt:lpstr>
      <vt:lpstr>Components of RDA</vt:lpstr>
      <vt:lpstr>Bibliographic Relationships</vt:lpstr>
      <vt:lpstr>More Bibliographic Relationships</vt:lpstr>
      <vt:lpstr>Authority Control</vt:lpstr>
      <vt:lpstr>Functional Requirements for Authority Data</vt:lpstr>
      <vt:lpstr>Some RDA Elements for Products</vt:lpstr>
      <vt:lpstr>RDA: Person</vt:lpstr>
      <vt:lpstr>RDA Person Examples</vt:lpstr>
      <vt:lpstr>RDA: Language and Script</vt:lpstr>
      <vt:lpstr>RDA: Preferred Name</vt:lpstr>
      <vt:lpstr>RDA: Additions to Preferred Name</vt:lpstr>
      <vt:lpstr>RDA: Surnames Indicating Relationships</vt:lpstr>
      <vt:lpstr>RDA: Terms of Address When Needed</vt:lpstr>
      <vt:lpstr>RDA: Profession or Occupation</vt:lpstr>
      <vt:lpstr>RDA: Field of Activity of Person</vt:lpstr>
      <vt:lpstr>RDA: Associated Date for Person</vt:lpstr>
      <vt:lpstr>RDA: Associated Place for Person</vt:lpstr>
      <vt:lpstr>DACS Principles</vt:lpstr>
      <vt:lpstr>(Single-Level) DACS Elements</vt:lpstr>
      <vt:lpstr>Modeling Use of Language</vt:lpstr>
      <vt:lpstr>Supervised Machine Learning</vt:lpstr>
      <vt:lpstr>Some Examples of Features</vt:lpstr>
      <vt:lpstr>Metadata Extraction: Named Entity “Tagging”</vt:lpstr>
      <vt:lpstr>PowerPoint Presentation</vt:lpstr>
      <vt:lpstr>Gender Classification Example</vt:lpstr>
      <vt:lpstr>Sentiment Classification Example</vt:lpstr>
      <vt:lpstr>Supervised Learning Techniques</vt:lpstr>
      <vt:lpstr>Machine Learning for Classification: The k-Nearest-Neighbor Classifier</vt:lpstr>
      <vt:lpstr>Supervised Learning Limitations</vt:lpstr>
      <vt:lpstr>Before You Go!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dc:title>
  <dc:subject>Week 2 LBSC 690</dc:subject>
  <dc:creator>Doug Oard</dc:creator>
  <cp:lastModifiedBy>jj</cp:lastModifiedBy>
  <cp:revision>223</cp:revision>
  <cp:lastPrinted>1997-09-10T16:39:34Z</cp:lastPrinted>
  <dcterms:created xsi:type="dcterms:W3CDTF">1997-09-10T16:39:54Z</dcterms:created>
  <dcterms:modified xsi:type="dcterms:W3CDTF">2013-10-07T05:52:18Z</dcterms:modified>
</cp:coreProperties>
</file>