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463" r:id="rId3"/>
    <p:sldId id="504" r:id="rId4"/>
    <p:sldId id="464" r:id="rId5"/>
    <p:sldId id="473" r:id="rId6"/>
    <p:sldId id="445" r:id="rId7"/>
    <p:sldId id="483" r:id="rId8"/>
    <p:sldId id="484" r:id="rId9"/>
    <p:sldId id="485" r:id="rId10"/>
    <p:sldId id="486" r:id="rId11"/>
    <p:sldId id="487" r:id="rId12"/>
    <p:sldId id="488" r:id="rId13"/>
    <p:sldId id="489" r:id="rId14"/>
    <p:sldId id="490" r:id="rId15"/>
    <p:sldId id="491" r:id="rId16"/>
    <p:sldId id="492" r:id="rId17"/>
    <p:sldId id="493" r:id="rId18"/>
    <p:sldId id="494" r:id="rId19"/>
    <p:sldId id="495" r:id="rId20"/>
    <p:sldId id="496" r:id="rId21"/>
    <p:sldId id="497" r:id="rId22"/>
    <p:sldId id="503" r:id="rId23"/>
    <p:sldId id="466" r:id="rId24"/>
    <p:sldId id="467" r:id="rId25"/>
    <p:sldId id="468" r:id="rId26"/>
    <p:sldId id="469" r:id="rId27"/>
    <p:sldId id="470" r:id="rId28"/>
    <p:sldId id="355" r:id="rId29"/>
    <p:sldId id="353" r:id="rId30"/>
    <p:sldId id="354" r:id="rId31"/>
    <p:sldId id="498" r:id="rId32"/>
    <p:sldId id="500" r:id="rId33"/>
    <p:sldId id="501" r:id="rId34"/>
    <p:sldId id="502" r:id="rId35"/>
    <p:sldId id="499" r:id="rId36"/>
    <p:sldId id="474" r:id="rId37"/>
    <p:sldId id="475" r:id="rId38"/>
    <p:sldId id="476" r:id="rId39"/>
    <p:sldId id="477" r:id="rId40"/>
    <p:sldId id="478" r:id="rId41"/>
    <p:sldId id="479" r:id="rId42"/>
    <p:sldId id="480" r:id="rId43"/>
    <p:sldId id="482" r:id="rId44"/>
    <p:sldId id="441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99881" autoAdjust="0"/>
  </p:normalViewPr>
  <p:slideViewPr>
    <p:cSldViewPr>
      <p:cViewPr varScale="1">
        <p:scale>
          <a:sx n="116" d="100"/>
          <a:sy n="116" d="100"/>
        </p:scale>
        <p:origin x="13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917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7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374802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9847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35548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91" rIns="91382" bIns="45691" anchor="b"/>
          <a:lstStyle>
            <a:lvl1pPr defTabSz="9112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F58CCBC-A1CD-4DFC-8D0F-751BC05AAFCF}" type="slidenum">
              <a:rPr lang="en-US" altLang="en-US" sz="1100">
                <a:latin typeface="Arial" charset="0"/>
                <a:cs typeface="Arial" charset="0"/>
              </a:rPr>
              <a:pPr algn="r" eaLnBrk="1" hangingPunct="1"/>
              <a:t>35</a:t>
            </a:fld>
            <a:endParaRPr lang="en-US" altLang="en-US" sz="1100">
              <a:latin typeface="Arial" charset="0"/>
              <a:cs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91" rIns="91382" bIns="45691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94449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206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0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2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6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0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73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5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79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1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30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05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66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 smtClean="0"/>
              <a:t>Content Management Systems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/>
            <a:r>
              <a:rPr lang="en-US" altLang="en-US" dirty="0" smtClean="0"/>
              <a:t>Week </a:t>
            </a:r>
            <a:r>
              <a:rPr lang="en-US" altLang="en-US" dirty="0" smtClean="0"/>
              <a:t>13</a:t>
            </a:r>
            <a:endParaRPr lang="en-US" altLang="en-US" dirty="0" smtClean="0"/>
          </a:p>
          <a:p>
            <a:pPr marL="342900" indent="-342900"/>
            <a:r>
              <a:rPr lang="en-US" altLang="en-US" dirty="0" smtClean="0"/>
              <a:t>LBSC </a:t>
            </a:r>
            <a:r>
              <a:rPr lang="en-US" altLang="en-US" dirty="0" smtClean="0"/>
              <a:t>671</a:t>
            </a:r>
            <a:endParaRPr lang="en-US" altLang="en-US" dirty="0" smtClean="0"/>
          </a:p>
          <a:p>
            <a:pPr marL="342900" indent="-342900"/>
            <a:r>
              <a:rPr lang="en-US" altLang="en-US" dirty="0" smtClean="0"/>
              <a:t>Creating Information </a:t>
            </a:r>
            <a:r>
              <a:rPr lang="en-US" altLang="en-US" dirty="0" smtClean="0"/>
              <a:t>Infrastructures</a:t>
            </a:r>
            <a:endParaRPr lang="en-US" altLang="en-US" dirty="0" smtClean="0"/>
          </a:p>
        </p:txBody>
      </p:sp>
      <p:pic>
        <p:nvPicPr>
          <p:cNvPr id="2052" name="Picture 5" descr="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Grid Layout: NY Times</a:t>
            </a:r>
          </a:p>
        </p:txBody>
      </p:sp>
      <p:pic>
        <p:nvPicPr>
          <p:cNvPr id="18435" name="Picture 3" descr="nytime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5137150" cy="5181600"/>
          </a:xfrm>
          <a:prstGeom prst="rect">
            <a:avLst/>
          </a:prstGeom>
          <a:noFill/>
          <a:ln w="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209800" y="1295400"/>
            <a:ext cx="5105400" cy="5181600"/>
          </a:xfrm>
          <a:prstGeom prst="rect">
            <a:avLst/>
          </a:prstGeom>
          <a:solidFill>
            <a:schemeClr val="bg1">
              <a:alpha val="89803"/>
            </a:schemeClr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latin typeface="Arial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362200" y="1676400"/>
            <a:ext cx="4724400" cy="4648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362200" y="1676400"/>
            <a:ext cx="4724400" cy="6096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362200" y="2286000"/>
            <a:ext cx="47244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362200" y="2743200"/>
            <a:ext cx="3048000" cy="35814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410200" y="4953000"/>
            <a:ext cx="1676400" cy="13716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038600" y="1804988"/>
            <a:ext cx="1352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charset="0"/>
                <a:cs typeface="Arial" charset="0"/>
              </a:rPr>
              <a:t>Navigation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038600" y="2362200"/>
            <a:ext cx="133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charset="0"/>
                <a:cs typeface="Arial" charset="0"/>
              </a:rPr>
              <a:t>Banner Ad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505450" y="3886200"/>
            <a:ext cx="142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charset="0"/>
                <a:cs typeface="Arial" charset="0"/>
              </a:rPr>
              <a:t>Another Ad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295650" y="4267200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charset="0"/>
                <a:cs typeface="Arial" charset="0"/>
              </a:rPr>
              <a:t>Content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5715000" y="5424488"/>
            <a:ext cx="103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charset="0"/>
                <a:cs typeface="Arial" charset="0"/>
              </a:rPr>
              <a:t>Popular</a:t>
            </a:r>
          </a:p>
          <a:p>
            <a:r>
              <a:rPr lang="en-US" altLang="en-US" sz="1800" b="1">
                <a:solidFill>
                  <a:srgbClr val="FF3300"/>
                </a:solidFill>
                <a:latin typeface="Arial" charset="0"/>
                <a:cs typeface="Arial" charset="0"/>
              </a:rPr>
              <a:t>Articles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Grid Layout: ebay</a:t>
            </a:r>
          </a:p>
        </p:txBody>
      </p:sp>
      <p:pic>
        <p:nvPicPr>
          <p:cNvPr id="19459" name="Picture 3" descr="e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0104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Grid Layout: ebay</a:t>
            </a:r>
          </a:p>
        </p:txBody>
      </p:sp>
      <p:pic>
        <p:nvPicPr>
          <p:cNvPr id="20483" name="Picture 4" descr="e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0104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1143000" y="1066800"/>
            <a:ext cx="7010400" cy="5105400"/>
          </a:xfrm>
          <a:prstGeom prst="rect">
            <a:avLst/>
          </a:prstGeom>
          <a:solidFill>
            <a:schemeClr val="bg1">
              <a:alpha val="89803"/>
            </a:schemeClr>
          </a:solidFill>
          <a:ln w="25400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latin typeface="Arial" charset="0"/>
            </a:endParaRPr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1295400" y="1371600"/>
            <a:ext cx="6705600" cy="6096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latin typeface="Arial" charset="0"/>
            </a:endParaRPr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1295400" y="2057400"/>
            <a:ext cx="6705600" cy="6096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latin typeface="Arial" charset="0"/>
            </a:endParaRPr>
          </a:p>
        </p:txBody>
      </p:sp>
      <p:sp>
        <p:nvSpPr>
          <p:cNvPr id="20487" name="Rectangle 10"/>
          <p:cNvSpPr>
            <a:spLocks noChangeArrowheads="1"/>
          </p:cNvSpPr>
          <p:nvPr/>
        </p:nvSpPr>
        <p:spPr bwMode="auto">
          <a:xfrm>
            <a:off x="2590800" y="3657600"/>
            <a:ext cx="5410200" cy="23622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latin typeface="Arial" charset="0"/>
            </a:endParaRPr>
          </a:p>
        </p:txBody>
      </p:sp>
      <p:sp>
        <p:nvSpPr>
          <p:cNvPr id="20488" name="Rectangle 11"/>
          <p:cNvSpPr>
            <a:spLocks noChangeArrowheads="1"/>
          </p:cNvSpPr>
          <p:nvPr/>
        </p:nvSpPr>
        <p:spPr bwMode="auto">
          <a:xfrm>
            <a:off x="1295400" y="3657600"/>
            <a:ext cx="1219200" cy="23622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latin typeface="Arial" charset="0"/>
            </a:endParaRPr>
          </a:p>
        </p:txBody>
      </p:sp>
      <p:sp>
        <p:nvSpPr>
          <p:cNvPr id="20489" name="Text Box 12"/>
          <p:cNvSpPr txBox="1">
            <a:spLocks noChangeArrowheads="1"/>
          </p:cNvSpPr>
          <p:nvPr/>
        </p:nvSpPr>
        <p:spPr bwMode="auto">
          <a:xfrm>
            <a:off x="3905250" y="1500188"/>
            <a:ext cx="135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charset="0"/>
                <a:cs typeface="Arial" charset="0"/>
              </a:rPr>
              <a:t>Navigation</a:t>
            </a:r>
          </a:p>
        </p:txBody>
      </p:sp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3905250" y="2209800"/>
            <a:ext cx="1339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charset="0"/>
                <a:cs typeface="Arial" charset="0"/>
              </a:rPr>
              <a:t>Banner Ad</a:t>
            </a:r>
          </a:p>
        </p:txBody>
      </p:sp>
      <p:sp>
        <p:nvSpPr>
          <p:cNvPr id="20491" name="Text Box 15"/>
          <p:cNvSpPr txBox="1">
            <a:spLocks noChangeArrowheads="1"/>
          </p:cNvSpPr>
          <p:nvPr/>
        </p:nvSpPr>
        <p:spPr bwMode="auto">
          <a:xfrm>
            <a:off x="4343400" y="457200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charset="0"/>
                <a:cs typeface="Arial" charset="0"/>
              </a:rPr>
              <a:t>Search Results</a:t>
            </a:r>
          </a:p>
        </p:txBody>
      </p:sp>
      <p:sp>
        <p:nvSpPr>
          <p:cNvPr id="20492" name="Text Box 16"/>
          <p:cNvSpPr txBox="1">
            <a:spLocks noChangeArrowheads="1"/>
          </p:cNvSpPr>
          <p:nvPr/>
        </p:nvSpPr>
        <p:spPr bwMode="auto">
          <a:xfrm>
            <a:off x="1371600" y="4572000"/>
            <a:ext cx="100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charset="0"/>
                <a:cs typeface="Arial" charset="0"/>
              </a:rPr>
              <a:t>Related</a:t>
            </a:r>
          </a:p>
        </p:txBody>
      </p:sp>
      <p:sp>
        <p:nvSpPr>
          <p:cNvPr id="20493" name="Rectangle 17"/>
          <p:cNvSpPr>
            <a:spLocks noChangeArrowheads="1"/>
          </p:cNvSpPr>
          <p:nvPr/>
        </p:nvSpPr>
        <p:spPr bwMode="auto">
          <a:xfrm>
            <a:off x="1295400" y="2743200"/>
            <a:ext cx="6705600" cy="8382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latin typeface="Arial" charset="0"/>
            </a:endParaRPr>
          </a:p>
        </p:txBody>
      </p:sp>
      <p:sp>
        <p:nvSpPr>
          <p:cNvPr id="20494" name="Text Box 18"/>
          <p:cNvSpPr txBox="1">
            <a:spLocks noChangeArrowheads="1"/>
          </p:cNvSpPr>
          <p:nvPr/>
        </p:nvSpPr>
        <p:spPr bwMode="auto">
          <a:xfrm>
            <a:off x="3905250" y="2971800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charset="0"/>
                <a:cs typeface="Arial" charset="0"/>
              </a:rPr>
              <a:t>Navigation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Grid Layout: Amazon</a:t>
            </a:r>
          </a:p>
        </p:txBody>
      </p:sp>
      <p:pic>
        <p:nvPicPr>
          <p:cNvPr id="21507" name="Picture 4" descr="amaz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7011988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Grid Layout: Amazon</a:t>
            </a:r>
          </a:p>
        </p:txBody>
      </p:sp>
      <p:pic>
        <p:nvPicPr>
          <p:cNvPr id="22531" name="Picture 3" descr="amaz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1066800"/>
            <a:ext cx="7011987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219200" y="1071563"/>
            <a:ext cx="7010400" cy="5105400"/>
          </a:xfrm>
          <a:prstGeom prst="rect">
            <a:avLst/>
          </a:prstGeom>
          <a:solidFill>
            <a:schemeClr val="bg1">
              <a:alpha val="89803"/>
            </a:schemeClr>
          </a:solidFill>
          <a:ln w="25400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latin typeface="Arial" charset="0"/>
            </a:endParaRP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1295400" y="1376363"/>
            <a:ext cx="6781800" cy="6096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latin typeface="Arial" charset="0"/>
            </a:endParaRP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2514600" y="2595563"/>
            <a:ext cx="5562600" cy="34290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latin typeface="Arial" charset="0"/>
            </a:endParaRPr>
          </a:p>
        </p:txBody>
      </p: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1295400" y="2062163"/>
            <a:ext cx="1143000" cy="39624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latin typeface="Arial" charset="0"/>
            </a:endParaRP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3981450" y="1504950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charset="0"/>
                <a:cs typeface="Arial" charset="0"/>
              </a:rPr>
              <a:t>Navigation</a:t>
            </a:r>
          </a:p>
        </p:txBody>
      </p:sp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4419600" y="4576763"/>
            <a:ext cx="183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charset="0"/>
                <a:cs typeface="Arial" charset="0"/>
              </a:rPr>
              <a:t>Search Results</a:t>
            </a:r>
          </a:p>
        </p:txBody>
      </p:sp>
      <p:sp>
        <p:nvSpPr>
          <p:cNvPr id="22538" name="Text Box 13"/>
          <p:cNvSpPr txBox="1">
            <a:spLocks noChangeArrowheads="1"/>
          </p:cNvSpPr>
          <p:nvPr/>
        </p:nvSpPr>
        <p:spPr bwMode="auto">
          <a:xfrm>
            <a:off x="1371600" y="343376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charset="0"/>
                <a:cs typeface="Arial" charset="0"/>
              </a:rPr>
              <a:t>Related</a:t>
            </a:r>
          </a:p>
        </p:txBody>
      </p:sp>
      <p:sp>
        <p:nvSpPr>
          <p:cNvPr id="22539" name="Rectangle 14"/>
          <p:cNvSpPr>
            <a:spLocks noChangeArrowheads="1"/>
          </p:cNvSpPr>
          <p:nvPr/>
        </p:nvSpPr>
        <p:spPr bwMode="auto">
          <a:xfrm>
            <a:off x="2514600" y="2062163"/>
            <a:ext cx="5562600" cy="4572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latin typeface="Arial" charset="0"/>
            </a:endParaRPr>
          </a:p>
        </p:txBody>
      </p:sp>
      <p:sp>
        <p:nvSpPr>
          <p:cNvPr id="22540" name="Text Box 15"/>
          <p:cNvSpPr txBox="1">
            <a:spLocks noChangeArrowheads="1"/>
          </p:cNvSpPr>
          <p:nvPr/>
        </p:nvSpPr>
        <p:spPr bwMode="auto">
          <a:xfrm>
            <a:off x="4648200" y="2062163"/>
            <a:ext cx="135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charset="0"/>
                <a:cs typeface="Arial" charset="0"/>
              </a:rPr>
              <a:t>Navigation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Some Layout Guidelines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763000" cy="4114800"/>
          </a:xfrm>
        </p:spPr>
        <p:txBody>
          <a:bodyPr/>
          <a:lstStyle/>
          <a:p>
            <a:r>
              <a:rPr lang="en-US" altLang="en-US" b="1" u="sng" smtClean="0">
                <a:solidFill>
                  <a:schemeClr val="accent2"/>
                </a:solidFill>
              </a:rPr>
              <a:t>C</a:t>
            </a:r>
            <a:r>
              <a:rPr lang="en-US" altLang="en-US" smtClean="0"/>
              <a:t>ontrast: make different things different</a:t>
            </a:r>
          </a:p>
          <a:p>
            <a:pPr lvl="1"/>
            <a:r>
              <a:rPr lang="en-US" altLang="en-US" smtClean="0"/>
              <a:t>to bring out dominant elements</a:t>
            </a:r>
          </a:p>
          <a:p>
            <a:pPr lvl="1"/>
            <a:r>
              <a:rPr lang="en-US" altLang="en-US" smtClean="0"/>
              <a:t>to create dynamism</a:t>
            </a:r>
          </a:p>
          <a:p>
            <a:r>
              <a:rPr lang="en-US" altLang="en-US" b="1" u="sng" smtClean="0">
                <a:solidFill>
                  <a:schemeClr val="accent2"/>
                </a:solidFill>
              </a:rPr>
              <a:t>R</a:t>
            </a:r>
            <a:r>
              <a:rPr lang="en-US" altLang="en-US" smtClean="0"/>
              <a:t>epetition: reuse design throughout the interface</a:t>
            </a:r>
          </a:p>
          <a:p>
            <a:pPr lvl="1"/>
            <a:r>
              <a:rPr lang="en-US" altLang="en-US" smtClean="0"/>
              <a:t>to achieve consistency</a:t>
            </a:r>
          </a:p>
          <a:p>
            <a:r>
              <a:rPr lang="en-US" altLang="en-US" b="1" u="sng" smtClean="0">
                <a:solidFill>
                  <a:schemeClr val="accent2"/>
                </a:solidFill>
              </a:rPr>
              <a:t>A</a:t>
            </a:r>
            <a:r>
              <a:rPr lang="en-US" altLang="en-US" smtClean="0"/>
              <a:t>lignment: visually connect elements</a:t>
            </a:r>
          </a:p>
          <a:p>
            <a:pPr lvl="1"/>
            <a:r>
              <a:rPr lang="en-US" altLang="en-US" smtClean="0"/>
              <a:t>to create flow</a:t>
            </a:r>
          </a:p>
          <a:p>
            <a:r>
              <a:rPr lang="en-US" altLang="en-US" b="1" u="sng" smtClean="0">
                <a:solidFill>
                  <a:schemeClr val="accent2"/>
                </a:solidFill>
              </a:rPr>
              <a:t>P</a:t>
            </a:r>
            <a:r>
              <a:rPr lang="en-US" altLang="en-US" smtClean="0"/>
              <a:t>roximity: make effective use of spacing</a:t>
            </a:r>
          </a:p>
          <a:p>
            <a:pPr lvl="1"/>
            <a:r>
              <a:rPr lang="en-US" altLang="en-US" smtClean="0"/>
              <a:t>to group related and separate unrelated elements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Interaction Design</a:t>
            </a:r>
          </a:p>
        </p:txBody>
      </p:sp>
      <p:pic>
        <p:nvPicPr>
          <p:cNvPr id="24579" name="Picture 3" descr="MCj023266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029200"/>
            <a:ext cx="10112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4114800"/>
          </a:xfrm>
        </p:spPr>
        <p:txBody>
          <a:bodyPr/>
          <a:lstStyle/>
          <a:p>
            <a:r>
              <a:rPr lang="en-US" altLang="en-US" smtClean="0"/>
              <a:t>Chess analogy: a few simple rules that disguise an infinitely complex game</a:t>
            </a:r>
          </a:p>
          <a:p>
            <a:r>
              <a:rPr lang="en-US" altLang="en-US" smtClean="0"/>
              <a:t>The three-part structure</a:t>
            </a:r>
          </a:p>
          <a:p>
            <a:pPr lvl="1"/>
            <a:r>
              <a:rPr lang="en-US" altLang="en-US" smtClean="0"/>
              <a:t>Openings: many strategies, lots of books about this</a:t>
            </a:r>
          </a:p>
          <a:p>
            <a:pPr lvl="1"/>
            <a:r>
              <a:rPr lang="en-US" altLang="en-US" smtClean="0"/>
              <a:t>End game: well-defined, well-understood</a:t>
            </a:r>
          </a:p>
          <a:p>
            <a:pPr lvl="1"/>
            <a:r>
              <a:rPr lang="en-US" altLang="en-US" smtClean="0"/>
              <a:t>Middle game: nebulous, hard to describe</a:t>
            </a:r>
          </a:p>
          <a:p>
            <a:r>
              <a:rPr lang="en-US" altLang="en-US" smtClean="0"/>
              <a:t>Information navigation has a similar structure!</a:t>
            </a:r>
          </a:p>
          <a:p>
            <a:pPr lvl="1"/>
            <a:r>
              <a:rPr lang="en-US" altLang="en-US" smtClean="0"/>
              <a:t>Middle game is underserved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447800" y="6096000"/>
            <a:ext cx="3800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>
                <a:latin typeface="Arial" charset="0"/>
                <a:cs typeface="Arial" charset="0"/>
              </a:rPr>
              <a:t>From Hearst, Smalley, &amp; Chandler (CHI 2006)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Opening Moves</a:t>
            </a:r>
          </a:p>
        </p:txBody>
      </p:sp>
      <p:pic>
        <p:nvPicPr>
          <p:cNvPr id="25603" name="Picture 3" descr="goo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8929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Opening Moves</a:t>
            </a:r>
          </a:p>
        </p:txBody>
      </p:sp>
      <p:pic>
        <p:nvPicPr>
          <p:cNvPr id="26627" name="Picture 4" descr="matc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878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Opening Moves</a:t>
            </a:r>
          </a:p>
        </p:txBody>
      </p:sp>
      <p:pic>
        <p:nvPicPr>
          <p:cNvPr id="27651" name="Picture 3" descr="yah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8929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1143000"/>
          </a:xfrm>
        </p:spPr>
        <p:txBody>
          <a:bodyPr/>
          <a:lstStyle/>
          <a:p>
            <a:r>
              <a:rPr lang="en-US" altLang="en-US" dirty="0" smtClean="0"/>
              <a:t>Why Content </a:t>
            </a:r>
            <a:r>
              <a:rPr lang="en-US" altLang="en-US" dirty="0" smtClean="0"/>
              <a:t>Management </a:t>
            </a:r>
            <a:r>
              <a:rPr lang="en-US" altLang="en-US" dirty="0" smtClean="0"/>
              <a:t>Systems?</a:t>
            </a:r>
            <a:endParaRPr lang="en-US" alt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09600" y="1383957"/>
            <a:ext cx="8077200" cy="4114800"/>
          </a:xfrm>
        </p:spPr>
        <p:txBody>
          <a:bodyPr/>
          <a:lstStyle/>
          <a:p>
            <a:r>
              <a:rPr lang="en-US" altLang="en-US" dirty="0" smtClean="0"/>
              <a:t>Separation of content and appearance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Separation </a:t>
            </a:r>
            <a:r>
              <a:rPr lang="en-US" altLang="en-US" dirty="0" smtClean="0"/>
              <a:t>of roles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Standardization of common “design </a:t>
            </a:r>
            <a:r>
              <a:rPr lang="en-US" altLang="en-US" dirty="0" smtClean="0"/>
              <a:t>patterns”</a:t>
            </a:r>
          </a:p>
          <a:p>
            <a:pPr lvl="1"/>
            <a:r>
              <a:rPr lang="en-US" altLang="en-US" dirty="0" smtClean="0"/>
              <a:t>Login and password recovery</a:t>
            </a:r>
          </a:p>
          <a:p>
            <a:pPr lvl="1"/>
            <a:r>
              <a:rPr lang="en-US" altLang="en-US" dirty="0" smtClean="0"/>
              <a:t>Headlines and drill-down</a:t>
            </a:r>
          </a:p>
          <a:p>
            <a:pPr lvl="1"/>
            <a:r>
              <a:rPr lang="en-US" altLang="en-US" dirty="0" smtClean="0"/>
              <a:t>Site map</a:t>
            </a:r>
          </a:p>
          <a:p>
            <a:pPr lvl="1"/>
            <a:r>
              <a:rPr lang="en-US" altLang="en-US" dirty="0" smtClean="0"/>
              <a:t>Search</a:t>
            </a:r>
          </a:p>
          <a:p>
            <a:pPr lvl="1"/>
            <a:r>
              <a:rPr lang="en-US" altLang="en-US" dirty="0" smtClean="0"/>
              <a:t>Shopping cart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altLang="en-US" smtClean="0"/>
              <a:t>Middle Game</a:t>
            </a:r>
          </a:p>
        </p:txBody>
      </p:sp>
      <p:pic>
        <p:nvPicPr>
          <p:cNvPr id="28675" name="Picture 3" descr="amaz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350361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196" name="Picture 4" descr="middle-amazon-z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3200400"/>
            <a:ext cx="6691312" cy="31115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Middle Game</a:t>
            </a:r>
          </a:p>
        </p:txBody>
      </p:sp>
      <p:pic>
        <p:nvPicPr>
          <p:cNvPr id="29699" name="Picture 3" descr="e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41413"/>
            <a:ext cx="3509962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20" name="Picture 4" descr="middle-ebay-z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7180263" cy="444817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Joomla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Front end </a:t>
            </a:r>
          </a:p>
          <a:p>
            <a:pPr lvl="1"/>
            <a:r>
              <a:rPr lang="en-US" altLang="en-US" dirty="0"/>
              <a:t>The Web site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Back end</a:t>
            </a:r>
          </a:p>
          <a:p>
            <a:pPr lvl="1"/>
            <a:r>
              <a:rPr lang="en-US" altLang="en-US" dirty="0"/>
              <a:t>W</a:t>
            </a:r>
            <a:r>
              <a:rPr lang="en-US" altLang="en-US" dirty="0" smtClean="0"/>
              <a:t>here </a:t>
            </a:r>
            <a:r>
              <a:rPr lang="en-US" altLang="en-US" dirty="0"/>
              <a:t>the Web site is </a:t>
            </a:r>
            <a:r>
              <a:rPr lang="en-US" altLang="en-US" dirty="0" smtClean="0"/>
              <a:t>defined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8487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47700" y="152400"/>
            <a:ext cx="7772400" cy="609600"/>
          </a:xfrm>
        </p:spPr>
        <p:txBody>
          <a:bodyPr/>
          <a:lstStyle/>
          <a:p>
            <a:r>
              <a:rPr lang="en-US" altLang="en-US" dirty="0" smtClean="0"/>
              <a:t>Joomla Components</a:t>
            </a:r>
            <a:endParaRPr lang="en-US" alt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886700" cy="3727847"/>
          </a:xfrm>
        </p:spPr>
        <p:txBody>
          <a:bodyPr/>
          <a:lstStyle/>
          <a:p>
            <a:r>
              <a:rPr lang="en-US" altLang="en-US" dirty="0" smtClean="0"/>
              <a:t>Web sites are made up of rectangular pieces</a:t>
            </a:r>
          </a:p>
          <a:p>
            <a:pPr lvl="1"/>
            <a:r>
              <a:rPr lang="en-US" altLang="en-US" dirty="0" smtClean="0"/>
              <a:t>Called “modules”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Two </a:t>
            </a:r>
            <a:r>
              <a:rPr lang="en-US" altLang="en-US" dirty="0" smtClean="0"/>
              <a:t>basic types of </a:t>
            </a:r>
            <a:r>
              <a:rPr lang="en-US" altLang="en-US" dirty="0" smtClean="0"/>
              <a:t>modules: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Displaying content (e.g., articles)</a:t>
            </a:r>
          </a:p>
          <a:p>
            <a:pPr lvl="1"/>
            <a:r>
              <a:rPr lang="en-US" altLang="en-US" dirty="0" smtClean="0"/>
              <a:t>Interaction (e.g., login)</a:t>
            </a:r>
          </a:p>
          <a:p>
            <a:pPr lvl="5"/>
            <a:endParaRPr lang="en-US" altLang="en-US" dirty="0" smtClean="0"/>
          </a:p>
          <a:p>
            <a:r>
              <a:rPr lang="en-US" altLang="en-US" dirty="0" smtClean="0"/>
              <a:t>Templates define where </a:t>
            </a:r>
            <a:r>
              <a:rPr lang="en-US" altLang="en-US" dirty="0" smtClean="0"/>
              <a:t>modules can be </a:t>
            </a:r>
            <a:r>
              <a:rPr lang="en-US" altLang="en-US" dirty="0" smtClean="0"/>
              <a:t>put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Templates define abstract “positions”</a:t>
            </a:r>
          </a:p>
          <a:p>
            <a:pPr lvl="1"/>
            <a:r>
              <a:rPr lang="en-US" altLang="en-US" dirty="0" smtClean="0"/>
              <a:t>Joomla maps </a:t>
            </a:r>
            <a:r>
              <a:rPr lang="en-US" altLang="en-US" dirty="0" smtClean="0"/>
              <a:t>positions to layout in ways appropriate to the </a:t>
            </a:r>
            <a:r>
              <a:rPr lang="en-US" altLang="en-US" dirty="0" smtClean="0"/>
              <a:t>device</a:t>
            </a:r>
            <a:endParaRPr lang="en-US" alt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Joomla Features</a:t>
            </a:r>
            <a:endParaRPr lang="en-US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98156" y="1371600"/>
            <a:ext cx="8217243" cy="4114800"/>
          </a:xfrm>
        </p:spPr>
        <p:txBody>
          <a:bodyPr/>
          <a:lstStyle/>
          <a:p>
            <a:r>
              <a:rPr lang="en-US" altLang="en-US" dirty="0" smtClean="0"/>
              <a:t>Menus control navigation</a:t>
            </a:r>
          </a:p>
          <a:p>
            <a:pPr lvl="1"/>
            <a:r>
              <a:rPr lang="en-US" altLang="en-US" dirty="0" smtClean="0"/>
              <a:t>Menu items control where you can go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Categories group things (</a:t>
            </a:r>
            <a:r>
              <a:rPr lang="en-US" altLang="en-US" dirty="0" smtClean="0"/>
              <a:t>i.e., </a:t>
            </a:r>
            <a:r>
              <a:rPr lang="en-US" altLang="en-US" dirty="0"/>
              <a:t>e</a:t>
            </a:r>
            <a:r>
              <a:rPr lang="en-US" altLang="en-US" dirty="0" smtClean="0"/>
              <a:t>ntities)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University courses, Apollo missions, </a:t>
            </a:r>
            <a:r>
              <a:rPr lang="en-US" altLang="en-US" dirty="0" err="1" smtClean="0"/>
              <a:t>Meetups</a:t>
            </a:r>
            <a:r>
              <a:rPr lang="en-US" altLang="en-US" dirty="0" smtClean="0"/>
              <a:t>, …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Extensions allow </a:t>
            </a:r>
            <a:r>
              <a:rPr lang="en-US" altLang="en-US" dirty="0" smtClean="0"/>
              <a:t>you to add new capabilities</a:t>
            </a:r>
          </a:p>
          <a:p>
            <a:pPr lvl="1"/>
            <a:r>
              <a:rPr lang="en-US" altLang="en-US" dirty="0" smtClean="0"/>
              <a:t>JCE Editor, Image </a:t>
            </a:r>
            <a:r>
              <a:rPr lang="en-US" altLang="en-US" dirty="0" smtClean="0"/>
              <a:t>rotator, Google maps, </a:t>
            </a:r>
            <a:r>
              <a:rPr lang="en-US" altLang="en-US" dirty="0" smtClean="0"/>
              <a:t>…</a:t>
            </a:r>
            <a:endParaRPr lang="en-US" alt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9" t="21111" r="37604" b="18704"/>
          <a:stretch>
            <a:fillRect/>
          </a:stretch>
        </p:blipFill>
        <p:spPr bwMode="auto">
          <a:xfrm>
            <a:off x="2028825" y="871538"/>
            <a:ext cx="4714875" cy="516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98157" y="304800"/>
            <a:ext cx="7772400" cy="685800"/>
          </a:xfrm>
        </p:spPr>
        <p:txBody>
          <a:bodyPr/>
          <a:lstStyle/>
          <a:p>
            <a:r>
              <a:rPr lang="en-US" altLang="en-US" dirty="0" smtClean="0"/>
              <a:t>Joomla Hosting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altLang="en-US" dirty="0"/>
              <a:t>Your own </a:t>
            </a:r>
            <a:r>
              <a:rPr lang="en-US" altLang="en-US" dirty="0" smtClean="0"/>
              <a:t>computer </a:t>
            </a:r>
          </a:p>
          <a:p>
            <a:pPr lvl="1"/>
            <a:r>
              <a:rPr lang="en-US" altLang="en-US" dirty="0" smtClean="0"/>
              <a:t>Useful </a:t>
            </a:r>
            <a:r>
              <a:rPr lang="en-US" altLang="en-US" dirty="0"/>
              <a:t>as a way to try things </a:t>
            </a:r>
            <a:r>
              <a:rPr lang="en-US" altLang="en-US" dirty="0" smtClean="0"/>
              <a:t>out</a:t>
            </a:r>
          </a:p>
          <a:p>
            <a:pPr lvl="1"/>
            <a:r>
              <a:rPr lang="en-US" altLang="en-US" dirty="0" smtClean="0"/>
              <a:t>Not easily </a:t>
            </a:r>
            <a:r>
              <a:rPr lang="en-US" altLang="en-US" dirty="0" err="1" smtClean="0"/>
              <a:t>accessable</a:t>
            </a:r>
            <a:r>
              <a:rPr lang="en-US" altLang="en-US" dirty="0" smtClean="0"/>
              <a:t> to others</a:t>
            </a:r>
            <a:endParaRPr lang="en-US" altLang="en-US" dirty="0"/>
          </a:p>
          <a:p>
            <a:pPr lvl="3"/>
            <a:endParaRPr lang="en-US" altLang="en-US" dirty="0"/>
          </a:p>
          <a:p>
            <a:r>
              <a:rPr lang="en-US" altLang="en-US" dirty="0" smtClean="0"/>
              <a:t>Demo </a:t>
            </a:r>
            <a:r>
              <a:rPr lang="en-US" altLang="en-US" dirty="0" smtClean="0"/>
              <a:t>account (for 30 days</a:t>
            </a:r>
            <a:r>
              <a:rPr lang="en-US" altLang="en-US" dirty="0" smtClean="0"/>
              <a:t>) at joomla.org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You can pay to keep </a:t>
            </a:r>
            <a:r>
              <a:rPr lang="en-US" altLang="en-US" dirty="0" smtClean="0"/>
              <a:t>it</a:t>
            </a:r>
            <a:r>
              <a:rPr lang="en-US" altLang="en-US" dirty="0" smtClean="0"/>
              <a:t> </a:t>
            </a:r>
            <a:r>
              <a:rPr lang="en-US" altLang="en-US" dirty="0" smtClean="0"/>
              <a:t>past 30 </a:t>
            </a:r>
            <a:r>
              <a:rPr lang="en-US" altLang="en-US" dirty="0" smtClean="0"/>
              <a:t>days</a:t>
            </a:r>
            <a:endParaRPr lang="en-US" altLang="en-US" dirty="0" smtClean="0"/>
          </a:p>
          <a:p>
            <a:pPr lvl="3"/>
            <a:endParaRPr lang="en-US" altLang="en-US" dirty="0" smtClean="0"/>
          </a:p>
          <a:p>
            <a:r>
              <a:rPr lang="en-US" altLang="en-US" dirty="0" smtClean="0"/>
              <a:t>Web </a:t>
            </a:r>
            <a:r>
              <a:rPr lang="en-US" altLang="en-US" dirty="0" smtClean="0"/>
              <a:t>hosting service</a:t>
            </a:r>
          </a:p>
          <a:p>
            <a:pPr lvl="1"/>
            <a:r>
              <a:rPr lang="en-US" altLang="en-US" dirty="0" smtClean="0"/>
              <a:t>Longer life, more support, or less cost</a:t>
            </a:r>
          </a:p>
          <a:p>
            <a:pPr lvl="1"/>
            <a:r>
              <a:rPr lang="en-US" altLang="en-US" dirty="0" smtClean="0"/>
              <a:t>More complex to set up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98157" y="1524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Joomla First Steps</a:t>
            </a:r>
            <a:endParaRPr lang="en-US" alt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98157" y="1295400"/>
            <a:ext cx="7772400" cy="4114800"/>
          </a:xfrm>
        </p:spPr>
        <p:txBody>
          <a:bodyPr/>
          <a:lstStyle/>
          <a:p>
            <a:r>
              <a:rPr lang="en-US" altLang="en-US" dirty="0" smtClean="0"/>
              <a:t>System-</a:t>
            </a:r>
            <a:r>
              <a:rPr lang="en-US" altLang="en-US" dirty="0" smtClean="0"/>
              <a:t>&gt;Control </a:t>
            </a:r>
            <a:r>
              <a:rPr lang="en-US" altLang="en-US" dirty="0" smtClean="0"/>
              <a:t>Panel</a:t>
            </a:r>
          </a:p>
          <a:p>
            <a:pPr lvl="1"/>
            <a:r>
              <a:rPr lang="en-US" altLang="en-US" dirty="0"/>
              <a:t>G</a:t>
            </a:r>
            <a:r>
              <a:rPr lang="en-US" altLang="en-US" dirty="0" smtClean="0"/>
              <a:t>ets to the back-end home</a:t>
            </a:r>
            <a:endParaRPr lang="en-US" altLang="en-US" dirty="0" smtClean="0"/>
          </a:p>
          <a:p>
            <a:pPr lvl="5"/>
            <a:endParaRPr lang="en-US" altLang="en-US" dirty="0" smtClean="0"/>
          </a:p>
          <a:p>
            <a:r>
              <a:rPr lang="en-US" altLang="en-US" dirty="0" smtClean="0"/>
              <a:t>Install </a:t>
            </a:r>
            <a:r>
              <a:rPr lang="en-US" altLang="en-US" dirty="0" smtClean="0"/>
              <a:t>the Joomla Content Editor (JCE)</a:t>
            </a:r>
          </a:p>
          <a:p>
            <a:pPr lvl="5"/>
            <a:endParaRPr lang="en-US" altLang="en-US" dirty="0" smtClean="0"/>
          </a:p>
          <a:p>
            <a:r>
              <a:rPr lang="en-US" altLang="en-US" dirty="0" smtClean="0"/>
              <a:t>Learn </a:t>
            </a:r>
            <a:r>
              <a:rPr lang="en-US" altLang="en-US" dirty="0" smtClean="0"/>
              <a:t>how to insert content </a:t>
            </a:r>
            <a:endParaRPr lang="en-US" altLang="en-US" dirty="0" smtClean="0"/>
          </a:p>
          <a:p>
            <a:pPr lvl="1"/>
            <a:r>
              <a:rPr lang="en-US" altLang="en-US" dirty="0"/>
              <a:t>I</a:t>
            </a:r>
            <a:r>
              <a:rPr lang="en-US" altLang="en-US" dirty="0" smtClean="0"/>
              <a:t>mages</a:t>
            </a:r>
            <a:r>
              <a:rPr lang="en-US" altLang="en-US" dirty="0" smtClean="0"/>
              <a:t>, text without </a:t>
            </a:r>
            <a:r>
              <a:rPr lang="en-US" altLang="en-US" dirty="0" smtClean="0"/>
              <a:t>formatting</a:t>
            </a:r>
            <a:endParaRPr lang="en-US" altLang="en-US" dirty="0" smtClean="0"/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Learn </a:t>
            </a:r>
            <a:r>
              <a:rPr lang="en-US" altLang="en-US" dirty="0" smtClean="0"/>
              <a:t>how to set up menu items</a:t>
            </a:r>
          </a:p>
          <a:p>
            <a:pPr lvl="5"/>
            <a:endParaRPr lang="en-US" altLang="en-US" dirty="0" smtClean="0"/>
          </a:p>
          <a:p>
            <a:r>
              <a:rPr lang="en-US" altLang="en-US" dirty="0" smtClean="0"/>
              <a:t>Learn</a:t>
            </a:r>
            <a:r>
              <a:rPr lang="en-US" altLang="en-US" dirty="0" smtClean="0"/>
              <a:t> how to </a:t>
            </a:r>
            <a:r>
              <a:rPr lang="en-US" altLang="en-US" dirty="0" smtClean="0"/>
              <a:t>control </a:t>
            </a:r>
            <a:r>
              <a:rPr lang="en-US" altLang="en-US" dirty="0" smtClean="0"/>
              <a:t>layout</a:t>
            </a:r>
            <a:endParaRPr lang="en-US" altLang="en-US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Ajax Applications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382000" cy="4114800"/>
          </a:xfrm>
        </p:spPr>
        <p:txBody>
          <a:bodyPr/>
          <a:lstStyle/>
          <a:p>
            <a:r>
              <a:rPr lang="en-US" altLang="en-US" smtClean="0"/>
              <a:t>Google Maps</a:t>
            </a:r>
          </a:p>
          <a:p>
            <a:pPr lvl="1"/>
            <a:r>
              <a:rPr lang="en-US" altLang="en-US" smtClean="0"/>
              <a:t>http://maps.google.com</a:t>
            </a:r>
          </a:p>
          <a:p>
            <a:r>
              <a:rPr lang="en-US" altLang="en-US" smtClean="0"/>
              <a:t>Google Suggest</a:t>
            </a:r>
          </a:p>
          <a:p>
            <a:pPr lvl="1"/>
            <a:r>
              <a:rPr lang="en-US" altLang="en-US" smtClean="0"/>
              <a:t>http://www.google.com/webhp?complete=1&amp;hl=en</a:t>
            </a:r>
          </a:p>
          <a:p>
            <a:r>
              <a:rPr lang="en-US" altLang="en-US" smtClean="0"/>
              <a:t>Sajax Tables</a:t>
            </a:r>
          </a:p>
          <a:p>
            <a:pPr lvl="1"/>
            <a:r>
              <a:rPr lang="en-US" altLang="en-US" smtClean="0"/>
              <a:t>http://labs.revision10.com/?p=5</a:t>
            </a:r>
            <a:endParaRPr lang="en-US" altLang="en-US" sz="2000" smtClean="0"/>
          </a:p>
          <a:p>
            <a:r>
              <a:rPr lang="en-US" altLang="en-US" smtClean="0"/>
              <a:t>Sajax</a:t>
            </a:r>
          </a:p>
          <a:p>
            <a:pPr lvl="1"/>
            <a:r>
              <a:rPr lang="en-US" altLang="en-US" smtClean="0"/>
              <a:t>http://www.modernmethod.com/sajax/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jax-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01"/>
          <a:stretch>
            <a:fillRect/>
          </a:stretch>
        </p:blipFill>
        <p:spPr bwMode="auto">
          <a:xfrm>
            <a:off x="533400" y="1219200"/>
            <a:ext cx="7978775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</a:p>
          <a:p>
            <a:pPr lvl="1"/>
            <a:r>
              <a:rPr lang="en-US" dirty="0" smtClean="0"/>
              <a:t>http://wordpress.org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Joomla</a:t>
            </a:r>
          </a:p>
          <a:p>
            <a:pPr lvl="1"/>
            <a:r>
              <a:rPr lang="en-US" dirty="0" smtClean="0"/>
              <a:t>http://www.joomla.org</a:t>
            </a:r>
            <a:endParaRPr lang="en-US" dirty="0"/>
          </a:p>
          <a:p>
            <a:pPr lvl="4"/>
            <a:endParaRPr lang="en-US" dirty="0" smtClean="0"/>
          </a:p>
          <a:p>
            <a:r>
              <a:rPr lang="en-US" dirty="0" smtClean="0"/>
              <a:t>Drupal</a:t>
            </a:r>
          </a:p>
          <a:p>
            <a:pPr lvl="1"/>
            <a:r>
              <a:rPr lang="en-US" dirty="0" smtClean="0"/>
              <a:t>https://drupal.org</a:t>
            </a:r>
          </a:p>
        </p:txBody>
      </p:sp>
    </p:spTree>
    <p:extLst>
      <p:ext uri="{BB962C8B-B14F-4D97-AF65-F5344CB8AC3E}">
        <p14:creationId xmlns:p14="http://schemas.microsoft.com/office/powerpoint/2010/main" val="3908474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jax-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21"/>
          <a:stretch>
            <a:fillRect/>
          </a:stretch>
        </p:blipFill>
        <p:spPr bwMode="auto">
          <a:xfrm>
            <a:off x="685800" y="838200"/>
            <a:ext cx="7978775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Navigation Patterns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Drive to content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Drive to advertisement</a:t>
            </a:r>
          </a:p>
          <a:p>
            <a:pPr lvl="3"/>
            <a:endParaRPr lang="en-US" altLang="en-US" smtClean="0"/>
          </a:p>
          <a:p>
            <a:r>
              <a:rPr lang="en-US" altLang="en-US" smtClean="0"/>
              <a:t>Move up a level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Move to next in sequence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Jump to related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Evaluation Approaches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Formative vs. summative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Extrinsic vs. intrinsic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Quantitative vs. qualitative</a:t>
            </a:r>
          </a:p>
          <a:p>
            <a:pPr lvl="1"/>
            <a:r>
              <a:rPr lang="en-US" altLang="en-US" smtClean="0"/>
              <a:t>Deductive vs. inductive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User study vs. simulation</a:t>
            </a:r>
          </a:p>
          <a:p>
            <a:pPr lvl="4"/>
            <a:endParaRPr lang="en-US" altLang="en-U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r>
              <a:rPr lang="en-US" altLang="en-US" smtClean="0"/>
              <a:t>Evaluation Examples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229600" cy="4114800"/>
          </a:xfrm>
        </p:spPr>
        <p:txBody>
          <a:bodyPr/>
          <a:lstStyle/>
          <a:p>
            <a:r>
              <a:rPr lang="en-US" altLang="en-US" smtClean="0"/>
              <a:t>Direct observation</a:t>
            </a:r>
          </a:p>
          <a:p>
            <a:pPr lvl="1"/>
            <a:r>
              <a:rPr lang="en-US" altLang="en-US" smtClean="0"/>
              <a:t>Evaluator observes users interacting with system</a:t>
            </a:r>
          </a:p>
          <a:p>
            <a:pPr lvl="2"/>
            <a:r>
              <a:rPr lang="en-US" altLang="en-US" smtClean="0"/>
              <a:t>in lab: user asked to complete pre-determined tasks</a:t>
            </a:r>
          </a:p>
          <a:p>
            <a:pPr lvl="2"/>
            <a:r>
              <a:rPr lang="en-US" altLang="en-US" smtClean="0"/>
              <a:t>in field: user goes through normal duties</a:t>
            </a:r>
          </a:p>
          <a:p>
            <a:pPr lvl="1"/>
            <a:r>
              <a:rPr lang="en-US" altLang="en-US" smtClean="0"/>
              <a:t>Validity depends on how contrived the situation is</a:t>
            </a:r>
          </a:p>
          <a:p>
            <a:r>
              <a:rPr lang="en-US" altLang="en-US" smtClean="0"/>
              <a:t>Think-aloud</a:t>
            </a:r>
          </a:p>
          <a:p>
            <a:pPr lvl="1"/>
            <a:r>
              <a:rPr lang="en-US" altLang="en-US" smtClean="0"/>
              <a:t>Users speak their thoughts while doing the task</a:t>
            </a:r>
          </a:p>
          <a:p>
            <a:pPr lvl="1"/>
            <a:r>
              <a:rPr lang="en-US" altLang="en-US" smtClean="0"/>
              <a:t>May alter the way users do the task</a:t>
            </a:r>
          </a:p>
          <a:p>
            <a:r>
              <a:rPr lang="en-US" altLang="en-US" smtClean="0"/>
              <a:t>Controlled user studies</a:t>
            </a:r>
          </a:p>
          <a:p>
            <a:pPr lvl="1"/>
            <a:r>
              <a:rPr lang="en-US" altLang="en-US" smtClean="0"/>
              <a:t>Users interact with system variants</a:t>
            </a:r>
          </a:p>
          <a:p>
            <a:pPr lvl="1"/>
            <a:r>
              <a:rPr lang="en-US" altLang="en-US" smtClean="0"/>
              <a:t>Correlate performance with system characteristics</a:t>
            </a:r>
          </a:p>
          <a:p>
            <a:pPr lvl="1"/>
            <a:r>
              <a:rPr lang="en-US" altLang="en-US" smtClean="0"/>
              <a:t>Control for confounding variables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Evaluation Measures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Time to learn</a:t>
            </a:r>
          </a:p>
          <a:p>
            <a:pPr lvl="3"/>
            <a:endParaRPr lang="en-US" altLang="en-US" smtClean="0"/>
          </a:p>
          <a:p>
            <a:r>
              <a:rPr lang="en-US" altLang="en-US" smtClean="0"/>
              <a:t>Speed of performance</a:t>
            </a:r>
          </a:p>
          <a:p>
            <a:pPr lvl="3"/>
            <a:endParaRPr lang="en-US" altLang="en-US" smtClean="0"/>
          </a:p>
          <a:p>
            <a:r>
              <a:rPr lang="en-US" altLang="en-US" smtClean="0"/>
              <a:t>Error rate</a:t>
            </a:r>
          </a:p>
          <a:p>
            <a:pPr lvl="3"/>
            <a:endParaRPr lang="en-US" altLang="en-US" smtClean="0"/>
          </a:p>
          <a:p>
            <a:r>
              <a:rPr lang="en-US" altLang="en-US" smtClean="0"/>
              <a:t>Retention over time</a:t>
            </a:r>
          </a:p>
          <a:p>
            <a:pPr lvl="3"/>
            <a:endParaRPr lang="en-US" altLang="en-US" smtClean="0"/>
          </a:p>
          <a:p>
            <a:r>
              <a:rPr lang="en-US" altLang="en-US" smtClean="0"/>
              <a:t>Subjective satisfaction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 altLang="en-US" smtClean="0"/>
              <a:t>Human-Computer Interaction</a:t>
            </a:r>
          </a:p>
        </p:txBody>
      </p:sp>
      <p:grpSp>
        <p:nvGrpSpPr>
          <p:cNvPr id="31747" name="Group 4"/>
          <p:cNvGrpSpPr>
            <a:grpSpLocks/>
          </p:cNvGrpSpPr>
          <p:nvPr/>
        </p:nvGrpSpPr>
        <p:grpSpPr bwMode="auto">
          <a:xfrm>
            <a:off x="1270000" y="1905000"/>
            <a:ext cx="7300913" cy="3279775"/>
            <a:chOff x="430" y="1351"/>
            <a:chExt cx="4599" cy="2066"/>
          </a:xfrm>
        </p:grpSpPr>
        <p:sp>
          <p:nvSpPr>
            <p:cNvPr id="31751" name="Oval 5"/>
            <p:cNvSpPr>
              <a:spLocks noChangeArrowheads="1"/>
            </p:cNvSpPr>
            <p:nvPr/>
          </p:nvSpPr>
          <p:spPr bwMode="auto">
            <a:xfrm>
              <a:off x="1069" y="1351"/>
              <a:ext cx="2593" cy="1669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600" b="1">
                <a:latin typeface="Arial" charset="0"/>
              </a:endParaRPr>
            </a:p>
          </p:txBody>
        </p:sp>
        <p:sp>
          <p:nvSpPr>
            <p:cNvPr id="31752" name="Rectangle 6"/>
            <p:cNvSpPr>
              <a:spLocks noChangeArrowheads="1"/>
            </p:cNvSpPr>
            <p:nvPr/>
          </p:nvSpPr>
          <p:spPr bwMode="auto">
            <a:xfrm>
              <a:off x="430" y="1614"/>
              <a:ext cx="670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1800" b="1">
                  <a:latin typeface="Verdana" pitchFamily="34" charset="0"/>
                </a:rPr>
                <a:t>Design</a:t>
              </a:r>
            </a:p>
          </p:txBody>
        </p:sp>
        <p:sp>
          <p:nvSpPr>
            <p:cNvPr id="31753" name="Rectangle 7"/>
            <p:cNvSpPr>
              <a:spLocks noChangeArrowheads="1"/>
            </p:cNvSpPr>
            <p:nvPr/>
          </p:nvSpPr>
          <p:spPr bwMode="auto">
            <a:xfrm>
              <a:off x="3606" y="1569"/>
              <a:ext cx="142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1800" b="1">
                  <a:latin typeface="Verdana" pitchFamily="34" charset="0"/>
                </a:rPr>
                <a:t>Implementation</a:t>
              </a:r>
            </a:p>
          </p:txBody>
        </p:sp>
        <p:sp>
          <p:nvSpPr>
            <p:cNvPr id="31754" name="Rectangle 8"/>
            <p:cNvSpPr>
              <a:spLocks noChangeArrowheads="1"/>
            </p:cNvSpPr>
            <p:nvPr/>
          </p:nvSpPr>
          <p:spPr bwMode="auto">
            <a:xfrm>
              <a:off x="1882" y="3203"/>
              <a:ext cx="969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1800" b="1">
                  <a:latin typeface="Verdana" pitchFamily="34" charset="0"/>
                </a:rPr>
                <a:t>Evaluation</a:t>
              </a:r>
            </a:p>
          </p:txBody>
        </p:sp>
        <p:sp>
          <p:nvSpPr>
            <p:cNvPr id="31755" name="AutoShape 9"/>
            <p:cNvSpPr>
              <a:spLocks noChangeArrowheads="1"/>
            </p:cNvSpPr>
            <p:nvPr/>
          </p:nvSpPr>
          <p:spPr bwMode="auto">
            <a:xfrm>
              <a:off x="2192" y="2869"/>
              <a:ext cx="314" cy="336"/>
            </a:xfrm>
            <a:prstGeom prst="leftArrow">
              <a:avLst>
                <a:gd name="adj1" fmla="val 75009"/>
                <a:gd name="adj2" fmla="val 49995"/>
              </a:avLst>
            </a:prstGeom>
            <a:solidFill>
              <a:srgbClr val="CC99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600" b="1">
                <a:latin typeface="Arial" charset="0"/>
              </a:endParaRPr>
            </a:p>
          </p:txBody>
        </p:sp>
        <p:sp>
          <p:nvSpPr>
            <p:cNvPr id="31756" name="AutoShape 10"/>
            <p:cNvSpPr>
              <a:spLocks noChangeArrowheads="1"/>
            </p:cNvSpPr>
            <p:nvPr/>
          </p:nvSpPr>
          <p:spPr bwMode="auto">
            <a:xfrm rot="-4080000">
              <a:off x="1023" y="1656"/>
              <a:ext cx="318" cy="438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CC99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600" b="1">
                <a:latin typeface="Arial" charset="0"/>
              </a:endParaRPr>
            </a:p>
          </p:txBody>
        </p:sp>
        <p:sp>
          <p:nvSpPr>
            <p:cNvPr id="31757" name="AutoShape 11"/>
            <p:cNvSpPr>
              <a:spLocks noChangeArrowheads="1"/>
            </p:cNvSpPr>
            <p:nvPr/>
          </p:nvSpPr>
          <p:spPr bwMode="auto">
            <a:xfrm rot="3540000">
              <a:off x="3358" y="1656"/>
              <a:ext cx="318" cy="437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CC99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600" b="1">
                <a:latin typeface="Arial" charset="0"/>
              </a:endParaRPr>
            </a:p>
          </p:txBody>
        </p:sp>
        <p:grpSp>
          <p:nvGrpSpPr>
            <p:cNvPr id="31758" name="Group 12"/>
            <p:cNvGrpSpPr>
              <a:grpSpLocks noChangeAspect="1"/>
            </p:cNvGrpSpPr>
            <p:nvPr/>
          </p:nvGrpSpPr>
          <p:grpSpPr bwMode="auto">
            <a:xfrm>
              <a:off x="1837" y="1706"/>
              <a:ext cx="998" cy="1068"/>
              <a:chOff x="1565" y="1934"/>
              <a:chExt cx="998" cy="1068"/>
            </a:xfrm>
          </p:grpSpPr>
          <p:sp>
            <p:nvSpPr>
              <p:cNvPr id="31759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1565" y="1934"/>
                <a:ext cx="998" cy="1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760" name="Group 14"/>
              <p:cNvGrpSpPr>
                <a:grpSpLocks/>
              </p:cNvGrpSpPr>
              <p:nvPr/>
            </p:nvGrpSpPr>
            <p:grpSpPr bwMode="auto">
              <a:xfrm>
                <a:off x="1568" y="1940"/>
                <a:ext cx="630" cy="1056"/>
                <a:chOff x="1568" y="1940"/>
                <a:chExt cx="630" cy="1056"/>
              </a:xfrm>
            </p:grpSpPr>
            <p:sp>
              <p:nvSpPr>
                <p:cNvPr id="31790" name="Freeform 15"/>
                <p:cNvSpPr>
                  <a:spLocks/>
                </p:cNvSpPr>
                <p:nvPr/>
              </p:nvSpPr>
              <p:spPr bwMode="auto">
                <a:xfrm>
                  <a:off x="1612" y="2406"/>
                  <a:ext cx="305" cy="590"/>
                </a:xfrm>
                <a:custGeom>
                  <a:avLst/>
                  <a:gdLst>
                    <a:gd name="T0" fmla="*/ 2 w 915"/>
                    <a:gd name="T1" fmla="*/ 0 h 1770"/>
                    <a:gd name="T2" fmla="*/ 2 w 915"/>
                    <a:gd name="T3" fmla="*/ 0 h 1770"/>
                    <a:gd name="T4" fmla="*/ 1 w 915"/>
                    <a:gd name="T5" fmla="*/ 1 h 1770"/>
                    <a:gd name="T6" fmla="*/ 1 w 915"/>
                    <a:gd name="T7" fmla="*/ 1 h 1770"/>
                    <a:gd name="T8" fmla="*/ 0 w 915"/>
                    <a:gd name="T9" fmla="*/ 2 h 1770"/>
                    <a:gd name="T10" fmla="*/ 0 w 915"/>
                    <a:gd name="T11" fmla="*/ 3 h 1770"/>
                    <a:gd name="T12" fmla="*/ 0 w 915"/>
                    <a:gd name="T13" fmla="*/ 4 h 1770"/>
                    <a:gd name="T14" fmla="*/ 0 w 915"/>
                    <a:gd name="T15" fmla="*/ 5 h 1770"/>
                    <a:gd name="T16" fmla="*/ 0 w 915"/>
                    <a:gd name="T17" fmla="*/ 6 h 1770"/>
                    <a:gd name="T18" fmla="*/ 1 w 915"/>
                    <a:gd name="T19" fmla="*/ 7 h 1770"/>
                    <a:gd name="T20" fmla="*/ 1 w 915"/>
                    <a:gd name="T21" fmla="*/ 7 h 1770"/>
                    <a:gd name="T22" fmla="*/ 2 w 915"/>
                    <a:gd name="T23" fmla="*/ 9 h 1770"/>
                    <a:gd name="T24" fmla="*/ 3 w 915"/>
                    <a:gd name="T25" fmla="*/ 9 h 1770"/>
                    <a:gd name="T26" fmla="*/ 3 w 915"/>
                    <a:gd name="T27" fmla="*/ 10 h 1770"/>
                    <a:gd name="T28" fmla="*/ 4 w 915"/>
                    <a:gd name="T29" fmla="*/ 11 h 1770"/>
                    <a:gd name="T30" fmla="*/ 4 w 915"/>
                    <a:gd name="T31" fmla="*/ 12 h 1770"/>
                    <a:gd name="T32" fmla="*/ 4 w 915"/>
                    <a:gd name="T33" fmla="*/ 13 h 1770"/>
                    <a:gd name="T34" fmla="*/ 5 w 915"/>
                    <a:gd name="T35" fmla="*/ 13 h 1770"/>
                    <a:gd name="T36" fmla="*/ 5 w 915"/>
                    <a:gd name="T37" fmla="*/ 14 h 1770"/>
                    <a:gd name="T38" fmla="*/ 6 w 915"/>
                    <a:gd name="T39" fmla="*/ 14 h 1770"/>
                    <a:gd name="T40" fmla="*/ 8 w 915"/>
                    <a:gd name="T41" fmla="*/ 13 h 1770"/>
                    <a:gd name="T42" fmla="*/ 10 w 915"/>
                    <a:gd name="T43" fmla="*/ 15 h 1770"/>
                    <a:gd name="T44" fmla="*/ 10 w 915"/>
                    <a:gd name="T45" fmla="*/ 17 h 1770"/>
                    <a:gd name="T46" fmla="*/ 10 w 915"/>
                    <a:gd name="T47" fmla="*/ 19 h 1770"/>
                    <a:gd name="T48" fmla="*/ 10 w 915"/>
                    <a:gd name="T49" fmla="*/ 21 h 1770"/>
                    <a:gd name="T50" fmla="*/ 9 w 915"/>
                    <a:gd name="T51" fmla="*/ 21 h 1770"/>
                    <a:gd name="T52" fmla="*/ 4 w 915"/>
                    <a:gd name="T53" fmla="*/ 22 h 1770"/>
                    <a:gd name="T54" fmla="*/ 10 w 915"/>
                    <a:gd name="T55" fmla="*/ 21 h 1770"/>
                    <a:gd name="T56" fmla="*/ 11 w 915"/>
                    <a:gd name="T57" fmla="*/ 20 h 1770"/>
                    <a:gd name="T58" fmla="*/ 11 w 915"/>
                    <a:gd name="T59" fmla="*/ 18 h 1770"/>
                    <a:gd name="T60" fmla="*/ 11 w 915"/>
                    <a:gd name="T61" fmla="*/ 14 h 1770"/>
                    <a:gd name="T62" fmla="*/ 11 w 915"/>
                    <a:gd name="T63" fmla="*/ 11 h 177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15"/>
                    <a:gd name="T97" fmla="*/ 0 h 1770"/>
                    <a:gd name="T98" fmla="*/ 915 w 915"/>
                    <a:gd name="T99" fmla="*/ 1770 h 177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15" h="1770">
                      <a:moveTo>
                        <a:pt x="329" y="198"/>
                      </a:moveTo>
                      <a:lnTo>
                        <a:pt x="160" y="0"/>
                      </a:lnTo>
                      <a:lnTo>
                        <a:pt x="145" y="3"/>
                      </a:lnTo>
                      <a:lnTo>
                        <a:pt x="132" y="11"/>
                      </a:lnTo>
                      <a:lnTo>
                        <a:pt x="118" y="24"/>
                      </a:lnTo>
                      <a:lnTo>
                        <a:pt x="99" y="45"/>
                      </a:lnTo>
                      <a:lnTo>
                        <a:pt x="81" y="70"/>
                      </a:lnTo>
                      <a:lnTo>
                        <a:pt x="63" y="96"/>
                      </a:lnTo>
                      <a:lnTo>
                        <a:pt x="48" y="124"/>
                      </a:lnTo>
                      <a:lnTo>
                        <a:pt x="31" y="161"/>
                      </a:lnTo>
                      <a:lnTo>
                        <a:pt x="18" y="195"/>
                      </a:lnTo>
                      <a:lnTo>
                        <a:pt x="7" y="228"/>
                      </a:lnTo>
                      <a:lnTo>
                        <a:pt x="4" y="268"/>
                      </a:lnTo>
                      <a:lnTo>
                        <a:pt x="1" y="307"/>
                      </a:lnTo>
                      <a:lnTo>
                        <a:pt x="0" y="339"/>
                      </a:lnTo>
                      <a:lnTo>
                        <a:pt x="1" y="374"/>
                      </a:lnTo>
                      <a:lnTo>
                        <a:pt x="5" y="418"/>
                      </a:lnTo>
                      <a:lnTo>
                        <a:pt x="12" y="461"/>
                      </a:lnTo>
                      <a:lnTo>
                        <a:pt x="24" y="497"/>
                      </a:lnTo>
                      <a:lnTo>
                        <a:pt x="42" y="533"/>
                      </a:lnTo>
                      <a:lnTo>
                        <a:pt x="70" y="570"/>
                      </a:lnTo>
                      <a:lnTo>
                        <a:pt x="97" y="606"/>
                      </a:lnTo>
                      <a:lnTo>
                        <a:pt x="122" y="646"/>
                      </a:lnTo>
                      <a:lnTo>
                        <a:pt x="153" y="696"/>
                      </a:lnTo>
                      <a:lnTo>
                        <a:pt x="177" y="735"/>
                      </a:lnTo>
                      <a:lnTo>
                        <a:pt x="203" y="766"/>
                      </a:lnTo>
                      <a:lnTo>
                        <a:pt x="223" y="796"/>
                      </a:lnTo>
                      <a:lnTo>
                        <a:pt x="246" y="820"/>
                      </a:lnTo>
                      <a:lnTo>
                        <a:pt x="270" y="846"/>
                      </a:lnTo>
                      <a:lnTo>
                        <a:pt x="285" y="897"/>
                      </a:lnTo>
                      <a:lnTo>
                        <a:pt x="298" y="947"/>
                      </a:lnTo>
                      <a:lnTo>
                        <a:pt x="316" y="1004"/>
                      </a:lnTo>
                      <a:lnTo>
                        <a:pt x="331" y="1034"/>
                      </a:lnTo>
                      <a:lnTo>
                        <a:pt x="343" y="1059"/>
                      </a:lnTo>
                      <a:lnTo>
                        <a:pt x="357" y="1080"/>
                      </a:lnTo>
                      <a:lnTo>
                        <a:pt x="370" y="1093"/>
                      </a:lnTo>
                      <a:lnTo>
                        <a:pt x="390" y="1104"/>
                      </a:lnTo>
                      <a:lnTo>
                        <a:pt x="411" y="1110"/>
                      </a:lnTo>
                      <a:lnTo>
                        <a:pt x="433" y="1111"/>
                      </a:lnTo>
                      <a:lnTo>
                        <a:pt x="494" y="1105"/>
                      </a:lnTo>
                      <a:lnTo>
                        <a:pt x="577" y="1096"/>
                      </a:lnTo>
                      <a:lnTo>
                        <a:pt x="667" y="1093"/>
                      </a:lnTo>
                      <a:lnTo>
                        <a:pt x="816" y="1120"/>
                      </a:lnTo>
                      <a:lnTo>
                        <a:pt x="823" y="1184"/>
                      </a:lnTo>
                      <a:lnTo>
                        <a:pt x="833" y="1266"/>
                      </a:lnTo>
                      <a:lnTo>
                        <a:pt x="844" y="1365"/>
                      </a:lnTo>
                      <a:lnTo>
                        <a:pt x="834" y="1472"/>
                      </a:lnTo>
                      <a:lnTo>
                        <a:pt x="825" y="1553"/>
                      </a:lnTo>
                      <a:lnTo>
                        <a:pt x="817" y="1658"/>
                      </a:lnTo>
                      <a:lnTo>
                        <a:pt x="813" y="1664"/>
                      </a:lnTo>
                      <a:lnTo>
                        <a:pt x="804" y="1669"/>
                      </a:lnTo>
                      <a:lnTo>
                        <a:pt x="742" y="1670"/>
                      </a:lnTo>
                      <a:lnTo>
                        <a:pt x="309" y="1685"/>
                      </a:lnTo>
                      <a:lnTo>
                        <a:pt x="309" y="1770"/>
                      </a:lnTo>
                      <a:lnTo>
                        <a:pt x="537" y="1753"/>
                      </a:lnTo>
                      <a:lnTo>
                        <a:pt x="792" y="1737"/>
                      </a:lnTo>
                      <a:lnTo>
                        <a:pt x="885" y="1731"/>
                      </a:lnTo>
                      <a:lnTo>
                        <a:pt x="887" y="1645"/>
                      </a:lnTo>
                      <a:lnTo>
                        <a:pt x="891" y="1548"/>
                      </a:lnTo>
                      <a:lnTo>
                        <a:pt x="897" y="1432"/>
                      </a:lnTo>
                      <a:lnTo>
                        <a:pt x="900" y="1300"/>
                      </a:lnTo>
                      <a:lnTo>
                        <a:pt x="904" y="1168"/>
                      </a:lnTo>
                      <a:lnTo>
                        <a:pt x="910" y="1043"/>
                      </a:lnTo>
                      <a:lnTo>
                        <a:pt x="915" y="867"/>
                      </a:lnTo>
                      <a:lnTo>
                        <a:pt x="329" y="198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1791" name="Group 16"/>
                <p:cNvGrpSpPr>
                  <a:grpSpLocks/>
                </p:cNvGrpSpPr>
                <p:nvPr/>
              </p:nvGrpSpPr>
              <p:grpSpPr bwMode="auto">
                <a:xfrm>
                  <a:off x="1568" y="1940"/>
                  <a:ext cx="630" cy="1051"/>
                  <a:chOff x="1568" y="1940"/>
                  <a:chExt cx="630" cy="1051"/>
                </a:xfrm>
              </p:grpSpPr>
              <p:sp>
                <p:nvSpPr>
                  <p:cNvPr id="31792" name="Freeform 17"/>
                  <p:cNvSpPr>
                    <a:spLocks/>
                  </p:cNvSpPr>
                  <p:nvPr/>
                </p:nvSpPr>
                <p:spPr bwMode="auto">
                  <a:xfrm>
                    <a:off x="1568" y="1940"/>
                    <a:ext cx="630" cy="1051"/>
                  </a:xfrm>
                  <a:custGeom>
                    <a:avLst/>
                    <a:gdLst>
                      <a:gd name="T0" fmla="*/ 1 w 1888"/>
                      <a:gd name="T1" fmla="*/ 7 h 3152"/>
                      <a:gd name="T2" fmla="*/ 1 w 1888"/>
                      <a:gd name="T3" fmla="*/ 7 h 3152"/>
                      <a:gd name="T4" fmla="*/ 0 w 1888"/>
                      <a:gd name="T5" fmla="*/ 5 h 3152"/>
                      <a:gd name="T6" fmla="*/ 1 w 1888"/>
                      <a:gd name="T7" fmla="*/ 5 h 3152"/>
                      <a:gd name="T8" fmla="*/ 1 w 1888"/>
                      <a:gd name="T9" fmla="*/ 3 h 3152"/>
                      <a:gd name="T10" fmla="*/ 2 w 1888"/>
                      <a:gd name="T11" fmla="*/ 4 h 3152"/>
                      <a:gd name="T12" fmla="*/ 3 w 1888"/>
                      <a:gd name="T13" fmla="*/ 5 h 3152"/>
                      <a:gd name="T14" fmla="*/ 4 w 1888"/>
                      <a:gd name="T15" fmla="*/ 5 h 3152"/>
                      <a:gd name="T16" fmla="*/ 4 w 1888"/>
                      <a:gd name="T17" fmla="*/ 4 h 3152"/>
                      <a:gd name="T18" fmla="*/ 5 w 1888"/>
                      <a:gd name="T19" fmla="*/ 4 h 3152"/>
                      <a:gd name="T20" fmla="*/ 5 w 1888"/>
                      <a:gd name="T21" fmla="*/ 4 h 3152"/>
                      <a:gd name="T22" fmla="*/ 6 w 1888"/>
                      <a:gd name="T23" fmla="*/ 3 h 3152"/>
                      <a:gd name="T24" fmla="*/ 6 w 1888"/>
                      <a:gd name="T25" fmla="*/ 1 h 3152"/>
                      <a:gd name="T26" fmla="*/ 6 w 1888"/>
                      <a:gd name="T27" fmla="*/ 3 h 3152"/>
                      <a:gd name="T28" fmla="*/ 6 w 1888"/>
                      <a:gd name="T29" fmla="*/ 2 h 3152"/>
                      <a:gd name="T30" fmla="*/ 7 w 1888"/>
                      <a:gd name="T31" fmla="*/ 4 h 3152"/>
                      <a:gd name="T32" fmla="*/ 8 w 1888"/>
                      <a:gd name="T33" fmla="*/ 5 h 3152"/>
                      <a:gd name="T34" fmla="*/ 10 w 1888"/>
                      <a:gd name="T35" fmla="*/ 6 h 3152"/>
                      <a:gd name="T36" fmla="*/ 12 w 1888"/>
                      <a:gd name="T37" fmla="*/ 7 h 3152"/>
                      <a:gd name="T38" fmla="*/ 13 w 1888"/>
                      <a:gd name="T39" fmla="*/ 9 h 3152"/>
                      <a:gd name="T40" fmla="*/ 11 w 1888"/>
                      <a:gd name="T41" fmla="*/ 9 h 3152"/>
                      <a:gd name="T42" fmla="*/ 11 w 1888"/>
                      <a:gd name="T43" fmla="*/ 13 h 3152"/>
                      <a:gd name="T44" fmla="*/ 11 w 1888"/>
                      <a:gd name="T45" fmla="*/ 15 h 3152"/>
                      <a:gd name="T46" fmla="*/ 11 w 1888"/>
                      <a:gd name="T47" fmla="*/ 15 h 3152"/>
                      <a:gd name="T48" fmla="*/ 10 w 1888"/>
                      <a:gd name="T49" fmla="*/ 15 h 3152"/>
                      <a:gd name="T50" fmla="*/ 11 w 1888"/>
                      <a:gd name="T51" fmla="*/ 18 h 3152"/>
                      <a:gd name="T52" fmla="*/ 12 w 1888"/>
                      <a:gd name="T53" fmla="*/ 21 h 3152"/>
                      <a:gd name="T54" fmla="*/ 15 w 1888"/>
                      <a:gd name="T55" fmla="*/ 25 h 3152"/>
                      <a:gd name="T56" fmla="*/ 16 w 1888"/>
                      <a:gd name="T57" fmla="*/ 28 h 3152"/>
                      <a:gd name="T58" fmla="*/ 17 w 1888"/>
                      <a:gd name="T59" fmla="*/ 32 h 3152"/>
                      <a:gd name="T60" fmla="*/ 18 w 1888"/>
                      <a:gd name="T61" fmla="*/ 35 h 3152"/>
                      <a:gd name="T62" fmla="*/ 19 w 1888"/>
                      <a:gd name="T63" fmla="*/ 35 h 3152"/>
                      <a:gd name="T64" fmla="*/ 21 w 1888"/>
                      <a:gd name="T65" fmla="*/ 36 h 3152"/>
                      <a:gd name="T66" fmla="*/ 22 w 1888"/>
                      <a:gd name="T67" fmla="*/ 37 h 3152"/>
                      <a:gd name="T68" fmla="*/ 23 w 1888"/>
                      <a:gd name="T69" fmla="*/ 38 h 3152"/>
                      <a:gd name="T70" fmla="*/ 23 w 1888"/>
                      <a:gd name="T71" fmla="*/ 39 h 3152"/>
                      <a:gd name="T72" fmla="*/ 22 w 1888"/>
                      <a:gd name="T73" fmla="*/ 39 h 3152"/>
                      <a:gd name="T74" fmla="*/ 16 w 1888"/>
                      <a:gd name="T75" fmla="*/ 39 h 3152"/>
                      <a:gd name="T76" fmla="*/ 15 w 1888"/>
                      <a:gd name="T77" fmla="*/ 39 h 3152"/>
                      <a:gd name="T78" fmla="*/ 14 w 1888"/>
                      <a:gd name="T79" fmla="*/ 33 h 3152"/>
                      <a:gd name="T80" fmla="*/ 14 w 1888"/>
                      <a:gd name="T81" fmla="*/ 29 h 3152"/>
                      <a:gd name="T82" fmla="*/ 13 w 1888"/>
                      <a:gd name="T83" fmla="*/ 29 h 3152"/>
                      <a:gd name="T84" fmla="*/ 11 w 1888"/>
                      <a:gd name="T85" fmla="*/ 28 h 3152"/>
                      <a:gd name="T86" fmla="*/ 7 w 1888"/>
                      <a:gd name="T87" fmla="*/ 29 h 3152"/>
                      <a:gd name="T88" fmla="*/ 7 w 1888"/>
                      <a:gd name="T89" fmla="*/ 28 h 3152"/>
                      <a:gd name="T90" fmla="*/ 6 w 1888"/>
                      <a:gd name="T91" fmla="*/ 28 h 3152"/>
                      <a:gd name="T92" fmla="*/ 6 w 1888"/>
                      <a:gd name="T93" fmla="*/ 27 h 3152"/>
                      <a:gd name="T94" fmla="*/ 5 w 1888"/>
                      <a:gd name="T95" fmla="*/ 25 h 3152"/>
                      <a:gd name="T96" fmla="*/ 4 w 1888"/>
                      <a:gd name="T97" fmla="*/ 23 h 3152"/>
                      <a:gd name="T98" fmla="*/ 4 w 1888"/>
                      <a:gd name="T99" fmla="*/ 21 h 3152"/>
                      <a:gd name="T100" fmla="*/ 3 w 1888"/>
                      <a:gd name="T101" fmla="*/ 16 h 3152"/>
                      <a:gd name="T102" fmla="*/ 3 w 1888"/>
                      <a:gd name="T103" fmla="*/ 12 h 3152"/>
                      <a:gd name="T104" fmla="*/ 2 w 1888"/>
                      <a:gd name="T105" fmla="*/ 9 h 315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888"/>
                      <a:gd name="T160" fmla="*/ 0 h 3152"/>
                      <a:gd name="T161" fmla="*/ 1888 w 1888"/>
                      <a:gd name="T162" fmla="*/ 3152 h 315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888" h="3152">
                        <a:moveTo>
                          <a:pt x="149" y="684"/>
                        </a:moveTo>
                        <a:lnTo>
                          <a:pt x="128" y="642"/>
                        </a:lnTo>
                        <a:lnTo>
                          <a:pt x="105" y="577"/>
                        </a:lnTo>
                        <a:lnTo>
                          <a:pt x="73" y="520"/>
                        </a:lnTo>
                        <a:lnTo>
                          <a:pt x="0" y="449"/>
                        </a:lnTo>
                        <a:lnTo>
                          <a:pt x="112" y="528"/>
                        </a:lnTo>
                        <a:lnTo>
                          <a:pt x="118" y="514"/>
                        </a:lnTo>
                        <a:lnTo>
                          <a:pt x="124" y="505"/>
                        </a:lnTo>
                        <a:lnTo>
                          <a:pt x="0" y="391"/>
                        </a:lnTo>
                        <a:lnTo>
                          <a:pt x="61" y="425"/>
                        </a:lnTo>
                        <a:lnTo>
                          <a:pt x="31" y="330"/>
                        </a:lnTo>
                        <a:lnTo>
                          <a:pt x="95" y="428"/>
                        </a:lnTo>
                        <a:lnTo>
                          <a:pt x="164" y="470"/>
                        </a:lnTo>
                        <a:lnTo>
                          <a:pt x="179" y="464"/>
                        </a:lnTo>
                        <a:lnTo>
                          <a:pt x="64" y="282"/>
                        </a:lnTo>
                        <a:lnTo>
                          <a:pt x="136" y="337"/>
                        </a:lnTo>
                        <a:lnTo>
                          <a:pt x="214" y="461"/>
                        </a:lnTo>
                        <a:lnTo>
                          <a:pt x="140" y="284"/>
                        </a:lnTo>
                        <a:lnTo>
                          <a:pt x="258" y="403"/>
                        </a:lnTo>
                        <a:lnTo>
                          <a:pt x="185" y="269"/>
                        </a:lnTo>
                        <a:lnTo>
                          <a:pt x="278" y="401"/>
                        </a:lnTo>
                        <a:lnTo>
                          <a:pt x="297" y="382"/>
                        </a:lnTo>
                        <a:lnTo>
                          <a:pt x="195" y="211"/>
                        </a:lnTo>
                        <a:lnTo>
                          <a:pt x="322" y="376"/>
                        </a:lnTo>
                        <a:lnTo>
                          <a:pt x="340" y="376"/>
                        </a:lnTo>
                        <a:lnTo>
                          <a:pt x="253" y="229"/>
                        </a:lnTo>
                        <a:lnTo>
                          <a:pt x="347" y="349"/>
                        </a:lnTo>
                        <a:lnTo>
                          <a:pt x="290" y="204"/>
                        </a:lnTo>
                        <a:lnTo>
                          <a:pt x="351" y="302"/>
                        </a:lnTo>
                        <a:lnTo>
                          <a:pt x="395" y="342"/>
                        </a:lnTo>
                        <a:lnTo>
                          <a:pt x="336" y="157"/>
                        </a:lnTo>
                        <a:lnTo>
                          <a:pt x="383" y="272"/>
                        </a:lnTo>
                        <a:lnTo>
                          <a:pt x="428" y="321"/>
                        </a:lnTo>
                        <a:lnTo>
                          <a:pt x="363" y="21"/>
                        </a:lnTo>
                        <a:lnTo>
                          <a:pt x="427" y="184"/>
                        </a:lnTo>
                        <a:lnTo>
                          <a:pt x="462" y="262"/>
                        </a:lnTo>
                        <a:lnTo>
                          <a:pt x="434" y="147"/>
                        </a:lnTo>
                        <a:lnTo>
                          <a:pt x="490" y="311"/>
                        </a:lnTo>
                        <a:lnTo>
                          <a:pt x="461" y="120"/>
                        </a:lnTo>
                        <a:lnTo>
                          <a:pt x="494" y="0"/>
                        </a:lnTo>
                        <a:lnTo>
                          <a:pt x="474" y="134"/>
                        </a:lnTo>
                        <a:lnTo>
                          <a:pt x="502" y="238"/>
                        </a:lnTo>
                        <a:lnTo>
                          <a:pt x="505" y="119"/>
                        </a:lnTo>
                        <a:lnTo>
                          <a:pt x="548" y="80"/>
                        </a:lnTo>
                        <a:lnTo>
                          <a:pt x="515" y="140"/>
                        </a:lnTo>
                        <a:lnTo>
                          <a:pt x="521" y="275"/>
                        </a:lnTo>
                        <a:lnTo>
                          <a:pt x="545" y="211"/>
                        </a:lnTo>
                        <a:lnTo>
                          <a:pt x="533" y="302"/>
                        </a:lnTo>
                        <a:lnTo>
                          <a:pt x="557" y="336"/>
                        </a:lnTo>
                        <a:lnTo>
                          <a:pt x="586" y="380"/>
                        </a:lnTo>
                        <a:lnTo>
                          <a:pt x="608" y="398"/>
                        </a:lnTo>
                        <a:lnTo>
                          <a:pt x="660" y="425"/>
                        </a:lnTo>
                        <a:lnTo>
                          <a:pt x="745" y="468"/>
                        </a:lnTo>
                        <a:lnTo>
                          <a:pt x="795" y="495"/>
                        </a:lnTo>
                        <a:lnTo>
                          <a:pt x="852" y="523"/>
                        </a:lnTo>
                        <a:lnTo>
                          <a:pt x="905" y="559"/>
                        </a:lnTo>
                        <a:lnTo>
                          <a:pt x="960" y="603"/>
                        </a:lnTo>
                        <a:lnTo>
                          <a:pt x="1004" y="650"/>
                        </a:lnTo>
                        <a:lnTo>
                          <a:pt x="1019" y="681"/>
                        </a:lnTo>
                        <a:lnTo>
                          <a:pt x="1025" y="700"/>
                        </a:lnTo>
                        <a:lnTo>
                          <a:pt x="1019" y="712"/>
                        </a:lnTo>
                        <a:lnTo>
                          <a:pt x="993" y="727"/>
                        </a:lnTo>
                        <a:lnTo>
                          <a:pt x="924" y="748"/>
                        </a:lnTo>
                        <a:lnTo>
                          <a:pt x="858" y="766"/>
                        </a:lnTo>
                        <a:lnTo>
                          <a:pt x="858" y="850"/>
                        </a:lnTo>
                        <a:lnTo>
                          <a:pt x="901" y="1023"/>
                        </a:lnTo>
                        <a:lnTo>
                          <a:pt x="917" y="1094"/>
                        </a:lnTo>
                        <a:lnTo>
                          <a:pt x="928" y="1194"/>
                        </a:lnTo>
                        <a:lnTo>
                          <a:pt x="926" y="1212"/>
                        </a:lnTo>
                        <a:lnTo>
                          <a:pt x="919" y="1228"/>
                        </a:lnTo>
                        <a:lnTo>
                          <a:pt x="905" y="1238"/>
                        </a:lnTo>
                        <a:lnTo>
                          <a:pt x="890" y="1246"/>
                        </a:lnTo>
                        <a:lnTo>
                          <a:pt x="876" y="1247"/>
                        </a:lnTo>
                        <a:lnTo>
                          <a:pt x="831" y="1240"/>
                        </a:lnTo>
                        <a:lnTo>
                          <a:pt x="797" y="1235"/>
                        </a:lnTo>
                        <a:lnTo>
                          <a:pt x="793" y="1281"/>
                        </a:lnTo>
                        <a:lnTo>
                          <a:pt x="808" y="1325"/>
                        </a:lnTo>
                        <a:lnTo>
                          <a:pt x="866" y="1439"/>
                        </a:lnTo>
                        <a:lnTo>
                          <a:pt x="896" y="1506"/>
                        </a:lnTo>
                        <a:lnTo>
                          <a:pt x="934" y="1589"/>
                        </a:lnTo>
                        <a:lnTo>
                          <a:pt x="994" y="1708"/>
                        </a:lnTo>
                        <a:lnTo>
                          <a:pt x="1013" y="1806"/>
                        </a:lnTo>
                        <a:lnTo>
                          <a:pt x="1122" y="1934"/>
                        </a:lnTo>
                        <a:lnTo>
                          <a:pt x="1211" y="2028"/>
                        </a:lnTo>
                        <a:lnTo>
                          <a:pt x="1223" y="2075"/>
                        </a:lnTo>
                        <a:lnTo>
                          <a:pt x="1249" y="2172"/>
                        </a:lnTo>
                        <a:lnTo>
                          <a:pt x="1264" y="2258"/>
                        </a:lnTo>
                        <a:lnTo>
                          <a:pt x="1284" y="2346"/>
                        </a:lnTo>
                        <a:lnTo>
                          <a:pt x="1321" y="2508"/>
                        </a:lnTo>
                        <a:lnTo>
                          <a:pt x="1356" y="2617"/>
                        </a:lnTo>
                        <a:lnTo>
                          <a:pt x="1421" y="2777"/>
                        </a:lnTo>
                        <a:lnTo>
                          <a:pt x="1444" y="2805"/>
                        </a:lnTo>
                        <a:lnTo>
                          <a:pt x="1468" y="2829"/>
                        </a:lnTo>
                        <a:lnTo>
                          <a:pt x="1491" y="2849"/>
                        </a:lnTo>
                        <a:lnTo>
                          <a:pt x="1509" y="2862"/>
                        </a:lnTo>
                        <a:lnTo>
                          <a:pt x="1554" y="2871"/>
                        </a:lnTo>
                        <a:lnTo>
                          <a:pt x="1577" y="2874"/>
                        </a:lnTo>
                        <a:lnTo>
                          <a:pt x="1624" y="2892"/>
                        </a:lnTo>
                        <a:lnTo>
                          <a:pt x="1678" y="2912"/>
                        </a:lnTo>
                        <a:lnTo>
                          <a:pt x="1724" y="2935"/>
                        </a:lnTo>
                        <a:lnTo>
                          <a:pt x="1765" y="2963"/>
                        </a:lnTo>
                        <a:lnTo>
                          <a:pt x="1810" y="2997"/>
                        </a:lnTo>
                        <a:lnTo>
                          <a:pt x="1839" y="3019"/>
                        </a:lnTo>
                        <a:lnTo>
                          <a:pt x="1868" y="3046"/>
                        </a:lnTo>
                        <a:lnTo>
                          <a:pt x="1880" y="3063"/>
                        </a:lnTo>
                        <a:lnTo>
                          <a:pt x="1888" y="3089"/>
                        </a:lnTo>
                        <a:lnTo>
                          <a:pt x="1887" y="3104"/>
                        </a:lnTo>
                        <a:lnTo>
                          <a:pt x="1887" y="3127"/>
                        </a:lnTo>
                        <a:lnTo>
                          <a:pt x="1873" y="3130"/>
                        </a:lnTo>
                        <a:lnTo>
                          <a:pt x="1842" y="3134"/>
                        </a:lnTo>
                        <a:lnTo>
                          <a:pt x="1762" y="3152"/>
                        </a:lnTo>
                        <a:lnTo>
                          <a:pt x="1646" y="3137"/>
                        </a:lnTo>
                        <a:lnTo>
                          <a:pt x="1449" y="3150"/>
                        </a:lnTo>
                        <a:lnTo>
                          <a:pt x="1272" y="3150"/>
                        </a:lnTo>
                        <a:lnTo>
                          <a:pt x="1227" y="3146"/>
                        </a:lnTo>
                        <a:lnTo>
                          <a:pt x="1210" y="3143"/>
                        </a:lnTo>
                        <a:lnTo>
                          <a:pt x="1198" y="3137"/>
                        </a:lnTo>
                        <a:lnTo>
                          <a:pt x="1192" y="3094"/>
                        </a:lnTo>
                        <a:lnTo>
                          <a:pt x="1182" y="2951"/>
                        </a:lnTo>
                        <a:lnTo>
                          <a:pt x="1161" y="2652"/>
                        </a:lnTo>
                        <a:lnTo>
                          <a:pt x="1152" y="2521"/>
                        </a:lnTo>
                        <a:lnTo>
                          <a:pt x="1133" y="2410"/>
                        </a:lnTo>
                        <a:lnTo>
                          <a:pt x="1117" y="2364"/>
                        </a:lnTo>
                        <a:lnTo>
                          <a:pt x="1098" y="2342"/>
                        </a:lnTo>
                        <a:lnTo>
                          <a:pt x="1072" y="2331"/>
                        </a:lnTo>
                        <a:lnTo>
                          <a:pt x="1034" y="2318"/>
                        </a:lnTo>
                        <a:lnTo>
                          <a:pt x="998" y="2309"/>
                        </a:lnTo>
                        <a:lnTo>
                          <a:pt x="945" y="2306"/>
                        </a:lnTo>
                        <a:lnTo>
                          <a:pt x="875" y="2303"/>
                        </a:lnTo>
                        <a:lnTo>
                          <a:pt x="743" y="2312"/>
                        </a:lnTo>
                        <a:lnTo>
                          <a:pt x="626" y="2319"/>
                        </a:lnTo>
                        <a:lnTo>
                          <a:pt x="595" y="2321"/>
                        </a:lnTo>
                        <a:lnTo>
                          <a:pt x="572" y="2319"/>
                        </a:lnTo>
                        <a:lnTo>
                          <a:pt x="548" y="2313"/>
                        </a:lnTo>
                        <a:lnTo>
                          <a:pt x="531" y="2306"/>
                        </a:lnTo>
                        <a:lnTo>
                          <a:pt x="516" y="2297"/>
                        </a:lnTo>
                        <a:lnTo>
                          <a:pt x="505" y="2284"/>
                        </a:lnTo>
                        <a:lnTo>
                          <a:pt x="494" y="2266"/>
                        </a:lnTo>
                        <a:lnTo>
                          <a:pt x="486" y="2245"/>
                        </a:lnTo>
                        <a:lnTo>
                          <a:pt x="475" y="2218"/>
                        </a:lnTo>
                        <a:lnTo>
                          <a:pt x="465" y="2187"/>
                        </a:lnTo>
                        <a:lnTo>
                          <a:pt x="440" y="2121"/>
                        </a:lnTo>
                        <a:lnTo>
                          <a:pt x="420" y="2058"/>
                        </a:lnTo>
                        <a:lnTo>
                          <a:pt x="397" y="1994"/>
                        </a:lnTo>
                        <a:lnTo>
                          <a:pt x="373" y="1936"/>
                        </a:lnTo>
                        <a:lnTo>
                          <a:pt x="341" y="1867"/>
                        </a:lnTo>
                        <a:lnTo>
                          <a:pt x="319" y="1826"/>
                        </a:lnTo>
                        <a:lnTo>
                          <a:pt x="303" y="1791"/>
                        </a:lnTo>
                        <a:lnTo>
                          <a:pt x="295" y="1771"/>
                        </a:lnTo>
                        <a:lnTo>
                          <a:pt x="292" y="1738"/>
                        </a:lnTo>
                        <a:lnTo>
                          <a:pt x="286" y="1640"/>
                        </a:lnTo>
                        <a:lnTo>
                          <a:pt x="272" y="1400"/>
                        </a:lnTo>
                        <a:lnTo>
                          <a:pt x="264" y="1290"/>
                        </a:lnTo>
                        <a:lnTo>
                          <a:pt x="278" y="1191"/>
                        </a:lnTo>
                        <a:lnTo>
                          <a:pt x="286" y="1093"/>
                        </a:lnTo>
                        <a:lnTo>
                          <a:pt x="227" y="939"/>
                        </a:lnTo>
                        <a:lnTo>
                          <a:pt x="207" y="864"/>
                        </a:lnTo>
                        <a:lnTo>
                          <a:pt x="190" y="797"/>
                        </a:lnTo>
                        <a:lnTo>
                          <a:pt x="176" y="739"/>
                        </a:lnTo>
                        <a:lnTo>
                          <a:pt x="149" y="684"/>
                        </a:lnTo>
                        <a:close/>
                      </a:path>
                    </a:pathLst>
                  </a:custGeom>
                  <a:solidFill>
                    <a:srgbClr val="DFD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1793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700" y="2077"/>
                    <a:ext cx="184" cy="502"/>
                    <a:chOff x="1700" y="2077"/>
                    <a:chExt cx="184" cy="502"/>
                  </a:xfrm>
                </p:grpSpPr>
                <p:grpSp>
                  <p:nvGrpSpPr>
                    <p:cNvPr id="31794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36" y="2077"/>
                      <a:ext cx="44" cy="102"/>
                      <a:chOff x="1736" y="2077"/>
                      <a:chExt cx="44" cy="102"/>
                    </a:xfrm>
                  </p:grpSpPr>
                  <p:sp>
                    <p:nvSpPr>
                      <p:cNvPr id="31798" name="Oval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66" y="2104"/>
                        <a:ext cx="14" cy="75"/>
                      </a:xfrm>
                      <a:prstGeom prst="ellipse">
                        <a:avLst/>
                      </a:prstGeom>
                      <a:solidFill>
                        <a:srgbClr val="DFDFFF"/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endParaRPr lang="en-US" altLang="en-US" sz="1600" b="1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1799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36" y="2077"/>
                        <a:ext cx="21" cy="44"/>
                      </a:xfrm>
                      <a:custGeom>
                        <a:avLst/>
                        <a:gdLst>
                          <a:gd name="T0" fmla="*/ 1 w 65"/>
                          <a:gd name="T1" fmla="*/ 0 h 133"/>
                          <a:gd name="T2" fmla="*/ 1 w 65"/>
                          <a:gd name="T3" fmla="*/ 0 h 133"/>
                          <a:gd name="T4" fmla="*/ 0 w 65"/>
                          <a:gd name="T5" fmla="*/ 0 h 133"/>
                          <a:gd name="T6" fmla="*/ 0 w 65"/>
                          <a:gd name="T7" fmla="*/ 0 h 133"/>
                          <a:gd name="T8" fmla="*/ 0 w 65"/>
                          <a:gd name="T9" fmla="*/ 0 h 133"/>
                          <a:gd name="T10" fmla="*/ 0 w 65"/>
                          <a:gd name="T11" fmla="*/ 1 h 133"/>
                          <a:gd name="T12" fmla="*/ 0 w 65"/>
                          <a:gd name="T13" fmla="*/ 1 h 133"/>
                          <a:gd name="T14" fmla="*/ 0 w 65"/>
                          <a:gd name="T15" fmla="*/ 1 h 133"/>
                          <a:gd name="T16" fmla="*/ 0 w 65"/>
                          <a:gd name="T17" fmla="*/ 2 h 133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65"/>
                          <a:gd name="T28" fmla="*/ 0 h 133"/>
                          <a:gd name="T29" fmla="*/ 65 w 65"/>
                          <a:gd name="T30" fmla="*/ 133 h 133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65" h="133">
                            <a:moveTo>
                              <a:pt x="65" y="0"/>
                            </a:moveTo>
                            <a:lnTo>
                              <a:pt x="47" y="3"/>
                            </a:lnTo>
                            <a:lnTo>
                              <a:pt x="32" y="9"/>
                            </a:lnTo>
                            <a:lnTo>
                              <a:pt x="21" y="20"/>
                            </a:lnTo>
                            <a:lnTo>
                              <a:pt x="12" y="34"/>
                            </a:lnTo>
                            <a:lnTo>
                              <a:pt x="6" y="58"/>
                            </a:lnTo>
                            <a:lnTo>
                              <a:pt x="1" y="86"/>
                            </a:lnTo>
                            <a:lnTo>
                              <a:pt x="0" y="107"/>
                            </a:lnTo>
                            <a:lnTo>
                              <a:pt x="2" y="133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1795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00" y="2285"/>
                      <a:ext cx="184" cy="294"/>
                      <a:chOff x="1700" y="2285"/>
                      <a:chExt cx="184" cy="294"/>
                    </a:xfrm>
                  </p:grpSpPr>
                  <p:sp>
                    <p:nvSpPr>
                      <p:cNvPr id="31796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00" y="2452"/>
                        <a:ext cx="184" cy="127"/>
                      </a:xfrm>
                      <a:custGeom>
                        <a:avLst/>
                        <a:gdLst>
                          <a:gd name="T0" fmla="*/ 0 w 553"/>
                          <a:gd name="T1" fmla="*/ 0 h 381"/>
                          <a:gd name="T2" fmla="*/ 0 w 553"/>
                          <a:gd name="T3" fmla="*/ 0 h 381"/>
                          <a:gd name="T4" fmla="*/ 1 w 553"/>
                          <a:gd name="T5" fmla="*/ 1 h 381"/>
                          <a:gd name="T6" fmla="*/ 2 w 553"/>
                          <a:gd name="T7" fmla="*/ 2 h 381"/>
                          <a:gd name="T8" fmla="*/ 2 w 553"/>
                          <a:gd name="T9" fmla="*/ 3 h 381"/>
                          <a:gd name="T10" fmla="*/ 3 w 553"/>
                          <a:gd name="T11" fmla="*/ 4 h 381"/>
                          <a:gd name="T12" fmla="*/ 3 w 553"/>
                          <a:gd name="T13" fmla="*/ 4 h 381"/>
                          <a:gd name="T14" fmla="*/ 3 w 553"/>
                          <a:gd name="T15" fmla="*/ 4 h 381"/>
                          <a:gd name="T16" fmla="*/ 4 w 553"/>
                          <a:gd name="T17" fmla="*/ 4 h 381"/>
                          <a:gd name="T18" fmla="*/ 4 w 553"/>
                          <a:gd name="T19" fmla="*/ 4 h 381"/>
                          <a:gd name="T20" fmla="*/ 5 w 553"/>
                          <a:gd name="T21" fmla="*/ 5 h 381"/>
                          <a:gd name="T22" fmla="*/ 5 w 553"/>
                          <a:gd name="T23" fmla="*/ 5 h 381"/>
                          <a:gd name="T24" fmla="*/ 5 w 553"/>
                          <a:gd name="T25" fmla="*/ 5 h 381"/>
                          <a:gd name="T26" fmla="*/ 6 w 553"/>
                          <a:gd name="T27" fmla="*/ 5 h 381"/>
                          <a:gd name="T28" fmla="*/ 6 w 553"/>
                          <a:gd name="T29" fmla="*/ 4 h 381"/>
                          <a:gd name="T30" fmla="*/ 6 w 553"/>
                          <a:gd name="T31" fmla="*/ 4 h 381"/>
                          <a:gd name="T32" fmla="*/ 6 w 553"/>
                          <a:gd name="T33" fmla="*/ 4 h 381"/>
                          <a:gd name="T34" fmla="*/ 7 w 553"/>
                          <a:gd name="T35" fmla="*/ 4 h 381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553"/>
                          <a:gd name="T55" fmla="*/ 0 h 381"/>
                          <a:gd name="T56" fmla="*/ 553 w 553"/>
                          <a:gd name="T57" fmla="*/ 381 h 381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553" h="381">
                            <a:moveTo>
                              <a:pt x="0" y="0"/>
                            </a:moveTo>
                            <a:lnTo>
                              <a:pt x="27" y="40"/>
                            </a:lnTo>
                            <a:lnTo>
                              <a:pt x="74" y="107"/>
                            </a:lnTo>
                            <a:lnTo>
                              <a:pt x="126" y="176"/>
                            </a:lnTo>
                            <a:lnTo>
                              <a:pt x="174" y="240"/>
                            </a:lnTo>
                            <a:lnTo>
                              <a:pt x="215" y="287"/>
                            </a:lnTo>
                            <a:lnTo>
                              <a:pt x="249" y="320"/>
                            </a:lnTo>
                            <a:lnTo>
                              <a:pt x="270" y="339"/>
                            </a:lnTo>
                            <a:lnTo>
                              <a:pt x="295" y="354"/>
                            </a:lnTo>
                            <a:lnTo>
                              <a:pt x="328" y="364"/>
                            </a:lnTo>
                            <a:lnTo>
                              <a:pt x="367" y="375"/>
                            </a:lnTo>
                            <a:lnTo>
                              <a:pt x="402" y="381"/>
                            </a:lnTo>
                            <a:lnTo>
                              <a:pt x="426" y="379"/>
                            </a:lnTo>
                            <a:lnTo>
                              <a:pt x="453" y="366"/>
                            </a:lnTo>
                            <a:lnTo>
                              <a:pt x="476" y="354"/>
                            </a:lnTo>
                            <a:lnTo>
                              <a:pt x="499" y="345"/>
                            </a:lnTo>
                            <a:lnTo>
                              <a:pt x="524" y="338"/>
                            </a:lnTo>
                            <a:lnTo>
                              <a:pt x="553" y="335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797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26" y="2285"/>
                        <a:ext cx="107" cy="217"/>
                      </a:xfrm>
                      <a:custGeom>
                        <a:avLst/>
                        <a:gdLst>
                          <a:gd name="T0" fmla="*/ 4 w 320"/>
                          <a:gd name="T1" fmla="*/ 3 h 650"/>
                          <a:gd name="T2" fmla="*/ 4 w 320"/>
                          <a:gd name="T3" fmla="*/ 2 h 650"/>
                          <a:gd name="T4" fmla="*/ 4 w 320"/>
                          <a:gd name="T5" fmla="*/ 2 h 650"/>
                          <a:gd name="T6" fmla="*/ 4 w 320"/>
                          <a:gd name="T7" fmla="*/ 1 h 650"/>
                          <a:gd name="T8" fmla="*/ 4 w 320"/>
                          <a:gd name="T9" fmla="*/ 1 h 650"/>
                          <a:gd name="T10" fmla="*/ 4 w 320"/>
                          <a:gd name="T11" fmla="*/ 1 h 650"/>
                          <a:gd name="T12" fmla="*/ 4 w 320"/>
                          <a:gd name="T13" fmla="*/ 0 h 650"/>
                          <a:gd name="T14" fmla="*/ 4 w 320"/>
                          <a:gd name="T15" fmla="*/ 0 h 650"/>
                          <a:gd name="T16" fmla="*/ 4 w 320"/>
                          <a:gd name="T17" fmla="*/ 0 h 650"/>
                          <a:gd name="T18" fmla="*/ 4 w 320"/>
                          <a:gd name="T19" fmla="*/ 0 h 650"/>
                          <a:gd name="T20" fmla="*/ 3 w 320"/>
                          <a:gd name="T21" fmla="*/ 0 h 650"/>
                          <a:gd name="T22" fmla="*/ 3 w 320"/>
                          <a:gd name="T23" fmla="*/ 1 h 650"/>
                          <a:gd name="T24" fmla="*/ 3 w 320"/>
                          <a:gd name="T25" fmla="*/ 1 h 650"/>
                          <a:gd name="T26" fmla="*/ 3 w 320"/>
                          <a:gd name="T27" fmla="*/ 0 h 650"/>
                          <a:gd name="T28" fmla="*/ 3 w 320"/>
                          <a:gd name="T29" fmla="*/ 0 h 650"/>
                          <a:gd name="T30" fmla="*/ 2 w 320"/>
                          <a:gd name="T31" fmla="*/ 0 h 650"/>
                          <a:gd name="T32" fmla="*/ 2 w 320"/>
                          <a:gd name="T33" fmla="*/ 0 h 650"/>
                          <a:gd name="T34" fmla="*/ 2 w 320"/>
                          <a:gd name="T35" fmla="*/ 0 h 650"/>
                          <a:gd name="T36" fmla="*/ 2 w 320"/>
                          <a:gd name="T37" fmla="*/ 1 h 650"/>
                          <a:gd name="T38" fmla="*/ 2 w 320"/>
                          <a:gd name="T39" fmla="*/ 1 h 650"/>
                          <a:gd name="T40" fmla="*/ 1 w 320"/>
                          <a:gd name="T41" fmla="*/ 0 h 650"/>
                          <a:gd name="T42" fmla="*/ 1 w 320"/>
                          <a:gd name="T43" fmla="*/ 0 h 650"/>
                          <a:gd name="T44" fmla="*/ 1 w 320"/>
                          <a:gd name="T45" fmla="*/ 0 h 650"/>
                          <a:gd name="T46" fmla="*/ 1 w 320"/>
                          <a:gd name="T47" fmla="*/ 0 h 650"/>
                          <a:gd name="T48" fmla="*/ 1 w 320"/>
                          <a:gd name="T49" fmla="*/ 0 h 650"/>
                          <a:gd name="T50" fmla="*/ 1 w 320"/>
                          <a:gd name="T51" fmla="*/ 0 h 650"/>
                          <a:gd name="T52" fmla="*/ 1 w 320"/>
                          <a:gd name="T53" fmla="*/ 1 h 650"/>
                          <a:gd name="T54" fmla="*/ 1 w 320"/>
                          <a:gd name="T55" fmla="*/ 1 h 650"/>
                          <a:gd name="T56" fmla="*/ 0 w 320"/>
                          <a:gd name="T57" fmla="*/ 1 h 650"/>
                          <a:gd name="T58" fmla="*/ 0 w 320"/>
                          <a:gd name="T59" fmla="*/ 1 h 650"/>
                          <a:gd name="T60" fmla="*/ 0 w 320"/>
                          <a:gd name="T61" fmla="*/ 1 h 650"/>
                          <a:gd name="T62" fmla="*/ 0 w 320"/>
                          <a:gd name="T63" fmla="*/ 2 h 650"/>
                          <a:gd name="T64" fmla="*/ 0 w 320"/>
                          <a:gd name="T65" fmla="*/ 2 h 650"/>
                          <a:gd name="T66" fmla="*/ 0 w 320"/>
                          <a:gd name="T67" fmla="*/ 2 h 650"/>
                          <a:gd name="T68" fmla="*/ 0 w 320"/>
                          <a:gd name="T69" fmla="*/ 3 h 650"/>
                          <a:gd name="T70" fmla="*/ 0 w 320"/>
                          <a:gd name="T71" fmla="*/ 4 h 650"/>
                          <a:gd name="T72" fmla="*/ 0 w 320"/>
                          <a:gd name="T73" fmla="*/ 5 h 650"/>
                          <a:gd name="T74" fmla="*/ 0 w 320"/>
                          <a:gd name="T75" fmla="*/ 5 h 650"/>
                          <a:gd name="T76" fmla="*/ 1 w 320"/>
                          <a:gd name="T77" fmla="*/ 6 h 650"/>
                          <a:gd name="T78" fmla="*/ 2 w 320"/>
                          <a:gd name="T79" fmla="*/ 6 h 650"/>
                          <a:gd name="T80" fmla="*/ 2 w 320"/>
                          <a:gd name="T81" fmla="*/ 6 h 650"/>
                          <a:gd name="T82" fmla="*/ 4 w 320"/>
                          <a:gd name="T83" fmla="*/ 8 h 650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w 320"/>
                          <a:gd name="T127" fmla="*/ 0 h 650"/>
                          <a:gd name="T128" fmla="*/ 320 w 320"/>
                          <a:gd name="T129" fmla="*/ 650 h 650"/>
                        </a:gdLst>
                        <a:ahLst/>
                        <a:cxnLst>
                          <a:cxn ang="T84">
                            <a:pos x="T0" y="T1"/>
                          </a:cxn>
                          <a:cxn ang="T85">
                            <a:pos x="T2" y="T3"/>
                          </a:cxn>
                          <a:cxn ang="T86">
                            <a:pos x="T4" y="T5"/>
                          </a:cxn>
                          <a:cxn ang="T87">
                            <a:pos x="T6" y="T7"/>
                          </a:cxn>
                          <a:cxn ang="T88">
                            <a:pos x="T8" y="T9"/>
                          </a:cxn>
                          <a:cxn ang="T89">
                            <a:pos x="T10" y="T11"/>
                          </a:cxn>
                          <a:cxn ang="T90">
                            <a:pos x="T12" y="T13"/>
                          </a:cxn>
                          <a:cxn ang="T91">
                            <a:pos x="T14" y="T15"/>
                          </a:cxn>
                          <a:cxn ang="T92">
                            <a:pos x="T16" y="T17"/>
                          </a:cxn>
                          <a:cxn ang="T93">
                            <a:pos x="T18" y="T19"/>
                          </a:cxn>
                          <a:cxn ang="T94">
                            <a:pos x="T20" y="T21"/>
                          </a:cxn>
                          <a:cxn ang="T95">
                            <a:pos x="T22" y="T23"/>
                          </a:cxn>
                          <a:cxn ang="T96">
                            <a:pos x="T24" y="T25"/>
                          </a:cxn>
                          <a:cxn ang="T97">
                            <a:pos x="T26" y="T27"/>
                          </a:cxn>
                          <a:cxn ang="T98">
                            <a:pos x="T28" y="T29"/>
                          </a:cxn>
                          <a:cxn ang="T99">
                            <a:pos x="T30" y="T31"/>
                          </a:cxn>
                          <a:cxn ang="T100">
                            <a:pos x="T32" y="T33"/>
                          </a:cxn>
                          <a:cxn ang="T101">
                            <a:pos x="T34" y="T35"/>
                          </a:cxn>
                          <a:cxn ang="T102">
                            <a:pos x="T36" y="T37"/>
                          </a:cxn>
                          <a:cxn ang="T103">
                            <a:pos x="T38" y="T39"/>
                          </a:cxn>
                          <a:cxn ang="T104">
                            <a:pos x="T40" y="T41"/>
                          </a:cxn>
                          <a:cxn ang="T105">
                            <a:pos x="T42" y="T43"/>
                          </a:cxn>
                          <a:cxn ang="T106">
                            <a:pos x="T44" y="T45"/>
                          </a:cxn>
                          <a:cxn ang="T107">
                            <a:pos x="T46" y="T47"/>
                          </a:cxn>
                          <a:cxn ang="T108">
                            <a:pos x="T48" y="T49"/>
                          </a:cxn>
                          <a:cxn ang="T109">
                            <a:pos x="T50" y="T51"/>
                          </a:cxn>
                          <a:cxn ang="T110">
                            <a:pos x="T52" y="T53"/>
                          </a:cxn>
                          <a:cxn ang="T111">
                            <a:pos x="T54" y="T55"/>
                          </a:cxn>
                          <a:cxn ang="T112">
                            <a:pos x="T56" y="T57"/>
                          </a:cxn>
                          <a:cxn ang="T113">
                            <a:pos x="T58" y="T59"/>
                          </a:cxn>
                          <a:cxn ang="T114">
                            <a:pos x="T60" y="T61"/>
                          </a:cxn>
                          <a:cxn ang="T115">
                            <a:pos x="T62" y="T63"/>
                          </a:cxn>
                          <a:cxn ang="T116">
                            <a:pos x="T64" y="T65"/>
                          </a:cxn>
                          <a:cxn ang="T117">
                            <a:pos x="T66" y="T67"/>
                          </a:cxn>
                          <a:cxn ang="T118">
                            <a:pos x="T68" y="T69"/>
                          </a:cxn>
                          <a:cxn ang="T119">
                            <a:pos x="T70" y="T71"/>
                          </a:cxn>
                          <a:cxn ang="T120">
                            <a:pos x="T72" y="T73"/>
                          </a:cxn>
                          <a:cxn ang="T121">
                            <a:pos x="T74" y="T75"/>
                          </a:cxn>
                          <a:cxn ang="T122">
                            <a:pos x="T76" y="T77"/>
                          </a:cxn>
                          <a:cxn ang="T123">
                            <a:pos x="T78" y="T79"/>
                          </a:cxn>
                          <a:cxn ang="T124">
                            <a:pos x="T80" y="T81"/>
                          </a:cxn>
                          <a:cxn ang="T125">
                            <a:pos x="T82" y="T83"/>
                          </a:cxn>
                        </a:cxnLst>
                        <a:rect l="T126" t="T127" r="T128" b="T129"/>
                        <a:pathLst>
                          <a:path w="320" h="650">
                            <a:moveTo>
                              <a:pt x="320" y="244"/>
                            </a:moveTo>
                            <a:lnTo>
                              <a:pt x="309" y="199"/>
                            </a:lnTo>
                            <a:lnTo>
                              <a:pt x="304" y="161"/>
                            </a:lnTo>
                            <a:lnTo>
                              <a:pt x="302" y="113"/>
                            </a:lnTo>
                            <a:lnTo>
                              <a:pt x="305" y="85"/>
                            </a:lnTo>
                            <a:lnTo>
                              <a:pt x="310" y="61"/>
                            </a:lnTo>
                            <a:lnTo>
                              <a:pt x="308" y="30"/>
                            </a:lnTo>
                            <a:lnTo>
                              <a:pt x="302" y="6"/>
                            </a:lnTo>
                            <a:lnTo>
                              <a:pt x="296" y="3"/>
                            </a:lnTo>
                            <a:lnTo>
                              <a:pt x="290" y="6"/>
                            </a:lnTo>
                            <a:lnTo>
                              <a:pt x="275" y="30"/>
                            </a:lnTo>
                            <a:lnTo>
                              <a:pt x="257" y="51"/>
                            </a:lnTo>
                            <a:lnTo>
                              <a:pt x="232" y="51"/>
                            </a:lnTo>
                            <a:lnTo>
                              <a:pt x="221" y="24"/>
                            </a:lnTo>
                            <a:lnTo>
                              <a:pt x="211" y="8"/>
                            </a:lnTo>
                            <a:lnTo>
                              <a:pt x="191" y="5"/>
                            </a:lnTo>
                            <a:lnTo>
                              <a:pt x="171" y="0"/>
                            </a:lnTo>
                            <a:lnTo>
                              <a:pt x="160" y="24"/>
                            </a:lnTo>
                            <a:lnTo>
                              <a:pt x="153" y="49"/>
                            </a:lnTo>
                            <a:lnTo>
                              <a:pt x="122" y="49"/>
                            </a:lnTo>
                            <a:lnTo>
                              <a:pt x="115" y="39"/>
                            </a:lnTo>
                            <a:lnTo>
                              <a:pt x="104" y="24"/>
                            </a:lnTo>
                            <a:lnTo>
                              <a:pt x="93" y="18"/>
                            </a:lnTo>
                            <a:lnTo>
                              <a:pt x="83" y="19"/>
                            </a:lnTo>
                            <a:lnTo>
                              <a:pt x="72" y="27"/>
                            </a:lnTo>
                            <a:lnTo>
                              <a:pt x="66" y="39"/>
                            </a:lnTo>
                            <a:lnTo>
                              <a:pt x="66" y="112"/>
                            </a:lnTo>
                            <a:lnTo>
                              <a:pt x="49" y="106"/>
                            </a:lnTo>
                            <a:lnTo>
                              <a:pt x="26" y="98"/>
                            </a:lnTo>
                            <a:lnTo>
                              <a:pt x="8" y="101"/>
                            </a:lnTo>
                            <a:lnTo>
                              <a:pt x="6" y="109"/>
                            </a:lnTo>
                            <a:lnTo>
                              <a:pt x="6" y="122"/>
                            </a:lnTo>
                            <a:lnTo>
                              <a:pt x="13" y="156"/>
                            </a:lnTo>
                            <a:lnTo>
                              <a:pt x="23" y="193"/>
                            </a:lnTo>
                            <a:lnTo>
                              <a:pt x="28" y="214"/>
                            </a:lnTo>
                            <a:lnTo>
                              <a:pt x="0" y="354"/>
                            </a:lnTo>
                            <a:lnTo>
                              <a:pt x="13" y="369"/>
                            </a:lnTo>
                            <a:lnTo>
                              <a:pt x="40" y="390"/>
                            </a:lnTo>
                            <a:lnTo>
                              <a:pt x="121" y="449"/>
                            </a:lnTo>
                            <a:lnTo>
                              <a:pt x="151" y="449"/>
                            </a:lnTo>
                            <a:lnTo>
                              <a:pt x="193" y="497"/>
                            </a:lnTo>
                            <a:lnTo>
                              <a:pt x="303" y="650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31761" name="Group 25"/>
              <p:cNvGrpSpPr>
                <a:grpSpLocks/>
              </p:cNvGrpSpPr>
              <p:nvPr/>
            </p:nvGrpSpPr>
            <p:grpSpPr bwMode="auto">
              <a:xfrm>
                <a:off x="1898" y="2007"/>
                <a:ext cx="661" cy="990"/>
                <a:chOff x="1898" y="2007"/>
                <a:chExt cx="661" cy="990"/>
              </a:xfrm>
            </p:grpSpPr>
            <p:sp>
              <p:nvSpPr>
                <p:cNvPr id="31762" name="Freeform 26"/>
                <p:cNvSpPr>
                  <a:spLocks/>
                </p:cNvSpPr>
                <p:nvPr/>
              </p:nvSpPr>
              <p:spPr bwMode="auto">
                <a:xfrm>
                  <a:off x="1898" y="2478"/>
                  <a:ext cx="503" cy="519"/>
                </a:xfrm>
                <a:custGeom>
                  <a:avLst/>
                  <a:gdLst>
                    <a:gd name="T0" fmla="*/ 19 w 1510"/>
                    <a:gd name="T1" fmla="*/ 19 h 1557"/>
                    <a:gd name="T2" fmla="*/ 19 w 1510"/>
                    <a:gd name="T3" fmla="*/ 9 h 1557"/>
                    <a:gd name="T4" fmla="*/ 18 w 1510"/>
                    <a:gd name="T5" fmla="*/ 1 h 1557"/>
                    <a:gd name="T6" fmla="*/ 9 w 1510"/>
                    <a:gd name="T7" fmla="*/ 0 h 1557"/>
                    <a:gd name="T8" fmla="*/ 0 w 1510"/>
                    <a:gd name="T9" fmla="*/ 2 h 1557"/>
                    <a:gd name="T10" fmla="*/ 0 w 1510"/>
                    <a:gd name="T11" fmla="*/ 9 h 1557"/>
                    <a:gd name="T12" fmla="*/ 0 w 1510"/>
                    <a:gd name="T13" fmla="*/ 19 h 1557"/>
                    <a:gd name="T14" fmla="*/ 2 w 1510"/>
                    <a:gd name="T15" fmla="*/ 19 h 1557"/>
                    <a:gd name="T16" fmla="*/ 2 w 1510"/>
                    <a:gd name="T17" fmla="*/ 5 h 1557"/>
                    <a:gd name="T18" fmla="*/ 17 w 1510"/>
                    <a:gd name="T19" fmla="*/ 5 h 1557"/>
                    <a:gd name="T20" fmla="*/ 17 w 1510"/>
                    <a:gd name="T21" fmla="*/ 19 h 1557"/>
                    <a:gd name="T22" fmla="*/ 19 w 1510"/>
                    <a:gd name="T23" fmla="*/ 19 h 155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10"/>
                    <a:gd name="T37" fmla="*/ 0 h 1557"/>
                    <a:gd name="T38" fmla="*/ 1510 w 1510"/>
                    <a:gd name="T39" fmla="*/ 1557 h 155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10" h="1557">
                      <a:moveTo>
                        <a:pt x="1510" y="1552"/>
                      </a:moveTo>
                      <a:lnTo>
                        <a:pt x="1510" y="752"/>
                      </a:lnTo>
                      <a:lnTo>
                        <a:pt x="1488" y="114"/>
                      </a:lnTo>
                      <a:lnTo>
                        <a:pt x="749" y="0"/>
                      </a:lnTo>
                      <a:lnTo>
                        <a:pt x="25" y="131"/>
                      </a:lnTo>
                      <a:lnTo>
                        <a:pt x="0" y="752"/>
                      </a:lnTo>
                      <a:lnTo>
                        <a:pt x="0" y="1540"/>
                      </a:lnTo>
                      <a:lnTo>
                        <a:pt x="127" y="1540"/>
                      </a:lnTo>
                      <a:lnTo>
                        <a:pt x="140" y="418"/>
                      </a:lnTo>
                      <a:lnTo>
                        <a:pt x="1370" y="418"/>
                      </a:lnTo>
                      <a:lnTo>
                        <a:pt x="1383" y="1557"/>
                      </a:lnTo>
                      <a:lnTo>
                        <a:pt x="1510" y="15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1763" name="Group 27"/>
                <p:cNvGrpSpPr>
                  <a:grpSpLocks/>
                </p:cNvGrpSpPr>
                <p:nvPr/>
              </p:nvGrpSpPr>
              <p:grpSpPr bwMode="auto">
                <a:xfrm>
                  <a:off x="1958" y="2007"/>
                  <a:ext cx="601" cy="774"/>
                  <a:chOff x="1958" y="2007"/>
                  <a:chExt cx="601" cy="774"/>
                </a:xfrm>
              </p:grpSpPr>
              <p:grpSp>
                <p:nvGrpSpPr>
                  <p:cNvPr id="31764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958" y="2466"/>
                    <a:ext cx="212" cy="166"/>
                    <a:chOff x="1958" y="2466"/>
                    <a:chExt cx="212" cy="166"/>
                  </a:xfrm>
                </p:grpSpPr>
                <p:grpSp>
                  <p:nvGrpSpPr>
                    <p:cNvPr id="31774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58" y="2466"/>
                      <a:ext cx="212" cy="166"/>
                      <a:chOff x="1958" y="2466"/>
                      <a:chExt cx="212" cy="166"/>
                    </a:xfrm>
                  </p:grpSpPr>
                  <p:sp>
                    <p:nvSpPr>
                      <p:cNvPr id="31787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61" y="2466"/>
                        <a:ext cx="209" cy="138"/>
                      </a:xfrm>
                      <a:custGeom>
                        <a:avLst/>
                        <a:gdLst>
                          <a:gd name="T0" fmla="*/ 0 w 627"/>
                          <a:gd name="T1" fmla="*/ 1 h 415"/>
                          <a:gd name="T2" fmla="*/ 4 w 627"/>
                          <a:gd name="T3" fmla="*/ 0 h 415"/>
                          <a:gd name="T4" fmla="*/ 8 w 627"/>
                          <a:gd name="T5" fmla="*/ 4 h 415"/>
                          <a:gd name="T6" fmla="*/ 4 w 627"/>
                          <a:gd name="T7" fmla="*/ 5 h 415"/>
                          <a:gd name="T8" fmla="*/ 2 w 627"/>
                          <a:gd name="T9" fmla="*/ 3 h 415"/>
                          <a:gd name="T10" fmla="*/ 2 w 627"/>
                          <a:gd name="T11" fmla="*/ 2 h 415"/>
                          <a:gd name="T12" fmla="*/ 0 w 627"/>
                          <a:gd name="T13" fmla="*/ 1 h 41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27"/>
                          <a:gd name="T22" fmla="*/ 0 h 415"/>
                          <a:gd name="T23" fmla="*/ 627 w 627"/>
                          <a:gd name="T24" fmla="*/ 415 h 41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27" h="415">
                            <a:moveTo>
                              <a:pt x="0" y="91"/>
                            </a:moveTo>
                            <a:lnTo>
                              <a:pt x="288" y="0"/>
                            </a:lnTo>
                            <a:lnTo>
                              <a:pt x="627" y="298"/>
                            </a:lnTo>
                            <a:lnTo>
                              <a:pt x="332" y="415"/>
                            </a:lnTo>
                            <a:lnTo>
                              <a:pt x="172" y="246"/>
                            </a:lnTo>
                            <a:lnTo>
                              <a:pt x="123" y="195"/>
                            </a:lnTo>
                            <a:lnTo>
                              <a:pt x="0" y="91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788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67" y="2565"/>
                        <a:ext cx="103" cy="67"/>
                      </a:xfrm>
                      <a:custGeom>
                        <a:avLst/>
                        <a:gdLst>
                          <a:gd name="T0" fmla="*/ 0 w 310"/>
                          <a:gd name="T1" fmla="*/ 1 h 200"/>
                          <a:gd name="T2" fmla="*/ 4 w 310"/>
                          <a:gd name="T3" fmla="*/ 0 h 200"/>
                          <a:gd name="T4" fmla="*/ 4 w 310"/>
                          <a:gd name="T5" fmla="*/ 1 h 200"/>
                          <a:gd name="T6" fmla="*/ 0 w 310"/>
                          <a:gd name="T7" fmla="*/ 2 h 200"/>
                          <a:gd name="T8" fmla="*/ 0 w 310"/>
                          <a:gd name="T9" fmla="*/ 1 h 20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10"/>
                          <a:gd name="T16" fmla="*/ 0 h 200"/>
                          <a:gd name="T17" fmla="*/ 310 w 310"/>
                          <a:gd name="T18" fmla="*/ 200 h 20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10" h="200">
                            <a:moveTo>
                              <a:pt x="14" y="117"/>
                            </a:moveTo>
                            <a:lnTo>
                              <a:pt x="310" y="0"/>
                            </a:lnTo>
                            <a:lnTo>
                              <a:pt x="310" y="53"/>
                            </a:lnTo>
                            <a:lnTo>
                              <a:pt x="0" y="200"/>
                            </a:lnTo>
                            <a:lnTo>
                              <a:pt x="14" y="117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789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58" y="2495"/>
                        <a:ext cx="113" cy="137"/>
                      </a:xfrm>
                      <a:custGeom>
                        <a:avLst/>
                        <a:gdLst>
                          <a:gd name="T0" fmla="*/ 2 w 339"/>
                          <a:gd name="T1" fmla="*/ 1 h 410"/>
                          <a:gd name="T2" fmla="*/ 3 w 339"/>
                          <a:gd name="T3" fmla="*/ 3 h 410"/>
                          <a:gd name="T4" fmla="*/ 4 w 339"/>
                          <a:gd name="T5" fmla="*/ 4 h 410"/>
                          <a:gd name="T6" fmla="*/ 4 w 339"/>
                          <a:gd name="T7" fmla="*/ 5 h 410"/>
                          <a:gd name="T8" fmla="*/ 3 w 339"/>
                          <a:gd name="T9" fmla="*/ 4 h 410"/>
                          <a:gd name="T10" fmla="*/ 1 w 339"/>
                          <a:gd name="T11" fmla="*/ 2 h 410"/>
                          <a:gd name="T12" fmla="*/ 0 w 339"/>
                          <a:gd name="T13" fmla="*/ 1 h 410"/>
                          <a:gd name="T14" fmla="*/ 0 w 339"/>
                          <a:gd name="T15" fmla="*/ 0 h 410"/>
                          <a:gd name="T16" fmla="*/ 1 w 339"/>
                          <a:gd name="T17" fmla="*/ 1 h 410"/>
                          <a:gd name="T18" fmla="*/ 2 w 339"/>
                          <a:gd name="T19" fmla="*/ 1 h 410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339"/>
                          <a:gd name="T31" fmla="*/ 0 h 410"/>
                          <a:gd name="T32" fmla="*/ 339 w 339"/>
                          <a:gd name="T33" fmla="*/ 410 h 410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339" h="410">
                            <a:moveTo>
                              <a:pt x="144" y="117"/>
                            </a:moveTo>
                            <a:lnTo>
                              <a:pt x="254" y="232"/>
                            </a:lnTo>
                            <a:lnTo>
                              <a:pt x="339" y="326"/>
                            </a:lnTo>
                            <a:lnTo>
                              <a:pt x="325" y="410"/>
                            </a:lnTo>
                            <a:lnTo>
                              <a:pt x="207" y="293"/>
                            </a:lnTo>
                            <a:lnTo>
                              <a:pt x="100" y="186"/>
                            </a:lnTo>
                            <a:lnTo>
                              <a:pt x="0" y="88"/>
                            </a:lnTo>
                            <a:lnTo>
                              <a:pt x="9" y="0"/>
                            </a:lnTo>
                            <a:lnTo>
                              <a:pt x="69" y="54"/>
                            </a:lnTo>
                            <a:lnTo>
                              <a:pt x="144" y="117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1775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91" y="2488"/>
                      <a:ext cx="138" cy="95"/>
                      <a:chOff x="1991" y="2488"/>
                      <a:chExt cx="138" cy="95"/>
                    </a:xfrm>
                  </p:grpSpPr>
                  <p:grpSp>
                    <p:nvGrpSpPr>
                      <p:cNvPr id="31776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01" y="2494"/>
                        <a:ext cx="125" cy="88"/>
                        <a:chOff x="2001" y="2494"/>
                        <a:chExt cx="125" cy="88"/>
                      </a:xfrm>
                    </p:grpSpPr>
                    <p:sp>
                      <p:nvSpPr>
                        <p:cNvPr id="31784" name="Freeform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2" y="2494"/>
                          <a:ext cx="74" cy="73"/>
                        </a:xfrm>
                        <a:custGeom>
                          <a:avLst/>
                          <a:gdLst>
                            <a:gd name="T0" fmla="*/ 0 w 222"/>
                            <a:gd name="T1" fmla="*/ 0 h 220"/>
                            <a:gd name="T2" fmla="*/ 1 w 222"/>
                            <a:gd name="T3" fmla="*/ 1 h 220"/>
                            <a:gd name="T4" fmla="*/ 3 w 222"/>
                            <a:gd name="T5" fmla="*/ 3 h 220"/>
                            <a:gd name="T6" fmla="*/ 0 60000 65536"/>
                            <a:gd name="T7" fmla="*/ 0 60000 65536"/>
                            <a:gd name="T8" fmla="*/ 0 60000 65536"/>
                            <a:gd name="T9" fmla="*/ 0 w 222"/>
                            <a:gd name="T10" fmla="*/ 0 h 220"/>
                            <a:gd name="T11" fmla="*/ 222 w 222"/>
                            <a:gd name="T12" fmla="*/ 220 h 22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22" h="220">
                              <a:moveTo>
                                <a:pt x="0" y="0"/>
                              </a:moveTo>
                              <a:lnTo>
                                <a:pt x="86" y="92"/>
                              </a:lnTo>
                              <a:lnTo>
                                <a:pt x="222" y="220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785" name="Freeform 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29" y="2499"/>
                          <a:ext cx="71" cy="73"/>
                        </a:xfrm>
                        <a:custGeom>
                          <a:avLst/>
                          <a:gdLst>
                            <a:gd name="T0" fmla="*/ 0 w 212"/>
                            <a:gd name="T1" fmla="*/ 0 h 219"/>
                            <a:gd name="T2" fmla="*/ 1 w 212"/>
                            <a:gd name="T3" fmla="*/ 1 h 219"/>
                            <a:gd name="T4" fmla="*/ 3 w 212"/>
                            <a:gd name="T5" fmla="*/ 3 h 219"/>
                            <a:gd name="T6" fmla="*/ 0 60000 65536"/>
                            <a:gd name="T7" fmla="*/ 0 60000 65536"/>
                            <a:gd name="T8" fmla="*/ 0 60000 65536"/>
                            <a:gd name="T9" fmla="*/ 0 w 212"/>
                            <a:gd name="T10" fmla="*/ 0 h 219"/>
                            <a:gd name="T11" fmla="*/ 212 w 212"/>
                            <a:gd name="T12" fmla="*/ 219 h 219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2" h="219">
                              <a:moveTo>
                                <a:pt x="0" y="0"/>
                              </a:moveTo>
                              <a:lnTo>
                                <a:pt x="115" y="118"/>
                              </a:lnTo>
                              <a:lnTo>
                                <a:pt x="212" y="219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786" name="Freeform 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01" y="2509"/>
                          <a:ext cx="86" cy="73"/>
                        </a:xfrm>
                        <a:custGeom>
                          <a:avLst/>
                          <a:gdLst>
                            <a:gd name="T0" fmla="*/ 0 w 257"/>
                            <a:gd name="T1" fmla="*/ 0 h 220"/>
                            <a:gd name="T2" fmla="*/ 1 w 257"/>
                            <a:gd name="T3" fmla="*/ 1 h 220"/>
                            <a:gd name="T4" fmla="*/ 2 w 257"/>
                            <a:gd name="T5" fmla="*/ 2 h 220"/>
                            <a:gd name="T6" fmla="*/ 3 w 257"/>
                            <a:gd name="T7" fmla="*/ 3 h 220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257"/>
                            <a:gd name="T13" fmla="*/ 0 h 220"/>
                            <a:gd name="T14" fmla="*/ 257 w 257"/>
                            <a:gd name="T15" fmla="*/ 220 h 220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57" h="220">
                              <a:moveTo>
                                <a:pt x="0" y="0"/>
                              </a:moveTo>
                              <a:lnTo>
                                <a:pt x="117" y="83"/>
                              </a:lnTo>
                              <a:lnTo>
                                <a:pt x="190" y="153"/>
                              </a:lnTo>
                              <a:lnTo>
                                <a:pt x="257" y="220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1777" name="Group 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91" y="2488"/>
                        <a:ext cx="138" cy="95"/>
                        <a:chOff x="1991" y="2488"/>
                        <a:chExt cx="138" cy="95"/>
                      </a:xfrm>
                    </p:grpSpPr>
                    <p:sp>
                      <p:nvSpPr>
                        <p:cNvPr id="31778" name="Line 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91" y="2488"/>
                          <a:ext cx="64" cy="21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779" name="Line 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15" y="2506"/>
                          <a:ext cx="58" cy="19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780" name="Line 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34" y="2517"/>
                          <a:ext cx="56" cy="23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781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49" y="2534"/>
                          <a:ext cx="53" cy="21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782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67" y="2542"/>
                          <a:ext cx="53" cy="26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783" name="Line 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74" y="2561"/>
                          <a:ext cx="55" cy="22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31765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2089" y="2007"/>
                    <a:ext cx="470" cy="774"/>
                    <a:chOff x="2089" y="2007"/>
                    <a:chExt cx="470" cy="774"/>
                  </a:xfrm>
                </p:grpSpPr>
                <p:sp>
                  <p:nvSpPr>
                    <p:cNvPr id="31766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2124" y="2571"/>
                      <a:ext cx="108" cy="81"/>
                    </a:xfrm>
                    <a:custGeom>
                      <a:avLst/>
                      <a:gdLst>
                        <a:gd name="T0" fmla="*/ 0 w 324"/>
                        <a:gd name="T1" fmla="*/ 1 h 241"/>
                        <a:gd name="T2" fmla="*/ 0 w 324"/>
                        <a:gd name="T3" fmla="*/ 1 h 241"/>
                        <a:gd name="T4" fmla="*/ 0 w 324"/>
                        <a:gd name="T5" fmla="*/ 2 h 241"/>
                        <a:gd name="T6" fmla="*/ 0 w 324"/>
                        <a:gd name="T7" fmla="*/ 2 h 241"/>
                        <a:gd name="T8" fmla="*/ 1 w 324"/>
                        <a:gd name="T9" fmla="*/ 3 h 241"/>
                        <a:gd name="T10" fmla="*/ 1 w 324"/>
                        <a:gd name="T11" fmla="*/ 3 h 241"/>
                        <a:gd name="T12" fmla="*/ 2 w 324"/>
                        <a:gd name="T13" fmla="*/ 3 h 241"/>
                        <a:gd name="T14" fmla="*/ 2 w 324"/>
                        <a:gd name="T15" fmla="*/ 3 h 241"/>
                        <a:gd name="T16" fmla="*/ 3 w 324"/>
                        <a:gd name="T17" fmla="*/ 3 h 241"/>
                        <a:gd name="T18" fmla="*/ 3 w 324"/>
                        <a:gd name="T19" fmla="*/ 2 h 241"/>
                        <a:gd name="T20" fmla="*/ 3 w 324"/>
                        <a:gd name="T21" fmla="*/ 1 h 241"/>
                        <a:gd name="T22" fmla="*/ 3 w 324"/>
                        <a:gd name="T23" fmla="*/ 1 h 241"/>
                        <a:gd name="T24" fmla="*/ 4 w 324"/>
                        <a:gd name="T25" fmla="*/ 0 h 241"/>
                        <a:gd name="T26" fmla="*/ 4 w 324"/>
                        <a:gd name="T27" fmla="*/ 0 h 241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324"/>
                        <a:gd name="T43" fmla="*/ 0 h 241"/>
                        <a:gd name="T44" fmla="*/ 324 w 324"/>
                        <a:gd name="T45" fmla="*/ 241 h 241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324" h="241">
                          <a:moveTo>
                            <a:pt x="0" y="68"/>
                          </a:moveTo>
                          <a:lnTo>
                            <a:pt x="5" y="114"/>
                          </a:lnTo>
                          <a:lnTo>
                            <a:pt x="17" y="161"/>
                          </a:lnTo>
                          <a:lnTo>
                            <a:pt x="35" y="193"/>
                          </a:lnTo>
                          <a:lnTo>
                            <a:pt x="64" y="220"/>
                          </a:lnTo>
                          <a:lnTo>
                            <a:pt x="102" y="236"/>
                          </a:lnTo>
                          <a:lnTo>
                            <a:pt x="138" y="241"/>
                          </a:lnTo>
                          <a:lnTo>
                            <a:pt x="180" y="232"/>
                          </a:lnTo>
                          <a:lnTo>
                            <a:pt x="215" y="204"/>
                          </a:lnTo>
                          <a:lnTo>
                            <a:pt x="242" y="158"/>
                          </a:lnTo>
                          <a:lnTo>
                            <a:pt x="250" y="109"/>
                          </a:lnTo>
                          <a:lnTo>
                            <a:pt x="268" y="68"/>
                          </a:lnTo>
                          <a:lnTo>
                            <a:pt x="292" y="30"/>
                          </a:lnTo>
                          <a:lnTo>
                            <a:pt x="324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1767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89" y="2007"/>
                      <a:ext cx="470" cy="774"/>
                      <a:chOff x="2089" y="2007"/>
                      <a:chExt cx="470" cy="774"/>
                    </a:xfrm>
                  </p:grpSpPr>
                  <p:grpSp>
                    <p:nvGrpSpPr>
                      <p:cNvPr id="31768" name="Group 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89" y="2007"/>
                        <a:ext cx="470" cy="591"/>
                        <a:chOff x="2089" y="2007"/>
                        <a:chExt cx="470" cy="591"/>
                      </a:xfrm>
                    </p:grpSpPr>
                    <p:sp>
                      <p:nvSpPr>
                        <p:cNvPr id="31772" name="Freeform 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89" y="2007"/>
                          <a:ext cx="470" cy="591"/>
                        </a:xfrm>
                        <a:custGeom>
                          <a:avLst/>
                          <a:gdLst>
                            <a:gd name="T0" fmla="*/ 3 w 1412"/>
                            <a:gd name="T1" fmla="*/ 4 h 1771"/>
                            <a:gd name="T2" fmla="*/ 4 w 1412"/>
                            <a:gd name="T3" fmla="*/ 3 h 1771"/>
                            <a:gd name="T4" fmla="*/ 4 w 1412"/>
                            <a:gd name="T5" fmla="*/ 2 h 1771"/>
                            <a:gd name="T6" fmla="*/ 4 w 1412"/>
                            <a:gd name="T7" fmla="*/ 2 h 1771"/>
                            <a:gd name="T8" fmla="*/ 4 w 1412"/>
                            <a:gd name="T9" fmla="*/ 1 h 1771"/>
                            <a:gd name="T10" fmla="*/ 4 w 1412"/>
                            <a:gd name="T11" fmla="*/ 1 h 1771"/>
                            <a:gd name="T12" fmla="*/ 4 w 1412"/>
                            <a:gd name="T13" fmla="*/ 1 h 1771"/>
                            <a:gd name="T14" fmla="*/ 7 w 1412"/>
                            <a:gd name="T15" fmla="*/ 1 h 1771"/>
                            <a:gd name="T16" fmla="*/ 9 w 1412"/>
                            <a:gd name="T17" fmla="*/ 0 h 1771"/>
                            <a:gd name="T18" fmla="*/ 11 w 1412"/>
                            <a:gd name="T19" fmla="*/ 0 h 1771"/>
                            <a:gd name="T20" fmla="*/ 12 w 1412"/>
                            <a:gd name="T21" fmla="*/ 0 h 1771"/>
                            <a:gd name="T22" fmla="*/ 15 w 1412"/>
                            <a:gd name="T23" fmla="*/ 0 h 1771"/>
                            <a:gd name="T24" fmla="*/ 17 w 1412"/>
                            <a:gd name="T25" fmla="*/ 0 h 1771"/>
                            <a:gd name="T26" fmla="*/ 17 w 1412"/>
                            <a:gd name="T27" fmla="*/ 0 h 1771"/>
                            <a:gd name="T28" fmla="*/ 17 w 1412"/>
                            <a:gd name="T29" fmla="*/ 0 h 1771"/>
                            <a:gd name="T30" fmla="*/ 17 w 1412"/>
                            <a:gd name="T31" fmla="*/ 1 h 1771"/>
                            <a:gd name="T32" fmla="*/ 17 w 1412"/>
                            <a:gd name="T33" fmla="*/ 1 h 1771"/>
                            <a:gd name="T34" fmla="*/ 17 w 1412"/>
                            <a:gd name="T35" fmla="*/ 1 h 1771"/>
                            <a:gd name="T36" fmla="*/ 17 w 1412"/>
                            <a:gd name="T37" fmla="*/ 1 h 1771"/>
                            <a:gd name="T38" fmla="*/ 17 w 1412"/>
                            <a:gd name="T39" fmla="*/ 3 h 1771"/>
                            <a:gd name="T40" fmla="*/ 17 w 1412"/>
                            <a:gd name="T41" fmla="*/ 5 h 1771"/>
                            <a:gd name="T42" fmla="*/ 16 w 1412"/>
                            <a:gd name="T43" fmla="*/ 8 h 1771"/>
                            <a:gd name="T44" fmla="*/ 16 w 1412"/>
                            <a:gd name="T45" fmla="*/ 10 h 1771"/>
                            <a:gd name="T46" fmla="*/ 15 w 1412"/>
                            <a:gd name="T47" fmla="*/ 15 h 1771"/>
                            <a:gd name="T48" fmla="*/ 14 w 1412"/>
                            <a:gd name="T49" fmla="*/ 19 h 1771"/>
                            <a:gd name="T50" fmla="*/ 13 w 1412"/>
                            <a:gd name="T51" fmla="*/ 20 h 1771"/>
                            <a:gd name="T52" fmla="*/ 13 w 1412"/>
                            <a:gd name="T53" fmla="*/ 20 h 1771"/>
                            <a:gd name="T54" fmla="*/ 13 w 1412"/>
                            <a:gd name="T55" fmla="*/ 20 h 1771"/>
                            <a:gd name="T56" fmla="*/ 13 w 1412"/>
                            <a:gd name="T57" fmla="*/ 21 h 1771"/>
                            <a:gd name="T58" fmla="*/ 13 w 1412"/>
                            <a:gd name="T59" fmla="*/ 21 h 1771"/>
                            <a:gd name="T60" fmla="*/ 13 w 1412"/>
                            <a:gd name="T61" fmla="*/ 21 h 1771"/>
                            <a:gd name="T62" fmla="*/ 13 w 1412"/>
                            <a:gd name="T63" fmla="*/ 21 h 1771"/>
                            <a:gd name="T64" fmla="*/ 12 w 1412"/>
                            <a:gd name="T65" fmla="*/ 21 h 1771"/>
                            <a:gd name="T66" fmla="*/ 11 w 1412"/>
                            <a:gd name="T67" fmla="*/ 21 h 1771"/>
                            <a:gd name="T68" fmla="*/ 10 w 1412"/>
                            <a:gd name="T69" fmla="*/ 21 h 1771"/>
                            <a:gd name="T70" fmla="*/ 9 w 1412"/>
                            <a:gd name="T71" fmla="*/ 22 h 1771"/>
                            <a:gd name="T72" fmla="*/ 8 w 1412"/>
                            <a:gd name="T73" fmla="*/ 22 h 1771"/>
                            <a:gd name="T74" fmla="*/ 7 w 1412"/>
                            <a:gd name="T75" fmla="*/ 22 h 1771"/>
                            <a:gd name="T76" fmla="*/ 6 w 1412"/>
                            <a:gd name="T77" fmla="*/ 22 h 1771"/>
                            <a:gd name="T78" fmla="*/ 6 w 1412"/>
                            <a:gd name="T79" fmla="*/ 22 h 1771"/>
                            <a:gd name="T80" fmla="*/ 1 w 1412"/>
                            <a:gd name="T81" fmla="*/ 17 h 1771"/>
                            <a:gd name="T82" fmla="*/ 0 w 1412"/>
                            <a:gd name="T83" fmla="*/ 17 h 1771"/>
                            <a:gd name="T84" fmla="*/ 0 w 1412"/>
                            <a:gd name="T85" fmla="*/ 17 h 1771"/>
                            <a:gd name="T86" fmla="*/ 0 w 1412"/>
                            <a:gd name="T87" fmla="*/ 17 h 1771"/>
                            <a:gd name="T88" fmla="*/ 0 w 1412"/>
                            <a:gd name="T89" fmla="*/ 16 h 1771"/>
                            <a:gd name="T90" fmla="*/ 0 w 1412"/>
                            <a:gd name="T91" fmla="*/ 16 h 1771"/>
                            <a:gd name="T92" fmla="*/ 2 w 1412"/>
                            <a:gd name="T93" fmla="*/ 10 h 1771"/>
                            <a:gd name="T94" fmla="*/ 3 w 1412"/>
                            <a:gd name="T95" fmla="*/ 7 h 1771"/>
                            <a:gd name="T96" fmla="*/ 3 w 1412"/>
                            <a:gd name="T97" fmla="*/ 4 h 1771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w 1412"/>
                            <a:gd name="T148" fmla="*/ 0 h 1771"/>
                            <a:gd name="T149" fmla="*/ 1412 w 1412"/>
                            <a:gd name="T150" fmla="*/ 1771 h 1771"/>
                          </a:gdLst>
                          <a:ahLst/>
                          <a:cxnLst>
                            <a:cxn ang="T98">
                              <a:pos x="T0" y="T1"/>
                            </a:cxn>
                            <a:cxn ang="T99">
                              <a:pos x="T2" y="T3"/>
                            </a:cxn>
                            <a:cxn ang="T100">
                              <a:pos x="T4" y="T5"/>
                            </a:cxn>
                            <a:cxn ang="T101">
                              <a:pos x="T6" y="T7"/>
                            </a:cxn>
                            <a:cxn ang="T102">
                              <a:pos x="T8" y="T9"/>
                            </a:cxn>
                            <a:cxn ang="T103">
                              <a:pos x="T10" y="T11"/>
                            </a:cxn>
                            <a:cxn ang="T104">
                              <a:pos x="T12" y="T13"/>
                            </a:cxn>
                            <a:cxn ang="T105">
                              <a:pos x="T14" y="T15"/>
                            </a:cxn>
                            <a:cxn ang="T106">
                              <a:pos x="T16" y="T17"/>
                            </a:cxn>
                            <a:cxn ang="T107">
                              <a:pos x="T18" y="T19"/>
                            </a:cxn>
                            <a:cxn ang="T108">
                              <a:pos x="T20" y="T21"/>
                            </a:cxn>
                            <a:cxn ang="T109">
                              <a:pos x="T22" y="T23"/>
                            </a:cxn>
                            <a:cxn ang="T110">
                              <a:pos x="T24" y="T25"/>
                            </a:cxn>
                            <a:cxn ang="T111">
                              <a:pos x="T26" y="T27"/>
                            </a:cxn>
                            <a:cxn ang="T112">
                              <a:pos x="T28" y="T29"/>
                            </a:cxn>
                            <a:cxn ang="T113">
                              <a:pos x="T30" y="T31"/>
                            </a:cxn>
                            <a:cxn ang="T114">
                              <a:pos x="T32" y="T33"/>
                            </a:cxn>
                            <a:cxn ang="T115">
                              <a:pos x="T34" y="T35"/>
                            </a:cxn>
                            <a:cxn ang="T116">
                              <a:pos x="T36" y="T37"/>
                            </a:cxn>
                            <a:cxn ang="T117">
                              <a:pos x="T38" y="T39"/>
                            </a:cxn>
                            <a:cxn ang="T118">
                              <a:pos x="T40" y="T41"/>
                            </a:cxn>
                            <a:cxn ang="T119">
                              <a:pos x="T42" y="T43"/>
                            </a:cxn>
                            <a:cxn ang="T120">
                              <a:pos x="T44" y="T45"/>
                            </a:cxn>
                            <a:cxn ang="T121">
                              <a:pos x="T46" y="T47"/>
                            </a:cxn>
                            <a:cxn ang="T122">
                              <a:pos x="T48" y="T49"/>
                            </a:cxn>
                            <a:cxn ang="T123">
                              <a:pos x="T50" y="T51"/>
                            </a:cxn>
                            <a:cxn ang="T124">
                              <a:pos x="T52" y="T53"/>
                            </a:cxn>
                            <a:cxn ang="T125">
                              <a:pos x="T54" y="T55"/>
                            </a:cxn>
                            <a:cxn ang="T126">
                              <a:pos x="T56" y="T57"/>
                            </a:cxn>
                            <a:cxn ang="T127">
                              <a:pos x="T58" y="T59"/>
                            </a:cxn>
                            <a:cxn ang="T128">
                              <a:pos x="T60" y="T61"/>
                            </a:cxn>
                            <a:cxn ang="T129">
                              <a:pos x="T62" y="T63"/>
                            </a:cxn>
                            <a:cxn ang="T130">
                              <a:pos x="T64" y="T65"/>
                            </a:cxn>
                            <a:cxn ang="T131">
                              <a:pos x="T66" y="T67"/>
                            </a:cxn>
                            <a:cxn ang="T132">
                              <a:pos x="T68" y="T69"/>
                            </a:cxn>
                            <a:cxn ang="T133">
                              <a:pos x="T70" y="T71"/>
                            </a:cxn>
                            <a:cxn ang="T134">
                              <a:pos x="T72" y="T73"/>
                            </a:cxn>
                            <a:cxn ang="T135">
                              <a:pos x="T74" y="T75"/>
                            </a:cxn>
                            <a:cxn ang="T136">
                              <a:pos x="T76" y="T77"/>
                            </a:cxn>
                            <a:cxn ang="T137">
                              <a:pos x="T78" y="T79"/>
                            </a:cxn>
                            <a:cxn ang="T138">
                              <a:pos x="T80" y="T81"/>
                            </a:cxn>
                            <a:cxn ang="T139">
                              <a:pos x="T82" y="T83"/>
                            </a:cxn>
                            <a:cxn ang="T140">
                              <a:pos x="T84" y="T85"/>
                            </a:cxn>
                            <a:cxn ang="T141">
                              <a:pos x="T86" y="T87"/>
                            </a:cxn>
                            <a:cxn ang="T142">
                              <a:pos x="T88" y="T89"/>
                            </a:cxn>
                            <a:cxn ang="T143">
                              <a:pos x="T90" y="T91"/>
                            </a:cxn>
                            <a:cxn ang="T144">
                              <a:pos x="T92" y="T93"/>
                            </a:cxn>
                            <a:cxn ang="T145">
                              <a:pos x="T94" y="T95"/>
                            </a:cxn>
                            <a:cxn ang="T146">
                              <a:pos x="T96" y="T97"/>
                            </a:cxn>
                          </a:cxnLst>
                          <a:rect l="T147" t="T148" r="T149" b="T150"/>
                          <a:pathLst>
                            <a:path w="1412" h="1771">
                              <a:moveTo>
                                <a:pt x="264" y="358"/>
                              </a:moveTo>
                              <a:lnTo>
                                <a:pt x="298" y="236"/>
                              </a:lnTo>
                              <a:lnTo>
                                <a:pt x="320" y="159"/>
                              </a:lnTo>
                              <a:lnTo>
                                <a:pt x="328" y="135"/>
                              </a:lnTo>
                              <a:lnTo>
                                <a:pt x="341" y="116"/>
                              </a:lnTo>
                              <a:lnTo>
                                <a:pt x="349" y="107"/>
                              </a:lnTo>
                              <a:lnTo>
                                <a:pt x="363" y="101"/>
                              </a:lnTo>
                              <a:lnTo>
                                <a:pt x="542" y="58"/>
                              </a:lnTo>
                              <a:lnTo>
                                <a:pt x="734" y="16"/>
                              </a:lnTo>
                              <a:lnTo>
                                <a:pt x="908" y="0"/>
                              </a:lnTo>
                              <a:lnTo>
                                <a:pt x="1007" y="0"/>
                              </a:lnTo>
                              <a:lnTo>
                                <a:pt x="1212" y="13"/>
                              </a:lnTo>
                              <a:lnTo>
                                <a:pt x="1361" y="22"/>
                              </a:lnTo>
                              <a:lnTo>
                                <a:pt x="1383" y="25"/>
                              </a:lnTo>
                              <a:lnTo>
                                <a:pt x="1396" y="33"/>
                              </a:lnTo>
                              <a:lnTo>
                                <a:pt x="1405" y="42"/>
                              </a:lnTo>
                              <a:lnTo>
                                <a:pt x="1411" y="54"/>
                              </a:lnTo>
                              <a:lnTo>
                                <a:pt x="1412" y="70"/>
                              </a:lnTo>
                              <a:lnTo>
                                <a:pt x="1404" y="119"/>
                              </a:lnTo>
                              <a:lnTo>
                                <a:pt x="1376" y="278"/>
                              </a:lnTo>
                              <a:lnTo>
                                <a:pt x="1355" y="397"/>
                              </a:lnTo>
                              <a:lnTo>
                                <a:pt x="1307" y="665"/>
                              </a:lnTo>
                              <a:lnTo>
                                <a:pt x="1276" y="830"/>
                              </a:lnTo>
                              <a:lnTo>
                                <a:pt x="1191" y="1216"/>
                              </a:lnTo>
                              <a:lnTo>
                                <a:pt x="1110" y="1525"/>
                              </a:lnTo>
                              <a:lnTo>
                                <a:pt x="1095" y="1585"/>
                              </a:lnTo>
                              <a:lnTo>
                                <a:pt x="1086" y="1619"/>
                              </a:lnTo>
                              <a:lnTo>
                                <a:pt x="1078" y="1652"/>
                              </a:lnTo>
                              <a:lnTo>
                                <a:pt x="1068" y="1670"/>
                              </a:lnTo>
                              <a:lnTo>
                                <a:pt x="1055" y="1691"/>
                              </a:lnTo>
                              <a:lnTo>
                                <a:pt x="1040" y="1699"/>
                              </a:lnTo>
                              <a:lnTo>
                                <a:pt x="1014" y="1707"/>
                              </a:lnTo>
                              <a:lnTo>
                                <a:pt x="966" y="1713"/>
                              </a:lnTo>
                              <a:lnTo>
                                <a:pt x="885" y="1713"/>
                              </a:lnTo>
                              <a:lnTo>
                                <a:pt x="817" y="1722"/>
                              </a:lnTo>
                              <a:lnTo>
                                <a:pt x="728" y="1740"/>
                              </a:lnTo>
                              <a:lnTo>
                                <a:pt x="635" y="1759"/>
                              </a:lnTo>
                              <a:lnTo>
                                <a:pt x="572" y="1771"/>
                              </a:lnTo>
                              <a:lnTo>
                                <a:pt x="495" y="1771"/>
                              </a:lnTo>
                              <a:lnTo>
                                <a:pt x="479" y="1759"/>
                              </a:lnTo>
                              <a:lnTo>
                                <a:pt x="42" y="1407"/>
                              </a:lnTo>
                              <a:lnTo>
                                <a:pt x="22" y="1383"/>
                              </a:lnTo>
                              <a:lnTo>
                                <a:pt x="6" y="1359"/>
                              </a:lnTo>
                              <a:lnTo>
                                <a:pt x="0" y="1332"/>
                              </a:lnTo>
                              <a:lnTo>
                                <a:pt x="0" y="1299"/>
                              </a:lnTo>
                              <a:lnTo>
                                <a:pt x="6" y="1271"/>
                              </a:lnTo>
                              <a:lnTo>
                                <a:pt x="131" y="836"/>
                              </a:lnTo>
                              <a:lnTo>
                                <a:pt x="209" y="558"/>
                              </a:lnTo>
                              <a:lnTo>
                                <a:pt x="264" y="35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773" name="Freeform 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13" y="2066"/>
                          <a:ext cx="280" cy="448"/>
                        </a:xfrm>
                        <a:custGeom>
                          <a:avLst/>
                          <a:gdLst>
                            <a:gd name="T0" fmla="*/ 2 w 840"/>
                            <a:gd name="T1" fmla="*/ 5 h 1346"/>
                            <a:gd name="T2" fmla="*/ 3 w 840"/>
                            <a:gd name="T3" fmla="*/ 3 h 1346"/>
                            <a:gd name="T4" fmla="*/ 4 w 840"/>
                            <a:gd name="T5" fmla="*/ 0 h 1346"/>
                            <a:gd name="T6" fmla="*/ 4 w 840"/>
                            <a:gd name="T7" fmla="*/ 0 h 1346"/>
                            <a:gd name="T8" fmla="*/ 4 w 840"/>
                            <a:gd name="T9" fmla="*/ 0 h 1346"/>
                            <a:gd name="T10" fmla="*/ 4 w 840"/>
                            <a:gd name="T11" fmla="*/ 0 h 1346"/>
                            <a:gd name="T12" fmla="*/ 7 w 840"/>
                            <a:gd name="T13" fmla="*/ 0 h 1346"/>
                            <a:gd name="T14" fmla="*/ 10 w 840"/>
                            <a:gd name="T15" fmla="*/ 0 h 1346"/>
                            <a:gd name="T16" fmla="*/ 10 w 840"/>
                            <a:gd name="T17" fmla="*/ 0 h 1346"/>
                            <a:gd name="T18" fmla="*/ 10 w 840"/>
                            <a:gd name="T19" fmla="*/ 0 h 1346"/>
                            <a:gd name="T20" fmla="*/ 10 w 840"/>
                            <a:gd name="T21" fmla="*/ 0 h 1346"/>
                            <a:gd name="T22" fmla="*/ 10 w 840"/>
                            <a:gd name="T23" fmla="*/ 2 h 1346"/>
                            <a:gd name="T24" fmla="*/ 10 w 840"/>
                            <a:gd name="T25" fmla="*/ 3 h 1346"/>
                            <a:gd name="T26" fmla="*/ 9 w 840"/>
                            <a:gd name="T27" fmla="*/ 6 h 1346"/>
                            <a:gd name="T28" fmla="*/ 7 w 840"/>
                            <a:gd name="T29" fmla="*/ 10 h 1346"/>
                            <a:gd name="T30" fmla="*/ 6 w 840"/>
                            <a:gd name="T31" fmla="*/ 13 h 1346"/>
                            <a:gd name="T32" fmla="*/ 6 w 840"/>
                            <a:gd name="T33" fmla="*/ 14 h 1346"/>
                            <a:gd name="T34" fmla="*/ 6 w 840"/>
                            <a:gd name="T35" fmla="*/ 15 h 1346"/>
                            <a:gd name="T36" fmla="*/ 5 w 840"/>
                            <a:gd name="T37" fmla="*/ 16 h 1346"/>
                            <a:gd name="T38" fmla="*/ 5 w 840"/>
                            <a:gd name="T39" fmla="*/ 16 h 1346"/>
                            <a:gd name="T40" fmla="*/ 5 w 840"/>
                            <a:gd name="T41" fmla="*/ 16 h 1346"/>
                            <a:gd name="T42" fmla="*/ 5 w 840"/>
                            <a:gd name="T43" fmla="*/ 17 h 1346"/>
                            <a:gd name="T44" fmla="*/ 5 w 840"/>
                            <a:gd name="T45" fmla="*/ 17 h 1346"/>
                            <a:gd name="T46" fmla="*/ 5 w 840"/>
                            <a:gd name="T47" fmla="*/ 17 h 1346"/>
                            <a:gd name="T48" fmla="*/ 4 w 840"/>
                            <a:gd name="T49" fmla="*/ 16 h 1346"/>
                            <a:gd name="T50" fmla="*/ 4 w 840"/>
                            <a:gd name="T51" fmla="*/ 16 h 1346"/>
                            <a:gd name="T52" fmla="*/ 4 w 840"/>
                            <a:gd name="T53" fmla="*/ 16 h 1346"/>
                            <a:gd name="T54" fmla="*/ 3 w 840"/>
                            <a:gd name="T55" fmla="*/ 15 h 1346"/>
                            <a:gd name="T56" fmla="*/ 3 w 840"/>
                            <a:gd name="T57" fmla="*/ 15 h 1346"/>
                            <a:gd name="T58" fmla="*/ 0 w 840"/>
                            <a:gd name="T59" fmla="*/ 14 h 1346"/>
                            <a:gd name="T60" fmla="*/ 0 w 840"/>
                            <a:gd name="T61" fmla="*/ 14 h 1346"/>
                            <a:gd name="T62" fmla="*/ 0 w 840"/>
                            <a:gd name="T63" fmla="*/ 13 h 1346"/>
                            <a:gd name="T64" fmla="*/ 0 w 840"/>
                            <a:gd name="T65" fmla="*/ 13 h 1346"/>
                            <a:gd name="T66" fmla="*/ 0 w 840"/>
                            <a:gd name="T67" fmla="*/ 13 h 1346"/>
                            <a:gd name="T68" fmla="*/ 2 w 840"/>
                            <a:gd name="T69" fmla="*/ 5 h 134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w 840"/>
                            <a:gd name="T106" fmla="*/ 0 h 1346"/>
                            <a:gd name="T107" fmla="*/ 840 w 840"/>
                            <a:gd name="T108" fmla="*/ 1346 h 1346"/>
                          </a:gdLst>
                          <a:ahLst/>
                          <a:cxnLst>
                            <a:cxn ang="T70">
                              <a:pos x="T0" y="T1"/>
                            </a:cxn>
                            <a:cxn ang="T71">
                              <a:pos x="T2" y="T3"/>
                            </a:cxn>
                            <a:cxn ang="T72">
                              <a:pos x="T4" y="T5"/>
                            </a:cxn>
                            <a:cxn ang="T73">
                              <a:pos x="T6" y="T7"/>
                            </a:cxn>
                            <a:cxn ang="T74">
                              <a:pos x="T8" y="T9"/>
                            </a:cxn>
                            <a:cxn ang="T75">
                              <a:pos x="T10" y="T11"/>
                            </a:cxn>
                            <a:cxn ang="T76">
                              <a:pos x="T12" y="T13"/>
                            </a:cxn>
                            <a:cxn ang="T77">
                              <a:pos x="T14" y="T15"/>
                            </a:cxn>
                            <a:cxn ang="T78">
                              <a:pos x="T16" y="T17"/>
                            </a:cxn>
                            <a:cxn ang="T79">
                              <a:pos x="T18" y="T19"/>
                            </a:cxn>
                            <a:cxn ang="T80">
                              <a:pos x="T20" y="T21"/>
                            </a:cxn>
                            <a:cxn ang="T81">
                              <a:pos x="T22" y="T23"/>
                            </a:cxn>
                            <a:cxn ang="T82">
                              <a:pos x="T24" y="T25"/>
                            </a:cxn>
                            <a:cxn ang="T83">
                              <a:pos x="T26" y="T27"/>
                            </a:cxn>
                            <a:cxn ang="T84">
                              <a:pos x="T28" y="T29"/>
                            </a:cxn>
                            <a:cxn ang="T85">
                              <a:pos x="T30" y="T31"/>
                            </a:cxn>
                            <a:cxn ang="T86">
                              <a:pos x="T32" y="T33"/>
                            </a:cxn>
                            <a:cxn ang="T87">
                              <a:pos x="T34" y="T35"/>
                            </a:cxn>
                            <a:cxn ang="T88">
                              <a:pos x="T36" y="T37"/>
                            </a:cxn>
                            <a:cxn ang="T89">
                              <a:pos x="T38" y="T39"/>
                            </a:cxn>
                            <a:cxn ang="T90">
                              <a:pos x="T40" y="T41"/>
                            </a:cxn>
                            <a:cxn ang="T91">
                              <a:pos x="T42" y="T43"/>
                            </a:cxn>
                            <a:cxn ang="T92">
                              <a:pos x="T44" y="T45"/>
                            </a:cxn>
                            <a:cxn ang="T93">
                              <a:pos x="T46" y="T47"/>
                            </a:cxn>
                            <a:cxn ang="T94">
                              <a:pos x="T48" y="T49"/>
                            </a:cxn>
                            <a:cxn ang="T95">
                              <a:pos x="T50" y="T51"/>
                            </a:cxn>
                            <a:cxn ang="T96">
                              <a:pos x="T52" y="T53"/>
                            </a:cxn>
                            <a:cxn ang="T97">
                              <a:pos x="T54" y="T55"/>
                            </a:cxn>
                            <a:cxn ang="T98">
                              <a:pos x="T56" y="T57"/>
                            </a:cxn>
                            <a:cxn ang="T99">
                              <a:pos x="T58" y="T59"/>
                            </a:cxn>
                            <a:cxn ang="T100">
                              <a:pos x="T60" y="T61"/>
                            </a:cxn>
                            <a:cxn ang="T101">
                              <a:pos x="T62" y="T63"/>
                            </a:cxn>
                            <a:cxn ang="T102">
                              <a:pos x="T64" y="T65"/>
                            </a:cxn>
                            <a:cxn ang="T103">
                              <a:pos x="T66" y="T67"/>
                            </a:cxn>
                            <a:cxn ang="T104">
                              <a:pos x="T68" y="T69"/>
                            </a:cxn>
                          </a:cxnLst>
                          <a:rect l="T105" t="T106" r="T107" b="T108"/>
                          <a:pathLst>
                            <a:path w="840" h="1346">
                              <a:moveTo>
                                <a:pt x="192" y="402"/>
                              </a:moveTo>
                              <a:lnTo>
                                <a:pt x="252" y="209"/>
                              </a:lnTo>
                              <a:lnTo>
                                <a:pt x="306" y="36"/>
                              </a:lnTo>
                              <a:lnTo>
                                <a:pt x="314" y="29"/>
                              </a:lnTo>
                              <a:lnTo>
                                <a:pt x="323" y="26"/>
                              </a:lnTo>
                              <a:lnTo>
                                <a:pt x="341" y="23"/>
                              </a:lnTo>
                              <a:lnTo>
                                <a:pt x="581" y="2"/>
                              </a:lnTo>
                              <a:lnTo>
                                <a:pt x="816" y="0"/>
                              </a:lnTo>
                              <a:lnTo>
                                <a:pt x="829" y="3"/>
                              </a:lnTo>
                              <a:lnTo>
                                <a:pt x="835" y="9"/>
                              </a:lnTo>
                              <a:lnTo>
                                <a:pt x="840" y="26"/>
                              </a:lnTo>
                              <a:lnTo>
                                <a:pt x="822" y="148"/>
                              </a:lnTo>
                              <a:lnTo>
                                <a:pt x="785" y="252"/>
                              </a:lnTo>
                              <a:lnTo>
                                <a:pt x="723" y="447"/>
                              </a:lnTo>
                              <a:lnTo>
                                <a:pt x="604" y="778"/>
                              </a:lnTo>
                              <a:lnTo>
                                <a:pt x="499" y="1068"/>
                              </a:lnTo>
                              <a:lnTo>
                                <a:pt x="473" y="1177"/>
                              </a:lnTo>
                              <a:lnTo>
                                <a:pt x="457" y="1249"/>
                              </a:lnTo>
                              <a:lnTo>
                                <a:pt x="440" y="1292"/>
                              </a:lnTo>
                              <a:lnTo>
                                <a:pt x="425" y="1322"/>
                              </a:lnTo>
                              <a:lnTo>
                                <a:pt x="414" y="1337"/>
                              </a:lnTo>
                              <a:lnTo>
                                <a:pt x="405" y="1345"/>
                              </a:lnTo>
                              <a:lnTo>
                                <a:pt x="391" y="1346"/>
                              </a:lnTo>
                              <a:lnTo>
                                <a:pt x="376" y="1342"/>
                              </a:lnTo>
                              <a:lnTo>
                                <a:pt x="353" y="1325"/>
                              </a:lnTo>
                              <a:lnTo>
                                <a:pt x="327" y="1303"/>
                              </a:lnTo>
                              <a:lnTo>
                                <a:pt x="303" y="1276"/>
                              </a:lnTo>
                              <a:lnTo>
                                <a:pt x="275" y="1249"/>
                              </a:lnTo>
                              <a:lnTo>
                                <a:pt x="248" y="1226"/>
                              </a:lnTo>
                              <a:lnTo>
                                <a:pt x="12" y="1107"/>
                              </a:lnTo>
                              <a:lnTo>
                                <a:pt x="3" y="1099"/>
                              </a:lnTo>
                              <a:lnTo>
                                <a:pt x="0" y="1087"/>
                              </a:lnTo>
                              <a:lnTo>
                                <a:pt x="2" y="1072"/>
                              </a:lnTo>
                              <a:lnTo>
                                <a:pt x="6" y="1058"/>
                              </a:lnTo>
                              <a:lnTo>
                                <a:pt x="192" y="40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5F5F"/>
                        </a:solidFill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1769" name="Group 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27" y="2527"/>
                        <a:ext cx="75" cy="254"/>
                        <a:chOff x="2427" y="2527"/>
                        <a:chExt cx="75" cy="254"/>
                      </a:xfrm>
                    </p:grpSpPr>
                    <p:sp>
                      <p:nvSpPr>
                        <p:cNvPr id="31770" name="Freeform 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33" y="2536"/>
                          <a:ext cx="69" cy="245"/>
                        </a:xfrm>
                        <a:custGeom>
                          <a:avLst/>
                          <a:gdLst>
                            <a:gd name="T0" fmla="*/ 0 w 207"/>
                            <a:gd name="T1" fmla="*/ 0 h 735"/>
                            <a:gd name="T2" fmla="*/ 0 w 207"/>
                            <a:gd name="T3" fmla="*/ 1 h 735"/>
                            <a:gd name="T4" fmla="*/ 0 w 207"/>
                            <a:gd name="T5" fmla="*/ 1 h 735"/>
                            <a:gd name="T6" fmla="*/ 0 w 207"/>
                            <a:gd name="T7" fmla="*/ 1 h 735"/>
                            <a:gd name="T8" fmla="*/ 1 w 207"/>
                            <a:gd name="T9" fmla="*/ 2 h 735"/>
                            <a:gd name="T10" fmla="*/ 1 w 207"/>
                            <a:gd name="T11" fmla="*/ 2 h 735"/>
                            <a:gd name="T12" fmla="*/ 2 w 207"/>
                            <a:gd name="T13" fmla="*/ 2 h 735"/>
                            <a:gd name="T14" fmla="*/ 2 w 207"/>
                            <a:gd name="T15" fmla="*/ 3 h 735"/>
                            <a:gd name="T16" fmla="*/ 2 w 207"/>
                            <a:gd name="T17" fmla="*/ 3 h 735"/>
                            <a:gd name="T18" fmla="*/ 2 w 207"/>
                            <a:gd name="T19" fmla="*/ 4 h 735"/>
                            <a:gd name="T20" fmla="*/ 2 w 207"/>
                            <a:gd name="T21" fmla="*/ 5 h 735"/>
                            <a:gd name="T22" fmla="*/ 2 w 207"/>
                            <a:gd name="T23" fmla="*/ 5 h 735"/>
                            <a:gd name="T24" fmla="*/ 2 w 207"/>
                            <a:gd name="T25" fmla="*/ 5 h 735"/>
                            <a:gd name="T26" fmla="*/ 1 w 207"/>
                            <a:gd name="T27" fmla="*/ 6 h 735"/>
                            <a:gd name="T28" fmla="*/ 1 w 207"/>
                            <a:gd name="T29" fmla="*/ 6 h 735"/>
                            <a:gd name="T30" fmla="*/ 1 w 207"/>
                            <a:gd name="T31" fmla="*/ 7 h 735"/>
                            <a:gd name="T32" fmla="*/ 1 w 207"/>
                            <a:gd name="T33" fmla="*/ 7 h 735"/>
                            <a:gd name="T34" fmla="*/ 1 w 207"/>
                            <a:gd name="T35" fmla="*/ 8 h 735"/>
                            <a:gd name="T36" fmla="*/ 2 w 207"/>
                            <a:gd name="T37" fmla="*/ 8 h 735"/>
                            <a:gd name="T38" fmla="*/ 2 w 207"/>
                            <a:gd name="T39" fmla="*/ 9 h 735"/>
                            <a:gd name="T40" fmla="*/ 3 w 207"/>
                            <a:gd name="T41" fmla="*/ 9 h 735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207"/>
                            <a:gd name="T64" fmla="*/ 0 h 735"/>
                            <a:gd name="T65" fmla="*/ 207 w 207"/>
                            <a:gd name="T66" fmla="*/ 735 h 735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207" h="735">
                              <a:moveTo>
                                <a:pt x="0" y="0"/>
                              </a:moveTo>
                              <a:lnTo>
                                <a:pt x="7" y="49"/>
                              </a:lnTo>
                              <a:lnTo>
                                <a:pt x="17" y="87"/>
                              </a:lnTo>
                              <a:lnTo>
                                <a:pt x="34" y="119"/>
                              </a:lnTo>
                              <a:lnTo>
                                <a:pt x="62" y="140"/>
                              </a:lnTo>
                              <a:lnTo>
                                <a:pt x="96" y="157"/>
                              </a:lnTo>
                              <a:lnTo>
                                <a:pt x="122" y="185"/>
                              </a:lnTo>
                              <a:lnTo>
                                <a:pt x="144" y="220"/>
                              </a:lnTo>
                              <a:lnTo>
                                <a:pt x="166" y="280"/>
                              </a:lnTo>
                              <a:lnTo>
                                <a:pt x="174" y="329"/>
                              </a:lnTo>
                              <a:lnTo>
                                <a:pt x="167" y="368"/>
                              </a:lnTo>
                              <a:lnTo>
                                <a:pt x="144" y="403"/>
                              </a:lnTo>
                              <a:lnTo>
                                <a:pt x="123" y="436"/>
                              </a:lnTo>
                              <a:lnTo>
                                <a:pt x="109" y="469"/>
                              </a:lnTo>
                              <a:lnTo>
                                <a:pt x="98" y="512"/>
                              </a:lnTo>
                              <a:lnTo>
                                <a:pt x="93" y="561"/>
                              </a:lnTo>
                              <a:lnTo>
                                <a:pt x="104" y="607"/>
                              </a:lnTo>
                              <a:lnTo>
                                <a:pt x="118" y="638"/>
                              </a:lnTo>
                              <a:lnTo>
                                <a:pt x="149" y="678"/>
                              </a:lnTo>
                              <a:lnTo>
                                <a:pt x="174" y="705"/>
                              </a:lnTo>
                              <a:lnTo>
                                <a:pt x="207" y="735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771" name="Oval 5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27" y="2527"/>
                          <a:ext cx="12" cy="15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endParaRPr lang="en-US" altLang="en-US" sz="1600" b="1">
                            <a:latin typeface="Arial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54" name="TextBox 53"/>
          <p:cNvSpPr txBox="1"/>
          <p:nvPr/>
        </p:nvSpPr>
        <p:spPr>
          <a:xfrm>
            <a:off x="1905000" y="1219200"/>
            <a:ext cx="47958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FFFFFF"/>
                </a:solidFill>
                <a:latin typeface="Arial"/>
              </a:rPr>
              <a:t>A discipline concerned with the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31749" name="TextBox 54"/>
          <p:cNvSpPr txBox="1">
            <a:spLocks noChangeArrowheads="1"/>
          </p:cNvSpPr>
          <p:nvPr/>
        </p:nvSpPr>
        <p:spPr bwMode="auto">
          <a:xfrm>
            <a:off x="796925" y="5405438"/>
            <a:ext cx="7280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>
                <a:latin typeface="Arial" charset="0"/>
                <a:cs typeface="Arial" charset="0"/>
              </a:rPr>
              <a:t>of interactive computing systems for human use</a:t>
            </a:r>
            <a:endParaRPr lang="en-US" altLang="en-US" sz="1600" b="1">
              <a:latin typeface="Arial" charset="0"/>
              <a:cs typeface="Arial" charset="0"/>
            </a:endParaRP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3124200" y="4724400"/>
            <a:ext cx="25146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altLang="en-US" smtClean="0"/>
              <a:t>Synergy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286000"/>
            <a:ext cx="7924800" cy="43434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altLang="en-US" smtClean="0"/>
              <a:t> Humans do what they are good at</a:t>
            </a:r>
          </a:p>
          <a:p>
            <a:pPr algn="l">
              <a:buFontTx/>
              <a:buChar char="•"/>
            </a:pPr>
            <a:endParaRPr lang="en-US" altLang="en-US" smtClean="0"/>
          </a:p>
          <a:p>
            <a:pPr algn="l">
              <a:buFontTx/>
              <a:buChar char="•"/>
            </a:pPr>
            <a:r>
              <a:rPr lang="en-US" altLang="en-US" smtClean="0"/>
              <a:t> Computers do what they are good at</a:t>
            </a:r>
          </a:p>
          <a:p>
            <a:pPr algn="l">
              <a:buFontTx/>
              <a:buChar char="•"/>
            </a:pPr>
            <a:endParaRPr lang="en-US" altLang="en-US" smtClean="0"/>
          </a:p>
          <a:p>
            <a:pPr algn="l">
              <a:buFontTx/>
              <a:buChar char="•"/>
            </a:pPr>
            <a:r>
              <a:rPr lang="en-US" altLang="en-US" smtClean="0"/>
              <a:t> Strengths of one cover weakness of the 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Interaction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0"/>
            <a:ext cx="8229600" cy="4114800"/>
          </a:xfrm>
        </p:spPr>
        <p:txBody>
          <a:bodyPr lIns="91440" tIns="45720" rIns="91440" bIns="45720"/>
          <a:lstStyle/>
          <a:p>
            <a:r>
              <a:rPr lang="en-US" altLang="en-US" smtClean="0"/>
              <a:t>Forming an intention</a:t>
            </a:r>
          </a:p>
          <a:p>
            <a:pPr lvl="1"/>
            <a:r>
              <a:rPr lang="en-US" altLang="en-US" smtClean="0"/>
              <a:t>Internal mental characterization of a goal</a:t>
            </a:r>
          </a:p>
          <a:p>
            <a:r>
              <a:rPr lang="en-US" altLang="en-US" smtClean="0"/>
              <a:t>Selection of an action</a:t>
            </a:r>
          </a:p>
          <a:p>
            <a:pPr lvl="1"/>
            <a:r>
              <a:rPr lang="en-US" altLang="en-US" smtClean="0"/>
              <a:t>Review possible actions, select most appropriate</a:t>
            </a:r>
          </a:p>
          <a:p>
            <a:r>
              <a:rPr lang="en-US" altLang="en-US" smtClean="0"/>
              <a:t>Execution of the action</a:t>
            </a:r>
          </a:p>
          <a:p>
            <a:pPr lvl="1"/>
            <a:r>
              <a:rPr lang="en-US" altLang="en-US" smtClean="0"/>
              <a:t>Carry out appropriate actions with the system</a:t>
            </a:r>
          </a:p>
          <a:p>
            <a:r>
              <a:rPr lang="en-US" altLang="en-US" smtClean="0"/>
              <a:t>Evaluation of the outcome</a:t>
            </a:r>
          </a:p>
          <a:p>
            <a:pPr lvl="1"/>
            <a:r>
              <a:rPr lang="en-US" altLang="en-US" smtClean="0"/>
              <a:t>Compare results with expectations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  <a:noFill/>
        </p:spPr>
        <p:txBody>
          <a:bodyPr lIns="92075" tIns="46038" rIns="92075" bIns="46038"/>
          <a:lstStyle/>
          <a:p>
            <a:r>
              <a:rPr lang="en-US" altLang="en-US" smtClean="0"/>
              <a:t>Stages of Interaction</a:t>
            </a:r>
          </a:p>
        </p:txBody>
      </p:sp>
      <p:sp>
        <p:nvSpPr>
          <p:cNvPr id="8195" name="Text Box 33"/>
          <p:cNvSpPr txBox="1">
            <a:spLocks noChangeArrowheads="1"/>
          </p:cNvSpPr>
          <p:nvPr/>
        </p:nvSpPr>
        <p:spPr bwMode="auto">
          <a:xfrm>
            <a:off x="4127500" y="1371600"/>
            <a:ext cx="749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  <a:cs typeface="Arial" charset="0"/>
              </a:rPr>
              <a:t>Goals</a:t>
            </a:r>
          </a:p>
        </p:txBody>
      </p:sp>
      <p:sp>
        <p:nvSpPr>
          <p:cNvPr id="8196" name="Text Box 34"/>
          <p:cNvSpPr txBox="1">
            <a:spLocks noChangeArrowheads="1"/>
          </p:cNvSpPr>
          <p:nvPr/>
        </p:nvSpPr>
        <p:spPr bwMode="auto">
          <a:xfrm>
            <a:off x="1752600" y="2362200"/>
            <a:ext cx="1042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  <a:cs typeface="Arial" charset="0"/>
              </a:rPr>
              <a:t>Intention</a:t>
            </a:r>
          </a:p>
        </p:txBody>
      </p:sp>
      <p:sp>
        <p:nvSpPr>
          <p:cNvPr id="8197" name="Text Box 35"/>
          <p:cNvSpPr txBox="1">
            <a:spLocks noChangeArrowheads="1"/>
          </p:cNvSpPr>
          <p:nvPr/>
        </p:nvSpPr>
        <p:spPr bwMode="auto">
          <a:xfrm>
            <a:off x="1752600" y="3657600"/>
            <a:ext cx="108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  <a:cs typeface="Arial" charset="0"/>
              </a:rPr>
              <a:t>Selection</a:t>
            </a:r>
          </a:p>
        </p:txBody>
      </p:sp>
      <p:sp>
        <p:nvSpPr>
          <p:cNvPr id="8198" name="Text Box 36"/>
          <p:cNvSpPr txBox="1">
            <a:spLocks noChangeArrowheads="1"/>
          </p:cNvSpPr>
          <p:nvPr/>
        </p:nvSpPr>
        <p:spPr bwMode="auto">
          <a:xfrm>
            <a:off x="2590800" y="5105400"/>
            <a:ext cx="1154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600" b="1">
                <a:latin typeface="Arial" charset="0"/>
                <a:cs typeface="Arial" charset="0"/>
              </a:rPr>
              <a:t>Execution</a:t>
            </a:r>
          </a:p>
        </p:txBody>
      </p:sp>
      <p:sp>
        <p:nvSpPr>
          <p:cNvPr id="8199" name="Rectangle 37"/>
          <p:cNvSpPr>
            <a:spLocks noChangeArrowheads="1"/>
          </p:cNvSpPr>
          <p:nvPr/>
        </p:nvSpPr>
        <p:spPr bwMode="auto">
          <a:xfrm>
            <a:off x="3733800" y="4724400"/>
            <a:ext cx="1600200" cy="1143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>
                <a:solidFill>
                  <a:schemeClr val="bg2"/>
                </a:solidFill>
                <a:latin typeface="Arial" charset="0"/>
              </a:rPr>
              <a:t>System</a:t>
            </a:r>
          </a:p>
        </p:txBody>
      </p:sp>
      <p:sp>
        <p:nvSpPr>
          <p:cNvPr id="8200" name="Text Box 38"/>
          <p:cNvSpPr txBox="1">
            <a:spLocks noChangeArrowheads="1"/>
          </p:cNvSpPr>
          <p:nvPr/>
        </p:nvSpPr>
        <p:spPr bwMode="auto">
          <a:xfrm>
            <a:off x="5322888" y="5105400"/>
            <a:ext cx="1306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  <a:cs typeface="Arial" charset="0"/>
              </a:rPr>
              <a:t>Perception</a:t>
            </a:r>
          </a:p>
        </p:txBody>
      </p:sp>
      <p:sp>
        <p:nvSpPr>
          <p:cNvPr id="8201" name="Text Box 39"/>
          <p:cNvSpPr txBox="1">
            <a:spLocks noChangeArrowheads="1"/>
          </p:cNvSpPr>
          <p:nvPr/>
        </p:nvSpPr>
        <p:spPr bwMode="auto">
          <a:xfrm>
            <a:off x="6019800" y="3657600"/>
            <a:ext cx="1495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  <a:cs typeface="Arial" charset="0"/>
              </a:rPr>
              <a:t>Interpretation</a:t>
            </a:r>
          </a:p>
        </p:txBody>
      </p:sp>
      <p:sp>
        <p:nvSpPr>
          <p:cNvPr id="8202" name="Text Box 40"/>
          <p:cNvSpPr txBox="1">
            <a:spLocks noChangeArrowheads="1"/>
          </p:cNvSpPr>
          <p:nvPr/>
        </p:nvSpPr>
        <p:spPr bwMode="auto">
          <a:xfrm>
            <a:off x="6172200" y="2362200"/>
            <a:ext cx="1211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  <a:cs typeface="Arial" charset="0"/>
              </a:rPr>
              <a:t>Evaluation</a:t>
            </a:r>
          </a:p>
        </p:txBody>
      </p:sp>
      <p:sp>
        <p:nvSpPr>
          <p:cNvPr id="8203" name="Line 41"/>
          <p:cNvSpPr>
            <a:spLocks noChangeShapeType="1"/>
          </p:cNvSpPr>
          <p:nvPr/>
        </p:nvSpPr>
        <p:spPr bwMode="auto">
          <a:xfrm flipH="1">
            <a:off x="2590800" y="1600200"/>
            <a:ext cx="1524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43"/>
          <p:cNvSpPr>
            <a:spLocks noChangeShapeType="1"/>
          </p:cNvSpPr>
          <p:nvPr/>
        </p:nvSpPr>
        <p:spPr bwMode="auto">
          <a:xfrm flipH="1" flipV="1">
            <a:off x="4876800" y="1600200"/>
            <a:ext cx="1524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44"/>
          <p:cNvSpPr>
            <a:spLocks noChangeShapeType="1"/>
          </p:cNvSpPr>
          <p:nvPr/>
        </p:nvSpPr>
        <p:spPr bwMode="auto">
          <a:xfrm>
            <a:off x="2286000" y="2743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45"/>
          <p:cNvSpPr>
            <a:spLocks noChangeShapeType="1"/>
          </p:cNvSpPr>
          <p:nvPr/>
        </p:nvSpPr>
        <p:spPr bwMode="auto">
          <a:xfrm flipV="1">
            <a:off x="6781800" y="2743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46"/>
          <p:cNvSpPr>
            <a:spLocks noChangeShapeType="1"/>
          </p:cNvSpPr>
          <p:nvPr/>
        </p:nvSpPr>
        <p:spPr bwMode="auto">
          <a:xfrm>
            <a:off x="2362200" y="40386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47"/>
          <p:cNvSpPr>
            <a:spLocks noChangeShapeType="1"/>
          </p:cNvSpPr>
          <p:nvPr/>
        </p:nvSpPr>
        <p:spPr bwMode="auto">
          <a:xfrm flipV="1">
            <a:off x="6324600" y="40386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48"/>
          <p:cNvSpPr>
            <a:spLocks noChangeShapeType="1"/>
          </p:cNvSpPr>
          <p:nvPr/>
        </p:nvSpPr>
        <p:spPr bwMode="auto">
          <a:xfrm>
            <a:off x="1447800" y="43434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Text Box 49"/>
          <p:cNvSpPr txBox="1">
            <a:spLocks noChangeArrowheads="1"/>
          </p:cNvSpPr>
          <p:nvPr/>
        </p:nvSpPr>
        <p:spPr bwMode="auto">
          <a:xfrm>
            <a:off x="3810000" y="2362200"/>
            <a:ext cx="1335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  <a:cs typeface="Arial" charset="0"/>
              </a:rPr>
              <a:t>Expectation</a:t>
            </a:r>
          </a:p>
        </p:txBody>
      </p:sp>
      <p:sp>
        <p:nvSpPr>
          <p:cNvPr id="8211" name="Line 50"/>
          <p:cNvSpPr>
            <a:spLocks noChangeShapeType="1"/>
          </p:cNvSpPr>
          <p:nvPr/>
        </p:nvSpPr>
        <p:spPr bwMode="auto">
          <a:xfrm>
            <a:off x="2819400" y="2514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Line 51"/>
          <p:cNvSpPr>
            <a:spLocks noChangeShapeType="1"/>
          </p:cNvSpPr>
          <p:nvPr/>
        </p:nvSpPr>
        <p:spPr bwMode="auto">
          <a:xfrm flipH="1">
            <a:off x="5181600" y="2514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Text Box 52"/>
          <p:cNvSpPr txBox="1">
            <a:spLocks noChangeArrowheads="1"/>
          </p:cNvSpPr>
          <p:nvPr/>
        </p:nvSpPr>
        <p:spPr bwMode="auto">
          <a:xfrm>
            <a:off x="3733800" y="4022725"/>
            <a:ext cx="1620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  <a:cs typeface="Arial" charset="0"/>
              </a:rPr>
              <a:t>Mental Activity</a:t>
            </a:r>
          </a:p>
        </p:txBody>
      </p:sp>
      <p:sp>
        <p:nvSpPr>
          <p:cNvPr id="8214" name="Text Box 53"/>
          <p:cNvSpPr txBox="1">
            <a:spLocks noChangeArrowheads="1"/>
          </p:cNvSpPr>
          <p:nvPr/>
        </p:nvSpPr>
        <p:spPr bwMode="auto">
          <a:xfrm>
            <a:off x="3657600" y="4311650"/>
            <a:ext cx="180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  <a:cs typeface="Arial" charset="0"/>
              </a:rPr>
              <a:t>Physical Activity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  <a:noFill/>
        </p:spPr>
        <p:txBody>
          <a:bodyPr lIns="92075" tIns="46038" rIns="92075" bIns="46038"/>
          <a:lstStyle/>
          <a:p>
            <a:r>
              <a:rPr lang="en-US" altLang="en-US" smtClean="0"/>
              <a:t>Challenges of HCI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127500" y="1371600"/>
            <a:ext cx="749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  <a:cs typeface="Arial" charset="0"/>
              </a:rPr>
              <a:t>Goals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2590800" y="5105400"/>
            <a:ext cx="1154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600" b="1">
                <a:latin typeface="Arial" charset="0"/>
                <a:cs typeface="Arial" charset="0"/>
              </a:rPr>
              <a:t>Execution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5322888" y="5105400"/>
            <a:ext cx="1306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  <a:cs typeface="Arial" charset="0"/>
              </a:rPr>
              <a:t>Perception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447800" y="1600200"/>
            <a:ext cx="6248400" cy="3505200"/>
            <a:chOff x="1248" y="1008"/>
            <a:chExt cx="3936" cy="2208"/>
          </a:xfrm>
        </p:grpSpPr>
        <p:sp>
          <p:nvSpPr>
            <p:cNvPr id="9230" name="Text Box 4"/>
            <p:cNvSpPr txBox="1">
              <a:spLocks noChangeArrowheads="1"/>
            </p:cNvSpPr>
            <p:nvPr/>
          </p:nvSpPr>
          <p:spPr bwMode="auto">
            <a:xfrm>
              <a:off x="1440" y="1488"/>
              <a:ext cx="65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600" b="1">
                  <a:latin typeface="Arial" charset="0"/>
                  <a:cs typeface="Arial" charset="0"/>
                </a:rPr>
                <a:t>Intention</a:t>
              </a:r>
            </a:p>
          </p:txBody>
        </p:sp>
        <p:sp>
          <p:nvSpPr>
            <p:cNvPr id="9231" name="Text Box 5"/>
            <p:cNvSpPr txBox="1">
              <a:spLocks noChangeArrowheads="1"/>
            </p:cNvSpPr>
            <p:nvPr/>
          </p:nvSpPr>
          <p:spPr bwMode="auto">
            <a:xfrm>
              <a:off x="1440" y="2304"/>
              <a:ext cx="68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600" b="1">
                  <a:latin typeface="Arial" charset="0"/>
                  <a:cs typeface="Arial" charset="0"/>
                </a:rPr>
                <a:t>Selection</a:t>
              </a:r>
            </a:p>
          </p:txBody>
        </p:sp>
        <p:sp>
          <p:nvSpPr>
            <p:cNvPr id="9232" name="Text Box 9"/>
            <p:cNvSpPr txBox="1">
              <a:spLocks noChangeArrowheads="1"/>
            </p:cNvSpPr>
            <p:nvPr/>
          </p:nvSpPr>
          <p:spPr bwMode="auto">
            <a:xfrm>
              <a:off x="4128" y="2304"/>
              <a:ext cx="9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600" b="1">
                  <a:latin typeface="Arial" charset="0"/>
                  <a:cs typeface="Arial" charset="0"/>
                </a:rPr>
                <a:t>Interpretation</a:t>
              </a:r>
            </a:p>
          </p:txBody>
        </p:sp>
        <p:sp>
          <p:nvSpPr>
            <p:cNvPr id="9233" name="Text Box 10"/>
            <p:cNvSpPr txBox="1">
              <a:spLocks noChangeArrowheads="1"/>
            </p:cNvSpPr>
            <p:nvPr/>
          </p:nvSpPr>
          <p:spPr bwMode="auto">
            <a:xfrm>
              <a:off x="4224" y="1488"/>
              <a:ext cx="76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600" b="1">
                  <a:latin typeface="Arial" charset="0"/>
                  <a:cs typeface="Arial" charset="0"/>
                </a:rPr>
                <a:t>Evaluation</a:t>
              </a:r>
            </a:p>
          </p:txBody>
        </p:sp>
        <p:sp>
          <p:nvSpPr>
            <p:cNvPr id="9234" name="Line 11"/>
            <p:cNvSpPr>
              <a:spLocks noChangeShapeType="1"/>
            </p:cNvSpPr>
            <p:nvPr/>
          </p:nvSpPr>
          <p:spPr bwMode="auto">
            <a:xfrm flipH="1">
              <a:off x="1968" y="1008"/>
              <a:ext cx="96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12"/>
            <p:cNvSpPr>
              <a:spLocks noChangeShapeType="1"/>
            </p:cNvSpPr>
            <p:nvPr/>
          </p:nvSpPr>
          <p:spPr bwMode="auto">
            <a:xfrm flipH="1" flipV="1">
              <a:off x="3408" y="1008"/>
              <a:ext cx="96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13"/>
            <p:cNvSpPr>
              <a:spLocks noChangeShapeType="1"/>
            </p:cNvSpPr>
            <p:nvPr/>
          </p:nvSpPr>
          <p:spPr bwMode="auto">
            <a:xfrm>
              <a:off x="1776" y="172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14"/>
            <p:cNvSpPr>
              <a:spLocks noChangeShapeType="1"/>
            </p:cNvSpPr>
            <p:nvPr/>
          </p:nvSpPr>
          <p:spPr bwMode="auto">
            <a:xfrm flipV="1">
              <a:off x="4608" y="172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15"/>
            <p:cNvSpPr>
              <a:spLocks noChangeShapeType="1"/>
            </p:cNvSpPr>
            <p:nvPr/>
          </p:nvSpPr>
          <p:spPr bwMode="auto">
            <a:xfrm>
              <a:off x="1824" y="2544"/>
              <a:ext cx="24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16"/>
            <p:cNvSpPr>
              <a:spLocks noChangeShapeType="1"/>
            </p:cNvSpPr>
            <p:nvPr/>
          </p:nvSpPr>
          <p:spPr bwMode="auto">
            <a:xfrm flipV="1">
              <a:off x="4320" y="2544"/>
              <a:ext cx="24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17"/>
            <p:cNvSpPr>
              <a:spLocks noChangeShapeType="1"/>
            </p:cNvSpPr>
            <p:nvPr/>
          </p:nvSpPr>
          <p:spPr bwMode="auto">
            <a:xfrm>
              <a:off x="1248" y="2736"/>
              <a:ext cx="39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Text Box 18"/>
            <p:cNvSpPr txBox="1">
              <a:spLocks noChangeArrowheads="1"/>
            </p:cNvSpPr>
            <p:nvPr/>
          </p:nvSpPr>
          <p:spPr bwMode="auto">
            <a:xfrm>
              <a:off x="2736" y="1488"/>
              <a:ext cx="8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600" b="1">
                  <a:latin typeface="Arial" charset="0"/>
                  <a:cs typeface="Arial" charset="0"/>
                </a:rPr>
                <a:t>Expectation</a:t>
              </a:r>
            </a:p>
          </p:txBody>
        </p:sp>
        <p:sp>
          <p:nvSpPr>
            <p:cNvPr id="9242" name="Line 19"/>
            <p:cNvSpPr>
              <a:spLocks noChangeShapeType="1"/>
            </p:cNvSpPr>
            <p:nvPr/>
          </p:nvSpPr>
          <p:spPr bwMode="auto">
            <a:xfrm>
              <a:off x="2112" y="158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Line 20"/>
            <p:cNvSpPr>
              <a:spLocks noChangeShapeType="1"/>
            </p:cNvSpPr>
            <p:nvPr/>
          </p:nvSpPr>
          <p:spPr bwMode="auto">
            <a:xfrm flipH="1">
              <a:off x="3600" y="158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Text Box 21"/>
            <p:cNvSpPr txBox="1">
              <a:spLocks noChangeArrowheads="1"/>
            </p:cNvSpPr>
            <p:nvPr/>
          </p:nvSpPr>
          <p:spPr bwMode="auto">
            <a:xfrm>
              <a:off x="2688" y="2534"/>
              <a:ext cx="10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600" b="1">
                  <a:latin typeface="Arial" charset="0"/>
                  <a:cs typeface="Arial" charset="0"/>
                </a:rPr>
                <a:t>Mental Activity</a:t>
              </a:r>
            </a:p>
          </p:txBody>
        </p:sp>
        <p:sp>
          <p:nvSpPr>
            <p:cNvPr id="9245" name="Text Box 22"/>
            <p:cNvSpPr txBox="1">
              <a:spLocks noChangeArrowheads="1"/>
            </p:cNvSpPr>
            <p:nvPr/>
          </p:nvSpPr>
          <p:spPr bwMode="auto">
            <a:xfrm>
              <a:off x="2640" y="2716"/>
              <a:ext cx="11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600" b="1">
                  <a:latin typeface="Arial" charset="0"/>
                  <a:cs typeface="Arial" charset="0"/>
                </a:rPr>
                <a:t>Physical Activity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524000" y="1447800"/>
            <a:ext cx="2867025" cy="3505200"/>
            <a:chOff x="1296" y="912"/>
            <a:chExt cx="1806" cy="2208"/>
          </a:xfrm>
        </p:grpSpPr>
        <p:sp>
          <p:nvSpPr>
            <p:cNvPr id="9228" name="AutoShape 24"/>
            <p:cNvSpPr>
              <a:spLocks noChangeArrowheads="1"/>
            </p:cNvSpPr>
            <p:nvPr/>
          </p:nvSpPr>
          <p:spPr bwMode="auto">
            <a:xfrm rot="654778">
              <a:off x="1296" y="912"/>
              <a:ext cx="1344" cy="2208"/>
            </a:xfrm>
            <a:prstGeom prst="curvedRightArrow">
              <a:avLst>
                <a:gd name="adj1" fmla="val 32857"/>
                <a:gd name="adj2" fmla="val 65714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600" b="1">
                <a:latin typeface="Arial" charset="0"/>
              </a:endParaRPr>
            </a:p>
          </p:txBody>
        </p:sp>
        <p:sp>
          <p:nvSpPr>
            <p:cNvPr id="9229" name="Text Box 27"/>
            <p:cNvSpPr txBox="1">
              <a:spLocks noChangeArrowheads="1"/>
            </p:cNvSpPr>
            <p:nvPr/>
          </p:nvSpPr>
          <p:spPr bwMode="auto">
            <a:xfrm>
              <a:off x="1488" y="1776"/>
              <a:ext cx="161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“Gulf of Execution”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4759325" y="1143000"/>
            <a:ext cx="2860675" cy="3505200"/>
            <a:chOff x="3334" y="720"/>
            <a:chExt cx="1802" cy="2208"/>
          </a:xfrm>
        </p:grpSpPr>
        <p:sp>
          <p:nvSpPr>
            <p:cNvPr id="9226" name="AutoShape 26"/>
            <p:cNvSpPr>
              <a:spLocks noChangeArrowheads="1"/>
            </p:cNvSpPr>
            <p:nvPr/>
          </p:nvSpPr>
          <p:spPr bwMode="auto">
            <a:xfrm rot="9717082">
              <a:off x="3792" y="720"/>
              <a:ext cx="1344" cy="2208"/>
            </a:xfrm>
            <a:prstGeom prst="curvedRightArrow">
              <a:avLst>
                <a:gd name="adj1" fmla="val 32857"/>
                <a:gd name="adj2" fmla="val 65714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600" b="1">
                <a:latin typeface="Arial" charset="0"/>
              </a:endParaRPr>
            </a:p>
          </p:txBody>
        </p:sp>
        <p:sp>
          <p:nvSpPr>
            <p:cNvPr id="9227" name="Text Box 28"/>
            <p:cNvSpPr txBox="1">
              <a:spLocks noChangeArrowheads="1"/>
            </p:cNvSpPr>
            <p:nvPr/>
          </p:nvSpPr>
          <p:spPr bwMode="auto">
            <a:xfrm>
              <a:off x="3334" y="1756"/>
              <a:ext cx="165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“Gulf of Evaluation”</a:t>
              </a:r>
            </a:p>
          </p:txBody>
        </p:sp>
      </p:grpSp>
      <p:sp>
        <p:nvSpPr>
          <p:cNvPr id="9225" name="Rectangle 37"/>
          <p:cNvSpPr>
            <a:spLocks noChangeArrowheads="1"/>
          </p:cNvSpPr>
          <p:nvPr/>
        </p:nvSpPr>
        <p:spPr bwMode="auto">
          <a:xfrm>
            <a:off x="3733800" y="4724400"/>
            <a:ext cx="1600200" cy="1143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>
                <a:solidFill>
                  <a:schemeClr val="bg2"/>
                </a:solidFill>
                <a:latin typeface="Arial" charset="0"/>
              </a:rPr>
              <a:t>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Roles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Information architecture design</a:t>
            </a:r>
          </a:p>
          <a:p>
            <a:r>
              <a:rPr lang="en-US" altLang="en-US" smtClean="0"/>
              <a:t>Task assignment</a:t>
            </a:r>
          </a:p>
          <a:p>
            <a:r>
              <a:rPr lang="en-US" altLang="en-US" smtClean="0"/>
              <a:t>Content generation and modification</a:t>
            </a:r>
          </a:p>
          <a:p>
            <a:r>
              <a:rPr lang="en-US" altLang="en-US" smtClean="0"/>
              <a:t>Approval for “publication”</a:t>
            </a:r>
          </a:p>
          <a:p>
            <a:r>
              <a:rPr lang="en-US" altLang="en-US" smtClean="0"/>
              <a:t>Publication</a:t>
            </a:r>
          </a:p>
          <a:p>
            <a:r>
              <a:rPr lang="en-US" altLang="en-US" smtClean="0"/>
              <a:t>Error correction</a:t>
            </a:r>
          </a:p>
          <a:p>
            <a:r>
              <a:rPr lang="en-US" altLang="en-US" smtClean="0"/>
              <a:t>Tracking task progress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  <a:noFill/>
        </p:spPr>
        <p:txBody>
          <a:bodyPr lIns="92075" tIns="46038" rIns="92075" bIns="46038"/>
          <a:lstStyle/>
          <a:p>
            <a:r>
              <a:rPr lang="en-US" altLang="en-US" smtClean="0"/>
              <a:t>What is good design?</a:t>
            </a:r>
          </a:p>
        </p:txBody>
      </p:sp>
      <p:sp>
        <p:nvSpPr>
          <p:cNvPr id="10243" name="Text Box 33"/>
          <p:cNvSpPr txBox="1">
            <a:spLocks noChangeArrowheads="1"/>
          </p:cNvSpPr>
          <p:nvPr/>
        </p:nvSpPr>
        <p:spPr bwMode="auto">
          <a:xfrm>
            <a:off x="4127500" y="1371600"/>
            <a:ext cx="749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  <a:cs typeface="Arial" charset="0"/>
              </a:rPr>
              <a:t>Goals</a:t>
            </a:r>
          </a:p>
        </p:txBody>
      </p:sp>
      <p:sp>
        <p:nvSpPr>
          <p:cNvPr id="10244" name="Text Box 34"/>
          <p:cNvSpPr txBox="1">
            <a:spLocks noChangeArrowheads="1"/>
          </p:cNvSpPr>
          <p:nvPr/>
        </p:nvSpPr>
        <p:spPr bwMode="auto">
          <a:xfrm>
            <a:off x="1752600" y="2362200"/>
            <a:ext cx="1042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  <a:cs typeface="Arial" charset="0"/>
              </a:rPr>
              <a:t>Intention</a:t>
            </a:r>
          </a:p>
        </p:txBody>
      </p:sp>
      <p:sp>
        <p:nvSpPr>
          <p:cNvPr id="10245" name="Text Box 35"/>
          <p:cNvSpPr txBox="1">
            <a:spLocks noChangeArrowheads="1"/>
          </p:cNvSpPr>
          <p:nvPr/>
        </p:nvSpPr>
        <p:spPr bwMode="auto">
          <a:xfrm>
            <a:off x="1752600" y="3657600"/>
            <a:ext cx="108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  <a:cs typeface="Arial" charset="0"/>
              </a:rPr>
              <a:t>Selection</a:t>
            </a:r>
          </a:p>
        </p:txBody>
      </p:sp>
      <p:sp>
        <p:nvSpPr>
          <p:cNvPr id="10246" name="Text Box 36"/>
          <p:cNvSpPr txBox="1">
            <a:spLocks noChangeArrowheads="1"/>
          </p:cNvSpPr>
          <p:nvPr/>
        </p:nvSpPr>
        <p:spPr bwMode="auto">
          <a:xfrm>
            <a:off x="2590800" y="5105400"/>
            <a:ext cx="1154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600" b="1">
                <a:latin typeface="Arial" charset="0"/>
                <a:cs typeface="Arial" charset="0"/>
              </a:rPr>
              <a:t>Execution</a:t>
            </a:r>
          </a:p>
        </p:txBody>
      </p:sp>
      <p:sp>
        <p:nvSpPr>
          <p:cNvPr id="10247" name="Rectangle 37"/>
          <p:cNvSpPr>
            <a:spLocks noChangeArrowheads="1"/>
          </p:cNvSpPr>
          <p:nvPr/>
        </p:nvSpPr>
        <p:spPr bwMode="auto">
          <a:xfrm>
            <a:off x="3733800" y="4724400"/>
            <a:ext cx="1600200" cy="1143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>
                <a:solidFill>
                  <a:schemeClr val="bg2"/>
                </a:solidFill>
                <a:latin typeface="Arial" charset="0"/>
              </a:rPr>
              <a:t>System</a:t>
            </a:r>
          </a:p>
        </p:txBody>
      </p:sp>
      <p:sp>
        <p:nvSpPr>
          <p:cNvPr id="10248" name="Text Box 38"/>
          <p:cNvSpPr txBox="1">
            <a:spLocks noChangeArrowheads="1"/>
          </p:cNvSpPr>
          <p:nvPr/>
        </p:nvSpPr>
        <p:spPr bwMode="auto">
          <a:xfrm>
            <a:off x="5322888" y="5105400"/>
            <a:ext cx="1306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  <a:cs typeface="Arial" charset="0"/>
              </a:rPr>
              <a:t>Perception</a:t>
            </a:r>
          </a:p>
        </p:txBody>
      </p:sp>
      <p:sp>
        <p:nvSpPr>
          <p:cNvPr id="10249" name="Text Box 39"/>
          <p:cNvSpPr txBox="1">
            <a:spLocks noChangeArrowheads="1"/>
          </p:cNvSpPr>
          <p:nvPr/>
        </p:nvSpPr>
        <p:spPr bwMode="auto">
          <a:xfrm>
            <a:off x="6019800" y="3657600"/>
            <a:ext cx="1495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  <a:cs typeface="Arial" charset="0"/>
              </a:rPr>
              <a:t>Interpretation</a:t>
            </a:r>
          </a:p>
        </p:txBody>
      </p:sp>
      <p:sp>
        <p:nvSpPr>
          <p:cNvPr id="10250" name="Text Box 40"/>
          <p:cNvSpPr txBox="1">
            <a:spLocks noChangeArrowheads="1"/>
          </p:cNvSpPr>
          <p:nvPr/>
        </p:nvSpPr>
        <p:spPr bwMode="auto">
          <a:xfrm>
            <a:off x="6172200" y="2362200"/>
            <a:ext cx="1211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  <a:cs typeface="Arial" charset="0"/>
              </a:rPr>
              <a:t>Evaluation</a:t>
            </a:r>
          </a:p>
        </p:txBody>
      </p:sp>
      <p:sp>
        <p:nvSpPr>
          <p:cNvPr id="10251" name="Line 41"/>
          <p:cNvSpPr>
            <a:spLocks noChangeShapeType="1"/>
          </p:cNvSpPr>
          <p:nvPr/>
        </p:nvSpPr>
        <p:spPr bwMode="auto">
          <a:xfrm flipH="1">
            <a:off x="2590800" y="1600200"/>
            <a:ext cx="1524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43"/>
          <p:cNvSpPr>
            <a:spLocks noChangeShapeType="1"/>
          </p:cNvSpPr>
          <p:nvPr/>
        </p:nvSpPr>
        <p:spPr bwMode="auto">
          <a:xfrm flipH="1" flipV="1">
            <a:off x="4876800" y="1600200"/>
            <a:ext cx="1524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44"/>
          <p:cNvSpPr>
            <a:spLocks noChangeShapeType="1"/>
          </p:cNvSpPr>
          <p:nvPr/>
        </p:nvSpPr>
        <p:spPr bwMode="auto">
          <a:xfrm>
            <a:off x="2286000" y="2743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45"/>
          <p:cNvSpPr>
            <a:spLocks noChangeShapeType="1"/>
          </p:cNvSpPr>
          <p:nvPr/>
        </p:nvSpPr>
        <p:spPr bwMode="auto">
          <a:xfrm flipV="1">
            <a:off x="6781800" y="2743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Line 46"/>
          <p:cNvSpPr>
            <a:spLocks noChangeShapeType="1"/>
          </p:cNvSpPr>
          <p:nvPr/>
        </p:nvSpPr>
        <p:spPr bwMode="auto">
          <a:xfrm>
            <a:off x="2362200" y="40386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Line 47"/>
          <p:cNvSpPr>
            <a:spLocks noChangeShapeType="1"/>
          </p:cNvSpPr>
          <p:nvPr/>
        </p:nvSpPr>
        <p:spPr bwMode="auto">
          <a:xfrm flipV="1">
            <a:off x="6324600" y="40386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48"/>
          <p:cNvSpPr>
            <a:spLocks noChangeShapeType="1"/>
          </p:cNvSpPr>
          <p:nvPr/>
        </p:nvSpPr>
        <p:spPr bwMode="auto">
          <a:xfrm>
            <a:off x="1447800" y="43434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Text Box 49"/>
          <p:cNvSpPr txBox="1">
            <a:spLocks noChangeArrowheads="1"/>
          </p:cNvSpPr>
          <p:nvPr/>
        </p:nvSpPr>
        <p:spPr bwMode="auto">
          <a:xfrm>
            <a:off x="3810000" y="2362200"/>
            <a:ext cx="1335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  <a:cs typeface="Arial" charset="0"/>
              </a:rPr>
              <a:t>Expectation</a:t>
            </a:r>
          </a:p>
        </p:txBody>
      </p:sp>
      <p:sp>
        <p:nvSpPr>
          <p:cNvPr id="10259" name="Line 50"/>
          <p:cNvSpPr>
            <a:spLocks noChangeShapeType="1"/>
          </p:cNvSpPr>
          <p:nvPr/>
        </p:nvSpPr>
        <p:spPr bwMode="auto">
          <a:xfrm>
            <a:off x="2819400" y="2514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Line 51"/>
          <p:cNvSpPr>
            <a:spLocks noChangeShapeType="1"/>
          </p:cNvSpPr>
          <p:nvPr/>
        </p:nvSpPr>
        <p:spPr bwMode="auto">
          <a:xfrm flipH="1">
            <a:off x="5181600" y="2514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Text Box 52"/>
          <p:cNvSpPr txBox="1">
            <a:spLocks noChangeArrowheads="1"/>
          </p:cNvSpPr>
          <p:nvPr/>
        </p:nvSpPr>
        <p:spPr bwMode="auto">
          <a:xfrm>
            <a:off x="7267575" y="4022725"/>
            <a:ext cx="1620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  <a:cs typeface="Arial" charset="0"/>
              </a:rPr>
              <a:t>Mental Activity</a:t>
            </a:r>
          </a:p>
        </p:txBody>
      </p:sp>
      <p:sp>
        <p:nvSpPr>
          <p:cNvPr id="10262" name="Text Box 53"/>
          <p:cNvSpPr txBox="1">
            <a:spLocks noChangeArrowheads="1"/>
          </p:cNvSpPr>
          <p:nvPr/>
        </p:nvSpPr>
        <p:spPr bwMode="auto">
          <a:xfrm>
            <a:off x="7191375" y="4311650"/>
            <a:ext cx="180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  <a:cs typeface="Arial" charset="0"/>
              </a:rPr>
              <a:t>Physical Activity</a:t>
            </a:r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>
            <a:off x="3541713" y="2743200"/>
            <a:ext cx="1873250" cy="865188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latin typeface="Arial" charset="0"/>
            </a:endParaRP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3470275" y="2816225"/>
            <a:ext cx="2016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  <a:cs typeface="Arial" charset="0"/>
              </a:rPr>
              <a:t>Mental</a:t>
            </a:r>
          </a:p>
          <a:p>
            <a:pPr eaLnBrk="1" hangingPunct="1"/>
            <a:r>
              <a:rPr lang="en-US" altLang="en-US" sz="2000">
                <a:latin typeface="Verdana" pitchFamily="34" charset="0"/>
                <a:cs typeface="Arial" charset="0"/>
              </a:rPr>
              <a:t>Model</a:t>
            </a:r>
          </a:p>
        </p:txBody>
      </p:sp>
      <p:sp>
        <p:nvSpPr>
          <p:cNvPr id="10265" name="AutoShape 26"/>
          <p:cNvSpPr>
            <a:spLocks noChangeArrowheads="1"/>
          </p:cNvSpPr>
          <p:nvPr/>
        </p:nvSpPr>
        <p:spPr bwMode="auto">
          <a:xfrm>
            <a:off x="4232275" y="3657600"/>
            <a:ext cx="533400" cy="990600"/>
          </a:xfrm>
          <a:prstGeom prst="upDownArrow">
            <a:avLst>
              <a:gd name="adj1" fmla="val 50000"/>
              <a:gd name="adj2" fmla="val 37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r>
              <a:rPr lang="en-US" altLang="en-US" smtClean="0"/>
              <a:t>Modeling Interaction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295400" y="2895600"/>
            <a:ext cx="7731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Task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971800" y="2819400"/>
            <a:ext cx="10779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System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169988" y="2846388"/>
            <a:ext cx="10541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922588" y="2846388"/>
            <a:ext cx="1130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1704975" y="2301875"/>
            <a:ext cx="900113" cy="54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 flipV="1">
            <a:off x="2835275" y="2301875"/>
            <a:ext cx="696913" cy="54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828800" y="1828800"/>
            <a:ext cx="20351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Mental Models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941388" y="1779588"/>
            <a:ext cx="3416300" cy="1892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5360988" y="1779588"/>
            <a:ext cx="13589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60988" y="2922588"/>
            <a:ext cx="13589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>
            <a:off x="4359275" y="3297238"/>
            <a:ext cx="1001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4371975" y="2154238"/>
            <a:ext cx="976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334000" y="1828800"/>
            <a:ext cx="96043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Sight</a:t>
            </a:r>
          </a:p>
          <a:p>
            <a:r>
              <a:rPr lang="en-US" altLang="en-US"/>
              <a:t>Sound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5334000" y="2971800"/>
            <a:ext cx="96043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Hands</a:t>
            </a:r>
          </a:p>
          <a:p>
            <a:r>
              <a:rPr lang="en-US" altLang="en-US"/>
              <a:t>Voice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1295400" y="5334000"/>
            <a:ext cx="7731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Task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124200" y="5334000"/>
            <a:ext cx="7572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User</a:t>
            </a: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1169988" y="5284788"/>
            <a:ext cx="10541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2922588" y="5284788"/>
            <a:ext cx="1130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flipV="1">
            <a:off x="1704975" y="4740275"/>
            <a:ext cx="900113" cy="54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flipH="1" flipV="1">
            <a:off x="2835275" y="4740275"/>
            <a:ext cx="696913" cy="54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1676400" y="4267200"/>
            <a:ext cx="22717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Software Models</a:t>
            </a: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941388" y="4217988"/>
            <a:ext cx="3416300" cy="1892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5360988" y="4217988"/>
            <a:ext cx="13589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5360988" y="5360988"/>
            <a:ext cx="13589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 flipH="1">
            <a:off x="4359275" y="5735638"/>
            <a:ext cx="1001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4371975" y="4668838"/>
            <a:ext cx="976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5334000" y="4267200"/>
            <a:ext cx="1382713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Keyboard</a:t>
            </a:r>
          </a:p>
          <a:p>
            <a:r>
              <a:rPr lang="en-US" altLang="en-US"/>
              <a:t>Mouse</a:t>
            </a:r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5410200" y="5334000"/>
            <a:ext cx="11620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Display</a:t>
            </a:r>
          </a:p>
          <a:p>
            <a:r>
              <a:rPr lang="en-US" altLang="en-US"/>
              <a:t>Speaker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6734175" y="3297238"/>
            <a:ext cx="671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7412038" y="3305175"/>
            <a:ext cx="0" cy="1357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 flipH="1">
            <a:off x="6721475" y="4668838"/>
            <a:ext cx="696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6734175" y="5735638"/>
            <a:ext cx="1357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 flipV="1">
            <a:off x="8097838" y="2149475"/>
            <a:ext cx="0" cy="3592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 flipH="1">
            <a:off x="6721475" y="2154238"/>
            <a:ext cx="1382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>
            <a:off x="160338" y="3962400"/>
            <a:ext cx="86725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914400" y="1219200"/>
            <a:ext cx="10779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Human</a:t>
            </a:r>
          </a:p>
        </p:txBody>
      </p:sp>
      <p:sp>
        <p:nvSpPr>
          <p:cNvPr id="11303" name="Rectangle 39"/>
          <p:cNvSpPr>
            <a:spLocks noChangeArrowheads="1"/>
          </p:cNvSpPr>
          <p:nvPr/>
        </p:nvSpPr>
        <p:spPr bwMode="auto">
          <a:xfrm>
            <a:off x="914400" y="6248400"/>
            <a:ext cx="14001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Computer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Mental Models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How the user </a:t>
            </a:r>
            <a:r>
              <a:rPr lang="en-US" altLang="en-US" u="sng" smtClean="0"/>
              <a:t>thinks</a:t>
            </a:r>
            <a:r>
              <a:rPr lang="en-US" altLang="en-US" smtClean="0"/>
              <a:t> the machine works</a:t>
            </a:r>
          </a:p>
          <a:p>
            <a:pPr lvl="1"/>
            <a:r>
              <a:rPr lang="en-US" altLang="en-US" smtClean="0"/>
              <a:t>What actions can be taken?</a:t>
            </a:r>
          </a:p>
          <a:p>
            <a:pPr lvl="1"/>
            <a:r>
              <a:rPr lang="en-US" altLang="en-US" smtClean="0"/>
              <a:t>What results are expected from an action?</a:t>
            </a:r>
          </a:p>
          <a:p>
            <a:pPr lvl="1"/>
            <a:r>
              <a:rPr lang="en-US" altLang="en-US" smtClean="0"/>
              <a:t>How should system output be interpreted?</a:t>
            </a:r>
          </a:p>
          <a:p>
            <a:r>
              <a:rPr lang="en-US" altLang="en-US" smtClean="0"/>
              <a:t>Mental models exist at many levels</a:t>
            </a:r>
          </a:p>
          <a:p>
            <a:pPr lvl="1"/>
            <a:r>
              <a:rPr lang="en-US" altLang="en-US" smtClean="0"/>
              <a:t>Hardware, operating system, and network</a:t>
            </a:r>
          </a:p>
          <a:p>
            <a:pPr lvl="1"/>
            <a:r>
              <a:rPr lang="en-US" altLang="en-US" smtClean="0"/>
              <a:t>Application programs</a:t>
            </a:r>
          </a:p>
          <a:p>
            <a:pPr lvl="1"/>
            <a:r>
              <a:rPr lang="en-US" altLang="en-US" smtClean="0"/>
              <a:t>Information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mtClean="0"/>
              <a:t>Static Design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4114800"/>
          </a:xfrm>
        </p:spPr>
        <p:txBody>
          <a:bodyPr/>
          <a:lstStyle/>
          <a:p>
            <a:r>
              <a:rPr lang="en-US" altLang="en-US" smtClean="0"/>
              <a:t>Organizing principles</a:t>
            </a:r>
          </a:p>
          <a:p>
            <a:pPr lvl="1"/>
            <a:r>
              <a:rPr lang="en-US" altLang="en-US" smtClean="0"/>
              <a:t>Logical: 		e.g., chronological, alphabetical</a:t>
            </a:r>
          </a:p>
          <a:p>
            <a:pPr lvl="1"/>
            <a:r>
              <a:rPr lang="en-US" altLang="en-US" smtClean="0"/>
              <a:t>Functional: 		by task</a:t>
            </a:r>
          </a:p>
          <a:p>
            <a:pPr lvl="1"/>
            <a:r>
              <a:rPr lang="en-US" altLang="en-US" smtClean="0"/>
              <a:t>Demographic: 	by user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Metaphors</a:t>
            </a:r>
          </a:p>
          <a:p>
            <a:pPr lvl="1"/>
            <a:r>
              <a:rPr lang="en-US" altLang="en-US" smtClean="0"/>
              <a:t>Organizational: 	e.g., e-government</a:t>
            </a:r>
          </a:p>
          <a:p>
            <a:pPr lvl="1"/>
            <a:r>
              <a:rPr lang="en-US" altLang="en-US" smtClean="0"/>
              <a:t>Physical: 		e.g., online grocery store</a:t>
            </a:r>
          </a:p>
          <a:p>
            <a:pPr lvl="1"/>
            <a:r>
              <a:rPr lang="en-US" altLang="en-US" smtClean="0"/>
              <a:t>Functional: 		e.g., cut, paste</a:t>
            </a:r>
          </a:p>
          <a:p>
            <a:pPr lvl="1"/>
            <a:r>
              <a:rPr lang="en-US" altLang="en-US" smtClean="0"/>
              <a:t>Visual: 		e.g., octagon for stop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Before You Go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	On a sheet of paper, answer the following (ungraded) question (no names, please):</a:t>
            </a:r>
          </a:p>
          <a:p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sz="4000" dirty="0" smtClean="0"/>
              <a:t>What was the muddiest point in </a:t>
            </a:r>
            <a:r>
              <a:rPr lang="en-US" altLang="en-US" sz="4000" dirty="0" smtClean="0"/>
              <a:t>this semester?</a:t>
            </a:r>
            <a:endParaRPr lang="en-US" alt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96400" cy="838200"/>
          </a:xfrm>
        </p:spPr>
        <p:txBody>
          <a:bodyPr/>
          <a:lstStyle/>
          <a:p>
            <a:r>
              <a:rPr lang="en-US" altLang="en-US" dirty="0" smtClean="0"/>
              <a:t>Content Management </a:t>
            </a:r>
            <a:r>
              <a:rPr lang="en-US" altLang="en-US" dirty="0" smtClean="0"/>
              <a:t>System Structure</a:t>
            </a:r>
            <a:endParaRPr lang="en-US" alt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altLang="en-US" dirty="0" smtClean="0"/>
              <a:t>Database </a:t>
            </a:r>
            <a:r>
              <a:rPr lang="en-US" altLang="en-US" dirty="0" smtClean="0"/>
              <a:t>stores the </a:t>
            </a:r>
            <a:r>
              <a:rPr lang="en-US" altLang="en-US" dirty="0" smtClean="0"/>
              <a:t>content</a:t>
            </a:r>
          </a:p>
          <a:p>
            <a:pPr lvl="1"/>
            <a:r>
              <a:rPr lang="en-US" altLang="en-US" dirty="0" smtClean="0"/>
              <a:t>And </a:t>
            </a:r>
            <a:r>
              <a:rPr lang="en-US" altLang="en-US" dirty="0" smtClean="0"/>
              <a:t>access control data and </a:t>
            </a:r>
            <a:r>
              <a:rPr lang="en-US" altLang="en-US" dirty="0" smtClean="0"/>
              <a:t>parameters</a:t>
            </a:r>
          </a:p>
          <a:p>
            <a:pPr lvl="7"/>
            <a:endParaRPr lang="en-US" altLang="en-US" dirty="0" smtClean="0"/>
          </a:p>
          <a:p>
            <a:r>
              <a:rPr lang="en-US" altLang="en-US" dirty="0" smtClean="0"/>
              <a:t>Server scripting controls the </a:t>
            </a:r>
            <a:r>
              <a:rPr lang="en-US" altLang="en-US" dirty="0" smtClean="0"/>
              <a:t>user experience</a:t>
            </a:r>
          </a:p>
          <a:p>
            <a:pPr lvl="1"/>
            <a:r>
              <a:rPr lang="en-US" altLang="en-US" dirty="0" smtClean="0"/>
              <a:t>PHP </a:t>
            </a:r>
            <a:r>
              <a:rPr lang="en-US" altLang="en-US" dirty="0" err="1" smtClean="0"/>
              <a:t>readss</a:t>
            </a:r>
            <a:r>
              <a:rPr lang="en-US" altLang="en-US" dirty="0" smtClean="0"/>
              <a:t> </a:t>
            </a:r>
            <a:r>
              <a:rPr lang="en-US" altLang="en-US" dirty="0" smtClean="0"/>
              <a:t>database, generates HTML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(X)HTML conveys the </a:t>
            </a:r>
            <a:r>
              <a:rPr lang="en-US" altLang="en-US" dirty="0" smtClean="0"/>
              <a:t>user experience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User-side scripting enhances interactivity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JavaScript may be used for form validation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Cj041147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14400"/>
            <a:ext cx="1143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MCj021554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24400"/>
            <a:ext cx="2905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05200" y="4724400"/>
            <a:ext cx="2743200" cy="3810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Database</a:t>
            </a:r>
          </a:p>
        </p:txBody>
      </p:sp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2057400" y="3124200"/>
            <a:ext cx="5562600" cy="1447800"/>
            <a:chOff x="1296" y="1968"/>
            <a:chExt cx="3504" cy="912"/>
          </a:xfrm>
        </p:grpSpPr>
        <p:sp>
          <p:nvSpPr>
            <p:cNvPr id="19482" name="Rectangle 6"/>
            <p:cNvSpPr>
              <a:spLocks noChangeArrowheads="1"/>
            </p:cNvSpPr>
            <p:nvPr/>
          </p:nvSpPr>
          <p:spPr bwMode="auto">
            <a:xfrm>
              <a:off x="1728" y="2640"/>
              <a:ext cx="2496" cy="24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altLang="en-US"/>
                <a:t>Server-side Programming</a:t>
              </a:r>
            </a:p>
          </p:txBody>
        </p:sp>
        <p:sp>
          <p:nvSpPr>
            <p:cNvPr id="19483" name="Rectangle 7"/>
            <p:cNvSpPr>
              <a:spLocks noChangeArrowheads="1"/>
            </p:cNvSpPr>
            <p:nvPr/>
          </p:nvSpPr>
          <p:spPr bwMode="auto">
            <a:xfrm>
              <a:off x="2592" y="2304"/>
              <a:ext cx="2208" cy="24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altLang="en-US"/>
                <a:t>Interchange Language</a:t>
              </a:r>
            </a:p>
          </p:txBody>
        </p:sp>
        <p:sp>
          <p:nvSpPr>
            <p:cNvPr id="19484" name="Rectangle 8"/>
            <p:cNvSpPr>
              <a:spLocks noChangeArrowheads="1"/>
            </p:cNvSpPr>
            <p:nvPr/>
          </p:nvSpPr>
          <p:spPr bwMode="auto">
            <a:xfrm>
              <a:off x="1296" y="1968"/>
              <a:ext cx="2352" cy="24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altLang="en-US"/>
                <a:t>Client-side Programming</a:t>
              </a:r>
            </a:p>
          </p:txBody>
        </p:sp>
      </p:grp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2057400" y="2514600"/>
            <a:ext cx="5638800" cy="3810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 Web Browser</a:t>
            </a:r>
          </a:p>
        </p:txBody>
      </p:sp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2057400" y="1905000"/>
            <a:ext cx="5638800" cy="3810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Client Hardware</a:t>
            </a:r>
          </a:p>
        </p:txBody>
      </p:sp>
      <p:sp>
        <p:nvSpPr>
          <p:cNvPr id="19464" name="Rectangle 11"/>
          <p:cNvSpPr>
            <a:spLocks noChangeArrowheads="1"/>
          </p:cNvSpPr>
          <p:nvPr/>
        </p:nvSpPr>
        <p:spPr bwMode="auto">
          <a:xfrm>
            <a:off x="2057400" y="5257800"/>
            <a:ext cx="5638800" cy="3810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Server Hardware</a:t>
            </a:r>
          </a:p>
        </p:txBody>
      </p:sp>
      <p:grpSp>
        <p:nvGrpSpPr>
          <p:cNvPr id="19465" name="Group 12"/>
          <p:cNvGrpSpPr>
            <a:grpSpLocks/>
          </p:cNvGrpSpPr>
          <p:nvPr/>
        </p:nvGrpSpPr>
        <p:grpSpPr bwMode="auto">
          <a:xfrm>
            <a:off x="7696200" y="1905000"/>
            <a:ext cx="1447800" cy="3689350"/>
            <a:chOff x="4848" y="1200"/>
            <a:chExt cx="912" cy="2324"/>
          </a:xfrm>
        </p:grpSpPr>
        <p:sp>
          <p:nvSpPr>
            <p:cNvPr id="19475" name="Text Box 13"/>
            <p:cNvSpPr txBox="1">
              <a:spLocks noChangeArrowheads="1"/>
            </p:cNvSpPr>
            <p:nvPr/>
          </p:nvSpPr>
          <p:spPr bwMode="auto">
            <a:xfrm>
              <a:off x="4848" y="3312"/>
              <a:ext cx="6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FF"/>
                  </a:solidFill>
                </a:rPr>
                <a:t>(PC, Unix)</a:t>
              </a:r>
            </a:p>
          </p:txBody>
        </p:sp>
        <p:sp>
          <p:nvSpPr>
            <p:cNvPr id="19476" name="Text Box 14"/>
            <p:cNvSpPr txBox="1">
              <a:spLocks noChangeArrowheads="1"/>
            </p:cNvSpPr>
            <p:nvPr/>
          </p:nvSpPr>
          <p:spPr bwMode="auto">
            <a:xfrm>
              <a:off x="4848" y="2976"/>
              <a:ext cx="6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FF"/>
                  </a:solidFill>
                </a:rPr>
                <a:t>(MySQL)</a:t>
              </a:r>
            </a:p>
          </p:txBody>
        </p:sp>
        <p:sp>
          <p:nvSpPr>
            <p:cNvPr id="19477" name="Text Box 15"/>
            <p:cNvSpPr txBox="1">
              <a:spLocks noChangeArrowheads="1"/>
            </p:cNvSpPr>
            <p:nvPr/>
          </p:nvSpPr>
          <p:spPr bwMode="auto">
            <a:xfrm>
              <a:off x="4848" y="2640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FF"/>
                  </a:solidFill>
                </a:rPr>
                <a:t>(PHP)</a:t>
              </a:r>
            </a:p>
          </p:txBody>
        </p:sp>
        <p:sp>
          <p:nvSpPr>
            <p:cNvPr id="19478" name="Text Box 16"/>
            <p:cNvSpPr txBox="1">
              <a:spLocks noChangeArrowheads="1"/>
            </p:cNvSpPr>
            <p:nvPr/>
          </p:nvSpPr>
          <p:spPr bwMode="auto">
            <a:xfrm>
              <a:off x="4848" y="2304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FF"/>
                  </a:solidFill>
                </a:rPr>
                <a:t>(HTML, XML)</a:t>
              </a:r>
            </a:p>
          </p:txBody>
        </p:sp>
        <p:sp>
          <p:nvSpPr>
            <p:cNvPr id="19479" name="Text Box 17"/>
            <p:cNvSpPr txBox="1">
              <a:spLocks noChangeArrowheads="1"/>
            </p:cNvSpPr>
            <p:nvPr/>
          </p:nvSpPr>
          <p:spPr bwMode="auto">
            <a:xfrm>
              <a:off x="4848" y="1968"/>
              <a:ext cx="73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FF"/>
                  </a:solidFill>
                </a:rPr>
                <a:t>(JavaScript)</a:t>
              </a:r>
            </a:p>
          </p:txBody>
        </p:sp>
        <p:sp>
          <p:nvSpPr>
            <p:cNvPr id="19480" name="Text Box 18"/>
            <p:cNvSpPr txBox="1">
              <a:spLocks noChangeArrowheads="1"/>
            </p:cNvSpPr>
            <p:nvPr/>
          </p:nvSpPr>
          <p:spPr bwMode="auto">
            <a:xfrm>
              <a:off x="4848" y="1584"/>
              <a:ext cx="7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FF"/>
                  </a:solidFill>
                </a:rPr>
                <a:t>(IE, Firefox)</a:t>
              </a:r>
            </a:p>
          </p:txBody>
        </p:sp>
        <p:sp>
          <p:nvSpPr>
            <p:cNvPr id="19481" name="Text Box 19"/>
            <p:cNvSpPr txBox="1">
              <a:spLocks noChangeArrowheads="1"/>
            </p:cNvSpPr>
            <p:nvPr/>
          </p:nvSpPr>
          <p:spPr bwMode="auto">
            <a:xfrm>
              <a:off x="4896" y="1200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FF"/>
                  </a:solidFill>
                </a:rPr>
                <a:t>(PC)</a:t>
              </a:r>
            </a:p>
          </p:txBody>
        </p:sp>
      </p:grpSp>
      <p:grpSp>
        <p:nvGrpSpPr>
          <p:cNvPr id="19466" name="Group 20"/>
          <p:cNvGrpSpPr>
            <a:grpSpLocks/>
          </p:cNvGrpSpPr>
          <p:nvPr/>
        </p:nvGrpSpPr>
        <p:grpSpPr bwMode="auto">
          <a:xfrm>
            <a:off x="1295400" y="2209800"/>
            <a:ext cx="611188" cy="3041650"/>
            <a:chOff x="191" y="1392"/>
            <a:chExt cx="385" cy="1916"/>
          </a:xfrm>
        </p:grpSpPr>
        <p:sp>
          <p:nvSpPr>
            <p:cNvPr id="19469" name="Line 21"/>
            <p:cNvSpPr>
              <a:spLocks noChangeShapeType="1"/>
            </p:cNvSpPr>
            <p:nvPr/>
          </p:nvSpPr>
          <p:spPr bwMode="auto">
            <a:xfrm>
              <a:off x="576" y="2784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Line 22"/>
            <p:cNvSpPr>
              <a:spLocks noChangeShapeType="1"/>
            </p:cNvSpPr>
            <p:nvPr/>
          </p:nvSpPr>
          <p:spPr bwMode="auto">
            <a:xfrm>
              <a:off x="576" y="2112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Line 23"/>
            <p:cNvSpPr>
              <a:spLocks noChangeShapeType="1"/>
            </p:cNvSpPr>
            <p:nvPr/>
          </p:nvSpPr>
          <p:spPr bwMode="auto">
            <a:xfrm>
              <a:off x="576" y="1392"/>
              <a:ext cx="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Text Box 24"/>
            <p:cNvSpPr txBox="1">
              <a:spLocks noChangeArrowheads="1"/>
            </p:cNvSpPr>
            <p:nvPr/>
          </p:nvSpPr>
          <p:spPr bwMode="auto">
            <a:xfrm rot="-5400000">
              <a:off x="89" y="2839"/>
              <a:ext cx="5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/>
                <a:t>Business</a:t>
              </a:r>
            </a:p>
            <a:p>
              <a:pPr algn="ctr"/>
              <a:r>
                <a:rPr lang="en-US" altLang="en-US" sz="1600"/>
                <a:t>rules</a:t>
              </a:r>
            </a:p>
          </p:txBody>
        </p:sp>
        <p:sp>
          <p:nvSpPr>
            <p:cNvPr id="19473" name="Text Box 25"/>
            <p:cNvSpPr txBox="1">
              <a:spLocks noChangeArrowheads="1"/>
            </p:cNvSpPr>
            <p:nvPr/>
          </p:nvSpPr>
          <p:spPr bwMode="auto">
            <a:xfrm rot="-5400000">
              <a:off x="37" y="2214"/>
              <a:ext cx="67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/>
                <a:t>Interaction</a:t>
              </a:r>
            </a:p>
            <a:p>
              <a:pPr algn="ctr"/>
              <a:r>
                <a:rPr lang="en-US" altLang="en-US" sz="1600"/>
                <a:t>Design</a:t>
              </a:r>
            </a:p>
          </p:txBody>
        </p:sp>
        <p:sp>
          <p:nvSpPr>
            <p:cNvPr id="19474" name="Text Box 26"/>
            <p:cNvSpPr txBox="1">
              <a:spLocks noChangeArrowheads="1"/>
            </p:cNvSpPr>
            <p:nvPr/>
          </p:nvSpPr>
          <p:spPr bwMode="auto">
            <a:xfrm rot="-5400000">
              <a:off x="87" y="1541"/>
              <a:ext cx="57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/>
                <a:t>Interface</a:t>
              </a:r>
            </a:p>
            <a:p>
              <a:pPr algn="ctr"/>
              <a:r>
                <a:rPr lang="en-US" altLang="en-US" sz="1600"/>
                <a:t>Design</a:t>
              </a:r>
            </a:p>
          </p:txBody>
        </p:sp>
      </p:grpSp>
      <p:sp>
        <p:nvSpPr>
          <p:cNvPr id="595996" name="Rectangle 28"/>
          <p:cNvSpPr>
            <a:spLocks noChangeArrowheads="1"/>
          </p:cNvSpPr>
          <p:nvPr/>
        </p:nvSpPr>
        <p:spPr bwMode="auto">
          <a:xfrm>
            <a:off x="914400" y="2971800"/>
            <a:ext cx="8001000" cy="16764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mtClean="0"/>
              <a:t>“Site Blueprint”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038600" y="1524000"/>
            <a:ext cx="1371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Main</a:t>
            </a:r>
          </a:p>
          <a:p>
            <a:r>
              <a:rPr lang="en-US" altLang="en-US" sz="1600" b="1">
                <a:latin typeface="Arial" charset="0"/>
              </a:rPr>
              <a:t>Homepage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905000" y="2895600"/>
            <a:ext cx="1371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Teaching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038600" y="2895600"/>
            <a:ext cx="1371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Research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6172200" y="2895600"/>
            <a:ext cx="1371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Other</a:t>
            </a:r>
            <a:br>
              <a:rPr lang="en-US" altLang="en-US" sz="1600" b="1">
                <a:latin typeface="Arial" charset="0"/>
              </a:rPr>
            </a:br>
            <a:r>
              <a:rPr lang="en-US" altLang="en-US" sz="1600" b="1">
                <a:latin typeface="Arial" charset="0"/>
              </a:rPr>
              <a:t>Activities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286000" y="40386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latin typeface="Arial" charset="0"/>
              </a:rPr>
              <a:t>LBSC 690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286000" y="48006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latin typeface="Arial" charset="0"/>
              </a:rPr>
              <a:t>INFM 718R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286000" y="55626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latin typeface="Arial" charset="0"/>
              </a:rPr>
              <a:t>Doctoral</a:t>
            </a:r>
            <a:br>
              <a:rPr lang="en-US" altLang="en-US" sz="1400" b="1">
                <a:latin typeface="Arial" charset="0"/>
              </a:rPr>
            </a:br>
            <a:r>
              <a:rPr lang="en-US" altLang="en-US" sz="1400" b="1">
                <a:latin typeface="Arial" charset="0"/>
              </a:rPr>
              <a:t>Seminar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19600" y="40386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latin typeface="Arial" charset="0"/>
              </a:rPr>
              <a:t>Ph.D. </a:t>
            </a:r>
          </a:p>
          <a:p>
            <a:r>
              <a:rPr lang="en-US" altLang="en-US" sz="1400" b="1">
                <a:latin typeface="Arial" charset="0"/>
              </a:rPr>
              <a:t>Students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419600" y="48006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latin typeface="Arial" charset="0"/>
              </a:rPr>
              <a:t>Publications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4419600" y="55626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latin typeface="Arial" charset="0"/>
              </a:rPr>
              <a:t>Projects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6553200" y="40386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latin typeface="Arial" charset="0"/>
              </a:rPr>
              <a:t>IR</a:t>
            </a:r>
          </a:p>
          <a:p>
            <a:r>
              <a:rPr lang="en-US" altLang="en-US" sz="1400" b="1">
                <a:latin typeface="Arial" charset="0"/>
              </a:rPr>
              <a:t>Colloquium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6553200" y="48006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latin typeface="Arial" charset="0"/>
              </a:rPr>
              <a:t>TREC</a:t>
            </a: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25908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4724400" y="2362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67818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2590800" y="25908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4191000" y="4343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4191000" y="510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4191000" y="586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 flipV="1">
            <a:off x="4191000" y="37338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6324600" y="4343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>
            <a:off x="6324600" y="510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 flipV="1">
            <a:off x="6324600" y="3733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2057400" y="4343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2057400" y="510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2057400" y="586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 flipV="1">
            <a:off x="2057400" y="37338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Grid Layouts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295400" y="1600200"/>
            <a:ext cx="3200400" cy="2057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800600" y="1600200"/>
            <a:ext cx="3200400" cy="2057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295400" y="3962400"/>
            <a:ext cx="3200400" cy="2057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800600" y="3962400"/>
            <a:ext cx="3200400" cy="2057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295400" y="1600200"/>
            <a:ext cx="6858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447800" y="1828800"/>
            <a:ext cx="4286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latin typeface="Arial" charset="0"/>
                <a:cs typeface="Arial" charset="0"/>
              </a:rPr>
              <a:t>Navigation Bar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743200" y="2514600"/>
            <a:ext cx="950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  <a:cs typeface="Arial" charset="0"/>
              </a:rPr>
              <a:t>Content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972175" y="2667000"/>
            <a:ext cx="950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  <a:cs typeface="Arial" charset="0"/>
              </a:rPr>
              <a:t>Content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1295400" y="3962400"/>
            <a:ext cx="6858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1295400" y="3962400"/>
            <a:ext cx="3200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1295400" y="39624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4800600" y="1600200"/>
            <a:ext cx="3200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447800" y="4419600"/>
            <a:ext cx="4286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latin typeface="Arial" charset="0"/>
                <a:cs typeface="Arial" charset="0"/>
              </a:rPr>
              <a:t>Navigation Bar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2420938" y="3962400"/>
            <a:ext cx="1617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  <a:cs typeface="Arial" charset="0"/>
              </a:rPr>
              <a:t>Navigation Bar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638800" y="1644650"/>
            <a:ext cx="1617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  <a:cs typeface="Arial" charset="0"/>
              </a:rPr>
              <a:t>Navigation Bar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2743200" y="5029200"/>
            <a:ext cx="950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  <a:cs typeface="Arial" charset="0"/>
              </a:rPr>
              <a:t>Content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5715000" y="4876800"/>
            <a:ext cx="950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  <a:cs typeface="Arial" charset="0"/>
              </a:rPr>
              <a:t>Content</a:t>
            </a: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7315200" y="3962400"/>
            <a:ext cx="6858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7467600" y="4267200"/>
            <a:ext cx="4286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latin typeface="Arial" charset="0"/>
                <a:cs typeface="Arial" charset="0"/>
              </a:rPr>
              <a:t>Related Links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mtClean="0"/>
              <a:t>Grid Layout: NY Times</a:t>
            </a:r>
          </a:p>
        </p:txBody>
      </p:sp>
      <p:pic>
        <p:nvPicPr>
          <p:cNvPr id="17411" name="Picture 3" descr="nytime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51371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3198</TotalTime>
  <Pages>35</Pages>
  <Words>961</Words>
  <Application>Microsoft Office PowerPoint</Application>
  <PresentationFormat>On-screen Show (4:3)</PresentationFormat>
  <Paragraphs>337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Times New Roman</vt:lpstr>
      <vt:lpstr>Verdana</vt:lpstr>
      <vt:lpstr>Default Design</vt:lpstr>
      <vt:lpstr>Content Management Systems</vt:lpstr>
      <vt:lpstr>Why Content Management Systems?</vt:lpstr>
      <vt:lpstr>Content Management Systems</vt:lpstr>
      <vt:lpstr>Roles</vt:lpstr>
      <vt:lpstr>Content Management System Structure</vt:lpstr>
      <vt:lpstr>PowerPoint Presentation</vt:lpstr>
      <vt:lpstr>“Site Blueprint”</vt:lpstr>
      <vt:lpstr>Grid Layouts</vt:lpstr>
      <vt:lpstr>Grid Layout: NY Times</vt:lpstr>
      <vt:lpstr>Grid Layout: NY Times</vt:lpstr>
      <vt:lpstr>Grid Layout: ebay</vt:lpstr>
      <vt:lpstr>Grid Layout: ebay</vt:lpstr>
      <vt:lpstr>Grid Layout: Amazon</vt:lpstr>
      <vt:lpstr>Grid Layout: Amazon</vt:lpstr>
      <vt:lpstr>Some Layout Guidelines</vt:lpstr>
      <vt:lpstr>Interaction Design</vt:lpstr>
      <vt:lpstr>Opening Moves</vt:lpstr>
      <vt:lpstr>Opening Moves</vt:lpstr>
      <vt:lpstr>Opening Moves</vt:lpstr>
      <vt:lpstr>Middle Game</vt:lpstr>
      <vt:lpstr>Middle Game</vt:lpstr>
      <vt:lpstr>Joomla Structure</vt:lpstr>
      <vt:lpstr>Joomla Components</vt:lpstr>
      <vt:lpstr>Joomla Features</vt:lpstr>
      <vt:lpstr>PowerPoint Presentation</vt:lpstr>
      <vt:lpstr>Joomla Hosting</vt:lpstr>
      <vt:lpstr>Joomla First Steps</vt:lpstr>
      <vt:lpstr>Ajax Applications</vt:lpstr>
      <vt:lpstr>PowerPoint Presentation</vt:lpstr>
      <vt:lpstr>PowerPoint Presentation</vt:lpstr>
      <vt:lpstr>Navigation Patterns</vt:lpstr>
      <vt:lpstr>Evaluation Approaches</vt:lpstr>
      <vt:lpstr>Evaluation Examples</vt:lpstr>
      <vt:lpstr>Evaluation Measures</vt:lpstr>
      <vt:lpstr>Human-Computer Interaction</vt:lpstr>
      <vt:lpstr>Synergy</vt:lpstr>
      <vt:lpstr>Interaction</vt:lpstr>
      <vt:lpstr>Stages of Interaction</vt:lpstr>
      <vt:lpstr>Challenges of HCI</vt:lpstr>
      <vt:lpstr>What is good design?</vt:lpstr>
      <vt:lpstr>Modeling Interaction</vt:lpstr>
      <vt:lpstr>Mental Models</vt:lpstr>
      <vt:lpstr>Static Design</vt:lpstr>
      <vt:lpstr>Before You Go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</dc:title>
  <dc:creator>Daqing He</dc:creator>
  <cp:lastModifiedBy>jj</cp:lastModifiedBy>
  <cp:revision>88</cp:revision>
  <cp:lastPrinted>1601-01-01T00:00:00Z</cp:lastPrinted>
  <dcterms:created xsi:type="dcterms:W3CDTF">1997-09-24T15:18:00Z</dcterms:created>
  <dcterms:modified xsi:type="dcterms:W3CDTF">2013-12-01T02:28:18Z</dcterms:modified>
</cp:coreProperties>
</file>