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5" d="100"/>
          <a:sy n="145" d="100"/>
        </p:scale>
        <p:origin x="624" y="12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9986675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616211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925311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977791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03461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977056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562859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8412803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836348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295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8360599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807597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159040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846842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284250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9031693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036711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3684451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0760002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060861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79715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 name="Shape 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93726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402671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149481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041810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592859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155492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1583342"/>
            <a:ext cx="7772400" cy="1159856"/>
          </a:xfrm>
          <a:prstGeom prst="rect">
            <a:avLst/>
          </a:prstGeom>
        </p:spPr>
        <p:txBody>
          <a:bodyPr lIns="91425" tIns="91425" rIns="91425" bIns="91425" anchor="b" anchorCtr="0"/>
          <a:lstStyle>
            <a:lvl1pPr indent="304800" algn="ctr">
              <a:buSzPct val="100000"/>
              <a:defRPr sz="4800"/>
            </a:lvl1pPr>
            <a:lvl2pPr indent="304800" algn="ctr">
              <a:buSzPct val="100000"/>
              <a:defRPr sz="4800"/>
            </a:lvl2pPr>
            <a:lvl3pPr indent="304800" algn="ctr">
              <a:buSzPct val="100000"/>
              <a:defRPr sz="4800"/>
            </a:lvl3pPr>
            <a:lvl4pPr indent="304800" algn="ctr">
              <a:buSzPct val="100000"/>
              <a:defRPr sz="4800"/>
            </a:lvl4pPr>
            <a:lvl5pPr indent="304800" algn="ctr">
              <a:buSzPct val="100000"/>
              <a:defRPr sz="4800"/>
            </a:lvl5pPr>
            <a:lvl6pPr indent="304800" algn="ctr">
              <a:buSzPct val="100000"/>
              <a:defRPr sz="4800"/>
            </a:lvl6pPr>
            <a:lvl7pPr indent="304800" algn="ctr">
              <a:buSzPct val="100000"/>
              <a:defRPr sz="4800"/>
            </a:lvl7pPr>
            <a:lvl8pPr indent="304800" algn="ctr">
              <a:buSzPct val="100000"/>
              <a:defRPr sz="4800"/>
            </a:lvl8pPr>
            <a:lvl9pPr indent="304800" algn="ctr">
              <a:buSzPct val="100000"/>
              <a:defRPr sz="4800"/>
            </a:lvl9pPr>
          </a:lstStyle>
          <a:p>
            <a:endParaRPr/>
          </a:p>
        </p:txBody>
      </p:sp>
      <p:sp>
        <p:nvSpPr>
          <p:cNvPr id="9" name="Shape 9"/>
          <p:cNvSpPr txBox="1">
            <a:spLocks noGrp="1"/>
          </p:cNvSpPr>
          <p:nvPr>
            <p:ph type="subTitle" idx="1"/>
          </p:nvPr>
        </p:nvSpPr>
        <p:spPr>
          <a:xfrm>
            <a:off x="685800" y="2840053"/>
            <a:ext cx="7772400" cy="784737"/>
          </a:xfrm>
          <a:prstGeom prst="rect">
            <a:avLst/>
          </a:prstGeom>
        </p:spPr>
        <p:txBody>
          <a:bodyPr lIns="91425" tIns="91425" rIns="91425" bIns="91425" anchor="t" anchorCtr="0"/>
          <a:lstStyle>
            <a:lvl1pPr marL="0" algn="ctr">
              <a:spcBef>
                <a:spcPts val="0"/>
              </a:spcBef>
              <a:buClr>
                <a:schemeClr val="dk2"/>
              </a:buClr>
              <a:buNone/>
              <a:defRPr>
                <a:solidFill>
                  <a:schemeClr val="dk2"/>
                </a:solidFill>
              </a:defRPr>
            </a:lvl1pPr>
            <a:lvl2pPr marL="0" indent="190500" algn="ctr">
              <a:spcBef>
                <a:spcPts val="0"/>
              </a:spcBef>
              <a:buClr>
                <a:schemeClr val="dk2"/>
              </a:buClr>
              <a:buSzPct val="100000"/>
              <a:buNone/>
              <a:defRPr sz="3000">
                <a:solidFill>
                  <a:schemeClr val="dk2"/>
                </a:solidFill>
              </a:defRPr>
            </a:lvl2pPr>
            <a:lvl3pPr marL="0" indent="190500" algn="ctr">
              <a:spcBef>
                <a:spcPts val="0"/>
              </a:spcBef>
              <a:buClr>
                <a:schemeClr val="dk2"/>
              </a:buClr>
              <a:buSzPct val="100000"/>
              <a:buNone/>
              <a:defRPr sz="3000">
                <a:solidFill>
                  <a:schemeClr val="dk2"/>
                </a:solidFill>
              </a:defRPr>
            </a:lvl3pPr>
            <a:lvl4pPr marL="0" indent="190500" algn="ctr">
              <a:spcBef>
                <a:spcPts val="0"/>
              </a:spcBef>
              <a:buClr>
                <a:schemeClr val="dk2"/>
              </a:buClr>
              <a:buSzPct val="100000"/>
              <a:buNone/>
              <a:defRPr sz="3000">
                <a:solidFill>
                  <a:schemeClr val="dk2"/>
                </a:solidFill>
              </a:defRPr>
            </a:lvl4pPr>
            <a:lvl5pPr marL="0" indent="190500" algn="ctr">
              <a:spcBef>
                <a:spcPts val="0"/>
              </a:spcBef>
              <a:buClr>
                <a:schemeClr val="dk2"/>
              </a:buClr>
              <a:buSzPct val="100000"/>
              <a:buNone/>
              <a:defRPr sz="3000">
                <a:solidFill>
                  <a:schemeClr val="dk2"/>
                </a:solidFill>
              </a:defRPr>
            </a:lvl5pPr>
            <a:lvl6pPr marL="0" indent="190500" algn="ctr">
              <a:spcBef>
                <a:spcPts val="0"/>
              </a:spcBef>
              <a:buClr>
                <a:schemeClr val="dk2"/>
              </a:buClr>
              <a:buSzPct val="100000"/>
              <a:buNone/>
              <a:defRPr sz="3000">
                <a:solidFill>
                  <a:schemeClr val="dk2"/>
                </a:solidFill>
              </a:defRPr>
            </a:lvl6pPr>
            <a:lvl7pPr marL="0" indent="190500" algn="ctr">
              <a:spcBef>
                <a:spcPts val="0"/>
              </a:spcBef>
              <a:buClr>
                <a:schemeClr val="dk2"/>
              </a:buClr>
              <a:buSzPct val="100000"/>
              <a:buNone/>
              <a:defRPr sz="3000">
                <a:solidFill>
                  <a:schemeClr val="dk2"/>
                </a:solidFill>
              </a:defRPr>
            </a:lvl7pPr>
            <a:lvl8pPr marL="0" indent="190500" algn="ctr">
              <a:spcBef>
                <a:spcPts val="0"/>
              </a:spcBef>
              <a:buClr>
                <a:schemeClr val="dk2"/>
              </a:buClr>
              <a:buSzPct val="100000"/>
              <a:buNone/>
              <a:defRPr sz="3000">
                <a:solidFill>
                  <a:schemeClr val="dk2"/>
                </a:solidFill>
              </a:defRPr>
            </a:lvl8pPr>
            <a:lvl9pPr marL="0" indent="190500" algn="ctr">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05978"/>
            <a:ext cx="8229600" cy="85725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25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5" name="Shape 15"/>
          <p:cNvSpPr txBox="1">
            <a:spLocks noGrp="1"/>
          </p:cNvSpPr>
          <p:nvPr>
            <p:ph type="body" idx="1"/>
          </p:nvPr>
        </p:nvSpPr>
        <p:spPr>
          <a:xfrm>
            <a:off x="457200" y="1200150"/>
            <a:ext cx="3994525" cy="372568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body" idx="2"/>
          </p:nvPr>
        </p:nvSpPr>
        <p:spPr>
          <a:xfrm>
            <a:off x="4692273" y="1200150"/>
            <a:ext cx="3994525" cy="372568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25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4406309"/>
            <a:ext cx="8229600" cy="519520"/>
          </a:xfrm>
          <a:prstGeom prst="rect">
            <a:avLst/>
          </a:prstGeom>
        </p:spPr>
        <p:txBody>
          <a:bodyPr lIns="91425" tIns="91425" rIns="91425" bIns="91425" anchor="t" anchorCtr="0"/>
          <a:lstStyle>
            <a:lvl1pPr marL="285750" indent="-171450" algn="ctr">
              <a:spcBef>
                <a:spcPts val="360"/>
              </a:spcBef>
              <a:buSzPct val="100000"/>
              <a:buNone/>
              <a:defRPr sz="1800"/>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250"/>
          </a:xfrm>
          <a:prstGeom prst="rect">
            <a:avLst/>
          </a:prstGeom>
        </p:spPr>
        <p:txBody>
          <a:bodyPr lIns="91425" tIns="91425" rIns="91425" bIns="91425" anchor="b" anchorCtr="0"/>
          <a:lstStyle>
            <a:lvl1pPr marL="0">
              <a:buClr>
                <a:schemeClr val="dk1"/>
              </a:buClr>
              <a:buSzPct val="100000"/>
              <a:buNone/>
              <a:defRPr sz="3600" b="1">
                <a:solidFill>
                  <a:schemeClr val="dk1"/>
                </a:solidFill>
              </a:defRPr>
            </a:lvl1pPr>
            <a:lvl2pPr marL="0" indent="228600">
              <a:buClr>
                <a:schemeClr val="dk1"/>
              </a:buClr>
              <a:buSzPct val="100000"/>
              <a:buNone/>
              <a:defRPr sz="3600" b="1">
                <a:solidFill>
                  <a:schemeClr val="dk1"/>
                </a:solidFill>
              </a:defRPr>
            </a:lvl2pPr>
            <a:lvl3pPr marL="0" indent="228600">
              <a:buClr>
                <a:schemeClr val="dk1"/>
              </a:buClr>
              <a:buSzPct val="100000"/>
              <a:buNone/>
              <a:defRPr sz="3600" b="1">
                <a:solidFill>
                  <a:schemeClr val="dk1"/>
                </a:solidFill>
              </a:defRPr>
            </a:lvl3pPr>
            <a:lvl4pPr marL="0" indent="228600">
              <a:buClr>
                <a:schemeClr val="dk1"/>
              </a:buClr>
              <a:buSzPct val="100000"/>
              <a:buNone/>
              <a:defRPr sz="3600" b="1">
                <a:solidFill>
                  <a:schemeClr val="dk1"/>
                </a:solidFill>
              </a:defRPr>
            </a:lvl4pPr>
            <a:lvl5pPr marL="0" indent="228600">
              <a:buClr>
                <a:schemeClr val="dk1"/>
              </a:buClr>
              <a:buSzPct val="100000"/>
              <a:buNone/>
              <a:defRPr sz="3600" b="1">
                <a:solidFill>
                  <a:schemeClr val="dk1"/>
                </a:solidFill>
              </a:defRPr>
            </a:lvl5pPr>
            <a:lvl6pPr marL="0" indent="228600">
              <a:buClr>
                <a:schemeClr val="dk1"/>
              </a:buClr>
              <a:buSzPct val="100000"/>
              <a:buNone/>
              <a:defRPr sz="3600" b="1">
                <a:solidFill>
                  <a:schemeClr val="dk1"/>
                </a:solidFill>
              </a:defRPr>
            </a:lvl6pPr>
            <a:lvl7pPr marL="0" indent="228600">
              <a:buClr>
                <a:schemeClr val="dk1"/>
              </a:buClr>
              <a:buSzPct val="100000"/>
              <a:buNone/>
              <a:defRPr sz="3600" b="1">
                <a:solidFill>
                  <a:schemeClr val="dk1"/>
                </a:solidFill>
              </a:defRPr>
            </a:lvl7pPr>
            <a:lvl8pPr marL="0" indent="228600">
              <a:buClr>
                <a:schemeClr val="dk1"/>
              </a:buClr>
              <a:buSzPct val="100000"/>
              <a:buNone/>
              <a:defRPr sz="3600" b="1">
                <a:solidFill>
                  <a:schemeClr val="dk1"/>
                </a:solidFill>
              </a:defRPr>
            </a:lvl8pPr>
            <a:lvl9pPr marL="0" indent="228600">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marL="342900" indent="-152400">
              <a:spcBef>
                <a:spcPts val="600"/>
              </a:spcBef>
              <a:buClr>
                <a:schemeClr val="dk1"/>
              </a:buClr>
              <a:buSzPct val="100000"/>
              <a:defRPr sz="3000">
                <a:solidFill>
                  <a:schemeClr val="dk1"/>
                </a:solidFill>
              </a:defRPr>
            </a:lvl1pPr>
            <a:lvl2pPr marL="742950" indent="-133350">
              <a:spcBef>
                <a:spcPts val="480"/>
              </a:spcBef>
              <a:buClr>
                <a:schemeClr val="dk1"/>
              </a:buClr>
              <a:buSzPct val="100000"/>
              <a:defRPr sz="2400">
                <a:solidFill>
                  <a:schemeClr val="dk1"/>
                </a:solidFill>
              </a:defRPr>
            </a:lvl2pPr>
            <a:lvl3pPr marL="1143000" indent="-76200">
              <a:spcBef>
                <a:spcPts val="480"/>
              </a:spcBef>
              <a:buClr>
                <a:schemeClr val="dk1"/>
              </a:buClr>
              <a:buSzPct val="100000"/>
              <a:defRPr sz="2400">
                <a:solidFill>
                  <a:schemeClr val="dk1"/>
                </a:solidFill>
              </a:defRPr>
            </a:lvl3pPr>
            <a:lvl4pPr marL="1600200" indent="-114300">
              <a:spcBef>
                <a:spcPts val="360"/>
              </a:spcBef>
              <a:buClr>
                <a:schemeClr val="dk1"/>
              </a:buClr>
              <a:buSzPct val="100000"/>
              <a:defRPr sz="1800">
                <a:solidFill>
                  <a:schemeClr val="dk1"/>
                </a:solidFill>
              </a:defRPr>
            </a:lvl4pPr>
            <a:lvl5pPr marL="2057400" indent="-114300">
              <a:spcBef>
                <a:spcPts val="360"/>
              </a:spcBef>
              <a:buClr>
                <a:schemeClr val="dk1"/>
              </a:buClr>
              <a:buSzPct val="100000"/>
              <a:defRPr sz="1800">
                <a:solidFill>
                  <a:schemeClr val="dk1"/>
                </a:solidFill>
              </a:defRPr>
            </a:lvl5pPr>
            <a:lvl6pPr marL="2514600" indent="-114300">
              <a:spcBef>
                <a:spcPts val="360"/>
              </a:spcBef>
              <a:buClr>
                <a:schemeClr val="dk1"/>
              </a:buClr>
              <a:buSzPct val="100000"/>
              <a:defRPr sz="1800">
                <a:solidFill>
                  <a:schemeClr val="dk1"/>
                </a:solidFill>
              </a:defRPr>
            </a:lvl6pPr>
            <a:lvl7pPr marL="2971800" indent="-114300">
              <a:spcBef>
                <a:spcPts val="360"/>
              </a:spcBef>
              <a:buClr>
                <a:schemeClr val="dk1"/>
              </a:buClr>
              <a:buSzPct val="100000"/>
              <a:defRPr sz="1800">
                <a:solidFill>
                  <a:schemeClr val="dk1"/>
                </a:solidFill>
              </a:defRPr>
            </a:lvl7pPr>
            <a:lvl8pPr marL="3429000" indent="-114300">
              <a:spcBef>
                <a:spcPts val="360"/>
              </a:spcBef>
              <a:buClr>
                <a:schemeClr val="dk1"/>
              </a:buClr>
              <a:buSzPct val="100000"/>
              <a:defRPr sz="1800">
                <a:solidFill>
                  <a:schemeClr val="dk1"/>
                </a:solidFill>
              </a:defRPr>
            </a:lvl8pPr>
            <a:lvl9pPr marL="3886200" indent="-114300">
              <a:spcBef>
                <a:spcPts val="360"/>
              </a:spcBef>
              <a:buClr>
                <a:schemeClr val="dk1"/>
              </a:buClr>
              <a:buSzPct val="100000"/>
              <a:defRPr sz="1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robert.spangler@nara.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5800" y="1583342"/>
            <a:ext cx="7772400" cy="1159856"/>
          </a:xfrm>
          <a:prstGeom prst="rect">
            <a:avLst/>
          </a:prstGeom>
        </p:spPr>
        <p:txBody>
          <a:bodyPr lIns="91425" tIns="91425" rIns="91425" bIns="91425" anchor="b" anchorCtr="0">
            <a:noAutofit/>
          </a:bodyPr>
          <a:lstStyle/>
          <a:p>
            <a:pPr>
              <a:buNone/>
            </a:pPr>
            <a:r>
              <a:rPr lang="en" sz="3600"/>
              <a:t>Stranger in a Strange Land</a:t>
            </a:r>
          </a:p>
        </p:txBody>
      </p:sp>
      <p:sp>
        <p:nvSpPr>
          <p:cNvPr id="24" name="Shape 24"/>
          <p:cNvSpPr txBox="1">
            <a:spLocks noGrp="1"/>
          </p:cNvSpPr>
          <p:nvPr>
            <p:ph type="subTitle" idx="1"/>
          </p:nvPr>
        </p:nvSpPr>
        <p:spPr>
          <a:xfrm>
            <a:off x="685800" y="2840047"/>
            <a:ext cx="7772400" cy="1426499"/>
          </a:xfrm>
          <a:prstGeom prst="rect">
            <a:avLst/>
          </a:prstGeom>
        </p:spPr>
        <p:txBody>
          <a:bodyPr lIns="91425" tIns="91425" rIns="91425" bIns="91425" anchor="t" anchorCtr="0">
            <a:noAutofit/>
          </a:bodyPr>
          <a:lstStyle/>
          <a:p>
            <a:pPr lvl="0" rtl="0">
              <a:buNone/>
            </a:pPr>
            <a:r>
              <a:rPr lang="en"/>
              <a:t>Guest presentation LBSC 671</a:t>
            </a:r>
          </a:p>
          <a:p>
            <a:pPr lvl="0" rtl="0">
              <a:buNone/>
            </a:pPr>
            <a:r>
              <a:rPr lang="en"/>
              <a:t>Robert Spangler</a:t>
            </a:r>
          </a:p>
          <a:p>
            <a:pPr lvl="0" rtl="0">
              <a:buNone/>
            </a:pPr>
            <a:r>
              <a:rPr lang="en"/>
              <a:t>Nov 18, 2013</a:t>
            </a:r>
          </a:p>
          <a:p>
            <a:endParaRPr lang="en"/>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St. Louis Personnel Records</a:t>
            </a:r>
          </a:p>
        </p:txBody>
      </p:sp>
      <p:sp>
        <p:nvSpPr>
          <p:cNvPr id="78" name="Shape 7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30894"/>
              </a:lnSpc>
              <a:spcBef>
                <a:spcPts val="400"/>
              </a:spcBef>
              <a:spcAft>
                <a:spcPts val="600"/>
              </a:spcAft>
              <a:buClr>
                <a:schemeClr val="dk1"/>
              </a:buClr>
              <a:buSzPct val="61111"/>
              <a:buFont typeface="Arial"/>
              <a:buNone/>
            </a:pPr>
            <a:r>
              <a:rPr lang="en" sz="1800"/>
              <a:t>Three offices in the St. Louis, Missouri area comprise the National Personnel Records Center.</a:t>
            </a:r>
          </a:p>
          <a:p>
            <a:pPr marL="685800" lvl="0" indent="-342900" rtl="0">
              <a:lnSpc>
                <a:spcPct val="130894"/>
              </a:lnSpc>
              <a:spcBef>
                <a:spcPts val="300"/>
              </a:spcBef>
              <a:spcAft>
                <a:spcPts val="100"/>
              </a:spcAft>
              <a:buClr>
                <a:schemeClr val="dk1"/>
              </a:buClr>
              <a:buSzPct val="166666"/>
              <a:buFont typeface="Arial"/>
              <a:buChar char="•"/>
            </a:pPr>
            <a:r>
              <a:rPr lang="en" sz="1800"/>
              <a:t>Spanish Lake, Missouri, Military Personnel Records Center</a:t>
            </a:r>
          </a:p>
          <a:p>
            <a:pPr marL="685800" lvl="0" indent="-342900" rtl="0">
              <a:lnSpc>
                <a:spcPct val="130894"/>
              </a:lnSpc>
              <a:spcBef>
                <a:spcPts val="300"/>
              </a:spcBef>
              <a:spcAft>
                <a:spcPts val="100"/>
              </a:spcAft>
              <a:buClr>
                <a:schemeClr val="dk1"/>
              </a:buClr>
              <a:buSzPct val="166666"/>
              <a:buFont typeface="Arial"/>
              <a:buChar char="•"/>
            </a:pPr>
            <a:r>
              <a:rPr lang="en" sz="1800"/>
              <a:t>Valmeyer, Illinois and St. Louis, Missouri, Civilian Personnel Records Center</a:t>
            </a:r>
          </a:p>
          <a:p>
            <a:pPr lvl="0" rtl="0">
              <a:lnSpc>
                <a:spcPct val="130894"/>
              </a:lnSpc>
              <a:spcBef>
                <a:spcPts val="400"/>
              </a:spcBef>
              <a:spcAft>
                <a:spcPts val="600"/>
              </a:spcAft>
              <a:buClr>
                <a:schemeClr val="dk1"/>
              </a:buClr>
              <a:buSzPct val="61111"/>
              <a:buFont typeface="Arial"/>
              <a:buNone/>
            </a:pPr>
            <a:r>
              <a:rPr lang="en" sz="1800"/>
              <a:t>In addition, Federal Records Centers exist in each region that house materials owned by Federal agencies. Federal Records Centers are not open for public research. For example, the FRC in Lenexa, Kansas holds items from the treatment of John F. Kennedy after his fatal shooting in 1963.</a:t>
            </a:r>
          </a:p>
          <a:p>
            <a:endParaRPr lang="en" sz="1800"/>
          </a:p>
          <a:p>
            <a:endParaRPr lang="en" sz="1800"/>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Presidential Libraries</a:t>
            </a:r>
          </a:p>
        </p:txBody>
      </p:sp>
      <p:sp>
        <p:nvSpPr>
          <p:cNvPr id="84" name="Shape 84"/>
          <p:cNvSpPr txBox="1">
            <a:spLocks noGrp="1"/>
          </p:cNvSpPr>
          <p:nvPr>
            <p:ph type="body" idx="1"/>
          </p:nvPr>
        </p:nvSpPr>
        <p:spPr>
          <a:xfrm>
            <a:off x="457200" y="879924"/>
            <a:ext cx="8229600" cy="3725699"/>
          </a:xfrm>
          <a:prstGeom prst="rect">
            <a:avLst/>
          </a:prstGeom>
        </p:spPr>
        <p:txBody>
          <a:bodyPr lIns="91425" tIns="91425" rIns="91425" bIns="91425" anchor="t" anchorCtr="0">
            <a:noAutofit/>
          </a:bodyPr>
          <a:lstStyle/>
          <a:p>
            <a:pPr marL="685800" lvl="0" indent="-304800" rtl="0">
              <a:lnSpc>
                <a:spcPct val="130894"/>
              </a:lnSpc>
              <a:spcBef>
                <a:spcPts val="300"/>
              </a:spcBef>
              <a:spcAft>
                <a:spcPts val="100"/>
              </a:spcAft>
              <a:buClr>
                <a:schemeClr val="dk1"/>
              </a:buClr>
              <a:buSzPct val="200000"/>
              <a:buFont typeface="Arial"/>
              <a:buChar char="•"/>
            </a:pPr>
            <a:r>
              <a:rPr lang="en" sz="1000" dirty="0"/>
              <a:t>
</a:t>
            </a:r>
            <a:r>
              <a:rPr lang="en" sz="1100" dirty="0"/>
              <a:t>Herbert Hoover Presidential Library in West Branch, Iowa</a:t>
            </a:r>
          </a:p>
          <a:p>
            <a:pPr marL="685800" lvl="0" indent="-304800" rtl="0">
              <a:lnSpc>
                <a:spcPct val="130894"/>
              </a:lnSpc>
              <a:spcBef>
                <a:spcPts val="300"/>
              </a:spcBef>
              <a:spcAft>
                <a:spcPts val="100"/>
              </a:spcAft>
              <a:buClr>
                <a:schemeClr val="dk1"/>
              </a:buClr>
              <a:buSzPct val="166666"/>
              <a:buFont typeface="Arial"/>
              <a:buChar char="•"/>
            </a:pPr>
            <a:r>
              <a:rPr lang="en" sz="1100" dirty="0"/>
              <a:t>Franklin D. Roosevelt Presidential Library in Hyde Park, New York</a:t>
            </a:r>
          </a:p>
          <a:p>
            <a:pPr marL="685800" lvl="0" indent="-304800" rtl="0">
              <a:lnSpc>
                <a:spcPct val="130894"/>
              </a:lnSpc>
              <a:spcBef>
                <a:spcPts val="300"/>
              </a:spcBef>
              <a:spcAft>
                <a:spcPts val="100"/>
              </a:spcAft>
              <a:buClr>
                <a:schemeClr val="dk1"/>
              </a:buClr>
              <a:buSzPct val="166666"/>
              <a:buFont typeface="Arial"/>
              <a:buChar char="•"/>
            </a:pPr>
            <a:r>
              <a:rPr lang="en" sz="1100" dirty="0"/>
              <a:t>Harry S. Truman Presidential Library in Independence, Missouri</a:t>
            </a:r>
          </a:p>
          <a:p>
            <a:pPr marL="685800" lvl="0" indent="-304800" rtl="0">
              <a:lnSpc>
                <a:spcPct val="130894"/>
              </a:lnSpc>
              <a:spcBef>
                <a:spcPts val="300"/>
              </a:spcBef>
              <a:spcAft>
                <a:spcPts val="100"/>
              </a:spcAft>
              <a:buClr>
                <a:schemeClr val="dk1"/>
              </a:buClr>
              <a:buSzPct val="166666"/>
              <a:buFont typeface="Arial"/>
              <a:buChar char="•"/>
            </a:pPr>
            <a:r>
              <a:rPr lang="en" sz="1100" dirty="0"/>
              <a:t>Dwight D. Eisenhower Presidential Library in Abilene, Kansas</a:t>
            </a:r>
          </a:p>
          <a:p>
            <a:pPr marL="685800" lvl="0" indent="-304800" rtl="0">
              <a:lnSpc>
                <a:spcPct val="130894"/>
              </a:lnSpc>
              <a:spcBef>
                <a:spcPts val="300"/>
              </a:spcBef>
              <a:spcAft>
                <a:spcPts val="100"/>
              </a:spcAft>
              <a:buClr>
                <a:schemeClr val="dk1"/>
              </a:buClr>
              <a:buSzPct val="166666"/>
              <a:buFont typeface="Arial"/>
              <a:buChar char="•"/>
            </a:pPr>
            <a:r>
              <a:rPr lang="en" sz="1100" dirty="0"/>
              <a:t>John F. Kennedy Presidential Library in Boston, Massachusetts</a:t>
            </a:r>
          </a:p>
          <a:p>
            <a:pPr marL="685800" lvl="0" indent="-304800" rtl="0">
              <a:lnSpc>
                <a:spcPct val="130894"/>
              </a:lnSpc>
              <a:spcBef>
                <a:spcPts val="300"/>
              </a:spcBef>
              <a:spcAft>
                <a:spcPts val="100"/>
              </a:spcAft>
              <a:buClr>
                <a:schemeClr val="dk1"/>
              </a:buClr>
              <a:buSzPct val="166666"/>
              <a:buFont typeface="Arial"/>
              <a:buChar char="•"/>
            </a:pPr>
            <a:r>
              <a:rPr lang="en" sz="1100" dirty="0"/>
              <a:t>Lyndon B. Johnson Presidential Library in Austin, Texas</a:t>
            </a:r>
          </a:p>
          <a:p>
            <a:pPr marL="685800" lvl="0" indent="-304800" rtl="0">
              <a:lnSpc>
                <a:spcPct val="130894"/>
              </a:lnSpc>
              <a:spcBef>
                <a:spcPts val="300"/>
              </a:spcBef>
              <a:spcAft>
                <a:spcPts val="100"/>
              </a:spcAft>
              <a:buClr>
                <a:schemeClr val="dk1"/>
              </a:buClr>
              <a:buSzPct val="166666"/>
              <a:buFont typeface="Arial"/>
              <a:buChar char="•"/>
            </a:pPr>
            <a:r>
              <a:rPr lang="en" sz="1100" dirty="0"/>
              <a:t>Richard Nixon Presidential Library and Museum in Yorba Linda, California</a:t>
            </a:r>
          </a:p>
          <a:p>
            <a:pPr marL="685800" lvl="0" indent="-304800" rtl="0">
              <a:lnSpc>
                <a:spcPct val="130894"/>
              </a:lnSpc>
              <a:spcBef>
                <a:spcPts val="300"/>
              </a:spcBef>
              <a:spcAft>
                <a:spcPts val="100"/>
              </a:spcAft>
              <a:buClr>
                <a:schemeClr val="dk1"/>
              </a:buClr>
              <a:buSzPct val="166666"/>
              <a:buFont typeface="Arial"/>
              <a:buChar char="•"/>
            </a:pPr>
            <a:r>
              <a:rPr lang="en" sz="1100" dirty="0"/>
              <a:t>Gerald R. Ford Presidential Library in Ann Arbor, Michigan</a:t>
            </a:r>
          </a:p>
          <a:p>
            <a:pPr marL="685800" lvl="0" indent="-304800" rtl="0">
              <a:lnSpc>
                <a:spcPct val="130894"/>
              </a:lnSpc>
              <a:spcBef>
                <a:spcPts val="300"/>
              </a:spcBef>
              <a:spcAft>
                <a:spcPts val="100"/>
              </a:spcAft>
              <a:buClr>
                <a:schemeClr val="dk1"/>
              </a:buClr>
              <a:buSzPct val="166666"/>
              <a:buFont typeface="Arial"/>
              <a:buChar char="•"/>
            </a:pPr>
            <a:r>
              <a:rPr lang="en" sz="1100" dirty="0"/>
              <a:t>Gerald R. Ford Presidential Museum in Grand Rapids, Michigan</a:t>
            </a:r>
          </a:p>
          <a:p>
            <a:pPr marL="685800" lvl="0" indent="-304800" rtl="0">
              <a:lnSpc>
                <a:spcPct val="130894"/>
              </a:lnSpc>
              <a:spcBef>
                <a:spcPts val="300"/>
              </a:spcBef>
              <a:spcAft>
                <a:spcPts val="100"/>
              </a:spcAft>
              <a:buClr>
                <a:schemeClr val="dk1"/>
              </a:buClr>
              <a:buSzPct val="166666"/>
              <a:buFont typeface="Arial"/>
              <a:buChar char="•"/>
            </a:pPr>
            <a:r>
              <a:rPr lang="en" sz="1100" dirty="0"/>
              <a:t>Jimmy Carter Presidential Library in Atlanta, Georgia</a:t>
            </a:r>
          </a:p>
          <a:p>
            <a:pPr marL="685800" lvl="0" indent="-304800" rtl="0">
              <a:lnSpc>
                <a:spcPct val="130894"/>
              </a:lnSpc>
              <a:spcBef>
                <a:spcPts val="300"/>
              </a:spcBef>
              <a:spcAft>
                <a:spcPts val="100"/>
              </a:spcAft>
              <a:buClr>
                <a:schemeClr val="dk1"/>
              </a:buClr>
              <a:buSzPct val="166666"/>
              <a:buFont typeface="Arial"/>
              <a:buChar char="•"/>
            </a:pPr>
            <a:r>
              <a:rPr lang="en" sz="1100" dirty="0"/>
              <a:t>Ronald Reagan Presidential Library in Simi Valley, California</a:t>
            </a:r>
          </a:p>
          <a:p>
            <a:pPr marL="685800" lvl="0" indent="-304800" rtl="0">
              <a:lnSpc>
                <a:spcPct val="130894"/>
              </a:lnSpc>
              <a:spcBef>
                <a:spcPts val="300"/>
              </a:spcBef>
              <a:spcAft>
                <a:spcPts val="100"/>
              </a:spcAft>
              <a:buClr>
                <a:schemeClr val="dk1"/>
              </a:buClr>
              <a:buSzPct val="166666"/>
              <a:buFont typeface="Arial"/>
              <a:buChar char="•"/>
            </a:pPr>
            <a:r>
              <a:rPr lang="en" sz="1100" dirty="0"/>
              <a:t>George Bush Presidential Library in College Station, Texas</a:t>
            </a:r>
          </a:p>
          <a:p>
            <a:pPr marL="685800" lvl="0" indent="-304800" rtl="0">
              <a:lnSpc>
                <a:spcPct val="130894"/>
              </a:lnSpc>
              <a:spcBef>
                <a:spcPts val="300"/>
              </a:spcBef>
              <a:spcAft>
                <a:spcPts val="100"/>
              </a:spcAft>
              <a:buClr>
                <a:schemeClr val="dk1"/>
              </a:buClr>
              <a:buSzPct val="166666"/>
              <a:buFont typeface="Arial"/>
              <a:buChar char="•"/>
            </a:pPr>
            <a:r>
              <a:rPr lang="en" sz="1100" dirty="0"/>
              <a:t>William J. Clinton Presidential Library in Little Rock, Arkansas</a:t>
            </a:r>
          </a:p>
          <a:p>
            <a:pPr marL="685800" lvl="0" indent="-304800" rtl="0">
              <a:lnSpc>
                <a:spcPct val="130894"/>
              </a:lnSpc>
              <a:spcBef>
                <a:spcPts val="300"/>
              </a:spcBef>
              <a:spcAft>
                <a:spcPts val="100"/>
              </a:spcAft>
              <a:buClr>
                <a:schemeClr val="dk1"/>
              </a:buClr>
              <a:buSzPct val="166666"/>
              <a:buFont typeface="Arial"/>
              <a:buChar char="•"/>
            </a:pPr>
            <a:r>
              <a:rPr lang="en" sz="1100" dirty="0"/>
              <a:t>George W. Bush Presidential Library in Dallas, Texas</a:t>
            </a:r>
          </a:p>
          <a:p>
            <a:endParaRPr lang="en" sz="1200" dirty="0"/>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Also of Note...	</a:t>
            </a:r>
          </a:p>
        </p:txBody>
      </p:sp>
      <p:sp>
        <p:nvSpPr>
          <p:cNvPr id="90" name="Shape 9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buNone/>
            </a:pPr>
            <a:r>
              <a:rPr lang="en" sz="1800"/>
              <a:t> Archivist of the United States~</a:t>
            </a:r>
          </a:p>
          <a:p>
            <a:pPr marL="457200" lvl="0" indent="-342900" rtl="0">
              <a:buClr>
                <a:schemeClr val="dk1"/>
              </a:buClr>
              <a:buSzPct val="166666"/>
              <a:buFont typeface="Arial"/>
              <a:buChar char="•"/>
            </a:pPr>
            <a:r>
              <a:rPr lang="en" sz="1800"/>
              <a:t>not only maintains the official documentation of the passage of amendments to the U.S. Constitution by state legislatures, but has the authority to declare when the constitutional threshold for passage has been reached, and therefore when an act has become an amendment. </a:t>
            </a:r>
          </a:p>
          <a:p>
            <a:pPr marL="457200" lvl="0" indent="-342900" rtl="0">
              <a:buClr>
                <a:schemeClr val="dk1"/>
              </a:buClr>
              <a:buSzPct val="166666"/>
              <a:buFont typeface="Arial"/>
              <a:buChar char="•"/>
            </a:pPr>
            <a:r>
              <a:rPr lang="en" sz="1800"/>
              <a:t>NARA also transmits votes of the Electoral College to Congress.</a:t>
            </a:r>
          </a:p>
          <a:p>
            <a:pPr marL="457200" lvl="0" indent="-342900">
              <a:buClr>
                <a:schemeClr val="dk1"/>
              </a:buClr>
              <a:buSzPct val="166666"/>
              <a:buFont typeface="Arial"/>
              <a:buChar char="•"/>
            </a:pPr>
            <a:r>
              <a:rPr lang="en" sz="1800"/>
              <a:t>The Federal Register is a division of NARA; it is the official journal of the federal government of the United States that contains most routine publications and public notices of government agencies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The records lifecycle</a:t>
            </a:r>
          </a:p>
        </p:txBody>
      </p:sp>
      <p:sp>
        <p:nvSpPr>
          <p:cNvPr id="96" name="Shape 9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30894"/>
              </a:lnSpc>
              <a:spcBef>
                <a:spcPts val="400"/>
              </a:spcBef>
              <a:spcAft>
                <a:spcPts val="600"/>
              </a:spcAft>
              <a:buClr>
                <a:srgbClr val="000000"/>
              </a:buClr>
              <a:buSzPct val="78571"/>
              <a:buFont typeface="Arial"/>
              <a:buNone/>
            </a:pPr>
            <a:r>
              <a:rPr lang="en" sz="1400">
                <a:solidFill>
                  <a:srgbClr val="000000"/>
                </a:solidFill>
              </a:rPr>
              <a:t>Records Management:</a:t>
            </a:r>
          </a:p>
          <a:p>
            <a:pPr marL="685800" lvl="0" indent="-317500" rtl="0">
              <a:lnSpc>
                <a:spcPct val="130894"/>
              </a:lnSpc>
              <a:spcBef>
                <a:spcPts val="300"/>
              </a:spcBef>
              <a:spcAft>
                <a:spcPts val="100"/>
              </a:spcAft>
              <a:buClr>
                <a:srgbClr val="000000"/>
              </a:buClr>
              <a:buSzPct val="166666"/>
              <a:buFont typeface="Arial"/>
              <a:buChar char="•"/>
            </a:pPr>
            <a:r>
              <a:rPr lang="en" sz="1400">
                <a:solidFill>
                  <a:srgbClr val="000000"/>
                </a:solidFill>
              </a:rPr>
              <a:t>Creation or receipt of information in the form of records,</a:t>
            </a:r>
          </a:p>
          <a:p>
            <a:pPr marL="685800" lvl="0" indent="-317500" rtl="0">
              <a:lnSpc>
                <a:spcPct val="130894"/>
              </a:lnSpc>
              <a:spcBef>
                <a:spcPts val="300"/>
              </a:spcBef>
              <a:spcAft>
                <a:spcPts val="100"/>
              </a:spcAft>
              <a:buClr>
                <a:srgbClr val="000000"/>
              </a:buClr>
              <a:buSzPct val="166666"/>
              <a:buFont typeface="Arial"/>
              <a:buChar char="•"/>
            </a:pPr>
            <a:r>
              <a:rPr lang="en" sz="1400">
                <a:solidFill>
                  <a:srgbClr val="000000"/>
                </a:solidFill>
              </a:rPr>
              <a:t>Classification of the records to a taxonomy or file plan,</a:t>
            </a:r>
          </a:p>
          <a:p>
            <a:pPr marL="685800" lvl="0" indent="-317500" rtl="0">
              <a:lnSpc>
                <a:spcPct val="130894"/>
              </a:lnSpc>
              <a:spcBef>
                <a:spcPts val="300"/>
              </a:spcBef>
              <a:spcAft>
                <a:spcPts val="100"/>
              </a:spcAft>
              <a:buClr>
                <a:srgbClr val="000000"/>
              </a:buClr>
              <a:buSzPct val="166666"/>
              <a:buFont typeface="Arial"/>
              <a:buChar char="•"/>
            </a:pPr>
            <a:r>
              <a:rPr lang="en" sz="1400">
                <a:solidFill>
                  <a:srgbClr val="000000"/>
                </a:solidFill>
              </a:rPr>
              <a:t>Maintenance and use of the records in operations</a:t>
            </a:r>
          </a:p>
          <a:p>
            <a:pPr marL="685800" lvl="0" indent="-317500" rtl="0">
              <a:lnSpc>
                <a:spcPct val="130894"/>
              </a:lnSpc>
              <a:spcBef>
                <a:spcPts val="300"/>
              </a:spcBef>
              <a:spcAft>
                <a:spcPts val="100"/>
              </a:spcAft>
              <a:buClr>
                <a:srgbClr val="000000"/>
              </a:buClr>
              <a:buSzPct val="166666"/>
              <a:buFont typeface="Arial"/>
              <a:buChar char="•"/>
            </a:pPr>
            <a:r>
              <a:rPr lang="en" sz="1400">
                <a:solidFill>
                  <a:srgbClr val="000000"/>
                </a:solidFill>
              </a:rPr>
              <a:t>Disposition: Disposal or to an archive (if permanent)</a:t>
            </a:r>
          </a:p>
          <a:p>
            <a:pPr lvl="0" rtl="0">
              <a:lnSpc>
                <a:spcPct val="130894"/>
              </a:lnSpc>
              <a:spcBef>
                <a:spcPts val="400"/>
              </a:spcBef>
              <a:spcAft>
                <a:spcPts val="600"/>
              </a:spcAft>
              <a:buClr>
                <a:srgbClr val="000000"/>
              </a:buClr>
              <a:buSzPct val="78571"/>
              <a:buFont typeface="Arial"/>
              <a:buNone/>
            </a:pPr>
            <a:r>
              <a:rPr lang="en" sz="1400">
                <a:solidFill>
                  <a:srgbClr val="000000"/>
                </a:solidFill>
              </a:rPr>
              <a:t>Archiving:</a:t>
            </a:r>
          </a:p>
          <a:p>
            <a:pPr marL="685800" lvl="0" indent="-317500" rtl="0">
              <a:lnSpc>
                <a:spcPct val="130894"/>
              </a:lnSpc>
              <a:spcBef>
                <a:spcPts val="300"/>
              </a:spcBef>
              <a:spcAft>
                <a:spcPts val="100"/>
              </a:spcAft>
              <a:buClr>
                <a:srgbClr val="000000"/>
              </a:buClr>
              <a:buSzPct val="166666"/>
              <a:buFont typeface="Arial"/>
              <a:buChar char="•"/>
            </a:pPr>
            <a:r>
              <a:rPr lang="en" sz="1400">
                <a:solidFill>
                  <a:srgbClr val="000000"/>
                </a:solidFill>
              </a:rPr>
              <a:t>Appraisal/transfer of the records by an archives,</a:t>
            </a:r>
          </a:p>
          <a:p>
            <a:pPr marL="685800" lvl="0" indent="-317500" rtl="0">
              <a:lnSpc>
                <a:spcPct val="130894"/>
              </a:lnSpc>
              <a:spcBef>
                <a:spcPts val="300"/>
              </a:spcBef>
              <a:spcAft>
                <a:spcPts val="100"/>
              </a:spcAft>
              <a:buClr>
                <a:srgbClr val="000000"/>
              </a:buClr>
              <a:buSzPct val="166666"/>
              <a:buFont typeface="Arial"/>
              <a:buChar char="•"/>
            </a:pPr>
            <a:r>
              <a:rPr lang="en" sz="1400">
                <a:solidFill>
                  <a:srgbClr val="000000"/>
                </a:solidFill>
              </a:rPr>
              <a:t>Processing: Description, finding aids, other preparation.</a:t>
            </a:r>
          </a:p>
          <a:p>
            <a:pPr marL="685800" lvl="0" indent="-317500" rtl="0">
              <a:lnSpc>
                <a:spcPct val="130894"/>
              </a:lnSpc>
              <a:spcBef>
                <a:spcPts val="300"/>
              </a:spcBef>
              <a:spcAft>
                <a:spcPts val="100"/>
              </a:spcAft>
              <a:buClr>
                <a:srgbClr val="000000"/>
              </a:buClr>
              <a:buSzPct val="166666"/>
              <a:buFont typeface="Arial"/>
              <a:buChar char="•"/>
            </a:pPr>
            <a:r>
              <a:rPr lang="en" sz="1400">
                <a:solidFill>
                  <a:srgbClr val="000000"/>
                </a:solidFill>
              </a:rPr>
              <a:t>Preservation of the records</a:t>
            </a:r>
          </a:p>
          <a:p>
            <a:pPr marL="685800" lvl="0" indent="-317500" rtl="0">
              <a:lnSpc>
                <a:spcPct val="130894"/>
              </a:lnSpc>
              <a:spcBef>
                <a:spcPts val="300"/>
              </a:spcBef>
              <a:spcAft>
                <a:spcPts val="100"/>
              </a:spcAft>
              <a:buClr>
                <a:srgbClr val="000000"/>
              </a:buClr>
              <a:buSzPct val="166666"/>
              <a:buFont typeface="Arial"/>
              <a:buChar char="•"/>
            </a:pPr>
            <a:r>
              <a:rPr lang="en" sz="1400">
                <a:solidFill>
                  <a:srgbClr val="000000"/>
                </a:solidFill>
              </a:rPr>
              <a:t>Access and reference of the records by researchers</a:t>
            </a:r>
          </a:p>
          <a:p>
            <a:endParaRPr lang="en" sz="1400">
              <a:solidFill>
                <a:srgbClr val="000000"/>
              </a:solidFill>
            </a:endParaRPr>
          </a:p>
          <a:p>
            <a:endParaRPr lang="en" sz="1400">
              <a:solidFill>
                <a:srgbClr val="000000"/>
              </a:solidFill>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p:nvPr/>
        </p:nvSpPr>
        <p:spPr>
          <a:xfrm>
            <a:off x="2554650" y="742950"/>
            <a:ext cx="3640428" cy="3657599"/>
          </a:xfrm>
          <a:prstGeom prst="rect">
            <a:avLst/>
          </a:prstGeom>
          <a:blipFill>
            <a:blip r:embed="rId3"/>
            <a:stretch>
              <a:fillRect/>
            </a:stretch>
          </a:blipFill>
        </p:spPr>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sz="3000"/>
              <a:t>National </a:t>
            </a:r>
            <a:r>
              <a:rPr lang="en" sz="3000">
                <a:solidFill>
                  <a:srgbClr val="6AA84F"/>
                </a:solidFill>
              </a:rPr>
              <a:t>Archives</a:t>
            </a:r>
            <a:r>
              <a:rPr lang="en" sz="3000"/>
              <a:t> and </a:t>
            </a:r>
            <a:r>
              <a:rPr lang="en" sz="3000">
                <a:solidFill>
                  <a:srgbClr val="FF0000"/>
                </a:solidFill>
              </a:rPr>
              <a:t>Records</a:t>
            </a:r>
            <a:r>
              <a:rPr lang="en" sz="3000"/>
              <a:t> Administration</a:t>
            </a:r>
          </a:p>
        </p:txBody>
      </p:sp>
      <p:sp>
        <p:nvSpPr>
          <p:cNvPr id="107" name="Shape 10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30894"/>
              </a:lnSpc>
              <a:spcBef>
                <a:spcPts val="400"/>
              </a:spcBef>
              <a:spcAft>
                <a:spcPts val="600"/>
              </a:spcAft>
              <a:buClr>
                <a:schemeClr val="dk1"/>
              </a:buClr>
              <a:buSzPct val="78571"/>
              <a:buFont typeface="Arial"/>
              <a:buNone/>
            </a:pPr>
            <a:r>
              <a:rPr lang="en" sz="1400">
                <a:solidFill>
                  <a:srgbClr val="FF0000"/>
                </a:solidFill>
              </a:rPr>
              <a:t>Records Management:</a:t>
            </a:r>
          </a:p>
          <a:p>
            <a:pPr marL="685800" lvl="0" indent="-317500" rtl="0">
              <a:lnSpc>
                <a:spcPct val="130894"/>
              </a:lnSpc>
              <a:spcBef>
                <a:spcPts val="300"/>
              </a:spcBef>
              <a:spcAft>
                <a:spcPts val="100"/>
              </a:spcAft>
              <a:buClr>
                <a:srgbClr val="FF0000"/>
              </a:buClr>
              <a:buSzPct val="166666"/>
              <a:buFont typeface="Arial"/>
              <a:buChar char="•"/>
            </a:pPr>
            <a:r>
              <a:rPr lang="en" sz="1400">
                <a:solidFill>
                  <a:srgbClr val="FF0000"/>
                </a:solidFill>
              </a:rPr>
              <a:t>Creation or receipt of information in the form of records,</a:t>
            </a:r>
          </a:p>
          <a:p>
            <a:pPr marL="685800" lvl="0" indent="-317500" rtl="0">
              <a:lnSpc>
                <a:spcPct val="130894"/>
              </a:lnSpc>
              <a:spcBef>
                <a:spcPts val="300"/>
              </a:spcBef>
              <a:spcAft>
                <a:spcPts val="100"/>
              </a:spcAft>
              <a:buClr>
                <a:srgbClr val="FF0000"/>
              </a:buClr>
              <a:buSzPct val="166666"/>
              <a:buFont typeface="Arial"/>
              <a:buChar char="•"/>
            </a:pPr>
            <a:r>
              <a:rPr lang="en" sz="1400">
                <a:solidFill>
                  <a:srgbClr val="FF0000"/>
                </a:solidFill>
              </a:rPr>
              <a:t>Classification of the records to a taxonomy or file plan,</a:t>
            </a:r>
          </a:p>
          <a:p>
            <a:pPr marL="685800" lvl="0" indent="-317500" rtl="0">
              <a:lnSpc>
                <a:spcPct val="130894"/>
              </a:lnSpc>
              <a:spcBef>
                <a:spcPts val="300"/>
              </a:spcBef>
              <a:spcAft>
                <a:spcPts val="100"/>
              </a:spcAft>
              <a:buClr>
                <a:srgbClr val="FF0000"/>
              </a:buClr>
              <a:buSzPct val="166666"/>
              <a:buFont typeface="Arial"/>
              <a:buChar char="•"/>
            </a:pPr>
            <a:r>
              <a:rPr lang="en" sz="1400">
                <a:solidFill>
                  <a:srgbClr val="FF0000"/>
                </a:solidFill>
              </a:rPr>
              <a:t>Maintenance and use of the records in operations</a:t>
            </a:r>
          </a:p>
          <a:p>
            <a:pPr marL="685800" lvl="0" indent="-317500" rtl="0">
              <a:lnSpc>
                <a:spcPct val="130894"/>
              </a:lnSpc>
              <a:spcBef>
                <a:spcPts val="300"/>
              </a:spcBef>
              <a:spcAft>
                <a:spcPts val="100"/>
              </a:spcAft>
              <a:buClr>
                <a:srgbClr val="FF0000"/>
              </a:buClr>
              <a:buSzPct val="166666"/>
              <a:buFont typeface="Arial"/>
              <a:buChar char="•"/>
            </a:pPr>
            <a:r>
              <a:rPr lang="en" sz="1400">
                <a:solidFill>
                  <a:srgbClr val="FF0000"/>
                </a:solidFill>
              </a:rPr>
              <a:t>Disposition: Disposal or to an archive (if permanent)</a:t>
            </a:r>
          </a:p>
          <a:p>
            <a:pPr lvl="0" rtl="0">
              <a:lnSpc>
                <a:spcPct val="130894"/>
              </a:lnSpc>
              <a:spcBef>
                <a:spcPts val="400"/>
              </a:spcBef>
              <a:spcAft>
                <a:spcPts val="600"/>
              </a:spcAft>
              <a:buClr>
                <a:schemeClr val="dk1"/>
              </a:buClr>
              <a:buSzPct val="78571"/>
              <a:buFont typeface="Arial"/>
              <a:buNone/>
            </a:pPr>
            <a:r>
              <a:rPr lang="en" sz="1400">
                <a:solidFill>
                  <a:srgbClr val="6AA84F"/>
                </a:solidFill>
              </a:rPr>
              <a:t>Archiving:</a:t>
            </a:r>
          </a:p>
          <a:p>
            <a:pPr marL="685800" lvl="0" indent="-317500" rtl="0">
              <a:lnSpc>
                <a:spcPct val="130894"/>
              </a:lnSpc>
              <a:spcBef>
                <a:spcPts val="300"/>
              </a:spcBef>
              <a:spcAft>
                <a:spcPts val="100"/>
              </a:spcAft>
              <a:buClr>
                <a:srgbClr val="6AA84F"/>
              </a:buClr>
              <a:buSzPct val="166666"/>
              <a:buFont typeface="Arial"/>
              <a:buChar char="•"/>
            </a:pPr>
            <a:r>
              <a:rPr lang="en" sz="1400">
                <a:solidFill>
                  <a:srgbClr val="6AA84F"/>
                </a:solidFill>
              </a:rPr>
              <a:t>Appraisal/transfer of the records by an archives,</a:t>
            </a:r>
          </a:p>
          <a:p>
            <a:pPr marL="685800" lvl="0" indent="-317500" rtl="0">
              <a:lnSpc>
                <a:spcPct val="130894"/>
              </a:lnSpc>
              <a:spcBef>
                <a:spcPts val="300"/>
              </a:spcBef>
              <a:spcAft>
                <a:spcPts val="100"/>
              </a:spcAft>
              <a:buClr>
                <a:srgbClr val="6AA84F"/>
              </a:buClr>
              <a:buSzPct val="166666"/>
              <a:buFont typeface="Arial"/>
              <a:buChar char="•"/>
            </a:pPr>
            <a:r>
              <a:rPr lang="en" sz="1400">
                <a:solidFill>
                  <a:srgbClr val="6AA84F"/>
                </a:solidFill>
              </a:rPr>
              <a:t>Processing: Description, finding aids, other preparation.</a:t>
            </a:r>
          </a:p>
          <a:p>
            <a:pPr marL="685800" lvl="0" indent="-317500" rtl="0">
              <a:lnSpc>
                <a:spcPct val="130894"/>
              </a:lnSpc>
              <a:spcBef>
                <a:spcPts val="300"/>
              </a:spcBef>
              <a:spcAft>
                <a:spcPts val="100"/>
              </a:spcAft>
              <a:buClr>
                <a:srgbClr val="6AA84F"/>
              </a:buClr>
              <a:buSzPct val="166666"/>
              <a:buFont typeface="Arial"/>
              <a:buChar char="•"/>
            </a:pPr>
            <a:r>
              <a:rPr lang="en" sz="1400">
                <a:solidFill>
                  <a:srgbClr val="6AA84F"/>
                </a:solidFill>
              </a:rPr>
              <a:t>Preservation of the records</a:t>
            </a:r>
          </a:p>
          <a:p>
            <a:pPr marL="685800" lvl="0" indent="-317500">
              <a:lnSpc>
                <a:spcPct val="130894"/>
              </a:lnSpc>
              <a:spcBef>
                <a:spcPts val="300"/>
              </a:spcBef>
              <a:spcAft>
                <a:spcPts val="100"/>
              </a:spcAft>
              <a:buClr>
                <a:srgbClr val="6AA84F"/>
              </a:buClr>
              <a:buSzPct val="166666"/>
              <a:buFont typeface="Arial"/>
              <a:buChar char="•"/>
            </a:pPr>
            <a:r>
              <a:rPr lang="en" sz="1400">
                <a:solidFill>
                  <a:srgbClr val="6AA84F"/>
                </a:solidFill>
              </a:rPr>
              <a:t>Access and reference of the records by researchers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NARA’s responsibility for records</a:t>
            </a:r>
          </a:p>
        </p:txBody>
      </p:sp>
      <p:sp>
        <p:nvSpPr>
          <p:cNvPr id="113" name="Shape 11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Formulate records management policy</a:t>
            </a:r>
          </a:p>
          <a:p>
            <a:pPr marL="457200" lvl="0" indent="-419100" rtl="0">
              <a:buClr>
                <a:schemeClr val="dk1"/>
              </a:buClr>
              <a:buSzPct val="166666"/>
              <a:buFont typeface="Arial"/>
              <a:buChar char="•"/>
            </a:pPr>
            <a:r>
              <a:rPr lang="en"/>
              <a:t>Promulgate records management guidance</a:t>
            </a:r>
          </a:p>
          <a:p>
            <a:pPr marL="457200" lvl="0" indent="-419100" rtl="0">
              <a:buClr>
                <a:schemeClr val="dk1"/>
              </a:buClr>
              <a:buSzPct val="166666"/>
              <a:buFont typeface="Arial"/>
              <a:buChar char="•"/>
            </a:pPr>
            <a:r>
              <a:rPr lang="en"/>
              <a:t>Approve proposed records schedules and disposition actions</a:t>
            </a:r>
          </a:p>
          <a:p>
            <a:pPr marL="457200" lvl="0" indent="-419100" rtl="0">
              <a:buClr>
                <a:schemeClr val="dk1"/>
              </a:buClr>
              <a:buSzPct val="166666"/>
              <a:buFont typeface="Arial"/>
              <a:buChar char="•"/>
            </a:pPr>
            <a:r>
              <a:rPr lang="en"/>
              <a:t>Provide oversight on records compliance</a:t>
            </a:r>
          </a:p>
          <a:p>
            <a:pPr marL="457200" lvl="0" indent="-419100">
              <a:buClr>
                <a:schemeClr val="dk1"/>
              </a:buClr>
              <a:buSzPct val="166666"/>
              <a:buFont typeface="Arial"/>
              <a:buChar char="•"/>
            </a:pPr>
            <a:r>
              <a:rPr lang="en"/>
              <a:t>Facilitate transfer of permanently valuable records to the Archives</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The Archives part of NARA</a:t>
            </a:r>
          </a:p>
        </p:txBody>
      </p:sp>
      <p:sp>
        <p:nvSpPr>
          <p:cNvPr id="119" name="Shape 11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Preserve and make available the permanently valuable records of the government “for the life of the Republic”</a:t>
            </a:r>
          </a:p>
          <a:p>
            <a:endParaRPr lang="en"/>
          </a:p>
          <a:p>
            <a:pPr marL="914400" lvl="1" indent="-381000" rtl="0">
              <a:buClr>
                <a:schemeClr val="dk1"/>
              </a:buClr>
              <a:buSzPct val="80000"/>
              <a:buFont typeface="Courier New"/>
              <a:buChar char="o"/>
            </a:pPr>
            <a:r>
              <a:rPr lang="en"/>
              <a:t>From our current strategic plan:</a:t>
            </a:r>
          </a:p>
          <a:p>
            <a:pPr marL="914400" lvl="1" indent="-342900">
              <a:buClr>
                <a:schemeClr val="dk1"/>
              </a:buClr>
              <a:buSzPct val="100000"/>
              <a:buFont typeface="Courier New"/>
              <a:buChar char="o"/>
            </a:pPr>
            <a:r>
              <a:rPr lang="en" sz="1800" i="1">
                <a:solidFill>
                  <a:srgbClr val="333333"/>
                </a:solidFill>
                <a:latin typeface="Georgia"/>
                <a:ea typeface="Georgia"/>
                <a:cs typeface="Georgia"/>
                <a:sym typeface="Georgia"/>
              </a:rPr>
              <a:t>NARA drives openness, cultivates public participation, and strengthens our nation’s democracy through public access to high-value government records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Emergence of Electronic Records</a:t>
            </a:r>
          </a:p>
        </p:txBody>
      </p:sp>
      <p:sp>
        <p:nvSpPr>
          <p:cNvPr id="125" name="Shape 125"/>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buClr>
                <a:schemeClr val="dk1"/>
              </a:buClr>
              <a:buSzPct val="166666"/>
              <a:buFont typeface="Arial"/>
              <a:buChar char="•"/>
            </a:pPr>
            <a:r>
              <a:rPr lang="en" sz="2400"/>
              <a:t>What may have worked for paper may not work anymore across the lifecycle</a:t>
            </a:r>
          </a:p>
          <a:p>
            <a:pPr marL="457200" lvl="0" indent="-381000" rtl="0">
              <a:buClr>
                <a:schemeClr val="dk1"/>
              </a:buClr>
              <a:buSzPct val="166666"/>
              <a:buFont typeface="Arial"/>
              <a:buChar char="•"/>
            </a:pPr>
            <a:r>
              <a:rPr lang="en" sz="2400"/>
              <a:t>We have left the relatively simple world where records schedules easily correlated to records creation, thence to archival constructs such as “series”</a:t>
            </a:r>
          </a:p>
          <a:p>
            <a:pPr marL="457200" lvl="0" indent="-381000" rtl="0">
              <a:buClr>
                <a:schemeClr val="dk1"/>
              </a:buClr>
              <a:buSzPct val="166666"/>
              <a:buFont typeface="Arial"/>
              <a:buChar char="•"/>
            </a:pPr>
            <a:r>
              <a:rPr lang="en" sz="2400"/>
              <a:t>E-records are specific technical entities in and of themselves and not just electronic versions of paper</a:t>
            </a:r>
          </a:p>
          <a:p>
            <a:endParaRPr lang="en" sz="2400"/>
          </a:p>
          <a:p>
            <a:endParaRPr lang="en" sz="2400"/>
          </a:p>
          <a:p>
            <a:endParaRPr lang="en" sz="2400"/>
          </a:p>
          <a:p>
            <a:endParaRPr lang="en" sz="2400"/>
          </a:p>
          <a:p>
            <a:pPr>
              <a:buNone/>
            </a:pPr>
            <a:r>
              <a:rPr lang="en"/>
              <a:t>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E-records and Records Management</a:t>
            </a:r>
          </a:p>
        </p:txBody>
      </p:sp>
      <p:sp>
        <p:nvSpPr>
          <p:cNvPr id="131" name="Shape 13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30894"/>
              </a:lnSpc>
              <a:spcBef>
                <a:spcPts val="400"/>
              </a:spcBef>
              <a:spcAft>
                <a:spcPts val="600"/>
              </a:spcAft>
              <a:buClr>
                <a:schemeClr val="dk1"/>
              </a:buClr>
              <a:buSzPct val="78571"/>
              <a:buFont typeface="Arial"/>
              <a:buNone/>
            </a:pPr>
            <a:r>
              <a:rPr lang="en" sz="1400">
                <a:solidFill>
                  <a:srgbClr val="FF0000"/>
                </a:solidFill>
              </a:rPr>
              <a:t>Records Management:</a:t>
            </a:r>
          </a:p>
          <a:p>
            <a:pPr marL="685800" lvl="0" indent="-317500" rtl="0">
              <a:lnSpc>
                <a:spcPct val="130894"/>
              </a:lnSpc>
              <a:spcBef>
                <a:spcPts val="300"/>
              </a:spcBef>
              <a:spcAft>
                <a:spcPts val="100"/>
              </a:spcAft>
              <a:buClr>
                <a:srgbClr val="FF0000"/>
              </a:buClr>
              <a:buSzPct val="166666"/>
              <a:buFont typeface="Arial"/>
              <a:buChar char="•"/>
            </a:pPr>
            <a:r>
              <a:rPr lang="en" sz="1400">
                <a:solidFill>
                  <a:srgbClr val="FF0000"/>
                </a:solidFill>
              </a:rPr>
              <a:t>Creation or receipt of information in the form of records,</a:t>
            </a:r>
          </a:p>
          <a:p>
            <a:pPr marL="914400" lvl="0" indent="0" rtl="0">
              <a:lnSpc>
                <a:spcPct val="130894"/>
              </a:lnSpc>
              <a:spcBef>
                <a:spcPts val="300"/>
              </a:spcBef>
              <a:spcAft>
                <a:spcPts val="100"/>
              </a:spcAft>
              <a:buNone/>
            </a:pPr>
            <a:r>
              <a:rPr lang="en" sz="1400">
                <a:solidFill>
                  <a:srgbClr val="4A86E8"/>
                </a:solidFill>
              </a:rPr>
              <a:t>What does this mean in a world where central filing systems are gone and users create their own records simply by doing their jobs?</a:t>
            </a:r>
          </a:p>
          <a:p>
            <a:pPr marL="685800" lvl="0" indent="-317500" rtl="0">
              <a:lnSpc>
                <a:spcPct val="130894"/>
              </a:lnSpc>
              <a:spcBef>
                <a:spcPts val="300"/>
              </a:spcBef>
              <a:spcAft>
                <a:spcPts val="100"/>
              </a:spcAft>
              <a:buClr>
                <a:srgbClr val="FF0000"/>
              </a:buClr>
              <a:buSzPct val="166666"/>
              <a:buFont typeface="Arial"/>
              <a:buChar char="•"/>
            </a:pPr>
            <a:r>
              <a:rPr lang="en" sz="1400">
                <a:solidFill>
                  <a:srgbClr val="FF0000"/>
                </a:solidFill>
              </a:rPr>
              <a:t>Classification of the records to a taxonomy or file plan,</a:t>
            </a:r>
          </a:p>
          <a:p>
            <a:pPr marL="914400" lvl="0" indent="0" rtl="0">
              <a:lnSpc>
                <a:spcPct val="130894"/>
              </a:lnSpc>
              <a:spcBef>
                <a:spcPts val="300"/>
              </a:spcBef>
              <a:spcAft>
                <a:spcPts val="100"/>
              </a:spcAft>
              <a:buNone/>
            </a:pPr>
            <a:r>
              <a:rPr lang="en" sz="1400">
                <a:solidFill>
                  <a:srgbClr val="4A86E8"/>
                </a:solidFill>
              </a:rPr>
              <a:t>How do we do this when no one is willing to file their own records?</a:t>
            </a:r>
          </a:p>
          <a:p>
            <a:pPr marL="685800" lvl="0" indent="-317500" rtl="0">
              <a:lnSpc>
                <a:spcPct val="130894"/>
              </a:lnSpc>
              <a:spcBef>
                <a:spcPts val="300"/>
              </a:spcBef>
              <a:spcAft>
                <a:spcPts val="100"/>
              </a:spcAft>
              <a:buClr>
                <a:srgbClr val="FF0000"/>
              </a:buClr>
              <a:buSzPct val="166666"/>
              <a:buFont typeface="Arial"/>
              <a:buChar char="•"/>
            </a:pPr>
            <a:r>
              <a:rPr lang="en" sz="1400">
                <a:solidFill>
                  <a:srgbClr val="FF0000"/>
                </a:solidFill>
              </a:rPr>
              <a:t>Maintenance and use of the records in operations</a:t>
            </a:r>
          </a:p>
          <a:p>
            <a:pPr marL="914400" lvl="0" indent="0" rtl="0">
              <a:lnSpc>
                <a:spcPct val="130894"/>
              </a:lnSpc>
              <a:spcBef>
                <a:spcPts val="300"/>
              </a:spcBef>
              <a:spcAft>
                <a:spcPts val="100"/>
              </a:spcAft>
              <a:buNone/>
            </a:pPr>
            <a:r>
              <a:rPr lang="en" sz="1400">
                <a:solidFill>
                  <a:srgbClr val="4A86E8"/>
                </a:solidFill>
              </a:rPr>
              <a:t>Monolithic RM Applications have failed.  Now what do we do?</a:t>
            </a:r>
          </a:p>
          <a:p>
            <a:pPr marL="685800" lvl="0" indent="-317500" rtl="0">
              <a:lnSpc>
                <a:spcPct val="130894"/>
              </a:lnSpc>
              <a:spcBef>
                <a:spcPts val="300"/>
              </a:spcBef>
              <a:spcAft>
                <a:spcPts val="100"/>
              </a:spcAft>
              <a:buClr>
                <a:srgbClr val="FF0000"/>
              </a:buClr>
              <a:buSzPct val="166666"/>
              <a:buFont typeface="Arial"/>
              <a:buChar char="•"/>
            </a:pPr>
            <a:r>
              <a:rPr lang="en" sz="1400">
                <a:solidFill>
                  <a:srgbClr val="FF0000"/>
                </a:solidFill>
              </a:rPr>
              <a:t>Disposition: Disposal or to an archive (if permanent)</a:t>
            </a:r>
          </a:p>
          <a:p>
            <a:pPr lvl="0" rtl="0">
              <a:lnSpc>
                <a:spcPct val="130894"/>
              </a:lnSpc>
              <a:spcBef>
                <a:spcPts val="300"/>
              </a:spcBef>
              <a:spcAft>
                <a:spcPts val="100"/>
              </a:spcAft>
              <a:buNone/>
            </a:pPr>
            <a:r>
              <a:rPr lang="en" sz="1400">
                <a:solidFill>
                  <a:srgbClr val="FF0000"/>
                </a:solidFill>
              </a:rPr>
              <a:t>		</a:t>
            </a:r>
            <a:r>
              <a:rPr lang="en" sz="1400">
                <a:solidFill>
                  <a:srgbClr val="4A86E8"/>
                </a:solidFill>
              </a:rPr>
              <a:t>Transfer is now a complex technical task, not moving a box of paper.</a:t>
            </a:r>
          </a:p>
          <a:p>
            <a:endParaRPr lang="en" sz="1400">
              <a:solidFill>
                <a:srgbClr val="4A86E8"/>
              </a:solidFil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My background &amp; who I am</a:t>
            </a:r>
          </a:p>
        </p:txBody>
      </p:sp>
      <p:sp>
        <p:nvSpPr>
          <p:cNvPr id="30" name="Shape 3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buNone/>
            </a:pPr>
            <a:r>
              <a:rPr lang="en"/>
              <a:t>Robert Spangler</a:t>
            </a:r>
          </a:p>
          <a:p>
            <a:pPr lvl="0" rtl="0">
              <a:buNone/>
            </a:pPr>
            <a:r>
              <a:rPr lang="en"/>
              <a:t>	</a:t>
            </a:r>
            <a:r>
              <a:rPr lang="en" u="sng">
                <a:solidFill>
                  <a:schemeClr val="hlink"/>
                </a:solidFill>
                <a:hlinkClick r:id="rId3"/>
              </a:rPr>
              <a:t>robert.spangler@nara.gov</a:t>
            </a:r>
          </a:p>
          <a:p>
            <a:pPr marL="457200" lvl="0" indent="-419100" rtl="0">
              <a:buClr>
                <a:schemeClr val="dk1"/>
              </a:buClr>
              <a:buSzPct val="166666"/>
              <a:buFont typeface="Arial"/>
              <a:buChar char="•"/>
            </a:pPr>
            <a:r>
              <a:rPr lang="en"/>
              <a:t>IT Specialist at NARA, 2002-present</a:t>
            </a:r>
          </a:p>
          <a:p>
            <a:pPr marL="914400" lvl="1" indent="-381000" rtl="0">
              <a:buClr>
                <a:schemeClr val="dk1"/>
              </a:buClr>
              <a:buSzPct val="80000"/>
              <a:buFont typeface="Courier New"/>
              <a:buChar char="o"/>
            </a:pPr>
            <a:r>
              <a:rPr lang="en"/>
              <a:t>hired in a “mini-wave” of concern over NARA’s ability to handle electronic records</a:t>
            </a:r>
          </a:p>
          <a:p>
            <a:pPr marL="914400" lvl="1" indent="-381000">
              <a:buClr>
                <a:schemeClr val="dk1"/>
              </a:buClr>
              <a:buSzPct val="80000"/>
              <a:buFont typeface="Courier New"/>
              <a:buChar char="o"/>
            </a:pPr>
            <a:r>
              <a:rPr lang="en"/>
              <a:t>A non-archivist in an Archives, however, is always a bit of a stranger in a strange land.</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E-records and Archiving</a:t>
            </a:r>
          </a:p>
        </p:txBody>
      </p:sp>
      <p:sp>
        <p:nvSpPr>
          <p:cNvPr id="137" name="Shape 13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30894"/>
              </a:lnSpc>
              <a:spcBef>
                <a:spcPts val="400"/>
              </a:spcBef>
              <a:spcAft>
                <a:spcPts val="600"/>
              </a:spcAft>
              <a:buClr>
                <a:srgbClr val="000000"/>
              </a:buClr>
              <a:buSzPct val="78571"/>
              <a:buNone/>
            </a:pPr>
            <a:r>
              <a:rPr lang="en" sz="1400" dirty="0">
                <a:solidFill>
                  <a:srgbClr val="6AA84F"/>
                </a:solidFill>
              </a:rPr>
              <a:t>Archiving:</a:t>
            </a:r>
          </a:p>
          <a:p>
            <a:pPr marL="685800" lvl="0" indent="-317500" rtl="0">
              <a:lnSpc>
                <a:spcPct val="130894"/>
              </a:lnSpc>
              <a:spcBef>
                <a:spcPts val="300"/>
              </a:spcBef>
              <a:spcAft>
                <a:spcPts val="100"/>
              </a:spcAft>
              <a:buClr>
                <a:srgbClr val="6AA84F"/>
              </a:buClr>
              <a:buSzPct val="166666"/>
              <a:buFont typeface="Arial"/>
              <a:buChar char="•"/>
            </a:pPr>
            <a:r>
              <a:rPr lang="en" sz="1400" dirty="0">
                <a:solidFill>
                  <a:srgbClr val="6AA84F"/>
                </a:solidFill>
              </a:rPr>
              <a:t>Appraisal/transfer of the records by an archives,</a:t>
            </a:r>
          </a:p>
          <a:p>
            <a:pPr lvl="0" rtl="0">
              <a:lnSpc>
                <a:spcPct val="130894"/>
              </a:lnSpc>
              <a:spcBef>
                <a:spcPts val="300"/>
              </a:spcBef>
              <a:spcAft>
                <a:spcPts val="100"/>
              </a:spcAft>
              <a:buNone/>
            </a:pPr>
            <a:r>
              <a:rPr lang="en" sz="1400" dirty="0">
                <a:solidFill>
                  <a:srgbClr val="6AA84F"/>
                </a:solidFill>
              </a:rPr>
              <a:t>		</a:t>
            </a:r>
            <a:r>
              <a:rPr lang="en" sz="1400" dirty="0">
                <a:solidFill>
                  <a:srgbClr val="4A86E8"/>
                </a:solidFill>
              </a:rPr>
              <a:t>Are we appraising “records” now or “systems”?</a:t>
            </a:r>
          </a:p>
          <a:p>
            <a:pPr marL="685800" lvl="0" indent="-317500" rtl="0">
              <a:lnSpc>
                <a:spcPct val="130894"/>
              </a:lnSpc>
              <a:spcBef>
                <a:spcPts val="300"/>
              </a:spcBef>
              <a:spcAft>
                <a:spcPts val="100"/>
              </a:spcAft>
              <a:buClr>
                <a:srgbClr val="6AA84F"/>
              </a:buClr>
              <a:buSzPct val="166666"/>
              <a:buFont typeface="Arial"/>
              <a:buChar char="•"/>
            </a:pPr>
            <a:r>
              <a:rPr lang="en" sz="1400" dirty="0">
                <a:solidFill>
                  <a:srgbClr val="6AA84F"/>
                </a:solidFill>
              </a:rPr>
              <a:t>Processing: Description, finding aids, other preparation.</a:t>
            </a:r>
          </a:p>
          <a:p>
            <a:pPr lvl="0" rtl="0">
              <a:lnSpc>
                <a:spcPct val="130894"/>
              </a:lnSpc>
              <a:spcBef>
                <a:spcPts val="300"/>
              </a:spcBef>
              <a:spcAft>
                <a:spcPts val="100"/>
              </a:spcAft>
              <a:buNone/>
            </a:pPr>
            <a:r>
              <a:rPr lang="en" sz="1400" dirty="0">
                <a:solidFill>
                  <a:srgbClr val="6AA84F"/>
                </a:solidFill>
              </a:rPr>
              <a:t>		</a:t>
            </a:r>
            <a:r>
              <a:rPr lang="en" sz="1400" dirty="0">
                <a:solidFill>
                  <a:srgbClr val="4A86E8"/>
                </a:solidFill>
              </a:rPr>
              <a:t>Is reference the same in the age of the Google search box?</a:t>
            </a:r>
          </a:p>
          <a:p>
            <a:pPr marL="685800" lvl="0" indent="-317500" rtl="0">
              <a:lnSpc>
                <a:spcPct val="130894"/>
              </a:lnSpc>
              <a:spcBef>
                <a:spcPts val="300"/>
              </a:spcBef>
              <a:spcAft>
                <a:spcPts val="100"/>
              </a:spcAft>
              <a:buClr>
                <a:srgbClr val="6AA84F"/>
              </a:buClr>
              <a:buSzPct val="166666"/>
              <a:buFont typeface="Arial"/>
              <a:buChar char="•"/>
            </a:pPr>
            <a:r>
              <a:rPr lang="en" sz="1400" dirty="0">
                <a:solidFill>
                  <a:srgbClr val="6AA84F"/>
                </a:solidFill>
              </a:rPr>
              <a:t>Preservation of the records</a:t>
            </a:r>
          </a:p>
          <a:p>
            <a:pPr marL="0" lvl="0" indent="0" rtl="0">
              <a:lnSpc>
                <a:spcPct val="130894"/>
              </a:lnSpc>
              <a:spcBef>
                <a:spcPts val="300"/>
              </a:spcBef>
              <a:spcAft>
                <a:spcPts val="100"/>
              </a:spcAft>
              <a:buNone/>
            </a:pPr>
            <a:r>
              <a:rPr lang="en" sz="1400" dirty="0">
                <a:solidFill>
                  <a:srgbClr val="6AA84F"/>
                </a:solidFill>
              </a:rPr>
              <a:t>	</a:t>
            </a:r>
            <a:r>
              <a:rPr lang="en" sz="1400" dirty="0" smtClean="0">
                <a:solidFill>
                  <a:srgbClr val="4A86E8"/>
                </a:solidFill>
              </a:rPr>
              <a:t>Access </a:t>
            </a:r>
            <a:r>
              <a:rPr lang="en" sz="1400" dirty="0">
                <a:solidFill>
                  <a:srgbClr val="4A86E8"/>
                </a:solidFill>
              </a:rPr>
              <a:t>today’s documents in 50 years?</a:t>
            </a:r>
          </a:p>
          <a:p>
            <a:pPr marL="685800" lvl="0" indent="-317500" rtl="0">
              <a:lnSpc>
                <a:spcPct val="130894"/>
              </a:lnSpc>
              <a:spcBef>
                <a:spcPts val="300"/>
              </a:spcBef>
              <a:spcAft>
                <a:spcPts val="100"/>
              </a:spcAft>
              <a:buClr>
                <a:srgbClr val="6AA84F"/>
              </a:buClr>
              <a:buSzPct val="166666"/>
              <a:buFont typeface="Arial"/>
              <a:buChar char="•"/>
            </a:pPr>
            <a:r>
              <a:rPr lang="en" sz="1400" dirty="0">
                <a:solidFill>
                  <a:srgbClr val="6AA84F"/>
                </a:solidFill>
              </a:rPr>
              <a:t>Access and reference of the records by researchers</a:t>
            </a:r>
          </a:p>
          <a:p>
            <a:pPr marL="0" lvl="0" indent="0" rtl="0">
              <a:lnSpc>
                <a:spcPct val="130894"/>
              </a:lnSpc>
              <a:spcBef>
                <a:spcPts val="300"/>
              </a:spcBef>
              <a:spcAft>
                <a:spcPts val="100"/>
              </a:spcAft>
              <a:buNone/>
            </a:pPr>
            <a:r>
              <a:rPr lang="en" sz="1400" dirty="0">
                <a:solidFill>
                  <a:srgbClr val="6AA84F"/>
                </a:solidFill>
              </a:rPr>
              <a:t>	</a:t>
            </a:r>
            <a:r>
              <a:rPr lang="en" sz="1400" dirty="0" smtClean="0">
                <a:solidFill>
                  <a:srgbClr val="4A86E8"/>
                </a:solidFill>
              </a:rPr>
              <a:t>What </a:t>
            </a:r>
            <a:r>
              <a:rPr lang="en" sz="1400" dirty="0">
                <a:solidFill>
                  <a:srgbClr val="4A86E8"/>
                </a:solidFill>
              </a:rPr>
              <a:t>do we do about restrictions and classified material?</a:t>
            </a:r>
          </a:p>
          <a:p>
            <a:endParaRPr lang="en" sz="1400" dirty="0">
              <a:solidFill>
                <a:srgbClr val="4A86E8"/>
              </a:solidFill>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Capstone and Email as an Exemplar</a:t>
            </a:r>
          </a:p>
        </p:txBody>
      </p:sp>
      <p:sp>
        <p:nvSpPr>
          <p:cNvPr id="143" name="Shape 14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42900" rtl="0">
              <a:lnSpc>
                <a:spcPct val="115000"/>
              </a:lnSpc>
              <a:spcBef>
                <a:spcPts val="0"/>
              </a:spcBef>
              <a:buClr>
                <a:srgbClr val="222222"/>
              </a:buClr>
              <a:buSzPct val="299999"/>
              <a:buFont typeface="Arial"/>
              <a:buChar char="•"/>
            </a:pPr>
            <a:r>
              <a:rPr lang="en" sz="1000">
                <a:solidFill>
                  <a:srgbClr val="222222"/>
                </a:solidFill>
              </a:rPr>
              <a:t>
</a:t>
            </a:r>
            <a:r>
              <a:rPr lang="en" sz="1800">
                <a:solidFill>
                  <a:srgbClr val="222222"/>
                </a:solidFill>
              </a:rPr>
              <a:t>developed as a way to solve the “email question” one and for all:</a:t>
            </a:r>
          </a:p>
          <a:p>
            <a:pPr marL="914400" lvl="1" indent="-342900" rtl="0">
              <a:lnSpc>
                <a:spcPct val="115000"/>
              </a:lnSpc>
              <a:spcBef>
                <a:spcPts val="0"/>
              </a:spcBef>
              <a:buClr>
                <a:srgbClr val="222222"/>
              </a:buClr>
              <a:buSzPct val="100000"/>
              <a:buFont typeface="Courier New"/>
              <a:buChar char="o"/>
            </a:pPr>
            <a:r>
              <a:rPr lang="en" sz="1800">
                <a:solidFill>
                  <a:srgbClr val="222222"/>
                </a:solidFill>
              </a:rPr>
              <a:t>Is email a record? </a:t>
            </a:r>
          </a:p>
          <a:p>
            <a:pPr marL="914400" lvl="1" indent="-342900" rtl="0">
              <a:lnSpc>
                <a:spcPct val="115000"/>
              </a:lnSpc>
              <a:spcBef>
                <a:spcPts val="0"/>
              </a:spcBef>
              <a:buClr>
                <a:srgbClr val="222222"/>
              </a:buClr>
              <a:buSzPct val="100000"/>
              <a:buFont typeface="Courier New"/>
              <a:buChar char="o"/>
            </a:pPr>
            <a:r>
              <a:rPr lang="en" sz="1800">
                <a:solidFill>
                  <a:srgbClr val="222222"/>
                </a:solidFill>
              </a:rPr>
              <a:t>The conundrum:</a:t>
            </a:r>
          </a:p>
          <a:p>
            <a:pPr marL="1371600" lvl="2" indent="-342900" rtl="0">
              <a:lnSpc>
                <a:spcPct val="115000"/>
              </a:lnSpc>
              <a:spcBef>
                <a:spcPts val="0"/>
              </a:spcBef>
              <a:buClr>
                <a:srgbClr val="222222"/>
              </a:buClr>
              <a:buSzPct val="100000"/>
              <a:buFont typeface="Wingdings"/>
              <a:buChar char="§"/>
            </a:pPr>
            <a:r>
              <a:rPr lang="en" sz="1800">
                <a:solidFill>
                  <a:srgbClr val="222222"/>
                </a:solidFill>
              </a:rPr>
              <a:t>We can’t take all the email</a:t>
            </a:r>
          </a:p>
          <a:p>
            <a:pPr marL="1371600" lvl="2" indent="-342900" rtl="0">
              <a:lnSpc>
                <a:spcPct val="115000"/>
              </a:lnSpc>
              <a:spcBef>
                <a:spcPts val="0"/>
              </a:spcBef>
              <a:buClr>
                <a:srgbClr val="222222"/>
              </a:buClr>
              <a:buSzPct val="100000"/>
              <a:buFont typeface="Wingdings"/>
              <a:buChar char="§"/>
            </a:pPr>
            <a:r>
              <a:rPr lang="en" sz="1800">
                <a:solidFill>
                  <a:srgbClr val="222222"/>
                </a:solidFill>
              </a:rPr>
              <a:t>We can’t </a:t>
            </a:r>
            <a:r>
              <a:rPr lang="en" sz="1800" b="1">
                <a:solidFill>
                  <a:srgbClr val="222222"/>
                </a:solidFill>
              </a:rPr>
              <a:t>not</a:t>
            </a:r>
            <a:r>
              <a:rPr lang="en" sz="1800">
                <a:solidFill>
                  <a:srgbClr val="222222"/>
                </a:solidFill>
              </a:rPr>
              <a:t> take email</a:t>
            </a:r>
          </a:p>
          <a:p>
            <a:pPr marL="1371600" lvl="2" indent="-342900" rtl="0">
              <a:lnSpc>
                <a:spcPct val="115000"/>
              </a:lnSpc>
              <a:spcBef>
                <a:spcPts val="0"/>
              </a:spcBef>
              <a:buClr>
                <a:srgbClr val="222222"/>
              </a:buClr>
              <a:buSzPct val="100000"/>
              <a:buFont typeface="Wingdings"/>
              <a:buChar char="§"/>
            </a:pPr>
            <a:r>
              <a:rPr lang="en" sz="1800">
                <a:solidFill>
                  <a:srgbClr val="222222"/>
                </a:solidFill>
              </a:rPr>
              <a:t>There aren’t enough eyeballs in the world to file and read and process and preserve all the email</a:t>
            </a:r>
          </a:p>
          <a:p>
            <a:pPr marL="914400" lvl="1" indent="-342900" rtl="0">
              <a:lnSpc>
                <a:spcPct val="115000"/>
              </a:lnSpc>
              <a:spcBef>
                <a:spcPts val="0"/>
              </a:spcBef>
              <a:buClr>
                <a:srgbClr val="222222"/>
              </a:buClr>
              <a:buSzPct val="100000"/>
              <a:buFont typeface="Courier New"/>
              <a:buChar char="o"/>
            </a:pPr>
            <a:r>
              <a:rPr lang="en" sz="1800">
                <a:solidFill>
                  <a:srgbClr val="222222"/>
                </a:solidFill>
              </a:rPr>
              <a:t>Email, as used in Federal agencies, simply does not lend itself to tried and true records management and archival principles.  So what can be done?</a:t>
            </a:r>
          </a:p>
          <a:p>
            <a:endParaRPr lang="en" sz="1800">
              <a:solidFill>
                <a:srgbClr val="222222"/>
              </a:solidFill>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p:nvPr/>
        </p:nvSpPr>
        <p:spPr>
          <a:xfrm>
            <a:off x="807662" y="423587"/>
            <a:ext cx="7058025" cy="4029075"/>
          </a:xfrm>
          <a:prstGeom prst="rect">
            <a:avLst/>
          </a:prstGeom>
          <a:blipFill>
            <a:blip r:embed="rId3"/>
            <a:stretch>
              <a:fillRect/>
            </a:stretch>
          </a:blipFill>
          <a:ln>
            <a:noFill/>
          </a:ln>
        </p:spPr>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p:nvPr/>
        </p:nvSpPr>
        <p:spPr>
          <a:xfrm>
            <a:off x="976312" y="552450"/>
            <a:ext cx="7191375" cy="4038600"/>
          </a:xfrm>
          <a:prstGeom prst="rect">
            <a:avLst/>
          </a:prstGeom>
          <a:blipFill>
            <a:blip r:embed="rId3"/>
            <a:stretch>
              <a:fillRect/>
            </a:stretch>
          </a:blipFill>
          <a:ln>
            <a:noFill/>
          </a:ln>
        </p:spPr>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p:nvPr/>
        </p:nvSpPr>
        <p:spPr>
          <a:xfrm>
            <a:off x="990600" y="1052512"/>
            <a:ext cx="7162800" cy="3038475"/>
          </a:xfrm>
          <a:prstGeom prst="rect">
            <a:avLst/>
          </a:prstGeom>
          <a:blipFill>
            <a:blip r:embed="rId3"/>
            <a:stretch>
              <a:fillRect/>
            </a:stretch>
          </a:blipFill>
          <a:ln>
            <a:noFill/>
          </a:ln>
        </p:spPr>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sz="3000"/>
              <a:t>Why Capstone is a solid technical approach</a:t>
            </a:r>
          </a:p>
        </p:txBody>
      </p:sp>
      <p:sp>
        <p:nvSpPr>
          <p:cNvPr id="164" name="Shape 16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42900" rtl="0">
              <a:lnSpc>
                <a:spcPct val="115000"/>
              </a:lnSpc>
              <a:spcBef>
                <a:spcPts val="0"/>
              </a:spcBef>
              <a:buClr>
                <a:schemeClr val="dk1"/>
              </a:buClr>
              <a:buSzPct val="166666"/>
              <a:buFont typeface="Arial"/>
              <a:buChar char="•"/>
            </a:pPr>
            <a:r>
              <a:rPr lang="en" sz="1800">
                <a:solidFill>
                  <a:srgbClr val="222222"/>
                </a:solidFill>
              </a:rPr>
              <a:t>It is practical and cognizant of technical realities</a:t>
            </a:r>
          </a:p>
          <a:p>
            <a:pPr marL="914400" lvl="1" indent="-342900" rtl="0">
              <a:lnSpc>
                <a:spcPct val="115000"/>
              </a:lnSpc>
              <a:spcBef>
                <a:spcPts val="0"/>
              </a:spcBef>
              <a:buClr>
                <a:srgbClr val="222222"/>
              </a:buClr>
              <a:buSzPct val="100000"/>
              <a:buFont typeface="Courier New"/>
              <a:buChar char="o"/>
            </a:pPr>
            <a:r>
              <a:rPr lang="en" sz="1800">
                <a:solidFill>
                  <a:srgbClr val="222222"/>
                </a:solidFill>
              </a:rPr>
              <a:t>No one is going to adhere to a complicated email “file plan.”</a:t>
            </a:r>
          </a:p>
          <a:p>
            <a:pPr marL="914400" lvl="1" indent="-342900" rtl="0">
              <a:lnSpc>
                <a:spcPct val="115000"/>
              </a:lnSpc>
              <a:spcBef>
                <a:spcPts val="0"/>
              </a:spcBef>
              <a:buClr>
                <a:srgbClr val="222222"/>
              </a:buClr>
              <a:buSzPct val="100000"/>
              <a:buFont typeface="Courier New"/>
              <a:buChar char="o"/>
            </a:pPr>
            <a:r>
              <a:rPr lang="en" sz="1800">
                <a:solidFill>
                  <a:srgbClr val="222222"/>
                </a:solidFill>
              </a:rPr>
              <a:t>The “full appraisal” approach is not feasible</a:t>
            </a:r>
          </a:p>
          <a:p>
            <a:pPr marL="457200" lvl="0" indent="-342900" rtl="0">
              <a:lnSpc>
                <a:spcPct val="115000"/>
              </a:lnSpc>
              <a:spcBef>
                <a:spcPts val="0"/>
              </a:spcBef>
              <a:buClr>
                <a:srgbClr val="222222"/>
              </a:buClr>
              <a:buSzPct val="166666"/>
              <a:buFont typeface="Arial"/>
              <a:buChar char="•"/>
            </a:pPr>
            <a:r>
              <a:rPr lang="en" sz="1800">
                <a:solidFill>
                  <a:srgbClr val="222222"/>
                </a:solidFill>
              </a:rPr>
              <a:t>It lends itself to a realistic transfer scenario.</a:t>
            </a:r>
          </a:p>
          <a:p>
            <a:pPr marL="914400" lvl="1" indent="-342900" rtl="0">
              <a:lnSpc>
                <a:spcPct val="115000"/>
              </a:lnSpc>
              <a:spcBef>
                <a:spcPts val="0"/>
              </a:spcBef>
              <a:buClr>
                <a:srgbClr val="222222"/>
              </a:buClr>
              <a:buSzPct val="100000"/>
              <a:buFont typeface="Courier New"/>
              <a:buChar char="o"/>
            </a:pPr>
            <a:r>
              <a:rPr lang="en" sz="1800">
                <a:solidFill>
                  <a:srgbClr val="222222"/>
                </a:solidFill>
              </a:rPr>
              <a:t>“top officials” = “email system mailboxes”</a:t>
            </a:r>
          </a:p>
          <a:p>
            <a:pPr marL="457200" lvl="0" indent="-342900" rtl="0">
              <a:lnSpc>
                <a:spcPct val="115000"/>
              </a:lnSpc>
              <a:spcBef>
                <a:spcPts val="0"/>
              </a:spcBef>
              <a:buClr>
                <a:srgbClr val="222222"/>
              </a:buClr>
              <a:buSzPct val="166666"/>
              <a:buFont typeface="Arial"/>
              <a:buChar char="•"/>
            </a:pPr>
            <a:r>
              <a:rPr lang="en" sz="1800">
                <a:solidFill>
                  <a:srgbClr val="222222"/>
                </a:solidFill>
              </a:rPr>
              <a:t>However, the process still needs to be guided by the archival framework:</a:t>
            </a:r>
          </a:p>
          <a:p>
            <a:pPr marL="914400" lvl="1" indent="-342900" rtl="0">
              <a:lnSpc>
                <a:spcPct val="115000"/>
              </a:lnSpc>
              <a:spcBef>
                <a:spcPts val="0"/>
              </a:spcBef>
              <a:buClr>
                <a:srgbClr val="222222"/>
              </a:buClr>
              <a:buSzPct val="100000"/>
              <a:buFont typeface="Courier New"/>
              <a:buChar char="o"/>
            </a:pPr>
            <a:r>
              <a:rPr lang="en" sz="1800">
                <a:solidFill>
                  <a:srgbClr val="222222"/>
                </a:solidFill>
              </a:rPr>
              <a:t>What should be saved?</a:t>
            </a:r>
          </a:p>
          <a:p>
            <a:pPr marL="914400" lvl="1" indent="-342900" rtl="0">
              <a:lnSpc>
                <a:spcPct val="115000"/>
              </a:lnSpc>
              <a:spcBef>
                <a:spcPts val="0"/>
              </a:spcBef>
              <a:buClr>
                <a:srgbClr val="222222"/>
              </a:buClr>
              <a:buSzPct val="100000"/>
              <a:buFont typeface="Courier New"/>
              <a:buChar char="o"/>
            </a:pPr>
            <a:r>
              <a:rPr lang="en" sz="1800">
                <a:solidFill>
                  <a:srgbClr val="222222"/>
                </a:solidFill>
              </a:rPr>
              <a:t>What are the criteria for description, preservation, etc.?</a:t>
            </a:r>
          </a:p>
          <a:p>
            <a:endParaRPr lang="en" sz="1800">
              <a:solidFill>
                <a:srgbClr val="222222"/>
              </a:solidFill>
            </a:endParaRPr>
          </a:p>
          <a:p>
            <a:endParaRPr lang="en" sz="1800">
              <a:solidFill>
                <a:srgbClr val="222222"/>
              </a:solidFill>
            </a:endParaRPr>
          </a:p>
          <a:p>
            <a:endParaRPr lang="en" sz="1800">
              <a:solidFill>
                <a:srgbClr val="222222"/>
              </a:solidFill>
            </a:endParaRP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The larger lessons</a:t>
            </a:r>
          </a:p>
        </p:txBody>
      </p:sp>
      <p:sp>
        <p:nvSpPr>
          <p:cNvPr id="170" name="Shape 17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42900" rtl="0">
              <a:lnSpc>
                <a:spcPct val="115000"/>
              </a:lnSpc>
              <a:spcBef>
                <a:spcPts val="0"/>
              </a:spcBef>
              <a:buClr>
                <a:srgbClr val="222222"/>
              </a:buClr>
              <a:buSzPct val="166666"/>
              <a:buFont typeface="Arial"/>
              <a:buChar char="•"/>
            </a:pPr>
            <a:r>
              <a:rPr lang="en" sz="1800">
                <a:solidFill>
                  <a:srgbClr val="222222"/>
                </a:solidFill>
              </a:rPr>
              <a:t>IT and information science skills are inextricably intertwined when it comes to e-records, and by inference for the professionals who will be applying these skills in archives, libraries, etc.</a:t>
            </a:r>
          </a:p>
          <a:p>
            <a:pPr marL="457200" lvl="0" indent="-342900" rtl="0">
              <a:lnSpc>
                <a:spcPct val="115000"/>
              </a:lnSpc>
              <a:spcBef>
                <a:spcPts val="0"/>
              </a:spcBef>
              <a:buClr>
                <a:srgbClr val="222222"/>
              </a:buClr>
              <a:buSzPct val="166666"/>
              <a:buFont typeface="Arial"/>
              <a:buChar char="•"/>
            </a:pPr>
            <a:r>
              <a:rPr lang="en" sz="1800">
                <a:solidFill>
                  <a:srgbClr val="222222"/>
                </a:solidFill>
              </a:rPr>
              <a:t>Archivists, librarians, and other information professionals cannot shy away from “mucking about” in applicable technology.  It cannot be seen as a necessary evil, or as something to be approached reluctantly.</a:t>
            </a:r>
          </a:p>
          <a:p>
            <a:pPr marL="914400" lvl="1" indent="-342900" rtl="0">
              <a:lnSpc>
                <a:spcPct val="115000"/>
              </a:lnSpc>
              <a:spcBef>
                <a:spcPts val="0"/>
              </a:spcBef>
              <a:buClr>
                <a:srgbClr val="222222"/>
              </a:buClr>
              <a:buSzPct val="100000"/>
              <a:buFont typeface="Courier New"/>
              <a:buChar char="o"/>
            </a:pPr>
            <a:r>
              <a:rPr lang="en" sz="1800">
                <a:solidFill>
                  <a:srgbClr val="222222"/>
                </a:solidFill>
              </a:rPr>
              <a:t>That said, it doesn’t mean information professionals need to be network engineers or programmers</a:t>
            </a:r>
          </a:p>
          <a:p>
            <a:pPr marL="457200" lvl="0" indent="-342900" rtl="0">
              <a:lnSpc>
                <a:spcPct val="115000"/>
              </a:lnSpc>
              <a:spcBef>
                <a:spcPts val="0"/>
              </a:spcBef>
              <a:buClr>
                <a:srgbClr val="222222"/>
              </a:buClr>
              <a:buSzPct val="166666"/>
              <a:buFont typeface="Arial"/>
              <a:buChar char="•"/>
            </a:pPr>
            <a:r>
              <a:rPr lang="en" sz="1800">
                <a:solidFill>
                  <a:srgbClr val="222222"/>
                </a:solidFill>
              </a:rPr>
              <a:t>There is room in the profession for “moving the needle” - bringing in some “native” IT people and teaching them libraries, archives, etc.</a:t>
            </a:r>
          </a:p>
          <a:p>
            <a:endParaRPr lang="en" sz="1800">
              <a:solidFill>
                <a:srgbClr val="222222"/>
              </a:solidFil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Previous experience</a:t>
            </a:r>
          </a:p>
        </p:txBody>
      </p:sp>
      <p:sp>
        <p:nvSpPr>
          <p:cNvPr id="36" name="Shape 3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buClr>
                <a:schemeClr val="dk1"/>
              </a:buClr>
              <a:buSzPct val="166666"/>
              <a:buFont typeface="Arial"/>
              <a:buChar char="•"/>
            </a:pPr>
            <a:r>
              <a:rPr lang="en" sz="2400"/>
              <a:t>Executive Office of the President (White House)</a:t>
            </a:r>
          </a:p>
          <a:p>
            <a:pPr marL="914400" lvl="1" indent="-381000" rtl="0">
              <a:buClr>
                <a:schemeClr val="dk1"/>
              </a:buClr>
              <a:buSzPct val="80000"/>
              <a:buFont typeface="Courier New"/>
              <a:buChar char="o"/>
            </a:pPr>
            <a:r>
              <a:rPr lang="en"/>
              <a:t>Email and Office Automation Systems Management</a:t>
            </a:r>
          </a:p>
          <a:p>
            <a:pPr marL="1371600" lvl="2" indent="-381000" rtl="0">
              <a:buClr>
                <a:schemeClr val="dk1"/>
              </a:buClr>
              <a:buSzPct val="80000"/>
              <a:buFont typeface="Wingdings"/>
              <a:buChar char="§"/>
            </a:pPr>
            <a:r>
              <a:rPr lang="en"/>
              <a:t>1990-1996, 2000-2002</a:t>
            </a:r>
          </a:p>
          <a:p>
            <a:endParaRPr lang="en"/>
          </a:p>
          <a:p>
            <a:pPr marL="457200" lvl="0" indent="-381000" rtl="0">
              <a:buClr>
                <a:schemeClr val="dk1"/>
              </a:buClr>
              <a:buSzPct val="166666"/>
              <a:buFont typeface="Arial"/>
              <a:buChar char="•"/>
            </a:pPr>
            <a:r>
              <a:rPr lang="en" sz="2400"/>
              <a:t>Citigroup Information Services</a:t>
            </a:r>
          </a:p>
          <a:p>
            <a:pPr marL="914400" lvl="1" indent="-381000" rtl="0">
              <a:buClr>
                <a:schemeClr val="dk1"/>
              </a:buClr>
              <a:buSzPct val="80000"/>
              <a:buFont typeface="Courier New"/>
              <a:buChar char="o"/>
            </a:pPr>
            <a:r>
              <a:rPr lang="en"/>
              <a:t>Global Messaging Manager 1996-2000</a:t>
            </a:r>
          </a:p>
          <a:p>
            <a:pPr marL="457200" lvl="0" indent="-381000" rtl="0">
              <a:buClr>
                <a:schemeClr val="dk1"/>
              </a:buClr>
              <a:buSzPct val="166666"/>
              <a:buFont typeface="Arial"/>
              <a:buChar char="•"/>
            </a:pPr>
            <a:r>
              <a:rPr lang="en" sz="2400"/>
              <a:t>Digital Equipment Corporation and Various Contractors</a:t>
            </a:r>
          </a:p>
          <a:p>
            <a:pPr marL="914400" lvl="1" indent="-381000">
              <a:buClr>
                <a:schemeClr val="dk1"/>
              </a:buClr>
              <a:buSzPct val="80000"/>
              <a:buFont typeface="Courier New"/>
              <a:buChar char="o"/>
            </a:pPr>
            <a:r>
              <a:rPr lang="en"/>
              <a:t>Public and Private Client Support 1981-1990</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Education, then and now</a:t>
            </a:r>
          </a:p>
        </p:txBody>
      </p:sp>
      <p:sp>
        <p:nvSpPr>
          <p:cNvPr id="42" name="Shape 4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BS, MBA, University of Pittsburgh</a:t>
            </a:r>
          </a:p>
          <a:p>
            <a:pPr marL="457200" lvl="0" indent="-419100" rtl="0">
              <a:buClr>
                <a:schemeClr val="dk1"/>
              </a:buClr>
              <a:buSzPct val="166666"/>
              <a:buFont typeface="Arial"/>
              <a:buChar char="•"/>
            </a:pPr>
            <a:r>
              <a:rPr lang="en"/>
              <a:t>Teaching LBSC 682 at UMD, Fall 2013</a:t>
            </a:r>
          </a:p>
          <a:p>
            <a:pPr marL="914400" lvl="1" indent="-381000" rtl="0">
              <a:buClr>
                <a:schemeClr val="dk1"/>
              </a:buClr>
              <a:buSzPct val="80000"/>
              <a:buFont typeface="Courier New"/>
              <a:buChar char="o"/>
            </a:pPr>
            <a:r>
              <a:rPr lang="en"/>
              <a:t>“Management of Electronic Records and Information”</a:t>
            </a:r>
          </a:p>
          <a:p>
            <a:pPr marL="457200" lvl="0" indent="-419100">
              <a:buClr>
                <a:schemeClr val="dk1"/>
              </a:buClr>
              <a:buSzPct val="166666"/>
              <a:buFont typeface="Arial"/>
              <a:buChar char="•"/>
            </a:pPr>
            <a:r>
              <a:rPr lang="en"/>
              <a:t>Planning to Teach “Implementing Digital Curation” Spring 2014</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NARA</a:t>
            </a:r>
          </a:p>
        </p:txBody>
      </p:sp>
      <p:sp>
        <p:nvSpPr>
          <p:cNvPr id="48" name="Shape 4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a:buClr>
                <a:schemeClr val="dk1"/>
              </a:buClr>
              <a:buSzPct val="166666"/>
              <a:buFont typeface="Arial"/>
              <a:buChar char="•"/>
            </a:pPr>
            <a:r>
              <a:rPr lang="en"/>
              <a:t>The </a:t>
            </a:r>
            <a:r>
              <a:rPr lang="en" b="1"/>
              <a:t>National Archives and Records Administration</a:t>
            </a:r>
            <a:r>
              <a:rPr lang="en"/>
              <a:t> (</a:t>
            </a:r>
            <a:r>
              <a:rPr lang="en" b="1"/>
              <a:t>NARA</a:t>
            </a:r>
            <a:r>
              <a:rPr lang="en"/>
              <a:t>) is an independent agency of the Federal government charged with preserving and documenting government and historical records and with providing public access to those records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Washington Facilities</a:t>
            </a:r>
          </a:p>
        </p:txBody>
      </p:sp>
      <p:sp>
        <p:nvSpPr>
          <p:cNvPr id="54" name="Shape 5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buClr>
                <a:schemeClr val="dk1"/>
              </a:buClr>
              <a:buSzPct val="166666"/>
              <a:buFont typeface="Arial"/>
              <a:buChar char="•"/>
            </a:pPr>
            <a:r>
              <a:rPr lang="en"/>
              <a:t>National Archives Building</a:t>
            </a:r>
          </a:p>
          <a:p>
            <a:pPr marL="914400" lvl="1" indent="-381000" rtl="0">
              <a:buClr>
                <a:schemeClr val="dk1"/>
              </a:buClr>
              <a:buSzPct val="80000"/>
              <a:buFont typeface="Courier New"/>
              <a:buChar char="o"/>
            </a:pPr>
            <a:r>
              <a:rPr lang="en"/>
              <a:t>7th and Penn, DC</a:t>
            </a:r>
          </a:p>
          <a:p>
            <a:pPr marL="914400" lvl="1" indent="-381000" rtl="0">
              <a:buClr>
                <a:schemeClr val="dk1"/>
              </a:buClr>
              <a:buSzPct val="80000"/>
              <a:buFont typeface="Courier New"/>
              <a:buChar char="o"/>
            </a:pPr>
            <a:r>
              <a:rPr lang="en"/>
              <a:t>Home of the Charters of Freedom</a:t>
            </a:r>
          </a:p>
          <a:p>
            <a:endParaRPr lang="en"/>
          </a:p>
          <a:p>
            <a:pPr marL="457200" lvl="0" indent="-419100" rtl="0">
              <a:buClr>
                <a:schemeClr val="dk1"/>
              </a:buClr>
              <a:buSzPct val="166666"/>
              <a:buFont typeface="Arial"/>
              <a:buChar char="•"/>
            </a:pPr>
            <a:r>
              <a:rPr lang="en"/>
              <a:t>National Archives at College Park</a:t>
            </a:r>
          </a:p>
          <a:p>
            <a:pPr marL="914400" lvl="1" indent="-381000" rtl="0">
              <a:buClr>
                <a:schemeClr val="dk1"/>
              </a:buClr>
              <a:buSzPct val="80000"/>
              <a:buFont typeface="Courier New"/>
              <a:buChar char="o"/>
            </a:pPr>
            <a:r>
              <a:rPr lang="en"/>
              <a:t>“Archives 2”</a:t>
            </a:r>
          </a:p>
          <a:p>
            <a:endParaRPr lang="en"/>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Agency Leadership	</a:t>
            </a:r>
          </a:p>
        </p:txBody>
      </p:sp>
      <p:sp>
        <p:nvSpPr>
          <p:cNvPr id="60" name="Shape 6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42900" rtl="0">
              <a:buClr>
                <a:schemeClr val="dk1"/>
              </a:buClr>
              <a:buSzPct val="166666"/>
              <a:buFont typeface="Arial"/>
              <a:buChar char="•"/>
            </a:pPr>
            <a:r>
              <a:rPr lang="en" sz="1800"/>
              <a:t>The chief administrator of NARA is the Archivist of the United States</a:t>
            </a:r>
          </a:p>
          <a:p>
            <a:pPr marL="457200" lvl="0" indent="-342900" rtl="0">
              <a:buClr>
                <a:schemeClr val="dk1"/>
              </a:buClr>
              <a:buSzPct val="166666"/>
              <a:buFont typeface="Arial"/>
              <a:buChar char="•"/>
            </a:pPr>
            <a:r>
              <a:rPr lang="en" sz="1800"/>
              <a:t>Incumbent is David Ferriero, since 2009.  Prior:</a:t>
            </a:r>
          </a:p>
          <a:p>
            <a:pPr marL="914400" lvl="1" indent="-342900" rtl="0">
              <a:buClr>
                <a:schemeClr val="dk1"/>
              </a:buClr>
              <a:buSzPct val="100000"/>
              <a:buFont typeface="Courier New"/>
              <a:buChar char="o"/>
            </a:pPr>
            <a:r>
              <a:rPr lang="en" sz="1800"/>
              <a:t>Director, New York Public Library</a:t>
            </a:r>
          </a:p>
          <a:p>
            <a:pPr marL="914400" lvl="1" indent="-342900" rtl="0">
              <a:buClr>
                <a:schemeClr val="dk1"/>
              </a:buClr>
              <a:buSzPct val="100000"/>
              <a:buFont typeface="Courier New"/>
              <a:buChar char="o"/>
            </a:pPr>
            <a:r>
              <a:rPr lang="en" sz="1800"/>
              <a:t>Duke and MIT library positions</a:t>
            </a:r>
          </a:p>
          <a:p>
            <a:endParaRPr lang="en" sz="1800"/>
          </a:p>
          <a:p>
            <a:pPr marL="457200" lvl="0" indent="-342900" rtl="0">
              <a:buClr>
                <a:schemeClr val="dk1"/>
              </a:buClr>
              <a:buSzPct val="166666"/>
              <a:buFont typeface="Arial"/>
              <a:buChar char="•"/>
            </a:pPr>
            <a:r>
              <a:rPr lang="en" sz="1800"/>
              <a:t>General Structure (tracks the lifecycle of records...)</a:t>
            </a:r>
          </a:p>
          <a:p>
            <a:pPr marL="914400" lvl="1" indent="-342900" rtl="0">
              <a:buClr>
                <a:schemeClr val="dk1"/>
              </a:buClr>
              <a:buSzPct val="100000"/>
              <a:buFont typeface="Courier New"/>
              <a:buChar char="o"/>
            </a:pPr>
            <a:r>
              <a:rPr lang="en" sz="1800"/>
              <a:t>Agency Services</a:t>
            </a:r>
          </a:p>
          <a:p>
            <a:pPr marL="914400" lvl="1" indent="-342900" rtl="0">
              <a:buClr>
                <a:schemeClr val="dk1"/>
              </a:buClr>
              <a:buSzPct val="100000"/>
              <a:buFont typeface="Courier New"/>
              <a:buChar char="o"/>
            </a:pPr>
            <a:r>
              <a:rPr lang="en" sz="1800"/>
              <a:t>Research Services</a:t>
            </a:r>
          </a:p>
          <a:p>
            <a:pPr marL="914400" lvl="1" indent="-342900" rtl="0">
              <a:buClr>
                <a:schemeClr val="dk1"/>
              </a:buClr>
              <a:buSzPct val="100000"/>
              <a:buFont typeface="Courier New"/>
              <a:buChar char="o"/>
            </a:pPr>
            <a:r>
              <a:rPr lang="en" sz="1800"/>
              <a:t>Office of Innovation</a:t>
            </a:r>
          </a:p>
          <a:p>
            <a:pPr marL="914400" lvl="1" indent="-342900" rtl="0">
              <a:buClr>
                <a:schemeClr val="dk1"/>
              </a:buClr>
              <a:buSzPct val="100000"/>
              <a:buFont typeface="Courier New"/>
              <a:buChar char="o"/>
            </a:pPr>
            <a:r>
              <a:rPr lang="en" sz="1800"/>
              <a:t>Information Services</a:t>
            </a:r>
          </a:p>
          <a:p>
            <a:pPr marL="1371600" lvl="2" indent="-342900" rtl="0">
              <a:buClr>
                <a:schemeClr val="dk1"/>
              </a:buClr>
              <a:buSzPct val="100000"/>
              <a:buFont typeface="Wingdings"/>
              <a:buChar char="§"/>
            </a:pPr>
            <a:r>
              <a:rPr lang="en" sz="1800"/>
              <a:t>Other administrative support</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Regional facilities</a:t>
            </a:r>
          </a:p>
        </p:txBody>
      </p:sp>
      <p:sp>
        <p:nvSpPr>
          <p:cNvPr id="66" name="Shape 6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30894"/>
              </a:lnSpc>
              <a:spcBef>
                <a:spcPts val="400"/>
              </a:spcBef>
              <a:spcAft>
                <a:spcPts val="600"/>
              </a:spcAft>
              <a:buClr>
                <a:schemeClr val="dk1"/>
              </a:buClr>
              <a:buSzPct val="61111"/>
              <a:buFont typeface="Arial"/>
              <a:buNone/>
            </a:pPr>
            <a:r>
              <a:rPr lang="en" sz="1800"/>
              <a:t>There are facilities across the country with research rooms, archival holdings, and microfilms of documents of federal agencies and courts pertinent to each region.</a:t>
            </a:r>
          </a:p>
          <a:p>
            <a:pPr marL="685800" lvl="0" indent="-342900" rtl="0">
              <a:lnSpc>
                <a:spcPct val="130894"/>
              </a:lnSpc>
              <a:spcBef>
                <a:spcPts val="300"/>
              </a:spcBef>
              <a:spcAft>
                <a:spcPts val="100"/>
              </a:spcAft>
              <a:buClr>
                <a:schemeClr val="dk1"/>
              </a:buClr>
              <a:buSzPct val="166666"/>
              <a:buFont typeface="Arial"/>
              <a:buChar char="•"/>
            </a:pPr>
            <a:r>
              <a:rPr lang="en" sz="1800"/>
              <a:t>Anchorage, Alaska, Pacific Alaska Region</a:t>
            </a:r>
          </a:p>
          <a:p>
            <a:pPr marL="685800" lvl="0" indent="-342900" rtl="0">
              <a:lnSpc>
                <a:spcPct val="130894"/>
              </a:lnSpc>
              <a:spcBef>
                <a:spcPts val="300"/>
              </a:spcBef>
              <a:spcAft>
                <a:spcPts val="100"/>
              </a:spcAft>
              <a:buClr>
                <a:schemeClr val="dk1"/>
              </a:buClr>
              <a:buSzPct val="166666"/>
              <a:buFont typeface="Arial"/>
              <a:buChar char="•"/>
            </a:pPr>
            <a:r>
              <a:rPr lang="en" sz="1800"/>
              <a:t>Atlanta, Georgia, Southeast Region</a:t>
            </a:r>
          </a:p>
          <a:p>
            <a:pPr marL="685800" lvl="0" indent="-342900" rtl="0">
              <a:lnSpc>
                <a:spcPct val="130894"/>
              </a:lnSpc>
              <a:spcBef>
                <a:spcPts val="300"/>
              </a:spcBef>
              <a:spcAft>
                <a:spcPts val="100"/>
              </a:spcAft>
              <a:buClr>
                <a:schemeClr val="dk1"/>
              </a:buClr>
              <a:buSzPct val="166666"/>
              <a:buFont typeface="Arial"/>
              <a:buChar char="•"/>
            </a:pPr>
            <a:r>
              <a:rPr lang="en" sz="1800"/>
              <a:t>Boston, Massachusetts, Northeast Region</a:t>
            </a:r>
          </a:p>
          <a:p>
            <a:pPr marL="685800" lvl="0" indent="-342900" rtl="0">
              <a:lnSpc>
                <a:spcPct val="130894"/>
              </a:lnSpc>
              <a:spcBef>
                <a:spcPts val="300"/>
              </a:spcBef>
              <a:spcAft>
                <a:spcPts val="100"/>
              </a:spcAft>
              <a:buClr>
                <a:schemeClr val="dk1"/>
              </a:buClr>
              <a:buSzPct val="166666"/>
              <a:buFont typeface="Arial"/>
              <a:buChar char="•"/>
            </a:pPr>
            <a:r>
              <a:rPr lang="en" sz="1800"/>
              <a:t>Chicago, Illinois, Great Lakes Region</a:t>
            </a:r>
          </a:p>
          <a:p>
            <a:pPr marL="685800" lvl="0" indent="-342900" rtl="0">
              <a:lnSpc>
                <a:spcPct val="130894"/>
              </a:lnSpc>
              <a:spcBef>
                <a:spcPts val="300"/>
              </a:spcBef>
              <a:spcAft>
                <a:spcPts val="100"/>
              </a:spcAft>
              <a:buClr>
                <a:schemeClr val="dk1"/>
              </a:buClr>
              <a:buSzPct val="166666"/>
              <a:buFont typeface="Arial"/>
              <a:buChar char="•"/>
            </a:pPr>
            <a:r>
              <a:rPr lang="en" sz="1800"/>
              <a:t>Denver, Colorado, Rocky Mountain Region</a:t>
            </a:r>
          </a:p>
          <a:p>
            <a:pPr marL="685800" lvl="0" indent="-342900" rtl="0">
              <a:lnSpc>
                <a:spcPct val="130894"/>
              </a:lnSpc>
              <a:spcBef>
                <a:spcPts val="300"/>
              </a:spcBef>
              <a:spcAft>
                <a:spcPts val="100"/>
              </a:spcAft>
              <a:buClr>
                <a:schemeClr val="dk1"/>
              </a:buClr>
              <a:buSzPct val="166666"/>
              <a:buFont typeface="Arial"/>
              <a:buChar char="•"/>
            </a:pPr>
            <a:r>
              <a:rPr lang="en" sz="1800"/>
              <a:t>Fort Worth, Texas, Southwest Region</a:t>
            </a:r>
          </a:p>
          <a:p>
            <a:endParaRPr lang="en" sz="1800"/>
          </a:p>
          <a:p>
            <a:endParaRPr lang="en" sz="1800"/>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
              <a:t>Regional facilities (cont’d)</a:t>
            </a:r>
          </a:p>
        </p:txBody>
      </p:sp>
      <p:sp>
        <p:nvSpPr>
          <p:cNvPr id="72" name="Shape 7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685800" lvl="0" indent="-342900" rtl="0">
              <a:lnSpc>
                <a:spcPct val="130894"/>
              </a:lnSpc>
              <a:spcBef>
                <a:spcPts val="300"/>
              </a:spcBef>
              <a:spcAft>
                <a:spcPts val="100"/>
              </a:spcAft>
              <a:buClr>
                <a:schemeClr val="dk1"/>
              </a:buClr>
              <a:buSzPct val="166666"/>
              <a:buFont typeface="Arial"/>
              <a:buChar char="•"/>
            </a:pPr>
            <a:r>
              <a:rPr lang="en" sz="1800"/>
              <a:t>Kansas City, Missouri, Central Plains Region</a:t>
            </a:r>
          </a:p>
          <a:p>
            <a:pPr marL="685800" lvl="0" indent="-342900" rtl="0">
              <a:lnSpc>
                <a:spcPct val="130894"/>
              </a:lnSpc>
              <a:spcBef>
                <a:spcPts val="300"/>
              </a:spcBef>
              <a:spcAft>
                <a:spcPts val="100"/>
              </a:spcAft>
              <a:buClr>
                <a:schemeClr val="dk1"/>
              </a:buClr>
              <a:buSzPct val="166666"/>
              <a:buFont typeface="Arial"/>
              <a:buChar char="•"/>
            </a:pPr>
            <a:r>
              <a:rPr lang="en" sz="1800"/>
              <a:t>New York City, New York, Northeast Region</a:t>
            </a:r>
          </a:p>
          <a:p>
            <a:pPr marL="685800" lvl="0" indent="-342900" rtl="0">
              <a:lnSpc>
                <a:spcPct val="130894"/>
              </a:lnSpc>
              <a:spcBef>
                <a:spcPts val="300"/>
              </a:spcBef>
              <a:spcAft>
                <a:spcPts val="100"/>
              </a:spcAft>
              <a:buClr>
                <a:schemeClr val="dk1"/>
              </a:buClr>
              <a:buSzPct val="166666"/>
              <a:buFont typeface="Arial"/>
              <a:buChar char="•"/>
            </a:pPr>
            <a:r>
              <a:rPr lang="en" sz="1800"/>
              <a:t>Philadelphia, Pennsylvania, Mid Atlantic Region</a:t>
            </a:r>
          </a:p>
          <a:p>
            <a:pPr marL="685800" lvl="0" indent="-342900" rtl="0">
              <a:lnSpc>
                <a:spcPct val="130894"/>
              </a:lnSpc>
              <a:spcBef>
                <a:spcPts val="300"/>
              </a:spcBef>
              <a:spcAft>
                <a:spcPts val="100"/>
              </a:spcAft>
              <a:buClr>
                <a:schemeClr val="dk1"/>
              </a:buClr>
              <a:buSzPct val="166666"/>
              <a:buFont typeface="Arial"/>
              <a:buChar char="•"/>
            </a:pPr>
            <a:r>
              <a:rPr lang="en" sz="1800"/>
              <a:t>Riverside, California, Pacific Region</a:t>
            </a:r>
          </a:p>
          <a:p>
            <a:pPr marL="685800" lvl="0" indent="-342900" rtl="0">
              <a:lnSpc>
                <a:spcPct val="130894"/>
              </a:lnSpc>
              <a:spcBef>
                <a:spcPts val="300"/>
              </a:spcBef>
              <a:spcAft>
                <a:spcPts val="100"/>
              </a:spcAft>
              <a:buClr>
                <a:schemeClr val="dk1"/>
              </a:buClr>
              <a:buSzPct val="166666"/>
              <a:buFont typeface="Arial"/>
              <a:buChar char="•"/>
            </a:pPr>
            <a:r>
              <a:rPr lang="en" sz="1800"/>
              <a:t>San Bruno, California, Pacific Region</a:t>
            </a:r>
          </a:p>
          <a:p>
            <a:pPr marL="685800" lvl="0" indent="-342900">
              <a:lnSpc>
                <a:spcPct val="130894"/>
              </a:lnSpc>
              <a:spcBef>
                <a:spcPts val="300"/>
              </a:spcBef>
              <a:spcAft>
                <a:spcPts val="100"/>
              </a:spcAft>
              <a:buClr>
                <a:schemeClr val="dk1"/>
              </a:buClr>
              <a:buSzPct val="166666"/>
              <a:buFont typeface="Arial"/>
              <a:buChar char="•"/>
            </a:pPr>
            <a:r>
              <a:rPr lang="en" sz="1800"/>
              <a:t>Seattle, Washington, Pacific Alaska Region</a:t>
            </a:r>
          </a:p>
        </p:txBody>
      </p:sp>
    </p:spTree>
  </p:cSld>
  <p:clrMapOvr>
    <a:masterClrMapping/>
  </p:clrMapOvr>
  <p:transition spd="slow">
    <p:cut/>
  </p:transition>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1162</Words>
  <Application>Microsoft Office PowerPoint</Application>
  <PresentationFormat>On-screen Show (16:9)</PresentationFormat>
  <Paragraphs>170</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Courier New</vt:lpstr>
      <vt:lpstr>Georgia</vt:lpstr>
      <vt:lpstr>Wingdings</vt:lpstr>
      <vt:lpstr>simple-light</vt:lpstr>
      <vt:lpstr>Stranger in a Strange Land</vt:lpstr>
      <vt:lpstr>My background &amp; who I am</vt:lpstr>
      <vt:lpstr>Previous experience</vt:lpstr>
      <vt:lpstr>Education, then and now</vt:lpstr>
      <vt:lpstr>NARA</vt:lpstr>
      <vt:lpstr>Washington Facilities</vt:lpstr>
      <vt:lpstr>Agency Leadership </vt:lpstr>
      <vt:lpstr>Regional facilities</vt:lpstr>
      <vt:lpstr>Regional facilities (cont’d)</vt:lpstr>
      <vt:lpstr>St. Louis Personnel Records</vt:lpstr>
      <vt:lpstr>Presidential Libraries</vt:lpstr>
      <vt:lpstr>Also of Note... </vt:lpstr>
      <vt:lpstr>The records lifecycle</vt:lpstr>
      <vt:lpstr>PowerPoint Presentation</vt:lpstr>
      <vt:lpstr>National Archives and Records Administration</vt:lpstr>
      <vt:lpstr>NARA’s responsibility for records</vt:lpstr>
      <vt:lpstr>The Archives part of NARA</vt:lpstr>
      <vt:lpstr>Emergence of Electronic Records</vt:lpstr>
      <vt:lpstr>E-records and Records Management</vt:lpstr>
      <vt:lpstr>E-records and Archiving</vt:lpstr>
      <vt:lpstr>Capstone and Email as an Exemplar</vt:lpstr>
      <vt:lpstr>PowerPoint Presentation</vt:lpstr>
      <vt:lpstr>PowerPoint Presentation</vt:lpstr>
      <vt:lpstr>PowerPoint Presentation</vt:lpstr>
      <vt:lpstr>Why Capstone is a solid technical approach</vt:lpstr>
      <vt:lpstr>The larger lessons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Stranger in a Strange Land</dc:title>
  <dc:creator>jj</dc:creator>
  <cp:lastModifiedBy>jj</cp:lastModifiedBy>
  <cp:revision>2</cp:revision>
  <dcterms:modified xsi:type="dcterms:W3CDTF">2013-11-18T02:31:05Z</dcterms:modified>
</cp:coreProperties>
</file>