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7"/>
  </p:notesMasterIdLst>
  <p:handoutMasterIdLst>
    <p:handoutMasterId r:id="rId38"/>
  </p:handoutMasterIdLst>
  <p:sldIdLst>
    <p:sldId id="256" r:id="rId3"/>
    <p:sldId id="484" r:id="rId4"/>
    <p:sldId id="461" r:id="rId5"/>
    <p:sldId id="487" r:id="rId6"/>
    <p:sldId id="492" r:id="rId7"/>
    <p:sldId id="499" r:id="rId8"/>
    <p:sldId id="500" r:id="rId9"/>
    <p:sldId id="339" r:id="rId10"/>
    <p:sldId id="340" r:id="rId11"/>
    <p:sldId id="341" r:id="rId12"/>
    <p:sldId id="342" r:id="rId13"/>
    <p:sldId id="343" r:id="rId14"/>
    <p:sldId id="352" r:id="rId15"/>
    <p:sldId id="455" r:id="rId16"/>
    <p:sldId id="350" r:id="rId17"/>
    <p:sldId id="351" r:id="rId18"/>
    <p:sldId id="329" r:id="rId19"/>
    <p:sldId id="354" r:id="rId20"/>
    <p:sldId id="355" r:id="rId21"/>
    <p:sldId id="356" r:id="rId22"/>
    <p:sldId id="357" r:id="rId23"/>
    <p:sldId id="410" r:id="rId24"/>
    <p:sldId id="389" r:id="rId25"/>
    <p:sldId id="404" r:id="rId26"/>
    <p:sldId id="405" r:id="rId27"/>
    <p:sldId id="406" r:id="rId28"/>
    <p:sldId id="390" r:id="rId29"/>
    <p:sldId id="506" r:id="rId30"/>
    <p:sldId id="376" r:id="rId31"/>
    <p:sldId id="377" r:id="rId32"/>
    <p:sldId id="371" r:id="rId33"/>
    <p:sldId id="378" r:id="rId34"/>
    <p:sldId id="374" r:id="rId35"/>
    <p:sldId id="369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250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5" name="Rectangle 3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201938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37446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4035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01946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7107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862573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3315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539959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5363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522196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5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87032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0483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959741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49" tIns="0" rIns="19049" b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US" sz="1000" i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27654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</p:spPr>
        <p:txBody>
          <a:bodyPr lIns="90484" tIns="44448" rIns="90484" bIns="44448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97278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7015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9939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962679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1987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94425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4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4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18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4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3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515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0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2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24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927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398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256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 anchor="ctr"/>
          <a:lstStyle/>
          <a:p>
            <a:r>
              <a:rPr lang="en-US" sz="4400" smtClean="0"/>
              <a:t>Relational Databases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/>
          <a:p>
            <a:pPr marL="342900" indent="-342900"/>
            <a:r>
              <a:rPr lang="en-US" sz="3200" smtClean="0"/>
              <a:t>Week 11</a:t>
            </a:r>
          </a:p>
          <a:p>
            <a:pPr marL="342900" indent="-342900"/>
            <a:r>
              <a:rPr lang="en-US" sz="3200" smtClean="0"/>
              <a:t>LBSC 671</a:t>
            </a:r>
          </a:p>
          <a:p>
            <a:pPr marL="342900" indent="-342900"/>
            <a:r>
              <a:rPr lang="en-US" sz="3200" smtClean="0"/>
              <a:t>Creating Information Infrastructures</a:t>
            </a:r>
          </a:p>
        </p:txBody>
      </p:sp>
      <p:pic>
        <p:nvPicPr>
          <p:cNvPr id="4100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Entering Data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Open the table</a:t>
            </a:r>
          </a:p>
          <a:p>
            <a:pPr lvl="1"/>
            <a:r>
              <a:rPr lang="en-US" smtClean="0"/>
              <a:t>Double-click on the icon</a:t>
            </a:r>
          </a:p>
          <a:p>
            <a:endParaRPr lang="en-US" smtClean="0"/>
          </a:p>
          <a:p>
            <a:r>
              <a:rPr lang="en-US" smtClean="0"/>
              <a:t>Enter new data in the bottom row</a:t>
            </a:r>
          </a:p>
          <a:p>
            <a:pPr lvl="1"/>
            <a:r>
              <a:rPr lang="en-US" smtClean="0"/>
              <a:t>A new (blank) bottom row will appear</a:t>
            </a:r>
          </a:p>
          <a:p>
            <a:endParaRPr lang="en-US" smtClean="0"/>
          </a:p>
          <a:p>
            <a:r>
              <a:rPr lang="en-US" smtClean="0"/>
              <a:t>Close the table</a:t>
            </a:r>
          </a:p>
          <a:p>
            <a:pPr lvl="1"/>
            <a:r>
              <a:rPr lang="en-US" smtClean="0"/>
              <a:t>No need to “save” – data is stored automatically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7411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7412" name="Rectangle 1028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  <a:noFill/>
        </p:spPr>
        <p:txBody>
          <a:bodyPr/>
          <a:lstStyle/>
          <a:p>
            <a:r>
              <a:rPr lang="en-US" smtClean="0"/>
              <a:t>Building Queries</a:t>
            </a:r>
          </a:p>
        </p:txBody>
      </p:sp>
      <p:sp>
        <p:nvSpPr>
          <p:cNvPr id="17413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334000"/>
          </a:xfrm>
          <a:noFill/>
        </p:spPr>
        <p:txBody>
          <a:bodyPr/>
          <a:lstStyle/>
          <a:p>
            <a:r>
              <a:rPr lang="en-US" sz="2800" smtClean="0"/>
              <a:t>Copy ride.mdb to your M:\ drive</a:t>
            </a:r>
          </a:p>
          <a:p>
            <a:pPr lvl="4"/>
            <a:endParaRPr lang="en-US" sz="1800" smtClean="0"/>
          </a:p>
          <a:p>
            <a:r>
              <a:rPr lang="en-US" sz="2800" smtClean="0"/>
              <a:t>“Create Query in Design View”</a:t>
            </a:r>
          </a:p>
          <a:p>
            <a:pPr lvl="1"/>
            <a:r>
              <a:rPr lang="en-US" sz="2400" smtClean="0"/>
              <a:t>In “Queries”</a:t>
            </a:r>
          </a:p>
          <a:p>
            <a:pPr lvl="4"/>
            <a:endParaRPr lang="en-US" sz="1800" smtClean="0"/>
          </a:p>
          <a:p>
            <a:r>
              <a:rPr lang="en-US" sz="2800" smtClean="0"/>
              <a:t>Choose two tables, Flight and Company</a:t>
            </a:r>
          </a:p>
          <a:p>
            <a:pPr lvl="4"/>
            <a:endParaRPr lang="en-US" sz="1800" smtClean="0"/>
          </a:p>
          <a:p>
            <a:r>
              <a:rPr lang="en-US" sz="2800" smtClean="0"/>
              <a:t>Pick each field you need using the menus</a:t>
            </a:r>
          </a:p>
          <a:p>
            <a:pPr lvl="1"/>
            <a:r>
              <a:rPr lang="en-US" sz="2400" smtClean="0"/>
              <a:t>Unclick “show” to </a:t>
            </a:r>
            <a:r>
              <a:rPr lang="en-US" sz="2400" u="sng" smtClean="0"/>
              <a:t>not</a:t>
            </a:r>
            <a:r>
              <a:rPr lang="en-US" sz="2400" smtClean="0"/>
              <a:t> project</a:t>
            </a:r>
          </a:p>
          <a:p>
            <a:pPr lvl="1"/>
            <a:r>
              <a:rPr lang="en-US" sz="2400" smtClean="0"/>
              <a:t>Enter a criterion to “restrict”</a:t>
            </a:r>
          </a:p>
          <a:p>
            <a:pPr lvl="4"/>
            <a:endParaRPr lang="en-US" sz="1800" smtClean="0"/>
          </a:p>
          <a:p>
            <a:r>
              <a:rPr lang="en-US" sz="2800" smtClean="0"/>
              <a:t>Save, exit, and reselect to run the query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9459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9460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Some Details About Access</a:t>
            </a:r>
          </a:p>
        </p:txBody>
      </p:sp>
      <p:sp>
        <p:nvSpPr>
          <p:cNvPr id="19461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4114800"/>
          </a:xfrm>
          <a:noFill/>
        </p:spPr>
        <p:txBody>
          <a:bodyPr/>
          <a:lstStyle/>
          <a:p>
            <a:r>
              <a:rPr lang="en-US" smtClean="0"/>
              <a:t>Joins are automatic if field names are same</a:t>
            </a:r>
          </a:p>
          <a:p>
            <a:pPr lvl="1"/>
            <a:r>
              <a:rPr lang="en-US" smtClean="0"/>
              <a:t>Otherwise, drag a line between the fields</a:t>
            </a:r>
          </a:p>
          <a:p>
            <a:r>
              <a:rPr lang="en-US" smtClean="0"/>
              <a:t>Sort order is easy to specify</a:t>
            </a:r>
          </a:p>
          <a:p>
            <a:pPr lvl="1"/>
            <a:r>
              <a:rPr lang="en-US" smtClean="0"/>
              <a:t>Use the menu</a:t>
            </a:r>
          </a:p>
          <a:p>
            <a:r>
              <a:rPr lang="en-US" smtClean="0"/>
              <a:t>Queries form the basis for reports</a:t>
            </a:r>
          </a:p>
          <a:p>
            <a:pPr lvl="1"/>
            <a:r>
              <a:rPr lang="en-US" smtClean="0"/>
              <a:t>Reports give good control over layout</a:t>
            </a:r>
          </a:p>
          <a:p>
            <a:pPr lvl="1"/>
            <a:r>
              <a:rPr lang="en-US" smtClean="0"/>
              <a:t>Use the report wizard - the formats are complex</a:t>
            </a:r>
          </a:p>
          <a:p>
            <a:r>
              <a:rPr lang="en-US" smtClean="0"/>
              <a:t>Forms manage input better than raw tables</a:t>
            </a:r>
          </a:p>
          <a:p>
            <a:pPr lvl="1"/>
            <a:r>
              <a:rPr lang="en-US" smtClean="0"/>
              <a:t>Invalid data can be identified when input</a:t>
            </a:r>
          </a:p>
          <a:p>
            <a:pPr lvl="1"/>
            <a:r>
              <a:rPr lang="en-US" smtClean="0"/>
              <a:t>Graphics can be incorporated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Databases in the Real World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772400" cy="4114800"/>
          </a:xfrm>
        </p:spPr>
        <p:txBody>
          <a:bodyPr/>
          <a:lstStyle/>
          <a:p>
            <a:r>
              <a:rPr lang="en-US" smtClean="0"/>
              <a:t>Some typical database applications:</a:t>
            </a:r>
          </a:p>
          <a:p>
            <a:pPr lvl="1"/>
            <a:r>
              <a:rPr lang="en-US" smtClean="0"/>
              <a:t>Banking (e.g., saving/checking accounts)</a:t>
            </a:r>
          </a:p>
          <a:p>
            <a:pPr lvl="1"/>
            <a:r>
              <a:rPr lang="en-US" smtClean="0"/>
              <a:t>Trading (e.g., stocks)</a:t>
            </a:r>
          </a:p>
          <a:p>
            <a:pPr lvl="1"/>
            <a:r>
              <a:rPr lang="en-US" smtClean="0"/>
              <a:t>Airline reservations</a:t>
            </a:r>
          </a:p>
          <a:p>
            <a:endParaRPr lang="en-US" smtClean="0"/>
          </a:p>
          <a:p>
            <a:r>
              <a:rPr lang="en-US" smtClean="0"/>
              <a:t>Characteristics:</a:t>
            </a:r>
          </a:p>
          <a:p>
            <a:pPr lvl="1"/>
            <a:r>
              <a:rPr lang="en-US" smtClean="0"/>
              <a:t>Lots of data</a:t>
            </a:r>
          </a:p>
          <a:p>
            <a:pPr lvl="1"/>
            <a:r>
              <a:rPr lang="en-US" smtClean="0"/>
              <a:t>Lots of concurrent access</a:t>
            </a:r>
          </a:p>
          <a:p>
            <a:pPr lvl="1"/>
            <a:r>
              <a:rPr lang="en-US" smtClean="0"/>
              <a:t>Must have fast access</a:t>
            </a:r>
          </a:p>
          <a:p>
            <a:pPr lvl="1"/>
            <a:r>
              <a:rPr lang="en-US" smtClean="0"/>
              <a:t>“Mission critical”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facebook_arch_x6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381000"/>
            <a:ext cx="7894637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Box 4"/>
          <p:cNvSpPr txBox="1">
            <a:spLocks noChangeArrowheads="1"/>
          </p:cNvSpPr>
          <p:nvPr/>
        </p:nvSpPr>
        <p:spPr bwMode="auto">
          <a:xfrm>
            <a:off x="0" y="6611938"/>
            <a:ext cx="29067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000">
                <a:solidFill>
                  <a:schemeClr val="tx2"/>
                </a:solidFill>
                <a:latin typeface="Arial" panose="020B0604020202020204" pitchFamily="34" charset="0"/>
              </a:rPr>
              <a:t>Source: Technology Review (July/August, 2008)</a:t>
            </a:r>
          </a:p>
        </p:txBody>
      </p:sp>
      <p:sp>
        <p:nvSpPr>
          <p:cNvPr id="22532" name="TextBox 5"/>
          <p:cNvSpPr txBox="1">
            <a:spLocks noChangeArrowheads="1"/>
          </p:cNvSpPr>
          <p:nvPr/>
        </p:nvSpPr>
        <p:spPr bwMode="auto">
          <a:xfrm>
            <a:off x="1447800" y="5715000"/>
            <a:ext cx="6172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800" b="1">
                <a:solidFill>
                  <a:schemeClr val="tx2"/>
                </a:solidFill>
                <a:latin typeface="Arial" panose="020B0604020202020204" pitchFamily="34" charset="0"/>
              </a:rPr>
              <a:t>Database layer: </a:t>
            </a:r>
            <a:r>
              <a:rPr lang="en-US" sz="1800">
                <a:solidFill>
                  <a:schemeClr val="tx2"/>
                </a:solidFill>
                <a:latin typeface="Arial" panose="020B0604020202020204" pitchFamily="34" charset="0"/>
              </a:rPr>
              <a:t>800 eight-core Linux servers running MySQL (40 TB user data)</a:t>
            </a:r>
          </a:p>
        </p:txBody>
      </p:sp>
      <p:sp>
        <p:nvSpPr>
          <p:cNvPr id="22533" name="TextBox 6"/>
          <p:cNvSpPr txBox="1">
            <a:spLocks noChangeArrowheads="1"/>
          </p:cNvSpPr>
          <p:nvPr/>
        </p:nvSpPr>
        <p:spPr bwMode="auto">
          <a:xfrm>
            <a:off x="1447800" y="5068888"/>
            <a:ext cx="6172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800" b="1">
                <a:solidFill>
                  <a:schemeClr val="tx2"/>
                </a:solidFill>
                <a:latin typeface="Arial" panose="020B0604020202020204" pitchFamily="34" charset="0"/>
              </a:rPr>
              <a:t>Caching servers: </a:t>
            </a:r>
            <a:r>
              <a:rPr lang="en-US" sz="1800">
                <a:solidFill>
                  <a:schemeClr val="tx2"/>
                </a:solidFill>
                <a:latin typeface="Arial" panose="020B0604020202020204" pitchFamily="34" charset="0"/>
              </a:rPr>
              <a:t>15 million requests per second, 95% handled by memcache (15 TB of RAM)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Database Integrity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114800"/>
          </a:xfrm>
        </p:spPr>
        <p:txBody>
          <a:bodyPr/>
          <a:lstStyle/>
          <a:p>
            <a:r>
              <a:rPr lang="en-US" smtClean="0"/>
              <a:t>Registrar database must be internally consistent</a:t>
            </a:r>
          </a:p>
          <a:p>
            <a:pPr lvl="1"/>
            <a:r>
              <a:rPr lang="en-US" smtClean="0"/>
              <a:t>Enrolled students must have an entry in student table</a:t>
            </a:r>
          </a:p>
          <a:p>
            <a:pPr lvl="1"/>
            <a:r>
              <a:rPr lang="en-US" smtClean="0"/>
              <a:t>Courses must have a name</a:t>
            </a:r>
          </a:p>
          <a:p>
            <a:endParaRPr lang="en-US" smtClean="0"/>
          </a:p>
          <a:p>
            <a:r>
              <a:rPr lang="en-US" smtClean="0"/>
              <a:t>What happens:</a:t>
            </a:r>
          </a:p>
          <a:p>
            <a:pPr lvl="1"/>
            <a:r>
              <a:rPr lang="en-US" smtClean="0"/>
              <a:t>When a student withdraws from the university?</a:t>
            </a:r>
          </a:p>
          <a:p>
            <a:pPr lvl="1"/>
            <a:r>
              <a:rPr lang="en-US" smtClean="0"/>
              <a:t>When a course is taken off the books?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Integrity Constraints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991600" cy="4114800"/>
          </a:xfrm>
        </p:spPr>
        <p:txBody>
          <a:bodyPr/>
          <a:lstStyle/>
          <a:p>
            <a:r>
              <a:rPr lang="en-US" smtClean="0"/>
              <a:t>Conditions that must always be true</a:t>
            </a:r>
          </a:p>
          <a:p>
            <a:pPr lvl="1"/>
            <a:r>
              <a:rPr lang="en-US" smtClean="0"/>
              <a:t>Specified when the database is designed</a:t>
            </a:r>
          </a:p>
          <a:p>
            <a:pPr lvl="1"/>
            <a:r>
              <a:rPr lang="en-US" smtClean="0"/>
              <a:t>Checked when the database is modified</a:t>
            </a:r>
          </a:p>
          <a:p>
            <a:endParaRPr lang="en-US" smtClean="0"/>
          </a:p>
          <a:p>
            <a:r>
              <a:rPr lang="en-US" smtClean="0"/>
              <a:t>RDBMS ensures integrity constraints are respected</a:t>
            </a:r>
          </a:p>
          <a:p>
            <a:pPr lvl="1"/>
            <a:r>
              <a:rPr lang="en-US" smtClean="0"/>
              <a:t>So database contents remain faithful to real world</a:t>
            </a:r>
          </a:p>
          <a:p>
            <a:pPr lvl="1"/>
            <a:r>
              <a:rPr lang="en-US" smtClean="0"/>
              <a:t>Helps avoid data entry errors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Referential Integrity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smtClean="0"/>
              <a:t>Foreign key values must exist in other table</a:t>
            </a:r>
          </a:p>
          <a:p>
            <a:pPr lvl="1"/>
            <a:r>
              <a:rPr lang="en-US" smtClean="0"/>
              <a:t>If not, those records cannot be joined</a:t>
            </a:r>
          </a:p>
          <a:p>
            <a:endParaRPr lang="en-US" smtClean="0"/>
          </a:p>
          <a:p>
            <a:r>
              <a:rPr lang="en-US" smtClean="0"/>
              <a:t>Can be enforced when data is added</a:t>
            </a:r>
          </a:p>
          <a:p>
            <a:pPr lvl="1"/>
            <a:r>
              <a:rPr lang="en-US" smtClean="0"/>
              <a:t>Associate a primary key with each foreign key</a:t>
            </a:r>
          </a:p>
          <a:p>
            <a:pPr lvl="1"/>
            <a:endParaRPr lang="en-US" smtClean="0"/>
          </a:p>
          <a:p>
            <a:r>
              <a:rPr lang="en-US" smtClean="0"/>
              <a:t>Helps avoid erroneous data</a:t>
            </a:r>
          </a:p>
          <a:p>
            <a:pPr lvl="1"/>
            <a:r>
              <a:rPr lang="en-US" smtClean="0"/>
              <a:t>Only need to ensure data quality for primary 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Concurrency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r>
              <a:rPr lang="en-US" smtClean="0"/>
              <a:t>Thought experiment: You and your project partner are editing the same file…</a:t>
            </a:r>
          </a:p>
          <a:p>
            <a:pPr lvl="1"/>
            <a:r>
              <a:rPr lang="en-US" smtClean="0"/>
              <a:t>Scenario 1: you both save it at the same time</a:t>
            </a:r>
          </a:p>
          <a:p>
            <a:pPr lvl="1"/>
            <a:r>
              <a:rPr lang="en-US" smtClean="0"/>
              <a:t>Scenario 2: you save first, but before it’s done saving, your partner saves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752600" y="4419600"/>
            <a:ext cx="551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800" b="1">
                <a:latin typeface="Arial" panose="020B0604020202020204" pitchFamily="34" charset="0"/>
              </a:rPr>
              <a:t>Whose changes survive?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A)</a:t>
            </a:r>
            <a:r>
              <a:rPr lang="en-US" sz="1800" b="1">
                <a:latin typeface="Arial" panose="020B0604020202020204" pitchFamily="34" charset="0"/>
              </a:rPr>
              <a:t> Yours  </a:t>
            </a:r>
            <a:r>
              <a:rPr 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B)</a:t>
            </a:r>
            <a:r>
              <a:rPr lang="en-US" sz="1800" b="1">
                <a:latin typeface="Arial" panose="020B0604020202020204" pitchFamily="34" charset="0"/>
              </a:rPr>
              <a:t> Partner’s  </a:t>
            </a:r>
            <a:r>
              <a:rPr 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C)</a:t>
            </a:r>
            <a:r>
              <a:rPr lang="en-US" sz="1800" b="1">
                <a:latin typeface="Arial" panose="020B0604020202020204" pitchFamily="34" charset="0"/>
              </a:rPr>
              <a:t> neither  </a:t>
            </a:r>
            <a:r>
              <a:rPr 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D)</a:t>
            </a:r>
            <a:r>
              <a:rPr lang="en-US" sz="1800" b="1">
                <a:latin typeface="Arial" panose="020B0604020202020204" pitchFamily="34" charset="0"/>
              </a:rPr>
              <a:t> both  </a:t>
            </a:r>
            <a:r>
              <a:rPr 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E)</a:t>
            </a:r>
            <a:r>
              <a:rPr lang="en-US" sz="1800" b="1">
                <a:latin typeface="Arial" panose="020B0604020202020204" pitchFamily="34" charset="0"/>
              </a:rPr>
              <a:t> ???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mtClean="0"/>
              <a:t>Concurrency Example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114800"/>
          </a:xfrm>
        </p:spPr>
        <p:txBody>
          <a:bodyPr/>
          <a:lstStyle/>
          <a:p>
            <a:r>
              <a:rPr lang="en-US" smtClean="0"/>
              <a:t>Possible actions on a checking account</a:t>
            </a:r>
          </a:p>
          <a:p>
            <a:pPr lvl="1"/>
            <a:r>
              <a:rPr lang="en-US" smtClean="0"/>
              <a:t>Deposit check (read balance, write new balance)</a:t>
            </a:r>
          </a:p>
          <a:p>
            <a:pPr lvl="1"/>
            <a:r>
              <a:rPr lang="en-US" smtClean="0"/>
              <a:t>Cash check (read balance, write new balance)</a:t>
            </a:r>
          </a:p>
          <a:p>
            <a:r>
              <a:rPr lang="en-US" smtClean="0"/>
              <a:t>Scenario:</a:t>
            </a:r>
          </a:p>
          <a:p>
            <a:pPr lvl="1"/>
            <a:r>
              <a:rPr lang="en-US" smtClean="0"/>
              <a:t>Current balance: $500</a:t>
            </a:r>
          </a:p>
          <a:p>
            <a:pPr lvl="1"/>
            <a:r>
              <a:rPr lang="en-US" smtClean="0"/>
              <a:t>You try to deposit a $50 check and someone tries to cash a $100 check at the same time</a:t>
            </a:r>
          </a:p>
          <a:p>
            <a:pPr lvl="1"/>
            <a:r>
              <a:rPr lang="en-US" smtClean="0"/>
              <a:t>Possible sequences: (what happens in each case?)</a:t>
            </a:r>
          </a:p>
          <a:p>
            <a:endParaRPr lang="en-US" smtClean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704850" y="5638800"/>
            <a:ext cx="23431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Deposit: read balance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Deposit: write balance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latin typeface="Arial" panose="020B0604020202020204" pitchFamily="34" charset="0"/>
              </a:rPr>
              <a:t>Cash: read balance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latin typeface="Arial" panose="020B0604020202020204" pitchFamily="34" charset="0"/>
              </a:rPr>
              <a:t>Cash: write balance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143250" y="5638800"/>
            <a:ext cx="23431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Deposit: read balance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latin typeface="Arial" panose="020B0604020202020204" pitchFamily="34" charset="0"/>
              </a:rPr>
              <a:t>Cash: read balance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latin typeface="Arial" panose="020B0604020202020204" pitchFamily="34" charset="0"/>
              </a:rPr>
              <a:t>Cash: write balance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Deposit: write balance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562600" y="5638800"/>
            <a:ext cx="23431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Deposit: read balance</a:t>
            </a:r>
            <a:endParaRPr lang="en-US" sz="16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latin typeface="Arial" panose="020B0604020202020204" pitchFamily="34" charset="0"/>
              </a:rPr>
              <a:t>Cash: read balance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Deposit: write balance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latin typeface="Arial" panose="020B0604020202020204" pitchFamily="34" charset="0"/>
              </a:rPr>
              <a:t>Cash: write balance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Relationships</a:t>
            </a:r>
          </a:p>
        </p:txBody>
      </p:sp>
      <p:sp>
        <p:nvSpPr>
          <p:cNvPr id="6147" name="Freeform 3"/>
          <p:cNvSpPr>
            <a:spLocks/>
          </p:cNvSpPr>
          <p:nvPr/>
        </p:nvSpPr>
        <p:spPr bwMode="auto">
          <a:xfrm>
            <a:off x="6662738" y="2514600"/>
            <a:ext cx="338137" cy="2149475"/>
          </a:xfrm>
          <a:custGeom>
            <a:avLst/>
            <a:gdLst>
              <a:gd name="T0" fmla="*/ 2147483646 w 213"/>
              <a:gd name="T1" fmla="*/ 2147483646 h 1354"/>
              <a:gd name="T2" fmla="*/ 2147483646 w 213"/>
              <a:gd name="T3" fmla="*/ 2147483646 h 1354"/>
              <a:gd name="T4" fmla="*/ 2147483646 w 213"/>
              <a:gd name="T5" fmla="*/ 2147483646 h 1354"/>
              <a:gd name="T6" fmla="*/ 2147483646 w 213"/>
              <a:gd name="T7" fmla="*/ 2147483646 h 1354"/>
              <a:gd name="T8" fmla="*/ 2147483646 w 213"/>
              <a:gd name="T9" fmla="*/ 2147483646 h 1354"/>
              <a:gd name="T10" fmla="*/ 2147483646 w 213"/>
              <a:gd name="T11" fmla="*/ 2147483646 h 1354"/>
              <a:gd name="T12" fmla="*/ 2147483646 w 213"/>
              <a:gd name="T13" fmla="*/ 2147483646 h 1354"/>
              <a:gd name="T14" fmla="*/ 2147483646 w 213"/>
              <a:gd name="T15" fmla="*/ 2147483646 h 1354"/>
              <a:gd name="T16" fmla="*/ 2147483646 w 213"/>
              <a:gd name="T17" fmla="*/ 2147483646 h 1354"/>
              <a:gd name="T18" fmla="*/ 2147483646 w 213"/>
              <a:gd name="T19" fmla="*/ 2147483646 h 1354"/>
              <a:gd name="T20" fmla="*/ 2147483646 w 213"/>
              <a:gd name="T21" fmla="*/ 2147483646 h 1354"/>
              <a:gd name="T22" fmla="*/ 2147483646 w 213"/>
              <a:gd name="T23" fmla="*/ 2147483646 h 1354"/>
              <a:gd name="T24" fmla="*/ 2147483646 w 213"/>
              <a:gd name="T25" fmla="*/ 2147483646 h 1354"/>
              <a:gd name="T26" fmla="*/ 2147483646 w 213"/>
              <a:gd name="T27" fmla="*/ 2147483646 h 1354"/>
              <a:gd name="T28" fmla="*/ 2147483646 w 213"/>
              <a:gd name="T29" fmla="*/ 2147483646 h 1354"/>
              <a:gd name="T30" fmla="*/ 2147483646 w 213"/>
              <a:gd name="T31" fmla="*/ 2147483646 h 1354"/>
              <a:gd name="T32" fmla="*/ 2147483646 w 213"/>
              <a:gd name="T33" fmla="*/ 2147483646 h 1354"/>
              <a:gd name="T34" fmla="*/ 2147483646 w 213"/>
              <a:gd name="T35" fmla="*/ 2147483646 h 1354"/>
              <a:gd name="T36" fmla="*/ 2147483646 w 213"/>
              <a:gd name="T37" fmla="*/ 2147483646 h 1354"/>
              <a:gd name="T38" fmla="*/ 2147483646 w 213"/>
              <a:gd name="T39" fmla="*/ 2147483646 h 1354"/>
              <a:gd name="T40" fmla="*/ 2147483646 w 213"/>
              <a:gd name="T41" fmla="*/ 2147483646 h 1354"/>
              <a:gd name="T42" fmla="*/ 2147483646 w 213"/>
              <a:gd name="T43" fmla="*/ 2147483646 h 1354"/>
              <a:gd name="T44" fmla="*/ 2147483646 w 213"/>
              <a:gd name="T45" fmla="*/ 2147483646 h 1354"/>
              <a:gd name="T46" fmla="*/ 2147483646 w 213"/>
              <a:gd name="T47" fmla="*/ 2147483646 h 1354"/>
              <a:gd name="T48" fmla="*/ 2147483646 w 213"/>
              <a:gd name="T49" fmla="*/ 2147483646 h 1354"/>
              <a:gd name="T50" fmla="*/ 2147483646 w 213"/>
              <a:gd name="T51" fmla="*/ 2147483646 h 1354"/>
              <a:gd name="T52" fmla="*/ 2147483646 w 213"/>
              <a:gd name="T53" fmla="*/ 2147483646 h 1354"/>
              <a:gd name="T54" fmla="*/ 2147483646 w 213"/>
              <a:gd name="T55" fmla="*/ 2147483646 h 1354"/>
              <a:gd name="T56" fmla="*/ 2147483646 w 213"/>
              <a:gd name="T57" fmla="*/ 2147483646 h 1354"/>
              <a:gd name="T58" fmla="*/ 2147483646 w 213"/>
              <a:gd name="T59" fmla="*/ 2147483646 h 1354"/>
              <a:gd name="T60" fmla="*/ 2147483646 w 213"/>
              <a:gd name="T61" fmla="*/ 2147483646 h 1354"/>
              <a:gd name="T62" fmla="*/ 2147483646 w 213"/>
              <a:gd name="T63" fmla="*/ 2147483646 h 1354"/>
              <a:gd name="T64" fmla="*/ 2147483646 w 213"/>
              <a:gd name="T65" fmla="*/ 2147483646 h 1354"/>
              <a:gd name="T66" fmla="*/ 2147483646 w 213"/>
              <a:gd name="T67" fmla="*/ 2147483646 h 1354"/>
              <a:gd name="T68" fmla="*/ 2147483646 w 213"/>
              <a:gd name="T69" fmla="*/ 2147483646 h 1354"/>
              <a:gd name="T70" fmla="*/ 2147483646 w 213"/>
              <a:gd name="T71" fmla="*/ 2147483646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7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7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6019800" y="2522538"/>
            <a:ext cx="338138" cy="2149475"/>
          </a:xfrm>
          <a:custGeom>
            <a:avLst/>
            <a:gdLst>
              <a:gd name="T0" fmla="*/ 2147483646 w 213"/>
              <a:gd name="T1" fmla="*/ 2147483646 h 1354"/>
              <a:gd name="T2" fmla="*/ 2147483646 w 213"/>
              <a:gd name="T3" fmla="*/ 2147483646 h 1354"/>
              <a:gd name="T4" fmla="*/ 2147483646 w 213"/>
              <a:gd name="T5" fmla="*/ 2147483646 h 1354"/>
              <a:gd name="T6" fmla="*/ 2147483646 w 213"/>
              <a:gd name="T7" fmla="*/ 2147483646 h 1354"/>
              <a:gd name="T8" fmla="*/ 2147483646 w 213"/>
              <a:gd name="T9" fmla="*/ 2147483646 h 1354"/>
              <a:gd name="T10" fmla="*/ 2147483646 w 213"/>
              <a:gd name="T11" fmla="*/ 2147483646 h 1354"/>
              <a:gd name="T12" fmla="*/ 2147483646 w 213"/>
              <a:gd name="T13" fmla="*/ 2147483646 h 1354"/>
              <a:gd name="T14" fmla="*/ 2147483646 w 213"/>
              <a:gd name="T15" fmla="*/ 2147483646 h 1354"/>
              <a:gd name="T16" fmla="*/ 2147483646 w 213"/>
              <a:gd name="T17" fmla="*/ 2147483646 h 1354"/>
              <a:gd name="T18" fmla="*/ 2147483646 w 213"/>
              <a:gd name="T19" fmla="*/ 2147483646 h 1354"/>
              <a:gd name="T20" fmla="*/ 2147483646 w 213"/>
              <a:gd name="T21" fmla="*/ 2147483646 h 1354"/>
              <a:gd name="T22" fmla="*/ 2147483646 w 213"/>
              <a:gd name="T23" fmla="*/ 2147483646 h 1354"/>
              <a:gd name="T24" fmla="*/ 2147483646 w 213"/>
              <a:gd name="T25" fmla="*/ 2147483646 h 1354"/>
              <a:gd name="T26" fmla="*/ 2147483646 w 213"/>
              <a:gd name="T27" fmla="*/ 2147483646 h 1354"/>
              <a:gd name="T28" fmla="*/ 2147483646 w 213"/>
              <a:gd name="T29" fmla="*/ 2147483646 h 1354"/>
              <a:gd name="T30" fmla="*/ 2147483646 w 213"/>
              <a:gd name="T31" fmla="*/ 2147483646 h 1354"/>
              <a:gd name="T32" fmla="*/ 2147483646 w 213"/>
              <a:gd name="T33" fmla="*/ 2147483646 h 1354"/>
              <a:gd name="T34" fmla="*/ 2147483646 w 213"/>
              <a:gd name="T35" fmla="*/ 2147483646 h 1354"/>
              <a:gd name="T36" fmla="*/ 2147483646 w 213"/>
              <a:gd name="T37" fmla="*/ 2147483646 h 1354"/>
              <a:gd name="T38" fmla="*/ 2147483646 w 213"/>
              <a:gd name="T39" fmla="*/ 2147483646 h 1354"/>
              <a:gd name="T40" fmla="*/ 2147483646 w 213"/>
              <a:gd name="T41" fmla="*/ 2147483646 h 1354"/>
              <a:gd name="T42" fmla="*/ 2147483646 w 213"/>
              <a:gd name="T43" fmla="*/ 2147483646 h 1354"/>
              <a:gd name="T44" fmla="*/ 2147483646 w 213"/>
              <a:gd name="T45" fmla="*/ 2147483646 h 1354"/>
              <a:gd name="T46" fmla="*/ 2147483646 w 213"/>
              <a:gd name="T47" fmla="*/ 2147483646 h 1354"/>
              <a:gd name="T48" fmla="*/ 2147483646 w 213"/>
              <a:gd name="T49" fmla="*/ 2147483646 h 1354"/>
              <a:gd name="T50" fmla="*/ 2147483646 w 213"/>
              <a:gd name="T51" fmla="*/ 2147483646 h 1354"/>
              <a:gd name="T52" fmla="*/ 2147483646 w 213"/>
              <a:gd name="T53" fmla="*/ 2147483646 h 1354"/>
              <a:gd name="T54" fmla="*/ 2147483646 w 213"/>
              <a:gd name="T55" fmla="*/ 2147483646 h 1354"/>
              <a:gd name="T56" fmla="*/ 2147483646 w 213"/>
              <a:gd name="T57" fmla="*/ 2147483646 h 1354"/>
              <a:gd name="T58" fmla="*/ 2147483646 w 213"/>
              <a:gd name="T59" fmla="*/ 2147483646 h 1354"/>
              <a:gd name="T60" fmla="*/ 2147483646 w 213"/>
              <a:gd name="T61" fmla="*/ 2147483646 h 1354"/>
              <a:gd name="T62" fmla="*/ 2147483646 w 213"/>
              <a:gd name="T63" fmla="*/ 2147483646 h 1354"/>
              <a:gd name="T64" fmla="*/ 2147483646 w 213"/>
              <a:gd name="T65" fmla="*/ 2147483646 h 1354"/>
              <a:gd name="T66" fmla="*/ 2147483646 w 213"/>
              <a:gd name="T67" fmla="*/ 2147483646 h 1354"/>
              <a:gd name="T68" fmla="*/ 2147483646 w 213"/>
              <a:gd name="T69" fmla="*/ 2147483646 h 1354"/>
              <a:gd name="T70" fmla="*/ 2147483646 w 213"/>
              <a:gd name="T71" fmla="*/ 2147483646 h 13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9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4" y="22"/>
                </a:lnTo>
                <a:lnTo>
                  <a:pt x="125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6" y="122"/>
                </a:lnTo>
                <a:lnTo>
                  <a:pt x="38" y="158"/>
                </a:lnTo>
                <a:lnTo>
                  <a:pt x="32" y="198"/>
                </a:lnTo>
                <a:lnTo>
                  <a:pt x="25" y="241"/>
                </a:lnTo>
                <a:lnTo>
                  <a:pt x="20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20" y="1064"/>
                </a:lnTo>
                <a:lnTo>
                  <a:pt x="25" y="1112"/>
                </a:lnTo>
                <a:lnTo>
                  <a:pt x="32" y="1155"/>
                </a:lnTo>
                <a:lnTo>
                  <a:pt x="38" y="1195"/>
                </a:lnTo>
                <a:lnTo>
                  <a:pt x="46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5" y="1343"/>
                </a:lnTo>
                <a:lnTo>
                  <a:pt x="134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9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096000" y="4724400"/>
            <a:ext cx="871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1-to-1</a:t>
            </a: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203950" y="2867025"/>
            <a:ext cx="609600" cy="873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184900" y="3227388"/>
            <a:ext cx="649288" cy="12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6162675" y="3735388"/>
            <a:ext cx="649288" cy="635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6118225" y="2825750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6118225" y="3201988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6118225" y="3568700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6118225" y="3938588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6118225" y="4306888"/>
            <a:ext cx="87313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6158" name="Group 14"/>
          <p:cNvGrpSpPr>
            <a:grpSpLocks/>
          </p:cNvGrpSpPr>
          <p:nvPr/>
        </p:nvGrpSpPr>
        <p:grpSpPr bwMode="auto">
          <a:xfrm>
            <a:off x="6772275" y="2905125"/>
            <a:ext cx="87313" cy="1295400"/>
            <a:chOff x="2433" y="2302"/>
            <a:chExt cx="55" cy="816"/>
          </a:xfrm>
        </p:grpSpPr>
        <p:sp>
          <p:nvSpPr>
            <p:cNvPr id="6198" name="Oval 15"/>
            <p:cNvSpPr>
              <a:spLocks noChangeArrowheads="1"/>
            </p:cNvSpPr>
            <p:nvPr/>
          </p:nvSpPr>
          <p:spPr bwMode="auto">
            <a:xfrm>
              <a:off x="2433" y="230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endParaRPr 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99" name="Oval 16"/>
            <p:cNvSpPr>
              <a:spLocks noChangeArrowheads="1"/>
            </p:cNvSpPr>
            <p:nvPr/>
          </p:nvSpPr>
          <p:spPr bwMode="auto">
            <a:xfrm>
              <a:off x="2433" y="254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endParaRPr 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200" name="Oval 17"/>
            <p:cNvSpPr>
              <a:spLocks noChangeArrowheads="1"/>
            </p:cNvSpPr>
            <p:nvPr/>
          </p:nvSpPr>
          <p:spPr bwMode="auto">
            <a:xfrm>
              <a:off x="2433" y="280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endParaRPr 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201" name="Oval 18"/>
            <p:cNvSpPr>
              <a:spLocks noChangeArrowheads="1"/>
            </p:cNvSpPr>
            <p:nvPr/>
          </p:nvSpPr>
          <p:spPr bwMode="auto">
            <a:xfrm>
              <a:off x="2433" y="305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endParaRPr 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159" name="Group 19"/>
          <p:cNvGrpSpPr>
            <a:grpSpLocks/>
          </p:cNvGrpSpPr>
          <p:nvPr/>
        </p:nvGrpSpPr>
        <p:grpSpPr bwMode="auto">
          <a:xfrm>
            <a:off x="3954463" y="2514600"/>
            <a:ext cx="1379537" cy="2603500"/>
            <a:chOff x="3504" y="2208"/>
            <a:chExt cx="869" cy="1640"/>
          </a:xfrm>
        </p:grpSpPr>
        <p:sp>
          <p:nvSpPr>
            <p:cNvPr id="6179" name="Rectangle 20"/>
            <p:cNvSpPr>
              <a:spLocks noChangeArrowheads="1"/>
            </p:cNvSpPr>
            <p:nvPr/>
          </p:nvSpPr>
          <p:spPr bwMode="auto">
            <a:xfrm>
              <a:off x="3504" y="3600"/>
              <a:ext cx="86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2000" b="1">
                  <a:solidFill>
                    <a:srgbClr val="000000"/>
                  </a:solidFill>
                  <a:latin typeface="Arial" panose="020B0604020202020204" pitchFamily="34" charset="0"/>
                </a:rPr>
                <a:t>1-to-Many</a:t>
              </a:r>
            </a:p>
          </p:txBody>
        </p:sp>
        <p:grpSp>
          <p:nvGrpSpPr>
            <p:cNvPr id="6180" name="Group 21"/>
            <p:cNvGrpSpPr>
              <a:grpSpLocks/>
            </p:cNvGrpSpPr>
            <p:nvPr/>
          </p:nvGrpSpPr>
          <p:grpSpPr bwMode="auto">
            <a:xfrm>
              <a:off x="3648" y="2208"/>
              <a:ext cx="628" cy="1359"/>
              <a:chOff x="2883" y="2056"/>
              <a:chExt cx="628" cy="1359"/>
            </a:xfrm>
          </p:grpSpPr>
          <p:sp>
            <p:nvSpPr>
              <p:cNvPr id="6181" name="Freeform 22"/>
              <p:cNvSpPr>
                <a:spLocks/>
              </p:cNvSpPr>
              <p:nvPr/>
            </p:nvSpPr>
            <p:spPr bwMode="auto">
              <a:xfrm>
                <a:off x="2883" y="2061"/>
                <a:ext cx="213" cy="1354"/>
              </a:xfrm>
              <a:custGeom>
                <a:avLst/>
                <a:gdLst>
                  <a:gd name="T0" fmla="*/ 211 w 213"/>
                  <a:gd name="T1" fmla="*/ 617 h 1354"/>
                  <a:gd name="T2" fmla="*/ 208 w 213"/>
                  <a:gd name="T3" fmla="*/ 501 h 1354"/>
                  <a:gd name="T4" fmla="*/ 202 w 213"/>
                  <a:gd name="T5" fmla="*/ 390 h 1354"/>
                  <a:gd name="T6" fmla="*/ 193 w 213"/>
                  <a:gd name="T7" fmla="*/ 288 h 1354"/>
                  <a:gd name="T8" fmla="*/ 181 w 213"/>
                  <a:gd name="T9" fmla="*/ 198 h 1354"/>
                  <a:gd name="T10" fmla="*/ 167 w 213"/>
                  <a:gd name="T11" fmla="*/ 122 h 1354"/>
                  <a:gd name="T12" fmla="*/ 151 w 213"/>
                  <a:gd name="T13" fmla="*/ 63 h 1354"/>
                  <a:gd name="T14" fmla="*/ 133 w 213"/>
                  <a:gd name="T15" fmla="*/ 22 h 1354"/>
                  <a:gd name="T16" fmla="*/ 115 w 213"/>
                  <a:gd name="T17" fmla="*/ 2 h 1354"/>
                  <a:gd name="T18" fmla="*/ 97 w 213"/>
                  <a:gd name="T19" fmla="*/ 2 h 1354"/>
                  <a:gd name="T20" fmla="*/ 79 w 213"/>
                  <a:gd name="T21" fmla="*/ 22 h 1354"/>
                  <a:gd name="T22" fmla="*/ 61 w 213"/>
                  <a:gd name="T23" fmla="*/ 63 h 1354"/>
                  <a:gd name="T24" fmla="*/ 46 w 213"/>
                  <a:gd name="T25" fmla="*/ 122 h 1354"/>
                  <a:gd name="T26" fmla="*/ 31 w 213"/>
                  <a:gd name="T27" fmla="*/ 198 h 1354"/>
                  <a:gd name="T28" fmla="*/ 20 w 213"/>
                  <a:gd name="T29" fmla="*/ 288 h 1354"/>
                  <a:gd name="T30" fmla="*/ 10 w 213"/>
                  <a:gd name="T31" fmla="*/ 390 h 1354"/>
                  <a:gd name="T32" fmla="*/ 4 w 213"/>
                  <a:gd name="T33" fmla="*/ 501 h 1354"/>
                  <a:gd name="T34" fmla="*/ 1 w 213"/>
                  <a:gd name="T35" fmla="*/ 617 h 1354"/>
                  <a:gd name="T36" fmla="*/ 1 w 213"/>
                  <a:gd name="T37" fmla="*/ 735 h 1354"/>
                  <a:gd name="T38" fmla="*/ 4 w 213"/>
                  <a:gd name="T39" fmla="*/ 851 h 1354"/>
                  <a:gd name="T40" fmla="*/ 10 w 213"/>
                  <a:gd name="T41" fmla="*/ 962 h 1354"/>
                  <a:gd name="T42" fmla="*/ 20 w 213"/>
                  <a:gd name="T43" fmla="*/ 1064 h 1354"/>
                  <a:gd name="T44" fmla="*/ 31 w 213"/>
                  <a:gd name="T45" fmla="*/ 1155 h 1354"/>
                  <a:gd name="T46" fmla="*/ 46 w 213"/>
                  <a:gd name="T47" fmla="*/ 1231 h 1354"/>
                  <a:gd name="T48" fmla="*/ 61 w 213"/>
                  <a:gd name="T49" fmla="*/ 1289 h 1354"/>
                  <a:gd name="T50" fmla="*/ 79 w 213"/>
                  <a:gd name="T51" fmla="*/ 1330 h 1354"/>
                  <a:gd name="T52" fmla="*/ 97 w 213"/>
                  <a:gd name="T53" fmla="*/ 1351 h 1354"/>
                  <a:gd name="T54" fmla="*/ 115 w 213"/>
                  <a:gd name="T55" fmla="*/ 1351 h 1354"/>
                  <a:gd name="T56" fmla="*/ 133 w 213"/>
                  <a:gd name="T57" fmla="*/ 1330 h 1354"/>
                  <a:gd name="T58" fmla="*/ 151 w 213"/>
                  <a:gd name="T59" fmla="*/ 1289 h 1354"/>
                  <a:gd name="T60" fmla="*/ 167 w 213"/>
                  <a:gd name="T61" fmla="*/ 1231 h 1354"/>
                  <a:gd name="T62" fmla="*/ 181 w 213"/>
                  <a:gd name="T63" fmla="*/ 1155 h 1354"/>
                  <a:gd name="T64" fmla="*/ 193 w 213"/>
                  <a:gd name="T65" fmla="*/ 1064 h 1354"/>
                  <a:gd name="T66" fmla="*/ 202 w 213"/>
                  <a:gd name="T67" fmla="*/ 962 h 1354"/>
                  <a:gd name="T68" fmla="*/ 208 w 213"/>
                  <a:gd name="T69" fmla="*/ 851 h 1354"/>
                  <a:gd name="T70" fmla="*/ 211 w 213"/>
                  <a:gd name="T71" fmla="*/ 735 h 13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13" h="1354">
                    <a:moveTo>
                      <a:pt x="212" y="677"/>
                    </a:moveTo>
                    <a:lnTo>
                      <a:pt x="211" y="617"/>
                    </a:lnTo>
                    <a:lnTo>
                      <a:pt x="210" y="559"/>
                    </a:lnTo>
                    <a:lnTo>
                      <a:pt x="208" y="501"/>
                    </a:lnTo>
                    <a:lnTo>
                      <a:pt x="205" y="445"/>
                    </a:lnTo>
                    <a:lnTo>
                      <a:pt x="202" y="390"/>
                    </a:lnTo>
                    <a:lnTo>
                      <a:pt x="198" y="338"/>
                    </a:lnTo>
                    <a:lnTo>
                      <a:pt x="193" y="288"/>
                    </a:lnTo>
                    <a:lnTo>
                      <a:pt x="187" y="241"/>
                    </a:lnTo>
                    <a:lnTo>
                      <a:pt x="181" y="198"/>
                    </a:lnTo>
                    <a:lnTo>
                      <a:pt x="174" y="158"/>
                    </a:lnTo>
                    <a:lnTo>
                      <a:pt x="167" y="122"/>
                    </a:lnTo>
                    <a:lnTo>
                      <a:pt x="159" y="90"/>
                    </a:lnTo>
                    <a:lnTo>
                      <a:pt x="151" y="63"/>
                    </a:lnTo>
                    <a:lnTo>
                      <a:pt x="142" y="40"/>
                    </a:lnTo>
                    <a:lnTo>
                      <a:pt x="133" y="22"/>
                    </a:lnTo>
                    <a:lnTo>
                      <a:pt x="125" y="10"/>
                    </a:lnTo>
                    <a:lnTo>
                      <a:pt x="115" y="2"/>
                    </a:lnTo>
                    <a:lnTo>
                      <a:pt x="106" y="0"/>
                    </a:lnTo>
                    <a:lnTo>
                      <a:pt x="97" y="2"/>
                    </a:lnTo>
                    <a:lnTo>
                      <a:pt x="88" y="10"/>
                    </a:lnTo>
                    <a:lnTo>
                      <a:pt x="79" y="22"/>
                    </a:lnTo>
                    <a:lnTo>
                      <a:pt x="70" y="40"/>
                    </a:lnTo>
                    <a:lnTo>
                      <a:pt x="61" y="63"/>
                    </a:lnTo>
                    <a:lnTo>
                      <a:pt x="53" y="90"/>
                    </a:lnTo>
                    <a:lnTo>
                      <a:pt x="46" y="122"/>
                    </a:lnTo>
                    <a:lnTo>
                      <a:pt x="38" y="158"/>
                    </a:lnTo>
                    <a:lnTo>
                      <a:pt x="31" y="198"/>
                    </a:lnTo>
                    <a:lnTo>
                      <a:pt x="25" y="241"/>
                    </a:lnTo>
                    <a:lnTo>
                      <a:pt x="20" y="288"/>
                    </a:lnTo>
                    <a:lnTo>
                      <a:pt x="14" y="338"/>
                    </a:lnTo>
                    <a:lnTo>
                      <a:pt x="10" y="390"/>
                    </a:lnTo>
                    <a:lnTo>
                      <a:pt x="7" y="445"/>
                    </a:lnTo>
                    <a:lnTo>
                      <a:pt x="4" y="501"/>
                    </a:lnTo>
                    <a:lnTo>
                      <a:pt x="2" y="559"/>
                    </a:lnTo>
                    <a:lnTo>
                      <a:pt x="1" y="617"/>
                    </a:lnTo>
                    <a:lnTo>
                      <a:pt x="0" y="677"/>
                    </a:lnTo>
                    <a:lnTo>
                      <a:pt x="1" y="735"/>
                    </a:lnTo>
                    <a:lnTo>
                      <a:pt x="2" y="794"/>
                    </a:lnTo>
                    <a:lnTo>
                      <a:pt x="4" y="851"/>
                    </a:lnTo>
                    <a:lnTo>
                      <a:pt x="7" y="908"/>
                    </a:lnTo>
                    <a:lnTo>
                      <a:pt x="10" y="962"/>
                    </a:lnTo>
                    <a:lnTo>
                      <a:pt x="14" y="1015"/>
                    </a:lnTo>
                    <a:lnTo>
                      <a:pt x="20" y="1064"/>
                    </a:lnTo>
                    <a:lnTo>
                      <a:pt x="25" y="1112"/>
                    </a:lnTo>
                    <a:lnTo>
                      <a:pt x="31" y="1155"/>
                    </a:lnTo>
                    <a:lnTo>
                      <a:pt x="38" y="1195"/>
                    </a:lnTo>
                    <a:lnTo>
                      <a:pt x="46" y="1231"/>
                    </a:lnTo>
                    <a:lnTo>
                      <a:pt x="53" y="1262"/>
                    </a:lnTo>
                    <a:lnTo>
                      <a:pt x="61" y="1289"/>
                    </a:lnTo>
                    <a:lnTo>
                      <a:pt x="70" y="1312"/>
                    </a:lnTo>
                    <a:lnTo>
                      <a:pt x="79" y="1330"/>
                    </a:lnTo>
                    <a:lnTo>
                      <a:pt x="88" y="1343"/>
                    </a:lnTo>
                    <a:lnTo>
                      <a:pt x="97" y="1351"/>
                    </a:lnTo>
                    <a:lnTo>
                      <a:pt x="106" y="1353"/>
                    </a:lnTo>
                    <a:lnTo>
                      <a:pt x="115" y="1351"/>
                    </a:lnTo>
                    <a:lnTo>
                      <a:pt x="125" y="1343"/>
                    </a:lnTo>
                    <a:lnTo>
                      <a:pt x="133" y="1330"/>
                    </a:lnTo>
                    <a:lnTo>
                      <a:pt x="142" y="1312"/>
                    </a:lnTo>
                    <a:lnTo>
                      <a:pt x="151" y="1289"/>
                    </a:lnTo>
                    <a:lnTo>
                      <a:pt x="159" y="1262"/>
                    </a:lnTo>
                    <a:lnTo>
                      <a:pt x="167" y="1231"/>
                    </a:lnTo>
                    <a:lnTo>
                      <a:pt x="174" y="1195"/>
                    </a:lnTo>
                    <a:lnTo>
                      <a:pt x="181" y="1155"/>
                    </a:lnTo>
                    <a:lnTo>
                      <a:pt x="187" y="1112"/>
                    </a:lnTo>
                    <a:lnTo>
                      <a:pt x="193" y="1064"/>
                    </a:lnTo>
                    <a:lnTo>
                      <a:pt x="198" y="1015"/>
                    </a:lnTo>
                    <a:lnTo>
                      <a:pt x="202" y="962"/>
                    </a:lnTo>
                    <a:lnTo>
                      <a:pt x="205" y="908"/>
                    </a:lnTo>
                    <a:lnTo>
                      <a:pt x="208" y="851"/>
                    </a:lnTo>
                    <a:lnTo>
                      <a:pt x="210" y="794"/>
                    </a:lnTo>
                    <a:lnTo>
                      <a:pt x="211" y="735"/>
                    </a:lnTo>
                    <a:lnTo>
                      <a:pt x="212" y="67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2" name="Freeform 23"/>
              <p:cNvSpPr>
                <a:spLocks/>
              </p:cNvSpPr>
              <p:nvPr/>
            </p:nvSpPr>
            <p:spPr bwMode="auto">
              <a:xfrm>
                <a:off x="3298" y="2056"/>
                <a:ext cx="213" cy="1354"/>
              </a:xfrm>
              <a:custGeom>
                <a:avLst/>
                <a:gdLst>
                  <a:gd name="T0" fmla="*/ 211 w 213"/>
                  <a:gd name="T1" fmla="*/ 617 h 1354"/>
                  <a:gd name="T2" fmla="*/ 208 w 213"/>
                  <a:gd name="T3" fmla="*/ 501 h 1354"/>
                  <a:gd name="T4" fmla="*/ 202 w 213"/>
                  <a:gd name="T5" fmla="*/ 390 h 1354"/>
                  <a:gd name="T6" fmla="*/ 193 w 213"/>
                  <a:gd name="T7" fmla="*/ 288 h 1354"/>
                  <a:gd name="T8" fmla="*/ 181 w 213"/>
                  <a:gd name="T9" fmla="*/ 198 h 1354"/>
                  <a:gd name="T10" fmla="*/ 167 w 213"/>
                  <a:gd name="T11" fmla="*/ 122 h 1354"/>
                  <a:gd name="T12" fmla="*/ 150 w 213"/>
                  <a:gd name="T13" fmla="*/ 63 h 1354"/>
                  <a:gd name="T14" fmla="*/ 133 w 213"/>
                  <a:gd name="T15" fmla="*/ 22 h 1354"/>
                  <a:gd name="T16" fmla="*/ 115 w 213"/>
                  <a:gd name="T17" fmla="*/ 2 h 1354"/>
                  <a:gd name="T18" fmla="*/ 97 w 213"/>
                  <a:gd name="T19" fmla="*/ 2 h 1354"/>
                  <a:gd name="T20" fmla="*/ 78 w 213"/>
                  <a:gd name="T21" fmla="*/ 22 h 1354"/>
                  <a:gd name="T22" fmla="*/ 61 w 213"/>
                  <a:gd name="T23" fmla="*/ 63 h 1354"/>
                  <a:gd name="T24" fmla="*/ 45 w 213"/>
                  <a:gd name="T25" fmla="*/ 122 h 1354"/>
                  <a:gd name="T26" fmla="*/ 31 w 213"/>
                  <a:gd name="T27" fmla="*/ 198 h 1354"/>
                  <a:gd name="T28" fmla="*/ 19 w 213"/>
                  <a:gd name="T29" fmla="*/ 288 h 1354"/>
                  <a:gd name="T30" fmla="*/ 10 w 213"/>
                  <a:gd name="T31" fmla="*/ 390 h 1354"/>
                  <a:gd name="T32" fmla="*/ 3 w 213"/>
                  <a:gd name="T33" fmla="*/ 501 h 1354"/>
                  <a:gd name="T34" fmla="*/ 0 w 213"/>
                  <a:gd name="T35" fmla="*/ 617 h 1354"/>
                  <a:gd name="T36" fmla="*/ 0 w 213"/>
                  <a:gd name="T37" fmla="*/ 735 h 1354"/>
                  <a:gd name="T38" fmla="*/ 3 w 213"/>
                  <a:gd name="T39" fmla="*/ 851 h 1354"/>
                  <a:gd name="T40" fmla="*/ 10 w 213"/>
                  <a:gd name="T41" fmla="*/ 962 h 1354"/>
                  <a:gd name="T42" fmla="*/ 19 w 213"/>
                  <a:gd name="T43" fmla="*/ 1064 h 1354"/>
                  <a:gd name="T44" fmla="*/ 31 w 213"/>
                  <a:gd name="T45" fmla="*/ 1155 h 1354"/>
                  <a:gd name="T46" fmla="*/ 45 w 213"/>
                  <a:gd name="T47" fmla="*/ 1231 h 1354"/>
                  <a:gd name="T48" fmla="*/ 61 w 213"/>
                  <a:gd name="T49" fmla="*/ 1289 h 1354"/>
                  <a:gd name="T50" fmla="*/ 78 w 213"/>
                  <a:gd name="T51" fmla="*/ 1330 h 1354"/>
                  <a:gd name="T52" fmla="*/ 97 w 213"/>
                  <a:gd name="T53" fmla="*/ 1351 h 1354"/>
                  <a:gd name="T54" fmla="*/ 115 w 213"/>
                  <a:gd name="T55" fmla="*/ 1351 h 1354"/>
                  <a:gd name="T56" fmla="*/ 133 w 213"/>
                  <a:gd name="T57" fmla="*/ 1330 h 1354"/>
                  <a:gd name="T58" fmla="*/ 150 w 213"/>
                  <a:gd name="T59" fmla="*/ 1289 h 1354"/>
                  <a:gd name="T60" fmla="*/ 167 w 213"/>
                  <a:gd name="T61" fmla="*/ 1231 h 1354"/>
                  <a:gd name="T62" fmla="*/ 181 w 213"/>
                  <a:gd name="T63" fmla="*/ 1155 h 1354"/>
                  <a:gd name="T64" fmla="*/ 193 w 213"/>
                  <a:gd name="T65" fmla="*/ 1064 h 1354"/>
                  <a:gd name="T66" fmla="*/ 202 w 213"/>
                  <a:gd name="T67" fmla="*/ 962 h 1354"/>
                  <a:gd name="T68" fmla="*/ 208 w 213"/>
                  <a:gd name="T69" fmla="*/ 851 h 1354"/>
                  <a:gd name="T70" fmla="*/ 211 w 213"/>
                  <a:gd name="T71" fmla="*/ 735 h 135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13" h="1354">
                    <a:moveTo>
                      <a:pt x="212" y="677"/>
                    </a:moveTo>
                    <a:lnTo>
                      <a:pt x="211" y="617"/>
                    </a:lnTo>
                    <a:lnTo>
                      <a:pt x="210" y="559"/>
                    </a:lnTo>
                    <a:lnTo>
                      <a:pt x="208" y="501"/>
                    </a:lnTo>
                    <a:lnTo>
                      <a:pt x="205" y="445"/>
                    </a:lnTo>
                    <a:lnTo>
                      <a:pt x="202" y="390"/>
                    </a:lnTo>
                    <a:lnTo>
                      <a:pt x="198" y="338"/>
                    </a:lnTo>
                    <a:lnTo>
                      <a:pt x="193" y="288"/>
                    </a:lnTo>
                    <a:lnTo>
                      <a:pt x="187" y="241"/>
                    </a:lnTo>
                    <a:lnTo>
                      <a:pt x="181" y="198"/>
                    </a:lnTo>
                    <a:lnTo>
                      <a:pt x="174" y="158"/>
                    </a:lnTo>
                    <a:lnTo>
                      <a:pt x="167" y="122"/>
                    </a:lnTo>
                    <a:lnTo>
                      <a:pt x="159" y="90"/>
                    </a:lnTo>
                    <a:lnTo>
                      <a:pt x="150" y="63"/>
                    </a:lnTo>
                    <a:lnTo>
                      <a:pt x="142" y="40"/>
                    </a:lnTo>
                    <a:lnTo>
                      <a:pt x="133" y="22"/>
                    </a:lnTo>
                    <a:lnTo>
                      <a:pt x="124" y="10"/>
                    </a:lnTo>
                    <a:lnTo>
                      <a:pt x="115" y="2"/>
                    </a:lnTo>
                    <a:lnTo>
                      <a:pt x="106" y="0"/>
                    </a:lnTo>
                    <a:lnTo>
                      <a:pt x="97" y="2"/>
                    </a:lnTo>
                    <a:lnTo>
                      <a:pt x="87" y="10"/>
                    </a:lnTo>
                    <a:lnTo>
                      <a:pt x="78" y="22"/>
                    </a:lnTo>
                    <a:lnTo>
                      <a:pt x="70" y="40"/>
                    </a:lnTo>
                    <a:lnTo>
                      <a:pt x="61" y="63"/>
                    </a:lnTo>
                    <a:lnTo>
                      <a:pt x="53" y="90"/>
                    </a:lnTo>
                    <a:lnTo>
                      <a:pt x="45" y="122"/>
                    </a:lnTo>
                    <a:lnTo>
                      <a:pt x="38" y="158"/>
                    </a:lnTo>
                    <a:lnTo>
                      <a:pt x="31" y="198"/>
                    </a:lnTo>
                    <a:lnTo>
                      <a:pt x="25" y="241"/>
                    </a:lnTo>
                    <a:lnTo>
                      <a:pt x="19" y="288"/>
                    </a:lnTo>
                    <a:lnTo>
                      <a:pt x="14" y="338"/>
                    </a:lnTo>
                    <a:lnTo>
                      <a:pt x="10" y="390"/>
                    </a:lnTo>
                    <a:lnTo>
                      <a:pt x="6" y="445"/>
                    </a:lnTo>
                    <a:lnTo>
                      <a:pt x="3" y="501"/>
                    </a:lnTo>
                    <a:lnTo>
                      <a:pt x="1" y="559"/>
                    </a:lnTo>
                    <a:lnTo>
                      <a:pt x="0" y="617"/>
                    </a:lnTo>
                    <a:lnTo>
                      <a:pt x="0" y="677"/>
                    </a:lnTo>
                    <a:lnTo>
                      <a:pt x="0" y="735"/>
                    </a:lnTo>
                    <a:lnTo>
                      <a:pt x="1" y="794"/>
                    </a:lnTo>
                    <a:lnTo>
                      <a:pt x="3" y="851"/>
                    </a:lnTo>
                    <a:lnTo>
                      <a:pt x="6" y="908"/>
                    </a:lnTo>
                    <a:lnTo>
                      <a:pt x="10" y="962"/>
                    </a:lnTo>
                    <a:lnTo>
                      <a:pt x="14" y="1015"/>
                    </a:lnTo>
                    <a:lnTo>
                      <a:pt x="19" y="1064"/>
                    </a:lnTo>
                    <a:lnTo>
                      <a:pt x="25" y="1112"/>
                    </a:lnTo>
                    <a:lnTo>
                      <a:pt x="31" y="1155"/>
                    </a:lnTo>
                    <a:lnTo>
                      <a:pt x="38" y="1195"/>
                    </a:lnTo>
                    <a:lnTo>
                      <a:pt x="45" y="1231"/>
                    </a:lnTo>
                    <a:lnTo>
                      <a:pt x="53" y="1262"/>
                    </a:lnTo>
                    <a:lnTo>
                      <a:pt x="61" y="1289"/>
                    </a:lnTo>
                    <a:lnTo>
                      <a:pt x="70" y="1312"/>
                    </a:lnTo>
                    <a:lnTo>
                      <a:pt x="78" y="1330"/>
                    </a:lnTo>
                    <a:lnTo>
                      <a:pt x="87" y="1343"/>
                    </a:lnTo>
                    <a:lnTo>
                      <a:pt x="97" y="1351"/>
                    </a:lnTo>
                    <a:lnTo>
                      <a:pt x="106" y="1353"/>
                    </a:lnTo>
                    <a:lnTo>
                      <a:pt x="115" y="1351"/>
                    </a:lnTo>
                    <a:lnTo>
                      <a:pt x="124" y="1343"/>
                    </a:lnTo>
                    <a:lnTo>
                      <a:pt x="133" y="1330"/>
                    </a:lnTo>
                    <a:lnTo>
                      <a:pt x="142" y="1312"/>
                    </a:lnTo>
                    <a:lnTo>
                      <a:pt x="150" y="1289"/>
                    </a:lnTo>
                    <a:lnTo>
                      <a:pt x="159" y="1262"/>
                    </a:lnTo>
                    <a:lnTo>
                      <a:pt x="167" y="1231"/>
                    </a:lnTo>
                    <a:lnTo>
                      <a:pt x="174" y="1195"/>
                    </a:lnTo>
                    <a:lnTo>
                      <a:pt x="181" y="1155"/>
                    </a:lnTo>
                    <a:lnTo>
                      <a:pt x="187" y="1112"/>
                    </a:lnTo>
                    <a:lnTo>
                      <a:pt x="193" y="1064"/>
                    </a:lnTo>
                    <a:lnTo>
                      <a:pt x="198" y="1015"/>
                    </a:lnTo>
                    <a:lnTo>
                      <a:pt x="202" y="962"/>
                    </a:lnTo>
                    <a:lnTo>
                      <a:pt x="205" y="908"/>
                    </a:lnTo>
                    <a:lnTo>
                      <a:pt x="208" y="851"/>
                    </a:lnTo>
                    <a:lnTo>
                      <a:pt x="210" y="794"/>
                    </a:lnTo>
                    <a:lnTo>
                      <a:pt x="211" y="735"/>
                    </a:lnTo>
                    <a:lnTo>
                      <a:pt x="212" y="67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Line 24"/>
              <p:cNvSpPr>
                <a:spLocks noChangeShapeType="1"/>
              </p:cNvSpPr>
              <p:nvPr/>
            </p:nvSpPr>
            <p:spPr bwMode="auto">
              <a:xfrm>
                <a:off x="3010" y="2265"/>
                <a:ext cx="397" cy="6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4" name="Line 25"/>
              <p:cNvSpPr>
                <a:spLocks noChangeShapeType="1"/>
              </p:cNvSpPr>
              <p:nvPr/>
            </p:nvSpPr>
            <p:spPr bwMode="auto">
              <a:xfrm>
                <a:off x="2998" y="2505"/>
                <a:ext cx="396" cy="93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5" name="Line 26"/>
              <p:cNvSpPr>
                <a:spLocks noChangeShapeType="1"/>
              </p:cNvSpPr>
              <p:nvPr/>
            </p:nvSpPr>
            <p:spPr bwMode="auto">
              <a:xfrm>
                <a:off x="3010" y="2518"/>
                <a:ext cx="384" cy="585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6" name="Line 27"/>
              <p:cNvSpPr>
                <a:spLocks noChangeShapeType="1"/>
              </p:cNvSpPr>
              <p:nvPr/>
            </p:nvSpPr>
            <p:spPr bwMode="auto">
              <a:xfrm flipH="1">
                <a:off x="2977" y="2846"/>
                <a:ext cx="425" cy="37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187" name="Group 28"/>
              <p:cNvGrpSpPr>
                <a:grpSpLocks/>
              </p:cNvGrpSpPr>
              <p:nvPr/>
            </p:nvGrpSpPr>
            <p:grpSpPr bwMode="auto">
              <a:xfrm>
                <a:off x="2968" y="2238"/>
                <a:ext cx="55" cy="999"/>
                <a:chOff x="2968" y="2238"/>
                <a:chExt cx="55" cy="999"/>
              </a:xfrm>
            </p:grpSpPr>
            <p:sp>
              <p:nvSpPr>
                <p:cNvPr id="6193" name="Oval 29"/>
                <p:cNvSpPr>
                  <a:spLocks noChangeArrowheads="1"/>
                </p:cNvSpPr>
                <p:nvPr/>
              </p:nvSpPr>
              <p:spPr bwMode="auto">
                <a:xfrm>
                  <a:off x="2968" y="2238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SzPct val="100000"/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sz="180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194" name="Oval 30"/>
                <p:cNvSpPr>
                  <a:spLocks noChangeArrowheads="1"/>
                </p:cNvSpPr>
                <p:nvPr/>
              </p:nvSpPr>
              <p:spPr bwMode="auto">
                <a:xfrm>
                  <a:off x="2968" y="2475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SzPct val="100000"/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sz="180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195" name="Oval 31"/>
                <p:cNvSpPr>
                  <a:spLocks noChangeArrowheads="1"/>
                </p:cNvSpPr>
                <p:nvPr/>
              </p:nvSpPr>
              <p:spPr bwMode="auto">
                <a:xfrm>
                  <a:off x="2968" y="2706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SzPct val="100000"/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sz="180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196" name="Oval 32"/>
                <p:cNvSpPr>
                  <a:spLocks noChangeArrowheads="1"/>
                </p:cNvSpPr>
                <p:nvPr/>
              </p:nvSpPr>
              <p:spPr bwMode="auto">
                <a:xfrm>
                  <a:off x="2968" y="293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SzPct val="100000"/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sz="180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197" name="Oval 33"/>
                <p:cNvSpPr>
                  <a:spLocks noChangeArrowheads="1"/>
                </p:cNvSpPr>
                <p:nvPr/>
              </p:nvSpPr>
              <p:spPr bwMode="auto">
                <a:xfrm>
                  <a:off x="2968" y="3171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SzPct val="100000"/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sz="180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6188" name="Group 34"/>
              <p:cNvGrpSpPr>
                <a:grpSpLocks/>
              </p:cNvGrpSpPr>
              <p:nvPr/>
            </p:nvGrpSpPr>
            <p:grpSpPr bwMode="auto">
              <a:xfrm>
                <a:off x="3374" y="2309"/>
                <a:ext cx="55" cy="816"/>
                <a:chOff x="3374" y="2309"/>
                <a:chExt cx="55" cy="816"/>
              </a:xfrm>
            </p:grpSpPr>
            <p:sp>
              <p:nvSpPr>
                <p:cNvPr id="6189" name="Oval 35"/>
                <p:cNvSpPr>
                  <a:spLocks noChangeArrowheads="1"/>
                </p:cNvSpPr>
                <p:nvPr/>
              </p:nvSpPr>
              <p:spPr bwMode="auto">
                <a:xfrm>
                  <a:off x="3374" y="230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SzPct val="100000"/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sz="180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190" name="Oval 36"/>
                <p:cNvSpPr>
                  <a:spLocks noChangeArrowheads="1"/>
                </p:cNvSpPr>
                <p:nvPr/>
              </p:nvSpPr>
              <p:spPr bwMode="auto">
                <a:xfrm>
                  <a:off x="3374" y="2556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SzPct val="100000"/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sz="180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191" name="Oval 37"/>
                <p:cNvSpPr>
                  <a:spLocks noChangeArrowheads="1"/>
                </p:cNvSpPr>
                <p:nvPr/>
              </p:nvSpPr>
              <p:spPr bwMode="auto">
                <a:xfrm>
                  <a:off x="3374" y="280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SzPct val="100000"/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sz="180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192" name="Oval 38"/>
                <p:cNvSpPr>
                  <a:spLocks noChangeArrowheads="1"/>
                </p:cNvSpPr>
                <p:nvPr/>
              </p:nvSpPr>
              <p:spPr bwMode="auto">
                <a:xfrm>
                  <a:off x="3374" y="3059"/>
                  <a:ext cx="55" cy="66"/>
                </a:xfrm>
                <a:prstGeom prst="ellipse">
                  <a:avLst/>
                </a:prstGeom>
                <a:solidFill>
                  <a:schemeClr val="tx2"/>
                </a:solidFill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SzPct val="100000"/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en-US" sz="1800">
                    <a:solidFill>
                      <a:srgbClr val="000000"/>
                    </a:solidFill>
                    <a:latin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6160" name="Group 39"/>
          <p:cNvGrpSpPr>
            <a:grpSpLocks/>
          </p:cNvGrpSpPr>
          <p:nvPr/>
        </p:nvGrpSpPr>
        <p:grpSpPr bwMode="auto">
          <a:xfrm>
            <a:off x="1752600" y="2514600"/>
            <a:ext cx="1905000" cy="2616200"/>
            <a:chOff x="2160" y="2208"/>
            <a:chExt cx="1200" cy="1648"/>
          </a:xfrm>
        </p:grpSpPr>
        <p:sp>
          <p:nvSpPr>
            <p:cNvPr id="6161" name="Rectangle 40"/>
            <p:cNvSpPr>
              <a:spLocks noChangeArrowheads="1"/>
            </p:cNvSpPr>
            <p:nvPr/>
          </p:nvSpPr>
          <p:spPr bwMode="auto">
            <a:xfrm>
              <a:off x="2160" y="3608"/>
              <a:ext cx="120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2000" b="1">
                  <a:solidFill>
                    <a:srgbClr val="000000"/>
                  </a:solidFill>
                  <a:latin typeface="Arial" panose="020B0604020202020204" pitchFamily="34" charset="0"/>
                </a:rPr>
                <a:t>Many-to-Many</a:t>
              </a:r>
            </a:p>
          </p:txBody>
        </p:sp>
        <p:sp>
          <p:nvSpPr>
            <p:cNvPr id="6162" name="Freeform 41"/>
            <p:cNvSpPr>
              <a:spLocks/>
            </p:cNvSpPr>
            <p:nvPr/>
          </p:nvSpPr>
          <p:spPr bwMode="auto">
            <a:xfrm>
              <a:off x="2448" y="2208"/>
              <a:ext cx="213" cy="1354"/>
            </a:xfrm>
            <a:custGeom>
              <a:avLst/>
              <a:gdLst>
                <a:gd name="T0" fmla="*/ 211 w 213"/>
                <a:gd name="T1" fmla="*/ 617 h 1354"/>
                <a:gd name="T2" fmla="*/ 208 w 213"/>
                <a:gd name="T3" fmla="*/ 501 h 1354"/>
                <a:gd name="T4" fmla="*/ 202 w 213"/>
                <a:gd name="T5" fmla="*/ 390 h 1354"/>
                <a:gd name="T6" fmla="*/ 193 w 213"/>
                <a:gd name="T7" fmla="*/ 288 h 1354"/>
                <a:gd name="T8" fmla="*/ 181 w 213"/>
                <a:gd name="T9" fmla="*/ 198 h 1354"/>
                <a:gd name="T10" fmla="*/ 167 w 213"/>
                <a:gd name="T11" fmla="*/ 122 h 1354"/>
                <a:gd name="T12" fmla="*/ 151 w 213"/>
                <a:gd name="T13" fmla="*/ 63 h 1354"/>
                <a:gd name="T14" fmla="*/ 133 w 213"/>
                <a:gd name="T15" fmla="*/ 22 h 1354"/>
                <a:gd name="T16" fmla="*/ 115 w 213"/>
                <a:gd name="T17" fmla="*/ 2 h 1354"/>
                <a:gd name="T18" fmla="*/ 97 w 213"/>
                <a:gd name="T19" fmla="*/ 2 h 1354"/>
                <a:gd name="T20" fmla="*/ 79 w 213"/>
                <a:gd name="T21" fmla="*/ 22 h 1354"/>
                <a:gd name="T22" fmla="*/ 61 w 213"/>
                <a:gd name="T23" fmla="*/ 63 h 1354"/>
                <a:gd name="T24" fmla="*/ 45 w 213"/>
                <a:gd name="T25" fmla="*/ 122 h 1354"/>
                <a:gd name="T26" fmla="*/ 31 w 213"/>
                <a:gd name="T27" fmla="*/ 198 h 1354"/>
                <a:gd name="T28" fmla="*/ 19 w 213"/>
                <a:gd name="T29" fmla="*/ 288 h 1354"/>
                <a:gd name="T30" fmla="*/ 10 w 213"/>
                <a:gd name="T31" fmla="*/ 390 h 1354"/>
                <a:gd name="T32" fmla="*/ 4 w 213"/>
                <a:gd name="T33" fmla="*/ 501 h 1354"/>
                <a:gd name="T34" fmla="*/ 0 w 213"/>
                <a:gd name="T35" fmla="*/ 617 h 1354"/>
                <a:gd name="T36" fmla="*/ 0 w 213"/>
                <a:gd name="T37" fmla="*/ 735 h 1354"/>
                <a:gd name="T38" fmla="*/ 4 w 213"/>
                <a:gd name="T39" fmla="*/ 851 h 1354"/>
                <a:gd name="T40" fmla="*/ 10 w 213"/>
                <a:gd name="T41" fmla="*/ 962 h 1354"/>
                <a:gd name="T42" fmla="*/ 19 w 213"/>
                <a:gd name="T43" fmla="*/ 1064 h 1354"/>
                <a:gd name="T44" fmla="*/ 31 w 213"/>
                <a:gd name="T45" fmla="*/ 1155 h 1354"/>
                <a:gd name="T46" fmla="*/ 45 w 213"/>
                <a:gd name="T47" fmla="*/ 1231 h 1354"/>
                <a:gd name="T48" fmla="*/ 61 w 213"/>
                <a:gd name="T49" fmla="*/ 1289 h 1354"/>
                <a:gd name="T50" fmla="*/ 79 w 213"/>
                <a:gd name="T51" fmla="*/ 1330 h 1354"/>
                <a:gd name="T52" fmla="*/ 97 w 213"/>
                <a:gd name="T53" fmla="*/ 1351 h 1354"/>
                <a:gd name="T54" fmla="*/ 115 w 213"/>
                <a:gd name="T55" fmla="*/ 1351 h 1354"/>
                <a:gd name="T56" fmla="*/ 133 w 213"/>
                <a:gd name="T57" fmla="*/ 1330 h 1354"/>
                <a:gd name="T58" fmla="*/ 151 w 213"/>
                <a:gd name="T59" fmla="*/ 1289 h 1354"/>
                <a:gd name="T60" fmla="*/ 167 w 213"/>
                <a:gd name="T61" fmla="*/ 1231 h 1354"/>
                <a:gd name="T62" fmla="*/ 181 w 213"/>
                <a:gd name="T63" fmla="*/ 1155 h 1354"/>
                <a:gd name="T64" fmla="*/ 193 w 213"/>
                <a:gd name="T65" fmla="*/ 1064 h 1354"/>
                <a:gd name="T66" fmla="*/ 202 w 213"/>
                <a:gd name="T67" fmla="*/ 962 h 1354"/>
                <a:gd name="T68" fmla="*/ 208 w 213"/>
                <a:gd name="T69" fmla="*/ 851 h 1354"/>
                <a:gd name="T70" fmla="*/ 211 w 213"/>
                <a:gd name="T71" fmla="*/ 735 h 13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13" h="1354">
                  <a:moveTo>
                    <a:pt x="212" y="677"/>
                  </a:moveTo>
                  <a:lnTo>
                    <a:pt x="211" y="617"/>
                  </a:lnTo>
                  <a:lnTo>
                    <a:pt x="210" y="559"/>
                  </a:lnTo>
                  <a:lnTo>
                    <a:pt x="208" y="501"/>
                  </a:lnTo>
                  <a:lnTo>
                    <a:pt x="205" y="445"/>
                  </a:lnTo>
                  <a:lnTo>
                    <a:pt x="202" y="390"/>
                  </a:lnTo>
                  <a:lnTo>
                    <a:pt x="197" y="338"/>
                  </a:lnTo>
                  <a:lnTo>
                    <a:pt x="193" y="288"/>
                  </a:lnTo>
                  <a:lnTo>
                    <a:pt x="187" y="241"/>
                  </a:lnTo>
                  <a:lnTo>
                    <a:pt x="181" y="198"/>
                  </a:lnTo>
                  <a:lnTo>
                    <a:pt x="174" y="158"/>
                  </a:lnTo>
                  <a:lnTo>
                    <a:pt x="167" y="122"/>
                  </a:lnTo>
                  <a:lnTo>
                    <a:pt x="159" y="90"/>
                  </a:lnTo>
                  <a:lnTo>
                    <a:pt x="151" y="63"/>
                  </a:lnTo>
                  <a:lnTo>
                    <a:pt x="142" y="40"/>
                  </a:lnTo>
                  <a:lnTo>
                    <a:pt x="133" y="22"/>
                  </a:lnTo>
                  <a:lnTo>
                    <a:pt x="124" y="10"/>
                  </a:lnTo>
                  <a:lnTo>
                    <a:pt x="115" y="2"/>
                  </a:lnTo>
                  <a:lnTo>
                    <a:pt x="106" y="0"/>
                  </a:lnTo>
                  <a:lnTo>
                    <a:pt x="97" y="2"/>
                  </a:lnTo>
                  <a:lnTo>
                    <a:pt x="88" y="10"/>
                  </a:lnTo>
                  <a:lnTo>
                    <a:pt x="79" y="22"/>
                  </a:lnTo>
                  <a:lnTo>
                    <a:pt x="70" y="40"/>
                  </a:lnTo>
                  <a:lnTo>
                    <a:pt x="61" y="63"/>
                  </a:lnTo>
                  <a:lnTo>
                    <a:pt x="53" y="90"/>
                  </a:lnTo>
                  <a:lnTo>
                    <a:pt x="45" y="122"/>
                  </a:lnTo>
                  <a:lnTo>
                    <a:pt x="38" y="158"/>
                  </a:lnTo>
                  <a:lnTo>
                    <a:pt x="31" y="198"/>
                  </a:lnTo>
                  <a:lnTo>
                    <a:pt x="25" y="241"/>
                  </a:lnTo>
                  <a:lnTo>
                    <a:pt x="19" y="288"/>
                  </a:lnTo>
                  <a:lnTo>
                    <a:pt x="14" y="338"/>
                  </a:lnTo>
                  <a:lnTo>
                    <a:pt x="10" y="390"/>
                  </a:lnTo>
                  <a:lnTo>
                    <a:pt x="7" y="445"/>
                  </a:lnTo>
                  <a:lnTo>
                    <a:pt x="4" y="501"/>
                  </a:lnTo>
                  <a:lnTo>
                    <a:pt x="2" y="559"/>
                  </a:lnTo>
                  <a:lnTo>
                    <a:pt x="0" y="617"/>
                  </a:lnTo>
                  <a:lnTo>
                    <a:pt x="0" y="677"/>
                  </a:lnTo>
                  <a:lnTo>
                    <a:pt x="0" y="735"/>
                  </a:lnTo>
                  <a:lnTo>
                    <a:pt x="2" y="794"/>
                  </a:lnTo>
                  <a:lnTo>
                    <a:pt x="4" y="851"/>
                  </a:lnTo>
                  <a:lnTo>
                    <a:pt x="7" y="908"/>
                  </a:lnTo>
                  <a:lnTo>
                    <a:pt x="10" y="962"/>
                  </a:lnTo>
                  <a:lnTo>
                    <a:pt x="14" y="1015"/>
                  </a:lnTo>
                  <a:lnTo>
                    <a:pt x="19" y="1064"/>
                  </a:lnTo>
                  <a:lnTo>
                    <a:pt x="25" y="1112"/>
                  </a:lnTo>
                  <a:lnTo>
                    <a:pt x="31" y="1155"/>
                  </a:lnTo>
                  <a:lnTo>
                    <a:pt x="38" y="1195"/>
                  </a:lnTo>
                  <a:lnTo>
                    <a:pt x="45" y="1231"/>
                  </a:lnTo>
                  <a:lnTo>
                    <a:pt x="53" y="1262"/>
                  </a:lnTo>
                  <a:lnTo>
                    <a:pt x="61" y="1289"/>
                  </a:lnTo>
                  <a:lnTo>
                    <a:pt x="70" y="1312"/>
                  </a:lnTo>
                  <a:lnTo>
                    <a:pt x="79" y="1330"/>
                  </a:lnTo>
                  <a:lnTo>
                    <a:pt x="88" y="1343"/>
                  </a:lnTo>
                  <a:lnTo>
                    <a:pt x="97" y="1351"/>
                  </a:lnTo>
                  <a:lnTo>
                    <a:pt x="106" y="1353"/>
                  </a:lnTo>
                  <a:lnTo>
                    <a:pt x="115" y="1351"/>
                  </a:lnTo>
                  <a:lnTo>
                    <a:pt x="124" y="1343"/>
                  </a:lnTo>
                  <a:lnTo>
                    <a:pt x="133" y="1330"/>
                  </a:lnTo>
                  <a:lnTo>
                    <a:pt x="142" y="1312"/>
                  </a:lnTo>
                  <a:lnTo>
                    <a:pt x="151" y="1289"/>
                  </a:lnTo>
                  <a:lnTo>
                    <a:pt x="159" y="1262"/>
                  </a:lnTo>
                  <a:lnTo>
                    <a:pt x="167" y="1231"/>
                  </a:lnTo>
                  <a:lnTo>
                    <a:pt x="174" y="1195"/>
                  </a:lnTo>
                  <a:lnTo>
                    <a:pt x="181" y="1155"/>
                  </a:lnTo>
                  <a:lnTo>
                    <a:pt x="187" y="1112"/>
                  </a:lnTo>
                  <a:lnTo>
                    <a:pt x="193" y="1064"/>
                  </a:lnTo>
                  <a:lnTo>
                    <a:pt x="197" y="1015"/>
                  </a:lnTo>
                  <a:lnTo>
                    <a:pt x="202" y="962"/>
                  </a:lnTo>
                  <a:lnTo>
                    <a:pt x="205" y="908"/>
                  </a:lnTo>
                  <a:lnTo>
                    <a:pt x="208" y="851"/>
                  </a:lnTo>
                  <a:lnTo>
                    <a:pt x="210" y="794"/>
                  </a:lnTo>
                  <a:lnTo>
                    <a:pt x="211" y="735"/>
                  </a:lnTo>
                  <a:lnTo>
                    <a:pt x="212" y="6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42"/>
            <p:cNvSpPr>
              <a:spLocks/>
            </p:cNvSpPr>
            <p:nvPr/>
          </p:nvSpPr>
          <p:spPr bwMode="auto">
            <a:xfrm>
              <a:off x="2853" y="2208"/>
              <a:ext cx="213" cy="1354"/>
            </a:xfrm>
            <a:custGeom>
              <a:avLst/>
              <a:gdLst>
                <a:gd name="T0" fmla="*/ 211 w 213"/>
                <a:gd name="T1" fmla="*/ 617 h 1354"/>
                <a:gd name="T2" fmla="*/ 208 w 213"/>
                <a:gd name="T3" fmla="*/ 501 h 1354"/>
                <a:gd name="T4" fmla="*/ 202 w 213"/>
                <a:gd name="T5" fmla="*/ 390 h 1354"/>
                <a:gd name="T6" fmla="*/ 192 w 213"/>
                <a:gd name="T7" fmla="*/ 288 h 1354"/>
                <a:gd name="T8" fmla="*/ 181 w 213"/>
                <a:gd name="T9" fmla="*/ 198 h 1354"/>
                <a:gd name="T10" fmla="*/ 166 w 213"/>
                <a:gd name="T11" fmla="*/ 122 h 1354"/>
                <a:gd name="T12" fmla="*/ 150 w 213"/>
                <a:gd name="T13" fmla="*/ 63 h 1354"/>
                <a:gd name="T14" fmla="*/ 133 w 213"/>
                <a:gd name="T15" fmla="*/ 22 h 1354"/>
                <a:gd name="T16" fmla="*/ 115 w 213"/>
                <a:gd name="T17" fmla="*/ 2 h 1354"/>
                <a:gd name="T18" fmla="*/ 96 w 213"/>
                <a:gd name="T19" fmla="*/ 2 h 1354"/>
                <a:gd name="T20" fmla="*/ 78 w 213"/>
                <a:gd name="T21" fmla="*/ 22 h 1354"/>
                <a:gd name="T22" fmla="*/ 61 w 213"/>
                <a:gd name="T23" fmla="*/ 63 h 1354"/>
                <a:gd name="T24" fmla="*/ 45 w 213"/>
                <a:gd name="T25" fmla="*/ 122 h 1354"/>
                <a:gd name="T26" fmla="*/ 31 w 213"/>
                <a:gd name="T27" fmla="*/ 198 h 1354"/>
                <a:gd name="T28" fmla="*/ 19 w 213"/>
                <a:gd name="T29" fmla="*/ 288 h 1354"/>
                <a:gd name="T30" fmla="*/ 10 w 213"/>
                <a:gd name="T31" fmla="*/ 390 h 1354"/>
                <a:gd name="T32" fmla="*/ 3 w 213"/>
                <a:gd name="T33" fmla="*/ 501 h 1354"/>
                <a:gd name="T34" fmla="*/ 0 w 213"/>
                <a:gd name="T35" fmla="*/ 617 h 1354"/>
                <a:gd name="T36" fmla="*/ 0 w 213"/>
                <a:gd name="T37" fmla="*/ 735 h 1354"/>
                <a:gd name="T38" fmla="*/ 3 w 213"/>
                <a:gd name="T39" fmla="*/ 851 h 1354"/>
                <a:gd name="T40" fmla="*/ 10 w 213"/>
                <a:gd name="T41" fmla="*/ 962 h 1354"/>
                <a:gd name="T42" fmla="*/ 19 w 213"/>
                <a:gd name="T43" fmla="*/ 1064 h 1354"/>
                <a:gd name="T44" fmla="*/ 31 w 213"/>
                <a:gd name="T45" fmla="*/ 1155 h 1354"/>
                <a:gd name="T46" fmla="*/ 45 w 213"/>
                <a:gd name="T47" fmla="*/ 1231 h 1354"/>
                <a:gd name="T48" fmla="*/ 61 w 213"/>
                <a:gd name="T49" fmla="*/ 1289 h 1354"/>
                <a:gd name="T50" fmla="*/ 78 w 213"/>
                <a:gd name="T51" fmla="*/ 1330 h 1354"/>
                <a:gd name="T52" fmla="*/ 96 w 213"/>
                <a:gd name="T53" fmla="*/ 1351 h 1354"/>
                <a:gd name="T54" fmla="*/ 115 w 213"/>
                <a:gd name="T55" fmla="*/ 1351 h 1354"/>
                <a:gd name="T56" fmla="*/ 133 w 213"/>
                <a:gd name="T57" fmla="*/ 1330 h 1354"/>
                <a:gd name="T58" fmla="*/ 150 w 213"/>
                <a:gd name="T59" fmla="*/ 1289 h 1354"/>
                <a:gd name="T60" fmla="*/ 166 w 213"/>
                <a:gd name="T61" fmla="*/ 1231 h 1354"/>
                <a:gd name="T62" fmla="*/ 181 w 213"/>
                <a:gd name="T63" fmla="*/ 1155 h 1354"/>
                <a:gd name="T64" fmla="*/ 192 w 213"/>
                <a:gd name="T65" fmla="*/ 1064 h 1354"/>
                <a:gd name="T66" fmla="*/ 202 w 213"/>
                <a:gd name="T67" fmla="*/ 962 h 1354"/>
                <a:gd name="T68" fmla="*/ 208 w 213"/>
                <a:gd name="T69" fmla="*/ 851 h 1354"/>
                <a:gd name="T70" fmla="*/ 211 w 213"/>
                <a:gd name="T71" fmla="*/ 735 h 135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13" h="1354">
                  <a:moveTo>
                    <a:pt x="212" y="677"/>
                  </a:moveTo>
                  <a:lnTo>
                    <a:pt x="211" y="617"/>
                  </a:lnTo>
                  <a:lnTo>
                    <a:pt x="210" y="559"/>
                  </a:lnTo>
                  <a:lnTo>
                    <a:pt x="208" y="501"/>
                  </a:lnTo>
                  <a:lnTo>
                    <a:pt x="205" y="445"/>
                  </a:lnTo>
                  <a:lnTo>
                    <a:pt x="202" y="390"/>
                  </a:lnTo>
                  <a:lnTo>
                    <a:pt x="197" y="338"/>
                  </a:lnTo>
                  <a:lnTo>
                    <a:pt x="192" y="288"/>
                  </a:lnTo>
                  <a:lnTo>
                    <a:pt x="187" y="241"/>
                  </a:lnTo>
                  <a:lnTo>
                    <a:pt x="181" y="198"/>
                  </a:lnTo>
                  <a:lnTo>
                    <a:pt x="174" y="158"/>
                  </a:lnTo>
                  <a:lnTo>
                    <a:pt x="166" y="122"/>
                  </a:lnTo>
                  <a:lnTo>
                    <a:pt x="159" y="90"/>
                  </a:lnTo>
                  <a:lnTo>
                    <a:pt x="150" y="63"/>
                  </a:lnTo>
                  <a:lnTo>
                    <a:pt x="142" y="40"/>
                  </a:lnTo>
                  <a:lnTo>
                    <a:pt x="133" y="22"/>
                  </a:lnTo>
                  <a:lnTo>
                    <a:pt x="124" y="10"/>
                  </a:lnTo>
                  <a:lnTo>
                    <a:pt x="115" y="2"/>
                  </a:lnTo>
                  <a:lnTo>
                    <a:pt x="106" y="0"/>
                  </a:lnTo>
                  <a:lnTo>
                    <a:pt x="96" y="2"/>
                  </a:lnTo>
                  <a:lnTo>
                    <a:pt x="87" y="10"/>
                  </a:lnTo>
                  <a:lnTo>
                    <a:pt x="78" y="22"/>
                  </a:lnTo>
                  <a:lnTo>
                    <a:pt x="69" y="40"/>
                  </a:lnTo>
                  <a:lnTo>
                    <a:pt x="61" y="63"/>
                  </a:lnTo>
                  <a:lnTo>
                    <a:pt x="53" y="90"/>
                  </a:lnTo>
                  <a:lnTo>
                    <a:pt x="45" y="122"/>
                  </a:lnTo>
                  <a:lnTo>
                    <a:pt x="38" y="158"/>
                  </a:lnTo>
                  <a:lnTo>
                    <a:pt x="31" y="198"/>
                  </a:lnTo>
                  <a:lnTo>
                    <a:pt x="24" y="241"/>
                  </a:lnTo>
                  <a:lnTo>
                    <a:pt x="19" y="288"/>
                  </a:lnTo>
                  <a:lnTo>
                    <a:pt x="14" y="338"/>
                  </a:lnTo>
                  <a:lnTo>
                    <a:pt x="10" y="390"/>
                  </a:lnTo>
                  <a:lnTo>
                    <a:pt x="6" y="445"/>
                  </a:lnTo>
                  <a:lnTo>
                    <a:pt x="3" y="501"/>
                  </a:lnTo>
                  <a:lnTo>
                    <a:pt x="1" y="559"/>
                  </a:lnTo>
                  <a:lnTo>
                    <a:pt x="0" y="617"/>
                  </a:lnTo>
                  <a:lnTo>
                    <a:pt x="0" y="677"/>
                  </a:lnTo>
                  <a:lnTo>
                    <a:pt x="0" y="735"/>
                  </a:lnTo>
                  <a:lnTo>
                    <a:pt x="1" y="794"/>
                  </a:lnTo>
                  <a:lnTo>
                    <a:pt x="3" y="851"/>
                  </a:lnTo>
                  <a:lnTo>
                    <a:pt x="6" y="908"/>
                  </a:lnTo>
                  <a:lnTo>
                    <a:pt x="10" y="962"/>
                  </a:lnTo>
                  <a:lnTo>
                    <a:pt x="14" y="1015"/>
                  </a:lnTo>
                  <a:lnTo>
                    <a:pt x="19" y="1064"/>
                  </a:lnTo>
                  <a:lnTo>
                    <a:pt x="24" y="1112"/>
                  </a:lnTo>
                  <a:lnTo>
                    <a:pt x="31" y="1155"/>
                  </a:lnTo>
                  <a:lnTo>
                    <a:pt x="38" y="1195"/>
                  </a:lnTo>
                  <a:lnTo>
                    <a:pt x="45" y="1231"/>
                  </a:lnTo>
                  <a:lnTo>
                    <a:pt x="53" y="1262"/>
                  </a:lnTo>
                  <a:lnTo>
                    <a:pt x="61" y="1289"/>
                  </a:lnTo>
                  <a:lnTo>
                    <a:pt x="69" y="1312"/>
                  </a:lnTo>
                  <a:lnTo>
                    <a:pt x="78" y="1330"/>
                  </a:lnTo>
                  <a:lnTo>
                    <a:pt x="87" y="1343"/>
                  </a:lnTo>
                  <a:lnTo>
                    <a:pt x="96" y="1351"/>
                  </a:lnTo>
                  <a:lnTo>
                    <a:pt x="106" y="1353"/>
                  </a:lnTo>
                  <a:lnTo>
                    <a:pt x="115" y="1351"/>
                  </a:lnTo>
                  <a:lnTo>
                    <a:pt x="124" y="1343"/>
                  </a:lnTo>
                  <a:lnTo>
                    <a:pt x="133" y="1330"/>
                  </a:lnTo>
                  <a:lnTo>
                    <a:pt x="142" y="1312"/>
                  </a:lnTo>
                  <a:lnTo>
                    <a:pt x="150" y="1289"/>
                  </a:lnTo>
                  <a:lnTo>
                    <a:pt x="159" y="1262"/>
                  </a:lnTo>
                  <a:lnTo>
                    <a:pt x="166" y="1231"/>
                  </a:lnTo>
                  <a:lnTo>
                    <a:pt x="174" y="1195"/>
                  </a:lnTo>
                  <a:lnTo>
                    <a:pt x="181" y="1155"/>
                  </a:lnTo>
                  <a:lnTo>
                    <a:pt x="187" y="1112"/>
                  </a:lnTo>
                  <a:lnTo>
                    <a:pt x="192" y="1064"/>
                  </a:lnTo>
                  <a:lnTo>
                    <a:pt x="197" y="1015"/>
                  </a:lnTo>
                  <a:lnTo>
                    <a:pt x="202" y="962"/>
                  </a:lnTo>
                  <a:lnTo>
                    <a:pt x="205" y="908"/>
                  </a:lnTo>
                  <a:lnTo>
                    <a:pt x="208" y="851"/>
                  </a:lnTo>
                  <a:lnTo>
                    <a:pt x="210" y="794"/>
                  </a:lnTo>
                  <a:lnTo>
                    <a:pt x="211" y="735"/>
                  </a:lnTo>
                  <a:lnTo>
                    <a:pt x="212" y="6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43"/>
            <p:cNvSpPr>
              <a:spLocks noChangeShapeType="1"/>
            </p:cNvSpPr>
            <p:nvPr/>
          </p:nvSpPr>
          <p:spPr bwMode="auto">
            <a:xfrm>
              <a:off x="2542" y="2430"/>
              <a:ext cx="397" cy="5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Line 44"/>
            <p:cNvSpPr>
              <a:spLocks noChangeShapeType="1"/>
            </p:cNvSpPr>
            <p:nvPr/>
          </p:nvSpPr>
          <p:spPr bwMode="auto">
            <a:xfrm>
              <a:off x="2568" y="2670"/>
              <a:ext cx="409" cy="5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Line 45"/>
            <p:cNvSpPr>
              <a:spLocks noChangeShapeType="1"/>
            </p:cNvSpPr>
            <p:nvPr/>
          </p:nvSpPr>
          <p:spPr bwMode="auto">
            <a:xfrm flipV="1">
              <a:off x="2555" y="2460"/>
              <a:ext cx="384" cy="66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Line 46"/>
            <p:cNvSpPr>
              <a:spLocks noChangeShapeType="1"/>
            </p:cNvSpPr>
            <p:nvPr/>
          </p:nvSpPr>
          <p:spPr bwMode="auto">
            <a:xfrm>
              <a:off x="2542" y="2657"/>
              <a:ext cx="422" cy="58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68" name="Group 47"/>
            <p:cNvGrpSpPr>
              <a:grpSpLocks/>
            </p:cNvGrpSpPr>
            <p:nvPr/>
          </p:nvGrpSpPr>
          <p:grpSpPr bwMode="auto">
            <a:xfrm>
              <a:off x="2516" y="2395"/>
              <a:ext cx="55" cy="999"/>
              <a:chOff x="4829" y="2243"/>
              <a:chExt cx="55" cy="999"/>
            </a:xfrm>
          </p:grpSpPr>
          <p:sp>
            <p:nvSpPr>
              <p:cNvPr id="6174" name="Oval 48"/>
              <p:cNvSpPr>
                <a:spLocks noChangeArrowheads="1"/>
              </p:cNvSpPr>
              <p:nvPr/>
            </p:nvSpPr>
            <p:spPr bwMode="auto">
              <a:xfrm>
                <a:off x="4829" y="2243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5" name="Oval 49"/>
              <p:cNvSpPr>
                <a:spLocks noChangeArrowheads="1"/>
              </p:cNvSpPr>
              <p:nvPr/>
            </p:nvSpPr>
            <p:spPr bwMode="auto">
              <a:xfrm>
                <a:off x="4829" y="2480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6" name="Oval 50"/>
              <p:cNvSpPr>
                <a:spLocks noChangeArrowheads="1"/>
              </p:cNvSpPr>
              <p:nvPr/>
            </p:nvSpPr>
            <p:spPr bwMode="auto">
              <a:xfrm>
                <a:off x="4829" y="2711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7" name="Oval 51"/>
              <p:cNvSpPr>
                <a:spLocks noChangeArrowheads="1"/>
              </p:cNvSpPr>
              <p:nvPr/>
            </p:nvSpPr>
            <p:spPr bwMode="auto">
              <a:xfrm>
                <a:off x="4829" y="2944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8" name="Oval 52"/>
              <p:cNvSpPr>
                <a:spLocks noChangeArrowheads="1"/>
              </p:cNvSpPr>
              <p:nvPr/>
            </p:nvSpPr>
            <p:spPr bwMode="auto">
              <a:xfrm>
                <a:off x="4829" y="317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6169" name="Group 53"/>
            <p:cNvGrpSpPr>
              <a:grpSpLocks/>
            </p:cNvGrpSpPr>
            <p:nvPr/>
          </p:nvGrpSpPr>
          <p:grpSpPr bwMode="auto">
            <a:xfrm>
              <a:off x="2938" y="2448"/>
              <a:ext cx="55" cy="816"/>
              <a:chOff x="5251" y="2296"/>
              <a:chExt cx="55" cy="816"/>
            </a:xfrm>
          </p:grpSpPr>
          <p:sp>
            <p:nvSpPr>
              <p:cNvPr id="6170" name="Oval 54"/>
              <p:cNvSpPr>
                <a:spLocks noChangeArrowheads="1"/>
              </p:cNvSpPr>
              <p:nvPr/>
            </p:nvSpPr>
            <p:spPr bwMode="auto">
              <a:xfrm>
                <a:off x="5251" y="229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1" name="Oval 55"/>
              <p:cNvSpPr>
                <a:spLocks noChangeArrowheads="1"/>
              </p:cNvSpPr>
              <p:nvPr/>
            </p:nvSpPr>
            <p:spPr bwMode="auto">
              <a:xfrm>
                <a:off x="5251" y="2543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2" name="Oval 56"/>
              <p:cNvSpPr>
                <a:spLocks noChangeArrowheads="1"/>
              </p:cNvSpPr>
              <p:nvPr/>
            </p:nvSpPr>
            <p:spPr bwMode="auto">
              <a:xfrm>
                <a:off x="5251" y="279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3" name="Oval 57"/>
              <p:cNvSpPr>
                <a:spLocks noChangeArrowheads="1"/>
              </p:cNvSpPr>
              <p:nvPr/>
            </p:nvSpPr>
            <p:spPr bwMode="auto">
              <a:xfrm>
                <a:off x="5251" y="3046"/>
                <a:ext cx="55" cy="66"/>
              </a:xfrm>
              <a:prstGeom prst="ellipse">
                <a:avLst/>
              </a:prstGeom>
              <a:solidFill>
                <a:schemeClr val="tx2"/>
              </a:solidFill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Database Transactions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839200" cy="4114800"/>
          </a:xfrm>
        </p:spPr>
        <p:txBody>
          <a:bodyPr/>
          <a:lstStyle/>
          <a:p>
            <a:r>
              <a:rPr lang="en-US" smtClean="0"/>
              <a:t>Transaction: sequence of grouped database actions</a:t>
            </a:r>
          </a:p>
          <a:p>
            <a:pPr lvl="1"/>
            <a:r>
              <a:rPr lang="en-US" smtClean="0"/>
              <a:t>e.g., transfer $500 from checking to savings</a:t>
            </a:r>
          </a:p>
          <a:p>
            <a:r>
              <a:rPr lang="en-US" smtClean="0"/>
              <a:t>“ACID” properties</a:t>
            </a:r>
          </a:p>
          <a:p>
            <a:pPr lvl="1"/>
            <a:r>
              <a:rPr lang="en-US" b="1" smtClean="0"/>
              <a:t>Atomicity</a:t>
            </a:r>
          </a:p>
          <a:p>
            <a:pPr lvl="2"/>
            <a:r>
              <a:rPr lang="en-US" smtClean="0"/>
              <a:t>All-or-nothing</a:t>
            </a:r>
          </a:p>
          <a:p>
            <a:pPr lvl="1"/>
            <a:r>
              <a:rPr lang="en-US" b="1" smtClean="0"/>
              <a:t>Consistency</a:t>
            </a:r>
            <a:endParaRPr lang="en-US" smtClean="0"/>
          </a:p>
          <a:p>
            <a:pPr lvl="2"/>
            <a:r>
              <a:rPr lang="en-US" smtClean="0"/>
              <a:t>Each transaction must take the DB between consistent states.</a:t>
            </a:r>
          </a:p>
          <a:p>
            <a:pPr lvl="1"/>
            <a:r>
              <a:rPr lang="en-US" b="1" smtClean="0"/>
              <a:t>Isolation:</a:t>
            </a:r>
            <a:endParaRPr lang="en-US" smtClean="0"/>
          </a:p>
          <a:p>
            <a:pPr lvl="2"/>
            <a:r>
              <a:rPr lang="en-US" smtClean="0"/>
              <a:t>Concurrent transactions must appear to run in isolation</a:t>
            </a:r>
          </a:p>
          <a:p>
            <a:pPr lvl="1"/>
            <a:r>
              <a:rPr lang="en-US" b="1" smtClean="0"/>
              <a:t>Durability</a:t>
            </a:r>
          </a:p>
          <a:p>
            <a:pPr lvl="2"/>
            <a:r>
              <a:rPr lang="en-US" smtClean="0"/>
              <a:t>Results of transactions must survive even if systems crash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76238"/>
            <a:ext cx="7772400" cy="1143000"/>
          </a:xfrm>
        </p:spPr>
        <p:txBody>
          <a:bodyPr/>
          <a:lstStyle/>
          <a:p>
            <a:r>
              <a:rPr lang="en-US" smtClean="0"/>
              <a:t>Making Transactions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534400" cy="4114800"/>
          </a:xfrm>
        </p:spPr>
        <p:txBody>
          <a:bodyPr/>
          <a:lstStyle/>
          <a:p>
            <a:r>
              <a:rPr lang="en-US" smtClean="0"/>
              <a:t>Idea: keep a log (history) of all actions carried out while executing transactions</a:t>
            </a:r>
          </a:p>
          <a:p>
            <a:pPr lvl="1"/>
            <a:r>
              <a:rPr lang="en-US" smtClean="0"/>
              <a:t>Before a change is made to the database, the corresponding log entry is forced to a safe location</a:t>
            </a:r>
          </a:p>
          <a:p>
            <a:pPr lvl="1"/>
            <a:endParaRPr lang="en-US" smtClean="0"/>
          </a:p>
          <a:p>
            <a:endParaRPr lang="en-US" smtClean="0"/>
          </a:p>
          <a:p>
            <a:r>
              <a:rPr lang="en-US" smtClean="0"/>
              <a:t>Recovering from a crash:</a:t>
            </a:r>
          </a:p>
          <a:p>
            <a:pPr lvl="1"/>
            <a:r>
              <a:rPr lang="en-US" smtClean="0"/>
              <a:t>Effects of partially executed transactions are undone</a:t>
            </a:r>
          </a:p>
          <a:p>
            <a:pPr lvl="1"/>
            <a:r>
              <a:rPr lang="en-US" smtClean="0"/>
              <a:t>Effects of committed transactions are redone</a:t>
            </a:r>
          </a:p>
        </p:txBody>
      </p:sp>
      <p:graphicFrame>
        <p:nvGraphicFramePr>
          <p:cNvPr id="30724" name="Object 4"/>
          <p:cNvGraphicFramePr>
            <a:graphicFrameLocks/>
          </p:cNvGraphicFramePr>
          <p:nvPr/>
        </p:nvGraphicFramePr>
        <p:xfrm>
          <a:off x="1295400" y="3805238"/>
          <a:ext cx="323691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Clip" r:id="rId4" imgW="5227246" imgH="1741925" progId="MS_ClipArt_Gallery.2">
                  <p:embed/>
                </p:oleObj>
              </mc:Choice>
              <mc:Fallback>
                <p:oleObj name="Clip" r:id="rId4" imgW="5227246" imgH="1741925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05238"/>
                        <a:ext cx="3236913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266950" y="4038600"/>
            <a:ext cx="1350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2800" b="1">
                <a:solidFill>
                  <a:schemeClr val="tx2"/>
                </a:solidFill>
                <a:latin typeface="Arial" panose="020B0604020202020204" pitchFamily="34" charset="0"/>
              </a:rPr>
              <a:t>the log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Putting the Pieces Together</a:t>
            </a:r>
          </a:p>
        </p:txBody>
      </p:sp>
      <p:sp>
        <p:nvSpPr>
          <p:cNvPr id="32771" name="AutoShape 4"/>
          <p:cNvSpPr>
            <a:spLocks noChangeArrowheads="1"/>
          </p:cNvSpPr>
          <p:nvPr/>
        </p:nvSpPr>
        <p:spPr bwMode="auto">
          <a:xfrm>
            <a:off x="6629400" y="3048000"/>
            <a:ext cx="1828800" cy="13716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sz="1600" b="1">
              <a:latin typeface="Arial" panose="020B0604020202020204" pitchFamily="34" charset="0"/>
            </a:endParaRPr>
          </a:p>
        </p:txBody>
      </p:sp>
      <p:sp>
        <p:nvSpPr>
          <p:cNvPr id="32772" name="AutoShape 5"/>
          <p:cNvSpPr>
            <a:spLocks noChangeArrowheads="1"/>
          </p:cNvSpPr>
          <p:nvPr/>
        </p:nvSpPr>
        <p:spPr bwMode="auto">
          <a:xfrm>
            <a:off x="1371600" y="2971800"/>
            <a:ext cx="1143000" cy="144780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sz="1600" b="1">
              <a:latin typeface="Arial" panose="020B0604020202020204" pitchFamily="34" charset="0"/>
            </a:endParaRPr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3886200" y="2895600"/>
            <a:ext cx="1295400" cy="1600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sz="1600" b="1">
              <a:latin typeface="Arial" panose="020B0604020202020204" pitchFamily="34" charset="0"/>
            </a:endParaRPr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3886200" y="2514600"/>
            <a:ext cx="1301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latin typeface="Arial" panose="020B0604020202020204" pitchFamily="34" charset="0"/>
              </a:rPr>
              <a:t>Web Server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514600" y="2895600"/>
            <a:ext cx="1371600" cy="304800"/>
            <a:chOff x="1776" y="1488"/>
            <a:chExt cx="864" cy="192"/>
          </a:xfrm>
        </p:grpSpPr>
        <p:sp>
          <p:nvSpPr>
            <p:cNvPr id="32790" name="Line 8"/>
            <p:cNvSpPr>
              <a:spLocks noChangeShapeType="1"/>
            </p:cNvSpPr>
            <p:nvPr/>
          </p:nvSpPr>
          <p:spPr bwMode="auto">
            <a:xfrm flipH="1">
              <a:off x="1776" y="168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Text Box 9"/>
            <p:cNvSpPr txBox="1">
              <a:spLocks noChangeArrowheads="1"/>
            </p:cNvSpPr>
            <p:nvPr/>
          </p:nvSpPr>
          <p:spPr bwMode="auto">
            <a:xfrm>
              <a:off x="1968" y="1488"/>
              <a:ext cx="42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400" b="1">
                  <a:latin typeface="Arial" panose="020B0604020202020204" pitchFamily="34" charset="0"/>
                </a:rPr>
                <a:t>HTML</a:t>
              </a: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2514600" y="3810000"/>
            <a:ext cx="1371600" cy="304800"/>
            <a:chOff x="1776" y="2064"/>
            <a:chExt cx="864" cy="192"/>
          </a:xfrm>
        </p:grpSpPr>
        <p:sp>
          <p:nvSpPr>
            <p:cNvPr id="32788" name="Line 11"/>
            <p:cNvSpPr>
              <a:spLocks noChangeShapeType="1"/>
            </p:cNvSpPr>
            <p:nvPr/>
          </p:nvSpPr>
          <p:spPr bwMode="auto">
            <a:xfrm flipH="1">
              <a:off x="1776" y="225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9" name="Text Box 12"/>
            <p:cNvSpPr txBox="1">
              <a:spLocks noChangeArrowheads="1"/>
            </p:cNvSpPr>
            <p:nvPr/>
          </p:nvSpPr>
          <p:spPr bwMode="auto">
            <a:xfrm>
              <a:off x="1974" y="2064"/>
              <a:ext cx="42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400" b="1">
                  <a:latin typeface="Arial" panose="020B0604020202020204" pitchFamily="34" charset="0"/>
                </a:rPr>
                <a:t>HTML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514600" y="3352800"/>
            <a:ext cx="1371600" cy="336550"/>
            <a:chOff x="1776" y="1776"/>
            <a:chExt cx="864" cy="212"/>
          </a:xfrm>
        </p:grpSpPr>
        <p:sp>
          <p:nvSpPr>
            <p:cNvPr id="32786" name="Text Box 10"/>
            <p:cNvSpPr txBox="1">
              <a:spLocks noChangeArrowheads="1"/>
            </p:cNvSpPr>
            <p:nvPr/>
          </p:nvSpPr>
          <p:spPr bwMode="auto">
            <a:xfrm>
              <a:off x="2016" y="1776"/>
              <a:ext cx="3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600" b="1">
                  <a:latin typeface="Arial" panose="020B0604020202020204" pitchFamily="34" charset="0"/>
                </a:rPr>
                <a:t>CGI</a:t>
              </a:r>
            </a:p>
          </p:txBody>
        </p:sp>
        <p:sp>
          <p:nvSpPr>
            <p:cNvPr id="32787" name="Line 13"/>
            <p:cNvSpPr>
              <a:spLocks noChangeShapeType="1"/>
            </p:cNvSpPr>
            <p:nvPr/>
          </p:nvSpPr>
          <p:spPr bwMode="auto">
            <a:xfrm flipV="1">
              <a:off x="1776" y="196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8" name="Text Box 14"/>
          <p:cNvSpPr txBox="1">
            <a:spLocks noChangeArrowheads="1"/>
          </p:cNvSpPr>
          <p:nvPr/>
        </p:nvSpPr>
        <p:spPr bwMode="auto">
          <a:xfrm>
            <a:off x="1441450" y="2590800"/>
            <a:ext cx="996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latin typeface="Arial" panose="020B0604020202020204" pitchFamily="34" charset="0"/>
              </a:rPr>
              <a:t>Browser</a:t>
            </a: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5181600" y="3168650"/>
            <a:ext cx="1447800" cy="336550"/>
            <a:chOff x="3456" y="1660"/>
            <a:chExt cx="912" cy="212"/>
          </a:xfrm>
        </p:grpSpPr>
        <p:sp>
          <p:nvSpPr>
            <p:cNvPr id="32784" name="Text Box 15"/>
            <p:cNvSpPr txBox="1">
              <a:spLocks noChangeArrowheads="1"/>
            </p:cNvSpPr>
            <p:nvPr/>
          </p:nvSpPr>
          <p:spPr bwMode="auto">
            <a:xfrm>
              <a:off x="3504" y="1660"/>
              <a:ext cx="7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600" b="1">
                  <a:latin typeface="Arial" panose="020B0604020202020204" pitchFamily="34" charset="0"/>
                </a:rPr>
                <a:t>SQL Query</a:t>
              </a:r>
            </a:p>
          </p:txBody>
        </p:sp>
        <p:sp>
          <p:nvSpPr>
            <p:cNvPr id="32785" name="Line 16"/>
            <p:cNvSpPr>
              <a:spLocks noChangeShapeType="1"/>
            </p:cNvSpPr>
            <p:nvPr/>
          </p:nvSpPr>
          <p:spPr bwMode="auto">
            <a:xfrm flipV="1">
              <a:off x="3456" y="187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5181600" y="3733800"/>
            <a:ext cx="1447800" cy="336550"/>
            <a:chOff x="3456" y="2016"/>
            <a:chExt cx="912" cy="212"/>
          </a:xfrm>
        </p:grpSpPr>
        <p:sp>
          <p:nvSpPr>
            <p:cNvPr id="32782" name="Line 17"/>
            <p:cNvSpPr>
              <a:spLocks noChangeShapeType="1"/>
            </p:cNvSpPr>
            <p:nvPr/>
          </p:nvSpPr>
          <p:spPr bwMode="auto">
            <a:xfrm flipH="1" flipV="1">
              <a:off x="3456" y="220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Text Box 18"/>
            <p:cNvSpPr txBox="1">
              <a:spLocks noChangeArrowheads="1"/>
            </p:cNvSpPr>
            <p:nvPr/>
          </p:nvSpPr>
          <p:spPr bwMode="auto">
            <a:xfrm>
              <a:off x="3598" y="2016"/>
              <a:ext cx="5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600" b="1">
                  <a:latin typeface="Arial" panose="020B0604020202020204" pitchFamily="34" charset="0"/>
                </a:rPr>
                <a:t>Results</a:t>
              </a:r>
            </a:p>
          </p:txBody>
        </p:sp>
      </p:grpSp>
      <p:sp>
        <p:nvSpPr>
          <p:cNvPr id="32781" name="Text Box 19"/>
          <p:cNvSpPr txBox="1">
            <a:spLocks noChangeArrowheads="1"/>
          </p:cNvSpPr>
          <p:nvPr/>
        </p:nvSpPr>
        <p:spPr bwMode="auto">
          <a:xfrm>
            <a:off x="6991350" y="2635250"/>
            <a:ext cx="1087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600" b="1">
                <a:latin typeface="Arial" panose="020B0604020202020204" pitchFamily="34" charset="0"/>
              </a:rPr>
              <a:t>Database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Why Database-Generated Pages?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Remote access to a database</a:t>
            </a:r>
            <a:r>
              <a:rPr lang="en-US" smtClean="0">
                <a:latin typeface="Verdana" panose="020B0604030504040204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Client does not need the database software</a:t>
            </a:r>
          </a:p>
          <a:p>
            <a:pPr lvl="4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Serve rapidly changing information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e.g., Airline reservation systems</a:t>
            </a:r>
          </a:p>
          <a:p>
            <a:pPr lvl="4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Provide multiple “access points”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By subject, by date, by author, …</a:t>
            </a:r>
          </a:p>
          <a:p>
            <a:pPr lvl="4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Record user responses in the database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Structured Query Language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DESCRIBE Flight;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" t="10001" r="82500" b="76666"/>
          <a:stretch>
            <a:fillRect/>
          </a:stretch>
        </p:blipFill>
        <p:spPr bwMode="auto">
          <a:xfrm>
            <a:off x="5791200" y="2133600"/>
            <a:ext cx="24384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Structured Query Language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SELECT * FROM Flight;</a:t>
            </a: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9" t="10001" r="49001" b="75333"/>
          <a:stretch>
            <a:fillRect/>
          </a:stretch>
        </p:blipFill>
        <p:spPr bwMode="auto">
          <a:xfrm>
            <a:off x="914400" y="4953000"/>
            <a:ext cx="7620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Structured Query Language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smtClean="0"/>
              <a:t>SELECT Company.CompanyName, Company.CompanyPhone, Flight.Origin, Flight.DepartureTime </a:t>
            </a:r>
          </a:p>
          <a:p>
            <a:pPr>
              <a:buFontTx/>
              <a:buNone/>
            </a:pPr>
            <a:r>
              <a:rPr lang="en-US" sz="2400" smtClean="0"/>
              <a:t>FROM Flight,Company</a:t>
            </a:r>
          </a:p>
          <a:p>
            <a:pPr>
              <a:buFontTx/>
              <a:buNone/>
            </a:pPr>
            <a:r>
              <a:rPr lang="en-US" sz="2400" smtClean="0"/>
              <a:t>WHERE Flight.CompanyName=Company.CompanyName</a:t>
            </a:r>
          </a:p>
          <a:p>
            <a:pPr>
              <a:buFontTx/>
              <a:buNone/>
            </a:pPr>
            <a:r>
              <a:rPr lang="en-US" sz="2400" smtClean="0"/>
              <a:t>   AND Flight.AvailableSeats&gt;3;</a:t>
            </a:r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" t="12666" r="53500" b="61333"/>
          <a:stretch>
            <a:fillRect/>
          </a:stretch>
        </p:blipFill>
        <p:spPr bwMode="auto">
          <a:xfrm>
            <a:off x="1371600" y="3886200"/>
            <a:ext cx="6629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90600"/>
          </a:xfrm>
        </p:spPr>
        <p:txBody>
          <a:bodyPr/>
          <a:lstStyle/>
          <a:p>
            <a:r>
              <a:rPr lang="en-US" smtClean="0"/>
              <a:t>Issues to Consider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077200" cy="4114800"/>
          </a:xfrm>
        </p:spPr>
        <p:txBody>
          <a:bodyPr/>
          <a:lstStyle/>
          <a:p>
            <a:r>
              <a:rPr lang="en-US" smtClean="0"/>
              <a:t>Benefits of Databases</a:t>
            </a:r>
          </a:p>
          <a:p>
            <a:pPr lvl="1"/>
            <a:r>
              <a:rPr lang="en-US" smtClean="0"/>
              <a:t>Multiple views</a:t>
            </a:r>
          </a:p>
          <a:p>
            <a:pPr lvl="1"/>
            <a:r>
              <a:rPr lang="en-US" smtClean="0"/>
              <a:t>Data reuse</a:t>
            </a:r>
          </a:p>
          <a:p>
            <a:pPr lvl="1"/>
            <a:r>
              <a:rPr lang="en-US" smtClean="0"/>
              <a:t>Scalable</a:t>
            </a:r>
          </a:p>
          <a:p>
            <a:pPr lvl="1"/>
            <a:r>
              <a:rPr lang="en-US" smtClean="0"/>
              <a:t>Access control</a:t>
            </a:r>
          </a:p>
          <a:p>
            <a:pPr lvl="4"/>
            <a:endParaRPr lang="en-US" smtClean="0"/>
          </a:p>
          <a:p>
            <a:r>
              <a:rPr lang="en-US" smtClean="0"/>
              <a:t>Costs of Databases</a:t>
            </a:r>
          </a:p>
          <a:p>
            <a:pPr lvl="1"/>
            <a:r>
              <a:rPr lang="en-US" smtClean="0"/>
              <a:t>Formal modeling</a:t>
            </a:r>
          </a:p>
          <a:p>
            <a:pPr lvl="1"/>
            <a:r>
              <a:rPr lang="en-US" smtClean="0"/>
              <a:t>Complex (learn, design, implement, debug)</a:t>
            </a:r>
          </a:p>
          <a:p>
            <a:pPr lvl="1"/>
            <a:r>
              <a:rPr lang="en-US" smtClean="0"/>
              <a:t>Brittle (relies on multiple communicating servers)</a:t>
            </a:r>
          </a:p>
          <a:p>
            <a:pPr lvl="1"/>
            <a:r>
              <a:rPr lang="en-US" smtClean="0"/>
              <a:t>Not crawlable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  <a:noFill/>
        </p:spPr>
        <p:txBody>
          <a:bodyPr/>
          <a:lstStyle/>
          <a:p>
            <a:r>
              <a:rPr lang="en-US" smtClean="0"/>
              <a:t>Key Ideas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114800"/>
          </a:xfrm>
          <a:noFill/>
        </p:spPr>
        <p:txBody>
          <a:bodyPr/>
          <a:lstStyle/>
          <a:p>
            <a:r>
              <a:rPr lang="en-US" smtClean="0"/>
              <a:t>Databases are a good choice when you have</a:t>
            </a:r>
          </a:p>
          <a:p>
            <a:pPr lvl="1"/>
            <a:r>
              <a:rPr lang="en-US" smtClean="0"/>
              <a:t>Lots of data</a:t>
            </a:r>
          </a:p>
          <a:p>
            <a:pPr lvl="1"/>
            <a:r>
              <a:rPr lang="en-US" smtClean="0"/>
              <a:t>A problem that contains inherent </a:t>
            </a:r>
            <a:r>
              <a:rPr lang="en-US" u="sng" smtClean="0"/>
              <a:t>relationships</a:t>
            </a:r>
          </a:p>
          <a:p>
            <a:pPr lvl="3"/>
            <a:endParaRPr lang="en-US" smtClean="0"/>
          </a:p>
          <a:p>
            <a:r>
              <a:rPr lang="en-US" smtClean="0"/>
              <a:t>Design before you implement</a:t>
            </a:r>
          </a:p>
          <a:p>
            <a:pPr lvl="3"/>
            <a:endParaRPr lang="en-US" smtClean="0"/>
          </a:p>
          <a:p>
            <a:r>
              <a:rPr lang="en-US" smtClean="0"/>
              <a:t>Join is the most important concept</a:t>
            </a:r>
          </a:p>
          <a:p>
            <a:pPr lvl="1"/>
            <a:r>
              <a:rPr lang="en-US" smtClean="0"/>
              <a:t>Project and restrict just remove undesired stuff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RideFinder Exercise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Design a database to match passengers with  available rides for Spring Break</a:t>
            </a:r>
          </a:p>
          <a:p>
            <a:pPr lvl="1"/>
            <a:r>
              <a:rPr lang="en-US" smtClean="0"/>
              <a:t>Drivers phone in available seats</a:t>
            </a:r>
          </a:p>
          <a:p>
            <a:pPr lvl="2"/>
            <a:r>
              <a:rPr lang="en-US" smtClean="0"/>
              <a:t>They want to know about interested passengers</a:t>
            </a:r>
          </a:p>
          <a:p>
            <a:pPr lvl="1"/>
            <a:r>
              <a:rPr lang="en-US" smtClean="0"/>
              <a:t>Passengers call up looking for rides</a:t>
            </a:r>
          </a:p>
          <a:p>
            <a:pPr lvl="2"/>
            <a:r>
              <a:rPr lang="en-US" smtClean="0"/>
              <a:t>They want to know about available rides</a:t>
            </a:r>
          </a:p>
          <a:p>
            <a:pPr lvl="2"/>
            <a:r>
              <a:rPr lang="en-US" smtClean="0"/>
              <a:t>No “ride wanted” ads</a:t>
            </a:r>
          </a:p>
          <a:p>
            <a:pPr lvl="1"/>
            <a:r>
              <a:rPr lang="en-US" smtClean="0"/>
              <a:t>These things happen in no particular order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Project Team E-R Example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209800" y="243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2400"/>
              <a:t>student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096000" y="243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2400"/>
              <a:t>team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692525" y="3649663"/>
            <a:ext cx="1981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2400"/>
              <a:t>implement-role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3962400" y="228600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800"/>
              <a:t>member-of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096000" y="46482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2400"/>
              <a:t>project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5902325" y="343535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800"/>
              <a:t>creates</a:t>
            </a:r>
          </a:p>
        </p:txBody>
      </p:sp>
      <p:cxnSp>
        <p:nvCxnSpPr>
          <p:cNvPr id="7177" name="AutoShape 9"/>
          <p:cNvCxnSpPr>
            <a:cxnSpLocks noChangeShapeType="1"/>
            <a:stCxn id="7174" idx="1"/>
            <a:endCxn id="7171" idx="3"/>
          </p:cNvCxnSpPr>
          <p:nvPr/>
        </p:nvCxnSpPr>
        <p:spPr bwMode="auto">
          <a:xfrm flipH="1">
            <a:off x="3276600" y="26289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8" name="AutoShape 10"/>
          <p:cNvCxnSpPr>
            <a:cxnSpLocks noChangeShapeType="1"/>
            <a:stCxn id="7174" idx="3"/>
            <a:endCxn id="7172" idx="1"/>
          </p:cNvCxnSpPr>
          <p:nvPr/>
        </p:nvCxnSpPr>
        <p:spPr bwMode="auto">
          <a:xfrm>
            <a:off x="5410200" y="26289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9" name="AutoShape 11"/>
          <p:cNvCxnSpPr>
            <a:cxnSpLocks noChangeShapeType="1"/>
            <a:stCxn id="7174" idx="2"/>
            <a:endCxn id="7173" idx="0"/>
          </p:cNvCxnSpPr>
          <p:nvPr/>
        </p:nvCxnSpPr>
        <p:spPr bwMode="auto">
          <a:xfrm flipH="1">
            <a:off x="4683125" y="2971800"/>
            <a:ext cx="3175" cy="677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0" name="AutoShape 12"/>
          <p:cNvCxnSpPr>
            <a:cxnSpLocks noChangeShapeType="1"/>
            <a:stCxn id="7172" idx="2"/>
            <a:endCxn id="7176" idx="0"/>
          </p:cNvCxnSpPr>
          <p:nvPr/>
        </p:nvCxnSpPr>
        <p:spPr bwMode="auto">
          <a:xfrm flipH="1">
            <a:off x="6626225" y="2819400"/>
            <a:ext cx="3175" cy="615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1" name="AutoShape 13"/>
          <p:cNvCxnSpPr>
            <a:cxnSpLocks noChangeShapeType="1"/>
            <a:stCxn id="7176" idx="2"/>
            <a:endCxn id="7175" idx="0"/>
          </p:cNvCxnSpPr>
          <p:nvPr/>
        </p:nvCxnSpPr>
        <p:spPr bwMode="auto">
          <a:xfrm>
            <a:off x="6626225" y="4121150"/>
            <a:ext cx="3175" cy="5270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3787775" y="1322388"/>
            <a:ext cx="1779588" cy="374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2400"/>
              <a:t>manage-role</a:t>
            </a:r>
          </a:p>
        </p:txBody>
      </p:sp>
      <p:cxnSp>
        <p:nvCxnSpPr>
          <p:cNvPr id="7183" name="AutoShape 15"/>
          <p:cNvCxnSpPr>
            <a:cxnSpLocks noChangeShapeType="1"/>
            <a:stCxn id="7174" idx="0"/>
            <a:endCxn id="7182" idx="2"/>
          </p:cNvCxnSpPr>
          <p:nvPr/>
        </p:nvCxnSpPr>
        <p:spPr bwMode="auto">
          <a:xfrm flipH="1" flipV="1">
            <a:off x="4678363" y="1697038"/>
            <a:ext cx="7937" cy="5889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4724400" y="6096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2400"/>
              <a:t>php-project</a:t>
            </a: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7162800" y="6096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2400"/>
              <a:t>ajax-project</a:t>
            </a:r>
          </a:p>
        </p:txBody>
      </p:sp>
      <p:sp>
        <p:nvSpPr>
          <p:cNvPr id="7186" name="Oval 18"/>
          <p:cNvSpPr>
            <a:spLocks noChangeArrowheads="1"/>
          </p:cNvSpPr>
          <p:nvPr/>
        </p:nvSpPr>
        <p:spPr bwMode="auto">
          <a:xfrm>
            <a:off x="6477000" y="5410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2400"/>
              <a:t>d</a:t>
            </a:r>
          </a:p>
        </p:txBody>
      </p:sp>
      <p:cxnSp>
        <p:nvCxnSpPr>
          <p:cNvPr id="7187" name="AutoShape 19"/>
          <p:cNvCxnSpPr>
            <a:cxnSpLocks noChangeShapeType="1"/>
            <a:stCxn id="7175" idx="2"/>
            <a:endCxn id="7186" idx="0"/>
          </p:cNvCxnSpPr>
          <p:nvPr/>
        </p:nvCxnSpPr>
        <p:spPr bwMode="auto">
          <a:xfrm>
            <a:off x="6629400" y="5029200"/>
            <a:ext cx="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8" name="AutoShape 20"/>
          <p:cNvCxnSpPr>
            <a:cxnSpLocks noChangeShapeType="1"/>
            <a:stCxn id="7186" idx="3"/>
            <a:endCxn id="7184" idx="0"/>
          </p:cNvCxnSpPr>
          <p:nvPr/>
        </p:nvCxnSpPr>
        <p:spPr bwMode="auto">
          <a:xfrm flipH="1">
            <a:off x="5524500" y="5670550"/>
            <a:ext cx="996950" cy="425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9" name="AutoShape 21"/>
          <p:cNvCxnSpPr>
            <a:cxnSpLocks noChangeShapeType="1"/>
            <a:stCxn id="7186" idx="5"/>
            <a:endCxn id="7185" idx="0"/>
          </p:cNvCxnSpPr>
          <p:nvPr/>
        </p:nvCxnSpPr>
        <p:spPr bwMode="auto">
          <a:xfrm>
            <a:off x="6737350" y="5670550"/>
            <a:ext cx="1225550" cy="425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4411663" y="16541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800"/>
              <a:t>1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5749925" y="22479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800"/>
              <a:t>M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4300538" y="3300413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800"/>
              <a:t>M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3321050" y="2286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800"/>
              <a:t>1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6324600" y="2819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800"/>
              <a:t>1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6324600" y="4267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800"/>
              <a:t>1</a:t>
            </a:r>
          </a:p>
        </p:txBody>
      </p:sp>
      <p:sp>
        <p:nvSpPr>
          <p:cNvPr id="7196" name="Oval 2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sz="2400"/>
          </a:p>
        </p:txBody>
      </p:sp>
      <p:cxnSp>
        <p:nvCxnSpPr>
          <p:cNvPr id="7197" name="AutoShape 29"/>
          <p:cNvCxnSpPr>
            <a:cxnSpLocks noChangeShapeType="1"/>
            <a:stCxn id="7196" idx="7"/>
            <a:endCxn id="7171" idx="2"/>
          </p:cNvCxnSpPr>
          <p:nvPr/>
        </p:nvCxnSpPr>
        <p:spPr bwMode="auto">
          <a:xfrm flipV="1">
            <a:off x="2317750" y="2819400"/>
            <a:ext cx="425450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527050" y="3541713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2400"/>
              <a:t>human</a:t>
            </a:r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2286000" y="46482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2400"/>
              <a:t>client</a:t>
            </a:r>
          </a:p>
        </p:txBody>
      </p:sp>
      <p:cxnSp>
        <p:nvCxnSpPr>
          <p:cNvPr id="7200" name="AutoShape 32"/>
          <p:cNvCxnSpPr>
            <a:cxnSpLocks noChangeShapeType="1"/>
            <a:stCxn id="7196" idx="5"/>
            <a:endCxn id="7199" idx="0"/>
          </p:cNvCxnSpPr>
          <p:nvPr/>
        </p:nvCxnSpPr>
        <p:spPr bwMode="auto">
          <a:xfrm>
            <a:off x="2317750" y="3841750"/>
            <a:ext cx="501650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01" name="AutoShape 33"/>
          <p:cNvSpPr>
            <a:spLocks noChangeArrowheads="1"/>
          </p:cNvSpPr>
          <p:nvPr/>
        </p:nvSpPr>
        <p:spPr bwMode="auto">
          <a:xfrm>
            <a:off x="3962400" y="449580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800"/>
              <a:t>needs</a:t>
            </a:r>
          </a:p>
        </p:txBody>
      </p:sp>
      <p:cxnSp>
        <p:nvCxnSpPr>
          <p:cNvPr id="7202" name="AutoShape 34"/>
          <p:cNvCxnSpPr>
            <a:cxnSpLocks noChangeShapeType="1"/>
            <a:stCxn id="7201" idx="3"/>
            <a:endCxn id="7175" idx="1"/>
          </p:cNvCxnSpPr>
          <p:nvPr/>
        </p:nvCxnSpPr>
        <p:spPr bwMode="auto">
          <a:xfrm>
            <a:off x="5410200" y="48387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03" name="AutoShape 35"/>
          <p:cNvCxnSpPr>
            <a:cxnSpLocks noChangeShapeType="1"/>
            <a:stCxn id="7199" idx="3"/>
            <a:endCxn id="7201" idx="1"/>
          </p:cNvCxnSpPr>
          <p:nvPr/>
        </p:nvCxnSpPr>
        <p:spPr bwMode="auto">
          <a:xfrm>
            <a:off x="3352800" y="4838700"/>
            <a:ext cx="609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04" name="AutoShape 36"/>
          <p:cNvCxnSpPr>
            <a:cxnSpLocks noChangeShapeType="1"/>
            <a:stCxn id="7198" idx="3"/>
            <a:endCxn id="7196" idx="2"/>
          </p:cNvCxnSpPr>
          <p:nvPr/>
        </p:nvCxnSpPr>
        <p:spPr bwMode="auto">
          <a:xfrm>
            <a:off x="1593850" y="3732213"/>
            <a:ext cx="4635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3308350" y="4495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800"/>
              <a:t>M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5759450" y="4495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8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Exercise Goals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Identify the tables you will need</a:t>
            </a:r>
          </a:p>
          <a:p>
            <a:pPr lvl="1"/>
            <a:r>
              <a:rPr lang="en-US" smtClean="0"/>
              <a:t>First decide what data you will need</a:t>
            </a:r>
          </a:p>
          <a:p>
            <a:pPr lvl="2"/>
            <a:r>
              <a:rPr lang="en-US" smtClean="0"/>
              <a:t>What questions will be asked?</a:t>
            </a:r>
          </a:p>
          <a:p>
            <a:pPr lvl="1"/>
            <a:r>
              <a:rPr lang="en-US" smtClean="0"/>
              <a:t>Then design normalized tables</a:t>
            </a:r>
          </a:p>
          <a:p>
            <a:pPr lvl="2"/>
            <a:r>
              <a:rPr lang="en-US" smtClean="0"/>
              <a:t>Start with binary relations if that helps</a:t>
            </a:r>
          </a:p>
          <a:p>
            <a:r>
              <a:rPr lang="en-US" smtClean="0"/>
              <a:t>Design the queries</a:t>
            </a:r>
          </a:p>
          <a:p>
            <a:pPr lvl="1"/>
            <a:r>
              <a:rPr lang="en-US" smtClean="0"/>
              <a:t>Using join, project and restrict</a:t>
            </a:r>
          </a:p>
          <a:p>
            <a:pPr lvl="1"/>
            <a:r>
              <a:rPr lang="en-US" smtClean="0"/>
              <a:t>What happens when a passenger calls?</a:t>
            </a:r>
          </a:p>
          <a:p>
            <a:pPr lvl="1"/>
            <a:r>
              <a:rPr lang="en-US" smtClean="0"/>
              <a:t>What happens when a driver calls?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 smtClean="0"/>
              <a:t>Reminder: Starting E-R Modeling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01000" cy="4114800"/>
          </a:xfrm>
        </p:spPr>
        <p:txBody>
          <a:bodyPr/>
          <a:lstStyle/>
          <a:p>
            <a:r>
              <a:rPr lang="en-US" smtClean="0"/>
              <a:t>What </a:t>
            </a:r>
            <a:r>
              <a:rPr lang="en-US" b="1" u="sng" smtClean="0"/>
              <a:t>questions</a:t>
            </a:r>
            <a:r>
              <a:rPr lang="en-US" smtClean="0"/>
              <a:t> must you answer?</a:t>
            </a:r>
          </a:p>
          <a:p>
            <a:pPr lvl="4"/>
            <a:endParaRPr lang="en-US" smtClean="0"/>
          </a:p>
          <a:p>
            <a:r>
              <a:rPr lang="en-US" smtClean="0"/>
              <a:t>What </a:t>
            </a:r>
            <a:r>
              <a:rPr lang="en-US" b="1" u="sng" smtClean="0"/>
              <a:t>data</a:t>
            </a:r>
            <a:r>
              <a:rPr lang="en-US" smtClean="0"/>
              <a:t> is needed to generate the answers?</a:t>
            </a:r>
          </a:p>
          <a:p>
            <a:pPr lvl="1"/>
            <a:r>
              <a:rPr lang="en-US" smtClean="0"/>
              <a:t>Entities</a:t>
            </a:r>
          </a:p>
          <a:p>
            <a:pPr lvl="2"/>
            <a:r>
              <a:rPr lang="en-US" smtClean="0"/>
              <a:t>Attributes of those entities</a:t>
            </a:r>
          </a:p>
          <a:p>
            <a:pPr lvl="1"/>
            <a:r>
              <a:rPr lang="en-US" smtClean="0"/>
              <a:t>Relationships</a:t>
            </a:r>
          </a:p>
          <a:p>
            <a:pPr lvl="2"/>
            <a:r>
              <a:rPr lang="en-US" smtClean="0"/>
              <a:t>Nature of those relationships</a:t>
            </a:r>
          </a:p>
          <a:p>
            <a:pPr lvl="4"/>
            <a:endParaRPr lang="en-US" smtClean="0"/>
          </a:p>
          <a:p>
            <a:r>
              <a:rPr lang="en-US" smtClean="0"/>
              <a:t>How will the user interact with the system?</a:t>
            </a:r>
          </a:p>
          <a:p>
            <a:pPr lvl="1"/>
            <a:r>
              <a:rPr lang="en-US" smtClean="0"/>
              <a:t>Relating the question to the available data</a:t>
            </a:r>
          </a:p>
          <a:p>
            <a:pPr lvl="1"/>
            <a:r>
              <a:rPr lang="en-US" smtClean="0"/>
              <a:t>Expressing the answer in a useful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Exercise Logistics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Work in groups of 3 or 4</a:t>
            </a:r>
          </a:p>
          <a:p>
            <a:r>
              <a:rPr lang="en-US" smtClean="0"/>
              <a:t>Brainstorm data requirements for 5 minutes</a:t>
            </a:r>
          </a:p>
          <a:p>
            <a:pPr lvl="1"/>
            <a:r>
              <a:rPr lang="en-US" smtClean="0"/>
              <a:t>Do passengers care about the price?</a:t>
            </a:r>
          </a:p>
          <a:p>
            <a:pPr lvl="1"/>
            <a:r>
              <a:rPr lang="en-US" smtClean="0"/>
              <a:t>Do drivers care how much luggage there is?</a:t>
            </a:r>
          </a:p>
          <a:p>
            <a:r>
              <a:rPr lang="en-US" smtClean="0"/>
              <a:t>Develop tables and queries for 15 minutes</a:t>
            </a:r>
          </a:p>
          <a:p>
            <a:pPr lvl="1"/>
            <a:r>
              <a:rPr lang="en-US" smtClean="0"/>
              <a:t>Don’t get hung up on one thing too long</a:t>
            </a:r>
          </a:p>
          <a:p>
            <a:r>
              <a:rPr lang="en-US" smtClean="0"/>
              <a:t>Compare you answers with another group</a:t>
            </a:r>
          </a:p>
          <a:p>
            <a:pPr lvl="1"/>
            <a:r>
              <a:rPr lang="en-US" smtClean="0"/>
              <a:t>Should take about 5 minutes each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mtClean="0"/>
              <a:t>Making Tables from E-R Diagrams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114800"/>
          </a:xfrm>
        </p:spPr>
        <p:txBody>
          <a:bodyPr/>
          <a:lstStyle/>
          <a:p>
            <a:r>
              <a:rPr lang="en-US" smtClean="0"/>
              <a:t>Pick a primary key for each entity</a:t>
            </a:r>
          </a:p>
          <a:p>
            <a:r>
              <a:rPr lang="en-US" smtClean="0"/>
              <a:t>Build the tables</a:t>
            </a:r>
          </a:p>
          <a:p>
            <a:pPr lvl="1"/>
            <a:r>
              <a:rPr lang="en-US" smtClean="0"/>
              <a:t>One per entity</a:t>
            </a:r>
          </a:p>
          <a:p>
            <a:pPr lvl="1"/>
            <a:r>
              <a:rPr lang="en-US" smtClean="0"/>
              <a:t>Plus one per M:M relationship</a:t>
            </a:r>
          </a:p>
          <a:p>
            <a:pPr lvl="1"/>
            <a:r>
              <a:rPr lang="en-US" smtClean="0"/>
              <a:t>Choose terse but memorable table and field names</a:t>
            </a:r>
          </a:p>
          <a:p>
            <a:r>
              <a:rPr lang="en-US" smtClean="0"/>
              <a:t>Check for parsimonious representation</a:t>
            </a:r>
          </a:p>
          <a:p>
            <a:pPr lvl="1"/>
            <a:r>
              <a:rPr lang="en-US" smtClean="0"/>
              <a:t>Relational “normalization”</a:t>
            </a:r>
          </a:p>
          <a:p>
            <a:pPr lvl="1"/>
            <a:r>
              <a:rPr lang="en-US" smtClean="0"/>
              <a:t>Redundant storage of computable values</a:t>
            </a:r>
          </a:p>
          <a:p>
            <a:r>
              <a:rPr lang="en-US" smtClean="0"/>
              <a:t>Implement using a DBMS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Before You Go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	On a sheet of paper, answer the following (ungraded) question (no names, please):</a:t>
            </a:r>
          </a:p>
          <a:p>
            <a:endParaRPr lang="en-US" smtClean="0"/>
          </a:p>
          <a:p>
            <a:pPr>
              <a:buFontTx/>
              <a:buNone/>
            </a:pPr>
            <a:r>
              <a:rPr lang="en-US" smtClean="0"/>
              <a:t>	</a:t>
            </a:r>
            <a:r>
              <a:rPr lang="en-US" sz="4000" smtClean="0"/>
              <a:t>What was the muddiest point in today’s 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Normalized Table Structure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Persons: </a:t>
            </a:r>
            <a:r>
              <a:rPr lang="en-US" u="sng" smtClean="0"/>
              <a:t>id</a:t>
            </a:r>
            <a:r>
              <a:rPr lang="en-US" smtClean="0"/>
              <a:t>, fname, lname, userid, password</a:t>
            </a:r>
          </a:p>
          <a:p>
            <a:r>
              <a:rPr lang="en-US" smtClean="0"/>
              <a:t>Contacts: id, ctype, cstring</a:t>
            </a:r>
          </a:p>
          <a:p>
            <a:r>
              <a:rPr lang="en-US" smtClean="0"/>
              <a:t>Ctlabels: c</a:t>
            </a:r>
            <a:r>
              <a:rPr lang="en-US" u="sng" smtClean="0"/>
              <a:t>type</a:t>
            </a:r>
            <a:r>
              <a:rPr lang="en-US" smtClean="0"/>
              <a:t>, string</a:t>
            </a:r>
          </a:p>
          <a:p>
            <a:r>
              <a:rPr lang="en-US" smtClean="0"/>
              <a:t>Students: </a:t>
            </a:r>
            <a:r>
              <a:rPr lang="en-US" u="sng" smtClean="0"/>
              <a:t>id</a:t>
            </a:r>
            <a:r>
              <a:rPr lang="en-US" smtClean="0"/>
              <a:t>, team, mrole</a:t>
            </a:r>
          </a:p>
          <a:p>
            <a:r>
              <a:rPr lang="en-US" smtClean="0"/>
              <a:t>Iroles: </a:t>
            </a:r>
            <a:r>
              <a:rPr lang="en-US" u="sng" smtClean="0"/>
              <a:t>id, irole</a:t>
            </a:r>
          </a:p>
          <a:p>
            <a:r>
              <a:rPr lang="en-US" smtClean="0"/>
              <a:t>Rlabels: </a:t>
            </a:r>
            <a:r>
              <a:rPr lang="en-US" u="sng" smtClean="0"/>
              <a:t>role</a:t>
            </a:r>
            <a:r>
              <a:rPr lang="en-US" smtClean="0"/>
              <a:t>, string</a:t>
            </a:r>
          </a:p>
          <a:p>
            <a:r>
              <a:rPr lang="en-US" smtClean="0"/>
              <a:t>Projects: </a:t>
            </a:r>
            <a:r>
              <a:rPr lang="en-US" u="sng" smtClean="0"/>
              <a:t>team</a:t>
            </a:r>
            <a:r>
              <a:rPr lang="en-US" smtClean="0"/>
              <a:t>, client, pstring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mtClean="0"/>
              <a:t>Database “Programming”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Natural language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Goal is ease of use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e.g., Show me the last names of students in CLIS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Ambiguity sometimes results in errors</a:t>
            </a:r>
          </a:p>
          <a:p>
            <a:pPr lvl="4">
              <a:lnSpc>
                <a:spcPct val="90000"/>
              </a:lnSpc>
            </a:pPr>
            <a:endParaRPr lang="en-US" sz="1800" smtClean="0"/>
          </a:p>
          <a:p>
            <a:pPr>
              <a:lnSpc>
                <a:spcPct val="90000"/>
              </a:lnSpc>
            </a:pPr>
            <a:r>
              <a:rPr lang="en-US" sz="2800" smtClean="0"/>
              <a:t>Structured Query Language (SQL)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Consistent, unambiguous interface to any DBMS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Simple command structure: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e.g., SELECT Last name FROM Students WHERE Dept=CLIS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Useful standard for inter-process communications</a:t>
            </a:r>
          </a:p>
          <a:p>
            <a:pPr lvl="4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>
              <a:lnSpc>
                <a:spcPct val="90000"/>
              </a:lnSpc>
            </a:pPr>
            <a:r>
              <a:rPr lang="en-US" sz="2800" smtClean="0"/>
              <a:t>Visual programming (e.g., Microsoft Access)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Unambiguous, and easier to learn than SQL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SELECT Command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763000" cy="4114800"/>
          </a:xfrm>
        </p:spPr>
        <p:txBody>
          <a:bodyPr/>
          <a:lstStyle/>
          <a:p>
            <a:r>
              <a:rPr lang="en-US" smtClean="0"/>
              <a:t>Project chooses columns</a:t>
            </a:r>
          </a:p>
          <a:p>
            <a:pPr lvl="1"/>
            <a:r>
              <a:rPr lang="en-US" smtClean="0"/>
              <a:t>Based on their </a:t>
            </a:r>
            <a:r>
              <a:rPr lang="en-US" u="sng" smtClean="0"/>
              <a:t>label</a:t>
            </a:r>
          </a:p>
          <a:p>
            <a:pPr lvl="4"/>
            <a:endParaRPr lang="en-US" smtClean="0"/>
          </a:p>
          <a:p>
            <a:r>
              <a:rPr lang="en-US" smtClean="0"/>
              <a:t>Restrict chooses rows</a:t>
            </a:r>
          </a:p>
          <a:p>
            <a:pPr lvl="1"/>
            <a:r>
              <a:rPr lang="en-US" smtClean="0"/>
              <a:t>Based on their </a:t>
            </a:r>
            <a:r>
              <a:rPr lang="en-US" u="sng" smtClean="0"/>
              <a:t>contents</a:t>
            </a:r>
          </a:p>
          <a:p>
            <a:pPr lvl="2"/>
            <a:r>
              <a:rPr lang="en-US" smtClean="0"/>
              <a:t>e.g. department ID = “HIST”</a:t>
            </a:r>
          </a:p>
          <a:p>
            <a:pPr lvl="4"/>
            <a:endParaRPr lang="en-US" smtClean="0"/>
          </a:p>
          <a:p>
            <a:r>
              <a:rPr lang="en-US" smtClean="0"/>
              <a:t>These can be specified together</a:t>
            </a:r>
          </a:p>
          <a:p>
            <a:pPr lvl="1"/>
            <a:r>
              <a:rPr lang="en-US" smtClean="0"/>
              <a:t>SELECT </a:t>
            </a:r>
            <a:r>
              <a:rPr lang="en-US" smtClean="0">
                <a:solidFill>
                  <a:schemeClr val="accent1"/>
                </a:solidFill>
              </a:rPr>
              <a:t>Student ID, Dept</a:t>
            </a:r>
            <a:r>
              <a:rPr lang="en-US" smtClean="0"/>
              <a:t> WHERE </a:t>
            </a:r>
            <a:r>
              <a:rPr lang="en-US" smtClean="0">
                <a:solidFill>
                  <a:schemeClr val="accent1"/>
                </a:solidFill>
              </a:rPr>
              <a:t>Dept = “History”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Restrict Operators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Each SELECT contains a single WHERE</a:t>
            </a:r>
          </a:p>
          <a:p>
            <a:pPr lvl="3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Numeric comparison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mtClean="0"/>
              <a:t>&lt;, &gt;, =, &lt;&gt;, …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e.g., grade&lt;80</a:t>
            </a:r>
          </a:p>
          <a:p>
            <a:pPr lvl="3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Boolean operations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e.g., Name = “John” AND Dept &lt;&gt; “HIST”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Using Microsoft Access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  <a:noFill/>
        </p:spPr>
        <p:txBody>
          <a:bodyPr/>
          <a:lstStyle/>
          <a:p>
            <a:pPr lvl="4"/>
            <a:endParaRPr lang="en-US" smtClean="0"/>
          </a:p>
          <a:p>
            <a:r>
              <a:rPr lang="en-US" smtClean="0"/>
              <a:t>Create a database called M:\rides.mdb</a:t>
            </a:r>
          </a:p>
          <a:p>
            <a:pPr lvl="1"/>
            <a:r>
              <a:rPr lang="en-US" smtClean="0"/>
              <a:t>File-&gt;New-&gt;Blank Database</a:t>
            </a:r>
          </a:p>
          <a:p>
            <a:pPr lvl="4"/>
            <a:endParaRPr lang="en-US" smtClean="0"/>
          </a:p>
          <a:p>
            <a:r>
              <a:rPr lang="en-US" smtClean="0"/>
              <a:t>Specify the fields (columns)</a:t>
            </a:r>
          </a:p>
          <a:p>
            <a:pPr lvl="1"/>
            <a:r>
              <a:rPr lang="en-US" smtClean="0"/>
              <a:t>“Create a Table in Design View”</a:t>
            </a:r>
          </a:p>
          <a:p>
            <a:pPr lvl="3"/>
            <a:endParaRPr lang="en-US" smtClean="0"/>
          </a:p>
          <a:p>
            <a:r>
              <a:rPr lang="en-US" smtClean="0"/>
              <a:t>Fill in the records (rows)</a:t>
            </a:r>
          </a:p>
          <a:p>
            <a:pPr lvl="1"/>
            <a:r>
              <a:rPr lang="en-US" smtClean="0"/>
              <a:t> Double-click on the icon for the table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smtClean="0"/>
              <a:t>Creating Fields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  <a:noFill/>
        </p:spPr>
        <p:txBody>
          <a:bodyPr/>
          <a:lstStyle/>
          <a:p>
            <a:r>
              <a:rPr lang="en-US" smtClean="0"/>
              <a:t>Enter field name</a:t>
            </a:r>
          </a:p>
          <a:p>
            <a:pPr lvl="1"/>
            <a:r>
              <a:rPr lang="en-US" smtClean="0"/>
              <a:t>Must be unique, but only within the same table</a:t>
            </a:r>
          </a:p>
          <a:p>
            <a:pPr lvl="3"/>
            <a:endParaRPr lang="en-US" smtClean="0"/>
          </a:p>
          <a:p>
            <a:r>
              <a:rPr lang="en-US" smtClean="0"/>
              <a:t>Select field type from a menu</a:t>
            </a:r>
          </a:p>
          <a:p>
            <a:pPr lvl="1"/>
            <a:r>
              <a:rPr lang="en-US" smtClean="0"/>
              <a:t>Use date/time for times</a:t>
            </a:r>
          </a:p>
          <a:p>
            <a:pPr lvl="1"/>
            <a:r>
              <a:rPr lang="en-US" smtClean="0"/>
              <a:t>Use text for phone numbers</a:t>
            </a:r>
          </a:p>
          <a:p>
            <a:pPr lvl="3"/>
            <a:endParaRPr lang="en-US" smtClean="0"/>
          </a:p>
          <a:p>
            <a:r>
              <a:rPr lang="en-US" smtClean="0"/>
              <a:t>Designate primary key (right mouse button)</a:t>
            </a:r>
          </a:p>
          <a:p>
            <a:pPr lvl="3"/>
            <a:endParaRPr lang="en-US" smtClean="0"/>
          </a:p>
          <a:p>
            <a:r>
              <a:rPr lang="en-US" smtClean="0"/>
              <a:t>Save the table</a:t>
            </a:r>
          </a:p>
          <a:p>
            <a:pPr lvl="1"/>
            <a:r>
              <a:rPr lang="en-US" smtClean="0"/>
              <a:t>That’s when you get to assign a table name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1603</TotalTime>
  <Pages>35</Pages>
  <Words>1438</Words>
  <Application>Microsoft Office PowerPoint</Application>
  <PresentationFormat>On-screen Show (4:3)</PresentationFormat>
  <Paragraphs>316</Paragraphs>
  <Slides>34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Times New Roman</vt:lpstr>
      <vt:lpstr>Verdana</vt:lpstr>
      <vt:lpstr>Default Design</vt:lpstr>
      <vt:lpstr>1_Default Design</vt:lpstr>
      <vt:lpstr>Microsoft Clip Gallery</vt:lpstr>
      <vt:lpstr>Relational Databases</vt:lpstr>
      <vt:lpstr>Types of Relationships</vt:lpstr>
      <vt:lpstr>Project Team E-R Example</vt:lpstr>
      <vt:lpstr>Normalized Table Structure</vt:lpstr>
      <vt:lpstr>Database “Programming”</vt:lpstr>
      <vt:lpstr>The SELECT Command</vt:lpstr>
      <vt:lpstr>Restrict Operators</vt:lpstr>
      <vt:lpstr>Using Microsoft Access</vt:lpstr>
      <vt:lpstr>Creating Fields</vt:lpstr>
      <vt:lpstr>Entering Data</vt:lpstr>
      <vt:lpstr>Building Queries</vt:lpstr>
      <vt:lpstr>Some Details About Access</vt:lpstr>
      <vt:lpstr>Databases in the Real World</vt:lpstr>
      <vt:lpstr>PowerPoint Presentation</vt:lpstr>
      <vt:lpstr>Database Integrity</vt:lpstr>
      <vt:lpstr>Integrity Constraints</vt:lpstr>
      <vt:lpstr>Referential Integrity</vt:lpstr>
      <vt:lpstr>Concurrency</vt:lpstr>
      <vt:lpstr>Concurrency Example</vt:lpstr>
      <vt:lpstr>Database Transactions</vt:lpstr>
      <vt:lpstr>Making Transactions</vt:lpstr>
      <vt:lpstr>Putting the Pieces Together</vt:lpstr>
      <vt:lpstr>Why Database-Generated Pages?</vt:lpstr>
      <vt:lpstr>Structured Query Language</vt:lpstr>
      <vt:lpstr>Structured Query Language</vt:lpstr>
      <vt:lpstr>Structured Query Language</vt:lpstr>
      <vt:lpstr>Issues to Consider</vt:lpstr>
      <vt:lpstr>Key Ideas</vt:lpstr>
      <vt:lpstr>RideFinder Exercise</vt:lpstr>
      <vt:lpstr>Exercise Goals</vt:lpstr>
      <vt:lpstr>Reminder: Starting E-R Modeling</vt:lpstr>
      <vt:lpstr>Exercise Logistics</vt:lpstr>
      <vt:lpstr>Making Tables from E-R Diagrams</vt:lpstr>
      <vt:lpstr>Before You 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</dc:title>
  <dc:subject/>
  <dc:creator>Doug Oard</dc:creator>
  <cp:keywords/>
  <dc:description/>
  <cp:lastModifiedBy>jj</cp:lastModifiedBy>
  <cp:revision>54</cp:revision>
  <cp:lastPrinted>1601-01-01T00:00:00Z</cp:lastPrinted>
  <dcterms:created xsi:type="dcterms:W3CDTF">1997-09-24T15:18:00Z</dcterms:created>
  <dcterms:modified xsi:type="dcterms:W3CDTF">2013-11-18T02:34:34Z</dcterms:modified>
</cp:coreProperties>
</file>