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400" r:id="rId3"/>
    <p:sldId id="395" r:id="rId4"/>
    <p:sldId id="410" r:id="rId5"/>
    <p:sldId id="396" r:id="rId6"/>
    <p:sldId id="397" r:id="rId7"/>
    <p:sldId id="399" r:id="rId8"/>
    <p:sldId id="398" r:id="rId9"/>
    <p:sldId id="315" r:id="rId10"/>
    <p:sldId id="401" r:id="rId11"/>
    <p:sldId id="394" r:id="rId12"/>
    <p:sldId id="409" r:id="rId13"/>
    <p:sldId id="342" r:id="rId14"/>
    <p:sldId id="403" r:id="rId15"/>
    <p:sldId id="405" r:id="rId16"/>
    <p:sldId id="407" r:id="rId17"/>
    <p:sldId id="406" r:id="rId18"/>
    <p:sldId id="408" r:id="rId19"/>
    <p:sldId id="413" r:id="rId20"/>
    <p:sldId id="414" r:id="rId21"/>
    <p:sldId id="415" r:id="rId22"/>
    <p:sldId id="416" r:id="rId23"/>
    <p:sldId id="417" r:id="rId24"/>
    <p:sldId id="418" r:id="rId25"/>
    <p:sldId id="411" r:id="rId26"/>
    <p:sldId id="404" r:id="rId27"/>
    <p:sldId id="402" r:id="rId28"/>
    <p:sldId id="299" r:id="rId29"/>
    <p:sldId id="293" r:id="rId30"/>
    <p:sldId id="322" r:id="rId31"/>
    <p:sldId id="294" r:id="rId32"/>
    <p:sldId id="295" r:id="rId33"/>
    <p:sldId id="297" r:id="rId34"/>
    <p:sldId id="292" r:id="rId35"/>
    <p:sldId id="313" r:id="rId36"/>
    <p:sldId id="393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19" autoAdjust="0"/>
    <p:restoredTop sz="94711" autoAdjust="0"/>
  </p:normalViewPr>
  <p:slideViewPr>
    <p:cSldViewPr>
      <p:cViewPr varScale="1">
        <p:scale>
          <a:sx n="78" d="100"/>
          <a:sy n="78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6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82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4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43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94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86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0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595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3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104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9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1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76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7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359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17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523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79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56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800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62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5121777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0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07191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83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156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44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6485634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13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5818582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34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4378627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93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3803364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421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8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33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12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41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98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1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8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authorities.loc.gov/cgi-bin/Pwebrecon.cgi?SC=Redirect|J&amp;SEQ=20130908233554&amp;PID=IMgzAO7GfsUmPypRZAsbU74XaJrC&amp;SA=Medical+librarianship" TargetMode="External"/><Relationship Id="rId13" Type="http://schemas.openxmlformats.org/officeDocument/2006/relationships/hyperlink" Target="http://authorities.loc.gov/cgi-bin/Pwebrecon.cgi?SC=Redirect|J&amp;SEQ=20130908233554&amp;PID=IMgzAO7GfsUmPypRZAsbU74XaJrC&amp;SA=Documentation." TargetMode="External"/><Relationship Id="rId3" Type="http://schemas.openxmlformats.org/officeDocument/2006/relationships/hyperlink" Target="http://authorities.loc.gov/cgi-bin/Pwebrecon.cgi?SC=Redirect|J&amp;SEQ=20130908233554&amp;PID=IMgzAO7GfsUmPypRZAsbU74XaJrC&amp;SA=Classification--Books--Library+science" TargetMode="External"/><Relationship Id="rId7" Type="http://schemas.openxmlformats.org/officeDocument/2006/relationships/hyperlink" Target="http://authorities.loc.gov/cgi-bin/Pwebrecon.cgi?SC=Redirect|J&amp;SEQ=20130908233554&amp;PID=IMgzAO7GfsUmPypRZAsbU74XaJrC&amp;SA=International+librarianship." TargetMode="External"/><Relationship Id="rId12" Type="http://schemas.openxmlformats.org/officeDocument/2006/relationships/hyperlink" Target="http://authorities.loc.gov/cgi-bin/Pwebrecon.cgi?SC=Redirect|J&amp;SEQ=20130908233554&amp;PID=IMgzAO7GfsUmPypRZAsbU74XaJrC&amp;SA=Bibliography.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uthorities.loc.gov/cgi-bin/Pwebrecon.cgi?SC=Redirect|J&amp;SEQ=20130908233554&amp;PID=IMgzAO7GfsUmPypRZAsbU74XaJrC&amp;SA=Comparative+librarianship." TargetMode="External"/><Relationship Id="rId11" Type="http://schemas.openxmlformats.org/officeDocument/2006/relationships/hyperlink" Target="http://authorities.loc.gov/cgi-bin/Pwebrecon.cgi?SC=Redirect|J&amp;SEQ=20130908233554&amp;PID=IMgzAO7GfsUmPypRZAsbU74XaJrC&amp;SA=Music+librarianship." TargetMode="External"/><Relationship Id="rId5" Type="http://schemas.openxmlformats.org/officeDocument/2006/relationships/hyperlink" Target="http://authorities.loc.gov/cgi-bin/Pwebrecon.cgi?SC=Redirect|J&amp;SEQ=20130908233554&amp;PID=IMgzAO7GfsUmPypRZAsbU74XaJrC&amp;SA=Communication+in+library+science." TargetMode="External"/><Relationship Id="rId10" Type="http://schemas.openxmlformats.org/officeDocument/2006/relationships/hyperlink" Target="http://authorities.loc.gov/cgi-bin/Pwebrecon.cgi?SC=Redirect|J&amp;SEQ=20130908233554&amp;PID=IMgzAO7GfsUmPypRZAsbU74XaJrC&amp;SA=Minorities+in+library+science" TargetMode="External"/><Relationship Id="rId4" Type="http://schemas.openxmlformats.org/officeDocument/2006/relationships/hyperlink" Target="http://authorities.loc.gov/cgi-bin/Pwebrecon.cgi?SC=Redirect|J&amp;SEQ=20130908233554&amp;PID=IMgzAO7GfsUmPypRZAsbU74XaJrC&amp;SA=Collectanea+files" TargetMode="External"/><Relationship Id="rId9" Type="http://schemas.openxmlformats.org/officeDocument/2006/relationships/hyperlink" Target="http://authorities.loc.gov/cgi-bin/Pwebrecon.cgi?SC=Redirect|J&amp;SEQ=20130908233554&amp;PID=IMgzAO7GfsUmPypRZAsbU74XaJrC&amp;SA=Mentoring+in+library+science." TargetMode="External"/><Relationship Id="rId14" Type="http://schemas.openxmlformats.org/officeDocument/2006/relationships/hyperlink" Target="http://authorities.loc.gov/cgi-bin/Pwebrecon.cgi?SC=Redirect|J&amp;SEQ=20130908233554&amp;PID=IMgzAO7GfsUmPypRZAsbU74XaJrC&amp;SA=Information+science.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Information Infrastructures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Week 1</a:t>
            </a:r>
          </a:p>
          <a:p>
            <a:pPr marL="342900" indent="-342900"/>
            <a:r>
              <a:rPr lang="en-US" dirty="0" smtClean="0"/>
              <a:t>LBSC </a:t>
            </a:r>
            <a:r>
              <a:rPr lang="en-US" dirty="0" smtClean="0"/>
              <a:t>671</a:t>
            </a:r>
            <a:endParaRPr lang="en-US" dirty="0" smtClean="0"/>
          </a:p>
          <a:p>
            <a:pPr marL="342900" indent="-342900"/>
            <a:r>
              <a:rPr lang="en-US" dirty="0" smtClean="0"/>
              <a:t>Creating Information Infrastructures</a:t>
            </a:r>
            <a:endParaRPr lang="en-US" dirty="0" smtClean="0"/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this class about?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Pieces of the puzzle</a:t>
            </a:r>
          </a:p>
          <a:p>
            <a:endParaRPr lang="en-US" dirty="0" smtClean="0"/>
          </a:p>
          <a:p>
            <a:r>
              <a:rPr lang="en-US" dirty="0" smtClean="0"/>
              <a:t>All the usual stuff (syllabus, grading, …)</a:t>
            </a:r>
          </a:p>
        </p:txBody>
      </p:sp>
    </p:spTree>
    <p:extLst>
      <p:ext uri="{BB962C8B-B14F-4D97-AF65-F5344CB8AC3E}">
        <p14:creationId xmlns:p14="http://schemas.microsoft.com/office/powerpoint/2010/main" val="383160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201" y="26773"/>
            <a:ext cx="678802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832" y="6488668"/>
            <a:ext cx="24104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/>
              <a:t>Washington Post (2007)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63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941" t="22879" r="3883" b="11706"/>
          <a:stretch/>
        </p:blipFill>
        <p:spPr>
          <a:xfrm>
            <a:off x="420859" y="1676400"/>
            <a:ext cx="7732541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59070" y="6488668"/>
            <a:ext cx="3986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IDC Digital Universe white paper (2008)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93132"/>
            <a:ext cx="8686800" cy="1143000"/>
          </a:xfrm>
        </p:spPr>
        <p:txBody>
          <a:bodyPr/>
          <a:lstStyle/>
          <a:p>
            <a:r>
              <a:rPr lang="en-US" dirty="0" smtClean="0"/>
              <a:t> “Data In Motion” vs. “Data At Rest”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 descr="mooreslaw_graph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3838"/>
            <a:ext cx="9144000" cy="61182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305800" cy="1143000"/>
          </a:xfrm>
        </p:spPr>
        <p:txBody>
          <a:bodyPr/>
          <a:lstStyle/>
          <a:p>
            <a:r>
              <a:rPr lang="en-US" dirty="0" smtClean="0"/>
              <a:t>The Functional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b="1" dirty="0" smtClean="0"/>
              <a:t>Have it</a:t>
            </a:r>
          </a:p>
          <a:p>
            <a:pPr lvl="1"/>
            <a:r>
              <a:rPr lang="en-US" dirty="0" smtClean="0"/>
              <a:t>Identify the existence of information </a:t>
            </a:r>
            <a:r>
              <a:rPr lang="en-US" u="sng" dirty="0" smtClean="0"/>
              <a:t>resources</a:t>
            </a:r>
          </a:p>
          <a:p>
            <a:pPr lvl="1"/>
            <a:r>
              <a:rPr lang="en-US" dirty="0" smtClean="0"/>
              <a:t>Systematically assemble a </a:t>
            </a:r>
            <a:r>
              <a:rPr lang="en-US" u="sng" dirty="0" smtClean="0"/>
              <a:t>collection</a:t>
            </a:r>
          </a:p>
          <a:p>
            <a:r>
              <a:rPr lang="en-US" b="1" dirty="0" smtClean="0"/>
              <a:t>Find it</a:t>
            </a:r>
          </a:p>
          <a:p>
            <a:pPr lvl="1"/>
            <a:r>
              <a:rPr lang="en-US" dirty="0" smtClean="0"/>
              <a:t>Identify the </a:t>
            </a:r>
            <a:r>
              <a:rPr lang="en-US" u="sng" dirty="0" smtClean="0"/>
              <a:t>works</a:t>
            </a:r>
            <a:r>
              <a:rPr lang="en-US" dirty="0" smtClean="0"/>
              <a:t> contained in the collection</a:t>
            </a:r>
          </a:p>
          <a:p>
            <a:pPr lvl="1"/>
            <a:r>
              <a:rPr lang="en-US" u="sng" dirty="0" smtClean="0"/>
              <a:t>Describe</a:t>
            </a:r>
            <a:r>
              <a:rPr lang="en-US" dirty="0" smtClean="0"/>
              <a:t> the content of the collection</a:t>
            </a:r>
          </a:p>
          <a:p>
            <a:pPr lvl="1"/>
            <a:r>
              <a:rPr lang="en-US" dirty="0" smtClean="0"/>
              <a:t>Support </a:t>
            </a:r>
            <a:r>
              <a:rPr lang="en-US" u="sng" dirty="0" smtClean="0"/>
              <a:t>intellectual access</a:t>
            </a:r>
          </a:p>
          <a:p>
            <a:r>
              <a:rPr lang="en-US" b="1" dirty="0" smtClean="0"/>
              <a:t>Serve it</a:t>
            </a:r>
          </a:p>
          <a:p>
            <a:pPr lvl="1"/>
            <a:r>
              <a:rPr lang="en-US" dirty="0" smtClean="0"/>
              <a:t>Provide </a:t>
            </a:r>
            <a:r>
              <a:rPr lang="en-US" u="sng" dirty="0" smtClean="0"/>
              <a:t>physical access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5692" y="6488668"/>
            <a:ext cx="5595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Hagler</a:t>
            </a:r>
            <a:r>
              <a:rPr lang="en-US" sz="1800" dirty="0" smtClean="0"/>
              <a:t> (1997), as interpreted in Taylor and </a:t>
            </a:r>
            <a:r>
              <a:rPr lang="en-US" sz="1800" dirty="0" err="1" smtClean="0"/>
              <a:t>Joudrey</a:t>
            </a:r>
            <a:r>
              <a:rPr lang="en-US" sz="1800" dirty="0"/>
              <a:t> </a:t>
            </a:r>
            <a:r>
              <a:rPr lang="en-US" sz="1800" dirty="0" smtClean="0"/>
              <a:t>(2009)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943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NARA Records Life Cycle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2"/>
          <a:stretch/>
        </p:blipFill>
        <p:spPr>
          <a:xfrm>
            <a:off x="1004887" y="1447800"/>
            <a:ext cx="7134225" cy="4572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4249" y="6400800"/>
            <a:ext cx="5179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National Archives and Records Administration (2000)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731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 Scientific Information Lifecycle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9166" t="12963" r="30417" b="18889"/>
          <a:stretch/>
        </p:blipFill>
        <p:spPr>
          <a:xfrm>
            <a:off x="2209800" y="1600200"/>
            <a:ext cx="4724400" cy="44808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79152" y="6309674"/>
            <a:ext cx="5064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Alberto </a:t>
            </a:r>
            <a:r>
              <a:rPr lang="en-US" dirty="0" err="1" smtClean="0"/>
              <a:t>Pepe</a:t>
            </a:r>
            <a:r>
              <a:rPr lang="en-US" dirty="0" smtClean="0"/>
              <a:t>, AAHEP4 Summit (2010)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04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297"/>
            <a:ext cx="7772400" cy="1143000"/>
          </a:xfrm>
        </p:spPr>
        <p:txBody>
          <a:bodyPr/>
          <a:lstStyle/>
          <a:p>
            <a:r>
              <a:rPr lang="en-US" dirty="0" smtClean="0"/>
              <a:t>DCC Digital </a:t>
            </a:r>
            <a:r>
              <a:rPr lang="en-US" dirty="0" err="1" smtClean="0"/>
              <a:t>Curation</a:t>
            </a:r>
            <a:r>
              <a:rPr lang="en-US" dirty="0" smtClean="0"/>
              <a:t> Life Cycle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14400"/>
            <a:ext cx="6096000" cy="54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6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OAIS Reference Model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81" y="1676400"/>
            <a:ext cx="860158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 dirty="0" smtClean="0"/>
              <a:t>Types of “Metadata”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Descriptive</a:t>
            </a:r>
          </a:p>
          <a:p>
            <a:pPr lvl="1"/>
            <a:r>
              <a:rPr lang="en-US" dirty="0" smtClean="0"/>
              <a:t>Content, creation process, relationships</a:t>
            </a:r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Format, system requirements</a:t>
            </a:r>
          </a:p>
          <a:p>
            <a:r>
              <a:rPr lang="en-US" dirty="0" smtClean="0"/>
              <a:t>Usage</a:t>
            </a:r>
          </a:p>
          <a:p>
            <a:pPr lvl="1"/>
            <a:r>
              <a:rPr lang="en-US" dirty="0" smtClean="0"/>
              <a:t>Display, derivative works</a:t>
            </a:r>
          </a:p>
          <a:p>
            <a:r>
              <a:rPr lang="en-US" dirty="0"/>
              <a:t>Administrative</a:t>
            </a:r>
          </a:p>
          <a:p>
            <a:pPr lvl="1"/>
            <a:r>
              <a:rPr lang="en-US" dirty="0"/>
              <a:t>Acquisition, authentication, access rights</a:t>
            </a:r>
          </a:p>
          <a:p>
            <a:r>
              <a:rPr lang="en-US" dirty="0"/>
              <a:t>Preservation</a:t>
            </a:r>
          </a:p>
          <a:p>
            <a:pPr lvl="1"/>
            <a:r>
              <a:rPr lang="en-US" dirty="0"/>
              <a:t>Media </a:t>
            </a:r>
            <a:r>
              <a:rPr lang="en-US" dirty="0" smtClean="0"/>
              <a:t>migration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08803" y="6096000"/>
            <a:ext cx="38843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/>
              <a:t>Adapted from </a:t>
            </a:r>
            <a:r>
              <a:rPr lang="en-US" sz="1800" u="sng" dirty="0" smtClean="0"/>
              <a:t>Introduction to Metadata,</a:t>
            </a:r>
          </a:p>
          <a:p>
            <a:pPr algn="r"/>
            <a:r>
              <a:rPr lang="en-US" sz="1800" dirty="0" smtClean="0"/>
              <a:t>Getty Information Institute (2000)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298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this class about?</a:t>
            </a:r>
          </a:p>
          <a:p>
            <a:endParaRPr lang="en-US" dirty="0" smtClean="0"/>
          </a:p>
          <a:p>
            <a:r>
              <a:rPr lang="en-US" dirty="0" smtClean="0"/>
              <a:t>Pieces of the puzzle</a:t>
            </a:r>
          </a:p>
          <a:p>
            <a:endParaRPr lang="en-US" dirty="0" smtClean="0"/>
          </a:p>
          <a:p>
            <a:r>
              <a:rPr lang="en-US" dirty="0" smtClean="0"/>
              <a:t>All the usual stuff (syllabus, grading, …)</a:t>
            </a:r>
          </a:p>
        </p:txBody>
      </p:sp>
    </p:spTree>
    <p:extLst>
      <p:ext uri="{BB962C8B-B14F-4D97-AF65-F5344CB8AC3E}">
        <p14:creationId xmlns:p14="http://schemas.microsoft.com/office/powerpoint/2010/main" val="355689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62000"/>
          </a:xfrm>
        </p:spPr>
        <p:txBody>
          <a:bodyPr/>
          <a:lstStyle/>
          <a:p>
            <a:r>
              <a:rPr lang="en-US" dirty="0" smtClean="0"/>
              <a:t>Five Levels of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114800"/>
          </a:xfrm>
        </p:spPr>
        <p:txBody>
          <a:bodyPr/>
          <a:lstStyle/>
          <a:p>
            <a:r>
              <a:rPr lang="en-US" dirty="0" smtClean="0"/>
              <a:t>Framework</a:t>
            </a:r>
          </a:p>
          <a:p>
            <a:pPr lvl="1"/>
            <a:r>
              <a:rPr lang="en-US" sz="2600" dirty="0" smtClean="0"/>
              <a:t>Functional Requirements for Bibliographic Records (FRBR)</a:t>
            </a:r>
          </a:p>
          <a:p>
            <a:r>
              <a:rPr lang="en-US" dirty="0" smtClean="0"/>
              <a:t>Schema</a:t>
            </a:r>
          </a:p>
          <a:p>
            <a:pPr lvl="1"/>
            <a:r>
              <a:rPr lang="en-US" sz="2600" dirty="0" smtClean="0"/>
              <a:t>Dublin Core</a:t>
            </a:r>
          </a:p>
          <a:p>
            <a:r>
              <a:rPr lang="en-US" dirty="0" smtClean="0"/>
              <a:t>Vocabulary</a:t>
            </a:r>
          </a:p>
          <a:p>
            <a:pPr lvl="1"/>
            <a:r>
              <a:rPr lang="en-US" sz="2600" dirty="0" smtClean="0"/>
              <a:t>Library of Congress Subject Headings (LCSH)</a:t>
            </a:r>
          </a:p>
          <a:p>
            <a:r>
              <a:rPr lang="en-US" dirty="0" smtClean="0"/>
              <a:t>Representation</a:t>
            </a:r>
          </a:p>
          <a:p>
            <a:pPr lvl="1"/>
            <a:r>
              <a:rPr lang="en-US" sz="2600" dirty="0" smtClean="0"/>
              <a:t>Resource Description Framework (RDF)</a:t>
            </a:r>
          </a:p>
          <a:p>
            <a:r>
              <a:rPr lang="en-US" dirty="0" smtClean="0"/>
              <a:t>Serialization</a:t>
            </a:r>
          </a:p>
          <a:p>
            <a:pPr lvl="1"/>
            <a:r>
              <a:rPr lang="en-US" sz="2600" dirty="0" smtClean="0"/>
              <a:t>RDF in </a:t>
            </a:r>
            <a:r>
              <a:rPr lang="en-US" sz="2600" dirty="0" err="1" smtClean="0"/>
              <a:t>eXtensible</a:t>
            </a:r>
            <a:r>
              <a:rPr lang="en-US" sz="2600" dirty="0" smtClean="0"/>
              <a:t> Markup Language (RDF/XML)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2621" y="6459836"/>
            <a:ext cx="480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Adapted from Dante Alighieri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Comedia</a:t>
            </a:r>
            <a:r>
              <a:rPr lang="en-US" sz="1800" i="1" dirty="0" smtClean="0"/>
              <a:t> </a:t>
            </a:r>
            <a:r>
              <a:rPr lang="en-US" sz="1800" dirty="0" smtClean="0"/>
              <a:t>(c. 1321)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374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FRBR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1"/>
          <a:stretch/>
        </p:blipFill>
        <p:spPr>
          <a:xfrm>
            <a:off x="0" y="821496"/>
            <a:ext cx="6781800" cy="6028266"/>
          </a:xfrm>
        </p:spPr>
      </p:pic>
      <p:sp>
        <p:nvSpPr>
          <p:cNvPr id="5" name="TextBox 4"/>
          <p:cNvSpPr txBox="1"/>
          <p:nvPr/>
        </p:nvSpPr>
        <p:spPr>
          <a:xfrm>
            <a:off x="6572657" y="2057400"/>
            <a:ext cx="23383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Organization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of Information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8834" y="4582582"/>
            <a:ext cx="26821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Paperback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(ISBN  978-1-59…)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656" y="3373964"/>
            <a:ext cx="1848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Third Edition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656" y="5791200"/>
            <a:ext cx="26709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Copy 2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(barcode 102343…)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Dublin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905000"/>
            <a:ext cx="2438400" cy="4114800"/>
          </a:xfrm>
        </p:spPr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Creator</a:t>
            </a:r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Type</a:t>
            </a:r>
          </a:p>
          <a:p>
            <a:r>
              <a:rPr lang="en-US" dirty="0" smtClean="0"/>
              <a:t>Subject</a:t>
            </a:r>
          </a:p>
          <a:p>
            <a:r>
              <a:rPr lang="en-US" dirty="0"/>
              <a:t>Language</a:t>
            </a:r>
          </a:p>
          <a:p>
            <a:r>
              <a:rPr lang="en-US" dirty="0" smtClean="0"/>
              <a:t>Identifier</a:t>
            </a:r>
          </a:p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945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u="sng" dirty="0" smtClean="0"/>
              <a:t>LCSH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38720327"/>
              </p:ext>
            </p:extLst>
          </p:nvPr>
        </p:nvGraphicFramePr>
        <p:xfrm>
          <a:off x="1066800" y="836141"/>
          <a:ext cx="7772400" cy="457200"/>
        </p:xfrm>
        <a:graphic>
          <a:graphicData uri="http://schemas.openxmlformats.org/drawingml/2006/table">
            <a:tbl>
              <a:tblPr/>
              <a:tblGrid>
                <a:gridCol w="7772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INFORMATION FOR</a:t>
                      </a:r>
                      <a:r>
                        <a:rPr lang="en-US" sz="2400" dirty="0"/>
                        <a:t>: Library science.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655960"/>
              </p:ext>
            </p:extLst>
          </p:nvPr>
        </p:nvGraphicFramePr>
        <p:xfrm>
          <a:off x="1143000" y="1371600"/>
          <a:ext cx="7162800" cy="5250180"/>
        </p:xfrm>
        <a:graphic>
          <a:graphicData uri="http://schemas.openxmlformats.org/drawingml/2006/table">
            <a:tbl>
              <a:tblPr/>
              <a:tblGrid>
                <a:gridCol w="7162800"/>
              </a:tblGrid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3"/>
                        </a:rPr>
                        <a:t>Classification--Books--Library science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 err="1">
                          <a:hlinkClick r:id="rId4"/>
                        </a:rPr>
                        <a:t>Collectanea</a:t>
                      </a:r>
                      <a:r>
                        <a:rPr lang="en-US" sz="2400" dirty="0">
                          <a:hlinkClick r:id="rId4"/>
                        </a:rPr>
                        <a:t> files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5"/>
                        </a:rPr>
                        <a:t>Communication in library science.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6"/>
                        </a:rPr>
                        <a:t>Comparative librarianship.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7"/>
                        </a:rPr>
                        <a:t>International librarianship.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8"/>
                        </a:rPr>
                        <a:t>Medical librarianship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9"/>
                        </a:rPr>
                        <a:t>Mentoring in library science.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10"/>
                        </a:rPr>
                        <a:t>Minorities in library science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Narrower Term:  </a:t>
                      </a:r>
                      <a:r>
                        <a:rPr lang="en-US" sz="2400" dirty="0">
                          <a:hlinkClick r:id="rId11"/>
                        </a:rPr>
                        <a:t>Music librarianship.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See Also:  </a:t>
                      </a:r>
                      <a:r>
                        <a:rPr lang="en-US" sz="2400" dirty="0">
                          <a:hlinkClick r:id="rId12"/>
                        </a:rPr>
                        <a:t>Bibliography.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See Also:  </a:t>
                      </a:r>
                      <a:r>
                        <a:rPr lang="en-US" sz="2400" dirty="0">
                          <a:hlinkClick r:id="rId13"/>
                        </a:rPr>
                        <a:t>Documentation.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See Also:  </a:t>
                      </a:r>
                      <a:r>
                        <a:rPr lang="en-US" sz="2400" dirty="0">
                          <a:hlinkClick r:id="rId14"/>
                        </a:rPr>
                        <a:t>Information science.</a:t>
                      </a:r>
                      <a:r>
                        <a:rPr lang="en-US" sz="2400" dirty="0"/>
                        <a:t> </a:t>
                      </a:r>
                    </a:p>
                  </a:txBody>
                  <a:tcPr marL="38100" marR="3810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26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8832"/>
            <a:ext cx="7772400" cy="827525"/>
          </a:xfrm>
        </p:spPr>
        <p:txBody>
          <a:bodyPr/>
          <a:lstStyle/>
          <a:p>
            <a:r>
              <a:rPr lang="en-US" dirty="0" smtClean="0"/>
              <a:t>RDF XML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856357"/>
            <a:ext cx="8839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&lt;?xml version="1.0</a:t>
            </a:r>
            <a:r>
              <a:rPr lang="en-US" dirty="0" smtClean="0"/>
              <a:t>"?&gt;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&lt; </a:t>
            </a:r>
            <a:r>
              <a:rPr lang="en-US" dirty="0" err="1"/>
              <a:t>rdf:RDF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</a:t>
            </a:r>
            <a:r>
              <a:rPr lang="en-US" dirty="0" err="1" smtClean="0"/>
              <a:t>xmlns:rdf</a:t>
            </a:r>
            <a:r>
              <a:rPr lang="en-US" dirty="0"/>
              <a:t>="http://www.w3.org/1999/02/22-rdf-syntax-ns#"</a:t>
            </a:r>
            <a:br>
              <a:rPr lang="en-US" dirty="0"/>
            </a:br>
            <a:r>
              <a:rPr lang="en-US" dirty="0" smtClean="0"/>
              <a:t>      </a:t>
            </a:r>
            <a:r>
              <a:rPr lang="en-US" dirty="0" err="1" smtClean="0"/>
              <a:t>xmlns:dc</a:t>
            </a:r>
            <a:r>
              <a:rPr lang="en-US" dirty="0"/>
              <a:t>= "http://purl.org/dc/elements/1.1/"&gt;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 </a:t>
            </a:r>
            <a:r>
              <a:rPr lang="en-US" dirty="0" err="1"/>
              <a:t>rdf:Description</a:t>
            </a:r>
            <a:r>
              <a:rPr lang="en-US" dirty="0"/>
              <a:t> </a:t>
            </a:r>
            <a:r>
              <a:rPr lang="en-US" dirty="0" err="1"/>
              <a:t>rdf:about</a:t>
            </a:r>
            <a:r>
              <a:rPr lang="en-US" dirty="0"/>
              <a:t>="http://www.w3schools.com"&gt;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dc:description</a:t>
            </a:r>
            <a:r>
              <a:rPr lang="en-US" dirty="0"/>
              <a:t>&gt;W3Schools - Free tutorials&lt;/</a:t>
            </a:r>
            <a:r>
              <a:rPr lang="en-US" dirty="0" err="1"/>
              <a:t>dc:description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dc:publisher</a:t>
            </a:r>
            <a:r>
              <a:rPr lang="en-US" dirty="0"/>
              <a:t>&gt;</a:t>
            </a:r>
            <a:r>
              <a:rPr lang="en-US" dirty="0" err="1"/>
              <a:t>Refsnes</a:t>
            </a:r>
            <a:r>
              <a:rPr lang="en-US" dirty="0"/>
              <a:t> Data as&lt;/</a:t>
            </a:r>
            <a:r>
              <a:rPr lang="en-US" dirty="0" err="1"/>
              <a:t>dc:publisher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dc:date</a:t>
            </a:r>
            <a:r>
              <a:rPr lang="en-US" dirty="0"/>
              <a:t>&gt;2008-09-01&lt;/</a:t>
            </a:r>
            <a:r>
              <a:rPr lang="en-US" dirty="0" err="1"/>
              <a:t>dc:date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dc:type</a:t>
            </a:r>
            <a:r>
              <a:rPr lang="en-US" dirty="0"/>
              <a:t>&gt;Web Development&lt;/</a:t>
            </a:r>
            <a:r>
              <a:rPr lang="en-US" dirty="0" err="1"/>
              <a:t>dc:type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dc:format</a:t>
            </a:r>
            <a:r>
              <a:rPr lang="en-US" dirty="0"/>
              <a:t>&gt;text/html&lt;/</a:t>
            </a:r>
            <a:r>
              <a:rPr lang="en-US" dirty="0" err="1"/>
              <a:t>dc:format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 &lt;</a:t>
            </a:r>
            <a:r>
              <a:rPr lang="en-US" dirty="0" err="1"/>
              <a:t>dc:language</a:t>
            </a:r>
            <a:r>
              <a:rPr lang="en-US" dirty="0"/>
              <a:t>&gt;en&lt;/</a:t>
            </a:r>
            <a:r>
              <a:rPr lang="en-US" dirty="0" err="1"/>
              <a:t>dc:language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&lt; /</a:t>
            </a:r>
            <a:r>
              <a:rPr lang="en-US" dirty="0" err="1"/>
              <a:t>rdf:Description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 /</a:t>
            </a:r>
            <a:r>
              <a:rPr lang="en-US" dirty="0" err="1"/>
              <a:t>rdf:RDF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8577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Some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573" y="1371600"/>
            <a:ext cx="7772400" cy="4114800"/>
          </a:xfrm>
        </p:spPr>
        <p:txBody>
          <a:bodyPr/>
          <a:lstStyle/>
          <a:p>
            <a:r>
              <a:rPr lang="en-US" dirty="0"/>
              <a:t>Evolution of information production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 err="1"/>
              <a:t>Impersistence</a:t>
            </a:r>
            <a:r>
              <a:rPr lang="en-US" dirty="0"/>
              <a:t> of access to digital content</a:t>
            </a:r>
          </a:p>
          <a:p>
            <a:pPr lvl="1"/>
            <a:r>
              <a:rPr lang="en-US" dirty="0"/>
              <a:t>Location, content, format, status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Separation </a:t>
            </a:r>
            <a:r>
              <a:rPr lang="en-US" dirty="0"/>
              <a:t>of content and services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Invisibility to stakeholders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Institutional boundaries (e.g., LAM)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40789" y="6474252"/>
            <a:ext cx="470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Christine </a:t>
            </a:r>
            <a:r>
              <a:rPr lang="en-US" sz="1800" dirty="0" err="1" smtClean="0"/>
              <a:t>Borgman</a:t>
            </a:r>
            <a:r>
              <a:rPr lang="en-US" sz="1800" dirty="0" smtClean="0"/>
              <a:t>, The Invisible Library (2001)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94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Homework P2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Setting: Mission reconstruction app</a:t>
            </a:r>
          </a:p>
          <a:p>
            <a:r>
              <a:rPr lang="en-US" dirty="0" smtClean="0"/>
              <a:t>Collection: Apollo 15</a:t>
            </a:r>
          </a:p>
          <a:p>
            <a:pPr lvl="1"/>
            <a:r>
              <a:rPr lang="en-US" dirty="0" smtClean="0"/>
              <a:t>Pre-flight planning</a:t>
            </a:r>
          </a:p>
          <a:p>
            <a:pPr lvl="1"/>
            <a:r>
              <a:rPr lang="en-US" dirty="0" smtClean="0"/>
              <a:t>In-flight activities</a:t>
            </a:r>
          </a:p>
          <a:p>
            <a:pPr lvl="1"/>
            <a:r>
              <a:rPr lang="en-US" dirty="0" smtClean="0"/>
              <a:t>Post-flight analysis</a:t>
            </a:r>
          </a:p>
          <a:p>
            <a:pPr lvl="1"/>
            <a:r>
              <a:rPr lang="en-US" dirty="0" smtClean="0"/>
              <a:t>Post-flight recollections</a:t>
            </a:r>
          </a:p>
        </p:txBody>
      </p:sp>
    </p:spTree>
    <p:extLst>
      <p:ext uri="{BB962C8B-B14F-4D97-AF65-F5344CB8AC3E}">
        <p14:creationId xmlns:p14="http://schemas.microsoft.com/office/powerpoint/2010/main" val="24858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this class about?</a:t>
            </a:r>
          </a:p>
          <a:p>
            <a:endParaRPr lang="en-US" dirty="0" smtClean="0"/>
          </a:p>
          <a:p>
            <a:r>
              <a:rPr lang="en-US" dirty="0" smtClean="0"/>
              <a:t>Pieces of the puzzle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 the usual stuff (syllabus, grading, …)</a:t>
            </a:r>
          </a:p>
        </p:txBody>
      </p:sp>
    </p:spTree>
    <p:extLst>
      <p:ext uri="{BB962C8B-B14F-4D97-AF65-F5344CB8AC3E}">
        <p14:creationId xmlns:p14="http://schemas.microsoft.com/office/powerpoint/2010/main" val="4891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Class Structure</a:t>
            </a:r>
            <a:endParaRPr lang="en-US" dirty="0" smtClean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Start promptly at 5:30, end promptly at 8:15</a:t>
            </a:r>
          </a:p>
          <a:p>
            <a:pPr lvl="1"/>
            <a:r>
              <a:rPr lang="en-US" dirty="0" smtClean="0"/>
              <a:t>Except </a:t>
            </a:r>
            <a:r>
              <a:rPr lang="en-US" dirty="0"/>
              <a:t>D</a:t>
            </a:r>
            <a:r>
              <a:rPr lang="en-US" dirty="0" smtClean="0"/>
              <a:t>ec 2 (</a:t>
            </a:r>
            <a:r>
              <a:rPr lang="en-US" b="1" u="sng" dirty="0" smtClean="0"/>
              <a:t>5:00-7:45 that day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Typically</a:t>
            </a:r>
            <a:r>
              <a:rPr lang="en-US" dirty="0" smtClean="0"/>
              <a:t>, two breaks</a:t>
            </a:r>
          </a:p>
          <a:p>
            <a:pPr lvl="1"/>
            <a:r>
              <a:rPr lang="en-US" dirty="0" smtClean="0"/>
              <a:t>10 </a:t>
            </a:r>
            <a:r>
              <a:rPr lang="en-US" dirty="0" smtClean="0"/>
              <a:t>minutes after </a:t>
            </a:r>
            <a:r>
              <a:rPr lang="en-US" dirty="0" smtClean="0"/>
              <a:t>the first hour</a:t>
            </a:r>
          </a:p>
          <a:p>
            <a:pPr lvl="1"/>
            <a:r>
              <a:rPr lang="en-US" dirty="0" smtClean="0"/>
              <a:t>5 </a:t>
            </a:r>
            <a:r>
              <a:rPr lang="en-US" dirty="0" smtClean="0"/>
              <a:t>minutes </a:t>
            </a:r>
            <a:r>
              <a:rPr lang="en-US" dirty="0" smtClean="0"/>
              <a:t>after the second </a:t>
            </a:r>
            <a:r>
              <a:rPr lang="en-US" dirty="0" smtClean="0"/>
              <a:t>hour</a:t>
            </a:r>
          </a:p>
          <a:p>
            <a:r>
              <a:rPr lang="en-US" dirty="0" smtClean="0"/>
              <a:t>Bring a computer and use it</a:t>
            </a:r>
          </a:p>
          <a:p>
            <a:pPr lvl="1"/>
            <a:r>
              <a:rPr lang="en-US" dirty="0" smtClean="0"/>
              <a:t>But </a:t>
            </a:r>
            <a:r>
              <a:rPr lang="en-US" u="sng" dirty="0" smtClean="0"/>
              <a:t>stay focused </a:t>
            </a:r>
            <a:r>
              <a:rPr lang="en-US" dirty="0" smtClean="0"/>
              <a:t>on the class discussion</a:t>
            </a:r>
            <a:endParaRPr lang="en-US" dirty="0"/>
          </a:p>
          <a:p>
            <a:pPr lvl="1"/>
            <a:r>
              <a:rPr lang="en-US" dirty="0" smtClean="0"/>
              <a:t>Current </a:t>
            </a:r>
            <a:r>
              <a:rPr lang="en-US" dirty="0" err="1" smtClean="0"/>
              <a:t>tuition+fees</a:t>
            </a:r>
            <a:r>
              <a:rPr lang="en-US" dirty="0" smtClean="0"/>
              <a:t> ≈ $133 per class session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Approach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Readings (done </a:t>
            </a:r>
            <a:r>
              <a:rPr lang="en-US" u="sng" dirty="0" smtClean="0"/>
              <a:t>before</a:t>
            </a:r>
            <a:r>
              <a:rPr lang="en-US" dirty="0" smtClean="0"/>
              <a:t> class)</a:t>
            </a:r>
            <a:endParaRPr lang="en-US" dirty="0" smtClean="0"/>
          </a:p>
          <a:p>
            <a:pPr lvl="1"/>
            <a:r>
              <a:rPr lang="en-US" dirty="0" smtClean="0"/>
              <a:t>Acquire background</a:t>
            </a:r>
          </a:p>
          <a:p>
            <a:pPr lvl="1"/>
            <a:r>
              <a:rPr lang="en-US" dirty="0" smtClean="0"/>
              <a:t>Ready source for details</a:t>
            </a:r>
            <a:endParaRPr lang="en-US" dirty="0" smtClean="0"/>
          </a:p>
          <a:p>
            <a:r>
              <a:rPr lang="en-US" dirty="0" smtClean="0"/>
              <a:t>Class sessions</a:t>
            </a:r>
            <a:endParaRPr lang="en-US" dirty="0" smtClean="0"/>
          </a:p>
          <a:p>
            <a:pPr lvl="1"/>
            <a:r>
              <a:rPr lang="en-US" dirty="0" smtClean="0"/>
              <a:t>Develop</a:t>
            </a:r>
            <a:r>
              <a:rPr lang="en-US" dirty="0" smtClean="0"/>
              <a:t> </a:t>
            </a:r>
            <a:r>
              <a:rPr lang="en-US" dirty="0" smtClean="0"/>
              <a:t>conceptual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Homework (done after class)</a:t>
            </a:r>
            <a:endParaRPr lang="en-US" dirty="0" smtClean="0"/>
          </a:p>
          <a:p>
            <a:pPr lvl="1"/>
            <a:r>
              <a:rPr lang="en-US" dirty="0" smtClean="0"/>
              <a:t>Gain </a:t>
            </a:r>
            <a:r>
              <a:rPr lang="en-US" dirty="0" smtClean="0"/>
              <a:t>hands-on </a:t>
            </a:r>
            <a:r>
              <a:rPr lang="en-US" dirty="0" smtClean="0"/>
              <a:t>experience</a:t>
            </a:r>
            <a:endParaRPr lang="en-US" dirty="0" smtClean="0"/>
          </a:p>
          <a:p>
            <a:r>
              <a:rPr lang="en-US" dirty="0" smtClean="0"/>
              <a:t>Quiz, exams</a:t>
            </a:r>
          </a:p>
          <a:p>
            <a:pPr lvl="1"/>
            <a:r>
              <a:rPr lang="en-US" dirty="0" smtClean="0"/>
              <a:t>Focus effort, measure </a:t>
            </a:r>
            <a:r>
              <a:rPr lang="en-US" dirty="0" smtClean="0"/>
              <a:t>progress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5562600"/>
            <a:ext cx="5943600" cy="609600"/>
            <a:chOff x="1392" y="3216"/>
            <a:chExt cx="3744" cy="384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auto">
            <a:xfrm flipV="1">
              <a:off x="1392" y="3216"/>
              <a:ext cx="3744" cy="384"/>
            </a:xfrm>
            <a:custGeom>
              <a:avLst/>
              <a:gdLst>
                <a:gd name="T0" fmla="*/ 3602 w 21600"/>
                <a:gd name="T1" fmla="*/ 192 h 21600"/>
                <a:gd name="T2" fmla="*/ 1872 w 21600"/>
                <a:gd name="T3" fmla="*/ 384 h 21600"/>
                <a:gd name="T4" fmla="*/ 142 w 21600"/>
                <a:gd name="T5" fmla="*/ 192 h 21600"/>
                <a:gd name="T6" fmla="*/ 187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619 w 21600"/>
                <a:gd name="T13" fmla="*/ 2644 h 21600"/>
                <a:gd name="T14" fmla="*/ 18981 w 21600"/>
                <a:gd name="T15" fmla="*/ 189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642" y="21600"/>
                  </a:lnTo>
                  <a:lnTo>
                    <a:pt x="19958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2976" y="3264"/>
              <a:ext cx="5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Data</a:t>
              </a: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2133600" y="4800600"/>
            <a:ext cx="4876800" cy="609600"/>
            <a:chOff x="1728" y="2736"/>
            <a:chExt cx="3072" cy="384"/>
          </a:xfrm>
        </p:grpSpPr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 flipV="1">
              <a:off x="1728" y="2736"/>
              <a:ext cx="3072" cy="384"/>
            </a:xfrm>
            <a:custGeom>
              <a:avLst/>
              <a:gdLst>
                <a:gd name="T0" fmla="*/ 2930 w 21600"/>
                <a:gd name="T1" fmla="*/ 192 h 21600"/>
                <a:gd name="T2" fmla="*/ 1536 w 21600"/>
                <a:gd name="T3" fmla="*/ 384 h 21600"/>
                <a:gd name="T4" fmla="*/ 142 w 21600"/>
                <a:gd name="T5" fmla="*/ 192 h 21600"/>
                <a:gd name="T6" fmla="*/ 153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798 w 21600"/>
                <a:gd name="T13" fmla="*/ 2813 h 21600"/>
                <a:gd name="T14" fmla="*/ 18802 w 21600"/>
                <a:gd name="T15" fmla="*/ 1878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1996" y="21600"/>
                  </a:lnTo>
                  <a:lnTo>
                    <a:pt x="1960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669" y="2814"/>
              <a:ext cx="11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Information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2695575" y="4038600"/>
            <a:ext cx="3733800" cy="609600"/>
            <a:chOff x="2082" y="2256"/>
            <a:chExt cx="2352" cy="384"/>
          </a:xfrm>
        </p:grpSpPr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 flipV="1">
              <a:off x="2082" y="2256"/>
              <a:ext cx="2352" cy="384"/>
            </a:xfrm>
            <a:custGeom>
              <a:avLst/>
              <a:gdLst>
                <a:gd name="T0" fmla="*/ 2215 w 21600"/>
                <a:gd name="T1" fmla="*/ 192 h 21600"/>
                <a:gd name="T2" fmla="*/ 1176 w 21600"/>
                <a:gd name="T3" fmla="*/ 384 h 21600"/>
                <a:gd name="T4" fmla="*/ 137 w 21600"/>
                <a:gd name="T5" fmla="*/ 192 h 21600"/>
                <a:gd name="T6" fmla="*/ 117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058 w 21600"/>
                <a:gd name="T13" fmla="*/ 3038 h 21600"/>
                <a:gd name="T14" fmla="*/ 18542 w 21600"/>
                <a:gd name="T15" fmla="*/ 1856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516" y="21600"/>
                  </a:lnTo>
                  <a:lnTo>
                    <a:pt x="1908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688" y="2334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Knowledge</a:t>
              </a:r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244850" y="2057400"/>
            <a:ext cx="2651125" cy="1828800"/>
            <a:chOff x="2428" y="1008"/>
            <a:chExt cx="1670" cy="1152"/>
          </a:xfrm>
        </p:grpSpPr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>
              <a:off x="2428" y="1008"/>
              <a:ext cx="1670" cy="1152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/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2834" y="1806"/>
              <a:ext cx="8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sz="2000" b="1">
                  <a:latin typeface="Arial" panose="020B0604020202020204" pitchFamily="34" charset="0"/>
                </a:rPr>
                <a:t>Wisdom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“Information”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5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609600"/>
          </a:xfrm>
        </p:spPr>
        <p:txBody>
          <a:bodyPr/>
          <a:lstStyle/>
          <a:p>
            <a:r>
              <a:rPr lang="en-US" smtClean="0"/>
              <a:t>The Grand Plan</a:t>
            </a:r>
          </a:p>
        </p:txBody>
      </p:sp>
      <p:sp>
        <p:nvSpPr>
          <p:cNvPr id="48149" name="Rectangle 4"/>
          <p:cNvSpPr>
            <a:spLocks noChangeArrowheads="1"/>
          </p:cNvSpPr>
          <p:nvPr/>
        </p:nvSpPr>
        <p:spPr bwMode="auto">
          <a:xfrm>
            <a:off x="1219200" y="17526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Acquisition</a:t>
            </a:r>
            <a:endParaRPr lang="en-US" dirty="0"/>
          </a:p>
        </p:txBody>
      </p:sp>
      <p:sp>
        <p:nvSpPr>
          <p:cNvPr id="48150" name="Rectangle 5"/>
          <p:cNvSpPr>
            <a:spLocks noChangeArrowheads="1"/>
          </p:cNvSpPr>
          <p:nvPr/>
        </p:nvSpPr>
        <p:spPr bwMode="auto">
          <a:xfrm>
            <a:off x="1219200" y="25908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48151" name="Rectangle 7"/>
          <p:cNvSpPr>
            <a:spLocks noChangeArrowheads="1"/>
          </p:cNvSpPr>
          <p:nvPr/>
        </p:nvSpPr>
        <p:spPr bwMode="auto">
          <a:xfrm>
            <a:off x="1219200" y="9144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Infrastructures</a:t>
            </a:r>
            <a:endParaRPr lang="en-US" dirty="0"/>
          </a:p>
        </p:txBody>
      </p:sp>
      <p:sp>
        <p:nvSpPr>
          <p:cNvPr id="48146" name="Rectangle 6"/>
          <p:cNvSpPr>
            <a:spLocks noChangeArrowheads="1"/>
          </p:cNvSpPr>
          <p:nvPr/>
        </p:nvSpPr>
        <p:spPr bwMode="auto">
          <a:xfrm>
            <a:off x="1219200" y="34290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48147" name="Rectangle 8"/>
          <p:cNvSpPr>
            <a:spLocks noChangeArrowheads="1"/>
          </p:cNvSpPr>
          <p:nvPr/>
        </p:nvSpPr>
        <p:spPr bwMode="auto">
          <a:xfrm>
            <a:off x="1219200" y="51054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48148" name="Rectangle 9"/>
          <p:cNvSpPr>
            <a:spLocks noChangeArrowheads="1"/>
          </p:cNvSpPr>
          <p:nvPr/>
        </p:nvSpPr>
        <p:spPr bwMode="auto">
          <a:xfrm>
            <a:off x="1219200" y="4267200"/>
            <a:ext cx="2133600" cy="533400"/>
          </a:xfrm>
          <a:prstGeom prst="rect">
            <a:avLst/>
          </a:prstGeom>
          <a:noFill/>
          <a:ln w="28575" algn="ctr">
            <a:solidFill>
              <a:schemeClr val="accent2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8144" name="Rectangle 15"/>
          <p:cNvSpPr>
            <a:spLocks noChangeArrowheads="1"/>
          </p:cNvSpPr>
          <p:nvPr/>
        </p:nvSpPr>
        <p:spPr bwMode="auto">
          <a:xfrm>
            <a:off x="1219200" y="5943600"/>
            <a:ext cx="2133600" cy="533400"/>
          </a:xfrm>
          <a:prstGeom prst="rect">
            <a:avLst/>
          </a:prstGeom>
          <a:noFill/>
          <a:ln w="28575" algn="ctr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Discovery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0" y="3429000"/>
            <a:ext cx="2133600" cy="3048000"/>
            <a:chOff x="6858000" y="3429000"/>
            <a:chExt cx="2133600" cy="3048000"/>
          </a:xfrm>
        </p:grpSpPr>
        <p:sp>
          <p:nvSpPr>
            <p:cNvPr id="149523" name="Rectangle 19"/>
            <p:cNvSpPr>
              <a:spLocks noChangeArrowheads="1"/>
            </p:cNvSpPr>
            <p:nvPr/>
          </p:nvSpPr>
          <p:spPr bwMode="auto">
            <a:xfrm>
              <a:off x="6858000" y="42672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Quiz</a:t>
              </a:r>
              <a:endParaRPr lang="en-US" dirty="0"/>
            </a:p>
          </p:txBody>
        </p:sp>
        <p:sp>
          <p:nvSpPr>
            <p:cNvPr id="149525" name="Rectangle 21"/>
            <p:cNvSpPr>
              <a:spLocks noChangeArrowheads="1"/>
            </p:cNvSpPr>
            <p:nvPr/>
          </p:nvSpPr>
          <p:spPr bwMode="auto">
            <a:xfrm>
              <a:off x="6858000" y="51054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Midterm</a:t>
              </a:r>
              <a:endParaRPr lang="en-US" dirty="0"/>
            </a:p>
          </p:txBody>
        </p:sp>
        <p:sp>
          <p:nvSpPr>
            <p:cNvPr id="149526" name="Rectangle 22"/>
            <p:cNvSpPr>
              <a:spLocks noChangeArrowheads="1"/>
            </p:cNvSpPr>
            <p:nvPr/>
          </p:nvSpPr>
          <p:spPr bwMode="auto">
            <a:xfrm>
              <a:off x="6858000" y="59436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Final</a:t>
              </a:r>
            </a:p>
          </p:txBody>
        </p:sp>
        <p:sp>
          <p:nvSpPr>
            <p:cNvPr id="149534" name="Rectangle 30"/>
            <p:cNvSpPr>
              <a:spLocks noChangeArrowheads="1"/>
            </p:cNvSpPr>
            <p:nvPr/>
          </p:nvSpPr>
          <p:spPr bwMode="auto">
            <a:xfrm>
              <a:off x="6858000" y="34290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7030A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Homework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038600" y="914400"/>
            <a:ext cx="2133600" cy="5562600"/>
            <a:chOff x="4038600" y="914400"/>
            <a:chExt cx="2133600" cy="5562600"/>
          </a:xfrm>
        </p:grpSpPr>
        <p:sp>
          <p:nvSpPr>
            <p:cNvPr id="48143" name="Rectangle 11"/>
            <p:cNvSpPr>
              <a:spLocks noChangeArrowheads="1"/>
            </p:cNvSpPr>
            <p:nvPr/>
          </p:nvSpPr>
          <p:spPr bwMode="auto">
            <a:xfrm>
              <a:off x="4038600" y="42672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IR</a:t>
              </a:r>
              <a:endParaRPr lang="en-US" dirty="0"/>
            </a:p>
          </p:txBody>
        </p:sp>
        <p:sp>
          <p:nvSpPr>
            <p:cNvPr id="48145" name="Rectangle 16"/>
            <p:cNvSpPr>
              <a:spLocks noChangeArrowheads="1"/>
            </p:cNvSpPr>
            <p:nvPr/>
          </p:nvSpPr>
          <p:spPr bwMode="auto">
            <a:xfrm>
              <a:off x="4038600" y="51054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CMS</a:t>
              </a:r>
              <a:endParaRPr lang="en-US" dirty="0"/>
            </a:p>
          </p:txBody>
        </p:sp>
        <p:sp>
          <p:nvSpPr>
            <p:cNvPr id="48139" name="Rectangle 12"/>
            <p:cNvSpPr>
              <a:spLocks noChangeArrowheads="1"/>
            </p:cNvSpPr>
            <p:nvPr/>
          </p:nvSpPr>
          <p:spPr bwMode="auto">
            <a:xfrm>
              <a:off x="4038600" y="17526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Computing</a:t>
              </a:r>
              <a:endParaRPr lang="en-US" dirty="0"/>
            </a:p>
          </p:txBody>
        </p:sp>
        <p:sp>
          <p:nvSpPr>
            <p:cNvPr id="48140" name="Rectangle 13"/>
            <p:cNvSpPr>
              <a:spLocks noChangeArrowheads="1"/>
            </p:cNvSpPr>
            <p:nvPr/>
          </p:nvSpPr>
          <p:spPr bwMode="auto">
            <a:xfrm>
              <a:off x="4038600" y="25908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Web</a:t>
              </a:r>
              <a:endParaRPr lang="en-US" dirty="0"/>
            </a:p>
          </p:txBody>
        </p:sp>
        <p:sp>
          <p:nvSpPr>
            <p:cNvPr id="48141" name="Rectangle 14"/>
            <p:cNvSpPr>
              <a:spLocks noChangeArrowheads="1"/>
            </p:cNvSpPr>
            <p:nvPr/>
          </p:nvSpPr>
          <p:spPr bwMode="auto">
            <a:xfrm>
              <a:off x="4038600" y="34290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Databases</a:t>
              </a:r>
              <a:endParaRPr lang="en-US" dirty="0"/>
            </a:p>
          </p:txBody>
        </p:sp>
        <p:sp>
          <p:nvSpPr>
            <p:cNvPr id="48142" name="Rectangle 18"/>
            <p:cNvSpPr>
              <a:spLocks noChangeArrowheads="1"/>
            </p:cNvSpPr>
            <p:nvPr/>
          </p:nvSpPr>
          <p:spPr bwMode="auto">
            <a:xfrm>
              <a:off x="4038600" y="9144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Practitioners</a:t>
              </a:r>
              <a:endParaRPr lang="en-US" dirty="0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038600" y="5943600"/>
              <a:ext cx="2133600" cy="533400"/>
            </a:xfrm>
            <a:prstGeom prst="rect">
              <a:avLst/>
            </a:prstGeom>
            <a:noFill/>
            <a:ln w="28575" algn="ctr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HCI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3799" y="914400"/>
            <a:ext cx="1025379" cy="533400"/>
            <a:chOff x="123799" y="914400"/>
            <a:chExt cx="1025379" cy="533400"/>
          </a:xfrm>
        </p:grpSpPr>
        <p:sp>
          <p:nvSpPr>
            <p:cNvPr id="2" name="Left Brace 1"/>
            <p:cNvSpPr/>
            <p:nvPr/>
          </p:nvSpPr>
          <p:spPr bwMode="auto">
            <a:xfrm>
              <a:off x="951470" y="914400"/>
              <a:ext cx="197708" cy="533400"/>
            </a:xfrm>
            <a:prstGeom prst="leftBrac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  <a:cs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3799" y="950267"/>
              <a:ext cx="7906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 It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6539" y="1752600"/>
            <a:ext cx="1117650" cy="4949398"/>
            <a:chOff x="66539" y="1752600"/>
            <a:chExt cx="1117650" cy="4949398"/>
          </a:xfrm>
        </p:grpSpPr>
        <p:sp>
          <p:nvSpPr>
            <p:cNvPr id="3" name="Left Brace 2"/>
            <p:cNvSpPr/>
            <p:nvPr/>
          </p:nvSpPr>
          <p:spPr bwMode="auto">
            <a:xfrm>
              <a:off x="955589" y="1752600"/>
              <a:ext cx="228600" cy="1371600"/>
            </a:xfrm>
            <a:prstGeom prst="leftBrac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  <a:cs typeface="Arial" charset="0"/>
              </a:endParaRPr>
            </a:p>
          </p:txBody>
        </p:sp>
        <p:sp>
          <p:nvSpPr>
            <p:cNvPr id="4" name="Left Brace 3"/>
            <p:cNvSpPr/>
            <p:nvPr/>
          </p:nvSpPr>
          <p:spPr bwMode="auto">
            <a:xfrm>
              <a:off x="951470" y="3429000"/>
              <a:ext cx="197708" cy="2667000"/>
            </a:xfrm>
            <a:prstGeom prst="leftBrac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  <a:cs typeface="Arial" charset="0"/>
              </a:endParaRPr>
            </a:p>
          </p:txBody>
        </p:sp>
        <p:sp>
          <p:nvSpPr>
            <p:cNvPr id="5" name="Left Brace 4"/>
            <p:cNvSpPr/>
            <p:nvPr/>
          </p:nvSpPr>
          <p:spPr bwMode="auto">
            <a:xfrm>
              <a:off x="951470" y="6096000"/>
              <a:ext cx="197708" cy="381000"/>
            </a:xfrm>
            <a:prstGeom prst="leftBrac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  <a:cs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2187" y="2019300"/>
              <a:ext cx="83388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Have</a:t>
              </a:r>
            </a:p>
            <a:p>
              <a:pPr algn="ctr"/>
              <a:r>
                <a:rPr lang="en-US" dirty="0" smtClean="0"/>
                <a:t>It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4667" y="4347001"/>
              <a:ext cx="7489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Find</a:t>
              </a:r>
            </a:p>
            <a:p>
              <a:pPr algn="ctr"/>
              <a:r>
                <a:rPr lang="en-US" dirty="0" smtClean="0"/>
                <a:t>It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539" y="5871001"/>
              <a:ext cx="88517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Serve</a:t>
              </a:r>
            </a:p>
            <a:p>
              <a:pPr algn="ctr"/>
              <a:r>
                <a:rPr lang="en-US" dirty="0" smtClean="0"/>
                <a:t>It</a:t>
              </a:r>
              <a:endParaRPr lang="en-US" dirty="0"/>
            </a:p>
          </p:txBody>
        </p:sp>
      </p:grpSp>
    </p:spTree>
  </p:cSld>
  <p:clrMapOvr>
    <a:masterClrMapping/>
  </p:clrMapOvr>
  <p:transition advTm="2477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19332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Reading Strategies</a:t>
            </a:r>
            <a:endParaRPr lang="en-US" dirty="0" smtClean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Assignments are found in two places:</a:t>
            </a:r>
            <a:endParaRPr lang="en-US" dirty="0" smtClean="0"/>
          </a:p>
          <a:p>
            <a:pPr lvl="1"/>
            <a:r>
              <a:rPr lang="en-US" dirty="0" smtClean="0"/>
              <a:t>Textbook chapters </a:t>
            </a:r>
            <a:r>
              <a:rPr lang="en-US" u="sng" dirty="0" smtClean="0"/>
              <a:t>listed on schedule</a:t>
            </a:r>
            <a:endParaRPr lang="en-US" dirty="0" smtClean="0"/>
          </a:p>
          <a:p>
            <a:pPr lvl="1"/>
            <a:r>
              <a:rPr lang="en-US" u="sng" dirty="0" smtClean="0"/>
              <a:t>Additional</a:t>
            </a:r>
            <a:r>
              <a:rPr lang="en-US" dirty="0" smtClean="0"/>
              <a:t> readings on a separate page</a:t>
            </a:r>
            <a:endParaRPr lang="en-US" dirty="0"/>
          </a:p>
          <a:p>
            <a:pPr lvl="6"/>
            <a:endParaRPr lang="en-US" u="sng" dirty="0" smtClean="0"/>
          </a:p>
          <a:p>
            <a:r>
              <a:rPr lang="en-US" dirty="0" smtClean="0"/>
              <a:t>Set aside an hour per assigned reading</a:t>
            </a:r>
          </a:p>
          <a:p>
            <a:pPr lvl="1"/>
            <a:r>
              <a:rPr lang="en-US" dirty="0" smtClean="0"/>
              <a:t>Not all on the same day!</a:t>
            </a:r>
          </a:p>
          <a:p>
            <a:pPr lvl="6"/>
            <a:endParaRPr lang="en-US" dirty="0"/>
          </a:p>
          <a:p>
            <a:r>
              <a:rPr lang="en-US" dirty="0" smtClean="0"/>
              <a:t>Read initially for understanding, not detail</a:t>
            </a:r>
          </a:p>
          <a:p>
            <a:pPr lvl="1"/>
            <a:r>
              <a:rPr lang="en-US" dirty="0" smtClean="0"/>
              <a:t>You can find details later (if you know where!)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Grading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01000" cy="4114800"/>
          </a:xfrm>
          <a:noFill/>
        </p:spPr>
        <p:txBody>
          <a:bodyPr/>
          <a:lstStyle/>
          <a:p>
            <a:r>
              <a:rPr lang="en-US" dirty="0" smtClean="0"/>
              <a:t>50%-55</a:t>
            </a:r>
            <a:r>
              <a:rPr lang="en-US" dirty="0" smtClean="0"/>
              <a:t>% </a:t>
            </a:r>
            <a:r>
              <a:rPr lang="en-US" u="sng" dirty="0" smtClean="0"/>
              <a:t>individual</a:t>
            </a:r>
            <a:r>
              <a:rPr lang="en-US" dirty="0" smtClean="0"/>
              <a:t> work</a:t>
            </a:r>
          </a:p>
          <a:p>
            <a:pPr lvl="1"/>
            <a:r>
              <a:rPr lang="en-US" dirty="0" smtClean="0"/>
              <a:t>Exams: </a:t>
            </a:r>
            <a:r>
              <a:rPr lang="en-US" dirty="0" smtClean="0"/>
              <a:t>35</a:t>
            </a:r>
            <a:r>
              <a:rPr lang="en-US" dirty="0" smtClean="0"/>
              <a:t>% </a:t>
            </a:r>
            <a:r>
              <a:rPr lang="en-US" dirty="0" smtClean="0"/>
              <a:t>for the best, </a:t>
            </a:r>
            <a:r>
              <a:rPr lang="en-US" dirty="0" smtClean="0"/>
              <a:t>15</a:t>
            </a:r>
            <a:r>
              <a:rPr lang="en-US" dirty="0" smtClean="0"/>
              <a:t>% </a:t>
            </a:r>
            <a:r>
              <a:rPr lang="en-US" dirty="0" smtClean="0"/>
              <a:t>for the other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45%-50</a:t>
            </a:r>
            <a:r>
              <a:rPr lang="en-US" dirty="0" smtClean="0"/>
              <a:t>% </a:t>
            </a:r>
            <a:r>
              <a:rPr lang="en-US" dirty="0" smtClean="0"/>
              <a:t>your choice (</a:t>
            </a:r>
            <a:r>
              <a:rPr lang="en-US" u="sng" dirty="0" smtClean="0"/>
              <a:t>individual or group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5</a:t>
            </a:r>
            <a:r>
              <a:rPr lang="en-US" dirty="0" smtClean="0"/>
              <a:t>% </a:t>
            </a:r>
            <a:r>
              <a:rPr lang="en-US" dirty="0" smtClean="0"/>
              <a:t>each for best </a:t>
            </a:r>
            <a:r>
              <a:rPr lang="en-US" dirty="0" smtClean="0"/>
              <a:t>10 </a:t>
            </a:r>
            <a:r>
              <a:rPr lang="en-US" dirty="0" smtClean="0"/>
              <a:t>of the </a:t>
            </a:r>
            <a:r>
              <a:rPr lang="en-US" dirty="0" smtClean="0"/>
              <a:t>11 homework/quiz</a:t>
            </a:r>
            <a:endParaRPr lang="en-US" dirty="0"/>
          </a:p>
          <a:p>
            <a:pPr lvl="1"/>
            <a:r>
              <a:rPr lang="en-US" dirty="0" smtClean="0"/>
              <a:t>First and last homework are graded pass/fail</a:t>
            </a:r>
          </a:p>
          <a:p>
            <a:pPr lvl="1"/>
            <a:r>
              <a:rPr lang="en-US" dirty="0" smtClean="0"/>
              <a:t>Others (and quiz) graded on a 0-5 scale</a:t>
            </a:r>
          </a:p>
          <a:p>
            <a:pPr lvl="1"/>
            <a:endParaRPr lang="en-US" dirty="0"/>
          </a:p>
          <a:p>
            <a:r>
              <a:rPr lang="en-US" dirty="0" smtClean="0"/>
              <a:t>No curve</a:t>
            </a:r>
          </a:p>
          <a:p>
            <a:pPr lvl="1"/>
            <a:r>
              <a:rPr lang="en-US" dirty="0" smtClean="0"/>
              <a:t>90-100 </a:t>
            </a:r>
            <a:r>
              <a:rPr lang="en-US" dirty="0" smtClean="0"/>
              <a:t>some sort of</a:t>
            </a:r>
            <a:r>
              <a:rPr lang="en-US" dirty="0" smtClean="0"/>
              <a:t> A, 80-89 some sort of B, …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The Fine Print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  <a:noFill/>
        </p:spPr>
        <p:txBody>
          <a:bodyPr/>
          <a:lstStyle/>
          <a:p>
            <a:r>
              <a:rPr lang="en-US" smtClean="0"/>
              <a:t>Group work is encouraged on homework</a:t>
            </a:r>
          </a:p>
          <a:p>
            <a:pPr lvl="1"/>
            <a:r>
              <a:rPr lang="en-US" smtClean="0"/>
              <a:t>But you must personally write what you turn in</a:t>
            </a:r>
          </a:p>
          <a:p>
            <a:pPr lvl="4"/>
            <a:endParaRPr lang="en-US" smtClean="0"/>
          </a:p>
          <a:p>
            <a:r>
              <a:rPr lang="en-US" smtClean="0"/>
              <a:t>Deadlines are firm and sharp</a:t>
            </a:r>
          </a:p>
          <a:p>
            <a:pPr lvl="1"/>
            <a:r>
              <a:rPr lang="en-US" smtClean="0"/>
              <a:t>Allowances for individual circumstances are included in the grading computation</a:t>
            </a:r>
          </a:p>
          <a:p>
            <a:pPr lvl="4"/>
            <a:endParaRPr lang="en-US" smtClean="0"/>
          </a:p>
          <a:p>
            <a:r>
              <a:rPr lang="en-US" smtClean="0"/>
              <a:t>Academic integrity is a serious matter</a:t>
            </a:r>
          </a:p>
          <a:p>
            <a:pPr lvl="1"/>
            <a:r>
              <a:rPr lang="en-US" smtClean="0"/>
              <a:t>No group work during the exams or the quiz!</a:t>
            </a:r>
          </a:p>
          <a:p>
            <a:pPr lvl="1"/>
            <a:r>
              <a:rPr lang="en-US" smtClean="0"/>
              <a:t>Scrupulously respect time limits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Finding Me</a:t>
            </a:r>
            <a:endParaRPr lang="en-US" dirty="0" smtClean="0"/>
          </a:p>
        </p:txBody>
      </p:sp>
      <p:sp>
        <p:nvSpPr>
          <p:cNvPr id="460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47119"/>
            <a:ext cx="8382000" cy="4114800"/>
          </a:xfrm>
          <a:noFill/>
        </p:spPr>
        <p:txBody>
          <a:bodyPr/>
          <a:lstStyle/>
          <a:p>
            <a:r>
              <a:rPr lang="en-US" dirty="0" smtClean="0"/>
              <a:t>Doug </a:t>
            </a:r>
            <a:r>
              <a:rPr lang="en-US" dirty="0" smtClean="0"/>
              <a:t>Oard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Office: </a:t>
            </a:r>
            <a:r>
              <a:rPr lang="en-US" dirty="0" smtClean="0"/>
              <a:t>HBK </a:t>
            </a:r>
            <a:r>
              <a:rPr lang="en-US" dirty="0" smtClean="0"/>
              <a:t>2118F</a:t>
            </a:r>
            <a:endParaRPr lang="en-US" dirty="0" smtClean="0"/>
          </a:p>
          <a:p>
            <a:pPr lvl="1"/>
            <a:r>
              <a:rPr lang="en-US" dirty="0" smtClean="0"/>
              <a:t>I’m normally there from 4:45-5:15 on class days</a:t>
            </a:r>
          </a:p>
          <a:p>
            <a:pPr lvl="1"/>
            <a:r>
              <a:rPr lang="en-US" dirty="0" smtClean="0"/>
              <a:t>I’m also normally happy to stay after class</a:t>
            </a:r>
            <a:endParaRPr lang="en-US" dirty="0" smtClean="0"/>
          </a:p>
          <a:p>
            <a:pPr lvl="1"/>
            <a:r>
              <a:rPr lang="en-US" dirty="0" smtClean="0"/>
              <a:t>People in the E-Discovery lab know if I am around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Email</a:t>
            </a:r>
            <a:r>
              <a:rPr lang="en-US" dirty="0" smtClean="0"/>
              <a:t>: </a:t>
            </a:r>
            <a:r>
              <a:rPr lang="en-US" dirty="0" smtClean="0"/>
              <a:t>oard@umd.edu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xpect an answer within 24 hours</a:t>
            </a:r>
          </a:p>
          <a:p>
            <a:pPr lvl="1"/>
            <a:r>
              <a:rPr lang="en-US" dirty="0" smtClean="0"/>
              <a:t>Include a phone number if discussion would </a:t>
            </a:r>
            <a:r>
              <a:rPr lang="en-US" dirty="0" smtClean="0"/>
              <a:t>h</a:t>
            </a:r>
            <a:r>
              <a:rPr lang="en-US" dirty="0" smtClean="0"/>
              <a:t>elp</a:t>
            </a:r>
          </a:p>
          <a:p>
            <a:pPr lvl="1"/>
            <a:r>
              <a:rPr lang="en-US" dirty="0" smtClean="0"/>
              <a:t>Indicate if you do </a:t>
            </a:r>
            <a:r>
              <a:rPr lang="en-US" u="sng" dirty="0" smtClean="0"/>
              <a:t>not</a:t>
            </a:r>
            <a:r>
              <a:rPr lang="en-US" dirty="0" smtClean="0"/>
              <a:t> want answers sent to the class</a:t>
            </a:r>
            <a:endParaRPr lang="en-US" dirty="0" smtClean="0"/>
          </a:p>
          <a:p>
            <a:pPr lvl="3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A Personal Approach to Learning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76400"/>
            <a:ext cx="8305800" cy="4114800"/>
          </a:xfrm>
        </p:spPr>
        <p:txBody>
          <a:bodyPr/>
          <a:lstStyle/>
          <a:p>
            <a:r>
              <a:rPr lang="en-US" dirty="0" smtClean="0"/>
              <a:t>Work ahead, so that you are </a:t>
            </a:r>
            <a:r>
              <a:rPr lang="en-US" u="sng" dirty="0" smtClean="0"/>
              <a:t>never</a:t>
            </a:r>
            <a:r>
              <a:rPr lang="en-US" dirty="0" smtClean="0"/>
              <a:t> behind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Find new questions everywhere</a:t>
            </a:r>
          </a:p>
          <a:p>
            <a:pPr lvl="1"/>
            <a:r>
              <a:rPr lang="en-US" dirty="0" smtClean="0"/>
              <a:t>Then find the answers somewhere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Enrich your practical skills relentlessly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Pick topics you want to learn more about</a:t>
            </a:r>
          </a:p>
          <a:p>
            <a:pPr lvl="3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You Go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	On a sheet of paper, answer the following (ungraded) question (no names, please):</a:t>
            </a:r>
          </a:p>
          <a:p>
            <a:endParaRPr lang="en-US" smtClean="0"/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sz="4000" smtClean="0"/>
              <a:t>What was the muddiest point in today’s class?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663"/>
            <a:ext cx="7772400" cy="1143000"/>
          </a:xfrm>
        </p:spPr>
        <p:txBody>
          <a:bodyPr/>
          <a:lstStyle/>
          <a:p>
            <a:r>
              <a:rPr lang="en-US" dirty="0" smtClean="0"/>
              <a:t>Infrastructures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23663"/>
            <a:ext cx="5410200" cy="4114800"/>
          </a:xfrm>
        </p:spPr>
        <p:txBody>
          <a:bodyPr/>
          <a:lstStyle/>
          <a:p>
            <a:r>
              <a:rPr lang="en-US" dirty="0"/>
              <a:t>Setting</a:t>
            </a:r>
          </a:p>
          <a:p>
            <a:pPr lvl="1"/>
            <a:r>
              <a:rPr lang="en-US" dirty="0"/>
              <a:t>Embedded</a:t>
            </a:r>
          </a:p>
          <a:p>
            <a:pPr lvl="1"/>
            <a:r>
              <a:rPr lang="en-US" dirty="0"/>
              <a:t>Pervasive</a:t>
            </a:r>
          </a:p>
          <a:p>
            <a:r>
              <a:rPr lang="en-US" dirty="0" smtClean="0"/>
              <a:t>Design</a:t>
            </a:r>
            <a:endParaRPr lang="en-US" dirty="0"/>
          </a:p>
          <a:p>
            <a:pPr lvl="1"/>
            <a:r>
              <a:rPr lang="en-US" dirty="0"/>
              <a:t>Reflects practice</a:t>
            </a:r>
          </a:p>
          <a:p>
            <a:pPr lvl="1"/>
            <a:r>
              <a:rPr lang="en-US" dirty="0"/>
              <a:t>Reflects standards</a:t>
            </a:r>
          </a:p>
          <a:p>
            <a:pPr lvl="1"/>
            <a:r>
              <a:rPr lang="en-US" dirty="0"/>
              <a:t>Path dependent</a:t>
            </a:r>
          </a:p>
          <a:p>
            <a:r>
              <a:rPr lang="en-US" dirty="0" smtClean="0"/>
              <a:t>Learned</a:t>
            </a:r>
            <a:endParaRPr lang="en-US" dirty="0"/>
          </a:p>
          <a:p>
            <a:r>
              <a:rPr lang="en-US" dirty="0"/>
              <a:t>Transparent when it works</a:t>
            </a:r>
          </a:p>
          <a:p>
            <a:pPr lvl="1"/>
            <a:r>
              <a:rPr lang="en-US" dirty="0"/>
              <a:t>But visible when it fails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31774" y="6488668"/>
            <a:ext cx="2525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Star and </a:t>
            </a:r>
            <a:r>
              <a:rPr lang="en-US" sz="1800" dirty="0" err="1" smtClean="0"/>
              <a:t>Ruhleder</a:t>
            </a:r>
            <a:r>
              <a:rPr lang="en-US" sz="1800" dirty="0" smtClean="0"/>
              <a:t> (1996)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50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dirty="0" smtClean="0"/>
              <a:t>“Information Institutions”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704335"/>
            <a:ext cx="7239000" cy="59436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Schools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School libraries, Academic libraries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Public, Special, Subscription, (bookstores?)</a:t>
            </a:r>
          </a:p>
          <a:p>
            <a:r>
              <a:rPr lang="en-US" dirty="0" smtClean="0"/>
              <a:t>Archives</a:t>
            </a:r>
          </a:p>
          <a:p>
            <a:pPr lvl="1"/>
            <a:r>
              <a:rPr lang="en-US" dirty="0" smtClean="0"/>
              <a:t>Government, Corporate, … </a:t>
            </a:r>
          </a:p>
          <a:p>
            <a:pPr lvl="1"/>
            <a:r>
              <a:rPr lang="en-US" dirty="0" smtClean="0"/>
              <a:t>Special collections, Historical societies</a:t>
            </a:r>
          </a:p>
          <a:p>
            <a:r>
              <a:rPr lang="en-US" dirty="0"/>
              <a:t>Museums</a:t>
            </a:r>
          </a:p>
          <a:p>
            <a:pPr lvl="1"/>
            <a:r>
              <a:rPr lang="en-US" dirty="0"/>
              <a:t>Art, Material culture, Natural history</a:t>
            </a:r>
          </a:p>
          <a:p>
            <a:r>
              <a:rPr lang="en-US" dirty="0" smtClean="0"/>
              <a:t>Search engines</a:t>
            </a:r>
          </a:p>
          <a:p>
            <a:pPr lvl="1"/>
            <a:r>
              <a:rPr lang="en-US" dirty="0" smtClean="0"/>
              <a:t>Google, Bing, </a:t>
            </a:r>
            <a:r>
              <a:rPr lang="en-US" dirty="0" err="1" smtClean="0"/>
              <a:t>Baidu</a:t>
            </a:r>
            <a:r>
              <a:rPr lang="en-US" dirty="0" smtClean="0"/>
              <a:t>, </a:t>
            </a:r>
            <a:r>
              <a:rPr lang="en-US" dirty="0" err="1" smtClean="0"/>
              <a:t>Yandex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179141" y="1923535"/>
            <a:ext cx="1413588" cy="3581400"/>
            <a:chOff x="483941" y="2133600"/>
            <a:chExt cx="1413588" cy="3581400"/>
          </a:xfrm>
        </p:grpSpPr>
        <p:sp>
          <p:nvSpPr>
            <p:cNvPr id="4" name="Left Brace 3"/>
            <p:cNvSpPr/>
            <p:nvPr/>
          </p:nvSpPr>
          <p:spPr bwMode="auto">
            <a:xfrm>
              <a:off x="1625600" y="2133600"/>
              <a:ext cx="271929" cy="3581400"/>
            </a:xfrm>
            <a:prstGeom prst="leftBrace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" charset="0"/>
                <a:cs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83941" y="3693467"/>
              <a:ext cx="11416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“LAM”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8910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lelogram 1"/>
          <p:cNvSpPr/>
          <p:nvPr/>
        </p:nvSpPr>
        <p:spPr bwMode="auto">
          <a:xfrm>
            <a:off x="282335" y="1752600"/>
            <a:ext cx="4572000" cy="762000"/>
          </a:xfrm>
          <a:prstGeom prst="parallelogram">
            <a:avLst>
              <a:gd name="adj" fmla="val 234189"/>
            </a:avLst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" charset="0"/>
              <a:cs typeface="Arial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82335" y="2514600"/>
            <a:ext cx="0" cy="236220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4852276" y="1752600"/>
            <a:ext cx="0" cy="236220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058486" y="2522838"/>
            <a:ext cx="0" cy="2362200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82335" y="4876800"/>
            <a:ext cx="2776151" cy="8238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3058486" y="4114800"/>
            <a:ext cx="1793790" cy="770238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06719" y="3034119"/>
            <a:ext cx="2776151" cy="8238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3082870" y="2272119"/>
            <a:ext cx="1793790" cy="770238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4088710" y="2602086"/>
            <a:ext cx="5684" cy="1864882"/>
          </a:xfrm>
          <a:prstGeom prst="lin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608342" y="2215387"/>
            <a:ext cx="665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TOP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72134" y="330382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FRONT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9878" y="3032514"/>
            <a:ext cx="1049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BACK</a:t>
            </a:r>
            <a:endParaRPr lang="en-US" sz="2000" dirty="0">
              <a:solidFill>
                <a:srgbClr val="00B05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38200" y="332046"/>
            <a:ext cx="8209043" cy="4871105"/>
            <a:chOff x="838200" y="332046"/>
            <a:chExt cx="8209043" cy="4871105"/>
          </a:xfrm>
        </p:grpSpPr>
        <p:sp>
          <p:nvSpPr>
            <p:cNvPr id="20" name="TextBox 19"/>
            <p:cNvSpPr txBox="1"/>
            <p:nvPr/>
          </p:nvSpPr>
          <p:spPr>
            <a:xfrm>
              <a:off x="5026399" y="1539519"/>
              <a:ext cx="40208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LBSC 631</a:t>
              </a:r>
            </a:p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Achieving Organizational Excellence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58486" y="4495265"/>
              <a:ext cx="29722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70C0"/>
                  </a:solidFill>
                </a:rPr>
                <a:t>LBSC 602</a:t>
              </a:r>
            </a:p>
            <a:p>
              <a:pPr algn="ctr"/>
              <a:r>
                <a:rPr lang="en-US" sz="2000" dirty="0" smtClean="0">
                  <a:solidFill>
                    <a:srgbClr val="0070C0"/>
                  </a:solidFill>
                </a:rPr>
                <a:t>Serving Information Needs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26399" y="3042357"/>
              <a:ext cx="390683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B050"/>
                  </a:solidFill>
                </a:rPr>
                <a:t>L</a:t>
              </a:r>
              <a:r>
                <a:rPr lang="en-US" sz="2000" dirty="0" smtClean="0">
                  <a:solidFill>
                    <a:srgbClr val="00B050"/>
                  </a:solidFill>
                </a:rPr>
                <a:t>BSC 671</a:t>
              </a:r>
            </a:p>
            <a:p>
              <a:pPr algn="ctr"/>
              <a:r>
                <a:rPr lang="en-US" sz="2000" dirty="0" smtClean="0">
                  <a:solidFill>
                    <a:srgbClr val="00B050"/>
                  </a:solidFill>
                </a:rPr>
                <a:t>Creating Information Infrastructures</a:t>
              </a:r>
              <a:endParaRPr lang="en-US" sz="2000" dirty="0">
                <a:solidFill>
                  <a:srgbClr val="00B05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8200" y="332046"/>
              <a:ext cx="382348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LBSC 791</a:t>
              </a:r>
            </a:p>
            <a:p>
              <a:pPr algn="ctr"/>
              <a:r>
                <a:rPr lang="en-US" dirty="0" smtClean="0"/>
                <a:t>Designing Principled Inquiry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938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4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The MLS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276" y="1451919"/>
            <a:ext cx="8229600" cy="4114800"/>
          </a:xfrm>
        </p:spPr>
        <p:txBody>
          <a:bodyPr/>
          <a:lstStyle/>
          <a:p>
            <a:r>
              <a:rPr lang="en-US" dirty="0" smtClean="0"/>
              <a:t>Specializations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Information and Diverse Populations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Government Information Management &amp; Services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School Library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Archives, Records, and Information Management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History and Library Science dual degree program</a:t>
            </a: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Curation</a:t>
            </a:r>
            <a:r>
              <a:rPr lang="en-US" dirty="0" smtClean="0">
                <a:solidFill>
                  <a:srgbClr val="00B050"/>
                </a:solidFill>
              </a:rPr>
              <a:t> and Management of Digital Assets</a:t>
            </a:r>
          </a:p>
          <a:p>
            <a:r>
              <a:rPr lang="en-US" dirty="0" err="1" smtClean="0"/>
              <a:t>Unspecializations</a:t>
            </a:r>
            <a:endParaRPr lang="en-US" dirty="0" smtClean="0"/>
          </a:p>
          <a:p>
            <a:pPr lvl="1"/>
            <a:r>
              <a:rPr lang="en-US" dirty="0" smtClean="0"/>
              <a:t>Research (Masters thesis option)</a:t>
            </a:r>
          </a:p>
          <a:p>
            <a:pPr lvl="1"/>
            <a:r>
              <a:rPr lang="en-US" dirty="0" smtClean="0"/>
              <a:t>Individualized Program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297"/>
            <a:ext cx="7772400" cy="827903"/>
          </a:xfrm>
        </p:spPr>
        <p:txBody>
          <a:bodyPr/>
          <a:lstStyle/>
          <a:p>
            <a:r>
              <a:rPr lang="en-US" u="sng" dirty="0" smtClean="0"/>
              <a:t>Some </a:t>
            </a:r>
            <a:r>
              <a:rPr lang="en-US" u="sng" dirty="0" smtClean="0"/>
              <a:t>Related iSchool Courses</a:t>
            </a:r>
            <a:endParaRPr lang="en-US" u="sng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143000"/>
            <a:ext cx="4341341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/>
              <a:t>LBSC 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 smtClean="0"/>
              <a:t>683: </a:t>
            </a:r>
            <a:r>
              <a:rPr lang="en-US" sz="2000" dirty="0"/>
              <a:t>Electronic Records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684: Arrangement &amp; Description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708X: E-Discovery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 smtClean="0"/>
              <a:t>770</a:t>
            </a:r>
            <a:r>
              <a:rPr lang="en-US" sz="2000" dirty="0"/>
              <a:t>: Bibliographic Control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773: Classification Theory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783: Technical Services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784: Digital Preservation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 smtClean="0"/>
              <a:t>785</a:t>
            </a:r>
            <a:r>
              <a:rPr lang="en-US" sz="2000" dirty="0"/>
              <a:t>: Appraisal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786: </a:t>
            </a:r>
            <a:r>
              <a:rPr lang="en-US" sz="2000" dirty="0" smtClean="0"/>
              <a:t>Preservation</a:t>
            </a:r>
            <a:endParaRPr lang="en-US" sz="2000" dirty="0"/>
          </a:p>
        </p:txBody>
      </p:sp>
      <p:sp>
        <p:nvSpPr>
          <p:cNvPr id="45060" name="Content Placeholder 6"/>
          <p:cNvSpPr>
            <a:spLocks noGrp="1"/>
          </p:cNvSpPr>
          <p:nvPr>
            <p:ph sz="half" idx="2"/>
          </p:nvPr>
        </p:nvSpPr>
        <p:spPr>
          <a:xfrm>
            <a:off x="4724400" y="1143000"/>
            <a:ext cx="4191000" cy="41148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/>
              <a:t>INST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630: Programming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631: HCI Fundamentals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640: Digital </a:t>
            </a:r>
            <a:r>
              <a:rPr lang="en-US" sz="2000" dirty="0" err="1" smtClean="0"/>
              <a:t>Curation</a:t>
            </a:r>
            <a:r>
              <a:rPr lang="en-US" sz="2000" dirty="0" smtClean="0"/>
              <a:t> Principles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715: Knowledge Management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733</a:t>
            </a:r>
            <a:r>
              <a:rPr lang="en-US" sz="2000" dirty="0" smtClean="0"/>
              <a:t>: Database Design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734</a:t>
            </a:r>
            <a:r>
              <a:rPr lang="en-US" sz="2000" dirty="0" smtClean="0"/>
              <a:t>: Information Retrieval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735: </a:t>
            </a:r>
            <a:r>
              <a:rPr lang="en-US" sz="2000" dirty="0" smtClean="0"/>
              <a:t>Computational Linguistics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737: Digging into </a:t>
            </a:r>
            <a:r>
              <a:rPr lang="en-US" sz="2000" dirty="0" smtClean="0"/>
              <a:t>Data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400" dirty="0"/>
              <a:t>INFM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 smtClean="0"/>
              <a:t>741</a:t>
            </a:r>
            <a:r>
              <a:rPr lang="en-US" sz="2000" dirty="0"/>
              <a:t>: Social Computing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000" dirty="0"/>
              <a:t>743: Internet </a:t>
            </a:r>
            <a:r>
              <a:rPr lang="en-US" sz="2000" dirty="0" smtClean="0"/>
              <a:t>Applications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4071</TotalTime>
  <Pages>22</Pages>
  <Words>1052</Words>
  <Application>Microsoft Office PowerPoint</Application>
  <PresentationFormat>On-screen Show (4:3)</PresentationFormat>
  <Paragraphs>296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Wingdings</vt:lpstr>
      <vt:lpstr>Default Design</vt:lpstr>
      <vt:lpstr>Information Infrastructures</vt:lpstr>
      <vt:lpstr>Tonight</vt:lpstr>
      <vt:lpstr>“Information”</vt:lpstr>
      <vt:lpstr>Infrastructures</vt:lpstr>
      <vt:lpstr>“Information Institutions”</vt:lpstr>
      <vt:lpstr>PowerPoint Presentation</vt:lpstr>
      <vt:lpstr>PowerPoint Presentation</vt:lpstr>
      <vt:lpstr>The MLS Program</vt:lpstr>
      <vt:lpstr>Some Related iSchool Courses</vt:lpstr>
      <vt:lpstr>Tonight</vt:lpstr>
      <vt:lpstr>PowerPoint Presentation</vt:lpstr>
      <vt:lpstr> “Data In Motion” vs. “Data At Rest”</vt:lpstr>
      <vt:lpstr>PowerPoint Presentation</vt:lpstr>
      <vt:lpstr>The Functional View</vt:lpstr>
      <vt:lpstr>NARA Records Life Cycle</vt:lpstr>
      <vt:lpstr>A Scientific Information Lifecycle</vt:lpstr>
      <vt:lpstr>DCC Digital Curation Life Cycle</vt:lpstr>
      <vt:lpstr>OAIS Reference Model</vt:lpstr>
      <vt:lpstr>Types of “Metadata”</vt:lpstr>
      <vt:lpstr>Five Levels of Metadata</vt:lpstr>
      <vt:lpstr>FRBR</vt:lpstr>
      <vt:lpstr>Dublin Core</vt:lpstr>
      <vt:lpstr>LCSH</vt:lpstr>
      <vt:lpstr>RDF XML</vt:lpstr>
      <vt:lpstr>Some Challenges</vt:lpstr>
      <vt:lpstr>My Homework P2</vt:lpstr>
      <vt:lpstr>Tonight</vt:lpstr>
      <vt:lpstr>Class Structure</vt:lpstr>
      <vt:lpstr>Approach</vt:lpstr>
      <vt:lpstr>The Grand Plan</vt:lpstr>
      <vt:lpstr>Reading Strategies</vt:lpstr>
      <vt:lpstr>Grading</vt:lpstr>
      <vt:lpstr>The Fine Print</vt:lpstr>
      <vt:lpstr>Finding Me</vt:lpstr>
      <vt:lpstr>A Personal Approach to Learning</vt:lpstr>
      <vt:lpstr>Before You Go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jj</cp:lastModifiedBy>
  <cp:revision>149</cp:revision>
  <cp:lastPrinted>1997-09-10T16:39:34Z</cp:lastPrinted>
  <dcterms:created xsi:type="dcterms:W3CDTF">1997-09-10T16:39:54Z</dcterms:created>
  <dcterms:modified xsi:type="dcterms:W3CDTF">2013-09-09T04:20:33Z</dcterms:modified>
</cp:coreProperties>
</file>