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16" r:id="rId2"/>
    <p:sldId id="688" r:id="rId3"/>
    <p:sldId id="672" r:id="rId4"/>
    <p:sldId id="663" r:id="rId5"/>
    <p:sldId id="664" r:id="rId6"/>
    <p:sldId id="665" r:id="rId7"/>
    <p:sldId id="666" r:id="rId8"/>
    <p:sldId id="667" r:id="rId9"/>
    <p:sldId id="670" r:id="rId10"/>
    <p:sldId id="671" r:id="rId11"/>
    <p:sldId id="682" r:id="rId12"/>
    <p:sldId id="683" r:id="rId13"/>
    <p:sldId id="684" r:id="rId14"/>
    <p:sldId id="685" r:id="rId15"/>
    <p:sldId id="686" r:id="rId16"/>
    <p:sldId id="687" r:id="rId17"/>
    <p:sldId id="673" r:id="rId1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5" autoAdjust="0"/>
    <p:restoredTop sz="75202" autoAdjust="0"/>
  </p:normalViewPr>
  <p:slideViewPr>
    <p:cSldViewPr>
      <p:cViewPr varScale="1">
        <p:scale>
          <a:sx n="62" d="100"/>
          <a:sy n="62" d="100"/>
        </p:scale>
        <p:origin x="7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March 23, 2015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8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: PHP and Asynchronous Programming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PHP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input from user from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Connect to the database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Execute SQL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results to generate 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41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vs. 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different about the web </a:t>
            </a:r>
            <a:r>
              <a:rPr lang="en-US" smtClean="0"/>
              <a:t>today from 15 </a:t>
            </a:r>
            <a:r>
              <a:rPr lang="en-US" dirty="0" smtClean="0"/>
              <a:t>years ago?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9537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24px-Achilles_Ajax_dice_Louvre_MNB911_n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0"/>
            <a:ext cx="9144000" cy="91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3581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chemeClr val="bg1"/>
                </a:solidFill>
                <a:latin typeface="Gill Sans"/>
                <a:cs typeface="Gill Sans"/>
              </a:rPr>
              <a:t>Ajax</a:t>
            </a:r>
            <a:endParaRPr lang="en-US" sz="36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695859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Ajax?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JavaScript and XML</a:t>
            </a:r>
          </a:p>
          <a:p>
            <a:r>
              <a:rPr lang="en-US" dirty="0" smtClean="0"/>
              <a:t>The only thing you need to learn: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1940" y="2743200"/>
            <a:ext cx="47730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"..."</a:t>
            </a:r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request = new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XMLHttpRequest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request.open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("GET",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request.onload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function()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if (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request.status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== 200)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 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// Your code here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}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};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request.send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(null);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4343400"/>
            <a:ext cx="2029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Callback function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2860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Get this URL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4572000" y="3810000"/>
            <a:ext cx="381000" cy="1447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667000" y="2590800"/>
            <a:ext cx="1524000" cy="3333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Multiply 10"/>
          <p:cNvSpPr/>
          <p:nvPr/>
        </p:nvSpPr>
        <p:spPr bwMode="auto">
          <a:xfrm>
            <a:off x="4267200" y="838200"/>
            <a:ext cx="990600" cy="9906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3783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static file (e.g., JSON)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is JSON the same or different from XML?</a:t>
            </a:r>
          </a:p>
        </p:txBody>
      </p:sp>
      <p:pic>
        <p:nvPicPr>
          <p:cNvPr id="9" name="Picture 8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3200400" cy="2638044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389365" y="1752600"/>
            <a:ext cx="41450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balls"]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}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9378517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application programming interface (API)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do we write APIs?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657290"/>
            <a:ext cx="736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http://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download.finance.yahoo.com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/d/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quotes.csv?s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=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GOOG&amp;f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=nsl1op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24954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Think of this as a function call!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5400000">
            <a:off x="3048000" y="438090"/>
            <a:ext cx="381000" cy="3733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325749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argument1=value&amp;argument2=value...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 bwMode="auto">
          <a:xfrm>
            <a:off x="6019800" y="2114490"/>
            <a:ext cx="228600" cy="1143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14075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Got it?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04233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30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Warmup</a:t>
            </a:r>
            <a:r>
              <a:rPr lang="en-US" dirty="0" smtClean="0"/>
              <a:t> Exercises</a:t>
            </a:r>
            <a:endParaRPr lang="en-US" dirty="0"/>
          </a:p>
        </p:txBody>
      </p:sp>
      <p:pic>
        <p:nvPicPr>
          <p:cNvPr id="4" name="Picture 3" descr="ChinookDatabaseSchema1.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43000"/>
            <a:ext cx="6573619" cy="530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221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0"/>
            <a:ext cx="52752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5518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Databases Yesterday…</a:t>
            </a:r>
          </a:p>
        </p:txBody>
      </p:sp>
    </p:spTree>
    <p:extLst>
      <p:ext uri="{BB962C8B-B14F-4D97-AF65-F5344CB8AC3E}">
        <p14:creationId xmlns:p14="http://schemas.microsoft.com/office/powerpoint/2010/main" val="119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5317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Databases today…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6" name="Picture 5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8" name="Picture 7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" name="Picture 1" descr="logo_amazon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3" name="Picture 2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9" name="Picture 8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10" name="Picture 9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11" name="Picture 10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4419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Wait, but these are websites?</a:t>
            </a:r>
            <a:endParaRPr lang="en-US" sz="2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pic>
        <p:nvPicPr>
          <p:cNvPr id="4" name="Picture 3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5" name="Picture 4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482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Websites that are really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content is in a database</a:t>
            </a:r>
          </a:p>
          <a:p>
            <a:r>
              <a:rPr lang="en-US" dirty="0" smtClean="0"/>
              <a:t>Web pages are dynamically constructed from results of database queries</a:t>
            </a:r>
          </a:p>
        </p:txBody>
      </p:sp>
    </p:spTree>
    <p:extLst>
      <p:ext uri="{BB962C8B-B14F-4D97-AF65-F5344CB8AC3E}">
        <p14:creationId xmlns:p14="http://schemas.microsoft.com/office/powerpoint/2010/main" val="3655939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Multi-Tiered Architectures</a:t>
            </a:r>
            <a:endParaRPr lang="en-US" dirty="0"/>
          </a:p>
        </p:txBody>
      </p:sp>
      <p:cxnSp>
        <p:nvCxnSpPr>
          <p:cNvPr id="4" name="AutoShape 16"/>
          <p:cNvCxnSpPr>
            <a:cxnSpLocks noChangeShapeType="1"/>
            <a:stCxn id="5" idx="2"/>
            <a:endCxn id="25" idx="0"/>
          </p:cNvCxnSpPr>
          <p:nvPr/>
        </p:nvCxnSpPr>
        <p:spPr bwMode="auto">
          <a:xfrm rot="5400000">
            <a:off x="2483644" y="2629694"/>
            <a:ext cx="1143000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217738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22098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334000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cxnSp>
        <p:nvCxnSpPr>
          <p:cNvPr id="8" name="AutoShape 16"/>
          <p:cNvCxnSpPr>
            <a:cxnSpLocks noChangeShapeType="1"/>
            <a:stCxn id="7" idx="2"/>
            <a:endCxn id="23" idx="0"/>
          </p:cNvCxnSpPr>
          <p:nvPr/>
        </p:nvCxnSpPr>
        <p:spPr bwMode="auto">
          <a:xfrm rot="5400000">
            <a:off x="5638801" y="2590800"/>
            <a:ext cx="1066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1158875" y="2514600"/>
            <a:ext cx="6934200" cy="0"/>
          </a:xfrm>
          <a:prstGeom prst="line">
            <a:avLst/>
          </a:prstGeom>
          <a:ln>
            <a:prstDash val="dash"/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 b="0">
              <a:latin typeface="Gill Sans"/>
              <a:cs typeface="Gill Sans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990600" y="2057400"/>
            <a:ext cx="689111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Client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990600" y="2635250"/>
            <a:ext cx="72958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chemeClr val="bg1"/>
                </a:solidFill>
                <a:latin typeface="Gill Sans"/>
                <a:cs typeface="Gill Sans"/>
              </a:rPr>
              <a:t>Server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5334000" y="3125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5334000" y="3887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“</a:t>
            </a:r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Middleware</a:t>
            </a:r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”</a:t>
            </a:r>
            <a:endParaRPr lang="en-US" b="0" dirty="0">
              <a:solidFill>
                <a:schemeClr val="bg2"/>
              </a:solidFill>
              <a:latin typeface="Gill Sans"/>
              <a:cs typeface="Gill Sans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2217738" y="32019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cxnSp>
        <p:nvCxnSpPr>
          <p:cNvPr id="26" name="AutoShape 16"/>
          <p:cNvCxnSpPr>
            <a:cxnSpLocks noChangeShapeType="1"/>
            <a:stCxn id="23" idx="2"/>
            <a:endCxn id="24" idx="0"/>
          </p:cNvCxnSpPr>
          <p:nvPr/>
        </p:nvCxnSpPr>
        <p:spPr bwMode="auto">
          <a:xfrm rot="5400000">
            <a:off x="6019801" y="3733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53340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cxnSp>
        <p:nvCxnSpPr>
          <p:cNvPr id="28" name="AutoShape 16"/>
          <p:cNvCxnSpPr>
            <a:cxnSpLocks noChangeShapeType="1"/>
            <a:stCxn id="25" idx="2"/>
            <a:endCxn id="6" idx="1"/>
          </p:cNvCxnSpPr>
          <p:nvPr/>
        </p:nvCxnSpPr>
        <p:spPr bwMode="auto">
          <a:xfrm rot="5400000">
            <a:off x="2556669" y="4150519"/>
            <a:ext cx="990600" cy="793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AutoShape 16"/>
          <p:cNvCxnSpPr>
            <a:cxnSpLocks noChangeShapeType="1"/>
            <a:stCxn id="24" idx="2"/>
            <a:endCxn id="27" idx="1"/>
          </p:cNvCxnSpPr>
          <p:nvPr/>
        </p:nvCxnSpPr>
        <p:spPr bwMode="auto">
          <a:xfrm rot="5400000">
            <a:off x="6019801" y="4495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148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the Pieces Together…</a:t>
            </a:r>
            <a:endParaRPr lang="en-US" dirty="0"/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6400800" y="3200400"/>
            <a:ext cx="1828800" cy="1371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1143000" y="3124200"/>
            <a:ext cx="1143000" cy="1447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3657600" y="3048000"/>
            <a:ext cx="1295400" cy="160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691860" y="2667000"/>
            <a:ext cx="1184940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Web Server</a:t>
            </a:r>
          </a:p>
        </p:txBody>
      </p:sp>
      <p:grpSp>
        <p:nvGrpSpPr>
          <p:cNvPr id="50" name="Group 28"/>
          <p:cNvGrpSpPr>
            <a:grpSpLocks/>
          </p:cNvGrpSpPr>
          <p:nvPr/>
        </p:nvGrpSpPr>
        <p:grpSpPr bwMode="auto">
          <a:xfrm>
            <a:off x="2286000" y="3048000"/>
            <a:ext cx="1371600" cy="307975"/>
            <a:chOff x="1776" y="1488"/>
            <a:chExt cx="864" cy="194"/>
          </a:xfrm>
        </p:grpSpPr>
        <p:sp>
          <p:nvSpPr>
            <p:cNvPr id="51" name="Line 8"/>
            <p:cNvSpPr>
              <a:spLocks noChangeShapeType="1"/>
            </p:cNvSpPr>
            <p:nvPr/>
          </p:nvSpPr>
          <p:spPr bwMode="auto">
            <a:xfrm flipH="1">
              <a:off x="1776" y="1680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2016" y="1488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3" name="Group 32"/>
          <p:cNvGrpSpPr>
            <a:grpSpLocks/>
          </p:cNvGrpSpPr>
          <p:nvPr/>
        </p:nvGrpSpPr>
        <p:grpSpPr bwMode="auto">
          <a:xfrm>
            <a:off x="2286000" y="3962400"/>
            <a:ext cx="1371600" cy="307975"/>
            <a:chOff x="1776" y="2064"/>
            <a:chExt cx="864" cy="194"/>
          </a:xfrm>
        </p:grpSpPr>
        <p:sp>
          <p:nvSpPr>
            <p:cNvPr id="54" name="Line 11"/>
            <p:cNvSpPr>
              <a:spLocks noChangeShapeType="1"/>
            </p:cNvSpPr>
            <p:nvPr/>
          </p:nvSpPr>
          <p:spPr bwMode="auto">
            <a:xfrm flipH="1">
              <a:off x="1776" y="2256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5" name="Text Box 12"/>
            <p:cNvSpPr txBox="1">
              <a:spLocks noChangeArrowheads="1"/>
            </p:cNvSpPr>
            <p:nvPr/>
          </p:nvSpPr>
          <p:spPr bwMode="auto">
            <a:xfrm>
              <a:off x="2016" y="2064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6" name="Group 29"/>
          <p:cNvGrpSpPr>
            <a:grpSpLocks/>
          </p:cNvGrpSpPr>
          <p:nvPr/>
        </p:nvGrpSpPr>
        <p:grpSpPr bwMode="auto">
          <a:xfrm>
            <a:off x="2286000" y="3505204"/>
            <a:ext cx="1371600" cy="338138"/>
            <a:chOff x="1776" y="1776"/>
            <a:chExt cx="864" cy="213"/>
          </a:xfrm>
        </p:grpSpPr>
        <p:sp>
          <p:nvSpPr>
            <p:cNvPr id="57" name="Text Box 10"/>
            <p:cNvSpPr txBox="1">
              <a:spLocks noChangeArrowheads="1"/>
            </p:cNvSpPr>
            <p:nvPr/>
          </p:nvSpPr>
          <p:spPr bwMode="auto">
            <a:xfrm>
              <a:off x="2016" y="1776"/>
              <a:ext cx="336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>
                  <a:solidFill>
                    <a:srgbClr val="000000"/>
                  </a:solidFill>
                  <a:latin typeface="Gill Sans"/>
                  <a:cs typeface="Gill Sans"/>
                </a:rPr>
                <a:t>CGI</a:t>
              </a:r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 flipV="1">
              <a:off x="1776" y="1968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240006" y="2743200"/>
            <a:ext cx="893594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Browser</a:t>
            </a:r>
          </a:p>
        </p:txBody>
      </p:sp>
      <p:grpSp>
        <p:nvGrpSpPr>
          <p:cNvPr id="60" name="Group 30"/>
          <p:cNvGrpSpPr>
            <a:grpSpLocks/>
          </p:cNvGrpSpPr>
          <p:nvPr/>
        </p:nvGrpSpPr>
        <p:grpSpPr bwMode="auto">
          <a:xfrm>
            <a:off x="4953000" y="3321054"/>
            <a:ext cx="1447800" cy="338138"/>
            <a:chOff x="3456" y="1660"/>
            <a:chExt cx="912" cy="213"/>
          </a:xfrm>
        </p:grpSpPr>
        <p:sp>
          <p:nvSpPr>
            <p:cNvPr id="61" name="Text Box 15"/>
            <p:cNvSpPr txBox="1">
              <a:spLocks noChangeArrowheads="1"/>
            </p:cNvSpPr>
            <p:nvPr/>
          </p:nvSpPr>
          <p:spPr bwMode="auto">
            <a:xfrm>
              <a:off x="3504" y="1660"/>
              <a:ext cx="684" cy="2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SQL </a:t>
              </a:r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  <a:endParaRPr lang="en-US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 flipV="1">
              <a:off x="3456" y="1872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63" name="Group 31"/>
          <p:cNvGrpSpPr>
            <a:grpSpLocks/>
          </p:cNvGrpSpPr>
          <p:nvPr/>
        </p:nvGrpSpPr>
        <p:grpSpPr bwMode="auto">
          <a:xfrm>
            <a:off x="4953000" y="3852867"/>
            <a:ext cx="1447800" cy="338138"/>
            <a:chOff x="3456" y="1995"/>
            <a:chExt cx="912" cy="213"/>
          </a:xfrm>
        </p:grpSpPr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H="1" flipV="1">
              <a:off x="3456" y="2208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3648" y="1995"/>
              <a:ext cx="492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Results</a:t>
              </a:r>
            </a:p>
          </p:txBody>
        </p:sp>
      </p:grp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6476997" y="2787650"/>
            <a:ext cx="1752603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Database (MySQL)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962400" y="3429000"/>
            <a:ext cx="685800" cy="8471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038600" y="3657600"/>
            <a:ext cx="54373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PHP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908061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is a server-side scripting language</a:t>
            </a:r>
          </a:p>
          <a:p>
            <a:pPr lvl="1"/>
            <a:r>
              <a:rPr lang="en-US" b="1" dirty="0" smtClean="0"/>
              <a:t>Must</a:t>
            </a:r>
            <a:r>
              <a:rPr lang="en-US" dirty="0" smtClean="0"/>
              <a:t> run on a server (</a:t>
            </a:r>
            <a:r>
              <a:rPr lang="en-US" i="1" dirty="0" smtClean="0"/>
              <a:t>not</a:t>
            </a:r>
            <a:r>
              <a:rPr lang="en-US" dirty="0" smtClean="0"/>
              <a:t> in the browser)</a:t>
            </a:r>
          </a:p>
          <a:p>
            <a:pPr lvl="1"/>
            <a:r>
              <a:rPr lang="en-US" dirty="0" smtClean="0"/>
              <a:t>More specifically, runs inside the web server</a:t>
            </a:r>
          </a:p>
          <a:p>
            <a:r>
              <a:rPr lang="en-US" dirty="0" smtClean="0"/>
              <a:t>Typical PHP script:</a:t>
            </a:r>
          </a:p>
          <a:p>
            <a:pPr lvl="1"/>
            <a:r>
              <a:rPr lang="en-US" dirty="0" smtClean="0"/>
              <a:t>Fetches input from user forms</a:t>
            </a:r>
          </a:p>
          <a:p>
            <a:pPr lvl="1"/>
            <a:r>
              <a:rPr lang="en-US" dirty="0" smtClean="0"/>
              <a:t>Executes SQL queries</a:t>
            </a:r>
          </a:p>
          <a:p>
            <a:pPr lvl="1"/>
            <a:r>
              <a:rPr lang="en-US" dirty="0" smtClean="0"/>
              <a:t>Constructs an HTML page containing results</a:t>
            </a:r>
          </a:p>
          <a:p>
            <a:r>
              <a:rPr lang="en-US" dirty="0" smtClean="0"/>
              <a:t>Part of the “LAMP” stack</a:t>
            </a:r>
          </a:p>
          <a:p>
            <a:pPr lvl="1"/>
            <a:r>
              <a:rPr lang="en-US" dirty="0" smtClean="0"/>
              <a:t>Linux, Apache, MySQL, 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671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just like normal HTML pages</a:t>
            </a:r>
          </a:p>
          <a:p>
            <a:r>
              <a:rPr lang="en-US" dirty="0" smtClean="0"/>
              <a:t>With the exception of </a:t>
            </a:r>
            <a:r>
              <a:rPr lang="en-US" dirty="0"/>
              <a:t>code between &lt;?</a:t>
            </a:r>
            <a:r>
              <a:rPr lang="en-US" dirty="0" err="1" smtClean="0"/>
              <a:t>php</a:t>
            </a:r>
            <a:r>
              <a:rPr lang="en-US" dirty="0" smtClean="0"/>
              <a:t> … ?&gt;</a:t>
            </a:r>
          </a:p>
          <a:p>
            <a:r>
              <a:rPr lang="en-US" dirty="0" smtClean="0"/>
              <a:t>Variables begin with dollar signs</a:t>
            </a:r>
          </a:p>
          <a:p>
            <a:pPr lvl="1"/>
            <a:r>
              <a:rPr lang="en-US" dirty="0" smtClean="0"/>
              <a:t>E.g., $a, $b</a:t>
            </a:r>
          </a:p>
          <a:p>
            <a:r>
              <a:rPr lang="en-US" dirty="0" smtClean="0"/>
              <a:t>Use “echo” to output HTML</a:t>
            </a:r>
          </a:p>
          <a:p>
            <a:pPr lvl="1"/>
            <a:r>
              <a:rPr lang="en-US" dirty="0"/>
              <a:t>Just like </a:t>
            </a:r>
            <a:r>
              <a:rPr lang="en-US" dirty="0" err="1"/>
              <a:t>document.writeln</a:t>
            </a:r>
            <a:r>
              <a:rPr lang="en-US" dirty="0" smtClean="0"/>
              <a:t>(…) in JavaScript</a:t>
            </a:r>
          </a:p>
          <a:p>
            <a:r>
              <a:rPr lang="en-US" dirty="0" smtClean="0"/>
              <a:t>Use “.” to concatenate string</a:t>
            </a:r>
          </a:p>
          <a:p>
            <a:pPr lvl="1"/>
            <a:r>
              <a:rPr lang="en-US" dirty="0" smtClean="0"/>
              <a:t>E.g., “here is” . “ some text”</a:t>
            </a:r>
          </a:p>
          <a:p>
            <a:pPr lvl="1"/>
            <a:r>
              <a:rPr lang="en-US" dirty="0" smtClean="0"/>
              <a:t>Just like “here is” + “ some text” in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00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49657</TotalTime>
  <Words>400</Words>
  <Application>Microsoft Office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Arial Black</vt:lpstr>
      <vt:lpstr>Gill Sans</vt:lpstr>
      <vt:lpstr>Wingdings</vt:lpstr>
      <vt:lpstr>Default Design</vt:lpstr>
      <vt:lpstr>PowerPoint Presentation</vt:lpstr>
      <vt:lpstr>Warmup Exercises</vt:lpstr>
      <vt:lpstr>PowerPoint Presentation</vt:lpstr>
      <vt:lpstr>PowerPoint Presentation</vt:lpstr>
      <vt:lpstr>Websites that are really databases</vt:lpstr>
      <vt:lpstr>Multi-Tiered Architectures</vt:lpstr>
      <vt:lpstr>Putting the Pieces Together…</vt:lpstr>
      <vt:lpstr>What is PHP?</vt:lpstr>
      <vt:lpstr>PHP Scripts</vt:lpstr>
      <vt:lpstr>Sample PHP Script</vt:lpstr>
      <vt:lpstr>Synchronous vs. Asynchronous</vt:lpstr>
      <vt:lpstr>PowerPoint Presentation</vt:lpstr>
      <vt:lpstr>What’s Ajax?</vt:lpstr>
      <vt:lpstr>What’s at the URL?</vt:lpstr>
      <vt:lpstr>What’s at the URL?</vt:lpstr>
      <vt:lpstr>PowerPoint Presentation</vt:lpstr>
      <vt:lpstr>Muddiest Point</vt:lpstr>
    </vt:vector>
  </TitlesOfParts>
  <Manager/>
  <Company>University of Maryland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The Tablet</cp:lastModifiedBy>
  <cp:revision>8255</cp:revision>
  <dcterms:created xsi:type="dcterms:W3CDTF">2012-09-06T21:39:14Z</dcterms:created>
  <dcterms:modified xsi:type="dcterms:W3CDTF">2015-03-26T18:59:10Z</dcterms:modified>
  <cp:category/>
</cp:coreProperties>
</file>