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616" r:id="rId2"/>
    <p:sldId id="688" r:id="rId3"/>
    <p:sldId id="672" r:id="rId4"/>
    <p:sldId id="663" r:id="rId5"/>
    <p:sldId id="664" r:id="rId6"/>
    <p:sldId id="665" r:id="rId7"/>
    <p:sldId id="666" r:id="rId8"/>
    <p:sldId id="667" r:id="rId9"/>
    <p:sldId id="670" r:id="rId10"/>
    <p:sldId id="671" r:id="rId11"/>
    <p:sldId id="682" r:id="rId12"/>
    <p:sldId id="683" r:id="rId13"/>
    <p:sldId id="684" r:id="rId14"/>
    <p:sldId id="685" r:id="rId15"/>
    <p:sldId id="686" r:id="rId16"/>
    <p:sldId id="687" r:id="rId17"/>
    <p:sldId id="673" r:id="rId1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2780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199908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03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99"/>
    <a:srgbClr val="CCFF99"/>
    <a:srgbClr val="CC99FF"/>
    <a:srgbClr val="000066"/>
    <a:srgbClr val="996600"/>
    <a:srgbClr val="4D6997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05" autoAdjust="0"/>
    <p:restoredTop sz="75202" autoAdjust="0"/>
  </p:normalViewPr>
  <p:slideViewPr>
    <p:cSldViewPr>
      <p:cViewPr varScale="1">
        <p:scale>
          <a:sx n="62" d="100"/>
          <a:sy n="62" d="100"/>
        </p:scale>
        <p:origin x="7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82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1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1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D098A0DF-783C-49D9-9260-6806A799F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93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1"/>
            <a:ext cx="585311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0D86A14-AC1F-4C9A-8DDE-CE6B11F31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7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1" y="1371600"/>
            <a:ext cx="6477000" cy="17526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1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895600"/>
            <a:ext cx="9144000" cy="1028700"/>
          </a:xfrm>
        </p:spPr>
        <p:txBody>
          <a:bodyPr/>
          <a:lstStyle>
            <a:lvl1pPr algn="ctr">
              <a:defRPr sz="4000" b="1"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4300"/>
            <a:ext cx="8686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6" r:id="rId4"/>
    <p:sldLayoutId id="2147483653" r:id="rId5"/>
    <p:sldLayoutId id="2147483654" r:id="rId6"/>
    <p:sldLayoutId id="2147483657" r:id="rId7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chemeClr val="bg1"/>
          </a:solidFill>
          <a:latin typeface="Gill Sans"/>
          <a:ea typeface="+mj-ea"/>
          <a:cs typeface="Gill San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5pPr>
      <a:lvl6pPr marL="45713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6pPr>
      <a:lvl7pPr marL="91425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7pPr>
      <a:lvl8pPr marL="137139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8pPr>
      <a:lvl9pPr marL="182851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9pPr>
    </p:titleStyle>
    <p:bodyStyle>
      <a:lvl1pPr marL="342848" indent="-342848" algn="l" rtl="0" eaLnBrk="0" fontAlgn="base" hangingPunct="0">
        <a:spcBef>
          <a:spcPct val="25000"/>
        </a:spcBef>
        <a:spcAft>
          <a:spcPct val="25000"/>
        </a:spcAft>
        <a:buClr>
          <a:srgbClr val="5675A9"/>
        </a:buClr>
        <a:buSzPct val="75000"/>
        <a:buFont typeface="Wingdings" charset="2"/>
        <a:buChar char="¢"/>
        <a:defRPr sz="2400" baseline="0">
          <a:solidFill>
            <a:schemeClr val="bg1"/>
          </a:solidFill>
          <a:latin typeface="Gill Sans"/>
          <a:ea typeface="+mn-ea"/>
          <a:cs typeface="Gill Sans"/>
        </a:defRPr>
      </a:lvl1pPr>
      <a:lvl2pPr marL="742836" indent="-285707" algn="l" rtl="0" eaLnBrk="0" fontAlgn="base" hangingPunct="0">
        <a:spcBef>
          <a:spcPct val="10000"/>
        </a:spcBef>
        <a:spcAft>
          <a:spcPct val="10000"/>
        </a:spcAft>
        <a:buClr>
          <a:srgbClr val="5675A9"/>
        </a:buClr>
        <a:buSzPct val="75000"/>
        <a:buFont typeface="Wingdings" charset="2"/>
        <a:buChar char="l"/>
        <a:defRPr sz="2000" baseline="0">
          <a:solidFill>
            <a:schemeClr val="bg1"/>
          </a:solidFill>
          <a:latin typeface="Gill Sans"/>
          <a:cs typeface="Gill Sans"/>
        </a:defRPr>
      </a:lvl2pPr>
      <a:lvl3pPr marL="114282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800" baseline="0">
          <a:solidFill>
            <a:schemeClr val="bg1"/>
          </a:solidFill>
          <a:latin typeface="Gill Sans"/>
          <a:cs typeface="Gill Sans"/>
        </a:defRPr>
      </a:lvl3pPr>
      <a:lvl4pPr marL="159995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4pPr>
      <a:lvl5pPr marL="2057085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5pPr>
      <a:lvl6pPr marL="251421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344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847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5603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4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08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3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11" Type="http://schemas.openxmlformats.org/officeDocument/2006/relationships/image" Target="../media/image13.jpe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/>
          <p:cNvSpPr>
            <a:spLocks noChangeArrowheads="1"/>
          </p:cNvSpPr>
          <p:nvPr/>
        </p:nvSpPr>
        <p:spPr bwMode="auto">
          <a:xfrm>
            <a:off x="228600" y="12192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algn="r" eaLnBrk="1" hangingPunct="1"/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INFM 603: Information Technology and Organizational Context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495800" y="3962400"/>
            <a:ext cx="441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>
              <a:tabLst>
                <a:tab pos="22256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Jimmy Lin</a:t>
            </a:r>
          </a:p>
          <a:p>
            <a:pPr>
              <a:tabLst>
                <a:tab pos="22256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The </a:t>
            </a:r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iSchool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/>
            </a:r>
            <a:b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University of Maryland</a:t>
            </a:r>
            <a:b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endParaRPr lang="en-US" sz="2400" b="0" dirty="0" smtClean="0">
              <a:solidFill>
                <a:schemeClr val="bg1"/>
              </a:solidFill>
              <a:latin typeface="Gill Sans"/>
              <a:cs typeface="Gill Sans"/>
            </a:endParaRPr>
          </a:p>
          <a:p>
            <a:pPr>
              <a:tabLst>
                <a:tab pos="2225675" algn="l"/>
              </a:tabLst>
            </a:pPr>
            <a:r>
              <a:rPr lang="en-US" sz="2400" b="0" kern="0" dirty="0" smtClean="0">
                <a:solidFill>
                  <a:schemeClr val="bg1"/>
                </a:solidFill>
                <a:latin typeface="Gill Sans"/>
                <a:cs typeface="Gill Sans"/>
              </a:rPr>
              <a:t>Thursday, March 23, 2015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609600" y="1676400"/>
            <a:ext cx="8305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Gill Sans"/>
                <a:cs typeface="Gill Sans"/>
              </a:rPr>
              <a:t>Session 8</a:t>
            </a:r>
            <a:r>
              <a:rPr lang="en-US" sz="3600" dirty="0">
                <a:solidFill>
                  <a:schemeClr val="bg1"/>
                </a:solidFill>
                <a:latin typeface="Gill Sans"/>
                <a:cs typeface="Gill Sans"/>
              </a:rPr>
              <a:t>: PHP and Asynchronous Programming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pic>
        <p:nvPicPr>
          <p:cNvPr id="7" name="Picture 6" descr="webglobel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114800"/>
            <a:ext cx="990600" cy="990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PHP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Get input from user from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Connect to the database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Execute SQL query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Process results to generate 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6417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Synchronous vs. Asynchronous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different about the web </a:t>
            </a:r>
            <a:r>
              <a:rPr lang="en-US" smtClean="0"/>
              <a:t>today from 15 </a:t>
            </a:r>
            <a:r>
              <a:rPr lang="en-US" dirty="0" smtClean="0"/>
              <a:t>years ago?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9537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24px-Achilles_Ajax_dice_Louvre_MNB911_n2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24000"/>
            <a:ext cx="9144000" cy="914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0" y="35814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solidFill>
                  <a:schemeClr val="bg1"/>
                </a:solidFill>
                <a:latin typeface="Gill Sans"/>
                <a:cs typeface="Gill Sans"/>
              </a:rPr>
              <a:t>Ajax</a:t>
            </a:r>
            <a:endParaRPr lang="en-US" sz="36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6958592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Ajax?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Asynchronous JavaScript and XML</a:t>
            </a:r>
          </a:p>
          <a:p>
            <a:r>
              <a:rPr lang="en-US" dirty="0" smtClean="0"/>
              <a:t>The only thing you need to learn: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41940" y="2743200"/>
            <a:ext cx="47730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000000"/>
                </a:solidFill>
                <a:latin typeface="Gill Sans"/>
                <a:cs typeface="Gill Sans"/>
              </a:rPr>
              <a:t>  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var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url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= </a:t>
            </a:r>
            <a:r>
              <a:rPr lang="en-US" sz="2000" b="0" dirty="0" smtClean="0">
                <a:solidFill>
                  <a:srgbClr val="FF0000"/>
                </a:solidFill>
                <a:latin typeface="Gill Sans"/>
                <a:cs typeface="Gill Sans"/>
              </a:rPr>
              <a:t>"..."</a:t>
            </a:r>
            <a:r>
              <a:rPr lang="en-US" sz="2000" b="0" dirty="0" smtClean="0">
                <a:solidFill>
                  <a:srgbClr val="000000"/>
                </a:solidFill>
                <a:latin typeface="Gill Sans"/>
                <a:cs typeface="Gill Sans"/>
              </a:rPr>
              <a:t>;</a:t>
            </a:r>
            <a:endParaRPr lang="en-US" sz="2000" b="0" dirty="0">
              <a:solidFill>
                <a:srgbClr val="000000"/>
              </a:solidFill>
              <a:latin typeface="Gill Sans"/>
              <a:cs typeface="Gill Sans"/>
            </a:endParaRP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var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request = new 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XMLHttpRequest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();</a:t>
            </a: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request.open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("GET", 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url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);</a:t>
            </a: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request.onload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= function() {</a:t>
            </a: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  if (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request.status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== 200) {</a:t>
            </a: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    </a:t>
            </a:r>
            <a:r>
              <a:rPr lang="en-US" sz="2000" b="0" dirty="0" smtClean="0">
                <a:solidFill>
                  <a:srgbClr val="FF0000"/>
                </a:solidFill>
                <a:latin typeface="Gill Sans"/>
                <a:cs typeface="Gill Sans"/>
              </a:rPr>
              <a:t>// Your code here</a:t>
            </a:r>
            <a:endParaRPr lang="en-US" sz="2000" b="0" dirty="0">
              <a:solidFill>
                <a:srgbClr val="FF0000"/>
              </a:solidFill>
              <a:latin typeface="Gill Sans"/>
              <a:cs typeface="Gill Sans"/>
            </a:endParaRP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  }</a:t>
            </a: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};</a:t>
            </a: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request.send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(null);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5400" y="4343400"/>
            <a:ext cx="2029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  <a:latin typeface="Gill Sans"/>
                <a:cs typeface="Gill Sans"/>
              </a:rPr>
              <a:t>Callback function</a:t>
            </a:r>
            <a:endParaRPr lang="en-US" sz="2000" b="0" dirty="0">
              <a:solidFill>
                <a:srgbClr val="0000FF"/>
              </a:solidFill>
              <a:latin typeface="Gill Sans"/>
              <a:cs typeface="Gill San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2286000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  <a:latin typeface="Gill Sans"/>
                <a:cs typeface="Gill Sans"/>
              </a:rPr>
              <a:t>Get this URL</a:t>
            </a:r>
            <a:endParaRPr lang="en-US" sz="2000" b="0" dirty="0">
              <a:solidFill>
                <a:srgbClr val="0000FF"/>
              </a:solidFill>
              <a:latin typeface="Gill Sans"/>
              <a:cs typeface="Gill Sans"/>
            </a:endParaRPr>
          </a:p>
        </p:txBody>
      </p:sp>
      <p:sp>
        <p:nvSpPr>
          <p:cNvPr id="7" name="Right Brace 6"/>
          <p:cNvSpPr/>
          <p:nvPr/>
        </p:nvSpPr>
        <p:spPr bwMode="auto">
          <a:xfrm>
            <a:off x="4572000" y="3810000"/>
            <a:ext cx="381000" cy="1447800"/>
          </a:xfrm>
          <a:prstGeom prst="rightBrace">
            <a:avLst>
              <a:gd name="adj1" fmla="val 68333"/>
              <a:gd name="adj2" fmla="val 50000"/>
            </a:avLst>
          </a:pr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2667000" y="2590800"/>
            <a:ext cx="1524000" cy="33334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Multiply 10"/>
          <p:cNvSpPr/>
          <p:nvPr/>
        </p:nvSpPr>
        <p:spPr bwMode="auto">
          <a:xfrm>
            <a:off x="4267200" y="838200"/>
            <a:ext cx="990600" cy="9906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3783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at the URL?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static file (e.g., JSON)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is JSON the same or different from XML?</a:t>
            </a:r>
          </a:p>
        </p:txBody>
      </p:sp>
      <p:pic>
        <p:nvPicPr>
          <p:cNvPr id="9" name="Picture 8" descr="YellowLabradorLooking_new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752600"/>
            <a:ext cx="3200400" cy="2638044"/>
          </a:xfrm>
          <a:prstGeom prst="rect">
            <a:avLst/>
          </a:prstGeom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389365" y="1752600"/>
            <a:ext cx="414503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{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name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"Fido", </a:t>
            </a:r>
          </a:p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weight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40,</a:t>
            </a:r>
            <a:b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breed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"Mixed",</a:t>
            </a:r>
            <a:b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loves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["walks", "fetching balls"] </a:t>
            </a:r>
          </a:p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}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9378517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at the URL?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application programming interface (API)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do we write APIs?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1657290"/>
            <a:ext cx="736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http://</a:t>
            </a:r>
            <a:r>
              <a:rPr lang="en-US" sz="2000" b="0" dirty="0" err="1">
                <a:solidFill>
                  <a:schemeClr val="bg1"/>
                </a:solidFill>
                <a:latin typeface="Gill Sans"/>
                <a:cs typeface="Gill Sans"/>
              </a:rPr>
              <a:t>download.finance.yahoo.com</a:t>
            </a:r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/d/</a:t>
            </a:r>
            <a:r>
              <a:rPr lang="en-US" sz="2000" b="0" dirty="0" err="1">
                <a:solidFill>
                  <a:schemeClr val="bg1"/>
                </a:solidFill>
                <a:latin typeface="Gill Sans"/>
                <a:cs typeface="Gill Sans"/>
              </a:rPr>
              <a:t>quotes.csv?s</a:t>
            </a:r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=</a:t>
            </a:r>
            <a:r>
              <a:rPr lang="en-US" sz="2000" b="0" dirty="0" err="1">
                <a:solidFill>
                  <a:schemeClr val="bg1"/>
                </a:solidFill>
                <a:latin typeface="Gill Sans"/>
                <a:cs typeface="Gill Sans"/>
              </a:rPr>
              <a:t>GOOG&amp;f</a:t>
            </a:r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=nsl1op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7800" y="249549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 smtClean="0">
                <a:solidFill>
                  <a:srgbClr val="0000FF"/>
                </a:solidFill>
                <a:latin typeface="Gill Sans"/>
                <a:cs typeface="Gill Sans"/>
              </a:rPr>
              <a:t>Think of this as a function call!</a:t>
            </a:r>
            <a:endParaRPr lang="en-US" sz="2000" b="0" dirty="0">
              <a:solidFill>
                <a:srgbClr val="0000FF"/>
              </a:solidFill>
              <a:latin typeface="Gill Sans"/>
              <a:cs typeface="Gill Sans"/>
            </a:endParaRPr>
          </a:p>
        </p:txBody>
      </p:sp>
      <p:sp>
        <p:nvSpPr>
          <p:cNvPr id="6" name="Right Brace 5"/>
          <p:cNvSpPr/>
          <p:nvPr/>
        </p:nvSpPr>
        <p:spPr bwMode="auto">
          <a:xfrm rot="5400000">
            <a:off x="3048000" y="438090"/>
            <a:ext cx="381000" cy="3733800"/>
          </a:xfrm>
          <a:prstGeom prst="rightBrace">
            <a:avLst>
              <a:gd name="adj1" fmla="val 68333"/>
              <a:gd name="adj2" fmla="val 50000"/>
            </a:avLst>
          </a:pr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325749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 smtClean="0">
                <a:solidFill>
                  <a:srgbClr val="0000FF"/>
                </a:solidFill>
                <a:latin typeface="Gill Sans"/>
                <a:cs typeface="Gill Sans"/>
              </a:rPr>
              <a:t>argument1=value&amp;argument2=value...</a:t>
            </a:r>
            <a:endParaRPr lang="en-US" sz="2000" b="0" dirty="0">
              <a:solidFill>
                <a:srgbClr val="0000FF"/>
              </a:solidFill>
              <a:latin typeface="Gill Sans"/>
              <a:cs typeface="Gill Sans"/>
            </a:endParaRPr>
          </a:p>
        </p:txBody>
      </p:sp>
      <p:cxnSp>
        <p:nvCxnSpPr>
          <p:cNvPr id="8" name="Straight Arrow Connector 7"/>
          <p:cNvCxnSpPr>
            <a:endCxn id="7" idx="0"/>
          </p:cNvCxnSpPr>
          <p:nvPr/>
        </p:nvCxnSpPr>
        <p:spPr bwMode="auto">
          <a:xfrm>
            <a:off x="6019800" y="2114490"/>
            <a:ext cx="228600" cy="1143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140757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 animBg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eanu-reeves-who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300" y="1295400"/>
            <a:ext cx="4848225" cy="3609975"/>
          </a:xfrm>
          <a:prstGeom prst="rect">
            <a:avLst/>
          </a:prstGeom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6629400"/>
            <a:ext cx="12656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000000"/>
                </a:solidFill>
              </a:rPr>
              <a:t>Source: </a:t>
            </a:r>
            <a:r>
              <a:rPr lang="en-US" sz="1000" b="0" dirty="0" smtClean="0">
                <a:solidFill>
                  <a:srgbClr val="000000"/>
                </a:solidFill>
              </a:rPr>
              <a:t>The Matrix</a:t>
            </a:r>
            <a:endParaRPr lang="en-US" sz="1000" b="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5144869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Got it?</a:t>
            </a:r>
            <a:endParaRPr lang="en-US" sz="36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3042338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630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Warmup</a:t>
            </a:r>
            <a:r>
              <a:rPr lang="en-US" dirty="0" smtClean="0"/>
              <a:t> Exercises</a:t>
            </a:r>
            <a:endParaRPr lang="en-US" dirty="0"/>
          </a:p>
        </p:txBody>
      </p:sp>
      <p:pic>
        <p:nvPicPr>
          <p:cNvPr id="4" name="Picture 3" descr="ChinookDatabaseSchema1.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143000"/>
            <a:ext cx="6573619" cy="530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2216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938" y="0"/>
            <a:ext cx="52752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457200"/>
            <a:ext cx="551838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Databases Yesterday…</a:t>
            </a:r>
          </a:p>
        </p:txBody>
      </p:sp>
    </p:spTree>
    <p:extLst>
      <p:ext uri="{BB962C8B-B14F-4D97-AF65-F5344CB8AC3E}">
        <p14:creationId xmlns:p14="http://schemas.microsoft.com/office/powerpoint/2010/main" val="119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expedia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771650"/>
            <a:ext cx="2277254" cy="1581150"/>
          </a:xfrm>
          <a:prstGeom prst="rect">
            <a:avLst/>
          </a:prstGeom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457200"/>
            <a:ext cx="45317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600" dirty="0" smtClean="0">
                <a:solidFill>
                  <a:srgbClr val="000000"/>
                </a:solidFill>
                <a:latin typeface="Gill Sans"/>
                <a:cs typeface="Gill Sans"/>
              </a:rPr>
              <a:t>Databases today…</a:t>
            </a:r>
            <a:endParaRPr lang="en-US" sz="360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pic>
        <p:nvPicPr>
          <p:cNvPr id="6" name="Picture 5" descr="facebook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47800"/>
            <a:ext cx="3276600" cy="1231437"/>
          </a:xfrm>
          <a:prstGeom prst="rect">
            <a:avLst/>
          </a:prstGeom>
        </p:spPr>
      </p:pic>
      <p:pic>
        <p:nvPicPr>
          <p:cNvPr id="8" name="Picture 7" descr="twitter-bird-blue-on-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435100"/>
            <a:ext cx="1765300" cy="1765300"/>
          </a:xfrm>
          <a:prstGeom prst="rect">
            <a:avLst/>
          </a:prstGeom>
        </p:spPr>
      </p:pic>
      <p:pic>
        <p:nvPicPr>
          <p:cNvPr id="2" name="Picture 1" descr="logo_amazon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957512"/>
            <a:ext cx="3429000" cy="928688"/>
          </a:xfrm>
          <a:prstGeom prst="rect">
            <a:avLst/>
          </a:prstGeom>
        </p:spPr>
      </p:pic>
      <p:pic>
        <p:nvPicPr>
          <p:cNvPr id="3" name="Picture 2" descr="bank-of-america-logo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505200"/>
            <a:ext cx="3048000" cy="1424940"/>
          </a:xfrm>
          <a:prstGeom prst="rect">
            <a:avLst/>
          </a:prstGeom>
        </p:spPr>
      </p:pic>
      <p:pic>
        <p:nvPicPr>
          <p:cNvPr id="9" name="Picture 8" descr="orbitz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066800"/>
            <a:ext cx="2347038" cy="432830"/>
          </a:xfrm>
          <a:prstGeom prst="rect">
            <a:avLst/>
          </a:prstGeom>
        </p:spPr>
      </p:pic>
      <p:pic>
        <p:nvPicPr>
          <p:cNvPr id="10" name="Picture 9" descr="match.jp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953000"/>
            <a:ext cx="3810000" cy="936625"/>
          </a:xfrm>
          <a:prstGeom prst="rect">
            <a:avLst/>
          </a:prstGeom>
        </p:spPr>
      </p:pic>
      <p:pic>
        <p:nvPicPr>
          <p:cNvPr id="11" name="Picture 10" descr="etrade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847696"/>
            <a:ext cx="3391605" cy="2543704"/>
          </a:xfrm>
          <a:prstGeom prst="rect">
            <a:avLst/>
          </a:prstGeom>
        </p:spPr>
      </p:pic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572000" y="6172200"/>
            <a:ext cx="44195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Wait, but these are websites?</a:t>
            </a:r>
            <a:endParaRPr lang="en-US" sz="2800" b="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  <p:pic>
        <p:nvPicPr>
          <p:cNvPr id="4" name="Picture 3" descr="LinkedIn-Logo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92233"/>
            <a:ext cx="2895600" cy="817967"/>
          </a:xfrm>
          <a:prstGeom prst="rect">
            <a:avLst/>
          </a:prstGeom>
        </p:spPr>
      </p:pic>
      <p:pic>
        <p:nvPicPr>
          <p:cNvPr id="5" name="Picture 4" descr="ebaylogo.jpe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733800"/>
            <a:ext cx="2015836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8482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Websites that are really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the content is in a database</a:t>
            </a:r>
          </a:p>
          <a:p>
            <a:r>
              <a:rPr lang="en-US" dirty="0" smtClean="0"/>
              <a:t>Web pages are dynamically constructed from results of database queries</a:t>
            </a:r>
          </a:p>
        </p:txBody>
      </p:sp>
    </p:spTree>
    <p:extLst>
      <p:ext uri="{BB962C8B-B14F-4D97-AF65-F5344CB8AC3E}">
        <p14:creationId xmlns:p14="http://schemas.microsoft.com/office/powerpoint/2010/main" val="36559391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Multi-Tiered Architectures</a:t>
            </a:r>
            <a:endParaRPr lang="en-US" dirty="0"/>
          </a:p>
        </p:txBody>
      </p:sp>
      <p:cxnSp>
        <p:nvCxnSpPr>
          <p:cNvPr id="4" name="AutoShape 16"/>
          <p:cNvCxnSpPr>
            <a:cxnSpLocks noChangeShapeType="1"/>
            <a:stCxn id="5" idx="2"/>
            <a:endCxn id="25" idx="0"/>
          </p:cNvCxnSpPr>
          <p:nvPr/>
        </p:nvCxnSpPr>
        <p:spPr bwMode="auto">
          <a:xfrm rot="5400000">
            <a:off x="2483644" y="2629694"/>
            <a:ext cx="1143000" cy="158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217738" y="1600200"/>
            <a:ext cx="16764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Browser</a:t>
            </a: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2209800" y="4649788"/>
            <a:ext cx="1676400" cy="990600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Database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5334000" y="1600200"/>
            <a:ext cx="16764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Browser</a:t>
            </a:r>
          </a:p>
        </p:txBody>
      </p:sp>
      <p:cxnSp>
        <p:nvCxnSpPr>
          <p:cNvPr id="8" name="AutoShape 16"/>
          <p:cNvCxnSpPr>
            <a:cxnSpLocks noChangeShapeType="1"/>
            <a:stCxn id="7" idx="2"/>
            <a:endCxn id="23" idx="0"/>
          </p:cNvCxnSpPr>
          <p:nvPr/>
        </p:nvCxnSpPr>
        <p:spPr bwMode="auto">
          <a:xfrm rot="5400000">
            <a:off x="5638801" y="2590800"/>
            <a:ext cx="1066800" cy="317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Line 17"/>
          <p:cNvSpPr>
            <a:spLocks noChangeShapeType="1"/>
          </p:cNvSpPr>
          <p:nvPr/>
        </p:nvSpPr>
        <p:spPr bwMode="auto">
          <a:xfrm>
            <a:off x="1158875" y="2514600"/>
            <a:ext cx="6934200" cy="0"/>
          </a:xfrm>
          <a:prstGeom prst="line">
            <a:avLst/>
          </a:prstGeom>
          <a:ln>
            <a:prstDash val="dash"/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 b="0">
              <a:latin typeface="Gill Sans"/>
              <a:cs typeface="Gill Sans"/>
            </a:endParaRP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990600" y="2057400"/>
            <a:ext cx="689111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Client</a:t>
            </a: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990600" y="2635250"/>
            <a:ext cx="729587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Server</a:t>
            </a:r>
          </a:p>
        </p:txBody>
      </p: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5334000" y="3125788"/>
            <a:ext cx="16764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Web Server</a:t>
            </a: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5334000" y="3887788"/>
            <a:ext cx="16764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ja-JP" altLang="en-US" b="0" dirty="0">
                <a:solidFill>
                  <a:schemeClr val="bg2"/>
                </a:solidFill>
                <a:latin typeface="Gill Sans"/>
                <a:cs typeface="Gill Sans"/>
              </a:rPr>
              <a:t>“</a:t>
            </a:r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Middleware</a:t>
            </a:r>
            <a:r>
              <a:rPr lang="ja-JP" altLang="en-US" b="0" dirty="0">
                <a:solidFill>
                  <a:schemeClr val="bg2"/>
                </a:solidFill>
                <a:latin typeface="Gill Sans"/>
                <a:cs typeface="Gill Sans"/>
              </a:rPr>
              <a:t>”</a:t>
            </a:r>
            <a:endParaRPr lang="en-US" b="0" dirty="0">
              <a:solidFill>
                <a:schemeClr val="bg2"/>
              </a:solidFill>
              <a:latin typeface="Gill Sans"/>
              <a:cs typeface="Gill Sans"/>
            </a:endParaRPr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2217738" y="3201988"/>
            <a:ext cx="16764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Web Server</a:t>
            </a:r>
          </a:p>
        </p:txBody>
      </p:sp>
      <p:cxnSp>
        <p:nvCxnSpPr>
          <p:cNvPr id="26" name="AutoShape 16"/>
          <p:cNvCxnSpPr>
            <a:cxnSpLocks noChangeShapeType="1"/>
            <a:stCxn id="23" idx="2"/>
            <a:endCxn id="24" idx="0"/>
          </p:cNvCxnSpPr>
          <p:nvPr/>
        </p:nvCxnSpPr>
        <p:spPr bwMode="auto">
          <a:xfrm rot="5400000">
            <a:off x="6019801" y="3733800"/>
            <a:ext cx="304800" cy="317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AutoShape 9"/>
          <p:cNvSpPr>
            <a:spLocks noChangeArrowheads="1"/>
          </p:cNvSpPr>
          <p:nvPr/>
        </p:nvSpPr>
        <p:spPr bwMode="auto">
          <a:xfrm>
            <a:off x="5334000" y="4649788"/>
            <a:ext cx="1676400" cy="990600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Database</a:t>
            </a:r>
          </a:p>
        </p:txBody>
      </p:sp>
      <p:cxnSp>
        <p:nvCxnSpPr>
          <p:cNvPr id="28" name="AutoShape 16"/>
          <p:cNvCxnSpPr>
            <a:cxnSpLocks noChangeShapeType="1"/>
            <a:stCxn id="25" idx="2"/>
            <a:endCxn id="6" idx="1"/>
          </p:cNvCxnSpPr>
          <p:nvPr/>
        </p:nvCxnSpPr>
        <p:spPr bwMode="auto">
          <a:xfrm rot="5400000">
            <a:off x="2556669" y="4150519"/>
            <a:ext cx="990600" cy="793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AutoShape 16"/>
          <p:cNvCxnSpPr>
            <a:cxnSpLocks noChangeShapeType="1"/>
            <a:stCxn id="24" idx="2"/>
            <a:endCxn id="27" idx="1"/>
          </p:cNvCxnSpPr>
          <p:nvPr/>
        </p:nvCxnSpPr>
        <p:spPr bwMode="auto">
          <a:xfrm rot="5400000">
            <a:off x="6019801" y="4495800"/>
            <a:ext cx="304800" cy="317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5148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the Pieces Together…</a:t>
            </a:r>
            <a:endParaRPr lang="en-US" dirty="0"/>
          </a:p>
        </p:txBody>
      </p:sp>
      <p:sp>
        <p:nvSpPr>
          <p:cNvPr id="46" name="AutoShape 4"/>
          <p:cNvSpPr>
            <a:spLocks noChangeArrowheads="1"/>
          </p:cNvSpPr>
          <p:nvPr/>
        </p:nvSpPr>
        <p:spPr bwMode="auto">
          <a:xfrm>
            <a:off x="6400800" y="3200400"/>
            <a:ext cx="1828800" cy="1371600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47" name="AutoShape 5"/>
          <p:cNvSpPr>
            <a:spLocks noChangeArrowheads="1"/>
          </p:cNvSpPr>
          <p:nvPr/>
        </p:nvSpPr>
        <p:spPr bwMode="auto">
          <a:xfrm>
            <a:off x="1143000" y="3124200"/>
            <a:ext cx="1143000" cy="1447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48" name="Rectangle 6"/>
          <p:cNvSpPr>
            <a:spLocks noChangeArrowheads="1"/>
          </p:cNvSpPr>
          <p:nvPr/>
        </p:nvSpPr>
        <p:spPr bwMode="auto">
          <a:xfrm>
            <a:off x="3657600" y="3048000"/>
            <a:ext cx="1295400" cy="1600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49" name="Text Box 7"/>
          <p:cNvSpPr txBox="1">
            <a:spLocks noChangeArrowheads="1"/>
          </p:cNvSpPr>
          <p:nvPr/>
        </p:nvSpPr>
        <p:spPr bwMode="auto">
          <a:xfrm>
            <a:off x="3691860" y="2667000"/>
            <a:ext cx="1184940" cy="33855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 dirty="0">
                <a:solidFill>
                  <a:srgbClr val="000000"/>
                </a:solidFill>
                <a:latin typeface="Gill Sans"/>
                <a:cs typeface="Gill Sans"/>
              </a:rPr>
              <a:t>Web Server</a:t>
            </a:r>
          </a:p>
        </p:txBody>
      </p:sp>
      <p:grpSp>
        <p:nvGrpSpPr>
          <p:cNvPr id="50" name="Group 28"/>
          <p:cNvGrpSpPr>
            <a:grpSpLocks/>
          </p:cNvGrpSpPr>
          <p:nvPr/>
        </p:nvGrpSpPr>
        <p:grpSpPr bwMode="auto">
          <a:xfrm>
            <a:off x="2286000" y="3048000"/>
            <a:ext cx="1371600" cy="307975"/>
            <a:chOff x="1776" y="1488"/>
            <a:chExt cx="864" cy="194"/>
          </a:xfrm>
        </p:grpSpPr>
        <p:sp>
          <p:nvSpPr>
            <p:cNvPr id="51" name="Line 8"/>
            <p:cNvSpPr>
              <a:spLocks noChangeShapeType="1"/>
            </p:cNvSpPr>
            <p:nvPr/>
          </p:nvSpPr>
          <p:spPr bwMode="auto">
            <a:xfrm flipH="1">
              <a:off x="1776" y="1680"/>
              <a:ext cx="864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  <p:sp>
          <p:nvSpPr>
            <p:cNvPr id="52" name="Text Box 9"/>
            <p:cNvSpPr txBox="1">
              <a:spLocks noChangeArrowheads="1"/>
            </p:cNvSpPr>
            <p:nvPr/>
          </p:nvSpPr>
          <p:spPr bwMode="auto">
            <a:xfrm>
              <a:off x="2016" y="1488"/>
              <a:ext cx="415" cy="1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 b="0" dirty="0">
                  <a:solidFill>
                    <a:srgbClr val="000000"/>
                  </a:solidFill>
                  <a:latin typeface="Gill Sans"/>
                  <a:cs typeface="Gill Sans"/>
                </a:rPr>
                <a:t>HTML</a:t>
              </a:r>
            </a:p>
          </p:txBody>
        </p:sp>
      </p:grpSp>
      <p:grpSp>
        <p:nvGrpSpPr>
          <p:cNvPr id="53" name="Group 32"/>
          <p:cNvGrpSpPr>
            <a:grpSpLocks/>
          </p:cNvGrpSpPr>
          <p:nvPr/>
        </p:nvGrpSpPr>
        <p:grpSpPr bwMode="auto">
          <a:xfrm>
            <a:off x="2286000" y="3962400"/>
            <a:ext cx="1371600" cy="307975"/>
            <a:chOff x="1776" y="2064"/>
            <a:chExt cx="864" cy="194"/>
          </a:xfrm>
        </p:grpSpPr>
        <p:sp>
          <p:nvSpPr>
            <p:cNvPr id="54" name="Line 11"/>
            <p:cNvSpPr>
              <a:spLocks noChangeShapeType="1"/>
            </p:cNvSpPr>
            <p:nvPr/>
          </p:nvSpPr>
          <p:spPr bwMode="auto">
            <a:xfrm flipH="1">
              <a:off x="1776" y="2256"/>
              <a:ext cx="864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  <p:sp>
          <p:nvSpPr>
            <p:cNvPr id="55" name="Text Box 12"/>
            <p:cNvSpPr txBox="1">
              <a:spLocks noChangeArrowheads="1"/>
            </p:cNvSpPr>
            <p:nvPr/>
          </p:nvSpPr>
          <p:spPr bwMode="auto">
            <a:xfrm>
              <a:off x="2016" y="2064"/>
              <a:ext cx="415" cy="1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 b="0" dirty="0">
                  <a:solidFill>
                    <a:srgbClr val="000000"/>
                  </a:solidFill>
                  <a:latin typeface="Gill Sans"/>
                  <a:cs typeface="Gill Sans"/>
                </a:rPr>
                <a:t>HTML</a:t>
              </a:r>
            </a:p>
          </p:txBody>
        </p:sp>
      </p:grpSp>
      <p:grpSp>
        <p:nvGrpSpPr>
          <p:cNvPr id="56" name="Group 29"/>
          <p:cNvGrpSpPr>
            <a:grpSpLocks/>
          </p:cNvGrpSpPr>
          <p:nvPr/>
        </p:nvGrpSpPr>
        <p:grpSpPr bwMode="auto">
          <a:xfrm>
            <a:off x="2286000" y="3505204"/>
            <a:ext cx="1371600" cy="338138"/>
            <a:chOff x="1776" y="1776"/>
            <a:chExt cx="864" cy="213"/>
          </a:xfrm>
        </p:grpSpPr>
        <p:sp>
          <p:nvSpPr>
            <p:cNvPr id="57" name="Text Box 10"/>
            <p:cNvSpPr txBox="1">
              <a:spLocks noChangeArrowheads="1"/>
            </p:cNvSpPr>
            <p:nvPr/>
          </p:nvSpPr>
          <p:spPr bwMode="auto">
            <a:xfrm>
              <a:off x="2016" y="1776"/>
              <a:ext cx="336" cy="2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b="0">
                  <a:solidFill>
                    <a:srgbClr val="000000"/>
                  </a:solidFill>
                  <a:latin typeface="Gill Sans"/>
                  <a:cs typeface="Gill Sans"/>
                </a:rPr>
                <a:t>CGI</a:t>
              </a:r>
            </a:p>
          </p:txBody>
        </p:sp>
        <p:sp>
          <p:nvSpPr>
            <p:cNvPr id="58" name="Line 13"/>
            <p:cNvSpPr>
              <a:spLocks noChangeShapeType="1"/>
            </p:cNvSpPr>
            <p:nvPr/>
          </p:nvSpPr>
          <p:spPr bwMode="auto">
            <a:xfrm flipV="1">
              <a:off x="1776" y="1968"/>
              <a:ext cx="864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</p:grpSp>
      <p:sp>
        <p:nvSpPr>
          <p:cNvPr id="59" name="Text Box 14"/>
          <p:cNvSpPr txBox="1">
            <a:spLocks noChangeArrowheads="1"/>
          </p:cNvSpPr>
          <p:nvPr/>
        </p:nvSpPr>
        <p:spPr bwMode="auto">
          <a:xfrm>
            <a:off x="1240006" y="2743200"/>
            <a:ext cx="893594" cy="33855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 dirty="0">
                <a:solidFill>
                  <a:srgbClr val="000000"/>
                </a:solidFill>
                <a:latin typeface="Gill Sans"/>
                <a:cs typeface="Gill Sans"/>
              </a:rPr>
              <a:t>Browser</a:t>
            </a:r>
          </a:p>
        </p:txBody>
      </p:sp>
      <p:grpSp>
        <p:nvGrpSpPr>
          <p:cNvPr id="60" name="Group 30"/>
          <p:cNvGrpSpPr>
            <a:grpSpLocks/>
          </p:cNvGrpSpPr>
          <p:nvPr/>
        </p:nvGrpSpPr>
        <p:grpSpPr bwMode="auto">
          <a:xfrm>
            <a:off x="4953000" y="3321054"/>
            <a:ext cx="1447800" cy="338138"/>
            <a:chOff x="3456" y="1660"/>
            <a:chExt cx="912" cy="213"/>
          </a:xfrm>
        </p:grpSpPr>
        <p:sp>
          <p:nvSpPr>
            <p:cNvPr id="61" name="Text Box 15"/>
            <p:cNvSpPr txBox="1">
              <a:spLocks noChangeArrowheads="1"/>
            </p:cNvSpPr>
            <p:nvPr/>
          </p:nvSpPr>
          <p:spPr bwMode="auto">
            <a:xfrm>
              <a:off x="3504" y="1660"/>
              <a:ext cx="684" cy="21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b="0" dirty="0">
                  <a:solidFill>
                    <a:srgbClr val="000000"/>
                  </a:solidFill>
                  <a:latin typeface="Gill Sans"/>
                  <a:cs typeface="Gill Sans"/>
                </a:rPr>
                <a:t>SQL </a:t>
              </a:r>
              <a:r>
                <a:rPr lang="en-US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query</a:t>
              </a:r>
              <a:endParaRPr lang="en-US" b="0" dirty="0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  <p:sp>
          <p:nvSpPr>
            <p:cNvPr id="62" name="Line 16"/>
            <p:cNvSpPr>
              <a:spLocks noChangeShapeType="1"/>
            </p:cNvSpPr>
            <p:nvPr/>
          </p:nvSpPr>
          <p:spPr bwMode="auto">
            <a:xfrm flipV="1">
              <a:off x="3456" y="1872"/>
              <a:ext cx="912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b="0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</p:grpSp>
      <p:grpSp>
        <p:nvGrpSpPr>
          <p:cNvPr id="63" name="Group 31"/>
          <p:cNvGrpSpPr>
            <a:grpSpLocks/>
          </p:cNvGrpSpPr>
          <p:nvPr/>
        </p:nvGrpSpPr>
        <p:grpSpPr bwMode="auto">
          <a:xfrm>
            <a:off x="4953000" y="3852867"/>
            <a:ext cx="1447800" cy="338138"/>
            <a:chOff x="3456" y="1995"/>
            <a:chExt cx="912" cy="213"/>
          </a:xfrm>
        </p:grpSpPr>
        <p:sp>
          <p:nvSpPr>
            <p:cNvPr id="64" name="Line 17"/>
            <p:cNvSpPr>
              <a:spLocks noChangeShapeType="1"/>
            </p:cNvSpPr>
            <p:nvPr/>
          </p:nvSpPr>
          <p:spPr bwMode="auto">
            <a:xfrm flipH="1" flipV="1">
              <a:off x="3456" y="2208"/>
              <a:ext cx="912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b="0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  <p:sp>
          <p:nvSpPr>
            <p:cNvPr id="65" name="Text Box 18"/>
            <p:cNvSpPr txBox="1">
              <a:spLocks noChangeArrowheads="1"/>
            </p:cNvSpPr>
            <p:nvPr/>
          </p:nvSpPr>
          <p:spPr bwMode="auto">
            <a:xfrm>
              <a:off x="3648" y="1995"/>
              <a:ext cx="492" cy="2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b="0" dirty="0">
                  <a:solidFill>
                    <a:srgbClr val="000000"/>
                  </a:solidFill>
                  <a:latin typeface="Gill Sans"/>
                  <a:cs typeface="Gill Sans"/>
                </a:rPr>
                <a:t>Results</a:t>
              </a:r>
            </a:p>
          </p:txBody>
        </p:sp>
      </p:grpSp>
      <p:sp>
        <p:nvSpPr>
          <p:cNvPr id="66" name="Text Box 19"/>
          <p:cNvSpPr txBox="1">
            <a:spLocks noChangeArrowheads="1"/>
          </p:cNvSpPr>
          <p:nvPr/>
        </p:nvSpPr>
        <p:spPr bwMode="auto">
          <a:xfrm>
            <a:off x="6476997" y="2787650"/>
            <a:ext cx="1752603" cy="33855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 dirty="0" smtClean="0">
                <a:solidFill>
                  <a:srgbClr val="000000"/>
                </a:solidFill>
                <a:latin typeface="Gill Sans"/>
                <a:cs typeface="Gill Sans"/>
              </a:rPr>
              <a:t>Database (MySQL)</a:t>
            </a:r>
            <a:endParaRPr lang="en-US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3962400" y="3429000"/>
            <a:ext cx="685800" cy="8471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4038600" y="3657600"/>
            <a:ext cx="543739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 dirty="0" smtClean="0">
                <a:solidFill>
                  <a:srgbClr val="000000"/>
                </a:solidFill>
                <a:latin typeface="Gill Sans"/>
                <a:cs typeface="Gill Sans"/>
              </a:rPr>
              <a:t>PHP</a:t>
            </a:r>
            <a:endParaRPr lang="en-US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9080613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PHP?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PHP is a server-side scripting language</a:t>
            </a:r>
          </a:p>
          <a:p>
            <a:pPr lvl="1"/>
            <a:r>
              <a:rPr lang="en-US" b="1" dirty="0" smtClean="0"/>
              <a:t>Must</a:t>
            </a:r>
            <a:r>
              <a:rPr lang="en-US" dirty="0" smtClean="0"/>
              <a:t> run on a server (</a:t>
            </a:r>
            <a:r>
              <a:rPr lang="en-US" i="1" dirty="0" smtClean="0"/>
              <a:t>not</a:t>
            </a:r>
            <a:r>
              <a:rPr lang="en-US" dirty="0" smtClean="0"/>
              <a:t> in the browser)</a:t>
            </a:r>
          </a:p>
          <a:p>
            <a:pPr lvl="1"/>
            <a:r>
              <a:rPr lang="en-US" dirty="0" smtClean="0"/>
              <a:t>More specifically, runs inside the web server</a:t>
            </a:r>
          </a:p>
          <a:p>
            <a:r>
              <a:rPr lang="en-US" dirty="0" smtClean="0"/>
              <a:t>Typical PHP script:</a:t>
            </a:r>
          </a:p>
          <a:p>
            <a:pPr lvl="1"/>
            <a:r>
              <a:rPr lang="en-US" dirty="0" smtClean="0"/>
              <a:t>Fetches input from user forms</a:t>
            </a:r>
          </a:p>
          <a:p>
            <a:pPr lvl="1"/>
            <a:r>
              <a:rPr lang="en-US" dirty="0" smtClean="0"/>
              <a:t>Executes SQL queries</a:t>
            </a:r>
          </a:p>
          <a:p>
            <a:pPr lvl="1"/>
            <a:r>
              <a:rPr lang="en-US" dirty="0" smtClean="0"/>
              <a:t>Constructs an HTML page containing results</a:t>
            </a:r>
          </a:p>
          <a:p>
            <a:r>
              <a:rPr lang="en-US" dirty="0" smtClean="0"/>
              <a:t>Part of the “LAMP” stack</a:t>
            </a:r>
          </a:p>
          <a:p>
            <a:pPr lvl="1"/>
            <a:r>
              <a:rPr lang="en-US" dirty="0" smtClean="0"/>
              <a:t>Linux, Apache, MySQL, 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067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just like normal HTML pages</a:t>
            </a:r>
          </a:p>
          <a:p>
            <a:r>
              <a:rPr lang="en-US" dirty="0" smtClean="0"/>
              <a:t>With the exception of </a:t>
            </a:r>
            <a:r>
              <a:rPr lang="en-US" dirty="0"/>
              <a:t>code between &lt;?</a:t>
            </a:r>
            <a:r>
              <a:rPr lang="en-US" dirty="0" err="1" smtClean="0"/>
              <a:t>php</a:t>
            </a:r>
            <a:r>
              <a:rPr lang="en-US" dirty="0" smtClean="0"/>
              <a:t> … ?&gt;</a:t>
            </a:r>
          </a:p>
          <a:p>
            <a:r>
              <a:rPr lang="en-US" dirty="0" smtClean="0"/>
              <a:t>Variables begin with dollar signs</a:t>
            </a:r>
          </a:p>
          <a:p>
            <a:pPr lvl="1"/>
            <a:r>
              <a:rPr lang="en-US" dirty="0" smtClean="0"/>
              <a:t>E.g., $a, $b</a:t>
            </a:r>
          </a:p>
          <a:p>
            <a:r>
              <a:rPr lang="en-US" dirty="0" smtClean="0"/>
              <a:t>Use “echo” to output HTML</a:t>
            </a:r>
          </a:p>
          <a:p>
            <a:pPr lvl="1"/>
            <a:r>
              <a:rPr lang="en-US" dirty="0"/>
              <a:t>Just like </a:t>
            </a:r>
            <a:r>
              <a:rPr lang="en-US" dirty="0" err="1"/>
              <a:t>document.writeln</a:t>
            </a:r>
            <a:r>
              <a:rPr lang="en-US" dirty="0" smtClean="0"/>
              <a:t>(…) in JavaScript</a:t>
            </a:r>
          </a:p>
          <a:p>
            <a:r>
              <a:rPr lang="en-US" dirty="0" smtClean="0"/>
              <a:t>Use “.” to concatenate string</a:t>
            </a:r>
          </a:p>
          <a:p>
            <a:pPr lvl="1"/>
            <a:r>
              <a:rPr lang="en-US" dirty="0" smtClean="0"/>
              <a:t>E.g., “here is” . “ some text”</a:t>
            </a:r>
          </a:p>
          <a:p>
            <a:pPr lvl="1"/>
            <a:r>
              <a:rPr lang="en-US" dirty="0" smtClean="0"/>
              <a:t>Just like “here is” + “ some text” in JavaScript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6007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My Theme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99"/>
      </a:accent1>
      <a:accent2>
        <a:srgbClr val="9999FF"/>
      </a:accent2>
      <a:accent3>
        <a:srgbClr val="CCFF99"/>
      </a:accent3>
      <a:accent4>
        <a:srgbClr val="FF99CC"/>
      </a:accent4>
      <a:accent5>
        <a:srgbClr val="99CCFF"/>
      </a:accent5>
      <a:accent6>
        <a:srgbClr val="FFCC99"/>
      </a:accent6>
      <a:hlink>
        <a:srgbClr val="FFFF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49657</TotalTime>
  <Words>400</Words>
  <Application>Microsoft Office PowerPoint</Application>
  <PresentationFormat>On-screen Show (4:3)</PresentationFormat>
  <Paragraphs>100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ＭＳ Ｐゴシック</vt:lpstr>
      <vt:lpstr>Arial</vt:lpstr>
      <vt:lpstr>Arial Black</vt:lpstr>
      <vt:lpstr>Gill Sans</vt:lpstr>
      <vt:lpstr>Wingdings</vt:lpstr>
      <vt:lpstr>Default Design</vt:lpstr>
      <vt:lpstr>PowerPoint Presentation</vt:lpstr>
      <vt:lpstr>Warmup Exercises</vt:lpstr>
      <vt:lpstr>PowerPoint Presentation</vt:lpstr>
      <vt:lpstr>PowerPoint Presentation</vt:lpstr>
      <vt:lpstr>Websites that are really databases</vt:lpstr>
      <vt:lpstr>Multi-Tiered Architectures</vt:lpstr>
      <vt:lpstr>Putting the Pieces Together…</vt:lpstr>
      <vt:lpstr>What is PHP?</vt:lpstr>
      <vt:lpstr>PHP Scripts</vt:lpstr>
      <vt:lpstr>Sample PHP Script</vt:lpstr>
      <vt:lpstr>Synchronous vs. Asynchronous</vt:lpstr>
      <vt:lpstr>PowerPoint Presentation</vt:lpstr>
      <vt:lpstr>What’s Ajax?</vt:lpstr>
      <vt:lpstr>What’s at the URL?</vt:lpstr>
      <vt:lpstr>What’s at the URL?</vt:lpstr>
      <vt:lpstr>PowerPoint Presentation</vt:lpstr>
      <vt:lpstr>Muddiest Point</vt:lpstr>
    </vt:vector>
  </TitlesOfParts>
  <Manager/>
  <Company>University of Maryland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Jimmy Lin</dc:creator>
  <cp:keywords/>
  <dc:description/>
  <cp:lastModifiedBy>The Tablet</cp:lastModifiedBy>
  <cp:revision>8255</cp:revision>
  <dcterms:created xsi:type="dcterms:W3CDTF">2012-09-06T21:39:14Z</dcterms:created>
  <dcterms:modified xsi:type="dcterms:W3CDTF">2015-03-26T18:59:10Z</dcterms:modified>
  <cp:category/>
</cp:coreProperties>
</file>