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419" r:id="rId4"/>
    <p:sldId id="307" r:id="rId5"/>
    <p:sldId id="308" r:id="rId6"/>
    <p:sldId id="309" r:id="rId7"/>
    <p:sldId id="318" r:id="rId8"/>
    <p:sldId id="317" r:id="rId9"/>
    <p:sldId id="319" r:id="rId10"/>
    <p:sldId id="258" r:id="rId11"/>
    <p:sldId id="320" r:id="rId12"/>
    <p:sldId id="265" r:id="rId13"/>
    <p:sldId id="325" r:id="rId14"/>
    <p:sldId id="327" r:id="rId15"/>
    <p:sldId id="328" r:id="rId16"/>
    <p:sldId id="330" r:id="rId17"/>
    <p:sldId id="331" r:id="rId18"/>
    <p:sldId id="358" r:id="rId19"/>
    <p:sldId id="360" r:id="rId20"/>
    <p:sldId id="371" r:id="rId21"/>
    <p:sldId id="377" r:id="rId22"/>
    <p:sldId id="373" r:id="rId23"/>
    <p:sldId id="362" r:id="rId24"/>
    <p:sldId id="374" r:id="rId25"/>
    <p:sldId id="375" r:id="rId26"/>
    <p:sldId id="376" r:id="rId27"/>
    <p:sldId id="385" r:id="rId28"/>
    <p:sldId id="350" r:id="rId29"/>
    <p:sldId id="395" r:id="rId30"/>
    <p:sldId id="329" r:id="rId31"/>
    <p:sldId id="338" r:id="rId32"/>
    <p:sldId id="339" r:id="rId33"/>
    <p:sldId id="340" r:id="rId34"/>
    <p:sldId id="341" r:id="rId35"/>
    <p:sldId id="342" r:id="rId36"/>
    <p:sldId id="343" r:id="rId37"/>
    <p:sldId id="332" r:id="rId38"/>
    <p:sldId id="333" r:id="rId39"/>
    <p:sldId id="408" r:id="rId40"/>
    <p:sldId id="409" r:id="rId41"/>
    <p:sldId id="410" r:id="rId42"/>
    <p:sldId id="411" r:id="rId43"/>
    <p:sldId id="412" r:id="rId44"/>
    <p:sldId id="413" r:id="rId45"/>
    <p:sldId id="414" r:id="rId46"/>
    <p:sldId id="415" r:id="rId47"/>
    <p:sldId id="416" r:id="rId48"/>
    <p:sldId id="352" r:id="rId49"/>
    <p:sldId id="393" r:id="rId50"/>
    <p:sldId id="354" r:id="rId51"/>
    <p:sldId id="355" r:id="rId52"/>
    <p:sldId id="356" r:id="rId53"/>
    <p:sldId id="357" r:id="rId54"/>
    <p:sldId id="417" r:id="rId55"/>
    <p:sldId id="380" r:id="rId56"/>
    <p:sldId id="418" r:id="rId5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112" d="100"/>
          <a:sy n="112" d="100"/>
        </p:scale>
        <p:origin x="114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90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47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42952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99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7587" name="Rectangle 1027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736204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861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691148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963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897008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065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227140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9" tIns="0" rIns="19049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6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71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</p:spPr>
        <p:txBody>
          <a:bodyPr lIns="90484" tIns="44448" rIns="90484" bIns="44448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93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66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373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50676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439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041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60207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144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678087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246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4421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931366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451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398331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553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40586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656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74132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36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7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2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19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96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1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Relational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altLang="en-US" smtClean="0"/>
              <a:t>Week 7</a:t>
            </a:r>
          </a:p>
          <a:p>
            <a:pPr marL="342900" indent="-342900"/>
            <a:r>
              <a:rPr lang="en-US" altLang="en-US" smtClean="0"/>
              <a:t>INFM 603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Relational Algebra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noFill/>
        </p:spPr>
        <p:txBody>
          <a:bodyPr/>
          <a:lstStyle/>
          <a:p>
            <a:r>
              <a:rPr lang="en-US" altLang="en-US" smtClean="0"/>
              <a:t>Tables represent “</a:t>
            </a:r>
            <a:r>
              <a:rPr lang="en-US" altLang="en-US" smtClean="0">
                <a:solidFill>
                  <a:srgbClr val="000099"/>
                </a:solidFill>
              </a:rPr>
              <a:t>relations”</a:t>
            </a:r>
          </a:p>
          <a:p>
            <a:pPr lvl="1"/>
            <a:r>
              <a:rPr lang="en-US" altLang="en-US" smtClean="0"/>
              <a:t>Course, course description</a:t>
            </a:r>
          </a:p>
          <a:p>
            <a:pPr lvl="1"/>
            <a:r>
              <a:rPr lang="en-US" altLang="en-US" smtClean="0"/>
              <a:t>Name, email address, department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Named fields represent “</a:t>
            </a:r>
            <a:r>
              <a:rPr lang="en-US" altLang="en-US" smtClean="0">
                <a:solidFill>
                  <a:srgbClr val="000099"/>
                </a:solidFill>
              </a:rPr>
              <a:t>attributes</a:t>
            </a:r>
            <a:r>
              <a:rPr lang="en-US" altLang="en-US" smtClean="0"/>
              <a:t>”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Each row in the table is called a “</a:t>
            </a:r>
            <a:r>
              <a:rPr lang="en-US" altLang="en-US" smtClean="0">
                <a:solidFill>
                  <a:srgbClr val="000099"/>
                </a:solidFill>
              </a:rPr>
              <a:t>tuple</a:t>
            </a:r>
            <a:r>
              <a:rPr lang="en-US" altLang="en-US" smtClean="0"/>
              <a:t>”</a:t>
            </a:r>
          </a:p>
          <a:p>
            <a:pPr lvl="1"/>
            <a:r>
              <a:rPr lang="en-US" altLang="en-US" smtClean="0"/>
              <a:t>The order of the rows is not important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Queries specify desired conditions</a:t>
            </a:r>
          </a:p>
          <a:p>
            <a:pPr lvl="1"/>
            <a:r>
              <a:rPr lang="en-US" altLang="en-US" smtClean="0"/>
              <a:t>The DBMS then finds data that satisfies them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r>
              <a:rPr lang="en-US" altLang="en-US" smtClean="0"/>
              <a:t>A Normalized Relational Database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01675" y="3490913"/>
          <a:ext cx="35052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Worksheet" r:id="rId3" imgW="2334042" imgH="657582" progId="Excel.Sheet.8">
                  <p:embed/>
                </p:oleObj>
              </mc:Choice>
              <mc:Fallback>
                <p:oleObj name="Worksheet" r:id="rId3" imgW="2334042" imgH="657582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490913"/>
                        <a:ext cx="35052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4587875" y="3490913"/>
          <a:ext cx="3733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Worksheet" r:id="rId5" imgW="2334042" imgH="657582" progId="Excel.Sheet.8">
                  <p:embed/>
                </p:oleObj>
              </mc:Choice>
              <mc:Fallback>
                <p:oleObj name="Worksheet" r:id="rId5" imgW="2334042" imgH="657582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3490913"/>
                        <a:ext cx="3733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2133600" y="5105400"/>
          <a:ext cx="5181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Worksheet" r:id="rId7" imgW="3114973" imgH="1143476" progId="Excel.Sheet.8">
                  <p:embed/>
                </p:oleObj>
              </mc:Choice>
              <mc:Fallback>
                <p:oleObj name="Worksheet" r:id="rId7" imgW="3114973" imgH="1143476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5181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/>
        </p:nvGraphicFramePr>
        <p:xfrm>
          <a:off x="777875" y="1738313"/>
          <a:ext cx="7620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Worksheet" r:id="rId9" imgW="5667792" imgH="819686" progId="Excel.Sheet.8">
                  <p:embed/>
                </p:oleObj>
              </mc:Choice>
              <mc:Fallback>
                <p:oleObj name="Worksheet" r:id="rId9" imgW="5667792" imgH="819686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738313"/>
                        <a:ext cx="76200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Student Table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685800" y="3048000"/>
            <a:ext cx="202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Department Table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4572000" y="3048000"/>
            <a:ext cx="1544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Course Table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133600" y="4648200"/>
            <a:ext cx="1965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Enrollment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Approaches to Normalization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 simple problems</a:t>
            </a:r>
          </a:p>
          <a:p>
            <a:pPr lvl="1"/>
            <a:r>
              <a:rPr lang="en-US" altLang="en-US" smtClean="0"/>
              <a:t>Start with “binary relationships”</a:t>
            </a:r>
          </a:p>
          <a:p>
            <a:pPr lvl="2"/>
            <a:r>
              <a:rPr lang="en-US" altLang="en-US" smtClean="0"/>
              <a:t>Pairs of fields that are related</a:t>
            </a:r>
          </a:p>
          <a:p>
            <a:pPr lvl="1"/>
            <a:r>
              <a:rPr lang="en-US" altLang="en-US" smtClean="0"/>
              <a:t>Group together wherever possible</a:t>
            </a:r>
          </a:p>
          <a:p>
            <a:pPr lvl="1"/>
            <a:r>
              <a:rPr lang="en-US" altLang="en-US" smtClean="0"/>
              <a:t>Add keys where necessary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For more complicated problems</a:t>
            </a:r>
          </a:p>
          <a:p>
            <a:pPr lvl="1"/>
            <a:r>
              <a:rPr lang="en-US" altLang="en-US" smtClean="0"/>
              <a:t>Entity relationship modeling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Example of Join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2400" y="1905000"/>
          <a:ext cx="6172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Worksheet" r:id="rId4" imgW="5667792" imgH="819686" progId="Excel.Sheet.8">
                  <p:embed/>
                </p:oleObj>
              </mc:Choice>
              <mc:Fallback>
                <p:oleObj name="Worksheet" r:id="rId4" imgW="5667792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6172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Student Table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77000" y="1905000"/>
          <a:ext cx="2514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Worksheet" r:id="rId6" imgW="2334042" imgH="657582" progId="Excel.Sheet.8">
                  <p:embed/>
                </p:oleObj>
              </mc:Choice>
              <mc:Fallback>
                <p:oleObj name="Worksheet" r:id="rId6" imgW="2334042" imgH="657582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05000"/>
                        <a:ext cx="2514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477000" y="1447800"/>
            <a:ext cx="202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Department Table</a:t>
            </a:r>
          </a:p>
        </p:txBody>
      </p:sp>
      <p:grpSp>
        <p:nvGrpSpPr>
          <p:cNvPr id="205832" name="Group 8"/>
          <p:cNvGrpSpPr>
            <a:grpSpLocks/>
          </p:cNvGrpSpPr>
          <p:nvPr/>
        </p:nvGrpSpPr>
        <p:grpSpPr bwMode="auto">
          <a:xfrm>
            <a:off x="381000" y="3124200"/>
            <a:ext cx="8534400" cy="3276600"/>
            <a:chOff x="240" y="1968"/>
            <a:chExt cx="5376" cy="2064"/>
          </a:xfrm>
        </p:grpSpPr>
        <p:graphicFrame>
          <p:nvGraphicFramePr>
            <p:cNvPr id="13321" name="Object 9"/>
            <p:cNvGraphicFramePr>
              <a:graphicFrameLocks noChangeAspect="1"/>
            </p:cNvGraphicFramePr>
            <p:nvPr/>
          </p:nvGraphicFramePr>
          <p:xfrm>
            <a:off x="240" y="2832"/>
            <a:ext cx="5376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6" name="Worksheet" r:id="rId8" imgW="5572363" imgH="819686" progId="Excel.Sheet.8">
                    <p:embed/>
                  </p:oleObj>
                </mc:Choice>
                <mc:Fallback>
                  <p:oleObj name="Worksheet" r:id="rId8" imgW="5572363" imgH="819686" progId="Excel.Sheet.8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832"/>
                          <a:ext cx="5376" cy="1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776" y="1968"/>
              <a:ext cx="110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880" y="1968"/>
              <a:ext cx="1776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240" y="2592"/>
              <a:ext cx="10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000">
                  <a:solidFill>
                    <a:srgbClr val="000099"/>
                  </a:solidFill>
                  <a:latin typeface="Times New Roman" panose="02020603050405020304" pitchFamily="18" charset="0"/>
                </a:rPr>
                <a:t>“Joined” Table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Problems with Join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Data modeling for join is complex</a:t>
            </a:r>
          </a:p>
          <a:p>
            <a:pPr lvl="1"/>
            <a:r>
              <a:rPr lang="en-US" altLang="en-US" smtClean="0"/>
              <a:t>Useful to start with E-R modeling 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Join are expensive to compute</a:t>
            </a:r>
          </a:p>
          <a:p>
            <a:pPr lvl="1"/>
            <a:r>
              <a:rPr lang="en-US" altLang="en-US" smtClean="0"/>
              <a:t>Both in time and storage space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But it’s joins that make databases relational</a:t>
            </a:r>
          </a:p>
          <a:p>
            <a:pPr lvl="1"/>
            <a:r>
              <a:rPr lang="en-US" altLang="en-US" smtClean="0"/>
              <a:t>Projection and restriction also used in flat files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Some Lingo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“Primary Key” uniquely identifies a record</a:t>
            </a:r>
          </a:p>
          <a:p>
            <a:pPr lvl="1"/>
            <a:r>
              <a:rPr lang="en-US" altLang="en-US" sz="2400" smtClean="0"/>
              <a:t>e.g. student ID in the student table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“Compound” primary key</a:t>
            </a:r>
          </a:p>
          <a:p>
            <a:pPr lvl="1"/>
            <a:r>
              <a:rPr lang="en-US" altLang="en-US" sz="2400" smtClean="0"/>
              <a:t>Synthesize a primary key with a combination of fields</a:t>
            </a:r>
          </a:p>
          <a:p>
            <a:pPr lvl="1"/>
            <a:r>
              <a:rPr lang="en-US" altLang="en-US" sz="2400" smtClean="0"/>
              <a:t>e.g., Student ID + Course ID in the enrollment table 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“Foreign Key” is primary key in the </a:t>
            </a:r>
            <a:r>
              <a:rPr lang="en-US" altLang="en-US" sz="2800" u="sng" smtClean="0"/>
              <a:t>other</a:t>
            </a:r>
            <a:r>
              <a:rPr lang="en-US" altLang="en-US" sz="2800" smtClean="0"/>
              <a:t> table</a:t>
            </a:r>
          </a:p>
          <a:p>
            <a:pPr lvl="1"/>
            <a:r>
              <a:rPr lang="en-US" altLang="en-US" sz="2400" smtClean="0"/>
              <a:t>Note: it need not be unique in </a:t>
            </a:r>
            <a:r>
              <a:rPr lang="en-US" altLang="en-US" sz="2400" u="sng" smtClean="0"/>
              <a:t>this</a:t>
            </a:r>
            <a:r>
              <a:rPr lang="en-US" altLang="en-US" sz="2400" smtClean="0"/>
              <a:t> table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Project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800100" y="2362200"/>
          <a:ext cx="7543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Worksheet" r:id="rId4" imgW="5572363" imgH="819686" progId="Excel.Sheet.8">
                  <p:embed/>
                </p:oleObj>
              </mc:Choice>
              <mc:Fallback>
                <p:oleObj name="Worksheet" r:id="rId4" imgW="5572363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362200"/>
                        <a:ext cx="75438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1306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New Table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590800" y="4953000"/>
          <a:ext cx="3962400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Worksheet" r:id="rId6" imgW="1971913" imgH="819686" progId="Excel.Sheet.8">
                  <p:embed/>
                </p:oleObj>
              </mc:Choice>
              <mc:Fallback>
                <p:oleObj name="Worksheet" r:id="rId6" imgW="1971913" imgH="819686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53000"/>
                        <a:ext cx="3962400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200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565525" y="4384675"/>
            <a:ext cx="429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SELECT </a:t>
            </a:r>
            <a:r>
              <a:rPr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Student ID, Department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Restrict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762000" y="5105400"/>
          <a:ext cx="7696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Worksheet" r:id="rId4" imgW="6010751" imgH="495895" progId="Excel.Sheet.8">
                  <p:embed/>
                </p:oleObj>
              </mc:Choice>
              <mc:Fallback>
                <p:oleObj name="Worksheet" r:id="rId4" imgW="6010751" imgH="495895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05400"/>
                        <a:ext cx="7696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800100" y="2057400"/>
          <a:ext cx="7543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Worksheet" r:id="rId6" imgW="5572363" imgH="819686" progId="Excel.Sheet.8">
                  <p:embed/>
                </p:oleObj>
              </mc:Choice>
              <mc:Fallback>
                <p:oleObj name="Worksheet" r:id="rId6" imgW="5572363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057400"/>
                        <a:ext cx="75438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1306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New Table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048000" y="4038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429000" y="4191000"/>
            <a:ext cx="444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Department ID = “HIST”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Entity-Relationship Diagrams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Graphical visualization of the data model</a:t>
            </a:r>
          </a:p>
          <a:p>
            <a:endParaRPr lang="en-US" altLang="en-US" smtClean="0"/>
          </a:p>
          <a:p>
            <a:r>
              <a:rPr lang="en-US" altLang="en-US" smtClean="0"/>
              <a:t>Entities are captured in boxes</a:t>
            </a:r>
          </a:p>
          <a:p>
            <a:endParaRPr lang="en-US" altLang="en-US" smtClean="0"/>
          </a:p>
          <a:p>
            <a:r>
              <a:rPr lang="en-US" altLang="en-US" smtClean="0"/>
              <a:t>Relationships are captured using arrows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Registrar ER Diagram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709738" y="2057400"/>
            <a:ext cx="1255712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Enrollment</a:t>
            </a:r>
          </a:p>
          <a:p>
            <a:pPr algn="l"/>
            <a:r>
              <a:rPr lang="en-US" altLang="en-US" sz="1600"/>
              <a:t>Student</a:t>
            </a:r>
          </a:p>
          <a:p>
            <a:pPr algn="l"/>
            <a:r>
              <a:rPr lang="en-US" altLang="en-US" sz="1600"/>
              <a:t>Course</a:t>
            </a:r>
          </a:p>
          <a:p>
            <a:pPr algn="l"/>
            <a:r>
              <a:rPr lang="en-US" altLang="en-US" sz="1600"/>
              <a:t>Grade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0825" y="1806575"/>
            <a:ext cx="1255713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Student</a:t>
            </a:r>
          </a:p>
          <a:p>
            <a:pPr algn="l"/>
            <a:r>
              <a:rPr lang="en-US" altLang="en-US" sz="1600"/>
              <a:t>Student ID</a:t>
            </a:r>
          </a:p>
          <a:p>
            <a:pPr algn="l"/>
            <a:r>
              <a:rPr lang="en-US" altLang="en-US" sz="1600"/>
              <a:t>First name</a:t>
            </a:r>
          </a:p>
          <a:p>
            <a:pPr algn="l"/>
            <a:r>
              <a:rPr lang="en-US" altLang="en-US" sz="1600"/>
              <a:t>Last name</a:t>
            </a:r>
          </a:p>
          <a:p>
            <a:pPr algn="l"/>
            <a:r>
              <a:rPr lang="en-US" altLang="en-US" sz="1600"/>
              <a:t>Department</a:t>
            </a:r>
          </a:p>
          <a:p>
            <a:pPr algn="l"/>
            <a:r>
              <a:rPr lang="en-US" altLang="en-US" sz="1600"/>
              <a:t>E-mail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928938" y="4724400"/>
            <a:ext cx="144621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Course</a:t>
            </a:r>
          </a:p>
          <a:p>
            <a:pPr algn="l"/>
            <a:r>
              <a:rPr lang="en-US" altLang="en-US" sz="1600"/>
              <a:t>Course ID</a:t>
            </a:r>
          </a:p>
          <a:p>
            <a:pPr algn="l"/>
            <a:r>
              <a:rPr lang="en-US" altLang="en-US" sz="1600"/>
              <a:t>Course Name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029200" y="4724400"/>
            <a:ext cx="1854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Department</a:t>
            </a:r>
          </a:p>
          <a:p>
            <a:pPr algn="l"/>
            <a:r>
              <a:rPr lang="en-US" altLang="en-US" sz="1600"/>
              <a:t>Department ID</a:t>
            </a:r>
          </a:p>
          <a:p>
            <a:pPr algn="l"/>
            <a:r>
              <a:rPr lang="en-US" altLang="en-US" sz="1600"/>
              <a:t>Department Name</a:t>
            </a:r>
          </a:p>
          <a:p>
            <a:pPr algn="l"/>
            <a:r>
              <a:rPr lang="en-US" altLang="en-US" sz="1600"/>
              <a:t>…</a:t>
            </a:r>
          </a:p>
        </p:txBody>
      </p:sp>
      <p:cxnSp>
        <p:nvCxnSpPr>
          <p:cNvPr id="19463" name="AutoShape 7"/>
          <p:cNvCxnSpPr>
            <a:cxnSpLocks noChangeShapeType="1"/>
            <a:stCxn id="19459" idx="3"/>
            <a:endCxn id="19460" idx="1"/>
          </p:cNvCxnSpPr>
          <p:nvPr/>
        </p:nvCxnSpPr>
        <p:spPr bwMode="auto">
          <a:xfrm flipV="1">
            <a:off x="2965450" y="2713038"/>
            <a:ext cx="2365375" cy="6350"/>
          </a:xfrm>
          <a:prstGeom prst="bent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4" name="AutoShape 8"/>
          <p:cNvCxnSpPr>
            <a:cxnSpLocks noChangeShapeType="1"/>
            <a:stCxn id="19459" idx="2"/>
            <a:endCxn id="19461" idx="1"/>
          </p:cNvCxnSpPr>
          <p:nvPr/>
        </p:nvCxnSpPr>
        <p:spPr bwMode="auto">
          <a:xfrm rot="16200000" flipH="1">
            <a:off x="1692275" y="4027488"/>
            <a:ext cx="1882775" cy="5905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9"/>
          <p:cNvCxnSpPr>
            <a:cxnSpLocks noChangeShapeType="1"/>
            <a:stCxn id="19460" idx="2"/>
            <a:endCxn id="19462" idx="0"/>
          </p:cNvCxnSpPr>
          <p:nvPr/>
        </p:nvCxnSpPr>
        <p:spPr bwMode="auto">
          <a:xfrm rot="5400000">
            <a:off x="5405438" y="4170362"/>
            <a:ext cx="11049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767138" y="2422525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has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319338" y="4038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has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954713" y="3962400"/>
            <a:ext cx="1698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associated with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Questions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Relational database design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Microsoft Access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MySQL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Scalability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altLang="en-US" smtClean="0"/>
              <a:t>Getting Started with E-R Modeling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4114800"/>
          </a:xfrm>
        </p:spPr>
        <p:txBody>
          <a:bodyPr/>
          <a:lstStyle/>
          <a:p>
            <a:r>
              <a:rPr lang="en-US" altLang="en-US" smtClean="0"/>
              <a:t>What </a:t>
            </a:r>
            <a:r>
              <a:rPr lang="en-US" altLang="en-US" b="1" u="sng" smtClean="0"/>
              <a:t>questions</a:t>
            </a:r>
            <a:r>
              <a:rPr lang="en-US" altLang="en-US" smtClean="0"/>
              <a:t> must you answer?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What </a:t>
            </a:r>
            <a:r>
              <a:rPr lang="en-US" altLang="en-US" b="1" u="sng" smtClean="0"/>
              <a:t>data</a:t>
            </a:r>
            <a:r>
              <a:rPr lang="en-US" altLang="en-US" smtClean="0"/>
              <a:t> is needed to generate the answers?</a:t>
            </a:r>
          </a:p>
          <a:p>
            <a:pPr lvl="1"/>
            <a:r>
              <a:rPr lang="en-US" altLang="en-US" smtClean="0"/>
              <a:t>Entities</a:t>
            </a:r>
          </a:p>
          <a:p>
            <a:pPr lvl="2"/>
            <a:r>
              <a:rPr lang="en-US" altLang="en-US" smtClean="0"/>
              <a:t>Attributes of those entities</a:t>
            </a:r>
          </a:p>
          <a:p>
            <a:pPr lvl="1"/>
            <a:r>
              <a:rPr lang="en-US" altLang="en-US" smtClean="0"/>
              <a:t>Relationships</a:t>
            </a:r>
          </a:p>
          <a:p>
            <a:pPr lvl="2"/>
            <a:r>
              <a:rPr lang="en-US" altLang="en-US" smtClean="0"/>
              <a:t>Nature of those relationships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How will the user interact with the system?</a:t>
            </a:r>
          </a:p>
          <a:p>
            <a:pPr lvl="1"/>
            <a:r>
              <a:rPr lang="en-US" altLang="en-US" smtClean="0"/>
              <a:t>Relating the question to the available data</a:t>
            </a:r>
          </a:p>
          <a:p>
            <a:pPr lvl="1"/>
            <a:r>
              <a:rPr lang="en-US" altLang="en-US" smtClean="0"/>
              <a:t>Expressing the answer in a useful form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“Project Team” E-R Example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098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team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692525" y="3649663"/>
            <a:ext cx="1981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implement-role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962400" y="22860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member-of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project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902325" y="343535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creates</a:t>
            </a:r>
          </a:p>
        </p:txBody>
      </p:sp>
      <p:cxnSp>
        <p:nvCxnSpPr>
          <p:cNvPr id="21513" name="AutoShape 9"/>
          <p:cNvCxnSpPr>
            <a:cxnSpLocks noChangeShapeType="1"/>
            <a:stCxn id="21510" idx="1"/>
            <a:endCxn id="21507" idx="3"/>
          </p:cNvCxnSpPr>
          <p:nvPr/>
        </p:nvCxnSpPr>
        <p:spPr bwMode="auto">
          <a:xfrm flipH="1">
            <a:off x="32766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4" name="AutoShape 10"/>
          <p:cNvCxnSpPr>
            <a:cxnSpLocks noChangeShapeType="1"/>
            <a:stCxn id="21510" idx="3"/>
            <a:endCxn id="21508" idx="1"/>
          </p:cNvCxnSpPr>
          <p:nvPr/>
        </p:nvCxnSpPr>
        <p:spPr bwMode="auto">
          <a:xfrm>
            <a:off x="54102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5" name="AutoShape 11"/>
          <p:cNvCxnSpPr>
            <a:cxnSpLocks noChangeShapeType="1"/>
            <a:stCxn id="21510" idx="2"/>
            <a:endCxn id="21509" idx="0"/>
          </p:cNvCxnSpPr>
          <p:nvPr/>
        </p:nvCxnSpPr>
        <p:spPr bwMode="auto">
          <a:xfrm flipH="1">
            <a:off x="4683125" y="2971800"/>
            <a:ext cx="3175" cy="677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6" name="AutoShape 12"/>
          <p:cNvCxnSpPr>
            <a:cxnSpLocks noChangeShapeType="1"/>
            <a:stCxn id="21508" idx="2"/>
            <a:endCxn id="21512" idx="0"/>
          </p:cNvCxnSpPr>
          <p:nvPr/>
        </p:nvCxnSpPr>
        <p:spPr bwMode="auto">
          <a:xfrm flipH="1">
            <a:off x="6626225" y="2819400"/>
            <a:ext cx="3175" cy="615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7" name="AutoShape 13"/>
          <p:cNvCxnSpPr>
            <a:cxnSpLocks noChangeShapeType="1"/>
            <a:stCxn id="21512" idx="2"/>
            <a:endCxn id="21511" idx="0"/>
          </p:cNvCxnSpPr>
          <p:nvPr/>
        </p:nvCxnSpPr>
        <p:spPr bwMode="auto">
          <a:xfrm>
            <a:off x="6626225" y="4121150"/>
            <a:ext cx="3175" cy="527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787775" y="1322388"/>
            <a:ext cx="1779588" cy="37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manage-role</a:t>
            </a:r>
          </a:p>
        </p:txBody>
      </p:sp>
      <p:cxnSp>
        <p:nvCxnSpPr>
          <p:cNvPr id="21519" name="AutoShape 15"/>
          <p:cNvCxnSpPr>
            <a:cxnSpLocks noChangeShapeType="1"/>
            <a:stCxn id="21510" idx="0"/>
            <a:endCxn id="21518" idx="2"/>
          </p:cNvCxnSpPr>
          <p:nvPr/>
        </p:nvCxnSpPr>
        <p:spPr bwMode="auto">
          <a:xfrm flipH="1" flipV="1">
            <a:off x="4678363" y="1697038"/>
            <a:ext cx="7937" cy="58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7244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php-project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1628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ajax-project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64770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d</a:t>
            </a:r>
          </a:p>
        </p:txBody>
      </p:sp>
      <p:cxnSp>
        <p:nvCxnSpPr>
          <p:cNvPr id="21523" name="AutoShape 19"/>
          <p:cNvCxnSpPr>
            <a:cxnSpLocks noChangeShapeType="1"/>
            <a:stCxn id="21511" idx="2"/>
            <a:endCxn id="21522" idx="0"/>
          </p:cNvCxnSpPr>
          <p:nvPr/>
        </p:nvCxnSpPr>
        <p:spPr bwMode="auto">
          <a:xfrm>
            <a:off x="6629400" y="50292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4" name="AutoShape 20"/>
          <p:cNvCxnSpPr>
            <a:cxnSpLocks noChangeShapeType="1"/>
            <a:stCxn id="21522" idx="3"/>
            <a:endCxn id="21520" idx="0"/>
          </p:cNvCxnSpPr>
          <p:nvPr/>
        </p:nvCxnSpPr>
        <p:spPr bwMode="auto">
          <a:xfrm flipH="1">
            <a:off x="5524500" y="5670550"/>
            <a:ext cx="9969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5" name="AutoShape 21"/>
          <p:cNvCxnSpPr>
            <a:cxnSpLocks noChangeShapeType="1"/>
            <a:stCxn id="21522" idx="5"/>
            <a:endCxn id="21521" idx="0"/>
          </p:cNvCxnSpPr>
          <p:nvPr/>
        </p:nvCxnSpPr>
        <p:spPr bwMode="auto">
          <a:xfrm>
            <a:off x="6737350" y="5670550"/>
            <a:ext cx="12255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411663" y="16541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749925" y="22479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00538" y="330041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321050" y="2286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324600" y="4267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1533" name="AutoShape 29"/>
          <p:cNvCxnSpPr>
            <a:cxnSpLocks noChangeShapeType="1"/>
            <a:stCxn id="21532" idx="7"/>
            <a:endCxn id="21507" idx="2"/>
          </p:cNvCxnSpPr>
          <p:nvPr/>
        </p:nvCxnSpPr>
        <p:spPr bwMode="auto">
          <a:xfrm flipV="1">
            <a:off x="2317750" y="2819400"/>
            <a:ext cx="4254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527050" y="3541713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human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28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client</a:t>
            </a:r>
          </a:p>
        </p:txBody>
      </p:sp>
      <p:cxnSp>
        <p:nvCxnSpPr>
          <p:cNvPr id="21536" name="AutoShape 32"/>
          <p:cNvCxnSpPr>
            <a:cxnSpLocks noChangeShapeType="1"/>
            <a:stCxn id="21532" idx="5"/>
            <a:endCxn id="21535" idx="0"/>
          </p:cNvCxnSpPr>
          <p:nvPr/>
        </p:nvCxnSpPr>
        <p:spPr bwMode="auto">
          <a:xfrm>
            <a:off x="2317750" y="3841750"/>
            <a:ext cx="5016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3962400" y="44958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needs</a:t>
            </a:r>
          </a:p>
        </p:txBody>
      </p:sp>
      <p:cxnSp>
        <p:nvCxnSpPr>
          <p:cNvPr id="21538" name="AutoShape 34"/>
          <p:cNvCxnSpPr>
            <a:cxnSpLocks noChangeShapeType="1"/>
            <a:stCxn id="21537" idx="3"/>
            <a:endCxn id="21511" idx="1"/>
          </p:cNvCxnSpPr>
          <p:nvPr/>
        </p:nvCxnSpPr>
        <p:spPr bwMode="auto">
          <a:xfrm>
            <a:off x="5410200" y="48387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9" name="AutoShape 35"/>
          <p:cNvCxnSpPr>
            <a:cxnSpLocks noChangeShapeType="1"/>
            <a:stCxn id="21535" idx="3"/>
            <a:endCxn id="21537" idx="1"/>
          </p:cNvCxnSpPr>
          <p:nvPr/>
        </p:nvCxnSpPr>
        <p:spPr bwMode="auto">
          <a:xfrm>
            <a:off x="3352800" y="4838700"/>
            <a:ext cx="609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0" name="AutoShape 36"/>
          <p:cNvCxnSpPr>
            <a:cxnSpLocks noChangeShapeType="1"/>
            <a:stCxn id="21534" idx="3"/>
            <a:endCxn id="21532" idx="2"/>
          </p:cNvCxnSpPr>
          <p:nvPr/>
        </p:nvCxnSpPr>
        <p:spPr bwMode="auto">
          <a:xfrm>
            <a:off x="1593850" y="3732213"/>
            <a:ext cx="4635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308350" y="4495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5945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Components of E-R Diagrams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altLang="en-US" smtClean="0"/>
              <a:t>Entities</a:t>
            </a:r>
          </a:p>
          <a:p>
            <a:pPr lvl="1"/>
            <a:r>
              <a:rPr lang="en-US" altLang="en-US" smtClean="0"/>
              <a:t>Types </a:t>
            </a:r>
          </a:p>
          <a:p>
            <a:pPr lvl="2"/>
            <a:r>
              <a:rPr lang="en-US" altLang="en-US" smtClean="0"/>
              <a:t>Subtypes (disjoint / overlapping)</a:t>
            </a:r>
          </a:p>
          <a:p>
            <a:pPr lvl="1"/>
            <a:r>
              <a:rPr lang="en-US" altLang="en-US" smtClean="0"/>
              <a:t>Attributes</a:t>
            </a:r>
          </a:p>
          <a:p>
            <a:pPr lvl="2"/>
            <a:r>
              <a:rPr lang="en-US" altLang="en-US" smtClean="0"/>
              <a:t>Mandatory / optional</a:t>
            </a:r>
          </a:p>
          <a:p>
            <a:pPr lvl="1"/>
            <a:r>
              <a:rPr lang="en-US" altLang="en-US" smtClean="0"/>
              <a:t>Identifier</a:t>
            </a:r>
          </a:p>
          <a:p>
            <a:r>
              <a:rPr lang="en-US" altLang="en-US" smtClean="0"/>
              <a:t>Relationships</a:t>
            </a:r>
          </a:p>
          <a:p>
            <a:pPr lvl="1"/>
            <a:r>
              <a:rPr lang="en-US" altLang="en-US" smtClean="0"/>
              <a:t>Cardinality</a:t>
            </a:r>
          </a:p>
          <a:p>
            <a:pPr lvl="1"/>
            <a:r>
              <a:rPr lang="en-US" altLang="en-US" smtClean="0"/>
              <a:t>Existence</a:t>
            </a:r>
          </a:p>
          <a:p>
            <a:pPr lvl="1"/>
            <a:r>
              <a:rPr lang="en-US" altLang="en-US" smtClean="0"/>
              <a:t>Degree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Relationships</a:t>
            </a:r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6662738" y="2514600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8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3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3 h 1354"/>
              <a:gd name="T24" fmla="*/ 71437 w 213"/>
              <a:gd name="T25" fmla="*/ 193675 h 1354"/>
              <a:gd name="T26" fmla="*/ 49212 w 213"/>
              <a:gd name="T27" fmla="*/ 314325 h 1354"/>
              <a:gd name="T28" fmla="*/ 30162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7 w 213"/>
              <a:gd name="T35" fmla="*/ 979488 h 1354"/>
              <a:gd name="T36" fmla="*/ 1587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0162 w 213"/>
              <a:gd name="T43" fmla="*/ 1689100 h 1354"/>
              <a:gd name="T44" fmla="*/ 49212 w 213"/>
              <a:gd name="T45" fmla="*/ 1833563 h 1354"/>
              <a:gd name="T46" fmla="*/ 71437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3 h 1354"/>
              <a:gd name="T70" fmla="*/ 334962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6019800" y="2522538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1788 w 213"/>
              <a:gd name="T3" fmla="*/ 795338 h 1354"/>
              <a:gd name="T4" fmla="*/ 320675 w 213"/>
              <a:gd name="T5" fmla="*/ 619125 h 1354"/>
              <a:gd name="T6" fmla="*/ 306388 w 213"/>
              <a:gd name="T7" fmla="*/ 457200 h 1354"/>
              <a:gd name="T8" fmla="*/ 287338 w 213"/>
              <a:gd name="T9" fmla="*/ 314325 h 1354"/>
              <a:gd name="T10" fmla="*/ 265113 w 213"/>
              <a:gd name="T11" fmla="*/ 193675 h 1354"/>
              <a:gd name="T12" fmla="*/ 239713 w 213"/>
              <a:gd name="T13" fmla="*/ 100013 h 1354"/>
              <a:gd name="T14" fmla="*/ 212725 w 213"/>
              <a:gd name="T15" fmla="*/ 34925 h 1354"/>
              <a:gd name="T16" fmla="*/ 182563 w 213"/>
              <a:gd name="T17" fmla="*/ 3175 h 1354"/>
              <a:gd name="T18" fmla="*/ 153988 w 213"/>
              <a:gd name="T19" fmla="*/ 3175 h 1354"/>
              <a:gd name="T20" fmla="*/ 125413 w 213"/>
              <a:gd name="T21" fmla="*/ 34925 h 1354"/>
              <a:gd name="T22" fmla="*/ 96838 w 213"/>
              <a:gd name="T23" fmla="*/ 100013 h 1354"/>
              <a:gd name="T24" fmla="*/ 73025 w 213"/>
              <a:gd name="T25" fmla="*/ 193675 h 1354"/>
              <a:gd name="T26" fmla="*/ 50800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8 w 213"/>
              <a:gd name="T35" fmla="*/ 979488 h 1354"/>
              <a:gd name="T36" fmla="*/ 1588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1750 w 213"/>
              <a:gd name="T43" fmla="*/ 1689100 h 1354"/>
              <a:gd name="T44" fmla="*/ 50800 w 213"/>
              <a:gd name="T45" fmla="*/ 1833563 h 1354"/>
              <a:gd name="T46" fmla="*/ 73025 w 213"/>
              <a:gd name="T47" fmla="*/ 1954213 h 1354"/>
              <a:gd name="T48" fmla="*/ 96838 w 213"/>
              <a:gd name="T49" fmla="*/ 2046288 h 1354"/>
              <a:gd name="T50" fmla="*/ 125413 w 213"/>
              <a:gd name="T51" fmla="*/ 2111375 h 1354"/>
              <a:gd name="T52" fmla="*/ 153988 w 213"/>
              <a:gd name="T53" fmla="*/ 2144713 h 1354"/>
              <a:gd name="T54" fmla="*/ 182563 w 213"/>
              <a:gd name="T55" fmla="*/ 2144713 h 1354"/>
              <a:gd name="T56" fmla="*/ 212725 w 213"/>
              <a:gd name="T57" fmla="*/ 2111375 h 1354"/>
              <a:gd name="T58" fmla="*/ 239713 w 213"/>
              <a:gd name="T59" fmla="*/ 2046288 h 1354"/>
              <a:gd name="T60" fmla="*/ 265113 w 213"/>
              <a:gd name="T61" fmla="*/ 1954213 h 1354"/>
              <a:gd name="T62" fmla="*/ 287338 w 213"/>
              <a:gd name="T63" fmla="*/ 1833563 h 1354"/>
              <a:gd name="T64" fmla="*/ 306388 w 213"/>
              <a:gd name="T65" fmla="*/ 1689100 h 1354"/>
              <a:gd name="T66" fmla="*/ 320675 w 213"/>
              <a:gd name="T67" fmla="*/ 1527175 h 1354"/>
              <a:gd name="T68" fmla="*/ 331788 w 213"/>
              <a:gd name="T69" fmla="*/ 1350963 h 1354"/>
              <a:gd name="T70" fmla="*/ 334963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096000" y="47244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b="1">
                <a:solidFill>
                  <a:schemeClr val="tx2"/>
                </a:solidFill>
              </a:rPr>
              <a:t>1-to-1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203950" y="2867025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184900" y="3227388"/>
            <a:ext cx="649288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6162675" y="3735388"/>
            <a:ext cx="649288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118225" y="282575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6118225" y="32019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118225" y="356870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6118225" y="39385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6118225" y="43068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66" name="Group 14"/>
          <p:cNvGrpSpPr>
            <a:grpSpLocks/>
          </p:cNvGrpSpPr>
          <p:nvPr/>
        </p:nvGrpSpPr>
        <p:grpSpPr bwMode="auto">
          <a:xfrm>
            <a:off x="6772275" y="2905125"/>
            <a:ext cx="87313" cy="1295400"/>
            <a:chOff x="2433" y="2302"/>
            <a:chExt cx="55" cy="816"/>
          </a:xfrm>
        </p:grpSpPr>
        <p:sp>
          <p:nvSpPr>
            <p:cNvPr id="23606" name="Oval 15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7" name="Oval 16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8" name="Oval 17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9" name="Oval 18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67" name="Group 19"/>
          <p:cNvGrpSpPr>
            <a:grpSpLocks/>
          </p:cNvGrpSpPr>
          <p:nvPr/>
        </p:nvGrpSpPr>
        <p:grpSpPr bwMode="auto">
          <a:xfrm>
            <a:off x="3954463" y="2514600"/>
            <a:ext cx="1379537" cy="2603500"/>
            <a:chOff x="3504" y="2208"/>
            <a:chExt cx="869" cy="1640"/>
          </a:xfrm>
        </p:grpSpPr>
        <p:sp>
          <p:nvSpPr>
            <p:cNvPr id="23587" name="Rectangle 20"/>
            <p:cNvSpPr>
              <a:spLocks noChangeArrowheads="1"/>
            </p:cNvSpPr>
            <p:nvPr/>
          </p:nvSpPr>
          <p:spPr bwMode="auto">
            <a:xfrm>
              <a:off x="3504" y="3600"/>
              <a:ext cx="8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000" b="1">
                  <a:solidFill>
                    <a:schemeClr val="tx2"/>
                  </a:solidFill>
                </a:rPr>
                <a:t>1-to-Many</a:t>
              </a:r>
            </a:p>
          </p:txBody>
        </p:sp>
        <p:grpSp>
          <p:nvGrpSpPr>
            <p:cNvPr id="23588" name="Group 21"/>
            <p:cNvGrpSpPr>
              <a:grpSpLocks/>
            </p:cNvGrpSpPr>
            <p:nvPr/>
          </p:nvGrpSpPr>
          <p:grpSpPr bwMode="auto">
            <a:xfrm>
              <a:off x="3648" y="2208"/>
              <a:ext cx="628" cy="1359"/>
              <a:chOff x="2883" y="2056"/>
              <a:chExt cx="628" cy="1359"/>
            </a:xfrm>
          </p:grpSpPr>
          <p:sp>
            <p:nvSpPr>
              <p:cNvPr id="23589" name="Freeform 22"/>
              <p:cNvSpPr>
                <a:spLocks/>
              </p:cNvSpPr>
              <p:nvPr/>
            </p:nvSpPr>
            <p:spPr bwMode="auto">
              <a:xfrm>
                <a:off x="2883" y="2061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1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9 w 213"/>
                  <a:gd name="T21" fmla="*/ 22 h 1354"/>
                  <a:gd name="T22" fmla="*/ 61 w 213"/>
                  <a:gd name="T23" fmla="*/ 63 h 1354"/>
                  <a:gd name="T24" fmla="*/ 46 w 213"/>
                  <a:gd name="T25" fmla="*/ 122 h 1354"/>
                  <a:gd name="T26" fmla="*/ 31 w 213"/>
                  <a:gd name="T27" fmla="*/ 198 h 1354"/>
                  <a:gd name="T28" fmla="*/ 20 w 213"/>
                  <a:gd name="T29" fmla="*/ 288 h 1354"/>
                  <a:gd name="T30" fmla="*/ 10 w 213"/>
                  <a:gd name="T31" fmla="*/ 390 h 1354"/>
                  <a:gd name="T32" fmla="*/ 4 w 213"/>
                  <a:gd name="T33" fmla="*/ 501 h 1354"/>
                  <a:gd name="T34" fmla="*/ 1 w 213"/>
                  <a:gd name="T35" fmla="*/ 617 h 1354"/>
                  <a:gd name="T36" fmla="*/ 1 w 213"/>
                  <a:gd name="T37" fmla="*/ 735 h 1354"/>
                  <a:gd name="T38" fmla="*/ 4 w 213"/>
                  <a:gd name="T39" fmla="*/ 851 h 1354"/>
                  <a:gd name="T40" fmla="*/ 10 w 213"/>
                  <a:gd name="T41" fmla="*/ 962 h 1354"/>
                  <a:gd name="T42" fmla="*/ 20 w 213"/>
                  <a:gd name="T43" fmla="*/ 1064 h 1354"/>
                  <a:gd name="T44" fmla="*/ 31 w 213"/>
                  <a:gd name="T45" fmla="*/ 1155 h 1354"/>
                  <a:gd name="T46" fmla="*/ 46 w 213"/>
                  <a:gd name="T47" fmla="*/ 1231 h 1354"/>
                  <a:gd name="T48" fmla="*/ 61 w 213"/>
                  <a:gd name="T49" fmla="*/ 1289 h 1354"/>
                  <a:gd name="T50" fmla="*/ 79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1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1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5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8" y="10"/>
                    </a:lnTo>
                    <a:lnTo>
                      <a:pt x="79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6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20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7" y="445"/>
                    </a:lnTo>
                    <a:lnTo>
                      <a:pt x="4" y="501"/>
                    </a:lnTo>
                    <a:lnTo>
                      <a:pt x="2" y="559"/>
                    </a:lnTo>
                    <a:lnTo>
                      <a:pt x="1" y="617"/>
                    </a:lnTo>
                    <a:lnTo>
                      <a:pt x="0" y="677"/>
                    </a:lnTo>
                    <a:lnTo>
                      <a:pt x="1" y="735"/>
                    </a:lnTo>
                    <a:lnTo>
                      <a:pt x="2" y="794"/>
                    </a:lnTo>
                    <a:lnTo>
                      <a:pt x="4" y="851"/>
                    </a:lnTo>
                    <a:lnTo>
                      <a:pt x="7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20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6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9" y="1330"/>
                    </a:lnTo>
                    <a:lnTo>
                      <a:pt x="88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5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1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Freeform 23"/>
              <p:cNvSpPr>
                <a:spLocks/>
              </p:cNvSpPr>
              <p:nvPr/>
            </p:nvSpPr>
            <p:spPr bwMode="auto">
              <a:xfrm>
                <a:off x="3298" y="2056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0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8 w 213"/>
                  <a:gd name="T21" fmla="*/ 22 h 1354"/>
                  <a:gd name="T22" fmla="*/ 61 w 213"/>
                  <a:gd name="T23" fmla="*/ 63 h 1354"/>
                  <a:gd name="T24" fmla="*/ 45 w 213"/>
                  <a:gd name="T25" fmla="*/ 122 h 1354"/>
                  <a:gd name="T26" fmla="*/ 31 w 213"/>
                  <a:gd name="T27" fmla="*/ 198 h 1354"/>
                  <a:gd name="T28" fmla="*/ 19 w 213"/>
                  <a:gd name="T29" fmla="*/ 288 h 1354"/>
                  <a:gd name="T30" fmla="*/ 10 w 213"/>
                  <a:gd name="T31" fmla="*/ 390 h 1354"/>
                  <a:gd name="T32" fmla="*/ 3 w 213"/>
                  <a:gd name="T33" fmla="*/ 501 h 1354"/>
                  <a:gd name="T34" fmla="*/ 0 w 213"/>
                  <a:gd name="T35" fmla="*/ 617 h 1354"/>
                  <a:gd name="T36" fmla="*/ 0 w 213"/>
                  <a:gd name="T37" fmla="*/ 735 h 1354"/>
                  <a:gd name="T38" fmla="*/ 3 w 213"/>
                  <a:gd name="T39" fmla="*/ 851 h 1354"/>
                  <a:gd name="T40" fmla="*/ 10 w 213"/>
                  <a:gd name="T41" fmla="*/ 962 h 1354"/>
                  <a:gd name="T42" fmla="*/ 19 w 213"/>
                  <a:gd name="T43" fmla="*/ 1064 h 1354"/>
                  <a:gd name="T44" fmla="*/ 31 w 213"/>
                  <a:gd name="T45" fmla="*/ 1155 h 1354"/>
                  <a:gd name="T46" fmla="*/ 45 w 213"/>
                  <a:gd name="T47" fmla="*/ 1231 h 1354"/>
                  <a:gd name="T48" fmla="*/ 61 w 213"/>
                  <a:gd name="T49" fmla="*/ 1289 h 1354"/>
                  <a:gd name="T50" fmla="*/ 78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0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0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4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7" y="10"/>
                    </a:lnTo>
                    <a:lnTo>
                      <a:pt x="78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5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19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6" y="445"/>
                    </a:lnTo>
                    <a:lnTo>
                      <a:pt x="3" y="501"/>
                    </a:lnTo>
                    <a:lnTo>
                      <a:pt x="1" y="559"/>
                    </a:lnTo>
                    <a:lnTo>
                      <a:pt x="0" y="617"/>
                    </a:lnTo>
                    <a:lnTo>
                      <a:pt x="0" y="677"/>
                    </a:lnTo>
                    <a:lnTo>
                      <a:pt x="0" y="735"/>
                    </a:lnTo>
                    <a:lnTo>
                      <a:pt x="1" y="794"/>
                    </a:lnTo>
                    <a:lnTo>
                      <a:pt x="3" y="851"/>
                    </a:lnTo>
                    <a:lnTo>
                      <a:pt x="6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19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5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8" y="1330"/>
                    </a:lnTo>
                    <a:lnTo>
                      <a:pt x="87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4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0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Line 24"/>
              <p:cNvSpPr>
                <a:spLocks noChangeShapeType="1"/>
              </p:cNvSpPr>
              <p:nvPr/>
            </p:nvSpPr>
            <p:spPr bwMode="auto">
              <a:xfrm>
                <a:off x="3010" y="2265"/>
                <a:ext cx="397" cy="6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Line 25"/>
              <p:cNvSpPr>
                <a:spLocks noChangeShapeType="1"/>
              </p:cNvSpPr>
              <p:nvPr/>
            </p:nvSpPr>
            <p:spPr bwMode="auto">
              <a:xfrm>
                <a:off x="2998" y="2505"/>
                <a:ext cx="396" cy="93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Line 26"/>
              <p:cNvSpPr>
                <a:spLocks noChangeShapeType="1"/>
              </p:cNvSpPr>
              <p:nvPr/>
            </p:nvSpPr>
            <p:spPr bwMode="auto">
              <a:xfrm>
                <a:off x="3010" y="2518"/>
                <a:ext cx="384" cy="585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4" name="Line 27"/>
              <p:cNvSpPr>
                <a:spLocks noChangeShapeType="1"/>
              </p:cNvSpPr>
              <p:nvPr/>
            </p:nvSpPr>
            <p:spPr bwMode="auto">
              <a:xfrm flipH="1">
                <a:off x="2977" y="2846"/>
                <a:ext cx="425" cy="37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595" name="Group 28"/>
              <p:cNvGrpSpPr>
                <a:grpSpLocks/>
              </p:cNvGrpSpPr>
              <p:nvPr/>
            </p:nvGrpSpPr>
            <p:grpSpPr bwMode="auto">
              <a:xfrm>
                <a:off x="2968" y="2238"/>
                <a:ext cx="55" cy="999"/>
                <a:chOff x="2968" y="2238"/>
                <a:chExt cx="55" cy="999"/>
              </a:xfrm>
            </p:grpSpPr>
            <p:sp>
              <p:nvSpPr>
                <p:cNvPr id="23601" name="Oval 29"/>
                <p:cNvSpPr>
                  <a:spLocks noChangeArrowheads="1"/>
                </p:cNvSpPr>
                <p:nvPr/>
              </p:nvSpPr>
              <p:spPr bwMode="auto">
                <a:xfrm>
                  <a:off x="2968" y="2238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2" name="Oval 30"/>
                <p:cNvSpPr>
                  <a:spLocks noChangeArrowheads="1"/>
                </p:cNvSpPr>
                <p:nvPr/>
              </p:nvSpPr>
              <p:spPr bwMode="auto">
                <a:xfrm>
                  <a:off x="2968" y="2475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3" name="Oval 31"/>
                <p:cNvSpPr>
                  <a:spLocks noChangeArrowheads="1"/>
                </p:cNvSpPr>
                <p:nvPr/>
              </p:nvSpPr>
              <p:spPr bwMode="auto">
                <a:xfrm>
                  <a:off x="2968" y="270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4" name="Oval 32"/>
                <p:cNvSpPr>
                  <a:spLocks noChangeArrowheads="1"/>
                </p:cNvSpPr>
                <p:nvPr/>
              </p:nvSpPr>
              <p:spPr bwMode="auto">
                <a:xfrm>
                  <a:off x="2968" y="293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5" name="Oval 33"/>
                <p:cNvSpPr>
                  <a:spLocks noChangeArrowheads="1"/>
                </p:cNvSpPr>
                <p:nvPr/>
              </p:nvSpPr>
              <p:spPr bwMode="auto">
                <a:xfrm>
                  <a:off x="2968" y="3171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3596" name="Group 34"/>
              <p:cNvGrpSpPr>
                <a:grpSpLocks/>
              </p:cNvGrpSpPr>
              <p:nvPr/>
            </p:nvGrpSpPr>
            <p:grpSpPr bwMode="auto">
              <a:xfrm>
                <a:off x="3374" y="2309"/>
                <a:ext cx="55" cy="816"/>
                <a:chOff x="3374" y="2309"/>
                <a:chExt cx="55" cy="816"/>
              </a:xfrm>
            </p:grpSpPr>
            <p:sp>
              <p:nvSpPr>
                <p:cNvPr id="23597" name="Oval 35"/>
                <p:cNvSpPr>
                  <a:spLocks noChangeArrowheads="1"/>
                </p:cNvSpPr>
                <p:nvPr/>
              </p:nvSpPr>
              <p:spPr bwMode="auto">
                <a:xfrm>
                  <a:off x="3374" y="23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8" name="Oval 36"/>
                <p:cNvSpPr>
                  <a:spLocks noChangeArrowheads="1"/>
                </p:cNvSpPr>
                <p:nvPr/>
              </p:nvSpPr>
              <p:spPr bwMode="auto">
                <a:xfrm>
                  <a:off x="3374" y="255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9" name="Oval 37"/>
                <p:cNvSpPr>
                  <a:spLocks noChangeArrowheads="1"/>
                </p:cNvSpPr>
                <p:nvPr/>
              </p:nvSpPr>
              <p:spPr bwMode="auto">
                <a:xfrm>
                  <a:off x="3374" y="28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0" name="Oval 38"/>
                <p:cNvSpPr>
                  <a:spLocks noChangeArrowheads="1"/>
                </p:cNvSpPr>
                <p:nvPr/>
              </p:nvSpPr>
              <p:spPr bwMode="auto">
                <a:xfrm>
                  <a:off x="3374" y="305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23568" name="Group 39"/>
          <p:cNvGrpSpPr>
            <a:grpSpLocks/>
          </p:cNvGrpSpPr>
          <p:nvPr/>
        </p:nvGrpSpPr>
        <p:grpSpPr bwMode="auto">
          <a:xfrm>
            <a:off x="1752600" y="2514600"/>
            <a:ext cx="1905000" cy="2616200"/>
            <a:chOff x="2160" y="2208"/>
            <a:chExt cx="1200" cy="1648"/>
          </a:xfrm>
        </p:grpSpPr>
        <p:sp>
          <p:nvSpPr>
            <p:cNvPr id="23569" name="Rectangle 40"/>
            <p:cNvSpPr>
              <a:spLocks noChangeArrowheads="1"/>
            </p:cNvSpPr>
            <p:nvPr/>
          </p:nvSpPr>
          <p:spPr bwMode="auto">
            <a:xfrm>
              <a:off x="2160" y="3608"/>
              <a:ext cx="120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Many-to-Many</a:t>
              </a:r>
            </a:p>
          </p:txBody>
        </p:sp>
        <p:sp>
          <p:nvSpPr>
            <p:cNvPr id="23570" name="Freeform 41"/>
            <p:cNvSpPr>
              <a:spLocks/>
            </p:cNvSpPr>
            <p:nvPr/>
          </p:nvSpPr>
          <p:spPr bwMode="auto">
            <a:xfrm>
              <a:off x="2448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3 w 213"/>
                <a:gd name="T7" fmla="*/ 288 h 1354"/>
                <a:gd name="T8" fmla="*/ 181 w 213"/>
                <a:gd name="T9" fmla="*/ 198 h 1354"/>
                <a:gd name="T10" fmla="*/ 167 w 213"/>
                <a:gd name="T11" fmla="*/ 122 h 1354"/>
                <a:gd name="T12" fmla="*/ 151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7 w 213"/>
                <a:gd name="T19" fmla="*/ 2 h 1354"/>
                <a:gd name="T20" fmla="*/ 79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4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4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9 w 213"/>
                <a:gd name="T51" fmla="*/ 1330 h 1354"/>
                <a:gd name="T52" fmla="*/ 97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1 w 213"/>
                <a:gd name="T59" fmla="*/ 1289 h 1354"/>
                <a:gd name="T60" fmla="*/ 167 w 213"/>
                <a:gd name="T61" fmla="*/ 1231 h 1354"/>
                <a:gd name="T62" fmla="*/ 181 w 213"/>
                <a:gd name="T63" fmla="*/ 1155 h 1354"/>
                <a:gd name="T64" fmla="*/ 193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3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7" y="122"/>
                  </a:lnTo>
                  <a:lnTo>
                    <a:pt x="159" y="90"/>
                  </a:lnTo>
                  <a:lnTo>
                    <a:pt x="151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7" y="2"/>
                  </a:lnTo>
                  <a:lnTo>
                    <a:pt x="88" y="10"/>
                  </a:lnTo>
                  <a:lnTo>
                    <a:pt x="79" y="22"/>
                  </a:lnTo>
                  <a:lnTo>
                    <a:pt x="70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5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7" y="445"/>
                  </a:lnTo>
                  <a:lnTo>
                    <a:pt x="4" y="501"/>
                  </a:lnTo>
                  <a:lnTo>
                    <a:pt x="2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2" y="794"/>
                  </a:lnTo>
                  <a:lnTo>
                    <a:pt x="4" y="851"/>
                  </a:lnTo>
                  <a:lnTo>
                    <a:pt x="7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5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70" y="1312"/>
                  </a:lnTo>
                  <a:lnTo>
                    <a:pt x="79" y="1330"/>
                  </a:lnTo>
                  <a:lnTo>
                    <a:pt x="88" y="1343"/>
                  </a:lnTo>
                  <a:lnTo>
                    <a:pt x="97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1" y="1289"/>
                  </a:lnTo>
                  <a:lnTo>
                    <a:pt x="159" y="1262"/>
                  </a:lnTo>
                  <a:lnTo>
                    <a:pt x="167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3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42"/>
            <p:cNvSpPr>
              <a:spLocks/>
            </p:cNvSpPr>
            <p:nvPr/>
          </p:nvSpPr>
          <p:spPr bwMode="auto">
            <a:xfrm>
              <a:off x="2853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2 w 213"/>
                <a:gd name="T7" fmla="*/ 288 h 1354"/>
                <a:gd name="T8" fmla="*/ 181 w 213"/>
                <a:gd name="T9" fmla="*/ 198 h 1354"/>
                <a:gd name="T10" fmla="*/ 166 w 213"/>
                <a:gd name="T11" fmla="*/ 122 h 1354"/>
                <a:gd name="T12" fmla="*/ 150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6 w 213"/>
                <a:gd name="T19" fmla="*/ 2 h 1354"/>
                <a:gd name="T20" fmla="*/ 78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3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3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8 w 213"/>
                <a:gd name="T51" fmla="*/ 1330 h 1354"/>
                <a:gd name="T52" fmla="*/ 96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0 w 213"/>
                <a:gd name="T59" fmla="*/ 1289 h 1354"/>
                <a:gd name="T60" fmla="*/ 166 w 213"/>
                <a:gd name="T61" fmla="*/ 1231 h 1354"/>
                <a:gd name="T62" fmla="*/ 181 w 213"/>
                <a:gd name="T63" fmla="*/ 1155 h 1354"/>
                <a:gd name="T64" fmla="*/ 192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2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6" y="122"/>
                  </a:lnTo>
                  <a:lnTo>
                    <a:pt x="159" y="90"/>
                  </a:lnTo>
                  <a:lnTo>
                    <a:pt x="150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6" y="2"/>
                  </a:lnTo>
                  <a:lnTo>
                    <a:pt x="87" y="10"/>
                  </a:lnTo>
                  <a:lnTo>
                    <a:pt x="78" y="22"/>
                  </a:lnTo>
                  <a:lnTo>
                    <a:pt x="69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4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6" y="445"/>
                  </a:lnTo>
                  <a:lnTo>
                    <a:pt x="3" y="501"/>
                  </a:lnTo>
                  <a:lnTo>
                    <a:pt x="1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1" y="794"/>
                  </a:lnTo>
                  <a:lnTo>
                    <a:pt x="3" y="851"/>
                  </a:lnTo>
                  <a:lnTo>
                    <a:pt x="6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4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69" y="1312"/>
                  </a:lnTo>
                  <a:lnTo>
                    <a:pt x="78" y="1330"/>
                  </a:lnTo>
                  <a:lnTo>
                    <a:pt x="87" y="1343"/>
                  </a:lnTo>
                  <a:lnTo>
                    <a:pt x="96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0" y="1289"/>
                  </a:lnTo>
                  <a:lnTo>
                    <a:pt x="159" y="1262"/>
                  </a:lnTo>
                  <a:lnTo>
                    <a:pt x="166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2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43"/>
            <p:cNvSpPr>
              <a:spLocks noChangeShapeType="1"/>
            </p:cNvSpPr>
            <p:nvPr/>
          </p:nvSpPr>
          <p:spPr bwMode="auto">
            <a:xfrm>
              <a:off x="2542" y="2430"/>
              <a:ext cx="397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44"/>
            <p:cNvSpPr>
              <a:spLocks noChangeShapeType="1"/>
            </p:cNvSpPr>
            <p:nvPr/>
          </p:nvSpPr>
          <p:spPr bwMode="auto">
            <a:xfrm>
              <a:off x="2568" y="2670"/>
              <a:ext cx="409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45"/>
            <p:cNvSpPr>
              <a:spLocks noChangeShapeType="1"/>
            </p:cNvSpPr>
            <p:nvPr/>
          </p:nvSpPr>
          <p:spPr bwMode="auto">
            <a:xfrm flipV="1">
              <a:off x="2555" y="2460"/>
              <a:ext cx="384" cy="66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46"/>
            <p:cNvSpPr>
              <a:spLocks noChangeShapeType="1"/>
            </p:cNvSpPr>
            <p:nvPr/>
          </p:nvSpPr>
          <p:spPr bwMode="auto">
            <a:xfrm>
              <a:off x="2542" y="2657"/>
              <a:ext cx="422" cy="58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6" name="Group 47"/>
            <p:cNvGrpSpPr>
              <a:grpSpLocks/>
            </p:cNvGrpSpPr>
            <p:nvPr/>
          </p:nvGrpSpPr>
          <p:grpSpPr bwMode="auto">
            <a:xfrm>
              <a:off x="2516" y="2395"/>
              <a:ext cx="55" cy="999"/>
              <a:chOff x="4829" y="2243"/>
              <a:chExt cx="55" cy="999"/>
            </a:xfrm>
          </p:grpSpPr>
          <p:sp>
            <p:nvSpPr>
              <p:cNvPr id="23582" name="Oval 48"/>
              <p:cNvSpPr>
                <a:spLocks noChangeArrowheads="1"/>
              </p:cNvSpPr>
              <p:nvPr/>
            </p:nvSpPr>
            <p:spPr bwMode="auto">
              <a:xfrm>
                <a:off x="4829" y="22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3" name="Oval 49"/>
              <p:cNvSpPr>
                <a:spLocks noChangeArrowheads="1"/>
              </p:cNvSpPr>
              <p:nvPr/>
            </p:nvSpPr>
            <p:spPr bwMode="auto">
              <a:xfrm>
                <a:off x="4829" y="2480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4" name="Oval 50"/>
              <p:cNvSpPr>
                <a:spLocks noChangeArrowheads="1"/>
              </p:cNvSpPr>
              <p:nvPr/>
            </p:nvSpPr>
            <p:spPr bwMode="auto">
              <a:xfrm>
                <a:off x="4829" y="2711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5" name="Oval 51"/>
              <p:cNvSpPr>
                <a:spLocks noChangeArrowheads="1"/>
              </p:cNvSpPr>
              <p:nvPr/>
            </p:nvSpPr>
            <p:spPr bwMode="auto">
              <a:xfrm>
                <a:off x="4829" y="2944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6" name="Oval 52"/>
              <p:cNvSpPr>
                <a:spLocks noChangeArrowheads="1"/>
              </p:cNvSpPr>
              <p:nvPr/>
            </p:nvSpPr>
            <p:spPr bwMode="auto">
              <a:xfrm>
                <a:off x="4829" y="317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3577" name="Group 53"/>
            <p:cNvGrpSpPr>
              <a:grpSpLocks/>
            </p:cNvGrpSpPr>
            <p:nvPr/>
          </p:nvGrpSpPr>
          <p:grpSpPr bwMode="auto">
            <a:xfrm>
              <a:off x="2938" y="2448"/>
              <a:ext cx="55" cy="816"/>
              <a:chOff x="5251" y="2296"/>
              <a:chExt cx="55" cy="816"/>
            </a:xfrm>
          </p:grpSpPr>
          <p:sp>
            <p:nvSpPr>
              <p:cNvPr id="23578" name="Oval 54"/>
              <p:cNvSpPr>
                <a:spLocks noChangeArrowheads="1"/>
              </p:cNvSpPr>
              <p:nvPr/>
            </p:nvSpPr>
            <p:spPr bwMode="auto">
              <a:xfrm>
                <a:off x="5251" y="22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Oval 55"/>
              <p:cNvSpPr>
                <a:spLocks noChangeArrowheads="1"/>
              </p:cNvSpPr>
              <p:nvPr/>
            </p:nvSpPr>
            <p:spPr bwMode="auto">
              <a:xfrm>
                <a:off x="5251" y="25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0" name="Oval 56"/>
              <p:cNvSpPr>
                <a:spLocks noChangeArrowheads="1"/>
              </p:cNvSpPr>
              <p:nvPr/>
            </p:nvSpPr>
            <p:spPr bwMode="auto">
              <a:xfrm>
                <a:off x="5251" y="27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1" name="Oval 57"/>
              <p:cNvSpPr>
                <a:spLocks noChangeArrowheads="1"/>
              </p:cNvSpPr>
              <p:nvPr/>
            </p:nvSpPr>
            <p:spPr bwMode="auto">
              <a:xfrm>
                <a:off x="5251" y="304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altLang="en-US" smtClean="0"/>
              <a:t>Making Tables from E-R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altLang="en-US" smtClean="0"/>
              <a:t>Pick a primary key for each entity</a:t>
            </a:r>
          </a:p>
          <a:p>
            <a:r>
              <a:rPr lang="en-US" altLang="en-US" smtClean="0"/>
              <a:t>Build the tables</a:t>
            </a:r>
          </a:p>
          <a:p>
            <a:pPr lvl="1"/>
            <a:r>
              <a:rPr lang="en-US" altLang="en-US" smtClean="0"/>
              <a:t>One per entity</a:t>
            </a:r>
          </a:p>
          <a:p>
            <a:pPr lvl="1"/>
            <a:r>
              <a:rPr lang="en-US" altLang="en-US" smtClean="0"/>
              <a:t>Plus one per M:M relationship</a:t>
            </a:r>
          </a:p>
          <a:p>
            <a:pPr lvl="1"/>
            <a:r>
              <a:rPr lang="en-US" altLang="en-US" smtClean="0"/>
              <a:t>Choose terse but memorable table and field names</a:t>
            </a:r>
          </a:p>
          <a:p>
            <a:r>
              <a:rPr lang="en-US" altLang="en-US" smtClean="0"/>
              <a:t>Check for parsimonious representation</a:t>
            </a:r>
          </a:p>
          <a:p>
            <a:pPr lvl="1"/>
            <a:r>
              <a:rPr lang="en-US" altLang="en-US" smtClean="0"/>
              <a:t>Relational “normalization”</a:t>
            </a:r>
          </a:p>
          <a:p>
            <a:pPr lvl="1"/>
            <a:r>
              <a:rPr lang="en-US" altLang="en-US" smtClean="0"/>
              <a:t>Redundant storage of computable values</a:t>
            </a:r>
          </a:p>
          <a:p>
            <a:r>
              <a:rPr lang="en-US" altLang="en-US" smtClean="0"/>
              <a:t>Implement using a DBMS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r>
              <a:rPr lang="en-US" altLang="en-US" smtClean="0"/>
              <a:t>1NF: </a:t>
            </a:r>
            <a:r>
              <a:rPr lang="en-US" altLang="en-US" u="sng" smtClean="0"/>
              <a:t>Single-valued</a:t>
            </a:r>
            <a:r>
              <a:rPr lang="en-US" altLang="en-US" smtClean="0"/>
              <a:t> </a:t>
            </a:r>
            <a:r>
              <a:rPr lang="en-US" altLang="en-US" u="sng" smtClean="0"/>
              <a:t>indivisible</a:t>
            </a:r>
            <a:r>
              <a:rPr lang="en-US" altLang="en-US" smtClean="0"/>
              <a:t> (atomic) attributes</a:t>
            </a:r>
          </a:p>
          <a:p>
            <a:pPr lvl="1"/>
            <a:r>
              <a:rPr lang="en-US" altLang="en-US" smtClean="0"/>
              <a:t>Split “Doug Oard” to two attributes as (“Doug”, “Oard”)</a:t>
            </a:r>
          </a:p>
          <a:p>
            <a:pPr lvl="1"/>
            <a:r>
              <a:rPr lang="en-US" altLang="en-US" smtClean="0"/>
              <a:t>Model M:M implement-role relationship with a table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2NF: Attributes depend on </a:t>
            </a:r>
            <a:r>
              <a:rPr lang="en-US" altLang="en-US" u="sng" smtClean="0"/>
              <a:t>complete</a:t>
            </a:r>
            <a:r>
              <a:rPr lang="en-US" altLang="en-US" smtClean="0"/>
              <a:t>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id, impl-role</a:t>
            </a:r>
            <a:r>
              <a:rPr lang="en-US" altLang="en-US" smtClean="0"/>
              <a:t>, name)-&gt;(</a:t>
            </a:r>
            <a:r>
              <a:rPr lang="en-US" altLang="en-US" u="sng" smtClean="0"/>
              <a:t>id</a:t>
            </a:r>
            <a:r>
              <a:rPr lang="en-US" altLang="en-US" smtClean="0"/>
              <a:t>, name)+(</a:t>
            </a:r>
            <a:r>
              <a:rPr lang="en-US" altLang="en-US" u="sng" smtClean="0"/>
              <a:t>id, impl-role</a:t>
            </a:r>
            <a:r>
              <a:rPr lang="en-US" altLang="en-US" smtClean="0"/>
              <a:t>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3NF: Attributes depend </a:t>
            </a:r>
            <a:r>
              <a:rPr lang="en-US" altLang="en-US" u="sng" smtClean="0"/>
              <a:t>directly</a:t>
            </a:r>
            <a:r>
              <a:rPr lang="en-US" altLang="en-US" smtClean="0"/>
              <a:t> on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addr, city, state, zip)-&gt;(</a:t>
            </a:r>
            <a:r>
              <a:rPr lang="en-US" altLang="en-US" u="sng" smtClean="0"/>
              <a:t>id</a:t>
            </a:r>
            <a:r>
              <a:rPr lang="en-US" altLang="en-US" smtClean="0"/>
              <a:t>, addr, zip)+(</a:t>
            </a:r>
            <a:r>
              <a:rPr lang="en-US" altLang="en-US" u="sng" smtClean="0"/>
              <a:t>zip</a:t>
            </a:r>
            <a:r>
              <a:rPr lang="en-US" altLang="en-US" smtClean="0"/>
              <a:t>, city, state)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4NF: Divide independent M:M tables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role, courses) -&gt; (</a:t>
            </a:r>
            <a:r>
              <a:rPr lang="en-US" altLang="en-US" u="sng" smtClean="0"/>
              <a:t>id</a:t>
            </a:r>
            <a:r>
              <a:rPr lang="en-US" altLang="en-US" smtClean="0"/>
              <a:t>, role) + (</a:t>
            </a:r>
            <a:r>
              <a:rPr lang="en-US" altLang="en-US" u="sng" smtClean="0"/>
              <a:t>id</a:t>
            </a:r>
            <a:r>
              <a:rPr lang="en-US" altLang="en-US" smtClean="0"/>
              <a:t>, courses)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5NF: Don’t enumerate derivable combinations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Normalized Table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Persons: </a:t>
            </a:r>
            <a:r>
              <a:rPr lang="en-US" altLang="en-US" u="sng" smtClean="0"/>
              <a:t>id</a:t>
            </a:r>
            <a:r>
              <a:rPr lang="en-US" altLang="en-US" smtClean="0"/>
              <a:t>, fname, lname, userid, password</a:t>
            </a:r>
          </a:p>
          <a:p>
            <a:r>
              <a:rPr lang="en-US" altLang="en-US" smtClean="0"/>
              <a:t>Contacts: id, ctype, cstring</a:t>
            </a:r>
          </a:p>
          <a:p>
            <a:r>
              <a:rPr lang="en-US" altLang="en-US" smtClean="0"/>
              <a:t>Ctlabels: c</a:t>
            </a:r>
            <a:r>
              <a:rPr lang="en-US" altLang="en-US" u="sng" smtClean="0"/>
              <a:t>type</a:t>
            </a:r>
            <a:r>
              <a:rPr lang="en-US" altLang="en-US" smtClean="0"/>
              <a:t>, string</a:t>
            </a:r>
          </a:p>
          <a:p>
            <a:r>
              <a:rPr lang="en-US" altLang="en-US" smtClean="0"/>
              <a:t>Students: </a:t>
            </a:r>
            <a:r>
              <a:rPr lang="en-US" altLang="en-US" u="sng" smtClean="0"/>
              <a:t>id</a:t>
            </a:r>
            <a:r>
              <a:rPr lang="en-US" altLang="en-US" smtClean="0"/>
              <a:t>, team, mrole</a:t>
            </a:r>
          </a:p>
          <a:p>
            <a:r>
              <a:rPr lang="en-US" altLang="en-US" smtClean="0"/>
              <a:t>Iroles: </a:t>
            </a:r>
            <a:r>
              <a:rPr lang="en-US" altLang="en-US" u="sng" smtClean="0"/>
              <a:t>id, irole</a:t>
            </a:r>
          </a:p>
          <a:p>
            <a:r>
              <a:rPr lang="en-US" altLang="en-US" smtClean="0"/>
              <a:t>Rlabels: </a:t>
            </a:r>
            <a:r>
              <a:rPr lang="en-US" altLang="en-US" u="sng" smtClean="0"/>
              <a:t>role</a:t>
            </a:r>
            <a:r>
              <a:rPr lang="en-US" altLang="en-US" smtClean="0"/>
              <a:t>, string</a:t>
            </a:r>
          </a:p>
          <a:p>
            <a:r>
              <a:rPr lang="en-US" altLang="en-US" smtClean="0"/>
              <a:t>Projects: </a:t>
            </a:r>
            <a:r>
              <a:rPr lang="en-US" altLang="en-US" u="sng" smtClean="0"/>
              <a:t>team</a:t>
            </a:r>
            <a:r>
              <a:rPr lang="en-US" altLang="en-US" smtClean="0"/>
              <a:t>, client, pstring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altLang="en-US" smtClean="0"/>
              <a:t>Making Tables from E-R Diagrams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altLang="en-US" smtClean="0"/>
              <a:t>Pick a primary key for each entity</a:t>
            </a:r>
          </a:p>
          <a:p>
            <a:r>
              <a:rPr lang="en-US" altLang="en-US" smtClean="0"/>
              <a:t>Build the tables</a:t>
            </a:r>
          </a:p>
          <a:p>
            <a:pPr lvl="1"/>
            <a:r>
              <a:rPr lang="en-US" altLang="en-US" smtClean="0"/>
              <a:t>One per entity</a:t>
            </a:r>
          </a:p>
          <a:p>
            <a:pPr lvl="1"/>
            <a:r>
              <a:rPr lang="en-US" altLang="en-US" smtClean="0"/>
              <a:t>Plus one per M:M relationship</a:t>
            </a:r>
          </a:p>
          <a:p>
            <a:pPr lvl="1"/>
            <a:r>
              <a:rPr lang="en-US" altLang="en-US" smtClean="0"/>
              <a:t>Choose terse but memorable table and field names</a:t>
            </a:r>
          </a:p>
          <a:p>
            <a:r>
              <a:rPr lang="en-US" altLang="en-US" smtClean="0"/>
              <a:t>Check for parsimonious representation</a:t>
            </a:r>
          </a:p>
          <a:p>
            <a:pPr lvl="1"/>
            <a:r>
              <a:rPr lang="en-US" altLang="en-US" smtClean="0"/>
              <a:t>Relational “normalization”</a:t>
            </a:r>
          </a:p>
          <a:p>
            <a:pPr lvl="1"/>
            <a:r>
              <a:rPr lang="en-US" altLang="en-US" smtClean="0"/>
              <a:t>Redundant storage of computable values</a:t>
            </a:r>
          </a:p>
          <a:p>
            <a:r>
              <a:rPr lang="en-US" altLang="en-US" smtClean="0"/>
              <a:t>Implement using a DBMS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Integrity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114800"/>
          </a:xfrm>
        </p:spPr>
        <p:txBody>
          <a:bodyPr/>
          <a:lstStyle/>
          <a:p>
            <a:r>
              <a:rPr lang="en-US" altLang="en-US" smtClean="0"/>
              <a:t>Registrar database must be internally consistent</a:t>
            </a:r>
          </a:p>
          <a:p>
            <a:pPr lvl="1"/>
            <a:r>
              <a:rPr lang="en-US" altLang="en-US" smtClean="0"/>
              <a:t>Enrolled students must have an entry in student table</a:t>
            </a:r>
          </a:p>
          <a:p>
            <a:pPr lvl="1"/>
            <a:r>
              <a:rPr lang="en-US" altLang="en-US" smtClean="0"/>
              <a:t>Courses must have a name</a:t>
            </a:r>
          </a:p>
          <a:p>
            <a:endParaRPr lang="en-US" altLang="en-US" smtClean="0"/>
          </a:p>
          <a:p>
            <a:r>
              <a:rPr lang="en-US" altLang="en-US" smtClean="0"/>
              <a:t>What happens:</a:t>
            </a:r>
          </a:p>
          <a:p>
            <a:pPr lvl="1"/>
            <a:r>
              <a:rPr lang="en-US" altLang="en-US" smtClean="0"/>
              <a:t>When a student withdraws from the university?</a:t>
            </a:r>
          </a:p>
          <a:p>
            <a:pPr lvl="1"/>
            <a:r>
              <a:rPr lang="en-US" altLang="en-US" smtClean="0"/>
              <a:t>When a course is taken off the books?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Integrity Constraints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r>
              <a:rPr lang="en-US" altLang="en-US" smtClean="0"/>
              <a:t>Conditions that must always be true</a:t>
            </a:r>
          </a:p>
          <a:p>
            <a:pPr lvl="1"/>
            <a:r>
              <a:rPr lang="en-US" altLang="en-US" smtClean="0"/>
              <a:t>Specified when the database is designed</a:t>
            </a:r>
          </a:p>
          <a:p>
            <a:pPr lvl="1"/>
            <a:r>
              <a:rPr lang="en-US" altLang="en-US" smtClean="0"/>
              <a:t>Checked when the database is modified</a:t>
            </a:r>
          </a:p>
          <a:p>
            <a:endParaRPr lang="en-US" altLang="en-US" smtClean="0"/>
          </a:p>
          <a:p>
            <a:r>
              <a:rPr lang="en-US" altLang="en-US" smtClean="0"/>
              <a:t>RDBMS ensures integrity constraints are respected</a:t>
            </a:r>
          </a:p>
          <a:p>
            <a:pPr lvl="1"/>
            <a:r>
              <a:rPr lang="en-US" altLang="en-US" smtClean="0"/>
              <a:t>So database contents remain faithful to real world</a:t>
            </a:r>
          </a:p>
          <a:p>
            <a:pPr lvl="1"/>
            <a:r>
              <a:rPr lang="en-US" altLang="en-US" smtClean="0"/>
              <a:t>Helps avoid data entry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put JavaScript in the HTML head</a:t>
            </a:r>
          </a:p>
          <a:p>
            <a:r>
              <a:rPr lang="en-US" dirty="0" smtClean="0"/>
              <a:t>What’s a Class?</a:t>
            </a:r>
          </a:p>
          <a:p>
            <a:pPr lvl="1"/>
            <a:r>
              <a:rPr lang="en-US" dirty="0" smtClean="0"/>
              <a:t>When to use an initial capital letter?</a:t>
            </a:r>
          </a:p>
          <a:p>
            <a:pPr lvl="1"/>
            <a:r>
              <a:rPr lang="en-US" dirty="0" smtClean="0"/>
              <a:t>How do Classes and methods work together?</a:t>
            </a:r>
          </a:p>
          <a:p>
            <a:pPr lvl="1"/>
            <a:r>
              <a:rPr lang="en-US" dirty="0" smtClean="0"/>
              <a:t>What does it mean for a method to be private?</a:t>
            </a:r>
          </a:p>
          <a:p>
            <a:r>
              <a:rPr lang="en-US" dirty="0" smtClean="0"/>
              <a:t>Where to get the id for </a:t>
            </a:r>
            <a:r>
              <a:rPr lang="en-US" dirty="0" err="1" smtClean="0"/>
              <a:t>getElementById</a:t>
            </a:r>
            <a:endParaRPr lang="en-US" dirty="0" smtClean="0"/>
          </a:p>
          <a:p>
            <a:r>
              <a:rPr lang="en-US" smtClean="0"/>
              <a:t>The DOM</a:t>
            </a:r>
          </a:p>
        </p:txBody>
      </p:sp>
    </p:spTree>
    <p:extLst>
      <p:ext uri="{BB962C8B-B14F-4D97-AF65-F5344CB8AC3E}">
        <p14:creationId xmlns:p14="http://schemas.microsoft.com/office/powerpoint/2010/main" val="3922855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Foreign key values must exist in other table</a:t>
            </a:r>
          </a:p>
          <a:p>
            <a:pPr lvl="1"/>
            <a:r>
              <a:rPr lang="en-US" altLang="en-US" smtClean="0"/>
              <a:t>If not, those records cannot be joined</a:t>
            </a:r>
          </a:p>
          <a:p>
            <a:endParaRPr lang="en-US" altLang="en-US" smtClean="0"/>
          </a:p>
          <a:p>
            <a:r>
              <a:rPr lang="en-US" altLang="en-US" smtClean="0"/>
              <a:t>Can be enforced when data is added</a:t>
            </a:r>
          </a:p>
          <a:p>
            <a:pPr lvl="1"/>
            <a:r>
              <a:rPr lang="en-US" altLang="en-US" smtClean="0"/>
              <a:t>Associate a primary key with each foreign key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Helps avoid erroneous data</a:t>
            </a:r>
          </a:p>
          <a:p>
            <a:pPr lvl="1"/>
            <a:r>
              <a:rPr lang="en-US" altLang="en-US" smtClean="0"/>
              <a:t>Only need to ensure data quality for primary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“Programming”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Natural language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Goal is ease of use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e.g., Show me the last names of students in CLIS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Ambiguity sometimes results in errors</a:t>
            </a:r>
          </a:p>
          <a:p>
            <a:pPr lvl="4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Structured Query Language (SQL)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Consistent, unambiguous interface to any DBMS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Simple command structure: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e.g., SELECT Last name FROM Students WHERE Dept=CLIS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Useful standard for inter-process communications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Visual programming (e.g., Microsoft Access)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Unambiguous, and easier to learn than SQL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Using Microsoft Access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noFill/>
        </p:spPr>
        <p:txBody>
          <a:bodyPr/>
          <a:lstStyle/>
          <a:p>
            <a:pPr lvl="4"/>
            <a:endParaRPr lang="en-US" altLang="en-US" dirty="0" smtClean="0"/>
          </a:p>
          <a:p>
            <a:r>
              <a:rPr lang="en-US" altLang="en-US" dirty="0" smtClean="0"/>
              <a:t>Create a </a:t>
            </a:r>
            <a:r>
              <a:rPr lang="en-US" altLang="en-US" dirty="0" smtClean="0"/>
              <a:t>database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File-&gt;New-&gt;Blank Database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Specify the fields (columns)</a:t>
            </a:r>
          </a:p>
          <a:p>
            <a:pPr lvl="1"/>
            <a:r>
              <a:rPr lang="en-US" altLang="en-US" dirty="0" smtClean="0"/>
              <a:t>“Create a Table in Design View”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Fill in the records (rows)</a:t>
            </a:r>
          </a:p>
          <a:p>
            <a:pPr lvl="1"/>
            <a:r>
              <a:rPr lang="en-US" altLang="en-US" dirty="0" smtClean="0"/>
              <a:t> Double-click on the icon for the table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Creating Fields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Enter field name</a:t>
            </a:r>
          </a:p>
          <a:p>
            <a:pPr lvl="1"/>
            <a:r>
              <a:rPr lang="en-US" altLang="en-US" smtClean="0"/>
              <a:t>Must be unique, but only within the same table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Select field type from a menu</a:t>
            </a:r>
          </a:p>
          <a:p>
            <a:pPr lvl="1"/>
            <a:r>
              <a:rPr lang="en-US" altLang="en-US" smtClean="0"/>
              <a:t>Use date/time for times</a:t>
            </a:r>
          </a:p>
          <a:p>
            <a:pPr lvl="1"/>
            <a:r>
              <a:rPr lang="en-US" altLang="en-US" smtClean="0"/>
              <a:t>Use text for phone numbers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Designate primary key (right mouse button)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Save the table</a:t>
            </a:r>
          </a:p>
          <a:p>
            <a:pPr lvl="1"/>
            <a:r>
              <a:rPr lang="en-US" altLang="en-US" smtClean="0"/>
              <a:t>That’s when you get to assign a table name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Entering Data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Open the table</a:t>
            </a:r>
          </a:p>
          <a:p>
            <a:pPr lvl="1"/>
            <a:r>
              <a:rPr lang="en-US" altLang="en-US" smtClean="0"/>
              <a:t>Double-click on the icon</a:t>
            </a:r>
          </a:p>
          <a:p>
            <a:endParaRPr lang="en-US" altLang="en-US" smtClean="0"/>
          </a:p>
          <a:p>
            <a:r>
              <a:rPr lang="en-US" altLang="en-US" smtClean="0"/>
              <a:t>Enter new data in the bottom row</a:t>
            </a:r>
          </a:p>
          <a:p>
            <a:pPr lvl="1"/>
            <a:r>
              <a:rPr lang="en-US" altLang="en-US" smtClean="0"/>
              <a:t>A new (blank) bottom row will appear</a:t>
            </a:r>
          </a:p>
          <a:p>
            <a:endParaRPr lang="en-US" altLang="en-US" smtClean="0"/>
          </a:p>
          <a:p>
            <a:r>
              <a:rPr lang="en-US" altLang="en-US" smtClean="0"/>
              <a:t>Close the table</a:t>
            </a:r>
          </a:p>
          <a:p>
            <a:pPr lvl="1"/>
            <a:r>
              <a:rPr lang="en-US" altLang="en-US" smtClean="0"/>
              <a:t>No need to “save” – data is stored automatically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3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  <a:noFill/>
        </p:spPr>
        <p:txBody>
          <a:bodyPr/>
          <a:lstStyle/>
          <a:p>
            <a:r>
              <a:rPr lang="en-US" altLang="en-US" smtClean="0"/>
              <a:t>Building Queries</a:t>
            </a:r>
          </a:p>
        </p:txBody>
      </p:sp>
      <p:sp>
        <p:nvSpPr>
          <p:cNvPr id="3584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  <a:noFill/>
        </p:spPr>
        <p:txBody>
          <a:bodyPr/>
          <a:lstStyle/>
          <a:p>
            <a:r>
              <a:rPr lang="en-US" altLang="en-US" sz="2800" dirty="0" smtClean="0"/>
              <a:t>“</a:t>
            </a:r>
            <a:r>
              <a:rPr lang="en-US" altLang="en-US" sz="2800" dirty="0" smtClean="0"/>
              <a:t>Create Query in Design View”</a:t>
            </a:r>
          </a:p>
          <a:p>
            <a:pPr lvl="1"/>
            <a:r>
              <a:rPr lang="en-US" altLang="en-US" sz="2400" dirty="0" smtClean="0"/>
              <a:t>In “Queries”</a:t>
            </a:r>
          </a:p>
          <a:p>
            <a:pPr lvl="4"/>
            <a:endParaRPr lang="en-US" altLang="en-US" sz="1800" dirty="0" smtClean="0"/>
          </a:p>
          <a:p>
            <a:r>
              <a:rPr lang="en-US" altLang="en-US" sz="2800" dirty="0" smtClean="0"/>
              <a:t>Choose two </a:t>
            </a:r>
            <a:r>
              <a:rPr lang="en-US" altLang="en-US" sz="2800" dirty="0" smtClean="0"/>
              <a:t>tables</a:t>
            </a:r>
            <a:endParaRPr lang="en-US" altLang="en-US" sz="1800" dirty="0" smtClean="0"/>
          </a:p>
          <a:p>
            <a:r>
              <a:rPr lang="en-US" altLang="en-US" sz="2800" dirty="0" smtClean="0"/>
              <a:t>Pick each field you need using the menus</a:t>
            </a:r>
          </a:p>
          <a:p>
            <a:pPr lvl="1"/>
            <a:r>
              <a:rPr lang="en-US" altLang="en-US" sz="2400" dirty="0" smtClean="0"/>
              <a:t>Unclick “show” to </a:t>
            </a:r>
            <a:r>
              <a:rPr lang="en-US" altLang="en-US" sz="2400" u="sng" dirty="0" smtClean="0"/>
              <a:t>not</a:t>
            </a:r>
            <a:r>
              <a:rPr lang="en-US" altLang="en-US" sz="2400" dirty="0" smtClean="0"/>
              <a:t> project</a:t>
            </a:r>
          </a:p>
          <a:p>
            <a:pPr lvl="1"/>
            <a:r>
              <a:rPr lang="en-US" altLang="en-US" sz="2400" dirty="0" smtClean="0"/>
              <a:t>Enter a criterion to “restrict”</a:t>
            </a:r>
          </a:p>
          <a:p>
            <a:pPr lvl="4"/>
            <a:endParaRPr lang="en-US" altLang="en-US" sz="1800" dirty="0" smtClean="0"/>
          </a:p>
          <a:p>
            <a:r>
              <a:rPr lang="en-US" altLang="en-US" sz="2800" dirty="0" smtClean="0"/>
              <a:t>Save, exit, and reselect to run the query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7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Fun Facts about Queries</a:t>
            </a:r>
          </a:p>
        </p:txBody>
      </p:sp>
      <p:sp>
        <p:nvSpPr>
          <p:cNvPr id="36869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Joins are automatic if field names are same</a:t>
            </a:r>
          </a:p>
          <a:p>
            <a:pPr lvl="1"/>
            <a:r>
              <a:rPr lang="en-US" altLang="en-US" smtClean="0"/>
              <a:t>Otherwise, drag a line between the fields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Sort order is easy to specify</a:t>
            </a:r>
          </a:p>
          <a:p>
            <a:pPr lvl="1"/>
            <a:r>
              <a:rPr lang="en-US" altLang="en-US" smtClean="0"/>
              <a:t>Use the menu</a:t>
            </a:r>
          </a:p>
          <a:p>
            <a:pPr lvl="3"/>
            <a:endParaRPr lang="en-US" altLang="en-US" smtClean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SQL SELECT Command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r>
              <a:rPr lang="en-US" altLang="en-US" smtClean="0"/>
              <a:t>Project chooses columns</a:t>
            </a:r>
          </a:p>
          <a:p>
            <a:pPr lvl="1"/>
            <a:r>
              <a:rPr lang="en-US" altLang="en-US" smtClean="0"/>
              <a:t>Based on their </a:t>
            </a:r>
            <a:r>
              <a:rPr lang="en-US" altLang="en-US" u="sng" smtClean="0"/>
              <a:t>label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Restrict chooses rows</a:t>
            </a:r>
          </a:p>
          <a:p>
            <a:pPr lvl="1"/>
            <a:r>
              <a:rPr lang="en-US" altLang="en-US" smtClean="0"/>
              <a:t>Based on their </a:t>
            </a:r>
            <a:r>
              <a:rPr lang="en-US" altLang="en-US" u="sng" smtClean="0"/>
              <a:t>contents</a:t>
            </a:r>
          </a:p>
          <a:p>
            <a:pPr lvl="2"/>
            <a:r>
              <a:rPr lang="en-US" altLang="en-US" smtClean="0"/>
              <a:t>e.g. department ID = “HIST”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These can be specified together</a:t>
            </a:r>
          </a:p>
          <a:p>
            <a:pPr lvl="1"/>
            <a:r>
              <a:rPr lang="en-US" altLang="en-US" smtClean="0"/>
              <a:t>SELECT </a:t>
            </a:r>
            <a:r>
              <a:rPr lang="en-US" altLang="en-US" smtClean="0">
                <a:solidFill>
                  <a:schemeClr val="accent1"/>
                </a:solidFill>
              </a:rPr>
              <a:t>Student ID, Dept</a:t>
            </a:r>
            <a:r>
              <a:rPr lang="en-US" altLang="en-US" smtClean="0"/>
              <a:t> WHERE </a:t>
            </a:r>
            <a:r>
              <a:rPr lang="en-US" altLang="en-US" smtClean="0">
                <a:solidFill>
                  <a:schemeClr val="accent1"/>
                </a:solidFill>
              </a:rPr>
              <a:t>Dept = “History”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Restrict Operators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Each SELECT contains a single WHERE</a:t>
            </a:r>
          </a:p>
          <a:p>
            <a:pPr lvl="3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Numeric comparison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/>
              <a:t>&lt;, &gt;, =, &lt;&gt;, …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e.g., grade&lt;80</a:t>
            </a:r>
          </a:p>
          <a:p>
            <a:pPr lvl="3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Boolean operations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e.g., Name = “John” AND Dept &lt;&gt; “HIST”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Structured Query Language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DESCRIBE Flight;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t="10001" r="82500" b="76666"/>
          <a:stretch>
            <a:fillRect/>
          </a:stretch>
        </p:blipFill>
        <p:spPr bwMode="auto">
          <a:xfrm>
            <a:off x="5791200" y="2133600"/>
            <a:ext cx="2438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en-US" smtClean="0"/>
              <a:t>Database</a:t>
            </a:r>
          </a:p>
          <a:p>
            <a:pPr lvl="1"/>
            <a:r>
              <a:rPr lang="en-US" altLang="en-US" smtClean="0"/>
              <a:t>Collection of data, organized to support access</a:t>
            </a:r>
          </a:p>
          <a:p>
            <a:pPr lvl="1"/>
            <a:r>
              <a:rPr lang="en-US" altLang="en-US" smtClean="0"/>
              <a:t>Models some aspects of reality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DataBase Management System (DBMS)</a:t>
            </a:r>
          </a:p>
          <a:p>
            <a:pPr lvl="1"/>
            <a:r>
              <a:rPr lang="en-US" altLang="en-US" smtClean="0"/>
              <a:t>Software to create and access databases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Relational Algebra</a:t>
            </a:r>
          </a:p>
          <a:p>
            <a:pPr lvl="1"/>
            <a:r>
              <a:rPr lang="en-US" altLang="en-US" smtClean="0"/>
              <a:t>Special-purpose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Structured Query Language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SELECT * FROM Flight;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" t="10001" r="49001" b="75333"/>
          <a:stretch>
            <a:fillRect/>
          </a:stretch>
        </p:blipFill>
        <p:spPr bwMode="auto">
          <a:xfrm>
            <a:off x="914400" y="4953000"/>
            <a:ext cx="7620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Structured Query Language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smtClean="0"/>
              <a:t>SELECT Company.CompanyName, Company.CompanyPhone, Flight.Origin, Flight.DepartureTime </a:t>
            </a:r>
          </a:p>
          <a:p>
            <a:pPr>
              <a:buFontTx/>
              <a:buNone/>
            </a:pPr>
            <a:r>
              <a:rPr lang="en-US" altLang="en-US" sz="2400" smtClean="0"/>
              <a:t>FROM Flight,Company</a:t>
            </a:r>
          </a:p>
          <a:p>
            <a:pPr>
              <a:buFontTx/>
              <a:buNone/>
            </a:pPr>
            <a:r>
              <a:rPr lang="en-US" altLang="en-US" sz="2400" smtClean="0"/>
              <a:t>WHERE Flight.CompanyName=Company.CompanyName</a:t>
            </a:r>
          </a:p>
          <a:p>
            <a:pPr>
              <a:buFontTx/>
              <a:buNone/>
            </a:pPr>
            <a:r>
              <a:rPr lang="en-US" altLang="en-US" sz="2400" smtClean="0"/>
              <a:t>   AND Flight.AvailableSeats&gt;3;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12666" r="53500" b="61333"/>
          <a:stretch>
            <a:fillRect/>
          </a:stretch>
        </p:blipFill>
        <p:spPr bwMode="auto">
          <a:xfrm>
            <a:off x="1371600" y="3886200"/>
            <a:ext cx="6629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209800"/>
            <a:ext cx="85407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+mn-cs"/>
              </a:rPr>
              <a:t>select</a:t>
            </a:r>
            <a:r>
              <a:rPr lang="en-US" sz="3200" b="1" dirty="0">
                <a:latin typeface="Arial" charset="0"/>
                <a:cs typeface="+mn-cs"/>
              </a:rPr>
              <a:t> address </a:t>
            </a:r>
          </a:p>
          <a:p>
            <a:pPr eaLnBrk="0" hangingPunct="0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+mn-cs"/>
              </a:rPr>
              <a:t>from</a:t>
            </a:r>
            <a:r>
              <a:rPr lang="en-US" sz="3200" b="1" dirty="0">
                <a:latin typeface="Arial" charset="0"/>
                <a:cs typeface="+mn-cs"/>
              </a:rPr>
              <a:t> employee </a:t>
            </a:r>
          </a:p>
          <a:p>
            <a:pPr eaLnBrk="0" hangingPunct="0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+mn-cs"/>
              </a:rPr>
              <a:t>where</a:t>
            </a:r>
            <a:r>
              <a:rPr lang="en-US" sz="3200" b="1" dirty="0">
                <a:latin typeface="Arial" charset="0"/>
                <a:cs typeface="+mn-cs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</a:schemeClr>
                </a:solidFill>
                <a:latin typeface="Arial" charset="0"/>
                <a:cs typeface="+mn-cs"/>
              </a:rPr>
              <a:t>employee.</a:t>
            </a:r>
            <a:r>
              <a:rPr lang="en-US" sz="3200" b="1" dirty="0" err="1">
                <a:latin typeface="Arial" charset="0"/>
                <a:cs typeface="+mn-cs"/>
              </a:rPr>
              <a:t>surname</a:t>
            </a:r>
            <a:r>
              <a:rPr lang="en-US" sz="3200" b="1" dirty="0">
                <a:latin typeface="Arial" charset="0"/>
                <a:cs typeface="+mn-cs"/>
              </a:rPr>
              <a:t>='Smith' and </a:t>
            </a:r>
            <a:r>
              <a:rPr lang="en-US" sz="3200" b="1" dirty="0" err="1">
                <a:solidFill>
                  <a:schemeClr val="tx1">
                    <a:lumMod val="75000"/>
                  </a:schemeClr>
                </a:solidFill>
                <a:latin typeface="Arial" charset="0"/>
                <a:cs typeface="+mn-cs"/>
              </a:rPr>
              <a:t>employee.</a:t>
            </a:r>
            <a:r>
              <a:rPr lang="en-US" sz="3200" b="1" dirty="0" err="1">
                <a:latin typeface="Arial" charset="0"/>
                <a:cs typeface="+mn-cs"/>
              </a:rPr>
              <a:t>forenames</a:t>
            </a:r>
            <a:r>
              <a:rPr lang="en-US" sz="3200" b="1" dirty="0">
                <a:latin typeface="Arial" charset="0"/>
                <a:cs typeface="+mn-cs"/>
              </a:rPr>
              <a:t>='Robert';</a:t>
            </a:r>
          </a:p>
        </p:txBody>
      </p:sp>
      <p:cxnSp>
        <p:nvCxnSpPr>
          <p:cNvPr id="43011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5638800" y="1752600"/>
            <a:ext cx="609600" cy="609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2" name="TextBox 9"/>
          <p:cNvSpPr txBox="1">
            <a:spLocks noChangeArrowheads="1"/>
          </p:cNvSpPr>
          <p:nvPr/>
        </p:nvSpPr>
        <p:spPr bwMode="auto">
          <a:xfrm>
            <a:off x="6248400" y="1443038"/>
            <a:ext cx="81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field</a:t>
            </a:r>
          </a:p>
        </p:txBody>
      </p:sp>
      <p:sp>
        <p:nvSpPr>
          <p:cNvPr id="43013" name="TextBox 11"/>
          <p:cNvSpPr txBox="1">
            <a:spLocks noChangeArrowheads="1"/>
          </p:cNvSpPr>
          <p:nvPr/>
        </p:nvSpPr>
        <p:spPr bwMode="auto">
          <a:xfrm>
            <a:off x="7097713" y="2357438"/>
            <a:ext cx="903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table</a:t>
            </a:r>
          </a:p>
        </p:txBody>
      </p:sp>
      <p:cxnSp>
        <p:nvCxnSpPr>
          <p:cNvPr id="43014" name="Straight Arrow Connector 12"/>
          <p:cNvCxnSpPr>
            <a:cxnSpLocks noChangeShapeType="1"/>
          </p:cNvCxnSpPr>
          <p:nvPr/>
        </p:nvCxnSpPr>
        <p:spPr bwMode="auto">
          <a:xfrm flipV="1">
            <a:off x="6172200" y="2590800"/>
            <a:ext cx="914400" cy="381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5" name="TextBox 14"/>
          <p:cNvSpPr txBox="1">
            <a:spLocks noChangeArrowheads="1"/>
          </p:cNvSpPr>
          <p:nvPr/>
        </p:nvSpPr>
        <p:spPr bwMode="auto">
          <a:xfrm>
            <a:off x="1981200" y="5435600"/>
            <a:ext cx="5070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how you want to restrict the rows</a:t>
            </a:r>
          </a:p>
        </p:txBody>
      </p:sp>
      <p:cxnSp>
        <p:nvCxnSpPr>
          <p:cNvPr id="43016" name="Straight Arrow Connector 15"/>
          <p:cNvCxnSpPr>
            <a:cxnSpLocks noChangeShapeType="1"/>
          </p:cNvCxnSpPr>
          <p:nvPr/>
        </p:nvCxnSpPr>
        <p:spPr bwMode="auto">
          <a:xfrm rot="5400000">
            <a:off x="4076700" y="4686300"/>
            <a:ext cx="1143000" cy="3048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209800"/>
            <a:ext cx="8540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dname</a:t>
            </a:r>
            <a:r>
              <a:rPr lang="en-US" altLang="en-US" sz="3200" b="1" dirty="0"/>
              <a:t> </a:t>
            </a:r>
          </a:p>
          <a:p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n-US" altLang="en-US" sz="3200" b="1" dirty="0"/>
              <a:t> employee, department</a:t>
            </a:r>
            <a:br>
              <a:rPr lang="en-US" altLang="en-US" sz="3200" b="1" dirty="0"/>
            </a:b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where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employee.depno</a:t>
            </a:r>
            <a:r>
              <a:rPr lang="en-US" altLang="en-US" sz="3200" b="1" dirty="0"/>
              <a:t>=</a:t>
            </a:r>
            <a:r>
              <a:rPr lang="en-US" altLang="en-US" sz="3200" b="1" dirty="0" err="1"/>
              <a:t>department.depno</a:t>
            </a:r>
            <a:r>
              <a:rPr lang="en-US" altLang="en-US" sz="3200" b="1" dirty="0"/>
              <a:t> and surname='Smith' and forenames='Robert';</a:t>
            </a:r>
          </a:p>
        </p:txBody>
      </p:sp>
      <p:sp>
        <p:nvSpPr>
          <p:cNvPr id="44035" name="TextBox 9"/>
          <p:cNvSpPr txBox="1">
            <a:spLocks noChangeArrowheads="1"/>
          </p:cNvSpPr>
          <p:nvPr/>
        </p:nvSpPr>
        <p:spPr bwMode="auto">
          <a:xfrm>
            <a:off x="6248400" y="1443038"/>
            <a:ext cx="81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field</a:t>
            </a:r>
          </a:p>
        </p:txBody>
      </p:sp>
      <p:sp>
        <p:nvSpPr>
          <p:cNvPr id="44036" name="TextBox 11"/>
          <p:cNvSpPr txBox="1">
            <a:spLocks noChangeArrowheads="1"/>
          </p:cNvSpPr>
          <p:nvPr/>
        </p:nvSpPr>
        <p:spPr bwMode="auto">
          <a:xfrm>
            <a:off x="6858000" y="1981200"/>
            <a:ext cx="207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tables to join</a:t>
            </a:r>
          </a:p>
        </p:txBody>
      </p:sp>
      <p:cxnSp>
        <p:nvCxnSpPr>
          <p:cNvPr id="44037" name="Straight Arrow Connector 12"/>
          <p:cNvCxnSpPr>
            <a:cxnSpLocks noChangeShapeType="1"/>
          </p:cNvCxnSpPr>
          <p:nvPr/>
        </p:nvCxnSpPr>
        <p:spPr bwMode="auto">
          <a:xfrm flipV="1">
            <a:off x="6705600" y="2438400"/>
            <a:ext cx="457200" cy="381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38" name="TextBox 14"/>
          <p:cNvSpPr txBox="1">
            <a:spLocks noChangeArrowheads="1"/>
          </p:cNvSpPr>
          <p:nvPr/>
        </p:nvSpPr>
        <p:spPr bwMode="auto">
          <a:xfrm>
            <a:off x="1981200" y="5435600"/>
            <a:ext cx="5070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how you want to restrict the rows</a:t>
            </a:r>
          </a:p>
        </p:txBody>
      </p:sp>
      <p:cxnSp>
        <p:nvCxnSpPr>
          <p:cNvPr id="44039" name="Straight Arrow Connector 15"/>
          <p:cNvCxnSpPr>
            <a:cxnSpLocks noChangeShapeType="1"/>
          </p:cNvCxnSpPr>
          <p:nvPr/>
        </p:nvCxnSpPr>
        <p:spPr bwMode="auto">
          <a:xfrm rot="5400000">
            <a:off x="4267200" y="4953000"/>
            <a:ext cx="685800" cy="228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0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638800" y="1752600"/>
            <a:ext cx="609600" cy="609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1" name="Straight Arrow Connector 19"/>
          <p:cNvCxnSpPr>
            <a:cxnSpLocks noChangeShapeType="1"/>
          </p:cNvCxnSpPr>
          <p:nvPr/>
        </p:nvCxnSpPr>
        <p:spPr bwMode="auto">
          <a:xfrm rot="16200000" flipH="1">
            <a:off x="7162800" y="4038600"/>
            <a:ext cx="762000" cy="3048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2" name="TextBox 20"/>
          <p:cNvSpPr txBox="1">
            <a:spLocks noChangeArrowheads="1"/>
          </p:cNvSpPr>
          <p:nvPr/>
        </p:nvSpPr>
        <p:spPr bwMode="auto">
          <a:xfrm>
            <a:off x="7035800" y="4567238"/>
            <a:ext cx="180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rgbClr val="FF0000"/>
                </a:solidFill>
              </a:rPr>
              <a:t>how to join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Create a MySQL Database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4114800"/>
          </a:xfrm>
        </p:spPr>
        <p:txBody>
          <a:bodyPr/>
          <a:lstStyle/>
          <a:p>
            <a:r>
              <a:rPr lang="en-US" altLang="en-US" smtClean="0"/>
              <a:t>“root” user creates database + grants permissions</a:t>
            </a:r>
          </a:p>
          <a:p>
            <a:pPr lvl="1"/>
            <a:r>
              <a:rPr lang="en-US" altLang="en-US" smtClean="0"/>
              <a:t>Using the WAMP console (or mysql –u root –p)</a:t>
            </a:r>
          </a:p>
          <a:p>
            <a:pPr lvl="2"/>
            <a:r>
              <a:rPr lang="en-US" altLang="en-US" smtClean="0"/>
              <a:t>root has no initial password; just hit &lt;enter&gt; when asked</a:t>
            </a:r>
          </a:p>
          <a:p>
            <a:pPr lvl="1"/>
            <a:r>
              <a:rPr lang="en-US" altLang="en-US" smtClean="0"/>
              <a:t>By the system administrator account</a:t>
            </a:r>
          </a:p>
          <a:p>
            <a:pPr lvl="1">
              <a:buFontTx/>
              <a:buNone/>
            </a:pPr>
            <a:r>
              <a:rPr lang="en-US" altLang="en-US" sz="1600" smtClean="0"/>
              <a:t>      CREATE DATABASE project;</a:t>
            </a:r>
          </a:p>
          <a:p>
            <a:pPr lvl="1">
              <a:buFontTx/>
              <a:buNone/>
            </a:pPr>
            <a:r>
              <a:rPr lang="en-US" altLang="en-US" sz="1600" smtClean="0"/>
              <a:t>      GRANT SELECT, INSERT, UPDATE, DELETE, INDEX, ALTER, CREATE, DROP ON project.* TO ‘foo’@’localhost’ IDENTIFIED BY ‘bar’;</a:t>
            </a:r>
          </a:p>
          <a:p>
            <a:pPr lvl="1">
              <a:buFontTx/>
              <a:buNone/>
            </a:pPr>
            <a:r>
              <a:rPr lang="en-US" altLang="en-US" sz="1600" smtClean="0"/>
              <a:t>      FLUSH PRIVILEGES;</a:t>
            </a:r>
          </a:p>
          <a:p>
            <a:r>
              <a:rPr lang="en-US" altLang="en-US" smtClean="0"/>
              <a:t>Start mysql</a:t>
            </a:r>
          </a:p>
          <a:p>
            <a:pPr lvl="1"/>
            <a:r>
              <a:rPr lang="en-US" altLang="en-US" smtClean="0"/>
              <a:t>MySQL console for WAMP: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mysql –u foo –p bar</a:t>
            </a:r>
          </a:p>
          <a:p>
            <a:r>
              <a:rPr lang="en-US" altLang="en-US" smtClean="0"/>
              <a:t>Connect to your database</a:t>
            </a:r>
          </a:p>
          <a:p>
            <a:pPr lvl="1">
              <a:buFontTx/>
              <a:buNone/>
            </a:pPr>
            <a:r>
              <a:rPr lang="en-US" altLang="en-US" sz="1600" smtClean="0"/>
              <a:t>      USE project;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Tables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CREATE TABLE contacts (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ckey	MEDIUMINT UNSIGNED NOT NULL AUTO_INCREMENT,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id		MEDIUMINT UNSIGNED NOT NULL,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ctype	SMALLINT UNSIGNED NOT NULL,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cstring	VARCHAR(40) NOT NULL,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FOREIGN KEY (id) REFERENCES persons(id) ON DELETE CASCADE,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FOREIGN KEY (ctype) REFERENCES ctlabels(ctype) ON DELETE RESTRICT,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  PRIMARY KEY (ckey)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Arial" panose="020B0604020202020204" pitchFamily="34" charset="0"/>
              </a:rPr>
              <a:t>) ENGINE=INNODB;</a:t>
            </a:r>
          </a:p>
          <a:p>
            <a:pPr>
              <a:buFontTx/>
              <a:buNone/>
            </a:pPr>
            <a:endParaRPr lang="en-US" altLang="en-US" sz="1600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/>
              <a:t>To delete: DROP TABLE contacts;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Populating Tables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INSERT INTO ctlabels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(string) VALUES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('primary email'),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('alternate email'),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('home phone'),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('cell phone'),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('work phone'),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('AOL IM'),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('Yahoo Chat'),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('MSN Messenger'),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(‘other’);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/>
              <a:t>To empty a table: DELETE FROM ctlabels;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“Looking Around” in MySQL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114800"/>
          </a:xfrm>
        </p:spPr>
        <p:txBody>
          <a:bodyPr/>
          <a:lstStyle/>
          <a:p>
            <a:r>
              <a:rPr lang="en-US" altLang="en-US" smtClean="0"/>
              <a:t>SHOW DATABASES;</a:t>
            </a:r>
          </a:p>
          <a:p>
            <a:endParaRPr lang="en-US" altLang="en-US" smtClean="0"/>
          </a:p>
          <a:p>
            <a:r>
              <a:rPr lang="en-US" altLang="en-US" smtClean="0"/>
              <a:t>SHOW TABLES;</a:t>
            </a:r>
          </a:p>
          <a:p>
            <a:endParaRPr lang="en-US" altLang="en-US" smtClean="0"/>
          </a:p>
          <a:p>
            <a:r>
              <a:rPr lang="en-US" altLang="en-US" smtClean="0"/>
              <a:t>DESCRIBE tablename;</a:t>
            </a:r>
          </a:p>
          <a:p>
            <a:endParaRPr lang="en-US" altLang="en-US" smtClean="0"/>
          </a:p>
          <a:p>
            <a:r>
              <a:rPr lang="en-US" altLang="en-US" smtClean="0"/>
              <a:t>SELECT * FROM tablename;</a:t>
            </a:r>
          </a:p>
          <a:p>
            <a:pPr lvl="4"/>
            <a:endParaRPr lang="en-US" altLang="en-U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Databases in the Real World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altLang="en-US" smtClean="0"/>
              <a:t>Some typical database applications:</a:t>
            </a:r>
          </a:p>
          <a:p>
            <a:pPr lvl="1"/>
            <a:r>
              <a:rPr lang="en-US" altLang="en-US" smtClean="0"/>
              <a:t>Banking (e.g., saving/checking accounts)</a:t>
            </a:r>
          </a:p>
          <a:p>
            <a:pPr lvl="1"/>
            <a:r>
              <a:rPr lang="en-US" altLang="en-US" smtClean="0"/>
              <a:t>Trading (e.g., stocks)</a:t>
            </a:r>
          </a:p>
          <a:p>
            <a:pPr lvl="1"/>
            <a:r>
              <a:rPr lang="en-US" altLang="en-US" smtClean="0"/>
              <a:t>Airline reservations</a:t>
            </a:r>
          </a:p>
          <a:p>
            <a:endParaRPr lang="en-US" altLang="en-US" smtClean="0"/>
          </a:p>
          <a:p>
            <a:r>
              <a:rPr lang="en-US" altLang="en-US" smtClean="0"/>
              <a:t>Characteristics:</a:t>
            </a:r>
          </a:p>
          <a:p>
            <a:pPr lvl="1"/>
            <a:r>
              <a:rPr lang="en-US" altLang="en-US" smtClean="0"/>
              <a:t>Lots of data</a:t>
            </a:r>
          </a:p>
          <a:p>
            <a:pPr lvl="1"/>
            <a:r>
              <a:rPr lang="en-US" altLang="en-US" smtClean="0"/>
              <a:t>Lots of concurrent access</a:t>
            </a:r>
          </a:p>
          <a:p>
            <a:pPr lvl="1"/>
            <a:r>
              <a:rPr lang="en-US" altLang="en-US" smtClean="0"/>
              <a:t>Must have fast access</a:t>
            </a:r>
          </a:p>
          <a:p>
            <a:pPr lvl="1"/>
            <a:r>
              <a:rPr lang="en-US" altLang="en-US" smtClean="0"/>
              <a:t>“Mission critical”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 descr="facebook_arch_x6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000">
                <a:solidFill>
                  <a:schemeClr val="tx2"/>
                </a:solidFill>
              </a:rPr>
              <a:t>Source: Technology Review (July/August, 2008)</a:t>
            </a:r>
          </a:p>
        </p:txBody>
      </p:sp>
      <p:sp>
        <p:nvSpPr>
          <p:cNvPr id="50180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b="1">
                <a:solidFill>
                  <a:schemeClr val="tx2"/>
                </a:solidFill>
              </a:rPr>
              <a:t>Database layer: </a:t>
            </a:r>
            <a:r>
              <a:rPr lang="en-US" altLang="en-US">
                <a:solidFill>
                  <a:schemeClr val="tx2"/>
                </a:solidFill>
              </a:rPr>
              <a:t>800 eight-core Linux servers running MySQL (40 TB user data)</a:t>
            </a:r>
          </a:p>
        </p:txBody>
      </p:sp>
      <p:sp>
        <p:nvSpPr>
          <p:cNvPr id="50181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b="1">
                <a:solidFill>
                  <a:schemeClr val="tx2"/>
                </a:solidFill>
              </a:rPr>
              <a:t>Caching servers: </a:t>
            </a:r>
            <a:r>
              <a:rPr lang="en-US" altLang="en-US">
                <a:solidFill>
                  <a:schemeClr val="tx2"/>
                </a:solidFill>
              </a:rPr>
              <a:t>15 million requests per second, 95% handled by memcache (15 TB of RAM)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Structured Information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mtClean="0"/>
              <a:t>Field		</a:t>
            </a:r>
            <a:r>
              <a:rPr lang="en-US" altLang="en-US" smtClean="0">
                <a:solidFill>
                  <a:srgbClr val="000099"/>
                </a:solidFill>
              </a:rPr>
              <a:t>An “atomic” unit of data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number, string, true/false, …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Record		</a:t>
            </a:r>
            <a:r>
              <a:rPr lang="en-US" altLang="en-US" smtClean="0">
                <a:solidFill>
                  <a:srgbClr val="000099"/>
                </a:solidFill>
              </a:rPr>
              <a:t>A collection of related fields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Table 		</a:t>
            </a:r>
            <a:r>
              <a:rPr lang="en-US" altLang="en-US" smtClean="0">
                <a:solidFill>
                  <a:srgbClr val="000099"/>
                </a:solidFill>
              </a:rPr>
              <a:t>A collection of related records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Each record is one row in the table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Each field is one column in the table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Primary Key	</a:t>
            </a:r>
            <a:r>
              <a:rPr lang="en-US" altLang="en-US" smtClean="0">
                <a:solidFill>
                  <a:srgbClr val="000099"/>
                </a:solidFill>
              </a:rPr>
              <a:t>The field that identifies a record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Values of a primary key must be unique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Database	</a:t>
            </a:r>
            <a:r>
              <a:rPr lang="en-US" altLang="en-US" smtClean="0">
                <a:solidFill>
                  <a:srgbClr val="000099"/>
                </a:solidFill>
              </a:rPr>
              <a:t>A collection of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Concurrency</a:t>
            </a:r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altLang="en-US" smtClean="0"/>
              <a:t>Thought experiment: You and your project partner are editing the same file…</a:t>
            </a:r>
          </a:p>
          <a:p>
            <a:pPr lvl="1"/>
            <a:r>
              <a:rPr lang="en-US" altLang="en-US" smtClean="0"/>
              <a:t>Scenario 1: you both save it at the same time</a:t>
            </a:r>
          </a:p>
          <a:p>
            <a:pPr lvl="1"/>
            <a:r>
              <a:rPr lang="en-US" altLang="en-US" smtClean="0"/>
              <a:t>Scenario 2: you save first, but before it’s done saving, your partner saves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1752600" y="4419600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b="1"/>
              <a:t>Whose changes survive?</a:t>
            </a:r>
          </a:p>
          <a:p>
            <a:pPr algn="l"/>
            <a:r>
              <a:rPr lang="en-US" altLang="en-US" b="1">
                <a:solidFill>
                  <a:srgbClr val="FF0000"/>
                </a:solidFill>
              </a:rPr>
              <a:t>A)</a:t>
            </a:r>
            <a:r>
              <a:rPr lang="en-US" altLang="en-US" b="1"/>
              <a:t> Yours  </a:t>
            </a:r>
            <a:r>
              <a:rPr lang="en-US" altLang="en-US" b="1">
                <a:solidFill>
                  <a:srgbClr val="FF0000"/>
                </a:solidFill>
              </a:rPr>
              <a:t>B)</a:t>
            </a:r>
            <a:r>
              <a:rPr lang="en-US" altLang="en-US" b="1"/>
              <a:t> Partner’s  </a:t>
            </a:r>
            <a:r>
              <a:rPr lang="en-US" altLang="en-US" b="1">
                <a:solidFill>
                  <a:srgbClr val="FF0000"/>
                </a:solidFill>
              </a:rPr>
              <a:t>C)</a:t>
            </a:r>
            <a:r>
              <a:rPr lang="en-US" altLang="en-US" b="1"/>
              <a:t> neither  </a:t>
            </a:r>
            <a:r>
              <a:rPr lang="en-US" altLang="en-US" b="1">
                <a:solidFill>
                  <a:srgbClr val="FF0000"/>
                </a:solidFill>
              </a:rPr>
              <a:t>D)</a:t>
            </a:r>
            <a:r>
              <a:rPr lang="en-US" altLang="en-US" b="1"/>
              <a:t> both  </a:t>
            </a:r>
            <a:r>
              <a:rPr lang="en-US" altLang="en-US" b="1">
                <a:solidFill>
                  <a:srgbClr val="FF0000"/>
                </a:solidFill>
              </a:rPr>
              <a:t>E)</a:t>
            </a:r>
            <a:r>
              <a:rPr lang="en-US" altLang="en-US" b="1"/>
              <a:t> ???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build="p"/>
      <p:bldP spid="25805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Concurrency Example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/>
          <a:lstStyle/>
          <a:p>
            <a:r>
              <a:rPr lang="en-US" altLang="en-US" smtClean="0"/>
              <a:t>Possible actions on a checking account</a:t>
            </a:r>
          </a:p>
          <a:p>
            <a:pPr lvl="1"/>
            <a:r>
              <a:rPr lang="en-US" altLang="en-US" smtClean="0"/>
              <a:t>Deposit check (read balance, write new balance)</a:t>
            </a:r>
          </a:p>
          <a:p>
            <a:pPr lvl="1"/>
            <a:r>
              <a:rPr lang="en-US" altLang="en-US" smtClean="0"/>
              <a:t>Cash check (read balance, write new balance)</a:t>
            </a:r>
          </a:p>
          <a:p>
            <a:r>
              <a:rPr lang="en-US" altLang="en-US" smtClean="0"/>
              <a:t>Scenario:</a:t>
            </a:r>
          </a:p>
          <a:p>
            <a:pPr lvl="1"/>
            <a:r>
              <a:rPr lang="en-US" altLang="en-US" smtClean="0"/>
              <a:t>Current balance: $500</a:t>
            </a:r>
          </a:p>
          <a:p>
            <a:pPr lvl="1"/>
            <a:r>
              <a:rPr lang="en-US" altLang="en-US" smtClean="0"/>
              <a:t>You try to deposit a $50 check and someone tries to cash a $100 check at the same time</a:t>
            </a:r>
          </a:p>
          <a:p>
            <a:pPr lvl="1"/>
            <a:r>
              <a:rPr lang="en-US" altLang="en-US" smtClean="0"/>
              <a:t>Possible sequences: (what happens in each case?)</a:t>
            </a:r>
          </a:p>
          <a:p>
            <a:endParaRPr lang="en-US" altLang="en-US" smtClean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7048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31432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556260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  <a:endParaRPr lang="en-US" altLang="en-US" sz="1600" b="1"/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  <p:bldP spid="260100" grpId="0"/>
      <p:bldP spid="260101" grpId="0"/>
      <p:bldP spid="26010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Transactions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114800"/>
          </a:xfrm>
        </p:spPr>
        <p:txBody>
          <a:bodyPr/>
          <a:lstStyle/>
          <a:p>
            <a:r>
              <a:rPr lang="en-US" altLang="en-US" smtClean="0"/>
              <a:t>Transaction: sequence of grouped database actions</a:t>
            </a:r>
          </a:p>
          <a:p>
            <a:pPr lvl="1"/>
            <a:r>
              <a:rPr lang="en-US" altLang="en-US" smtClean="0"/>
              <a:t>e.g., transfer $500 from checking to savings</a:t>
            </a:r>
          </a:p>
          <a:p>
            <a:r>
              <a:rPr lang="en-US" altLang="en-US" smtClean="0"/>
              <a:t>“ACID” properties</a:t>
            </a:r>
          </a:p>
          <a:p>
            <a:pPr lvl="1"/>
            <a:r>
              <a:rPr lang="en-US" altLang="en-US" b="1" smtClean="0"/>
              <a:t>Atomicity</a:t>
            </a:r>
          </a:p>
          <a:p>
            <a:pPr lvl="2"/>
            <a:r>
              <a:rPr lang="en-US" altLang="en-US" smtClean="0"/>
              <a:t>All-or-nothing</a:t>
            </a:r>
          </a:p>
          <a:p>
            <a:pPr lvl="1"/>
            <a:r>
              <a:rPr lang="en-US" altLang="en-US" b="1" smtClean="0"/>
              <a:t>Consistency</a:t>
            </a:r>
            <a:endParaRPr lang="en-US" altLang="en-US" smtClean="0"/>
          </a:p>
          <a:p>
            <a:pPr lvl="2"/>
            <a:r>
              <a:rPr lang="en-US" altLang="en-US" smtClean="0"/>
              <a:t>Each transaction must take the DB between consistent states.</a:t>
            </a:r>
          </a:p>
          <a:p>
            <a:pPr lvl="1"/>
            <a:r>
              <a:rPr lang="en-US" altLang="en-US" b="1" smtClean="0"/>
              <a:t>Isolation:</a:t>
            </a:r>
            <a:endParaRPr lang="en-US" altLang="en-US" smtClean="0"/>
          </a:p>
          <a:p>
            <a:pPr lvl="2"/>
            <a:r>
              <a:rPr lang="en-US" altLang="en-US" smtClean="0"/>
              <a:t>Concurrent transactions must appear to run in isolation</a:t>
            </a:r>
          </a:p>
          <a:p>
            <a:pPr lvl="1"/>
            <a:r>
              <a:rPr lang="en-US" altLang="en-US" b="1" smtClean="0"/>
              <a:t>Durability</a:t>
            </a:r>
          </a:p>
          <a:p>
            <a:pPr lvl="2"/>
            <a:r>
              <a:rPr lang="en-US" altLang="en-US" smtClean="0"/>
              <a:t>Results of transactions must survive even if systems crash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6238"/>
            <a:ext cx="7772400" cy="1143000"/>
          </a:xfrm>
        </p:spPr>
        <p:txBody>
          <a:bodyPr/>
          <a:lstStyle/>
          <a:p>
            <a:r>
              <a:rPr lang="en-US" altLang="en-US" smtClean="0"/>
              <a:t>Making Transactions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534400" cy="4114800"/>
          </a:xfrm>
        </p:spPr>
        <p:txBody>
          <a:bodyPr/>
          <a:lstStyle/>
          <a:p>
            <a:r>
              <a:rPr lang="en-US" altLang="en-US" smtClean="0"/>
              <a:t>Idea: keep a log (history) of all actions carried out while executing transactions</a:t>
            </a:r>
          </a:p>
          <a:p>
            <a:pPr lvl="1"/>
            <a:r>
              <a:rPr lang="en-US" altLang="en-US" smtClean="0"/>
              <a:t>Before a change is made to the database, the corresponding log entry is forced to a safe location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Recovering from a crash:</a:t>
            </a:r>
          </a:p>
          <a:p>
            <a:pPr lvl="1"/>
            <a:r>
              <a:rPr lang="en-US" altLang="en-US" smtClean="0"/>
              <a:t>Effects of partially executed transactions are undone</a:t>
            </a:r>
          </a:p>
          <a:p>
            <a:pPr lvl="1"/>
            <a:r>
              <a:rPr lang="en-US" altLang="en-US" smtClean="0"/>
              <a:t>Effects of committed transactions are redone</a:t>
            </a:r>
          </a:p>
        </p:txBody>
      </p:sp>
      <p:graphicFrame>
        <p:nvGraphicFramePr>
          <p:cNvPr id="54276" name="Object 4"/>
          <p:cNvGraphicFramePr>
            <a:graphicFrameLocks/>
          </p:cNvGraphicFramePr>
          <p:nvPr/>
        </p:nvGraphicFramePr>
        <p:xfrm>
          <a:off x="1295400" y="3805238"/>
          <a:ext cx="32369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Clip" r:id="rId4" imgW="5227246" imgH="1741925" progId="MS_ClipArt_Gallery.2">
                  <p:embed/>
                </p:oleObj>
              </mc:Choice>
              <mc:Fallback>
                <p:oleObj name="Clip" r:id="rId4" imgW="5227246" imgH="1741925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05238"/>
                        <a:ext cx="3236913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266950" y="4038600"/>
            <a:ext cx="1350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 b="1">
                <a:solidFill>
                  <a:schemeClr val="tx2"/>
                </a:solidFill>
              </a:rPr>
              <a:t>the log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382000" cy="1143000"/>
          </a:xfrm>
        </p:spPr>
        <p:txBody>
          <a:bodyPr lIns="91440" tIns="45720" rIns="91440" bIns="45720"/>
          <a:lstStyle/>
          <a:p>
            <a:r>
              <a:rPr lang="en-US" altLang="en-US" smtClean="0"/>
              <a:t>Utility Service Desk Exercise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763000" cy="4114800"/>
          </a:xfrm>
        </p:spPr>
        <p:txBody>
          <a:bodyPr lIns="91440" tIns="45720" rIns="91440" bIns="45720"/>
          <a:lstStyle/>
          <a:p>
            <a:r>
              <a:rPr lang="en-US" altLang="en-US" smtClean="0"/>
              <a:t>Design a database to keep track of service calls for a utility company:</a:t>
            </a:r>
          </a:p>
          <a:p>
            <a:pPr lvl="1"/>
            <a:r>
              <a:rPr lang="en-US" altLang="en-US" smtClean="0"/>
              <a:t>Customers call to report problems</a:t>
            </a:r>
          </a:p>
          <a:p>
            <a:pPr lvl="1"/>
            <a:r>
              <a:rPr lang="en-US" altLang="en-US" smtClean="0"/>
              <a:t>Call center manages “tickets” to assign workers to jobs</a:t>
            </a:r>
          </a:p>
          <a:p>
            <a:pPr lvl="2"/>
            <a:r>
              <a:rPr lang="en-US" altLang="en-US" smtClean="0"/>
              <a:t>Must match skills and service location</a:t>
            </a:r>
          </a:p>
          <a:p>
            <a:pPr lvl="2"/>
            <a:r>
              <a:rPr lang="en-US" altLang="en-US" smtClean="0"/>
              <a:t>Must balance number of assignments</a:t>
            </a:r>
          </a:p>
          <a:p>
            <a:pPr lvl="1"/>
            <a:r>
              <a:rPr lang="en-US" altLang="en-US" smtClean="0"/>
              <a:t>Workers call in to ask where their next jobs are</a:t>
            </a:r>
          </a:p>
          <a:p>
            <a:r>
              <a:rPr lang="en-US" altLang="en-US" smtClean="0"/>
              <a:t>In SQL, you can do the following operations:</a:t>
            </a:r>
          </a:p>
          <a:p>
            <a:pPr lvl="1"/>
            <a:r>
              <a:rPr lang="en-US" altLang="en-US" smtClean="0"/>
              <a:t>Count the number of rows in a result set</a:t>
            </a:r>
          </a:p>
          <a:p>
            <a:pPr lvl="1"/>
            <a:r>
              <a:rPr lang="en-US" altLang="en-US" smtClean="0"/>
              <a:t>Sort the result set according to a field</a:t>
            </a:r>
          </a:p>
          <a:p>
            <a:pPr lvl="1"/>
            <a:r>
              <a:rPr lang="en-US" altLang="en-US" smtClean="0"/>
              <a:t>Find the maximum and minimum value of a field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Key Ideas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Databases are a good choice when you have</a:t>
            </a:r>
          </a:p>
          <a:p>
            <a:pPr lvl="1"/>
            <a:r>
              <a:rPr lang="en-US" altLang="en-US" smtClean="0"/>
              <a:t>Lots of data</a:t>
            </a:r>
          </a:p>
          <a:p>
            <a:pPr lvl="1"/>
            <a:r>
              <a:rPr lang="en-US" altLang="en-US" smtClean="0"/>
              <a:t>A problem that contains inherent </a:t>
            </a:r>
            <a:r>
              <a:rPr lang="en-US" altLang="en-US" u="sng" smtClean="0"/>
              <a:t>relationships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Join is the most important concept</a:t>
            </a:r>
          </a:p>
          <a:p>
            <a:pPr lvl="1"/>
            <a:r>
              <a:rPr lang="en-US" altLang="en-US" smtClean="0"/>
              <a:t>Project and restrict just remove undesired stuff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Design before you implement</a:t>
            </a:r>
          </a:p>
          <a:p>
            <a:pPr lvl="1"/>
            <a:r>
              <a:rPr lang="en-US" altLang="en-US" smtClean="0"/>
              <a:t>Managing complexity is important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On a sheet of paper, answer the following (ungraded) question (no names, please):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  <a:r>
              <a:rPr lang="en-US" alt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A Simple Example</a:t>
            </a:r>
          </a:p>
        </p:txBody>
      </p:sp>
      <p:pic>
        <p:nvPicPr>
          <p:cNvPr id="6147" name="Picture 3" descr="Fig10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76200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00400" y="1905000"/>
            <a:ext cx="13716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primary key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962400" y="22098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Registrar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altLang="en-US" smtClean="0"/>
              <a:t>Which students are in which courses?</a:t>
            </a:r>
          </a:p>
          <a:p>
            <a:endParaRPr lang="en-US" altLang="en-US" smtClean="0"/>
          </a:p>
          <a:p>
            <a:r>
              <a:rPr lang="en-US" altLang="en-US" smtClean="0"/>
              <a:t>What do we need to know about the students?</a:t>
            </a:r>
          </a:p>
          <a:p>
            <a:pPr lvl="1"/>
            <a:r>
              <a:rPr lang="en-US" altLang="en-US" smtClean="0"/>
              <a:t>first name, last name, email, department</a:t>
            </a:r>
          </a:p>
          <a:p>
            <a:endParaRPr lang="en-US" altLang="en-US" smtClean="0"/>
          </a:p>
          <a:p>
            <a:r>
              <a:rPr lang="en-US" altLang="en-US" smtClean="0"/>
              <a:t>What do we need to know about the courses?</a:t>
            </a:r>
          </a:p>
          <a:p>
            <a:pPr lvl="1"/>
            <a:r>
              <a:rPr lang="en-US" altLang="en-US" smtClean="0"/>
              <a:t>course ID, description, enrolled students, grades 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“Flat File” Solution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905000" y="5029200"/>
            <a:ext cx="4781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>
                <a:solidFill>
                  <a:srgbClr val="000099"/>
                </a:solidFill>
                <a:latin typeface="Times New Roman" panose="02020603050405020304" pitchFamily="18" charset="0"/>
              </a:rPr>
              <a:t>Discussion Topic</a:t>
            </a:r>
          </a:p>
          <a:p>
            <a:r>
              <a:rPr lang="en-US" altLang="en-US" sz="3200">
                <a:solidFill>
                  <a:srgbClr val="000099"/>
                </a:solidFill>
                <a:latin typeface="Times New Roman" panose="02020603050405020304" pitchFamily="18" charset="0"/>
              </a:rPr>
              <a:t>Why is this a bad approach?</a:t>
            </a:r>
          </a:p>
        </p:txBody>
      </p:sp>
      <p:graphicFrame>
        <p:nvGraphicFramePr>
          <p:cNvPr id="8196" name="Object 1029"/>
          <p:cNvGraphicFramePr>
            <a:graphicFrameLocks noChangeAspect="1"/>
          </p:cNvGraphicFramePr>
          <p:nvPr/>
        </p:nvGraphicFramePr>
        <p:xfrm>
          <a:off x="228600" y="2362200"/>
          <a:ext cx="8686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7487186" imgH="1143476" progId="Excel.Sheet.8">
                  <p:embed/>
                </p:oleObj>
              </mc:Choice>
              <mc:Fallback>
                <p:oleObj name="Worksheet" r:id="rId3" imgW="7487186" imgH="1143476" progId="Excel.Shee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8686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Goals of “Normalization”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altLang="en-US" smtClean="0"/>
              <a:t>Save space</a:t>
            </a:r>
          </a:p>
          <a:p>
            <a:pPr lvl="1"/>
            <a:r>
              <a:rPr lang="en-US" altLang="en-US" smtClean="0"/>
              <a:t>Save each fact only once 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More rapid updates</a:t>
            </a:r>
          </a:p>
          <a:p>
            <a:pPr lvl="1"/>
            <a:r>
              <a:rPr lang="en-US" altLang="en-US" smtClean="0"/>
              <a:t>Every fact only needs to be updated once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More rapid search</a:t>
            </a:r>
          </a:p>
          <a:p>
            <a:pPr lvl="1"/>
            <a:r>
              <a:rPr lang="en-US" altLang="en-US" smtClean="0"/>
              <a:t>Finding something once is good enough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Avoid inconsistency</a:t>
            </a:r>
          </a:p>
          <a:p>
            <a:pPr lvl="1"/>
            <a:r>
              <a:rPr lang="en-US" altLang="en-US" smtClean="0"/>
              <a:t>Changing data once changes it 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Pages>35</Pages>
  <Words>2124</Words>
  <Application>Microsoft Office PowerPoint</Application>
  <PresentationFormat>On-screen Show (4:3)</PresentationFormat>
  <Paragraphs>501</Paragraphs>
  <Slides>56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4" baseType="lpstr">
      <vt:lpstr>Arial</vt:lpstr>
      <vt:lpstr>Times New Roman</vt:lpstr>
      <vt:lpstr>Courier New</vt:lpstr>
      <vt:lpstr>Wingdings</vt:lpstr>
      <vt:lpstr>Arial Unicode MS</vt:lpstr>
      <vt:lpstr>Default Design</vt:lpstr>
      <vt:lpstr>Microsoft Excel Worksheet</vt:lpstr>
      <vt:lpstr>Microsoft Clip Gallery</vt:lpstr>
      <vt:lpstr>Relational Databases</vt:lpstr>
      <vt:lpstr>Agenda</vt:lpstr>
      <vt:lpstr>Muddiest Points</vt:lpstr>
      <vt:lpstr>Databases</vt:lpstr>
      <vt:lpstr>Structured Information</vt:lpstr>
      <vt:lpstr>A Simple Example</vt:lpstr>
      <vt:lpstr>Registrar Example</vt:lpstr>
      <vt:lpstr>A “Flat File” Solution</vt:lpstr>
      <vt:lpstr>Goals of “Normalization”</vt:lpstr>
      <vt:lpstr>Relational Algebra</vt:lpstr>
      <vt:lpstr>A Normalized Relational Database</vt:lpstr>
      <vt:lpstr>Approaches to Normalization</vt:lpstr>
      <vt:lpstr>Example of Join</vt:lpstr>
      <vt:lpstr>Problems with Join</vt:lpstr>
      <vt:lpstr>Some Lingo</vt:lpstr>
      <vt:lpstr>Project</vt:lpstr>
      <vt:lpstr>Restrict</vt:lpstr>
      <vt:lpstr>Entity-Relationship Diagrams</vt:lpstr>
      <vt:lpstr>Registrar ER Diagram</vt:lpstr>
      <vt:lpstr>Getting Started with E-R Modeling</vt:lpstr>
      <vt:lpstr>“Project Team” E-R Example</vt:lpstr>
      <vt:lpstr>Components of E-R Diagrams</vt:lpstr>
      <vt:lpstr>Types of Relationships</vt:lpstr>
      <vt:lpstr>Making Tables from E-R Diagrams</vt:lpstr>
      <vt:lpstr>PowerPoint Presentation</vt:lpstr>
      <vt:lpstr>Normalized Table Structure</vt:lpstr>
      <vt:lpstr>Making Tables from E-R Diagrams</vt:lpstr>
      <vt:lpstr>Database Integrity</vt:lpstr>
      <vt:lpstr>Integrity Constraints</vt:lpstr>
      <vt:lpstr>Referential Integrity</vt:lpstr>
      <vt:lpstr>Database “Programming”</vt:lpstr>
      <vt:lpstr>Using Microsoft Access</vt:lpstr>
      <vt:lpstr>Creating Fields</vt:lpstr>
      <vt:lpstr>Entering Data</vt:lpstr>
      <vt:lpstr>Building Queries</vt:lpstr>
      <vt:lpstr>Fun Facts about Queries</vt:lpstr>
      <vt:lpstr>The SQL SELECT Command</vt:lpstr>
      <vt:lpstr>Restrict Operators</vt:lpstr>
      <vt:lpstr>Structured Query Language</vt:lpstr>
      <vt:lpstr>Structured Query Language</vt:lpstr>
      <vt:lpstr>Structured Query Language</vt:lpstr>
      <vt:lpstr>PowerPoint Presentation</vt:lpstr>
      <vt:lpstr>PowerPoint Presentation</vt:lpstr>
      <vt:lpstr>Create a MySQL Database</vt:lpstr>
      <vt:lpstr>Creating Tables</vt:lpstr>
      <vt:lpstr>Populating Tables</vt:lpstr>
      <vt:lpstr>“Looking Around” in MySQL</vt:lpstr>
      <vt:lpstr>Databases in the Real World</vt:lpstr>
      <vt:lpstr>PowerPoint Presentation</vt:lpstr>
      <vt:lpstr>Concurrency</vt:lpstr>
      <vt:lpstr>Concurrency Example</vt:lpstr>
      <vt:lpstr>Database Transactions</vt:lpstr>
      <vt:lpstr>Making Transactions</vt:lpstr>
      <vt:lpstr>Utility Service Desk Exercise</vt:lpstr>
      <vt:lpstr>Key Ideas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creator>Doug Oard</dc:creator>
  <cp:lastModifiedBy>gg</cp:lastModifiedBy>
  <cp:revision>42</cp:revision>
  <cp:lastPrinted>1601-01-01T00:00:00Z</cp:lastPrinted>
  <dcterms:created xsi:type="dcterms:W3CDTF">1997-09-24T15:18:00Z</dcterms:created>
  <dcterms:modified xsi:type="dcterms:W3CDTF">2015-03-05T21:26:52Z</dcterms:modified>
</cp:coreProperties>
</file>