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theme/theme13.xml" ContentType="application/vnd.openxmlformats-officedocument.theme+xml"/>
  <Override PartName="/ppt/slideLayouts/slideLayout25.xml" ContentType="application/vnd.openxmlformats-officedocument.presentationml.slideLayout+xml"/>
  <Override PartName="/ppt/theme/theme14.xml" ContentType="application/vnd.openxmlformats-officedocument.theme+xml"/>
  <Override PartName="/ppt/slideLayouts/slideLayout26.xml" ContentType="application/vnd.openxmlformats-officedocument.presentationml.slideLayout+xml"/>
  <Override PartName="/ppt/theme/theme15.xml" ContentType="application/vnd.openxmlformats-officedocument.theme+xml"/>
  <Override PartName="/ppt/slideLayouts/slideLayout27.xml" ContentType="application/vnd.openxmlformats-officedocument.presentationml.slideLayout+xml"/>
  <Override PartName="/ppt/theme/theme16.xml" ContentType="application/vnd.openxmlformats-officedocument.theme+xml"/>
  <Override PartName="/ppt/slideLayouts/slideLayout28.xml" ContentType="application/vnd.openxmlformats-officedocument.presentationml.slideLayout+xml"/>
  <Override PartName="/ppt/theme/theme17.xml" ContentType="application/vnd.openxmlformats-officedocument.theme+xml"/>
  <Override PartName="/ppt/slideLayouts/slideLayout29.xml" ContentType="application/vnd.openxmlformats-officedocument.presentationml.slideLayout+xml"/>
  <Override PartName="/ppt/theme/theme18.xml" ContentType="application/vnd.openxmlformats-officedocument.theme+xml"/>
  <Override PartName="/ppt/slideLayouts/slideLayout30.xml" ContentType="application/vnd.openxmlformats-officedocument.presentationml.slideLayout+xml"/>
  <Override PartName="/ppt/theme/theme19.xml" ContentType="application/vnd.openxmlformats-officedocument.theme+xml"/>
  <Override PartName="/ppt/slideLayouts/slideLayout31.xml" ContentType="application/vnd.openxmlformats-officedocument.presentationml.slideLayout+xml"/>
  <Override PartName="/ppt/theme/theme20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1.xml" ContentType="application/vnd.openxmlformats-officedocument.theme+xml"/>
  <Override PartName="/ppt/slideLayouts/slideLayout35.xml" ContentType="application/vnd.openxmlformats-officedocument.presentationml.slideLayout+xml"/>
  <Override PartName="/ppt/theme/theme22.xml" ContentType="application/vnd.openxmlformats-officedocument.theme+xml"/>
  <Override PartName="/ppt/slideLayouts/slideLayout36.xml" ContentType="application/vnd.openxmlformats-officedocument.presentationml.slideLayout+xml"/>
  <Override PartName="/ppt/theme/theme23.xml" ContentType="application/vnd.openxmlformats-officedocument.theme+xml"/>
  <Override PartName="/ppt/slideLayouts/slideLayout37.xml" ContentType="application/vnd.openxmlformats-officedocument.presentationml.slideLayout+xml"/>
  <Override PartName="/ppt/theme/theme24.xml" ContentType="application/vnd.openxmlformats-officedocument.theme+xml"/>
  <Override PartName="/ppt/slideLayouts/slideLayout38.xml" ContentType="application/vnd.openxmlformats-officedocument.presentationml.slideLayout+xml"/>
  <Override PartName="/ppt/theme/theme25.xml" ContentType="application/vnd.openxmlformats-officedocument.theme+xml"/>
  <Override PartName="/ppt/slideLayouts/slideLayout39.xml" ContentType="application/vnd.openxmlformats-officedocument.presentationml.slideLayout+xml"/>
  <Override PartName="/ppt/theme/theme26.xml" ContentType="application/vnd.openxmlformats-officedocument.theme+xml"/>
  <Override PartName="/ppt/slideLayouts/slideLayout40.xml" ContentType="application/vnd.openxmlformats-officedocument.presentationml.slideLayout+xml"/>
  <Override PartName="/ppt/theme/theme27.xml" ContentType="application/vnd.openxmlformats-officedocument.theme+xml"/>
  <Override PartName="/ppt/slideLayouts/slideLayout41.xml" ContentType="application/vnd.openxmlformats-officedocument.presentationml.slideLayout+xml"/>
  <Override PartName="/ppt/theme/theme28.xml" ContentType="application/vnd.openxmlformats-officedocument.theme+xml"/>
  <Override PartName="/ppt/slideLayouts/slideLayout42.xml" ContentType="application/vnd.openxmlformats-officedocument.presentationml.slideLayout+xml"/>
  <Override PartName="/ppt/theme/theme29.xml" ContentType="application/vnd.openxmlformats-officedocument.theme+xml"/>
  <Override PartName="/ppt/slideLayouts/slideLayout43.xml" ContentType="application/vnd.openxmlformats-officedocument.presentationml.slideLayout+xml"/>
  <Override PartName="/ppt/theme/theme30.xml" ContentType="application/vnd.openxmlformats-officedocument.theme+xml"/>
  <Override PartName="/ppt/slideLayouts/slideLayout44.xml" ContentType="application/vnd.openxmlformats-officedocument.presentationml.slideLayout+xml"/>
  <Override PartName="/ppt/theme/theme31.xml" ContentType="application/vnd.openxmlformats-officedocument.theme+xml"/>
  <Override PartName="/ppt/slideLayouts/slideLayout45.xml" ContentType="application/vnd.openxmlformats-officedocument.presentationml.slideLayout+xml"/>
  <Override PartName="/ppt/theme/theme32.xml" ContentType="application/vnd.openxmlformats-officedocument.theme+xml"/>
  <Override PartName="/ppt/slideLayouts/slideLayout46.xml" ContentType="application/vnd.openxmlformats-officedocument.presentationml.slideLayout+xml"/>
  <Override PartName="/ppt/theme/theme33.xml" ContentType="application/vnd.openxmlformats-officedocument.theme+xml"/>
  <Override PartName="/ppt/slideLayouts/slideLayout47.xml" ContentType="application/vnd.openxmlformats-officedocument.presentationml.slideLayout+xml"/>
  <Override PartName="/ppt/theme/theme34.xml" ContentType="application/vnd.openxmlformats-officedocument.theme+xml"/>
  <Override PartName="/ppt/slideLayouts/slideLayout48.xml" ContentType="application/vnd.openxmlformats-officedocument.presentationml.slideLayout+xml"/>
  <Override PartName="/ppt/theme/theme35.xml" ContentType="application/vnd.openxmlformats-officedocument.theme+xml"/>
  <Override PartName="/ppt/slideLayouts/slideLayout49.xml" ContentType="application/vnd.openxmlformats-officedocument.presentationml.slideLayout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3" r:id="rId3"/>
    <p:sldMasterId id="2147483665" r:id="rId4"/>
    <p:sldMasterId id="2147483667" r:id="rId5"/>
    <p:sldMasterId id="2147483669" r:id="rId6"/>
    <p:sldMasterId id="2147483671" r:id="rId7"/>
    <p:sldMasterId id="2147483673" r:id="rId8"/>
    <p:sldMasterId id="2147483675" r:id="rId9"/>
    <p:sldMasterId id="2147483677" r:id="rId10"/>
    <p:sldMasterId id="2147483679" r:id="rId11"/>
    <p:sldMasterId id="2147483681" r:id="rId12"/>
    <p:sldMasterId id="2147483683" r:id="rId13"/>
    <p:sldMasterId id="2147483685" r:id="rId14"/>
    <p:sldMasterId id="2147483687" r:id="rId15"/>
    <p:sldMasterId id="2147483689" r:id="rId16"/>
    <p:sldMasterId id="2147483691" r:id="rId17"/>
    <p:sldMasterId id="2147483693" r:id="rId18"/>
    <p:sldMasterId id="2147483695" r:id="rId19"/>
    <p:sldMasterId id="2147483697" r:id="rId20"/>
    <p:sldMasterId id="2147483699" r:id="rId21"/>
    <p:sldMasterId id="2147483707" r:id="rId22"/>
    <p:sldMasterId id="2147483717" r:id="rId23"/>
    <p:sldMasterId id="2147483719" r:id="rId24"/>
    <p:sldMasterId id="2147483721" r:id="rId25"/>
    <p:sldMasterId id="2147483723" r:id="rId26"/>
    <p:sldMasterId id="2147483727" r:id="rId27"/>
    <p:sldMasterId id="2147483729" r:id="rId28"/>
    <p:sldMasterId id="2147483731" r:id="rId29"/>
    <p:sldMasterId id="2147483737" r:id="rId30"/>
    <p:sldMasterId id="2147483739" r:id="rId31"/>
    <p:sldMasterId id="2147483741" r:id="rId32"/>
    <p:sldMasterId id="2147483743" r:id="rId33"/>
    <p:sldMasterId id="2147483745" r:id="rId34"/>
    <p:sldMasterId id="2147483747" r:id="rId35"/>
    <p:sldMasterId id="2147483755" r:id="rId36"/>
  </p:sldMasterIdLst>
  <p:notesMasterIdLst>
    <p:notesMasterId r:id="rId105"/>
  </p:notesMasterIdLst>
  <p:handoutMasterIdLst>
    <p:handoutMasterId r:id="rId106"/>
  </p:handoutMasterIdLst>
  <p:sldIdLst>
    <p:sldId id="256" r:id="rId37"/>
    <p:sldId id="614" r:id="rId38"/>
    <p:sldId id="257" r:id="rId39"/>
    <p:sldId id="594" r:id="rId40"/>
    <p:sldId id="654" r:id="rId41"/>
    <p:sldId id="657" r:id="rId42"/>
    <p:sldId id="658" r:id="rId43"/>
    <p:sldId id="655" r:id="rId44"/>
    <p:sldId id="595" r:id="rId45"/>
    <p:sldId id="596" r:id="rId46"/>
    <p:sldId id="597" r:id="rId47"/>
    <p:sldId id="598" r:id="rId48"/>
    <p:sldId id="600" r:id="rId49"/>
    <p:sldId id="601" r:id="rId50"/>
    <p:sldId id="661" r:id="rId51"/>
    <p:sldId id="604" r:id="rId52"/>
    <p:sldId id="602" r:id="rId53"/>
    <p:sldId id="605" r:id="rId54"/>
    <p:sldId id="615" r:id="rId55"/>
    <p:sldId id="603" r:id="rId56"/>
    <p:sldId id="606" r:id="rId57"/>
    <p:sldId id="643" r:id="rId58"/>
    <p:sldId id="644" r:id="rId59"/>
    <p:sldId id="645" r:id="rId60"/>
    <p:sldId id="611" r:id="rId61"/>
    <p:sldId id="666" r:id="rId62"/>
    <p:sldId id="608" r:id="rId63"/>
    <p:sldId id="609" r:id="rId64"/>
    <p:sldId id="646" r:id="rId65"/>
    <p:sldId id="610" r:id="rId66"/>
    <p:sldId id="667" r:id="rId67"/>
    <p:sldId id="668" r:id="rId68"/>
    <p:sldId id="669" r:id="rId69"/>
    <p:sldId id="671" r:id="rId70"/>
    <p:sldId id="672" r:id="rId71"/>
    <p:sldId id="676" r:id="rId72"/>
    <p:sldId id="673" r:id="rId73"/>
    <p:sldId id="677" r:id="rId74"/>
    <p:sldId id="678" r:id="rId75"/>
    <p:sldId id="679" r:id="rId76"/>
    <p:sldId id="680" r:id="rId77"/>
    <p:sldId id="681" r:id="rId78"/>
    <p:sldId id="685" r:id="rId79"/>
    <p:sldId id="618" r:id="rId80"/>
    <p:sldId id="619" r:id="rId81"/>
    <p:sldId id="620" r:id="rId82"/>
    <p:sldId id="621" r:id="rId83"/>
    <p:sldId id="622" r:id="rId84"/>
    <p:sldId id="624" r:id="rId85"/>
    <p:sldId id="625" r:id="rId86"/>
    <p:sldId id="626" r:id="rId87"/>
    <p:sldId id="627" r:id="rId88"/>
    <p:sldId id="628" r:id="rId89"/>
    <p:sldId id="629" r:id="rId90"/>
    <p:sldId id="630" r:id="rId91"/>
    <p:sldId id="631" r:id="rId92"/>
    <p:sldId id="632" r:id="rId93"/>
    <p:sldId id="633" r:id="rId94"/>
    <p:sldId id="634" r:id="rId95"/>
    <p:sldId id="635" r:id="rId96"/>
    <p:sldId id="636" r:id="rId97"/>
    <p:sldId id="637" r:id="rId98"/>
    <p:sldId id="638" r:id="rId99"/>
    <p:sldId id="639" r:id="rId100"/>
    <p:sldId id="640" r:id="rId101"/>
    <p:sldId id="641" r:id="rId102"/>
    <p:sldId id="593" r:id="rId103"/>
    <p:sldId id="642" r:id="rId10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19" autoAdjust="0"/>
    <p:restoredTop sz="94711" autoAdjust="0"/>
  </p:normalViewPr>
  <p:slideViewPr>
    <p:cSldViewPr>
      <p:cViewPr varScale="1">
        <p:scale>
          <a:sx n="116" d="100"/>
          <a:sy n="116" d="100"/>
        </p:scale>
        <p:origin x="13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6.xml"/><Relationship Id="rId47" Type="http://schemas.openxmlformats.org/officeDocument/2006/relationships/slide" Target="slides/slide11.xml"/><Relationship Id="rId63" Type="http://schemas.openxmlformats.org/officeDocument/2006/relationships/slide" Target="slides/slide27.xml"/><Relationship Id="rId68" Type="http://schemas.openxmlformats.org/officeDocument/2006/relationships/slide" Target="slides/slide32.xml"/><Relationship Id="rId84" Type="http://schemas.openxmlformats.org/officeDocument/2006/relationships/slide" Target="slides/slide48.xml"/><Relationship Id="rId89" Type="http://schemas.openxmlformats.org/officeDocument/2006/relationships/slide" Target="slides/slide53.xml"/><Relationship Id="rId16" Type="http://schemas.openxmlformats.org/officeDocument/2006/relationships/slideMaster" Target="slideMasters/slideMaster16.xml"/><Relationship Id="rId107" Type="http://schemas.openxmlformats.org/officeDocument/2006/relationships/presProps" Target="presProps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1.xml"/><Relationship Id="rId53" Type="http://schemas.openxmlformats.org/officeDocument/2006/relationships/slide" Target="slides/slide17.xml"/><Relationship Id="rId58" Type="http://schemas.openxmlformats.org/officeDocument/2006/relationships/slide" Target="slides/slide22.xml"/><Relationship Id="rId74" Type="http://schemas.openxmlformats.org/officeDocument/2006/relationships/slide" Target="slides/slide38.xml"/><Relationship Id="rId79" Type="http://schemas.openxmlformats.org/officeDocument/2006/relationships/slide" Target="slides/slide43.xml"/><Relationship Id="rId102" Type="http://schemas.openxmlformats.org/officeDocument/2006/relationships/slide" Target="slides/slide66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54.xml"/><Relationship Id="rId95" Type="http://schemas.openxmlformats.org/officeDocument/2006/relationships/slide" Target="slides/slide59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7.xml"/><Relationship Id="rId48" Type="http://schemas.openxmlformats.org/officeDocument/2006/relationships/slide" Target="slides/slide12.xml"/><Relationship Id="rId64" Type="http://schemas.openxmlformats.org/officeDocument/2006/relationships/slide" Target="slides/slide28.xml"/><Relationship Id="rId69" Type="http://schemas.openxmlformats.org/officeDocument/2006/relationships/slide" Target="slides/slide33.xml"/><Relationship Id="rId80" Type="http://schemas.openxmlformats.org/officeDocument/2006/relationships/slide" Target="slides/slide44.xml"/><Relationship Id="rId85" Type="http://schemas.openxmlformats.org/officeDocument/2006/relationships/slide" Target="slides/slide49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2.xml"/><Relationship Id="rId59" Type="http://schemas.openxmlformats.org/officeDocument/2006/relationships/slide" Target="slides/slide23.xml"/><Relationship Id="rId103" Type="http://schemas.openxmlformats.org/officeDocument/2006/relationships/slide" Target="slides/slide67.xml"/><Relationship Id="rId108" Type="http://schemas.openxmlformats.org/officeDocument/2006/relationships/viewProps" Target="viewProps.xml"/><Relationship Id="rId54" Type="http://schemas.openxmlformats.org/officeDocument/2006/relationships/slide" Target="slides/slide18.xml"/><Relationship Id="rId70" Type="http://schemas.openxmlformats.org/officeDocument/2006/relationships/slide" Target="slides/slide34.xml"/><Relationship Id="rId75" Type="http://schemas.openxmlformats.org/officeDocument/2006/relationships/slide" Target="slides/slide39.xml"/><Relationship Id="rId91" Type="http://schemas.openxmlformats.org/officeDocument/2006/relationships/slide" Target="slides/slide55.xml"/><Relationship Id="rId96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3.xml"/><Relationship Id="rId57" Type="http://schemas.openxmlformats.org/officeDocument/2006/relationships/slide" Target="slides/slide21.xml"/><Relationship Id="rId10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8.xml"/><Relationship Id="rId52" Type="http://schemas.openxmlformats.org/officeDocument/2006/relationships/slide" Target="slides/slide16.xml"/><Relationship Id="rId60" Type="http://schemas.openxmlformats.org/officeDocument/2006/relationships/slide" Target="slides/slide24.xml"/><Relationship Id="rId65" Type="http://schemas.openxmlformats.org/officeDocument/2006/relationships/slide" Target="slides/slide29.xml"/><Relationship Id="rId73" Type="http://schemas.openxmlformats.org/officeDocument/2006/relationships/slide" Target="slides/slide37.xml"/><Relationship Id="rId78" Type="http://schemas.openxmlformats.org/officeDocument/2006/relationships/slide" Target="slides/slide42.xml"/><Relationship Id="rId81" Type="http://schemas.openxmlformats.org/officeDocument/2006/relationships/slide" Target="slides/slide45.xml"/><Relationship Id="rId86" Type="http://schemas.openxmlformats.org/officeDocument/2006/relationships/slide" Target="slides/slide50.xml"/><Relationship Id="rId94" Type="http://schemas.openxmlformats.org/officeDocument/2006/relationships/slide" Target="slides/slide58.xml"/><Relationship Id="rId99" Type="http://schemas.openxmlformats.org/officeDocument/2006/relationships/slide" Target="slides/slide63.xml"/><Relationship Id="rId101" Type="http://schemas.openxmlformats.org/officeDocument/2006/relationships/slide" Target="slides/slide6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3.xml"/><Relationship Id="rId109" Type="http://schemas.openxmlformats.org/officeDocument/2006/relationships/theme" Target="theme/theme1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4.xml"/><Relationship Id="rId55" Type="http://schemas.openxmlformats.org/officeDocument/2006/relationships/slide" Target="slides/slide19.xml"/><Relationship Id="rId76" Type="http://schemas.openxmlformats.org/officeDocument/2006/relationships/slide" Target="slides/slide40.xml"/><Relationship Id="rId97" Type="http://schemas.openxmlformats.org/officeDocument/2006/relationships/slide" Target="slides/slide61.xml"/><Relationship Id="rId104" Type="http://schemas.openxmlformats.org/officeDocument/2006/relationships/slide" Target="slides/slide6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5.xml"/><Relationship Id="rId92" Type="http://schemas.openxmlformats.org/officeDocument/2006/relationships/slide" Target="slides/slide56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4.xml"/><Relationship Id="rId45" Type="http://schemas.openxmlformats.org/officeDocument/2006/relationships/slide" Target="slides/slide9.xml"/><Relationship Id="rId66" Type="http://schemas.openxmlformats.org/officeDocument/2006/relationships/slide" Target="slides/slide30.xml"/><Relationship Id="rId87" Type="http://schemas.openxmlformats.org/officeDocument/2006/relationships/slide" Target="slides/slide51.xml"/><Relationship Id="rId110" Type="http://schemas.openxmlformats.org/officeDocument/2006/relationships/tableStyles" Target="tableStyles.xml"/><Relationship Id="rId61" Type="http://schemas.openxmlformats.org/officeDocument/2006/relationships/slide" Target="slides/slide25.xml"/><Relationship Id="rId82" Type="http://schemas.openxmlformats.org/officeDocument/2006/relationships/slide" Target="slides/slide46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20.xml"/><Relationship Id="rId77" Type="http://schemas.openxmlformats.org/officeDocument/2006/relationships/slide" Target="slides/slide41.xml"/><Relationship Id="rId100" Type="http://schemas.openxmlformats.org/officeDocument/2006/relationships/slide" Target="slides/slide64.xml"/><Relationship Id="rId10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5.xml"/><Relationship Id="rId72" Type="http://schemas.openxmlformats.org/officeDocument/2006/relationships/slide" Target="slides/slide36.xml"/><Relationship Id="rId93" Type="http://schemas.openxmlformats.org/officeDocument/2006/relationships/slide" Target="slides/slide57.xml"/><Relationship Id="rId98" Type="http://schemas.openxmlformats.org/officeDocument/2006/relationships/slide" Target="slides/slide62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" Target="slides/slide10.xml"/><Relationship Id="rId67" Type="http://schemas.openxmlformats.org/officeDocument/2006/relationships/slide" Target="slides/slide3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5.xml"/><Relationship Id="rId62" Type="http://schemas.openxmlformats.org/officeDocument/2006/relationships/slide" Target="slides/slide26.xml"/><Relationship Id="rId83" Type="http://schemas.openxmlformats.org/officeDocument/2006/relationships/slide" Target="slides/slide47.xml"/><Relationship Id="rId88" Type="http://schemas.openxmlformats.org/officeDocument/2006/relationships/slide" Target="slides/slide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989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225476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29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352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7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6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34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35160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87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0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8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99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03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70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0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02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35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2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38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64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09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36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57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66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33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7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60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04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13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188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11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46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DC68-C228-4CD0-8E85-B2A66BB664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35698-7D66-4BCC-A374-0E4C32F864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61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988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36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73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7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81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435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830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671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556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664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368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847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743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111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7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9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5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85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082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91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6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7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8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9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1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4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4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4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4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4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46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47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48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531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348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246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59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418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435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178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37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460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887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234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976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2318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F2FDC68-C228-4CD0-8E85-B2A66BB664C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835698-7D66-4BCC-A374-0E4C32F8641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07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70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81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39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3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39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10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69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156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39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28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30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13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4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81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54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647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272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898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257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021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F7212-10D4-45B4-A38B-E00523F08D6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46D0C-4458-4906-A8EB-635B33BAA5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940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.cujv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Objects and Events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/>
            <a:r>
              <a:rPr lang="en-US" altLang="en-US" smtClean="0"/>
              <a:t>Week 5</a:t>
            </a:r>
          </a:p>
          <a:p>
            <a:pPr marL="342900" indent="-342900"/>
            <a:r>
              <a:rPr lang="en-US" altLang="en-US" smtClean="0"/>
              <a:t>INFM 603</a:t>
            </a:r>
          </a:p>
        </p:txBody>
      </p:sp>
      <p:pic>
        <p:nvPicPr>
          <p:cNvPr id="2052" name="Picture 5" descr="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 Instantiation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r>
              <a:rPr lang="en-US" altLang="en-US" b="1" smtClean="0"/>
              <a:t>var n = new Array(5);</a:t>
            </a:r>
          </a:p>
          <a:p>
            <a:pPr lvl="1"/>
            <a:r>
              <a:rPr lang="en-US" altLang="en-US" smtClean="0"/>
              <a:t>Creates an Array object using the Array class constructor (and specifying 5 elements)</a:t>
            </a:r>
          </a:p>
          <a:p>
            <a:pPr lvl="4"/>
            <a:endParaRPr lang="en-US" altLang="en-US" smtClean="0"/>
          </a:p>
          <a:p>
            <a:r>
              <a:rPr lang="en-US" altLang="en-US" b="1" smtClean="0"/>
              <a:t>var student = new Student(13205, “George”);</a:t>
            </a:r>
          </a:p>
          <a:p>
            <a:pPr lvl="1"/>
            <a:r>
              <a:rPr lang="en-US" altLang="en-US" smtClean="0"/>
              <a:t>Creates a Student object using the Student class constructor (and specifying the student id and name)</a:t>
            </a:r>
          </a:p>
          <a:p>
            <a:pPr lvl="1"/>
            <a:r>
              <a:rPr lang="en-US" altLang="en-US" smtClean="0"/>
              <a:t>Note that the variable name need not be different from (or the same as) the class name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Formalizing Object Interfaces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610600" cy="4114800"/>
          </a:xfrm>
        </p:spPr>
        <p:txBody>
          <a:bodyPr/>
          <a:lstStyle/>
          <a:p>
            <a:r>
              <a:rPr lang="en-US" altLang="en-US" b="1" smtClean="0"/>
              <a:t>status = student.setHeightInches(74);</a:t>
            </a:r>
          </a:p>
          <a:p>
            <a:pPr lvl="1"/>
            <a:r>
              <a:rPr lang="en-US" altLang="en-US" smtClean="0"/>
              <a:t>Invokes the </a:t>
            </a:r>
            <a:r>
              <a:rPr lang="en-US" altLang="en-US" b="1" smtClean="0"/>
              <a:t>setHeightInches()</a:t>
            </a:r>
            <a:r>
              <a:rPr lang="en-US" altLang="en-US" smtClean="0"/>
              <a:t> method for the object that is stored in the variable </a:t>
            </a:r>
            <a:r>
              <a:rPr lang="en-US" altLang="en-US" b="1" smtClean="0"/>
              <a:t>student </a:t>
            </a:r>
            <a:r>
              <a:rPr lang="en-US" altLang="en-US" smtClean="0"/>
              <a:t>and passes it </a:t>
            </a:r>
            <a:r>
              <a:rPr lang="en-US" altLang="en-US" b="1" smtClean="0"/>
              <a:t>74 </a:t>
            </a:r>
            <a:r>
              <a:rPr lang="en-US" altLang="en-US" smtClean="0"/>
              <a:t>as a parameter; </a:t>
            </a:r>
            <a:r>
              <a:rPr lang="en-US" altLang="en-US" b="1" smtClean="0"/>
              <a:t>status</a:t>
            </a:r>
            <a:r>
              <a:rPr lang="en-US" altLang="en-US" smtClean="0"/>
              <a:t>=true indicates success</a:t>
            </a:r>
          </a:p>
          <a:p>
            <a:pPr lvl="4"/>
            <a:endParaRPr lang="en-US" altLang="en-US" smtClean="0"/>
          </a:p>
          <a:p>
            <a:r>
              <a:rPr lang="en-US" altLang="en-US" b="1" smtClean="0"/>
              <a:t>feet = student.getHeightFeet();</a:t>
            </a:r>
          </a:p>
          <a:p>
            <a:pPr lvl="1"/>
            <a:r>
              <a:rPr lang="en-US" altLang="en-US" smtClean="0"/>
              <a:t>Invokes the </a:t>
            </a:r>
            <a:r>
              <a:rPr lang="en-US" altLang="en-US" b="1" smtClean="0"/>
              <a:t>getHeightFeet() </a:t>
            </a:r>
            <a:r>
              <a:rPr lang="en-US" altLang="en-US" smtClean="0"/>
              <a:t>method for the object that is stored in the variable </a:t>
            </a:r>
            <a:r>
              <a:rPr lang="en-US" altLang="en-US" b="1" smtClean="0"/>
              <a:t>student</a:t>
            </a:r>
            <a:r>
              <a:rPr lang="en-US" altLang="en-US" smtClean="0"/>
              <a:t> and then sets the variable </a:t>
            </a:r>
            <a:r>
              <a:rPr lang="en-US" altLang="en-US" b="1" smtClean="0"/>
              <a:t>feet</a:t>
            </a:r>
            <a:r>
              <a:rPr lang="en-US" altLang="en-US" smtClean="0"/>
              <a:t> to hold that result (in this case, 6); feet&lt;0 indicates failure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1000" y="381000"/>
            <a:ext cx="45720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Class Definition</a:t>
            </a:r>
            <a:b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(private variable)</a:t>
            </a: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5105400" y="381000"/>
            <a:ext cx="4038600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function Student(studentID, name) { </a:t>
            </a:r>
          </a:p>
          <a:p>
            <a:pPr eaLnBrk="1" hangingPunct="1"/>
            <a:r>
              <a:rPr lang="en-US" altLang="en-US" sz="1600"/>
              <a:t>  var totalInches = -1;   </a:t>
            </a:r>
            <a:r>
              <a:rPr lang="en-US" altLang="en-US" sz="1600">
                <a:solidFill>
                  <a:srgbClr val="FF0000"/>
                </a:solidFill>
              </a:rPr>
              <a:t>// private variable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</a:rPr>
              <a:t>  // private method</a:t>
            </a:r>
          </a:p>
          <a:p>
            <a:pPr eaLnBrk="1" hangingPunct="1"/>
            <a:r>
              <a:rPr lang="en-US" altLang="en-US" sz="1600"/>
              <a:t>  function inchesToFeet(i) { </a:t>
            </a:r>
          </a:p>
          <a:p>
            <a:pPr eaLnBrk="1" hangingPunct="1"/>
            <a:r>
              <a:rPr lang="en-US" altLang="en-US" sz="1600"/>
              <a:t>    return Math.floor(i/12);</a:t>
            </a:r>
          </a:p>
          <a:p>
            <a:pPr eaLnBrk="1" hangingPunct="1"/>
            <a:r>
              <a:rPr lang="en-US" altLang="en-US" sz="1600"/>
              <a:t>  } </a:t>
            </a:r>
          </a:p>
          <a:p>
            <a:pPr eaLnBrk="1" hangingPunct="1"/>
            <a:r>
              <a:rPr lang="en-US" altLang="en-US" sz="1600"/>
              <a:t> </a:t>
            </a:r>
          </a:p>
          <a:p>
            <a:pPr eaLnBrk="1" hangingPunct="1"/>
            <a:r>
              <a:rPr lang="en-US" altLang="en-US" sz="1600"/>
              <a:t>  </a:t>
            </a:r>
            <a:r>
              <a:rPr lang="en-US" altLang="en-US" sz="1600">
                <a:solidFill>
                  <a:srgbClr val="FF0000"/>
                </a:solidFill>
              </a:rPr>
              <a:t>// public methods </a:t>
            </a:r>
          </a:p>
          <a:p>
            <a:pPr eaLnBrk="1" hangingPunct="1"/>
            <a:r>
              <a:rPr lang="en-US" altLang="en-US" sz="1600"/>
              <a:t>  this.setHeightInches = function(n) { </a:t>
            </a:r>
          </a:p>
          <a:p>
            <a:pPr eaLnBrk="1" hangingPunct="1"/>
            <a:r>
              <a:rPr lang="en-US" altLang="en-US" sz="1600"/>
              <a:t>    if ((n&gt;0) &amp;&amp; (n&lt;100)) {</a:t>
            </a:r>
          </a:p>
          <a:p>
            <a:pPr eaLnBrk="1" hangingPunct="1"/>
            <a:r>
              <a:rPr lang="en-US" altLang="en-US" sz="1600"/>
              <a:t>      totalInches = n;</a:t>
            </a:r>
          </a:p>
          <a:p>
            <a:pPr eaLnBrk="1" hangingPunct="1"/>
            <a:r>
              <a:rPr lang="en-US" altLang="en-US" sz="1600"/>
              <a:t>      return true;</a:t>
            </a:r>
          </a:p>
          <a:p>
            <a:pPr eaLnBrk="1" hangingPunct="1"/>
            <a:r>
              <a:rPr lang="en-US" altLang="en-US" sz="1600"/>
              <a:t>    } else {</a:t>
            </a:r>
          </a:p>
          <a:p>
            <a:pPr eaLnBrk="1" hangingPunct="1"/>
            <a:r>
              <a:rPr lang="en-US" altLang="en-US" sz="1600"/>
              <a:t>      return false;</a:t>
            </a:r>
          </a:p>
          <a:p>
            <a:pPr eaLnBrk="1" hangingPunct="1"/>
            <a:r>
              <a:rPr lang="en-US" altLang="en-US" sz="1600"/>
              <a:t>    }</a:t>
            </a:r>
          </a:p>
          <a:p>
            <a:pPr eaLnBrk="1" hangingPunct="1"/>
            <a:r>
              <a:rPr lang="en-US" altLang="en-US" sz="1600"/>
              <a:t>  } </a:t>
            </a:r>
          </a:p>
          <a:p>
            <a:pPr eaLnBrk="1" hangingPunct="1"/>
            <a:r>
              <a:rPr lang="en-US" altLang="en-US" sz="1600"/>
              <a:t>  this.getHeightFeet = function() { </a:t>
            </a:r>
          </a:p>
          <a:p>
            <a:pPr eaLnBrk="1" hangingPunct="1"/>
            <a:r>
              <a:rPr lang="en-US" altLang="en-US" sz="1600"/>
              <a:t>    if (totalInches&gt;0) {</a:t>
            </a:r>
          </a:p>
          <a:p>
            <a:pPr eaLnBrk="1" hangingPunct="1"/>
            <a:r>
              <a:rPr lang="en-US" altLang="en-US" sz="1600"/>
              <a:t>      return inchesToFeet(totalInches);</a:t>
            </a:r>
          </a:p>
          <a:p>
            <a:pPr eaLnBrk="1" hangingPunct="1"/>
            <a:r>
              <a:rPr lang="en-US" altLang="en-US" sz="1600"/>
              <a:t>    } else {</a:t>
            </a:r>
          </a:p>
          <a:p>
            <a:pPr eaLnBrk="1" hangingPunct="1"/>
            <a:r>
              <a:rPr lang="en-US" altLang="en-US" sz="1600"/>
              <a:t>      return -1;</a:t>
            </a:r>
          </a:p>
          <a:p>
            <a:pPr eaLnBrk="1" hangingPunct="1"/>
            <a:r>
              <a:rPr lang="en-US" altLang="en-US" sz="1600"/>
              <a:t>    } </a:t>
            </a:r>
          </a:p>
          <a:p>
            <a:pPr eaLnBrk="1" hangingPunct="1"/>
            <a:r>
              <a:rPr lang="en-US" altLang="en-US" sz="1600"/>
              <a:t>  } </a:t>
            </a:r>
          </a:p>
          <a:p>
            <a:pPr eaLnBrk="1" hangingPunct="1"/>
            <a:r>
              <a:rPr lang="en-US" altLang="en-US" sz="1600"/>
              <a:t>} </a:t>
            </a: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228600" y="4800600"/>
            <a:ext cx="45720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var student = new Student(13205, "George"); </a:t>
            </a:r>
          </a:p>
          <a:p>
            <a:pPr eaLnBrk="1" hangingPunct="1"/>
            <a:r>
              <a:rPr lang="en-US" altLang="en-US" sz="1800"/>
              <a:t>alert(student.setHeightInches(74)); </a:t>
            </a:r>
          </a:p>
          <a:p>
            <a:pPr eaLnBrk="1" hangingPunct="1"/>
            <a:r>
              <a:rPr lang="en-US" altLang="en-US" sz="1800"/>
              <a:t>alert(student.getHeightFeet());</a:t>
            </a:r>
          </a:p>
          <a:p>
            <a:pPr eaLnBrk="1" hangingPunct="1"/>
            <a:r>
              <a:rPr lang="en-US" altLang="en-US" sz="1800"/>
              <a:t>alert(student.totalInches);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1000" y="381000"/>
            <a:ext cx="45720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Class Definition</a:t>
            </a:r>
            <a:b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(public variable)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5029200" y="381000"/>
            <a:ext cx="3733800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function Student(studentID, name) { </a:t>
            </a:r>
          </a:p>
          <a:p>
            <a:pPr eaLnBrk="1" hangingPunct="1"/>
            <a:r>
              <a:rPr lang="en-US" altLang="en-US" sz="1600"/>
              <a:t>  this.totalInches = -1;  </a:t>
            </a:r>
            <a:r>
              <a:rPr lang="en-US" altLang="en-US" sz="1600">
                <a:solidFill>
                  <a:srgbClr val="FF0000"/>
                </a:solidFill>
              </a:rPr>
              <a:t>// public variable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  </a:t>
            </a:r>
            <a:r>
              <a:rPr lang="en-US" altLang="en-US" sz="1600">
                <a:solidFill>
                  <a:srgbClr val="FF0000"/>
                </a:solidFill>
              </a:rPr>
              <a:t>// private method</a:t>
            </a:r>
          </a:p>
          <a:p>
            <a:pPr eaLnBrk="1" hangingPunct="1"/>
            <a:r>
              <a:rPr lang="en-US" altLang="en-US" sz="1600"/>
              <a:t>  function inchesToFeet(i) { </a:t>
            </a:r>
          </a:p>
          <a:p>
            <a:pPr eaLnBrk="1" hangingPunct="1"/>
            <a:r>
              <a:rPr lang="en-US" altLang="en-US" sz="1600"/>
              <a:t>    return Math.floor(i/12);</a:t>
            </a:r>
          </a:p>
          <a:p>
            <a:pPr eaLnBrk="1" hangingPunct="1"/>
            <a:r>
              <a:rPr lang="en-US" altLang="en-US" sz="1600"/>
              <a:t>  } </a:t>
            </a:r>
          </a:p>
          <a:p>
            <a:pPr eaLnBrk="1" hangingPunct="1"/>
            <a:r>
              <a:rPr lang="en-US" altLang="en-US" sz="1600"/>
              <a:t> </a:t>
            </a:r>
          </a:p>
          <a:p>
            <a:pPr eaLnBrk="1" hangingPunct="1"/>
            <a:r>
              <a:rPr lang="en-US" altLang="en-US" sz="1600"/>
              <a:t>  </a:t>
            </a:r>
            <a:r>
              <a:rPr lang="en-US" altLang="en-US" sz="1600">
                <a:solidFill>
                  <a:srgbClr val="FF0000"/>
                </a:solidFill>
              </a:rPr>
              <a:t>// public methods </a:t>
            </a:r>
          </a:p>
          <a:p>
            <a:pPr eaLnBrk="1" hangingPunct="1"/>
            <a:r>
              <a:rPr lang="en-US" altLang="en-US" sz="1600"/>
              <a:t>  this.setHeightInches = function(n) { </a:t>
            </a:r>
          </a:p>
          <a:p>
            <a:pPr eaLnBrk="1" hangingPunct="1"/>
            <a:r>
              <a:rPr lang="en-US" altLang="en-US" sz="1600"/>
              <a:t>    if ((n&gt;0) &amp;&amp; (n&lt;100)) {</a:t>
            </a:r>
          </a:p>
          <a:p>
            <a:pPr eaLnBrk="1" hangingPunct="1"/>
            <a:r>
              <a:rPr lang="en-US" altLang="en-US" sz="1600"/>
              <a:t>      this.totalInches = n;</a:t>
            </a:r>
          </a:p>
          <a:p>
            <a:pPr eaLnBrk="1" hangingPunct="1"/>
            <a:r>
              <a:rPr lang="en-US" altLang="en-US" sz="1600"/>
              <a:t>      return true;</a:t>
            </a:r>
          </a:p>
          <a:p>
            <a:pPr eaLnBrk="1" hangingPunct="1"/>
            <a:r>
              <a:rPr lang="en-US" altLang="en-US" sz="1600"/>
              <a:t>    } else {</a:t>
            </a:r>
          </a:p>
          <a:p>
            <a:pPr eaLnBrk="1" hangingPunct="1"/>
            <a:r>
              <a:rPr lang="en-US" altLang="en-US" sz="1600"/>
              <a:t>      return false;</a:t>
            </a:r>
          </a:p>
          <a:p>
            <a:pPr eaLnBrk="1" hangingPunct="1"/>
            <a:r>
              <a:rPr lang="en-US" altLang="en-US" sz="1600"/>
              <a:t>    }</a:t>
            </a:r>
          </a:p>
          <a:p>
            <a:pPr eaLnBrk="1" hangingPunct="1"/>
            <a:r>
              <a:rPr lang="en-US" altLang="en-US" sz="1600"/>
              <a:t>  } </a:t>
            </a:r>
          </a:p>
          <a:p>
            <a:pPr eaLnBrk="1" hangingPunct="1"/>
            <a:r>
              <a:rPr lang="en-US" altLang="en-US" sz="1600"/>
              <a:t>  this.getHeightFeet = function() { </a:t>
            </a:r>
          </a:p>
          <a:p>
            <a:pPr eaLnBrk="1" hangingPunct="1"/>
            <a:r>
              <a:rPr lang="en-US" altLang="en-US" sz="1600"/>
              <a:t>    if (this.totalInches&gt;0) {</a:t>
            </a:r>
          </a:p>
          <a:p>
            <a:pPr eaLnBrk="1" hangingPunct="1"/>
            <a:r>
              <a:rPr lang="en-US" altLang="en-US" sz="1600"/>
              <a:t>      return inchesToFeet(this.totalInches);</a:t>
            </a:r>
          </a:p>
          <a:p>
            <a:pPr eaLnBrk="1" hangingPunct="1"/>
            <a:r>
              <a:rPr lang="en-US" altLang="en-US" sz="1600"/>
              <a:t>    } else {</a:t>
            </a:r>
          </a:p>
          <a:p>
            <a:pPr eaLnBrk="1" hangingPunct="1"/>
            <a:r>
              <a:rPr lang="en-US" altLang="en-US" sz="1600"/>
              <a:t>      return -1;</a:t>
            </a:r>
          </a:p>
          <a:p>
            <a:pPr eaLnBrk="1" hangingPunct="1"/>
            <a:r>
              <a:rPr lang="en-US" altLang="en-US" sz="1600"/>
              <a:t>    } </a:t>
            </a:r>
          </a:p>
          <a:p>
            <a:pPr eaLnBrk="1" hangingPunct="1"/>
            <a:r>
              <a:rPr lang="en-US" altLang="en-US" sz="1600"/>
              <a:t>  } </a:t>
            </a:r>
          </a:p>
          <a:p>
            <a:pPr eaLnBrk="1" hangingPunct="1"/>
            <a:r>
              <a:rPr lang="en-US" altLang="en-US" sz="1600"/>
              <a:t>} </a:t>
            </a: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228600" y="4876800"/>
            <a:ext cx="44196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var student = new Student(13205, "George"); </a:t>
            </a:r>
          </a:p>
          <a:p>
            <a:pPr eaLnBrk="1" hangingPunct="1"/>
            <a:r>
              <a:rPr lang="en-US" altLang="en-US" sz="1800"/>
              <a:t>alert(student.setHeightInches(74)); </a:t>
            </a:r>
          </a:p>
          <a:p>
            <a:pPr eaLnBrk="1" hangingPunct="1"/>
            <a:r>
              <a:rPr lang="en-US" altLang="en-US" sz="1800"/>
              <a:t>alert(student.getHeightFeet());</a:t>
            </a:r>
          </a:p>
          <a:p>
            <a:pPr eaLnBrk="1" hangingPunct="1"/>
            <a:r>
              <a:rPr lang="en-US" altLang="en-US" sz="1800"/>
              <a:t>alert(student.totalInches);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5334000" y="117475"/>
            <a:ext cx="3581400" cy="674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function Student(studentID, name) { </a:t>
            </a:r>
          </a:p>
          <a:p>
            <a:pPr eaLnBrk="1" hangingPunct="1"/>
            <a:r>
              <a:rPr lang="en-US" altLang="en-US" sz="1600"/>
              <a:t>  var inches = -1;  </a:t>
            </a:r>
            <a:r>
              <a:rPr lang="en-US" altLang="en-US" sz="1600">
                <a:solidFill>
                  <a:srgbClr val="FF0000"/>
                </a:solidFill>
              </a:rPr>
              <a:t>// private variable</a:t>
            </a:r>
          </a:p>
          <a:p>
            <a:pPr eaLnBrk="1" hangingPunct="1"/>
            <a:r>
              <a:rPr lang="en-US" altLang="en-US" sz="1600"/>
              <a:t>  var feet   = -1;    </a:t>
            </a:r>
            <a:r>
              <a:rPr lang="en-US" altLang="en-US" sz="1600">
                <a:solidFill>
                  <a:srgbClr val="FF0000"/>
                </a:solidFill>
              </a:rPr>
              <a:t>// private variable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</a:rPr>
              <a:t>  // private method</a:t>
            </a:r>
          </a:p>
          <a:p>
            <a:pPr eaLnBrk="1" hangingPunct="1"/>
            <a:r>
              <a:rPr lang="en-US" altLang="en-US" sz="1600"/>
              <a:t>  function inchesToFeet(i) { </a:t>
            </a:r>
          </a:p>
          <a:p>
            <a:pPr eaLnBrk="1" hangingPunct="1"/>
            <a:r>
              <a:rPr lang="en-US" altLang="en-US" sz="1600"/>
              <a:t>    return Math.floor(i/12);</a:t>
            </a:r>
          </a:p>
          <a:p>
            <a:pPr eaLnBrk="1" hangingPunct="1"/>
            <a:r>
              <a:rPr lang="en-US" altLang="en-US" sz="1600"/>
              <a:t>  } 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</a:rPr>
              <a:t>  // public methods </a:t>
            </a:r>
          </a:p>
          <a:p>
            <a:pPr eaLnBrk="1" hangingPunct="1"/>
            <a:r>
              <a:rPr lang="en-US" altLang="en-US" sz="1600"/>
              <a:t>  this.setHeightInches = function(n) { </a:t>
            </a:r>
          </a:p>
          <a:p>
            <a:pPr eaLnBrk="1" hangingPunct="1"/>
            <a:r>
              <a:rPr lang="en-US" altLang="en-US" sz="1600"/>
              <a:t>    if ((n&gt;0) &amp;&amp; (n&lt;100)) {</a:t>
            </a:r>
          </a:p>
          <a:p>
            <a:pPr eaLnBrk="1" hangingPunct="1"/>
            <a:r>
              <a:rPr lang="en-US" altLang="en-US" sz="1600"/>
              <a:t>      feet = inchesToFeet(n);</a:t>
            </a:r>
          </a:p>
          <a:p>
            <a:pPr eaLnBrk="1" hangingPunct="1"/>
            <a:r>
              <a:rPr lang="en-US" altLang="en-US" sz="1600"/>
              <a:t>      inches = n-(feet*12);</a:t>
            </a:r>
          </a:p>
          <a:p>
            <a:pPr eaLnBrk="1" hangingPunct="1"/>
            <a:r>
              <a:rPr lang="en-US" altLang="en-US" sz="1600"/>
              <a:t>      return true;</a:t>
            </a:r>
          </a:p>
          <a:p>
            <a:pPr eaLnBrk="1" hangingPunct="1"/>
            <a:r>
              <a:rPr lang="en-US" altLang="en-US" sz="1600"/>
              <a:t>    } else {</a:t>
            </a:r>
          </a:p>
          <a:p>
            <a:pPr eaLnBrk="1" hangingPunct="1"/>
            <a:r>
              <a:rPr lang="en-US" altLang="en-US" sz="1600"/>
              <a:t>      return false;</a:t>
            </a:r>
          </a:p>
          <a:p>
            <a:pPr eaLnBrk="1" hangingPunct="1"/>
            <a:r>
              <a:rPr lang="en-US" altLang="en-US" sz="1600"/>
              <a:t>    }</a:t>
            </a:r>
          </a:p>
          <a:p>
            <a:pPr eaLnBrk="1" hangingPunct="1"/>
            <a:r>
              <a:rPr lang="en-US" altLang="en-US" sz="1600"/>
              <a:t>  }</a:t>
            </a:r>
          </a:p>
          <a:p>
            <a:pPr eaLnBrk="1" hangingPunct="1"/>
            <a:r>
              <a:rPr lang="en-US" altLang="en-US" sz="1600"/>
              <a:t>  this.getHeightFeet = function() { </a:t>
            </a:r>
          </a:p>
          <a:p>
            <a:pPr eaLnBrk="1" hangingPunct="1"/>
            <a:r>
              <a:rPr lang="en-US" altLang="en-US" sz="1600"/>
              <a:t>    if ((feet&gt;0) || (inches&gt;0)) {</a:t>
            </a:r>
          </a:p>
          <a:p>
            <a:pPr eaLnBrk="1" hangingPunct="1"/>
            <a:r>
              <a:rPr lang="en-US" altLang="en-US" sz="1600"/>
              <a:t>      return feet;</a:t>
            </a:r>
          </a:p>
          <a:p>
            <a:pPr eaLnBrk="1" hangingPunct="1"/>
            <a:r>
              <a:rPr lang="en-US" altLang="en-US" sz="1600"/>
              <a:t>    } else {</a:t>
            </a:r>
          </a:p>
          <a:p>
            <a:pPr eaLnBrk="1" hangingPunct="1"/>
            <a:r>
              <a:rPr lang="en-US" altLang="en-US" sz="1600"/>
              <a:t>      return -1;</a:t>
            </a:r>
          </a:p>
          <a:p>
            <a:pPr eaLnBrk="1" hangingPunct="1"/>
            <a:r>
              <a:rPr lang="en-US" altLang="en-US" sz="1600"/>
              <a:t>    } </a:t>
            </a:r>
          </a:p>
          <a:p>
            <a:pPr eaLnBrk="1" hangingPunct="1"/>
            <a:r>
              <a:rPr lang="en-US" altLang="en-US" sz="1600"/>
              <a:t>  }</a:t>
            </a:r>
          </a:p>
          <a:p>
            <a:pPr eaLnBrk="1" hangingPunct="1"/>
            <a:r>
              <a:rPr lang="en-US" altLang="en-US" sz="1600"/>
              <a:t>} 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57200" y="4953000"/>
            <a:ext cx="45720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var student = new Student(13205, "George"); </a:t>
            </a:r>
          </a:p>
          <a:p>
            <a:pPr eaLnBrk="1" hangingPunct="1"/>
            <a:r>
              <a:rPr lang="en-US" altLang="en-US" sz="1800"/>
              <a:t>alert(student.setHeightInches(74)); </a:t>
            </a:r>
          </a:p>
          <a:p>
            <a:pPr eaLnBrk="1" hangingPunct="1"/>
            <a:r>
              <a:rPr lang="en-US" altLang="en-US" sz="1800"/>
              <a:t>alert(student.getHeightFeet());</a:t>
            </a:r>
          </a:p>
          <a:p>
            <a:pPr eaLnBrk="1" hangingPunct="1"/>
            <a:r>
              <a:rPr lang="en-US" altLang="en-US" sz="1800"/>
              <a:t>alert(student.feet);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381000"/>
            <a:ext cx="45720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Alternate</a:t>
            </a:r>
          </a:p>
          <a:p>
            <a:pPr algn="ctr" eaLnBrk="0" hangingPunct="0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Method Definition</a:t>
            </a:r>
            <a:b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(private variables)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46" y="1229497"/>
            <a:ext cx="8686800" cy="5181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&lt;!</a:t>
            </a:r>
            <a:r>
              <a:rPr lang="en-US" dirty="0" err="1" smtClean="0"/>
              <a:t>doctype</a:t>
            </a:r>
            <a:r>
              <a:rPr lang="en-US" dirty="0" smtClean="0"/>
              <a:t> html&gt;</a:t>
            </a:r>
          </a:p>
          <a:p>
            <a:pPr>
              <a:buNone/>
            </a:pPr>
            <a:r>
              <a:rPr lang="en-US" dirty="0" smtClean="0"/>
              <a:t>&lt;html </a:t>
            </a:r>
            <a:r>
              <a:rPr lang="en-US" dirty="0" err="1" smtClean="0"/>
              <a:t>lang</a:t>
            </a:r>
            <a:r>
              <a:rPr lang="en-US" dirty="0" smtClean="0"/>
              <a:t>="en"&gt;</a:t>
            </a:r>
          </a:p>
          <a:p>
            <a:pPr>
              <a:buNone/>
            </a:pPr>
            <a:r>
              <a:rPr lang="en-US" dirty="0" smtClean="0"/>
              <a:t>&lt;body&gt;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&lt;script&gt;</a:t>
            </a:r>
          </a:p>
          <a:p>
            <a:pPr>
              <a:buNone/>
            </a:pPr>
            <a:r>
              <a:rPr lang="en-US" dirty="0" err="1" smtClean="0"/>
              <a:t>var</a:t>
            </a:r>
            <a:r>
              <a:rPr lang="en-US" dirty="0" smtClean="0"/>
              <a:t> student={</a:t>
            </a:r>
            <a:r>
              <a:rPr lang="en-US" dirty="0" err="1" smtClean="0"/>
              <a:t>name:"Ann</a:t>
            </a:r>
            <a:r>
              <a:rPr lang="en-US" dirty="0" smtClean="0"/>
              <a:t>", </a:t>
            </a:r>
            <a:r>
              <a:rPr lang="en-US" dirty="0" err="1" smtClean="0"/>
              <a:t>lastname</a:t>
            </a:r>
            <a:r>
              <a:rPr lang="en-US" dirty="0" smtClean="0"/>
              <a:t>:"Smith", age:28, program:["</a:t>
            </a:r>
            <a:r>
              <a:rPr lang="en-US" dirty="0" err="1" smtClean="0"/>
              <a:t>MIM","Data</a:t>
            </a:r>
            <a:r>
              <a:rPr lang="en-US" dirty="0" smtClean="0"/>
              <a:t> Analytics"]};</a:t>
            </a:r>
          </a:p>
          <a:p>
            <a:pPr>
              <a:buNone/>
            </a:pPr>
            <a:r>
              <a:rPr lang="en-US" dirty="0" err="1" smtClean="0"/>
              <a:t>var</a:t>
            </a:r>
            <a:r>
              <a:rPr lang="en-US" dirty="0" smtClean="0"/>
              <a:t> student2={</a:t>
            </a:r>
            <a:r>
              <a:rPr lang="en-US" dirty="0" err="1" smtClean="0"/>
              <a:t>name:”Rob</a:t>
            </a:r>
            <a:r>
              <a:rPr lang="en-US" dirty="0" smtClean="0"/>
              <a:t>", </a:t>
            </a:r>
            <a:r>
              <a:rPr lang="en-US" dirty="0" err="1" smtClean="0"/>
              <a:t>lastname</a:t>
            </a:r>
            <a:r>
              <a:rPr lang="en-US" dirty="0" smtClean="0"/>
              <a:t>:“Rogers", age:32, program:["MLS",“UX"]};</a:t>
            </a:r>
          </a:p>
          <a:p>
            <a:pPr>
              <a:buNone/>
            </a:pPr>
            <a:r>
              <a:rPr lang="en-US" dirty="0" err="1" smtClean="0"/>
              <a:t>document.writeln</a:t>
            </a:r>
            <a:r>
              <a:rPr lang="en-US" dirty="0" smtClean="0"/>
              <a:t>(" “ + </a:t>
            </a:r>
            <a:r>
              <a:rPr lang="en-US" dirty="0" err="1" smtClean="0"/>
              <a:t>student.program</a:t>
            </a:r>
            <a:r>
              <a:rPr lang="en-US" dirty="0" smtClean="0"/>
              <a:t>[1] + " “ + student2.program[1]);</a:t>
            </a:r>
          </a:p>
          <a:p>
            <a:pPr>
              <a:buNone/>
            </a:pPr>
            <a:r>
              <a:rPr lang="en-US" dirty="0" smtClean="0"/>
              <a:t>&lt;/script&gt;</a:t>
            </a:r>
          </a:p>
          <a:p>
            <a:pPr>
              <a:buNone/>
            </a:pPr>
            <a:r>
              <a:rPr lang="en-US" dirty="0" smtClean="0"/>
              <a:t>&lt;/body&gt;</a:t>
            </a:r>
          </a:p>
          <a:p>
            <a:pPr>
              <a:buNone/>
            </a:pPr>
            <a:r>
              <a:rPr lang="en-US" dirty="0" smtClean="0"/>
              <a:t>&lt;/html&gt;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7773" y="76200"/>
            <a:ext cx="8229600" cy="1143000"/>
          </a:xfrm>
        </p:spPr>
        <p:txBody>
          <a:bodyPr/>
          <a:lstStyle/>
          <a:p>
            <a:r>
              <a:rPr lang="en-US" dirty="0" smtClean="0"/>
              <a:t>Alternative Notation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Everything is an Object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var b = new Boolean(true);</a:t>
            </a:r>
          </a:p>
          <a:p>
            <a:r>
              <a:rPr lang="en-US" altLang="en-US" smtClean="0"/>
              <a:t>var n = new Number(3.15);</a:t>
            </a:r>
          </a:p>
          <a:p>
            <a:r>
              <a:rPr lang="en-US" altLang="en-US" smtClean="0"/>
              <a:t>var n = new Number(3);      </a:t>
            </a:r>
            <a:r>
              <a:rPr lang="en-US" altLang="en-US" smtClean="0">
                <a:solidFill>
                  <a:srgbClr val="FF0000"/>
                </a:solidFill>
              </a:rPr>
              <a:t>// same as 3.00</a:t>
            </a:r>
          </a:p>
          <a:p>
            <a:r>
              <a:rPr lang="en-US" altLang="en-US" smtClean="0"/>
              <a:t>var a = new Array(5);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mtClean="0"/>
              <a:t>String Objects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839200" cy="4114800"/>
          </a:xfrm>
        </p:spPr>
        <p:txBody>
          <a:bodyPr/>
          <a:lstStyle/>
          <a:p>
            <a:r>
              <a:rPr lang="en-US" altLang="en-US" smtClean="0"/>
              <a:t>(Conceptually) an array of Unicode characters with some interfaces</a:t>
            </a:r>
          </a:p>
          <a:p>
            <a:pPr lvl="1"/>
            <a:r>
              <a:rPr lang="en-US" altLang="en-US" smtClean="0"/>
              <a:t>var s = “Mr. Spock”</a:t>
            </a:r>
          </a:p>
          <a:p>
            <a:pPr lvl="1"/>
            <a:r>
              <a:rPr lang="en-US" altLang="en-US" smtClean="0"/>
              <a:t>s.toLowerCase is “mr. spock”</a:t>
            </a:r>
          </a:p>
          <a:p>
            <a:pPr lvl="1"/>
            <a:r>
              <a:rPr lang="en-US" altLang="en-US" smtClean="0"/>
              <a:t>s.substr(3,4) is “ Spo”</a:t>
            </a:r>
          </a:p>
          <a:p>
            <a:pPr lvl="1"/>
            <a:r>
              <a:rPr lang="en-US" altLang="en-US" smtClean="0"/>
              <a:t>s.indexOf(“k”) is 8</a:t>
            </a:r>
          </a:p>
          <a:p>
            <a:pPr lvl="1"/>
            <a:r>
              <a:rPr lang="en-US" altLang="en-US" smtClean="0"/>
              <a:t>s.split(“ ”) is [“Mr.”, “Spock”]</a:t>
            </a:r>
          </a:p>
          <a:p>
            <a:pPr lvl="1"/>
            <a:r>
              <a:rPr lang="en-US" altLang="en-US" smtClean="0"/>
              <a:t>s.link(</a:t>
            </a:r>
            <a:r>
              <a:rPr lang="en-US" altLang="en-US" smtClean="0">
                <a:hlinkClick r:id="rId2"/>
              </a:rPr>
              <a:t>http://bit.ly.CUjV</a:t>
            </a:r>
            <a:r>
              <a:rPr lang="en-US" altLang="en-US" smtClean="0"/>
              <a:t>) is </a:t>
            </a:r>
            <a:r>
              <a:rPr lang="en-US" altLang="en-US" sz="1800" smtClean="0"/>
              <a:t>&lt;a href=</a:t>
            </a:r>
            <a:r>
              <a:rPr lang="en-US" altLang="en-US" sz="1800" smtClean="0">
                <a:hlinkClick r:id="rId2"/>
              </a:rPr>
              <a:t>http://bit.ly.CUjV</a:t>
            </a:r>
            <a:r>
              <a:rPr lang="en-US" altLang="en-US" sz="1800" smtClean="0"/>
              <a:t>&gt;Mr. Spock&lt;/a&gt;</a:t>
            </a:r>
          </a:p>
          <a:p>
            <a:pPr lvl="1"/>
            <a:r>
              <a:rPr lang="en-US" altLang="en-US" smtClean="0"/>
              <a:t>s + “Captain Kirk” is “Mr. SpockCaptainKirk”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Some Handy Methods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altLang="en-US" smtClean="0"/>
              <a:t>document</a:t>
            </a:r>
          </a:p>
          <a:p>
            <a:pPr lvl="1"/>
            <a:r>
              <a:rPr lang="en-US" altLang="en-US" smtClean="0"/>
              <a:t>document.writeln(“Test!”);</a:t>
            </a:r>
          </a:p>
          <a:p>
            <a:pPr lvl="1"/>
            <a:r>
              <a:rPr lang="en-US" altLang="en-US" smtClean="0"/>
              <a:t>var e=document.getElementById(“goButton”);</a:t>
            </a:r>
          </a:p>
          <a:p>
            <a:pPr lvl="1"/>
            <a:r>
              <a:rPr lang="en-US" altLang="en-US" smtClean="0"/>
              <a:t>document.cookie=“message=saveme”;</a:t>
            </a:r>
          </a:p>
          <a:p>
            <a:pPr lvl="1"/>
            <a:r>
              <a:rPr lang="en-US" altLang="en-US" smtClean="0"/>
              <a:t>var c=document.cookie.split(“=“)[1];</a:t>
            </a:r>
          </a:p>
          <a:p>
            <a:endParaRPr lang="en-US" altLang="en-US" smtClean="0"/>
          </a:p>
          <a:p>
            <a:r>
              <a:rPr lang="en-US" altLang="en-US" smtClean="0"/>
              <a:t>window</a:t>
            </a:r>
          </a:p>
          <a:p>
            <a:pPr lvl="1"/>
            <a:r>
              <a:rPr lang="en-US" altLang="en-US" smtClean="0"/>
              <a:t>window.prompt(“Input please”);</a:t>
            </a:r>
          </a:p>
          <a:p>
            <a:pPr lvl="1"/>
            <a:r>
              <a:rPr lang="en-US" altLang="en-US" smtClean="0"/>
              <a:t>var w=window.open(“”, “New Window”, “”);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Math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sz="2600" dirty="0" smtClean="0"/>
              <a:t>Math.abs() – Absolute value 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/>
              <a:t>Example: Math.abs(-10)</a:t>
            </a:r>
          </a:p>
          <a:p>
            <a:pPr lvl="1"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Math.max() – Maximum of two values 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/>
              <a:t>Example: Math.max(10, 20)</a:t>
            </a:r>
          </a:p>
          <a:p>
            <a:pPr lvl="1">
              <a:lnSpc>
                <a:spcPct val="80000"/>
              </a:lnSpc>
              <a:buNone/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err="1" smtClean="0"/>
              <a:t>Math.sqrt</a:t>
            </a:r>
            <a:r>
              <a:rPr lang="en-US" sz="2600" dirty="0" smtClean="0"/>
              <a:t>() – Square  root 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/>
              <a:t>Example: </a:t>
            </a:r>
            <a:r>
              <a:rPr lang="en-US" sz="2600" dirty="0" err="1" smtClean="0"/>
              <a:t>Math.sqrt</a:t>
            </a:r>
            <a:r>
              <a:rPr lang="en-US" sz="2600" dirty="0" smtClean="0"/>
              <a:t>(4)</a:t>
            </a:r>
          </a:p>
          <a:p>
            <a:pPr lvl="1"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err="1" smtClean="0"/>
              <a:t>Math.random</a:t>
            </a:r>
            <a:r>
              <a:rPr lang="en-US" sz="2600" dirty="0" smtClean="0"/>
              <a:t>() – Random value between 0 and less than 1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/>
              <a:t>Example: </a:t>
            </a:r>
            <a:r>
              <a:rPr lang="en-US" sz="2600" dirty="0" err="1" smtClean="0"/>
              <a:t>Math.random</a:t>
            </a:r>
            <a:r>
              <a:rPr lang="en-US" sz="2600" dirty="0" smtClean="0"/>
              <a:t>()</a:t>
            </a:r>
          </a:p>
          <a:p>
            <a:pPr lvl="1">
              <a:lnSpc>
                <a:spcPct val="80000"/>
              </a:lnSpc>
              <a:buNone/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Constants</a:t>
            </a:r>
          </a:p>
          <a:p>
            <a:pPr lvl="1">
              <a:lnSpc>
                <a:spcPct val="80000"/>
              </a:lnSpc>
            </a:pPr>
            <a:r>
              <a:rPr lang="en-US" sz="2400" dirty="0" err="1" smtClean="0"/>
              <a:t>Math.PI</a:t>
            </a:r>
            <a:r>
              <a:rPr lang="en-US" sz="2400" dirty="0" smtClean="0"/>
              <a:t> – Mathematical constant pi</a:t>
            </a:r>
          </a:p>
          <a:p>
            <a:pPr lvl="1">
              <a:lnSpc>
                <a:spcPct val="80000"/>
              </a:lnSpc>
              <a:buNone/>
            </a:pPr>
            <a:endParaRPr lang="en-US" sz="2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Muddiest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Commonly used functions</a:t>
            </a:r>
          </a:p>
          <a:p>
            <a:endParaRPr lang="en-US" dirty="0" smtClean="0"/>
          </a:p>
          <a:p>
            <a:r>
              <a:rPr lang="en-US" dirty="0" smtClean="0"/>
              <a:t>.</a:t>
            </a:r>
            <a:r>
              <a:rPr lang="en-US" dirty="0" err="1" smtClean="0"/>
              <a:t>getElementById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Recursion</a:t>
            </a:r>
          </a:p>
          <a:p>
            <a:endParaRPr lang="en-US" dirty="0" smtClean="0"/>
          </a:p>
          <a:p>
            <a:r>
              <a:rPr lang="en-US" dirty="0" smtClean="0"/>
              <a:t>Hashing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49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Use Objects?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way of thinking about programming</a:t>
            </a:r>
          </a:p>
          <a:p>
            <a:pPr lvl="1"/>
            <a:r>
              <a:rPr lang="en-US" altLang="en-US" smtClean="0"/>
              <a:t>Objects are nouns, methods are verbs</a:t>
            </a:r>
          </a:p>
          <a:p>
            <a:pPr lvl="3"/>
            <a:endParaRPr lang="en-US" altLang="en-US" smtClean="0"/>
          </a:p>
          <a:p>
            <a:r>
              <a:rPr lang="en-US" altLang="en-US" smtClean="0"/>
              <a:t>A form of defensive programming</a:t>
            </a:r>
          </a:p>
          <a:p>
            <a:pPr lvl="1"/>
            <a:r>
              <a:rPr lang="en-US" altLang="en-US" smtClean="0"/>
              <a:t>Hides private variables and methods</a:t>
            </a:r>
          </a:p>
          <a:p>
            <a:pPr lvl="1"/>
            <a:r>
              <a:rPr lang="en-US" altLang="en-US" smtClean="0"/>
              <a:t>Allows you to make behaviors explicit</a:t>
            </a:r>
          </a:p>
          <a:p>
            <a:pPr lvl="3"/>
            <a:endParaRPr lang="en-US" altLang="en-US" smtClean="0"/>
          </a:p>
          <a:p>
            <a:r>
              <a:rPr lang="en-US" altLang="en-US" smtClean="0"/>
              <a:t>Represent complex data structures</a:t>
            </a:r>
          </a:p>
          <a:p>
            <a:pPr lvl="1"/>
            <a:r>
              <a:rPr lang="en-US" altLang="en-US" smtClean="0"/>
              <a:t>Airplanes have pilots, fuel, and destinations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mtClean="0"/>
              <a:t>Design Exercise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153400" cy="4114800"/>
          </a:xfrm>
        </p:spPr>
        <p:txBody>
          <a:bodyPr/>
          <a:lstStyle/>
          <a:p>
            <a:r>
              <a:rPr lang="en-US" altLang="en-US" smtClean="0"/>
              <a:t>Design a </a:t>
            </a:r>
            <a:r>
              <a:rPr lang="en-US" altLang="en-US" b="1" u="sng" smtClean="0"/>
              <a:t>class</a:t>
            </a:r>
            <a:r>
              <a:rPr lang="en-US" altLang="en-US" smtClean="0"/>
              <a:t> for email messages</a:t>
            </a:r>
          </a:p>
          <a:p>
            <a:r>
              <a:rPr lang="en-US" altLang="en-US" b="1" u="sng" smtClean="0"/>
              <a:t>Private</a:t>
            </a:r>
            <a:r>
              <a:rPr lang="en-US" altLang="en-US" smtClean="0"/>
              <a:t> internal representation should include:</a:t>
            </a:r>
          </a:p>
          <a:p>
            <a:pPr lvl="1"/>
            <a:r>
              <a:rPr lang="en-US" altLang="en-US" smtClean="0"/>
              <a:t>Header (date, time, sender, recipients, subject, …)</a:t>
            </a:r>
          </a:p>
          <a:p>
            <a:pPr lvl="1"/>
            <a:r>
              <a:rPr lang="en-US" altLang="en-US" smtClean="0"/>
              <a:t>Body</a:t>
            </a:r>
          </a:p>
          <a:p>
            <a:pPr lvl="1"/>
            <a:r>
              <a:rPr lang="en-US" altLang="en-US" smtClean="0"/>
              <a:t>Attachments (which may be other emails!)</a:t>
            </a:r>
          </a:p>
          <a:p>
            <a:r>
              <a:rPr lang="en-US" altLang="en-US" b="1" u="sng" smtClean="0"/>
              <a:t>Public</a:t>
            </a:r>
            <a:r>
              <a:rPr lang="en-US" altLang="en-US" smtClean="0"/>
              <a:t> interfaces should include</a:t>
            </a:r>
          </a:p>
          <a:p>
            <a:pPr lvl="1"/>
            <a:r>
              <a:rPr lang="en-US" altLang="en-US" smtClean="0"/>
              <a:t>Message creation</a:t>
            </a:r>
          </a:p>
          <a:p>
            <a:pPr lvl="1"/>
            <a:r>
              <a:rPr lang="en-US" altLang="en-US" smtClean="0"/>
              <a:t>Access to specific header fields, the body, and specific attachments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990600"/>
            <a:ext cx="92202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6200" y="2935069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3600" dirty="0">
                <a:solidFill>
                  <a:srgbClr val="FFFFFF"/>
                </a:solidFill>
                <a:latin typeface="Gill Sans"/>
                <a:cs typeface="Gill Sans"/>
              </a:rPr>
              <a:t>The Document Object Model (DOM)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629400"/>
            <a:ext cx="38908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000" b="0" dirty="0">
                <a:solidFill>
                  <a:srgbClr val="FFFFFF"/>
                </a:solidFill>
                <a:cs typeface="+mn-cs"/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  <a:cs typeface="+mn-cs"/>
              </a:rPr>
              <a:t>http</a:t>
            </a:r>
            <a:r>
              <a:rPr lang="en-US" sz="1000" b="0" dirty="0">
                <a:solidFill>
                  <a:srgbClr val="FFFFFF"/>
                </a:solidFill>
                <a:cs typeface="+mn-cs"/>
              </a:rPr>
              <a:t>://</a:t>
            </a:r>
            <a:r>
              <a:rPr lang="en-US" sz="1000" b="0" dirty="0" err="1">
                <a:solidFill>
                  <a:srgbClr val="FFFFFF"/>
                </a:solidFill>
                <a:cs typeface="+mn-cs"/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  <a:cs typeface="+mn-cs"/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  <a:cs typeface="+mn-cs"/>
              </a:rPr>
              <a:t>pierrehanquin</a:t>
            </a:r>
            <a:r>
              <a:rPr lang="en-US" sz="1000" b="0" dirty="0">
                <a:solidFill>
                  <a:srgbClr val="FFFFFF"/>
                </a:solidFill>
                <a:cs typeface="+mn-cs"/>
              </a:rPr>
              <a:t>/6989364994/</a:t>
            </a:r>
          </a:p>
        </p:txBody>
      </p:sp>
    </p:spTree>
    <p:extLst>
      <p:ext uri="{BB962C8B-B14F-4D97-AF65-F5344CB8AC3E}">
        <p14:creationId xmlns:p14="http://schemas.microsoft.com/office/powerpoint/2010/main" val="120191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76200" y="-1524000"/>
            <a:ext cx="92202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6200" y="2935069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3600" dirty="0">
                <a:solidFill>
                  <a:srgbClr val="FFFFFF"/>
                </a:solidFill>
                <a:latin typeface="Gill Sans"/>
                <a:cs typeface="Gill Sans"/>
              </a:rPr>
              <a:t>The Document Object Model (DOM)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629400"/>
            <a:ext cx="38908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000" b="0" dirty="0">
                <a:solidFill>
                  <a:srgbClr val="FFFFFF"/>
                </a:solidFill>
                <a:cs typeface="+mn-cs"/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  <a:cs typeface="+mn-cs"/>
              </a:rPr>
              <a:t>http</a:t>
            </a:r>
            <a:r>
              <a:rPr lang="en-US" sz="1000" b="0" dirty="0">
                <a:solidFill>
                  <a:srgbClr val="FFFFFF"/>
                </a:solidFill>
                <a:cs typeface="+mn-cs"/>
              </a:rPr>
              <a:t>://</a:t>
            </a:r>
            <a:r>
              <a:rPr lang="en-US" sz="1000" b="0" dirty="0" err="1">
                <a:solidFill>
                  <a:srgbClr val="FFFFFF"/>
                </a:solidFill>
                <a:cs typeface="+mn-cs"/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  <a:cs typeface="+mn-cs"/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  <a:cs typeface="+mn-cs"/>
              </a:rPr>
              <a:t>pierrehanquin</a:t>
            </a:r>
            <a:r>
              <a:rPr lang="en-US" sz="1000" b="0" dirty="0">
                <a:solidFill>
                  <a:srgbClr val="FFFFFF"/>
                </a:solidFill>
                <a:cs typeface="+mn-cs"/>
              </a:rPr>
              <a:t>/6989364994/</a:t>
            </a:r>
          </a:p>
        </p:txBody>
      </p:sp>
    </p:spTree>
    <p:extLst>
      <p:ext uri="{BB962C8B-B14F-4D97-AF65-F5344CB8AC3E}">
        <p14:creationId xmlns:p14="http://schemas.microsoft.com/office/powerpoint/2010/main" val="407466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76200" y="-1524000"/>
            <a:ext cx="92202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-112931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FFFFFF"/>
                </a:solidFill>
                <a:latin typeface="Gill Sans"/>
                <a:cs typeface="Gill Sans"/>
              </a:rPr>
              <a:t>document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6629400"/>
            <a:ext cx="38908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000" b="0" dirty="0">
                <a:solidFill>
                  <a:srgbClr val="FFFFFF"/>
                </a:solidFill>
                <a:cs typeface="+mn-cs"/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  <a:cs typeface="+mn-cs"/>
              </a:rPr>
              <a:t>http</a:t>
            </a:r>
            <a:r>
              <a:rPr lang="en-US" sz="1000" b="0" dirty="0">
                <a:solidFill>
                  <a:srgbClr val="FFFFFF"/>
                </a:solidFill>
                <a:cs typeface="+mn-cs"/>
              </a:rPr>
              <a:t>://</a:t>
            </a:r>
            <a:r>
              <a:rPr lang="en-US" sz="1000" b="0" dirty="0" err="1">
                <a:solidFill>
                  <a:srgbClr val="FFFFFF"/>
                </a:solidFill>
                <a:cs typeface="+mn-cs"/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  <a:cs typeface="+mn-cs"/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  <a:cs typeface="+mn-cs"/>
              </a:rPr>
              <a:t>pierrehanquin</a:t>
            </a:r>
            <a:r>
              <a:rPr lang="en-US" sz="1000" b="0" dirty="0">
                <a:solidFill>
                  <a:srgbClr val="FFFFFF"/>
                </a:solidFill>
                <a:cs typeface="+mn-cs"/>
              </a:rPr>
              <a:t>/6989364994/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1600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FFFFFF"/>
                </a:solidFill>
                <a:latin typeface="Gill Sans"/>
                <a:cs typeface="Gill Sans"/>
              </a:rPr>
              <a:t>head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1600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FFFFFF"/>
                </a:solidFill>
                <a:latin typeface="Gill Sans"/>
                <a:cs typeface="Gill Sans"/>
              </a:rPr>
              <a:t>body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2971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FFFFFF"/>
                </a:solidFill>
                <a:latin typeface="Gill Sans"/>
                <a:cs typeface="Gill Sans"/>
              </a:rPr>
              <a:t>h1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2971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FFFFFF"/>
                </a:solidFill>
                <a:latin typeface="Gill Sans"/>
                <a:cs typeface="Gill Sans"/>
              </a:rPr>
              <a:t>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2971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FFFFFF"/>
                </a:solidFill>
                <a:latin typeface="Gill Sans"/>
                <a:cs typeface="Gill Sans"/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971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800" dirty="0" err="1">
                <a:solidFill>
                  <a:srgbClr val="FFFFFF"/>
                </a:solidFill>
                <a:latin typeface="Gill Sans"/>
                <a:cs typeface="Gill Sans"/>
              </a:rPr>
              <a:t>ul</a:t>
            </a:r>
            <a:endParaRPr lang="en-US" sz="28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44297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FFFFFF"/>
                </a:solidFill>
                <a:latin typeface="Gill Sans"/>
                <a:cs typeface="Gill Sans"/>
              </a:rPr>
              <a:t>li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0200" y="4419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FFFFFF"/>
                </a:solidFill>
                <a:latin typeface="Gill Sans"/>
                <a:cs typeface="Gill Sans"/>
              </a:rPr>
              <a:t>li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2200" y="44297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FFFFFF"/>
                </a:solidFill>
                <a:latin typeface="Gill Sans"/>
                <a:cs typeface="Gill Sans"/>
              </a:rPr>
              <a:t>li</a:t>
            </a:r>
          </a:p>
        </p:txBody>
      </p:sp>
      <p:cxnSp>
        <p:nvCxnSpPr>
          <p:cNvPr id="15" name="Elbow Connector 14"/>
          <p:cNvCxnSpPr>
            <a:stCxn id="3" idx="2"/>
            <a:endCxn id="5" idx="0"/>
          </p:cNvCxnSpPr>
          <p:nvPr/>
        </p:nvCxnSpPr>
        <p:spPr bwMode="auto">
          <a:xfrm rot="5400000">
            <a:off x="2605445" y="14644"/>
            <a:ext cx="1189911" cy="1981200"/>
          </a:xfrm>
          <a:prstGeom prst="bentConnector3">
            <a:avLst>
              <a:gd name="adj1" fmla="val 6601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Elbow Connector 16"/>
          <p:cNvCxnSpPr>
            <a:endCxn id="6" idx="0"/>
          </p:cNvCxnSpPr>
          <p:nvPr/>
        </p:nvCxnSpPr>
        <p:spPr bwMode="auto">
          <a:xfrm rot="16200000" flipH="1">
            <a:off x="4038602" y="533402"/>
            <a:ext cx="1219198" cy="914398"/>
          </a:xfrm>
          <a:prstGeom prst="bentConnector3">
            <a:avLst>
              <a:gd name="adj1" fmla="val 66667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Elbow Connector 21"/>
          <p:cNvCxnSpPr>
            <a:stCxn id="6" idx="2"/>
            <a:endCxn id="7" idx="0"/>
          </p:cNvCxnSpPr>
          <p:nvPr/>
        </p:nvCxnSpPr>
        <p:spPr bwMode="auto">
          <a:xfrm rot="5400000">
            <a:off x="3957310" y="1823710"/>
            <a:ext cx="848380" cy="14478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Elbow Connector 25"/>
          <p:cNvCxnSpPr>
            <a:stCxn id="6" idx="2"/>
            <a:endCxn id="8" idx="0"/>
          </p:cNvCxnSpPr>
          <p:nvPr/>
        </p:nvCxnSpPr>
        <p:spPr bwMode="auto">
          <a:xfrm rot="5400000">
            <a:off x="4471660" y="2338060"/>
            <a:ext cx="848380" cy="4191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Elbow Connector 29"/>
          <p:cNvCxnSpPr>
            <a:stCxn id="6" idx="2"/>
            <a:endCxn id="9" idx="0"/>
          </p:cNvCxnSpPr>
          <p:nvPr/>
        </p:nvCxnSpPr>
        <p:spPr bwMode="auto">
          <a:xfrm rot="16200000" flipH="1">
            <a:off x="4890760" y="2338060"/>
            <a:ext cx="848380" cy="4191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Elbow Connector 32"/>
          <p:cNvCxnSpPr>
            <a:stCxn id="6" idx="2"/>
            <a:endCxn id="10" idx="0"/>
          </p:cNvCxnSpPr>
          <p:nvPr/>
        </p:nvCxnSpPr>
        <p:spPr bwMode="auto">
          <a:xfrm rot="16200000" flipH="1">
            <a:off x="5309860" y="1918960"/>
            <a:ext cx="848380" cy="12573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Elbow Connector 35"/>
          <p:cNvCxnSpPr>
            <a:stCxn id="10" idx="2"/>
            <a:endCxn id="11" idx="0"/>
          </p:cNvCxnSpPr>
          <p:nvPr/>
        </p:nvCxnSpPr>
        <p:spPr bwMode="auto">
          <a:xfrm rot="5400000">
            <a:off x="5285720" y="3352800"/>
            <a:ext cx="934760" cy="1219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Elbow Connector 38"/>
          <p:cNvCxnSpPr>
            <a:stCxn id="10" idx="2"/>
            <a:endCxn id="12" idx="0"/>
          </p:cNvCxnSpPr>
          <p:nvPr/>
        </p:nvCxnSpPr>
        <p:spPr bwMode="auto">
          <a:xfrm rot="5400000">
            <a:off x="5671810" y="3728710"/>
            <a:ext cx="924580" cy="457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Elbow Connector 41"/>
          <p:cNvCxnSpPr>
            <a:stCxn id="10" idx="2"/>
            <a:endCxn id="13" idx="0"/>
          </p:cNvCxnSpPr>
          <p:nvPr/>
        </p:nvCxnSpPr>
        <p:spPr bwMode="auto">
          <a:xfrm rot="16200000" flipH="1">
            <a:off x="6047720" y="3810000"/>
            <a:ext cx="934760" cy="3048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23948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DOM Tree</a:t>
            </a:r>
          </a:p>
        </p:txBody>
      </p:sp>
      <p:pic>
        <p:nvPicPr>
          <p:cNvPr id="17411" name="Picture 2" descr="http://www.w3schools.com/htmldom/htmltre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71008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Object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DOM view of an HTML page has:</a:t>
            </a:r>
          </a:p>
          <a:p>
            <a:pPr lvl="1"/>
            <a:r>
              <a:rPr lang="en-US" dirty="0" smtClean="0"/>
              <a:t>OBJECTS: HTML elements</a:t>
            </a:r>
          </a:p>
          <a:p>
            <a:pPr lvl="1"/>
            <a:r>
              <a:rPr lang="en-US" dirty="0" smtClean="0"/>
              <a:t>ATRIBUTES of the elements</a:t>
            </a:r>
          </a:p>
          <a:p>
            <a:pPr lvl="1"/>
            <a:r>
              <a:rPr lang="en-US" dirty="0" smtClean="0"/>
              <a:t>METHODS to access elements</a:t>
            </a:r>
          </a:p>
          <a:p>
            <a:pPr lvl="1"/>
            <a:r>
              <a:rPr lang="en-US" dirty="0" smtClean="0"/>
              <a:t>EVENTS to control elements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t="9663" r="19524" b="29143"/>
          <a:stretch>
            <a:fillRect/>
          </a:stretch>
        </p:blipFill>
        <p:spPr bwMode="auto">
          <a:xfrm>
            <a:off x="0" y="5334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 Getting to DOM Elements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31238" r="23334" b="13142"/>
          <a:stretch>
            <a:fillRect/>
          </a:stretch>
        </p:blipFill>
        <p:spPr bwMode="auto">
          <a:xfrm>
            <a:off x="304800" y="1295400"/>
            <a:ext cx="8534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Asking the DOM to “do stuff”</a:t>
            </a:r>
            <a:endParaRPr lang="en-US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81200" y="2873514"/>
            <a:ext cx="552266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32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document.</a:t>
            </a:r>
            <a:r>
              <a:rPr lang="en-US" sz="3200" b="0" dirty="0" err="1" smtClean="0">
                <a:solidFill>
                  <a:srgbClr val="0000FF"/>
                </a:solidFill>
                <a:latin typeface="Gill Sans"/>
                <a:cs typeface="Gill Sans"/>
              </a:rPr>
              <a:t>method</a:t>
            </a:r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(“argument”);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85800" y="4092714"/>
            <a:ext cx="3505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document</a:t>
            </a:r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 represents the entire page and contains the DOM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19400" y="1730514"/>
            <a:ext cx="441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the </a:t>
            </a:r>
            <a:r>
              <a:rPr lang="en-US" sz="2000" b="0" i="1" dirty="0" smtClean="0">
                <a:solidFill>
                  <a:srgbClr val="000000"/>
                </a:solidFill>
                <a:latin typeface="Gill Sans"/>
                <a:cs typeface="Gill Sans"/>
              </a:rPr>
              <a:t>method</a:t>
            </a:r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 is want you want the document “to do”, usually a verb phrase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486400" y="4092714"/>
            <a:ext cx="2971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arguments are additional details that you specify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286000" y="3406914"/>
            <a:ext cx="5334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4495800" y="2492514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6248400" y="3483114"/>
            <a:ext cx="3810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1905000" y="560704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document.writeln</a:t>
            </a:r>
            <a:r>
              <a:rPr lang="en-US" sz="3200" dirty="0">
                <a:solidFill>
                  <a:srgbClr val="FF0000"/>
                </a:solidFill>
              </a:rPr>
              <a:t>(“Hello World</a:t>
            </a:r>
            <a:r>
              <a:rPr lang="en-US" sz="3200" dirty="0" smtClean="0">
                <a:solidFill>
                  <a:srgbClr val="FF0000"/>
                </a:solidFill>
              </a:rPr>
              <a:t>”);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8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Programming in Four Parts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Structured Programming</a:t>
            </a:r>
          </a:p>
          <a:p>
            <a:pPr lvl="3"/>
            <a:endParaRPr lang="en-US" altLang="en-US" smtClean="0"/>
          </a:p>
          <a:p>
            <a:r>
              <a:rPr lang="en-US" altLang="en-US" smtClean="0"/>
              <a:t>Modular Programming</a:t>
            </a:r>
          </a:p>
          <a:p>
            <a:pPr lvl="3"/>
            <a:endParaRPr lang="en-US" altLang="en-US" smtClean="0"/>
          </a:p>
          <a:p>
            <a:r>
              <a:rPr lang="en-US" altLang="en-US" smtClean="0"/>
              <a:t>Data Structures</a:t>
            </a:r>
          </a:p>
          <a:p>
            <a:pPr lvl="4"/>
            <a:endParaRPr lang="en-US" altLang="en-US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mtClean="0"/>
              <a:t>Object-Oriented Programming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mtClean="0"/>
              <a:t>Access to DOM Elements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4114800"/>
          </a:xfrm>
        </p:spPr>
        <p:txBody>
          <a:bodyPr/>
          <a:lstStyle/>
          <a:p>
            <a:r>
              <a:rPr lang="en-US" altLang="en-US" smtClean="0"/>
              <a:t>Find a single element</a:t>
            </a:r>
          </a:p>
          <a:p>
            <a:pPr lvl="1">
              <a:buFontTx/>
              <a:buNone/>
            </a:pPr>
            <a:r>
              <a:rPr lang="en-US" altLang="en-US" smtClean="0"/>
              <a:t>element = document.getElementById(“input2”);</a:t>
            </a:r>
          </a:p>
          <a:p>
            <a:r>
              <a:rPr lang="en-US" altLang="en-US" smtClean="0"/>
              <a:t>Find multiple elements</a:t>
            </a:r>
          </a:p>
          <a:p>
            <a:pPr lvl="1">
              <a:buFontTx/>
              <a:buNone/>
            </a:pPr>
            <a:r>
              <a:rPr lang="en-US" altLang="en-US" smtClean="0"/>
              <a:t>list = document.getElementsByTagName(input);</a:t>
            </a:r>
          </a:p>
          <a:p>
            <a:pPr lvl="1">
              <a:buFontTx/>
              <a:buNone/>
            </a:pPr>
            <a:r>
              <a:rPr lang="en-US" altLang="en-US" smtClean="0"/>
              <a:t>list = document.getElementsByName(“myInput”);</a:t>
            </a:r>
          </a:p>
          <a:p>
            <a:r>
              <a:rPr lang="en-US" altLang="en-US" smtClean="0"/>
              <a:t>Move up in the DOM tree</a:t>
            </a:r>
          </a:p>
          <a:p>
            <a:pPr lvl="1"/>
            <a:r>
              <a:rPr lang="en-US" altLang="en-US" smtClean="0"/>
              <a:t>element1 = element2.parentNode;</a:t>
            </a:r>
          </a:p>
          <a:p>
            <a:r>
              <a:rPr lang="en-US" altLang="en-US" smtClean="0"/>
              <a:t>Move down in the DOM tree</a:t>
            </a:r>
          </a:p>
          <a:p>
            <a:pPr lvl="1"/>
            <a:r>
              <a:rPr lang="en-US" altLang="en-US" smtClean="0"/>
              <a:t>list = element1.childNodes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DOM: Selecting an Element/Node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Get Element by ID: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&lt;p </a:t>
            </a:r>
            <a:r>
              <a:rPr lang="en-US" dirty="0" smtClean="0">
                <a:solidFill>
                  <a:srgbClr val="FF0000"/>
                </a:solidFill>
              </a:rPr>
              <a:t>id="intro"</a:t>
            </a:r>
            <a:r>
              <a:rPr lang="en-US" dirty="0" smtClean="0"/>
              <a:t>&gt;Hello World!&lt;/p&gt;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var</a:t>
            </a:r>
            <a:r>
              <a:rPr lang="en-US" dirty="0" smtClean="0"/>
              <a:t> text= </a:t>
            </a:r>
            <a:r>
              <a:rPr lang="en-US" dirty="0" err="1" smtClean="0"/>
              <a:t>document.</a:t>
            </a:r>
            <a:r>
              <a:rPr lang="en-US" dirty="0" err="1" smtClean="0">
                <a:solidFill>
                  <a:srgbClr val="FF0000"/>
                </a:solidFill>
              </a:rPr>
              <a:t>getElementById</a:t>
            </a:r>
            <a:r>
              <a:rPr lang="en-US" dirty="0" smtClean="0"/>
              <a:t>("intro");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text.innerHTML</a:t>
            </a:r>
            <a:r>
              <a:rPr lang="en-US" dirty="0" smtClean="0"/>
              <a:t>;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DOM: Selecting an Element/Node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Get Element by ID: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&lt;p </a:t>
            </a:r>
            <a:r>
              <a:rPr lang="en-US" dirty="0" smtClean="0">
                <a:solidFill>
                  <a:srgbClr val="FF0000"/>
                </a:solidFill>
              </a:rPr>
              <a:t>id="intro"</a:t>
            </a:r>
            <a:r>
              <a:rPr lang="en-US" dirty="0" smtClean="0"/>
              <a:t>&gt;Hello World!&lt;/p&gt;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var</a:t>
            </a:r>
            <a:r>
              <a:rPr lang="en-US" dirty="0" smtClean="0"/>
              <a:t> text= </a:t>
            </a:r>
            <a:r>
              <a:rPr lang="en-US" dirty="0" err="1" smtClean="0"/>
              <a:t>document.</a:t>
            </a:r>
            <a:r>
              <a:rPr lang="en-US" dirty="0" err="1" smtClean="0">
                <a:solidFill>
                  <a:srgbClr val="FF0000"/>
                </a:solidFill>
              </a:rPr>
              <a:t>getElementById</a:t>
            </a:r>
            <a:r>
              <a:rPr lang="en-US" dirty="0" smtClean="0"/>
              <a:t>("intro");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text.innerHTML</a:t>
            </a:r>
            <a:r>
              <a:rPr lang="en-US" dirty="0" smtClean="0"/>
              <a:t>;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5448300" y="4305300"/>
            <a:ext cx="1066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00800" y="5334000"/>
            <a:ext cx="135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Get Element</a:t>
            </a: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3467100" y="4914900"/>
            <a:ext cx="1066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39676" y="6031468"/>
            <a:ext cx="2029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Change text in intro</a:t>
            </a: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DOM: Selecting an Element/Node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Get Element by Tag:</a:t>
            </a:r>
          </a:p>
          <a:p>
            <a:pPr>
              <a:buNone/>
            </a:pPr>
            <a:r>
              <a:rPr lang="en-US" dirty="0" smtClean="0"/>
              <a:t>   &lt;p </a:t>
            </a:r>
            <a:r>
              <a:rPr lang="en-US" dirty="0" smtClean="0">
                <a:solidFill>
                  <a:srgbClr val="FF0000"/>
                </a:solidFill>
              </a:rPr>
              <a:t>id="intro"</a:t>
            </a:r>
            <a:r>
              <a:rPr lang="en-US" dirty="0" smtClean="0"/>
              <a:t>&gt;Hello World!&lt;/p&gt; </a:t>
            </a:r>
          </a:p>
          <a:p>
            <a:pPr>
              <a:buNone/>
            </a:pPr>
            <a:r>
              <a:rPr lang="en-US" dirty="0" smtClean="0"/>
              <a:t>   &lt;p </a:t>
            </a:r>
            <a:r>
              <a:rPr lang="en-US" dirty="0" smtClean="0">
                <a:solidFill>
                  <a:srgbClr val="FF0000"/>
                </a:solidFill>
              </a:rPr>
              <a:t>id="intro2"</a:t>
            </a:r>
            <a:r>
              <a:rPr lang="en-US" dirty="0" smtClean="0"/>
              <a:t>&gt;Hello World!&lt;/p&gt;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document.</a:t>
            </a:r>
            <a:r>
              <a:rPr lang="en-US" dirty="0" err="1" smtClean="0">
                <a:solidFill>
                  <a:srgbClr val="FF0000"/>
                </a:solidFill>
              </a:rPr>
              <a:t>getElementsByTagName</a:t>
            </a:r>
            <a:r>
              <a:rPr lang="en-US" dirty="0" smtClean="0"/>
              <a:t>(“p");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ym typeface="Wingdings" pitchFamily="2" charset="2"/>
              </a:rPr>
              <a:t> returns collection of “</a:t>
            </a:r>
            <a:r>
              <a:rPr lang="en-US" dirty="0" err="1" smtClean="0">
                <a:sym typeface="Wingdings" pitchFamily="2" charset="2"/>
              </a:rPr>
              <a:t>p”s</a:t>
            </a:r>
            <a:r>
              <a:rPr lang="en-US" dirty="0" smtClean="0">
                <a:sym typeface="Wingdings" pitchFamily="2" charset="2"/>
              </a:rPr>
              <a:t> in HTML (array with intro1 and intro2)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3237"/>
            <a:ext cx="8229600" cy="61261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&lt;!DOCTYPE html&gt;</a:t>
            </a:r>
          </a:p>
          <a:p>
            <a:pPr>
              <a:buNone/>
            </a:pPr>
            <a:r>
              <a:rPr lang="en-US" dirty="0" smtClean="0"/>
              <a:t>&lt;html&gt;</a:t>
            </a:r>
          </a:p>
          <a:p>
            <a:pPr>
              <a:buNone/>
            </a:pPr>
            <a:r>
              <a:rPr lang="en-US" dirty="0" smtClean="0"/>
              <a:t>&lt;body&gt;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&lt;p&gt; Line Zero&lt;/p&gt;</a:t>
            </a:r>
          </a:p>
          <a:p>
            <a:pPr>
              <a:buNone/>
            </a:pPr>
            <a:r>
              <a:rPr lang="en-US" dirty="0" smtClean="0"/>
              <a:t>&lt;p id="main"&gt; Line One &lt;/p&gt;</a:t>
            </a:r>
          </a:p>
          <a:p>
            <a:pPr>
              <a:buNone/>
            </a:pPr>
            <a:r>
              <a:rPr lang="en-US" dirty="0" smtClean="0"/>
              <a:t>&lt;p&gt; Line Two &lt;/p&gt;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&lt;script&gt;</a:t>
            </a:r>
          </a:p>
          <a:p>
            <a:pPr>
              <a:buNone/>
            </a:pPr>
            <a:r>
              <a:rPr lang="en-US" dirty="0" err="1" smtClean="0"/>
              <a:t>var</a:t>
            </a:r>
            <a:r>
              <a:rPr lang="en-US" dirty="0" smtClean="0"/>
              <a:t> x=</a:t>
            </a:r>
            <a:r>
              <a:rPr lang="en-US" dirty="0" err="1" smtClean="0"/>
              <a:t>document.getElementById</a:t>
            </a:r>
            <a:r>
              <a:rPr lang="en-US" dirty="0" smtClean="0"/>
              <a:t>("main");</a:t>
            </a:r>
          </a:p>
          <a:p>
            <a:pPr>
              <a:buNone/>
            </a:pPr>
            <a:r>
              <a:rPr lang="en-US" dirty="0" err="1" smtClean="0"/>
              <a:t>var</a:t>
            </a:r>
            <a:r>
              <a:rPr lang="en-US" dirty="0" smtClean="0"/>
              <a:t> y=</a:t>
            </a:r>
            <a:r>
              <a:rPr lang="en-US" dirty="0" err="1" smtClean="0"/>
              <a:t>document.getElementsByTagName</a:t>
            </a:r>
            <a:r>
              <a:rPr lang="en-US" dirty="0" smtClean="0"/>
              <a:t>("p");</a:t>
            </a:r>
          </a:p>
          <a:p>
            <a:pPr>
              <a:buNone/>
            </a:pPr>
            <a:r>
              <a:rPr lang="en-US" dirty="0" err="1" smtClean="0"/>
              <a:t>document.write</a:t>
            </a:r>
            <a:r>
              <a:rPr lang="en-US" dirty="0" smtClean="0"/>
              <a:t>("Get element by id " + </a:t>
            </a:r>
            <a:r>
              <a:rPr lang="en-US" dirty="0" err="1" smtClean="0"/>
              <a:t>x.innerHTML</a:t>
            </a:r>
            <a:r>
              <a:rPr lang="en-US" dirty="0" smtClean="0"/>
              <a:t> +"&lt;</a:t>
            </a:r>
            <a:r>
              <a:rPr lang="en-US" dirty="0" err="1" smtClean="0"/>
              <a:t>br</a:t>
            </a:r>
            <a:r>
              <a:rPr lang="en-US" dirty="0" smtClean="0"/>
              <a:t>&gt;");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for(c=0;c&lt;3;c++){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err="1" smtClean="0">
                <a:solidFill>
                  <a:srgbClr val="FF0000"/>
                </a:solidFill>
              </a:rPr>
              <a:t>document.write</a:t>
            </a:r>
            <a:r>
              <a:rPr lang="en-US" dirty="0" smtClean="0">
                <a:solidFill>
                  <a:srgbClr val="FF0000"/>
                </a:solidFill>
              </a:rPr>
              <a:t>("Get element by tag " + y[c].</a:t>
            </a:r>
            <a:r>
              <a:rPr lang="en-US" dirty="0" err="1" smtClean="0">
                <a:solidFill>
                  <a:srgbClr val="FF0000"/>
                </a:solidFill>
              </a:rPr>
              <a:t>innerHTML</a:t>
            </a:r>
            <a:r>
              <a:rPr lang="en-US" dirty="0" smtClean="0">
                <a:solidFill>
                  <a:srgbClr val="FF0000"/>
                </a:solidFill>
              </a:rPr>
              <a:t>+"&lt;</a:t>
            </a:r>
            <a:r>
              <a:rPr lang="en-US" dirty="0" err="1" smtClean="0">
                <a:solidFill>
                  <a:srgbClr val="FF0000"/>
                </a:solidFill>
              </a:rPr>
              <a:t>br</a:t>
            </a:r>
            <a:r>
              <a:rPr lang="en-US" dirty="0" smtClean="0">
                <a:solidFill>
                  <a:srgbClr val="FF0000"/>
                </a:solidFill>
              </a:rPr>
              <a:t>&gt;");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}</a:t>
            </a:r>
          </a:p>
          <a:p>
            <a:pPr>
              <a:buNone/>
            </a:pPr>
            <a:r>
              <a:rPr lang="en-US" dirty="0" smtClean="0"/>
              <a:t>&lt;/script&gt;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&lt;/body&gt;</a:t>
            </a:r>
          </a:p>
          <a:p>
            <a:pPr>
              <a:buNone/>
            </a:pPr>
            <a:r>
              <a:rPr lang="en-US" dirty="0" smtClean="0"/>
              <a:t>&lt;/html&gt;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DOM: Manipulating Elements/Nodes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Modify the document</a:t>
            </a:r>
          </a:p>
          <a:p>
            <a:pPr lvl="1"/>
            <a:r>
              <a:rPr lang="en-US" dirty="0" err="1" smtClean="0"/>
              <a:t>document.write</a:t>
            </a:r>
            <a:r>
              <a:rPr lang="en-US" dirty="0" smtClean="0"/>
              <a:t>(“text”)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Modify a node:</a:t>
            </a:r>
          </a:p>
          <a:p>
            <a:pPr lvl="1"/>
            <a:r>
              <a:rPr lang="en-US" dirty="0" smtClean="0"/>
              <a:t>Content:</a:t>
            </a:r>
          </a:p>
          <a:p>
            <a:pPr lvl="2"/>
            <a:r>
              <a:rPr lang="en-US" dirty="0" err="1" smtClean="0"/>
              <a:t>document.getElementById</a:t>
            </a:r>
            <a:r>
              <a:rPr lang="en-US" dirty="0" smtClean="0"/>
              <a:t>(“p¨)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err="1" smtClean="0">
                <a:solidFill>
                  <a:srgbClr val="FF0000"/>
                </a:solidFill>
              </a:rPr>
              <a:t>innerHTML</a:t>
            </a:r>
            <a:r>
              <a:rPr lang="en-US" dirty="0" smtClean="0"/>
              <a:t>=“Hello”;</a:t>
            </a:r>
          </a:p>
          <a:p>
            <a:pPr lvl="1"/>
            <a:r>
              <a:rPr lang="en-US" dirty="0" smtClean="0"/>
              <a:t>Attribute:</a:t>
            </a:r>
          </a:p>
          <a:p>
            <a:pPr lvl="2"/>
            <a:r>
              <a:rPr lang="en-US" dirty="0" err="1" smtClean="0"/>
              <a:t>document.getElementById</a:t>
            </a:r>
            <a:r>
              <a:rPr lang="en-US" dirty="0" smtClean="0"/>
              <a:t>(“image”)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err="1" smtClean="0">
                <a:solidFill>
                  <a:srgbClr val="FF0000"/>
                </a:solidFill>
              </a:rPr>
              <a:t>src</a:t>
            </a:r>
            <a:r>
              <a:rPr lang="en-US" dirty="0" smtClean="0"/>
              <a:t>=“</a:t>
            </a:r>
            <a:r>
              <a:rPr lang="en-US" dirty="0" err="1" smtClean="0"/>
              <a:t>newimage</a:t>
            </a:r>
            <a:r>
              <a:rPr lang="en-US" dirty="0" smtClean="0"/>
              <a:t>”;</a:t>
            </a:r>
          </a:p>
          <a:p>
            <a:pPr lvl="1"/>
            <a:r>
              <a:rPr lang="en-US" dirty="0" smtClean="0"/>
              <a:t>Style:</a:t>
            </a:r>
          </a:p>
          <a:p>
            <a:pPr lvl="2"/>
            <a:r>
              <a:rPr lang="en-US" dirty="0" err="1" smtClean="0"/>
              <a:t>document.getElementById</a:t>
            </a:r>
            <a:r>
              <a:rPr lang="en-US" dirty="0" smtClean="0"/>
              <a:t>(“text¨).</a:t>
            </a:r>
            <a:r>
              <a:rPr lang="en-US" dirty="0" err="1" smtClean="0">
                <a:solidFill>
                  <a:srgbClr val="FF0000"/>
                </a:solidFill>
              </a:rPr>
              <a:t>style.color</a:t>
            </a:r>
            <a:r>
              <a:rPr lang="en-US" dirty="0" smtClean="0"/>
              <a:t>=blue;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&lt;!DOCTYPE html&gt;</a:t>
            </a:r>
          </a:p>
          <a:p>
            <a:pPr>
              <a:buNone/>
            </a:pPr>
            <a:r>
              <a:rPr lang="en-US" dirty="0" smtClean="0"/>
              <a:t>&lt;html&gt;</a:t>
            </a:r>
          </a:p>
          <a:p>
            <a:pPr>
              <a:buNone/>
            </a:pPr>
            <a:r>
              <a:rPr lang="en-US" dirty="0" smtClean="0"/>
              <a:t>&lt;body&gt;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</a:t>
            </a:r>
            <a:r>
              <a:rPr lang="en-US" dirty="0" err="1" smtClean="0"/>
              <a:t>img</a:t>
            </a:r>
            <a:r>
              <a:rPr lang="en-US" dirty="0" smtClean="0"/>
              <a:t> id="image" </a:t>
            </a:r>
            <a:r>
              <a:rPr lang="en-US" dirty="0" err="1" smtClean="0"/>
              <a:t>src</a:t>
            </a:r>
            <a:r>
              <a:rPr lang="en-US" dirty="0" smtClean="0"/>
              <a:t>=“coffee.gif"&gt;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&lt;script&gt;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document.getElementById</a:t>
            </a:r>
            <a:r>
              <a:rPr lang="en-US" dirty="0" smtClean="0"/>
              <a:t>("image").</a:t>
            </a:r>
            <a:r>
              <a:rPr lang="en-US" dirty="0" err="1" smtClean="0"/>
              <a:t>src</a:t>
            </a:r>
            <a:r>
              <a:rPr lang="en-US" dirty="0" smtClean="0"/>
              <a:t>=“tea.jpg";</a:t>
            </a:r>
          </a:p>
          <a:p>
            <a:pPr>
              <a:buNone/>
            </a:pPr>
            <a:r>
              <a:rPr lang="en-US" dirty="0" smtClean="0"/>
              <a:t>&lt;/script&gt;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&lt;/body&gt;</a:t>
            </a:r>
          </a:p>
          <a:p>
            <a:pPr>
              <a:buNone/>
            </a:pPr>
            <a:r>
              <a:rPr lang="en-US" dirty="0" smtClean="0"/>
              <a:t>&lt;/html&gt;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DOM: Manipulating Children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Accessing child nodes:</a:t>
            </a:r>
          </a:p>
          <a:p>
            <a:pPr lvl="1"/>
            <a:r>
              <a:rPr lang="en-US" dirty="0" err="1" smtClean="0"/>
              <a:t>element.childNodes</a:t>
            </a:r>
            <a:r>
              <a:rPr lang="en-US" dirty="0" smtClean="0"/>
              <a:t>();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971800"/>
            <a:ext cx="403184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52400" y="5710664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err="1" smtClean="0"/>
              <a:t>document.getElementById</a:t>
            </a:r>
            <a:r>
              <a:rPr lang="en-US" dirty="0"/>
              <a:t>("list").</a:t>
            </a:r>
            <a:r>
              <a:rPr lang="en-US" dirty="0" err="1"/>
              <a:t>childNodes</a:t>
            </a:r>
            <a:r>
              <a:rPr lang="en-US" dirty="0"/>
              <a:t>[1].</a:t>
            </a:r>
            <a:r>
              <a:rPr lang="en-US" dirty="0" err="1"/>
              <a:t>innerHTML</a:t>
            </a:r>
            <a:r>
              <a:rPr lang="en-US" dirty="0"/>
              <a:t> = "new item";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&lt;p id="p1"&gt;Line One&lt;/p&gt;</a:t>
            </a:r>
          </a:p>
          <a:p>
            <a:pPr>
              <a:buNone/>
            </a:pPr>
            <a:r>
              <a:rPr lang="en-US" dirty="0" smtClean="0"/>
              <a:t>&lt;p id="p2"&gt;Line two&lt;/p&gt;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Write a JavaScript program that changes line two to font Arial and color blue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&lt;!DOCTYPE html&gt;</a:t>
            </a:r>
          </a:p>
          <a:p>
            <a:pPr>
              <a:buNone/>
            </a:pPr>
            <a:r>
              <a:rPr lang="en-US" dirty="0" smtClean="0"/>
              <a:t>&lt;html&gt;</a:t>
            </a:r>
          </a:p>
          <a:p>
            <a:pPr>
              <a:buNone/>
            </a:pPr>
            <a:r>
              <a:rPr lang="en-US" dirty="0" smtClean="0"/>
              <a:t>&lt;body&gt;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&lt;p id="p1"&gt;Line One&lt;/p&gt;</a:t>
            </a:r>
          </a:p>
          <a:p>
            <a:pPr>
              <a:buNone/>
            </a:pPr>
            <a:r>
              <a:rPr lang="en-US" dirty="0" smtClean="0"/>
              <a:t>&lt;p id="p2"&gt;Line Two&lt;/p&gt;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&lt;script&gt;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document.getElementById</a:t>
            </a:r>
            <a:r>
              <a:rPr lang="en-US" dirty="0" smtClean="0"/>
              <a:t>("p2").</a:t>
            </a:r>
            <a:r>
              <a:rPr lang="en-US" dirty="0" err="1" smtClean="0"/>
              <a:t>style.color</a:t>
            </a:r>
            <a:r>
              <a:rPr lang="en-US" dirty="0" smtClean="0"/>
              <a:t>="blue";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document.getElementById</a:t>
            </a:r>
            <a:r>
              <a:rPr lang="en-US" dirty="0" smtClean="0"/>
              <a:t>("p2").</a:t>
            </a:r>
            <a:r>
              <a:rPr lang="en-US" dirty="0" err="1" smtClean="0"/>
              <a:t>style.fontFamily</a:t>
            </a:r>
            <a:r>
              <a:rPr lang="en-US" dirty="0" smtClean="0"/>
              <a:t>="Arial";</a:t>
            </a:r>
          </a:p>
          <a:p>
            <a:pPr>
              <a:buNone/>
            </a:pPr>
            <a:r>
              <a:rPr lang="en-US" dirty="0" smtClean="0"/>
              <a:t>&lt;/script&gt;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&lt;p&gt;The paragraph above was changed by a script.&lt;/p&gt;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&lt;/body&gt;</a:t>
            </a:r>
          </a:p>
          <a:p>
            <a:pPr>
              <a:buNone/>
            </a:pPr>
            <a:r>
              <a:rPr lang="en-US" dirty="0" smtClean="0"/>
              <a:t>&lt;/html&gt;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Key Ideas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Protect the programmer from themselves</a:t>
            </a:r>
          </a:p>
          <a:p>
            <a:pPr lvl="1"/>
            <a:r>
              <a:rPr lang="en-US" altLang="en-US" smtClean="0"/>
              <a:t>Model actions and attributes together</a:t>
            </a:r>
          </a:p>
          <a:p>
            <a:pPr lvl="3"/>
            <a:endParaRPr lang="en-US" altLang="en-US" smtClean="0"/>
          </a:p>
          <a:p>
            <a:r>
              <a:rPr lang="en-US" altLang="en-US" smtClean="0"/>
              <a:t>Object</a:t>
            </a:r>
          </a:p>
          <a:p>
            <a:pPr lvl="1"/>
            <a:r>
              <a:rPr lang="en-US" altLang="en-US" smtClean="0"/>
              <a:t>Encapsulation of methods and data structures</a:t>
            </a:r>
          </a:p>
          <a:p>
            <a:pPr lvl="3"/>
            <a:endParaRPr lang="en-US" altLang="en-US" smtClean="0"/>
          </a:p>
          <a:p>
            <a:r>
              <a:rPr lang="en-US" altLang="en-US" smtClean="0"/>
              <a:t>Class</a:t>
            </a:r>
          </a:p>
          <a:p>
            <a:pPr lvl="1"/>
            <a:r>
              <a:rPr lang="en-US" altLang="en-US" smtClean="0"/>
              <a:t>“Blueprint” for an object</a:t>
            </a:r>
          </a:p>
          <a:p>
            <a:pPr lvl="1"/>
            <a:r>
              <a:rPr lang="en-US" altLang="en-US" smtClean="0"/>
              <a:t>Must be “instantiated” using a “constructor”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DOM: Create Elements/Nodes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Create a new node: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var</a:t>
            </a:r>
            <a:r>
              <a:rPr lang="en-US" dirty="0" smtClean="0"/>
              <a:t> p = </a:t>
            </a:r>
            <a:r>
              <a:rPr lang="en-US" dirty="0" err="1" smtClean="0"/>
              <a:t>document.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createElement</a:t>
            </a:r>
            <a:r>
              <a:rPr lang="en-US" dirty="0" smtClean="0"/>
              <a:t>("p");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p.innerHTML</a:t>
            </a:r>
            <a:r>
              <a:rPr lang="en-US" dirty="0" smtClean="0"/>
              <a:t> = "here is some new text.";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document.getElementById</a:t>
            </a:r>
            <a:r>
              <a:rPr lang="en-US" dirty="0" smtClean="0"/>
              <a:t>("div1").</a:t>
            </a:r>
            <a:r>
              <a:rPr lang="en-US" dirty="0" err="1" smtClean="0"/>
              <a:t>appendChild</a:t>
            </a:r>
            <a:r>
              <a:rPr lang="en-US" dirty="0" smtClean="0"/>
              <a:t>(p);</a:t>
            </a:r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Create item for a list: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newItem</a:t>
            </a:r>
            <a:r>
              <a:rPr lang="en-US" dirty="0" smtClean="0"/>
              <a:t> = </a:t>
            </a:r>
            <a:r>
              <a:rPr lang="en-US" dirty="0" err="1" smtClean="0"/>
              <a:t>document.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createElement</a:t>
            </a:r>
            <a:r>
              <a:rPr lang="en-US" dirty="0" smtClean="0"/>
              <a:t>("</a:t>
            </a:r>
            <a:r>
              <a:rPr lang="en-US" dirty="0" err="1" smtClean="0"/>
              <a:t>li</a:t>
            </a:r>
            <a:r>
              <a:rPr lang="en-US" dirty="0" smtClean="0"/>
              <a:t>");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newItem.innerHTML</a:t>
            </a:r>
            <a:r>
              <a:rPr lang="en-US" dirty="0" smtClean="0"/>
              <a:t> = "new list item";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document.getElementById</a:t>
            </a:r>
            <a:r>
              <a:rPr lang="en-US" dirty="0" smtClean="0"/>
              <a:t>("list").</a:t>
            </a:r>
            <a:r>
              <a:rPr lang="en-US" dirty="0" err="1" smtClean="0"/>
              <a:t>appendChild</a:t>
            </a:r>
            <a:r>
              <a:rPr lang="en-US" dirty="0" smtClean="0"/>
              <a:t>(</a:t>
            </a:r>
            <a:r>
              <a:rPr lang="en-US" dirty="0" err="1" smtClean="0"/>
              <a:t>newItem</a:t>
            </a:r>
            <a:r>
              <a:rPr lang="en-US" dirty="0" smtClean="0"/>
              <a:t>);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&lt;!DOCTYPE html&gt;</a:t>
            </a:r>
          </a:p>
          <a:p>
            <a:pPr>
              <a:buNone/>
            </a:pPr>
            <a:r>
              <a:rPr lang="en-US" dirty="0" smtClean="0"/>
              <a:t>&lt;html&gt;</a:t>
            </a:r>
          </a:p>
          <a:p>
            <a:pPr>
              <a:buNone/>
            </a:pPr>
            <a:r>
              <a:rPr lang="en-US" dirty="0" smtClean="0"/>
              <a:t>&lt;body&gt;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&lt;div id="div1"&gt;</a:t>
            </a:r>
          </a:p>
          <a:p>
            <a:pPr>
              <a:buNone/>
            </a:pPr>
            <a:r>
              <a:rPr lang="en-US" dirty="0" smtClean="0"/>
              <a:t>&lt;p id="p1"&gt;Line One&lt;/p&gt;</a:t>
            </a:r>
          </a:p>
          <a:p>
            <a:pPr>
              <a:buNone/>
            </a:pPr>
            <a:r>
              <a:rPr lang="en-US" dirty="0" smtClean="0"/>
              <a:t>&lt;p id="p2“&gt;Line Two&lt;/p&gt;</a:t>
            </a:r>
          </a:p>
          <a:p>
            <a:pPr>
              <a:buNone/>
            </a:pPr>
            <a:r>
              <a:rPr lang="en-US" dirty="0" smtClean="0"/>
              <a:t>&lt;/div&gt;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&lt;script&gt;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=</a:t>
            </a:r>
            <a:r>
              <a:rPr lang="en-US" dirty="0" err="1" smtClean="0"/>
              <a:t>document.createElement</a:t>
            </a:r>
            <a:r>
              <a:rPr lang="en-US" dirty="0" smtClean="0"/>
              <a:t>("p");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para.innerHTML</a:t>
            </a:r>
            <a:r>
              <a:rPr lang="en-US" dirty="0" smtClean="0"/>
              <a:t>=“Line Three”;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var</a:t>
            </a:r>
            <a:r>
              <a:rPr lang="en-US" dirty="0" smtClean="0"/>
              <a:t> element=</a:t>
            </a:r>
            <a:r>
              <a:rPr lang="en-US" dirty="0" err="1" smtClean="0"/>
              <a:t>document.getElementById</a:t>
            </a:r>
            <a:r>
              <a:rPr lang="en-US" dirty="0" smtClean="0"/>
              <a:t>("div1");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element.appendChild</a:t>
            </a:r>
            <a:r>
              <a:rPr lang="en-US" dirty="0" smtClean="0"/>
              <a:t>(</a:t>
            </a:r>
            <a:r>
              <a:rPr lang="en-US" dirty="0" err="1" smtClean="0"/>
              <a:t>para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smtClean="0"/>
              <a:t>&lt;/script&gt;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&lt;/body&gt;</a:t>
            </a:r>
          </a:p>
          <a:p>
            <a:pPr>
              <a:buNone/>
            </a:pPr>
            <a:r>
              <a:rPr lang="en-US" dirty="0" smtClean="0"/>
              <a:t>&lt;/html&gt;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DOM: Eliminate Elements/Nodes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node to eliminate and remove it with </a:t>
            </a:r>
            <a:r>
              <a:rPr lang="en-US" dirty="0" err="1" smtClean="0"/>
              <a:t>removeChild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var</a:t>
            </a:r>
            <a:r>
              <a:rPr lang="en-US" dirty="0" smtClean="0"/>
              <a:t> list = </a:t>
            </a:r>
            <a:r>
              <a:rPr lang="en-US" dirty="0" err="1" smtClean="0"/>
              <a:t>document.getElementById</a:t>
            </a:r>
            <a:r>
              <a:rPr lang="en-US" dirty="0" smtClean="0"/>
              <a:t>("list");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listItem</a:t>
            </a:r>
            <a:r>
              <a:rPr lang="en-US" dirty="0" smtClean="0"/>
              <a:t> = </a:t>
            </a:r>
            <a:r>
              <a:rPr lang="en-US" dirty="0" err="1" smtClean="0"/>
              <a:t>list.childNodes</a:t>
            </a:r>
            <a:r>
              <a:rPr lang="en-US" dirty="0" smtClean="0"/>
              <a:t>[1];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list.</a:t>
            </a:r>
            <a:r>
              <a:rPr lang="en-US" dirty="0" err="1" smtClean="0">
                <a:solidFill>
                  <a:srgbClr val="FF0000"/>
                </a:solidFill>
              </a:rPr>
              <a:t>removeChild</a:t>
            </a:r>
            <a:r>
              <a:rPr lang="en-US" dirty="0" smtClean="0"/>
              <a:t>(</a:t>
            </a:r>
            <a:r>
              <a:rPr lang="en-US" dirty="0" err="1" smtClean="0"/>
              <a:t>listItem</a:t>
            </a:r>
            <a:r>
              <a:rPr lang="en-US" dirty="0" smtClean="0"/>
              <a:t>);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37"/>
            <a:ext cx="8229600" cy="6126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&lt;!DOCTYPE HTML&gt;</a:t>
            </a:r>
          </a:p>
          <a:p>
            <a:pPr>
              <a:buNone/>
            </a:pPr>
            <a:r>
              <a:rPr lang="en-US" sz="1400" dirty="0" smtClean="0"/>
              <a:t>&lt;html&gt;</a:t>
            </a:r>
          </a:p>
          <a:p>
            <a:pPr>
              <a:buNone/>
            </a:pPr>
            <a:r>
              <a:rPr lang="en-US" sz="1400" dirty="0" smtClean="0"/>
              <a:t>&lt;body&gt;</a:t>
            </a:r>
          </a:p>
          <a:p>
            <a:pPr>
              <a:buNone/>
            </a:pPr>
            <a:r>
              <a:rPr lang="en-US" sz="1400" dirty="0" smtClean="0"/>
              <a:t>&lt;div id="</a:t>
            </a:r>
            <a:r>
              <a:rPr lang="en-US" sz="1400" dirty="0" err="1" smtClean="0"/>
              <a:t>myTable</a:t>
            </a:r>
            <a:r>
              <a:rPr lang="en-US" sz="1400" dirty="0" smtClean="0"/>
              <a:t>" border="1"&gt;&lt;/div&gt;</a:t>
            </a:r>
          </a:p>
          <a:p>
            <a:pPr>
              <a:buNone/>
            </a:pPr>
            <a:r>
              <a:rPr lang="en-US" sz="1400" dirty="0" smtClean="0"/>
              <a:t>&lt;script type="text/</a:t>
            </a:r>
            <a:r>
              <a:rPr lang="en-US" sz="1400" dirty="0" err="1" smtClean="0"/>
              <a:t>javascript</a:t>
            </a:r>
            <a:r>
              <a:rPr lang="en-US" sz="1400" dirty="0" smtClean="0"/>
              <a:t>"&gt;</a:t>
            </a:r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var</a:t>
            </a:r>
            <a:r>
              <a:rPr lang="en-US" sz="1400" dirty="0" smtClean="0"/>
              <a:t> con = </a:t>
            </a:r>
            <a:r>
              <a:rPr lang="en-US" sz="1400" dirty="0" err="1" smtClean="0"/>
              <a:t>document.getElementById</a:t>
            </a:r>
            <a:r>
              <a:rPr lang="en-US" sz="1400" dirty="0" smtClean="0"/>
              <a:t>("</a:t>
            </a:r>
            <a:r>
              <a:rPr lang="en-US" sz="1400" dirty="0" err="1" smtClean="0"/>
              <a:t>myTable</a:t>
            </a:r>
            <a:r>
              <a:rPr lang="en-US" sz="1400" dirty="0" smtClean="0"/>
              <a:t>");</a:t>
            </a:r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var</a:t>
            </a:r>
            <a:r>
              <a:rPr lang="en-US" sz="1400" dirty="0" smtClean="0"/>
              <a:t> tab = </a:t>
            </a:r>
            <a:r>
              <a:rPr lang="en-US" sz="1400" dirty="0" err="1" smtClean="0"/>
              <a:t>document.createElement</a:t>
            </a:r>
            <a:r>
              <a:rPr lang="en-US" sz="1400" dirty="0" smtClean="0"/>
              <a:t>("table");</a:t>
            </a:r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tab.setAttribute</a:t>
            </a:r>
            <a:r>
              <a:rPr lang="en-US" sz="1400" dirty="0" smtClean="0"/>
              <a:t>("border", "1");</a:t>
            </a:r>
          </a:p>
          <a:p>
            <a:pPr>
              <a:buNone/>
            </a:pPr>
            <a:r>
              <a:rPr lang="en-US" sz="1400" dirty="0" smtClean="0"/>
              <a:t>   </a:t>
            </a:r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var</a:t>
            </a:r>
            <a:r>
              <a:rPr lang="en-US" sz="1400" dirty="0" smtClean="0"/>
              <a:t> </a:t>
            </a:r>
            <a:r>
              <a:rPr lang="en-US" sz="1400" dirty="0" err="1" smtClean="0"/>
              <a:t>r,c,td,tr</a:t>
            </a:r>
            <a:r>
              <a:rPr lang="en-US" sz="1400" dirty="0" smtClean="0"/>
              <a:t>; </a:t>
            </a:r>
          </a:p>
          <a:p>
            <a:pPr>
              <a:buNone/>
            </a:pPr>
            <a:r>
              <a:rPr lang="en-US" sz="1400" dirty="0" smtClean="0"/>
              <a:t>  for(r=1;r&lt;5;r++){ 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tr</a:t>
            </a:r>
            <a:r>
              <a:rPr lang="en-US" sz="1400" dirty="0" smtClean="0"/>
              <a:t> = </a:t>
            </a:r>
            <a:r>
              <a:rPr lang="en-US" sz="1400" dirty="0" err="1" smtClean="0"/>
              <a:t>document.createElement</a:t>
            </a:r>
            <a:r>
              <a:rPr lang="en-US" sz="1400" dirty="0" smtClean="0"/>
              <a:t>("</a:t>
            </a:r>
            <a:r>
              <a:rPr lang="en-US" sz="1400" dirty="0" err="1" smtClean="0"/>
              <a:t>tr</a:t>
            </a:r>
            <a:r>
              <a:rPr lang="en-US" sz="1400" dirty="0" smtClean="0"/>
              <a:t>");</a:t>
            </a:r>
          </a:p>
          <a:p>
            <a:pPr>
              <a:buNone/>
            </a:pPr>
            <a:r>
              <a:rPr lang="en-US" sz="1400" dirty="0" smtClean="0"/>
              <a:t>    for (c=1;c&lt;5;c++){ </a:t>
            </a:r>
          </a:p>
          <a:p>
            <a:pPr>
              <a:buNone/>
            </a:pPr>
            <a:r>
              <a:rPr lang="en-US" sz="1400" dirty="0" smtClean="0"/>
              <a:t> </a:t>
            </a:r>
          </a:p>
          <a:p>
            <a:pPr>
              <a:buNone/>
            </a:pPr>
            <a:r>
              <a:rPr lang="en-US" sz="1400" dirty="0" smtClean="0"/>
              <a:t>      td = </a:t>
            </a:r>
            <a:r>
              <a:rPr lang="en-US" sz="1400" dirty="0" err="1" smtClean="0"/>
              <a:t>document.createElement</a:t>
            </a:r>
            <a:r>
              <a:rPr lang="en-US" sz="1400" dirty="0" smtClean="0"/>
              <a:t>("td");</a:t>
            </a:r>
          </a:p>
          <a:p>
            <a:pPr>
              <a:buNone/>
            </a:pPr>
            <a:r>
              <a:rPr lang="en-US" sz="1400" dirty="0" smtClean="0"/>
              <a:t>      </a:t>
            </a:r>
            <a:r>
              <a:rPr lang="en-US" sz="1400" dirty="0" err="1" smtClean="0"/>
              <a:t>td.innerHTML</a:t>
            </a:r>
            <a:r>
              <a:rPr lang="en-US" sz="1400" dirty="0" smtClean="0"/>
              <a:t>="Row"+r+"Col"+c;</a:t>
            </a:r>
          </a:p>
          <a:p>
            <a:pPr>
              <a:buNone/>
            </a:pPr>
            <a:r>
              <a:rPr lang="en-US" sz="1400" dirty="0" smtClean="0"/>
              <a:t>      </a:t>
            </a:r>
            <a:r>
              <a:rPr lang="en-US" sz="1400" dirty="0" err="1" smtClean="0"/>
              <a:t>tr.appendChild</a:t>
            </a:r>
            <a:r>
              <a:rPr lang="en-US" sz="1400" dirty="0" smtClean="0"/>
              <a:t>(td);</a:t>
            </a:r>
          </a:p>
          <a:p>
            <a:pPr>
              <a:buNone/>
            </a:pPr>
            <a:r>
              <a:rPr lang="en-US" sz="1400" dirty="0" smtClean="0"/>
              <a:t>    }</a:t>
            </a:r>
          </a:p>
          <a:p>
            <a:pPr>
              <a:buNone/>
            </a:pPr>
            <a:r>
              <a:rPr lang="en-US" sz="1400" dirty="0" smtClean="0"/>
              <a:t>    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tab.appendChild</a:t>
            </a:r>
            <a:r>
              <a:rPr lang="en-US" sz="1400" dirty="0" smtClean="0"/>
              <a:t>(</a:t>
            </a:r>
            <a:r>
              <a:rPr lang="en-US" sz="1400" dirty="0" err="1" smtClean="0"/>
              <a:t>tr</a:t>
            </a:r>
            <a:r>
              <a:rPr lang="en-US" sz="1400" dirty="0" smtClean="0"/>
              <a:t>);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 }</a:t>
            </a:r>
          </a:p>
          <a:p>
            <a:pPr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con.appendChild</a:t>
            </a:r>
            <a:r>
              <a:rPr lang="en-US" sz="1400" dirty="0" smtClean="0"/>
              <a:t>(tab);</a:t>
            </a:r>
          </a:p>
          <a:p>
            <a:pPr>
              <a:buNone/>
            </a:pPr>
            <a:r>
              <a:rPr lang="en-US" sz="1400" dirty="0" smtClean="0"/>
              <a:t>&lt;/script&gt;</a:t>
            </a:r>
          </a:p>
          <a:p>
            <a:pPr>
              <a:buNone/>
            </a:pPr>
            <a:r>
              <a:rPr lang="en-US" sz="1400" dirty="0" smtClean="0"/>
              <a:t>&lt;/body&gt;</a:t>
            </a:r>
          </a:p>
          <a:p>
            <a:pPr>
              <a:buNone/>
            </a:pPr>
            <a:r>
              <a:rPr lang="en-US" sz="1400" dirty="0" smtClean="0"/>
              <a:t>&lt;/html&gt;</a:t>
            </a:r>
            <a:endParaRPr lang="en-US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011" y="2895600"/>
            <a:ext cx="3916436" cy="143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mtClean="0"/>
              <a:t>Documentation Tips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altLang="en-US" smtClean="0"/>
              <a:t>Reflect your pseudocode in your code</a:t>
            </a:r>
          </a:p>
          <a:p>
            <a:pPr lvl="1"/>
            <a:r>
              <a:rPr lang="en-US" altLang="en-US" smtClean="0"/>
              <a:t>Use meaningful variable names</a:t>
            </a:r>
          </a:p>
          <a:p>
            <a:pPr lvl="1"/>
            <a:r>
              <a:rPr lang="en-US" altLang="en-US" smtClean="0"/>
              <a:t>Use functions for abstractable concepts</a:t>
            </a:r>
          </a:p>
          <a:p>
            <a:pPr lvl="2"/>
            <a:r>
              <a:rPr lang="en-US" altLang="en-US" smtClean="0"/>
              <a:t>And name those functions well</a:t>
            </a:r>
          </a:p>
          <a:p>
            <a:pPr lvl="1"/>
            <a:r>
              <a:rPr lang="en-US" altLang="en-US" smtClean="0"/>
              <a:t>Use comments to fill remaining gaps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Add a comment to identify each revision</a:t>
            </a:r>
          </a:p>
          <a:p>
            <a:pPr lvl="1"/>
            <a:r>
              <a:rPr lang="en-US" altLang="en-US" smtClean="0"/>
              <a:t>Give author, date, nature of the change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Waste space effectively</a:t>
            </a:r>
          </a:p>
          <a:p>
            <a:pPr lvl="1"/>
            <a:r>
              <a:rPr lang="en-US" altLang="en-US" smtClean="0"/>
              <a:t>Use indentation and blank lines to guide the eye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Using JavaScript with Forms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295400" y="1676400"/>
            <a:ext cx="6240463" cy="2586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2060"/>
                </a:solidFill>
              </a:rPr>
              <a:t>HTML: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&lt;form name="input" action=" "&gt;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    Please enter a number: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    &lt;input size="10" value=" " name="number"/&gt; 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&lt;/form&gt;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&lt;form name="output" action=" "&gt;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    The sum of all numbers up to the number above is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    &lt;input size="10" value=" " name="number" readonly="true"/&gt;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&lt;/form&gt;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685800" y="4876800"/>
            <a:ext cx="4546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2060"/>
                </a:solidFill>
              </a:rPr>
              <a:t>JavaScript: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var num = eval(document.input.number.value);</a:t>
            </a:r>
          </a:p>
          <a:p>
            <a:r>
              <a:rPr lang="en-US" altLang="en-US" sz="1800">
                <a:solidFill>
                  <a:srgbClr val="000000"/>
                </a:solidFill>
              </a:rPr>
              <a:t>document.output.number.value = 10;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4276725" y="4489450"/>
            <a:ext cx="3486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Reads in a value from the first form</a:t>
            </a:r>
          </a:p>
          <a:p>
            <a:r>
              <a:rPr lang="en-US" altLang="en-US" sz="1800" i="1">
                <a:solidFill>
                  <a:srgbClr val="000000"/>
                </a:solidFill>
              </a:rPr>
              <a:t>(eval</a:t>
            </a:r>
            <a:r>
              <a:rPr lang="en-US" altLang="en-US" sz="1800">
                <a:solidFill>
                  <a:srgbClr val="000000"/>
                </a:solidFill>
              </a:rPr>
              <a:t> method turns it into a number)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4343400" y="5802313"/>
            <a:ext cx="3659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</a:rPr>
              <a:t>Changes the value in the second form</a:t>
            </a:r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 flipH="1">
            <a:off x="3667125" y="479425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 flipH="1" flipV="1">
            <a:off x="3886200" y="57912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HTML Form Element Types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altLang="en-US" smtClean="0"/>
              <a:t>Textarea (multiple lines)</a:t>
            </a:r>
          </a:p>
          <a:p>
            <a:r>
              <a:rPr lang="en-US" altLang="en-US" smtClean="0"/>
              <a:t>Input</a:t>
            </a:r>
          </a:p>
          <a:p>
            <a:pPr lvl="1"/>
            <a:r>
              <a:rPr lang="en-US" altLang="en-US" smtClean="0"/>
              <a:t>Text (single line)</a:t>
            </a:r>
          </a:p>
          <a:p>
            <a:pPr lvl="1"/>
            <a:r>
              <a:rPr lang="en-US" altLang="en-US" smtClean="0"/>
              <a:t>Password (like text, but masked)</a:t>
            </a:r>
          </a:p>
          <a:p>
            <a:pPr lvl="1"/>
            <a:r>
              <a:rPr lang="en-US" altLang="en-US" smtClean="0"/>
              <a:t>Hidden (like text, but not displayed at all)</a:t>
            </a:r>
          </a:p>
          <a:p>
            <a:pPr lvl="1"/>
            <a:r>
              <a:rPr lang="en-US" altLang="en-US" smtClean="0"/>
              <a:t>Button</a:t>
            </a:r>
          </a:p>
          <a:p>
            <a:pPr lvl="1"/>
            <a:r>
              <a:rPr lang="en-US" altLang="en-US" smtClean="0"/>
              <a:t>Checkbox (multiple selection)</a:t>
            </a:r>
          </a:p>
          <a:p>
            <a:pPr lvl="1"/>
            <a:r>
              <a:rPr lang="en-US" altLang="en-US" smtClean="0"/>
              <a:t>Radio (single selection)</a:t>
            </a:r>
          </a:p>
          <a:p>
            <a:r>
              <a:rPr lang="en-US" altLang="en-US" smtClean="0"/>
              <a:t>Select (dropdown list)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see 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http://www.w3schools.com/html/html_forms.asp </a:t>
            </a:r>
            <a:r>
              <a:rPr lang="en-US" altLang="en-US">
                <a:solidFill>
                  <a:srgbClr val="000000"/>
                </a:solidFill>
              </a:rPr>
              <a:t>for examples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altLang="en-US" smtClean="0"/>
              <a:t>Linking Forms to Functions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4876800"/>
          </a:xfrm>
        </p:spPr>
        <p:txBody>
          <a:bodyPr/>
          <a:lstStyle/>
          <a:p>
            <a:r>
              <a:rPr lang="en-US" altLang="en-US" sz="2800" smtClean="0"/>
              <a:t>Events: </a:t>
            </a:r>
          </a:p>
          <a:p>
            <a:pPr lvl="1"/>
            <a:r>
              <a:rPr lang="en-US" altLang="en-US" sz="2400" smtClean="0"/>
              <a:t>Actions that users perform</a:t>
            </a:r>
          </a:p>
          <a:p>
            <a:pPr lvl="3"/>
            <a:endParaRPr lang="en-US" altLang="en-US" sz="1800" smtClean="0"/>
          </a:p>
          <a:p>
            <a:r>
              <a:rPr lang="en-US" altLang="en-US" sz="2800" smtClean="0"/>
              <a:t>An “event handler” is triggered by an event</a:t>
            </a:r>
          </a:p>
          <a:p>
            <a:pPr lvl="1"/>
            <a:r>
              <a:rPr lang="en-US" altLang="en-US" sz="2400" smtClean="0">
                <a:solidFill>
                  <a:srgbClr val="023CCC"/>
                </a:solidFill>
              </a:rPr>
              <a:t>onClick</a:t>
            </a:r>
            <a:r>
              <a:rPr lang="en-US" altLang="en-US" sz="2400" smtClean="0"/>
              <a:t>: the user clicked on the item</a:t>
            </a:r>
          </a:p>
          <a:p>
            <a:pPr lvl="1"/>
            <a:r>
              <a:rPr lang="en-US" altLang="en-US" sz="2400" smtClean="0">
                <a:solidFill>
                  <a:srgbClr val="023CCC"/>
                </a:solidFill>
              </a:rPr>
              <a:t>onMouseover</a:t>
            </a:r>
            <a:r>
              <a:rPr lang="en-US" altLang="en-US" sz="2400" smtClean="0"/>
              <a:t>: the mouse moved onto the item</a:t>
            </a:r>
          </a:p>
          <a:p>
            <a:pPr lvl="1"/>
            <a:r>
              <a:rPr lang="en-US" altLang="en-US" sz="2400" smtClean="0">
                <a:solidFill>
                  <a:srgbClr val="023CCC"/>
                </a:solidFill>
              </a:rPr>
              <a:t>onMouseout</a:t>
            </a:r>
            <a:r>
              <a:rPr lang="en-US" altLang="en-US" sz="2400" smtClean="0"/>
              <a:t>: the mouse moved off of the item</a:t>
            </a:r>
          </a:p>
          <a:p>
            <a:pPr lvl="2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mtClean="0"/>
              <a:t>Referring to Form Content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28600" y="4343400"/>
            <a:ext cx="8458200" cy="2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&lt;form action = " "&gt;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&lt;p&gt;Enter integer search key&lt;br /&gt;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&lt;input id = "inputVal" type = "text" /&gt;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&lt;/form&gt;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 inputVal   = document.getElementById("inputVal");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 searchKey  = inputVal.value;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228600" y="1720850"/>
            <a:ext cx="8458200" cy="200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&lt;form name=years&gt;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&lt;b&gt;Please enter your age&lt;/b&gt;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&lt;input type=text name=box /&gt;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&lt;/form&gt;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 age = document.years.box.value;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Events allow an HTML webpage to react to a users’ behavior (event handler)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Click of a mouse</a:t>
            </a:r>
          </a:p>
          <a:p>
            <a:pPr lvl="1"/>
            <a:r>
              <a:rPr lang="en-US" dirty="0" smtClean="0"/>
              <a:t>Mouse over an element</a:t>
            </a:r>
          </a:p>
          <a:p>
            <a:pPr lvl="1"/>
            <a:r>
              <a:rPr lang="en-US" dirty="0" smtClean="0"/>
              <a:t>User strokes a key</a:t>
            </a:r>
          </a:p>
          <a:p>
            <a:pPr lvl="1"/>
            <a:r>
              <a:rPr lang="en-US" dirty="0" smtClean="0"/>
              <a:t>Image has been loaded</a:t>
            </a:r>
          </a:p>
          <a:p>
            <a:pPr lvl="1"/>
            <a:r>
              <a:rPr lang="en-US" dirty="0" smtClean="0"/>
              <a:t>Input field is changed (forms)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Objects: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just a collection of properties!</a:t>
            </a:r>
          </a:p>
          <a:p>
            <a:r>
              <a:rPr lang="en-US" dirty="0" smtClean="0"/>
              <a:t>Objects can have functions also! (called methods)</a:t>
            </a:r>
            <a:endParaRPr lang="en-US" dirty="0"/>
          </a:p>
        </p:txBody>
      </p:sp>
      <p:pic>
        <p:nvPicPr>
          <p:cNvPr id="4" name="Picture 3" descr="YellowLabradorLooking_new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4600"/>
            <a:ext cx="3200400" cy="2638044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67200" y="3200400"/>
            <a:ext cx="421251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400" b="0" dirty="0" err="1">
                <a:solidFill>
                  <a:srgbClr val="000000"/>
                </a:solidFill>
                <a:latin typeface="Gill Sans"/>
                <a:cs typeface="Gill Sans"/>
              </a:rPr>
              <a:t>var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latin typeface="Gill Sans"/>
                <a:cs typeface="Gill Sans"/>
              </a:rPr>
              <a:t>fido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=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{</a:t>
            </a:r>
          </a:p>
          <a:p>
            <a:pPr eaLnBrk="0" hangingPunct="0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name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: "Fido", </a:t>
            </a:r>
          </a:p>
          <a:p>
            <a:pPr eaLnBrk="0" hangingPunct="0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 weight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: 40,</a:t>
            </a:r>
            <a:b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 breed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: "Mixed",</a:t>
            </a:r>
            <a:b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 loves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: ["walks", "fetching balls"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],</a:t>
            </a:r>
          </a:p>
          <a:p>
            <a:pPr eaLnBrk="0" hangingPunct="0"/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  bark</a:t>
            </a: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: function(</a:t>
            </a: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) {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  <a:p>
            <a:pPr eaLnBrk="0" hangingPunct="0"/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    alert</a:t>
            </a: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("Woof woof!")</a:t>
            </a: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;</a:t>
            </a:r>
          </a:p>
          <a:p>
            <a:pPr eaLnBrk="0" hangingPunct="0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 </a:t>
            </a: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 }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  <a:p>
            <a:pPr eaLnBrk="0" hangingPunct="0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}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260978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 events…Forms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button to select an action</a:t>
            </a:r>
          </a:p>
          <a:p>
            <a:r>
              <a:rPr lang="en-US" dirty="0" smtClean="0"/>
              <a:t>Text box for entering a line of text</a:t>
            </a:r>
          </a:p>
          <a:p>
            <a:r>
              <a:rPr lang="en-US" dirty="0" smtClean="0"/>
              <a:t>Radio buttons for making one selection among a group of options</a:t>
            </a:r>
          </a:p>
          <a:p>
            <a:r>
              <a:rPr lang="en-US" dirty="0" smtClean="0"/>
              <a:t>Check boxes for selecting or deselecting a single, independent option</a:t>
            </a:r>
          </a:p>
          <a:p>
            <a:r>
              <a:rPr lang="en-US" dirty="0" smtClean="0"/>
              <a:t>Lists of things to select one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Button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&lt;!DOCTYPE html&gt;</a:t>
            </a:r>
          </a:p>
          <a:p>
            <a:pPr>
              <a:buNone/>
            </a:pPr>
            <a:r>
              <a:rPr lang="en-US" dirty="0" smtClean="0"/>
              <a:t>&lt;html&gt;</a:t>
            </a:r>
          </a:p>
          <a:p>
            <a:pPr>
              <a:buNone/>
            </a:pPr>
            <a:r>
              <a:rPr lang="en-US" dirty="0" smtClean="0"/>
              <a:t>&lt;body&gt;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&lt;form&gt;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&lt;input type=</a:t>
            </a:r>
            <a:r>
              <a:rPr lang="en-US" dirty="0" smtClean="0"/>
              <a:t>"button" value="This is a button"&gt;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&lt;/form&gt;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&lt;/body&gt;</a:t>
            </a:r>
          </a:p>
          <a:p>
            <a:pPr>
              <a:buNone/>
            </a:pPr>
            <a:r>
              <a:rPr lang="en-US" dirty="0" smtClean="0"/>
              <a:t>&lt;/html&gt;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5105400"/>
            <a:ext cx="2453261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&lt;!DOCTYPE html&gt;</a:t>
            </a:r>
          </a:p>
          <a:p>
            <a:pPr>
              <a:buNone/>
            </a:pPr>
            <a:r>
              <a:rPr lang="en-US" dirty="0" smtClean="0"/>
              <a:t>&lt;html&gt;</a:t>
            </a:r>
          </a:p>
          <a:p>
            <a:pPr>
              <a:buNone/>
            </a:pPr>
            <a:r>
              <a:rPr lang="en-US" dirty="0" smtClean="0"/>
              <a:t>&lt;body&gt;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</a:t>
            </a:r>
            <a:r>
              <a:rPr lang="en-US" dirty="0" err="1" smtClean="0"/>
              <a:t>textarea</a:t>
            </a:r>
            <a:r>
              <a:rPr lang="en-US" dirty="0" smtClean="0"/>
              <a:t> rows="3" cols="30"&gt;</a:t>
            </a:r>
          </a:p>
          <a:p>
            <a:pPr>
              <a:buNone/>
            </a:pPr>
            <a:r>
              <a:rPr lang="en-US" dirty="0" smtClean="0"/>
              <a:t>       This is a text area.</a:t>
            </a:r>
          </a:p>
          <a:p>
            <a:pPr>
              <a:buNone/>
            </a:pPr>
            <a:r>
              <a:rPr lang="en-US" dirty="0" smtClean="0"/>
              <a:t>&lt;/</a:t>
            </a:r>
            <a:r>
              <a:rPr lang="en-US" dirty="0" err="1" smtClean="0"/>
              <a:t>textarea</a:t>
            </a:r>
            <a:r>
              <a:rPr lang="en-US" dirty="0" smtClean="0"/>
              <a:t>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&lt;/body&gt;</a:t>
            </a:r>
          </a:p>
          <a:p>
            <a:pPr>
              <a:buNone/>
            </a:pPr>
            <a:r>
              <a:rPr lang="en-US" dirty="0" smtClean="0"/>
              <a:t>&lt;/html&gt;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724400"/>
            <a:ext cx="50006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Button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&lt;!DOCTYPE html&gt;</a:t>
            </a:r>
          </a:p>
          <a:p>
            <a:pPr>
              <a:buNone/>
            </a:pPr>
            <a:r>
              <a:rPr lang="en-US" dirty="0" smtClean="0"/>
              <a:t>&lt;html&gt;</a:t>
            </a:r>
          </a:p>
          <a:p>
            <a:pPr>
              <a:buNone/>
            </a:pPr>
            <a:r>
              <a:rPr lang="en-US" dirty="0" smtClean="0"/>
              <a:t>&lt;body&gt;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&lt;form&gt;</a:t>
            </a:r>
          </a:p>
          <a:p>
            <a:pPr>
              <a:buNone/>
            </a:pPr>
            <a:r>
              <a:rPr lang="en-US" dirty="0" smtClean="0"/>
              <a:t>   &lt;input type="radio" name=“fruit" value="apples"&gt;Apples&lt;</a:t>
            </a:r>
            <a:r>
              <a:rPr lang="en-US" dirty="0" err="1" smtClean="0"/>
              <a:t>br</a:t>
            </a:r>
            <a:r>
              <a:rPr lang="en-US" dirty="0" smtClean="0"/>
              <a:t>&gt;</a:t>
            </a:r>
          </a:p>
          <a:p>
            <a:pPr>
              <a:buNone/>
            </a:pPr>
            <a:r>
              <a:rPr lang="en-US" dirty="0" smtClean="0"/>
              <a:t>   &lt;input type="radio" name=“fruit" value="oranges"&gt;Oranges&lt;</a:t>
            </a:r>
            <a:r>
              <a:rPr lang="en-US" dirty="0" err="1" smtClean="0"/>
              <a:t>br</a:t>
            </a:r>
            <a:r>
              <a:rPr lang="en-US" dirty="0" smtClean="0"/>
              <a:t>&gt;</a:t>
            </a:r>
          </a:p>
          <a:p>
            <a:pPr>
              <a:buNone/>
            </a:pPr>
            <a:r>
              <a:rPr lang="en-US" dirty="0" smtClean="0"/>
              <a:t>   &lt;input type="submit" value="Send"&gt;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&lt;/form&gt;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&lt;/body&gt;</a:t>
            </a:r>
          </a:p>
          <a:p>
            <a:pPr>
              <a:buNone/>
            </a:pPr>
            <a:r>
              <a:rPr lang="en-US" dirty="0" smtClean="0"/>
              <a:t>&lt;/html&gt;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267200"/>
            <a:ext cx="226218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&lt;!DOCTYPE html&gt;</a:t>
            </a:r>
          </a:p>
          <a:p>
            <a:pPr>
              <a:buNone/>
            </a:pPr>
            <a:r>
              <a:rPr lang="en-US" dirty="0" smtClean="0"/>
              <a:t>&lt;html&gt;</a:t>
            </a:r>
          </a:p>
          <a:p>
            <a:pPr>
              <a:buNone/>
            </a:pPr>
            <a:r>
              <a:rPr lang="en-US" dirty="0" smtClean="0"/>
              <a:t>&lt;body&gt;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&lt;form &gt;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&lt;input type="checkbox</a:t>
            </a:r>
            <a:r>
              <a:rPr lang="en-US" dirty="0" smtClean="0"/>
              <a:t>" name="vehicle" value="Bike"&gt;I have a bike&lt;</a:t>
            </a:r>
            <a:r>
              <a:rPr lang="en-US" dirty="0" err="1" smtClean="0"/>
              <a:t>br</a:t>
            </a:r>
            <a:r>
              <a:rPr lang="en-US" dirty="0" smtClean="0"/>
              <a:t>&gt;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&lt;input type="checkbox" </a:t>
            </a:r>
            <a:r>
              <a:rPr lang="en-US" dirty="0" smtClean="0"/>
              <a:t>name="vehicle" value="Car"&gt;I have a car 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&lt;/form&gt;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&lt;/body&gt;</a:t>
            </a:r>
          </a:p>
          <a:p>
            <a:pPr>
              <a:buNone/>
            </a:pPr>
            <a:r>
              <a:rPr lang="en-US" dirty="0" smtClean="0"/>
              <a:t>&lt;/html&gt;</a:t>
            </a:r>
            <a:endParaRPr lang="en-US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876800"/>
            <a:ext cx="2143125" cy="104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&lt;!DOCTYPE html&gt;</a:t>
            </a:r>
          </a:p>
          <a:p>
            <a:pPr>
              <a:buNone/>
            </a:pPr>
            <a:r>
              <a:rPr lang="en-US" dirty="0" smtClean="0"/>
              <a:t>&lt;html&gt;</a:t>
            </a:r>
          </a:p>
          <a:p>
            <a:pPr>
              <a:buNone/>
            </a:pPr>
            <a:r>
              <a:rPr lang="en-US" dirty="0" smtClean="0"/>
              <a:t>&lt;body&gt;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&lt;form &gt;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&lt;select name="fruits"&gt;</a:t>
            </a:r>
          </a:p>
          <a:p>
            <a:pPr>
              <a:buNone/>
            </a:pPr>
            <a:r>
              <a:rPr lang="en-US" dirty="0" smtClean="0"/>
              <a:t>     &lt;option value="oranges"&gt;Oranges&lt;/option&gt;</a:t>
            </a:r>
          </a:p>
          <a:p>
            <a:pPr>
              <a:buNone/>
            </a:pPr>
            <a:r>
              <a:rPr lang="en-US" dirty="0" smtClean="0"/>
              <a:t>    &lt;option value="apples"&gt;Apples&lt;/option&gt;</a:t>
            </a:r>
          </a:p>
          <a:p>
            <a:pPr>
              <a:buNone/>
            </a:pPr>
            <a:r>
              <a:rPr lang="en-US" dirty="0" smtClean="0"/>
              <a:t>    &lt;option value="lemons"&gt;Lemons&lt;/option&gt;</a:t>
            </a:r>
          </a:p>
          <a:p>
            <a:pPr>
              <a:buNone/>
            </a:pPr>
            <a:r>
              <a:rPr lang="en-US" dirty="0" smtClean="0"/>
              <a:t>    &lt;option value="bananas"&gt;Bananas&lt;/option&gt;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&lt;/select&gt;</a:t>
            </a:r>
          </a:p>
          <a:p>
            <a:pPr>
              <a:buNone/>
            </a:pPr>
            <a:r>
              <a:rPr lang="en-US" dirty="0" smtClean="0"/>
              <a:t>&lt;/form&gt;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&lt;/body&gt;</a:t>
            </a:r>
          </a:p>
          <a:p>
            <a:pPr>
              <a:buNone/>
            </a:pPr>
            <a:r>
              <a:rPr lang="en-US" dirty="0" smtClean="0"/>
              <a:t>&lt;/html&gt;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514600"/>
            <a:ext cx="2695823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Events…JavaScript!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JavaScript is responsible for “doing things” when buttons are clicked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&lt;input type="button" value="This is a button"&gt;</a:t>
            </a:r>
          </a:p>
          <a:p>
            <a:pPr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&lt;input type="button" value="This is a button"</a:t>
            </a:r>
          </a:p>
          <a:p>
            <a:pPr>
              <a:buNone/>
            </a:pPr>
            <a:r>
              <a:rPr lang="en-US" dirty="0" err="1" smtClean="0">
                <a:solidFill>
                  <a:schemeClr val="tx2"/>
                </a:solidFill>
              </a:rPr>
              <a:t>onclick</a:t>
            </a:r>
            <a:r>
              <a:rPr lang="en-US" dirty="0" smtClean="0">
                <a:solidFill>
                  <a:schemeClr val="tx2"/>
                </a:solidFill>
              </a:rPr>
              <a:t>="</a:t>
            </a:r>
            <a:r>
              <a:rPr lang="en-US" dirty="0" err="1" smtClean="0">
                <a:solidFill>
                  <a:schemeClr val="tx2"/>
                </a:solidFill>
              </a:rPr>
              <a:t>myFunction</a:t>
            </a:r>
            <a:r>
              <a:rPr lang="en-US" dirty="0" smtClean="0">
                <a:solidFill>
                  <a:schemeClr val="tx2"/>
                </a:solidFill>
              </a:rPr>
              <a:t>()"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Events…JavaScript!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&lt;input type="button" value="This is a button"</a:t>
            </a:r>
          </a:p>
          <a:p>
            <a:pPr>
              <a:buNone/>
            </a:pPr>
            <a:r>
              <a:rPr lang="en-US" dirty="0" err="1" smtClean="0">
                <a:solidFill>
                  <a:schemeClr val="tx2"/>
                </a:solidFill>
              </a:rPr>
              <a:t>onclick</a:t>
            </a:r>
            <a:r>
              <a:rPr lang="en-US" dirty="0" smtClean="0">
                <a:solidFill>
                  <a:schemeClr val="tx2"/>
                </a:solidFill>
              </a:rPr>
              <a:t>="</a:t>
            </a:r>
            <a:r>
              <a:rPr lang="en-US" dirty="0" err="1" smtClean="0">
                <a:solidFill>
                  <a:schemeClr val="tx2"/>
                </a:solidFill>
              </a:rPr>
              <a:t>myJSFunction</a:t>
            </a:r>
            <a:r>
              <a:rPr lang="en-US" dirty="0" smtClean="0">
                <a:solidFill>
                  <a:schemeClr val="tx2"/>
                </a:solidFill>
              </a:rPr>
              <a:t>()"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&gt;</a:t>
            </a:r>
          </a:p>
          <a:p>
            <a:pPr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&lt;script&gt;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function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myJSFunction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()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{ do something}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&lt;/script&gt;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 Push Button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&lt;!DOCTYPE html&gt;</a:t>
            </a:r>
          </a:p>
          <a:p>
            <a:pPr>
              <a:buNone/>
            </a:pPr>
            <a:r>
              <a:rPr lang="en-US" dirty="0" smtClean="0"/>
              <a:t>&lt;html&gt;</a:t>
            </a:r>
          </a:p>
          <a:p>
            <a:pPr>
              <a:buNone/>
            </a:pPr>
            <a:r>
              <a:rPr lang="en-US" dirty="0" smtClean="0"/>
              <a:t>&lt;body&gt;</a:t>
            </a:r>
          </a:p>
          <a:p>
            <a:pPr>
              <a:buNone/>
            </a:pPr>
            <a:r>
              <a:rPr lang="en-US" dirty="0" smtClean="0"/>
              <a:t>&lt;script&gt;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function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myJSFunction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()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{</a:t>
            </a:r>
          </a:p>
          <a:p>
            <a:pPr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document.getElementById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("demo").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innerHTML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="Hello World";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}</a:t>
            </a:r>
          </a:p>
          <a:p>
            <a:pPr>
              <a:buNone/>
            </a:pPr>
            <a:r>
              <a:rPr lang="en-US" dirty="0" smtClean="0"/>
              <a:t>&lt;/script&gt;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&lt;form&gt;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    &lt;input type="button"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onclick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="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myJSFunction</a:t>
            </a:r>
            <a:r>
              <a:rPr lang="en-US" dirty="0" smtClean="0">
                <a:solidFill>
                  <a:schemeClr val="tx2"/>
                </a:solidFill>
              </a:rPr>
              <a:t>()" value="This is a button"&gt;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&lt;/form&gt;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&lt;p id="demo"&gt;&lt;/p&gt;</a:t>
            </a:r>
          </a:p>
          <a:p>
            <a:pPr>
              <a:buNone/>
            </a:pPr>
            <a:r>
              <a:rPr lang="en-US" dirty="0" smtClean="0"/>
              <a:t>&lt;/body&gt;</a:t>
            </a:r>
          </a:p>
          <a:p>
            <a:pPr>
              <a:buNone/>
            </a:pPr>
            <a:r>
              <a:rPr lang="en-US" dirty="0" smtClean="0"/>
              <a:t>&lt;/html&gt;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1676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79646">
                    <a:lumMod val="75000"/>
                  </a:srgbClr>
                </a:solidFill>
                <a:latin typeface="Calibri"/>
              </a:rPr>
              <a:t>Try this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Box: access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&lt;p&gt;&lt;input type="text" id="</a:t>
            </a:r>
            <a:r>
              <a:rPr lang="en-US" dirty="0" err="1" smtClean="0"/>
              <a:t>textInput</a:t>
            </a:r>
            <a:r>
              <a:rPr lang="en-US" dirty="0" smtClean="0"/>
              <a:t>"&gt;&lt;</a:t>
            </a:r>
            <a:r>
              <a:rPr lang="en-US" dirty="0" err="1" smtClean="0"/>
              <a:t>br</a:t>
            </a:r>
            <a:r>
              <a:rPr lang="en-US" dirty="0" smtClean="0"/>
              <a:t>/&gt;&lt;/p&gt;</a:t>
            </a:r>
          </a:p>
          <a:p>
            <a:pPr>
              <a:buNone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textInput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document.getElementById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("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textInput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");                                          </a:t>
            </a:r>
          </a:p>
          <a:p>
            <a:pPr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textValue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textInput.</a:t>
            </a:r>
            <a:r>
              <a:rPr lang="en-US" dirty="0" err="1" smtClean="0"/>
              <a:t>value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en-US" dirty="0" smtClean="0"/>
              <a:t>alert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textValue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Constructor</a:t>
            </a: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28800" y="1676400"/>
            <a:ext cx="466200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function Dog(name, breed, weight)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{</a:t>
            </a:r>
          </a:p>
          <a:p>
            <a:pPr eaLnBrk="0" hangingPunct="0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this.name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= name;</a:t>
            </a:r>
            <a:b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 </a:t>
            </a:r>
            <a:r>
              <a:rPr lang="en-US" sz="24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this.breed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= breed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;</a:t>
            </a:r>
          </a:p>
          <a:p>
            <a:pPr eaLnBrk="0" hangingPunct="0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this.weight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= weight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;</a:t>
            </a:r>
          </a:p>
          <a:p>
            <a:pPr eaLnBrk="0" hangingPunct="0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this.bark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= function() { </a:t>
            </a:r>
          </a:p>
          <a:p>
            <a:pPr eaLnBrk="0" hangingPunct="0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   if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dirty="0" err="1">
                <a:solidFill>
                  <a:srgbClr val="000000"/>
                </a:solidFill>
                <a:latin typeface="Gill Sans"/>
                <a:cs typeface="Gill Sans"/>
              </a:rPr>
              <a:t>this.weight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&gt; 25) { </a:t>
            </a:r>
            <a:endParaRPr lang="en-US" sz="2400" b="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 eaLnBrk="0" hangingPunct="0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    alert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dirty="0" err="1">
                <a:solidFill>
                  <a:srgbClr val="000000"/>
                </a:solidFill>
                <a:latin typeface="Gill Sans"/>
                <a:cs typeface="Gill Sans"/>
              </a:rPr>
              <a:t>this.name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+ " says Woof!"); </a:t>
            </a:r>
          </a:p>
          <a:p>
            <a:pPr eaLnBrk="0" hangingPunct="0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   } 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else {</a:t>
            </a:r>
            <a:b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     alert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dirty="0" err="1">
                <a:solidFill>
                  <a:srgbClr val="000000"/>
                </a:solidFill>
                <a:latin typeface="Gill Sans"/>
                <a:cs typeface="Gill Sans"/>
              </a:rPr>
              <a:t>this.name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+ " says Yip!"); </a:t>
            </a:r>
          </a:p>
          <a:p>
            <a:pPr eaLnBrk="0" hangingPunct="0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   }</a:t>
            </a:r>
          </a:p>
          <a:p>
            <a:pPr eaLnBrk="0" hangingPunct="0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}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; </a:t>
            </a:r>
          </a:p>
          <a:p>
            <a:pPr eaLnBrk="0" hangingPunct="0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1383141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/>
              <a:t>&lt;!</a:t>
            </a:r>
            <a:r>
              <a:rPr lang="en-US" dirty="0" err="1" smtClean="0"/>
              <a:t>doctype</a:t>
            </a:r>
            <a:r>
              <a:rPr lang="en-US" dirty="0" smtClean="0"/>
              <a:t> html&gt;</a:t>
            </a:r>
          </a:p>
          <a:p>
            <a:pPr>
              <a:buNone/>
            </a:pPr>
            <a:r>
              <a:rPr lang="en-US" dirty="0" smtClean="0"/>
              <a:t>&lt;html </a:t>
            </a:r>
            <a:r>
              <a:rPr lang="en-US" dirty="0" err="1" smtClean="0"/>
              <a:t>lang</a:t>
            </a:r>
            <a:r>
              <a:rPr lang="en-US" dirty="0" smtClean="0"/>
              <a:t>="en"&gt;</a:t>
            </a:r>
          </a:p>
          <a:p>
            <a:pPr>
              <a:buNone/>
            </a:pPr>
            <a:r>
              <a:rPr lang="en-US" dirty="0" smtClean="0"/>
              <a:t>&lt;body</a:t>
            </a:r>
          </a:p>
          <a:p>
            <a:pPr>
              <a:buNone/>
            </a:pPr>
            <a:r>
              <a:rPr lang="en-US" dirty="0" smtClean="0"/>
              <a:t>&lt;title&gt;Forms&lt;/title&gt;</a:t>
            </a:r>
          </a:p>
          <a:p>
            <a:pPr>
              <a:buNone/>
            </a:pPr>
            <a:r>
              <a:rPr lang="en-US" dirty="0" smtClean="0"/>
              <a:t>&lt;meta </a:t>
            </a:r>
            <a:r>
              <a:rPr lang="en-US" dirty="0" err="1" smtClean="0"/>
              <a:t>charset</a:t>
            </a:r>
            <a:r>
              <a:rPr lang="en-US" dirty="0" smtClean="0"/>
              <a:t>="utf-8"&gt;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&lt;script&gt;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function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handleClick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() {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textInput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document.getElementById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("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textInput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");                                          USE THE DOM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textValue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textInput.</a:t>
            </a:r>
            <a:r>
              <a:rPr lang="en-US" dirty="0" err="1" smtClean="0"/>
              <a:t>value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alert("The input text is: " +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textValue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);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}</a:t>
            </a:r>
          </a:p>
          <a:p>
            <a:pPr>
              <a:buNone/>
            </a:pPr>
            <a:r>
              <a:rPr lang="en-US" dirty="0" smtClean="0"/>
              <a:t>&lt;/script&gt;</a:t>
            </a:r>
          </a:p>
          <a:p>
            <a:pPr>
              <a:buNone/>
            </a:pPr>
            <a:r>
              <a:rPr lang="en-US" dirty="0" smtClean="0"/>
              <a:t>&lt;/head&gt;</a:t>
            </a:r>
          </a:p>
          <a:p>
            <a:pPr>
              <a:buNone/>
            </a:pPr>
            <a:r>
              <a:rPr lang="en-US" dirty="0" smtClean="0"/>
              <a:t>&lt;body&gt;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&lt;form&gt;</a:t>
            </a:r>
          </a:p>
          <a:p>
            <a:pPr>
              <a:buNone/>
            </a:pPr>
            <a:r>
              <a:rPr lang="en-US" dirty="0" smtClean="0"/>
              <a:t>&lt;p&gt;&lt;input type="text" id="</a:t>
            </a:r>
            <a:r>
              <a:rPr lang="en-US" dirty="0" err="1" smtClean="0"/>
              <a:t>textInput</a:t>
            </a:r>
            <a:r>
              <a:rPr lang="en-US" dirty="0" smtClean="0"/>
              <a:t>" size="40"&gt;&lt;</a:t>
            </a:r>
            <a:r>
              <a:rPr lang="en-US" dirty="0" err="1" smtClean="0"/>
              <a:t>br</a:t>
            </a:r>
            <a:r>
              <a:rPr lang="en-US" dirty="0" smtClean="0"/>
              <a:t>/&gt;&lt;/p&gt;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&lt;p&gt;&lt;input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onclick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="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handleClick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()" type="button" id="button" value="Click me!"&gt;&lt;/p&gt;</a:t>
            </a:r>
          </a:p>
          <a:p>
            <a:pPr>
              <a:buNone/>
            </a:pPr>
            <a:r>
              <a:rPr lang="en-US" dirty="0" smtClean="0"/>
              <a:t>&lt;/form&gt;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&lt;/body&gt;</a:t>
            </a:r>
          </a:p>
          <a:p>
            <a:pPr>
              <a:buNone/>
            </a:pPr>
            <a:r>
              <a:rPr lang="en-US" dirty="0" smtClean="0"/>
              <a:t>&lt;/html&gt;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4648200" y="29718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Button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&lt;input id="</a:t>
            </a:r>
            <a:r>
              <a:rPr lang="en-US" dirty="0" err="1" smtClean="0"/>
              <a:t>radioone</a:t>
            </a:r>
            <a:r>
              <a:rPr lang="en-US" dirty="0" smtClean="0"/>
              <a:t>" type="radio" name=“select" value=“one“&gt;One</a:t>
            </a:r>
          </a:p>
          <a:p>
            <a:pPr>
              <a:buNone/>
            </a:pPr>
            <a:r>
              <a:rPr lang="en-US" dirty="0" smtClean="0"/>
              <a:t>&lt;input id="</a:t>
            </a:r>
            <a:r>
              <a:rPr lang="en-US" dirty="0" err="1" smtClean="0"/>
              <a:t>radiotwo</a:t>
            </a:r>
            <a:r>
              <a:rPr lang="en-US" dirty="0" smtClean="0"/>
              <a:t>" type="radio" name=“select" value=“two“&gt;Two&lt;/p&gt;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onechecked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document.getElementById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("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radioone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").checked; 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alert(“button one checked: " +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onechecked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);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&lt;!</a:t>
            </a:r>
            <a:r>
              <a:rPr lang="en-US" dirty="0" err="1" smtClean="0"/>
              <a:t>doctype</a:t>
            </a:r>
            <a:r>
              <a:rPr lang="en-US" dirty="0" smtClean="0"/>
              <a:t> html&gt;</a:t>
            </a:r>
          </a:p>
          <a:p>
            <a:pPr>
              <a:buNone/>
            </a:pPr>
            <a:r>
              <a:rPr lang="en-US" dirty="0" smtClean="0"/>
              <a:t>&lt;html </a:t>
            </a:r>
            <a:r>
              <a:rPr lang="en-US" dirty="0" err="1" smtClean="0"/>
              <a:t>lang</a:t>
            </a:r>
            <a:r>
              <a:rPr lang="en-US" dirty="0" smtClean="0"/>
              <a:t>="en"&gt;</a:t>
            </a:r>
          </a:p>
          <a:p>
            <a:pPr>
              <a:buNone/>
            </a:pPr>
            <a:r>
              <a:rPr lang="en-US" dirty="0" smtClean="0"/>
              <a:t>&lt;body</a:t>
            </a:r>
          </a:p>
          <a:p>
            <a:pPr>
              <a:buNone/>
            </a:pPr>
            <a:r>
              <a:rPr lang="en-US" dirty="0" smtClean="0"/>
              <a:t>&lt;title&gt;Forms&lt;/title&gt;</a:t>
            </a:r>
          </a:p>
          <a:p>
            <a:pPr>
              <a:buNone/>
            </a:pPr>
            <a:r>
              <a:rPr lang="en-US" dirty="0" smtClean="0"/>
              <a:t>&lt;meta </a:t>
            </a:r>
            <a:r>
              <a:rPr lang="en-US" dirty="0" err="1" smtClean="0"/>
              <a:t>charset</a:t>
            </a:r>
            <a:r>
              <a:rPr lang="en-US" dirty="0" smtClean="0"/>
              <a:t>="utf-8"&gt;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&lt;script&gt;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function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handleClick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() {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onechecked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document.getElementById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("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radioone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").checked;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twochecked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document.getElementById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("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radiotwo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").checked;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alert("one checked: " +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onechecked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+" two checked "+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twochecked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);</a:t>
            </a:r>
          </a:p>
          <a:p>
            <a:pPr>
              <a:buNone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}</a:t>
            </a:r>
          </a:p>
          <a:p>
            <a:pPr>
              <a:buNone/>
            </a:pPr>
            <a:r>
              <a:rPr lang="en-US" dirty="0" smtClean="0"/>
              <a:t>&lt;/script&gt;</a:t>
            </a:r>
          </a:p>
          <a:p>
            <a:pPr>
              <a:buNone/>
            </a:pPr>
            <a:r>
              <a:rPr lang="en-US" dirty="0" smtClean="0"/>
              <a:t>&lt;/head&gt;</a:t>
            </a:r>
          </a:p>
          <a:p>
            <a:pPr>
              <a:buNone/>
            </a:pPr>
            <a:r>
              <a:rPr lang="en-US" dirty="0" smtClean="0"/>
              <a:t>&lt;body&gt;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&lt;form&gt;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&lt;input id="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radioone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" type="radio" name=“select" value=“one“&gt;One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&lt;input id="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radiotwo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" type="radio" name=“select" value=“two“&gt;Two&lt;/p&gt;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&lt;p&gt;&lt;input </a:t>
            </a:r>
            <a:r>
              <a:rPr lang="en-US" dirty="0" err="1" smtClean="0"/>
              <a:t>onclick</a:t>
            </a:r>
            <a:r>
              <a:rPr lang="en-US" dirty="0" smtClean="0"/>
              <a:t>="</a:t>
            </a:r>
            <a:r>
              <a:rPr lang="en-US" dirty="0" err="1" smtClean="0"/>
              <a:t>handleClick</a:t>
            </a:r>
            <a:r>
              <a:rPr lang="en-US" dirty="0" smtClean="0"/>
              <a:t>()" type="button" id="button" value="Click me!"&gt;&lt;/p&gt;</a:t>
            </a:r>
          </a:p>
          <a:p>
            <a:pPr>
              <a:buNone/>
            </a:pPr>
            <a:r>
              <a:rPr lang="en-US" dirty="0" smtClean="0"/>
              <a:t>&lt;/form&gt;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&lt;/body&gt;</a:t>
            </a:r>
          </a:p>
          <a:p>
            <a:pPr>
              <a:buNone/>
            </a:pPr>
            <a:r>
              <a:rPr lang="en-US" dirty="0" smtClean="0"/>
              <a:t>&lt;/html&gt;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&lt;input id="</a:t>
            </a:r>
            <a:r>
              <a:rPr lang="en-US" dirty="0" err="1" smtClean="0"/>
              <a:t>checkDog</a:t>
            </a:r>
            <a:r>
              <a:rPr lang="en-US" dirty="0" smtClean="0"/>
              <a:t>" type="checkbox" name="pet" value="dog"&gt;I have a dog&lt;</a:t>
            </a:r>
            <a:r>
              <a:rPr lang="en-US" dirty="0" err="1" smtClean="0"/>
              <a:t>br</a:t>
            </a:r>
            <a:r>
              <a:rPr lang="en-US" dirty="0" smtClean="0"/>
              <a:t>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hasDog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document.getElementById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("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checkDog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").checked;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/>
              <a:t>&lt;!</a:t>
            </a:r>
            <a:r>
              <a:rPr lang="en-US" dirty="0" err="1" smtClean="0"/>
              <a:t>doctype</a:t>
            </a:r>
            <a:r>
              <a:rPr lang="en-US" dirty="0" smtClean="0"/>
              <a:t> html&gt;</a:t>
            </a:r>
          </a:p>
          <a:p>
            <a:pPr>
              <a:buNone/>
            </a:pPr>
            <a:r>
              <a:rPr lang="en-US" dirty="0" smtClean="0"/>
              <a:t>&lt;html </a:t>
            </a:r>
            <a:r>
              <a:rPr lang="en-US" dirty="0" err="1" smtClean="0"/>
              <a:t>lang</a:t>
            </a:r>
            <a:r>
              <a:rPr lang="en-US" dirty="0" smtClean="0"/>
              <a:t>="en"&gt;</a:t>
            </a:r>
          </a:p>
          <a:p>
            <a:pPr>
              <a:buNone/>
            </a:pPr>
            <a:r>
              <a:rPr lang="en-US" dirty="0" smtClean="0"/>
              <a:t>&lt;body</a:t>
            </a:r>
          </a:p>
          <a:p>
            <a:pPr>
              <a:buNone/>
            </a:pPr>
            <a:r>
              <a:rPr lang="en-US" dirty="0" smtClean="0"/>
              <a:t>&lt;title&gt;Forms&lt;/title&gt;</a:t>
            </a:r>
          </a:p>
          <a:p>
            <a:pPr>
              <a:buNone/>
            </a:pPr>
            <a:r>
              <a:rPr lang="en-US" dirty="0" smtClean="0"/>
              <a:t>&lt;meta </a:t>
            </a:r>
            <a:r>
              <a:rPr lang="en-US" dirty="0" err="1" smtClean="0"/>
              <a:t>charset</a:t>
            </a:r>
            <a:r>
              <a:rPr lang="en-US" dirty="0" smtClean="0"/>
              <a:t>="utf-8"&gt;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&lt;script&gt;</a:t>
            </a:r>
          </a:p>
          <a:p>
            <a:pPr>
              <a:buNone/>
            </a:pPr>
            <a:r>
              <a:rPr lang="en-US" dirty="0" smtClean="0"/>
              <a:t>function </a:t>
            </a:r>
            <a:r>
              <a:rPr lang="en-US" dirty="0" err="1" smtClean="0"/>
              <a:t>handleClick</a:t>
            </a:r>
            <a:r>
              <a:rPr lang="en-US" dirty="0" smtClean="0"/>
              <a:t>() {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hasDog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document.getElementById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("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checkDog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").checked;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hasCat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document.getElementById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("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checkCat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").checked;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alert("dog? " +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hasDog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+ " cat? " +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hasCat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r>
              <a:rPr lang="en-US" dirty="0" smtClean="0"/>
              <a:t>&lt;/script&gt;</a:t>
            </a:r>
          </a:p>
          <a:p>
            <a:pPr>
              <a:buNone/>
            </a:pPr>
            <a:r>
              <a:rPr lang="en-US" dirty="0" smtClean="0"/>
              <a:t>&lt;/head&gt;</a:t>
            </a:r>
          </a:p>
          <a:p>
            <a:pPr>
              <a:buNone/>
            </a:pPr>
            <a:r>
              <a:rPr lang="en-US" dirty="0" smtClean="0"/>
              <a:t>&lt;body&gt;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&lt;form&gt;</a:t>
            </a:r>
          </a:p>
          <a:p>
            <a:pPr>
              <a:buNone/>
            </a:pPr>
            <a:r>
              <a:rPr lang="en-US" dirty="0" smtClean="0"/>
              <a:t>&lt;p&gt;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&lt;input id="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checkDog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" type="checkbox" name="pet" value="dog"&gt;I have a dog&lt;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&lt;input id="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checkCat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" type="checkbox" name="pet" value="cat"&gt;I have a cat </a:t>
            </a:r>
          </a:p>
          <a:p>
            <a:pPr>
              <a:buNone/>
            </a:pPr>
            <a:r>
              <a:rPr lang="en-US" dirty="0" smtClean="0"/>
              <a:t>&lt;/p&gt;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&lt;p&gt;&lt;input </a:t>
            </a:r>
            <a:r>
              <a:rPr lang="en-US" dirty="0" err="1" smtClean="0"/>
              <a:t>onclick</a:t>
            </a:r>
            <a:r>
              <a:rPr lang="en-US" dirty="0" smtClean="0"/>
              <a:t>="</a:t>
            </a:r>
            <a:r>
              <a:rPr lang="en-US" dirty="0" err="1" smtClean="0"/>
              <a:t>handleClick</a:t>
            </a:r>
            <a:r>
              <a:rPr lang="en-US" dirty="0" smtClean="0"/>
              <a:t>()" type="button" id="button" value="Click me!"&gt;&lt;/p&gt;</a:t>
            </a:r>
          </a:p>
          <a:p>
            <a:pPr>
              <a:buNone/>
            </a:pPr>
            <a:r>
              <a:rPr lang="en-US" dirty="0" smtClean="0"/>
              <a:t>&lt;/form&gt;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&lt;/body&gt;</a:t>
            </a:r>
          </a:p>
          <a:p>
            <a:pPr>
              <a:buNone/>
            </a:pPr>
            <a:r>
              <a:rPr lang="en-US" dirty="0" smtClean="0"/>
              <a:t>&lt;/html&gt;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&lt;select id="</a:t>
            </a:r>
            <a:r>
              <a:rPr lang="en-US" dirty="0" err="1" smtClean="0"/>
              <a:t>selectInput</a:t>
            </a:r>
            <a:r>
              <a:rPr lang="en-US" dirty="0" smtClean="0"/>
              <a:t>"&gt;</a:t>
            </a:r>
          </a:p>
          <a:p>
            <a:pPr>
              <a:buNone/>
            </a:pPr>
            <a:r>
              <a:rPr lang="en-US" dirty="0" smtClean="0"/>
              <a:t>  &lt;option value="oranges"&gt;Oranges&lt;/option&gt;</a:t>
            </a:r>
          </a:p>
          <a:p>
            <a:pPr>
              <a:buNone/>
            </a:pPr>
            <a:r>
              <a:rPr lang="en-US" dirty="0" smtClean="0"/>
              <a:t>&lt;/select&gt;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&lt;script&gt;</a:t>
            </a:r>
          </a:p>
          <a:p>
            <a:pPr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selectInput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document.getElementById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("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selectInput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");</a:t>
            </a:r>
          </a:p>
          <a:p>
            <a:pPr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selectedIndex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selectInput.selectedIndex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selectedValue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selectInput.options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selectedIndex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].value;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"/>
            <a:ext cx="8229600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100" dirty="0" smtClean="0"/>
              <a:t>&lt;!</a:t>
            </a:r>
            <a:r>
              <a:rPr lang="en-US" sz="1100" dirty="0" err="1" smtClean="0"/>
              <a:t>doctype</a:t>
            </a:r>
            <a:r>
              <a:rPr lang="en-US" sz="1100" dirty="0" smtClean="0"/>
              <a:t> html&gt;</a:t>
            </a:r>
          </a:p>
          <a:p>
            <a:pPr>
              <a:buNone/>
            </a:pPr>
            <a:r>
              <a:rPr lang="en-US" sz="1100" dirty="0" smtClean="0"/>
              <a:t>&lt;html </a:t>
            </a:r>
            <a:r>
              <a:rPr lang="en-US" sz="1100" dirty="0" err="1" smtClean="0"/>
              <a:t>lang</a:t>
            </a:r>
            <a:r>
              <a:rPr lang="en-US" sz="1100" dirty="0" smtClean="0"/>
              <a:t>="en"&gt;</a:t>
            </a:r>
          </a:p>
          <a:p>
            <a:pPr>
              <a:buNone/>
            </a:pPr>
            <a:r>
              <a:rPr lang="en-US" sz="1100" dirty="0" smtClean="0"/>
              <a:t>&lt;body</a:t>
            </a:r>
          </a:p>
          <a:p>
            <a:pPr>
              <a:buNone/>
            </a:pPr>
            <a:r>
              <a:rPr lang="en-US" sz="1100" dirty="0" smtClean="0"/>
              <a:t>&lt;title&gt;Forms&lt;/title&gt;</a:t>
            </a:r>
          </a:p>
          <a:p>
            <a:pPr>
              <a:buNone/>
            </a:pPr>
            <a:r>
              <a:rPr lang="en-US" sz="1100" dirty="0" smtClean="0"/>
              <a:t>&lt;meta </a:t>
            </a:r>
            <a:r>
              <a:rPr lang="en-US" sz="1100" dirty="0" err="1" smtClean="0"/>
              <a:t>charset</a:t>
            </a:r>
            <a:r>
              <a:rPr lang="en-US" sz="1100" dirty="0" smtClean="0"/>
              <a:t>="utf-8"&gt;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&lt;script&gt;</a:t>
            </a:r>
          </a:p>
          <a:p>
            <a:pPr>
              <a:buNone/>
            </a:pPr>
            <a:r>
              <a:rPr lang="en-US" sz="1100" dirty="0" smtClean="0"/>
              <a:t>function </a:t>
            </a:r>
            <a:r>
              <a:rPr lang="en-US" sz="1100" dirty="0" err="1" smtClean="0"/>
              <a:t>handleClick</a:t>
            </a:r>
            <a:r>
              <a:rPr lang="en-US" sz="1100" dirty="0" smtClean="0"/>
              <a:t>() {</a:t>
            </a:r>
          </a:p>
          <a:p>
            <a:pPr>
              <a:buNone/>
            </a:pP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1100" dirty="0" err="1" smtClean="0">
                <a:solidFill>
                  <a:schemeClr val="accent6">
                    <a:lumMod val="75000"/>
                  </a:schemeClr>
                </a:solidFill>
              </a:rPr>
              <a:t>var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75000"/>
                  </a:schemeClr>
                </a:solidFill>
              </a:rPr>
              <a:t>selectInput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sz="1100" dirty="0" err="1" smtClean="0">
                <a:solidFill>
                  <a:schemeClr val="accent6">
                    <a:lumMod val="75000"/>
                  </a:schemeClr>
                </a:solidFill>
              </a:rPr>
              <a:t>document.getElementById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("</a:t>
            </a:r>
            <a:r>
              <a:rPr lang="en-US" sz="1100" dirty="0" err="1" smtClean="0">
                <a:solidFill>
                  <a:schemeClr val="accent6">
                    <a:lumMod val="75000"/>
                  </a:schemeClr>
                </a:solidFill>
              </a:rPr>
              <a:t>selectInput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");</a:t>
            </a:r>
          </a:p>
          <a:p>
            <a:pPr>
              <a:buNone/>
            </a:pP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1100" dirty="0" err="1" smtClean="0">
                <a:solidFill>
                  <a:schemeClr val="accent6">
                    <a:lumMod val="75000"/>
                  </a:schemeClr>
                </a:solidFill>
              </a:rPr>
              <a:t>var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75000"/>
                  </a:schemeClr>
                </a:solidFill>
              </a:rPr>
              <a:t>selectedIndex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sz="1100" dirty="0" err="1" smtClean="0">
                <a:solidFill>
                  <a:schemeClr val="accent6">
                    <a:lumMod val="75000"/>
                  </a:schemeClr>
                </a:solidFill>
              </a:rPr>
              <a:t>selectInput.selectedIndex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1100" dirty="0" err="1" smtClean="0">
                <a:solidFill>
                  <a:schemeClr val="accent6">
                    <a:lumMod val="75000"/>
                  </a:schemeClr>
                </a:solidFill>
              </a:rPr>
              <a:t>var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accent6">
                    <a:lumMod val="75000"/>
                  </a:schemeClr>
                </a:solidFill>
              </a:rPr>
              <a:t>selectedValue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sz="1100" dirty="0" err="1" smtClean="0">
                <a:solidFill>
                  <a:schemeClr val="accent6">
                    <a:lumMod val="75000"/>
                  </a:schemeClr>
                </a:solidFill>
              </a:rPr>
              <a:t>selectInput.options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sz="1100" dirty="0" err="1" smtClean="0">
                <a:solidFill>
                  <a:schemeClr val="accent6">
                    <a:lumMod val="75000"/>
                  </a:schemeClr>
                </a:solidFill>
              </a:rPr>
              <a:t>selectedIndex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].value;</a:t>
            </a:r>
          </a:p>
          <a:p>
            <a:pPr>
              <a:buNone/>
            </a:pP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  alert("Which fruit do you prefer? " + </a:t>
            </a:r>
            <a:r>
              <a:rPr lang="en-US" sz="1100" dirty="0" err="1" smtClean="0">
                <a:solidFill>
                  <a:schemeClr val="accent6">
                    <a:lumMod val="75000"/>
                  </a:schemeClr>
                </a:solidFill>
              </a:rPr>
              <a:t>selectedValue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);</a:t>
            </a:r>
          </a:p>
          <a:p>
            <a:pPr>
              <a:buNone/>
            </a:pPr>
            <a:endParaRPr lang="en-US" sz="11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}</a:t>
            </a:r>
          </a:p>
          <a:p>
            <a:pPr>
              <a:buNone/>
            </a:pPr>
            <a:r>
              <a:rPr lang="en-US" sz="1100" dirty="0" smtClean="0"/>
              <a:t>&lt;/script&gt;</a:t>
            </a:r>
          </a:p>
          <a:p>
            <a:pPr>
              <a:buNone/>
            </a:pPr>
            <a:r>
              <a:rPr lang="en-US" sz="1100" dirty="0" smtClean="0"/>
              <a:t>&lt;/head&gt;</a:t>
            </a:r>
          </a:p>
          <a:p>
            <a:pPr>
              <a:buNone/>
            </a:pPr>
            <a:r>
              <a:rPr lang="en-US" sz="1100" dirty="0" smtClean="0"/>
              <a:t>&lt;body&gt;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&lt;form&gt;</a:t>
            </a:r>
          </a:p>
          <a:p>
            <a:pPr>
              <a:buNone/>
            </a:pPr>
            <a:r>
              <a:rPr lang="en-US" sz="1100" dirty="0" smtClean="0"/>
              <a:t>&lt;p&gt;</a:t>
            </a:r>
          </a:p>
          <a:p>
            <a:pPr>
              <a:buNone/>
            </a:pPr>
            <a:r>
              <a:rPr lang="en-US" sz="1100" dirty="0" smtClean="0"/>
              <a:t>&lt;select id="</a:t>
            </a:r>
            <a:r>
              <a:rPr lang="en-US" sz="1100" dirty="0" err="1" smtClean="0"/>
              <a:t>selectInput</a:t>
            </a:r>
            <a:r>
              <a:rPr lang="en-US" sz="1100" dirty="0" smtClean="0"/>
              <a:t>"&gt;</a:t>
            </a:r>
          </a:p>
          <a:p>
            <a:pPr>
              <a:buNone/>
            </a:pPr>
            <a:r>
              <a:rPr lang="en-US" sz="1100" dirty="0" smtClean="0"/>
              <a:t>  &lt;option value="oranges"&gt;Oranges&lt;/option&gt;</a:t>
            </a:r>
          </a:p>
          <a:p>
            <a:pPr>
              <a:buNone/>
            </a:pPr>
            <a:r>
              <a:rPr lang="en-US" sz="1100" dirty="0" smtClean="0"/>
              <a:t>  &lt;option value="lemons"&gt;Lemons &lt;/option&gt;</a:t>
            </a:r>
          </a:p>
          <a:p>
            <a:pPr>
              <a:buNone/>
            </a:pPr>
            <a:r>
              <a:rPr lang="en-US" sz="1100" dirty="0" smtClean="0"/>
              <a:t>  &lt;option value="apples"&gt;Apples&lt;/option&gt;</a:t>
            </a:r>
          </a:p>
          <a:p>
            <a:pPr>
              <a:buNone/>
            </a:pPr>
            <a:r>
              <a:rPr lang="en-US" sz="1100" dirty="0" smtClean="0"/>
              <a:t>  &lt;option value="bananas"&gt;Bananas&lt;/option&gt;</a:t>
            </a:r>
          </a:p>
          <a:p>
            <a:pPr>
              <a:buNone/>
            </a:pPr>
            <a:r>
              <a:rPr lang="en-US" sz="1100" dirty="0" smtClean="0"/>
              <a:t>&lt;/select&gt;</a:t>
            </a:r>
          </a:p>
          <a:p>
            <a:pPr>
              <a:buNone/>
            </a:pPr>
            <a:r>
              <a:rPr lang="en-US" sz="1100" dirty="0" smtClean="0"/>
              <a:t>&lt;/p&gt;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&lt;p&gt;&lt;input </a:t>
            </a:r>
            <a:r>
              <a:rPr lang="en-US" sz="1100" dirty="0" err="1" smtClean="0"/>
              <a:t>onclick</a:t>
            </a:r>
            <a:r>
              <a:rPr lang="en-US" sz="1100" dirty="0" smtClean="0"/>
              <a:t>="</a:t>
            </a:r>
            <a:r>
              <a:rPr lang="en-US" sz="1100" dirty="0" err="1" smtClean="0"/>
              <a:t>handleClick</a:t>
            </a:r>
            <a:r>
              <a:rPr lang="en-US" sz="1100" dirty="0" smtClean="0"/>
              <a:t>()" type="button" id="button" value="Click me!"&gt;&lt;/p&gt;</a:t>
            </a:r>
          </a:p>
          <a:p>
            <a:pPr>
              <a:buNone/>
            </a:pPr>
            <a:r>
              <a:rPr lang="en-US" sz="1100" dirty="0" smtClean="0"/>
              <a:t>&lt;/form&gt;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&lt;/body&gt;</a:t>
            </a:r>
          </a:p>
          <a:p>
            <a:pPr>
              <a:buNone/>
            </a:pPr>
            <a:r>
              <a:rPr lang="en-US" sz="1100" dirty="0" smtClean="0"/>
              <a:t>&lt;/html&gt;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Term Project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77200" cy="4114800"/>
          </a:xfrm>
        </p:spPr>
        <p:txBody>
          <a:bodyPr/>
          <a:lstStyle/>
          <a:p>
            <a:r>
              <a:rPr lang="en-US" altLang="en-US" dirty="0" smtClean="0"/>
              <a:t>Option 1: </a:t>
            </a:r>
          </a:p>
          <a:p>
            <a:pPr lvl="1"/>
            <a:r>
              <a:rPr lang="en-US" altLang="en-US" dirty="0" smtClean="0"/>
              <a:t>Drupal, Joomla, …</a:t>
            </a:r>
          </a:p>
          <a:p>
            <a:r>
              <a:rPr lang="en-US" altLang="en-US" dirty="0" smtClean="0"/>
              <a:t>Option 2: Programming project</a:t>
            </a:r>
          </a:p>
          <a:p>
            <a:pPr lvl="1"/>
            <a:r>
              <a:rPr lang="en-US" altLang="en-US" dirty="0" err="1" smtClean="0"/>
              <a:t>Javascript</a:t>
            </a:r>
            <a:r>
              <a:rPr lang="en-US" altLang="en-US" dirty="0" smtClean="0"/>
              <a:t>, PHP, Java, C, Python, Ruby, …</a:t>
            </a:r>
          </a:p>
          <a:p>
            <a:r>
              <a:rPr lang="en-US" altLang="en-US" dirty="0" smtClean="0"/>
              <a:t>Four “deliverables”</a:t>
            </a:r>
          </a:p>
          <a:p>
            <a:pPr lvl="1"/>
            <a:r>
              <a:rPr lang="en-US" altLang="en-US" dirty="0" smtClean="0"/>
              <a:t>P1 requests teaming preferences</a:t>
            </a:r>
          </a:p>
          <a:p>
            <a:pPr lvl="2"/>
            <a:r>
              <a:rPr lang="en-US" altLang="en-US" dirty="0" smtClean="0"/>
              <a:t>Assigned based on skills diversity</a:t>
            </a:r>
          </a:p>
          <a:p>
            <a:pPr lvl="1"/>
            <a:r>
              <a:rPr lang="en-US" altLang="en-US" dirty="0" smtClean="0"/>
              <a:t>P2 is project plan</a:t>
            </a:r>
          </a:p>
          <a:p>
            <a:pPr lvl="1"/>
            <a:r>
              <a:rPr lang="en-US" altLang="en-US" dirty="0" smtClean="0"/>
              <a:t>P3 is project design</a:t>
            </a:r>
          </a:p>
          <a:p>
            <a:pPr lvl="1"/>
            <a:r>
              <a:rPr lang="en-US" altLang="en-US" dirty="0" smtClean="0"/>
              <a:t>P4 is presentation slides (from class presentation)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Before You Go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	On a sheet of paper, answer the following (ungraded) question (no names, please):</a:t>
            </a:r>
          </a:p>
          <a:p>
            <a:endParaRPr lang="en-US" altLang="en-US" smtClean="0"/>
          </a:p>
          <a:p>
            <a:pPr>
              <a:buFontTx/>
              <a:buNone/>
            </a:pPr>
            <a:r>
              <a:rPr lang="en-US" altLang="en-US" smtClean="0"/>
              <a:t>	</a:t>
            </a:r>
            <a:r>
              <a:rPr lang="en-US" altLang="en-US" sz="4000" smtClean="0"/>
              <a:t>What was the muddiest point in today’s class?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Constructor</a:t>
            </a:r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Invoke constructors using “new”: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1752600"/>
            <a:ext cx="673979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400" b="0" dirty="0" err="1">
                <a:solidFill>
                  <a:srgbClr val="000000"/>
                </a:solidFill>
                <a:latin typeface="Gill Sans"/>
                <a:cs typeface="Gill Sans"/>
              </a:rPr>
              <a:t>var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latin typeface="Gill Sans"/>
                <a:cs typeface="Gill Sans"/>
              </a:rPr>
              <a:t>fido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= new Dog("Fido", "Mixed", 38);</a:t>
            </a:r>
            <a:b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400" b="0" dirty="0" err="1">
                <a:solidFill>
                  <a:srgbClr val="000000"/>
                </a:solidFill>
                <a:latin typeface="Gill Sans"/>
                <a:cs typeface="Gill Sans"/>
              </a:rPr>
              <a:t>var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tiny = new Dog("Tiny", "</a:t>
            </a:r>
            <a:r>
              <a:rPr lang="en-US" sz="2400" b="0" dirty="0" err="1">
                <a:solidFill>
                  <a:srgbClr val="000000"/>
                </a:solidFill>
                <a:latin typeface="Gill Sans"/>
                <a:cs typeface="Gill Sans"/>
              </a:rPr>
              <a:t>Chawalla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", 8);</a:t>
            </a:r>
            <a:b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400" b="0" dirty="0" err="1">
                <a:solidFill>
                  <a:srgbClr val="000000"/>
                </a:solidFill>
                <a:latin typeface="Gill Sans"/>
                <a:cs typeface="Gill Sans"/>
              </a:rPr>
              <a:t>var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latin typeface="Gill Sans"/>
                <a:cs typeface="Gill Sans"/>
              </a:rPr>
              <a:t>clifford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= new Dog("Clifford", "Bloodhound", 65)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;</a:t>
            </a:r>
          </a:p>
          <a:p>
            <a:pPr eaLnBrk="0" hangingPunct="0"/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eaLnBrk="0" hangingPunct="0"/>
            <a:r>
              <a:rPr lang="en-US" sz="2400" b="0" dirty="0" err="1">
                <a:solidFill>
                  <a:srgbClr val="000000"/>
                </a:solidFill>
                <a:latin typeface="Gill Sans"/>
                <a:cs typeface="Gill Sans"/>
              </a:rPr>
              <a:t>fido.bark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()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;</a:t>
            </a:r>
          </a:p>
          <a:p>
            <a:pPr eaLnBrk="0" hangingPunct="0"/>
            <a:r>
              <a:rPr lang="en-US" sz="24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tiny.bark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()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;</a:t>
            </a:r>
          </a:p>
          <a:p>
            <a:pPr eaLnBrk="0" hangingPunct="0"/>
            <a:r>
              <a:rPr lang="en-US" sz="24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clifford.bark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(); </a:t>
            </a:r>
          </a:p>
        </p:txBody>
      </p:sp>
    </p:spTree>
    <p:extLst>
      <p:ext uri="{BB962C8B-B14F-4D97-AF65-F5344CB8AC3E}">
        <p14:creationId xmlns:p14="http://schemas.microsoft.com/office/powerpoint/2010/main" val="2055731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object properties using the “dot” notation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Invoke an object’s method using the dot notation: </a:t>
            </a:r>
          </a:p>
          <a:p>
            <a:endParaRPr lang="en-US" dirty="0" smtClean="0"/>
          </a:p>
          <a:p>
            <a:r>
              <a:rPr lang="en-US" dirty="0" err="1" smtClean="0"/>
              <a:t>this.bark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66800" y="3244689"/>
            <a:ext cx="15475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4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fido.bark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();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56503" y="1680001"/>
            <a:ext cx="34221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400" b="0" dirty="0" err="1">
                <a:solidFill>
                  <a:srgbClr val="000000"/>
                </a:solidFill>
                <a:latin typeface="Gill Sans"/>
                <a:cs typeface="Gill Sans"/>
              </a:rPr>
              <a:t>var</a:t>
            </a:r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w = </a:t>
            </a:r>
            <a:r>
              <a:rPr lang="en-US" sz="24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fido.weight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;</a:t>
            </a:r>
          </a:p>
          <a:p>
            <a:pPr eaLnBrk="0" hangingPunct="0"/>
            <a:r>
              <a:rPr lang="en-US" sz="2400" b="0" dirty="0" err="1" smtClean="0">
                <a:solidFill>
                  <a:srgbClr val="000000"/>
                </a:solidFill>
                <a:latin typeface="Gill Sans"/>
                <a:cs typeface="Gill Sans"/>
              </a:rPr>
              <a:t>fido.breed</a:t>
            </a:r>
            <a:r>
              <a:rPr lang="en-US" sz="2400" b="0" dirty="0" smtClean="0">
                <a:solidFill>
                  <a:srgbClr val="000000"/>
                </a:solidFill>
                <a:latin typeface="Gill Sans"/>
                <a:cs typeface="Gill Sans"/>
              </a:rPr>
              <a:t> = "Yellow Lab";</a:t>
            </a:r>
            <a:endParaRPr lang="en-US" sz="24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2383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Conventions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/>
              <a:t>CapsInitial</a:t>
            </a:r>
            <a:r>
              <a:rPr lang="en-US" altLang="en-US" dirty="0" smtClean="0"/>
              <a:t> camel case is used for a </a:t>
            </a:r>
            <a:r>
              <a:rPr lang="en-US" altLang="en-US" dirty="0" err="1" smtClean="0"/>
              <a:t>a</a:t>
            </a:r>
            <a:r>
              <a:rPr lang="en-US" altLang="en-US" dirty="0" smtClean="0"/>
              <a:t> </a:t>
            </a:r>
            <a:r>
              <a:rPr lang="en-US" altLang="en-US" b="1" u="sng" dirty="0" smtClean="0"/>
              <a:t>class</a:t>
            </a:r>
          </a:p>
          <a:p>
            <a:pPr lvl="4"/>
            <a:endParaRPr lang="en-US" altLang="en-US" dirty="0" smtClean="0"/>
          </a:p>
          <a:p>
            <a:r>
              <a:rPr lang="en-US" altLang="en-US" dirty="0" err="1" smtClean="0"/>
              <a:t>lowerCaseInitial</a:t>
            </a:r>
            <a:r>
              <a:rPr lang="en-US" altLang="en-US" dirty="0" smtClean="0"/>
              <a:t> camel case is used for a </a:t>
            </a:r>
          </a:p>
          <a:p>
            <a:pPr lvl="1"/>
            <a:r>
              <a:rPr lang="en-US" altLang="en-US" dirty="0" smtClean="0"/>
              <a:t>Variable (if not followed by parameters)</a:t>
            </a:r>
          </a:p>
          <a:p>
            <a:pPr lvl="1"/>
            <a:r>
              <a:rPr lang="en-US" altLang="en-US" dirty="0" smtClean="0"/>
              <a:t>Method (if followed by parameters)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An </a:t>
            </a:r>
            <a:r>
              <a:rPr lang="en-US" altLang="en-US" b="1" u="sng" dirty="0" smtClean="0"/>
              <a:t>object</a:t>
            </a:r>
            <a:r>
              <a:rPr lang="en-US" altLang="en-US" dirty="0" smtClean="0"/>
              <a:t> can be assigned to a variable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3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3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3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_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3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4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7092</TotalTime>
  <Pages>22</Pages>
  <Words>3657</Words>
  <Application>Microsoft Office PowerPoint</Application>
  <PresentationFormat>On-screen Show (4:3)</PresentationFormat>
  <Paragraphs>765</Paragraphs>
  <Slides>68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36</vt:i4>
      </vt:variant>
      <vt:variant>
        <vt:lpstr>Slide Titles</vt:lpstr>
      </vt:variant>
      <vt:variant>
        <vt:i4>68</vt:i4>
      </vt:variant>
    </vt:vector>
  </HeadingPairs>
  <TitlesOfParts>
    <vt:vector size="112" baseType="lpstr">
      <vt:lpstr>ＭＳ Ｐゴシック</vt:lpstr>
      <vt:lpstr>Arial</vt:lpstr>
      <vt:lpstr>Arial Black</vt:lpstr>
      <vt:lpstr>Calibri</vt:lpstr>
      <vt:lpstr>Courier New</vt:lpstr>
      <vt:lpstr>Gill Sans</vt:lpstr>
      <vt:lpstr>Times New Roman</vt:lpstr>
      <vt:lpstr>Wingdings</vt:lpstr>
      <vt:lpstr>Default Design</vt:lpstr>
      <vt:lpstr>1_Default Design</vt:lpstr>
      <vt:lpstr>Office Theme</vt:lpstr>
      <vt:lpstr>11_Office Theme</vt:lpstr>
      <vt:lpstr>12_Office Theme</vt:lpstr>
      <vt:lpstr>18_Office Theme</vt:lpstr>
      <vt:lpstr>19_Office Theme</vt:lpstr>
      <vt:lpstr>20_Office Theme</vt:lpstr>
      <vt:lpstr>21_Office Theme</vt:lpstr>
      <vt:lpstr>23_Office Theme</vt:lpstr>
      <vt:lpstr>24_Office Theme</vt:lpstr>
      <vt:lpstr>25_Office Theme</vt:lpstr>
      <vt:lpstr>26_Office Theme</vt:lpstr>
      <vt:lpstr>28_Office Theme</vt:lpstr>
      <vt:lpstr>29_Office Theme</vt:lpstr>
      <vt:lpstr>31_Office Theme</vt:lpstr>
      <vt:lpstr>32_Office Theme</vt:lpstr>
      <vt:lpstr>34_Office Theme</vt:lpstr>
      <vt:lpstr>35_Office Theme</vt:lpstr>
      <vt:lpstr>37_Office Theme</vt:lpstr>
      <vt:lpstr>2_Default Design</vt:lpstr>
      <vt:lpstr>1_Office Theme</vt:lpstr>
      <vt:lpstr>6_Office Theme</vt:lpstr>
      <vt:lpstr>7_Office Theme</vt:lpstr>
      <vt:lpstr>8_Office Theme</vt:lpstr>
      <vt:lpstr>9_Office Theme</vt:lpstr>
      <vt:lpstr>13_Office Theme</vt:lpstr>
      <vt:lpstr>14_Office Theme</vt:lpstr>
      <vt:lpstr>15_Office Theme</vt:lpstr>
      <vt:lpstr>22_Office Theme</vt:lpstr>
      <vt:lpstr>27_Office Theme</vt:lpstr>
      <vt:lpstr>30_Office Theme</vt:lpstr>
      <vt:lpstr>33_Office Theme</vt:lpstr>
      <vt:lpstr>36_Office Theme</vt:lpstr>
      <vt:lpstr>38_Office Theme</vt:lpstr>
      <vt:lpstr>42_Office Theme</vt:lpstr>
      <vt:lpstr>Objects and Events</vt:lpstr>
      <vt:lpstr>Muddiest Points</vt:lpstr>
      <vt:lpstr>Programming in Four Parts</vt:lpstr>
      <vt:lpstr>Key Ideas</vt:lpstr>
      <vt:lpstr>Objects: Methods</vt:lpstr>
      <vt:lpstr>Constructor</vt:lpstr>
      <vt:lpstr>Using Constructors</vt:lpstr>
      <vt:lpstr>Properties and Methods</vt:lpstr>
      <vt:lpstr>Some Conventions</vt:lpstr>
      <vt:lpstr>Object Instantiation</vt:lpstr>
      <vt:lpstr>Formalizing Object Interfaces</vt:lpstr>
      <vt:lpstr>PowerPoint Presentation</vt:lpstr>
      <vt:lpstr>PowerPoint Presentation</vt:lpstr>
      <vt:lpstr>PowerPoint Presentation</vt:lpstr>
      <vt:lpstr>Alternative Notation</vt:lpstr>
      <vt:lpstr>Everything is an Object</vt:lpstr>
      <vt:lpstr>String Objects</vt:lpstr>
      <vt:lpstr>Some Handy Methods</vt:lpstr>
      <vt:lpstr>Some Math Methods</vt:lpstr>
      <vt:lpstr>Why Use Objects?</vt:lpstr>
      <vt:lpstr>Design Exercise</vt:lpstr>
      <vt:lpstr>PowerPoint Presentation</vt:lpstr>
      <vt:lpstr>PowerPoint Presentation</vt:lpstr>
      <vt:lpstr>PowerPoint Presentation</vt:lpstr>
      <vt:lpstr>A DOM Tree</vt:lpstr>
      <vt:lpstr>Document Object Model</vt:lpstr>
      <vt:lpstr>PowerPoint Presentation</vt:lpstr>
      <vt:lpstr> Getting to DOM Elements</vt:lpstr>
      <vt:lpstr>Asking the DOM to “do stuff”</vt:lpstr>
      <vt:lpstr>Access to DOM Elements</vt:lpstr>
      <vt:lpstr>DOM: Selecting an Element/Node</vt:lpstr>
      <vt:lpstr>DOM: Selecting an Element/Node</vt:lpstr>
      <vt:lpstr>DOM: Selecting an Element/Node</vt:lpstr>
      <vt:lpstr>PowerPoint Presentation</vt:lpstr>
      <vt:lpstr>DOM: Manipulating Elements/Nodes</vt:lpstr>
      <vt:lpstr>PowerPoint Presentation</vt:lpstr>
      <vt:lpstr>DOM: Manipulating Children Nodes</vt:lpstr>
      <vt:lpstr>Example</vt:lpstr>
      <vt:lpstr>PowerPoint Presentation</vt:lpstr>
      <vt:lpstr>DOM: Create Elements/Nodes</vt:lpstr>
      <vt:lpstr>Example</vt:lpstr>
      <vt:lpstr>DOM: Eliminate Elements/Nodes</vt:lpstr>
      <vt:lpstr>PowerPoint Presentation</vt:lpstr>
      <vt:lpstr>Documentation Tips</vt:lpstr>
      <vt:lpstr>Using JavaScript with Forms</vt:lpstr>
      <vt:lpstr>HTML Form Element Types</vt:lpstr>
      <vt:lpstr>Linking Forms to Functions</vt:lpstr>
      <vt:lpstr>Referring to Form Content</vt:lpstr>
      <vt:lpstr>Events</vt:lpstr>
      <vt:lpstr>More complex events…Forms</vt:lpstr>
      <vt:lpstr>Push Button</vt:lpstr>
      <vt:lpstr>Text Box</vt:lpstr>
      <vt:lpstr>Radio Button</vt:lpstr>
      <vt:lpstr>Check Box</vt:lpstr>
      <vt:lpstr>List</vt:lpstr>
      <vt:lpstr>Handling Events…JavaScript!</vt:lpstr>
      <vt:lpstr>Handling Events…JavaScript!</vt:lpstr>
      <vt:lpstr>Example with Push Button</vt:lpstr>
      <vt:lpstr>Text Box: access text</vt:lpstr>
      <vt:lpstr>Text Box</vt:lpstr>
      <vt:lpstr>Radio Button</vt:lpstr>
      <vt:lpstr>PowerPoint Presentation</vt:lpstr>
      <vt:lpstr>Check Box</vt:lpstr>
      <vt:lpstr>PowerPoint Presentation</vt:lpstr>
      <vt:lpstr>List</vt:lpstr>
      <vt:lpstr>PowerPoint Presentation</vt:lpstr>
      <vt:lpstr>Term Project</vt:lpstr>
      <vt:lpstr>Before You Go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</dc:title>
  <dc:subject>Week 2 LBSC 690</dc:subject>
  <dc:creator>Doug Oard</dc:creator>
  <cp:lastModifiedBy>gg</cp:lastModifiedBy>
  <cp:revision>397</cp:revision>
  <cp:lastPrinted>1997-09-10T16:39:34Z</cp:lastPrinted>
  <dcterms:created xsi:type="dcterms:W3CDTF">1997-09-10T16:39:54Z</dcterms:created>
  <dcterms:modified xsi:type="dcterms:W3CDTF">2015-02-26T02:43:37Z</dcterms:modified>
</cp:coreProperties>
</file>