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theme/theme8.xml" ContentType="application/vnd.openxmlformats-officedocument.theme+xml"/>
  <Override PartName="/ppt/slideLayouts/slideLayout21.xml" ContentType="application/vnd.openxmlformats-officedocument.presentationml.slideLayout+xml"/>
  <Override PartName="/ppt/theme/theme9.xml" ContentType="application/vnd.openxmlformats-officedocument.theme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slideLayouts/slideLayout2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theme/theme13.xml" ContentType="application/vnd.openxmlformats-officedocument.theme+xml"/>
  <Override PartName="/ppt/slideLayouts/slideLayout26.xml" ContentType="application/vnd.openxmlformats-officedocument.presentationml.slideLayout+xml"/>
  <Override PartName="/ppt/theme/theme14.xml" ContentType="application/vnd.openxmlformats-officedocument.theme+xml"/>
  <Override PartName="/ppt/slideLayouts/slideLayout27.xml" ContentType="application/vnd.openxmlformats-officedocument.presentationml.slideLayout+xml"/>
  <Override PartName="/ppt/theme/theme15.xml" ContentType="application/vnd.openxmlformats-officedocument.theme+xml"/>
  <Override PartName="/ppt/slideLayouts/slideLayout28.xml" ContentType="application/vnd.openxmlformats-officedocument.presentationml.slideLayout+xml"/>
  <Override PartName="/ppt/theme/theme16.xml" ContentType="application/vnd.openxmlformats-officedocument.theme+xml"/>
  <Override PartName="/ppt/slideLayouts/slideLayout29.xml" ContentType="application/vnd.openxmlformats-officedocument.presentationml.slideLayout+xml"/>
  <Override PartName="/ppt/theme/theme17.xml" ContentType="application/vnd.openxmlformats-officedocument.theme+xml"/>
  <Override PartName="/ppt/slideLayouts/slideLayout30.xml" ContentType="application/vnd.openxmlformats-officedocument.presentationml.slideLayout+xml"/>
  <Override PartName="/ppt/theme/theme18.xml" ContentType="application/vnd.openxmlformats-officedocument.theme+xml"/>
  <Override PartName="/ppt/slideLayouts/slideLayout31.xml" ContentType="application/vnd.openxmlformats-officedocument.presentationml.slideLayout+xml"/>
  <Override PartName="/ppt/theme/theme19.xml" ContentType="application/vnd.openxmlformats-officedocument.theme+xml"/>
  <Override PartName="/ppt/slideLayouts/slideLayout32.xml" ContentType="application/vnd.openxmlformats-officedocument.presentationml.slideLayout+xml"/>
  <Override PartName="/ppt/theme/theme20.xml" ContentType="application/vnd.openxmlformats-officedocument.theme+xml"/>
  <Override PartName="/ppt/slideLayouts/slideLayout33.xml" ContentType="application/vnd.openxmlformats-officedocument.presentationml.slideLayout+xml"/>
  <Override PartName="/ppt/theme/theme21.xml" ContentType="application/vnd.openxmlformats-officedocument.theme+xml"/>
  <Override PartName="/ppt/slideLayouts/slideLayout34.xml" ContentType="application/vnd.openxmlformats-officedocument.presentationml.slideLayout+xml"/>
  <Override PartName="/ppt/theme/theme22.xml" ContentType="application/vnd.openxmlformats-officedocument.theme+xml"/>
  <Override PartName="/ppt/slideLayouts/slideLayout35.xml" ContentType="application/vnd.openxmlformats-officedocument.presentationml.slideLayout+xml"/>
  <Override PartName="/ppt/theme/theme23.xml" ContentType="application/vnd.openxmlformats-officedocument.theme+xml"/>
  <Override PartName="/ppt/slideLayouts/slideLayout36.xml" ContentType="application/vnd.openxmlformats-officedocument.presentationml.slideLayout+xml"/>
  <Override PartName="/ppt/theme/theme24.xml" ContentType="application/vnd.openxmlformats-officedocument.theme+xml"/>
  <Override PartName="/ppt/slideLayouts/slideLayout37.xml" ContentType="application/vnd.openxmlformats-officedocument.presentationml.slideLayout+xml"/>
  <Override PartName="/ppt/theme/theme25.xml" ContentType="application/vnd.openxmlformats-officedocument.theme+xml"/>
  <Override PartName="/ppt/slideLayouts/slideLayout38.xml" ContentType="application/vnd.openxmlformats-officedocument.presentationml.slideLayout+xml"/>
  <Override PartName="/ppt/theme/theme26.xml" ContentType="application/vnd.openxmlformats-officedocument.theme+xml"/>
  <Override PartName="/ppt/slideLayouts/slideLayout39.xml" ContentType="application/vnd.openxmlformats-officedocument.presentationml.slideLayout+xml"/>
  <Override PartName="/ppt/theme/theme27.xml" ContentType="application/vnd.openxmlformats-officedocument.theme+xml"/>
  <Override PartName="/ppt/slideLayouts/slideLayout40.xml" ContentType="application/vnd.openxmlformats-officedocument.presentationml.slideLayout+xml"/>
  <Override PartName="/ppt/theme/theme28.xml" ContentType="application/vnd.openxmlformats-officedocument.theme+xml"/>
  <Override PartName="/ppt/slideLayouts/slideLayout41.xml" ContentType="application/vnd.openxmlformats-officedocument.presentationml.slideLayout+xml"/>
  <Override PartName="/ppt/theme/theme29.xml" ContentType="application/vnd.openxmlformats-officedocument.theme+xml"/>
  <Override PartName="/ppt/slideLayouts/slideLayout42.xml" ContentType="application/vnd.openxmlformats-officedocument.presentationml.slideLayout+xml"/>
  <Override PartName="/ppt/theme/theme30.xml" ContentType="application/vnd.openxmlformats-officedocument.theme+xml"/>
  <Override PartName="/ppt/slideLayouts/slideLayout43.xml" ContentType="application/vnd.openxmlformats-officedocument.presentationml.slideLayout+xml"/>
  <Override PartName="/ppt/theme/theme31.xml" ContentType="application/vnd.openxmlformats-officedocument.theme+xml"/>
  <Override PartName="/ppt/slideLayouts/slideLayout44.xml" ContentType="application/vnd.openxmlformats-officedocument.presentationml.slideLayout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9" r:id="rId3"/>
    <p:sldMasterId id="2147483671" r:id="rId4"/>
    <p:sldMasterId id="2147483673" r:id="rId5"/>
    <p:sldMasterId id="2147483675" r:id="rId6"/>
    <p:sldMasterId id="2147483677" r:id="rId7"/>
    <p:sldMasterId id="2147483679" r:id="rId8"/>
    <p:sldMasterId id="2147483681" r:id="rId9"/>
    <p:sldMasterId id="2147483683" r:id="rId10"/>
    <p:sldMasterId id="2147483691" r:id="rId11"/>
    <p:sldMasterId id="2147483695" r:id="rId12"/>
    <p:sldMasterId id="2147483697" r:id="rId13"/>
    <p:sldMasterId id="2147483699" r:id="rId14"/>
    <p:sldMasterId id="2147483701" r:id="rId15"/>
    <p:sldMasterId id="2147483707" r:id="rId16"/>
    <p:sldMasterId id="2147483709" r:id="rId17"/>
    <p:sldMasterId id="2147483711" r:id="rId18"/>
    <p:sldMasterId id="2147483713" r:id="rId19"/>
    <p:sldMasterId id="2147483715" r:id="rId20"/>
    <p:sldMasterId id="2147483717" r:id="rId21"/>
    <p:sldMasterId id="2147483721" r:id="rId22"/>
    <p:sldMasterId id="2147483723" r:id="rId23"/>
    <p:sldMasterId id="2147483725" r:id="rId24"/>
    <p:sldMasterId id="2147483727" r:id="rId25"/>
    <p:sldMasterId id="2147483731" r:id="rId26"/>
    <p:sldMasterId id="2147483733" r:id="rId27"/>
    <p:sldMasterId id="2147483737" r:id="rId28"/>
    <p:sldMasterId id="2147483739" r:id="rId29"/>
    <p:sldMasterId id="2147483743" r:id="rId30"/>
    <p:sldMasterId id="2147483745" r:id="rId31"/>
    <p:sldMasterId id="2147483749" r:id="rId32"/>
  </p:sldMasterIdLst>
  <p:notesMasterIdLst>
    <p:notesMasterId r:id="rId91"/>
  </p:notesMasterIdLst>
  <p:handoutMasterIdLst>
    <p:handoutMasterId r:id="rId92"/>
  </p:handoutMasterIdLst>
  <p:sldIdLst>
    <p:sldId id="256" r:id="rId33"/>
    <p:sldId id="257" r:id="rId34"/>
    <p:sldId id="550" r:id="rId35"/>
    <p:sldId id="624" r:id="rId36"/>
    <p:sldId id="590" r:id="rId37"/>
    <p:sldId id="587" r:id="rId38"/>
    <p:sldId id="588" r:id="rId39"/>
    <p:sldId id="589" r:id="rId40"/>
    <p:sldId id="626" r:id="rId41"/>
    <p:sldId id="627" r:id="rId42"/>
    <p:sldId id="628" r:id="rId43"/>
    <p:sldId id="543" r:id="rId44"/>
    <p:sldId id="605" r:id="rId45"/>
    <p:sldId id="601" r:id="rId46"/>
    <p:sldId id="591" r:id="rId47"/>
    <p:sldId id="613" r:id="rId48"/>
    <p:sldId id="614" r:id="rId49"/>
    <p:sldId id="593" r:id="rId50"/>
    <p:sldId id="615" r:id="rId51"/>
    <p:sldId id="616" r:id="rId52"/>
    <p:sldId id="617" r:id="rId53"/>
    <p:sldId id="618" r:id="rId54"/>
    <p:sldId id="573" r:id="rId55"/>
    <p:sldId id="619" r:id="rId56"/>
    <p:sldId id="620" r:id="rId57"/>
    <p:sldId id="609" r:id="rId58"/>
    <p:sldId id="610" r:id="rId59"/>
    <p:sldId id="607" r:id="rId60"/>
    <p:sldId id="584" r:id="rId61"/>
    <p:sldId id="583" r:id="rId62"/>
    <p:sldId id="595" r:id="rId63"/>
    <p:sldId id="596" r:id="rId64"/>
    <p:sldId id="597" r:id="rId65"/>
    <p:sldId id="582" r:id="rId66"/>
    <p:sldId id="571" r:id="rId67"/>
    <p:sldId id="585" r:id="rId68"/>
    <p:sldId id="553" r:id="rId69"/>
    <p:sldId id="586" r:id="rId70"/>
    <p:sldId id="654" r:id="rId71"/>
    <p:sldId id="629" r:id="rId72"/>
    <p:sldId id="632" r:id="rId73"/>
    <p:sldId id="633" r:id="rId74"/>
    <p:sldId id="634" r:id="rId75"/>
    <p:sldId id="635" r:id="rId76"/>
    <p:sldId id="636" r:id="rId77"/>
    <p:sldId id="637" r:id="rId78"/>
    <p:sldId id="639" r:id="rId79"/>
    <p:sldId id="640" r:id="rId80"/>
    <p:sldId id="641" r:id="rId81"/>
    <p:sldId id="642" r:id="rId82"/>
    <p:sldId id="644" r:id="rId83"/>
    <p:sldId id="645" r:id="rId84"/>
    <p:sldId id="647" r:id="rId85"/>
    <p:sldId id="648" r:id="rId86"/>
    <p:sldId id="650" r:id="rId87"/>
    <p:sldId id="651" r:id="rId88"/>
    <p:sldId id="653" r:id="rId89"/>
    <p:sldId id="393" r:id="rId9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1" autoAdjust="0"/>
  </p:normalViewPr>
  <p:slideViewPr>
    <p:cSldViewPr>
      <p:cViewPr varScale="1">
        <p:scale>
          <a:sx n="109" d="100"/>
          <a:sy n="109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7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2.xml"/><Relationship Id="rId42" Type="http://schemas.openxmlformats.org/officeDocument/2006/relationships/slide" Target="slides/slide10.xml"/><Relationship Id="rId47" Type="http://schemas.openxmlformats.org/officeDocument/2006/relationships/slide" Target="slides/slide15.xml"/><Relationship Id="rId50" Type="http://schemas.openxmlformats.org/officeDocument/2006/relationships/slide" Target="slides/slide18.xml"/><Relationship Id="rId55" Type="http://schemas.openxmlformats.org/officeDocument/2006/relationships/slide" Target="slides/slide23.xml"/><Relationship Id="rId63" Type="http://schemas.openxmlformats.org/officeDocument/2006/relationships/slide" Target="slides/slide31.xml"/><Relationship Id="rId68" Type="http://schemas.openxmlformats.org/officeDocument/2006/relationships/slide" Target="slides/slide36.xml"/><Relationship Id="rId76" Type="http://schemas.openxmlformats.org/officeDocument/2006/relationships/slide" Target="slides/slide44.xml"/><Relationship Id="rId84" Type="http://schemas.openxmlformats.org/officeDocument/2006/relationships/slide" Target="slides/slide52.xml"/><Relationship Id="rId89" Type="http://schemas.openxmlformats.org/officeDocument/2006/relationships/slide" Target="slides/slide57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9.xml"/><Relationship Id="rId9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5.xml"/><Relationship Id="rId40" Type="http://schemas.openxmlformats.org/officeDocument/2006/relationships/slide" Target="slides/slide8.xml"/><Relationship Id="rId45" Type="http://schemas.openxmlformats.org/officeDocument/2006/relationships/slide" Target="slides/slide13.xml"/><Relationship Id="rId53" Type="http://schemas.openxmlformats.org/officeDocument/2006/relationships/slide" Target="slides/slide21.xml"/><Relationship Id="rId58" Type="http://schemas.openxmlformats.org/officeDocument/2006/relationships/slide" Target="slides/slide26.xml"/><Relationship Id="rId66" Type="http://schemas.openxmlformats.org/officeDocument/2006/relationships/slide" Target="slides/slide34.xml"/><Relationship Id="rId74" Type="http://schemas.openxmlformats.org/officeDocument/2006/relationships/slide" Target="slides/slide42.xml"/><Relationship Id="rId79" Type="http://schemas.openxmlformats.org/officeDocument/2006/relationships/slide" Target="slides/slide47.xml"/><Relationship Id="rId87" Type="http://schemas.openxmlformats.org/officeDocument/2006/relationships/slide" Target="slides/slide55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9.xml"/><Relationship Id="rId82" Type="http://schemas.openxmlformats.org/officeDocument/2006/relationships/slide" Target="slides/slide50.xml"/><Relationship Id="rId90" Type="http://schemas.openxmlformats.org/officeDocument/2006/relationships/slide" Target="slides/slide58.xml"/><Relationship Id="rId95" Type="http://schemas.openxmlformats.org/officeDocument/2006/relationships/theme" Target="theme/theme1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3.xml"/><Relationship Id="rId43" Type="http://schemas.openxmlformats.org/officeDocument/2006/relationships/slide" Target="slides/slide11.xml"/><Relationship Id="rId48" Type="http://schemas.openxmlformats.org/officeDocument/2006/relationships/slide" Target="slides/slide16.xml"/><Relationship Id="rId56" Type="http://schemas.openxmlformats.org/officeDocument/2006/relationships/slide" Target="slides/slide24.xml"/><Relationship Id="rId64" Type="http://schemas.openxmlformats.org/officeDocument/2006/relationships/slide" Target="slides/slide32.xml"/><Relationship Id="rId69" Type="http://schemas.openxmlformats.org/officeDocument/2006/relationships/slide" Target="slides/slide37.xml"/><Relationship Id="rId77" Type="http://schemas.openxmlformats.org/officeDocument/2006/relationships/slide" Target="slides/slide45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9.xml"/><Relationship Id="rId72" Type="http://schemas.openxmlformats.org/officeDocument/2006/relationships/slide" Target="slides/slide40.xml"/><Relationship Id="rId80" Type="http://schemas.openxmlformats.org/officeDocument/2006/relationships/slide" Target="slides/slide48.xml"/><Relationship Id="rId85" Type="http://schemas.openxmlformats.org/officeDocument/2006/relationships/slide" Target="slides/slide53.xml"/><Relationship Id="rId9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1.xml"/><Relationship Id="rId38" Type="http://schemas.openxmlformats.org/officeDocument/2006/relationships/slide" Target="slides/slide6.xml"/><Relationship Id="rId46" Type="http://schemas.openxmlformats.org/officeDocument/2006/relationships/slide" Target="slides/slide14.xml"/><Relationship Id="rId59" Type="http://schemas.openxmlformats.org/officeDocument/2006/relationships/slide" Target="slides/slide27.xml"/><Relationship Id="rId67" Type="http://schemas.openxmlformats.org/officeDocument/2006/relationships/slide" Target="slides/slide35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9.xml"/><Relationship Id="rId54" Type="http://schemas.openxmlformats.org/officeDocument/2006/relationships/slide" Target="slides/slide22.xml"/><Relationship Id="rId62" Type="http://schemas.openxmlformats.org/officeDocument/2006/relationships/slide" Target="slides/slide30.xml"/><Relationship Id="rId70" Type="http://schemas.openxmlformats.org/officeDocument/2006/relationships/slide" Target="slides/slide38.xml"/><Relationship Id="rId75" Type="http://schemas.openxmlformats.org/officeDocument/2006/relationships/slide" Target="slides/slide43.xml"/><Relationship Id="rId83" Type="http://schemas.openxmlformats.org/officeDocument/2006/relationships/slide" Target="slides/slide51.xml"/><Relationship Id="rId88" Type="http://schemas.openxmlformats.org/officeDocument/2006/relationships/slide" Target="slides/slide56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4.xml"/><Relationship Id="rId49" Type="http://schemas.openxmlformats.org/officeDocument/2006/relationships/slide" Target="slides/slide17.xml"/><Relationship Id="rId57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2.xml"/><Relationship Id="rId52" Type="http://schemas.openxmlformats.org/officeDocument/2006/relationships/slide" Target="slides/slide20.xml"/><Relationship Id="rId60" Type="http://schemas.openxmlformats.org/officeDocument/2006/relationships/slide" Target="slides/slide28.xml"/><Relationship Id="rId65" Type="http://schemas.openxmlformats.org/officeDocument/2006/relationships/slide" Target="slides/slide33.xml"/><Relationship Id="rId73" Type="http://schemas.openxmlformats.org/officeDocument/2006/relationships/slide" Target="slides/slide41.xml"/><Relationship Id="rId78" Type="http://schemas.openxmlformats.org/officeDocument/2006/relationships/slide" Target="slides/slide46.xml"/><Relationship Id="rId81" Type="http://schemas.openxmlformats.org/officeDocument/2006/relationships/slide" Target="slides/slide49.xml"/><Relationship Id="rId86" Type="http://schemas.openxmlformats.org/officeDocument/2006/relationships/slide" Target="slides/slide54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32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28869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3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0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4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7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4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8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21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8215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57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678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25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707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2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46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3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2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42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74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321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10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25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241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6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898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692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8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357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33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259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683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124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298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69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018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515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811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216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43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794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76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125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62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51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34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6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2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3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4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5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6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7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8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9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30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2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3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4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5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6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7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8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9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40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2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3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0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12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6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48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85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41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80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16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45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6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88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129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49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5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92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58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05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47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21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014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5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23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72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20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57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BCF7212-10D4-45B4-A38B-E00523F08D6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C46D0C-4458-4906-A8EB-635B33BAA5D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77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58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52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81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08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70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2FDC68-C228-4CD0-8E85-B2A66BB664C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2/19/2015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7835698-7D66-4BCC-A374-0E4C32F864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00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Functions and Data Structures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r>
              <a:rPr lang="en-US" altLang="en-US" dirty="0" smtClean="0"/>
              <a:t>Week 4</a:t>
            </a:r>
          </a:p>
          <a:p>
            <a:pPr marL="342900" indent="-342900"/>
            <a:r>
              <a:rPr lang="en-US" altLang="en-US" dirty="0" smtClean="0"/>
              <a:t>INFM 603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58213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numbers = new Array();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c,input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(c=0;c&lt;3;c++) {</a:t>
            </a:r>
          </a:p>
          <a:p>
            <a:pPr>
              <a:buNone/>
            </a:pPr>
            <a:r>
              <a:rPr lang="en-US" dirty="0" smtClean="0"/>
              <a:t>   input = prompt</a:t>
            </a:r>
            <a:r>
              <a:rPr lang="en-US" dirty="0" smtClean="0"/>
              <a:t>(“</a:t>
            </a:r>
            <a:r>
              <a:rPr lang="en-US" dirty="0" smtClean="0"/>
              <a:t>T</a:t>
            </a:r>
            <a:r>
              <a:rPr lang="en-US" dirty="0" smtClean="0"/>
              <a:t>ype a </a:t>
            </a:r>
            <a:r>
              <a:rPr lang="en-US" dirty="0" smtClean="0"/>
              <a:t>number");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numbers[c] = input;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err="1" smtClean="0"/>
              <a:t>document.writeln</a:t>
            </a:r>
            <a:r>
              <a:rPr lang="en-US" dirty="0" smtClean="0"/>
              <a:t>("The last number is" + </a:t>
            </a:r>
            <a:r>
              <a:rPr lang="en-US" dirty="0" smtClean="0">
                <a:solidFill>
                  <a:srgbClr val="FF0000"/>
                </a:solidFill>
              </a:rPr>
              <a:t>numbers[2]);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array.join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Put together all elements as a string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err="1" smtClean="0"/>
              <a:t>array.sort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Order alphabetically 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array.reverse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Reverse order of array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array1.concat(array2,array3,…)</a:t>
            </a:r>
          </a:p>
          <a:p>
            <a:pPr lvl="1"/>
            <a:r>
              <a:rPr lang="en-US" dirty="0" smtClean="0"/>
              <a:t>Concatenates two or more arrays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762000"/>
          </a:xfrm>
        </p:spPr>
        <p:txBody>
          <a:bodyPr/>
          <a:lstStyle/>
          <a:p>
            <a:r>
              <a:rPr lang="en-US" altLang="en-US" u="sng" smtClean="0"/>
              <a:t>Functions</a:t>
            </a:r>
            <a:endParaRPr lang="en-US" altLang="en-US" sz="3200" u="sng" baseline="30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Reusable code for complex </a:t>
            </a:r>
            <a:r>
              <a:rPr lang="en-US" altLang="en-US" dirty="0" smtClean="0"/>
              <a:t>code blocks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Takes zero or more values as “parameters”</a:t>
            </a:r>
          </a:p>
          <a:p>
            <a:pPr lvl="1"/>
            <a:r>
              <a:rPr lang="en-US" altLang="en-US" dirty="0" smtClean="0"/>
              <a:t>Returns </a:t>
            </a:r>
            <a:r>
              <a:rPr lang="en-US" altLang="en-US" u="sng" dirty="0" smtClean="0"/>
              <a:t>at most one</a:t>
            </a:r>
            <a:r>
              <a:rPr lang="en-US" altLang="en-US" dirty="0" smtClean="0"/>
              <a:t> value as the “result”</a:t>
            </a:r>
          </a:p>
          <a:p>
            <a:endParaRPr lang="en-US" altLang="en-US" dirty="0" smtClean="0">
              <a:solidFill>
                <a:srgbClr val="023CCC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34988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function convertToCelsius(f) {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var celsius = 5/9 * (f-32);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return celsius;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} 	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95600" y="3505200"/>
            <a:ext cx="301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Arial" panose="020B0604020202020204" pitchFamily="34" charset="0"/>
              </a:rPr>
              <a:t>c = 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convertToCelsius</a:t>
            </a:r>
            <a:r>
              <a:rPr lang="en-US" altLang="en-US" sz="2000" dirty="0" smtClean="0">
                <a:latin typeface="Arial" panose="020B0604020202020204" pitchFamily="34" charset="0"/>
              </a:rPr>
              <a:t>(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fh</a:t>
            </a:r>
            <a:r>
              <a:rPr lang="en-US" altLang="en-US" sz="2000" dirty="0" smtClean="0">
                <a:latin typeface="Arial" panose="020B0604020202020204" pitchFamily="34" charset="0"/>
              </a:rPr>
              <a:t>);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cxnSp>
        <p:nvCxnSpPr>
          <p:cNvPr id="9222" name="AutoShape 6"/>
          <p:cNvCxnSpPr>
            <a:cxnSpLocks noChangeShapeType="1"/>
            <a:stCxn id="9223" idx="4"/>
            <a:endCxn id="9229" idx="0"/>
          </p:cNvCxnSpPr>
          <p:nvPr/>
        </p:nvCxnSpPr>
        <p:spPr bwMode="auto">
          <a:xfrm rot="16200000" flipH="1">
            <a:off x="6259512" y="3227388"/>
            <a:ext cx="1508125" cy="2825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55626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5334000" y="5334000"/>
            <a:ext cx="3498850" cy="1311275"/>
            <a:chOff x="3404" y="1882"/>
            <a:chExt cx="2204" cy="826"/>
          </a:xfrm>
        </p:grpSpPr>
        <p:sp>
          <p:nvSpPr>
            <p:cNvPr id="9228" name="Text Box 9"/>
            <p:cNvSpPr txBox="1">
              <a:spLocks noChangeArrowheads="1"/>
            </p:cNvSpPr>
            <p:nvPr/>
          </p:nvSpPr>
          <p:spPr bwMode="auto">
            <a:xfrm>
              <a:off x="3404" y="1882"/>
              <a:ext cx="220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function convertToCelsius(f) {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    var celsius = 5/9 * (f-32);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    return celsius;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} </a:t>
              </a:r>
            </a:p>
          </p:txBody>
        </p:sp>
        <p:sp>
          <p:nvSpPr>
            <p:cNvPr id="9229" name="Oval 10"/>
            <p:cNvSpPr>
              <a:spLocks noChangeArrowheads="1"/>
            </p:cNvSpPr>
            <p:nvPr/>
          </p:nvSpPr>
          <p:spPr bwMode="auto">
            <a:xfrm>
              <a:off x="5328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0" name="Oval 11"/>
            <p:cNvSpPr>
              <a:spLocks noChangeArrowheads="1"/>
            </p:cNvSpPr>
            <p:nvPr/>
          </p:nvSpPr>
          <p:spPr bwMode="auto">
            <a:xfrm>
              <a:off x="4224" y="249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30480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cxnSp>
        <p:nvCxnSpPr>
          <p:cNvPr id="9226" name="AutoShape 13"/>
          <p:cNvCxnSpPr>
            <a:cxnSpLocks noChangeShapeType="1"/>
            <a:stCxn id="9230" idx="4"/>
            <a:endCxn id="9225" idx="4"/>
          </p:cNvCxnSpPr>
          <p:nvPr/>
        </p:nvCxnSpPr>
        <p:spPr bwMode="auto">
          <a:xfrm rot="5400000" flipH="1">
            <a:off x="3630612" y="3341688"/>
            <a:ext cx="2498725" cy="3587750"/>
          </a:xfrm>
          <a:prstGeom prst="bentConnector3">
            <a:avLst>
              <a:gd name="adj1" fmla="val -914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7" name="Text Box 14"/>
          <p:cNvSpPr txBox="1">
            <a:spLocks noChangeArrowheads="1"/>
          </p:cNvSpPr>
          <p:nvPr/>
        </p:nvSpPr>
        <p:spPr bwMode="auto">
          <a:xfrm>
            <a:off x="5486400" y="2438400"/>
            <a:ext cx="3011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 err="1">
                <a:solidFill>
                  <a:srgbClr val="023CCC"/>
                </a:solidFill>
                <a:latin typeface="Arial" panose="020B0604020202020204" pitchFamily="34" charset="0"/>
              </a:rPr>
              <a:t>var</a:t>
            </a:r>
            <a:r>
              <a:rPr lang="en-US" altLang="en-US" sz="2000" dirty="0">
                <a:solidFill>
                  <a:srgbClr val="023C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23CCC"/>
                </a:solidFill>
                <a:latin typeface="Arial" panose="020B0604020202020204" pitchFamily="34" charset="0"/>
              </a:rPr>
              <a:t>fh</a:t>
            </a:r>
            <a:r>
              <a:rPr lang="en-US" altLang="en-US" sz="2000" dirty="0" smtClean="0">
                <a:solidFill>
                  <a:srgbClr val="023C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23CCC"/>
                </a:solidFill>
                <a:latin typeface="Arial" panose="020B0604020202020204" pitchFamily="34" charset="0"/>
              </a:rPr>
              <a:t>= 60;</a:t>
            </a:r>
          </a:p>
          <a:p>
            <a:r>
              <a:rPr lang="en-US" altLang="en-US" sz="2000" dirty="0">
                <a:solidFill>
                  <a:srgbClr val="023CCC"/>
                </a:solidFill>
                <a:latin typeface="Arial" panose="020B0604020202020204" pitchFamily="34" charset="0"/>
              </a:rPr>
              <a:t>c = </a:t>
            </a:r>
            <a:r>
              <a:rPr lang="en-US" altLang="en-US" sz="2000" dirty="0" err="1" smtClean="0">
                <a:solidFill>
                  <a:srgbClr val="023CCC"/>
                </a:solidFill>
                <a:latin typeface="Arial" panose="020B0604020202020204" pitchFamily="34" charset="0"/>
              </a:rPr>
              <a:t>convertToCelsius</a:t>
            </a:r>
            <a:r>
              <a:rPr lang="en-US" altLang="en-US" sz="2000" dirty="0" smtClean="0">
                <a:solidFill>
                  <a:srgbClr val="023CCC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000" dirty="0" err="1" smtClean="0">
                <a:solidFill>
                  <a:srgbClr val="023CCC"/>
                </a:solidFill>
                <a:latin typeface="Arial" panose="020B0604020202020204" pitchFamily="34" charset="0"/>
              </a:rPr>
              <a:t>fh</a:t>
            </a:r>
            <a:r>
              <a:rPr lang="en-US" altLang="en-US" sz="2000" dirty="0" smtClean="0">
                <a:solidFill>
                  <a:srgbClr val="023CCC"/>
                </a:solidFill>
                <a:latin typeface="Arial" panose="020B0604020202020204" pitchFamily="34" charset="0"/>
              </a:rPr>
              <a:t>);</a:t>
            </a:r>
            <a:endParaRPr lang="en-US" altLang="en-US" sz="2000" dirty="0">
              <a:solidFill>
                <a:srgbClr val="023C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  <a:endParaRPr lang="en-U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322400" y="1706940"/>
            <a:ext cx="361168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r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(2, 4);</a:t>
            </a:r>
          </a:p>
          <a:p>
            <a:pPr eaLnBrk="0" hangingPunct="0"/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a = 2;</a:t>
            </a:r>
          </a:p>
          <a:p>
            <a:pPr eaLnBrk="0" hangingPunct="0"/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b = 3;</a:t>
            </a:r>
          </a:p>
          <a:p>
            <a:pPr eaLnBrk="0" hangingPunct="0"/>
            <a:r>
              <a:rPr lang="en-US" sz="24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s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(a, b);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89400" y="4069140"/>
            <a:ext cx="385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result = a + b - 0.5;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return result;</a:t>
            </a:r>
          </a:p>
          <a:p>
            <a:pPr eaLnBrk="0" hangingPunct="0"/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3916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Writing JavaScript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Convenient to put in the &lt;head&gt; section</a:t>
            </a:r>
          </a:p>
          <a:p>
            <a:pPr lvl="1"/>
            <a:r>
              <a:rPr lang="en-US" altLang="en-US" smtClean="0"/>
              <a:t>Use &lt;!--  … //--&gt; to prevent display of code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60642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&lt;head&gt;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&lt;script language="JavaScript" type="text/javascript"&gt;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&lt;!--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function calculate() {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  var num = eval(document.input.number.value);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  document.output.number.value = total;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}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//--&gt;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&lt;/script&gt;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&lt;/head&gt;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Uses of Functions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altLang="en-US" dirty="0" smtClean="0"/>
              <a:t>Compactness</a:t>
            </a:r>
          </a:p>
          <a:p>
            <a:pPr lvl="1"/>
            <a:r>
              <a:rPr lang="en-US" altLang="en-US" dirty="0" smtClean="0"/>
              <a:t>Minimizing duplicative code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Modular programming</a:t>
            </a:r>
          </a:p>
          <a:p>
            <a:pPr lvl="1"/>
            <a:r>
              <a:rPr lang="en-US" altLang="en-US" dirty="0" smtClean="0"/>
              <a:t>Abstraction</a:t>
            </a:r>
          </a:p>
          <a:p>
            <a:pPr lvl="1"/>
            <a:r>
              <a:rPr lang="en-US" altLang="en-US" dirty="0" smtClean="0"/>
              <a:t>Reusability</a:t>
            </a:r>
          </a:p>
          <a:p>
            <a:pPr lvl="1"/>
            <a:r>
              <a:rPr lang="en-US" altLang="en-US" dirty="0" smtClean="0"/>
              <a:t>Avoid “side effects”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f</a:t>
            </a:r>
            <a:r>
              <a:rPr lang="en-US" dirty="0" smtClean="0"/>
              <a:t>unction Name(parameter1, parameter2,…) {</a:t>
            </a:r>
          </a:p>
          <a:p>
            <a:pPr>
              <a:buNone/>
            </a:pPr>
            <a:r>
              <a:rPr lang="en-US" dirty="0" smtClean="0"/>
              <a:t>     statements</a:t>
            </a:r>
            <a:endParaRPr lang="en-US" dirty="0"/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&lt;html&gt;</a:t>
            </a:r>
          </a:p>
          <a:p>
            <a:pPr>
              <a:buNone/>
            </a:pPr>
            <a:r>
              <a:rPr lang="en-US" sz="1400" dirty="0" smtClean="0"/>
              <a:t>    &lt;head&gt; </a:t>
            </a:r>
          </a:p>
          <a:p>
            <a:pPr>
              <a:buNone/>
            </a:pPr>
            <a:r>
              <a:rPr lang="en-US" sz="1400" dirty="0" smtClean="0"/>
              <a:t>        &lt;meta </a:t>
            </a:r>
            <a:r>
              <a:rPr lang="en-US" sz="1400" dirty="0" err="1" smtClean="0"/>
              <a:t>charset</a:t>
            </a:r>
            <a:r>
              <a:rPr lang="en-US" sz="1400" dirty="0" smtClean="0"/>
              <a:t>=UTF-8" /&gt; </a:t>
            </a:r>
          </a:p>
          <a:p>
            <a:pPr>
              <a:buNone/>
            </a:pPr>
            <a:r>
              <a:rPr lang="en-US" sz="1400" dirty="0" smtClean="0"/>
              <a:t>	&lt;title&gt;JavaScript Program Template&lt;/title&gt;	</a:t>
            </a:r>
          </a:p>
          <a:p>
            <a:pPr>
              <a:buNone/>
            </a:pPr>
            <a:r>
              <a:rPr lang="en-US" sz="1400" dirty="0" smtClean="0"/>
              <a:t>    &lt;/head&gt;	</a:t>
            </a:r>
          </a:p>
          <a:p>
            <a:pPr>
              <a:buNone/>
            </a:pPr>
            <a:r>
              <a:rPr lang="en-US" sz="1400" dirty="0" smtClean="0"/>
              <a:t>    &lt;body&gt;</a:t>
            </a:r>
          </a:p>
          <a:p>
            <a:pPr>
              <a:buNone/>
            </a:pPr>
            <a:r>
              <a:rPr lang="en-US" sz="1400" dirty="0" smtClean="0"/>
              <a:t>        &lt;script&gt;</a:t>
            </a:r>
          </a:p>
          <a:p>
            <a:pPr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/*ask for user input*/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var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day = prompt("Enter day"); 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var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kind = prompt("Enter kind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");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/*call function*/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menu(day, kind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);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/* Function definition */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function menu(day, kind) {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var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actualChoices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if (day === "Monday" || kind === "healthy") {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   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actualChoices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= "&lt;h2&gt;chicken&lt;/h2&gt;";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} else {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   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actualChoices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= "&lt;h2&gt;steak, cheesecake,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whip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cream, lard&lt;/h2&gt;";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}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document.writeln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("The " + kind + " Menu for " + day + " ");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document.writeln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actualChoices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}</a:t>
            </a:r>
            <a:endParaRPr lang="en-US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400" dirty="0" smtClean="0"/>
              <a:t>        &lt;/script&gt;        </a:t>
            </a:r>
          </a:p>
          <a:p>
            <a:pPr>
              <a:buNone/>
            </a:pPr>
            <a:r>
              <a:rPr lang="en-US" sz="1400" dirty="0" smtClean="0"/>
              <a:t>    &lt;/body&gt;</a:t>
            </a:r>
          </a:p>
          <a:p>
            <a:pPr>
              <a:buNone/>
            </a:pPr>
            <a:r>
              <a:rPr lang="en-US" sz="1400" dirty="0" smtClean="0"/>
              <a:t>&lt;/html&gt;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77200" cy="762000"/>
          </a:xfrm>
        </p:spPr>
        <p:txBody>
          <a:bodyPr/>
          <a:lstStyle/>
          <a:p>
            <a:r>
              <a:rPr lang="en-US" altLang="en-US" u="sng" smtClean="0"/>
              <a:t>Parameter Passing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114800"/>
          </a:xfrm>
        </p:spPr>
        <p:txBody>
          <a:bodyPr/>
          <a:lstStyle/>
          <a:p>
            <a:r>
              <a:rPr lang="en-US" altLang="en-US" smtClean="0"/>
              <a:t>Scalars are copied</a:t>
            </a:r>
          </a:p>
          <a:p>
            <a:pPr lvl="1"/>
            <a:r>
              <a:rPr lang="en-US" altLang="en-US" smtClean="0"/>
              <a:t>“Pass by value”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Arrays (and all objects) pass “by reference”</a:t>
            </a:r>
          </a:p>
          <a:p>
            <a:pPr lvl="1"/>
            <a:r>
              <a:rPr lang="en-US" altLang="en-US" smtClean="0"/>
              <a:t>The values in the array are </a:t>
            </a:r>
            <a:r>
              <a:rPr lang="en-US" altLang="en-US" b="1" u="sng" smtClean="0"/>
              <a:t>not</a:t>
            </a:r>
            <a:r>
              <a:rPr lang="en-US" altLang="en-US" smtClean="0"/>
              <a:t> copied</a:t>
            </a:r>
          </a:p>
          <a:p>
            <a:pPr lvl="2"/>
            <a:r>
              <a:rPr lang="en-US" altLang="en-US" smtClean="0"/>
              <a:t>Be careful to make “side effects” explicit</a:t>
            </a:r>
          </a:p>
          <a:p>
            <a:pPr lvl="1"/>
            <a:r>
              <a:rPr lang="en-US" altLang="en-US" smtClean="0"/>
              <a:t>No need to return the </a:t>
            </a:r>
            <a:r>
              <a:rPr lang="en-US" altLang="en-US" b="1" u="sng" smtClean="0"/>
              <a:t>same</a:t>
            </a:r>
            <a:r>
              <a:rPr lang="en-US" altLang="en-US" smtClean="0"/>
              <a:t> reference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Functions can also be passed as parameters</a:t>
            </a:r>
          </a:p>
          <a:p>
            <a:pPr lvl="1"/>
            <a:r>
              <a:rPr lang="en-US" altLang="en-US" smtClean="0"/>
              <a:t>Unchangable, so “by reference” = “by value”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Returned values work the same way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a Function’s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function Name(parameter1, parameter2,…) {</a:t>
            </a:r>
          </a:p>
          <a:p>
            <a:pPr>
              <a:buNone/>
            </a:pPr>
            <a:r>
              <a:rPr lang="en-US" dirty="0" smtClean="0"/>
              <a:t>     statements;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return value;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Programming in Four Parts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Structured Programming</a:t>
            </a:r>
          </a:p>
          <a:p>
            <a:pPr lvl="3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Data Structures</a:t>
            </a:r>
          </a:p>
          <a:p>
            <a:pPr lvl="3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Modular Programming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Object-Oriented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&lt;html</a:t>
            </a:r>
            <a:r>
              <a:rPr lang="en-US" sz="1400" dirty="0" smtClean="0"/>
              <a:t>&gt;  </a:t>
            </a:r>
            <a:r>
              <a:rPr lang="en-US" sz="1400" dirty="0" smtClean="0"/>
              <a:t>&lt;head&gt; </a:t>
            </a:r>
          </a:p>
          <a:p>
            <a:pPr>
              <a:buNone/>
            </a:pPr>
            <a:r>
              <a:rPr lang="en-US" sz="1400" dirty="0" smtClean="0"/>
              <a:t>        &lt;meta </a:t>
            </a:r>
            <a:r>
              <a:rPr lang="en-US" sz="1400" dirty="0" err="1" smtClean="0"/>
              <a:t>charset</a:t>
            </a:r>
            <a:r>
              <a:rPr lang="en-US" sz="1400" dirty="0" smtClean="0"/>
              <a:t>="utf-8" /&gt; </a:t>
            </a:r>
          </a:p>
          <a:p>
            <a:pPr>
              <a:buNone/>
            </a:pPr>
            <a:r>
              <a:rPr lang="en-US" sz="1400" dirty="0" smtClean="0"/>
              <a:t>        &lt;title&gt;Functions&lt;/title&gt;	</a:t>
            </a:r>
          </a:p>
          <a:p>
            <a:pPr>
              <a:buNone/>
            </a:pPr>
            <a:r>
              <a:rPr lang="en-US" sz="1400" dirty="0" smtClean="0"/>
              <a:t>    &lt;/head</a:t>
            </a:r>
            <a:r>
              <a:rPr lang="en-US" sz="1400" dirty="0" smtClean="0"/>
              <a:t>&gt;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&lt;body&gt;</a:t>
            </a:r>
          </a:p>
          <a:p>
            <a:pPr>
              <a:buNone/>
            </a:pPr>
            <a:r>
              <a:rPr lang="en-US" sz="1400" dirty="0" smtClean="0"/>
              <a:t>	    &lt;script</a:t>
            </a:r>
            <a:r>
              <a:rPr lang="en-US" sz="1400" dirty="0" smtClean="0"/>
              <a:t>&gt;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/* calling main */</a:t>
            </a:r>
          </a:p>
          <a:p>
            <a:pPr>
              <a:buNone/>
            </a:pPr>
            <a:r>
              <a:rPr lang="en-US" sz="1400" dirty="0" smtClean="0"/>
              <a:t>            main</a:t>
            </a:r>
            <a:r>
              <a:rPr lang="en-US" sz="1400" dirty="0" smtClean="0"/>
              <a:t>();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function main() {</a:t>
            </a:r>
          </a:p>
          <a:p>
            <a:pPr>
              <a:buNone/>
            </a:pPr>
            <a:r>
              <a:rPr lang="en-US" sz="1400" dirty="0" smtClean="0"/>
              <a:t>                /* Where we call the other functions */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firstValue</a:t>
            </a:r>
            <a:r>
              <a:rPr lang="en-US" sz="1400" dirty="0" smtClean="0"/>
              <a:t> = Number(prompt("First Value")); 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secondValue</a:t>
            </a:r>
            <a:r>
              <a:rPr lang="en-US" sz="1400" dirty="0" smtClean="0"/>
              <a:t> = Number(prompt("Second Value")); 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max;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max =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maxValue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firstValue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secondValue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alert("Maximum value is: " + max);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smtClean="0"/>
              <a:t>}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function </a:t>
            </a:r>
            <a:r>
              <a:rPr lang="en-US" sz="1400" dirty="0" err="1" smtClean="0"/>
              <a:t>maxValue</a:t>
            </a:r>
            <a:r>
              <a:rPr lang="en-US" sz="1400" dirty="0" smtClean="0"/>
              <a:t>(value1, value2) {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smtClean="0"/>
              <a:t>maximum;   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smtClean="0"/>
              <a:t>if (value1 &gt; value2) {</a:t>
            </a:r>
          </a:p>
          <a:p>
            <a:pPr>
              <a:buNone/>
            </a:pPr>
            <a:r>
              <a:rPr lang="en-US" sz="1400" dirty="0" smtClean="0"/>
              <a:t>                    maximum = value1;</a:t>
            </a:r>
          </a:p>
          <a:p>
            <a:pPr>
              <a:buNone/>
            </a:pPr>
            <a:r>
              <a:rPr lang="en-US" sz="1400" dirty="0" smtClean="0"/>
              <a:t>                } else {</a:t>
            </a:r>
          </a:p>
          <a:p>
            <a:pPr>
              <a:buNone/>
            </a:pPr>
            <a:r>
              <a:rPr lang="en-US" sz="1400" dirty="0" smtClean="0"/>
              <a:t>                    maximum = value2;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smtClean="0"/>
              <a:t>}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return maximum;  // what happens if we don't return a value?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smtClean="0"/>
              <a:t>}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    &lt;/script</a:t>
            </a:r>
            <a:r>
              <a:rPr lang="en-US" sz="1400" dirty="0" smtClean="0"/>
              <a:t>&gt;   </a:t>
            </a:r>
            <a:r>
              <a:rPr lang="en-US" sz="1400" dirty="0" smtClean="0"/>
              <a:t>&lt;/body</a:t>
            </a:r>
            <a:r>
              <a:rPr lang="en-US" sz="1400" dirty="0" smtClean="0"/>
              <a:t>&gt;  &lt;/</a:t>
            </a:r>
            <a:r>
              <a:rPr lang="en-US" sz="1400" dirty="0" smtClean="0"/>
              <a:t>html&gt;</a:t>
            </a:r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Write a  JavaScript function that asks for two names and returns the one with the shortest length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53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       &lt;body&gt;</a:t>
            </a:r>
          </a:p>
          <a:p>
            <a:pPr>
              <a:buNone/>
            </a:pPr>
            <a:r>
              <a:rPr lang="en-US" dirty="0" smtClean="0"/>
              <a:t>	    &lt;script&gt;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/* calling main */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firstName</a:t>
            </a:r>
            <a:r>
              <a:rPr lang="en-US" dirty="0" smtClean="0"/>
              <a:t> = prompt("First Name");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secondName</a:t>
            </a:r>
            <a:r>
              <a:rPr lang="en-US" dirty="0" smtClean="0"/>
              <a:t> = prompt("Second Name"); 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var</a:t>
            </a:r>
            <a:r>
              <a:rPr lang="en-US" dirty="0" smtClean="0"/>
              <a:t> max;</a:t>
            </a:r>
          </a:p>
          <a:p>
            <a:pPr>
              <a:buNone/>
            </a:pPr>
            <a:r>
              <a:rPr lang="en-US" dirty="0" smtClean="0"/>
              <a:t>                max = </a:t>
            </a:r>
            <a:r>
              <a:rPr lang="en-US" dirty="0" err="1" smtClean="0"/>
              <a:t>maxValue</a:t>
            </a:r>
            <a:r>
              <a:rPr lang="en-US" dirty="0" smtClean="0"/>
              <a:t>(</a:t>
            </a:r>
            <a:r>
              <a:rPr lang="en-US" dirty="0" err="1" smtClean="0"/>
              <a:t>firstValue</a:t>
            </a:r>
            <a:r>
              <a:rPr lang="en-US" dirty="0" smtClean="0"/>
              <a:t>, </a:t>
            </a:r>
            <a:r>
              <a:rPr lang="en-US" dirty="0" err="1" smtClean="0"/>
              <a:t>secondValue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     alert("Longest string is: " + max);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     function </a:t>
            </a:r>
            <a:r>
              <a:rPr lang="en-US" dirty="0" err="1" smtClean="0"/>
              <a:t>maxValue</a:t>
            </a:r>
            <a:r>
              <a:rPr lang="en-US" dirty="0" smtClean="0"/>
              <a:t>(value1, value2) {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var</a:t>
            </a:r>
            <a:r>
              <a:rPr lang="en-US" dirty="0" smtClean="0"/>
              <a:t> maximum;</a:t>
            </a:r>
          </a:p>
          <a:p>
            <a:pPr>
              <a:buNone/>
            </a:pPr>
            <a:r>
              <a:rPr lang="en-US" dirty="0" smtClean="0"/>
              <a:t>                  </a:t>
            </a:r>
          </a:p>
          <a:p>
            <a:pPr>
              <a:buNone/>
            </a:pPr>
            <a:r>
              <a:rPr lang="en-US" dirty="0" smtClean="0"/>
              <a:t>                    if (value1.length &gt; value2.length) {</a:t>
            </a:r>
          </a:p>
          <a:p>
            <a:pPr>
              <a:buNone/>
            </a:pPr>
            <a:r>
              <a:rPr lang="en-US" dirty="0" smtClean="0"/>
              <a:t>                        maximum = value1;</a:t>
            </a:r>
          </a:p>
          <a:p>
            <a:pPr>
              <a:buNone/>
            </a:pPr>
            <a:r>
              <a:rPr lang="en-US" dirty="0" smtClean="0"/>
              <a:t>                    } else {</a:t>
            </a:r>
          </a:p>
          <a:p>
            <a:pPr>
              <a:buNone/>
            </a:pPr>
            <a:r>
              <a:rPr lang="en-US" dirty="0" smtClean="0"/>
              <a:t>                        maximum = value2;</a:t>
            </a:r>
          </a:p>
          <a:p>
            <a:pPr>
              <a:buNone/>
            </a:pPr>
            <a:r>
              <a:rPr lang="en-US" dirty="0" smtClean="0"/>
              <a:t>                    }</a:t>
            </a:r>
          </a:p>
          <a:p>
            <a:pPr>
              <a:buNone/>
            </a:pPr>
            <a:r>
              <a:rPr lang="en-US" dirty="0" smtClean="0"/>
              <a:t>                </a:t>
            </a:r>
          </a:p>
          <a:p>
            <a:pPr>
              <a:buNone/>
            </a:pPr>
            <a:r>
              <a:rPr lang="en-US" dirty="0" smtClean="0"/>
              <a:t>                return maximum;  // what happens if we don't return a value?</a:t>
            </a:r>
          </a:p>
          <a:p>
            <a:pPr>
              <a:buNone/>
            </a:pPr>
            <a:r>
              <a:rPr lang="en-US" dirty="0" smtClean="0"/>
              <a:t>        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&lt;/script&gt;</a:t>
            </a:r>
          </a:p>
          <a:p>
            <a:pPr>
              <a:buNone/>
            </a:pPr>
            <a:r>
              <a:rPr lang="en-US" dirty="0" smtClean="0"/>
              <a:t>    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altLang="en-US" smtClean="0">
                <a:solidFill>
                  <a:srgbClr val="002060"/>
                </a:solidFill>
              </a:rPr>
              <a:t>Scope of a Variable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953000"/>
          </a:xfrm>
        </p:spPr>
        <p:txBody>
          <a:bodyPr/>
          <a:lstStyle/>
          <a:p>
            <a:r>
              <a:rPr lang="en-US" altLang="en-US" smtClean="0"/>
              <a:t>In JavaScript, </a:t>
            </a:r>
            <a:r>
              <a:rPr lang="en-US" altLang="en-US" i="1" smtClean="0"/>
              <a:t>var</a:t>
            </a:r>
            <a:r>
              <a:rPr lang="en-US" altLang="en-US" smtClean="0"/>
              <a:t> “declares” a variable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mystery;	</a:t>
            </a:r>
            <a:r>
              <a:rPr lang="en-US" altLang="en-US" smtClean="0"/>
              <a:t>create a variable without defining its type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b = true;</a:t>
            </a:r>
            <a:r>
              <a:rPr lang="en-US" altLang="en-US" smtClean="0"/>
              <a:t>	create a boolean </a:t>
            </a:r>
            <a:r>
              <a:rPr lang="en-US" altLang="en-US" i="1" smtClean="0"/>
              <a:t>b</a:t>
            </a:r>
            <a:r>
              <a:rPr lang="en-US" altLang="en-US" smtClean="0"/>
              <a:t> and set it to true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n = 1;</a:t>
            </a:r>
            <a:r>
              <a:rPr lang="en-US" altLang="en-US" smtClean="0"/>
              <a:t>	create an integer </a:t>
            </a:r>
            <a:r>
              <a:rPr lang="en-US" altLang="en-US" i="1" smtClean="0"/>
              <a:t>n</a:t>
            </a:r>
            <a:r>
              <a:rPr lang="en-US" altLang="en-US" smtClean="0"/>
              <a:t> and set it to 1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s = “hello”;</a:t>
            </a:r>
            <a:r>
              <a:rPr lang="en-US" altLang="en-US" smtClean="0"/>
              <a:t>	create a string </a:t>
            </a:r>
            <a:r>
              <a:rPr lang="en-US" altLang="en-US" i="1" smtClean="0"/>
              <a:t>s</a:t>
            </a:r>
            <a:r>
              <a:rPr lang="en-US" altLang="en-US" smtClean="0"/>
              <a:t> and set it to “hello”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Variables declared in a function are “local”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/>
              <a:t>Function parameters are implicitly declared (local)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/>
              <a:t>Same name outside function refers to </a:t>
            </a:r>
            <a:r>
              <a:rPr lang="en-US" altLang="en-US" b="1" u="sng" smtClean="0"/>
              <a:t>different</a:t>
            </a:r>
            <a:r>
              <a:rPr lang="en-US" altLang="en-US" smtClean="0"/>
              <a:t> variable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All other variables are “global”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Global </a:t>
            </a:r>
            <a:r>
              <a:rPr lang="en-US" dirty="0" err="1" smtClean="0"/>
              <a:t>vs</a:t>
            </a:r>
            <a:r>
              <a:rPr lang="en-US" dirty="0" smtClean="0"/>
              <a:t>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2296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&lt;html&gt;</a:t>
            </a:r>
          </a:p>
          <a:p>
            <a:pPr>
              <a:buNone/>
            </a:pPr>
            <a:r>
              <a:rPr lang="en-US" sz="1400" dirty="0" smtClean="0"/>
              <a:t>    &lt;head&gt; </a:t>
            </a:r>
          </a:p>
          <a:p>
            <a:pPr>
              <a:buNone/>
            </a:pPr>
            <a:r>
              <a:rPr lang="en-US" sz="1400" dirty="0" smtClean="0"/>
              <a:t>        &lt;meta </a:t>
            </a:r>
            <a:r>
              <a:rPr lang="en-US" sz="1400" dirty="0" err="1" smtClean="0"/>
              <a:t>charset</a:t>
            </a:r>
            <a:r>
              <a:rPr lang="en-US" sz="1400" dirty="0" smtClean="0"/>
              <a:t>="utf-8" /&gt; </a:t>
            </a:r>
          </a:p>
          <a:p>
            <a:pPr>
              <a:buNone/>
            </a:pPr>
            <a:r>
              <a:rPr lang="en-US" sz="1400" dirty="0" smtClean="0"/>
              <a:t>        &lt;title&gt;Pass by value&lt;/title&gt;	</a:t>
            </a:r>
          </a:p>
          <a:p>
            <a:pPr>
              <a:buNone/>
            </a:pPr>
            <a:r>
              <a:rPr lang="en-US" sz="1400" dirty="0" smtClean="0"/>
              <a:t>    &lt;/head&gt;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&lt;body&gt;</a:t>
            </a:r>
          </a:p>
          <a:p>
            <a:pPr>
              <a:buNone/>
            </a:pPr>
            <a:r>
              <a:rPr lang="en-US" sz="1400" dirty="0" smtClean="0"/>
              <a:t>        &lt;script type="text/</a:t>
            </a:r>
            <a:r>
              <a:rPr lang="en-US" sz="1400" dirty="0" err="1" smtClean="0"/>
              <a:t>javascript</a:t>
            </a:r>
            <a:r>
              <a:rPr lang="en-US" sz="1400" dirty="0" smtClean="0"/>
              <a:t>"&gt;</a:t>
            </a:r>
          </a:p>
          <a:p>
            <a:pPr>
              <a:buNone/>
            </a:pPr>
            <a:r>
              <a:rPr lang="en-US" sz="1400" dirty="0" smtClean="0"/>
              <a:t>            /* calling main */</a:t>
            </a:r>
          </a:p>
          <a:p>
            <a:pPr>
              <a:buNone/>
            </a:pPr>
            <a:r>
              <a:rPr lang="en-US" sz="1400" dirty="0" smtClean="0"/>
              <a:t>            main();</a:t>
            </a:r>
          </a:p>
          <a:p>
            <a:pPr>
              <a:buNone/>
            </a:pPr>
            <a:r>
              <a:rPr lang="en-US" sz="1400" dirty="0" smtClean="0"/>
              <a:t>        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m = 10, t = 20;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document.writeln</a:t>
            </a:r>
            <a:r>
              <a:rPr lang="en-US" sz="1400" dirty="0" smtClean="0"/>
              <a:t>("Before m value is: " + m + ", t value is: " + t + "&lt;</a:t>
            </a:r>
            <a:r>
              <a:rPr lang="en-US" sz="1400" dirty="0" err="1" smtClean="0"/>
              <a:t>br</a:t>
            </a:r>
            <a:r>
              <a:rPr lang="en-US" sz="1400" dirty="0" smtClean="0"/>
              <a:t> /&gt;");</a:t>
            </a:r>
          </a:p>
          <a:p>
            <a:pPr>
              <a:buNone/>
            </a:pPr>
            <a:r>
              <a:rPr lang="en-US" sz="1400" dirty="0" smtClean="0"/>
              <a:t>             </a:t>
            </a:r>
            <a:r>
              <a:rPr lang="en-US" sz="1400" dirty="0" err="1" smtClean="0"/>
              <a:t>wrongSwap</a:t>
            </a:r>
            <a:r>
              <a:rPr lang="en-US" sz="1400" dirty="0" smtClean="0"/>
              <a:t>(m, t);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document.writeln</a:t>
            </a:r>
            <a:r>
              <a:rPr lang="en-US" sz="1400" dirty="0" smtClean="0"/>
              <a:t>("After m value is: " + m + ", t value is: " + t);</a:t>
            </a:r>
          </a:p>
          <a:p>
            <a:pPr>
              <a:buNone/>
            </a:pPr>
            <a:r>
              <a:rPr lang="en-US" sz="1400" dirty="0" smtClean="0"/>
              <a:t>        	</a:t>
            </a:r>
            <a:endParaRPr lang="en-U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/* What is wrong with this function? */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function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wrongSwap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(x, y) {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</a:rPr>
              <a:t>var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temp = x;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x = y;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y = temp;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}</a:t>
            </a:r>
          </a:p>
          <a:p>
            <a:pPr>
              <a:buNone/>
            </a:pPr>
            <a:r>
              <a:rPr lang="en-US" sz="1400" dirty="0" smtClean="0"/>
              <a:t>	    &lt;/script&gt;</a:t>
            </a:r>
          </a:p>
          <a:p>
            <a:pPr>
              <a:buNone/>
            </a:pPr>
            <a:r>
              <a:rPr lang="en-US" sz="1400" dirty="0" smtClean="0"/>
              <a:t>    &lt;/body&gt;</a:t>
            </a:r>
          </a:p>
          <a:p>
            <a:pPr>
              <a:buNone/>
            </a:pPr>
            <a:r>
              <a:rPr lang="en-US" sz="1400" dirty="0" smtClean="0"/>
              <a:t>&lt;/html&gt;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1752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9BBB59">
                    <a:lumMod val="75000"/>
                  </a:srgbClr>
                </a:solidFill>
                <a:latin typeface="Calibri"/>
                <a:cs typeface="+mn-cs"/>
              </a:rPr>
              <a:t>What does this program do?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9BBB59">
                    <a:lumMod val="75000"/>
                  </a:srgbClr>
                </a:solidFill>
                <a:latin typeface="Calibri"/>
                <a:cs typeface="+mn-cs"/>
              </a:rPr>
              <a:t>Try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17"/>
            <a:ext cx="8229600" cy="1143000"/>
          </a:xfrm>
        </p:spPr>
        <p:txBody>
          <a:bodyPr/>
          <a:lstStyle/>
          <a:p>
            <a:r>
              <a:rPr lang="en-US" dirty="0" smtClean="0"/>
              <a:t>Modify 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229600" cy="5135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&lt;html&gt;</a:t>
            </a:r>
          </a:p>
          <a:p>
            <a:pPr>
              <a:buNone/>
            </a:pPr>
            <a:r>
              <a:rPr lang="en-US" sz="1400" dirty="0" smtClean="0"/>
              <a:t>    </a:t>
            </a:r>
          </a:p>
          <a:p>
            <a:pPr>
              <a:buNone/>
            </a:pPr>
            <a:r>
              <a:rPr lang="en-US" sz="1400" dirty="0" smtClean="0"/>
              <a:t>    &lt;body&gt;</a:t>
            </a:r>
          </a:p>
          <a:p>
            <a:pPr>
              <a:buNone/>
            </a:pPr>
            <a:r>
              <a:rPr lang="en-US" sz="1400" dirty="0" smtClean="0"/>
              <a:t>        &lt;script type="text/</a:t>
            </a:r>
            <a:r>
              <a:rPr lang="en-US" sz="1400" dirty="0" err="1" smtClean="0"/>
              <a:t>javascript</a:t>
            </a:r>
            <a:r>
              <a:rPr lang="en-US" sz="1400" dirty="0" smtClean="0"/>
              <a:t>"&gt;</a:t>
            </a:r>
          </a:p>
          <a:p>
            <a:pPr>
              <a:buNone/>
            </a:pPr>
            <a:r>
              <a:rPr lang="en-US" sz="1400" dirty="0" smtClean="0"/>
              <a:t>           </a:t>
            </a:r>
          </a:p>
          <a:p>
            <a:pPr>
              <a:buNone/>
            </a:pPr>
            <a:r>
              <a:rPr lang="en-US" sz="1400" dirty="0" smtClean="0"/>
              <a:t>    	    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m = 10, t = 20;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document.writeln</a:t>
            </a:r>
            <a:r>
              <a:rPr lang="en-US" sz="1400" dirty="0" smtClean="0"/>
              <a:t>("Before m value is: " + m + ", t value is: " + t + "&lt;</a:t>
            </a:r>
            <a:r>
              <a:rPr lang="en-US" sz="1400" dirty="0" err="1" smtClean="0"/>
              <a:t>br</a:t>
            </a:r>
            <a:r>
              <a:rPr lang="en-US" sz="1400" dirty="0" smtClean="0"/>
              <a:t> /&gt;");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wrongSwap</a:t>
            </a:r>
            <a:r>
              <a:rPr lang="en-US" sz="1400" dirty="0" smtClean="0"/>
              <a:t>(m, t);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document.writeln</a:t>
            </a:r>
            <a:r>
              <a:rPr lang="en-US" sz="1400" dirty="0" smtClean="0"/>
              <a:t>("After m value is: " + m + ", t value is: " + t);</a:t>
            </a:r>
          </a:p>
          <a:p>
            <a:pPr>
              <a:buNone/>
            </a:pPr>
            <a:r>
              <a:rPr lang="en-US" sz="1400" dirty="0" smtClean="0"/>
              <a:t>           	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            /* What is wrong with this function? */</a:t>
            </a:r>
          </a:p>
          <a:p>
            <a:pPr>
              <a:buNone/>
            </a:pPr>
            <a:r>
              <a:rPr lang="en-US" sz="1400" dirty="0" smtClean="0"/>
              <a:t>            function </a:t>
            </a:r>
            <a:r>
              <a:rPr lang="en-US" sz="1400" dirty="0" err="1" smtClean="0"/>
              <a:t>wrongSwap</a:t>
            </a:r>
            <a:r>
              <a:rPr lang="en-US" sz="1400" dirty="0" smtClean="0"/>
              <a:t>(x, y) {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temp = x;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temp2 = y;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m = temp2;             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             t = temp;                            </a:t>
            </a:r>
          </a:p>
          <a:p>
            <a:pPr>
              <a:buNone/>
            </a:pPr>
            <a:r>
              <a:rPr lang="en-US" sz="1400" dirty="0" smtClean="0"/>
              <a:t>                                </a:t>
            </a:r>
          </a:p>
          <a:p>
            <a:pPr>
              <a:buNone/>
            </a:pPr>
            <a:r>
              <a:rPr lang="en-US" sz="1400" dirty="0" smtClean="0"/>
              <a:t>            }</a:t>
            </a:r>
          </a:p>
          <a:p>
            <a:pPr>
              <a:buNone/>
            </a:pPr>
            <a:r>
              <a:rPr lang="en-US" sz="1400" dirty="0" smtClean="0"/>
              <a:t>	    &lt;/script&gt;</a:t>
            </a:r>
          </a:p>
          <a:p>
            <a:pPr>
              <a:buNone/>
            </a:pPr>
            <a:r>
              <a:rPr lang="en-US" sz="1400" dirty="0" smtClean="0"/>
              <a:t>    &lt;/body&gt;</a:t>
            </a:r>
          </a:p>
          <a:p>
            <a:pPr>
              <a:buNone/>
            </a:pPr>
            <a:r>
              <a:rPr lang="en-US" sz="1400" dirty="0" smtClean="0"/>
              <a:t>&lt;/html&gt;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BNSF_GE_Dash-9_C44-9W_Kennewick_-_Wishram_W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1" y="-45720"/>
            <a:ext cx="11309237" cy="69799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228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3600" dirty="0">
                <a:solidFill>
                  <a:srgbClr val="FFFFFF"/>
                </a:solidFill>
                <a:latin typeface="Gill Sans"/>
                <a:cs typeface="Gill Sans"/>
              </a:rPr>
              <a:t>Sequential Search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000" b="0" dirty="0">
                <a:solidFill>
                  <a:srgbClr val="FFFFFF"/>
                </a:solidFill>
                <a:cs typeface="+mn-cs"/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  <a:cs typeface="+mn-cs"/>
              </a:rPr>
              <a:t>Wikipedia</a:t>
            </a:r>
            <a:endParaRPr lang="en-US" sz="1000" b="0" dirty="0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746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lefonbog_ubt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37" y="-76200"/>
            <a:ext cx="10847137" cy="6955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449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3600" dirty="0">
                <a:solidFill>
                  <a:srgbClr val="FFFFFF"/>
                </a:solidFill>
                <a:latin typeface="Gill Sans"/>
                <a:cs typeface="Gill Sans"/>
              </a:rPr>
              <a:t>Binary Search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000" b="0" dirty="0">
                <a:solidFill>
                  <a:srgbClr val="FFFFFF"/>
                </a:solidFill>
                <a:cs typeface="+mn-cs"/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  <a:cs typeface="+mn-cs"/>
              </a:rPr>
              <a:t>Wikipedia</a:t>
            </a:r>
            <a:endParaRPr lang="en-US" sz="1000" b="0" dirty="0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788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Russian_Leaders_Matriochk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938" y="0"/>
            <a:ext cx="15503538" cy="693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3600" dirty="0" smtClean="0">
                <a:solidFill>
                  <a:srgbClr val="FFFFFF"/>
                </a:solidFill>
                <a:latin typeface="Gill Sans"/>
                <a:cs typeface="Gill Sans"/>
              </a:rPr>
              <a:t>Recursion</a:t>
            </a:r>
            <a:endParaRPr lang="en-US" sz="3600" dirty="0">
              <a:solidFill>
                <a:srgbClr val="FFFFFF"/>
              </a:solidFill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000" b="0" dirty="0">
                <a:solidFill>
                  <a:srgbClr val="000000"/>
                </a:solidFill>
                <a:cs typeface="+mn-cs"/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  <a:cs typeface="+mn-cs"/>
              </a:rPr>
              <a:t>Wikipedia</a:t>
            </a:r>
            <a:endParaRPr lang="en-US" sz="1000" b="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815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Recursion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114800"/>
          </a:xfrm>
        </p:spPr>
        <p:txBody>
          <a:bodyPr/>
          <a:lstStyle/>
          <a:p>
            <a:r>
              <a:rPr lang="en-US" altLang="en-US" smtClean="0"/>
              <a:t>A function can call itself</a:t>
            </a:r>
          </a:p>
          <a:p>
            <a:pPr lvl="1"/>
            <a:r>
              <a:rPr lang="en-US" altLang="en-US" u="sng" smtClean="0"/>
              <a:t>Local</a:t>
            </a:r>
            <a:r>
              <a:rPr lang="en-US" altLang="en-US" smtClean="0"/>
              <a:t> variables are different each time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Every invocation of the function must end</a:t>
            </a:r>
          </a:p>
          <a:p>
            <a:pPr lvl="1"/>
            <a:r>
              <a:rPr lang="en-US" altLang="en-US" smtClean="0"/>
              <a:t>There must be a path that ends the recursion</a:t>
            </a:r>
          </a:p>
          <a:p>
            <a:pPr lvl="1"/>
            <a:r>
              <a:rPr lang="en-US" altLang="en-US" smtClean="0"/>
              <a:t>That path must eventually be taken</a:t>
            </a:r>
          </a:p>
          <a:p>
            <a:pPr lvl="1"/>
            <a:r>
              <a:rPr lang="en-US" altLang="en-US" smtClean="0"/>
              <a:t>The usual way to do this is an initial </a:t>
            </a:r>
            <a:r>
              <a:rPr lang="en-US" altLang="en-US" b="1" u="sng" smtClean="0"/>
              <a:t>if</a:t>
            </a:r>
            <a:r>
              <a:rPr lang="en-US" altLang="en-US" smtClean="0"/>
              <a:t> statement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Never essential</a:t>
            </a:r>
          </a:p>
          <a:p>
            <a:pPr lvl="1"/>
            <a:r>
              <a:rPr lang="en-US" altLang="en-US" smtClean="0"/>
              <a:t>But sometimes more elegant than iteration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Arrays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4114800"/>
          </a:xfrm>
        </p:spPr>
        <p:txBody>
          <a:bodyPr/>
          <a:lstStyle/>
          <a:p>
            <a:r>
              <a:rPr lang="en-US" altLang="en-US" smtClean="0"/>
              <a:t>A set of </a:t>
            </a:r>
            <a:r>
              <a:rPr lang="en-US" altLang="en-US" u="sng" smtClean="0"/>
              <a:t>elements</a:t>
            </a:r>
            <a:endParaRPr lang="en-US" altLang="en-US" smtClean="0"/>
          </a:p>
          <a:p>
            <a:pPr lvl="1"/>
            <a:r>
              <a:rPr lang="en-US" altLang="en-US" smtClean="0"/>
              <a:t>For example, the number of days in each month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Each element is assigned an </a:t>
            </a:r>
            <a:r>
              <a:rPr lang="en-US" altLang="en-US" u="sng" smtClean="0"/>
              <a:t>index</a:t>
            </a:r>
            <a:endParaRPr lang="en-US" altLang="en-US" smtClean="0"/>
          </a:p>
          <a:p>
            <a:pPr lvl="1"/>
            <a:r>
              <a:rPr lang="en-US" altLang="en-US" smtClean="0"/>
              <a:t>A number used to refer to that element</a:t>
            </a:r>
          </a:p>
          <a:p>
            <a:pPr lvl="2"/>
            <a:r>
              <a:rPr lang="en-US" altLang="en-US" smtClean="0"/>
              <a:t>For example, x[4] is the </a:t>
            </a:r>
            <a:r>
              <a:rPr lang="en-US" altLang="en-US" u="sng" smtClean="0"/>
              <a:t>fifth</a:t>
            </a:r>
            <a:r>
              <a:rPr lang="en-US" altLang="en-US" smtClean="0"/>
              <a:t> element (count from zero!)</a:t>
            </a:r>
          </a:p>
          <a:p>
            <a:pPr lvl="1"/>
            <a:r>
              <a:rPr lang="en-US" altLang="en-US" smtClean="0"/>
              <a:t>Arrays and iteration work naturally together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“Constructor”</a:t>
            </a:r>
            <a:r>
              <a:rPr lang="en-US" altLang="en-US" b="1" smtClean="0"/>
              <a:t> </a:t>
            </a:r>
            <a:r>
              <a:rPr lang="en-US" altLang="en-US" smtClean="0"/>
              <a:t>allocates space</a:t>
            </a:r>
          </a:p>
          <a:p>
            <a:pPr lvl="1"/>
            <a:r>
              <a:rPr lang="en-US" altLang="en-US" smtClean="0"/>
              <a:t>var myArray = new Array(5);     </a:t>
            </a:r>
            <a:r>
              <a:rPr lang="en-US" altLang="en-US" smtClean="0">
                <a:solidFill>
                  <a:srgbClr val="FF0000"/>
                </a:solidFill>
              </a:rPr>
              <a:t>// all unitialized</a:t>
            </a:r>
          </a:p>
          <a:p>
            <a:pPr lvl="1"/>
            <a:r>
              <a:rPr lang="en-US" altLang="en-US" smtClean="0"/>
              <a:t>var myArray = [42, 17, , 22, 1];  </a:t>
            </a:r>
            <a:r>
              <a:rPr lang="en-US" altLang="en-US" smtClean="0">
                <a:solidFill>
                  <a:srgbClr val="FF0000"/>
                </a:solidFill>
              </a:rPr>
              <a:t>// partially initialized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u="sng" smtClean="0"/>
              <a:t>Binary Search with Recursion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52400" y="1143000"/>
            <a:ext cx="89916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function binarySearch(theArray, key, low, high) {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var middle;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if (low&gt;=high) {                     </a:t>
            </a:r>
            <a:r>
              <a:rPr lang="en-US" altLang="en-US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Safety check!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if (key==theArray[low]) {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return low;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return -1;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middle = Math.floor((low+high)/2); </a:t>
            </a:r>
            <a:r>
              <a:rPr lang="en-US" altLang="en-US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Explicit!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buildOutput( theArray, low, middle, high );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if (key&lt;=theArray[middle]) {       </a:t>
            </a:r>
            <a:r>
              <a:rPr lang="en-US" altLang="en-US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Equality!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return binarySearch(theArray, key, low, middle);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 else {                                            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return binarySearch(theArray, key, middle+1, high);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Math.abs() – Absolute value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Math.abs(-10)</a:t>
            </a:r>
          </a:p>
          <a:p>
            <a:pPr lvl="1"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Math.max() – Maximum of two values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Math.max(10, 20)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err="1" smtClean="0"/>
              <a:t>Math.sqrt</a:t>
            </a:r>
            <a:r>
              <a:rPr lang="en-US" sz="2600" dirty="0" smtClean="0"/>
              <a:t>() – Square  root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</a:t>
            </a:r>
            <a:r>
              <a:rPr lang="en-US" sz="2600" dirty="0" err="1" smtClean="0"/>
              <a:t>Math.sqrt</a:t>
            </a:r>
            <a:r>
              <a:rPr lang="en-US" sz="2600" dirty="0" smtClean="0"/>
              <a:t>(4)</a:t>
            </a:r>
          </a:p>
          <a:p>
            <a:pPr lvl="1"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err="1" smtClean="0"/>
              <a:t>Math.random</a:t>
            </a:r>
            <a:r>
              <a:rPr lang="en-US" sz="2600" dirty="0" smtClean="0"/>
              <a:t>() – Random value between 0 and less than 1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</a:t>
            </a:r>
            <a:r>
              <a:rPr lang="en-US" sz="2600" dirty="0" err="1" smtClean="0"/>
              <a:t>Math.random</a:t>
            </a:r>
            <a:r>
              <a:rPr lang="en-US" sz="2600" dirty="0" smtClean="0"/>
              <a:t>()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Constants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Math.PI</a:t>
            </a:r>
            <a:r>
              <a:rPr lang="en-US" sz="2400" dirty="0" smtClean="0"/>
              <a:t> – Mathematical constant pi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JavaScript program that asks for a number (n) and writes an HTML table with two columns:</a:t>
            </a:r>
          </a:p>
          <a:p>
            <a:pPr lvl="1"/>
            <a:r>
              <a:rPr lang="en-US" dirty="0" smtClean="0"/>
              <a:t>Column1: numbers 0 to n</a:t>
            </a:r>
          </a:p>
          <a:p>
            <a:pPr lvl="1"/>
            <a:r>
              <a:rPr lang="en-US" dirty="0" smtClean="0"/>
              <a:t>Column2: square root of </a:t>
            </a:r>
          </a:p>
          <a:p>
            <a:pPr lvl="1">
              <a:buNone/>
            </a:pPr>
            <a:r>
              <a:rPr lang="en-US" dirty="0" smtClean="0"/>
              <a:t>number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6019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n=4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429000"/>
            <a:ext cx="290750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&lt;!</a:t>
            </a:r>
            <a:r>
              <a:rPr lang="en-US" dirty="0" err="1" smtClean="0"/>
              <a:t>doctype</a:t>
            </a:r>
            <a:r>
              <a:rPr lang="en-US" dirty="0" smtClean="0"/>
              <a:t>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    &lt;head&gt; </a:t>
            </a:r>
          </a:p>
          <a:p>
            <a:pPr>
              <a:buNone/>
            </a:pPr>
            <a:r>
              <a:rPr lang="en-US" dirty="0" smtClean="0"/>
              <a:t>        &lt;meta http-equiv="Content-Type" content="text/html; </a:t>
            </a:r>
            <a:r>
              <a:rPr lang="en-US" dirty="0" err="1" smtClean="0"/>
              <a:t>charset</a:t>
            </a:r>
            <a:r>
              <a:rPr lang="en-US" dirty="0" smtClean="0"/>
              <a:t>=UTF-8" /&gt; </a:t>
            </a:r>
          </a:p>
          <a:p>
            <a:pPr>
              <a:buNone/>
            </a:pPr>
            <a:r>
              <a:rPr lang="en-US" dirty="0" smtClean="0"/>
              <a:t>		&lt;title&gt;Square Root Table&lt;/title&gt;	</a:t>
            </a:r>
          </a:p>
          <a:p>
            <a:pPr>
              <a:buNone/>
            </a:pPr>
            <a:r>
              <a:rPr lang="en-US" dirty="0" smtClean="0"/>
              <a:t>    &lt;/head&gt;	</a:t>
            </a:r>
          </a:p>
          <a:p>
            <a:pPr>
              <a:buNone/>
            </a:pPr>
            <a:r>
              <a:rPr lang="en-US" dirty="0" smtClean="0"/>
              <a:t>    &lt;body&gt;</a:t>
            </a:r>
          </a:p>
          <a:p>
            <a:pPr>
              <a:buNone/>
            </a:pPr>
            <a:r>
              <a:rPr lang="en-US" dirty="0" smtClean="0"/>
              <a:t>        &lt;script type="text/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currValue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maximumValue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maximumValue</a:t>
            </a:r>
            <a:r>
              <a:rPr lang="en-US" dirty="0" smtClean="0"/>
              <a:t> = Number(prompt("Enter maximum value"));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("&lt;table border=\"10\"&gt;");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("&lt;caption&gt; Table&lt;/caption&gt;");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</a:t>
            </a:r>
            <a:r>
              <a:rPr lang="en-US" dirty="0" err="1" smtClean="0"/>
              <a:t>tr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&gt;Number&lt;/</a:t>
            </a:r>
            <a:r>
              <a:rPr lang="en-US" dirty="0" err="1" smtClean="0"/>
              <a:t>th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&gt;2*Number&lt;/</a:t>
            </a:r>
            <a:r>
              <a:rPr lang="en-US" dirty="0" err="1" smtClean="0"/>
              <a:t>th</a:t>
            </a:r>
            <a:r>
              <a:rPr lang="en-US" dirty="0" smtClean="0"/>
              <a:t>&gt;&lt;/</a:t>
            </a:r>
            <a:r>
              <a:rPr lang="en-US" dirty="0" err="1" smtClean="0"/>
              <a:t>tr</a:t>
            </a:r>
            <a:r>
              <a:rPr lang="en-US" dirty="0" smtClean="0"/>
              <a:t>&gt;");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while (</a:t>
            </a:r>
            <a:r>
              <a:rPr lang="en-US" dirty="0" err="1" smtClean="0"/>
              <a:t>currValue</a:t>
            </a:r>
            <a:r>
              <a:rPr lang="en-US" dirty="0" smtClean="0"/>
              <a:t> &lt;= </a:t>
            </a:r>
            <a:r>
              <a:rPr lang="en-US" dirty="0" err="1" smtClean="0"/>
              <a:t>maximumValue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</a:t>
            </a:r>
            <a:r>
              <a:rPr lang="en-US" dirty="0" err="1" smtClean="0"/>
              <a:t>tr</a:t>
            </a:r>
            <a:r>
              <a:rPr lang="en-US" dirty="0" smtClean="0"/>
              <a:t>&gt;&lt;td&gt;" + </a:t>
            </a:r>
            <a:r>
              <a:rPr lang="en-US" dirty="0" err="1" smtClean="0"/>
              <a:t>currValue</a:t>
            </a:r>
            <a:r>
              <a:rPr lang="en-US" dirty="0" smtClean="0"/>
              <a:t> + "&lt;/td&gt;&lt;td&gt;" + </a:t>
            </a:r>
            <a:r>
              <a:rPr lang="en-US" dirty="0" err="1" smtClean="0"/>
              <a:t>currValue</a:t>
            </a:r>
            <a:r>
              <a:rPr lang="en-US" dirty="0" smtClean="0"/>
              <a:t>*2 +"&lt;/td&gt;&lt;/</a:t>
            </a:r>
            <a:r>
              <a:rPr lang="en-US" dirty="0" err="1" smtClean="0"/>
              <a:t>tr</a:t>
            </a:r>
            <a:r>
              <a:rPr lang="en-US" dirty="0" smtClean="0"/>
              <a:t>&gt;");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currValue</a:t>
            </a:r>
            <a:r>
              <a:rPr lang="en-US" dirty="0" smtClean="0"/>
              <a:t> = </a:t>
            </a:r>
            <a:r>
              <a:rPr lang="en-US" dirty="0" err="1" smtClean="0"/>
              <a:t>currValue</a:t>
            </a:r>
            <a:r>
              <a:rPr lang="en-US" dirty="0" smtClean="0"/>
              <a:t> + 1;</a:t>
            </a:r>
          </a:p>
          <a:p>
            <a:pPr>
              <a:buNone/>
            </a:pPr>
            <a:r>
              <a:rPr lang="en-US" dirty="0" smtClean="0"/>
              <a:t>            }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("&lt;/table&gt;");</a:t>
            </a:r>
          </a:p>
          <a:p>
            <a:pPr>
              <a:buNone/>
            </a:pPr>
            <a:r>
              <a:rPr lang="en-US" dirty="0" smtClean="0"/>
              <a:t>        &lt;/script&gt;        </a:t>
            </a:r>
          </a:p>
          <a:p>
            <a:pPr>
              <a:buNone/>
            </a:pPr>
            <a:r>
              <a:rPr lang="en-US" dirty="0" smtClean="0"/>
              <a:t>    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Documentation Tips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altLang="en-US" smtClean="0"/>
              <a:t>Reflect your pseudocode in your code</a:t>
            </a:r>
          </a:p>
          <a:p>
            <a:pPr lvl="1"/>
            <a:r>
              <a:rPr lang="en-US" altLang="en-US" smtClean="0"/>
              <a:t>Use meaningful variable names</a:t>
            </a:r>
          </a:p>
          <a:p>
            <a:pPr lvl="1"/>
            <a:r>
              <a:rPr lang="en-US" altLang="en-US" smtClean="0"/>
              <a:t>Use functions for abstractable concepts</a:t>
            </a:r>
          </a:p>
          <a:p>
            <a:pPr lvl="2"/>
            <a:r>
              <a:rPr lang="en-US" altLang="en-US" smtClean="0"/>
              <a:t>And name those functions well</a:t>
            </a:r>
          </a:p>
          <a:p>
            <a:pPr lvl="1"/>
            <a:r>
              <a:rPr lang="en-US" altLang="en-US" smtClean="0"/>
              <a:t>Use comments to fill remaining gaps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Add a comment to identify each revision</a:t>
            </a:r>
          </a:p>
          <a:p>
            <a:pPr lvl="1"/>
            <a:r>
              <a:rPr lang="en-US" altLang="en-US" smtClean="0"/>
              <a:t>Give author, date, nature of the change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Waste space effectively</a:t>
            </a:r>
          </a:p>
          <a:p>
            <a:pPr lvl="1"/>
            <a:r>
              <a:rPr lang="en-US" altLang="en-US" smtClean="0"/>
              <a:t>Use indentation and blank lines to guide the eye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Using JavaScript with Forms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295400" y="1676400"/>
            <a:ext cx="6240463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2060"/>
                </a:solidFill>
              </a:rPr>
              <a:t>HTML:</a:t>
            </a:r>
          </a:p>
          <a:p>
            <a:r>
              <a:rPr lang="en-US" altLang="en-US" sz="1800"/>
              <a:t>&lt;form name="input" action=" "&gt;</a:t>
            </a:r>
          </a:p>
          <a:p>
            <a:r>
              <a:rPr lang="en-US" altLang="en-US" sz="1800"/>
              <a:t>    Please enter a number:</a:t>
            </a:r>
          </a:p>
          <a:p>
            <a:r>
              <a:rPr lang="en-US" altLang="en-US" sz="1800"/>
              <a:t>    &lt;input size="10" value=" " name="number"/&gt; </a:t>
            </a:r>
          </a:p>
          <a:p>
            <a:r>
              <a:rPr lang="en-US" altLang="en-US" sz="1800"/>
              <a:t>&lt;/form&gt;</a:t>
            </a:r>
          </a:p>
          <a:p>
            <a:r>
              <a:rPr lang="en-US" altLang="en-US" sz="1800"/>
              <a:t>&lt;form name="output" action=" "&gt;</a:t>
            </a:r>
          </a:p>
          <a:p>
            <a:r>
              <a:rPr lang="en-US" altLang="en-US" sz="1800"/>
              <a:t>    The sum of all numbers up to the number above is</a:t>
            </a:r>
          </a:p>
          <a:p>
            <a:r>
              <a:rPr lang="en-US" altLang="en-US" sz="1800"/>
              <a:t>    &lt;input size="10" value=" " name="number" readonly="true"/&gt;</a:t>
            </a:r>
          </a:p>
          <a:p>
            <a:r>
              <a:rPr lang="en-US" altLang="en-US" sz="1800"/>
              <a:t>&lt;/form&gt;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85800" y="4876800"/>
            <a:ext cx="454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2060"/>
                </a:solidFill>
              </a:rPr>
              <a:t>JavaScript:</a:t>
            </a:r>
          </a:p>
          <a:p>
            <a:r>
              <a:rPr lang="en-US" altLang="en-US" sz="1800"/>
              <a:t>var num = eval(document.input.number.value);</a:t>
            </a:r>
          </a:p>
          <a:p>
            <a:r>
              <a:rPr lang="en-US" altLang="en-US" sz="1800"/>
              <a:t>document.output.number.value = 10;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4276725" y="4489450"/>
            <a:ext cx="3486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Reads in a value from the first form</a:t>
            </a:r>
          </a:p>
          <a:p>
            <a:r>
              <a:rPr lang="en-US" altLang="en-US" sz="1800" i="1"/>
              <a:t>(eval</a:t>
            </a:r>
            <a:r>
              <a:rPr lang="en-US" altLang="en-US" sz="1800"/>
              <a:t> method turns it into a number)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4343400" y="5802313"/>
            <a:ext cx="3659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Changes the value in the second form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H="1">
            <a:off x="3667125" y="479425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 flipV="1">
            <a:off x="3886200" y="5791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HTML Form Element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altLang="en-US" smtClean="0"/>
              <a:t>Textarea (multiple lines)</a:t>
            </a:r>
          </a:p>
          <a:p>
            <a:r>
              <a:rPr lang="en-US" altLang="en-US" smtClean="0"/>
              <a:t>Input</a:t>
            </a:r>
          </a:p>
          <a:p>
            <a:pPr lvl="1"/>
            <a:r>
              <a:rPr lang="en-US" altLang="en-US" smtClean="0"/>
              <a:t>Text (single line)</a:t>
            </a:r>
          </a:p>
          <a:p>
            <a:pPr lvl="1"/>
            <a:r>
              <a:rPr lang="en-US" altLang="en-US" smtClean="0"/>
              <a:t>Password (like text, but masked)</a:t>
            </a:r>
          </a:p>
          <a:p>
            <a:pPr lvl="1"/>
            <a:r>
              <a:rPr lang="en-US" altLang="en-US" smtClean="0"/>
              <a:t>Hidden (like text, but not displayed at all)</a:t>
            </a:r>
          </a:p>
          <a:p>
            <a:pPr lvl="1"/>
            <a:r>
              <a:rPr lang="en-US" altLang="en-US" smtClean="0"/>
              <a:t>Button</a:t>
            </a:r>
          </a:p>
          <a:p>
            <a:pPr lvl="1"/>
            <a:r>
              <a:rPr lang="en-US" altLang="en-US" smtClean="0"/>
              <a:t>Checkbox (multiple selection)</a:t>
            </a:r>
          </a:p>
          <a:p>
            <a:pPr lvl="1"/>
            <a:r>
              <a:rPr lang="en-US" altLang="en-US" smtClean="0"/>
              <a:t>Radio (single selection)</a:t>
            </a:r>
          </a:p>
          <a:p>
            <a:r>
              <a:rPr lang="en-US" altLang="en-US" smtClean="0"/>
              <a:t>Select (dropdown list)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0" y="6172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see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http://www.w3schools.com/html/html_forms.asp </a:t>
            </a:r>
            <a:r>
              <a:rPr lang="en-US" altLang="en-US"/>
              <a:t>for examples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 smtClean="0"/>
              <a:t>Linking Forms to 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153400" cy="4876800"/>
          </a:xfrm>
        </p:spPr>
        <p:txBody>
          <a:bodyPr/>
          <a:lstStyle/>
          <a:p>
            <a:r>
              <a:rPr lang="en-US" altLang="en-US" sz="2800" smtClean="0"/>
              <a:t>Events: </a:t>
            </a:r>
          </a:p>
          <a:p>
            <a:pPr lvl="1"/>
            <a:r>
              <a:rPr lang="en-US" altLang="en-US" sz="2400" smtClean="0"/>
              <a:t>Actions that users perform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An “event handler” is triggered by an event</a:t>
            </a:r>
          </a:p>
          <a:p>
            <a:pPr lvl="1"/>
            <a:r>
              <a:rPr lang="en-US" altLang="en-US" sz="2400" smtClean="0">
                <a:solidFill>
                  <a:srgbClr val="023CCC"/>
                </a:solidFill>
              </a:rPr>
              <a:t>onClick</a:t>
            </a:r>
            <a:r>
              <a:rPr lang="en-US" altLang="en-US" sz="2400" smtClean="0"/>
              <a:t>: the user clicked on the item</a:t>
            </a:r>
          </a:p>
          <a:p>
            <a:pPr lvl="1"/>
            <a:r>
              <a:rPr lang="en-US" altLang="en-US" sz="2400" smtClean="0">
                <a:solidFill>
                  <a:srgbClr val="023CCC"/>
                </a:solidFill>
              </a:rPr>
              <a:t>onMouseover</a:t>
            </a:r>
            <a:r>
              <a:rPr lang="en-US" altLang="en-US" sz="2400" smtClean="0"/>
              <a:t>: the mouse moved onto the item</a:t>
            </a:r>
          </a:p>
          <a:p>
            <a:pPr lvl="1"/>
            <a:r>
              <a:rPr lang="en-US" altLang="en-US" sz="2400" smtClean="0">
                <a:solidFill>
                  <a:srgbClr val="023CCC"/>
                </a:solidFill>
              </a:rPr>
              <a:t>onMouseout</a:t>
            </a:r>
            <a:r>
              <a:rPr lang="en-US" altLang="en-US" sz="2400" smtClean="0"/>
              <a:t>: the mouse moved off of the item</a:t>
            </a:r>
          </a:p>
          <a:p>
            <a:pPr lvl="2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Referring to Form Content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228600" y="4343400"/>
            <a:ext cx="8458200" cy="2246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&lt;form action = " "&gt;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&lt;p&gt;Enter integer search key&lt;br /&gt;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&lt;input id = "inputVal" type = "text" /&gt;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var inputVal   = document.getElementById("inputVal");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var searchKey  = inputVal.value;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28600" y="1720850"/>
            <a:ext cx="8458200" cy="2000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&lt;form name=years&gt;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&lt;b&gt;Please enter your age&lt;/b&gt; 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&lt;input type=text name=box /&gt;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var age = document.years.box.value;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</a:p>
          <a:p>
            <a:endParaRPr lang="en-US" dirty="0"/>
          </a:p>
          <a:p>
            <a:r>
              <a:rPr lang="en-US" dirty="0" smtClean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216836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expenses [0]= “25”;</a:t>
            </a:r>
          </a:p>
          <a:p>
            <a:pPr>
              <a:buNone/>
            </a:pPr>
            <a:r>
              <a:rPr lang="en-US" dirty="0" smtClean="0"/>
              <a:t>expenses[1] = “30”;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expenses[365] =“100”;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 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expenses = [“25”,”30”,…”100”];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expenses = new Array (“25”,”30”,…”100”);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19812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alibri"/>
                <a:cs typeface="+mn-cs"/>
              </a:rPr>
              <a:t>Index always starts at 0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5400" y="24384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0      1    2     3     4     5     6     7     8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52959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7531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1341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5151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8199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9629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2009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581900" y="27051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Events allow an HTML webpage to react to a users’ behavior (event handler)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Click of a mouse</a:t>
            </a:r>
          </a:p>
          <a:p>
            <a:pPr lvl="1"/>
            <a:r>
              <a:rPr lang="en-US" dirty="0" smtClean="0"/>
              <a:t>Mouse over an element</a:t>
            </a:r>
          </a:p>
          <a:p>
            <a:pPr lvl="1"/>
            <a:r>
              <a:rPr lang="en-US" dirty="0" smtClean="0"/>
              <a:t>User strokes a key</a:t>
            </a:r>
          </a:p>
          <a:p>
            <a:pPr lvl="1"/>
            <a:r>
              <a:rPr lang="en-US" dirty="0" smtClean="0"/>
              <a:t>Image has been loaded</a:t>
            </a:r>
          </a:p>
          <a:p>
            <a:pPr lvl="1"/>
            <a:r>
              <a:rPr lang="en-US" dirty="0" smtClean="0"/>
              <a:t>Input field is changed (forms)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events…Forms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button to select an action</a:t>
            </a:r>
          </a:p>
          <a:p>
            <a:r>
              <a:rPr lang="en-US" dirty="0" smtClean="0"/>
              <a:t>Text box for entering a line of text</a:t>
            </a:r>
          </a:p>
          <a:p>
            <a:r>
              <a:rPr lang="en-US" dirty="0" smtClean="0"/>
              <a:t>Radio buttons for making one selection among a group of options</a:t>
            </a:r>
          </a:p>
          <a:p>
            <a:r>
              <a:rPr lang="en-US" dirty="0" smtClean="0"/>
              <a:t>Check boxes for selecting or deselecting a single, independent option</a:t>
            </a:r>
          </a:p>
          <a:p>
            <a:r>
              <a:rPr lang="en-US" dirty="0" smtClean="0"/>
              <a:t>Lists of things to select one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&lt;form&gt;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</a:t>
            </a:r>
            <a:r>
              <a:rPr lang="en-US" dirty="0" smtClean="0"/>
              <a:t>"button" value="This is a button"&gt;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&lt;/form&gt;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5105400"/>
            <a:ext cx="2453261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textarea</a:t>
            </a:r>
            <a:r>
              <a:rPr lang="en-US" dirty="0" smtClean="0"/>
              <a:t> rows="3" cols="30"&gt;</a:t>
            </a:r>
          </a:p>
          <a:p>
            <a:pPr>
              <a:buNone/>
            </a:pPr>
            <a:r>
              <a:rPr lang="en-US" dirty="0" smtClean="0"/>
              <a:t>       This is a text area.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textarea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724400"/>
            <a:ext cx="50006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&lt;form&gt;</a:t>
            </a:r>
          </a:p>
          <a:p>
            <a:pPr>
              <a:buNone/>
            </a:pPr>
            <a:r>
              <a:rPr lang="en-US" dirty="0" smtClean="0"/>
              <a:t>   &lt;input type="radio" name=“fruit" value="apples"&gt;Apples&lt;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&lt;input type="radio" name=“fruit" value="oranges"&gt;Oranges&lt;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&lt;input type="submit" value="Send"&gt;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&lt;/form&gt;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267200"/>
            <a:ext cx="226218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&lt;form &gt;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type="checkbox</a:t>
            </a:r>
            <a:r>
              <a:rPr lang="en-US" dirty="0" smtClean="0"/>
              <a:t>" name="vehicle" value="Bike"&gt;I have a bike&lt;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type="checkbox" </a:t>
            </a:r>
            <a:r>
              <a:rPr lang="en-US" dirty="0" smtClean="0"/>
              <a:t>name="vehicle" value="Car"&gt;I have a car 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&lt;/form&gt;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76800"/>
            <a:ext cx="2143125" cy="104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&lt;form &gt;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&lt;select name="fruits"&gt;</a:t>
            </a:r>
          </a:p>
          <a:p>
            <a:pPr>
              <a:buNone/>
            </a:pPr>
            <a:r>
              <a:rPr lang="en-US" dirty="0" smtClean="0"/>
              <a:t>     &lt;option value="oranges"&gt;Oranges&lt;/option&gt;</a:t>
            </a:r>
          </a:p>
          <a:p>
            <a:pPr>
              <a:buNone/>
            </a:pPr>
            <a:r>
              <a:rPr lang="en-US" dirty="0" smtClean="0"/>
              <a:t>    &lt;option value="apples"&gt;Apples&lt;/option&gt;</a:t>
            </a:r>
          </a:p>
          <a:p>
            <a:pPr>
              <a:buNone/>
            </a:pPr>
            <a:r>
              <a:rPr lang="en-US" dirty="0" smtClean="0"/>
              <a:t>    &lt;option value="lemons"&gt;Lemons&lt;/option&gt;</a:t>
            </a:r>
          </a:p>
          <a:p>
            <a:pPr>
              <a:buNone/>
            </a:pPr>
            <a:r>
              <a:rPr lang="en-US" dirty="0" smtClean="0"/>
              <a:t>    &lt;option value="bananas"&gt;Bananas&lt;/option&gt;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&lt;/select&gt;</a:t>
            </a:r>
          </a:p>
          <a:p>
            <a:pPr>
              <a:buNone/>
            </a:pPr>
            <a:r>
              <a:rPr lang="en-US" dirty="0" smtClean="0"/>
              <a:t>&lt;/form&gt;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514600"/>
            <a:ext cx="2695823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Events…JavaScript!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is responsible for “doing things” when buttons are clicked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type="button" value="This is a button"&gt;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type="button" value="This is a button"</a:t>
            </a:r>
          </a:p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</a:rPr>
              <a:t>onclick</a:t>
            </a:r>
            <a:r>
              <a:rPr lang="en-US" dirty="0" smtClean="0">
                <a:solidFill>
                  <a:schemeClr val="tx2"/>
                </a:solidFill>
              </a:rPr>
              <a:t>="</a:t>
            </a:r>
            <a:r>
              <a:rPr lang="en-US" dirty="0" err="1" smtClean="0">
                <a:solidFill>
                  <a:schemeClr val="tx2"/>
                </a:solidFill>
              </a:rPr>
              <a:t>myFunction</a:t>
            </a:r>
            <a:r>
              <a:rPr lang="en-US" dirty="0" smtClean="0">
                <a:solidFill>
                  <a:schemeClr val="tx2"/>
                </a:solidFill>
              </a:rPr>
              <a:t>()"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Events…JavaScript!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&lt;input type="button" value="This is a button"</a:t>
            </a:r>
          </a:p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</a:rPr>
              <a:t>onclick</a:t>
            </a:r>
            <a:r>
              <a:rPr lang="en-US" dirty="0" smtClean="0">
                <a:solidFill>
                  <a:schemeClr val="tx2"/>
                </a:solidFill>
              </a:rPr>
              <a:t>="</a:t>
            </a:r>
            <a:r>
              <a:rPr lang="en-US" dirty="0" err="1" smtClean="0">
                <a:solidFill>
                  <a:schemeClr val="tx2"/>
                </a:solidFill>
              </a:rPr>
              <a:t>myJSFunction</a:t>
            </a:r>
            <a:r>
              <a:rPr lang="en-US" dirty="0" smtClean="0">
                <a:solidFill>
                  <a:schemeClr val="tx2"/>
                </a:solidFill>
              </a:rPr>
              <a:t>()"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&gt;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&lt;script&gt;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function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myJSFunction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()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{ do something}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Push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myJSFunction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("demo").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innerHTML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="Hello World";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&lt;form&gt;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  &lt;input type="button"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myJSFunction</a:t>
            </a:r>
            <a:r>
              <a:rPr lang="en-US" dirty="0" smtClean="0">
                <a:solidFill>
                  <a:schemeClr val="tx2"/>
                </a:solidFill>
              </a:rPr>
              <a:t>()" value="This is a button"&gt;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&lt;/form&gt;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&lt;p id="demo"&gt;&lt;/p&gt;</a:t>
            </a:r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676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79646">
                    <a:lumMod val="75000"/>
                  </a:srgbClr>
                </a:solidFill>
                <a:latin typeface="Calibri"/>
                <a:cs typeface="+mn-cs"/>
              </a:rPr>
              <a:t>Try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Example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914400" y="2209800"/>
            <a:ext cx="71628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allocate five-element Array (indexed 0..4)</a:t>
            </a:r>
          </a:p>
          <a:p>
            <a:pPr eaLnBrk="1" hangingPunct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 = new Array(5); 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assign values to each element of Array 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 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n.length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/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output index and value of each element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n.length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        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document.writeln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“: “ + n[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Box: access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&lt;p&gt;&lt;input type="text" id="</a:t>
            </a:r>
            <a:r>
              <a:rPr lang="en-US" dirty="0" err="1" smtClean="0"/>
              <a:t>textInput</a:t>
            </a:r>
            <a:r>
              <a:rPr lang="en-US" dirty="0" smtClean="0"/>
              <a:t>"&gt;&lt;</a:t>
            </a:r>
            <a:r>
              <a:rPr lang="en-US" dirty="0" err="1" smtClean="0"/>
              <a:t>br</a:t>
            </a:r>
            <a:r>
              <a:rPr lang="en-US" dirty="0" smtClean="0"/>
              <a:t>/&gt;&lt;/p&gt;</a:t>
            </a:r>
          </a:p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");                                          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textInput.</a:t>
            </a:r>
            <a:r>
              <a:rPr lang="en-US" dirty="0" err="1" smtClean="0"/>
              <a:t>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dirty="0" smtClean="0"/>
              <a:t>alert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&lt;!</a:t>
            </a:r>
            <a:r>
              <a:rPr lang="en-US" dirty="0" err="1" smtClean="0"/>
              <a:t>doctype</a:t>
            </a:r>
            <a:r>
              <a:rPr lang="en-US" dirty="0" smtClean="0"/>
              <a:t> html&gt;</a:t>
            </a:r>
          </a:p>
          <a:p>
            <a:pPr>
              <a:buNone/>
            </a:pPr>
            <a:r>
              <a:rPr lang="en-US" dirty="0" smtClean="0"/>
              <a:t>&lt;html </a:t>
            </a:r>
            <a:r>
              <a:rPr lang="en-US" dirty="0" err="1" smtClean="0"/>
              <a:t>lang</a:t>
            </a:r>
            <a:r>
              <a:rPr lang="en-US" dirty="0" smtClean="0"/>
              <a:t>="en"&gt;</a:t>
            </a:r>
          </a:p>
          <a:p>
            <a:pPr>
              <a:buNone/>
            </a:pPr>
            <a:r>
              <a:rPr lang="en-US" dirty="0" smtClean="0"/>
              <a:t>&lt;body</a:t>
            </a:r>
          </a:p>
          <a:p>
            <a:pPr>
              <a:buNone/>
            </a:pPr>
            <a:r>
              <a:rPr lang="en-US" dirty="0" smtClean="0"/>
              <a:t>&lt;title&gt;Forms&lt;/title&gt;</a:t>
            </a:r>
          </a:p>
          <a:p>
            <a:pPr>
              <a:buNone/>
            </a:pPr>
            <a:r>
              <a:rPr lang="en-US" dirty="0" smtClean="0"/>
              <a:t>&lt;meta </a:t>
            </a:r>
            <a:r>
              <a:rPr lang="en-US" dirty="0" err="1" smtClean="0"/>
              <a:t>charset</a:t>
            </a:r>
            <a:r>
              <a:rPr lang="en-US" dirty="0" smtClean="0"/>
              <a:t>="utf-8"&gt;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handleClick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{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");                                          USE THE DOM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textInput.</a:t>
            </a:r>
            <a:r>
              <a:rPr lang="en-US" dirty="0" err="1" smtClean="0"/>
              <a:t>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alert("The input text is: " +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textValue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&lt;form&gt;</a:t>
            </a:r>
          </a:p>
          <a:p>
            <a:pPr>
              <a:buNone/>
            </a:pPr>
            <a:r>
              <a:rPr lang="en-US" dirty="0" smtClean="0"/>
              <a:t>&lt;p&gt;&lt;input type="text" id="</a:t>
            </a:r>
            <a:r>
              <a:rPr lang="en-US" dirty="0" err="1" smtClean="0"/>
              <a:t>textInput</a:t>
            </a:r>
            <a:r>
              <a:rPr lang="en-US" dirty="0" smtClean="0"/>
              <a:t>" size="40"&gt;&lt;</a:t>
            </a:r>
            <a:r>
              <a:rPr lang="en-US" dirty="0" err="1" smtClean="0"/>
              <a:t>br</a:t>
            </a:r>
            <a:r>
              <a:rPr lang="en-US" dirty="0" smtClean="0"/>
              <a:t>/&gt;&lt;/p&gt;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&lt;p&gt;&lt;input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onclick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handleClick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()" type="button" id="button" value="Click me!"&gt;&lt;/p&gt;</a:t>
            </a:r>
          </a:p>
          <a:p>
            <a:pPr>
              <a:buNone/>
            </a:pPr>
            <a:r>
              <a:rPr lang="en-US" dirty="0" smtClean="0"/>
              <a:t>&lt;/form&gt;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4648200" y="2971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&lt;input id="</a:t>
            </a:r>
            <a:r>
              <a:rPr lang="en-US" dirty="0" err="1" smtClean="0"/>
              <a:t>radioone</a:t>
            </a:r>
            <a:r>
              <a:rPr lang="en-US" dirty="0" smtClean="0"/>
              <a:t>" type="radio" name=“select" value=“one“&gt;One</a:t>
            </a:r>
          </a:p>
          <a:p>
            <a:pPr>
              <a:buNone/>
            </a:pPr>
            <a:r>
              <a:rPr lang="en-US" dirty="0" smtClean="0"/>
              <a:t>&lt;input id="</a:t>
            </a:r>
            <a:r>
              <a:rPr lang="en-US" dirty="0" err="1" smtClean="0"/>
              <a:t>radiotwo</a:t>
            </a:r>
            <a:r>
              <a:rPr lang="en-US" dirty="0" smtClean="0"/>
              <a:t>" type="radio" name=“select" value=“two“&gt;Two&lt;/p&gt;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onechecked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radioone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 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alert(“button one checked: " +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onechecked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);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&lt;!</a:t>
            </a:r>
            <a:r>
              <a:rPr lang="en-US" dirty="0" err="1" smtClean="0"/>
              <a:t>doctype</a:t>
            </a:r>
            <a:r>
              <a:rPr lang="en-US" dirty="0" smtClean="0"/>
              <a:t> html&gt;</a:t>
            </a:r>
          </a:p>
          <a:p>
            <a:pPr>
              <a:buNone/>
            </a:pPr>
            <a:r>
              <a:rPr lang="en-US" dirty="0" smtClean="0"/>
              <a:t>&lt;html </a:t>
            </a:r>
            <a:r>
              <a:rPr lang="en-US" dirty="0" err="1" smtClean="0"/>
              <a:t>lang</a:t>
            </a:r>
            <a:r>
              <a:rPr lang="en-US" dirty="0" smtClean="0"/>
              <a:t>="en"&gt;</a:t>
            </a:r>
          </a:p>
          <a:p>
            <a:pPr>
              <a:buNone/>
            </a:pPr>
            <a:r>
              <a:rPr lang="en-US" dirty="0" smtClean="0"/>
              <a:t>&lt;body</a:t>
            </a:r>
          </a:p>
          <a:p>
            <a:pPr>
              <a:buNone/>
            </a:pPr>
            <a:r>
              <a:rPr lang="en-US" dirty="0" smtClean="0"/>
              <a:t>&lt;title&gt;Forms&lt;/title&gt;</a:t>
            </a:r>
          </a:p>
          <a:p>
            <a:pPr>
              <a:buNone/>
            </a:pPr>
            <a:r>
              <a:rPr lang="en-US" dirty="0" smtClean="0"/>
              <a:t>&lt;meta </a:t>
            </a:r>
            <a:r>
              <a:rPr lang="en-US" dirty="0" err="1" smtClean="0"/>
              <a:t>charset</a:t>
            </a:r>
            <a:r>
              <a:rPr lang="en-US" dirty="0" smtClean="0"/>
              <a:t>="utf-8"&gt;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handleClick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{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onechecked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radioone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twochecked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radiotwo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alert("one checked: " +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onechecked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+" two checked "+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twochecked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&lt;form&gt;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&lt;input id="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radioone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 type="radio" name=“select" value=“one“&gt;One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&lt;input id="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radiotwo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 type="radio" name=“select" value=“two“&gt;Two&lt;/p&gt;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&lt;p&gt;&lt;input </a:t>
            </a:r>
            <a:r>
              <a:rPr lang="en-US" dirty="0" err="1" smtClean="0"/>
              <a:t>onclick</a:t>
            </a:r>
            <a:r>
              <a:rPr lang="en-US" dirty="0" smtClean="0"/>
              <a:t>="</a:t>
            </a:r>
            <a:r>
              <a:rPr lang="en-US" dirty="0" err="1" smtClean="0"/>
              <a:t>handleClick</a:t>
            </a:r>
            <a:r>
              <a:rPr lang="en-US" dirty="0" smtClean="0"/>
              <a:t>()" type="button" id="button" value="Click me!"&gt;&lt;/p&gt;</a:t>
            </a:r>
          </a:p>
          <a:p>
            <a:pPr>
              <a:buNone/>
            </a:pPr>
            <a:r>
              <a:rPr lang="en-US" dirty="0" smtClean="0"/>
              <a:t>&lt;/form&gt;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&lt;input id="</a:t>
            </a:r>
            <a:r>
              <a:rPr lang="en-US" dirty="0" err="1" smtClean="0"/>
              <a:t>checkDog</a:t>
            </a:r>
            <a:r>
              <a:rPr lang="en-US" dirty="0" smtClean="0"/>
              <a:t>" type="checkbox" name="pet" value="dog"&gt;I have a dog&lt;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checkDog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&lt;!</a:t>
            </a:r>
            <a:r>
              <a:rPr lang="en-US" dirty="0" err="1" smtClean="0"/>
              <a:t>doctype</a:t>
            </a:r>
            <a:r>
              <a:rPr lang="en-US" dirty="0" smtClean="0"/>
              <a:t> html&gt;</a:t>
            </a:r>
          </a:p>
          <a:p>
            <a:pPr>
              <a:buNone/>
            </a:pPr>
            <a:r>
              <a:rPr lang="en-US" dirty="0" smtClean="0"/>
              <a:t>&lt;html </a:t>
            </a:r>
            <a:r>
              <a:rPr lang="en-US" dirty="0" err="1" smtClean="0"/>
              <a:t>lang</a:t>
            </a:r>
            <a:r>
              <a:rPr lang="en-US" dirty="0" smtClean="0"/>
              <a:t>="en"&gt;</a:t>
            </a:r>
          </a:p>
          <a:p>
            <a:pPr>
              <a:buNone/>
            </a:pPr>
            <a:r>
              <a:rPr lang="en-US" dirty="0" smtClean="0"/>
              <a:t>&lt;body</a:t>
            </a:r>
          </a:p>
          <a:p>
            <a:pPr>
              <a:buNone/>
            </a:pPr>
            <a:r>
              <a:rPr lang="en-US" dirty="0" smtClean="0"/>
              <a:t>&lt;title&gt;Forms&lt;/title&gt;</a:t>
            </a:r>
          </a:p>
          <a:p>
            <a:pPr>
              <a:buNone/>
            </a:pPr>
            <a:r>
              <a:rPr lang="en-US" dirty="0" smtClean="0"/>
              <a:t>&lt;meta </a:t>
            </a:r>
            <a:r>
              <a:rPr lang="en-US" dirty="0" err="1" smtClean="0"/>
              <a:t>charset</a:t>
            </a:r>
            <a:r>
              <a:rPr lang="en-US" dirty="0" smtClean="0"/>
              <a:t>="utf-8"&gt;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handleClick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checkDog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hasCat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checkCat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").checked;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alert("dog? " +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+ " cat? " +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hasCat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&lt;form&gt;</a:t>
            </a:r>
          </a:p>
          <a:p>
            <a:pPr>
              <a:buNone/>
            </a:pPr>
            <a:r>
              <a:rPr lang="en-US" dirty="0" smtClean="0"/>
              <a:t>&lt;p&gt;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&lt;input id="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checkDog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 type="checkbox" name="pet" value="dog"&gt;I have a dog&lt;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&lt;input id="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checkCat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 type="checkbox" name="pet" value="cat"&gt;I have a cat </a:t>
            </a:r>
          </a:p>
          <a:p>
            <a:pPr>
              <a:buNone/>
            </a:pPr>
            <a:r>
              <a:rPr lang="en-US" dirty="0" smtClean="0"/>
              <a:t>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&lt;p&gt;&lt;input </a:t>
            </a:r>
            <a:r>
              <a:rPr lang="en-US" dirty="0" err="1" smtClean="0"/>
              <a:t>onclick</a:t>
            </a:r>
            <a:r>
              <a:rPr lang="en-US" dirty="0" smtClean="0"/>
              <a:t>="</a:t>
            </a:r>
            <a:r>
              <a:rPr lang="en-US" dirty="0" err="1" smtClean="0"/>
              <a:t>handleClick</a:t>
            </a:r>
            <a:r>
              <a:rPr lang="en-US" dirty="0" smtClean="0"/>
              <a:t>()" type="button" id="button" value="Click me!"&gt;&lt;/p&gt;</a:t>
            </a:r>
          </a:p>
          <a:p>
            <a:pPr>
              <a:buNone/>
            </a:pPr>
            <a:r>
              <a:rPr lang="en-US" dirty="0" smtClean="0"/>
              <a:t>&lt;/form&gt;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&lt;select id="</a:t>
            </a:r>
            <a:r>
              <a:rPr lang="en-US" dirty="0" err="1" smtClean="0"/>
              <a:t>selectInput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&lt;option value="oranges"&gt;Oranges&lt;/option&gt;</a:t>
            </a:r>
          </a:p>
          <a:p>
            <a:pPr>
              <a:buNone/>
            </a:pPr>
            <a:r>
              <a:rPr lang="en-US" dirty="0" smtClean="0"/>
              <a:t>&lt;/select&gt;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");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selectedIndex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selectInput.selectedIndex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selectedValue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selectInput.options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selectedIndex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].value;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00" dirty="0" smtClean="0"/>
              <a:t>&lt;!</a:t>
            </a:r>
            <a:r>
              <a:rPr lang="en-US" sz="1100" dirty="0" err="1" smtClean="0"/>
              <a:t>doctype</a:t>
            </a:r>
            <a:r>
              <a:rPr lang="en-US" sz="1100" dirty="0" smtClean="0"/>
              <a:t> html&gt;</a:t>
            </a:r>
          </a:p>
          <a:p>
            <a:pPr>
              <a:buNone/>
            </a:pPr>
            <a:r>
              <a:rPr lang="en-US" sz="1100" dirty="0" smtClean="0"/>
              <a:t>&lt;html </a:t>
            </a:r>
            <a:r>
              <a:rPr lang="en-US" sz="1100" dirty="0" err="1" smtClean="0"/>
              <a:t>lang</a:t>
            </a:r>
            <a:r>
              <a:rPr lang="en-US" sz="1100" dirty="0" smtClean="0"/>
              <a:t>="en"&gt;</a:t>
            </a:r>
          </a:p>
          <a:p>
            <a:pPr>
              <a:buNone/>
            </a:pPr>
            <a:r>
              <a:rPr lang="en-US" sz="1100" dirty="0" smtClean="0"/>
              <a:t>&lt;body</a:t>
            </a:r>
          </a:p>
          <a:p>
            <a:pPr>
              <a:buNone/>
            </a:pPr>
            <a:r>
              <a:rPr lang="en-US" sz="1100" dirty="0" smtClean="0"/>
              <a:t>&lt;title&gt;Forms&lt;/title&gt;</a:t>
            </a:r>
          </a:p>
          <a:p>
            <a:pPr>
              <a:buNone/>
            </a:pPr>
            <a:r>
              <a:rPr lang="en-US" sz="1100" dirty="0" smtClean="0"/>
              <a:t>&lt;meta </a:t>
            </a:r>
            <a:r>
              <a:rPr lang="en-US" sz="1100" dirty="0" err="1" smtClean="0"/>
              <a:t>charset</a:t>
            </a:r>
            <a:r>
              <a:rPr lang="en-US" sz="1100" dirty="0" smtClean="0"/>
              <a:t>="utf-8"&gt;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&lt;script&gt;</a:t>
            </a:r>
          </a:p>
          <a:p>
            <a:pPr>
              <a:buNone/>
            </a:pPr>
            <a:r>
              <a:rPr lang="en-US" sz="1100" dirty="0" smtClean="0"/>
              <a:t>function </a:t>
            </a:r>
            <a:r>
              <a:rPr lang="en-US" sz="1100" dirty="0" err="1" smtClean="0"/>
              <a:t>handleClick</a:t>
            </a:r>
            <a:r>
              <a:rPr lang="en-US" sz="1100" dirty="0" smtClean="0"/>
              <a:t>() {</a:t>
            </a:r>
          </a:p>
          <a:p>
            <a:pPr>
              <a:buNone/>
            </a:pP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selectInput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document.getElementById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("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selectInput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");</a:t>
            </a:r>
          </a:p>
          <a:p>
            <a:pPr>
              <a:buNone/>
            </a:pP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selectedIndex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selectInput.selectedIndex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var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selectedValue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selectInput.options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selectedIndex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].value;</a:t>
            </a:r>
          </a:p>
          <a:p>
            <a:pPr>
              <a:buNone/>
            </a:pP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  alert("Which fruit do you prefer? " + </a:t>
            </a:r>
            <a:r>
              <a:rPr lang="en-US" sz="1100" dirty="0" err="1" smtClean="0">
                <a:solidFill>
                  <a:schemeClr val="accent6">
                    <a:lumMod val="75000"/>
                  </a:schemeClr>
                </a:solidFill>
              </a:rPr>
              <a:t>selectedValue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endParaRPr lang="en-US" sz="1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pPr>
              <a:buNone/>
            </a:pPr>
            <a:r>
              <a:rPr lang="en-US" sz="1100" dirty="0" smtClean="0"/>
              <a:t>&lt;/script&gt;</a:t>
            </a:r>
          </a:p>
          <a:p>
            <a:pPr>
              <a:buNone/>
            </a:pPr>
            <a:r>
              <a:rPr lang="en-US" sz="1100" dirty="0" smtClean="0"/>
              <a:t>&lt;/head&gt;</a:t>
            </a:r>
          </a:p>
          <a:p>
            <a:pPr>
              <a:buNone/>
            </a:pPr>
            <a:r>
              <a:rPr lang="en-US" sz="1100" dirty="0" smtClean="0"/>
              <a:t>&lt;body&gt;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&lt;form&gt;</a:t>
            </a:r>
          </a:p>
          <a:p>
            <a:pPr>
              <a:buNone/>
            </a:pPr>
            <a:r>
              <a:rPr lang="en-US" sz="1100" dirty="0" smtClean="0"/>
              <a:t>&lt;p&gt;</a:t>
            </a:r>
          </a:p>
          <a:p>
            <a:pPr>
              <a:buNone/>
            </a:pPr>
            <a:r>
              <a:rPr lang="en-US" sz="1100" dirty="0" smtClean="0"/>
              <a:t>&lt;select id="</a:t>
            </a:r>
            <a:r>
              <a:rPr lang="en-US" sz="1100" dirty="0" err="1" smtClean="0"/>
              <a:t>selectInput</a:t>
            </a:r>
            <a:r>
              <a:rPr lang="en-US" sz="1100" dirty="0" smtClean="0"/>
              <a:t>"&gt;</a:t>
            </a:r>
          </a:p>
          <a:p>
            <a:pPr>
              <a:buNone/>
            </a:pPr>
            <a:r>
              <a:rPr lang="en-US" sz="1100" dirty="0" smtClean="0"/>
              <a:t>  &lt;option value="oranges"&gt;Oranges&lt;/option&gt;</a:t>
            </a:r>
          </a:p>
          <a:p>
            <a:pPr>
              <a:buNone/>
            </a:pPr>
            <a:r>
              <a:rPr lang="en-US" sz="1100" dirty="0" smtClean="0"/>
              <a:t>  &lt;option value="lemons"&gt;Lemons &lt;/option&gt;</a:t>
            </a:r>
          </a:p>
          <a:p>
            <a:pPr>
              <a:buNone/>
            </a:pPr>
            <a:r>
              <a:rPr lang="en-US" sz="1100" dirty="0" smtClean="0"/>
              <a:t>  &lt;option value="apples"&gt;Apples&lt;/option&gt;</a:t>
            </a:r>
          </a:p>
          <a:p>
            <a:pPr>
              <a:buNone/>
            </a:pPr>
            <a:r>
              <a:rPr lang="en-US" sz="1100" dirty="0" smtClean="0"/>
              <a:t>  &lt;option value="bananas"&gt;Bananas&lt;/option&gt;</a:t>
            </a:r>
          </a:p>
          <a:p>
            <a:pPr>
              <a:buNone/>
            </a:pPr>
            <a:r>
              <a:rPr lang="en-US" sz="1100" dirty="0" smtClean="0"/>
              <a:t>&lt;/select&gt;</a:t>
            </a:r>
          </a:p>
          <a:p>
            <a:pPr>
              <a:buNone/>
            </a:pPr>
            <a:r>
              <a:rPr lang="en-US" sz="1100" dirty="0" smtClean="0"/>
              <a:t>&lt;/p&gt;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&lt;p&gt;&lt;input </a:t>
            </a:r>
            <a:r>
              <a:rPr lang="en-US" sz="1100" dirty="0" err="1" smtClean="0"/>
              <a:t>onclick</a:t>
            </a:r>
            <a:r>
              <a:rPr lang="en-US" sz="1100" dirty="0" smtClean="0"/>
              <a:t>="</a:t>
            </a:r>
            <a:r>
              <a:rPr lang="en-US" sz="1100" dirty="0" err="1" smtClean="0"/>
              <a:t>handleClick</a:t>
            </a:r>
            <a:r>
              <a:rPr lang="en-US" sz="1100" dirty="0" smtClean="0"/>
              <a:t>()" type="button" id="button" value="Click me!"&gt;&lt;/p&gt;</a:t>
            </a:r>
          </a:p>
          <a:p>
            <a:pPr>
              <a:buNone/>
            </a:pPr>
            <a:r>
              <a:rPr lang="en-US" sz="1100" dirty="0" smtClean="0"/>
              <a:t>&lt;/form&gt;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1100" dirty="0" smtClean="0"/>
              <a:t>&lt;/body&gt;</a:t>
            </a:r>
          </a:p>
          <a:p>
            <a:pPr>
              <a:buNone/>
            </a:pPr>
            <a:r>
              <a:rPr lang="en-US" sz="1100" dirty="0" smtClean="0"/>
              <a:t>&lt;/html&gt;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On a sheet of paper, answer the following (ungraded) question (no names, please):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  <a:r>
              <a:rPr lang="en-US" alt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Data Structures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114800"/>
          </a:xfrm>
        </p:spPr>
        <p:txBody>
          <a:bodyPr/>
          <a:lstStyle/>
          <a:p>
            <a:r>
              <a:rPr lang="en-US" altLang="en-US" smtClean="0"/>
              <a:t>Constant</a:t>
            </a:r>
          </a:p>
          <a:p>
            <a:pPr lvl="1"/>
            <a:r>
              <a:rPr lang="en-US" altLang="en-US" smtClean="0"/>
              <a:t>Names given to unchanging values (for readability)</a:t>
            </a:r>
          </a:p>
          <a:p>
            <a:r>
              <a:rPr lang="en-US" altLang="en-US" smtClean="0"/>
              <a:t>Scalar</a:t>
            </a:r>
          </a:p>
          <a:p>
            <a:pPr lvl="1"/>
            <a:r>
              <a:rPr lang="en-US" altLang="en-US" smtClean="0"/>
              <a:t>Single-valued item (int, float, boolean)</a:t>
            </a:r>
          </a:p>
          <a:p>
            <a:r>
              <a:rPr lang="en-US" altLang="en-US" smtClean="0"/>
              <a:t>Object</a:t>
            </a:r>
          </a:p>
          <a:p>
            <a:pPr lvl="1"/>
            <a:r>
              <a:rPr lang="en-US" altLang="en-US" smtClean="0"/>
              <a:t>Multi-valued item, mixed data types [+methods]</a:t>
            </a:r>
          </a:p>
          <a:p>
            <a:r>
              <a:rPr lang="en-US" altLang="en-US" smtClean="0"/>
              <a:t>Array</a:t>
            </a:r>
          </a:p>
          <a:p>
            <a:pPr lvl="1"/>
            <a:r>
              <a:rPr lang="en-US" altLang="en-US" smtClean="0"/>
              <a:t>Integer-indexed set of objects (usually of one type)</a:t>
            </a:r>
          </a:p>
          <a:p>
            <a:r>
              <a:rPr lang="en-US" altLang="en-US" smtClean="0"/>
              <a:t>Associative array (“hash table”)</a:t>
            </a:r>
          </a:p>
          <a:p>
            <a:pPr lvl="1"/>
            <a:r>
              <a:rPr lang="en-US" altLang="en-US" smtClean="0"/>
              <a:t>Object-index set of objects (usually of one type)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Associative Arrays in JavaScript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609600" y="2274888"/>
            <a:ext cx="85344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new Array(); </a:t>
            </a:r>
          </a:p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[‘Monday']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1; </a:t>
            </a:r>
          </a:p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[‘Tuesday']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2; </a:t>
            </a:r>
          </a:p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[‘Wednesday']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3; </a:t>
            </a:r>
          </a:p>
          <a:p>
            <a:pPr eaLnBrk="1" hangingPunct="1"/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show the values stored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skips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unitialized</a:t>
            </a:r>
            <a:endParaRPr lang="en-US" alt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alert('key is: ' +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', value is: ' +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Common Uses of Arrays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Iterative computation</a:t>
            </a:r>
          </a:p>
          <a:p>
            <a:endParaRPr lang="en-US" altLang="en-US" smtClean="0"/>
          </a:p>
          <a:p>
            <a:r>
              <a:rPr lang="en-US" altLang="en-US" smtClean="0"/>
              <a:t>Queue (FIFO)</a:t>
            </a:r>
          </a:p>
          <a:p>
            <a:endParaRPr lang="en-US" altLang="en-US" smtClean="0"/>
          </a:p>
          <a:p>
            <a:r>
              <a:rPr lang="en-US" altLang="en-US" smtClean="0"/>
              <a:t>Stack (LIFO)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JavaScript program that asks you for three numbers and outputs the last one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Use arrays instead of three different variables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2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2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2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3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3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6301</TotalTime>
  <Pages>22</Pages>
  <Words>2805</Words>
  <Application>Microsoft Office PowerPoint</Application>
  <PresentationFormat>On-screen Show (4:3)</PresentationFormat>
  <Paragraphs>729</Paragraphs>
  <Slides>58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32</vt:i4>
      </vt:variant>
      <vt:variant>
        <vt:lpstr>Slide Titles</vt:lpstr>
      </vt:variant>
      <vt:variant>
        <vt:i4>58</vt:i4>
      </vt:variant>
    </vt:vector>
  </HeadingPairs>
  <TitlesOfParts>
    <vt:vector size="90" baseType="lpstr">
      <vt:lpstr>Default Design</vt:lpstr>
      <vt:lpstr>1_Default Design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13_Office Theme</vt:lpstr>
      <vt:lpstr>15_Office Theme</vt:lpstr>
      <vt:lpstr>16_Office Theme</vt:lpstr>
      <vt:lpstr>17_Office Theme</vt:lpstr>
      <vt:lpstr>Office Theme</vt:lpstr>
      <vt:lpstr>11_Office Theme</vt:lpstr>
      <vt:lpstr>12_Office Theme</vt:lpstr>
      <vt:lpstr>18_Office Theme</vt:lpstr>
      <vt:lpstr>19_Office Theme</vt:lpstr>
      <vt:lpstr>20_Office Theme</vt:lpstr>
      <vt:lpstr>21_Office Theme</vt:lpstr>
      <vt:lpstr>23_Office Theme</vt:lpstr>
      <vt:lpstr>24_Office Theme</vt:lpstr>
      <vt:lpstr>25_Office Theme</vt:lpstr>
      <vt:lpstr>26_Office Theme</vt:lpstr>
      <vt:lpstr>28_Office Theme</vt:lpstr>
      <vt:lpstr>29_Office Theme</vt:lpstr>
      <vt:lpstr>31_Office Theme</vt:lpstr>
      <vt:lpstr>32_Office Theme</vt:lpstr>
      <vt:lpstr>34_Office Theme</vt:lpstr>
      <vt:lpstr>35_Office Theme</vt:lpstr>
      <vt:lpstr>37_Office Theme</vt:lpstr>
      <vt:lpstr>Functions and Data Structures</vt:lpstr>
      <vt:lpstr>Programming in Four Parts</vt:lpstr>
      <vt:lpstr>Arrays</vt:lpstr>
      <vt:lpstr>Indexing Values</vt:lpstr>
      <vt:lpstr>Array Example</vt:lpstr>
      <vt:lpstr>Data Structures</vt:lpstr>
      <vt:lpstr>Associative Arrays in JavaScript</vt:lpstr>
      <vt:lpstr>Common Uses of Arrays</vt:lpstr>
      <vt:lpstr>Hands On</vt:lpstr>
      <vt:lpstr>PowerPoint Presentation</vt:lpstr>
      <vt:lpstr>Array Methods</vt:lpstr>
      <vt:lpstr>Functions</vt:lpstr>
      <vt:lpstr>More Examples</vt:lpstr>
      <vt:lpstr>Writing JavaScript Functions</vt:lpstr>
      <vt:lpstr>Uses of Functions</vt:lpstr>
      <vt:lpstr>Function Format</vt:lpstr>
      <vt:lpstr>Example</vt:lpstr>
      <vt:lpstr>Parameter Passing</vt:lpstr>
      <vt:lpstr>Returning a Function’s Result</vt:lpstr>
      <vt:lpstr>PowerPoint Presentation</vt:lpstr>
      <vt:lpstr>Hands On</vt:lpstr>
      <vt:lpstr>PowerPoint Presentation</vt:lpstr>
      <vt:lpstr>Scope of a Variable</vt:lpstr>
      <vt:lpstr>Global vs Local Variables</vt:lpstr>
      <vt:lpstr>Modify Global Variables</vt:lpstr>
      <vt:lpstr>PowerPoint Presentation</vt:lpstr>
      <vt:lpstr>PowerPoint Presentation</vt:lpstr>
      <vt:lpstr>PowerPoint Presentation</vt:lpstr>
      <vt:lpstr>Recursion</vt:lpstr>
      <vt:lpstr>Binary Search with Recursion</vt:lpstr>
      <vt:lpstr>Some Math Functions</vt:lpstr>
      <vt:lpstr>One More Example</vt:lpstr>
      <vt:lpstr>PowerPoint Presentation</vt:lpstr>
      <vt:lpstr>Documentation Tips</vt:lpstr>
      <vt:lpstr>Using JavaScript with Forms</vt:lpstr>
      <vt:lpstr>HTML Form Element Types</vt:lpstr>
      <vt:lpstr>Linking Forms to Functions</vt:lpstr>
      <vt:lpstr>Referring to Form Content</vt:lpstr>
      <vt:lpstr>Looking Ahead</vt:lpstr>
      <vt:lpstr>Events</vt:lpstr>
      <vt:lpstr>More complex events…Forms</vt:lpstr>
      <vt:lpstr>Push Button</vt:lpstr>
      <vt:lpstr>Text Box</vt:lpstr>
      <vt:lpstr>Radio Button</vt:lpstr>
      <vt:lpstr>Check Box</vt:lpstr>
      <vt:lpstr>List</vt:lpstr>
      <vt:lpstr>Handling Events…JavaScript!</vt:lpstr>
      <vt:lpstr>Handling Events…JavaScript!</vt:lpstr>
      <vt:lpstr>Example with Push Button</vt:lpstr>
      <vt:lpstr>Text Box: access text</vt:lpstr>
      <vt:lpstr>Text Box</vt:lpstr>
      <vt:lpstr>Radio Button</vt:lpstr>
      <vt:lpstr>PowerPoint Presentation</vt:lpstr>
      <vt:lpstr>Check Box</vt:lpstr>
      <vt:lpstr>PowerPoint Presentation</vt:lpstr>
      <vt:lpstr>List</vt:lpstr>
      <vt:lpstr>PowerPoint Presentation</vt:lpstr>
      <vt:lpstr>Before You 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%username%</cp:lastModifiedBy>
  <cp:revision>318</cp:revision>
  <cp:lastPrinted>1997-09-10T16:39:34Z</cp:lastPrinted>
  <dcterms:created xsi:type="dcterms:W3CDTF">1997-09-10T16:39:54Z</dcterms:created>
  <dcterms:modified xsi:type="dcterms:W3CDTF">2015-02-19T22:34:19Z</dcterms:modified>
</cp:coreProperties>
</file>